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 snapToGrid="0">
      <p:cViewPr varScale="1">
        <p:scale>
          <a:sx n="107" d="100"/>
          <a:sy n="107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1A64-0937-EB02-5CC7-48AC9A97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C9174-2D5E-D4EE-9B12-C1BDDDBC7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A5824-DB71-7989-111C-353B0D4C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1E9F4-D9FF-71FD-890C-5A84ED7A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9033A-B48B-10A0-3976-7F56257E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5494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71D8-5137-6D3F-E1A9-D2622E5F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2883F-6E14-783A-0C9D-F0E9763B9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4EE34-C4C9-3027-368F-0FEF3729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BA5D2-B60D-24F0-751C-1146B629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4882E-1417-02A4-319E-8543B2EE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3727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426C8-8D3C-9CA2-525D-A09F30FDC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2DCDC-5BF5-8C0B-7024-464E9DFDB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1F5A-D848-0416-6A97-1068C66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DDD53-20F3-FB62-75CD-0AC6107D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E9779-75CF-F272-4D3B-C1B4B11D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926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E2A8-B32E-D281-39E7-DCBF83DB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8FF1-95D8-EE10-3E70-E17A24B7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0A9B-5A56-E05E-38D1-C0304099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B51B-D508-4974-0161-D5E77C91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B835E-1B03-B2ED-9899-C3DCC4B4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74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853B-C63D-0F04-EC97-75482FFA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45A5-242B-3103-94BD-CD9CBC6EA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5220-1964-FAAA-0C11-D8A69B9D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4FD32-5D61-5BDF-DED9-112AF1C8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0F61-6C02-EAD2-0C89-0AB396F5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950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424C-CD12-D5C2-5FF4-C8545B11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0740-34D0-33AB-A6AA-9047229D1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A0109-9C9C-06C9-E160-4EB2FC043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46395-6363-D903-DEB2-01790EEB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4DA4-1175-C5B0-77D1-C70C3E53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F5E4A-AADD-FAF4-D54D-B07516D8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83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9A8A-3ACA-6822-6113-EF32A18D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2E7FD-9493-7DF7-7E58-9AF4D2ED3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588D-4403-E3D0-0493-DFD0069E5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D573F-7521-F22E-2E65-A5B273D8C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DB2E2-B3EE-063D-1570-27F677F98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CCD15-FE52-6218-F250-56EAABCB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09DDE-1735-A92C-F854-2EC89751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B54A2-4D88-07D7-D31C-CA706054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739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B7F7-17F5-6188-E884-CA1FF452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CFC4D-ACAD-D19D-214B-4881DBEC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2D150-ECB5-5B72-567D-2FD9BF28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B9BFE-05EF-FA13-57EE-8F10F915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9397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385F9-83B2-F21F-0355-EF97AAF1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43A35-20DB-F513-E4EC-686CE037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87A6D-D2C5-67BD-1239-8124AD14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3422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89C8-382B-0FB2-4A35-8305A7EC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B39F-9F13-4129-6FB5-921F0EC6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C1030-CEB0-EE01-0FA1-DC30AA375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3ADE7-19B8-19EC-1519-58CBA85E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34C51-A89B-AB26-F129-621A526B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3F80F-21EA-75BE-AEC9-5D49CCA0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825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FF3C-47CC-D38D-9694-A91799BC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972CA-9EB5-E78B-B28E-BEB936C36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7A5F3-3FBC-7373-BFD3-29E2C5335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95AD1-C6EB-F477-CFFF-5E1CA79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BD7E4-1645-9FDD-7741-8ED693B9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6A996-A271-6C86-AE7E-1479642B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478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C5DD6-BACA-1D72-2F74-74E66A21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14E89-9AB4-19B1-8224-1D845556C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63379-90BA-803F-C54F-156BBFD5D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3B9E0-29DC-0244-9865-8E3451CBC9F2}" type="datetimeFigureOut">
              <a:rPr lang="en-CH" smtClean="0"/>
              <a:t>02.06.2025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A43B7-6C5A-D8FD-3C8B-8E6F7237C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CE337-FC47-3877-B9FB-849D7D8AC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8815BF-73FE-924D-96DB-8B48492646B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960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hyperlink" Target="https://www.archlet.io/" TargetMode="External"/><Relationship Id="rId39" Type="http://schemas.openxmlformats.org/officeDocument/2006/relationships/image" Target="../media/image31.png"/><Relationship Id="rId21" Type="http://schemas.openxmlformats.org/officeDocument/2006/relationships/image" Target="../media/image20.png"/><Relationship Id="rId34" Type="http://schemas.openxmlformats.org/officeDocument/2006/relationships/image" Target="../media/image28.png"/><Relationship Id="rId42" Type="http://schemas.openxmlformats.org/officeDocument/2006/relationships/image" Target="../media/image33.jpeg"/><Relationship Id="rId47" Type="http://schemas.openxmlformats.org/officeDocument/2006/relationships/image" Target="../media/image38.png"/><Relationship Id="rId50" Type="http://schemas.openxmlformats.org/officeDocument/2006/relationships/image" Target="../media/image41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27.png"/><Relationship Id="rId37" Type="http://schemas.openxmlformats.org/officeDocument/2006/relationships/image" Target="../media/image30.png"/><Relationship Id="rId40" Type="http://schemas.openxmlformats.org/officeDocument/2006/relationships/hyperlink" Target="https://www.tonkean.com/" TargetMode="External"/><Relationship Id="rId45" Type="http://schemas.openxmlformats.org/officeDocument/2006/relationships/image" Target="../media/image36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hyperlink" Target="https://sphera.com/" TargetMode="External"/><Relationship Id="rId28" Type="http://schemas.openxmlformats.org/officeDocument/2006/relationships/hyperlink" Target="https://watershed.com/en-GB?utm_source=bing&amp;utm_medium=cpc&amp;utm_term=watershed%20software&amp;utm_content=brand_emea&amp;campid=&amp;gclid=&amp;sfdc_campaign_id=701Um00000QBF6RIAX&amp;utm_campaign=518091595&amp;utm_content=1320515041419383&amp;msclkid=0a9508d084001cbabe1d60c966b736eb" TargetMode="External"/><Relationship Id="rId36" Type="http://schemas.openxmlformats.org/officeDocument/2006/relationships/hyperlink" Target="https://ditchcarbon.com/" TargetMode="External"/><Relationship Id="rId49" Type="http://schemas.openxmlformats.org/officeDocument/2006/relationships/image" Target="../media/image40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6.png"/><Relationship Id="rId44" Type="http://schemas.openxmlformats.org/officeDocument/2006/relationships/image" Target="../media/image35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hyperlink" Target="https://ecovadis.com/" TargetMode="External"/><Relationship Id="rId35" Type="http://schemas.openxmlformats.org/officeDocument/2006/relationships/image" Target="../media/image29.png"/><Relationship Id="rId43" Type="http://schemas.openxmlformats.org/officeDocument/2006/relationships/image" Target="../media/image34.png"/><Relationship Id="rId48" Type="http://schemas.openxmlformats.org/officeDocument/2006/relationships/image" Target="../media/image39.jpeg"/><Relationship Id="rId8" Type="http://schemas.openxmlformats.org/officeDocument/2006/relationships/image" Target="../media/image7.png"/><Relationship Id="rId51" Type="http://schemas.openxmlformats.org/officeDocument/2006/relationships/image" Target="../media/image42.jpeg"/><Relationship Id="rId3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hyperlink" Target="https://www.valdera.com/" TargetMode="External"/><Relationship Id="rId38" Type="http://schemas.openxmlformats.org/officeDocument/2006/relationships/hyperlink" Target="https://www.ignite.no/?campaignid=520221297&amp;adgroupid=1315018252410466&amp;adid=&amp;utm_term=ignite%20procurement%20as&amp;utm_campaign=%20Bing%20-%20Brand%20-%20BMM%20&amp;utm_source=bing&amp;utm_medium=ppc&amp;msclkid=559d0cb2e7591f33ebbc64ab157c7316" TargetMode="External"/><Relationship Id="rId46" Type="http://schemas.openxmlformats.org/officeDocument/2006/relationships/image" Target="../media/image37.png"/><Relationship Id="rId20" Type="http://schemas.openxmlformats.org/officeDocument/2006/relationships/image" Target="../media/image19.pn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9618422" y="6158154"/>
            <a:ext cx="946747" cy="612601"/>
          </a:xfrm>
          <a:custGeom>
            <a:avLst/>
            <a:gdLst/>
            <a:ahLst/>
            <a:cxnLst/>
            <a:rect l="l" t="t" r="r" b="b"/>
            <a:pathLst>
              <a:path w="1420120" h="918901">
                <a:moveTo>
                  <a:pt x="0" y="0"/>
                </a:moveTo>
                <a:lnTo>
                  <a:pt x="1420120" y="0"/>
                </a:lnTo>
                <a:lnTo>
                  <a:pt x="1420120" y="918901"/>
                </a:lnTo>
                <a:lnTo>
                  <a:pt x="0" y="918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77" name="Picture 6">
            <a:extLst>
              <a:ext uri="{FF2B5EF4-FFF2-40B4-BE49-F238E27FC236}">
                <a16:creationId xmlns:a16="http://schemas.microsoft.com/office/drawing/2014/main" id="{F0185237-5203-B9D5-DBD0-2828FB81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44" y="5859420"/>
            <a:ext cx="1362947" cy="9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ctum's Autonomous Negotiation Technology on Display at the ...">
            <a:extLst>
              <a:ext uri="{FF2B5EF4-FFF2-40B4-BE49-F238E27FC236}">
                <a16:creationId xmlns:a16="http://schemas.microsoft.com/office/drawing/2014/main" id="{0F3A0BB0-8D63-99CE-9F98-7CBA69E4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755" y="2060381"/>
            <a:ext cx="1333364" cy="6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imfoni - Spend Intelligence &amp; Spend Automation Solutions">
            <a:extLst>
              <a:ext uri="{FF2B5EF4-FFF2-40B4-BE49-F238E27FC236}">
                <a16:creationId xmlns:a16="http://schemas.microsoft.com/office/drawing/2014/main" id="{FC1091EB-DE1D-A715-210D-E1EA6467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1" y="674430"/>
            <a:ext cx="1193771" cy="11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93" y="1260633"/>
            <a:ext cx="4288587" cy="42885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40990" y="4099496"/>
            <a:ext cx="943157" cy="471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3"/>
              </a:lnSpc>
            </a:pPr>
            <a:r>
              <a:rPr lang="en-US" sz="1337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Accounts </a:t>
            </a:r>
          </a:p>
          <a:p>
            <a:pPr algn="ctr">
              <a:lnSpc>
                <a:spcPts val="1873"/>
              </a:lnSpc>
              <a:spcBef>
                <a:spcPct val="0"/>
              </a:spcBef>
            </a:pPr>
            <a:r>
              <a:rPr lang="en-US" sz="1337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Payable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21299" y="4592694"/>
            <a:ext cx="795936" cy="471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3"/>
              </a:lnSpc>
              <a:spcBef>
                <a:spcPct val="0"/>
              </a:spcBef>
            </a:pPr>
            <a:r>
              <a:rPr lang="en-US" sz="1337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Contract Lifecycle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62947" y="4257666"/>
            <a:ext cx="920861" cy="228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3"/>
              </a:lnSpc>
              <a:spcBef>
                <a:spcPct val="0"/>
              </a:spcBef>
            </a:pPr>
            <a:r>
              <a:rPr lang="en-US" sz="1337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Intake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6789099" y="2893968"/>
            <a:ext cx="5247266" cy="522913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7" name="AutoShape 7"/>
          <p:cNvSpPr/>
          <p:nvPr/>
        </p:nvSpPr>
        <p:spPr>
          <a:xfrm flipV="1">
            <a:off x="6430654" y="602867"/>
            <a:ext cx="5182641" cy="2168353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8" name="AutoShape 8"/>
          <p:cNvSpPr/>
          <p:nvPr/>
        </p:nvSpPr>
        <p:spPr>
          <a:xfrm>
            <a:off x="6566094" y="3891245"/>
            <a:ext cx="4655143" cy="2793123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9" name="AutoShape 9"/>
          <p:cNvSpPr/>
          <p:nvPr/>
        </p:nvSpPr>
        <p:spPr>
          <a:xfrm flipV="1">
            <a:off x="5857825" y="0"/>
            <a:ext cx="0" cy="2498641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0" name="AutoShape 10"/>
          <p:cNvSpPr/>
          <p:nvPr/>
        </p:nvSpPr>
        <p:spPr>
          <a:xfrm>
            <a:off x="2387764" y="68335"/>
            <a:ext cx="2908070" cy="2609163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1" name="AutoShape 11"/>
          <p:cNvSpPr/>
          <p:nvPr/>
        </p:nvSpPr>
        <p:spPr>
          <a:xfrm>
            <a:off x="103484" y="1848235"/>
            <a:ext cx="4855172" cy="1337124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2" name="AutoShape 12"/>
          <p:cNvSpPr/>
          <p:nvPr/>
        </p:nvSpPr>
        <p:spPr>
          <a:xfrm flipV="1">
            <a:off x="52078" y="3820256"/>
            <a:ext cx="4997854" cy="2337898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3" name="AutoShape 13"/>
          <p:cNvSpPr/>
          <p:nvPr/>
        </p:nvSpPr>
        <p:spPr>
          <a:xfrm flipV="1">
            <a:off x="2673420" y="4202450"/>
            <a:ext cx="2775775" cy="2644720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4" name="AutoShape 14"/>
          <p:cNvSpPr/>
          <p:nvPr/>
        </p:nvSpPr>
        <p:spPr>
          <a:xfrm flipH="1" flipV="1">
            <a:off x="6251224" y="4206031"/>
            <a:ext cx="1331927" cy="2663049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440116" y="3497261"/>
            <a:ext cx="1316354" cy="747960"/>
          </a:xfrm>
          <a:custGeom>
            <a:avLst/>
            <a:gdLst/>
            <a:ahLst/>
            <a:cxnLst/>
            <a:rect l="l" t="t" r="r" b="b"/>
            <a:pathLst>
              <a:path w="1737492" h="964783">
                <a:moveTo>
                  <a:pt x="0" y="0"/>
                </a:moveTo>
                <a:lnTo>
                  <a:pt x="1737491" y="0"/>
                </a:lnTo>
                <a:lnTo>
                  <a:pt x="1737491" y="964783"/>
                </a:lnTo>
                <a:lnTo>
                  <a:pt x="0" y="9647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3308" r="-3159" b="-5247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589547" y="2727063"/>
            <a:ext cx="945693" cy="503749"/>
          </a:xfrm>
          <a:custGeom>
            <a:avLst/>
            <a:gdLst/>
            <a:ahLst/>
            <a:cxnLst/>
            <a:rect l="l" t="t" r="r" b="b"/>
            <a:pathLst>
              <a:path w="1141537" h="607172">
                <a:moveTo>
                  <a:pt x="0" y="0"/>
                </a:moveTo>
                <a:lnTo>
                  <a:pt x="1141537" y="0"/>
                </a:lnTo>
                <a:lnTo>
                  <a:pt x="1141537" y="607172"/>
                </a:lnTo>
                <a:lnTo>
                  <a:pt x="0" y="6071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6963" b="-51045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>
            <a:off x="8263359" y="6474360"/>
            <a:ext cx="949133" cy="373174"/>
          </a:xfrm>
          <a:custGeom>
            <a:avLst/>
            <a:gdLst/>
            <a:ahLst/>
            <a:cxnLst/>
            <a:rect l="l" t="t" r="r" b="b"/>
            <a:pathLst>
              <a:path w="1423700" h="559761">
                <a:moveTo>
                  <a:pt x="0" y="0"/>
                </a:moveTo>
                <a:lnTo>
                  <a:pt x="1423701" y="0"/>
                </a:lnTo>
                <a:lnTo>
                  <a:pt x="1423701" y="559760"/>
                </a:lnTo>
                <a:lnTo>
                  <a:pt x="0" y="5597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>
            <a:off x="2462214" y="3176489"/>
            <a:ext cx="1374566" cy="424397"/>
          </a:xfrm>
          <a:custGeom>
            <a:avLst/>
            <a:gdLst/>
            <a:ahLst/>
            <a:cxnLst/>
            <a:rect l="l" t="t" r="r" b="b"/>
            <a:pathLst>
              <a:path w="2061849" h="636596">
                <a:moveTo>
                  <a:pt x="0" y="0"/>
                </a:moveTo>
                <a:lnTo>
                  <a:pt x="2061849" y="0"/>
                </a:lnTo>
                <a:lnTo>
                  <a:pt x="2061849" y="636596"/>
                </a:lnTo>
                <a:lnTo>
                  <a:pt x="0" y="636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/>
          <p:nvPr/>
        </p:nvSpPr>
        <p:spPr>
          <a:xfrm>
            <a:off x="280008" y="4474533"/>
            <a:ext cx="1426335" cy="650769"/>
          </a:xfrm>
          <a:custGeom>
            <a:avLst/>
            <a:gdLst/>
            <a:ahLst/>
            <a:cxnLst/>
            <a:rect l="l" t="t" r="r" b="b"/>
            <a:pathLst>
              <a:path w="1905411" h="726531">
                <a:moveTo>
                  <a:pt x="0" y="0"/>
                </a:moveTo>
                <a:lnTo>
                  <a:pt x="1905411" y="0"/>
                </a:lnTo>
                <a:lnTo>
                  <a:pt x="1905411" y="726531"/>
                </a:lnTo>
                <a:lnTo>
                  <a:pt x="0" y="7265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1183" b="-7107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/>
          <p:cNvSpPr/>
          <p:nvPr/>
        </p:nvSpPr>
        <p:spPr>
          <a:xfrm>
            <a:off x="2389635" y="3891245"/>
            <a:ext cx="970822" cy="503749"/>
          </a:xfrm>
          <a:custGeom>
            <a:avLst/>
            <a:gdLst/>
            <a:ahLst/>
            <a:cxnLst/>
            <a:rect l="l" t="t" r="r" b="b"/>
            <a:pathLst>
              <a:path w="1456233" h="755623">
                <a:moveTo>
                  <a:pt x="0" y="0"/>
                </a:moveTo>
                <a:lnTo>
                  <a:pt x="1456232" y="0"/>
                </a:lnTo>
                <a:lnTo>
                  <a:pt x="1456232" y="755623"/>
                </a:lnTo>
                <a:lnTo>
                  <a:pt x="0" y="7556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350" b="-583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7244826" y="4694554"/>
            <a:ext cx="443967" cy="320643"/>
          </a:xfrm>
          <a:custGeom>
            <a:avLst/>
            <a:gdLst/>
            <a:ahLst/>
            <a:cxnLst/>
            <a:rect l="l" t="t" r="r" b="b"/>
            <a:pathLst>
              <a:path w="665950" h="480964">
                <a:moveTo>
                  <a:pt x="0" y="0"/>
                </a:moveTo>
                <a:lnTo>
                  <a:pt x="665950" y="0"/>
                </a:lnTo>
                <a:lnTo>
                  <a:pt x="665950" y="480964"/>
                </a:lnTo>
                <a:lnTo>
                  <a:pt x="0" y="4809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7548786" y="6089370"/>
            <a:ext cx="1649009" cy="268667"/>
          </a:xfrm>
          <a:custGeom>
            <a:avLst/>
            <a:gdLst/>
            <a:ahLst/>
            <a:cxnLst/>
            <a:rect l="l" t="t" r="r" b="b"/>
            <a:pathLst>
              <a:path w="2473514" h="403001">
                <a:moveTo>
                  <a:pt x="0" y="0"/>
                </a:moveTo>
                <a:lnTo>
                  <a:pt x="2473514" y="0"/>
                </a:lnTo>
                <a:lnTo>
                  <a:pt x="2473514" y="403002"/>
                </a:lnTo>
                <a:lnTo>
                  <a:pt x="0" y="4030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b="-2198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/>
          <p:cNvSpPr/>
          <p:nvPr/>
        </p:nvSpPr>
        <p:spPr>
          <a:xfrm>
            <a:off x="8106130" y="830569"/>
            <a:ext cx="1200479" cy="313361"/>
          </a:xfrm>
          <a:custGeom>
            <a:avLst/>
            <a:gdLst/>
            <a:ahLst/>
            <a:cxnLst/>
            <a:rect l="l" t="t" r="r" b="b"/>
            <a:pathLst>
              <a:path w="1800719" h="470041">
                <a:moveTo>
                  <a:pt x="0" y="0"/>
                </a:moveTo>
                <a:lnTo>
                  <a:pt x="1800719" y="0"/>
                </a:lnTo>
                <a:lnTo>
                  <a:pt x="1800719" y="470040"/>
                </a:lnTo>
                <a:lnTo>
                  <a:pt x="0" y="4700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1" name="Freeform 31"/>
          <p:cNvSpPr/>
          <p:nvPr/>
        </p:nvSpPr>
        <p:spPr>
          <a:xfrm>
            <a:off x="4401842" y="1270516"/>
            <a:ext cx="674819" cy="305445"/>
          </a:xfrm>
          <a:custGeom>
            <a:avLst/>
            <a:gdLst/>
            <a:ahLst/>
            <a:cxnLst/>
            <a:rect l="l" t="t" r="r" b="b"/>
            <a:pathLst>
              <a:path w="1012229" h="458167">
                <a:moveTo>
                  <a:pt x="0" y="0"/>
                </a:moveTo>
                <a:lnTo>
                  <a:pt x="1012228" y="0"/>
                </a:lnTo>
                <a:lnTo>
                  <a:pt x="1012228" y="458166"/>
                </a:lnTo>
                <a:lnTo>
                  <a:pt x="0" y="45816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3" name="Freeform 33"/>
          <p:cNvSpPr/>
          <p:nvPr/>
        </p:nvSpPr>
        <p:spPr>
          <a:xfrm>
            <a:off x="5529151" y="6439167"/>
            <a:ext cx="1002545" cy="279717"/>
          </a:xfrm>
          <a:custGeom>
            <a:avLst/>
            <a:gdLst/>
            <a:ahLst/>
            <a:cxnLst/>
            <a:rect l="l" t="t" r="r" b="b"/>
            <a:pathLst>
              <a:path w="2076172" h="655633">
                <a:moveTo>
                  <a:pt x="0" y="0"/>
                </a:moveTo>
                <a:lnTo>
                  <a:pt x="2076172" y="0"/>
                </a:lnTo>
                <a:lnTo>
                  <a:pt x="2076172" y="655633"/>
                </a:lnTo>
                <a:lnTo>
                  <a:pt x="0" y="6556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4" name="Freeform 34"/>
          <p:cNvSpPr/>
          <p:nvPr/>
        </p:nvSpPr>
        <p:spPr>
          <a:xfrm>
            <a:off x="6128941" y="362069"/>
            <a:ext cx="947603" cy="625181"/>
          </a:xfrm>
          <a:custGeom>
            <a:avLst/>
            <a:gdLst/>
            <a:ahLst/>
            <a:cxnLst/>
            <a:rect l="l" t="t" r="r" b="b"/>
            <a:pathLst>
              <a:path w="1032690" h="854897">
                <a:moveTo>
                  <a:pt x="0" y="0"/>
                </a:moveTo>
                <a:lnTo>
                  <a:pt x="1032690" y="0"/>
                </a:lnTo>
                <a:lnTo>
                  <a:pt x="1032690" y="854897"/>
                </a:lnTo>
                <a:lnTo>
                  <a:pt x="0" y="85489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8762" t="-36597" r="-18516" b="-29231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5" name="Freeform 35"/>
          <p:cNvSpPr/>
          <p:nvPr/>
        </p:nvSpPr>
        <p:spPr>
          <a:xfrm>
            <a:off x="6298136" y="1237896"/>
            <a:ext cx="902973" cy="286771"/>
          </a:xfrm>
          <a:custGeom>
            <a:avLst/>
            <a:gdLst/>
            <a:ahLst/>
            <a:cxnLst/>
            <a:rect l="l" t="t" r="r" b="b"/>
            <a:pathLst>
              <a:path w="1234707" h="340802">
                <a:moveTo>
                  <a:pt x="0" y="0"/>
                </a:moveTo>
                <a:lnTo>
                  <a:pt x="1234707" y="0"/>
                </a:lnTo>
                <a:lnTo>
                  <a:pt x="1234707" y="340802"/>
                </a:lnTo>
                <a:lnTo>
                  <a:pt x="0" y="34080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66618" t="-170814" r="-67259" b="-17191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6" name="Freeform 36"/>
          <p:cNvSpPr/>
          <p:nvPr/>
        </p:nvSpPr>
        <p:spPr>
          <a:xfrm>
            <a:off x="387296" y="314858"/>
            <a:ext cx="1162116" cy="288009"/>
          </a:xfrm>
          <a:custGeom>
            <a:avLst/>
            <a:gdLst/>
            <a:ahLst/>
            <a:cxnLst/>
            <a:rect l="l" t="t" r="r" b="b"/>
            <a:pathLst>
              <a:path w="1743174" h="432013">
                <a:moveTo>
                  <a:pt x="0" y="0"/>
                </a:moveTo>
                <a:lnTo>
                  <a:pt x="1743174" y="0"/>
                </a:lnTo>
                <a:lnTo>
                  <a:pt x="1743174" y="432013"/>
                </a:lnTo>
                <a:lnTo>
                  <a:pt x="0" y="43201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3296" r="-329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7" name="Freeform 37"/>
          <p:cNvSpPr/>
          <p:nvPr/>
        </p:nvSpPr>
        <p:spPr>
          <a:xfrm>
            <a:off x="1966666" y="921752"/>
            <a:ext cx="1246430" cy="425761"/>
          </a:xfrm>
          <a:custGeom>
            <a:avLst/>
            <a:gdLst/>
            <a:ahLst/>
            <a:cxnLst/>
            <a:rect l="l" t="t" r="r" b="b"/>
            <a:pathLst>
              <a:path w="1869645" h="638641">
                <a:moveTo>
                  <a:pt x="0" y="0"/>
                </a:moveTo>
                <a:lnTo>
                  <a:pt x="1869644" y="0"/>
                </a:lnTo>
                <a:lnTo>
                  <a:pt x="1869644" y="638641"/>
                </a:lnTo>
                <a:lnTo>
                  <a:pt x="0" y="63864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Freeform 38"/>
          <p:cNvSpPr/>
          <p:nvPr/>
        </p:nvSpPr>
        <p:spPr>
          <a:xfrm>
            <a:off x="3144254" y="2108412"/>
            <a:ext cx="879045" cy="376733"/>
          </a:xfrm>
          <a:custGeom>
            <a:avLst/>
            <a:gdLst/>
            <a:ahLst/>
            <a:cxnLst/>
            <a:rect l="l" t="t" r="r" b="b"/>
            <a:pathLst>
              <a:path w="1318567" h="565100">
                <a:moveTo>
                  <a:pt x="0" y="0"/>
                </a:moveTo>
                <a:lnTo>
                  <a:pt x="1318567" y="0"/>
                </a:lnTo>
                <a:lnTo>
                  <a:pt x="1318567" y="565100"/>
                </a:lnTo>
                <a:lnTo>
                  <a:pt x="0" y="5651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9" name="Freeform 39">
            <a:hlinkClick r:id="rId23" tooltip="https://sphera.com"/>
          </p:cNvPr>
          <p:cNvSpPr/>
          <p:nvPr/>
        </p:nvSpPr>
        <p:spPr>
          <a:xfrm>
            <a:off x="4619964" y="45329"/>
            <a:ext cx="1118775" cy="269072"/>
          </a:xfrm>
          <a:custGeom>
            <a:avLst/>
            <a:gdLst/>
            <a:ahLst/>
            <a:cxnLst/>
            <a:rect l="l" t="t" r="r" b="b"/>
            <a:pathLst>
              <a:path w="1678162" h="403608">
                <a:moveTo>
                  <a:pt x="0" y="0"/>
                </a:moveTo>
                <a:lnTo>
                  <a:pt x="1678162" y="0"/>
                </a:lnTo>
                <a:lnTo>
                  <a:pt x="1678162" y="403608"/>
                </a:lnTo>
                <a:lnTo>
                  <a:pt x="0" y="40360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0" name="Freeform 40"/>
          <p:cNvSpPr/>
          <p:nvPr/>
        </p:nvSpPr>
        <p:spPr>
          <a:xfrm>
            <a:off x="8562015" y="3444832"/>
            <a:ext cx="1355735" cy="375747"/>
          </a:xfrm>
          <a:custGeom>
            <a:avLst/>
            <a:gdLst/>
            <a:ahLst/>
            <a:cxnLst/>
            <a:rect l="l" t="t" r="r" b="b"/>
            <a:pathLst>
              <a:path w="2033602" h="563620">
                <a:moveTo>
                  <a:pt x="0" y="0"/>
                </a:moveTo>
                <a:lnTo>
                  <a:pt x="2033602" y="0"/>
                </a:lnTo>
                <a:lnTo>
                  <a:pt x="2033602" y="563620"/>
                </a:lnTo>
                <a:lnTo>
                  <a:pt x="0" y="56362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24975" t="-123138" r="-29344" b="-128093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49">
            <a:hlinkClick r:id="rId26" tooltip="https://www.archlet.io"/>
          </p:cNvPr>
          <p:cNvSpPr/>
          <p:nvPr/>
        </p:nvSpPr>
        <p:spPr>
          <a:xfrm>
            <a:off x="7430421" y="1452209"/>
            <a:ext cx="1119387" cy="319720"/>
          </a:xfrm>
          <a:custGeom>
            <a:avLst/>
            <a:gdLst/>
            <a:ahLst/>
            <a:cxnLst/>
            <a:rect l="l" t="t" r="r" b="b"/>
            <a:pathLst>
              <a:path w="1478262" h="376812">
                <a:moveTo>
                  <a:pt x="0" y="0"/>
                </a:moveTo>
                <a:lnTo>
                  <a:pt x="1478262" y="0"/>
                </a:lnTo>
                <a:lnTo>
                  <a:pt x="1478262" y="376812"/>
                </a:lnTo>
                <a:lnTo>
                  <a:pt x="0" y="376812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50">
            <a:hlinkClick r:id="rId28" tooltip="https://watershed.com/en-GB?utm_source=bing&amp;utm_medium=cpc&amp;utm_term=watershed%20software&amp;utm_content=brand_emea&amp;campid=&amp;gclid=&amp;sfdc_campaign_id=701Um00000QBF6RIAX&amp;utm_campaign=518091595&amp;utm_content=1320515041419383&amp;msclkid=0a9508d084001cbabe1d60c966b736eb"/>
          </p:cNvPr>
          <p:cNvSpPr/>
          <p:nvPr/>
        </p:nvSpPr>
        <p:spPr>
          <a:xfrm>
            <a:off x="9410625" y="4799918"/>
            <a:ext cx="1913378" cy="379697"/>
          </a:xfrm>
          <a:custGeom>
            <a:avLst/>
            <a:gdLst/>
            <a:ahLst/>
            <a:cxnLst/>
            <a:rect l="l" t="t" r="r" b="b"/>
            <a:pathLst>
              <a:path w="2870067" h="569546">
                <a:moveTo>
                  <a:pt x="0" y="0"/>
                </a:moveTo>
                <a:lnTo>
                  <a:pt x="2870068" y="0"/>
                </a:lnTo>
                <a:lnTo>
                  <a:pt x="2870068" y="569546"/>
                </a:lnTo>
                <a:lnTo>
                  <a:pt x="0" y="56954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Freeform 56">
            <a:hlinkClick r:id="rId30" tooltip="https://ecovadis.com"/>
          </p:cNvPr>
          <p:cNvSpPr/>
          <p:nvPr/>
        </p:nvSpPr>
        <p:spPr>
          <a:xfrm>
            <a:off x="8189450" y="4178134"/>
            <a:ext cx="1573624" cy="289737"/>
          </a:xfrm>
          <a:custGeom>
            <a:avLst/>
            <a:gdLst/>
            <a:ahLst/>
            <a:cxnLst/>
            <a:rect l="l" t="t" r="r" b="b"/>
            <a:pathLst>
              <a:path w="2360436" h="434606">
                <a:moveTo>
                  <a:pt x="0" y="0"/>
                </a:moveTo>
                <a:lnTo>
                  <a:pt x="2360436" y="0"/>
                </a:lnTo>
                <a:lnTo>
                  <a:pt x="2360436" y="434606"/>
                </a:lnTo>
                <a:lnTo>
                  <a:pt x="0" y="43460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3395" r="-3395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7" name="Freeform 57"/>
          <p:cNvSpPr/>
          <p:nvPr/>
        </p:nvSpPr>
        <p:spPr>
          <a:xfrm>
            <a:off x="3400311" y="585640"/>
            <a:ext cx="937637" cy="356800"/>
          </a:xfrm>
          <a:custGeom>
            <a:avLst/>
            <a:gdLst/>
            <a:ahLst/>
            <a:cxnLst/>
            <a:rect l="l" t="t" r="r" b="b"/>
            <a:pathLst>
              <a:path w="1406455" h="535200">
                <a:moveTo>
                  <a:pt x="0" y="0"/>
                </a:moveTo>
                <a:lnTo>
                  <a:pt x="1406455" y="0"/>
                </a:lnTo>
                <a:lnTo>
                  <a:pt x="1406455" y="535200"/>
                </a:lnTo>
                <a:lnTo>
                  <a:pt x="0" y="53520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8523" t="-32304" r="-8385" b="-28604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8" name="Freeform 58">
            <a:hlinkClick r:id="rId33" tooltip="https://www.valdera.com"/>
          </p:cNvPr>
          <p:cNvSpPr/>
          <p:nvPr/>
        </p:nvSpPr>
        <p:spPr>
          <a:xfrm>
            <a:off x="10863813" y="1072243"/>
            <a:ext cx="1290391" cy="336726"/>
          </a:xfrm>
          <a:custGeom>
            <a:avLst/>
            <a:gdLst/>
            <a:ahLst/>
            <a:cxnLst/>
            <a:rect l="l" t="t" r="r" b="b"/>
            <a:pathLst>
              <a:path w="1802025" h="356923">
                <a:moveTo>
                  <a:pt x="0" y="0"/>
                </a:moveTo>
                <a:lnTo>
                  <a:pt x="1802025" y="0"/>
                </a:lnTo>
                <a:lnTo>
                  <a:pt x="1802025" y="356923"/>
                </a:lnTo>
                <a:lnTo>
                  <a:pt x="0" y="35692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9" name="Freeform 59"/>
          <p:cNvSpPr/>
          <p:nvPr/>
        </p:nvSpPr>
        <p:spPr>
          <a:xfrm>
            <a:off x="10321516" y="3783427"/>
            <a:ext cx="1331784" cy="384873"/>
          </a:xfrm>
          <a:custGeom>
            <a:avLst/>
            <a:gdLst/>
            <a:ahLst/>
            <a:cxnLst/>
            <a:rect l="l" t="t" r="r" b="b"/>
            <a:pathLst>
              <a:path w="1997676" h="577310">
                <a:moveTo>
                  <a:pt x="0" y="0"/>
                </a:moveTo>
                <a:lnTo>
                  <a:pt x="1997676" y="0"/>
                </a:lnTo>
                <a:lnTo>
                  <a:pt x="1997676" y="577310"/>
                </a:lnTo>
                <a:lnTo>
                  <a:pt x="0" y="577310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1" name="Freeform 61">
            <a:hlinkClick r:id="rId36" tooltip="https://ditchcarbon.com"/>
          </p:cNvPr>
          <p:cNvSpPr/>
          <p:nvPr/>
        </p:nvSpPr>
        <p:spPr>
          <a:xfrm>
            <a:off x="10275013" y="5523082"/>
            <a:ext cx="1803088" cy="294382"/>
          </a:xfrm>
          <a:custGeom>
            <a:avLst/>
            <a:gdLst/>
            <a:ahLst/>
            <a:cxnLst/>
            <a:rect l="l" t="t" r="r" b="b"/>
            <a:pathLst>
              <a:path w="2704632" h="441573">
                <a:moveTo>
                  <a:pt x="0" y="0"/>
                </a:moveTo>
                <a:lnTo>
                  <a:pt x="2704631" y="0"/>
                </a:lnTo>
                <a:lnTo>
                  <a:pt x="2704631" y="441572"/>
                </a:lnTo>
                <a:lnTo>
                  <a:pt x="0" y="441572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3" name="Freeform 63">
            <a:hlinkClick r:id="rId38" tooltip="https://www.ignite.no/?campaignid=520221297&amp;adgroupid=1315018252410466&amp;adid=&amp;utm_term=ignite%20procurement%20as&amp;utm_campaign=%20Bing%20-%20Brand%20-%20BMM%20&amp;utm_source=bing&amp;utm_medium=ppc&amp;msclkid=559d0cb2e7591f33ebbc64ab157c7316"/>
          </p:cNvPr>
          <p:cNvSpPr/>
          <p:nvPr/>
        </p:nvSpPr>
        <p:spPr>
          <a:xfrm>
            <a:off x="1541761" y="1720448"/>
            <a:ext cx="1103579" cy="315308"/>
          </a:xfrm>
          <a:custGeom>
            <a:avLst/>
            <a:gdLst/>
            <a:ahLst/>
            <a:cxnLst/>
            <a:rect l="l" t="t" r="r" b="b"/>
            <a:pathLst>
              <a:path w="1655369" h="472962">
                <a:moveTo>
                  <a:pt x="0" y="0"/>
                </a:moveTo>
                <a:lnTo>
                  <a:pt x="1655369" y="0"/>
                </a:lnTo>
                <a:lnTo>
                  <a:pt x="1655369" y="472962"/>
                </a:lnTo>
                <a:lnTo>
                  <a:pt x="0" y="472962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4" name="Freeform 64">
            <a:hlinkClick r:id="rId40" tooltip="https://www.tonkean.com"/>
          </p:cNvPr>
          <p:cNvSpPr/>
          <p:nvPr/>
        </p:nvSpPr>
        <p:spPr>
          <a:xfrm>
            <a:off x="7011176" y="5128922"/>
            <a:ext cx="1378990" cy="317767"/>
          </a:xfrm>
          <a:custGeom>
            <a:avLst/>
            <a:gdLst/>
            <a:ahLst/>
            <a:cxnLst/>
            <a:rect l="l" t="t" r="r" b="b"/>
            <a:pathLst>
              <a:path w="2068485" h="476651">
                <a:moveTo>
                  <a:pt x="0" y="0"/>
                </a:moveTo>
                <a:lnTo>
                  <a:pt x="2068485" y="0"/>
                </a:lnTo>
                <a:lnTo>
                  <a:pt x="2068485" y="476651"/>
                </a:lnTo>
                <a:lnTo>
                  <a:pt x="0" y="476651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7" name="TextBox 67"/>
          <p:cNvSpPr txBox="1"/>
          <p:nvPr/>
        </p:nvSpPr>
        <p:spPr>
          <a:xfrm>
            <a:off x="4886218" y="1880532"/>
            <a:ext cx="866205" cy="423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9"/>
              </a:lnSpc>
              <a:spcBef>
                <a:spcPct val="0"/>
              </a:spcBef>
            </a:pPr>
            <a:r>
              <a:rPr lang="en-US" sz="1241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Supplier Data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950610" y="2037975"/>
            <a:ext cx="1178401" cy="204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3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E-Sourcing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272171" y="2590802"/>
            <a:ext cx="854185" cy="2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3"/>
              </a:lnSpc>
              <a:spcBef>
                <a:spcPct val="0"/>
              </a:spcBef>
            </a:pPr>
            <a:r>
              <a:rPr lang="en-US" sz="1337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Analytics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078048" y="3460791"/>
            <a:ext cx="943157" cy="2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3"/>
              </a:lnSpc>
              <a:spcBef>
                <a:spcPct val="0"/>
              </a:spcBef>
            </a:pPr>
            <a:r>
              <a:rPr lang="en-US" sz="1337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S2P Suites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607163" y="2785893"/>
            <a:ext cx="1043697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3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Interesting Others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393989" y="3712897"/>
            <a:ext cx="166048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1"/>
              </a:lnSpc>
              <a:spcBef>
                <a:spcPct val="0"/>
              </a:spcBef>
            </a:pPr>
            <a:r>
              <a:rPr lang="en-US" sz="1333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Sustainability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4936881" y="2984762"/>
            <a:ext cx="1761250" cy="1447742"/>
            <a:chOff x="657668" y="-2570161"/>
            <a:chExt cx="3522499" cy="2895484"/>
          </a:xfrm>
        </p:grpSpPr>
        <p:sp>
          <p:nvSpPr>
            <p:cNvPr id="74" name="TextBox 74"/>
            <p:cNvSpPr txBox="1"/>
            <p:nvPr/>
          </p:nvSpPr>
          <p:spPr>
            <a:xfrm>
              <a:off x="806398" y="-2570161"/>
              <a:ext cx="3373769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5"/>
                </a:lnSpc>
              </a:pPr>
              <a:r>
                <a:rPr lang="en-US" sz="2000" b="1" spc="-79" dirty="0">
                  <a:solidFill>
                    <a:srgbClr val="428CE2"/>
                  </a:solidFill>
                  <a:latin typeface="Barlow Condensed Semi-Bold"/>
                  <a:ea typeface="Barlow Condensed Semi-Bold"/>
                  <a:cs typeface="Barlow Condensed Semi-Bold"/>
                  <a:sym typeface="Barlow Condensed Semi-Bold"/>
                </a:rPr>
                <a:t>Top 40</a:t>
              </a:r>
            </a:p>
            <a:p>
              <a:pPr algn="ctr">
                <a:lnSpc>
                  <a:spcPts val="2235"/>
                </a:lnSpc>
              </a:pPr>
              <a:r>
                <a:rPr lang="en-US" sz="2000" b="1" spc="-79" dirty="0">
                  <a:solidFill>
                    <a:srgbClr val="428CE2"/>
                  </a:solidFill>
                  <a:latin typeface="Barlow Condensed Semi-Bold"/>
                  <a:ea typeface="Barlow Condensed Semi-Bold"/>
                  <a:cs typeface="Barlow Condensed Semi-Bold"/>
                  <a:sym typeface="Barlow Condensed Semi-Bold"/>
                </a:rPr>
                <a:t>ProcureTech</a:t>
              </a:r>
            </a:p>
            <a:p>
              <a:pPr algn="ctr">
                <a:lnSpc>
                  <a:spcPts val="2235"/>
                </a:lnSpc>
              </a:pPr>
              <a:r>
                <a:rPr lang="en-US" sz="2000" b="1" spc="-79" dirty="0">
                  <a:solidFill>
                    <a:srgbClr val="428CE2"/>
                  </a:solidFill>
                  <a:latin typeface="Barlow Condensed Semi-Bold"/>
                  <a:ea typeface="Barlow Condensed Semi-Bold"/>
                  <a:cs typeface="Barlow Condensed Semi-Bold"/>
                  <a:sym typeface="Barlow Condensed Semi-Bold"/>
                </a:rPr>
                <a:t>That Matters</a:t>
              </a:r>
            </a:p>
            <a:p>
              <a:pPr algn="ctr">
                <a:lnSpc>
                  <a:spcPts val="2235"/>
                </a:lnSpc>
              </a:pPr>
              <a:endParaRPr lang="en-US" sz="2000" b="1" spc="-79" dirty="0">
                <a:solidFill>
                  <a:srgbClr val="428CE2"/>
                </a:solidFill>
                <a:latin typeface="Barlow Condensed Semi-Bold"/>
                <a:ea typeface="Barlow Condensed Semi-Bold"/>
                <a:cs typeface="Barlow Condensed Semi-Bold"/>
                <a:sym typeface="Barlow Condensed Semi-Bold"/>
              </a:endParaRP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657668" y="28575"/>
              <a:ext cx="2058437" cy="29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3"/>
                </a:lnSpc>
              </a:pPr>
              <a:endParaRPr sz="1200"/>
            </a:p>
          </p:txBody>
        </p:sp>
      </p:grpSp>
      <p:pic>
        <p:nvPicPr>
          <p:cNvPr id="1028" name="Picture 4" descr="Cirtuo | LinkedIn">
            <a:extLst>
              <a:ext uri="{FF2B5EF4-FFF2-40B4-BE49-F238E27FC236}">
                <a16:creationId xmlns:a16="http://schemas.microsoft.com/office/drawing/2014/main" id="{45C9805E-BAD2-550E-8D6E-DEBD1C67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168" y="1358019"/>
            <a:ext cx="687689" cy="6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kirolabs | EU-Startups">
            <a:extLst>
              <a:ext uri="{FF2B5EF4-FFF2-40B4-BE49-F238E27FC236}">
                <a16:creationId xmlns:a16="http://schemas.microsoft.com/office/drawing/2014/main" id="{F8E11F10-0D23-9A03-58D1-D2973B41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31" y="2149182"/>
            <a:ext cx="1050829" cy="8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ealBook Partnership Supports UMass Supplier Diversity ...">
            <a:extLst>
              <a:ext uri="{FF2B5EF4-FFF2-40B4-BE49-F238E27FC236}">
                <a16:creationId xmlns:a16="http://schemas.microsoft.com/office/drawing/2014/main" id="{0A86E4F1-0A04-316C-EF04-170826A9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52" y="10829"/>
            <a:ext cx="955801" cy="5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Tropic Elevates Spend Management with a Unifying AI Solution ...">
            <a:extLst>
              <a:ext uri="{FF2B5EF4-FFF2-40B4-BE49-F238E27FC236}">
                <a16:creationId xmlns:a16="http://schemas.microsoft.com/office/drawing/2014/main" id="{DFC49FDC-53B7-081F-E361-5E63CAE4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30" y="5437179"/>
            <a:ext cx="1169760" cy="6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C32DA554-59A4-2504-7F7F-CBAC56DE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8" y="5817464"/>
            <a:ext cx="1362947" cy="9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AutoShape 8">
            <a:extLst>
              <a:ext uri="{FF2B5EF4-FFF2-40B4-BE49-F238E27FC236}">
                <a16:creationId xmlns:a16="http://schemas.microsoft.com/office/drawing/2014/main" id="{906EC2EE-69EC-FBCA-A6B9-1E12FF974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sp>
        <p:nvSpPr>
          <p:cNvPr id="79" name="AutoShape 10">
            <a:extLst>
              <a:ext uri="{FF2B5EF4-FFF2-40B4-BE49-F238E27FC236}">
                <a16:creationId xmlns:a16="http://schemas.microsoft.com/office/drawing/2014/main" id="{0E9D5313-F566-A1CA-8485-05FBA8D413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1036" name="Picture 12" descr="Modernize Sourcing and Procurement With AI">
            <a:extLst>
              <a:ext uri="{FF2B5EF4-FFF2-40B4-BE49-F238E27FC236}">
                <a16:creationId xmlns:a16="http://schemas.microsoft.com/office/drawing/2014/main" id="{FAAA5940-8C4C-CBAC-2554-F62F0B91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98" y="37730"/>
            <a:ext cx="1250363" cy="6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cure Ai - Current Openings">
            <a:extLst>
              <a:ext uri="{FF2B5EF4-FFF2-40B4-BE49-F238E27FC236}">
                <a16:creationId xmlns:a16="http://schemas.microsoft.com/office/drawing/2014/main" id="{A85B7B04-A89A-5D6E-525F-8D0190A7A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50" y="5315105"/>
            <a:ext cx="999110" cy="3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upplier Discovery AI Tool ...">
            <a:extLst>
              <a:ext uri="{FF2B5EF4-FFF2-40B4-BE49-F238E27FC236}">
                <a16:creationId xmlns:a16="http://schemas.microsoft.com/office/drawing/2014/main" id="{361DE892-E956-4B3A-3D01-EFB03349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66" y="-1219"/>
            <a:ext cx="1200471" cy="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>
            <a:extLst>
              <a:ext uri="{FF2B5EF4-FFF2-40B4-BE49-F238E27FC236}">
                <a16:creationId xmlns:a16="http://schemas.microsoft.com/office/drawing/2014/main" id="{666A99A6-7680-6D6C-13C3-D01548E025AE}"/>
              </a:ext>
            </a:extLst>
          </p:cNvPr>
          <p:cNvSpPr/>
          <p:nvPr/>
        </p:nvSpPr>
        <p:spPr>
          <a:xfrm flipV="1">
            <a:off x="5330679" y="4347551"/>
            <a:ext cx="417743" cy="2479561"/>
          </a:xfrm>
          <a:prstGeom prst="line">
            <a:avLst/>
          </a:prstGeom>
          <a:ln w="38100" cap="flat">
            <a:solidFill>
              <a:srgbClr val="F9B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F9835580-F0F5-8C95-BF5B-6350FE4E9118}"/>
              </a:ext>
            </a:extLst>
          </p:cNvPr>
          <p:cNvSpPr txBox="1"/>
          <p:nvPr/>
        </p:nvSpPr>
        <p:spPr>
          <a:xfrm>
            <a:off x="5588039" y="4622965"/>
            <a:ext cx="1043697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3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Agentic </a:t>
            </a:r>
          </a:p>
          <a:p>
            <a:pPr algn="ctr">
              <a:lnSpc>
                <a:spcPts val="1712"/>
              </a:lnSpc>
              <a:spcBef>
                <a:spcPct val="0"/>
              </a:spcBef>
            </a:pPr>
            <a:r>
              <a:rPr lang="en-US" sz="1223" b="1" dirty="0">
                <a:solidFill>
                  <a:srgbClr val="1716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</a:t>
            </a:r>
          </a:p>
        </p:txBody>
      </p:sp>
      <p:pic>
        <p:nvPicPr>
          <p:cNvPr id="1026" name="Picture 2" descr="Axiom Data | EU-Startups">
            <a:extLst>
              <a:ext uri="{FF2B5EF4-FFF2-40B4-BE49-F238E27FC236}">
                <a16:creationId xmlns:a16="http://schemas.microsoft.com/office/drawing/2014/main" id="{C8462BDF-9C97-EC69-DDDE-050457A1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423" y="2212613"/>
            <a:ext cx="820700" cy="7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ow Levelpath is Transforming Procurement with AI | Procurement Magazine">
            <a:extLst>
              <a:ext uri="{FF2B5EF4-FFF2-40B4-BE49-F238E27FC236}">
                <a16:creationId xmlns:a16="http://schemas.microsoft.com/office/drawing/2014/main" id="{1567DDC8-4066-0E4F-C92E-E3BDAA31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98" y="5865403"/>
            <a:ext cx="1006483" cy="29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apidRatings Announces $200 Million Growth Investment Led by ...">
            <a:extLst>
              <a:ext uri="{FF2B5EF4-FFF2-40B4-BE49-F238E27FC236}">
                <a16:creationId xmlns:a16="http://schemas.microsoft.com/office/drawing/2014/main" id="{C26E68B8-B9B3-1BF0-05E8-0AD69D1C1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2" y="566006"/>
            <a:ext cx="1329363" cy="6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21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Barlow Condensed Semi-Bold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 Bac</dc:creator>
  <cp:lastModifiedBy>Nico Bac</cp:lastModifiedBy>
  <cp:revision>5</cp:revision>
  <dcterms:created xsi:type="dcterms:W3CDTF">2025-05-08T08:37:05Z</dcterms:created>
  <dcterms:modified xsi:type="dcterms:W3CDTF">2025-06-02T09:14:31Z</dcterms:modified>
</cp:coreProperties>
</file>