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88" r:id="rId3"/>
    <p:sldId id="282" r:id="rId4"/>
    <p:sldId id="279" r:id="rId5"/>
    <p:sldId id="280" r:id="rId6"/>
    <p:sldId id="281" r:id="rId7"/>
    <p:sldId id="283" r:id="rId8"/>
    <p:sldId id="284" r:id="rId9"/>
    <p:sldId id="273" r:id="rId10"/>
    <p:sldId id="274" r:id="rId11"/>
    <p:sldId id="289" r:id="rId12"/>
    <p:sldId id="272" r:id="rId13"/>
    <p:sldId id="275" r:id="rId14"/>
    <p:sldId id="276" r:id="rId15"/>
    <p:sldId id="277" r:id="rId16"/>
    <p:sldId id="286" r:id="rId17"/>
    <p:sldId id="271" r:id="rId18"/>
    <p:sldId id="285"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706" autoAdjust="0"/>
  </p:normalViewPr>
  <p:slideViewPr>
    <p:cSldViewPr snapToGrid="0">
      <p:cViewPr varScale="1">
        <p:scale>
          <a:sx n="158" d="100"/>
          <a:sy n="158" d="100"/>
        </p:scale>
        <p:origin x="34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DE7AE-98E7-4420-992E-8998C59B49B8}"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7B15D0C-4C02-4B97-A02B-0711821A17D8}">
      <dgm:prSet custT="1"/>
      <dgm:spPr/>
      <dgm:t>
        <a:bodyPr/>
        <a:lstStyle/>
        <a:p>
          <a:pPr marL="0" lvl="0" indent="0" algn="l" defTabSz="800100">
            <a:lnSpc>
              <a:spcPct val="90000"/>
            </a:lnSpc>
            <a:spcBef>
              <a:spcPct val="0"/>
            </a:spcBef>
            <a:spcAft>
              <a:spcPct val="35000"/>
            </a:spcAft>
            <a:buNone/>
          </a:pPr>
          <a:r>
            <a:rPr lang="en-US" sz="1800" b="1" kern="1200" dirty="0">
              <a:solidFill>
                <a:schemeClr val="tx1"/>
              </a:solidFill>
              <a:latin typeface="Calibri" panose="020F0502020204030204"/>
              <a:ea typeface="+mn-ea"/>
              <a:cs typeface="+mn-cs"/>
            </a:rPr>
            <a:t>Step One :  Inoculation</a:t>
          </a:r>
          <a:endParaRPr lang="en-US" sz="1800" b="1" kern="1200" dirty="0">
            <a:solidFill>
              <a:prstClr val="black">
                <a:hueOff val="0"/>
                <a:satOff val="0"/>
                <a:lumOff val="0"/>
                <a:alphaOff val="0"/>
              </a:prstClr>
            </a:solidFill>
            <a:latin typeface="Calibri" panose="020F0502020204030204"/>
            <a:ea typeface="+mn-ea"/>
            <a:cs typeface="+mn-cs"/>
          </a:endParaRPr>
        </a:p>
      </dgm:t>
    </dgm:pt>
    <dgm:pt modelId="{C4795A05-8DDD-4A20-8E02-0E78B6C35B64}" type="parTrans" cxnId="{21B97889-3803-4958-ACBA-1AB2BABDD2B9}">
      <dgm:prSet/>
      <dgm:spPr/>
      <dgm:t>
        <a:bodyPr/>
        <a:lstStyle/>
        <a:p>
          <a:endParaRPr lang="en-US"/>
        </a:p>
      </dgm:t>
    </dgm:pt>
    <dgm:pt modelId="{3B06AC9F-C717-4057-B728-29E2B96C7C15}" type="sibTrans" cxnId="{21B97889-3803-4958-ACBA-1AB2BABDD2B9}">
      <dgm:prSet phldrT="1" phldr="0"/>
      <dgm:spPr/>
      <dgm:t>
        <a:bodyPr/>
        <a:lstStyle/>
        <a:p>
          <a:r>
            <a:rPr lang="en-US"/>
            <a:t>1</a:t>
          </a:r>
        </a:p>
      </dgm:t>
    </dgm:pt>
    <dgm:pt modelId="{408FBE69-E330-409F-84D7-3F2B553CDBDB}">
      <dgm:prSet custT="1"/>
      <dgm:spPr/>
      <dgm:t>
        <a:bodyPr/>
        <a:lstStyle/>
        <a:p>
          <a:pPr marL="114300" lvl="1" indent="0" algn="l" defTabSz="622300">
            <a:lnSpc>
              <a:spcPct val="90000"/>
            </a:lnSpc>
            <a:spcBef>
              <a:spcPct val="0"/>
            </a:spcBef>
            <a:spcAft>
              <a:spcPct val="15000"/>
            </a:spcAft>
          </a:pPr>
          <a:r>
            <a:rPr lang="en-US" sz="1400" b="1" kern="1200" dirty="0"/>
            <a:t>Reclaim Defender 1G</a:t>
          </a:r>
          <a:r>
            <a:rPr lang="en-US" sz="1400" kern="1200" dirty="0"/>
            <a:t> – Aerobic Bacteria Remediation and Odor Control Bacteria is introduced into separating tanks. Initiating sludge density reduction and blocking of H</a:t>
          </a:r>
          <a:r>
            <a:rPr lang="en-US" sz="1200" kern="1200" dirty="0"/>
            <a:t>2</a:t>
          </a:r>
          <a:r>
            <a:rPr lang="en-US" sz="1400" kern="1200" dirty="0"/>
            <a:t>S gas emissions.</a:t>
          </a:r>
        </a:p>
      </dgm:t>
    </dgm:pt>
    <dgm:pt modelId="{ECD6A6DE-A990-4A1C-9FA4-BB447984E02D}" type="parTrans" cxnId="{27BB1AEF-54F6-49B1-97F6-33060E5C338C}">
      <dgm:prSet/>
      <dgm:spPr/>
      <dgm:t>
        <a:bodyPr/>
        <a:lstStyle/>
        <a:p>
          <a:endParaRPr lang="en-US"/>
        </a:p>
      </dgm:t>
    </dgm:pt>
    <dgm:pt modelId="{E4A146D1-502F-48EA-BFD2-FBE40573BA7D}" type="sibTrans" cxnId="{27BB1AEF-54F6-49B1-97F6-33060E5C338C}">
      <dgm:prSet/>
      <dgm:spPr/>
      <dgm:t>
        <a:bodyPr/>
        <a:lstStyle/>
        <a:p>
          <a:endParaRPr lang="en-US"/>
        </a:p>
      </dgm:t>
    </dgm:pt>
    <dgm:pt modelId="{05668AF3-2B10-45B2-B8D2-995B7C323FD1}">
      <dgm:prSet custT="1"/>
      <dgm:spPr/>
      <dgm:t>
        <a:bodyPr/>
        <a:lstStyle/>
        <a:p>
          <a:pPr marL="114300" lvl="1" indent="0" algn="l" defTabSz="622300">
            <a:lnSpc>
              <a:spcPct val="90000"/>
            </a:lnSpc>
            <a:spcBef>
              <a:spcPct val="0"/>
            </a:spcBef>
            <a:spcAft>
              <a:spcPct val="15000"/>
            </a:spcAft>
          </a:pPr>
          <a:r>
            <a:rPr lang="en-US" sz="1400" b="1" kern="1200" dirty="0"/>
            <a:t>Reclaim Defender 2G</a:t>
          </a:r>
          <a:r>
            <a:rPr lang="en-US" sz="1400" kern="1200" dirty="0"/>
            <a:t> –  Anerobic Bacteria consumes organic compounds and Car Wash Chemistry. Provides reduced TDS, Reduced Organic Aerobic Materials,  Improved Chemical Oxygen Demand (COD) and Greatly Improved  Water Turbidity, setting the environment for Step Two.</a:t>
          </a:r>
        </a:p>
      </dgm:t>
    </dgm:pt>
    <dgm:pt modelId="{C7B759E1-AB9F-4E24-B310-C7D231E785E1}" type="parTrans" cxnId="{A9C43A2C-69AD-4B54-9172-BD5269FEA1D5}">
      <dgm:prSet/>
      <dgm:spPr/>
      <dgm:t>
        <a:bodyPr/>
        <a:lstStyle/>
        <a:p>
          <a:endParaRPr lang="en-US"/>
        </a:p>
      </dgm:t>
    </dgm:pt>
    <dgm:pt modelId="{A3BA0587-0B4D-4813-89DA-085BCF90FA51}" type="sibTrans" cxnId="{A9C43A2C-69AD-4B54-9172-BD5269FEA1D5}">
      <dgm:prSet/>
      <dgm:spPr/>
      <dgm:t>
        <a:bodyPr/>
        <a:lstStyle/>
        <a:p>
          <a:endParaRPr lang="en-US"/>
        </a:p>
      </dgm:t>
    </dgm:pt>
    <dgm:pt modelId="{986B3E32-F63A-43B2-9908-9F925F1077B5}">
      <dgm:prSet custT="1"/>
      <dgm:spPr/>
      <dgm:t>
        <a:bodyPr/>
        <a:lstStyle/>
        <a:p>
          <a:r>
            <a:rPr lang="en-US" sz="1800" b="1" dirty="0">
              <a:solidFill>
                <a:schemeClr val="tx1"/>
              </a:solidFill>
            </a:rPr>
            <a:t>Step Two: Sustainability</a:t>
          </a:r>
          <a:endParaRPr lang="en-US" sz="1800" dirty="0">
            <a:solidFill>
              <a:schemeClr val="tx1"/>
            </a:solidFill>
          </a:endParaRPr>
        </a:p>
      </dgm:t>
    </dgm:pt>
    <dgm:pt modelId="{F6AC0310-031B-4E43-A7F2-A0324B96C058}" type="parTrans" cxnId="{50D0C80E-2A7C-4F97-B82F-D06C05C10D5E}">
      <dgm:prSet/>
      <dgm:spPr/>
      <dgm:t>
        <a:bodyPr/>
        <a:lstStyle/>
        <a:p>
          <a:endParaRPr lang="en-US"/>
        </a:p>
      </dgm:t>
    </dgm:pt>
    <dgm:pt modelId="{351613F9-1747-431F-9638-F6A19E2DE1F7}" type="sibTrans" cxnId="{50D0C80E-2A7C-4F97-B82F-D06C05C10D5E}">
      <dgm:prSet phldrT="2" phldr="0"/>
      <dgm:spPr/>
      <dgm:t>
        <a:bodyPr/>
        <a:lstStyle/>
        <a:p>
          <a:r>
            <a:rPr lang="en-US"/>
            <a:t>2</a:t>
          </a:r>
          <a:endParaRPr lang="en-US" dirty="0"/>
        </a:p>
      </dgm:t>
    </dgm:pt>
    <dgm:pt modelId="{FA2E0475-A85C-4C9C-B2EB-5D0F8A889AF0}">
      <dgm:prSet custT="1"/>
      <dgm:spPr/>
      <dgm:t>
        <a:bodyPr/>
        <a:lstStyle/>
        <a:p>
          <a:r>
            <a:rPr lang="en-US" sz="1400" b="1" dirty="0"/>
            <a:t>Reclaim Defender 1F </a:t>
          </a:r>
          <a:r>
            <a:rPr lang="en-US" sz="1400" dirty="0"/>
            <a:t> - Biological catalyst work to sustain Improved Water Turbidity &amp; Odor Control.</a:t>
          </a:r>
        </a:p>
      </dgm:t>
    </dgm:pt>
    <dgm:pt modelId="{BB16A708-DEDA-44B2-A0C6-29285C4FC18B}" type="parTrans" cxnId="{6E6D7C09-CFB2-4FE1-AA0E-AFB838B2C5A1}">
      <dgm:prSet/>
      <dgm:spPr/>
      <dgm:t>
        <a:bodyPr/>
        <a:lstStyle/>
        <a:p>
          <a:endParaRPr lang="en-US"/>
        </a:p>
      </dgm:t>
    </dgm:pt>
    <dgm:pt modelId="{CCDAA12F-D281-4ECB-856A-052DCA35DCA5}" type="sibTrans" cxnId="{6E6D7C09-CFB2-4FE1-AA0E-AFB838B2C5A1}">
      <dgm:prSet/>
      <dgm:spPr/>
      <dgm:t>
        <a:bodyPr/>
        <a:lstStyle/>
        <a:p>
          <a:endParaRPr lang="en-US"/>
        </a:p>
      </dgm:t>
    </dgm:pt>
    <dgm:pt modelId="{2E30867A-B559-46C3-BFA1-8F8E25EF321A}">
      <dgm:prSet custT="1"/>
      <dgm:spPr/>
      <dgm:t>
        <a:bodyPr/>
        <a:lstStyle/>
        <a:p>
          <a:r>
            <a:rPr lang="en-US" sz="1400" b="1" dirty="0"/>
            <a:t>Reclaim Defender 2F</a:t>
          </a:r>
          <a:r>
            <a:rPr lang="en-US" sz="1400" dirty="0"/>
            <a:t> – Sludge catalyst Controls Sludge Production, Supports </a:t>
          </a:r>
          <a:r>
            <a:rPr lang="en-US" sz="1400" b="0" dirty="0"/>
            <a:t>Water Turbidity.</a:t>
          </a:r>
          <a:r>
            <a:rPr lang="en-US" sz="1400" dirty="0"/>
            <a:t> Consumes all Organic Pollen and Breakdown’s Car Wash Chemistry. </a:t>
          </a:r>
        </a:p>
      </dgm:t>
    </dgm:pt>
    <dgm:pt modelId="{9413E3EE-D865-41CE-A3BD-A4A71985F617}" type="parTrans" cxnId="{0857E9AB-7CB6-49D0-9A4D-C312B5EFFF8D}">
      <dgm:prSet/>
      <dgm:spPr/>
      <dgm:t>
        <a:bodyPr/>
        <a:lstStyle/>
        <a:p>
          <a:endParaRPr lang="en-US"/>
        </a:p>
      </dgm:t>
    </dgm:pt>
    <dgm:pt modelId="{11C7A0F8-8E16-417E-8374-0344B35EB0F0}" type="sibTrans" cxnId="{0857E9AB-7CB6-49D0-9A4D-C312B5EFFF8D}">
      <dgm:prSet/>
      <dgm:spPr/>
      <dgm:t>
        <a:bodyPr/>
        <a:lstStyle/>
        <a:p>
          <a:endParaRPr lang="en-US"/>
        </a:p>
      </dgm:t>
    </dgm:pt>
    <dgm:pt modelId="{F5033467-9D71-4421-A99A-87D68CE4577C}">
      <dgm:prSet custT="1"/>
      <dgm:spPr/>
      <dgm:t>
        <a:bodyPr/>
        <a:lstStyle/>
        <a:p>
          <a:r>
            <a:rPr lang="en-US" sz="1400" b="1" dirty="0"/>
            <a:t>Expanded Use -</a:t>
          </a:r>
          <a:r>
            <a:rPr lang="en-US" sz="1400" b="0" dirty="0"/>
            <a:t>C</a:t>
          </a:r>
          <a:r>
            <a:rPr lang="en-US" sz="1400" dirty="0"/>
            <a:t>ombined with RO Reject Water, Municipality water and sewer usage is Reduced Dramatically.</a:t>
          </a:r>
        </a:p>
      </dgm:t>
    </dgm:pt>
    <dgm:pt modelId="{B4C81D51-3D59-41AC-B802-6A4F7D8C45A7}" type="parTrans" cxnId="{7D3ADBD3-0D71-416D-B5FC-F6788D943E44}">
      <dgm:prSet/>
      <dgm:spPr/>
      <dgm:t>
        <a:bodyPr/>
        <a:lstStyle/>
        <a:p>
          <a:endParaRPr lang="en-US"/>
        </a:p>
      </dgm:t>
    </dgm:pt>
    <dgm:pt modelId="{EE40D326-6472-402A-8B90-409A09756009}" type="sibTrans" cxnId="{7D3ADBD3-0D71-416D-B5FC-F6788D943E44}">
      <dgm:prSet/>
      <dgm:spPr/>
      <dgm:t>
        <a:bodyPr/>
        <a:lstStyle/>
        <a:p>
          <a:endParaRPr lang="en-US"/>
        </a:p>
      </dgm:t>
    </dgm:pt>
    <dgm:pt modelId="{B9547186-2AD3-46F1-84F7-68A2B1900B95}" type="pres">
      <dgm:prSet presAssocID="{8B4DE7AE-98E7-4420-992E-8998C59B49B8}" presName="linearFlow" presStyleCnt="0">
        <dgm:presLayoutVars>
          <dgm:dir/>
          <dgm:animLvl val="lvl"/>
          <dgm:resizeHandles val="exact"/>
        </dgm:presLayoutVars>
      </dgm:prSet>
      <dgm:spPr/>
      <dgm:t>
        <a:bodyPr/>
        <a:lstStyle/>
        <a:p>
          <a:endParaRPr lang="en-US"/>
        </a:p>
      </dgm:t>
    </dgm:pt>
    <dgm:pt modelId="{BCA40031-A4F0-4EBE-842E-C27505E27F9D}" type="pres">
      <dgm:prSet presAssocID="{97B15D0C-4C02-4B97-A02B-0711821A17D8}" presName="compositeNode" presStyleCnt="0"/>
      <dgm:spPr/>
    </dgm:pt>
    <dgm:pt modelId="{3402D2A8-F06E-4F9D-93E6-721B252667E8}" type="pres">
      <dgm:prSet presAssocID="{97B15D0C-4C02-4B97-A02B-0711821A17D8}" presName="parTx" presStyleLbl="node1" presStyleIdx="0" presStyleCnt="0">
        <dgm:presLayoutVars>
          <dgm:chMax val="0"/>
          <dgm:chPref val="0"/>
          <dgm:bulletEnabled val="1"/>
        </dgm:presLayoutVars>
      </dgm:prSet>
      <dgm:spPr/>
    </dgm:pt>
    <dgm:pt modelId="{841810D4-F24C-461D-A10C-67AD4A56D577}" type="pres">
      <dgm:prSet presAssocID="{97B15D0C-4C02-4B97-A02B-0711821A17D8}" presName="parSh" presStyleCnt="0"/>
      <dgm:spPr/>
    </dgm:pt>
    <dgm:pt modelId="{678353D4-B176-4F0E-9B69-9143AEBD9DE9}" type="pres">
      <dgm:prSet presAssocID="{97B15D0C-4C02-4B97-A02B-0711821A17D8}" presName="lineNode" presStyleLbl="alignAccFollowNode1" presStyleIdx="0" presStyleCnt="6"/>
      <dgm:spPr/>
    </dgm:pt>
    <dgm:pt modelId="{80CF7ECF-927C-46E5-94AD-682488990F12}" type="pres">
      <dgm:prSet presAssocID="{97B15D0C-4C02-4B97-A02B-0711821A17D8}" presName="lineArrowNode" presStyleLbl="alignAccFollowNode1" presStyleIdx="1" presStyleCnt="6"/>
      <dgm:spPr/>
    </dgm:pt>
    <dgm:pt modelId="{10BFDCEC-6B8C-4288-B37F-D9621F94EF9B}" type="pres">
      <dgm:prSet presAssocID="{3B06AC9F-C717-4057-B728-29E2B96C7C15}" presName="sibTransNodeCircle" presStyleLbl="alignNode1" presStyleIdx="0" presStyleCnt="2" custScaleX="100000" custScaleY="100000" custLinFactNeighborX="-239" custLinFactNeighborY="4457">
        <dgm:presLayoutVars>
          <dgm:chMax val="0"/>
          <dgm:bulletEnabled/>
        </dgm:presLayoutVars>
      </dgm:prSet>
      <dgm:spPr/>
      <dgm:t>
        <a:bodyPr/>
        <a:lstStyle/>
        <a:p>
          <a:endParaRPr lang="en-US"/>
        </a:p>
      </dgm:t>
    </dgm:pt>
    <dgm:pt modelId="{E0132B89-BDF8-49B7-9B0C-0E8E8C3B8C4D}" type="pres">
      <dgm:prSet presAssocID="{3B06AC9F-C717-4057-B728-29E2B96C7C15}" presName="spacerBetweenCircleAndCallout" presStyleCnt="0">
        <dgm:presLayoutVars/>
      </dgm:prSet>
      <dgm:spPr/>
    </dgm:pt>
    <dgm:pt modelId="{EC270FB5-04F2-4A22-A2A0-FA2D1638C1A2}" type="pres">
      <dgm:prSet presAssocID="{97B15D0C-4C02-4B97-A02B-0711821A17D8}" presName="nodeText" presStyleLbl="alignAccFollowNode1" presStyleIdx="2" presStyleCnt="6">
        <dgm:presLayoutVars>
          <dgm:bulletEnabled val="1"/>
        </dgm:presLayoutVars>
      </dgm:prSet>
      <dgm:spPr/>
      <dgm:t>
        <a:bodyPr/>
        <a:lstStyle/>
        <a:p>
          <a:endParaRPr lang="en-US"/>
        </a:p>
      </dgm:t>
    </dgm:pt>
    <dgm:pt modelId="{0595CC51-495E-47DB-8A29-73947B671A9A}" type="pres">
      <dgm:prSet presAssocID="{3B06AC9F-C717-4057-B728-29E2B96C7C15}" presName="sibTransComposite" presStyleCnt="0"/>
      <dgm:spPr/>
    </dgm:pt>
    <dgm:pt modelId="{3088BEEF-5F33-4C96-96E3-0CA5D81CDB12}" type="pres">
      <dgm:prSet presAssocID="{986B3E32-F63A-43B2-9908-9F925F1077B5}" presName="compositeNode" presStyleCnt="0"/>
      <dgm:spPr/>
    </dgm:pt>
    <dgm:pt modelId="{2ECD1C46-DF09-4D80-96FD-A2852F1C7869}" type="pres">
      <dgm:prSet presAssocID="{986B3E32-F63A-43B2-9908-9F925F1077B5}" presName="parTx" presStyleLbl="node1" presStyleIdx="0" presStyleCnt="0">
        <dgm:presLayoutVars>
          <dgm:chMax val="0"/>
          <dgm:chPref val="0"/>
          <dgm:bulletEnabled val="1"/>
        </dgm:presLayoutVars>
      </dgm:prSet>
      <dgm:spPr/>
    </dgm:pt>
    <dgm:pt modelId="{46A3FB67-B8C0-44AD-8ECF-70BCC2D5B219}" type="pres">
      <dgm:prSet presAssocID="{986B3E32-F63A-43B2-9908-9F925F1077B5}" presName="parSh" presStyleCnt="0"/>
      <dgm:spPr/>
    </dgm:pt>
    <dgm:pt modelId="{95728D8A-3926-4243-A2EA-E93A9F322E66}" type="pres">
      <dgm:prSet presAssocID="{986B3E32-F63A-43B2-9908-9F925F1077B5}" presName="lineNode" presStyleLbl="alignAccFollowNode1" presStyleIdx="3" presStyleCnt="6"/>
      <dgm:spPr/>
    </dgm:pt>
    <dgm:pt modelId="{4643EBAF-AE37-4E38-B89A-467DAB98D00B}" type="pres">
      <dgm:prSet presAssocID="{986B3E32-F63A-43B2-9908-9F925F1077B5}" presName="lineArrowNode" presStyleLbl="alignAccFollowNode1" presStyleIdx="4" presStyleCnt="6"/>
      <dgm:spPr/>
    </dgm:pt>
    <dgm:pt modelId="{523AECDD-D3D3-41E8-8A91-E5BA43CD34DD}" type="pres">
      <dgm:prSet presAssocID="{351613F9-1747-431F-9638-F6A19E2DE1F7}" presName="sibTransNodeCircle" presStyleLbl="alignNode1" presStyleIdx="1" presStyleCnt="2" custLinFactNeighborX="9687" custLinFactNeighborY="4785">
        <dgm:presLayoutVars>
          <dgm:chMax val="0"/>
          <dgm:bulletEnabled/>
        </dgm:presLayoutVars>
      </dgm:prSet>
      <dgm:spPr/>
      <dgm:t>
        <a:bodyPr/>
        <a:lstStyle/>
        <a:p>
          <a:endParaRPr lang="en-US"/>
        </a:p>
      </dgm:t>
    </dgm:pt>
    <dgm:pt modelId="{2DFE558E-9B4B-434C-A980-F36FCF7A3696}" type="pres">
      <dgm:prSet presAssocID="{351613F9-1747-431F-9638-F6A19E2DE1F7}" presName="spacerBetweenCircleAndCallout" presStyleCnt="0">
        <dgm:presLayoutVars/>
      </dgm:prSet>
      <dgm:spPr/>
    </dgm:pt>
    <dgm:pt modelId="{2C35BDAF-0A32-44DB-BC0E-5A531D1EF005}" type="pres">
      <dgm:prSet presAssocID="{986B3E32-F63A-43B2-9908-9F925F1077B5}" presName="nodeText" presStyleLbl="alignAccFollowNode1" presStyleIdx="5" presStyleCnt="6" custLinFactNeighborX="5082" custLinFactNeighborY="170">
        <dgm:presLayoutVars>
          <dgm:bulletEnabled val="1"/>
        </dgm:presLayoutVars>
      </dgm:prSet>
      <dgm:spPr/>
      <dgm:t>
        <a:bodyPr/>
        <a:lstStyle/>
        <a:p>
          <a:endParaRPr lang="en-US"/>
        </a:p>
      </dgm:t>
    </dgm:pt>
  </dgm:ptLst>
  <dgm:cxnLst>
    <dgm:cxn modelId="{28239B92-9541-4164-98CD-369EC63D8A50}" type="presOf" srcId="{F5033467-9D71-4421-A99A-87D68CE4577C}" destId="{2C35BDAF-0A32-44DB-BC0E-5A531D1EF005}" srcOrd="0" destOrd="3" presId="urn:microsoft.com/office/officeart/2016/7/layout/LinearArrowProcessNumbered"/>
    <dgm:cxn modelId="{A1DEA703-327F-42F4-BDB9-532E8C4EAE92}" type="presOf" srcId="{351613F9-1747-431F-9638-F6A19E2DE1F7}" destId="{523AECDD-D3D3-41E8-8A91-E5BA43CD34DD}" srcOrd="0" destOrd="0" presId="urn:microsoft.com/office/officeart/2016/7/layout/LinearArrowProcessNumbered"/>
    <dgm:cxn modelId="{A9C43A2C-69AD-4B54-9172-BD5269FEA1D5}" srcId="{97B15D0C-4C02-4B97-A02B-0711821A17D8}" destId="{05668AF3-2B10-45B2-B8D2-995B7C323FD1}" srcOrd="1" destOrd="0" parTransId="{C7B759E1-AB9F-4E24-B310-C7D231E785E1}" sibTransId="{A3BA0587-0B4D-4813-89DA-085BCF90FA51}"/>
    <dgm:cxn modelId="{6E6D7C09-CFB2-4FE1-AA0E-AFB838B2C5A1}" srcId="{986B3E32-F63A-43B2-9908-9F925F1077B5}" destId="{FA2E0475-A85C-4C9C-B2EB-5D0F8A889AF0}" srcOrd="0" destOrd="0" parTransId="{BB16A708-DEDA-44B2-A0C6-29285C4FC18B}" sibTransId="{CCDAA12F-D281-4ECB-856A-052DCA35DCA5}"/>
    <dgm:cxn modelId="{9C555DCF-8789-4325-9072-40AC0DC50C58}" type="presOf" srcId="{8B4DE7AE-98E7-4420-992E-8998C59B49B8}" destId="{B9547186-2AD3-46F1-84F7-68A2B1900B95}" srcOrd="0" destOrd="0" presId="urn:microsoft.com/office/officeart/2016/7/layout/LinearArrowProcessNumbered"/>
    <dgm:cxn modelId="{50D0C80E-2A7C-4F97-B82F-D06C05C10D5E}" srcId="{8B4DE7AE-98E7-4420-992E-8998C59B49B8}" destId="{986B3E32-F63A-43B2-9908-9F925F1077B5}" srcOrd="1" destOrd="0" parTransId="{F6AC0310-031B-4E43-A7F2-A0324B96C058}" sibTransId="{351613F9-1747-431F-9638-F6A19E2DE1F7}"/>
    <dgm:cxn modelId="{27BB1AEF-54F6-49B1-97F6-33060E5C338C}" srcId="{97B15D0C-4C02-4B97-A02B-0711821A17D8}" destId="{408FBE69-E330-409F-84D7-3F2B553CDBDB}" srcOrd="0" destOrd="0" parTransId="{ECD6A6DE-A990-4A1C-9FA4-BB447984E02D}" sibTransId="{E4A146D1-502F-48EA-BFD2-FBE40573BA7D}"/>
    <dgm:cxn modelId="{D46602C7-FF17-4E00-8CE1-26DA5AC36E3A}" type="presOf" srcId="{3B06AC9F-C717-4057-B728-29E2B96C7C15}" destId="{10BFDCEC-6B8C-4288-B37F-D9621F94EF9B}" srcOrd="0" destOrd="0" presId="urn:microsoft.com/office/officeart/2016/7/layout/LinearArrowProcessNumbered"/>
    <dgm:cxn modelId="{2F9CE265-008D-4A5D-97B7-29A09453B1D1}" type="presOf" srcId="{2E30867A-B559-46C3-BFA1-8F8E25EF321A}" destId="{2C35BDAF-0A32-44DB-BC0E-5A531D1EF005}" srcOrd="0" destOrd="2" presId="urn:microsoft.com/office/officeart/2016/7/layout/LinearArrowProcessNumbered"/>
    <dgm:cxn modelId="{21B97889-3803-4958-ACBA-1AB2BABDD2B9}" srcId="{8B4DE7AE-98E7-4420-992E-8998C59B49B8}" destId="{97B15D0C-4C02-4B97-A02B-0711821A17D8}" srcOrd="0" destOrd="0" parTransId="{C4795A05-8DDD-4A20-8E02-0E78B6C35B64}" sibTransId="{3B06AC9F-C717-4057-B728-29E2B96C7C15}"/>
    <dgm:cxn modelId="{4C6ED1B9-9D8C-464F-BFB9-0369F2A6855B}" type="presOf" srcId="{05668AF3-2B10-45B2-B8D2-995B7C323FD1}" destId="{EC270FB5-04F2-4A22-A2A0-FA2D1638C1A2}" srcOrd="0" destOrd="2" presId="urn:microsoft.com/office/officeart/2016/7/layout/LinearArrowProcessNumbered"/>
    <dgm:cxn modelId="{68E59EDA-B9A1-4434-8BD8-401546ACFE2A}" type="presOf" srcId="{986B3E32-F63A-43B2-9908-9F925F1077B5}" destId="{2C35BDAF-0A32-44DB-BC0E-5A531D1EF005}" srcOrd="0" destOrd="0" presId="urn:microsoft.com/office/officeart/2016/7/layout/LinearArrowProcessNumbered"/>
    <dgm:cxn modelId="{0857E9AB-7CB6-49D0-9A4D-C312B5EFFF8D}" srcId="{986B3E32-F63A-43B2-9908-9F925F1077B5}" destId="{2E30867A-B559-46C3-BFA1-8F8E25EF321A}" srcOrd="1" destOrd="0" parTransId="{9413E3EE-D865-41CE-A3BD-A4A71985F617}" sibTransId="{11C7A0F8-8E16-417E-8374-0344B35EB0F0}"/>
    <dgm:cxn modelId="{D4765385-9FAA-4082-9F71-7C8C809FF340}" type="presOf" srcId="{408FBE69-E330-409F-84D7-3F2B553CDBDB}" destId="{EC270FB5-04F2-4A22-A2A0-FA2D1638C1A2}" srcOrd="0" destOrd="1" presId="urn:microsoft.com/office/officeart/2016/7/layout/LinearArrowProcessNumbered"/>
    <dgm:cxn modelId="{7D3ADBD3-0D71-416D-B5FC-F6788D943E44}" srcId="{986B3E32-F63A-43B2-9908-9F925F1077B5}" destId="{F5033467-9D71-4421-A99A-87D68CE4577C}" srcOrd="2" destOrd="0" parTransId="{B4C81D51-3D59-41AC-B802-6A4F7D8C45A7}" sibTransId="{EE40D326-6472-402A-8B90-409A09756009}"/>
    <dgm:cxn modelId="{710C8C63-D08A-44DA-8630-5C762EDCE9A4}" type="presOf" srcId="{FA2E0475-A85C-4C9C-B2EB-5D0F8A889AF0}" destId="{2C35BDAF-0A32-44DB-BC0E-5A531D1EF005}" srcOrd="0" destOrd="1" presId="urn:microsoft.com/office/officeart/2016/7/layout/LinearArrowProcessNumbered"/>
    <dgm:cxn modelId="{512ED4EF-AF64-403A-9EEE-35279B5D922F}" type="presOf" srcId="{97B15D0C-4C02-4B97-A02B-0711821A17D8}" destId="{EC270FB5-04F2-4A22-A2A0-FA2D1638C1A2}" srcOrd="0" destOrd="0" presId="urn:microsoft.com/office/officeart/2016/7/layout/LinearArrowProcessNumbered"/>
    <dgm:cxn modelId="{79B7BCED-0DF2-4EAD-A129-C5317559ECFF}" type="presParOf" srcId="{B9547186-2AD3-46F1-84F7-68A2B1900B95}" destId="{BCA40031-A4F0-4EBE-842E-C27505E27F9D}" srcOrd="0" destOrd="0" presId="urn:microsoft.com/office/officeart/2016/7/layout/LinearArrowProcessNumbered"/>
    <dgm:cxn modelId="{A9A52B40-7933-4D6B-85E6-0398239E4753}" type="presParOf" srcId="{BCA40031-A4F0-4EBE-842E-C27505E27F9D}" destId="{3402D2A8-F06E-4F9D-93E6-721B252667E8}" srcOrd="0" destOrd="0" presId="urn:microsoft.com/office/officeart/2016/7/layout/LinearArrowProcessNumbered"/>
    <dgm:cxn modelId="{AC72A7EB-9225-482D-96E6-80F79DC34B43}" type="presParOf" srcId="{BCA40031-A4F0-4EBE-842E-C27505E27F9D}" destId="{841810D4-F24C-461D-A10C-67AD4A56D577}" srcOrd="1" destOrd="0" presId="urn:microsoft.com/office/officeart/2016/7/layout/LinearArrowProcessNumbered"/>
    <dgm:cxn modelId="{0DADA738-A9D4-425D-883A-8817784589AF}" type="presParOf" srcId="{841810D4-F24C-461D-A10C-67AD4A56D577}" destId="{678353D4-B176-4F0E-9B69-9143AEBD9DE9}" srcOrd="0" destOrd="0" presId="urn:microsoft.com/office/officeart/2016/7/layout/LinearArrowProcessNumbered"/>
    <dgm:cxn modelId="{B3272BF5-2BC9-4EE9-B291-2B97737B23E6}" type="presParOf" srcId="{841810D4-F24C-461D-A10C-67AD4A56D577}" destId="{80CF7ECF-927C-46E5-94AD-682488990F12}" srcOrd="1" destOrd="0" presId="urn:microsoft.com/office/officeart/2016/7/layout/LinearArrowProcessNumbered"/>
    <dgm:cxn modelId="{B25A8A12-3B4C-442C-9608-7080579A6677}" type="presParOf" srcId="{841810D4-F24C-461D-A10C-67AD4A56D577}" destId="{10BFDCEC-6B8C-4288-B37F-D9621F94EF9B}" srcOrd="2" destOrd="0" presId="urn:microsoft.com/office/officeart/2016/7/layout/LinearArrowProcessNumbered"/>
    <dgm:cxn modelId="{7CAD81A5-A58F-4843-AA72-A55BB8780958}" type="presParOf" srcId="{841810D4-F24C-461D-A10C-67AD4A56D577}" destId="{E0132B89-BDF8-49B7-9B0C-0E8E8C3B8C4D}" srcOrd="3" destOrd="0" presId="urn:microsoft.com/office/officeart/2016/7/layout/LinearArrowProcessNumbered"/>
    <dgm:cxn modelId="{77A83C86-8EDC-45E2-8F35-0D5375BAED95}" type="presParOf" srcId="{BCA40031-A4F0-4EBE-842E-C27505E27F9D}" destId="{EC270FB5-04F2-4A22-A2A0-FA2D1638C1A2}" srcOrd="2" destOrd="0" presId="urn:microsoft.com/office/officeart/2016/7/layout/LinearArrowProcessNumbered"/>
    <dgm:cxn modelId="{7B84C687-A763-49FF-9B35-DD8D6FB01680}" type="presParOf" srcId="{B9547186-2AD3-46F1-84F7-68A2B1900B95}" destId="{0595CC51-495E-47DB-8A29-73947B671A9A}" srcOrd="1" destOrd="0" presId="urn:microsoft.com/office/officeart/2016/7/layout/LinearArrowProcessNumbered"/>
    <dgm:cxn modelId="{60C76D9F-A6E1-4A67-8F9C-FF4683859E4A}" type="presParOf" srcId="{B9547186-2AD3-46F1-84F7-68A2B1900B95}" destId="{3088BEEF-5F33-4C96-96E3-0CA5D81CDB12}" srcOrd="2" destOrd="0" presId="urn:microsoft.com/office/officeart/2016/7/layout/LinearArrowProcessNumbered"/>
    <dgm:cxn modelId="{C1958976-2569-499C-9294-BEF3F9EE0C43}" type="presParOf" srcId="{3088BEEF-5F33-4C96-96E3-0CA5D81CDB12}" destId="{2ECD1C46-DF09-4D80-96FD-A2852F1C7869}" srcOrd="0" destOrd="0" presId="urn:microsoft.com/office/officeart/2016/7/layout/LinearArrowProcessNumbered"/>
    <dgm:cxn modelId="{5186D60B-53FE-4B0D-A1AB-33048D43FA41}" type="presParOf" srcId="{3088BEEF-5F33-4C96-96E3-0CA5D81CDB12}" destId="{46A3FB67-B8C0-44AD-8ECF-70BCC2D5B219}" srcOrd="1" destOrd="0" presId="urn:microsoft.com/office/officeart/2016/7/layout/LinearArrowProcessNumbered"/>
    <dgm:cxn modelId="{66E2917C-7891-4689-B9FF-01FC63CAA3A0}" type="presParOf" srcId="{46A3FB67-B8C0-44AD-8ECF-70BCC2D5B219}" destId="{95728D8A-3926-4243-A2EA-E93A9F322E66}" srcOrd="0" destOrd="0" presId="urn:microsoft.com/office/officeart/2016/7/layout/LinearArrowProcessNumbered"/>
    <dgm:cxn modelId="{C384A047-994C-46AC-8BEC-FFBA04EE0E4D}" type="presParOf" srcId="{46A3FB67-B8C0-44AD-8ECF-70BCC2D5B219}" destId="{4643EBAF-AE37-4E38-B89A-467DAB98D00B}" srcOrd="1" destOrd="0" presId="urn:microsoft.com/office/officeart/2016/7/layout/LinearArrowProcessNumbered"/>
    <dgm:cxn modelId="{3DB048AF-EAB2-4783-932E-CD76C6DDF46B}" type="presParOf" srcId="{46A3FB67-B8C0-44AD-8ECF-70BCC2D5B219}" destId="{523AECDD-D3D3-41E8-8A91-E5BA43CD34DD}" srcOrd="2" destOrd="0" presId="urn:microsoft.com/office/officeart/2016/7/layout/LinearArrowProcessNumbered"/>
    <dgm:cxn modelId="{D35D5F88-2C17-4739-8448-BA6B362B44EC}" type="presParOf" srcId="{46A3FB67-B8C0-44AD-8ECF-70BCC2D5B219}" destId="{2DFE558E-9B4B-434C-A980-F36FCF7A3696}" srcOrd="3" destOrd="0" presId="urn:microsoft.com/office/officeart/2016/7/layout/LinearArrowProcessNumbered"/>
    <dgm:cxn modelId="{7ECC8DCE-DB97-4FCC-A857-64A97B6966BE}" type="presParOf" srcId="{3088BEEF-5F33-4C96-96E3-0CA5D81CDB12}" destId="{2C35BDAF-0A32-44DB-BC0E-5A531D1EF00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353D4-B176-4F0E-9B69-9143AEBD9DE9}">
      <dsp:nvSpPr>
        <dsp:cNvPr id="0" name=""/>
        <dsp:cNvSpPr/>
      </dsp:nvSpPr>
      <dsp:spPr>
        <a:xfrm>
          <a:off x="1647083" y="1162862"/>
          <a:ext cx="1316242"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CF7ECF-927C-46E5-94AD-682488990F12}">
      <dsp:nvSpPr>
        <dsp:cNvPr id="0" name=""/>
        <dsp:cNvSpPr/>
      </dsp:nvSpPr>
      <dsp:spPr>
        <a:xfrm>
          <a:off x="3042300" y="1052334"/>
          <a:ext cx="151367" cy="28427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FDCEC-6B8C-4288-B37F-D9621F94EF9B}">
      <dsp:nvSpPr>
        <dsp:cNvPr id="0" name=""/>
        <dsp:cNvSpPr/>
      </dsp:nvSpPr>
      <dsp:spPr>
        <a:xfrm>
          <a:off x="772227" y="518969"/>
          <a:ext cx="1413892" cy="141389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67" tIns="54867" rIns="54867" bIns="54867" numCol="1" spcCol="1270" anchor="ctr" anchorCtr="0">
          <a:noAutofit/>
        </a:bodyPr>
        <a:lstStyle/>
        <a:p>
          <a:pPr lvl="0" algn="ctr" defTabSz="2667000">
            <a:lnSpc>
              <a:spcPct val="90000"/>
            </a:lnSpc>
            <a:spcBef>
              <a:spcPct val="0"/>
            </a:spcBef>
            <a:spcAft>
              <a:spcPct val="35000"/>
            </a:spcAft>
          </a:pPr>
          <a:r>
            <a:rPr lang="en-US" sz="6000" kern="1200"/>
            <a:t>1</a:t>
          </a:r>
        </a:p>
      </dsp:txBody>
      <dsp:txXfrm>
        <a:off x="979287" y="726029"/>
        <a:ext cx="999772" cy="999772"/>
      </dsp:txXfrm>
    </dsp:sp>
    <dsp:sp modelId="{EC270FB5-04F2-4A22-A2A0-FA2D1638C1A2}">
      <dsp:nvSpPr>
        <dsp:cNvPr id="0" name=""/>
        <dsp:cNvSpPr/>
      </dsp:nvSpPr>
      <dsp:spPr>
        <a:xfrm>
          <a:off x="1780" y="2035435"/>
          <a:ext cx="2984368" cy="4510898"/>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5410" tIns="165100" rIns="235410" bIns="16510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alibri" panose="020F0502020204030204"/>
              <a:ea typeface="+mn-ea"/>
              <a:cs typeface="+mn-cs"/>
            </a:rPr>
            <a:t>Step One :  Inoculation</a:t>
          </a:r>
          <a:endParaRPr lang="en-US" sz="1800" b="1" kern="1200" dirty="0">
            <a:solidFill>
              <a:prstClr val="black">
                <a:hueOff val="0"/>
                <a:satOff val="0"/>
                <a:lumOff val="0"/>
                <a:alphaOff val="0"/>
              </a:prstClr>
            </a:solidFill>
            <a:latin typeface="Calibri" panose="020F0502020204030204"/>
            <a:ea typeface="+mn-ea"/>
            <a:cs typeface="+mn-cs"/>
          </a:endParaRPr>
        </a:p>
        <a:p>
          <a:pPr marL="114300" lvl="1" indent="0" algn="l" defTabSz="622300">
            <a:lnSpc>
              <a:spcPct val="90000"/>
            </a:lnSpc>
            <a:spcBef>
              <a:spcPct val="0"/>
            </a:spcBef>
            <a:spcAft>
              <a:spcPct val="15000"/>
            </a:spcAft>
            <a:buChar char="••"/>
          </a:pPr>
          <a:r>
            <a:rPr lang="en-US" sz="1400" b="1" kern="1200" dirty="0"/>
            <a:t>Reclaim Defender 1G</a:t>
          </a:r>
          <a:r>
            <a:rPr lang="en-US" sz="1400" kern="1200" dirty="0"/>
            <a:t> – Aerobic Bacteria Remediation and Odor Control Bacteria is introduced into separating tanks. Initiating sludge density reduction and blocking of H</a:t>
          </a:r>
          <a:r>
            <a:rPr lang="en-US" sz="1200" kern="1200" dirty="0"/>
            <a:t>2</a:t>
          </a:r>
          <a:r>
            <a:rPr lang="en-US" sz="1400" kern="1200" dirty="0"/>
            <a:t>S gas emissions.</a:t>
          </a:r>
        </a:p>
        <a:p>
          <a:pPr marL="114300" lvl="1" indent="0" algn="l" defTabSz="622300">
            <a:lnSpc>
              <a:spcPct val="90000"/>
            </a:lnSpc>
            <a:spcBef>
              <a:spcPct val="0"/>
            </a:spcBef>
            <a:spcAft>
              <a:spcPct val="15000"/>
            </a:spcAft>
            <a:buChar char="••"/>
          </a:pPr>
          <a:r>
            <a:rPr lang="en-US" sz="1400" b="1" kern="1200" dirty="0"/>
            <a:t>Reclaim Defender 2G</a:t>
          </a:r>
          <a:r>
            <a:rPr lang="en-US" sz="1400" kern="1200" dirty="0"/>
            <a:t> –  Anerobic Bacteria consumes organic compounds and Car Wash Chemistry. Provides reduced TDS, Reduced Organic Aerobic Materials,  Improved Chemical Oxygen Demand (COD) and Greatly Improved  Water Turbidity, setting the environment for Step Two.</a:t>
          </a:r>
        </a:p>
      </dsp:txBody>
      <dsp:txXfrm>
        <a:off x="1780" y="2632309"/>
        <a:ext cx="2984368" cy="3914024"/>
      </dsp:txXfrm>
    </dsp:sp>
    <dsp:sp modelId="{95728D8A-3926-4243-A2EA-E93A9F322E66}">
      <dsp:nvSpPr>
        <dsp:cNvPr id="0" name=""/>
        <dsp:cNvSpPr/>
      </dsp:nvSpPr>
      <dsp:spPr>
        <a:xfrm>
          <a:off x="3317746" y="1162855"/>
          <a:ext cx="1467757"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AECDD-D3D3-41E8-8A91-E5BA43CD34DD}">
      <dsp:nvSpPr>
        <dsp:cNvPr id="0" name=""/>
        <dsp:cNvSpPr/>
      </dsp:nvSpPr>
      <dsp:spPr>
        <a:xfrm>
          <a:off x="4215521" y="523599"/>
          <a:ext cx="1413892" cy="141389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67" tIns="54867" rIns="54867" bIns="54867" numCol="1" spcCol="1270" anchor="ctr" anchorCtr="0">
          <a:noAutofit/>
        </a:bodyPr>
        <a:lstStyle/>
        <a:p>
          <a:pPr lvl="0" algn="ctr" defTabSz="2667000">
            <a:lnSpc>
              <a:spcPct val="90000"/>
            </a:lnSpc>
            <a:spcBef>
              <a:spcPct val="0"/>
            </a:spcBef>
            <a:spcAft>
              <a:spcPct val="35000"/>
            </a:spcAft>
          </a:pPr>
          <a:r>
            <a:rPr lang="en-US" sz="6000" kern="1200"/>
            <a:t>2</a:t>
          </a:r>
          <a:endParaRPr lang="en-US" sz="6000" kern="1200" dirty="0"/>
        </a:p>
      </dsp:txBody>
      <dsp:txXfrm>
        <a:off x="4422581" y="730659"/>
        <a:ext cx="999772" cy="999772"/>
      </dsp:txXfrm>
    </dsp:sp>
    <dsp:sp modelId="{2C35BDAF-0A32-44DB-BC0E-5A531D1EF005}">
      <dsp:nvSpPr>
        <dsp:cNvPr id="0" name=""/>
        <dsp:cNvSpPr/>
      </dsp:nvSpPr>
      <dsp:spPr>
        <a:xfrm>
          <a:off x="3466928" y="2043104"/>
          <a:ext cx="2935515" cy="4510898"/>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1557" tIns="165100" rIns="231557" bIns="165100" numCol="1" spcCol="1270" anchor="t" anchorCtr="0">
          <a:noAutofit/>
        </a:bodyPr>
        <a:lstStyle/>
        <a:p>
          <a:pPr lvl="0" algn="l" defTabSz="800100">
            <a:lnSpc>
              <a:spcPct val="90000"/>
            </a:lnSpc>
            <a:spcBef>
              <a:spcPct val="0"/>
            </a:spcBef>
            <a:spcAft>
              <a:spcPct val="35000"/>
            </a:spcAft>
          </a:pPr>
          <a:r>
            <a:rPr lang="en-US" sz="1800" b="1" kern="1200" dirty="0">
              <a:solidFill>
                <a:schemeClr val="tx1"/>
              </a:solidFill>
            </a:rPr>
            <a:t>Step Two: Sustainability</a:t>
          </a:r>
          <a:endParaRPr lang="en-US" sz="1800" kern="1200" dirty="0">
            <a:solidFill>
              <a:schemeClr val="tx1"/>
            </a:solidFill>
          </a:endParaRPr>
        </a:p>
        <a:p>
          <a:pPr marL="114300" lvl="1" indent="-114300" algn="l" defTabSz="622300">
            <a:lnSpc>
              <a:spcPct val="90000"/>
            </a:lnSpc>
            <a:spcBef>
              <a:spcPct val="0"/>
            </a:spcBef>
            <a:spcAft>
              <a:spcPct val="15000"/>
            </a:spcAft>
            <a:buChar char="••"/>
          </a:pPr>
          <a:r>
            <a:rPr lang="en-US" sz="1400" b="1" kern="1200" dirty="0"/>
            <a:t>Reclaim Defender 1F </a:t>
          </a:r>
          <a:r>
            <a:rPr lang="en-US" sz="1400" kern="1200" dirty="0"/>
            <a:t> - Biological catalyst work to sustain Improved Water Turbidity &amp; Odor Control.</a:t>
          </a:r>
        </a:p>
        <a:p>
          <a:pPr marL="114300" lvl="1" indent="-114300" algn="l" defTabSz="622300">
            <a:lnSpc>
              <a:spcPct val="90000"/>
            </a:lnSpc>
            <a:spcBef>
              <a:spcPct val="0"/>
            </a:spcBef>
            <a:spcAft>
              <a:spcPct val="15000"/>
            </a:spcAft>
            <a:buChar char="••"/>
          </a:pPr>
          <a:r>
            <a:rPr lang="en-US" sz="1400" b="1" kern="1200" dirty="0"/>
            <a:t>Reclaim Defender 2F</a:t>
          </a:r>
          <a:r>
            <a:rPr lang="en-US" sz="1400" kern="1200" dirty="0"/>
            <a:t> – Sludge catalyst Controls Sludge Production, Supports </a:t>
          </a:r>
          <a:r>
            <a:rPr lang="en-US" sz="1400" b="0" kern="1200" dirty="0"/>
            <a:t>Water Turbidity.</a:t>
          </a:r>
          <a:r>
            <a:rPr lang="en-US" sz="1400" kern="1200" dirty="0"/>
            <a:t> Consumes all Organic Pollen and Breakdown’s Car Wash Chemistry. </a:t>
          </a:r>
        </a:p>
        <a:p>
          <a:pPr marL="114300" lvl="1" indent="-114300" algn="l" defTabSz="622300">
            <a:lnSpc>
              <a:spcPct val="90000"/>
            </a:lnSpc>
            <a:spcBef>
              <a:spcPct val="0"/>
            </a:spcBef>
            <a:spcAft>
              <a:spcPct val="15000"/>
            </a:spcAft>
            <a:buChar char="••"/>
          </a:pPr>
          <a:r>
            <a:rPr lang="en-US" sz="1400" b="1" kern="1200" dirty="0"/>
            <a:t>Expanded Use -</a:t>
          </a:r>
          <a:r>
            <a:rPr lang="en-US" sz="1400" b="0" kern="1200" dirty="0"/>
            <a:t>C</a:t>
          </a:r>
          <a:r>
            <a:rPr lang="en-US" sz="1400" kern="1200" dirty="0"/>
            <a:t>ombined with RO Reject Water, Municipality water and sewer usage is Reduced Dramatically.</a:t>
          </a:r>
        </a:p>
      </dsp:txBody>
      <dsp:txXfrm>
        <a:off x="3466928" y="2630207"/>
        <a:ext cx="2935515" cy="3923795"/>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8T01:44:30.317"/>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1950 200,'-53'0,"6"2,0-3,1-2,-91-16,-125-41,130 39,82 15,-1 2,-86 5,47 1,-217-2,294 0,1 1,-1 1,1 1,0-1,-15 7,-57 25,56-19,0 1,-30 23,-22 14,70-46,1 0,-1 1,2 0,-1 1,1 0,0 0,-7 12,-26 29,34-44,1 2,0-1,1 1,0 0,0 0,1 0,0 1,0-1,-3 15,-1 8,-5 48,9-47,-10 36,10-54,1 1,0-1,1 1,1 0,0-1,1 1,2 18,-1-25,1 1,0 0,0 0,1-1,0 0,0 1,1-1,0 0,1-1,0 1,0-1,0 0,8 7,79 87,-81-92,0 0,1 0,19 10,14 10,-25-15,2-1,0-1,1 0,0-2,0-1,1 0,0-2,1-1,36 5,5-7,-32-3,37 8,-40-5,37 1,-40-4,-1 2,30 5,-34-4,1-1,0-1,43-3,26 2,-40 10,-39-8,-1 0,18 1,3-2,84 10,-64-6,1-2,91-4,-50-2,385 2,-470-1,-1 1,0-2,0 0,0 0,0-1,-1 0,12-5,63-36,-73 37,-1 0,0-1,-1 0,1 0,-1-1,-1 0,0-1,0 0,-1 0,0-1,-1 0,0 0,-1 0,4-13,-1 1,-2 0,-1 0,0-1,-2 0,-1 0,-1-33,0-45,-3-80,0 169,-1 1,0-1,-1 1,0 0,-12-23,8 18,-10-30,12 25,0 0,-2 0,-1 1,-18-34,8 22,12 19,-2 0,1 0,-1 1,-1 0,-1 1,-15-16,-11-4,27 22,-1 0,0 0,0 2,-1-1,-1 1,-19-9,-97-31,109 43,0 1,0 0,0 1,-36 1,-666 3,705 1,1-1,0 2,-18 4,-14 3,4-3,11-1,-65 3,-471-10,553 2,0 1,0 0,-23 8,15-4,21-5,-1 0,1 0,0 0,0 1,1-1,-1 1,0 0,0 0,1 0,-1 0,1 1,0-1,-1 1,1-1,0 1,-2 5,-3 5,0 0,-7 24,-5 11,10-33,-1-1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B866D6A9-210E-42D2-A2EA-A3297FEDCFE6}" type="datetimeFigureOut">
              <a:rPr lang="en-US" smtClean="0"/>
              <a:t>11/21/2024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6E8F7B9-741B-4F41-AA9C-AD714212415B}" type="slidenum">
              <a:rPr lang="en-US" smtClean="0"/>
              <a:t>‹#›</a:t>
            </a:fld>
            <a:endParaRPr lang="en-US"/>
          </a:p>
        </p:txBody>
      </p:sp>
    </p:spTree>
    <p:extLst>
      <p:ext uri="{BB962C8B-B14F-4D97-AF65-F5344CB8AC3E}">
        <p14:creationId xmlns:p14="http://schemas.microsoft.com/office/powerpoint/2010/main" val="320448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603CB-3D95-41B4-AB76-B7CDA6B849E5}" type="slidenum">
              <a:rPr lang="en-US" smtClean="0"/>
              <a:t>6</a:t>
            </a:fld>
            <a:endParaRPr lang="en-US"/>
          </a:p>
        </p:txBody>
      </p:sp>
    </p:spTree>
    <p:extLst>
      <p:ext uri="{BB962C8B-B14F-4D97-AF65-F5344CB8AC3E}">
        <p14:creationId xmlns:p14="http://schemas.microsoft.com/office/powerpoint/2010/main" val="102642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36EE59-4900-4D85-AF57-FE74AB7F2F3D}"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217472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6EE59-4900-4D85-AF57-FE74AB7F2F3D}"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404423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6EE59-4900-4D85-AF57-FE74AB7F2F3D}"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13167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6EE59-4900-4D85-AF57-FE74AB7F2F3D}"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317394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36EE59-4900-4D85-AF57-FE74AB7F2F3D}"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246822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36EE59-4900-4D85-AF57-FE74AB7F2F3D}"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329732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36EE59-4900-4D85-AF57-FE74AB7F2F3D}"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39163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36EE59-4900-4D85-AF57-FE74AB7F2F3D}"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312313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6EE59-4900-4D85-AF57-FE74AB7F2F3D}"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296388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6EE59-4900-4D85-AF57-FE74AB7F2F3D}"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421586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6EE59-4900-4D85-AF57-FE74AB7F2F3D}"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1E361-B28B-4EC0-B4A6-B52AD73D1922}" type="slidenum">
              <a:rPr lang="en-US" smtClean="0"/>
              <a:t>‹#›</a:t>
            </a:fld>
            <a:endParaRPr lang="en-US"/>
          </a:p>
        </p:txBody>
      </p:sp>
    </p:spTree>
    <p:extLst>
      <p:ext uri="{BB962C8B-B14F-4D97-AF65-F5344CB8AC3E}">
        <p14:creationId xmlns:p14="http://schemas.microsoft.com/office/powerpoint/2010/main" val="308826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6EE59-4900-4D85-AF57-FE74AB7F2F3D}" type="datetimeFigureOut">
              <a:rPr lang="en-US" smtClean="0"/>
              <a:t>11/21/2024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1E361-B28B-4EC0-B4A6-B52AD73D1922}" type="slidenum">
              <a:rPr lang="en-US" smtClean="0"/>
              <a:t>‹#›</a:t>
            </a:fld>
            <a:endParaRPr lang="en-US"/>
          </a:p>
        </p:txBody>
      </p:sp>
    </p:spTree>
    <p:extLst>
      <p:ext uri="{BB962C8B-B14F-4D97-AF65-F5344CB8AC3E}">
        <p14:creationId xmlns:p14="http://schemas.microsoft.com/office/powerpoint/2010/main" val="3140308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jpe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4.jpg"/><Relationship Id="rId7" Type="http://schemas.openxmlformats.org/officeDocument/2006/relationships/image" Target="../media/image25.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20.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0CD7FB-A339-8480-38DD-2E35A6F53279}"/>
              </a:ext>
            </a:extLst>
          </p:cNvPr>
          <p:cNvSpPr>
            <a:spLocks noGrp="1"/>
          </p:cNvSpPr>
          <p:nvPr>
            <p:ph type="ctrTitle"/>
          </p:nvPr>
        </p:nvSpPr>
        <p:spPr>
          <a:xfrm>
            <a:off x="643468" y="643467"/>
            <a:ext cx="4620584" cy="4567137"/>
          </a:xfrm>
        </p:spPr>
        <p:txBody>
          <a:bodyPr>
            <a:normAutofit/>
          </a:bodyPr>
          <a:lstStyle/>
          <a:p>
            <a:pPr algn="l"/>
            <a:r>
              <a:rPr lang="en-US" sz="4400" b="1" dirty="0">
                <a:solidFill>
                  <a:srgbClr val="FFFFFF"/>
                </a:solidFill>
              </a:rPr>
              <a:t>Reclaim-Defender Technology</a:t>
            </a:r>
            <a:br>
              <a:rPr lang="en-US" sz="4400" b="1" dirty="0">
                <a:solidFill>
                  <a:srgbClr val="FFFFFF"/>
                </a:solidFill>
              </a:rPr>
            </a:br>
            <a:r>
              <a:rPr lang="en-US" sz="4400" b="1" dirty="0">
                <a:solidFill>
                  <a:srgbClr val="FFFFFF"/>
                </a:solidFill>
              </a:rPr>
              <a:t>Overview</a:t>
            </a:r>
          </a:p>
        </p:txBody>
      </p:sp>
      <p:sp>
        <p:nvSpPr>
          <p:cNvPr id="3" name="Subtitle 2">
            <a:extLst>
              <a:ext uri="{FF2B5EF4-FFF2-40B4-BE49-F238E27FC236}">
                <a16:creationId xmlns:a16="http://schemas.microsoft.com/office/drawing/2014/main" xmlns="" id="{58A76272-9747-FC33-3011-804A6E9A0AC6}"/>
              </a:ext>
            </a:extLst>
          </p:cNvPr>
          <p:cNvSpPr>
            <a:spLocks noGrp="1"/>
          </p:cNvSpPr>
          <p:nvPr>
            <p:ph type="subTitle" idx="1"/>
          </p:nvPr>
        </p:nvSpPr>
        <p:spPr>
          <a:xfrm>
            <a:off x="643467" y="5277684"/>
            <a:ext cx="4620584" cy="775494"/>
          </a:xfrm>
        </p:spPr>
        <p:txBody>
          <a:bodyPr>
            <a:normAutofit/>
          </a:bodyPr>
          <a:lstStyle/>
          <a:p>
            <a:pPr algn="l"/>
            <a:r>
              <a:rPr lang="en-US" sz="2200" b="1">
                <a:solidFill>
                  <a:srgbClr val="FFFFFF"/>
                </a:solidFill>
              </a:rPr>
              <a:t>The Science of Sludge Reduction, Odor Control, and Water Purification</a:t>
            </a:r>
          </a:p>
        </p:txBody>
      </p:sp>
      <p:sp>
        <p:nvSpPr>
          <p:cNvPr id="33" name="Slide Number Placeholder 20">
            <a:extLst>
              <a:ext uri="{FF2B5EF4-FFF2-40B4-BE49-F238E27FC236}">
                <a16:creationId xmlns:a16="http://schemas.microsoft.com/office/drawing/2014/main" xmlns="" id="{4A8DB7F0-0917-4F6E-B25E-3279BBF5DF9C}"/>
              </a:ext>
            </a:extLst>
          </p:cNvPr>
          <p:cNvSpPr>
            <a:spLocks noGrp="1"/>
          </p:cNvSpPr>
          <p:nvPr>
            <p:ph type="sldNum" sz="quarter" idx="12"/>
          </p:nvPr>
        </p:nvSpPr>
        <p:spPr/>
        <p:txBody>
          <a:bodyPr>
            <a:normAutofit/>
          </a:bodyPr>
          <a:lstStyle/>
          <a:p>
            <a:pPr>
              <a:spcAft>
                <a:spcPts val="600"/>
              </a:spcAft>
            </a:pPr>
            <a:fld id="{3E131995-E962-4131-8504-6B962D7140A6}" type="slidenum">
              <a:rPr lang="en-US">
                <a:solidFill>
                  <a:srgbClr val="FFFFFF"/>
                </a:solidFill>
              </a:rPr>
              <a:pPr>
                <a:spcAft>
                  <a:spcPts val="600"/>
                </a:spcAft>
              </a:pPr>
              <a:t>1</a:t>
            </a:fld>
            <a:endParaRPr lang="en-US">
              <a:solidFill>
                <a:srgbClr val="FFFFFF"/>
              </a:solidFill>
            </a:endParaRPr>
          </a:p>
        </p:txBody>
      </p:sp>
      <p:pic>
        <p:nvPicPr>
          <p:cNvPr id="12" name="Picture 3" descr="A splash of colors on a white surface">
            <a:extLst>
              <a:ext uri="{FF2B5EF4-FFF2-40B4-BE49-F238E27FC236}">
                <a16:creationId xmlns:a16="http://schemas.microsoft.com/office/drawing/2014/main" xmlns="" id="{45C56A43-F280-4D40-002C-FC51ED1E83E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lasticWrap smoothness="0"/>
                    </a14:imgEffect>
                  </a14:imgLayer>
                </a14:imgProps>
              </a:ext>
            </a:extLst>
          </a:blip>
          <a:srcRect r="3479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6" name="Picture 5" descr="A black and white sign with blue and green text&#10;&#10;Description automatically generated">
            <a:extLst>
              <a:ext uri="{FF2B5EF4-FFF2-40B4-BE49-F238E27FC236}">
                <a16:creationId xmlns:a16="http://schemas.microsoft.com/office/drawing/2014/main" xmlns="" id="{8FFC908D-DA51-FECE-D6BB-CC3D90342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90" y="1211975"/>
            <a:ext cx="2650765" cy="1715060"/>
          </a:xfrm>
          <a:prstGeom prst="rect">
            <a:avLst/>
          </a:prstGeom>
          <a:effectLst>
            <a:outerShdw blurRad="50800" dist="50800" dir="5400000" algn="ctr" rotWithShape="0">
              <a:srgbClr val="000000">
                <a:alpha val="13000"/>
              </a:srgbClr>
            </a:outerShdw>
          </a:effectLst>
        </p:spPr>
      </p:pic>
    </p:spTree>
    <p:extLst>
      <p:ext uri="{BB962C8B-B14F-4D97-AF65-F5344CB8AC3E}">
        <p14:creationId xmlns:p14="http://schemas.microsoft.com/office/powerpoint/2010/main" val="37322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20" name="Freeform: Shape 19">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302226" y="4282386"/>
            <a:ext cx="3029833" cy="1672944"/>
          </a:xfrm>
        </p:spPr>
        <p:txBody>
          <a:bodyPr>
            <a:normAutofit/>
          </a:bodyPr>
          <a:lstStyle/>
          <a:p>
            <a:pPr defTabSz="795528"/>
            <a:r>
              <a:rPr lang="en-US" sz="3828" b="1" kern="1200" dirty="0">
                <a:solidFill>
                  <a:schemeClr val="tx1"/>
                </a:solidFill>
                <a:latin typeface="+mj-lt"/>
                <a:ea typeface="+mj-ea"/>
                <a:cs typeface="+mj-cs"/>
              </a:rPr>
              <a:t>Phase One Inoculation</a:t>
            </a:r>
            <a:endParaRPr lang="en-US" dirty="0"/>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4875481" y="232303"/>
            <a:ext cx="6490988" cy="6481535"/>
          </a:xfrm>
        </p:spPr>
        <p:txBody>
          <a:bodyPr>
            <a:noAutofit/>
          </a:bodyPr>
          <a:lstStyle/>
          <a:p>
            <a:pPr marL="0" indent="0" defTabSz="795528">
              <a:spcBef>
                <a:spcPts val="870"/>
              </a:spcBef>
              <a:buNone/>
            </a:pPr>
            <a:r>
              <a:rPr lang="en-US" sz="1800" b="1" kern="1200" dirty="0">
                <a:solidFill>
                  <a:schemeClr val="tx1"/>
                </a:solidFill>
                <a:latin typeface="+mn-lt"/>
                <a:ea typeface="+mn-ea"/>
                <a:cs typeface="+mn-cs"/>
              </a:rPr>
              <a:t>Step 3:</a:t>
            </a:r>
            <a:r>
              <a:rPr lang="en-US" sz="1800" kern="1200" dirty="0">
                <a:solidFill>
                  <a:schemeClr val="tx1"/>
                </a:solidFill>
                <a:latin typeface="+mn-lt"/>
                <a:ea typeface="+mn-ea"/>
                <a:cs typeface="+mn-cs"/>
              </a:rPr>
              <a:t> </a:t>
            </a:r>
            <a:r>
              <a:rPr lang="en-US" sz="1800" b="1" kern="1200" dirty="0">
                <a:solidFill>
                  <a:schemeClr val="tx1"/>
                </a:solidFill>
                <a:latin typeface="+mn-lt"/>
                <a:ea typeface="+mn-ea"/>
                <a:cs typeface="+mn-cs"/>
              </a:rPr>
              <a:t>Using your pH meter test the water to determine </a:t>
            </a:r>
            <a:r>
              <a:rPr lang="en-US" sz="1800" b="1" dirty="0"/>
              <a:t>the</a:t>
            </a:r>
            <a:r>
              <a:rPr lang="en-US" sz="1800" b="1" kern="1200" dirty="0">
                <a:solidFill>
                  <a:schemeClr val="tx1"/>
                </a:solidFill>
                <a:latin typeface="+mn-lt"/>
                <a:ea typeface="+mn-ea"/>
                <a:cs typeface="+mn-cs"/>
              </a:rPr>
              <a:t> pH of the reclaim water. </a:t>
            </a:r>
            <a:r>
              <a:rPr lang="en-US" sz="1800" i="1" kern="1200" dirty="0">
                <a:solidFill>
                  <a:schemeClr val="tx1"/>
                </a:solidFill>
                <a:latin typeface="+mn-lt"/>
                <a:ea typeface="+mn-ea"/>
                <a:cs typeface="+mn-cs"/>
              </a:rPr>
              <a:t>BEFORE INOCULATION CAN BEGIN WATER MUST BE </a:t>
            </a:r>
            <a:r>
              <a:rPr lang="en-US" sz="1800" i="1" dirty="0"/>
              <a:t>IN THE RANGE OF </a:t>
            </a:r>
            <a:r>
              <a:rPr lang="en-US" sz="1800" i="1" kern="1200" dirty="0">
                <a:solidFill>
                  <a:schemeClr val="tx1"/>
                </a:solidFill>
                <a:latin typeface="+mn-lt"/>
                <a:ea typeface="+mn-ea"/>
                <a:cs typeface="+mn-cs"/>
              </a:rPr>
              <a:t>6.8 and 8.5 pH, </a:t>
            </a:r>
            <a:r>
              <a:rPr lang="en-US" sz="1800" b="1" i="1" dirty="0"/>
              <a:t>USE of high levels of Ozone or Chlorine must be suspended prior to the start of Inoculation.</a:t>
            </a:r>
            <a:endParaRPr lang="en-US" sz="1800" kern="1200" dirty="0">
              <a:solidFill>
                <a:schemeClr val="tx1"/>
              </a:solidFill>
              <a:latin typeface="+mn-lt"/>
              <a:ea typeface="+mn-ea"/>
              <a:cs typeface="+mn-cs"/>
            </a:endParaRPr>
          </a:p>
          <a:p>
            <a:pPr marL="0" indent="0" defTabSz="795528">
              <a:spcBef>
                <a:spcPts val="870"/>
              </a:spcBef>
              <a:buNone/>
            </a:pPr>
            <a:r>
              <a:rPr lang="en-US" sz="1800" b="1" kern="1200" dirty="0">
                <a:solidFill>
                  <a:schemeClr val="tx1"/>
                </a:solidFill>
                <a:latin typeface="+mn-lt"/>
                <a:ea typeface="+mn-ea"/>
                <a:cs typeface="+mn-cs"/>
              </a:rPr>
              <a:t>Step 4 - </a:t>
            </a:r>
            <a:r>
              <a:rPr lang="en-US" sz="1800" kern="1200" dirty="0">
                <a:solidFill>
                  <a:schemeClr val="tx1"/>
                </a:solidFill>
                <a:latin typeface="+mn-lt"/>
                <a:ea typeface="+mn-ea"/>
                <a:cs typeface="+mn-cs"/>
              </a:rPr>
              <a:t>Open two of the provided 3-ounce sample bottles and dip them into the collected sludge and water sample from Step 2, fill vials . Using a label maker or permanent ink marker place the date, pH value, Nitrite Level and NTU value  on each test vial. Retain Vials for reference or shipping to AS lab for further analysis. </a:t>
            </a:r>
          </a:p>
          <a:p>
            <a:pPr marL="0" indent="0" defTabSz="795528">
              <a:spcBef>
                <a:spcPts val="870"/>
              </a:spcBef>
              <a:buNone/>
            </a:pPr>
            <a:r>
              <a:rPr lang="en-US" sz="1800" b="1" i="0" dirty="0">
                <a:effectLst/>
              </a:rPr>
              <a:t>4a – </a:t>
            </a:r>
            <a:r>
              <a:rPr lang="en-US" sz="1800" b="1" dirty="0"/>
              <a:t>pH Meter </a:t>
            </a:r>
            <a:r>
              <a:rPr lang="en-US" sz="1800" dirty="0"/>
              <a:t>– Ensure meter is calibrated and rinsed in clean water before use. Insert prob into water sample and record reading. </a:t>
            </a:r>
            <a:r>
              <a:rPr lang="en-US" sz="1800" b="1" dirty="0"/>
              <a:t>The ideal reading  is between 6.8 pH and 8.5 </a:t>
            </a:r>
            <a:r>
              <a:rPr lang="en-US" sz="1800" b="1" dirty="0" err="1"/>
              <a:t>pH</a:t>
            </a:r>
            <a:r>
              <a:rPr lang="en-US" sz="1800" dirty="0" err="1"/>
              <a:t>.</a:t>
            </a:r>
            <a:r>
              <a:rPr lang="en-US" sz="1800" dirty="0"/>
              <a:t> Please contact AS Technical Services for assistance if pH is under 6.8 or over 8.5.</a:t>
            </a:r>
          </a:p>
          <a:p>
            <a:pPr marL="0" indent="0" defTabSz="795528">
              <a:spcBef>
                <a:spcPts val="870"/>
              </a:spcBef>
              <a:buNone/>
            </a:pPr>
            <a:r>
              <a:rPr lang="en-US" sz="1800" b="1" i="0" dirty="0">
                <a:effectLst/>
              </a:rPr>
              <a:t>4b – Perform Nitrite test on water sample -</a:t>
            </a:r>
            <a:r>
              <a:rPr lang="en-US" sz="1800" i="0" dirty="0">
                <a:effectLst/>
              </a:rPr>
              <a:t> Nitrite levels will range greatly</a:t>
            </a:r>
            <a:r>
              <a:rPr lang="en-US" sz="1800" dirty="0"/>
              <a:t>. Its important to record the level at the beginning of the process and several times during the inoculation process. Reading will Range from 110 to 600 NaNo2. Please follow instructions on Nitrite Test Kit. </a:t>
            </a:r>
            <a:r>
              <a:rPr lang="en-US" sz="1800" b="1" dirty="0"/>
              <a:t>Goal is to obtain readings below 100 NO2</a:t>
            </a:r>
          </a:p>
          <a:p>
            <a:pPr marL="0" indent="0" defTabSz="795528">
              <a:spcBef>
                <a:spcPts val="870"/>
              </a:spcBef>
              <a:buNone/>
            </a:pPr>
            <a:r>
              <a:rPr lang="en-US" sz="1800" b="1" i="0" dirty="0">
                <a:effectLst/>
              </a:rPr>
              <a:t>4c – Tubridy Test – </a:t>
            </a:r>
            <a:r>
              <a:rPr lang="en-US" sz="1800" i="0" dirty="0">
                <a:effectLst/>
              </a:rPr>
              <a:t>This is a test on the clarity of the reclaim water and absorbed dissolved solids. If water is black and murky this test will not be accurate. Water celerity will continue to improve. </a:t>
            </a:r>
            <a:r>
              <a:rPr lang="en-US" sz="1800" b="1" i="1" dirty="0">
                <a:effectLst/>
              </a:rPr>
              <a:t>The goal is to obtain a Turbidity between 20 to 110 NTU.</a:t>
            </a:r>
          </a:p>
          <a:p>
            <a:pPr marL="0" indent="0" defTabSz="795528">
              <a:spcBef>
                <a:spcPts val="870"/>
              </a:spcBef>
              <a:buNone/>
            </a:pPr>
            <a:r>
              <a:rPr lang="en-US" sz="1800" b="1" i="1" dirty="0"/>
              <a:t>Step 5 – Using a TDS Meter record Total Dissolved Solids.</a:t>
            </a:r>
            <a:endParaRPr lang="en-US" sz="1800" b="1" i="1" dirty="0">
              <a:effectLst/>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rot="5400000">
            <a:off x="11534562" y="5795137"/>
            <a:ext cx="763280" cy="320386"/>
          </a:xfrm>
        </p:spPr>
        <p:txBody>
          <a:bodyPr>
            <a:normAutofit fontScale="85000" lnSpcReduction="10000"/>
          </a:bodyPr>
          <a:lstStyle/>
          <a:p>
            <a:pPr defTabSz="795528">
              <a:spcAft>
                <a:spcPts val="522"/>
              </a:spcAft>
            </a:pPr>
            <a:fld id="{05739FCD-39C2-4FCD-A23B-FC3E4BFD59CE}" type="datetime1">
              <a:rPr lang="en-US" sz="1044" kern="1200">
                <a:solidFill>
                  <a:schemeClr val="tx1">
                    <a:tint val="75000"/>
                  </a:schemeClr>
                </a:solidFill>
                <a:latin typeface="+mn-lt"/>
                <a:ea typeface="+mn-ea"/>
                <a:cs typeface="+mn-cs"/>
              </a:rPr>
              <a:pPr defTabSz="795528">
                <a:spcAft>
                  <a:spcPts val="522"/>
                </a:spcAft>
              </a:pPr>
              <a:t>11/21/2024</a:t>
            </a:fld>
            <a:endParaRPr lang="en-US" dirty="0"/>
          </a:p>
        </p:txBody>
      </p:sp>
      <p:sp>
        <p:nvSpPr>
          <p:cNvPr id="8" name="TextBox 7">
            <a:extLst>
              <a:ext uri="{FF2B5EF4-FFF2-40B4-BE49-F238E27FC236}">
                <a16:creationId xmlns:a16="http://schemas.microsoft.com/office/drawing/2014/main" xmlns="" id="{C7CC8CF4-F1EB-8E41-BB9B-A526D662C8A1}"/>
              </a:ext>
            </a:extLst>
          </p:cNvPr>
          <p:cNvSpPr txBox="1"/>
          <p:nvPr/>
        </p:nvSpPr>
        <p:spPr>
          <a:xfrm>
            <a:off x="1740423" y="3705241"/>
            <a:ext cx="1994211" cy="333296"/>
          </a:xfrm>
          <a:prstGeom prst="rect">
            <a:avLst/>
          </a:prstGeom>
          <a:noFill/>
        </p:spPr>
        <p:txBody>
          <a:bodyPr wrap="square" rtlCol="0">
            <a:spAutoFit/>
          </a:bodyPr>
          <a:lstStyle/>
          <a:p>
            <a:pPr defTabSz="795528">
              <a:spcAft>
                <a:spcPts val="600"/>
              </a:spcAft>
            </a:pPr>
            <a:r>
              <a:rPr lang="en-US" sz="1566" b="1" kern="1200" dirty="0">
                <a:solidFill>
                  <a:schemeClr val="bg1"/>
                </a:solidFill>
                <a:latin typeface="+mn-lt"/>
                <a:ea typeface="+mn-ea"/>
                <a:cs typeface="+mn-cs"/>
              </a:rPr>
              <a:t>Step 1- Inoculation</a:t>
            </a:r>
            <a:endParaRPr lang="en-US" b="1" dirty="0">
              <a:solidFill>
                <a:schemeClr val="bg1"/>
              </a:solidFill>
            </a:endParaRPr>
          </a:p>
        </p:txBody>
      </p:sp>
      <p:pic>
        <p:nvPicPr>
          <p:cNvPr id="9" name="Picture 8" descr="A close-up of a person holding a test tube&#10;&#10;Description automatically generated">
            <a:extLst>
              <a:ext uri="{FF2B5EF4-FFF2-40B4-BE49-F238E27FC236}">
                <a16:creationId xmlns:a16="http://schemas.microsoft.com/office/drawing/2014/main" xmlns="" id="{30F16CB0-0281-7938-28F3-1132364426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1" t="7683" r="17686" b="12089"/>
          <a:stretch/>
        </p:blipFill>
        <p:spPr>
          <a:xfrm>
            <a:off x="713578" y="1742103"/>
            <a:ext cx="1653296" cy="2445657"/>
          </a:xfrm>
          <a:prstGeom prst="rect">
            <a:avLst/>
          </a:prstGeom>
        </p:spPr>
      </p:pic>
      <p:pic>
        <p:nvPicPr>
          <p:cNvPr id="13" name="Picture 12" descr="A digital device with a glass tube on top of it&#10;&#10;Description automatically generated">
            <a:extLst>
              <a:ext uri="{FF2B5EF4-FFF2-40B4-BE49-F238E27FC236}">
                <a16:creationId xmlns:a16="http://schemas.microsoft.com/office/drawing/2014/main" xmlns="" id="{95E98EF5-F6BF-1F9B-E0F3-88DA2C78F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977" y="4006393"/>
            <a:ext cx="1578491" cy="2104654"/>
          </a:xfrm>
          <a:prstGeom prst="rect">
            <a:avLst/>
          </a:prstGeom>
        </p:spPr>
      </p:pic>
      <p:pic>
        <p:nvPicPr>
          <p:cNvPr id="26" name="Picture 25" descr="A hand holding a small black bottle with white labels&#10;&#10;Description automatically generated">
            <a:extLst>
              <a:ext uri="{FF2B5EF4-FFF2-40B4-BE49-F238E27FC236}">
                <a16:creationId xmlns:a16="http://schemas.microsoft.com/office/drawing/2014/main" xmlns="" id="{DD7305AE-0F89-A43A-62A3-9424A2813058}"/>
              </a:ext>
            </a:extLst>
          </p:cNvPr>
          <p:cNvPicPr>
            <a:picLocks noChangeAspect="1"/>
          </p:cNvPicPr>
          <p:nvPr/>
        </p:nvPicPr>
        <p:blipFill rotWithShape="1">
          <a:blip r:embed="rId4">
            <a:extLst>
              <a:ext uri="{28A0092B-C50C-407E-A947-70E740481C1C}">
                <a14:useLocalDpi xmlns:a14="http://schemas.microsoft.com/office/drawing/2010/main" val="0"/>
              </a:ext>
            </a:extLst>
          </a:blip>
          <a:srcRect l="14796" t="10170" r="18959" b="14470"/>
          <a:stretch/>
        </p:blipFill>
        <p:spPr>
          <a:xfrm>
            <a:off x="2818541" y="534799"/>
            <a:ext cx="1636825" cy="2430132"/>
          </a:xfrm>
          <a:prstGeom prst="rect">
            <a:avLst/>
          </a:prstGeom>
        </p:spPr>
      </p:pic>
      <p:pic>
        <p:nvPicPr>
          <p:cNvPr id="5" name="Picture 4" descr="A black and white business card&#10;&#10;Description automatically generated">
            <a:extLst>
              <a:ext uri="{FF2B5EF4-FFF2-40B4-BE49-F238E27FC236}">
                <a16:creationId xmlns:a16="http://schemas.microsoft.com/office/drawing/2014/main" xmlns="" id="{41F6D452-75F5-9722-50F1-B90D78DCF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1000064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Measurements</a:t>
            </a:r>
            <a:endParaRPr lang="en-US" dirty="0"/>
          </a:p>
        </p:txBody>
      </p:sp>
      <p:sp>
        <p:nvSpPr>
          <p:cNvPr id="3" name="Content Placeholder 2"/>
          <p:cNvSpPr>
            <a:spLocks noGrp="1"/>
          </p:cNvSpPr>
          <p:nvPr>
            <p:ph idx="1"/>
          </p:nvPr>
        </p:nvSpPr>
        <p:spPr>
          <a:xfrm>
            <a:off x="838200" y="1825625"/>
            <a:ext cx="4696645" cy="4351338"/>
          </a:xfrm>
        </p:spPr>
        <p:txBody>
          <a:bodyPr/>
          <a:lstStyle/>
          <a:p>
            <a:r>
              <a:rPr lang="en-US" dirty="0" smtClean="0"/>
              <a:t>Throughout the process its important to take regular water chemistry measurements. </a:t>
            </a:r>
          </a:p>
          <a:p>
            <a:r>
              <a:rPr lang="en-US" dirty="0" smtClean="0"/>
              <a:t>Water chemistry may shift from time to time</a:t>
            </a:r>
          </a:p>
          <a:p>
            <a:r>
              <a:rPr lang="en-US" dirty="0" smtClean="0"/>
              <a:t>Balanced Wash chemistry supports healthy Recovered Wash Water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300" y="1584105"/>
            <a:ext cx="4907275" cy="5014166"/>
          </a:xfrm>
          <a:prstGeom prst="rect">
            <a:avLst/>
          </a:prstGeom>
        </p:spPr>
      </p:pic>
    </p:spTree>
    <p:extLst>
      <p:ext uri="{BB962C8B-B14F-4D97-AF65-F5344CB8AC3E}">
        <p14:creationId xmlns:p14="http://schemas.microsoft.com/office/powerpoint/2010/main" val="367474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B779FDA-D60E-6692-07B1-99CCDF90CCF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9406" r="-1" b="11349"/>
          <a:stretch/>
        </p:blipFill>
        <p:spPr>
          <a:xfrm>
            <a:off x="20" y="10"/>
            <a:ext cx="8450297" cy="6857990"/>
          </a:xfrm>
          <a:prstGeom prst="rect">
            <a:avLst/>
          </a:prstGeom>
          <a:noFill/>
        </p:spPr>
      </p:pic>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838201" y="365125"/>
            <a:ext cx="5251316" cy="1627636"/>
          </a:xfrm>
        </p:spPr>
        <p:txBody>
          <a:bodyPr>
            <a:normAutofit/>
          </a:bodyPr>
          <a:lstStyle/>
          <a:p>
            <a:r>
              <a:rPr lang="en-US" b="1" i="0" dirty="0">
                <a:solidFill>
                  <a:srgbClr val="FFFFFF"/>
                </a:solidFill>
                <a:effectLst/>
              </a:rPr>
              <a:t>Start Inoculation</a:t>
            </a:r>
            <a:endParaRPr lang="en-US" dirty="0">
              <a:solidFill>
                <a:srgbClr val="FFFFFF"/>
              </a:solidFill>
            </a:endParaRPr>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838199" y="1513840"/>
            <a:ext cx="5962785" cy="4962345"/>
          </a:xfrm>
        </p:spPr>
        <p:txBody>
          <a:bodyPr>
            <a:normAutofit/>
          </a:bodyPr>
          <a:lstStyle/>
          <a:p>
            <a:pPr marL="0" indent="0">
              <a:buNone/>
            </a:pPr>
            <a:r>
              <a:rPr lang="en-US" sz="1800" b="1" i="0" dirty="0">
                <a:solidFill>
                  <a:srgbClr val="FFFFFF"/>
                </a:solidFill>
                <a:effectLst/>
              </a:rPr>
              <a:t>Step 6: </a:t>
            </a:r>
            <a:r>
              <a:rPr lang="en-US" sz="1800" i="0" dirty="0">
                <a:solidFill>
                  <a:srgbClr val="FFFFFF"/>
                </a:solidFill>
                <a:effectLst/>
              </a:rPr>
              <a:t>Open 2-Gallons Each: Reclaim Defender 1G </a:t>
            </a:r>
            <a:r>
              <a:rPr lang="en-US" sz="1800" dirty="0">
                <a:solidFill>
                  <a:srgbClr val="FFFFFF"/>
                </a:solidFill>
              </a:rPr>
              <a:t>&amp; 2G and pour all 4-gallons into the chosen separation tank. Dispose of empty containers and close manhole cover</a:t>
            </a:r>
            <a:r>
              <a:rPr lang="en-US" sz="1600" i="0" dirty="0">
                <a:solidFill>
                  <a:srgbClr val="FFFFFF"/>
                </a:solidFill>
                <a:effectLst/>
              </a:rPr>
              <a:t>.</a:t>
            </a:r>
            <a:endParaRPr lang="en-US" sz="1600" dirty="0">
              <a:solidFill>
                <a:srgbClr val="FFFFFF"/>
              </a:solidFill>
            </a:endParaRPr>
          </a:p>
          <a:p>
            <a:pPr marL="0" indent="0">
              <a:buNone/>
            </a:pPr>
            <a:r>
              <a:rPr lang="en-US" sz="1800" b="1" i="0" dirty="0">
                <a:solidFill>
                  <a:srgbClr val="FFFFFF"/>
                </a:solidFill>
                <a:effectLst/>
              </a:rPr>
              <a:t>Step 7: </a:t>
            </a:r>
            <a:r>
              <a:rPr lang="en-US" sz="1800" i="0" dirty="0">
                <a:solidFill>
                  <a:srgbClr val="FFFFFF"/>
                </a:solidFill>
                <a:effectLst/>
              </a:rPr>
              <a:t>Starting on the 4</a:t>
            </a:r>
            <a:r>
              <a:rPr lang="en-US" sz="1800" i="0" baseline="30000" dirty="0">
                <a:solidFill>
                  <a:srgbClr val="FFFFFF"/>
                </a:solidFill>
                <a:effectLst/>
              </a:rPr>
              <a:t>th</a:t>
            </a:r>
            <a:r>
              <a:rPr lang="en-US" sz="1800" i="0" dirty="0">
                <a:solidFill>
                  <a:srgbClr val="FFFFFF"/>
                </a:solidFill>
                <a:effectLst/>
              </a:rPr>
              <a:t> day following the initial inoculation  pour 1-gallon each of the Reclaim Defender 1G &amp;2G. Repeat every 4 days until all 1-Gallon containers have been used.</a:t>
            </a:r>
          </a:p>
          <a:p>
            <a:pPr marL="0" indent="0">
              <a:buNone/>
            </a:pPr>
            <a:r>
              <a:rPr lang="en-US" sz="1800" b="1" dirty="0">
                <a:solidFill>
                  <a:srgbClr val="FFFFFF"/>
                </a:solidFill>
              </a:rPr>
              <a:t>Step 8: </a:t>
            </a:r>
            <a:r>
              <a:rPr lang="en-US" sz="1800" dirty="0">
                <a:solidFill>
                  <a:srgbClr val="FFFFFF"/>
                </a:solidFill>
              </a:rPr>
              <a:t>On Day 16 Repeat Steps 1 thru 4 – Water will be significantly clearer and sludge at the bottom of the tank will be reduced. </a:t>
            </a:r>
          </a:p>
          <a:p>
            <a:pPr marL="0" indent="0">
              <a:buNone/>
            </a:pPr>
            <a:r>
              <a:rPr lang="en-US" sz="1800" dirty="0">
                <a:solidFill>
                  <a:srgbClr val="FFFFFF"/>
                </a:solidFill>
              </a:rPr>
              <a:t>While water clarity will be showing significantly improved signs of clarity. If Odor or water clarity is still murky, Contact Technical Services for support.</a:t>
            </a:r>
          </a:p>
          <a:p>
            <a:pPr marL="0" indent="0">
              <a:buNone/>
            </a:pPr>
            <a:r>
              <a:rPr lang="en-US" sz="1800" b="1" i="1" dirty="0">
                <a:solidFill>
                  <a:srgbClr val="FFFFFF"/>
                </a:solidFill>
              </a:rPr>
              <a:t>NOTE: In some systems where, bacterial growth is above average an additional 16-Day inoculation Phase may be necessary before water COD and BOD content has been completely treated. </a:t>
            </a:r>
            <a:endParaRPr lang="en-US" sz="1800" b="1" i="1" dirty="0">
              <a:solidFill>
                <a:srgbClr val="FFFFFF"/>
              </a:solidFill>
              <a:effectLst/>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a:off x="838200" y="6356350"/>
            <a:ext cx="2133600" cy="365125"/>
          </a:xfrm>
        </p:spPr>
        <p:txBody>
          <a:bodyPr>
            <a:normAutofit/>
          </a:bodyPr>
          <a:lstStyle/>
          <a:p>
            <a:pPr>
              <a:spcAft>
                <a:spcPts val="600"/>
              </a:spcAft>
            </a:pPr>
            <a:fld id="{05739FCD-39C2-4FCD-A23B-FC3E4BFD59CE}" type="datetime1">
              <a:rPr lang="en-US">
                <a:solidFill>
                  <a:srgbClr val="FFFFFF"/>
                </a:solidFill>
              </a:rPr>
              <a:pPr>
                <a:spcAft>
                  <a:spcPts val="600"/>
                </a:spcAft>
              </a:pPr>
              <a:t>11/21/2024</a:t>
            </a:fld>
            <a:endParaRPr lang="en-US">
              <a:solidFill>
                <a:srgbClr val="FFFFFF"/>
              </a:solidFill>
            </a:endParaRPr>
          </a:p>
        </p:txBody>
      </p:sp>
      <p:pic>
        <p:nvPicPr>
          <p:cNvPr id="7" name="Picture 6">
            <a:extLst>
              <a:ext uri="{FF2B5EF4-FFF2-40B4-BE49-F238E27FC236}">
                <a16:creationId xmlns:a16="http://schemas.microsoft.com/office/drawing/2014/main" xmlns="" id="{EF9DFE5E-5FAA-C8A7-133A-BD74B2542C05}"/>
              </a:ext>
            </a:extLst>
          </p:cNvPr>
          <p:cNvPicPr>
            <a:picLocks noChangeAspect="1"/>
          </p:cNvPicPr>
          <p:nvPr/>
        </p:nvPicPr>
        <p:blipFill rotWithShape="1">
          <a:blip r:embed="rId3">
            <a:extLst>
              <a:ext uri="{28A0092B-C50C-407E-A947-70E740481C1C}">
                <a14:useLocalDpi xmlns:a14="http://schemas.microsoft.com/office/drawing/2010/main" val="0"/>
              </a:ext>
            </a:extLst>
          </a:blip>
          <a:srcRect b="13740"/>
          <a:stretch/>
        </p:blipFill>
        <p:spPr>
          <a:xfrm>
            <a:off x="7098618" y="0"/>
            <a:ext cx="5170476"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5" name="Picture 4" descr="A black and white business card&#10;&#10;Description automatically generated">
            <a:extLst>
              <a:ext uri="{FF2B5EF4-FFF2-40B4-BE49-F238E27FC236}">
                <a16:creationId xmlns:a16="http://schemas.microsoft.com/office/drawing/2014/main" xmlns="" id="{CAB86A3E-BF4C-BF4C-3641-70667D032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2744991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B779FDA-D60E-6692-07B1-99CCDF90CCF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9407" r="-1" b="11348"/>
          <a:stretch/>
        </p:blipFill>
        <p:spPr>
          <a:xfrm>
            <a:off x="20" y="10"/>
            <a:ext cx="8450297" cy="6857990"/>
          </a:xfrm>
          <a:prstGeom prst="rect">
            <a:avLst/>
          </a:prstGeom>
          <a:noFill/>
        </p:spPr>
      </p:pic>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838201" y="365125"/>
            <a:ext cx="5251316" cy="1627636"/>
          </a:xfrm>
        </p:spPr>
        <p:txBody>
          <a:bodyPr>
            <a:normAutofit/>
          </a:bodyPr>
          <a:lstStyle/>
          <a:p>
            <a:r>
              <a:rPr lang="en-US" b="1" i="0" dirty="0">
                <a:solidFill>
                  <a:srgbClr val="FFFFFF"/>
                </a:solidFill>
                <a:effectLst/>
              </a:rPr>
              <a:t>Start Sustainment </a:t>
            </a:r>
            <a:endParaRPr lang="en-US" dirty="0">
              <a:solidFill>
                <a:srgbClr val="FFFFFF"/>
              </a:solidFill>
            </a:endParaRPr>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838031" y="1610185"/>
            <a:ext cx="5108864" cy="4856518"/>
          </a:xfrm>
        </p:spPr>
        <p:txBody>
          <a:bodyPr>
            <a:normAutofit/>
          </a:bodyPr>
          <a:lstStyle/>
          <a:p>
            <a:pPr marL="0" indent="0">
              <a:buNone/>
            </a:pPr>
            <a:r>
              <a:rPr lang="en-US" sz="1700" b="1" i="0" dirty="0">
                <a:solidFill>
                  <a:srgbClr val="FFFFFF"/>
                </a:solidFill>
                <a:effectLst/>
              </a:rPr>
              <a:t>Step 1: </a:t>
            </a:r>
            <a:r>
              <a:rPr lang="en-US" sz="1700" i="0" dirty="0">
                <a:solidFill>
                  <a:srgbClr val="FFFFFF"/>
                </a:solidFill>
                <a:effectLst/>
              </a:rPr>
              <a:t>Open a five Gallon Container of Reclaim Defender 1F and connect to an Injection Pump. Set Injection to start at 70 ml (2.5 ounces) per day. </a:t>
            </a:r>
          </a:p>
          <a:p>
            <a:pPr marL="0" indent="0">
              <a:buNone/>
            </a:pPr>
            <a:r>
              <a:rPr lang="en-US" sz="1700" dirty="0">
                <a:solidFill>
                  <a:srgbClr val="FFFFFF"/>
                </a:solidFill>
              </a:rPr>
              <a:t>Perform Nitrite Test , reading should be the same as day 16 or lower. If reading is higher, Increase dose of 1F to 100 mls per day and retest after 48 hours.</a:t>
            </a:r>
            <a:endParaRPr lang="en-US" sz="1700" i="0" dirty="0">
              <a:solidFill>
                <a:srgbClr val="FFFFFF"/>
              </a:solidFill>
              <a:effectLst/>
            </a:endParaRPr>
          </a:p>
          <a:p>
            <a:pPr marL="0" indent="0">
              <a:buNone/>
            </a:pPr>
            <a:r>
              <a:rPr lang="en-US" sz="1700" b="1" i="1" dirty="0">
                <a:solidFill>
                  <a:srgbClr val="FFFFFF"/>
                </a:solidFill>
              </a:rPr>
              <a:t>NOTE: Its important to monitor the system for Odor build Up or Nitrite build Up. If these issues are detected or measured it is possible additional inoculation products may be necessary. </a:t>
            </a:r>
          </a:p>
          <a:p>
            <a:pPr marL="0" indent="0">
              <a:buNone/>
            </a:pPr>
            <a:r>
              <a:rPr lang="en-US" sz="1700" b="1" i="1" dirty="0">
                <a:solidFill>
                  <a:srgbClr val="FFFFFF"/>
                </a:solidFill>
              </a:rPr>
              <a:t>In the event of a bio-plume following a heavy rain, excessive heat or other conditions that stimulate growth of bacteria. Add  2 pounds of Reclaim Defender 2-pounds of ALLn1 to your conveyor or reclaim return line to block the metabolic unwanted bacteria to prevent the release of sulfur H</a:t>
            </a:r>
            <a:r>
              <a:rPr lang="en-US" sz="1200" b="1" i="1" dirty="0">
                <a:solidFill>
                  <a:srgbClr val="FFFFFF"/>
                </a:solidFill>
              </a:rPr>
              <a:t>2</a:t>
            </a:r>
            <a:r>
              <a:rPr lang="en-US" sz="1700" b="1" i="1" dirty="0">
                <a:solidFill>
                  <a:srgbClr val="FFFFFF"/>
                </a:solidFill>
              </a:rPr>
              <a:t>S Gas. </a:t>
            </a:r>
          </a:p>
          <a:p>
            <a:pPr marL="0" indent="0">
              <a:buNone/>
            </a:pPr>
            <a:r>
              <a:rPr lang="en-US" sz="1700" b="1" i="1" dirty="0">
                <a:solidFill>
                  <a:srgbClr val="FFFFFF"/>
                </a:solidFill>
              </a:rPr>
              <a:t>Contact Technical Services for additional information.</a:t>
            </a:r>
            <a:endParaRPr lang="en-US" sz="1700" b="1" i="1" dirty="0">
              <a:solidFill>
                <a:srgbClr val="FFFFFF"/>
              </a:solidFill>
              <a:effectLst/>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a:off x="838200" y="6356350"/>
            <a:ext cx="2133600" cy="365125"/>
          </a:xfrm>
        </p:spPr>
        <p:txBody>
          <a:bodyPr>
            <a:normAutofit/>
          </a:bodyPr>
          <a:lstStyle/>
          <a:p>
            <a:pPr>
              <a:spcAft>
                <a:spcPts val="600"/>
              </a:spcAft>
            </a:pPr>
            <a:fld id="{05739FCD-39C2-4FCD-A23B-FC3E4BFD59CE}" type="datetime1">
              <a:rPr lang="en-US">
                <a:solidFill>
                  <a:srgbClr val="FFFFFF"/>
                </a:solidFill>
              </a:rPr>
              <a:pPr>
                <a:spcAft>
                  <a:spcPts val="600"/>
                </a:spcAft>
              </a:pPr>
              <a:t>11/21/2024</a:t>
            </a:fld>
            <a:endParaRPr lang="en-US">
              <a:solidFill>
                <a:srgbClr val="FFFFFF"/>
              </a:solidFill>
            </a:endParaRPr>
          </a:p>
        </p:txBody>
      </p:sp>
      <p:sp>
        <p:nvSpPr>
          <p:cNvPr id="12" name="Slide Number Placeholder 19">
            <a:extLst>
              <a:ext uri="{FF2B5EF4-FFF2-40B4-BE49-F238E27FC236}">
                <a16:creationId xmlns:a16="http://schemas.microsoft.com/office/drawing/2014/main" xmlns="" id="{52768403-B88C-4BF4-9D44-D8688719AE08}"/>
              </a:ext>
            </a:extLst>
          </p:cNvPr>
          <p:cNvSpPr>
            <a:spLocks noGrp="1"/>
          </p:cNvSpPr>
          <p:nvPr>
            <p:ph type="sldNum" sz="quarter" idx="12"/>
          </p:nvPr>
        </p:nvSpPr>
        <p:spPr/>
        <p:txBody>
          <a:bodyPr>
            <a:normAutofit/>
          </a:bodyPr>
          <a:lstStyle/>
          <a:p>
            <a:pPr>
              <a:spcAft>
                <a:spcPts val="600"/>
              </a:spcAft>
            </a:pPr>
            <a:fld id="{3E131995-E962-4131-8504-6B962D7140A6}" type="slidenum">
              <a:rPr lang="en-US">
                <a:solidFill>
                  <a:srgbClr val="FFFFFF"/>
                </a:solidFill>
              </a:rPr>
              <a:pPr>
                <a:spcAft>
                  <a:spcPts val="600"/>
                </a:spcAft>
              </a:pPr>
              <a:t>13</a:t>
            </a:fld>
            <a:endParaRPr lang="en-US">
              <a:solidFill>
                <a:srgbClr val="FFFFFF"/>
              </a:solidFill>
            </a:endParaRPr>
          </a:p>
        </p:txBody>
      </p:sp>
      <p:pic>
        <p:nvPicPr>
          <p:cNvPr id="7" name="Picture 6">
            <a:extLst>
              <a:ext uri="{FF2B5EF4-FFF2-40B4-BE49-F238E27FC236}">
                <a16:creationId xmlns:a16="http://schemas.microsoft.com/office/drawing/2014/main" xmlns="" id="{EF9DFE5E-5FAA-C8A7-133A-BD74B2542C05}"/>
              </a:ext>
            </a:extLst>
          </p:cNvPr>
          <p:cNvPicPr>
            <a:picLocks noChangeAspect="1"/>
          </p:cNvPicPr>
          <p:nvPr/>
        </p:nvPicPr>
        <p:blipFill rotWithShape="1">
          <a:blip r:embed="rId3">
            <a:extLst>
              <a:ext uri="{28A0092B-C50C-407E-A947-70E740481C1C}">
                <a14:useLocalDpi xmlns:a14="http://schemas.microsoft.com/office/drawing/2010/main" val="0"/>
              </a:ext>
            </a:extLst>
          </a:blip>
          <a:srcRect t="9603" b="413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313836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xmlns="" id="{D1520B01-A2E4-41C2-8A8F-7683F25089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4343400" y="466933"/>
            <a:ext cx="3505200" cy="1679553"/>
          </a:xfrm>
        </p:spPr>
        <p:txBody>
          <a:bodyPr vert="horz" lIns="91440" tIns="45720" rIns="91440" bIns="45720" rtlCol="0" anchor="b">
            <a:normAutofit/>
          </a:bodyPr>
          <a:lstStyle/>
          <a:p>
            <a:pPr algn="ctr"/>
            <a:r>
              <a:rPr lang="en-US" sz="5600" b="1" i="0" kern="1200" dirty="0">
                <a:solidFill>
                  <a:schemeClr val="bg1"/>
                </a:solidFill>
                <a:effectLst/>
                <a:latin typeface="+mj-lt"/>
                <a:ea typeface="+mj-ea"/>
                <a:cs typeface="+mj-cs"/>
              </a:rPr>
              <a:t>Boosting Catalyst </a:t>
            </a:r>
            <a:endParaRPr lang="en-US" sz="5600" kern="1200" dirty="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4304890" y="2416832"/>
            <a:ext cx="3506264" cy="3821408"/>
          </a:xfrm>
        </p:spPr>
        <p:txBody>
          <a:bodyPr vert="horz" lIns="91440" tIns="45720" rIns="91440" bIns="45720" rtlCol="0">
            <a:normAutofit fontScale="92500" lnSpcReduction="20000"/>
          </a:bodyPr>
          <a:lstStyle/>
          <a:p>
            <a:pPr marL="0" indent="0">
              <a:buNone/>
            </a:pPr>
            <a:r>
              <a:rPr lang="en-US" sz="2400" b="1" kern="1200" dirty="0">
                <a:solidFill>
                  <a:schemeClr val="bg1"/>
                </a:solidFill>
                <a:latin typeface="+mn-lt"/>
                <a:ea typeface="+mn-ea"/>
                <a:cs typeface="+mn-cs"/>
              </a:rPr>
              <a:t>Use Reclaim Defender 1G </a:t>
            </a:r>
            <a:r>
              <a:rPr lang="en-US" sz="2400" b="1" dirty="0">
                <a:solidFill>
                  <a:schemeClr val="bg1"/>
                </a:solidFill>
              </a:rPr>
              <a:t>and</a:t>
            </a:r>
            <a:r>
              <a:rPr lang="en-US" sz="2400" b="1" kern="1200" dirty="0">
                <a:solidFill>
                  <a:schemeClr val="bg1"/>
                </a:solidFill>
                <a:latin typeface="+mn-lt"/>
                <a:ea typeface="+mn-ea"/>
                <a:cs typeface="+mn-cs"/>
              </a:rPr>
              <a:t> 2G to Boost the  Biologics after the mud pits have been cleaned or during peak usage.</a:t>
            </a:r>
          </a:p>
          <a:p>
            <a:pPr marL="0" indent="0">
              <a:buNone/>
            </a:pPr>
            <a:r>
              <a:rPr lang="en-US" sz="2400" b="1" dirty="0">
                <a:solidFill>
                  <a:schemeClr val="bg1"/>
                </a:solidFill>
              </a:rPr>
              <a:t>In the event of seasonal changes (Snow, Rain, Hot Weather) it is advisable that you add 1-gallon of Reclaim Defender ALLn1 to introduce a metabolic inhibitor to prevent sulfate reduction (stop rotten egg smell).</a:t>
            </a:r>
            <a:endParaRPr lang="en-US" sz="2400" b="1" kern="1200" dirty="0">
              <a:solidFill>
                <a:schemeClr val="bg1"/>
              </a:solidFill>
              <a:latin typeface="+mn-lt"/>
              <a:ea typeface="+mn-ea"/>
              <a:cs typeface="+mn-cs"/>
            </a:endParaRPr>
          </a:p>
          <a:p>
            <a:pPr marL="0" indent="0" algn="ctr">
              <a:buNone/>
            </a:pPr>
            <a:endParaRPr lang="en-US" sz="2400" b="1" i="1" kern="1200" dirty="0">
              <a:solidFill>
                <a:schemeClr val="bg1"/>
              </a:solidFill>
              <a:effectLst/>
              <a:latin typeface="+mn-lt"/>
              <a:ea typeface="+mn-ea"/>
              <a:cs typeface="+mn-cs"/>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a:off x="674914" y="6425759"/>
            <a:ext cx="2743200" cy="365125"/>
          </a:xfrm>
        </p:spPr>
        <p:txBody>
          <a:bodyPr vert="horz" lIns="91440" tIns="45720" rIns="91440" bIns="45720" rtlCol="0" anchor="ctr">
            <a:normAutofit/>
          </a:bodyPr>
          <a:lstStyle/>
          <a:p>
            <a:pPr>
              <a:spcAft>
                <a:spcPts val="600"/>
              </a:spcAft>
            </a:pPr>
            <a:fld id="{05739FCD-39C2-4FCD-A23B-FC3E4BFD59CE}" type="datetime1">
              <a:rPr lang="en-US" sz="1000">
                <a:solidFill>
                  <a:srgbClr val="FFFFFF"/>
                </a:solidFill>
              </a:rPr>
              <a:pPr>
                <a:spcAft>
                  <a:spcPts val="600"/>
                </a:spcAft>
              </a:pPr>
              <a:t>11/21/2024</a:t>
            </a:fld>
            <a:endParaRPr lang="en-US" sz="1000" dirty="0">
              <a:solidFill>
                <a:srgbClr val="FFFFFF"/>
              </a:solidFill>
            </a:endParaRPr>
          </a:p>
        </p:txBody>
      </p:sp>
      <p:grpSp>
        <p:nvGrpSpPr>
          <p:cNvPr id="63" name="Group 62">
            <a:extLst>
              <a:ext uri="{FF2B5EF4-FFF2-40B4-BE49-F238E27FC236}">
                <a16:creationId xmlns:a16="http://schemas.microsoft.com/office/drawing/2014/main" xmlns="" id="{1F634C0A-A487-42AF-8DFD-4DAD62FE92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64" name="Freeform: Shape 63">
              <a:extLst>
                <a:ext uri="{FF2B5EF4-FFF2-40B4-BE49-F238E27FC236}">
                  <a16:creationId xmlns:a16="http://schemas.microsoft.com/office/drawing/2014/main" xmlns="" id="{7412B137-E115-42F2-8CF9-67E40B5D2C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xmlns="" id="{0779E94B-3A8C-4695-9DA1-2EDEFB170B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a:extLst>
              <a:ext uri="{FF2B5EF4-FFF2-40B4-BE49-F238E27FC236}">
                <a16:creationId xmlns:a16="http://schemas.microsoft.com/office/drawing/2014/main" xmlns="" id="{EF9DFE5E-5FAA-C8A7-133A-BD74B2542C05}"/>
              </a:ext>
            </a:extLst>
          </p:cNvPr>
          <p:cNvPicPr>
            <a:picLocks noChangeAspect="1"/>
          </p:cNvPicPr>
          <p:nvPr/>
        </p:nvPicPr>
        <p:blipFill rotWithShape="1">
          <a:blip r:embed="rId2">
            <a:extLst>
              <a:ext uri="{28A0092B-C50C-407E-A947-70E740481C1C}">
                <a14:useLocalDpi xmlns:a14="http://schemas.microsoft.com/office/drawing/2010/main" val="0"/>
              </a:ext>
            </a:extLst>
          </a:blip>
          <a:srcRect l="23980"/>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p:spPr>
      </p:pic>
      <p:grpSp>
        <p:nvGrpSpPr>
          <p:cNvPr id="67" name="Group 66">
            <a:extLst>
              <a:ext uri="{FF2B5EF4-FFF2-40B4-BE49-F238E27FC236}">
                <a16:creationId xmlns:a16="http://schemas.microsoft.com/office/drawing/2014/main" xmlns="" id="{066EE5A2-0D35-4D6A-A5C7-1CA91F740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48589" y="0"/>
            <a:ext cx="1339053" cy="6858000"/>
            <a:chOff x="2661507" y="0"/>
            <a:chExt cx="1339053" cy="6858000"/>
          </a:xfrm>
        </p:grpSpPr>
        <p:sp>
          <p:nvSpPr>
            <p:cNvPr id="68" name="Freeform: Shape 67">
              <a:extLst>
                <a:ext uri="{FF2B5EF4-FFF2-40B4-BE49-F238E27FC236}">
                  <a16:creationId xmlns:a16="http://schemas.microsoft.com/office/drawing/2014/main" xmlns="" id="{4DFBB771-C61C-4F38-ABBB-98A2D8476D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xmlns="" id="{A2432BD6-3DCC-4397-BD7F-3FE84F3210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 name="Group 70">
            <a:extLst>
              <a:ext uri="{FF2B5EF4-FFF2-40B4-BE49-F238E27FC236}">
                <a16:creationId xmlns:a16="http://schemas.microsoft.com/office/drawing/2014/main" xmlns="" id="{56AA1647-0DA6-4A17-B3E1-95D61BD54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72" name="Freeform: Shape 71">
              <a:extLst>
                <a:ext uri="{FF2B5EF4-FFF2-40B4-BE49-F238E27FC236}">
                  <a16:creationId xmlns:a16="http://schemas.microsoft.com/office/drawing/2014/main" xmlns="" id="{1F1D8352-2F00-4057-8781-E455C455B9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3BE70D92-7E07-4A6F-BD82-729F71C268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xmlns="" id="{9B779FDA-D60E-6692-07B1-99CCDF90CCFC}"/>
              </a:ext>
            </a:extLst>
          </p:cNvPr>
          <p:cNvPicPr>
            <a:picLocks noChangeAspect="1"/>
          </p:cNvPicPr>
          <p:nvPr/>
        </p:nvPicPr>
        <p:blipFill rotWithShape="1">
          <a:blip r:embed="rId4">
            <a:extLst>
              <a:ext uri="{28A0092B-C50C-407E-A947-70E740481C1C}">
                <a14:useLocalDpi xmlns:a14="http://schemas.microsoft.com/office/drawing/2010/main" val="0"/>
              </a:ext>
            </a:extLst>
          </a:blip>
          <a:srcRect l="6229" r="17751"/>
          <a:stretch/>
        </p:blipFill>
        <p:spPr>
          <a:xfrm>
            <a:off x="8281896" y="-4"/>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p:spPr>
      </p:pic>
      <p:grpSp>
        <p:nvGrpSpPr>
          <p:cNvPr id="75" name="Group 74">
            <a:extLst>
              <a:ext uri="{FF2B5EF4-FFF2-40B4-BE49-F238E27FC236}">
                <a16:creationId xmlns:a16="http://schemas.microsoft.com/office/drawing/2014/main" xmlns="" id="{08D20F07-CD49-4F17-BC00-9429DA80C50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76" name="Freeform: Shape 75">
              <a:extLst>
                <a:ext uri="{FF2B5EF4-FFF2-40B4-BE49-F238E27FC236}">
                  <a16:creationId xmlns:a16="http://schemas.microsoft.com/office/drawing/2014/main" xmlns="" id="{11F66703-4D0D-42DF-8150-991FE9F869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xmlns="" id="{E96840F9-95E6-4C98-BFE4-21B5954236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1450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8400000" scaled="0"/>
          <a:tileRect/>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20" name="Freeform: Shape 19">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A529A2AA-8943-B29E-E831-62ECADE9B13B}"/>
              </a:ext>
            </a:extLst>
          </p:cNvPr>
          <p:cNvSpPr>
            <a:spLocks noGrp="1"/>
          </p:cNvSpPr>
          <p:nvPr>
            <p:ph type="title"/>
          </p:nvPr>
        </p:nvSpPr>
        <p:spPr>
          <a:xfrm>
            <a:off x="7475030" y="3918474"/>
            <a:ext cx="4173417" cy="917419"/>
          </a:xfrm>
        </p:spPr>
        <p:txBody>
          <a:bodyPr anchor="t">
            <a:normAutofit/>
          </a:bodyPr>
          <a:lstStyle/>
          <a:p>
            <a:pPr algn="ctr"/>
            <a:r>
              <a:rPr lang="en-US" sz="3200" b="1" i="0" dirty="0">
                <a:solidFill>
                  <a:schemeClr val="bg1"/>
                </a:solidFill>
                <a:effectLst/>
              </a:rPr>
              <a:t>Reclaim Defender </a:t>
            </a:r>
            <a:endParaRPr lang="en-US" sz="3600" dirty="0"/>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45792" y="932208"/>
            <a:ext cx="5553389" cy="5546066"/>
          </a:xfrm>
        </p:spPr>
        <p:txBody>
          <a:bodyPr>
            <a:noAutofit/>
          </a:bodyPr>
          <a:lstStyle/>
          <a:p>
            <a:pPr marL="457200" lvl="1" indent="0">
              <a:buNone/>
            </a:pPr>
            <a:r>
              <a:rPr lang="en-US" b="1" dirty="0"/>
              <a:t>David Buzzard – Technical Services  Manager:</a:t>
            </a:r>
          </a:p>
          <a:p>
            <a:pPr marL="914400" lvl="2" indent="0">
              <a:buNone/>
            </a:pPr>
            <a:r>
              <a:rPr lang="en-US" dirty="0"/>
              <a:t>Cell – 938-832-2299</a:t>
            </a:r>
          </a:p>
          <a:p>
            <a:pPr marL="914400" lvl="2" indent="0">
              <a:buNone/>
            </a:pPr>
            <a:r>
              <a:rPr lang="en-US" dirty="0"/>
              <a:t>Office 256-766-7734 </a:t>
            </a:r>
            <a:r>
              <a:rPr lang="en-US" dirty="0" err="1"/>
              <a:t>ext</a:t>
            </a:r>
            <a:r>
              <a:rPr lang="en-US" dirty="0"/>
              <a:t> 226</a:t>
            </a:r>
          </a:p>
          <a:p>
            <a:pPr marL="914400" lvl="2" indent="0">
              <a:buNone/>
            </a:pPr>
            <a:r>
              <a:rPr lang="en-US" dirty="0"/>
              <a:t>Email – David@arcadianservices.com</a:t>
            </a:r>
          </a:p>
          <a:p>
            <a:pPr lvl="2"/>
            <a:endParaRPr lang="en-US" dirty="0"/>
          </a:p>
          <a:p>
            <a:pPr marL="457200" lvl="1" indent="0">
              <a:spcBef>
                <a:spcPts val="600"/>
              </a:spcBef>
              <a:buNone/>
            </a:pPr>
            <a:r>
              <a:rPr lang="en-US" b="1" dirty="0"/>
              <a:t>Michael Gordon – Director of National Accounts:</a:t>
            </a:r>
          </a:p>
          <a:p>
            <a:pPr marL="914400" lvl="2" indent="0">
              <a:spcBef>
                <a:spcPts val="600"/>
              </a:spcBef>
              <a:buNone/>
            </a:pPr>
            <a:r>
              <a:rPr lang="en-US" dirty="0"/>
              <a:t>Cell – 720-234-2462</a:t>
            </a:r>
          </a:p>
          <a:p>
            <a:pPr marL="914400" lvl="2" indent="0">
              <a:spcBef>
                <a:spcPts val="600"/>
              </a:spcBef>
              <a:buNone/>
            </a:pPr>
            <a:r>
              <a:rPr lang="en-US" dirty="0"/>
              <a:t>Office – 256-766-7734 ext. 237</a:t>
            </a:r>
          </a:p>
          <a:p>
            <a:pPr marL="914400" lvl="2" indent="0">
              <a:spcBef>
                <a:spcPts val="600"/>
              </a:spcBef>
              <a:buNone/>
            </a:pPr>
            <a:r>
              <a:rPr lang="en-US" dirty="0"/>
              <a:t>Email – mike@arcadianservicesco.com</a:t>
            </a:r>
          </a:p>
          <a:p>
            <a:pPr marL="457200" lvl="1" indent="0">
              <a:buNone/>
            </a:pPr>
            <a:endParaRPr lang="en-US" dirty="0"/>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rot="5400000">
            <a:off x="11555044" y="5767360"/>
            <a:ext cx="686710" cy="357678"/>
          </a:xfrm>
        </p:spPr>
        <p:txBody>
          <a:bodyPr>
            <a:normAutofit fontScale="92500" lnSpcReduction="20000"/>
          </a:bodyPr>
          <a:lstStyle/>
          <a:p>
            <a:pPr defTabSz="795528">
              <a:spcAft>
                <a:spcPts val="522"/>
              </a:spcAft>
            </a:pPr>
            <a:fld id="{05739FCD-39C2-4FCD-A23B-FC3E4BFD59CE}" type="datetime1">
              <a:rPr lang="en-US" sz="1044" kern="1200">
                <a:solidFill>
                  <a:schemeClr val="tx1">
                    <a:tint val="75000"/>
                  </a:schemeClr>
                </a:solidFill>
                <a:latin typeface="+mn-lt"/>
                <a:ea typeface="+mn-ea"/>
                <a:cs typeface="+mn-cs"/>
              </a:rPr>
              <a:pPr defTabSz="795528">
                <a:spcAft>
                  <a:spcPts val="522"/>
                </a:spcAft>
              </a:pPr>
              <a:t>11/21/2024</a:t>
            </a:fld>
            <a:endParaRPr lang="en-US" dirty="0"/>
          </a:p>
        </p:txBody>
      </p:sp>
      <p:pic>
        <p:nvPicPr>
          <p:cNvPr id="4" name="Picture 3" descr="A row of bottles with liquid in them">
            <a:extLst>
              <a:ext uri="{FF2B5EF4-FFF2-40B4-BE49-F238E27FC236}">
                <a16:creationId xmlns:a16="http://schemas.microsoft.com/office/drawing/2014/main" xmlns="" id="{DFECFACA-5992-1433-2B31-B0B3923DE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5718" y="1868931"/>
            <a:ext cx="3882730" cy="2912048"/>
          </a:xfrm>
          <a:prstGeom prst="rect">
            <a:avLst/>
          </a:prstGeom>
        </p:spPr>
      </p:pic>
      <p:sp>
        <p:nvSpPr>
          <p:cNvPr id="6" name="TextBox 5">
            <a:extLst>
              <a:ext uri="{FF2B5EF4-FFF2-40B4-BE49-F238E27FC236}">
                <a16:creationId xmlns:a16="http://schemas.microsoft.com/office/drawing/2014/main" xmlns="" id="{2B88793D-5BEC-48BE-356B-C5E865BC4730}"/>
              </a:ext>
            </a:extLst>
          </p:cNvPr>
          <p:cNvSpPr txBox="1"/>
          <p:nvPr/>
        </p:nvSpPr>
        <p:spPr>
          <a:xfrm>
            <a:off x="7208966" y="4759727"/>
            <a:ext cx="733504" cy="369332"/>
          </a:xfrm>
          <a:prstGeom prst="rect">
            <a:avLst/>
          </a:prstGeom>
          <a:noFill/>
        </p:spPr>
        <p:txBody>
          <a:bodyPr wrap="square" rtlCol="0">
            <a:spAutoFit/>
          </a:bodyPr>
          <a:lstStyle/>
          <a:p>
            <a:r>
              <a:rPr lang="en-US" b="1" dirty="0">
                <a:solidFill>
                  <a:srgbClr val="002060"/>
                </a:solidFill>
              </a:rPr>
              <a:t>Day 1</a:t>
            </a:r>
          </a:p>
        </p:txBody>
      </p:sp>
      <p:sp>
        <p:nvSpPr>
          <p:cNvPr id="7" name="TextBox 6">
            <a:extLst>
              <a:ext uri="{FF2B5EF4-FFF2-40B4-BE49-F238E27FC236}">
                <a16:creationId xmlns:a16="http://schemas.microsoft.com/office/drawing/2014/main" xmlns="" id="{EE3B537F-525E-05E3-8F65-C4AD3B773C14}"/>
              </a:ext>
            </a:extLst>
          </p:cNvPr>
          <p:cNvSpPr txBox="1"/>
          <p:nvPr/>
        </p:nvSpPr>
        <p:spPr>
          <a:xfrm>
            <a:off x="10998025" y="4759727"/>
            <a:ext cx="859316" cy="369332"/>
          </a:xfrm>
          <a:prstGeom prst="rect">
            <a:avLst/>
          </a:prstGeom>
          <a:noFill/>
        </p:spPr>
        <p:txBody>
          <a:bodyPr wrap="square" rtlCol="0">
            <a:spAutoFit/>
          </a:bodyPr>
          <a:lstStyle/>
          <a:p>
            <a:r>
              <a:rPr lang="en-US" b="1" dirty="0"/>
              <a:t>Day 60</a:t>
            </a:r>
          </a:p>
        </p:txBody>
      </p:sp>
      <p:sp>
        <p:nvSpPr>
          <p:cNvPr id="14" name="TextBox 13">
            <a:extLst>
              <a:ext uri="{FF2B5EF4-FFF2-40B4-BE49-F238E27FC236}">
                <a16:creationId xmlns:a16="http://schemas.microsoft.com/office/drawing/2014/main" xmlns="" id="{0FF1865D-E591-8A62-EE9F-4BE7A994FDDE}"/>
              </a:ext>
            </a:extLst>
          </p:cNvPr>
          <p:cNvSpPr txBox="1"/>
          <p:nvPr/>
        </p:nvSpPr>
        <p:spPr>
          <a:xfrm>
            <a:off x="1655378" y="123191"/>
            <a:ext cx="9467935" cy="523220"/>
          </a:xfrm>
          <a:prstGeom prst="rect">
            <a:avLst/>
          </a:prstGeom>
          <a:noFill/>
        </p:spPr>
        <p:txBody>
          <a:bodyPr wrap="square">
            <a:spAutoFit/>
          </a:bodyPr>
          <a:lstStyle/>
          <a:p>
            <a:pPr marL="0" indent="0">
              <a:buNone/>
            </a:pPr>
            <a:r>
              <a:rPr lang="en-US" sz="2800" b="1" i="1" dirty="0"/>
              <a:t>For Further Information On Reclaim Defender Please Contact</a:t>
            </a:r>
          </a:p>
        </p:txBody>
      </p:sp>
      <p:pic>
        <p:nvPicPr>
          <p:cNvPr id="2" name="Picture 1" descr="A black and white business card&#10;&#10;Description automatically generated">
            <a:extLst>
              <a:ext uri="{FF2B5EF4-FFF2-40B4-BE49-F238E27FC236}">
                <a16:creationId xmlns:a16="http://schemas.microsoft.com/office/drawing/2014/main" xmlns="" id="{F40F0F12-2D2C-D7AF-FD4D-42AE7FB7DF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159" y="5846129"/>
            <a:ext cx="865932" cy="443424"/>
          </a:xfrm>
          <a:prstGeom prst="rect">
            <a:avLst/>
          </a:prstGeom>
        </p:spPr>
      </p:pic>
    </p:spTree>
    <p:extLst>
      <p:ext uri="{BB962C8B-B14F-4D97-AF65-F5344CB8AC3E}">
        <p14:creationId xmlns:p14="http://schemas.microsoft.com/office/powerpoint/2010/main" val="427394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6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9730" y="355001"/>
            <a:ext cx="4826598" cy="6250193"/>
          </a:xfrm>
        </p:spPr>
        <p:txBody>
          <a:bodyPr>
            <a:normAutofit/>
          </a:bodyPr>
          <a:lstStyle/>
          <a:p>
            <a:r>
              <a:rPr lang="en-US" sz="3200" b="1" dirty="0">
                <a:solidFill>
                  <a:schemeClr val="tx1">
                    <a:alpha val="60000"/>
                  </a:schemeClr>
                </a:solidFill>
              </a:rPr>
              <a:t>Measured Results:</a:t>
            </a:r>
            <a:br>
              <a:rPr lang="en-US" sz="3200" b="1" dirty="0">
                <a:solidFill>
                  <a:schemeClr val="tx1">
                    <a:alpha val="60000"/>
                  </a:schemeClr>
                </a:solidFill>
              </a:rPr>
            </a:br>
            <a:r>
              <a:rPr lang="en-US" sz="2200" b="1" dirty="0">
                <a:solidFill>
                  <a:schemeClr val="tx1">
                    <a:alpha val="60000"/>
                  </a:schemeClr>
                </a:solidFill>
              </a:rPr>
              <a:t>Day 1 Photo: </a:t>
            </a:r>
            <a:br>
              <a:rPr lang="en-US" sz="2200" b="1" dirty="0">
                <a:solidFill>
                  <a:schemeClr val="tx1">
                    <a:alpha val="60000"/>
                  </a:schemeClr>
                </a:solidFill>
              </a:rPr>
            </a:br>
            <a:r>
              <a:rPr lang="en-US" sz="1800" dirty="0">
                <a:solidFill>
                  <a:schemeClr val="tx1">
                    <a:alpha val="60000"/>
                  </a:schemeClr>
                </a:solidFill>
              </a:rPr>
              <a:t>13 inches of Sludge measured, COD level HIGH water is murky Brown, H</a:t>
            </a:r>
            <a:r>
              <a:rPr lang="en-US" sz="1400" dirty="0">
                <a:solidFill>
                  <a:schemeClr val="tx1">
                    <a:alpha val="60000"/>
                  </a:schemeClr>
                </a:solidFill>
              </a:rPr>
              <a:t>2</a:t>
            </a:r>
            <a:r>
              <a:rPr lang="en-US" sz="1800" dirty="0">
                <a:solidFill>
                  <a:schemeClr val="tx1">
                    <a:alpha val="60000"/>
                  </a:schemeClr>
                </a:solidFill>
              </a:rPr>
              <a:t>S gasses heavy throughout car wash.</a:t>
            </a:r>
            <a:br>
              <a:rPr lang="en-US" sz="1800" dirty="0">
                <a:solidFill>
                  <a:schemeClr val="tx1">
                    <a:alpha val="60000"/>
                  </a:schemeClr>
                </a:solidFill>
              </a:rPr>
            </a:br>
            <a:r>
              <a:rPr lang="en-US" sz="2200" b="1" dirty="0">
                <a:solidFill>
                  <a:schemeClr val="tx1">
                    <a:alpha val="60000"/>
                  </a:schemeClr>
                </a:solidFill>
              </a:rPr>
              <a:t>Day 25 Photo: </a:t>
            </a:r>
            <a:br>
              <a:rPr lang="en-US" sz="2200" b="1" dirty="0">
                <a:solidFill>
                  <a:schemeClr val="tx1">
                    <a:alpha val="60000"/>
                  </a:schemeClr>
                </a:solidFill>
              </a:rPr>
            </a:br>
            <a:r>
              <a:rPr lang="en-US" sz="1800" dirty="0">
                <a:solidFill>
                  <a:schemeClr val="tx1">
                    <a:alpha val="60000"/>
                  </a:schemeClr>
                </a:solidFill>
              </a:rPr>
              <a:t>5 inches of Sludge measured, COD levels Moderate, H</a:t>
            </a:r>
            <a:r>
              <a:rPr lang="en-US" sz="1400" dirty="0">
                <a:solidFill>
                  <a:schemeClr val="tx1">
                    <a:alpha val="60000"/>
                  </a:schemeClr>
                </a:solidFill>
              </a:rPr>
              <a:t>2</a:t>
            </a:r>
            <a:r>
              <a:rPr lang="en-US" sz="1800" dirty="0">
                <a:solidFill>
                  <a:schemeClr val="tx1">
                    <a:alpha val="60000"/>
                  </a:schemeClr>
                </a:solidFill>
              </a:rPr>
              <a:t>S Gases light to non existing</a:t>
            </a:r>
            <a:br>
              <a:rPr lang="en-US" sz="1800" dirty="0">
                <a:solidFill>
                  <a:schemeClr val="tx1">
                    <a:alpha val="60000"/>
                  </a:schemeClr>
                </a:solidFill>
              </a:rPr>
            </a:br>
            <a:r>
              <a:rPr lang="en-US" sz="2200" b="1" dirty="0">
                <a:solidFill>
                  <a:schemeClr val="tx1">
                    <a:alpha val="60000"/>
                  </a:schemeClr>
                </a:solidFill>
              </a:rPr>
              <a:t>Day 36 Photo:</a:t>
            </a:r>
            <a:br>
              <a:rPr lang="en-US" sz="2200" b="1" dirty="0">
                <a:solidFill>
                  <a:schemeClr val="tx1">
                    <a:alpha val="60000"/>
                  </a:schemeClr>
                </a:solidFill>
              </a:rPr>
            </a:br>
            <a:r>
              <a:rPr lang="en-US" sz="1800" dirty="0">
                <a:solidFill>
                  <a:schemeClr val="tx1">
                    <a:alpha val="60000"/>
                  </a:schemeClr>
                </a:solidFill>
              </a:rPr>
              <a:t>No Measurable Sludge Observed, Water is cloudy but </a:t>
            </a:r>
            <a:r>
              <a:rPr lang="en-US" sz="1800" b="1" dirty="0">
                <a:solidFill>
                  <a:schemeClr val="tx1">
                    <a:alpha val="60000"/>
                  </a:schemeClr>
                </a:solidFill>
              </a:rPr>
              <a:t>NO </a:t>
            </a:r>
            <a:r>
              <a:rPr lang="en-US" sz="1800" dirty="0">
                <a:solidFill>
                  <a:schemeClr val="tx1">
                    <a:alpha val="60000"/>
                  </a:schemeClr>
                </a:solidFill>
              </a:rPr>
              <a:t>visible particulates, H</a:t>
            </a:r>
            <a:r>
              <a:rPr lang="en-US" sz="1400" dirty="0">
                <a:solidFill>
                  <a:schemeClr val="tx1">
                    <a:alpha val="60000"/>
                  </a:schemeClr>
                </a:solidFill>
              </a:rPr>
              <a:t>2</a:t>
            </a:r>
            <a:r>
              <a:rPr lang="en-US" sz="1800" dirty="0">
                <a:solidFill>
                  <a:schemeClr val="tx1">
                    <a:alpha val="60000"/>
                  </a:schemeClr>
                </a:solidFill>
              </a:rPr>
              <a:t>S Gases continue to be absent in Car Wash bay or equipment room </a:t>
            </a:r>
            <a:r>
              <a:rPr lang="en-US" sz="2200" dirty="0">
                <a:solidFill>
                  <a:schemeClr val="tx1">
                    <a:alpha val="60000"/>
                  </a:schemeClr>
                </a:solidFill>
              </a:rPr>
              <a:t/>
            </a:r>
            <a:br>
              <a:rPr lang="en-US" sz="2200" dirty="0">
                <a:solidFill>
                  <a:schemeClr val="tx1">
                    <a:alpha val="60000"/>
                  </a:schemeClr>
                </a:solidFill>
              </a:rPr>
            </a:br>
            <a:r>
              <a:rPr lang="en-US" sz="2200" dirty="0">
                <a:solidFill>
                  <a:schemeClr val="tx1">
                    <a:alpha val="60000"/>
                  </a:schemeClr>
                </a:solidFill>
              </a:rPr>
              <a:t/>
            </a:r>
            <a:br>
              <a:rPr lang="en-US" sz="2200" dirty="0">
                <a:solidFill>
                  <a:schemeClr val="tx1">
                    <a:alpha val="60000"/>
                  </a:schemeClr>
                </a:solidFill>
              </a:rPr>
            </a:br>
            <a:r>
              <a:rPr lang="en-US" sz="2200" b="1" i="1" dirty="0">
                <a:solidFill>
                  <a:schemeClr val="tx1">
                    <a:alpha val="60000"/>
                  </a:schemeClr>
                </a:solidFill>
              </a:rPr>
              <a:t>Color of separated water has gone from a dark black to grayish green indicating a reduction in organic material in water Collum. </a:t>
            </a:r>
            <a:endParaRPr lang="en-US" b="1" i="1" dirty="0"/>
          </a:p>
        </p:txBody>
      </p:sp>
      <p:pic>
        <p:nvPicPr>
          <p:cNvPr id="4" name="Content Placeholder 3">
            <a:extLst>
              <a:ext uri="{FF2B5EF4-FFF2-40B4-BE49-F238E27FC236}">
                <a16:creationId xmlns:a16="http://schemas.microsoft.com/office/drawing/2014/main" xmlns="" id="{E7908341-0C61-85E4-F089-D9FA5EA84F3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4461" b="-3"/>
          <a:stretch/>
        </p:blipFill>
        <p:spPr bwMode="auto">
          <a:xfrm rot="5400000">
            <a:off x="-475318" y="2845397"/>
            <a:ext cx="4195482" cy="2398955"/>
          </a:xfrm>
          <a:prstGeom prst="rect">
            <a:avLst/>
          </a:prstGeom>
          <a:noFill/>
          <a:effectLst>
            <a:outerShdw blurRad="508000" dist="101600" dir="5400000" algn="tl" rotWithShape="0">
              <a:prstClr val="black">
                <a:alpha val="10000"/>
              </a:prstClr>
            </a:outerShdw>
          </a:effectLst>
        </p:spPr>
      </p:pic>
      <p:pic>
        <p:nvPicPr>
          <p:cNvPr id="5" name="Picture 4" descr="A picture containing outdoor, pipe, ground, water&#10;&#10;Description automatically generated">
            <a:extLst>
              <a:ext uri="{FF2B5EF4-FFF2-40B4-BE49-F238E27FC236}">
                <a16:creationId xmlns:a16="http://schemas.microsoft.com/office/drawing/2014/main" xmlns="" id="{5CCA200D-F3D5-F84D-9AE2-68F536D47684}"/>
              </a:ext>
            </a:extLst>
          </p:cNvPr>
          <p:cNvPicPr>
            <a:picLocks noChangeAspect="1"/>
          </p:cNvPicPr>
          <p:nvPr/>
        </p:nvPicPr>
        <p:blipFill rotWithShape="1">
          <a:blip r:embed="rId3">
            <a:extLst>
              <a:ext uri="{28A0092B-C50C-407E-A947-70E740481C1C}">
                <a14:useLocalDpi xmlns:a14="http://schemas.microsoft.com/office/drawing/2010/main" val="0"/>
              </a:ext>
            </a:extLst>
          </a:blip>
          <a:srcRect l="23442" r="3622"/>
          <a:stretch/>
        </p:blipFill>
        <p:spPr bwMode="auto">
          <a:xfrm>
            <a:off x="2344878" y="2162286"/>
            <a:ext cx="2282400" cy="3980329"/>
          </a:xfrm>
          <a:prstGeom prst="rect">
            <a:avLst/>
          </a:prstGeom>
          <a:noFill/>
          <a:effectLst>
            <a:outerShdw blurRad="508000" dist="101600" dir="5400000" algn="tl" rotWithShape="0">
              <a:prstClr val="black">
                <a:alpha val="10000"/>
              </a:prstClr>
            </a:outerShdw>
          </a:effectLst>
        </p:spPr>
      </p:pic>
      <p:pic>
        <p:nvPicPr>
          <p:cNvPr id="6" name="Picture 5" descr="A picture containing outdoor, sky&#10;&#10;Description automatically generated">
            <a:extLst>
              <a:ext uri="{FF2B5EF4-FFF2-40B4-BE49-F238E27FC236}">
                <a16:creationId xmlns:a16="http://schemas.microsoft.com/office/drawing/2014/main" xmlns="" id="{CD92C647-DBA0-4577-5AE1-8E24CCBC22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81" r="5837"/>
          <a:stretch/>
        </p:blipFill>
        <p:spPr>
          <a:xfrm flipH="1">
            <a:off x="4331978" y="2377440"/>
            <a:ext cx="2282400" cy="3765176"/>
          </a:xfrm>
          <a:prstGeom prst="rect">
            <a:avLst/>
          </a:prstGeom>
        </p:spPr>
      </p:pic>
      <p:sp>
        <p:nvSpPr>
          <p:cNvPr id="7" name="TextBox 6"/>
          <p:cNvSpPr txBox="1"/>
          <p:nvPr/>
        </p:nvSpPr>
        <p:spPr>
          <a:xfrm>
            <a:off x="613186" y="355002"/>
            <a:ext cx="5325035" cy="1508105"/>
          </a:xfrm>
          <a:prstGeom prst="rect">
            <a:avLst/>
          </a:prstGeom>
          <a:noFill/>
        </p:spPr>
        <p:txBody>
          <a:bodyPr wrap="square" rtlCol="0">
            <a:spAutoFit/>
          </a:bodyPr>
          <a:lstStyle/>
          <a:p>
            <a:r>
              <a:rPr lang="en-US" sz="2800" dirty="0"/>
              <a:t>SITE ONE - IBA Operator </a:t>
            </a:r>
          </a:p>
          <a:p>
            <a:r>
              <a:rPr lang="en-US" sz="1600" dirty="0"/>
              <a:t>   Location:  </a:t>
            </a:r>
            <a:r>
              <a:rPr lang="en-US" sz="1600" dirty="0" err="1"/>
              <a:t>el</a:t>
            </a:r>
            <a:r>
              <a:rPr lang="en-US" sz="1600" dirty="0"/>
              <a:t> Jebel, Colorado. </a:t>
            </a:r>
          </a:p>
          <a:p>
            <a:r>
              <a:rPr lang="en-US" sz="1600" dirty="0"/>
              <a:t>   Car Count: 240 </a:t>
            </a:r>
            <a:r>
              <a:rPr lang="en-US" sz="1600" dirty="0" err="1"/>
              <a:t>vpd</a:t>
            </a:r>
            <a:endParaRPr lang="en-US" sz="1600" dirty="0"/>
          </a:p>
          <a:p>
            <a:r>
              <a:rPr lang="en-US" sz="1600" dirty="0"/>
              <a:t>   Equipment: Petit 360I (2-Bay Automatic)</a:t>
            </a:r>
          </a:p>
          <a:p>
            <a:r>
              <a:rPr lang="en-US" sz="1600" dirty="0"/>
              <a:t>   </a:t>
            </a:r>
            <a:r>
              <a:rPr lang="en-US" sz="1600" dirty="0">
                <a:solidFill>
                  <a:schemeClr val="tx1"/>
                </a:solidFill>
              </a:rPr>
              <a:t>Reclaim Water Processor: </a:t>
            </a:r>
            <a:r>
              <a:rPr lang="en-US" sz="1600" dirty="0" err="1">
                <a:solidFill>
                  <a:schemeClr val="tx1"/>
                </a:solidFill>
              </a:rPr>
              <a:t>SoBrite</a:t>
            </a:r>
            <a:r>
              <a:rPr lang="en-US" sz="1600" dirty="0">
                <a:solidFill>
                  <a:schemeClr val="tx1"/>
                </a:solidFill>
              </a:rPr>
              <a:t> </a:t>
            </a:r>
            <a:endParaRPr lang="en-US" sz="1600" dirty="0"/>
          </a:p>
        </p:txBody>
      </p:sp>
      <p:sp>
        <p:nvSpPr>
          <p:cNvPr id="8" name="TextBox 7"/>
          <p:cNvSpPr txBox="1"/>
          <p:nvPr/>
        </p:nvSpPr>
        <p:spPr>
          <a:xfrm>
            <a:off x="814857" y="5432612"/>
            <a:ext cx="1731692" cy="338554"/>
          </a:xfrm>
          <a:prstGeom prst="rect">
            <a:avLst/>
          </a:prstGeom>
          <a:noFill/>
        </p:spPr>
        <p:txBody>
          <a:bodyPr wrap="square" rtlCol="0">
            <a:spAutoFit/>
          </a:bodyPr>
          <a:lstStyle/>
          <a:p>
            <a:r>
              <a:rPr lang="en-US" sz="1600" dirty="0">
                <a:solidFill>
                  <a:schemeClr val="bg1"/>
                </a:solidFill>
              </a:rPr>
              <a:t>Day 1 Sample</a:t>
            </a:r>
          </a:p>
        </p:txBody>
      </p:sp>
      <p:sp>
        <p:nvSpPr>
          <p:cNvPr id="9" name="TextBox 8"/>
          <p:cNvSpPr txBox="1"/>
          <p:nvPr/>
        </p:nvSpPr>
        <p:spPr>
          <a:xfrm>
            <a:off x="2546549" y="5432612"/>
            <a:ext cx="1510077" cy="338554"/>
          </a:xfrm>
          <a:prstGeom prst="rect">
            <a:avLst/>
          </a:prstGeom>
          <a:noFill/>
        </p:spPr>
        <p:txBody>
          <a:bodyPr wrap="square" rtlCol="0">
            <a:spAutoFit/>
          </a:bodyPr>
          <a:lstStyle/>
          <a:p>
            <a:r>
              <a:rPr lang="en-US" sz="1600" dirty="0">
                <a:solidFill>
                  <a:schemeClr val="bg1"/>
                </a:solidFill>
              </a:rPr>
              <a:t>Day 25 Sample</a:t>
            </a:r>
          </a:p>
        </p:txBody>
      </p:sp>
      <p:sp>
        <p:nvSpPr>
          <p:cNvPr id="10" name="TextBox 9"/>
          <p:cNvSpPr txBox="1"/>
          <p:nvPr/>
        </p:nvSpPr>
        <p:spPr>
          <a:xfrm>
            <a:off x="4627278" y="5432612"/>
            <a:ext cx="1526096" cy="338554"/>
          </a:xfrm>
          <a:prstGeom prst="rect">
            <a:avLst/>
          </a:prstGeom>
          <a:noFill/>
        </p:spPr>
        <p:txBody>
          <a:bodyPr wrap="square" rtlCol="0">
            <a:spAutoFit/>
          </a:bodyPr>
          <a:lstStyle/>
          <a:p>
            <a:r>
              <a:rPr lang="en-US" sz="1600">
                <a:solidFill>
                  <a:schemeClr val="bg1"/>
                </a:solidFill>
              </a:rPr>
              <a:t>Day 36 Sample</a:t>
            </a:r>
            <a:endParaRPr lang="en-US" sz="1600" dirty="0">
              <a:solidFill>
                <a:schemeClr val="bg1"/>
              </a:solidFill>
            </a:endParaRPr>
          </a:p>
        </p:txBody>
      </p:sp>
      <p:pic>
        <p:nvPicPr>
          <p:cNvPr id="11" name="Picture 10" descr="A black and white business card&#10;&#10;Description automatically generated">
            <a:extLst>
              <a:ext uri="{FF2B5EF4-FFF2-40B4-BE49-F238E27FC236}">
                <a16:creationId xmlns:a16="http://schemas.microsoft.com/office/drawing/2014/main" xmlns="" id="{630754E2-7582-5C25-D71C-085F7FC6F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8515" y="6142615"/>
            <a:ext cx="865932" cy="443424"/>
          </a:xfrm>
          <a:prstGeom prst="rect">
            <a:avLst/>
          </a:prstGeom>
        </p:spPr>
      </p:pic>
    </p:spTree>
    <p:extLst>
      <p:ext uri="{BB962C8B-B14F-4D97-AF65-F5344CB8AC3E}">
        <p14:creationId xmlns:p14="http://schemas.microsoft.com/office/powerpoint/2010/main" val="717229072"/>
      </p:ext>
    </p:extLst>
  </p:cSld>
  <p:clrMapOvr>
    <a:masterClrMapping/>
  </p:clrMapOvr>
  <mc:AlternateContent xmlns:mc="http://schemas.openxmlformats.org/markup-compatibility/2006" xmlns:p14="http://schemas.microsoft.com/office/powerpoint/2010/main">
    <mc:Choice Requires="p14">
      <p:transition spd="slow" p14:dur="2000" advTm="8558"/>
    </mc:Choice>
    <mc:Fallback xmlns="">
      <p:transition spd="slow" advTm="855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297A4-148E-A78E-F3B1-7B41D4479351}"/>
              </a:ext>
            </a:extLst>
          </p:cNvPr>
          <p:cNvSpPr>
            <a:spLocks noGrp="1"/>
          </p:cNvSpPr>
          <p:nvPr>
            <p:ph type="title"/>
          </p:nvPr>
        </p:nvSpPr>
        <p:spPr>
          <a:xfrm>
            <a:off x="666576" y="223355"/>
            <a:ext cx="6078469" cy="1320800"/>
          </a:xfrm>
        </p:spPr>
        <p:txBody>
          <a:bodyPr>
            <a:noAutofit/>
          </a:bodyPr>
          <a:lstStyle/>
          <a:p>
            <a:r>
              <a:rPr lang="en-US" sz="2800" b="1" dirty="0">
                <a:solidFill>
                  <a:schemeClr val="tx1"/>
                </a:solidFill>
              </a:rPr>
              <a:t>Site TWO - Tunnel Operator </a:t>
            </a:r>
            <a:br>
              <a:rPr lang="en-US" sz="2800" b="1" dirty="0">
                <a:solidFill>
                  <a:schemeClr val="tx1"/>
                </a:solidFill>
              </a:rPr>
            </a:br>
            <a:r>
              <a:rPr lang="en-US" sz="1800" dirty="0"/>
              <a:t>   </a:t>
            </a:r>
            <a:r>
              <a:rPr lang="en-US" sz="1800" dirty="0">
                <a:solidFill>
                  <a:schemeClr val="tx1"/>
                </a:solidFill>
              </a:rPr>
              <a:t>Location:  Houston, Texas </a:t>
            </a:r>
            <a:br>
              <a:rPr lang="en-US" sz="1800" dirty="0">
                <a:solidFill>
                  <a:schemeClr val="tx1"/>
                </a:solidFill>
              </a:rPr>
            </a:br>
            <a:r>
              <a:rPr lang="en-US" sz="1800" dirty="0">
                <a:solidFill>
                  <a:schemeClr val="tx1"/>
                </a:solidFill>
              </a:rPr>
              <a:t>   Car Count: 600 </a:t>
            </a:r>
            <a:r>
              <a:rPr lang="en-US" sz="1800" dirty="0" err="1">
                <a:solidFill>
                  <a:schemeClr val="tx1"/>
                </a:solidFill>
              </a:rPr>
              <a:t>vpd</a:t>
            </a:r>
            <a:r>
              <a:rPr lang="en-US" sz="1800" dirty="0">
                <a:solidFill>
                  <a:schemeClr val="tx1"/>
                </a:solidFill>
              </a:rPr>
              <a:t> </a:t>
            </a:r>
            <a:br>
              <a:rPr lang="en-US" sz="1800" dirty="0">
                <a:solidFill>
                  <a:schemeClr val="tx1"/>
                </a:solidFill>
              </a:rPr>
            </a:br>
            <a:r>
              <a:rPr lang="en-US" sz="1800" dirty="0">
                <a:solidFill>
                  <a:schemeClr val="tx1"/>
                </a:solidFill>
              </a:rPr>
              <a:t>   Equipment: Sony’s 125’ Tunnel</a:t>
            </a:r>
            <a:br>
              <a:rPr lang="en-US" sz="1800" dirty="0">
                <a:solidFill>
                  <a:schemeClr val="tx1"/>
                </a:solidFill>
              </a:rPr>
            </a:br>
            <a:r>
              <a:rPr lang="en-US" sz="1800" dirty="0">
                <a:solidFill>
                  <a:schemeClr val="tx1"/>
                </a:solidFill>
              </a:rPr>
              <a:t>   Reclaim System: Velocity </a:t>
            </a:r>
            <a:br>
              <a:rPr lang="en-US" sz="1800" dirty="0">
                <a:solidFill>
                  <a:schemeClr val="tx1"/>
                </a:solidFill>
              </a:rPr>
            </a:br>
            <a:endParaRPr lang="en-US" sz="1800" dirty="0">
              <a:solidFill>
                <a:schemeClr val="tx1"/>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558" y="1866884"/>
            <a:ext cx="2652259" cy="4340491"/>
          </a:xfrm>
        </p:spPr>
      </p:pic>
      <p:sp>
        <p:nvSpPr>
          <p:cNvPr id="6" name="Title 1"/>
          <p:cNvSpPr txBox="1">
            <a:spLocks/>
          </p:cNvSpPr>
          <p:nvPr/>
        </p:nvSpPr>
        <p:spPr>
          <a:xfrm>
            <a:off x="7291668" y="344243"/>
            <a:ext cx="4337348" cy="62501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alpha val="60000"/>
                  </a:schemeClr>
                </a:solidFill>
              </a:rPr>
              <a:t>Measured Results:</a:t>
            </a:r>
            <a:br>
              <a:rPr lang="en-US" sz="3200" b="1" dirty="0">
                <a:solidFill>
                  <a:schemeClr val="tx1">
                    <a:alpha val="60000"/>
                  </a:schemeClr>
                </a:solidFill>
              </a:rPr>
            </a:br>
            <a:r>
              <a:rPr lang="en-US" sz="2200" b="1" dirty="0">
                <a:solidFill>
                  <a:schemeClr val="tx1">
                    <a:alpha val="60000"/>
                  </a:schemeClr>
                </a:solidFill>
              </a:rPr>
              <a:t>Day 1 Photo: </a:t>
            </a:r>
            <a:br>
              <a:rPr lang="en-US" sz="2200" b="1" dirty="0">
                <a:solidFill>
                  <a:schemeClr val="tx1">
                    <a:alpha val="60000"/>
                  </a:schemeClr>
                </a:solidFill>
              </a:rPr>
            </a:br>
            <a:r>
              <a:rPr lang="en-US" sz="1800" dirty="0">
                <a:solidFill>
                  <a:schemeClr val="tx1">
                    <a:alpha val="60000"/>
                  </a:schemeClr>
                </a:solidFill>
              </a:rPr>
              <a:t>15 inches of Sludge measured, COD level 550 VERY HIGH, water is murky Brown, H</a:t>
            </a:r>
            <a:r>
              <a:rPr lang="en-US" sz="1400" dirty="0">
                <a:solidFill>
                  <a:schemeClr val="tx1">
                    <a:alpha val="60000"/>
                  </a:schemeClr>
                </a:solidFill>
              </a:rPr>
              <a:t>2</a:t>
            </a:r>
            <a:r>
              <a:rPr lang="en-US" sz="1800" dirty="0">
                <a:solidFill>
                  <a:schemeClr val="tx1">
                    <a:alpha val="60000"/>
                  </a:schemeClr>
                </a:solidFill>
              </a:rPr>
              <a:t>S Gasses very heavy throughout car wash.</a:t>
            </a:r>
            <a:br>
              <a:rPr lang="en-US" sz="1800" dirty="0">
                <a:solidFill>
                  <a:schemeClr val="tx1">
                    <a:alpha val="60000"/>
                  </a:schemeClr>
                </a:solidFill>
              </a:rPr>
            </a:br>
            <a:endParaRPr lang="en-US" sz="1800" dirty="0">
              <a:solidFill>
                <a:schemeClr val="tx1">
                  <a:alpha val="60000"/>
                </a:schemeClr>
              </a:solidFill>
            </a:endParaRPr>
          </a:p>
          <a:p>
            <a:r>
              <a:rPr lang="en-US" sz="2200" b="1" dirty="0">
                <a:solidFill>
                  <a:schemeClr val="tx1">
                    <a:alpha val="60000"/>
                  </a:schemeClr>
                </a:solidFill>
              </a:rPr>
              <a:t>Day 36 Photo:</a:t>
            </a:r>
            <a:br>
              <a:rPr lang="en-US" sz="2200" b="1" dirty="0">
                <a:solidFill>
                  <a:schemeClr val="tx1">
                    <a:alpha val="60000"/>
                  </a:schemeClr>
                </a:solidFill>
              </a:rPr>
            </a:br>
            <a:r>
              <a:rPr lang="en-US" sz="1800" dirty="0">
                <a:solidFill>
                  <a:schemeClr val="tx1">
                    <a:alpha val="60000"/>
                  </a:schemeClr>
                </a:solidFill>
              </a:rPr>
              <a:t>No Measurable Sludge Observed, Water is cloudy but </a:t>
            </a:r>
            <a:r>
              <a:rPr lang="en-US" sz="1800" b="1" dirty="0">
                <a:solidFill>
                  <a:schemeClr val="tx1">
                    <a:alpha val="60000"/>
                  </a:schemeClr>
                </a:solidFill>
              </a:rPr>
              <a:t>NO </a:t>
            </a:r>
            <a:r>
              <a:rPr lang="en-US" sz="1800" dirty="0">
                <a:solidFill>
                  <a:schemeClr val="tx1">
                    <a:alpha val="60000"/>
                  </a:schemeClr>
                </a:solidFill>
              </a:rPr>
              <a:t>visible particulates, H</a:t>
            </a:r>
            <a:r>
              <a:rPr lang="en-US" sz="1400" dirty="0">
                <a:solidFill>
                  <a:schemeClr val="tx1">
                    <a:alpha val="60000"/>
                  </a:schemeClr>
                </a:solidFill>
              </a:rPr>
              <a:t>2</a:t>
            </a:r>
            <a:r>
              <a:rPr lang="en-US" sz="1800" dirty="0">
                <a:solidFill>
                  <a:schemeClr val="tx1">
                    <a:alpha val="60000"/>
                  </a:schemeClr>
                </a:solidFill>
              </a:rPr>
              <a:t>S Gases continue to be absent in Car Wash bay. H</a:t>
            </a:r>
            <a:r>
              <a:rPr lang="en-US" sz="1400" dirty="0">
                <a:solidFill>
                  <a:schemeClr val="tx1">
                    <a:alpha val="60000"/>
                  </a:schemeClr>
                </a:solidFill>
              </a:rPr>
              <a:t>2</a:t>
            </a:r>
            <a:r>
              <a:rPr lang="en-US" sz="1800" dirty="0">
                <a:solidFill>
                  <a:schemeClr val="tx1">
                    <a:alpha val="60000"/>
                  </a:schemeClr>
                </a:solidFill>
              </a:rPr>
              <a:t>S Gasses are present in equipment room During Startup. Cause was found to be deadhead Reclaim Plumbing. Trapped Reclaim Water not treated.</a:t>
            </a:r>
            <a:r>
              <a:rPr lang="en-US" sz="2200" dirty="0">
                <a:solidFill>
                  <a:schemeClr val="tx1">
                    <a:alpha val="60000"/>
                  </a:schemeClr>
                </a:solidFill>
              </a:rPr>
              <a:t/>
            </a:r>
            <a:br>
              <a:rPr lang="en-US" sz="2200" dirty="0">
                <a:solidFill>
                  <a:schemeClr val="tx1">
                    <a:alpha val="60000"/>
                  </a:schemeClr>
                </a:solidFill>
              </a:rPr>
            </a:br>
            <a:r>
              <a:rPr lang="en-US" sz="2200" dirty="0">
                <a:solidFill>
                  <a:schemeClr val="tx1">
                    <a:alpha val="60000"/>
                  </a:schemeClr>
                </a:solidFill>
              </a:rPr>
              <a:t/>
            </a:r>
            <a:br>
              <a:rPr lang="en-US" sz="2200" dirty="0">
                <a:solidFill>
                  <a:schemeClr val="tx1">
                    <a:alpha val="60000"/>
                  </a:schemeClr>
                </a:solidFill>
              </a:rPr>
            </a:br>
            <a:r>
              <a:rPr lang="en-US" sz="2200" b="1" i="1" dirty="0">
                <a:solidFill>
                  <a:schemeClr val="tx1">
                    <a:alpha val="60000"/>
                  </a:schemeClr>
                </a:solidFill>
              </a:rPr>
              <a:t>Color of separated water has gone from a dark black to Light grayish green indicating excellent reduction organic material in water column. </a:t>
            </a:r>
            <a:endParaRPr lang="en-US" b="1"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129" y="1866884"/>
            <a:ext cx="2590748" cy="4351337"/>
          </a:xfrm>
          <a:prstGeom prst="rect">
            <a:avLst/>
          </a:prstGeom>
        </p:spPr>
      </p:pic>
      <p:pic>
        <p:nvPicPr>
          <p:cNvPr id="9" name="Picture 8" descr="A black and white business card&#10;&#10;Description automatically generated">
            <a:extLst>
              <a:ext uri="{FF2B5EF4-FFF2-40B4-BE49-F238E27FC236}">
                <a16:creationId xmlns:a16="http://schemas.microsoft.com/office/drawing/2014/main" xmlns="" id="{630754E2-7582-5C25-D71C-085F7FC6F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232" y="6175491"/>
            <a:ext cx="865932" cy="443424"/>
          </a:xfrm>
          <a:prstGeom prst="rect">
            <a:avLst/>
          </a:prstGeom>
        </p:spPr>
      </p:pic>
      <p:sp>
        <p:nvSpPr>
          <p:cNvPr id="4" name="TextBox 3">
            <a:extLst>
              <a:ext uri="{FF2B5EF4-FFF2-40B4-BE49-F238E27FC236}">
                <a16:creationId xmlns:a16="http://schemas.microsoft.com/office/drawing/2014/main" xmlns="" id="{18BA4D42-A2E2-FB7F-545E-13E38217F6EB}"/>
              </a:ext>
            </a:extLst>
          </p:cNvPr>
          <p:cNvSpPr txBox="1"/>
          <p:nvPr/>
        </p:nvSpPr>
        <p:spPr>
          <a:xfrm>
            <a:off x="1343841" y="5595344"/>
            <a:ext cx="1731692" cy="338554"/>
          </a:xfrm>
          <a:prstGeom prst="rect">
            <a:avLst/>
          </a:prstGeom>
          <a:noFill/>
        </p:spPr>
        <p:txBody>
          <a:bodyPr wrap="square" rtlCol="0">
            <a:spAutoFit/>
          </a:bodyPr>
          <a:lstStyle/>
          <a:p>
            <a:r>
              <a:rPr lang="en-US" sz="1600" dirty="0">
                <a:solidFill>
                  <a:schemeClr val="bg1"/>
                </a:solidFill>
              </a:rPr>
              <a:t>Day 1 Sample</a:t>
            </a:r>
          </a:p>
        </p:txBody>
      </p:sp>
      <p:sp>
        <p:nvSpPr>
          <p:cNvPr id="7" name="TextBox 6">
            <a:extLst>
              <a:ext uri="{FF2B5EF4-FFF2-40B4-BE49-F238E27FC236}">
                <a16:creationId xmlns:a16="http://schemas.microsoft.com/office/drawing/2014/main" xmlns="" id="{B8BFDD3E-9FBA-A9A6-B2C4-172F964B22A0}"/>
              </a:ext>
            </a:extLst>
          </p:cNvPr>
          <p:cNvSpPr txBox="1"/>
          <p:nvPr/>
        </p:nvSpPr>
        <p:spPr>
          <a:xfrm>
            <a:off x="4547897" y="5764621"/>
            <a:ext cx="1731692" cy="338554"/>
          </a:xfrm>
          <a:prstGeom prst="rect">
            <a:avLst/>
          </a:prstGeom>
          <a:noFill/>
        </p:spPr>
        <p:txBody>
          <a:bodyPr wrap="square" rtlCol="0">
            <a:spAutoFit/>
          </a:bodyPr>
          <a:lstStyle/>
          <a:p>
            <a:r>
              <a:rPr lang="en-US" sz="1600" b="1" dirty="0"/>
              <a:t>Day 36 Sample</a:t>
            </a:r>
          </a:p>
        </p:txBody>
      </p:sp>
    </p:spTree>
    <p:extLst>
      <p:ext uri="{BB962C8B-B14F-4D97-AF65-F5344CB8AC3E}">
        <p14:creationId xmlns:p14="http://schemas.microsoft.com/office/powerpoint/2010/main" val="12036700"/>
      </p:ext>
    </p:extLst>
  </p:cSld>
  <p:clrMapOvr>
    <a:masterClrMapping/>
  </p:clrMapOvr>
  <mc:AlternateContent xmlns:mc="http://schemas.openxmlformats.org/markup-compatibility/2006" xmlns:p14="http://schemas.microsoft.com/office/powerpoint/2010/main">
    <mc:Choice Requires="p14">
      <p:transition spd="slow" p14:dur="2000" advTm="11006"/>
    </mc:Choice>
    <mc:Fallback xmlns="">
      <p:transition spd="slow" advTm="1100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297A4-148E-A78E-F3B1-7B41D4479351}"/>
              </a:ext>
            </a:extLst>
          </p:cNvPr>
          <p:cNvSpPr>
            <a:spLocks noGrp="1"/>
          </p:cNvSpPr>
          <p:nvPr>
            <p:ph type="title"/>
          </p:nvPr>
        </p:nvSpPr>
        <p:spPr>
          <a:xfrm>
            <a:off x="238327" y="326172"/>
            <a:ext cx="4860615" cy="1320800"/>
          </a:xfrm>
        </p:spPr>
        <p:txBody>
          <a:bodyPr vert="horz" lIns="91440" tIns="45720" rIns="91440" bIns="45720" rtlCol="0" anchor="t">
            <a:normAutofit fontScale="90000"/>
          </a:bodyPr>
          <a:lstStyle/>
          <a:p>
            <a:pPr>
              <a:lnSpc>
                <a:spcPct val="90000"/>
              </a:lnSpc>
            </a:pPr>
            <a:r>
              <a:rPr lang="en-US" sz="2800" b="1" dirty="0">
                <a:solidFill>
                  <a:schemeClr val="tx1"/>
                </a:solidFill>
              </a:rPr>
              <a:t>SITE THREE - Tunnel Operator </a:t>
            </a:r>
            <a:r>
              <a:rPr lang="en-US" sz="1700" b="1" dirty="0"/>
              <a:t/>
            </a:r>
            <a:br>
              <a:rPr lang="en-US" sz="1700" b="1" dirty="0"/>
            </a:br>
            <a:r>
              <a:rPr lang="en-US" sz="1700" dirty="0"/>
              <a:t>   </a:t>
            </a:r>
            <a:r>
              <a:rPr lang="en-US" sz="2000" dirty="0">
                <a:solidFill>
                  <a:schemeClr val="tx1"/>
                </a:solidFill>
              </a:rPr>
              <a:t>Location:  Brighton, Colorado </a:t>
            </a:r>
            <a:br>
              <a:rPr lang="en-US" sz="2000" dirty="0">
                <a:solidFill>
                  <a:schemeClr val="tx1"/>
                </a:solidFill>
              </a:rPr>
            </a:br>
            <a:r>
              <a:rPr lang="en-US" sz="2000" dirty="0">
                <a:solidFill>
                  <a:schemeClr val="tx1"/>
                </a:solidFill>
              </a:rPr>
              <a:t>   Car Count: 500 </a:t>
            </a:r>
            <a:r>
              <a:rPr lang="en-US" sz="2000" dirty="0" err="1">
                <a:solidFill>
                  <a:schemeClr val="tx1"/>
                </a:solidFill>
              </a:rPr>
              <a:t>vpd</a:t>
            </a:r>
            <a:r>
              <a:rPr lang="en-US" sz="2000" dirty="0">
                <a:solidFill>
                  <a:schemeClr val="tx1"/>
                </a:solidFill>
              </a:rPr>
              <a:t> </a:t>
            </a:r>
            <a:br>
              <a:rPr lang="en-US" sz="2000" dirty="0">
                <a:solidFill>
                  <a:schemeClr val="tx1"/>
                </a:solidFill>
              </a:rPr>
            </a:br>
            <a:r>
              <a:rPr lang="en-US" sz="2000" dirty="0">
                <a:solidFill>
                  <a:schemeClr val="tx1"/>
                </a:solidFill>
              </a:rPr>
              <a:t>   Equipment: AVW/</a:t>
            </a:r>
            <a:r>
              <a:rPr lang="en-US" sz="2000" dirty="0" err="1">
                <a:solidFill>
                  <a:schemeClr val="tx1"/>
                </a:solidFill>
              </a:rPr>
              <a:t>Peco</a:t>
            </a:r>
            <a:r>
              <a:rPr lang="en-US" sz="2000" dirty="0">
                <a:solidFill>
                  <a:schemeClr val="tx1"/>
                </a:solidFill>
              </a:rPr>
              <a:t> 100’ Tunnel</a:t>
            </a:r>
            <a:br>
              <a:rPr lang="en-US" sz="2000" dirty="0">
                <a:solidFill>
                  <a:schemeClr val="tx1"/>
                </a:solidFill>
              </a:rPr>
            </a:br>
            <a:r>
              <a:rPr lang="en-US" sz="2000" dirty="0">
                <a:solidFill>
                  <a:schemeClr val="tx1"/>
                </a:solidFill>
              </a:rPr>
              <a:t>   Reclaim System: Con-Serv Reclaim System</a:t>
            </a:r>
            <a:r>
              <a:rPr lang="en-US" sz="1700" dirty="0"/>
              <a:t/>
            </a:r>
            <a:br>
              <a:rPr lang="en-US" sz="1700" dirty="0"/>
            </a:br>
            <a:endParaRPr lang="en-US" sz="1700" dirty="0"/>
          </a:p>
        </p:txBody>
      </p:sp>
      <p:pic>
        <p:nvPicPr>
          <p:cNvPr id="10" name="Picture 9" descr="A pole sticking out of a rock&#10;&#10;Description automatically generated">
            <a:extLst>
              <a:ext uri="{FF2B5EF4-FFF2-40B4-BE49-F238E27FC236}">
                <a16:creationId xmlns:a16="http://schemas.microsoft.com/office/drawing/2014/main" xmlns="" id="{00209793-33CC-9163-05C0-EC7384E080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1" r="1" b="1"/>
          <a:stretch/>
        </p:blipFill>
        <p:spPr>
          <a:xfrm>
            <a:off x="417074" y="1752600"/>
            <a:ext cx="2113277" cy="3125127"/>
          </a:xfrm>
          <a:prstGeom prst="rect">
            <a:avLst/>
          </a:prstGeom>
        </p:spPr>
      </p:pic>
      <p:sp>
        <p:nvSpPr>
          <p:cNvPr id="6" name="Title 1"/>
          <p:cNvSpPr txBox="1">
            <a:spLocks/>
          </p:cNvSpPr>
          <p:nvPr/>
        </p:nvSpPr>
        <p:spPr>
          <a:xfrm>
            <a:off x="5912314" y="326172"/>
            <a:ext cx="4690820" cy="5754051"/>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buClr>
                <a:schemeClr val="accent1"/>
              </a:buClr>
              <a:buSzPct val="80000"/>
            </a:pPr>
            <a:r>
              <a:rPr lang="en-US" sz="3200" b="1" dirty="0">
                <a:solidFill>
                  <a:schemeClr val="tx1">
                    <a:alpha val="60000"/>
                  </a:schemeClr>
                </a:solidFill>
              </a:rPr>
              <a:t>Measured Results:</a:t>
            </a:r>
            <a:br>
              <a:rPr lang="en-US" sz="3200" b="1" dirty="0">
                <a:solidFill>
                  <a:schemeClr val="tx1">
                    <a:alpha val="60000"/>
                  </a:schemeClr>
                </a:solidFill>
              </a:rPr>
            </a:br>
            <a:r>
              <a:rPr lang="en-US" sz="3200" b="1" dirty="0">
                <a:solidFill>
                  <a:schemeClr val="tx1">
                    <a:alpha val="60000"/>
                  </a:schemeClr>
                </a:solidFill>
              </a:rPr>
              <a:t>Day 1 Photo: </a:t>
            </a:r>
            <a:br>
              <a:rPr lang="en-US" sz="3200" b="1" dirty="0">
                <a:solidFill>
                  <a:schemeClr val="tx1">
                    <a:alpha val="60000"/>
                  </a:schemeClr>
                </a:solidFill>
              </a:rPr>
            </a:br>
            <a:r>
              <a:rPr lang="en-US" sz="1700" dirty="0">
                <a:solidFill>
                  <a:schemeClr val="tx1">
                    <a:alpha val="60000"/>
                  </a:schemeClr>
                </a:solidFill>
              </a:rPr>
              <a:t>14 inches of sludge measured, COD level 435 VERY HIGH, water is black to murky Brown, light H2S gasses present  throughout car wash.</a:t>
            </a:r>
            <a:br>
              <a:rPr lang="en-US" sz="1700" dirty="0">
                <a:solidFill>
                  <a:schemeClr val="tx1">
                    <a:alpha val="60000"/>
                  </a:schemeClr>
                </a:solidFill>
              </a:rPr>
            </a:br>
            <a:r>
              <a:rPr lang="en-US" sz="3200" b="1" dirty="0">
                <a:solidFill>
                  <a:schemeClr val="tx1">
                    <a:alpha val="60000"/>
                  </a:schemeClr>
                </a:solidFill>
              </a:rPr>
              <a:t>Day 22 Photo:</a:t>
            </a:r>
            <a:br>
              <a:rPr lang="en-US" sz="3200" b="1" dirty="0">
                <a:solidFill>
                  <a:schemeClr val="tx1">
                    <a:alpha val="60000"/>
                  </a:schemeClr>
                </a:solidFill>
              </a:rPr>
            </a:br>
            <a:r>
              <a:rPr lang="en-US" sz="1900" b="1" dirty="0">
                <a:solidFill>
                  <a:schemeClr val="tx1">
                    <a:alpha val="60000"/>
                  </a:schemeClr>
                </a:solidFill>
              </a:rPr>
              <a:t> </a:t>
            </a:r>
            <a:r>
              <a:rPr lang="en-US" sz="1900" dirty="0">
                <a:solidFill>
                  <a:schemeClr val="tx1">
                    <a:alpha val="60000"/>
                  </a:schemeClr>
                </a:solidFill>
              </a:rPr>
              <a:t>3 inches of sludge measured, Water is clear into high pressure holding tank, H2S gases absent in wash bay. H2S gasses are present in equipment room during startup but dissipate after high pressure tank is cycled. </a:t>
            </a:r>
            <a:br>
              <a:rPr lang="en-US" sz="1900" dirty="0">
                <a:solidFill>
                  <a:schemeClr val="tx1">
                    <a:alpha val="60000"/>
                  </a:schemeClr>
                </a:solidFill>
              </a:rPr>
            </a:br>
            <a:r>
              <a:rPr lang="en-US" sz="3200" b="1" dirty="0">
                <a:solidFill>
                  <a:schemeClr val="tx1">
                    <a:alpha val="60000"/>
                  </a:schemeClr>
                </a:solidFill>
              </a:rPr>
              <a:t>Day 71 Photo: </a:t>
            </a:r>
          </a:p>
          <a:p>
            <a:pPr>
              <a:lnSpc>
                <a:spcPct val="90000"/>
              </a:lnSpc>
              <a:buClr>
                <a:schemeClr val="accent1"/>
              </a:buClr>
              <a:buSzPct val="80000"/>
            </a:pPr>
            <a:r>
              <a:rPr lang="en-US" sz="2100" dirty="0">
                <a:solidFill>
                  <a:schemeClr val="tx1">
                    <a:alpha val="60000"/>
                  </a:schemeClr>
                </a:solidFill>
              </a:rPr>
              <a:t>Turbidity Meter and Nitrite Test confirm low chemistry oxygen demand. Reclaim Water is now ready for expanded use.</a:t>
            </a:r>
          </a:p>
        </p:txBody>
      </p:sp>
      <p:pic>
        <p:nvPicPr>
          <p:cNvPr id="9" name="Picture 8" descr="A black and white business card&#10;&#10;Description automatically generated">
            <a:extLst>
              <a:ext uri="{FF2B5EF4-FFF2-40B4-BE49-F238E27FC236}">
                <a16:creationId xmlns:a16="http://schemas.microsoft.com/office/drawing/2014/main" xmlns="" id="{630754E2-7582-5C25-D71C-085F7FC6F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232" y="6175491"/>
            <a:ext cx="865932" cy="443424"/>
          </a:xfrm>
          <a:prstGeom prst="rect">
            <a:avLst/>
          </a:prstGeom>
        </p:spPr>
      </p:pic>
      <p:pic>
        <p:nvPicPr>
          <p:cNvPr id="4" name="Picture 3" descr="Bottles on a wood surface&#10;&#10;Description automatically generated">
            <a:extLst>
              <a:ext uri="{FF2B5EF4-FFF2-40B4-BE49-F238E27FC236}">
                <a16:creationId xmlns:a16="http://schemas.microsoft.com/office/drawing/2014/main" xmlns="" id="{65B1A367-FC39-FE41-0D71-76DD653C7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902" y="1752600"/>
            <a:ext cx="2440861" cy="3254481"/>
          </a:xfrm>
          <a:prstGeom prst="rect">
            <a:avLst/>
          </a:prstGeom>
        </p:spPr>
      </p:pic>
      <p:pic>
        <p:nvPicPr>
          <p:cNvPr id="7" name="Picture 6" descr="A hand holding a small glass bottle&#10;&#10;Description automatically generated">
            <a:extLst>
              <a:ext uri="{FF2B5EF4-FFF2-40B4-BE49-F238E27FC236}">
                <a16:creationId xmlns:a16="http://schemas.microsoft.com/office/drawing/2014/main" xmlns="" id="{02902823-F048-BA31-9C9C-0583463F52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166" y="3522669"/>
            <a:ext cx="2385060" cy="3180080"/>
          </a:xfrm>
          <a:prstGeom prst="rect">
            <a:avLst/>
          </a:prstGeom>
        </p:spPr>
      </p:pic>
      <p:sp>
        <p:nvSpPr>
          <p:cNvPr id="8" name="TextBox 7">
            <a:extLst>
              <a:ext uri="{FF2B5EF4-FFF2-40B4-BE49-F238E27FC236}">
                <a16:creationId xmlns:a16="http://schemas.microsoft.com/office/drawing/2014/main" xmlns="" id="{AC540DD5-1F99-35B5-4AA3-3AEB8D89A380}"/>
              </a:ext>
            </a:extLst>
          </p:cNvPr>
          <p:cNvSpPr txBox="1"/>
          <p:nvPr/>
        </p:nvSpPr>
        <p:spPr>
          <a:xfrm>
            <a:off x="2163957" y="5620961"/>
            <a:ext cx="1731692" cy="338554"/>
          </a:xfrm>
          <a:prstGeom prst="rect">
            <a:avLst/>
          </a:prstGeom>
          <a:noFill/>
        </p:spPr>
        <p:txBody>
          <a:bodyPr wrap="square" rtlCol="0">
            <a:spAutoFit/>
          </a:bodyPr>
          <a:lstStyle/>
          <a:p>
            <a:r>
              <a:rPr lang="en-US" sz="1600" b="1" dirty="0">
                <a:highlight>
                  <a:srgbClr val="FFFF00"/>
                </a:highlight>
              </a:rPr>
              <a:t>Day 71 Sample</a:t>
            </a:r>
          </a:p>
        </p:txBody>
      </p:sp>
      <p:sp>
        <p:nvSpPr>
          <p:cNvPr id="3" name="TextBox 2">
            <a:extLst>
              <a:ext uri="{FF2B5EF4-FFF2-40B4-BE49-F238E27FC236}">
                <a16:creationId xmlns:a16="http://schemas.microsoft.com/office/drawing/2014/main" xmlns="" id="{9805CEBD-207F-0B11-6279-D51E681FE6CB}"/>
              </a:ext>
            </a:extLst>
          </p:cNvPr>
          <p:cNvSpPr txBox="1"/>
          <p:nvPr/>
        </p:nvSpPr>
        <p:spPr>
          <a:xfrm rot="21347200">
            <a:off x="4381513" y="5547798"/>
            <a:ext cx="6706498" cy="738664"/>
          </a:xfrm>
          <a:prstGeom prst="rect">
            <a:avLst/>
          </a:prstGeom>
          <a:noFill/>
        </p:spPr>
        <p:txBody>
          <a:bodyPr wrap="square" rtlCol="0">
            <a:spAutoFit/>
          </a:bodyPr>
          <a:lstStyle/>
          <a:p>
            <a:pPr algn="ctr"/>
            <a:r>
              <a:rPr lang="en-US" sz="1400" i="1" dirty="0"/>
              <a:t>As new wash owners we are excited to work with Arcadian Chemistry Solutions. </a:t>
            </a:r>
          </a:p>
          <a:p>
            <a:pPr algn="ctr"/>
            <a:r>
              <a:rPr lang="en-US" sz="1400" dirty="0"/>
              <a:t>Chris Dawkins – Owner</a:t>
            </a:r>
          </a:p>
          <a:p>
            <a:pPr algn="ctr"/>
            <a:r>
              <a:rPr lang="en-US" sz="1400" dirty="0"/>
              <a:t>Brighton Car Wash and Detail</a:t>
            </a:r>
          </a:p>
        </p:txBody>
      </p:sp>
    </p:spTree>
    <p:extLst>
      <p:ext uri="{BB962C8B-B14F-4D97-AF65-F5344CB8AC3E}">
        <p14:creationId xmlns:p14="http://schemas.microsoft.com/office/powerpoint/2010/main" val="2157533294"/>
      </p:ext>
    </p:extLst>
  </p:cSld>
  <p:clrMapOvr>
    <a:masterClrMapping/>
  </p:clrMapOvr>
  <mc:AlternateContent xmlns:mc="http://schemas.openxmlformats.org/markup-compatibility/2006" xmlns:p14="http://schemas.microsoft.com/office/powerpoint/2010/main">
    <mc:Choice Requires="p14">
      <p:transition spd="slow" p14:dur="2000" advTm="11006"/>
    </mc:Choice>
    <mc:Fallback xmlns="">
      <p:transition spd="slow" advTm="110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1" name="Rectangle 260">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bottle of liquid&#10;&#10;Description automatically generated">
            <a:extLst>
              <a:ext uri="{FF2B5EF4-FFF2-40B4-BE49-F238E27FC236}">
                <a16:creationId xmlns:a16="http://schemas.microsoft.com/office/drawing/2014/main" xmlns="" id="{9B779FDA-D60E-6692-07B1-99CCDF90CCF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9409" r="-1" b="11346"/>
          <a:stretch/>
        </p:blipFill>
        <p:spPr>
          <a:xfrm>
            <a:off x="-566922" y="5883"/>
            <a:ext cx="8450297" cy="6857990"/>
          </a:xfrm>
          <a:prstGeom prst="rect">
            <a:avLst/>
          </a:prstGeom>
          <a:noFill/>
        </p:spPr>
      </p:pic>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838201" y="365125"/>
            <a:ext cx="5251316" cy="1627636"/>
          </a:xfrm>
        </p:spPr>
        <p:txBody>
          <a:bodyPr>
            <a:normAutofit/>
          </a:bodyPr>
          <a:lstStyle/>
          <a:p>
            <a:r>
              <a:rPr lang="en-US" b="1" dirty="0">
                <a:solidFill>
                  <a:srgbClr val="FFFFFF"/>
                </a:solidFill>
              </a:rPr>
              <a:t>Reclaim Defender</a:t>
            </a:r>
            <a:endParaRPr lang="en-US" dirty="0">
              <a:solidFill>
                <a:srgbClr val="FFFFFF"/>
              </a:solidFill>
            </a:endParaRPr>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838200" y="1575881"/>
            <a:ext cx="5484779" cy="4813066"/>
          </a:xfrm>
        </p:spPr>
        <p:txBody>
          <a:bodyPr>
            <a:normAutofit fontScale="77500" lnSpcReduction="20000"/>
          </a:bodyPr>
          <a:lstStyle/>
          <a:p>
            <a:pPr marL="0" indent="0">
              <a:buNone/>
            </a:pPr>
            <a:r>
              <a:rPr lang="en-US" sz="26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Provides breakthrough, as a environmentally friendly solution for the treatment of recovered wash water stored in separator tanks adding value to this critical water treatment process.</a:t>
            </a:r>
          </a:p>
          <a:p>
            <a:pPr marL="0" indent="0">
              <a:buNone/>
            </a:pPr>
            <a:r>
              <a:rPr lang="en-US" sz="26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By treating the recovered wash water prior to the reclamation process, recovered wash water is cleaner with </a:t>
            </a:r>
            <a:r>
              <a:rPr lang="en-US" sz="2600" b="1" i="1" dirty="0">
                <a:solidFill>
                  <a:srgbClr val="FF0000"/>
                </a:solidFill>
                <a:latin typeface="Segoe UI" panose="020B0502040204020203" pitchFamily="34" charset="0"/>
                <a:ea typeface="Calibri" panose="020F0502020204030204" pitchFamily="34" charset="0"/>
                <a:cs typeface="Times New Roman" panose="02020603050405020304" pitchFamily="18" charset="0"/>
              </a:rPr>
              <a:t>significantly reduced pollutants, oils, pollens and car wash chemistry</a:t>
            </a:r>
            <a:r>
              <a:rPr lang="en-US" sz="2600" b="1" i="1" dirty="0">
                <a:solidFill>
                  <a:srgbClr val="FFFFFF"/>
                </a:solidFill>
                <a:latin typeface="Segoe UI" panose="020B0502040204020203" pitchFamily="34" charset="0"/>
                <a:ea typeface="Calibri" panose="020F0502020204030204" pitchFamily="34" charset="0"/>
                <a:cs typeface="Times New Roman" panose="02020603050405020304" pitchFamily="18" charset="0"/>
              </a:rPr>
              <a:t>. </a:t>
            </a:r>
            <a:r>
              <a:rPr lang="en-US" sz="2600" dirty="0">
                <a:solidFill>
                  <a:srgbClr val="FFFFFF"/>
                </a:solidFill>
                <a:latin typeface="Segoe UI" panose="020B0502040204020203" pitchFamily="34" charset="0"/>
                <a:ea typeface="Calibri" panose="020F0502020204030204" pitchFamily="34" charset="0"/>
                <a:cs typeface="Times New Roman" panose="02020603050405020304" pitchFamily="18" charset="0"/>
              </a:rPr>
              <a:t>All of which are not treatable by standard reclaim water treatment plants.</a:t>
            </a:r>
          </a:p>
          <a:p>
            <a:pPr marL="0" indent="0">
              <a:buNone/>
            </a:pPr>
            <a:r>
              <a:rPr lang="en-US" sz="2600" dirty="0">
                <a:solidFill>
                  <a:srgbClr val="FFFFFF"/>
                </a:solidFill>
                <a:latin typeface="Segoe UI" panose="020B0502040204020203" pitchFamily="34" charset="0"/>
                <a:ea typeface="Calibri" panose="020F0502020204030204" pitchFamily="34" charset="0"/>
                <a:cs typeface="Times New Roman" panose="02020603050405020304" pitchFamily="18" charset="0"/>
              </a:rPr>
              <a:t>Our products are 100% Natural with </a:t>
            </a:r>
            <a:r>
              <a:rPr lang="en-US" sz="2600" b="1" i="1" dirty="0">
                <a:solidFill>
                  <a:srgbClr val="FF0000"/>
                </a:solidFill>
                <a:latin typeface="Segoe UI" panose="020B0502040204020203" pitchFamily="34" charset="0"/>
                <a:ea typeface="Calibri" panose="020F0502020204030204" pitchFamily="34" charset="0"/>
                <a:cs typeface="Times New Roman" panose="02020603050405020304" pitchFamily="18" charset="0"/>
              </a:rPr>
              <a:t>No Genetic Engineering </a:t>
            </a:r>
            <a:r>
              <a:rPr lang="en-US" sz="2600" dirty="0">
                <a:solidFill>
                  <a:srgbClr val="FFFFFF"/>
                </a:solidFill>
                <a:latin typeface="Segoe UI" panose="020B0502040204020203" pitchFamily="34" charset="0"/>
                <a:ea typeface="Calibri" panose="020F0502020204030204" pitchFamily="34" charset="0"/>
                <a:cs typeface="Times New Roman" panose="02020603050405020304" pitchFamily="18" charset="0"/>
              </a:rPr>
              <a:t>of the </a:t>
            </a:r>
            <a:r>
              <a:rPr lang="en-US" sz="26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microbial bacterial blends. Which are used to rapidly break down these and other organic compounds found in recovered wash water. </a:t>
            </a:r>
          </a:p>
          <a:p>
            <a:pPr marL="0" indent="0">
              <a:buNone/>
            </a:pPr>
            <a:r>
              <a:rPr lang="en-US" sz="2600" b="1"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Representing a cost-effective breakthrough in management of your reclaim water</a:t>
            </a:r>
            <a:r>
              <a:rPr lang="en-US" sz="26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 </a:t>
            </a:r>
          </a:p>
          <a:p>
            <a:pPr marL="0" indent="0">
              <a:buNone/>
            </a:pPr>
            <a:endParaRPr lang="en-US" sz="1700" b="1" i="1" dirty="0">
              <a:solidFill>
                <a:srgbClr val="FFFFFF"/>
              </a:solidFill>
              <a:effectLst/>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a:off x="838200" y="6356350"/>
            <a:ext cx="2133600" cy="365125"/>
          </a:xfrm>
        </p:spPr>
        <p:txBody>
          <a:bodyPr>
            <a:normAutofit/>
          </a:bodyPr>
          <a:lstStyle/>
          <a:p>
            <a:pPr>
              <a:spcAft>
                <a:spcPts val="600"/>
              </a:spcAft>
            </a:pPr>
            <a:fld id="{05739FCD-39C2-4FCD-A23B-FC3E4BFD59CE}" type="datetime1">
              <a:rPr lang="en-US">
                <a:solidFill>
                  <a:srgbClr val="FFFFFF"/>
                </a:solidFill>
              </a:rPr>
              <a:pPr>
                <a:spcAft>
                  <a:spcPts val="600"/>
                </a:spcAft>
              </a:pPr>
              <a:t>11/21/2024</a:t>
            </a:fld>
            <a:endParaRPr lang="en-US">
              <a:solidFill>
                <a:srgbClr val="FFFFFF"/>
              </a:solidFill>
            </a:endParaRPr>
          </a:p>
        </p:txBody>
      </p:sp>
      <p:pic>
        <p:nvPicPr>
          <p:cNvPr id="7" name="Picture 6" descr="A bottle with labels on a wood surface&#10;&#10;Description automatically generated">
            <a:extLst>
              <a:ext uri="{FF2B5EF4-FFF2-40B4-BE49-F238E27FC236}">
                <a16:creationId xmlns:a16="http://schemas.microsoft.com/office/drawing/2014/main" xmlns="" id="{EF9DFE5E-5FAA-C8A7-133A-BD74B2542C05}"/>
              </a:ext>
            </a:extLst>
          </p:cNvPr>
          <p:cNvPicPr>
            <a:picLocks noChangeAspect="1"/>
          </p:cNvPicPr>
          <p:nvPr/>
        </p:nvPicPr>
        <p:blipFill rotWithShape="1">
          <a:blip r:embed="rId3">
            <a:extLst>
              <a:ext uri="{28A0092B-C50C-407E-A947-70E740481C1C}">
                <a14:useLocalDpi xmlns:a14="http://schemas.microsoft.com/office/drawing/2010/main" val="0"/>
              </a:ext>
            </a:extLst>
          </a:blip>
          <a:srcRect b="13740"/>
          <a:stretch/>
        </p:blipFill>
        <p:spPr>
          <a:xfrm>
            <a:off x="6229215" y="5883"/>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5" name="Picture 4" descr="A black and white business card&#10;&#10;Description automatically generated">
            <a:extLst>
              <a:ext uri="{FF2B5EF4-FFF2-40B4-BE49-F238E27FC236}">
                <a16:creationId xmlns:a16="http://schemas.microsoft.com/office/drawing/2014/main" xmlns="" id="{CAB86A3E-BF4C-BF4C-3641-70667D032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144" y="6388947"/>
            <a:ext cx="649371" cy="332528"/>
          </a:xfrm>
          <a:prstGeom prst="rect">
            <a:avLst/>
          </a:prstGeom>
        </p:spPr>
      </p:pic>
      <p:sp>
        <p:nvSpPr>
          <p:cNvPr id="6" name="TextBox 5">
            <a:extLst>
              <a:ext uri="{FF2B5EF4-FFF2-40B4-BE49-F238E27FC236}">
                <a16:creationId xmlns:a16="http://schemas.microsoft.com/office/drawing/2014/main" xmlns="" id="{A3863F73-D48B-9AA1-D947-0F9F3B09ED3E}"/>
              </a:ext>
            </a:extLst>
          </p:cNvPr>
          <p:cNvSpPr txBox="1"/>
          <p:nvPr/>
        </p:nvSpPr>
        <p:spPr>
          <a:xfrm>
            <a:off x="7113359" y="3968152"/>
            <a:ext cx="2097248" cy="923330"/>
          </a:xfrm>
          <a:prstGeom prst="rect">
            <a:avLst/>
          </a:prstGeom>
          <a:noFill/>
        </p:spPr>
        <p:txBody>
          <a:bodyPr wrap="square" rtlCol="0">
            <a:spAutoFit/>
          </a:bodyPr>
          <a:lstStyle/>
          <a:p>
            <a:pPr algn="ctr"/>
            <a:r>
              <a:rPr lang="en-US" b="1" dirty="0">
                <a:solidFill>
                  <a:srgbClr val="FFFF00"/>
                </a:solidFill>
              </a:rPr>
              <a:t>Separator Water Not Treated with Reclaim Defender</a:t>
            </a:r>
          </a:p>
        </p:txBody>
      </p:sp>
      <p:sp>
        <p:nvSpPr>
          <p:cNvPr id="8" name="TextBox 7">
            <a:extLst>
              <a:ext uri="{FF2B5EF4-FFF2-40B4-BE49-F238E27FC236}">
                <a16:creationId xmlns:a16="http://schemas.microsoft.com/office/drawing/2014/main" xmlns="" id="{20876355-4C10-CF81-6BEE-9C505C67A1E9}"/>
              </a:ext>
            </a:extLst>
          </p:cNvPr>
          <p:cNvSpPr txBox="1"/>
          <p:nvPr/>
        </p:nvSpPr>
        <p:spPr>
          <a:xfrm>
            <a:off x="9580394" y="3999192"/>
            <a:ext cx="1988024" cy="923330"/>
          </a:xfrm>
          <a:prstGeom prst="rect">
            <a:avLst/>
          </a:prstGeom>
          <a:noFill/>
        </p:spPr>
        <p:txBody>
          <a:bodyPr wrap="square" rtlCol="0">
            <a:spAutoFit/>
          </a:bodyPr>
          <a:lstStyle/>
          <a:p>
            <a:pPr algn="ctr"/>
            <a:r>
              <a:rPr lang="en-US" b="1" dirty="0">
                <a:solidFill>
                  <a:srgbClr val="FFFF00"/>
                </a:solidFill>
              </a:rPr>
              <a:t>Separator Water Treated With Reclaim Defender</a:t>
            </a:r>
          </a:p>
        </p:txBody>
      </p:sp>
    </p:spTree>
    <p:extLst>
      <p:ext uri="{BB962C8B-B14F-4D97-AF65-F5344CB8AC3E}">
        <p14:creationId xmlns:p14="http://schemas.microsoft.com/office/powerpoint/2010/main" val="51771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lf of a glass of water&#10;&#10;Description automatically generated">
            <a:extLst>
              <a:ext uri="{FF2B5EF4-FFF2-40B4-BE49-F238E27FC236}">
                <a16:creationId xmlns:a16="http://schemas.microsoft.com/office/drawing/2014/main" xmlns="" id="{0D594B40-EE75-275B-EC64-F4183566398A}"/>
              </a:ext>
            </a:extLst>
          </p:cNvPr>
          <p:cNvPicPr>
            <a:picLocks noChangeAspect="1"/>
          </p:cNvPicPr>
          <p:nvPr/>
        </p:nvPicPr>
        <p:blipFill rotWithShape="1">
          <a:blip r:embed="rId2">
            <a:extLst>
              <a:ext uri="{28A0092B-C50C-407E-A947-70E740481C1C}">
                <a14:useLocalDpi xmlns:a14="http://schemas.microsoft.com/office/drawing/2010/main" val="0"/>
              </a:ext>
            </a:extLst>
          </a:blip>
          <a:srcRect t="18048" r="9090" b="-1"/>
          <a:stretch/>
        </p:blipFill>
        <p:spPr>
          <a:xfrm>
            <a:off x="3522466" y="0"/>
            <a:ext cx="8669532" cy="6857990"/>
          </a:xfrm>
          <a:prstGeom prst="rect">
            <a:avLst/>
          </a:prstGeom>
        </p:spPr>
      </p:pic>
      <p:sp>
        <p:nvSpPr>
          <p:cNvPr id="29" name="Rectangle 28">
            <a:extLst>
              <a:ext uri="{FF2B5EF4-FFF2-40B4-BE49-F238E27FC236}">
                <a16:creationId xmlns:a16="http://schemas.microsoft.com/office/drawing/2014/main" xmlns=""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B5C6E48-A571-CC39-3C4B-FB4DB78BB450}"/>
              </a:ext>
            </a:extLst>
          </p:cNvPr>
          <p:cNvSpPr>
            <a:spLocks noGrp="1"/>
          </p:cNvSpPr>
          <p:nvPr>
            <p:ph type="title"/>
          </p:nvPr>
        </p:nvSpPr>
        <p:spPr>
          <a:xfrm>
            <a:off x="359664" y="97028"/>
            <a:ext cx="3438144" cy="1124712"/>
          </a:xfrm>
        </p:spPr>
        <p:txBody>
          <a:bodyPr anchor="b">
            <a:normAutofit/>
          </a:bodyPr>
          <a:lstStyle/>
          <a:p>
            <a:r>
              <a:rPr lang="en-US" sz="3200" dirty="0">
                <a:solidFill>
                  <a:schemeClr val="bg1"/>
                </a:solidFill>
              </a:rPr>
              <a:t>Reclaim Defender      </a:t>
            </a:r>
            <a:r>
              <a:rPr lang="en-US" sz="1800" dirty="0">
                <a:solidFill>
                  <a:schemeClr val="bg1"/>
                </a:solidFill>
              </a:rPr>
              <a:t>Water Purification Technology</a:t>
            </a:r>
          </a:p>
        </p:txBody>
      </p:sp>
      <p:sp>
        <p:nvSpPr>
          <p:cNvPr id="24" name="Content Placeholder 23">
            <a:extLst>
              <a:ext uri="{FF2B5EF4-FFF2-40B4-BE49-F238E27FC236}">
                <a16:creationId xmlns:a16="http://schemas.microsoft.com/office/drawing/2014/main" xmlns="" id="{B94A68A2-E439-F66E-A917-1993582ADEAA}"/>
              </a:ext>
            </a:extLst>
          </p:cNvPr>
          <p:cNvSpPr>
            <a:spLocks noGrp="1"/>
          </p:cNvSpPr>
          <p:nvPr>
            <p:ph idx="1"/>
          </p:nvPr>
        </p:nvSpPr>
        <p:spPr>
          <a:xfrm>
            <a:off x="371094" y="2718054"/>
            <a:ext cx="3926586" cy="3207258"/>
          </a:xfrm>
        </p:spPr>
        <p:txBody>
          <a:bodyPr anchor="t">
            <a:normAutofit/>
          </a:bodyPr>
          <a:lstStyle/>
          <a:p>
            <a:pPr marL="0" indent="0">
              <a:buNone/>
            </a:pPr>
            <a:r>
              <a:rPr lang="en-US" sz="2400" dirty="0">
                <a:solidFill>
                  <a:schemeClr val="bg1"/>
                </a:solidFill>
              </a:rPr>
              <a:t>Benefits:</a:t>
            </a:r>
          </a:p>
          <a:p>
            <a:r>
              <a:rPr lang="en-US" sz="1700" dirty="0">
                <a:solidFill>
                  <a:schemeClr val="bg1"/>
                </a:solidFill>
              </a:rPr>
              <a:t>Removes all Malodor Naturally</a:t>
            </a:r>
          </a:p>
          <a:p>
            <a:r>
              <a:rPr lang="en-US" sz="1700" dirty="0">
                <a:solidFill>
                  <a:schemeClr val="bg1"/>
                </a:solidFill>
              </a:rPr>
              <a:t>Does Not Require Capital Investment</a:t>
            </a:r>
          </a:p>
          <a:p>
            <a:r>
              <a:rPr lang="en-US" sz="1700" dirty="0">
                <a:solidFill>
                  <a:schemeClr val="bg1"/>
                </a:solidFill>
              </a:rPr>
              <a:t>Restore Septic Water to “Living Water”</a:t>
            </a:r>
          </a:p>
          <a:p>
            <a:r>
              <a:rPr lang="en-US" sz="1700" dirty="0">
                <a:solidFill>
                  <a:schemeClr val="bg1"/>
                </a:solidFill>
              </a:rPr>
              <a:t>Lower Operating Costs</a:t>
            </a:r>
          </a:p>
          <a:p>
            <a:r>
              <a:rPr lang="en-US" sz="1700" dirty="0">
                <a:solidFill>
                  <a:schemeClr val="bg1"/>
                </a:solidFill>
              </a:rPr>
              <a:t>Lower Labor Costs from </a:t>
            </a:r>
          </a:p>
          <a:p>
            <a:pPr lvl="1"/>
            <a:r>
              <a:rPr lang="en-US" sz="1300" dirty="0">
                <a:solidFill>
                  <a:schemeClr val="bg1"/>
                </a:solidFill>
              </a:rPr>
              <a:t>Fewer Equipment Breakdowns</a:t>
            </a:r>
          </a:p>
          <a:p>
            <a:pPr lvl="1"/>
            <a:r>
              <a:rPr lang="en-US" sz="1300" dirty="0">
                <a:solidFill>
                  <a:schemeClr val="bg1"/>
                </a:solidFill>
              </a:rPr>
              <a:t>Cleaner Car Wash Bay Operations</a:t>
            </a:r>
          </a:p>
        </p:txBody>
      </p:sp>
      <p:sp>
        <p:nvSpPr>
          <p:cNvPr id="31" name="Rectangle 30">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7A452B4F-E336-745C-0019-8C77B59B99F8}"/>
              </a:ext>
            </a:extLst>
          </p:cNvPr>
          <p:cNvSpPr txBox="1"/>
          <p:nvPr/>
        </p:nvSpPr>
        <p:spPr>
          <a:xfrm>
            <a:off x="5062042" y="1843315"/>
            <a:ext cx="1933285" cy="1107996"/>
          </a:xfrm>
          <a:prstGeom prst="rect">
            <a:avLst/>
          </a:prstGeom>
          <a:noFill/>
        </p:spPr>
        <p:txBody>
          <a:bodyPr wrap="square" rtlCol="0">
            <a:spAutoFit/>
          </a:bodyPr>
          <a:lstStyle/>
          <a:p>
            <a:pPr algn="ctr"/>
            <a:r>
              <a:rPr lang="en-US" sz="2400" dirty="0">
                <a:solidFill>
                  <a:schemeClr val="bg1"/>
                </a:solidFill>
                <a:latin typeface="Algerian" panose="04020705040A02060702" pitchFamily="82" charset="0"/>
              </a:rPr>
              <a:t>Turn This</a:t>
            </a:r>
          </a:p>
          <a:p>
            <a:pPr algn="ctr"/>
            <a:r>
              <a:rPr lang="en-US" sz="1400" dirty="0">
                <a:solidFill>
                  <a:schemeClr val="bg1"/>
                </a:solidFill>
                <a:latin typeface="Abadi Extra Light" panose="020B0204020104020204" pitchFamily="34" charset="0"/>
              </a:rPr>
              <a:t>Quality of Reclaim Water from Standard Reclaim Water Processor</a:t>
            </a:r>
          </a:p>
        </p:txBody>
      </p:sp>
      <p:sp>
        <p:nvSpPr>
          <p:cNvPr id="9" name="TextBox 8">
            <a:extLst>
              <a:ext uri="{FF2B5EF4-FFF2-40B4-BE49-F238E27FC236}">
                <a16:creationId xmlns:a16="http://schemas.microsoft.com/office/drawing/2014/main" xmlns="" id="{F193ED32-02DD-6DB0-2C3F-B1EC9287C8FD}"/>
              </a:ext>
            </a:extLst>
          </p:cNvPr>
          <p:cNvSpPr txBox="1"/>
          <p:nvPr/>
        </p:nvSpPr>
        <p:spPr>
          <a:xfrm>
            <a:off x="10039230" y="1560072"/>
            <a:ext cx="1724526" cy="1908215"/>
          </a:xfrm>
          <a:prstGeom prst="rect">
            <a:avLst/>
          </a:prstGeom>
          <a:noFill/>
        </p:spPr>
        <p:txBody>
          <a:bodyPr wrap="square" rtlCol="0">
            <a:spAutoFit/>
          </a:bodyPr>
          <a:lstStyle/>
          <a:p>
            <a:r>
              <a:rPr lang="en-US" sz="2400" dirty="0">
                <a:latin typeface="Algerian" panose="04020705040A02060702" pitchFamily="82" charset="0"/>
              </a:rPr>
              <a:t>Into </a:t>
            </a:r>
          </a:p>
          <a:p>
            <a:r>
              <a:rPr lang="en-US" sz="2400" dirty="0">
                <a:latin typeface="Algerian" panose="04020705040A02060702" pitchFamily="82" charset="0"/>
              </a:rPr>
              <a:t>this</a:t>
            </a:r>
          </a:p>
          <a:p>
            <a:r>
              <a:rPr lang="en-US" sz="1400" b="1" dirty="0">
                <a:latin typeface="Abadi Extra Light" panose="020F0502020204030204" pitchFamily="34" charset="0"/>
              </a:rPr>
              <a:t>Reclaim Water Separator Tank Water treated by Anaerobic and Aerobic Bacteria for Improved Turbidity</a:t>
            </a:r>
          </a:p>
        </p:txBody>
      </p:sp>
    </p:spTree>
    <p:extLst>
      <p:ext uri="{BB962C8B-B14F-4D97-AF65-F5344CB8AC3E}">
        <p14:creationId xmlns:p14="http://schemas.microsoft.com/office/powerpoint/2010/main" val="426955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Slide background fill">
            <a:extLst>
              <a:ext uri="{FF2B5EF4-FFF2-40B4-BE49-F238E27FC236}">
                <a16:creationId xmlns:a16="http://schemas.microsoft.com/office/drawing/2014/main" xmlns="" id="{1D63C574-BFD2-41A1-A567-B0C3CC7FD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2">
            <a:extLst>
              <a:ext uri="{FF2B5EF4-FFF2-40B4-BE49-F238E27FC236}">
                <a16:creationId xmlns:a16="http://schemas.microsoft.com/office/drawing/2014/main" xmlns="" id="{E2A46BAB-8C31-42B2-90E8-B26DD3E8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xmlns="" id="{B3F7A3C7-0737-4E57-B30E-8EEFE638B40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4707053" cy="6858000"/>
            <a:chOff x="651279" y="598259"/>
            <a:chExt cx="10889442" cy="5680742"/>
          </a:xfrm>
        </p:grpSpPr>
        <p:sp>
          <p:nvSpPr>
            <p:cNvPr id="26" name="Color">
              <a:extLst>
                <a:ext uri="{FF2B5EF4-FFF2-40B4-BE49-F238E27FC236}">
                  <a16:creationId xmlns:a16="http://schemas.microsoft.com/office/drawing/2014/main" xmlns="" id="{3BE6D516-DFC6-4698-B3F1-5F591C1130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xmlns="" id="{C2580FB0-D146-458C-AF1B-8E8BBF6BBA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xmlns=""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24" y="0"/>
            <a:ext cx="12188952" cy="6858000"/>
            <a:chOff x="0" y="0"/>
            <a:chExt cx="12188952" cy="6858000"/>
          </a:xfrm>
        </p:grpSpPr>
        <p:sp>
          <p:nvSpPr>
            <p:cNvPr id="30" name="Freeform: Shape 29">
              <a:extLst>
                <a:ext uri="{FF2B5EF4-FFF2-40B4-BE49-F238E27FC236}">
                  <a16:creationId xmlns:a16="http://schemas.microsoft.com/office/drawing/2014/main" xmlns=""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xmlns=""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xmlns=""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xmlns=""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xmlns=""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xmlns=""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xmlns=""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xmlns="" id="{23274781-6B9F-9311-0A63-7E4F5A802DE3}"/>
              </a:ext>
            </a:extLst>
          </p:cNvPr>
          <p:cNvSpPr>
            <a:spLocks noGrp="1"/>
          </p:cNvSpPr>
          <p:nvPr>
            <p:ph type="title"/>
          </p:nvPr>
        </p:nvSpPr>
        <p:spPr>
          <a:xfrm>
            <a:off x="192947" y="1387480"/>
            <a:ext cx="4107851" cy="5340097"/>
          </a:xfrm>
        </p:spPr>
        <p:txBody>
          <a:bodyPr anchor="ctr">
            <a:normAutofit/>
          </a:bodyPr>
          <a:lstStyle/>
          <a:p>
            <a:r>
              <a:rPr lang="en-US" sz="4800" b="1" i="0" dirty="0">
                <a:solidFill>
                  <a:schemeClr val="bg1"/>
                </a:solidFill>
                <a:effectLst/>
              </a:rPr>
              <a:t>Top Benefits  Behind  Reclaim Defender</a:t>
            </a:r>
            <a:endParaRPr lang="en-US" sz="4800" dirty="0">
              <a:solidFill>
                <a:schemeClr val="bg1"/>
              </a:solidFill>
            </a:endParaRPr>
          </a:p>
        </p:txBody>
      </p:sp>
      <p:sp>
        <p:nvSpPr>
          <p:cNvPr id="3" name="Content Placeholder 2">
            <a:extLst>
              <a:ext uri="{FF2B5EF4-FFF2-40B4-BE49-F238E27FC236}">
                <a16:creationId xmlns:a16="http://schemas.microsoft.com/office/drawing/2014/main" xmlns="" id="{8B191EC1-B2FC-60E1-47C9-AA41D8C7D22C}"/>
              </a:ext>
            </a:extLst>
          </p:cNvPr>
          <p:cNvSpPr>
            <a:spLocks/>
          </p:cNvSpPr>
          <p:nvPr/>
        </p:nvSpPr>
        <p:spPr>
          <a:xfrm>
            <a:off x="5778683" y="315465"/>
            <a:ext cx="4764267" cy="6029188"/>
          </a:xfrm>
          <a:prstGeom prst="rect">
            <a:avLst/>
          </a:prstGeom>
        </p:spPr>
        <p:txBody>
          <a:bodyPr>
            <a:noAutofit/>
          </a:bodyPr>
          <a:lstStyle/>
          <a:p>
            <a:pPr defTabSz="557784">
              <a:lnSpc>
                <a:spcPct val="90000"/>
              </a:lnSpc>
              <a:spcAft>
                <a:spcPts val="600"/>
              </a:spcAft>
            </a:pPr>
            <a:r>
              <a:rPr lang="en-US" sz="2000" b="1" kern="1200" dirty="0">
                <a:solidFill>
                  <a:schemeClr val="tx1"/>
                </a:solidFill>
                <a:latin typeface="+mn-lt"/>
                <a:ea typeface="+mn-ea"/>
                <a:cs typeface="+mn-cs"/>
              </a:rPr>
              <a:t>Unique Bacteria Blend</a:t>
            </a:r>
            <a:r>
              <a:rPr lang="en-US" sz="2000" kern="1200" dirty="0">
                <a:solidFill>
                  <a:schemeClr val="tx1"/>
                </a:solidFill>
                <a:latin typeface="+mn-lt"/>
                <a:ea typeface="+mn-ea"/>
                <a:cs typeface="+mn-cs"/>
              </a:rPr>
              <a:t> - Arcadian's Reclaim-Defender Series is composed of unique bacterial blend</a:t>
            </a:r>
            <a:r>
              <a:rPr lang="en-US" sz="2000" dirty="0"/>
              <a:t>’s</a:t>
            </a:r>
            <a:r>
              <a:rPr lang="en-US" sz="2000" kern="1200" dirty="0">
                <a:solidFill>
                  <a:schemeClr val="tx1"/>
                </a:solidFill>
                <a:latin typeface="+mn-lt"/>
                <a:ea typeface="+mn-ea"/>
                <a:cs typeface="+mn-cs"/>
              </a:rPr>
              <a:t> designed to modify the metabolic traits of anaerobic bacteria that  thrive in oxygen-depleted car wash water.</a:t>
            </a:r>
          </a:p>
          <a:p>
            <a:pPr defTabSz="557784">
              <a:lnSpc>
                <a:spcPct val="90000"/>
              </a:lnSpc>
              <a:spcAft>
                <a:spcPts val="600"/>
              </a:spcAft>
            </a:pPr>
            <a:r>
              <a:rPr lang="en-US" sz="2000" b="1" kern="1200" dirty="0">
                <a:solidFill>
                  <a:schemeClr val="tx1"/>
                </a:solidFill>
                <a:latin typeface="+mn-lt"/>
                <a:ea typeface="+mn-ea"/>
                <a:cs typeface="+mn-cs"/>
              </a:rPr>
              <a:t>Sludge Accumulation</a:t>
            </a:r>
            <a:r>
              <a:rPr lang="en-US" sz="2000" kern="1200" dirty="0">
                <a:solidFill>
                  <a:schemeClr val="tx1"/>
                </a:solidFill>
                <a:latin typeface="+mn-lt"/>
                <a:ea typeface="+mn-ea"/>
                <a:cs typeface="+mn-cs"/>
              </a:rPr>
              <a:t> - Over time, a buildup of oils, debris, and dead microbes results in nutrient-rich, black sludge—perfect for fostering bacterial colonies.</a:t>
            </a:r>
          </a:p>
          <a:p>
            <a:pPr defTabSz="557784">
              <a:lnSpc>
                <a:spcPct val="90000"/>
              </a:lnSpc>
              <a:spcAft>
                <a:spcPts val="600"/>
              </a:spcAft>
            </a:pPr>
            <a:r>
              <a:rPr lang="en-US" sz="2000" b="1" kern="1200" dirty="0">
                <a:solidFill>
                  <a:schemeClr val="tx1"/>
                </a:solidFill>
                <a:latin typeface="+mn-lt"/>
                <a:ea typeface="+mn-ea"/>
                <a:cs typeface="+mn-cs"/>
              </a:rPr>
              <a:t>H</a:t>
            </a:r>
            <a:r>
              <a:rPr lang="en-US" sz="1400" b="1" kern="1200" dirty="0">
                <a:solidFill>
                  <a:schemeClr val="tx1"/>
                </a:solidFill>
                <a:latin typeface="+mn-lt"/>
                <a:ea typeface="+mn-ea"/>
                <a:cs typeface="+mn-cs"/>
              </a:rPr>
              <a:t>2</a:t>
            </a:r>
            <a:r>
              <a:rPr lang="en-US" sz="2000" b="1" kern="1200" dirty="0">
                <a:solidFill>
                  <a:schemeClr val="tx1"/>
                </a:solidFill>
                <a:latin typeface="+mn-lt"/>
                <a:ea typeface="+mn-ea"/>
                <a:cs typeface="+mn-cs"/>
              </a:rPr>
              <a:t>S Gas Production</a:t>
            </a:r>
            <a:r>
              <a:rPr lang="en-US" sz="2000" kern="1200" dirty="0">
                <a:solidFill>
                  <a:schemeClr val="tx1"/>
                </a:solidFill>
                <a:latin typeface="+mn-lt"/>
                <a:ea typeface="+mn-ea"/>
                <a:cs typeface="+mn-cs"/>
              </a:rPr>
              <a:t> - In this zero-oxygen environment, bacteria expire anaerobically, creating Hydrogen Sulfide (H</a:t>
            </a:r>
            <a:r>
              <a:rPr lang="en-US" sz="1400" kern="1200" dirty="0">
                <a:solidFill>
                  <a:schemeClr val="tx1"/>
                </a:solidFill>
                <a:latin typeface="+mn-lt"/>
                <a:ea typeface="+mn-ea"/>
                <a:cs typeface="+mn-cs"/>
              </a:rPr>
              <a:t>2</a:t>
            </a:r>
            <a:r>
              <a:rPr lang="en-US" sz="2000" kern="1200" dirty="0">
                <a:solidFill>
                  <a:schemeClr val="tx1"/>
                </a:solidFill>
                <a:latin typeface="+mn-lt"/>
                <a:ea typeface="+mn-ea"/>
                <a:cs typeface="+mn-cs"/>
              </a:rPr>
              <a:t>S) gas which gives off an unpleasant odor and poses potential risks to humans and equipment. </a:t>
            </a:r>
          </a:p>
          <a:p>
            <a:pPr defTabSz="557784">
              <a:lnSpc>
                <a:spcPct val="90000"/>
              </a:lnSpc>
              <a:spcAft>
                <a:spcPts val="600"/>
              </a:spcAft>
            </a:pPr>
            <a:r>
              <a:rPr lang="en-US" sz="2000" b="1" kern="1200" dirty="0">
                <a:solidFill>
                  <a:schemeClr val="tx1"/>
                </a:solidFill>
                <a:latin typeface="+mn-lt"/>
                <a:ea typeface="+mn-ea"/>
                <a:cs typeface="+mn-cs"/>
              </a:rPr>
              <a:t>Optimized Solution</a:t>
            </a:r>
            <a:r>
              <a:rPr lang="en-US" sz="2000" kern="1200" dirty="0">
                <a:solidFill>
                  <a:schemeClr val="tx1"/>
                </a:solidFill>
                <a:latin typeface="+mn-lt"/>
                <a:ea typeface="+mn-ea"/>
                <a:cs typeface="+mn-cs"/>
              </a:rPr>
              <a:t> - Reclaim-Defender Series is an </a:t>
            </a:r>
            <a:r>
              <a:rPr lang="en-US" sz="2000" i="1" kern="1200" dirty="0">
                <a:solidFill>
                  <a:schemeClr val="tx1"/>
                </a:solidFill>
                <a:latin typeface="+mn-lt"/>
                <a:ea typeface="+mn-ea"/>
                <a:cs typeface="+mn-cs"/>
              </a:rPr>
              <a:t>industry-specific product, </a:t>
            </a:r>
            <a:r>
              <a:rPr lang="en-US" sz="2000" kern="1200" dirty="0">
                <a:solidFill>
                  <a:schemeClr val="tx1"/>
                </a:solidFill>
                <a:latin typeface="+mn-lt"/>
                <a:ea typeface="+mn-ea"/>
                <a:cs typeface="+mn-cs"/>
              </a:rPr>
              <a:t>Designed to remove sludge buildup, inhibiting H</a:t>
            </a:r>
            <a:r>
              <a:rPr lang="en-US" sz="1400" kern="1200" dirty="0">
                <a:solidFill>
                  <a:schemeClr val="tx1"/>
                </a:solidFill>
                <a:latin typeface="+mn-lt"/>
                <a:ea typeface="+mn-ea"/>
                <a:cs typeface="+mn-cs"/>
              </a:rPr>
              <a:t>2</a:t>
            </a:r>
            <a:r>
              <a:rPr lang="en-US" sz="2000" kern="1200" dirty="0">
                <a:solidFill>
                  <a:schemeClr val="tx1"/>
                </a:solidFill>
                <a:latin typeface="+mn-lt"/>
                <a:ea typeface="+mn-ea"/>
                <a:cs typeface="+mn-cs"/>
              </a:rPr>
              <a:t>S-producing bacteria, and significantly improving reclaimed water clarity by reducing organic compounds.</a:t>
            </a:r>
            <a:endParaRPr lang="en-US" sz="2000" dirty="0"/>
          </a:p>
        </p:txBody>
      </p:sp>
      <p:sp>
        <p:nvSpPr>
          <p:cNvPr id="10" name="Date Placeholder 23">
            <a:extLst>
              <a:ext uri="{FF2B5EF4-FFF2-40B4-BE49-F238E27FC236}">
                <a16:creationId xmlns:a16="http://schemas.microsoft.com/office/drawing/2014/main" xmlns="" id="{55B39C46-506D-44D7-AEB8-EF349EE51736}"/>
              </a:ext>
            </a:extLst>
          </p:cNvPr>
          <p:cNvSpPr>
            <a:spLocks/>
          </p:cNvSpPr>
          <p:nvPr/>
        </p:nvSpPr>
        <p:spPr>
          <a:xfrm rot="5400000">
            <a:off x="10963587" y="4558379"/>
            <a:ext cx="557293" cy="223131"/>
          </a:xfrm>
          <a:prstGeom prst="rect">
            <a:avLst/>
          </a:prstGeom>
        </p:spPr>
        <p:txBody>
          <a:bodyPr>
            <a:normAutofit fontScale="92500" lnSpcReduction="10000"/>
          </a:bodyPr>
          <a:lstStyle/>
          <a:p>
            <a:pPr defTabSz="557784">
              <a:lnSpc>
                <a:spcPct val="90000"/>
              </a:lnSpc>
              <a:spcAft>
                <a:spcPts val="366"/>
              </a:spcAft>
            </a:pPr>
            <a:endParaRPr lang="en-US" sz="1100" dirty="0"/>
          </a:p>
        </p:txBody>
      </p:sp>
      <p:pic>
        <p:nvPicPr>
          <p:cNvPr id="8" name="Picture 7" descr="A picture containing cylinder, indoor, bottle, plastic&#10;&#10;Description automatically generated">
            <a:extLst>
              <a:ext uri="{FF2B5EF4-FFF2-40B4-BE49-F238E27FC236}">
                <a16:creationId xmlns:a16="http://schemas.microsoft.com/office/drawing/2014/main" xmlns="" id="{2542A971-8444-162D-DF4C-4CB388F44E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7" r="-484" b="18254"/>
          <a:stretch/>
        </p:blipFill>
        <p:spPr>
          <a:xfrm>
            <a:off x="785554" y="669210"/>
            <a:ext cx="2934637" cy="2023070"/>
          </a:xfrm>
          <a:custGeom>
            <a:avLst/>
            <a:gdLst/>
            <a:ahLst/>
            <a:cxnLst/>
            <a:rect l="l" t="t" r="r" b="b"/>
            <a:pathLst>
              <a:path w="3776470" h="3168100">
                <a:moveTo>
                  <a:pt x="1888235" y="0"/>
                </a:moveTo>
                <a:cubicBezTo>
                  <a:pt x="2931078" y="0"/>
                  <a:pt x="3776470" y="845392"/>
                  <a:pt x="3776470" y="1888235"/>
                </a:cubicBezTo>
                <a:lnTo>
                  <a:pt x="3776470" y="3168100"/>
                </a:lnTo>
                <a:lnTo>
                  <a:pt x="0" y="3168100"/>
                </a:lnTo>
                <a:lnTo>
                  <a:pt x="0" y="1888235"/>
                </a:lnTo>
                <a:cubicBezTo>
                  <a:pt x="0" y="845392"/>
                  <a:pt x="845392" y="0"/>
                  <a:pt x="1888235" y="0"/>
                </a:cubicBezTo>
                <a:close/>
              </a:path>
            </a:pathLst>
          </a:custGeom>
          <a:noFill/>
        </p:spPr>
      </p:pic>
      <p:sp>
        <p:nvSpPr>
          <p:cNvPr id="9" name="TextBox 8">
            <a:extLst>
              <a:ext uri="{FF2B5EF4-FFF2-40B4-BE49-F238E27FC236}">
                <a16:creationId xmlns:a16="http://schemas.microsoft.com/office/drawing/2014/main" xmlns="" id="{1EB22F1D-6CC7-1CA3-2A3E-2FFC110313F0}"/>
              </a:ext>
            </a:extLst>
          </p:cNvPr>
          <p:cNvSpPr txBox="1"/>
          <p:nvPr/>
        </p:nvSpPr>
        <p:spPr>
          <a:xfrm rot="16200000">
            <a:off x="852163" y="1970819"/>
            <a:ext cx="450293" cy="223779"/>
          </a:xfrm>
          <a:prstGeom prst="rect">
            <a:avLst/>
          </a:prstGeom>
          <a:noFill/>
        </p:spPr>
        <p:txBody>
          <a:bodyPr wrap="square" rtlCol="0">
            <a:spAutoFit/>
          </a:bodyPr>
          <a:lstStyle/>
          <a:p>
            <a:pPr defTabSz="557784">
              <a:spcAft>
                <a:spcPts val="600"/>
              </a:spcAft>
            </a:pPr>
            <a:r>
              <a:rPr lang="en-US" sz="854" kern="1200" dirty="0">
                <a:solidFill>
                  <a:schemeClr val="bg1"/>
                </a:solidFill>
                <a:latin typeface="+mn-lt"/>
                <a:ea typeface="+mn-ea"/>
                <a:cs typeface="+mn-cs"/>
              </a:rPr>
              <a:t>Day 1</a:t>
            </a:r>
            <a:endParaRPr lang="en-US" sz="1400" dirty="0">
              <a:solidFill>
                <a:schemeClr val="bg1"/>
              </a:solidFill>
            </a:endParaRPr>
          </a:p>
        </p:txBody>
      </p:sp>
      <p:sp>
        <p:nvSpPr>
          <p:cNvPr id="11" name="TextBox 10">
            <a:extLst>
              <a:ext uri="{FF2B5EF4-FFF2-40B4-BE49-F238E27FC236}">
                <a16:creationId xmlns:a16="http://schemas.microsoft.com/office/drawing/2014/main" xmlns="" id="{61864147-E20D-3677-415A-FC76AB324FE3}"/>
              </a:ext>
            </a:extLst>
          </p:cNvPr>
          <p:cNvSpPr txBox="1"/>
          <p:nvPr/>
        </p:nvSpPr>
        <p:spPr>
          <a:xfrm rot="16200000">
            <a:off x="1640601" y="1926209"/>
            <a:ext cx="558797" cy="204993"/>
          </a:xfrm>
          <a:prstGeom prst="rect">
            <a:avLst/>
          </a:prstGeom>
          <a:noFill/>
        </p:spPr>
        <p:txBody>
          <a:bodyPr wrap="square" rtlCol="0">
            <a:spAutoFit/>
          </a:bodyPr>
          <a:lstStyle/>
          <a:p>
            <a:pPr defTabSz="557784">
              <a:spcAft>
                <a:spcPts val="600"/>
              </a:spcAft>
            </a:pPr>
            <a:r>
              <a:rPr lang="en-US" sz="732" kern="1200" dirty="0">
                <a:solidFill>
                  <a:schemeClr val="bg1"/>
                </a:solidFill>
                <a:latin typeface="+mn-lt"/>
                <a:ea typeface="+mn-ea"/>
                <a:cs typeface="+mn-cs"/>
              </a:rPr>
              <a:t>Day 12</a:t>
            </a:r>
            <a:endParaRPr lang="en-US" sz="1200" dirty="0">
              <a:solidFill>
                <a:schemeClr val="bg1"/>
              </a:solidFill>
            </a:endParaRPr>
          </a:p>
        </p:txBody>
      </p:sp>
      <p:sp>
        <p:nvSpPr>
          <p:cNvPr id="13" name="TextBox 12">
            <a:extLst>
              <a:ext uri="{FF2B5EF4-FFF2-40B4-BE49-F238E27FC236}">
                <a16:creationId xmlns:a16="http://schemas.microsoft.com/office/drawing/2014/main" xmlns="" id="{304F88DE-E6CD-3EFD-6F2F-03640880AB9B}"/>
              </a:ext>
            </a:extLst>
          </p:cNvPr>
          <p:cNvSpPr txBox="1"/>
          <p:nvPr/>
        </p:nvSpPr>
        <p:spPr>
          <a:xfrm rot="16200000">
            <a:off x="2494720" y="2014579"/>
            <a:ext cx="548253" cy="204993"/>
          </a:xfrm>
          <a:prstGeom prst="rect">
            <a:avLst/>
          </a:prstGeom>
          <a:noFill/>
        </p:spPr>
        <p:txBody>
          <a:bodyPr wrap="square" rtlCol="0">
            <a:spAutoFit/>
          </a:bodyPr>
          <a:lstStyle/>
          <a:p>
            <a:pPr defTabSz="557784">
              <a:spcAft>
                <a:spcPts val="600"/>
              </a:spcAft>
            </a:pPr>
            <a:r>
              <a:rPr lang="en-US" sz="732" b="1" kern="1200" dirty="0">
                <a:solidFill>
                  <a:schemeClr val="bg1"/>
                </a:solidFill>
                <a:latin typeface="+mn-lt"/>
                <a:ea typeface="+mn-ea"/>
                <a:cs typeface="+mn-cs"/>
              </a:rPr>
              <a:t>Day 16</a:t>
            </a:r>
            <a:endParaRPr lang="en-US" sz="1200" b="1" dirty="0">
              <a:solidFill>
                <a:schemeClr val="bg1"/>
              </a:solidFill>
            </a:endParaRPr>
          </a:p>
        </p:txBody>
      </p:sp>
      <p:sp>
        <p:nvSpPr>
          <p:cNvPr id="14" name="TextBox 13">
            <a:extLst>
              <a:ext uri="{FF2B5EF4-FFF2-40B4-BE49-F238E27FC236}">
                <a16:creationId xmlns:a16="http://schemas.microsoft.com/office/drawing/2014/main" xmlns="" id="{CC585F42-6307-E50B-F84B-F8F2B85B667F}"/>
              </a:ext>
            </a:extLst>
          </p:cNvPr>
          <p:cNvSpPr txBox="1"/>
          <p:nvPr/>
        </p:nvSpPr>
        <p:spPr>
          <a:xfrm rot="16381693">
            <a:off x="3248109" y="2022565"/>
            <a:ext cx="524902" cy="204992"/>
          </a:xfrm>
          <a:prstGeom prst="rect">
            <a:avLst/>
          </a:prstGeom>
          <a:noFill/>
        </p:spPr>
        <p:txBody>
          <a:bodyPr wrap="square" rtlCol="0">
            <a:spAutoFit/>
          </a:bodyPr>
          <a:lstStyle/>
          <a:p>
            <a:pPr defTabSz="557784">
              <a:spcAft>
                <a:spcPts val="600"/>
              </a:spcAft>
            </a:pPr>
            <a:r>
              <a:rPr lang="en-US" sz="732" b="1" kern="1200" dirty="0">
                <a:solidFill>
                  <a:schemeClr val="bg1"/>
                </a:solidFill>
                <a:latin typeface="+mn-lt"/>
                <a:ea typeface="+mn-ea"/>
                <a:cs typeface="+mn-cs"/>
              </a:rPr>
              <a:t>Day 60</a:t>
            </a:r>
            <a:endParaRPr lang="en-US" sz="1200" b="1" dirty="0">
              <a:solidFill>
                <a:schemeClr val="bg1"/>
              </a:solidFill>
            </a:endParaRPr>
          </a:p>
        </p:txBody>
      </p:sp>
      <p:pic>
        <p:nvPicPr>
          <p:cNvPr id="5" name="Picture 4" descr="A black and white business card&#10;&#10;Description automatically generated">
            <a:extLst>
              <a:ext uri="{FF2B5EF4-FFF2-40B4-BE49-F238E27FC236}">
                <a16:creationId xmlns:a16="http://schemas.microsoft.com/office/drawing/2014/main" xmlns="" id="{0BACA3DC-1164-9AD1-C783-4473046B7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3135256173"/>
      </p:ext>
    </p:extLst>
  </p:cSld>
  <p:clrMapOvr>
    <a:masterClrMapping/>
  </p:clrMapOvr>
  <mc:AlternateContent xmlns:mc="http://schemas.openxmlformats.org/markup-compatibility/2006" xmlns:p14="http://schemas.microsoft.com/office/powerpoint/2010/main">
    <mc:Choice Requires="p14">
      <p:transition spd="slow" p14:dur="2000" advTm="8640"/>
    </mc:Choice>
    <mc:Fallback xmlns="">
      <p:transition spd="slow" advTm="864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chemeClr val="bg1">
                <a:alpha val="8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7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24639-60B1-1159-09D3-93769145746E}"/>
              </a:ext>
            </a:extLst>
          </p:cNvPr>
          <p:cNvSpPr>
            <a:spLocks noGrp="1"/>
          </p:cNvSpPr>
          <p:nvPr>
            <p:ph type="title"/>
          </p:nvPr>
        </p:nvSpPr>
        <p:spPr>
          <a:xfrm>
            <a:off x="812042" y="838200"/>
            <a:ext cx="5283958" cy="5181600"/>
          </a:xfrm>
        </p:spPr>
        <p:txBody>
          <a:bodyPr>
            <a:normAutofit/>
          </a:bodyPr>
          <a:lstStyle/>
          <a:p>
            <a:r>
              <a:rPr lang="en-US" sz="5400" dirty="0">
                <a:solidFill>
                  <a:schemeClr val="tx2"/>
                </a:solidFill>
              </a:rPr>
              <a:t>Overview</a:t>
            </a:r>
          </a:p>
        </p:txBody>
      </p:sp>
      <p:sp>
        <p:nvSpPr>
          <p:cNvPr id="4" name="Rectangle 1">
            <a:extLst>
              <a:ext uri="{FF2B5EF4-FFF2-40B4-BE49-F238E27FC236}">
                <a16:creationId xmlns:a16="http://schemas.microsoft.com/office/drawing/2014/main" xmlns="" id="{B8634D5C-DF8E-8D08-0F98-557A7C4CFDB9}"/>
              </a:ext>
            </a:extLst>
          </p:cNvPr>
          <p:cNvSpPr>
            <a:spLocks noGrp="1" noChangeArrowheads="1"/>
          </p:cNvSpPr>
          <p:nvPr>
            <p:ph idx="1"/>
          </p:nvPr>
        </p:nvSpPr>
        <p:spPr bwMode="auto">
          <a:xfrm>
            <a:off x="5343427" y="-65266"/>
            <a:ext cx="6010374" cy="714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Arcadian Services Reclaim-Defender Series Technology   </a:t>
            </a:r>
            <a:r>
              <a:rPr kumimoji="0" lang="en-US" altLang="en-US" sz="2400" i="0" u="none" strike="noStrike" cap="none" normalizeH="0" baseline="0" dirty="0">
                <a:ln>
                  <a:noFill/>
                </a:ln>
                <a:solidFill>
                  <a:schemeClr val="tx1"/>
                </a:solidFill>
                <a:effectLst/>
              </a:rPr>
              <a:t>Use of both </a:t>
            </a:r>
            <a:r>
              <a:rPr kumimoji="0" lang="en-US" altLang="en-US" sz="2400" b="0" i="0" u="none" strike="noStrike" cap="none" normalizeH="0" baseline="0" dirty="0">
                <a:ln>
                  <a:noFill/>
                </a:ln>
                <a:solidFill>
                  <a:schemeClr val="tx1"/>
                </a:solidFill>
                <a:effectLst/>
              </a:rPr>
              <a:t>Gram-Positive &amp;</a:t>
            </a:r>
            <a:r>
              <a:rPr lang="en-US" altLang="en-US" sz="2400" dirty="0"/>
              <a:t> Gram-Negative B</a:t>
            </a:r>
            <a:r>
              <a:rPr kumimoji="0" lang="en-US" altLang="en-US" sz="2400" b="0" i="0" u="none" strike="noStrike" cap="none" normalizeH="0" baseline="0" dirty="0">
                <a:ln>
                  <a:noFill/>
                </a:ln>
                <a:solidFill>
                  <a:schemeClr val="tx1"/>
                </a:solidFill>
                <a:effectLst/>
              </a:rPr>
              <a:t>acteria to clean and purify recovered wash water. Eliminates the need for </a:t>
            </a:r>
            <a:r>
              <a:rPr lang="en-US" altLang="en-US" sz="2400" dirty="0"/>
              <a:t>sterilization</a:t>
            </a:r>
            <a:r>
              <a:rPr kumimoji="0" lang="en-US" altLang="en-US" sz="2400" b="0" i="0" u="none" strike="noStrike" cap="none" normalizeH="0" baseline="0" dirty="0">
                <a:ln>
                  <a:noFill/>
                </a:ln>
                <a:solidFill>
                  <a:schemeClr val="tx1"/>
                </a:solidFill>
                <a:effectLst/>
              </a:rPr>
              <a:t> or deodorizers.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Controls Odors and Eliminates  H2S Gas </a:t>
            </a:r>
            <a:r>
              <a:rPr kumimoji="0" lang="en-US" altLang="en-US" sz="2400" b="0" i="0" u="none" strike="noStrike" cap="none" normalizeH="0" baseline="0" dirty="0">
                <a:ln>
                  <a:noFill/>
                </a:ln>
                <a:solidFill>
                  <a:schemeClr val="tx1"/>
                </a:solidFill>
                <a:effectLst/>
              </a:rPr>
              <a:t> Effectively removes the sludge that anaerobic bacteria need to live in. Removing both the cost of sludge removal and the ability for bacteria to exacerbate Hydrogen Sulfide </a:t>
            </a:r>
            <a:r>
              <a:rPr lang="en-US" altLang="en-US" sz="2400" dirty="0"/>
              <a:t>G</a:t>
            </a:r>
            <a:r>
              <a:rPr kumimoji="0" lang="en-US" altLang="en-US" sz="2400" b="0" i="0" u="none" strike="noStrike" cap="none" normalizeH="0" baseline="0" dirty="0">
                <a:ln>
                  <a:noFill/>
                </a:ln>
                <a:solidFill>
                  <a:schemeClr val="tx1"/>
                </a:solidFill>
                <a:effectLst/>
              </a:rPr>
              <a:t>as (H</a:t>
            </a:r>
            <a:r>
              <a:rPr kumimoji="0" lang="en-US" altLang="en-US" sz="1400" b="0" i="0" u="none" strike="noStrike" cap="none" normalizeH="0" baseline="0" dirty="0">
                <a:ln>
                  <a:noFill/>
                </a:ln>
                <a:solidFill>
                  <a:schemeClr val="tx1"/>
                </a:solidFill>
                <a:effectLst/>
              </a:rPr>
              <a:t>2</a:t>
            </a:r>
            <a:r>
              <a:rPr kumimoji="0" lang="en-US" altLang="en-US" sz="2400" b="0" i="0" u="none" strike="noStrike" cap="none" normalizeH="0" baseline="0" dirty="0">
                <a:ln>
                  <a:noFill/>
                </a:ln>
                <a:solidFill>
                  <a:schemeClr val="tx1"/>
                </a:solidFill>
                <a:effectLst/>
              </a:rPr>
              <a: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Purifies Water and Removes Pollutants</a:t>
            </a:r>
            <a:r>
              <a:rPr lang="en-US" altLang="en-US" sz="2400" dirty="0"/>
              <a:t> Effectively reduces both TDS and TSS, resulting in greatly improved Turbidity (Water Clarity)</a:t>
            </a:r>
            <a:r>
              <a:rPr kumimoji="0" lang="en-US" altLang="en-US" sz="2400" b="0" i="0" u="none" strike="noStrike" cap="none" normalizeH="0" baseline="0" dirty="0">
                <a:ln>
                  <a:noFill/>
                </a:ln>
                <a:solidFill>
                  <a:schemeClr val="tx1"/>
                </a:solidFill>
                <a:effectLst/>
              </a:rPr>
              <a:t>, </a:t>
            </a:r>
            <a:r>
              <a:rPr kumimoji="0" lang="en-US" altLang="en-US" sz="2400" b="0" i="0" u="none" strike="noStrike" cap="none" normalizeH="0" baseline="0" dirty="0" smtClean="0">
                <a:ln>
                  <a:noFill/>
                </a:ln>
                <a:solidFill>
                  <a:schemeClr val="tx1"/>
                </a:solidFill>
                <a:effectLst/>
              </a:rPr>
              <a:t>reduces Chemistry </a:t>
            </a:r>
            <a:r>
              <a:rPr kumimoji="0" lang="en-US" altLang="en-US" sz="2400" b="0" i="0" u="none" strike="noStrike" cap="none" normalizeH="0" baseline="0" dirty="0">
                <a:ln>
                  <a:noFill/>
                </a:ln>
                <a:solidFill>
                  <a:schemeClr val="tx1"/>
                </a:solidFill>
                <a:effectLst/>
              </a:rPr>
              <a:t>Oxygen Demand  and Lower Nitrite Levels.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rot="5400000">
            <a:off x="11176397" y="5858799"/>
            <a:ext cx="911939" cy="365125"/>
          </a:xfrm>
        </p:spPr>
        <p:txBody>
          <a:bodyPr/>
          <a:lstStyle/>
          <a:p>
            <a:pPr>
              <a:spcAft>
                <a:spcPts val="600"/>
              </a:spcAft>
            </a:pPr>
            <a:fld id="{05739FCD-39C2-4FCD-A23B-FC3E4BFD59CE}" type="datetime1">
              <a:rPr lang="en-US" smtClean="0"/>
              <a:pPr>
                <a:spcAft>
                  <a:spcPts val="600"/>
                </a:spcAft>
              </a:pPr>
              <a:t>11/21/2024</a:t>
            </a:fld>
            <a:endParaRPr lang="en-US" dirty="0"/>
          </a:p>
        </p:txBody>
      </p:sp>
      <p:pic>
        <p:nvPicPr>
          <p:cNvPr id="6" name="Picture 5" descr="A picture containing mirror, outdoor, ground, metal&#10;&#10;Description automatically generated">
            <a:extLst>
              <a:ext uri="{FF2B5EF4-FFF2-40B4-BE49-F238E27FC236}">
                <a16:creationId xmlns:a16="http://schemas.microsoft.com/office/drawing/2014/main" xmlns="" id="{AE5C2697-69CA-0598-3B3A-247298C2D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55" y="636905"/>
            <a:ext cx="3469640" cy="2602230"/>
          </a:xfrm>
          <a:prstGeom prst="rect">
            <a:avLst/>
          </a:prstGeom>
        </p:spPr>
      </p:pic>
      <p:pic>
        <p:nvPicPr>
          <p:cNvPr id="8" name="Picture 7" descr="A close-up of a pole&#10;&#10;Description automatically generated with low confidence">
            <a:extLst>
              <a:ext uri="{FF2B5EF4-FFF2-40B4-BE49-F238E27FC236}">
                <a16:creationId xmlns:a16="http://schemas.microsoft.com/office/drawing/2014/main" xmlns="" id="{B657E699-AEF6-E62E-4AEA-9530674DA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80429" y="1271904"/>
            <a:ext cx="3469642" cy="2602232"/>
          </a:xfrm>
          <a:prstGeom prst="rect">
            <a:avLst/>
          </a:prstGeom>
        </p:spPr>
      </p:pic>
      <p:sp>
        <p:nvSpPr>
          <p:cNvPr id="11" name="TextBox 10">
            <a:extLst>
              <a:ext uri="{FF2B5EF4-FFF2-40B4-BE49-F238E27FC236}">
                <a16:creationId xmlns:a16="http://schemas.microsoft.com/office/drawing/2014/main" xmlns="" id="{85D5DF41-0E5F-0945-BBE4-936EDB19B8A1}"/>
              </a:ext>
            </a:extLst>
          </p:cNvPr>
          <p:cNvSpPr txBox="1"/>
          <p:nvPr/>
        </p:nvSpPr>
        <p:spPr>
          <a:xfrm>
            <a:off x="911079" y="3244334"/>
            <a:ext cx="975995" cy="369332"/>
          </a:xfrm>
          <a:prstGeom prst="rect">
            <a:avLst/>
          </a:prstGeom>
          <a:noFill/>
        </p:spPr>
        <p:txBody>
          <a:bodyPr wrap="square" rtlCol="0">
            <a:spAutoFit/>
          </a:bodyPr>
          <a:lstStyle/>
          <a:p>
            <a:r>
              <a:rPr lang="en-US" b="1" dirty="0">
                <a:solidFill>
                  <a:schemeClr val="bg1"/>
                </a:solidFill>
              </a:rPr>
              <a:t>Day 1</a:t>
            </a:r>
          </a:p>
        </p:txBody>
      </p:sp>
      <p:sp>
        <p:nvSpPr>
          <p:cNvPr id="13" name="TextBox 12">
            <a:extLst>
              <a:ext uri="{FF2B5EF4-FFF2-40B4-BE49-F238E27FC236}">
                <a16:creationId xmlns:a16="http://schemas.microsoft.com/office/drawing/2014/main" xmlns="" id="{68C35DE3-3FF2-9A7B-55C6-C3CDBEC7DE8C}"/>
              </a:ext>
            </a:extLst>
          </p:cNvPr>
          <p:cNvSpPr txBox="1"/>
          <p:nvPr/>
        </p:nvSpPr>
        <p:spPr>
          <a:xfrm>
            <a:off x="2441663" y="3488174"/>
            <a:ext cx="1172033" cy="369332"/>
          </a:xfrm>
          <a:prstGeom prst="rect">
            <a:avLst/>
          </a:prstGeom>
          <a:noFill/>
        </p:spPr>
        <p:txBody>
          <a:bodyPr wrap="square" rtlCol="0">
            <a:spAutoFit/>
          </a:bodyPr>
          <a:lstStyle/>
          <a:p>
            <a:r>
              <a:rPr lang="en-US" b="1" dirty="0">
                <a:solidFill>
                  <a:schemeClr val="bg1"/>
                </a:solidFill>
              </a:rPr>
              <a:t>Day  16</a:t>
            </a:r>
          </a:p>
        </p:txBody>
      </p:sp>
      <p:pic>
        <p:nvPicPr>
          <p:cNvPr id="5" name="Picture 4" descr="A black and white business card&#10;&#10;Description automatically generated">
            <a:extLst>
              <a:ext uri="{FF2B5EF4-FFF2-40B4-BE49-F238E27FC236}">
                <a16:creationId xmlns:a16="http://schemas.microsoft.com/office/drawing/2014/main" xmlns="" id="{172F6AE7-5B58-826D-1186-F8EB4571F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85" y="6065185"/>
            <a:ext cx="997333" cy="510711"/>
          </a:xfrm>
          <a:prstGeom prst="rect">
            <a:avLst/>
          </a:prstGeom>
        </p:spPr>
      </p:pic>
      <p:sp>
        <p:nvSpPr>
          <p:cNvPr id="3" name="TextBox 2">
            <a:extLst>
              <a:ext uri="{FF2B5EF4-FFF2-40B4-BE49-F238E27FC236}">
                <a16:creationId xmlns:a16="http://schemas.microsoft.com/office/drawing/2014/main" xmlns="" id="{A71E2D50-1F96-7A2E-A653-999B7CF289DA}"/>
              </a:ext>
            </a:extLst>
          </p:cNvPr>
          <p:cNvSpPr txBox="1"/>
          <p:nvPr/>
        </p:nvSpPr>
        <p:spPr>
          <a:xfrm>
            <a:off x="636478" y="4611142"/>
            <a:ext cx="3915677" cy="1200329"/>
          </a:xfrm>
          <a:prstGeom prst="rect">
            <a:avLst/>
          </a:prstGeom>
          <a:noFill/>
        </p:spPr>
        <p:txBody>
          <a:bodyPr wrap="square" rtlCol="0">
            <a:spAutoFit/>
          </a:bodyPr>
          <a:lstStyle/>
          <a:p>
            <a:pPr defTabSz="457200">
              <a:spcBef>
                <a:spcPct val="0"/>
              </a:spcBef>
            </a:pPr>
            <a:r>
              <a:rPr lang="en-US" sz="3600" b="1" dirty="0">
                <a:solidFill>
                  <a:schemeClr val="accent1"/>
                </a:solidFill>
                <a:latin typeface="+mj-lt"/>
                <a:ea typeface="+mj-ea"/>
                <a:cs typeface="+mj-cs"/>
              </a:rPr>
              <a:t>Less Smell, Cleaner and Reduced Costs</a:t>
            </a:r>
          </a:p>
        </p:txBody>
      </p:sp>
    </p:spTree>
    <p:extLst>
      <p:ext uri="{BB962C8B-B14F-4D97-AF65-F5344CB8AC3E}">
        <p14:creationId xmlns:p14="http://schemas.microsoft.com/office/powerpoint/2010/main" val="1721619859"/>
      </p:ext>
    </p:extLst>
  </p:cSld>
  <p:clrMapOvr>
    <a:masterClrMapping/>
  </p:clrMapOvr>
  <mc:AlternateContent xmlns:mc="http://schemas.openxmlformats.org/markup-compatibility/2006" xmlns:p14="http://schemas.microsoft.com/office/powerpoint/2010/main">
    <mc:Choice Requires="p14">
      <p:transition spd="slow" p14:dur="2000" advTm="10322"/>
    </mc:Choice>
    <mc:Fallback xmlns="">
      <p:transition spd="slow" advTm="103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7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b="1" dirty="0">
                <a:solidFill>
                  <a:srgbClr val="FFFFFF"/>
                </a:solidFill>
              </a:rPr>
              <a:t>Two - Step     Process Overview</a:t>
            </a:r>
            <a:endParaRPr lang="en-US" sz="4000" dirty="0">
              <a:solidFill>
                <a:srgbClr val="FFFFFF"/>
              </a:solidFill>
            </a:endParaRPr>
          </a:p>
        </p:txBody>
      </p:sp>
      <p:graphicFrame>
        <p:nvGraphicFramePr>
          <p:cNvPr id="41" name="Content Placeholder 2">
            <a:extLst>
              <a:ext uri="{FF2B5EF4-FFF2-40B4-BE49-F238E27FC236}">
                <a16:creationId xmlns:a16="http://schemas.microsoft.com/office/drawing/2014/main" xmlns="" id="{B4577CB1-32F5-AC6E-B3B7-0D66625EE113}"/>
              </a:ext>
            </a:extLst>
          </p:cNvPr>
          <p:cNvGraphicFramePr>
            <a:graphicFrameLocks noGrp="1"/>
          </p:cNvGraphicFramePr>
          <p:nvPr>
            <p:ph idx="1"/>
            <p:extLst>
              <p:ext uri="{D42A27DB-BD31-4B8C-83A1-F6EECF244321}">
                <p14:modId xmlns:p14="http://schemas.microsoft.com/office/powerpoint/2010/main" val="1692742687"/>
              </p:ext>
            </p:extLst>
          </p:nvPr>
        </p:nvGraphicFramePr>
        <p:xfrm>
          <a:off x="4757556" y="108640"/>
          <a:ext cx="6581211" cy="7002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62180" y="1087727"/>
            <a:ext cx="3041803" cy="1045873"/>
          </a:xfrm>
          <a:prstGeom prst="rect">
            <a:avLst/>
          </a:prstGeom>
        </p:spPr>
        <p:txBody>
          <a:bodyPr vert="horz" lIns="91440" tIns="45720" rIns="91440" bIns="45720" rtlCol="0" anchor="b">
            <a:normAutofit/>
          </a:bodyPr>
          <a:lstStyle/>
          <a:p>
            <a:pPr>
              <a:lnSpc>
                <a:spcPct val="90000"/>
              </a:lnSpc>
              <a:spcBef>
                <a:spcPts val="1000"/>
              </a:spcBef>
            </a:pPr>
            <a:r>
              <a:rPr lang="en-US" sz="4000" dirty="0">
                <a:solidFill>
                  <a:srgbClr val="FFFFFF"/>
                </a:solidFill>
              </a:rPr>
              <a:t>How it Works</a:t>
            </a:r>
          </a:p>
        </p:txBody>
      </p:sp>
      <p:pic>
        <p:nvPicPr>
          <p:cNvPr id="6" name="Picture 5" descr="A close-up of a jug of chemicals&#10;&#10;Description automatically generated">
            <a:extLst>
              <a:ext uri="{FF2B5EF4-FFF2-40B4-BE49-F238E27FC236}">
                <a16:creationId xmlns:a16="http://schemas.microsoft.com/office/drawing/2014/main" xmlns="" id="{CDE64147-890E-ED70-6CF8-84696F35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4222" y="8482"/>
            <a:ext cx="4413752" cy="3321348"/>
          </a:xfrm>
          <a:prstGeom prst="rect">
            <a:avLst/>
          </a:prstGeom>
        </p:spPr>
      </p:pic>
      <p:sp>
        <p:nvSpPr>
          <p:cNvPr id="3" name="TextBox 2">
            <a:extLst>
              <a:ext uri="{FF2B5EF4-FFF2-40B4-BE49-F238E27FC236}">
                <a16:creationId xmlns:a16="http://schemas.microsoft.com/office/drawing/2014/main" xmlns="" id="{AC27BA40-F837-B70E-85E3-6ABAFE9EBFEE}"/>
              </a:ext>
            </a:extLst>
          </p:cNvPr>
          <p:cNvSpPr txBox="1"/>
          <p:nvPr/>
        </p:nvSpPr>
        <p:spPr>
          <a:xfrm>
            <a:off x="96253" y="1024456"/>
            <a:ext cx="4407176" cy="5170646"/>
          </a:xfrm>
          <a:prstGeom prst="rect">
            <a:avLst/>
          </a:prstGeom>
          <a:solidFill>
            <a:schemeClr val="accent1"/>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A Simple Two Step Process for Amazing Results</a:t>
            </a:r>
          </a:p>
        </p:txBody>
      </p:sp>
      <p:pic>
        <p:nvPicPr>
          <p:cNvPr id="9" name="Picture 8" descr="A cartoon character wearing a mask and cape&#10;&#10;Description automatically generated">
            <a:extLst>
              <a:ext uri="{FF2B5EF4-FFF2-40B4-BE49-F238E27FC236}">
                <a16:creationId xmlns:a16="http://schemas.microsoft.com/office/drawing/2014/main" xmlns="" id="{13D51DDC-E64A-FA8F-E715-126160BE9E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7556" y="1879797"/>
            <a:ext cx="791225" cy="887465"/>
          </a:xfrm>
          <a:prstGeom prst="rect">
            <a:avLst/>
          </a:prstGeom>
        </p:spPr>
      </p:pic>
      <p:pic>
        <p:nvPicPr>
          <p:cNvPr id="13" name="Picture 12" descr="A cartoon character wearing a green cape and a mask&#10;&#10;Description automatically generated">
            <a:extLst>
              <a:ext uri="{FF2B5EF4-FFF2-40B4-BE49-F238E27FC236}">
                <a16:creationId xmlns:a16="http://schemas.microsoft.com/office/drawing/2014/main" xmlns="" id="{4EE3890C-E863-6D7E-9A54-F79BF73F7B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0553" y="1879797"/>
            <a:ext cx="754382" cy="813134"/>
          </a:xfrm>
          <a:prstGeom prst="rect">
            <a:avLst/>
          </a:prstGeom>
        </p:spPr>
      </p:pic>
      <p:pic>
        <p:nvPicPr>
          <p:cNvPr id="14" name="Picture 13" descr="A black and white business card&#10;&#10;Description automatically generated">
            <a:extLst>
              <a:ext uri="{FF2B5EF4-FFF2-40B4-BE49-F238E27FC236}">
                <a16:creationId xmlns:a16="http://schemas.microsoft.com/office/drawing/2014/main" xmlns="" id="{EF9F74E8-A215-8565-333D-FBD5941C7C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152204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AC8EEB0F-BA72-49AC-956F-331B60FDE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7" name="Picture 16" descr="A cartoon character wearing a green cape and a mask&#10;&#10;Description automatically generated">
            <a:extLst>
              <a:ext uri="{FF2B5EF4-FFF2-40B4-BE49-F238E27FC236}">
                <a16:creationId xmlns:a16="http://schemas.microsoft.com/office/drawing/2014/main" xmlns="" id="{6937355E-FD8F-A897-06D1-4697C88A4AF8}"/>
              </a:ext>
            </a:extLst>
          </p:cNvPr>
          <p:cNvPicPr>
            <a:picLocks noChangeAspect="1"/>
          </p:cNvPicPr>
          <p:nvPr/>
        </p:nvPicPr>
        <p:blipFill rotWithShape="1">
          <a:blip r:embed="rId4">
            <a:extLst>
              <a:ext uri="{28A0092B-C50C-407E-A947-70E740481C1C}">
                <a14:useLocalDpi xmlns:a14="http://schemas.microsoft.com/office/drawing/2010/main" val="0"/>
              </a:ext>
            </a:extLst>
          </a:blip>
          <a:srcRect t="23763" r="1" b="24064"/>
          <a:stretch/>
        </p:blipFill>
        <p:spPr>
          <a:xfrm>
            <a:off x="-1219" y="-9"/>
            <a:ext cx="12191695" cy="6858000"/>
          </a:xfrm>
          <a:prstGeom prst="rect">
            <a:avLst/>
          </a:prstGeom>
        </p:spPr>
      </p:pic>
      <p:sp>
        <p:nvSpPr>
          <p:cNvPr id="39" name="Freeform: Shape 38">
            <a:extLst>
              <a:ext uri="{FF2B5EF4-FFF2-40B4-BE49-F238E27FC236}">
                <a16:creationId xmlns:a16="http://schemas.microsoft.com/office/drawing/2014/main" xmlns="" id="{8CC700D5-9809-43F4-89D5-7DBBCB0DC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xmlns="" id="{C7163242-6303-46DC-BAC1-2A204F061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43" name="Freeform: Shape 42">
            <a:extLst>
              <a:ext uri="{FF2B5EF4-FFF2-40B4-BE49-F238E27FC236}">
                <a16:creationId xmlns:a16="http://schemas.microsoft.com/office/drawing/2014/main" xmlns="" id="{805C4C40-D70E-4C4F-B228-98A0A6132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C939DF1F-A5E9-AD53-4509-680DC3384187}"/>
              </a:ext>
            </a:extLst>
          </p:cNvPr>
          <p:cNvSpPr>
            <a:spLocks noGrp="1"/>
          </p:cNvSpPr>
          <p:nvPr>
            <p:ph type="title"/>
          </p:nvPr>
        </p:nvSpPr>
        <p:spPr>
          <a:xfrm>
            <a:off x="1415332" y="1872171"/>
            <a:ext cx="3954144" cy="2049234"/>
          </a:xfrm>
        </p:spPr>
        <p:txBody>
          <a:bodyPr vert="horz" lIns="91440" tIns="45720" rIns="91440" bIns="45720" rtlCol="0" anchor="b">
            <a:normAutofit/>
          </a:bodyPr>
          <a:lstStyle/>
          <a:p>
            <a:pPr algn="ctr"/>
            <a:r>
              <a:rPr lang="en-US" sz="4000" kern="1200" dirty="0">
                <a:solidFill>
                  <a:schemeClr val="tx1">
                    <a:lumMod val="75000"/>
                    <a:lumOff val="25000"/>
                  </a:schemeClr>
                </a:solidFill>
                <a:latin typeface="+mj-lt"/>
                <a:ea typeface="+mj-ea"/>
                <a:cs typeface="+mj-cs"/>
              </a:rPr>
              <a:t>Reclaim Defender Video</a:t>
            </a:r>
          </a:p>
        </p:txBody>
      </p:sp>
      <p:sp>
        <p:nvSpPr>
          <p:cNvPr id="45" name="Freeform: Shape 44">
            <a:extLst>
              <a:ext uri="{FF2B5EF4-FFF2-40B4-BE49-F238E27FC236}">
                <a16:creationId xmlns:a16="http://schemas.microsoft.com/office/drawing/2014/main" xmlns="" id="{D289228A-771B-48F6-B5DF-7A63EA3242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xmlns="" id="{31D5EF21-94C4-481A-BD01-3D29FB305B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xmlns="" id="{AB980901-8348-441D-BC47-AAB8C55E2C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xmlns="" id="{9A5160F0-6244-48E8-9E71-1F51EA90C9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xmlns="" id="{2513D8C9-24E7-4F31-8B40-E3AF6235D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xmlns="" id="{9BDFF5CA-602C-465F-8BC3-59C9963028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descr="A cartoon character wearing a mask and cape&#10;&#10;Description automatically generated">
            <a:extLst>
              <a:ext uri="{FF2B5EF4-FFF2-40B4-BE49-F238E27FC236}">
                <a16:creationId xmlns:a16="http://schemas.microsoft.com/office/drawing/2014/main" xmlns="" id="{C7633180-FA53-9E3A-F050-DEEB4C2D16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 b="1636"/>
          <a:stretch/>
        </p:blipFill>
        <p:spPr>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p:spPr>
      </p:pic>
      <p:pic>
        <p:nvPicPr>
          <p:cNvPr id="6" name="Picture 5" descr="A car driving through a tunnel&#10;&#10;Description automatically generated">
            <a:extLst>
              <a:ext uri="{FF2B5EF4-FFF2-40B4-BE49-F238E27FC236}">
                <a16:creationId xmlns:a16="http://schemas.microsoft.com/office/drawing/2014/main" xmlns="" id="{8371DF98-67F1-D79E-B93F-B6CB17EE9C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241" r="1" b="17147"/>
          <a:stretch/>
        </p:blipFill>
        <p:spPr>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p:spPr>
      </p:pic>
      <p:pic>
        <p:nvPicPr>
          <p:cNvPr id="15" name="Picture 14" descr="A cartoon character wearing a cape and mask&#10;&#10;Description automatically generated">
            <a:extLst>
              <a:ext uri="{FF2B5EF4-FFF2-40B4-BE49-F238E27FC236}">
                <a16:creationId xmlns:a16="http://schemas.microsoft.com/office/drawing/2014/main" xmlns="" id="{3EECE109-DB7A-2C3B-93EB-FF92C76F73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4" r="-5" b="-5"/>
          <a:stretch/>
        </p:blipFill>
        <p:spPr>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p:spPr>
      </p:pic>
      <p:pic>
        <p:nvPicPr>
          <p:cNvPr id="19" name="ica_presentationreclaim_defender_-intro (540p)">
            <a:hlinkClick r:id="" action="ppaction://media"/>
            <a:extLst>
              <a:ext uri="{FF2B5EF4-FFF2-40B4-BE49-F238E27FC236}">
                <a16:creationId xmlns:a16="http://schemas.microsoft.com/office/drawing/2014/main" xmlns="" id="{8695A263-C504-D785-ECFB-373C2D2CC4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8239" y="1086738"/>
            <a:ext cx="5356860" cy="5356860"/>
          </a:xfrm>
          <a:prstGeom prst="rect">
            <a:avLst/>
          </a:prstGeom>
          <a:ln w="15875">
            <a:solidFill>
              <a:schemeClr val="bg1">
                <a:alpha val="84000"/>
              </a:schemeClr>
            </a:solidFill>
            <a:bevel/>
          </a:ln>
        </p:spPr>
      </p:pic>
      <p:pic>
        <p:nvPicPr>
          <p:cNvPr id="21" name="Picture 20" descr="A black and white business card&#10;&#10;Description automatically generated">
            <a:extLst>
              <a:ext uri="{FF2B5EF4-FFF2-40B4-BE49-F238E27FC236}">
                <a16:creationId xmlns:a16="http://schemas.microsoft.com/office/drawing/2014/main" xmlns="" id="{AF01DEA3-CAF6-16CB-83E4-DC4110FDC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6893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69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9A191B90-62D1-4718-B891-6A3FC82DD6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Content Placeholder 4" descr="A row of green and blue objects&#10;&#10;Description automatically generated">
            <a:extLst>
              <a:ext uri="{FF2B5EF4-FFF2-40B4-BE49-F238E27FC236}">
                <a16:creationId xmlns:a16="http://schemas.microsoft.com/office/drawing/2014/main" xmlns="" id="{82932E0C-CB1A-976D-3330-D5B1224246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
          <a:stretch/>
        </p:blipFill>
        <p:spPr>
          <a:xfrm>
            <a:off x="61063" y="440499"/>
            <a:ext cx="12192000" cy="6857922"/>
          </a:xfrm>
          <a:prstGeom prst="rect">
            <a:avLst/>
          </a:prstGeom>
        </p:spPr>
      </p:pic>
      <p:grpSp>
        <p:nvGrpSpPr>
          <p:cNvPr id="31" name="Group 30">
            <a:extLst>
              <a:ext uri="{FF2B5EF4-FFF2-40B4-BE49-F238E27FC236}">
                <a16:creationId xmlns:a16="http://schemas.microsoft.com/office/drawing/2014/main" xmlns="" id="{63A1050F-42B7-42F4-9436-314DB03DE4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8231" y="-1504"/>
            <a:ext cx="4527885" cy="2330553"/>
            <a:chOff x="6867015" y="-1"/>
            <a:chExt cx="5324985" cy="3251912"/>
          </a:xfrm>
          <a:solidFill>
            <a:schemeClr val="bg1">
              <a:alpha val="30000"/>
            </a:schemeClr>
          </a:solidFill>
        </p:grpSpPr>
        <p:sp>
          <p:nvSpPr>
            <p:cNvPr id="20" name="Freeform: Shape 19">
              <a:extLst>
                <a:ext uri="{FF2B5EF4-FFF2-40B4-BE49-F238E27FC236}">
                  <a16:creationId xmlns:a16="http://schemas.microsoft.com/office/drawing/2014/main" xmlns="" id="{23D407BF-2834-499F-A121-4FF4919FC7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xmlns="" id="{57C515C8-97E1-406F-BA1C-EB6AD75B0D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8DBBF75-CCF9-41BE-9004-7834D096B2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B3DEBE2A-7C62-4E08-B6AC-3C744D2B27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CB04806E-DE07-4370-8B2D-439E32B3A25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xmlns="" id="{56D2FDC8-0ECE-4F3D-BC43-B5B225668F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xmlns="" id="{2E79AFB9-7B8D-4C53-9DB3-E5AB8D887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92C94F38-99EB-4C61-AF5E-554B823A5B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 name="Freeform: Shape 28">
              <a:extLst>
                <a:ext uri="{FF2B5EF4-FFF2-40B4-BE49-F238E27FC236}">
                  <a16:creationId xmlns:a16="http://schemas.microsoft.com/office/drawing/2014/main" xmlns="" id="{58F14535-714F-4FC9-A597-27DDE229DB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xmlns="" id="{5FA7D917-D1DF-D24B-7DBC-59E312747BFB}"/>
              </a:ext>
            </a:extLst>
          </p:cNvPr>
          <p:cNvSpPr txBox="1"/>
          <p:nvPr/>
        </p:nvSpPr>
        <p:spPr>
          <a:xfrm>
            <a:off x="8284903" y="3067586"/>
            <a:ext cx="1661160" cy="677108"/>
          </a:xfrm>
          <a:prstGeom prst="rect">
            <a:avLst/>
          </a:prstGeom>
          <a:noFill/>
        </p:spPr>
        <p:txBody>
          <a:bodyPr wrap="square" rtlCol="0">
            <a:spAutoFit/>
          </a:bodyPr>
          <a:lstStyle/>
          <a:p>
            <a:pPr algn="ctr"/>
            <a:r>
              <a:rPr lang="en-US" sz="1400" dirty="0">
                <a:solidFill>
                  <a:schemeClr val="bg1"/>
                </a:solidFill>
              </a:rPr>
              <a:t>Final Settling Tank </a:t>
            </a:r>
            <a:r>
              <a:rPr lang="en-US" sz="1200" dirty="0" smtClean="0">
                <a:solidFill>
                  <a:schemeClr val="bg1"/>
                </a:solidFill>
              </a:rPr>
              <a:t>Biological Colony Tank </a:t>
            </a:r>
            <a:r>
              <a:rPr lang="en-US" sz="1200" dirty="0">
                <a:solidFill>
                  <a:schemeClr val="bg1"/>
                </a:solidFill>
              </a:rPr>
              <a:t>for Inoculation Phase   </a:t>
            </a:r>
          </a:p>
        </p:txBody>
      </p:sp>
      <p:sp>
        <p:nvSpPr>
          <p:cNvPr id="7" name="TextBox 6">
            <a:extLst>
              <a:ext uri="{FF2B5EF4-FFF2-40B4-BE49-F238E27FC236}">
                <a16:creationId xmlns:a16="http://schemas.microsoft.com/office/drawing/2014/main" xmlns="" id="{A21A1E76-BFA5-1CF1-0C6E-D41DD27BE335}"/>
              </a:ext>
            </a:extLst>
          </p:cNvPr>
          <p:cNvSpPr txBox="1"/>
          <p:nvPr/>
        </p:nvSpPr>
        <p:spPr>
          <a:xfrm>
            <a:off x="10060780" y="2701202"/>
            <a:ext cx="1295400" cy="738664"/>
          </a:xfrm>
          <a:prstGeom prst="rect">
            <a:avLst/>
          </a:prstGeom>
          <a:noFill/>
        </p:spPr>
        <p:txBody>
          <a:bodyPr wrap="square" rtlCol="0">
            <a:spAutoFit/>
          </a:bodyPr>
          <a:lstStyle/>
          <a:p>
            <a:pPr algn="ctr"/>
            <a:r>
              <a:rPr lang="en-US" sz="1400" dirty="0" smtClean="0">
                <a:solidFill>
                  <a:schemeClr val="bg1"/>
                </a:solidFill>
              </a:rPr>
              <a:t>Uplift or Return Line Tank</a:t>
            </a:r>
            <a:endParaRPr lang="en-US" sz="1400" dirty="0">
              <a:solidFill>
                <a:schemeClr val="bg1"/>
              </a:solidFill>
            </a:endParaRPr>
          </a:p>
        </p:txBody>
      </p:sp>
      <p:sp>
        <p:nvSpPr>
          <p:cNvPr id="8" name="TextBox 7">
            <a:extLst>
              <a:ext uri="{FF2B5EF4-FFF2-40B4-BE49-F238E27FC236}">
                <a16:creationId xmlns:a16="http://schemas.microsoft.com/office/drawing/2014/main" xmlns="" id="{96301BAA-9615-10F1-1A06-464052AF75EF}"/>
              </a:ext>
            </a:extLst>
          </p:cNvPr>
          <p:cNvSpPr txBox="1"/>
          <p:nvPr/>
        </p:nvSpPr>
        <p:spPr>
          <a:xfrm>
            <a:off x="5282259" y="4306130"/>
            <a:ext cx="699289" cy="246221"/>
          </a:xfrm>
          <a:prstGeom prst="rect">
            <a:avLst/>
          </a:prstGeom>
          <a:noFill/>
        </p:spPr>
        <p:txBody>
          <a:bodyPr wrap="square" rtlCol="0">
            <a:spAutoFit/>
          </a:bodyPr>
          <a:lstStyle/>
          <a:p>
            <a:r>
              <a:rPr lang="en-US" sz="1000" dirty="0">
                <a:solidFill>
                  <a:schemeClr val="bg1"/>
                </a:solidFill>
              </a:rPr>
              <a:t>Tank 2a</a:t>
            </a:r>
          </a:p>
        </p:txBody>
      </p:sp>
      <p:sp>
        <p:nvSpPr>
          <p:cNvPr id="9" name="TextBox 8">
            <a:extLst>
              <a:ext uri="{FF2B5EF4-FFF2-40B4-BE49-F238E27FC236}">
                <a16:creationId xmlns:a16="http://schemas.microsoft.com/office/drawing/2014/main" xmlns="" id="{7D372056-268A-8215-DEE2-680D5C538FD9}"/>
              </a:ext>
            </a:extLst>
          </p:cNvPr>
          <p:cNvSpPr txBox="1"/>
          <p:nvPr/>
        </p:nvSpPr>
        <p:spPr>
          <a:xfrm>
            <a:off x="6777557" y="4381365"/>
            <a:ext cx="790728" cy="246221"/>
          </a:xfrm>
          <a:prstGeom prst="rect">
            <a:avLst/>
          </a:prstGeom>
          <a:noFill/>
        </p:spPr>
        <p:txBody>
          <a:bodyPr wrap="square" rtlCol="0">
            <a:spAutoFit/>
          </a:bodyPr>
          <a:lstStyle/>
          <a:p>
            <a:r>
              <a:rPr lang="en-US" sz="1000" dirty="0">
                <a:solidFill>
                  <a:schemeClr val="bg1"/>
                </a:solidFill>
              </a:rPr>
              <a:t>Tank 2b                              </a:t>
            </a:r>
          </a:p>
        </p:txBody>
      </p:sp>
      <p:sp>
        <p:nvSpPr>
          <p:cNvPr id="12" name="TextBox 11">
            <a:extLst>
              <a:ext uri="{FF2B5EF4-FFF2-40B4-BE49-F238E27FC236}">
                <a16:creationId xmlns:a16="http://schemas.microsoft.com/office/drawing/2014/main" xmlns="" id="{2E345191-02A7-F4BC-7A61-2B5C959E4EDD}"/>
              </a:ext>
            </a:extLst>
          </p:cNvPr>
          <p:cNvSpPr txBox="1"/>
          <p:nvPr/>
        </p:nvSpPr>
        <p:spPr>
          <a:xfrm>
            <a:off x="3231528" y="4286622"/>
            <a:ext cx="699289" cy="246221"/>
          </a:xfrm>
          <a:prstGeom prst="rect">
            <a:avLst/>
          </a:prstGeom>
          <a:noFill/>
        </p:spPr>
        <p:txBody>
          <a:bodyPr wrap="square" rtlCol="0">
            <a:spAutoFit/>
          </a:bodyPr>
          <a:lstStyle/>
          <a:p>
            <a:r>
              <a:rPr lang="en-US" sz="1000" dirty="0">
                <a:solidFill>
                  <a:schemeClr val="bg1"/>
                </a:solidFill>
              </a:rPr>
              <a:t>Tank 1b</a:t>
            </a:r>
          </a:p>
        </p:txBody>
      </p:sp>
      <p:sp>
        <p:nvSpPr>
          <p:cNvPr id="13" name="TextBox 12">
            <a:extLst>
              <a:ext uri="{FF2B5EF4-FFF2-40B4-BE49-F238E27FC236}">
                <a16:creationId xmlns:a16="http://schemas.microsoft.com/office/drawing/2014/main" xmlns="" id="{6DCF6478-9143-6DC6-658D-E2586BB17979}"/>
              </a:ext>
            </a:extLst>
          </p:cNvPr>
          <p:cNvSpPr txBox="1"/>
          <p:nvPr/>
        </p:nvSpPr>
        <p:spPr>
          <a:xfrm>
            <a:off x="8845323" y="3737932"/>
            <a:ext cx="699289" cy="246221"/>
          </a:xfrm>
          <a:prstGeom prst="rect">
            <a:avLst/>
          </a:prstGeom>
          <a:noFill/>
        </p:spPr>
        <p:txBody>
          <a:bodyPr wrap="square" rtlCol="0">
            <a:spAutoFit/>
          </a:bodyPr>
          <a:lstStyle/>
          <a:p>
            <a:r>
              <a:rPr lang="en-US" sz="1000" dirty="0">
                <a:solidFill>
                  <a:schemeClr val="bg1"/>
                </a:solidFill>
              </a:rPr>
              <a:t>Tank 3a</a:t>
            </a:r>
          </a:p>
        </p:txBody>
      </p:sp>
      <p:sp>
        <p:nvSpPr>
          <p:cNvPr id="14" name="TextBox 13">
            <a:extLst>
              <a:ext uri="{FF2B5EF4-FFF2-40B4-BE49-F238E27FC236}">
                <a16:creationId xmlns:a16="http://schemas.microsoft.com/office/drawing/2014/main" xmlns="" id="{930C8F38-8002-4373-2080-F34A370356A3}"/>
              </a:ext>
            </a:extLst>
          </p:cNvPr>
          <p:cNvSpPr txBox="1"/>
          <p:nvPr/>
        </p:nvSpPr>
        <p:spPr>
          <a:xfrm>
            <a:off x="10329824" y="3783916"/>
            <a:ext cx="699289" cy="246221"/>
          </a:xfrm>
          <a:prstGeom prst="rect">
            <a:avLst/>
          </a:prstGeom>
          <a:noFill/>
        </p:spPr>
        <p:txBody>
          <a:bodyPr wrap="square" rtlCol="0">
            <a:spAutoFit/>
          </a:bodyPr>
          <a:lstStyle/>
          <a:p>
            <a:r>
              <a:rPr lang="en-US" sz="1000" dirty="0">
                <a:solidFill>
                  <a:schemeClr val="bg1"/>
                </a:solidFill>
              </a:rPr>
              <a:t>Tank 3b</a:t>
            </a:r>
          </a:p>
        </p:txBody>
      </p:sp>
      <p:sp>
        <p:nvSpPr>
          <p:cNvPr id="33" name="TextBox 32">
            <a:extLst>
              <a:ext uri="{FF2B5EF4-FFF2-40B4-BE49-F238E27FC236}">
                <a16:creationId xmlns:a16="http://schemas.microsoft.com/office/drawing/2014/main" xmlns="" id="{BF18F21E-D86A-F6A1-A547-65423C059684}"/>
              </a:ext>
            </a:extLst>
          </p:cNvPr>
          <p:cNvSpPr txBox="1"/>
          <p:nvPr/>
        </p:nvSpPr>
        <p:spPr>
          <a:xfrm>
            <a:off x="5025496" y="3707154"/>
            <a:ext cx="1341273" cy="646331"/>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Settling </a:t>
            </a:r>
            <a:r>
              <a:rPr lang="en-US" sz="1200" dirty="0" smtClean="0">
                <a:solidFill>
                  <a:schemeClr val="bg1"/>
                </a:solidFill>
              </a:rPr>
              <a:t>Tank</a:t>
            </a:r>
          </a:p>
          <a:p>
            <a:r>
              <a:rPr lang="en-US" sz="1200" dirty="0" smtClean="0">
                <a:solidFill>
                  <a:schemeClr val="bg1"/>
                </a:solidFill>
              </a:rPr>
              <a:t>Primary Biological injection Tank</a:t>
            </a:r>
            <a:endParaRPr lang="en-US" sz="1200" dirty="0">
              <a:solidFill>
                <a:schemeClr val="bg1"/>
              </a:solidFill>
            </a:endParaRPr>
          </a:p>
        </p:txBody>
      </p:sp>
      <p:sp>
        <p:nvSpPr>
          <p:cNvPr id="34" name="TextBox 33">
            <a:extLst>
              <a:ext uri="{FF2B5EF4-FFF2-40B4-BE49-F238E27FC236}">
                <a16:creationId xmlns:a16="http://schemas.microsoft.com/office/drawing/2014/main" xmlns="" id="{941A5143-5088-BD70-9E19-F23FF0915F78}"/>
              </a:ext>
            </a:extLst>
          </p:cNvPr>
          <p:cNvSpPr txBox="1"/>
          <p:nvPr/>
        </p:nvSpPr>
        <p:spPr>
          <a:xfrm>
            <a:off x="6461545" y="3458725"/>
            <a:ext cx="1490963" cy="1015663"/>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Aeriation </a:t>
            </a:r>
            <a:r>
              <a:rPr lang="en-US" sz="1200" dirty="0" smtClean="0">
                <a:solidFill>
                  <a:schemeClr val="bg1"/>
                </a:solidFill>
              </a:rPr>
              <a:t>Tank</a:t>
            </a:r>
          </a:p>
          <a:p>
            <a:r>
              <a:rPr lang="en-US" sz="1200" dirty="0" smtClean="0">
                <a:solidFill>
                  <a:schemeClr val="bg1"/>
                </a:solidFill>
              </a:rPr>
              <a:t>First Bio Tank – aeration feeds biologicals to help with growth</a:t>
            </a:r>
            <a:endParaRPr lang="en-US" sz="1200" dirty="0">
              <a:solidFill>
                <a:schemeClr val="bg1"/>
              </a:solidFill>
            </a:endParaRPr>
          </a:p>
        </p:txBody>
      </p:sp>
      <p:sp>
        <p:nvSpPr>
          <p:cNvPr id="36" name="TextBox 35">
            <a:extLst>
              <a:ext uri="{FF2B5EF4-FFF2-40B4-BE49-F238E27FC236}">
                <a16:creationId xmlns:a16="http://schemas.microsoft.com/office/drawing/2014/main" xmlns="" id="{7682E792-C97A-B68A-050A-E3997AD9051C}"/>
              </a:ext>
            </a:extLst>
          </p:cNvPr>
          <p:cNvSpPr txBox="1"/>
          <p:nvPr/>
        </p:nvSpPr>
        <p:spPr>
          <a:xfrm>
            <a:off x="1711937" y="349444"/>
            <a:ext cx="7595565" cy="1200329"/>
          </a:xfrm>
          <a:prstGeom prst="rect">
            <a:avLst/>
          </a:prstGeom>
          <a:noFill/>
        </p:spPr>
        <p:txBody>
          <a:bodyPr wrap="square" rtlCol="0">
            <a:spAutoFit/>
          </a:bodyPr>
          <a:lstStyle/>
          <a:p>
            <a:pPr algn="ctr"/>
            <a:r>
              <a:rPr lang="en-US" sz="2400" dirty="0" smtClean="0">
                <a:latin typeface="Algerian" panose="04020705040A02060702" pitchFamily="82" charset="0"/>
              </a:rPr>
              <a:t>How Car Wash Separator Tanks work And Why Arcadians Microbiology aids in water separation / water clarity. </a:t>
            </a:r>
            <a:endParaRPr lang="en-US" sz="2400" dirty="0">
              <a:latin typeface="Algerian" panose="04020705040A02060702" pitchFamily="82" charset="0"/>
            </a:endParaRPr>
          </a:p>
        </p:txBody>
      </p:sp>
      <p:sp>
        <p:nvSpPr>
          <p:cNvPr id="38" name="TextBox 37">
            <a:extLst>
              <a:ext uri="{FF2B5EF4-FFF2-40B4-BE49-F238E27FC236}">
                <a16:creationId xmlns:a16="http://schemas.microsoft.com/office/drawing/2014/main" xmlns="" id="{18ECF701-0843-A466-066D-D1D02BD6F5EF}"/>
              </a:ext>
            </a:extLst>
          </p:cNvPr>
          <p:cNvSpPr txBox="1"/>
          <p:nvPr/>
        </p:nvSpPr>
        <p:spPr>
          <a:xfrm>
            <a:off x="10006821" y="3432851"/>
            <a:ext cx="1403318" cy="400110"/>
          </a:xfrm>
          <a:prstGeom prst="rect">
            <a:avLst/>
          </a:prstGeom>
          <a:noFill/>
        </p:spPr>
        <p:txBody>
          <a:bodyPr wrap="square" rtlCol="0">
            <a:spAutoFit/>
          </a:bodyPr>
          <a:lstStyle/>
          <a:p>
            <a:r>
              <a:rPr lang="en-US" sz="1000" dirty="0">
                <a:solidFill>
                  <a:schemeClr val="bg1"/>
                </a:solidFill>
              </a:rPr>
              <a:t>Use Old Ozone Line for Sustainability process</a:t>
            </a:r>
          </a:p>
        </p:txBody>
      </p:sp>
      <p:sp>
        <p:nvSpPr>
          <p:cNvPr id="46" name="TextBox 45">
            <a:extLst>
              <a:ext uri="{FF2B5EF4-FFF2-40B4-BE49-F238E27FC236}">
                <a16:creationId xmlns:a16="http://schemas.microsoft.com/office/drawing/2014/main" xmlns="" id="{71CD38CE-DD38-B73F-FA90-895C49D66E8F}"/>
              </a:ext>
            </a:extLst>
          </p:cNvPr>
          <p:cNvSpPr txBox="1"/>
          <p:nvPr/>
        </p:nvSpPr>
        <p:spPr>
          <a:xfrm>
            <a:off x="1508760" y="3737932"/>
            <a:ext cx="1190245" cy="523220"/>
          </a:xfrm>
          <a:prstGeom prst="rect">
            <a:avLst/>
          </a:prstGeom>
          <a:noFill/>
        </p:spPr>
        <p:txBody>
          <a:bodyPr wrap="square" rtlCol="0">
            <a:spAutoFit/>
          </a:bodyPr>
          <a:lstStyle/>
          <a:p>
            <a:r>
              <a:rPr lang="en-US" sz="1400" dirty="0">
                <a:solidFill>
                  <a:schemeClr val="bg1"/>
                </a:solidFill>
              </a:rPr>
              <a:t>Underflow Tank</a:t>
            </a:r>
          </a:p>
        </p:txBody>
      </p:sp>
      <p:sp>
        <p:nvSpPr>
          <p:cNvPr id="53" name="TextBox 52">
            <a:extLst>
              <a:ext uri="{FF2B5EF4-FFF2-40B4-BE49-F238E27FC236}">
                <a16:creationId xmlns:a16="http://schemas.microsoft.com/office/drawing/2014/main" xmlns="" id="{944A7E64-2FCC-C10B-E114-D9D00A6E541A}"/>
              </a:ext>
            </a:extLst>
          </p:cNvPr>
          <p:cNvSpPr txBox="1"/>
          <p:nvPr/>
        </p:nvSpPr>
        <p:spPr>
          <a:xfrm>
            <a:off x="3013737" y="3612672"/>
            <a:ext cx="1411623" cy="584775"/>
          </a:xfrm>
          <a:prstGeom prst="rect">
            <a:avLst/>
          </a:prstGeom>
          <a:noFill/>
        </p:spPr>
        <p:txBody>
          <a:bodyPr wrap="square" rtlCol="0">
            <a:spAutoFit/>
          </a:bodyPr>
          <a:lstStyle/>
          <a:p>
            <a:r>
              <a:rPr lang="en-US" sz="1200" dirty="0">
                <a:solidFill>
                  <a:schemeClr val="bg1"/>
                </a:solidFill>
              </a:rPr>
              <a:t>OVERFLOW TANK</a:t>
            </a:r>
          </a:p>
          <a:p>
            <a:pPr algn="ctr"/>
            <a:r>
              <a:rPr lang="en-US" sz="1000" dirty="0">
                <a:solidFill>
                  <a:schemeClr val="bg1"/>
                </a:solidFill>
              </a:rPr>
              <a:t>Aeriation Tank</a:t>
            </a:r>
          </a:p>
          <a:p>
            <a:pPr algn="ctr"/>
            <a:r>
              <a:rPr lang="en-US" sz="1000" dirty="0">
                <a:solidFill>
                  <a:schemeClr val="bg1"/>
                </a:solidFill>
              </a:rPr>
              <a:t>1</a:t>
            </a:r>
            <a:r>
              <a:rPr lang="en-US" sz="1000" baseline="30000" dirty="0">
                <a:solidFill>
                  <a:schemeClr val="bg1"/>
                </a:solidFill>
              </a:rPr>
              <a:t>ST</a:t>
            </a:r>
            <a:r>
              <a:rPr lang="en-US" sz="1000" dirty="0">
                <a:solidFill>
                  <a:schemeClr val="bg1"/>
                </a:solidFill>
              </a:rPr>
              <a:t> Settling Tank</a:t>
            </a:r>
          </a:p>
        </p:txBody>
      </p:sp>
      <p:pic>
        <p:nvPicPr>
          <p:cNvPr id="54" name="Picture 53" descr="A black and white business card&#10;&#10;Description automatically generated">
            <a:extLst>
              <a:ext uri="{FF2B5EF4-FFF2-40B4-BE49-F238E27FC236}">
                <a16:creationId xmlns:a16="http://schemas.microsoft.com/office/drawing/2014/main" xmlns="" id="{A5755569-68DE-6849-61A8-77361F861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
        <p:nvSpPr>
          <p:cNvPr id="2" name="Right Triangle 1"/>
          <p:cNvSpPr/>
          <p:nvPr/>
        </p:nvSpPr>
        <p:spPr>
          <a:xfrm>
            <a:off x="1259922" y="4655175"/>
            <a:ext cx="1537779" cy="419376"/>
          </a:xfrm>
          <a:prstGeom prst="rtTriangle">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37890" y="4897546"/>
            <a:ext cx="1537779" cy="587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ight Triangle 34"/>
          <p:cNvSpPr/>
          <p:nvPr/>
        </p:nvSpPr>
        <p:spPr>
          <a:xfrm rot="21041548">
            <a:off x="1280565" y="5206715"/>
            <a:ext cx="1492798" cy="419376"/>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ight Triangle 36"/>
          <p:cNvSpPr/>
          <p:nvPr/>
        </p:nvSpPr>
        <p:spPr>
          <a:xfrm rot="21041548">
            <a:off x="2871474" y="4966558"/>
            <a:ext cx="1419398" cy="37408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2850566" y="4844189"/>
            <a:ext cx="1501612" cy="4027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ight Triangle 39"/>
          <p:cNvSpPr/>
          <p:nvPr/>
        </p:nvSpPr>
        <p:spPr>
          <a:xfrm rot="21078347">
            <a:off x="4806416" y="4838500"/>
            <a:ext cx="1532450" cy="193357"/>
          </a:xfrm>
          <a:prstGeom prst="rtTriangle">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20838949">
            <a:off x="4839182" y="4755061"/>
            <a:ext cx="535732" cy="2385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ectangle 41"/>
          <p:cNvSpPr/>
          <p:nvPr/>
        </p:nvSpPr>
        <p:spPr>
          <a:xfrm rot="20838949">
            <a:off x="5241852" y="4667098"/>
            <a:ext cx="535732" cy="2385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p:cNvSpPr/>
          <p:nvPr/>
        </p:nvSpPr>
        <p:spPr>
          <a:xfrm rot="2198392">
            <a:off x="5816220" y="4677209"/>
            <a:ext cx="510800" cy="103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p:cNvSpPr/>
          <p:nvPr/>
        </p:nvSpPr>
        <p:spPr>
          <a:xfrm rot="20838949">
            <a:off x="5414038" y="4626315"/>
            <a:ext cx="535732" cy="348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p:cNvSpPr/>
          <p:nvPr/>
        </p:nvSpPr>
        <p:spPr>
          <a:xfrm rot="20964828">
            <a:off x="5603978" y="4739378"/>
            <a:ext cx="535732" cy="2385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xmlns="" id="{2E345191-02A7-F4BC-7A61-2B5C959E4EDD}"/>
              </a:ext>
            </a:extLst>
          </p:cNvPr>
          <p:cNvSpPr txBox="1"/>
          <p:nvPr/>
        </p:nvSpPr>
        <p:spPr>
          <a:xfrm>
            <a:off x="1481895" y="4909590"/>
            <a:ext cx="699289" cy="707886"/>
          </a:xfrm>
          <a:prstGeom prst="rect">
            <a:avLst/>
          </a:prstGeom>
          <a:noFill/>
        </p:spPr>
        <p:txBody>
          <a:bodyPr wrap="square" rtlCol="0">
            <a:spAutoFit/>
          </a:bodyPr>
          <a:lstStyle/>
          <a:p>
            <a:r>
              <a:rPr lang="en-US" sz="1000" dirty="0" smtClean="0">
                <a:solidFill>
                  <a:schemeClr val="bg1"/>
                </a:solidFill>
              </a:rPr>
              <a:t>MUD, Trash, Organic material</a:t>
            </a:r>
            <a:endParaRPr lang="en-US" sz="1000" dirty="0">
              <a:solidFill>
                <a:schemeClr val="bg1"/>
              </a:solidFill>
            </a:endParaRPr>
          </a:p>
        </p:txBody>
      </p:sp>
      <p:sp>
        <p:nvSpPr>
          <p:cNvPr id="49" name="TextBox 48">
            <a:extLst>
              <a:ext uri="{FF2B5EF4-FFF2-40B4-BE49-F238E27FC236}">
                <a16:creationId xmlns:a16="http://schemas.microsoft.com/office/drawing/2014/main" xmlns="" id="{2E345191-02A7-F4BC-7A61-2B5C959E4EDD}"/>
              </a:ext>
            </a:extLst>
          </p:cNvPr>
          <p:cNvSpPr txBox="1"/>
          <p:nvPr/>
        </p:nvSpPr>
        <p:spPr>
          <a:xfrm>
            <a:off x="3003491" y="4922920"/>
            <a:ext cx="1112883" cy="400110"/>
          </a:xfrm>
          <a:prstGeom prst="rect">
            <a:avLst/>
          </a:prstGeom>
          <a:noFill/>
        </p:spPr>
        <p:txBody>
          <a:bodyPr wrap="square" rtlCol="0">
            <a:spAutoFit/>
          </a:bodyPr>
          <a:lstStyle/>
          <a:p>
            <a:r>
              <a:rPr lang="en-US" sz="1000" dirty="0" smtClean="0">
                <a:solidFill>
                  <a:schemeClr val="bg1"/>
                </a:solidFill>
              </a:rPr>
              <a:t>MUD, Trash, Organic material</a:t>
            </a:r>
            <a:endParaRPr lang="en-US" sz="1000" dirty="0">
              <a:solidFill>
                <a:schemeClr val="bg1"/>
              </a:solidFill>
            </a:endParaRPr>
          </a:p>
        </p:txBody>
      </p:sp>
      <p:sp>
        <p:nvSpPr>
          <p:cNvPr id="51" name="TextBox 50">
            <a:extLst>
              <a:ext uri="{FF2B5EF4-FFF2-40B4-BE49-F238E27FC236}">
                <a16:creationId xmlns:a16="http://schemas.microsoft.com/office/drawing/2014/main" xmlns="" id="{2E345191-02A7-F4BC-7A61-2B5C959E4EDD}"/>
              </a:ext>
            </a:extLst>
          </p:cNvPr>
          <p:cNvSpPr txBox="1"/>
          <p:nvPr/>
        </p:nvSpPr>
        <p:spPr>
          <a:xfrm>
            <a:off x="4851620" y="4673745"/>
            <a:ext cx="1112883" cy="400110"/>
          </a:xfrm>
          <a:prstGeom prst="rect">
            <a:avLst/>
          </a:prstGeom>
          <a:noFill/>
        </p:spPr>
        <p:txBody>
          <a:bodyPr wrap="square" rtlCol="0">
            <a:spAutoFit/>
          </a:bodyPr>
          <a:lstStyle/>
          <a:p>
            <a:r>
              <a:rPr lang="en-US" sz="1000" dirty="0" smtClean="0">
                <a:solidFill>
                  <a:schemeClr val="bg1"/>
                </a:solidFill>
              </a:rPr>
              <a:t>MUD, Trash, Organic material</a:t>
            </a:r>
            <a:endParaRPr lang="en-US" sz="1000" dirty="0">
              <a:solidFill>
                <a:schemeClr val="bg1"/>
              </a:solidFill>
            </a:endParaRPr>
          </a:p>
        </p:txBody>
      </p:sp>
      <p:pic>
        <p:nvPicPr>
          <p:cNvPr id="48" name="Picture 47" descr="A diagram of a green tank&#10;&#10;Description automatically generated">
            <a:extLst>
              <a:ext uri="{FF2B5EF4-FFF2-40B4-BE49-F238E27FC236}">
                <a16:creationId xmlns:a16="http://schemas.microsoft.com/office/drawing/2014/main" xmlns="" id="{DB4CF64A-51F5-3F87-0553-50E0F8A14262}"/>
              </a:ext>
            </a:extLst>
          </p:cNvPr>
          <p:cNvPicPr>
            <a:picLocks noChangeAspect="1"/>
          </p:cNvPicPr>
          <p:nvPr/>
        </p:nvPicPr>
        <p:blipFill rotWithShape="1">
          <a:blip r:embed="rId4">
            <a:extLst>
              <a:ext uri="{28A0092B-C50C-407E-A947-70E740481C1C}">
                <a14:useLocalDpi xmlns:a14="http://schemas.microsoft.com/office/drawing/2010/main" val="0"/>
              </a:ext>
            </a:extLst>
          </a:blip>
          <a:srcRect l="2616" r="1798"/>
          <a:stretch/>
        </p:blipFill>
        <p:spPr>
          <a:xfrm>
            <a:off x="331939" y="3353289"/>
            <a:ext cx="4391268" cy="2890967"/>
          </a:xfrm>
          <a:prstGeom prst="rect">
            <a:avLst/>
          </a:prstGeom>
        </p:spPr>
      </p:pic>
      <p:pic>
        <p:nvPicPr>
          <p:cNvPr id="50" name="Picture 49" descr="A diagram of a water faucet&#10;&#10;Description automatically generated">
            <a:extLst>
              <a:ext uri="{FF2B5EF4-FFF2-40B4-BE49-F238E27FC236}">
                <a16:creationId xmlns:a16="http://schemas.microsoft.com/office/drawing/2014/main" xmlns="" id="{92E0B958-85D4-9724-5322-9FE099B5F0D2}"/>
              </a:ext>
            </a:extLst>
          </p:cNvPr>
          <p:cNvPicPr>
            <a:picLocks noChangeAspect="1"/>
          </p:cNvPicPr>
          <p:nvPr/>
        </p:nvPicPr>
        <p:blipFill rotWithShape="1">
          <a:blip r:embed="rId5">
            <a:extLst>
              <a:ext uri="{28A0092B-C50C-407E-A947-70E740481C1C}">
                <a14:useLocalDpi xmlns:a14="http://schemas.microsoft.com/office/drawing/2010/main" val="0"/>
              </a:ext>
            </a:extLst>
          </a:blip>
          <a:srcRect r="2462"/>
          <a:stretch/>
        </p:blipFill>
        <p:spPr>
          <a:xfrm>
            <a:off x="3460005" y="2671015"/>
            <a:ext cx="5154214" cy="2931029"/>
          </a:xfrm>
          <a:prstGeom prst="rect">
            <a:avLst/>
          </a:prstGeom>
        </p:spPr>
      </p:pic>
      <p:pic>
        <p:nvPicPr>
          <p:cNvPr id="52" name="Picture 51" descr="A diagram of a green box&#10;&#10;Description automatically generated">
            <a:extLst>
              <a:ext uri="{FF2B5EF4-FFF2-40B4-BE49-F238E27FC236}">
                <a16:creationId xmlns:a16="http://schemas.microsoft.com/office/drawing/2014/main" xmlns="" id="{6E73326F-6343-A343-8D83-638C50EE4047}"/>
              </a:ext>
            </a:extLst>
          </p:cNvPr>
          <p:cNvPicPr>
            <a:picLocks noChangeAspect="1"/>
          </p:cNvPicPr>
          <p:nvPr/>
        </p:nvPicPr>
        <p:blipFill rotWithShape="1">
          <a:blip r:embed="rId6">
            <a:extLst>
              <a:ext uri="{28A0092B-C50C-407E-A947-70E740481C1C}">
                <a14:useLocalDpi xmlns:a14="http://schemas.microsoft.com/office/drawing/2010/main" val="0"/>
              </a:ext>
            </a:extLst>
          </a:blip>
          <a:srcRect l="12100" r="5232"/>
          <a:stretch/>
        </p:blipFill>
        <p:spPr>
          <a:xfrm>
            <a:off x="7017554" y="1555814"/>
            <a:ext cx="4793281" cy="3190304"/>
          </a:xfrm>
          <a:prstGeom prst="rect">
            <a:avLst/>
          </a:prstGeom>
        </p:spPr>
      </p:pic>
    </p:spTree>
    <p:extLst>
      <p:ext uri="{BB962C8B-B14F-4D97-AF65-F5344CB8AC3E}">
        <p14:creationId xmlns:p14="http://schemas.microsoft.com/office/powerpoint/2010/main" val="408773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ChemSpider</a:t>
            </a:r>
            <a:endParaRPr lang="en-US" dirty="0"/>
          </a:p>
        </p:txBody>
      </p:sp>
      <p:grpSp>
        <p:nvGrpSpPr>
          <p:cNvPr id="19" name="Group 18">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20" name="Freeform: Shape 19">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F7C4DFE-42EF-8DAE-F6A7-31659CCDB7E6}"/>
              </a:ext>
            </a:extLst>
          </p:cNvPr>
          <p:cNvSpPr>
            <a:spLocks noGrp="1"/>
          </p:cNvSpPr>
          <p:nvPr>
            <p:ph type="title"/>
          </p:nvPr>
        </p:nvSpPr>
        <p:spPr>
          <a:xfrm>
            <a:off x="116945" y="4181757"/>
            <a:ext cx="3029833" cy="1672944"/>
          </a:xfrm>
        </p:spPr>
        <p:txBody>
          <a:bodyPr>
            <a:normAutofit/>
          </a:bodyPr>
          <a:lstStyle/>
          <a:p>
            <a:pPr defTabSz="795528"/>
            <a:r>
              <a:rPr lang="en-US" sz="3828" b="1" kern="1200" dirty="0" smtClean="0">
                <a:solidFill>
                  <a:schemeClr val="tx1"/>
                </a:solidFill>
                <a:latin typeface="+mj-lt"/>
                <a:ea typeface="+mj-ea"/>
                <a:cs typeface="+mj-cs"/>
              </a:rPr>
              <a:t>How we Do</a:t>
            </a:r>
            <a:br>
              <a:rPr lang="en-US" sz="3828" b="1" kern="1200" dirty="0" smtClean="0">
                <a:solidFill>
                  <a:schemeClr val="tx1"/>
                </a:solidFill>
                <a:latin typeface="+mj-lt"/>
                <a:ea typeface="+mj-ea"/>
                <a:cs typeface="+mj-cs"/>
              </a:rPr>
            </a:br>
            <a:r>
              <a:rPr lang="en-US" sz="3828" b="1" kern="1200" dirty="0" smtClean="0">
                <a:solidFill>
                  <a:schemeClr val="tx1"/>
                </a:solidFill>
                <a:latin typeface="+mj-lt"/>
                <a:ea typeface="+mj-ea"/>
                <a:cs typeface="+mj-cs"/>
              </a:rPr>
              <a:t>        </a:t>
            </a:r>
            <a:r>
              <a:rPr lang="en-US" sz="3828" b="1" dirty="0" smtClean="0"/>
              <a:t>IT</a:t>
            </a:r>
            <a:br>
              <a:rPr lang="en-US" sz="3828" b="1" dirty="0" smtClean="0"/>
            </a:br>
            <a:r>
              <a:rPr lang="en-US" sz="3828" b="1" kern="1200" dirty="0" smtClean="0">
                <a:solidFill>
                  <a:schemeClr val="tx1"/>
                </a:solidFill>
                <a:latin typeface="+mj-lt"/>
                <a:ea typeface="+mj-ea"/>
                <a:cs typeface="+mj-cs"/>
              </a:rPr>
              <a:t>Inoculation</a:t>
            </a:r>
            <a:endParaRPr lang="en-US" dirty="0"/>
          </a:p>
        </p:txBody>
      </p:sp>
      <p:sp>
        <p:nvSpPr>
          <p:cNvPr id="3" name="Content Placeholder 2">
            <a:extLst>
              <a:ext uri="{FF2B5EF4-FFF2-40B4-BE49-F238E27FC236}">
                <a16:creationId xmlns:a16="http://schemas.microsoft.com/office/drawing/2014/main" xmlns="" id="{3F715620-8C57-DAAB-5DB8-A95F2F6AC8D8}"/>
              </a:ext>
            </a:extLst>
          </p:cNvPr>
          <p:cNvSpPr>
            <a:spLocks noGrp="1"/>
          </p:cNvSpPr>
          <p:nvPr>
            <p:ph idx="1"/>
          </p:nvPr>
        </p:nvSpPr>
        <p:spPr>
          <a:xfrm>
            <a:off x="4814102" y="707102"/>
            <a:ext cx="6690801" cy="5692253"/>
          </a:xfrm>
        </p:spPr>
        <p:txBody>
          <a:bodyPr>
            <a:noAutofit/>
          </a:bodyPr>
          <a:lstStyle/>
          <a:p>
            <a:pPr marL="0" indent="0" defTabSz="795528">
              <a:spcBef>
                <a:spcPts val="870"/>
              </a:spcBef>
              <a:buNone/>
            </a:pPr>
            <a:r>
              <a:rPr lang="en-US" sz="1800" b="1" kern="1200" dirty="0">
                <a:solidFill>
                  <a:schemeClr val="tx1"/>
                </a:solidFill>
                <a:latin typeface="+mn-lt"/>
                <a:ea typeface="+mn-ea"/>
                <a:cs typeface="+mn-cs"/>
              </a:rPr>
              <a:t>Step 1: Determine Sludge Levels of each separator tank and water clarity </a:t>
            </a:r>
          </a:p>
          <a:p>
            <a:pPr marL="457200" lvl="1" indent="0" defTabSz="795528">
              <a:spcBef>
                <a:spcPts val="870"/>
              </a:spcBef>
              <a:buNone/>
            </a:pPr>
            <a:r>
              <a:rPr lang="en-US" sz="1800" b="1" kern="1200" dirty="0">
                <a:solidFill>
                  <a:schemeClr val="tx1"/>
                </a:solidFill>
                <a:latin typeface="+mn-lt"/>
                <a:ea typeface="+mn-ea"/>
                <a:cs typeface="+mn-cs"/>
              </a:rPr>
              <a:t>1a -Using a Sludge Judge </a:t>
            </a:r>
            <a:r>
              <a:rPr lang="en-US" sz="1800" b="1" dirty="0"/>
              <a:t>-</a:t>
            </a:r>
            <a:r>
              <a:rPr lang="en-US" sz="1800" b="1" kern="1200" dirty="0">
                <a:solidFill>
                  <a:schemeClr val="tx1"/>
                </a:solidFill>
                <a:latin typeface="+mn-lt"/>
                <a:ea typeface="+mn-ea"/>
                <a:cs typeface="+mn-cs"/>
              </a:rPr>
              <a:t> </a:t>
            </a:r>
            <a:r>
              <a:rPr lang="en-US" sz="1800" kern="1200" dirty="0">
                <a:solidFill>
                  <a:schemeClr val="tx1"/>
                </a:solidFill>
                <a:latin typeface="+mn-lt"/>
                <a:ea typeface="+mn-ea"/>
                <a:cs typeface="+mn-cs"/>
              </a:rPr>
              <a:t>remove  a sample of  each of the separator tanks water and sludge. Take </a:t>
            </a:r>
            <a:r>
              <a:rPr lang="en-US" sz="1800" dirty="0"/>
              <a:t>photos of each tank and label them for reference.</a:t>
            </a:r>
          </a:p>
          <a:p>
            <a:pPr marL="457200" lvl="1" indent="0" defTabSz="795528">
              <a:spcBef>
                <a:spcPts val="870"/>
              </a:spcBef>
              <a:buNone/>
            </a:pPr>
            <a:r>
              <a:rPr lang="en-US" sz="1800" b="1" kern="1200" dirty="0">
                <a:solidFill>
                  <a:schemeClr val="tx1"/>
                </a:solidFill>
                <a:latin typeface="+mn-lt"/>
                <a:ea typeface="+mn-ea"/>
                <a:cs typeface="+mn-cs"/>
              </a:rPr>
              <a:t>1b -Ensure Sludge Judge Probe: </a:t>
            </a:r>
            <a:r>
              <a:rPr lang="en-US" sz="1800" kern="1200" dirty="0">
                <a:solidFill>
                  <a:schemeClr val="tx1"/>
                </a:solidFill>
                <a:latin typeface="+mn-lt"/>
                <a:ea typeface="+mn-ea"/>
                <a:cs typeface="+mn-cs"/>
              </a:rPr>
              <a:t>is inserted to the bottom of the tank, if possible, Do Not Force it into the sludge and dirt. </a:t>
            </a:r>
            <a:r>
              <a:rPr lang="en-US" sz="1800" dirty="0"/>
              <a:t>Take a small water sample as close to the top of the black sludge as possible.</a:t>
            </a:r>
          </a:p>
          <a:p>
            <a:pPr marL="457200" lvl="1" indent="0" defTabSz="795528">
              <a:spcBef>
                <a:spcPts val="870"/>
              </a:spcBef>
              <a:buNone/>
            </a:pPr>
            <a:r>
              <a:rPr lang="en-US" sz="1800" b="1" kern="1200" dirty="0">
                <a:solidFill>
                  <a:schemeClr val="tx1"/>
                </a:solidFill>
                <a:latin typeface="+mn-lt"/>
                <a:ea typeface="+mn-ea"/>
                <a:cs typeface="+mn-cs"/>
              </a:rPr>
              <a:t>1c Place water sample in plastic or glass container</a:t>
            </a:r>
            <a:r>
              <a:rPr lang="en-US" sz="1800" dirty="0"/>
              <a:t>: This sample will be tested for pH level, Turbidity and Nitrite.</a:t>
            </a:r>
            <a:r>
              <a:rPr lang="en-US" sz="1800" kern="1200" dirty="0">
                <a:solidFill>
                  <a:schemeClr val="tx1"/>
                </a:solidFill>
                <a:latin typeface="+mn-lt"/>
                <a:ea typeface="+mn-ea"/>
                <a:cs typeface="+mn-cs"/>
              </a:rPr>
              <a:t> </a:t>
            </a:r>
          </a:p>
          <a:p>
            <a:pPr marL="0" indent="0" defTabSz="795528">
              <a:spcBef>
                <a:spcPts val="870"/>
              </a:spcBef>
              <a:buNone/>
            </a:pPr>
            <a:endParaRPr lang="en-US" sz="1800" dirty="0"/>
          </a:p>
          <a:p>
            <a:pPr marL="0" indent="0" defTabSz="795528">
              <a:spcBef>
                <a:spcPts val="870"/>
              </a:spcBef>
              <a:buNone/>
            </a:pPr>
            <a:r>
              <a:rPr lang="en-US" sz="1800" b="1" kern="1200" dirty="0">
                <a:solidFill>
                  <a:schemeClr val="tx1"/>
                </a:solidFill>
                <a:latin typeface="+mn-lt"/>
                <a:ea typeface="+mn-ea"/>
                <a:cs typeface="+mn-cs"/>
              </a:rPr>
              <a:t>Step 2: Determine Best Separator Tank to add Reclaim Defender Biologicals to the tank that has between 10 to 36” of sludge.</a:t>
            </a:r>
          </a:p>
          <a:p>
            <a:pPr marL="457200" lvl="1" indent="0" defTabSz="795528">
              <a:spcBef>
                <a:spcPts val="870"/>
              </a:spcBef>
              <a:buNone/>
            </a:pPr>
            <a:r>
              <a:rPr lang="en-US" sz="1800" dirty="0"/>
              <a:t>2a – Examine the Sludge Judge Probe photos, select a separator tank that has between 10 to 36 inches of sludge in the probe. Its important to allow the bacteria blends time to build colonies in the sludge. </a:t>
            </a:r>
            <a:endParaRPr lang="en-US" sz="1800" kern="1200" dirty="0">
              <a:solidFill>
                <a:schemeClr val="tx1"/>
              </a:solidFill>
              <a:latin typeface="+mn-lt"/>
              <a:ea typeface="+mn-ea"/>
              <a:cs typeface="+mn-cs"/>
            </a:endParaRPr>
          </a:p>
        </p:txBody>
      </p:sp>
      <p:sp>
        <p:nvSpPr>
          <p:cNvPr id="10" name="Date Placeholder 23">
            <a:extLst>
              <a:ext uri="{FF2B5EF4-FFF2-40B4-BE49-F238E27FC236}">
                <a16:creationId xmlns:a16="http://schemas.microsoft.com/office/drawing/2014/main" xmlns="" id="{55B39C46-506D-44D7-AEB8-EF349EE51736}"/>
              </a:ext>
            </a:extLst>
          </p:cNvPr>
          <p:cNvSpPr>
            <a:spLocks noGrp="1"/>
          </p:cNvSpPr>
          <p:nvPr>
            <p:ph type="dt" sz="half" idx="10"/>
          </p:nvPr>
        </p:nvSpPr>
        <p:spPr>
          <a:xfrm rot="5400000">
            <a:off x="11281801" y="5677336"/>
            <a:ext cx="1059997" cy="384040"/>
          </a:xfrm>
        </p:spPr>
        <p:txBody>
          <a:bodyPr>
            <a:normAutofit/>
          </a:bodyPr>
          <a:lstStyle/>
          <a:p>
            <a:pPr defTabSz="795528">
              <a:spcAft>
                <a:spcPts val="522"/>
              </a:spcAft>
            </a:pPr>
            <a:fld id="{05739FCD-39C2-4FCD-A23B-FC3E4BFD59CE}" type="datetime1">
              <a:rPr lang="en-US" sz="1044" kern="1200">
                <a:solidFill>
                  <a:schemeClr val="tx1">
                    <a:tint val="75000"/>
                  </a:schemeClr>
                </a:solidFill>
                <a:latin typeface="+mn-lt"/>
                <a:ea typeface="+mn-ea"/>
                <a:cs typeface="+mn-cs"/>
              </a:rPr>
              <a:pPr defTabSz="795528">
                <a:spcAft>
                  <a:spcPts val="522"/>
                </a:spcAft>
              </a:pPr>
              <a:t>11/21/2024</a:t>
            </a:fld>
            <a:endParaRPr lang="en-US" dirty="0"/>
          </a:p>
        </p:txBody>
      </p:sp>
      <p:sp>
        <p:nvSpPr>
          <p:cNvPr id="8" name="TextBox 7">
            <a:extLst>
              <a:ext uri="{FF2B5EF4-FFF2-40B4-BE49-F238E27FC236}">
                <a16:creationId xmlns:a16="http://schemas.microsoft.com/office/drawing/2014/main" xmlns="" id="{C7CC8CF4-F1EB-8E41-BB9B-A526D662C8A1}"/>
              </a:ext>
            </a:extLst>
          </p:cNvPr>
          <p:cNvSpPr txBox="1"/>
          <p:nvPr/>
        </p:nvSpPr>
        <p:spPr>
          <a:xfrm>
            <a:off x="1740423" y="3705241"/>
            <a:ext cx="1994211" cy="333296"/>
          </a:xfrm>
          <a:prstGeom prst="rect">
            <a:avLst/>
          </a:prstGeom>
          <a:noFill/>
        </p:spPr>
        <p:txBody>
          <a:bodyPr wrap="square" rtlCol="0">
            <a:spAutoFit/>
          </a:bodyPr>
          <a:lstStyle/>
          <a:p>
            <a:pPr defTabSz="795528">
              <a:spcAft>
                <a:spcPts val="600"/>
              </a:spcAft>
            </a:pPr>
            <a:r>
              <a:rPr lang="en-US" sz="1566" b="1" kern="1200">
                <a:solidFill>
                  <a:schemeClr val="bg1"/>
                </a:solidFill>
                <a:latin typeface="+mn-lt"/>
                <a:ea typeface="+mn-ea"/>
                <a:cs typeface="+mn-cs"/>
              </a:rPr>
              <a:t>Step 1- Inoculation</a:t>
            </a:r>
            <a:endParaRPr lang="en-US" b="1">
              <a:solidFill>
                <a:schemeClr val="bg1"/>
              </a:solidFill>
            </a:endParaRPr>
          </a:p>
        </p:txBody>
      </p:sp>
      <p:pic>
        <p:nvPicPr>
          <p:cNvPr id="6" name="Picture 5" descr="A person holding a pipe">
            <a:extLst>
              <a:ext uri="{FF2B5EF4-FFF2-40B4-BE49-F238E27FC236}">
                <a16:creationId xmlns:a16="http://schemas.microsoft.com/office/drawing/2014/main" xmlns="" id="{5E7EAC95-7B09-9636-E523-D7F5D6F4F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36" y="397968"/>
            <a:ext cx="1722209" cy="2408926"/>
          </a:xfrm>
          <a:prstGeom prst="rect">
            <a:avLst/>
          </a:prstGeom>
        </p:spPr>
      </p:pic>
      <p:pic>
        <p:nvPicPr>
          <p:cNvPr id="7" name="Picture 6" descr="A pole in the ground&#10;&#10;Description automatically generated">
            <a:extLst>
              <a:ext uri="{FF2B5EF4-FFF2-40B4-BE49-F238E27FC236}">
                <a16:creationId xmlns:a16="http://schemas.microsoft.com/office/drawing/2014/main" xmlns="" id="{91903B63-6EE3-D19E-30AA-BB362BEFC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281" y="1790226"/>
            <a:ext cx="1722209" cy="2372397"/>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xmlns="" id="{0945226E-355F-7BBF-7275-28682ED4FBE2}"/>
                  </a:ext>
                </a:extLst>
              </p14:cNvPr>
              <p14:cNvContentPartPr/>
              <p14:nvPr/>
            </p14:nvContentPartPr>
            <p14:xfrm>
              <a:off x="2923870" y="2765892"/>
              <a:ext cx="923760" cy="474840"/>
            </p14:xfrm>
          </p:contentPart>
        </mc:Choice>
        <mc:Fallback xmlns="">
          <p:pic>
            <p:nvPicPr>
              <p:cNvPr id="14" name="Ink 13">
                <a:extLst>
                  <a:ext uri="{FF2B5EF4-FFF2-40B4-BE49-F238E27FC236}">
                    <a16:creationId xmlns:a16="http://schemas.microsoft.com/office/drawing/2014/main" id="{0945226E-355F-7BBF-7275-28682ED4FBE2}"/>
                  </a:ext>
                </a:extLst>
              </p:cNvPr>
              <p:cNvPicPr/>
              <p:nvPr/>
            </p:nvPicPr>
            <p:blipFill>
              <a:blip r:embed="rId6"/>
              <a:stretch>
                <a:fillRect/>
              </a:stretch>
            </p:blipFill>
            <p:spPr>
              <a:xfrm>
                <a:off x="2905870" y="2730252"/>
                <a:ext cx="959400" cy="546480"/>
              </a:xfrm>
              <a:prstGeom prst="rect">
                <a:avLst/>
              </a:prstGeom>
            </p:spPr>
          </p:pic>
        </mc:Fallback>
      </mc:AlternateContent>
      <p:sp>
        <p:nvSpPr>
          <p:cNvPr id="15" name="TextBox 14">
            <a:extLst>
              <a:ext uri="{FF2B5EF4-FFF2-40B4-BE49-F238E27FC236}">
                <a16:creationId xmlns:a16="http://schemas.microsoft.com/office/drawing/2014/main" xmlns="" id="{46AA436D-53E3-51BA-871A-4CC24BBCD15E}"/>
              </a:ext>
            </a:extLst>
          </p:cNvPr>
          <p:cNvSpPr txBox="1"/>
          <p:nvPr/>
        </p:nvSpPr>
        <p:spPr>
          <a:xfrm>
            <a:off x="607073" y="2852199"/>
            <a:ext cx="2711036" cy="369332"/>
          </a:xfrm>
          <a:prstGeom prst="rect">
            <a:avLst/>
          </a:prstGeom>
          <a:noFill/>
        </p:spPr>
        <p:txBody>
          <a:bodyPr wrap="square" rtlCol="0">
            <a:spAutoFit/>
          </a:bodyPr>
          <a:lstStyle/>
          <a:p>
            <a:r>
              <a:rPr lang="en-US" b="1" dirty="0">
                <a:solidFill>
                  <a:srgbClr val="FF0000"/>
                </a:solidFill>
              </a:rPr>
              <a:t>Water Sample Here--&gt;&gt;</a:t>
            </a:r>
          </a:p>
        </p:txBody>
      </p:sp>
      <p:sp>
        <p:nvSpPr>
          <p:cNvPr id="16" name="TextBox 15">
            <a:extLst>
              <a:ext uri="{FF2B5EF4-FFF2-40B4-BE49-F238E27FC236}">
                <a16:creationId xmlns:a16="http://schemas.microsoft.com/office/drawing/2014/main" xmlns="" id="{4CAC02EB-086D-A9C3-2816-ACDEE8B32FDD}"/>
              </a:ext>
            </a:extLst>
          </p:cNvPr>
          <p:cNvSpPr txBox="1"/>
          <p:nvPr/>
        </p:nvSpPr>
        <p:spPr>
          <a:xfrm>
            <a:off x="2051640" y="345928"/>
            <a:ext cx="2190276" cy="1477328"/>
          </a:xfrm>
          <a:prstGeom prst="rect">
            <a:avLst/>
          </a:prstGeom>
          <a:noFill/>
        </p:spPr>
        <p:txBody>
          <a:bodyPr wrap="square" rtlCol="0">
            <a:spAutoFit/>
          </a:bodyPr>
          <a:lstStyle/>
          <a:p>
            <a:r>
              <a:rPr lang="en-US" b="1" dirty="0">
                <a:solidFill>
                  <a:srgbClr val="FF0000"/>
                </a:solidFill>
              </a:rPr>
              <a:t>Insert Probe into manhole, until it will not easily slide thru the sludge and mud. Do Not Force!</a:t>
            </a:r>
          </a:p>
        </p:txBody>
      </p:sp>
      <p:pic>
        <p:nvPicPr>
          <p:cNvPr id="28" name="Picture 27" descr="A measuring cylinder with a dark liquid in it&#10;&#10;Description automatically generated">
            <a:extLst>
              <a:ext uri="{FF2B5EF4-FFF2-40B4-BE49-F238E27FC236}">
                <a16:creationId xmlns:a16="http://schemas.microsoft.com/office/drawing/2014/main" xmlns="" id="{39AEEF93-2FA7-35E6-D289-C095871CB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5588" y="4038397"/>
            <a:ext cx="1779298" cy="2372397"/>
          </a:xfrm>
          <a:prstGeom prst="rect">
            <a:avLst/>
          </a:prstGeom>
        </p:spPr>
      </p:pic>
      <p:pic>
        <p:nvPicPr>
          <p:cNvPr id="5" name="Picture 4" descr="A black and white business card&#10;&#10;Description automatically generated">
            <a:extLst>
              <a:ext uri="{FF2B5EF4-FFF2-40B4-BE49-F238E27FC236}">
                <a16:creationId xmlns:a16="http://schemas.microsoft.com/office/drawing/2014/main" xmlns="" id="{FCF1189B-3A30-01D2-B7FB-9D8124F30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9113" y="6181345"/>
            <a:ext cx="649371" cy="332528"/>
          </a:xfrm>
          <a:prstGeom prst="rect">
            <a:avLst/>
          </a:prstGeom>
        </p:spPr>
      </p:pic>
    </p:spTree>
    <p:extLst>
      <p:ext uri="{BB962C8B-B14F-4D97-AF65-F5344CB8AC3E}">
        <p14:creationId xmlns:p14="http://schemas.microsoft.com/office/powerpoint/2010/main" val="2587195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11307</TotalTime>
  <Words>1796</Words>
  <Application>Microsoft Office PowerPoint</Application>
  <PresentationFormat>Widescreen</PresentationFormat>
  <Paragraphs>159</Paragraphs>
  <Slides>18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Abadi Extra Light</vt:lpstr>
      <vt:lpstr>Algerian</vt:lpstr>
      <vt:lpstr>Aptos</vt:lpstr>
      <vt:lpstr>Arial</vt:lpstr>
      <vt:lpstr>Calibri</vt:lpstr>
      <vt:lpstr>Calibri Light</vt:lpstr>
      <vt:lpstr>Meiryo</vt:lpstr>
      <vt:lpstr>Roboto</vt:lpstr>
      <vt:lpstr>Segoe UI</vt:lpstr>
      <vt:lpstr>Times New Roman</vt:lpstr>
      <vt:lpstr>Office Theme</vt:lpstr>
      <vt:lpstr>Reclaim-Defender Technology Overview</vt:lpstr>
      <vt:lpstr>Reclaim Defender</vt:lpstr>
      <vt:lpstr>Reclaim Defender      Water Purification Technology</vt:lpstr>
      <vt:lpstr>Top Benefits  Behind  Reclaim Defender</vt:lpstr>
      <vt:lpstr>Overview</vt:lpstr>
      <vt:lpstr>Two - Step     Process Overview</vt:lpstr>
      <vt:lpstr>Reclaim Defender Video</vt:lpstr>
      <vt:lpstr>PowerPoint Presentation</vt:lpstr>
      <vt:lpstr>How we Do         IT Inoculation</vt:lpstr>
      <vt:lpstr>Phase One Inoculation</vt:lpstr>
      <vt:lpstr>The Importance of Measurements</vt:lpstr>
      <vt:lpstr>Start Inoculation</vt:lpstr>
      <vt:lpstr>Start Sustainment </vt:lpstr>
      <vt:lpstr>Boosting Catalyst </vt:lpstr>
      <vt:lpstr>Reclaim Defender </vt:lpstr>
      <vt:lpstr>Measured Results: Day 1 Photo:  13 inches of Sludge measured, COD level HIGH water is murky Brown, H2S gasses heavy throughout car wash. Day 25 Photo:  5 inches of Sludge measured, COD levels Moderate, H2S Gases light to non existing Day 36 Photo: No Measurable Sludge Observed, Water is cloudy but NO visible particulates, H2S Gases continue to be absent in Car Wash bay or equipment room   Color of separated water has gone from a dark black to grayish green indicating a reduction in organic material in water Collum. </vt:lpstr>
      <vt:lpstr>Site TWO - Tunnel Operator     Location:  Houston, Texas     Car Count: 600 vpd     Equipment: Sony’s 125’ Tunnel    Reclaim System: Velocity  </vt:lpstr>
      <vt:lpstr>SITE THREE - Tunnel Operator     Location:  Brighton, Colorado     Car Count: 500 vpd     Equipment: AVW/Peco 100’ Tunnel    Reclaim System: Con-Serv Reclaim System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Acadian Services Reclaim-Defender Series Technology</dc:title>
  <dc:creator>David Buzzard</dc:creator>
  <cp:lastModifiedBy>mgordon2520@icloud.com</cp:lastModifiedBy>
  <cp:revision>46</cp:revision>
  <cp:lastPrinted>2024-04-01T14:37:04Z</cp:lastPrinted>
  <dcterms:created xsi:type="dcterms:W3CDTF">2023-07-12T20:01:33Z</dcterms:created>
  <dcterms:modified xsi:type="dcterms:W3CDTF">2024-11-21T17:43:48Z</dcterms:modified>
</cp:coreProperties>
</file>