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2" r:id="rId2"/>
    <p:sldId id="261" r:id="rId3"/>
    <p:sldId id="265" r:id="rId4"/>
    <p:sldId id="267" r:id="rId5"/>
    <p:sldId id="270" r:id="rId6"/>
    <p:sldId id="269" r:id="rId7"/>
    <p:sldId id="264" r:id="rId8"/>
    <p:sldId id="257" r:id="rId9"/>
    <p:sldId id="259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802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5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8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4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768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9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3843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42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9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8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4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5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1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2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7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9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92000"/>
                <a:lumOff val="8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9B7C34-8F82-4BA7-AA7C-836B596D443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DB0125-50EC-4B68-9EF2-D798FDA9E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00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CC161-9A8E-EE31-5DB1-339113EA7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EF389180-DC8D-D9CD-90BB-A2EA7C664C70}"/>
              </a:ext>
            </a:extLst>
          </p:cNvPr>
          <p:cNvSpPr/>
          <p:nvPr/>
        </p:nvSpPr>
        <p:spPr>
          <a:xfrm>
            <a:off x="2536581" y="4849820"/>
            <a:ext cx="6637623" cy="710469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effectLst>
            <a:glow rad="393700">
              <a:schemeClr val="accent1">
                <a:alpha val="40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F8C897-109E-CCCB-C4D0-C6D98181D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4772D98-6BC7-B92D-139D-9F023B719AE8}"/>
              </a:ext>
            </a:extLst>
          </p:cNvPr>
          <p:cNvSpPr/>
          <p:nvPr/>
        </p:nvSpPr>
        <p:spPr>
          <a:xfrm>
            <a:off x="2850557" y="2450404"/>
            <a:ext cx="649087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Eco-Wash Solutions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20FBC-F37F-FC42-2725-6A3B07EFFD3A}"/>
              </a:ext>
            </a:extLst>
          </p:cNvPr>
          <p:cNvSpPr txBox="1"/>
          <p:nvPr/>
        </p:nvSpPr>
        <p:spPr>
          <a:xfrm>
            <a:off x="3237005" y="3560924"/>
            <a:ext cx="624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4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Restore Cleanliness, Refresh Your Wash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7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461" y="447118"/>
            <a:ext cx="10909004" cy="552058"/>
          </a:xfrm>
        </p:spPr>
        <p:txBody>
          <a:bodyPr>
            <a:noAutofit/>
          </a:bodyPr>
          <a:lstStyle/>
          <a:p>
            <a:r>
              <a:rPr lang="en-US" sz="3200"/>
              <a:t>Microbiology &amp; Zeta Particle Infusion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2690" y="1160275"/>
            <a:ext cx="4498422" cy="3720438"/>
          </a:xfrm>
        </p:spPr>
        <p:txBody>
          <a:bodyPr>
            <a:normAutofit/>
          </a:bodyPr>
          <a:lstStyle/>
          <a:p>
            <a:r>
              <a:rPr lang="en-US" sz="1800" b="1"/>
              <a:t>Water treatment enhances quality by reducing anaerobic conditions and improving oxygen dispersion.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0752" y="4880713"/>
            <a:ext cx="9886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Hyper-saturated oxygen improves car wash performance, reducing costs and enhancing shine.</a:t>
            </a:r>
            <a:endParaRPr lang="en-US" sz="1600" b="1" i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26485" r="133" b="10443"/>
          <a:stretch/>
        </p:blipFill>
        <p:spPr>
          <a:xfrm rot="5400000">
            <a:off x="7192936" y="2512842"/>
            <a:ext cx="3010395" cy="1662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66862" y="1325291"/>
            <a:ext cx="84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Deionized Water  </a:t>
            </a:r>
          </a:p>
          <a:p>
            <a:pPr algn="ctr"/>
            <a:r>
              <a:rPr lang="en-US" sz="1000" b="1"/>
              <a:t>DO=9.1 mg/L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8498476" y="1325291"/>
            <a:ext cx="119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Deionized Water  </a:t>
            </a:r>
          </a:p>
          <a:p>
            <a:pPr algn="ctr"/>
            <a:r>
              <a:rPr lang="en-US" sz="1000" b="1"/>
              <a:t>DO=28.3 mg/L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8633360" y="4611892"/>
            <a:ext cx="866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Bodoni MT Condensed" panose="02070606080606020203" pitchFamily="18" charset="0"/>
              </a:rPr>
              <a:t>DO=Dissolved Oxygen</a:t>
            </a:r>
            <a:endParaRPr lang="en-US" sz="800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7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2536581" y="4849820"/>
            <a:ext cx="6637623" cy="710469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effectLst>
            <a:glow rad="393700">
              <a:schemeClr val="accent1">
                <a:alpha val="40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C703E-344F-7586-7711-5080460D309E}"/>
              </a:ext>
            </a:extLst>
          </p:cNvPr>
          <p:cNvSpPr txBox="1"/>
          <p:nvPr/>
        </p:nvSpPr>
        <p:spPr>
          <a:xfrm>
            <a:off x="1219198" y="2344147"/>
            <a:ext cx="9753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Transforming Reclamation Systems</a:t>
            </a:r>
            <a:endParaRPr lang="en-US" sz="44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C07BB2-70D0-579C-D3E3-A7A780957621}"/>
              </a:ext>
            </a:extLst>
          </p:cNvPr>
          <p:cNvSpPr/>
          <p:nvPr/>
        </p:nvSpPr>
        <p:spPr>
          <a:xfrm>
            <a:off x="2940658" y="3338427"/>
            <a:ext cx="5829467" cy="848032"/>
          </a:xfrm>
          <a:prstGeom prst="round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Harnessing Microbiology and Gas Transfer</a:t>
            </a:r>
          </a:p>
        </p:txBody>
      </p:sp>
    </p:spTree>
    <p:extLst>
      <p:ext uri="{BB962C8B-B14F-4D97-AF65-F5344CB8AC3E}">
        <p14:creationId xmlns:p14="http://schemas.microsoft.com/office/powerpoint/2010/main" val="183128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51646-719B-566F-4222-AA302D0EF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C1AF6608-A09D-F747-BD79-AF449E6A7295}"/>
              </a:ext>
            </a:extLst>
          </p:cNvPr>
          <p:cNvSpPr/>
          <p:nvPr/>
        </p:nvSpPr>
        <p:spPr>
          <a:xfrm>
            <a:off x="2536581" y="4849820"/>
            <a:ext cx="6637623" cy="710469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effectLst>
            <a:glow rad="393700">
              <a:schemeClr val="accent1">
                <a:alpha val="40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DF847-C353-7A31-F1E9-1EF89A3F8D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424A85-A79A-FF41-C80E-DE622E679F8A}"/>
              </a:ext>
            </a:extLst>
          </p:cNvPr>
          <p:cNvSpPr txBox="1"/>
          <p:nvPr/>
        </p:nvSpPr>
        <p:spPr>
          <a:xfrm>
            <a:off x="6226810" y="803236"/>
            <a:ext cx="5830175" cy="5693866"/>
          </a:xfrm>
          <a:prstGeom prst="rect">
            <a:avLst/>
          </a:prstGeom>
          <a:pattFill prst="zigZag">
            <a:fgClr>
              <a:schemeClr val="bg1">
                <a:lumMod val="85000"/>
                <a:lumOff val="15000"/>
              </a:schemeClr>
            </a:fgClr>
            <a:bgClr>
              <a:schemeClr val="bg1"/>
            </a:bgClr>
          </a:pattFill>
          <a:effectLst>
            <a:softEdge rad="431800"/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effectLst>
                  <a:glow rad="127000">
                    <a:schemeClr val="accent1">
                      <a:alpha val="92000"/>
                    </a:schemeClr>
                  </a:glow>
                </a:effectLst>
              </a:rPr>
              <a:t>Nanobubbles improve gas transfer in physics and fluid dynamics. </a:t>
            </a:r>
          </a:p>
          <a:p>
            <a:pPr lvl="1"/>
            <a:endParaRPr lang="en-US" sz="2800" b="1" dirty="0">
              <a:effectLst>
                <a:glow rad="127000">
                  <a:schemeClr val="accent1">
                    <a:alpha val="92000"/>
                  </a:schemeClr>
                </a:glow>
              </a:effectLst>
            </a:endParaRPr>
          </a:p>
          <a:p>
            <a:pPr lvl="1"/>
            <a:r>
              <a:rPr lang="en-US" sz="2800" b="1" dirty="0">
                <a:effectLst>
                  <a:glow rad="127000">
                    <a:schemeClr val="accent1">
                      <a:alpha val="92000"/>
                    </a:schemeClr>
                  </a:glow>
                </a:effectLst>
              </a:rPr>
              <a:t>They optimize liquid-gas interactions, revolutionizing efficiency in water treatment processes.</a:t>
            </a:r>
          </a:p>
          <a:p>
            <a:pPr lvl="1"/>
            <a:endParaRPr lang="en-US" sz="2800" b="1" dirty="0">
              <a:effectLst>
                <a:glow rad="127000">
                  <a:schemeClr val="accent1">
                    <a:alpha val="92000"/>
                  </a:schemeClr>
                </a:glow>
              </a:effectLst>
            </a:endParaRPr>
          </a:p>
          <a:p>
            <a:pPr lvl="1"/>
            <a:r>
              <a:rPr lang="en-US" sz="2800" b="1" dirty="0">
                <a:effectLst>
                  <a:glow rad="127000">
                    <a:schemeClr val="accent1">
                      <a:alpha val="92000"/>
                    </a:schemeClr>
                  </a:glow>
                </a:effectLst>
              </a:rPr>
              <a:t>Nanobubbles deliver oxygen and create dispersion used to remove and clean water with no mechanical filtration.</a:t>
            </a:r>
            <a:endParaRPr lang="en-US" sz="1400" b="1" dirty="0">
              <a:effectLst>
                <a:glow rad="127000">
                  <a:schemeClr val="accent1">
                    <a:alpha val="92000"/>
                  </a:schemeClr>
                </a:glo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A2166-C46B-5971-855D-1874269F19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-2" y="720109"/>
            <a:ext cx="5960983" cy="5262979"/>
          </a:xfrm>
          <a:prstGeom prst="rect">
            <a:avLst/>
          </a:prstGeom>
          <a:pattFill prst="zigZag">
            <a:fgClr>
              <a:schemeClr val="accent4"/>
            </a:fgClr>
            <a:bgClr>
              <a:schemeClr val="bg1"/>
            </a:bgClr>
          </a:pattFill>
          <a:effectLst>
            <a:softEdge rad="431800"/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>
                <a:effectLst>
                  <a:glow rad="127000">
                    <a:schemeClr val="accent1">
                      <a:alpha val="92000"/>
                    </a:schemeClr>
                  </a:glow>
                </a:effectLst>
              </a:rPr>
              <a:t>Microorganisms plays a crucial role in the biochemical processes in all ecosystems.</a:t>
            </a:r>
          </a:p>
          <a:p>
            <a:pPr lvl="1"/>
            <a:endParaRPr lang="en-US" sz="2800" b="1" dirty="0">
              <a:effectLst>
                <a:glow rad="127000">
                  <a:schemeClr val="accent1">
                    <a:alpha val="92000"/>
                  </a:schemeClr>
                </a:glow>
              </a:effectLst>
            </a:endParaRPr>
          </a:p>
          <a:p>
            <a:pPr lvl="1"/>
            <a:r>
              <a:rPr lang="en-US" sz="2800" b="1" dirty="0">
                <a:effectLst>
                  <a:glow rad="127000">
                    <a:schemeClr val="accent1">
                      <a:alpha val="92000"/>
                    </a:schemeClr>
                  </a:glow>
                </a:effectLst>
              </a:rPr>
              <a:t>Used in wastewater treatment they cause organic pollutants to degrade. </a:t>
            </a:r>
          </a:p>
          <a:p>
            <a:pPr lvl="1"/>
            <a:endParaRPr lang="en-US" sz="2800" b="1" dirty="0">
              <a:effectLst>
                <a:glow rad="127000">
                  <a:schemeClr val="accent1">
                    <a:alpha val="92000"/>
                  </a:schemeClr>
                </a:glow>
              </a:effectLst>
            </a:endParaRPr>
          </a:p>
          <a:p>
            <a:pPr lvl="1"/>
            <a:r>
              <a:rPr lang="en-US" sz="2800" b="1" dirty="0">
                <a:effectLst>
                  <a:glow rad="127000">
                    <a:schemeClr val="accent1">
                      <a:alpha val="92000"/>
                    </a:schemeClr>
                  </a:glow>
                </a:effectLst>
              </a:rPr>
              <a:t>Microbes restore and maintain ecological balance, fostering healthier environments and promoting biodiversity.</a:t>
            </a:r>
            <a:endParaRPr lang="en-US" sz="1400" b="1" dirty="0">
              <a:effectLst>
                <a:glow rad="127000">
                  <a:schemeClr val="accent1">
                    <a:alpha val="92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02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2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09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291CB5-F776-7501-22FE-9B0CBE8DF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4E369C1-B109-3926-80BB-0B9F18250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effectLst>
            <a:reflection blurRad="571500" stA="45000" endPos="65000" dist="50800" dir="5400000" sy="-100000" algn="bl" rotWithShape="0"/>
            <a:softEdge rad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8520C9-FD11-331F-5DCD-F85FED54841E}"/>
              </a:ext>
            </a:extLst>
          </p:cNvPr>
          <p:cNvSpPr txBox="1"/>
          <p:nvPr/>
        </p:nvSpPr>
        <p:spPr>
          <a:xfrm>
            <a:off x="241992" y="4537520"/>
            <a:ext cx="5313680" cy="101566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  <a:softEdge rad="2921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Microorganisms</a:t>
            </a:r>
            <a:r>
              <a:rPr lang="en-US" b="1" dirty="0">
                <a:solidFill>
                  <a:srgbClr val="FFFF00"/>
                </a:solidFill>
              </a:rPr>
              <a:t> -</a:t>
            </a:r>
            <a:r>
              <a:rPr lang="en-US" b="1" dirty="0"/>
              <a:t> decompose organic matter, recycling nutrients back into ecosystems.</a:t>
            </a:r>
            <a:endParaRPr lang="en-US" sz="1400" b="1" dirty="0">
              <a:effectLst>
                <a:glow rad="127000">
                  <a:schemeClr val="accent1">
                    <a:alpha val="92000"/>
                  </a:schemeClr>
                </a:glo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F6263-D0DD-FD84-D5FD-4363EE692852}"/>
              </a:ext>
            </a:extLst>
          </p:cNvPr>
          <p:cNvSpPr txBox="1"/>
          <p:nvPr/>
        </p:nvSpPr>
        <p:spPr>
          <a:xfrm>
            <a:off x="241992" y="5752521"/>
            <a:ext cx="5152352" cy="73866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  <a:softEdge rad="2921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Enzymes</a:t>
            </a:r>
            <a:r>
              <a:rPr lang="en-US" b="1" dirty="0">
                <a:solidFill>
                  <a:srgbClr val="FFFF00"/>
                </a:solidFill>
              </a:rPr>
              <a:t> -</a:t>
            </a:r>
            <a:r>
              <a:rPr lang="en-US" b="1" dirty="0"/>
              <a:t> help microorganisms digest complex molecules for energy and nutrients.</a:t>
            </a:r>
            <a:endParaRPr lang="en-US" sz="1400" b="1" dirty="0">
              <a:effectLst>
                <a:glow rad="127000">
                  <a:schemeClr val="accent1">
                    <a:alpha val="92000"/>
                  </a:schemeClr>
                </a:glo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15751F-DCFD-9E13-EBC3-03019101467A}"/>
              </a:ext>
            </a:extLst>
          </p:cNvPr>
          <p:cNvSpPr txBox="1"/>
          <p:nvPr/>
        </p:nvSpPr>
        <p:spPr>
          <a:xfrm>
            <a:off x="7558083" y="4596035"/>
            <a:ext cx="4593552" cy="221599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  <a:softEdge rad="2921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Aerobic Microbes - </a:t>
            </a:r>
            <a:r>
              <a:rPr lang="en-US" b="1" dirty="0"/>
              <a:t>thrive in oxygen-rich environments, producing CO₂ and water.</a:t>
            </a:r>
          </a:p>
          <a:p>
            <a:r>
              <a:rPr lang="en-US" b="1" dirty="0"/>
              <a:t>
</a:t>
            </a:r>
            <a:r>
              <a:rPr lang="en-US" sz="2400" b="1" dirty="0">
                <a:solidFill>
                  <a:srgbClr val="FFFF00"/>
                </a:solidFill>
              </a:rPr>
              <a:t>Anaerobic Microbes - </a:t>
            </a:r>
            <a:r>
              <a:rPr lang="en-US" b="1" dirty="0"/>
              <a:t>work in low-oxygen settings, generating noxious gases and by-products.</a:t>
            </a:r>
            <a:endParaRPr lang="en-US" sz="1400" b="1" dirty="0">
              <a:effectLst>
                <a:glow rad="127000">
                  <a:schemeClr val="accent1">
                    <a:alpha val="92000"/>
                  </a:schemeClr>
                </a:glo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2429AE-0CA2-CE2A-05B8-1970B130D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3308" y="803446"/>
            <a:ext cx="5605381" cy="3534736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effectLst>
            <a:outerShdw blurRad="50800" dist="38100" dir="5400000" algn="t" rotWithShape="0">
              <a:schemeClr val="accent6">
                <a:alpha val="40000"/>
              </a:schemeClr>
            </a:outerShdw>
            <a:softEdge rad="762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1DA93A-E2D3-33F3-B582-1CEEFA078329}"/>
              </a:ext>
            </a:extLst>
          </p:cNvPr>
          <p:cNvSpPr txBox="1"/>
          <p:nvPr/>
        </p:nvSpPr>
        <p:spPr>
          <a:xfrm>
            <a:off x="2898832" y="166115"/>
            <a:ext cx="713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ptos Black" panose="020F0502020204030204" pitchFamily="34" charset="0"/>
              </a:rPr>
              <a:t>Microbial Action Mechanisms</a:t>
            </a:r>
          </a:p>
        </p:txBody>
      </p:sp>
    </p:spTree>
    <p:extLst>
      <p:ext uri="{BB962C8B-B14F-4D97-AF65-F5344CB8AC3E}">
        <p14:creationId xmlns:p14="http://schemas.microsoft.com/office/powerpoint/2010/main" val="19542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A34B8-1BD4-E3FC-8739-A7F99B8C0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8B4F4EFF-1BF5-F53B-048A-7EFA129AADCC}"/>
              </a:ext>
            </a:extLst>
          </p:cNvPr>
          <p:cNvSpPr/>
          <p:nvPr/>
        </p:nvSpPr>
        <p:spPr>
          <a:xfrm>
            <a:off x="2536581" y="4849820"/>
            <a:ext cx="6637623" cy="710469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effectLst>
            <a:glow rad="393700">
              <a:schemeClr val="accent1">
                <a:alpha val="40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A95669-52FD-0A4D-9DCE-2A3ED57618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15"/>
            <a:ext cx="12191999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69ED5-BA58-E8E2-3E50-F61D444752C7}"/>
              </a:ext>
            </a:extLst>
          </p:cNvPr>
          <p:cNvSpPr txBox="1"/>
          <p:nvPr/>
        </p:nvSpPr>
        <p:spPr>
          <a:xfrm>
            <a:off x="1499935" y="198604"/>
            <a:ext cx="9192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Microbiology and Car Wash Reclaim Water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D1B54-C227-D718-FEAE-D6F810A9AD8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2824" y="1333893"/>
            <a:ext cx="6256422" cy="553997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Improve Water Turbidity by 86%</a:t>
            </a:r>
          </a:p>
          <a:p>
            <a:pPr lvl="1"/>
            <a:r>
              <a:rPr lang="en-US" sz="1600" b="1" dirty="0">
                <a:solidFill>
                  <a:srgbClr val="FFFF00"/>
                </a:solidFill>
              </a:rPr>
              <a:t>Consumes surfactants, oils and greases, resulting in noticeably cleaner water.</a:t>
            </a:r>
          </a:p>
          <a:p>
            <a:r>
              <a:rPr lang="en-US" sz="2400" b="1" dirty="0"/>
              <a:t>Reduce Dissolved Solids by 16%</a:t>
            </a:r>
          </a:p>
          <a:p>
            <a:pPr lvl="1"/>
            <a:r>
              <a:rPr lang="en-US" sz="1600" b="1" dirty="0">
                <a:solidFill>
                  <a:srgbClr val="FFFF00"/>
                </a:solidFill>
              </a:rPr>
              <a:t>Reduces surface tension in water, allows heavier particles to settle out of water</a:t>
            </a:r>
          </a:p>
          <a:p>
            <a:r>
              <a:rPr lang="en-US" sz="2400" b="1" dirty="0"/>
              <a:t>Reduce Saturated Solids by 48%</a:t>
            </a:r>
          </a:p>
          <a:p>
            <a:pPr lvl="1"/>
            <a:r>
              <a:rPr lang="en-US" sz="1600" b="1" dirty="0">
                <a:solidFill>
                  <a:srgbClr val="FFFF00"/>
                </a:solidFill>
              </a:rPr>
              <a:t>Microbes consume organic particles that inhibit settling, allowing solids to separate more efficiently</a:t>
            </a:r>
          </a:p>
          <a:p>
            <a:r>
              <a:rPr lang="en-US" sz="2400" b="1" dirty="0"/>
              <a:t>Reduce Organic Sludge by 87% </a:t>
            </a:r>
          </a:p>
          <a:p>
            <a:pPr lvl="1"/>
            <a:r>
              <a:rPr lang="en-US" sz="1600" b="1" dirty="0">
                <a:solidFill>
                  <a:srgbClr val="FFFF00"/>
                </a:solidFill>
              </a:rPr>
              <a:t>Removes Volatile Organic Compounds (VOCs) emitted from detergents, cleaning agents, and other chemicals </a:t>
            </a:r>
          </a:p>
          <a:p>
            <a:r>
              <a:rPr lang="en-US" sz="2400" b="1" dirty="0"/>
              <a:t>Reduces Chemical Odors by 92%</a:t>
            </a:r>
          </a:p>
          <a:p>
            <a:pPr lvl="1"/>
            <a:r>
              <a:rPr lang="en-US" sz="1600" b="1" dirty="0">
                <a:solidFill>
                  <a:srgbClr val="FFFF00"/>
                </a:solidFill>
              </a:rPr>
              <a:t>Methane (CH₄), Hydrogen Sulfide (H₂S), Carbon Dioxide (CO₂) &amp; Ammonia (NH₃)</a:t>
            </a:r>
          </a:p>
          <a:p>
            <a:r>
              <a:rPr lang="en-US" sz="2400" b="1" dirty="0"/>
              <a:t>Reduces Biofouling in Equipment by 75%</a:t>
            </a:r>
          </a:p>
          <a:p>
            <a:pPr lvl="1"/>
            <a:r>
              <a:rPr lang="en-US" sz="1600" b="1" dirty="0">
                <a:solidFill>
                  <a:srgbClr val="FFFF00"/>
                </a:solidFill>
              </a:rPr>
              <a:t>Reduces biofilm and scale buildup in pipes, pumps, and nozzles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8EEC9E-82E7-F3DF-932E-BD47D8E1826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577516" y="1297711"/>
            <a:ext cx="6144126" cy="5784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1BC7360-5975-E31D-C990-7F5BE8E21F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851" y="1449079"/>
            <a:ext cx="2484377" cy="15179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BC21BF-A259-2814-6FDF-F45D21C510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798548" y="2718318"/>
            <a:ext cx="1493251" cy="24474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86CFE6-9E27-6F13-EE51-A8663BFA6E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2017" y="4916985"/>
            <a:ext cx="2417211" cy="14932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A4C8C7-32DF-38AB-FE60-EB3919536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0886" y="5663611"/>
            <a:ext cx="323535" cy="3787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7F3EF2-49E1-5E73-A424-EA3EFE8168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9499" y="4010260"/>
            <a:ext cx="334922" cy="39210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BEED43-4DF8-7D69-1D59-E11681189D8E}"/>
              </a:ext>
            </a:extLst>
          </p:cNvPr>
          <p:cNvSpPr txBox="1"/>
          <p:nvPr/>
        </p:nvSpPr>
        <p:spPr>
          <a:xfrm>
            <a:off x="2279975" y="806201"/>
            <a:ext cx="362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Key Benefits</a:t>
            </a:r>
          </a:p>
        </p:txBody>
      </p:sp>
    </p:spTree>
    <p:extLst>
      <p:ext uri="{BB962C8B-B14F-4D97-AF65-F5344CB8AC3E}">
        <p14:creationId xmlns:p14="http://schemas.microsoft.com/office/powerpoint/2010/main" val="148971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4C248B-647B-1F67-6864-848C57EE6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8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BDD79-4A76-842E-B4F0-810712484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BC2D4031-F158-7242-2C1F-4BDA24A2AFC9}"/>
              </a:ext>
            </a:extLst>
          </p:cNvPr>
          <p:cNvSpPr/>
          <p:nvPr/>
        </p:nvSpPr>
        <p:spPr>
          <a:xfrm>
            <a:off x="2536581" y="4849820"/>
            <a:ext cx="6637623" cy="710469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effectLst>
            <a:glow rad="393700">
              <a:schemeClr val="accent1">
                <a:alpha val="40000"/>
              </a:schemeClr>
            </a:glow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05A783-BE1F-B9E7-BA6D-CF3310FE6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ED30C4-D700-157A-88CD-926BD7962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323275"/>
            <a:ext cx="11169446" cy="61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0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Innovative Water Solutions for a Sustainable Future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2" t="7044" r="6064" b="43422"/>
          <a:stretch/>
        </p:blipFill>
        <p:spPr>
          <a:xfrm>
            <a:off x="3527257" y="1343892"/>
            <a:ext cx="2136531" cy="24142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0" t="20285" r="28154" b="16277"/>
          <a:stretch/>
        </p:blipFill>
        <p:spPr>
          <a:xfrm rot="5400000">
            <a:off x="6290217" y="1557253"/>
            <a:ext cx="2434890" cy="196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880" y="340183"/>
            <a:ext cx="10909004" cy="552058"/>
          </a:xfrm>
        </p:spPr>
        <p:txBody>
          <a:bodyPr>
            <a:noAutofit/>
          </a:bodyPr>
          <a:lstStyle/>
          <a:p>
            <a:r>
              <a:rPr lang="en-US" sz="3200"/>
              <a:t>Integrating Technologies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321" y="1144518"/>
            <a:ext cx="4764933" cy="3720438"/>
          </a:xfrm>
        </p:spPr>
        <p:txBody>
          <a:bodyPr>
            <a:norm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Merging technologies optimizes remediation. Nanobubbles enhance oxygen for microbial activity, boosting pollutant breakdown.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129" y="4880713"/>
            <a:ext cx="9886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Microbiology and nanobubbles synergize in car wash systems, improving efficiency, odor control, and water clarity.</a:t>
            </a:r>
            <a:endParaRPr lang="en-US" sz="16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675216" y="400072"/>
            <a:ext cx="842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Deionized Water
DO=9.1 mg/L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9693344" y="416459"/>
            <a:ext cx="119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/>
              <a:t>Deionized Water
DO=28.3 mg/L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10113505" y="4397235"/>
            <a:ext cx="866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Bodoni MT Condensed" panose="02070606080606020203" pitchFamily="18" charset="0"/>
              </a:rPr>
              <a:t>DO = Dissolved Oxygen</a:t>
            </a:r>
            <a:endParaRPr lang="en-US" sz="800" dirty="0">
              <a:latin typeface="Bodoni MT Condensed" panose="020706060806060202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21199" r="11334" b="37842"/>
          <a:stretch/>
        </p:blipFill>
        <p:spPr>
          <a:xfrm>
            <a:off x="8591269" y="958587"/>
            <a:ext cx="2194236" cy="1470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t="19773" r="29400" b="14870"/>
          <a:stretch/>
        </p:blipFill>
        <p:spPr>
          <a:xfrm rot="5400000">
            <a:off x="10670153" y="3120089"/>
            <a:ext cx="1526190" cy="1295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t="24436" r="11943" b="12894"/>
          <a:stretch/>
        </p:blipFill>
        <p:spPr>
          <a:xfrm rot="5400000">
            <a:off x="8497598" y="2249501"/>
            <a:ext cx="1403674" cy="8025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539" b="21304"/>
          <a:stretch/>
        </p:blipFill>
        <p:spPr>
          <a:xfrm rot="5400000">
            <a:off x="6793787" y="1276069"/>
            <a:ext cx="1736200" cy="11012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14836" r="23535" b="2628"/>
          <a:stretch/>
        </p:blipFill>
        <p:spPr>
          <a:xfrm rot="5400000">
            <a:off x="6875645" y="3223034"/>
            <a:ext cx="1684483" cy="10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5360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FDBCC6B-C869-4395-8589-3C5E5261BB5D}">
  <we:reference id="wa200007130" version="1.0.0.1" store="en-US" storeType="OMEX"/>
  <we:alternateReferences>
    <we:reference id="wa200007130" version="1.0.0.1" store="wa2000071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4340</TotalTime>
  <Words>405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Abadi</vt:lpstr>
      <vt:lpstr>Aptos Black</vt:lpstr>
      <vt:lpstr>Bodoni MT Condensed</vt:lpstr>
      <vt:lpstr>Book Antiqua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Innovative Water Solutions for a Sustainable Future</vt:lpstr>
      <vt:lpstr>Integrating Technologies</vt:lpstr>
      <vt:lpstr>Microbiology &amp; Zeta Particle Infusion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 and the effects of Dispersion</dc:title>
  <dc:creator>mgordon2520@icloud.com</dc:creator>
  <cp:lastModifiedBy>Mike Gordon</cp:lastModifiedBy>
  <cp:revision>48</cp:revision>
  <dcterms:created xsi:type="dcterms:W3CDTF">2024-12-05T05:02:24Z</dcterms:created>
  <dcterms:modified xsi:type="dcterms:W3CDTF">2024-12-26T07:04:59Z</dcterms:modified>
</cp:coreProperties>
</file>