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3" r:id="rId6"/>
    <p:sldId id="283" r:id="rId7"/>
    <p:sldId id="264" r:id="rId8"/>
    <p:sldId id="280" r:id="rId9"/>
    <p:sldId id="286" r:id="rId10"/>
    <p:sldId id="287" r:id="rId11"/>
    <p:sldId id="266" r:id="rId12"/>
    <p:sldId id="267" r:id="rId13"/>
    <p:sldId id="277" r:id="rId14"/>
    <p:sldId id="268" r:id="rId15"/>
    <p:sldId id="269" r:id="rId16"/>
    <p:sldId id="285" r:id="rId17"/>
    <p:sldId id="272" r:id="rId18"/>
    <p:sldId id="271" r:id="rId19"/>
    <p:sldId id="273" r:id="rId20"/>
    <p:sldId id="270" r:id="rId21"/>
    <p:sldId id="274" r:id="rId22"/>
    <p:sldId id="275" r:id="rId23"/>
    <p:sldId id="276" r:id="rId24"/>
    <p:sldId id="279" r:id="rId25"/>
    <p:sldId id="278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48" d="100"/>
          <a:sy n="48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75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31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667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1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545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1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692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75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82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23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15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21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54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27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5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31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88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A91678C-013F-4FD1-99D1-19E119C2F4F7}" type="datetimeFigureOut">
              <a:rPr lang="en-GB" smtClean="0"/>
              <a:t>08/01/2019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5FFA71-DB5C-4318-ACC3-AF44884648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4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4508E-61E4-4819-908B-DECC3AF1E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033" y="414779"/>
            <a:ext cx="9502219" cy="5458120"/>
          </a:xfrm>
        </p:spPr>
        <p:txBody>
          <a:bodyPr anchor="t"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</a:br>
            <a:r>
              <a:rPr lang="en-GB" sz="4000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GB" sz="4000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</a:br>
            <a:r>
              <a:rPr lang="en-GB" sz="4000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GB" sz="4000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</a:br>
            <a:r>
              <a:rPr lang="en-GB" sz="4000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GB" sz="4000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</a:b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>(FORMERLY Chiltern decorative &amp; Fine Arts Society)</a:t>
            </a:r>
            <a:br>
              <a:rPr lang="en-GB" sz="2000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</a:b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</a:b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>young arts painting competition 2019</a:t>
            </a:r>
            <a:b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</a:b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/>
            </a:r>
            <a:b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</a:b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ungsuh" pitchFamily="18" charset="-127"/>
                <a:ea typeface="Gungsuh" pitchFamily="18" charset="-127"/>
              </a:rPr>
              <a:t>Title: </a:t>
            </a:r>
            <a:r>
              <a:rPr lang="en-GB" b="1" dirty="0">
                <a:solidFill>
                  <a:srgbClr val="FF0000"/>
                </a:solidFill>
                <a:latin typeface="Gungsuh" pitchFamily="18" charset="-127"/>
                <a:ea typeface="Gungsuh" pitchFamily="18" charset="-127"/>
              </a:rPr>
              <a:t>rainforests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67F362-8E7A-4F4B-B17D-EF2D2AB7B3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9F4549-D814-407E-B707-D3D0F677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568960"/>
            <a:ext cx="4643120" cy="1767840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29989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4257F-CB0A-4FCE-9AC5-A8ED7BECB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58240"/>
            <a:ext cx="9235440" cy="5699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E1953-E51B-4BB7-A72C-6A9ADEA89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533991"/>
            <a:ext cx="8689976" cy="624249"/>
          </a:xfrm>
        </p:spPr>
        <p:txBody>
          <a:bodyPr>
            <a:normAutofit fontScale="90000"/>
          </a:bodyPr>
          <a:lstStyle/>
          <a:p>
            <a:r>
              <a:rPr lang="en-GB" sz="4900" cap="none" dirty="0">
                <a:latin typeface="+mn-lt"/>
              </a:rPr>
              <a:t>Parrots</a:t>
            </a:r>
            <a:r>
              <a:rPr lang="en-GB" cap="none" dirty="0">
                <a:latin typeface="+mn-lt"/>
              </a:rPr>
              <a:t> flying in the canopy</a:t>
            </a:r>
          </a:p>
        </p:txBody>
      </p:sp>
    </p:spTree>
    <p:extLst>
      <p:ext uri="{BB962C8B-B14F-4D97-AF65-F5344CB8AC3E}">
        <p14:creationId xmlns:p14="http://schemas.microsoft.com/office/powerpoint/2010/main" val="42520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E9E3D-E2EA-4EB8-8D3C-A67E72870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3038" y="348793"/>
            <a:ext cx="3459638" cy="2271859"/>
          </a:xfrm>
        </p:spPr>
        <p:txBody>
          <a:bodyPr>
            <a:normAutofit/>
          </a:bodyPr>
          <a:lstStyle/>
          <a:p>
            <a:r>
              <a:rPr lang="en-GB" cap="none" dirty="0"/>
              <a:t>Painting by</a:t>
            </a:r>
            <a:br>
              <a:rPr lang="en-GB" cap="none" dirty="0"/>
            </a:br>
            <a:r>
              <a:rPr lang="en-GB" cap="none" dirty="0"/>
              <a:t>Leland </a:t>
            </a:r>
            <a:r>
              <a:rPr lang="en-GB" cap="none" dirty="0" err="1"/>
              <a:t>Klanderman</a:t>
            </a:r>
            <a:endParaRPr lang="en-GB" cap="none" dirty="0"/>
          </a:p>
        </p:txBody>
      </p:sp>
      <p:pic>
        <p:nvPicPr>
          <p:cNvPr id="5" name="Picture 4" descr="A parrot sitting on a red flower&#10;&#10;Description generated with high confidence">
            <a:extLst>
              <a:ext uri="{FF2B5EF4-FFF2-40B4-BE49-F238E27FC236}">
                <a16:creationId xmlns:a16="http://schemas.microsoft.com/office/drawing/2014/main" xmlns="" id="{36352A61-10A2-4C35-A599-A35E7CFA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09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1F1226-52BA-4CA7-BC49-6E7BD7EB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1" y="0"/>
            <a:ext cx="888008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D34ECC-377A-4B42-BF30-E4601990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0" y="618517"/>
            <a:ext cx="2653122" cy="5843243"/>
          </a:xfrm>
        </p:spPr>
        <p:txBody>
          <a:bodyPr/>
          <a:lstStyle/>
          <a:p>
            <a:r>
              <a:rPr lang="en-GB" sz="4800" cap="none" dirty="0"/>
              <a:t>Frog, Snake and Gecko by Nik Gustafson</a:t>
            </a:r>
          </a:p>
        </p:txBody>
      </p:sp>
    </p:spTree>
    <p:extLst>
      <p:ext uri="{BB962C8B-B14F-4D97-AF65-F5344CB8AC3E}">
        <p14:creationId xmlns:p14="http://schemas.microsoft.com/office/powerpoint/2010/main" val="12968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3823A2-BEF5-4105-B732-61078E92C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806" y="1022555"/>
            <a:ext cx="4100052" cy="2787443"/>
          </a:xfrm>
        </p:spPr>
        <p:txBody>
          <a:bodyPr/>
          <a:lstStyle/>
          <a:p>
            <a:r>
              <a:rPr lang="en-GB" cap="none" dirty="0"/>
              <a:t>Butterflies </a:t>
            </a:r>
            <a:br>
              <a:rPr lang="en-GB" cap="none" dirty="0"/>
            </a:br>
            <a:r>
              <a:rPr lang="en-GB" cap="none" dirty="0"/>
              <a:t>by </a:t>
            </a:r>
            <a:r>
              <a:rPr lang="en-GB" cap="none" dirty="0" err="1"/>
              <a:t>Senaka</a:t>
            </a:r>
            <a:r>
              <a:rPr lang="en-GB" cap="none" dirty="0"/>
              <a:t>-Senanayake</a:t>
            </a:r>
          </a:p>
        </p:txBody>
      </p:sp>
      <p:pic>
        <p:nvPicPr>
          <p:cNvPr id="5" name="Picture 4" descr="A picture containing outdoor object, kite, colorful&#10;&#10;Description generated with high confidence">
            <a:extLst>
              <a:ext uri="{FF2B5EF4-FFF2-40B4-BE49-F238E27FC236}">
                <a16:creationId xmlns:a16="http://schemas.microsoft.com/office/drawing/2014/main" xmlns="" id="{1ACB2563-EC4D-40F7-8AD7-182A99806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23" y="0"/>
            <a:ext cx="7506878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1B8EBE-526E-41D5-91DB-C993E441D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79" y="0"/>
            <a:ext cx="8763366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07B419-1274-4D93-8C07-A006EE5D9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2087" y="0"/>
            <a:ext cx="3638746" cy="5335571"/>
          </a:xfrm>
        </p:spPr>
        <p:txBody>
          <a:bodyPr>
            <a:normAutofit/>
          </a:bodyPr>
          <a:lstStyle/>
          <a:p>
            <a:r>
              <a:rPr lang="en-GB" cap="none" dirty="0"/>
              <a:t>Painting by Henri Rousseau </a:t>
            </a:r>
            <a:br>
              <a:rPr lang="en-GB" cap="none" dirty="0"/>
            </a:br>
            <a:r>
              <a:rPr lang="en-GB" sz="4400" cap="none" dirty="0"/>
              <a:t>(who probably did not really know what the rainforest looked like)</a:t>
            </a:r>
          </a:p>
        </p:txBody>
      </p:sp>
    </p:spTree>
    <p:extLst>
      <p:ext uri="{BB962C8B-B14F-4D97-AF65-F5344CB8AC3E}">
        <p14:creationId xmlns:p14="http://schemas.microsoft.com/office/powerpoint/2010/main" val="29946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F0D913-B9E9-4EB7-B39A-97C88D05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720" y="0"/>
            <a:ext cx="7701280" cy="7142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5E1DD-D686-4FE5-A0BA-1567B3FD0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240" y="2121031"/>
            <a:ext cx="4348480" cy="3799002"/>
          </a:xfrm>
        </p:spPr>
        <p:txBody>
          <a:bodyPr>
            <a:normAutofit/>
          </a:bodyPr>
          <a:lstStyle/>
          <a:p>
            <a:r>
              <a:rPr lang="en-GB" cap="none" dirty="0"/>
              <a:t>Another painting by Henri Rousseau</a:t>
            </a:r>
          </a:p>
        </p:txBody>
      </p:sp>
    </p:spTree>
    <p:extLst>
      <p:ext uri="{BB962C8B-B14F-4D97-AF65-F5344CB8AC3E}">
        <p14:creationId xmlns:p14="http://schemas.microsoft.com/office/powerpoint/2010/main" val="36550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2C20FF-6AEB-4A5A-93B7-49C762D2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135" y="1093511"/>
            <a:ext cx="10001250" cy="5764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3E9B-D45F-45DA-B3EA-D4934915C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223522"/>
            <a:ext cx="10510278" cy="869988"/>
          </a:xfrm>
        </p:spPr>
        <p:txBody>
          <a:bodyPr>
            <a:normAutofit fontScale="90000"/>
          </a:bodyPr>
          <a:lstStyle/>
          <a:p>
            <a:r>
              <a:rPr lang="en-GB" cap="none" dirty="0"/>
              <a:t>The Amazon River flows through the rainforest</a:t>
            </a:r>
          </a:p>
        </p:txBody>
      </p:sp>
    </p:spTree>
    <p:extLst>
      <p:ext uri="{BB962C8B-B14F-4D97-AF65-F5344CB8AC3E}">
        <p14:creationId xmlns:p14="http://schemas.microsoft.com/office/powerpoint/2010/main" val="25266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C9D9A-F908-4DC3-964A-6D1A1E24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92296"/>
          </a:xfrm>
        </p:spPr>
        <p:txBody>
          <a:bodyPr/>
          <a:lstStyle/>
          <a:p>
            <a:r>
              <a:rPr lang="en-GB" sz="4800" cap="none" dirty="0"/>
              <a:t>A school of piranha fish from the Amazon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770B28C-751E-47FB-866C-99152350267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20876" y="1563329"/>
            <a:ext cx="9955619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BC58ED-FE78-47D2-8945-9F3953E5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sz="4800" cap="none" dirty="0"/>
              <a:t>and more fish</a:t>
            </a:r>
          </a:p>
        </p:txBody>
      </p:sp>
      <p:pic>
        <p:nvPicPr>
          <p:cNvPr id="5" name="Content Placeholder 4" descr="A colorful fish&#10;&#10;Description generated with very high confidence">
            <a:extLst>
              <a:ext uri="{FF2B5EF4-FFF2-40B4-BE49-F238E27FC236}">
                <a16:creationId xmlns:a16="http://schemas.microsoft.com/office/drawing/2014/main" xmlns="" id="{F6D9E28E-BD81-4606-95D6-AF50A796D74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156"/>
            <a:ext cx="12192000" cy="7497156"/>
          </a:xfrm>
        </p:spPr>
      </p:pic>
    </p:spTree>
    <p:extLst>
      <p:ext uri="{BB962C8B-B14F-4D97-AF65-F5344CB8AC3E}">
        <p14:creationId xmlns:p14="http://schemas.microsoft.com/office/powerpoint/2010/main" val="2461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57ABA8-6A55-4651-BEBF-90E360D5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3799" cy="3616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A2B95C-A426-4E6C-BDAF-6A54D543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18517"/>
            <a:ext cx="5902036" cy="1958428"/>
          </a:xfrm>
        </p:spPr>
        <p:txBody>
          <a:bodyPr/>
          <a:lstStyle/>
          <a:p>
            <a:r>
              <a:rPr lang="en-GB" sz="4800" cap="none" dirty="0"/>
              <a:t>Caiman Crocodile by Virginia Potter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832C3A-0C1A-4913-BDD6-83503DD9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54" y="3616036"/>
            <a:ext cx="7606145" cy="328525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C41E26F-04E7-4E42-9EF7-787120EE01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3964" y="4149212"/>
            <a:ext cx="3899689" cy="2708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cap="none" dirty="0">
                <a:latin typeface="+mj-lt"/>
                <a:ea typeface="+mj-ea"/>
                <a:cs typeface="+mj-cs"/>
              </a:rPr>
              <a:t>Swimming Caiman by Peggy </a:t>
            </a:r>
            <a:r>
              <a:rPr lang="en-GB" sz="4000" cap="none" dirty="0" err="1">
                <a:latin typeface="+mj-lt"/>
                <a:ea typeface="+mj-ea"/>
                <a:cs typeface="+mj-cs"/>
              </a:rPr>
              <a:t>Macnamara</a:t>
            </a:r>
            <a:endParaRPr lang="en-GB" sz="4000" cap="none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7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FFEF6E-2FA1-4850-B112-E0A1AB4CD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680" y="1300899"/>
            <a:ext cx="9681328" cy="2403835"/>
          </a:xfrm>
        </p:spPr>
        <p:txBody>
          <a:bodyPr>
            <a:noAutofit/>
          </a:bodyPr>
          <a:lstStyle/>
          <a:p>
            <a:r>
              <a:rPr lang="en-GB" sz="3200" dirty="0">
                <a:latin typeface="Gungsuh" panose="02030600000101010101" pitchFamily="18" charset="-127"/>
                <a:ea typeface="Gungsuh" panose="02030600000101010101" pitchFamily="18" charset="-127"/>
              </a:rPr>
              <a:t/>
            </a:r>
            <a:br>
              <a:rPr lang="en-GB" sz="3200" dirty="0">
                <a:latin typeface="Gungsuh" panose="02030600000101010101" pitchFamily="18" charset="-127"/>
                <a:ea typeface="Gungsuh" panose="02030600000101010101" pitchFamily="18" charset="-127"/>
              </a:rPr>
            </a:br>
            <a:r>
              <a:rPr lang="en-GB" sz="5400" cap="none" dirty="0">
                <a:latin typeface="Gungsuh" panose="02030600000101010101" pitchFamily="18" charset="-127"/>
                <a:ea typeface="Gungsuh" panose="02030600000101010101" pitchFamily="18" charset="-127"/>
              </a:rPr>
              <a:t>Where are rainforests?</a:t>
            </a:r>
            <a:br>
              <a:rPr lang="en-GB" sz="5400" cap="none" dirty="0">
                <a:latin typeface="Gungsuh" panose="02030600000101010101" pitchFamily="18" charset="-127"/>
                <a:ea typeface="Gungsuh" panose="02030600000101010101" pitchFamily="18" charset="-127"/>
              </a:rPr>
            </a:br>
            <a:r>
              <a:rPr lang="en-GB" sz="5400" cap="none" dirty="0">
                <a:latin typeface="Gungsuh" panose="02030600000101010101" pitchFamily="18" charset="-127"/>
                <a:ea typeface="Gungsuh" panose="02030600000101010101" pitchFamily="18" charset="-127"/>
              </a:rPr>
              <a:t/>
            </a:r>
            <a:br>
              <a:rPr lang="en-GB" sz="5400" cap="none" dirty="0">
                <a:latin typeface="Gungsuh" panose="02030600000101010101" pitchFamily="18" charset="-127"/>
                <a:ea typeface="Gungsuh" panose="02030600000101010101" pitchFamily="18" charset="-127"/>
              </a:rPr>
            </a:br>
            <a:r>
              <a:rPr lang="en-GB" sz="3600" cap="none" dirty="0">
                <a:latin typeface="Gungsuh" panose="02030600000101010101" pitchFamily="18" charset="-127"/>
                <a:ea typeface="Gungsuh" panose="02030600000101010101" pitchFamily="18" charset="-127"/>
              </a:rPr>
              <a:t>Rainforests are mostly found around the equator.  The largest rainforest is the Amazon.</a:t>
            </a:r>
            <a:endParaRPr lang="en-GB" sz="360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BE5ABA-5BB0-45C3-AF03-4409B5B92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6744" y="5281367"/>
            <a:ext cx="8689976" cy="1371599"/>
          </a:xfrm>
        </p:spPr>
        <p:txBody>
          <a:bodyPr/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EC7E2DF-FB70-4D31-8D80-A4BE95265B87}"/>
              </a:ext>
            </a:extLst>
          </p:cNvPr>
          <p:cNvGrpSpPr/>
          <p:nvPr/>
        </p:nvGrpSpPr>
        <p:grpSpPr>
          <a:xfrm>
            <a:off x="942680" y="1617874"/>
            <a:ext cx="9841583" cy="4845377"/>
            <a:chOff x="942680" y="1533033"/>
            <a:chExt cx="9841583" cy="48453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969AC69-9DE4-4074-BBF6-B92F7866D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680" y="1533033"/>
              <a:ext cx="9841583" cy="48453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02A9BC7-57FC-4934-BADC-5EA71C11D355}"/>
                </a:ext>
              </a:extLst>
            </p:cNvPr>
            <p:cNvSpPr txBox="1"/>
            <p:nvPr/>
          </p:nvSpPr>
          <p:spPr>
            <a:xfrm>
              <a:off x="942680" y="3173458"/>
              <a:ext cx="1432874" cy="147732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The Amazon Rainforest</a:t>
              </a:r>
            </a:p>
            <a:p>
              <a:endParaRPr lang="en-GB" dirty="0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xmlns="" id="{50311F8C-135F-4932-A1C4-BAD0697355AB}"/>
                </a:ext>
              </a:extLst>
            </p:cNvPr>
            <p:cNvSpPr/>
            <p:nvPr/>
          </p:nvSpPr>
          <p:spPr>
            <a:xfrm>
              <a:off x="2375554" y="3704734"/>
              <a:ext cx="1093510" cy="5019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991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809C7C-1C41-46F6-9719-85E72B00B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6" y="969818"/>
            <a:ext cx="3865419" cy="5569528"/>
          </a:xfrm>
        </p:spPr>
        <p:txBody>
          <a:bodyPr>
            <a:normAutofit/>
          </a:bodyPr>
          <a:lstStyle/>
          <a:p>
            <a:r>
              <a:rPr lang="en-GB" cap="none" dirty="0"/>
              <a:t>Some of the best art is done by the people who live in the Rainforests – the indigenous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FE0F51-5745-448D-AE54-FA2DC42D8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492" y="0"/>
            <a:ext cx="7952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E5F7B2-55BE-499D-B4D0-BF1E435FD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31" y="0"/>
            <a:ext cx="896136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D2E396-100E-4A8F-80D8-957FA4F46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816" y="1300785"/>
            <a:ext cx="2762054" cy="4044213"/>
          </a:xfrm>
        </p:spPr>
        <p:txBody>
          <a:bodyPr>
            <a:normAutofit/>
          </a:bodyPr>
          <a:lstStyle/>
          <a:p>
            <a:r>
              <a:rPr lang="en-GB" cap="none" dirty="0"/>
              <a:t>Some examples of indigenous 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A95681-36E9-4023-8686-DCFC655A50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4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033F3F-F650-4EE9-A568-17759C0AD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B0D8-AF1A-4278-AE28-4F754DD29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E8EC49-06C7-444A-9250-3174A669C0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ree, colorful&#10;&#10;Description generated with high confidence">
            <a:extLst>
              <a:ext uri="{FF2B5EF4-FFF2-40B4-BE49-F238E27FC236}">
                <a16:creationId xmlns:a16="http://schemas.microsoft.com/office/drawing/2014/main" xmlns="" id="{13806681-7299-4E96-BCBE-0FAF9DEF2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D748D-A02A-496E-A53C-BD4E716A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810483"/>
          </a:xfrm>
        </p:spPr>
        <p:txBody>
          <a:bodyPr>
            <a:normAutofit fontScale="90000"/>
          </a:bodyPr>
          <a:lstStyle/>
          <a:p>
            <a:r>
              <a:rPr lang="en-GB" sz="4800" cap="none" dirty="0"/>
              <a:t/>
            </a:r>
            <a:br>
              <a:rPr lang="en-GB" sz="4800" cap="none" dirty="0"/>
            </a:br>
            <a:r>
              <a:rPr lang="en-GB" sz="4800" cap="none" dirty="0"/>
              <a:t>Many areas of the rainforest are being burnt down to create farmland.  This is very serious for the environment and the plants and animals of the rainforest.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463D39-17F2-416C-864D-D6C3A412B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E149A-A192-4A41-AC50-0A488CA6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1" y="113123"/>
            <a:ext cx="3312159" cy="6612798"/>
          </a:xfrm>
        </p:spPr>
        <p:txBody>
          <a:bodyPr>
            <a:normAutofit fontScale="90000"/>
          </a:bodyPr>
          <a:lstStyle/>
          <a:p>
            <a:r>
              <a:rPr lang="en-GB" sz="4800" cap="none" dirty="0"/>
              <a:t/>
            </a:r>
            <a:br>
              <a:rPr lang="en-GB" sz="4800" cap="none" dirty="0"/>
            </a:br>
            <a:r>
              <a:rPr lang="en-GB" sz="4800" cap="none" dirty="0"/>
              <a:t/>
            </a:r>
            <a:br>
              <a:rPr lang="en-GB" sz="4800" cap="none" dirty="0"/>
            </a:br>
            <a:r>
              <a:rPr lang="en-GB" sz="4800" cap="none" dirty="0"/>
              <a:t>How many creatures of the rainforest can you see?</a:t>
            </a:r>
            <a:br>
              <a:rPr lang="en-GB" sz="4800" cap="none" dirty="0"/>
            </a:br>
            <a:r>
              <a:rPr lang="en-GB" sz="4800" cap="none" dirty="0"/>
              <a:t/>
            </a:r>
            <a:br>
              <a:rPr lang="en-GB" sz="4800" cap="none" dirty="0"/>
            </a:br>
            <a:r>
              <a:rPr lang="en-GB" dirty="0"/>
              <a:t/>
            </a:r>
            <a:br>
              <a:rPr lang="en-GB" dirty="0"/>
            </a:br>
            <a:r>
              <a:rPr lang="en-GB" sz="4400" cap="none" dirty="0"/>
              <a:t>Up the Xingu Painting by Cynara Mori</a:t>
            </a:r>
            <a:endParaRPr lang="en-GB" sz="4400" dirty="0"/>
          </a:p>
        </p:txBody>
      </p:sp>
      <p:pic>
        <p:nvPicPr>
          <p:cNvPr id="5" name="Content Placeholder 4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xmlns="" id="{D4F83852-C58F-4069-A16B-09EE5851D7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0"/>
            <a:ext cx="8595359" cy="6857999"/>
          </a:xfrm>
        </p:spPr>
      </p:pic>
    </p:spTree>
    <p:extLst>
      <p:ext uri="{BB962C8B-B14F-4D97-AF65-F5344CB8AC3E}">
        <p14:creationId xmlns:p14="http://schemas.microsoft.com/office/powerpoint/2010/main" val="20110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E1391E-9DA8-4F18-9498-93151817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44" y="741067"/>
            <a:ext cx="10364451" cy="1031174"/>
          </a:xfrm>
        </p:spPr>
        <p:txBody>
          <a:bodyPr>
            <a:normAutofit fontScale="90000"/>
          </a:bodyPr>
          <a:lstStyle/>
          <a:p>
            <a:pPr algn="l"/>
            <a:r>
              <a:rPr lang="en-GB" sz="4300" cap="none" dirty="0">
                <a:solidFill>
                  <a:srgbClr val="002060"/>
                </a:solidFill>
              </a:rPr>
              <a:t>We are sure you will all have your own ideas.   But remember:</a:t>
            </a:r>
            <a:r>
              <a:rPr lang="en-GB" sz="4300" cap="none" dirty="0"/>
              <a:t/>
            </a:r>
            <a:br>
              <a:rPr lang="en-GB" sz="4300" cap="none" dirty="0"/>
            </a:br>
            <a:endParaRPr lang="en-GB" sz="43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C86756-06A6-424C-9A38-4EE8AACB81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52767" y="1197204"/>
            <a:ext cx="6224832" cy="543926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GB" sz="3900" cap="none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A3 paper </a:t>
            </a:r>
          </a:p>
          <a:p>
            <a:pPr>
              <a:buFont typeface="Wingdings" pitchFamily="2" charset="2"/>
              <a:buChar char="ü"/>
            </a:pPr>
            <a:r>
              <a:rPr lang="en-GB" sz="3900" cap="none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Landscape format only </a:t>
            </a:r>
          </a:p>
          <a:p>
            <a:pPr>
              <a:buFont typeface="Wingdings" pitchFamily="2" charset="2"/>
              <a:buChar char="ü"/>
            </a:pPr>
            <a:r>
              <a:rPr lang="en-GB" sz="3900" cap="none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Not mounted</a:t>
            </a:r>
          </a:p>
          <a:p>
            <a:pPr>
              <a:buFont typeface="Wingdings" pitchFamily="2" charset="2"/>
              <a:buChar char="ü"/>
            </a:pPr>
            <a:r>
              <a:rPr lang="en-GB" sz="3900" cap="none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PRINT your name in full, age, school year and school on the back</a:t>
            </a:r>
          </a:p>
          <a:p>
            <a:pPr>
              <a:buFont typeface="Wingdings" pitchFamily="2" charset="2"/>
              <a:buChar char="ü"/>
            </a:pPr>
            <a:r>
              <a:rPr lang="en-GB" sz="3900" cap="none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By 13</a:t>
            </a:r>
            <a:r>
              <a:rPr lang="en-GB" sz="3900" cap="none" baseline="300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GB" sz="3900" cap="none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February 2019</a:t>
            </a:r>
            <a:endParaRPr lang="en-GB" sz="3900" cap="none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ü"/>
            </a:pPr>
            <a:r>
              <a:rPr lang="en-GB" sz="3900" cap="none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Prize presentation at Chalfont St Peter library on 16th March 2019</a:t>
            </a:r>
          </a:p>
          <a:p>
            <a:pPr>
              <a:buFont typeface="Wingdings" pitchFamily="2" charset="2"/>
              <a:buChar char="ü"/>
            </a:pPr>
            <a:r>
              <a:rPr lang="en-GB" sz="3900" cap="none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Winners displayed in website gallery on: http://theartssocietychiltern.org.uk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4704F6-E6EF-48CB-A5A8-41A98BB1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95" y="2162494"/>
            <a:ext cx="3816427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0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103D9B-E686-461C-8AEC-1BD41247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71803"/>
          </a:xfrm>
        </p:spPr>
        <p:txBody>
          <a:bodyPr>
            <a:normAutofit fontScale="90000"/>
          </a:bodyPr>
          <a:lstStyle/>
          <a:p>
            <a:r>
              <a:rPr lang="en-GB" sz="4400" cap="none" dirty="0"/>
              <a:t>Rainforests are very important for the environment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4DC23A-5670-4E96-B015-AE9D5BE33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" y="1178560"/>
            <a:ext cx="10038080" cy="56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14DFB9-C95C-4E88-80F8-2A359959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728" y="1480008"/>
            <a:ext cx="9261308" cy="5377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49CCE-6690-4086-8C8F-FAF0F83A1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964" y="735291"/>
            <a:ext cx="9261308" cy="867265"/>
          </a:xfrm>
        </p:spPr>
        <p:txBody>
          <a:bodyPr>
            <a:normAutofit fontScale="90000"/>
          </a:bodyPr>
          <a:lstStyle/>
          <a:p>
            <a:r>
              <a:rPr lang="en-GB" cap="none" dirty="0"/>
              <a:t/>
            </a:r>
            <a:br>
              <a:rPr lang="en-GB" cap="none" dirty="0"/>
            </a:br>
            <a:r>
              <a:rPr lang="en-GB" cap="none" dirty="0"/>
              <a:t>They are also very beautiful with lots of bright colours</a:t>
            </a:r>
          </a:p>
        </p:txBody>
      </p:sp>
    </p:spTree>
    <p:extLst>
      <p:ext uri="{BB962C8B-B14F-4D97-AF65-F5344CB8AC3E}">
        <p14:creationId xmlns:p14="http://schemas.microsoft.com/office/powerpoint/2010/main" val="15092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A697E2-13B6-48EE-B31D-CBBFA0E66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1" y="999242"/>
            <a:ext cx="2143760" cy="4258558"/>
          </a:xfrm>
        </p:spPr>
        <p:txBody>
          <a:bodyPr>
            <a:normAutofit/>
          </a:bodyPr>
          <a:lstStyle/>
          <a:p>
            <a:r>
              <a:rPr lang="en-GB" cap="none" dirty="0"/>
              <a:t>Rain-forests have inspired lots of artists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233BC9-E031-46FD-9258-818E799E9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02627" y="1158344"/>
            <a:ext cx="2976880" cy="5364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48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Because of the colours and amazing wildlife…</a:t>
            </a:r>
          </a:p>
        </p:txBody>
      </p:sp>
      <p:pic>
        <p:nvPicPr>
          <p:cNvPr id="7" name="Picture 6" descr="A picture containing tree, outdoor&#10;&#10;Description generated with very high confidence">
            <a:extLst>
              <a:ext uri="{FF2B5EF4-FFF2-40B4-BE49-F238E27FC236}">
                <a16:creationId xmlns:a16="http://schemas.microsoft.com/office/drawing/2014/main" xmlns="" id="{8D9FD502-FDAC-485B-AA91-64BE430A7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42" y="0"/>
            <a:ext cx="6391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761517-9A83-4D4E-82FE-5BCDA7F120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6D557A-9D3D-4D36-A3C7-8E41835771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C66EDE-72F3-460C-9D6C-AC340333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07C9C-75F1-4787-9342-ECC714CD4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3520" y="2790333"/>
            <a:ext cx="2896228" cy="3431357"/>
          </a:xfrm>
        </p:spPr>
        <p:txBody>
          <a:bodyPr>
            <a:normAutofit/>
          </a:bodyPr>
          <a:lstStyle/>
          <a:p>
            <a:r>
              <a:rPr lang="en-GB" cap="none" dirty="0"/>
              <a:t>Painting by Nik Gustafson</a:t>
            </a:r>
            <a:br>
              <a:rPr lang="en-GB" cap="none" dirty="0"/>
            </a:br>
            <a:endParaRPr lang="en-GB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E9B69F-9772-482D-B50A-A4FE0AF7C1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picture containing colorful, yellow, looking&#10;&#10;Description generated with very high confidence">
            <a:extLst>
              <a:ext uri="{FF2B5EF4-FFF2-40B4-BE49-F238E27FC236}">
                <a16:creationId xmlns:a16="http://schemas.microsoft.com/office/drawing/2014/main" xmlns="" id="{4B071C0F-4D83-40B9-8281-86DC944E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2" y="0"/>
            <a:ext cx="7929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6890B-FCFE-4D44-9E36-2032B33A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18517"/>
            <a:ext cx="3332480" cy="5995643"/>
          </a:xfrm>
        </p:spPr>
        <p:txBody>
          <a:bodyPr/>
          <a:lstStyle/>
          <a:p>
            <a:r>
              <a:rPr lang="en-GB" sz="4300" cap="none" dirty="0"/>
              <a:t>A painting of a jaguar in the rainforest (the only place where jaguars are found)</a:t>
            </a:r>
          </a:p>
        </p:txBody>
      </p:sp>
      <p:pic>
        <p:nvPicPr>
          <p:cNvPr id="5" name="Content Placeholder 4" descr="A picture containing building, outdoor, water&#10;&#10;Description generated with high confidence">
            <a:extLst>
              <a:ext uri="{FF2B5EF4-FFF2-40B4-BE49-F238E27FC236}">
                <a16:creationId xmlns:a16="http://schemas.microsoft.com/office/drawing/2014/main" xmlns="" id="{C12DEE29-9E9B-491B-B067-3350DA9164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00" y="1"/>
            <a:ext cx="8511000" cy="6857999"/>
          </a:xfrm>
        </p:spPr>
      </p:pic>
    </p:spTree>
    <p:extLst>
      <p:ext uri="{BB962C8B-B14F-4D97-AF65-F5344CB8AC3E}">
        <p14:creationId xmlns:p14="http://schemas.microsoft.com/office/powerpoint/2010/main" val="13666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5434FB-B499-4031-971E-A570C8C48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14" y="1131216"/>
            <a:ext cx="2243580" cy="5297863"/>
          </a:xfrm>
        </p:spPr>
        <p:txBody>
          <a:bodyPr>
            <a:normAutofit/>
          </a:bodyPr>
          <a:lstStyle/>
          <a:p>
            <a:r>
              <a:rPr lang="en-GB" sz="4000" cap="none" dirty="0"/>
              <a:t>A painting showing some of the wildlife of the Amazon rainforest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6E4737-9B24-4712-A5EE-09F92B0484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CD699C-14D8-45E0-BC9E-C9A03CF9D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688" y="-84841"/>
            <a:ext cx="9769311" cy="69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245</TotalTime>
  <Words>191</Words>
  <Application>Microsoft Office PowerPoint</Application>
  <PresentationFormat>Custom</PresentationFormat>
  <Paragraphs>34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Droplet</vt:lpstr>
      <vt:lpstr>    (FORMERLY Chiltern decorative &amp; Fine Arts Society)  young arts painting competition 2019  Title: rainforests</vt:lpstr>
      <vt:lpstr> Where are rainforests?  Rainforests are mostly found around the equator.  The largest rainforest is the Amazon.</vt:lpstr>
      <vt:lpstr>Rainforests are very important for the environment</vt:lpstr>
      <vt:lpstr> They are also very beautiful with lots of bright colours</vt:lpstr>
      <vt:lpstr>Rain-forests have inspired lots of artists</vt:lpstr>
      <vt:lpstr>PowerPoint Presentation</vt:lpstr>
      <vt:lpstr>Painting by Nik Gustafson </vt:lpstr>
      <vt:lpstr>A painting of a jaguar in the rainforest (the only place where jaguars are found)</vt:lpstr>
      <vt:lpstr>A painting showing some of the wildlife of the Amazon rainforest</vt:lpstr>
      <vt:lpstr>Parrots flying in the canopy</vt:lpstr>
      <vt:lpstr>Painting by Leland Klanderman</vt:lpstr>
      <vt:lpstr>Frog, Snake and Gecko by Nik Gustafson</vt:lpstr>
      <vt:lpstr>Butterflies  by Senaka-Senanayake</vt:lpstr>
      <vt:lpstr>Painting by Henri Rousseau  (who probably did not really know what the rainforest looked like)</vt:lpstr>
      <vt:lpstr>Another painting by Henri Rousseau</vt:lpstr>
      <vt:lpstr>The Amazon River flows through the rainforest</vt:lpstr>
      <vt:lpstr>A school of piranha fish from the Amazon</vt:lpstr>
      <vt:lpstr> and more fish</vt:lpstr>
      <vt:lpstr>Caiman Crocodile by Virginia Potter</vt:lpstr>
      <vt:lpstr>Some of the best art is done by the people who live in the Rainforests – the indigenous people</vt:lpstr>
      <vt:lpstr>Some examples of indigenous art</vt:lpstr>
      <vt:lpstr>PowerPoint Presentation</vt:lpstr>
      <vt:lpstr>PowerPoint Presentation</vt:lpstr>
      <vt:lpstr> Many areas of the rainforest are being burnt down to create farmland.  This is very serious for the environment and the plants and animals of the rainforest.</vt:lpstr>
      <vt:lpstr>  How many creatures of the rainforest can you see?   Up the Xingu Painting by Cynara Mori</vt:lpstr>
      <vt:lpstr>We are sure you will all have your own ideas.   But remember: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Chiltern Decorative &amp; Fine Arts Society</dc:title>
  <dc:creator>Wendy Wrigley</dc:creator>
  <cp:lastModifiedBy>wendy.allen</cp:lastModifiedBy>
  <cp:revision>27</cp:revision>
  <dcterms:created xsi:type="dcterms:W3CDTF">2018-10-17T13:35:33Z</dcterms:created>
  <dcterms:modified xsi:type="dcterms:W3CDTF">2019-01-08T13:36:10Z</dcterms:modified>
</cp:coreProperties>
</file>