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70" r:id="rId4"/>
    <p:sldId id="261" r:id="rId5"/>
    <p:sldId id="271" r:id="rId6"/>
    <p:sldId id="259" r:id="rId7"/>
    <p:sldId id="260" r:id="rId8"/>
    <p:sldId id="272" r:id="rId9"/>
    <p:sldId id="274" r:id="rId10"/>
    <p:sldId id="273" r:id="rId11"/>
    <p:sldId id="263" r:id="rId12"/>
    <p:sldId id="264" r:id="rId13"/>
    <p:sldId id="266" r:id="rId14"/>
    <p:sldId id="275" r:id="rId15"/>
    <p:sldId id="268" r:id="rId16"/>
    <p:sldId id="262" r:id="rId17"/>
    <p:sldId id="269" r:id="rId18"/>
    <p:sldId id="265" r:id="rId19"/>
    <p:sldId id="276" r:id="rId20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59" autoAdjust="0"/>
    <p:restoredTop sz="79574" autoAdjust="0"/>
  </p:normalViewPr>
  <p:slideViewPr>
    <p:cSldViewPr snapToGrid="0">
      <p:cViewPr varScale="1">
        <p:scale>
          <a:sx n="72" d="100"/>
          <a:sy n="72" d="100"/>
        </p:scale>
        <p:origin x="576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6618"/>
    </p:cViewPr>
  </p:sorterViewPr>
  <p:notesViewPr>
    <p:cSldViewPr snapToGrid="0">
      <p:cViewPr varScale="1">
        <p:scale>
          <a:sx n="51" d="100"/>
          <a:sy n="51" d="100"/>
        </p:scale>
        <p:origin x="297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5561" tIns="47781" rIns="95561" bIns="47781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59" cy="496332"/>
          </a:xfrm>
          <a:prstGeom prst="rect">
            <a:avLst/>
          </a:prstGeom>
        </p:spPr>
        <p:txBody>
          <a:bodyPr vert="horz" lIns="95561" tIns="47781" rIns="95561" bIns="47781" rtlCol="0"/>
          <a:lstStyle>
            <a:lvl1pPr algn="r">
              <a:defRPr sz="1300"/>
            </a:lvl1pPr>
          </a:lstStyle>
          <a:p>
            <a:fld id="{0005EB72-F3DB-404F-BB38-F4787C2BDBA5}" type="datetimeFigureOut">
              <a:rPr lang="en-GB" smtClean="0"/>
              <a:t>15/09/2021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1" tIns="47781" rIns="95561" bIns="47781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5561" tIns="47781" rIns="95561" bIns="4778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5561" tIns="47781" rIns="95561" bIns="47781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2" y="9428583"/>
            <a:ext cx="2945659" cy="496332"/>
          </a:xfrm>
          <a:prstGeom prst="rect">
            <a:avLst/>
          </a:prstGeom>
        </p:spPr>
        <p:txBody>
          <a:bodyPr vert="horz" lIns="95561" tIns="47781" rIns="95561" bIns="47781" rtlCol="0" anchor="b"/>
          <a:lstStyle>
            <a:lvl1pPr algn="r">
              <a:defRPr sz="1300"/>
            </a:lvl1pPr>
          </a:lstStyle>
          <a:p>
            <a:fld id="{3BD1EB81-E30F-4330-AA7C-D9E3D2E9F6C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4326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1EB81-E30F-4330-AA7C-D9E3D2E9F6CA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7490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1EB81-E30F-4330-AA7C-D9E3D2E9F6CA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72649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1EB81-E30F-4330-AA7C-D9E3D2E9F6CA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64066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1EB81-E30F-4330-AA7C-D9E3D2E9F6CA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42124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1EB81-E30F-4330-AA7C-D9E3D2E9F6CA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52997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1EB81-E30F-4330-AA7C-D9E3D2E9F6CA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52997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1EB81-E30F-4330-AA7C-D9E3D2E9F6CA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69464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1EB81-E30F-4330-AA7C-D9E3D2E9F6CA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22359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5612"/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1EB81-E30F-4330-AA7C-D9E3D2E9F6CA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22300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1EB81-E30F-4330-AA7C-D9E3D2E9F6CA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50538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1EB81-E30F-4330-AA7C-D9E3D2E9F6CA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6076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1EB81-E30F-4330-AA7C-D9E3D2E9F6CA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5942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1EB81-E30F-4330-AA7C-D9E3D2E9F6CA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698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1EB81-E30F-4330-AA7C-D9E3D2E9F6CA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5440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1EB81-E30F-4330-AA7C-D9E3D2E9F6CA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0884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1EB81-E30F-4330-AA7C-D9E3D2E9F6CA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2487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1EB81-E30F-4330-AA7C-D9E3D2E9F6CA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8838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1EB81-E30F-4330-AA7C-D9E3D2E9F6CA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2629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1EB81-E30F-4330-AA7C-D9E3D2E9F6CA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8307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Year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Parents information evening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21" y="1431319"/>
            <a:ext cx="3576272" cy="271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4095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810" y="334738"/>
            <a:ext cx="10364451" cy="1596177"/>
          </a:xfrm>
        </p:spPr>
        <p:txBody>
          <a:bodyPr/>
          <a:lstStyle/>
          <a:p>
            <a:r>
              <a:rPr lang="en-GB" dirty="0"/>
              <a:t>Spelling Homework</a:t>
            </a: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96" y="1361481"/>
            <a:ext cx="8038397" cy="5221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3891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069606"/>
          </a:xfrm>
        </p:spPr>
        <p:txBody>
          <a:bodyPr>
            <a:normAutofit fontScale="90000"/>
          </a:bodyPr>
          <a:lstStyle/>
          <a:p>
            <a:r>
              <a:rPr lang="en-GB" dirty="0"/>
              <a:t>Homework </a:t>
            </a:r>
            <a:br>
              <a:rPr lang="en-GB" dirty="0">
                <a:solidFill>
                  <a:srgbClr val="FF0000"/>
                </a:solidFill>
              </a:rPr>
            </a:br>
            <a:r>
              <a:rPr lang="en-GB" sz="2700" dirty="0">
                <a:solidFill>
                  <a:srgbClr val="FF0000"/>
                </a:solidFill>
              </a:rPr>
              <a:t>Reading </a:t>
            </a:r>
            <a:r>
              <a:rPr lang="en-GB" sz="2700" dirty="0" err="1">
                <a:solidFill>
                  <a:srgbClr val="FF0000"/>
                </a:solidFill>
              </a:rPr>
              <a:t>records,books</a:t>
            </a:r>
            <a:r>
              <a:rPr lang="en-GB" sz="2700" dirty="0">
                <a:solidFill>
                  <a:srgbClr val="FF0000"/>
                </a:solidFill>
              </a:rPr>
              <a:t> and homework due Monday</a:t>
            </a:r>
            <a:br>
              <a:rPr lang="en-GB" sz="2700" dirty="0">
                <a:solidFill>
                  <a:srgbClr val="FF0000"/>
                </a:solidFill>
              </a:rPr>
            </a:br>
            <a:r>
              <a:rPr lang="en-GB" sz="2700" dirty="0">
                <a:solidFill>
                  <a:srgbClr val="FF0000"/>
                </a:solidFill>
              </a:rPr>
              <a:t>New Homework given Tuesday</a:t>
            </a:r>
            <a:br>
              <a:rPr lang="en-GB" sz="2700" dirty="0">
                <a:solidFill>
                  <a:srgbClr val="FF0000"/>
                </a:solidFill>
              </a:rPr>
            </a:br>
            <a:r>
              <a:rPr lang="en-GB" sz="2700" dirty="0">
                <a:solidFill>
                  <a:srgbClr val="FF0000"/>
                </a:solidFill>
              </a:rPr>
              <a:t>New books given Tuesday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25497" y="1710600"/>
            <a:ext cx="10363826" cy="3424107"/>
          </a:xfrm>
        </p:spPr>
        <p:txBody>
          <a:bodyPr>
            <a:noAutofit/>
          </a:bodyPr>
          <a:lstStyle/>
          <a:p>
            <a:r>
              <a:rPr lang="en-GB" cap="none" dirty="0">
                <a:latin typeface="Comic Sans MS" panose="030F0702030302020204" pitchFamily="66" charset="0"/>
              </a:rPr>
              <a:t>Daily reading – 5 times per week for a respect token</a:t>
            </a:r>
          </a:p>
          <a:p>
            <a:r>
              <a:rPr lang="en-GB" cap="none" dirty="0">
                <a:latin typeface="Comic Sans MS" panose="030F0702030302020204" pitchFamily="66" charset="0"/>
              </a:rPr>
              <a:t>Spelling  – please practise throughout the week.  Matching our phonics in school –tested on Mondays.</a:t>
            </a:r>
          </a:p>
          <a:p>
            <a:r>
              <a:rPr lang="en-GB" cap="none" dirty="0">
                <a:latin typeface="Comic Sans MS" panose="030F0702030302020204" pitchFamily="66" charset="0"/>
              </a:rPr>
              <a:t>1 piece of Homework -Maths or English in blue homework folder, given out weekly. Homework is designed to consolidate what the children have been learning in class. </a:t>
            </a:r>
          </a:p>
          <a:p>
            <a:r>
              <a:rPr lang="en-GB" cap="none" dirty="0">
                <a:highlight>
                  <a:srgbClr val="FFFF00"/>
                </a:highlight>
                <a:latin typeface="Comic Sans MS" panose="030F0702030302020204" pitchFamily="66" charset="0"/>
              </a:rPr>
              <a:t>Brainbuilder</a:t>
            </a:r>
            <a:r>
              <a:rPr lang="en-GB" cap="none" dirty="0">
                <a:latin typeface="Comic Sans MS" panose="030F0702030302020204" pitchFamily="66" charset="0"/>
              </a:rPr>
              <a:t>  every 3 weeks – creative, engaging, child led, present/share with class.  We will try to offer suggestions and ideas for the learning.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6878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655064"/>
            <a:ext cx="10363826" cy="4802886"/>
          </a:xfrm>
        </p:spPr>
        <p:txBody>
          <a:bodyPr>
            <a:normAutofit fontScale="92500" lnSpcReduction="20000"/>
          </a:bodyPr>
          <a:lstStyle/>
          <a:p>
            <a:r>
              <a:rPr lang="en-GB" u="sng" dirty="0"/>
              <a:t>We will be learning about:</a:t>
            </a:r>
          </a:p>
          <a:p>
            <a:r>
              <a:rPr lang="en-GB" dirty="0"/>
              <a:t>Science - Seasons, materials, animals, plants</a:t>
            </a:r>
          </a:p>
          <a:p>
            <a:r>
              <a:rPr lang="en-GB" dirty="0"/>
              <a:t>History - Changes within living memory – transport</a:t>
            </a:r>
          </a:p>
          <a:p>
            <a:r>
              <a:rPr lang="en-GB" dirty="0"/>
              <a:t>Geography – local, Polar Regions, deserts</a:t>
            </a:r>
          </a:p>
          <a:p>
            <a:r>
              <a:rPr lang="en-GB" dirty="0"/>
              <a:t>Dt - Free standing structures,  mechanisms – levers and sliders  Food Technology- Fruit salad</a:t>
            </a:r>
          </a:p>
          <a:p>
            <a:r>
              <a:rPr lang="en-GB" dirty="0"/>
              <a:t>ART - Drawing, painting, collage, textiles, printing and 3d</a:t>
            </a:r>
          </a:p>
          <a:p>
            <a:r>
              <a:rPr lang="en-GB" dirty="0"/>
              <a:t>R.E. – what it means to be me, special people, special about the world, festivals</a:t>
            </a:r>
          </a:p>
          <a:p>
            <a:r>
              <a:rPr lang="en-GB" dirty="0"/>
              <a:t>PSHE – health and wellbeing, relationships, living in the wider world</a:t>
            </a:r>
          </a:p>
          <a:p>
            <a:r>
              <a:rPr lang="en-GB" dirty="0"/>
              <a:t>Music – exploring sounds, pitch and beat</a:t>
            </a:r>
          </a:p>
          <a:p>
            <a:r>
              <a:rPr lang="en-GB" dirty="0"/>
              <a:t>Computing – logging on, saving and retrieving files, reading eggs, internet safety, programming (beebots)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9956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413566"/>
            <a:ext cx="10364451" cy="1596177"/>
          </a:xfrm>
        </p:spPr>
        <p:txBody>
          <a:bodyPr/>
          <a:lstStyle/>
          <a:p>
            <a:r>
              <a:rPr lang="en-GB" dirty="0"/>
              <a:t>Star values, star time and minutes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2504453"/>
          </a:xfrm>
        </p:spPr>
        <p:txBody>
          <a:bodyPr/>
          <a:lstStyle/>
          <a:p>
            <a:r>
              <a:rPr lang="en-GB" dirty="0"/>
              <a:t>Robertswood star values</a:t>
            </a:r>
          </a:p>
          <a:p>
            <a:r>
              <a:rPr lang="en-GB" dirty="0"/>
              <a:t>Respect tokens are rewards</a:t>
            </a:r>
          </a:p>
          <a:p>
            <a:r>
              <a:rPr lang="en-GB" dirty="0"/>
              <a:t>Star of the week assembly</a:t>
            </a:r>
          </a:p>
          <a:p>
            <a:r>
              <a:rPr lang="en-GB" dirty="0"/>
              <a:t>All children entitled to reward time for following star values -Friday</a:t>
            </a:r>
          </a:p>
          <a:p>
            <a:r>
              <a:rPr lang="en-GB" dirty="0"/>
              <a:t>can bring a toy for star time on Fridays –put in box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881" y="1624142"/>
            <a:ext cx="162877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5745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413566"/>
            <a:ext cx="10364451" cy="1596177"/>
          </a:xfrm>
        </p:spPr>
        <p:txBody>
          <a:bodyPr/>
          <a:lstStyle/>
          <a:p>
            <a:r>
              <a:rPr lang="en-GB" dirty="0"/>
              <a:t>Star values, star time and minutes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2504453"/>
          </a:xfrm>
        </p:spPr>
        <p:txBody>
          <a:bodyPr/>
          <a:lstStyle/>
          <a:p>
            <a:r>
              <a:rPr lang="en-GB" dirty="0"/>
              <a:t>Robertswood star values</a:t>
            </a:r>
          </a:p>
          <a:p>
            <a:r>
              <a:rPr lang="en-GB" dirty="0"/>
              <a:t>Warnings/Minutes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3592" y="1658929"/>
            <a:ext cx="162877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796" y="3349781"/>
            <a:ext cx="7751247" cy="2704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7983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Thank you for ensuring that all your children’s uniform and belongings (coats, shoes, bags, lunchboxes, water bottles) are clearly named.  </a:t>
            </a:r>
          </a:p>
          <a:p>
            <a:r>
              <a:rPr lang="en-GB" dirty="0"/>
              <a:t>Water bottles –water only please –no juice or squash allowed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9523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lunch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Thank you for  pre-ordering – this saves so much time.</a:t>
            </a:r>
          </a:p>
          <a:p>
            <a:r>
              <a:rPr lang="en-GB" dirty="0"/>
              <a:t>12.10 to 1.10pm –Year  1 go at </a:t>
            </a:r>
            <a:r>
              <a:rPr lang="en-GB" u="sng" dirty="0"/>
              <a:t>12.10 to eat</a:t>
            </a:r>
          </a:p>
          <a:p>
            <a:r>
              <a:rPr lang="en-GB" dirty="0"/>
              <a:t>Water bottles can be brought to the lunch hall</a:t>
            </a:r>
          </a:p>
        </p:txBody>
      </p:sp>
    </p:spTree>
    <p:extLst>
      <p:ext uri="{BB962C8B-B14F-4D97-AF65-F5344CB8AC3E}">
        <p14:creationId xmlns:p14="http://schemas.microsoft.com/office/powerpoint/2010/main" val="2803598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End of the 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ThWe</a:t>
            </a:r>
            <a:r>
              <a:rPr lang="en-GB" dirty="0"/>
              <a:t> will only allow your child to go with these named individuals.</a:t>
            </a:r>
          </a:p>
          <a:p>
            <a:r>
              <a:rPr lang="en-GB" dirty="0"/>
              <a:t>If there is any change-please send us a note or contact the school office last-minute.</a:t>
            </a:r>
          </a:p>
          <a:p>
            <a:r>
              <a:rPr lang="en-GB" dirty="0"/>
              <a:t>Please be reminded that once your child has been dismissed , they are your responsibility -keep an eye on them when they are playing on the playground before you leave.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81026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3"/>
            <a:ext cx="10363826" cy="2851294"/>
          </a:xfrm>
        </p:spPr>
        <p:txBody>
          <a:bodyPr/>
          <a:lstStyle/>
          <a:p>
            <a:r>
              <a:rPr lang="en-GB" dirty="0"/>
              <a:t>Please talk to us if you have any concerns or questions</a:t>
            </a:r>
          </a:p>
          <a:p>
            <a:r>
              <a:rPr lang="en-GB" dirty="0"/>
              <a:t>Email the office, write a note, catch us at 3.15pm, phone to arrange a meeting.</a:t>
            </a:r>
          </a:p>
          <a:p>
            <a:endParaRPr lang="en-GB" dirty="0"/>
          </a:p>
          <a:p>
            <a:r>
              <a:rPr lang="en-GB" dirty="0"/>
              <a:t>Parent Consultations at the end of October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29990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Thank you for your time</a:t>
            </a:r>
            <a:br>
              <a:rPr lang="en-GB" dirty="0"/>
            </a:br>
            <a:r>
              <a:rPr lang="en-GB" dirty="0">
                <a:sym typeface="Wingdings" panose="05000000000000000000" pitchFamily="2" charset="2"/>
              </a:rPr>
              <a:t>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Year 1 team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79" y="3386243"/>
            <a:ext cx="3576272" cy="271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9402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Welcome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u="sng" dirty="0"/>
              <a:t>The Year 1 TeaM</a:t>
            </a:r>
          </a:p>
          <a:p>
            <a:r>
              <a:rPr lang="en-GB" sz="3100" dirty="0"/>
              <a:t>Mrs Kratky &amp; Mrs Rushworth = 1KR</a:t>
            </a:r>
          </a:p>
          <a:p>
            <a:r>
              <a:rPr lang="en-GB" sz="3100" dirty="0"/>
              <a:t>Miss Corrigan = 1C</a:t>
            </a:r>
          </a:p>
          <a:p>
            <a:endParaRPr lang="en-GB" dirty="0"/>
          </a:p>
          <a:p>
            <a:r>
              <a:rPr lang="en-GB" dirty="0"/>
              <a:t>Wednesday afternoon – Mrs Kirchgaesser (1KR) and Mr </a:t>
            </a:r>
            <a:r>
              <a:rPr lang="en-GB" dirty="0" err="1"/>
              <a:t>Crayden</a:t>
            </a:r>
            <a:r>
              <a:rPr lang="en-GB" dirty="0"/>
              <a:t> (1c)</a:t>
            </a:r>
          </a:p>
          <a:p>
            <a:r>
              <a:rPr lang="en-GB" u="sng" dirty="0"/>
              <a:t>Supporting Adults </a:t>
            </a:r>
          </a:p>
          <a:p>
            <a:pPr marL="0" indent="0">
              <a:buNone/>
            </a:pPr>
            <a:r>
              <a:rPr lang="en-GB" dirty="0"/>
              <a:t> Mrs Tindall,  Mrs Ross, Miss short, Mrs </a:t>
            </a:r>
            <a:r>
              <a:rPr lang="en-GB" dirty="0" err="1"/>
              <a:t>simpson</a:t>
            </a:r>
            <a:r>
              <a:rPr lang="en-GB" dirty="0"/>
              <a:t>, Mrs Plunkett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143" y="1304070"/>
            <a:ext cx="3578225" cy="271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5106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Welcome To Key Stage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209800"/>
            <a:ext cx="10363826" cy="3581399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Timetable</a:t>
            </a:r>
          </a:p>
          <a:p>
            <a:endParaRPr lang="en-GB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F0C7617-EA1B-4873-BA85-0FF2B9E4C4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717315"/>
              </p:ext>
            </p:extLst>
          </p:nvPr>
        </p:nvGraphicFramePr>
        <p:xfrm>
          <a:off x="2425700" y="1892301"/>
          <a:ext cx="6631139" cy="421248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329244">
                  <a:extLst>
                    <a:ext uri="{9D8B030D-6E8A-4147-A177-3AD203B41FA5}">
                      <a16:colId xmlns:a16="http://schemas.microsoft.com/office/drawing/2014/main" val="3004098696"/>
                    </a:ext>
                  </a:extLst>
                </a:gridCol>
                <a:gridCol w="1362128">
                  <a:extLst>
                    <a:ext uri="{9D8B030D-6E8A-4147-A177-3AD203B41FA5}">
                      <a16:colId xmlns:a16="http://schemas.microsoft.com/office/drawing/2014/main" val="3569393020"/>
                    </a:ext>
                  </a:extLst>
                </a:gridCol>
                <a:gridCol w="1411406">
                  <a:extLst>
                    <a:ext uri="{9D8B030D-6E8A-4147-A177-3AD203B41FA5}">
                      <a16:colId xmlns:a16="http://schemas.microsoft.com/office/drawing/2014/main" val="4074885560"/>
                    </a:ext>
                  </a:extLst>
                </a:gridCol>
                <a:gridCol w="1234647">
                  <a:extLst>
                    <a:ext uri="{9D8B030D-6E8A-4147-A177-3AD203B41FA5}">
                      <a16:colId xmlns:a16="http://schemas.microsoft.com/office/drawing/2014/main" val="1335635814"/>
                    </a:ext>
                  </a:extLst>
                </a:gridCol>
                <a:gridCol w="1293714">
                  <a:extLst>
                    <a:ext uri="{9D8B030D-6E8A-4147-A177-3AD203B41FA5}">
                      <a16:colId xmlns:a16="http://schemas.microsoft.com/office/drawing/2014/main" val="2547087414"/>
                    </a:ext>
                  </a:extLst>
                </a:gridCol>
              </a:tblGrid>
              <a:tr h="25374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Monday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4" marR="4179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Tuesday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4" marR="4179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Wednesday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4" marR="4179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Thursday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4" marR="4179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Friday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4" marR="41794" marT="0" marB="0"/>
                </a:tc>
                <a:extLst>
                  <a:ext uri="{0D108BD9-81ED-4DB2-BD59-A6C34878D82A}">
                    <a16:rowId xmlns:a16="http://schemas.microsoft.com/office/drawing/2014/main" val="3846828851"/>
                  </a:ext>
                </a:extLst>
              </a:tr>
              <a:tr h="917726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>
                        <a:effectLst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GB" sz="1100" u="sng">
                          <a:effectLst/>
                        </a:rPr>
                        <a:t>Maths</a:t>
                      </a:r>
                      <a:endParaRPr lang="en-GB" sz="1100">
                        <a:effectLst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Snack and story + intervention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94" marR="41794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GB" sz="1100" u="sng">
                          <a:effectLst/>
                        </a:rPr>
                        <a:t>Maths</a:t>
                      </a:r>
                      <a:endParaRPr lang="en-GB" sz="1100">
                        <a:effectLst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>
                        <a:effectLst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Snack and story + intervention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94" marR="41794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>
                        <a:effectLst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GB" sz="1100" u="sng">
                          <a:effectLst/>
                        </a:rPr>
                        <a:t>Maths</a:t>
                      </a:r>
                      <a:endParaRPr lang="en-GB" sz="1100">
                        <a:effectLst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Snack and story + intervention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94" marR="417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u="sng">
                          <a:effectLst/>
                        </a:rPr>
                        <a:t>Maths</a:t>
                      </a:r>
                      <a:endParaRPr lang="en-GB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Snack and story + intervention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4" marR="4179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u="sng">
                          <a:effectLst/>
                        </a:rPr>
                        <a:t>Maths</a:t>
                      </a:r>
                      <a:endParaRPr lang="en-GB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Star of the week assembly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4" marR="41794" marT="0" marB="0"/>
                </a:tc>
                <a:extLst>
                  <a:ext uri="{0D108BD9-81ED-4DB2-BD59-A6C34878D82A}">
                    <a16:rowId xmlns:a16="http://schemas.microsoft.com/office/drawing/2014/main" val="636490253"/>
                  </a:ext>
                </a:extLst>
              </a:tr>
              <a:tr h="178178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B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94" marR="41794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R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94" marR="41794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E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94" marR="417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4" marR="417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K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4" marR="41794" marT="0" marB="0"/>
                </a:tc>
                <a:extLst>
                  <a:ext uri="{0D108BD9-81ED-4DB2-BD59-A6C34878D82A}">
                    <a16:rowId xmlns:a16="http://schemas.microsoft.com/office/drawing/2014/main" val="1582216266"/>
                  </a:ext>
                </a:extLst>
              </a:tr>
              <a:tr h="13840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u="sng">
                          <a:effectLst/>
                        </a:rPr>
                        <a:t>English</a:t>
                      </a:r>
                      <a:endParaRPr lang="en-GB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Daily Mile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4" marR="417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u="sng">
                          <a:effectLst/>
                        </a:rPr>
                        <a:t>English</a:t>
                      </a:r>
                      <a:endParaRPr lang="en-GB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Daily Mile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4" marR="417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u="sng" dirty="0">
                          <a:effectLst/>
                        </a:rPr>
                        <a:t>English</a:t>
                      </a:r>
                      <a:endParaRPr lang="en-GB" sz="11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u="none" strike="noStrike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Daily Mile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u="sng" dirty="0">
                          <a:effectLst/>
                        </a:rPr>
                        <a:t>Phonics</a:t>
                      </a:r>
                      <a:endParaRPr lang="en-GB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4" marR="417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u="sng" dirty="0">
                          <a:effectLst/>
                        </a:rPr>
                        <a:t>English</a:t>
                      </a:r>
                      <a:endParaRPr lang="en-GB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u="none" strike="noStrike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Daily Mile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u="none" strike="noStrike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 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u="none" strike="noStrike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4" marR="417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u="sng" dirty="0">
                          <a:effectLst/>
                        </a:rPr>
                        <a:t>English</a:t>
                      </a:r>
                      <a:endParaRPr lang="en-GB" sz="1100" dirty="0">
                        <a:effectLst/>
                      </a:endParaRPr>
                    </a:p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Daily Mile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</a:p>
                  </a:txBody>
                  <a:tcPr marL="41794" marR="41794" marT="0" marB="0"/>
                </a:tc>
                <a:extLst>
                  <a:ext uri="{0D108BD9-81ED-4DB2-BD59-A6C34878D82A}">
                    <a16:rowId xmlns:a16="http://schemas.microsoft.com/office/drawing/2014/main" val="1831774873"/>
                  </a:ext>
                </a:extLst>
              </a:tr>
              <a:tr h="1698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4" marR="417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U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4" marR="417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4" marR="417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4" marR="417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H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4" marR="41794" marT="0" marB="0"/>
                </a:tc>
                <a:extLst>
                  <a:ext uri="{0D108BD9-81ED-4DB2-BD59-A6C34878D82A}">
                    <a16:rowId xmlns:a16="http://schemas.microsoft.com/office/drawing/2014/main" val="845749427"/>
                  </a:ext>
                </a:extLst>
              </a:tr>
              <a:tr h="9999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u="sng">
                          <a:effectLst/>
                        </a:rPr>
                        <a:t>Phonics</a:t>
                      </a:r>
                      <a:endParaRPr lang="en-GB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Topic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Story</a:t>
                      </a:r>
                    </a:p>
                    <a:p>
                      <a:pPr algn="l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4" marR="417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u="sng">
                          <a:effectLst/>
                        </a:rPr>
                        <a:t>Phonics</a:t>
                      </a:r>
                      <a:endParaRPr lang="en-GB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Science/ Topic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Story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4" marR="417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u="sng">
                          <a:effectLst/>
                        </a:rPr>
                        <a:t>PPA</a:t>
                      </a:r>
                      <a:endParaRPr lang="en-GB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 </a:t>
                      </a:r>
                      <a:endParaRPr lang="en-GB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COMPUTING</a:t>
                      </a:r>
                      <a:endParaRPr lang="en-GB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 </a:t>
                      </a:r>
                      <a:endParaRPr lang="en-GB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P.E.  Outside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4" marR="417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u="sng">
                          <a:effectLst/>
                        </a:rPr>
                        <a:t>Phonics</a:t>
                      </a:r>
                      <a:endParaRPr lang="en-GB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Science/ Topic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Story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u="none" strike="noStrike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4" marR="417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u="sng" dirty="0">
                          <a:effectLst/>
                        </a:rPr>
                        <a:t>Phonics</a:t>
                      </a:r>
                      <a:endParaRPr lang="en-GB" sz="1100" dirty="0">
                        <a:effectLst/>
                      </a:endParaRP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</a:endParaRP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P.E.  inside </a:t>
                      </a:r>
                      <a:endParaRPr lang="en-GB" sz="1100" dirty="0">
                        <a:effectLst/>
                      </a:endParaRP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</a:endParaRP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Star Time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4" marR="41794" marT="0" marB="0"/>
                </a:tc>
                <a:extLst>
                  <a:ext uri="{0D108BD9-81ED-4DB2-BD59-A6C34878D82A}">
                    <a16:rowId xmlns:a16="http://schemas.microsoft.com/office/drawing/2014/main" val="3171006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7708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191233"/>
          </a:xfrm>
        </p:spPr>
        <p:txBody>
          <a:bodyPr/>
          <a:lstStyle/>
          <a:p>
            <a:r>
              <a:rPr lang="en-GB" dirty="0"/>
              <a:t>maths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657350"/>
            <a:ext cx="10363826" cy="3867151"/>
          </a:xfrm>
        </p:spPr>
        <p:txBody>
          <a:bodyPr/>
          <a:lstStyle/>
          <a:p>
            <a:r>
              <a:rPr lang="en-GB" dirty="0"/>
              <a:t>Practical hands on resources               pictorial learning            abstract</a:t>
            </a:r>
          </a:p>
          <a:p>
            <a:r>
              <a:rPr lang="en-GB" dirty="0"/>
              <a:t>Ten frames, part whole models, counters, dinosaurs</a:t>
            </a:r>
          </a:p>
          <a:p>
            <a:r>
              <a:rPr lang="en-GB" dirty="0"/>
              <a:t>Fluency          reasoning          problem solving</a:t>
            </a:r>
          </a:p>
          <a:p>
            <a:r>
              <a:rPr lang="en-GB" dirty="0"/>
              <a:t>Practise writing numerals</a:t>
            </a:r>
          </a:p>
          <a:p>
            <a:endParaRPr lang="en-GB" dirty="0"/>
          </a:p>
        </p:txBody>
      </p:sp>
      <p:sp>
        <p:nvSpPr>
          <p:cNvPr id="4" name="Right Arrow 3"/>
          <p:cNvSpPr/>
          <p:nvPr/>
        </p:nvSpPr>
        <p:spPr>
          <a:xfrm>
            <a:off x="5251937" y="1777512"/>
            <a:ext cx="457200" cy="1758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ight Arrow 4"/>
          <p:cNvSpPr/>
          <p:nvPr/>
        </p:nvSpPr>
        <p:spPr>
          <a:xfrm>
            <a:off x="8381999" y="1777512"/>
            <a:ext cx="457200" cy="1758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ight Arrow 5"/>
          <p:cNvSpPr/>
          <p:nvPr/>
        </p:nvSpPr>
        <p:spPr>
          <a:xfrm>
            <a:off x="2319658" y="2807677"/>
            <a:ext cx="457200" cy="1758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ight Arrow 6"/>
          <p:cNvSpPr/>
          <p:nvPr/>
        </p:nvSpPr>
        <p:spPr>
          <a:xfrm>
            <a:off x="4266356" y="2807677"/>
            <a:ext cx="457200" cy="1758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103" y="4171950"/>
            <a:ext cx="2112309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745" y="3883819"/>
            <a:ext cx="2097185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186" y="2300288"/>
            <a:ext cx="3632773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1037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Phonics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657350"/>
            <a:ext cx="10363826" cy="4133849"/>
          </a:xfrm>
        </p:spPr>
        <p:txBody>
          <a:bodyPr>
            <a:normAutofit/>
          </a:bodyPr>
          <a:lstStyle/>
          <a:p>
            <a:pPr marL="548640" indent="-411480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en-GB" sz="2000" b="1" cap="none" dirty="0">
                <a:latin typeface="Comic Sans MS" panose="030F0702030302020204" pitchFamily="66" charset="0"/>
              </a:rPr>
              <a:t>Phase 4 </a:t>
            </a:r>
          </a:p>
          <a:p>
            <a:pPr marL="548640" indent="-411480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en-GB" sz="2000" cap="none" dirty="0">
                <a:latin typeface="Comic Sans MS" panose="030F0702030302020204" pitchFamily="66" charset="0"/>
              </a:rPr>
              <a:t>Consolidates phase 2 and 3 sounds. </a:t>
            </a:r>
          </a:p>
          <a:p>
            <a:pPr marL="548640" indent="-411480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en-GB" sz="2000" cap="none" dirty="0">
                <a:latin typeface="Comic Sans MS" panose="030F0702030302020204" pitchFamily="66" charset="0"/>
              </a:rPr>
              <a:t>Teaches children to read and spell words with adjacent consonants (ccvc) e.g. ‘Stop’ (cvcc) e.g. ‘Tent’</a:t>
            </a:r>
          </a:p>
          <a:p>
            <a:pPr marL="548640" indent="-411480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en-GB" sz="2000" cap="none" dirty="0">
                <a:latin typeface="Comic Sans MS" panose="030F0702030302020204" pitchFamily="66" charset="0"/>
              </a:rPr>
              <a:t>They then begin to apply this to their own reading and writing</a:t>
            </a:r>
          </a:p>
          <a:p>
            <a:pPr marL="548640" indent="-411480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endParaRPr lang="en-GB" sz="2000" cap="none" dirty="0">
              <a:latin typeface="Comic Sans MS" panose="030F0702030302020204" pitchFamily="66" charset="0"/>
            </a:endParaRPr>
          </a:p>
          <a:p>
            <a:pPr marL="548640" indent="-411480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endParaRPr lang="en-GB" sz="2000" dirty="0">
              <a:latin typeface="Kristen ITC" pitchFamily="66" charset="0"/>
            </a:endParaRPr>
          </a:p>
          <a:p>
            <a:pPr marL="0" indent="0">
              <a:buNone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476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625" y="637567"/>
            <a:ext cx="10364451" cy="1596177"/>
          </a:xfrm>
        </p:spPr>
        <p:txBody>
          <a:bodyPr/>
          <a:lstStyle/>
          <a:p>
            <a:r>
              <a:rPr lang="en-GB" dirty="0"/>
              <a:t>Phonics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96" y="1645926"/>
            <a:ext cx="6914129" cy="422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39050" y="1540639"/>
            <a:ext cx="38481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indent="-411480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endParaRPr lang="en-GB" dirty="0">
              <a:latin typeface="Comic Sans MS" panose="030F0702030302020204" pitchFamily="66" charset="0"/>
            </a:endParaRPr>
          </a:p>
          <a:p>
            <a:pPr marL="548640" indent="-411480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en-GB" b="1" dirty="0">
                <a:latin typeface="Comic Sans MS" panose="030F0702030302020204" pitchFamily="66" charset="0"/>
              </a:rPr>
              <a:t>Phase 5 </a:t>
            </a:r>
          </a:p>
          <a:p>
            <a:pPr marL="548640" indent="-411480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en-GB" dirty="0">
                <a:latin typeface="Comic Sans MS" panose="030F0702030302020204" pitchFamily="66" charset="0"/>
              </a:rPr>
              <a:t>Teaches children that the same sound can be spelt in different ways i.e. ‘R</a:t>
            </a:r>
            <a:r>
              <a:rPr lang="en-GB" b="1" dirty="0">
                <a:latin typeface="Comic Sans MS" panose="030F0702030302020204" pitchFamily="66" charset="0"/>
              </a:rPr>
              <a:t>ai</a:t>
            </a:r>
            <a:r>
              <a:rPr lang="en-GB" dirty="0">
                <a:latin typeface="Comic Sans MS" panose="030F0702030302020204" pitchFamily="66" charset="0"/>
              </a:rPr>
              <a:t>n’ and ‘d</a:t>
            </a:r>
            <a:r>
              <a:rPr lang="en-GB" b="1" dirty="0">
                <a:latin typeface="Comic Sans MS" panose="030F0702030302020204" pitchFamily="66" charset="0"/>
              </a:rPr>
              <a:t>ay</a:t>
            </a:r>
            <a:r>
              <a:rPr lang="en-GB" dirty="0">
                <a:latin typeface="Comic Sans MS" panose="030F0702030302020204" pitchFamily="66" charset="0"/>
              </a:rPr>
              <a:t>’ and that the same spelling can represent different sounds i.e. ‘M</a:t>
            </a:r>
            <a:r>
              <a:rPr lang="en-GB" b="1" dirty="0">
                <a:latin typeface="Comic Sans MS" panose="030F0702030302020204" pitchFamily="66" charset="0"/>
              </a:rPr>
              <a:t>ea</a:t>
            </a:r>
            <a:r>
              <a:rPr lang="en-GB" dirty="0">
                <a:latin typeface="Comic Sans MS" panose="030F0702030302020204" pitchFamily="66" charset="0"/>
              </a:rPr>
              <a:t>t’ and ‘br</a:t>
            </a:r>
            <a:r>
              <a:rPr lang="en-GB" b="1" dirty="0">
                <a:latin typeface="Comic Sans MS" panose="030F0702030302020204" pitchFamily="66" charset="0"/>
              </a:rPr>
              <a:t>ea</a:t>
            </a:r>
            <a:r>
              <a:rPr lang="en-GB" dirty="0">
                <a:latin typeface="Comic Sans MS" panose="030F0702030302020204" pitchFamily="66" charset="0"/>
              </a:rPr>
              <a:t>d’ or ‘c</a:t>
            </a:r>
            <a:r>
              <a:rPr lang="en-GB" b="1" dirty="0">
                <a:latin typeface="Comic Sans MS" panose="030F0702030302020204" pitchFamily="66" charset="0"/>
              </a:rPr>
              <a:t>ow</a:t>
            </a:r>
            <a:r>
              <a:rPr lang="en-GB" dirty="0">
                <a:latin typeface="Comic Sans MS" panose="030F0702030302020204" pitchFamily="66" charset="0"/>
              </a:rPr>
              <a:t>’ and ‘l</a:t>
            </a:r>
            <a:r>
              <a:rPr lang="en-GB" b="1" dirty="0">
                <a:latin typeface="Comic Sans MS" panose="030F0702030302020204" pitchFamily="66" charset="0"/>
              </a:rPr>
              <a:t>ow</a:t>
            </a:r>
            <a:r>
              <a:rPr lang="en-GB" dirty="0">
                <a:latin typeface="Comic Sans MS" panose="030F0702030302020204" pitchFamily="66" charset="0"/>
              </a:rPr>
              <a:t>’</a:t>
            </a:r>
          </a:p>
          <a:p>
            <a:pPr marL="548640" indent="-411480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en-GB" dirty="0">
                <a:latin typeface="Comic Sans MS" panose="030F0702030302020204" pitchFamily="66" charset="0"/>
              </a:rPr>
              <a:t>Children separate words into syllables and can read and spell decodable two/three syllable words. They recognise an increasing number of high frequency words automatically</a:t>
            </a:r>
          </a:p>
        </p:txBody>
      </p:sp>
    </p:spTree>
    <p:extLst>
      <p:ext uri="{BB962C8B-B14F-4D97-AF65-F5344CB8AC3E}">
        <p14:creationId xmlns:p14="http://schemas.microsoft.com/office/powerpoint/2010/main" val="2342778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Handwriting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Pre cursive = Getting ready to write- start every letter on the line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686" y="2956414"/>
            <a:ext cx="509587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9513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en-US" dirty="0">
                <a:latin typeface="Comic Sans MS" pitchFamily="66" charset="0"/>
              </a:rPr>
              <a:t>Identify which words appear again and again. </a:t>
            </a:r>
            <a:endParaRPr lang="en-GB" altLang="en-US" dirty="0">
              <a:latin typeface="Comic Sans MS" pitchFamily="66" charset="0"/>
            </a:endParaRPr>
          </a:p>
          <a:p>
            <a:r>
              <a:rPr lang="en-US" altLang="en-US" dirty="0">
                <a:latin typeface="Comic Sans MS" pitchFamily="66" charset="0"/>
              </a:rPr>
              <a:t>Relate reading to own experiences.</a:t>
            </a:r>
            <a:endParaRPr lang="en-GB" altLang="en-US" dirty="0">
              <a:latin typeface="Comic Sans MS" pitchFamily="66" charset="0"/>
            </a:endParaRPr>
          </a:p>
          <a:p>
            <a:r>
              <a:rPr lang="en-US" altLang="en-US" dirty="0">
                <a:latin typeface="Comic Sans MS" pitchFamily="66" charset="0"/>
              </a:rPr>
              <a:t>Re-read if reading does not make sense. </a:t>
            </a:r>
            <a:endParaRPr lang="en-GB" altLang="en-US" dirty="0">
              <a:latin typeface="Comic Sans MS" pitchFamily="66" charset="0"/>
            </a:endParaRPr>
          </a:p>
          <a:p>
            <a:r>
              <a:rPr lang="en-US" altLang="en-US" dirty="0">
                <a:latin typeface="Comic Sans MS" pitchFamily="66" charset="0"/>
              </a:rPr>
              <a:t>Re-tell with considerable accuracy.</a:t>
            </a:r>
            <a:endParaRPr lang="en-GB" altLang="en-US" dirty="0">
              <a:latin typeface="Comic Sans MS" pitchFamily="66" charset="0"/>
            </a:endParaRPr>
          </a:p>
          <a:p>
            <a:r>
              <a:rPr lang="en-US" altLang="en-US" dirty="0">
                <a:latin typeface="Comic Sans MS" pitchFamily="66" charset="0"/>
              </a:rPr>
              <a:t>Discuss significance of title &amp; events.</a:t>
            </a:r>
            <a:endParaRPr lang="en-GB" altLang="en-US" dirty="0">
              <a:latin typeface="Comic Sans MS" pitchFamily="66" charset="0"/>
            </a:endParaRPr>
          </a:p>
          <a:p>
            <a:r>
              <a:rPr lang="en-US" altLang="en-US" dirty="0">
                <a:latin typeface="Comic Sans MS" pitchFamily="66" charset="0"/>
              </a:rPr>
              <a:t>Make predictions on basis of what has been read. </a:t>
            </a:r>
            <a:endParaRPr lang="en-GB" altLang="en-US" dirty="0">
              <a:latin typeface="Comic Sans MS" pitchFamily="66" charset="0"/>
            </a:endParaRPr>
          </a:p>
          <a:p>
            <a:r>
              <a:rPr lang="en-US" altLang="en-US" dirty="0">
                <a:latin typeface="Comic Sans MS" pitchFamily="66" charset="0"/>
              </a:rPr>
              <a:t>Make inferences on basis of what is being said &amp; done.</a:t>
            </a:r>
            <a:endParaRPr lang="en-GB" altLang="en-US" dirty="0">
              <a:latin typeface="Comic Sans MS" pitchFamily="66" charset="0"/>
            </a:endParaRPr>
          </a:p>
          <a:p>
            <a:r>
              <a:rPr lang="en-US" altLang="en-US" dirty="0">
                <a:latin typeface="Comic Sans MS" pitchFamily="66" charset="0"/>
              </a:rPr>
              <a:t>Read with pace &amp; expression, i.e. pause at full stop; raise voice for question</a:t>
            </a:r>
            <a:endParaRPr lang="en-GB" altLang="en-US" dirty="0">
              <a:latin typeface="Comic Sans MS" pitchFamily="66" charset="0"/>
            </a:endParaRPr>
          </a:p>
          <a:p>
            <a:r>
              <a:rPr lang="en-US" altLang="en-US" dirty="0">
                <a:latin typeface="Comic Sans MS" pitchFamily="66" charset="0"/>
              </a:rPr>
              <a:t>Know difference between fiction and non-fiction texts</a:t>
            </a:r>
            <a:r>
              <a:rPr lang="en-US" altLang="en-US" dirty="0"/>
              <a:t>.</a:t>
            </a:r>
            <a:endParaRPr lang="en-GB" altLang="en-US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FEE51F-2E02-43B3-A6EA-C859DD756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7721" y="1298713"/>
            <a:ext cx="3472070" cy="260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556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36483"/>
            <a:ext cx="10364451" cy="1324303"/>
          </a:xfrm>
        </p:spPr>
        <p:txBody>
          <a:bodyPr/>
          <a:lstStyle/>
          <a:p>
            <a:r>
              <a:rPr lang="en-GB" dirty="0"/>
              <a:t>Spelling homework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344" y="1087821"/>
            <a:ext cx="8459084" cy="5593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0297540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856</TotalTime>
  <Words>938</Words>
  <Application>Microsoft Office PowerPoint</Application>
  <PresentationFormat>Widescreen</PresentationFormat>
  <Paragraphs>193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Comic Sans MS</vt:lpstr>
      <vt:lpstr>Kristen ITC</vt:lpstr>
      <vt:lpstr>Times New Roman</vt:lpstr>
      <vt:lpstr>Tw Cen MT</vt:lpstr>
      <vt:lpstr>Wingdings</vt:lpstr>
      <vt:lpstr>Droplet</vt:lpstr>
      <vt:lpstr>Year 1</vt:lpstr>
      <vt:lpstr>Welcome</vt:lpstr>
      <vt:lpstr>Welcome To Key Stage 1</vt:lpstr>
      <vt:lpstr>maths</vt:lpstr>
      <vt:lpstr>Phonics</vt:lpstr>
      <vt:lpstr>Phonics</vt:lpstr>
      <vt:lpstr>Handwriting</vt:lpstr>
      <vt:lpstr>Reading</vt:lpstr>
      <vt:lpstr>Spelling homework</vt:lpstr>
      <vt:lpstr>Spelling Homework</vt:lpstr>
      <vt:lpstr>Homework  Reading records,books and homework due Monday New Homework given Tuesday New books given Tuesday</vt:lpstr>
      <vt:lpstr>topics</vt:lpstr>
      <vt:lpstr>Star values, star time and minutes</vt:lpstr>
      <vt:lpstr>Star values, star time and minutes</vt:lpstr>
      <vt:lpstr>Names</vt:lpstr>
      <vt:lpstr>lunch</vt:lpstr>
      <vt:lpstr>End of the day</vt:lpstr>
      <vt:lpstr>concerns</vt:lpstr>
      <vt:lpstr>Thank you for your time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</dc:title>
  <dc:creator>Sarah</dc:creator>
  <cp:lastModifiedBy>Mrs Kratky</cp:lastModifiedBy>
  <cp:revision>54</cp:revision>
  <cp:lastPrinted>2021-09-14T15:47:57Z</cp:lastPrinted>
  <dcterms:created xsi:type="dcterms:W3CDTF">2018-09-10T11:21:33Z</dcterms:created>
  <dcterms:modified xsi:type="dcterms:W3CDTF">2021-09-15T14:02:22Z</dcterms:modified>
</cp:coreProperties>
</file>