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70" r:id="rId4"/>
    <p:sldId id="261" r:id="rId5"/>
    <p:sldId id="271" r:id="rId6"/>
    <p:sldId id="259" r:id="rId7"/>
    <p:sldId id="260" r:id="rId8"/>
    <p:sldId id="272" r:id="rId9"/>
    <p:sldId id="273" r:id="rId10"/>
    <p:sldId id="274" r:id="rId11"/>
    <p:sldId id="263" r:id="rId12"/>
    <p:sldId id="264" r:id="rId13"/>
    <p:sldId id="267" r:id="rId14"/>
    <p:sldId id="266" r:id="rId15"/>
    <p:sldId id="275" r:id="rId16"/>
    <p:sldId id="258" r:id="rId17"/>
    <p:sldId id="268" r:id="rId18"/>
    <p:sldId id="269" r:id="rId19"/>
    <p:sldId id="262" r:id="rId20"/>
    <p:sldId id="265" r:id="rId21"/>
    <p:sldId id="276" r:id="rId22"/>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79574" autoAdjust="0"/>
  </p:normalViewPr>
  <p:slideViewPr>
    <p:cSldViewPr snapToGrid="0">
      <p:cViewPr>
        <p:scale>
          <a:sx n="60" d="100"/>
          <a:sy n="60" d="100"/>
        </p:scale>
        <p:origin x="-1200" y="-3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0005EB72-F3DB-404F-BB38-F4787C2BDBA5}" type="datetimeFigureOut">
              <a:rPr lang="en-GB" smtClean="0"/>
              <a:t>13/09/2019</a:t>
            </a:fld>
            <a:endParaRPr lang="en-GB" dirty="0"/>
          </a:p>
        </p:txBody>
      </p:sp>
      <p:sp>
        <p:nvSpPr>
          <p:cNvPr id="4" name="Slide Image Placeholder 3"/>
          <p:cNvSpPr>
            <a:spLocks noGrp="1" noRot="1" noChangeAspect="1"/>
          </p:cNvSpPr>
          <p:nvPr>
            <p:ph type="sldImg" idx="2"/>
          </p:nvPr>
        </p:nvSpPr>
        <p:spPr>
          <a:xfrm>
            <a:off x="104775" y="750888"/>
            <a:ext cx="6680200" cy="3759200"/>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3BD1EB81-E30F-4330-AA7C-D9E3D2E9F6CA}" type="slidenum">
              <a:rPr lang="en-GB" smtClean="0"/>
              <a:t>‹#›</a:t>
            </a:fld>
            <a:endParaRPr lang="en-GB" dirty="0"/>
          </a:p>
        </p:txBody>
      </p:sp>
    </p:spTree>
    <p:extLst>
      <p:ext uri="{BB962C8B-B14F-4D97-AF65-F5344CB8AC3E}">
        <p14:creationId xmlns:p14="http://schemas.microsoft.com/office/powerpoint/2010/main" val="311432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and thank you for taking the time to join us this evening. The aim of this longer ‘meet the teacher’ to introduce ourselves and our year 1 team and provide you with important and useful information to help us work together to make this a really successful year for your child.  In Year 1, the children are transitioning from Early Years Foundation Stage into  Key Stage 1 and there are many new aspects of their school life that we would like to explain  to you. Lets get started with introductions…</a:t>
            </a:r>
            <a:endParaRPr lang="en-GB" b="1" dirty="0"/>
          </a:p>
        </p:txBody>
      </p:sp>
      <p:sp>
        <p:nvSpPr>
          <p:cNvPr id="4" name="Slide Number Placeholder 3"/>
          <p:cNvSpPr>
            <a:spLocks noGrp="1"/>
          </p:cNvSpPr>
          <p:nvPr>
            <p:ph type="sldNum" sz="quarter" idx="10"/>
          </p:nvPr>
        </p:nvSpPr>
        <p:spPr/>
        <p:txBody>
          <a:bodyPr/>
          <a:lstStyle/>
          <a:p>
            <a:fld id="{3BD1EB81-E30F-4330-AA7C-D9E3D2E9F6CA}" type="slidenum">
              <a:rPr lang="en-GB" smtClean="0"/>
              <a:t>1</a:t>
            </a:fld>
            <a:endParaRPr lang="en-GB" dirty="0"/>
          </a:p>
        </p:txBody>
      </p:sp>
    </p:spTree>
    <p:extLst>
      <p:ext uri="{BB962C8B-B14F-4D97-AF65-F5344CB8AC3E}">
        <p14:creationId xmlns:p14="http://schemas.microsoft.com/office/powerpoint/2010/main" val="14974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D1EB81-E30F-4330-AA7C-D9E3D2E9F6CA}" type="slidenum">
              <a:rPr lang="en-GB" smtClean="0"/>
              <a:t>10</a:t>
            </a:fld>
            <a:endParaRPr lang="en-GB" dirty="0"/>
          </a:p>
        </p:txBody>
      </p:sp>
    </p:spTree>
    <p:extLst>
      <p:ext uri="{BB962C8B-B14F-4D97-AF65-F5344CB8AC3E}">
        <p14:creationId xmlns:p14="http://schemas.microsoft.com/office/powerpoint/2010/main" val="478307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D1EB81-E30F-4330-AA7C-D9E3D2E9F6CA}" type="slidenum">
              <a:rPr lang="en-GB" smtClean="0"/>
              <a:t>11</a:t>
            </a:fld>
            <a:endParaRPr lang="en-GB" dirty="0"/>
          </a:p>
        </p:txBody>
      </p:sp>
    </p:spTree>
    <p:extLst>
      <p:ext uri="{BB962C8B-B14F-4D97-AF65-F5344CB8AC3E}">
        <p14:creationId xmlns:p14="http://schemas.microsoft.com/office/powerpoint/2010/main" val="316640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starting with transport in history and </a:t>
            </a:r>
            <a:r>
              <a:rPr lang="en-GB" dirty="0" err="1" smtClean="0"/>
              <a:t>Saesons</a:t>
            </a:r>
            <a:r>
              <a:rPr lang="en-GB" dirty="0" smtClean="0"/>
              <a:t> and materials for science. We have already started exploring</a:t>
            </a:r>
            <a:r>
              <a:rPr lang="en-GB" baseline="0" dirty="0" smtClean="0"/>
              <a:t> the local geography of our school.</a:t>
            </a:r>
          </a:p>
          <a:p>
            <a:r>
              <a:rPr lang="en-GB" baseline="0" dirty="0" smtClean="0"/>
              <a:t>You can see there a lot of topics that we cover this term.</a:t>
            </a:r>
          </a:p>
          <a:p>
            <a:r>
              <a:rPr lang="en-GB" baseline="0" dirty="0" smtClean="0"/>
              <a:t>In computing this term we will be logging on to our Reading Eggs programme. This is familiar to the children and will reinforce phonics that we are  learning. In addition, you can log on at home if you have your login. Please come and see us if you are unsure.</a:t>
            </a:r>
            <a:endParaRPr lang="en-GB" dirty="0"/>
          </a:p>
        </p:txBody>
      </p:sp>
      <p:sp>
        <p:nvSpPr>
          <p:cNvPr id="4" name="Slide Number Placeholder 3"/>
          <p:cNvSpPr>
            <a:spLocks noGrp="1"/>
          </p:cNvSpPr>
          <p:nvPr>
            <p:ph type="sldNum" sz="quarter" idx="10"/>
          </p:nvPr>
        </p:nvSpPr>
        <p:spPr/>
        <p:txBody>
          <a:bodyPr/>
          <a:lstStyle/>
          <a:p>
            <a:fld id="{3BD1EB81-E30F-4330-AA7C-D9E3D2E9F6CA}" type="slidenum">
              <a:rPr lang="en-GB" smtClean="0"/>
              <a:t>12</a:t>
            </a:fld>
            <a:endParaRPr lang="en-GB" dirty="0"/>
          </a:p>
        </p:txBody>
      </p:sp>
    </p:spTree>
    <p:extLst>
      <p:ext uri="{BB962C8B-B14F-4D97-AF65-F5344CB8AC3E}">
        <p14:creationId xmlns:p14="http://schemas.microsoft.com/office/powerpoint/2010/main" val="1934212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fab trips!</a:t>
            </a:r>
            <a:endParaRPr lang="en-GB" dirty="0"/>
          </a:p>
        </p:txBody>
      </p:sp>
      <p:sp>
        <p:nvSpPr>
          <p:cNvPr id="4" name="Slide Number Placeholder 3"/>
          <p:cNvSpPr>
            <a:spLocks noGrp="1"/>
          </p:cNvSpPr>
          <p:nvPr>
            <p:ph type="sldNum" sz="quarter" idx="10"/>
          </p:nvPr>
        </p:nvSpPr>
        <p:spPr/>
        <p:txBody>
          <a:bodyPr/>
          <a:lstStyle/>
          <a:p>
            <a:fld id="{3BD1EB81-E30F-4330-AA7C-D9E3D2E9F6CA}" type="slidenum">
              <a:rPr lang="en-GB" smtClean="0"/>
              <a:t>13</a:t>
            </a:fld>
            <a:endParaRPr lang="en-GB" dirty="0"/>
          </a:p>
        </p:txBody>
      </p:sp>
    </p:spTree>
    <p:extLst>
      <p:ext uri="{BB962C8B-B14F-4D97-AF65-F5344CB8AC3E}">
        <p14:creationId xmlns:p14="http://schemas.microsoft.com/office/powerpoint/2010/main" val="334525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that the children are in Key stage 1, they have been introduced to our star values,</a:t>
            </a:r>
            <a:r>
              <a:rPr lang="en-GB" baseline="0" dirty="0" smtClean="0"/>
              <a:t> which are a set of simple rules for how to behave in school. Rewards are given for demonstrating these values  -respect token are tickets which your child can collect throughout the week to be in with a chance of a prize at Mr </a:t>
            </a:r>
            <a:r>
              <a:rPr lang="en-GB" baseline="0" dirty="0" err="1" smtClean="0"/>
              <a:t>Richings</a:t>
            </a:r>
            <a:r>
              <a:rPr lang="en-GB" baseline="0" dirty="0" smtClean="0"/>
              <a:t> </a:t>
            </a:r>
            <a:r>
              <a:rPr lang="en-GB" baseline="0" dirty="0" smtClean="0"/>
              <a:t>star of the week assembly on Fridays. One child per class is chosen as star of the week and they receive a certificate and a weekend with Barnaby/Betty bear. All children are entitled to Star Time on a Friday for following our Star Values</a:t>
            </a:r>
          </a:p>
          <a:p>
            <a:r>
              <a:rPr lang="en-GB" dirty="0" smtClean="0"/>
              <a:t>Everybody at Robertswood has the right to succeed at school and enjoy playtimes. This means that everybody has the responsibility of looking after the school rules and procedures. If individuals behave in an inappropriate way, then they will face a consequence for their actions. </a:t>
            </a:r>
          </a:p>
          <a:p>
            <a:endParaRPr lang="en-GB" dirty="0"/>
          </a:p>
        </p:txBody>
      </p:sp>
      <p:sp>
        <p:nvSpPr>
          <p:cNvPr id="4" name="Slide Number Placeholder 3"/>
          <p:cNvSpPr>
            <a:spLocks noGrp="1"/>
          </p:cNvSpPr>
          <p:nvPr>
            <p:ph type="sldNum" sz="quarter" idx="10"/>
          </p:nvPr>
        </p:nvSpPr>
        <p:spPr/>
        <p:txBody>
          <a:bodyPr/>
          <a:lstStyle/>
          <a:p>
            <a:fld id="{3BD1EB81-E30F-4330-AA7C-D9E3D2E9F6CA}" type="slidenum">
              <a:rPr lang="en-GB" smtClean="0"/>
              <a:t>14</a:t>
            </a:fld>
            <a:endParaRPr lang="en-GB" dirty="0"/>
          </a:p>
        </p:txBody>
      </p:sp>
    </p:spTree>
    <p:extLst>
      <p:ext uri="{BB962C8B-B14F-4D97-AF65-F5344CB8AC3E}">
        <p14:creationId xmlns:p14="http://schemas.microsoft.com/office/powerpoint/2010/main" val="4235299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r>
              <a:rPr lang="en-GB" dirty="0" smtClean="0"/>
              <a:t>Everybody at Robertswood has the right to succeed at school and enjoy playtimes. This means that everybody has the responsibility of looking after the school rules and procedures. If individuals behave in an inappropriate way, then they will face a consequence for their actions. </a:t>
            </a:r>
          </a:p>
          <a:p>
            <a:pPr defTabSz="966338"/>
            <a:endParaRPr lang="en-GB" dirty="0" smtClean="0"/>
          </a:p>
          <a:p>
            <a:pPr defTabSz="966338"/>
            <a:r>
              <a:rPr lang="en-GB" dirty="0" smtClean="0"/>
              <a:t>We regularly use ‘verbal warnings’ to remind children of our expectations for behaviour.</a:t>
            </a:r>
            <a:r>
              <a:rPr lang="en-GB" baseline="0" dirty="0" smtClean="0"/>
              <a:t> If a child continues to misbehave after a warning, then the consequence is to lose 3 mins of their star time that week. If the behaviour is still unacceptable a second warning is given and following that, another incidence of misbehaving would be losing another 3 minutues. If this happens in one session then a child would have to leave the session and speak with the head or deputy head. </a:t>
            </a:r>
          </a:p>
          <a:p>
            <a:endParaRPr lang="en-GB" dirty="0"/>
          </a:p>
        </p:txBody>
      </p:sp>
      <p:sp>
        <p:nvSpPr>
          <p:cNvPr id="4" name="Slide Number Placeholder 3"/>
          <p:cNvSpPr>
            <a:spLocks noGrp="1"/>
          </p:cNvSpPr>
          <p:nvPr>
            <p:ph type="sldNum" sz="quarter" idx="10"/>
          </p:nvPr>
        </p:nvSpPr>
        <p:spPr/>
        <p:txBody>
          <a:bodyPr/>
          <a:lstStyle/>
          <a:p>
            <a:fld id="{3BD1EB81-E30F-4330-AA7C-D9E3D2E9F6CA}" type="slidenum">
              <a:rPr lang="en-GB" smtClean="0"/>
              <a:t>15</a:t>
            </a:fld>
            <a:endParaRPr lang="en-GB" dirty="0"/>
          </a:p>
        </p:txBody>
      </p:sp>
    </p:spTree>
    <p:extLst>
      <p:ext uri="{BB962C8B-B14F-4D97-AF65-F5344CB8AC3E}">
        <p14:creationId xmlns:p14="http://schemas.microsoft.com/office/powerpoint/2010/main" val="4235299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independence</a:t>
            </a:r>
          </a:p>
          <a:p>
            <a:endParaRPr lang="en-GB" dirty="0" smtClean="0"/>
          </a:p>
          <a:p>
            <a:r>
              <a:rPr lang="en-GB" dirty="0" smtClean="0"/>
              <a:t>Send home half termly for washing</a:t>
            </a:r>
          </a:p>
          <a:p>
            <a:endParaRPr lang="en-GB" dirty="0"/>
          </a:p>
        </p:txBody>
      </p:sp>
      <p:sp>
        <p:nvSpPr>
          <p:cNvPr id="4" name="Slide Number Placeholder 3"/>
          <p:cNvSpPr>
            <a:spLocks noGrp="1"/>
          </p:cNvSpPr>
          <p:nvPr>
            <p:ph type="sldNum" sz="quarter" idx="10"/>
          </p:nvPr>
        </p:nvSpPr>
        <p:spPr/>
        <p:txBody>
          <a:bodyPr/>
          <a:lstStyle/>
          <a:p>
            <a:fld id="{3BD1EB81-E30F-4330-AA7C-D9E3D2E9F6CA}" type="slidenum">
              <a:rPr lang="en-GB" smtClean="0"/>
              <a:t>16</a:t>
            </a:fld>
            <a:endParaRPr lang="en-GB" dirty="0"/>
          </a:p>
        </p:txBody>
      </p:sp>
    </p:spTree>
    <p:extLst>
      <p:ext uri="{BB962C8B-B14F-4D97-AF65-F5344CB8AC3E}">
        <p14:creationId xmlns:p14="http://schemas.microsoft.com/office/powerpoint/2010/main" val="1215932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D1EB81-E30F-4330-AA7C-D9E3D2E9F6CA}" type="slidenum">
              <a:rPr lang="en-GB" smtClean="0"/>
              <a:t>17</a:t>
            </a:fld>
            <a:endParaRPr lang="en-GB" dirty="0"/>
          </a:p>
        </p:txBody>
      </p:sp>
    </p:spTree>
    <p:extLst>
      <p:ext uri="{BB962C8B-B14F-4D97-AF65-F5344CB8AC3E}">
        <p14:creationId xmlns:p14="http://schemas.microsoft.com/office/powerpoint/2010/main" val="556946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r>
              <a:rPr lang="en-GB" dirty="0" smtClean="0"/>
              <a:t>We ask that you list the names of the people you authorize to collect your children at the end of the day,  For example, childminders, family members and friends.  This can be adjusted at any point in the year.  We will get to know your faces and regular pick up people, but this is not just for us, it ensures whoever is releasing the children to do so safely. </a:t>
            </a:r>
          </a:p>
          <a:p>
            <a:pPr defTabSz="966338"/>
            <a:r>
              <a:rPr lang="en-GB" dirty="0" smtClean="0"/>
              <a:t>If your child has a playdate or for any reason someone not on your list is picking your child up, please email, drop a message  or phone the school office, or let us know directly. If we have not had your consent we won’t be able to release your child. We</a:t>
            </a:r>
            <a:r>
              <a:rPr lang="en-GB" baseline="0" dirty="0" smtClean="0"/>
              <a:t> hope you understand that these procedures are in to ensure your children are safe at all times when in our care.</a:t>
            </a:r>
            <a:endParaRPr lang="en-GB" dirty="0" smtClean="0"/>
          </a:p>
          <a:p>
            <a:pPr defTabSz="966338"/>
            <a:endParaRPr lang="en-GB" dirty="0" smtClean="0"/>
          </a:p>
          <a:p>
            <a:endParaRPr lang="en-GB" dirty="0"/>
          </a:p>
        </p:txBody>
      </p:sp>
      <p:sp>
        <p:nvSpPr>
          <p:cNvPr id="4" name="Slide Number Placeholder 3"/>
          <p:cNvSpPr>
            <a:spLocks noGrp="1"/>
          </p:cNvSpPr>
          <p:nvPr>
            <p:ph type="sldNum" sz="quarter" idx="10"/>
          </p:nvPr>
        </p:nvSpPr>
        <p:spPr/>
        <p:txBody>
          <a:bodyPr/>
          <a:lstStyle/>
          <a:p>
            <a:fld id="{3BD1EB81-E30F-4330-AA7C-D9E3D2E9F6CA}" type="slidenum">
              <a:rPr lang="en-GB" smtClean="0"/>
              <a:t>18</a:t>
            </a:fld>
            <a:endParaRPr lang="en-GB" dirty="0"/>
          </a:p>
        </p:txBody>
      </p:sp>
    </p:spTree>
    <p:extLst>
      <p:ext uri="{BB962C8B-B14F-4D97-AF65-F5344CB8AC3E}">
        <p14:creationId xmlns:p14="http://schemas.microsoft.com/office/powerpoint/2010/main" val="1162230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D1EB81-E30F-4330-AA7C-D9E3D2E9F6CA}" type="slidenum">
              <a:rPr lang="en-GB" smtClean="0"/>
              <a:t>19</a:t>
            </a:fld>
            <a:endParaRPr lang="en-GB" dirty="0"/>
          </a:p>
        </p:txBody>
      </p:sp>
    </p:spTree>
    <p:extLst>
      <p:ext uri="{BB962C8B-B14F-4D97-AF65-F5344CB8AC3E}">
        <p14:creationId xmlns:p14="http://schemas.microsoft.com/office/powerpoint/2010/main" val="78223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D1EB81-E30F-4330-AA7C-D9E3D2E9F6CA}" type="slidenum">
              <a:rPr lang="en-GB" smtClean="0"/>
              <a:t>2</a:t>
            </a:fld>
            <a:endParaRPr lang="en-GB" dirty="0"/>
          </a:p>
        </p:txBody>
      </p:sp>
    </p:spTree>
    <p:extLst>
      <p:ext uri="{BB962C8B-B14F-4D97-AF65-F5344CB8AC3E}">
        <p14:creationId xmlns:p14="http://schemas.microsoft.com/office/powerpoint/2010/main" val="2605942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D1EB81-E30F-4330-AA7C-D9E3D2E9F6CA}" type="slidenum">
              <a:rPr lang="en-GB" smtClean="0"/>
              <a:t>20</a:t>
            </a:fld>
            <a:endParaRPr lang="en-GB" dirty="0"/>
          </a:p>
        </p:txBody>
      </p:sp>
    </p:spTree>
    <p:extLst>
      <p:ext uri="{BB962C8B-B14F-4D97-AF65-F5344CB8AC3E}">
        <p14:creationId xmlns:p14="http://schemas.microsoft.com/office/powerpoint/2010/main" val="263505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a:t>
            </a:r>
            <a:r>
              <a:rPr lang="en-GB" baseline="0" dirty="0" smtClean="0"/>
              <a:t> 1 big change from foundation change –curriculum –topics – beginning of key stage 1 </a:t>
            </a:r>
          </a:p>
          <a:p>
            <a:endParaRPr lang="en-GB" baseline="0" dirty="0" smtClean="0"/>
          </a:p>
          <a:p>
            <a:r>
              <a:rPr lang="en-GB" baseline="0" dirty="0" smtClean="0"/>
              <a:t>This timetable is where we are heading as we progress through Year1. At the moment the afternoons are split between one focussed activity or lesson followed by some ‘Choosing’ time . During choosing time children are free to move between the 2 year 1 classrooms where we have an adjoining door and select from different activities such as craft, drawing, construction, reading, dress-up . We are also very fortunate to have a lovely brand new outdoor area where water and sand play and other activities are available for the children to choose.</a:t>
            </a:r>
          </a:p>
        </p:txBody>
      </p:sp>
      <p:sp>
        <p:nvSpPr>
          <p:cNvPr id="4" name="Slide Number Placeholder 3"/>
          <p:cNvSpPr>
            <a:spLocks noGrp="1"/>
          </p:cNvSpPr>
          <p:nvPr>
            <p:ph type="sldNum" sz="quarter" idx="10"/>
          </p:nvPr>
        </p:nvSpPr>
        <p:spPr/>
        <p:txBody>
          <a:bodyPr/>
          <a:lstStyle/>
          <a:p>
            <a:fld id="{3BD1EB81-E30F-4330-AA7C-D9E3D2E9F6CA}" type="slidenum">
              <a:rPr lang="en-GB" smtClean="0"/>
              <a:t>3</a:t>
            </a:fld>
            <a:endParaRPr lang="en-GB" dirty="0"/>
          </a:p>
        </p:txBody>
      </p:sp>
    </p:spTree>
    <p:extLst>
      <p:ext uri="{BB962C8B-B14F-4D97-AF65-F5344CB8AC3E}">
        <p14:creationId xmlns:p14="http://schemas.microsoft.com/office/powerpoint/2010/main" val="21169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D1EB81-E30F-4330-AA7C-D9E3D2E9F6CA}" type="slidenum">
              <a:rPr lang="en-GB" smtClean="0"/>
              <a:t>4</a:t>
            </a:fld>
            <a:endParaRPr lang="en-GB" dirty="0"/>
          </a:p>
        </p:txBody>
      </p:sp>
    </p:spTree>
    <p:extLst>
      <p:ext uri="{BB962C8B-B14F-4D97-AF65-F5344CB8AC3E}">
        <p14:creationId xmlns:p14="http://schemas.microsoft.com/office/powerpoint/2010/main" val="127544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Phonics underpins so much of the learning that takes place this year. It is a tool for both reading and writing The children have been learning phonics in the Early Year foundations Stage and are used to daily phonics sessions from last year in Reception class. In Year 1 we are starting by recapping Phase for for the first 4 weeks and then all children will be moving on to Phase 5 . If your child is not fully secure with Phase 3 or Phase 4 , they will receive some extra phonics  booster sessions during the week from some of our supporting adults. All the phonic sounds are in the centre of your child’s reading record.  In addition to learning daily phonics at school, reading daily at home is the most successful way to help your child apply their learning and make good progress with reading.</a:t>
            </a:r>
          </a:p>
        </p:txBody>
      </p:sp>
      <p:sp>
        <p:nvSpPr>
          <p:cNvPr id="4" name="Slide Number Placeholder 3"/>
          <p:cNvSpPr>
            <a:spLocks noGrp="1"/>
          </p:cNvSpPr>
          <p:nvPr>
            <p:ph type="sldNum" sz="quarter" idx="10"/>
          </p:nvPr>
        </p:nvSpPr>
        <p:spPr/>
        <p:txBody>
          <a:bodyPr/>
          <a:lstStyle/>
          <a:p>
            <a:fld id="{3BD1EB81-E30F-4330-AA7C-D9E3D2E9F6CA}" type="slidenum">
              <a:rPr lang="en-GB" smtClean="0"/>
              <a:t>5</a:t>
            </a:fld>
            <a:endParaRPr lang="en-GB" dirty="0"/>
          </a:p>
        </p:txBody>
      </p:sp>
    </p:spTree>
    <p:extLst>
      <p:ext uri="{BB962C8B-B14F-4D97-AF65-F5344CB8AC3E}">
        <p14:creationId xmlns:p14="http://schemas.microsoft.com/office/powerpoint/2010/main" val="157088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Tricky words</a:t>
            </a:r>
          </a:p>
          <a:p>
            <a:r>
              <a:rPr lang="en-GB" dirty="0" smtClean="0"/>
              <a:t>Children should Use phonics when reading</a:t>
            </a:r>
          </a:p>
          <a:p>
            <a:r>
              <a:rPr lang="en-GB" dirty="0" smtClean="0"/>
              <a:t>Brief mention of screening</a:t>
            </a:r>
            <a:endParaRPr lang="en-GB" dirty="0"/>
          </a:p>
        </p:txBody>
      </p:sp>
      <p:sp>
        <p:nvSpPr>
          <p:cNvPr id="4" name="Slide Number Placeholder 3"/>
          <p:cNvSpPr>
            <a:spLocks noGrp="1"/>
          </p:cNvSpPr>
          <p:nvPr>
            <p:ph type="sldNum" sz="quarter" idx="10"/>
          </p:nvPr>
        </p:nvSpPr>
        <p:spPr/>
        <p:txBody>
          <a:bodyPr/>
          <a:lstStyle/>
          <a:p>
            <a:fld id="{3BD1EB81-E30F-4330-AA7C-D9E3D2E9F6CA}" type="slidenum">
              <a:rPr lang="en-GB" smtClean="0"/>
              <a:t>6</a:t>
            </a:fld>
            <a:endParaRPr lang="en-GB" dirty="0"/>
          </a:p>
        </p:txBody>
      </p:sp>
    </p:spTree>
    <p:extLst>
      <p:ext uri="{BB962C8B-B14F-4D97-AF65-F5344CB8AC3E}">
        <p14:creationId xmlns:p14="http://schemas.microsoft.com/office/powerpoint/2010/main" val="172248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few years ago, as a whole school , introduced pre-cursive handwriting ‘getting ready to write’ –having experienced it –very successful. Start all letters on the line. Tricky at first BUT stick with it –don’t worry if you don’t do it all the time.</a:t>
            </a:r>
          </a:p>
          <a:p>
            <a:r>
              <a:rPr lang="en-GB" dirty="0" smtClean="0"/>
              <a:t>Getting</a:t>
            </a:r>
            <a:r>
              <a:rPr lang="en-GB" baseline="0" dirty="0" smtClean="0"/>
              <a:t> used to it –by the end of Year 1 most children will fid joining easy and writing is more fluid. Last 2 years </a:t>
            </a:r>
            <a:r>
              <a:rPr lang="en-GB" baseline="0" dirty="0" smtClean="0"/>
              <a:t>we’ve </a:t>
            </a:r>
            <a:r>
              <a:rPr lang="en-GB" baseline="0" dirty="0" smtClean="0"/>
              <a:t>been amazed by how the pre-cursive handwriting has helped children.</a:t>
            </a:r>
            <a:endParaRPr lang="en-GB" dirty="0"/>
          </a:p>
        </p:txBody>
      </p:sp>
      <p:sp>
        <p:nvSpPr>
          <p:cNvPr id="4" name="Slide Number Placeholder 3"/>
          <p:cNvSpPr>
            <a:spLocks noGrp="1"/>
          </p:cNvSpPr>
          <p:nvPr>
            <p:ph type="sldNum" sz="quarter" idx="10"/>
          </p:nvPr>
        </p:nvSpPr>
        <p:spPr/>
        <p:txBody>
          <a:bodyPr/>
          <a:lstStyle/>
          <a:p>
            <a:fld id="{3BD1EB81-E30F-4330-AA7C-D9E3D2E9F6CA}" type="slidenum">
              <a:rPr lang="en-GB" smtClean="0"/>
              <a:t>7</a:t>
            </a:fld>
            <a:endParaRPr lang="en-GB" dirty="0"/>
          </a:p>
        </p:txBody>
      </p:sp>
    </p:spTree>
    <p:extLst>
      <p:ext uri="{BB962C8B-B14F-4D97-AF65-F5344CB8AC3E}">
        <p14:creationId xmlns:p14="http://schemas.microsoft.com/office/powerpoint/2010/main" val="252883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a:t>
            </a:r>
            <a:r>
              <a:rPr lang="en-GB" baseline="0" dirty="0" smtClean="0"/>
              <a:t> should be bringing home a colour-coded book from school each day or as needed-some longer books may take a few days to finish. Children are reminded to change their books themselves as we are encouraging their independence and sense of responsibility in Year 1. The school reading books are a mixture of phonic-specific readers and story books. If you feel  child requires more  than the book they have brought home, please feel free to read additional books from home –these can also be written in the reading record. Children should try to de-code the words by sounding out and blending using the phonics they have learnt If they come across some unknown sounds, they may need support – sounds are in the middle of the reading record.</a:t>
            </a:r>
          </a:p>
          <a:p>
            <a:r>
              <a:rPr lang="en-GB" baseline="0" dirty="0" smtClean="0"/>
              <a:t>Not all words can be sounded out – we call these words’ Tricky words’ and we will be learning a few of these each week. We say to the children ‘we just have to train our brain’ to spot the tricky words .  … </a:t>
            </a:r>
          </a:p>
        </p:txBody>
      </p:sp>
      <p:sp>
        <p:nvSpPr>
          <p:cNvPr id="4" name="Slide Number Placeholder 3"/>
          <p:cNvSpPr>
            <a:spLocks noGrp="1"/>
          </p:cNvSpPr>
          <p:nvPr>
            <p:ph type="sldNum" sz="quarter" idx="10"/>
          </p:nvPr>
        </p:nvSpPr>
        <p:spPr/>
        <p:txBody>
          <a:bodyPr/>
          <a:lstStyle/>
          <a:p>
            <a:fld id="{3BD1EB81-E30F-4330-AA7C-D9E3D2E9F6CA}" type="slidenum">
              <a:rPr lang="en-GB" smtClean="0"/>
              <a:t>8</a:t>
            </a:fld>
            <a:endParaRPr lang="en-GB" dirty="0"/>
          </a:p>
        </p:txBody>
      </p:sp>
    </p:spTree>
    <p:extLst>
      <p:ext uri="{BB962C8B-B14F-4D97-AF65-F5344CB8AC3E}">
        <p14:creationId xmlns:p14="http://schemas.microsoft.com/office/powerpoint/2010/main" val="37926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D1EB81-E30F-4330-AA7C-D9E3D2E9F6CA}" type="slidenum">
              <a:rPr lang="en-GB" smtClean="0"/>
              <a:t>9</a:t>
            </a:fld>
            <a:endParaRPr lang="en-GB" dirty="0"/>
          </a:p>
        </p:txBody>
      </p:sp>
    </p:spTree>
    <p:extLst>
      <p:ext uri="{BB962C8B-B14F-4D97-AF65-F5344CB8AC3E}">
        <p14:creationId xmlns:p14="http://schemas.microsoft.com/office/powerpoint/2010/main" val="3367264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9/13/2019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1</a:t>
            </a:r>
            <a:endParaRPr lang="en-GB" dirty="0"/>
          </a:p>
        </p:txBody>
      </p:sp>
      <p:sp>
        <p:nvSpPr>
          <p:cNvPr id="3" name="Subtitle 2"/>
          <p:cNvSpPr>
            <a:spLocks noGrp="1"/>
          </p:cNvSpPr>
          <p:nvPr>
            <p:ph type="subTitle" idx="1"/>
          </p:nvPr>
        </p:nvSpPr>
        <p:spPr/>
        <p:txBody>
          <a:bodyPr/>
          <a:lstStyle/>
          <a:p>
            <a:r>
              <a:rPr lang="en-GB" dirty="0" smtClean="0"/>
              <a:t>Parents information evening</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21" y="1431319"/>
            <a:ext cx="3576272" cy="271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09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36483"/>
            <a:ext cx="10364451" cy="1324303"/>
          </a:xfrm>
        </p:spPr>
        <p:txBody>
          <a:bodyPr/>
          <a:lstStyle/>
          <a:p>
            <a:r>
              <a:rPr lang="en-GB" dirty="0" smtClean="0"/>
              <a:t>Spelling homework</a:t>
            </a:r>
            <a:endParaRPr lang="en-GB" dirty="0"/>
          </a:p>
        </p:txBody>
      </p:sp>
      <p:pic>
        <p:nvPicPr>
          <p:cNvPr id="409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135344" y="1087821"/>
            <a:ext cx="8459084" cy="559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29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69606"/>
          </a:xfrm>
        </p:spPr>
        <p:txBody>
          <a:bodyPr>
            <a:normAutofit fontScale="90000"/>
          </a:bodyPr>
          <a:lstStyle/>
          <a:p>
            <a:r>
              <a:rPr lang="en-GB" dirty="0" smtClean="0"/>
              <a:t>Homework </a:t>
            </a:r>
            <a:r>
              <a:rPr lang="en-GB" dirty="0" smtClean="0">
                <a:solidFill>
                  <a:srgbClr val="FF0000"/>
                </a:solidFill>
              </a:rPr>
              <a:t/>
            </a:r>
            <a:br>
              <a:rPr lang="en-GB" dirty="0" smtClean="0">
                <a:solidFill>
                  <a:srgbClr val="FF0000"/>
                </a:solidFill>
              </a:rPr>
            </a:br>
            <a:r>
              <a:rPr lang="en-GB" dirty="0" smtClean="0">
                <a:solidFill>
                  <a:srgbClr val="FF0000"/>
                </a:solidFill>
              </a:rPr>
              <a:t>Reading records and homework due Monday</a:t>
            </a:r>
            <a:br>
              <a:rPr lang="en-GB" dirty="0" smtClean="0">
                <a:solidFill>
                  <a:srgbClr val="FF0000"/>
                </a:solidFill>
              </a:rPr>
            </a:br>
            <a:r>
              <a:rPr lang="en-GB" dirty="0" smtClean="0">
                <a:solidFill>
                  <a:srgbClr val="FF0000"/>
                </a:solidFill>
              </a:rPr>
              <a:t>New Homework given Tuesday</a:t>
            </a:r>
            <a:endParaRPr lang="en-GB" dirty="0">
              <a:solidFill>
                <a:srgbClr val="FF0000"/>
              </a:solidFill>
            </a:endParaRPr>
          </a:p>
        </p:txBody>
      </p:sp>
      <p:sp>
        <p:nvSpPr>
          <p:cNvPr id="3" name="Content Placeholder 2"/>
          <p:cNvSpPr>
            <a:spLocks noGrp="1"/>
          </p:cNvSpPr>
          <p:nvPr>
            <p:ph sz="quarter" idx="13"/>
          </p:nvPr>
        </p:nvSpPr>
        <p:spPr>
          <a:xfrm>
            <a:off x="925497" y="1710600"/>
            <a:ext cx="10363826" cy="3424107"/>
          </a:xfrm>
        </p:spPr>
        <p:txBody>
          <a:bodyPr>
            <a:noAutofit/>
          </a:bodyPr>
          <a:lstStyle/>
          <a:p>
            <a:r>
              <a:rPr lang="en-GB" cap="none" dirty="0" smtClean="0">
                <a:latin typeface="Comic Sans MS" panose="030F0702030302020204" pitchFamily="66" charset="0"/>
              </a:rPr>
              <a:t>Daily reading – 5 times per week for a respect token</a:t>
            </a:r>
          </a:p>
          <a:p>
            <a:r>
              <a:rPr lang="en-GB" cap="none" dirty="0" smtClean="0">
                <a:latin typeface="Comic Sans MS" panose="030F0702030302020204" pitchFamily="66" charset="0"/>
              </a:rPr>
              <a:t>Spelling (clear plastic wallet) – please practise throughout the week.  Matching our phonics in school –tested on </a:t>
            </a:r>
            <a:r>
              <a:rPr lang="en-GB" cap="none" dirty="0">
                <a:latin typeface="Comic Sans MS" panose="030F0702030302020204" pitchFamily="66" charset="0"/>
              </a:rPr>
              <a:t>M</a:t>
            </a:r>
            <a:r>
              <a:rPr lang="en-GB" cap="none" dirty="0" smtClean="0">
                <a:latin typeface="Comic Sans MS" panose="030F0702030302020204" pitchFamily="66" charset="0"/>
              </a:rPr>
              <a:t>ondays.</a:t>
            </a:r>
          </a:p>
          <a:p>
            <a:r>
              <a:rPr lang="en-GB" cap="none" dirty="0" smtClean="0">
                <a:latin typeface="Comic Sans MS" panose="030F0702030302020204" pitchFamily="66" charset="0"/>
              </a:rPr>
              <a:t>1 piece of </a:t>
            </a:r>
            <a:r>
              <a:rPr lang="en-GB" cap="none" dirty="0">
                <a:latin typeface="Comic Sans MS" panose="030F0702030302020204" pitchFamily="66" charset="0"/>
              </a:rPr>
              <a:t>H</a:t>
            </a:r>
            <a:r>
              <a:rPr lang="en-GB" cap="none" dirty="0" smtClean="0">
                <a:latin typeface="Comic Sans MS" panose="030F0702030302020204" pitchFamily="66" charset="0"/>
              </a:rPr>
              <a:t>omework -Maths or </a:t>
            </a:r>
            <a:r>
              <a:rPr lang="en-GB" cap="none" dirty="0">
                <a:latin typeface="Comic Sans MS" panose="030F0702030302020204" pitchFamily="66" charset="0"/>
              </a:rPr>
              <a:t>E</a:t>
            </a:r>
            <a:r>
              <a:rPr lang="en-GB" cap="none" dirty="0" smtClean="0">
                <a:latin typeface="Comic Sans MS" panose="030F0702030302020204" pitchFamily="66" charset="0"/>
              </a:rPr>
              <a:t>nglish in pink homework folder, given out weekly. Homework is designed to consolidate what the children have been learning in class. </a:t>
            </a:r>
          </a:p>
          <a:p>
            <a:endParaRPr lang="en-GB" cap="none" dirty="0" smtClean="0">
              <a:latin typeface="Comic Sans MS" panose="030F0702030302020204" pitchFamily="66" charset="0"/>
            </a:endParaRPr>
          </a:p>
          <a:p>
            <a:r>
              <a:rPr lang="en-GB" cap="none" dirty="0" smtClean="0">
                <a:latin typeface="Comic Sans MS" panose="030F0702030302020204" pitchFamily="66" charset="0"/>
              </a:rPr>
              <a:t>Brainbuilder  every 3 weeks – creative, engaging, child led, present/share with class.  We will try to offer suggestions and ideas for the learning.</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036878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a:t>
            </a:r>
            <a:endParaRPr lang="en-GB" dirty="0"/>
          </a:p>
        </p:txBody>
      </p:sp>
      <p:sp>
        <p:nvSpPr>
          <p:cNvPr id="3" name="Content Placeholder 2"/>
          <p:cNvSpPr>
            <a:spLocks noGrp="1"/>
          </p:cNvSpPr>
          <p:nvPr>
            <p:ph sz="quarter" idx="13"/>
          </p:nvPr>
        </p:nvSpPr>
        <p:spPr>
          <a:xfrm>
            <a:off x="913774" y="1655064"/>
            <a:ext cx="10363826" cy="4802886"/>
          </a:xfrm>
        </p:spPr>
        <p:txBody>
          <a:bodyPr>
            <a:normAutofit fontScale="92500" lnSpcReduction="20000"/>
          </a:bodyPr>
          <a:lstStyle/>
          <a:p>
            <a:r>
              <a:rPr lang="en-GB" u="sng" dirty="0" smtClean="0"/>
              <a:t>We will be learning about:</a:t>
            </a:r>
          </a:p>
          <a:p>
            <a:r>
              <a:rPr lang="en-GB" dirty="0" smtClean="0"/>
              <a:t>Science - Seasons, materials, animals, plants</a:t>
            </a:r>
          </a:p>
          <a:p>
            <a:r>
              <a:rPr lang="en-GB" dirty="0" smtClean="0"/>
              <a:t>History - Changes within living memory – transport</a:t>
            </a:r>
          </a:p>
          <a:p>
            <a:r>
              <a:rPr lang="en-GB" dirty="0" smtClean="0"/>
              <a:t>Geography – local, Polar Regions, deserts</a:t>
            </a:r>
          </a:p>
          <a:p>
            <a:r>
              <a:rPr lang="en-GB" dirty="0" smtClean="0"/>
              <a:t>Dt - Free standing structures,  mechanisms – levers and sliders  Food Technology- Fruit salad</a:t>
            </a:r>
          </a:p>
          <a:p>
            <a:r>
              <a:rPr lang="en-GB" dirty="0" smtClean="0"/>
              <a:t>ART - Drawing, painting, collage, textiles, printing and 3d</a:t>
            </a:r>
          </a:p>
          <a:p>
            <a:r>
              <a:rPr lang="en-GB" dirty="0" smtClean="0"/>
              <a:t>R.E. – what it means to be me, special people, special about the world, festivals</a:t>
            </a:r>
          </a:p>
          <a:p>
            <a:r>
              <a:rPr lang="en-GB" dirty="0" smtClean="0"/>
              <a:t>PSHE – health and wellbeing, relationships, living in the wider world</a:t>
            </a:r>
          </a:p>
          <a:p>
            <a:r>
              <a:rPr lang="en-GB" dirty="0" smtClean="0"/>
              <a:t>Music – exploring sounds, pitch and beat</a:t>
            </a:r>
          </a:p>
          <a:p>
            <a:r>
              <a:rPr lang="en-GB" dirty="0" smtClean="0"/>
              <a:t>Computing – logging on, saving and retrieving files, reading eggs, internet safety, programming (beebots)</a:t>
            </a:r>
          </a:p>
          <a:p>
            <a:endParaRPr lang="en-GB" dirty="0"/>
          </a:p>
        </p:txBody>
      </p:sp>
    </p:spTree>
    <p:extLst>
      <p:ext uri="{BB962C8B-B14F-4D97-AF65-F5344CB8AC3E}">
        <p14:creationId xmlns:p14="http://schemas.microsoft.com/office/powerpoint/2010/main" val="2519956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trips</a:t>
            </a:r>
            <a:endParaRPr lang="en-GB" dirty="0"/>
          </a:p>
        </p:txBody>
      </p:sp>
      <p:sp>
        <p:nvSpPr>
          <p:cNvPr id="3" name="Content Placeholder 2"/>
          <p:cNvSpPr>
            <a:spLocks noGrp="1"/>
          </p:cNvSpPr>
          <p:nvPr>
            <p:ph sz="quarter" idx="13"/>
          </p:nvPr>
        </p:nvSpPr>
        <p:spPr>
          <a:xfrm>
            <a:off x="970924" y="1947992"/>
            <a:ext cx="10363826" cy="3424107"/>
          </a:xfrm>
        </p:spPr>
        <p:txBody>
          <a:bodyPr/>
          <a:lstStyle/>
          <a:p>
            <a:r>
              <a:rPr lang="en-GB" dirty="0" smtClean="0"/>
              <a:t>Transport – History – London Transport museum –Tuesday 5</a:t>
            </a:r>
            <a:r>
              <a:rPr lang="en-GB" baseline="30000" dirty="0" smtClean="0"/>
              <a:t>th</a:t>
            </a:r>
            <a:r>
              <a:rPr lang="en-GB" dirty="0" smtClean="0"/>
              <a:t> November details to follow.</a:t>
            </a:r>
          </a:p>
          <a:p>
            <a:r>
              <a:rPr lang="en-GB" dirty="0" smtClean="0"/>
              <a:t>Animals – science – Whipsnade zoo (Spring Term)</a:t>
            </a:r>
          </a:p>
          <a:p>
            <a:r>
              <a:rPr lang="en-GB" dirty="0" smtClean="0"/>
              <a:t>plants - science – Kew gardens (Summer Term)</a:t>
            </a:r>
            <a:endParaRPr lang="en-GB" dirty="0"/>
          </a:p>
        </p:txBody>
      </p:sp>
    </p:spTree>
    <p:extLst>
      <p:ext uri="{BB962C8B-B14F-4D97-AF65-F5344CB8AC3E}">
        <p14:creationId xmlns:p14="http://schemas.microsoft.com/office/powerpoint/2010/main" val="3007380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13566"/>
            <a:ext cx="10364451" cy="1596177"/>
          </a:xfrm>
        </p:spPr>
        <p:txBody>
          <a:bodyPr/>
          <a:lstStyle/>
          <a:p>
            <a:r>
              <a:rPr lang="en-GB" dirty="0" smtClean="0"/>
              <a:t>Star values, star time and minutes</a:t>
            </a:r>
            <a:endParaRPr lang="en-GB" dirty="0"/>
          </a:p>
        </p:txBody>
      </p:sp>
      <p:sp>
        <p:nvSpPr>
          <p:cNvPr id="3" name="Content Placeholder 2"/>
          <p:cNvSpPr>
            <a:spLocks noGrp="1"/>
          </p:cNvSpPr>
          <p:nvPr>
            <p:ph sz="quarter" idx="13"/>
          </p:nvPr>
        </p:nvSpPr>
        <p:spPr>
          <a:xfrm>
            <a:off x="913774" y="2367092"/>
            <a:ext cx="10363826" cy="2504453"/>
          </a:xfrm>
        </p:spPr>
        <p:txBody>
          <a:bodyPr/>
          <a:lstStyle/>
          <a:p>
            <a:r>
              <a:rPr lang="en-GB" dirty="0" smtClean="0"/>
              <a:t>Robertswood star values</a:t>
            </a:r>
          </a:p>
          <a:p>
            <a:r>
              <a:rPr lang="en-GB" dirty="0" smtClean="0"/>
              <a:t>Respect tokens are rewards</a:t>
            </a:r>
          </a:p>
          <a:p>
            <a:r>
              <a:rPr lang="en-GB" dirty="0" smtClean="0"/>
              <a:t>Star of the week assembly – barnaby/Betty bear</a:t>
            </a:r>
          </a:p>
          <a:p>
            <a:r>
              <a:rPr lang="en-GB" dirty="0" smtClean="0"/>
              <a:t>All children entitled to reward time for following star values -Friday</a:t>
            </a:r>
          </a:p>
          <a:p>
            <a:r>
              <a:rPr lang="en-GB" dirty="0" smtClean="0"/>
              <a:t>can bring a toy for star time on Fridays –put in box</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247" y="1820361"/>
            <a:ext cx="16287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745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13566"/>
            <a:ext cx="10364451" cy="1596177"/>
          </a:xfrm>
        </p:spPr>
        <p:txBody>
          <a:bodyPr/>
          <a:lstStyle/>
          <a:p>
            <a:r>
              <a:rPr lang="en-GB" dirty="0" smtClean="0"/>
              <a:t>Star values, star time and minutes</a:t>
            </a:r>
            <a:endParaRPr lang="en-GB" dirty="0"/>
          </a:p>
        </p:txBody>
      </p:sp>
      <p:sp>
        <p:nvSpPr>
          <p:cNvPr id="3" name="Content Placeholder 2"/>
          <p:cNvSpPr>
            <a:spLocks noGrp="1"/>
          </p:cNvSpPr>
          <p:nvPr>
            <p:ph sz="quarter" idx="13"/>
          </p:nvPr>
        </p:nvSpPr>
        <p:spPr>
          <a:xfrm>
            <a:off x="913774" y="2367092"/>
            <a:ext cx="10363826" cy="2504453"/>
          </a:xfrm>
        </p:spPr>
        <p:txBody>
          <a:bodyPr/>
          <a:lstStyle/>
          <a:p>
            <a:r>
              <a:rPr lang="en-GB" dirty="0" smtClean="0"/>
              <a:t>Robertswood star values</a:t>
            </a:r>
          </a:p>
          <a:p>
            <a:r>
              <a:rPr lang="en-GB" dirty="0" smtClean="0"/>
              <a:t>Warnings/Minutes</a:t>
            </a:r>
          </a:p>
          <a:p>
            <a:endParaRPr lang="en-GB" dirty="0" smtClean="0"/>
          </a:p>
          <a:p>
            <a:endParaRPr lang="en-GB"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592" y="1658929"/>
            <a:ext cx="16287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796" y="3349781"/>
            <a:ext cx="7751247" cy="270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983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
            </a:r>
            <a:endParaRPr lang="en-GB" dirty="0"/>
          </a:p>
        </p:txBody>
      </p:sp>
      <p:sp>
        <p:nvSpPr>
          <p:cNvPr id="3" name="Content Placeholder 2"/>
          <p:cNvSpPr>
            <a:spLocks noGrp="1"/>
          </p:cNvSpPr>
          <p:nvPr>
            <p:ph sz="quarter" idx="13"/>
          </p:nvPr>
        </p:nvSpPr>
        <p:spPr/>
        <p:txBody>
          <a:bodyPr/>
          <a:lstStyle/>
          <a:p>
            <a:r>
              <a:rPr lang="en-GB" dirty="0" smtClean="0"/>
              <a:t>Mondays and Thursdays</a:t>
            </a:r>
          </a:p>
          <a:p>
            <a:r>
              <a:rPr lang="en-GB" dirty="0" smtClean="0"/>
              <a:t>Please ensure everything is named, even plimsolls/trainers</a:t>
            </a:r>
          </a:p>
          <a:p>
            <a:r>
              <a:rPr lang="en-GB" dirty="0" smtClean="0"/>
              <a:t>Tights –turning inside out/right way round</a:t>
            </a:r>
          </a:p>
          <a:p>
            <a:r>
              <a:rPr lang="en-GB" dirty="0" smtClean="0"/>
              <a:t>Turning inside out</a:t>
            </a:r>
          </a:p>
          <a:p>
            <a:r>
              <a:rPr lang="en-GB" dirty="0" smtClean="0"/>
              <a:t>Tracksuit bottoms </a:t>
            </a:r>
            <a:endParaRPr lang="en-GB" dirty="0"/>
          </a:p>
        </p:txBody>
      </p:sp>
    </p:spTree>
    <p:extLst>
      <p:ext uri="{BB962C8B-B14F-4D97-AF65-F5344CB8AC3E}">
        <p14:creationId xmlns:p14="http://schemas.microsoft.com/office/powerpoint/2010/main" val="1862871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Names</a:t>
            </a:r>
            <a:endParaRPr lang="en-GB" dirty="0"/>
          </a:p>
        </p:txBody>
      </p:sp>
      <p:sp>
        <p:nvSpPr>
          <p:cNvPr id="3" name="Content Placeholder 2"/>
          <p:cNvSpPr>
            <a:spLocks noGrp="1"/>
          </p:cNvSpPr>
          <p:nvPr>
            <p:ph sz="quarter" idx="13"/>
          </p:nvPr>
        </p:nvSpPr>
        <p:spPr/>
        <p:txBody>
          <a:bodyPr/>
          <a:lstStyle/>
          <a:p>
            <a:r>
              <a:rPr lang="en-GB" dirty="0" smtClean="0"/>
              <a:t>Thank you for ensuring that all your children’s uniform and belongings (coats, shoes, bags, lunchboxes, water bottles) are clearly named.  </a:t>
            </a:r>
          </a:p>
          <a:p>
            <a:r>
              <a:rPr lang="en-GB" dirty="0" smtClean="0"/>
              <a:t>Water bottles –water only please –no juice or squash allowed</a:t>
            </a:r>
            <a:endParaRPr lang="en-GB" dirty="0"/>
          </a:p>
          <a:p>
            <a:endParaRPr lang="en-GB" dirty="0"/>
          </a:p>
        </p:txBody>
      </p:sp>
    </p:spTree>
    <p:extLst>
      <p:ext uri="{BB962C8B-B14F-4D97-AF65-F5344CB8AC3E}">
        <p14:creationId xmlns:p14="http://schemas.microsoft.com/office/powerpoint/2010/main" val="1059523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the day</a:t>
            </a:r>
            <a:endParaRPr lang="en-GB" dirty="0"/>
          </a:p>
        </p:txBody>
      </p:sp>
      <p:sp>
        <p:nvSpPr>
          <p:cNvPr id="3" name="Content Placeholder 2"/>
          <p:cNvSpPr>
            <a:spLocks noGrp="1"/>
          </p:cNvSpPr>
          <p:nvPr>
            <p:ph sz="quarter" idx="13"/>
          </p:nvPr>
        </p:nvSpPr>
        <p:spPr/>
        <p:txBody>
          <a:bodyPr>
            <a:normAutofit/>
          </a:bodyPr>
          <a:lstStyle/>
          <a:p>
            <a:r>
              <a:rPr lang="en-GB" dirty="0" smtClean="0"/>
              <a:t>Thank you for returning your collection list –if you have not yet returned, please do so ASAP. </a:t>
            </a:r>
          </a:p>
          <a:p>
            <a:r>
              <a:rPr lang="en-GB" dirty="0" smtClean="0"/>
              <a:t>We will only allow your child to go with these named individuals.</a:t>
            </a:r>
          </a:p>
          <a:p>
            <a:r>
              <a:rPr lang="en-GB" dirty="0" smtClean="0"/>
              <a:t>If there is any change-please send us a note or contact the school office last-minute.</a:t>
            </a:r>
          </a:p>
          <a:p>
            <a:r>
              <a:rPr lang="en-GB" dirty="0" smtClean="0"/>
              <a:t>Please be reminded that once your child has been dismissed , they are your responsibility -keep an eye on them when they are playing on the playground before you leave.</a:t>
            </a:r>
          </a:p>
          <a:p>
            <a:endParaRPr lang="en-GB" dirty="0"/>
          </a:p>
        </p:txBody>
      </p:sp>
    </p:spTree>
    <p:extLst>
      <p:ext uri="{BB962C8B-B14F-4D97-AF65-F5344CB8AC3E}">
        <p14:creationId xmlns:p14="http://schemas.microsoft.com/office/powerpoint/2010/main" val="1378102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lunch</a:t>
            </a:r>
            <a:endParaRPr lang="en-GB" dirty="0"/>
          </a:p>
        </p:txBody>
      </p:sp>
      <p:sp>
        <p:nvSpPr>
          <p:cNvPr id="3" name="Content Placeholder 2"/>
          <p:cNvSpPr>
            <a:spLocks noGrp="1"/>
          </p:cNvSpPr>
          <p:nvPr>
            <p:ph sz="quarter" idx="13"/>
          </p:nvPr>
        </p:nvSpPr>
        <p:spPr/>
        <p:txBody>
          <a:bodyPr/>
          <a:lstStyle/>
          <a:p>
            <a:r>
              <a:rPr lang="en-GB" dirty="0" smtClean="0"/>
              <a:t>Thank you for  pre-ordering – this saves so much time.</a:t>
            </a:r>
          </a:p>
          <a:p>
            <a:r>
              <a:rPr lang="en-GB" dirty="0" smtClean="0"/>
              <a:t>12.10 to 1.10pm –Year  1 go at </a:t>
            </a:r>
            <a:r>
              <a:rPr lang="en-GB" u="sng" dirty="0" smtClean="0"/>
              <a:t>12.10 to eat</a:t>
            </a:r>
          </a:p>
          <a:p>
            <a:r>
              <a:rPr lang="en-GB" dirty="0" smtClean="0"/>
              <a:t>Water bottles can be brought to the lunch hall</a:t>
            </a:r>
            <a:endParaRPr lang="en-GB" dirty="0"/>
          </a:p>
        </p:txBody>
      </p:sp>
    </p:spTree>
    <p:extLst>
      <p:ext uri="{BB962C8B-B14F-4D97-AF65-F5344CB8AC3E}">
        <p14:creationId xmlns:p14="http://schemas.microsoft.com/office/powerpoint/2010/main" val="280359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sp>
        <p:nvSpPr>
          <p:cNvPr id="3" name="Content Placeholder 2"/>
          <p:cNvSpPr>
            <a:spLocks noGrp="1"/>
          </p:cNvSpPr>
          <p:nvPr>
            <p:ph sz="quarter" idx="13"/>
          </p:nvPr>
        </p:nvSpPr>
        <p:spPr/>
        <p:txBody>
          <a:bodyPr>
            <a:normAutofit fontScale="70000" lnSpcReduction="20000"/>
          </a:bodyPr>
          <a:lstStyle/>
          <a:p>
            <a:pPr marL="0" indent="0">
              <a:buNone/>
            </a:pPr>
            <a:r>
              <a:rPr lang="en-GB" u="sng" dirty="0" smtClean="0"/>
              <a:t>The Year 1 TeaM</a:t>
            </a:r>
          </a:p>
          <a:p>
            <a:r>
              <a:rPr lang="en-GB" sz="3100" dirty="0" smtClean="0"/>
              <a:t>Mrs Kratky &amp; Mrs Rushworth = 1KR</a:t>
            </a:r>
          </a:p>
          <a:p>
            <a:r>
              <a:rPr lang="en-GB" sz="3100" dirty="0" smtClean="0"/>
              <a:t>Miss Corrigan = 1C</a:t>
            </a:r>
          </a:p>
          <a:p>
            <a:endParaRPr lang="en-GB" dirty="0" smtClean="0"/>
          </a:p>
          <a:p>
            <a:r>
              <a:rPr lang="en-GB" dirty="0" smtClean="0"/>
              <a:t>Monday afternoon –Mrs K. Bennett in 1c</a:t>
            </a:r>
            <a:endParaRPr lang="en-GB" dirty="0"/>
          </a:p>
          <a:p>
            <a:r>
              <a:rPr lang="en-GB" dirty="0" smtClean="0"/>
              <a:t>Wednesday afternoon – Mrs Kirchgaesser (1KR) and Mrs Brown (1c)</a:t>
            </a:r>
          </a:p>
          <a:p>
            <a:endParaRPr lang="en-GB" dirty="0" smtClean="0"/>
          </a:p>
          <a:p>
            <a:r>
              <a:rPr lang="en-GB" u="sng" dirty="0" smtClean="0"/>
              <a:t>Supporting Adults </a:t>
            </a:r>
          </a:p>
          <a:p>
            <a:pPr marL="0" indent="0">
              <a:buNone/>
            </a:pPr>
            <a:r>
              <a:rPr lang="en-GB" dirty="0" smtClean="0"/>
              <a:t>Mrs Hardy, Mrs Tindall,  Mrs James Mrs Roberts, Mrs Cooper, Mrs Tyson</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143" y="1304070"/>
            <a:ext cx="3578225"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106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concerns</a:t>
            </a:r>
            <a:endParaRPr lang="en-GB" dirty="0"/>
          </a:p>
        </p:txBody>
      </p:sp>
      <p:sp>
        <p:nvSpPr>
          <p:cNvPr id="3" name="Content Placeholder 2"/>
          <p:cNvSpPr>
            <a:spLocks noGrp="1"/>
          </p:cNvSpPr>
          <p:nvPr>
            <p:ph sz="quarter" idx="13"/>
          </p:nvPr>
        </p:nvSpPr>
        <p:spPr>
          <a:xfrm>
            <a:off x="913774" y="2367093"/>
            <a:ext cx="10363826" cy="2851294"/>
          </a:xfrm>
        </p:spPr>
        <p:txBody>
          <a:bodyPr/>
          <a:lstStyle/>
          <a:p>
            <a:r>
              <a:rPr lang="en-GB" dirty="0"/>
              <a:t>Please talk to us if you have any </a:t>
            </a:r>
            <a:r>
              <a:rPr lang="en-GB" dirty="0" smtClean="0"/>
              <a:t>concerns or questions</a:t>
            </a:r>
          </a:p>
          <a:p>
            <a:r>
              <a:rPr lang="en-GB" dirty="0" smtClean="0"/>
              <a:t>Email the office, write a note, catch us at 3.15pm, phone to arrange a meeting.</a:t>
            </a:r>
          </a:p>
          <a:p>
            <a:endParaRPr lang="en-GB" dirty="0"/>
          </a:p>
          <a:p>
            <a:r>
              <a:rPr lang="en-GB" dirty="0" smtClean="0"/>
              <a:t>Parent Consultations at the end of October</a:t>
            </a:r>
          </a:p>
          <a:p>
            <a:endParaRPr lang="en-GB" dirty="0"/>
          </a:p>
        </p:txBody>
      </p:sp>
    </p:spTree>
    <p:extLst>
      <p:ext uri="{BB962C8B-B14F-4D97-AF65-F5344CB8AC3E}">
        <p14:creationId xmlns:p14="http://schemas.microsoft.com/office/powerpoint/2010/main" val="2502999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 for your time</a:t>
            </a:r>
            <a:br>
              <a:rPr lang="en-GB" dirty="0" smtClean="0"/>
            </a:br>
            <a:r>
              <a:rPr lang="en-GB" dirty="0" smtClean="0">
                <a:sym typeface="Wingdings" panose="05000000000000000000" pitchFamily="2" charset="2"/>
              </a:rPr>
              <a:t></a:t>
            </a:r>
            <a:endParaRPr lang="en-GB" dirty="0"/>
          </a:p>
        </p:txBody>
      </p:sp>
      <p:sp>
        <p:nvSpPr>
          <p:cNvPr id="3" name="Subtitle 2"/>
          <p:cNvSpPr>
            <a:spLocks noGrp="1"/>
          </p:cNvSpPr>
          <p:nvPr>
            <p:ph type="subTitle" idx="1"/>
          </p:nvPr>
        </p:nvSpPr>
        <p:spPr/>
        <p:txBody>
          <a:bodyPr/>
          <a:lstStyle/>
          <a:p>
            <a:r>
              <a:rPr lang="en-GB" dirty="0" smtClean="0"/>
              <a:t>Year 1 team</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79" y="3386243"/>
            <a:ext cx="3576272" cy="271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40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To Key Stage 1</a:t>
            </a:r>
            <a:endParaRPr lang="en-GB" dirty="0"/>
          </a:p>
        </p:txBody>
      </p:sp>
      <p:sp>
        <p:nvSpPr>
          <p:cNvPr id="3" name="Content Placeholder 2"/>
          <p:cNvSpPr>
            <a:spLocks noGrp="1"/>
          </p:cNvSpPr>
          <p:nvPr>
            <p:ph sz="quarter" idx="13"/>
          </p:nvPr>
        </p:nvSpPr>
        <p:spPr>
          <a:xfrm>
            <a:off x="913774" y="2209800"/>
            <a:ext cx="10363826" cy="3581399"/>
          </a:xfrm>
        </p:spPr>
        <p:txBody>
          <a:bodyPr/>
          <a:lstStyle/>
          <a:p>
            <a:pPr marL="0" indent="0">
              <a:buNone/>
            </a:pPr>
            <a:r>
              <a:rPr lang="en-GB" dirty="0" smtClean="0"/>
              <a:t>Timetable</a:t>
            </a:r>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821" y="1833196"/>
            <a:ext cx="77819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708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91233"/>
          </a:xfrm>
        </p:spPr>
        <p:txBody>
          <a:bodyPr/>
          <a:lstStyle/>
          <a:p>
            <a:r>
              <a:rPr lang="en-GB" dirty="0" smtClean="0"/>
              <a:t>maths</a:t>
            </a:r>
            <a:endParaRPr lang="en-GB" dirty="0"/>
          </a:p>
        </p:txBody>
      </p:sp>
      <p:sp>
        <p:nvSpPr>
          <p:cNvPr id="3" name="Content Placeholder 2"/>
          <p:cNvSpPr>
            <a:spLocks noGrp="1"/>
          </p:cNvSpPr>
          <p:nvPr>
            <p:ph sz="quarter" idx="13"/>
          </p:nvPr>
        </p:nvSpPr>
        <p:spPr>
          <a:xfrm>
            <a:off x="913774" y="1657350"/>
            <a:ext cx="10363826" cy="3867151"/>
          </a:xfrm>
        </p:spPr>
        <p:txBody>
          <a:bodyPr/>
          <a:lstStyle/>
          <a:p>
            <a:r>
              <a:rPr lang="en-GB" dirty="0" smtClean="0"/>
              <a:t>Practical hands on resources               pictorial learning            abstract</a:t>
            </a:r>
          </a:p>
          <a:p>
            <a:r>
              <a:rPr lang="en-GB" dirty="0" smtClean="0"/>
              <a:t>Ten frames, part whole models, counters, dinosaurs</a:t>
            </a:r>
          </a:p>
          <a:p>
            <a:r>
              <a:rPr lang="en-GB" dirty="0" smtClean="0"/>
              <a:t>Fluency          reasoning          problem solving</a:t>
            </a:r>
          </a:p>
          <a:p>
            <a:r>
              <a:rPr lang="en-GB" dirty="0" smtClean="0"/>
              <a:t>Practise writing numerals</a:t>
            </a:r>
          </a:p>
          <a:p>
            <a:endParaRPr lang="en-GB" dirty="0"/>
          </a:p>
        </p:txBody>
      </p:sp>
      <p:sp>
        <p:nvSpPr>
          <p:cNvPr id="4" name="Right Arrow 3"/>
          <p:cNvSpPr/>
          <p:nvPr/>
        </p:nvSpPr>
        <p:spPr>
          <a:xfrm>
            <a:off x="5251937" y="1777512"/>
            <a:ext cx="457200" cy="17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ight Arrow 4"/>
          <p:cNvSpPr/>
          <p:nvPr/>
        </p:nvSpPr>
        <p:spPr>
          <a:xfrm>
            <a:off x="8381999" y="1777512"/>
            <a:ext cx="457200" cy="17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ight Arrow 5"/>
          <p:cNvSpPr/>
          <p:nvPr/>
        </p:nvSpPr>
        <p:spPr>
          <a:xfrm>
            <a:off x="2319658" y="2807677"/>
            <a:ext cx="457200" cy="17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Arrow 6"/>
          <p:cNvSpPr/>
          <p:nvPr/>
        </p:nvSpPr>
        <p:spPr>
          <a:xfrm>
            <a:off x="4266356" y="2807677"/>
            <a:ext cx="457200" cy="17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103" y="4171950"/>
            <a:ext cx="211230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745" y="3883819"/>
            <a:ext cx="2097185" cy="156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5186" y="2300288"/>
            <a:ext cx="3632773"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037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a:t>
            </a:r>
            <a:endParaRPr lang="en-GB" dirty="0"/>
          </a:p>
        </p:txBody>
      </p:sp>
      <p:sp>
        <p:nvSpPr>
          <p:cNvPr id="4" name="Content Placeholder 2"/>
          <p:cNvSpPr>
            <a:spLocks noGrp="1"/>
          </p:cNvSpPr>
          <p:nvPr>
            <p:ph sz="quarter" idx="13"/>
          </p:nvPr>
        </p:nvSpPr>
        <p:spPr>
          <a:xfrm>
            <a:off x="913774" y="1657350"/>
            <a:ext cx="10363826" cy="4133849"/>
          </a:xfrm>
        </p:spPr>
        <p:txBody>
          <a:bodyPr>
            <a:normAutofit/>
          </a:bodyPr>
          <a:lstStyle/>
          <a:p>
            <a:pPr marL="548640" indent="-411480" fontAlgn="auto">
              <a:spcBef>
                <a:spcPts val="0"/>
              </a:spcBef>
              <a:spcAft>
                <a:spcPts val="0"/>
              </a:spcAft>
              <a:buClr>
                <a:schemeClr val="tx1">
                  <a:shade val="95000"/>
                </a:schemeClr>
              </a:buClr>
              <a:defRPr/>
            </a:pPr>
            <a:r>
              <a:rPr lang="en-GB" sz="2000" b="1" cap="none" dirty="0" smtClean="0">
                <a:latin typeface="Comic Sans MS" panose="030F0702030302020204" pitchFamily="66" charset="0"/>
              </a:rPr>
              <a:t>Phase 4 </a:t>
            </a:r>
          </a:p>
          <a:p>
            <a:pPr marL="548640" indent="-411480" fontAlgn="auto">
              <a:spcBef>
                <a:spcPts val="0"/>
              </a:spcBef>
              <a:spcAft>
                <a:spcPts val="0"/>
              </a:spcAft>
              <a:buClr>
                <a:schemeClr val="tx1">
                  <a:shade val="95000"/>
                </a:schemeClr>
              </a:buClr>
              <a:buFont typeface="Arial" pitchFamily="34" charset="0"/>
              <a:buChar char="•"/>
              <a:defRPr/>
            </a:pPr>
            <a:r>
              <a:rPr lang="en-GB" sz="2000" cap="none" dirty="0" smtClean="0">
                <a:latin typeface="Comic Sans MS" panose="030F0702030302020204" pitchFamily="66" charset="0"/>
              </a:rPr>
              <a:t>Consolidates phase 2 and 3 sounds. </a:t>
            </a:r>
          </a:p>
          <a:p>
            <a:pPr marL="548640" indent="-411480" fontAlgn="auto">
              <a:spcBef>
                <a:spcPts val="0"/>
              </a:spcBef>
              <a:spcAft>
                <a:spcPts val="0"/>
              </a:spcAft>
              <a:buClr>
                <a:schemeClr val="tx1">
                  <a:shade val="95000"/>
                </a:schemeClr>
              </a:buClr>
              <a:buFont typeface="Arial" pitchFamily="34" charset="0"/>
              <a:buChar char="•"/>
              <a:defRPr/>
            </a:pPr>
            <a:r>
              <a:rPr lang="en-GB" sz="2000" cap="none" dirty="0" smtClean="0">
                <a:latin typeface="Comic Sans MS" panose="030F0702030302020204" pitchFamily="66" charset="0"/>
              </a:rPr>
              <a:t>Teaches children to read and spell words with adjacent consonants (ccvc) e.g. ‘Stop’ (cvcc) e.g. ‘Tent’</a:t>
            </a:r>
          </a:p>
          <a:p>
            <a:pPr marL="548640" indent="-411480" fontAlgn="auto">
              <a:spcBef>
                <a:spcPts val="0"/>
              </a:spcBef>
              <a:spcAft>
                <a:spcPts val="0"/>
              </a:spcAft>
              <a:buClr>
                <a:schemeClr val="tx1">
                  <a:shade val="95000"/>
                </a:schemeClr>
              </a:buClr>
              <a:buFont typeface="Arial" pitchFamily="34" charset="0"/>
              <a:buChar char="•"/>
              <a:defRPr/>
            </a:pPr>
            <a:r>
              <a:rPr lang="en-GB" sz="2000" cap="none" dirty="0" smtClean="0">
                <a:latin typeface="Comic Sans MS" panose="030F0702030302020204" pitchFamily="66" charset="0"/>
              </a:rPr>
              <a:t>They then begin to apply this to their own reading and writing</a:t>
            </a:r>
          </a:p>
          <a:p>
            <a:pPr marL="548640" indent="-411480" fontAlgn="auto">
              <a:spcBef>
                <a:spcPts val="0"/>
              </a:spcBef>
              <a:spcAft>
                <a:spcPts val="0"/>
              </a:spcAft>
              <a:buClr>
                <a:schemeClr val="tx1">
                  <a:shade val="95000"/>
                </a:schemeClr>
              </a:buClr>
              <a:buFont typeface="Arial" pitchFamily="34" charset="0"/>
              <a:buChar char="•"/>
              <a:defRPr/>
            </a:pPr>
            <a:endParaRPr lang="en-GB" sz="2000" cap="none" dirty="0" smtClean="0">
              <a:latin typeface="Comic Sans MS" panose="030F0702030302020204" pitchFamily="66" charset="0"/>
            </a:endParaRPr>
          </a:p>
          <a:p>
            <a:pPr marL="548640" indent="-411480" fontAlgn="auto">
              <a:spcBef>
                <a:spcPts val="0"/>
              </a:spcBef>
              <a:spcAft>
                <a:spcPts val="0"/>
              </a:spcAft>
              <a:buClr>
                <a:schemeClr val="tx1">
                  <a:shade val="95000"/>
                </a:schemeClr>
              </a:buClr>
              <a:buFont typeface="Arial" pitchFamily="34" charset="0"/>
              <a:buChar char="•"/>
              <a:defRPr/>
            </a:pPr>
            <a:endParaRPr lang="en-GB" sz="2000" dirty="0" smtClean="0">
              <a:latin typeface="Kristen ITC" pitchFamily="66" charset="0"/>
            </a:endParaRPr>
          </a:p>
          <a:p>
            <a:pPr marL="0" indent="0">
              <a:buNone/>
              <a:defRPr/>
            </a:pPr>
            <a:endParaRPr lang="en-GB" dirty="0"/>
          </a:p>
        </p:txBody>
      </p:sp>
    </p:spTree>
    <p:extLst>
      <p:ext uri="{BB962C8B-B14F-4D97-AF65-F5344CB8AC3E}">
        <p14:creationId xmlns:p14="http://schemas.microsoft.com/office/powerpoint/2010/main" val="220476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625" y="637567"/>
            <a:ext cx="10364451" cy="1596177"/>
          </a:xfrm>
        </p:spPr>
        <p:txBody>
          <a:bodyPr/>
          <a:lstStyle/>
          <a:p>
            <a:r>
              <a:rPr lang="en-GB" dirty="0" smtClean="0"/>
              <a:t>Phonics</a:t>
            </a:r>
            <a:endParaRPr lang="en-GB" dirty="0"/>
          </a:p>
        </p:txBody>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90196" y="1645926"/>
            <a:ext cx="6914129" cy="422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39050" y="1540639"/>
            <a:ext cx="3848100" cy="4524315"/>
          </a:xfrm>
          <a:prstGeom prst="rect">
            <a:avLst/>
          </a:prstGeom>
        </p:spPr>
        <p:txBody>
          <a:bodyPr wrap="square">
            <a:spAutoFit/>
          </a:bodyPr>
          <a:lstStyle/>
          <a:p>
            <a:pPr marL="548640" indent="-411480" fontAlgn="auto">
              <a:spcBef>
                <a:spcPts val="0"/>
              </a:spcBef>
              <a:spcAft>
                <a:spcPts val="0"/>
              </a:spcAft>
              <a:buClr>
                <a:schemeClr val="tx1">
                  <a:shade val="95000"/>
                </a:schemeClr>
              </a:buClr>
              <a:buFont typeface="Arial" pitchFamily="34" charset="0"/>
              <a:buChar char="•"/>
              <a:defRPr/>
            </a:pPr>
            <a:endParaRPr lang="en-GB" dirty="0">
              <a:latin typeface="Comic Sans MS" panose="030F0702030302020204" pitchFamily="66" charset="0"/>
            </a:endParaRPr>
          </a:p>
          <a:p>
            <a:pPr marL="548640" indent="-411480" fontAlgn="auto">
              <a:spcBef>
                <a:spcPts val="0"/>
              </a:spcBef>
              <a:spcAft>
                <a:spcPts val="0"/>
              </a:spcAft>
              <a:buClr>
                <a:schemeClr val="tx1">
                  <a:shade val="95000"/>
                </a:schemeClr>
              </a:buClr>
              <a:defRPr/>
            </a:pPr>
            <a:r>
              <a:rPr lang="en-GB" b="1" dirty="0">
                <a:latin typeface="Comic Sans MS" panose="030F0702030302020204" pitchFamily="66" charset="0"/>
              </a:rPr>
              <a:t>Phase 5 </a:t>
            </a:r>
          </a:p>
          <a:p>
            <a:pPr marL="548640" indent="-411480" fontAlgn="auto">
              <a:spcBef>
                <a:spcPts val="0"/>
              </a:spcBef>
              <a:spcAft>
                <a:spcPts val="0"/>
              </a:spcAft>
              <a:buClr>
                <a:schemeClr val="tx1">
                  <a:shade val="95000"/>
                </a:schemeClr>
              </a:buClr>
              <a:buFont typeface="Arial" pitchFamily="34" charset="0"/>
              <a:buChar char="•"/>
              <a:defRPr/>
            </a:pPr>
            <a:r>
              <a:rPr lang="en-GB" dirty="0">
                <a:latin typeface="Comic Sans MS" panose="030F0702030302020204" pitchFamily="66" charset="0"/>
              </a:rPr>
              <a:t>Teaches children that the same sound can be spelt in different ways </a:t>
            </a:r>
            <a:r>
              <a:rPr lang="en-GB" dirty="0" smtClean="0">
                <a:latin typeface="Comic Sans MS" panose="030F0702030302020204" pitchFamily="66" charset="0"/>
              </a:rPr>
              <a:t>i.e. </a:t>
            </a:r>
            <a:r>
              <a:rPr lang="en-GB" dirty="0">
                <a:latin typeface="Comic Sans MS" panose="030F0702030302020204" pitchFamily="66" charset="0"/>
              </a:rPr>
              <a:t>‘R</a:t>
            </a:r>
            <a:r>
              <a:rPr lang="en-GB" b="1" dirty="0">
                <a:latin typeface="Comic Sans MS" panose="030F0702030302020204" pitchFamily="66" charset="0"/>
              </a:rPr>
              <a:t>ai</a:t>
            </a:r>
            <a:r>
              <a:rPr lang="en-GB" dirty="0">
                <a:latin typeface="Comic Sans MS" panose="030F0702030302020204" pitchFamily="66" charset="0"/>
              </a:rPr>
              <a:t>n’ and ‘d</a:t>
            </a:r>
            <a:r>
              <a:rPr lang="en-GB" b="1" dirty="0">
                <a:latin typeface="Comic Sans MS" panose="030F0702030302020204" pitchFamily="66" charset="0"/>
              </a:rPr>
              <a:t>ay</a:t>
            </a:r>
            <a:r>
              <a:rPr lang="en-GB" dirty="0">
                <a:latin typeface="Comic Sans MS" panose="030F0702030302020204" pitchFamily="66" charset="0"/>
              </a:rPr>
              <a:t>’ and that the same spelling can represent different sounds </a:t>
            </a:r>
            <a:r>
              <a:rPr lang="en-GB" dirty="0" smtClean="0">
                <a:latin typeface="Comic Sans MS" panose="030F0702030302020204" pitchFamily="66" charset="0"/>
              </a:rPr>
              <a:t>i.e. </a:t>
            </a:r>
            <a:r>
              <a:rPr lang="en-GB" dirty="0">
                <a:latin typeface="Comic Sans MS" panose="030F0702030302020204" pitchFamily="66" charset="0"/>
              </a:rPr>
              <a:t>‘M</a:t>
            </a:r>
            <a:r>
              <a:rPr lang="en-GB" b="1" dirty="0">
                <a:latin typeface="Comic Sans MS" panose="030F0702030302020204" pitchFamily="66" charset="0"/>
              </a:rPr>
              <a:t>ea</a:t>
            </a:r>
            <a:r>
              <a:rPr lang="en-GB" dirty="0">
                <a:latin typeface="Comic Sans MS" panose="030F0702030302020204" pitchFamily="66" charset="0"/>
              </a:rPr>
              <a:t>t’ and ‘br</a:t>
            </a:r>
            <a:r>
              <a:rPr lang="en-GB" b="1" dirty="0">
                <a:latin typeface="Comic Sans MS" panose="030F0702030302020204" pitchFamily="66" charset="0"/>
              </a:rPr>
              <a:t>ea</a:t>
            </a:r>
            <a:r>
              <a:rPr lang="en-GB" dirty="0">
                <a:latin typeface="Comic Sans MS" panose="030F0702030302020204" pitchFamily="66" charset="0"/>
              </a:rPr>
              <a:t>d’ or ‘c</a:t>
            </a:r>
            <a:r>
              <a:rPr lang="en-GB" b="1" dirty="0">
                <a:latin typeface="Comic Sans MS" panose="030F0702030302020204" pitchFamily="66" charset="0"/>
              </a:rPr>
              <a:t>ow</a:t>
            </a:r>
            <a:r>
              <a:rPr lang="en-GB" dirty="0">
                <a:latin typeface="Comic Sans MS" panose="030F0702030302020204" pitchFamily="66" charset="0"/>
              </a:rPr>
              <a:t>’ and ‘l</a:t>
            </a:r>
            <a:r>
              <a:rPr lang="en-GB" b="1" dirty="0">
                <a:latin typeface="Comic Sans MS" panose="030F0702030302020204" pitchFamily="66" charset="0"/>
              </a:rPr>
              <a:t>ow</a:t>
            </a:r>
            <a:r>
              <a:rPr lang="en-GB" dirty="0">
                <a:latin typeface="Comic Sans MS" panose="030F0702030302020204" pitchFamily="66" charset="0"/>
              </a:rPr>
              <a:t>’</a:t>
            </a:r>
          </a:p>
          <a:p>
            <a:pPr marL="548640" indent="-411480" fontAlgn="auto">
              <a:spcBef>
                <a:spcPts val="0"/>
              </a:spcBef>
              <a:spcAft>
                <a:spcPts val="0"/>
              </a:spcAft>
              <a:buClr>
                <a:schemeClr val="tx1">
                  <a:shade val="95000"/>
                </a:schemeClr>
              </a:buClr>
              <a:buFont typeface="Arial" pitchFamily="34" charset="0"/>
              <a:buChar char="•"/>
              <a:defRPr/>
            </a:pPr>
            <a:r>
              <a:rPr lang="en-GB" dirty="0">
                <a:latin typeface="Comic Sans MS" panose="030F0702030302020204" pitchFamily="66" charset="0"/>
              </a:rPr>
              <a:t>Children separate words into syllables and can read and spell decodable two/three syllable words. They recognise an increasing number of high frequency words automatically</a:t>
            </a:r>
          </a:p>
        </p:txBody>
      </p:sp>
    </p:spTree>
    <p:extLst>
      <p:ext uri="{BB962C8B-B14F-4D97-AF65-F5344CB8AC3E}">
        <p14:creationId xmlns:p14="http://schemas.microsoft.com/office/powerpoint/2010/main" val="2342778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GB" dirty="0"/>
          </a:p>
        </p:txBody>
      </p:sp>
      <p:sp>
        <p:nvSpPr>
          <p:cNvPr id="3" name="Content Placeholder 2"/>
          <p:cNvSpPr>
            <a:spLocks noGrp="1"/>
          </p:cNvSpPr>
          <p:nvPr>
            <p:ph sz="quarter" idx="13"/>
          </p:nvPr>
        </p:nvSpPr>
        <p:spPr/>
        <p:txBody>
          <a:bodyPr/>
          <a:lstStyle/>
          <a:p>
            <a:r>
              <a:rPr lang="en-GB" dirty="0" smtClean="0"/>
              <a:t>Pre cursive = Getting ready to write- start every letter on the line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686" y="2956414"/>
            <a:ext cx="50958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513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a:t>
            </a:r>
            <a:endParaRPr lang="en-GB" dirty="0"/>
          </a:p>
        </p:txBody>
      </p:sp>
      <p:sp>
        <p:nvSpPr>
          <p:cNvPr id="3" name="Content Placeholder 2"/>
          <p:cNvSpPr>
            <a:spLocks noGrp="1"/>
          </p:cNvSpPr>
          <p:nvPr>
            <p:ph sz="quarter" idx="13"/>
          </p:nvPr>
        </p:nvSpPr>
        <p:spPr/>
        <p:txBody>
          <a:bodyPr>
            <a:normAutofit fontScale="77500" lnSpcReduction="20000"/>
          </a:bodyPr>
          <a:lstStyle/>
          <a:p>
            <a:r>
              <a:rPr lang="en-US" altLang="en-US" dirty="0">
                <a:latin typeface="Comic Sans MS" pitchFamily="66" charset="0"/>
              </a:rPr>
              <a:t>Identify which words appear again and again. </a:t>
            </a:r>
            <a:endParaRPr lang="en-GB" altLang="en-US" dirty="0">
              <a:latin typeface="Comic Sans MS" pitchFamily="66" charset="0"/>
            </a:endParaRPr>
          </a:p>
          <a:p>
            <a:r>
              <a:rPr lang="en-US" altLang="en-US" dirty="0">
                <a:latin typeface="Comic Sans MS" pitchFamily="66" charset="0"/>
              </a:rPr>
              <a:t>Relate reading to own experiences.</a:t>
            </a:r>
            <a:endParaRPr lang="en-GB" altLang="en-US" dirty="0">
              <a:latin typeface="Comic Sans MS" pitchFamily="66" charset="0"/>
            </a:endParaRPr>
          </a:p>
          <a:p>
            <a:r>
              <a:rPr lang="en-US" altLang="en-US" dirty="0">
                <a:latin typeface="Comic Sans MS" pitchFamily="66" charset="0"/>
              </a:rPr>
              <a:t>Re-read if reading does not make sense. </a:t>
            </a:r>
            <a:endParaRPr lang="en-GB" altLang="en-US" dirty="0">
              <a:latin typeface="Comic Sans MS" pitchFamily="66" charset="0"/>
            </a:endParaRPr>
          </a:p>
          <a:p>
            <a:r>
              <a:rPr lang="en-US" altLang="en-US" dirty="0">
                <a:latin typeface="Comic Sans MS" pitchFamily="66" charset="0"/>
              </a:rPr>
              <a:t>Re-tell with considerable accuracy.</a:t>
            </a:r>
            <a:endParaRPr lang="en-GB" altLang="en-US" dirty="0">
              <a:latin typeface="Comic Sans MS" pitchFamily="66" charset="0"/>
            </a:endParaRPr>
          </a:p>
          <a:p>
            <a:r>
              <a:rPr lang="en-US" altLang="en-US" dirty="0">
                <a:latin typeface="Comic Sans MS" pitchFamily="66" charset="0"/>
              </a:rPr>
              <a:t>Discuss significance of title &amp; events.</a:t>
            </a:r>
            <a:endParaRPr lang="en-GB" altLang="en-US" dirty="0">
              <a:latin typeface="Comic Sans MS" pitchFamily="66" charset="0"/>
            </a:endParaRPr>
          </a:p>
          <a:p>
            <a:r>
              <a:rPr lang="en-US" altLang="en-US" dirty="0">
                <a:latin typeface="Comic Sans MS" pitchFamily="66" charset="0"/>
              </a:rPr>
              <a:t>Make predictions on basis of what has been read. </a:t>
            </a:r>
            <a:endParaRPr lang="en-GB" altLang="en-US" dirty="0">
              <a:latin typeface="Comic Sans MS" pitchFamily="66" charset="0"/>
            </a:endParaRPr>
          </a:p>
          <a:p>
            <a:r>
              <a:rPr lang="en-US" altLang="en-US" dirty="0">
                <a:latin typeface="Comic Sans MS" pitchFamily="66" charset="0"/>
              </a:rPr>
              <a:t>Make inferences on basis of what is being said &amp; done.</a:t>
            </a:r>
            <a:endParaRPr lang="en-GB" altLang="en-US" dirty="0">
              <a:latin typeface="Comic Sans MS" pitchFamily="66" charset="0"/>
            </a:endParaRPr>
          </a:p>
          <a:p>
            <a:r>
              <a:rPr lang="en-US" altLang="en-US" dirty="0">
                <a:latin typeface="Comic Sans MS" pitchFamily="66" charset="0"/>
              </a:rPr>
              <a:t>Read with pace &amp; expression, i.e. pause at full stop; raise voice for question</a:t>
            </a:r>
            <a:endParaRPr lang="en-GB" altLang="en-US" dirty="0">
              <a:latin typeface="Comic Sans MS" pitchFamily="66" charset="0"/>
            </a:endParaRPr>
          </a:p>
          <a:p>
            <a:r>
              <a:rPr lang="en-US" altLang="en-US" dirty="0">
                <a:latin typeface="Comic Sans MS" pitchFamily="66" charset="0"/>
              </a:rPr>
              <a:t>Know difference between fiction and non-fiction texts</a:t>
            </a:r>
            <a:r>
              <a:rPr lang="en-US" altLang="en-US" dirty="0"/>
              <a:t>.</a:t>
            </a:r>
            <a:endParaRPr lang="en-GB" altLang="en-US" dirty="0"/>
          </a:p>
          <a:p>
            <a:endParaRPr lang="en-GB" dirty="0"/>
          </a:p>
        </p:txBody>
      </p:sp>
    </p:spTree>
    <p:extLst>
      <p:ext uri="{BB962C8B-B14F-4D97-AF65-F5344CB8AC3E}">
        <p14:creationId xmlns:p14="http://schemas.microsoft.com/office/powerpoint/2010/main" val="1552556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10" y="334738"/>
            <a:ext cx="10364451" cy="1596177"/>
          </a:xfrm>
        </p:spPr>
        <p:txBody>
          <a:bodyPr/>
          <a:lstStyle/>
          <a:p>
            <a:r>
              <a:rPr lang="en-GB" dirty="0" smtClean="0"/>
              <a:t>Spelling Homework</a:t>
            </a:r>
            <a:endParaRPr lang="en-GB" dirty="0"/>
          </a:p>
        </p:txBody>
      </p:sp>
      <p:sp>
        <p:nvSpPr>
          <p:cNvPr id="3" name="Text Placeholder 2"/>
          <p:cNvSpPr>
            <a:spLocks noGrp="1"/>
          </p:cNvSpPr>
          <p:nvPr>
            <p:ph type="body" idx="1"/>
          </p:nvPr>
        </p:nvSpPr>
        <p:spPr/>
        <p:txBody>
          <a:bodyPr/>
          <a:lstStyle/>
          <a:p>
            <a:endParaRPr lang="en-GB" dirty="0"/>
          </a:p>
        </p:txBody>
      </p:sp>
      <p:sp>
        <p:nvSpPr>
          <p:cNvPr id="5" name="Text Placeholder 4"/>
          <p:cNvSpPr>
            <a:spLocks noGrp="1"/>
          </p:cNvSpPr>
          <p:nvPr>
            <p:ph type="body" sz="quarter" idx="3"/>
          </p:nvPr>
        </p:nvSpPr>
        <p:spPr/>
        <p:txBody>
          <a:bodyPr/>
          <a:lstStyle/>
          <a:p>
            <a:endParaRPr lang="en-GB" dirty="0"/>
          </a:p>
        </p:txBody>
      </p:sp>
      <p:sp>
        <p:nvSpPr>
          <p:cNvPr id="6" name="Content Placeholder 5"/>
          <p:cNvSpPr>
            <a:spLocks noGrp="1"/>
          </p:cNvSpPr>
          <p:nvPr>
            <p:ph sz="quarter" idx="14"/>
          </p:nvPr>
        </p:nvSpPr>
        <p:spPr/>
        <p:txBody>
          <a:bodyPr/>
          <a:lstStyle/>
          <a:p>
            <a:endParaRPr lang="en-GB" dirty="0"/>
          </a:p>
        </p:txBody>
      </p:sp>
      <p:pic>
        <p:nvPicPr>
          <p:cNvPr id="3075"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657396" y="1361481"/>
            <a:ext cx="8038397" cy="522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891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787</TotalTime>
  <Words>2089</Words>
  <Application>Microsoft Office PowerPoint</Application>
  <PresentationFormat>Custom</PresentationFormat>
  <Paragraphs>145</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Droplet</vt:lpstr>
      <vt:lpstr>Year 1</vt:lpstr>
      <vt:lpstr>Welcome</vt:lpstr>
      <vt:lpstr>Welcome To Key Stage 1</vt:lpstr>
      <vt:lpstr>maths</vt:lpstr>
      <vt:lpstr>Phonics</vt:lpstr>
      <vt:lpstr>Phonics</vt:lpstr>
      <vt:lpstr>Handwriting</vt:lpstr>
      <vt:lpstr>Reading</vt:lpstr>
      <vt:lpstr>Spelling Homework</vt:lpstr>
      <vt:lpstr>Spelling homework</vt:lpstr>
      <vt:lpstr>Homework  Reading records and homework due Monday New Homework given Tuesday</vt:lpstr>
      <vt:lpstr>topics</vt:lpstr>
      <vt:lpstr>School trips</vt:lpstr>
      <vt:lpstr>Star values, star time and minutes</vt:lpstr>
      <vt:lpstr>Star values, star time and minutes</vt:lpstr>
      <vt:lpstr>P.E.</vt:lpstr>
      <vt:lpstr>Names</vt:lpstr>
      <vt:lpstr>End of the day</vt:lpstr>
      <vt:lpstr>lunch</vt:lpstr>
      <vt:lpstr>concerns</vt:lpstr>
      <vt:lpstr>Thank you for your time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Sarah</dc:creator>
  <cp:lastModifiedBy>head</cp:lastModifiedBy>
  <cp:revision>49</cp:revision>
  <cp:lastPrinted>2019-09-12T12:33:07Z</cp:lastPrinted>
  <dcterms:created xsi:type="dcterms:W3CDTF">2018-09-10T11:21:33Z</dcterms:created>
  <dcterms:modified xsi:type="dcterms:W3CDTF">2019-09-13T14:29:55Z</dcterms:modified>
</cp:coreProperties>
</file>