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0" r:id="rId3"/>
    <p:sldId id="314" r:id="rId4"/>
    <p:sldId id="261" r:id="rId5"/>
    <p:sldId id="262" r:id="rId6"/>
    <p:sldId id="265" r:id="rId7"/>
    <p:sldId id="263" r:id="rId8"/>
    <p:sldId id="269" r:id="rId9"/>
    <p:sldId id="266" r:id="rId10"/>
    <p:sldId id="268" r:id="rId11"/>
    <p:sldId id="258" r:id="rId12"/>
    <p:sldId id="298" r:id="rId13"/>
    <p:sldId id="300" r:id="rId14"/>
    <p:sldId id="299" r:id="rId15"/>
    <p:sldId id="308" r:id="rId16"/>
    <p:sldId id="302" r:id="rId17"/>
    <p:sldId id="295" r:id="rId18"/>
    <p:sldId id="259" r:id="rId19"/>
    <p:sldId id="264" r:id="rId20"/>
    <p:sldId id="257" r:id="rId21"/>
    <p:sldId id="290" r:id="rId22"/>
    <p:sldId id="291" r:id="rId23"/>
    <p:sldId id="292" r:id="rId24"/>
    <p:sldId id="293" r:id="rId25"/>
    <p:sldId id="294" r:id="rId26"/>
    <p:sldId id="270" r:id="rId27"/>
    <p:sldId id="271" r:id="rId28"/>
    <p:sldId id="274" r:id="rId29"/>
    <p:sldId id="276" r:id="rId30"/>
    <p:sldId id="303" r:id="rId31"/>
    <p:sldId id="304" r:id="rId32"/>
    <p:sldId id="309" r:id="rId33"/>
    <p:sldId id="310" r:id="rId34"/>
    <p:sldId id="305" r:id="rId35"/>
    <p:sldId id="285" r:id="rId36"/>
    <p:sldId id="286" r:id="rId37"/>
    <p:sldId id="289" r:id="rId38"/>
    <p:sldId id="311" r:id="rId39"/>
    <p:sldId id="312" r:id="rId40"/>
    <p:sldId id="313" r:id="rId41"/>
    <p:sldId id="31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p:scale>
          <a:sx n="125" d="100"/>
          <a:sy n="125" d="100"/>
        </p:scale>
        <p:origin x="-3643" y="-24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92F5D-DCC7-4812-BE79-8FD665790CC8}"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F8F6E-E960-45AF-8102-8375A895CD72}" type="slidenum">
              <a:rPr lang="en-US" smtClean="0"/>
              <a:t>‹#›</a:t>
            </a:fld>
            <a:endParaRPr lang="en-US"/>
          </a:p>
        </p:txBody>
      </p:sp>
    </p:spTree>
    <p:extLst>
      <p:ext uri="{BB962C8B-B14F-4D97-AF65-F5344CB8AC3E}">
        <p14:creationId xmlns:p14="http://schemas.microsoft.com/office/powerpoint/2010/main" val="122869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F8F6E-E960-45AF-8102-8375A895CD72}" type="slidenum">
              <a:rPr lang="en-US" smtClean="0"/>
              <a:t>21</a:t>
            </a:fld>
            <a:endParaRPr lang="en-US"/>
          </a:p>
        </p:txBody>
      </p:sp>
    </p:spTree>
    <p:extLst>
      <p:ext uri="{BB962C8B-B14F-4D97-AF65-F5344CB8AC3E}">
        <p14:creationId xmlns:p14="http://schemas.microsoft.com/office/powerpoint/2010/main" val="167600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F8F6E-E960-45AF-8102-8375A895CD72}" type="slidenum">
              <a:rPr lang="en-US" smtClean="0"/>
              <a:t>35</a:t>
            </a:fld>
            <a:endParaRPr lang="en-US"/>
          </a:p>
        </p:txBody>
      </p:sp>
    </p:spTree>
    <p:extLst>
      <p:ext uri="{BB962C8B-B14F-4D97-AF65-F5344CB8AC3E}">
        <p14:creationId xmlns:p14="http://schemas.microsoft.com/office/powerpoint/2010/main" val="348735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F8F6E-E960-45AF-8102-8375A895CD72}" type="slidenum">
              <a:rPr lang="en-US" smtClean="0"/>
              <a:t>38</a:t>
            </a:fld>
            <a:endParaRPr lang="en-US"/>
          </a:p>
        </p:txBody>
      </p:sp>
    </p:spTree>
    <p:extLst>
      <p:ext uri="{BB962C8B-B14F-4D97-AF65-F5344CB8AC3E}">
        <p14:creationId xmlns:p14="http://schemas.microsoft.com/office/powerpoint/2010/main" val="153256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F8F6E-E960-45AF-8102-8375A895CD72}" type="slidenum">
              <a:rPr lang="en-US" smtClean="0"/>
              <a:t>41</a:t>
            </a:fld>
            <a:endParaRPr lang="en-US"/>
          </a:p>
        </p:txBody>
      </p:sp>
    </p:spTree>
    <p:extLst>
      <p:ext uri="{BB962C8B-B14F-4D97-AF65-F5344CB8AC3E}">
        <p14:creationId xmlns:p14="http://schemas.microsoft.com/office/powerpoint/2010/main" val="44070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3A7E-E25E-854D-6DAE-3E4DF03242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2F6806-E2FF-95DE-99BF-680FB8FDA0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8728FA-0BB9-4941-1032-2E5FC54EB503}"/>
              </a:ext>
            </a:extLst>
          </p:cNvPr>
          <p:cNvSpPr>
            <a:spLocks noGrp="1"/>
          </p:cNvSpPr>
          <p:nvPr>
            <p:ph type="dt" sz="half" idx="10"/>
          </p:nvPr>
        </p:nvSpPr>
        <p:spPr/>
        <p:txBody>
          <a:bodyPr/>
          <a:lstStyle/>
          <a:p>
            <a:fld id="{514DD884-E4FE-4EFE-BAF4-10F056F48C15}" type="datetimeFigureOut">
              <a:rPr lang="en-US" smtClean="0"/>
              <a:t>10/15/2024</a:t>
            </a:fld>
            <a:endParaRPr lang="en-US"/>
          </a:p>
        </p:txBody>
      </p:sp>
      <p:sp>
        <p:nvSpPr>
          <p:cNvPr id="5" name="Footer Placeholder 4">
            <a:extLst>
              <a:ext uri="{FF2B5EF4-FFF2-40B4-BE49-F238E27FC236}">
                <a16:creationId xmlns:a16="http://schemas.microsoft.com/office/drawing/2014/main" id="{C71200E9-0771-D98E-F509-CA6A60E2F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844E4-036F-E3A2-5E28-C803E159E9B6}"/>
              </a:ext>
            </a:extLst>
          </p:cNvPr>
          <p:cNvSpPr>
            <a:spLocks noGrp="1"/>
          </p:cNvSpPr>
          <p:nvPr>
            <p:ph type="sldNum" sz="quarter" idx="12"/>
          </p:nvPr>
        </p:nvSpPr>
        <p:spPr/>
        <p:txBody>
          <a:bodyPr/>
          <a:lstStyle/>
          <a:p>
            <a:fld id="{2933CD63-0D61-4F47-BAC0-6C6D84C269A3}" type="slidenum">
              <a:rPr lang="en-US" smtClean="0"/>
              <a:t>‹#›</a:t>
            </a:fld>
            <a:endParaRPr lang="en-US"/>
          </a:p>
        </p:txBody>
      </p:sp>
    </p:spTree>
    <p:extLst>
      <p:ext uri="{BB962C8B-B14F-4D97-AF65-F5344CB8AC3E}">
        <p14:creationId xmlns:p14="http://schemas.microsoft.com/office/powerpoint/2010/main" val="388893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E4C-7ED3-A15C-F506-C22E62A2A1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DCDBBD-6616-CF21-A082-0D10991F0A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5108E-9B1B-5CA4-E371-043E3F5E0730}"/>
              </a:ext>
            </a:extLst>
          </p:cNvPr>
          <p:cNvSpPr>
            <a:spLocks noGrp="1"/>
          </p:cNvSpPr>
          <p:nvPr>
            <p:ph type="dt" sz="half" idx="10"/>
          </p:nvPr>
        </p:nvSpPr>
        <p:spPr/>
        <p:txBody>
          <a:bodyPr/>
          <a:lstStyle/>
          <a:p>
            <a:fld id="{514DD884-E4FE-4EFE-BAF4-10F056F48C15}" type="datetimeFigureOut">
              <a:rPr lang="en-US" smtClean="0"/>
              <a:t>10/15/2024</a:t>
            </a:fld>
            <a:endParaRPr lang="en-US"/>
          </a:p>
        </p:txBody>
      </p:sp>
      <p:sp>
        <p:nvSpPr>
          <p:cNvPr id="5" name="Footer Placeholder 4">
            <a:extLst>
              <a:ext uri="{FF2B5EF4-FFF2-40B4-BE49-F238E27FC236}">
                <a16:creationId xmlns:a16="http://schemas.microsoft.com/office/drawing/2014/main" id="{161803BD-41F6-0C88-ADA4-0E2ECF364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BA108-173E-BDA6-0128-DA5BCB904463}"/>
              </a:ext>
            </a:extLst>
          </p:cNvPr>
          <p:cNvSpPr>
            <a:spLocks noGrp="1"/>
          </p:cNvSpPr>
          <p:nvPr>
            <p:ph type="sldNum" sz="quarter" idx="12"/>
          </p:nvPr>
        </p:nvSpPr>
        <p:spPr/>
        <p:txBody>
          <a:bodyPr/>
          <a:lstStyle/>
          <a:p>
            <a:fld id="{2933CD63-0D61-4F47-BAC0-6C6D84C269A3}" type="slidenum">
              <a:rPr lang="en-US" smtClean="0"/>
              <a:t>‹#›</a:t>
            </a:fld>
            <a:endParaRPr lang="en-US"/>
          </a:p>
        </p:txBody>
      </p:sp>
    </p:spTree>
    <p:extLst>
      <p:ext uri="{BB962C8B-B14F-4D97-AF65-F5344CB8AC3E}">
        <p14:creationId xmlns:p14="http://schemas.microsoft.com/office/powerpoint/2010/main" val="297977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FE02B9-7DF2-1BEB-98BB-BF5438212C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3492F7-CC6F-C96E-DCB0-CFD3C201FC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A1841-EEF3-570C-5210-771BA586B759}"/>
              </a:ext>
            </a:extLst>
          </p:cNvPr>
          <p:cNvSpPr>
            <a:spLocks noGrp="1"/>
          </p:cNvSpPr>
          <p:nvPr>
            <p:ph type="dt" sz="half" idx="10"/>
          </p:nvPr>
        </p:nvSpPr>
        <p:spPr/>
        <p:txBody>
          <a:bodyPr/>
          <a:lstStyle/>
          <a:p>
            <a:fld id="{514DD884-E4FE-4EFE-BAF4-10F056F48C15}" type="datetimeFigureOut">
              <a:rPr lang="en-US" smtClean="0"/>
              <a:t>10/15/2024</a:t>
            </a:fld>
            <a:endParaRPr lang="en-US"/>
          </a:p>
        </p:txBody>
      </p:sp>
      <p:sp>
        <p:nvSpPr>
          <p:cNvPr id="5" name="Footer Placeholder 4">
            <a:extLst>
              <a:ext uri="{FF2B5EF4-FFF2-40B4-BE49-F238E27FC236}">
                <a16:creationId xmlns:a16="http://schemas.microsoft.com/office/drawing/2014/main" id="{D864423C-B90C-A49D-DD9E-7BD4C928A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75CC8-2499-6DFF-85BC-CC13D7AD81C5}"/>
              </a:ext>
            </a:extLst>
          </p:cNvPr>
          <p:cNvSpPr>
            <a:spLocks noGrp="1"/>
          </p:cNvSpPr>
          <p:nvPr>
            <p:ph type="sldNum" sz="quarter" idx="12"/>
          </p:nvPr>
        </p:nvSpPr>
        <p:spPr/>
        <p:txBody>
          <a:bodyPr/>
          <a:lstStyle/>
          <a:p>
            <a:fld id="{2933CD63-0D61-4F47-BAC0-6C6D84C269A3}" type="slidenum">
              <a:rPr lang="en-US" smtClean="0"/>
              <a:t>‹#›</a:t>
            </a:fld>
            <a:endParaRPr lang="en-US"/>
          </a:p>
        </p:txBody>
      </p:sp>
    </p:spTree>
    <p:extLst>
      <p:ext uri="{BB962C8B-B14F-4D97-AF65-F5344CB8AC3E}">
        <p14:creationId xmlns:p14="http://schemas.microsoft.com/office/powerpoint/2010/main" val="41472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9E3E-4760-DC3F-8470-60B990E641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088D7-BF61-25E0-0784-DACF7762D5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62F82-53F5-86AB-FCFE-5CED731F3D2C}"/>
              </a:ext>
            </a:extLst>
          </p:cNvPr>
          <p:cNvSpPr>
            <a:spLocks noGrp="1"/>
          </p:cNvSpPr>
          <p:nvPr>
            <p:ph type="dt" sz="half" idx="10"/>
          </p:nvPr>
        </p:nvSpPr>
        <p:spPr/>
        <p:txBody>
          <a:bodyPr/>
          <a:lstStyle/>
          <a:p>
            <a:fld id="{514DD884-E4FE-4EFE-BAF4-10F056F48C15}" type="datetimeFigureOut">
              <a:rPr lang="en-US" smtClean="0"/>
              <a:t>10/15/2024</a:t>
            </a:fld>
            <a:endParaRPr lang="en-US"/>
          </a:p>
        </p:txBody>
      </p:sp>
      <p:sp>
        <p:nvSpPr>
          <p:cNvPr id="5" name="Footer Placeholder 4">
            <a:extLst>
              <a:ext uri="{FF2B5EF4-FFF2-40B4-BE49-F238E27FC236}">
                <a16:creationId xmlns:a16="http://schemas.microsoft.com/office/drawing/2014/main" id="{82964056-B9C3-E302-181A-B07B560DE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584CD-DE25-72B4-852C-5DD0BAF67CA5}"/>
              </a:ext>
            </a:extLst>
          </p:cNvPr>
          <p:cNvSpPr>
            <a:spLocks noGrp="1"/>
          </p:cNvSpPr>
          <p:nvPr>
            <p:ph type="sldNum" sz="quarter" idx="12"/>
          </p:nvPr>
        </p:nvSpPr>
        <p:spPr/>
        <p:txBody>
          <a:bodyPr/>
          <a:lstStyle/>
          <a:p>
            <a:fld id="{2933CD63-0D61-4F47-BAC0-6C6D84C269A3}" type="slidenum">
              <a:rPr lang="en-US" smtClean="0"/>
              <a:t>‹#›</a:t>
            </a:fld>
            <a:endParaRPr lang="en-US"/>
          </a:p>
        </p:txBody>
      </p:sp>
    </p:spTree>
    <p:extLst>
      <p:ext uri="{BB962C8B-B14F-4D97-AF65-F5344CB8AC3E}">
        <p14:creationId xmlns:p14="http://schemas.microsoft.com/office/powerpoint/2010/main" val="162604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A778-8167-733D-F7F6-0CBA48B0B9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E279CB-BA8A-0A21-CDFD-4176014B51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7909CA-329B-C351-5C8A-E69FA49D7D5F}"/>
              </a:ext>
            </a:extLst>
          </p:cNvPr>
          <p:cNvSpPr>
            <a:spLocks noGrp="1"/>
          </p:cNvSpPr>
          <p:nvPr>
            <p:ph type="dt" sz="half" idx="10"/>
          </p:nvPr>
        </p:nvSpPr>
        <p:spPr/>
        <p:txBody>
          <a:bodyPr/>
          <a:lstStyle/>
          <a:p>
            <a:fld id="{514DD884-E4FE-4EFE-BAF4-10F056F48C15}" type="datetimeFigureOut">
              <a:rPr lang="en-US" smtClean="0"/>
              <a:t>10/15/2024</a:t>
            </a:fld>
            <a:endParaRPr lang="en-US"/>
          </a:p>
        </p:txBody>
      </p:sp>
      <p:sp>
        <p:nvSpPr>
          <p:cNvPr id="5" name="Footer Placeholder 4">
            <a:extLst>
              <a:ext uri="{FF2B5EF4-FFF2-40B4-BE49-F238E27FC236}">
                <a16:creationId xmlns:a16="http://schemas.microsoft.com/office/drawing/2014/main" id="{73F26525-45BB-4A2A-8838-C593E7176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19254-314C-2E8D-406D-CE7E42761AA0}"/>
              </a:ext>
            </a:extLst>
          </p:cNvPr>
          <p:cNvSpPr>
            <a:spLocks noGrp="1"/>
          </p:cNvSpPr>
          <p:nvPr>
            <p:ph type="sldNum" sz="quarter" idx="12"/>
          </p:nvPr>
        </p:nvSpPr>
        <p:spPr/>
        <p:txBody>
          <a:bodyPr/>
          <a:lstStyle/>
          <a:p>
            <a:fld id="{2933CD63-0D61-4F47-BAC0-6C6D84C269A3}" type="slidenum">
              <a:rPr lang="en-US" smtClean="0"/>
              <a:t>‹#›</a:t>
            </a:fld>
            <a:endParaRPr lang="en-US"/>
          </a:p>
        </p:txBody>
      </p:sp>
    </p:spTree>
    <p:extLst>
      <p:ext uri="{BB962C8B-B14F-4D97-AF65-F5344CB8AC3E}">
        <p14:creationId xmlns:p14="http://schemas.microsoft.com/office/powerpoint/2010/main" val="407409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7DCB-CE4E-5E94-3B57-768C370A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146685-774D-1C42-4852-1E44767B90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0FD17F-7C39-3A3C-3006-BD484670DE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71D4B-7FF9-BF1F-E86E-90DD2EA6F95C}"/>
              </a:ext>
            </a:extLst>
          </p:cNvPr>
          <p:cNvSpPr>
            <a:spLocks noGrp="1"/>
          </p:cNvSpPr>
          <p:nvPr>
            <p:ph type="dt" sz="half" idx="10"/>
          </p:nvPr>
        </p:nvSpPr>
        <p:spPr/>
        <p:txBody>
          <a:bodyPr/>
          <a:lstStyle/>
          <a:p>
            <a:fld id="{514DD884-E4FE-4EFE-BAF4-10F056F48C15}" type="datetimeFigureOut">
              <a:rPr lang="en-US" smtClean="0"/>
              <a:t>10/15/2024</a:t>
            </a:fld>
            <a:endParaRPr lang="en-US"/>
          </a:p>
        </p:txBody>
      </p:sp>
      <p:sp>
        <p:nvSpPr>
          <p:cNvPr id="6" name="Footer Placeholder 5">
            <a:extLst>
              <a:ext uri="{FF2B5EF4-FFF2-40B4-BE49-F238E27FC236}">
                <a16:creationId xmlns:a16="http://schemas.microsoft.com/office/drawing/2014/main" id="{1B22DC0B-C872-8B46-D8B6-B244A2954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CBB44-AB7E-06C8-3970-F84B315005F2}"/>
              </a:ext>
            </a:extLst>
          </p:cNvPr>
          <p:cNvSpPr>
            <a:spLocks noGrp="1"/>
          </p:cNvSpPr>
          <p:nvPr>
            <p:ph type="sldNum" sz="quarter" idx="12"/>
          </p:nvPr>
        </p:nvSpPr>
        <p:spPr/>
        <p:txBody>
          <a:bodyPr/>
          <a:lstStyle/>
          <a:p>
            <a:fld id="{2933CD63-0D61-4F47-BAC0-6C6D84C269A3}" type="slidenum">
              <a:rPr lang="en-US" smtClean="0"/>
              <a:t>‹#›</a:t>
            </a:fld>
            <a:endParaRPr lang="en-US"/>
          </a:p>
        </p:txBody>
      </p:sp>
    </p:spTree>
    <p:extLst>
      <p:ext uri="{BB962C8B-B14F-4D97-AF65-F5344CB8AC3E}">
        <p14:creationId xmlns:p14="http://schemas.microsoft.com/office/powerpoint/2010/main" val="21045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28BC-5282-8AF4-D8FF-7EFCC834DF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F3FA09-2B33-1B68-B547-7B18C27A4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7B69C-7547-537F-DAD1-3494702980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001C8E-6918-48A2-C98E-0EC1863B91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22515C-07A8-C178-8E7E-F8EF5AB1F9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84F9E0-083B-EA54-FDC3-5158B7EB8114}"/>
              </a:ext>
            </a:extLst>
          </p:cNvPr>
          <p:cNvSpPr>
            <a:spLocks noGrp="1"/>
          </p:cNvSpPr>
          <p:nvPr>
            <p:ph type="dt" sz="half" idx="10"/>
          </p:nvPr>
        </p:nvSpPr>
        <p:spPr/>
        <p:txBody>
          <a:bodyPr/>
          <a:lstStyle/>
          <a:p>
            <a:fld id="{514DD884-E4FE-4EFE-BAF4-10F056F48C15}" type="datetimeFigureOut">
              <a:rPr lang="en-US" smtClean="0"/>
              <a:t>10/15/2024</a:t>
            </a:fld>
            <a:endParaRPr lang="en-US"/>
          </a:p>
        </p:txBody>
      </p:sp>
      <p:sp>
        <p:nvSpPr>
          <p:cNvPr id="8" name="Footer Placeholder 7">
            <a:extLst>
              <a:ext uri="{FF2B5EF4-FFF2-40B4-BE49-F238E27FC236}">
                <a16:creationId xmlns:a16="http://schemas.microsoft.com/office/drawing/2014/main" id="{C158AF38-D056-4FF4-E4AE-8BA3526315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EECB3F-CBCD-388D-7F99-C80703F35979}"/>
              </a:ext>
            </a:extLst>
          </p:cNvPr>
          <p:cNvSpPr>
            <a:spLocks noGrp="1"/>
          </p:cNvSpPr>
          <p:nvPr>
            <p:ph type="sldNum" sz="quarter" idx="12"/>
          </p:nvPr>
        </p:nvSpPr>
        <p:spPr/>
        <p:txBody>
          <a:bodyPr/>
          <a:lstStyle/>
          <a:p>
            <a:fld id="{2933CD63-0D61-4F47-BAC0-6C6D84C269A3}" type="slidenum">
              <a:rPr lang="en-US" smtClean="0"/>
              <a:t>‹#›</a:t>
            </a:fld>
            <a:endParaRPr lang="en-US"/>
          </a:p>
        </p:txBody>
      </p:sp>
    </p:spTree>
    <p:extLst>
      <p:ext uri="{BB962C8B-B14F-4D97-AF65-F5344CB8AC3E}">
        <p14:creationId xmlns:p14="http://schemas.microsoft.com/office/powerpoint/2010/main" val="390328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AF8D-D6DC-4AEB-7861-1A2D616EEB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E8D93-E3EE-21B1-A38C-61DEB2C81E54}"/>
              </a:ext>
            </a:extLst>
          </p:cNvPr>
          <p:cNvSpPr>
            <a:spLocks noGrp="1"/>
          </p:cNvSpPr>
          <p:nvPr>
            <p:ph type="dt" sz="half" idx="10"/>
          </p:nvPr>
        </p:nvSpPr>
        <p:spPr/>
        <p:txBody>
          <a:bodyPr/>
          <a:lstStyle/>
          <a:p>
            <a:fld id="{514DD884-E4FE-4EFE-BAF4-10F056F48C15}" type="datetimeFigureOut">
              <a:rPr lang="en-US" smtClean="0"/>
              <a:t>10/15/2024</a:t>
            </a:fld>
            <a:endParaRPr lang="en-US"/>
          </a:p>
        </p:txBody>
      </p:sp>
      <p:sp>
        <p:nvSpPr>
          <p:cNvPr id="4" name="Footer Placeholder 3">
            <a:extLst>
              <a:ext uri="{FF2B5EF4-FFF2-40B4-BE49-F238E27FC236}">
                <a16:creationId xmlns:a16="http://schemas.microsoft.com/office/drawing/2014/main" id="{95DE82DC-F2F8-245D-2ED6-0E99978F4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AFA69A-2541-E4D7-30A2-752B6EE8DDBF}"/>
              </a:ext>
            </a:extLst>
          </p:cNvPr>
          <p:cNvSpPr>
            <a:spLocks noGrp="1"/>
          </p:cNvSpPr>
          <p:nvPr>
            <p:ph type="sldNum" sz="quarter" idx="12"/>
          </p:nvPr>
        </p:nvSpPr>
        <p:spPr/>
        <p:txBody>
          <a:bodyPr/>
          <a:lstStyle/>
          <a:p>
            <a:fld id="{2933CD63-0D61-4F47-BAC0-6C6D84C269A3}" type="slidenum">
              <a:rPr lang="en-US" smtClean="0"/>
              <a:t>‹#›</a:t>
            </a:fld>
            <a:endParaRPr lang="en-US"/>
          </a:p>
        </p:txBody>
      </p:sp>
    </p:spTree>
    <p:extLst>
      <p:ext uri="{BB962C8B-B14F-4D97-AF65-F5344CB8AC3E}">
        <p14:creationId xmlns:p14="http://schemas.microsoft.com/office/powerpoint/2010/main" val="20462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E061B-9DAF-F378-D6C6-0B961C7EA8FD}"/>
              </a:ext>
            </a:extLst>
          </p:cNvPr>
          <p:cNvSpPr>
            <a:spLocks noGrp="1"/>
          </p:cNvSpPr>
          <p:nvPr>
            <p:ph type="dt" sz="half" idx="10"/>
          </p:nvPr>
        </p:nvSpPr>
        <p:spPr/>
        <p:txBody>
          <a:bodyPr/>
          <a:lstStyle/>
          <a:p>
            <a:fld id="{514DD884-E4FE-4EFE-BAF4-10F056F48C15}" type="datetimeFigureOut">
              <a:rPr lang="en-US" smtClean="0"/>
              <a:t>10/15/2024</a:t>
            </a:fld>
            <a:endParaRPr lang="en-US"/>
          </a:p>
        </p:txBody>
      </p:sp>
      <p:sp>
        <p:nvSpPr>
          <p:cNvPr id="3" name="Footer Placeholder 2">
            <a:extLst>
              <a:ext uri="{FF2B5EF4-FFF2-40B4-BE49-F238E27FC236}">
                <a16:creationId xmlns:a16="http://schemas.microsoft.com/office/drawing/2014/main" id="{0A9094B0-CE03-086C-B6A4-CD3EAC4DF0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68BC04-AFAA-F747-7C3A-A5B9207A2728}"/>
              </a:ext>
            </a:extLst>
          </p:cNvPr>
          <p:cNvSpPr>
            <a:spLocks noGrp="1"/>
          </p:cNvSpPr>
          <p:nvPr>
            <p:ph type="sldNum" sz="quarter" idx="12"/>
          </p:nvPr>
        </p:nvSpPr>
        <p:spPr/>
        <p:txBody>
          <a:bodyPr/>
          <a:lstStyle/>
          <a:p>
            <a:fld id="{2933CD63-0D61-4F47-BAC0-6C6D84C269A3}" type="slidenum">
              <a:rPr lang="en-US" smtClean="0"/>
              <a:t>‹#›</a:t>
            </a:fld>
            <a:endParaRPr lang="en-US"/>
          </a:p>
        </p:txBody>
      </p:sp>
    </p:spTree>
    <p:extLst>
      <p:ext uri="{BB962C8B-B14F-4D97-AF65-F5344CB8AC3E}">
        <p14:creationId xmlns:p14="http://schemas.microsoft.com/office/powerpoint/2010/main" val="286741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877B-9FC9-2810-997E-2AB7E0DC0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869AC1-442B-78D9-E3EA-1A0513D329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0807BE-AEEF-C307-2C86-F1D38F508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C52E2-CF49-6DA2-1D97-6D5E2932F48D}"/>
              </a:ext>
            </a:extLst>
          </p:cNvPr>
          <p:cNvSpPr>
            <a:spLocks noGrp="1"/>
          </p:cNvSpPr>
          <p:nvPr>
            <p:ph type="dt" sz="half" idx="10"/>
          </p:nvPr>
        </p:nvSpPr>
        <p:spPr/>
        <p:txBody>
          <a:bodyPr/>
          <a:lstStyle/>
          <a:p>
            <a:fld id="{514DD884-E4FE-4EFE-BAF4-10F056F48C15}" type="datetimeFigureOut">
              <a:rPr lang="en-US" smtClean="0"/>
              <a:t>10/15/2024</a:t>
            </a:fld>
            <a:endParaRPr lang="en-US"/>
          </a:p>
        </p:txBody>
      </p:sp>
      <p:sp>
        <p:nvSpPr>
          <p:cNvPr id="6" name="Footer Placeholder 5">
            <a:extLst>
              <a:ext uri="{FF2B5EF4-FFF2-40B4-BE49-F238E27FC236}">
                <a16:creationId xmlns:a16="http://schemas.microsoft.com/office/drawing/2014/main" id="{9746EA5B-5B60-2584-E67E-2EE8188FA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D700A-3223-6C91-FAA6-062F2A101A80}"/>
              </a:ext>
            </a:extLst>
          </p:cNvPr>
          <p:cNvSpPr>
            <a:spLocks noGrp="1"/>
          </p:cNvSpPr>
          <p:nvPr>
            <p:ph type="sldNum" sz="quarter" idx="12"/>
          </p:nvPr>
        </p:nvSpPr>
        <p:spPr/>
        <p:txBody>
          <a:bodyPr/>
          <a:lstStyle/>
          <a:p>
            <a:fld id="{2933CD63-0D61-4F47-BAC0-6C6D84C269A3}" type="slidenum">
              <a:rPr lang="en-US" smtClean="0"/>
              <a:t>‹#›</a:t>
            </a:fld>
            <a:endParaRPr lang="en-US"/>
          </a:p>
        </p:txBody>
      </p:sp>
    </p:spTree>
    <p:extLst>
      <p:ext uri="{BB962C8B-B14F-4D97-AF65-F5344CB8AC3E}">
        <p14:creationId xmlns:p14="http://schemas.microsoft.com/office/powerpoint/2010/main" val="392823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B904-7C42-AD1A-E433-61C5AE8D6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1BDFB3-2EC2-A359-C16B-40AA8B7497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202DB3-EA0D-7968-F628-9E585D933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84F2C6-C85A-EB5B-4E84-C20C9685A991}"/>
              </a:ext>
            </a:extLst>
          </p:cNvPr>
          <p:cNvSpPr>
            <a:spLocks noGrp="1"/>
          </p:cNvSpPr>
          <p:nvPr>
            <p:ph type="dt" sz="half" idx="10"/>
          </p:nvPr>
        </p:nvSpPr>
        <p:spPr/>
        <p:txBody>
          <a:bodyPr/>
          <a:lstStyle/>
          <a:p>
            <a:fld id="{514DD884-E4FE-4EFE-BAF4-10F056F48C15}" type="datetimeFigureOut">
              <a:rPr lang="en-US" smtClean="0"/>
              <a:t>10/15/2024</a:t>
            </a:fld>
            <a:endParaRPr lang="en-US"/>
          </a:p>
        </p:txBody>
      </p:sp>
      <p:sp>
        <p:nvSpPr>
          <p:cNvPr id="6" name="Footer Placeholder 5">
            <a:extLst>
              <a:ext uri="{FF2B5EF4-FFF2-40B4-BE49-F238E27FC236}">
                <a16:creationId xmlns:a16="http://schemas.microsoft.com/office/drawing/2014/main" id="{9D0BD71B-D157-CEE2-2848-C733B1D807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57292-1519-09BE-37A0-B14AD058676D}"/>
              </a:ext>
            </a:extLst>
          </p:cNvPr>
          <p:cNvSpPr>
            <a:spLocks noGrp="1"/>
          </p:cNvSpPr>
          <p:nvPr>
            <p:ph type="sldNum" sz="quarter" idx="12"/>
          </p:nvPr>
        </p:nvSpPr>
        <p:spPr/>
        <p:txBody>
          <a:bodyPr/>
          <a:lstStyle/>
          <a:p>
            <a:fld id="{2933CD63-0D61-4F47-BAC0-6C6D84C269A3}" type="slidenum">
              <a:rPr lang="en-US" smtClean="0"/>
              <a:t>‹#›</a:t>
            </a:fld>
            <a:endParaRPr lang="en-US"/>
          </a:p>
        </p:txBody>
      </p:sp>
    </p:spTree>
    <p:extLst>
      <p:ext uri="{BB962C8B-B14F-4D97-AF65-F5344CB8AC3E}">
        <p14:creationId xmlns:p14="http://schemas.microsoft.com/office/powerpoint/2010/main" val="277307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4FB343-DBA3-B94B-0DC0-CF945834C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7A87F-C2DD-856D-7F92-820763BE73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1AEC6-36FA-772A-0EC5-A1EB2EBA4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4DD884-E4FE-4EFE-BAF4-10F056F48C15}" type="datetimeFigureOut">
              <a:rPr lang="en-US" smtClean="0"/>
              <a:t>10/15/2024</a:t>
            </a:fld>
            <a:endParaRPr lang="en-US"/>
          </a:p>
        </p:txBody>
      </p:sp>
      <p:sp>
        <p:nvSpPr>
          <p:cNvPr id="5" name="Footer Placeholder 4">
            <a:extLst>
              <a:ext uri="{FF2B5EF4-FFF2-40B4-BE49-F238E27FC236}">
                <a16:creationId xmlns:a16="http://schemas.microsoft.com/office/drawing/2014/main" id="{1BFA73E1-CDFC-D1FB-3973-B06974862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EFCBBF-D24F-0642-216F-274EA29D6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33CD63-0D61-4F47-BAC0-6C6D84C269A3}" type="slidenum">
              <a:rPr lang="en-US" smtClean="0"/>
              <a:t>‹#›</a:t>
            </a:fld>
            <a:endParaRPr lang="en-US"/>
          </a:p>
        </p:txBody>
      </p:sp>
    </p:spTree>
    <p:extLst>
      <p:ext uri="{BB962C8B-B14F-4D97-AF65-F5344CB8AC3E}">
        <p14:creationId xmlns:p14="http://schemas.microsoft.com/office/powerpoint/2010/main" val="2127684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black rectangle with text&#10;&#10;Description automatically generated">
            <a:extLst>
              <a:ext uri="{FF2B5EF4-FFF2-40B4-BE49-F238E27FC236}">
                <a16:creationId xmlns:a16="http://schemas.microsoft.com/office/drawing/2014/main" id="{58C7FDD0-EF19-94FE-A04B-69EDFFD60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20"/>
            <a:ext cx="12192000" cy="6846559"/>
          </a:xfrm>
          <a:prstGeom prst="rect">
            <a:avLst/>
          </a:prstGeom>
        </p:spPr>
      </p:pic>
      <p:sp>
        <p:nvSpPr>
          <p:cNvPr id="6" name="TextBox 5">
            <a:extLst>
              <a:ext uri="{FF2B5EF4-FFF2-40B4-BE49-F238E27FC236}">
                <a16:creationId xmlns:a16="http://schemas.microsoft.com/office/drawing/2014/main" id="{AB2664FD-56E4-B486-E03C-354973217BB4}"/>
              </a:ext>
            </a:extLst>
          </p:cNvPr>
          <p:cNvSpPr txBox="1"/>
          <p:nvPr/>
        </p:nvSpPr>
        <p:spPr>
          <a:xfrm>
            <a:off x="361950" y="5067300"/>
            <a:ext cx="5897768" cy="954107"/>
          </a:xfrm>
          <a:prstGeom prst="rect">
            <a:avLst/>
          </a:prstGeom>
          <a:noFill/>
        </p:spPr>
        <p:txBody>
          <a:bodyPr wrap="none" rtlCol="0">
            <a:spAutoFit/>
          </a:bodyPr>
          <a:lstStyle/>
          <a:p>
            <a:r>
              <a:rPr lang="en-US" sz="2800" i="1" dirty="0">
                <a:latin typeface="Palatino Linotype" panose="02040502050505030304" pitchFamily="18" charset="0"/>
              </a:rPr>
              <a:t>Simplified-Issue/Individually-Owned</a:t>
            </a:r>
          </a:p>
          <a:p>
            <a:r>
              <a:rPr lang="en-US" sz="2800" b="1" i="1" dirty="0">
                <a:latin typeface="Palatino Linotype" panose="02040502050505030304" pitchFamily="18" charset="0"/>
              </a:rPr>
              <a:t>Cash-Benefit Programs - California</a:t>
            </a:r>
            <a:endParaRPr lang="en-US" b="1" i="1" dirty="0">
              <a:latin typeface="Palatino Linotype" panose="02040502050505030304" pitchFamily="18" charset="0"/>
            </a:endParaRPr>
          </a:p>
        </p:txBody>
      </p:sp>
    </p:spTree>
    <p:extLst>
      <p:ext uri="{BB962C8B-B14F-4D97-AF65-F5344CB8AC3E}">
        <p14:creationId xmlns:p14="http://schemas.microsoft.com/office/powerpoint/2010/main" val="14869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rectangular object&#10;&#10;Description automatically generated">
            <a:extLst>
              <a:ext uri="{FF2B5EF4-FFF2-40B4-BE49-F238E27FC236}">
                <a16:creationId xmlns:a16="http://schemas.microsoft.com/office/drawing/2014/main" id="{C83FA3C4-1560-8387-C271-A328FE961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00E6535C-9856-E504-A5B9-CC8B55F2DCFD}"/>
              </a:ext>
            </a:extLst>
          </p:cNvPr>
          <p:cNvSpPr txBox="1"/>
          <p:nvPr/>
        </p:nvSpPr>
        <p:spPr>
          <a:xfrm>
            <a:off x="368300" y="241300"/>
            <a:ext cx="7231467" cy="523220"/>
          </a:xfrm>
          <a:prstGeom prst="rect">
            <a:avLst/>
          </a:prstGeom>
          <a:noFill/>
        </p:spPr>
        <p:txBody>
          <a:bodyPr wrap="none" rtlCol="0">
            <a:spAutoFit/>
          </a:bodyPr>
          <a:lstStyle/>
          <a:p>
            <a:r>
              <a:rPr lang="en-US" sz="2800" b="1" i="1" dirty="0">
                <a:latin typeface="Palatino Linotype" panose="02040502050505030304" pitchFamily="18" charset="0"/>
              </a:rPr>
              <a:t>Affordable Choice Policy Rates – California</a:t>
            </a:r>
            <a:endParaRPr lang="en-US" b="1" i="1" dirty="0">
              <a:latin typeface="Palatino Linotype" panose="02040502050505030304" pitchFamily="18" charset="0"/>
            </a:endParaRPr>
          </a:p>
        </p:txBody>
      </p:sp>
      <p:pic>
        <p:nvPicPr>
          <p:cNvPr id="4" name="Picture 3" descr="A table with numbers and a list of people&#10;&#10;Description automatically generated with medium confidence">
            <a:extLst>
              <a:ext uri="{FF2B5EF4-FFF2-40B4-BE49-F238E27FC236}">
                <a16:creationId xmlns:a16="http://schemas.microsoft.com/office/drawing/2014/main" id="{81FF5743-58D3-B48C-E037-C98D5BDD4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108" y="1398831"/>
            <a:ext cx="4561200" cy="5347025"/>
          </a:xfrm>
          <a:prstGeom prst="rect">
            <a:avLst/>
          </a:prstGeom>
        </p:spPr>
      </p:pic>
    </p:spTree>
    <p:extLst>
      <p:ext uri="{BB962C8B-B14F-4D97-AF65-F5344CB8AC3E}">
        <p14:creationId xmlns:p14="http://schemas.microsoft.com/office/powerpoint/2010/main" val="73493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s&#10;&#10;Description automatically generated">
            <a:extLst>
              <a:ext uri="{FF2B5EF4-FFF2-40B4-BE49-F238E27FC236}">
                <a16:creationId xmlns:a16="http://schemas.microsoft.com/office/drawing/2014/main" id="{2202A8DB-0E2E-C9E4-EFD5-E135DBF6B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2"/>
            <a:ext cx="12192000" cy="6831275"/>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7782387" cy="523220"/>
          </a:xfrm>
          <a:prstGeom prst="rect">
            <a:avLst/>
          </a:prstGeom>
          <a:noFill/>
        </p:spPr>
        <p:txBody>
          <a:bodyPr wrap="none" rtlCol="0">
            <a:spAutoFit/>
          </a:bodyPr>
          <a:lstStyle/>
          <a:p>
            <a:r>
              <a:rPr lang="en-US" sz="2800" b="1" i="1" dirty="0">
                <a:latin typeface="Palatino Linotype" panose="02040502050505030304" pitchFamily="18" charset="0"/>
              </a:rPr>
              <a:t>Dental, Vision &amp; Hearing (DVH &amp; DVH Select)</a:t>
            </a:r>
            <a:endParaRPr lang="en-US" b="1" i="1" dirty="0">
              <a:latin typeface="Palatino Linotype" panose="02040502050505030304" pitchFamily="18" charset="0"/>
            </a:endParaRPr>
          </a:p>
        </p:txBody>
      </p:sp>
      <p:sp>
        <p:nvSpPr>
          <p:cNvPr id="9" name="TextBox 8">
            <a:extLst>
              <a:ext uri="{FF2B5EF4-FFF2-40B4-BE49-F238E27FC236}">
                <a16:creationId xmlns:a16="http://schemas.microsoft.com/office/drawing/2014/main" id="{CC68E34C-37DB-E021-4E8F-815B038B3DD5}"/>
              </a:ext>
            </a:extLst>
          </p:cNvPr>
          <p:cNvSpPr txBox="1"/>
          <p:nvPr/>
        </p:nvSpPr>
        <p:spPr>
          <a:xfrm>
            <a:off x="6076513" y="1631950"/>
            <a:ext cx="5491696" cy="523220"/>
          </a:xfrm>
          <a:prstGeom prst="rect">
            <a:avLst/>
          </a:prstGeom>
          <a:noFill/>
        </p:spPr>
        <p:txBody>
          <a:bodyPr wrap="none" rtlCol="0">
            <a:spAutoFit/>
          </a:bodyPr>
          <a:lstStyle/>
          <a:p>
            <a:pPr algn="ctr"/>
            <a:r>
              <a:rPr lang="en-US" sz="2800" b="1" dirty="0">
                <a:solidFill>
                  <a:schemeClr val="bg1"/>
                </a:solidFill>
                <a:latin typeface="Palatino Linotype" panose="02040502050505030304" pitchFamily="18" charset="0"/>
              </a:rPr>
              <a:t>Dental, Vision &amp; Hearing Policy</a:t>
            </a:r>
          </a:p>
        </p:txBody>
      </p:sp>
      <p:sp>
        <p:nvSpPr>
          <p:cNvPr id="10" name="TextBox 9">
            <a:extLst>
              <a:ext uri="{FF2B5EF4-FFF2-40B4-BE49-F238E27FC236}">
                <a16:creationId xmlns:a16="http://schemas.microsoft.com/office/drawing/2014/main" id="{1A7EE473-257A-8C35-61A5-284247EF4E71}"/>
              </a:ext>
            </a:extLst>
          </p:cNvPr>
          <p:cNvSpPr txBox="1"/>
          <p:nvPr/>
        </p:nvSpPr>
        <p:spPr>
          <a:xfrm>
            <a:off x="5757511" y="2267143"/>
            <a:ext cx="5928967" cy="1569660"/>
          </a:xfrm>
          <a:prstGeom prst="rect">
            <a:avLst/>
          </a:prstGeom>
          <a:noFill/>
        </p:spPr>
        <p:txBody>
          <a:bodyPr wrap="square" rtlCol="0">
            <a:spAutoFit/>
          </a:bodyPr>
          <a:lstStyle/>
          <a:p>
            <a:r>
              <a:rPr lang="en-US" sz="1600" dirty="0">
                <a:solidFill>
                  <a:schemeClr val="bg1"/>
                </a:solidFill>
                <a:latin typeface="Palatino Linotype" panose="02040502050505030304" pitchFamily="18" charset="0"/>
              </a:rPr>
              <a:t>Everyone needs to access these services, regardless of age, and </a:t>
            </a:r>
            <a:r>
              <a:rPr lang="en-US" sz="1600" dirty="0" err="1">
                <a:solidFill>
                  <a:schemeClr val="bg1"/>
                </a:solidFill>
                <a:latin typeface="Palatino Linotype" panose="02040502050505030304" pitchFamily="18" charset="0"/>
              </a:rPr>
              <a:t>ManhattanLife</a:t>
            </a:r>
            <a:r>
              <a:rPr lang="en-US" sz="1600" dirty="0">
                <a:solidFill>
                  <a:schemeClr val="bg1"/>
                </a:solidFill>
                <a:latin typeface="Palatino Linotype" panose="02040502050505030304" pitchFamily="18" charset="0"/>
              </a:rPr>
              <a:t> now has a new policy that provides benefits for Dental, Vision &amp; hearing needs. This policy can be a standalone policy or in addition to any other dental coverage in place, and this can be a great policy for people with Medicare, since it currently doesn’t cover dental, vision or hearing expenses.</a:t>
            </a:r>
          </a:p>
        </p:txBody>
      </p:sp>
      <p:sp>
        <p:nvSpPr>
          <p:cNvPr id="11" name="TextBox 10">
            <a:extLst>
              <a:ext uri="{FF2B5EF4-FFF2-40B4-BE49-F238E27FC236}">
                <a16:creationId xmlns:a16="http://schemas.microsoft.com/office/drawing/2014/main" id="{6E179B29-A6CD-0833-8D57-F6EC2473E712}"/>
              </a:ext>
            </a:extLst>
          </p:cNvPr>
          <p:cNvSpPr txBox="1"/>
          <p:nvPr/>
        </p:nvSpPr>
        <p:spPr>
          <a:xfrm>
            <a:off x="5728550" y="4008250"/>
            <a:ext cx="6189162" cy="2554545"/>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Product Features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Issue Ages: 18-85 (DVH - Bundled) or 18-99 (DVH Select) </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Family Rates (including up to 3 children)</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$0 or $100 deductible (does not apply to preventative services)</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Glasses, Contacts &amp; Hearing Aid benefits</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Guaranteed-issue &amp; Guaranteed renewable for life</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Choose your dentist</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$1,000, $1,5000, $3,000 or $5,000 policy year maximum benefit</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Orthodontia benefit</a:t>
            </a:r>
          </a:p>
        </p:txBody>
      </p:sp>
      <p:pic>
        <p:nvPicPr>
          <p:cNvPr id="3" name="Picture 2" descr="A cover of a magazine&#10;&#10;Description automatically generated">
            <a:extLst>
              <a:ext uri="{FF2B5EF4-FFF2-40B4-BE49-F238E27FC236}">
                <a16:creationId xmlns:a16="http://schemas.microsoft.com/office/drawing/2014/main" id="{E6A46878-9CB4-4CAA-83B9-B32D1391A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61" y="1508516"/>
            <a:ext cx="3948970" cy="5108183"/>
          </a:xfrm>
          <a:prstGeom prst="rect">
            <a:avLst/>
          </a:prstGeom>
        </p:spPr>
      </p:pic>
    </p:spTree>
    <p:extLst>
      <p:ext uri="{BB962C8B-B14F-4D97-AF65-F5344CB8AC3E}">
        <p14:creationId xmlns:p14="http://schemas.microsoft.com/office/powerpoint/2010/main" val="248022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1762021" cy="523220"/>
          </a:xfrm>
          <a:prstGeom prst="rect">
            <a:avLst/>
          </a:prstGeom>
          <a:noFill/>
        </p:spPr>
        <p:txBody>
          <a:bodyPr wrap="none" rtlCol="0">
            <a:spAutoFit/>
          </a:bodyPr>
          <a:lstStyle/>
          <a:p>
            <a:r>
              <a:rPr lang="en-US" sz="2800" b="1" i="1" dirty="0">
                <a:latin typeface="Palatino Linotype" panose="02040502050505030304" pitchFamily="18" charset="0"/>
              </a:rPr>
              <a:t>Overview</a:t>
            </a:r>
            <a:endParaRPr lang="en-US" i="1" dirty="0">
              <a:latin typeface="Palatino Linotype" panose="02040502050505030304" pitchFamily="18" charset="0"/>
            </a:endParaRPr>
          </a:p>
        </p:txBody>
      </p:sp>
      <p:pic>
        <p:nvPicPr>
          <p:cNvPr id="8" name="Picture 7" descr="A close-up of a brochure&#10;&#10;Description automatically generated">
            <a:extLst>
              <a:ext uri="{FF2B5EF4-FFF2-40B4-BE49-F238E27FC236}">
                <a16:creationId xmlns:a16="http://schemas.microsoft.com/office/drawing/2014/main" id="{9F5A9139-D1DF-9C9B-A425-5093FF3F8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569528"/>
            <a:ext cx="9525000" cy="4991100"/>
          </a:xfrm>
          <a:prstGeom prst="rect">
            <a:avLst/>
          </a:prstGeom>
        </p:spPr>
      </p:pic>
    </p:spTree>
    <p:extLst>
      <p:ext uri="{BB962C8B-B14F-4D97-AF65-F5344CB8AC3E}">
        <p14:creationId xmlns:p14="http://schemas.microsoft.com/office/powerpoint/2010/main" val="15201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10004662" cy="523220"/>
          </a:xfrm>
          <a:prstGeom prst="rect">
            <a:avLst/>
          </a:prstGeom>
          <a:noFill/>
        </p:spPr>
        <p:txBody>
          <a:bodyPr wrap="none" rtlCol="0">
            <a:spAutoFit/>
          </a:bodyPr>
          <a:lstStyle/>
          <a:p>
            <a:r>
              <a:rPr lang="en-US" sz="2800" b="1" i="1" dirty="0">
                <a:latin typeface="Palatino Linotype" panose="02040502050505030304" pitchFamily="18" charset="0"/>
              </a:rPr>
              <a:t>DVH Select Policy Benefits (Dental Plan + Optional Riders)</a:t>
            </a:r>
            <a:endParaRPr lang="en-US" i="1" dirty="0">
              <a:latin typeface="Palatino Linotype" panose="02040502050505030304" pitchFamily="18" charset="0"/>
            </a:endParaRPr>
          </a:p>
        </p:txBody>
      </p:sp>
      <p:pic>
        <p:nvPicPr>
          <p:cNvPr id="3" name="Picture 2" descr="A table with text and images&#10;&#10;Description automatically generated with medium confidence">
            <a:extLst>
              <a:ext uri="{FF2B5EF4-FFF2-40B4-BE49-F238E27FC236}">
                <a16:creationId xmlns:a16="http://schemas.microsoft.com/office/drawing/2014/main" id="{DD60083B-70E9-2FF5-6E96-E35382CE3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2094845"/>
            <a:ext cx="5818181" cy="38004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descr="A close-up of a receipt&#10;&#10;Description automatically generated">
            <a:extLst>
              <a:ext uri="{FF2B5EF4-FFF2-40B4-BE49-F238E27FC236}">
                <a16:creationId xmlns:a16="http://schemas.microsoft.com/office/drawing/2014/main" id="{6FD32667-AFEA-DD51-3BC4-8BF209FB8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956" y="2764769"/>
            <a:ext cx="5331355" cy="24606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8738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rectangular object&#10;&#10;Description automatically generated">
            <a:extLst>
              <a:ext uri="{FF2B5EF4-FFF2-40B4-BE49-F238E27FC236}">
                <a16:creationId xmlns:a16="http://schemas.microsoft.com/office/drawing/2014/main" id="{C83FA3C4-1560-8387-C271-A328FE961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00E6535C-9856-E504-A5B9-CC8B55F2DCFD}"/>
              </a:ext>
            </a:extLst>
          </p:cNvPr>
          <p:cNvSpPr txBox="1"/>
          <p:nvPr/>
        </p:nvSpPr>
        <p:spPr>
          <a:xfrm>
            <a:off x="368300" y="241300"/>
            <a:ext cx="9702784" cy="523220"/>
          </a:xfrm>
          <a:prstGeom prst="rect">
            <a:avLst/>
          </a:prstGeom>
          <a:noFill/>
        </p:spPr>
        <p:txBody>
          <a:bodyPr wrap="none" rtlCol="0">
            <a:spAutoFit/>
          </a:bodyPr>
          <a:lstStyle/>
          <a:p>
            <a:r>
              <a:rPr lang="en-US" sz="2800" b="1" i="1" dirty="0">
                <a:latin typeface="Palatino Linotype" panose="02040502050505030304" pitchFamily="18" charset="0"/>
              </a:rPr>
              <a:t>Dental Rates (with optional Vision &amp; Hearing Riders – CA)</a:t>
            </a:r>
            <a:endParaRPr lang="en-US" b="1" i="1" dirty="0">
              <a:latin typeface="Palatino Linotype" panose="02040502050505030304" pitchFamily="18" charset="0"/>
            </a:endParaRPr>
          </a:p>
        </p:txBody>
      </p:sp>
      <p:pic>
        <p:nvPicPr>
          <p:cNvPr id="3" name="Picture 2" descr="A green and white chart with numbers&#10;&#10;Description automatically generated">
            <a:extLst>
              <a:ext uri="{FF2B5EF4-FFF2-40B4-BE49-F238E27FC236}">
                <a16:creationId xmlns:a16="http://schemas.microsoft.com/office/drawing/2014/main" id="{536B9807-E0CD-E7C1-D7A1-67035AD81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033" y="1455268"/>
            <a:ext cx="4176117" cy="5212229"/>
          </a:xfrm>
          <a:prstGeom prst="rect">
            <a:avLst/>
          </a:prstGeom>
        </p:spPr>
      </p:pic>
      <p:pic>
        <p:nvPicPr>
          <p:cNvPr id="8" name="Picture 7" descr="A table with numbers and symbols&#10;&#10;Description automatically generated">
            <a:extLst>
              <a:ext uri="{FF2B5EF4-FFF2-40B4-BE49-F238E27FC236}">
                <a16:creationId xmlns:a16="http://schemas.microsoft.com/office/drawing/2014/main" id="{8B215365-8A9F-BE76-A626-ED48DE133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8258" y="2183217"/>
            <a:ext cx="3662542" cy="3756333"/>
          </a:xfrm>
          <a:prstGeom prst="rect">
            <a:avLst/>
          </a:prstGeom>
        </p:spPr>
      </p:pic>
    </p:spTree>
    <p:extLst>
      <p:ext uri="{BB962C8B-B14F-4D97-AF65-F5344CB8AC3E}">
        <p14:creationId xmlns:p14="http://schemas.microsoft.com/office/powerpoint/2010/main" val="232475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8289449" cy="523220"/>
          </a:xfrm>
          <a:prstGeom prst="rect">
            <a:avLst/>
          </a:prstGeom>
          <a:noFill/>
        </p:spPr>
        <p:txBody>
          <a:bodyPr wrap="none" rtlCol="0">
            <a:spAutoFit/>
          </a:bodyPr>
          <a:lstStyle/>
          <a:p>
            <a:r>
              <a:rPr lang="en-US" sz="2800" b="1" i="1" dirty="0">
                <a:latin typeface="Palatino Linotype" panose="02040502050505030304" pitchFamily="18" charset="0"/>
              </a:rPr>
              <a:t>DVH Bundled Policy Benefits &amp; Rates (All-in-one)</a:t>
            </a:r>
            <a:endParaRPr lang="en-US" i="1" dirty="0">
              <a:latin typeface="Palatino Linotype" panose="02040502050505030304" pitchFamily="18" charset="0"/>
            </a:endParaRPr>
          </a:p>
        </p:txBody>
      </p:sp>
      <p:pic>
        <p:nvPicPr>
          <p:cNvPr id="7" name="Picture 6" descr="A close-up of a brochure&#10;&#10;Description automatically generated">
            <a:extLst>
              <a:ext uri="{FF2B5EF4-FFF2-40B4-BE49-F238E27FC236}">
                <a16:creationId xmlns:a16="http://schemas.microsoft.com/office/drawing/2014/main" id="{0FE9B5B7-AB59-2DA7-2C21-94D24FDBA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967" y="1479550"/>
            <a:ext cx="3969035" cy="51371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descr="A close-up of a health insurance plan&#10;&#10;Description automatically generated">
            <a:extLst>
              <a:ext uri="{FF2B5EF4-FFF2-40B4-BE49-F238E27FC236}">
                <a16:creationId xmlns:a16="http://schemas.microsoft.com/office/drawing/2014/main" id="{43327E55-0113-114F-F469-AA2762901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8749" y="1480578"/>
            <a:ext cx="4394352" cy="51361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19292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5125121" cy="523220"/>
          </a:xfrm>
          <a:prstGeom prst="rect">
            <a:avLst/>
          </a:prstGeom>
          <a:noFill/>
        </p:spPr>
        <p:txBody>
          <a:bodyPr wrap="none" rtlCol="0">
            <a:spAutoFit/>
          </a:bodyPr>
          <a:lstStyle/>
          <a:p>
            <a:r>
              <a:rPr lang="en-US" sz="2800" b="1" i="1" dirty="0">
                <a:latin typeface="Palatino Linotype" panose="02040502050505030304" pitchFamily="18" charset="0"/>
              </a:rPr>
              <a:t>Additional Policy Information</a:t>
            </a:r>
            <a:endParaRPr lang="en-US" i="1" dirty="0">
              <a:latin typeface="Palatino Linotype" panose="02040502050505030304" pitchFamily="18" charset="0"/>
            </a:endParaRPr>
          </a:p>
        </p:txBody>
      </p:sp>
      <p:pic>
        <p:nvPicPr>
          <p:cNvPr id="3" name="Picture 2" descr="A close-up of a flyer&#10;&#10;Description automatically generated">
            <a:extLst>
              <a:ext uri="{FF2B5EF4-FFF2-40B4-BE49-F238E27FC236}">
                <a16:creationId xmlns:a16="http://schemas.microsoft.com/office/drawing/2014/main" id="{FD54F873-E112-E306-F880-2149A9B12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953" y="1567017"/>
            <a:ext cx="4093297" cy="50079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descr="A close-up of a cost sheet&#10;&#10;Description automatically generated">
            <a:extLst>
              <a:ext uri="{FF2B5EF4-FFF2-40B4-BE49-F238E27FC236}">
                <a16:creationId xmlns:a16="http://schemas.microsoft.com/office/drawing/2014/main" id="{2423E4CC-23E5-111B-69DC-AB0F4F81C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815" y="1567018"/>
            <a:ext cx="3979586" cy="50079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9458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s&#10;&#10;Description automatically generated">
            <a:extLst>
              <a:ext uri="{FF2B5EF4-FFF2-40B4-BE49-F238E27FC236}">
                <a16:creationId xmlns:a16="http://schemas.microsoft.com/office/drawing/2014/main" id="{2202A8DB-0E2E-C9E4-EFD5-E135DBF6B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2"/>
            <a:ext cx="12192000" cy="6831275"/>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6118150" cy="523220"/>
          </a:xfrm>
          <a:prstGeom prst="rect">
            <a:avLst/>
          </a:prstGeom>
          <a:noFill/>
        </p:spPr>
        <p:txBody>
          <a:bodyPr wrap="none" rtlCol="0">
            <a:spAutoFit/>
          </a:bodyPr>
          <a:lstStyle/>
          <a:p>
            <a:r>
              <a:rPr lang="en-US" sz="2800" b="1" i="1" dirty="0">
                <a:latin typeface="Palatino Linotype" panose="02040502050505030304" pitchFamily="18" charset="0"/>
              </a:rPr>
              <a:t>PAID Enhanced Accident Plan (ACC)</a:t>
            </a:r>
            <a:endParaRPr lang="en-US" b="1" i="1" dirty="0">
              <a:latin typeface="Palatino Linotype" panose="02040502050505030304" pitchFamily="18" charset="0"/>
            </a:endParaRPr>
          </a:p>
        </p:txBody>
      </p:sp>
      <p:pic>
        <p:nvPicPr>
          <p:cNvPr id="8" name="Picture 7" descr="A person helping a person climb a staircase&#10;&#10;Description automatically generated">
            <a:extLst>
              <a:ext uri="{FF2B5EF4-FFF2-40B4-BE49-F238E27FC236}">
                <a16:creationId xmlns:a16="http://schemas.microsoft.com/office/drawing/2014/main" id="{C46591C5-84A4-988A-41E6-5033A1B6C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22" y="1508517"/>
            <a:ext cx="3963024" cy="5108183"/>
          </a:xfrm>
          <a:prstGeom prst="rect">
            <a:avLst/>
          </a:prstGeom>
        </p:spPr>
      </p:pic>
      <p:sp>
        <p:nvSpPr>
          <p:cNvPr id="9" name="TextBox 8">
            <a:extLst>
              <a:ext uri="{FF2B5EF4-FFF2-40B4-BE49-F238E27FC236}">
                <a16:creationId xmlns:a16="http://schemas.microsoft.com/office/drawing/2014/main" id="{CC68E34C-37DB-E021-4E8F-815B038B3DD5}"/>
              </a:ext>
            </a:extLst>
          </p:cNvPr>
          <p:cNvSpPr txBox="1"/>
          <p:nvPr/>
        </p:nvSpPr>
        <p:spPr>
          <a:xfrm>
            <a:off x="6096000" y="1631950"/>
            <a:ext cx="5452711" cy="523220"/>
          </a:xfrm>
          <a:prstGeom prst="rect">
            <a:avLst/>
          </a:prstGeom>
          <a:noFill/>
        </p:spPr>
        <p:txBody>
          <a:bodyPr wrap="none" rtlCol="0">
            <a:spAutoFit/>
          </a:bodyPr>
          <a:lstStyle/>
          <a:p>
            <a:pPr algn="ctr"/>
            <a:r>
              <a:rPr lang="en-US" sz="2800" b="1" dirty="0">
                <a:solidFill>
                  <a:schemeClr val="bg1"/>
                </a:solidFill>
                <a:latin typeface="Palatino Linotype" panose="02040502050505030304" pitchFamily="18" charset="0"/>
              </a:rPr>
              <a:t>PAID Enhanced Accident Policy</a:t>
            </a:r>
          </a:p>
        </p:txBody>
      </p:sp>
      <p:sp>
        <p:nvSpPr>
          <p:cNvPr id="10" name="TextBox 9">
            <a:extLst>
              <a:ext uri="{FF2B5EF4-FFF2-40B4-BE49-F238E27FC236}">
                <a16:creationId xmlns:a16="http://schemas.microsoft.com/office/drawing/2014/main" id="{1A7EE473-257A-8C35-61A5-284247EF4E71}"/>
              </a:ext>
            </a:extLst>
          </p:cNvPr>
          <p:cNvSpPr txBox="1"/>
          <p:nvPr/>
        </p:nvSpPr>
        <p:spPr>
          <a:xfrm>
            <a:off x="5757511" y="2390254"/>
            <a:ext cx="5791200" cy="1323439"/>
          </a:xfrm>
          <a:prstGeom prst="rect">
            <a:avLst/>
          </a:prstGeom>
          <a:noFill/>
        </p:spPr>
        <p:txBody>
          <a:bodyPr wrap="square" rtlCol="0">
            <a:spAutoFit/>
          </a:bodyPr>
          <a:lstStyle/>
          <a:p>
            <a:r>
              <a:rPr lang="en-US" sz="1600" dirty="0">
                <a:solidFill>
                  <a:schemeClr val="bg1"/>
                </a:solidFill>
                <a:latin typeface="Palatino Linotype" panose="02040502050505030304" pitchFamily="18" charset="0"/>
              </a:rPr>
              <a:t>This is our most popular plan, because it pays you cash the next time someone gets injured &amp; goes to seek medical treatment! Injuries are the main reason most of us go to the doctor, so wouldn’t it be nice to receive a few hundred dollars or a few thousand dollars the next time it happens?</a:t>
            </a:r>
          </a:p>
        </p:txBody>
      </p:sp>
      <p:sp>
        <p:nvSpPr>
          <p:cNvPr id="11" name="TextBox 10">
            <a:extLst>
              <a:ext uri="{FF2B5EF4-FFF2-40B4-BE49-F238E27FC236}">
                <a16:creationId xmlns:a16="http://schemas.microsoft.com/office/drawing/2014/main" id="{6E179B29-A6CD-0833-8D57-F6EC2473E712}"/>
              </a:ext>
            </a:extLst>
          </p:cNvPr>
          <p:cNvSpPr txBox="1"/>
          <p:nvPr/>
        </p:nvSpPr>
        <p:spPr>
          <a:xfrm>
            <a:off x="5757511" y="3948777"/>
            <a:ext cx="4878504" cy="2554545"/>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Product Features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Helps you pay for out-of-pocket expenses</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Pays for injuries, big or small</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2 options: 24-hour or off-the-job only</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Issue Ages: 18-84</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Guaranteed renewable for life, subject to our right to change premium rates</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Choose one or two units</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AD&amp;D Included</a:t>
            </a:r>
          </a:p>
        </p:txBody>
      </p:sp>
    </p:spTree>
    <p:extLst>
      <p:ext uri="{BB962C8B-B14F-4D97-AF65-F5344CB8AC3E}">
        <p14:creationId xmlns:p14="http://schemas.microsoft.com/office/powerpoint/2010/main" val="395912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6639446" cy="523220"/>
          </a:xfrm>
          <a:prstGeom prst="rect">
            <a:avLst/>
          </a:prstGeom>
          <a:noFill/>
        </p:spPr>
        <p:txBody>
          <a:bodyPr wrap="none" rtlCol="0">
            <a:spAutoFit/>
          </a:bodyPr>
          <a:lstStyle/>
          <a:p>
            <a:r>
              <a:rPr lang="en-US" sz="2800" b="1" i="1" dirty="0">
                <a:latin typeface="Palatino Linotype" panose="02040502050505030304" pitchFamily="18" charset="0"/>
              </a:rPr>
              <a:t>Optional Wellness Rider </a:t>
            </a:r>
            <a:r>
              <a:rPr lang="en-US" sz="2800" i="1" dirty="0">
                <a:latin typeface="Palatino Linotype" panose="02040502050505030304" pitchFamily="18" charset="0"/>
              </a:rPr>
              <a:t>(recommended)</a:t>
            </a:r>
            <a:endParaRPr lang="en-US" i="1" dirty="0">
              <a:latin typeface="Palatino Linotype" panose="02040502050505030304" pitchFamily="18" charset="0"/>
            </a:endParaRPr>
          </a:p>
        </p:txBody>
      </p:sp>
      <p:pic>
        <p:nvPicPr>
          <p:cNvPr id="8" name="Picture 7" descr="A white background with black text&#10;&#10;Description automatically generated">
            <a:extLst>
              <a:ext uri="{FF2B5EF4-FFF2-40B4-BE49-F238E27FC236}">
                <a16:creationId xmlns:a16="http://schemas.microsoft.com/office/drawing/2014/main" id="{271F1771-39DA-795A-C2B7-6CBB38E7A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050" y="2236090"/>
            <a:ext cx="7581900" cy="31623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5847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13" name="Rectangle: Rounded Corners 12">
            <a:extLst>
              <a:ext uri="{FF2B5EF4-FFF2-40B4-BE49-F238E27FC236}">
                <a16:creationId xmlns:a16="http://schemas.microsoft.com/office/drawing/2014/main" id="{424B9DDE-D1DD-4CAF-6D0A-95385C72B02E}"/>
              </a:ext>
            </a:extLst>
          </p:cNvPr>
          <p:cNvSpPr/>
          <p:nvPr/>
        </p:nvSpPr>
        <p:spPr>
          <a:xfrm>
            <a:off x="158595" y="4064851"/>
            <a:ext cx="3889142" cy="24607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818063-7EC1-EBBD-5F22-D1A12A14F13A}"/>
              </a:ext>
            </a:extLst>
          </p:cNvPr>
          <p:cNvSpPr txBox="1"/>
          <p:nvPr/>
        </p:nvSpPr>
        <p:spPr>
          <a:xfrm>
            <a:off x="368300" y="241300"/>
            <a:ext cx="6216766" cy="523220"/>
          </a:xfrm>
          <a:prstGeom prst="rect">
            <a:avLst/>
          </a:prstGeom>
          <a:noFill/>
        </p:spPr>
        <p:txBody>
          <a:bodyPr wrap="none" rtlCol="0">
            <a:spAutoFit/>
          </a:bodyPr>
          <a:lstStyle/>
          <a:p>
            <a:r>
              <a:rPr lang="en-US" sz="2800" b="1" i="1" dirty="0">
                <a:latin typeface="Palatino Linotype" panose="02040502050505030304" pitchFamily="18" charset="0"/>
              </a:rPr>
              <a:t>Policy Benefits </a:t>
            </a:r>
            <a:r>
              <a:rPr lang="en-US" sz="2800" i="1" dirty="0">
                <a:latin typeface="Palatino Linotype" panose="02040502050505030304" pitchFamily="18" charset="0"/>
              </a:rPr>
              <a:t>(2-unit coverage shown)</a:t>
            </a:r>
            <a:endParaRPr lang="en-US" i="1" dirty="0">
              <a:latin typeface="Palatino Linotype" panose="02040502050505030304" pitchFamily="18" charset="0"/>
            </a:endParaRPr>
          </a:p>
        </p:txBody>
      </p:sp>
      <p:sp>
        <p:nvSpPr>
          <p:cNvPr id="10" name="TextBox 9">
            <a:extLst>
              <a:ext uri="{FF2B5EF4-FFF2-40B4-BE49-F238E27FC236}">
                <a16:creationId xmlns:a16="http://schemas.microsoft.com/office/drawing/2014/main" id="{C8EDE096-B06C-20B5-B0B3-A02D7E33E299}"/>
              </a:ext>
            </a:extLst>
          </p:cNvPr>
          <p:cNvSpPr txBox="1"/>
          <p:nvPr/>
        </p:nvSpPr>
        <p:spPr>
          <a:xfrm>
            <a:off x="152420" y="4248762"/>
            <a:ext cx="3889142" cy="2092881"/>
          </a:xfrm>
          <a:prstGeom prst="rect">
            <a:avLst/>
          </a:prstGeom>
          <a:noFill/>
        </p:spPr>
        <p:txBody>
          <a:bodyPr wrap="none" rtlCol="0">
            <a:spAutoFit/>
          </a:bodyPr>
          <a:lstStyle/>
          <a:p>
            <a:pPr algn="ctr"/>
            <a:r>
              <a:rPr lang="en-US" sz="1600" b="1" dirty="0">
                <a:solidFill>
                  <a:schemeClr val="bg1"/>
                </a:solidFill>
                <a:latin typeface="Palatino Linotype" panose="02040502050505030304" pitchFamily="18" charset="0"/>
              </a:rPr>
              <a:t>Money for the Types of Injuries</a:t>
            </a:r>
          </a:p>
          <a:p>
            <a:pPr algn="ctr"/>
            <a:endParaRPr lang="en-US" sz="1600" dirty="0">
              <a:solidFill>
                <a:schemeClr val="bg1"/>
              </a:solidFill>
              <a:latin typeface="Palatino Linotype" panose="02040502050505030304" pitchFamily="18" charset="0"/>
            </a:endParaRPr>
          </a:p>
          <a:p>
            <a:pPr algn="ctr"/>
            <a:r>
              <a:rPr lang="en-US" sz="1600" dirty="0">
                <a:solidFill>
                  <a:schemeClr val="bg1"/>
                </a:solidFill>
                <a:latin typeface="Palatino Linotype" panose="02040502050505030304" pitchFamily="18" charset="0"/>
              </a:rPr>
              <a:t>Cuts/Lacerations - Up to $800</a:t>
            </a:r>
          </a:p>
          <a:p>
            <a:pPr algn="ctr"/>
            <a:r>
              <a:rPr lang="en-US" sz="1600" dirty="0">
                <a:solidFill>
                  <a:schemeClr val="bg1"/>
                </a:solidFill>
                <a:latin typeface="Palatino Linotype" panose="02040502050505030304" pitchFamily="18" charset="0"/>
              </a:rPr>
              <a:t>Tendon/Ligament/Rotator Cuff - $1,000</a:t>
            </a:r>
          </a:p>
          <a:p>
            <a:pPr algn="ctr"/>
            <a:r>
              <a:rPr lang="en-US" sz="1600" dirty="0">
                <a:solidFill>
                  <a:schemeClr val="bg1"/>
                </a:solidFill>
                <a:latin typeface="Palatino Linotype" panose="02040502050505030304" pitchFamily="18" charset="0"/>
              </a:rPr>
              <a:t>Dislocations - Up to $4,000</a:t>
            </a:r>
          </a:p>
          <a:p>
            <a:pPr algn="ctr"/>
            <a:r>
              <a:rPr lang="en-US" sz="1600" dirty="0">
                <a:solidFill>
                  <a:schemeClr val="bg1"/>
                </a:solidFill>
                <a:latin typeface="Palatino Linotype" panose="02040502050505030304" pitchFamily="18" charset="0"/>
              </a:rPr>
              <a:t>Fractures - Up to $5,000</a:t>
            </a:r>
          </a:p>
          <a:p>
            <a:pPr algn="ctr"/>
            <a:r>
              <a:rPr lang="en-US" sz="1600" dirty="0">
                <a:solidFill>
                  <a:schemeClr val="bg1"/>
                </a:solidFill>
                <a:latin typeface="Palatino Linotype" panose="02040502050505030304" pitchFamily="18" charset="0"/>
              </a:rPr>
              <a:t>Burns - Up to $20,000</a:t>
            </a:r>
          </a:p>
          <a:p>
            <a:pPr algn="ctr"/>
            <a:r>
              <a:rPr lang="en-US" sz="1600" dirty="0">
                <a:solidFill>
                  <a:schemeClr val="bg1"/>
                </a:solidFill>
                <a:latin typeface="Palatino Linotype" panose="02040502050505030304" pitchFamily="18" charset="0"/>
              </a:rPr>
              <a:t>Pays out for several types of Injuries</a:t>
            </a:r>
          </a:p>
        </p:txBody>
      </p:sp>
      <p:sp>
        <p:nvSpPr>
          <p:cNvPr id="16" name="Rectangle: Rounded Corners 15">
            <a:extLst>
              <a:ext uri="{FF2B5EF4-FFF2-40B4-BE49-F238E27FC236}">
                <a16:creationId xmlns:a16="http://schemas.microsoft.com/office/drawing/2014/main" id="{6F713137-7431-6692-B644-B5C89D4A7C06}"/>
              </a:ext>
            </a:extLst>
          </p:cNvPr>
          <p:cNvSpPr/>
          <p:nvPr/>
        </p:nvSpPr>
        <p:spPr>
          <a:xfrm>
            <a:off x="152420" y="1512194"/>
            <a:ext cx="3889142" cy="24607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D1B7D9-C22E-EB19-CA9D-3EED59B1BF3B}"/>
              </a:ext>
            </a:extLst>
          </p:cNvPr>
          <p:cNvSpPr txBox="1"/>
          <p:nvPr/>
        </p:nvSpPr>
        <p:spPr>
          <a:xfrm>
            <a:off x="426726" y="2003032"/>
            <a:ext cx="3340530" cy="1569660"/>
          </a:xfrm>
          <a:prstGeom prst="rect">
            <a:avLst/>
          </a:prstGeom>
          <a:noFill/>
        </p:spPr>
        <p:txBody>
          <a:bodyPr wrap="none" rtlCol="0">
            <a:spAutoFit/>
          </a:bodyPr>
          <a:lstStyle/>
          <a:p>
            <a:pPr algn="ctr"/>
            <a:r>
              <a:rPr lang="en-US" sz="1600" b="1" dirty="0">
                <a:solidFill>
                  <a:schemeClr val="bg1"/>
                </a:solidFill>
                <a:latin typeface="Palatino Linotype" panose="02040502050505030304" pitchFamily="18" charset="0"/>
              </a:rPr>
              <a:t>Money for the 1st Treatment Visit</a:t>
            </a:r>
            <a:br>
              <a:rPr lang="en-US" sz="1600" dirty="0">
                <a:solidFill>
                  <a:schemeClr val="bg1"/>
                </a:solidFill>
                <a:latin typeface="Palatino Linotype" panose="02040502050505030304" pitchFamily="18" charset="0"/>
              </a:rPr>
            </a:br>
            <a:endParaRPr lang="en-US" sz="1600" dirty="0">
              <a:solidFill>
                <a:schemeClr val="bg1"/>
              </a:solidFill>
              <a:latin typeface="Palatino Linotype" panose="02040502050505030304" pitchFamily="18" charset="0"/>
            </a:endParaRPr>
          </a:p>
          <a:p>
            <a:pPr algn="ctr"/>
            <a:r>
              <a:rPr lang="en-US" sz="1600" dirty="0">
                <a:solidFill>
                  <a:schemeClr val="bg1"/>
                </a:solidFill>
                <a:latin typeface="Palatino Linotype" panose="02040502050505030304" pitchFamily="18" charset="0"/>
              </a:rPr>
              <a:t>Physicians Office - $150</a:t>
            </a:r>
          </a:p>
          <a:p>
            <a:pPr algn="ctr"/>
            <a:r>
              <a:rPr lang="en-US" sz="1600" dirty="0">
                <a:solidFill>
                  <a:schemeClr val="bg1"/>
                </a:solidFill>
                <a:latin typeface="Palatino Linotype" panose="02040502050505030304" pitchFamily="18" charset="0"/>
              </a:rPr>
              <a:t>Emergency Room - $200</a:t>
            </a:r>
          </a:p>
          <a:p>
            <a:pPr algn="ctr"/>
            <a:r>
              <a:rPr lang="en-US" sz="1600" dirty="0">
                <a:solidFill>
                  <a:schemeClr val="bg1"/>
                </a:solidFill>
                <a:latin typeface="Palatino Linotype" panose="02040502050505030304" pitchFamily="18" charset="0"/>
              </a:rPr>
              <a:t>Urgent Care - $225</a:t>
            </a:r>
          </a:p>
          <a:p>
            <a:pPr algn="ctr"/>
            <a:r>
              <a:rPr lang="en-US" sz="1600" dirty="0">
                <a:solidFill>
                  <a:schemeClr val="bg1"/>
                </a:solidFill>
                <a:latin typeface="Palatino Linotype" panose="02040502050505030304" pitchFamily="18" charset="0"/>
              </a:rPr>
              <a:t>Emergency Dental - $100-$300</a:t>
            </a:r>
          </a:p>
        </p:txBody>
      </p:sp>
      <p:sp>
        <p:nvSpPr>
          <p:cNvPr id="19" name="Rectangle: Rounded Corners 18">
            <a:extLst>
              <a:ext uri="{FF2B5EF4-FFF2-40B4-BE49-F238E27FC236}">
                <a16:creationId xmlns:a16="http://schemas.microsoft.com/office/drawing/2014/main" id="{443E3301-D72C-6ACB-F7D2-D50A34FCF847}"/>
              </a:ext>
            </a:extLst>
          </p:cNvPr>
          <p:cNvSpPr/>
          <p:nvPr/>
        </p:nvSpPr>
        <p:spPr>
          <a:xfrm>
            <a:off x="4132846" y="4064851"/>
            <a:ext cx="3889142" cy="24607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9DB275F0-0F58-0FD8-E9A2-4E83F2AE57E0}"/>
              </a:ext>
            </a:extLst>
          </p:cNvPr>
          <p:cNvSpPr/>
          <p:nvPr/>
        </p:nvSpPr>
        <p:spPr>
          <a:xfrm>
            <a:off x="4126671" y="1512194"/>
            <a:ext cx="3889142" cy="24607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BD677B-043D-4478-039E-6B8B46F2D131}"/>
              </a:ext>
            </a:extLst>
          </p:cNvPr>
          <p:cNvSpPr txBox="1"/>
          <p:nvPr/>
        </p:nvSpPr>
        <p:spPr>
          <a:xfrm>
            <a:off x="4661497" y="2003032"/>
            <a:ext cx="2785121" cy="1569660"/>
          </a:xfrm>
          <a:prstGeom prst="rect">
            <a:avLst/>
          </a:prstGeom>
          <a:noFill/>
        </p:spPr>
        <p:txBody>
          <a:bodyPr wrap="none" rtlCol="0">
            <a:spAutoFit/>
          </a:bodyPr>
          <a:lstStyle/>
          <a:p>
            <a:pPr algn="ctr"/>
            <a:r>
              <a:rPr lang="en-US" sz="1600" b="1" dirty="0">
                <a:solidFill>
                  <a:schemeClr val="bg1"/>
                </a:solidFill>
                <a:latin typeface="Palatino Linotype" panose="02040502050505030304" pitchFamily="18" charset="0"/>
              </a:rPr>
              <a:t>Money for Follow-up Visits</a:t>
            </a:r>
          </a:p>
          <a:p>
            <a:pPr algn="ctr"/>
            <a:endParaRPr lang="en-US" sz="1600" dirty="0">
              <a:solidFill>
                <a:schemeClr val="bg1"/>
              </a:solidFill>
              <a:latin typeface="Palatino Linotype" panose="02040502050505030304" pitchFamily="18" charset="0"/>
            </a:endParaRPr>
          </a:p>
          <a:p>
            <a:pPr algn="ctr"/>
            <a:r>
              <a:rPr lang="en-US" sz="1600" dirty="0">
                <a:solidFill>
                  <a:schemeClr val="bg1"/>
                </a:solidFill>
                <a:latin typeface="Palatino Linotype" panose="02040502050505030304" pitchFamily="18" charset="0"/>
              </a:rPr>
              <a:t>Physicians Office (x8) - $50</a:t>
            </a:r>
          </a:p>
          <a:p>
            <a:pPr algn="ctr"/>
            <a:r>
              <a:rPr lang="en-US" sz="1600" dirty="0">
                <a:solidFill>
                  <a:schemeClr val="bg1"/>
                </a:solidFill>
                <a:latin typeface="Palatino Linotype" panose="02040502050505030304" pitchFamily="18" charset="0"/>
              </a:rPr>
              <a:t>Physical Therapy (x10) - $70</a:t>
            </a:r>
          </a:p>
          <a:p>
            <a:pPr algn="ctr"/>
            <a:r>
              <a:rPr lang="en-US" sz="1600" dirty="0">
                <a:solidFill>
                  <a:schemeClr val="bg1"/>
                </a:solidFill>
                <a:latin typeface="Palatino Linotype" panose="02040502050505030304" pitchFamily="18" charset="0"/>
              </a:rPr>
              <a:t>Chiropractor (x5) - $70</a:t>
            </a:r>
          </a:p>
          <a:p>
            <a:pPr algn="ctr"/>
            <a:r>
              <a:rPr lang="en-US" sz="1600" dirty="0">
                <a:solidFill>
                  <a:schemeClr val="bg1"/>
                </a:solidFill>
                <a:latin typeface="Palatino Linotype" panose="02040502050505030304" pitchFamily="18" charset="0"/>
              </a:rPr>
              <a:t>Wellness Visits - $60*</a:t>
            </a:r>
          </a:p>
        </p:txBody>
      </p:sp>
      <p:sp>
        <p:nvSpPr>
          <p:cNvPr id="11" name="TextBox 10">
            <a:extLst>
              <a:ext uri="{FF2B5EF4-FFF2-40B4-BE49-F238E27FC236}">
                <a16:creationId xmlns:a16="http://schemas.microsoft.com/office/drawing/2014/main" id="{04340FFD-99C3-BD60-FCCF-B386055E3329}"/>
              </a:ext>
            </a:extLst>
          </p:cNvPr>
          <p:cNvSpPr txBox="1"/>
          <p:nvPr/>
        </p:nvSpPr>
        <p:spPr>
          <a:xfrm>
            <a:off x="4209641" y="4538692"/>
            <a:ext cx="3688831" cy="1569660"/>
          </a:xfrm>
          <a:prstGeom prst="rect">
            <a:avLst/>
          </a:prstGeom>
          <a:noFill/>
        </p:spPr>
        <p:txBody>
          <a:bodyPr wrap="none" rtlCol="0">
            <a:spAutoFit/>
          </a:bodyPr>
          <a:lstStyle/>
          <a:p>
            <a:pPr algn="ctr"/>
            <a:r>
              <a:rPr lang="en-US" sz="1600" b="1" dirty="0">
                <a:solidFill>
                  <a:schemeClr val="bg1"/>
                </a:solidFill>
                <a:latin typeface="Palatino Linotype" panose="02040502050505030304" pitchFamily="18" charset="0"/>
              </a:rPr>
              <a:t>Hospitalization, Surgeries &amp; Services</a:t>
            </a:r>
          </a:p>
          <a:p>
            <a:pPr algn="ctr"/>
            <a:endParaRPr lang="en-US" sz="1600" dirty="0">
              <a:solidFill>
                <a:schemeClr val="bg1"/>
              </a:solidFill>
              <a:latin typeface="Palatino Linotype" panose="02040502050505030304" pitchFamily="18" charset="0"/>
            </a:endParaRPr>
          </a:p>
          <a:p>
            <a:pPr algn="ctr"/>
            <a:r>
              <a:rPr lang="en-US" sz="1600" dirty="0">
                <a:solidFill>
                  <a:schemeClr val="bg1"/>
                </a:solidFill>
                <a:latin typeface="Palatino Linotype" panose="02040502050505030304" pitchFamily="18" charset="0"/>
              </a:rPr>
              <a:t>Hospital Confinement - $300/day</a:t>
            </a:r>
          </a:p>
          <a:p>
            <a:pPr algn="ctr"/>
            <a:r>
              <a:rPr lang="en-US" sz="1600" dirty="0">
                <a:solidFill>
                  <a:schemeClr val="bg1"/>
                </a:solidFill>
                <a:latin typeface="Palatino Linotype" panose="02040502050505030304" pitchFamily="18" charset="0"/>
              </a:rPr>
              <a:t>ICU Confinement - $600/day</a:t>
            </a:r>
          </a:p>
          <a:p>
            <a:pPr algn="ctr"/>
            <a:r>
              <a:rPr lang="en-US" sz="1600" dirty="0">
                <a:solidFill>
                  <a:schemeClr val="bg1"/>
                </a:solidFill>
                <a:latin typeface="Palatino Linotype" panose="02040502050505030304" pitchFamily="18" charset="0"/>
              </a:rPr>
              <a:t>Surgeries - Up to $2,000</a:t>
            </a:r>
          </a:p>
          <a:p>
            <a:pPr algn="ctr"/>
            <a:r>
              <a:rPr lang="en-US" sz="1600" dirty="0">
                <a:solidFill>
                  <a:schemeClr val="bg1"/>
                </a:solidFill>
                <a:latin typeface="Palatino Linotype" panose="02040502050505030304" pitchFamily="18" charset="0"/>
              </a:rPr>
              <a:t>Ambulances - Up to $2,000</a:t>
            </a:r>
          </a:p>
        </p:txBody>
      </p:sp>
      <p:sp>
        <p:nvSpPr>
          <p:cNvPr id="21" name="Rectangle: Rounded Corners 20">
            <a:extLst>
              <a:ext uri="{FF2B5EF4-FFF2-40B4-BE49-F238E27FC236}">
                <a16:creationId xmlns:a16="http://schemas.microsoft.com/office/drawing/2014/main" id="{53051312-A800-BA25-A7B2-880F27B12404}"/>
              </a:ext>
            </a:extLst>
          </p:cNvPr>
          <p:cNvSpPr/>
          <p:nvPr/>
        </p:nvSpPr>
        <p:spPr>
          <a:xfrm>
            <a:off x="8100922" y="4064738"/>
            <a:ext cx="3889142" cy="24607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D7BA1B4-A504-6A39-CE1A-97D42DA5BDD4}"/>
              </a:ext>
            </a:extLst>
          </p:cNvPr>
          <p:cNvSpPr/>
          <p:nvPr/>
        </p:nvSpPr>
        <p:spPr>
          <a:xfrm>
            <a:off x="8094747" y="1512081"/>
            <a:ext cx="3889142" cy="24607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6899E5-7F2C-6364-F4A0-B21F8DC83928}"/>
              </a:ext>
            </a:extLst>
          </p:cNvPr>
          <p:cNvSpPr txBox="1"/>
          <p:nvPr/>
        </p:nvSpPr>
        <p:spPr>
          <a:xfrm>
            <a:off x="8755888" y="2003032"/>
            <a:ext cx="2587567" cy="1569660"/>
          </a:xfrm>
          <a:prstGeom prst="rect">
            <a:avLst/>
          </a:prstGeom>
          <a:noFill/>
        </p:spPr>
        <p:txBody>
          <a:bodyPr wrap="none" rtlCol="0">
            <a:spAutoFit/>
          </a:bodyPr>
          <a:lstStyle/>
          <a:p>
            <a:pPr algn="ctr"/>
            <a:r>
              <a:rPr lang="en-US" sz="1600" b="1" dirty="0">
                <a:solidFill>
                  <a:schemeClr val="bg1"/>
                </a:solidFill>
                <a:latin typeface="Palatino Linotype" panose="02040502050505030304" pitchFamily="18" charset="0"/>
              </a:rPr>
              <a:t>Tests &amp; Supplies</a:t>
            </a:r>
          </a:p>
          <a:p>
            <a:pPr algn="ctr"/>
            <a:endParaRPr lang="en-US" sz="1600" dirty="0">
              <a:solidFill>
                <a:schemeClr val="bg1"/>
              </a:solidFill>
              <a:latin typeface="Palatino Linotype" panose="02040502050505030304" pitchFamily="18" charset="0"/>
            </a:endParaRPr>
          </a:p>
          <a:p>
            <a:pPr algn="ctr"/>
            <a:r>
              <a:rPr lang="en-US" sz="1600" dirty="0">
                <a:solidFill>
                  <a:schemeClr val="bg1"/>
                </a:solidFill>
                <a:latin typeface="Palatino Linotype" panose="02040502050505030304" pitchFamily="18" charset="0"/>
              </a:rPr>
              <a:t>X-Rays - $100</a:t>
            </a:r>
          </a:p>
          <a:p>
            <a:pPr algn="ctr"/>
            <a:r>
              <a:rPr lang="en-US" sz="1600" dirty="0">
                <a:solidFill>
                  <a:schemeClr val="bg1"/>
                </a:solidFill>
                <a:latin typeface="Palatino Linotype" panose="02040502050505030304" pitchFamily="18" charset="0"/>
              </a:rPr>
              <a:t>Crutches/Braces - $150</a:t>
            </a:r>
          </a:p>
          <a:p>
            <a:pPr algn="ctr"/>
            <a:r>
              <a:rPr lang="en-US" sz="1600" dirty="0">
                <a:solidFill>
                  <a:schemeClr val="bg1"/>
                </a:solidFill>
                <a:latin typeface="Palatino Linotype" panose="02040502050505030304" pitchFamily="18" charset="0"/>
              </a:rPr>
              <a:t>MRIs, CT Scans, </a:t>
            </a:r>
            <a:r>
              <a:rPr lang="en-US" sz="1600" dirty="0" err="1">
                <a:solidFill>
                  <a:schemeClr val="bg1"/>
                </a:solidFill>
                <a:latin typeface="Palatino Linotype" panose="02040502050505030304" pitchFamily="18" charset="0"/>
              </a:rPr>
              <a:t>etc</a:t>
            </a:r>
            <a:r>
              <a:rPr lang="en-US" sz="1600" dirty="0">
                <a:solidFill>
                  <a:schemeClr val="bg1"/>
                </a:solidFill>
                <a:latin typeface="Palatino Linotype" panose="02040502050505030304" pitchFamily="18" charset="0"/>
              </a:rPr>
              <a:t> - $200</a:t>
            </a:r>
          </a:p>
          <a:p>
            <a:pPr algn="ctr"/>
            <a:r>
              <a:rPr lang="en-US" sz="1600" dirty="0">
                <a:solidFill>
                  <a:schemeClr val="bg1"/>
                </a:solidFill>
                <a:latin typeface="Palatino Linotype" panose="02040502050505030304" pitchFamily="18" charset="0"/>
              </a:rPr>
              <a:t>Blood/Plasma - Up to $300</a:t>
            </a:r>
          </a:p>
        </p:txBody>
      </p:sp>
      <p:sp>
        <p:nvSpPr>
          <p:cNvPr id="12" name="TextBox 11">
            <a:extLst>
              <a:ext uri="{FF2B5EF4-FFF2-40B4-BE49-F238E27FC236}">
                <a16:creationId xmlns:a16="http://schemas.microsoft.com/office/drawing/2014/main" id="{C2CA2FE2-029C-4327-C5F0-911EC7CD0E88}"/>
              </a:ext>
            </a:extLst>
          </p:cNvPr>
          <p:cNvSpPr txBox="1"/>
          <p:nvPr/>
        </p:nvSpPr>
        <p:spPr>
          <a:xfrm>
            <a:off x="8755888" y="4375142"/>
            <a:ext cx="2645276" cy="1815882"/>
          </a:xfrm>
          <a:prstGeom prst="rect">
            <a:avLst/>
          </a:prstGeom>
          <a:noFill/>
        </p:spPr>
        <p:txBody>
          <a:bodyPr wrap="none" rtlCol="0">
            <a:spAutoFit/>
          </a:bodyPr>
          <a:lstStyle/>
          <a:p>
            <a:pPr algn="ctr"/>
            <a:r>
              <a:rPr lang="en-US" sz="1600" b="1" dirty="0">
                <a:solidFill>
                  <a:schemeClr val="bg1"/>
                </a:solidFill>
                <a:latin typeface="Palatino Linotype" panose="02040502050505030304" pitchFamily="18" charset="0"/>
              </a:rPr>
              <a:t>Accidental Death</a:t>
            </a:r>
          </a:p>
          <a:p>
            <a:pPr algn="ctr"/>
            <a:endParaRPr lang="en-US" sz="1600" dirty="0">
              <a:solidFill>
                <a:schemeClr val="bg1"/>
              </a:solidFill>
              <a:latin typeface="Palatino Linotype" panose="02040502050505030304" pitchFamily="18" charset="0"/>
            </a:endParaRPr>
          </a:p>
          <a:p>
            <a:pPr algn="ctr"/>
            <a:r>
              <a:rPr lang="en-US" sz="1600" dirty="0">
                <a:solidFill>
                  <a:schemeClr val="bg1"/>
                </a:solidFill>
                <a:latin typeface="Palatino Linotype" panose="02040502050505030304" pitchFamily="18" charset="0"/>
              </a:rPr>
              <a:t>Policyholder - $50,000</a:t>
            </a:r>
          </a:p>
          <a:p>
            <a:pPr algn="ctr"/>
            <a:r>
              <a:rPr lang="en-US" sz="1600" dirty="0">
                <a:solidFill>
                  <a:schemeClr val="bg1"/>
                </a:solidFill>
                <a:latin typeface="Palatino Linotype" panose="02040502050505030304" pitchFamily="18" charset="0"/>
              </a:rPr>
              <a:t>Spouse - $20,000</a:t>
            </a:r>
          </a:p>
          <a:p>
            <a:pPr algn="ctr"/>
            <a:r>
              <a:rPr lang="en-US" sz="1600" dirty="0">
                <a:solidFill>
                  <a:schemeClr val="bg1"/>
                </a:solidFill>
                <a:latin typeface="Palatino Linotype" panose="02040502050505030304" pitchFamily="18" charset="0"/>
              </a:rPr>
              <a:t>Child - $10,000</a:t>
            </a:r>
          </a:p>
          <a:p>
            <a:pPr algn="ctr"/>
            <a:r>
              <a:rPr lang="en-US" sz="1600" dirty="0">
                <a:solidFill>
                  <a:schemeClr val="bg1"/>
                </a:solidFill>
                <a:latin typeface="Palatino Linotype" panose="02040502050505030304" pitchFamily="18" charset="0"/>
              </a:rPr>
              <a:t>All amounts x2 for</a:t>
            </a:r>
            <a:br>
              <a:rPr lang="en-US" sz="1600" dirty="0">
                <a:solidFill>
                  <a:schemeClr val="bg1"/>
                </a:solidFill>
                <a:latin typeface="Palatino Linotype" panose="02040502050505030304" pitchFamily="18" charset="0"/>
              </a:rPr>
            </a:br>
            <a:r>
              <a:rPr lang="en-US" sz="1600" dirty="0">
                <a:solidFill>
                  <a:schemeClr val="bg1"/>
                </a:solidFill>
                <a:latin typeface="Palatino Linotype" panose="02040502050505030304" pitchFamily="18" charset="0"/>
              </a:rPr>
              <a:t>Common-Carrier Incidents</a:t>
            </a:r>
          </a:p>
        </p:txBody>
      </p:sp>
      <p:sp>
        <p:nvSpPr>
          <p:cNvPr id="23" name="TextBox 22">
            <a:extLst>
              <a:ext uri="{FF2B5EF4-FFF2-40B4-BE49-F238E27FC236}">
                <a16:creationId xmlns:a16="http://schemas.microsoft.com/office/drawing/2014/main" id="{D3D8CAF7-97D1-2B17-8932-6F9E3B0589DF}"/>
              </a:ext>
            </a:extLst>
          </p:cNvPr>
          <p:cNvSpPr txBox="1"/>
          <p:nvPr/>
        </p:nvSpPr>
        <p:spPr>
          <a:xfrm>
            <a:off x="4672109" y="6567036"/>
            <a:ext cx="2763898" cy="261610"/>
          </a:xfrm>
          <a:prstGeom prst="rect">
            <a:avLst/>
          </a:prstGeom>
          <a:noFill/>
        </p:spPr>
        <p:txBody>
          <a:bodyPr wrap="none" rtlCol="0">
            <a:spAutoFit/>
          </a:bodyPr>
          <a:lstStyle/>
          <a:p>
            <a:pPr algn="ctr"/>
            <a:r>
              <a:rPr lang="en-US" sz="1100" dirty="0">
                <a:latin typeface="Palatino Linotype" panose="02040502050505030304" pitchFamily="18" charset="0"/>
              </a:rPr>
              <a:t>See policy for full details - *optional rider</a:t>
            </a:r>
          </a:p>
        </p:txBody>
      </p:sp>
    </p:spTree>
    <p:extLst>
      <p:ext uri="{BB962C8B-B14F-4D97-AF65-F5344CB8AC3E}">
        <p14:creationId xmlns:p14="http://schemas.microsoft.com/office/powerpoint/2010/main" val="255512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rectangular object&#10;&#10;Description automatically generated">
            <a:extLst>
              <a:ext uri="{FF2B5EF4-FFF2-40B4-BE49-F238E27FC236}">
                <a16:creationId xmlns:a16="http://schemas.microsoft.com/office/drawing/2014/main" id="{EEBA846D-83A5-BA3C-7F3C-F4FFFA849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pic>
        <p:nvPicPr>
          <p:cNvPr id="4" name="Picture 3" descr="A website with people working on a tree&#10;&#10;Description automatically generated">
            <a:extLst>
              <a:ext uri="{FF2B5EF4-FFF2-40B4-BE49-F238E27FC236}">
                <a16:creationId xmlns:a16="http://schemas.microsoft.com/office/drawing/2014/main" id="{81B36266-4A8D-12D0-2BB4-8B2CBCE59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51" y="1549400"/>
            <a:ext cx="5641818" cy="5092700"/>
          </a:xfrm>
          <a:prstGeom prst="rect">
            <a:avLst/>
          </a:prstGeom>
        </p:spPr>
      </p:pic>
      <p:pic>
        <p:nvPicPr>
          <p:cNvPr id="8" name="Picture 7" descr="A screenshot of a health insurance&#10;&#10;Description automatically generated">
            <a:extLst>
              <a:ext uri="{FF2B5EF4-FFF2-40B4-BE49-F238E27FC236}">
                <a16:creationId xmlns:a16="http://schemas.microsoft.com/office/drawing/2014/main" id="{54F83A16-C873-DFE7-3B98-F9D0E50E5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8720" y="1549400"/>
            <a:ext cx="6079576" cy="5092700"/>
          </a:xfrm>
          <a:prstGeom prst="rect">
            <a:avLst/>
          </a:prstGeom>
        </p:spPr>
      </p:pic>
      <p:sp>
        <p:nvSpPr>
          <p:cNvPr id="10" name="TextBox 9">
            <a:extLst>
              <a:ext uri="{FF2B5EF4-FFF2-40B4-BE49-F238E27FC236}">
                <a16:creationId xmlns:a16="http://schemas.microsoft.com/office/drawing/2014/main" id="{B6E214CE-9F6E-7F5E-18A4-541626EAA161}"/>
              </a:ext>
            </a:extLst>
          </p:cNvPr>
          <p:cNvSpPr txBox="1"/>
          <p:nvPr/>
        </p:nvSpPr>
        <p:spPr>
          <a:xfrm>
            <a:off x="368300" y="241300"/>
            <a:ext cx="4289957" cy="523220"/>
          </a:xfrm>
          <a:prstGeom prst="rect">
            <a:avLst/>
          </a:prstGeom>
          <a:noFill/>
        </p:spPr>
        <p:txBody>
          <a:bodyPr wrap="none" rtlCol="0">
            <a:spAutoFit/>
          </a:bodyPr>
          <a:lstStyle/>
          <a:p>
            <a:r>
              <a:rPr lang="en-US" sz="2800" b="1" i="1" dirty="0" err="1">
                <a:latin typeface="Palatino Linotype" panose="02040502050505030304" pitchFamily="18" charset="0"/>
              </a:rPr>
              <a:t>ManhattanLife</a:t>
            </a:r>
            <a:r>
              <a:rPr lang="en-US" sz="2800" b="1" i="1" dirty="0">
                <a:latin typeface="Palatino Linotype" panose="02040502050505030304" pitchFamily="18" charset="0"/>
              </a:rPr>
              <a:t> Overview</a:t>
            </a:r>
            <a:endParaRPr lang="en-US" b="1" i="1" dirty="0">
              <a:latin typeface="Palatino Linotype" panose="02040502050505030304" pitchFamily="18" charset="0"/>
            </a:endParaRPr>
          </a:p>
        </p:txBody>
      </p:sp>
    </p:spTree>
    <p:extLst>
      <p:ext uri="{BB962C8B-B14F-4D97-AF65-F5344CB8AC3E}">
        <p14:creationId xmlns:p14="http://schemas.microsoft.com/office/powerpoint/2010/main" val="214901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rectangular object&#10;&#10;Description automatically generated">
            <a:extLst>
              <a:ext uri="{FF2B5EF4-FFF2-40B4-BE49-F238E27FC236}">
                <a16:creationId xmlns:a16="http://schemas.microsoft.com/office/drawing/2014/main" id="{C83FA3C4-1560-8387-C271-A328FE961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00E6535C-9856-E504-A5B9-CC8B55F2DCFD}"/>
              </a:ext>
            </a:extLst>
          </p:cNvPr>
          <p:cNvSpPr txBox="1"/>
          <p:nvPr/>
        </p:nvSpPr>
        <p:spPr>
          <a:xfrm>
            <a:off x="368300" y="241300"/>
            <a:ext cx="8349530" cy="523220"/>
          </a:xfrm>
          <a:prstGeom prst="rect">
            <a:avLst/>
          </a:prstGeom>
          <a:noFill/>
        </p:spPr>
        <p:txBody>
          <a:bodyPr wrap="none" rtlCol="0">
            <a:spAutoFit/>
          </a:bodyPr>
          <a:lstStyle/>
          <a:p>
            <a:r>
              <a:rPr lang="en-US" sz="2800" b="1" i="1" dirty="0">
                <a:latin typeface="Palatino Linotype" panose="02040502050505030304" pitchFamily="18" charset="0"/>
              </a:rPr>
              <a:t>PAID Enhanced Accident Policy Rates – California</a:t>
            </a:r>
            <a:endParaRPr lang="en-US" b="1" i="1" dirty="0">
              <a:latin typeface="Palatino Linotype" panose="02040502050505030304" pitchFamily="18" charset="0"/>
            </a:endParaRPr>
          </a:p>
        </p:txBody>
      </p:sp>
      <p:pic>
        <p:nvPicPr>
          <p:cNvPr id="8" name="Picture 7" descr="A table with numbers and text&#10;&#10;Description automatically generated with medium confidence">
            <a:extLst>
              <a:ext uri="{FF2B5EF4-FFF2-40B4-BE49-F238E27FC236}">
                <a16:creationId xmlns:a16="http://schemas.microsoft.com/office/drawing/2014/main" id="{C27BCBCD-9DC1-232A-685A-ED9A953F5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281" y="1587261"/>
            <a:ext cx="5545438" cy="4918392"/>
          </a:xfrm>
          <a:prstGeom prst="rect">
            <a:avLst/>
          </a:prstGeom>
        </p:spPr>
      </p:pic>
    </p:spTree>
    <p:extLst>
      <p:ext uri="{BB962C8B-B14F-4D97-AF65-F5344CB8AC3E}">
        <p14:creationId xmlns:p14="http://schemas.microsoft.com/office/powerpoint/2010/main" val="176398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s&#10;&#10;Description automatically generated">
            <a:extLst>
              <a:ext uri="{FF2B5EF4-FFF2-40B4-BE49-F238E27FC236}">
                <a16:creationId xmlns:a16="http://schemas.microsoft.com/office/drawing/2014/main" id="{2202A8DB-0E2E-C9E4-EFD5-E135DBF6B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62"/>
            <a:ext cx="12192000" cy="6831275"/>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5293437" cy="523220"/>
          </a:xfrm>
          <a:prstGeom prst="rect">
            <a:avLst/>
          </a:prstGeom>
          <a:noFill/>
        </p:spPr>
        <p:txBody>
          <a:bodyPr wrap="none" rtlCol="0">
            <a:spAutoFit/>
          </a:bodyPr>
          <a:lstStyle/>
          <a:p>
            <a:r>
              <a:rPr lang="en-US" sz="2800" b="1" i="1" dirty="0">
                <a:latin typeface="Palatino Linotype" panose="02040502050505030304" pitchFamily="18" charset="0"/>
              </a:rPr>
              <a:t>Out-of-Pocket Protector (OOP)</a:t>
            </a:r>
            <a:endParaRPr lang="en-US" b="1" i="1" dirty="0">
              <a:latin typeface="Palatino Linotype" panose="02040502050505030304" pitchFamily="18" charset="0"/>
            </a:endParaRPr>
          </a:p>
        </p:txBody>
      </p:sp>
      <p:sp>
        <p:nvSpPr>
          <p:cNvPr id="9" name="TextBox 8">
            <a:extLst>
              <a:ext uri="{FF2B5EF4-FFF2-40B4-BE49-F238E27FC236}">
                <a16:creationId xmlns:a16="http://schemas.microsoft.com/office/drawing/2014/main" id="{CC68E34C-37DB-E021-4E8F-815B038B3DD5}"/>
              </a:ext>
            </a:extLst>
          </p:cNvPr>
          <p:cNvSpPr txBox="1"/>
          <p:nvPr/>
        </p:nvSpPr>
        <p:spPr>
          <a:xfrm>
            <a:off x="6742310" y="1631950"/>
            <a:ext cx="4160113" cy="523220"/>
          </a:xfrm>
          <a:prstGeom prst="rect">
            <a:avLst/>
          </a:prstGeom>
          <a:noFill/>
        </p:spPr>
        <p:txBody>
          <a:bodyPr wrap="none" rtlCol="0">
            <a:spAutoFit/>
          </a:bodyPr>
          <a:lstStyle/>
          <a:p>
            <a:pPr algn="ctr"/>
            <a:r>
              <a:rPr lang="en-US" sz="2800" b="1" dirty="0">
                <a:solidFill>
                  <a:schemeClr val="bg1"/>
                </a:solidFill>
                <a:latin typeface="Palatino Linotype" panose="02040502050505030304" pitchFamily="18" charset="0"/>
              </a:rPr>
              <a:t>Out-of-Pocket Protector </a:t>
            </a:r>
          </a:p>
        </p:txBody>
      </p:sp>
      <p:sp>
        <p:nvSpPr>
          <p:cNvPr id="10" name="TextBox 9">
            <a:extLst>
              <a:ext uri="{FF2B5EF4-FFF2-40B4-BE49-F238E27FC236}">
                <a16:creationId xmlns:a16="http://schemas.microsoft.com/office/drawing/2014/main" id="{1A7EE473-257A-8C35-61A5-284247EF4E71}"/>
              </a:ext>
            </a:extLst>
          </p:cNvPr>
          <p:cNvSpPr txBox="1"/>
          <p:nvPr/>
        </p:nvSpPr>
        <p:spPr>
          <a:xfrm>
            <a:off x="5596752" y="2341399"/>
            <a:ext cx="6451212" cy="2308324"/>
          </a:xfrm>
          <a:prstGeom prst="rect">
            <a:avLst/>
          </a:prstGeom>
          <a:noFill/>
        </p:spPr>
        <p:txBody>
          <a:bodyPr wrap="square" rtlCol="0">
            <a:spAutoFit/>
          </a:bodyPr>
          <a:lstStyle/>
          <a:p>
            <a:r>
              <a:rPr lang="en-US" sz="1600" dirty="0">
                <a:solidFill>
                  <a:schemeClr val="bg1"/>
                </a:solidFill>
                <a:latin typeface="Palatino Linotype" panose="02040502050505030304" pitchFamily="18" charset="0"/>
              </a:rPr>
              <a:t>With rising medical expenses and higher out-of-pocket costs associated with health insurance plans, many individuals face significant financial burdens during hospital stays or emergency treatments. This policy offers an affordable solution, providing cash benefits to help bridge the gap left by high deductibles and co-pays. This plan pays cash benefits directly to the policyholder, covering hospital admissions, inpatient stays, outpatient surgeries, and emergency treatments, easing the financial stress of unexpected medical events and allowing individuals to focus on recovery​.</a:t>
            </a:r>
          </a:p>
        </p:txBody>
      </p:sp>
      <p:sp>
        <p:nvSpPr>
          <p:cNvPr id="11" name="TextBox 10">
            <a:extLst>
              <a:ext uri="{FF2B5EF4-FFF2-40B4-BE49-F238E27FC236}">
                <a16:creationId xmlns:a16="http://schemas.microsoft.com/office/drawing/2014/main" id="{6E179B29-A6CD-0833-8D57-F6EC2473E712}"/>
              </a:ext>
            </a:extLst>
          </p:cNvPr>
          <p:cNvSpPr txBox="1"/>
          <p:nvPr/>
        </p:nvSpPr>
        <p:spPr>
          <a:xfrm>
            <a:off x="5596752" y="4835952"/>
            <a:ext cx="6315543" cy="1323439"/>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Product Features</a:t>
            </a:r>
          </a:p>
          <a:p>
            <a:endParaRPr lang="en-US" sz="1600" b="1"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Issue Ages: 18-64</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Guaranteed-renewable up to Age 69</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No deductibles or networks</a:t>
            </a:r>
            <a:endParaRPr lang="en-US" sz="1600" b="1" dirty="0">
              <a:solidFill>
                <a:schemeClr val="bg1"/>
              </a:solidFill>
              <a:latin typeface="Palatino Linotype" panose="02040502050505030304" pitchFamily="18" charset="0"/>
            </a:endParaRPr>
          </a:p>
        </p:txBody>
      </p:sp>
      <p:pic>
        <p:nvPicPr>
          <p:cNvPr id="4" name="Picture 3" descr="A cover of a book&#10;&#10;Description automatically generated">
            <a:extLst>
              <a:ext uri="{FF2B5EF4-FFF2-40B4-BE49-F238E27FC236}">
                <a16:creationId xmlns:a16="http://schemas.microsoft.com/office/drawing/2014/main" id="{B3B2D091-BCB4-C8B4-3B8A-1030C2126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004" y="1508516"/>
            <a:ext cx="3945689" cy="5108183"/>
          </a:xfrm>
          <a:prstGeom prst="rect">
            <a:avLst/>
          </a:prstGeom>
        </p:spPr>
      </p:pic>
    </p:spTree>
    <p:extLst>
      <p:ext uri="{BB962C8B-B14F-4D97-AF65-F5344CB8AC3E}">
        <p14:creationId xmlns:p14="http://schemas.microsoft.com/office/powerpoint/2010/main" val="98312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6C3DB40B-4B30-EE23-07C7-E282E08DB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0"/>
            <a:ext cx="12192000" cy="6838779"/>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2608406" cy="523220"/>
          </a:xfrm>
          <a:prstGeom prst="rect">
            <a:avLst/>
          </a:prstGeom>
          <a:noFill/>
        </p:spPr>
        <p:txBody>
          <a:bodyPr wrap="none" rtlCol="0">
            <a:spAutoFit/>
          </a:bodyPr>
          <a:lstStyle/>
          <a:p>
            <a:r>
              <a:rPr lang="en-US" sz="2800" b="1" i="1" dirty="0">
                <a:latin typeface="Palatino Linotype" panose="02040502050505030304" pitchFamily="18" charset="0"/>
              </a:rPr>
              <a:t>Policy Benefits</a:t>
            </a:r>
            <a:endParaRPr lang="en-US" b="1" i="1" dirty="0">
              <a:latin typeface="Palatino Linotype" panose="02040502050505030304" pitchFamily="18" charset="0"/>
            </a:endParaRPr>
          </a:p>
        </p:txBody>
      </p:sp>
      <p:sp>
        <p:nvSpPr>
          <p:cNvPr id="8" name="TextBox 7">
            <a:extLst>
              <a:ext uri="{FF2B5EF4-FFF2-40B4-BE49-F238E27FC236}">
                <a16:creationId xmlns:a16="http://schemas.microsoft.com/office/drawing/2014/main" id="{6544B9F7-1739-7A05-EC89-1D6C1C4B3C17}"/>
              </a:ext>
            </a:extLst>
          </p:cNvPr>
          <p:cNvSpPr txBox="1"/>
          <p:nvPr/>
        </p:nvSpPr>
        <p:spPr>
          <a:xfrm>
            <a:off x="8451115" y="3022708"/>
            <a:ext cx="3831336" cy="1815882"/>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You Choose the Benefit Options</a:t>
            </a:r>
            <a:br>
              <a:rPr lang="en-US" sz="1600" b="1" dirty="0">
                <a:solidFill>
                  <a:schemeClr val="bg1"/>
                </a:solidFill>
                <a:latin typeface="Palatino Linotype" panose="02040502050505030304" pitchFamily="18" charset="0"/>
              </a:rPr>
            </a:br>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Daily Inpatient Hospital Benefit</a:t>
            </a:r>
            <a:br>
              <a:rPr lang="en-US" sz="1600" dirty="0">
                <a:solidFill>
                  <a:schemeClr val="bg1"/>
                </a:solidFill>
                <a:latin typeface="Palatino Linotype" panose="02040502050505030304" pitchFamily="18" charset="0"/>
              </a:rPr>
            </a:br>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Hospital Admission Benefit</a:t>
            </a:r>
            <a:br>
              <a:rPr lang="en-US" sz="1600" dirty="0">
                <a:solidFill>
                  <a:schemeClr val="bg1"/>
                </a:solidFill>
                <a:latin typeface="Palatino Linotype" panose="02040502050505030304" pitchFamily="18" charset="0"/>
              </a:rPr>
            </a:br>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Doctor Office Visits (x2)</a:t>
            </a:r>
          </a:p>
        </p:txBody>
      </p:sp>
      <p:sp>
        <p:nvSpPr>
          <p:cNvPr id="9" name="TextBox 8">
            <a:extLst>
              <a:ext uri="{FF2B5EF4-FFF2-40B4-BE49-F238E27FC236}">
                <a16:creationId xmlns:a16="http://schemas.microsoft.com/office/drawing/2014/main" id="{B9A671AF-4783-3B8A-14BF-421FB051B29B}"/>
              </a:ext>
            </a:extLst>
          </p:cNvPr>
          <p:cNvSpPr txBox="1"/>
          <p:nvPr/>
        </p:nvSpPr>
        <p:spPr>
          <a:xfrm>
            <a:off x="3169047" y="6412013"/>
            <a:ext cx="1728358" cy="261610"/>
          </a:xfrm>
          <a:prstGeom prst="rect">
            <a:avLst/>
          </a:prstGeom>
          <a:noFill/>
        </p:spPr>
        <p:txBody>
          <a:bodyPr wrap="none" rtlCol="0">
            <a:spAutoFit/>
          </a:bodyPr>
          <a:lstStyle/>
          <a:p>
            <a:pPr algn="ctr"/>
            <a:r>
              <a:rPr lang="en-US" sz="1100" dirty="0">
                <a:latin typeface="Palatino Linotype" panose="02040502050505030304" pitchFamily="18" charset="0"/>
              </a:rPr>
              <a:t>See policy for full details</a:t>
            </a:r>
          </a:p>
        </p:txBody>
      </p:sp>
      <p:pic>
        <p:nvPicPr>
          <p:cNvPr id="5" name="Picture 4" descr="A close-up of a medical form&#10;&#10;Description automatically generated">
            <a:extLst>
              <a:ext uri="{FF2B5EF4-FFF2-40B4-BE49-F238E27FC236}">
                <a16:creationId xmlns:a16="http://schemas.microsoft.com/office/drawing/2014/main" id="{062355D9-DB4D-FE68-50F7-F6E68C807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26" y="1801812"/>
            <a:ext cx="7696200" cy="425767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5291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6C3DB40B-4B30-EE23-07C7-E282E08DB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0"/>
            <a:ext cx="12192000" cy="6838779"/>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2792752" cy="523220"/>
          </a:xfrm>
          <a:prstGeom prst="rect">
            <a:avLst/>
          </a:prstGeom>
          <a:noFill/>
        </p:spPr>
        <p:txBody>
          <a:bodyPr wrap="none" rtlCol="0">
            <a:spAutoFit/>
          </a:bodyPr>
          <a:lstStyle/>
          <a:p>
            <a:r>
              <a:rPr lang="en-US" sz="2800" b="1" i="1" dirty="0">
                <a:latin typeface="Palatino Linotype" panose="02040502050505030304" pitchFamily="18" charset="0"/>
              </a:rPr>
              <a:t>Optional Riders</a:t>
            </a:r>
            <a:endParaRPr lang="en-US" b="1" i="1" dirty="0">
              <a:latin typeface="Palatino Linotype" panose="02040502050505030304" pitchFamily="18" charset="0"/>
            </a:endParaRPr>
          </a:p>
        </p:txBody>
      </p:sp>
      <p:sp>
        <p:nvSpPr>
          <p:cNvPr id="8" name="TextBox 7">
            <a:extLst>
              <a:ext uri="{FF2B5EF4-FFF2-40B4-BE49-F238E27FC236}">
                <a16:creationId xmlns:a16="http://schemas.microsoft.com/office/drawing/2014/main" id="{6544B9F7-1739-7A05-EC89-1D6C1C4B3C17}"/>
              </a:ext>
            </a:extLst>
          </p:cNvPr>
          <p:cNvSpPr txBox="1"/>
          <p:nvPr/>
        </p:nvSpPr>
        <p:spPr>
          <a:xfrm>
            <a:off x="8490460" y="3214366"/>
            <a:ext cx="3479290" cy="1323439"/>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Optional Benefits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Outpatient Surgery (x2)</a:t>
            </a:r>
            <a:br>
              <a:rPr lang="en-US" sz="1600" dirty="0">
                <a:solidFill>
                  <a:schemeClr val="bg1"/>
                </a:solidFill>
                <a:latin typeface="Palatino Linotype" panose="02040502050505030304" pitchFamily="18" charset="0"/>
              </a:rPr>
            </a:br>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Emergency Accident Benefit (x4)</a:t>
            </a:r>
          </a:p>
        </p:txBody>
      </p:sp>
      <p:sp>
        <p:nvSpPr>
          <p:cNvPr id="10" name="TextBox 9">
            <a:extLst>
              <a:ext uri="{FF2B5EF4-FFF2-40B4-BE49-F238E27FC236}">
                <a16:creationId xmlns:a16="http://schemas.microsoft.com/office/drawing/2014/main" id="{D2FB31FF-C779-DCD5-11F4-0832E0A6F1E3}"/>
              </a:ext>
            </a:extLst>
          </p:cNvPr>
          <p:cNvSpPr txBox="1"/>
          <p:nvPr/>
        </p:nvSpPr>
        <p:spPr>
          <a:xfrm>
            <a:off x="3169047" y="6412013"/>
            <a:ext cx="1728358" cy="261610"/>
          </a:xfrm>
          <a:prstGeom prst="rect">
            <a:avLst/>
          </a:prstGeom>
          <a:noFill/>
        </p:spPr>
        <p:txBody>
          <a:bodyPr wrap="none" rtlCol="0">
            <a:spAutoFit/>
          </a:bodyPr>
          <a:lstStyle/>
          <a:p>
            <a:pPr algn="ctr"/>
            <a:r>
              <a:rPr lang="en-US" sz="1100" dirty="0">
                <a:latin typeface="Palatino Linotype" panose="02040502050505030304" pitchFamily="18" charset="0"/>
              </a:rPr>
              <a:t>See policy for full details</a:t>
            </a:r>
          </a:p>
        </p:txBody>
      </p:sp>
      <p:pic>
        <p:nvPicPr>
          <p:cNvPr id="4" name="Picture 3" descr="A medical card with text and images&#10;&#10;Description automatically generated">
            <a:extLst>
              <a:ext uri="{FF2B5EF4-FFF2-40B4-BE49-F238E27FC236}">
                <a16:creationId xmlns:a16="http://schemas.microsoft.com/office/drawing/2014/main" id="{F21DA79A-781C-E3A1-91DE-E83AE51BE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51" y="2133011"/>
            <a:ext cx="7753350" cy="348615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5710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rectangular object&#10;&#10;Description automatically generated">
            <a:extLst>
              <a:ext uri="{FF2B5EF4-FFF2-40B4-BE49-F238E27FC236}">
                <a16:creationId xmlns:a16="http://schemas.microsoft.com/office/drawing/2014/main" id="{C83FA3C4-1560-8387-C271-A328FE961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00E6535C-9856-E504-A5B9-CC8B55F2DCFD}"/>
              </a:ext>
            </a:extLst>
          </p:cNvPr>
          <p:cNvSpPr txBox="1"/>
          <p:nvPr/>
        </p:nvSpPr>
        <p:spPr>
          <a:xfrm>
            <a:off x="368300" y="241300"/>
            <a:ext cx="9349034" cy="523220"/>
          </a:xfrm>
          <a:prstGeom prst="rect">
            <a:avLst/>
          </a:prstGeom>
          <a:noFill/>
        </p:spPr>
        <p:txBody>
          <a:bodyPr wrap="none" rtlCol="0">
            <a:spAutoFit/>
          </a:bodyPr>
          <a:lstStyle/>
          <a:p>
            <a:r>
              <a:rPr lang="en-US" sz="2800" b="1" i="1" dirty="0">
                <a:latin typeface="Palatino Linotype" panose="02040502050505030304" pitchFamily="18" charset="0"/>
              </a:rPr>
              <a:t>Out-of-Pocket Protector Rates (Individuals) – California</a:t>
            </a:r>
            <a:endParaRPr lang="en-US" b="1" i="1" dirty="0">
              <a:latin typeface="Palatino Linotype" panose="02040502050505030304" pitchFamily="18" charset="0"/>
            </a:endParaRPr>
          </a:p>
        </p:txBody>
      </p:sp>
      <p:pic>
        <p:nvPicPr>
          <p:cNvPr id="7" name="Picture 6" descr="A screenshot of a medical report&#10;&#10;Description automatically generated">
            <a:extLst>
              <a:ext uri="{FF2B5EF4-FFF2-40B4-BE49-F238E27FC236}">
                <a16:creationId xmlns:a16="http://schemas.microsoft.com/office/drawing/2014/main" id="{D89928C8-B1B1-B57C-A0F4-68C3B61DA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088" y="1449631"/>
            <a:ext cx="4799824" cy="4951170"/>
          </a:xfrm>
          <a:prstGeom prst="rect">
            <a:avLst/>
          </a:prstGeom>
        </p:spPr>
      </p:pic>
    </p:spTree>
    <p:extLst>
      <p:ext uri="{BB962C8B-B14F-4D97-AF65-F5344CB8AC3E}">
        <p14:creationId xmlns:p14="http://schemas.microsoft.com/office/powerpoint/2010/main" val="341788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rectangular object&#10;&#10;Description automatically generated">
            <a:extLst>
              <a:ext uri="{FF2B5EF4-FFF2-40B4-BE49-F238E27FC236}">
                <a16:creationId xmlns:a16="http://schemas.microsoft.com/office/drawing/2014/main" id="{C83FA3C4-1560-8387-C271-A328FE961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00E6535C-9856-E504-A5B9-CC8B55F2DCFD}"/>
              </a:ext>
            </a:extLst>
          </p:cNvPr>
          <p:cNvSpPr txBox="1"/>
          <p:nvPr/>
        </p:nvSpPr>
        <p:spPr>
          <a:xfrm>
            <a:off x="171450" y="241300"/>
            <a:ext cx="10038325" cy="523220"/>
          </a:xfrm>
          <a:prstGeom prst="rect">
            <a:avLst/>
          </a:prstGeom>
          <a:noFill/>
        </p:spPr>
        <p:txBody>
          <a:bodyPr wrap="none" rtlCol="0">
            <a:spAutoFit/>
          </a:bodyPr>
          <a:lstStyle/>
          <a:p>
            <a:r>
              <a:rPr lang="en-US" sz="2800" b="1" i="1" dirty="0">
                <a:latin typeface="Palatino Linotype" panose="02040502050505030304" pitchFamily="18" charset="0"/>
              </a:rPr>
              <a:t>Out-of-Pocket Protector Rates (Family Options) – California</a:t>
            </a:r>
            <a:endParaRPr lang="en-US" b="1" i="1" dirty="0">
              <a:latin typeface="Palatino Linotype" panose="02040502050505030304" pitchFamily="18" charset="0"/>
            </a:endParaRPr>
          </a:p>
        </p:txBody>
      </p:sp>
      <p:pic>
        <p:nvPicPr>
          <p:cNvPr id="3" name="Picture 2" descr="A table of health care costs&#10;&#10;Description automatically generated with medium confidence">
            <a:extLst>
              <a:ext uri="{FF2B5EF4-FFF2-40B4-BE49-F238E27FC236}">
                <a16:creationId xmlns:a16="http://schemas.microsoft.com/office/drawing/2014/main" id="{C82AEC92-1D4D-EEEE-A567-0FDDC3692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388" y="1351227"/>
            <a:ext cx="4813223" cy="5265473"/>
          </a:xfrm>
          <a:prstGeom prst="rect">
            <a:avLst/>
          </a:prstGeom>
        </p:spPr>
      </p:pic>
    </p:spTree>
    <p:extLst>
      <p:ext uri="{BB962C8B-B14F-4D97-AF65-F5344CB8AC3E}">
        <p14:creationId xmlns:p14="http://schemas.microsoft.com/office/powerpoint/2010/main" val="1747326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s&#10;&#10;Description automatically generated">
            <a:extLst>
              <a:ext uri="{FF2B5EF4-FFF2-40B4-BE49-F238E27FC236}">
                <a16:creationId xmlns:a16="http://schemas.microsoft.com/office/drawing/2014/main" id="{2202A8DB-0E2E-C9E4-EFD5-E135DBF6B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2"/>
            <a:ext cx="12192000" cy="6831275"/>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6367449" cy="523220"/>
          </a:xfrm>
          <a:prstGeom prst="rect">
            <a:avLst/>
          </a:prstGeom>
          <a:noFill/>
        </p:spPr>
        <p:txBody>
          <a:bodyPr wrap="none" rtlCol="0">
            <a:spAutoFit/>
          </a:bodyPr>
          <a:lstStyle/>
          <a:p>
            <a:r>
              <a:rPr lang="en-US" sz="2800" b="1" i="1" dirty="0">
                <a:latin typeface="Palatino Linotype" panose="02040502050505030304" pitchFamily="18" charset="0"/>
              </a:rPr>
              <a:t>Cancer, Heart and Stroke Plan (CHAS)</a:t>
            </a:r>
            <a:endParaRPr lang="en-US" b="1" i="1" dirty="0">
              <a:latin typeface="Palatino Linotype" panose="02040502050505030304" pitchFamily="18" charset="0"/>
            </a:endParaRPr>
          </a:p>
        </p:txBody>
      </p:sp>
      <p:sp>
        <p:nvSpPr>
          <p:cNvPr id="9" name="TextBox 8">
            <a:extLst>
              <a:ext uri="{FF2B5EF4-FFF2-40B4-BE49-F238E27FC236}">
                <a16:creationId xmlns:a16="http://schemas.microsoft.com/office/drawing/2014/main" id="{CC68E34C-37DB-E021-4E8F-815B038B3DD5}"/>
              </a:ext>
            </a:extLst>
          </p:cNvPr>
          <p:cNvSpPr txBox="1"/>
          <p:nvPr/>
        </p:nvSpPr>
        <p:spPr>
          <a:xfrm>
            <a:off x="6129447" y="1631950"/>
            <a:ext cx="5385833" cy="523220"/>
          </a:xfrm>
          <a:prstGeom prst="rect">
            <a:avLst/>
          </a:prstGeom>
          <a:noFill/>
        </p:spPr>
        <p:txBody>
          <a:bodyPr wrap="none" rtlCol="0">
            <a:spAutoFit/>
          </a:bodyPr>
          <a:lstStyle/>
          <a:p>
            <a:pPr algn="ctr"/>
            <a:r>
              <a:rPr lang="en-US" sz="2800" b="1" dirty="0">
                <a:solidFill>
                  <a:schemeClr val="bg1"/>
                </a:solidFill>
                <a:latin typeface="Palatino Linotype" panose="02040502050505030304" pitchFamily="18" charset="0"/>
              </a:rPr>
              <a:t>Cancer, Heart and Stroke Policy</a:t>
            </a:r>
          </a:p>
        </p:txBody>
      </p:sp>
      <p:sp>
        <p:nvSpPr>
          <p:cNvPr id="10" name="TextBox 9">
            <a:extLst>
              <a:ext uri="{FF2B5EF4-FFF2-40B4-BE49-F238E27FC236}">
                <a16:creationId xmlns:a16="http://schemas.microsoft.com/office/drawing/2014/main" id="{1A7EE473-257A-8C35-61A5-284247EF4E71}"/>
              </a:ext>
            </a:extLst>
          </p:cNvPr>
          <p:cNvSpPr txBox="1"/>
          <p:nvPr/>
        </p:nvSpPr>
        <p:spPr>
          <a:xfrm>
            <a:off x="5757510" y="2390254"/>
            <a:ext cx="6315543" cy="1815882"/>
          </a:xfrm>
          <a:prstGeom prst="rect">
            <a:avLst/>
          </a:prstGeom>
          <a:noFill/>
        </p:spPr>
        <p:txBody>
          <a:bodyPr wrap="square" rtlCol="0">
            <a:spAutoFit/>
          </a:bodyPr>
          <a:lstStyle/>
          <a:p>
            <a:r>
              <a:rPr lang="en-US" sz="1600" dirty="0">
                <a:solidFill>
                  <a:schemeClr val="bg1"/>
                </a:solidFill>
                <a:latin typeface="Palatino Linotype" panose="02040502050505030304" pitchFamily="18" charset="0"/>
              </a:rPr>
              <a:t>This may be the most important policy available through Manhattan Life, since more people are experiencing serious medical events at younger ages, regardless of family history. Cancer illnesses &amp; heart-related medical events typically generate huge medical &amp; non-medical costs, and usually effect the income of 1 or both providers in the home. This policy provides </a:t>
            </a:r>
            <a:r>
              <a:rPr lang="en-US" sz="1600" u="sng" dirty="0">
                <a:solidFill>
                  <a:schemeClr val="bg1"/>
                </a:solidFill>
                <a:latin typeface="Palatino Linotype" panose="02040502050505030304" pitchFamily="18" charset="0"/>
              </a:rPr>
              <a:t>lump-sum</a:t>
            </a:r>
            <a:r>
              <a:rPr lang="en-US" sz="1600" dirty="0">
                <a:solidFill>
                  <a:schemeClr val="bg1"/>
                </a:solidFill>
                <a:latin typeface="Palatino Linotype" panose="02040502050505030304" pitchFamily="18" charset="0"/>
              </a:rPr>
              <a:t> benefits that help the family focus on recovery.</a:t>
            </a:r>
          </a:p>
        </p:txBody>
      </p:sp>
      <p:sp>
        <p:nvSpPr>
          <p:cNvPr id="11" name="TextBox 10">
            <a:extLst>
              <a:ext uri="{FF2B5EF4-FFF2-40B4-BE49-F238E27FC236}">
                <a16:creationId xmlns:a16="http://schemas.microsoft.com/office/drawing/2014/main" id="{6E179B29-A6CD-0833-8D57-F6EC2473E712}"/>
              </a:ext>
            </a:extLst>
          </p:cNvPr>
          <p:cNvSpPr txBox="1"/>
          <p:nvPr/>
        </p:nvSpPr>
        <p:spPr>
          <a:xfrm>
            <a:off x="5757509" y="4508431"/>
            <a:ext cx="6315543" cy="1815882"/>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Product Features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Lump-sum benefit payouts from $10,000-$75,000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Coverage available for Cancer, Heart &amp; Stroke or All</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Issue Ages: 20-64</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30-day waiting period before benefits become active</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2 additional riders available</a:t>
            </a:r>
          </a:p>
        </p:txBody>
      </p:sp>
      <p:pic>
        <p:nvPicPr>
          <p:cNvPr id="4" name="Picture 3" descr="A medical brochure with a doctor and people&#10;&#10;Description automatically generated">
            <a:extLst>
              <a:ext uri="{FF2B5EF4-FFF2-40B4-BE49-F238E27FC236}">
                <a16:creationId xmlns:a16="http://schemas.microsoft.com/office/drawing/2014/main" id="{98A9F5BF-4BB4-D345-6BBC-697CFDC5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84" y="1508517"/>
            <a:ext cx="3940843" cy="5108184"/>
          </a:xfrm>
          <a:prstGeom prst="rect">
            <a:avLst/>
          </a:prstGeom>
        </p:spPr>
      </p:pic>
    </p:spTree>
    <p:extLst>
      <p:ext uri="{BB962C8B-B14F-4D97-AF65-F5344CB8AC3E}">
        <p14:creationId xmlns:p14="http://schemas.microsoft.com/office/powerpoint/2010/main" val="118835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6C3DB40B-4B30-EE23-07C7-E282E08DB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0"/>
            <a:ext cx="12192000" cy="6838779"/>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2608406" cy="523220"/>
          </a:xfrm>
          <a:prstGeom prst="rect">
            <a:avLst/>
          </a:prstGeom>
          <a:noFill/>
        </p:spPr>
        <p:txBody>
          <a:bodyPr wrap="none" rtlCol="0">
            <a:spAutoFit/>
          </a:bodyPr>
          <a:lstStyle/>
          <a:p>
            <a:r>
              <a:rPr lang="en-US" sz="2800" b="1" i="1" dirty="0">
                <a:latin typeface="Palatino Linotype" panose="02040502050505030304" pitchFamily="18" charset="0"/>
              </a:rPr>
              <a:t>Policy Benefits</a:t>
            </a:r>
            <a:endParaRPr lang="en-US" b="1" i="1" dirty="0">
              <a:latin typeface="Palatino Linotype" panose="02040502050505030304" pitchFamily="18" charset="0"/>
            </a:endParaRPr>
          </a:p>
        </p:txBody>
      </p:sp>
      <p:sp>
        <p:nvSpPr>
          <p:cNvPr id="8" name="TextBox 7">
            <a:extLst>
              <a:ext uri="{FF2B5EF4-FFF2-40B4-BE49-F238E27FC236}">
                <a16:creationId xmlns:a16="http://schemas.microsoft.com/office/drawing/2014/main" id="{6544B9F7-1739-7A05-EC89-1D6C1C4B3C17}"/>
              </a:ext>
            </a:extLst>
          </p:cNvPr>
          <p:cNvSpPr txBox="1"/>
          <p:nvPr/>
        </p:nvSpPr>
        <p:spPr>
          <a:xfrm>
            <a:off x="8197115" y="2472002"/>
            <a:ext cx="3831336" cy="3046988"/>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You Choose the Benefit Amount</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Benefits range from $10,000 to $75,000, in $5,000 increments</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Benefits are available for Cancer, Heart &amp; Stroke OR Both Plans</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Lump-sum benefits will pay out up to 100% of the selected benefit amount, based on the medical event</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Cancer Recurrence Rider (optional)</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Heart &amp; Stroke Restoration Rider (optional)</a:t>
            </a:r>
          </a:p>
        </p:txBody>
      </p:sp>
      <p:sp>
        <p:nvSpPr>
          <p:cNvPr id="2" name="TextBox 1">
            <a:extLst>
              <a:ext uri="{FF2B5EF4-FFF2-40B4-BE49-F238E27FC236}">
                <a16:creationId xmlns:a16="http://schemas.microsoft.com/office/drawing/2014/main" id="{7A1AB814-BAA6-38C8-6DEB-6AFAFE26F307}"/>
              </a:ext>
            </a:extLst>
          </p:cNvPr>
          <p:cNvSpPr txBox="1"/>
          <p:nvPr/>
        </p:nvSpPr>
        <p:spPr>
          <a:xfrm>
            <a:off x="3169047" y="6494563"/>
            <a:ext cx="1728358" cy="261610"/>
          </a:xfrm>
          <a:prstGeom prst="rect">
            <a:avLst/>
          </a:prstGeom>
          <a:noFill/>
        </p:spPr>
        <p:txBody>
          <a:bodyPr wrap="none" rtlCol="0">
            <a:spAutoFit/>
          </a:bodyPr>
          <a:lstStyle/>
          <a:p>
            <a:pPr algn="ctr"/>
            <a:r>
              <a:rPr lang="en-US" sz="1100" dirty="0">
                <a:latin typeface="Palatino Linotype" panose="02040502050505030304" pitchFamily="18" charset="0"/>
              </a:rPr>
              <a:t>See policy for full details</a:t>
            </a:r>
          </a:p>
        </p:txBody>
      </p:sp>
      <p:pic>
        <p:nvPicPr>
          <p:cNvPr id="7" name="Picture 6" descr="A table with a number of benefits&#10;&#10;Description automatically generated with medium confidence">
            <a:extLst>
              <a:ext uri="{FF2B5EF4-FFF2-40B4-BE49-F238E27FC236}">
                <a16:creationId xmlns:a16="http://schemas.microsoft.com/office/drawing/2014/main" id="{5286C1F7-2116-8B28-CDCD-2BE1CCE79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08" y="1587500"/>
            <a:ext cx="6413500" cy="459385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78004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rectangular object&#10;&#10;Description automatically generated">
            <a:extLst>
              <a:ext uri="{FF2B5EF4-FFF2-40B4-BE49-F238E27FC236}">
                <a16:creationId xmlns:a16="http://schemas.microsoft.com/office/drawing/2014/main" id="{C83FA3C4-1560-8387-C271-A328FE961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00E6535C-9856-E504-A5B9-CC8B55F2DCFD}"/>
              </a:ext>
            </a:extLst>
          </p:cNvPr>
          <p:cNvSpPr txBox="1"/>
          <p:nvPr/>
        </p:nvSpPr>
        <p:spPr>
          <a:xfrm>
            <a:off x="368300" y="241300"/>
            <a:ext cx="6445995" cy="523220"/>
          </a:xfrm>
          <a:prstGeom prst="rect">
            <a:avLst/>
          </a:prstGeom>
          <a:noFill/>
        </p:spPr>
        <p:txBody>
          <a:bodyPr wrap="none" rtlCol="0">
            <a:spAutoFit/>
          </a:bodyPr>
          <a:lstStyle/>
          <a:p>
            <a:r>
              <a:rPr lang="en-US" sz="2800" b="1" i="1" dirty="0">
                <a:latin typeface="Palatino Linotype" panose="02040502050505030304" pitchFamily="18" charset="0"/>
              </a:rPr>
              <a:t>CHAS (Cancer only) Rates – California</a:t>
            </a:r>
            <a:endParaRPr lang="en-US" b="1" i="1" dirty="0">
              <a:latin typeface="Palatino Linotype" panose="02040502050505030304" pitchFamily="18" charset="0"/>
            </a:endParaRPr>
          </a:p>
        </p:txBody>
      </p:sp>
      <p:pic>
        <p:nvPicPr>
          <p:cNvPr id="3" name="Picture 2" descr="A close-up of a paper&#10;&#10;Description automatically generated">
            <a:extLst>
              <a:ext uri="{FF2B5EF4-FFF2-40B4-BE49-F238E27FC236}">
                <a16:creationId xmlns:a16="http://schemas.microsoft.com/office/drawing/2014/main" id="{84C58565-889F-498F-D4FF-D68C6478F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941" y="1365249"/>
            <a:ext cx="4378118" cy="5429071"/>
          </a:xfrm>
          <a:prstGeom prst="rect">
            <a:avLst/>
          </a:prstGeom>
        </p:spPr>
      </p:pic>
    </p:spTree>
    <p:extLst>
      <p:ext uri="{BB962C8B-B14F-4D97-AF65-F5344CB8AC3E}">
        <p14:creationId xmlns:p14="http://schemas.microsoft.com/office/powerpoint/2010/main" val="2323458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rectangular object&#10;&#10;Description automatically generated">
            <a:extLst>
              <a:ext uri="{FF2B5EF4-FFF2-40B4-BE49-F238E27FC236}">
                <a16:creationId xmlns:a16="http://schemas.microsoft.com/office/drawing/2014/main" id="{C83FA3C4-1560-8387-C271-A328FE961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00E6535C-9856-E504-A5B9-CC8B55F2DCFD}"/>
              </a:ext>
            </a:extLst>
          </p:cNvPr>
          <p:cNvSpPr txBox="1"/>
          <p:nvPr/>
        </p:nvSpPr>
        <p:spPr>
          <a:xfrm>
            <a:off x="368300" y="241300"/>
            <a:ext cx="7778091" cy="523220"/>
          </a:xfrm>
          <a:prstGeom prst="rect">
            <a:avLst/>
          </a:prstGeom>
          <a:noFill/>
        </p:spPr>
        <p:txBody>
          <a:bodyPr wrap="none" rtlCol="0">
            <a:spAutoFit/>
          </a:bodyPr>
          <a:lstStyle/>
          <a:p>
            <a:r>
              <a:rPr lang="en-US" sz="2800" b="1" i="1" dirty="0">
                <a:latin typeface="Palatino Linotype" panose="02040502050505030304" pitchFamily="18" charset="0"/>
              </a:rPr>
              <a:t>CHAS (Heart &amp; Stroke only) Rates – California</a:t>
            </a:r>
            <a:endParaRPr lang="en-US" b="1" i="1" dirty="0">
              <a:latin typeface="Palatino Linotype" panose="02040502050505030304" pitchFamily="18" charset="0"/>
            </a:endParaRPr>
          </a:p>
        </p:txBody>
      </p:sp>
      <p:pic>
        <p:nvPicPr>
          <p:cNvPr id="4" name="Picture 3" descr="A table of multiplier tables&#10;&#10;Description automatically generated with medium confidence">
            <a:extLst>
              <a:ext uri="{FF2B5EF4-FFF2-40B4-BE49-F238E27FC236}">
                <a16:creationId xmlns:a16="http://schemas.microsoft.com/office/drawing/2014/main" id="{15A0E8B1-D01A-8DB2-5C19-3CBA996D9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950" y="1367860"/>
            <a:ext cx="4356100" cy="5331947"/>
          </a:xfrm>
          <a:prstGeom prst="rect">
            <a:avLst/>
          </a:prstGeom>
        </p:spPr>
      </p:pic>
    </p:spTree>
    <p:extLst>
      <p:ext uri="{BB962C8B-B14F-4D97-AF65-F5344CB8AC3E}">
        <p14:creationId xmlns:p14="http://schemas.microsoft.com/office/powerpoint/2010/main" val="344364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8289449" cy="523220"/>
          </a:xfrm>
          <a:prstGeom prst="rect">
            <a:avLst/>
          </a:prstGeom>
          <a:noFill/>
        </p:spPr>
        <p:txBody>
          <a:bodyPr wrap="none" rtlCol="0">
            <a:spAutoFit/>
          </a:bodyPr>
          <a:lstStyle/>
          <a:p>
            <a:r>
              <a:rPr lang="en-US" sz="2800" b="1" i="1" dirty="0">
                <a:latin typeface="Palatino Linotype" panose="02040502050505030304" pitchFamily="18" charset="0"/>
              </a:rPr>
              <a:t>Why do people sign up for Cash-Benefit programs?</a:t>
            </a:r>
            <a:endParaRPr lang="en-US" b="1" i="1" dirty="0">
              <a:latin typeface="Palatino Linotype" panose="02040502050505030304" pitchFamily="18" charset="0"/>
            </a:endParaRPr>
          </a:p>
        </p:txBody>
      </p:sp>
      <p:sp>
        <p:nvSpPr>
          <p:cNvPr id="2" name="TextBox 1">
            <a:extLst>
              <a:ext uri="{FF2B5EF4-FFF2-40B4-BE49-F238E27FC236}">
                <a16:creationId xmlns:a16="http://schemas.microsoft.com/office/drawing/2014/main" id="{1869951B-D083-BDD4-F140-6B390010C5D8}"/>
              </a:ext>
            </a:extLst>
          </p:cNvPr>
          <p:cNvSpPr txBox="1"/>
          <p:nvPr/>
        </p:nvSpPr>
        <p:spPr>
          <a:xfrm>
            <a:off x="915074" y="1782366"/>
            <a:ext cx="10361851"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Palatino Linotype" panose="02040502050505030304" pitchFamily="18" charset="0"/>
              </a:rPr>
              <a:t>We all own insurance for specific reasons:</a:t>
            </a:r>
            <a:br>
              <a:rPr lang="en-US" sz="1600" dirty="0">
                <a:latin typeface="Palatino Linotype" panose="02040502050505030304" pitchFamily="18" charset="0"/>
              </a:rPr>
            </a:br>
            <a:endParaRPr lang="en-US" sz="1600" dirty="0">
              <a:latin typeface="Palatino Linotype" panose="02040502050505030304" pitchFamily="18" charset="0"/>
            </a:endParaRPr>
          </a:p>
          <a:p>
            <a:pPr marL="742950" lvl="1" indent="-285750">
              <a:buFont typeface="Arial" panose="020B0604020202020204" pitchFamily="34" charset="0"/>
              <a:buChar char="•"/>
            </a:pPr>
            <a:r>
              <a:rPr lang="en-US" sz="1600" b="1" dirty="0">
                <a:latin typeface="Palatino Linotype" panose="02040502050505030304" pitchFamily="18" charset="0"/>
              </a:rPr>
              <a:t>Car Insurance </a:t>
            </a:r>
            <a:r>
              <a:rPr lang="en-US" sz="1600" dirty="0">
                <a:latin typeface="Palatino Linotype" panose="02040502050505030304" pitchFamily="18" charset="0"/>
              </a:rPr>
              <a:t>is purchased to pay the auto mechanic, so that we don’t have to pay for all the expenses.</a:t>
            </a:r>
          </a:p>
          <a:p>
            <a:pPr marL="742950" lvl="1" indent="-285750">
              <a:buFont typeface="Arial" panose="020B0604020202020204" pitchFamily="34" charset="0"/>
              <a:buChar char="•"/>
            </a:pPr>
            <a:r>
              <a:rPr lang="en-US" sz="1600" b="1" dirty="0">
                <a:latin typeface="Palatino Linotype" panose="02040502050505030304" pitchFamily="18" charset="0"/>
              </a:rPr>
              <a:t>Home Owners/Renters Insurance </a:t>
            </a:r>
            <a:r>
              <a:rPr lang="en-US" sz="1600" dirty="0">
                <a:latin typeface="Palatino Linotype" panose="02040502050505030304" pitchFamily="18" charset="0"/>
              </a:rPr>
              <a:t>is purchased to pay for repairs or replacements to our property &amp; effected items.</a:t>
            </a:r>
          </a:p>
          <a:p>
            <a:pPr marL="742950" lvl="1" indent="-285750">
              <a:buFont typeface="Arial" panose="020B0604020202020204" pitchFamily="34" charset="0"/>
              <a:buChar char="•"/>
            </a:pPr>
            <a:r>
              <a:rPr lang="en-US" sz="1600" b="1" dirty="0">
                <a:latin typeface="Palatino Linotype" panose="02040502050505030304" pitchFamily="18" charset="0"/>
              </a:rPr>
              <a:t>Traditional Health Insurance </a:t>
            </a:r>
            <a:r>
              <a:rPr lang="en-US" sz="1600" dirty="0">
                <a:latin typeface="Palatino Linotype" panose="02040502050505030304" pitchFamily="18" charset="0"/>
              </a:rPr>
              <a:t>is purchased to pay the hospitals &amp; medical providers, so that we don’t have to pay for all the expenses.</a:t>
            </a:r>
          </a:p>
          <a:p>
            <a:pPr marL="742950" lvl="1" indent="-285750">
              <a:buFont typeface="Arial" panose="020B0604020202020204" pitchFamily="34" charset="0"/>
              <a:buChar char="•"/>
            </a:pPr>
            <a:r>
              <a:rPr lang="en-US" sz="1600" b="1" dirty="0">
                <a:latin typeface="Palatino Linotype" panose="02040502050505030304" pitchFamily="18" charset="0"/>
              </a:rPr>
              <a:t>Life Insurance </a:t>
            </a:r>
            <a:r>
              <a:rPr lang="en-US" sz="1600" dirty="0">
                <a:latin typeface="Palatino Linotype" panose="02040502050505030304" pitchFamily="18" charset="0"/>
              </a:rPr>
              <a:t>is purchased to pay off debts &amp; provide additional financial support for living loved ones.</a:t>
            </a:r>
            <a:br>
              <a:rPr lang="en-US" sz="1600" dirty="0">
                <a:latin typeface="Palatino Linotype" panose="02040502050505030304" pitchFamily="18" charset="0"/>
              </a:rPr>
            </a:br>
            <a:endParaRPr lang="en-US" sz="1600" dirty="0">
              <a:latin typeface="Palatino Linotype" panose="02040502050505030304" pitchFamily="18" charset="0"/>
            </a:endParaRPr>
          </a:p>
          <a:p>
            <a:pPr marL="285750" indent="-285750">
              <a:buFont typeface="Arial" panose="020B0604020202020204" pitchFamily="34" charset="0"/>
              <a:buChar char="•"/>
            </a:pPr>
            <a:r>
              <a:rPr lang="en-US" sz="1600" i="1" dirty="0">
                <a:latin typeface="Palatino Linotype" panose="02040502050505030304" pitchFamily="18" charset="0"/>
              </a:rPr>
              <a:t>Unfortunately</a:t>
            </a:r>
            <a:r>
              <a:rPr lang="en-US" sz="1600" dirty="0">
                <a:latin typeface="Palatino Linotype" panose="02040502050505030304" pitchFamily="18" charset="0"/>
              </a:rPr>
              <a:t>, most families do NOT have insurance that will pay them cash to help </a:t>
            </a:r>
            <a:r>
              <a:rPr lang="en-US" sz="1600" b="1" i="1" dirty="0">
                <a:latin typeface="Palatino Linotype" panose="02040502050505030304" pitchFamily="18" charset="0"/>
              </a:rPr>
              <a:t>pay their monthly bills</a:t>
            </a:r>
            <a:r>
              <a:rPr lang="en-US" sz="1600" dirty="0">
                <a:latin typeface="Palatino Linotype" panose="02040502050505030304" pitchFamily="18" charset="0"/>
              </a:rPr>
              <a:t>, help </a:t>
            </a:r>
            <a:r>
              <a:rPr lang="en-US" sz="1600" b="1" i="1" dirty="0">
                <a:latin typeface="Palatino Linotype" panose="02040502050505030304" pitchFamily="18" charset="0"/>
              </a:rPr>
              <a:t>replace lost income </a:t>
            </a:r>
            <a:r>
              <a:rPr lang="en-US" sz="1600" dirty="0">
                <a:latin typeface="Palatino Linotype" panose="02040502050505030304" pitchFamily="18" charset="0"/>
              </a:rPr>
              <a:t>and/or help them </a:t>
            </a:r>
            <a:r>
              <a:rPr lang="en-US" sz="1600" b="1" i="1" dirty="0">
                <a:latin typeface="Palatino Linotype" panose="02040502050505030304" pitchFamily="18" charset="0"/>
              </a:rPr>
              <a:t>pay for all the leftover medical bills</a:t>
            </a:r>
            <a:r>
              <a:rPr lang="en-US" sz="1600" dirty="0">
                <a:latin typeface="Palatino Linotype" panose="02040502050505030304" pitchFamily="18" charset="0"/>
              </a:rPr>
              <a:t>. Making sure that we have money coming in to pay our bills &amp; support our family SHOULD BE our highest priority, but most people don’t know (until now) that there are insurance programs that do just that!</a:t>
            </a:r>
            <a:br>
              <a:rPr lang="en-US" sz="1600" dirty="0">
                <a:latin typeface="Palatino Linotype" panose="02040502050505030304" pitchFamily="18" charset="0"/>
              </a:rPr>
            </a:br>
            <a:endParaRPr lang="en-US" sz="1600" dirty="0">
              <a:latin typeface="Palatino Linotype" panose="02040502050505030304" pitchFamily="18" charset="0"/>
            </a:endParaRPr>
          </a:p>
          <a:p>
            <a:pPr marL="285750" indent="-285750">
              <a:buFont typeface="Arial" panose="020B0604020202020204" pitchFamily="34" charset="0"/>
              <a:buChar char="•"/>
            </a:pPr>
            <a:r>
              <a:rPr lang="en-US" sz="1600" b="1" dirty="0">
                <a:latin typeface="Palatino Linotype" panose="02040502050505030304" pitchFamily="18" charset="0"/>
              </a:rPr>
              <a:t>Manhattan Life </a:t>
            </a:r>
            <a:r>
              <a:rPr lang="en-US" sz="1600" dirty="0">
                <a:latin typeface="Palatino Linotype" panose="02040502050505030304" pitchFamily="18" charset="0"/>
              </a:rPr>
              <a:t>benefits </a:t>
            </a:r>
            <a:r>
              <a:rPr lang="en-US" sz="1600" b="1" dirty="0">
                <a:latin typeface="Palatino Linotype" panose="02040502050505030304" pitchFamily="18" charset="0"/>
              </a:rPr>
              <a:t>PAY CASH DIRECTLY TO YOU</a:t>
            </a:r>
            <a:r>
              <a:rPr lang="en-US" sz="1600" dirty="0">
                <a:latin typeface="Palatino Linotype" panose="02040502050505030304" pitchFamily="18" charset="0"/>
              </a:rPr>
              <a:t>, &amp; the programs </a:t>
            </a:r>
            <a:r>
              <a:rPr lang="en-US" sz="1600" i="1" dirty="0">
                <a:latin typeface="Palatino Linotype" panose="02040502050505030304" pitchFamily="18" charset="0"/>
              </a:rPr>
              <a:t>typically cost $2-$8/week for Individuals</a:t>
            </a:r>
            <a:r>
              <a:rPr lang="en-US" sz="1600" dirty="0">
                <a:latin typeface="Palatino Linotype" panose="02040502050505030304" pitchFamily="18" charset="0"/>
              </a:rPr>
              <a:t> &amp; </a:t>
            </a:r>
            <a:r>
              <a:rPr lang="en-US" sz="1600" i="1" dirty="0">
                <a:latin typeface="Palatino Linotype" panose="02040502050505030304" pitchFamily="18" charset="0"/>
              </a:rPr>
              <a:t>just a few dollars more to cover the entire family!</a:t>
            </a:r>
          </a:p>
        </p:txBody>
      </p:sp>
    </p:spTree>
    <p:extLst>
      <p:ext uri="{BB962C8B-B14F-4D97-AF65-F5344CB8AC3E}">
        <p14:creationId xmlns:p14="http://schemas.microsoft.com/office/powerpoint/2010/main" val="3597289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s&#10;&#10;Description automatically generated">
            <a:extLst>
              <a:ext uri="{FF2B5EF4-FFF2-40B4-BE49-F238E27FC236}">
                <a16:creationId xmlns:a16="http://schemas.microsoft.com/office/drawing/2014/main" id="{2202A8DB-0E2E-C9E4-EFD5-E135DBF6B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2"/>
            <a:ext cx="12192000" cy="6831275"/>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4043094" cy="523220"/>
          </a:xfrm>
          <a:prstGeom prst="rect">
            <a:avLst/>
          </a:prstGeom>
          <a:noFill/>
        </p:spPr>
        <p:txBody>
          <a:bodyPr wrap="none" rtlCol="0">
            <a:spAutoFit/>
          </a:bodyPr>
          <a:lstStyle/>
          <a:p>
            <a:r>
              <a:rPr lang="en-US" sz="2800" b="1" i="1" dirty="0">
                <a:latin typeface="Palatino Linotype" panose="02040502050505030304" pitchFamily="18" charset="0"/>
              </a:rPr>
              <a:t>Cancer Care Plus (CAN)</a:t>
            </a:r>
            <a:endParaRPr lang="en-US" b="1" i="1" dirty="0">
              <a:latin typeface="Palatino Linotype" panose="02040502050505030304" pitchFamily="18" charset="0"/>
            </a:endParaRPr>
          </a:p>
        </p:txBody>
      </p:sp>
      <p:sp>
        <p:nvSpPr>
          <p:cNvPr id="9" name="TextBox 8">
            <a:extLst>
              <a:ext uri="{FF2B5EF4-FFF2-40B4-BE49-F238E27FC236}">
                <a16:creationId xmlns:a16="http://schemas.microsoft.com/office/drawing/2014/main" id="{CC68E34C-37DB-E021-4E8F-815B038B3DD5}"/>
              </a:ext>
            </a:extLst>
          </p:cNvPr>
          <p:cNvSpPr txBox="1"/>
          <p:nvPr/>
        </p:nvSpPr>
        <p:spPr>
          <a:xfrm>
            <a:off x="6779178" y="1631950"/>
            <a:ext cx="4086375" cy="523220"/>
          </a:xfrm>
          <a:prstGeom prst="rect">
            <a:avLst/>
          </a:prstGeom>
          <a:noFill/>
        </p:spPr>
        <p:txBody>
          <a:bodyPr wrap="none" rtlCol="0">
            <a:spAutoFit/>
          </a:bodyPr>
          <a:lstStyle/>
          <a:p>
            <a:pPr algn="ctr"/>
            <a:r>
              <a:rPr lang="en-US" sz="2800" b="1" dirty="0">
                <a:solidFill>
                  <a:schemeClr val="bg1"/>
                </a:solidFill>
                <a:latin typeface="Palatino Linotype" panose="02040502050505030304" pitchFamily="18" charset="0"/>
              </a:rPr>
              <a:t>Cancer Care Plus Policy</a:t>
            </a:r>
          </a:p>
        </p:txBody>
      </p:sp>
      <p:sp>
        <p:nvSpPr>
          <p:cNvPr id="10" name="TextBox 9">
            <a:extLst>
              <a:ext uri="{FF2B5EF4-FFF2-40B4-BE49-F238E27FC236}">
                <a16:creationId xmlns:a16="http://schemas.microsoft.com/office/drawing/2014/main" id="{1A7EE473-257A-8C35-61A5-284247EF4E71}"/>
              </a:ext>
            </a:extLst>
          </p:cNvPr>
          <p:cNvSpPr txBox="1"/>
          <p:nvPr/>
        </p:nvSpPr>
        <p:spPr>
          <a:xfrm>
            <a:off x="5757510" y="2390254"/>
            <a:ext cx="6315543" cy="1569660"/>
          </a:xfrm>
          <a:prstGeom prst="rect">
            <a:avLst/>
          </a:prstGeom>
          <a:noFill/>
        </p:spPr>
        <p:txBody>
          <a:bodyPr wrap="square" rtlCol="0">
            <a:spAutoFit/>
          </a:bodyPr>
          <a:lstStyle/>
          <a:p>
            <a:r>
              <a:rPr lang="en-US" sz="1600" dirty="0">
                <a:solidFill>
                  <a:schemeClr val="bg1"/>
                </a:solidFill>
                <a:latin typeface="Palatino Linotype" panose="02040502050505030304" pitchFamily="18" charset="0"/>
              </a:rPr>
              <a:t>Another important policy available through Manhattan Life, that is the strongest </a:t>
            </a:r>
            <a:r>
              <a:rPr lang="en-US" sz="1600" u="sng" dirty="0">
                <a:solidFill>
                  <a:schemeClr val="bg1"/>
                </a:solidFill>
                <a:latin typeface="Palatino Linotype" panose="02040502050505030304" pitchFamily="18" charset="0"/>
              </a:rPr>
              <a:t>ongoing</a:t>
            </a:r>
            <a:r>
              <a:rPr lang="en-US" sz="1600" dirty="0">
                <a:solidFill>
                  <a:schemeClr val="bg1"/>
                </a:solidFill>
                <a:latin typeface="Palatino Linotype" panose="02040502050505030304" pitchFamily="18" charset="0"/>
              </a:rPr>
              <a:t> payment insurance policy related to Cancer on the market. Cancer illnesses typically generate huge medical &amp; non-medical costs, and usually effect the income of 1 or both providers in the home. This policy provides ongoing support &amp; benefits that help the family focus on recovery.</a:t>
            </a:r>
          </a:p>
        </p:txBody>
      </p:sp>
      <p:sp>
        <p:nvSpPr>
          <p:cNvPr id="11" name="TextBox 10">
            <a:extLst>
              <a:ext uri="{FF2B5EF4-FFF2-40B4-BE49-F238E27FC236}">
                <a16:creationId xmlns:a16="http://schemas.microsoft.com/office/drawing/2014/main" id="{6E179B29-A6CD-0833-8D57-F6EC2473E712}"/>
              </a:ext>
            </a:extLst>
          </p:cNvPr>
          <p:cNvSpPr txBox="1"/>
          <p:nvPr/>
        </p:nvSpPr>
        <p:spPr>
          <a:xfrm>
            <a:off x="5757509" y="4318109"/>
            <a:ext cx="6315543" cy="1815882"/>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Product Features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4 Levels of Coverage to choose from</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Provides ongoing benefits through the life of the illness</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Issue Ages: 18-64</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30-day waiting period before benefits become active</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2 additional riders available</a:t>
            </a:r>
          </a:p>
        </p:txBody>
      </p:sp>
      <p:pic>
        <p:nvPicPr>
          <p:cNvPr id="8" name="Picture 7" descr="A medical brochure with a person and people&#10;&#10;Description automatically generated">
            <a:extLst>
              <a:ext uri="{FF2B5EF4-FFF2-40B4-BE49-F238E27FC236}">
                <a16:creationId xmlns:a16="http://schemas.microsoft.com/office/drawing/2014/main" id="{9B3B3CCC-EDEC-73EF-4333-7D8F0B992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51" y="1508516"/>
            <a:ext cx="3937204" cy="5108184"/>
          </a:xfrm>
          <a:prstGeom prst="rect">
            <a:avLst/>
          </a:prstGeom>
        </p:spPr>
      </p:pic>
    </p:spTree>
    <p:extLst>
      <p:ext uri="{BB962C8B-B14F-4D97-AF65-F5344CB8AC3E}">
        <p14:creationId xmlns:p14="http://schemas.microsoft.com/office/powerpoint/2010/main" val="3954513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6C3DB40B-4B30-EE23-07C7-E282E08DB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0"/>
            <a:ext cx="12192000" cy="6838779"/>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5067413" cy="523220"/>
          </a:xfrm>
          <a:prstGeom prst="rect">
            <a:avLst/>
          </a:prstGeom>
          <a:noFill/>
        </p:spPr>
        <p:txBody>
          <a:bodyPr wrap="none" rtlCol="0">
            <a:spAutoFit/>
          </a:bodyPr>
          <a:lstStyle/>
          <a:p>
            <a:r>
              <a:rPr lang="en-US" sz="2800" b="1" i="1" dirty="0">
                <a:latin typeface="Palatino Linotype" panose="02040502050505030304" pitchFamily="18" charset="0"/>
              </a:rPr>
              <a:t>Policy Benefits (Core Benefits)</a:t>
            </a:r>
            <a:endParaRPr lang="en-US" b="1" i="1" dirty="0">
              <a:latin typeface="Palatino Linotype" panose="02040502050505030304" pitchFamily="18" charset="0"/>
            </a:endParaRPr>
          </a:p>
        </p:txBody>
      </p:sp>
      <p:sp>
        <p:nvSpPr>
          <p:cNvPr id="8" name="TextBox 7">
            <a:extLst>
              <a:ext uri="{FF2B5EF4-FFF2-40B4-BE49-F238E27FC236}">
                <a16:creationId xmlns:a16="http://schemas.microsoft.com/office/drawing/2014/main" id="{6544B9F7-1739-7A05-EC89-1D6C1C4B3C17}"/>
              </a:ext>
            </a:extLst>
          </p:cNvPr>
          <p:cNvSpPr txBox="1"/>
          <p:nvPr/>
        </p:nvSpPr>
        <p:spPr>
          <a:xfrm>
            <a:off x="8197114" y="2472002"/>
            <a:ext cx="3994885" cy="2554545"/>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You Choose the Benefit Amount</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4 benefit plan options to choose from</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Base plan covers the diagnosis &amp; treatment of Cancer</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This plan pays for the life of the illness, where a lump-sum (CHAS) plan will give you all your benefits upfront</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Intensive Care Rider (optional)</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Critical Care Rider (optional)</a:t>
            </a:r>
          </a:p>
        </p:txBody>
      </p:sp>
      <p:sp>
        <p:nvSpPr>
          <p:cNvPr id="2" name="TextBox 1">
            <a:extLst>
              <a:ext uri="{FF2B5EF4-FFF2-40B4-BE49-F238E27FC236}">
                <a16:creationId xmlns:a16="http://schemas.microsoft.com/office/drawing/2014/main" id="{7A1AB814-BAA6-38C8-6DEB-6AFAFE26F307}"/>
              </a:ext>
            </a:extLst>
          </p:cNvPr>
          <p:cNvSpPr txBox="1"/>
          <p:nvPr/>
        </p:nvSpPr>
        <p:spPr>
          <a:xfrm>
            <a:off x="3169047" y="6494563"/>
            <a:ext cx="1728358" cy="261610"/>
          </a:xfrm>
          <a:prstGeom prst="rect">
            <a:avLst/>
          </a:prstGeom>
          <a:noFill/>
        </p:spPr>
        <p:txBody>
          <a:bodyPr wrap="none" rtlCol="0">
            <a:spAutoFit/>
          </a:bodyPr>
          <a:lstStyle/>
          <a:p>
            <a:pPr algn="ctr"/>
            <a:r>
              <a:rPr lang="en-US" sz="1100" dirty="0">
                <a:latin typeface="Palatino Linotype" panose="02040502050505030304" pitchFamily="18" charset="0"/>
              </a:rPr>
              <a:t>See policy for full details</a:t>
            </a:r>
          </a:p>
        </p:txBody>
      </p:sp>
      <p:pic>
        <p:nvPicPr>
          <p:cNvPr id="5" name="Picture 4" descr="A close-up of a medical report&#10;&#10;Description automatically generated">
            <a:extLst>
              <a:ext uri="{FF2B5EF4-FFF2-40B4-BE49-F238E27FC236}">
                <a16:creationId xmlns:a16="http://schemas.microsoft.com/office/drawing/2014/main" id="{F8006E7F-5E09-298C-23F3-D2433764B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062" y="1523048"/>
            <a:ext cx="3767903" cy="48792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57862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9544088" cy="523220"/>
          </a:xfrm>
          <a:prstGeom prst="rect">
            <a:avLst/>
          </a:prstGeom>
          <a:noFill/>
        </p:spPr>
        <p:txBody>
          <a:bodyPr wrap="none" rtlCol="0">
            <a:spAutoFit/>
          </a:bodyPr>
          <a:lstStyle/>
          <a:p>
            <a:r>
              <a:rPr lang="en-US" sz="2800" b="1" i="1" dirty="0">
                <a:latin typeface="Palatino Linotype" panose="02040502050505030304" pitchFamily="18" charset="0"/>
              </a:rPr>
              <a:t>Policy Benefits (Hospital, Care Facility &amp; Transportation)</a:t>
            </a:r>
            <a:endParaRPr lang="en-US" i="1" dirty="0">
              <a:latin typeface="Palatino Linotype" panose="02040502050505030304" pitchFamily="18" charset="0"/>
            </a:endParaRPr>
          </a:p>
        </p:txBody>
      </p:sp>
      <p:pic>
        <p:nvPicPr>
          <p:cNvPr id="3" name="Picture 2" descr="A close-up of a brochure&#10;&#10;Description automatically generated">
            <a:extLst>
              <a:ext uri="{FF2B5EF4-FFF2-40B4-BE49-F238E27FC236}">
                <a16:creationId xmlns:a16="http://schemas.microsoft.com/office/drawing/2014/main" id="{3B9C7A4D-ED62-C07A-04C1-521B3C8DE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002" y="1574800"/>
            <a:ext cx="3731492" cy="48450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descr="A close-up of a document&#10;&#10;Description automatically generated">
            <a:extLst>
              <a:ext uri="{FF2B5EF4-FFF2-40B4-BE49-F238E27FC236}">
                <a16:creationId xmlns:a16="http://schemas.microsoft.com/office/drawing/2014/main" id="{9C475740-2CAF-E825-E857-434353268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1221" y="1574800"/>
            <a:ext cx="3744393" cy="48450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73765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9967793" cy="523220"/>
          </a:xfrm>
          <a:prstGeom prst="rect">
            <a:avLst/>
          </a:prstGeom>
          <a:noFill/>
        </p:spPr>
        <p:txBody>
          <a:bodyPr wrap="none" rtlCol="0">
            <a:spAutoFit/>
          </a:bodyPr>
          <a:lstStyle/>
          <a:p>
            <a:r>
              <a:rPr lang="en-US" sz="2800" b="1" i="1" dirty="0">
                <a:latin typeface="Palatino Linotype" panose="02040502050505030304" pitchFamily="18" charset="0"/>
              </a:rPr>
              <a:t>Policy Benefits (Surgical, Other Benefits &amp; Optional Riders)</a:t>
            </a:r>
            <a:endParaRPr lang="en-US" i="1" dirty="0">
              <a:latin typeface="Palatino Linotype" panose="02040502050505030304" pitchFamily="18" charset="0"/>
            </a:endParaRPr>
          </a:p>
        </p:txBody>
      </p:sp>
      <p:pic>
        <p:nvPicPr>
          <p:cNvPr id="4" name="Picture 3" descr="A medical brochure with a couple of people&#10;&#10;Description automatically generated">
            <a:extLst>
              <a:ext uri="{FF2B5EF4-FFF2-40B4-BE49-F238E27FC236}">
                <a16:creationId xmlns:a16="http://schemas.microsoft.com/office/drawing/2014/main" id="{8AFF5493-269D-F65F-F453-54040421D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134" y="1652260"/>
            <a:ext cx="3722860" cy="48247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descr="A close-up of a medical insurance policy&#10;&#10;Description automatically generated">
            <a:extLst>
              <a:ext uri="{FF2B5EF4-FFF2-40B4-BE49-F238E27FC236}">
                <a16:creationId xmlns:a16="http://schemas.microsoft.com/office/drawing/2014/main" id="{7DC91CAA-C009-1EB6-0E95-49B0953922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165" y="1652260"/>
            <a:ext cx="3706423" cy="48247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40512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rectangular object&#10;&#10;Description automatically generated">
            <a:extLst>
              <a:ext uri="{FF2B5EF4-FFF2-40B4-BE49-F238E27FC236}">
                <a16:creationId xmlns:a16="http://schemas.microsoft.com/office/drawing/2014/main" id="{C83FA3C4-1560-8387-C271-A328FE961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00E6535C-9856-E504-A5B9-CC8B55F2DCFD}"/>
              </a:ext>
            </a:extLst>
          </p:cNvPr>
          <p:cNvSpPr txBox="1"/>
          <p:nvPr/>
        </p:nvSpPr>
        <p:spPr>
          <a:xfrm>
            <a:off x="368300" y="241300"/>
            <a:ext cx="5961888" cy="523220"/>
          </a:xfrm>
          <a:prstGeom prst="rect">
            <a:avLst/>
          </a:prstGeom>
          <a:noFill/>
        </p:spPr>
        <p:txBody>
          <a:bodyPr wrap="none" rtlCol="0">
            <a:spAutoFit/>
          </a:bodyPr>
          <a:lstStyle/>
          <a:p>
            <a:r>
              <a:rPr lang="en-US" sz="2800" b="1" i="1" dirty="0">
                <a:latin typeface="Palatino Linotype" panose="02040502050505030304" pitchFamily="18" charset="0"/>
              </a:rPr>
              <a:t>Cancer Care Plus Rates – California</a:t>
            </a:r>
            <a:endParaRPr lang="en-US" b="1" i="1" dirty="0">
              <a:latin typeface="Palatino Linotype" panose="02040502050505030304" pitchFamily="18" charset="0"/>
            </a:endParaRPr>
          </a:p>
        </p:txBody>
      </p:sp>
      <p:pic>
        <p:nvPicPr>
          <p:cNvPr id="12" name="Picture 11" descr="A table with numbers and a few black text&#10;&#10;Description automatically generated with medium confidence">
            <a:extLst>
              <a:ext uri="{FF2B5EF4-FFF2-40B4-BE49-F238E27FC236}">
                <a16:creationId xmlns:a16="http://schemas.microsoft.com/office/drawing/2014/main" id="{9F02B5DF-735C-5A22-C19F-0DE142C56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628" y="4477316"/>
            <a:ext cx="5530908" cy="13718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8" name="Picture 17" descr="A table with numbers and a couple of people&#10;&#10;Description automatically generated with medium confidence">
            <a:extLst>
              <a:ext uri="{FF2B5EF4-FFF2-40B4-BE49-F238E27FC236}">
                <a16:creationId xmlns:a16="http://schemas.microsoft.com/office/drawing/2014/main" id="{951BC22F-1AE8-21BE-F229-D757719D7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1563" y="3125536"/>
            <a:ext cx="3100387" cy="170740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0" name="Picture 19" descr="A table with numbers and a couple of people&#10;&#10;Description automatically generated with medium confidence">
            <a:extLst>
              <a:ext uri="{FF2B5EF4-FFF2-40B4-BE49-F238E27FC236}">
                <a16:creationId xmlns:a16="http://schemas.microsoft.com/office/drawing/2014/main" id="{6E2E5A86-BE1C-E05C-4626-F2FAD24F5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970" y="2050355"/>
            <a:ext cx="5514566" cy="14294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1" name="TextBox 20">
            <a:extLst>
              <a:ext uri="{FF2B5EF4-FFF2-40B4-BE49-F238E27FC236}">
                <a16:creationId xmlns:a16="http://schemas.microsoft.com/office/drawing/2014/main" id="{2709EFEF-0DE0-0BAB-C9FB-4CF6B021C5DF}"/>
              </a:ext>
            </a:extLst>
          </p:cNvPr>
          <p:cNvSpPr txBox="1"/>
          <p:nvPr/>
        </p:nvSpPr>
        <p:spPr>
          <a:xfrm>
            <a:off x="2728561" y="1482204"/>
            <a:ext cx="3469040" cy="338554"/>
          </a:xfrm>
          <a:prstGeom prst="rect">
            <a:avLst/>
          </a:prstGeom>
          <a:noFill/>
        </p:spPr>
        <p:txBody>
          <a:bodyPr wrap="square" rtlCol="0">
            <a:spAutoFit/>
          </a:bodyPr>
          <a:lstStyle/>
          <a:p>
            <a:r>
              <a:rPr lang="en-US" sz="1600" dirty="0">
                <a:latin typeface="Palatino Linotype" panose="02040502050505030304" pitchFamily="18" charset="0"/>
              </a:rPr>
              <a:t>Plan A – Most Affordable Option</a:t>
            </a:r>
          </a:p>
        </p:txBody>
      </p:sp>
      <p:sp>
        <p:nvSpPr>
          <p:cNvPr id="22" name="TextBox 21">
            <a:extLst>
              <a:ext uri="{FF2B5EF4-FFF2-40B4-BE49-F238E27FC236}">
                <a16:creationId xmlns:a16="http://schemas.microsoft.com/office/drawing/2014/main" id="{43F2FC46-6004-5FDB-877B-465724D86CFD}"/>
              </a:ext>
            </a:extLst>
          </p:cNvPr>
          <p:cNvSpPr txBox="1"/>
          <p:nvPr/>
        </p:nvSpPr>
        <p:spPr>
          <a:xfrm>
            <a:off x="2728561" y="3859845"/>
            <a:ext cx="3469040" cy="338554"/>
          </a:xfrm>
          <a:prstGeom prst="rect">
            <a:avLst/>
          </a:prstGeom>
          <a:noFill/>
        </p:spPr>
        <p:txBody>
          <a:bodyPr wrap="square" rtlCol="0">
            <a:spAutoFit/>
          </a:bodyPr>
          <a:lstStyle/>
          <a:p>
            <a:r>
              <a:rPr lang="en-US" sz="1600" dirty="0">
                <a:latin typeface="Palatino Linotype" panose="02040502050505030304" pitchFamily="18" charset="0"/>
              </a:rPr>
              <a:t>Plan D – Richest Benefits Option</a:t>
            </a:r>
          </a:p>
        </p:txBody>
      </p:sp>
      <p:sp>
        <p:nvSpPr>
          <p:cNvPr id="23" name="TextBox 22">
            <a:extLst>
              <a:ext uri="{FF2B5EF4-FFF2-40B4-BE49-F238E27FC236}">
                <a16:creationId xmlns:a16="http://schemas.microsoft.com/office/drawing/2014/main" id="{B6B59884-4818-8D10-F76F-ECA693A358C4}"/>
              </a:ext>
            </a:extLst>
          </p:cNvPr>
          <p:cNvSpPr txBox="1"/>
          <p:nvPr/>
        </p:nvSpPr>
        <p:spPr>
          <a:xfrm>
            <a:off x="8914719" y="2494595"/>
            <a:ext cx="1855787" cy="338554"/>
          </a:xfrm>
          <a:prstGeom prst="rect">
            <a:avLst/>
          </a:prstGeom>
          <a:noFill/>
        </p:spPr>
        <p:txBody>
          <a:bodyPr wrap="square" rtlCol="0">
            <a:spAutoFit/>
          </a:bodyPr>
          <a:lstStyle/>
          <a:p>
            <a:r>
              <a:rPr lang="en-US" sz="1600" dirty="0">
                <a:latin typeface="Palatino Linotype" panose="02040502050505030304" pitchFamily="18" charset="0"/>
              </a:rPr>
              <a:t>Optional Riders</a:t>
            </a:r>
          </a:p>
        </p:txBody>
      </p:sp>
    </p:spTree>
    <p:extLst>
      <p:ext uri="{BB962C8B-B14F-4D97-AF65-F5344CB8AC3E}">
        <p14:creationId xmlns:p14="http://schemas.microsoft.com/office/powerpoint/2010/main" val="3248680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s&#10;&#10;Description automatically generated">
            <a:extLst>
              <a:ext uri="{FF2B5EF4-FFF2-40B4-BE49-F238E27FC236}">
                <a16:creationId xmlns:a16="http://schemas.microsoft.com/office/drawing/2014/main" id="{2202A8DB-0E2E-C9E4-EFD5-E135DBF6B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62"/>
            <a:ext cx="12192000" cy="6831275"/>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5939511" cy="523220"/>
          </a:xfrm>
          <a:prstGeom prst="rect">
            <a:avLst/>
          </a:prstGeom>
          <a:noFill/>
        </p:spPr>
        <p:txBody>
          <a:bodyPr wrap="none" rtlCol="0">
            <a:spAutoFit/>
          </a:bodyPr>
          <a:lstStyle/>
          <a:p>
            <a:r>
              <a:rPr lang="en-US" sz="2800" b="1" i="1" dirty="0">
                <a:latin typeface="Palatino Linotype" panose="02040502050505030304" pitchFamily="18" charset="0"/>
              </a:rPr>
              <a:t>Viva Life Term Life Insurance (VLT) </a:t>
            </a:r>
            <a:endParaRPr lang="en-US" b="1" i="1" dirty="0">
              <a:latin typeface="Palatino Linotype" panose="02040502050505030304" pitchFamily="18" charset="0"/>
            </a:endParaRPr>
          </a:p>
        </p:txBody>
      </p:sp>
      <p:sp>
        <p:nvSpPr>
          <p:cNvPr id="9" name="TextBox 8">
            <a:extLst>
              <a:ext uri="{FF2B5EF4-FFF2-40B4-BE49-F238E27FC236}">
                <a16:creationId xmlns:a16="http://schemas.microsoft.com/office/drawing/2014/main" id="{CC68E34C-37DB-E021-4E8F-815B038B3DD5}"/>
              </a:ext>
            </a:extLst>
          </p:cNvPr>
          <p:cNvSpPr txBox="1"/>
          <p:nvPr/>
        </p:nvSpPr>
        <p:spPr>
          <a:xfrm>
            <a:off x="6237268" y="1441450"/>
            <a:ext cx="5170198" cy="523220"/>
          </a:xfrm>
          <a:prstGeom prst="rect">
            <a:avLst/>
          </a:prstGeom>
          <a:noFill/>
        </p:spPr>
        <p:txBody>
          <a:bodyPr wrap="none" rtlCol="0">
            <a:spAutoFit/>
          </a:bodyPr>
          <a:lstStyle/>
          <a:p>
            <a:pPr algn="ctr"/>
            <a:r>
              <a:rPr lang="en-US" sz="2800" b="1" dirty="0">
                <a:solidFill>
                  <a:schemeClr val="bg1"/>
                </a:solidFill>
                <a:latin typeface="Palatino Linotype" panose="02040502050505030304" pitchFamily="18" charset="0"/>
              </a:rPr>
              <a:t>Viva Life Term Life Insurance </a:t>
            </a:r>
          </a:p>
        </p:txBody>
      </p:sp>
      <p:sp>
        <p:nvSpPr>
          <p:cNvPr id="10" name="TextBox 9">
            <a:extLst>
              <a:ext uri="{FF2B5EF4-FFF2-40B4-BE49-F238E27FC236}">
                <a16:creationId xmlns:a16="http://schemas.microsoft.com/office/drawing/2014/main" id="{1A7EE473-257A-8C35-61A5-284247EF4E71}"/>
              </a:ext>
            </a:extLst>
          </p:cNvPr>
          <p:cNvSpPr txBox="1"/>
          <p:nvPr/>
        </p:nvSpPr>
        <p:spPr>
          <a:xfrm>
            <a:off x="5596752" y="2150899"/>
            <a:ext cx="6451212" cy="1815882"/>
          </a:xfrm>
          <a:prstGeom prst="rect">
            <a:avLst/>
          </a:prstGeom>
          <a:noFill/>
        </p:spPr>
        <p:txBody>
          <a:bodyPr wrap="square" rtlCol="0">
            <a:spAutoFit/>
          </a:bodyPr>
          <a:lstStyle/>
          <a:p>
            <a:r>
              <a:rPr lang="en-US" sz="1400" dirty="0">
                <a:solidFill>
                  <a:schemeClr val="bg1"/>
                </a:solidFill>
                <a:latin typeface="Palatino Linotype" panose="02040502050505030304" pitchFamily="18" charset="0"/>
              </a:rPr>
              <a:t>This policy is designed to provide affordable, flexible protection for families in the event of the premature death of a parent, spouse, or family member. Viva Life offers peace of mind by providing a financial safety net, allowing families to maintain their financial security during difficult times. The policy includes customizable coverage amounts, an optional accidental death benefit that doubles the payout, and the ability to convert to a permanent plan without additional evidence of insurability, ensuring that your family is cared for when they need it most​.</a:t>
            </a:r>
          </a:p>
        </p:txBody>
      </p:sp>
      <p:sp>
        <p:nvSpPr>
          <p:cNvPr id="11" name="TextBox 10">
            <a:extLst>
              <a:ext uri="{FF2B5EF4-FFF2-40B4-BE49-F238E27FC236}">
                <a16:creationId xmlns:a16="http://schemas.microsoft.com/office/drawing/2014/main" id="{6E179B29-A6CD-0833-8D57-F6EC2473E712}"/>
              </a:ext>
            </a:extLst>
          </p:cNvPr>
          <p:cNvSpPr txBox="1"/>
          <p:nvPr/>
        </p:nvSpPr>
        <p:spPr>
          <a:xfrm>
            <a:off x="5596752" y="4198998"/>
            <a:ext cx="6315543" cy="2308324"/>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Product Features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Issue ages: 18-60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Benefit options: $25,000 - $250,000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20-year Term Benefit Period (15-year term for ages 56-60)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Accidental Death Benefit rider available</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Simplified-Issue – No medical exam required</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Conversion Option to a permanent plan of insurance without evidence of insurability</a:t>
            </a:r>
          </a:p>
        </p:txBody>
      </p:sp>
      <p:pic>
        <p:nvPicPr>
          <p:cNvPr id="4" name="Picture 3" descr="A blue tower with people in the window&#10;&#10;Description automatically generated">
            <a:extLst>
              <a:ext uri="{FF2B5EF4-FFF2-40B4-BE49-F238E27FC236}">
                <a16:creationId xmlns:a16="http://schemas.microsoft.com/office/drawing/2014/main" id="{BC278E91-65B5-012F-31F8-2A15D8DF3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09" y="1508515"/>
            <a:ext cx="3936853" cy="5108183"/>
          </a:xfrm>
          <a:prstGeom prst="rect">
            <a:avLst/>
          </a:prstGeom>
        </p:spPr>
      </p:pic>
    </p:spTree>
    <p:extLst>
      <p:ext uri="{BB962C8B-B14F-4D97-AF65-F5344CB8AC3E}">
        <p14:creationId xmlns:p14="http://schemas.microsoft.com/office/powerpoint/2010/main" val="2434980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6C3DB40B-4B30-EE23-07C7-E282E08DB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0"/>
            <a:ext cx="12192000" cy="6838779"/>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6147837" cy="523220"/>
          </a:xfrm>
          <a:prstGeom prst="rect">
            <a:avLst/>
          </a:prstGeom>
          <a:noFill/>
        </p:spPr>
        <p:txBody>
          <a:bodyPr wrap="none" rtlCol="0">
            <a:spAutoFit/>
          </a:bodyPr>
          <a:lstStyle/>
          <a:p>
            <a:r>
              <a:rPr lang="en-US" sz="2800" b="1" i="1" dirty="0">
                <a:latin typeface="Palatino Linotype" panose="02040502050505030304" pitchFamily="18" charset="0"/>
              </a:rPr>
              <a:t>Policy Benefits (&amp; Optional Benefits)</a:t>
            </a:r>
            <a:endParaRPr lang="en-US" b="1" i="1" dirty="0">
              <a:latin typeface="Palatino Linotype" panose="02040502050505030304" pitchFamily="18" charset="0"/>
            </a:endParaRPr>
          </a:p>
        </p:txBody>
      </p:sp>
      <p:sp>
        <p:nvSpPr>
          <p:cNvPr id="8" name="TextBox 7">
            <a:extLst>
              <a:ext uri="{FF2B5EF4-FFF2-40B4-BE49-F238E27FC236}">
                <a16:creationId xmlns:a16="http://schemas.microsoft.com/office/drawing/2014/main" id="{6544B9F7-1739-7A05-EC89-1D6C1C4B3C17}"/>
              </a:ext>
            </a:extLst>
          </p:cNvPr>
          <p:cNvSpPr txBox="1"/>
          <p:nvPr/>
        </p:nvSpPr>
        <p:spPr>
          <a:xfrm>
            <a:off x="8360664" y="2535502"/>
            <a:ext cx="3831336" cy="1569660"/>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Benefit Options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Death Benefit: $25,000-$250,000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Term Options</a:t>
            </a:r>
          </a:p>
          <a:p>
            <a:pPr marL="742950" lvl="1" indent="-285750">
              <a:buFont typeface="Arial" panose="020B0604020202020204" pitchFamily="34" charset="0"/>
              <a:buChar char="•"/>
            </a:pPr>
            <a:r>
              <a:rPr lang="en-US" sz="1600" dirty="0">
                <a:solidFill>
                  <a:schemeClr val="bg1"/>
                </a:solidFill>
                <a:latin typeface="Palatino Linotype" panose="02040502050505030304" pitchFamily="18" charset="0"/>
              </a:rPr>
              <a:t>20-year Term (18-55)</a:t>
            </a:r>
          </a:p>
          <a:p>
            <a:pPr marL="742950" lvl="1" indent="-285750">
              <a:buFont typeface="Arial" panose="020B0604020202020204" pitchFamily="34" charset="0"/>
              <a:buChar char="•"/>
            </a:pPr>
            <a:r>
              <a:rPr lang="en-US" sz="1600" dirty="0">
                <a:solidFill>
                  <a:schemeClr val="bg1"/>
                </a:solidFill>
                <a:latin typeface="Palatino Linotype" panose="02040502050505030304" pitchFamily="18" charset="0"/>
              </a:rPr>
              <a:t>15-year Term (56-60)</a:t>
            </a:r>
          </a:p>
        </p:txBody>
      </p:sp>
      <p:sp>
        <p:nvSpPr>
          <p:cNvPr id="7" name="TextBox 6">
            <a:extLst>
              <a:ext uri="{FF2B5EF4-FFF2-40B4-BE49-F238E27FC236}">
                <a16:creationId xmlns:a16="http://schemas.microsoft.com/office/drawing/2014/main" id="{66989490-6E4E-EBD7-7DA5-CA34E84AA407}"/>
              </a:ext>
            </a:extLst>
          </p:cNvPr>
          <p:cNvSpPr txBox="1"/>
          <p:nvPr/>
        </p:nvSpPr>
        <p:spPr>
          <a:xfrm>
            <a:off x="8360664" y="4495800"/>
            <a:ext cx="3831336" cy="830997"/>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Optional Benefit</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Accidental Death Benefit (x2)</a:t>
            </a:r>
          </a:p>
        </p:txBody>
      </p:sp>
      <p:sp>
        <p:nvSpPr>
          <p:cNvPr id="9" name="TextBox 8">
            <a:extLst>
              <a:ext uri="{FF2B5EF4-FFF2-40B4-BE49-F238E27FC236}">
                <a16:creationId xmlns:a16="http://schemas.microsoft.com/office/drawing/2014/main" id="{B9A671AF-4783-3B8A-14BF-421FB051B29B}"/>
              </a:ext>
            </a:extLst>
          </p:cNvPr>
          <p:cNvSpPr txBox="1"/>
          <p:nvPr/>
        </p:nvSpPr>
        <p:spPr>
          <a:xfrm>
            <a:off x="3169047" y="6412013"/>
            <a:ext cx="1728358" cy="261610"/>
          </a:xfrm>
          <a:prstGeom prst="rect">
            <a:avLst/>
          </a:prstGeom>
          <a:noFill/>
        </p:spPr>
        <p:txBody>
          <a:bodyPr wrap="none" rtlCol="0">
            <a:spAutoFit/>
          </a:bodyPr>
          <a:lstStyle/>
          <a:p>
            <a:pPr algn="ctr"/>
            <a:r>
              <a:rPr lang="en-US" sz="1100" dirty="0">
                <a:latin typeface="Palatino Linotype" panose="02040502050505030304" pitchFamily="18" charset="0"/>
              </a:rPr>
              <a:t>See policy for full details</a:t>
            </a:r>
          </a:p>
        </p:txBody>
      </p:sp>
      <p:pic>
        <p:nvPicPr>
          <p:cNvPr id="4" name="Picture 3" descr="A close-up of a health insurance&#10;&#10;Description automatically generated">
            <a:extLst>
              <a:ext uri="{FF2B5EF4-FFF2-40B4-BE49-F238E27FC236}">
                <a16:creationId xmlns:a16="http://schemas.microsoft.com/office/drawing/2014/main" id="{6249CA9D-2E20-DB92-8FF9-C0968187A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196" y="1751093"/>
            <a:ext cx="3862059" cy="19145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11" descr="A close-up of a health benefits&#10;&#10;Description automatically generated">
            <a:extLst>
              <a:ext uri="{FF2B5EF4-FFF2-40B4-BE49-F238E27FC236}">
                <a16:creationId xmlns:a16="http://schemas.microsoft.com/office/drawing/2014/main" id="{0F98588E-AF7D-3833-92B3-6096B3925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6337" y="4309241"/>
            <a:ext cx="3533775" cy="15525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825236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7898894" cy="523220"/>
          </a:xfrm>
          <a:prstGeom prst="rect">
            <a:avLst/>
          </a:prstGeom>
          <a:noFill/>
        </p:spPr>
        <p:txBody>
          <a:bodyPr wrap="none" rtlCol="0">
            <a:spAutoFit/>
          </a:bodyPr>
          <a:lstStyle/>
          <a:p>
            <a:r>
              <a:rPr lang="en-US" sz="2800" b="1" i="1" dirty="0">
                <a:latin typeface="Palatino Linotype" panose="02040502050505030304" pitchFamily="18" charset="0"/>
              </a:rPr>
              <a:t>Viva Life Term Life Insurance Rates – California</a:t>
            </a:r>
          </a:p>
        </p:txBody>
      </p:sp>
      <p:pic>
        <p:nvPicPr>
          <p:cNvPr id="3" name="Picture 2" descr="A table with numbers and symbols&#10;&#10;Description automatically generated">
            <a:extLst>
              <a:ext uri="{FF2B5EF4-FFF2-40B4-BE49-F238E27FC236}">
                <a16:creationId xmlns:a16="http://schemas.microsoft.com/office/drawing/2014/main" id="{CC22A3FA-A7B6-1F94-112C-C525A5174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297" y="1454165"/>
            <a:ext cx="2021882" cy="5143485"/>
          </a:xfrm>
          <a:prstGeom prst="rect">
            <a:avLst/>
          </a:prstGeom>
        </p:spPr>
      </p:pic>
      <p:pic>
        <p:nvPicPr>
          <p:cNvPr id="8" name="Picture 7" descr="A table of numbers and symbols&#10;&#10;Description automatically generated with medium confidence">
            <a:extLst>
              <a:ext uri="{FF2B5EF4-FFF2-40B4-BE49-F238E27FC236}">
                <a16:creationId xmlns:a16="http://schemas.microsoft.com/office/drawing/2014/main" id="{30826F4B-765D-064A-26E9-532069DD9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152" y="1676634"/>
            <a:ext cx="2020628" cy="4965466"/>
          </a:xfrm>
          <a:prstGeom prst="rect">
            <a:avLst/>
          </a:prstGeom>
        </p:spPr>
      </p:pic>
      <p:pic>
        <p:nvPicPr>
          <p:cNvPr id="11" name="Picture 10" descr="A table of numbers and numbers&#10;&#10;Description automatically generated with medium confidence">
            <a:extLst>
              <a:ext uri="{FF2B5EF4-FFF2-40B4-BE49-F238E27FC236}">
                <a16:creationId xmlns:a16="http://schemas.microsoft.com/office/drawing/2014/main" id="{28201DF5-3A0D-7627-6EDE-7AA822B7B7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261" y="1404634"/>
            <a:ext cx="2066049" cy="5237466"/>
          </a:xfrm>
          <a:prstGeom prst="rect">
            <a:avLst/>
          </a:prstGeom>
        </p:spPr>
      </p:pic>
      <p:pic>
        <p:nvPicPr>
          <p:cNvPr id="13" name="Picture 12" descr="A table with numbers and a price list&#10;&#10;Description automatically generated with medium confidence">
            <a:extLst>
              <a:ext uri="{FF2B5EF4-FFF2-40B4-BE49-F238E27FC236}">
                <a16:creationId xmlns:a16="http://schemas.microsoft.com/office/drawing/2014/main" id="{9E0431DB-E49E-11F7-1C8B-18A8D67611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6203" y="1676634"/>
            <a:ext cx="2066050" cy="4965466"/>
          </a:xfrm>
          <a:prstGeom prst="rect">
            <a:avLst/>
          </a:prstGeom>
        </p:spPr>
      </p:pic>
    </p:spTree>
    <p:extLst>
      <p:ext uri="{BB962C8B-B14F-4D97-AF65-F5344CB8AC3E}">
        <p14:creationId xmlns:p14="http://schemas.microsoft.com/office/powerpoint/2010/main" val="4102744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s&#10;&#10;Description automatically generated">
            <a:extLst>
              <a:ext uri="{FF2B5EF4-FFF2-40B4-BE49-F238E27FC236}">
                <a16:creationId xmlns:a16="http://schemas.microsoft.com/office/drawing/2014/main" id="{2202A8DB-0E2E-C9E4-EFD5-E135DBF6B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62"/>
            <a:ext cx="12192000" cy="6831275"/>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7318094" cy="523220"/>
          </a:xfrm>
          <a:prstGeom prst="rect">
            <a:avLst/>
          </a:prstGeom>
          <a:noFill/>
        </p:spPr>
        <p:txBody>
          <a:bodyPr wrap="none" rtlCol="0">
            <a:spAutoFit/>
          </a:bodyPr>
          <a:lstStyle/>
          <a:p>
            <a:r>
              <a:rPr lang="en-US" sz="2800" b="1" i="1" dirty="0">
                <a:latin typeface="Palatino Linotype" panose="02040502050505030304" pitchFamily="18" charset="0"/>
              </a:rPr>
              <a:t>Viva </a:t>
            </a:r>
            <a:r>
              <a:rPr lang="en-US" sz="2800" b="1" i="1" dirty="0" err="1">
                <a:latin typeface="Palatino Linotype" panose="02040502050505030304" pitchFamily="18" charset="0"/>
              </a:rPr>
              <a:t>LifeTime</a:t>
            </a:r>
            <a:r>
              <a:rPr lang="en-US" sz="2800" b="1" i="1" dirty="0">
                <a:latin typeface="Palatino Linotype" panose="02040502050505030304" pitchFamily="18" charset="0"/>
              </a:rPr>
              <a:t> Whole Life Insurance (VLTW) </a:t>
            </a:r>
            <a:endParaRPr lang="en-US" b="1" i="1" dirty="0">
              <a:latin typeface="Palatino Linotype" panose="02040502050505030304" pitchFamily="18" charset="0"/>
            </a:endParaRPr>
          </a:p>
        </p:txBody>
      </p:sp>
      <p:sp>
        <p:nvSpPr>
          <p:cNvPr id="9" name="TextBox 8">
            <a:extLst>
              <a:ext uri="{FF2B5EF4-FFF2-40B4-BE49-F238E27FC236}">
                <a16:creationId xmlns:a16="http://schemas.microsoft.com/office/drawing/2014/main" id="{CC68E34C-37DB-E021-4E8F-815B038B3DD5}"/>
              </a:ext>
            </a:extLst>
          </p:cNvPr>
          <p:cNvSpPr txBox="1"/>
          <p:nvPr/>
        </p:nvSpPr>
        <p:spPr>
          <a:xfrm>
            <a:off x="5652783" y="1631950"/>
            <a:ext cx="6339171" cy="523220"/>
          </a:xfrm>
          <a:prstGeom prst="rect">
            <a:avLst/>
          </a:prstGeom>
          <a:noFill/>
        </p:spPr>
        <p:txBody>
          <a:bodyPr wrap="none" rtlCol="0">
            <a:spAutoFit/>
          </a:bodyPr>
          <a:lstStyle/>
          <a:p>
            <a:pPr algn="ctr"/>
            <a:r>
              <a:rPr lang="en-US" sz="2800" b="1" dirty="0">
                <a:solidFill>
                  <a:schemeClr val="bg1"/>
                </a:solidFill>
                <a:latin typeface="Palatino Linotype" panose="02040502050505030304" pitchFamily="18" charset="0"/>
              </a:rPr>
              <a:t>Viva </a:t>
            </a:r>
            <a:r>
              <a:rPr lang="en-US" sz="2800" b="1" dirty="0" err="1">
                <a:solidFill>
                  <a:schemeClr val="bg1"/>
                </a:solidFill>
                <a:latin typeface="Palatino Linotype" panose="02040502050505030304" pitchFamily="18" charset="0"/>
              </a:rPr>
              <a:t>LifeTime</a:t>
            </a:r>
            <a:r>
              <a:rPr lang="en-US" sz="2800" b="1" dirty="0">
                <a:solidFill>
                  <a:schemeClr val="bg1"/>
                </a:solidFill>
                <a:latin typeface="Palatino Linotype" panose="02040502050505030304" pitchFamily="18" charset="0"/>
              </a:rPr>
              <a:t> Whole Life Insurance </a:t>
            </a:r>
          </a:p>
        </p:txBody>
      </p:sp>
      <p:sp>
        <p:nvSpPr>
          <p:cNvPr id="10" name="TextBox 9">
            <a:extLst>
              <a:ext uri="{FF2B5EF4-FFF2-40B4-BE49-F238E27FC236}">
                <a16:creationId xmlns:a16="http://schemas.microsoft.com/office/drawing/2014/main" id="{1A7EE473-257A-8C35-61A5-284247EF4E71}"/>
              </a:ext>
            </a:extLst>
          </p:cNvPr>
          <p:cNvSpPr txBox="1"/>
          <p:nvPr/>
        </p:nvSpPr>
        <p:spPr>
          <a:xfrm>
            <a:off x="5652783" y="2315999"/>
            <a:ext cx="6442848" cy="1815882"/>
          </a:xfrm>
          <a:prstGeom prst="rect">
            <a:avLst/>
          </a:prstGeom>
          <a:noFill/>
        </p:spPr>
        <p:txBody>
          <a:bodyPr wrap="square" rtlCol="0">
            <a:spAutoFit/>
          </a:bodyPr>
          <a:lstStyle/>
          <a:p>
            <a:r>
              <a:rPr lang="en-US" sz="1400" dirty="0">
                <a:solidFill>
                  <a:schemeClr val="bg1"/>
                </a:solidFill>
                <a:latin typeface="Palatino Linotype" panose="02040502050505030304" pitchFamily="18" charset="0"/>
              </a:rPr>
              <a:t>This plan offers permanent life insurance protection with guaranteed premiums, coverage, and cash value accumulation. In today’s uncertain world, securing long-term financial protection for your family is more important than ever. This policy provides peace of mind by ensuring that your loved ones are financially protected in the event of your passing. With options for flexible payments, no medical exams, and guaranteed cash value that grows tax-deferred, Viva </a:t>
            </a:r>
            <a:r>
              <a:rPr lang="en-US" sz="1400" dirty="0" err="1">
                <a:solidFill>
                  <a:schemeClr val="bg1"/>
                </a:solidFill>
                <a:latin typeface="Palatino Linotype" panose="02040502050505030304" pitchFamily="18" charset="0"/>
              </a:rPr>
              <a:t>LifeTime</a:t>
            </a:r>
            <a:r>
              <a:rPr lang="en-US" sz="1400" dirty="0">
                <a:solidFill>
                  <a:schemeClr val="bg1"/>
                </a:solidFill>
                <a:latin typeface="Palatino Linotype" panose="02040502050505030304" pitchFamily="18" charset="0"/>
              </a:rPr>
              <a:t> ensures lifetime protection for both adults and children. It’s an essential part of planning for your family’s future security.​</a:t>
            </a:r>
          </a:p>
        </p:txBody>
      </p:sp>
      <p:sp>
        <p:nvSpPr>
          <p:cNvPr id="11" name="TextBox 10">
            <a:extLst>
              <a:ext uri="{FF2B5EF4-FFF2-40B4-BE49-F238E27FC236}">
                <a16:creationId xmlns:a16="http://schemas.microsoft.com/office/drawing/2014/main" id="{6E179B29-A6CD-0833-8D57-F6EC2473E712}"/>
              </a:ext>
            </a:extLst>
          </p:cNvPr>
          <p:cNvSpPr txBox="1"/>
          <p:nvPr/>
        </p:nvSpPr>
        <p:spPr>
          <a:xfrm>
            <a:off x="5577702" y="4292710"/>
            <a:ext cx="6315543" cy="2308324"/>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Product Features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Issue ages: 18-65</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Benefit options: $20,000 - $100,000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Simplified-Issue – No medical exam required</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Premiums are guaranteed never to increase</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Guaranteed cash values that accumulate on a tax deferred basis</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Cash value available as a policy loan</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Available to non-smokers only</a:t>
            </a:r>
          </a:p>
        </p:txBody>
      </p:sp>
      <p:pic>
        <p:nvPicPr>
          <p:cNvPr id="4" name="Picture 3" descr="A blue tower with people in the window&#10;&#10;Description automatically generated">
            <a:extLst>
              <a:ext uri="{FF2B5EF4-FFF2-40B4-BE49-F238E27FC236}">
                <a16:creationId xmlns:a16="http://schemas.microsoft.com/office/drawing/2014/main" id="{BC278E91-65B5-012F-31F8-2A15D8DF3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09" y="1508515"/>
            <a:ext cx="3936853" cy="5108183"/>
          </a:xfrm>
          <a:prstGeom prst="rect">
            <a:avLst/>
          </a:prstGeom>
        </p:spPr>
      </p:pic>
    </p:spTree>
    <p:extLst>
      <p:ext uri="{BB962C8B-B14F-4D97-AF65-F5344CB8AC3E}">
        <p14:creationId xmlns:p14="http://schemas.microsoft.com/office/powerpoint/2010/main" val="2020358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6C3DB40B-4B30-EE23-07C7-E282E08DB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0"/>
            <a:ext cx="12192000" cy="6838779"/>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6147837" cy="523220"/>
          </a:xfrm>
          <a:prstGeom prst="rect">
            <a:avLst/>
          </a:prstGeom>
          <a:noFill/>
        </p:spPr>
        <p:txBody>
          <a:bodyPr wrap="none" rtlCol="0">
            <a:spAutoFit/>
          </a:bodyPr>
          <a:lstStyle/>
          <a:p>
            <a:r>
              <a:rPr lang="en-US" sz="2800" b="1" i="1" dirty="0">
                <a:latin typeface="Palatino Linotype" panose="02040502050505030304" pitchFamily="18" charset="0"/>
              </a:rPr>
              <a:t>Policy Benefits (&amp; Optional Benefits)</a:t>
            </a:r>
            <a:endParaRPr lang="en-US" b="1" i="1" dirty="0">
              <a:latin typeface="Palatino Linotype" panose="02040502050505030304" pitchFamily="18" charset="0"/>
            </a:endParaRPr>
          </a:p>
        </p:txBody>
      </p:sp>
      <p:sp>
        <p:nvSpPr>
          <p:cNvPr id="8" name="TextBox 7">
            <a:extLst>
              <a:ext uri="{FF2B5EF4-FFF2-40B4-BE49-F238E27FC236}">
                <a16:creationId xmlns:a16="http://schemas.microsoft.com/office/drawing/2014/main" id="{6544B9F7-1739-7A05-EC89-1D6C1C4B3C17}"/>
              </a:ext>
            </a:extLst>
          </p:cNvPr>
          <p:cNvSpPr txBox="1"/>
          <p:nvPr/>
        </p:nvSpPr>
        <p:spPr>
          <a:xfrm>
            <a:off x="8463407" y="3049852"/>
            <a:ext cx="3583686" cy="1815882"/>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Benefit Options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Death Benefit: $20,000-$100,000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Payment Options</a:t>
            </a:r>
          </a:p>
          <a:p>
            <a:pPr marL="742950" lvl="1" indent="-285750">
              <a:buFont typeface="Arial" panose="020B0604020202020204" pitchFamily="34" charset="0"/>
              <a:buChar char="•"/>
            </a:pPr>
            <a:r>
              <a:rPr lang="en-US" sz="1600" dirty="0" err="1">
                <a:solidFill>
                  <a:schemeClr val="bg1"/>
                </a:solidFill>
                <a:latin typeface="Palatino Linotype" panose="02040502050505030304" pitchFamily="18" charset="0"/>
              </a:rPr>
              <a:t>LifeTime</a:t>
            </a:r>
            <a:r>
              <a:rPr lang="en-US" sz="1600" dirty="0">
                <a:solidFill>
                  <a:schemeClr val="bg1"/>
                </a:solidFill>
                <a:latin typeface="Palatino Linotype" panose="02040502050505030304" pitchFamily="18" charset="0"/>
              </a:rPr>
              <a:t> Pay</a:t>
            </a:r>
          </a:p>
          <a:p>
            <a:pPr marL="742950" lvl="1" indent="-285750">
              <a:buFont typeface="Arial" panose="020B0604020202020204" pitchFamily="34" charset="0"/>
              <a:buChar char="•"/>
            </a:pPr>
            <a:r>
              <a:rPr lang="en-US" sz="1600" dirty="0">
                <a:solidFill>
                  <a:schemeClr val="bg1"/>
                </a:solidFill>
                <a:latin typeface="Palatino Linotype" panose="02040502050505030304" pitchFamily="18" charset="0"/>
              </a:rPr>
              <a:t>Paid up to 65</a:t>
            </a:r>
          </a:p>
          <a:p>
            <a:pPr marL="742950" lvl="1" indent="-285750">
              <a:buFont typeface="Arial" panose="020B0604020202020204" pitchFamily="34" charset="0"/>
              <a:buChar char="•"/>
            </a:pPr>
            <a:r>
              <a:rPr lang="en-US" sz="1600" dirty="0">
                <a:solidFill>
                  <a:schemeClr val="bg1"/>
                </a:solidFill>
                <a:latin typeface="Palatino Linotype" panose="02040502050505030304" pitchFamily="18" charset="0"/>
              </a:rPr>
              <a:t>20 Pay</a:t>
            </a:r>
          </a:p>
        </p:txBody>
      </p:sp>
      <p:sp>
        <p:nvSpPr>
          <p:cNvPr id="9" name="TextBox 8">
            <a:extLst>
              <a:ext uri="{FF2B5EF4-FFF2-40B4-BE49-F238E27FC236}">
                <a16:creationId xmlns:a16="http://schemas.microsoft.com/office/drawing/2014/main" id="{B9A671AF-4783-3B8A-14BF-421FB051B29B}"/>
              </a:ext>
            </a:extLst>
          </p:cNvPr>
          <p:cNvSpPr txBox="1"/>
          <p:nvPr/>
        </p:nvSpPr>
        <p:spPr>
          <a:xfrm>
            <a:off x="3169047" y="6412013"/>
            <a:ext cx="1728358" cy="261610"/>
          </a:xfrm>
          <a:prstGeom prst="rect">
            <a:avLst/>
          </a:prstGeom>
          <a:noFill/>
        </p:spPr>
        <p:txBody>
          <a:bodyPr wrap="none" rtlCol="0">
            <a:spAutoFit/>
          </a:bodyPr>
          <a:lstStyle/>
          <a:p>
            <a:pPr algn="ctr"/>
            <a:r>
              <a:rPr lang="en-US" sz="1100" dirty="0">
                <a:latin typeface="Palatino Linotype" panose="02040502050505030304" pitchFamily="18" charset="0"/>
              </a:rPr>
              <a:t>See policy for full details</a:t>
            </a:r>
          </a:p>
        </p:txBody>
      </p:sp>
      <p:pic>
        <p:nvPicPr>
          <p:cNvPr id="4" name="Picture 3" descr="A screenshot of a survey&#10;&#10;Description automatically generated">
            <a:extLst>
              <a:ext uri="{FF2B5EF4-FFF2-40B4-BE49-F238E27FC236}">
                <a16:creationId xmlns:a16="http://schemas.microsoft.com/office/drawing/2014/main" id="{73C5562D-E437-2677-6155-FA590BF12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750" y="1617719"/>
            <a:ext cx="4041163" cy="212995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11" descr="A white background with black text&#10;&#10;Description automatically generated">
            <a:extLst>
              <a:ext uri="{FF2B5EF4-FFF2-40B4-BE49-F238E27FC236}">
                <a16:creationId xmlns:a16="http://schemas.microsoft.com/office/drawing/2014/main" id="{F8F432C1-E117-9758-B145-23D608066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749" y="4322755"/>
            <a:ext cx="4041164" cy="16970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5692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98465" y="238482"/>
            <a:ext cx="9565439" cy="523220"/>
          </a:xfrm>
          <a:prstGeom prst="rect">
            <a:avLst/>
          </a:prstGeom>
          <a:noFill/>
        </p:spPr>
        <p:txBody>
          <a:bodyPr wrap="none" rtlCol="0">
            <a:spAutoFit/>
          </a:bodyPr>
          <a:lstStyle/>
          <a:p>
            <a:r>
              <a:rPr lang="en-US" sz="2800" b="1" i="1" dirty="0">
                <a:latin typeface="Palatino Linotype" panose="02040502050505030304" pitchFamily="18" charset="0"/>
              </a:rPr>
              <a:t>Simplified-Issue/Individual Benefits - California (Sept ‘24)</a:t>
            </a:r>
            <a:endParaRPr lang="en-US" b="1" i="1" dirty="0">
              <a:latin typeface="Palatino Linotype" panose="02040502050505030304" pitchFamily="18" charset="0"/>
            </a:endParaRPr>
          </a:p>
        </p:txBody>
      </p:sp>
      <p:pic>
        <p:nvPicPr>
          <p:cNvPr id="8" name="Picture 7" descr="A cover of a book&#10;&#10;Description automatically generated">
            <a:extLst>
              <a:ext uri="{FF2B5EF4-FFF2-40B4-BE49-F238E27FC236}">
                <a16:creationId xmlns:a16="http://schemas.microsoft.com/office/drawing/2014/main" id="{F9186118-2DDB-56C6-DCB6-395D78969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623" y="1519623"/>
            <a:ext cx="1442678" cy="1866903"/>
          </a:xfrm>
          <a:prstGeom prst="rect">
            <a:avLst/>
          </a:prstGeom>
        </p:spPr>
      </p:pic>
      <p:pic>
        <p:nvPicPr>
          <p:cNvPr id="16" name="Picture 15" descr="A cover of a book&#10;&#10;Description automatically generated">
            <a:extLst>
              <a:ext uri="{FF2B5EF4-FFF2-40B4-BE49-F238E27FC236}">
                <a16:creationId xmlns:a16="http://schemas.microsoft.com/office/drawing/2014/main" id="{0EFFB71D-08A6-26C6-4CBC-BBEC68F67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3472" y="1553399"/>
            <a:ext cx="1442044" cy="1866903"/>
          </a:xfrm>
          <a:prstGeom prst="rect">
            <a:avLst/>
          </a:prstGeom>
        </p:spPr>
      </p:pic>
      <p:sp>
        <p:nvSpPr>
          <p:cNvPr id="20" name="TextBox 19">
            <a:extLst>
              <a:ext uri="{FF2B5EF4-FFF2-40B4-BE49-F238E27FC236}">
                <a16:creationId xmlns:a16="http://schemas.microsoft.com/office/drawing/2014/main" id="{C63DC40F-E277-FD64-C3F7-1F3585D987A9}"/>
              </a:ext>
            </a:extLst>
          </p:cNvPr>
          <p:cNvSpPr txBox="1"/>
          <p:nvPr/>
        </p:nvSpPr>
        <p:spPr>
          <a:xfrm>
            <a:off x="1098396" y="3482200"/>
            <a:ext cx="1927131" cy="569387"/>
          </a:xfrm>
          <a:prstGeom prst="rect">
            <a:avLst/>
          </a:prstGeom>
          <a:noFill/>
        </p:spPr>
        <p:txBody>
          <a:bodyPr wrap="none" rtlCol="0">
            <a:spAutoFit/>
          </a:bodyPr>
          <a:lstStyle/>
          <a:p>
            <a:pPr algn="ctr"/>
            <a:r>
              <a:rPr lang="en-US" sz="1100" b="1" dirty="0">
                <a:latin typeface="Palatino Linotype" panose="02040502050505030304" pitchFamily="18" charset="0"/>
              </a:rPr>
              <a:t>Affordable Choice</a:t>
            </a:r>
          </a:p>
          <a:p>
            <a:pPr algn="ctr"/>
            <a:r>
              <a:rPr lang="en-US" sz="1000" dirty="0">
                <a:latin typeface="Palatino Linotype" panose="02040502050505030304" pitchFamily="18" charset="0"/>
              </a:rPr>
              <a:t>(Fixed-Indemnity Health Plan)</a:t>
            </a:r>
          </a:p>
          <a:p>
            <a:pPr algn="ctr"/>
            <a:r>
              <a:rPr lang="en-US" sz="1000" dirty="0">
                <a:latin typeface="Palatino Linotype" panose="02040502050505030304" pitchFamily="18" charset="0"/>
              </a:rPr>
              <a:t>Signup Ages 18-64</a:t>
            </a:r>
            <a:endParaRPr lang="en-US" sz="1050" dirty="0">
              <a:latin typeface="Palatino Linotype" panose="02040502050505030304" pitchFamily="18" charset="0"/>
            </a:endParaRPr>
          </a:p>
        </p:txBody>
      </p:sp>
      <p:sp>
        <p:nvSpPr>
          <p:cNvPr id="22" name="TextBox 21">
            <a:extLst>
              <a:ext uri="{FF2B5EF4-FFF2-40B4-BE49-F238E27FC236}">
                <a16:creationId xmlns:a16="http://schemas.microsoft.com/office/drawing/2014/main" id="{451EEE24-52EE-72C2-0109-9F63D95FA127}"/>
              </a:ext>
            </a:extLst>
          </p:cNvPr>
          <p:cNvSpPr txBox="1"/>
          <p:nvPr/>
        </p:nvSpPr>
        <p:spPr>
          <a:xfrm>
            <a:off x="3676038" y="3482200"/>
            <a:ext cx="1834155" cy="569387"/>
          </a:xfrm>
          <a:prstGeom prst="rect">
            <a:avLst/>
          </a:prstGeom>
          <a:noFill/>
        </p:spPr>
        <p:txBody>
          <a:bodyPr wrap="none" rtlCol="0">
            <a:spAutoFit/>
          </a:bodyPr>
          <a:lstStyle/>
          <a:p>
            <a:pPr algn="ctr"/>
            <a:r>
              <a:rPr lang="en-US" sz="1100" b="1" dirty="0">
                <a:latin typeface="Palatino Linotype" panose="02040502050505030304" pitchFamily="18" charset="0"/>
              </a:rPr>
              <a:t>Dental, Vision &amp; Hearing</a:t>
            </a:r>
          </a:p>
          <a:p>
            <a:pPr algn="ctr"/>
            <a:r>
              <a:rPr lang="en-US" sz="1000" dirty="0">
                <a:latin typeface="Palatino Linotype" panose="02040502050505030304" pitchFamily="18" charset="0"/>
              </a:rPr>
              <a:t>(Standalone or In Addition)</a:t>
            </a:r>
          </a:p>
          <a:p>
            <a:pPr algn="ctr"/>
            <a:r>
              <a:rPr lang="en-US" sz="1000" dirty="0">
                <a:latin typeface="Palatino Linotype" panose="02040502050505030304" pitchFamily="18" charset="0"/>
              </a:rPr>
              <a:t>Signup Ages 18-85</a:t>
            </a:r>
            <a:endParaRPr lang="en-US" sz="1050" dirty="0">
              <a:latin typeface="Palatino Linotype" panose="02040502050505030304" pitchFamily="18" charset="0"/>
            </a:endParaRPr>
          </a:p>
        </p:txBody>
      </p:sp>
      <p:sp>
        <p:nvSpPr>
          <p:cNvPr id="24" name="TextBox 23">
            <a:extLst>
              <a:ext uri="{FF2B5EF4-FFF2-40B4-BE49-F238E27FC236}">
                <a16:creationId xmlns:a16="http://schemas.microsoft.com/office/drawing/2014/main" id="{F76C766A-6B4D-114E-41D1-06C00738626D}"/>
              </a:ext>
            </a:extLst>
          </p:cNvPr>
          <p:cNvSpPr txBox="1"/>
          <p:nvPr/>
        </p:nvSpPr>
        <p:spPr>
          <a:xfrm>
            <a:off x="8562262" y="3453907"/>
            <a:ext cx="1784463" cy="569387"/>
          </a:xfrm>
          <a:prstGeom prst="rect">
            <a:avLst/>
          </a:prstGeom>
          <a:noFill/>
        </p:spPr>
        <p:txBody>
          <a:bodyPr wrap="none" rtlCol="0">
            <a:spAutoFit/>
          </a:bodyPr>
          <a:lstStyle/>
          <a:p>
            <a:pPr algn="ctr"/>
            <a:r>
              <a:rPr lang="en-US" sz="1100" b="1" dirty="0">
                <a:latin typeface="Palatino Linotype" panose="02040502050505030304" pitchFamily="18" charset="0"/>
              </a:rPr>
              <a:t>Out-of-Pocket Protection</a:t>
            </a:r>
          </a:p>
          <a:p>
            <a:pPr algn="ctr"/>
            <a:r>
              <a:rPr lang="en-US" sz="1000" dirty="0">
                <a:latin typeface="Palatino Linotype" panose="02040502050505030304" pitchFamily="18" charset="0"/>
              </a:rPr>
              <a:t>(Medical Bills Gap Plan)</a:t>
            </a:r>
          </a:p>
          <a:p>
            <a:pPr algn="ctr"/>
            <a:r>
              <a:rPr lang="en-US" sz="1000" dirty="0">
                <a:latin typeface="Palatino Linotype" panose="02040502050505030304" pitchFamily="18" charset="0"/>
              </a:rPr>
              <a:t>Signup Ages 18-64</a:t>
            </a:r>
            <a:endParaRPr lang="en-US" sz="1050" dirty="0">
              <a:latin typeface="Palatino Linotype" panose="02040502050505030304" pitchFamily="18" charset="0"/>
            </a:endParaRPr>
          </a:p>
        </p:txBody>
      </p:sp>
      <p:pic>
        <p:nvPicPr>
          <p:cNvPr id="3" name="Picture 2" descr="A cover of a magazine&#10;&#10;Description automatically generated">
            <a:extLst>
              <a:ext uri="{FF2B5EF4-FFF2-40B4-BE49-F238E27FC236}">
                <a16:creationId xmlns:a16="http://schemas.microsoft.com/office/drawing/2014/main" id="{64094CEF-A8F9-4403-A2A0-6BD55A921B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1206" y="1519624"/>
            <a:ext cx="1443241" cy="1866902"/>
          </a:xfrm>
          <a:prstGeom prst="rect">
            <a:avLst/>
          </a:prstGeom>
        </p:spPr>
      </p:pic>
      <p:pic>
        <p:nvPicPr>
          <p:cNvPr id="14" name="Picture 13" descr="A cover of a magazine&#10;&#10;Description automatically generated">
            <a:extLst>
              <a:ext uri="{FF2B5EF4-FFF2-40B4-BE49-F238E27FC236}">
                <a16:creationId xmlns:a16="http://schemas.microsoft.com/office/drawing/2014/main" id="{33573AA7-D5BE-352D-8922-D54C77E822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6445" y="4149623"/>
            <a:ext cx="1439071" cy="1866902"/>
          </a:xfrm>
          <a:prstGeom prst="rect">
            <a:avLst/>
          </a:prstGeom>
        </p:spPr>
      </p:pic>
      <p:sp>
        <p:nvSpPr>
          <p:cNvPr id="23" name="TextBox 22">
            <a:extLst>
              <a:ext uri="{FF2B5EF4-FFF2-40B4-BE49-F238E27FC236}">
                <a16:creationId xmlns:a16="http://schemas.microsoft.com/office/drawing/2014/main" id="{55076293-59CE-517E-76D9-D2FB501E86E2}"/>
              </a:ext>
            </a:extLst>
          </p:cNvPr>
          <p:cNvSpPr txBox="1"/>
          <p:nvPr/>
        </p:nvSpPr>
        <p:spPr>
          <a:xfrm>
            <a:off x="8544628" y="6107023"/>
            <a:ext cx="1819729" cy="569387"/>
          </a:xfrm>
          <a:prstGeom prst="rect">
            <a:avLst/>
          </a:prstGeom>
          <a:noFill/>
        </p:spPr>
        <p:txBody>
          <a:bodyPr wrap="none" rtlCol="0">
            <a:spAutoFit/>
          </a:bodyPr>
          <a:lstStyle/>
          <a:p>
            <a:pPr algn="ctr"/>
            <a:r>
              <a:rPr lang="en-US" sz="1100" b="1" dirty="0">
                <a:latin typeface="Palatino Linotype" panose="02040502050505030304" pitchFamily="18" charset="0"/>
              </a:rPr>
              <a:t>Whole Life Insurance</a:t>
            </a:r>
          </a:p>
          <a:p>
            <a:pPr algn="ctr"/>
            <a:r>
              <a:rPr lang="en-US" sz="1000" dirty="0">
                <a:latin typeface="Palatino Linotype" panose="02040502050505030304" pitchFamily="18" charset="0"/>
              </a:rPr>
              <a:t>(Cash Value + Death Benefit)</a:t>
            </a:r>
          </a:p>
          <a:p>
            <a:pPr algn="ctr"/>
            <a:r>
              <a:rPr lang="en-US" sz="1000" dirty="0">
                <a:latin typeface="Palatino Linotype" panose="02040502050505030304" pitchFamily="18" charset="0"/>
              </a:rPr>
              <a:t>Signup Ages 45-89</a:t>
            </a:r>
            <a:endParaRPr lang="en-US" sz="1050" dirty="0">
              <a:latin typeface="Palatino Linotype" panose="02040502050505030304" pitchFamily="18" charset="0"/>
            </a:endParaRPr>
          </a:p>
        </p:txBody>
      </p:sp>
      <p:pic>
        <p:nvPicPr>
          <p:cNvPr id="18" name="Picture 17" descr="A blue tower with people in the window&#10;&#10;Description automatically generated">
            <a:extLst>
              <a:ext uri="{FF2B5EF4-FFF2-40B4-BE49-F238E27FC236}">
                <a16:creationId xmlns:a16="http://schemas.microsoft.com/office/drawing/2014/main" id="{DC3EC4E9-7EC2-164F-07C8-E9090FA258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7050" y="4149623"/>
            <a:ext cx="1440273" cy="1868797"/>
          </a:xfrm>
          <a:prstGeom prst="rect">
            <a:avLst/>
          </a:prstGeom>
        </p:spPr>
      </p:pic>
      <p:sp>
        <p:nvSpPr>
          <p:cNvPr id="25" name="TextBox 24">
            <a:extLst>
              <a:ext uri="{FF2B5EF4-FFF2-40B4-BE49-F238E27FC236}">
                <a16:creationId xmlns:a16="http://schemas.microsoft.com/office/drawing/2014/main" id="{DF729C61-B43D-DCBE-ED37-5E84B6F69442}"/>
              </a:ext>
            </a:extLst>
          </p:cNvPr>
          <p:cNvSpPr txBox="1"/>
          <p:nvPr/>
        </p:nvSpPr>
        <p:spPr>
          <a:xfrm>
            <a:off x="6189526" y="6107022"/>
            <a:ext cx="1693092" cy="569387"/>
          </a:xfrm>
          <a:prstGeom prst="rect">
            <a:avLst/>
          </a:prstGeom>
          <a:noFill/>
        </p:spPr>
        <p:txBody>
          <a:bodyPr wrap="none" rtlCol="0">
            <a:spAutoFit/>
          </a:bodyPr>
          <a:lstStyle/>
          <a:p>
            <a:pPr algn="ctr"/>
            <a:r>
              <a:rPr lang="en-US" sz="1100" b="1" dirty="0">
                <a:latin typeface="Palatino Linotype" panose="02040502050505030304" pitchFamily="18" charset="0"/>
              </a:rPr>
              <a:t>Term Life Insurance</a:t>
            </a:r>
          </a:p>
          <a:p>
            <a:pPr algn="ctr"/>
            <a:r>
              <a:rPr lang="en-US" sz="1000" dirty="0">
                <a:latin typeface="Palatino Linotype" panose="02040502050505030304" pitchFamily="18" charset="0"/>
              </a:rPr>
              <a:t>(Affordable Death Benefit)</a:t>
            </a:r>
          </a:p>
          <a:p>
            <a:pPr algn="ctr"/>
            <a:r>
              <a:rPr lang="en-US" sz="1000" dirty="0">
                <a:latin typeface="Palatino Linotype" panose="02040502050505030304" pitchFamily="18" charset="0"/>
              </a:rPr>
              <a:t>Signup Ages 18-60</a:t>
            </a:r>
            <a:endParaRPr lang="en-US" sz="1050" dirty="0">
              <a:latin typeface="Palatino Linotype" panose="02040502050505030304" pitchFamily="18" charset="0"/>
            </a:endParaRPr>
          </a:p>
        </p:txBody>
      </p:sp>
      <p:pic>
        <p:nvPicPr>
          <p:cNvPr id="4" name="Picture 3" descr="A person helping a person climb a staircase&#10;&#10;Description automatically generated">
            <a:extLst>
              <a:ext uri="{FF2B5EF4-FFF2-40B4-BE49-F238E27FC236}">
                <a16:creationId xmlns:a16="http://schemas.microsoft.com/office/drawing/2014/main" id="{3195B484-B0AE-D871-1493-FF6AD4BCF0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1884" y="1519624"/>
            <a:ext cx="1448377" cy="1866902"/>
          </a:xfrm>
          <a:prstGeom prst="rect">
            <a:avLst/>
          </a:prstGeom>
        </p:spPr>
      </p:pic>
      <p:sp>
        <p:nvSpPr>
          <p:cNvPr id="19" name="TextBox 18">
            <a:extLst>
              <a:ext uri="{FF2B5EF4-FFF2-40B4-BE49-F238E27FC236}">
                <a16:creationId xmlns:a16="http://schemas.microsoft.com/office/drawing/2014/main" id="{CE1B70C5-D37B-463E-5EDB-161F0979BD25}"/>
              </a:ext>
            </a:extLst>
          </p:cNvPr>
          <p:cNvSpPr txBox="1"/>
          <p:nvPr/>
        </p:nvSpPr>
        <p:spPr>
          <a:xfrm>
            <a:off x="6110979" y="3482200"/>
            <a:ext cx="1850186" cy="569387"/>
          </a:xfrm>
          <a:prstGeom prst="rect">
            <a:avLst/>
          </a:prstGeom>
          <a:noFill/>
        </p:spPr>
        <p:txBody>
          <a:bodyPr wrap="none" rtlCol="0">
            <a:spAutoFit/>
          </a:bodyPr>
          <a:lstStyle/>
          <a:p>
            <a:pPr algn="ctr"/>
            <a:r>
              <a:rPr lang="en-US" sz="1100" b="1" dirty="0">
                <a:latin typeface="Palatino Linotype" panose="02040502050505030304" pitchFamily="18" charset="0"/>
              </a:rPr>
              <a:t>Accident/Injury Policy</a:t>
            </a:r>
          </a:p>
          <a:p>
            <a:pPr algn="ctr"/>
            <a:r>
              <a:rPr lang="en-US" sz="1000" dirty="0">
                <a:latin typeface="Palatino Linotype" panose="02040502050505030304" pitchFamily="18" charset="0"/>
              </a:rPr>
              <a:t>(includes AD&amp;D &amp; Wellness)</a:t>
            </a:r>
          </a:p>
          <a:p>
            <a:pPr algn="ctr"/>
            <a:r>
              <a:rPr lang="en-US" sz="1000" dirty="0">
                <a:latin typeface="Palatino Linotype" panose="02040502050505030304" pitchFamily="18" charset="0"/>
              </a:rPr>
              <a:t>Signup Ages 18-84</a:t>
            </a:r>
            <a:endParaRPr lang="en-US" sz="1050" dirty="0">
              <a:latin typeface="Palatino Linotype" panose="02040502050505030304" pitchFamily="18" charset="0"/>
            </a:endParaRPr>
          </a:p>
        </p:txBody>
      </p:sp>
      <p:pic>
        <p:nvPicPr>
          <p:cNvPr id="10" name="Picture 9" descr="A medical brochure with a doctor and people&#10;&#10;Description automatically generated">
            <a:extLst>
              <a:ext uri="{FF2B5EF4-FFF2-40B4-BE49-F238E27FC236}">
                <a16:creationId xmlns:a16="http://schemas.microsoft.com/office/drawing/2014/main" id="{BFD5420E-A9C3-1C6B-7002-4AF6118470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0623" y="4144447"/>
            <a:ext cx="1440272" cy="1866903"/>
          </a:xfrm>
          <a:prstGeom prst="rect">
            <a:avLst/>
          </a:prstGeom>
        </p:spPr>
      </p:pic>
      <p:sp>
        <p:nvSpPr>
          <p:cNvPr id="21" name="TextBox 20">
            <a:extLst>
              <a:ext uri="{FF2B5EF4-FFF2-40B4-BE49-F238E27FC236}">
                <a16:creationId xmlns:a16="http://schemas.microsoft.com/office/drawing/2014/main" id="{846C614D-C548-E287-F88B-B107D677B710}"/>
              </a:ext>
            </a:extLst>
          </p:cNvPr>
          <p:cNvSpPr txBox="1"/>
          <p:nvPr/>
        </p:nvSpPr>
        <p:spPr>
          <a:xfrm>
            <a:off x="952923" y="6107022"/>
            <a:ext cx="2215671" cy="569387"/>
          </a:xfrm>
          <a:prstGeom prst="rect">
            <a:avLst/>
          </a:prstGeom>
          <a:noFill/>
        </p:spPr>
        <p:txBody>
          <a:bodyPr wrap="none" rtlCol="0">
            <a:spAutoFit/>
          </a:bodyPr>
          <a:lstStyle/>
          <a:p>
            <a:pPr algn="ctr"/>
            <a:r>
              <a:rPr lang="en-US" sz="1100" b="1" dirty="0">
                <a:latin typeface="Palatino Linotype" panose="02040502050505030304" pitchFamily="18" charset="0"/>
              </a:rPr>
              <a:t>Cancer, Heart &amp; Stroke (CHAS)</a:t>
            </a:r>
          </a:p>
          <a:p>
            <a:pPr algn="ctr"/>
            <a:r>
              <a:rPr lang="en-US" sz="1000" dirty="0">
                <a:latin typeface="Palatino Linotype" panose="02040502050505030304" pitchFamily="18" charset="0"/>
              </a:rPr>
              <a:t>(Lump-Sum Cash Payout)</a:t>
            </a:r>
          </a:p>
          <a:p>
            <a:pPr algn="ctr"/>
            <a:r>
              <a:rPr lang="en-US" sz="1000" dirty="0">
                <a:latin typeface="Palatino Linotype" panose="02040502050505030304" pitchFamily="18" charset="0"/>
              </a:rPr>
              <a:t>Signup Ages 20-64</a:t>
            </a:r>
            <a:endParaRPr lang="en-US" sz="1050" dirty="0">
              <a:latin typeface="Palatino Linotype" panose="02040502050505030304" pitchFamily="18" charset="0"/>
            </a:endParaRPr>
          </a:p>
        </p:txBody>
      </p:sp>
      <p:pic>
        <p:nvPicPr>
          <p:cNvPr id="7" name="Picture 6" descr="A medical brochure with a doctor and people&#10;&#10;Description automatically generated">
            <a:extLst>
              <a:ext uri="{FF2B5EF4-FFF2-40B4-BE49-F238E27FC236}">
                <a16:creationId xmlns:a16="http://schemas.microsoft.com/office/drawing/2014/main" id="{AAD19F8F-D02E-87BE-A068-029CCA2EDB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1206" y="4144447"/>
            <a:ext cx="1440272" cy="1866903"/>
          </a:xfrm>
          <a:prstGeom prst="rect">
            <a:avLst/>
          </a:prstGeom>
        </p:spPr>
      </p:pic>
      <p:sp>
        <p:nvSpPr>
          <p:cNvPr id="9" name="TextBox 8">
            <a:extLst>
              <a:ext uri="{FF2B5EF4-FFF2-40B4-BE49-F238E27FC236}">
                <a16:creationId xmlns:a16="http://schemas.microsoft.com/office/drawing/2014/main" id="{102773EA-9A9C-C90C-F4C5-A9F8677FEAFF}"/>
              </a:ext>
            </a:extLst>
          </p:cNvPr>
          <p:cNvSpPr txBox="1"/>
          <p:nvPr/>
        </p:nvSpPr>
        <p:spPr>
          <a:xfrm>
            <a:off x="3795291" y="6107024"/>
            <a:ext cx="1592104" cy="569387"/>
          </a:xfrm>
          <a:prstGeom prst="rect">
            <a:avLst/>
          </a:prstGeom>
          <a:noFill/>
        </p:spPr>
        <p:txBody>
          <a:bodyPr wrap="none" rtlCol="0">
            <a:spAutoFit/>
          </a:bodyPr>
          <a:lstStyle/>
          <a:p>
            <a:pPr algn="ctr"/>
            <a:r>
              <a:rPr lang="en-US" sz="1100" b="1" dirty="0">
                <a:latin typeface="Palatino Linotype" panose="02040502050505030304" pitchFamily="18" charset="0"/>
              </a:rPr>
              <a:t>Cancer Care Plus</a:t>
            </a:r>
          </a:p>
          <a:p>
            <a:pPr algn="ctr"/>
            <a:r>
              <a:rPr lang="en-US" sz="1000" dirty="0">
                <a:latin typeface="Palatino Linotype" panose="02040502050505030304" pitchFamily="18" charset="0"/>
              </a:rPr>
              <a:t>(Ongoing Payment Plan)</a:t>
            </a:r>
          </a:p>
          <a:p>
            <a:pPr algn="ctr"/>
            <a:r>
              <a:rPr lang="en-US" sz="1000" dirty="0">
                <a:latin typeface="Palatino Linotype" panose="02040502050505030304" pitchFamily="18" charset="0"/>
              </a:rPr>
              <a:t>Signup Ages 20-64</a:t>
            </a:r>
            <a:endParaRPr lang="en-US" sz="1050" dirty="0">
              <a:latin typeface="Palatino Linotype" panose="02040502050505030304" pitchFamily="18" charset="0"/>
            </a:endParaRPr>
          </a:p>
        </p:txBody>
      </p:sp>
    </p:spTree>
    <p:extLst>
      <p:ext uri="{BB962C8B-B14F-4D97-AF65-F5344CB8AC3E}">
        <p14:creationId xmlns:p14="http://schemas.microsoft.com/office/powerpoint/2010/main" val="4101084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8918403" cy="523220"/>
          </a:xfrm>
          <a:prstGeom prst="rect">
            <a:avLst/>
          </a:prstGeom>
          <a:noFill/>
        </p:spPr>
        <p:txBody>
          <a:bodyPr wrap="none" rtlCol="0">
            <a:spAutoFit/>
          </a:bodyPr>
          <a:lstStyle/>
          <a:p>
            <a:r>
              <a:rPr lang="en-US" sz="2800" b="1" i="1" dirty="0">
                <a:latin typeface="Palatino Linotype" panose="02040502050505030304" pitchFamily="18" charset="0"/>
              </a:rPr>
              <a:t>Viva </a:t>
            </a:r>
            <a:r>
              <a:rPr lang="en-US" sz="2800" b="1" i="1" dirty="0" err="1">
                <a:latin typeface="Palatino Linotype" panose="02040502050505030304" pitchFamily="18" charset="0"/>
              </a:rPr>
              <a:t>LifeTime</a:t>
            </a:r>
            <a:r>
              <a:rPr lang="en-US" sz="2800" b="1" i="1" dirty="0">
                <a:latin typeface="Palatino Linotype" panose="02040502050505030304" pitchFamily="18" charset="0"/>
              </a:rPr>
              <a:t> Whole Life Insurance Rates – California</a:t>
            </a:r>
          </a:p>
        </p:txBody>
      </p:sp>
      <p:pic>
        <p:nvPicPr>
          <p:cNvPr id="3" name="Picture 2" descr="A table with numbers and symbols&#10;&#10;Description automatically generated">
            <a:extLst>
              <a:ext uri="{FF2B5EF4-FFF2-40B4-BE49-F238E27FC236}">
                <a16:creationId xmlns:a16="http://schemas.microsoft.com/office/drawing/2014/main" id="{AC406CA3-C55D-DD72-CB5A-56AFD1968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307" y="1364497"/>
            <a:ext cx="1848222" cy="5130800"/>
          </a:xfrm>
          <a:prstGeom prst="rect">
            <a:avLst/>
          </a:prstGeom>
        </p:spPr>
      </p:pic>
      <p:pic>
        <p:nvPicPr>
          <p:cNvPr id="8" name="Picture 7" descr="A table with numbers and a blue line&#10;&#10;Description automatically generated">
            <a:extLst>
              <a:ext uri="{FF2B5EF4-FFF2-40B4-BE49-F238E27FC236}">
                <a16:creationId xmlns:a16="http://schemas.microsoft.com/office/drawing/2014/main" id="{353D9DD9-C24C-5912-D7CB-803F91786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868" y="1859797"/>
            <a:ext cx="1468428" cy="4749800"/>
          </a:xfrm>
          <a:prstGeom prst="rect">
            <a:avLst/>
          </a:prstGeom>
        </p:spPr>
      </p:pic>
      <p:pic>
        <p:nvPicPr>
          <p:cNvPr id="11" name="Picture 10" descr="A table with numbers and symbols&#10;&#10;Description automatically generated">
            <a:extLst>
              <a:ext uri="{FF2B5EF4-FFF2-40B4-BE49-F238E27FC236}">
                <a16:creationId xmlns:a16="http://schemas.microsoft.com/office/drawing/2014/main" id="{7BE5BDC8-06C2-EE76-1744-C18C2E87E7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522" y="1408948"/>
            <a:ext cx="1788877" cy="5130800"/>
          </a:xfrm>
          <a:prstGeom prst="rect">
            <a:avLst/>
          </a:prstGeom>
        </p:spPr>
      </p:pic>
      <p:pic>
        <p:nvPicPr>
          <p:cNvPr id="13" name="Picture 12" descr="A table with numbers and symbols&#10;&#10;Description automatically generated">
            <a:extLst>
              <a:ext uri="{FF2B5EF4-FFF2-40B4-BE49-F238E27FC236}">
                <a16:creationId xmlns:a16="http://schemas.microsoft.com/office/drawing/2014/main" id="{97E7E6E9-1FB4-6AD0-35D8-225F76199B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3967" y="1859797"/>
            <a:ext cx="1421983" cy="4801353"/>
          </a:xfrm>
          <a:prstGeom prst="rect">
            <a:avLst/>
          </a:prstGeom>
        </p:spPr>
      </p:pic>
    </p:spTree>
    <p:extLst>
      <p:ext uri="{BB962C8B-B14F-4D97-AF65-F5344CB8AC3E}">
        <p14:creationId xmlns:p14="http://schemas.microsoft.com/office/powerpoint/2010/main" val="2977811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s&#10;&#10;Description automatically generated">
            <a:extLst>
              <a:ext uri="{FF2B5EF4-FFF2-40B4-BE49-F238E27FC236}">
                <a16:creationId xmlns:a16="http://schemas.microsoft.com/office/drawing/2014/main" id="{2202A8DB-0E2E-C9E4-EFD5-E135DBF6B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62"/>
            <a:ext cx="12192000" cy="6831275"/>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2347117" cy="523220"/>
          </a:xfrm>
          <a:prstGeom prst="rect">
            <a:avLst/>
          </a:prstGeom>
          <a:noFill/>
        </p:spPr>
        <p:txBody>
          <a:bodyPr wrap="none" rtlCol="0">
            <a:spAutoFit/>
          </a:bodyPr>
          <a:lstStyle/>
          <a:p>
            <a:r>
              <a:rPr lang="en-US" sz="2800" b="1" i="1" dirty="0">
                <a:latin typeface="Palatino Linotype" panose="02040502050505030304" pitchFamily="18" charset="0"/>
              </a:rPr>
              <a:t>What’s Next?</a:t>
            </a:r>
            <a:endParaRPr lang="en-US" b="1" i="1" dirty="0">
              <a:latin typeface="Palatino Linotype" panose="02040502050505030304" pitchFamily="18" charset="0"/>
            </a:endParaRPr>
          </a:p>
        </p:txBody>
      </p:sp>
      <p:sp>
        <p:nvSpPr>
          <p:cNvPr id="11" name="TextBox 10">
            <a:extLst>
              <a:ext uri="{FF2B5EF4-FFF2-40B4-BE49-F238E27FC236}">
                <a16:creationId xmlns:a16="http://schemas.microsoft.com/office/drawing/2014/main" id="{6E179B29-A6CD-0833-8D57-F6EC2473E712}"/>
              </a:ext>
            </a:extLst>
          </p:cNvPr>
          <p:cNvSpPr txBox="1"/>
          <p:nvPr/>
        </p:nvSpPr>
        <p:spPr>
          <a:xfrm>
            <a:off x="5742799" y="5137790"/>
            <a:ext cx="6315543" cy="1569660"/>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Claims/Servicing</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If you have a claimable situation, please make sure to grab paperwork as your leaving the doctor (not a copay receipt – paperwork that includes your name, facility name &amp; treatment)</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Call me &amp; I will help you file your 1</a:t>
            </a:r>
            <a:r>
              <a:rPr lang="en-US" sz="1600" baseline="30000" dirty="0">
                <a:solidFill>
                  <a:schemeClr val="bg1"/>
                </a:solidFill>
                <a:latin typeface="Palatino Linotype" panose="02040502050505030304" pitchFamily="18" charset="0"/>
              </a:rPr>
              <a:t>st</a:t>
            </a:r>
            <a:r>
              <a:rPr lang="en-US" sz="1600" dirty="0">
                <a:solidFill>
                  <a:schemeClr val="bg1"/>
                </a:solidFill>
                <a:latin typeface="Palatino Linotype" panose="02040502050505030304" pitchFamily="18" charset="0"/>
              </a:rPr>
              <a:t> claim!</a:t>
            </a:r>
          </a:p>
        </p:txBody>
      </p:sp>
      <p:pic>
        <p:nvPicPr>
          <p:cNvPr id="2" name="Picture 1">
            <a:extLst>
              <a:ext uri="{FF2B5EF4-FFF2-40B4-BE49-F238E27FC236}">
                <a16:creationId xmlns:a16="http://schemas.microsoft.com/office/drawing/2014/main" id="{54709446-3A78-CA63-D6D5-87C9BF97BB9C}"/>
              </a:ext>
            </a:extLst>
          </p:cNvPr>
          <p:cNvPicPr>
            <a:picLocks noChangeAspect="1"/>
          </p:cNvPicPr>
          <p:nvPr/>
        </p:nvPicPr>
        <p:blipFill>
          <a:blip r:embed="rId4"/>
          <a:stretch>
            <a:fillRect/>
          </a:stretch>
        </p:blipFill>
        <p:spPr>
          <a:xfrm>
            <a:off x="666905" y="1492250"/>
            <a:ext cx="4097023" cy="5124450"/>
          </a:xfrm>
          <a:prstGeom prst="rect">
            <a:avLst/>
          </a:prstGeom>
        </p:spPr>
      </p:pic>
      <p:sp>
        <p:nvSpPr>
          <p:cNvPr id="3" name="TextBox 2">
            <a:extLst>
              <a:ext uri="{FF2B5EF4-FFF2-40B4-BE49-F238E27FC236}">
                <a16:creationId xmlns:a16="http://schemas.microsoft.com/office/drawing/2014/main" id="{7B874C19-1EFF-5F89-66EA-EBF85DEE2FEE}"/>
              </a:ext>
            </a:extLst>
          </p:cNvPr>
          <p:cNvSpPr txBox="1"/>
          <p:nvPr/>
        </p:nvSpPr>
        <p:spPr>
          <a:xfrm>
            <a:off x="5742798" y="1492250"/>
            <a:ext cx="6315543" cy="3539430"/>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Quoting &amp; Enrollment Process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Decide which plan(s) you’re interested in</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Quote each plan with me (or through my self-enroll site)</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Provide information for enrollment</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Select beneficiaries </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Select benefit effective date &amp; bank draft date</a:t>
            </a:r>
            <a:br>
              <a:rPr lang="en-US" sz="1600" dirty="0">
                <a:solidFill>
                  <a:schemeClr val="bg1"/>
                </a:solidFill>
                <a:latin typeface="Palatino Linotype" panose="02040502050505030304" pitchFamily="18" charset="0"/>
              </a:rPr>
            </a:br>
            <a:r>
              <a:rPr lang="en-US" sz="1600" dirty="0">
                <a:solidFill>
                  <a:schemeClr val="bg1"/>
                </a:solidFill>
                <a:latin typeface="Palatino Linotype" panose="02040502050505030304" pitchFamily="18" charset="0"/>
              </a:rPr>
              <a:t>(suggested date of 10 days after application date)</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Input bank account information (from a check or bank login)</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Signature process is completed with mother’s maiden name</a:t>
            </a:r>
            <a:br>
              <a:rPr lang="en-US" sz="1600" dirty="0">
                <a:solidFill>
                  <a:schemeClr val="bg1"/>
                </a:solidFill>
                <a:latin typeface="Palatino Linotype" panose="02040502050505030304" pitchFamily="18" charset="0"/>
              </a:rPr>
            </a:br>
            <a:r>
              <a:rPr lang="en-US" sz="1600" dirty="0">
                <a:solidFill>
                  <a:schemeClr val="bg1"/>
                </a:solidFill>
                <a:latin typeface="Palatino Linotype" panose="02040502050505030304" pitchFamily="18" charset="0"/>
              </a:rPr>
              <a:t>(in-person or remote)</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You will receive electronic &amp; paper copies of your policies</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If you know 1 or more people in your network that would benefit from these policies, I would love to help them out!</a:t>
            </a:r>
          </a:p>
        </p:txBody>
      </p:sp>
    </p:spTree>
    <p:extLst>
      <p:ext uri="{BB962C8B-B14F-4D97-AF65-F5344CB8AC3E}">
        <p14:creationId xmlns:p14="http://schemas.microsoft.com/office/powerpoint/2010/main" val="182052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5562741" cy="523220"/>
          </a:xfrm>
          <a:prstGeom prst="rect">
            <a:avLst/>
          </a:prstGeom>
          <a:noFill/>
        </p:spPr>
        <p:txBody>
          <a:bodyPr wrap="none" rtlCol="0">
            <a:spAutoFit/>
          </a:bodyPr>
          <a:lstStyle/>
          <a:p>
            <a:r>
              <a:rPr lang="en-US" sz="2800" b="1" i="1" dirty="0">
                <a:latin typeface="Palatino Linotype" panose="02040502050505030304" pitchFamily="18" charset="0"/>
              </a:rPr>
              <a:t>Which plans may be best for you?</a:t>
            </a:r>
            <a:endParaRPr lang="en-US" b="1" i="1" dirty="0">
              <a:latin typeface="Palatino Linotype" panose="02040502050505030304" pitchFamily="18" charset="0"/>
            </a:endParaRPr>
          </a:p>
        </p:txBody>
      </p:sp>
      <p:sp>
        <p:nvSpPr>
          <p:cNvPr id="2" name="TextBox 1">
            <a:extLst>
              <a:ext uri="{FF2B5EF4-FFF2-40B4-BE49-F238E27FC236}">
                <a16:creationId xmlns:a16="http://schemas.microsoft.com/office/drawing/2014/main" id="{1869951B-D083-BDD4-F140-6B390010C5D8}"/>
              </a:ext>
            </a:extLst>
          </p:cNvPr>
          <p:cNvSpPr txBox="1"/>
          <p:nvPr/>
        </p:nvSpPr>
        <p:spPr>
          <a:xfrm>
            <a:off x="421362" y="1584795"/>
            <a:ext cx="11349276" cy="4708981"/>
          </a:xfrm>
          <a:prstGeom prst="rect">
            <a:avLst/>
          </a:prstGeom>
          <a:noFill/>
        </p:spPr>
        <p:txBody>
          <a:bodyPr wrap="square" rtlCol="0">
            <a:spAutoFit/>
          </a:bodyPr>
          <a:lstStyle/>
          <a:p>
            <a:pPr marL="285750" indent="-285750">
              <a:buFont typeface="Arial" panose="020B0604020202020204" pitchFamily="34" charset="0"/>
              <a:buChar char="•"/>
            </a:pPr>
            <a:r>
              <a:rPr lang="en-US" sz="1400" i="1" dirty="0">
                <a:latin typeface="Palatino Linotype" panose="02040502050505030304" pitchFamily="18" charset="0"/>
              </a:rPr>
              <a:t>Are you or your family looking to save money on health insurance and/or own something that pays YOU, not the doctors/hospitals?</a:t>
            </a:r>
          </a:p>
          <a:p>
            <a:pPr marL="742950" lvl="1" indent="-285750">
              <a:buFont typeface="Arial" panose="020B0604020202020204" pitchFamily="34" charset="0"/>
              <a:buChar char="•"/>
            </a:pPr>
            <a:r>
              <a:rPr lang="en-US" sz="1200" dirty="0">
                <a:latin typeface="Palatino Linotype" panose="02040502050505030304" pitchFamily="18" charset="0"/>
              </a:rPr>
              <a:t>If so, we highly recommend looking into the </a:t>
            </a:r>
            <a:r>
              <a:rPr lang="en-US" sz="1200" b="1" dirty="0">
                <a:latin typeface="Palatino Linotype" panose="02040502050505030304" pitchFamily="18" charset="0"/>
              </a:rPr>
              <a:t>Affordable Choice </a:t>
            </a:r>
            <a:r>
              <a:rPr lang="en-US" sz="1200" dirty="0">
                <a:latin typeface="Palatino Linotype" panose="02040502050505030304" pitchFamily="18" charset="0"/>
              </a:rPr>
              <a:t>plan as a standalone policy OR in addition to what you have. </a:t>
            </a:r>
          </a:p>
          <a:p>
            <a:pPr marL="742950" lvl="1" indent="-285750">
              <a:buFont typeface="Arial" panose="020B0604020202020204" pitchFamily="34" charset="0"/>
              <a:buChar char="•"/>
            </a:pPr>
            <a:endParaRPr lang="en-US" sz="1200" i="1" dirty="0">
              <a:latin typeface="Palatino Linotype" panose="02040502050505030304" pitchFamily="18" charset="0"/>
            </a:endParaRPr>
          </a:p>
          <a:p>
            <a:pPr marL="285750" indent="-285750">
              <a:buFont typeface="Arial" panose="020B0604020202020204" pitchFamily="34" charset="0"/>
              <a:buChar char="•"/>
            </a:pPr>
            <a:r>
              <a:rPr lang="en-US" sz="1400" i="1" dirty="0">
                <a:latin typeface="Palatino Linotype" panose="02040502050505030304" pitchFamily="18" charset="0"/>
              </a:rPr>
              <a:t>Are you or your family in need of Dental, Vision or Hearing coverage, OR on Medicare &amp; in need of coverage?</a:t>
            </a:r>
          </a:p>
          <a:p>
            <a:pPr marL="742950" lvl="1" indent="-285750">
              <a:buFont typeface="Arial" panose="020B0604020202020204" pitchFamily="34" charset="0"/>
              <a:buChar char="•"/>
            </a:pPr>
            <a:r>
              <a:rPr lang="en-US" sz="1200" dirty="0">
                <a:latin typeface="Palatino Linotype" panose="02040502050505030304" pitchFamily="18" charset="0"/>
              </a:rPr>
              <a:t>If so, take a look at our </a:t>
            </a:r>
            <a:r>
              <a:rPr lang="en-US" sz="1200" b="1" dirty="0">
                <a:latin typeface="Palatino Linotype" panose="02040502050505030304" pitchFamily="18" charset="0"/>
              </a:rPr>
              <a:t>Dental, Vision &amp; Hearing </a:t>
            </a:r>
            <a:r>
              <a:rPr lang="en-US" sz="1200" dirty="0">
                <a:latin typeface="Palatino Linotype" panose="02040502050505030304" pitchFamily="18" charset="0"/>
              </a:rPr>
              <a:t>plan as a standalone policy OR in addition to what you have. </a:t>
            </a:r>
            <a:endParaRPr lang="en-US" sz="1400" i="1" dirty="0">
              <a:latin typeface="Palatino Linotype" panose="02040502050505030304" pitchFamily="18" charset="0"/>
            </a:endParaRPr>
          </a:p>
          <a:p>
            <a:pPr marL="285750" indent="-285750">
              <a:buFont typeface="Arial" panose="020B0604020202020204" pitchFamily="34" charset="0"/>
              <a:buChar char="•"/>
            </a:pPr>
            <a:endParaRPr lang="en-US" sz="1400" i="1" dirty="0">
              <a:latin typeface="Palatino Linotype" panose="02040502050505030304" pitchFamily="18" charset="0"/>
            </a:endParaRPr>
          </a:p>
          <a:p>
            <a:pPr marL="285750" indent="-285750">
              <a:buFont typeface="Arial" panose="020B0604020202020204" pitchFamily="34" charset="0"/>
              <a:buChar char="•"/>
            </a:pPr>
            <a:r>
              <a:rPr lang="en-US" sz="1400" i="1" dirty="0">
                <a:latin typeface="Palatino Linotype" panose="02040502050505030304" pitchFamily="18" charset="0"/>
              </a:rPr>
              <a:t>Are you or your family active, in sports, manual labor, traveling, and/or likely to experience even the smallest of injuries?</a:t>
            </a:r>
          </a:p>
          <a:p>
            <a:pPr marL="742950" lvl="1" indent="-285750">
              <a:buFont typeface="Arial" panose="020B0604020202020204" pitchFamily="34" charset="0"/>
              <a:buChar char="•"/>
            </a:pPr>
            <a:r>
              <a:rPr lang="en-US" sz="1200" dirty="0">
                <a:latin typeface="Palatino Linotype" panose="02040502050505030304" pitchFamily="18" charset="0"/>
              </a:rPr>
              <a:t>If so, you’ll probably make money owning the </a:t>
            </a:r>
            <a:r>
              <a:rPr lang="en-US" sz="1200" b="1" dirty="0">
                <a:latin typeface="Palatino Linotype" panose="02040502050505030304" pitchFamily="18" charset="0"/>
              </a:rPr>
              <a:t>PAID Enhanced Accident </a:t>
            </a:r>
            <a:r>
              <a:rPr lang="en-US" sz="1200" dirty="0">
                <a:latin typeface="Palatino Linotype" panose="02040502050505030304" pitchFamily="18" charset="0"/>
              </a:rPr>
              <a:t>plan.</a:t>
            </a:r>
            <a:br>
              <a:rPr lang="en-US" sz="1400" dirty="0">
                <a:latin typeface="Palatino Linotype" panose="02040502050505030304" pitchFamily="18" charset="0"/>
              </a:rPr>
            </a:br>
            <a:endParaRPr lang="en-US" sz="1400" dirty="0">
              <a:latin typeface="Palatino Linotype" panose="02040502050505030304" pitchFamily="18" charset="0"/>
            </a:endParaRPr>
          </a:p>
          <a:p>
            <a:pPr marL="285750" indent="-285750">
              <a:buFont typeface="Arial" panose="020B0604020202020204" pitchFamily="34" charset="0"/>
              <a:buChar char="•"/>
            </a:pPr>
            <a:r>
              <a:rPr lang="en-US" sz="1400" i="1" dirty="0">
                <a:latin typeface="Palatino Linotype" panose="02040502050505030304" pitchFamily="18" charset="0"/>
              </a:rPr>
              <a:t>Are you or your spouse looking for an affordable way to cover copays &amp; deductibles?</a:t>
            </a:r>
          </a:p>
          <a:p>
            <a:pPr marL="742950" lvl="1" indent="-285750">
              <a:buFont typeface="Arial" panose="020B0604020202020204" pitchFamily="34" charset="0"/>
              <a:buChar char="•"/>
            </a:pPr>
            <a:r>
              <a:rPr lang="en-US" sz="1200" dirty="0">
                <a:latin typeface="Palatino Linotype" panose="02040502050505030304" pitchFamily="18" charset="0"/>
              </a:rPr>
              <a:t>If so, you may want to look into the </a:t>
            </a:r>
            <a:r>
              <a:rPr lang="en-US" sz="1200" b="1" dirty="0">
                <a:latin typeface="Palatino Linotype" panose="02040502050505030304" pitchFamily="18" charset="0"/>
              </a:rPr>
              <a:t>Out-of-Pocket Protector</a:t>
            </a:r>
            <a:r>
              <a:rPr lang="en-US" sz="1200" dirty="0">
                <a:latin typeface="Palatino Linotype" panose="02040502050505030304" pitchFamily="18" charset="0"/>
              </a:rPr>
              <a:t> plan (though we would probably recommend the Affordable Choice regardless).</a:t>
            </a:r>
            <a:br>
              <a:rPr lang="en-US" sz="1400" dirty="0">
                <a:latin typeface="Palatino Linotype" panose="02040502050505030304" pitchFamily="18" charset="0"/>
              </a:rPr>
            </a:br>
            <a:endParaRPr lang="en-US" sz="1400" dirty="0">
              <a:latin typeface="Palatino Linotype" panose="02040502050505030304" pitchFamily="18" charset="0"/>
            </a:endParaRPr>
          </a:p>
          <a:p>
            <a:pPr marL="285750" indent="-285750">
              <a:buFont typeface="Arial" panose="020B0604020202020204" pitchFamily="34" charset="0"/>
              <a:buChar char="•"/>
            </a:pPr>
            <a:r>
              <a:rPr lang="en-US" sz="1400" i="1" dirty="0">
                <a:latin typeface="Palatino Linotype" panose="02040502050505030304" pitchFamily="18" charset="0"/>
              </a:rPr>
              <a:t>Are you or your family concerned about the diagnosis of Cancer or experiencing a heart condition, based on lifestyle and/or family history?</a:t>
            </a:r>
          </a:p>
          <a:p>
            <a:pPr marL="742950" lvl="1" indent="-285750">
              <a:buFont typeface="Arial" panose="020B0604020202020204" pitchFamily="34" charset="0"/>
              <a:buChar char="•"/>
            </a:pPr>
            <a:r>
              <a:rPr lang="en-US" sz="1200" dirty="0">
                <a:latin typeface="Palatino Linotype" panose="02040502050505030304" pitchFamily="18" charset="0"/>
              </a:rPr>
              <a:t>If so, the </a:t>
            </a:r>
            <a:r>
              <a:rPr lang="en-US" sz="1200" b="1" dirty="0">
                <a:latin typeface="Palatino Linotype" panose="02040502050505030304" pitchFamily="18" charset="0"/>
              </a:rPr>
              <a:t>CHAS Lump-sum</a:t>
            </a:r>
            <a:r>
              <a:rPr lang="en-US" sz="1200" dirty="0">
                <a:latin typeface="Palatino Linotype" panose="02040502050505030304" pitchFamily="18" charset="0"/>
              </a:rPr>
              <a:t> plan &amp; </a:t>
            </a:r>
            <a:r>
              <a:rPr lang="en-US" sz="1200" b="1" dirty="0">
                <a:latin typeface="Palatino Linotype" panose="02040502050505030304" pitchFamily="18" charset="0"/>
              </a:rPr>
              <a:t>Cancer Care Plus </a:t>
            </a:r>
            <a:r>
              <a:rPr lang="en-US" sz="1200" dirty="0">
                <a:latin typeface="Palatino Linotype" panose="02040502050505030304" pitchFamily="18" charset="0"/>
              </a:rPr>
              <a:t>plans are definitely something to look into.</a:t>
            </a:r>
            <a:br>
              <a:rPr lang="en-US" sz="1400" dirty="0">
                <a:latin typeface="Palatino Linotype" panose="02040502050505030304" pitchFamily="18" charset="0"/>
              </a:rPr>
            </a:br>
            <a:endParaRPr lang="en-US" sz="1400" dirty="0">
              <a:latin typeface="Palatino Linotype" panose="02040502050505030304" pitchFamily="18" charset="0"/>
            </a:endParaRPr>
          </a:p>
          <a:p>
            <a:pPr marL="285750" indent="-285750">
              <a:buFont typeface="Arial" panose="020B0604020202020204" pitchFamily="34" charset="0"/>
              <a:buChar char="•"/>
            </a:pPr>
            <a:r>
              <a:rPr lang="en-US" sz="1400" i="1" dirty="0">
                <a:latin typeface="Palatino Linotype" panose="02040502050505030304" pitchFamily="18" charset="0"/>
              </a:rPr>
              <a:t>Are you or your family looking for an affordable life insurance program to pay off debt &amp; provide financial security for the living with no physical/labs?</a:t>
            </a:r>
          </a:p>
          <a:p>
            <a:pPr marL="742950" lvl="1" indent="-285750">
              <a:buFont typeface="Arial" panose="020B0604020202020204" pitchFamily="34" charset="0"/>
              <a:buChar char="•"/>
            </a:pPr>
            <a:r>
              <a:rPr lang="en-US" sz="1200" dirty="0">
                <a:latin typeface="Palatino Linotype" panose="02040502050505030304" pitchFamily="18" charset="0"/>
              </a:rPr>
              <a:t>If so, please ask for a quote for the </a:t>
            </a:r>
            <a:r>
              <a:rPr lang="en-US" sz="1200" b="1" dirty="0">
                <a:latin typeface="Palatino Linotype" panose="02040502050505030304" pitchFamily="18" charset="0"/>
              </a:rPr>
              <a:t>Viva Life Insurance </a:t>
            </a:r>
            <a:r>
              <a:rPr lang="en-US" sz="1200" dirty="0">
                <a:latin typeface="Palatino Linotype" panose="02040502050505030304" pitchFamily="18" charset="0"/>
              </a:rPr>
              <a:t>plans (</a:t>
            </a:r>
            <a:r>
              <a:rPr lang="en-US" sz="1200" b="1" dirty="0">
                <a:latin typeface="Palatino Linotype" panose="02040502050505030304" pitchFamily="18" charset="0"/>
              </a:rPr>
              <a:t>Term &amp; Whole Life</a:t>
            </a:r>
            <a:r>
              <a:rPr lang="en-US" sz="1200" dirty="0">
                <a:latin typeface="Palatino Linotype" panose="02040502050505030304" pitchFamily="18" charset="0"/>
              </a:rPr>
              <a:t>).</a:t>
            </a:r>
            <a:br>
              <a:rPr lang="en-US" sz="1400" dirty="0">
                <a:latin typeface="Palatino Linotype" panose="02040502050505030304" pitchFamily="18" charset="0"/>
              </a:rPr>
            </a:br>
            <a:endParaRPr lang="en-US" sz="1400" dirty="0">
              <a:latin typeface="Palatino Linotype" panose="02040502050505030304" pitchFamily="18" charset="0"/>
            </a:endParaRPr>
          </a:p>
          <a:p>
            <a:pPr lvl="1"/>
            <a:endParaRPr lang="en-US" sz="1400" dirty="0">
              <a:latin typeface="Palatino Linotype" panose="02040502050505030304" pitchFamily="18" charset="0"/>
            </a:endParaRPr>
          </a:p>
          <a:p>
            <a:pPr marL="285750" indent="-285750">
              <a:buFont typeface="Arial" panose="020B0604020202020204" pitchFamily="34" charset="0"/>
              <a:buChar char="•"/>
            </a:pPr>
            <a:r>
              <a:rPr lang="en-US" sz="1200" dirty="0">
                <a:latin typeface="Palatino Linotype" panose="02040502050505030304" pitchFamily="18" charset="0"/>
              </a:rPr>
              <a:t>If you don’t see a need for all of the plans, that’s perfectly fine. </a:t>
            </a:r>
            <a:r>
              <a:rPr lang="en-US" sz="1200" i="1" dirty="0">
                <a:latin typeface="Palatino Linotype" panose="02040502050505030304" pitchFamily="18" charset="0"/>
              </a:rPr>
              <a:t>Most people feel comfortable initially participating in 1-3 plans</a:t>
            </a:r>
            <a:r>
              <a:rPr lang="en-US" sz="1200" dirty="0">
                <a:latin typeface="Palatino Linotype" panose="02040502050505030304" pitchFamily="18" charset="0"/>
              </a:rPr>
              <a:t>, &amp; adding on as needed. If your situation and needs change down the road changes, at least you know which policies are available. Our #1 priority is to educate you on the options available, and if 1 or more of the policies make sense for you &amp; your family, we’re here to help enroll &amp; support you after your coverages are in force. It’s a quick &amp; easy enrollment process, &amp; our only suggestion is that coverage must be in place </a:t>
            </a:r>
            <a:r>
              <a:rPr lang="en-US" sz="1200" b="1" i="1" dirty="0">
                <a:latin typeface="Palatino Linotype" panose="02040502050505030304" pitchFamily="18" charset="0"/>
              </a:rPr>
              <a:t>before something happens</a:t>
            </a:r>
            <a:r>
              <a:rPr lang="en-US" sz="1200" dirty="0">
                <a:latin typeface="Palatino Linotype" panose="02040502050505030304" pitchFamily="18" charset="0"/>
              </a:rPr>
              <a:t>. We can’t cover a situation that has already happened.</a:t>
            </a:r>
          </a:p>
        </p:txBody>
      </p:sp>
    </p:spTree>
    <p:extLst>
      <p:ext uri="{BB962C8B-B14F-4D97-AF65-F5344CB8AC3E}">
        <p14:creationId xmlns:p14="http://schemas.microsoft.com/office/powerpoint/2010/main" val="62244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s&#10;&#10;Description automatically generated">
            <a:extLst>
              <a:ext uri="{FF2B5EF4-FFF2-40B4-BE49-F238E27FC236}">
                <a16:creationId xmlns:a16="http://schemas.microsoft.com/office/drawing/2014/main" id="{2202A8DB-0E2E-C9E4-EFD5-E135DBF6B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2"/>
            <a:ext cx="12192000" cy="6831275"/>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4955203" cy="523220"/>
          </a:xfrm>
          <a:prstGeom prst="rect">
            <a:avLst/>
          </a:prstGeom>
          <a:noFill/>
        </p:spPr>
        <p:txBody>
          <a:bodyPr wrap="none" rtlCol="0">
            <a:spAutoFit/>
          </a:bodyPr>
          <a:lstStyle/>
          <a:p>
            <a:r>
              <a:rPr lang="en-US" sz="2800" b="1" i="1" dirty="0">
                <a:latin typeface="Palatino Linotype" panose="02040502050505030304" pitchFamily="18" charset="0"/>
              </a:rPr>
              <a:t>Affordable Choice Plan (AFC)</a:t>
            </a:r>
            <a:endParaRPr lang="en-US" b="1" i="1" dirty="0">
              <a:latin typeface="Palatino Linotype" panose="02040502050505030304" pitchFamily="18" charset="0"/>
            </a:endParaRPr>
          </a:p>
        </p:txBody>
      </p:sp>
      <p:sp>
        <p:nvSpPr>
          <p:cNvPr id="9" name="TextBox 8">
            <a:extLst>
              <a:ext uri="{FF2B5EF4-FFF2-40B4-BE49-F238E27FC236}">
                <a16:creationId xmlns:a16="http://schemas.microsoft.com/office/drawing/2014/main" id="{CC68E34C-37DB-E021-4E8F-815B038B3DD5}"/>
              </a:ext>
            </a:extLst>
          </p:cNvPr>
          <p:cNvSpPr txBox="1"/>
          <p:nvPr/>
        </p:nvSpPr>
        <p:spPr>
          <a:xfrm>
            <a:off x="6653334" y="1631950"/>
            <a:ext cx="4338047" cy="523220"/>
          </a:xfrm>
          <a:prstGeom prst="rect">
            <a:avLst/>
          </a:prstGeom>
          <a:noFill/>
        </p:spPr>
        <p:txBody>
          <a:bodyPr wrap="none" rtlCol="0">
            <a:spAutoFit/>
          </a:bodyPr>
          <a:lstStyle/>
          <a:p>
            <a:pPr algn="ctr"/>
            <a:r>
              <a:rPr lang="en-US" sz="2800" b="1" dirty="0">
                <a:solidFill>
                  <a:schemeClr val="bg1"/>
                </a:solidFill>
                <a:latin typeface="Palatino Linotype" panose="02040502050505030304" pitchFamily="18" charset="0"/>
              </a:rPr>
              <a:t>Affordable Choice Policy</a:t>
            </a:r>
          </a:p>
        </p:txBody>
      </p:sp>
      <p:sp>
        <p:nvSpPr>
          <p:cNvPr id="10" name="TextBox 9">
            <a:extLst>
              <a:ext uri="{FF2B5EF4-FFF2-40B4-BE49-F238E27FC236}">
                <a16:creationId xmlns:a16="http://schemas.microsoft.com/office/drawing/2014/main" id="{1A7EE473-257A-8C35-61A5-284247EF4E71}"/>
              </a:ext>
            </a:extLst>
          </p:cNvPr>
          <p:cNvSpPr txBox="1"/>
          <p:nvPr/>
        </p:nvSpPr>
        <p:spPr>
          <a:xfrm>
            <a:off x="5757510" y="2390254"/>
            <a:ext cx="6315543" cy="1569660"/>
          </a:xfrm>
          <a:prstGeom prst="rect">
            <a:avLst/>
          </a:prstGeom>
          <a:noFill/>
        </p:spPr>
        <p:txBody>
          <a:bodyPr wrap="square" rtlCol="0">
            <a:spAutoFit/>
          </a:bodyPr>
          <a:lstStyle/>
          <a:p>
            <a:r>
              <a:rPr lang="en-US" sz="1600" dirty="0">
                <a:solidFill>
                  <a:schemeClr val="bg1"/>
                </a:solidFill>
                <a:latin typeface="Palatino Linotype" panose="02040502050505030304" pitchFamily="18" charset="0"/>
              </a:rPr>
              <a:t>This policy is unique to Manhattan Life &amp; provides a strong yet affordable alternative to traditional health insurance plans. This plan is perfect for anyone who wants to own a health insurance plan that pays YOU (the policyholder), NOT the doctor or hospital (unless you assign payments to them). Ideal for self-employed, part-time and/or anyone wanting to supplement their current coverage.</a:t>
            </a:r>
          </a:p>
        </p:txBody>
      </p:sp>
      <p:sp>
        <p:nvSpPr>
          <p:cNvPr id="11" name="TextBox 10">
            <a:extLst>
              <a:ext uri="{FF2B5EF4-FFF2-40B4-BE49-F238E27FC236}">
                <a16:creationId xmlns:a16="http://schemas.microsoft.com/office/drawing/2014/main" id="{6E179B29-A6CD-0833-8D57-F6EC2473E712}"/>
              </a:ext>
            </a:extLst>
          </p:cNvPr>
          <p:cNvSpPr txBox="1"/>
          <p:nvPr/>
        </p:nvSpPr>
        <p:spPr>
          <a:xfrm>
            <a:off x="5757510" y="4125003"/>
            <a:ext cx="6315543" cy="2554545"/>
          </a:xfrm>
          <a:prstGeom prst="rect">
            <a:avLst/>
          </a:prstGeom>
          <a:noFill/>
        </p:spPr>
        <p:txBody>
          <a:bodyPr wrap="square" rtlCol="0">
            <a:spAutoFit/>
          </a:bodyPr>
          <a:lstStyle/>
          <a:p>
            <a:r>
              <a:rPr lang="en-US" sz="1600" b="1" dirty="0">
                <a:solidFill>
                  <a:schemeClr val="bg1"/>
                </a:solidFill>
                <a:latin typeface="Palatino Linotype" panose="02040502050505030304" pitchFamily="18" charset="0"/>
              </a:rPr>
              <a:t>Product Features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Four plan choices to choose from:</a:t>
            </a:r>
          </a:p>
          <a:p>
            <a:pPr marL="742950" lvl="1" indent="-285750">
              <a:buFont typeface="Arial" panose="020B0604020202020204" pitchFamily="34" charset="0"/>
              <a:buChar char="•"/>
            </a:pPr>
            <a:r>
              <a:rPr lang="en-US" sz="1600" b="1" dirty="0">
                <a:solidFill>
                  <a:schemeClr val="bg1"/>
                </a:solidFill>
                <a:latin typeface="Palatino Linotype" panose="02040502050505030304" pitchFamily="18" charset="0"/>
              </a:rPr>
              <a:t>Elite Plus </a:t>
            </a:r>
            <a:r>
              <a:rPr lang="en-US" sz="1600" dirty="0">
                <a:solidFill>
                  <a:schemeClr val="bg1"/>
                </a:solidFill>
                <a:latin typeface="Palatino Linotype" panose="02040502050505030304" pitchFamily="18" charset="0"/>
              </a:rPr>
              <a:t>(richest benefits &amp; could be standalone coverage)</a:t>
            </a:r>
          </a:p>
          <a:p>
            <a:pPr marL="742950" lvl="1" indent="-285750">
              <a:buFont typeface="Arial" panose="020B0604020202020204" pitchFamily="34" charset="0"/>
              <a:buChar char="•"/>
            </a:pPr>
            <a:r>
              <a:rPr lang="en-US" sz="1600" b="1" dirty="0">
                <a:solidFill>
                  <a:schemeClr val="bg1"/>
                </a:solidFill>
                <a:latin typeface="Palatino Linotype" panose="02040502050505030304" pitchFamily="18" charset="0"/>
              </a:rPr>
              <a:t>Elite </a:t>
            </a:r>
            <a:r>
              <a:rPr lang="en-US" sz="1600" dirty="0">
                <a:solidFill>
                  <a:schemeClr val="bg1"/>
                </a:solidFill>
                <a:latin typeface="Palatino Linotype" panose="02040502050505030304" pitchFamily="18" charset="0"/>
              </a:rPr>
              <a:t>(standalone or partnered with high-deductible plan)</a:t>
            </a:r>
          </a:p>
          <a:p>
            <a:pPr marL="742950" lvl="1" indent="-285750">
              <a:buFont typeface="Arial" panose="020B0604020202020204" pitchFamily="34" charset="0"/>
              <a:buChar char="•"/>
            </a:pPr>
            <a:r>
              <a:rPr lang="en-US" sz="1600" b="1" dirty="0">
                <a:solidFill>
                  <a:schemeClr val="bg1"/>
                </a:solidFill>
                <a:latin typeface="Palatino Linotype" panose="02040502050505030304" pitchFamily="18" charset="0"/>
              </a:rPr>
              <a:t>Classic Plus </a:t>
            </a:r>
            <a:r>
              <a:rPr lang="en-US" sz="1600" dirty="0">
                <a:solidFill>
                  <a:schemeClr val="bg1"/>
                </a:solidFill>
                <a:latin typeface="Palatino Linotype" panose="02040502050505030304" pitchFamily="18" charset="0"/>
              </a:rPr>
              <a:t>(usually complements current coverage)</a:t>
            </a:r>
          </a:p>
          <a:p>
            <a:pPr marL="742950" lvl="1" indent="-285750">
              <a:buFont typeface="Arial" panose="020B0604020202020204" pitchFamily="34" charset="0"/>
              <a:buChar char="•"/>
            </a:pPr>
            <a:r>
              <a:rPr lang="en-US" sz="1600" b="1" dirty="0">
                <a:solidFill>
                  <a:schemeClr val="bg1"/>
                </a:solidFill>
                <a:latin typeface="Palatino Linotype" panose="02040502050505030304" pitchFamily="18" charset="0"/>
              </a:rPr>
              <a:t>Classic</a:t>
            </a:r>
            <a:r>
              <a:rPr lang="en-US" sz="1600" dirty="0">
                <a:solidFill>
                  <a:schemeClr val="bg1"/>
                </a:solidFill>
                <a:latin typeface="Palatino Linotype" panose="02040502050505030304" pitchFamily="18" charset="0"/>
              </a:rPr>
              <a:t> (most affordable compliment to current coverage)</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Issue Ages: 18-64</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Cancer benefit &amp; 6 ancillary services included!</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Notable Exclusion: Pregnancy is not covered</a:t>
            </a:r>
          </a:p>
        </p:txBody>
      </p:sp>
      <p:pic>
        <p:nvPicPr>
          <p:cNvPr id="3" name="Picture 2" descr="A cover of a book&#10;&#10;Description automatically generated">
            <a:extLst>
              <a:ext uri="{FF2B5EF4-FFF2-40B4-BE49-F238E27FC236}">
                <a16:creationId xmlns:a16="http://schemas.microsoft.com/office/drawing/2014/main" id="{AF446055-295D-A946-7523-F43CEEF44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9" y="1508517"/>
            <a:ext cx="3947426" cy="5108183"/>
          </a:xfrm>
          <a:prstGeom prst="rect">
            <a:avLst/>
          </a:prstGeom>
        </p:spPr>
      </p:pic>
    </p:spTree>
    <p:extLst>
      <p:ext uri="{BB962C8B-B14F-4D97-AF65-F5344CB8AC3E}">
        <p14:creationId xmlns:p14="http://schemas.microsoft.com/office/powerpoint/2010/main" val="1212628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6C3DB40B-4B30-EE23-07C7-E282E08DB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0"/>
            <a:ext cx="12192000" cy="6838779"/>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2608406" cy="523220"/>
          </a:xfrm>
          <a:prstGeom prst="rect">
            <a:avLst/>
          </a:prstGeom>
          <a:noFill/>
        </p:spPr>
        <p:txBody>
          <a:bodyPr wrap="none" rtlCol="0">
            <a:spAutoFit/>
          </a:bodyPr>
          <a:lstStyle/>
          <a:p>
            <a:r>
              <a:rPr lang="en-US" sz="2800" b="1" i="1" dirty="0">
                <a:latin typeface="Palatino Linotype" panose="02040502050505030304" pitchFamily="18" charset="0"/>
              </a:rPr>
              <a:t>Policy Benefits</a:t>
            </a:r>
            <a:endParaRPr lang="en-US" b="1" i="1" dirty="0">
              <a:latin typeface="Palatino Linotype" panose="02040502050505030304" pitchFamily="18" charset="0"/>
            </a:endParaRPr>
          </a:p>
        </p:txBody>
      </p:sp>
      <p:sp>
        <p:nvSpPr>
          <p:cNvPr id="8" name="TextBox 7">
            <a:extLst>
              <a:ext uri="{FF2B5EF4-FFF2-40B4-BE49-F238E27FC236}">
                <a16:creationId xmlns:a16="http://schemas.microsoft.com/office/drawing/2014/main" id="{6544B9F7-1739-7A05-EC89-1D6C1C4B3C17}"/>
              </a:ext>
            </a:extLst>
          </p:cNvPr>
          <p:cNvSpPr txBox="1"/>
          <p:nvPr/>
        </p:nvSpPr>
        <p:spPr>
          <a:xfrm>
            <a:off x="8189679" y="2085426"/>
            <a:ext cx="3892412" cy="1569660"/>
          </a:xfrm>
          <a:prstGeom prst="rect">
            <a:avLst/>
          </a:prstGeom>
          <a:noFill/>
        </p:spPr>
        <p:txBody>
          <a:bodyPr wrap="none" rtlCol="0">
            <a:spAutoFit/>
          </a:bodyPr>
          <a:lstStyle/>
          <a:p>
            <a:r>
              <a:rPr lang="en-US" sz="1600" b="1" dirty="0">
                <a:solidFill>
                  <a:schemeClr val="bg1"/>
                </a:solidFill>
                <a:latin typeface="Palatino Linotype" panose="02040502050505030304" pitchFamily="18" charset="0"/>
              </a:rPr>
              <a:t>Elite Plus Example (highest tier)</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Admission Benefit = $3,000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Hospital Confinement = $5,000/day</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Emergency Room/Urgent Care = $250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4 benefits related to Surgeries</a:t>
            </a:r>
          </a:p>
        </p:txBody>
      </p:sp>
      <p:sp>
        <p:nvSpPr>
          <p:cNvPr id="9" name="TextBox 8">
            <a:extLst>
              <a:ext uri="{FF2B5EF4-FFF2-40B4-BE49-F238E27FC236}">
                <a16:creationId xmlns:a16="http://schemas.microsoft.com/office/drawing/2014/main" id="{54598F34-AC7B-0B95-D815-80111959BBCE}"/>
              </a:ext>
            </a:extLst>
          </p:cNvPr>
          <p:cNvSpPr txBox="1"/>
          <p:nvPr/>
        </p:nvSpPr>
        <p:spPr>
          <a:xfrm>
            <a:off x="8189679" y="4512675"/>
            <a:ext cx="3892412" cy="1569660"/>
          </a:xfrm>
          <a:prstGeom prst="rect">
            <a:avLst/>
          </a:prstGeom>
          <a:noFill/>
        </p:spPr>
        <p:txBody>
          <a:bodyPr wrap="none" rtlCol="0">
            <a:spAutoFit/>
          </a:bodyPr>
          <a:lstStyle/>
          <a:p>
            <a:r>
              <a:rPr lang="en-US" sz="1600" b="1" dirty="0">
                <a:solidFill>
                  <a:schemeClr val="bg1"/>
                </a:solidFill>
                <a:latin typeface="Palatino Linotype" panose="02040502050505030304" pitchFamily="18" charset="0"/>
              </a:rPr>
              <a:t>Classic Example (lowest tier)</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Admission Benefit = $1,000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Hospital Confinement = $1,500/day</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Emergency Room/Urgent Care = $250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4 benefits related to Surgeries</a:t>
            </a:r>
          </a:p>
        </p:txBody>
      </p:sp>
      <p:sp>
        <p:nvSpPr>
          <p:cNvPr id="2" name="TextBox 1">
            <a:extLst>
              <a:ext uri="{FF2B5EF4-FFF2-40B4-BE49-F238E27FC236}">
                <a16:creationId xmlns:a16="http://schemas.microsoft.com/office/drawing/2014/main" id="{77FFE32A-7366-C5CC-71B3-C3605924EF62}"/>
              </a:ext>
            </a:extLst>
          </p:cNvPr>
          <p:cNvSpPr txBox="1"/>
          <p:nvPr/>
        </p:nvSpPr>
        <p:spPr>
          <a:xfrm>
            <a:off x="3169047" y="6412013"/>
            <a:ext cx="1728358" cy="261610"/>
          </a:xfrm>
          <a:prstGeom prst="rect">
            <a:avLst/>
          </a:prstGeom>
          <a:noFill/>
        </p:spPr>
        <p:txBody>
          <a:bodyPr wrap="none" rtlCol="0">
            <a:spAutoFit/>
          </a:bodyPr>
          <a:lstStyle/>
          <a:p>
            <a:pPr algn="ctr"/>
            <a:r>
              <a:rPr lang="en-US" sz="1100" dirty="0">
                <a:latin typeface="Palatino Linotype" panose="02040502050505030304" pitchFamily="18" charset="0"/>
              </a:rPr>
              <a:t>See policy for full details</a:t>
            </a:r>
          </a:p>
        </p:txBody>
      </p:sp>
      <p:pic>
        <p:nvPicPr>
          <p:cNvPr id="5" name="Picture 4" descr="A table with different items on it&#10;&#10;Description automatically generated with medium confidence">
            <a:extLst>
              <a:ext uri="{FF2B5EF4-FFF2-40B4-BE49-F238E27FC236}">
                <a16:creationId xmlns:a16="http://schemas.microsoft.com/office/drawing/2014/main" id="{ECE4266E-1265-F2A0-579F-992DF7B19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83" y="1643267"/>
            <a:ext cx="7770286" cy="45939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48804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6C3DB40B-4B30-EE23-07C7-E282E08DB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10"/>
            <a:ext cx="12192000" cy="6838779"/>
          </a:xfrm>
          <a:prstGeom prst="rect">
            <a:avLst/>
          </a:prstGeom>
        </p:spPr>
      </p:pic>
      <p:sp>
        <p:nvSpPr>
          <p:cNvPr id="6" name="TextBox 5">
            <a:extLst>
              <a:ext uri="{FF2B5EF4-FFF2-40B4-BE49-F238E27FC236}">
                <a16:creationId xmlns:a16="http://schemas.microsoft.com/office/drawing/2014/main" id="{930845C2-3AA6-5228-F70C-BEA83C7DFDA8}"/>
              </a:ext>
            </a:extLst>
          </p:cNvPr>
          <p:cNvSpPr txBox="1"/>
          <p:nvPr/>
        </p:nvSpPr>
        <p:spPr>
          <a:xfrm>
            <a:off x="368300" y="241300"/>
            <a:ext cx="4382931" cy="523220"/>
          </a:xfrm>
          <a:prstGeom prst="rect">
            <a:avLst/>
          </a:prstGeom>
          <a:noFill/>
        </p:spPr>
        <p:txBody>
          <a:bodyPr wrap="none" rtlCol="0">
            <a:spAutoFit/>
          </a:bodyPr>
          <a:lstStyle/>
          <a:p>
            <a:r>
              <a:rPr lang="en-US" sz="2800" b="1" i="1" dirty="0">
                <a:latin typeface="Palatino Linotype" panose="02040502050505030304" pitchFamily="18" charset="0"/>
              </a:rPr>
              <a:t>Policy Benefits</a:t>
            </a:r>
            <a:r>
              <a:rPr lang="en-US" sz="2800" i="1" dirty="0">
                <a:latin typeface="Palatino Linotype" panose="02040502050505030304" pitchFamily="18" charset="0"/>
              </a:rPr>
              <a:t> (continued)</a:t>
            </a:r>
            <a:endParaRPr lang="en-US" b="1" i="1" dirty="0">
              <a:latin typeface="Palatino Linotype" panose="02040502050505030304" pitchFamily="18" charset="0"/>
            </a:endParaRPr>
          </a:p>
        </p:txBody>
      </p:sp>
      <p:sp>
        <p:nvSpPr>
          <p:cNvPr id="8" name="TextBox 7">
            <a:extLst>
              <a:ext uri="{FF2B5EF4-FFF2-40B4-BE49-F238E27FC236}">
                <a16:creationId xmlns:a16="http://schemas.microsoft.com/office/drawing/2014/main" id="{6544B9F7-1739-7A05-EC89-1D6C1C4B3C17}"/>
              </a:ext>
            </a:extLst>
          </p:cNvPr>
          <p:cNvSpPr txBox="1"/>
          <p:nvPr/>
        </p:nvSpPr>
        <p:spPr>
          <a:xfrm>
            <a:off x="8137640" y="1456417"/>
            <a:ext cx="4126451" cy="3046988"/>
          </a:xfrm>
          <a:prstGeom prst="rect">
            <a:avLst/>
          </a:prstGeom>
          <a:noFill/>
        </p:spPr>
        <p:txBody>
          <a:bodyPr wrap="none" rtlCol="0">
            <a:spAutoFit/>
          </a:bodyPr>
          <a:lstStyle/>
          <a:p>
            <a:r>
              <a:rPr lang="en-US" sz="1600" b="1" dirty="0">
                <a:solidFill>
                  <a:schemeClr val="bg1"/>
                </a:solidFill>
                <a:latin typeface="Palatino Linotype" panose="02040502050505030304" pitchFamily="18" charset="0"/>
              </a:rPr>
              <a:t>Elite Plus Example (highest tier)</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Doctor’s Office Visits = $100 (x10)</a:t>
            </a:r>
          </a:p>
          <a:p>
            <a:pPr marL="742950" lvl="1" indent="-285750">
              <a:buFont typeface="Arial" panose="020B0604020202020204" pitchFamily="34" charset="0"/>
              <a:buChar char="•"/>
            </a:pPr>
            <a:r>
              <a:rPr lang="en-US" sz="1600" dirty="0">
                <a:solidFill>
                  <a:schemeClr val="bg1"/>
                </a:solidFill>
                <a:latin typeface="Palatino Linotype" panose="02040502050505030304" pitchFamily="18" charset="0"/>
              </a:rPr>
              <a:t>Unused benefits rollover</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Prescription Benefit = $75/day</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Preventive Services = Up to $600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Lab Services = Up to $300/day</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Therapy Services = $75/day</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Radiology Services = Up to $700/day</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Ground/Air Ambulance = Up to $1,000</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Allergy Shots &amp; Immunizations Benefits</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Cancer Benefit = $2,000/day</a:t>
            </a:r>
          </a:p>
        </p:txBody>
      </p:sp>
      <p:sp>
        <p:nvSpPr>
          <p:cNvPr id="9" name="TextBox 8">
            <a:extLst>
              <a:ext uri="{FF2B5EF4-FFF2-40B4-BE49-F238E27FC236}">
                <a16:creationId xmlns:a16="http://schemas.microsoft.com/office/drawing/2014/main" id="{54598F34-AC7B-0B95-D815-80111959BBCE}"/>
              </a:ext>
            </a:extLst>
          </p:cNvPr>
          <p:cNvSpPr txBox="1"/>
          <p:nvPr/>
        </p:nvSpPr>
        <p:spPr>
          <a:xfrm>
            <a:off x="8137640" y="4644845"/>
            <a:ext cx="3950120" cy="2062103"/>
          </a:xfrm>
          <a:prstGeom prst="rect">
            <a:avLst/>
          </a:prstGeom>
          <a:noFill/>
        </p:spPr>
        <p:txBody>
          <a:bodyPr wrap="none" rtlCol="0">
            <a:spAutoFit/>
          </a:bodyPr>
          <a:lstStyle/>
          <a:p>
            <a:r>
              <a:rPr lang="en-US" sz="1600" b="1" dirty="0">
                <a:solidFill>
                  <a:schemeClr val="bg1"/>
                </a:solidFill>
                <a:latin typeface="Palatino Linotype" panose="02040502050505030304" pitchFamily="18" charset="0"/>
              </a:rPr>
              <a:t>Policy Limits</a:t>
            </a:r>
          </a:p>
          <a:p>
            <a:endParaRPr lang="en-US" sz="16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Outpatient Benefits = $8,000/cal. year</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Inpatient Hospital Confinement = </a:t>
            </a:r>
            <a:br>
              <a:rPr lang="en-US" sz="1600" dirty="0">
                <a:solidFill>
                  <a:schemeClr val="bg1"/>
                </a:solidFill>
                <a:latin typeface="Palatino Linotype" panose="02040502050505030304" pitchFamily="18" charset="0"/>
              </a:rPr>
            </a:br>
            <a:r>
              <a:rPr lang="en-US" sz="1600" dirty="0">
                <a:solidFill>
                  <a:schemeClr val="bg1"/>
                </a:solidFill>
                <a:latin typeface="Palatino Linotype" panose="02040502050505030304" pitchFamily="18" charset="0"/>
              </a:rPr>
              <a:t>$1,000,000/calendar year</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Prescription Benefit = $750/cal. year</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Allergy Shots/Immunizations = $100/y</a:t>
            </a:r>
          </a:p>
          <a:p>
            <a:pPr marL="285750" indent="-285750">
              <a:buFont typeface="Arial" panose="020B0604020202020204" pitchFamily="34" charset="0"/>
              <a:buChar char="•"/>
            </a:pPr>
            <a:r>
              <a:rPr lang="en-US" sz="1600" dirty="0">
                <a:solidFill>
                  <a:schemeClr val="bg1"/>
                </a:solidFill>
                <a:latin typeface="Palatino Linotype" panose="02040502050505030304" pitchFamily="18" charset="0"/>
              </a:rPr>
              <a:t>Lifetime Maximum = $5,000,000</a:t>
            </a:r>
          </a:p>
        </p:txBody>
      </p:sp>
      <p:sp>
        <p:nvSpPr>
          <p:cNvPr id="2" name="TextBox 1">
            <a:extLst>
              <a:ext uri="{FF2B5EF4-FFF2-40B4-BE49-F238E27FC236}">
                <a16:creationId xmlns:a16="http://schemas.microsoft.com/office/drawing/2014/main" id="{CE2A3AD4-7594-1219-5765-25A9C4A73A9E}"/>
              </a:ext>
            </a:extLst>
          </p:cNvPr>
          <p:cNvSpPr txBox="1"/>
          <p:nvPr/>
        </p:nvSpPr>
        <p:spPr>
          <a:xfrm>
            <a:off x="3169047" y="6481863"/>
            <a:ext cx="1728358" cy="261610"/>
          </a:xfrm>
          <a:prstGeom prst="rect">
            <a:avLst/>
          </a:prstGeom>
          <a:noFill/>
        </p:spPr>
        <p:txBody>
          <a:bodyPr wrap="none" rtlCol="0">
            <a:spAutoFit/>
          </a:bodyPr>
          <a:lstStyle/>
          <a:p>
            <a:pPr algn="ctr"/>
            <a:r>
              <a:rPr lang="en-US" sz="1100" dirty="0">
                <a:latin typeface="Palatino Linotype" panose="02040502050505030304" pitchFamily="18" charset="0"/>
              </a:rPr>
              <a:t>See policy for full details</a:t>
            </a:r>
          </a:p>
        </p:txBody>
      </p:sp>
      <p:pic>
        <p:nvPicPr>
          <p:cNvPr id="11" name="Picture 10" descr="A table with many items on it&#10;&#10;Description automatically generated with medium confidence">
            <a:extLst>
              <a:ext uri="{FF2B5EF4-FFF2-40B4-BE49-F238E27FC236}">
                <a16:creationId xmlns:a16="http://schemas.microsoft.com/office/drawing/2014/main" id="{B36FB0CF-54E0-5FB6-541C-0E31A38DE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82" y="1517497"/>
            <a:ext cx="6929358" cy="47860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8257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object&#10;&#10;Description automatically generated">
            <a:extLst>
              <a:ext uri="{FF2B5EF4-FFF2-40B4-BE49-F238E27FC236}">
                <a16:creationId xmlns:a16="http://schemas.microsoft.com/office/drawing/2014/main" id="{267AD949-DAB8-571C-BB93-75EFA3837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8"/>
            <a:ext cx="12192000" cy="6835463"/>
          </a:xfrm>
          <a:prstGeom prst="rect">
            <a:avLst/>
          </a:prstGeom>
        </p:spPr>
      </p:pic>
      <p:sp>
        <p:nvSpPr>
          <p:cNvPr id="6" name="TextBox 5">
            <a:extLst>
              <a:ext uri="{FF2B5EF4-FFF2-40B4-BE49-F238E27FC236}">
                <a16:creationId xmlns:a16="http://schemas.microsoft.com/office/drawing/2014/main" id="{72818063-7EC1-EBBD-5F22-D1A12A14F13A}"/>
              </a:ext>
            </a:extLst>
          </p:cNvPr>
          <p:cNvSpPr txBox="1"/>
          <p:nvPr/>
        </p:nvSpPr>
        <p:spPr>
          <a:xfrm>
            <a:off x="368300" y="241300"/>
            <a:ext cx="7261924" cy="523220"/>
          </a:xfrm>
          <a:prstGeom prst="rect">
            <a:avLst/>
          </a:prstGeom>
          <a:noFill/>
        </p:spPr>
        <p:txBody>
          <a:bodyPr wrap="none" rtlCol="0">
            <a:spAutoFit/>
          </a:bodyPr>
          <a:lstStyle/>
          <a:p>
            <a:r>
              <a:rPr lang="en-US" sz="2800" b="1" i="1" dirty="0">
                <a:latin typeface="Palatino Linotype" panose="02040502050505030304" pitchFamily="18" charset="0"/>
              </a:rPr>
              <a:t>6 Ancillary Benefits </a:t>
            </a:r>
            <a:r>
              <a:rPr lang="en-US" sz="2800" i="1" dirty="0">
                <a:latin typeface="Palatino Linotype" panose="02040502050505030304" pitchFamily="18" charset="0"/>
              </a:rPr>
              <a:t>(included with this policy)</a:t>
            </a:r>
            <a:endParaRPr lang="en-US" i="1" dirty="0">
              <a:latin typeface="Palatino Linotype" panose="02040502050505030304" pitchFamily="18" charset="0"/>
            </a:endParaRPr>
          </a:p>
        </p:txBody>
      </p:sp>
      <p:pic>
        <p:nvPicPr>
          <p:cNvPr id="3" name="Picture 2" descr="A person smiling with blue and green squares&#10;&#10;Description automatically generated">
            <a:extLst>
              <a:ext uri="{FF2B5EF4-FFF2-40B4-BE49-F238E27FC236}">
                <a16:creationId xmlns:a16="http://schemas.microsoft.com/office/drawing/2014/main" id="{9ADE3471-1D4A-5914-1717-745129BD8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641" y="1521724"/>
            <a:ext cx="9704717" cy="5094976"/>
          </a:xfrm>
          <a:prstGeom prst="rect">
            <a:avLst/>
          </a:prstGeom>
        </p:spPr>
      </p:pic>
    </p:spTree>
    <p:extLst>
      <p:ext uri="{BB962C8B-B14F-4D97-AF65-F5344CB8AC3E}">
        <p14:creationId xmlns:p14="http://schemas.microsoft.com/office/powerpoint/2010/main" val="3072359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1753</TotalTime>
  <Words>2829</Words>
  <Application>Microsoft Office PowerPoint</Application>
  <PresentationFormat>Widescreen</PresentationFormat>
  <Paragraphs>307</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Aptos</vt:lpstr>
      <vt:lpstr>Aptos Display</vt:lpstr>
      <vt:lpstr>Arial</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Christopher Branson</dc:creator>
  <cp:lastModifiedBy>Mia Robles</cp:lastModifiedBy>
  <cp:revision>17</cp:revision>
  <dcterms:created xsi:type="dcterms:W3CDTF">2024-08-18T23:22:09Z</dcterms:created>
  <dcterms:modified xsi:type="dcterms:W3CDTF">2024-10-15T20:31:27Z</dcterms:modified>
</cp:coreProperties>
</file>