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19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87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0" Type="http://schemas.openxmlformats.org/officeDocument/2006/relationships/image" Target="../media/image68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8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29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3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42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6.png"/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14.png"/><Relationship Id="rId5" Type="http://schemas.openxmlformats.org/officeDocument/2006/relationships/image" Target="../media/image110.png"/><Relationship Id="rId15" Type="http://schemas.openxmlformats.org/officeDocument/2006/relationships/image" Target="../media/image118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113.png"/><Relationship Id="rId14" Type="http://schemas.openxmlformats.org/officeDocument/2006/relationships/image" Target="../media/image1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40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9.png"/><Relationship Id="rId4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4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59.png"/><Relationship Id="rId9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@AndrewMendonsa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405384" y="1314450"/>
            <a:ext cx="5269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" name="Text 1"/>
          <p:cNvSpPr txBox="1"/>
          <p:nvPr/>
        </p:nvSpPr>
        <p:spPr>
          <a:xfrm>
            <a:off x="405384" y="1695450"/>
            <a:ext cx="5269992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Working with</a:t>
            </a:r>
            <a:endParaRPr lang="en-US" sz="4788" dirty="0"/>
          </a:p>
        </p:txBody>
      </p:sp>
      <p:sp>
        <p:nvSpPr>
          <p:cNvPr id="4" name="Text 2"/>
          <p:cNvSpPr txBox="1"/>
          <p:nvPr/>
        </p:nvSpPr>
        <p:spPr>
          <a:xfrm>
            <a:off x="405384" y="2368550"/>
            <a:ext cx="5269992" cy="8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Scouts with Autism</a:t>
            </a:r>
            <a:endParaRPr lang="en-US" sz="4788" dirty="0"/>
          </a:p>
        </p:txBody>
      </p:sp>
      <p:sp>
        <p:nvSpPr>
          <p:cNvPr id="5" name="Text 3"/>
          <p:cNvSpPr txBox="1"/>
          <p:nvPr/>
        </p:nvSpPr>
        <p:spPr>
          <a:xfrm>
            <a:off x="405384" y="3752850"/>
            <a:ext cx="52699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curated training for leaders across all Scouting programs — Cub Scouts, Scouts BSA, and Venturing.</a:t>
            </a:r>
            <a:endParaRPr lang="en-US" sz="1496" dirty="0"/>
          </a:p>
        </p:txBody>
      </p:sp>
      <p:sp>
        <p:nvSpPr>
          <p:cNvPr id="6" name="Shape 4"/>
          <p:cNvSpPr/>
          <p:nvPr/>
        </p:nvSpPr>
        <p:spPr>
          <a:xfrm>
            <a:off x="405384" y="4743450"/>
            <a:ext cx="2634996" cy="12700"/>
          </a:xfrm>
          <a:prstGeom prst="rect">
            <a:avLst/>
          </a:prstGeom>
          <a:noFill/>
          <a:ln w="12668">
            <a:solidFill>
              <a:srgbClr val="7ED9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 txBox="1"/>
          <p:nvPr/>
        </p:nvSpPr>
        <p:spPr>
          <a:xfrm>
            <a:off x="405384" y="5086350"/>
            <a:ext cx="5269992" cy="812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Andrew Mendonsa, Psy.D., MBA</a:t>
            </a:r>
          </a:p>
          <a:p>
            <a:pPr marL="0" indent="0" algn="l">
              <a:buNone/>
            </a:pPr>
            <a:r>
              <a:rPr lang="en-US" sz="1496" dirty="0">
                <a:solidFill>
                  <a:srgbClr val="5C7256"/>
                </a:solidFill>
                <a:latin typeface="Palatino Linotype" pitchFamily="34" charset="0"/>
              </a:rPr>
              <a:t>Clinical / Forensic Psychologist</a:t>
            </a:r>
          </a:p>
          <a:p>
            <a:pPr marL="0" indent="0" algn="l">
              <a:buNone/>
            </a:pPr>
            <a:r>
              <a:rPr lang="en-US" sz="1496" dirty="0">
                <a:solidFill>
                  <a:srgbClr val="5C7256"/>
                </a:solidFill>
                <a:latin typeface="Palatino Linotype" pitchFamily="34" charset="0"/>
              </a:rPr>
              <a:t>GEC – Council Chair | National Jamboree MH Lead</a:t>
            </a:r>
            <a:endParaRPr lang="en-US" sz="1496" dirty="0"/>
          </a:p>
        </p:txBody>
      </p:sp>
      <p:pic>
        <p:nvPicPr>
          <p:cNvPr id="9" name="Image 0"/>
          <p:cNvPicPr>
            <a:picLocks noChangeAspect="1"/>
          </p:cNvPicPr>
          <p:nvPr/>
        </p:nvPicPr>
        <p:blipFill>
          <a:blip r:embed="rId3"/>
          <a:srcRect l="20514" r="20514"/>
          <a:stretch/>
        </p:blipFill>
        <p:spPr>
          <a:xfrm>
            <a:off x="6080760" y="0"/>
            <a:ext cx="608076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620744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Meltdowns, Outbursts &amp; Shutdowns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1794867"/>
          </a:xfrm>
          <a:prstGeom prst="roundRect">
            <a:avLst>
              <a:gd name="adj" fmla="val 432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1507034"/>
            <a:ext cx="253365" cy="2540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836105" y="1164134"/>
            <a:ext cx="499129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Meltdown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836105" y="1418134"/>
            <a:ext cx="49912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Looks like: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Crying, emotional flooding, or intense sadness</a:t>
            </a:r>
            <a:endParaRPr lang="en-US" sz="1496" dirty="0"/>
          </a:p>
        </p:txBody>
      </p:sp>
      <p:sp>
        <p:nvSpPr>
          <p:cNvPr id="9" name="Text 5"/>
          <p:cNvSpPr txBox="1"/>
          <p:nvPr/>
        </p:nvSpPr>
        <p:spPr>
          <a:xfrm>
            <a:off x="836105" y="1875334"/>
            <a:ext cx="499129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Cause: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Overwhelm exceeds the Scout's ability to cope</a:t>
            </a:r>
            <a:endParaRPr lang="en-US" sz="1496" dirty="0"/>
          </a:p>
        </p:txBody>
      </p:sp>
      <p:sp>
        <p:nvSpPr>
          <p:cNvPr id="10" name="Shape 6"/>
          <p:cNvSpPr/>
          <p:nvPr/>
        </p:nvSpPr>
        <p:spPr>
          <a:xfrm>
            <a:off x="304038" y="2633067"/>
            <a:ext cx="5675376" cy="1794966"/>
          </a:xfrm>
          <a:prstGeom prst="roundRect">
            <a:avLst>
              <a:gd name="adj" fmla="val 4325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965618"/>
            <a:ext cx="253365" cy="2540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836105" y="2946301"/>
            <a:ext cx="499129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Outburst</a:t>
            </a:r>
            <a:endParaRPr lang="en-US" sz="1795" dirty="0"/>
          </a:p>
        </p:txBody>
      </p:sp>
      <p:sp>
        <p:nvSpPr>
          <p:cNvPr id="13" name="Text 8"/>
          <p:cNvSpPr txBox="1"/>
          <p:nvPr/>
        </p:nvSpPr>
        <p:spPr>
          <a:xfrm>
            <a:off x="836105" y="3200301"/>
            <a:ext cx="49912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Looks like: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Verbal or physical reaction — the Scout needs space</a:t>
            </a:r>
            <a:endParaRPr lang="en-US" sz="1496" dirty="0"/>
          </a:p>
        </p:txBody>
      </p:sp>
      <p:sp>
        <p:nvSpPr>
          <p:cNvPr id="14" name="Text 9"/>
          <p:cNvSpPr txBox="1"/>
          <p:nvPr/>
        </p:nvSpPr>
        <p:spPr>
          <a:xfrm>
            <a:off x="836105" y="3657501"/>
            <a:ext cx="49912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Cause: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An involuntary attempt to remove an overwhelming trigger</a:t>
            </a:r>
            <a:endParaRPr lang="en-US" sz="1496" dirty="0"/>
          </a:p>
        </p:txBody>
      </p:sp>
      <p:sp>
        <p:nvSpPr>
          <p:cNvPr id="15" name="Shape 10"/>
          <p:cNvSpPr/>
          <p:nvPr/>
        </p:nvSpPr>
        <p:spPr>
          <a:xfrm>
            <a:off x="304038" y="4529634"/>
            <a:ext cx="5675376" cy="1794966"/>
          </a:xfrm>
          <a:prstGeom prst="roundRect">
            <a:avLst>
              <a:gd name="adj" fmla="val 4325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5094003"/>
            <a:ext cx="253365" cy="254000"/>
          </a:xfrm>
          <a:prstGeom prst="rect">
            <a:avLst/>
          </a:prstGeom>
        </p:spPr>
      </p:pic>
      <p:sp>
        <p:nvSpPr>
          <p:cNvPr id="17" name="Text 11"/>
          <p:cNvSpPr txBox="1"/>
          <p:nvPr/>
        </p:nvSpPr>
        <p:spPr>
          <a:xfrm>
            <a:off x="836105" y="5071467"/>
            <a:ext cx="492161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Shutdown</a:t>
            </a:r>
            <a:endParaRPr lang="en-US" sz="1795" dirty="0"/>
          </a:p>
        </p:txBody>
      </p:sp>
      <p:sp>
        <p:nvSpPr>
          <p:cNvPr id="18" name="Text 12"/>
          <p:cNvSpPr txBox="1"/>
          <p:nvPr/>
        </p:nvSpPr>
        <p:spPr>
          <a:xfrm>
            <a:off x="836105" y="5325467"/>
            <a:ext cx="492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Looks like: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Withdrawal, silence, non-communication</a:t>
            </a:r>
            <a:endParaRPr lang="en-US" sz="1496" dirty="0"/>
          </a:p>
        </p:txBody>
      </p:sp>
      <p:sp>
        <p:nvSpPr>
          <p:cNvPr id="19" name="Text 13"/>
          <p:cNvSpPr txBox="1"/>
          <p:nvPr/>
        </p:nvSpPr>
        <p:spPr>
          <a:xfrm>
            <a:off x="836105" y="5554067"/>
            <a:ext cx="49216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Cause:</a:t>
            </a: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The nervous system goes offline to protect itself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6182106" y="736600"/>
            <a:ext cx="5675376" cy="3291880"/>
          </a:xfrm>
          <a:prstGeom prst="roundRect">
            <a:avLst>
              <a:gd name="adj" fmla="val 128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34125" y="914400"/>
            <a:ext cx="202692" cy="2032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6612827" y="889000"/>
            <a:ext cx="171021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How to Respond</a:t>
            </a:r>
            <a:endParaRPr lang="en-US" sz="1795" dirty="0"/>
          </a:p>
        </p:txBody>
      </p:sp>
      <p:sp>
        <p:nvSpPr>
          <p:cNvPr id="23" name="Shape 16"/>
          <p:cNvSpPr/>
          <p:nvPr/>
        </p:nvSpPr>
        <p:spPr>
          <a:xfrm>
            <a:off x="6334125" y="13208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4" name="Text 17"/>
          <p:cNvSpPr txBox="1"/>
          <p:nvPr/>
        </p:nvSpPr>
        <p:spPr>
          <a:xfrm>
            <a:off x="6486144" y="1244600"/>
            <a:ext cx="32114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Stay calm — your calm is contagious</a:t>
            </a:r>
            <a:endParaRPr lang="en-US" sz="1496" dirty="0"/>
          </a:p>
        </p:txBody>
      </p:sp>
      <p:sp>
        <p:nvSpPr>
          <p:cNvPr id="25" name="Shape 18"/>
          <p:cNvSpPr/>
          <p:nvPr/>
        </p:nvSpPr>
        <p:spPr>
          <a:xfrm>
            <a:off x="6334125" y="16510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19"/>
          <p:cNvSpPr txBox="1"/>
          <p:nvPr/>
        </p:nvSpPr>
        <p:spPr>
          <a:xfrm>
            <a:off x="6486144" y="1574800"/>
            <a:ext cx="436421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Reduce stimuli: dim lights, move to a quieter area</a:t>
            </a:r>
            <a:endParaRPr lang="en-US" sz="1496" dirty="0"/>
          </a:p>
        </p:txBody>
      </p:sp>
      <p:sp>
        <p:nvSpPr>
          <p:cNvPr id="27" name="Shape 20"/>
          <p:cNvSpPr/>
          <p:nvPr/>
        </p:nvSpPr>
        <p:spPr>
          <a:xfrm>
            <a:off x="6334125" y="19812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1"/>
          <p:cNvSpPr txBox="1"/>
          <p:nvPr/>
        </p:nvSpPr>
        <p:spPr>
          <a:xfrm>
            <a:off x="6486144" y="1905000"/>
            <a:ext cx="30910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Offer the pre-arranged quiet space</a:t>
            </a:r>
            <a:endParaRPr lang="en-US" sz="1496" dirty="0"/>
          </a:p>
        </p:txBody>
      </p:sp>
      <p:sp>
        <p:nvSpPr>
          <p:cNvPr id="29" name="Shape 22"/>
          <p:cNvSpPr/>
          <p:nvPr/>
        </p:nvSpPr>
        <p:spPr>
          <a:xfrm>
            <a:off x="6334125" y="23114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3"/>
          <p:cNvSpPr txBox="1"/>
          <p:nvPr/>
        </p:nvSpPr>
        <p:spPr>
          <a:xfrm>
            <a:off x="6486144" y="2235200"/>
            <a:ext cx="39144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few words — avoid lengthy explanations</a:t>
            </a:r>
            <a:endParaRPr lang="en-US" sz="1496" dirty="0"/>
          </a:p>
        </p:txBody>
      </p:sp>
      <p:sp>
        <p:nvSpPr>
          <p:cNvPr id="31" name="Shape 24"/>
          <p:cNvSpPr/>
          <p:nvPr/>
        </p:nvSpPr>
        <p:spPr>
          <a:xfrm>
            <a:off x="6334125" y="26416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5"/>
          <p:cNvSpPr txBox="1"/>
          <p:nvPr/>
        </p:nvSpPr>
        <p:spPr>
          <a:xfrm>
            <a:off x="6486144" y="2565400"/>
            <a:ext cx="426286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Wait. Recovery takes time. Don't rush the Scout.</a:t>
            </a:r>
            <a:endParaRPr lang="en-US" sz="1496" dirty="0"/>
          </a:p>
        </p:txBody>
      </p:sp>
      <p:sp>
        <p:nvSpPr>
          <p:cNvPr id="33" name="Shape 26"/>
          <p:cNvSpPr/>
          <p:nvPr/>
        </p:nvSpPr>
        <p:spPr>
          <a:xfrm>
            <a:off x="6182106" y="4130080"/>
            <a:ext cx="5675376" cy="2194520"/>
          </a:xfrm>
          <a:prstGeom prst="roundRect">
            <a:avLst>
              <a:gd name="adj" fmla="val 2894"/>
            </a:avLst>
          </a:prstGeom>
          <a:solidFill>
            <a:srgbClr val="1F1208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34125" y="4307880"/>
            <a:ext cx="202692" cy="203200"/>
          </a:xfrm>
          <a:prstGeom prst="rect">
            <a:avLst/>
          </a:prstGeom>
        </p:spPr>
      </p:pic>
      <p:sp>
        <p:nvSpPr>
          <p:cNvPr id="35" name="Text 27"/>
          <p:cNvSpPr txBox="1"/>
          <p:nvPr/>
        </p:nvSpPr>
        <p:spPr>
          <a:xfrm>
            <a:off x="6612827" y="4282480"/>
            <a:ext cx="242597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Avoid These Responses</a:t>
            </a:r>
            <a:endParaRPr lang="en-US" sz="1795" dirty="0"/>
          </a:p>
        </p:txBody>
      </p:sp>
      <p:pic>
        <p:nvPicPr>
          <p:cNvPr id="3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4663480"/>
            <a:ext cx="152019" cy="152400"/>
          </a:xfrm>
          <a:prstGeom prst="rect">
            <a:avLst/>
          </a:prstGeom>
        </p:spPr>
      </p:pic>
      <p:sp>
        <p:nvSpPr>
          <p:cNvPr id="37" name="Text 28"/>
          <p:cNvSpPr txBox="1"/>
          <p:nvPr/>
        </p:nvSpPr>
        <p:spPr>
          <a:xfrm>
            <a:off x="6562154" y="4612680"/>
            <a:ext cx="39904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Calling it a 'tantrum' or treating it as defiance</a:t>
            </a:r>
            <a:endParaRPr lang="en-US" sz="1496" dirty="0"/>
          </a:p>
        </p:txBody>
      </p:sp>
      <p:pic>
        <p:nvPicPr>
          <p:cNvPr id="38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4968280"/>
            <a:ext cx="152019" cy="152400"/>
          </a:xfrm>
          <a:prstGeom prst="rect">
            <a:avLst/>
          </a:prstGeom>
        </p:spPr>
      </p:pic>
      <p:sp>
        <p:nvSpPr>
          <p:cNvPr id="39" name="Text 29"/>
          <p:cNvSpPr txBox="1"/>
          <p:nvPr/>
        </p:nvSpPr>
        <p:spPr>
          <a:xfrm>
            <a:off x="6562154" y="4917480"/>
            <a:ext cx="38891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Threatening consequences during the event</a:t>
            </a:r>
            <a:endParaRPr lang="en-US" sz="1496" dirty="0"/>
          </a:p>
        </p:txBody>
      </p:sp>
      <p:pic>
        <p:nvPicPr>
          <p:cNvPr id="40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5273080"/>
            <a:ext cx="152019" cy="152400"/>
          </a:xfrm>
          <a:prstGeom prst="rect">
            <a:avLst/>
          </a:prstGeom>
        </p:spPr>
      </p:pic>
      <p:sp>
        <p:nvSpPr>
          <p:cNvPr id="41" name="Text 30"/>
          <p:cNvSpPr txBox="1"/>
          <p:nvPr/>
        </p:nvSpPr>
        <p:spPr>
          <a:xfrm>
            <a:off x="6562154" y="5222280"/>
            <a:ext cx="23372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Touching without consent</a:t>
            </a:r>
            <a:endParaRPr lang="en-US" sz="1496" dirty="0"/>
          </a:p>
        </p:txBody>
      </p:sp>
      <p:sp>
        <p:nvSpPr>
          <p:cNvPr id="42" name="Text 31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3" name="Text 32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663182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Why Scouting Works for Autistic Youth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87400"/>
            <a:ext cx="2189034" cy="5486400"/>
          </a:xfrm>
          <a:prstGeom prst="roundRect">
            <a:avLst>
              <a:gd name="adj" fmla="val 116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6536" y="939800"/>
            <a:ext cx="304038" cy="3048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87312" y="1346200"/>
            <a:ext cx="122248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Skills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456057" y="1701800"/>
            <a:ext cx="1884996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Patrol activities provide structured social contexts — easier to navigate than unstructured peer settings.</a:t>
            </a:r>
            <a:endParaRPr lang="en-US" sz="1496" dirty="0"/>
          </a:p>
        </p:txBody>
      </p:sp>
      <p:sp>
        <p:nvSpPr>
          <p:cNvPr id="9" name="Shape 5"/>
          <p:cNvSpPr/>
          <p:nvPr/>
        </p:nvSpPr>
        <p:spPr>
          <a:xfrm>
            <a:off x="2645091" y="787400"/>
            <a:ext cx="2189133" cy="5486400"/>
          </a:xfrm>
          <a:prstGeom prst="roundRect">
            <a:avLst>
              <a:gd name="adj" fmla="val 116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587589" y="939800"/>
            <a:ext cx="304038" cy="3048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2797110" y="1346200"/>
            <a:ext cx="1885095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Building Confidence</a:t>
            </a:r>
            <a:endParaRPr lang="en-US" sz="1795" dirty="0"/>
          </a:p>
        </p:txBody>
      </p:sp>
      <p:sp>
        <p:nvSpPr>
          <p:cNvPr id="12" name="Text 7"/>
          <p:cNvSpPr txBox="1"/>
          <p:nvPr/>
        </p:nvSpPr>
        <p:spPr>
          <a:xfrm>
            <a:off x="2797110" y="1955800"/>
            <a:ext cx="1885095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Earning merit badges and ranks gives tangible, visible proof of achievement and boosts self-esteem.</a:t>
            </a:r>
            <a:endParaRPr lang="en-US" sz="1496" dirty="0"/>
          </a:p>
        </p:txBody>
      </p:sp>
      <p:sp>
        <p:nvSpPr>
          <p:cNvPr id="13" name="Shape 8"/>
          <p:cNvSpPr/>
          <p:nvPr/>
        </p:nvSpPr>
        <p:spPr>
          <a:xfrm>
            <a:off x="4986243" y="787400"/>
            <a:ext cx="2189034" cy="5486400"/>
          </a:xfrm>
          <a:prstGeom prst="roundRect">
            <a:avLst>
              <a:gd name="adj" fmla="val 116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28741" y="939800"/>
            <a:ext cx="304038" cy="3048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5368171" y="1346200"/>
            <a:ext cx="142517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Independence</a:t>
            </a:r>
            <a:endParaRPr lang="en-US" sz="1795" dirty="0"/>
          </a:p>
        </p:txBody>
      </p:sp>
      <p:sp>
        <p:nvSpPr>
          <p:cNvPr id="16" name="Text 10"/>
          <p:cNvSpPr txBox="1"/>
          <p:nvPr/>
        </p:nvSpPr>
        <p:spPr>
          <a:xfrm>
            <a:off x="5138262" y="1701800"/>
            <a:ext cx="1884996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Campout preparation teaches planning, organization, and self-reliance — critical life skills.</a:t>
            </a:r>
            <a:endParaRPr lang="en-US" sz="1496" dirty="0"/>
          </a:p>
        </p:txBody>
      </p:sp>
      <p:sp>
        <p:nvSpPr>
          <p:cNvPr id="17" name="Shape 11"/>
          <p:cNvSpPr/>
          <p:nvPr/>
        </p:nvSpPr>
        <p:spPr>
          <a:xfrm>
            <a:off x="7327296" y="787400"/>
            <a:ext cx="2189133" cy="5486400"/>
          </a:xfrm>
          <a:prstGeom prst="roundRect">
            <a:avLst>
              <a:gd name="adj" fmla="val 116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69794" y="939800"/>
            <a:ext cx="304038" cy="3048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7902415" y="1346200"/>
            <a:ext cx="103879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Belonging</a:t>
            </a:r>
            <a:endParaRPr lang="en-US" sz="1795" dirty="0"/>
          </a:p>
        </p:txBody>
      </p:sp>
      <p:sp>
        <p:nvSpPr>
          <p:cNvPr id="20" name="Text 13"/>
          <p:cNvSpPr txBox="1"/>
          <p:nvPr/>
        </p:nvSpPr>
        <p:spPr>
          <a:xfrm>
            <a:off x="7479315" y="1701800"/>
            <a:ext cx="1885095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For youth who feel isolated, a troop offers real friendship and a team that accepts them.</a:t>
            </a:r>
            <a:endParaRPr lang="en-US" sz="1496" dirty="0"/>
          </a:p>
        </p:txBody>
      </p:sp>
      <p:sp>
        <p:nvSpPr>
          <p:cNvPr id="21" name="Shape 14"/>
          <p:cNvSpPr/>
          <p:nvPr/>
        </p:nvSpPr>
        <p:spPr>
          <a:xfrm>
            <a:off x="9668448" y="787400"/>
            <a:ext cx="2189034" cy="5486400"/>
          </a:xfrm>
          <a:prstGeom prst="roundRect">
            <a:avLst>
              <a:gd name="adj" fmla="val 116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610946" y="939800"/>
            <a:ext cx="304038" cy="304800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10015538" y="1346200"/>
            <a:ext cx="149485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Self-Advocacy</a:t>
            </a:r>
            <a:endParaRPr lang="en-US" sz="1795" dirty="0"/>
          </a:p>
        </p:txBody>
      </p:sp>
      <p:sp>
        <p:nvSpPr>
          <p:cNvPr id="24" name="Text 16"/>
          <p:cNvSpPr txBox="1"/>
          <p:nvPr/>
        </p:nvSpPr>
        <p:spPr>
          <a:xfrm>
            <a:off x="9820467" y="1701800"/>
            <a:ext cx="188499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Leadership roles encourage autistic Scouts to speak for themselves and grow in confidence.</a:t>
            </a:r>
            <a:endParaRPr lang="en-US" sz="1496" dirty="0"/>
          </a:p>
        </p:txBody>
      </p:sp>
      <p:sp>
        <p:nvSpPr>
          <p:cNvPr id="25" name="Text 17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6" name="Text 18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687252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Scouting America's Inclusion Framework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3783551" cy="5588000"/>
          </a:xfrm>
          <a:prstGeom prst="rect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481394" y="2911475"/>
            <a:ext cx="3606196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i="1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"Scouting belongs to every young person — regardless of ability."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481394" y="3692525"/>
            <a:ext cx="360619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foundational principle backed by programs, policies, and resources.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290281" y="736600"/>
            <a:ext cx="3707542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42300" y="889000"/>
            <a:ext cx="253365" cy="2540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442300" y="1219200"/>
            <a:ext cx="340350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Inclusion Toolbox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4442300" y="1549400"/>
            <a:ext cx="340350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Comprehensive online resource with an 'Understanding Autism' module for leaders and parents.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8149842" y="736600"/>
            <a:ext cx="3707640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01861" y="889000"/>
            <a:ext cx="253365" cy="2540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8301861" y="1219200"/>
            <a:ext cx="3403602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Guide to Advancement (Section 10)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8301861" y="1803400"/>
            <a:ext cx="340360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Official policies for accommodations, alternative merit badges, and age-of-eligibility extensions.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4290281" y="3606800"/>
            <a:ext cx="3707542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42300" y="3759200"/>
            <a:ext cx="253365" cy="2540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4442300" y="4089400"/>
            <a:ext cx="3403504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Individual Scout Advancement Plan</a:t>
            </a:r>
            <a:endParaRPr lang="en-US" sz="1795" dirty="0"/>
          </a:p>
        </p:txBody>
      </p:sp>
      <p:sp>
        <p:nvSpPr>
          <p:cNvPr id="19" name="Text 13"/>
          <p:cNvSpPr txBox="1"/>
          <p:nvPr/>
        </p:nvSpPr>
        <p:spPr>
          <a:xfrm>
            <a:off x="4442300" y="4673600"/>
            <a:ext cx="340350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Form 512-936 — adapts requirements so Scouts meet the spirit of advancement.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8149842" y="3606800"/>
            <a:ext cx="3707640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301861" y="3759200"/>
            <a:ext cx="253365" cy="2540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8301861" y="4089400"/>
            <a:ext cx="340360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Special Needs Prepared Camp</a:t>
            </a:r>
            <a:endParaRPr lang="en-US" sz="1795" dirty="0"/>
          </a:p>
        </p:txBody>
      </p:sp>
      <p:sp>
        <p:nvSpPr>
          <p:cNvPr id="23" name="Text 16"/>
          <p:cNvSpPr txBox="1"/>
          <p:nvPr/>
        </p:nvSpPr>
        <p:spPr>
          <a:xfrm>
            <a:off x="8301861" y="4419600"/>
            <a:ext cx="340360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New 11-step camp accreditation program for inclusive, accessible Scouting camp experiences.</a:t>
            </a:r>
            <a:endParaRPr lang="en-US" sz="1496" dirty="0"/>
          </a:p>
        </p:txBody>
      </p:sp>
      <p:sp>
        <p:nvSpPr>
          <p:cNvPr id="24" name="Text 17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5" name="Text 18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21456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Individual Scout Advancement Plan (ISAP)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6810372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506730" y="939800"/>
            <a:ext cx="640498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How the ISAP Works</a:t>
            </a:r>
            <a:endParaRPr lang="en-US" sz="2394" dirty="0"/>
          </a:p>
        </p:txBody>
      </p:sp>
      <p:sp>
        <p:nvSpPr>
          <p:cNvPr id="7" name="Shape 4"/>
          <p:cNvSpPr/>
          <p:nvPr/>
        </p:nvSpPr>
        <p:spPr>
          <a:xfrm>
            <a:off x="506730" y="1397000"/>
            <a:ext cx="6404988" cy="4724400"/>
          </a:xfrm>
          <a:prstGeom prst="rect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7751" y="1605260"/>
            <a:ext cx="202692" cy="2032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981789" y="1605260"/>
            <a:ext cx="525099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Convene the Team</a:t>
            </a:r>
            <a:endParaRPr lang="en-US" sz="1795" dirty="0"/>
          </a:p>
        </p:txBody>
      </p:sp>
      <p:sp>
        <p:nvSpPr>
          <p:cNvPr id="10" name="Text 6"/>
          <p:cNvSpPr txBox="1"/>
          <p:nvPr/>
        </p:nvSpPr>
        <p:spPr>
          <a:xfrm>
            <a:off x="981789" y="1859260"/>
            <a:ext cx="52509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Parents, Scout leaders, and health professionals collaborate</a:t>
            </a:r>
            <a:endParaRPr lang="en-US" sz="1496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7751" y="2504380"/>
            <a:ext cx="202692" cy="2032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981789" y="2504380"/>
            <a:ext cx="506730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Identify the Requirement</a:t>
            </a:r>
            <a:endParaRPr lang="en-US" sz="1795" dirty="0"/>
          </a:p>
        </p:txBody>
      </p:sp>
      <p:sp>
        <p:nvSpPr>
          <p:cNvPr id="13" name="Text 8"/>
          <p:cNvSpPr txBox="1"/>
          <p:nvPr/>
        </p:nvSpPr>
        <p:spPr>
          <a:xfrm>
            <a:off x="981789" y="275838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Determine which standard requirements need adaptation</a:t>
            </a:r>
            <a:endParaRPr lang="en-US" sz="1496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751" y="3403600"/>
            <a:ext cx="202692" cy="2032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81789" y="3403600"/>
            <a:ext cx="592992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Design the Alternative</a:t>
            </a:r>
            <a:endParaRPr lang="en-US" sz="1795" dirty="0"/>
          </a:p>
        </p:txBody>
      </p:sp>
      <p:sp>
        <p:nvSpPr>
          <p:cNvPr id="16" name="Text 10"/>
          <p:cNvSpPr txBox="1"/>
          <p:nvPr/>
        </p:nvSpPr>
        <p:spPr>
          <a:xfrm>
            <a:off x="981789" y="3657600"/>
            <a:ext cx="592992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Create an equivalent activity that meets the spirit of the requirement</a:t>
            </a:r>
            <a:endParaRPr lang="en-US" sz="1496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7751" y="4531320"/>
            <a:ext cx="202692" cy="2032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981789" y="4531320"/>
            <a:ext cx="512430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Document &amp; Implement</a:t>
            </a:r>
            <a:endParaRPr lang="en-US" sz="1795" dirty="0"/>
          </a:p>
        </p:txBody>
      </p:sp>
      <p:sp>
        <p:nvSpPr>
          <p:cNvPr id="19" name="Text 12"/>
          <p:cNvSpPr txBox="1"/>
          <p:nvPr/>
        </p:nvSpPr>
        <p:spPr>
          <a:xfrm>
            <a:off x="981789" y="4785320"/>
            <a:ext cx="512430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Record on Form 512-936 and follow through with the plan</a:t>
            </a:r>
            <a:endParaRPr lang="en-US" sz="1496" dirty="0"/>
          </a:p>
        </p:txBody>
      </p:sp>
      <p:pic>
        <p:nvPicPr>
          <p:cNvPr id="20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77751" y="5430540"/>
            <a:ext cx="202692" cy="203200"/>
          </a:xfrm>
          <a:prstGeom prst="rect">
            <a:avLst/>
          </a:prstGeom>
        </p:spPr>
      </p:pic>
      <p:sp>
        <p:nvSpPr>
          <p:cNvPr id="21" name="Text 13"/>
          <p:cNvSpPr txBox="1"/>
          <p:nvPr/>
        </p:nvSpPr>
        <p:spPr>
          <a:xfrm>
            <a:off x="981789" y="5430540"/>
            <a:ext cx="442121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Review Regularly</a:t>
            </a:r>
            <a:endParaRPr lang="en-US" sz="1795" dirty="0"/>
          </a:p>
        </p:txBody>
      </p:sp>
      <p:sp>
        <p:nvSpPr>
          <p:cNvPr id="22" name="Text 14"/>
          <p:cNvSpPr txBox="1"/>
          <p:nvPr/>
        </p:nvSpPr>
        <p:spPr>
          <a:xfrm>
            <a:off x="981789" y="5684540"/>
            <a:ext cx="442121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Revisit as the Scout grows and their needs change</a:t>
            </a:r>
            <a:endParaRPr lang="en-US" sz="1496" dirty="0"/>
          </a:p>
        </p:txBody>
      </p:sp>
      <p:sp>
        <p:nvSpPr>
          <p:cNvPr id="23" name="Shape 15"/>
          <p:cNvSpPr/>
          <p:nvPr/>
        </p:nvSpPr>
        <p:spPr>
          <a:xfrm>
            <a:off x="7317102" y="736600"/>
            <a:ext cx="4540281" cy="1320800"/>
          </a:xfrm>
          <a:prstGeom prst="roundRect">
            <a:avLst>
              <a:gd name="adj" fmla="val 798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7469121" y="914400"/>
            <a:ext cx="202692" cy="203200"/>
          </a:xfrm>
          <a:prstGeom prst="rect">
            <a:avLst/>
          </a:prstGeom>
        </p:spPr>
      </p:pic>
      <p:sp>
        <p:nvSpPr>
          <p:cNvPr id="25" name="Text 16"/>
          <p:cNvSpPr txBox="1"/>
          <p:nvPr/>
        </p:nvSpPr>
        <p:spPr>
          <a:xfrm>
            <a:off x="7747823" y="889000"/>
            <a:ext cx="221694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ISAP (Form 512-936)</a:t>
            </a:r>
            <a:endParaRPr lang="en-US" sz="1795" dirty="0"/>
          </a:p>
        </p:txBody>
      </p:sp>
      <p:sp>
        <p:nvSpPr>
          <p:cNvPr id="26" name="Text 17"/>
          <p:cNvSpPr txBox="1"/>
          <p:nvPr/>
        </p:nvSpPr>
        <p:spPr>
          <a:xfrm>
            <a:off x="7469121" y="1219200"/>
            <a:ext cx="423624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Like an IEP in schools — a personalized advancement roadmap for Scouts with disabilities.</a:t>
            </a:r>
            <a:endParaRPr lang="en-US" sz="1496" dirty="0"/>
          </a:p>
        </p:txBody>
      </p:sp>
      <p:sp>
        <p:nvSpPr>
          <p:cNvPr id="27" name="Shape 18"/>
          <p:cNvSpPr/>
          <p:nvPr/>
        </p:nvSpPr>
        <p:spPr>
          <a:xfrm>
            <a:off x="7317102" y="2209800"/>
            <a:ext cx="4540281" cy="1981200"/>
          </a:xfrm>
          <a:prstGeom prst="roundRect">
            <a:avLst>
              <a:gd name="adj" fmla="val 355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7469121" y="2362200"/>
            <a:ext cx="202692" cy="203200"/>
          </a:xfrm>
          <a:prstGeom prst="rect">
            <a:avLst/>
          </a:prstGeom>
        </p:spPr>
      </p:pic>
      <p:sp>
        <p:nvSpPr>
          <p:cNvPr id="29" name="Text 19"/>
          <p:cNvSpPr txBox="1"/>
          <p:nvPr/>
        </p:nvSpPr>
        <p:spPr>
          <a:xfrm>
            <a:off x="7469121" y="2641600"/>
            <a:ext cx="423624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Spirit of the Requirement</a:t>
            </a:r>
            <a:endParaRPr lang="en-US" sz="1795" dirty="0"/>
          </a:p>
        </p:txBody>
      </p:sp>
      <p:sp>
        <p:nvSpPr>
          <p:cNvPr id="30" name="Text 20"/>
          <p:cNvSpPr txBox="1"/>
          <p:nvPr/>
        </p:nvSpPr>
        <p:spPr>
          <a:xfrm>
            <a:off x="7469121" y="2971800"/>
            <a:ext cx="423624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Alternatives must honor the intent of advancement — not simply bypass it.</a:t>
            </a:r>
            <a:endParaRPr lang="en-US" sz="1496" dirty="0"/>
          </a:p>
        </p:txBody>
      </p:sp>
      <p:sp>
        <p:nvSpPr>
          <p:cNvPr id="31" name="Shape 21"/>
          <p:cNvSpPr/>
          <p:nvPr/>
        </p:nvSpPr>
        <p:spPr>
          <a:xfrm>
            <a:off x="7317102" y="4343400"/>
            <a:ext cx="4540281" cy="1981200"/>
          </a:xfrm>
          <a:prstGeom prst="roundRect">
            <a:avLst>
              <a:gd name="adj" fmla="val 355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469121" y="4495800"/>
            <a:ext cx="202692" cy="203200"/>
          </a:xfrm>
          <a:prstGeom prst="rect">
            <a:avLst/>
          </a:prstGeom>
        </p:spPr>
      </p:pic>
      <p:sp>
        <p:nvSpPr>
          <p:cNvPr id="33" name="Text 22"/>
          <p:cNvSpPr txBox="1"/>
          <p:nvPr/>
        </p:nvSpPr>
        <p:spPr>
          <a:xfrm>
            <a:off x="7469121" y="4775200"/>
            <a:ext cx="423624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Eagle Scout Is Possible</a:t>
            </a:r>
            <a:endParaRPr lang="en-US" sz="1795" dirty="0"/>
          </a:p>
        </p:txBody>
      </p:sp>
      <p:sp>
        <p:nvSpPr>
          <p:cNvPr id="34" name="Text 23"/>
          <p:cNvSpPr txBox="1"/>
          <p:nvPr/>
        </p:nvSpPr>
        <p:spPr>
          <a:xfrm>
            <a:off x="7469121" y="5105400"/>
            <a:ext cx="4236243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Section 10 allows alternative merit badges for Eagle — no Scout is excluded from the highest rank.</a:t>
            </a:r>
            <a:endParaRPr lang="en-US" sz="1496" dirty="0"/>
          </a:p>
        </p:txBody>
      </p:sp>
      <p:sp>
        <p:nvSpPr>
          <p:cNvPr id="35" name="Text 24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6" name="Text 25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671417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Special Needs Prepared Camp Program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456057" y="889000"/>
            <a:ext cx="53713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11-Step Camp Accreditation Process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456057" y="12446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1.</a:t>
            </a:r>
            <a:endParaRPr lang="en-US" sz="1496" dirty="0"/>
          </a:p>
        </p:txBody>
      </p:sp>
      <p:sp>
        <p:nvSpPr>
          <p:cNvPr id="8" name="Text 5"/>
          <p:cNvSpPr txBox="1"/>
          <p:nvPr/>
        </p:nvSpPr>
        <p:spPr>
          <a:xfrm>
            <a:off x="690420" y="1244600"/>
            <a:ext cx="343309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Designate a Special Needs Coordinator</a:t>
            </a:r>
            <a:endParaRPr lang="en-US" sz="1496" dirty="0"/>
          </a:p>
        </p:txBody>
      </p:sp>
      <p:sp>
        <p:nvSpPr>
          <p:cNvPr id="9" name="Text 6"/>
          <p:cNvSpPr txBox="1"/>
          <p:nvPr/>
        </p:nvSpPr>
        <p:spPr>
          <a:xfrm>
            <a:off x="456057" y="17145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2.</a:t>
            </a:r>
            <a:endParaRPr lang="en-US" sz="1496" dirty="0"/>
          </a:p>
        </p:txBody>
      </p:sp>
      <p:sp>
        <p:nvSpPr>
          <p:cNvPr id="10" name="Text 7"/>
          <p:cNvSpPr txBox="1"/>
          <p:nvPr/>
        </p:nvSpPr>
        <p:spPr>
          <a:xfrm>
            <a:off x="690420" y="1714500"/>
            <a:ext cx="395882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Conduct staff training on invisible disabilities</a:t>
            </a:r>
            <a:endParaRPr lang="en-US" sz="1496" dirty="0"/>
          </a:p>
        </p:txBody>
      </p:sp>
      <p:sp>
        <p:nvSpPr>
          <p:cNvPr id="11" name="Text 8"/>
          <p:cNvSpPr txBox="1"/>
          <p:nvPr/>
        </p:nvSpPr>
        <p:spPr>
          <a:xfrm>
            <a:off x="456057" y="21844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3.</a:t>
            </a:r>
            <a:endParaRPr lang="en-US" sz="1496" dirty="0"/>
          </a:p>
        </p:txBody>
      </p:sp>
      <p:sp>
        <p:nvSpPr>
          <p:cNvPr id="12" name="Text 9"/>
          <p:cNvSpPr txBox="1"/>
          <p:nvPr/>
        </p:nvSpPr>
        <p:spPr>
          <a:xfrm>
            <a:off x="690420" y="2184400"/>
            <a:ext cx="24639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Provide adaptive equipment</a:t>
            </a:r>
            <a:endParaRPr lang="en-US" sz="1496" dirty="0"/>
          </a:p>
        </p:txBody>
      </p:sp>
      <p:sp>
        <p:nvSpPr>
          <p:cNvPr id="13" name="Text 10"/>
          <p:cNvSpPr txBox="1"/>
          <p:nvPr/>
        </p:nvSpPr>
        <p:spPr>
          <a:xfrm>
            <a:off x="456057" y="26543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4.</a:t>
            </a:r>
            <a:endParaRPr lang="en-US" sz="1496" dirty="0"/>
          </a:p>
        </p:txBody>
      </p:sp>
      <p:sp>
        <p:nvSpPr>
          <p:cNvPr id="14" name="Text 11"/>
          <p:cNvSpPr txBox="1"/>
          <p:nvPr/>
        </p:nvSpPr>
        <p:spPr>
          <a:xfrm>
            <a:off x="690420" y="2654300"/>
            <a:ext cx="23372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Ensure accessible facilities</a:t>
            </a:r>
            <a:endParaRPr lang="en-US" sz="1496" dirty="0"/>
          </a:p>
        </p:txBody>
      </p:sp>
      <p:sp>
        <p:nvSpPr>
          <p:cNvPr id="15" name="Text 12"/>
          <p:cNvSpPr txBox="1"/>
          <p:nvPr/>
        </p:nvSpPr>
        <p:spPr>
          <a:xfrm>
            <a:off x="456057" y="31242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5.</a:t>
            </a:r>
            <a:endParaRPr lang="en-US" sz="1496" dirty="0"/>
          </a:p>
        </p:txBody>
      </p:sp>
      <p:sp>
        <p:nvSpPr>
          <p:cNvPr id="16" name="Text 13"/>
          <p:cNvSpPr txBox="1"/>
          <p:nvPr/>
        </p:nvSpPr>
        <p:spPr>
          <a:xfrm>
            <a:off x="690420" y="3124200"/>
            <a:ext cx="44338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Develop pre-camp planning protocol with families</a:t>
            </a:r>
            <a:endParaRPr lang="en-US" sz="1496" dirty="0"/>
          </a:p>
        </p:txBody>
      </p:sp>
      <p:sp>
        <p:nvSpPr>
          <p:cNvPr id="17" name="Text 14"/>
          <p:cNvSpPr txBox="1"/>
          <p:nvPr/>
        </p:nvSpPr>
        <p:spPr>
          <a:xfrm>
            <a:off x="456057" y="35941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6.</a:t>
            </a:r>
            <a:endParaRPr lang="en-US" sz="1496" dirty="0"/>
          </a:p>
        </p:txBody>
      </p:sp>
      <p:sp>
        <p:nvSpPr>
          <p:cNvPr id="18" name="Text 15"/>
          <p:cNvSpPr txBox="1"/>
          <p:nvPr/>
        </p:nvSpPr>
        <p:spPr>
          <a:xfrm>
            <a:off x="690420" y="3594100"/>
            <a:ext cx="35027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Create sensory-friendly spaces at camp</a:t>
            </a:r>
            <a:endParaRPr lang="en-US" sz="1496" dirty="0"/>
          </a:p>
        </p:txBody>
      </p:sp>
      <p:sp>
        <p:nvSpPr>
          <p:cNvPr id="19" name="Text 16"/>
          <p:cNvSpPr txBox="1"/>
          <p:nvPr/>
        </p:nvSpPr>
        <p:spPr>
          <a:xfrm>
            <a:off x="456057" y="40640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7.</a:t>
            </a:r>
            <a:endParaRPr lang="en-US" sz="1496" dirty="0"/>
          </a:p>
        </p:txBody>
      </p:sp>
      <p:sp>
        <p:nvSpPr>
          <p:cNvPr id="20" name="Text 17"/>
          <p:cNvSpPr txBox="1"/>
          <p:nvPr/>
        </p:nvSpPr>
        <p:spPr>
          <a:xfrm>
            <a:off x="690420" y="4064000"/>
            <a:ext cx="18558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Establish quiet zones</a:t>
            </a:r>
            <a:endParaRPr lang="en-US" sz="1496" dirty="0"/>
          </a:p>
        </p:txBody>
      </p:sp>
      <p:sp>
        <p:nvSpPr>
          <p:cNvPr id="21" name="Text 18"/>
          <p:cNvSpPr txBox="1"/>
          <p:nvPr/>
        </p:nvSpPr>
        <p:spPr>
          <a:xfrm>
            <a:off x="456057" y="45339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8.</a:t>
            </a:r>
            <a:endParaRPr lang="en-US" sz="1496" dirty="0"/>
          </a:p>
        </p:txBody>
      </p:sp>
      <p:sp>
        <p:nvSpPr>
          <p:cNvPr id="22" name="Text 19"/>
          <p:cNvSpPr txBox="1"/>
          <p:nvPr/>
        </p:nvSpPr>
        <p:spPr>
          <a:xfrm>
            <a:off x="690420" y="4533900"/>
            <a:ext cx="361678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Train medical staff on ASD-related needs</a:t>
            </a:r>
            <a:endParaRPr lang="en-US" sz="1496" dirty="0"/>
          </a:p>
        </p:txBody>
      </p:sp>
      <p:sp>
        <p:nvSpPr>
          <p:cNvPr id="23" name="Text 20"/>
          <p:cNvSpPr txBox="1"/>
          <p:nvPr/>
        </p:nvSpPr>
        <p:spPr>
          <a:xfrm>
            <a:off x="456057" y="50038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9.</a:t>
            </a:r>
            <a:endParaRPr lang="en-US" sz="1496" dirty="0"/>
          </a:p>
        </p:txBody>
      </p:sp>
      <p:sp>
        <p:nvSpPr>
          <p:cNvPr id="24" name="Text 21"/>
          <p:cNvSpPr txBox="1"/>
          <p:nvPr/>
        </p:nvSpPr>
        <p:spPr>
          <a:xfrm>
            <a:off x="690420" y="5003800"/>
            <a:ext cx="43832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Develop emergency procedures for dysregulation</a:t>
            </a:r>
            <a:endParaRPr lang="en-US" sz="1496" dirty="0"/>
          </a:p>
        </p:txBody>
      </p:sp>
      <p:sp>
        <p:nvSpPr>
          <p:cNvPr id="25" name="Text 22"/>
          <p:cNvSpPr txBox="1"/>
          <p:nvPr/>
        </p:nvSpPr>
        <p:spPr>
          <a:xfrm>
            <a:off x="456057" y="5473700"/>
            <a:ext cx="27236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10.</a:t>
            </a:r>
            <a:endParaRPr lang="en-US" sz="1496" dirty="0"/>
          </a:p>
        </p:txBody>
      </p:sp>
      <p:sp>
        <p:nvSpPr>
          <p:cNvPr id="26" name="Text 23"/>
          <p:cNvSpPr txBox="1"/>
          <p:nvPr/>
        </p:nvSpPr>
        <p:spPr>
          <a:xfrm>
            <a:off x="804434" y="5473700"/>
            <a:ext cx="318606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Create inclusive activity adaptations</a:t>
            </a:r>
            <a:endParaRPr lang="en-US" sz="1496" dirty="0"/>
          </a:p>
        </p:txBody>
      </p:sp>
      <p:sp>
        <p:nvSpPr>
          <p:cNvPr id="27" name="Text 24"/>
          <p:cNvSpPr txBox="1"/>
          <p:nvPr/>
        </p:nvSpPr>
        <p:spPr>
          <a:xfrm>
            <a:off x="456057" y="5943600"/>
            <a:ext cx="27236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11.</a:t>
            </a:r>
            <a:endParaRPr lang="en-US" sz="1496" dirty="0"/>
          </a:p>
        </p:txBody>
      </p:sp>
      <p:sp>
        <p:nvSpPr>
          <p:cNvPr id="28" name="Text 25"/>
          <p:cNvSpPr txBox="1"/>
          <p:nvPr/>
        </p:nvSpPr>
        <p:spPr>
          <a:xfrm>
            <a:off x="804434" y="5943600"/>
            <a:ext cx="31163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Annual review and re-accreditation</a:t>
            </a:r>
            <a:endParaRPr lang="en-US" sz="1496" dirty="0"/>
          </a:p>
        </p:txBody>
      </p:sp>
      <p:sp>
        <p:nvSpPr>
          <p:cNvPr id="29" name="Shape 26"/>
          <p:cNvSpPr/>
          <p:nvPr/>
        </p:nvSpPr>
        <p:spPr>
          <a:xfrm>
            <a:off x="6182106" y="736600"/>
            <a:ext cx="5675376" cy="1600200"/>
          </a:xfrm>
          <a:prstGeom prst="roundRect">
            <a:avLst>
              <a:gd name="adj" fmla="val 5442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0" name="Text 27"/>
          <p:cNvSpPr txBox="1"/>
          <p:nvPr/>
        </p:nvSpPr>
        <p:spPr>
          <a:xfrm>
            <a:off x="6334125" y="8890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NEW INITIATIVE</a:t>
            </a:r>
            <a:endParaRPr lang="en-US" sz="1496" dirty="0"/>
          </a:p>
        </p:txBody>
      </p:sp>
      <p:pic>
        <p:nvPicPr>
          <p:cNvPr id="31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4125" y="1193800"/>
            <a:ext cx="202692" cy="203200"/>
          </a:xfrm>
          <a:prstGeom prst="rect">
            <a:avLst/>
          </a:prstGeom>
        </p:spPr>
      </p:pic>
      <p:sp>
        <p:nvSpPr>
          <p:cNvPr id="32" name="Text 28"/>
          <p:cNvSpPr txBox="1"/>
          <p:nvPr/>
        </p:nvSpPr>
        <p:spPr>
          <a:xfrm>
            <a:off x="6612827" y="1168400"/>
            <a:ext cx="393982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 New Standard for Accessible Camps</a:t>
            </a:r>
            <a:endParaRPr lang="en-US" sz="1795" dirty="0"/>
          </a:p>
        </p:txBody>
      </p:sp>
      <p:sp>
        <p:nvSpPr>
          <p:cNvPr id="33" name="Text 29"/>
          <p:cNvSpPr txBox="1"/>
          <p:nvPr/>
        </p:nvSpPr>
        <p:spPr>
          <a:xfrm>
            <a:off x="6334125" y="1498600"/>
            <a:ext cx="53713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America's newest program creates a formal accreditation path for camps to become genuinely inclusive — not just welcoming in principle.</a:t>
            </a:r>
            <a:endParaRPr lang="en-US" sz="1496" dirty="0"/>
          </a:p>
        </p:txBody>
      </p:sp>
      <p:sp>
        <p:nvSpPr>
          <p:cNvPr id="34" name="Shape 30"/>
          <p:cNvSpPr/>
          <p:nvPr/>
        </p:nvSpPr>
        <p:spPr>
          <a:xfrm>
            <a:off x="6182106" y="2463800"/>
            <a:ext cx="5675376" cy="1219200"/>
          </a:xfrm>
          <a:prstGeom prst="roundRect">
            <a:avLst>
              <a:gd name="adj" fmla="val 9375"/>
            </a:avLst>
          </a:prstGeom>
          <a:solidFill>
            <a:srgbClr val="1A3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08789" y="2971800"/>
            <a:ext cx="202692" cy="203200"/>
          </a:xfrm>
          <a:prstGeom prst="rect">
            <a:avLst/>
          </a:prstGeom>
        </p:spPr>
      </p:pic>
      <p:sp>
        <p:nvSpPr>
          <p:cNvPr id="36" name="Text 31"/>
          <p:cNvSpPr txBox="1"/>
          <p:nvPr/>
        </p:nvSpPr>
        <p:spPr>
          <a:xfrm>
            <a:off x="6638163" y="2844800"/>
            <a:ext cx="4649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Staff Training</a:t>
            </a:r>
            <a:endParaRPr lang="en-US" sz="1496" dirty="0"/>
          </a:p>
        </p:txBody>
      </p:sp>
      <p:sp>
        <p:nvSpPr>
          <p:cNvPr id="37" name="Text 32"/>
          <p:cNvSpPr txBox="1"/>
          <p:nvPr/>
        </p:nvSpPr>
        <p:spPr>
          <a:xfrm>
            <a:off x="6638163" y="3073400"/>
            <a:ext cx="4649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Invisible disabilities education for all camp personnel</a:t>
            </a:r>
            <a:endParaRPr lang="en-US" sz="1496" dirty="0"/>
          </a:p>
        </p:txBody>
      </p:sp>
      <p:sp>
        <p:nvSpPr>
          <p:cNvPr id="38" name="Shape 33"/>
          <p:cNvSpPr/>
          <p:nvPr/>
        </p:nvSpPr>
        <p:spPr>
          <a:xfrm>
            <a:off x="6182106" y="3784600"/>
            <a:ext cx="5675376" cy="1219200"/>
          </a:xfrm>
          <a:prstGeom prst="roundRect">
            <a:avLst>
              <a:gd name="adj" fmla="val 9375"/>
            </a:avLst>
          </a:prstGeom>
          <a:solidFill>
            <a:srgbClr val="1A3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08789" y="4292600"/>
            <a:ext cx="202692" cy="203200"/>
          </a:xfrm>
          <a:prstGeom prst="rect">
            <a:avLst/>
          </a:prstGeom>
        </p:spPr>
      </p:pic>
      <p:sp>
        <p:nvSpPr>
          <p:cNvPr id="40" name="Text 34"/>
          <p:cNvSpPr txBox="1"/>
          <p:nvPr/>
        </p:nvSpPr>
        <p:spPr>
          <a:xfrm>
            <a:off x="6638163" y="4051300"/>
            <a:ext cx="50926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Pre-Camp Planning</a:t>
            </a:r>
            <a:endParaRPr lang="en-US" sz="1496" dirty="0"/>
          </a:p>
        </p:txBody>
      </p:sp>
      <p:sp>
        <p:nvSpPr>
          <p:cNvPr id="41" name="Text 35"/>
          <p:cNvSpPr txBox="1"/>
          <p:nvPr/>
        </p:nvSpPr>
        <p:spPr>
          <a:xfrm>
            <a:off x="6638163" y="4279900"/>
            <a:ext cx="50926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Families collaborate with camp staff before arrival to set Scouts up for success</a:t>
            </a:r>
            <a:endParaRPr lang="en-US" sz="1496" dirty="0"/>
          </a:p>
        </p:txBody>
      </p:sp>
      <p:sp>
        <p:nvSpPr>
          <p:cNvPr id="42" name="Shape 36"/>
          <p:cNvSpPr/>
          <p:nvPr/>
        </p:nvSpPr>
        <p:spPr>
          <a:xfrm>
            <a:off x="6182106" y="5105400"/>
            <a:ext cx="5675376" cy="1219200"/>
          </a:xfrm>
          <a:prstGeom prst="roundRect">
            <a:avLst>
              <a:gd name="adj" fmla="val 9375"/>
            </a:avLst>
          </a:prstGeom>
          <a:solidFill>
            <a:srgbClr val="1A3A1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3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08789" y="5613400"/>
            <a:ext cx="202692" cy="203200"/>
          </a:xfrm>
          <a:prstGeom prst="rect">
            <a:avLst/>
          </a:prstGeom>
        </p:spPr>
      </p:pic>
      <p:sp>
        <p:nvSpPr>
          <p:cNvPr id="44" name="Text 37"/>
          <p:cNvSpPr txBox="1"/>
          <p:nvPr/>
        </p:nvSpPr>
        <p:spPr>
          <a:xfrm>
            <a:off x="6638163" y="5372100"/>
            <a:ext cx="50926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Sensory Spaces</a:t>
            </a:r>
            <a:endParaRPr lang="en-US" sz="1496" dirty="0"/>
          </a:p>
        </p:txBody>
      </p:sp>
      <p:sp>
        <p:nvSpPr>
          <p:cNvPr id="45" name="Text 38"/>
          <p:cNvSpPr txBox="1"/>
          <p:nvPr/>
        </p:nvSpPr>
        <p:spPr>
          <a:xfrm>
            <a:off x="6638163" y="5600700"/>
            <a:ext cx="50926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Designated quiet zones and sensory-friendly areas throughout the camp</a:t>
            </a:r>
            <a:endParaRPr lang="en-US" sz="1496" dirty="0"/>
          </a:p>
        </p:txBody>
      </p:sp>
      <p:sp>
        <p:nvSpPr>
          <p:cNvPr id="46" name="Text 39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7" name="Text 40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73025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238125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9564529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Evidence-Based Practices for Supporting Autistic Scouts</a:t>
            </a:r>
            <a:endParaRPr lang="en-US" sz="2993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93072" y="2232025"/>
            <a:ext cx="405384" cy="406400"/>
          </a:xfrm>
          <a:prstGeom prst="rect">
            <a:avLst/>
          </a:prstGeom>
        </p:spPr>
      </p:pic>
      <p:sp>
        <p:nvSpPr>
          <p:cNvPr id="6" name="Text 2"/>
          <p:cNvSpPr txBox="1"/>
          <p:nvPr/>
        </p:nvSpPr>
        <p:spPr>
          <a:xfrm>
            <a:off x="1828385" y="2740025"/>
            <a:ext cx="734759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788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28</a:t>
            </a:r>
            <a:endParaRPr lang="en-US" sz="4788" dirty="0"/>
          </a:p>
        </p:txBody>
      </p:sp>
      <p:sp>
        <p:nvSpPr>
          <p:cNvPr id="7" name="Text 3"/>
          <p:cNvSpPr txBox="1"/>
          <p:nvPr/>
        </p:nvSpPr>
        <p:spPr>
          <a:xfrm>
            <a:off x="381037" y="3451225"/>
            <a:ext cx="362945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Evidence-Based Practices Identified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304038" y="3806825"/>
            <a:ext cx="3783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National Clearinghouse on Autism Evidence and Practice (NCAEP)</a:t>
            </a:r>
            <a:endParaRPr lang="en-US" sz="1496" dirty="0"/>
          </a:p>
        </p:txBody>
      </p:sp>
      <p:sp>
        <p:nvSpPr>
          <p:cNvPr id="9" name="Text 5"/>
          <p:cNvSpPr txBox="1"/>
          <p:nvPr/>
        </p:nvSpPr>
        <p:spPr>
          <a:xfrm>
            <a:off x="304038" y="4467225"/>
            <a:ext cx="378355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We focus on the practices most applicable to the Scouting environment.</a:t>
            </a:r>
            <a:endParaRPr lang="en-US" sz="1496" dirty="0"/>
          </a:p>
        </p:txBody>
      </p:sp>
      <p:sp>
        <p:nvSpPr>
          <p:cNvPr id="10" name="Shape 6"/>
          <p:cNvSpPr/>
          <p:nvPr/>
        </p:nvSpPr>
        <p:spPr>
          <a:xfrm>
            <a:off x="4290281" y="831850"/>
            <a:ext cx="7567201" cy="5492750"/>
          </a:xfrm>
          <a:prstGeom prst="roundRect">
            <a:avLst>
              <a:gd name="adj" fmla="val 462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7"/>
          <p:cNvSpPr/>
          <p:nvPr/>
        </p:nvSpPr>
        <p:spPr>
          <a:xfrm>
            <a:off x="4492973" y="1035050"/>
            <a:ext cx="1672209" cy="381000"/>
          </a:xfrm>
          <a:prstGeom prst="roundRect">
            <a:avLst>
              <a:gd name="adj" fmla="val 79992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8"/>
          <p:cNvSpPr txBox="1"/>
          <p:nvPr/>
        </p:nvSpPr>
        <p:spPr>
          <a:xfrm>
            <a:off x="4644992" y="1111250"/>
            <a:ext cx="13681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Visual Supports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6266528" y="1035050"/>
            <a:ext cx="1463183" cy="381000"/>
          </a:xfrm>
          <a:prstGeom prst="roundRect">
            <a:avLst>
              <a:gd name="adj" fmla="val 79992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6418547" y="1111250"/>
            <a:ext cx="115914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Task Analysis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7831057" y="1035050"/>
            <a:ext cx="1108472" cy="381000"/>
          </a:xfrm>
          <a:prstGeom prst="roundRect">
            <a:avLst>
              <a:gd name="adj" fmla="val 79992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7983076" y="1111250"/>
            <a:ext cx="8044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Modeling</a:t>
            </a:r>
            <a:endParaRPr lang="en-US" sz="1496" dirty="0"/>
          </a:p>
        </p:txBody>
      </p:sp>
      <p:sp>
        <p:nvSpPr>
          <p:cNvPr id="17" name="Shape 13"/>
          <p:cNvSpPr/>
          <p:nvPr/>
        </p:nvSpPr>
        <p:spPr>
          <a:xfrm>
            <a:off x="9040875" y="1035050"/>
            <a:ext cx="1558195" cy="381000"/>
          </a:xfrm>
          <a:prstGeom prst="roundRect">
            <a:avLst>
              <a:gd name="adj" fmla="val 79992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4"/>
          <p:cNvSpPr txBox="1"/>
          <p:nvPr/>
        </p:nvSpPr>
        <p:spPr>
          <a:xfrm>
            <a:off x="9192894" y="1111250"/>
            <a:ext cx="12541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Reinforcement</a:t>
            </a:r>
            <a:endParaRPr lang="en-US" sz="1496" dirty="0"/>
          </a:p>
        </p:txBody>
      </p:sp>
      <p:sp>
        <p:nvSpPr>
          <p:cNvPr id="19" name="Shape 15"/>
          <p:cNvSpPr/>
          <p:nvPr/>
        </p:nvSpPr>
        <p:spPr>
          <a:xfrm>
            <a:off x="4492973" y="1517650"/>
            <a:ext cx="1748219" cy="406400"/>
          </a:xfrm>
          <a:prstGeom prst="roundRect">
            <a:avLst>
              <a:gd name="adj" fmla="val 70305469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 txBox="1"/>
          <p:nvPr/>
        </p:nvSpPr>
        <p:spPr>
          <a:xfrm>
            <a:off x="4644992" y="1593850"/>
            <a:ext cx="144418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Narratives</a:t>
            </a:r>
            <a:endParaRPr lang="en-US" sz="1496" dirty="0"/>
          </a:p>
        </p:txBody>
      </p:sp>
      <p:sp>
        <p:nvSpPr>
          <p:cNvPr id="21" name="Shape 17"/>
          <p:cNvSpPr/>
          <p:nvPr/>
        </p:nvSpPr>
        <p:spPr>
          <a:xfrm>
            <a:off x="6342538" y="1517650"/>
            <a:ext cx="2090261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8"/>
          <p:cNvSpPr txBox="1"/>
          <p:nvPr/>
        </p:nvSpPr>
        <p:spPr>
          <a:xfrm>
            <a:off x="6507225" y="1606550"/>
            <a:ext cx="17608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Skills Training</a:t>
            </a:r>
            <a:endParaRPr lang="en-US" sz="1496" dirty="0"/>
          </a:p>
        </p:txBody>
      </p:sp>
      <p:sp>
        <p:nvSpPr>
          <p:cNvPr id="23" name="Shape 19"/>
          <p:cNvSpPr/>
          <p:nvPr/>
        </p:nvSpPr>
        <p:spPr>
          <a:xfrm>
            <a:off x="8534145" y="1517650"/>
            <a:ext cx="2280285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0"/>
          <p:cNvSpPr txBox="1"/>
          <p:nvPr/>
        </p:nvSpPr>
        <p:spPr>
          <a:xfrm>
            <a:off x="8698832" y="1606550"/>
            <a:ext cx="195091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Peer-Based Instruction</a:t>
            </a:r>
            <a:endParaRPr lang="en-US" sz="1496" dirty="0"/>
          </a:p>
        </p:txBody>
      </p:sp>
      <p:sp>
        <p:nvSpPr>
          <p:cNvPr id="25" name="Shape 21"/>
          <p:cNvSpPr/>
          <p:nvPr/>
        </p:nvSpPr>
        <p:spPr>
          <a:xfrm>
            <a:off x="4492973" y="2025650"/>
            <a:ext cx="1881235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2"/>
          <p:cNvSpPr txBox="1"/>
          <p:nvPr/>
        </p:nvSpPr>
        <p:spPr>
          <a:xfrm>
            <a:off x="4657660" y="2114550"/>
            <a:ext cx="1551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Self-Management</a:t>
            </a:r>
            <a:endParaRPr lang="en-US" sz="1496" dirty="0"/>
          </a:p>
        </p:txBody>
      </p:sp>
      <p:sp>
        <p:nvSpPr>
          <p:cNvPr id="27" name="Shape 23"/>
          <p:cNvSpPr/>
          <p:nvPr/>
        </p:nvSpPr>
        <p:spPr>
          <a:xfrm>
            <a:off x="6475554" y="2025650"/>
            <a:ext cx="3350752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24"/>
          <p:cNvSpPr txBox="1"/>
          <p:nvPr/>
        </p:nvSpPr>
        <p:spPr>
          <a:xfrm>
            <a:off x="6640241" y="2114550"/>
            <a:ext cx="302137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Functional Communication Training</a:t>
            </a:r>
            <a:endParaRPr lang="en-US" sz="1496" dirty="0"/>
          </a:p>
        </p:txBody>
      </p:sp>
      <p:sp>
        <p:nvSpPr>
          <p:cNvPr id="29" name="Shape 25"/>
          <p:cNvSpPr/>
          <p:nvPr/>
        </p:nvSpPr>
        <p:spPr>
          <a:xfrm>
            <a:off x="4492973" y="2533650"/>
            <a:ext cx="2400633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26"/>
          <p:cNvSpPr txBox="1"/>
          <p:nvPr/>
        </p:nvSpPr>
        <p:spPr>
          <a:xfrm>
            <a:off x="4657660" y="2622550"/>
            <a:ext cx="20712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Naturalistic Intervention</a:t>
            </a:r>
            <a:endParaRPr lang="en-US" sz="1496" dirty="0"/>
          </a:p>
        </p:txBody>
      </p:sp>
      <p:sp>
        <p:nvSpPr>
          <p:cNvPr id="31" name="Shape 27"/>
          <p:cNvSpPr/>
          <p:nvPr/>
        </p:nvSpPr>
        <p:spPr>
          <a:xfrm>
            <a:off x="6994952" y="2533650"/>
            <a:ext cx="3021378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Text 28"/>
          <p:cNvSpPr txBox="1"/>
          <p:nvPr/>
        </p:nvSpPr>
        <p:spPr>
          <a:xfrm>
            <a:off x="7159640" y="2622550"/>
            <a:ext cx="269200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Antecedent-Based Intervention</a:t>
            </a:r>
            <a:endParaRPr lang="en-US" sz="1496" dirty="0"/>
          </a:p>
        </p:txBody>
      </p:sp>
      <p:sp>
        <p:nvSpPr>
          <p:cNvPr id="33" name="Shape 29"/>
          <p:cNvSpPr/>
          <p:nvPr/>
        </p:nvSpPr>
        <p:spPr>
          <a:xfrm>
            <a:off x="10117676" y="2533650"/>
            <a:ext cx="1235154" cy="406400"/>
          </a:xfrm>
          <a:prstGeom prst="roundRect">
            <a:avLst>
              <a:gd name="adj" fmla="val 70305469"/>
            </a:avLst>
          </a:prstGeom>
          <a:noFill/>
          <a:ln w="12668">
            <a:solidFill>
              <a:srgbClr val="8FAF8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30"/>
          <p:cNvSpPr txBox="1"/>
          <p:nvPr/>
        </p:nvSpPr>
        <p:spPr>
          <a:xfrm>
            <a:off x="10282363" y="2622550"/>
            <a:ext cx="9057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Prompting</a:t>
            </a:r>
            <a:endParaRPr lang="en-US" sz="1496" dirty="0"/>
          </a:p>
        </p:txBody>
      </p:sp>
      <p:sp>
        <p:nvSpPr>
          <p:cNvPr id="35" name="Text 31"/>
          <p:cNvSpPr txBox="1"/>
          <p:nvPr/>
        </p:nvSpPr>
        <p:spPr>
          <a:xfrm>
            <a:off x="4492973" y="5892800"/>
            <a:ext cx="716181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+ 16 additional practices documented in NCAEP research</a:t>
            </a:r>
            <a:endParaRPr lang="en-US" sz="1496" dirty="0"/>
          </a:p>
        </p:txBody>
      </p:sp>
      <p:sp>
        <p:nvSpPr>
          <p:cNvPr id="36" name="Text 32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7" name="Text 33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889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550435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Visual Supports &amp; Task Analysis</a:t>
            </a:r>
            <a:endParaRPr lang="en-US" sz="2993" dirty="0"/>
          </a:p>
        </p:txBody>
      </p:sp>
      <p:sp>
        <p:nvSpPr>
          <p:cNvPr id="5" name="Text 2"/>
          <p:cNvSpPr txBox="1"/>
          <p:nvPr/>
        </p:nvSpPr>
        <p:spPr>
          <a:xfrm>
            <a:off x="658749" y="533400"/>
            <a:ext cx="111987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NCAEP Evidence-Based Practices #1 &amp; #2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304038" y="990600"/>
            <a:ext cx="5675376" cy="5334000"/>
          </a:xfrm>
          <a:prstGeom prst="roundRect">
            <a:avLst>
              <a:gd name="adj" fmla="val 49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56057" y="1143000"/>
            <a:ext cx="836105" cy="279400"/>
          </a:xfrm>
          <a:prstGeom prst="roundRect">
            <a:avLst>
              <a:gd name="adj" fmla="val 148745455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57403" y="116840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#1</a:t>
            </a:r>
            <a:endParaRPr lang="en-US" sz="1496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368171" y="1181100"/>
            <a:ext cx="202692" cy="2032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56057" y="1473200"/>
            <a:ext cx="537133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Visual Supports</a:t>
            </a:r>
            <a:endParaRPr lang="en-US" sz="2394" dirty="0"/>
          </a:p>
        </p:txBody>
      </p:sp>
      <p:sp>
        <p:nvSpPr>
          <p:cNvPr id="11" name="Text 7"/>
          <p:cNvSpPr txBox="1"/>
          <p:nvPr/>
        </p:nvSpPr>
        <p:spPr>
          <a:xfrm>
            <a:off x="456057" y="1828800"/>
            <a:ext cx="53713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Using visual information — pictures, symbols, written words — to increase understanding and independence.</a:t>
            </a:r>
            <a:endParaRPr lang="en-US" sz="1496" dirty="0"/>
          </a:p>
        </p:txBody>
      </p:sp>
      <p:sp>
        <p:nvSpPr>
          <p:cNvPr id="12" name="Text 8"/>
          <p:cNvSpPr txBox="1"/>
          <p:nvPr/>
        </p:nvSpPr>
        <p:spPr>
          <a:xfrm>
            <a:off x="456057" y="23876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717800"/>
            <a:ext cx="177356" cy="1778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09422" y="26924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Picture schedule posted at every meeting (opening → skills → game → closing)</a:t>
            </a:r>
            <a:endParaRPr lang="en-US" sz="1496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3251200"/>
            <a:ext cx="177356" cy="177800"/>
          </a:xfrm>
          <a:prstGeom prst="rect">
            <a:avLst/>
          </a:prstGeom>
        </p:spPr>
      </p:pic>
      <p:sp>
        <p:nvSpPr>
          <p:cNvPr id="16" name="Text 10"/>
          <p:cNvSpPr txBox="1"/>
          <p:nvPr/>
        </p:nvSpPr>
        <p:spPr>
          <a:xfrm>
            <a:off x="709422" y="32258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Visual gear checklist for campouts — check off each item as packed</a:t>
            </a:r>
            <a:endParaRPr lang="en-US" sz="1496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057" y="3784600"/>
            <a:ext cx="177356" cy="1778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709422" y="3759200"/>
            <a:ext cx="50482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Step-by-step visual knot-tying guide on a laminated card</a:t>
            </a:r>
            <a:endParaRPr lang="en-US" sz="1496" dirty="0"/>
          </a:p>
        </p:txBody>
      </p:sp>
      <p:sp>
        <p:nvSpPr>
          <p:cNvPr id="19" name="Shape 12"/>
          <p:cNvSpPr/>
          <p:nvPr/>
        </p:nvSpPr>
        <p:spPr>
          <a:xfrm>
            <a:off x="430720" y="4330700"/>
            <a:ext cx="5371338" cy="609600"/>
          </a:xfrm>
          <a:prstGeom prst="roundRect">
            <a:avLst>
              <a:gd name="adj" fmla="val 25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3"/>
          <p:cNvSpPr txBox="1"/>
          <p:nvPr/>
        </p:nvSpPr>
        <p:spPr>
          <a:xfrm>
            <a:off x="544735" y="4394200"/>
            <a:ext cx="516864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Makes the invisible (schedule, expectations) visible and predictable.</a:t>
            </a:r>
            <a:endParaRPr lang="en-US" sz="1496" dirty="0"/>
          </a:p>
        </p:txBody>
      </p:sp>
      <p:sp>
        <p:nvSpPr>
          <p:cNvPr id="21" name="Shape 14"/>
          <p:cNvSpPr/>
          <p:nvPr/>
        </p:nvSpPr>
        <p:spPr>
          <a:xfrm>
            <a:off x="6163104" y="508000"/>
            <a:ext cx="5675376" cy="5334000"/>
          </a:xfrm>
          <a:prstGeom prst="roundRect">
            <a:avLst>
              <a:gd name="adj" fmla="val 49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Shape 15"/>
          <p:cNvSpPr/>
          <p:nvPr/>
        </p:nvSpPr>
        <p:spPr>
          <a:xfrm>
            <a:off x="6334125" y="1143000"/>
            <a:ext cx="836105" cy="279400"/>
          </a:xfrm>
          <a:prstGeom prst="roundRect">
            <a:avLst>
              <a:gd name="adj" fmla="val 148745455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Text 16"/>
          <p:cNvSpPr txBox="1"/>
          <p:nvPr/>
        </p:nvSpPr>
        <p:spPr>
          <a:xfrm>
            <a:off x="6435471" y="116840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#2</a:t>
            </a:r>
            <a:endParaRPr lang="en-US" sz="1496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246239" y="1181100"/>
            <a:ext cx="202692" cy="203200"/>
          </a:xfrm>
          <a:prstGeom prst="rect">
            <a:avLst/>
          </a:prstGeom>
        </p:spPr>
      </p:pic>
      <p:sp>
        <p:nvSpPr>
          <p:cNvPr id="25" name="Text 17"/>
          <p:cNvSpPr txBox="1"/>
          <p:nvPr/>
        </p:nvSpPr>
        <p:spPr>
          <a:xfrm>
            <a:off x="6334125" y="1473200"/>
            <a:ext cx="537133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Task Analysis</a:t>
            </a:r>
            <a:endParaRPr lang="en-US" sz="2394" dirty="0"/>
          </a:p>
        </p:txBody>
      </p:sp>
      <p:sp>
        <p:nvSpPr>
          <p:cNvPr id="26" name="Text 18"/>
          <p:cNvSpPr txBox="1"/>
          <p:nvPr/>
        </p:nvSpPr>
        <p:spPr>
          <a:xfrm>
            <a:off x="6334125" y="1828800"/>
            <a:ext cx="53713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Breaking a complex skill into a sequence of small, teachable steps.</a:t>
            </a:r>
            <a:endParaRPr lang="en-US" sz="1496" dirty="0"/>
          </a:p>
        </p:txBody>
      </p:sp>
      <p:sp>
        <p:nvSpPr>
          <p:cNvPr id="27" name="Text 19"/>
          <p:cNvSpPr txBox="1"/>
          <p:nvPr/>
        </p:nvSpPr>
        <p:spPr>
          <a:xfrm>
            <a:off x="6334125" y="23876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Fire Building — Task Analyzed:</a:t>
            </a:r>
            <a:endParaRPr lang="en-US" sz="1496" dirty="0"/>
          </a:p>
        </p:txBody>
      </p:sp>
      <p:sp>
        <p:nvSpPr>
          <p:cNvPr id="28" name="Text 20"/>
          <p:cNvSpPr txBox="1"/>
          <p:nvPr/>
        </p:nvSpPr>
        <p:spPr>
          <a:xfrm>
            <a:off x="6334125" y="26924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1.</a:t>
            </a:r>
            <a:endParaRPr lang="en-US" sz="1496" dirty="0"/>
          </a:p>
        </p:txBody>
      </p:sp>
      <p:sp>
        <p:nvSpPr>
          <p:cNvPr id="29" name="Text 21"/>
          <p:cNvSpPr txBox="1"/>
          <p:nvPr/>
        </p:nvSpPr>
        <p:spPr>
          <a:xfrm>
            <a:off x="6568488" y="2692400"/>
            <a:ext cx="205225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Clear the area of debris</a:t>
            </a:r>
            <a:endParaRPr lang="en-US" sz="1496" dirty="0"/>
          </a:p>
        </p:txBody>
      </p:sp>
      <p:sp>
        <p:nvSpPr>
          <p:cNvPr id="30" name="Text 22"/>
          <p:cNvSpPr txBox="1"/>
          <p:nvPr/>
        </p:nvSpPr>
        <p:spPr>
          <a:xfrm>
            <a:off x="6334125" y="29972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2.</a:t>
            </a:r>
            <a:endParaRPr lang="en-US" sz="1496" dirty="0"/>
          </a:p>
        </p:txBody>
      </p:sp>
      <p:sp>
        <p:nvSpPr>
          <p:cNvPr id="31" name="Text 23"/>
          <p:cNvSpPr txBox="1"/>
          <p:nvPr/>
        </p:nvSpPr>
        <p:spPr>
          <a:xfrm>
            <a:off x="6568488" y="2997200"/>
            <a:ext cx="28503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Gather tinder (dry leaves, paper)</a:t>
            </a:r>
            <a:endParaRPr lang="en-US" sz="1496" dirty="0"/>
          </a:p>
        </p:txBody>
      </p:sp>
      <p:sp>
        <p:nvSpPr>
          <p:cNvPr id="32" name="Text 24"/>
          <p:cNvSpPr txBox="1"/>
          <p:nvPr/>
        </p:nvSpPr>
        <p:spPr>
          <a:xfrm>
            <a:off x="6334125" y="33020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3.</a:t>
            </a:r>
            <a:endParaRPr lang="en-US" sz="1496" dirty="0"/>
          </a:p>
        </p:txBody>
      </p:sp>
      <p:sp>
        <p:nvSpPr>
          <p:cNvPr id="33" name="Text 25"/>
          <p:cNvSpPr txBox="1"/>
          <p:nvPr/>
        </p:nvSpPr>
        <p:spPr>
          <a:xfrm>
            <a:off x="6568488" y="3302000"/>
            <a:ext cx="2533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Gather kindling (small sticks)</a:t>
            </a:r>
            <a:endParaRPr lang="en-US" sz="1496" dirty="0"/>
          </a:p>
        </p:txBody>
      </p:sp>
      <p:sp>
        <p:nvSpPr>
          <p:cNvPr id="34" name="Text 26"/>
          <p:cNvSpPr txBox="1"/>
          <p:nvPr/>
        </p:nvSpPr>
        <p:spPr>
          <a:xfrm>
            <a:off x="6334125" y="36068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4.</a:t>
            </a:r>
            <a:endParaRPr lang="en-US" sz="1496" dirty="0"/>
          </a:p>
        </p:txBody>
      </p:sp>
      <p:sp>
        <p:nvSpPr>
          <p:cNvPr id="35" name="Text 27"/>
          <p:cNvSpPr txBox="1"/>
          <p:nvPr/>
        </p:nvSpPr>
        <p:spPr>
          <a:xfrm>
            <a:off x="6568488" y="3606800"/>
            <a:ext cx="20332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Build the tinder bundle</a:t>
            </a:r>
            <a:endParaRPr lang="en-US" sz="1496" dirty="0"/>
          </a:p>
        </p:txBody>
      </p:sp>
      <p:sp>
        <p:nvSpPr>
          <p:cNvPr id="36" name="Text 28"/>
          <p:cNvSpPr txBox="1"/>
          <p:nvPr/>
        </p:nvSpPr>
        <p:spPr>
          <a:xfrm>
            <a:off x="6334125" y="39116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5.</a:t>
            </a:r>
            <a:endParaRPr lang="en-US" sz="1496" dirty="0"/>
          </a:p>
        </p:txBody>
      </p:sp>
      <p:sp>
        <p:nvSpPr>
          <p:cNvPr id="37" name="Text 29"/>
          <p:cNvSpPr txBox="1"/>
          <p:nvPr/>
        </p:nvSpPr>
        <p:spPr>
          <a:xfrm>
            <a:off x="6568488" y="3911600"/>
            <a:ext cx="267300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Add kindling in a teepee shape</a:t>
            </a:r>
            <a:endParaRPr lang="en-US" sz="1496" dirty="0"/>
          </a:p>
        </p:txBody>
      </p:sp>
      <p:sp>
        <p:nvSpPr>
          <p:cNvPr id="38" name="Text 30"/>
          <p:cNvSpPr txBox="1"/>
          <p:nvPr/>
        </p:nvSpPr>
        <p:spPr>
          <a:xfrm>
            <a:off x="6334125" y="4216400"/>
            <a:ext cx="15835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6.</a:t>
            </a:r>
            <a:endParaRPr lang="en-US" sz="1496" dirty="0"/>
          </a:p>
        </p:txBody>
      </p:sp>
      <p:sp>
        <p:nvSpPr>
          <p:cNvPr id="39" name="Text 31"/>
          <p:cNvSpPr txBox="1"/>
          <p:nvPr/>
        </p:nvSpPr>
        <p:spPr>
          <a:xfrm>
            <a:off x="6568488" y="4216400"/>
            <a:ext cx="171021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Light the fire safely</a:t>
            </a:r>
            <a:endParaRPr lang="en-US" sz="1496" dirty="0"/>
          </a:p>
        </p:txBody>
      </p:sp>
      <p:sp>
        <p:nvSpPr>
          <p:cNvPr id="40" name="Shape 32"/>
          <p:cNvSpPr/>
          <p:nvPr/>
        </p:nvSpPr>
        <p:spPr>
          <a:xfrm>
            <a:off x="6207443" y="4686479"/>
            <a:ext cx="5371338" cy="381000"/>
          </a:xfrm>
          <a:prstGeom prst="roundRect">
            <a:avLst>
              <a:gd name="adj" fmla="val 64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3"/>
          <p:cNvSpPr txBox="1"/>
          <p:nvPr/>
        </p:nvSpPr>
        <p:spPr>
          <a:xfrm>
            <a:off x="6334125" y="4743450"/>
            <a:ext cx="51686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Each step is achievable — success builds on success.</a:t>
            </a:r>
            <a:endParaRPr lang="en-US" sz="1496" dirty="0"/>
          </a:p>
        </p:txBody>
      </p:sp>
      <p:sp>
        <p:nvSpPr>
          <p:cNvPr id="42" name="Text 34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3" name="Text 35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98425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238125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575614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Modeling, Reinforcement &amp; Social Narratives</a:t>
            </a:r>
            <a:endParaRPr lang="en-US" sz="2993" dirty="0"/>
          </a:p>
        </p:txBody>
      </p:sp>
      <p:sp>
        <p:nvSpPr>
          <p:cNvPr id="5" name="Text 2"/>
          <p:cNvSpPr txBox="1"/>
          <p:nvPr/>
        </p:nvSpPr>
        <p:spPr>
          <a:xfrm>
            <a:off x="658749" y="628650"/>
            <a:ext cx="111987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NCAEP Evidence-Based Practices #3, #4 &amp; #5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304038" y="1085850"/>
            <a:ext cx="3749802" cy="5238750"/>
          </a:xfrm>
          <a:prstGeom prst="roundRect">
            <a:avLst>
              <a:gd name="adj" fmla="val 709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56057" y="123825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56C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32067" y="126365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#3</a:t>
            </a:r>
            <a:endParaRPr lang="en-US" sz="1496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92162" y="1289050"/>
            <a:ext cx="177356" cy="1778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56057" y="1593850"/>
            <a:ext cx="344576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Modeling</a:t>
            </a:r>
            <a:endParaRPr lang="en-US" sz="2394" dirty="0"/>
          </a:p>
        </p:txBody>
      </p:sp>
      <p:sp>
        <p:nvSpPr>
          <p:cNvPr id="11" name="Text 7"/>
          <p:cNvSpPr txBox="1"/>
          <p:nvPr/>
        </p:nvSpPr>
        <p:spPr>
          <a:xfrm>
            <a:off x="456057" y="1974850"/>
            <a:ext cx="34457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Demonstrating a desired skill so the Scout can observe and replicate it.</a:t>
            </a:r>
            <a:endParaRPr lang="en-US" sz="1496" dirty="0"/>
          </a:p>
        </p:txBody>
      </p:sp>
      <p:sp>
        <p:nvSpPr>
          <p:cNvPr id="12" name="Text 8"/>
          <p:cNvSpPr txBox="1"/>
          <p:nvPr/>
        </p:nvSpPr>
        <p:spPr>
          <a:xfrm>
            <a:off x="456057" y="2508250"/>
            <a:ext cx="34457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13" name="Shape 9"/>
          <p:cNvSpPr/>
          <p:nvPr/>
        </p:nvSpPr>
        <p:spPr>
          <a:xfrm>
            <a:off x="456057" y="28892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0"/>
          <p:cNvSpPr txBox="1"/>
          <p:nvPr/>
        </p:nvSpPr>
        <p:spPr>
          <a:xfrm>
            <a:off x="557403" y="281305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senior Scout demonstrates proper knife handling step-by-step</a:t>
            </a:r>
            <a:endParaRPr lang="en-US" sz="1496" dirty="0"/>
          </a:p>
        </p:txBody>
      </p:sp>
      <p:sp>
        <p:nvSpPr>
          <p:cNvPr id="15" name="Shape 11"/>
          <p:cNvSpPr/>
          <p:nvPr/>
        </p:nvSpPr>
        <p:spPr>
          <a:xfrm>
            <a:off x="456057" y="34226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2"/>
          <p:cNvSpPr txBox="1"/>
          <p:nvPr/>
        </p:nvSpPr>
        <p:spPr>
          <a:xfrm>
            <a:off x="557403" y="3346450"/>
            <a:ext cx="3344418" cy="6472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Share a short video of tent setup before the campout. Provide link to parent/guardian</a:t>
            </a:r>
            <a:endParaRPr lang="en-US" sz="1496" dirty="0"/>
          </a:p>
        </p:txBody>
      </p:sp>
      <p:sp>
        <p:nvSpPr>
          <p:cNvPr id="17" name="Text 13"/>
          <p:cNvSpPr txBox="1"/>
          <p:nvPr/>
        </p:nvSpPr>
        <p:spPr>
          <a:xfrm>
            <a:off x="430720" y="4298548"/>
            <a:ext cx="34457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Peer modeling is especially effective — Scouts watching Scouts.</a:t>
            </a:r>
            <a:endParaRPr lang="en-US" sz="1496" dirty="0"/>
          </a:p>
        </p:txBody>
      </p:sp>
      <p:sp>
        <p:nvSpPr>
          <p:cNvPr id="18" name="Shape 14"/>
          <p:cNvSpPr/>
          <p:nvPr/>
        </p:nvSpPr>
        <p:spPr>
          <a:xfrm>
            <a:off x="4205859" y="1085850"/>
            <a:ext cx="3749802" cy="5238750"/>
          </a:xfrm>
          <a:prstGeom prst="roundRect">
            <a:avLst>
              <a:gd name="adj" fmla="val 709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Shape 15"/>
          <p:cNvSpPr/>
          <p:nvPr/>
        </p:nvSpPr>
        <p:spPr>
          <a:xfrm>
            <a:off x="4357878" y="123825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6"/>
          <p:cNvSpPr txBox="1"/>
          <p:nvPr/>
        </p:nvSpPr>
        <p:spPr>
          <a:xfrm>
            <a:off x="4433888" y="126365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#4</a:t>
            </a:r>
            <a:endParaRPr lang="en-US" sz="1496" dirty="0"/>
          </a:p>
        </p:txBody>
      </p:sp>
      <p:pic>
        <p:nvPicPr>
          <p:cNvPr id="2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93983" y="1289050"/>
            <a:ext cx="177356" cy="177800"/>
          </a:xfrm>
          <a:prstGeom prst="rect">
            <a:avLst/>
          </a:prstGeom>
        </p:spPr>
      </p:pic>
      <p:sp>
        <p:nvSpPr>
          <p:cNvPr id="22" name="Text 17"/>
          <p:cNvSpPr txBox="1"/>
          <p:nvPr/>
        </p:nvSpPr>
        <p:spPr>
          <a:xfrm>
            <a:off x="4357878" y="1593850"/>
            <a:ext cx="344576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Reinforcement</a:t>
            </a:r>
            <a:endParaRPr lang="en-US" sz="2394" dirty="0"/>
          </a:p>
        </p:txBody>
      </p:sp>
      <p:sp>
        <p:nvSpPr>
          <p:cNvPr id="23" name="Text 18"/>
          <p:cNvSpPr txBox="1"/>
          <p:nvPr/>
        </p:nvSpPr>
        <p:spPr>
          <a:xfrm>
            <a:off x="4357878" y="1974850"/>
            <a:ext cx="3445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Providing a positive consequence after a desired behavior to encourage recurrence.</a:t>
            </a:r>
            <a:endParaRPr lang="en-US" sz="1496" dirty="0"/>
          </a:p>
        </p:txBody>
      </p:sp>
      <p:sp>
        <p:nvSpPr>
          <p:cNvPr id="24" name="Text 19"/>
          <p:cNvSpPr txBox="1"/>
          <p:nvPr/>
        </p:nvSpPr>
        <p:spPr>
          <a:xfrm>
            <a:off x="4357878" y="2736850"/>
            <a:ext cx="34457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25" name="Shape 20"/>
          <p:cNvSpPr/>
          <p:nvPr/>
        </p:nvSpPr>
        <p:spPr>
          <a:xfrm>
            <a:off x="4357878" y="31178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1"/>
          <p:cNvSpPr txBox="1"/>
          <p:nvPr/>
        </p:nvSpPr>
        <p:spPr>
          <a:xfrm>
            <a:off x="4459224" y="304165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Specific praise: 'Great job leading cleanup, Alex!'</a:t>
            </a:r>
            <a:endParaRPr lang="en-US" sz="1496" dirty="0"/>
          </a:p>
        </p:txBody>
      </p:sp>
      <p:sp>
        <p:nvSpPr>
          <p:cNvPr id="27" name="Shape 22"/>
          <p:cNvSpPr/>
          <p:nvPr/>
        </p:nvSpPr>
        <p:spPr>
          <a:xfrm>
            <a:off x="4357878" y="36512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8" name="Text 23"/>
          <p:cNvSpPr txBox="1"/>
          <p:nvPr/>
        </p:nvSpPr>
        <p:spPr>
          <a:xfrm>
            <a:off x="4459224" y="357505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Recognize achievements at Courts of Honor</a:t>
            </a:r>
            <a:endParaRPr lang="en-US" sz="1496" dirty="0"/>
          </a:p>
        </p:txBody>
      </p:sp>
      <p:sp>
        <p:nvSpPr>
          <p:cNvPr id="29" name="Text 24"/>
          <p:cNvSpPr txBox="1"/>
          <p:nvPr/>
        </p:nvSpPr>
        <p:spPr>
          <a:xfrm>
            <a:off x="4357878" y="4184248"/>
            <a:ext cx="3445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Be specific — 'Good job' is far less effective than naming what was done well.</a:t>
            </a:r>
            <a:endParaRPr lang="en-US" sz="1496" dirty="0"/>
          </a:p>
        </p:txBody>
      </p:sp>
      <p:sp>
        <p:nvSpPr>
          <p:cNvPr id="30" name="Shape 25"/>
          <p:cNvSpPr/>
          <p:nvPr/>
        </p:nvSpPr>
        <p:spPr>
          <a:xfrm>
            <a:off x="8107680" y="1085850"/>
            <a:ext cx="3749802" cy="5238750"/>
          </a:xfrm>
          <a:prstGeom prst="roundRect">
            <a:avLst>
              <a:gd name="adj" fmla="val 709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1" name="Shape 26"/>
          <p:cNvSpPr/>
          <p:nvPr/>
        </p:nvSpPr>
        <p:spPr>
          <a:xfrm>
            <a:off x="8259699" y="123825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56C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Text 27"/>
          <p:cNvSpPr txBox="1"/>
          <p:nvPr/>
        </p:nvSpPr>
        <p:spPr>
          <a:xfrm>
            <a:off x="8335709" y="126365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#5</a:t>
            </a:r>
            <a:endParaRPr lang="en-US" sz="1496" dirty="0"/>
          </a:p>
        </p:txBody>
      </p:sp>
      <p:pic>
        <p:nvPicPr>
          <p:cNvPr id="3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95804" y="1289050"/>
            <a:ext cx="177356" cy="177800"/>
          </a:xfrm>
          <a:prstGeom prst="rect">
            <a:avLst/>
          </a:prstGeom>
        </p:spPr>
      </p:pic>
      <p:sp>
        <p:nvSpPr>
          <p:cNvPr id="34" name="Text 28"/>
          <p:cNvSpPr txBox="1"/>
          <p:nvPr/>
        </p:nvSpPr>
        <p:spPr>
          <a:xfrm>
            <a:off x="8259699" y="1593850"/>
            <a:ext cx="344576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Narratives</a:t>
            </a:r>
            <a:endParaRPr lang="en-US" sz="2394" dirty="0"/>
          </a:p>
        </p:txBody>
      </p:sp>
      <p:sp>
        <p:nvSpPr>
          <p:cNvPr id="35" name="Text 29"/>
          <p:cNvSpPr txBox="1"/>
          <p:nvPr/>
        </p:nvSpPr>
        <p:spPr>
          <a:xfrm>
            <a:off x="8259699" y="1974850"/>
            <a:ext cx="34457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Short stories describing a social situation and appropriate responses.</a:t>
            </a:r>
            <a:endParaRPr lang="en-US" sz="1496" dirty="0"/>
          </a:p>
        </p:txBody>
      </p:sp>
      <p:sp>
        <p:nvSpPr>
          <p:cNvPr id="36" name="Text 30"/>
          <p:cNvSpPr txBox="1"/>
          <p:nvPr/>
        </p:nvSpPr>
        <p:spPr>
          <a:xfrm>
            <a:off x="8259699" y="2508250"/>
            <a:ext cx="34457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37" name="Shape 31"/>
          <p:cNvSpPr/>
          <p:nvPr/>
        </p:nvSpPr>
        <p:spPr>
          <a:xfrm>
            <a:off x="8259699" y="28892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8" name="Text 32"/>
          <p:cNvSpPr txBox="1"/>
          <p:nvPr/>
        </p:nvSpPr>
        <p:spPr>
          <a:xfrm>
            <a:off x="8361045" y="281305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story about what happens at a Court of Honor</a:t>
            </a:r>
            <a:endParaRPr lang="en-US" sz="1496" dirty="0"/>
          </a:p>
        </p:txBody>
      </p:sp>
      <p:sp>
        <p:nvSpPr>
          <p:cNvPr id="39" name="Shape 33"/>
          <p:cNvSpPr/>
          <p:nvPr/>
        </p:nvSpPr>
        <p:spPr>
          <a:xfrm>
            <a:off x="8259699" y="342265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0" name="Text 34"/>
          <p:cNvSpPr txBox="1"/>
          <p:nvPr/>
        </p:nvSpPr>
        <p:spPr>
          <a:xfrm>
            <a:off x="8361045" y="334645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narrative describing flag ceremony participation step by step</a:t>
            </a:r>
            <a:endParaRPr lang="en-US" sz="1496" dirty="0"/>
          </a:p>
        </p:txBody>
      </p:sp>
      <p:sp>
        <p:nvSpPr>
          <p:cNvPr id="41" name="Text 35"/>
          <p:cNvSpPr txBox="1"/>
          <p:nvPr/>
        </p:nvSpPr>
        <p:spPr>
          <a:xfrm>
            <a:off x="8310372" y="4184248"/>
            <a:ext cx="344576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Write it with the Scout. They know their own experience best.</a:t>
            </a:r>
            <a:endParaRPr lang="en-US" sz="1496" dirty="0"/>
          </a:p>
        </p:txBody>
      </p:sp>
      <p:sp>
        <p:nvSpPr>
          <p:cNvPr id="42" name="Text 36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3" name="Text 37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889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50593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Prompting, Self-Management &amp; Peer-Based Instruction</a:t>
            </a:r>
            <a:endParaRPr lang="en-US" sz="2394" dirty="0"/>
          </a:p>
        </p:txBody>
      </p:sp>
      <p:sp>
        <p:nvSpPr>
          <p:cNvPr id="5" name="Text 2"/>
          <p:cNvSpPr txBox="1"/>
          <p:nvPr/>
        </p:nvSpPr>
        <p:spPr>
          <a:xfrm>
            <a:off x="658749" y="533400"/>
            <a:ext cx="111987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NCAEP Evidence-Based Practices #6, #7 &amp; #8</a:t>
            </a:r>
            <a:endParaRPr lang="en-US" sz="1496" dirty="0"/>
          </a:p>
        </p:txBody>
      </p:sp>
      <p:sp>
        <p:nvSpPr>
          <p:cNvPr id="6" name="Shape 3"/>
          <p:cNvSpPr/>
          <p:nvPr/>
        </p:nvSpPr>
        <p:spPr>
          <a:xfrm>
            <a:off x="304038" y="990600"/>
            <a:ext cx="3749802" cy="5334000"/>
          </a:xfrm>
          <a:prstGeom prst="roundRect">
            <a:avLst>
              <a:gd name="adj" fmla="val 69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Shape 4"/>
          <p:cNvSpPr/>
          <p:nvPr/>
        </p:nvSpPr>
        <p:spPr>
          <a:xfrm>
            <a:off x="430721" y="111760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 txBox="1"/>
          <p:nvPr/>
        </p:nvSpPr>
        <p:spPr>
          <a:xfrm>
            <a:off x="506730" y="114300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#6</a:t>
            </a:r>
            <a:endParaRPr lang="en-US" sz="1496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66825" y="1168400"/>
            <a:ext cx="177356" cy="1778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30721" y="1473200"/>
            <a:ext cx="349643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Prompting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430721" y="1803400"/>
            <a:ext cx="349643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Providing cues that help a Scout initiate or complete a task independently.</a:t>
            </a:r>
            <a:endParaRPr lang="en-US" sz="1496" dirty="0"/>
          </a:p>
        </p:txBody>
      </p:sp>
      <p:sp>
        <p:nvSpPr>
          <p:cNvPr id="12" name="Text 8"/>
          <p:cNvSpPr txBox="1"/>
          <p:nvPr/>
        </p:nvSpPr>
        <p:spPr>
          <a:xfrm>
            <a:off x="430721" y="2565400"/>
            <a:ext cx="34964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Hierarchy: Natural cue → Gestural → Verbal → Physical</a:t>
            </a:r>
            <a:endParaRPr lang="en-US" sz="1496" dirty="0"/>
          </a:p>
        </p:txBody>
      </p:sp>
      <p:sp>
        <p:nvSpPr>
          <p:cNvPr id="13" name="Text 9"/>
          <p:cNvSpPr txBox="1"/>
          <p:nvPr/>
        </p:nvSpPr>
        <p:spPr>
          <a:xfrm>
            <a:off x="430721" y="3098800"/>
            <a:ext cx="34964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430721" y="34798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532067" y="34036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Point to the gear checklist before reminding verbally</a:t>
            </a:r>
            <a:endParaRPr lang="en-US" sz="1496" dirty="0"/>
          </a:p>
        </p:txBody>
      </p:sp>
      <p:sp>
        <p:nvSpPr>
          <p:cNvPr id="16" name="Shape 12"/>
          <p:cNvSpPr/>
          <p:nvPr/>
        </p:nvSpPr>
        <p:spPr>
          <a:xfrm>
            <a:off x="430721" y="40132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532067" y="39370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Fade prompts over time as the Scout gains independence</a:t>
            </a:r>
            <a:endParaRPr lang="en-US" sz="1496" dirty="0"/>
          </a:p>
        </p:txBody>
      </p:sp>
      <p:sp>
        <p:nvSpPr>
          <p:cNvPr id="18" name="Text 14"/>
          <p:cNvSpPr txBox="1"/>
          <p:nvPr/>
        </p:nvSpPr>
        <p:spPr>
          <a:xfrm>
            <a:off x="430720" y="4682901"/>
            <a:ext cx="34964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Always use the least intrusive prompt needed first.</a:t>
            </a:r>
            <a:endParaRPr lang="en-US" sz="1496" dirty="0"/>
          </a:p>
        </p:txBody>
      </p:sp>
      <p:sp>
        <p:nvSpPr>
          <p:cNvPr id="19" name="Shape 15"/>
          <p:cNvSpPr/>
          <p:nvPr/>
        </p:nvSpPr>
        <p:spPr>
          <a:xfrm>
            <a:off x="4205859" y="990600"/>
            <a:ext cx="3749802" cy="5334000"/>
          </a:xfrm>
          <a:prstGeom prst="roundRect">
            <a:avLst>
              <a:gd name="adj" fmla="val 69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6"/>
          <p:cNvSpPr/>
          <p:nvPr/>
        </p:nvSpPr>
        <p:spPr>
          <a:xfrm>
            <a:off x="4332542" y="111760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56CCF2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7"/>
          <p:cNvSpPr txBox="1"/>
          <p:nvPr/>
        </p:nvSpPr>
        <p:spPr>
          <a:xfrm>
            <a:off x="4408551" y="114300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#7</a:t>
            </a:r>
            <a:endParaRPr lang="en-US" sz="1496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68646" y="1168400"/>
            <a:ext cx="177356" cy="177800"/>
          </a:xfrm>
          <a:prstGeom prst="rect">
            <a:avLst/>
          </a:prstGeom>
        </p:spPr>
      </p:pic>
      <p:sp>
        <p:nvSpPr>
          <p:cNvPr id="23" name="Text 18"/>
          <p:cNvSpPr txBox="1"/>
          <p:nvPr/>
        </p:nvSpPr>
        <p:spPr>
          <a:xfrm>
            <a:off x="4332542" y="1473200"/>
            <a:ext cx="349643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Self-Management</a:t>
            </a:r>
            <a:endParaRPr lang="en-US" sz="1795" dirty="0"/>
          </a:p>
        </p:txBody>
      </p:sp>
      <p:sp>
        <p:nvSpPr>
          <p:cNvPr id="24" name="Text 19"/>
          <p:cNvSpPr txBox="1"/>
          <p:nvPr/>
        </p:nvSpPr>
        <p:spPr>
          <a:xfrm>
            <a:off x="4332542" y="1803400"/>
            <a:ext cx="34964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Teaching Scouts to monitor, evaluate, and reinforce their own behavior.</a:t>
            </a:r>
            <a:endParaRPr lang="en-US" sz="1496" dirty="0"/>
          </a:p>
        </p:txBody>
      </p:sp>
      <p:sp>
        <p:nvSpPr>
          <p:cNvPr id="25" name="Text 20"/>
          <p:cNvSpPr txBox="1"/>
          <p:nvPr/>
        </p:nvSpPr>
        <p:spPr>
          <a:xfrm>
            <a:off x="4332542" y="2336800"/>
            <a:ext cx="34964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26" name="Shape 21"/>
          <p:cNvSpPr/>
          <p:nvPr/>
        </p:nvSpPr>
        <p:spPr>
          <a:xfrm>
            <a:off x="4332542" y="27178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7" name="Text 22"/>
          <p:cNvSpPr txBox="1"/>
          <p:nvPr/>
        </p:nvSpPr>
        <p:spPr>
          <a:xfrm>
            <a:off x="4433888" y="26416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 uses a personal checklist to track behavior goals during a meeting</a:t>
            </a:r>
            <a:endParaRPr lang="en-US" sz="1496" dirty="0"/>
          </a:p>
        </p:txBody>
      </p:sp>
      <p:sp>
        <p:nvSpPr>
          <p:cNvPr id="28" name="Shape 23"/>
          <p:cNvSpPr/>
          <p:nvPr/>
        </p:nvSpPr>
        <p:spPr>
          <a:xfrm>
            <a:off x="4332542" y="32512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9" name="Text 24"/>
          <p:cNvSpPr txBox="1"/>
          <p:nvPr/>
        </p:nvSpPr>
        <p:spPr>
          <a:xfrm>
            <a:off x="4433888" y="31750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 earns a self-selected reward when a goal is met</a:t>
            </a:r>
            <a:endParaRPr lang="en-US" sz="1496" dirty="0"/>
          </a:p>
        </p:txBody>
      </p:sp>
      <p:sp>
        <p:nvSpPr>
          <p:cNvPr id="30" name="Text 25"/>
          <p:cNvSpPr txBox="1"/>
          <p:nvPr/>
        </p:nvSpPr>
        <p:spPr>
          <a:xfrm>
            <a:off x="4332541" y="4667518"/>
            <a:ext cx="34964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Self-management builds the self-advocacy skills Scouting develops.</a:t>
            </a:r>
            <a:endParaRPr lang="en-US" sz="1496" dirty="0"/>
          </a:p>
        </p:txBody>
      </p:sp>
      <p:sp>
        <p:nvSpPr>
          <p:cNvPr id="31" name="Shape 26"/>
          <p:cNvSpPr/>
          <p:nvPr/>
        </p:nvSpPr>
        <p:spPr>
          <a:xfrm>
            <a:off x="8107680" y="990600"/>
            <a:ext cx="3749802" cy="5334000"/>
          </a:xfrm>
          <a:prstGeom prst="roundRect">
            <a:avLst>
              <a:gd name="adj" fmla="val 69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2" name="Shape 27"/>
          <p:cNvSpPr/>
          <p:nvPr/>
        </p:nvSpPr>
        <p:spPr>
          <a:xfrm>
            <a:off x="8234363" y="1117600"/>
            <a:ext cx="785432" cy="279400"/>
          </a:xfrm>
          <a:prstGeom prst="roundRect">
            <a:avLst>
              <a:gd name="adj" fmla="val 148745455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3" name="Text 28"/>
          <p:cNvSpPr txBox="1"/>
          <p:nvPr/>
        </p:nvSpPr>
        <p:spPr>
          <a:xfrm>
            <a:off x="8310372" y="1143000"/>
            <a:ext cx="63341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EBP #8</a:t>
            </a:r>
            <a:endParaRPr lang="en-US" sz="1496" dirty="0"/>
          </a:p>
        </p:txBody>
      </p:sp>
      <p:pic>
        <p:nvPicPr>
          <p:cNvPr id="3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070467" y="1168400"/>
            <a:ext cx="177356" cy="177800"/>
          </a:xfrm>
          <a:prstGeom prst="rect">
            <a:avLst/>
          </a:prstGeom>
        </p:spPr>
      </p:pic>
      <p:sp>
        <p:nvSpPr>
          <p:cNvPr id="35" name="Text 29"/>
          <p:cNvSpPr txBox="1"/>
          <p:nvPr/>
        </p:nvSpPr>
        <p:spPr>
          <a:xfrm>
            <a:off x="8234363" y="1473200"/>
            <a:ext cx="349643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Peer-Based Instruction</a:t>
            </a:r>
            <a:endParaRPr lang="en-US" sz="1795" dirty="0"/>
          </a:p>
        </p:txBody>
      </p:sp>
      <p:sp>
        <p:nvSpPr>
          <p:cNvPr id="36" name="Text 30"/>
          <p:cNvSpPr txBox="1"/>
          <p:nvPr/>
        </p:nvSpPr>
        <p:spPr>
          <a:xfrm>
            <a:off x="8234363" y="1803400"/>
            <a:ext cx="349643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Training peers to facilitate skill development for autistic Scouts.</a:t>
            </a:r>
            <a:endParaRPr lang="en-US" sz="1496" dirty="0"/>
          </a:p>
        </p:txBody>
      </p:sp>
      <p:sp>
        <p:nvSpPr>
          <p:cNvPr id="37" name="Text 31"/>
          <p:cNvSpPr txBox="1"/>
          <p:nvPr/>
        </p:nvSpPr>
        <p:spPr>
          <a:xfrm>
            <a:off x="8234363" y="2336800"/>
            <a:ext cx="34964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 Your Units:</a:t>
            </a:r>
            <a:endParaRPr lang="en-US" sz="1496" dirty="0"/>
          </a:p>
        </p:txBody>
      </p:sp>
      <p:sp>
        <p:nvSpPr>
          <p:cNvPr id="38" name="Shape 32"/>
          <p:cNvSpPr/>
          <p:nvPr/>
        </p:nvSpPr>
        <p:spPr>
          <a:xfrm>
            <a:off x="8234363" y="27178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9" name="Text 33"/>
          <p:cNvSpPr txBox="1"/>
          <p:nvPr/>
        </p:nvSpPr>
        <p:spPr>
          <a:xfrm>
            <a:off x="8335709" y="26416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Pair a supportive older Scout as a patrol buddy during new activities</a:t>
            </a:r>
            <a:endParaRPr lang="en-US" sz="1496" dirty="0"/>
          </a:p>
        </p:txBody>
      </p:sp>
      <p:sp>
        <p:nvSpPr>
          <p:cNvPr id="40" name="Shape 34"/>
          <p:cNvSpPr/>
          <p:nvPr/>
        </p:nvSpPr>
        <p:spPr>
          <a:xfrm>
            <a:off x="8234363" y="3251200"/>
            <a:ext cx="50673" cy="50800"/>
          </a:xfrm>
          <a:prstGeom prst="roundRect">
            <a:avLst>
              <a:gd name="adj" fmla="val 4510827068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1" name="Text 35"/>
          <p:cNvSpPr txBox="1"/>
          <p:nvPr/>
        </p:nvSpPr>
        <p:spPr>
          <a:xfrm>
            <a:off x="8335709" y="3175000"/>
            <a:ext cx="339509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Brief Scouts on inclusion — being a good patrol/den member</a:t>
            </a:r>
            <a:endParaRPr lang="en-US" sz="1496" dirty="0"/>
          </a:p>
        </p:txBody>
      </p:sp>
      <p:sp>
        <p:nvSpPr>
          <p:cNvPr id="42" name="Text 36"/>
          <p:cNvSpPr txBox="1"/>
          <p:nvPr/>
        </p:nvSpPr>
        <p:spPr>
          <a:xfrm>
            <a:off x="8216409" y="4597401"/>
            <a:ext cx="349643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The patrol/den method is a natural peer-instruction system — use it intentionally.</a:t>
            </a:r>
            <a:endParaRPr lang="en-US" sz="1496" dirty="0"/>
          </a:p>
        </p:txBody>
      </p:sp>
      <p:sp>
        <p:nvSpPr>
          <p:cNvPr id="43" name="Text 37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4" name="Text 38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590340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Partnering with Parents &amp; Families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456057" y="889000"/>
            <a:ext cx="5371338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The Joining Conference</a:t>
            </a:r>
            <a:endParaRPr lang="en-US" sz="2394" dirty="0"/>
          </a:p>
        </p:txBody>
      </p:sp>
      <p:sp>
        <p:nvSpPr>
          <p:cNvPr id="7" name="Text 4"/>
          <p:cNvSpPr txBox="1"/>
          <p:nvPr/>
        </p:nvSpPr>
        <p:spPr>
          <a:xfrm>
            <a:off x="456057" y="1219200"/>
            <a:ext cx="537133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one-on-one meeting with parents </a:t>
            </a:r>
            <a:r>
              <a:rPr lang="en-US" sz="1496" b="1" i="1" dirty="0">
                <a:solidFill>
                  <a:schemeClr val="accent2">
                    <a:lumMod val="75000"/>
                  </a:schemeClr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before</a:t>
            </a: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 the Scout's first meeting</a:t>
            </a:r>
            <a:endParaRPr lang="en-US" sz="149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1803400"/>
            <a:ext cx="177356" cy="1778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709422" y="1778000"/>
            <a:ext cx="352177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Schedule before the first Scout meeting</a:t>
            </a:r>
            <a:endParaRPr lang="en-US" sz="1496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133600"/>
            <a:ext cx="177356" cy="1778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709422" y="2108200"/>
            <a:ext cx="35977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Invite both parents/guardians if possible</a:t>
            </a:r>
            <a:endParaRPr lang="en-US" sz="1496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2463800"/>
            <a:ext cx="177356" cy="177800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709422" y="2438400"/>
            <a:ext cx="457957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Listen more than you talk — parents are the experts</a:t>
            </a:r>
            <a:endParaRPr lang="en-US" sz="1496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057" y="2794000"/>
            <a:ext cx="177356" cy="177800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709422" y="2768600"/>
            <a:ext cx="5067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Take notes and share them confidentially with co-leaders</a:t>
            </a:r>
            <a:endParaRPr lang="en-US" sz="1496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6057" y="3124200"/>
            <a:ext cx="177356" cy="1778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709422" y="3098800"/>
            <a:ext cx="43515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Schedule a follow-up after the first two meetings</a:t>
            </a:r>
            <a:endParaRPr lang="en-US" sz="1496" dirty="0"/>
          </a:p>
        </p:txBody>
      </p:sp>
      <p:sp>
        <p:nvSpPr>
          <p:cNvPr id="18" name="Shape 10"/>
          <p:cNvSpPr/>
          <p:nvPr/>
        </p:nvSpPr>
        <p:spPr>
          <a:xfrm>
            <a:off x="430720" y="4298682"/>
            <a:ext cx="5371338" cy="381000"/>
          </a:xfrm>
          <a:prstGeom prst="roundRect">
            <a:avLst>
              <a:gd name="adj" fmla="val 64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1"/>
          <p:cNvSpPr txBox="1"/>
          <p:nvPr/>
        </p:nvSpPr>
        <p:spPr>
          <a:xfrm>
            <a:off x="608076" y="4363792"/>
            <a:ext cx="51686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Parents are your most valuable partners.</a:t>
            </a:r>
            <a:endParaRPr lang="en-US" sz="1496" dirty="0"/>
          </a:p>
        </p:txBody>
      </p:sp>
      <p:sp>
        <p:nvSpPr>
          <p:cNvPr id="20" name="Shape 12"/>
          <p:cNvSpPr/>
          <p:nvPr/>
        </p:nvSpPr>
        <p:spPr>
          <a:xfrm>
            <a:off x="6182106" y="736600"/>
            <a:ext cx="5675376" cy="4826000"/>
          </a:xfrm>
          <a:prstGeom prst="roundRect">
            <a:avLst>
              <a:gd name="adj" fmla="val 59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Text 13"/>
          <p:cNvSpPr txBox="1"/>
          <p:nvPr/>
        </p:nvSpPr>
        <p:spPr>
          <a:xfrm>
            <a:off x="6334125" y="889000"/>
            <a:ext cx="53713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Ask the Family:</a:t>
            </a:r>
            <a:endParaRPr lang="en-US" sz="1795" dirty="0"/>
          </a:p>
        </p:txBody>
      </p:sp>
      <p:pic>
        <p:nvPicPr>
          <p:cNvPr id="22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1270000"/>
            <a:ext cx="177356" cy="177800"/>
          </a:xfrm>
          <a:prstGeom prst="rect">
            <a:avLst/>
          </a:prstGeom>
        </p:spPr>
      </p:pic>
      <p:sp>
        <p:nvSpPr>
          <p:cNvPr id="23" name="Text 14"/>
          <p:cNvSpPr txBox="1"/>
          <p:nvPr/>
        </p:nvSpPr>
        <p:spPr>
          <a:xfrm>
            <a:off x="6587490" y="1244600"/>
            <a:ext cx="493428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are your Scout's greatest strengths and interests?</a:t>
            </a:r>
            <a:endParaRPr lang="en-US" sz="1496" dirty="0"/>
          </a:p>
        </p:txBody>
      </p:sp>
      <p:pic>
        <p:nvPicPr>
          <p:cNvPr id="24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1600200"/>
            <a:ext cx="177356" cy="177800"/>
          </a:xfrm>
          <a:prstGeom prst="rect">
            <a:avLst/>
          </a:prstGeom>
        </p:spPr>
      </p:pic>
      <p:sp>
        <p:nvSpPr>
          <p:cNvPr id="25" name="Text 15"/>
          <p:cNvSpPr txBox="1"/>
          <p:nvPr/>
        </p:nvSpPr>
        <p:spPr>
          <a:xfrm>
            <a:off x="6587490" y="1574800"/>
            <a:ext cx="41995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are known triggers or sources of anxiety?</a:t>
            </a:r>
            <a:endParaRPr lang="en-US" sz="1496" dirty="0"/>
          </a:p>
        </p:txBody>
      </p:sp>
      <p:pic>
        <p:nvPicPr>
          <p:cNvPr id="26" name="Image 8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1930400"/>
            <a:ext cx="177356" cy="177800"/>
          </a:xfrm>
          <a:prstGeom prst="rect">
            <a:avLst/>
          </a:prstGeom>
        </p:spPr>
      </p:pic>
      <p:sp>
        <p:nvSpPr>
          <p:cNvPr id="27" name="Text 16"/>
          <p:cNvSpPr txBox="1"/>
          <p:nvPr/>
        </p:nvSpPr>
        <p:spPr>
          <a:xfrm>
            <a:off x="6587490" y="1905000"/>
            <a:ext cx="4649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coping strategies work at home and at school?</a:t>
            </a:r>
            <a:endParaRPr lang="en-US" sz="1496" dirty="0"/>
          </a:p>
        </p:txBody>
      </p:sp>
      <p:pic>
        <p:nvPicPr>
          <p:cNvPr id="28" name="Image 9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2260600"/>
            <a:ext cx="177356" cy="177800"/>
          </a:xfrm>
          <a:prstGeom prst="rect">
            <a:avLst/>
          </a:prstGeom>
        </p:spPr>
      </p:pic>
      <p:sp>
        <p:nvSpPr>
          <p:cNvPr id="29" name="Text 17"/>
          <p:cNvSpPr txBox="1"/>
          <p:nvPr/>
        </p:nvSpPr>
        <p:spPr>
          <a:xfrm>
            <a:off x="6587490" y="2235200"/>
            <a:ext cx="478859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Are there sensory sensitivities we should know about?</a:t>
            </a:r>
            <a:endParaRPr lang="en-US" sz="1496" dirty="0"/>
          </a:p>
        </p:txBody>
      </p:sp>
      <p:pic>
        <p:nvPicPr>
          <p:cNvPr id="30" name="Image 10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2590800"/>
            <a:ext cx="177356" cy="177800"/>
          </a:xfrm>
          <a:prstGeom prst="rect">
            <a:avLst/>
          </a:prstGeom>
        </p:spPr>
      </p:pic>
      <p:sp>
        <p:nvSpPr>
          <p:cNvPr id="31" name="Text 18"/>
          <p:cNvSpPr txBox="1"/>
          <p:nvPr/>
        </p:nvSpPr>
        <p:spPr>
          <a:xfrm>
            <a:off x="6587490" y="2565400"/>
            <a:ext cx="416785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does a good day look like for your Scout?</a:t>
            </a:r>
            <a:endParaRPr lang="en-US" sz="1496" dirty="0"/>
          </a:p>
        </p:txBody>
      </p:sp>
      <p:pic>
        <p:nvPicPr>
          <p:cNvPr id="32" name="Image 11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2921000"/>
            <a:ext cx="177356" cy="177800"/>
          </a:xfrm>
          <a:prstGeom prst="rect">
            <a:avLst/>
          </a:prstGeom>
        </p:spPr>
      </p:pic>
      <p:sp>
        <p:nvSpPr>
          <p:cNvPr id="33" name="Text 19"/>
          <p:cNvSpPr txBox="1"/>
          <p:nvPr/>
        </p:nvSpPr>
        <p:spPr>
          <a:xfrm>
            <a:off x="6587490" y="2895600"/>
            <a:ext cx="36421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Is there an IEP or ISAP we can reference?</a:t>
            </a:r>
            <a:endParaRPr lang="en-US" sz="1496" dirty="0"/>
          </a:p>
        </p:txBody>
      </p:sp>
      <p:sp>
        <p:nvSpPr>
          <p:cNvPr id="34" name="Shape 20"/>
          <p:cNvSpPr/>
          <p:nvPr/>
        </p:nvSpPr>
        <p:spPr>
          <a:xfrm>
            <a:off x="6212586" y="4147892"/>
            <a:ext cx="5675376" cy="660400"/>
          </a:xfrm>
          <a:prstGeom prst="roundRect">
            <a:avLst>
              <a:gd name="adj" fmla="val 31953"/>
            </a:avLst>
          </a:prstGeom>
          <a:solidFill>
            <a:srgbClr val="56CCF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5" name="Image 1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5892800"/>
            <a:ext cx="202692" cy="203200"/>
          </a:xfrm>
          <a:prstGeom prst="rect">
            <a:avLst/>
          </a:prstGeom>
        </p:spPr>
      </p:pic>
      <p:sp>
        <p:nvSpPr>
          <p:cNvPr id="36" name="Text 21"/>
          <p:cNvSpPr txBox="1"/>
          <p:nvPr/>
        </p:nvSpPr>
        <p:spPr>
          <a:xfrm>
            <a:off x="6562154" y="4222482"/>
            <a:ext cx="50673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Never share a Scout's diagnosis with other troop/pack members without express family consent.</a:t>
            </a:r>
            <a:endParaRPr lang="en-US" sz="1496" dirty="0"/>
          </a:p>
        </p:txBody>
      </p:sp>
      <p:sp>
        <p:nvSpPr>
          <p:cNvPr id="37" name="Text 22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8" name="Text 23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2159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52400"/>
            <a:ext cx="69011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What Is Autism Spectrum Disorder (ASD)?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838200"/>
            <a:ext cx="3783551" cy="5429250"/>
          </a:xfrm>
          <a:prstGeom prst="rect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481394" y="2562225"/>
            <a:ext cx="3606196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neurological condition affecting communication, social interaction, sensory processing, and information organization.</a:t>
            </a:r>
            <a:endParaRPr lang="en-US" sz="1795" dirty="0"/>
          </a:p>
        </p:txBody>
      </p:sp>
      <p:sp>
        <p:nvSpPr>
          <p:cNvPr id="7" name="Text 4"/>
          <p:cNvSpPr txBox="1"/>
          <p:nvPr/>
        </p:nvSpPr>
        <p:spPr>
          <a:xfrm>
            <a:off x="481394" y="3857625"/>
            <a:ext cx="3606196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The term 'spectrum' reflects the wide variation in how these traits present in </a:t>
            </a:r>
            <a:r>
              <a:rPr lang="en-US" sz="1496" b="1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each individual</a:t>
            </a: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.</a:t>
            </a:r>
            <a:endParaRPr lang="en-US" sz="1496" dirty="0"/>
          </a:p>
        </p:txBody>
      </p:sp>
      <p:sp>
        <p:nvSpPr>
          <p:cNvPr id="8" name="Shape 5"/>
          <p:cNvSpPr/>
          <p:nvPr/>
        </p:nvSpPr>
        <p:spPr>
          <a:xfrm>
            <a:off x="4290281" y="838200"/>
            <a:ext cx="2421021" cy="4565650"/>
          </a:xfrm>
          <a:prstGeom prst="roundRect">
            <a:avLst>
              <a:gd name="adj" fmla="val 1261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42300" y="990600"/>
            <a:ext cx="253365" cy="254000"/>
          </a:xfrm>
          <a:prstGeom prst="rect">
            <a:avLst/>
          </a:prstGeom>
        </p:spPr>
      </p:pic>
      <p:sp>
        <p:nvSpPr>
          <p:cNvPr id="10" name="Text 6"/>
          <p:cNvSpPr txBox="1"/>
          <p:nvPr/>
        </p:nvSpPr>
        <p:spPr>
          <a:xfrm>
            <a:off x="4442300" y="1320800"/>
            <a:ext cx="2116983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Communication</a:t>
            </a:r>
            <a:endParaRPr lang="en-US" sz="1795" dirty="0"/>
          </a:p>
        </p:txBody>
      </p:sp>
      <p:sp>
        <p:nvSpPr>
          <p:cNvPr id="11" name="Text 7"/>
          <p:cNvSpPr txBox="1"/>
          <p:nvPr/>
        </p:nvSpPr>
        <p:spPr>
          <a:xfrm>
            <a:off x="4442300" y="1905000"/>
            <a:ext cx="2116983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Interpreting cues, conversation, and language — including literal interpretation of idioms.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6863321" y="838200"/>
            <a:ext cx="2421120" cy="4565650"/>
          </a:xfrm>
          <a:prstGeom prst="roundRect">
            <a:avLst>
              <a:gd name="adj" fmla="val 1261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015340" y="990600"/>
            <a:ext cx="253365" cy="254000"/>
          </a:xfrm>
          <a:prstGeom prst="rect">
            <a:avLst/>
          </a:prstGeom>
        </p:spPr>
      </p:pic>
      <p:sp>
        <p:nvSpPr>
          <p:cNvPr id="14" name="Text 9"/>
          <p:cNvSpPr txBox="1"/>
          <p:nvPr/>
        </p:nvSpPr>
        <p:spPr>
          <a:xfrm>
            <a:off x="7015340" y="1320800"/>
            <a:ext cx="211708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Sensory Processing</a:t>
            </a:r>
            <a:endParaRPr lang="en-US" sz="1795" dirty="0"/>
          </a:p>
        </p:txBody>
      </p:sp>
      <p:sp>
        <p:nvSpPr>
          <p:cNvPr id="15" name="Text 10"/>
          <p:cNvSpPr txBox="1"/>
          <p:nvPr/>
        </p:nvSpPr>
        <p:spPr>
          <a:xfrm>
            <a:off x="7015340" y="1651000"/>
            <a:ext cx="2117082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Hyper- or hypo-sensitivity to sound, light, texture, smell, and other input.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9436461" y="838200"/>
            <a:ext cx="2421021" cy="4565650"/>
          </a:xfrm>
          <a:prstGeom prst="roundRect">
            <a:avLst>
              <a:gd name="adj" fmla="val 1261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88480" y="990600"/>
            <a:ext cx="253365" cy="2540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9588480" y="1320800"/>
            <a:ext cx="2116983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Executive Functioning</a:t>
            </a:r>
            <a:endParaRPr lang="en-US" sz="1795" dirty="0"/>
          </a:p>
        </p:txBody>
      </p:sp>
      <p:sp>
        <p:nvSpPr>
          <p:cNvPr id="19" name="Text 13"/>
          <p:cNvSpPr txBox="1"/>
          <p:nvPr/>
        </p:nvSpPr>
        <p:spPr>
          <a:xfrm>
            <a:off x="9588480" y="1905000"/>
            <a:ext cx="2116983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Planning, organization, transitions, and adapting to unexpected changes.</a:t>
            </a:r>
            <a:endParaRPr lang="en-US" sz="1496" dirty="0"/>
          </a:p>
        </p:txBody>
      </p:sp>
      <p:sp>
        <p:nvSpPr>
          <p:cNvPr id="20" name="Shape 14"/>
          <p:cNvSpPr/>
          <p:nvPr/>
        </p:nvSpPr>
        <p:spPr>
          <a:xfrm>
            <a:off x="4290281" y="5556250"/>
            <a:ext cx="7567201" cy="711200"/>
          </a:xfrm>
          <a:prstGeom prst="roundRect">
            <a:avLst>
              <a:gd name="adj" fmla="val 27551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rcRect l="721" r="721"/>
          <a:stretch/>
        </p:blipFill>
        <p:spPr>
          <a:xfrm>
            <a:off x="4492973" y="5810250"/>
            <a:ext cx="162312" cy="203200"/>
          </a:xfrm>
          <a:prstGeom prst="rect">
            <a:avLst/>
          </a:prstGeom>
        </p:spPr>
      </p:pic>
      <p:sp>
        <p:nvSpPr>
          <p:cNvPr id="22" name="Text 15"/>
          <p:cNvSpPr txBox="1"/>
          <p:nvPr/>
        </p:nvSpPr>
        <p:spPr>
          <a:xfrm>
            <a:off x="4756631" y="5683250"/>
            <a:ext cx="689815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No two autistic Scouts are alike — understanding the individual is the foundation of great leadership.</a:t>
            </a:r>
            <a:endParaRPr lang="en-US" sz="1496" dirty="0"/>
          </a:p>
        </p:txBody>
      </p:sp>
      <p:sp>
        <p:nvSpPr>
          <p:cNvPr id="23" name="Shape 16"/>
          <p:cNvSpPr/>
          <p:nvPr/>
        </p:nvSpPr>
        <p:spPr>
          <a:xfrm>
            <a:off x="0" y="6419850"/>
            <a:ext cx="12161520" cy="438150"/>
          </a:xfrm>
          <a:prstGeom prst="rect">
            <a:avLst/>
          </a:prstGeom>
          <a:noFill/>
          <a:ln w="6334">
            <a:solidFill>
              <a:srgbClr val="7ED9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7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5" name="Text 18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442597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Communicating Clearly with Autistic Scouts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3749802" cy="1600200"/>
          </a:xfrm>
          <a:prstGeom prst="roundRect">
            <a:avLst>
              <a:gd name="adj" fmla="val 5442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88900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456057" y="1168400"/>
            <a:ext cx="344576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Be Direct &amp; Literal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456057" y="1498600"/>
            <a:ext cx="3445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clear, unambiguous language. Avoid idioms, sarcasm, and indirect requests.</a:t>
            </a:r>
            <a:endParaRPr lang="en-US" sz="1496" dirty="0"/>
          </a:p>
        </p:txBody>
      </p:sp>
      <p:sp>
        <p:nvSpPr>
          <p:cNvPr id="9" name="Shape 5"/>
          <p:cNvSpPr/>
          <p:nvPr/>
        </p:nvSpPr>
        <p:spPr>
          <a:xfrm>
            <a:off x="4205859" y="736600"/>
            <a:ext cx="3749802" cy="1600200"/>
          </a:xfrm>
          <a:prstGeom prst="roundRect">
            <a:avLst>
              <a:gd name="adj" fmla="val 5442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57878" y="889000"/>
            <a:ext cx="202692" cy="2032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4357878" y="1168400"/>
            <a:ext cx="344576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Transition Warnings</a:t>
            </a:r>
            <a:endParaRPr lang="en-US" sz="1795" dirty="0"/>
          </a:p>
        </p:txBody>
      </p:sp>
      <p:sp>
        <p:nvSpPr>
          <p:cNvPr id="12" name="Text 7"/>
          <p:cNvSpPr txBox="1"/>
          <p:nvPr/>
        </p:nvSpPr>
        <p:spPr>
          <a:xfrm>
            <a:off x="4357878" y="1498600"/>
            <a:ext cx="3445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'In 5 minutes we move to closing ceremony.' Give verbal and visual advance notice.</a:t>
            </a:r>
            <a:endParaRPr lang="en-US" sz="1496" dirty="0"/>
          </a:p>
        </p:txBody>
      </p:sp>
      <p:sp>
        <p:nvSpPr>
          <p:cNvPr id="13" name="Shape 8"/>
          <p:cNvSpPr/>
          <p:nvPr/>
        </p:nvSpPr>
        <p:spPr>
          <a:xfrm>
            <a:off x="8107680" y="736600"/>
            <a:ext cx="3749802" cy="1600200"/>
          </a:xfrm>
          <a:prstGeom prst="roundRect">
            <a:avLst>
              <a:gd name="adj" fmla="val 5442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259699" y="889000"/>
            <a:ext cx="202692" cy="2032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8259699" y="1168400"/>
            <a:ext cx="344576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One Instruction at a Time</a:t>
            </a:r>
            <a:endParaRPr lang="en-US" sz="1795" dirty="0"/>
          </a:p>
        </p:txBody>
      </p:sp>
      <p:sp>
        <p:nvSpPr>
          <p:cNvPr id="16" name="Text 10"/>
          <p:cNvSpPr txBox="1"/>
          <p:nvPr/>
        </p:nvSpPr>
        <p:spPr>
          <a:xfrm>
            <a:off x="8259699" y="1498600"/>
            <a:ext cx="344576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Break multi-step directions into individual steps. Confirm understanding before adding the next.</a:t>
            </a:r>
            <a:endParaRPr lang="en-US" sz="1496" dirty="0"/>
          </a:p>
        </p:txBody>
      </p:sp>
      <p:sp>
        <p:nvSpPr>
          <p:cNvPr id="17" name="Text 11"/>
          <p:cNvSpPr txBox="1"/>
          <p:nvPr/>
        </p:nvSpPr>
        <p:spPr>
          <a:xfrm>
            <a:off x="304038" y="2489200"/>
            <a:ext cx="1155344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Language in Practice</a:t>
            </a:r>
            <a:endParaRPr lang="en-US" sz="1795" dirty="0"/>
          </a:p>
        </p:txBody>
      </p:sp>
      <p:sp>
        <p:nvSpPr>
          <p:cNvPr id="18" name="Shape 12"/>
          <p:cNvSpPr/>
          <p:nvPr/>
        </p:nvSpPr>
        <p:spPr>
          <a:xfrm>
            <a:off x="304038" y="2819400"/>
            <a:ext cx="5700713" cy="3505200"/>
          </a:xfrm>
          <a:prstGeom prst="roundRect">
            <a:avLst>
              <a:gd name="adj" fmla="val 1134"/>
            </a:avLst>
          </a:prstGeom>
          <a:solidFill>
            <a:srgbClr val="1F120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3"/>
          <p:cNvSpPr txBox="1"/>
          <p:nvPr/>
        </p:nvSpPr>
        <p:spPr>
          <a:xfrm>
            <a:off x="456057" y="2971800"/>
            <a:ext cx="5396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Instead of saying...</a:t>
            </a:r>
            <a:endParaRPr lang="en-US" sz="1496" dirty="0"/>
          </a:p>
        </p:txBody>
      </p:sp>
      <p:sp>
        <p:nvSpPr>
          <p:cNvPr id="20" name="Text 14"/>
          <p:cNvSpPr txBox="1"/>
          <p:nvPr/>
        </p:nvSpPr>
        <p:spPr>
          <a:xfrm>
            <a:off x="456057" y="3302000"/>
            <a:ext cx="5396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"Don't you think it's getting messy here?"</a:t>
            </a:r>
            <a:endParaRPr lang="en-US" sz="1496" dirty="0"/>
          </a:p>
        </p:txBody>
      </p:sp>
      <p:sp>
        <p:nvSpPr>
          <p:cNvPr id="21" name="Text 15"/>
          <p:cNvSpPr txBox="1"/>
          <p:nvPr/>
        </p:nvSpPr>
        <p:spPr>
          <a:xfrm>
            <a:off x="456057" y="3632200"/>
            <a:ext cx="5396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"Keep an eye on the fire."</a:t>
            </a:r>
            <a:endParaRPr lang="en-US" sz="1496" dirty="0"/>
          </a:p>
        </p:txBody>
      </p:sp>
      <p:sp>
        <p:nvSpPr>
          <p:cNvPr id="22" name="Text 16"/>
          <p:cNvSpPr txBox="1"/>
          <p:nvPr/>
        </p:nvSpPr>
        <p:spPr>
          <a:xfrm>
            <a:off x="456057" y="3962400"/>
            <a:ext cx="5396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"Let's wrap this up soon."</a:t>
            </a:r>
            <a:endParaRPr lang="en-US" sz="1496" dirty="0"/>
          </a:p>
        </p:txBody>
      </p:sp>
      <p:sp>
        <p:nvSpPr>
          <p:cNvPr id="23" name="Shape 17"/>
          <p:cNvSpPr/>
          <p:nvPr/>
        </p:nvSpPr>
        <p:spPr>
          <a:xfrm>
            <a:off x="6156770" y="2819400"/>
            <a:ext cx="5700713" cy="3505200"/>
          </a:xfrm>
          <a:prstGeom prst="roundRect">
            <a:avLst>
              <a:gd name="adj" fmla="val 1134"/>
            </a:avLst>
          </a:prstGeom>
          <a:solidFill>
            <a:srgbClr val="12280F"/>
          </a:solidFill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18"/>
          <p:cNvSpPr txBox="1"/>
          <p:nvPr/>
        </p:nvSpPr>
        <p:spPr>
          <a:xfrm>
            <a:off x="6334125" y="29718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Say this:</a:t>
            </a:r>
            <a:endParaRPr lang="en-US" sz="1496" dirty="0"/>
          </a:p>
        </p:txBody>
      </p:sp>
      <p:sp>
        <p:nvSpPr>
          <p:cNvPr id="25" name="Text 19"/>
          <p:cNvSpPr txBox="1"/>
          <p:nvPr/>
        </p:nvSpPr>
        <p:spPr>
          <a:xfrm>
            <a:off x="6334125" y="33020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"Scouts, please take five minutes to clean up your area now."</a:t>
            </a:r>
            <a:endParaRPr lang="en-US" sz="1496" dirty="0"/>
          </a:p>
        </p:txBody>
      </p:sp>
      <p:sp>
        <p:nvSpPr>
          <p:cNvPr id="26" name="Text 20"/>
          <p:cNvSpPr txBox="1"/>
          <p:nvPr/>
        </p:nvSpPr>
        <p:spPr>
          <a:xfrm>
            <a:off x="6334125" y="3632200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"Watch the fire and call me if it gets too large or if something catches fire outside of the fire ring…"</a:t>
            </a:r>
            <a:endParaRPr lang="en-US" sz="1496" dirty="0"/>
          </a:p>
        </p:txBody>
      </p:sp>
      <p:sp>
        <p:nvSpPr>
          <p:cNvPr id="27" name="Text 21"/>
          <p:cNvSpPr txBox="1"/>
          <p:nvPr/>
        </p:nvSpPr>
        <p:spPr>
          <a:xfrm>
            <a:off x="6334125" y="3988158"/>
            <a:ext cx="537133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"We will end this activity in exactly 5 minutes at 7:30."</a:t>
            </a:r>
            <a:endParaRPr lang="en-US" sz="1496" dirty="0"/>
          </a:p>
        </p:txBody>
      </p:sp>
      <p:sp>
        <p:nvSpPr>
          <p:cNvPr id="28" name="Text 22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9" name="Text 23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1023677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Building an Inclusive Troop/Pack/Crew/Post (Unit)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93980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34759" y="889000"/>
            <a:ext cx="362312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Establishing a Quiet Space</a:t>
            </a:r>
            <a:endParaRPr lang="en-US" sz="239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1320800"/>
            <a:ext cx="177356" cy="1778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12954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Designate a specific, consistent low-sensory location at every meeting venue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1879600"/>
            <a:ext cx="177356" cy="1778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18542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Dim lighting, minimal noise, comfortable seating — fidget tools available</a:t>
            </a:r>
            <a:endParaRPr lang="en-US" sz="1496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057" y="2438400"/>
            <a:ext cx="177356" cy="1778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709422" y="24130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Agree on a non-verbal signal the Scout can use to request a break</a:t>
            </a:r>
            <a:endParaRPr lang="en-US" sz="1496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6057" y="2997200"/>
            <a:ext cx="177356" cy="177800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709422" y="29718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Going to the quiet space is not a punishment — normalize its use</a:t>
            </a:r>
            <a:endParaRPr lang="en-US" sz="1496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6057" y="3556000"/>
            <a:ext cx="177356" cy="177800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709422" y="3530600"/>
            <a:ext cx="44845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An adult should be visible/nearby but not intrusive</a:t>
            </a:r>
            <a:endParaRPr lang="en-US" sz="1496" dirty="0"/>
          </a:p>
        </p:txBody>
      </p:sp>
      <p:sp>
        <p:nvSpPr>
          <p:cNvPr id="18" name="Shape 9"/>
          <p:cNvSpPr/>
          <p:nvPr/>
        </p:nvSpPr>
        <p:spPr>
          <a:xfrm>
            <a:off x="6182106" y="736600"/>
            <a:ext cx="5675376" cy="4826000"/>
          </a:xfrm>
          <a:prstGeom prst="roundRect">
            <a:avLst>
              <a:gd name="adj" fmla="val 59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9" name="Text 10"/>
          <p:cNvSpPr txBox="1"/>
          <p:nvPr/>
        </p:nvSpPr>
        <p:spPr>
          <a:xfrm>
            <a:off x="6334125" y="889000"/>
            <a:ext cx="537133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Inclusive Troop Practices</a:t>
            </a:r>
            <a:endParaRPr lang="en-US" sz="1795" dirty="0"/>
          </a:p>
        </p:txBody>
      </p:sp>
      <p:pic>
        <p:nvPicPr>
          <p:cNvPr id="20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1270000"/>
            <a:ext cx="177356" cy="177800"/>
          </a:xfrm>
          <a:prstGeom prst="rect">
            <a:avLst/>
          </a:prstGeom>
        </p:spPr>
      </p:pic>
      <p:sp>
        <p:nvSpPr>
          <p:cNvPr id="21" name="Text 11"/>
          <p:cNvSpPr txBox="1"/>
          <p:nvPr/>
        </p:nvSpPr>
        <p:spPr>
          <a:xfrm>
            <a:off x="6587490" y="12446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Manage meeting environment — control lights, noise, and crowding</a:t>
            </a:r>
            <a:endParaRPr lang="en-US" sz="1496" dirty="0"/>
          </a:p>
        </p:txBody>
      </p:sp>
      <p:pic>
        <p:nvPicPr>
          <p:cNvPr id="22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1828800"/>
            <a:ext cx="177356" cy="177800"/>
          </a:xfrm>
          <a:prstGeom prst="rect">
            <a:avLst/>
          </a:prstGeom>
        </p:spPr>
      </p:pic>
      <p:sp>
        <p:nvSpPr>
          <p:cNvPr id="23" name="Text 12"/>
          <p:cNvSpPr txBox="1"/>
          <p:nvPr/>
        </p:nvSpPr>
        <p:spPr>
          <a:xfrm>
            <a:off x="6587490" y="1803400"/>
            <a:ext cx="34520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Post a visual schedule at every meeting</a:t>
            </a:r>
            <a:endParaRPr lang="en-US" sz="1496" dirty="0"/>
          </a:p>
        </p:txBody>
      </p:sp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2287790"/>
            <a:ext cx="177356" cy="177800"/>
          </a:xfrm>
          <a:prstGeom prst="rect">
            <a:avLst/>
          </a:prstGeom>
        </p:spPr>
      </p:pic>
      <p:sp>
        <p:nvSpPr>
          <p:cNvPr id="25" name="Text 13"/>
          <p:cNvSpPr txBox="1"/>
          <p:nvPr/>
        </p:nvSpPr>
        <p:spPr>
          <a:xfrm>
            <a:off x="6587490" y="21336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consistent meeting structure — same format every time</a:t>
            </a:r>
            <a:endParaRPr lang="en-US" sz="1496" dirty="0"/>
          </a:p>
        </p:txBody>
      </p:sp>
      <p:pic>
        <p:nvPicPr>
          <p:cNvPr id="26" name="Image 10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2717800"/>
            <a:ext cx="177356" cy="177800"/>
          </a:xfrm>
          <a:prstGeom prst="rect">
            <a:avLst/>
          </a:prstGeom>
        </p:spPr>
      </p:pic>
      <p:sp>
        <p:nvSpPr>
          <p:cNvPr id="27" name="Text 14"/>
          <p:cNvSpPr txBox="1"/>
          <p:nvPr/>
        </p:nvSpPr>
        <p:spPr>
          <a:xfrm>
            <a:off x="6587490" y="2692400"/>
            <a:ext cx="46492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Brief co-leaders on the Scout's needs (confidentially)</a:t>
            </a:r>
            <a:endParaRPr lang="en-US" sz="1496" dirty="0"/>
          </a:p>
        </p:txBody>
      </p:sp>
      <p:pic>
        <p:nvPicPr>
          <p:cNvPr id="28" name="Image 11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3048000"/>
            <a:ext cx="177356" cy="177800"/>
          </a:xfrm>
          <a:prstGeom prst="rect">
            <a:avLst/>
          </a:prstGeom>
        </p:spPr>
      </p:pic>
      <p:sp>
        <p:nvSpPr>
          <p:cNvPr id="29" name="Text 15"/>
          <p:cNvSpPr txBox="1"/>
          <p:nvPr/>
        </p:nvSpPr>
        <p:spPr>
          <a:xfrm>
            <a:off x="6587490" y="3022600"/>
            <a:ext cx="46365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Leverage special interests to assign meaningful roles</a:t>
            </a:r>
            <a:endParaRPr lang="en-US" sz="1496" dirty="0"/>
          </a:p>
        </p:txBody>
      </p:sp>
      <p:pic>
        <p:nvPicPr>
          <p:cNvPr id="30" name="Image 12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3378200"/>
            <a:ext cx="177356" cy="177800"/>
          </a:xfrm>
          <a:prstGeom prst="rect">
            <a:avLst/>
          </a:prstGeom>
        </p:spPr>
      </p:pic>
      <p:sp>
        <p:nvSpPr>
          <p:cNvPr id="31" name="Text 16"/>
          <p:cNvSpPr txBox="1"/>
          <p:nvPr/>
        </p:nvSpPr>
        <p:spPr>
          <a:xfrm>
            <a:off x="6587490" y="3352800"/>
            <a:ext cx="507363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Celebrate every achievement — not just major milestones</a:t>
            </a:r>
            <a:endParaRPr lang="en-US" sz="1496" dirty="0"/>
          </a:p>
        </p:txBody>
      </p:sp>
      <p:sp>
        <p:nvSpPr>
          <p:cNvPr id="32" name="Shape 17"/>
          <p:cNvSpPr/>
          <p:nvPr/>
        </p:nvSpPr>
        <p:spPr>
          <a:xfrm>
            <a:off x="6212586" y="4374882"/>
            <a:ext cx="5675376" cy="660400"/>
          </a:xfrm>
          <a:prstGeom prst="roundRect">
            <a:avLst>
              <a:gd name="adj" fmla="val 31953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3" name="Image 13" descr="preencoded.png"/>
          <p:cNvPicPr>
            <a:picLocks noChangeAspect="1"/>
          </p:cNvPicPr>
          <p:nvPr/>
        </p:nvPicPr>
        <p:blipFill>
          <a:blip r:embed="rId11"/>
          <a:srcRect l="500" r="500"/>
          <a:stretch/>
        </p:blipFill>
        <p:spPr>
          <a:xfrm>
            <a:off x="6324029" y="4603482"/>
            <a:ext cx="156770" cy="203200"/>
          </a:xfrm>
          <a:prstGeom prst="rect">
            <a:avLst/>
          </a:prstGeom>
        </p:spPr>
      </p:pic>
      <p:sp>
        <p:nvSpPr>
          <p:cNvPr id="34" name="Text 18"/>
          <p:cNvSpPr txBox="1"/>
          <p:nvPr/>
        </p:nvSpPr>
        <p:spPr>
          <a:xfrm>
            <a:off x="6592241" y="4441780"/>
            <a:ext cx="511322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For many autistic youth, a troop/pack is the first place they feel genuinely included.</a:t>
            </a:r>
            <a:endParaRPr lang="en-US" sz="1496" dirty="0"/>
          </a:p>
        </p:txBody>
      </p:sp>
      <p:sp>
        <p:nvSpPr>
          <p:cNvPr id="35" name="Text 19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6" name="Text 20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4807601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Leveraging Special Interests</a:t>
            </a:r>
            <a:endParaRPr lang="en-US" sz="2993" dirty="0"/>
          </a:p>
        </p:txBody>
      </p:sp>
      <p:sp>
        <p:nvSpPr>
          <p:cNvPr id="5" name="Text 2"/>
          <p:cNvSpPr txBox="1"/>
          <p:nvPr/>
        </p:nvSpPr>
        <p:spPr>
          <a:xfrm>
            <a:off x="304038" y="812800"/>
            <a:ext cx="1155344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Scout's special interest is not a distraction — it's a doorway to engagement, confidence, and mastery.</a:t>
            </a:r>
            <a:endParaRPr lang="en-US" sz="1795" dirty="0"/>
          </a:p>
        </p:txBody>
      </p:sp>
      <p:sp>
        <p:nvSpPr>
          <p:cNvPr id="6" name="Shape 3"/>
          <p:cNvSpPr/>
          <p:nvPr/>
        </p:nvSpPr>
        <p:spPr>
          <a:xfrm>
            <a:off x="304038" y="1270000"/>
            <a:ext cx="2774347" cy="4495800"/>
          </a:xfrm>
          <a:prstGeom prst="roundRect">
            <a:avLst>
              <a:gd name="adj" fmla="val 111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1422400"/>
            <a:ext cx="253365" cy="254000"/>
          </a:xfrm>
          <a:prstGeom prst="rect">
            <a:avLst/>
          </a:prstGeom>
        </p:spPr>
      </p:pic>
      <p:sp>
        <p:nvSpPr>
          <p:cNvPr id="8" name="Text 4"/>
          <p:cNvSpPr txBox="1"/>
          <p:nvPr/>
        </p:nvSpPr>
        <p:spPr>
          <a:xfrm>
            <a:off x="456057" y="1752600"/>
            <a:ext cx="247030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Knots &amp; Rope</a:t>
            </a:r>
            <a:endParaRPr lang="en-US" sz="1795" dirty="0"/>
          </a:p>
        </p:txBody>
      </p:sp>
      <p:sp>
        <p:nvSpPr>
          <p:cNvPr id="9" name="Text 5"/>
          <p:cNvSpPr txBox="1"/>
          <p:nvPr/>
        </p:nvSpPr>
        <p:spPr>
          <a:xfrm>
            <a:off x="456057" y="2082800"/>
            <a:ext cx="247030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Assign as the patrol's knot-tying instructor for rank requirements</a:t>
            </a:r>
            <a:endParaRPr lang="en-US" sz="1496" dirty="0"/>
          </a:p>
        </p:txBody>
      </p:sp>
      <p:sp>
        <p:nvSpPr>
          <p:cNvPr id="10" name="Text 6"/>
          <p:cNvSpPr txBox="1"/>
          <p:nvPr/>
        </p:nvSpPr>
        <p:spPr>
          <a:xfrm>
            <a:off x="456057" y="5156200"/>
            <a:ext cx="247030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Builds confidence and leadership</a:t>
            </a:r>
            <a:endParaRPr lang="en-US" sz="1496" dirty="0"/>
          </a:p>
        </p:txBody>
      </p:sp>
      <p:sp>
        <p:nvSpPr>
          <p:cNvPr id="11" name="Shape 7"/>
          <p:cNvSpPr/>
          <p:nvPr/>
        </p:nvSpPr>
        <p:spPr>
          <a:xfrm>
            <a:off x="3230404" y="1270000"/>
            <a:ext cx="2774347" cy="4495800"/>
          </a:xfrm>
          <a:prstGeom prst="roundRect">
            <a:avLst>
              <a:gd name="adj" fmla="val 111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82423" y="1422400"/>
            <a:ext cx="253365" cy="2540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3382423" y="1752600"/>
            <a:ext cx="247030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Astronomy</a:t>
            </a:r>
            <a:endParaRPr lang="en-US" sz="1795" dirty="0"/>
          </a:p>
        </p:txBody>
      </p:sp>
      <p:sp>
        <p:nvSpPr>
          <p:cNvPr id="14" name="Text 9"/>
          <p:cNvSpPr txBox="1"/>
          <p:nvPr/>
        </p:nvSpPr>
        <p:spPr>
          <a:xfrm>
            <a:off x="3382423" y="2082800"/>
            <a:ext cx="247030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Lead the Astronomy merit badge or plan a night sky observation campout</a:t>
            </a:r>
            <a:endParaRPr lang="en-US" sz="1496" dirty="0"/>
          </a:p>
        </p:txBody>
      </p:sp>
      <p:sp>
        <p:nvSpPr>
          <p:cNvPr id="15" name="Text 10"/>
          <p:cNvSpPr txBox="1"/>
          <p:nvPr/>
        </p:nvSpPr>
        <p:spPr>
          <a:xfrm>
            <a:off x="3382423" y="5156200"/>
            <a:ext cx="247030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Expertise earns peer respect</a:t>
            </a:r>
            <a:endParaRPr lang="en-US" sz="1496" dirty="0"/>
          </a:p>
        </p:txBody>
      </p:sp>
      <p:sp>
        <p:nvSpPr>
          <p:cNvPr id="16" name="Shape 11"/>
          <p:cNvSpPr/>
          <p:nvPr/>
        </p:nvSpPr>
        <p:spPr>
          <a:xfrm>
            <a:off x="6156770" y="1270000"/>
            <a:ext cx="2774347" cy="4495800"/>
          </a:xfrm>
          <a:prstGeom prst="roundRect">
            <a:avLst>
              <a:gd name="adj" fmla="val 111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08789" y="1422400"/>
            <a:ext cx="253365" cy="254000"/>
          </a:xfrm>
          <a:prstGeom prst="rect">
            <a:avLst/>
          </a:prstGeom>
        </p:spPr>
      </p:pic>
      <p:sp>
        <p:nvSpPr>
          <p:cNvPr id="18" name="Text 12"/>
          <p:cNvSpPr txBox="1"/>
          <p:nvPr/>
        </p:nvSpPr>
        <p:spPr>
          <a:xfrm>
            <a:off x="6308789" y="1752600"/>
            <a:ext cx="247030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Wildlife / Nature</a:t>
            </a:r>
            <a:endParaRPr lang="en-US" sz="1795" dirty="0"/>
          </a:p>
        </p:txBody>
      </p:sp>
      <p:sp>
        <p:nvSpPr>
          <p:cNvPr id="19" name="Text 13"/>
          <p:cNvSpPr txBox="1"/>
          <p:nvPr/>
        </p:nvSpPr>
        <p:spPr>
          <a:xfrm>
            <a:off x="6308789" y="2082800"/>
            <a:ext cx="247030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Serve as patrol naturalist on hikes and nature-based activities</a:t>
            </a:r>
            <a:endParaRPr lang="en-US" sz="1496" dirty="0"/>
          </a:p>
        </p:txBody>
      </p:sp>
      <p:sp>
        <p:nvSpPr>
          <p:cNvPr id="20" name="Text 14"/>
          <p:cNvSpPr txBox="1"/>
          <p:nvPr/>
        </p:nvSpPr>
        <p:spPr>
          <a:xfrm>
            <a:off x="6308789" y="5156200"/>
            <a:ext cx="247030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Genuine contribution to the patrol/den</a:t>
            </a:r>
            <a:endParaRPr lang="en-US" sz="1496" dirty="0"/>
          </a:p>
        </p:txBody>
      </p:sp>
      <p:sp>
        <p:nvSpPr>
          <p:cNvPr id="21" name="Shape 15"/>
          <p:cNvSpPr/>
          <p:nvPr/>
        </p:nvSpPr>
        <p:spPr>
          <a:xfrm>
            <a:off x="9083135" y="1270000"/>
            <a:ext cx="2774347" cy="4495800"/>
          </a:xfrm>
          <a:prstGeom prst="roundRect">
            <a:avLst>
              <a:gd name="adj" fmla="val 111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235154" y="1422400"/>
            <a:ext cx="253365" cy="254000"/>
          </a:xfrm>
          <a:prstGeom prst="rect">
            <a:avLst/>
          </a:prstGeom>
        </p:spPr>
      </p:pic>
      <p:sp>
        <p:nvSpPr>
          <p:cNvPr id="23" name="Text 16"/>
          <p:cNvSpPr txBox="1"/>
          <p:nvPr/>
        </p:nvSpPr>
        <p:spPr>
          <a:xfrm>
            <a:off x="9235154" y="1752600"/>
            <a:ext cx="247030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Technology / Coding</a:t>
            </a:r>
            <a:endParaRPr lang="en-US" sz="1795" dirty="0"/>
          </a:p>
        </p:txBody>
      </p:sp>
      <p:sp>
        <p:nvSpPr>
          <p:cNvPr id="24" name="Text 17"/>
          <p:cNvSpPr txBox="1"/>
          <p:nvPr/>
        </p:nvSpPr>
        <p:spPr>
          <a:xfrm>
            <a:off x="9235154" y="2082800"/>
            <a:ext cx="247030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Lead the Digital Technology or Programming merit badge for the troop</a:t>
            </a:r>
            <a:endParaRPr lang="en-US" sz="1496" dirty="0"/>
          </a:p>
        </p:txBody>
      </p:sp>
      <p:sp>
        <p:nvSpPr>
          <p:cNvPr id="25" name="Text 18"/>
          <p:cNvSpPr txBox="1"/>
          <p:nvPr/>
        </p:nvSpPr>
        <p:spPr>
          <a:xfrm>
            <a:off x="9235154" y="5156200"/>
            <a:ext cx="247030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6CCF2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Positions Scout as an expert</a:t>
            </a:r>
            <a:endParaRPr lang="en-US" sz="1496" dirty="0"/>
          </a:p>
        </p:txBody>
      </p:sp>
      <p:sp>
        <p:nvSpPr>
          <p:cNvPr id="26" name="Shape 19"/>
          <p:cNvSpPr/>
          <p:nvPr/>
        </p:nvSpPr>
        <p:spPr>
          <a:xfrm>
            <a:off x="304038" y="5892800"/>
            <a:ext cx="11553444" cy="431800"/>
          </a:xfrm>
          <a:prstGeom prst="roundRect">
            <a:avLst>
              <a:gd name="adj" fmla="val 7474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06730" y="6007100"/>
            <a:ext cx="202692" cy="203200"/>
          </a:xfrm>
          <a:prstGeom prst="rect">
            <a:avLst/>
          </a:prstGeom>
        </p:spPr>
      </p:pic>
      <p:sp>
        <p:nvSpPr>
          <p:cNvPr id="28" name="Text 20"/>
          <p:cNvSpPr txBox="1"/>
          <p:nvPr/>
        </p:nvSpPr>
        <p:spPr>
          <a:xfrm>
            <a:off x="810768" y="5994400"/>
            <a:ext cx="76072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Start with what they love — then build outward. Interest is the bridge to everything else.</a:t>
            </a:r>
            <a:endParaRPr lang="en-US" sz="1496" dirty="0"/>
          </a:p>
        </p:txBody>
      </p:sp>
      <p:sp>
        <p:nvSpPr>
          <p:cNvPr id="29" name="Text 21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0" name="Text 22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4421219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Sensory Accommodations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93980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34759" y="889000"/>
            <a:ext cx="165954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At Meetings</a:t>
            </a:r>
            <a:endParaRPr lang="en-US" sz="239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1320800"/>
            <a:ext cx="177356" cy="1778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1295400"/>
            <a:ext cx="364212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Dim or replace harsh fluorescent lighting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1651000"/>
            <a:ext cx="177356" cy="1778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16256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Reduce unnecessary background noise; avoid simultaneous loud activities</a:t>
            </a:r>
            <a:endParaRPr lang="en-US" sz="1496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057" y="2209800"/>
            <a:ext cx="177356" cy="1778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709422" y="21844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Allow personal space — avoid crowding or unexpected touch</a:t>
            </a:r>
            <a:endParaRPr lang="en-US" sz="1496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56057" y="2768600"/>
            <a:ext cx="177356" cy="177800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709422" y="2743200"/>
            <a:ext cx="42501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Ensure good ventilation; minimize strong smells</a:t>
            </a:r>
            <a:endParaRPr lang="en-US" sz="1496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6057" y="3098800"/>
            <a:ext cx="177356" cy="177800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709422" y="3073400"/>
            <a:ext cx="365479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Permit fidget tools and movement breaks</a:t>
            </a:r>
            <a:endParaRPr lang="en-US" sz="1496" dirty="0"/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6057" y="3429000"/>
            <a:ext cx="177356" cy="177800"/>
          </a:xfrm>
          <a:prstGeom prst="rect">
            <a:avLst/>
          </a:prstGeom>
        </p:spPr>
      </p:pic>
      <p:sp>
        <p:nvSpPr>
          <p:cNvPr id="19" name="Text 9"/>
          <p:cNvSpPr txBox="1"/>
          <p:nvPr/>
        </p:nvSpPr>
        <p:spPr>
          <a:xfrm>
            <a:off x="709422" y="3403600"/>
            <a:ext cx="454156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Maintain a consistent meeting structure every time</a:t>
            </a:r>
            <a:endParaRPr lang="en-US" sz="1496" dirty="0"/>
          </a:p>
        </p:txBody>
      </p:sp>
      <p:sp>
        <p:nvSpPr>
          <p:cNvPr id="20" name="Shape 10"/>
          <p:cNvSpPr/>
          <p:nvPr/>
        </p:nvSpPr>
        <p:spPr>
          <a:xfrm>
            <a:off x="6182106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334125" y="939800"/>
            <a:ext cx="202692" cy="203200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6612827" y="889000"/>
            <a:ext cx="178622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At Campouts</a:t>
            </a:r>
            <a:endParaRPr lang="en-US" sz="2394" dirty="0"/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334125" y="1320800"/>
            <a:ext cx="177356" cy="177800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6587490" y="12954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Practice tent setup in the backyard first — no surprises at camp</a:t>
            </a:r>
            <a:endParaRPr lang="en-US" sz="1496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334125" y="1879600"/>
            <a:ext cx="177356" cy="177800"/>
          </a:xfrm>
          <a:prstGeom prst="rect">
            <a:avLst/>
          </a:prstGeom>
        </p:spPr>
      </p:pic>
      <p:sp>
        <p:nvSpPr>
          <p:cNvPr id="26" name="Text 13"/>
          <p:cNvSpPr txBox="1"/>
          <p:nvPr/>
        </p:nvSpPr>
        <p:spPr>
          <a:xfrm>
            <a:off x="6587490" y="1854200"/>
            <a:ext cx="504196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Choose a quieter, more secluded campsite when possible</a:t>
            </a:r>
            <a:endParaRPr lang="en-US" sz="1496" dirty="0"/>
          </a:p>
        </p:txBody>
      </p: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334125" y="2209800"/>
            <a:ext cx="177356" cy="177800"/>
          </a:xfrm>
          <a:prstGeom prst="rect">
            <a:avLst/>
          </a:prstGeom>
        </p:spPr>
      </p:pic>
      <p:sp>
        <p:nvSpPr>
          <p:cNvPr id="28" name="Text 14"/>
          <p:cNvSpPr txBox="1"/>
          <p:nvPr/>
        </p:nvSpPr>
        <p:spPr>
          <a:xfrm>
            <a:off x="6587490" y="21844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Pack noise-canceling headphones, fidget toys, weighted blanket</a:t>
            </a:r>
            <a:endParaRPr lang="en-US" sz="1496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334125" y="2768600"/>
            <a:ext cx="177356" cy="177800"/>
          </a:xfrm>
          <a:prstGeom prst="rect">
            <a:avLst/>
          </a:prstGeom>
        </p:spPr>
      </p:pic>
      <p:sp>
        <p:nvSpPr>
          <p:cNvPr id="30" name="Text 15"/>
          <p:cNvSpPr txBox="1"/>
          <p:nvPr/>
        </p:nvSpPr>
        <p:spPr>
          <a:xfrm>
            <a:off x="6587490" y="27432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Plan menus with texture/taste sensitivities in mind; allow preferred foods</a:t>
            </a:r>
            <a:endParaRPr lang="en-US" sz="1496" dirty="0"/>
          </a:p>
        </p:txBody>
      </p:sp>
      <p:pic>
        <p:nvPicPr>
          <p:cNvPr id="31" name="Image 13" descr="preencoded.png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334125" y="3327400"/>
            <a:ext cx="177356" cy="177800"/>
          </a:xfrm>
          <a:prstGeom prst="rect">
            <a:avLst/>
          </a:prstGeom>
        </p:spPr>
      </p:pic>
      <p:sp>
        <p:nvSpPr>
          <p:cNvPr id="32" name="Text 16"/>
          <p:cNvSpPr txBox="1"/>
          <p:nvPr/>
        </p:nvSpPr>
        <p:spPr>
          <a:xfrm>
            <a:off x="6587490" y="3302000"/>
            <a:ext cx="5117973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Prepare for sleep disruption — have a plan for nighttime anxiety</a:t>
            </a:r>
            <a:endParaRPr lang="en-US" sz="1496" dirty="0"/>
          </a:p>
        </p:txBody>
      </p:sp>
      <p:pic>
        <p:nvPicPr>
          <p:cNvPr id="33" name="Image 14" descr="preencoded.png"/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6334125" y="3886200"/>
            <a:ext cx="177356" cy="177800"/>
          </a:xfrm>
          <a:prstGeom prst="rect">
            <a:avLst/>
          </a:prstGeom>
        </p:spPr>
      </p:pic>
      <p:sp>
        <p:nvSpPr>
          <p:cNvPr id="34" name="Text 17"/>
          <p:cNvSpPr txBox="1"/>
          <p:nvPr/>
        </p:nvSpPr>
        <p:spPr>
          <a:xfrm>
            <a:off x="6587490" y="3860800"/>
            <a:ext cx="494695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Build in downtime and a quiet alternative activity option</a:t>
            </a:r>
            <a:endParaRPr lang="en-US" sz="1496" dirty="0"/>
          </a:p>
        </p:txBody>
      </p:sp>
      <p:sp>
        <p:nvSpPr>
          <p:cNvPr id="35" name="Text 18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6" name="Text 19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2818686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Your Action Plan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3749802" cy="5588000"/>
          </a:xfrm>
          <a:prstGeom prst="roundRect">
            <a:avLst>
              <a:gd name="adj" fmla="val 665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93980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34759" y="889000"/>
            <a:ext cx="191290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Before Joining</a:t>
            </a:r>
            <a:endParaRPr lang="en-US" sz="239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1320800"/>
            <a:ext cx="177356" cy="1778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709422" y="12954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Hold a Joining Conference with the family</a:t>
            </a:r>
            <a:endParaRPr lang="en-US" sz="1496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1879600"/>
            <a:ext cx="177356" cy="177800"/>
          </a:xfrm>
          <a:prstGeom prst="rect">
            <a:avLst/>
          </a:prstGeom>
        </p:spPr>
      </p:pic>
      <p:sp>
        <p:nvSpPr>
          <p:cNvPr id="11" name="Text 5"/>
          <p:cNvSpPr txBox="1"/>
          <p:nvPr/>
        </p:nvSpPr>
        <p:spPr>
          <a:xfrm>
            <a:off x="709422" y="18542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Review any existing IEP documentation</a:t>
            </a:r>
            <a:endParaRPr lang="en-US" sz="1496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438400"/>
            <a:ext cx="177356" cy="1778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709422" y="24130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Begin ISAP process if needed (Form 512-936)</a:t>
            </a:r>
            <a:endParaRPr lang="en-US" sz="1496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997200"/>
            <a:ext cx="177356" cy="177800"/>
          </a:xfrm>
          <a:prstGeom prst="rect">
            <a:avLst/>
          </a:prstGeom>
        </p:spPr>
      </p:pic>
      <p:sp>
        <p:nvSpPr>
          <p:cNvPr id="15" name="Text 7"/>
          <p:cNvSpPr txBox="1"/>
          <p:nvPr/>
        </p:nvSpPr>
        <p:spPr>
          <a:xfrm>
            <a:off x="709422" y="29718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Brief co-leaders confidentially on Scout's needs</a:t>
            </a:r>
            <a:endParaRPr lang="en-US" sz="1496" dirty="0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3556000"/>
            <a:ext cx="177356" cy="177800"/>
          </a:xfrm>
          <a:prstGeom prst="rect">
            <a:avLst/>
          </a:prstGeom>
        </p:spPr>
      </p:pic>
      <p:sp>
        <p:nvSpPr>
          <p:cNvPr id="17" name="Text 8"/>
          <p:cNvSpPr txBox="1"/>
          <p:nvPr/>
        </p:nvSpPr>
        <p:spPr>
          <a:xfrm>
            <a:off x="709422" y="35306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Designate a quiet space at your meeting location</a:t>
            </a:r>
            <a:endParaRPr lang="en-US" sz="1496" dirty="0"/>
          </a:p>
        </p:txBody>
      </p:sp>
      <p:sp>
        <p:nvSpPr>
          <p:cNvPr id="18" name="Shape 9"/>
          <p:cNvSpPr/>
          <p:nvPr/>
        </p:nvSpPr>
        <p:spPr>
          <a:xfrm>
            <a:off x="4205859" y="736600"/>
            <a:ext cx="3749802" cy="5588000"/>
          </a:xfrm>
          <a:prstGeom prst="roundRect">
            <a:avLst>
              <a:gd name="adj" fmla="val 665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357878" y="939800"/>
            <a:ext cx="202692" cy="203200"/>
          </a:xfrm>
          <a:prstGeom prst="rect">
            <a:avLst/>
          </a:prstGeom>
        </p:spPr>
      </p:pic>
      <p:sp>
        <p:nvSpPr>
          <p:cNvPr id="20" name="Text 10"/>
          <p:cNvSpPr txBox="1"/>
          <p:nvPr/>
        </p:nvSpPr>
        <p:spPr>
          <a:xfrm>
            <a:off x="4636580" y="889000"/>
            <a:ext cx="1659541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At Meetings</a:t>
            </a:r>
            <a:endParaRPr lang="en-US" sz="2394" dirty="0"/>
          </a:p>
        </p:txBody>
      </p:sp>
      <p:pic>
        <p:nvPicPr>
          <p:cNvPr id="21" name="Image 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57878" y="1320800"/>
            <a:ext cx="177356" cy="177800"/>
          </a:xfrm>
          <a:prstGeom prst="rect">
            <a:avLst/>
          </a:prstGeom>
        </p:spPr>
      </p:pic>
      <p:sp>
        <p:nvSpPr>
          <p:cNvPr id="22" name="Text 11"/>
          <p:cNvSpPr txBox="1"/>
          <p:nvPr/>
        </p:nvSpPr>
        <p:spPr>
          <a:xfrm>
            <a:off x="4611243" y="12954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Post a visual schedule at every meeting</a:t>
            </a:r>
            <a:endParaRPr lang="en-US" sz="1496" dirty="0"/>
          </a:p>
        </p:txBody>
      </p:sp>
      <p:pic>
        <p:nvPicPr>
          <p:cNvPr id="23" name="Image 9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57878" y="1879600"/>
            <a:ext cx="177356" cy="177800"/>
          </a:xfrm>
          <a:prstGeom prst="rect">
            <a:avLst/>
          </a:prstGeom>
        </p:spPr>
      </p:pic>
      <p:sp>
        <p:nvSpPr>
          <p:cNvPr id="24" name="Text 12"/>
          <p:cNvSpPr txBox="1"/>
          <p:nvPr/>
        </p:nvSpPr>
        <p:spPr>
          <a:xfrm>
            <a:off x="4611243" y="18542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clear, direct language — no idioms</a:t>
            </a:r>
            <a:endParaRPr lang="en-US" sz="1496" dirty="0"/>
          </a:p>
        </p:txBody>
      </p:sp>
      <p:pic>
        <p:nvPicPr>
          <p:cNvPr id="25" name="Image 10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57878" y="2438400"/>
            <a:ext cx="177356" cy="177800"/>
          </a:xfrm>
          <a:prstGeom prst="rect">
            <a:avLst/>
          </a:prstGeom>
        </p:spPr>
      </p:pic>
      <p:sp>
        <p:nvSpPr>
          <p:cNvPr id="26" name="Text 13"/>
          <p:cNvSpPr txBox="1"/>
          <p:nvPr/>
        </p:nvSpPr>
        <p:spPr>
          <a:xfrm>
            <a:off x="4611243" y="2413000"/>
            <a:ext cx="30340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Give 5-minute transition warnings</a:t>
            </a:r>
            <a:endParaRPr lang="en-US" sz="1496" dirty="0"/>
          </a:p>
        </p:txBody>
      </p:sp>
      <p:pic>
        <p:nvPicPr>
          <p:cNvPr id="27" name="Image 1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57878" y="2871632"/>
            <a:ext cx="177356" cy="177800"/>
          </a:xfrm>
          <a:prstGeom prst="rect">
            <a:avLst/>
          </a:prstGeom>
        </p:spPr>
      </p:pic>
      <p:sp>
        <p:nvSpPr>
          <p:cNvPr id="28" name="Text 14"/>
          <p:cNvSpPr txBox="1"/>
          <p:nvPr/>
        </p:nvSpPr>
        <p:spPr>
          <a:xfrm>
            <a:off x="4611243" y="27432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specific praise and reinforcement</a:t>
            </a:r>
            <a:endParaRPr lang="en-US" sz="1496" dirty="0"/>
          </a:p>
        </p:txBody>
      </p:sp>
      <p:pic>
        <p:nvPicPr>
          <p:cNvPr id="29" name="Image 12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357878" y="3327400"/>
            <a:ext cx="177356" cy="177800"/>
          </a:xfrm>
          <a:prstGeom prst="rect">
            <a:avLst/>
          </a:prstGeom>
        </p:spPr>
      </p:pic>
      <p:sp>
        <p:nvSpPr>
          <p:cNvPr id="30" name="Text 15"/>
          <p:cNvSpPr txBox="1"/>
          <p:nvPr/>
        </p:nvSpPr>
        <p:spPr>
          <a:xfrm>
            <a:off x="4611243" y="33020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Permit stimming; allow quiet space breaks</a:t>
            </a:r>
            <a:endParaRPr lang="en-US" sz="1496" dirty="0"/>
          </a:p>
        </p:txBody>
      </p:sp>
      <p:sp>
        <p:nvSpPr>
          <p:cNvPr id="31" name="Shape 16"/>
          <p:cNvSpPr/>
          <p:nvPr/>
        </p:nvSpPr>
        <p:spPr>
          <a:xfrm>
            <a:off x="8107680" y="736600"/>
            <a:ext cx="3749802" cy="5588000"/>
          </a:xfrm>
          <a:prstGeom prst="roundRect">
            <a:avLst>
              <a:gd name="adj" fmla="val 665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2" name="Image 13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59699" y="939800"/>
            <a:ext cx="202692" cy="203200"/>
          </a:xfrm>
          <a:prstGeom prst="rect">
            <a:avLst/>
          </a:prstGeom>
        </p:spPr>
      </p:pic>
      <p:sp>
        <p:nvSpPr>
          <p:cNvPr id="33" name="Text 17"/>
          <p:cNvSpPr txBox="1"/>
          <p:nvPr/>
        </p:nvSpPr>
        <p:spPr>
          <a:xfrm>
            <a:off x="8538401" y="889000"/>
            <a:ext cx="1868567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On Campouts</a:t>
            </a:r>
            <a:endParaRPr lang="en-US" sz="2394" dirty="0"/>
          </a:p>
        </p:txBody>
      </p:sp>
      <p:pic>
        <p:nvPicPr>
          <p:cNvPr id="34" name="Image 1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59699" y="1320800"/>
            <a:ext cx="177356" cy="177800"/>
          </a:xfrm>
          <a:prstGeom prst="rect">
            <a:avLst/>
          </a:prstGeom>
        </p:spPr>
      </p:pic>
      <p:sp>
        <p:nvSpPr>
          <p:cNvPr id="35" name="Text 18"/>
          <p:cNvSpPr txBox="1"/>
          <p:nvPr/>
        </p:nvSpPr>
        <p:spPr>
          <a:xfrm>
            <a:off x="8513064" y="12954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Share the schedule/agenda in advance (visual format)</a:t>
            </a:r>
            <a:endParaRPr lang="en-US" sz="1496" dirty="0"/>
          </a:p>
        </p:txBody>
      </p:sp>
      <p:pic>
        <p:nvPicPr>
          <p:cNvPr id="36" name="Image 1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59699" y="1879600"/>
            <a:ext cx="177356" cy="177800"/>
          </a:xfrm>
          <a:prstGeom prst="rect">
            <a:avLst/>
          </a:prstGeom>
        </p:spPr>
      </p:pic>
      <p:sp>
        <p:nvSpPr>
          <p:cNvPr id="37" name="Text 19"/>
          <p:cNvSpPr txBox="1"/>
          <p:nvPr/>
        </p:nvSpPr>
        <p:spPr>
          <a:xfrm>
            <a:off x="8513064" y="18542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Pack sensory tools (headphones, fidgets, blanket)</a:t>
            </a:r>
            <a:endParaRPr lang="en-US" sz="1496" dirty="0"/>
          </a:p>
        </p:txBody>
      </p:sp>
      <p:pic>
        <p:nvPicPr>
          <p:cNvPr id="38" name="Image 16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59699" y="2438400"/>
            <a:ext cx="177356" cy="177800"/>
          </a:xfrm>
          <a:prstGeom prst="rect">
            <a:avLst/>
          </a:prstGeom>
        </p:spPr>
      </p:pic>
      <p:sp>
        <p:nvSpPr>
          <p:cNvPr id="39" name="Text 20"/>
          <p:cNvSpPr txBox="1"/>
          <p:nvPr/>
        </p:nvSpPr>
        <p:spPr>
          <a:xfrm>
            <a:off x="8513064" y="2413000"/>
            <a:ext cx="319239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Choose quieter campsites when possible</a:t>
            </a:r>
            <a:endParaRPr lang="en-US" sz="1496" dirty="0"/>
          </a:p>
        </p:txBody>
      </p:sp>
      <p:pic>
        <p:nvPicPr>
          <p:cNvPr id="40" name="Image 17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59699" y="2997200"/>
            <a:ext cx="177356" cy="177800"/>
          </a:xfrm>
          <a:prstGeom prst="rect">
            <a:avLst/>
          </a:prstGeom>
        </p:spPr>
      </p:pic>
      <p:sp>
        <p:nvSpPr>
          <p:cNvPr id="41" name="Text 21"/>
          <p:cNvSpPr txBox="1"/>
          <p:nvPr/>
        </p:nvSpPr>
        <p:spPr>
          <a:xfrm>
            <a:off x="8513064" y="2971800"/>
            <a:ext cx="30087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Plan menu for sensory food needs</a:t>
            </a:r>
            <a:endParaRPr lang="en-US" sz="1496" dirty="0"/>
          </a:p>
        </p:txBody>
      </p:sp>
      <p:pic>
        <p:nvPicPr>
          <p:cNvPr id="42" name="Image 18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59699" y="3327400"/>
            <a:ext cx="177356" cy="177800"/>
          </a:xfrm>
          <a:prstGeom prst="rect">
            <a:avLst/>
          </a:prstGeom>
        </p:spPr>
      </p:pic>
      <p:sp>
        <p:nvSpPr>
          <p:cNvPr id="43" name="Text 22"/>
          <p:cNvSpPr txBox="1"/>
          <p:nvPr/>
        </p:nvSpPr>
        <p:spPr>
          <a:xfrm>
            <a:off x="8513064" y="3302000"/>
            <a:ext cx="269833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Build downtime into every day</a:t>
            </a:r>
            <a:endParaRPr lang="en-US" sz="1496" dirty="0"/>
          </a:p>
        </p:txBody>
      </p:sp>
      <p:sp>
        <p:nvSpPr>
          <p:cNvPr id="44" name="Text 23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45" name="Text 24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/>
          <a:srcRect l="25099" r="25099"/>
          <a:stretch/>
        </p:blipFill>
        <p:spPr>
          <a:xfrm>
            <a:off x="0" y="0"/>
            <a:ext cx="6080760" cy="68580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334125" y="317500"/>
            <a:ext cx="253365" cy="25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88836" y="254000"/>
            <a:ext cx="40918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Resources &amp; Next Steps</a:t>
            </a:r>
            <a:endParaRPr lang="en-US" sz="2993" dirty="0"/>
          </a:p>
        </p:txBody>
      </p:sp>
      <p:sp>
        <p:nvSpPr>
          <p:cNvPr id="5" name="Shape 1"/>
          <p:cNvSpPr/>
          <p:nvPr/>
        </p:nvSpPr>
        <p:spPr>
          <a:xfrm>
            <a:off x="6334125" y="787400"/>
            <a:ext cx="5574030" cy="4902200"/>
          </a:xfrm>
          <a:prstGeom prst="roundRect">
            <a:avLst>
              <a:gd name="adj" fmla="val 58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6144" y="1066800"/>
            <a:ext cx="202692" cy="203200"/>
          </a:xfrm>
          <a:prstGeom prst="rect">
            <a:avLst/>
          </a:prstGeom>
        </p:spPr>
      </p:pic>
      <p:sp>
        <p:nvSpPr>
          <p:cNvPr id="7" name="Text 2"/>
          <p:cNvSpPr txBox="1"/>
          <p:nvPr/>
        </p:nvSpPr>
        <p:spPr>
          <a:xfrm>
            <a:off x="6790182" y="939800"/>
            <a:ext cx="41741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Inclusion Toolbox</a:t>
            </a:r>
            <a:endParaRPr lang="en-US" sz="1496" dirty="0"/>
          </a:p>
        </p:txBody>
      </p:sp>
      <p:sp>
        <p:nvSpPr>
          <p:cNvPr id="8" name="Text 3"/>
          <p:cNvSpPr txBox="1"/>
          <p:nvPr/>
        </p:nvSpPr>
        <p:spPr>
          <a:xfrm>
            <a:off x="6790182" y="1168400"/>
            <a:ext cx="417418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scouting.org/resources/disabilities-awareness</a:t>
            </a:r>
            <a:endParaRPr lang="en-US" sz="1496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486144" y="1651000"/>
            <a:ext cx="202692" cy="203200"/>
          </a:xfrm>
          <a:prstGeom prst="rect">
            <a:avLst/>
          </a:prstGeom>
        </p:spPr>
      </p:pic>
      <p:sp>
        <p:nvSpPr>
          <p:cNvPr id="10" name="Text 4"/>
          <p:cNvSpPr txBox="1"/>
          <p:nvPr/>
        </p:nvSpPr>
        <p:spPr>
          <a:xfrm>
            <a:off x="6790182" y="1524000"/>
            <a:ext cx="4547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ISAP Form 512-936</a:t>
            </a:r>
            <a:endParaRPr lang="en-US" sz="1496" dirty="0"/>
          </a:p>
        </p:txBody>
      </p:sp>
      <p:sp>
        <p:nvSpPr>
          <p:cNvPr id="11" name="Text 5"/>
          <p:cNvSpPr txBox="1"/>
          <p:nvPr/>
        </p:nvSpPr>
        <p:spPr>
          <a:xfrm>
            <a:off x="6790182" y="1752600"/>
            <a:ext cx="454790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Available through your council's advancement team</a:t>
            </a:r>
            <a:endParaRPr lang="en-US" sz="1496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486144" y="2235200"/>
            <a:ext cx="202692" cy="203200"/>
          </a:xfrm>
          <a:prstGeom prst="rect">
            <a:avLst/>
          </a:prstGeom>
        </p:spPr>
      </p:pic>
      <p:sp>
        <p:nvSpPr>
          <p:cNvPr id="13" name="Text 6"/>
          <p:cNvSpPr txBox="1"/>
          <p:nvPr/>
        </p:nvSpPr>
        <p:spPr>
          <a:xfrm>
            <a:off x="6790182" y="2108200"/>
            <a:ext cx="33824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Special Needs Prepared Camp Program</a:t>
            </a:r>
            <a:endParaRPr lang="en-US" sz="1496" dirty="0"/>
          </a:p>
        </p:txBody>
      </p:sp>
      <p:sp>
        <p:nvSpPr>
          <p:cNvPr id="14" name="Text 7"/>
          <p:cNvSpPr txBox="1"/>
          <p:nvPr/>
        </p:nvSpPr>
        <p:spPr>
          <a:xfrm>
            <a:off x="6790182" y="2336800"/>
            <a:ext cx="33824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blog.scoutingmagazine.org</a:t>
            </a:r>
            <a:endParaRPr lang="en-US" sz="1496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486144" y="2819400"/>
            <a:ext cx="202692" cy="203200"/>
          </a:xfrm>
          <a:prstGeom prst="rect">
            <a:avLst/>
          </a:prstGeom>
        </p:spPr>
      </p:pic>
      <p:sp>
        <p:nvSpPr>
          <p:cNvPr id="16" name="Text 8"/>
          <p:cNvSpPr txBox="1"/>
          <p:nvPr/>
        </p:nvSpPr>
        <p:spPr>
          <a:xfrm>
            <a:off x="6790182" y="2692400"/>
            <a:ext cx="286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NCAEP Evidence-Based Practices</a:t>
            </a:r>
            <a:endParaRPr lang="en-US" sz="1496" dirty="0"/>
          </a:p>
        </p:txBody>
      </p:sp>
      <p:sp>
        <p:nvSpPr>
          <p:cNvPr id="17" name="Text 9"/>
          <p:cNvSpPr txBox="1"/>
          <p:nvPr/>
        </p:nvSpPr>
        <p:spPr>
          <a:xfrm>
            <a:off x="6790182" y="2921000"/>
            <a:ext cx="2863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ncaep.fpg.unc.edu</a:t>
            </a:r>
            <a:endParaRPr lang="en-US" sz="1496" dirty="0"/>
          </a:p>
        </p:txBody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486144" y="3403600"/>
            <a:ext cx="202692" cy="203200"/>
          </a:xfrm>
          <a:prstGeom prst="rect">
            <a:avLst/>
          </a:prstGeom>
        </p:spPr>
      </p:pic>
      <p:sp>
        <p:nvSpPr>
          <p:cNvPr id="19" name="Text 10"/>
          <p:cNvSpPr txBox="1"/>
          <p:nvPr/>
        </p:nvSpPr>
        <p:spPr>
          <a:xfrm>
            <a:off x="6790182" y="3276600"/>
            <a:ext cx="3053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Guide to Advancement (Section 10)</a:t>
            </a:r>
            <a:endParaRPr lang="en-US" sz="1496" dirty="0"/>
          </a:p>
        </p:txBody>
      </p:sp>
      <p:sp>
        <p:nvSpPr>
          <p:cNvPr id="20" name="Text 11"/>
          <p:cNvSpPr txBox="1"/>
          <p:nvPr/>
        </p:nvSpPr>
        <p:spPr>
          <a:xfrm>
            <a:off x="6790182" y="3505200"/>
            <a:ext cx="305304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Available at scouting.org</a:t>
            </a:r>
            <a:endParaRPr lang="en-US" sz="1496" dirty="0"/>
          </a:p>
        </p:txBody>
      </p:sp>
      <p:sp>
        <p:nvSpPr>
          <p:cNvPr id="21" name="Shape 12"/>
          <p:cNvSpPr/>
          <p:nvPr/>
        </p:nvSpPr>
        <p:spPr>
          <a:xfrm>
            <a:off x="6334125" y="5842000"/>
            <a:ext cx="5574030" cy="762000"/>
          </a:xfrm>
          <a:prstGeom prst="roundRect">
            <a:avLst>
              <a:gd name="adj" fmla="val 24000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3"/>
          <p:cNvSpPr txBox="1"/>
          <p:nvPr/>
        </p:nvSpPr>
        <p:spPr>
          <a:xfrm>
            <a:off x="6536817" y="5969000"/>
            <a:ext cx="5168646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Be the leader that makes every Scout feel like they belong.</a:t>
            </a:r>
            <a:endParaRPr lang="en-US" sz="179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806809" y="1784350"/>
            <a:ext cx="4547902" cy="101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6384" b="1" dirty="0">
                <a:solidFill>
                  <a:srgbClr val="4F46E5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Questions?</a:t>
            </a:r>
            <a:endParaRPr lang="en-US" sz="6384" dirty="0"/>
          </a:p>
        </p:txBody>
      </p:sp>
      <p:sp>
        <p:nvSpPr>
          <p:cNvPr id="3" name="Text 1"/>
          <p:cNvSpPr txBox="1"/>
          <p:nvPr/>
        </p:nvSpPr>
        <p:spPr>
          <a:xfrm>
            <a:off x="2850653" y="3054350"/>
            <a:ext cx="6460115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Thank you for your commitment to supporting the mental health and well-being of our scouts.</a:t>
            </a:r>
            <a:endParaRPr lang="en-US" sz="1795" dirty="0"/>
          </a:p>
        </p:txBody>
      </p:sp>
      <p:sp>
        <p:nvSpPr>
          <p:cNvPr id="4" name="Shape 2"/>
          <p:cNvSpPr/>
          <p:nvPr/>
        </p:nvSpPr>
        <p:spPr>
          <a:xfrm>
            <a:off x="5700713" y="3712423"/>
            <a:ext cx="760095" cy="25400"/>
          </a:xfrm>
          <a:prstGeom prst="roundRect">
            <a:avLst>
              <a:gd name="adj" fmla="val 3600000"/>
            </a:avLst>
          </a:prstGeom>
          <a:solidFill>
            <a:srgbClr val="4F46E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 txBox="1"/>
          <p:nvPr/>
        </p:nvSpPr>
        <p:spPr>
          <a:xfrm>
            <a:off x="4018406" y="3879850"/>
            <a:ext cx="4945289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95" b="1" dirty="0">
                <a:solidFill>
                  <a:srgbClr val="0F172A"/>
                </a:solidFill>
                <a:latin typeface="Century Gothic" pitchFamily="34" charset="0"/>
                <a:ea typeface="Century Gothic" pitchFamily="34" charset="-122"/>
                <a:cs typeface="Century Gothic" pitchFamily="34" charset="-120"/>
              </a:rPr>
              <a:t>Andrew Mendonsa, Psy.D., MBA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rgbClr val="0F172A"/>
                </a:solidFill>
                <a:latin typeface="Century Gothic" pitchFamily="34" charset="0"/>
                <a:hlinkClick r:id="rId3"/>
              </a:rPr>
              <a:t>Andrew@AndrewMendonsa.com</a:t>
            </a:r>
            <a:r>
              <a:rPr lang="en-US" sz="1400" dirty="0">
                <a:solidFill>
                  <a:srgbClr val="0F172A"/>
                </a:solidFill>
                <a:latin typeface="Century Gothic" pitchFamily="34" charset="0"/>
              </a:rPr>
              <a:t>  |  (916) 224-0212</a:t>
            </a:r>
            <a:endParaRPr lang="en-US" sz="14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804434" y="4540250"/>
            <a:ext cx="177356" cy="177800"/>
          </a:xfrm>
          <a:prstGeom prst="rect">
            <a:avLst/>
          </a:prstGeom>
        </p:spPr>
      </p:pic>
      <p:sp>
        <p:nvSpPr>
          <p:cNvPr id="7" name="Text 4"/>
          <p:cNvSpPr txBox="1"/>
          <p:nvPr/>
        </p:nvSpPr>
        <p:spPr>
          <a:xfrm>
            <a:off x="5057799" y="4514850"/>
            <a:ext cx="229928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mentalhealth@scouting.org</a:t>
            </a:r>
            <a:endParaRPr lang="en-US" sz="1496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68250" y="4870450"/>
            <a:ext cx="177356" cy="1778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4921615" y="4845050"/>
            <a:ext cx="257165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334155"/>
                </a:solidFill>
                <a:latin typeface="Corbel" pitchFamily="34" charset="0"/>
                <a:ea typeface="Corbel" pitchFamily="34" charset="-122"/>
                <a:cs typeface="Corbel" pitchFamily="34" charset="-120"/>
              </a:rPr>
              <a:t>scouting.org/health-and-safety</a:t>
            </a:r>
            <a:endParaRPr lang="en-US" sz="14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622644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ASD Prevalence in the United States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1524000"/>
          </a:xfrm>
          <a:prstGeom prst="roundRect">
            <a:avLst>
              <a:gd name="adj" fmla="val 600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 l="763" r="763"/>
          <a:stretch/>
        </p:blipFill>
        <p:spPr>
          <a:xfrm>
            <a:off x="456057" y="1346200"/>
            <a:ext cx="268211" cy="3048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876287" y="889000"/>
            <a:ext cx="2190024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 in 31</a:t>
            </a:r>
            <a:endParaRPr lang="en-US" sz="4788" dirty="0"/>
          </a:p>
        </p:txBody>
      </p:sp>
      <p:sp>
        <p:nvSpPr>
          <p:cNvPr id="8" name="Text 4"/>
          <p:cNvSpPr txBox="1"/>
          <p:nvPr/>
        </p:nvSpPr>
        <p:spPr>
          <a:xfrm>
            <a:off x="876287" y="1651000"/>
            <a:ext cx="219002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children identified with ASD</a:t>
            </a:r>
            <a:endParaRPr lang="en-US" sz="1496" dirty="0"/>
          </a:p>
        </p:txBody>
      </p:sp>
      <p:sp>
        <p:nvSpPr>
          <p:cNvPr id="9" name="Text 5"/>
          <p:cNvSpPr txBox="1"/>
          <p:nvPr/>
        </p:nvSpPr>
        <p:spPr>
          <a:xfrm>
            <a:off x="3218329" y="1117600"/>
            <a:ext cx="2609066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3.2%</a:t>
            </a:r>
            <a:endParaRPr lang="en-US" sz="2394" dirty="0"/>
          </a:p>
        </p:txBody>
      </p:sp>
      <p:sp>
        <p:nvSpPr>
          <p:cNvPr id="10" name="Text 6"/>
          <p:cNvSpPr txBox="1"/>
          <p:nvPr/>
        </p:nvSpPr>
        <p:spPr>
          <a:xfrm>
            <a:off x="3218329" y="1422400"/>
            <a:ext cx="260906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of the U.S. population (2022 CDC)</a:t>
            </a:r>
            <a:endParaRPr lang="en-US" sz="1496" dirty="0"/>
          </a:p>
        </p:txBody>
      </p:sp>
      <p:sp>
        <p:nvSpPr>
          <p:cNvPr id="11" name="Shape 7"/>
          <p:cNvSpPr/>
          <p:nvPr/>
        </p:nvSpPr>
        <p:spPr>
          <a:xfrm>
            <a:off x="304038" y="2362200"/>
            <a:ext cx="5675376" cy="3962400"/>
          </a:xfrm>
          <a:prstGeom prst="roundRect">
            <a:avLst>
              <a:gd name="adj" fmla="val 88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5384" y="2463800"/>
            <a:ext cx="5472684" cy="3759200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6182106" y="736600"/>
            <a:ext cx="5675376" cy="1761034"/>
          </a:xfrm>
          <a:prstGeom prst="roundRect">
            <a:avLst>
              <a:gd name="adj" fmla="val 4494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34125" y="1490067"/>
            <a:ext cx="253365" cy="2540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6739509" y="1236067"/>
            <a:ext cx="496595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↑ Consistent Rise</a:t>
            </a:r>
            <a:endParaRPr lang="en-US" sz="2394" dirty="0"/>
          </a:p>
        </p:txBody>
      </p:sp>
      <p:sp>
        <p:nvSpPr>
          <p:cNvPr id="16" name="Text 10"/>
          <p:cNvSpPr txBox="1"/>
          <p:nvPr/>
        </p:nvSpPr>
        <p:spPr>
          <a:xfrm>
            <a:off x="6739509" y="1540867"/>
            <a:ext cx="49659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Prevalence has increased every monitoring cycle since 2000</a:t>
            </a:r>
            <a:endParaRPr lang="en-US" sz="1496" dirty="0"/>
          </a:p>
        </p:txBody>
      </p:sp>
      <p:sp>
        <p:nvSpPr>
          <p:cNvPr id="17" name="Shape 11"/>
          <p:cNvSpPr/>
          <p:nvPr/>
        </p:nvSpPr>
        <p:spPr>
          <a:xfrm>
            <a:off x="6182106" y="2650034"/>
            <a:ext cx="5675376" cy="1761133"/>
          </a:xfrm>
          <a:prstGeom prst="roundRect">
            <a:avLst>
              <a:gd name="adj" fmla="val 4493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334125" y="3403600"/>
            <a:ext cx="253365" cy="254000"/>
          </a:xfrm>
          <a:prstGeom prst="rect">
            <a:avLst/>
          </a:prstGeom>
        </p:spPr>
      </p:pic>
      <p:sp>
        <p:nvSpPr>
          <p:cNvPr id="19" name="Text 12"/>
          <p:cNvSpPr txBox="1"/>
          <p:nvPr/>
        </p:nvSpPr>
        <p:spPr>
          <a:xfrm>
            <a:off x="6739509" y="3149600"/>
            <a:ext cx="496595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1.7×</a:t>
            </a:r>
            <a:endParaRPr lang="en-US" sz="2394" dirty="0"/>
          </a:p>
        </p:txBody>
      </p:sp>
      <p:sp>
        <p:nvSpPr>
          <p:cNvPr id="20" name="Text 13"/>
          <p:cNvSpPr txBox="1"/>
          <p:nvPr/>
        </p:nvSpPr>
        <p:spPr>
          <a:xfrm>
            <a:off x="6739509" y="3454400"/>
            <a:ext cx="49659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Children born in 2018 identified with ASD by age 4 vs. children born in 2014</a:t>
            </a:r>
            <a:endParaRPr lang="en-US" sz="1496" dirty="0"/>
          </a:p>
        </p:txBody>
      </p:sp>
      <p:sp>
        <p:nvSpPr>
          <p:cNvPr id="21" name="Shape 14"/>
          <p:cNvSpPr/>
          <p:nvPr/>
        </p:nvSpPr>
        <p:spPr>
          <a:xfrm>
            <a:off x="6182106" y="4563566"/>
            <a:ext cx="5675376" cy="1761034"/>
          </a:xfrm>
          <a:prstGeom prst="roundRect">
            <a:avLst>
              <a:gd name="adj" fmla="val 4494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34125" y="5317034"/>
            <a:ext cx="253365" cy="254000"/>
          </a:xfrm>
          <a:prstGeom prst="rect">
            <a:avLst/>
          </a:prstGeom>
        </p:spPr>
      </p:pic>
      <p:sp>
        <p:nvSpPr>
          <p:cNvPr id="23" name="Text 15"/>
          <p:cNvSpPr txBox="1"/>
          <p:nvPr/>
        </p:nvSpPr>
        <p:spPr>
          <a:xfrm>
            <a:off x="6739509" y="4948734"/>
            <a:ext cx="4965954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16 Sites</a:t>
            </a:r>
            <a:endParaRPr lang="en-US" sz="2394" dirty="0"/>
          </a:p>
        </p:txBody>
      </p:sp>
      <p:sp>
        <p:nvSpPr>
          <p:cNvPr id="24" name="Text 16"/>
          <p:cNvSpPr txBox="1"/>
          <p:nvPr/>
        </p:nvSpPr>
        <p:spPr>
          <a:xfrm>
            <a:off x="6739509" y="5253534"/>
            <a:ext cx="496595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CDC ADDM Network monitors ASD across 16 U.S. sites — the most comprehensive surveillance system in the world</a:t>
            </a:r>
            <a:endParaRPr lang="en-US" sz="1496" dirty="0"/>
          </a:p>
        </p:txBody>
      </p:sp>
      <p:sp>
        <p:nvSpPr>
          <p:cNvPr id="25" name="Text 17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6" name="Text 18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056215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Who Is Affected? Demographic Variances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889000"/>
            <a:ext cx="5371338" cy="5283200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6182106" y="736600"/>
            <a:ext cx="5675376" cy="1905000"/>
          </a:xfrm>
          <a:prstGeom prst="roundRect">
            <a:avLst>
              <a:gd name="adj" fmla="val 384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84798" y="1536700"/>
            <a:ext cx="304038" cy="304800"/>
          </a:xfrm>
          <a:prstGeom prst="rect">
            <a:avLst/>
          </a:prstGeom>
        </p:spPr>
      </p:pic>
      <p:sp>
        <p:nvSpPr>
          <p:cNvPr id="9" name="Text 4"/>
          <p:cNvSpPr txBox="1"/>
          <p:nvPr/>
        </p:nvSpPr>
        <p:spPr>
          <a:xfrm>
            <a:off x="6840855" y="939800"/>
            <a:ext cx="4813935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4788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3.4×</a:t>
            </a:r>
            <a:endParaRPr lang="en-US" sz="4788" dirty="0"/>
          </a:p>
        </p:txBody>
      </p:sp>
      <p:sp>
        <p:nvSpPr>
          <p:cNvPr id="10" name="Text 5"/>
          <p:cNvSpPr txBox="1"/>
          <p:nvPr/>
        </p:nvSpPr>
        <p:spPr>
          <a:xfrm>
            <a:off x="6840855" y="1701800"/>
            <a:ext cx="481393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more prevalent in boys than in girls</a:t>
            </a:r>
            <a:endParaRPr lang="en-US" sz="1496" dirty="0"/>
          </a:p>
        </p:txBody>
      </p:sp>
      <p:sp>
        <p:nvSpPr>
          <p:cNvPr id="11" name="Text 6"/>
          <p:cNvSpPr txBox="1"/>
          <p:nvPr/>
        </p:nvSpPr>
        <p:spPr>
          <a:xfrm>
            <a:off x="6840855" y="1981200"/>
            <a:ext cx="481393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Gender differences in presentation may also lead to underdiagnosis in girls</a:t>
            </a:r>
            <a:endParaRPr lang="en-US" sz="1496" dirty="0"/>
          </a:p>
        </p:txBody>
      </p:sp>
      <p:sp>
        <p:nvSpPr>
          <p:cNvPr id="12" name="Shape 7"/>
          <p:cNvSpPr/>
          <p:nvPr/>
        </p:nvSpPr>
        <p:spPr>
          <a:xfrm>
            <a:off x="6182106" y="2794000"/>
            <a:ext cx="5675376" cy="3530600"/>
          </a:xfrm>
          <a:prstGeom prst="roundRect">
            <a:avLst>
              <a:gd name="adj" fmla="val 111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8"/>
          <p:cNvSpPr txBox="1"/>
          <p:nvPr/>
        </p:nvSpPr>
        <p:spPr>
          <a:xfrm>
            <a:off x="6384798" y="2997200"/>
            <a:ext cx="526999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What This Means for Your Unit</a:t>
            </a:r>
            <a:endParaRPr lang="en-US" sz="1795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3403600"/>
            <a:ext cx="202692" cy="2032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6688836" y="3378200"/>
            <a:ext cx="49659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ASD crosses all racial, ethnic, and socioeconomic boundaries</a:t>
            </a:r>
            <a:endParaRPr lang="en-US" sz="1496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4090832"/>
            <a:ext cx="202692" cy="203200"/>
          </a:xfrm>
          <a:prstGeom prst="rect">
            <a:avLst/>
          </a:prstGeom>
        </p:spPr>
      </p:pic>
      <p:sp>
        <p:nvSpPr>
          <p:cNvPr id="17" name="Text 10"/>
          <p:cNvSpPr txBox="1"/>
          <p:nvPr/>
        </p:nvSpPr>
        <p:spPr>
          <a:xfrm>
            <a:off x="6688836" y="3962400"/>
            <a:ext cx="49659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Girls may be underdiagnosed — look beyond stereotypes</a:t>
            </a:r>
            <a:endParaRPr lang="en-US" sz="1496" dirty="0"/>
          </a:p>
        </p:txBody>
      </p:sp>
      <p:pic>
        <p:nvPicPr>
          <p:cNvPr id="1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4572000"/>
            <a:ext cx="202692" cy="203200"/>
          </a:xfrm>
          <a:prstGeom prst="rect">
            <a:avLst/>
          </a:prstGeom>
        </p:spPr>
      </p:pic>
      <p:sp>
        <p:nvSpPr>
          <p:cNvPr id="19" name="Text 11"/>
          <p:cNvSpPr txBox="1"/>
          <p:nvPr/>
        </p:nvSpPr>
        <p:spPr>
          <a:xfrm>
            <a:off x="6688836" y="4546600"/>
            <a:ext cx="496595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Improved screening means more Scouts may arrive with a recent diagnosis / request for </a:t>
            </a:r>
            <a:r>
              <a:rPr lang="en-US" sz="1496" dirty="0" err="1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accomodations</a:t>
            </a:r>
            <a:endParaRPr lang="en-US" sz="1496" dirty="0"/>
          </a:p>
        </p:txBody>
      </p:sp>
      <p:sp>
        <p:nvSpPr>
          <p:cNvPr id="20" name="Text 12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1" name="Text 13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416152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Co-Occurring Conditions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6810372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889000"/>
            <a:ext cx="6505146" cy="528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418448" y="812800"/>
            <a:ext cx="433758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Most autistic Scouts have at least one additional condition. Leaders benefit from knowing these patterns.</a:t>
            </a:r>
            <a:endParaRPr lang="en-US" sz="1496" dirty="0"/>
          </a:p>
        </p:txBody>
      </p:sp>
      <p:sp>
        <p:nvSpPr>
          <p:cNvPr id="8" name="Shape 4"/>
          <p:cNvSpPr/>
          <p:nvPr/>
        </p:nvSpPr>
        <p:spPr>
          <a:xfrm>
            <a:off x="7317102" y="1676400"/>
            <a:ext cx="4540281" cy="1481634"/>
          </a:xfrm>
          <a:prstGeom prst="roundRect">
            <a:avLst>
              <a:gd name="adj" fmla="val 634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443785" y="2290167"/>
            <a:ext cx="253365" cy="254000"/>
          </a:xfrm>
          <a:prstGeom prst="rect">
            <a:avLst/>
          </a:prstGeom>
        </p:spPr>
      </p:pic>
      <p:sp>
        <p:nvSpPr>
          <p:cNvPr id="10" name="Text 5"/>
          <p:cNvSpPr txBox="1"/>
          <p:nvPr/>
        </p:nvSpPr>
        <p:spPr>
          <a:xfrm>
            <a:off x="7823832" y="1947267"/>
            <a:ext cx="390686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Sleep Issues (50–80%)</a:t>
            </a:r>
            <a:endParaRPr lang="en-US" sz="1795" dirty="0"/>
          </a:p>
        </p:txBody>
      </p:sp>
      <p:sp>
        <p:nvSpPr>
          <p:cNvPr id="11" name="Text 6"/>
          <p:cNvSpPr txBox="1"/>
          <p:nvPr/>
        </p:nvSpPr>
        <p:spPr>
          <a:xfrm>
            <a:off x="7823832" y="2201267"/>
            <a:ext cx="390686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Difficulty falling or staying asleep — particularly relevant for overnight camping trips.</a:t>
            </a:r>
            <a:endParaRPr lang="en-US" sz="1496" dirty="0"/>
          </a:p>
        </p:txBody>
      </p:sp>
      <p:sp>
        <p:nvSpPr>
          <p:cNvPr id="12" name="Shape 7"/>
          <p:cNvSpPr/>
          <p:nvPr/>
        </p:nvSpPr>
        <p:spPr>
          <a:xfrm>
            <a:off x="7317102" y="3259634"/>
            <a:ext cx="4540281" cy="1481733"/>
          </a:xfrm>
          <a:prstGeom prst="roundRect">
            <a:avLst>
              <a:gd name="adj" fmla="val 634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43785" y="3873500"/>
            <a:ext cx="253365" cy="254000"/>
          </a:xfrm>
          <a:prstGeom prst="rect">
            <a:avLst/>
          </a:prstGeom>
        </p:spPr>
      </p:pic>
      <p:sp>
        <p:nvSpPr>
          <p:cNvPr id="14" name="Text 8"/>
          <p:cNvSpPr txBox="1"/>
          <p:nvPr/>
        </p:nvSpPr>
        <p:spPr>
          <a:xfrm>
            <a:off x="7823832" y="3530600"/>
            <a:ext cx="390686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Anxiety (≈40%)</a:t>
            </a:r>
            <a:endParaRPr lang="en-US" sz="1795" dirty="0"/>
          </a:p>
        </p:txBody>
      </p:sp>
      <p:sp>
        <p:nvSpPr>
          <p:cNvPr id="15" name="Text 9"/>
          <p:cNvSpPr txBox="1"/>
          <p:nvPr/>
        </p:nvSpPr>
        <p:spPr>
          <a:xfrm>
            <a:off x="7823832" y="3784600"/>
            <a:ext cx="390686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New environments, unpredictable schedules, and social demands can heighten anxiety.</a:t>
            </a:r>
            <a:endParaRPr lang="en-US" sz="1496" dirty="0"/>
          </a:p>
        </p:txBody>
      </p:sp>
      <p:sp>
        <p:nvSpPr>
          <p:cNvPr id="16" name="Shape 10"/>
          <p:cNvSpPr/>
          <p:nvPr/>
        </p:nvSpPr>
        <p:spPr>
          <a:xfrm>
            <a:off x="7317102" y="4842966"/>
            <a:ext cx="4540281" cy="1481634"/>
          </a:xfrm>
          <a:prstGeom prst="roundRect">
            <a:avLst>
              <a:gd name="adj" fmla="val 6348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443785" y="5456734"/>
            <a:ext cx="253365" cy="2540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7823832" y="5113834"/>
            <a:ext cx="390686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ADHD (≈30–40%)</a:t>
            </a:r>
            <a:endParaRPr lang="en-US" sz="1795" dirty="0"/>
          </a:p>
        </p:txBody>
      </p:sp>
      <p:sp>
        <p:nvSpPr>
          <p:cNvPr id="19" name="Text 12"/>
          <p:cNvSpPr txBox="1"/>
          <p:nvPr/>
        </p:nvSpPr>
        <p:spPr>
          <a:xfrm>
            <a:off x="7823832" y="5367834"/>
            <a:ext cx="3906869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Co-occurring ADHD adds challenges with sustained attention, impulsivity, and activity transitions.</a:t>
            </a:r>
            <a:endParaRPr lang="en-US" sz="1496" dirty="0"/>
          </a:p>
        </p:txBody>
      </p:sp>
      <p:sp>
        <p:nvSpPr>
          <p:cNvPr id="20" name="Text 13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1" name="Text 14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747426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Social Communication in a Scouting Context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3749802" cy="4953000"/>
          </a:xfrm>
          <a:prstGeom prst="roundRect">
            <a:avLst>
              <a:gd name="adj" fmla="val 75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6730" y="939800"/>
            <a:ext cx="253365" cy="2540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506730" y="1295400"/>
            <a:ext cx="33444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Reading the Room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506730" y="16510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Difficulty interpreting facial expressions, body language, and tone of voice.</a:t>
            </a:r>
            <a:endParaRPr lang="en-US" sz="1496" dirty="0"/>
          </a:p>
        </p:txBody>
      </p:sp>
      <p:sp>
        <p:nvSpPr>
          <p:cNvPr id="9" name="Text 5"/>
          <p:cNvSpPr txBox="1"/>
          <p:nvPr/>
        </p:nvSpPr>
        <p:spPr>
          <a:xfrm>
            <a:off x="506730" y="4572000"/>
            <a:ext cx="33444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you might see:</a:t>
            </a:r>
            <a:endParaRPr lang="en-US" sz="1496" dirty="0"/>
          </a:p>
        </p:txBody>
      </p:sp>
      <p:sp>
        <p:nvSpPr>
          <p:cNvPr id="10" name="Text 6"/>
          <p:cNvSpPr txBox="1"/>
          <p:nvPr/>
        </p:nvSpPr>
        <p:spPr>
          <a:xfrm>
            <a:off x="506730" y="48006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Scout who seems unaware that peers are frustrated or that a leader is being serious.</a:t>
            </a:r>
            <a:endParaRPr lang="en-US" sz="1496" dirty="0"/>
          </a:p>
        </p:txBody>
      </p:sp>
      <p:sp>
        <p:nvSpPr>
          <p:cNvPr id="11" name="Shape 7"/>
          <p:cNvSpPr/>
          <p:nvPr/>
        </p:nvSpPr>
        <p:spPr>
          <a:xfrm>
            <a:off x="4205859" y="736600"/>
            <a:ext cx="3749802" cy="4953000"/>
          </a:xfrm>
          <a:prstGeom prst="roundRect">
            <a:avLst>
              <a:gd name="adj" fmla="val 75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08551" y="939800"/>
            <a:ext cx="253365" cy="254000"/>
          </a:xfrm>
          <a:prstGeom prst="rect">
            <a:avLst/>
          </a:prstGeom>
        </p:spPr>
      </p:pic>
      <p:sp>
        <p:nvSpPr>
          <p:cNvPr id="13" name="Text 8"/>
          <p:cNvSpPr txBox="1"/>
          <p:nvPr/>
        </p:nvSpPr>
        <p:spPr>
          <a:xfrm>
            <a:off x="4408551" y="1295400"/>
            <a:ext cx="33444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Literal Interpretation</a:t>
            </a:r>
            <a:endParaRPr lang="en-US" sz="1795" dirty="0"/>
          </a:p>
        </p:txBody>
      </p:sp>
      <p:sp>
        <p:nvSpPr>
          <p:cNvPr id="14" name="Text 9"/>
          <p:cNvSpPr txBox="1"/>
          <p:nvPr/>
        </p:nvSpPr>
        <p:spPr>
          <a:xfrm>
            <a:off x="4408551" y="1651000"/>
            <a:ext cx="334441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Idioms, sarcasm, and metaphors are often taken literally.</a:t>
            </a:r>
            <a:endParaRPr lang="en-US" sz="1496" dirty="0"/>
          </a:p>
        </p:txBody>
      </p:sp>
      <p:sp>
        <p:nvSpPr>
          <p:cNvPr id="15" name="Text 10"/>
          <p:cNvSpPr txBox="1"/>
          <p:nvPr/>
        </p:nvSpPr>
        <p:spPr>
          <a:xfrm>
            <a:off x="4408551" y="4572000"/>
            <a:ext cx="33444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you might see:</a:t>
            </a:r>
            <a:endParaRPr lang="en-US" sz="1496" dirty="0"/>
          </a:p>
        </p:txBody>
      </p:sp>
      <p:sp>
        <p:nvSpPr>
          <p:cNvPr id="16" name="Text 11"/>
          <p:cNvSpPr txBox="1"/>
          <p:nvPr/>
        </p:nvSpPr>
        <p:spPr>
          <a:xfrm>
            <a:off x="4408551" y="48006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'Keep an eye on the fire' could cause genuine confusion about what action is required / or being asked.</a:t>
            </a:r>
            <a:endParaRPr lang="en-US" sz="1496" dirty="0"/>
          </a:p>
        </p:txBody>
      </p:sp>
      <p:sp>
        <p:nvSpPr>
          <p:cNvPr id="17" name="Shape 12"/>
          <p:cNvSpPr/>
          <p:nvPr/>
        </p:nvSpPr>
        <p:spPr>
          <a:xfrm>
            <a:off x="8107680" y="736600"/>
            <a:ext cx="3749802" cy="4953000"/>
          </a:xfrm>
          <a:prstGeom prst="roundRect">
            <a:avLst>
              <a:gd name="adj" fmla="val 750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310372" y="939800"/>
            <a:ext cx="253365" cy="254000"/>
          </a:xfrm>
          <a:prstGeom prst="rect">
            <a:avLst/>
          </a:prstGeom>
        </p:spPr>
      </p:pic>
      <p:sp>
        <p:nvSpPr>
          <p:cNvPr id="19" name="Text 13"/>
          <p:cNvSpPr txBox="1"/>
          <p:nvPr/>
        </p:nvSpPr>
        <p:spPr>
          <a:xfrm>
            <a:off x="8310372" y="1295400"/>
            <a:ext cx="33444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Conversation Patterns</a:t>
            </a:r>
            <a:endParaRPr lang="en-US" sz="1795" dirty="0"/>
          </a:p>
        </p:txBody>
      </p:sp>
      <p:sp>
        <p:nvSpPr>
          <p:cNvPr id="20" name="Text 14"/>
          <p:cNvSpPr txBox="1"/>
          <p:nvPr/>
        </p:nvSpPr>
        <p:spPr>
          <a:xfrm>
            <a:off x="8310372" y="16510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Challenges in initiating or sustaining conversations; may focus heavily on one special interest.</a:t>
            </a:r>
            <a:endParaRPr lang="en-US" sz="1496" dirty="0"/>
          </a:p>
        </p:txBody>
      </p:sp>
      <p:sp>
        <p:nvSpPr>
          <p:cNvPr id="21" name="Text 15"/>
          <p:cNvSpPr txBox="1"/>
          <p:nvPr/>
        </p:nvSpPr>
        <p:spPr>
          <a:xfrm>
            <a:off x="8310372" y="4572000"/>
            <a:ext cx="334441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7ED957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What you might see:</a:t>
            </a:r>
            <a:endParaRPr lang="en-US" sz="1496" dirty="0"/>
          </a:p>
        </p:txBody>
      </p:sp>
      <p:sp>
        <p:nvSpPr>
          <p:cNvPr id="22" name="Text 16"/>
          <p:cNvSpPr txBox="1"/>
          <p:nvPr/>
        </p:nvSpPr>
        <p:spPr>
          <a:xfrm>
            <a:off x="8310372" y="48006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Appearing blunt or 'rude' without any intent — a Scout who speaks without a social filter.</a:t>
            </a:r>
            <a:endParaRPr lang="en-US" sz="1496" dirty="0"/>
          </a:p>
        </p:txBody>
      </p:sp>
      <p:sp>
        <p:nvSpPr>
          <p:cNvPr id="23" name="Shape 17"/>
          <p:cNvSpPr/>
          <p:nvPr/>
        </p:nvSpPr>
        <p:spPr>
          <a:xfrm>
            <a:off x="304038" y="5842000"/>
            <a:ext cx="11553444" cy="482600"/>
          </a:xfrm>
          <a:prstGeom prst="roundRect">
            <a:avLst>
              <a:gd name="adj" fmla="val 59834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6730" y="5981700"/>
            <a:ext cx="202692" cy="203200"/>
          </a:xfrm>
          <a:prstGeom prst="rect">
            <a:avLst/>
          </a:prstGeom>
        </p:spPr>
      </p:pic>
      <p:sp>
        <p:nvSpPr>
          <p:cNvPr id="25" name="Text 18"/>
          <p:cNvSpPr txBox="1"/>
          <p:nvPr/>
        </p:nvSpPr>
        <p:spPr>
          <a:xfrm>
            <a:off x="810768" y="5969000"/>
            <a:ext cx="926049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0B1D0E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These are neurological differences — not deliberate behavior. Assume good intent and communicate clearly.</a:t>
            </a:r>
            <a:endParaRPr lang="en-US" sz="1496" dirty="0"/>
          </a:p>
        </p:txBody>
      </p:sp>
      <p:sp>
        <p:nvSpPr>
          <p:cNvPr id="26" name="Text 19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7" name="Text 20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F585F1BA-6131-1C36-0955-24CD2A313391}"/>
              </a:ext>
            </a:extLst>
          </p:cNvPr>
          <p:cNvSpPr txBox="1"/>
          <p:nvPr/>
        </p:nvSpPr>
        <p:spPr>
          <a:xfrm>
            <a:off x="8310372" y="3352800"/>
            <a:ext cx="334441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Challenges in initiating or sustaining relationships. May become isolated by choice or rejection.</a:t>
            </a:r>
            <a:endParaRPr lang="en-US" sz="1496" dirty="0"/>
          </a:p>
        </p:txBody>
      </p:sp>
      <p:sp>
        <p:nvSpPr>
          <p:cNvPr id="29" name="Text 13">
            <a:extLst>
              <a:ext uri="{FF2B5EF4-FFF2-40B4-BE49-F238E27FC236}">
                <a16:creationId xmlns:a16="http://schemas.microsoft.com/office/drawing/2014/main" id="{0CC1FD91-E52A-FA38-B0A0-8D784A51F880}"/>
              </a:ext>
            </a:extLst>
          </p:cNvPr>
          <p:cNvSpPr txBox="1"/>
          <p:nvPr/>
        </p:nvSpPr>
        <p:spPr>
          <a:xfrm>
            <a:off x="8310372" y="2971800"/>
            <a:ext cx="33444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Relationship Patterns</a:t>
            </a:r>
            <a:endParaRPr lang="en-US" sz="17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3521774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Sensory Sensitivities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812800"/>
          </a:xfrm>
          <a:prstGeom prst="roundRect">
            <a:avLst>
              <a:gd name="adj" fmla="val 21094"/>
            </a:avLst>
          </a:prstGeom>
          <a:solidFill>
            <a:srgbClr val="1A3A1A"/>
          </a:solidFill>
          <a:ln w="25337">
            <a:solidFill>
              <a:srgbClr val="56CCF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30721" y="914400"/>
            <a:ext cx="202692" cy="2032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709422" y="889000"/>
            <a:ext cx="33444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Hypersensitivity (Over-Sensitive)</a:t>
            </a:r>
            <a:endParaRPr lang="en-US" sz="1795" dirty="0"/>
          </a:p>
        </p:txBody>
      </p:sp>
      <p:sp>
        <p:nvSpPr>
          <p:cNvPr id="8" name="Text 4"/>
          <p:cNvSpPr txBox="1"/>
          <p:nvPr/>
        </p:nvSpPr>
        <p:spPr>
          <a:xfrm>
            <a:off x="430721" y="1193800"/>
            <a:ext cx="542201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The environment feels amplified and overwhelming</a:t>
            </a:r>
            <a:endParaRPr lang="en-US" sz="1496" dirty="0"/>
          </a:p>
        </p:txBody>
      </p:sp>
      <p:sp>
        <p:nvSpPr>
          <p:cNvPr id="9" name="Shape 5"/>
          <p:cNvSpPr/>
          <p:nvPr/>
        </p:nvSpPr>
        <p:spPr>
          <a:xfrm>
            <a:off x="304038" y="1651000"/>
            <a:ext cx="5675376" cy="4673600"/>
          </a:xfrm>
          <a:prstGeom prst="round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6057" y="1828800"/>
            <a:ext cx="202692" cy="203200"/>
          </a:xfrm>
          <a:prstGeom prst="rect">
            <a:avLst/>
          </a:prstGeom>
        </p:spPr>
      </p:pic>
      <p:sp>
        <p:nvSpPr>
          <p:cNvPr id="11" name="Text 6"/>
          <p:cNvSpPr txBox="1"/>
          <p:nvPr/>
        </p:nvSpPr>
        <p:spPr>
          <a:xfrm>
            <a:off x="760095" y="1803400"/>
            <a:ext cx="422486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Crowded meeting hall noise is physically painful</a:t>
            </a:r>
            <a:endParaRPr lang="en-US" sz="1496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6057" y="2184400"/>
            <a:ext cx="202692" cy="203200"/>
          </a:xfrm>
          <a:prstGeom prst="rect">
            <a:avLst/>
          </a:prstGeom>
        </p:spPr>
      </p:pic>
      <p:sp>
        <p:nvSpPr>
          <p:cNvPr id="13" name="Text 7"/>
          <p:cNvSpPr txBox="1"/>
          <p:nvPr/>
        </p:nvSpPr>
        <p:spPr>
          <a:xfrm>
            <a:off x="760095" y="2159000"/>
            <a:ext cx="376247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Flickering fluorescent lights cause distress</a:t>
            </a:r>
            <a:endParaRPr lang="en-US" sz="1496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6057" y="2540000"/>
            <a:ext cx="202692" cy="203200"/>
          </a:xfrm>
          <a:prstGeom prst="rect">
            <a:avLst/>
          </a:prstGeom>
        </p:spPr>
      </p:pic>
      <p:sp>
        <p:nvSpPr>
          <p:cNvPr id="15" name="Text 8"/>
          <p:cNvSpPr txBox="1"/>
          <p:nvPr/>
        </p:nvSpPr>
        <p:spPr>
          <a:xfrm>
            <a:off x="760095" y="2514600"/>
            <a:ext cx="36231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Uniform texture is deeply uncomfortable</a:t>
            </a:r>
            <a:endParaRPr lang="en-US" sz="1496" dirty="0"/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6057" y="2895600"/>
            <a:ext cx="202692" cy="203200"/>
          </a:xfrm>
          <a:prstGeom prst="rect">
            <a:avLst/>
          </a:prstGeom>
        </p:spPr>
      </p:pic>
      <p:sp>
        <p:nvSpPr>
          <p:cNvPr id="17" name="Text 9"/>
          <p:cNvSpPr txBox="1"/>
          <p:nvPr/>
        </p:nvSpPr>
        <p:spPr>
          <a:xfrm>
            <a:off x="760095" y="2870200"/>
            <a:ext cx="3452098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Campfire smoke smell is overwhelming</a:t>
            </a:r>
            <a:endParaRPr lang="en-US" sz="1496" dirty="0"/>
          </a:p>
        </p:txBody>
      </p:sp>
      <p:sp>
        <p:nvSpPr>
          <p:cNvPr id="18" name="Shape 10"/>
          <p:cNvSpPr/>
          <p:nvPr/>
        </p:nvSpPr>
        <p:spPr>
          <a:xfrm>
            <a:off x="6182106" y="736600"/>
            <a:ext cx="5675376" cy="1041400"/>
          </a:xfrm>
          <a:prstGeom prst="roundRect">
            <a:avLst>
              <a:gd name="adj" fmla="val 12849"/>
            </a:avLst>
          </a:prstGeom>
          <a:solidFill>
            <a:srgbClr val="1A3A1A"/>
          </a:solidFill>
          <a:ln w="25337">
            <a:solidFill>
              <a:srgbClr val="7ED9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9" name="Image 6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308789" y="914400"/>
            <a:ext cx="202692" cy="203200"/>
          </a:xfrm>
          <a:prstGeom prst="rect">
            <a:avLst/>
          </a:prstGeom>
        </p:spPr>
      </p:pic>
      <p:sp>
        <p:nvSpPr>
          <p:cNvPr id="20" name="Text 11"/>
          <p:cNvSpPr txBox="1"/>
          <p:nvPr/>
        </p:nvSpPr>
        <p:spPr>
          <a:xfrm>
            <a:off x="6587490" y="889000"/>
            <a:ext cx="339509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Hyposensitivity (Under-Sensitive)</a:t>
            </a:r>
            <a:endParaRPr lang="en-US" sz="1795" dirty="0"/>
          </a:p>
        </p:txBody>
      </p:sp>
      <p:sp>
        <p:nvSpPr>
          <p:cNvPr id="21" name="Text 12"/>
          <p:cNvSpPr txBox="1"/>
          <p:nvPr/>
        </p:nvSpPr>
        <p:spPr>
          <a:xfrm>
            <a:off x="6308789" y="1193800"/>
            <a:ext cx="5422011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The environment doesn't register — or intense input is sought</a:t>
            </a:r>
            <a:endParaRPr lang="en-US" sz="1496" dirty="0"/>
          </a:p>
        </p:txBody>
      </p:sp>
      <p:sp>
        <p:nvSpPr>
          <p:cNvPr id="22" name="Shape 13"/>
          <p:cNvSpPr/>
          <p:nvPr/>
        </p:nvSpPr>
        <p:spPr>
          <a:xfrm>
            <a:off x="6182106" y="1879600"/>
            <a:ext cx="5675376" cy="4445000"/>
          </a:xfrm>
          <a:prstGeom prst="round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3" name="Image 7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334125" y="2057400"/>
            <a:ext cx="202692" cy="203200"/>
          </a:xfrm>
          <a:prstGeom prst="rect">
            <a:avLst/>
          </a:prstGeom>
        </p:spPr>
      </p:pic>
      <p:sp>
        <p:nvSpPr>
          <p:cNvPr id="24" name="Text 14"/>
          <p:cNvSpPr txBox="1"/>
          <p:nvPr/>
        </p:nvSpPr>
        <p:spPr>
          <a:xfrm>
            <a:off x="6638163" y="2032000"/>
            <a:ext cx="392082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May not notice they are cold, hot, or injured</a:t>
            </a:r>
            <a:endParaRPr lang="en-US" sz="1496" dirty="0"/>
          </a:p>
        </p:txBody>
      </p:sp>
      <p:pic>
        <p:nvPicPr>
          <p:cNvPr id="25" name="Image 8" descr="preencoded.png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334125" y="2413000"/>
            <a:ext cx="202692" cy="203200"/>
          </a:xfrm>
          <a:prstGeom prst="rect">
            <a:avLst/>
          </a:prstGeom>
        </p:spPr>
      </p:pic>
      <p:sp>
        <p:nvSpPr>
          <p:cNvPr id="26" name="Text 15"/>
          <p:cNvSpPr txBox="1"/>
          <p:nvPr/>
        </p:nvSpPr>
        <p:spPr>
          <a:xfrm>
            <a:off x="6638163" y="2387600"/>
            <a:ext cx="4617577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Seeks deep pressure, heavy blankets, or tight spaces</a:t>
            </a:r>
            <a:endParaRPr lang="en-US" sz="1496" dirty="0"/>
          </a:p>
        </p:txBody>
      </p:sp>
      <p:pic>
        <p:nvPicPr>
          <p:cNvPr id="27" name="Image 9" descr="preencoded.png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6334125" y="2768600"/>
            <a:ext cx="202692" cy="203200"/>
          </a:xfrm>
          <a:prstGeom prst="rect">
            <a:avLst/>
          </a:prstGeom>
        </p:spPr>
      </p:pic>
      <p:sp>
        <p:nvSpPr>
          <p:cNvPr id="28" name="Text 16"/>
          <p:cNvSpPr txBox="1"/>
          <p:nvPr/>
        </p:nvSpPr>
        <p:spPr>
          <a:xfrm>
            <a:off x="6638163" y="2743200"/>
            <a:ext cx="467458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Pursues strong flavors or intense physical sensations</a:t>
            </a:r>
            <a:endParaRPr lang="en-US" sz="1496" dirty="0"/>
          </a:p>
        </p:txBody>
      </p:sp>
      <p:pic>
        <p:nvPicPr>
          <p:cNvPr id="29" name="Image 10" descr="preencoded.png"/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334125" y="3124200"/>
            <a:ext cx="202692" cy="203200"/>
          </a:xfrm>
          <a:prstGeom prst="rect">
            <a:avLst/>
          </a:prstGeom>
        </p:spPr>
      </p:pic>
      <p:sp>
        <p:nvSpPr>
          <p:cNvPr id="30" name="Text 17"/>
          <p:cNvSpPr txBox="1"/>
          <p:nvPr/>
        </p:nvSpPr>
        <p:spPr>
          <a:xfrm>
            <a:off x="6638163" y="3098800"/>
            <a:ext cx="434521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May appear clumsy or unaware of personal space (this can lead to strained relationships too)</a:t>
            </a:r>
            <a:endParaRPr lang="en-US" sz="1496" dirty="0"/>
          </a:p>
        </p:txBody>
      </p:sp>
      <p:sp>
        <p:nvSpPr>
          <p:cNvPr id="31" name="Text 18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2" name="Text 19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5694378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Executive Functioning in Scouting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7567102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 txBox="1"/>
          <p:nvPr/>
        </p:nvSpPr>
        <p:spPr>
          <a:xfrm>
            <a:off x="506730" y="939800"/>
            <a:ext cx="716171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Real Scenario: Preparing for a Campout</a:t>
            </a:r>
            <a:endParaRPr lang="en-US" sz="1795" dirty="0"/>
          </a:p>
        </p:txBody>
      </p:sp>
      <p:sp>
        <p:nvSpPr>
          <p:cNvPr id="7" name="Shape 4"/>
          <p:cNvSpPr/>
          <p:nvPr/>
        </p:nvSpPr>
        <p:spPr>
          <a:xfrm>
            <a:off x="506730" y="1346200"/>
            <a:ext cx="7161718" cy="4775200"/>
          </a:xfrm>
          <a:prstGeom prst="rect">
            <a:avLst/>
          </a:prstGeom>
          <a:noFill/>
          <a:ln w="12700">
            <a:solidFill>
              <a:srgbClr val="E5E7E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77751" y="1701800"/>
            <a:ext cx="202692" cy="203200"/>
          </a:xfrm>
          <a:prstGeom prst="rect">
            <a:avLst/>
          </a:prstGeom>
        </p:spPr>
      </p:pic>
      <p:sp>
        <p:nvSpPr>
          <p:cNvPr id="9" name="Text 5"/>
          <p:cNvSpPr txBox="1"/>
          <p:nvPr/>
        </p:nvSpPr>
        <p:spPr>
          <a:xfrm>
            <a:off x="981789" y="1701800"/>
            <a:ext cx="5244656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Pack your own gear</a:t>
            </a:r>
            <a:endParaRPr lang="en-US" sz="1795" dirty="0"/>
          </a:p>
        </p:txBody>
      </p:sp>
      <p:sp>
        <p:nvSpPr>
          <p:cNvPr id="10" name="Text 6"/>
          <p:cNvSpPr txBox="1"/>
          <p:nvPr/>
        </p:nvSpPr>
        <p:spPr>
          <a:xfrm>
            <a:off x="981789" y="1955800"/>
            <a:ext cx="524465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Overwhelming without a checklist — where do I even start?</a:t>
            </a:r>
            <a:endParaRPr lang="en-US" sz="1496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77751" y="2921358"/>
            <a:ext cx="202692" cy="203200"/>
          </a:xfrm>
          <a:prstGeom prst="rect">
            <a:avLst/>
          </a:prstGeom>
        </p:spPr>
      </p:pic>
      <p:sp>
        <p:nvSpPr>
          <p:cNvPr id="12" name="Text 7"/>
          <p:cNvSpPr txBox="1"/>
          <p:nvPr/>
        </p:nvSpPr>
        <p:spPr>
          <a:xfrm>
            <a:off x="981789" y="2895600"/>
            <a:ext cx="3591449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Arrive on time</a:t>
            </a:r>
            <a:endParaRPr lang="en-US" sz="1795" dirty="0"/>
          </a:p>
        </p:txBody>
      </p:sp>
      <p:sp>
        <p:nvSpPr>
          <p:cNvPr id="13" name="Text 8"/>
          <p:cNvSpPr txBox="1"/>
          <p:nvPr/>
        </p:nvSpPr>
        <p:spPr>
          <a:xfrm>
            <a:off x="981789" y="3149600"/>
            <a:ext cx="359144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Difficulty estimating how long tasks take</a:t>
            </a:r>
            <a:endParaRPr lang="en-US" sz="1496" dirty="0"/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751" y="4128037"/>
            <a:ext cx="202692" cy="203200"/>
          </a:xfrm>
          <a:prstGeom prst="rect">
            <a:avLst/>
          </a:prstGeom>
        </p:spPr>
      </p:pic>
      <p:sp>
        <p:nvSpPr>
          <p:cNvPr id="15" name="Text 9"/>
          <p:cNvSpPr txBox="1"/>
          <p:nvPr/>
        </p:nvSpPr>
        <p:spPr>
          <a:xfrm>
            <a:off x="981789" y="4089400"/>
            <a:ext cx="421219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Adapt to plan changes</a:t>
            </a:r>
            <a:endParaRPr lang="en-US" sz="1795" dirty="0"/>
          </a:p>
        </p:txBody>
      </p:sp>
      <p:sp>
        <p:nvSpPr>
          <p:cNvPr id="16" name="Text 10"/>
          <p:cNvSpPr txBox="1"/>
          <p:nvPr/>
        </p:nvSpPr>
        <p:spPr>
          <a:xfrm>
            <a:off x="981789" y="4343400"/>
            <a:ext cx="421219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Unexpected changes trigger significant distress</a:t>
            </a:r>
            <a:endParaRPr lang="en-US" sz="1496" dirty="0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7751" y="5308958"/>
            <a:ext cx="202692" cy="203200"/>
          </a:xfrm>
          <a:prstGeom prst="rect">
            <a:avLst/>
          </a:prstGeom>
        </p:spPr>
      </p:pic>
      <p:sp>
        <p:nvSpPr>
          <p:cNvPr id="18" name="Text 11"/>
          <p:cNvSpPr txBox="1"/>
          <p:nvPr/>
        </p:nvSpPr>
        <p:spPr>
          <a:xfrm>
            <a:off x="981789" y="5283200"/>
            <a:ext cx="568804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Follow multi-step instructions</a:t>
            </a:r>
            <a:endParaRPr lang="en-US" sz="1795" dirty="0"/>
          </a:p>
        </p:txBody>
      </p:sp>
      <p:sp>
        <p:nvSpPr>
          <p:cNvPr id="19" name="Text 12"/>
          <p:cNvSpPr txBox="1"/>
          <p:nvPr/>
        </p:nvSpPr>
        <p:spPr>
          <a:xfrm>
            <a:off x="981789" y="5537200"/>
            <a:ext cx="5688044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Holding several steps in working memory simultaneously is hard</a:t>
            </a:r>
            <a:endParaRPr lang="en-US" sz="1496" dirty="0"/>
          </a:p>
        </p:txBody>
      </p:sp>
      <p:sp>
        <p:nvSpPr>
          <p:cNvPr id="20" name="Shape 13"/>
          <p:cNvSpPr/>
          <p:nvPr/>
        </p:nvSpPr>
        <p:spPr>
          <a:xfrm>
            <a:off x="8073832" y="736600"/>
            <a:ext cx="3783551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1" name="Image 5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276524" y="939800"/>
            <a:ext cx="253365" cy="254000"/>
          </a:xfrm>
          <a:prstGeom prst="rect">
            <a:avLst/>
          </a:prstGeom>
        </p:spPr>
      </p:pic>
      <p:sp>
        <p:nvSpPr>
          <p:cNvPr id="22" name="Text 14"/>
          <p:cNvSpPr txBox="1"/>
          <p:nvPr/>
        </p:nvSpPr>
        <p:spPr>
          <a:xfrm>
            <a:off x="8276524" y="1295400"/>
            <a:ext cx="337816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Use Checklists</a:t>
            </a:r>
            <a:endParaRPr lang="en-US" sz="1795" dirty="0"/>
          </a:p>
        </p:txBody>
      </p:sp>
      <p:sp>
        <p:nvSpPr>
          <p:cNvPr id="23" name="Text 15"/>
          <p:cNvSpPr txBox="1"/>
          <p:nvPr/>
        </p:nvSpPr>
        <p:spPr>
          <a:xfrm>
            <a:off x="8276524" y="1651000"/>
            <a:ext cx="337816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 printed gear checklist transforms an overwhelming task into a step-by-step process any Scout can follow.</a:t>
            </a:r>
            <a:endParaRPr lang="en-US" sz="1496" dirty="0"/>
          </a:p>
        </p:txBody>
      </p:sp>
      <p:sp>
        <p:nvSpPr>
          <p:cNvPr id="24" name="Shape 16"/>
          <p:cNvSpPr/>
          <p:nvPr/>
        </p:nvSpPr>
        <p:spPr>
          <a:xfrm>
            <a:off x="8073832" y="3606800"/>
            <a:ext cx="3783551" cy="2717800"/>
          </a:xfrm>
          <a:prstGeom prst="roundRect">
            <a:avLst>
              <a:gd name="adj" fmla="val 1887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25" name="Image 6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8276524" y="3810000"/>
            <a:ext cx="253365" cy="254000"/>
          </a:xfrm>
          <a:prstGeom prst="rect">
            <a:avLst/>
          </a:prstGeom>
        </p:spPr>
      </p:pic>
      <p:sp>
        <p:nvSpPr>
          <p:cNvPr id="26" name="Text 17"/>
          <p:cNvSpPr txBox="1"/>
          <p:nvPr/>
        </p:nvSpPr>
        <p:spPr>
          <a:xfrm>
            <a:off x="8276524" y="4165600"/>
            <a:ext cx="337816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795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Warn Before Transitions</a:t>
            </a:r>
            <a:endParaRPr lang="en-US" sz="1795" dirty="0"/>
          </a:p>
        </p:txBody>
      </p:sp>
      <p:sp>
        <p:nvSpPr>
          <p:cNvPr id="27" name="Text 18"/>
          <p:cNvSpPr txBox="1"/>
          <p:nvPr/>
        </p:nvSpPr>
        <p:spPr>
          <a:xfrm>
            <a:off x="8276524" y="4521200"/>
            <a:ext cx="3378167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Give a 5-minute verbal warning before any activity change. Visual schedules make the day predictable.</a:t>
            </a:r>
            <a:endParaRPr lang="en-US" sz="1496" dirty="0"/>
          </a:p>
        </p:txBody>
      </p:sp>
      <p:sp>
        <p:nvSpPr>
          <p:cNvPr id="28" name="Text 19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29" name="Text 20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1D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35000"/>
          </a:xfrm>
          <a:prstGeom prst="rect">
            <a:avLst/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4038" y="190500"/>
            <a:ext cx="253365" cy="254000"/>
          </a:xfrm>
          <a:prstGeom prst="rect">
            <a:avLst/>
          </a:prstGeom>
        </p:spPr>
      </p:pic>
      <p:sp>
        <p:nvSpPr>
          <p:cNvPr id="4" name="Text 1"/>
          <p:cNvSpPr txBox="1"/>
          <p:nvPr/>
        </p:nvSpPr>
        <p:spPr>
          <a:xfrm>
            <a:off x="658749" y="127000"/>
            <a:ext cx="4902613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993" b="1" dirty="0">
                <a:solidFill>
                  <a:srgbClr val="D4E8D0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Special Interests &amp; Stimming</a:t>
            </a:r>
            <a:endParaRPr lang="en-US" sz="2993" dirty="0"/>
          </a:p>
        </p:txBody>
      </p:sp>
      <p:sp>
        <p:nvSpPr>
          <p:cNvPr id="5" name="Shape 2"/>
          <p:cNvSpPr/>
          <p:nvPr/>
        </p:nvSpPr>
        <p:spPr>
          <a:xfrm>
            <a:off x="304038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6730" y="965200"/>
            <a:ext cx="253365" cy="254000"/>
          </a:xfrm>
          <a:prstGeom prst="rect">
            <a:avLst/>
          </a:prstGeom>
        </p:spPr>
      </p:pic>
      <p:sp>
        <p:nvSpPr>
          <p:cNvPr id="7" name="Text 3"/>
          <p:cNvSpPr txBox="1"/>
          <p:nvPr/>
        </p:nvSpPr>
        <p:spPr>
          <a:xfrm>
            <a:off x="836105" y="939800"/>
            <a:ext cx="2254949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Special Interests</a:t>
            </a:r>
            <a:endParaRPr lang="en-US" sz="2394" dirty="0"/>
          </a:p>
        </p:txBody>
      </p:sp>
      <p:sp>
        <p:nvSpPr>
          <p:cNvPr id="8" name="Text 4"/>
          <p:cNvSpPr txBox="1"/>
          <p:nvPr/>
        </p:nvSpPr>
        <p:spPr>
          <a:xfrm>
            <a:off x="506730" y="1346200"/>
            <a:ext cx="526999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Intense, highly focused passions — knots, astronomy, wildlife, a specific game — that bring deep expertise and joy.</a:t>
            </a:r>
            <a:endParaRPr lang="en-US" sz="1496" dirty="0"/>
          </a:p>
        </p:txBody>
      </p:sp>
      <p:sp>
        <p:nvSpPr>
          <p:cNvPr id="9" name="Text 5"/>
          <p:cNvSpPr txBox="1"/>
          <p:nvPr/>
        </p:nvSpPr>
        <p:spPr>
          <a:xfrm>
            <a:off x="506730" y="2184400"/>
            <a:ext cx="5269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7ED957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Use them as a bridge:</a:t>
            </a:r>
            <a:endParaRPr lang="en-US" sz="1496" dirty="0"/>
          </a:p>
        </p:txBody>
      </p:sp>
      <p:sp>
        <p:nvSpPr>
          <p:cNvPr id="10" name="Shape 6"/>
          <p:cNvSpPr/>
          <p:nvPr/>
        </p:nvSpPr>
        <p:spPr>
          <a:xfrm>
            <a:off x="506730" y="25908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7"/>
          <p:cNvSpPr txBox="1"/>
          <p:nvPr/>
        </p:nvSpPr>
        <p:spPr>
          <a:xfrm>
            <a:off x="658749" y="2514600"/>
            <a:ext cx="391448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Connect merit badge topics to their interest</a:t>
            </a:r>
            <a:endParaRPr lang="en-US" sz="1496" dirty="0"/>
          </a:p>
        </p:txBody>
      </p:sp>
      <p:sp>
        <p:nvSpPr>
          <p:cNvPr id="12" name="Shape 8"/>
          <p:cNvSpPr/>
          <p:nvPr/>
        </p:nvSpPr>
        <p:spPr>
          <a:xfrm>
            <a:off x="506730" y="28956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9"/>
          <p:cNvSpPr txBox="1"/>
          <p:nvPr/>
        </p:nvSpPr>
        <p:spPr>
          <a:xfrm>
            <a:off x="658749" y="2819400"/>
            <a:ext cx="358511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Assign roles that draw on their expertise</a:t>
            </a:r>
            <a:endParaRPr lang="en-US" sz="1496" dirty="0"/>
          </a:p>
        </p:txBody>
      </p:sp>
      <p:sp>
        <p:nvSpPr>
          <p:cNvPr id="14" name="Shape 10"/>
          <p:cNvSpPr/>
          <p:nvPr/>
        </p:nvSpPr>
        <p:spPr>
          <a:xfrm>
            <a:off x="506730" y="32004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1"/>
          <p:cNvSpPr txBox="1"/>
          <p:nvPr/>
        </p:nvSpPr>
        <p:spPr>
          <a:xfrm>
            <a:off x="658749" y="3124200"/>
            <a:ext cx="3996833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Use interest as a reward for completing tasks</a:t>
            </a:r>
            <a:endParaRPr lang="en-US" sz="1496" dirty="0"/>
          </a:p>
        </p:txBody>
      </p:sp>
      <p:sp>
        <p:nvSpPr>
          <p:cNvPr id="16" name="Shape 12"/>
          <p:cNvSpPr/>
          <p:nvPr/>
        </p:nvSpPr>
        <p:spPr>
          <a:xfrm>
            <a:off x="506730" y="3505200"/>
            <a:ext cx="76010" cy="76200"/>
          </a:xfrm>
          <a:prstGeom prst="roundRect">
            <a:avLst>
              <a:gd name="adj" fmla="val 2004798842"/>
            </a:avLst>
          </a:prstGeom>
          <a:solidFill>
            <a:srgbClr val="7ED9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3"/>
          <p:cNvSpPr txBox="1"/>
          <p:nvPr/>
        </p:nvSpPr>
        <p:spPr>
          <a:xfrm>
            <a:off x="658749" y="3429000"/>
            <a:ext cx="433254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Build confidence through demonstrated mastery</a:t>
            </a:r>
            <a:endParaRPr lang="en-US" sz="1496" dirty="0"/>
          </a:p>
        </p:txBody>
      </p:sp>
      <p:sp>
        <p:nvSpPr>
          <p:cNvPr id="18" name="Shape 14"/>
          <p:cNvSpPr/>
          <p:nvPr/>
        </p:nvSpPr>
        <p:spPr>
          <a:xfrm>
            <a:off x="6182106" y="736600"/>
            <a:ext cx="5675376" cy="5588000"/>
          </a:xfrm>
          <a:prstGeom prst="roundRect">
            <a:avLst>
              <a:gd name="adj" fmla="val 446"/>
            </a:avLst>
          </a:prstGeom>
          <a:solidFill>
            <a:srgbClr val="12280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384798" y="965200"/>
            <a:ext cx="253365" cy="254000"/>
          </a:xfrm>
          <a:prstGeom prst="rect">
            <a:avLst/>
          </a:prstGeom>
        </p:spPr>
      </p:pic>
      <p:sp>
        <p:nvSpPr>
          <p:cNvPr id="20" name="Text 15"/>
          <p:cNvSpPr txBox="1"/>
          <p:nvPr/>
        </p:nvSpPr>
        <p:spPr>
          <a:xfrm>
            <a:off x="6714173" y="939800"/>
            <a:ext cx="130483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2394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Stimming</a:t>
            </a:r>
            <a:endParaRPr lang="en-US" sz="2394" dirty="0"/>
          </a:p>
        </p:txBody>
      </p:sp>
      <p:sp>
        <p:nvSpPr>
          <p:cNvPr id="21" name="Text 16"/>
          <p:cNvSpPr txBox="1"/>
          <p:nvPr/>
        </p:nvSpPr>
        <p:spPr>
          <a:xfrm>
            <a:off x="6384798" y="1346200"/>
            <a:ext cx="52699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8FAF88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Repetitive movements or sounds — hand-flapping, rocking, humming — used for self-regulation.</a:t>
            </a:r>
            <a:endParaRPr lang="en-US" sz="1496" dirty="0"/>
          </a:p>
        </p:txBody>
      </p:sp>
      <p:sp>
        <p:nvSpPr>
          <p:cNvPr id="22" name="Text 17"/>
          <p:cNvSpPr txBox="1"/>
          <p:nvPr/>
        </p:nvSpPr>
        <p:spPr>
          <a:xfrm>
            <a:off x="6384798" y="1955800"/>
            <a:ext cx="526999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Stimming manages sensory input, anxiety, or strong emotions. It is not a behavior to eliminate.</a:t>
            </a:r>
            <a:endParaRPr lang="en-US" sz="1496" dirty="0"/>
          </a:p>
        </p:txBody>
      </p:sp>
      <p:sp>
        <p:nvSpPr>
          <p:cNvPr id="23" name="Text 18"/>
          <p:cNvSpPr txBox="1"/>
          <p:nvPr/>
        </p:nvSpPr>
        <p:spPr>
          <a:xfrm>
            <a:off x="6384798" y="2616200"/>
            <a:ext cx="52699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b="1" dirty="0">
                <a:solidFill>
                  <a:srgbClr val="56CCF2"/>
                </a:solidFill>
                <a:latin typeface="Candara" pitchFamily="34" charset="0"/>
                <a:ea typeface="Candara" pitchFamily="34" charset="-122"/>
                <a:cs typeface="Candara" pitchFamily="34" charset="-120"/>
              </a:rPr>
              <a:t>Leader guidance:</a:t>
            </a:r>
            <a:endParaRPr lang="en-US" sz="1496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2997200"/>
            <a:ext cx="152019" cy="152400"/>
          </a:xfrm>
          <a:prstGeom prst="rect">
            <a:avLst/>
          </a:prstGeom>
        </p:spPr>
      </p:pic>
      <p:sp>
        <p:nvSpPr>
          <p:cNvPr id="25" name="Text 19"/>
          <p:cNvSpPr txBox="1"/>
          <p:nvPr/>
        </p:nvSpPr>
        <p:spPr>
          <a:xfrm>
            <a:off x="6612827" y="2946400"/>
            <a:ext cx="380680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Allow stimming unless it poses a safety risk</a:t>
            </a:r>
            <a:endParaRPr lang="en-US" sz="1496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3302000"/>
            <a:ext cx="152019" cy="152400"/>
          </a:xfrm>
          <a:prstGeom prst="rect">
            <a:avLst/>
          </a:prstGeom>
        </p:spPr>
      </p:pic>
      <p:sp>
        <p:nvSpPr>
          <p:cNvPr id="27" name="Text 20"/>
          <p:cNvSpPr txBox="1"/>
          <p:nvPr/>
        </p:nvSpPr>
        <p:spPr>
          <a:xfrm>
            <a:off x="6612827" y="3251200"/>
            <a:ext cx="3832146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Do not draw attention to it or ask it to stop</a:t>
            </a:r>
            <a:endParaRPr lang="en-US" sz="1496" dirty="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384798" y="3606800"/>
            <a:ext cx="152019" cy="152400"/>
          </a:xfrm>
          <a:prstGeom prst="rect">
            <a:avLst/>
          </a:prstGeom>
        </p:spPr>
      </p:pic>
      <p:sp>
        <p:nvSpPr>
          <p:cNvPr id="29" name="Text 21"/>
          <p:cNvSpPr txBox="1"/>
          <p:nvPr/>
        </p:nvSpPr>
        <p:spPr>
          <a:xfrm>
            <a:off x="6612827" y="3556000"/>
            <a:ext cx="5003959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dirty="0">
                <a:solidFill>
                  <a:srgbClr val="D4E8D0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If safety is a concern, offer an alternative (e.g., fidget toy)</a:t>
            </a:r>
            <a:endParaRPr lang="en-US" sz="1496" dirty="0"/>
          </a:p>
        </p:txBody>
      </p:sp>
      <p:sp>
        <p:nvSpPr>
          <p:cNvPr id="30" name="Text 22"/>
          <p:cNvSpPr txBox="1"/>
          <p:nvPr/>
        </p:nvSpPr>
        <p:spPr>
          <a:xfrm>
            <a:off x="304038" y="6527800"/>
            <a:ext cx="299604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Scouting America Leader Training</a:t>
            </a:r>
            <a:endParaRPr lang="en-US" sz="1496" dirty="0"/>
          </a:p>
        </p:txBody>
      </p:sp>
      <p:sp>
        <p:nvSpPr>
          <p:cNvPr id="31" name="Text 23"/>
          <p:cNvSpPr txBox="1"/>
          <p:nvPr/>
        </p:nvSpPr>
        <p:spPr>
          <a:xfrm>
            <a:off x="8893112" y="6527800"/>
            <a:ext cx="2964371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496" i="1" dirty="0">
                <a:solidFill>
                  <a:srgbClr val="5C7256"/>
                </a:solidFill>
                <a:latin typeface="Palatino Linotype" pitchFamily="34" charset="0"/>
                <a:ea typeface="Palatino Linotype" pitchFamily="34" charset="-122"/>
                <a:cs typeface="Palatino Linotype" pitchFamily="34" charset="-120"/>
              </a:rPr>
              <a:t>Working with Scouts with Autism</a:t>
            </a:r>
            <a:endParaRPr lang="en-US" sz="14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3152</Words>
  <Application>Microsoft Macintosh PowerPoint</Application>
  <PresentationFormat>Widescreen</PresentationFormat>
  <Paragraphs>474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Candara</vt:lpstr>
      <vt:lpstr>Century Gothic</vt:lpstr>
      <vt:lpstr>Corbel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Andrew Mendonsa</cp:lastModifiedBy>
  <cp:revision>4</cp:revision>
  <dcterms:created xsi:type="dcterms:W3CDTF">2026-03-19T17:29:30Z</dcterms:created>
  <dcterms:modified xsi:type="dcterms:W3CDTF">2026-03-19T18:01:04Z</dcterms:modified>
</cp:coreProperties>
</file>