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2"/>
    <p:restoredTop sz="94610"/>
  </p:normalViewPr>
  <p:slideViewPr>
    <p:cSldViewPr snapToGrid="0" snapToObjects="1">
      <p:cViewPr varScale="1">
        <p:scale>
          <a:sx n="97" d="100"/>
          <a:sy n="97" d="100"/>
        </p:scale>
        <p:origin x="208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3480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Andrew@AndrewMendonsa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685800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3388757" y="1282700"/>
            <a:ext cx="3862648" cy="381000"/>
          </a:xfrm>
          <a:prstGeom prst="roundRect">
            <a:avLst>
              <a:gd name="adj" fmla="val 79992000"/>
            </a:avLst>
          </a:prstGeom>
          <a:solidFill>
            <a:srgbClr val="C2410C">
              <a:alpha val="8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 txBox="1"/>
          <p:nvPr/>
        </p:nvSpPr>
        <p:spPr>
          <a:xfrm>
            <a:off x="3591449" y="1358900"/>
            <a:ext cx="497862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FFFFFF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A Training for Scouting America Leaders</a:t>
            </a:r>
            <a:endParaRPr lang="en-US" sz="1496" dirty="0"/>
          </a:p>
        </p:txBody>
      </p:sp>
      <p:sp>
        <p:nvSpPr>
          <p:cNvPr id="5" name="Shape 3"/>
          <p:cNvSpPr/>
          <p:nvPr/>
        </p:nvSpPr>
        <p:spPr>
          <a:xfrm>
            <a:off x="0" y="1866900"/>
            <a:ext cx="12161520" cy="2336800"/>
          </a:xfrm>
          <a:prstGeom prst="roundRect">
            <a:avLst>
              <a:gd name="adj" fmla="val 1701"/>
            </a:avLst>
          </a:prstGeom>
          <a:solidFill>
            <a:srgbClr val="000000">
              <a:alpha val="4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 txBox="1"/>
          <p:nvPr/>
        </p:nvSpPr>
        <p:spPr>
          <a:xfrm>
            <a:off x="405384" y="2019300"/>
            <a:ext cx="11350752" cy="20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384" b="1" dirty="0">
                <a:solidFill>
                  <a:srgbClr val="FFFFFF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Supporting Youth Mental Health</a:t>
            </a:r>
            <a:endParaRPr lang="en-US" sz="6384" dirty="0"/>
          </a:p>
        </p:txBody>
      </p:sp>
      <p:sp>
        <p:nvSpPr>
          <p:cNvPr id="7" name="Shape 5"/>
          <p:cNvSpPr/>
          <p:nvPr/>
        </p:nvSpPr>
        <p:spPr>
          <a:xfrm>
            <a:off x="1821061" y="4406900"/>
            <a:ext cx="8519398" cy="584200"/>
          </a:xfrm>
          <a:prstGeom prst="roundRect">
            <a:avLst>
              <a:gd name="adj" fmla="val 27221"/>
            </a:avLst>
          </a:prstGeom>
          <a:solidFill>
            <a:srgbClr val="000000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 txBox="1"/>
          <p:nvPr/>
        </p:nvSpPr>
        <p:spPr>
          <a:xfrm>
            <a:off x="2125099" y="4508500"/>
            <a:ext cx="7911322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394" i="1" dirty="0">
                <a:solidFill>
                  <a:srgbClr val="FAF8F5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Recognizing and Responding to Anxiety &amp; Depression</a:t>
            </a:r>
            <a:endParaRPr lang="en-US" sz="2394" dirty="0"/>
          </a:p>
        </p:txBody>
      </p:sp>
      <p:sp>
        <p:nvSpPr>
          <p:cNvPr id="9" name="Shape 7"/>
          <p:cNvSpPr/>
          <p:nvPr/>
        </p:nvSpPr>
        <p:spPr>
          <a:xfrm>
            <a:off x="3965162" y="5194300"/>
            <a:ext cx="4231196" cy="381000"/>
          </a:xfrm>
          <a:prstGeom prst="roundRect">
            <a:avLst>
              <a:gd name="adj" fmla="val 32000"/>
            </a:avLst>
          </a:prstGeom>
          <a:solidFill>
            <a:srgbClr val="000000">
              <a:alpha val="3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 txBox="1"/>
          <p:nvPr/>
        </p:nvSpPr>
        <p:spPr>
          <a:xfrm>
            <a:off x="4167854" y="5270499"/>
            <a:ext cx="3825812" cy="1332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FAF8F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Andrew Mendonsa, Psy.D., MBA</a:t>
            </a:r>
          </a:p>
          <a:p>
            <a:pPr marL="0" indent="0" algn="ctr">
              <a:buNone/>
            </a:pPr>
            <a:r>
              <a:rPr lang="en-US" sz="1496" dirty="0">
                <a:solidFill>
                  <a:srgbClr val="FAF8F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Clinical/Forensic Psychologist</a:t>
            </a:r>
            <a:br>
              <a:rPr lang="en-US" sz="1496" dirty="0">
                <a:solidFill>
                  <a:srgbClr val="FAF8F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</a:br>
            <a:r>
              <a:rPr lang="en-US" sz="1496" dirty="0">
                <a:solidFill>
                  <a:srgbClr val="FAF8F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GEC Council Chair</a:t>
            </a:r>
          </a:p>
          <a:p>
            <a:pPr marL="0" indent="0" algn="ctr">
              <a:buNone/>
            </a:pPr>
            <a:r>
              <a:rPr lang="en-US" sz="1496" dirty="0">
                <a:solidFill>
                  <a:srgbClr val="FAF8F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2023/2026 National Jambo Mental Health Lead </a:t>
            </a:r>
          </a:p>
          <a:p>
            <a:pPr marL="0" indent="0" algn="ctr">
              <a:buNone/>
            </a:pPr>
            <a:endParaRPr lang="en-US" sz="149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6730" y="327025"/>
            <a:ext cx="38005" cy="330200"/>
          </a:xfrm>
          <a:prstGeom prst="roundRect">
            <a:avLst>
              <a:gd name="adj" fmla="val 277615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646081" y="254000"/>
            <a:ext cx="8677751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3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Scouting Scenarios: Merit Badges &amp; Group Dynamics</a:t>
            </a:r>
            <a:endParaRPr lang="en-US" sz="2993" dirty="0"/>
          </a:p>
        </p:txBody>
      </p:sp>
      <p:sp>
        <p:nvSpPr>
          <p:cNvPr id="4" name="Shape 2"/>
          <p:cNvSpPr/>
          <p:nvPr/>
        </p:nvSpPr>
        <p:spPr>
          <a:xfrm>
            <a:off x="506730" y="933450"/>
            <a:ext cx="5498021" cy="2619375"/>
          </a:xfrm>
          <a:prstGeom prst="roundRect">
            <a:avLst>
              <a:gd name="adj" fmla="val 2031"/>
            </a:avLst>
          </a:prstGeom>
          <a:solidFill>
            <a:srgbClr val="FFFFFF"/>
          </a:solidFill>
          <a:ln w="25337">
            <a:solidFill>
              <a:srgbClr val="C2410C"/>
            </a:solidFill>
            <a:prstDash val="solid"/>
          </a:ln>
          <a:effectLst>
            <a:outerShdw blurRad="50800" dist="127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8749" y="1136650"/>
            <a:ext cx="177356" cy="177800"/>
          </a:xfrm>
          <a:prstGeom prst="rect">
            <a:avLst/>
          </a:prstGeom>
        </p:spPr>
      </p:pic>
      <p:sp>
        <p:nvSpPr>
          <p:cNvPr id="6" name="Text 3"/>
          <p:cNvSpPr txBox="1"/>
          <p:nvPr/>
        </p:nvSpPr>
        <p:spPr>
          <a:xfrm>
            <a:off x="912114" y="1111250"/>
            <a:ext cx="17038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8A7F72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Merit Badge Session</a:t>
            </a:r>
            <a:endParaRPr lang="en-US" sz="1496" dirty="0"/>
          </a:p>
        </p:txBody>
      </p:sp>
      <p:sp>
        <p:nvSpPr>
          <p:cNvPr id="7" name="Shape 4"/>
          <p:cNvSpPr/>
          <p:nvPr/>
        </p:nvSpPr>
        <p:spPr>
          <a:xfrm>
            <a:off x="5003959" y="1085850"/>
            <a:ext cx="848773" cy="279400"/>
          </a:xfrm>
          <a:prstGeom prst="roundRect">
            <a:avLst>
              <a:gd name="adj" fmla="val 148745455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 txBox="1"/>
          <p:nvPr/>
        </p:nvSpPr>
        <p:spPr>
          <a:xfrm>
            <a:off x="5105305" y="1111250"/>
            <a:ext cx="64608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FFFFFF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Anxiety</a:t>
            </a:r>
            <a:endParaRPr lang="en-US" sz="1496" dirty="0"/>
          </a:p>
        </p:txBody>
      </p:sp>
      <p:sp>
        <p:nvSpPr>
          <p:cNvPr id="9" name="Text 6"/>
          <p:cNvSpPr txBox="1"/>
          <p:nvPr/>
        </p:nvSpPr>
        <p:spPr>
          <a:xfrm>
            <a:off x="658749" y="2166938"/>
            <a:ext cx="5193983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Scout struggles to focus, asks to be excused, or avoids anything evaluated. Excessive worry: 'What if I fail?'</a:t>
            </a:r>
            <a:endParaRPr lang="en-US" sz="1496" dirty="0"/>
          </a:p>
        </p:txBody>
      </p:sp>
      <p:sp>
        <p:nvSpPr>
          <p:cNvPr id="10" name="Shape 7"/>
          <p:cNvSpPr/>
          <p:nvPr/>
        </p:nvSpPr>
        <p:spPr>
          <a:xfrm>
            <a:off x="6156770" y="933450"/>
            <a:ext cx="5498021" cy="2619375"/>
          </a:xfrm>
          <a:prstGeom prst="roundRect">
            <a:avLst>
              <a:gd name="adj" fmla="val 2031"/>
            </a:avLst>
          </a:prstGeom>
          <a:solidFill>
            <a:srgbClr val="FFFFFF"/>
          </a:solidFill>
          <a:ln w="25337">
            <a:solidFill>
              <a:srgbClr val="0F766E"/>
            </a:solidFill>
            <a:prstDash val="solid"/>
          </a:ln>
          <a:effectLst>
            <a:outerShdw blurRad="50800" dist="127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308789" y="1136650"/>
            <a:ext cx="177356" cy="177800"/>
          </a:xfrm>
          <a:prstGeom prst="rect">
            <a:avLst/>
          </a:prstGeom>
        </p:spPr>
      </p:pic>
      <p:sp>
        <p:nvSpPr>
          <p:cNvPr id="12" name="Text 8"/>
          <p:cNvSpPr txBox="1"/>
          <p:nvPr/>
        </p:nvSpPr>
        <p:spPr>
          <a:xfrm>
            <a:off x="6562154" y="1111250"/>
            <a:ext cx="17038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8A7F72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Merit Badge Session</a:t>
            </a:r>
            <a:endParaRPr lang="en-US" sz="1496" dirty="0"/>
          </a:p>
        </p:txBody>
      </p:sp>
      <p:sp>
        <p:nvSpPr>
          <p:cNvPr id="13" name="Shape 9"/>
          <p:cNvSpPr/>
          <p:nvPr/>
        </p:nvSpPr>
        <p:spPr>
          <a:xfrm>
            <a:off x="10337292" y="1085850"/>
            <a:ext cx="1165479" cy="279400"/>
          </a:xfrm>
          <a:prstGeom prst="roundRect">
            <a:avLst>
              <a:gd name="adj" fmla="val 148745455"/>
            </a:avLst>
          </a:prstGeom>
          <a:solidFill>
            <a:srgbClr val="0F766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0"/>
          <p:cNvSpPr txBox="1"/>
          <p:nvPr/>
        </p:nvSpPr>
        <p:spPr>
          <a:xfrm>
            <a:off x="10438638" y="1111250"/>
            <a:ext cx="96278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FFFFFF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Depression</a:t>
            </a:r>
            <a:endParaRPr lang="en-US" sz="1496" dirty="0"/>
          </a:p>
        </p:txBody>
      </p:sp>
      <p:sp>
        <p:nvSpPr>
          <p:cNvPr id="15" name="Text 11"/>
          <p:cNvSpPr txBox="1"/>
          <p:nvPr/>
        </p:nvSpPr>
        <p:spPr>
          <a:xfrm>
            <a:off x="6308788" y="2166938"/>
            <a:ext cx="5193983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Visible lack of motivation. Difficulty completing tasks. May say 'I'm not good at anything' or give up quickly. Already talk about ending Scouting.</a:t>
            </a:r>
            <a:endParaRPr lang="en-US" sz="1496" dirty="0"/>
          </a:p>
        </p:txBody>
      </p:sp>
      <p:sp>
        <p:nvSpPr>
          <p:cNvPr id="16" name="Shape 12"/>
          <p:cNvSpPr/>
          <p:nvPr/>
        </p:nvSpPr>
        <p:spPr>
          <a:xfrm>
            <a:off x="506730" y="3705225"/>
            <a:ext cx="5498021" cy="2619375"/>
          </a:xfrm>
          <a:prstGeom prst="roundRect">
            <a:avLst>
              <a:gd name="adj" fmla="val 2031"/>
            </a:avLst>
          </a:prstGeom>
          <a:solidFill>
            <a:srgbClr val="FFFFFF"/>
          </a:solidFill>
          <a:ln w="25337">
            <a:solidFill>
              <a:srgbClr val="C2410C"/>
            </a:solidFill>
            <a:prstDash val="solid"/>
          </a:ln>
          <a:effectLst>
            <a:outerShdw blurRad="50800" dist="127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58749" y="3908425"/>
            <a:ext cx="177356" cy="177800"/>
          </a:xfrm>
          <a:prstGeom prst="rect">
            <a:avLst/>
          </a:prstGeom>
        </p:spPr>
      </p:pic>
      <p:sp>
        <p:nvSpPr>
          <p:cNvPr id="18" name="Text 13"/>
          <p:cNvSpPr txBox="1"/>
          <p:nvPr/>
        </p:nvSpPr>
        <p:spPr>
          <a:xfrm>
            <a:off x="912114" y="3883025"/>
            <a:ext cx="2660426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8A7F72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Troop / Patrol / Unit Interaction</a:t>
            </a:r>
            <a:endParaRPr lang="en-US" sz="1496" dirty="0"/>
          </a:p>
        </p:txBody>
      </p:sp>
      <p:sp>
        <p:nvSpPr>
          <p:cNvPr id="19" name="Shape 14"/>
          <p:cNvSpPr/>
          <p:nvPr/>
        </p:nvSpPr>
        <p:spPr>
          <a:xfrm>
            <a:off x="5003959" y="3857625"/>
            <a:ext cx="848773" cy="279400"/>
          </a:xfrm>
          <a:prstGeom prst="roundRect">
            <a:avLst>
              <a:gd name="adj" fmla="val 148745455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15"/>
          <p:cNvSpPr txBox="1"/>
          <p:nvPr/>
        </p:nvSpPr>
        <p:spPr>
          <a:xfrm>
            <a:off x="5105305" y="3883025"/>
            <a:ext cx="64608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FFFFFF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Anxiety</a:t>
            </a:r>
            <a:endParaRPr lang="en-US" sz="1496" dirty="0"/>
          </a:p>
        </p:txBody>
      </p:sp>
      <p:sp>
        <p:nvSpPr>
          <p:cNvPr id="21" name="Text 16"/>
          <p:cNvSpPr txBox="1"/>
          <p:nvPr/>
        </p:nvSpPr>
        <p:spPr>
          <a:xfrm>
            <a:off x="658749" y="4824413"/>
            <a:ext cx="5193983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Avoids speaking in group settings. Constant worry about what others think. Trouble making eye contact or contributing.</a:t>
            </a:r>
            <a:endParaRPr lang="en-US" sz="1496" dirty="0"/>
          </a:p>
        </p:txBody>
      </p:sp>
      <p:sp>
        <p:nvSpPr>
          <p:cNvPr id="22" name="Shape 17"/>
          <p:cNvSpPr/>
          <p:nvPr/>
        </p:nvSpPr>
        <p:spPr>
          <a:xfrm>
            <a:off x="6156770" y="3705225"/>
            <a:ext cx="5498021" cy="2619375"/>
          </a:xfrm>
          <a:prstGeom prst="roundRect">
            <a:avLst>
              <a:gd name="adj" fmla="val 2031"/>
            </a:avLst>
          </a:prstGeom>
          <a:solidFill>
            <a:srgbClr val="FFFFFF"/>
          </a:solidFill>
          <a:ln w="25337">
            <a:solidFill>
              <a:srgbClr val="0F766E"/>
            </a:solidFill>
            <a:prstDash val="solid"/>
          </a:ln>
          <a:effectLst>
            <a:outerShdw blurRad="50800" dist="127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23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308789" y="3908425"/>
            <a:ext cx="177356" cy="177800"/>
          </a:xfrm>
          <a:prstGeom prst="rect">
            <a:avLst/>
          </a:prstGeom>
        </p:spPr>
      </p:pic>
      <p:sp>
        <p:nvSpPr>
          <p:cNvPr id="24" name="Text 18"/>
          <p:cNvSpPr txBox="1"/>
          <p:nvPr/>
        </p:nvSpPr>
        <p:spPr>
          <a:xfrm>
            <a:off x="6562154" y="3959225"/>
            <a:ext cx="2624376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96" b="1" dirty="0">
                <a:solidFill>
                  <a:srgbClr val="8A7F72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Troop / Patrol / Unit Interaction</a:t>
            </a:r>
            <a:endParaRPr lang="en-US" sz="1496" dirty="0"/>
          </a:p>
          <a:p>
            <a:pPr marL="0" indent="0" algn="l">
              <a:buNone/>
            </a:pPr>
            <a:endParaRPr lang="en-US" sz="1496" dirty="0"/>
          </a:p>
        </p:txBody>
      </p:sp>
      <p:sp>
        <p:nvSpPr>
          <p:cNvPr id="25" name="Shape 19"/>
          <p:cNvSpPr/>
          <p:nvPr/>
        </p:nvSpPr>
        <p:spPr>
          <a:xfrm>
            <a:off x="10337292" y="3857625"/>
            <a:ext cx="1165479" cy="279400"/>
          </a:xfrm>
          <a:prstGeom prst="roundRect">
            <a:avLst>
              <a:gd name="adj" fmla="val 148745455"/>
            </a:avLst>
          </a:prstGeom>
          <a:solidFill>
            <a:srgbClr val="0F766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20"/>
          <p:cNvSpPr txBox="1"/>
          <p:nvPr/>
        </p:nvSpPr>
        <p:spPr>
          <a:xfrm>
            <a:off x="10438638" y="3883025"/>
            <a:ext cx="96278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FFFFFF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Depression</a:t>
            </a:r>
            <a:endParaRPr lang="en-US" sz="1496" dirty="0"/>
          </a:p>
        </p:txBody>
      </p:sp>
      <p:sp>
        <p:nvSpPr>
          <p:cNvPr id="27" name="Text 21"/>
          <p:cNvSpPr txBox="1"/>
          <p:nvPr/>
        </p:nvSpPr>
        <p:spPr>
          <a:xfrm>
            <a:off x="6308789" y="4824413"/>
            <a:ext cx="5193983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Irritability with patrol members. Withdraws from friendships. Stops participating in troop traditions they used to love.</a:t>
            </a:r>
            <a:endParaRPr lang="en-US" sz="1496" dirty="0"/>
          </a:p>
        </p:txBody>
      </p:sp>
      <p:sp>
        <p:nvSpPr>
          <p:cNvPr id="28" name="Text 22"/>
          <p:cNvSpPr txBox="1"/>
          <p:nvPr/>
        </p:nvSpPr>
        <p:spPr>
          <a:xfrm>
            <a:off x="506730" y="6477000"/>
            <a:ext cx="111480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8A7F72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Scouting America | Youth Mental Health | Source: Able Scouts</a:t>
            </a:r>
            <a:endParaRPr lang="en-US" sz="149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6730" y="327025"/>
            <a:ext cx="38005" cy="330200"/>
          </a:xfrm>
          <a:prstGeom prst="roundRect">
            <a:avLst>
              <a:gd name="adj" fmla="val 277615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46081" y="352425"/>
            <a:ext cx="278702" cy="27940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026128" y="254000"/>
            <a:ext cx="9791709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3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Scouting Scenario: When a Youth Leader Starts to Struggle</a:t>
            </a:r>
            <a:endParaRPr lang="en-US" sz="2993" dirty="0"/>
          </a:p>
        </p:txBody>
      </p:sp>
      <p:sp>
        <p:nvSpPr>
          <p:cNvPr id="5" name="Shape 2"/>
          <p:cNvSpPr/>
          <p:nvPr/>
        </p:nvSpPr>
        <p:spPr>
          <a:xfrm>
            <a:off x="506730" y="933450"/>
            <a:ext cx="8345210" cy="5391150"/>
          </a:xfrm>
          <a:prstGeom prst="roundRect">
            <a:avLst>
              <a:gd name="adj" fmla="val 479"/>
            </a:avLst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76200" dist="12700" dir="54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 txBox="1"/>
          <p:nvPr/>
        </p:nvSpPr>
        <p:spPr>
          <a:xfrm>
            <a:off x="798100" y="2778125"/>
            <a:ext cx="78004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Alex is a 16-year-old Senior Patrol Leader (SPL) who has always been reliable, enthusiastic, and a role model for younger Scouts.</a:t>
            </a:r>
            <a:endParaRPr lang="en-US" sz="1496" dirty="0"/>
          </a:p>
        </p:txBody>
      </p:sp>
      <p:sp>
        <p:nvSpPr>
          <p:cNvPr id="7" name="Text 4"/>
          <p:cNvSpPr txBox="1"/>
          <p:nvPr/>
        </p:nvSpPr>
        <p:spPr>
          <a:xfrm>
            <a:off x="798100" y="3387725"/>
            <a:ext cx="780047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Over the past month, Alex has stopped running patrol meetings, snapped at younger Scouts, and told you privately: "I don’t think I should be SPL anymore. I just mess everything up."</a:t>
            </a:r>
            <a:endParaRPr lang="en-US" sz="1496" dirty="0"/>
          </a:p>
        </p:txBody>
      </p:sp>
      <p:sp>
        <p:nvSpPr>
          <p:cNvPr id="8" name="Text 5"/>
          <p:cNvSpPr txBox="1"/>
          <p:nvPr/>
        </p:nvSpPr>
        <p:spPr>
          <a:xfrm>
            <a:off x="798100" y="4225925"/>
            <a:ext cx="7800475" cy="6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C2410C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Is this just burnout — or something more?</a:t>
            </a:r>
          </a:p>
          <a:p>
            <a:pPr marL="0" indent="0" algn="l">
              <a:buNone/>
            </a:pPr>
            <a:r>
              <a:rPr lang="en-US" sz="1795" b="1" dirty="0">
                <a:solidFill>
                  <a:srgbClr val="C2410C"/>
                </a:solidFill>
                <a:latin typeface="Corbel" pitchFamily="34" charset="0"/>
              </a:rPr>
              <a:t>               … Inquire and explore. Don’t assume.</a:t>
            </a:r>
            <a:endParaRPr lang="en-US" sz="1795" dirty="0"/>
          </a:p>
        </p:txBody>
      </p:sp>
      <p:sp>
        <p:nvSpPr>
          <p:cNvPr id="9" name="Shape 6"/>
          <p:cNvSpPr/>
          <p:nvPr/>
        </p:nvSpPr>
        <p:spPr>
          <a:xfrm>
            <a:off x="9054632" y="933450"/>
            <a:ext cx="2600158" cy="5391150"/>
          </a:xfrm>
          <a:prstGeom prst="roundRect">
            <a:avLst>
              <a:gd name="adj" fmla="val 994"/>
            </a:avLst>
          </a:prstGeom>
          <a:solidFill>
            <a:srgbClr val="EDF5F4"/>
          </a:solidFill>
          <a:ln/>
          <a:effectLst>
            <a:outerShdw blurRad="76200" dist="12700" dir="54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7"/>
          <p:cNvSpPr/>
          <p:nvPr/>
        </p:nvSpPr>
        <p:spPr>
          <a:xfrm>
            <a:off x="9054632" y="933450"/>
            <a:ext cx="2600158" cy="457200"/>
          </a:xfrm>
          <a:prstGeom prst="rect">
            <a:avLst/>
          </a:prstGeom>
          <a:solidFill>
            <a:srgbClr val="0F766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206651" y="1073150"/>
            <a:ext cx="177356" cy="177800"/>
          </a:xfrm>
          <a:prstGeom prst="rect">
            <a:avLst/>
          </a:prstGeom>
        </p:spPr>
      </p:pic>
      <p:sp>
        <p:nvSpPr>
          <p:cNvPr id="12" name="Text 8"/>
          <p:cNvSpPr txBox="1"/>
          <p:nvPr/>
        </p:nvSpPr>
        <p:spPr>
          <a:xfrm>
            <a:off x="9460016" y="1035050"/>
            <a:ext cx="1038797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FFFFFF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Watch For</a:t>
            </a:r>
            <a:endParaRPr lang="en-US" sz="1795" dirty="0"/>
          </a:p>
        </p:txBody>
      </p:sp>
      <p:sp>
        <p:nvSpPr>
          <p:cNvPr id="13" name="Shape 9"/>
          <p:cNvSpPr/>
          <p:nvPr/>
        </p:nvSpPr>
        <p:spPr>
          <a:xfrm>
            <a:off x="9206651" y="2282825"/>
            <a:ext cx="63341" cy="63500"/>
          </a:xfrm>
          <a:prstGeom prst="roundRect">
            <a:avLst>
              <a:gd name="adj" fmla="val 14436147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0"/>
          <p:cNvSpPr txBox="1"/>
          <p:nvPr/>
        </p:nvSpPr>
        <p:spPr>
          <a:xfrm>
            <a:off x="9346001" y="2232025"/>
            <a:ext cx="215677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Sudden loss of self-confidence</a:t>
            </a:r>
            <a:endParaRPr lang="en-US" sz="1496" dirty="0"/>
          </a:p>
        </p:txBody>
      </p:sp>
      <p:sp>
        <p:nvSpPr>
          <p:cNvPr id="15" name="Shape 11"/>
          <p:cNvSpPr/>
          <p:nvPr/>
        </p:nvSpPr>
        <p:spPr>
          <a:xfrm>
            <a:off x="9206651" y="2867025"/>
            <a:ext cx="63341" cy="63500"/>
          </a:xfrm>
          <a:prstGeom prst="roundRect">
            <a:avLst>
              <a:gd name="adj" fmla="val 14436147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2"/>
          <p:cNvSpPr txBox="1"/>
          <p:nvPr/>
        </p:nvSpPr>
        <p:spPr>
          <a:xfrm>
            <a:off x="9346001" y="2816225"/>
            <a:ext cx="215677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Feeling like a 'burden' to the group</a:t>
            </a:r>
            <a:endParaRPr lang="en-US" sz="1496" dirty="0"/>
          </a:p>
        </p:txBody>
      </p:sp>
      <p:sp>
        <p:nvSpPr>
          <p:cNvPr id="17" name="Shape 13"/>
          <p:cNvSpPr/>
          <p:nvPr/>
        </p:nvSpPr>
        <p:spPr>
          <a:xfrm>
            <a:off x="9206651" y="3451225"/>
            <a:ext cx="63341" cy="63500"/>
          </a:xfrm>
          <a:prstGeom prst="roundRect">
            <a:avLst>
              <a:gd name="adj" fmla="val 14436147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4"/>
          <p:cNvSpPr txBox="1"/>
          <p:nvPr/>
        </p:nvSpPr>
        <p:spPr>
          <a:xfrm>
            <a:off x="9346001" y="3400425"/>
            <a:ext cx="215677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Abdicating responsibilities without explanation</a:t>
            </a:r>
            <a:endParaRPr lang="en-US" sz="1496" dirty="0"/>
          </a:p>
        </p:txBody>
      </p:sp>
      <p:sp>
        <p:nvSpPr>
          <p:cNvPr id="19" name="Shape 15"/>
          <p:cNvSpPr/>
          <p:nvPr/>
        </p:nvSpPr>
        <p:spPr>
          <a:xfrm>
            <a:off x="9206651" y="4412881"/>
            <a:ext cx="63341" cy="63500"/>
          </a:xfrm>
          <a:prstGeom prst="roundRect">
            <a:avLst>
              <a:gd name="adj" fmla="val 14436147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16"/>
          <p:cNvSpPr txBox="1"/>
          <p:nvPr/>
        </p:nvSpPr>
        <p:spPr>
          <a:xfrm>
            <a:off x="9346001" y="4213225"/>
            <a:ext cx="215677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Expressing hopelessness about abilities</a:t>
            </a:r>
            <a:endParaRPr lang="en-US" sz="1496" dirty="0"/>
          </a:p>
        </p:txBody>
      </p:sp>
      <p:sp>
        <p:nvSpPr>
          <p:cNvPr id="21" name="Shape 17"/>
          <p:cNvSpPr/>
          <p:nvPr/>
        </p:nvSpPr>
        <p:spPr>
          <a:xfrm>
            <a:off x="9206651" y="5108724"/>
            <a:ext cx="63341" cy="63500"/>
          </a:xfrm>
          <a:prstGeom prst="roundRect">
            <a:avLst>
              <a:gd name="adj" fmla="val 14436147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18"/>
          <p:cNvSpPr txBox="1"/>
          <p:nvPr/>
        </p:nvSpPr>
        <p:spPr>
          <a:xfrm>
            <a:off x="9346001" y="5026025"/>
            <a:ext cx="215677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Increased irritability or withdrawal</a:t>
            </a:r>
            <a:endParaRPr lang="en-US" sz="1496" dirty="0"/>
          </a:p>
        </p:txBody>
      </p:sp>
      <p:sp>
        <p:nvSpPr>
          <p:cNvPr id="23" name="Text 19"/>
          <p:cNvSpPr txBox="1"/>
          <p:nvPr/>
        </p:nvSpPr>
        <p:spPr>
          <a:xfrm>
            <a:off x="506730" y="6477000"/>
            <a:ext cx="111480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8A7F72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Scouting America | Youth Mental Health | Source: Able Scouts</a:t>
            </a:r>
            <a:endParaRPr lang="en-US" sz="149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6730" y="327025"/>
            <a:ext cx="38005" cy="330200"/>
          </a:xfrm>
          <a:prstGeom prst="roundRect">
            <a:avLst>
              <a:gd name="adj" fmla="val 277615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646081" y="254000"/>
            <a:ext cx="6435471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3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Scouting Is Already Part of the </a:t>
            </a:r>
            <a:r>
              <a:rPr lang="en-US" sz="2993" b="1" dirty="0">
                <a:solidFill>
                  <a:srgbClr val="0F766E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Solution</a:t>
            </a:r>
            <a:endParaRPr lang="en-US" sz="2993" dirty="0"/>
          </a:p>
        </p:txBody>
      </p:sp>
      <p:sp>
        <p:nvSpPr>
          <p:cNvPr id="4" name="Shape 2"/>
          <p:cNvSpPr/>
          <p:nvPr/>
        </p:nvSpPr>
        <p:spPr>
          <a:xfrm>
            <a:off x="506730" y="933450"/>
            <a:ext cx="3580859" cy="4527550"/>
          </a:xfrm>
          <a:prstGeom prst="roundRect">
            <a:avLst>
              <a:gd name="adj" fmla="val 860"/>
            </a:avLst>
          </a:prstGeom>
          <a:solidFill>
            <a:srgbClr val="FFFFFF"/>
          </a:solidFill>
          <a:ln w="31671">
            <a:solidFill>
              <a:srgbClr val="0F766E"/>
            </a:solidFill>
            <a:prstDash val="solid"/>
          </a:ln>
          <a:effectLst>
            <a:outerShdw blurRad="76200" dist="12700" dir="54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32423" y="1168400"/>
            <a:ext cx="329375" cy="330200"/>
          </a:xfrm>
          <a:prstGeom prst="rect">
            <a:avLst/>
          </a:prstGeom>
        </p:spPr>
      </p:pic>
      <p:sp>
        <p:nvSpPr>
          <p:cNvPr id="6" name="Text 3"/>
          <p:cNvSpPr txBox="1"/>
          <p:nvPr/>
        </p:nvSpPr>
        <p:spPr>
          <a:xfrm>
            <a:off x="1112629" y="1600200"/>
            <a:ext cx="2368963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95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Nature &amp; Outdoor Time</a:t>
            </a:r>
            <a:endParaRPr lang="en-US" sz="1795" dirty="0"/>
          </a:p>
        </p:txBody>
      </p:sp>
      <p:sp>
        <p:nvSpPr>
          <p:cNvPr id="7" name="Text 4"/>
          <p:cNvSpPr txBox="1"/>
          <p:nvPr/>
        </p:nvSpPr>
        <p:spPr>
          <a:xfrm>
            <a:off x="709422" y="1955800"/>
            <a:ext cx="3175475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Proven to reduce stress, anxiety, and depression. Hiking and camping disconnect youth from digital pressures and restore emotional well-being.</a:t>
            </a:r>
            <a:endParaRPr lang="en-US" sz="1496" dirty="0"/>
          </a:p>
        </p:txBody>
      </p:sp>
      <p:sp>
        <p:nvSpPr>
          <p:cNvPr id="8" name="Shape 5"/>
          <p:cNvSpPr/>
          <p:nvPr/>
        </p:nvSpPr>
        <p:spPr>
          <a:xfrm>
            <a:off x="4290281" y="933450"/>
            <a:ext cx="3580859" cy="4527550"/>
          </a:xfrm>
          <a:prstGeom prst="roundRect">
            <a:avLst>
              <a:gd name="adj" fmla="val 860"/>
            </a:avLst>
          </a:prstGeom>
          <a:solidFill>
            <a:srgbClr val="FFFFFF"/>
          </a:solidFill>
          <a:ln w="31671">
            <a:solidFill>
              <a:srgbClr val="C2410C"/>
            </a:solidFill>
            <a:prstDash val="solid"/>
          </a:ln>
          <a:effectLst>
            <a:outerShdw blurRad="76200" dist="12700" dir="54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915974" y="1168400"/>
            <a:ext cx="329375" cy="330200"/>
          </a:xfrm>
          <a:prstGeom prst="rect">
            <a:avLst/>
          </a:prstGeom>
        </p:spPr>
      </p:pic>
      <p:sp>
        <p:nvSpPr>
          <p:cNvPr id="10" name="Text 6"/>
          <p:cNvSpPr txBox="1"/>
          <p:nvPr/>
        </p:nvSpPr>
        <p:spPr>
          <a:xfrm>
            <a:off x="4569972" y="1600200"/>
            <a:ext cx="3021378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95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Belonging &amp; Social Connection</a:t>
            </a:r>
            <a:endParaRPr lang="en-US" sz="1795" dirty="0"/>
          </a:p>
        </p:txBody>
      </p:sp>
      <p:sp>
        <p:nvSpPr>
          <p:cNvPr id="11" name="Text 7"/>
          <p:cNvSpPr txBox="1"/>
          <p:nvPr/>
        </p:nvSpPr>
        <p:spPr>
          <a:xfrm>
            <a:off x="4492973" y="1955800"/>
            <a:ext cx="3175475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Patrols/Dens bonds combat loneliness and isolation — major risk factors for depression. Scouting fosters lasting friendships and a sense of community.</a:t>
            </a:r>
            <a:endParaRPr lang="en-US" sz="1496" dirty="0"/>
          </a:p>
        </p:txBody>
      </p:sp>
      <p:sp>
        <p:nvSpPr>
          <p:cNvPr id="12" name="Shape 8"/>
          <p:cNvSpPr/>
          <p:nvPr/>
        </p:nvSpPr>
        <p:spPr>
          <a:xfrm>
            <a:off x="8073832" y="933450"/>
            <a:ext cx="3580859" cy="4527550"/>
          </a:xfrm>
          <a:prstGeom prst="roundRect">
            <a:avLst>
              <a:gd name="adj" fmla="val 860"/>
            </a:avLst>
          </a:prstGeom>
          <a:solidFill>
            <a:srgbClr val="FFFFFF"/>
          </a:solidFill>
          <a:ln w="31671">
            <a:solidFill>
              <a:srgbClr val="0F766E"/>
            </a:solidFill>
            <a:prstDash val="solid"/>
          </a:ln>
          <a:effectLst>
            <a:outerShdw blurRad="76200" dist="12700" dir="54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699525" y="1168400"/>
            <a:ext cx="329375" cy="330200"/>
          </a:xfrm>
          <a:prstGeom prst="rect">
            <a:avLst/>
          </a:prstGeom>
        </p:spPr>
      </p:pic>
      <p:sp>
        <p:nvSpPr>
          <p:cNvPr id="14" name="Text 9"/>
          <p:cNvSpPr txBox="1"/>
          <p:nvPr/>
        </p:nvSpPr>
        <p:spPr>
          <a:xfrm>
            <a:off x="8660728" y="1600200"/>
            <a:ext cx="2406968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95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Resilience &amp; Confidence</a:t>
            </a:r>
            <a:endParaRPr lang="en-US" sz="1795" dirty="0"/>
          </a:p>
        </p:txBody>
      </p:sp>
      <p:sp>
        <p:nvSpPr>
          <p:cNvPr id="15" name="Text 10"/>
          <p:cNvSpPr txBox="1"/>
          <p:nvPr/>
        </p:nvSpPr>
        <p:spPr>
          <a:xfrm>
            <a:off x="8276524" y="1955800"/>
            <a:ext cx="3175475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Earning merit badges, conquering difficult hikes, and leading projects builds a mindset for handling adversity. Coping skills are practiced, not just taught.</a:t>
            </a:r>
            <a:endParaRPr lang="en-US" sz="1496" dirty="0"/>
          </a:p>
        </p:txBody>
      </p:sp>
      <p:sp>
        <p:nvSpPr>
          <p:cNvPr id="16" name="Shape 11"/>
          <p:cNvSpPr/>
          <p:nvPr/>
        </p:nvSpPr>
        <p:spPr>
          <a:xfrm>
            <a:off x="506730" y="5613400"/>
            <a:ext cx="11148060" cy="711200"/>
          </a:xfrm>
          <a:prstGeom prst="roundRect">
            <a:avLst>
              <a:gd name="adj" fmla="val 18367"/>
            </a:avLst>
          </a:prstGeom>
          <a:solidFill>
            <a:srgbClr val="0F766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60095" y="5842000"/>
            <a:ext cx="253365" cy="254000"/>
          </a:xfrm>
          <a:prstGeom prst="rect">
            <a:avLst/>
          </a:prstGeom>
        </p:spPr>
      </p:pic>
      <p:sp>
        <p:nvSpPr>
          <p:cNvPr id="18" name="Text 12"/>
          <p:cNvSpPr txBox="1"/>
          <p:nvPr/>
        </p:nvSpPr>
        <p:spPr>
          <a:xfrm>
            <a:off x="1114806" y="5740400"/>
            <a:ext cx="1028661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FFFFFF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Adults who participated in Scouting as youth have significantly better mental health and are less likely to suffer from mood or anxiety disorders later in life.</a:t>
            </a:r>
            <a:endParaRPr lang="en-US" sz="1496" dirty="0"/>
          </a:p>
        </p:txBody>
      </p:sp>
      <p:sp>
        <p:nvSpPr>
          <p:cNvPr id="19" name="Text 13"/>
          <p:cNvSpPr txBox="1"/>
          <p:nvPr/>
        </p:nvSpPr>
        <p:spPr>
          <a:xfrm>
            <a:off x="506730" y="6477000"/>
            <a:ext cx="111480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8A7F72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Scouting America | Youth Mental Health | Source: Scouting Magazine, PMC</a:t>
            </a:r>
            <a:endParaRPr lang="en-US" sz="149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6730" y="327025"/>
            <a:ext cx="38005" cy="330200"/>
          </a:xfrm>
          <a:prstGeom prst="roundRect">
            <a:avLst>
              <a:gd name="adj" fmla="val 277615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646081" y="254000"/>
            <a:ext cx="6828187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3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Your Role: First Responder, </a:t>
            </a:r>
            <a:r>
              <a:rPr lang="en-US" sz="2993" b="1" dirty="0">
                <a:solidFill>
                  <a:srgbClr val="8A7F72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Not Therapist</a:t>
            </a:r>
            <a:endParaRPr lang="en-US" sz="2993" dirty="0"/>
          </a:p>
        </p:txBody>
      </p:sp>
      <p:sp>
        <p:nvSpPr>
          <p:cNvPr id="4" name="Text 2"/>
          <p:cNvSpPr txBox="1"/>
          <p:nvPr/>
        </p:nvSpPr>
        <p:spPr>
          <a:xfrm>
            <a:off x="506730" y="933450"/>
            <a:ext cx="7026623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5C5248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What you ARE here to do:</a:t>
            </a:r>
            <a:endParaRPr lang="en-US" sz="1795" dirty="0"/>
          </a:p>
        </p:txBody>
      </p:sp>
      <p:sp>
        <p:nvSpPr>
          <p:cNvPr id="5" name="Shape 3"/>
          <p:cNvSpPr/>
          <p:nvPr/>
        </p:nvSpPr>
        <p:spPr>
          <a:xfrm>
            <a:off x="506730" y="1339850"/>
            <a:ext cx="2240796" cy="4984750"/>
          </a:xfrm>
          <a:prstGeom prst="roundRect">
            <a:avLst>
              <a:gd name="adj" fmla="val 1248"/>
            </a:avLst>
          </a:prstGeom>
          <a:solidFill>
            <a:srgbClr val="FFFFFF"/>
          </a:solidFill>
          <a:ln/>
          <a:effectLst>
            <a:outerShdw blurRad="50800" dist="127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49723" y="3082925"/>
            <a:ext cx="354711" cy="355600"/>
          </a:xfrm>
          <a:prstGeom prst="rect">
            <a:avLst/>
          </a:prstGeom>
        </p:spPr>
      </p:pic>
      <p:sp>
        <p:nvSpPr>
          <p:cNvPr id="7" name="Text 4"/>
          <p:cNvSpPr txBox="1"/>
          <p:nvPr/>
        </p:nvSpPr>
        <p:spPr>
          <a:xfrm>
            <a:off x="1196358" y="3540125"/>
            <a:ext cx="861441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95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Observe</a:t>
            </a:r>
            <a:endParaRPr lang="en-US" sz="1795" dirty="0"/>
          </a:p>
        </p:txBody>
      </p:sp>
      <p:sp>
        <p:nvSpPr>
          <p:cNvPr id="8" name="Text 5"/>
          <p:cNvSpPr txBox="1"/>
          <p:nvPr/>
        </p:nvSpPr>
        <p:spPr>
          <a:xfrm>
            <a:off x="658749" y="3895725"/>
            <a:ext cx="193675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Notice changes in behavior, mood, or participation</a:t>
            </a:r>
            <a:endParaRPr lang="en-US" sz="1496" dirty="0"/>
          </a:p>
        </p:txBody>
      </p:sp>
      <p:sp>
        <p:nvSpPr>
          <p:cNvPr id="9" name="Shape 6"/>
          <p:cNvSpPr/>
          <p:nvPr/>
        </p:nvSpPr>
        <p:spPr>
          <a:xfrm>
            <a:off x="2899545" y="1339850"/>
            <a:ext cx="2240895" cy="4984750"/>
          </a:xfrm>
          <a:prstGeom prst="roundRect">
            <a:avLst>
              <a:gd name="adj" fmla="val 1248"/>
            </a:avLst>
          </a:prstGeom>
          <a:solidFill>
            <a:srgbClr val="FFFFFF"/>
          </a:solidFill>
          <a:ln/>
          <a:effectLst>
            <a:outerShdw blurRad="50800" dist="127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842637" y="3082925"/>
            <a:ext cx="354711" cy="355600"/>
          </a:xfrm>
          <a:prstGeom prst="rect">
            <a:avLst/>
          </a:prstGeom>
        </p:spPr>
      </p:pic>
      <p:sp>
        <p:nvSpPr>
          <p:cNvPr id="11" name="Text 7"/>
          <p:cNvSpPr txBox="1"/>
          <p:nvPr/>
        </p:nvSpPr>
        <p:spPr>
          <a:xfrm>
            <a:off x="3617775" y="3540125"/>
            <a:ext cx="804434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95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Support</a:t>
            </a:r>
            <a:endParaRPr lang="en-US" sz="1795" dirty="0"/>
          </a:p>
        </p:txBody>
      </p:sp>
      <p:sp>
        <p:nvSpPr>
          <p:cNvPr id="12" name="Text 8"/>
          <p:cNvSpPr txBox="1"/>
          <p:nvPr/>
        </p:nvSpPr>
        <p:spPr>
          <a:xfrm>
            <a:off x="3051564" y="3895725"/>
            <a:ext cx="1936857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Create a safe, non-judgmental space for youth to feel heard</a:t>
            </a:r>
            <a:endParaRPr lang="en-US" sz="1496" dirty="0"/>
          </a:p>
        </p:txBody>
      </p:sp>
      <p:sp>
        <p:nvSpPr>
          <p:cNvPr id="13" name="Shape 9"/>
          <p:cNvSpPr/>
          <p:nvPr/>
        </p:nvSpPr>
        <p:spPr>
          <a:xfrm>
            <a:off x="5292458" y="1339850"/>
            <a:ext cx="2240796" cy="4984750"/>
          </a:xfrm>
          <a:prstGeom prst="roundRect">
            <a:avLst>
              <a:gd name="adj" fmla="val 1248"/>
            </a:avLst>
          </a:prstGeom>
          <a:solidFill>
            <a:srgbClr val="FFFFFF"/>
          </a:solidFill>
          <a:ln/>
          <a:effectLst>
            <a:outerShdw blurRad="50800" dist="127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235451" y="3082925"/>
            <a:ext cx="354711" cy="355600"/>
          </a:xfrm>
          <a:prstGeom prst="rect">
            <a:avLst/>
          </a:prstGeom>
        </p:spPr>
      </p:pic>
      <p:sp>
        <p:nvSpPr>
          <p:cNvPr id="15" name="Text 10"/>
          <p:cNvSpPr txBox="1"/>
          <p:nvPr/>
        </p:nvSpPr>
        <p:spPr>
          <a:xfrm>
            <a:off x="6134105" y="3540125"/>
            <a:ext cx="557403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95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Refer</a:t>
            </a:r>
            <a:endParaRPr lang="en-US" sz="1795" dirty="0"/>
          </a:p>
        </p:txBody>
      </p:sp>
      <p:sp>
        <p:nvSpPr>
          <p:cNvPr id="16" name="Text 11"/>
          <p:cNvSpPr txBox="1"/>
          <p:nvPr/>
        </p:nvSpPr>
        <p:spPr>
          <a:xfrm>
            <a:off x="5444477" y="3895725"/>
            <a:ext cx="193675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Connect youth and families to the right professional support</a:t>
            </a:r>
            <a:endParaRPr lang="en-US" sz="1496" dirty="0"/>
          </a:p>
        </p:txBody>
      </p:sp>
      <p:sp>
        <p:nvSpPr>
          <p:cNvPr id="17" name="Shape 12"/>
          <p:cNvSpPr/>
          <p:nvPr/>
        </p:nvSpPr>
        <p:spPr>
          <a:xfrm>
            <a:off x="7736045" y="933450"/>
            <a:ext cx="3918745" cy="5391150"/>
          </a:xfrm>
          <a:prstGeom prst="roundRect">
            <a:avLst>
              <a:gd name="adj" fmla="val 660"/>
            </a:avLst>
          </a:prstGeom>
          <a:solidFill>
            <a:srgbClr val="EDF5F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3"/>
          <p:cNvSpPr txBox="1"/>
          <p:nvPr/>
        </p:nvSpPr>
        <p:spPr>
          <a:xfrm>
            <a:off x="7938737" y="2363788"/>
            <a:ext cx="351336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0F766E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You are part of a Circle of Care</a:t>
            </a:r>
            <a:endParaRPr lang="en-US" sz="1496" dirty="0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938737" y="3121025"/>
            <a:ext cx="202692" cy="203200"/>
          </a:xfrm>
          <a:prstGeom prst="rect">
            <a:avLst/>
          </a:prstGeom>
        </p:spPr>
      </p:pic>
      <p:sp>
        <p:nvSpPr>
          <p:cNvPr id="20" name="Text 14"/>
          <p:cNvSpPr txBox="1"/>
          <p:nvPr/>
        </p:nvSpPr>
        <p:spPr>
          <a:xfrm>
            <a:off x="8242775" y="3108325"/>
            <a:ext cx="92478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The Scout</a:t>
            </a:r>
            <a:endParaRPr lang="en-US" sz="1496" dirty="0"/>
          </a:p>
        </p:txBody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938737" y="3502025"/>
            <a:ext cx="202692" cy="203200"/>
          </a:xfrm>
          <a:prstGeom prst="rect">
            <a:avLst/>
          </a:prstGeom>
        </p:spPr>
      </p:pic>
      <p:sp>
        <p:nvSpPr>
          <p:cNvPr id="22" name="Text 15"/>
          <p:cNvSpPr txBox="1"/>
          <p:nvPr/>
        </p:nvSpPr>
        <p:spPr>
          <a:xfrm>
            <a:off x="8242775" y="3489325"/>
            <a:ext cx="128582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Scout Leaders</a:t>
            </a:r>
            <a:endParaRPr lang="en-US" sz="1496" dirty="0"/>
          </a:p>
        </p:txBody>
      </p:sp>
      <p:pic>
        <p:nvPicPr>
          <p:cNvPr id="23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38737" y="3883025"/>
            <a:ext cx="202692" cy="203200"/>
          </a:xfrm>
          <a:prstGeom prst="rect">
            <a:avLst/>
          </a:prstGeom>
        </p:spPr>
      </p:pic>
      <p:sp>
        <p:nvSpPr>
          <p:cNvPr id="24" name="Text 16"/>
          <p:cNvSpPr txBox="1"/>
          <p:nvPr/>
        </p:nvSpPr>
        <p:spPr>
          <a:xfrm>
            <a:off x="8242775" y="3870325"/>
            <a:ext cx="155819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Parents &amp; Family</a:t>
            </a:r>
            <a:endParaRPr lang="en-US" sz="1496" dirty="0"/>
          </a:p>
        </p:txBody>
      </p:sp>
      <p:pic>
        <p:nvPicPr>
          <p:cNvPr id="25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938737" y="4264025"/>
            <a:ext cx="202692" cy="203200"/>
          </a:xfrm>
          <a:prstGeom prst="rect">
            <a:avLst/>
          </a:prstGeom>
        </p:spPr>
      </p:pic>
      <p:sp>
        <p:nvSpPr>
          <p:cNvPr id="26" name="Text 17"/>
          <p:cNvSpPr txBox="1"/>
          <p:nvPr/>
        </p:nvSpPr>
        <p:spPr>
          <a:xfrm>
            <a:off x="8242775" y="4251325"/>
            <a:ext cx="259065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Mental Health Professionals</a:t>
            </a:r>
            <a:endParaRPr lang="en-US" sz="1496" dirty="0"/>
          </a:p>
        </p:txBody>
      </p:sp>
      <p:sp>
        <p:nvSpPr>
          <p:cNvPr id="27" name="Text 18"/>
          <p:cNvSpPr txBox="1"/>
          <p:nvPr/>
        </p:nvSpPr>
        <p:spPr>
          <a:xfrm>
            <a:off x="506730" y="6477000"/>
            <a:ext cx="111480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8A7F72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Scouting America | Youth Mental Health</a:t>
            </a:r>
            <a:endParaRPr lang="en-US" sz="149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6730" y="327025"/>
            <a:ext cx="38005" cy="330200"/>
          </a:xfrm>
          <a:prstGeom prst="roundRect">
            <a:avLst>
              <a:gd name="adj" fmla="val 277615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646081" y="254000"/>
            <a:ext cx="6036421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3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Two Approaches That Actually Work</a:t>
            </a:r>
            <a:endParaRPr lang="en-US" sz="2993" dirty="0"/>
          </a:p>
        </p:txBody>
      </p:sp>
      <p:sp>
        <p:nvSpPr>
          <p:cNvPr id="4" name="Shape 2"/>
          <p:cNvSpPr/>
          <p:nvPr/>
        </p:nvSpPr>
        <p:spPr>
          <a:xfrm>
            <a:off x="506730" y="933450"/>
            <a:ext cx="5447348" cy="5391150"/>
          </a:xfrm>
          <a:prstGeom prst="roundRect">
            <a:avLst>
              <a:gd name="adj" fmla="val 479"/>
            </a:avLst>
          </a:prstGeom>
          <a:solidFill>
            <a:srgbClr val="FFFFFF"/>
          </a:solidFill>
          <a:ln w="31671">
            <a:solidFill>
              <a:srgbClr val="C2410C"/>
            </a:solidFill>
            <a:prstDash val="solid"/>
          </a:ln>
          <a:effectLst>
            <a:outerShdw blurRad="76200" dist="12700" dir="54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 txBox="1"/>
          <p:nvPr/>
        </p:nvSpPr>
        <p:spPr>
          <a:xfrm>
            <a:off x="709422" y="1168400"/>
            <a:ext cx="504196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591" b="1" dirty="0">
                <a:solidFill>
                  <a:srgbClr val="C2410C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01</a:t>
            </a:r>
            <a:endParaRPr lang="en-US" sz="3591" dirty="0"/>
          </a:p>
        </p:txBody>
      </p:sp>
      <p:sp>
        <p:nvSpPr>
          <p:cNvPr id="6" name="Text 4"/>
          <p:cNvSpPr txBox="1"/>
          <p:nvPr/>
        </p:nvSpPr>
        <p:spPr>
          <a:xfrm>
            <a:off x="709422" y="1727200"/>
            <a:ext cx="5041964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394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Therapeutic Mentoring</a:t>
            </a:r>
            <a:endParaRPr lang="en-US" sz="2394" dirty="0"/>
          </a:p>
        </p:txBody>
      </p:sp>
      <p:sp>
        <p:nvSpPr>
          <p:cNvPr id="7" name="Text 5"/>
          <p:cNvSpPr txBox="1"/>
          <p:nvPr/>
        </p:nvSpPr>
        <p:spPr>
          <a:xfrm>
            <a:off x="709422" y="2209800"/>
            <a:ext cx="5041964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A structured, one-on-one relationship focused on building social skills, problem-solving, and communication. Strengths-based — you focus on what the Scout can do, not what they can’t.</a:t>
            </a:r>
            <a:endParaRPr lang="en-US" sz="1496" dirty="0"/>
          </a:p>
        </p:txBody>
      </p:sp>
      <p:sp>
        <p:nvSpPr>
          <p:cNvPr id="8" name="Shape 6"/>
          <p:cNvSpPr/>
          <p:nvPr/>
        </p:nvSpPr>
        <p:spPr>
          <a:xfrm>
            <a:off x="658749" y="4902200"/>
            <a:ext cx="5143310" cy="1270000"/>
          </a:xfrm>
          <a:prstGeom prst="roundRect">
            <a:avLst>
              <a:gd name="adj" fmla="val 5760"/>
            </a:avLst>
          </a:prstGeom>
          <a:solidFill>
            <a:srgbClr val="0F766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 txBox="1"/>
          <p:nvPr/>
        </p:nvSpPr>
        <p:spPr>
          <a:xfrm>
            <a:off x="810768" y="5054600"/>
            <a:ext cx="483927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FFFFFF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Try This:</a:t>
            </a:r>
            <a:endParaRPr lang="en-US" sz="1496" dirty="0"/>
          </a:p>
        </p:txBody>
      </p:sp>
      <p:sp>
        <p:nvSpPr>
          <p:cNvPr id="10" name="Text 8"/>
          <p:cNvSpPr txBox="1"/>
          <p:nvPr/>
        </p:nvSpPr>
        <p:spPr>
          <a:xfrm>
            <a:off x="810768" y="5334000"/>
            <a:ext cx="4839272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FFFFFF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Meet one-on-one with the Scout regularly. Ask about their goals, celebrate small wins, and help them identify and build on their strengths.</a:t>
            </a:r>
            <a:endParaRPr lang="en-US" sz="1496" dirty="0"/>
          </a:p>
        </p:txBody>
      </p:sp>
      <p:sp>
        <p:nvSpPr>
          <p:cNvPr id="11" name="Shape 9"/>
          <p:cNvSpPr/>
          <p:nvPr/>
        </p:nvSpPr>
        <p:spPr>
          <a:xfrm>
            <a:off x="6207443" y="933450"/>
            <a:ext cx="5447348" cy="5391150"/>
          </a:xfrm>
          <a:prstGeom prst="roundRect">
            <a:avLst>
              <a:gd name="adj" fmla="val 479"/>
            </a:avLst>
          </a:prstGeom>
          <a:solidFill>
            <a:srgbClr val="FFFFFF"/>
          </a:solidFill>
          <a:ln w="31671">
            <a:solidFill>
              <a:srgbClr val="0F766E"/>
            </a:solidFill>
            <a:prstDash val="solid"/>
          </a:ln>
          <a:effectLst>
            <a:outerShdw blurRad="76200" dist="12700" dir="54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 txBox="1"/>
          <p:nvPr/>
        </p:nvSpPr>
        <p:spPr>
          <a:xfrm>
            <a:off x="6410135" y="1168400"/>
            <a:ext cx="504196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591" b="1" dirty="0">
                <a:solidFill>
                  <a:srgbClr val="0F766E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02</a:t>
            </a:r>
            <a:endParaRPr lang="en-US" sz="3591" dirty="0"/>
          </a:p>
        </p:txBody>
      </p:sp>
      <p:sp>
        <p:nvSpPr>
          <p:cNvPr id="13" name="Text 11"/>
          <p:cNvSpPr txBox="1"/>
          <p:nvPr/>
        </p:nvSpPr>
        <p:spPr>
          <a:xfrm>
            <a:off x="6410135" y="1727200"/>
            <a:ext cx="5041964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394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CBT-Informed Conversation</a:t>
            </a:r>
            <a:endParaRPr lang="en-US" sz="2394" dirty="0"/>
          </a:p>
        </p:txBody>
      </p:sp>
      <p:sp>
        <p:nvSpPr>
          <p:cNvPr id="14" name="Text 12"/>
          <p:cNvSpPr txBox="1"/>
          <p:nvPr/>
        </p:nvSpPr>
        <p:spPr>
          <a:xfrm>
            <a:off x="6410135" y="2209800"/>
            <a:ext cx="5041964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Help a Scout identify unhelpful thought patterns and gently explore alternative, balanced perspectives. You don’t need to be a therapist — just a thoughtful, curious listener.</a:t>
            </a:r>
            <a:endParaRPr lang="en-US" sz="1496" dirty="0"/>
          </a:p>
        </p:txBody>
      </p:sp>
      <p:sp>
        <p:nvSpPr>
          <p:cNvPr id="15" name="Shape 13"/>
          <p:cNvSpPr/>
          <p:nvPr/>
        </p:nvSpPr>
        <p:spPr>
          <a:xfrm>
            <a:off x="6359462" y="4673600"/>
            <a:ext cx="5143310" cy="1498600"/>
          </a:xfrm>
          <a:prstGeom prst="roundRect">
            <a:avLst>
              <a:gd name="adj" fmla="val 4137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 txBox="1"/>
          <p:nvPr/>
        </p:nvSpPr>
        <p:spPr>
          <a:xfrm>
            <a:off x="6511481" y="4826000"/>
            <a:ext cx="483927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FFFFFF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Try This:</a:t>
            </a:r>
            <a:endParaRPr lang="en-US" sz="1496" dirty="0"/>
          </a:p>
        </p:txBody>
      </p:sp>
      <p:sp>
        <p:nvSpPr>
          <p:cNvPr id="17" name="Text 15"/>
          <p:cNvSpPr txBox="1"/>
          <p:nvPr/>
        </p:nvSpPr>
        <p:spPr>
          <a:xfrm>
            <a:off x="6511481" y="5105400"/>
            <a:ext cx="4839272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FFFFFF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Scout: 'I'm going to fail this merit badge.' You: 'What makes you think that? Have you prepared? What’s one thing you do know?' Guide them toward evidence-based thinking.</a:t>
            </a:r>
            <a:endParaRPr lang="en-US" sz="1496" dirty="0"/>
          </a:p>
        </p:txBody>
      </p:sp>
      <p:sp>
        <p:nvSpPr>
          <p:cNvPr id="18" name="Text 16"/>
          <p:cNvSpPr txBox="1"/>
          <p:nvPr/>
        </p:nvSpPr>
        <p:spPr>
          <a:xfrm>
            <a:off x="506730" y="6477000"/>
            <a:ext cx="111480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8A7F72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Scouting America | Youth Mental Health | Sources: Frontiers, PMC</a:t>
            </a:r>
            <a:endParaRPr lang="en-US" sz="149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6730" y="327025"/>
            <a:ext cx="38005" cy="330200"/>
          </a:xfrm>
          <a:prstGeom prst="roundRect">
            <a:avLst>
              <a:gd name="adj" fmla="val 277615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646081" y="254000"/>
            <a:ext cx="6581156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3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Youth Mental Health First Aid — 5 Steps</a:t>
            </a:r>
            <a:endParaRPr lang="en-US" sz="2993" dirty="0"/>
          </a:p>
        </p:txBody>
      </p:sp>
      <p:sp>
        <p:nvSpPr>
          <p:cNvPr id="4" name="Text 2"/>
          <p:cNvSpPr txBox="1"/>
          <p:nvPr/>
        </p:nvSpPr>
        <p:spPr>
          <a:xfrm>
            <a:off x="658749" y="755650"/>
            <a:ext cx="1099604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A concrete action plan for any leader</a:t>
            </a:r>
            <a:endParaRPr lang="en-US" sz="1496" dirty="0"/>
          </a:p>
        </p:txBody>
      </p:sp>
      <p:sp>
        <p:nvSpPr>
          <p:cNvPr id="5" name="Shape 3"/>
          <p:cNvSpPr/>
          <p:nvPr/>
        </p:nvSpPr>
        <p:spPr>
          <a:xfrm>
            <a:off x="506730" y="1187450"/>
            <a:ext cx="1915380" cy="5086350"/>
          </a:xfrm>
          <a:prstGeom prst="roundRect">
            <a:avLst>
              <a:gd name="adj" fmla="val 1430"/>
            </a:avLst>
          </a:prstGeom>
          <a:solidFill>
            <a:srgbClr val="FFFFFF"/>
          </a:solidFill>
          <a:ln w="19002">
            <a:solidFill>
              <a:srgbClr val="C2410C"/>
            </a:solidFill>
            <a:prstDash val="solid"/>
          </a:ln>
          <a:effectLst>
            <a:outerShdw blurRad="50800" dist="12700" dir="54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 txBox="1"/>
          <p:nvPr/>
        </p:nvSpPr>
        <p:spPr>
          <a:xfrm>
            <a:off x="1375693" y="1333500"/>
            <a:ext cx="177356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394" b="1" dirty="0">
                <a:solidFill>
                  <a:srgbClr val="C2410C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1</a:t>
            </a:r>
            <a:endParaRPr lang="en-US" sz="2394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37688" y="1714500"/>
            <a:ext cx="253365" cy="254000"/>
          </a:xfrm>
          <a:prstGeom prst="rect">
            <a:avLst/>
          </a:prstGeom>
        </p:spPr>
      </p:pic>
      <p:sp>
        <p:nvSpPr>
          <p:cNvPr id="8" name="Text 5"/>
          <p:cNvSpPr txBox="1"/>
          <p:nvPr/>
        </p:nvSpPr>
        <p:spPr>
          <a:xfrm>
            <a:off x="1125495" y="2044700"/>
            <a:ext cx="677751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95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Assess</a:t>
            </a:r>
            <a:endParaRPr lang="en-US" sz="1795" dirty="0"/>
          </a:p>
        </p:txBody>
      </p:sp>
      <p:sp>
        <p:nvSpPr>
          <p:cNvPr id="9" name="Text 6"/>
          <p:cNvSpPr txBox="1"/>
          <p:nvPr/>
        </p:nvSpPr>
        <p:spPr>
          <a:xfrm>
            <a:off x="652415" y="2374900"/>
            <a:ext cx="162401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Assess for risk of suicide or harm. Ask direct questions if needed. This is the most critical step.</a:t>
            </a:r>
            <a:endParaRPr lang="en-US" sz="1496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523456" y="3629025"/>
            <a:ext cx="202692" cy="203200"/>
          </a:xfrm>
          <a:prstGeom prst="rect">
            <a:avLst/>
          </a:prstGeom>
        </p:spPr>
      </p:pic>
      <p:sp>
        <p:nvSpPr>
          <p:cNvPr id="11" name="Shape 7"/>
          <p:cNvSpPr/>
          <p:nvPr/>
        </p:nvSpPr>
        <p:spPr>
          <a:xfrm>
            <a:off x="2827494" y="1187450"/>
            <a:ext cx="1902811" cy="5086350"/>
          </a:xfrm>
          <a:prstGeom prst="roundRect">
            <a:avLst>
              <a:gd name="adj" fmla="val 1440"/>
            </a:avLst>
          </a:prstGeom>
          <a:solidFill>
            <a:srgbClr val="FFFFFF"/>
          </a:solidFill>
          <a:ln w="12668">
            <a:solidFill>
              <a:srgbClr val="F0ECE6"/>
            </a:solidFill>
            <a:prstDash val="solid"/>
          </a:ln>
          <a:effectLst>
            <a:outerShdw blurRad="50800" dist="12700" dir="54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 8"/>
          <p:cNvSpPr txBox="1"/>
          <p:nvPr/>
        </p:nvSpPr>
        <p:spPr>
          <a:xfrm>
            <a:off x="3690222" y="1327150"/>
            <a:ext cx="177356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394" b="1" dirty="0">
                <a:solidFill>
                  <a:srgbClr val="0F766E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2</a:t>
            </a:r>
            <a:endParaRPr lang="en-US" sz="2394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652217" y="1708150"/>
            <a:ext cx="253365" cy="254000"/>
          </a:xfrm>
          <a:prstGeom prst="rect">
            <a:avLst/>
          </a:prstGeom>
        </p:spPr>
      </p:pic>
      <p:sp>
        <p:nvSpPr>
          <p:cNvPr id="14" name="Text 9"/>
          <p:cNvSpPr txBox="1"/>
          <p:nvPr/>
        </p:nvSpPr>
        <p:spPr>
          <a:xfrm>
            <a:off x="3474861" y="2038350"/>
            <a:ext cx="608076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95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Listen</a:t>
            </a:r>
            <a:endParaRPr lang="en-US" sz="1795" dirty="0"/>
          </a:p>
        </p:txBody>
      </p:sp>
      <p:sp>
        <p:nvSpPr>
          <p:cNvPr id="15" name="Text 10"/>
          <p:cNvSpPr txBox="1"/>
          <p:nvPr/>
        </p:nvSpPr>
        <p:spPr>
          <a:xfrm>
            <a:off x="2966845" y="2368550"/>
            <a:ext cx="1624109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Listen nonjudgmentally. Create a safe space with no fear of criticism or judgment.</a:t>
            </a:r>
            <a:endParaRPr lang="en-US" sz="1496" dirty="0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831651" y="3629025"/>
            <a:ext cx="202692" cy="203200"/>
          </a:xfrm>
          <a:prstGeom prst="rect">
            <a:avLst/>
          </a:prstGeom>
        </p:spPr>
      </p:pic>
      <p:sp>
        <p:nvSpPr>
          <p:cNvPr id="17" name="Shape 11"/>
          <p:cNvSpPr/>
          <p:nvPr/>
        </p:nvSpPr>
        <p:spPr>
          <a:xfrm>
            <a:off x="5135689" y="1187450"/>
            <a:ext cx="1902712" cy="5086350"/>
          </a:xfrm>
          <a:prstGeom prst="roundRect">
            <a:avLst>
              <a:gd name="adj" fmla="val 1440"/>
            </a:avLst>
          </a:prstGeom>
          <a:solidFill>
            <a:srgbClr val="FFFFFF"/>
          </a:solidFill>
          <a:ln w="12668">
            <a:solidFill>
              <a:srgbClr val="F0ECE6"/>
            </a:solidFill>
            <a:prstDash val="solid"/>
          </a:ln>
          <a:effectLst>
            <a:outerShdw blurRad="50800" dist="12700" dir="54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Text 12"/>
          <p:cNvSpPr txBox="1"/>
          <p:nvPr/>
        </p:nvSpPr>
        <p:spPr>
          <a:xfrm>
            <a:off x="5998317" y="1327150"/>
            <a:ext cx="177356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394" b="1" dirty="0">
                <a:solidFill>
                  <a:srgbClr val="C2410C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3</a:t>
            </a:r>
            <a:endParaRPr lang="en-US" sz="2394" dirty="0"/>
          </a:p>
        </p:txBody>
      </p:sp>
      <p:pic>
        <p:nvPicPr>
          <p:cNvPr id="19" name="Image 4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960313" y="1708150"/>
            <a:ext cx="253365" cy="254000"/>
          </a:xfrm>
          <a:prstGeom prst="rect">
            <a:avLst/>
          </a:prstGeom>
        </p:spPr>
      </p:pic>
      <p:sp>
        <p:nvSpPr>
          <p:cNvPr id="20" name="Text 13"/>
          <p:cNvSpPr txBox="1"/>
          <p:nvPr/>
        </p:nvSpPr>
        <p:spPr>
          <a:xfrm>
            <a:off x="5624604" y="2038350"/>
            <a:ext cx="924782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95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Reassure</a:t>
            </a:r>
            <a:endParaRPr lang="en-US" sz="1795" dirty="0"/>
          </a:p>
        </p:txBody>
      </p:sp>
      <p:sp>
        <p:nvSpPr>
          <p:cNvPr id="21" name="Text 14"/>
          <p:cNvSpPr txBox="1"/>
          <p:nvPr/>
        </p:nvSpPr>
        <p:spPr>
          <a:xfrm>
            <a:off x="5275040" y="2368550"/>
            <a:ext cx="162401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Give reassurance and information. Let them know help is available and they are not alone.</a:t>
            </a:r>
            <a:endParaRPr lang="en-US" sz="1496" dirty="0"/>
          </a:p>
        </p:txBody>
      </p:sp>
      <p:pic>
        <p:nvPicPr>
          <p:cNvPr id="22" name="Image 5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139747" y="3629025"/>
            <a:ext cx="202692" cy="203200"/>
          </a:xfrm>
          <a:prstGeom prst="rect">
            <a:avLst/>
          </a:prstGeom>
        </p:spPr>
      </p:pic>
      <p:sp>
        <p:nvSpPr>
          <p:cNvPr id="23" name="Shape 15"/>
          <p:cNvSpPr/>
          <p:nvPr/>
        </p:nvSpPr>
        <p:spPr>
          <a:xfrm>
            <a:off x="7443785" y="1187450"/>
            <a:ext cx="1902811" cy="5086350"/>
          </a:xfrm>
          <a:prstGeom prst="roundRect">
            <a:avLst>
              <a:gd name="adj" fmla="val 1440"/>
            </a:avLst>
          </a:prstGeom>
          <a:solidFill>
            <a:srgbClr val="FFFFFF"/>
          </a:solidFill>
          <a:ln w="12668">
            <a:solidFill>
              <a:srgbClr val="F0ECE6"/>
            </a:solidFill>
            <a:prstDash val="solid"/>
          </a:ln>
          <a:effectLst>
            <a:outerShdw blurRad="50800" dist="12700" dir="54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4" name="Text 16"/>
          <p:cNvSpPr txBox="1"/>
          <p:nvPr/>
        </p:nvSpPr>
        <p:spPr>
          <a:xfrm>
            <a:off x="8306512" y="1327150"/>
            <a:ext cx="177356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394" b="1" dirty="0">
                <a:solidFill>
                  <a:srgbClr val="0F766E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4</a:t>
            </a:r>
            <a:endParaRPr lang="en-US" sz="2394" dirty="0"/>
          </a:p>
        </p:txBody>
      </p:sp>
      <p:pic>
        <p:nvPicPr>
          <p:cNvPr id="25" name="Image 6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268507" y="1708150"/>
            <a:ext cx="253365" cy="254000"/>
          </a:xfrm>
          <a:prstGeom prst="rect">
            <a:avLst/>
          </a:prstGeom>
        </p:spPr>
      </p:pic>
      <p:sp>
        <p:nvSpPr>
          <p:cNvPr id="26" name="Text 17"/>
          <p:cNvSpPr txBox="1"/>
          <p:nvPr/>
        </p:nvSpPr>
        <p:spPr>
          <a:xfrm>
            <a:off x="8116488" y="2038350"/>
            <a:ext cx="557403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95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Refer</a:t>
            </a:r>
            <a:endParaRPr lang="en-US" sz="1795" dirty="0"/>
          </a:p>
        </p:txBody>
      </p:sp>
      <p:sp>
        <p:nvSpPr>
          <p:cNvPr id="27" name="Text 18"/>
          <p:cNvSpPr txBox="1"/>
          <p:nvPr/>
        </p:nvSpPr>
        <p:spPr>
          <a:xfrm>
            <a:off x="7583135" y="2368550"/>
            <a:ext cx="1624109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Encourage appropriate professional help. Connect the youth and family to mental health professionals.</a:t>
            </a:r>
            <a:endParaRPr lang="en-US" sz="1496" dirty="0"/>
          </a:p>
        </p:txBody>
      </p:sp>
      <p:pic>
        <p:nvPicPr>
          <p:cNvPr id="28" name="Image 7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447941" y="3629025"/>
            <a:ext cx="202692" cy="203200"/>
          </a:xfrm>
          <a:prstGeom prst="rect">
            <a:avLst/>
          </a:prstGeom>
        </p:spPr>
      </p:pic>
      <p:sp>
        <p:nvSpPr>
          <p:cNvPr id="29" name="Shape 19"/>
          <p:cNvSpPr/>
          <p:nvPr/>
        </p:nvSpPr>
        <p:spPr>
          <a:xfrm>
            <a:off x="9751979" y="1187450"/>
            <a:ext cx="1902811" cy="5086350"/>
          </a:xfrm>
          <a:prstGeom prst="roundRect">
            <a:avLst>
              <a:gd name="adj" fmla="val 1440"/>
            </a:avLst>
          </a:prstGeom>
          <a:solidFill>
            <a:srgbClr val="FFFFFF"/>
          </a:solidFill>
          <a:ln w="12668">
            <a:solidFill>
              <a:srgbClr val="F0ECE6"/>
            </a:solidFill>
            <a:prstDash val="solid"/>
          </a:ln>
          <a:effectLst>
            <a:outerShdw blurRad="50800" dist="12700" dir="54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0" name="Text 20"/>
          <p:cNvSpPr txBox="1"/>
          <p:nvPr/>
        </p:nvSpPr>
        <p:spPr>
          <a:xfrm>
            <a:off x="10614707" y="1327150"/>
            <a:ext cx="177356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394" b="1" dirty="0">
                <a:solidFill>
                  <a:srgbClr val="C2410C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5</a:t>
            </a:r>
            <a:endParaRPr lang="en-US" sz="2394" dirty="0"/>
          </a:p>
        </p:txBody>
      </p:sp>
      <p:pic>
        <p:nvPicPr>
          <p:cNvPr id="31" name="Image 8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576702" y="1708150"/>
            <a:ext cx="253365" cy="254000"/>
          </a:xfrm>
          <a:prstGeom prst="rect">
            <a:avLst/>
          </a:prstGeom>
        </p:spPr>
      </p:pic>
      <p:sp>
        <p:nvSpPr>
          <p:cNvPr id="32" name="Text 21"/>
          <p:cNvSpPr txBox="1"/>
          <p:nvPr/>
        </p:nvSpPr>
        <p:spPr>
          <a:xfrm>
            <a:off x="10174485" y="2038350"/>
            <a:ext cx="1057799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95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Encourage</a:t>
            </a:r>
            <a:endParaRPr lang="en-US" sz="1795" dirty="0"/>
          </a:p>
        </p:txBody>
      </p:sp>
      <p:sp>
        <p:nvSpPr>
          <p:cNvPr id="33" name="Text 22"/>
          <p:cNvSpPr txBox="1"/>
          <p:nvPr/>
        </p:nvSpPr>
        <p:spPr>
          <a:xfrm>
            <a:off x="9891330" y="2368550"/>
            <a:ext cx="1624109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Encourage self-help and other support strategies — mindfulness, exercise, talking with trusted friends.</a:t>
            </a:r>
            <a:endParaRPr lang="en-US" sz="1496" dirty="0"/>
          </a:p>
        </p:txBody>
      </p:sp>
      <p:sp>
        <p:nvSpPr>
          <p:cNvPr id="34" name="Text 23"/>
          <p:cNvSpPr txBox="1"/>
          <p:nvPr/>
        </p:nvSpPr>
        <p:spPr>
          <a:xfrm>
            <a:off x="506730" y="6477000"/>
            <a:ext cx="111480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8A7F72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Scouting America | Youth Mental Health | Source: GSU Center for Leadership in Disability</a:t>
            </a:r>
            <a:endParaRPr lang="en-US" sz="149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6730" y="327025"/>
            <a:ext cx="38005" cy="330200"/>
          </a:xfrm>
          <a:prstGeom prst="roundRect">
            <a:avLst>
              <a:gd name="adj" fmla="val 277615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646081" y="254000"/>
            <a:ext cx="5802059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3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Scouting America’s </a:t>
            </a:r>
            <a:r>
              <a:rPr lang="en-US" sz="2993" b="1" dirty="0">
                <a:solidFill>
                  <a:srgbClr val="0F766E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MESH</a:t>
            </a:r>
            <a:r>
              <a:rPr lang="en-US" sz="2993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 Initiative</a:t>
            </a:r>
            <a:endParaRPr lang="en-US" sz="2993" dirty="0"/>
          </a:p>
        </p:txBody>
      </p:sp>
      <p:sp>
        <p:nvSpPr>
          <p:cNvPr id="4" name="Text 2"/>
          <p:cNvSpPr txBox="1"/>
          <p:nvPr/>
        </p:nvSpPr>
        <p:spPr>
          <a:xfrm>
            <a:off x="506730" y="2206625"/>
            <a:ext cx="544734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591" b="1" dirty="0">
                <a:solidFill>
                  <a:srgbClr val="0F766E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MESH</a:t>
            </a:r>
            <a:endParaRPr lang="en-US" sz="3591" dirty="0"/>
          </a:p>
        </p:txBody>
      </p:sp>
      <p:sp>
        <p:nvSpPr>
          <p:cNvPr id="5" name="Text 3"/>
          <p:cNvSpPr txBox="1"/>
          <p:nvPr/>
        </p:nvSpPr>
        <p:spPr>
          <a:xfrm>
            <a:off x="506730" y="2816225"/>
            <a:ext cx="544734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Mental, Emotional, and Social Health</a:t>
            </a:r>
            <a:endParaRPr lang="en-US" sz="1496" dirty="0"/>
          </a:p>
        </p:txBody>
      </p:sp>
      <p:sp>
        <p:nvSpPr>
          <p:cNvPr id="6" name="Text 4"/>
          <p:cNvSpPr txBox="1"/>
          <p:nvPr/>
        </p:nvSpPr>
        <p:spPr>
          <a:xfrm>
            <a:off x="506730" y="3197225"/>
            <a:ext cx="544734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Scouting America has formally launched MESH — a national framework to support youth mental health through prevention, training, and crisis response.</a:t>
            </a:r>
            <a:endParaRPr lang="en-US" sz="1496" dirty="0"/>
          </a:p>
        </p:txBody>
      </p:sp>
      <p:sp>
        <p:nvSpPr>
          <p:cNvPr id="7" name="Shape 5"/>
          <p:cNvSpPr/>
          <p:nvPr/>
        </p:nvSpPr>
        <p:spPr>
          <a:xfrm>
            <a:off x="506730" y="4035425"/>
            <a:ext cx="5447348" cy="1016000"/>
          </a:xfrm>
          <a:prstGeom prst="roundRect">
            <a:avLst>
              <a:gd name="adj" fmla="val 9000"/>
            </a:avLst>
          </a:prstGeom>
          <a:solidFill>
            <a:srgbClr val="FFF3ED"/>
          </a:solidFill>
          <a:ln w="12668">
            <a:solidFill>
              <a:srgbClr val="C2410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 txBox="1"/>
          <p:nvPr/>
        </p:nvSpPr>
        <p:spPr>
          <a:xfrm>
            <a:off x="671417" y="4200525"/>
            <a:ext cx="5117973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C2410C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NCAP Standard RP-551 requires camps to have written mental health procedures and a network of local resources.</a:t>
            </a:r>
            <a:endParaRPr lang="en-US" sz="1496" dirty="0"/>
          </a:p>
        </p:txBody>
      </p:sp>
      <p:sp>
        <p:nvSpPr>
          <p:cNvPr id="9" name="Shape 7"/>
          <p:cNvSpPr/>
          <p:nvPr/>
        </p:nvSpPr>
        <p:spPr>
          <a:xfrm>
            <a:off x="6207443" y="933450"/>
            <a:ext cx="5447348" cy="1695450"/>
          </a:xfrm>
          <a:prstGeom prst="roundRect">
            <a:avLst>
              <a:gd name="adj" fmla="val 4848"/>
            </a:avLst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50800" dist="127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91132" y="1641475"/>
            <a:ext cx="278702" cy="279400"/>
          </a:xfrm>
          <a:prstGeom prst="rect">
            <a:avLst/>
          </a:prstGeom>
        </p:spPr>
      </p:pic>
      <p:sp>
        <p:nvSpPr>
          <p:cNvPr id="11" name="Text 8"/>
          <p:cNvSpPr txBox="1"/>
          <p:nvPr/>
        </p:nvSpPr>
        <p:spPr>
          <a:xfrm>
            <a:off x="6821853" y="1412875"/>
            <a:ext cx="4680918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Prevention</a:t>
            </a:r>
            <a:endParaRPr lang="en-US" sz="1795" dirty="0"/>
          </a:p>
        </p:txBody>
      </p:sp>
      <p:sp>
        <p:nvSpPr>
          <p:cNvPr id="12" name="Text 9"/>
          <p:cNvSpPr txBox="1"/>
          <p:nvPr/>
        </p:nvSpPr>
        <p:spPr>
          <a:xfrm>
            <a:off x="6821853" y="1692275"/>
            <a:ext cx="468091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Self-care promotion, positive peer interactions, displaying 988 Lifeline</a:t>
            </a:r>
            <a:endParaRPr lang="en-US" sz="1496" dirty="0"/>
          </a:p>
        </p:txBody>
      </p:sp>
      <p:sp>
        <p:nvSpPr>
          <p:cNvPr id="13" name="Shape 10"/>
          <p:cNvSpPr/>
          <p:nvPr/>
        </p:nvSpPr>
        <p:spPr>
          <a:xfrm>
            <a:off x="6207443" y="2781300"/>
            <a:ext cx="5447348" cy="1695450"/>
          </a:xfrm>
          <a:prstGeom prst="roundRect">
            <a:avLst>
              <a:gd name="adj" fmla="val 4848"/>
            </a:avLst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50800" dist="127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391132" y="3489325"/>
            <a:ext cx="278702" cy="279400"/>
          </a:xfrm>
          <a:prstGeom prst="rect">
            <a:avLst/>
          </a:prstGeom>
        </p:spPr>
      </p:pic>
      <p:sp>
        <p:nvSpPr>
          <p:cNvPr id="15" name="Text 11"/>
          <p:cNvSpPr txBox="1"/>
          <p:nvPr/>
        </p:nvSpPr>
        <p:spPr>
          <a:xfrm>
            <a:off x="6821853" y="3260725"/>
            <a:ext cx="4680918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Capacity Building</a:t>
            </a:r>
            <a:endParaRPr lang="en-US" sz="1795" dirty="0"/>
          </a:p>
        </p:txBody>
      </p:sp>
      <p:sp>
        <p:nvSpPr>
          <p:cNvPr id="16" name="Text 12"/>
          <p:cNvSpPr txBox="1"/>
          <p:nvPr/>
        </p:nvSpPr>
        <p:spPr>
          <a:xfrm>
            <a:off x="6821853" y="3540125"/>
            <a:ext cx="468091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YMHFA and QPR training for leaders, staff, and youth leaders</a:t>
            </a:r>
            <a:endParaRPr lang="en-US" sz="1496" dirty="0"/>
          </a:p>
        </p:txBody>
      </p:sp>
      <p:sp>
        <p:nvSpPr>
          <p:cNvPr id="17" name="Shape 13"/>
          <p:cNvSpPr/>
          <p:nvPr/>
        </p:nvSpPr>
        <p:spPr>
          <a:xfrm>
            <a:off x="6207443" y="4629150"/>
            <a:ext cx="5447348" cy="1695450"/>
          </a:xfrm>
          <a:prstGeom prst="roundRect">
            <a:avLst>
              <a:gd name="adj" fmla="val 4848"/>
            </a:avLst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50800" dist="127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391132" y="5337175"/>
            <a:ext cx="278702" cy="279400"/>
          </a:xfrm>
          <a:prstGeom prst="rect">
            <a:avLst/>
          </a:prstGeom>
        </p:spPr>
      </p:pic>
      <p:sp>
        <p:nvSpPr>
          <p:cNvPr id="19" name="Text 14"/>
          <p:cNvSpPr txBox="1"/>
          <p:nvPr/>
        </p:nvSpPr>
        <p:spPr>
          <a:xfrm>
            <a:off x="6821853" y="5108575"/>
            <a:ext cx="4680918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Crisis Response</a:t>
            </a:r>
            <a:endParaRPr lang="en-US" sz="1795" dirty="0"/>
          </a:p>
        </p:txBody>
      </p:sp>
      <p:sp>
        <p:nvSpPr>
          <p:cNvPr id="20" name="Text 15"/>
          <p:cNvSpPr txBox="1"/>
          <p:nvPr/>
        </p:nvSpPr>
        <p:spPr>
          <a:xfrm>
            <a:off x="6821853" y="5387975"/>
            <a:ext cx="468091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Written emergency plans, assessment protocols, and referral to professional support</a:t>
            </a:r>
            <a:endParaRPr lang="en-US" sz="1496" dirty="0"/>
          </a:p>
        </p:txBody>
      </p:sp>
      <p:sp>
        <p:nvSpPr>
          <p:cNvPr id="21" name="Text 16"/>
          <p:cNvSpPr txBox="1"/>
          <p:nvPr/>
        </p:nvSpPr>
        <p:spPr>
          <a:xfrm>
            <a:off x="506730" y="6477000"/>
            <a:ext cx="111480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8A7F72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Scouting America | Youth Mental Health | Source: Scouting America / Simplified Newsletter</a:t>
            </a:r>
            <a:endParaRPr lang="en-US" sz="149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6730" y="327025"/>
            <a:ext cx="38005" cy="330200"/>
          </a:xfrm>
          <a:prstGeom prst="roundRect">
            <a:avLst>
              <a:gd name="adj" fmla="val 277615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646081" y="254000"/>
            <a:ext cx="5529691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3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Responding Well: Do’s and Don’ts</a:t>
            </a:r>
            <a:endParaRPr lang="en-US" sz="2993" dirty="0"/>
          </a:p>
        </p:txBody>
      </p:sp>
      <p:sp>
        <p:nvSpPr>
          <p:cNvPr id="4" name="Shape 2"/>
          <p:cNvSpPr/>
          <p:nvPr/>
        </p:nvSpPr>
        <p:spPr>
          <a:xfrm>
            <a:off x="506730" y="933450"/>
            <a:ext cx="5447348" cy="5391150"/>
          </a:xfrm>
          <a:prstGeom prst="roundRect">
            <a:avLst>
              <a:gd name="adj" fmla="val 479"/>
            </a:avLst>
          </a:prstGeom>
          <a:solidFill>
            <a:srgbClr val="EDF5F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9422" y="1073150"/>
            <a:ext cx="228029" cy="228600"/>
          </a:xfrm>
          <a:prstGeom prst="rect">
            <a:avLst/>
          </a:prstGeom>
        </p:spPr>
      </p:pic>
      <p:sp>
        <p:nvSpPr>
          <p:cNvPr id="6" name="Text 3"/>
          <p:cNvSpPr txBox="1"/>
          <p:nvPr/>
        </p:nvSpPr>
        <p:spPr>
          <a:xfrm>
            <a:off x="1038797" y="1035050"/>
            <a:ext cx="3990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394" b="1" dirty="0">
                <a:solidFill>
                  <a:srgbClr val="0F766E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Do</a:t>
            </a:r>
            <a:endParaRPr lang="en-US" sz="2394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9422" y="2663825"/>
            <a:ext cx="152019" cy="152400"/>
          </a:xfrm>
          <a:prstGeom prst="rect">
            <a:avLst/>
          </a:prstGeom>
        </p:spPr>
      </p:pic>
      <p:sp>
        <p:nvSpPr>
          <p:cNvPr id="8" name="Text 4"/>
          <p:cNvSpPr txBox="1"/>
          <p:nvPr/>
        </p:nvSpPr>
        <p:spPr>
          <a:xfrm>
            <a:off x="937451" y="2638425"/>
            <a:ext cx="481393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Educate yourself — learn common signs of mental health challenges</a:t>
            </a:r>
            <a:endParaRPr lang="en-US" sz="1496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9422" y="3396883"/>
            <a:ext cx="152019" cy="152400"/>
          </a:xfrm>
          <a:prstGeom prst="rect">
            <a:avLst/>
          </a:prstGeom>
        </p:spPr>
      </p:pic>
      <p:sp>
        <p:nvSpPr>
          <p:cNvPr id="10" name="Text 5"/>
          <p:cNvSpPr txBox="1"/>
          <p:nvPr/>
        </p:nvSpPr>
        <p:spPr>
          <a:xfrm>
            <a:off x="937451" y="3222625"/>
            <a:ext cx="481393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Create a safe, stigma-free environment in your troop</a:t>
            </a:r>
            <a:endParaRPr lang="en-US" sz="1496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9422" y="3832225"/>
            <a:ext cx="152019" cy="152400"/>
          </a:xfrm>
          <a:prstGeom prst="rect">
            <a:avLst/>
          </a:prstGeom>
        </p:spPr>
      </p:pic>
      <p:sp>
        <p:nvSpPr>
          <p:cNvPr id="12" name="Text 6"/>
          <p:cNvSpPr txBox="1"/>
          <p:nvPr/>
        </p:nvSpPr>
        <p:spPr>
          <a:xfrm>
            <a:off x="937451" y="3806825"/>
            <a:ext cx="466191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Listen actively — give the youth your full attention</a:t>
            </a:r>
            <a:endParaRPr lang="en-US" sz="1496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9422" y="4187825"/>
            <a:ext cx="152019" cy="152400"/>
          </a:xfrm>
          <a:prstGeom prst="rect">
            <a:avLst/>
          </a:prstGeom>
        </p:spPr>
      </p:pic>
      <p:sp>
        <p:nvSpPr>
          <p:cNvPr id="14" name="Text 7"/>
          <p:cNvSpPr txBox="1"/>
          <p:nvPr/>
        </p:nvSpPr>
        <p:spPr>
          <a:xfrm>
            <a:off x="937451" y="4162425"/>
            <a:ext cx="418685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Build trusting, steady, authentic relationships</a:t>
            </a:r>
            <a:endParaRPr lang="en-US" sz="1496" dirty="0"/>
          </a:p>
        </p:txBody>
      </p:sp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9422" y="4649753"/>
            <a:ext cx="152019" cy="152400"/>
          </a:xfrm>
          <a:prstGeom prst="rect">
            <a:avLst/>
          </a:prstGeom>
        </p:spPr>
      </p:pic>
      <p:sp>
        <p:nvSpPr>
          <p:cNvPr id="16" name="Text 8"/>
          <p:cNvSpPr txBox="1"/>
          <p:nvPr/>
        </p:nvSpPr>
        <p:spPr>
          <a:xfrm>
            <a:off x="937451" y="4518025"/>
            <a:ext cx="481393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Have a plan — know who to call and keep resources handy</a:t>
            </a:r>
            <a:endParaRPr lang="en-US" sz="1496" dirty="0"/>
          </a:p>
        </p:txBody>
      </p:sp>
      <p:sp>
        <p:nvSpPr>
          <p:cNvPr id="17" name="Shape 9"/>
          <p:cNvSpPr/>
          <p:nvPr/>
        </p:nvSpPr>
        <p:spPr>
          <a:xfrm>
            <a:off x="6207443" y="933450"/>
            <a:ext cx="5447348" cy="5391150"/>
          </a:xfrm>
          <a:prstGeom prst="roundRect">
            <a:avLst>
              <a:gd name="adj" fmla="val 479"/>
            </a:avLst>
          </a:prstGeom>
          <a:solidFill>
            <a:srgbClr val="FFF3E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10135" y="1073150"/>
            <a:ext cx="228029" cy="228600"/>
          </a:xfrm>
          <a:prstGeom prst="rect">
            <a:avLst/>
          </a:prstGeom>
        </p:spPr>
      </p:pic>
      <p:sp>
        <p:nvSpPr>
          <p:cNvPr id="19" name="Text 10"/>
          <p:cNvSpPr txBox="1"/>
          <p:nvPr/>
        </p:nvSpPr>
        <p:spPr>
          <a:xfrm>
            <a:off x="6739509" y="1035050"/>
            <a:ext cx="958463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394" b="1" dirty="0">
                <a:solidFill>
                  <a:srgbClr val="C2410C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Don’t</a:t>
            </a:r>
            <a:endParaRPr lang="en-US" sz="2394" dirty="0"/>
          </a:p>
        </p:txBody>
      </p:sp>
      <p:pic>
        <p:nvPicPr>
          <p:cNvPr id="20" name="Image 7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410135" y="2778125"/>
            <a:ext cx="152019" cy="152400"/>
          </a:xfrm>
          <a:prstGeom prst="rect">
            <a:avLst/>
          </a:prstGeom>
        </p:spPr>
      </p:pic>
      <p:sp>
        <p:nvSpPr>
          <p:cNvPr id="21" name="Text 11"/>
          <p:cNvSpPr txBox="1"/>
          <p:nvPr/>
        </p:nvSpPr>
        <p:spPr>
          <a:xfrm>
            <a:off x="6638163" y="2752725"/>
            <a:ext cx="443033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Don’t diagnose — observe, inquire, support, and refer</a:t>
            </a:r>
            <a:endParaRPr lang="en-US" sz="1496" dirty="0"/>
          </a:p>
        </p:txBody>
      </p:sp>
      <p:pic>
        <p:nvPicPr>
          <p:cNvPr id="22" name="Image 8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410135" y="3133725"/>
            <a:ext cx="152019" cy="152400"/>
          </a:xfrm>
          <a:prstGeom prst="rect">
            <a:avLst/>
          </a:prstGeom>
        </p:spPr>
      </p:pic>
      <p:sp>
        <p:nvSpPr>
          <p:cNvPr id="23" name="Text 12"/>
          <p:cNvSpPr txBox="1"/>
          <p:nvPr/>
        </p:nvSpPr>
        <p:spPr>
          <a:xfrm>
            <a:off x="6638163" y="3108325"/>
            <a:ext cx="481393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Don’t use dismissive language: ‘just get over it’ or ‘pray it away’ or “it’ll be fine just ignore it’</a:t>
            </a:r>
            <a:endParaRPr lang="en-US" sz="1496" dirty="0"/>
          </a:p>
        </p:txBody>
      </p:sp>
      <p:pic>
        <p:nvPicPr>
          <p:cNvPr id="24" name="Image 9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410135" y="3717925"/>
            <a:ext cx="152019" cy="152400"/>
          </a:xfrm>
          <a:prstGeom prst="rect">
            <a:avLst/>
          </a:prstGeom>
        </p:spPr>
      </p:pic>
      <p:sp>
        <p:nvSpPr>
          <p:cNvPr id="25" name="Text 13"/>
          <p:cNvSpPr txBox="1"/>
          <p:nvPr/>
        </p:nvSpPr>
        <p:spPr>
          <a:xfrm>
            <a:off x="6638163" y="3692525"/>
            <a:ext cx="481393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Don’t ignore warning signs — take any mention of self-harm seriously</a:t>
            </a:r>
            <a:endParaRPr lang="en-US" sz="1496" dirty="0"/>
          </a:p>
        </p:txBody>
      </p:sp>
      <p:pic>
        <p:nvPicPr>
          <p:cNvPr id="26" name="Image 10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410135" y="4302125"/>
            <a:ext cx="152019" cy="152400"/>
          </a:xfrm>
          <a:prstGeom prst="rect">
            <a:avLst/>
          </a:prstGeom>
        </p:spPr>
      </p:pic>
      <p:sp>
        <p:nvSpPr>
          <p:cNvPr id="27" name="Text 14"/>
          <p:cNvSpPr txBox="1"/>
          <p:nvPr/>
        </p:nvSpPr>
        <p:spPr>
          <a:xfrm>
            <a:off x="6638163" y="4276725"/>
            <a:ext cx="475059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Don’t act alone — involve parents and professionals</a:t>
            </a:r>
            <a:endParaRPr lang="en-US" sz="1496" dirty="0"/>
          </a:p>
        </p:txBody>
      </p:sp>
      <p:pic>
        <p:nvPicPr>
          <p:cNvPr id="28" name="Image 11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410135" y="4657725"/>
            <a:ext cx="152019" cy="152400"/>
          </a:xfrm>
          <a:prstGeom prst="rect">
            <a:avLst/>
          </a:prstGeom>
        </p:spPr>
      </p:pic>
      <p:sp>
        <p:nvSpPr>
          <p:cNvPr id="29" name="Text 15"/>
          <p:cNvSpPr txBox="1"/>
          <p:nvPr/>
        </p:nvSpPr>
        <p:spPr>
          <a:xfrm>
            <a:off x="6638163" y="4632325"/>
            <a:ext cx="409184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Don’t promise confidentiality you can’t keep</a:t>
            </a:r>
            <a:endParaRPr lang="en-US" sz="1496" dirty="0"/>
          </a:p>
        </p:txBody>
      </p:sp>
      <p:sp>
        <p:nvSpPr>
          <p:cNvPr id="30" name="Text 16"/>
          <p:cNvSpPr txBox="1"/>
          <p:nvPr/>
        </p:nvSpPr>
        <p:spPr>
          <a:xfrm>
            <a:off x="506730" y="6477000"/>
            <a:ext cx="111480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8A7F72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Scouting America | Youth Mental Health | Source: Fuller Youth Institute</a:t>
            </a:r>
            <a:endParaRPr lang="en-US" sz="149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6730" y="327025"/>
            <a:ext cx="38005" cy="330200"/>
          </a:xfrm>
          <a:prstGeom prst="roundRect">
            <a:avLst>
              <a:gd name="adj" fmla="val 277615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646081" y="254000"/>
            <a:ext cx="3724466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3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How to Talk to Parents</a:t>
            </a:r>
            <a:endParaRPr lang="en-US" sz="2993" dirty="0"/>
          </a:p>
        </p:txBody>
      </p:sp>
      <p:sp>
        <p:nvSpPr>
          <p:cNvPr id="4" name="Shape 2"/>
          <p:cNvSpPr/>
          <p:nvPr/>
        </p:nvSpPr>
        <p:spPr>
          <a:xfrm>
            <a:off x="506730" y="1520825"/>
            <a:ext cx="278702" cy="279400"/>
          </a:xfrm>
          <a:prstGeom prst="roundRect">
            <a:avLst>
              <a:gd name="adj" fmla="val 149117983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 txBox="1"/>
          <p:nvPr/>
        </p:nvSpPr>
        <p:spPr>
          <a:xfrm>
            <a:off x="592241" y="1546225"/>
            <a:ext cx="1076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FFFFFF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1</a:t>
            </a:r>
            <a:endParaRPr lang="en-US" sz="1496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86778" y="1565275"/>
            <a:ext cx="139351" cy="139700"/>
          </a:xfrm>
          <a:prstGeom prst="rect">
            <a:avLst/>
          </a:prstGeom>
        </p:spPr>
      </p:pic>
      <p:sp>
        <p:nvSpPr>
          <p:cNvPr id="7" name="Text 4"/>
          <p:cNvSpPr txBox="1"/>
          <p:nvPr/>
        </p:nvSpPr>
        <p:spPr>
          <a:xfrm>
            <a:off x="1076801" y="1520825"/>
            <a:ext cx="238796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Find a private time and place</a:t>
            </a:r>
            <a:endParaRPr lang="en-US" sz="1496" dirty="0"/>
          </a:p>
        </p:txBody>
      </p:sp>
      <p:sp>
        <p:nvSpPr>
          <p:cNvPr id="8" name="Text 5"/>
          <p:cNvSpPr txBox="1"/>
          <p:nvPr/>
        </p:nvSpPr>
        <p:spPr>
          <a:xfrm>
            <a:off x="886778" y="1774825"/>
            <a:ext cx="664657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Never discuss this publicly or in front of the Scout.</a:t>
            </a:r>
            <a:endParaRPr lang="en-US" sz="1496" dirty="0"/>
          </a:p>
        </p:txBody>
      </p:sp>
      <p:sp>
        <p:nvSpPr>
          <p:cNvPr id="9" name="Shape 6"/>
          <p:cNvSpPr/>
          <p:nvPr/>
        </p:nvSpPr>
        <p:spPr>
          <a:xfrm>
            <a:off x="633413" y="2105025"/>
            <a:ext cx="12668" cy="76200"/>
          </a:xfrm>
          <a:prstGeom prst="rect">
            <a:avLst/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Shape 7"/>
          <p:cNvSpPr/>
          <p:nvPr/>
        </p:nvSpPr>
        <p:spPr>
          <a:xfrm>
            <a:off x="506730" y="2282825"/>
            <a:ext cx="278702" cy="279400"/>
          </a:xfrm>
          <a:prstGeom prst="roundRect">
            <a:avLst>
              <a:gd name="adj" fmla="val 149117983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 txBox="1"/>
          <p:nvPr/>
        </p:nvSpPr>
        <p:spPr>
          <a:xfrm>
            <a:off x="592241" y="2308225"/>
            <a:ext cx="1076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FFFFFF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2</a:t>
            </a:r>
            <a:endParaRPr lang="en-US" sz="1496" dirty="0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86778" y="2327275"/>
            <a:ext cx="139351" cy="139700"/>
          </a:xfrm>
          <a:prstGeom prst="rect">
            <a:avLst/>
          </a:prstGeom>
        </p:spPr>
      </p:pic>
      <p:sp>
        <p:nvSpPr>
          <p:cNvPr id="13" name="Text 9"/>
          <p:cNvSpPr txBox="1"/>
          <p:nvPr/>
        </p:nvSpPr>
        <p:spPr>
          <a:xfrm>
            <a:off x="1076801" y="2282825"/>
            <a:ext cx="283135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Share observations, not diagnoses</a:t>
            </a:r>
            <a:endParaRPr lang="en-US" sz="1496" dirty="0"/>
          </a:p>
        </p:txBody>
      </p:sp>
      <p:sp>
        <p:nvSpPr>
          <p:cNvPr id="14" name="Text 10"/>
          <p:cNvSpPr txBox="1"/>
          <p:nvPr/>
        </p:nvSpPr>
        <p:spPr>
          <a:xfrm>
            <a:off x="886778" y="2536825"/>
            <a:ext cx="664657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Describe behaviors: ‘I’ve noticed John seems withdrawn on our last two campouts.’</a:t>
            </a:r>
            <a:endParaRPr lang="en-US" sz="1496" dirty="0"/>
          </a:p>
        </p:txBody>
      </p:sp>
      <p:sp>
        <p:nvSpPr>
          <p:cNvPr id="15" name="Shape 11"/>
          <p:cNvSpPr/>
          <p:nvPr/>
        </p:nvSpPr>
        <p:spPr>
          <a:xfrm>
            <a:off x="633413" y="3095625"/>
            <a:ext cx="12668" cy="76200"/>
          </a:xfrm>
          <a:prstGeom prst="rect">
            <a:avLst/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2"/>
          <p:cNvSpPr/>
          <p:nvPr/>
        </p:nvSpPr>
        <p:spPr>
          <a:xfrm>
            <a:off x="506730" y="3273425"/>
            <a:ext cx="278702" cy="279400"/>
          </a:xfrm>
          <a:prstGeom prst="roundRect">
            <a:avLst>
              <a:gd name="adj" fmla="val 149117983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3"/>
          <p:cNvSpPr txBox="1"/>
          <p:nvPr/>
        </p:nvSpPr>
        <p:spPr>
          <a:xfrm>
            <a:off x="592241" y="3277559"/>
            <a:ext cx="1076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FFFFFF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3</a:t>
            </a:r>
            <a:endParaRPr lang="en-US" sz="1496" dirty="0"/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86778" y="3317875"/>
            <a:ext cx="139351" cy="139700"/>
          </a:xfrm>
          <a:prstGeom prst="rect">
            <a:avLst/>
          </a:prstGeom>
        </p:spPr>
      </p:pic>
      <p:sp>
        <p:nvSpPr>
          <p:cNvPr id="19" name="Text 14"/>
          <p:cNvSpPr txBox="1"/>
          <p:nvPr/>
        </p:nvSpPr>
        <p:spPr>
          <a:xfrm>
            <a:off x="1076801" y="3273425"/>
            <a:ext cx="179255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Express your concern</a:t>
            </a:r>
            <a:endParaRPr lang="en-US" sz="1496" dirty="0"/>
          </a:p>
        </p:txBody>
      </p:sp>
      <p:sp>
        <p:nvSpPr>
          <p:cNvPr id="20" name="Text 15"/>
          <p:cNvSpPr txBox="1"/>
          <p:nvPr/>
        </p:nvSpPr>
        <p:spPr>
          <a:xfrm>
            <a:off x="886778" y="3527425"/>
            <a:ext cx="664657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‘I care about John and wanted to share what I’ve seen.’</a:t>
            </a:r>
            <a:endParaRPr lang="en-US" sz="1496" dirty="0"/>
          </a:p>
        </p:txBody>
      </p:sp>
      <p:sp>
        <p:nvSpPr>
          <p:cNvPr id="21" name="Shape 16"/>
          <p:cNvSpPr/>
          <p:nvPr/>
        </p:nvSpPr>
        <p:spPr>
          <a:xfrm>
            <a:off x="633413" y="3857625"/>
            <a:ext cx="12668" cy="76200"/>
          </a:xfrm>
          <a:prstGeom prst="rect">
            <a:avLst/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Shape 17"/>
          <p:cNvSpPr/>
          <p:nvPr/>
        </p:nvSpPr>
        <p:spPr>
          <a:xfrm>
            <a:off x="506730" y="4035425"/>
            <a:ext cx="278702" cy="279400"/>
          </a:xfrm>
          <a:prstGeom prst="roundRect">
            <a:avLst>
              <a:gd name="adj" fmla="val 149117983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Text 18"/>
          <p:cNvSpPr txBox="1"/>
          <p:nvPr/>
        </p:nvSpPr>
        <p:spPr>
          <a:xfrm>
            <a:off x="592241" y="4039559"/>
            <a:ext cx="1076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FFFFFF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4</a:t>
            </a:r>
            <a:endParaRPr lang="en-US" sz="1496" dirty="0"/>
          </a:p>
        </p:txBody>
      </p:sp>
      <p:pic>
        <p:nvPicPr>
          <p:cNvPr id="24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86778" y="4079875"/>
            <a:ext cx="139351" cy="139700"/>
          </a:xfrm>
          <a:prstGeom prst="rect">
            <a:avLst/>
          </a:prstGeom>
        </p:spPr>
      </p:pic>
      <p:sp>
        <p:nvSpPr>
          <p:cNvPr id="25" name="Text 19"/>
          <p:cNvSpPr txBox="1"/>
          <p:nvPr/>
        </p:nvSpPr>
        <p:spPr>
          <a:xfrm>
            <a:off x="1076801" y="4035425"/>
            <a:ext cx="179255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Ask how you can help</a:t>
            </a:r>
            <a:endParaRPr lang="en-US" sz="1496" dirty="0"/>
          </a:p>
        </p:txBody>
      </p:sp>
      <p:sp>
        <p:nvSpPr>
          <p:cNvPr id="26" name="Text 20"/>
          <p:cNvSpPr txBox="1"/>
          <p:nvPr/>
        </p:nvSpPr>
        <p:spPr>
          <a:xfrm>
            <a:off x="886778" y="4289425"/>
            <a:ext cx="664657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Inquire about known triggers, coping methods, or things that work for their child.</a:t>
            </a:r>
            <a:endParaRPr lang="en-US" sz="1496" dirty="0"/>
          </a:p>
        </p:txBody>
      </p:sp>
      <p:sp>
        <p:nvSpPr>
          <p:cNvPr id="27" name="Shape 21"/>
          <p:cNvSpPr/>
          <p:nvPr/>
        </p:nvSpPr>
        <p:spPr>
          <a:xfrm>
            <a:off x="633413" y="4848225"/>
            <a:ext cx="12668" cy="76200"/>
          </a:xfrm>
          <a:prstGeom prst="rect">
            <a:avLst/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8" name="Shape 22"/>
          <p:cNvSpPr/>
          <p:nvPr/>
        </p:nvSpPr>
        <p:spPr>
          <a:xfrm>
            <a:off x="506730" y="5026025"/>
            <a:ext cx="278702" cy="279400"/>
          </a:xfrm>
          <a:prstGeom prst="roundRect">
            <a:avLst>
              <a:gd name="adj" fmla="val 149117983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9" name="Text 23"/>
          <p:cNvSpPr txBox="1"/>
          <p:nvPr/>
        </p:nvSpPr>
        <p:spPr>
          <a:xfrm>
            <a:off x="592241" y="5019526"/>
            <a:ext cx="1076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FFFFFF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5</a:t>
            </a:r>
            <a:endParaRPr lang="en-US" sz="1496" dirty="0"/>
          </a:p>
        </p:txBody>
      </p:sp>
      <p:pic>
        <p:nvPicPr>
          <p:cNvPr id="30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86778" y="5070475"/>
            <a:ext cx="139351" cy="139700"/>
          </a:xfrm>
          <a:prstGeom prst="rect">
            <a:avLst/>
          </a:prstGeom>
        </p:spPr>
      </p:pic>
      <p:sp>
        <p:nvSpPr>
          <p:cNvPr id="31" name="Text 24"/>
          <p:cNvSpPr txBox="1"/>
          <p:nvPr/>
        </p:nvSpPr>
        <p:spPr>
          <a:xfrm>
            <a:off x="1076801" y="5026025"/>
            <a:ext cx="131749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Offer resources</a:t>
            </a:r>
            <a:endParaRPr lang="en-US" sz="1496" dirty="0"/>
          </a:p>
        </p:txBody>
      </p:sp>
      <p:sp>
        <p:nvSpPr>
          <p:cNvPr id="32" name="Text 25"/>
          <p:cNvSpPr txBox="1"/>
          <p:nvPr/>
        </p:nvSpPr>
        <p:spPr>
          <a:xfrm>
            <a:off x="886778" y="5280025"/>
            <a:ext cx="664657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Provide local counselors or national hotlines. Respect the family’s decision to seek care.</a:t>
            </a:r>
            <a:endParaRPr lang="en-US" sz="1496" dirty="0"/>
          </a:p>
        </p:txBody>
      </p:sp>
      <p:sp>
        <p:nvSpPr>
          <p:cNvPr id="33" name="Shape 26"/>
          <p:cNvSpPr/>
          <p:nvPr/>
        </p:nvSpPr>
        <p:spPr>
          <a:xfrm>
            <a:off x="7736045" y="933450"/>
            <a:ext cx="3918745" cy="5391150"/>
          </a:xfrm>
          <a:prstGeom prst="roundRect">
            <a:avLst>
              <a:gd name="adj" fmla="val 660"/>
            </a:avLst>
          </a:prstGeom>
          <a:solidFill>
            <a:srgbClr val="FFFFFF"/>
          </a:solidFill>
          <a:ln/>
          <a:effectLst>
            <a:outerShdw blurRad="76200" dist="12700" dir="54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4" name="Text 27"/>
          <p:cNvSpPr txBox="1"/>
          <p:nvPr/>
        </p:nvSpPr>
        <p:spPr>
          <a:xfrm>
            <a:off x="7938737" y="1136650"/>
            <a:ext cx="3513361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0F766E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Say This, Not That</a:t>
            </a:r>
            <a:endParaRPr lang="en-US" sz="1795" dirty="0"/>
          </a:p>
        </p:txBody>
      </p:sp>
      <p:sp>
        <p:nvSpPr>
          <p:cNvPr id="35" name="Shape 28"/>
          <p:cNvSpPr/>
          <p:nvPr/>
        </p:nvSpPr>
        <p:spPr>
          <a:xfrm>
            <a:off x="7938737" y="1543050"/>
            <a:ext cx="3513361" cy="1676400"/>
          </a:xfrm>
          <a:prstGeom prst="roundRect">
            <a:avLst>
              <a:gd name="adj" fmla="val 3306"/>
            </a:avLst>
          </a:prstGeom>
          <a:solidFill>
            <a:srgbClr val="0F766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6" name="Text 29"/>
          <p:cNvSpPr txBox="1"/>
          <p:nvPr/>
        </p:nvSpPr>
        <p:spPr>
          <a:xfrm>
            <a:off x="8065420" y="1670050"/>
            <a:ext cx="325999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FFFFFF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✔ Say This:</a:t>
            </a:r>
            <a:endParaRPr lang="en-US" sz="1496" dirty="0"/>
          </a:p>
        </p:txBody>
      </p:sp>
      <p:sp>
        <p:nvSpPr>
          <p:cNvPr id="37" name="Text 30"/>
          <p:cNvSpPr txBox="1"/>
          <p:nvPr/>
        </p:nvSpPr>
        <p:spPr>
          <a:xfrm>
            <a:off x="8065420" y="1949450"/>
            <a:ext cx="3259996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FFFFFF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“I’ve noticed that Jamie has seemed withdrawn on our last two campouts and isn’t eating much. I wanted to check in — have you noticed anything at home?”</a:t>
            </a:r>
            <a:endParaRPr lang="en-US" sz="1496" dirty="0"/>
          </a:p>
        </p:txBody>
      </p:sp>
      <p:sp>
        <p:nvSpPr>
          <p:cNvPr id="38" name="Shape 31"/>
          <p:cNvSpPr/>
          <p:nvPr/>
        </p:nvSpPr>
        <p:spPr>
          <a:xfrm>
            <a:off x="7938737" y="3371850"/>
            <a:ext cx="3513361" cy="990600"/>
          </a:xfrm>
          <a:prstGeom prst="roundRect">
            <a:avLst>
              <a:gd name="adj" fmla="val 9467"/>
            </a:avLst>
          </a:prstGeom>
          <a:solidFill>
            <a:srgbClr val="F3F0E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9" name="Text 32"/>
          <p:cNvSpPr txBox="1"/>
          <p:nvPr/>
        </p:nvSpPr>
        <p:spPr>
          <a:xfrm>
            <a:off x="8065420" y="3498850"/>
            <a:ext cx="325999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C2410C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✘ Not This:</a:t>
            </a:r>
            <a:endParaRPr lang="en-US" sz="1496" dirty="0"/>
          </a:p>
        </p:txBody>
      </p:sp>
      <p:sp>
        <p:nvSpPr>
          <p:cNvPr id="40" name="Text 33"/>
          <p:cNvSpPr txBox="1"/>
          <p:nvPr/>
        </p:nvSpPr>
        <p:spPr>
          <a:xfrm>
            <a:off x="8065420" y="3778250"/>
            <a:ext cx="325999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“I think Jamie is depressed and needs professional help.”</a:t>
            </a:r>
            <a:endParaRPr lang="en-US" sz="1496" dirty="0"/>
          </a:p>
        </p:txBody>
      </p:sp>
      <p:sp>
        <p:nvSpPr>
          <p:cNvPr id="41" name="Text 34"/>
          <p:cNvSpPr txBox="1"/>
          <p:nvPr/>
        </p:nvSpPr>
        <p:spPr>
          <a:xfrm>
            <a:off x="7938737" y="5089525"/>
            <a:ext cx="351336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i="1" dirty="0">
                <a:solidFill>
                  <a:srgbClr val="C2410C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Observations open doors. Diagnoses close them.</a:t>
            </a:r>
            <a:endParaRPr lang="en-US" sz="1496" dirty="0"/>
          </a:p>
        </p:txBody>
      </p:sp>
      <p:sp>
        <p:nvSpPr>
          <p:cNvPr id="42" name="Text 35"/>
          <p:cNvSpPr txBox="1"/>
          <p:nvPr/>
        </p:nvSpPr>
        <p:spPr>
          <a:xfrm>
            <a:off x="506730" y="6477000"/>
            <a:ext cx="111480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8A7F72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Scouting America | Youth Mental Health | Source: Able Scouts / Mental Health First Aid</a:t>
            </a:r>
            <a:endParaRPr lang="en-US" sz="149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6730" y="327025"/>
            <a:ext cx="38005" cy="330200"/>
          </a:xfrm>
          <a:prstGeom prst="roundRect">
            <a:avLst>
              <a:gd name="adj" fmla="val 277615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646081" y="254000"/>
            <a:ext cx="6163104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3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Crisis Response &amp; Referral Resources</a:t>
            </a:r>
            <a:endParaRPr lang="en-US" sz="2993" dirty="0"/>
          </a:p>
        </p:txBody>
      </p:sp>
      <p:sp>
        <p:nvSpPr>
          <p:cNvPr id="4" name="Shape 2"/>
          <p:cNvSpPr/>
          <p:nvPr/>
        </p:nvSpPr>
        <p:spPr>
          <a:xfrm>
            <a:off x="506730" y="933450"/>
            <a:ext cx="5447348" cy="5391150"/>
          </a:xfrm>
          <a:prstGeom prst="roundRect">
            <a:avLst>
              <a:gd name="adj" fmla="val 479"/>
            </a:avLst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76200" dist="12700" dir="54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 txBox="1"/>
          <p:nvPr/>
        </p:nvSpPr>
        <p:spPr>
          <a:xfrm>
            <a:off x="747427" y="1847850"/>
            <a:ext cx="5003959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C2410C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If a Scout Is in Immediate Danger</a:t>
            </a:r>
            <a:endParaRPr lang="en-US" sz="1795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7427" y="2765425"/>
            <a:ext cx="228029" cy="228600"/>
          </a:xfrm>
          <a:prstGeom prst="rect">
            <a:avLst/>
          </a:prstGeom>
        </p:spPr>
      </p:pic>
      <p:sp>
        <p:nvSpPr>
          <p:cNvPr id="7" name="Text 4"/>
          <p:cNvSpPr txBox="1"/>
          <p:nvPr/>
        </p:nvSpPr>
        <p:spPr>
          <a:xfrm>
            <a:off x="1102138" y="2651125"/>
            <a:ext cx="217260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Call 911</a:t>
            </a:r>
            <a:endParaRPr lang="en-US" sz="1496" dirty="0"/>
          </a:p>
        </p:txBody>
      </p:sp>
      <p:sp>
        <p:nvSpPr>
          <p:cNvPr id="8" name="Text 5"/>
          <p:cNvSpPr txBox="1"/>
          <p:nvPr/>
        </p:nvSpPr>
        <p:spPr>
          <a:xfrm>
            <a:off x="1102138" y="2879725"/>
            <a:ext cx="217260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For emergency services</a:t>
            </a:r>
            <a:endParaRPr lang="en-US" sz="1496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47427" y="3375025"/>
            <a:ext cx="228029" cy="228600"/>
          </a:xfrm>
          <a:prstGeom prst="rect">
            <a:avLst/>
          </a:prstGeom>
        </p:spPr>
      </p:pic>
      <p:sp>
        <p:nvSpPr>
          <p:cNvPr id="10" name="Text 6"/>
          <p:cNvSpPr txBox="1"/>
          <p:nvPr/>
        </p:nvSpPr>
        <p:spPr>
          <a:xfrm>
            <a:off x="1102138" y="3260725"/>
            <a:ext cx="218527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Call or Text 988</a:t>
            </a:r>
            <a:endParaRPr lang="en-US" sz="1496" dirty="0"/>
          </a:p>
        </p:txBody>
      </p:sp>
      <p:sp>
        <p:nvSpPr>
          <p:cNvPr id="11" name="Text 7"/>
          <p:cNvSpPr txBox="1"/>
          <p:nvPr/>
        </p:nvSpPr>
        <p:spPr>
          <a:xfrm>
            <a:off x="1102138" y="3489325"/>
            <a:ext cx="218527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Suicide &amp; Crisis Lifeline</a:t>
            </a:r>
            <a:endParaRPr lang="en-US" sz="1496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47427" y="3984625"/>
            <a:ext cx="228029" cy="228600"/>
          </a:xfrm>
          <a:prstGeom prst="rect">
            <a:avLst/>
          </a:prstGeom>
        </p:spPr>
      </p:pic>
      <p:sp>
        <p:nvSpPr>
          <p:cNvPr id="13" name="Text 8"/>
          <p:cNvSpPr txBox="1"/>
          <p:nvPr/>
        </p:nvSpPr>
        <p:spPr>
          <a:xfrm>
            <a:off x="1102138" y="3870325"/>
            <a:ext cx="187490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Text HOME to 741741</a:t>
            </a:r>
            <a:endParaRPr lang="en-US" sz="1496" dirty="0"/>
          </a:p>
        </p:txBody>
      </p:sp>
      <p:sp>
        <p:nvSpPr>
          <p:cNvPr id="14" name="Text 9"/>
          <p:cNvSpPr txBox="1"/>
          <p:nvPr/>
        </p:nvSpPr>
        <p:spPr>
          <a:xfrm>
            <a:off x="1102138" y="4098925"/>
            <a:ext cx="187490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Crisis Text Line</a:t>
            </a:r>
            <a:endParaRPr lang="en-US" sz="1496" dirty="0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47427" y="4594225"/>
            <a:ext cx="228029" cy="228600"/>
          </a:xfrm>
          <a:prstGeom prst="rect">
            <a:avLst/>
          </a:prstGeom>
        </p:spPr>
      </p:pic>
      <p:sp>
        <p:nvSpPr>
          <p:cNvPr id="16" name="Text 10"/>
          <p:cNvSpPr txBox="1"/>
          <p:nvPr/>
        </p:nvSpPr>
        <p:spPr>
          <a:xfrm>
            <a:off x="1102138" y="4479925"/>
            <a:ext cx="338875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Do not leave them alone</a:t>
            </a:r>
            <a:endParaRPr lang="en-US" sz="1496" dirty="0"/>
          </a:p>
        </p:txBody>
      </p:sp>
      <p:sp>
        <p:nvSpPr>
          <p:cNvPr id="17" name="Text 11"/>
          <p:cNvSpPr txBox="1"/>
          <p:nvPr/>
        </p:nvSpPr>
        <p:spPr>
          <a:xfrm>
            <a:off x="1102138" y="4708525"/>
            <a:ext cx="338875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Stay with the Scout until help arrives</a:t>
            </a:r>
            <a:endParaRPr lang="en-US" sz="1496" dirty="0"/>
          </a:p>
        </p:txBody>
      </p:sp>
      <p:sp>
        <p:nvSpPr>
          <p:cNvPr id="18" name="Shape 12"/>
          <p:cNvSpPr/>
          <p:nvPr/>
        </p:nvSpPr>
        <p:spPr>
          <a:xfrm>
            <a:off x="6207443" y="933450"/>
            <a:ext cx="5447348" cy="5391150"/>
          </a:xfrm>
          <a:prstGeom prst="roundRect">
            <a:avLst>
              <a:gd name="adj" fmla="val 479"/>
            </a:avLst>
          </a:prstGeom>
          <a:solidFill>
            <a:srgbClr val="FFFFFF"/>
          </a:solidFill>
          <a:ln/>
          <a:effectLst>
            <a:outerShdw blurRad="76200" dist="12700" dir="54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9" name="Text 13"/>
          <p:cNvSpPr txBox="1"/>
          <p:nvPr/>
        </p:nvSpPr>
        <p:spPr>
          <a:xfrm>
            <a:off x="6359462" y="1035050"/>
            <a:ext cx="195150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FFFFFF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Resource</a:t>
            </a:r>
            <a:endParaRPr lang="en-US" sz="1496" dirty="0"/>
          </a:p>
        </p:txBody>
      </p:sp>
      <p:sp>
        <p:nvSpPr>
          <p:cNvPr id="20" name="Text 14"/>
          <p:cNvSpPr txBox="1"/>
          <p:nvPr/>
        </p:nvSpPr>
        <p:spPr>
          <a:xfrm>
            <a:off x="8615004" y="1035050"/>
            <a:ext cx="150752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FFFFFF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Contact</a:t>
            </a:r>
            <a:endParaRPr lang="en-US" sz="1496" dirty="0"/>
          </a:p>
        </p:txBody>
      </p:sp>
      <p:sp>
        <p:nvSpPr>
          <p:cNvPr id="21" name="Text 15"/>
          <p:cNvSpPr txBox="1"/>
          <p:nvPr/>
        </p:nvSpPr>
        <p:spPr>
          <a:xfrm>
            <a:off x="10426564" y="1035050"/>
            <a:ext cx="107620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FFFFFF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Notes</a:t>
            </a:r>
            <a:endParaRPr lang="en-US" sz="1496" dirty="0"/>
          </a:p>
        </p:txBody>
      </p:sp>
      <p:sp>
        <p:nvSpPr>
          <p:cNvPr id="22" name="Text 16"/>
          <p:cNvSpPr txBox="1"/>
          <p:nvPr/>
        </p:nvSpPr>
        <p:spPr>
          <a:xfrm>
            <a:off x="6359462" y="1441450"/>
            <a:ext cx="195150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SAMHSA Helpline</a:t>
            </a:r>
            <a:endParaRPr lang="en-US" sz="1496" dirty="0"/>
          </a:p>
        </p:txBody>
      </p:sp>
      <p:sp>
        <p:nvSpPr>
          <p:cNvPr id="23" name="Text 17"/>
          <p:cNvSpPr txBox="1"/>
          <p:nvPr/>
        </p:nvSpPr>
        <p:spPr>
          <a:xfrm>
            <a:off x="8615004" y="1441450"/>
            <a:ext cx="150752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C2410C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1-800-662-4357</a:t>
            </a:r>
            <a:endParaRPr lang="en-US" sz="1496" dirty="0"/>
          </a:p>
        </p:txBody>
      </p:sp>
      <p:sp>
        <p:nvSpPr>
          <p:cNvPr id="24" name="Text 18"/>
          <p:cNvSpPr txBox="1"/>
          <p:nvPr/>
        </p:nvSpPr>
        <p:spPr>
          <a:xfrm>
            <a:off x="10426564" y="1441450"/>
            <a:ext cx="107620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Free, 24/7</a:t>
            </a:r>
            <a:endParaRPr lang="en-US" sz="1496" dirty="0"/>
          </a:p>
        </p:txBody>
      </p:sp>
      <p:sp>
        <p:nvSpPr>
          <p:cNvPr id="25" name="Text 19"/>
          <p:cNvSpPr txBox="1"/>
          <p:nvPr/>
        </p:nvSpPr>
        <p:spPr>
          <a:xfrm>
            <a:off x="6359462" y="1822450"/>
            <a:ext cx="195150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Suicide &amp; Crisis Lifeline</a:t>
            </a:r>
            <a:endParaRPr lang="en-US" sz="1496" dirty="0"/>
          </a:p>
        </p:txBody>
      </p:sp>
      <p:sp>
        <p:nvSpPr>
          <p:cNvPr id="26" name="Text 20"/>
          <p:cNvSpPr txBox="1"/>
          <p:nvPr/>
        </p:nvSpPr>
        <p:spPr>
          <a:xfrm>
            <a:off x="8615004" y="1936750"/>
            <a:ext cx="150752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C2410C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988</a:t>
            </a:r>
            <a:endParaRPr lang="en-US" sz="1496" dirty="0"/>
          </a:p>
        </p:txBody>
      </p:sp>
      <p:sp>
        <p:nvSpPr>
          <p:cNvPr id="27" name="Text 21"/>
          <p:cNvSpPr txBox="1"/>
          <p:nvPr/>
        </p:nvSpPr>
        <p:spPr>
          <a:xfrm>
            <a:off x="10426564" y="1936750"/>
            <a:ext cx="107620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Free, 24/7</a:t>
            </a:r>
            <a:endParaRPr lang="en-US" sz="1496" dirty="0"/>
          </a:p>
        </p:txBody>
      </p:sp>
      <p:sp>
        <p:nvSpPr>
          <p:cNvPr id="28" name="Text 22"/>
          <p:cNvSpPr txBox="1"/>
          <p:nvPr/>
        </p:nvSpPr>
        <p:spPr>
          <a:xfrm>
            <a:off x="6359462" y="2546350"/>
            <a:ext cx="195150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Crisis Text Line</a:t>
            </a:r>
            <a:endParaRPr lang="en-US" sz="1496" dirty="0"/>
          </a:p>
        </p:txBody>
      </p:sp>
      <p:sp>
        <p:nvSpPr>
          <p:cNvPr id="29" name="Text 23"/>
          <p:cNvSpPr txBox="1"/>
          <p:nvPr/>
        </p:nvSpPr>
        <p:spPr>
          <a:xfrm>
            <a:off x="8615004" y="2546350"/>
            <a:ext cx="150752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C2410C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Text 741741</a:t>
            </a:r>
            <a:endParaRPr lang="en-US" sz="1496" dirty="0"/>
          </a:p>
        </p:txBody>
      </p:sp>
      <p:sp>
        <p:nvSpPr>
          <p:cNvPr id="30" name="Text 24"/>
          <p:cNvSpPr txBox="1"/>
          <p:nvPr/>
        </p:nvSpPr>
        <p:spPr>
          <a:xfrm>
            <a:off x="10426564" y="2432050"/>
            <a:ext cx="1076207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Text-based, 24/7</a:t>
            </a:r>
            <a:endParaRPr lang="en-US" sz="1496" dirty="0"/>
          </a:p>
        </p:txBody>
      </p:sp>
      <p:sp>
        <p:nvSpPr>
          <p:cNvPr id="31" name="Text 25"/>
          <p:cNvSpPr txBox="1"/>
          <p:nvPr/>
        </p:nvSpPr>
        <p:spPr>
          <a:xfrm>
            <a:off x="6359462" y="3155950"/>
            <a:ext cx="195150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FindTreatment.gov</a:t>
            </a:r>
            <a:endParaRPr lang="en-US" sz="1496" dirty="0"/>
          </a:p>
        </p:txBody>
      </p:sp>
      <p:sp>
        <p:nvSpPr>
          <p:cNvPr id="32" name="Text 26"/>
          <p:cNvSpPr txBox="1"/>
          <p:nvPr/>
        </p:nvSpPr>
        <p:spPr>
          <a:xfrm>
            <a:off x="8615003" y="3155950"/>
            <a:ext cx="1558195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C2410C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findtreatment.gov</a:t>
            </a:r>
            <a:endParaRPr lang="en-US" sz="1496" dirty="0"/>
          </a:p>
        </p:txBody>
      </p:sp>
      <p:sp>
        <p:nvSpPr>
          <p:cNvPr id="33" name="Text 27"/>
          <p:cNvSpPr txBox="1"/>
          <p:nvPr/>
        </p:nvSpPr>
        <p:spPr>
          <a:xfrm>
            <a:off x="10426564" y="3041650"/>
            <a:ext cx="1076207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Locate local care</a:t>
            </a:r>
            <a:endParaRPr lang="en-US" sz="1496" dirty="0"/>
          </a:p>
        </p:txBody>
      </p:sp>
      <p:sp>
        <p:nvSpPr>
          <p:cNvPr id="34" name="Text 28"/>
          <p:cNvSpPr txBox="1"/>
          <p:nvPr/>
        </p:nvSpPr>
        <p:spPr>
          <a:xfrm>
            <a:off x="6359462" y="3765550"/>
            <a:ext cx="195150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Pediatrician / Counselor</a:t>
            </a:r>
            <a:endParaRPr lang="en-US" sz="1496" dirty="0"/>
          </a:p>
        </p:txBody>
      </p:sp>
      <p:sp>
        <p:nvSpPr>
          <p:cNvPr id="35" name="Text 29"/>
          <p:cNvSpPr txBox="1"/>
          <p:nvPr/>
        </p:nvSpPr>
        <p:spPr>
          <a:xfrm>
            <a:off x="8615004" y="3879850"/>
            <a:ext cx="150752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C2410C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Local</a:t>
            </a:r>
            <a:endParaRPr lang="en-US" sz="1496" dirty="0"/>
          </a:p>
        </p:txBody>
      </p:sp>
      <p:sp>
        <p:nvSpPr>
          <p:cNvPr id="36" name="Text 30"/>
          <p:cNvSpPr txBox="1"/>
          <p:nvPr/>
        </p:nvSpPr>
        <p:spPr>
          <a:xfrm>
            <a:off x="10426564" y="3651250"/>
            <a:ext cx="1076207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First referral point</a:t>
            </a:r>
            <a:endParaRPr lang="en-US" sz="1496" dirty="0"/>
          </a:p>
        </p:txBody>
      </p:sp>
      <p:sp>
        <p:nvSpPr>
          <p:cNvPr id="37" name="Text 31"/>
          <p:cNvSpPr txBox="1"/>
          <p:nvPr/>
        </p:nvSpPr>
        <p:spPr>
          <a:xfrm>
            <a:off x="506730" y="6477000"/>
            <a:ext cx="111480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8A7F72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Scouting America | Youth Mental Health | Source: SAMHSA, 988 Lifeline</a:t>
            </a:r>
            <a:endParaRPr lang="en-US" sz="149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6730" y="327025"/>
            <a:ext cx="38005" cy="330200"/>
          </a:xfrm>
          <a:prstGeom prst="roundRect">
            <a:avLst>
              <a:gd name="adj" fmla="val 277615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646081" y="254000"/>
            <a:ext cx="4813935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3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The Reality Facing Our Youth</a:t>
            </a:r>
            <a:endParaRPr lang="en-US" sz="2993" dirty="0"/>
          </a:p>
        </p:txBody>
      </p:sp>
      <p:sp>
        <p:nvSpPr>
          <p:cNvPr id="4" name="Shape 2"/>
          <p:cNvSpPr/>
          <p:nvPr/>
        </p:nvSpPr>
        <p:spPr>
          <a:xfrm>
            <a:off x="506730" y="933450"/>
            <a:ext cx="3580859" cy="4705350"/>
          </a:xfrm>
          <a:prstGeom prst="roundRect">
            <a:avLst>
              <a:gd name="adj" fmla="val 827"/>
            </a:avLst>
          </a:prstGeom>
          <a:solidFill>
            <a:srgbClr val="FFFFFF"/>
          </a:solidFill>
          <a:ln w="31671">
            <a:solidFill>
              <a:srgbClr val="0F766E"/>
            </a:solidFill>
            <a:prstDash val="solid"/>
          </a:ln>
          <a:effectLst>
            <a:outerShdw blurRad="76200" dist="12700" dir="54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45091" y="2311400"/>
            <a:ext cx="304038" cy="304800"/>
          </a:xfrm>
          <a:prstGeom prst="rect">
            <a:avLst/>
          </a:prstGeom>
        </p:spPr>
      </p:pic>
      <p:sp>
        <p:nvSpPr>
          <p:cNvPr id="6" name="Text 3"/>
          <p:cNvSpPr txBox="1"/>
          <p:nvPr/>
        </p:nvSpPr>
        <p:spPr>
          <a:xfrm>
            <a:off x="1758709" y="2717800"/>
            <a:ext cx="107680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591" b="1" dirty="0">
                <a:solidFill>
                  <a:srgbClr val="C2410C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1 in 5</a:t>
            </a:r>
            <a:endParaRPr lang="en-US" sz="3591" dirty="0"/>
          </a:p>
        </p:txBody>
      </p:sp>
      <p:sp>
        <p:nvSpPr>
          <p:cNvPr id="7" name="Text 4"/>
          <p:cNvSpPr txBox="1"/>
          <p:nvPr/>
        </p:nvSpPr>
        <p:spPr>
          <a:xfrm>
            <a:off x="709422" y="3276600"/>
            <a:ext cx="31754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Adolescents have a diagnosed mental or behavioral condition</a:t>
            </a:r>
            <a:endParaRPr lang="en-US" sz="1496" dirty="0"/>
          </a:p>
        </p:txBody>
      </p:sp>
      <p:sp>
        <p:nvSpPr>
          <p:cNvPr id="8" name="Text 5"/>
          <p:cNvSpPr txBox="1"/>
          <p:nvPr/>
        </p:nvSpPr>
        <p:spPr>
          <a:xfrm>
            <a:off x="709422" y="3835400"/>
            <a:ext cx="31754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8A7F72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20.3% in 2023 — </a:t>
            </a:r>
            <a:r>
              <a:rPr lang="en-US" sz="1496" b="1" i="1" dirty="0">
                <a:solidFill>
                  <a:srgbClr val="8A7F72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up 35% since 2016</a:t>
            </a:r>
            <a:endParaRPr lang="en-US" sz="1496" b="1" i="1" dirty="0"/>
          </a:p>
        </p:txBody>
      </p:sp>
      <p:sp>
        <p:nvSpPr>
          <p:cNvPr id="9" name="Shape 6"/>
          <p:cNvSpPr/>
          <p:nvPr/>
        </p:nvSpPr>
        <p:spPr>
          <a:xfrm>
            <a:off x="4290281" y="933450"/>
            <a:ext cx="3580958" cy="4705350"/>
          </a:xfrm>
          <a:prstGeom prst="roundRect">
            <a:avLst>
              <a:gd name="adj" fmla="val 827"/>
            </a:avLst>
          </a:prstGeom>
          <a:solidFill>
            <a:srgbClr val="FFFFFF"/>
          </a:solidFill>
          <a:ln w="31671">
            <a:solidFill>
              <a:srgbClr val="C2410C"/>
            </a:solidFill>
            <a:prstDash val="solid"/>
          </a:ln>
          <a:effectLst>
            <a:outerShdw blurRad="76200" dist="12700" dir="54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928741" y="2425700"/>
            <a:ext cx="304038" cy="304800"/>
          </a:xfrm>
          <a:prstGeom prst="rect">
            <a:avLst/>
          </a:prstGeom>
        </p:spPr>
      </p:pic>
      <p:sp>
        <p:nvSpPr>
          <p:cNvPr id="11" name="Text 7"/>
          <p:cNvSpPr txBox="1"/>
          <p:nvPr/>
        </p:nvSpPr>
        <p:spPr>
          <a:xfrm>
            <a:off x="5453682" y="2832100"/>
            <a:ext cx="1254157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591" b="1" dirty="0">
                <a:solidFill>
                  <a:srgbClr val="C2410C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16.1%</a:t>
            </a:r>
            <a:endParaRPr lang="en-US" sz="3591" dirty="0"/>
          </a:p>
        </p:txBody>
      </p:sp>
      <p:sp>
        <p:nvSpPr>
          <p:cNvPr id="12" name="Text 8"/>
          <p:cNvSpPr txBox="1"/>
          <p:nvPr/>
        </p:nvSpPr>
        <p:spPr>
          <a:xfrm>
            <a:off x="4492973" y="3390900"/>
            <a:ext cx="317557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of adolescents have a diagnosed anxiety disorder</a:t>
            </a:r>
            <a:endParaRPr lang="en-US" sz="1496" dirty="0"/>
          </a:p>
        </p:txBody>
      </p:sp>
      <p:sp>
        <p:nvSpPr>
          <p:cNvPr id="13" name="Text 9"/>
          <p:cNvSpPr txBox="1"/>
          <p:nvPr/>
        </p:nvSpPr>
        <p:spPr>
          <a:xfrm>
            <a:off x="5250990" y="3949700"/>
            <a:ext cx="165954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b="1" i="1" dirty="0">
                <a:solidFill>
                  <a:srgbClr val="8A7F72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Up 61% since 2016</a:t>
            </a:r>
            <a:endParaRPr lang="en-US" sz="1496" b="1" i="1" dirty="0"/>
          </a:p>
        </p:txBody>
      </p:sp>
      <p:sp>
        <p:nvSpPr>
          <p:cNvPr id="14" name="Shape 10"/>
          <p:cNvSpPr/>
          <p:nvPr/>
        </p:nvSpPr>
        <p:spPr>
          <a:xfrm>
            <a:off x="8073931" y="933450"/>
            <a:ext cx="3580859" cy="4705350"/>
          </a:xfrm>
          <a:prstGeom prst="roundRect">
            <a:avLst>
              <a:gd name="adj" fmla="val 827"/>
            </a:avLst>
          </a:prstGeom>
          <a:solidFill>
            <a:srgbClr val="FFFFFF"/>
          </a:solidFill>
          <a:ln w="31671">
            <a:solidFill>
              <a:srgbClr val="0F766E"/>
            </a:solidFill>
            <a:prstDash val="solid"/>
          </a:ln>
          <a:effectLst>
            <a:outerShdw blurRad="76200" dist="12700" dir="54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712292" y="2197100"/>
            <a:ext cx="304038" cy="304800"/>
          </a:xfrm>
          <a:prstGeom prst="rect">
            <a:avLst/>
          </a:prstGeom>
        </p:spPr>
      </p:pic>
      <p:sp>
        <p:nvSpPr>
          <p:cNvPr id="16" name="Text 11"/>
          <p:cNvSpPr txBox="1"/>
          <p:nvPr/>
        </p:nvSpPr>
        <p:spPr>
          <a:xfrm>
            <a:off x="9417755" y="2603500"/>
            <a:ext cx="89311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591" b="1" dirty="0">
                <a:solidFill>
                  <a:srgbClr val="C2410C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40%</a:t>
            </a:r>
            <a:endParaRPr lang="en-US" sz="3591" dirty="0"/>
          </a:p>
        </p:txBody>
      </p:sp>
      <p:sp>
        <p:nvSpPr>
          <p:cNvPr id="17" name="Text 12"/>
          <p:cNvSpPr txBox="1"/>
          <p:nvPr/>
        </p:nvSpPr>
        <p:spPr>
          <a:xfrm>
            <a:off x="8276623" y="3162300"/>
            <a:ext cx="317547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of high schoolers report persistent sadness or hopelessness</a:t>
            </a:r>
            <a:endParaRPr lang="en-US" sz="1496" dirty="0"/>
          </a:p>
        </p:txBody>
      </p:sp>
      <p:sp>
        <p:nvSpPr>
          <p:cNvPr id="18" name="Text 13"/>
          <p:cNvSpPr txBox="1"/>
          <p:nvPr/>
        </p:nvSpPr>
        <p:spPr>
          <a:xfrm>
            <a:off x="8276623" y="3949700"/>
            <a:ext cx="31754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8A7F72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53% of girls; 65% of LGBTQ+ youth</a:t>
            </a:r>
            <a:endParaRPr lang="en-US" sz="1496" dirty="0"/>
          </a:p>
        </p:txBody>
      </p:sp>
      <p:sp>
        <p:nvSpPr>
          <p:cNvPr id="19" name="Shape 14"/>
          <p:cNvSpPr/>
          <p:nvPr/>
        </p:nvSpPr>
        <p:spPr>
          <a:xfrm>
            <a:off x="506730" y="5842000"/>
            <a:ext cx="11148060" cy="482600"/>
          </a:xfrm>
          <a:prstGeom prst="roundRect">
            <a:avLst>
              <a:gd name="adj" fmla="val 39889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15"/>
          <p:cNvSpPr txBox="1"/>
          <p:nvPr/>
        </p:nvSpPr>
        <p:spPr>
          <a:xfrm>
            <a:off x="760095" y="5969000"/>
            <a:ext cx="1064133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i="1" dirty="0">
                <a:solidFill>
                  <a:srgbClr val="FFFFFF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54% of youth report difficulty accessing mental health care — your role as a leader has never been more important.</a:t>
            </a:r>
            <a:endParaRPr lang="en-US" sz="1496" dirty="0"/>
          </a:p>
        </p:txBody>
      </p:sp>
      <p:sp>
        <p:nvSpPr>
          <p:cNvPr id="21" name="Text 16"/>
          <p:cNvSpPr txBox="1"/>
          <p:nvPr/>
        </p:nvSpPr>
        <p:spPr>
          <a:xfrm>
            <a:off x="506730" y="6477000"/>
            <a:ext cx="111480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8A7F72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Scouting America | Youth Mental Health</a:t>
            </a:r>
            <a:endParaRPr lang="en-US" sz="149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685800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506730" y="806450"/>
            <a:ext cx="11148060" cy="2476500"/>
          </a:xfrm>
          <a:prstGeom prst="roundRect">
            <a:avLst>
              <a:gd name="adj" fmla="val 1515"/>
            </a:avLst>
          </a:prstGeom>
          <a:solidFill>
            <a:srgbClr val="000000">
              <a:alpha val="4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 txBox="1"/>
          <p:nvPr/>
        </p:nvSpPr>
        <p:spPr>
          <a:xfrm>
            <a:off x="810768" y="1009650"/>
            <a:ext cx="10539984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591" b="1" dirty="0">
                <a:solidFill>
                  <a:srgbClr val="FFFFFF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“You don’t have to be a therapist to make a difference. You just have to show up, pay attention, and care.”</a:t>
            </a:r>
            <a:endParaRPr lang="en-US" sz="3591" dirty="0"/>
          </a:p>
        </p:txBody>
      </p:sp>
      <p:sp>
        <p:nvSpPr>
          <p:cNvPr id="5" name="Text 3"/>
          <p:cNvSpPr txBox="1"/>
          <p:nvPr/>
        </p:nvSpPr>
        <p:spPr>
          <a:xfrm>
            <a:off x="810768" y="2825750"/>
            <a:ext cx="10539984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95" i="1" dirty="0">
                <a:solidFill>
                  <a:srgbClr val="C2410C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The Leader’s Promise</a:t>
            </a:r>
            <a:endParaRPr lang="en-US" sz="1795" dirty="0"/>
          </a:p>
        </p:txBody>
      </p:sp>
      <p:sp>
        <p:nvSpPr>
          <p:cNvPr id="6" name="Shape 4"/>
          <p:cNvSpPr/>
          <p:nvPr/>
        </p:nvSpPr>
        <p:spPr>
          <a:xfrm>
            <a:off x="506730" y="3486150"/>
            <a:ext cx="3614608" cy="1447800"/>
          </a:xfrm>
          <a:prstGeom prst="roundRect">
            <a:avLst>
              <a:gd name="adj" fmla="val 6648"/>
            </a:avLst>
          </a:prstGeom>
          <a:solidFill>
            <a:srgbClr val="000000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174683" y="3638550"/>
            <a:ext cx="278702" cy="279400"/>
          </a:xfrm>
          <a:prstGeom prst="rect">
            <a:avLst/>
          </a:prstGeom>
        </p:spPr>
      </p:pic>
      <p:sp>
        <p:nvSpPr>
          <p:cNvPr id="8" name="Text 5"/>
          <p:cNvSpPr txBox="1"/>
          <p:nvPr/>
        </p:nvSpPr>
        <p:spPr>
          <a:xfrm>
            <a:off x="1800970" y="3994150"/>
            <a:ext cx="1026128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95" b="1" dirty="0">
                <a:solidFill>
                  <a:srgbClr val="FFFFFF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Recognize</a:t>
            </a:r>
            <a:endParaRPr lang="en-US" sz="1795" dirty="0"/>
          </a:p>
        </p:txBody>
      </p:sp>
      <p:sp>
        <p:nvSpPr>
          <p:cNvPr id="9" name="Text 6"/>
          <p:cNvSpPr txBox="1"/>
          <p:nvPr/>
        </p:nvSpPr>
        <p:spPr>
          <a:xfrm>
            <a:off x="730503" y="4324350"/>
            <a:ext cx="316706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FAF8F5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Know the signs for each age group</a:t>
            </a:r>
            <a:endParaRPr lang="en-US" sz="1496" dirty="0"/>
          </a:p>
        </p:txBody>
      </p:sp>
      <p:sp>
        <p:nvSpPr>
          <p:cNvPr id="10" name="Shape 7"/>
          <p:cNvSpPr/>
          <p:nvPr/>
        </p:nvSpPr>
        <p:spPr>
          <a:xfrm>
            <a:off x="4273357" y="3486150"/>
            <a:ext cx="3614707" cy="1447800"/>
          </a:xfrm>
          <a:prstGeom prst="roundRect">
            <a:avLst>
              <a:gd name="adj" fmla="val 6648"/>
            </a:avLst>
          </a:prstGeom>
          <a:solidFill>
            <a:srgbClr val="000000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941310" y="3638550"/>
            <a:ext cx="278702" cy="279400"/>
          </a:xfrm>
          <a:prstGeom prst="rect">
            <a:avLst/>
          </a:prstGeom>
        </p:spPr>
      </p:pic>
      <p:sp>
        <p:nvSpPr>
          <p:cNvPr id="12" name="Text 8"/>
          <p:cNvSpPr txBox="1"/>
          <p:nvPr/>
        </p:nvSpPr>
        <p:spPr>
          <a:xfrm>
            <a:off x="5678444" y="3994150"/>
            <a:ext cx="804434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95" b="1" dirty="0">
                <a:solidFill>
                  <a:srgbClr val="FFFFFF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Support</a:t>
            </a:r>
            <a:endParaRPr lang="en-US" sz="1795" dirty="0"/>
          </a:p>
        </p:txBody>
      </p:sp>
      <p:sp>
        <p:nvSpPr>
          <p:cNvPr id="13" name="Text 9"/>
          <p:cNvSpPr txBox="1"/>
          <p:nvPr/>
        </p:nvSpPr>
        <p:spPr>
          <a:xfrm>
            <a:off x="4750495" y="4324350"/>
            <a:ext cx="266033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FAF8F5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Listen, reassure, and connect</a:t>
            </a:r>
            <a:endParaRPr lang="en-US" sz="1496" dirty="0"/>
          </a:p>
        </p:txBody>
      </p:sp>
      <p:sp>
        <p:nvSpPr>
          <p:cNvPr id="14" name="Shape 10"/>
          <p:cNvSpPr/>
          <p:nvPr/>
        </p:nvSpPr>
        <p:spPr>
          <a:xfrm>
            <a:off x="8040083" y="3486150"/>
            <a:ext cx="3614707" cy="1447800"/>
          </a:xfrm>
          <a:prstGeom prst="roundRect">
            <a:avLst>
              <a:gd name="adj" fmla="val 6648"/>
            </a:avLst>
          </a:prstGeom>
          <a:solidFill>
            <a:srgbClr val="000000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708036" y="3638550"/>
            <a:ext cx="278702" cy="279400"/>
          </a:xfrm>
          <a:prstGeom prst="rect">
            <a:avLst/>
          </a:prstGeom>
        </p:spPr>
      </p:pic>
      <p:sp>
        <p:nvSpPr>
          <p:cNvPr id="16" name="Text 11"/>
          <p:cNvSpPr txBox="1"/>
          <p:nvPr/>
        </p:nvSpPr>
        <p:spPr>
          <a:xfrm>
            <a:off x="9568686" y="3994150"/>
            <a:ext cx="557403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95" b="1" dirty="0">
                <a:solidFill>
                  <a:srgbClr val="FFFFFF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Refer</a:t>
            </a:r>
            <a:endParaRPr lang="en-US" sz="1795" dirty="0"/>
          </a:p>
        </p:txBody>
      </p:sp>
      <p:sp>
        <p:nvSpPr>
          <p:cNvPr id="17" name="Text 12"/>
          <p:cNvSpPr txBox="1"/>
          <p:nvPr/>
        </p:nvSpPr>
        <p:spPr>
          <a:xfrm>
            <a:off x="8192102" y="4324350"/>
            <a:ext cx="331066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FAF8F5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Use YMHFA steps and available resources</a:t>
            </a:r>
            <a:endParaRPr lang="en-US" sz="1496" dirty="0"/>
          </a:p>
        </p:txBody>
      </p:sp>
      <p:sp>
        <p:nvSpPr>
          <p:cNvPr id="18" name="Shape 13"/>
          <p:cNvSpPr/>
          <p:nvPr/>
        </p:nvSpPr>
        <p:spPr>
          <a:xfrm>
            <a:off x="2758511" y="5137150"/>
            <a:ext cx="6644497" cy="482600"/>
          </a:xfrm>
          <a:prstGeom prst="roundRect">
            <a:avLst>
              <a:gd name="adj" fmla="val 49856510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4"/>
          <p:cNvSpPr txBox="1"/>
          <p:nvPr/>
        </p:nvSpPr>
        <p:spPr>
          <a:xfrm>
            <a:off x="3062549" y="5264150"/>
            <a:ext cx="603642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b="1" dirty="0">
                <a:solidFill>
                  <a:srgbClr val="FFFFFF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Start with one thing: Learn the 5 YMHFA steps before your next meeting.</a:t>
            </a:r>
            <a:endParaRPr lang="en-US" sz="1496" dirty="0"/>
          </a:p>
        </p:txBody>
      </p:sp>
      <p:sp>
        <p:nvSpPr>
          <p:cNvPr id="20" name="Text 15"/>
          <p:cNvSpPr txBox="1"/>
          <p:nvPr/>
        </p:nvSpPr>
        <p:spPr>
          <a:xfrm>
            <a:off x="506730" y="5822950"/>
            <a:ext cx="111480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FAF8F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Scouting America | Youth Mental Health | Thank You</a:t>
            </a:r>
            <a:endParaRPr lang="en-US" sz="1496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100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8">
            <a:extLst>
              <a:ext uri="{FF2B5EF4-FFF2-40B4-BE49-F238E27FC236}">
                <a16:creationId xmlns:a16="http://schemas.microsoft.com/office/drawing/2014/main" id="{6DE5CDFF-E31C-836B-AADF-811388F0AA6C}"/>
              </a:ext>
            </a:extLst>
          </p:cNvPr>
          <p:cNvSpPr txBox="1"/>
          <p:nvPr/>
        </p:nvSpPr>
        <p:spPr>
          <a:xfrm>
            <a:off x="2911549" y="2146964"/>
            <a:ext cx="6368902" cy="25640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b="1" dirty="0">
                <a:latin typeface="Corbel" pitchFamily="34" charset="0"/>
                <a:ea typeface="Corbel" pitchFamily="34" charset="-122"/>
                <a:cs typeface="Corbel" pitchFamily="34" charset="-120"/>
              </a:rPr>
              <a:t>Questions? </a:t>
            </a:r>
          </a:p>
          <a:p>
            <a:pPr marL="0" indent="0" algn="ctr">
              <a:buNone/>
            </a:pPr>
            <a:endParaRPr lang="en-US" sz="1496" b="1" dirty="0">
              <a:latin typeface="Corbel" pitchFamily="34" charset="0"/>
              <a:ea typeface="Corbel" pitchFamily="34" charset="-122"/>
              <a:cs typeface="Corbel" pitchFamily="34" charset="-120"/>
            </a:endParaRPr>
          </a:p>
          <a:p>
            <a:pPr marL="0" indent="0" algn="ctr">
              <a:buNone/>
            </a:pPr>
            <a:r>
              <a:rPr lang="en-US" sz="1496" b="1" dirty="0">
                <a:latin typeface="Corbel" pitchFamily="34" charset="0"/>
                <a:ea typeface="Corbel" pitchFamily="34" charset="-122"/>
                <a:cs typeface="Corbel" pitchFamily="34" charset="-120"/>
              </a:rPr>
              <a:t>Andrew Mendonsa, Psy.D., MBA</a:t>
            </a:r>
          </a:p>
          <a:p>
            <a:pPr marL="0" indent="0" algn="ctr">
              <a:buNone/>
            </a:pPr>
            <a:r>
              <a:rPr lang="en-US" sz="1496" b="1" dirty="0">
                <a:latin typeface="Corbel" pitchFamily="34" charset="0"/>
                <a:ea typeface="Corbel" pitchFamily="34" charset="-122"/>
                <a:cs typeface="Corbel" pitchFamily="34" charset="-120"/>
              </a:rPr>
              <a:t>Clinical/Forensic Psychologist</a:t>
            </a:r>
            <a:br>
              <a:rPr lang="en-US" sz="1496" b="1" dirty="0">
                <a:latin typeface="Corbel" pitchFamily="34" charset="0"/>
                <a:ea typeface="Corbel" pitchFamily="34" charset="-122"/>
                <a:cs typeface="Corbel" pitchFamily="34" charset="-120"/>
              </a:rPr>
            </a:br>
            <a:r>
              <a:rPr lang="en-US" sz="1496" b="1" dirty="0">
                <a:latin typeface="Corbel" pitchFamily="34" charset="0"/>
                <a:ea typeface="Corbel" pitchFamily="34" charset="-122"/>
                <a:cs typeface="Corbel" pitchFamily="34" charset="-120"/>
              </a:rPr>
              <a:t>GEC Council Chair</a:t>
            </a:r>
          </a:p>
          <a:p>
            <a:pPr marL="0" indent="0" algn="ctr">
              <a:buNone/>
            </a:pPr>
            <a:r>
              <a:rPr lang="en-US" sz="1496" b="1" dirty="0">
                <a:latin typeface="Corbel" pitchFamily="34" charset="0"/>
                <a:ea typeface="Corbel" pitchFamily="34" charset="-122"/>
                <a:cs typeface="Corbel" pitchFamily="34" charset="-120"/>
              </a:rPr>
              <a:t>2023/2026 National Jambo Mental Health Lead</a:t>
            </a:r>
          </a:p>
          <a:p>
            <a:pPr marL="0" indent="0" algn="ctr">
              <a:buNone/>
            </a:pPr>
            <a:endParaRPr lang="en-US" sz="1496" b="1" dirty="0">
              <a:latin typeface="Corbel" pitchFamily="34" charset="0"/>
              <a:ea typeface="Corbel" pitchFamily="34" charset="-122"/>
              <a:cs typeface="Corbel" pitchFamily="34" charset="-120"/>
            </a:endParaRPr>
          </a:p>
          <a:p>
            <a:pPr marL="0" indent="0" algn="ctr">
              <a:buNone/>
            </a:pPr>
            <a:r>
              <a:rPr lang="en-US" sz="1496" b="1" dirty="0">
                <a:latin typeface="Corbel" pitchFamily="34" charset="0"/>
                <a:ea typeface="Corbel" pitchFamily="34" charset="-122"/>
                <a:cs typeface="Corbel" pitchFamily="34" charset="-120"/>
              </a:rPr>
              <a:t>Email: </a:t>
            </a:r>
            <a:r>
              <a:rPr lang="en-US" sz="1496" b="1" dirty="0">
                <a:latin typeface="Corbel" pitchFamily="34" charset="0"/>
                <a:ea typeface="Corbel" pitchFamily="34" charset="-122"/>
                <a:cs typeface="Corbel" pitchFamily="34" charset="-120"/>
                <a:hlinkClick r:id="rId2"/>
              </a:rPr>
              <a:t>Andrew@AndrewMendonsa.com</a:t>
            </a:r>
            <a:endParaRPr lang="en-US" sz="1496" b="1" dirty="0">
              <a:latin typeface="Corbel" pitchFamily="34" charset="0"/>
              <a:ea typeface="Corbel" pitchFamily="34" charset="-122"/>
              <a:cs typeface="Corbel" pitchFamily="34" charset="-120"/>
            </a:endParaRPr>
          </a:p>
          <a:p>
            <a:pPr marL="0" indent="0" algn="ctr">
              <a:buNone/>
            </a:pPr>
            <a:r>
              <a:rPr lang="en-US" sz="1496" b="1" dirty="0">
                <a:latin typeface="Corbel" pitchFamily="34" charset="0"/>
                <a:ea typeface="Corbel" pitchFamily="34" charset="-122"/>
                <a:cs typeface="Corbel" pitchFamily="34" charset="-120"/>
              </a:rPr>
              <a:t>Phone: (916) 224-0212 </a:t>
            </a:r>
          </a:p>
          <a:p>
            <a:pPr marL="0" indent="0" algn="ctr">
              <a:buNone/>
            </a:pPr>
            <a:endParaRPr lang="en-US" sz="1496" dirty="0"/>
          </a:p>
        </p:txBody>
      </p:sp>
    </p:spTree>
    <p:extLst>
      <p:ext uri="{BB962C8B-B14F-4D97-AF65-F5344CB8AC3E}">
        <p14:creationId xmlns:p14="http://schemas.microsoft.com/office/powerpoint/2010/main" val="1370519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6730" y="327025"/>
            <a:ext cx="38005" cy="330200"/>
          </a:xfrm>
          <a:prstGeom prst="roundRect">
            <a:avLst>
              <a:gd name="adj" fmla="val 277615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646080" y="254000"/>
            <a:ext cx="4474559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3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A Steep and Steady Rise</a:t>
            </a:r>
            <a:endParaRPr lang="en-US" sz="2993" dirty="0"/>
          </a:p>
        </p:txBody>
      </p:sp>
      <p:sp>
        <p:nvSpPr>
          <p:cNvPr id="4" name="Shape 2"/>
          <p:cNvSpPr/>
          <p:nvPr/>
        </p:nvSpPr>
        <p:spPr>
          <a:xfrm>
            <a:off x="506730" y="2206625"/>
            <a:ext cx="3648456" cy="1320800"/>
          </a:xfrm>
          <a:prstGeom prst="roundRect">
            <a:avLst>
              <a:gd name="adj" fmla="val 7988"/>
            </a:avLst>
          </a:prstGeom>
          <a:solidFill>
            <a:srgbClr val="FFFFFF"/>
          </a:solidFill>
          <a:ln/>
          <a:effectLst>
            <a:outerShdw blurRad="76200" dist="12700" dir="54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 txBox="1"/>
          <p:nvPr/>
        </p:nvSpPr>
        <p:spPr>
          <a:xfrm>
            <a:off x="709422" y="2409825"/>
            <a:ext cx="3243072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3" b="1" dirty="0">
                <a:solidFill>
                  <a:srgbClr val="C2410C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+61%</a:t>
            </a:r>
            <a:endParaRPr lang="en-US" sz="2993" dirty="0"/>
          </a:p>
        </p:txBody>
      </p:sp>
      <p:sp>
        <p:nvSpPr>
          <p:cNvPr id="6" name="Text 4"/>
          <p:cNvSpPr txBox="1"/>
          <p:nvPr/>
        </p:nvSpPr>
        <p:spPr>
          <a:xfrm>
            <a:off x="709422" y="2867025"/>
            <a:ext cx="324307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Increase in anxiety diagnoses since 2016</a:t>
            </a:r>
            <a:endParaRPr lang="en-US" sz="1496" dirty="0"/>
          </a:p>
        </p:txBody>
      </p:sp>
      <p:sp>
        <p:nvSpPr>
          <p:cNvPr id="7" name="Shape 5"/>
          <p:cNvSpPr/>
          <p:nvPr/>
        </p:nvSpPr>
        <p:spPr>
          <a:xfrm>
            <a:off x="506730" y="3730625"/>
            <a:ext cx="3648456" cy="1320800"/>
          </a:xfrm>
          <a:prstGeom prst="roundRect">
            <a:avLst>
              <a:gd name="adj" fmla="val 7988"/>
            </a:avLst>
          </a:prstGeom>
          <a:solidFill>
            <a:srgbClr val="FFFFFF"/>
          </a:solidFill>
          <a:ln/>
          <a:effectLst>
            <a:outerShdw blurRad="76200" dist="12700" dir="54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 txBox="1"/>
          <p:nvPr/>
        </p:nvSpPr>
        <p:spPr>
          <a:xfrm>
            <a:off x="709422" y="3933825"/>
            <a:ext cx="3243072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3" b="1" dirty="0">
                <a:solidFill>
                  <a:srgbClr val="0F766E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+45%</a:t>
            </a:r>
            <a:endParaRPr lang="en-US" sz="2993" dirty="0"/>
          </a:p>
        </p:txBody>
      </p:sp>
      <p:sp>
        <p:nvSpPr>
          <p:cNvPr id="9" name="Text 7"/>
          <p:cNvSpPr txBox="1"/>
          <p:nvPr/>
        </p:nvSpPr>
        <p:spPr>
          <a:xfrm>
            <a:off x="709422" y="4391025"/>
            <a:ext cx="324307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Increase in depression diagnoses since 2016</a:t>
            </a:r>
            <a:endParaRPr lang="en-US" sz="1496" dirty="0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357878" y="933450"/>
            <a:ext cx="7296912" cy="5391150"/>
          </a:xfrm>
          <a:prstGeom prst="rect">
            <a:avLst/>
          </a:prstGeom>
        </p:spPr>
      </p:pic>
      <p:sp>
        <p:nvSpPr>
          <p:cNvPr id="11" name="Text 8"/>
          <p:cNvSpPr txBox="1"/>
          <p:nvPr/>
        </p:nvSpPr>
        <p:spPr>
          <a:xfrm>
            <a:off x="506730" y="6477000"/>
            <a:ext cx="111480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8A7F72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Scouting America | Youth Mental Health | Source: HRSA MCHB, 2023</a:t>
            </a:r>
            <a:endParaRPr lang="en-US" sz="149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6730" y="327025"/>
            <a:ext cx="38005" cy="330200"/>
          </a:xfrm>
          <a:prstGeom prst="roundRect">
            <a:avLst>
              <a:gd name="adj" fmla="val 277615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646081" y="254000"/>
            <a:ext cx="2793349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3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What Is </a:t>
            </a:r>
            <a:r>
              <a:rPr lang="en-US" sz="2993" b="1" dirty="0">
                <a:solidFill>
                  <a:srgbClr val="C2410C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Anxiety</a:t>
            </a:r>
            <a:r>
              <a:rPr lang="en-US" sz="2993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?</a:t>
            </a:r>
            <a:endParaRPr lang="en-US" sz="2993" dirty="0"/>
          </a:p>
        </p:txBody>
      </p:sp>
      <p:sp>
        <p:nvSpPr>
          <p:cNvPr id="4" name="Shape 2"/>
          <p:cNvSpPr/>
          <p:nvPr/>
        </p:nvSpPr>
        <p:spPr>
          <a:xfrm>
            <a:off x="506730" y="933450"/>
            <a:ext cx="5447348" cy="1092200"/>
          </a:xfrm>
          <a:prstGeom prst="roundRect">
            <a:avLst>
              <a:gd name="adj" fmla="val 11682"/>
            </a:avLst>
          </a:prstGeom>
          <a:solidFill>
            <a:srgbClr val="F3F0E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 txBox="1"/>
          <p:nvPr/>
        </p:nvSpPr>
        <p:spPr>
          <a:xfrm>
            <a:off x="709422" y="1136650"/>
            <a:ext cx="5041964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Anxiety is a persistent, excessive worry or fear that interferes with daily activities. It goes beyond normal nervousness — it can be paralyzing.</a:t>
            </a:r>
            <a:endParaRPr lang="en-US" sz="1496" dirty="0"/>
          </a:p>
        </p:txBody>
      </p:sp>
      <p:sp>
        <p:nvSpPr>
          <p:cNvPr id="6" name="Shape 4"/>
          <p:cNvSpPr/>
          <p:nvPr/>
        </p:nvSpPr>
        <p:spPr>
          <a:xfrm>
            <a:off x="506730" y="2178050"/>
            <a:ext cx="5447348" cy="4146550"/>
          </a:xfrm>
          <a:prstGeom prst="roundRect">
            <a:avLst>
              <a:gd name="adj" fmla="val 810"/>
            </a:avLst>
          </a:prstGeom>
          <a:solidFill>
            <a:srgbClr val="EDF5F4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 txBox="1"/>
          <p:nvPr/>
        </p:nvSpPr>
        <p:spPr>
          <a:xfrm>
            <a:off x="747427" y="3857625"/>
            <a:ext cx="500395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"My heart is racing and I don't know why. I just can't stop thinking about everything that could go wrong."</a:t>
            </a:r>
            <a:endParaRPr lang="en-US" sz="1496" dirty="0"/>
          </a:p>
        </p:txBody>
      </p:sp>
      <p:sp>
        <p:nvSpPr>
          <p:cNvPr id="8" name="Text 6"/>
          <p:cNvSpPr txBox="1"/>
          <p:nvPr/>
        </p:nvSpPr>
        <p:spPr>
          <a:xfrm>
            <a:off x="747427" y="4416425"/>
            <a:ext cx="500395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A7F72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— What an anxious Scout might be experiencing</a:t>
            </a:r>
            <a:endParaRPr lang="en-US" sz="1496" dirty="0"/>
          </a:p>
        </p:txBody>
      </p:sp>
      <p:sp>
        <p:nvSpPr>
          <p:cNvPr id="9" name="Shape 7"/>
          <p:cNvSpPr/>
          <p:nvPr/>
        </p:nvSpPr>
        <p:spPr>
          <a:xfrm>
            <a:off x="6207443" y="933450"/>
            <a:ext cx="5447348" cy="1695450"/>
          </a:xfrm>
          <a:prstGeom prst="roundRect">
            <a:avLst>
              <a:gd name="adj" fmla="val 4848"/>
            </a:avLst>
          </a:prstGeom>
          <a:solidFill>
            <a:srgbClr val="FFFFFF"/>
          </a:solidFill>
          <a:ln w="6334">
            <a:solidFill>
              <a:srgbClr val="F0ECE6"/>
            </a:solidFill>
            <a:prstDash val="solid"/>
          </a:ln>
          <a:effectLst>
            <a:outerShdw blurRad="50800" dist="127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416469" y="1641475"/>
            <a:ext cx="278702" cy="279400"/>
          </a:xfrm>
          <a:prstGeom prst="rect">
            <a:avLst/>
          </a:prstGeom>
        </p:spPr>
      </p:pic>
      <p:sp>
        <p:nvSpPr>
          <p:cNvPr id="11" name="Text 8"/>
          <p:cNvSpPr txBox="1"/>
          <p:nvPr/>
        </p:nvSpPr>
        <p:spPr>
          <a:xfrm>
            <a:off x="6847189" y="1412875"/>
            <a:ext cx="4598575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Mental</a:t>
            </a:r>
            <a:endParaRPr lang="en-US" sz="1795" dirty="0"/>
          </a:p>
        </p:txBody>
      </p:sp>
      <p:sp>
        <p:nvSpPr>
          <p:cNvPr id="12" name="Text 9"/>
          <p:cNvSpPr txBox="1"/>
          <p:nvPr/>
        </p:nvSpPr>
        <p:spPr>
          <a:xfrm>
            <a:off x="6847189" y="1692275"/>
            <a:ext cx="45985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Excessive worry, racing thoughts, difficulty concentrating</a:t>
            </a:r>
            <a:endParaRPr lang="en-US" sz="1496" dirty="0"/>
          </a:p>
        </p:txBody>
      </p:sp>
      <p:sp>
        <p:nvSpPr>
          <p:cNvPr id="13" name="Shape 10"/>
          <p:cNvSpPr/>
          <p:nvPr/>
        </p:nvSpPr>
        <p:spPr>
          <a:xfrm>
            <a:off x="6207443" y="2781300"/>
            <a:ext cx="5447348" cy="1695450"/>
          </a:xfrm>
          <a:prstGeom prst="roundRect">
            <a:avLst>
              <a:gd name="adj" fmla="val 4848"/>
            </a:avLst>
          </a:prstGeom>
          <a:solidFill>
            <a:srgbClr val="FFFFFF"/>
          </a:solidFill>
          <a:ln w="6334">
            <a:solidFill>
              <a:srgbClr val="F0ECE6"/>
            </a:solidFill>
            <a:prstDash val="solid"/>
          </a:ln>
          <a:effectLst>
            <a:outerShdw blurRad="50800" dist="127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16469" y="3489325"/>
            <a:ext cx="278702" cy="279400"/>
          </a:xfrm>
          <a:prstGeom prst="rect">
            <a:avLst/>
          </a:prstGeom>
        </p:spPr>
      </p:pic>
      <p:sp>
        <p:nvSpPr>
          <p:cNvPr id="15" name="Text 11"/>
          <p:cNvSpPr txBox="1"/>
          <p:nvPr/>
        </p:nvSpPr>
        <p:spPr>
          <a:xfrm>
            <a:off x="6847189" y="3260725"/>
            <a:ext cx="4598575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Physical</a:t>
            </a:r>
            <a:endParaRPr lang="en-US" sz="1795" dirty="0"/>
          </a:p>
        </p:txBody>
      </p:sp>
      <p:sp>
        <p:nvSpPr>
          <p:cNvPr id="16" name="Text 12"/>
          <p:cNvSpPr txBox="1"/>
          <p:nvPr/>
        </p:nvSpPr>
        <p:spPr>
          <a:xfrm>
            <a:off x="6847189" y="3540125"/>
            <a:ext cx="45985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Racing heart, headaches, stomach-aches, shortness of breath</a:t>
            </a:r>
            <a:endParaRPr lang="en-US" sz="1496" dirty="0"/>
          </a:p>
        </p:txBody>
      </p:sp>
      <p:sp>
        <p:nvSpPr>
          <p:cNvPr id="17" name="Shape 13"/>
          <p:cNvSpPr/>
          <p:nvPr/>
        </p:nvSpPr>
        <p:spPr>
          <a:xfrm>
            <a:off x="6207443" y="4629150"/>
            <a:ext cx="5447348" cy="1695450"/>
          </a:xfrm>
          <a:prstGeom prst="roundRect">
            <a:avLst>
              <a:gd name="adj" fmla="val 4848"/>
            </a:avLst>
          </a:prstGeom>
          <a:solidFill>
            <a:srgbClr val="FFFFFF"/>
          </a:solidFill>
          <a:ln w="6334">
            <a:solidFill>
              <a:srgbClr val="F0ECE6"/>
            </a:solidFill>
            <a:prstDash val="solid"/>
          </a:ln>
          <a:effectLst>
            <a:outerShdw blurRad="50800" dist="127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16469" y="5337175"/>
            <a:ext cx="278702" cy="279400"/>
          </a:xfrm>
          <a:prstGeom prst="rect">
            <a:avLst/>
          </a:prstGeom>
        </p:spPr>
      </p:pic>
      <p:sp>
        <p:nvSpPr>
          <p:cNvPr id="19" name="Text 14"/>
          <p:cNvSpPr txBox="1"/>
          <p:nvPr/>
        </p:nvSpPr>
        <p:spPr>
          <a:xfrm>
            <a:off x="6847189" y="5108575"/>
            <a:ext cx="4598575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Behavioral</a:t>
            </a:r>
            <a:endParaRPr lang="en-US" sz="1795" dirty="0"/>
          </a:p>
        </p:txBody>
      </p:sp>
      <p:sp>
        <p:nvSpPr>
          <p:cNvPr id="20" name="Text 15"/>
          <p:cNvSpPr txBox="1"/>
          <p:nvPr/>
        </p:nvSpPr>
        <p:spPr>
          <a:xfrm>
            <a:off x="6847189" y="5387975"/>
            <a:ext cx="45985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Avoidance of situations, social withdrawal, 'stuckness'</a:t>
            </a:r>
            <a:endParaRPr lang="en-US" sz="1496" dirty="0"/>
          </a:p>
        </p:txBody>
      </p:sp>
      <p:sp>
        <p:nvSpPr>
          <p:cNvPr id="21" name="Text 16"/>
          <p:cNvSpPr txBox="1"/>
          <p:nvPr/>
        </p:nvSpPr>
        <p:spPr>
          <a:xfrm>
            <a:off x="506730" y="6477000"/>
            <a:ext cx="111480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8A7F72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Scouting America | Youth Mental Health</a:t>
            </a:r>
            <a:endParaRPr lang="en-US" sz="149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6730" y="327025"/>
            <a:ext cx="38005" cy="330200"/>
          </a:xfrm>
          <a:prstGeom prst="roundRect">
            <a:avLst>
              <a:gd name="adj" fmla="val 277615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646081" y="254000"/>
            <a:ext cx="3388757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3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What Is </a:t>
            </a:r>
            <a:r>
              <a:rPr lang="en-US" sz="2993" b="1" dirty="0">
                <a:solidFill>
                  <a:srgbClr val="0F766E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Depression</a:t>
            </a:r>
            <a:r>
              <a:rPr lang="en-US" sz="2993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?</a:t>
            </a:r>
            <a:endParaRPr lang="en-US" sz="2993" dirty="0"/>
          </a:p>
        </p:txBody>
      </p:sp>
      <p:sp>
        <p:nvSpPr>
          <p:cNvPr id="4" name="Shape 2"/>
          <p:cNvSpPr/>
          <p:nvPr/>
        </p:nvSpPr>
        <p:spPr>
          <a:xfrm>
            <a:off x="506730" y="933450"/>
            <a:ext cx="5447348" cy="1320800"/>
          </a:xfrm>
          <a:prstGeom prst="roundRect">
            <a:avLst>
              <a:gd name="adj" fmla="val 7988"/>
            </a:avLst>
          </a:prstGeom>
          <a:solidFill>
            <a:srgbClr val="F3F0E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 txBox="1"/>
          <p:nvPr/>
        </p:nvSpPr>
        <p:spPr>
          <a:xfrm>
            <a:off x="709422" y="1136650"/>
            <a:ext cx="5041964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Depression is more than sadness. It's a persistent low mood, loss of interest, and a sense of hopelessness that affects how a young person thinks, feels, and functions.</a:t>
            </a:r>
            <a:endParaRPr lang="en-US" sz="1496" dirty="0"/>
          </a:p>
        </p:txBody>
      </p:sp>
      <p:sp>
        <p:nvSpPr>
          <p:cNvPr id="6" name="Shape 4"/>
          <p:cNvSpPr/>
          <p:nvPr/>
        </p:nvSpPr>
        <p:spPr>
          <a:xfrm>
            <a:off x="506730" y="2406650"/>
            <a:ext cx="5447348" cy="3917950"/>
          </a:xfrm>
          <a:prstGeom prst="roundRect">
            <a:avLst>
              <a:gd name="adj" fmla="val 908"/>
            </a:avLst>
          </a:prstGeom>
          <a:solidFill>
            <a:srgbClr val="F3F0EB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 txBox="1"/>
          <p:nvPr/>
        </p:nvSpPr>
        <p:spPr>
          <a:xfrm>
            <a:off x="747427" y="3857625"/>
            <a:ext cx="5003959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"In children and teens, depression often looks like irritability or anger — not just sadness. It can be easy to miss or misattribute."</a:t>
            </a:r>
            <a:endParaRPr lang="en-US" sz="1496" dirty="0"/>
          </a:p>
        </p:txBody>
      </p:sp>
      <p:sp>
        <p:nvSpPr>
          <p:cNvPr id="8" name="Text 6"/>
          <p:cNvSpPr txBox="1"/>
          <p:nvPr/>
        </p:nvSpPr>
        <p:spPr>
          <a:xfrm>
            <a:off x="747427" y="4645025"/>
            <a:ext cx="500395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A7F72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— Important distinction for Scout leaders</a:t>
            </a:r>
            <a:endParaRPr lang="en-US" sz="1496" dirty="0"/>
          </a:p>
        </p:txBody>
      </p:sp>
      <p:sp>
        <p:nvSpPr>
          <p:cNvPr id="9" name="Shape 7"/>
          <p:cNvSpPr/>
          <p:nvPr/>
        </p:nvSpPr>
        <p:spPr>
          <a:xfrm>
            <a:off x="6207443" y="933450"/>
            <a:ext cx="5447348" cy="1695450"/>
          </a:xfrm>
          <a:prstGeom prst="roundRect">
            <a:avLst>
              <a:gd name="adj" fmla="val 4848"/>
            </a:avLst>
          </a:prstGeom>
          <a:solidFill>
            <a:srgbClr val="FFFFFF"/>
          </a:solidFill>
          <a:ln w="6334">
            <a:solidFill>
              <a:srgbClr val="F0ECE6"/>
            </a:solidFill>
            <a:prstDash val="solid"/>
          </a:ln>
          <a:effectLst>
            <a:outerShdw blurRad="50800" dist="127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416469" y="1641475"/>
            <a:ext cx="278702" cy="279400"/>
          </a:xfrm>
          <a:prstGeom prst="rect">
            <a:avLst/>
          </a:prstGeom>
        </p:spPr>
      </p:pic>
      <p:sp>
        <p:nvSpPr>
          <p:cNvPr id="11" name="Text 8"/>
          <p:cNvSpPr txBox="1"/>
          <p:nvPr/>
        </p:nvSpPr>
        <p:spPr>
          <a:xfrm>
            <a:off x="6847189" y="1412875"/>
            <a:ext cx="4598575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Emotional</a:t>
            </a:r>
            <a:endParaRPr lang="en-US" sz="1795" dirty="0"/>
          </a:p>
        </p:txBody>
      </p:sp>
      <p:sp>
        <p:nvSpPr>
          <p:cNvPr id="12" name="Text 9"/>
          <p:cNvSpPr txBox="1"/>
          <p:nvPr/>
        </p:nvSpPr>
        <p:spPr>
          <a:xfrm>
            <a:off x="6847189" y="1692275"/>
            <a:ext cx="45985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Persistent sadness, hopelessness, irritability, loss of interest (anhedonia)</a:t>
            </a:r>
            <a:endParaRPr lang="en-US" sz="1496" dirty="0"/>
          </a:p>
        </p:txBody>
      </p:sp>
      <p:sp>
        <p:nvSpPr>
          <p:cNvPr id="13" name="Shape 10"/>
          <p:cNvSpPr/>
          <p:nvPr/>
        </p:nvSpPr>
        <p:spPr>
          <a:xfrm>
            <a:off x="6207443" y="2781300"/>
            <a:ext cx="5447348" cy="1695450"/>
          </a:xfrm>
          <a:prstGeom prst="roundRect">
            <a:avLst>
              <a:gd name="adj" fmla="val 4848"/>
            </a:avLst>
          </a:prstGeom>
          <a:solidFill>
            <a:srgbClr val="FFFFFF"/>
          </a:solidFill>
          <a:ln w="6334">
            <a:solidFill>
              <a:srgbClr val="F0ECE6"/>
            </a:solidFill>
            <a:prstDash val="solid"/>
          </a:ln>
          <a:effectLst>
            <a:outerShdw blurRad="50800" dist="127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16469" y="3489325"/>
            <a:ext cx="278702" cy="279400"/>
          </a:xfrm>
          <a:prstGeom prst="rect">
            <a:avLst/>
          </a:prstGeom>
        </p:spPr>
      </p:pic>
      <p:sp>
        <p:nvSpPr>
          <p:cNvPr id="15" name="Text 11"/>
          <p:cNvSpPr txBox="1"/>
          <p:nvPr/>
        </p:nvSpPr>
        <p:spPr>
          <a:xfrm>
            <a:off x="6847189" y="3375025"/>
            <a:ext cx="4598575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Physical</a:t>
            </a:r>
            <a:endParaRPr lang="en-US" sz="1795" dirty="0"/>
          </a:p>
        </p:txBody>
      </p:sp>
      <p:sp>
        <p:nvSpPr>
          <p:cNvPr id="16" name="Text 12"/>
          <p:cNvSpPr txBox="1"/>
          <p:nvPr/>
        </p:nvSpPr>
        <p:spPr>
          <a:xfrm>
            <a:off x="6847189" y="3654424"/>
            <a:ext cx="4598575" cy="454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Changes in sleep or appetite, fatigue, low energy, physical health complaints </a:t>
            </a:r>
            <a:endParaRPr lang="en-US" sz="1496" dirty="0"/>
          </a:p>
        </p:txBody>
      </p:sp>
      <p:sp>
        <p:nvSpPr>
          <p:cNvPr id="17" name="Shape 13"/>
          <p:cNvSpPr/>
          <p:nvPr/>
        </p:nvSpPr>
        <p:spPr>
          <a:xfrm>
            <a:off x="6207443" y="4629150"/>
            <a:ext cx="5447348" cy="1695450"/>
          </a:xfrm>
          <a:prstGeom prst="roundRect">
            <a:avLst>
              <a:gd name="adj" fmla="val 4848"/>
            </a:avLst>
          </a:prstGeom>
          <a:solidFill>
            <a:srgbClr val="FFFFFF"/>
          </a:solidFill>
          <a:ln w="6334">
            <a:solidFill>
              <a:srgbClr val="F0ECE6"/>
            </a:solidFill>
            <a:prstDash val="solid"/>
          </a:ln>
          <a:effectLst>
            <a:outerShdw blurRad="50800" dist="127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16469" y="5337175"/>
            <a:ext cx="278702" cy="279400"/>
          </a:xfrm>
          <a:prstGeom prst="rect">
            <a:avLst/>
          </a:prstGeom>
        </p:spPr>
      </p:pic>
      <p:sp>
        <p:nvSpPr>
          <p:cNvPr id="19" name="Text 14"/>
          <p:cNvSpPr txBox="1"/>
          <p:nvPr/>
        </p:nvSpPr>
        <p:spPr>
          <a:xfrm>
            <a:off x="6847189" y="5108575"/>
            <a:ext cx="4598575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Behavioral</a:t>
            </a:r>
            <a:endParaRPr lang="en-US" sz="1795" dirty="0"/>
          </a:p>
        </p:txBody>
      </p:sp>
      <p:sp>
        <p:nvSpPr>
          <p:cNvPr id="20" name="Text 15"/>
          <p:cNvSpPr txBox="1"/>
          <p:nvPr/>
        </p:nvSpPr>
        <p:spPr>
          <a:xfrm>
            <a:off x="6847189" y="5387975"/>
            <a:ext cx="4598575" cy="7207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Withdrawal, neglecting responsibilities, expressing worthlessness, detaching from things that once brought enjoyment</a:t>
            </a:r>
            <a:endParaRPr lang="en-US" sz="1496" dirty="0"/>
          </a:p>
        </p:txBody>
      </p:sp>
      <p:sp>
        <p:nvSpPr>
          <p:cNvPr id="21" name="Text 16"/>
          <p:cNvSpPr txBox="1"/>
          <p:nvPr/>
        </p:nvSpPr>
        <p:spPr>
          <a:xfrm>
            <a:off x="506730" y="6477000"/>
            <a:ext cx="111480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8A7F72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Scouting America | Youth Mental Health</a:t>
            </a:r>
            <a:endParaRPr lang="en-US" sz="149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6730" y="327025"/>
            <a:ext cx="38005" cy="330200"/>
          </a:xfrm>
          <a:prstGeom prst="roundRect">
            <a:avLst>
              <a:gd name="adj" fmla="val 277615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646081" y="254000"/>
            <a:ext cx="6916865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3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Recognizing Signs — Children (Ages 8–12)</a:t>
            </a:r>
            <a:endParaRPr lang="en-US" sz="2993" dirty="0"/>
          </a:p>
        </p:txBody>
      </p:sp>
      <p:sp>
        <p:nvSpPr>
          <p:cNvPr id="4" name="Shape 2"/>
          <p:cNvSpPr/>
          <p:nvPr/>
        </p:nvSpPr>
        <p:spPr>
          <a:xfrm>
            <a:off x="506730" y="933450"/>
            <a:ext cx="5447348" cy="5391150"/>
          </a:xfrm>
          <a:prstGeom prst="roundRect">
            <a:avLst>
              <a:gd name="adj" fmla="val 479"/>
            </a:avLst>
          </a:prstGeom>
          <a:solidFill>
            <a:srgbClr val="FFFFFF"/>
          </a:solidFill>
          <a:ln/>
          <a:effectLst>
            <a:outerShdw blurRad="76200" dist="12700" dir="54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506730" y="933450"/>
            <a:ext cx="5447348" cy="508000"/>
          </a:xfrm>
          <a:prstGeom prst="rect">
            <a:avLst/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9422" y="1073150"/>
            <a:ext cx="228029" cy="228600"/>
          </a:xfrm>
          <a:prstGeom prst="rect">
            <a:avLst/>
          </a:prstGeom>
        </p:spPr>
      </p:pic>
      <p:sp>
        <p:nvSpPr>
          <p:cNvPr id="7" name="Text 4"/>
          <p:cNvSpPr txBox="1"/>
          <p:nvPr/>
        </p:nvSpPr>
        <p:spPr>
          <a:xfrm>
            <a:off x="1038797" y="1035050"/>
            <a:ext cx="1038797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394" b="1" dirty="0">
                <a:solidFill>
                  <a:srgbClr val="FFFFFF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Anxiety</a:t>
            </a:r>
            <a:endParaRPr lang="en-US" sz="2394" dirty="0"/>
          </a:p>
        </p:txBody>
      </p:sp>
      <p:sp>
        <p:nvSpPr>
          <p:cNvPr id="8" name="Shape 5"/>
          <p:cNvSpPr/>
          <p:nvPr/>
        </p:nvSpPr>
        <p:spPr>
          <a:xfrm>
            <a:off x="709422" y="2854325"/>
            <a:ext cx="63341" cy="63500"/>
          </a:xfrm>
          <a:prstGeom prst="roundRect">
            <a:avLst>
              <a:gd name="adj" fmla="val 14436147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 txBox="1"/>
          <p:nvPr/>
        </p:nvSpPr>
        <p:spPr>
          <a:xfrm>
            <a:off x="848773" y="2786393"/>
            <a:ext cx="423753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Specific phobias or intense separation anxiety</a:t>
            </a:r>
            <a:endParaRPr lang="en-US" sz="1496" dirty="0"/>
          </a:p>
        </p:txBody>
      </p:sp>
      <p:sp>
        <p:nvSpPr>
          <p:cNvPr id="10" name="Shape 7"/>
          <p:cNvSpPr/>
          <p:nvPr/>
        </p:nvSpPr>
        <p:spPr>
          <a:xfrm>
            <a:off x="709422" y="3263089"/>
            <a:ext cx="63341" cy="63500"/>
          </a:xfrm>
          <a:prstGeom prst="roundRect">
            <a:avLst>
              <a:gd name="adj" fmla="val 14436147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 txBox="1"/>
          <p:nvPr/>
        </p:nvSpPr>
        <p:spPr>
          <a:xfrm>
            <a:off x="848773" y="3184525"/>
            <a:ext cx="4902613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Frequent stomach-aches or headaches (physical complaints)</a:t>
            </a:r>
            <a:endParaRPr lang="en-US" sz="1496" dirty="0"/>
          </a:p>
        </p:txBody>
      </p:sp>
      <p:sp>
        <p:nvSpPr>
          <p:cNvPr id="12" name="Shape 9"/>
          <p:cNvSpPr/>
          <p:nvPr/>
        </p:nvSpPr>
        <p:spPr>
          <a:xfrm>
            <a:off x="709422" y="3847290"/>
            <a:ext cx="63341" cy="63500"/>
          </a:xfrm>
          <a:prstGeom prst="roundRect">
            <a:avLst>
              <a:gd name="adj" fmla="val 14436147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 txBox="1"/>
          <p:nvPr/>
        </p:nvSpPr>
        <p:spPr>
          <a:xfrm>
            <a:off x="848773" y="3768725"/>
            <a:ext cx="451623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Social anxiety — clingy or reluctant to join group</a:t>
            </a:r>
            <a:endParaRPr lang="en-US" sz="1496" dirty="0"/>
          </a:p>
        </p:txBody>
      </p:sp>
      <p:sp>
        <p:nvSpPr>
          <p:cNvPr id="14" name="Shape 11"/>
          <p:cNvSpPr/>
          <p:nvPr/>
        </p:nvSpPr>
        <p:spPr>
          <a:xfrm>
            <a:off x="709422" y="4309220"/>
            <a:ext cx="63341" cy="63500"/>
          </a:xfrm>
          <a:prstGeom prst="roundRect">
            <a:avLst>
              <a:gd name="adj" fmla="val 14436147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 txBox="1"/>
          <p:nvPr/>
        </p:nvSpPr>
        <p:spPr>
          <a:xfrm>
            <a:off x="848773" y="4124325"/>
            <a:ext cx="4902613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Worries that seem 'internalized' — not always obvious</a:t>
            </a:r>
            <a:endParaRPr lang="en-US" sz="1496" dirty="0"/>
          </a:p>
        </p:txBody>
      </p:sp>
      <p:sp>
        <p:nvSpPr>
          <p:cNvPr id="16" name="Shape 13"/>
          <p:cNvSpPr/>
          <p:nvPr/>
        </p:nvSpPr>
        <p:spPr>
          <a:xfrm>
            <a:off x="709422" y="4787090"/>
            <a:ext cx="63341" cy="63500"/>
          </a:xfrm>
          <a:prstGeom prst="roundRect">
            <a:avLst>
              <a:gd name="adj" fmla="val 14436147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 txBox="1"/>
          <p:nvPr/>
        </p:nvSpPr>
        <p:spPr>
          <a:xfrm>
            <a:off x="848773" y="4708525"/>
            <a:ext cx="371179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Avoidance of activities they can’t control</a:t>
            </a:r>
            <a:endParaRPr lang="en-US" sz="1496" dirty="0"/>
          </a:p>
        </p:txBody>
      </p:sp>
      <p:sp>
        <p:nvSpPr>
          <p:cNvPr id="18" name="Shape 15"/>
          <p:cNvSpPr/>
          <p:nvPr/>
        </p:nvSpPr>
        <p:spPr>
          <a:xfrm>
            <a:off x="6207443" y="933450"/>
            <a:ext cx="5447348" cy="5391150"/>
          </a:xfrm>
          <a:prstGeom prst="roundRect">
            <a:avLst>
              <a:gd name="adj" fmla="val 479"/>
            </a:avLst>
          </a:prstGeom>
          <a:solidFill>
            <a:srgbClr val="FFFFFF"/>
          </a:solidFill>
          <a:ln/>
          <a:effectLst>
            <a:outerShdw blurRad="76200" dist="12700" dir="54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9" name="Shape 16"/>
          <p:cNvSpPr/>
          <p:nvPr/>
        </p:nvSpPr>
        <p:spPr>
          <a:xfrm>
            <a:off x="6207443" y="933450"/>
            <a:ext cx="5447348" cy="508000"/>
          </a:xfrm>
          <a:prstGeom prst="rect">
            <a:avLst/>
          </a:prstGeom>
          <a:solidFill>
            <a:srgbClr val="0F766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0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10135" y="1073150"/>
            <a:ext cx="228029" cy="228600"/>
          </a:xfrm>
          <a:prstGeom prst="rect">
            <a:avLst/>
          </a:prstGeom>
        </p:spPr>
      </p:pic>
      <p:sp>
        <p:nvSpPr>
          <p:cNvPr id="21" name="Text 17"/>
          <p:cNvSpPr txBox="1"/>
          <p:nvPr/>
        </p:nvSpPr>
        <p:spPr>
          <a:xfrm>
            <a:off x="6739509" y="1035050"/>
            <a:ext cx="152019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394" b="1" dirty="0">
                <a:solidFill>
                  <a:srgbClr val="FFFFFF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Depression</a:t>
            </a:r>
            <a:endParaRPr lang="en-US" sz="2394" dirty="0"/>
          </a:p>
        </p:txBody>
      </p:sp>
      <p:sp>
        <p:nvSpPr>
          <p:cNvPr id="22" name="Shape 18"/>
          <p:cNvSpPr/>
          <p:nvPr/>
        </p:nvSpPr>
        <p:spPr>
          <a:xfrm>
            <a:off x="6410135" y="3245076"/>
            <a:ext cx="63341" cy="63500"/>
          </a:xfrm>
          <a:prstGeom prst="roundRect">
            <a:avLst>
              <a:gd name="adj" fmla="val 14436147"/>
            </a:avLst>
          </a:prstGeom>
          <a:solidFill>
            <a:srgbClr val="0F766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Text 19"/>
          <p:cNvSpPr txBox="1"/>
          <p:nvPr/>
        </p:nvSpPr>
        <p:spPr>
          <a:xfrm>
            <a:off x="6549485" y="3060186"/>
            <a:ext cx="4902613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Irritability and anger — often mistaken for 'bad behavior'</a:t>
            </a:r>
            <a:endParaRPr lang="en-US" sz="1496" dirty="0"/>
          </a:p>
        </p:txBody>
      </p:sp>
      <p:sp>
        <p:nvSpPr>
          <p:cNvPr id="24" name="Shape 20"/>
          <p:cNvSpPr/>
          <p:nvPr/>
        </p:nvSpPr>
        <p:spPr>
          <a:xfrm>
            <a:off x="6410135" y="3605990"/>
            <a:ext cx="63341" cy="63500"/>
          </a:xfrm>
          <a:prstGeom prst="roundRect">
            <a:avLst>
              <a:gd name="adj" fmla="val 14436147"/>
            </a:avLst>
          </a:prstGeom>
          <a:solidFill>
            <a:srgbClr val="0F766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Text 21"/>
          <p:cNvSpPr txBox="1"/>
          <p:nvPr/>
        </p:nvSpPr>
        <p:spPr>
          <a:xfrm>
            <a:off x="6549485" y="3527425"/>
            <a:ext cx="438321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Significant changes in eating or sleeping habits</a:t>
            </a:r>
            <a:endParaRPr lang="en-US" sz="1496" dirty="0"/>
          </a:p>
        </p:txBody>
      </p:sp>
      <p:sp>
        <p:nvSpPr>
          <p:cNvPr id="26" name="Shape 22"/>
          <p:cNvSpPr/>
          <p:nvPr/>
        </p:nvSpPr>
        <p:spPr>
          <a:xfrm>
            <a:off x="6410135" y="3961590"/>
            <a:ext cx="63341" cy="63500"/>
          </a:xfrm>
          <a:prstGeom prst="roundRect">
            <a:avLst>
              <a:gd name="adj" fmla="val 14436147"/>
            </a:avLst>
          </a:prstGeom>
          <a:solidFill>
            <a:srgbClr val="0F766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Text 23"/>
          <p:cNvSpPr txBox="1"/>
          <p:nvPr/>
        </p:nvSpPr>
        <p:spPr>
          <a:xfrm>
            <a:off x="6549485" y="3883025"/>
            <a:ext cx="307205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Persistent fatigue and low energy</a:t>
            </a:r>
            <a:endParaRPr lang="en-US" sz="1496" dirty="0"/>
          </a:p>
        </p:txBody>
      </p:sp>
      <p:sp>
        <p:nvSpPr>
          <p:cNvPr id="28" name="Shape 24"/>
          <p:cNvSpPr/>
          <p:nvPr/>
        </p:nvSpPr>
        <p:spPr>
          <a:xfrm>
            <a:off x="6410135" y="4317190"/>
            <a:ext cx="63341" cy="63500"/>
          </a:xfrm>
          <a:prstGeom prst="roundRect">
            <a:avLst>
              <a:gd name="adj" fmla="val 14436147"/>
            </a:avLst>
          </a:prstGeom>
          <a:solidFill>
            <a:srgbClr val="0F766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9" name="Text 25"/>
          <p:cNvSpPr txBox="1"/>
          <p:nvPr/>
        </p:nvSpPr>
        <p:spPr>
          <a:xfrm>
            <a:off x="6549485" y="4238625"/>
            <a:ext cx="445922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Difficulty concentrating in activities or at school</a:t>
            </a:r>
            <a:endParaRPr lang="en-US" sz="1496" dirty="0"/>
          </a:p>
        </p:txBody>
      </p:sp>
      <p:sp>
        <p:nvSpPr>
          <p:cNvPr id="30" name="Shape 26"/>
          <p:cNvSpPr/>
          <p:nvPr/>
        </p:nvSpPr>
        <p:spPr>
          <a:xfrm>
            <a:off x="6410135" y="4662157"/>
            <a:ext cx="63341" cy="63500"/>
          </a:xfrm>
          <a:prstGeom prst="roundRect">
            <a:avLst>
              <a:gd name="adj" fmla="val 14436147"/>
            </a:avLst>
          </a:prstGeom>
          <a:solidFill>
            <a:srgbClr val="0F766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1" name="Text 27"/>
          <p:cNvSpPr txBox="1"/>
          <p:nvPr/>
        </p:nvSpPr>
        <p:spPr>
          <a:xfrm>
            <a:off x="6549485" y="4594225"/>
            <a:ext cx="399683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Loss of interest in things they once enjoyed</a:t>
            </a:r>
            <a:endParaRPr lang="en-US" sz="1496" dirty="0"/>
          </a:p>
        </p:txBody>
      </p:sp>
      <p:sp>
        <p:nvSpPr>
          <p:cNvPr id="32" name="Text 28"/>
          <p:cNvSpPr txBox="1"/>
          <p:nvPr/>
        </p:nvSpPr>
        <p:spPr>
          <a:xfrm>
            <a:off x="506730" y="6477000"/>
            <a:ext cx="111480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8A7F72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Scouting America | Youth Mental Health | Sources: CDC, PMC</a:t>
            </a:r>
            <a:endParaRPr lang="en-US" sz="1496" dirty="0"/>
          </a:p>
        </p:txBody>
      </p:sp>
      <p:sp>
        <p:nvSpPr>
          <p:cNvPr id="33" name="Text 14">
            <a:extLst>
              <a:ext uri="{FF2B5EF4-FFF2-40B4-BE49-F238E27FC236}">
                <a16:creationId xmlns:a16="http://schemas.microsoft.com/office/drawing/2014/main" id="{F9AE253D-1869-2068-4BBE-60CA0A3EE0D6}"/>
              </a:ext>
            </a:extLst>
          </p:cNvPr>
          <p:cNvSpPr txBox="1"/>
          <p:nvPr/>
        </p:nvSpPr>
        <p:spPr>
          <a:xfrm>
            <a:off x="848773" y="5079190"/>
            <a:ext cx="3711797" cy="439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Dreams/nightmares with themes of death, fear, loss of control, harm to others/self</a:t>
            </a:r>
            <a:endParaRPr lang="en-US" sz="1496" dirty="0"/>
          </a:p>
        </p:txBody>
      </p:sp>
      <p:sp>
        <p:nvSpPr>
          <p:cNvPr id="34" name="Shape 13">
            <a:extLst>
              <a:ext uri="{FF2B5EF4-FFF2-40B4-BE49-F238E27FC236}">
                <a16:creationId xmlns:a16="http://schemas.microsoft.com/office/drawing/2014/main" id="{44E832CD-A1B0-7611-BC03-1EB9CEE14FF7}"/>
              </a:ext>
            </a:extLst>
          </p:cNvPr>
          <p:cNvSpPr/>
          <p:nvPr/>
        </p:nvSpPr>
        <p:spPr>
          <a:xfrm>
            <a:off x="712962" y="5130884"/>
            <a:ext cx="63341" cy="63500"/>
          </a:xfrm>
          <a:prstGeom prst="roundRect">
            <a:avLst>
              <a:gd name="adj" fmla="val 14436147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6730" y="327025"/>
            <a:ext cx="38005" cy="330200"/>
          </a:xfrm>
          <a:prstGeom prst="roundRect">
            <a:avLst>
              <a:gd name="adj" fmla="val 277615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646081" y="254000"/>
            <a:ext cx="7733967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3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Recognizing Signs — Adolescents (Ages 13–17)</a:t>
            </a:r>
            <a:endParaRPr lang="en-US" sz="2993" dirty="0"/>
          </a:p>
        </p:txBody>
      </p:sp>
      <p:sp>
        <p:nvSpPr>
          <p:cNvPr id="4" name="Shape 2"/>
          <p:cNvSpPr/>
          <p:nvPr/>
        </p:nvSpPr>
        <p:spPr>
          <a:xfrm>
            <a:off x="506730" y="933450"/>
            <a:ext cx="5447348" cy="4730750"/>
          </a:xfrm>
          <a:prstGeom prst="roundRect">
            <a:avLst>
              <a:gd name="adj" fmla="val 623"/>
            </a:avLst>
          </a:prstGeom>
          <a:solidFill>
            <a:srgbClr val="FFFFFF"/>
          </a:solidFill>
          <a:ln/>
          <a:effectLst>
            <a:outerShdw blurRad="76200" dist="12700" dir="54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506730" y="933450"/>
            <a:ext cx="5447348" cy="508000"/>
          </a:xfrm>
          <a:prstGeom prst="rect">
            <a:avLst/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9422" y="1073150"/>
            <a:ext cx="228029" cy="228600"/>
          </a:xfrm>
          <a:prstGeom prst="rect">
            <a:avLst/>
          </a:prstGeom>
        </p:spPr>
      </p:pic>
      <p:sp>
        <p:nvSpPr>
          <p:cNvPr id="7" name="Text 4"/>
          <p:cNvSpPr txBox="1"/>
          <p:nvPr/>
        </p:nvSpPr>
        <p:spPr>
          <a:xfrm>
            <a:off x="1038797" y="1035050"/>
            <a:ext cx="1038797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394" b="1" dirty="0">
                <a:solidFill>
                  <a:srgbClr val="FFFFFF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Anxiety</a:t>
            </a:r>
            <a:endParaRPr lang="en-US" sz="2394" dirty="0"/>
          </a:p>
        </p:txBody>
      </p:sp>
      <p:sp>
        <p:nvSpPr>
          <p:cNvPr id="8" name="Shape 5"/>
          <p:cNvSpPr/>
          <p:nvPr/>
        </p:nvSpPr>
        <p:spPr>
          <a:xfrm>
            <a:off x="709422" y="2744457"/>
            <a:ext cx="63341" cy="63500"/>
          </a:xfrm>
          <a:prstGeom prst="roundRect">
            <a:avLst>
              <a:gd name="adj" fmla="val 14436147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 txBox="1"/>
          <p:nvPr/>
        </p:nvSpPr>
        <p:spPr>
          <a:xfrm>
            <a:off x="848773" y="2676525"/>
            <a:ext cx="490261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Intense social anxiety — fear of judgment from peers</a:t>
            </a:r>
            <a:endParaRPr lang="en-US" sz="1496" dirty="0"/>
          </a:p>
        </p:txBody>
      </p:sp>
      <p:sp>
        <p:nvSpPr>
          <p:cNvPr id="10" name="Shape 7"/>
          <p:cNvSpPr/>
          <p:nvPr/>
        </p:nvSpPr>
        <p:spPr>
          <a:xfrm>
            <a:off x="709422" y="3110689"/>
            <a:ext cx="63341" cy="63500"/>
          </a:xfrm>
          <a:prstGeom prst="roundRect">
            <a:avLst>
              <a:gd name="adj" fmla="val 14436147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 txBox="1"/>
          <p:nvPr/>
        </p:nvSpPr>
        <p:spPr>
          <a:xfrm>
            <a:off x="848773" y="3032125"/>
            <a:ext cx="4902613" cy="5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Avoidance of group activities, presentations, or leadership roles. Withdrawing from sources of enjoyment/friend group.</a:t>
            </a:r>
            <a:endParaRPr lang="en-US" sz="1496" dirty="0"/>
          </a:p>
        </p:txBody>
      </p:sp>
      <p:sp>
        <p:nvSpPr>
          <p:cNvPr id="12" name="Shape 9"/>
          <p:cNvSpPr/>
          <p:nvPr/>
        </p:nvSpPr>
        <p:spPr>
          <a:xfrm>
            <a:off x="709422" y="3811850"/>
            <a:ext cx="63341" cy="63500"/>
          </a:xfrm>
          <a:prstGeom prst="roundRect">
            <a:avLst>
              <a:gd name="adj" fmla="val 14436147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 txBox="1"/>
          <p:nvPr/>
        </p:nvSpPr>
        <p:spPr>
          <a:xfrm>
            <a:off x="848773" y="3616325"/>
            <a:ext cx="4902613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Panic attacks: racing heart, shortness of breath, nausea</a:t>
            </a:r>
            <a:endParaRPr lang="en-US" sz="1496" dirty="0"/>
          </a:p>
        </p:txBody>
      </p:sp>
      <p:sp>
        <p:nvSpPr>
          <p:cNvPr id="14" name="Shape 11"/>
          <p:cNvSpPr/>
          <p:nvPr/>
        </p:nvSpPr>
        <p:spPr>
          <a:xfrm>
            <a:off x="709422" y="4257824"/>
            <a:ext cx="63341" cy="63500"/>
          </a:xfrm>
          <a:prstGeom prst="roundRect">
            <a:avLst>
              <a:gd name="adj" fmla="val 14436147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 txBox="1"/>
          <p:nvPr/>
        </p:nvSpPr>
        <p:spPr>
          <a:xfrm>
            <a:off x="848773" y="4200525"/>
            <a:ext cx="456057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Excessive worry about performance and fitting in</a:t>
            </a:r>
            <a:endParaRPr lang="en-US" sz="1496" dirty="0"/>
          </a:p>
        </p:txBody>
      </p:sp>
      <p:sp>
        <p:nvSpPr>
          <p:cNvPr id="16" name="Shape 13"/>
          <p:cNvSpPr/>
          <p:nvPr/>
        </p:nvSpPr>
        <p:spPr>
          <a:xfrm>
            <a:off x="6207443" y="933450"/>
            <a:ext cx="5447348" cy="4730750"/>
          </a:xfrm>
          <a:prstGeom prst="roundRect">
            <a:avLst>
              <a:gd name="adj" fmla="val 623"/>
            </a:avLst>
          </a:prstGeom>
          <a:solidFill>
            <a:srgbClr val="FFFFFF"/>
          </a:solidFill>
          <a:ln/>
          <a:effectLst>
            <a:outerShdw blurRad="76200" dist="12700" dir="54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7" name="Shape 14"/>
          <p:cNvSpPr/>
          <p:nvPr/>
        </p:nvSpPr>
        <p:spPr>
          <a:xfrm>
            <a:off x="6207443" y="933450"/>
            <a:ext cx="5447348" cy="508000"/>
          </a:xfrm>
          <a:prstGeom prst="rect">
            <a:avLst/>
          </a:prstGeom>
          <a:solidFill>
            <a:srgbClr val="0F766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10135" y="1073150"/>
            <a:ext cx="228029" cy="228600"/>
          </a:xfrm>
          <a:prstGeom prst="rect">
            <a:avLst/>
          </a:prstGeom>
        </p:spPr>
      </p:pic>
      <p:sp>
        <p:nvSpPr>
          <p:cNvPr id="19" name="Text 15"/>
          <p:cNvSpPr txBox="1"/>
          <p:nvPr/>
        </p:nvSpPr>
        <p:spPr>
          <a:xfrm>
            <a:off x="6739509" y="1035050"/>
            <a:ext cx="152019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394" b="1" dirty="0">
                <a:solidFill>
                  <a:srgbClr val="FFFFFF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Depression</a:t>
            </a:r>
            <a:endParaRPr lang="en-US" sz="2394" dirty="0"/>
          </a:p>
        </p:txBody>
      </p:sp>
      <p:sp>
        <p:nvSpPr>
          <p:cNvPr id="20" name="Shape 16"/>
          <p:cNvSpPr/>
          <p:nvPr/>
        </p:nvSpPr>
        <p:spPr>
          <a:xfrm>
            <a:off x="6410135" y="2816225"/>
            <a:ext cx="63341" cy="63500"/>
          </a:xfrm>
          <a:prstGeom prst="roundRect">
            <a:avLst>
              <a:gd name="adj" fmla="val 14436147"/>
            </a:avLst>
          </a:prstGeom>
          <a:solidFill>
            <a:srgbClr val="0F766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7"/>
          <p:cNvSpPr txBox="1"/>
          <p:nvPr/>
        </p:nvSpPr>
        <p:spPr>
          <a:xfrm>
            <a:off x="6549485" y="2790825"/>
            <a:ext cx="475059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Persistent sadness, hopelessness, 'nothing matters'</a:t>
            </a:r>
            <a:endParaRPr lang="en-US" sz="1496" dirty="0"/>
          </a:p>
        </p:txBody>
      </p:sp>
      <p:sp>
        <p:nvSpPr>
          <p:cNvPr id="22" name="Shape 18"/>
          <p:cNvSpPr/>
          <p:nvPr/>
        </p:nvSpPr>
        <p:spPr>
          <a:xfrm>
            <a:off x="6410135" y="3214357"/>
            <a:ext cx="63341" cy="63500"/>
          </a:xfrm>
          <a:prstGeom prst="roundRect">
            <a:avLst>
              <a:gd name="adj" fmla="val 14436147"/>
            </a:avLst>
          </a:prstGeom>
          <a:solidFill>
            <a:srgbClr val="0F766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Text 19"/>
          <p:cNvSpPr txBox="1"/>
          <p:nvPr/>
        </p:nvSpPr>
        <p:spPr>
          <a:xfrm>
            <a:off x="6549485" y="3146425"/>
            <a:ext cx="452256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Loss of interest in activities they previously loved</a:t>
            </a:r>
            <a:endParaRPr lang="en-US" sz="1496" dirty="0"/>
          </a:p>
        </p:txBody>
      </p:sp>
      <p:sp>
        <p:nvSpPr>
          <p:cNvPr id="24" name="Shape 20"/>
          <p:cNvSpPr/>
          <p:nvPr/>
        </p:nvSpPr>
        <p:spPr>
          <a:xfrm>
            <a:off x="6410135" y="3527425"/>
            <a:ext cx="63341" cy="63500"/>
          </a:xfrm>
          <a:prstGeom prst="roundRect">
            <a:avLst>
              <a:gd name="adj" fmla="val 14436147"/>
            </a:avLst>
          </a:prstGeom>
          <a:solidFill>
            <a:srgbClr val="0F766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Text 21"/>
          <p:cNvSpPr txBox="1"/>
          <p:nvPr/>
        </p:nvSpPr>
        <p:spPr>
          <a:xfrm>
            <a:off x="6549485" y="3502025"/>
            <a:ext cx="4098179" cy="17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Withdrawal from social group, enjoyed activities</a:t>
            </a:r>
            <a:endParaRPr lang="en-US" sz="1496" dirty="0"/>
          </a:p>
        </p:txBody>
      </p:sp>
      <p:sp>
        <p:nvSpPr>
          <p:cNvPr id="26" name="Shape 22"/>
          <p:cNvSpPr/>
          <p:nvPr/>
        </p:nvSpPr>
        <p:spPr>
          <a:xfrm>
            <a:off x="6410135" y="3925557"/>
            <a:ext cx="63341" cy="63500"/>
          </a:xfrm>
          <a:prstGeom prst="roundRect">
            <a:avLst>
              <a:gd name="adj" fmla="val 14436147"/>
            </a:avLst>
          </a:prstGeom>
          <a:solidFill>
            <a:srgbClr val="0F766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Text 23"/>
          <p:cNvSpPr txBox="1"/>
          <p:nvPr/>
        </p:nvSpPr>
        <p:spPr>
          <a:xfrm>
            <a:off x="6549485" y="3857625"/>
            <a:ext cx="4902613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C2410C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Sharp rise in suicidal ideation — must be taken seriously</a:t>
            </a:r>
            <a:endParaRPr lang="en-US" sz="1496" dirty="0"/>
          </a:p>
        </p:txBody>
      </p:sp>
      <p:sp>
        <p:nvSpPr>
          <p:cNvPr id="28" name="Shape 24"/>
          <p:cNvSpPr/>
          <p:nvPr/>
        </p:nvSpPr>
        <p:spPr>
          <a:xfrm>
            <a:off x="506730" y="5842000"/>
            <a:ext cx="11148060" cy="508000"/>
          </a:xfrm>
          <a:prstGeom prst="roundRect">
            <a:avLst>
              <a:gd name="adj" fmla="val 36000"/>
            </a:avLst>
          </a:prstGeom>
          <a:solidFill>
            <a:srgbClr val="2D201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9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09422" y="5969000"/>
            <a:ext cx="253365" cy="254000"/>
          </a:xfrm>
          <a:prstGeom prst="rect">
            <a:avLst/>
          </a:prstGeom>
        </p:spPr>
      </p:pic>
      <p:sp>
        <p:nvSpPr>
          <p:cNvPr id="30" name="Text 25"/>
          <p:cNvSpPr txBox="1"/>
          <p:nvPr/>
        </p:nvSpPr>
        <p:spPr>
          <a:xfrm>
            <a:off x="1064133" y="5981700"/>
            <a:ext cx="958353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FFFFFF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1 in 5 high schoolers seriously considered suicide in the past year. Take any mention of self-harm seriously — always.</a:t>
            </a:r>
            <a:endParaRPr lang="en-US" sz="1496" dirty="0"/>
          </a:p>
        </p:txBody>
      </p:sp>
      <p:sp>
        <p:nvSpPr>
          <p:cNvPr id="31" name="Text 26"/>
          <p:cNvSpPr txBox="1"/>
          <p:nvPr/>
        </p:nvSpPr>
        <p:spPr>
          <a:xfrm>
            <a:off x="506730" y="6477000"/>
            <a:ext cx="111480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8A7F72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Scouting America | Youth Mental Health | Source: Annie E. Casey Foundation</a:t>
            </a:r>
            <a:endParaRPr lang="en-US" sz="149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6730" y="327025"/>
            <a:ext cx="38005" cy="330200"/>
          </a:xfrm>
          <a:prstGeom prst="roundRect">
            <a:avLst>
              <a:gd name="adj" fmla="val 277615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646081" y="254000"/>
            <a:ext cx="7898654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3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Recognizing Signs — Young Adults (Ages 18–25)</a:t>
            </a:r>
            <a:endParaRPr lang="en-US" sz="2993" dirty="0"/>
          </a:p>
        </p:txBody>
      </p:sp>
      <p:sp>
        <p:nvSpPr>
          <p:cNvPr id="4" name="Shape 2"/>
          <p:cNvSpPr/>
          <p:nvPr/>
        </p:nvSpPr>
        <p:spPr>
          <a:xfrm>
            <a:off x="506730" y="933450"/>
            <a:ext cx="3580859" cy="5391150"/>
          </a:xfrm>
          <a:prstGeom prst="roundRect">
            <a:avLst>
              <a:gd name="adj" fmla="val 722"/>
            </a:avLst>
          </a:prstGeom>
          <a:solidFill>
            <a:srgbClr val="FFFFFF"/>
          </a:solidFill>
          <a:ln/>
          <a:effectLst>
            <a:outerShdw blurRad="76200" dist="12700" dir="54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506730" y="933450"/>
            <a:ext cx="3580859" cy="457200"/>
          </a:xfrm>
          <a:prstGeom prst="rect">
            <a:avLst/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8749" y="1060450"/>
            <a:ext cx="202692" cy="203200"/>
          </a:xfrm>
          <a:prstGeom prst="rect">
            <a:avLst/>
          </a:prstGeom>
        </p:spPr>
      </p:pic>
      <p:sp>
        <p:nvSpPr>
          <p:cNvPr id="7" name="Text 4"/>
          <p:cNvSpPr txBox="1"/>
          <p:nvPr/>
        </p:nvSpPr>
        <p:spPr>
          <a:xfrm>
            <a:off x="937451" y="1035050"/>
            <a:ext cx="1241489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FFFFFF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Key Triggers</a:t>
            </a:r>
            <a:endParaRPr lang="en-US" sz="1795" dirty="0"/>
          </a:p>
        </p:txBody>
      </p:sp>
      <p:sp>
        <p:nvSpPr>
          <p:cNvPr id="8" name="Shape 5"/>
          <p:cNvSpPr/>
          <p:nvPr/>
        </p:nvSpPr>
        <p:spPr>
          <a:xfrm>
            <a:off x="658749" y="2917825"/>
            <a:ext cx="63341" cy="63500"/>
          </a:xfrm>
          <a:prstGeom prst="roundRect">
            <a:avLst>
              <a:gd name="adj" fmla="val 14436147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 txBox="1"/>
          <p:nvPr/>
        </p:nvSpPr>
        <p:spPr>
          <a:xfrm>
            <a:off x="798100" y="2867025"/>
            <a:ext cx="313747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Leaving home / starting college or a career</a:t>
            </a:r>
            <a:endParaRPr lang="en-US" sz="1496" dirty="0"/>
          </a:p>
        </p:txBody>
      </p:sp>
      <p:sp>
        <p:nvSpPr>
          <p:cNvPr id="10" name="Shape 7"/>
          <p:cNvSpPr/>
          <p:nvPr/>
        </p:nvSpPr>
        <p:spPr>
          <a:xfrm>
            <a:off x="658749" y="3502025"/>
            <a:ext cx="63341" cy="63500"/>
          </a:xfrm>
          <a:prstGeom prst="roundRect">
            <a:avLst>
              <a:gd name="adj" fmla="val 14436147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 txBox="1"/>
          <p:nvPr/>
        </p:nvSpPr>
        <p:spPr>
          <a:xfrm>
            <a:off x="798100" y="3451225"/>
            <a:ext cx="311005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Financial independence pressures</a:t>
            </a:r>
            <a:endParaRPr lang="en-US" sz="1496" dirty="0"/>
          </a:p>
        </p:txBody>
      </p:sp>
      <p:sp>
        <p:nvSpPr>
          <p:cNvPr id="12" name="Shape 9"/>
          <p:cNvSpPr/>
          <p:nvPr/>
        </p:nvSpPr>
        <p:spPr>
          <a:xfrm>
            <a:off x="658749" y="3995853"/>
            <a:ext cx="63341" cy="63500"/>
          </a:xfrm>
          <a:prstGeom prst="roundRect">
            <a:avLst>
              <a:gd name="adj" fmla="val 14436147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 txBox="1"/>
          <p:nvPr/>
        </p:nvSpPr>
        <p:spPr>
          <a:xfrm>
            <a:off x="798100" y="3806825"/>
            <a:ext cx="313747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Identity and relationship navigation</a:t>
            </a:r>
            <a:endParaRPr lang="en-US" sz="1496" dirty="0"/>
          </a:p>
        </p:txBody>
      </p:sp>
      <p:sp>
        <p:nvSpPr>
          <p:cNvPr id="14" name="Shape 11"/>
          <p:cNvSpPr/>
          <p:nvPr/>
        </p:nvSpPr>
        <p:spPr>
          <a:xfrm>
            <a:off x="658749" y="4441825"/>
            <a:ext cx="63341" cy="63500"/>
          </a:xfrm>
          <a:prstGeom prst="roundRect">
            <a:avLst>
              <a:gd name="adj" fmla="val 14436147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 txBox="1"/>
          <p:nvPr/>
        </p:nvSpPr>
        <p:spPr>
          <a:xfrm>
            <a:off x="798100" y="4391025"/>
            <a:ext cx="313747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Reduced access to prior support systems</a:t>
            </a:r>
            <a:endParaRPr lang="en-US" sz="1496" dirty="0"/>
          </a:p>
        </p:txBody>
      </p:sp>
      <p:sp>
        <p:nvSpPr>
          <p:cNvPr id="16" name="Shape 13"/>
          <p:cNvSpPr/>
          <p:nvPr/>
        </p:nvSpPr>
        <p:spPr>
          <a:xfrm>
            <a:off x="4290281" y="933450"/>
            <a:ext cx="3580859" cy="5391150"/>
          </a:xfrm>
          <a:prstGeom prst="roundRect">
            <a:avLst>
              <a:gd name="adj" fmla="val 722"/>
            </a:avLst>
          </a:prstGeom>
          <a:solidFill>
            <a:srgbClr val="0F766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 txBox="1"/>
          <p:nvPr/>
        </p:nvSpPr>
        <p:spPr>
          <a:xfrm>
            <a:off x="5504256" y="2054225"/>
            <a:ext cx="115281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591" b="1" dirty="0">
                <a:solidFill>
                  <a:srgbClr val="FFFFFF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By 24</a:t>
            </a:r>
            <a:endParaRPr lang="en-US" sz="3591" dirty="0"/>
          </a:p>
        </p:txBody>
      </p:sp>
      <p:sp>
        <p:nvSpPr>
          <p:cNvPr id="18" name="Text 15"/>
          <p:cNvSpPr txBox="1"/>
          <p:nvPr/>
        </p:nvSpPr>
        <p:spPr>
          <a:xfrm>
            <a:off x="4492973" y="2663825"/>
            <a:ext cx="31754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FFFFFF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Most lifetime mental illnesses have their onset</a:t>
            </a:r>
            <a:endParaRPr lang="en-US" sz="1496" dirty="0"/>
          </a:p>
        </p:txBody>
      </p:sp>
      <p:sp>
        <p:nvSpPr>
          <p:cNvPr id="19" name="Shape 16"/>
          <p:cNvSpPr/>
          <p:nvPr/>
        </p:nvSpPr>
        <p:spPr>
          <a:xfrm>
            <a:off x="4492973" y="3273425"/>
            <a:ext cx="3175475" cy="12700"/>
          </a:xfrm>
          <a:prstGeom prst="rect">
            <a:avLst/>
          </a:prstGeom>
          <a:solidFill>
            <a:srgbClr val="FFFFFF">
              <a:alpha val="3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17"/>
          <p:cNvSpPr txBox="1"/>
          <p:nvPr/>
        </p:nvSpPr>
        <p:spPr>
          <a:xfrm>
            <a:off x="5858967" y="3438525"/>
            <a:ext cx="443389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993" b="1" dirty="0">
                <a:solidFill>
                  <a:srgbClr val="FFFFFF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#2</a:t>
            </a:r>
            <a:endParaRPr lang="en-US" sz="2993" dirty="0"/>
          </a:p>
        </p:txBody>
      </p:sp>
      <p:sp>
        <p:nvSpPr>
          <p:cNvPr id="21" name="Text 18"/>
          <p:cNvSpPr txBox="1"/>
          <p:nvPr/>
        </p:nvSpPr>
        <p:spPr>
          <a:xfrm>
            <a:off x="4492973" y="3971925"/>
            <a:ext cx="31754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FFFFFF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Suicide is a leading cause of death for ages 18–25</a:t>
            </a:r>
            <a:endParaRPr lang="en-US" sz="1496" dirty="0"/>
          </a:p>
        </p:txBody>
      </p:sp>
      <p:sp>
        <p:nvSpPr>
          <p:cNvPr id="22" name="Shape 19"/>
          <p:cNvSpPr/>
          <p:nvPr/>
        </p:nvSpPr>
        <p:spPr>
          <a:xfrm>
            <a:off x="4492973" y="4581525"/>
            <a:ext cx="3175475" cy="12700"/>
          </a:xfrm>
          <a:prstGeom prst="rect">
            <a:avLst/>
          </a:prstGeom>
          <a:solidFill>
            <a:srgbClr val="FFFFFF">
              <a:alpha val="3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Text 20"/>
          <p:cNvSpPr txBox="1"/>
          <p:nvPr/>
        </p:nvSpPr>
        <p:spPr>
          <a:xfrm>
            <a:off x="4492973" y="4746625"/>
            <a:ext cx="31754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i="1" dirty="0">
                <a:solidFill>
                  <a:srgbClr val="FAF8F5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This age group is often overlooked — they seem 'grown up.'</a:t>
            </a:r>
            <a:endParaRPr lang="en-US" sz="1496" dirty="0"/>
          </a:p>
        </p:txBody>
      </p:sp>
      <p:sp>
        <p:nvSpPr>
          <p:cNvPr id="24" name="Shape 21"/>
          <p:cNvSpPr/>
          <p:nvPr/>
        </p:nvSpPr>
        <p:spPr>
          <a:xfrm>
            <a:off x="8073832" y="933450"/>
            <a:ext cx="3580859" cy="5391150"/>
          </a:xfrm>
          <a:prstGeom prst="roundRect">
            <a:avLst>
              <a:gd name="adj" fmla="val 722"/>
            </a:avLst>
          </a:prstGeom>
          <a:solidFill>
            <a:srgbClr val="FFFFFF"/>
          </a:solidFill>
          <a:ln/>
          <a:effectLst>
            <a:outerShdw blurRad="76200" dist="12700" dir="54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5" name="Shape 22"/>
          <p:cNvSpPr/>
          <p:nvPr/>
        </p:nvSpPr>
        <p:spPr>
          <a:xfrm>
            <a:off x="8073832" y="933450"/>
            <a:ext cx="3580859" cy="457200"/>
          </a:xfrm>
          <a:prstGeom prst="rect">
            <a:avLst/>
          </a:prstGeom>
          <a:solidFill>
            <a:srgbClr val="0F766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6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225851" y="1060450"/>
            <a:ext cx="202692" cy="203200"/>
          </a:xfrm>
          <a:prstGeom prst="rect">
            <a:avLst/>
          </a:prstGeom>
        </p:spPr>
      </p:pic>
      <p:sp>
        <p:nvSpPr>
          <p:cNvPr id="27" name="Text 23"/>
          <p:cNvSpPr txBox="1"/>
          <p:nvPr/>
        </p:nvSpPr>
        <p:spPr>
          <a:xfrm>
            <a:off x="8504553" y="1035050"/>
            <a:ext cx="170270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FFFFFF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Signs to Watch</a:t>
            </a:r>
            <a:endParaRPr lang="en-US" sz="1795" dirty="0"/>
          </a:p>
        </p:txBody>
      </p:sp>
      <p:sp>
        <p:nvSpPr>
          <p:cNvPr id="28" name="Shape 24"/>
          <p:cNvSpPr/>
          <p:nvPr/>
        </p:nvSpPr>
        <p:spPr>
          <a:xfrm>
            <a:off x="8225851" y="2917825"/>
            <a:ext cx="63341" cy="63500"/>
          </a:xfrm>
          <a:prstGeom prst="roundRect">
            <a:avLst>
              <a:gd name="adj" fmla="val 14436147"/>
            </a:avLst>
          </a:prstGeom>
          <a:solidFill>
            <a:srgbClr val="0F766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9" name="Text 25"/>
          <p:cNvSpPr txBox="1"/>
          <p:nvPr/>
        </p:nvSpPr>
        <p:spPr>
          <a:xfrm>
            <a:off x="8365202" y="2867025"/>
            <a:ext cx="313747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Similar to adolescent symptoms but intensified</a:t>
            </a:r>
            <a:endParaRPr lang="en-US" sz="1496" dirty="0"/>
          </a:p>
        </p:txBody>
      </p:sp>
      <p:sp>
        <p:nvSpPr>
          <p:cNvPr id="30" name="Shape 26"/>
          <p:cNvSpPr/>
          <p:nvPr/>
        </p:nvSpPr>
        <p:spPr>
          <a:xfrm>
            <a:off x="8225851" y="3502025"/>
            <a:ext cx="63341" cy="63500"/>
          </a:xfrm>
          <a:prstGeom prst="roundRect">
            <a:avLst>
              <a:gd name="adj" fmla="val 14436147"/>
            </a:avLst>
          </a:prstGeom>
          <a:solidFill>
            <a:srgbClr val="0F766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1" name="Text 27"/>
          <p:cNvSpPr txBox="1"/>
          <p:nvPr/>
        </p:nvSpPr>
        <p:spPr>
          <a:xfrm>
            <a:off x="8365202" y="3451225"/>
            <a:ext cx="313747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Sudden drop in engagement or reliability</a:t>
            </a:r>
            <a:endParaRPr lang="en-US" sz="1496" dirty="0"/>
          </a:p>
        </p:txBody>
      </p:sp>
      <p:sp>
        <p:nvSpPr>
          <p:cNvPr id="32" name="Shape 28"/>
          <p:cNvSpPr/>
          <p:nvPr/>
        </p:nvSpPr>
        <p:spPr>
          <a:xfrm>
            <a:off x="8225851" y="4086225"/>
            <a:ext cx="63341" cy="63500"/>
          </a:xfrm>
          <a:prstGeom prst="roundRect">
            <a:avLst>
              <a:gd name="adj" fmla="val 14436147"/>
            </a:avLst>
          </a:prstGeom>
          <a:solidFill>
            <a:srgbClr val="0F766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3" name="Text 29"/>
          <p:cNvSpPr txBox="1"/>
          <p:nvPr/>
        </p:nvSpPr>
        <p:spPr>
          <a:xfrm>
            <a:off x="8365202" y="4035425"/>
            <a:ext cx="313747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Expressing feeling 'stuck' or purposeless</a:t>
            </a:r>
            <a:endParaRPr lang="en-US" sz="1496" dirty="0"/>
          </a:p>
        </p:txBody>
      </p:sp>
      <p:sp>
        <p:nvSpPr>
          <p:cNvPr id="34" name="Shape 30"/>
          <p:cNvSpPr/>
          <p:nvPr/>
        </p:nvSpPr>
        <p:spPr>
          <a:xfrm>
            <a:off x="8225851" y="4670425"/>
            <a:ext cx="63341" cy="63500"/>
          </a:xfrm>
          <a:prstGeom prst="roundRect">
            <a:avLst>
              <a:gd name="adj" fmla="val 14436147"/>
            </a:avLst>
          </a:prstGeom>
          <a:solidFill>
            <a:srgbClr val="0F766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5" name="Text 31"/>
          <p:cNvSpPr txBox="1"/>
          <p:nvPr/>
        </p:nvSpPr>
        <p:spPr>
          <a:xfrm>
            <a:off x="8365202" y="4619625"/>
            <a:ext cx="298970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Isolating from peers, community</a:t>
            </a:r>
            <a:endParaRPr lang="en-US" sz="1496" dirty="0"/>
          </a:p>
        </p:txBody>
      </p:sp>
      <p:sp>
        <p:nvSpPr>
          <p:cNvPr id="36" name="Text 32"/>
          <p:cNvSpPr txBox="1"/>
          <p:nvPr/>
        </p:nvSpPr>
        <p:spPr>
          <a:xfrm>
            <a:off x="506730" y="6477000"/>
            <a:ext cx="111480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8A7F72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Scouting America | Youth Mental Health | Source: Compass Health Center</a:t>
            </a:r>
            <a:endParaRPr lang="en-US" sz="149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6730" y="327025"/>
            <a:ext cx="38005" cy="330200"/>
          </a:xfrm>
          <a:prstGeom prst="roundRect">
            <a:avLst>
              <a:gd name="adj" fmla="val 277615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46081" y="352425"/>
            <a:ext cx="278702" cy="27940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026128" y="254000"/>
            <a:ext cx="8962787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3" b="1" dirty="0">
                <a:solidFill>
                  <a:srgbClr val="2D2016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Scouting Scenario: Camping Trips &amp; Outdoor Activities</a:t>
            </a:r>
            <a:endParaRPr lang="en-US" sz="2993" dirty="0"/>
          </a:p>
        </p:txBody>
      </p:sp>
      <p:sp>
        <p:nvSpPr>
          <p:cNvPr id="5" name="Shape 2"/>
          <p:cNvSpPr/>
          <p:nvPr/>
        </p:nvSpPr>
        <p:spPr>
          <a:xfrm>
            <a:off x="506730" y="933450"/>
            <a:ext cx="5447348" cy="5391150"/>
          </a:xfrm>
          <a:prstGeom prst="roundRect">
            <a:avLst>
              <a:gd name="adj" fmla="val 479"/>
            </a:avLst>
          </a:prstGeom>
          <a:solidFill>
            <a:srgbClr val="FFFFFF"/>
          </a:solidFill>
          <a:ln w="31671">
            <a:solidFill>
              <a:srgbClr val="C2410C"/>
            </a:solidFill>
            <a:prstDash val="solid"/>
          </a:ln>
          <a:effectLst>
            <a:outerShdw blurRad="76200" dist="12700" dir="54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 txBox="1"/>
          <p:nvPr/>
        </p:nvSpPr>
        <p:spPr>
          <a:xfrm>
            <a:off x="709422" y="1117600"/>
            <a:ext cx="5041964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C2410C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Anxiety</a:t>
            </a:r>
            <a:endParaRPr lang="en-US" sz="1795" dirty="0"/>
          </a:p>
        </p:txBody>
      </p:sp>
      <p:sp>
        <p:nvSpPr>
          <p:cNvPr id="7" name="Text 4"/>
          <p:cNvSpPr txBox="1"/>
          <p:nvPr/>
        </p:nvSpPr>
        <p:spPr>
          <a:xfrm>
            <a:off x="709422" y="1780658"/>
            <a:ext cx="5041964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i="1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A Scout refuses to try the climbing wall despite repeated encouragement. They appear frozen, pale, and are breathing rapidly.</a:t>
            </a:r>
            <a:endParaRPr lang="en-US" sz="1496" dirty="0"/>
          </a:p>
        </p:txBody>
      </p:sp>
      <p:sp>
        <p:nvSpPr>
          <p:cNvPr id="8" name="Shape 5"/>
          <p:cNvSpPr/>
          <p:nvPr/>
        </p:nvSpPr>
        <p:spPr>
          <a:xfrm>
            <a:off x="709422" y="3429000"/>
            <a:ext cx="63341" cy="63500"/>
          </a:xfrm>
          <a:prstGeom prst="roundRect">
            <a:avLst>
              <a:gd name="adj" fmla="val 14436147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 txBox="1"/>
          <p:nvPr/>
        </p:nvSpPr>
        <p:spPr>
          <a:xfrm>
            <a:off x="848773" y="3378200"/>
            <a:ext cx="425019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Extreme fear that persists despite reassurance</a:t>
            </a:r>
            <a:endParaRPr lang="en-US" sz="1496" dirty="0"/>
          </a:p>
        </p:txBody>
      </p:sp>
      <p:sp>
        <p:nvSpPr>
          <p:cNvPr id="10" name="Shape 7"/>
          <p:cNvSpPr/>
          <p:nvPr/>
        </p:nvSpPr>
        <p:spPr>
          <a:xfrm>
            <a:off x="709422" y="3886794"/>
            <a:ext cx="63341" cy="63500"/>
          </a:xfrm>
          <a:prstGeom prst="roundRect">
            <a:avLst>
              <a:gd name="adj" fmla="val 14436147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 txBox="1"/>
          <p:nvPr/>
        </p:nvSpPr>
        <p:spPr>
          <a:xfrm>
            <a:off x="848773" y="3708400"/>
            <a:ext cx="4902613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Racing heart, shortness of breath, nausea (panic attack)</a:t>
            </a:r>
            <a:endParaRPr lang="en-US" sz="1496" dirty="0"/>
          </a:p>
        </p:txBody>
      </p:sp>
      <p:sp>
        <p:nvSpPr>
          <p:cNvPr id="12" name="Shape 9"/>
          <p:cNvSpPr/>
          <p:nvPr/>
        </p:nvSpPr>
        <p:spPr>
          <a:xfrm>
            <a:off x="709422" y="4445593"/>
            <a:ext cx="63341" cy="63500"/>
          </a:xfrm>
          <a:prstGeom prst="roundRect">
            <a:avLst>
              <a:gd name="adj" fmla="val 14436147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 txBox="1"/>
          <p:nvPr/>
        </p:nvSpPr>
        <p:spPr>
          <a:xfrm>
            <a:off x="848773" y="4267200"/>
            <a:ext cx="4902613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'Stuckness' — unable to move forward even when willing</a:t>
            </a:r>
            <a:endParaRPr lang="en-US" sz="1496" dirty="0"/>
          </a:p>
        </p:txBody>
      </p:sp>
      <p:sp>
        <p:nvSpPr>
          <p:cNvPr id="14" name="Shape 11"/>
          <p:cNvSpPr/>
          <p:nvPr/>
        </p:nvSpPr>
        <p:spPr>
          <a:xfrm>
            <a:off x="709422" y="4887433"/>
            <a:ext cx="63341" cy="63500"/>
          </a:xfrm>
          <a:prstGeom prst="roundRect">
            <a:avLst>
              <a:gd name="adj" fmla="val 14436147"/>
            </a:avLst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 txBox="1"/>
          <p:nvPr/>
        </p:nvSpPr>
        <p:spPr>
          <a:xfrm>
            <a:off x="848773" y="4826000"/>
            <a:ext cx="348376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Intense focus on what could go wrong</a:t>
            </a:r>
            <a:endParaRPr lang="en-US" sz="1496" dirty="0"/>
          </a:p>
        </p:txBody>
      </p:sp>
      <p:sp>
        <p:nvSpPr>
          <p:cNvPr id="16" name="Shape 13"/>
          <p:cNvSpPr/>
          <p:nvPr/>
        </p:nvSpPr>
        <p:spPr>
          <a:xfrm>
            <a:off x="6207443" y="933450"/>
            <a:ext cx="5447348" cy="5391150"/>
          </a:xfrm>
          <a:prstGeom prst="roundRect">
            <a:avLst>
              <a:gd name="adj" fmla="val 479"/>
            </a:avLst>
          </a:prstGeom>
          <a:solidFill>
            <a:srgbClr val="FFFFFF"/>
          </a:solidFill>
          <a:ln w="31671">
            <a:solidFill>
              <a:srgbClr val="0F766E"/>
            </a:solidFill>
            <a:prstDash val="solid"/>
          </a:ln>
          <a:effectLst>
            <a:outerShdw blurRad="76200" dist="12700" dir="54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 txBox="1"/>
          <p:nvPr/>
        </p:nvSpPr>
        <p:spPr>
          <a:xfrm>
            <a:off x="6410135" y="1117600"/>
            <a:ext cx="5041964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0F766E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Depression</a:t>
            </a:r>
            <a:endParaRPr lang="en-US" sz="1795" dirty="0"/>
          </a:p>
        </p:txBody>
      </p:sp>
      <p:sp>
        <p:nvSpPr>
          <p:cNvPr id="18" name="Text 15"/>
          <p:cNvSpPr txBox="1"/>
          <p:nvPr/>
        </p:nvSpPr>
        <p:spPr>
          <a:xfrm>
            <a:off x="6410135" y="1739900"/>
            <a:ext cx="5041964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i="1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A Scout who used to love hikes now stays in their tent alone. They skip meals, don’t respond to jokes, and seem distant from their patrol.</a:t>
            </a:r>
            <a:endParaRPr lang="en-US" sz="1496" dirty="0"/>
          </a:p>
        </p:txBody>
      </p:sp>
      <p:sp>
        <p:nvSpPr>
          <p:cNvPr id="19" name="Shape 16"/>
          <p:cNvSpPr/>
          <p:nvPr/>
        </p:nvSpPr>
        <p:spPr>
          <a:xfrm>
            <a:off x="6410135" y="3543300"/>
            <a:ext cx="63341" cy="63500"/>
          </a:xfrm>
          <a:prstGeom prst="roundRect">
            <a:avLst>
              <a:gd name="adj" fmla="val 14436147"/>
            </a:avLst>
          </a:prstGeom>
          <a:solidFill>
            <a:srgbClr val="0F766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17"/>
          <p:cNvSpPr txBox="1"/>
          <p:nvPr/>
        </p:nvSpPr>
        <p:spPr>
          <a:xfrm>
            <a:off x="6549485" y="3492500"/>
            <a:ext cx="371813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Withdrawing from the group voluntarily</a:t>
            </a:r>
            <a:endParaRPr lang="en-US" sz="1496" dirty="0"/>
          </a:p>
        </p:txBody>
      </p:sp>
      <p:sp>
        <p:nvSpPr>
          <p:cNvPr id="21" name="Shape 18"/>
          <p:cNvSpPr/>
          <p:nvPr/>
        </p:nvSpPr>
        <p:spPr>
          <a:xfrm>
            <a:off x="6410135" y="3873500"/>
            <a:ext cx="63341" cy="63500"/>
          </a:xfrm>
          <a:prstGeom prst="roundRect">
            <a:avLst>
              <a:gd name="adj" fmla="val 14436147"/>
            </a:avLst>
          </a:prstGeom>
          <a:solidFill>
            <a:srgbClr val="0F766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 txBox="1"/>
          <p:nvPr/>
        </p:nvSpPr>
        <p:spPr>
          <a:xfrm>
            <a:off x="6549485" y="3822700"/>
            <a:ext cx="4902613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Lack of energy or enthusiasm for activities they once enjoyed</a:t>
            </a:r>
            <a:endParaRPr lang="en-US" sz="1496" dirty="0"/>
          </a:p>
        </p:txBody>
      </p:sp>
      <p:sp>
        <p:nvSpPr>
          <p:cNvPr id="23" name="Shape 20"/>
          <p:cNvSpPr/>
          <p:nvPr/>
        </p:nvSpPr>
        <p:spPr>
          <a:xfrm>
            <a:off x="6410135" y="4432300"/>
            <a:ext cx="63341" cy="63500"/>
          </a:xfrm>
          <a:prstGeom prst="roundRect">
            <a:avLst>
              <a:gd name="adj" fmla="val 14436147"/>
            </a:avLst>
          </a:prstGeom>
          <a:solidFill>
            <a:srgbClr val="0F766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Text 21"/>
          <p:cNvSpPr txBox="1"/>
          <p:nvPr/>
        </p:nvSpPr>
        <p:spPr>
          <a:xfrm>
            <a:off x="6549485" y="4381500"/>
            <a:ext cx="444022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Skipping meals or showing little interest in food</a:t>
            </a:r>
            <a:endParaRPr lang="en-US" sz="1496" dirty="0"/>
          </a:p>
        </p:txBody>
      </p:sp>
      <p:sp>
        <p:nvSpPr>
          <p:cNvPr id="25" name="Shape 22"/>
          <p:cNvSpPr/>
          <p:nvPr/>
        </p:nvSpPr>
        <p:spPr>
          <a:xfrm>
            <a:off x="6410135" y="4762500"/>
            <a:ext cx="63341" cy="63500"/>
          </a:xfrm>
          <a:prstGeom prst="roundRect">
            <a:avLst>
              <a:gd name="adj" fmla="val 14436147"/>
            </a:avLst>
          </a:prstGeom>
          <a:solidFill>
            <a:srgbClr val="0F766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23"/>
          <p:cNvSpPr txBox="1"/>
          <p:nvPr/>
        </p:nvSpPr>
        <p:spPr>
          <a:xfrm>
            <a:off x="6549485" y="4711700"/>
            <a:ext cx="3635788" cy="4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5248"/>
                </a:solidFill>
                <a:latin typeface="Constantia" pitchFamily="34" charset="0"/>
                <a:ea typeface="Constantia" pitchFamily="34" charset="-122"/>
                <a:cs typeface="Constantia" pitchFamily="34" charset="-120"/>
              </a:rPr>
              <a:t>Flat affect — not connecting with peers. ”Present but checked out.</a:t>
            </a:r>
          </a:p>
        </p:txBody>
      </p:sp>
      <p:sp>
        <p:nvSpPr>
          <p:cNvPr id="27" name="Text 24"/>
          <p:cNvSpPr txBox="1"/>
          <p:nvPr/>
        </p:nvSpPr>
        <p:spPr>
          <a:xfrm>
            <a:off x="506730" y="6477000"/>
            <a:ext cx="111480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8A7F72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Scouting America | Youth Mental Health | Source: Able Scouts</a:t>
            </a:r>
            <a:endParaRPr lang="en-US" sz="149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2260</Words>
  <Application>Microsoft Macintosh PowerPoint</Application>
  <PresentationFormat>Widescreen</PresentationFormat>
  <Paragraphs>300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Constantia</vt:lpstr>
      <vt:lpstr>Corbel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Andrew Mendonsa</cp:lastModifiedBy>
  <cp:revision>11</cp:revision>
  <dcterms:created xsi:type="dcterms:W3CDTF">2026-03-17T21:30:10Z</dcterms:created>
  <dcterms:modified xsi:type="dcterms:W3CDTF">2026-03-18T19:29:15Z</dcterms:modified>
</cp:coreProperties>
</file>