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9" d="100"/>
          <a:sy n="99" d="100"/>
        </p:scale>
        <p:origin x="19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76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@AndrewMendonsa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858000"/>
          </a:xfrm>
          <a:prstGeom prst="rect">
            <a:avLst/>
          </a:prstGeom>
          <a:solidFill>
            <a:srgbClr val="0F172A">
              <a:alpha val="5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75930" y="1939924"/>
            <a:ext cx="10647631" cy="3404807"/>
          </a:xfrm>
          <a:prstGeom prst="roundRect">
            <a:avLst>
              <a:gd name="adj" fmla="val 3142"/>
            </a:avLst>
          </a:prstGeom>
          <a:solidFill>
            <a:srgbClr val="0F172A">
              <a:alpha val="6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1409343" y="2320925"/>
            <a:ext cx="9342834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384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Supporting Our Scouts</a:t>
            </a:r>
            <a:endParaRPr lang="en-US" sz="6384" dirty="0"/>
          </a:p>
        </p:txBody>
      </p:sp>
      <p:sp>
        <p:nvSpPr>
          <p:cNvPr id="5" name="Shape 3"/>
          <p:cNvSpPr/>
          <p:nvPr/>
        </p:nvSpPr>
        <p:spPr>
          <a:xfrm>
            <a:off x="5700713" y="3514725"/>
            <a:ext cx="760095" cy="31750"/>
          </a:xfrm>
          <a:prstGeom prst="roundRect">
            <a:avLst>
              <a:gd name="adj" fmla="val 4608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3046714" y="3724275"/>
            <a:ext cx="606809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94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 Leader's Guide to Mental Health Awareness</a:t>
            </a:r>
            <a:endParaRPr lang="en-US" sz="2394" dirty="0"/>
          </a:p>
        </p:txBody>
      </p:sp>
      <p:sp>
        <p:nvSpPr>
          <p:cNvPr id="7" name="Text 5"/>
          <p:cNvSpPr txBox="1"/>
          <p:nvPr/>
        </p:nvSpPr>
        <p:spPr>
          <a:xfrm>
            <a:off x="3996744" y="4206875"/>
            <a:ext cx="4198512" cy="10362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496" dirty="0">
              <a:solidFill>
                <a:srgbClr val="94A3B8"/>
              </a:solidFill>
              <a:latin typeface="Corbel" pitchFamily="34" charset="0"/>
              <a:ea typeface="Corbel" pitchFamily="34" charset="-122"/>
              <a:cs typeface="Corbel" pitchFamily="34" charset="-120"/>
            </a:endParaRPr>
          </a:p>
          <a:p>
            <a:pPr marL="0" indent="0" algn="ctr">
              <a:buNone/>
            </a:pPr>
            <a:r>
              <a:rPr lang="en-US" sz="1496" dirty="0">
                <a:solidFill>
                  <a:srgbClr val="94A3B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Andrew Mendonsa, Psy.D., MBA</a:t>
            </a:r>
          </a:p>
          <a:p>
            <a:pPr marL="0" indent="0" algn="ctr">
              <a:buNone/>
            </a:pPr>
            <a:r>
              <a:rPr lang="en-US" sz="1496" dirty="0">
                <a:solidFill>
                  <a:srgbClr val="94A3B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Clinical/Forensic Psychologist </a:t>
            </a:r>
          </a:p>
          <a:p>
            <a:pPr marL="0" indent="0" algn="ctr">
              <a:buNone/>
            </a:pPr>
            <a:r>
              <a:rPr lang="en-US" sz="1496" dirty="0">
                <a:solidFill>
                  <a:srgbClr val="94A3B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GEC Council Chair | National Jamboree MH Lead</a:t>
            </a:r>
          </a:p>
          <a:p>
            <a:pPr marL="0" indent="0" algn="ctr">
              <a:buNone/>
            </a:pPr>
            <a:r>
              <a:rPr lang="en-US" sz="1496" dirty="0">
                <a:solidFill>
                  <a:srgbClr val="94A3B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95170" y="254000"/>
            <a:ext cx="677118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Warning Signs: Behavioral Changes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06730" y="984250"/>
            <a:ext cx="3614608" cy="2543175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84086" y="2052637"/>
            <a:ext cx="405384" cy="406400"/>
          </a:xfrm>
          <a:prstGeom prst="roundRect">
            <a:avLst>
              <a:gd name="adj" fmla="val 112782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2763" y="2141538"/>
            <a:ext cx="228029" cy="2286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216152" y="1873250"/>
            <a:ext cx="2727831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Social Withdrawal</a:t>
            </a:r>
            <a:endParaRPr lang="en-US" sz="1496" dirty="0"/>
          </a:p>
        </p:txBody>
      </p:sp>
      <p:sp>
        <p:nvSpPr>
          <p:cNvPr id="7" name="Text 4"/>
          <p:cNvSpPr txBox="1"/>
          <p:nvPr/>
        </p:nvSpPr>
        <p:spPr>
          <a:xfrm>
            <a:off x="1216152" y="2162175"/>
            <a:ext cx="272783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Pulling away from friends, family, and unit activities.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4273357" y="984250"/>
            <a:ext cx="3614707" cy="2543175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4450713" y="2052637"/>
            <a:ext cx="405384" cy="406400"/>
          </a:xfrm>
          <a:prstGeom prst="roundRect">
            <a:avLst>
              <a:gd name="adj" fmla="val 112782"/>
            </a:avLst>
          </a:prstGeom>
          <a:solidFill>
            <a:srgbClr val="E11D48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39390" y="2141538"/>
            <a:ext cx="228029" cy="22860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4982779" y="1873250"/>
            <a:ext cx="2727929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Risky Behavior</a:t>
            </a:r>
            <a:endParaRPr lang="en-US" sz="1496" dirty="0"/>
          </a:p>
        </p:txBody>
      </p:sp>
      <p:sp>
        <p:nvSpPr>
          <p:cNvPr id="12" name="Text 8"/>
          <p:cNvSpPr txBox="1"/>
          <p:nvPr/>
        </p:nvSpPr>
        <p:spPr>
          <a:xfrm>
            <a:off x="4982779" y="2162175"/>
            <a:ext cx="272792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Engaging in dangerous or self-destructive actions.</a:t>
            </a:r>
            <a:endParaRPr lang="en-US" sz="1496" dirty="0"/>
          </a:p>
        </p:txBody>
      </p:sp>
      <p:sp>
        <p:nvSpPr>
          <p:cNvPr id="13" name="Shape 9"/>
          <p:cNvSpPr/>
          <p:nvPr/>
        </p:nvSpPr>
        <p:spPr>
          <a:xfrm>
            <a:off x="8040083" y="984250"/>
            <a:ext cx="3614707" cy="2543175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8217439" y="2052637"/>
            <a:ext cx="405384" cy="406400"/>
          </a:xfrm>
          <a:prstGeom prst="roundRect">
            <a:avLst>
              <a:gd name="adj" fmla="val 112782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06116" y="2141538"/>
            <a:ext cx="228029" cy="228600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8749505" y="1873250"/>
            <a:ext cx="2727929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Self-Harm</a:t>
            </a:r>
            <a:endParaRPr lang="en-US" sz="1496" dirty="0"/>
          </a:p>
        </p:txBody>
      </p:sp>
      <p:sp>
        <p:nvSpPr>
          <p:cNvPr id="17" name="Text 12"/>
          <p:cNvSpPr txBox="1"/>
          <p:nvPr/>
        </p:nvSpPr>
        <p:spPr>
          <a:xfrm>
            <a:off x="8749505" y="2162175"/>
            <a:ext cx="272792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Any talk of or engagement in self-harm. May hide marks.</a:t>
            </a:r>
            <a:endParaRPr lang="en-US" sz="1496" dirty="0"/>
          </a:p>
        </p:txBody>
      </p:sp>
      <p:sp>
        <p:nvSpPr>
          <p:cNvPr id="18" name="Shape 13"/>
          <p:cNvSpPr/>
          <p:nvPr/>
        </p:nvSpPr>
        <p:spPr>
          <a:xfrm>
            <a:off x="506730" y="3679825"/>
            <a:ext cx="3614608" cy="2543175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4"/>
          <p:cNvSpPr/>
          <p:nvPr/>
        </p:nvSpPr>
        <p:spPr>
          <a:xfrm>
            <a:off x="684086" y="4748213"/>
            <a:ext cx="405384" cy="406400"/>
          </a:xfrm>
          <a:prstGeom prst="roundRect">
            <a:avLst>
              <a:gd name="adj" fmla="val 112782"/>
            </a:avLst>
          </a:prstGeom>
          <a:solidFill>
            <a:srgbClr val="E11D48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2763" y="4837113"/>
            <a:ext cx="228029" cy="228600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1216152" y="4662129"/>
            <a:ext cx="2727831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Substance Use</a:t>
            </a:r>
            <a:endParaRPr lang="en-US" sz="1496" dirty="0"/>
          </a:p>
        </p:txBody>
      </p:sp>
      <p:sp>
        <p:nvSpPr>
          <p:cNvPr id="22" name="Text 16"/>
          <p:cNvSpPr txBox="1"/>
          <p:nvPr/>
        </p:nvSpPr>
        <p:spPr>
          <a:xfrm>
            <a:off x="1216152" y="4748213"/>
            <a:ext cx="272783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Increased use of alcohol or drugs.</a:t>
            </a:r>
            <a:endParaRPr lang="en-US" sz="1496" dirty="0"/>
          </a:p>
        </p:txBody>
      </p:sp>
      <p:sp>
        <p:nvSpPr>
          <p:cNvPr id="23" name="Shape 17"/>
          <p:cNvSpPr/>
          <p:nvPr/>
        </p:nvSpPr>
        <p:spPr>
          <a:xfrm>
            <a:off x="4273357" y="3679825"/>
            <a:ext cx="7381433" cy="2543175"/>
          </a:xfrm>
          <a:prstGeom prst="roundRect">
            <a:avLst>
              <a:gd name="adj" fmla="val 359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8"/>
          <p:cNvSpPr/>
          <p:nvPr/>
        </p:nvSpPr>
        <p:spPr>
          <a:xfrm>
            <a:off x="4450713" y="4748213"/>
            <a:ext cx="405384" cy="406400"/>
          </a:xfrm>
          <a:prstGeom prst="roundRect">
            <a:avLst>
              <a:gd name="adj" fmla="val 112782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39390" y="4837113"/>
            <a:ext cx="228029" cy="228600"/>
          </a:xfrm>
          <a:prstGeom prst="rect">
            <a:avLst/>
          </a:prstGeom>
        </p:spPr>
      </p:pic>
      <p:sp>
        <p:nvSpPr>
          <p:cNvPr id="26" name="Text 19"/>
          <p:cNvSpPr txBox="1"/>
          <p:nvPr/>
        </p:nvSpPr>
        <p:spPr>
          <a:xfrm>
            <a:off x="4982779" y="4687888"/>
            <a:ext cx="540934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Aggression</a:t>
            </a:r>
            <a:endParaRPr lang="en-US" sz="1496" dirty="0"/>
          </a:p>
        </p:txBody>
      </p:sp>
      <p:sp>
        <p:nvSpPr>
          <p:cNvPr id="27" name="Text 20"/>
          <p:cNvSpPr txBox="1"/>
          <p:nvPr/>
        </p:nvSpPr>
        <p:spPr>
          <a:xfrm>
            <a:off x="4982779" y="4976813"/>
            <a:ext cx="540934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Frequent outbursts of anger, defiance, or out-of-control behavior.</a:t>
            </a:r>
            <a:endParaRPr lang="en-US" sz="1496" dirty="0"/>
          </a:p>
        </p:txBody>
      </p:sp>
      <p:sp>
        <p:nvSpPr>
          <p:cNvPr id="28" name="Text 21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29" name="Shape 22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79335" y="254000"/>
            <a:ext cx="680285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Warning Signs: Cognitive &amp; Physical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06730" y="1035050"/>
            <a:ext cx="5447348" cy="5137150"/>
          </a:xfrm>
          <a:prstGeom prst="roundRect">
            <a:avLst>
              <a:gd name="adj" fmla="val 105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60095" y="1289050"/>
            <a:ext cx="405384" cy="406400"/>
          </a:xfrm>
          <a:prstGeom prst="roundRect">
            <a:avLst>
              <a:gd name="adj" fmla="val 112782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8773" y="1377950"/>
            <a:ext cx="228029" cy="2286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266824" y="1301750"/>
            <a:ext cx="399049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Cognitive &amp; Academic</a:t>
            </a:r>
            <a:endParaRPr lang="en-US" sz="2394" dirty="0"/>
          </a:p>
        </p:txBody>
      </p:sp>
      <p:sp>
        <p:nvSpPr>
          <p:cNvPr id="7" name="Shape 4"/>
          <p:cNvSpPr/>
          <p:nvPr/>
        </p:nvSpPr>
        <p:spPr>
          <a:xfrm>
            <a:off x="760095" y="1987550"/>
            <a:ext cx="50673" cy="50800"/>
          </a:xfrm>
          <a:prstGeom prst="roundRect">
            <a:avLst>
              <a:gd name="adj" fmla="val 22556391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912114" y="1898650"/>
            <a:ext cx="319873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Sudden drop in grades or performance</a:t>
            </a:r>
            <a:endParaRPr lang="en-US" sz="1496" dirty="0"/>
          </a:p>
        </p:txBody>
      </p:sp>
      <p:sp>
        <p:nvSpPr>
          <p:cNvPr id="9" name="Shape 6"/>
          <p:cNvSpPr/>
          <p:nvPr/>
        </p:nvSpPr>
        <p:spPr>
          <a:xfrm>
            <a:off x="760095" y="2378075"/>
            <a:ext cx="50673" cy="50800"/>
          </a:xfrm>
          <a:prstGeom prst="roundRect">
            <a:avLst>
              <a:gd name="adj" fmla="val 22556391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 txBox="1"/>
          <p:nvPr/>
        </p:nvSpPr>
        <p:spPr>
          <a:xfrm>
            <a:off x="912114" y="2289175"/>
            <a:ext cx="2945368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Difficulty concentrating or deciding</a:t>
            </a:r>
            <a:endParaRPr lang="en-US" sz="1496" dirty="0"/>
          </a:p>
        </p:txBody>
      </p:sp>
      <p:sp>
        <p:nvSpPr>
          <p:cNvPr id="11" name="Shape 8"/>
          <p:cNvSpPr/>
          <p:nvPr/>
        </p:nvSpPr>
        <p:spPr>
          <a:xfrm>
            <a:off x="760095" y="2768600"/>
            <a:ext cx="50673" cy="50800"/>
          </a:xfrm>
          <a:prstGeom prst="roundRect">
            <a:avLst>
              <a:gd name="adj" fmla="val 22556391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 txBox="1"/>
          <p:nvPr/>
        </p:nvSpPr>
        <p:spPr>
          <a:xfrm>
            <a:off x="912114" y="2679700"/>
            <a:ext cx="252731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Lack of interest in future plans</a:t>
            </a:r>
            <a:endParaRPr lang="en-US" sz="1496" dirty="0"/>
          </a:p>
        </p:txBody>
      </p:sp>
      <p:sp>
        <p:nvSpPr>
          <p:cNvPr id="13" name="Shape 10"/>
          <p:cNvSpPr/>
          <p:nvPr/>
        </p:nvSpPr>
        <p:spPr>
          <a:xfrm>
            <a:off x="6207443" y="1035050"/>
            <a:ext cx="5447348" cy="5137150"/>
          </a:xfrm>
          <a:prstGeom prst="roundRect">
            <a:avLst>
              <a:gd name="adj" fmla="val 105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6460808" y="1289050"/>
            <a:ext cx="405384" cy="406400"/>
          </a:xfrm>
          <a:prstGeom prst="roundRect">
            <a:avLst>
              <a:gd name="adj" fmla="val 112782"/>
            </a:avLst>
          </a:prstGeom>
          <a:solidFill>
            <a:srgbClr val="E11D48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49485" y="1377950"/>
            <a:ext cx="228029" cy="228600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6967538" y="1301750"/>
            <a:ext cx="297703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E11D48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Physical Symptoms</a:t>
            </a:r>
            <a:endParaRPr lang="en-US" sz="2394" dirty="0"/>
          </a:p>
        </p:txBody>
      </p:sp>
      <p:sp>
        <p:nvSpPr>
          <p:cNvPr id="17" name="Shape 13"/>
          <p:cNvSpPr/>
          <p:nvPr/>
        </p:nvSpPr>
        <p:spPr>
          <a:xfrm>
            <a:off x="6460808" y="1987550"/>
            <a:ext cx="50673" cy="50800"/>
          </a:xfrm>
          <a:prstGeom prst="roundRect">
            <a:avLst>
              <a:gd name="adj" fmla="val 22556391"/>
            </a:avLst>
          </a:prstGeom>
          <a:solidFill>
            <a:srgbClr val="E11D4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4"/>
          <p:cNvSpPr txBox="1"/>
          <p:nvPr/>
        </p:nvSpPr>
        <p:spPr>
          <a:xfrm>
            <a:off x="6612827" y="1898650"/>
            <a:ext cx="343943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Significant changes in sleep (more or less)</a:t>
            </a:r>
            <a:endParaRPr lang="en-US" sz="1496" dirty="0"/>
          </a:p>
        </p:txBody>
      </p:sp>
      <p:sp>
        <p:nvSpPr>
          <p:cNvPr id="19" name="Shape 15"/>
          <p:cNvSpPr/>
          <p:nvPr/>
        </p:nvSpPr>
        <p:spPr>
          <a:xfrm>
            <a:off x="6460808" y="2378075"/>
            <a:ext cx="50673" cy="50800"/>
          </a:xfrm>
          <a:prstGeom prst="roundRect">
            <a:avLst>
              <a:gd name="adj" fmla="val 22556391"/>
            </a:avLst>
          </a:prstGeom>
          <a:solidFill>
            <a:srgbClr val="E11D4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 txBox="1"/>
          <p:nvPr/>
        </p:nvSpPr>
        <p:spPr>
          <a:xfrm>
            <a:off x="6612827" y="2289175"/>
            <a:ext cx="298970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Major changes in appetite or weight</a:t>
            </a:r>
            <a:endParaRPr lang="en-US" sz="1496" dirty="0"/>
          </a:p>
        </p:txBody>
      </p:sp>
      <p:sp>
        <p:nvSpPr>
          <p:cNvPr id="21" name="Shape 17"/>
          <p:cNvSpPr/>
          <p:nvPr/>
        </p:nvSpPr>
        <p:spPr>
          <a:xfrm>
            <a:off x="6460808" y="2768600"/>
            <a:ext cx="50673" cy="50800"/>
          </a:xfrm>
          <a:prstGeom prst="roundRect">
            <a:avLst>
              <a:gd name="adj" fmla="val 22556391"/>
            </a:avLst>
          </a:prstGeom>
          <a:solidFill>
            <a:srgbClr val="E11D4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8"/>
          <p:cNvSpPr txBox="1"/>
          <p:nvPr/>
        </p:nvSpPr>
        <p:spPr>
          <a:xfrm>
            <a:off x="6612827" y="2679700"/>
            <a:ext cx="3426762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Unexplained headaches or stomachaches</a:t>
            </a:r>
            <a:endParaRPr lang="en-US" sz="1496" dirty="0"/>
          </a:p>
        </p:txBody>
      </p:sp>
      <p:sp>
        <p:nvSpPr>
          <p:cNvPr id="23" name="Text 19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24" name="Shape 20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11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64054" y="1708150"/>
            <a:ext cx="633413" cy="635000"/>
          </a:xfrm>
          <a:prstGeom prst="roundRect">
            <a:avLst>
              <a:gd name="adj" fmla="val 144361"/>
            </a:avLst>
          </a:pr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3405" y="1847850"/>
            <a:ext cx="354711" cy="3556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2907363" y="2597150"/>
            <a:ext cx="6346793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591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Immediate Action Required</a:t>
            </a:r>
            <a:endParaRPr lang="en-US" sz="3591" dirty="0"/>
          </a:p>
        </p:txBody>
      </p:sp>
      <p:sp>
        <p:nvSpPr>
          <p:cNvPr id="5" name="Shape 2"/>
          <p:cNvSpPr/>
          <p:nvPr/>
        </p:nvSpPr>
        <p:spPr>
          <a:xfrm>
            <a:off x="5700713" y="3371850"/>
            <a:ext cx="760095" cy="25400"/>
          </a:xfrm>
          <a:prstGeom prst="roundRect">
            <a:avLst>
              <a:gd name="adj" fmla="val 3600000"/>
            </a:avLst>
          </a:prstGeom>
          <a:solidFill>
            <a:srgbClr val="FFFFFF">
              <a:alpha val="4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1216152" y="3600450"/>
            <a:ext cx="972921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If a scout talks about suicide, death, or hurting themselves or others, gives away prized possessions, or seems to be hallucinating or detached from reality, </a:t>
            </a:r>
            <a:r>
              <a:rPr lang="en-US" sz="1795" i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you must act immediately.</a:t>
            </a:r>
            <a:endParaRPr lang="en-US" sz="1795" i="1" dirty="0"/>
          </a:p>
        </p:txBody>
      </p:sp>
      <p:sp>
        <p:nvSpPr>
          <p:cNvPr id="7" name="Shape 4"/>
          <p:cNvSpPr/>
          <p:nvPr/>
        </p:nvSpPr>
        <p:spPr>
          <a:xfrm>
            <a:off x="2755344" y="4591050"/>
            <a:ext cx="6650831" cy="558800"/>
          </a:xfrm>
          <a:prstGeom prst="roundRect">
            <a:avLst>
              <a:gd name="adj" fmla="val 59504"/>
            </a:avLst>
          </a:prstGeom>
          <a:solidFill>
            <a:srgbClr val="FFFFFF">
              <a:alpha val="1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08709" y="4756150"/>
            <a:ext cx="228029" cy="2286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3338084" y="4743450"/>
            <a:ext cx="581472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Your responsibility is to get them professional help.</a:t>
            </a:r>
            <a:endParaRPr lang="en-US" sz="17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88836" y="254000"/>
            <a:ext cx="6783848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How to Talk to Youth: Best Practices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06730" y="2232025"/>
            <a:ext cx="3580859" cy="2743200"/>
          </a:xfrm>
          <a:prstGeom prst="roundRect">
            <a:avLst>
              <a:gd name="adj" fmla="val 370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069082" y="2486025"/>
            <a:ext cx="456057" cy="457200"/>
          </a:xfrm>
          <a:prstGeom prst="roundRect">
            <a:avLst>
              <a:gd name="adj" fmla="val 278474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2255938" y="2587625"/>
            <a:ext cx="8234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1</a:t>
            </a:r>
            <a:endParaRPr lang="en-US" sz="1795" dirty="0"/>
          </a:p>
        </p:txBody>
      </p:sp>
      <p:sp>
        <p:nvSpPr>
          <p:cNvPr id="6" name="Text 4"/>
          <p:cNvSpPr txBox="1"/>
          <p:nvPr/>
        </p:nvSpPr>
        <p:spPr>
          <a:xfrm>
            <a:off x="709422" y="3095625"/>
            <a:ext cx="317547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Create a Supportive Opening</a:t>
            </a:r>
            <a:endParaRPr lang="en-US" sz="1795" dirty="0"/>
          </a:p>
        </p:txBody>
      </p:sp>
      <p:sp>
        <p:nvSpPr>
          <p:cNvPr id="7" name="Text 5"/>
          <p:cNvSpPr txBox="1"/>
          <p:nvPr/>
        </p:nvSpPr>
        <p:spPr>
          <a:xfrm>
            <a:off x="709422" y="3768725"/>
            <a:ext cx="3175475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Choose a low-pressure time. Start with a non-judgmental observation like, "I've noticed you seem quieter lately. How are you doing?"</a:t>
            </a:r>
            <a:endParaRPr lang="en-US" sz="1496" dirty="0"/>
          </a:p>
        </p:txBody>
      </p:sp>
      <p:sp>
        <p:nvSpPr>
          <p:cNvPr id="8" name="Shape 6"/>
          <p:cNvSpPr/>
          <p:nvPr/>
        </p:nvSpPr>
        <p:spPr>
          <a:xfrm>
            <a:off x="4290281" y="2374900"/>
            <a:ext cx="3580859" cy="2457450"/>
          </a:xfrm>
          <a:prstGeom prst="roundRect">
            <a:avLst>
              <a:gd name="adj" fmla="val 4615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852633" y="2628900"/>
            <a:ext cx="456057" cy="457200"/>
          </a:xfrm>
          <a:prstGeom prst="roundRect">
            <a:avLst>
              <a:gd name="adj" fmla="val 278474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 txBox="1"/>
          <p:nvPr/>
        </p:nvSpPr>
        <p:spPr>
          <a:xfrm>
            <a:off x="6017320" y="2730500"/>
            <a:ext cx="12668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2</a:t>
            </a:r>
            <a:endParaRPr lang="en-US" sz="1795" dirty="0"/>
          </a:p>
        </p:txBody>
      </p:sp>
      <p:sp>
        <p:nvSpPr>
          <p:cNvPr id="11" name="Text 9"/>
          <p:cNvSpPr txBox="1"/>
          <p:nvPr/>
        </p:nvSpPr>
        <p:spPr>
          <a:xfrm>
            <a:off x="4883511" y="3238500"/>
            <a:ext cx="239429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Listen to Understand</a:t>
            </a:r>
            <a:endParaRPr lang="en-US" sz="1795" dirty="0"/>
          </a:p>
        </p:txBody>
      </p:sp>
      <p:sp>
        <p:nvSpPr>
          <p:cNvPr id="12" name="Text 10"/>
          <p:cNvSpPr txBox="1"/>
          <p:nvPr/>
        </p:nvSpPr>
        <p:spPr>
          <a:xfrm>
            <a:off x="4492973" y="3625850"/>
            <a:ext cx="3175475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Practice active listening. Validate their feelings with phrases like, "That sounds really difficult." Ask open-ended questions.</a:t>
            </a:r>
            <a:endParaRPr lang="en-US" sz="1496" dirty="0"/>
          </a:p>
        </p:txBody>
      </p:sp>
      <p:sp>
        <p:nvSpPr>
          <p:cNvPr id="13" name="Shape 11"/>
          <p:cNvSpPr/>
          <p:nvPr/>
        </p:nvSpPr>
        <p:spPr>
          <a:xfrm>
            <a:off x="8073832" y="2374900"/>
            <a:ext cx="3580859" cy="2457450"/>
          </a:xfrm>
          <a:prstGeom prst="roundRect">
            <a:avLst>
              <a:gd name="adj" fmla="val 4615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9636184" y="2628900"/>
            <a:ext cx="456057" cy="457200"/>
          </a:xfrm>
          <a:prstGeom prst="roundRect">
            <a:avLst>
              <a:gd name="adj" fmla="val 278474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 txBox="1"/>
          <p:nvPr/>
        </p:nvSpPr>
        <p:spPr>
          <a:xfrm>
            <a:off x="9800871" y="2730500"/>
            <a:ext cx="12668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3</a:t>
            </a:r>
            <a:endParaRPr lang="en-US" sz="1795" dirty="0"/>
          </a:p>
        </p:txBody>
      </p:sp>
      <p:sp>
        <p:nvSpPr>
          <p:cNvPr id="16" name="Text 14"/>
          <p:cNvSpPr txBox="1"/>
          <p:nvPr/>
        </p:nvSpPr>
        <p:spPr>
          <a:xfrm>
            <a:off x="8359857" y="3238500"/>
            <a:ext cx="300870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Offer Support &amp; Resources</a:t>
            </a:r>
            <a:endParaRPr lang="en-US" sz="1795" dirty="0"/>
          </a:p>
        </p:txBody>
      </p:sp>
      <p:sp>
        <p:nvSpPr>
          <p:cNvPr id="17" name="Text 15"/>
          <p:cNvSpPr txBox="1"/>
          <p:nvPr/>
        </p:nvSpPr>
        <p:spPr>
          <a:xfrm>
            <a:off x="8276524" y="3625850"/>
            <a:ext cx="3175475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Ask what they need. Reassure them that seeking help is a sign of strength. Know your boundaries and when to escalate.</a:t>
            </a:r>
            <a:endParaRPr lang="en-US" sz="1496" dirty="0"/>
          </a:p>
        </p:txBody>
      </p:sp>
      <p:sp>
        <p:nvSpPr>
          <p:cNvPr id="18" name="Text 16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19" name="Shape 17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152400"/>
            <a:ext cx="50673" cy="254000"/>
          </a:xfrm>
          <a:prstGeom prst="roundRect">
            <a:avLst>
              <a:gd name="adj" fmla="val 360902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58749" y="152400"/>
            <a:ext cx="250831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dirty="0">
                <a:solidFill>
                  <a:srgbClr val="64748B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Communication Skills</a:t>
            </a:r>
            <a:endParaRPr lang="en-US" sz="1795" dirty="0"/>
          </a:p>
        </p:txBody>
      </p:sp>
      <p:sp>
        <p:nvSpPr>
          <p:cNvPr id="4" name="Shape 2"/>
          <p:cNvSpPr/>
          <p:nvPr/>
        </p:nvSpPr>
        <p:spPr>
          <a:xfrm>
            <a:off x="506730" y="2336800"/>
            <a:ext cx="7229315" cy="2260600"/>
          </a:xfrm>
          <a:prstGeom prst="roundRect">
            <a:avLst>
              <a:gd name="adj" fmla="val 545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61441" y="2692400"/>
            <a:ext cx="380048" cy="38100"/>
          </a:xfrm>
          <a:prstGeom prst="roundRect">
            <a:avLst>
              <a:gd name="adj" fmla="val 24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861441" y="2882900"/>
            <a:ext cx="6519893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"</a:t>
            </a: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Listen to understand, not to reply.</a:t>
            </a:r>
            <a:r>
              <a:rPr lang="en-US" sz="2993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"</a:t>
            </a:r>
            <a:endParaRPr lang="en-US" sz="2993" dirty="0"/>
          </a:p>
        </p:txBody>
      </p:sp>
      <p:sp>
        <p:nvSpPr>
          <p:cNvPr id="7" name="Text 5"/>
          <p:cNvSpPr txBox="1"/>
          <p:nvPr/>
        </p:nvSpPr>
        <p:spPr>
          <a:xfrm>
            <a:off x="861441" y="3987800"/>
            <a:ext cx="651989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— Stephen Covey</a:t>
            </a:r>
            <a:endParaRPr lang="en-US" sz="1795" dirty="0"/>
          </a:p>
        </p:txBody>
      </p:sp>
      <p:sp>
        <p:nvSpPr>
          <p:cNvPr id="8" name="Shape 6"/>
          <p:cNvSpPr/>
          <p:nvPr/>
        </p:nvSpPr>
        <p:spPr>
          <a:xfrm>
            <a:off x="8040083" y="1851025"/>
            <a:ext cx="3614707" cy="3232150"/>
          </a:xfrm>
          <a:prstGeom prst="roundRect">
            <a:avLst>
              <a:gd name="adj" fmla="val 266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 txBox="1"/>
          <p:nvPr/>
        </p:nvSpPr>
        <p:spPr>
          <a:xfrm>
            <a:off x="8293448" y="2105025"/>
            <a:ext cx="310797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Active Listening Skills</a:t>
            </a:r>
            <a:endParaRPr lang="en-US" sz="1795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93448" y="2568575"/>
            <a:ext cx="177356" cy="177800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8572150" y="2543175"/>
            <a:ext cx="282927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Give your full attention (no distractions).</a:t>
            </a:r>
            <a:endParaRPr lang="en-US" sz="1496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93448" y="3171825"/>
            <a:ext cx="177356" cy="177800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8572150" y="3146425"/>
            <a:ext cx="282927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Validate their feelings without judgment.</a:t>
            </a:r>
            <a:endParaRPr lang="en-US" sz="1496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93448" y="3775075"/>
            <a:ext cx="177356" cy="177800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8572150" y="3749675"/>
            <a:ext cx="282927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Ask open-ended questions to learn more.</a:t>
            </a:r>
            <a:endParaRPr lang="en-US" sz="1496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93448" y="4378325"/>
            <a:ext cx="177356" cy="177800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8572150" y="4352925"/>
            <a:ext cx="282927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Embrace silence; give them space to think.</a:t>
            </a:r>
            <a:endParaRPr lang="en-US" sz="1496" dirty="0"/>
          </a:p>
        </p:txBody>
      </p:sp>
      <p:sp>
        <p:nvSpPr>
          <p:cNvPr id="18" name="Text 12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19" name="Shape 13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856690" y="254000"/>
            <a:ext cx="644813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Approaching Parents &amp; Guardians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06730" y="933450"/>
            <a:ext cx="11148060" cy="904875"/>
          </a:xfrm>
          <a:prstGeom prst="roundRect">
            <a:avLst>
              <a:gd name="adj" fmla="val 2836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4759" y="1195387"/>
            <a:ext cx="380048" cy="381000"/>
          </a:xfrm>
          <a:prstGeom prst="roundRect">
            <a:avLst>
              <a:gd name="adj" fmla="val 401002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889945" y="1271588"/>
            <a:ext cx="69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1</a:t>
            </a:r>
            <a:endParaRPr lang="en-US" sz="1496" dirty="0"/>
          </a:p>
        </p:txBody>
      </p:sp>
      <p:sp>
        <p:nvSpPr>
          <p:cNvPr id="6" name="Shape 4"/>
          <p:cNvSpPr/>
          <p:nvPr/>
        </p:nvSpPr>
        <p:spPr>
          <a:xfrm>
            <a:off x="1266825" y="1220788"/>
            <a:ext cx="329375" cy="330200"/>
          </a:xfrm>
          <a:prstGeom prst="roundRect">
            <a:avLst>
              <a:gd name="adj" fmla="val 149486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2835" y="1296988"/>
            <a:ext cx="177356" cy="1778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748219" y="1111250"/>
            <a:ext cx="830403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Prepare Your Observations</a:t>
            </a:r>
            <a:endParaRPr lang="en-US" sz="1795" dirty="0"/>
          </a:p>
        </p:txBody>
      </p:sp>
      <p:sp>
        <p:nvSpPr>
          <p:cNvPr id="9" name="Text 6"/>
          <p:cNvSpPr txBox="1"/>
          <p:nvPr/>
        </p:nvSpPr>
        <p:spPr>
          <a:xfrm>
            <a:off x="1748219" y="1422400"/>
            <a:ext cx="8304038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Gather specific, objective, behavioral examples. Use "I've noticed..." not "I think they are depressed..."</a:t>
            </a:r>
            <a:endParaRPr lang="en-US" sz="1496" dirty="0"/>
          </a:p>
        </p:txBody>
      </p:sp>
      <p:sp>
        <p:nvSpPr>
          <p:cNvPr id="10" name="Shape 7"/>
          <p:cNvSpPr/>
          <p:nvPr/>
        </p:nvSpPr>
        <p:spPr>
          <a:xfrm>
            <a:off x="506730" y="1965325"/>
            <a:ext cx="11148060" cy="904875"/>
          </a:xfrm>
          <a:prstGeom prst="roundRect">
            <a:avLst>
              <a:gd name="adj" fmla="val 2836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34759" y="2227263"/>
            <a:ext cx="380048" cy="381000"/>
          </a:xfrm>
          <a:prstGeom prst="roundRect">
            <a:avLst>
              <a:gd name="adj" fmla="val 401002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 txBox="1"/>
          <p:nvPr/>
        </p:nvSpPr>
        <p:spPr>
          <a:xfrm>
            <a:off x="870942" y="2303463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2</a:t>
            </a:r>
            <a:endParaRPr lang="en-US" sz="1496" dirty="0"/>
          </a:p>
        </p:txBody>
      </p:sp>
      <p:sp>
        <p:nvSpPr>
          <p:cNvPr id="13" name="Shape 10"/>
          <p:cNvSpPr/>
          <p:nvPr/>
        </p:nvSpPr>
        <p:spPr>
          <a:xfrm>
            <a:off x="1266825" y="2252663"/>
            <a:ext cx="329375" cy="330200"/>
          </a:xfrm>
          <a:prstGeom prst="roundRect">
            <a:avLst>
              <a:gd name="adj" fmla="val 149486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2835" y="2328863"/>
            <a:ext cx="177356" cy="177800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1748219" y="2143125"/>
            <a:ext cx="825336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Initiate with Care</a:t>
            </a:r>
            <a:endParaRPr lang="en-US" sz="1795" dirty="0"/>
          </a:p>
        </p:txBody>
      </p:sp>
      <p:sp>
        <p:nvSpPr>
          <p:cNvPr id="16" name="Text 12"/>
          <p:cNvSpPr txBox="1"/>
          <p:nvPr/>
        </p:nvSpPr>
        <p:spPr>
          <a:xfrm>
            <a:off x="1748219" y="2454275"/>
            <a:ext cx="8253365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Request a private conversation. Start by expressing care for their child and frame it as a partnership.</a:t>
            </a:r>
            <a:endParaRPr lang="en-US" sz="1496" dirty="0"/>
          </a:p>
        </p:txBody>
      </p:sp>
      <p:sp>
        <p:nvSpPr>
          <p:cNvPr id="17" name="Shape 13"/>
          <p:cNvSpPr/>
          <p:nvPr/>
        </p:nvSpPr>
        <p:spPr>
          <a:xfrm>
            <a:off x="506730" y="2997200"/>
            <a:ext cx="11148060" cy="904875"/>
          </a:xfrm>
          <a:prstGeom prst="roundRect">
            <a:avLst>
              <a:gd name="adj" fmla="val 2836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734759" y="3259138"/>
            <a:ext cx="380048" cy="381000"/>
          </a:xfrm>
          <a:prstGeom prst="roundRect">
            <a:avLst>
              <a:gd name="adj" fmla="val 401002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 txBox="1"/>
          <p:nvPr/>
        </p:nvSpPr>
        <p:spPr>
          <a:xfrm>
            <a:off x="870942" y="3335338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3</a:t>
            </a:r>
            <a:endParaRPr lang="en-US" sz="1496" dirty="0"/>
          </a:p>
        </p:txBody>
      </p:sp>
      <p:sp>
        <p:nvSpPr>
          <p:cNvPr id="20" name="Shape 16"/>
          <p:cNvSpPr/>
          <p:nvPr/>
        </p:nvSpPr>
        <p:spPr>
          <a:xfrm>
            <a:off x="1266825" y="3284538"/>
            <a:ext cx="329375" cy="330200"/>
          </a:xfrm>
          <a:prstGeom prst="roundRect">
            <a:avLst>
              <a:gd name="adj" fmla="val 149486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42835" y="3360738"/>
            <a:ext cx="177356" cy="177800"/>
          </a:xfrm>
          <a:prstGeom prst="rect">
            <a:avLst/>
          </a:prstGeom>
        </p:spPr>
      </p:pic>
      <p:sp>
        <p:nvSpPr>
          <p:cNvPr id="22" name="Text 17"/>
          <p:cNvSpPr txBox="1"/>
          <p:nvPr/>
        </p:nvSpPr>
        <p:spPr>
          <a:xfrm>
            <a:off x="1748219" y="3175000"/>
            <a:ext cx="742992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Share and Listen</a:t>
            </a:r>
            <a:endParaRPr lang="en-US" sz="1795" dirty="0"/>
          </a:p>
        </p:txBody>
      </p:sp>
      <p:sp>
        <p:nvSpPr>
          <p:cNvPr id="23" name="Text 18"/>
          <p:cNvSpPr txBox="1"/>
          <p:nvPr/>
        </p:nvSpPr>
        <p:spPr>
          <a:xfrm>
            <a:off x="1748219" y="3486150"/>
            <a:ext cx="7429929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Present your observations calmly. Then, ask "Have you noticed anything similar at home?"</a:t>
            </a:r>
            <a:endParaRPr lang="en-US" sz="1496" dirty="0"/>
          </a:p>
        </p:txBody>
      </p:sp>
      <p:sp>
        <p:nvSpPr>
          <p:cNvPr id="24" name="Shape 19"/>
          <p:cNvSpPr/>
          <p:nvPr/>
        </p:nvSpPr>
        <p:spPr>
          <a:xfrm>
            <a:off x="506730" y="4029075"/>
            <a:ext cx="11148060" cy="904875"/>
          </a:xfrm>
          <a:prstGeom prst="roundRect">
            <a:avLst>
              <a:gd name="adj" fmla="val 2836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0"/>
          <p:cNvSpPr/>
          <p:nvPr/>
        </p:nvSpPr>
        <p:spPr>
          <a:xfrm>
            <a:off x="734759" y="4291013"/>
            <a:ext cx="380048" cy="381000"/>
          </a:xfrm>
          <a:prstGeom prst="roundRect">
            <a:avLst>
              <a:gd name="adj" fmla="val 401002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1"/>
          <p:cNvSpPr txBox="1"/>
          <p:nvPr/>
        </p:nvSpPr>
        <p:spPr>
          <a:xfrm>
            <a:off x="861441" y="4367212"/>
            <a:ext cx="1266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4</a:t>
            </a:r>
            <a:endParaRPr lang="en-US" sz="1496" dirty="0"/>
          </a:p>
        </p:txBody>
      </p:sp>
      <p:sp>
        <p:nvSpPr>
          <p:cNvPr id="27" name="Shape 22"/>
          <p:cNvSpPr/>
          <p:nvPr/>
        </p:nvSpPr>
        <p:spPr>
          <a:xfrm>
            <a:off x="1266825" y="4316413"/>
            <a:ext cx="329375" cy="330200"/>
          </a:xfrm>
          <a:prstGeom prst="roundRect">
            <a:avLst>
              <a:gd name="adj" fmla="val 149486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342835" y="4392613"/>
            <a:ext cx="177356" cy="177800"/>
          </a:xfrm>
          <a:prstGeom prst="rect">
            <a:avLst/>
          </a:prstGeom>
        </p:spPr>
      </p:pic>
      <p:sp>
        <p:nvSpPr>
          <p:cNvPr id="29" name="Text 23"/>
          <p:cNvSpPr txBox="1"/>
          <p:nvPr/>
        </p:nvSpPr>
        <p:spPr>
          <a:xfrm>
            <a:off x="1748219" y="4206875"/>
            <a:ext cx="882343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Offer Support, Not Solutions</a:t>
            </a:r>
            <a:endParaRPr lang="en-US" sz="1795" dirty="0"/>
          </a:p>
        </p:txBody>
      </p:sp>
      <p:sp>
        <p:nvSpPr>
          <p:cNvPr id="30" name="Text 24"/>
          <p:cNvSpPr txBox="1"/>
          <p:nvPr/>
        </p:nvSpPr>
        <p:spPr>
          <a:xfrm>
            <a:off x="1748219" y="4518025"/>
            <a:ext cx="882343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Your role is to share information. Offer general resources but defer to the parent's judgment on next steps.</a:t>
            </a:r>
            <a:endParaRPr lang="en-US" sz="1496" dirty="0"/>
          </a:p>
        </p:txBody>
      </p:sp>
      <p:sp>
        <p:nvSpPr>
          <p:cNvPr id="31" name="Text 25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32" name="Shape 26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056215" y="254000"/>
            <a:ext cx="604908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Immediate Crisis Support (24/7)</a:t>
            </a:r>
            <a:endParaRPr lang="en-US" sz="2993" dirty="0"/>
          </a:p>
        </p:txBody>
      </p:sp>
      <p:sp>
        <p:nvSpPr>
          <p:cNvPr id="3" name="Text 1"/>
          <p:cNvSpPr txBox="1"/>
          <p:nvPr/>
        </p:nvSpPr>
        <p:spPr>
          <a:xfrm>
            <a:off x="4107680" y="781050"/>
            <a:ext cx="394616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Free, Confidential, and Always Available</a:t>
            </a:r>
            <a:endParaRPr lang="en-US" sz="1795" dirty="0"/>
          </a:p>
        </p:txBody>
      </p:sp>
      <p:sp>
        <p:nvSpPr>
          <p:cNvPr id="4" name="Shape 2"/>
          <p:cNvSpPr/>
          <p:nvPr/>
        </p:nvSpPr>
        <p:spPr>
          <a:xfrm>
            <a:off x="506730" y="2390775"/>
            <a:ext cx="3547110" cy="2679700"/>
          </a:xfrm>
          <a:prstGeom prst="roundRect">
            <a:avLst>
              <a:gd name="adj" fmla="val 3881"/>
            </a:avLst>
          </a:prstGeom>
          <a:solidFill>
            <a:srgbClr val="FFFFFF"/>
          </a:solidFill>
          <a:ln w="19002">
            <a:solidFill>
              <a:srgbClr val="4F46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026920" y="2714625"/>
            <a:ext cx="506730" cy="508000"/>
          </a:xfrm>
          <a:prstGeom prst="roundRect">
            <a:avLst>
              <a:gd name="adj" fmla="val 225564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53603" y="2841625"/>
            <a:ext cx="253365" cy="2540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737926" y="3375025"/>
            <a:ext cx="308471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988 Suicide &amp; Crisis Lifeline</a:t>
            </a:r>
            <a:endParaRPr lang="en-US" sz="1795" dirty="0"/>
          </a:p>
        </p:txBody>
      </p:sp>
      <p:sp>
        <p:nvSpPr>
          <p:cNvPr id="8" name="Shape 5"/>
          <p:cNvSpPr/>
          <p:nvPr/>
        </p:nvSpPr>
        <p:spPr>
          <a:xfrm>
            <a:off x="1238321" y="3762375"/>
            <a:ext cx="2083927" cy="406400"/>
          </a:xfrm>
          <a:prstGeom prst="roundRect">
            <a:avLst>
              <a:gd name="adj" fmla="val 84375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1415677" y="3838575"/>
            <a:ext cx="172921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Call or Text 988</a:t>
            </a:r>
            <a:endParaRPr lang="en-US" sz="1795" dirty="0"/>
          </a:p>
        </p:txBody>
      </p:sp>
      <p:sp>
        <p:nvSpPr>
          <p:cNvPr id="10" name="Text 7"/>
          <p:cNvSpPr txBox="1"/>
          <p:nvPr/>
        </p:nvSpPr>
        <p:spPr>
          <a:xfrm>
            <a:off x="728424" y="4270375"/>
            <a:ext cx="310372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For immediate connection to a trained counselor.</a:t>
            </a:r>
            <a:endParaRPr lang="en-US" sz="1496" dirty="0"/>
          </a:p>
        </p:txBody>
      </p:sp>
      <p:sp>
        <p:nvSpPr>
          <p:cNvPr id="11" name="Shape 8"/>
          <p:cNvSpPr/>
          <p:nvPr/>
        </p:nvSpPr>
        <p:spPr>
          <a:xfrm>
            <a:off x="4307205" y="2390775"/>
            <a:ext cx="3547110" cy="2679700"/>
          </a:xfrm>
          <a:prstGeom prst="roundRect">
            <a:avLst>
              <a:gd name="adj" fmla="val 3881"/>
            </a:avLst>
          </a:prstGeom>
          <a:solidFill>
            <a:srgbClr val="FFFFFF"/>
          </a:solidFill>
          <a:ln w="19002">
            <a:solidFill>
              <a:srgbClr val="4F46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5827395" y="2714625"/>
            <a:ext cx="506730" cy="508000"/>
          </a:xfrm>
          <a:prstGeom prst="roundRect">
            <a:avLst>
              <a:gd name="adj" fmla="val 225564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4078" y="2841625"/>
            <a:ext cx="253365" cy="254000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5241488" y="3375025"/>
            <a:ext cx="167854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Crisis Text Line</a:t>
            </a:r>
            <a:endParaRPr lang="en-US" sz="1795" dirty="0"/>
          </a:p>
        </p:txBody>
      </p:sp>
      <p:sp>
        <p:nvSpPr>
          <p:cNvPr id="15" name="Shape 11"/>
          <p:cNvSpPr/>
          <p:nvPr/>
        </p:nvSpPr>
        <p:spPr>
          <a:xfrm>
            <a:off x="4747427" y="3762375"/>
            <a:ext cx="2666667" cy="406400"/>
          </a:xfrm>
          <a:prstGeom prst="roundRect">
            <a:avLst>
              <a:gd name="adj" fmla="val 84375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 txBox="1"/>
          <p:nvPr/>
        </p:nvSpPr>
        <p:spPr>
          <a:xfrm>
            <a:off x="4924782" y="3838575"/>
            <a:ext cx="231195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Text HOME to 741741</a:t>
            </a:r>
            <a:endParaRPr lang="en-US" sz="1795" dirty="0"/>
          </a:p>
        </p:txBody>
      </p:sp>
      <p:sp>
        <p:nvSpPr>
          <p:cNvPr id="17" name="Text 13"/>
          <p:cNvSpPr txBox="1"/>
          <p:nvPr/>
        </p:nvSpPr>
        <p:spPr>
          <a:xfrm>
            <a:off x="4528899" y="4270375"/>
            <a:ext cx="310372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Connect with a crisis counselor via text.</a:t>
            </a:r>
            <a:endParaRPr lang="en-US" sz="1496" dirty="0"/>
          </a:p>
        </p:txBody>
      </p:sp>
      <p:sp>
        <p:nvSpPr>
          <p:cNvPr id="18" name="Shape 14"/>
          <p:cNvSpPr/>
          <p:nvPr/>
        </p:nvSpPr>
        <p:spPr>
          <a:xfrm>
            <a:off x="8107680" y="2403475"/>
            <a:ext cx="3547110" cy="2654300"/>
          </a:xfrm>
          <a:prstGeom prst="roundRect">
            <a:avLst>
              <a:gd name="adj" fmla="val 3956"/>
            </a:avLst>
          </a:prstGeom>
          <a:solidFill>
            <a:srgbClr val="FFFFFF"/>
          </a:solidFill>
          <a:ln w="19002">
            <a:solidFill>
              <a:srgbClr val="E11D4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9627870" y="2727325"/>
            <a:ext cx="506730" cy="508000"/>
          </a:xfrm>
          <a:prstGeom prst="roundRect">
            <a:avLst>
              <a:gd name="adj" fmla="val 225564"/>
            </a:avLst>
          </a:prstGeom>
          <a:solidFill>
            <a:srgbClr val="E11D48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754553" y="2854325"/>
            <a:ext cx="253365" cy="254000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8848773" y="3387725"/>
            <a:ext cx="20649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Trevor Project</a:t>
            </a:r>
            <a:endParaRPr lang="en-US" sz="1795" dirty="0"/>
          </a:p>
        </p:txBody>
      </p:sp>
      <p:sp>
        <p:nvSpPr>
          <p:cNvPr id="22" name="Shape 17"/>
          <p:cNvSpPr/>
          <p:nvPr/>
        </p:nvSpPr>
        <p:spPr>
          <a:xfrm>
            <a:off x="8779097" y="3775075"/>
            <a:ext cx="2204276" cy="381000"/>
          </a:xfrm>
          <a:prstGeom prst="roundRect">
            <a:avLst>
              <a:gd name="adj" fmla="val 96000"/>
            </a:avLst>
          </a:prstGeom>
          <a:solidFill>
            <a:srgbClr val="E11D4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8"/>
          <p:cNvSpPr txBox="1"/>
          <p:nvPr/>
        </p:nvSpPr>
        <p:spPr>
          <a:xfrm>
            <a:off x="8956453" y="3851275"/>
            <a:ext cx="18495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Call 1-866-488-7386</a:t>
            </a:r>
            <a:endParaRPr lang="en-US" sz="1496" dirty="0"/>
          </a:p>
        </p:txBody>
      </p:sp>
      <p:sp>
        <p:nvSpPr>
          <p:cNvPr id="24" name="Text 19"/>
          <p:cNvSpPr txBox="1"/>
          <p:nvPr/>
        </p:nvSpPr>
        <p:spPr>
          <a:xfrm>
            <a:off x="8329374" y="4257675"/>
            <a:ext cx="310372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Crisis intervention specifically for LGBTQ+ youth.</a:t>
            </a:r>
            <a:endParaRPr lang="en-US" sz="1496" dirty="0"/>
          </a:p>
        </p:txBody>
      </p:sp>
      <p:sp>
        <p:nvSpPr>
          <p:cNvPr id="25" name="Text 20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26" name="Shape 21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144893" y="254000"/>
            <a:ext cx="5871734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Support Resources &amp; Initiatives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06730" y="984250"/>
            <a:ext cx="5447348" cy="5238750"/>
          </a:xfrm>
          <a:prstGeom prst="roundRect">
            <a:avLst>
              <a:gd name="adj" fmla="val 101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60095" y="1250950"/>
            <a:ext cx="354711" cy="355600"/>
          </a:xfrm>
          <a:prstGeom prst="roundRect">
            <a:avLst>
              <a:gd name="adj" fmla="val 128894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6105" y="1327150"/>
            <a:ext cx="202692" cy="2032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216152" y="1238250"/>
            <a:ext cx="347743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National Organizations</a:t>
            </a:r>
            <a:endParaRPr lang="en-US" sz="239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0095" y="1873250"/>
            <a:ext cx="152019" cy="152400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013460" y="1822450"/>
            <a:ext cx="4687253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172A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NAMI:</a:t>
            </a: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National Alliance on Mental Illness — support groups and education.</a:t>
            </a:r>
            <a:endParaRPr lang="en-US" sz="1496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0095" y="2501900"/>
            <a:ext cx="152019" cy="152400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1013460" y="2451100"/>
            <a:ext cx="4687253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172A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The Jed Foundation (JED):</a:t>
            </a: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Focuses on suicide prevention for teens.</a:t>
            </a:r>
            <a:endParaRPr lang="en-US" sz="1496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0095" y="3130550"/>
            <a:ext cx="152019" cy="152400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013460" y="3079750"/>
            <a:ext cx="4687253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172A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SAMHSA:</a:t>
            </a: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National helpline for treatment referral and info.</a:t>
            </a:r>
            <a:endParaRPr lang="en-US" sz="1496" dirty="0"/>
          </a:p>
        </p:txBody>
      </p:sp>
      <p:sp>
        <p:nvSpPr>
          <p:cNvPr id="13" name="Shape 7"/>
          <p:cNvSpPr/>
          <p:nvPr/>
        </p:nvSpPr>
        <p:spPr>
          <a:xfrm>
            <a:off x="6207443" y="984250"/>
            <a:ext cx="5447348" cy="5238750"/>
          </a:xfrm>
          <a:prstGeom prst="roundRect">
            <a:avLst>
              <a:gd name="adj" fmla="val 101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8"/>
          <p:cNvSpPr/>
          <p:nvPr/>
        </p:nvSpPr>
        <p:spPr>
          <a:xfrm>
            <a:off x="6460808" y="1250950"/>
            <a:ext cx="354711" cy="355600"/>
          </a:xfrm>
          <a:prstGeom prst="roundRect">
            <a:avLst>
              <a:gd name="adj" fmla="val 128894"/>
            </a:avLst>
          </a:prstGeom>
          <a:solidFill>
            <a:srgbClr val="E11D48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36817" y="1327150"/>
            <a:ext cx="202692" cy="2032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6916865" y="1238250"/>
            <a:ext cx="425653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E11D48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Scouting America Initiatives</a:t>
            </a:r>
            <a:endParaRPr lang="en-US" sz="2394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60808" y="1873250"/>
            <a:ext cx="152019" cy="152400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6714173" y="1822450"/>
            <a:ext cx="4687253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172A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Psychological First Aid (PFA):</a:t>
            </a: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Training for leaders to provide immediate, compassionate support.</a:t>
            </a:r>
            <a:endParaRPr lang="en-US" sz="1496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60808" y="2501900"/>
            <a:ext cx="152019" cy="152400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6714173" y="2451100"/>
            <a:ext cx="4687253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172A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MESH Resources:</a:t>
            </a: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Mental, Emotional, and Social Health training materials.</a:t>
            </a:r>
            <a:endParaRPr lang="en-US" sz="1496" dirty="0"/>
          </a:p>
        </p:txBody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60808" y="3130550"/>
            <a:ext cx="152019" cy="152400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6714173" y="3079750"/>
            <a:ext cx="4687253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172A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Focus on Outdoor Activity:</a:t>
            </a: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Proven strategy for reducing stress and anxiety.</a:t>
            </a:r>
            <a:endParaRPr lang="en-US" sz="1496" dirty="0"/>
          </a:p>
        </p:txBody>
      </p:sp>
      <p:sp>
        <p:nvSpPr>
          <p:cNvPr id="23" name="Text 13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24" name="Shape 14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783848" y="254000"/>
            <a:ext cx="6593824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Integrating Wellness into Scouting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06730" y="2324100"/>
            <a:ext cx="3547110" cy="2559050"/>
          </a:xfrm>
          <a:prstGeom prst="roundRect">
            <a:avLst>
              <a:gd name="adj" fmla="val 425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026920" y="2603500"/>
            <a:ext cx="506730" cy="508000"/>
          </a:xfrm>
          <a:prstGeom prst="roundRect">
            <a:avLst>
              <a:gd name="adj" fmla="val 90226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40934" y="2717800"/>
            <a:ext cx="278702" cy="2794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874109" y="3263900"/>
            <a:ext cx="281235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Leverage Core Principles</a:t>
            </a:r>
            <a:endParaRPr lang="en-US" sz="1795" dirty="0"/>
          </a:p>
        </p:txBody>
      </p:sp>
      <p:sp>
        <p:nvSpPr>
          <p:cNvPr id="7" name="Text 4"/>
          <p:cNvSpPr txBox="1"/>
          <p:nvPr/>
        </p:nvSpPr>
        <p:spPr>
          <a:xfrm>
            <a:off x="709422" y="3651250"/>
            <a:ext cx="3141726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Frame hikes as stress-reducers and challenges as resilience-builders. The patrol method is a built-in peer support system.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4307205" y="2324100"/>
            <a:ext cx="3547110" cy="2559050"/>
          </a:xfrm>
          <a:prstGeom prst="roundRect">
            <a:avLst>
              <a:gd name="adj" fmla="val 425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5827395" y="2603500"/>
            <a:ext cx="506730" cy="508000"/>
          </a:xfrm>
          <a:prstGeom prst="roundRect">
            <a:avLst>
              <a:gd name="adj" fmla="val 90226"/>
            </a:avLst>
          </a:prstGeom>
          <a:solidFill>
            <a:srgbClr val="E11D48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41409" y="2717800"/>
            <a:ext cx="278702" cy="27940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4680918" y="3263900"/>
            <a:ext cx="27996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Introduce New Practices</a:t>
            </a:r>
            <a:endParaRPr lang="en-US" sz="1795" dirty="0"/>
          </a:p>
        </p:txBody>
      </p:sp>
      <p:sp>
        <p:nvSpPr>
          <p:cNvPr id="12" name="Text 8"/>
          <p:cNvSpPr txBox="1"/>
          <p:nvPr/>
        </p:nvSpPr>
        <p:spPr>
          <a:xfrm>
            <a:off x="4509897" y="3651250"/>
            <a:ext cx="3141726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Start meetings with "Mindful Minutes" or use "Rose, Thorn, Bud" check-ins to normalize sharing highs and lows.</a:t>
            </a:r>
            <a:endParaRPr lang="en-US" sz="1496" dirty="0"/>
          </a:p>
        </p:txBody>
      </p:sp>
      <p:sp>
        <p:nvSpPr>
          <p:cNvPr id="13" name="Shape 9"/>
          <p:cNvSpPr/>
          <p:nvPr/>
        </p:nvSpPr>
        <p:spPr>
          <a:xfrm>
            <a:off x="8107680" y="2324100"/>
            <a:ext cx="3547110" cy="2559050"/>
          </a:xfrm>
          <a:prstGeom prst="roundRect">
            <a:avLst>
              <a:gd name="adj" fmla="val 425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9627870" y="2603500"/>
            <a:ext cx="506730" cy="508000"/>
          </a:xfrm>
          <a:prstGeom prst="roundRect">
            <a:avLst>
              <a:gd name="adj" fmla="val 90226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741884" y="2717800"/>
            <a:ext cx="278702" cy="279400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8788598" y="3263900"/>
            <a:ext cx="218527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Model &amp; Recognize</a:t>
            </a:r>
            <a:endParaRPr lang="en-US" sz="1795" dirty="0"/>
          </a:p>
        </p:txBody>
      </p:sp>
      <p:sp>
        <p:nvSpPr>
          <p:cNvPr id="17" name="Text 12"/>
          <p:cNvSpPr txBox="1"/>
          <p:nvPr/>
        </p:nvSpPr>
        <p:spPr>
          <a:xfrm>
            <a:off x="8310372" y="3651250"/>
            <a:ext cx="3141726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Leaders can model healthy coping. Consider unit-level recognition for scouts who complete wellness activities.</a:t>
            </a:r>
            <a:endParaRPr lang="en-US" sz="1496" dirty="0"/>
          </a:p>
        </p:txBody>
      </p:sp>
      <p:sp>
        <p:nvSpPr>
          <p:cNvPr id="18" name="Text 13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19" name="Shape 14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858000"/>
          </a:xfrm>
          <a:prstGeom prst="rect">
            <a:avLst/>
          </a:prstGeom>
          <a:solidFill>
            <a:srgbClr val="0F172A">
              <a:alpha val="6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520190" y="1885950"/>
            <a:ext cx="9121140" cy="3086100"/>
          </a:xfrm>
          <a:prstGeom prst="roundRect">
            <a:avLst>
              <a:gd name="adj" fmla="val 2926"/>
            </a:avLst>
          </a:prstGeom>
          <a:solidFill>
            <a:srgbClr val="0F172A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890736" y="2292350"/>
            <a:ext cx="380048" cy="38100"/>
          </a:xfrm>
          <a:prstGeom prst="roundRect">
            <a:avLst>
              <a:gd name="adj" fmla="val 24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2026920" y="2508250"/>
            <a:ext cx="81076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94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"</a:t>
            </a:r>
            <a:r>
              <a:rPr lang="en-US" sz="2394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Your actions as a leader create the culture. By modeling healthy coping and prioritizing well-being, you give scouts permission to do the same.</a:t>
            </a:r>
            <a:r>
              <a:rPr lang="en-US" sz="2394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"</a:t>
            </a:r>
            <a:endParaRPr lang="en-US" sz="2394" dirty="0"/>
          </a:p>
        </p:txBody>
      </p:sp>
      <p:sp>
        <p:nvSpPr>
          <p:cNvPr id="6" name="Shape 4"/>
          <p:cNvSpPr/>
          <p:nvPr/>
        </p:nvSpPr>
        <p:spPr>
          <a:xfrm>
            <a:off x="5827395" y="4083050"/>
            <a:ext cx="506730" cy="25400"/>
          </a:xfrm>
          <a:prstGeom prst="roundRect">
            <a:avLst>
              <a:gd name="adj" fmla="val 3600000"/>
            </a:avLst>
          </a:prstGeom>
          <a:solidFill>
            <a:srgbClr val="FFFFFF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5178147" y="4311650"/>
            <a:ext cx="180522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Be the Example</a:t>
            </a:r>
            <a:endParaRPr lang="en-US" sz="17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152400"/>
            <a:ext cx="50673" cy="254000"/>
          </a:xfrm>
          <a:prstGeom prst="roundRect">
            <a:avLst>
              <a:gd name="adj" fmla="val 360902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58749" y="152400"/>
            <a:ext cx="290102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dirty="0">
                <a:solidFill>
                  <a:srgbClr val="64748B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Mental Health Awareness</a:t>
            </a:r>
            <a:endParaRPr lang="en-US" sz="1795" dirty="0"/>
          </a:p>
        </p:txBody>
      </p:sp>
      <p:sp>
        <p:nvSpPr>
          <p:cNvPr id="4" name="Text 2"/>
          <p:cNvSpPr txBox="1"/>
          <p:nvPr/>
        </p:nvSpPr>
        <p:spPr>
          <a:xfrm>
            <a:off x="506730" y="3006725"/>
            <a:ext cx="5472684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788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Today's Agenda</a:t>
            </a:r>
            <a:endParaRPr lang="en-US" sz="4788" dirty="0"/>
          </a:p>
        </p:txBody>
      </p:sp>
      <p:sp>
        <p:nvSpPr>
          <p:cNvPr id="5" name="Shape 3"/>
          <p:cNvSpPr/>
          <p:nvPr/>
        </p:nvSpPr>
        <p:spPr>
          <a:xfrm>
            <a:off x="506730" y="3895725"/>
            <a:ext cx="633413" cy="31750"/>
          </a:xfrm>
          <a:prstGeom prst="roundRect">
            <a:avLst>
              <a:gd name="adj" fmla="val 4608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6182106" y="2273300"/>
            <a:ext cx="354711" cy="355600"/>
          </a:xfrm>
          <a:prstGeom prst="roundRect">
            <a:avLst>
              <a:gd name="adj" fmla="val 128894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6324624" y="2336800"/>
            <a:ext cx="69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1</a:t>
            </a:r>
            <a:endParaRPr lang="en-US" sz="1496" dirty="0"/>
          </a:p>
        </p:txBody>
      </p:sp>
      <p:sp>
        <p:nvSpPr>
          <p:cNvPr id="8" name="Text 6"/>
          <p:cNvSpPr txBox="1"/>
          <p:nvPr/>
        </p:nvSpPr>
        <p:spPr>
          <a:xfrm>
            <a:off x="6663500" y="2336800"/>
            <a:ext cx="279334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The State of Youth Mental Health</a:t>
            </a:r>
            <a:endParaRPr lang="en-US" sz="1496" dirty="0"/>
          </a:p>
        </p:txBody>
      </p:sp>
      <p:sp>
        <p:nvSpPr>
          <p:cNvPr id="9" name="Shape 7"/>
          <p:cNvSpPr/>
          <p:nvPr/>
        </p:nvSpPr>
        <p:spPr>
          <a:xfrm>
            <a:off x="6182106" y="2781300"/>
            <a:ext cx="354711" cy="355600"/>
          </a:xfrm>
          <a:prstGeom prst="roundRect">
            <a:avLst>
              <a:gd name="adj" fmla="val 128894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 txBox="1"/>
          <p:nvPr/>
        </p:nvSpPr>
        <p:spPr>
          <a:xfrm>
            <a:off x="6305621" y="2844800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2</a:t>
            </a:r>
            <a:endParaRPr lang="en-US" sz="1496" dirty="0"/>
          </a:p>
        </p:txBody>
      </p:sp>
      <p:sp>
        <p:nvSpPr>
          <p:cNvPr id="11" name="Text 9"/>
          <p:cNvSpPr txBox="1"/>
          <p:nvPr/>
        </p:nvSpPr>
        <p:spPr>
          <a:xfrm>
            <a:off x="6663500" y="2844800"/>
            <a:ext cx="256532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Recognizing the Warning Signs</a:t>
            </a:r>
            <a:endParaRPr lang="en-US" sz="1496" dirty="0"/>
          </a:p>
        </p:txBody>
      </p:sp>
      <p:sp>
        <p:nvSpPr>
          <p:cNvPr id="12" name="Shape 10"/>
          <p:cNvSpPr/>
          <p:nvPr/>
        </p:nvSpPr>
        <p:spPr>
          <a:xfrm>
            <a:off x="6182106" y="3289300"/>
            <a:ext cx="354711" cy="355600"/>
          </a:xfrm>
          <a:prstGeom prst="roundRect">
            <a:avLst>
              <a:gd name="adj" fmla="val 128894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 txBox="1"/>
          <p:nvPr/>
        </p:nvSpPr>
        <p:spPr>
          <a:xfrm>
            <a:off x="6305621" y="3352800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3</a:t>
            </a:r>
            <a:endParaRPr lang="en-US" sz="1496" dirty="0"/>
          </a:p>
        </p:txBody>
      </p:sp>
      <p:sp>
        <p:nvSpPr>
          <p:cNvPr id="14" name="Text 12"/>
          <p:cNvSpPr txBox="1"/>
          <p:nvPr/>
        </p:nvSpPr>
        <p:spPr>
          <a:xfrm>
            <a:off x="6663500" y="3352800"/>
            <a:ext cx="25906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How to Talk to Youth &amp; Parents</a:t>
            </a:r>
            <a:endParaRPr lang="en-US" sz="1496" dirty="0"/>
          </a:p>
        </p:txBody>
      </p:sp>
      <p:sp>
        <p:nvSpPr>
          <p:cNvPr id="15" name="Shape 13"/>
          <p:cNvSpPr/>
          <p:nvPr/>
        </p:nvSpPr>
        <p:spPr>
          <a:xfrm>
            <a:off x="6182106" y="3797300"/>
            <a:ext cx="354711" cy="355600"/>
          </a:xfrm>
          <a:prstGeom prst="roundRect">
            <a:avLst>
              <a:gd name="adj" fmla="val 128894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 txBox="1"/>
          <p:nvPr/>
        </p:nvSpPr>
        <p:spPr>
          <a:xfrm>
            <a:off x="6296120" y="3860800"/>
            <a:ext cx="1266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4</a:t>
            </a:r>
            <a:endParaRPr lang="en-US" sz="1496" dirty="0"/>
          </a:p>
        </p:txBody>
      </p:sp>
      <p:sp>
        <p:nvSpPr>
          <p:cNvPr id="17" name="Text 15"/>
          <p:cNvSpPr txBox="1"/>
          <p:nvPr/>
        </p:nvSpPr>
        <p:spPr>
          <a:xfrm>
            <a:off x="6663500" y="3860800"/>
            <a:ext cx="238796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Available Support Resources</a:t>
            </a:r>
            <a:endParaRPr lang="en-US" sz="1496" dirty="0"/>
          </a:p>
        </p:txBody>
      </p:sp>
      <p:sp>
        <p:nvSpPr>
          <p:cNvPr id="18" name="Shape 16"/>
          <p:cNvSpPr/>
          <p:nvPr/>
        </p:nvSpPr>
        <p:spPr>
          <a:xfrm>
            <a:off x="6182106" y="4305300"/>
            <a:ext cx="354711" cy="355600"/>
          </a:xfrm>
          <a:prstGeom prst="roundRect">
            <a:avLst>
              <a:gd name="adj" fmla="val 128894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 txBox="1"/>
          <p:nvPr/>
        </p:nvSpPr>
        <p:spPr>
          <a:xfrm>
            <a:off x="6305621" y="4368800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5</a:t>
            </a:r>
            <a:endParaRPr lang="en-US" sz="1496" dirty="0"/>
          </a:p>
        </p:txBody>
      </p:sp>
      <p:sp>
        <p:nvSpPr>
          <p:cNvPr id="20" name="Text 18"/>
          <p:cNvSpPr txBox="1"/>
          <p:nvPr/>
        </p:nvSpPr>
        <p:spPr>
          <a:xfrm>
            <a:off x="6663500" y="4368800"/>
            <a:ext cx="286935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Integrating Wellness into Scouting</a:t>
            </a:r>
            <a:endParaRPr lang="en-US" sz="1496" dirty="0"/>
          </a:p>
        </p:txBody>
      </p:sp>
      <p:sp>
        <p:nvSpPr>
          <p:cNvPr id="21" name="Text 19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22" name="Shape 20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806809" y="1784350"/>
            <a:ext cx="4547902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384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Questions?</a:t>
            </a:r>
            <a:endParaRPr lang="en-US" sz="6384" dirty="0"/>
          </a:p>
        </p:txBody>
      </p:sp>
      <p:sp>
        <p:nvSpPr>
          <p:cNvPr id="3" name="Text 1"/>
          <p:cNvSpPr txBox="1"/>
          <p:nvPr/>
        </p:nvSpPr>
        <p:spPr>
          <a:xfrm>
            <a:off x="2850653" y="3054350"/>
            <a:ext cx="646011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Thank you for your commitment to supporting the mental health and well-being of our scouts.</a:t>
            </a:r>
            <a:endParaRPr lang="en-US" sz="1795" dirty="0"/>
          </a:p>
        </p:txBody>
      </p:sp>
      <p:sp>
        <p:nvSpPr>
          <p:cNvPr id="4" name="Shape 2"/>
          <p:cNvSpPr/>
          <p:nvPr/>
        </p:nvSpPr>
        <p:spPr>
          <a:xfrm>
            <a:off x="5700713" y="3712423"/>
            <a:ext cx="760095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4018406" y="3879850"/>
            <a:ext cx="494528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Andrew Mendonsa, Psy.D., MBA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0F172A"/>
                </a:solidFill>
                <a:latin typeface="Century Gothic" pitchFamily="34" charset="0"/>
                <a:hlinkClick r:id="rId3"/>
              </a:rPr>
              <a:t>Andrew@AndrewMendonsa.com</a:t>
            </a:r>
            <a:r>
              <a:rPr lang="en-US" sz="1400" dirty="0">
                <a:solidFill>
                  <a:srgbClr val="0F172A"/>
                </a:solidFill>
                <a:latin typeface="Century Gothic" pitchFamily="34" charset="0"/>
              </a:rPr>
              <a:t>  |  (916) 224-0212</a:t>
            </a:r>
            <a:endParaRPr lang="en-US" sz="14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04434" y="4540250"/>
            <a:ext cx="177356" cy="1778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5057799" y="4514850"/>
            <a:ext cx="22992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mentalhealth@scouting.org</a:t>
            </a:r>
            <a:endParaRPr lang="en-US" sz="1496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68250" y="4870450"/>
            <a:ext cx="177356" cy="1778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4921615" y="4845050"/>
            <a:ext cx="257165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scouting.org/health-and-safety</a:t>
            </a:r>
            <a:endParaRPr lang="en-US" sz="14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152400"/>
            <a:ext cx="50673" cy="254000"/>
          </a:xfrm>
          <a:prstGeom prst="roundRect">
            <a:avLst>
              <a:gd name="adj" fmla="val 360902"/>
            </a:avLst>
          </a:prstGeom>
          <a:solidFill>
            <a:srgbClr val="E11D4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58749" y="152400"/>
            <a:ext cx="196357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dirty="0">
                <a:solidFill>
                  <a:srgbClr val="64748B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Why This Matters</a:t>
            </a:r>
            <a:endParaRPr lang="en-US" sz="1795" dirty="0"/>
          </a:p>
        </p:txBody>
      </p:sp>
      <p:sp>
        <p:nvSpPr>
          <p:cNvPr id="4" name="Text 2"/>
          <p:cNvSpPr txBox="1"/>
          <p:nvPr/>
        </p:nvSpPr>
        <p:spPr>
          <a:xfrm>
            <a:off x="506730" y="2381250"/>
            <a:ext cx="7229315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384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1 in 5</a:t>
            </a:r>
            <a:endParaRPr lang="en-US" sz="6384" dirty="0"/>
          </a:p>
        </p:txBody>
      </p:sp>
      <p:sp>
        <p:nvSpPr>
          <p:cNvPr id="5" name="Text 3"/>
          <p:cNvSpPr txBox="1"/>
          <p:nvPr/>
        </p:nvSpPr>
        <p:spPr>
          <a:xfrm>
            <a:off x="506730" y="3549650"/>
            <a:ext cx="722931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High school students in the U.S. seriously considered suicide in the past year.</a:t>
            </a:r>
            <a:endParaRPr lang="en-US" sz="1795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730" y="4362450"/>
            <a:ext cx="152019" cy="1524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734759" y="4324350"/>
            <a:ext cx="32177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2023 CDC Youth Risk Behavior Survey</a:t>
            </a:r>
            <a:endParaRPr lang="en-US" sz="1496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40083" y="1655167"/>
            <a:ext cx="3614707" cy="3623766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10" name="Shape 6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954869" y="254000"/>
            <a:ext cx="625178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State of Youth Mental Health</a:t>
            </a:r>
            <a:endParaRPr lang="en-US" sz="2993" dirty="0"/>
          </a:p>
        </p:txBody>
      </p:sp>
      <p:sp>
        <p:nvSpPr>
          <p:cNvPr id="3" name="Text 1"/>
          <p:cNvSpPr txBox="1"/>
          <p:nvPr/>
        </p:nvSpPr>
        <p:spPr>
          <a:xfrm>
            <a:off x="4981789" y="781050"/>
            <a:ext cx="219794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 Statistical Overview</a:t>
            </a:r>
            <a:endParaRPr lang="en-US" sz="1795" dirty="0"/>
          </a:p>
        </p:txBody>
      </p:sp>
      <p:sp>
        <p:nvSpPr>
          <p:cNvPr id="4" name="Shape 2"/>
          <p:cNvSpPr/>
          <p:nvPr/>
        </p:nvSpPr>
        <p:spPr>
          <a:xfrm>
            <a:off x="506730" y="1289050"/>
            <a:ext cx="5472684" cy="2365375"/>
          </a:xfrm>
          <a:prstGeom prst="roundRect">
            <a:avLst>
              <a:gd name="adj" fmla="val 415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91053" y="1566862"/>
            <a:ext cx="304038" cy="3048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2588654" y="1973263"/>
            <a:ext cx="105663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91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21%</a:t>
            </a:r>
            <a:endParaRPr lang="en-US" sz="3591" dirty="0"/>
          </a:p>
        </p:txBody>
      </p:sp>
      <p:sp>
        <p:nvSpPr>
          <p:cNvPr id="7" name="Text 4"/>
          <p:cNvSpPr txBox="1"/>
          <p:nvPr/>
        </p:nvSpPr>
        <p:spPr>
          <a:xfrm>
            <a:off x="658749" y="2620963"/>
            <a:ext cx="5168646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Of youth (3-17) have a diagnosed mental, emotional, or behavioral health condition.</a:t>
            </a:r>
            <a:endParaRPr lang="en-US" sz="1496" dirty="0"/>
          </a:p>
        </p:txBody>
      </p:sp>
      <p:sp>
        <p:nvSpPr>
          <p:cNvPr id="8" name="Text 5"/>
          <p:cNvSpPr txBox="1"/>
          <p:nvPr/>
        </p:nvSpPr>
        <p:spPr>
          <a:xfrm>
            <a:off x="2783848" y="3148012"/>
            <a:ext cx="9184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CDC, 2021</a:t>
            </a:r>
            <a:endParaRPr lang="en-US" sz="1496" dirty="0"/>
          </a:p>
        </p:txBody>
      </p:sp>
      <p:sp>
        <p:nvSpPr>
          <p:cNvPr id="9" name="Shape 6"/>
          <p:cNvSpPr/>
          <p:nvPr/>
        </p:nvSpPr>
        <p:spPr>
          <a:xfrm>
            <a:off x="6182106" y="1289050"/>
            <a:ext cx="5472684" cy="2365375"/>
          </a:xfrm>
          <a:prstGeom prst="roundRect">
            <a:avLst>
              <a:gd name="adj" fmla="val 415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66429" y="1566862"/>
            <a:ext cx="304038" cy="30480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7673902" y="1987170"/>
            <a:ext cx="306549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91" b="1" dirty="0">
                <a:solidFill>
                  <a:srgbClr val="E11D48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61% &amp; 45%</a:t>
            </a:r>
            <a:endParaRPr lang="en-US" sz="3591" dirty="0"/>
          </a:p>
        </p:txBody>
      </p:sp>
      <p:sp>
        <p:nvSpPr>
          <p:cNvPr id="12" name="Text 8"/>
          <p:cNvSpPr txBox="1"/>
          <p:nvPr/>
        </p:nvSpPr>
        <p:spPr>
          <a:xfrm>
            <a:off x="6334125" y="2620963"/>
            <a:ext cx="5168646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Increase in diagnosed anxiety and depression among adolescents (2016-2023).</a:t>
            </a:r>
            <a:endParaRPr lang="en-US" sz="1496" dirty="0"/>
          </a:p>
        </p:txBody>
      </p:sp>
      <p:sp>
        <p:nvSpPr>
          <p:cNvPr id="13" name="Text 9"/>
          <p:cNvSpPr txBox="1"/>
          <p:nvPr/>
        </p:nvSpPr>
        <p:spPr>
          <a:xfrm>
            <a:off x="8437055" y="3148012"/>
            <a:ext cx="9627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AECF, 2023</a:t>
            </a:r>
            <a:endParaRPr lang="en-US" sz="1496" dirty="0"/>
          </a:p>
        </p:txBody>
      </p:sp>
      <p:sp>
        <p:nvSpPr>
          <p:cNvPr id="14" name="Shape 10"/>
          <p:cNvSpPr/>
          <p:nvPr/>
        </p:nvSpPr>
        <p:spPr>
          <a:xfrm>
            <a:off x="506730" y="3857625"/>
            <a:ext cx="5472684" cy="2365375"/>
          </a:xfrm>
          <a:prstGeom prst="roundRect">
            <a:avLst>
              <a:gd name="adj" fmla="val 415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91053" y="4135438"/>
            <a:ext cx="304038" cy="304800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2749010" y="4541838"/>
            <a:ext cx="98812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91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40%</a:t>
            </a:r>
            <a:endParaRPr lang="en-US" sz="3591" dirty="0"/>
          </a:p>
        </p:txBody>
      </p:sp>
      <p:sp>
        <p:nvSpPr>
          <p:cNvPr id="17" name="Text 12"/>
          <p:cNvSpPr txBox="1"/>
          <p:nvPr/>
        </p:nvSpPr>
        <p:spPr>
          <a:xfrm>
            <a:off x="658749" y="5189538"/>
            <a:ext cx="5168646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Of high school students felt persistently sad or hopeless in the past year.</a:t>
            </a:r>
            <a:endParaRPr lang="en-US" sz="1496" dirty="0"/>
          </a:p>
        </p:txBody>
      </p:sp>
      <p:sp>
        <p:nvSpPr>
          <p:cNvPr id="18" name="Text 13"/>
          <p:cNvSpPr txBox="1"/>
          <p:nvPr/>
        </p:nvSpPr>
        <p:spPr>
          <a:xfrm>
            <a:off x="2783848" y="5716588"/>
            <a:ext cx="9184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CDC, 2023</a:t>
            </a:r>
            <a:endParaRPr lang="en-US" sz="1496" dirty="0"/>
          </a:p>
        </p:txBody>
      </p:sp>
      <p:sp>
        <p:nvSpPr>
          <p:cNvPr id="19" name="Shape 14"/>
          <p:cNvSpPr/>
          <p:nvPr/>
        </p:nvSpPr>
        <p:spPr>
          <a:xfrm>
            <a:off x="6182106" y="3857625"/>
            <a:ext cx="5472684" cy="2365375"/>
          </a:xfrm>
          <a:prstGeom prst="roundRect">
            <a:avLst>
              <a:gd name="adj" fmla="val 415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5"/>
          <p:cNvSpPr txBox="1"/>
          <p:nvPr/>
        </p:nvSpPr>
        <p:spPr>
          <a:xfrm>
            <a:off x="8452890" y="4541838"/>
            <a:ext cx="931116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91" b="1" dirty="0">
                <a:solidFill>
                  <a:srgbClr val="E11D48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54%</a:t>
            </a:r>
            <a:endParaRPr lang="en-US" sz="3591" dirty="0"/>
          </a:p>
        </p:txBody>
      </p:sp>
      <p:sp>
        <p:nvSpPr>
          <p:cNvPr id="22" name="Text 16"/>
          <p:cNvSpPr txBox="1"/>
          <p:nvPr/>
        </p:nvSpPr>
        <p:spPr>
          <a:xfrm>
            <a:off x="6334125" y="5189538"/>
            <a:ext cx="5168646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Of youth had difficulty getting needed mental health care in 2022-2023.</a:t>
            </a:r>
            <a:endParaRPr lang="en-US" sz="1496" dirty="0"/>
          </a:p>
        </p:txBody>
      </p:sp>
      <p:sp>
        <p:nvSpPr>
          <p:cNvPr id="23" name="Text 17"/>
          <p:cNvSpPr txBox="1"/>
          <p:nvPr/>
        </p:nvSpPr>
        <p:spPr>
          <a:xfrm>
            <a:off x="8209026" y="5716588"/>
            <a:ext cx="14188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NSCH Data Brief</a:t>
            </a:r>
            <a:endParaRPr lang="en-US" sz="1496" dirty="0"/>
          </a:p>
        </p:txBody>
      </p:sp>
      <p:sp>
        <p:nvSpPr>
          <p:cNvPr id="24" name="Text 18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25" name="Shape 19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221694" y="254000"/>
            <a:ext cx="371813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 Growing Concern</a:t>
            </a:r>
            <a:endParaRPr lang="en-US" sz="2993" dirty="0"/>
          </a:p>
        </p:txBody>
      </p:sp>
      <p:sp>
        <p:nvSpPr>
          <p:cNvPr id="3" name="Text 1"/>
          <p:cNvSpPr txBox="1"/>
          <p:nvPr/>
        </p:nvSpPr>
        <p:spPr>
          <a:xfrm>
            <a:off x="2467142" y="781050"/>
            <a:ext cx="722723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Prevalence of Diagnosed Anxiety &amp; Depression, Ages 12-17 (2016-2023)</a:t>
            </a:r>
            <a:endParaRPr lang="en-US" sz="1795" dirty="0"/>
          </a:p>
        </p:txBody>
      </p:sp>
      <p:sp>
        <p:nvSpPr>
          <p:cNvPr id="4" name="Shape 2"/>
          <p:cNvSpPr/>
          <p:nvPr/>
        </p:nvSpPr>
        <p:spPr>
          <a:xfrm>
            <a:off x="506730" y="1187450"/>
            <a:ext cx="11148060" cy="5086350"/>
          </a:xfrm>
          <a:prstGeom prst="roundRect">
            <a:avLst>
              <a:gd name="adj" fmla="val 89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8749" y="1339850"/>
            <a:ext cx="10844022" cy="478155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7" name="Shape 4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81076" y="788988"/>
            <a:ext cx="532066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Impact on a Scout's Life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06730" y="2298700"/>
            <a:ext cx="3547110" cy="2609850"/>
          </a:xfrm>
          <a:prstGeom prst="roundRect">
            <a:avLst>
              <a:gd name="adj" fmla="val 409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026920" y="2603500"/>
            <a:ext cx="506730" cy="508000"/>
          </a:xfrm>
          <a:prstGeom prst="roundRect">
            <a:avLst>
              <a:gd name="adj" fmla="val 90226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40934" y="2717800"/>
            <a:ext cx="278702" cy="2794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822362" y="3233470"/>
            <a:ext cx="922528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788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3x</a:t>
            </a:r>
            <a:endParaRPr lang="en-US" sz="4788" dirty="0"/>
          </a:p>
        </p:txBody>
      </p:sp>
      <p:sp>
        <p:nvSpPr>
          <p:cNvPr id="7" name="Text 4"/>
          <p:cNvSpPr txBox="1"/>
          <p:nvPr/>
        </p:nvSpPr>
        <p:spPr>
          <a:xfrm>
            <a:off x="709422" y="4127500"/>
            <a:ext cx="3141726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More likely to be disengaged from school.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4307205" y="2298700"/>
            <a:ext cx="3547110" cy="2609850"/>
          </a:xfrm>
          <a:prstGeom prst="roundRect">
            <a:avLst>
              <a:gd name="adj" fmla="val 409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5827395" y="2603500"/>
            <a:ext cx="506730" cy="508000"/>
          </a:xfrm>
          <a:prstGeom prst="roundRect">
            <a:avLst>
              <a:gd name="adj" fmla="val 90226"/>
            </a:avLst>
          </a:prstGeom>
          <a:solidFill>
            <a:srgbClr val="E11D48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41409" y="2717800"/>
            <a:ext cx="278702" cy="27940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5525610" y="3222625"/>
            <a:ext cx="1141056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788" b="1" dirty="0">
                <a:solidFill>
                  <a:srgbClr val="E11D48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10x</a:t>
            </a:r>
            <a:endParaRPr lang="en-US" sz="4788" dirty="0"/>
          </a:p>
        </p:txBody>
      </p:sp>
      <p:sp>
        <p:nvSpPr>
          <p:cNvPr id="12" name="Text 8"/>
          <p:cNvSpPr txBox="1"/>
          <p:nvPr/>
        </p:nvSpPr>
        <p:spPr>
          <a:xfrm>
            <a:off x="4509897" y="4127500"/>
            <a:ext cx="3141726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More likely to have difficulty making or keeping friends.</a:t>
            </a:r>
            <a:endParaRPr lang="en-US" sz="1496" dirty="0"/>
          </a:p>
        </p:txBody>
      </p:sp>
      <p:sp>
        <p:nvSpPr>
          <p:cNvPr id="13" name="Shape 9"/>
          <p:cNvSpPr/>
          <p:nvPr/>
        </p:nvSpPr>
        <p:spPr>
          <a:xfrm>
            <a:off x="8107680" y="2417763"/>
            <a:ext cx="3547110" cy="2371725"/>
          </a:xfrm>
          <a:prstGeom prst="roundRect">
            <a:avLst>
              <a:gd name="adj" fmla="val 4955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9627870" y="2722563"/>
            <a:ext cx="506730" cy="508000"/>
          </a:xfrm>
          <a:prstGeom prst="roundRect">
            <a:avLst>
              <a:gd name="adj" fmla="val 90226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741884" y="2836863"/>
            <a:ext cx="278702" cy="279400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9477500" y="3344863"/>
            <a:ext cx="79932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788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2x</a:t>
            </a:r>
            <a:endParaRPr lang="en-US" sz="4788" dirty="0"/>
          </a:p>
        </p:txBody>
      </p:sp>
      <p:sp>
        <p:nvSpPr>
          <p:cNvPr id="17" name="Text 12"/>
          <p:cNvSpPr txBox="1"/>
          <p:nvPr/>
        </p:nvSpPr>
        <p:spPr>
          <a:xfrm>
            <a:off x="8386382" y="4246562"/>
            <a:ext cx="298970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More likely to be victims of bullying.</a:t>
            </a:r>
            <a:endParaRPr lang="en-US" sz="1496" dirty="0"/>
          </a:p>
        </p:txBody>
      </p:sp>
      <p:sp>
        <p:nvSpPr>
          <p:cNvPr id="18" name="Text 13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19" name="Shape 14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152400"/>
            <a:ext cx="50673" cy="254000"/>
          </a:xfrm>
          <a:prstGeom prst="roundRect">
            <a:avLst>
              <a:gd name="adj" fmla="val 360902"/>
            </a:avLst>
          </a:prstGeom>
          <a:solidFill>
            <a:srgbClr val="E11D4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58749" y="152400"/>
            <a:ext cx="176088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dirty="0">
                <a:solidFill>
                  <a:srgbClr val="64748B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Barriers to Care</a:t>
            </a:r>
            <a:endParaRPr lang="en-US" sz="1795" dirty="0"/>
          </a:p>
        </p:txBody>
      </p:sp>
      <p:sp>
        <p:nvSpPr>
          <p:cNvPr id="4" name="Shape 2"/>
          <p:cNvSpPr/>
          <p:nvPr/>
        </p:nvSpPr>
        <p:spPr>
          <a:xfrm>
            <a:off x="506730" y="1546225"/>
            <a:ext cx="5422011" cy="3841750"/>
          </a:xfrm>
          <a:prstGeom prst="roundRect">
            <a:avLst>
              <a:gd name="adj" fmla="val 157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1805226" y="1749425"/>
            <a:ext cx="282502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Difficulty Accessing Care</a:t>
            </a:r>
            <a:endParaRPr lang="en-US" sz="1795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9422" y="2136775"/>
            <a:ext cx="5016627" cy="30480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232779" y="2276475"/>
            <a:ext cx="5422011" cy="2381250"/>
          </a:xfrm>
          <a:prstGeom prst="roundRect">
            <a:avLst>
              <a:gd name="adj" fmla="val 4096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8288203" y="2581275"/>
            <a:ext cx="1311164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788" b="1" dirty="0">
                <a:solidFill>
                  <a:srgbClr val="E11D48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40%</a:t>
            </a:r>
            <a:endParaRPr lang="en-US" sz="4788" dirty="0"/>
          </a:p>
        </p:txBody>
      </p:sp>
      <p:sp>
        <p:nvSpPr>
          <p:cNvPr id="9" name="Text 6"/>
          <p:cNvSpPr txBox="1"/>
          <p:nvPr/>
        </p:nvSpPr>
        <p:spPr>
          <a:xfrm>
            <a:off x="6536817" y="3495675"/>
            <a:ext cx="481393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Of adolescents who experienced a major depressive episode did not receive any mental health care.</a:t>
            </a:r>
            <a:endParaRPr lang="en-US" sz="1496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33017" y="4175125"/>
            <a:ext cx="126683" cy="12700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8335709" y="4124325"/>
            <a:ext cx="14188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NSCH Data Brief</a:t>
            </a:r>
            <a:endParaRPr lang="en-US" sz="1496" dirty="0"/>
          </a:p>
        </p:txBody>
      </p:sp>
      <p:sp>
        <p:nvSpPr>
          <p:cNvPr id="12" name="Text 8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13" name="Shape 9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152400"/>
            <a:ext cx="50673" cy="254000"/>
          </a:xfrm>
          <a:prstGeom prst="roundRect">
            <a:avLst>
              <a:gd name="adj" fmla="val 360902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58749" y="152400"/>
            <a:ext cx="282502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dirty="0">
                <a:solidFill>
                  <a:srgbClr val="64748B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Section 2: Warning Signs</a:t>
            </a:r>
            <a:endParaRPr lang="en-US" sz="1795" dirty="0"/>
          </a:p>
        </p:txBody>
      </p:sp>
      <p:sp>
        <p:nvSpPr>
          <p:cNvPr id="4" name="Shape 2"/>
          <p:cNvSpPr/>
          <p:nvPr/>
        </p:nvSpPr>
        <p:spPr>
          <a:xfrm>
            <a:off x="1917063" y="2508250"/>
            <a:ext cx="760095" cy="762000"/>
          </a:xfrm>
          <a:prstGeom prst="roundRect">
            <a:avLst>
              <a:gd name="adj" fmla="val 60150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94418" y="2686050"/>
            <a:ext cx="405384" cy="4064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506730" y="3473450"/>
            <a:ext cx="3580859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Recognizing the Signs</a:t>
            </a:r>
            <a:endParaRPr lang="en-US" sz="2993" dirty="0"/>
          </a:p>
        </p:txBody>
      </p:sp>
      <p:sp>
        <p:nvSpPr>
          <p:cNvPr id="7" name="Shape 4"/>
          <p:cNvSpPr/>
          <p:nvPr/>
        </p:nvSpPr>
        <p:spPr>
          <a:xfrm>
            <a:off x="4492973" y="2047875"/>
            <a:ext cx="7161817" cy="2838450"/>
          </a:xfrm>
          <a:prstGeom prst="roundRect">
            <a:avLst>
              <a:gd name="adj" fmla="val 345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4847684" y="2403475"/>
            <a:ext cx="645239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Your Role: To Observe, Not Diagnose</a:t>
            </a:r>
            <a:endParaRPr lang="en-US" sz="2394" dirty="0"/>
          </a:p>
        </p:txBody>
      </p:sp>
      <p:sp>
        <p:nvSpPr>
          <p:cNvPr id="9" name="Text 6"/>
          <p:cNvSpPr txBox="1"/>
          <p:nvPr/>
        </p:nvSpPr>
        <p:spPr>
          <a:xfrm>
            <a:off x="4847684" y="2987675"/>
            <a:ext cx="645239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Warning signs are persistent changes from a youth's typical behavior. As a leader, you are in a unique position to notice these shifts over time. The goal is not to diagnose, but to recognize the need for support.</a:t>
            </a:r>
            <a:endParaRPr lang="en-US" sz="1496" dirty="0"/>
          </a:p>
        </p:txBody>
      </p:sp>
      <p:sp>
        <p:nvSpPr>
          <p:cNvPr id="10" name="Shape 7"/>
          <p:cNvSpPr/>
          <p:nvPr/>
        </p:nvSpPr>
        <p:spPr>
          <a:xfrm>
            <a:off x="4847684" y="4048125"/>
            <a:ext cx="6452395" cy="482600"/>
          </a:xfrm>
          <a:prstGeom prst="roundRect">
            <a:avLst>
              <a:gd name="adj" fmla="val 59834"/>
            </a:avLst>
          </a:prstGeom>
          <a:solidFill>
            <a:srgbClr val="4F46E5">
              <a:alpha val="6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99703" y="4200525"/>
            <a:ext cx="177356" cy="177800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5278405" y="4175125"/>
            <a:ext cx="33444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4F46E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Look for patterns, not isolated incidents.</a:t>
            </a:r>
            <a:endParaRPr lang="en-US" sz="1496" dirty="0"/>
          </a:p>
        </p:txBody>
      </p:sp>
      <p:sp>
        <p:nvSpPr>
          <p:cNvPr id="13" name="Text 9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14" name="Shape 10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928741" y="254000"/>
            <a:ext cx="8304038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Warning Signs: Emotional &amp; Mood Changes</a:t>
            </a:r>
            <a:endParaRPr lang="en-US" sz="2993" dirty="0"/>
          </a:p>
        </p:txBody>
      </p:sp>
      <p:sp>
        <p:nvSpPr>
          <p:cNvPr id="3" name="Shape 1"/>
          <p:cNvSpPr/>
          <p:nvPr/>
        </p:nvSpPr>
        <p:spPr>
          <a:xfrm>
            <a:off x="506730" y="984250"/>
            <a:ext cx="5472684" cy="2517775"/>
          </a:xfrm>
          <a:prstGeom prst="roundRect">
            <a:avLst>
              <a:gd name="adj" fmla="val 366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09422" y="2014538"/>
            <a:ext cx="456057" cy="457200"/>
          </a:xfrm>
          <a:prstGeom prst="roundRect">
            <a:avLst>
              <a:gd name="adj" fmla="val 100251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0768" y="2116137"/>
            <a:ext cx="253365" cy="2540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317498" y="2005013"/>
            <a:ext cx="4459224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Persistent sadness, hopelessness, or irritability lasting more than two weeks.</a:t>
            </a:r>
            <a:endParaRPr lang="en-US" sz="1496" dirty="0"/>
          </a:p>
        </p:txBody>
      </p:sp>
      <p:sp>
        <p:nvSpPr>
          <p:cNvPr id="7" name="Shape 4"/>
          <p:cNvSpPr/>
          <p:nvPr/>
        </p:nvSpPr>
        <p:spPr>
          <a:xfrm>
            <a:off x="6182106" y="984250"/>
            <a:ext cx="5472684" cy="2517775"/>
          </a:xfrm>
          <a:prstGeom prst="roundRect">
            <a:avLst>
              <a:gd name="adj" fmla="val 366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6384798" y="2014538"/>
            <a:ext cx="456057" cy="457200"/>
          </a:xfrm>
          <a:prstGeom prst="roundRect">
            <a:avLst>
              <a:gd name="adj" fmla="val 100251"/>
            </a:avLst>
          </a:prstGeom>
          <a:solidFill>
            <a:srgbClr val="E11D48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6144" y="2116137"/>
            <a:ext cx="253365" cy="2540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6992874" y="2005013"/>
            <a:ext cx="4459224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Loss of interest or pleasure in activities the youth once enjoyed (anhedonia).</a:t>
            </a:r>
            <a:endParaRPr lang="en-US" sz="1496" dirty="0"/>
          </a:p>
        </p:txBody>
      </p:sp>
      <p:sp>
        <p:nvSpPr>
          <p:cNvPr id="11" name="Shape 7"/>
          <p:cNvSpPr/>
          <p:nvPr/>
        </p:nvSpPr>
        <p:spPr>
          <a:xfrm>
            <a:off x="506730" y="3705225"/>
            <a:ext cx="5472684" cy="2517775"/>
          </a:xfrm>
          <a:prstGeom prst="roundRect">
            <a:avLst>
              <a:gd name="adj" fmla="val 366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709422" y="4735512"/>
            <a:ext cx="456057" cy="457200"/>
          </a:xfrm>
          <a:prstGeom prst="roundRect">
            <a:avLst>
              <a:gd name="adj" fmla="val 100251"/>
            </a:avLst>
          </a:prstGeom>
          <a:solidFill>
            <a:srgbClr val="4F46E5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768" y="4837113"/>
            <a:ext cx="253365" cy="254000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1317498" y="4725988"/>
            <a:ext cx="4459224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Intense mood swings or frequent, dramatic shifts in energy levels.</a:t>
            </a:r>
            <a:endParaRPr lang="en-US" sz="1496" dirty="0"/>
          </a:p>
        </p:txBody>
      </p:sp>
      <p:sp>
        <p:nvSpPr>
          <p:cNvPr id="15" name="Shape 10"/>
          <p:cNvSpPr/>
          <p:nvPr/>
        </p:nvSpPr>
        <p:spPr>
          <a:xfrm>
            <a:off x="6182106" y="3705225"/>
            <a:ext cx="5472684" cy="2517775"/>
          </a:xfrm>
          <a:prstGeom prst="roundRect">
            <a:avLst>
              <a:gd name="adj" fmla="val 3664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384798" y="4735512"/>
            <a:ext cx="456057" cy="457200"/>
          </a:xfrm>
          <a:prstGeom prst="roundRect">
            <a:avLst>
              <a:gd name="adj" fmla="val 100251"/>
            </a:avLst>
          </a:prstGeom>
          <a:solidFill>
            <a:srgbClr val="E11D48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86144" y="4837113"/>
            <a:ext cx="253365" cy="254000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6992874" y="4725988"/>
            <a:ext cx="4459224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Excessive worry, fear, or anxiety that seems out of proportion to the situation.</a:t>
            </a:r>
            <a:endParaRPr lang="en-US" sz="1496" dirty="0"/>
          </a:p>
        </p:txBody>
      </p:sp>
      <p:sp>
        <p:nvSpPr>
          <p:cNvPr id="19" name="Text 13"/>
          <p:cNvSpPr txBox="1"/>
          <p:nvPr/>
        </p:nvSpPr>
        <p:spPr>
          <a:xfrm>
            <a:off x="506730" y="6502400"/>
            <a:ext cx="14631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64748B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</a:t>
            </a:r>
            <a:endParaRPr lang="en-US" sz="1496" dirty="0"/>
          </a:p>
        </p:txBody>
      </p:sp>
      <p:sp>
        <p:nvSpPr>
          <p:cNvPr id="20" name="Shape 14"/>
          <p:cNvSpPr/>
          <p:nvPr/>
        </p:nvSpPr>
        <p:spPr>
          <a:xfrm>
            <a:off x="11274743" y="6604000"/>
            <a:ext cx="380048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1124</Words>
  <Application>Microsoft Macintosh PowerPoint</Application>
  <PresentationFormat>Widescreen</PresentationFormat>
  <Paragraphs>186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Andrew Mendonsa</cp:lastModifiedBy>
  <cp:revision>4</cp:revision>
  <dcterms:created xsi:type="dcterms:W3CDTF">2026-03-17T20:37:13Z</dcterms:created>
  <dcterms:modified xsi:type="dcterms:W3CDTF">2026-03-18T19:31:41Z</dcterms:modified>
</cp:coreProperties>
</file>