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3" r:id="rId26"/>
    <p:sldId id="279" r:id="rId27"/>
    <p:sldId id="281" r:id="rId2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7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16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1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ED706-2371-4B9A-3E58-73504572C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F9552-6771-741A-2B43-F8D7EB82F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79C9C-1B23-8661-4476-7B3CF5D81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30FF0-4469-3495-F7B1-CD298A89DC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5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FF174-BF1E-54B1-889A-4F5BC6980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C27A9-75A1-2F6B-E92D-3BF719D97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D5937-7067-8EC3-0F23-CBD7608BB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AE0CC-AFA4-7421-27B3-8460D5035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4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@AndrewMendonsa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766E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973276" y="1549400"/>
            <a:ext cx="6245447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788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Child Behavior 101</a:t>
            </a:r>
            <a:endParaRPr lang="en-US" sz="4788" dirty="0"/>
          </a:p>
        </p:txBody>
      </p:sp>
      <p:sp>
        <p:nvSpPr>
          <p:cNvPr id="3" name="Shape 1"/>
          <p:cNvSpPr/>
          <p:nvPr/>
        </p:nvSpPr>
        <p:spPr>
          <a:xfrm>
            <a:off x="5067300" y="2514600"/>
            <a:ext cx="2026920" cy="2032000"/>
          </a:xfrm>
          <a:prstGeom prst="roundRect">
            <a:avLst>
              <a:gd name="adj" fmla="val 14098"/>
            </a:avLst>
          </a:prstGeom>
          <a:noFill/>
          <a:ln w="38005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3957" y="2489200"/>
            <a:ext cx="2153603" cy="2159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2958036" y="4749800"/>
            <a:ext cx="624544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 Leader's Guide to Behavior Management in Scouting America</a:t>
            </a:r>
            <a:endParaRPr lang="en-US" sz="1795" dirty="0"/>
          </a:p>
        </p:txBody>
      </p:sp>
      <p:sp>
        <p:nvSpPr>
          <p:cNvPr id="6" name="Text 3"/>
          <p:cNvSpPr txBox="1"/>
          <p:nvPr/>
        </p:nvSpPr>
        <p:spPr>
          <a:xfrm>
            <a:off x="3657050" y="5105400"/>
            <a:ext cx="4877898" cy="161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For Adult Leaders</a:t>
            </a:r>
          </a:p>
          <a:p>
            <a:pPr marL="0" indent="0" algn="ctr">
              <a:buNone/>
            </a:pPr>
            <a:endParaRPr lang="en-US" sz="1496" dirty="0">
              <a:latin typeface="Corbel" pitchFamily="34" charset="0"/>
            </a:endParaRPr>
          </a:p>
          <a:p>
            <a:pPr algn="ctr"/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  <a:t>Andrew Mendonsa, Psy.D., MBA</a:t>
            </a:r>
          </a:p>
          <a:p>
            <a:pPr algn="ctr"/>
            <a:r>
              <a:rPr lang="en-US" sz="1496" dirty="0">
                <a:latin typeface="Corbel" pitchFamily="34" charset="0"/>
                <a:ea typeface="Corbel" pitchFamily="34" charset="-122"/>
                <a:cs typeface="Corbel" pitchFamily="34" charset="-120"/>
              </a:rPr>
              <a:t>Clinical/Forensic Psychologist </a:t>
            </a:r>
          </a:p>
          <a:p>
            <a:pPr algn="ctr"/>
            <a:r>
              <a:rPr lang="en-US" sz="1496" dirty="0">
                <a:latin typeface="Corbel" pitchFamily="34" charset="0"/>
                <a:ea typeface="Corbel" pitchFamily="34" charset="-122"/>
                <a:cs typeface="Corbel" pitchFamily="34" charset="-120"/>
              </a:rPr>
              <a:t>GEC Council Chair | National Jamboree MH Lead</a:t>
            </a:r>
          </a:p>
          <a:p>
            <a:pPr algn="ctr"/>
            <a:r>
              <a:rPr lang="en-US" sz="1496" dirty="0"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  <a:p>
            <a:pPr marL="0" indent="0" algn="ctr">
              <a:buNone/>
            </a:pPr>
            <a:endParaRPr lang="en-US" sz="149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Foundational Strategies (Continued)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05384" y="1219200"/>
            <a:ext cx="5523357" cy="4965700"/>
          </a:xfrm>
          <a:prstGeom prst="roundRect">
            <a:avLst>
              <a:gd name="adj" fmla="val 75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71417" y="1485900"/>
            <a:ext cx="405384" cy="406400"/>
          </a:xfrm>
          <a:prstGeom prst="roundRect">
            <a:avLst>
              <a:gd name="adj" fmla="val 84586"/>
            </a:avLst>
          </a:prstGeom>
          <a:solidFill>
            <a:srgbClr val="FFF7E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0095" y="1574800"/>
            <a:ext cx="228029" cy="2286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178147" y="1536700"/>
            <a:ext cx="203325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Offer Choices</a:t>
            </a:r>
            <a:endParaRPr lang="en-US" sz="2394" dirty="0"/>
          </a:p>
        </p:txBody>
      </p:sp>
      <p:sp>
        <p:nvSpPr>
          <p:cNvPr id="8" name="Text 5"/>
          <p:cNvSpPr txBox="1"/>
          <p:nvPr/>
        </p:nvSpPr>
        <p:spPr>
          <a:xfrm>
            <a:off x="671417" y="2044700"/>
            <a:ext cx="4991291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Provide acceptable choices to give Scouts a sense of control. This empowers them and reduces power struggles.</a:t>
            </a:r>
            <a:endParaRPr lang="en-US" sz="1496" dirty="0"/>
          </a:p>
        </p:txBody>
      </p:sp>
      <p:sp>
        <p:nvSpPr>
          <p:cNvPr id="9" name="Shape 6"/>
          <p:cNvSpPr/>
          <p:nvPr/>
        </p:nvSpPr>
        <p:spPr>
          <a:xfrm>
            <a:off x="671417" y="2816225"/>
            <a:ext cx="4991291" cy="711200"/>
          </a:xfrm>
          <a:prstGeom prst="roundRect">
            <a:avLst>
              <a:gd name="adj" fmla="val 27551"/>
            </a:avLst>
          </a:prstGeom>
          <a:solidFill>
            <a:srgbClr val="FFF7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798100" y="2943225"/>
            <a:ext cx="47379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Example: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"Would you like to work on knot-tying or start the fire-building activity?"</a:t>
            </a:r>
            <a:endParaRPr lang="en-US" sz="1496" dirty="0"/>
          </a:p>
        </p:txBody>
      </p:sp>
      <p:sp>
        <p:nvSpPr>
          <p:cNvPr id="11" name="Shape 8"/>
          <p:cNvSpPr/>
          <p:nvPr/>
        </p:nvSpPr>
        <p:spPr>
          <a:xfrm>
            <a:off x="6232779" y="1219200"/>
            <a:ext cx="5523357" cy="4965700"/>
          </a:xfrm>
          <a:prstGeom prst="roundRect">
            <a:avLst>
              <a:gd name="adj" fmla="val 75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6498812" y="1485900"/>
            <a:ext cx="405384" cy="406400"/>
          </a:xfrm>
          <a:prstGeom prst="roundRect">
            <a:avLst>
              <a:gd name="adj" fmla="val 84586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7490" y="1574800"/>
            <a:ext cx="228029" cy="228600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7005542" y="1536700"/>
            <a:ext cx="27173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Redirect Behavior</a:t>
            </a:r>
            <a:endParaRPr lang="en-US" sz="2394" dirty="0"/>
          </a:p>
        </p:txBody>
      </p:sp>
      <p:sp>
        <p:nvSpPr>
          <p:cNvPr id="15" name="Text 11"/>
          <p:cNvSpPr txBox="1"/>
          <p:nvPr/>
        </p:nvSpPr>
        <p:spPr>
          <a:xfrm>
            <a:off x="6498812" y="2044700"/>
            <a:ext cx="4991291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Instead of just saying "stop," guide the Scout toward an appropriate activity. Give them a specific, helpful task.</a:t>
            </a:r>
            <a:endParaRPr lang="en-US" sz="1496" dirty="0"/>
          </a:p>
        </p:txBody>
      </p:sp>
      <p:sp>
        <p:nvSpPr>
          <p:cNvPr id="16" name="Shape 12"/>
          <p:cNvSpPr/>
          <p:nvPr/>
        </p:nvSpPr>
        <p:spPr>
          <a:xfrm>
            <a:off x="6498812" y="2816225"/>
            <a:ext cx="4991291" cy="711200"/>
          </a:xfrm>
          <a:prstGeom prst="roundRect">
            <a:avLst>
              <a:gd name="adj" fmla="val 27551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6625495" y="2943225"/>
            <a:ext cx="47379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Example: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”A Scout is helpful; can you be our supply manager and hand out the rope?"</a:t>
            </a:r>
            <a:endParaRPr lang="en-US" sz="1496" dirty="0"/>
          </a:p>
        </p:txBody>
      </p:sp>
      <p:sp>
        <p:nvSpPr>
          <p:cNvPr id="18" name="Shape 14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Intervention: De-escalation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05384" y="19875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4735" y="21907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687253" y="2254250"/>
            <a:ext cx="6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1</a:t>
            </a:r>
            <a:endParaRPr lang="en-US" sz="1496" dirty="0"/>
          </a:p>
        </p:txBody>
      </p:sp>
      <p:sp>
        <p:nvSpPr>
          <p:cNvPr id="7" name="Text 5"/>
          <p:cNvSpPr txBox="1"/>
          <p:nvPr/>
        </p:nvSpPr>
        <p:spPr>
          <a:xfrm>
            <a:off x="1026128" y="2127250"/>
            <a:ext cx="233095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Speak Calmly</a:t>
            </a:r>
            <a:endParaRPr lang="en-US" sz="1795" dirty="0"/>
          </a:p>
        </p:txBody>
      </p:sp>
      <p:sp>
        <p:nvSpPr>
          <p:cNvPr id="8" name="Text 6"/>
          <p:cNvSpPr txBox="1"/>
          <p:nvPr/>
        </p:nvSpPr>
        <p:spPr>
          <a:xfrm>
            <a:off x="1026128" y="2381250"/>
            <a:ext cx="23309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Use a calm, respectful voice.</a:t>
            </a:r>
            <a:endParaRPr lang="en-US" sz="1496" dirty="0"/>
          </a:p>
        </p:txBody>
      </p:sp>
      <p:sp>
        <p:nvSpPr>
          <p:cNvPr id="9" name="Shape 7"/>
          <p:cNvSpPr/>
          <p:nvPr/>
        </p:nvSpPr>
        <p:spPr>
          <a:xfrm>
            <a:off x="405384" y="28765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44735" y="30797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 txBox="1"/>
          <p:nvPr/>
        </p:nvSpPr>
        <p:spPr>
          <a:xfrm>
            <a:off x="668250" y="3143250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2</a:t>
            </a:r>
            <a:endParaRPr lang="en-US" sz="1496" dirty="0"/>
          </a:p>
        </p:txBody>
      </p:sp>
      <p:sp>
        <p:nvSpPr>
          <p:cNvPr id="12" name="Text 10"/>
          <p:cNvSpPr txBox="1"/>
          <p:nvPr/>
        </p:nvSpPr>
        <p:spPr>
          <a:xfrm>
            <a:off x="1026128" y="3016250"/>
            <a:ext cx="262232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Get at Eye-Level</a:t>
            </a:r>
            <a:endParaRPr lang="en-US" sz="1795" dirty="0"/>
          </a:p>
        </p:txBody>
      </p:sp>
      <p:sp>
        <p:nvSpPr>
          <p:cNvPr id="13" name="Text 11"/>
          <p:cNvSpPr txBox="1"/>
          <p:nvPr/>
        </p:nvSpPr>
        <p:spPr>
          <a:xfrm>
            <a:off x="1026128" y="3270250"/>
            <a:ext cx="262232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Attempt to be at their eye level.</a:t>
            </a:r>
            <a:endParaRPr lang="en-US" sz="1496" dirty="0"/>
          </a:p>
        </p:txBody>
      </p:sp>
      <p:sp>
        <p:nvSpPr>
          <p:cNvPr id="14" name="Shape 12"/>
          <p:cNvSpPr/>
          <p:nvPr/>
        </p:nvSpPr>
        <p:spPr>
          <a:xfrm>
            <a:off x="405384" y="37655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44735" y="39687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 txBox="1"/>
          <p:nvPr/>
        </p:nvSpPr>
        <p:spPr>
          <a:xfrm>
            <a:off x="668250" y="4032250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3</a:t>
            </a:r>
            <a:endParaRPr lang="en-US" sz="1496" dirty="0"/>
          </a:p>
        </p:txBody>
      </p:sp>
      <p:sp>
        <p:nvSpPr>
          <p:cNvPr id="17" name="Text 15"/>
          <p:cNvSpPr txBox="1"/>
          <p:nvPr/>
        </p:nvSpPr>
        <p:spPr>
          <a:xfrm>
            <a:off x="1026128" y="3905250"/>
            <a:ext cx="26033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Acknowledge Feelings</a:t>
            </a:r>
            <a:endParaRPr lang="en-US" sz="1795" dirty="0"/>
          </a:p>
        </p:txBody>
      </p:sp>
      <p:sp>
        <p:nvSpPr>
          <p:cNvPr id="18" name="Text 16"/>
          <p:cNvSpPr txBox="1"/>
          <p:nvPr/>
        </p:nvSpPr>
        <p:spPr>
          <a:xfrm>
            <a:off x="1026128" y="4159250"/>
            <a:ext cx="2603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"I can see you're frustrated."</a:t>
            </a:r>
            <a:endParaRPr lang="en-US" sz="1496" dirty="0"/>
          </a:p>
        </p:txBody>
      </p:sp>
      <p:sp>
        <p:nvSpPr>
          <p:cNvPr id="19" name="Shape 17"/>
          <p:cNvSpPr/>
          <p:nvPr/>
        </p:nvSpPr>
        <p:spPr>
          <a:xfrm>
            <a:off x="405384" y="46545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44735" y="48577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 txBox="1"/>
          <p:nvPr/>
        </p:nvSpPr>
        <p:spPr>
          <a:xfrm>
            <a:off x="658749" y="4921250"/>
            <a:ext cx="1266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4</a:t>
            </a:r>
            <a:endParaRPr lang="en-US" sz="1496" dirty="0"/>
          </a:p>
        </p:txBody>
      </p:sp>
      <p:sp>
        <p:nvSpPr>
          <p:cNvPr id="22" name="Text 20"/>
          <p:cNvSpPr txBox="1"/>
          <p:nvPr/>
        </p:nvSpPr>
        <p:spPr>
          <a:xfrm>
            <a:off x="1026128" y="4794250"/>
            <a:ext cx="27680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Offer a Break</a:t>
            </a:r>
            <a:endParaRPr lang="en-US" sz="1795" dirty="0"/>
          </a:p>
        </p:txBody>
      </p:sp>
      <p:sp>
        <p:nvSpPr>
          <p:cNvPr id="23" name="Text 21"/>
          <p:cNvSpPr txBox="1"/>
          <p:nvPr/>
        </p:nvSpPr>
        <p:spPr>
          <a:xfrm>
            <a:off x="1026128" y="5048250"/>
            <a:ext cx="27680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Suggest a pause or an alternative.</a:t>
            </a:r>
            <a:endParaRPr lang="en-US" sz="1496" dirty="0"/>
          </a:p>
        </p:txBody>
      </p:sp>
      <p:sp>
        <p:nvSpPr>
          <p:cNvPr id="24" name="Shape 22"/>
          <p:cNvSpPr/>
          <p:nvPr/>
        </p:nvSpPr>
        <p:spPr>
          <a:xfrm>
            <a:off x="6232779" y="2115344"/>
            <a:ext cx="5523357" cy="3173413"/>
          </a:xfrm>
          <a:prstGeom prst="roundRect">
            <a:avLst>
              <a:gd name="adj" fmla="val 1845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86144" y="2394744"/>
            <a:ext cx="202692" cy="203200"/>
          </a:xfrm>
          <a:prstGeom prst="rect">
            <a:avLst/>
          </a:prstGeom>
        </p:spPr>
      </p:pic>
      <p:sp>
        <p:nvSpPr>
          <p:cNvPr id="26" name="Text 23"/>
          <p:cNvSpPr txBox="1"/>
          <p:nvPr/>
        </p:nvSpPr>
        <p:spPr>
          <a:xfrm>
            <a:off x="6764846" y="2369344"/>
            <a:ext cx="207759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Scouting Scenario</a:t>
            </a:r>
            <a:endParaRPr lang="en-US" sz="1795" dirty="0"/>
          </a:p>
        </p:txBody>
      </p:sp>
      <p:sp>
        <p:nvSpPr>
          <p:cNvPr id="27" name="Text 24"/>
          <p:cNvSpPr txBox="1"/>
          <p:nvPr/>
        </p:nvSpPr>
        <p:spPr>
          <a:xfrm>
            <a:off x="6486144" y="2724944"/>
            <a:ext cx="501662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7E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Frustrated Builder</a:t>
            </a:r>
            <a:endParaRPr lang="en-US" sz="1795" dirty="0"/>
          </a:p>
        </p:txBody>
      </p:sp>
      <p:sp>
        <p:nvSpPr>
          <p:cNvPr id="28" name="Text 25"/>
          <p:cNvSpPr txBox="1"/>
          <p:nvPr/>
        </p:nvSpPr>
        <p:spPr>
          <a:xfrm>
            <a:off x="6486144" y="3080544"/>
            <a:ext cx="501662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Situation: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A Scout becomes angry and throws down their woodcarving project after making a mistake.</a:t>
            </a:r>
            <a:endParaRPr lang="en-US" sz="1496" dirty="0"/>
          </a:p>
        </p:txBody>
      </p:sp>
      <p:sp>
        <p:nvSpPr>
          <p:cNvPr id="29" name="Shape 26"/>
          <p:cNvSpPr/>
          <p:nvPr/>
        </p:nvSpPr>
        <p:spPr>
          <a:xfrm>
            <a:off x="6486144" y="3852069"/>
            <a:ext cx="5016627" cy="1182688"/>
          </a:xfrm>
          <a:prstGeom prst="roundRect">
            <a:avLst>
              <a:gd name="adj" fmla="val 9963"/>
            </a:avLst>
          </a:prstGeom>
          <a:solidFill>
            <a:srgbClr val="FFFFFF">
              <a:alpha val="1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 txBox="1"/>
          <p:nvPr/>
        </p:nvSpPr>
        <p:spPr>
          <a:xfrm>
            <a:off x="6612827" y="3979069"/>
            <a:ext cx="4763262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Leader Action: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Approaches calmly, kneels down, and says, "That looks frustrating. Let's take a five-minute break and look at it again with fresh eyes.” This models healthy coping.</a:t>
            </a:r>
            <a:endParaRPr lang="en-US" sz="1496" dirty="0"/>
          </a:p>
        </p:txBody>
      </p:sp>
      <p:sp>
        <p:nvSpPr>
          <p:cNvPr id="31" name="Shape 28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Challenge: Attention &amp; Focus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741457"/>
            <a:ext cx="253365" cy="254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60095" y="2613025"/>
            <a:ext cx="5168646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Scouts have varying attention spans. They may be easily distracted, seem restless, or have trouble completing multi-step tasks. This is often linked to cognitive development and high energy levels.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405384" y="4003675"/>
            <a:ext cx="5523357" cy="787400"/>
          </a:xfrm>
          <a:prstGeom prst="roundRect">
            <a:avLst>
              <a:gd name="adj" fmla="val 22477"/>
            </a:avLst>
          </a:prstGeom>
          <a:solidFill>
            <a:srgbClr val="FFF7ED"/>
          </a:solidFill>
          <a:ln w="12668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570070" y="4086225"/>
            <a:ext cx="5193983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Remember: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An 11-year-old's sustained attention is roughly 16-24 minutes. Plan activities accordingly! Re-focus/ grounding breaks are key.</a:t>
            </a:r>
            <a:endParaRPr lang="en-US" sz="1496" dirty="0"/>
          </a:p>
        </p:txBody>
      </p:sp>
      <p:sp>
        <p:nvSpPr>
          <p:cNvPr id="8" name="Text 5"/>
          <p:cNvSpPr txBox="1"/>
          <p:nvPr/>
        </p:nvSpPr>
        <p:spPr>
          <a:xfrm>
            <a:off x="6232779" y="2237581"/>
            <a:ext cx="552335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Strategies for Leaders</a:t>
            </a:r>
            <a:endParaRPr lang="en-US" sz="2394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2779" y="2720181"/>
            <a:ext cx="202692" cy="2032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6536817" y="2694781"/>
            <a:ext cx="4769596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Break Down Instructions: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Give one or two steps at a time.</a:t>
            </a:r>
            <a:endParaRPr lang="en-US" sz="1496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2779" y="3182860"/>
            <a:ext cx="202692" cy="2032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6536817" y="3105944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Use Visual Aids: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Demonstrate tasks instead of just explaining them.</a:t>
            </a:r>
            <a:endParaRPr lang="en-US" sz="1496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2779" y="3916464"/>
            <a:ext cx="202692" cy="203200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6536817" y="3826669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Incorporate Movement: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Plan for active games or stretches between quiet activities.</a:t>
            </a:r>
            <a:endParaRPr lang="en-US" sz="1496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2779" y="4572794"/>
            <a:ext cx="202692" cy="2032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6536817" y="4547394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Set Time Limits: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Use a timer for tasks to create a focused work period.</a:t>
            </a:r>
            <a:endParaRPr lang="en-US" sz="1496" dirty="0"/>
          </a:p>
        </p:txBody>
      </p:sp>
      <p:sp>
        <p:nvSpPr>
          <p:cNvPr id="17" name="Shape 10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1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Challenge: Emotional Regulation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627157"/>
            <a:ext cx="253365" cy="254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60095" y="2498725"/>
            <a:ext cx="5168646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Moods can change quickly. Scouts may be overly dramatic, sensitive to criticism, or have trouble managing frustration and disappointment. This is a normal part of learning to handle complex feelings.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405384" y="3889375"/>
            <a:ext cx="5523357" cy="1016000"/>
          </a:xfrm>
          <a:prstGeom prst="roundRect">
            <a:avLst>
              <a:gd name="adj" fmla="val 13500"/>
            </a:avLst>
          </a:prstGeom>
          <a:solidFill>
            <a:srgbClr val="FFF7ED"/>
          </a:solidFill>
          <a:ln w="12668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570071" y="4054475"/>
            <a:ext cx="519398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Key Fact: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The prefrontal cortex (responsible for impulse control) doesn't fully mature until the mid-20s. Patience is essential.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6263259" y="2150268"/>
            <a:ext cx="5523357" cy="3173413"/>
          </a:xfrm>
          <a:prstGeom prst="roundRect">
            <a:avLst>
              <a:gd name="adj" fmla="val 1845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16624" y="2497195"/>
            <a:ext cx="202692" cy="2032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6795326" y="2471795"/>
            <a:ext cx="207759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Scouting Scenario</a:t>
            </a:r>
            <a:endParaRPr lang="en-US" sz="1795" dirty="0"/>
          </a:p>
        </p:txBody>
      </p:sp>
      <p:sp>
        <p:nvSpPr>
          <p:cNvPr id="11" name="Text 7"/>
          <p:cNvSpPr txBox="1"/>
          <p:nvPr/>
        </p:nvSpPr>
        <p:spPr>
          <a:xfrm>
            <a:off x="6516624" y="2827395"/>
            <a:ext cx="501662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7E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Unfair Game</a:t>
            </a:r>
            <a:endParaRPr lang="en-US" sz="1795" dirty="0"/>
          </a:p>
        </p:txBody>
      </p:sp>
      <p:sp>
        <p:nvSpPr>
          <p:cNvPr id="12" name="Text 8"/>
          <p:cNvSpPr txBox="1"/>
          <p:nvPr/>
        </p:nvSpPr>
        <p:spPr>
          <a:xfrm>
            <a:off x="6516624" y="3182995"/>
            <a:ext cx="501662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Situation: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A Scout accuses others of cheating during a game and storms off, close to tears.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6516624" y="3954520"/>
            <a:ext cx="5016627" cy="1182688"/>
          </a:xfrm>
          <a:prstGeom prst="roundRect">
            <a:avLst>
              <a:gd name="adj" fmla="val 9963"/>
            </a:avLst>
          </a:prstGeom>
          <a:solidFill>
            <a:srgbClr val="FFFFFF">
              <a:alpha val="1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 txBox="1"/>
          <p:nvPr/>
        </p:nvSpPr>
        <p:spPr>
          <a:xfrm>
            <a:off x="6643307" y="4081520"/>
            <a:ext cx="4763262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Leader Action: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Follow, acknowledge the feeling ("Losing can feel unfair"), and offer a coping strategy: "Let's try the Turtle Technique</a:t>
            </a:r>
            <a:r>
              <a:rPr lang="en-US" sz="1496" b="1" i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*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to cool down before we talk about it."</a:t>
            </a:r>
            <a:endParaRPr lang="en-US" sz="1496" dirty="0"/>
          </a:p>
        </p:txBody>
      </p:sp>
      <p:sp>
        <p:nvSpPr>
          <p:cNvPr id="15" name="Shape 11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51EFAA-1831-EA5D-6999-FCD22E6C5E83}"/>
              </a:ext>
            </a:extLst>
          </p:cNvPr>
          <p:cNvSpPr txBox="1"/>
          <p:nvPr/>
        </p:nvSpPr>
        <p:spPr>
          <a:xfrm>
            <a:off x="6784801" y="5492849"/>
            <a:ext cx="448027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/>
              <a:t>*</a:t>
            </a:r>
            <a:r>
              <a:rPr lang="en-US" sz="1400" b="1" i="1" dirty="0"/>
              <a:t> See next slide for Info</a:t>
            </a:r>
            <a:endParaRPr lang="en-US" sz="14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Intervention: The Turtle Technique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31981" b="-31981"/>
          <a:stretch/>
        </p:blipFill>
        <p:spPr>
          <a:xfrm>
            <a:off x="405384" y="1168400"/>
            <a:ext cx="5523357" cy="50673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6232779" y="1797050"/>
            <a:ext cx="552335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How to Teach It</a:t>
            </a:r>
            <a:endParaRPr lang="en-US" sz="2394" dirty="0"/>
          </a:p>
        </p:txBody>
      </p:sp>
      <p:sp>
        <p:nvSpPr>
          <p:cNvPr id="6" name="Shape 3"/>
          <p:cNvSpPr/>
          <p:nvPr/>
        </p:nvSpPr>
        <p:spPr>
          <a:xfrm>
            <a:off x="6232779" y="22542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372130" y="2470150"/>
            <a:ext cx="329375" cy="330200"/>
          </a:xfrm>
          <a:prstGeom prst="roundRect">
            <a:avLst>
              <a:gd name="adj" fmla="val 106764976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6501979" y="2520950"/>
            <a:ext cx="6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1</a:t>
            </a:r>
            <a:endParaRPr lang="en-US" sz="1496" dirty="0"/>
          </a:p>
        </p:txBody>
      </p:sp>
      <p:sp>
        <p:nvSpPr>
          <p:cNvPr id="9" name="Text 6"/>
          <p:cNvSpPr txBox="1"/>
          <p:nvPr/>
        </p:nvSpPr>
        <p:spPr>
          <a:xfrm>
            <a:off x="6828187" y="2393950"/>
            <a:ext cx="375613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Stop</a:t>
            </a:r>
            <a:endParaRPr lang="en-US" sz="1795" dirty="0"/>
          </a:p>
        </p:txBody>
      </p:sp>
      <p:sp>
        <p:nvSpPr>
          <p:cNvPr id="10" name="Text 7"/>
          <p:cNvSpPr txBox="1"/>
          <p:nvPr/>
        </p:nvSpPr>
        <p:spPr>
          <a:xfrm>
            <a:off x="6828187" y="2647950"/>
            <a:ext cx="37561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Recognize you have a strong feeling and stop.</a:t>
            </a:r>
            <a:endParaRPr lang="en-US" sz="1496" dirty="0"/>
          </a:p>
        </p:txBody>
      </p:sp>
      <p:sp>
        <p:nvSpPr>
          <p:cNvPr id="11" name="Shape 8"/>
          <p:cNvSpPr/>
          <p:nvPr/>
        </p:nvSpPr>
        <p:spPr>
          <a:xfrm>
            <a:off x="6232779" y="31178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6372130" y="3333750"/>
            <a:ext cx="329375" cy="330200"/>
          </a:xfrm>
          <a:prstGeom prst="roundRect">
            <a:avLst>
              <a:gd name="adj" fmla="val 106764976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 txBox="1"/>
          <p:nvPr/>
        </p:nvSpPr>
        <p:spPr>
          <a:xfrm>
            <a:off x="6482977" y="3384550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2</a:t>
            </a:r>
            <a:endParaRPr lang="en-US" sz="1496" dirty="0"/>
          </a:p>
        </p:txBody>
      </p:sp>
      <p:sp>
        <p:nvSpPr>
          <p:cNvPr id="14" name="Text 11"/>
          <p:cNvSpPr txBox="1"/>
          <p:nvPr/>
        </p:nvSpPr>
        <p:spPr>
          <a:xfrm>
            <a:off x="6828187" y="3257550"/>
            <a:ext cx="258432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Go In Your Shell</a:t>
            </a:r>
            <a:endParaRPr lang="en-US" sz="1795" dirty="0"/>
          </a:p>
        </p:txBody>
      </p:sp>
      <p:sp>
        <p:nvSpPr>
          <p:cNvPr id="15" name="Text 12"/>
          <p:cNvSpPr txBox="1"/>
          <p:nvPr/>
        </p:nvSpPr>
        <p:spPr>
          <a:xfrm>
            <a:off x="6828187" y="3511550"/>
            <a:ext cx="25843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Tuck your body in and be quiet.</a:t>
            </a:r>
            <a:endParaRPr lang="en-US" sz="1496" dirty="0"/>
          </a:p>
        </p:txBody>
      </p:sp>
      <p:sp>
        <p:nvSpPr>
          <p:cNvPr id="16" name="Shape 13"/>
          <p:cNvSpPr/>
          <p:nvPr/>
        </p:nvSpPr>
        <p:spPr>
          <a:xfrm>
            <a:off x="6232779" y="39814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372130" y="4197350"/>
            <a:ext cx="329375" cy="330200"/>
          </a:xfrm>
          <a:prstGeom prst="roundRect">
            <a:avLst>
              <a:gd name="adj" fmla="val 106764976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 txBox="1"/>
          <p:nvPr/>
        </p:nvSpPr>
        <p:spPr>
          <a:xfrm>
            <a:off x="6482977" y="4248150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3</a:t>
            </a:r>
            <a:endParaRPr lang="en-US" sz="1496" dirty="0"/>
          </a:p>
        </p:txBody>
      </p:sp>
      <p:sp>
        <p:nvSpPr>
          <p:cNvPr id="19" name="Text 16"/>
          <p:cNvSpPr txBox="1"/>
          <p:nvPr/>
        </p:nvSpPr>
        <p:spPr>
          <a:xfrm>
            <a:off x="6828187" y="4121150"/>
            <a:ext cx="361678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Take 3 Deep Breaths</a:t>
            </a:r>
            <a:endParaRPr lang="en-US" sz="1795" dirty="0"/>
          </a:p>
        </p:txBody>
      </p:sp>
      <p:sp>
        <p:nvSpPr>
          <p:cNvPr id="20" name="Text 17"/>
          <p:cNvSpPr txBox="1"/>
          <p:nvPr/>
        </p:nvSpPr>
        <p:spPr>
          <a:xfrm>
            <a:off x="6828187" y="4375150"/>
            <a:ext cx="36167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Breathe slowly to calm your body and mind.</a:t>
            </a:r>
            <a:endParaRPr lang="en-US" sz="1496" dirty="0"/>
          </a:p>
        </p:txBody>
      </p:sp>
      <p:sp>
        <p:nvSpPr>
          <p:cNvPr id="21" name="Shape 18"/>
          <p:cNvSpPr/>
          <p:nvPr/>
        </p:nvSpPr>
        <p:spPr>
          <a:xfrm>
            <a:off x="6232779" y="48450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6372130" y="5060950"/>
            <a:ext cx="329375" cy="330200"/>
          </a:xfrm>
          <a:prstGeom prst="roundRect">
            <a:avLst>
              <a:gd name="adj" fmla="val 106764976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 txBox="1"/>
          <p:nvPr/>
        </p:nvSpPr>
        <p:spPr>
          <a:xfrm>
            <a:off x="6473476" y="5111750"/>
            <a:ext cx="1266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4</a:t>
            </a:r>
            <a:endParaRPr lang="en-US" sz="1496" dirty="0"/>
          </a:p>
        </p:txBody>
      </p:sp>
      <p:sp>
        <p:nvSpPr>
          <p:cNvPr id="24" name="Text 21"/>
          <p:cNvSpPr txBox="1"/>
          <p:nvPr/>
        </p:nvSpPr>
        <p:spPr>
          <a:xfrm>
            <a:off x="6828187" y="4984750"/>
            <a:ext cx="369912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Think of a Solution</a:t>
            </a:r>
            <a:endParaRPr lang="en-US" sz="1795" dirty="0"/>
          </a:p>
        </p:txBody>
      </p:sp>
      <p:sp>
        <p:nvSpPr>
          <p:cNvPr id="25" name="Text 22"/>
          <p:cNvSpPr txBox="1"/>
          <p:nvPr/>
        </p:nvSpPr>
        <p:spPr>
          <a:xfrm>
            <a:off x="6828187" y="5238750"/>
            <a:ext cx="3699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Once calm, think of a positive way to solve it.</a:t>
            </a:r>
            <a:endParaRPr lang="en-US" sz="1496" dirty="0"/>
          </a:p>
        </p:txBody>
      </p:sp>
      <p:sp>
        <p:nvSpPr>
          <p:cNvPr id="26" name="Shape 23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Challenge: Group Dynamics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752725"/>
            <a:ext cx="253365" cy="254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60095" y="2498725"/>
            <a:ext cx="5168646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With the focus on peers, conflicts can arise over rules, fairness, and leadership. Cliques may form, and peer pressure can influence negative behavior. Tattling and bossiness are common.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405384" y="3889375"/>
            <a:ext cx="5523357" cy="1016000"/>
          </a:xfrm>
          <a:prstGeom prst="roundRect">
            <a:avLst>
              <a:gd name="adj" fmla="val 13500"/>
            </a:avLst>
          </a:prstGeom>
          <a:solidFill>
            <a:srgbClr val="FFF7ED"/>
          </a:solidFill>
          <a:ln w="12668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570071" y="4054475"/>
            <a:ext cx="519398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Did You Know?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Research shows that group-based behavioral interventions are more effective than individual discipline for this age group.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6232779" y="2457450"/>
            <a:ext cx="5523357" cy="2489200"/>
          </a:xfrm>
          <a:prstGeom prst="roundRect">
            <a:avLst>
              <a:gd name="adj" fmla="val 2999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6144" y="2724150"/>
            <a:ext cx="228029" cy="2286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6790182" y="2711450"/>
            <a:ext cx="307838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Good Behavior Game</a:t>
            </a:r>
            <a:endParaRPr lang="en-US" sz="1795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6144" y="3187700"/>
            <a:ext cx="177356" cy="1778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6739509" y="3067050"/>
            <a:ext cx="47632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Goal: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Use positive peer influence to encourage teamwork.</a:t>
            </a:r>
            <a:endParaRPr lang="en-US" sz="1496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6144" y="3619500"/>
            <a:ext cx="177356" cy="177800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6739509" y="3651250"/>
            <a:ext cx="47632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How it Works: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Patrols earn points or rewards for meeting specific behavioral goals as a team.</a:t>
            </a:r>
            <a:endParaRPr lang="en-US" sz="1496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86144" y="4222750"/>
            <a:ext cx="177356" cy="1778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6739509" y="4235450"/>
            <a:ext cx="47632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Benefit: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Shifts focus from individual negative behavior to collective positive achievement.</a:t>
            </a:r>
            <a:endParaRPr lang="en-US" sz="1496" dirty="0"/>
          </a:p>
        </p:txBody>
      </p:sp>
      <p:sp>
        <p:nvSpPr>
          <p:cNvPr id="17" name="Shape 10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1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Challenge: Managing Transitions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754336"/>
            <a:ext cx="253365" cy="254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60095" y="2613025"/>
            <a:ext cx="5168646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Switching from a fun, high-energy activity to a quiet, focused one can be difficult. Scouts may resist, become disruptive, or lose focus during the changeover. This is a common executive functioning challenge.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405384" y="4003675"/>
            <a:ext cx="5523357" cy="787400"/>
          </a:xfrm>
          <a:prstGeom prst="roundRect">
            <a:avLst>
              <a:gd name="adj" fmla="val 22477"/>
            </a:avLst>
          </a:prstGeom>
          <a:solidFill>
            <a:srgbClr val="FFF7ED"/>
          </a:solidFill>
          <a:ln w="12668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570071" y="4168775"/>
            <a:ext cx="519398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Pro Tip: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The most chaotic moments in a meeting are usually transitions, not the activities themselves. Plan for them!</a:t>
            </a:r>
            <a:endParaRPr lang="en-US" sz="1496" dirty="0"/>
          </a:p>
        </p:txBody>
      </p:sp>
      <p:sp>
        <p:nvSpPr>
          <p:cNvPr id="8" name="Text 5"/>
          <p:cNvSpPr txBox="1"/>
          <p:nvPr/>
        </p:nvSpPr>
        <p:spPr>
          <a:xfrm>
            <a:off x="6232779" y="2082800"/>
            <a:ext cx="552335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Strategies for Smooth Transitions</a:t>
            </a:r>
            <a:endParaRPr lang="en-US" sz="2394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2779" y="2655553"/>
            <a:ext cx="202692" cy="2032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6536817" y="2540000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Give a 5-Minute Warning: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Announce the upcoming change ahead of time.</a:t>
            </a:r>
            <a:endParaRPr lang="en-US" sz="1496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2779" y="3350520"/>
            <a:ext cx="202692" cy="2032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6536817" y="3260725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Use a Consistent Signal: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A specific call, song, or hand signal to mark the end of an activity.</a:t>
            </a:r>
            <a:endParaRPr lang="en-US" sz="1496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2779" y="4058366"/>
            <a:ext cx="202692" cy="203200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6536817" y="3981450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Make Cleanup a Game: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Turn tidying up into a timed race between patrols.</a:t>
            </a:r>
            <a:endParaRPr lang="en-US" sz="1496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2779" y="4727575"/>
            <a:ext cx="202692" cy="2032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6536817" y="4702175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Plan 'Buffer' Activities: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Have a short, calming activity between high and low energy tasks.</a:t>
            </a:r>
            <a:endParaRPr lang="en-US" sz="1496" dirty="0"/>
          </a:p>
        </p:txBody>
      </p:sp>
      <p:sp>
        <p:nvSpPr>
          <p:cNvPr id="17" name="Shape 10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1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Challenge: Following Instructions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743301"/>
            <a:ext cx="253365" cy="254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60095" y="2653506"/>
            <a:ext cx="5168646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Scouts may not follow instructions for many reasons: they didn't hear, didn't understand, were distracted, or are testing boundaries. It's rarely about simple defiance.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405384" y="3734594"/>
            <a:ext cx="5523357" cy="1016000"/>
          </a:xfrm>
          <a:prstGeom prst="roundRect">
            <a:avLst>
              <a:gd name="adj" fmla="val 13500"/>
            </a:avLst>
          </a:prstGeom>
          <a:solidFill>
            <a:srgbClr val="FFF7ED"/>
          </a:solidFill>
          <a:ln w="12668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570071" y="3899694"/>
            <a:ext cx="519398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Reframe It: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Before assuming defiance, ask yourself: "Did they hear me? Did they understand? Are they able to do this right now? Are they able to do what I am asking"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6232779" y="1960563"/>
            <a:ext cx="5523357" cy="3482975"/>
          </a:xfrm>
          <a:prstGeom prst="roundRect">
            <a:avLst>
              <a:gd name="adj" fmla="val 1532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6144" y="2239963"/>
            <a:ext cx="202692" cy="2032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6764846" y="2214563"/>
            <a:ext cx="207759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Scouting Scenario</a:t>
            </a:r>
            <a:endParaRPr lang="en-US" sz="1795" dirty="0"/>
          </a:p>
        </p:txBody>
      </p:sp>
      <p:sp>
        <p:nvSpPr>
          <p:cNvPr id="11" name="Text 7"/>
          <p:cNvSpPr txBox="1"/>
          <p:nvPr/>
        </p:nvSpPr>
        <p:spPr>
          <a:xfrm>
            <a:off x="6486144" y="2570163"/>
            <a:ext cx="501662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7E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Lashing Lesson</a:t>
            </a:r>
            <a:endParaRPr lang="en-US" sz="1795" dirty="0"/>
          </a:p>
        </p:txBody>
      </p:sp>
      <p:sp>
        <p:nvSpPr>
          <p:cNvPr id="12" name="Text 8"/>
          <p:cNvSpPr txBox="1"/>
          <p:nvPr/>
        </p:nvSpPr>
        <p:spPr>
          <a:xfrm>
            <a:off x="6486144" y="2925763"/>
            <a:ext cx="501662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Situation: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During a knot-tying lesson, a Scout is poking their neighbor with a rope instead of practicing.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6486144" y="3697288"/>
            <a:ext cx="5016627" cy="1492250"/>
          </a:xfrm>
          <a:prstGeom prst="roundRect">
            <a:avLst>
              <a:gd name="adj" fmla="val 6258"/>
            </a:avLst>
          </a:prstGeom>
          <a:solidFill>
            <a:srgbClr val="FFFFFF">
              <a:alpha val="1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 txBox="1"/>
          <p:nvPr/>
        </p:nvSpPr>
        <p:spPr>
          <a:xfrm>
            <a:off x="6612827" y="3824288"/>
            <a:ext cx="4763262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Leader Action: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Makes eye contact, walks over, and gives a choice: "You can either practice the square lashing with us, or you can take a break and be our rope inspector. Which do you choose?” This let’s the Scout decide and more likely to stick with it. </a:t>
            </a:r>
            <a:endParaRPr lang="en-US" sz="1496" dirty="0"/>
          </a:p>
        </p:txBody>
      </p:sp>
      <p:sp>
        <p:nvSpPr>
          <p:cNvPr id="15" name="Shape 11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Our Framework: The Scout Code of Conduct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05384" y="1168400"/>
            <a:ext cx="5574030" cy="2432050"/>
          </a:xfrm>
          <a:prstGeom prst="roundRect">
            <a:avLst>
              <a:gd name="adj" fmla="val 314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0" y="1889125"/>
            <a:ext cx="304038" cy="3048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2121932" y="2295525"/>
            <a:ext cx="214093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Live the Scout Law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693587" y="2651125"/>
            <a:ext cx="4997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Model the Scout Oath and Law and hold others accountable.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6182106" y="1168400"/>
            <a:ext cx="5574030" cy="2432050"/>
          </a:xfrm>
          <a:prstGeom prst="roundRect">
            <a:avLst>
              <a:gd name="adj" fmla="val 314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17102" y="1774825"/>
            <a:ext cx="304038" cy="3048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7718131" y="2181225"/>
            <a:ext cx="250197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Youth Protection First</a:t>
            </a:r>
            <a:endParaRPr lang="en-US" sz="1795" dirty="0"/>
          </a:p>
        </p:txBody>
      </p:sp>
      <p:sp>
        <p:nvSpPr>
          <p:cNvPr id="11" name="Text 7"/>
          <p:cNvSpPr txBox="1"/>
          <p:nvPr/>
        </p:nvSpPr>
        <p:spPr>
          <a:xfrm>
            <a:off x="6397466" y="2536825"/>
            <a:ext cx="51433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Make the safety and protection of youth your personal priority.</a:t>
            </a:r>
            <a:endParaRPr lang="en-US" sz="1496" dirty="0"/>
          </a:p>
        </p:txBody>
      </p:sp>
      <p:sp>
        <p:nvSpPr>
          <p:cNvPr id="12" name="Shape 8"/>
          <p:cNvSpPr/>
          <p:nvPr/>
        </p:nvSpPr>
        <p:spPr>
          <a:xfrm>
            <a:off x="405384" y="3803650"/>
            <a:ext cx="5574030" cy="2432050"/>
          </a:xfrm>
          <a:prstGeom prst="roundRect">
            <a:avLst>
              <a:gd name="adj" fmla="val 314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40380" y="4524375"/>
            <a:ext cx="304038" cy="3048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1947743" y="4930775"/>
            <a:ext cx="248931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 Bullying or Hazing</a:t>
            </a:r>
            <a:endParaRPr lang="en-US" sz="1795" dirty="0"/>
          </a:p>
        </p:txBody>
      </p:sp>
      <p:sp>
        <p:nvSpPr>
          <p:cNvPr id="15" name="Text 10"/>
          <p:cNvSpPr txBox="1"/>
          <p:nvPr/>
        </p:nvSpPr>
        <p:spPr>
          <a:xfrm>
            <a:off x="712589" y="5286375"/>
            <a:ext cx="49596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Refrain from bullying, hazing, harassment, or discrimination.</a:t>
            </a:r>
            <a:endParaRPr lang="en-US" sz="1496" dirty="0"/>
          </a:p>
        </p:txBody>
      </p:sp>
      <p:sp>
        <p:nvSpPr>
          <p:cNvPr id="16" name="Shape 11"/>
          <p:cNvSpPr/>
          <p:nvPr/>
        </p:nvSpPr>
        <p:spPr>
          <a:xfrm>
            <a:off x="6182106" y="3803650"/>
            <a:ext cx="5574030" cy="2432050"/>
          </a:xfrm>
          <a:prstGeom prst="roundRect">
            <a:avLst>
              <a:gd name="adj" fmla="val 314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17102" y="4410075"/>
            <a:ext cx="304038" cy="30480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8098179" y="4816475"/>
            <a:ext cx="174188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 Humiliation</a:t>
            </a:r>
            <a:endParaRPr lang="en-US" sz="1795" dirty="0"/>
          </a:p>
        </p:txBody>
      </p:sp>
      <p:sp>
        <p:nvSpPr>
          <p:cNvPr id="19" name="Text 13"/>
          <p:cNvSpPr txBox="1"/>
          <p:nvPr/>
        </p:nvSpPr>
        <p:spPr>
          <a:xfrm>
            <a:off x="6397466" y="5172075"/>
            <a:ext cx="51433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Never use corporal punishment, isolation, humiliation, or ridicule as discipline.</a:t>
            </a:r>
            <a:endParaRPr lang="en-US" sz="1496" dirty="0"/>
          </a:p>
        </p:txBody>
      </p:sp>
      <p:sp>
        <p:nvSpPr>
          <p:cNvPr id="20" name="Shape 14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5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Youth Protection: Our Shield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/>
          <p:cNvPicPr>
            <a:picLocks noChangeAspect="1"/>
          </p:cNvPicPr>
          <p:nvPr/>
        </p:nvPicPr>
        <p:blipFill>
          <a:blip r:embed="rId3"/>
          <a:srcRect l="24292" r="24292"/>
          <a:stretch/>
        </p:blipFill>
        <p:spPr>
          <a:xfrm>
            <a:off x="405384" y="1168400"/>
            <a:ext cx="6658353" cy="5067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317102" y="1729581"/>
            <a:ext cx="4438935" cy="2025650"/>
          </a:xfrm>
          <a:prstGeom prst="roundRect">
            <a:avLst>
              <a:gd name="adj" fmla="val 4528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32462" y="1958181"/>
            <a:ext cx="228029" cy="2286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836500" y="1945481"/>
            <a:ext cx="249564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Two-Deep Leadership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7532462" y="2301081"/>
            <a:ext cx="4008215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Two registered adult leaders are required at all Scouting activities. A registered female leader (21+) must be present for any activity with female youth.</a:t>
            </a:r>
            <a:endParaRPr lang="en-US" sz="1496" dirty="0"/>
          </a:p>
        </p:txBody>
      </p:sp>
      <p:sp>
        <p:nvSpPr>
          <p:cNvPr id="9" name="Shape 5"/>
          <p:cNvSpPr/>
          <p:nvPr/>
        </p:nvSpPr>
        <p:spPr>
          <a:xfrm>
            <a:off x="7317102" y="3958431"/>
            <a:ext cx="4438935" cy="1716088"/>
          </a:xfrm>
          <a:prstGeom prst="roundRect">
            <a:avLst>
              <a:gd name="adj" fmla="val 6309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32462" y="4187031"/>
            <a:ext cx="228029" cy="2286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7836500" y="4174331"/>
            <a:ext cx="278068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 One-on-One Contact</a:t>
            </a:r>
            <a:endParaRPr lang="en-US" sz="1795" dirty="0"/>
          </a:p>
        </p:txBody>
      </p:sp>
      <p:sp>
        <p:nvSpPr>
          <p:cNvPr id="12" name="Text 7"/>
          <p:cNvSpPr txBox="1"/>
          <p:nvPr/>
        </p:nvSpPr>
        <p:spPr>
          <a:xfrm>
            <a:off x="7532462" y="4529931"/>
            <a:ext cx="4008215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All interactions between adults and youth must be in view of other adults and/or youth. This includes online communications. Group texts only with parent/guardian as a member of the chat.</a:t>
            </a:r>
            <a:endParaRPr lang="en-US" sz="1496" dirty="0"/>
          </a:p>
        </p:txBody>
      </p:sp>
      <p:sp>
        <p:nvSpPr>
          <p:cNvPr id="13" name="Shape 8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9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Our Goal: A Positive Environment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3275752"/>
            <a:ext cx="253365" cy="254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60095" y="3108325"/>
            <a:ext cx="5168646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This presentation provides a framework for understanding and managing scout behavior (ages 8-12). Effective management is rooted in understanding development, applying proven strategies, and upholding Scout values.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6232779" y="2968625"/>
            <a:ext cx="5523357" cy="1517650"/>
          </a:xfrm>
          <a:prstGeom prst="roundRect">
            <a:avLst>
              <a:gd name="adj" fmla="val 8067"/>
            </a:avLst>
          </a:prstGeom>
          <a:solidFill>
            <a:srgbClr val="0F766E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6524149" y="3222625"/>
            <a:ext cx="4978622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"To prepare them to make ethical and moral choices over their lifetime."</a:t>
            </a:r>
            <a:endParaRPr lang="en-US" sz="1795" dirty="0"/>
          </a:p>
        </p:txBody>
      </p:sp>
      <p:sp>
        <p:nvSpPr>
          <p:cNvPr id="8" name="Text 5"/>
          <p:cNvSpPr txBox="1"/>
          <p:nvPr/>
        </p:nvSpPr>
        <p:spPr>
          <a:xfrm>
            <a:off x="6524149" y="4003675"/>
            <a:ext cx="49786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— The Mission of Scouting America</a:t>
            </a:r>
            <a:endParaRPr lang="en-US" sz="1496" dirty="0"/>
          </a:p>
        </p:txBody>
      </p:sp>
      <p:sp>
        <p:nvSpPr>
          <p:cNvPr id="9" name="Shape 6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Empowering Scouts for Safety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05384" y="2310606"/>
            <a:ext cx="5523357" cy="2782888"/>
          </a:xfrm>
          <a:prstGeom prst="roundRect">
            <a:avLst>
              <a:gd name="adj" fmla="val 2399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1417" y="2590006"/>
            <a:ext cx="278702" cy="2794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051465" y="2577306"/>
            <a:ext cx="2863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Buddy System</a:t>
            </a:r>
            <a:endParaRPr lang="en-US" sz="2394" dirty="0"/>
          </a:p>
        </p:txBody>
      </p:sp>
      <p:sp>
        <p:nvSpPr>
          <p:cNvPr id="7" name="Text 4"/>
          <p:cNvSpPr txBox="1"/>
          <p:nvPr/>
        </p:nvSpPr>
        <p:spPr>
          <a:xfrm>
            <a:off x="671417" y="3034506"/>
            <a:ext cx="4991291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Every Scout is paired with a buddy to monitor each other. This simple but effective system promotes accountability and ensures no one gets left behind.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671417" y="4115594"/>
            <a:ext cx="4991291" cy="711200"/>
          </a:xfrm>
          <a:prstGeom prst="roundRect">
            <a:avLst>
              <a:gd name="adj" fmla="val 27551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798100" y="4242594"/>
            <a:ext cx="47379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In Practice: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Buddies check in at transitions, hikes, and water activities.</a:t>
            </a:r>
            <a:endParaRPr lang="en-US" sz="1496" dirty="0"/>
          </a:p>
        </p:txBody>
      </p:sp>
      <p:sp>
        <p:nvSpPr>
          <p:cNvPr id="10" name="Text 7"/>
          <p:cNvSpPr txBox="1"/>
          <p:nvPr/>
        </p:nvSpPr>
        <p:spPr>
          <a:xfrm>
            <a:off x="6232779" y="1797050"/>
            <a:ext cx="552335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SAFE Activity Checklist</a:t>
            </a:r>
            <a:endParaRPr lang="en-US" sz="2394" dirty="0"/>
          </a:p>
        </p:txBody>
      </p:sp>
      <p:sp>
        <p:nvSpPr>
          <p:cNvPr id="11" name="Shape 8"/>
          <p:cNvSpPr/>
          <p:nvPr/>
        </p:nvSpPr>
        <p:spPr>
          <a:xfrm>
            <a:off x="6232779" y="22542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6372130" y="2457450"/>
            <a:ext cx="354711" cy="355600"/>
          </a:xfrm>
          <a:prstGeom prst="roundRect">
            <a:avLst>
              <a:gd name="adj" fmla="val 11048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 txBox="1"/>
          <p:nvPr/>
        </p:nvSpPr>
        <p:spPr>
          <a:xfrm>
            <a:off x="6479810" y="2508250"/>
            <a:ext cx="13935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</a:t>
            </a:r>
            <a:endParaRPr lang="en-US" sz="1795" dirty="0"/>
          </a:p>
        </p:txBody>
      </p:sp>
      <p:sp>
        <p:nvSpPr>
          <p:cNvPr id="14" name="Text 11"/>
          <p:cNvSpPr txBox="1"/>
          <p:nvPr/>
        </p:nvSpPr>
        <p:spPr>
          <a:xfrm>
            <a:off x="6853523" y="2393950"/>
            <a:ext cx="208392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Supervision</a:t>
            </a:r>
            <a:endParaRPr lang="en-US" sz="1795" dirty="0"/>
          </a:p>
        </p:txBody>
      </p:sp>
      <p:sp>
        <p:nvSpPr>
          <p:cNvPr id="15" name="Text 12"/>
          <p:cNvSpPr txBox="1"/>
          <p:nvPr/>
        </p:nvSpPr>
        <p:spPr>
          <a:xfrm>
            <a:off x="6853523" y="2647950"/>
            <a:ext cx="208392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Qualified adults present?</a:t>
            </a:r>
            <a:endParaRPr lang="en-US" sz="1496" dirty="0"/>
          </a:p>
        </p:txBody>
      </p:sp>
      <p:sp>
        <p:nvSpPr>
          <p:cNvPr id="16" name="Shape 13"/>
          <p:cNvSpPr/>
          <p:nvPr/>
        </p:nvSpPr>
        <p:spPr>
          <a:xfrm>
            <a:off x="6232779" y="31178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372130" y="3321050"/>
            <a:ext cx="354711" cy="355600"/>
          </a:xfrm>
          <a:prstGeom prst="roundRect">
            <a:avLst>
              <a:gd name="adj" fmla="val 11048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 txBox="1"/>
          <p:nvPr/>
        </p:nvSpPr>
        <p:spPr>
          <a:xfrm>
            <a:off x="6467142" y="3371850"/>
            <a:ext cx="16468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</a:t>
            </a:r>
            <a:endParaRPr lang="en-US" sz="1795" dirty="0"/>
          </a:p>
        </p:txBody>
      </p:sp>
      <p:sp>
        <p:nvSpPr>
          <p:cNvPr id="19" name="Text 16"/>
          <p:cNvSpPr txBox="1"/>
          <p:nvPr/>
        </p:nvSpPr>
        <p:spPr>
          <a:xfrm>
            <a:off x="6853523" y="3257550"/>
            <a:ext cx="200158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Assessment</a:t>
            </a:r>
            <a:endParaRPr lang="en-US" sz="1795" dirty="0"/>
          </a:p>
        </p:txBody>
      </p:sp>
      <p:sp>
        <p:nvSpPr>
          <p:cNvPr id="20" name="Text 17"/>
          <p:cNvSpPr txBox="1"/>
          <p:nvPr/>
        </p:nvSpPr>
        <p:spPr>
          <a:xfrm>
            <a:off x="6853523" y="3511550"/>
            <a:ext cx="20015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Have we assessed risks?</a:t>
            </a:r>
            <a:endParaRPr lang="en-US" sz="1496" dirty="0"/>
          </a:p>
        </p:txBody>
      </p:sp>
      <p:sp>
        <p:nvSpPr>
          <p:cNvPr id="21" name="Shape 18"/>
          <p:cNvSpPr/>
          <p:nvPr/>
        </p:nvSpPr>
        <p:spPr>
          <a:xfrm>
            <a:off x="6232779" y="39814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6372130" y="4184650"/>
            <a:ext cx="354711" cy="355600"/>
          </a:xfrm>
          <a:prstGeom prst="roundRect">
            <a:avLst>
              <a:gd name="adj" fmla="val 11048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 txBox="1"/>
          <p:nvPr/>
        </p:nvSpPr>
        <p:spPr>
          <a:xfrm>
            <a:off x="6476643" y="4235450"/>
            <a:ext cx="14568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</a:t>
            </a:r>
            <a:endParaRPr lang="en-US" sz="1795" dirty="0"/>
          </a:p>
        </p:txBody>
      </p:sp>
      <p:sp>
        <p:nvSpPr>
          <p:cNvPr id="24" name="Text 21"/>
          <p:cNvSpPr txBox="1"/>
          <p:nvPr/>
        </p:nvSpPr>
        <p:spPr>
          <a:xfrm>
            <a:off x="6853523" y="4121150"/>
            <a:ext cx="171654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Fitness &amp; Skill</a:t>
            </a:r>
            <a:endParaRPr lang="en-US" sz="1795" dirty="0"/>
          </a:p>
        </p:txBody>
      </p:sp>
      <p:sp>
        <p:nvSpPr>
          <p:cNvPr id="25" name="Text 22"/>
          <p:cNvSpPr txBox="1"/>
          <p:nvPr/>
        </p:nvSpPr>
        <p:spPr>
          <a:xfrm>
            <a:off x="6853523" y="4375150"/>
            <a:ext cx="17165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Are youth prepared?</a:t>
            </a:r>
            <a:endParaRPr lang="en-US" sz="1496" dirty="0"/>
          </a:p>
        </p:txBody>
      </p:sp>
      <p:sp>
        <p:nvSpPr>
          <p:cNvPr id="26" name="Shape 23"/>
          <p:cNvSpPr/>
          <p:nvPr/>
        </p:nvSpPr>
        <p:spPr>
          <a:xfrm>
            <a:off x="6232779" y="4845050"/>
            <a:ext cx="5523357" cy="762000"/>
          </a:xfrm>
          <a:prstGeom prst="roundRect">
            <a:avLst>
              <a:gd name="adj" fmla="val 24000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6372130" y="5048250"/>
            <a:ext cx="354711" cy="355600"/>
          </a:xfrm>
          <a:prstGeom prst="roundRect">
            <a:avLst>
              <a:gd name="adj" fmla="val 11048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 txBox="1"/>
          <p:nvPr/>
        </p:nvSpPr>
        <p:spPr>
          <a:xfrm>
            <a:off x="6473476" y="5099050"/>
            <a:ext cx="15201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E</a:t>
            </a:r>
            <a:endParaRPr lang="en-US" sz="1795" dirty="0"/>
          </a:p>
        </p:txBody>
      </p:sp>
      <p:sp>
        <p:nvSpPr>
          <p:cNvPr id="29" name="Text 26"/>
          <p:cNvSpPr txBox="1"/>
          <p:nvPr/>
        </p:nvSpPr>
        <p:spPr>
          <a:xfrm>
            <a:off x="6853523" y="4984750"/>
            <a:ext cx="307205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Equipment &amp; Environment</a:t>
            </a:r>
            <a:endParaRPr lang="en-US" sz="1795" dirty="0"/>
          </a:p>
        </p:txBody>
      </p:sp>
      <p:sp>
        <p:nvSpPr>
          <p:cNvPr id="30" name="Text 27"/>
          <p:cNvSpPr txBox="1"/>
          <p:nvPr/>
        </p:nvSpPr>
        <p:spPr>
          <a:xfrm>
            <a:off x="6853523" y="5238750"/>
            <a:ext cx="30720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Is gear safe?</a:t>
            </a:r>
            <a:endParaRPr lang="en-US" sz="1496" dirty="0"/>
          </a:p>
        </p:txBody>
      </p:sp>
      <p:sp>
        <p:nvSpPr>
          <p:cNvPr id="31" name="Shape 28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Leader's Role: Guide &amp; Mentor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363095"/>
            <a:ext cx="202692" cy="2032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09422" y="2273300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Model the Way: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Consistently demonstrate the Scout Law in your actions.</a:t>
            </a:r>
            <a:endParaRPr lang="en-US" sz="1496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5384" y="3096341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09422" y="3019425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 Proactive: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Plan engaging, age-appropriate activities to minimize boredom.</a:t>
            </a:r>
            <a:endParaRPr lang="en-US" sz="1496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5384" y="3790950"/>
            <a:ext cx="202692" cy="2032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09422" y="3765550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Build Relationships: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Get to know your Scouts as individuals.</a:t>
            </a:r>
            <a:endParaRPr lang="en-US" sz="1496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5384" y="4537075"/>
            <a:ext cx="202692" cy="2032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09422" y="4511675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Use the Patrol Method: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Empower youth leaders to manage their own patrols.</a:t>
            </a:r>
            <a:endParaRPr lang="en-US" sz="1496" dirty="0"/>
          </a:p>
        </p:txBody>
      </p:sp>
      <p:pic>
        <p:nvPicPr>
          <p:cNvPr id="12" name="Image 4"/>
          <p:cNvPicPr>
            <a:picLocks noChangeAspect="1"/>
          </p:cNvPicPr>
          <p:nvPr/>
        </p:nvPicPr>
        <p:blipFill>
          <a:blip r:embed="rId7"/>
          <a:srcRect l="4798" r="4798"/>
          <a:stretch/>
        </p:blipFill>
        <p:spPr>
          <a:xfrm>
            <a:off x="5097684" y="1168400"/>
            <a:ext cx="6658452" cy="5067300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7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Escalation: When to Involve Parents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710400"/>
            <a:ext cx="202692" cy="2032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09422" y="2646363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Persistent Behaviors: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When issues don't respond to standard guidance after multiple attempts.</a:t>
            </a:r>
            <a:endParaRPr lang="en-US" sz="1496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3456525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09422" y="3392488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Consistent Disruption: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When one scout's behavior regularly disrupts the program for others.</a:t>
            </a:r>
            <a:endParaRPr lang="en-US" sz="1496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4202650"/>
            <a:ext cx="202692" cy="2032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09422" y="4138612"/>
            <a:ext cx="5219319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Suspected Deeper Issues: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If you suspect struggles beyond typical development (e.g., significant anxiety, withdrawal).</a:t>
            </a:r>
            <a:endParaRPr lang="en-US" sz="1496" dirty="0"/>
          </a:p>
        </p:txBody>
      </p:sp>
      <p:sp>
        <p:nvSpPr>
          <p:cNvPr id="10" name="Shape 5"/>
          <p:cNvSpPr/>
          <p:nvPr/>
        </p:nvSpPr>
        <p:spPr>
          <a:xfrm>
            <a:off x="6232779" y="1983581"/>
            <a:ext cx="5523357" cy="3436938"/>
          </a:xfrm>
          <a:prstGeom prst="roundRect">
            <a:avLst>
              <a:gd name="adj" fmla="val 1573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6144" y="2262981"/>
            <a:ext cx="202692" cy="203200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6764846" y="2237581"/>
            <a:ext cx="340775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Your Most Important Partners</a:t>
            </a:r>
            <a:endParaRPr lang="en-US" sz="1795" dirty="0"/>
          </a:p>
        </p:txBody>
      </p:sp>
      <p:sp>
        <p:nvSpPr>
          <p:cNvPr id="13" name="Text 7"/>
          <p:cNvSpPr txBox="1"/>
          <p:nvPr/>
        </p:nvSpPr>
        <p:spPr>
          <a:xfrm>
            <a:off x="6486144" y="2593181"/>
            <a:ext cx="5016627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Situation: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A scout who is usually engaged has been quiet and withdrawn for three consecutive meetings and is not participating.</a:t>
            </a:r>
            <a:endParaRPr lang="en-US" sz="1496" dirty="0"/>
          </a:p>
        </p:txBody>
      </p:sp>
      <p:sp>
        <p:nvSpPr>
          <p:cNvPr id="14" name="Shape 8"/>
          <p:cNvSpPr/>
          <p:nvPr/>
        </p:nvSpPr>
        <p:spPr>
          <a:xfrm>
            <a:off x="6486144" y="3674269"/>
            <a:ext cx="5016627" cy="1492250"/>
          </a:xfrm>
          <a:prstGeom prst="roundRect">
            <a:avLst>
              <a:gd name="adj" fmla="val 6258"/>
            </a:avLst>
          </a:prstGeom>
          <a:solidFill>
            <a:srgbClr val="FFFFFF">
              <a:alpha val="1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9"/>
          <p:cNvSpPr txBox="1"/>
          <p:nvPr/>
        </p:nvSpPr>
        <p:spPr>
          <a:xfrm>
            <a:off x="6612827" y="3801269"/>
            <a:ext cx="4763262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Leader Action: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Call the parent privately, not to complain, but to partner: "I've noticed [Scout's Name] seems a bit down lately, and I wanted to check in and see if everything is okay."</a:t>
            </a:r>
            <a:endParaRPr lang="en-US" sz="1496" dirty="0"/>
          </a:p>
        </p:txBody>
      </p:sp>
      <p:sp>
        <p:nvSpPr>
          <p:cNvPr id="16" name="Shape 10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1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Building the Parent Partnership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12988" r="12988"/>
          <a:stretch/>
        </p:blipFill>
        <p:spPr>
          <a:xfrm>
            <a:off x="405384" y="1168400"/>
            <a:ext cx="6658353" cy="5067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317102" y="1973263"/>
            <a:ext cx="4438935" cy="2289175"/>
          </a:xfrm>
          <a:prstGeom prst="roundRect">
            <a:avLst>
              <a:gd name="adj" fmla="val 3546"/>
            </a:avLst>
          </a:prstGeom>
          <a:solidFill>
            <a:srgbClr val="FFFFFF"/>
          </a:solidFill>
          <a:ln w="25337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95804" y="2252663"/>
            <a:ext cx="304038" cy="3048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595804" y="2659062"/>
            <a:ext cx="3881532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"Maintain open communication with parents and guardians. They are your most important partners."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7595804" y="3754438"/>
            <a:ext cx="388153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— A Leader's Core Responsibility</a:t>
            </a:r>
            <a:endParaRPr lang="en-US" sz="1496" dirty="0"/>
          </a:p>
        </p:txBody>
      </p:sp>
      <p:sp>
        <p:nvSpPr>
          <p:cNvPr id="9" name="Shape 5"/>
          <p:cNvSpPr/>
          <p:nvPr/>
        </p:nvSpPr>
        <p:spPr>
          <a:xfrm>
            <a:off x="7317102" y="4414838"/>
            <a:ext cx="4438935" cy="1016000"/>
          </a:xfrm>
          <a:prstGeom prst="roundRect">
            <a:avLst>
              <a:gd name="adj" fmla="val 13500"/>
            </a:avLst>
          </a:prstGeom>
          <a:solidFill>
            <a:srgbClr val="F0FDFA"/>
          </a:solidFill>
          <a:ln w="12668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 txBox="1"/>
          <p:nvPr/>
        </p:nvSpPr>
        <p:spPr>
          <a:xfrm>
            <a:off x="7481789" y="4579938"/>
            <a:ext cx="410956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Remember: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Frame conversations around partnership, not problems. You're on the same team. Don’t diagnosis.</a:t>
            </a:r>
            <a:endParaRPr lang="en-US" sz="1496" dirty="0"/>
          </a:p>
        </p:txBody>
      </p:sp>
      <p:sp>
        <p:nvSpPr>
          <p:cNvPr id="11" name="Shape 7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When to Involve Professionals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05384" y="1168400"/>
            <a:ext cx="5523357" cy="5067300"/>
          </a:xfrm>
          <a:prstGeom prst="roundRect">
            <a:avLst>
              <a:gd name="adj" fmla="val 724"/>
            </a:avLst>
          </a:prstGeom>
          <a:solidFill>
            <a:srgbClr val="FFF7ED"/>
          </a:solidFill>
          <a:ln w="25337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4086" y="1447800"/>
            <a:ext cx="304038" cy="3048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089470" y="1473200"/>
            <a:ext cx="312272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Youth Protection Violations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684086" y="1905000"/>
            <a:ext cx="4965954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Any serious violation of Youth Protection policies or behavior that puts a youth's safety at risk </a:t>
            </a: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MUST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be reported to the Scout executive.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684086" y="2986088"/>
            <a:ext cx="4965954" cy="711200"/>
          </a:xfrm>
          <a:prstGeom prst="roundRect">
            <a:avLst>
              <a:gd name="adj" fmla="val 2755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810768" y="3113088"/>
            <a:ext cx="471258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Examples: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Inappropriate adult-youth contact, bullying that causes harm, unsafe activity conditions.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6232779" y="1168400"/>
            <a:ext cx="5523357" cy="5067300"/>
          </a:xfrm>
          <a:prstGeom prst="roundRect">
            <a:avLst>
              <a:gd name="adj" fmla="val 724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6144" y="1422400"/>
            <a:ext cx="304038" cy="3048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6891528" y="1447800"/>
            <a:ext cx="426286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MANDATORY REPORTING OF ABUSE</a:t>
            </a:r>
            <a:endParaRPr lang="en-US" sz="1795" dirty="0"/>
          </a:p>
        </p:txBody>
      </p:sp>
      <p:sp>
        <p:nvSpPr>
          <p:cNvPr id="13" name="Text 9"/>
          <p:cNvSpPr txBox="1"/>
          <p:nvPr/>
        </p:nvSpPr>
        <p:spPr>
          <a:xfrm>
            <a:off x="6486144" y="1879600"/>
            <a:ext cx="501662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Any suspicion </a:t>
            </a: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MUST</a:t>
            </a: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be reported immediately to law enforcement AND child protective services.</a:t>
            </a:r>
            <a:endParaRPr lang="en-US" sz="1496" dirty="0"/>
          </a:p>
        </p:txBody>
      </p:sp>
      <p:sp>
        <p:nvSpPr>
          <p:cNvPr id="14" name="Text 10"/>
          <p:cNvSpPr txBox="1"/>
          <p:nvPr/>
        </p:nvSpPr>
        <p:spPr>
          <a:xfrm>
            <a:off x="6486144" y="2651125"/>
            <a:ext cx="501662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Also report to the Scout Executive or the Scouts First Helpline.</a:t>
            </a:r>
            <a:endParaRPr lang="en-US" sz="1496" dirty="0"/>
          </a:p>
        </p:txBody>
      </p:sp>
      <p:sp>
        <p:nvSpPr>
          <p:cNvPr id="15" name="Shape 11"/>
          <p:cNvSpPr/>
          <p:nvPr/>
        </p:nvSpPr>
        <p:spPr>
          <a:xfrm>
            <a:off x="6486144" y="3422650"/>
            <a:ext cx="5016627" cy="812800"/>
          </a:xfrm>
          <a:prstGeom prst="roundRect">
            <a:avLst>
              <a:gd name="adj" fmla="val 21094"/>
            </a:avLst>
          </a:pr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 txBox="1"/>
          <p:nvPr/>
        </p:nvSpPr>
        <p:spPr>
          <a:xfrm>
            <a:off x="6612827" y="3549650"/>
            <a:ext cx="476326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Scouts First Helpline</a:t>
            </a:r>
            <a:endParaRPr lang="en-US" sz="1795" dirty="0"/>
          </a:p>
        </p:txBody>
      </p:sp>
      <p:sp>
        <p:nvSpPr>
          <p:cNvPr id="17" name="Text 13"/>
          <p:cNvSpPr txBox="1"/>
          <p:nvPr/>
        </p:nvSpPr>
        <p:spPr>
          <a:xfrm>
            <a:off x="6612827" y="3803650"/>
            <a:ext cx="476326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94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1-844-726-8871</a:t>
            </a:r>
            <a:endParaRPr lang="en-US" sz="2394" dirty="0"/>
          </a:p>
        </p:txBody>
      </p:sp>
      <p:sp>
        <p:nvSpPr>
          <p:cNvPr id="18" name="Shape 14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DF15B5-4422-782C-88C8-47E705D77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2B2162F-C12A-92AC-92EB-B40074400201}"/>
              </a:ext>
            </a:extLst>
          </p:cNvPr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dirty="0">
                <a:latin typeface="Corbel" panose="020B0503020204020204" pitchFamily="34" charset="0"/>
              </a:rPr>
              <a:t>Developmental Quick Reference</a:t>
            </a:r>
            <a:endParaRPr lang="en-US" sz="2993" dirty="0">
              <a:latin typeface="Corbel" panose="020B0503020204020204" pitchFamily="34" charset="0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72D1919-FBAC-6481-4B8B-F309E4CB2F2C}"/>
              </a:ext>
            </a:extLst>
          </p:cNvPr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02C0940-10EF-B82F-3AC1-9C85BADB8BC9}"/>
              </a:ext>
            </a:extLst>
          </p:cNvPr>
          <p:cNvSpPr/>
          <p:nvPr/>
        </p:nvSpPr>
        <p:spPr>
          <a:xfrm>
            <a:off x="212036" y="1168400"/>
            <a:ext cx="11754678" cy="5067300"/>
          </a:xfrm>
          <a:prstGeom prst="roundRect">
            <a:avLst>
              <a:gd name="adj" fmla="val 724"/>
            </a:avLst>
          </a:prstGeom>
          <a:solidFill>
            <a:srgbClr val="FFF7ED"/>
          </a:solidFill>
          <a:ln w="25337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List with solid fill">
            <a:extLst>
              <a:ext uri="{FF2B5EF4-FFF2-40B4-BE49-F238E27FC236}">
                <a16:creationId xmlns:a16="http://schemas.microsoft.com/office/drawing/2014/main" id="{BF755AAA-3CCF-9C65-46C2-0F26BC181C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4843" y="344385"/>
            <a:ext cx="519767" cy="519767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C8BDFF63-AF12-4E6F-C711-9C7CCA4E6A9B}"/>
              </a:ext>
            </a:extLst>
          </p:cNvPr>
          <p:cNvSpPr txBox="1"/>
          <p:nvPr/>
        </p:nvSpPr>
        <p:spPr>
          <a:xfrm>
            <a:off x="405384" y="1301750"/>
            <a:ext cx="11350752" cy="4767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latin typeface="Corbel" panose="020B0503020204020204" pitchFamily="34" charset="0"/>
              </a:rPr>
              <a:t>Ages 5 to 7 (Lions and Tigers)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Traits:</a:t>
            </a:r>
            <a:r>
              <a:rPr lang="en-US" dirty="0">
                <a:latin typeface="Corbel" panose="020B0503020204020204" pitchFamily="34" charset="0"/>
              </a:rPr>
              <a:t> High physical energy, brief attention spans, concrete thinking.</a:t>
            </a: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Leadership Strategy:</a:t>
            </a:r>
            <a:r>
              <a:rPr lang="en-US" dirty="0">
                <a:latin typeface="Corbel" panose="020B0503020204020204" pitchFamily="34" charset="0"/>
              </a:rPr>
              <a:t> Use frequent "wiggle breaks”, provide 10-minute activities, use visual cues.</a:t>
            </a:r>
          </a:p>
          <a:p>
            <a:pPr lvl="1"/>
            <a:endParaRPr lang="en-US" dirty="0">
              <a:latin typeface="Corbel" panose="020B0503020204020204" pitchFamily="34" charset="0"/>
            </a:endParaRPr>
          </a:p>
          <a:p>
            <a:r>
              <a:rPr lang="en-US" b="1" dirty="0">
                <a:latin typeface="Corbel" panose="020B0503020204020204" pitchFamily="34" charset="0"/>
              </a:rPr>
              <a:t>Ages 8 to 10 (Wolves and Bears)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Traits:</a:t>
            </a:r>
            <a:r>
              <a:rPr lang="en-US" dirty="0">
                <a:latin typeface="Corbel" panose="020B0503020204020204" pitchFamily="34" charset="0"/>
              </a:rPr>
              <a:t> Strong sense of fairness: logic driven, peer focused.</a:t>
            </a: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Leadership Strategy:</a:t>
            </a:r>
            <a:r>
              <a:rPr lang="en-US" dirty="0">
                <a:latin typeface="Corbel" panose="020B0503020204020204" pitchFamily="34" charset="0"/>
              </a:rPr>
              <a:t> Involve them in rule making, explain the "why”, use cooperative games.</a:t>
            </a:r>
          </a:p>
          <a:p>
            <a:pPr lvl="1"/>
            <a:endParaRPr lang="en-US" dirty="0">
              <a:latin typeface="Corbel" panose="020B0503020204020204" pitchFamily="34" charset="0"/>
            </a:endParaRPr>
          </a:p>
          <a:p>
            <a:r>
              <a:rPr lang="en-US" b="1" dirty="0">
                <a:latin typeface="Corbel" panose="020B0503020204020204" pitchFamily="34" charset="0"/>
              </a:rPr>
              <a:t>Ages 11 to 13 (Middle School)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Traits:</a:t>
            </a:r>
            <a:r>
              <a:rPr lang="en-US" dirty="0">
                <a:latin typeface="Corbel" panose="020B0503020204020204" pitchFamily="34" charset="0"/>
              </a:rPr>
              <a:t> Peer acceptance focus, questioning authority, emotional shifts.</a:t>
            </a: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Leadership Strategy:</a:t>
            </a:r>
            <a:r>
              <a:rPr lang="en-US" dirty="0">
                <a:latin typeface="Corbel" panose="020B0503020204020204" pitchFamily="34" charset="0"/>
              </a:rPr>
              <a:t> Always correct privately, provide logical reasons, foster a safe social space.</a:t>
            </a:r>
          </a:p>
          <a:p>
            <a:pPr lvl="1"/>
            <a:endParaRPr lang="en-US" dirty="0">
              <a:latin typeface="Corbel" panose="020B0503020204020204" pitchFamily="34" charset="0"/>
            </a:endParaRPr>
          </a:p>
          <a:p>
            <a:r>
              <a:rPr lang="en-US" b="1" dirty="0">
                <a:latin typeface="Corbel" panose="020B0503020204020204" pitchFamily="34" charset="0"/>
              </a:rPr>
              <a:t>Ages 14 to 18 (High School)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Traits:</a:t>
            </a:r>
            <a:r>
              <a:rPr lang="en-US" dirty="0">
                <a:latin typeface="Corbel" panose="020B0503020204020204" pitchFamily="34" charset="0"/>
              </a:rPr>
              <a:t> Seeking autonomy, abstract reasoning, identity building.</a:t>
            </a: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Leadership Strategy:</a:t>
            </a:r>
            <a:r>
              <a:rPr lang="en-US" dirty="0">
                <a:latin typeface="Corbel" panose="020B0503020204020204" pitchFamily="34" charset="0"/>
              </a:rPr>
              <a:t> Act as a coach, provide real responsibility, allow for "voice and choice."</a:t>
            </a: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7493FA77-C0E6-3ADE-0925-15EFBCE990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6144" y="1422400"/>
            <a:ext cx="304038" cy="304800"/>
          </a:xfrm>
          <a:prstGeom prst="rect">
            <a:avLst/>
          </a:prstGeom>
        </p:spPr>
      </p:pic>
      <p:sp>
        <p:nvSpPr>
          <p:cNvPr id="18" name="Shape 14">
            <a:extLst>
              <a:ext uri="{FF2B5EF4-FFF2-40B4-BE49-F238E27FC236}">
                <a16:creationId xmlns:a16="http://schemas.microsoft.com/office/drawing/2014/main" id="{8772B66A-F3A6-44CD-9CAB-EF8D6811895A}"/>
              </a:ext>
            </a:extLst>
          </p:cNvPr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92616EBF-FAA3-6A1E-2B36-C7B7D737FE66}"/>
              </a:ext>
            </a:extLst>
          </p:cNvPr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  <p:extLst>
      <p:ext uri="{BB962C8B-B14F-4D97-AF65-F5344CB8AC3E}">
        <p14:creationId xmlns:p14="http://schemas.microsoft.com/office/powerpoint/2010/main" val="1683383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Key Takeaways for Leaders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05384" y="1416050"/>
            <a:ext cx="11350752" cy="812800"/>
          </a:xfrm>
          <a:prstGeom prst="roundRect">
            <a:avLst>
              <a:gd name="adj" fmla="val 2109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70071" y="16446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749" y="1733550"/>
            <a:ext cx="177356" cy="1778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076801" y="1581150"/>
            <a:ext cx="82343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Understand the "Why"</a:t>
            </a:r>
            <a:endParaRPr lang="en-US" sz="1795" dirty="0"/>
          </a:p>
        </p:txBody>
      </p:sp>
      <p:sp>
        <p:nvSpPr>
          <p:cNvPr id="8" name="Text 5"/>
          <p:cNvSpPr txBox="1"/>
          <p:nvPr/>
        </p:nvSpPr>
        <p:spPr>
          <a:xfrm>
            <a:off x="1076801" y="1835150"/>
            <a:ext cx="82343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Behavior is driven by development. Understanding this allows for empathy and effective responses.</a:t>
            </a:r>
            <a:endParaRPr lang="en-US" sz="1496" dirty="0"/>
          </a:p>
        </p:txBody>
      </p:sp>
      <p:sp>
        <p:nvSpPr>
          <p:cNvPr id="9" name="Shape 6"/>
          <p:cNvSpPr/>
          <p:nvPr/>
        </p:nvSpPr>
        <p:spPr>
          <a:xfrm>
            <a:off x="405384" y="2355850"/>
            <a:ext cx="11350752" cy="812800"/>
          </a:xfrm>
          <a:prstGeom prst="roundRect">
            <a:avLst>
              <a:gd name="adj" fmla="val 2109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70071" y="25844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749" y="2673350"/>
            <a:ext cx="177356" cy="1778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1076801" y="2520950"/>
            <a:ext cx="67078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Be Proactive</a:t>
            </a:r>
            <a:endParaRPr lang="en-US" sz="1795" dirty="0"/>
          </a:p>
        </p:txBody>
      </p:sp>
      <p:sp>
        <p:nvSpPr>
          <p:cNvPr id="13" name="Text 9"/>
          <p:cNvSpPr txBox="1"/>
          <p:nvPr/>
        </p:nvSpPr>
        <p:spPr>
          <a:xfrm>
            <a:off x="1076801" y="2774950"/>
            <a:ext cx="67078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 well-planned program with clear expectations prevents most behavioral issues.</a:t>
            </a:r>
            <a:endParaRPr lang="en-US" sz="1496" dirty="0"/>
          </a:p>
        </p:txBody>
      </p:sp>
      <p:sp>
        <p:nvSpPr>
          <p:cNvPr id="14" name="Shape 10"/>
          <p:cNvSpPr/>
          <p:nvPr/>
        </p:nvSpPr>
        <p:spPr>
          <a:xfrm>
            <a:off x="405384" y="3295650"/>
            <a:ext cx="11350752" cy="812800"/>
          </a:xfrm>
          <a:prstGeom prst="roundRect">
            <a:avLst>
              <a:gd name="adj" fmla="val 2109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570071" y="35242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8749" y="3613150"/>
            <a:ext cx="177356" cy="177800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076801" y="3460750"/>
            <a:ext cx="599208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Use Scouting's Tools</a:t>
            </a:r>
            <a:endParaRPr lang="en-US" sz="1795" dirty="0"/>
          </a:p>
        </p:txBody>
      </p:sp>
      <p:sp>
        <p:nvSpPr>
          <p:cNvPr id="18" name="Text 13"/>
          <p:cNvSpPr txBox="1"/>
          <p:nvPr/>
        </p:nvSpPr>
        <p:spPr>
          <a:xfrm>
            <a:off x="1076801" y="3714750"/>
            <a:ext cx="59920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The Scout Oath, Law, and Youth Protection policies are your best guides.</a:t>
            </a:r>
            <a:endParaRPr lang="en-US" sz="1496" dirty="0"/>
          </a:p>
        </p:txBody>
      </p:sp>
      <p:sp>
        <p:nvSpPr>
          <p:cNvPr id="19" name="Shape 14"/>
          <p:cNvSpPr/>
          <p:nvPr/>
        </p:nvSpPr>
        <p:spPr>
          <a:xfrm>
            <a:off x="405384" y="4235450"/>
            <a:ext cx="11350752" cy="812800"/>
          </a:xfrm>
          <a:prstGeom prst="roundRect">
            <a:avLst>
              <a:gd name="adj" fmla="val 2109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570071" y="44640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8749" y="4552950"/>
            <a:ext cx="177356" cy="177800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1076801" y="4400550"/>
            <a:ext cx="516231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Build Positive Relationships</a:t>
            </a:r>
            <a:endParaRPr lang="en-US" sz="1795" dirty="0"/>
          </a:p>
        </p:txBody>
      </p:sp>
      <p:sp>
        <p:nvSpPr>
          <p:cNvPr id="23" name="Text 17"/>
          <p:cNvSpPr txBox="1"/>
          <p:nvPr/>
        </p:nvSpPr>
        <p:spPr>
          <a:xfrm>
            <a:off x="1076801" y="4654550"/>
            <a:ext cx="5162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Trust and respect are the cornerstones of effective leadership.</a:t>
            </a:r>
            <a:endParaRPr lang="en-US" sz="1496" dirty="0"/>
          </a:p>
        </p:txBody>
      </p:sp>
      <p:sp>
        <p:nvSpPr>
          <p:cNvPr id="24" name="Shape 18"/>
          <p:cNvSpPr/>
          <p:nvPr/>
        </p:nvSpPr>
        <p:spPr>
          <a:xfrm>
            <a:off x="405384" y="5175250"/>
            <a:ext cx="11350752" cy="812800"/>
          </a:xfrm>
          <a:prstGeom prst="roundRect">
            <a:avLst>
              <a:gd name="adj" fmla="val 2109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570071" y="5403850"/>
            <a:ext cx="354711" cy="355600"/>
          </a:xfrm>
          <a:prstGeom prst="roundRect">
            <a:avLst>
              <a:gd name="adj" fmla="val 9205769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8749" y="5492750"/>
            <a:ext cx="177356" cy="177800"/>
          </a:xfrm>
          <a:prstGeom prst="rect">
            <a:avLst/>
          </a:prstGeom>
        </p:spPr>
      </p:pic>
      <p:sp>
        <p:nvSpPr>
          <p:cNvPr id="27" name="Text 20"/>
          <p:cNvSpPr txBox="1"/>
          <p:nvPr/>
        </p:nvSpPr>
        <p:spPr>
          <a:xfrm>
            <a:off x="1076801" y="5340350"/>
            <a:ext cx="590340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Know When to Get Help</a:t>
            </a:r>
            <a:endParaRPr lang="en-US" sz="1795" dirty="0"/>
          </a:p>
        </p:txBody>
      </p:sp>
      <p:sp>
        <p:nvSpPr>
          <p:cNvPr id="28" name="Text 21"/>
          <p:cNvSpPr txBox="1"/>
          <p:nvPr/>
        </p:nvSpPr>
        <p:spPr>
          <a:xfrm>
            <a:off x="1076801" y="5594350"/>
            <a:ext cx="59034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Involve parents or professionals when a situation is beyond your scope.</a:t>
            </a:r>
            <a:endParaRPr lang="en-US" sz="1496" dirty="0"/>
          </a:p>
        </p:txBody>
      </p:sp>
      <p:sp>
        <p:nvSpPr>
          <p:cNvPr id="29" name="Shape 22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3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806809" y="1784350"/>
            <a:ext cx="4547902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384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Questions?</a:t>
            </a:r>
            <a:endParaRPr lang="en-US" sz="6384" dirty="0"/>
          </a:p>
        </p:txBody>
      </p:sp>
      <p:sp>
        <p:nvSpPr>
          <p:cNvPr id="3" name="Text 1"/>
          <p:cNvSpPr txBox="1"/>
          <p:nvPr/>
        </p:nvSpPr>
        <p:spPr>
          <a:xfrm>
            <a:off x="2850653" y="3054350"/>
            <a:ext cx="646011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Thank you for your commitment to supporting the mental health and well-being of our scouts.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5700713" y="3712423"/>
            <a:ext cx="760095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4018406" y="3879850"/>
            <a:ext cx="494528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Andrew Mendonsa, Psy.D., MBA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0F172A"/>
                </a:solidFill>
                <a:latin typeface="Century Gothic" pitchFamily="34" charset="0"/>
                <a:hlinkClick r:id="rId3"/>
              </a:rPr>
              <a:t>Andrew@AndrewMendonsa.com</a:t>
            </a:r>
            <a:r>
              <a:rPr lang="en-US" sz="1400" dirty="0">
                <a:solidFill>
                  <a:srgbClr val="0F172A"/>
                </a:solidFill>
                <a:latin typeface="Century Gothic" pitchFamily="34" charset="0"/>
              </a:rPr>
              <a:t>  |  (916) 224-0212</a:t>
            </a:r>
            <a:endParaRPr lang="en-US" sz="14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04434" y="4540250"/>
            <a:ext cx="177356" cy="1778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5057799" y="4514850"/>
            <a:ext cx="22992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mentalhealth@scouting.org</a:t>
            </a:r>
            <a:endParaRPr lang="en-US" sz="1496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68250" y="4870450"/>
            <a:ext cx="177356" cy="1778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4921615" y="4845050"/>
            <a:ext cx="25716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scouting.org/health-and-safety</a:t>
            </a:r>
            <a:endParaRPr lang="en-US" sz="1496" dirty="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91357321-9B63-7878-A37D-9EAC6CAE81B0}"/>
              </a:ext>
            </a:extLst>
          </p:cNvPr>
          <p:cNvSpPr/>
          <p:nvPr/>
        </p:nvSpPr>
        <p:spPr>
          <a:xfrm>
            <a:off x="1667161" y="5276850"/>
            <a:ext cx="9080562" cy="1301750"/>
          </a:xfrm>
          <a:prstGeom prst="roundRect">
            <a:avLst>
              <a:gd name="adj" fmla="val 10965"/>
            </a:avLst>
          </a:prstGeom>
          <a:solidFill>
            <a:schemeClr val="accent2">
              <a:lumMod val="40000"/>
              <a:lumOff val="60000"/>
            </a:schemeClr>
          </a:solidFill>
          <a:ln w="25337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94B6A-78A9-78CD-19F0-651F347E923B}"/>
              </a:ext>
            </a:extLst>
          </p:cNvPr>
          <p:cNvSpPr txBox="1"/>
          <p:nvPr/>
        </p:nvSpPr>
        <p:spPr>
          <a:xfrm>
            <a:off x="1963853" y="5581650"/>
            <a:ext cx="848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"Your leadership builds the character of the next generation. Be prepared. </a:t>
            </a:r>
          </a:p>
          <a:p>
            <a:pPr algn="ctr"/>
            <a:r>
              <a:rPr lang="en-US" b="1" i="1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 positive. Be a guide."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Cognitive Development: The Thinking Scout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375974"/>
            <a:ext cx="202692" cy="2032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09422" y="2273300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Logical &amp; Abstract Thought: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Moves from concrete to abstract thinking; enjoys strategy.</a:t>
            </a:r>
            <a:endParaRPr lang="en-US" sz="1496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5384" y="3109220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09422" y="3019425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Problem-Solving: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Improved ability to process information and solve complex problems.</a:t>
            </a:r>
            <a:endParaRPr lang="en-US" sz="1496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5384" y="3842466"/>
            <a:ext cx="202692" cy="2032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09422" y="3765550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Time &amp; Money: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Solidifies understanding of schedules and money; becomes 'future-minded'.</a:t>
            </a:r>
            <a:endParaRPr lang="en-US" sz="1496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5384" y="4537075"/>
            <a:ext cx="202692" cy="2032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09422" y="4511675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Reality vs. Fantasy: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Stronger distinction between what is real and what is not. Think Santa.</a:t>
            </a:r>
            <a:endParaRPr lang="en-US" sz="1496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 t="-7097" b="-7097"/>
          <a:stretch/>
        </p:blipFill>
        <p:spPr>
          <a:xfrm>
            <a:off x="5097684" y="1117600"/>
            <a:ext cx="6658452" cy="4254500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5097684" y="5524500"/>
            <a:ext cx="6658452" cy="762000"/>
          </a:xfrm>
          <a:prstGeom prst="roundRect">
            <a:avLst>
              <a:gd name="adj" fmla="val 24000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49703" y="5697884"/>
            <a:ext cx="202692" cy="203200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5553741" y="5676900"/>
            <a:ext cx="60503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Behavior is a form of communication. Understanding their cognitive stage provides context for their actions.</a:t>
            </a:r>
            <a:endParaRPr lang="en-US" sz="1496" dirty="0"/>
          </a:p>
        </p:txBody>
      </p:sp>
      <p:sp>
        <p:nvSpPr>
          <p:cNvPr id="16" name="Shape 8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9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Social Development: The Peer-Focused Scout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/>
          <p:cNvPicPr>
            <a:picLocks noChangeAspect="1"/>
          </p:cNvPicPr>
          <p:nvPr/>
        </p:nvPicPr>
        <p:blipFill>
          <a:blip r:embed="rId3"/>
          <a:srcRect l="16654" t="15802" r="11232" b="-983"/>
          <a:stretch>
            <a:fillRect/>
          </a:stretch>
        </p:blipFill>
        <p:spPr>
          <a:xfrm>
            <a:off x="405384" y="1883568"/>
            <a:ext cx="6658353" cy="4402931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17102" y="2349983"/>
            <a:ext cx="202692" cy="2032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7621140" y="2118519"/>
            <a:ext cx="4134897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Peers are Central: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Friendships can take precedence over family; influenced by peer pressure.</a:t>
            </a:r>
            <a:endParaRPr lang="en-US" sz="1496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17102" y="3289759"/>
            <a:ext cx="202692" cy="203200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7621140" y="3174206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Group Dynamics: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Enjoys group activities; learns cooperation, negotiation, and compromise.</a:t>
            </a:r>
            <a:endParaRPr lang="en-US" sz="1496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17102" y="3984368"/>
            <a:ext cx="202692" cy="203200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7621140" y="3920331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Rules &amp; Fairness: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Develops a strong sense of justice; can be bossy about rules.</a:t>
            </a:r>
            <a:endParaRPr lang="en-US" sz="1496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17102" y="4717614"/>
            <a:ext cx="202692" cy="203200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7621140" y="4666456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Social Awareness: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Becomes self-conscious and sensitive to others' opinions.</a:t>
            </a:r>
            <a:endParaRPr lang="en-US" sz="1496" dirty="0"/>
          </a:p>
        </p:txBody>
      </p:sp>
      <p:sp>
        <p:nvSpPr>
          <p:cNvPr id="13" name="Shape 6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7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Emotional Development: The Independent Scout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405384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2337337"/>
            <a:ext cx="202692" cy="2032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09422" y="2273300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Growing Independence: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Shows a desire for more responsibility, which builds confidence.</a:t>
            </a:r>
            <a:endParaRPr lang="en-US" sz="1496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5384" y="3083462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09422" y="3019425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Emotional Regulation: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Still learning to control a wide range of emotions; moods can be dramatic.</a:t>
            </a:r>
            <a:endParaRPr lang="en-US" sz="1496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5384" y="3816708"/>
            <a:ext cx="202692" cy="2032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09422" y="3765550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Empathy &amp; Conscience: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Growing ability to show sympathy and understand right from wrong.</a:t>
            </a:r>
            <a:endParaRPr lang="en-US" sz="1496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5384" y="4575712"/>
            <a:ext cx="202692" cy="2032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09422" y="4511675"/>
            <a:ext cx="413489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Self-Esteem: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In the 'industry vs. inferiority' stage; self-worth is tied to accomplishment.</a:t>
            </a:r>
            <a:endParaRPr lang="en-US" sz="1496" dirty="0"/>
          </a:p>
        </p:txBody>
      </p:sp>
      <p:pic>
        <p:nvPicPr>
          <p:cNvPr id="12" name="Image 4"/>
          <p:cNvPicPr>
            <a:picLocks noChangeAspect="1"/>
          </p:cNvPicPr>
          <p:nvPr/>
        </p:nvPicPr>
        <p:blipFill>
          <a:blip r:embed="rId7"/>
          <a:srcRect l="16278" r="16278"/>
          <a:stretch/>
        </p:blipFill>
        <p:spPr>
          <a:xfrm>
            <a:off x="5097684" y="1117600"/>
            <a:ext cx="6658452" cy="5168900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7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Common (and Normal) Behavior Challenges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05384" y="1168400"/>
            <a:ext cx="5574030" cy="2432050"/>
          </a:xfrm>
          <a:prstGeom prst="roundRect">
            <a:avLst>
              <a:gd name="adj" fmla="val 314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0" y="1889125"/>
            <a:ext cx="304038" cy="3048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2264450" y="2295525"/>
            <a:ext cx="185589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Preferring Peers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1076801" y="2651125"/>
            <a:ext cx="42311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Actively avoiding adults to spend time with friends.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6182106" y="1168400"/>
            <a:ext cx="5574030" cy="2432050"/>
          </a:xfrm>
          <a:prstGeom prst="roundRect">
            <a:avLst>
              <a:gd name="adj" fmla="val 314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17102" y="1889125"/>
            <a:ext cx="304038" cy="3048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8237530" y="2295525"/>
            <a:ext cx="146318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Talking Back</a:t>
            </a:r>
            <a:endParaRPr lang="en-US" sz="1795" dirty="0"/>
          </a:p>
        </p:txBody>
      </p:sp>
      <p:sp>
        <p:nvSpPr>
          <p:cNvPr id="11" name="Text 7"/>
          <p:cNvSpPr txBox="1"/>
          <p:nvPr/>
        </p:nvSpPr>
        <p:spPr>
          <a:xfrm>
            <a:off x="7011876" y="2651125"/>
            <a:ext cx="391448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Using defiant language to assert independence.</a:t>
            </a:r>
            <a:endParaRPr lang="en-US" sz="1496" dirty="0"/>
          </a:p>
        </p:txBody>
      </p:sp>
      <p:sp>
        <p:nvSpPr>
          <p:cNvPr id="12" name="Shape 8"/>
          <p:cNvSpPr/>
          <p:nvPr/>
        </p:nvSpPr>
        <p:spPr>
          <a:xfrm>
            <a:off x="405384" y="3803650"/>
            <a:ext cx="5574030" cy="2432050"/>
          </a:xfrm>
          <a:prstGeom prst="roundRect">
            <a:avLst>
              <a:gd name="adj" fmla="val 314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40380" y="4524375"/>
            <a:ext cx="304038" cy="3048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2175772" y="4930775"/>
            <a:ext cx="203325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Focus on Fairness</a:t>
            </a:r>
            <a:endParaRPr lang="en-US" sz="1795" dirty="0"/>
          </a:p>
        </p:txBody>
      </p:sp>
      <p:sp>
        <p:nvSpPr>
          <p:cNvPr id="15" name="Text 10"/>
          <p:cNvSpPr txBox="1"/>
          <p:nvPr/>
        </p:nvSpPr>
        <p:spPr>
          <a:xfrm>
            <a:off x="918448" y="5286375"/>
            <a:ext cx="4547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Becoming upset over perceived unfairness or cheating.</a:t>
            </a:r>
            <a:endParaRPr lang="en-US" sz="1496" dirty="0"/>
          </a:p>
        </p:txBody>
      </p:sp>
      <p:sp>
        <p:nvSpPr>
          <p:cNvPr id="16" name="Shape 11"/>
          <p:cNvSpPr/>
          <p:nvPr/>
        </p:nvSpPr>
        <p:spPr>
          <a:xfrm>
            <a:off x="6182106" y="3803650"/>
            <a:ext cx="5574030" cy="2432050"/>
          </a:xfrm>
          <a:prstGeom prst="roundRect">
            <a:avLst>
              <a:gd name="adj" fmla="val 314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17102" y="4524375"/>
            <a:ext cx="304038" cy="30480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7809976" y="4930775"/>
            <a:ext cx="231829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Stretching the Truth</a:t>
            </a:r>
            <a:endParaRPr lang="en-US" sz="1795" dirty="0"/>
          </a:p>
        </p:txBody>
      </p:sp>
      <p:sp>
        <p:nvSpPr>
          <p:cNvPr id="19" name="Text 13"/>
          <p:cNvSpPr txBox="1"/>
          <p:nvPr/>
        </p:nvSpPr>
        <p:spPr>
          <a:xfrm>
            <a:off x="6596991" y="5286375"/>
            <a:ext cx="47442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Lying to avoid consequences or navigate social situations.</a:t>
            </a:r>
            <a:endParaRPr lang="en-US" sz="1496" dirty="0"/>
          </a:p>
        </p:txBody>
      </p:sp>
      <p:sp>
        <p:nvSpPr>
          <p:cNvPr id="20" name="Shape 14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5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dirty="0">
                <a:latin typeface="Corbel" panose="020B0503020204020204" pitchFamily="34" charset="0"/>
              </a:rPr>
              <a:t>Developmental Norms from 5 to 18</a:t>
            </a:r>
            <a:endParaRPr lang="en-US" sz="2993" dirty="0">
              <a:latin typeface="Corbel" panose="020B0503020204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05384" y="1219200"/>
            <a:ext cx="11350752" cy="4965700"/>
          </a:xfrm>
          <a:prstGeom prst="roundRect">
            <a:avLst>
              <a:gd name="adj" fmla="val 75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2771D6F-83AA-0747-1F65-8890F4EE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8352"/>
              </p:ext>
            </p:extLst>
          </p:nvPr>
        </p:nvGraphicFramePr>
        <p:xfrm>
          <a:off x="669700" y="1352550"/>
          <a:ext cx="10856890" cy="4740868"/>
        </p:xfrm>
        <a:graphic>
          <a:graphicData uri="http://schemas.openxmlformats.org/drawingml/2006/table">
            <a:tbl>
              <a:tblPr/>
              <a:tblGrid>
                <a:gridCol w="2783034">
                  <a:extLst>
                    <a:ext uri="{9D8B030D-6E8A-4147-A177-3AD203B41FA5}">
                      <a16:colId xmlns:a16="http://schemas.microsoft.com/office/drawing/2014/main" val="2691547839"/>
                    </a:ext>
                  </a:extLst>
                </a:gridCol>
                <a:gridCol w="2783034">
                  <a:extLst>
                    <a:ext uri="{9D8B030D-6E8A-4147-A177-3AD203B41FA5}">
                      <a16:colId xmlns:a16="http://schemas.microsoft.com/office/drawing/2014/main" val="842858535"/>
                    </a:ext>
                  </a:extLst>
                </a:gridCol>
                <a:gridCol w="2783034">
                  <a:extLst>
                    <a:ext uri="{9D8B030D-6E8A-4147-A177-3AD203B41FA5}">
                      <a16:colId xmlns:a16="http://schemas.microsoft.com/office/drawing/2014/main" val="3908139615"/>
                    </a:ext>
                  </a:extLst>
                </a:gridCol>
                <a:gridCol w="2507788">
                  <a:extLst>
                    <a:ext uri="{9D8B030D-6E8A-4147-A177-3AD203B41FA5}">
                      <a16:colId xmlns:a16="http://schemas.microsoft.com/office/drawing/2014/main" val="3423823338"/>
                    </a:ext>
                  </a:extLst>
                </a:gridCol>
              </a:tblGrid>
              <a:tr h="562776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600" b="1" u="sng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Age Range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600" b="1" u="sng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Developmental Phase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600" b="1" u="sng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Primary Social Focus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en-US" sz="1600" b="1" u="sng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Key Behavior Characteristics</a:t>
                      </a:r>
                    </a:p>
                  </a:txBody>
                  <a:tcPr marL="56757" marR="56757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50348"/>
                  </a:ext>
                </a:extLst>
              </a:tr>
              <a:tr h="1105452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5 to 7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Early Childhood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Caregivers and Parents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High physical energy: brief attention spans: need for constant movement: difficulty with abstract rules.</a:t>
                      </a:r>
                    </a:p>
                  </a:txBody>
                  <a:tcPr marL="56757" marR="56757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515"/>
                  </a:ext>
                </a:extLst>
              </a:tr>
              <a:tr h="1105452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8 to 10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Middle Childhood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Same Gender Peers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Strong sense of "fairness": desire for logic: collecting and organizing; mastery of physical skills.</a:t>
                      </a:r>
                    </a:p>
                  </a:txBody>
                  <a:tcPr marL="56757" marR="56757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64143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11 to 13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Early Adolescence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Peer Acceptance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Sensitivity to criticism: questioning authority: rapid mood shifts: social comparison.</a:t>
                      </a:r>
                    </a:p>
                  </a:txBody>
                  <a:tcPr marL="56757" marR="56757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76680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14 to 18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Late Adolescence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Identity and Autonomy</a:t>
                      </a:r>
                    </a:p>
                  </a:txBody>
                  <a:tcPr marL="56757" marR="70946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Abstract thinking: risk evaluation: seeking adult like responsibility: values clarification.</a:t>
                      </a:r>
                    </a:p>
                  </a:txBody>
                  <a:tcPr marL="56757" marR="56757" marT="94594" marB="9459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8376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Beyond the Norm: Behavioral Health Stats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84" y="1168400"/>
            <a:ext cx="5523357" cy="5067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232779" y="1936750"/>
            <a:ext cx="5523357" cy="1320800"/>
          </a:xfrm>
          <a:prstGeom prst="roundRect">
            <a:avLst>
              <a:gd name="adj" fmla="val 10651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8161520" y="2152650"/>
            <a:ext cx="16658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C2410C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~40%</a:t>
            </a:r>
            <a:endParaRPr lang="en-US" sz="4788" dirty="0"/>
          </a:p>
        </p:txBody>
      </p:sp>
      <p:sp>
        <p:nvSpPr>
          <p:cNvPr id="7" name="Text 4"/>
          <p:cNvSpPr txBox="1"/>
          <p:nvPr/>
        </p:nvSpPr>
        <p:spPr>
          <a:xfrm>
            <a:off x="7293745" y="2813050"/>
            <a:ext cx="3401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of children with ADHD also have anxiety.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6232779" y="3460750"/>
            <a:ext cx="2685669" cy="787400"/>
          </a:xfrm>
          <a:prstGeom prst="roundRect">
            <a:avLst>
              <a:gd name="adj" fmla="val 2247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6384798" y="3613150"/>
            <a:ext cx="238163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Boys &gt; Girls</a:t>
            </a:r>
            <a:endParaRPr lang="en-US" sz="1795" dirty="0"/>
          </a:p>
        </p:txBody>
      </p:sp>
      <p:sp>
        <p:nvSpPr>
          <p:cNvPr id="10" name="Text 7"/>
          <p:cNvSpPr txBox="1"/>
          <p:nvPr/>
        </p:nvSpPr>
        <p:spPr>
          <a:xfrm>
            <a:off x="6384798" y="3867150"/>
            <a:ext cx="238163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with ADHD</a:t>
            </a:r>
            <a:endParaRPr lang="en-US" sz="1496" dirty="0"/>
          </a:p>
        </p:txBody>
      </p:sp>
      <p:sp>
        <p:nvSpPr>
          <p:cNvPr id="11" name="Shape 8"/>
          <p:cNvSpPr/>
          <p:nvPr/>
        </p:nvSpPr>
        <p:spPr>
          <a:xfrm>
            <a:off x="9070467" y="3460750"/>
            <a:ext cx="2685669" cy="787400"/>
          </a:xfrm>
          <a:prstGeom prst="roundRect">
            <a:avLst>
              <a:gd name="adj" fmla="val 2247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 txBox="1"/>
          <p:nvPr/>
        </p:nvSpPr>
        <p:spPr>
          <a:xfrm>
            <a:off x="9222486" y="3613150"/>
            <a:ext cx="238163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FAF8F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&gt;44%</a:t>
            </a:r>
            <a:endParaRPr lang="en-US" sz="1795" dirty="0"/>
          </a:p>
        </p:txBody>
      </p:sp>
      <p:sp>
        <p:nvSpPr>
          <p:cNvPr id="13" name="Text 10"/>
          <p:cNvSpPr txBox="1"/>
          <p:nvPr/>
        </p:nvSpPr>
        <p:spPr>
          <a:xfrm>
            <a:off x="9222486" y="3867150"/>
            <a:ext cx="238163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have conduct problems</a:t>
            </a:r>
            <a:endParaRPr lang="en-US" sz="1496" dirty="0"/>
          </a:p>
        </p:txBody>
      </p:sp>
      <p:sp>
        <p:nvSpPr>
          <p:cNvPr id="14" name="Shape 11"/>
          <p:cNvSpPr/>
          <p:nvPr/>
        </p:nvSpPr>
        <p:spPr>
          <a:xfrm>
            <a:off x="6232779" y="4451350"/>
            <a:ext cx="5523357" cy="1016000"/>
          </a:xfrm>
          <a:prstGeom prst="roundRect">
            <a:avLst>
              <a:gd name="adj" fmla="val 13500"/>
            </a:avLst>
          </a:prstGeom>
          <a:solidFill>
            <a:srgbClr val="FFF7ED"/>
          </a:solidFill>
          <a:ln w="12668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 txBox="1"/>
          <p:nvPr/>
        </p:nvSpPr>
        <p:spPr>
          <a:xfrm>
            <a:off x="6397466" y="4616450"/>
            <a:ext cx="519398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Key Insight: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Children with diagnosed behavioral health conditions are more likely to be disengaged, bullied, and have difficulty making friends.</a:t>
            </a:r>
            <a:endParaRPr lang="en-US" sz="1496" dirty="0"/>
          </a:p>
        </p:txBody>
      </p:sp>
      <p:sp>
        <p:nvSpPr>
          <p:cNvPr id="16" name="Shape 13"/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58900-64F1-4571-CC8B-F6A4FE2E8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A4AA528-4814-6CCE-7D03-F0A36B3B6105}"/>
              </a:ext>
            </a:extLst>
          </p:cNvPr>
          <p:cNvSpPr txBox="1"/>
          <p:nvPr/>
        </p:nvSpPr>
        <p:spPr>
          <a:xfrm>
            <a:off x="405384" y="304800"/>
            <a:ext cx="11350752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Foundational Management Strategies</a:t>
            </a:r>
            <a:endParaRPr lang="en-US" sz="2993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9D2024B-CDC6-6BC6-421F-6B8AEB630D53}"/>
              </a:ext>
            </a:extLst>
          </p:cNvPr>
          <p:cNvSpPr/>
          <p:nvPr/>
        </p:nvSpPr>
        <p:spPr>
          <a:xfrm>
            <a:off x="5700713" y="882650"/>
            <a:ext cx="760095" cy="31750"/>
          </a:xfrm>
          <a:prstGeom prst="roundRect">
            <a:avLst>
              <a:gd name="adj" fmla="val 345600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EC9DE9F-29F7-8A7A-E676-53F43FA22DE7}"/>
              </a:ext>
            </a:extLst>
          </p:cNvPr>
          <p:cNvSpPr/>
          <p:nvPr/>
        </p:nvSpPr>
        <p:spPr>
          <a:xfrm>
            <a:off x="405384" y="1219200"/>
            <a:ext cx="5523357" cy="4965700"/>
          </a:xfrm>
          <a:prstGeom prst="roundRect">
            <a:avLst>
              <a:gd name="adj" fmla="val 75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4566A2D-F86A-24F5-DDF9-73E93978A8CE}"/>
              </a:ext>
            </a:extLst>
          </p:cNvPr>
          <p:cNvSpPr/>
          <p:nvPr/>
        </p:nvSpPr>
        <p:spPr>
          <a:xfrm>
            <a:off x="671417" y="1485900"/>
            <a:ext cx="405384" cy="406400"/>
          </a:xfrm>
          <a:prstGeom prst="roundRect">
            <a:avLst>
              <a:gd name="adj" fmla="val 84586"/>
            </a:avLst>
          </a:prstGeom>
          <a:solidFill>
            <a:srgbClr val="FFF7E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BF724233-F460-2C94-0A4E-7654A43D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0095" y="1574800"/>
            <a:ext cx="228029" cy="228600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2D96FBD6-1A94-6250-ECFC-3FEF55E99F06}"/>
              </a:ext>
            </a:extLst>
          </p:cNvPr>
          <p:cNvSpPr txBox="1"/>
          <p:nvPr/>
        </p:nvSpPr>
        <p:spPr>
          <a:xfrm>
            <a:off x="1178147" y="1536700"/>
            <a:ext cx="338875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Set Clear Expectations</a:t>
            </a:r>
            <a:endParaRPr lang="en-US" sz="2394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4C45C231-F026-B4BC-7584-9A6FFD783877}"/>
              </a:ext>
            </a:extLst>
          </p:cNvPr>
          <p:cNvSpPr txBox="1"/>
          <p:nvPr/>
        </p:nvSpPr>
        <p:spPr>
          <a:xfrm>
            <a:off x="671417" y="2044700"/>
            <a:ext cx="4991291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Establish a few clear, simple, and positively worded rules. The Scout Oath and Law are the perfect foundation. Review them regularly.</a:t>
            </a:r>
            <a:endParaRPr lang="en-US" sz="1496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AAEEAB3B-B338-835C-7219-18482184B4B6}"/>
              </a:ext>
            </a:extLst>
          </p:cNvPr>
          <p:cNvSpPr/>
          <p:nvPr/>
        </p:nvSpPr>
        <p:spPr>
          <a:xfrm>
            <a:off x="671417" y="3125788"/>
            <a:ext cx="4991291" cy="711200"/>
          </a:xfrm>
          <a:prstGeom prst="roundRect">
            <a:avLst>
              <a:gd name="adj" fmla="val 27551"/>
            </a:avLst>
          </a:prstGeom>
          <a:solidFill>
            <a:srgbClr val="FFF7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07C6696E-8668-E44B-BCD3-DC7E4C17BF2A}"/>
              </a:ext>
            </a:extLst>
          </p:cNvPr>
          <p:cNvSpPr txBox="1"/>
          <p:nvPr/>
        </p:nvSpPr>
        <p:spPr>
          <a:xfrm>
            <a:off x="798100" y="3252788"/>
            <a:ext cx="47379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Example: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"We are Trustworthy — we keep our promises and tell the truth."</a:t>
            </a:r>
            <a:endParaRPr lang="en-US" sz="1496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5BA72B85-DCE5-2AEA-B4E2-81F1DD7DC951}"/>
              </a:ext>
            </a:extLst>
          </p:cNvPr>
          <p:cNvSpPr/>
          <p:nvPr/>
        </p:nvSpPr>
        <p:spPr>
          <a:xfrm>
            <a:off x="6232779" y="1219200"/>
            <a:ext cx="5523357" cy="4965700"/>
          </a:xfrm>
          <a:prstGeom prst="roundRect">
            <a:avLst>
              <a:gd name="adj" fmla="val 754"/>
            </a:avLst>
          </a:prstGeom>
          <a:solidFill>
            <a:srgbClr val="FFFFFF"/>
          </a:solidFill>
          <a:ln w="12668">
            <a:solidFill>
              <a:srgbClr val="E8E2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C1953F8A-89F8-A10C-24C3-D4D9318E2FEF}"/>
              </a:ext>
            </a:extLst>
          </p:cNvPr>
          <p:cNvSpPr/>
          <p:nvPr/>
        </p:nvSpPr>
        <p:spPr>
          <a:xfrm>
            <a:off x="6498812" y="1485900"/>
            <a:ext cx="405384" cy="406400"/>
          </a:xfrm>
          <a:prstGeom prst="roundRect">
            <a:avLst>
              <a:gd name="adj" fmla="val 84586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45AF8BB0-B6C2-F57E-B79B-6C5B469278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7490" y="1574800"/>
            <a:ext cx="228029" cy="228600"/>
          </a:xfrm>
          <a:prstGeom prst="rect">
            <a:avLst/>
          </a:prstGeom>
        </p:spPr>
      </p:pic>
      <p:sp>
        <p:nvSpPr>
          <p:cNvPr id="14" name="Text 10">
            <a:extLst>
              <a:ext uri="{FF2B5EF4-FFF2-40B4-BE49-F238E27FC236}">
                <a16:creationId xmlns:a16="http://schemas.microsoft.com/office/drawing/2014/main" id="{AEC6708B-0DBE-B72A-98DC-C2860335F2D3}"/>
              </a:ext>
            </a:extLst>
          </p:cNvPr>
          <p:cNvSpPr txBox="1"/>
          <p:nvPr/>
        </p:nvSpPr>
        <p:spPr>
          <a:xfrm>
            <a:off x="7005542" y="1536700"/>
            <a:ext cx="418685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Use Positive Reinforcement</a:t>
            </a:r>
            <a:endParaRPr lang="en-US" sz="2394" dirty="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6D662701-8E24-5B1A-946A-D504EBC198A6}"/>
              </a:ext>
            </a:extLst>
          </p:cNvPr>
          <p:cNvSpPr txBox="1"/>
          <p:nvPr/>
        </p:nvSpPr>
        <p:spPr>
          <a:xfrm>
            <a:off x="6498812" y="2044700"/>
            <a:ext cx="4991291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Notice and praise positive behaviors. Be specific rather than generic to reinforce exactly what you want to see repeated.</a:t>
            </a:r>
            <a:endParaRPr lang="en-US" sz="1496"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2F19332A-23C0-AB4C-FAC6-E371E3BE3A9F}"/>
              </a:ext>
            </a:extLst>
          </p:cNvPr>
          <p:cNvSpPr/>
          <p:nvPr/>
        </p:nvSpPr>
        <p:spPr>
          <a:xfrm>
            <a:off x="6498812" y="2816225"/>
            <a:ext cx="4991291" cy="711200"/>
          </a:xfrm>
          <a:prstGeom prst="roundRect">
            <a:avLst>
              <a:gd name="adj" fmla="val 27551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197293B2-54FD-4108-7438-E84CF28B0866}"/>
              </a:ext>
            </a:extLst>
          </p:cNvPr>
          <p:cNvSpPr txBox="1"/>
          <p:nvPr/>
        </p:nvSpPr>
        <p:spPr>
          <a:xfrm>
            <a:off x="6625495" y="2943225"/>
            <a:ext cx="47379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Example:</a:t>
            </a:r>
            <a:r>
              <a:rPr lang="en-US" sz="1496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"I was impressed with how you helped your patrol clean up without being asked."</a:t>
            </a:r>
            <a:endParaRPr lang="en-US" sz="1496" dirty="0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027D7569-787F-0B5B-9AB5-093EE4F58D5F}"/>
              </a:ext>
            </a:extLst>
          </p:cNvPr>
          <p:cNvSpPr/>
          <p:nvPr/>
        </p:nvSpPr>
        <p:spPr>
          <a:xfrm>
            <a:off x="405384" y="6388100"/>
            <a:ext cx="11350752" cy="127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5D383949-BD0B-6066-CE1E-7881BE7E6FC8}"/>
              </a:ext>
            </a:extLst>
          </p:cNvPr>
          <p:cNvSpPr txBox="1"/>
          <p:nvPr/>
        </p:nvSpPr>
        <p:spPr>
          <a:xfrm>
            <a:off x="405384" y="6477000"/>
            <a:ext cx="11350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Child Behavior 101 — Scouting America</a:t>
            </a:r>
            <a:endParaRPr lang="en-US" sz="1496" dirty="0"/>
          </a:p>
        </p:txBody>
      </p:sp>
    </p:spTree>
    <p:extLst>
      <p:ext uri="{BB962C8B-B14F-4D97-AF65-F5344CB8AC3E}">
        <p14:creationId xmlns:p14="http://schemas.microsoft.com/office/powerpoint/2010/main" val="341329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2532</Words>
  <Application>Microsoft Macintosh PowerPoint</Application>
  <PresentationFormat>Widescreen</PresentationFormat>
  <Paragraphs>292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Corbel</vt:lpstr>
      <vt:lpstr>Google Sans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Andrew Mendonsa</cp:lastModifiedBy>
  <cp:revision>12</cp:revision>
  <dcterms:created xsi:type="dcterms:W3CDTF">2026-03-19T18:08:06Z</dcterms:created>
  <dcterms:modified xsi:type="dcterms:W3CDTF">2026-03-19T23:30:46Z</dcterms:modified>
</cp:coreProperties>
</file>