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8"/>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3" r:id="rId19"/>
    <p:sldId id="274" r:id="rId20"/>
    <p:sldId id="275" r:id="rId21"/>
    <p:sldId id="276" r:id="rId22"/>
    <p:sldId id="277" r:id="rId23"/>
    <p:sldId id="278" r:id="rId24"/>
    <p:sldId id="287" r:id="rId25"/>
    <p:sldId id="288" r:id="rId26"/>
    <p:sldId id="281" r:id="rId27"/>
    <p:sldId id="282" r:id="rId28"/>
    <p:sldId id="283" r:id="rId29"/>
    <p:sldId id="284" r:id="rId30"/>
    <p:sldId id="285" r:id="rId31"/>
    <p:sldId id="286" r:id="rId32"/>
    <p:sldId id="279" r:id="rId33"/>
    <p:sldId id="280" r:id="rId34"/>
    <p:sldId id="289" r:id="rId35"/>
    <p:sldId id="290" r:id="rId36"/>
    <p:sldId id="291" r:id="rId37"/>
    <p:sldId id="292" r:id="rId38"/>
    <p:sldId id="293" r:id="rId39"/>
    <p:sldId id="294" r:id="rId40"/>
    <p:sldId id="296" r:id="rId41"/>
    <p:sldId id="295" r:id="rId42"/>
    <p:sldId id="297" r:id="rId43"/>
    <p:sldId id="298" r:id="rId44"/>
    <p:sldId id="302" r:id="rId45"/>
    <p:sldId id="303" r:id="rId46"/>
    <p:sldId id="304" r:id="rId47"/>
    <p:sldId id="305" r:id="rId48"/>
    <p:sldId id="299" r:id="rId49"/>
    <p:sldId id="300" r:id="rId50"/>
    <p:sldId id="301"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22" r:id="rId65"/>
    <p:sldId id="321" r:id="rId66"/>
    <p:sldId id="323" r:id="rId67"/>
    <p:sldId id="324" r:id="rId68"/>
    <p:sldId id="325" r:id="rId69"/>
    <p:sldId id="326" r:id="rId70"/>
    <p:sldId id="327" r:id="rId71"/>
    <p:sldId id="328" r:id="rId72"/>
    <p:sldId id="320" r:id="rId73"/>
    <p:sldId id="319"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92516" autoAdjust="0"/>
  </p:normalViewPr>
  <p:slideViewPr>
    <p:cSldViewPr snapToGrid="0">
      <p:cViewPr varScale="1">
        <p:scale>
          <a:sx n="92" d="100"/>
          <a:sy n="92" d="100"/>
        </p:scale>
        <p:origin x="402" y="90"/>
      </p:cViewPr>
      <p:guideLst/>
    </p:cSldViewPr>
  </p:slideViewPr>
  <p:notesTextViewPr>
    <p:cViewPr>
      <p:scale>
        <a:sx n="1" d="1"/>
        <a:sy n="1" d="1"/>
      </p:scale>
      <p:origin x="0" y="0"/>
    </p:cViewPr>
  </p:notesTextViewPr>
  <p:notesViewPr>
    <p:cSldViewPr snapToGrid="0">
      <p:cViewPr varScale="1">
        <p:scale>
          <a:sx n="79" d="100"/>
          <a:sy n="79" d="100"/>
        </p:scale>
        <p:origin x="3060"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C49B13-85C9-4D44-9C72-375310DD3606}" type="datetimeFigureOut">
              <a:rPr lang="en-US" smtClean="0"/>
              <a:t>4/30/2018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EA3E3-ABA3-4BCC-ACE7-23FAFB502254}" type="slidenum">
              <a:rPr lang="en-US" smtClean="0"/>
              <a:t>‹#›</a:t>
            </a:fld>
            <a:endParaRPr lang="en-US" dirty="0"/>
          </a:p>
        </p:txBody>
      </p:sp>
    </p:spTree>
    <p:extLst>
      <p:ext uri="{BB962C8B-B14F-4D97-AF65-F5344CB8AC3E}">
        <p14:creationId xmlns:p14="http://schemas.microsoft.com/office/powerpoint/2010/main" val="3041463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EA3E3-ABA3-4BCC-ACE7-23FAFB502254}" type="slidenum">
              <a:rPr lang="en-US" smtClean="0"/>
              <a:t>1</a:t>
            </a:fld>
            <a:endParaRPr lang="en-US" dirty="0"/>
          </a:p>
        </p:txBody>
      </p:sp>
    </p:spTree>
    <p:extLst>
      <p:ext uri="{BB962C8B-B14F-4D97-AF65-F5344CB8AC3E}">
        <p14:creationId xmlns:p14="http://schemas.microsoft.com/office/powerpoint/2010/main" val="711922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600" dirty="0" smtClean="0"/>
              <a:t>Shee Be</a:t>
            </a:r>
          </a:p>
          <a:p>
            <a:pPr marL="171450" indent="-171450">
              <a:buFont typeface="Arial" panose="020B0604020202020204" pitchFamily="34" charset="0"/>
              <a:buChar char="•"/>
            </a:pPr>
            <a:r>
              <a:rPr lang="en-US" sz="1600" dirty="0" smtClean="0"/>
              <a:t>190,000 people</a:t>
            </a:r>
          </a:p>
          <a:p>
            <a:pPr marL="171450" indent="-171450">
              <a:buFont typeface="Arial" panose="020B0604020202020204" pitchFamily="34" charset="0"/>
              <a:buChar char="•"/>
            </a:pPr>
            <a:r>
              <a:rPr lang="en-US" sz="1600" dirty="0" smtClean="0"/>
              <a:t>Split between Liaoning and Jilin Provinces in Northeast China and Xinjiang Province in Northwest China; People living in the east speak Mandarin, but people living in the west speak a Xibe language</a:t>
            </a:r>
          </a:p>
          <a:p>
            <a:pPr marL="171450" indent="-171450">
              <a:buFont typeface="Arial" panose="020B0604020202020204" pitchFamily="34" charset="0"/>
              <a:buChar char="•"/>
            </a:pPr>
            <a:r>
              <a:rPr lang="en-US" sz="1600" dirty="0" smtClean="0"/>
              <a:t>Believed animals are manifestation of human spirits, Shamanists and the power of ancestors; recently they have also adopted Confucianism</a:t>
            </a:r>
          </a:p>
          <a:p>
            <a:pPr marL="171450" indent="-171450">
              <a:buFont typeface="Arial" panose="020B0604020202020204" pitchFamily="34" charset="0"/>
              <a:buChar char="•"/>
            </a:pPr>
            <a:r>
              <a:rPr lang="en-US" sz="1600" dirty="0" smtClean="0"/>
              <a:t>Produce agriculture and livestock</a:t>
            </a:r>
          </a:p>
          <a:p>
            <a:pPr marL="171450" indent="-171450">
              <a:buFont typeface="Arial" panose="020B0604020202020204" pitchFamily="34" charset="0"/>
              <a:buChar char="•"/>
            </a:pPr>
            <a:r>
              <a:rPr lang="en-US" sz="1600" dirty="0" smtClean="0"/>
              <a:t>Eat rice, products made of wheat flour, mutton and pork and take their meals with milk, milk tea, and oil tea; during the winter they hunt and eat boar, duck and hare</a:t>
            </a:r>
          </a:p>
          <a:p>
            <a:pPr marL="171450" indent="-171450">
              <a:buFont typeface="Arial" panose="020B0604020202020204" pitchFamily="34" charset="0"/>
              <a:buChar char="•"/>
            </a:pPr>
            <a:endParaRPr lang="en-US" sz="160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71EA3E3-ABA3-4BCC-ACE7-23FAFB502254}" type="slidenum">
              <a:rPr lang="en-US" smtClean="0"/>
              <a:t>10</a:t>
            </a:fld>
            <a:endParaRPr lang="en-US" dirty="0"/>
          </a:p>
        </p:txBody>
      </p:sp>
    </p:spTree>
    <p:extLst>
      <p:ext uri="{BB962C8B-B14F-4D97-AF65-F5344CB8AC3E}">
        <p14:creationId xmlns:p14="http://schemas.microsoft.com/office/powerpoint/2010/main" val="241569185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105,000 people</a:t>
            </a:r>
          </a:p>
          <a:p>
            <a:pPr marL="285750" indent="-285750">
              <a:buFont typeface="Arial" panose="020B0604020202020204" pitchFamily="34" charset="0"/>
              <a:buChar char="•"/>
            </a:pPr>
            <a:r>
              <a:rPr lang="en-US" sz="1400" dirty="0" smtClean="0"/>
              <a:t>Live in Xinjiang, Qinghai &amp; Gansu Provinces in northwestern China</a:t>
            </a:r>
          </a:p>
          <a:p>
            <a:pPr marL="285750" indent="-285750">
              <a:buFont typeface="Arial" panose="020B0604020202020204" pitchFamily="34" charset="0"/>
              <a:buChar char="•"/>
            </a:pPr>
            <a:r>
              <a:rPr lang="en-US" sz="1400" dirty="0" smtClean="0"/>
              <a:t>Predominately Muslims and follow Islamic beliefs</a:t>
            </a:r>
          </a:p>
          <a:p>
            <a:pPr marL="285750" indent="-285750">
              <a:buFont typeface="Arial" panose="020B0604020202020204" pitchFamily="34" charset="0"/>
              <a:buChar char="•"/>
            </a:pPr>
            <a:r>
              <a:rPr lang="en-US" sz="1400" dirty="0" smtClean="0"/>
              <a:t>Make their living hunting, forestry and breeding livestock for over 700 years, but recently turned to agriculture, horticulture, and handicrafts</a:t>
            </a:r>
          </a:p>
          <a:p>
            <a:pPr marL="285750" indent="-285750">
              <a:buFont typeface="Arial" panose="020B0604020202020204" pitchFamily="34" charset="0"/>
              <a:buChar char="•"/>
            </a:pPr>
            <a:r>
              <a:rPr lang="en-US" sz="1400" dirty="0" smtClean="0"/>
              <a:t>Women are good at embroidery and paper-cutting</a:t>
            </a:r>
          </a:p>
          <a:p>
            <a:pPr marL="285750" indent="-285750">
              <a:buFont typeface="Arial" panose="020B0604020202020204" pitchFamily="34" charset="0"/>
              <a:buChar char="•"/>
            </a:pPr>
            <a:r>
              <a:rPr lang="en-US" sz="1400" dirty="0" smtClean="0"/>
              <a:t>Men are good at building and tend to fruit trees like apricot, pears, apples, and grapes</a:t>
            </a:r>
          </a:p>
          <a:p>
            <a:pPr marL="285750" indent="-285750">
              <a:buFont typeface="Arial" panose="020B0604020202020204" pitchFamily="34" charset="0"/>
              <a:buChar char="•"/>
            </a:pPr>
            <a:r>
              <a:rPr lang="en-US" sz="1400" dirty="0" smtClean="0"/>
              <a:t>Picture shows a Salar woman tending to her food being dried</a:t>
            </a: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100</a:t>
            </a:fld>
            <a:endParaRPr lang="en-US" dirty="0"/>
          </a:p>
        </p:txBody>
      </p:sp>
    </p:spTree>
    <p:extLst>
      <p:ext uri="{BB962C8B-B14F-4D97-AF65-F5344CB8AC3E}">
        <p14:creationId xmlns:p14="http://schemas.microsoft.com/office/powerpoint/2010/main" val="102586987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Their diet includes flour, wheat, potatoes, vegetables, beef, lamb and chicken</a:t>
            </a:r>
          </a:p>
          <a:p>
            <a:pPr marL="285750" indent="-285750">
              <a:buFont typeface="Arial" panose="020B0604020202020204" pitchFamily="34" charset="0"/>
              <a:buChar char="•"/>
            </a:pPr>
            <a:r>
              <a:rPr lang="en-US" sz="1400" dirty="0" smtClean="0"/>
              <a:t>They will not touch donkey and horsemeat, or meat from animals that have died of natural causes</a:t>
            </a:r>
          </a:p>
          <a:p>
            <a:pPr marL="285750" indent="-285750">
              <a:buFont typeface="Arial" panose="020B0604020202020204" pitchFamily="34" charset="0"/>
              <a:buChar char="•"/>
            </a:pPr>
            <a:r>
              <a:rPr lang="en-US" sz="1400" dirty="0" smtClean="0"/>
              <a:t>Being Muslim, they do not drink alcohol, so they drink a white and wheat tea that when toasted and brewed, it taste like coffee</a:t>
            </a:r>
          </a:p>
          <a:p>
            <a:pPr marL="285750" indent="-285750">
              <a:buFont typeface="Arial" panose="020B0604020202020204" pitchFamily="34" charset="0"/>
              <a:buChar char="•"/>
            </a:pPr>
            <a:r>
              <a:rPr lang="en-US" sz="1400" dirty="0" smtClean="0"/>
              <a:t>The celebrate the same festivals as the Hui people, like Corban, Aimsgiving, and Kalzhai Festivals</a:t>
            </a:r>
          </a:p>
          <a:p>
            <a:pPr marL="285750" indent="-285750">
              <a:buFont typeface="Arial" panose="020B0604020202020204" pitchFamily="34" charset="0"/>
              <a:buChar char="•"/>
            </a:pPr>
            <a:r>
              <a:rPr lang="en-US" sz="1400" dirty="0" smtClean="0"/>
              <a:t>When visiting with a Salar Family, the first thing they will do is to offer a cup of tea, then they will offer you a piece of steamed bread, which you should break off and eat slowly.  </a:t>
            </a:r>
          </a:p>
          <a:p>
            <a:pPr marL="285750" indent="-285750">
              <a:buFont typeface="Arial" panose="020B0604020202020204" pitchFamily="34" charset="0"/>
              <a:buChar char="•"/>
            </a:pPr>
            <a:r>
              <a:rPr lang="en-US" sz="1400" dirty="0" smtClean="0"/>
              <a:t>The mother’s brother is held with the highest esteem</a:t>
            </a:r>
          </a:p>
          <a:p>
            <a:pPr marL="285750" indent="-285750">
              <a:buFont typeface="Arial" panose="020B0604020202020204" pitchFamily="34" charset="0"/>
              <a:buChar char="•"/>
            </a:pPr>
            <a:r>
              <a:rPr lang="en-US" sz="1400" dirty="0" smtClean="0"/>
              <a:t>When a Salar is conducting a ceremony, it is impolite to walk in front of the ceremony</a:t>
            </a:r>
          </a:p>
          <a:p>
            <a:pPr marL="285750" indent="-285750">
              <a:buFont typeface="Arial" panose="020B0604020202020204" pitchFamily="34" charset="0"/>
              <a:buChar char="•"/>
            </a:pPr>
            <a:r>
              <a:rPr lang="en-US" sz="1400" dirty="0" smtClean="0"/>
              <a:t>It’s customary for the village imam to conduct the wedding ceremony.</a:t>
            </a:r>
          </a:p>
          <a:p>
            <a:pPr marL="285750" indent="-285750">
              <a:buFont typeface="Arial" panose="020B0604020202020204" pitchFamily="34" charset="0"/>
              <a:buChar char="•"/>
            </a:pPr>
            <a:r>
              <a:rPr lang="en-US" sz="1400" dirty="0" smtClean="0"/>
              <a:t>Before leaving the parent’s house, the bride must cry and sing to show her reluctance; The bride is escorted to the grooms house and pretend to force open the door while the grooms family pretend to resist; after the bride steps through the groom’s threshold, she presents samples of her embroidery to show here dexterity.</a:t>
            </a: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101</a:t>
            </a:fld>
            <a:endParaRPr lang="en-US" dirty="0"/>
          </a:p>
        </p:txBody>
      </p:sp>
    </p:spTree>
    <p:extLst>
      <p:ext uri="{BB962C8B-B14F-4D97-AF65-F5344CB8AC3E}">
        <p14:creationId xmlns:p14="http://schemas.microsoft.com/office/powerpoint/2010/main" val="322303387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Wi gerz</a:t>
            </a:r>
          </a:p>
          <a:p>
            <a:pPr marL="285750" indent="-285750">
              <a:buFont typeface="Arial" panose="020B0604020202020204" pitchFamily="34" charset="0"/>
              <a:buChar char="•"/>
            </a:pPr>
            <a:r>
              <a:rPr lang="en-US" sz="1400" dirty="0" smtClean="0"/>
              <a:t>8.4 million people</a:t>
            </a:r>
          </a:p>
          <a:p>
            <a:pPr marL="285750" indent="-285750">
              <a:buFont typeface="Arial" panose="020B0604020202020204" pitchFamily="34" charset="0"/>
              <a:buChar char="•"/>
            </a:pPr>
            <a:r>
              <a:rPr lang="en-US" sz="1400" dirty="0" smtClean="0"/>
              <a:t>Live in Xinjiang Province, south of Mr. Tianshan</a:t>
            </a:r>
          </a:p>
          <a:p>
            <a:pPr marL="285750" indent="-285750">
              <a:buFont typeface="Arial" panose="020B0604020202020204" pitchFamily="34" charset="0"/>
              <a:buChar char="•"/>
            </a:pPr>
            <a:r>
              <a:rPr lang="en-US" sz="1400" dirty="0" smtClean="0"/>
              <a:t>They used to believe in Shamanism and Buddhism, but converted to Islam in the 11</a:t>
            </a:r>
            <a:r>
              <a:rPr lang="en-US" sz="1400" baseline="30000" dirty="0" smtClean="0"/>
              <a:t>th</a:t>
            </a:r>
            <a:r>
              <a:rPr lang="en-US" sz="1400" dirty="0" smtClean="0"/>
              <a:t> century</a:t>
            </a:r>
          </a:p>
          <a:p>
            <a:pPr marL="285750" indent="-285750">
              <a:buFont typeface="Arial" panose="020B0604020202020204" pitchFamily="34" charset="0"/>
              <a:buChar char="•"/>
            </a:pPr>
            <a:r>
              <a:rPr lang="en-US" sz="1400" dirty="0" smtClean="0"/>
              <a:t>They have documented history showing that for the past 2,000 years, they’ve had a robust trade relationship with many middle Asian countries and other ethnic minorities in China</a:t>
            </a:r>
          </a:p>
          <a:p>
            <a:pPr marL="285750" indent="-285750">
              <a:buFont typeface="Arial" panose="020B0604020202020204" pitchFamily="34" charset="0"/>
              <a:buChar char="•"/>
            </a:pPr>
            <a:r>
              <a:rPr lang="en-US" sz="1400" dirty="0" smtClean="0"/>
              <a:t>They are known for their abilities in processing gold, gems, silk and leather goods</a:t>
            </a:r>
          </a:p>
          <a:p>
            <a:pPr marL="285750" indent="-285750">
              <a:buFont typeface="Arial" panose="020B0604020202020204" pitchFamily="34" charset="0"/>
              <a:buChar char="•"/>
            </a:pPr>
            <a:r>
              <a:rPr lang="en-US" sz="1400" dirty="0" smtClean="0"/>
              <a:t>Hetian jade, which they process, is regarded as one of the rarest jades</a:t>
            </a:r>
          </a:p>
          <a:p>
            <a:pPr marL="285750" indent="-285750">
              <a:buFont typeface="Arial" panose="020B0604020202020204" pitchFamily="34" charset="0"/>
              <a:buChar char="•"/>
            </a:pPr>
            <a:r>
              <a:rPr lang="en-US" sz="1400" dirty="0" smtClean="0"/>
              <a:t>They also make one of the best knives</a:t>
            </a:r>
          </a:p>
          <a:p>
            <a:pPr marL="285750" indent="-285750">
              <a:buFont typeface="Arial" panose="020B0604020202020204" pitchFamily="34" charset="0"/>
              <a:buChar char="•"/>
            </a:pPr>
            <a:r>
              <a:rPr lang="en-US" sz="1400" dirty="0"/>
              <a:t>As show, in the picture, they prefer to wear colorful one-piece dresses with caps</a:t>
            </a:r>
          </a:p>
          <a:p>
            <a:endParaRPr lang="en-US" sz="1400" dirty="0" smtClean="0"/>
          </a:p>
          <a:p>
            <a:endParaRPr lang="en-US" sz="1400" dirty="0" smtClean="0"/>
          </a:p>
          <a:p>
            <a:pPr marL="285750" indent="-285750">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102</a:t>
            </a:fld>
            <a:endParaRPr lang="en-US" dirty="0"/>
          </a:p>
        </p:txBody>
      </p:sp>
    </p:spTree>
    <p:extLst>
      <p:ext uri="{BB962C8B-B14F-4D97-AF65-F5344CB8AC3E}">
        <p14:creationId xmlns:p14="http://schemas.microsoft.com/office/powerpoint/2010/main" val="112162248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Their staple food includes Nang, a crisp baked pie that is usually eaten with tea</a:t>
            </a:r>
          </a:p>
          <a:p>
            <a:pPr marL="285750" indent="-285750">
              <a:buFont typeface="Arial" panose="020B0604020202020204" pitchFamily="34" charset="0"/>
              <a:buChar char="•"/>
            </a:pPr>
            <a:r>
              <a:rPr lang="en-US" sz="1400" dirty="0" smtClean="0"/>
              <a:t>They also eat noodles, Zhuafan, beef, mutton, camel, chicken, goose, and various vegetables and fruits</a:t>
            </a:r>
          </a:p>
          <a:p>
            <a:pPr marL="285750" indent="-285750">
              <a:buFont typeface="Arial" panose="020B0604020202020204" pitchFamily="34" charset="0"/>
              <a:buChar char="•"/>
            </a:pPr>
            <a:r>
              <a:rPr lang="en-US" sz="1400" dirty="0" smtClean="0"/>
              <a:t>Picture shows some Uygur men eating Zhuafan with their hands</a:t>
            </a:r>
          </a:p>
          <a:p>
            <a:pPr marL="285750" indent="-285750">
              <a:buFont typeface="Arial" panose="020B0604020202020204" pitchFamily="34" charset="0"/>
              <a:buChar char="•"/>
            </a:pPr>
            <a:r>
              <a:rPr lang="en-US" sz="1400" dirty="0" smtClean="0"/>
              <a:t>They drink tea, milk tea, and oil tea</a:t>
            </a:r>
          </a:p>
          <a:p>
            <a:pPr marL="285750" indent="-285750">
              <a:buFont typeface="Arial" panose="020B0604020202020204" pitchFamily="34" charset="0"/>
              <a:buChar char="•"/>
            </a:pPr>
            <a:r>
              <a:rPr lang="en-US" sz="1400" dirty="0" smtClean="0"/>
              <a:t>They enjoy traditional folk dancing, singing and reciting poems and oral legends, which includes stories about their culture and reflects their wisdom</a:t>
            </a:r>
          </a:p>
          <a:p>
            <a:pPr marL="285750" indent="-285750">
              <a:buFont typeface="Arial" panose="020B0604020202020204" pitchFamily="34" charset="0"/>
              <a:buChar char="•"/>
            </a:pPr>
            <a:r>
              <a:rPr lang="en-US" sz="1400" dirty="0" smtClean="0"/>
              <a:t>When visiting a Uygur household, it’s important to remember that the eldest usually sit in the most distinguished seat, they would not appreciate you looking around their house, and leaving any small speck of food in the bowl is impolite to your host</a:t>
            </a: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103</a:t>
            </a:fld>
            <a:endParaRPr lang="en-US" dirty="0"/>
          </a:p>
        </p:txBody>
      </p:sp>
    </p:spTree>
    <p:extLst>
      <p:ext uri="{BB962C8B-B14F-4D97-AF65-F5344CB8AC3E}">
        <p14:creationId xmlns:p14="http://schemas.microsoft.com/office/powerpoint/2010/main" val="175794192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160,000 people</a:t>
            </a:r>
          </a:p>
          <a:p>
            <a:pPr marL="285750" indent="-285750">
              <a:buFont typeface="Arial" panose="020B0604020202020204" pitchFamily="34" charset="0"/>
              <a:buChar char="•"/>
            </a:pPr>
            <a:r>
              <a:rPr lang="en-US" sz="1400" dirty="0" smtClean="0"/>
              <a:t>The name Kirgiz takes after a word meaning 40 girls</a:t>
            </a:r>
          </a:p>
          <a:p>
            <a:pPr marL="285750" indent="-285750">
              <a:buFont typeface="Arial" panose="020B0604020202020204" pitchFamily="34" charset="0"/>
              <a:buChar char="•"/>
            </a:pPr>
            <a:r>
              <a:rPr lang="en-US" sz="1400" dirty="0" smtClean="0"/>
              <a:t>In the 19</a:t>
            </a:r>
            <a:r>
              <a:rPr lang="en-US" sz="1400" baseline="30000" dirty="0" smtClean="0"/>
              <a:t>th</a:t>
            </a:r>
            <a:r>
              <a:rPr lang="en-US" sz="1400" dirty="0" smtClean="0"/>
              <a:t> century, the Russians who settled in Kyrgystan drove the Muslim Kirgiz people into China, who were more hospitable to them</a:t>
            </a:r>
          </a:p>
          <a:p>
            <a:pPr marL="285750" indent="-285750">
              <a:buFont typeface="Arial" panose="020B0604020202020204" pitchFamily="34" charset="0"/>
              <a:buChar char="•"/>
            </a:pPr>
            <a:r>
              <a:rPr lang="en-US" sz="1400" dirty="0" smtClean="0"/>
              <a:t>Some remain Muslim and follow the Islamic beliefs, but others migrated to Buddhism</a:t>
            </a:r>
          </a:p>
          <a:p>
            <a:pPr marL="285750" indent="-285750">
              <a:buFont typeface="Arial" panose="020B0604020202020204" pitchFamily="34" charset="0"/>
              <a:buChar char="•"/>
            </a:pPr>
            <a:r>
              <a:rPr lang="en-US" sz="1400" dirty="0" smtClean="0"/>
              <a:t>They farm and raise livestock for a living</a:t>
            </a:r>
          </a:p>
          <a:p>
            <a:pPr marL="285750" indent="-285750">
              <a:buFont typeface="Arial" panose="020B0604020202020204" pitchFamily="34" charset="0"/>
              <a:buChar char="•"/>
            </a:pPr>
            <a:r>
              <a:rPr lang="en-US" sz="1400" dirty="0" smtClean="0"/>
              <a:t>Women are good at embroidering and weaving, decorating pillows, bedcovers, clothes, carpets and wall hangings with flower and bird patterns</a:t>
            </a: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104</a:t>
            </a:fld>
            <a:endParaRPr lang="en-US" dirty="0"/>
          </a:p>
        </p:txBody>
      </p:sp>
    </p:spTree>
    <p:extLst>
      <p:ext uri="{BB962C8B-B14F-4D97-AF65-F5344CB8AC3E}">
        <p14:creationId xmlns:p14="http://schemas.microsoft.com/office/powerpoint/2010/main" val="128047533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They eat 3 meal a day, starting with nang and milk tea for breakfast and a more substantial meal for lunch and dinner, including flour-based products with horsemeat, beef and mutton.</a:t>
            </a:r>
          </a:p>
          <a:p>
            <a:pPr marL="285750" indent="-285750">
              <a:buFont typeface="Arial" panose="020B0604020202020204" pitchFamily="34" charset="0"/>
              <a:buChar char="•"/>
            </a:pPr>
            <a:r>
              <a:rPr lang="en-US" sz="1400" dirty="0" smtClean="0"/>
              <a:t>They believe the best pieces of the mutton is the fat from the sheep’s tail and near the vertebrae and head</a:t>
            </a:r>
          </a:p>
          <a:p>
            <a:pPr marL="285750" indent="-285750">
              <a:buFont typeface="Arial" panose="020B0604020202020204" pitchFamily="34" charset="0"/>
              <a:buChar char="•"/>
            </a:pPr>
            <a:r>
              <a:rPr lang="en-US" sz="1400" dirty="0" smtClean="0"/>
              <a:t>Before enjoying a meal, the guests would cut and share the food with the women and children of the host, which is different, because other groups would feed the seniors or their guests first</a:t>
            </a:r>
          </a:p>
          <a:p>
            <a:pPr marL="285750" indent="-285750">
              <a:buFont typeface="Arial" panose="020B0604020202020204" pitchFamily="34" charset="0"/>
              <a:buChar char="•"/>
            </a:pPr>
            <a:r>
              <a:rPr lang="en-US" sz="1400" dirty="0" smtClean="0"/>
              <a:t>Leaving leftovers is impolite</a:t>
            </a:r>
          </a:p>
          <a:p>
            <a:pPr marL="285750" indent="-285750">
              <a:buFont typeface="Arial" panose="020B0604020202020204" pitchFamily="34" charset="0"/>
              <a:buChar char="•"/>
            </a:pPr>
            <a:r>
              <a:rPr lang="en-US" sz="1400" dirty="0" smtClean="0"/>
              <a:t>They celebrate the Norooz Festival, much like the other Chinese people celebrate Spring Festival</a:t>
            </a:r>
          </a:p>
          <a:p>
            <a:pPr marL="285750" indent="-285750">
              <a:buFont typeface="Arial" panose="020B0604020202020204" pitchFamily="34" charset="0"/>
              <a:buChar char="•"/>
            </a:pPr>
            <a:r>
              <a:rPr lang="en-US" sz="1400" dirty="0" smtClean="0"/>
              <a:t>Weddings are usually held at the girl’s house; the groom and his relatives will usually arrive at the girl’s house with a freshly slaughtered sheep; the girl’s family will also slaughter livestock and prepare it for their guests</a:t>
            </a: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105</a:t>
            </a:fld>
            <a:endParaRPr lang="en-US" dirty="0"/>
          </a:p>
        </p:txBody>
      </p:sp>
    </p:spTree>
    <p:extLst>
      <p:ext uri="{BB962C8B-B14F-4D97-AF65-F5344CB8AC3E}">
        <p14:creationId xmlns:p14="http://schemas.microsoft.com/office/powerpoint/2010/main" val="30753924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Ooz Bek</a:t>
            </a:r>
            <a:endParaRPr lang="en-US" sz="1400" dirty="0"/>
          </a:p>
          <a:p>
            <a:pPr marL="285750" indent="-285750">
              <a:buFont typeface="Arial" panose="020B0604020202020204" pitchFamily="34" charset="0"/>
              <a:buChar char="•"/>
            </a:pPr>
            <a:r>
              <a:rPr lang="en-US" sz="1400" dirty="0" smtClean="0"/>
              <a:t>15,000 people</a:t>
            </a:r>
          </a:p>
          <a:p>
            <a:pPr marL="285750" indent="-285750">
              <a:buFont typeface="Arial" panose="020B0604020202020204" pitchFamily="34" charset="0"/>
              <a:buChar char="•"/>
            </a:pPr>
            <a:r>
              <a:rPr lang="en-US" sz="1400" dirty="0" smtClean="0"/>
              <a:t>Name Uzbek came from a king in the 14</a:t>
            </a:r>
            <a:r>
              <a:rPr lang="en-US" sz="1400" baseline="30000" dirty="0" smtClean="0"/>
              <a:t>th</a:t>
            </a:r>
            <a:r>
              <a:rPr lang="en-US" sz="1400" dirty="0" smtClean="0"/>
              <a:t> century and means leader of self</a:t>
            </a:r>
          </a:p>
          <a:p>
            <a:pPr marL="285750" indent="-285750">
              <a:buFont typeface="Arial" panose="020B0604020202020204" pitchFamily="34" charset="0"/>
              <a:buChar char="•"/>
            </a:pPr>
            <a:r>
              <a:rPr lang="en-US" sz="1400" dirty="0" smtClean="0"/>
              <a:t>Live in the Xinjiang Province</a:t>
            </a:r>
          </a:p>
          <a:p>
            <a:pPr marL="285750" indent="-285750">
              <a:buFont typeface="Arial" panose="020B0604020202020204" pitchFamily="34" charset="0"/>
              <a:buChar char="•"/>
            </a:pPr>
            <a:r>
              <a:rPr lang="en-US" sz="1400" dirty="0" smtClean="0"/>
              <a:t>Adhere to Islamic customs</a:t>
            </a:r>
          </a:p>
          <a:p>
            <a:pPr marL="285750" indent="-285750">
              <a:buFont typeface="Arial" panose="020B0604020202020204" pitchFamily="34" charset="0"/>
              <a:buChar char="•"/>
            </a:pPr>
            <a:r>
              <a:rPr lang="en-US" sz="1400" dirty="0" smtClean="0"/>
              <a:t>Live along the Silk Road, so they were mainly involved in commerce and trade, but since the foundation of Communist China, they started to raise stock</a:t>
            </a:r>
          </a:p>
          <a:p>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106</a:t>
            </a:fld>
            <a:endParaRPr lang="en-US" dirty="0"/>
          </a:p>
        </p:txBody>
      </p:sp>
    </p:spTree>
    <p:extLst>
      <p:ext uri="{BB962C8B-B14F-4D97-AF65-F5344CB8AC3E}">
        <p14:creationId xmlns:p14="http://schemas.microsoft.com/office/powerpoint/2010/main" val="39390746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They eat nang with milk tea, horsemeat, sheep and oxen</a:t>
            </a:r>
          </a:p>
          <a:p>
            <a:pPr marL="285750" indent="-285750">
              <a:buFont typeface="Arial" panose="020B0604020202020204" pitchFamily="34" charset="0"/>
              <a:buChar char="•"/>
            </a:pPr>
            <a:r>
              <a:rPr lang="en-US" sz="1400" dirty="0" smtClean="0"/>
              <a:t>A favorite dish includes the Shouzhuafa, literally translated to hand-grasping rice, which makes it easy for them to travel in the desert</a:t>
            </a:r>
          </a:p>
          <a:p>
            <a:pPr marL="285750" indent="-285750">
              <a:buFont typeface="Arial" panose="020B0604020202020204" pitchFamily="34" charset="0"/>
              <a:buChar char="•"/>
            </a:pPr>
            <a:r>
              <a:rPr lang="en-US" sz="1400" dirty="0" smtClean="0"/>
              <a:t>Women usually wear one piece dresses with jewelry such as rings, earrings, and necklaces</a:t>
            </a:r>
          </a:p>
          <a:p>
            <a:pPr marL="285750" indent="-285750">
              <a:buFont typeface="Arial" panose="020B0604020202020204" pitchFamily="34" charset="0"/>
              <a:buChar char="•"/>
            </a:pPr>
            <a:r>
              <a:rPr lang="en-US" sz="1400" dirty="0" smtClean="0"/>
              <a:t>Being Muslim, the most important festivals include Kaizhai, Corban and the Aimsgiving Festivals</a:t>
            </a:r>
          </a:p>
          <a:p>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107</a:t>
            </a:fld>
            <a:endParaRPr lang="en-US" dirty="0"/>
          </a:p>
        </p:txBody>
      </p:sp>
    </p:spTree>
    <p:extLst>
      <p:ext uri="{BB962C8B-B14F-4D97-AF65-F5344CB8AC3E}">
        <p14:creationId xmlns:p14="http://schemas.microsoft.com/office/powerpoint/2010/main" val="178009316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Kesake</a:t>
            </a:r>
          </a:p>
          <a:p>
            <a:pPr marL="285750" indent="-285750">
              <a:buFont typeface="Arial" panose="020B0604020202020204" pitchFamily="34" charset="0"/>
              <a:buChar char="•"/>
            </a:pPr>
            <a:r>
              <a:rPr lang="en-US" sz="1400" dirty="0" smtClean="0"/>
              <a:t>1.5 million people</a:t>
            </a:r>
          </a:p>
          <a:p>
            <a:pPr marL="285750" indent="-285750">
              <a:buFont typeface="Arial" panose="020B0604020202020204" pitchFamily="34" charset="0"/>
              <a:buChar char="•"/>
            </a:pPr>
            <a:r>
              <a:rPr lang="en-US" sz="1400" dirty="0" smtClean="0"/>
              <a:t>Because they believe in the Muslim faith, they experienced persecution from the Soviet Russians in 1916, forcing them to move from Kazakhstan into China</a:t>
            </a:r>
          </a:p>
          <a:p>
            <a:pPr marL="285750" indent="-285750">
              <a:buFont typeface="Arial" panose="020B0604020202020204" pitchFamily="34" charset="0"/>
              <a:buChar char="•"/>
            </a:pPr>
            <a:r>
              <a:rPr lang="en-US" sz="1400" dirty="0" smtClean="0"/>
              <a:t>During the 1932-1933 famine in Kazakhstan, more Kazaks migrated into China looking for better opportunities</a:t>
            </a:r>
          </a:p>
          <a:p>
            <a:pPr marL="285750" indent="-285750">
              <a:buFont typeface="Arial" panose="020B0604020202020204" pitchFamily="34" charset="0"/>
              <a:buChar char="•"/>
            </a:pPr>
            <a:r>
              <a:rPr lang="en-US" sz="1400" dirty="0" smtClean="0"/>
              <a:t>They originally settled in Xinjiang Province, but the Kazaks living in Northern Xinjiang Province constantly clashed with the Tibetans, forcing some of them to migrate to Qinhai and Gansu Provinces</a:t>
            </a:r>
          </a:p>
        </p:txBody>
      </p:sp>
      <p:sp>
        <p:nvSpPr>
          <p:cNvPr id="4" name="Slide Number Placeholder 3"/>
          <p:cNvSpPr>
            <a:spLocks noGrp="1"/>
          </p:cNvSpPr>
          <p:nvPr>
            <p:ph type="sldNum" sz="quarter" idx="10"/>
          </p:nvPr>
        </p:nvSpPr>
        <p:spPr/>
        <p:txBody>
          <a:bodyPr/>
          <a:lstStyle/>
          <a:p>
            <a:fld id="{071EA3E3-ABA3-4BCC-ACE7-23FAFB502254}" type="slidenum">
              <a:rPr lang="en-US" smtClean="0"/>
              <a:t>108</a:t>
            </a:fld>
            <a:endParaRPr lang="en-US" dirty="0"/>
          </a:p>
        </p:txBody>
      </p:sp>
    </p:spTree>
    <p:extLst>
      <p:ext uri="{BB962C8B-B14F-4D97-AF65-F5344CB8AC3E}">
        <p14:creationId xmlns:p14="http://schemas.microsoft.com/office/powerpoint/2010/main" val="73139353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50938"/>
            <a:ext cx="5486400" cy="3086100"/>
          </a:xfrm>
        </p:spPr>
      </p:sp>
      <p:sp>
        <p:nvSpPr>
          <p:cNvPr id="3" name="Notes Placeholder 2"/>
          <p:cNvSpPr>
            <a:spLocks noGrp="1"/>
          </p:cNvSpPr>
          <p:nvPr>
            <p:ph type="body" idx="1"/>
          </p:nvPr>
        </p:nvSpPr>
        <p:spPr>
          <a:xfrm>
            <a:off x="685800" y="4400550"/>
            <a:ext cx="5486400" cy="3600450"/>
          </a:xfrm>
        </p:spPr>
        <p:txBody>
          <a:bodyPr/>
          <a:lstStyle/>
          <a:p>
            <a:pPr marL="285750" indent="-285750">
              <a:buFont typeface="Arial" panose="020B0604020202020204" pitchFamily="34" charset="0"/>
              <a:buChar char="•"/>
            </a:pPr>
            <a:r>
              <a:rPr lang="en-US" sz="1400" dirty="0" smtClean="0"/>
              <a:t>Breed livestock for a living</a:t>
            </a:r>
          </a:p>
          <a:p>
            <a:pPr marL="285750" indent="-285750">
              <a:buFont typeface="Arial" panose="020B0604020202020204" pitchFamily="34" charset="0"/>
              <a:buChar char="•"/>
            </a:pPr>
            <a:r>
              <a:rPr lang="en-US" sz="1400" dirty="0" smtClean="0"/>
              <a:t>Live a nomadic lifestyle, living in a collapsible round yurts during the spring, summer and autumn, but move their livestock stock build flat-roofed earthen huts in the pasture during the winter  </a:t>
            </a:r>
          </a:p>
          <a:p>
            <a:pPr marL="285750" indent="-285750">
              <a:buFont typeface="Arial" panose="020B0604020202020204" pitchFamily="34" charset="0"/>
              <a:buChar char="•"/>
            </a:pPr>
            <a:r>
              <a:rPr lang="en-US" sz="1400" dirty="0" smtClean="0"/>
              <a:t>All their family possessions, like riding gear, cooking utensils, provisions, etc., are kept in their yurts</a:t>
            </a:r>
          </a:p>
          <a:p>
            <a:pPr marL="285750" indent="-285750">
              <a:buFont typeface="Arial" panose="020B0604020202020204" pitchFamily="34" charset="0"/>
              <a:buChar char="•"/>
            </a:pPr>
            <a:r>
              <a:rPr lang="en-US" sz="1400" dirty="0"/>
              <a:t>Their yurts usually are divided so they have sleeping quarters on each side of the yurt, the </a:t>
            </a:r>
            <a:r>
              <a:rPr lang="en-US" sz="1400" dirty="0" smtClean="0"/>
              <a:t>center back </a:t>
            </a:r>
            <a:r>
              <a:rPr lang="en-US" sz="1400" dirty="0"/>
              <a:t>is </a:t>
            </a:r>
            <a:r>
              <a:rPr lang="en-US" sz="1400" dirty="0" smtClean="0"/>
              <a:t>for their provisions and the front center has mats for their guests</a:t>
            </a:r>
            <a:endParaRPr lang="en-US" sz="1400" dirty="0"/>
          </a:p>
          <a:p>
            <a:pPr marL="285750" indent="-285750">
              <a:buFont typeface="Arial" panose="020B0604020202020204" pitchFamily="34" charset="0"/>
              <a:buChar char="•"/>
            </a:pPr>
            <a:r>
              <a:rPr lang="en-US" sz="1400" dirty="0" smtClean="0"/>
              <a:t>Eat rice, and dairy products from their livestock</a:t>
            </a:r>
          </a:p>
          <a:p>
            <a:pPr marL="285750" indent="-285750">
              <a:buFont typeface="Arial" panose="020B0604020202020204" pitchFamily="34" charset="0"/>
              <a:buChar char="•"/>
            </a:pPr>
            <a:r>
              <a:rPr lang="en-US" sz="1400" dirty="0" smtClean="0"/>
              <a:t>They especially like mutton stew</a:t>
            </a:r>
          </a:p>
          <a:p>
            <a:pPr marL="285750" indent="-285750">
              <a:buFont typeface="Arial" panose="020B0604020202020204" pitchFamily="34" charset="0"/>
              <a:buChar char="•"/>
            </a:pPr>
            <a:r>
              <a:rPr lang="en-US" sz="1400" dirty="0" smtClean="0"/>
              <a:t>Meat is usually eaten with their hands</a:t>
            </a:r>
          </a:p>
          <a:p>
            <a:pPr marL="285750" indent="-285750">
              <a:buFont typeface="Arial" panose="020B0604020202020204" pitchFamily="34" charset="0"/>
              <a:buChar char="•"/>
            </a:pPr>
            <a:r>
              <a:rPr lang="en-US" sz="1400" dirty="0" smtClean="0"/>
              <a:t>They usually cure their meat by smoking it for the winter</a:t>
            </a:r>
          </a:p>
          <a:p>
            <a:pPr marL="285750" indent="-285750">
              <a:buFont typeface="Arial" panose="020B0604020202020204" pitchFamily="34" charset="0"/>
              <a:buChar char="•"/>
            </a:pPr>
            <a:r>
              <a:rPr lang="en-US" sz="1400" dirty="0" smtClean="0"/>
              <a:t>Women wear full dresses and men wear clothing that are loose, long-sleeve made or fur and suitable for horseback riding</a:t>
            </a:r>
          </a:p>
          <a:p>
            <a:pPr marL="285750" indent="-285750">
              <a:buFont typeface="Arial" panose="020B0604020202020204" pitchFamily="34" charset="0"/>
              <a:buChar char="•"/>
            </a:pPr>
            <a:r>
              <a:rPr lang="en-US" sz="1400" dirty="0" smtClean="0"/>
              <a:t>They celebrate Lesser Bairam, Corban and Nawruz Festivals and follow Islamic traditions like Ramandan where they fast for 29-30 days and El Fitr where they break the fast. </a:t>
            </a:r>
          </a:p>
        </p:txBody>
      </p:sp>
      <p:sp>
        <p:nvSpPr>
          <p:cNvPr id="4" name="Slide Number Placeholder 3"/>
          <p:cNvSpPr>
            <a:spLocks noGrp="1"/>
          </p:cNvSpPr>
          <p:nvPr>
            <p:ph type="sldNum" sz="quarter" idx="10"/>
          </p:nvPr>
        </p:nvSpPr>
        <p:spPr/>
        <p:txBody>
          <a:bodyPr/>
          <a:lstStyle/>
          <a:p>
            <a:fld id="{071EA3E3-ABA3-4BCC-ACE7-23FAFB502254}" type="slidenum">
              <a:rPr lang="en-US" smtClean="0"/>
              <a:t>109</a:t>
            </a:fld>
            <a:endParaRPr lang="en-US" dirty="0"/>
          </a:p>
        </p:txBody>
      </p:sp>
    </p:spTree>
    <p:extLst>
      <p:ext uri="{BB962C8B-B14F-4D97-AF65-F5344CB8AC3E}">
        <p14:creationId xmlns:p14="http://schemas.microsoft.com/office/powerpoint/2010/main" val="981915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600" dirty="0" smtClean="0"/>
              <a:t>Girls wear their hair in one braid, but when married, they wear their hair in two braids</a:t>
            </a:r>
          </a:p>
          <a:p>
            <a:pPr marL="171450" indent="-171450">
              <a:buFont typeface="Arial" panose="020B0604020202020204" pitchFamily="34" charset="0"/>
              <a:buChar char="•"/>
            </a:pPr>
            <a:r>
              <a:rPr lang="en-US" sz="1600" dirty="0" smtClean="0"/>
              <a:t>While they celebrate the same holidays as the Hans, like Spring Festival, Dragon Boat Festival and Qingming Festival, the way they celebrate the holidays is totally different.  During the spring festival, they eat dumplings on New Years ever, and noodles for longevity.  They have horse riding competitions, water sports, wrestling, singing and dancing</a:t>
            </a:r>
          </a:p>
          <a:p>
            <a:pPr marL="171450" indent="-171450">
              <a:buFont typeface="Arial" panose="020B0604020202020204" pitchFamily="34" charset="0"/>
              <a:buChar char="•"/>
            </a:pPr>
            <a:r>
              <a:rPr lang="en-US" sz="1600" dirty="0" smtClean="0"/>
              <a:t>As a custom, they will not wear any clothing made of fox leather or fur</a:t>
            </a:r>
          </a:p>
          <a:p>
            <a:pPr marL="171450" indent="-171450">
              <a:buFont typeface="Arial" panose="020B0604020202020204" pitchFamily="34" charset="0"/>
              <a:buChar char="•"/>
            </a:pPr>
            <a:r>
              <a:rPr lang="en-US" sz="1600" dirty="0" smtClean="0"/>
              <a:t>When a guest leaves a home, the entire household sees them to the door</a:t>
            </a:r>
          </a:p>
          <a:p>
            <a:pPr marL="171450" indent="-171450">
              <a:buFont typeface="Arial" panose="020B0604020202020204" pitchFamily="34" charset="0"/>
              <a:buChar char="•"/>
            </a:pPr>
            <a:r>
              <a:rPr lang="en-US" sz="1600" dirty="0" smtClean="0"/>
              <a:t>If a person is sick, they place a red cloth at the door to indicate guests are not welcome because someone inside is sick</a:t>
            </a:r>
            <a:endParaRPr lang="en-US" sz="1600" dirty="0"/>
          </a:p>
        </p:txBody>
      </p:sp>
      <p:sp>
        <p:nvSpPr>
          <p:cNvPr id="4" name="Slide Number Placeholder 3"/>
          <p:cNvSpPr>
            <a:spLocks noGrp="1"/>
          </p:cNvSpPr>
          <p:nvPr>
            <p:ph type="sldNum" sz="quarter" idx="10"/>
          </p:nvPr>
        </p:nvSpPr>
        <p:spPr/>
        <p:txBody>
          <a:bodyPr/>
          <a:lstStyle/>
          <a:p>
            <a:fld id="{071EA3E3-ABA3-4BCC-ACE7-23FAFB502254}" type="slidenum">
              <a:rPr lang="en-US" smtClean="0"/>
              <a:t>11</a:t>
            </a:fld>
            <a:endParaRPr lang="en-US" dirty="0"/>
          </a:p>
        </p:txBody>
      </p:sp>
    </p:spTree>
    <p:extLst>
      <p:ext uri="{BB962C8B-B14F-4D97-AF65-F5344CB8AC3E}">
        <p14:creationId xmlns:p14="http://schemas.microsoft.com/office/powerpoint/2010/main" val="211504388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219200"/>
            <a:ext cx="5486400" cy="30861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Da Da</a:t>
            </a:r>
          </a:p>
          <a:p>
            <a:pPr marL="285750" indent="-285750">
              <a:buFont typeface="Arial" panose="020B0604020202020204" pitchFamily="34" charset="0"/>
              <a:buChar char="•"/>
            </a:pPr>
            <a:r>
              <a:rPr lang="en-US" sz="1400" dirty="0" smtClean="0"/>
              <a:t>Only 5,100 people</a:t>
            </a:r>
          </a:p>
          <a:p>
            <a:pPr marL="285750" indent="-285750">
              <a:buFont typeface="Arial" panose="020B0604020202020204" pitchFamily="34" charset="0"/>
              <a:buChar char="•"/>
            </a:pPr>
            <a:r>
              <a:rPr lang="en-US" sz="1400" dirty="0" smtClean="0"/>
              <a:t>Live in Xinjiang Province with a history as far back as the Tang Dynasty in 600 AD</a:t>
            </a:r>
          </a:p>
          <a:p>
            <a:pPr marL="285750" indent="-285750">
              <a:buFont typeface="Arial" panose="020B0604020202020204" pitchFamily="34" charset="0"/>
              <a:buChar char="•"/>
            </a:pPr>
            <a:r>
              <a:rPr lang="en-US" sz="1400" dirty="0" smtClean="0"/>
              <a:t>Most of the Tartar are Muslims and follow Islamic customs</a:t>
            </a:r>
          </a:p>
          <a:p>
            <a:pPr marL="285750" indent="-285750">
              <a:buFont typeface="Arial" panose="020B0604020202020204" pitchFamily="34" charset="0"/>
              <a:buChar char="•"/>
            </a:pPr>
            <a:r>
              <a:rPr lang="en-US" sz="1400" dirty="0" smtClean="0"/>
              <a:t>Tartar clerics helped reform their educational system to include math and science </a:t>
            </a:r>
          </a:p>
          <a:p>
            <a:pPr marL="285750" indent="-285750">
              <a:buFont typeface="Arial" panose="020B0604020202020204" pitchFamily="34" charset="0"/>
              <a:buChar char="•"/>
            </a:pPr>
            <a:r>
              <a:rPr lang="en-US" sz="1400" dirty="0" smtClean="0"/>
              <a:t>As a result of the educational system, many of the Tartars today live in the cities engaged as merchants in commerce, industry and, in education </a:t>
            </a:r>
          </a:p>
          <a:p>
            <a:pPr marL="285750" indent="-285750">
              <a:buFont typeface="Arial" panose="020B0604020202020204" pitchFamily="34" charset="0"/>
              <a:buChar char="•"/>
            </a:pPr>
            <a:r>
              <a:rPr lang="en-US" sz="1400" dirty="0" smtClean="0"/>
              <a:t>Some Tartars are farmers, ranchers and make crafts</a:t>
            </a:r>
          </a:p>
          <a:p>
            <a:pPr marL="285750" indent="-285750">
              <a:buFont typeface="Arial" panose="020B0604020202020204" pitchFamily="34" charset="0"/>
              <a:buChar char="•"/>
            </a:pPr>
            <a:endParaRPr lang="en-US" sz="1400" dirty="0" smtClean="0"/>
          </a:p>
          <a:p>
            <a:endParaRPr lang="en-US" dirty="0"/>
          </a:p>
        </p:txBody>
      </p:sp>
      <p:sp>
        <p:nvSpPr>
          <p:cNvPr id="4" name="Slide Number Placeholder 3"/>
          <p:cNvSpPr>
            <a:spLocks noGrp="1"/>
          </p:cNvSpPr>
          <p:nvPr>
            <p:ph type="sldNum" sz="quarter" idx="10"/>
          </p:nvPr>
        </p:nvSpPr>
        <p:spPr/>
        <p:txBody>
          <a:bodyPr/>
          <a:lstStyle/>
          <a:p>
            <a:fld id="{071EA3E3-ABA3-4BCC-ACE7-23FAFB502254}" type="slidenum">
              <a:rPr lang="en-US" smtClean="0"/>
              <a:t>110</a:t>
            </a:fld>
            <a:endParaRPr lang="en-US" dirty="0"/>
          </a:p>
        </p:txBody>
      </p:sp>
    </p:spTree>
    <p:extLst>
      <p:ext uri="{BB962C8B-B14F-4D97-AF65-F5344CB8AC3E}">
        <p14:creationId xmlns:p14="http://schemas.microsoft.com/office/powerpoint/2010/main" val="171955636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Those that live in the city live in flat-roofed mud houses with a flue for heating and courtyards that they plant with flowers and trees to form a garden</a:t>
            </a:r>
          </a:p>
          <a:p>
            <a:pPr marL="285750" indent="-285750">
              <a:buFont typeface="Arial" panose="020B0604020202020204" pitchFamily="34" charset="0"/>
              <a:buChar char="•"/>
            </a:pPr>
            <a:r>
              <a:rPr lang="en-US" sz="1400" dirty="0" smtClean="0"/>
              <a:t>Hang tapestries against their walls</a:t>
            </a:r>
          </a:p>
          <a:p>
            <a:pPr marL="285750" indent="-285750">
              <a:buFont typeface="Arial" panose="020B0604020202020204" pitchFamily="34" charset="0"/>
              <a:buChar char="•"/>
            </a:pPr>
            <a:r>
              <a:rPr lang="en-US" sz="1400" dirty="0" smtClean="0"/>
              <a:t>Those who live in the country live like nomads in tents</a:t>
            </a:r>
          </a:p>
          <a:p>
            <a:pPr marL="285750" indent="-285750">
              <a:buFont typeface="Arial" panose="020B0604020202020204" pitchFamily="34" charset="0"/>
              <a:buChar char="•"/>
            </a:pPr>
            <a:r>
              <a:rPr lang="en-US" sz="1400" dirty="0" smtClean="0"/>
              <a:t>They eat food made of flour, meat, milk and served with rice</a:t>
            </a:r>
          </a:p>
          <a:p>
            <a:pPr marL="285750" indent="-285750">
              <a:buFont typeface="Arial" panose="020B0604020202020204" pitchFamily="34" charset="0"/>
              <a:buChar char="•"/>
            </a:pPr>
            <a:r>
              <a:rPr lang="en-US" sz="1400" dirty="0" smtClean="0"/>
              <a:t>They bake a cake made of flour, rice, cheese, butter, eggs, and raisins</a:t>
            </a:r>
          </a:p>
          <a:p>
            <a:pPr marL="285750" indent="-285750">
              <a:buFont typeface="Arial" panose="020B0604020202020204" pitchFamily="34" charset="0"/>
              <a:buChar char="•"/>
            </a:pPr>
            <a:r>
              <a:rPr lang="en-US" sz="1400" dirty="0" smtClean="0"/>
              <a:t>They drink a beer made of fermented honey and a wine made of wild grapes</a:t>
            </a:r>
          </a:p>
          <a:p>
            <a:pPr marL="285750" indent="-285750">
              <a:buFont typeface="Arial" panose="020B0604020202020204" pitchFamily="34" charset="0"/>
              <a:buChar char="•"/>
            </a:pPr>
            <a:r>
              <a:rPr lang="en-US" sz="1400" dirty="0" smtClean="0"/>
              <a:t>Dinner is served to the eldest first, and then in succession by page</a:t>
            </a:r>
          </a:p>
          <a:p>
            <a:pPr marL="285750" indent="-285750">
              <a:buFont typeface="Arial" panose="020B0604020202020204" pitchFamily="34" charset="0"/>
              <a:buChar char="•"/>
            </a:pPr>
            <a:r>
              <a:rPr lang="en-US" sz="1400" dirty="0" smtClean="0"/>
              <a:t>Prayers are said at the end of each meal</a:t>
            </a:r>
          </a:p>
          <a:p>
            <a:pPr marL="285750" indent="-285750">
              <a:buFont typeface="Arial" panose="020B0604020202020204" pitchFamily="34" charset="0"/>
              <a:buChar char="•"/>
            </a:pPr>
            <a:r>
              <a:rPr lang="en-US" sz="1400" dirty="0"/>
              <a:t>Follow Islamic </a:t>
            </a:r>
            <a:r>
              <a:rPr lang="en-US" sz="1400" dirty="0" smtClean="0"/>
              <a:t>culture and celebrate </a:t>
            </a:r>
            <a:r>
              <a:rPr lang="en-US" sz="1400" dirty="0"/>
              <a:t>Kaishai, Corban and Aimsgiving Festivals; </a:t>
            </a:r>
            <a:endParaRPr lang="en-US" sz="1400" dirty="0" smtClean="0"/>
          </a:p>
          <a:p>
            <a:pPr marL="285750" indent="-285750">
              <a:buFont typeface="Arial" panose="020B0604020202020204" pitchFamily="34" charset="0"/>
              <a:buChar char="•"/>
            </a:pPr>
            <a:r>
              <a:rPr lang="en-US" sz="1400" dirty="0" smtClean="0"/>
              <a:t>During their festivals, there is dancing</a:t>
            </a:r>
            <a:r>
              <a:rPr lang="en-US" sz="1400" dirty="0"/>
              <a:t>, wrestling, horse-racing and pole climbing at </a:t>
            </a:r>
            <a:r>
              <a:rPr lang="en-US" sz="1400" dirty="0" smtClean="0"/>
              <a:t>festivals</a:t>
            </a:r>
          </a:p>
          <a:p>
            <a:pPr marL="285750" indent="-285750">
              <a:buFont typeface="Arial" panose="020B0604020202020204" pitchFamily="34" charset="0"/>
              <a:buChar char="•"/>
            </a:pPr>
            <a:r>
              <a:rPr lang="en-US" sz="1400" dirty="0" smtClean="0"/>
              <a:t>One of their favorites contest is the jumping walk contest where the first to hold an egg on a spoon to cross the finish line wins</a:t>
            </a:r>
            <a:endParaRPr lang="en-US" sz="1400" dirty="0"/>
          </a:p>
          <a:p>
            <a:pPr marL="285750" indent="-285750">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111</a:t>
            </a:fld>
            <a:endParaRPr lang="en-US" dirty="0"/>
          </a:p>
        </p:txBody>
      </p:sp>
    </p:spTree>
    <p:extLst>
      <p:ext uri="{BB962C8B-B14F-4D97-AF65-F5344CB8AC3E}">
        <p14:creationId xmlns:p14="http://schemas.microsoft.com/office/powerpoint/2010/main" val="245376740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132,000 people</a:t>
            </a:r>
          </a:p>
          <a:p>
            <a:pPr marL="285750" indent="-285750">
              <a:buFont typeface="Arial" panose="020B0604020202020204" pitchFamily="34" charset="0"/>
              <a:buChar char="•"/>
            </a:pPr>
            <a:r>
              <a:rPr lang="en-US" sz="1400" dirty="0" smtClean="0"/>
              <a:t>Daur adopted a Mongolian dialect; Daur means cultivate in their language</a:t>
            </a:r>
          </a:p>
          <a:p>
            <a:pPr marL="285750" indent="-285750">
              <a:buFont typeface="Arial" panose="020B0604020202020204" pitchFamily="34" charset="0"/>
              <a:buChar char="•"/>
            </a:pPr>
            <a:r>
              <a:rPr lang="en-US" sz="1400" dirty="0" smtClean="0"/>
              <a:t>They are descendants of the Khitan Tribe with history as early as the Liao Dynasty in 916 A.D.</a:t>
            </a:r>
          </a:p>
          <a:p>
            <a:pPr marL="285750" indent="-285750">
              <a:buFont typeface="Arial" panose="020B0604020202020204" pitchFamily="34" charset="0"/>
              <a:buChar char="•"/>
            </a:pPr>
            <a:r>
              <a:rPr lang="en-US" sz="1400" dirty="0" smtClean="0"/>
              <a:t>They help guard the frontier in the Tang Dynasty from 1644-1911</a:t>
            </a:r>
          </a:p>
          <a:p>
            <a:pPr marL="285750" indent="-285750">
              <a:buFont typeface="Arial" panose="020B0604020202020204" pitchFamily="34" charset="0"/>
              <a:buChar char="•"/>
            </a:pPr>
            <a:r>
              <a:rPr lang="en-US" sz="1400" dirty="0" smtClean="0"/>
              <a:t>Most of the Daur people live in the Heilongjiang Province in Northeast China with some in Inner Mongolian</a:t>
            </a:r>
          </a:p>
          <a:p>
            <a:pPr marL="285750" indent="-285750">
              <a:buFont typeface="Arial" panose="020B0604020202020204" pitchFamily="34" charset="0"/>
              <a:buChar char="•"/>
            </a:pPr>
            <a:r>
              <a:rPr lang="en-US" sz="1400" dirty="0" smtClean="0"/>
              <a:t>They live in an area where there are a variety of fruits, vegetables grain, fish and meat, but during the Qing Dynasty, they ate mostly meat, such as deer, pheasant, and duck</a:t>
            </a:r>
          </a:p>
          <a:p>
            <a:pPr marL="285750" indent="-285750">
              <a:buFont typeface="Arial" panose="020B0604020202020204" pitchFamily="34" charset="0"/>
              <a:buChar char="•"/>
            </a:pPr>
            <a:r>
              <a:rPr lang="en-US" sz="1400" dirty="0" smtClean="0"/>
              <a:t>Since then, they’ve added grain and dairy products to their diet</a:t>
            </a:r>
          </a:p>
          <a:p>
            <a:pPr marL="285750" indent="-285750">
              <a:buFont typeface="Arial" panose="020B0604020202020204" pitchFamily="34" charset="0"/>
              <a:buChar char="•"/>
            </a:pPr>
            <a:r>
              <a:rPr lang="en-US" sz="1400" dirty="0" smtClean="0"/>
              <a:t>They eat buckwheat noodles and pies, soy bean, rice mixed with yogurt, milk tea, milk porridge and milk bean curd</a:t>
            </a:r>
          </a:p>
          <a:p>
            <a:pPr marL="285750" indent="-285750">
              <a:buFont typeface="Arial" panose="020B0604020202020204" pitchFamily="34" charset="0"/>
              <a:buChar char="•"/>
            </a:pPr>
            <a:r>
              <a:rPr lang="en-US" sz="1400" dirty="0" smtClean="0"/>
              <a:t>Daurs live in round huts as seen on the slide, usually facing south</a:t>
            </a:r>
          </a:p>
          <a:p>
            <a:pPr marL="285750" indent="-285750">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112</a:t>
            </a:fld>
            <a:endParaRPr lang="en-US" dirty="0"/>
          </a:p>
        </p:txBody>
      </p:sp>
    </p:spTree>
    <p:extLst>
      <p:ext uri="{BB962C8B-B14F-4D97-AF65-F5344CB8AC3E}">
        <p14:creationId xmlns:p14="http://schemas.microsoft.com/office/powerpoint/2010/main" val="406962028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8788"/>
            <a:ext cx="5486400" cy="3600450"/>
          </a:xfrm>
        </p:spPr>
        <p:txBody>
          <a:bodyPr/>
          <a:lstStyle/>
          <a:p>
            <a:pPr marL="171450" indent="-171450">
              <a:buFont typeface="Arial" panose="020B0604020202020204" pitchFamily="34" charset="0"/>
              <a:buChar char="•"/>
            </a:pPr>
            <a:r>
              <a:rPr lang="en-US" sz="1400" dirty="0" smtClean="0"/>
              <a:t>Hunt, and raise horses and oxen</a:t>
            </a:r>
          </a:p>
          <a:p>
            <a:pPr marL="171450" indent="-171450">
              <a:buFont typeface="Arial" panose="020B0604020202020204" pitchFamily="34" charset="0"/>
              <a:buChar char="•"/>
            </a:pPr>
            <a:r>
              <a:rPr lang="en-US" sz="1400" dirty="0" smtClean="0"/>
              <a:t>Harvest edible plants from the forests and grow soybean, rice, sorghum, and maize</a:t>
            </a:r>
          </a:p>
          <a:p>
            <a:pPr marL="171450" indent="-171450">
              <a:buFont typeface="Arial" panose="020B0604020202020204" pitchFamily="34" charset="0"/>
              <a:buChar char="•"/>
            </a:pPr>
            <a:r>
              <a:rPr lang="en-US" sz="1400" dirty="0" smtClean="0"/>
              <a:t>Women are known for their intricate needlework </a:t>
            </a:r>
          </a:p>
          <a:p>
            <a:pPr marL="171450" indent="-171450">
              <a:buFont typeface="Arial" panose="020B0604020202020204" pitchFamily="34" charset="0"/>
              <a:buChar char="•"/>
            </a:pPr>
            <a:r>
              <a:rPr lang="en-US" sz="1400" dirty="0" smtClean="0"/>
              <a:t>Also known for their handcarts, which makes it easy to haul things on the grassland</a:t>
            </a:r>
          </a:p>
          <a:p>
            <a:pPr marL="171450" indent="-171450">
              <a:buFont typeface="Arial" panose="020B0604020202020204" pitchFamily="34" charset="0"/>
              <a:buChar char="•"/>
            </a:pPr>
            <a:r>
              <a:rPr lang="en-US" sz="1400" dirty="0" smtClean="0"/>
              <a:t>Today, they have many factories producing electrical motors, transforms, and chemical fertilizers</a:t>
            </a:r>
          </a:p>
          <a:p>
            <a:pPr marL="171450" indent="-171450">
              <a:buFont typeface="Arial" panose="020B0604020202020204" pitchFamily="34" charset="0"/>
              <a:buChar char="•"/>
            </a:pPr>
            <a:r>
              <a:rPr lang="en-US" sz="1400" dirty="0" smtClean="0"/>
              <a:t>The main holiday is the Spring Festival, where they celebrate by coming together to share hand-grasping meat, dance, and participate in games such as wrestling, horse-racing, archery and football with a ball made of hair</a:t>
            </a:r>
          </a:p>
          <a:p>
            <a:pPr marL="171450" indent="-171450">
              <a:buFont typeface="Arial" panose="020B0604020202020204" pitchFamily="34" charset="0"/>
              <a:buChar char="•"/>
            </a:pPr>
            <a:r>
              <a:rPr lang="en-US" sz="1400" dirty="0" smtClean="0"/>
              <a:t>They end Spring Festival with a Black Ash Festival where they place black ask on each other’s face to wish them luck and happiness for the year</a:t>
            </a:r>
          </a:p>
          <a:p>
            <a:pPr marL="171450" indent="-171450">
              <a:buFont typeface="Arial" panose="020B0604020202020204" pitchFamily="34" charset="0"/>
              <a:buChar char="•"/>
            </a:pPr>
            <a:r>
              <a:rPr lang="en-US" sz="1400" dirty="0" smtClean="0"/>
              <a:t>They also celebrate Anie Festival where they light cow dung or horse manure in front of their house  to pray for good luck for the year and dance</a:t>
            </a:r>
          </a:p>
          <a:p>
            <a:pPr marL="171450" indent="-171450">
              <a:buFont typeface="Arial" panose="020B0604020202020204" pitchFamily="34" charset="0"/>
              <a:buChar char="•"/>
            </a:pPr>
            <a:r>
              <a:rPr lang="en-US" sz="1400" dirty="0" smtClean="0"/>
              <a:t>Daurs usually live with fellow clan members of the same last name </a:t>
            </a:r>
          </a:p>
          <a:p>
            <a:pPr marL="171450" indent="-171450">
              <a:buFont typeface="Arial" panose="020B0604020202020204" pitchFamily="34" charset="0"/>
              <a:buChar char="•"/>
            </a:pPr>
            <a:r>
              <a:rPr lang="en-US" sz="1400" dirty="0" smtClean="0"/>
              <a:t>Marriages are arranged by the parents and when a man marries a women he moves in with the woman’s family, but had no claim to their family belongings</a:t>
            </a: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113</a:t>
            </a:fld>
            <a:endParaRPr lang="en-US" dirty="0"/>
          </a:p>
        </p:txBody>
      </p:sp>
    </p:spTree>
    <p:extLst>
      <p:ext uri="{BB962C8B-B14F-4D97-AF65-F5344CB8AC3E}">
        <p14:creationId xmlns:p14="http://schemas.microsoft.com/office/powerpoint/2010/main" val="174938200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E Wen Ki, meaning people living in the mountains</a:t>
            </a:r>
          </a:p>
          <a:p>
            <a:pPr marL="285750" indent="-285750">
              <a:buFont typeface="Arial" panose="020B0604020202020204" pitchFamily="34" charset="0"/>
              <a:buChar char="•"/>
            </a:pPr>
            <a:r>
              <a:rPr lang="en-US" sz="1400" dirty="0" smtClean="0"/>
              <a:t>31,000 people</a:t>
            </a:r>
          </a:p>
          <a:p>
            <a:pPr marL="285750" indent="-285750">
              <a:buFont typeface="Arial" panose="020B0604020202020204" pitchFamily="34" charset="0"/>
              <a:buChar char="•"/>
            </a:pPr>
            <a:r>
              <a:rPr lang="en-US" sz="1400" dirty="0" smtClean="0"/>
              <a:t>Live in Inner Mongolia and Heilongjiang Provide where they enjoy green forest, green pastures for farming and minerals like iron, gold, bronze and crystals</a:t>
            </a:r>
          </a:p>
          <a:p>
            <a:pPr marL="285750" indent="-285750">
              <a:buFont typeface="Arial" panose="020B0604020202020204" pitchFamily="34" charset="0"/>
              <a:buChar char="•"/>
            </a:pPr>
            <a:r>
              <a:rPr lang="en-US" sz="1400" dirty="0" smtClean="0"/>
              <a:t>Believe in Shamanism, but they also believe that there are Gods that control their lives</a:t>
            </a:r>
          </a:p>
          <a:p>
            <a:pPr marL="285750" indent="-285750">
              <a:buFont typeface="Arial" panose="020B0604020202020204" pitchFamily="34" charset="0"/>
              <a:buChar char="•"/>
            </a:pPr>
            <a:r>
              <a:rPr lang="en-US" sz="1400" dirty="0" smtClean="0"/>
              <a:t>The most prominent is the God of Mountain; When hunters pass a mountain or cave, they would think the mountain is a domicile of God and would stop to offer some of their prey</a:t>
            </a:r>
          </a:p>
          <a:p>
            <a:pPr marL="285750" indent="-285750">
              <a:buFont typeface="Arial" panose="020B0604020202020204" pitchFamily="34" charset="0"/>
              <a:buChar char="•"/>
            </a:pPr>
            <a:r>
              <a:rPr lang="en-US" sz="1400" dirty="0" smtClean="0"/>
              <a:t>Half of them are nomads, hunting and breeding animals like reindeer, </a:t>
            </a:r>
            <a:r>
              <a:rPr lang="en-US" sz="1400" dirty="0"/>
              <a:t>h</a:t>
            </a:r>
            <a:r>
              <a:rPr lang="en-US" sz="1400" dirty="0" smtClean="0"/>
              <a:t>orses and cattle, while the other half are more stable and farmers</a:t>
            </a:r>
          </a:p>
          <a:p>
            <a:pPr marL="285750" indent="-285750">
              <a:buFont typeface="Arial" panose="020B0604020202020204" pitchFamily="34" charset="0"/>
              <a:buChar char="•"/>
            </a:pPr>
            <a:r>
              <a:rPr lang="en-US" sz="1400" dirty="0" smtClean="0"/>
              <a:t>They are know for domesticating reindeer and use them to help transport things</a:t>
            </a:r>
          </a:p>
          <a:p>
            <a:pPr marL="285750" indent="-285750">
              <a:buFont typeface="Arial" panose="020B0604020202020204" pitchFamily="34" charset="0"/>
              <a:buChar char="•"/>
            </a:pPr>
            <a:r>
              <a:rPr lang="en-US" sz="1400" dirty="0" smtClean="0"/>
              <a:t>The nomads live in conical tents made of birch bark with reindeer skin tied to the bark</a:t>
            </a:r>
          </a:p>
          <a:p>
            <a:pPr marL="285750" indent="-285750">
              <a:buFont typeface="Arial" panose="020B0604020202020204" pitchFamily="34" charset="0"/>
              <a:buChar char="•"/>
            </a:pPr>
            <a:r>
              <a:rPr lang="en-US" sz="1400" dirty="0" smtClean="0"/>
              <a:t>They produce and export a lot of wool for knitting, wool tops and casings, as well as milk, and reed for making paper</a:t>
            </a: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114</a:t>
            </a:fld>
            <a:endParaRPr lang="en-US" dirty="0"/>
          </a:p>
        </p:txBody>
      </p:sp>
    </p:spTree>
    <p:extLst>
      <p:ext uri="{BB962C8B-B14F-4D97-AF65-F5344CB8AC3E}">
        <p14:creationId xmlns:p14="http://schemas.microsoft.com/office/powerpoint/2010/main" val="140128718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1175"/>
            <a:ext cx="5486400" cy="3086100"/>
          </a:xfrm>
        </p:spPr>
      </p:sp>
      <p:sp>
        <p:nvSpPr>
          <p:cNvPr id="3" name="Notes Placeholder 2"/>
          <p:cNvSpPr>
            <a:spLocks noGrp="1"/>
          </p:cNvSpPr>
          <p:nvPr>
            <p:ph type="body" idx="1"/>
          </p:nvPr>
        </p:nvSpPr>
        <p:spPr>
          <a:xfrm>
            <a:off x="685800" y="3728779"/>
            <a:ext cx="5486400" cy="3600450"/>
          </a:xfrm>
        </p:spPr>
        <p:txBody>
          <a:bodyPr/>
          <a:lstStyle/>
          <a:p>
            <a:pPr marL="285750" indent="-285750">
              <a:buFont typeface="Arial" panose="020B0604020202020204" pitchFamily="34" charset="0"/>
              <a:buChar char="•"/>
            </a:pPr>
            <a:r>
              <a:rPr lang="en-US" sz="1400" dirty="0" smtClean="0"/>
              <a:t>They eat meat, like boiled mutton and beef, noodles and yogurt and drink milk wine</a:t>
            </a:r>
          </a:p>
          <a:p>
            <a:pPr marL="285750" indent="-285750">
              <a:buFont typeface="Arial" panose="020B0604020202020204" pitchFamily="34" charset="0"/>
              <a:buChar char="•"/>
            </a:pPr>
            <a:r>
              <a:rPr lang="en-US" sz="1400" dirty="0" smtClean="0"/>
              <a:t>Those that live near hunting areas might offer their guests reindeer, venison, elk sausages</a:t>
            </a:r>
          </a:p>
          <a:p>
            <a:pPr marL="285750" indent="-285750">
              <a:buFont typeface="Arial" panose="020B0604020202020204" pitchFamily="34" charset="0"/>
              <a:buChar char="•"/>
            </a:pPr>
            <a:r>
              <a:rPr lang="en-US" sz="1400" dirty="0" smtClean="0"/>
              <a:t>Food like bone marrow, which they considered to be the best part, is fed to the seniors first to show their respect</a:t>
            </a:r>
          </a:p>
          <a:p>
            <a:pPr marL="285750" indent="-285750">
              <a:buFont typeface="Arial" panose="020B0604020202020204" pitchFamily="34" charset="0"/>
              <a:buChar char="•"/>
            </a:pPr>
            <a:r>
              <a:rPr lang="en-US" sz="1400" dirty="0" smtClean="0"/>
              <a:t>Because where they live is very cold, their clothing is usually made of deer and sheep skin</a:t>
            </a:r>
          </a:p>
          <a:p>
            <a:pPr marL="285750" indent="-285750">
              <a:buFont typeface="Arial" panose="020B0604020202020204" pitchFamily="34" charset="0"/>
              <a:buChar char="•"/>
            </a:pPr>
            <a:r>
              <a:rPr lang="en-US" sz="1400" dirty="0" smtClean="0"/>
              <a:t>They celebrate Spring, Lantern, and Mikuole Festivals and Pure Brightness and Fire Worship Days</a:t>
            </a:r>
          </a:p>
          <a:p>
            <a:pPr marL="285750" indent="-285750">
              <a:buFont typeface="Arial" panose="020B0604020202020204" pitchFamily="34" charset="0"/>
              <a:buChar char="•"/>
            </a:pPr>
            <a:r>
              <a:rPr lang="en-US" sz="1400" dirty="0" smtClean="0"/>
              <a:t>When they celebrate, they get together to sing, dance, worship, wrestle and show off their horse-riding skills</a:t>
            </a:r>
          </a:p>
          <a:p>
            <a:pPr marL="285750" indent="-285750">
              <a:buFont typeface="Arial" panose="020B0604020202020204" pitchFamily="34" charset="0"/>
              <a:buChar char="•"/>
            </a:pPr>
            <a:r>
              <a:rPr lang="en-US" sz="1400" dirty="0" smtClean="0"/>
              <a:t>When they go away and hunt, they store their provisions like food, clothing and tools, in store along the way; those that pass by it and need it can borrow the provisions and return it the next time they see the person</a:t>
            </a:r>
          </a:p>
          <a:p>
            <a:pPr marL="285750" indent="-285750">
              <a:buFont typeface="Arial" panose="020B0604020202020204" pitchFamily="34" charset="0"/>
              <a:buChar char="•"/>
            </a:pPr>
            <a:r>
              <a:rPr lang="en-US" sz="1400" dirty="0" smtClean="0"/>
              <a:t>Some customs:  When they kill and animal, they need to clean the blood and filth because it’s considered immoral</a:t>
            </a:r>
          </a:p>
          <a:p>
            <a:pPr marL="285750" indent="-285750">
              <a:buFont typeface="Arial" panose="020B0604020202020204" pitchFamily="34" charset="0"/>
              <a:buChar char="•"/>
            </a:pPr>
            <a:r>
              <a:rPr lang="en-US" sz="1400" dirty="0" smtClean="0"/>
              <a:t>Should they kill a bear, they would consider the bear “asleep” because a bear is considered auspicious</a:t>
            </a:r>
          </a:p>
          <a:p>
            <a:pPr marL="285750" indent="-285750">
              <a:buFont typeface="Arial" panose="020B0604020202020204" pitchFamily="34" charset="0"/>
              <a:buChar char="•"/>
            </a:pPr>
            <a:r>
              <a:rPr lang="en-US" sz="1400" dirty="0" smtClean="0"/>
              <a:t>Children are not allowed to play with fire because they think the cattle will run away and not return</a:t>
            </a:r>
          </a:p>
          <a:p>
            <a:pPr marL="285750" indent="-285750">
              <a:buFont typeface="Arial" panose="020B0604020202020204" pitchFamily="34" charset="0"/>
              <a:buChar char="•"/>
            </a:pPr>
            <a:r>
              <a:rPr lang="en-US" sz="1400" dirty="0" smtClean="0"/>
              <a:t>Milk is considered a precious food and should not be spilled or wasted</a:t>
            </a:r>
          </a:p>
        </p:txBody>
      </p:sp>
      <p:sp>
        <p:nvSpPr>
          <p:cNvPr id="4" name="Slide Number Placeholder 3"/>
          <p:cNvSpPr>
            <a:spLocks noGrp="1"/>
          </p:cNvSpPr>
          <p:nvPr>
            <p:ph type="sldNum" sz="quarter" idx="10"/>
          </p:nvPr>
        </p:nvSpPr>
        <p:spPr/>
        <p:txBody>
          <a:bodyPr/>
          <a:lstStyle/>
          <a:p>
            <a:fld id="{071EA3E3-ABA3-4BCC-ACE7-23FAFB502254}" type="slidenum">
              <a:rPr lang="en-US" smtClean="0"/>
              <a:t>115</a:t>
            </a:fld>
            <a:endParaRPr lang="en-US" dirty="0"/>
          </a:p>
        </p:txBody>
      </p:sp>
    </p:spTree>
    <p:extLst>
      <p:ext uri="{BB962C8B-B14F-4D97-AF65-F5344CB8AC3E}">
        <p14:creationId xmlns:p14="http://schemas.microsoft.com/office/powerpoint/2010/main" val="220026754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dirty="0" smtClean="0"/>
              <a:t>Hope you enjoyed what I’ve shared</a:t>
            </a:r>
          </a:p>
          <a:p>
            <a:pPr marL="171450" indent="-171450">
              <a:buFont typeface="Arial" panose="020B0604020202020204" pitchFamily="34" charset="0"/>
              <a:buChar char="•"/>
            </a:pPr>
            <a:r>
              <a:rPr lang="en-US" sz="1400" dirty="0" smtClean="0"/>
              <a:t>Summary:  The Chinese Government recognized 56 minority groups in China</a:t>
            </a:r>
          </a:p>
          <a:p>
            <a:pPr marL="171450" indent="-171450">
              <a:buFont typeface="Arial" panose="020B0604020202020204" pitchFamily="34" charset="0"/>
              <a:buChar char="•"/>
            </a:pPr>
            <a:r>
              <a:rPr lang="en-US" sz="1400" dirty="0" smtClean="0"/>
              <a:t>Even though there are 56 minority group, each group has tried to maintain the language and customs handed down by their ancestors, some as old as over 2,000 years old</a:t>
            </a:r>
          </a:p>
          <a:p>
            <a:pPr marL="171450" indent="-171450">
              <a:buFont typeface="Arial" panose="020B0604020202020204" pitchFamily="34" charset="0"/>
              <a:buChar char="•"/>
            </a:pPr>
            <a:r>
              <a:rPr lang="en-US" sz="1400" dirty="0" smtClean="0"/>
              <a:t>Yet some of the groups do co-exists and have adopted customs, holidays and festivals of other minority groups</a:t>
            </a:r>
            <a:endParaRPr lang="en-US" sz="1400" dirty="0"/>
          </a:p>
          <a:p>
            <a:pPr marL="171450" indent="-171450">
              <a:buFont typeface="Arial" panose="020B0604020202020204" pitchFamily="34" charset="0"/>
              <a:buChar char="•"/>
            </a:pPr>
            <a:r>
              <a:rPr lang="en-US" sz="1400" dirty="0" smtClean="0"/>
              <a:t>Those groups that reside in the north and western part of China actually migrated from their neighboring countries in search for a better life or freedom from persecution</a:t>
            </a:r>
          </a:p>
          <a:p>
            <a:pPr marL="171450" indent="-171450">
              <a:buFont typeface="Arial" panose="020B0604020202020204" pitchFamily="34" charset="0"/>
              <a:buChar char="•"/>
            </a:pPr>
            <a:r>
              <a:rPr lang="en-US" sz="1400" dirty="0" smtClean="0"/>
              <a:t>They brought along with them their physical features, cultures, clothing styles, and religious beliefs</a:t>
            </a:r>
          </a:p>
          <a:p>
            <a:pPr marL="171450" indent="-171450">
              <a:buFont typeface="Arial" panose="020B0604020202020204" pitchFamily="34" charset="0"/>
              <a:buChar char="•"/>
            </a:pPr>
            <a:r>
              <a:rPr lang="en-US" sz="1400" dirty="0" smtClean="0"/>
              <a:t>All this makes China a very interesting country to visit and absorb</a:t>
            </a: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116</a:t>
            </a:fld>
            <a:endParaRPr lang="en-US" dirty="0"/>
          </a:p>
        </p:txBody>
      </p:sp>
    </p:spTree>
    <p:extLst>
      <p:ext uri="{BB962C8B-B14F-4D97-AF65-F5344CB8AC3E}">
        <p14:creationId xmlns:p14="http://schemas.microsoft.com/office/powerpoint/2010/main" val="3869982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600" dirty="0" smtClean="0"/>
              <a:t>Mon Zhu</a:t>
            </a:r>
          </a:p>
          <a:p>
            <a:pPr marL="171450" indent="-171450">
              <a:buFont typeface="Arial" panose="020B0604020202020204" pitchFamily="34" charset="0"/>
              <a:buChar char="•"/>
            </a:pPr>
            <a:r>
              <a:rPr lang="en-US" sz="1600" dirty="0" smtClean="0"/>
              <a:t>10.7 million people</a:t>
            </a:r>
          </a:p>
          <a:p>
            <a:pPr marL="171450" indent="-171450">
              <a:buFont typeface="Arial" panose="020B0604020202020204" pitchFamily="34" charset="0"/>
              <a:buChar char="•"/>
            </a:pPr>
            <a:r>
              <a:rPr lang="en-US" sz="1600" dirty="0" smtClean="0"/>
              <a:t>Majority live in Heilongjiang, Jilin and Liaoning Provinces in Northeast China, but will also find them spread throughout China</a:t>
            </a:r>
          </a:p>
          <a:p>
            <a:pPr marL="171450" indent="-171450">
              <a:buFont typeface="Arial" panose="020B0604020202020204" pitchFamily="34" charset="0"/>
              <a:buChar char="•"/>
            </a:pPr>
            <a:r>
              <a:rPr lang="en-US" sz="1600" dirty="0" smtClean="0"/>
              <a:t>At one time, believe in Shamanism, but have now adopted Buddhism, Taoism and Confucianism</a:t>
            </a:r>
          </a:p>
          <a:p>
            <a:pPr marL="171450" indent="-171450">
              <a:buFont typeface="Arial" panose="020B0604020202020204" pitchFamily="34" charset="0"/>
              <a:buChar char="•"/>
            </a:pPr>
            <a:r>
              <a:rPr lang="en-US" sz="1600" dirty="0" smtClean="0"/>
              <a:t>Have a 1,400 year history dating back to the Sui and Tang Dynasties in 580 AD </a:t>
            </a:r>
          </a:p>
          <a:p>
            <a:pPr marL="171450" indent="-171450">
              <a:buFont typeface="Arial" panose="020B0604020202020204" pitchFamily="34" charset="0"/>
              <a:buChar char="•"/>
            </a:pPr>
            <a:r>
              <a:rPr lang="en-US" sz="1600" dirty="0" smtClean="0"/>
              <a:t>Manchus have contributed a lot to Chinese culture, literature, music and arts</a:t>
            </a:r>
          </a:p>
          <a:p>
            <a:pPr marL="171450" indent="-171450">
              <a:buFont typeface="Arial" panose="020B0604020202020204" pitchFamily="34" charset="0"/>
              <a:buChar char="•"/>
            </a:pPr>
            <a:r>
              <a:rPr lang="en-US" sz="1600" dirty="0" smtClean="0"/>
              <a:t>In fact, they encouraged education and many tried for the imperial examinations and served the emperors in high scholarly positions</a:t>
            </a:r>
          </a:p>
          <a:p>
            <a:pPr marL="171450" indent="-171450">
              <a:buFont typeface="Arial" panose="020B0604020202020204" pitchFamily="34" charset="0"/>
              <a:buChar char="•"/>
            </a:pPr>
            <a:r>
              <a:rPr lang="en-US" sz="1600" dirty="0" smtClean="0"/>
              <a:t>Picture shows a couple of Manchu ladies of nobility</a:t>
            </a:r>
          </a:p>
          <a:p>
            <a:pPr marL="171450" indent="-171450">
              <a:buFont typeface="Arial" panose="020B0604020202020204" pitchFamily="34" charset="0"/>
              <a:buChar char="•"/>
            </a:pPr>
            <a:r>
              <a:rPr lang="en-US" sz="1600" dirty="0" smtClean="0"/>
              <a:t>Good at agricultural, fishery and raising livestock </a:t>
            </a:r>
          </a:p>
        </p:txBody>
      </p:sp>
      <p:sp>
        <p:nvSpPr>
          <p:cNvPr id="4" name="Slide Number Placeholder 3"/>
          <p:cNvSpPr>
            <a:spLocks noGrp="1"/>
          </p:cNvSpPr>
          <p:nvPr>
            <p:ph type="sldNum" sz="quarter" idx="10"/>
          </p:nvPr>
        </p:nvSpPr>
        <p:spPr/>
        <p:txBody>
          <a:bodyPr/>
          <a:lstStyle/>
          <a:p>
            <a:fld id="{071EA3E3-ABA3-4BCC-ACE7-23FAFB502254}" type="slidenum">
              <a:rPr lang="en-US" smtClean="0"/>
              <a:t>12</a:t>
            </a:fld>
            <a:endParaRPr lang="en-US" dirty="0"/>
          </a:p>
        </p:txBody>
      </p:sp>
    </p:spTree>
    <p:extLst>
      <p:ext uri="{BB962C8B-B14F-4D97-AF65-F5344CB8AC3E}">
        <p14:creationId xmlns:p14="http://schemas.microsoft.com/office/powerpoint/2010/main" val="3315816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600" dirty="0" smtClean="0"/>
              <a:t>Women wear cheongsam</a:t>
            </a:r>
          </a:p>
          <a:p>
            <a:pPr marL="171450" indent="-171450">
              <a:buFont typeface="Arial" panose="020B0604020202020204" pitchFamily="34" charset="0"/>
              <a:buChar char="•"/>
            </a:pPr>
            <a:r>
              <a:rPr lang="en-US" sz="1600" dirty="0" smtClean="0"/>
              <a:t>Men shave the top of their heads and wear a single braid or queue down their back with a Mandarin hat as shown in the right</a:t>
            </a:r>
          </a:p>
          <a:p>
            <a:pPr marL="171450" indent="-171450">
              <a:buFont typeface="Arial" panose="020B0604020202020204" pitchFamily="34" charset="0"/>
              <a:buChar char="•"/>
            </a:pPr>
            <a:r>
              <a:rPr lang="en-US" sz="1600" dirty="0" smtClean="0"/>
              <a:t>They’ve earned a nickname “red-tussled Manchus because of the red tassels you’d see in their headpieces and Manchu hats, as shown in the lower picture</a:t>
            </a:r>
          </a:p>
          <a:p>
            <a:pPr marL="171450" indent="-171450">
              <a:buFont typeface="Arial" panose="020B0604020202020204" pitchFamily="34" charset="0"/>
              <a:buChar char="•"/>
            </a:pPr>
            <a:r>
              <a:rPr lang="en-US" sz="1600" dirty="0" smtClean="0"/>
              <a:t>They celebrate the same holidays as the Hans, such as Spring Festival, but they throw in distinct sports such as ice skating in the festivities</a:t>
            </a:r>
          </a:p>
          <a:p>
            <a:pPr marL="171450" indent="-171450">
              <a:buFont typeface="Arial" panose="020B0604020202020204" pitchFamily="34" charset="0"/>
              <a:buChar char="•"/>
            </a:pPr>
            <a:r>
              <a:rPr lang="en-US" sz="1600" dirty="0" smtClean="0"/>
              <a:t>Both men and women are good at riding and shooting</a:t>
            </a:r>
          </a:p>
        </p:txBody>
      </p:sp>
      <p:sp>
        <p:nvSpPr>
          <p:cNvPr id="4" name="Slide Number Placeholder 3"/>
          <p:cNvSpPr>
            <a:spLocks noGrp="1"/>
          </p:cNvSpPr>
          <p:nvPr>
            <p:ph type="sldNum" sz="quarter" idx="10"/>
          </p:nvPr>
        </p:nvSpPr>
        <p:spPr/>
        <p:txBody>
          <a:bodyPr/>
          <a:lstStyle/>
          <a:p>
            <a:fld id="{071EA3E3-ABA3-4BCC-ACE7-23FAFB502254}" type="slidenum">
              <a:rPr lang="en-US" smtClean="0"/>
              <a:t>13</a:t>
            </a:fld>
            <a:endParaRPr lang="en-US" dirty="0"/>
          </a:p>
        </p:txBody>
      </p:sp>
    </p:spTree>
    <p:extLst>
      <p:ext uri="{BB962C8B-B14F-4D97-AF65-F5344CB8AC3E}">
        <p14:creationId xmlns:p14="http://schemas.microsoft.com/office/powerpoint/2010/main" val="548201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600" dirty="0" smtClean="0"/>
              <a:t>Han hu</a:t>
            </a:r>
          </a:p>
          <a:p>
            <a:pPr marL="171450" indent="-171450">
              <a:buFont typeface="Arial" panose="020B0604020202020204" pitchFamily="34" charset="0"/>
              <a:buChar char="•"/>
            </a:pPr>
            <a:r>
              <a:rPr lang="en-US" sz="1600" dirty="0" smtClean="0"/>
              <a:t>1.6 billion people world-wide, 19% of the world’s population</a:t>
            </a:r>
          </a:p>
          <a:p>
            <a:pPr marL="171450" indent="-171450">
              <a:buFont typeface="Arial" panose="020B0604020202020204" pitchFamily="34" charset="0"/>
              <a:buChar char="•"/>
            </a:pPr>
            <a:r>
              <a:rPr lang="en-US" sz="1600" dirty="0" smtClean="0"/>
              <a:t>99% of the Hans live in China; 92% of China’s population are Hans, living in the eastern China show on the map in olive green</a:t>
            </a:r>
          </a:p>
          <a:p>
            <a:pPr marL="171450" indent="-171450">
              <a:buFont typeface="Arial" panose="020B0604020202020204" pitchFamily="34" charset="0"/>
              <a:buChar char="•"/>
            </a:pPr>
            <a:r>
              <a:rPr lang="en-US" sz="1600" dirty="0" smtClean="0"/>
              <a:t>While the official language of China is Mandarin, the Hans speak six other language, Wu, Xiang, Gan, Min, Cantonese, and Hakka, some of which you may recognize</a:t>
            </a:r>
          </a:p>
          <a:p>
            <a:pPr marL="171450" indent="-171450">
              <a:buFont typeface="Arial" panose="020B0604020202020204" pitchFamily="34" charset="0"/>
              <a:buChar char="•"/>
            </a:pPr>
            <a:r>
              <a:rPr lang="en-US" sz="1600" dirty="0" smtClean="0"/>
              <a:t>Main religion is Confucianism, Taoism, and Buddhism</a:t>
            </a:r>
          </a:p>
          <a:p>
            <a:pPr marL="171450" indent="-171450">
              <a:buFont typeface="Arial" panose="020B0604020202020204" pitchFamily="34" charset="0"/>
              <a:buChar char="•"/>
            </a:pPr>
            <a:r>
              <a:rPr lang="en-US" sz="1600" dirty="0" smtClean="0"/>
              <a:t>Staples include rice and wheat with tea and alcohol as traditional drinks, but there are 8 different styles of cooking, the more common ones being Cantonese, Hunan, Sichuan, and Shandong</a:t>
            </a:r>
          </a:p>
          <a:p>
            <a:pPr marL="171450" indent="-171450">
              <a:buFont typeface="Arial" panose="020B0604020202020204" pitchFamily="34" charset="0"/>
              <a:buChar char="•"/>
            </a:pPr>
            <a:r>
              <a:rPr lang="en-US" sz="1600" dirty="0" smtClean="0"/>
              <a:t>Pictured is a couple in the traditional Han garment with the wide sleeves</a:t>
            </a:r>
            <a:endParaRPr lang="en-US" sz="1600" dirty="0"/>
          </a:p>
        </p:txBody>
      </p:sp>
      <p:sp>
        <p:nvSpPr>
          <p:cNvPr id="4" name="Slide Number Placeholder 3"/>
          <p:cNvSpPr>
            <a:spLocks noGrp="1"/>
          </p:cNvSpPr>
          <p:nvPr>
            <p:ph type="sldNum" sz="quarter" idx="10"/>
          </p:nvPr>
        </p:nvSpPr>
        <p:spPr/>
        <p:txBody>
          <a:bodyPr/>
          <a:lstStyle/>
          <a:p>
            <a:fld id="{071EA3E3-ABA3-4BCC-ACE7-23FAFB502254}" type="slidenum">
              <a:rPr lang="en-US" smtClean="0"/>
              <a:t>14</a:t>
            </a:fld>
            <a:endParaRPr lang="en-US" dirty="0"/>
          </a:p>
        </p:txBody>
      </p:sp>
    </p:spTree>
    <p:extLst>
      <p:ext uri="{BB962C8B-B14F-4D97-AF65-F5344CB8AC3E}">
        <p14:creationId xmlns:p14="http://schemas.microsoft.com/office/powerpoint/2010/main" val="508304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dirty="0" smtClean="0"/>
              <a:t>Hans are proud to have invented printing, paper, the compass, gunpowder and porcelain china</a:t>
            </a:r>
          </a:p>
          <a:p>
            <a:pPr marL="285750" indent="-285750">
              <a:buFont typeface="Arial" panose="020B0604020202020204" pitchFamily="34" charset="0"/>
              <a:buChar char="•"/>
            </a:pPr>
            <a:r>
              <a:rPr lang="en-US" sz="1600" dirty="0" smtClean="0"/>
              <a:t>While most Hans wear western clothing today, the Hanfu style of clothing that you see on the slide is still worn during festivities and has been a great influence on the Japanese kimono and the Korean Hanbok</a:t>
            </a:r>
          </a:p>
          <a:p>
            <a:pPr marL="285750" indent="-285750">
              <a:buFont typeface="Arial" panose="020B0604020202020204" pitchFamily="34" charset="0"/>
              <a:buChar char="•"/>
            </a:pPr>
            <a:r>
              <a:rPr lang="en-US" sz="1600" dirty="0" smtClean="0"/>
              <a:t>The house styles varies depending on the region they live</a:t>
            </a:r>
          </a:p>
          <a:p>
            <a:pPr marL="285750" indent="-285750">
              <a:buFont typeface="Arial" panose="020B0604020202020204" pitchFamily="34" charset="0"/>
              <a:buChar char="•"/>
            </a:pPr>
            <a:r>
              <a:rPr lang="en-US" sz="1600" dirty="0" smtClean="0"/>
              <a:t>In northern China, homes are made with thick brick with a central courtyard to keep them warm</a:t>
            </a:r>
          </a:p>
          <a:p>
            <a:pPr marL="285750" indent="-285750">
              <a:buFont typeface="Arial" panose="020B0604020202020204" pitchFamily="34" charset="0"/>
              <a:buChar char="•"/>
            </a:pPr>
            <a:r>
              <a:rPr lang="en-US" sz="1600" dirty="0" smtClean="0"/>
              <a:t>In southern China, homes are made of timber, positioned north and facing south so they can catch the maximum sunlight</a:t>
            </a:r>
          </a:p>
          <a:p>
            <a:pPr marL="285750" indent="-285750">
              <a:buFont typeface="Arial" panose="020B0604020202020204" pitchFamily="34" charset="0"/>
              <a:buChar char="•"/>
            </a:pPr>
            <a:endParaRPr lang="en-US" sz="1600" dirty="0"/>
          </a:p>
        </p:txBody>
      </p:sp>
      <p:sp>
        <p:nvSpPr>
          <p:cNvPr id="4" name="Slide Number Placeholder 3"/>
          <p:cNvSpPr>
            <a:spLocks noGrp="1"/>
          </p:cNvSpPr>
          <p:nvPr>
            <p:ph type="sldNum" sz="quarter" idx="10"/>
          </p:nvPr>
        </p:nvSpPr>
        <p:spPr/>
        <p:txBody>
          <a:bodyPr/>
          <a:lstStyle/>
          <a:p>
            <a:fld id="{071EA3E3-ABA3-4BCC-ACE7-23FAFB502254}" type="slidenum">
              <a:rPr lang="en-US" smtClean="0"/>
              <a:t>15</a:t>
            </a:fld>
            <a:endParaRPr lang="en-US" dirty="0"/>
          </a:p>
        </p:txBody>
      </p:sp>
    </p:spTree>
    <p:extLst>
      <p:ext uri="{BB962C8B-B14F-4D97-AF65-F5344CB8AC3E}">
        <p14:creationId xmlns:p14="http://schemas.microsoft.com/office/powerpoint/2010/main" val="2528338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dirty="0" smtClean="0"/>
              <a:t>Shee</a:t>
            </a:r>
          </a:p>
          <a:p>
            <a:pPr marL="285750" indent="-285750">
              <a:buFont typeface="Arial" panose="020B0604020202020204" pitchFamily="34" charset="0"/>
              <a:buChar char="•"/>
            </a:pPr>
            <a:r>
              <a:rPr lang="en-US" sz="1600" dirty="0" smtClean="0"/>
              <a:t>Population of 710,000 people</a:t>
            </a:r>
          </a:p>
          <a:p>
            <a:pPr marL="285750" indent="-285750">
              <a:buFont typeface="Arial" panose="020B0604020202020204" pitchFamily="34" charset="0"/>
              <a:buChar char="•"/>
            </a:pPr>
            <a:r>
              <a:rPr lang="en-US" sz="1600" dirty="0" smtClean="0"/>
              <a:t>Most live in Fujian and Zhejiang Provinces in the Eastern Coast, but will also find some in Guangdong and Jiangxi Provinces</a:t>
            </a:r>
          </a:p>
          <a:p>
            <a:pPr marL="285750" indent="-285750">
              <a:buFont typeface="Arial" panose="020B0604020202020204" pitchFamily="34" charset="0"/>
              <a:buChar char="•"/>
            </a:pPr>
            <a:r>
              <a:rPr lang="en-US" sz="1600" dirty="0" smtClean="0"/>
              <a:t>Believe in the power of their ancestors</a:t>
            </a:r>
          </a:p>
          <a:p>
            <a:pPr marL="285750" indent="-285750">
              <a:buFont typeface="Arial" panose="020B0604020202020204" pitchFamily="34" charset="0"/>
              <a:buChar char="•"/>
            </a:pPr>
            <a:r>
              <a:rPr lang="en-US" sz="1600" dirty="0" smtClean="0"/>
              <a:t>Worship their ancestors in a memorial temple where pictures of their ancestors, also know as totems, are hung</a:t>
            </a:r>
          </a:p>
          <a:p>
            <a:pPr marL="285750" indent="-285750">
              <a:buFont typeface="Arial" panose="020B0604020202020204" pitchFamily="34" charset="0"/>
              <a:buChar char="•"/>
            </a:pPr>
            <a:r>
              <a:rPr lang="en-US" sz="1600" dirty="0" smtClean="0"/>
              <a:t>Survive on agriculture, producing rice, beans, corn, potatoes, tea, mushrooms and herbs</a:t>
            </a:r>
          </a:p>
          <a:p>
            <a:pPr marL="285750" indent="-285750">
              <a:buFont typeface="Arial" panose="020B0604020202020204" pitchFamily="34" charset="0"/>
              <a:buChar char="•"/>
            </a:pPr>
            <a:r>
              <a:rPr lang="en-US" sz="1600" dirty="0" smtClean="0"/>
              <a:t>Women also good at embroidering waistbands and handkerchiefs, which they now export</a:t>
            </a:r>
            <a:endParaRPr lang="en-US" sz="1600" dirty="0"/>
          </a:p>
        </p:txBody>
      </p:sp>
      <p:sp>
        <p:nvSpPr>
          <p:cNvPr id="4" name="Slide Number Placeholder 3"/>
          <p:cNvSpPr>
            <a:spLocks noGrp="1"/>
          </p:cNvSpPr>
          <p:nvPr>
            <p:ph type="sldNum" sz="quarter" idx="10"/>
          </p:nvPr>
        </p:nvSpPr>
        <p:spPr/>
        <p:txBody>
          <a:bodyPr/>
          <a:lstStyle/>
          <a:p>
            <a:fld id="{071EA3E3-ABA3-4BCC-ACE7-23FAFB502254}" type="slidenum">
              <a:rPr lang="en-US" smtClean="0"/>
              <a:t>16</a:t>
            </a:fld>
            <a:endParaRPr lang="en-US" dirty="0"/>
          </a:p>
        </p:txBody>
      </p:sp>
    </p:spTree>
    <p:extLst>
      <p:ext uri="{BB962C8B-B14F-4D97-AF65-F5344CB8AC3E}">
        <p14:creationId xmlns:p14="http://schemas.microsoft.com/office/powerpoint/2010/main" val="606410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dirty="0" smtClean="0"/>
              <a:t>Men have practiced martial arts for centuries</a:t>
            </a:r>
          </a:p>
          <a:p>
            <a:pPr marL="285750" indent="-285750">
              <a:buFont typeface="Arial" panose="020B0604020202020204" pitchFamily="34" charset="0"/>
              <a:buChar char="•"/>
            </a:pPr>
            <a:r>
              <a:rPr lang="en-US" sz="1600" dirty="0" smtClean="0"/>
              <a:t>Like to sing impromptu</a:t>
            </a:r>
          </a:p>
          <a:p>
            <a:pPr marL="285750" indent="-285750">
              <a:buFont typeface="Arial" panose="020B0604020202020204" pitchFamily="34" charset="0"/>
              <a:buChar char="•"/>
            </a:pPr>
            <a:r>
              <a:rPr lang="en-US" sz="1600" dirty="0" smtClean="0"/>
              <a:t>During wedding ceremonies, the bridegroom must sing a song about an object or dish he wants; for instance, if he needs a cup of their famous yellow wine brewed from rice and wheat, he must sing about the wine</a:t>
            </a:r>
          </a:p>
          <a:p>
            <a:pPr marL="285750" indent="-285750">
              <a:buFont typeface="Arial" panose="020B0604020202020204" pitchFamily="34" charset="0"/>
              <a:buChar char="•"/>
            </a:pPr>
            <a:r>
              <a:rPr lang="en-US" sz="1600" dirty="0" smtClean="0"/>
              <a:t>In addition to celebrating the same holidays as the Hans, they also have three additional special days set aside for worshipping their ancestors and spirits on the 15</a:t>
            </a:r>
            <a:r>
              <a:rPr lang="en-US" sz="1600" baseline="30000" dirty="0" smtClean="0"/>
              <a:t>th</a:t>
            </a:r>
            <a:r>
              <a:rPr lang="en-US" sz="1600" dirty="0" smtClean="0"/>
              <a:t> day of the 2</a:t>
            </a:r>
            <a:r>
              <a:rPr lang="en-US" sz="1600" baseline="30000" dirty="0" smtClean="0"/>
              <a:t>nd</a:t>
            </a:r>
            <a:r>
              <a:rPr lang="en-US" sz="1600" dirty="0" smtClean="0"/>
              <a:t>, 7</a:t>
            </a:r>
            <a:r>
              <a:rPr lang="en-US" sz="1600" baseline="30000" dirty="0" smtClean="0"/>
              <a:t>th</a:t>
            </a:r>
            <a:r>
              <a:rPr lang="en-US" sz="1600" dirty="0" smtClean="0"/>
              <a:t> &amp; 8</a:t>
            </a:r>
            <a:r>
              <a:rPr lang="en-US" sz="1600" baseline="30000" dirty="0" smtClean="0"/>
              <a:t>th</a:t>
            </a:r>
            <a:r>
              <a:rPr lang="en-US" sz="1600" dirty="0" smtClean="0"/>
              <a:t> months</a:t>
            </a:r>
          </a:p>
          <a:p>
            <a:pPr marL="285750" indent="-285750">
              <a:buFont typeface="Arial" panose="020B0604020202020204" pitchFamily="34" charset="0"/>
              <a:buChar char="•"/>
            </a:pPr>
            <a:r>
              <a:rPr lang="en-US" sz="1600" dirty="0" smtClean="0"/>
              <a:t>Picture showing them performing a traditional She dance with baskets depicting tasks they do in their everyday lives</a:t>
            </a:r>
            <a:endParaRPr lang="en-US" sz="1600" dirty="0"/>
          </a:p>
        </p:txBody>
      </p:sp>
      <p:sp>
        <p:nvSpPr>
          <p:cNvPr id="4" name="Slide Number Placeholder 3"/>
          <p:cNvSpPr>
            <a:spLocks noGrp="1"/>
          </p:cNvSpPr>
          <p:nvPr>
            <p:ph type="sldNum" sz="quarter" idx="10"/>
          </p:nvPr>
        </p:nvSpPr>
        <p:spPr/>
        <p:txBody>
          <a:bodyPr/>
          <a:lstStyle/>
          <a:p>
            <a:fld id="{071EA3E3-ABA3-4BCC-ACE7-23FAFB502254}" type="slidenum">
              <a:rPr lang="en-US" smtClean="0"/>
              <a:t>17</a:t>
            </a:fld>
            <a:endParaRPr lang="en-US" dirty="0"/>
          </a:p>
        </p:txBody>
      </p:sp>
    </p:spTree>
    <p:extLst>
      <p:ext uri="{BB962C8B-B14F-4D97-AF65-F5344CB8AC3E}">
        <p14:creationId xmlns:p14="http://schemas.microsoft.com/office/powerpoint/2010/main" val="2406212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dirty="0" smtClean="0"/>
              <a:t>Gao Shan</a:t>
            </a:r>
          </a:p>
          <a:p>
            <a:pPr marL="285750" indent="-285750">
              <a:buFont typeface="Arial" panose="020B0604020202020204" pitchFamily="34" charset="0"/>
              <a:buChar char="•"/>
            </a:pPr>
            <a:r>
              <a:rPr lang="en-US" sz="1600" dirty="0" smtClean="0"/>
              <a:t>535,600 people, mostly living on Taiwan Island, but can also find some in Fujian and Zhejiang Provinces in Eastern China</a:t>
            </a:r>
          </a:p>
          <a:p>
            <a:pPr marL="285750" indent="-285750">
              <a:buFont typeface="Arial" panose="020B0604020202020204" pitchFamily="34" charset="0"/>
              <a:buChar char="•"/>
            </a:pPr>
            <a:r>
              <a:rPr lang="en-US" sz="1600" dirty="0" smtClean="0"/>
              <a:t>Also known as Taiwanese Aborigines or the indigenous people of Taiwan</a:t>
            </a:r>
          </a:p>
          <a:p>
            <a:pPr marL="285750" indent="-285750">
              <a:buFont typeface="Arial" panose="020B0604020202020204" pitchFamily="34" charset="0"/>
              <a:buChar char="•"/>
            </a:pPr>
            <a:r>
              <a:rPr lang="en-US" sz="1600" dirty="0" smtClean="0"/>
              <a:t>Believe that the spirits of their ancestors stay to protect their descendants</a:t>
            </a:r>
          </a:p>
          <a:p>
            <a:pPr marL="285750" indent="-285750">
              <a:buFont typeface="Arial" panose="020B0604020202020204" pitchFamily="34" charset="0"/>
              <a:buChar char="•"/>
            </a:pPr>
            <a:r>
              <a:rPr lang="en-US" sz="1600" dirty="0" smtClean="0"/>
              <a:t>With heavy influence from the missionaries, 70% of the Gaoshan people considered themselves to be Christians</a:t>
            </a:r>
          </a:p>
          <a:p>
            <a:pPr marL="285750" indent="-285750">
              <a:buFont typeface="Arial" panose="020B0604020202020204" pitchFamily="34" charset="0"/>
              <a:buChar char="•"/>
            </a:pPr>
            <a:r>
              <a:rPr lang="en-US" sz="1600" dirty="0" smtClean="0"/>
              <a:t>Very creative in bamboo weaving, woodcarving, pottery and embroidery and use their skills to decorate pots, pipes, barrels, eaves, fishing boats, and clothing</a:t>
            </a:r>
          </a:p>
          <a:p>
            <a:pPr marL="285750" indent="-285750">
              <a:buFont typeface="Arial" panose="020B0604020202020204" pitchFamily="34" charset="0"/>
              <a:buChar char="•"/>
            </a:pPr>
            <a:r>
              <a:rPr lang="en-US" sz="1600" dirty="0" smtClean="0"/>
              <a:t>Picture shows what the homes look like for the Gaoshan people</a:t>
            </a:r>
          </a:p>
          <a:p>
            <a:pPr marL="285750" indent="-285750">
              <a:buFont typeface="Arial" panose="020B0604020202020204" pitchFamily="34" charset="0"/>
              <a:buChar char="•"/>
            </a:pPr>
            <a:endParaRPr lang="en-US" sz="1600" dirty="0"/>
          </a:p>
        </p:txBody>
      </p:sp>
      <p:sp>
        <p:nvSpPr>
          <p:cNvPr id="4" name="Slide Number Placeholder 3"/>
          <p:cNvSpPr>
            <a:spLocks noGrp="1"/>
          </p:cNvSpPr>
          <p:nvPr>
            <p:ph type="sldNum" sz="quarter" idx="10"/>
          </p:nvPr>
        </p:nvSpPr>
        <p:spPr/>
        <p:txBody>
          <a:bodyPr/>
          <a:lstStyle/>
          <a:p>
            <a:fld id="{071EA3E3-ABA3-4BCC-ACE7-23FAFB502254}" type="slidenum">
              <a:rPr lang="en-US" smtClean="0"/>
              <a:t>18</a:t>
            </a:fld>
            <a:endParaRPr lang="en-US" dirty="0"/>
          </a:p>
        </p:txBody>
      </p:sp>
    </p:spTree>
    <p:extLst>
      <p:ext uri="{BB962C8B-B14F-4D97-AF65-F5344CB8AC3E}">
        <p14:creationId xmlns:p14="http://schemas.microsoft.com/office/powerpoint/2010/main" val="1030333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dirty="0" smtClean="0"/>
              <a:t>Like to wear very bright and colorful clothing as shown here</a:t>
            </a:r>
          </a:p>
          <a:p>
            <a:pPr marL="285750" indent="-285750">
              <a:buFont typeface="Arial" panose="020B0604020202020204" pitchFamily="34" charset="0"/>
              <a:buChar char="•"/>
            </a:pPr>
            <a:r>
              <a:rPr lang="en-US" sz="1600" dirty="0" smtClean="0"/>
              <a:t>Will accent their clothing with flower crowns, earrings, bracelets, turbans, and if they are rich, add strands of pearl beads to show their wealth</a:t>
            </a:r>
          </a:p>
          <a:p>
            <a:pPr marL="285750" indent="-285750">
              <a:buFont typeface="Arial" panose="020B0604020202020204" pitchFamily="34" charset="0"/>
              <a:buChar char="•"/>
            </a:pPr>
            <a:r>
              <a:rPr lang="en-US" sz="1600" dirty="0" smtClean="0"/>
              <a:t>Eat rice, millet and taro</a:t>
            </a:r>
          </a:p>
          <a:p>
            <a:pPr marL="285750" indent="-285750">
              <a:buFont typeface="Arial" panose="020B0604020202020204" pitchFamily="34" charset="0"/>
              <a:buChar char="•"/>
            </a:pPr>
            <a:r>
              <a:rPr lang="en-US" sz="1600" dirty="0" smtClean="0"/>
              <a:t>Unlike other Chinese, they do not drink hot water or tea, but like to drink cold water flavored with ginger or pepper</a:t>
            </a:r>
          </a:p>
          <a:p>
            <a:pPr marL="285750" indent="-285750">
              <a:buFont typeface="Arial" panose="020B0604020202020204" pitchFamily="34" charset="0"/>
              <a:buChar char="•"/>
            </a:pPr>
            <a:r>
              <a:rPr lang="en-US" sz="1600" dirty="0" smtClean="0"/>
              <a:t>Biggest celebration is the Harvest Festival where they eat a big meal and get together to sing and dance They have some strong taboos; for instance, before a man goes hunting, he has to avoid touching anything made of hemp or he might get lost or get hurt; during harvest season, they are not to talk to outsiders or step on anyone else’s fields; women are not to touch the men’s weapons and conversely, the men are not to touch the women’s looms</a:t>
            </a:r>
            <a:endParaRPr lang="en-US" sz="1600" dirty="0"/>
          </a:p>
        </p:txBody>
      </p:sp>
      <p:sp>
        <p:nvSpPr>
          <p:cNvPr id="4" name="Slide Number Placeholder 3"/>
          <p:cNvSpPr>
            <a:spLocks noGrp="1"/>
          </p:cNvSpPr>
          <p:nvPr>
            <p:ph type="sldNum" sz="quarter" idx="10"/>
          </p:nvPr>
        </p:nvSpPr>
        <p:spPr/>
        <p:txBody>
          <a:bodyPr/>
          <a:lstStyle/>
          <a:p>
            <a:fld id="{071EA3E3-ABA3-4BCC-ACE7-23FAFB502254}" type="slidenum">
              <a:rPr lang="en-US" smtClean="0"/>
              <a:t>19</a:t>
            </a:fld>
            <a:endParaRPr lang="en-US" dirty="0"/>
          </a:p>
        </p:txBody>
      </p:sp>
    </p:spTree>
    <p:extLst>
      <p:ext uri="{BB962C8B-B14F-4D97-AF65-F5344CB8AC3E}">
        <p14:creationId xmlns:p14="http://schemas.microsoft.com/office/powerpoint/2010/main" val="2063755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600" dirty="0" smtClean="0"/>
              <a:t>1.386B people live in China, representing 18.47% of world’s population</a:t>
            </a:r>
          </a:p>
          <a:p>
            <a:pPr marL="171450" indent="-171450">
              <a:buFont typeface="Arial" panose="020B0604020202020204" pitchFamily="34" charset="0"/>
              <a:buChar char="•"/>
            </a:pPr>
            <a:r>
              <a:rPr lang="en-US" sz="1600" dirty="0" smtClean="0"/>
              <a:t>The People’s Republic of China recognizes 56 Ethnic Groups</a:t>
            </a:r>
            <a:endParaRPr lang="en-US" sz="1600" dirty="0"/>
          </a:p>
          <a:p>
            <a:pPr marL="171450" indent="-171450">
              <a:buFont typeface="Arial" panose="020B0604020202020204" pitchFamily="34" charset="0"/>
              <a:buChar char="•"/>
            </a:pPr>
            <a:r>
              <a:rPr lang="en-US" sz="1600" dirty="0" smtClean="0"/>
              <a:t>The Han Chinese make up 92% of China’s population or 1.2B people </a:t>
            </a:r>
          </a:p>
          <a:p>
            <a:pPr marL="171450" indent="-171450">
              <a:buFont typeface="Arial" panose="020B0604020202020204" pitchFamily="34" charset="0"/>
              <a:buChar char="•"/>
            </a:pPr>
            <a:r>
              <a:rPr lang="en-US" sz="1600" dirty="0" smtClean="0"/>
              <a:t>The remaining population make up the other 55 Chinese Minority Groups</a:t>
            </a:r>
          </a:p>
          <a:p>
            <a:pPr marL="171450" indent="-171450">
              <a:buFont typeface="Arial" panose="020B0604020202020204" pitchFamily="34" charset="0"/>
              <a:buChar char="•"/>
            </a:pPr>
            <a:r>
              <a:rPr lang="en-US" sz="1600" dirty="0" smtClean="0"/>
              <a:t>The Han population is concentrated in the eastern part of China, but they make up the majority of the population in all Chinese provinces except for Tibet and Xinjiang in the western border of China</a:t>
            </a:r>
          </a:p>
          <a:p>
            <a:r>
              <a:rPr lang="en-US" sz="1600" dirty="0" smtClean="0"/>
              <a:t>  </a:t>
            </a:r>
            <a:endParaRPr lang="en-US" sz="1600" dirty="0"/>
          </a:p>
        </p:txBody>
      </p:sp>
      <p:sp>
        <p:nvSpPr>
          <p:cNvPr id="4" name="Slide Number Placeholder 3"/>
          <p:cNvSpPr>
            <a:spLocks noGrp="1"/>
          </p:cNvSpPr>
          <p:nvPr>
            <p:ph type="sldNum" sz="quarter" idx="10"/>
          </p:nvPr>
        </p:nvSpPr>
        <p:spPr/>
        <p:txBody>
          <a:bodyPr/>
          <a:lstStyle/>
          <a:p>
            <a:fld id="{071EA3E3-ABA3-4BCC-ACE7-23FAFB502254}" type="slidenum">
              <a:rPr lang="en-US" smtClean="0"/>
              <a:t>2</a:t>
            </a:fld>
            <a:endParaRPr lang="en-US" dirty="0"/>
          </a:p>
        </p:txBody>
      </p:sp>
    </p:spTree>
    <p:extLst>
      <p:ext uri="{BB962C8B-B14F-4D97-AF65-F5344CB8AC3E}">
        <p14:creationId xmlns:p14="http://schemas.microsoft.com/office/powerpoint/2010/main" val="3775825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600" dirty="0" smtClean="0"/>
              <a:t>1.5 million people</a:t>
            </a:r>
          </a:p>
          <a:p>
            <a:pPr marL="171450" indent="-171450">
              <a:buFont typeface="Arial" panose="020B0604020202020204" pitchFamily="34" charset="0"/>
              <a:buChar char="•"/>
            </a:pPr>
            <a:r>
              <a:rPr lang="en-US" sz="1600" dirty="0" smtClean="0"/>
              <a:t>Live on Hainan Island off the south western coast Guangdong Province</a:t>
            </a:r>
          </a:p>
          <a:p>
            <a:pPr marL="171450" indent="-171450">
              <a:buFont typeface="Arial" panose="020B0604020202020204" pitchFamily="34" charset="0"/>
              <a:buChar char="•"/>
            </a:pPr>
            <a:r>
              <a:rPr lang="en-US" sz="1600" dirty="0" smtClean="0"/>
              <a:t>Believe all things have spirits, especially their ancestors </a:t>
            </a:r>
          </a:p>
          <a:p>
            <a:pPr marL="171450" indent="-171450">
              <a:buFont typeface="Arial" panose="020B0604020202020204" pitchFamily="34" charset="0"/>
              <a:buChar char="•"/>
            </a:pPr>
            <a:r>
              <a:rPr lang="en-US" sz="1600" dirty="0" smtClean="0"/>
              <a:t>Pray to their ancestors to protect them </a:t>
            </a:r>
          </a:p>
          <a:p>
            <a:pPr marL="171450" indent="-171450">
              <a:buFont typeface="Arial" panose="020B0604020202020204" pitchFamily="34" charset="0"/>
              <a:buChar char="•"/>
            </a:pPr>
            <a:r>
              <a:rPr lang="en-US" sz="1600" dirty="0" smtClean="0"/>
              <a:t>Also influenced by the Christian missionaries</a:t>
            </a:r>
          </a:p>
          <a:p>
            <a:pPr marL="171450" indent="-171450">
              <a:buFont typeface="Arial" panose="020B0604020202020204" pitchFamily="34" charset="0"/>
              <a:buChar char="•"/>
            </a:pPr>
            <a:r>
              <a:rPr lang="en-US" sz="1600" dirty="0" smtClean="0"/>
              <a:t>Live on agriculture, breeding livestock and fish, and have established a thriving salt industry</a:t>
            </a:r>
          </a:p>
          <a:p>
            <a:pPr marL="171450" indent="-171450">
              <a:buFont typeface="Arial" panose="020B0604020202020204" pitchFamily="34" charset="0"/>
              <a:buChar char="•"/>
            </a:pPr>
            <a:endParaRPr lang="en-US" sz="1600" dirty="0"/>
          </a:p>
        </p:txBody>
      </p:sp>
      <p:sp>
        <p:nvSpPr>
          <p:cNvPr id="4" name="Slide Number Placeholder 3"/>
          <p:cNvSpPr>
            <a:spLocks noGrp="1"/>
          </p:cNvSpPr>
          <p:nvPr>
            <p:ph type="sldNum" sz="quarter" idx="10"/>
          </p:nvPr>
        </p:nvSpPr>
        <p:spPr/>
        <p:txBody>
          <a:bodyPr/>
          <a:lstStyle/>
          <a:p>
            <a:fld id="{071EA3E3-ABA3-4BCC-ACE7-23FAFB502254}" type="slidenum">
              <a:rPr lang="en-US" smtClean="0"/>
              <a:t>20</a:t>
            </a:fld>
            <a:endParaRPr lang="en-US" dirty="0"/>
          </a:p>
        </p:txBody>
      </p:sp>
    </p:spTree>
    <p:extLst>
      <p:ext uri="{BB962C8B-B14F-4D97-AF65-F5344CB8AC3E}">
        <p14:creationId xmlns:p14="http://schemas.microsoft.com/office/powerpoint/2010/main" val="4023515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dirty="0" smtClean="0"/>
              <a:t>Eat rice, corn sweet potatoes and meat from animal hunting</a:t>
            </a:r>
          </a:p>
          <a:p>
            <a:pPr marL="285750" indent="-285750">
              <a:buFont typeface="Arial" panose="020B0604020202020204" pitchFamily="34" charset="0"/>
              <a:buChar char="•"/>
            </a:pPr>
            <a:r>
              <a:rPr lang="en-US" sz="1600" dirty="0" smtClean="0"/>
              <a:t>One popular dish is the bamboo pole rice, a dish so fragrant that people passing by can smell the distinct </a:t>
            </a:r>
          </a:p>
          <a:p>
            <a:pPr marL="285750" indent="-285750">
              <a:buFont typeface="Arial" panose="020B0604020202020204" pitchFamily="34" charset="0"/>
              <a:buChar char="•"/>
            </a:pPr>
            <a:r>
              <a:rPr lang="en-US" sz="1600" dirty="0" smtClean="0"/>
              <a:t>The Li people love to chew on betel nuts, especially women because they consider the nuts to be a tonic that can cure disease and beautify</a:t>
            </a:r>
          </a:p>
          <a:p>
            <a:pPr marL="285750" indent="-285750">
              <a:buFont typeface="Arial" panose="020B0604020202020204" pitchFamily="34" charset="0"/>
              <a:buChar char="•"/>
            </a:pPr>
            <a:r>
              <a:rPr lang="en-US" sz="1600" dirty="0" smtClean="0"/>
              <a:t>They take pride in embroidering, delicate wood craft and bamboo vine weaving;  in fact the bamboo weaving is an indispensable adornment in their homes</a:t>
            </a:r>
          </a:p>
          <a:p>
            <a:pPr marL="285750" indent="-285750">
              <a:buFont typeface="Arial" panose="020B0604020202020204" pitchFamily="34" charset="0"/>
              <a:buChar char="•"/>
            </a:pPr>
            <a:r>
              <a:rPr lang="en-US" sz="1600" dirty="0" smtClean="0"/>
              <a:t>Celebrate the same holidays as the Hans, such as Spring Festival and Sanyueesan, a day where the elders and ancestors are honored</a:t>
            </a:r>
          </a:p>
          <a:p>
            <a:pPr marL="285750" indent="-285750">
              <a:buFont typeface="Arial" panose="020B0604020202020204" pitchFamily="34" charset="0"/>
              <a:buChar char="•"/>
            </a:pPr>
            <a:r>
              <a:rPr lang="en-US" sz="1600" dirty="0" smtClean="0"/>
              <a:t>Women wear their hair in a bun with a metal or bone hairpin and during festivals, they wear necklaces, bracelets, earrings, and foot rings.  </a:t>
            </a:r>
          </a:p>
        </p:txBody>
      </p:sp>
      <p:sp>
        <p:nvSpPr>
          <p:cNvPr id="4" name="Slide Number Placeholder 3"/>
          <p:cNvSpPr>
            <a:spLocks noGrp="1"/>
          </p:cNvSpPr>
          <p:nvPr>
            <p:ph type="sldNum" sz="quarter" idx="10"/>
          </p:nvPr>
        </p:nvSpPr>
        <p:spPr/>
        <p:txBody>
          <a:bodyPr/>
          <a:lstStyle/>
          <a:p>
            <a:fld id="{071EA3E3-ABA3-4BCC-ACE7-23FAFB502254}" type="slidenum">
              <a:rPr lang="en-US" smtClean="0"/>
              <a:t>21</a:t>
            </a:fld>
            <a:endParaRPr lang="en-US" dirty="0"/>
          </a:p>
        </p:txBody>
      </p:sp>
    </p:spTree>
    <p:extLst>
      <p:ext uri="{BB962C8B-B14F-4D97-AF65-F5344CB8AC3E}">
        <p14:creationId xmlns:p14="http://schemas.microsoft.com/office/powerpoint/2010/main" val="2088012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dirty="0" smtClean="0"/>
              <a:t>2.6 million people</a:t>
            </a:r>
          </a:p>
          <a:p>
            <a:pPr marL="285750" indent="-285750">
              <a:buFont typeface="Arial" panose="020B0604020202020204" pitchFamily="34" charset="0"/>
              <a:buChar char="•"/>
            </a:pPr>
            <a:r>
              <a:rPr lang="en-US" sz="1600" dirty="0" smtClean="0"/>
              <a:t>Live in Hunan, Yunnan, Guangdong, Guizhou, Jiangxi and Guangxi Provinces, all in southeast China</a:t>
            </a:r>
          </a:p>
          <a:p>
            <a:pPr marL="285750" indent="-285750">
              <a:buFont typeface="Arial" panose="020B0604020202020204" pitchFamily="34" charset="0"/>
              <a:buChar char="•"/>
            </a:pPr>
            <a:r>
              <a:rPr lang="en-US" sz="1600" dirty="0" smtClean="0"/>
              <a:t>Their beliefs vary by regions, with some worshipping nature, some idolizing their ancestors, and some adoring the totem</a:t>
            </a:r>
          </a:p>
          <a:p>
            <a:pPr marL="285750" indent="-285750">
              <a:buFont typeface="Arial" panose="020B0604020202020204" pitchFamily="34" charset="0"/>
              <a:buChar char="•"/>
            </a:pPr>
            <a:r>
              <a:rPr lang="en-US" sz="1600" dirty="0" smtClean="0"/>
              <a:t>Taoism also plays an important role in some lives</a:t>
            </a:r>
          </a:p>
          <a:p>
            <a:pPr marL="285750" indent="-285750">
              <a:buFont typeface="Arial" panose="020B0604020202020204" pitchFamily="34" charset="0"/>
              <a:buChar char="•"/>
            </a:pPr>
            <a:r>
              <a:rPr lang="en-US" sz="1600" dirty="0" smtClean="0"/>
              <a:t>They eat rice, corn, potatoes, meat from livestock their raise or game they hunt</a:t>
            </a:r>
          </a:p>
          <a:p>
            <a:pPr marL="285750" indent="-285750">
              <a:buFont typeface="Arial" panose="020B0604020202020204" pitchFamily="34" charset="0"/>
              <a:buChar char="•"/>
            </a:pPr>
            <a:r>
              <a:rPr lang="en-US" sz="1600" dirty="0" smtClean="0"/>
              <a:t>Drink tea and homemade wines</a:t>
            </a:r>
          </a:p>
          <a:p>
            <a:pPr marL="285750" indent="-285750">
              <a:buFont typeface="Arial" panose="020B0604020202020204" pitchFamily="34" charset="0"/>
              <a:buChar char="•"/>
            </a:pPr>
            <a:r>
              <a:rPr lang="en-US" sz="1600" dirty="0" smtClean="0"/>
              <a:t>You see a picture of their houses, which are made of bamboo and wood on stilts overlooking their terraced fields</a:t>
            </a:r>
            <a:endParaRPr lang="en-US" sz="1600" dirty="0"/>
          </a:p>
        </p:txBody>
      </p:sp>
      <p:sp>
        <p:nvSpPr>
          <p:cNvPr id="4" name="Slide Number Placeholder 3"/>
          <p:cNvSpPr>
            <a:spLocks noGrp="1"/>
          </p:cNvSpPr>
          <p:nvPr>
            <p:ph type="sldNum" sz="quarter" idx="10"/>
          </p:nvPr>
        </p:nvSpPr>
        <p:spPr/>
        <p:txBody>
          <a:bodyPr/>
          <a:lstStyle/>
          <a:p>
            <a:fld id="{071EA3E3-ABA3-4BCC-ACE7-23FAFB502254}" type="slidenum">
              <a:rPr lang="en-US" smtClean="0"/>
              <a:t>22</a:t>
            </a:fld>
            <a:endParaRPr lang="en-US" dirty="0"/>
          </a:p>
        </p:txBody>
      </p:sp>
    </p:spTree>
    <p:extLst>
      <p:ext uri="{BB962C8B-B14F-4D97-AF65-F5344CB8AC3E}">
        <p14:creationId xmlns:p14="http://schemas.microsoft.com/office/powerpoint/2010/main" val="2171101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dirty="0" smtClean="0"/>
              <a:t>They’re masters at handicrafts, including batik, sculpture, printing and dying</a:t>
            </a:r>
          </a:p>
          <a:p>
            <a:pPr marL="285750" indent="-285750">
              <a:buFont typeface="Arial" panose="020B0604020202020204" pitchFamily="34" charset="0"/>
              <a:buChar char="•"/>
            </a:pPr>
            <a:r>
              <a:rPr lang="en-US" sz="1600" dirty="0" smtClean="0"/>
              <a:t>Women usually wear pleat skirts decorated with colorful embroidery and exceptionally long hair and whip their hair around as part of their dance</a:t>
            </a:r>
          </a:p>
          <a:p>
            <a:pPr marL="285750" indent="-285750">
              <a:buFont typeface="Arial" panose="020B0604020202020204" pitchFamily="34" charset="0"/>
              <a:buChar char="•"/>
            </a:pPr>
            <a:r>
              <a:rPr lang="en-US" sz="1600" dirty="0" smtClean="0"/>
              <a:t>In fact, they have been recorded in the Guinness Book of Records as having the longest hair</a:t>
            </a:r>
          </a:p>
          <a:p>
            <a:pPr marL="285750" indent="-285750">
              <a:buFont typeface="Arial" panose="020B0604020202020204" pitchFamily="34" charset="0"/>
              <a:buChar char="•"/>
            </a:pPr>
            <a:r>
              <a:rPr lang="en-US" sz="1600" dirty="0" smtClean="0"/>
              <a:t>They have at least one festival a month</a:t>
            </a:r>
          </a:p>
          <a:p>
            <a:pPr marL="285750" indent="-285750">
              <a:buFont typeface="Arial" panose="020B0604020202020204" pitchFamily="34" charset="0"/>
              <a:buChar char="•"/>
            </a:pPr>
            <a:r>
              <a:rPr lang="en-US" sz="1600" dirty="0" smtClean="0"/>
              <a:t>Two notable festivals include Panwang and Danu; the Panwang festival is held every year to express reverence for their earliest ancestor, Panwang.  They dress in their finest and sing and dance.  </a:t>
            </a:r>
          </a:p>
          <a:p>
            <a:pPr marL="285750" indent="-285750">
              <a:buFont typeface="Arial" panose="020B0604020202020204" pitchFamily="34" charset="0"/>
              <a:buChar char="•"/>
            </a:pPr>
            <a:r>
              <a:rPr lang="en-US" sz="1600" dirty="0" smtClean="0"/>
              <a:t>The Danu Festival is held to commemorate their grandmothers</a:t>
            </a:r>
            <a:endParaRPr lang="en-US" sz="1600" dirty="0"/>
          </a:p>
        </p:txBody>
      </p:sp>
      <p:sp>
        <p:nvSpPr>
          <p:cNvPr id="4" name="Slide Number Placeholder 3"/>
          <p:cNvSpPr>
            <a:spLocks noGrp="1"/>
          </p:cNvSpPr>
          <p:nvPr>
            <p:ph type="sldNum" sz="quarter" idx="10"/>
          </p:nvPr>
        </p:nvSpPr>
        <p:spPr/>
        <p:txBody>
          <a:bodyPr/>
          <a:lstStyle/>
          <a:p>
            <a:fld id="{071EA3E3-ABA3-4BCC-ACE7-23FAFB502254}" type="slidenum">
              <a:rPr lang="en-US" smtClean="0"/>
              <a:t>23</a:t>
            </a:fld>
            <a:endParaRPr lang="en-US" dirty="0"/>
          </a:p>
        </p:txBody>
      </p:sp>
    </p:spTree>
    <p:extLst>
      <p:ext uri="{BB962C8B-B14F-4D97-AF65-F5344CB8AC3E}">
        <p14:creationId xmlns:p14="http://schemas.microsoft.com/office/powerpoint/2010/main" val="1208933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28,000 people</a:t>
            </a:r>
          </a:p>
          <a:p>
            <a:pPr marL="285750" indent="-285750">
              <a:buFont typeface="Arial" panose="020B0604020202020204" pitchFamily="34" charset="0"/>
              <a:buChar char="•"/>
            </a:pPr>
            <a:r>
              <a:rPr lang="en-US" sz="1400" dirty="0" smtClean="0"/>
              <a:t>Immigrated to the Guangxi Province in southeast China from Viet Nam in the 16</a:t>
            </a:r>
            <a:r>
              <a:rPr lang="en-US" sz="1400" baseline="30000" dirty="0" smtClean="0"/>
              <a:t>th</a:t>
            </a:r>
            <a:r>
              <a:rPr lang="en-US" sz="1400" dirty="0" smtClean="0"/>
              <a:t> Century</a:t>
            </a:r>
          </a:p>
          <a:p>
            <a:pPr marL="285750" indent="-285750">
              <a:buFont typeface="Arial" panose="020B0604020202020204" pitchFamily="34" charset="0"/>
              <a:buChar char="•"/>
            </a:pPr>
            <a:r>
              <a:rPr lang="en-US" sz="1400" dirty="0" smtClean="0"/>
              <a:t>Believe in Taoism, Buddhism and wizardry; also believe there are many gods</a:t>
            </a:r>
          </a:p>
          <a:p>
            <a:pPr marL="285750" indent="-285750">
              <a:buFont typeface="Arial" panose="020B0604020202020204" pitchFamily="34" charset="0"/>
              <a:buChar char="•"/>
            </a:pPr>
            <a:r>
              <a:rPr lang="en-US" sz="1400" dirty="0" smtClean="0"/>
              <a:t>After centuries of practice, they’ve become experts in all ways of fishing; Very superstitious people because whenever they launch their fishing boats, the women and children would say a prayer for them</a:t>
            </a:r>
          </a:p>
          <a:p>
            <a:pPr marL="285750" indent="-285750">
              <a:buFont typeface="Arial" panose="020B0604020202020204" pitchFamily="34" charset="0"/>
              <a:buChar char="•"/>
            </a:pPr>
            <a:r>
              <a:rPr lang="en-US" sz="1400" dirty="0" smtClean="0"/>
              <a:t>They also grow rice, sweet potatoes, corn, taro, peanuts, bananas, longan and pineapple</a:t>
            </a:r>
          </a:p>
          <a:p>
            <a:pPr marL="285750" indent="-285750">
              <a:buFont typeface="Arial" panose="020B0604020202020204" pitchFamily="34" charset="0"/>
              <a:buChar char="•"/>
            </a:pPr>
            <a:r>
              <a:rPr lang="en-US" sz="1400" dirty="0" smtClean="0"/>
              <a:t>They eat rice and seafood, but especially like glutinous rice and surgery foods </a:t>
            </a:r>
          </a:p>
          <a:p>
            <a:pPr marL="285750" indent="-285750">
              <a:buFont typeface="Arial" panose="020B0604020202020204" pitchFamily="34" charset="0"/>
              <a:buChar char="•"/>
            </a:pPr>
            <a:r>
              <a:rPr lang="en-US" sz="1400" dirty="0" smtClean="0"/>
              <a:t>They are known for a season made from fish derivative called Nianzhi</a:t>
            </a:r>
          </a:p>
          <a:p>
            <a:pPr marL="285750" indent="-285750">
              <a:buFont typeface="Arial" panose="020B0604020202020204" pitchFamily="34" charset="0"/>
              <a:buChar char="•"/>
            </a:pPr>
            <a:r>
              <a:rPr lang="en-US" sz="1400" dirty="0" smtClean="0"/>
              <a:t>Men have a habit of smoking and the women like to chew betel nuts</a:t>
            </a: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24</a:t>
            </a:fld>
            <a:endParaRPr lang="en-US" dirty="0"/>
          </a:p>
        </p:txBody>
      </p:sp>
    </p:spTree>
    <p:extLst>
      <p:ext uri="{BB962C8B-B14F-4D97-AF65-F5344CB8AC3E}">
        <p14:creationId xmlns:p14="http://schemas.microsoft.com/office/powerpoint/2010/main" val="1934275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Their clothing have simple lines, but you’ll often find them under a tall spire hat to keep them shaded from the sun and rain</a:t>
            </a:r>
          </a:p>
          <a:p>
            <a:pPr marL="285750" indent="-285750">
              <a:buFont typeface="Arial" panose="020B0604020202020204" pitchFamily="34" charset="0"/>
              <a:buChar char="•"/>
            </a:pPr>
            <a:r>
              <a:rPr lang="en-US" sz="1400" dirty="0" smtClean="0"/>
              <a:t>Besides celebrating the Spring Festival, they also celebrate a festival called Changha Festival, which means singing</a:t>
            </a:r>
          </a:p>
          <a:p>
            <a:pPr marL="285750" indent="-285750">
              <a:buFont typeface="Arial" panose="020B0604020202020204" pitchFamily="34" charset="0"/>
              <a:buChar char="•"/>
            </a:pPr>
            <a:r>
              <a:rPr lang="en-US" sz="1400" dirty="0" smtClean="0"/>
              <a:t>Picture shows a group singing and performing during the Changha Festival</a:t>
            </a:r>
          </a:p>
          <a:p>
            <a:pPr marL="285750" indent="-285750">
              <a:buFont typeface="Arial" panose="020B0604020202020204" pitchFamily="34" charset="0"/>
              <a:buChar char="•"/>
            </a:pPr>
            <a:r>
              <a:rPr lang="en-US" sz="1400" dirty="0" smtClean="0"/>
              <a:t>Other holidays include worshipping their ancestors and gods on the 15</a:t>
            </a:r>
            <a:r>
              <a:rPr lang="en-US" sz="1400" baseline="30000" dirty="0" smtClean="0"/>
              <a:t>th</a:t>
            </a:r>
            <a:r>
              <a:rPr lang="en-US" sz="1400" dirty="0" smtClean="0"/>
              <a:t> day of the 7</a:t>
            </a:r>
            <a:r>
              <a:rPr lang="en-US" sz="1400" baseline="30000" dirty="0" smtClean="0"/>
              <a:t>th</a:t>
            </a:r>
            <a:r>
              <a:rPr lang="en-US" sz="1400" dirty="0" smtClean="0"/>
              <a:t> month, and sharing cooked new rice with family members on the 10</a:t>
            </a:r>
            <a:r>
              <a:rPr lang="en-US" sz="1400" baseline="30000" dirty="0" smtClean="0"/>
              <a:t>th</a:t>
            </a:r>
            <a:r>
              <a:rPr lang="en-US" sz="1400" dirty="0" smtClean="0"/>
              <a:t> day of the 10</a:t>
            </a:r>
            <a:r>
              <a:rPr lang="en-US" sz="1400" baseline="30000" dirty="0" smtClean="0"/>
              <a:t>th</a:t>
            </a:r>
            <a:r>
              <a:rPr lang="en-US" sz="1400" dirty="0" smtClean="0"/>
              <a:t> month after the harvest</a:t>
            </a:r>
          </a:p>
          <a:p>
            <a:pPr marL="285750" indent="-285750">
              <a:buFont typeface="Arial" panose="020B0604020202020204" pitchFamily="34" charset="0"/>
              <a:buChar char="•"/>
            </a:pPr>
            <a:r>
              <a:rPr lang="en-US" sz="1400" dirty="0" smtClean="0"/>
              <a:t>Gin minorities are very superstitious and follow some strict customs, including no walking over the fishing nets when they are put on shore, when they go out and cut wood and bring rice for lunch, they have to avoid dropping the rice, after supper, they light a lamp to tell people to not come and borrow money; and if they burnt the meat by accident, they are not to say they burnt the mean because they fear that their relatives would shipwreck on a rock because the word jiao or burnt meat sounds </a:t>
            </a:r>
            <a:r>
              <a:rPr lang="en-US" sz="1400" dirty="0"/>
              <a:t>t</a:t>
            </a:r>
            <a:r>
              <a:rPr lang="en-US" sz="1400" dirty="0" smtClean="0"/>
              <a:t>he same as reef</a:t>
            </a: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25</a:t>
            </a:fld>
            <a:endParaRPr lang="en-US" dirty="0"/>
          </a:p>
        </p:txBody>
      </p:sp>
    </p:spTree>
    <p:extLst>
      <p:ext uri="{BB962C8B-B14F-4D97-AF65-F5344CB8AC3E}">
        <p14:creationId xmlns:p14="http://schemas.microsoft.com/office/powerpoint/2010/main" val="3850128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600" dirty="0" smtClean="0"/>
              <a:t>1.7 million people</a:t>
            </a:r>
          </a:p>
          <a:p>
            <a:pPr marL="171450" indent="-171450">
              <a:buFont typeface="Arial" panose="020B0604020202020204" pitchFamily="34" charset="0"/>
              <a:buChar char="•"/>
            </a:pPr>
            <a:r>
              <a:rPr lang="en-US" sz="1600" dirty="0" smtClean="0"/>
              <a:t>Immigrated from the Tibetan Plateau into the Yunnan Province in Southwestern China</a:t>
            </a:r>
          </a:p>
          <a:p>
            <a:pPr marL="171450" indent="-171450">
              <a:buFont typeface="Arial" panose="020B0604020202020204" pitchFamily="34" charset="0"/>
              <a:buChar char="•"/>
            </a:pPr>
            <a:r>
              <a:rPr lang="en-US" sz="1600" dirty="0" smtClean="0"/>
              <a:t>Worship many gods</a:t>
            </a:r>
          </a:p>
          <a:p>
            <a:pPr marL="171450" indent="-171450">
              <a:buFont typeface="Arial" panose="020B0604020202020204" pitchFamily="34" charset="0"/>
              <a:buChar char="•"/>
            </a:pPr>
            <a:r>
              <a:rPr lang="en-US" sz="1600" dirty="0" smtClean="0"/>
              <a:t>Use witchcraft and herbal medicine to cure patients</a:t>
            </a:r>
          </a:p>
          <a:p>
            <a:pPr marL="171450" indent="-171450">
              <a:buFont typeface="Arial" panose="020B0604020202020204" pitchFamily="34" charset="0"/>
              <a:buChar char="•"/>
            </a:pPr>
            <a:r>
              <a:rPr lang="en-US" sz="1600" dirty="0" smtClean="0"/>
              <a:t>Hani people have developed a reputation of living in the land of milk and honey where they are known for producing Dian Lu and Pu’er tea</a:t>
            </a:r>
          </a:p>
          <a:p>
            <a:pPr marL="171450" indent="-171450">
              <a:buFont typeface="Arial" panose="020B0604020202020204" pitchFamily="34" charset="0"/>
              <a:buChar char="•"/>
            </a:pPr>
            <a:r>
              <a:rPr lang="en-US" sz="1600" dirty="0" smtClean="0"/>
              <a:t>Picture of a Hani house</a:t>
            </a:r>
            <a:endParaRPr lang="en-US" sz="1600" dirty="0"/>
          </a:p>
        </p:txBody>
      </p:sp>
      <p:sp>
        <p:nvSpPr>
          <p:cNvPr id="4" name="Slide Number Placeholder 3"/>
          <p:cNvSpPr>
            <a:spLocks noGrp="1"/>
          </p:cNvSpPr>
          <p:nvPr>
            <p:ph type="sldNum" sz="quarter" idx="10"/>
          </p:nvPr>
        </p:nvSpPr>
        <p:spPr/>
        <p:txBody>
          <a:bodyPr/>
          <a:lstStyle/>
          <a:p>
            <a:fld id="{071EA3E3-ABA3-4BCC-ACE7-23FAFB502254}" type="slidenum">
              <a:rPr lang="en-US" smtClean="0"/>
              <a:t>26</a:t>
            </a:fld>
            <a:endParaRPr lang="en-US" dirty="0"/>
          </a:p>
        </p:txBody>
      </p:sp>
    </p:spTree>
    <p:extLst>
      <p:ext uri="{BB962C8B-B14F-4D97-AF65-F5344CB8AC3E}">
        <p14:creationId xmlns:p14="http://schemas.microsoft.com/office/powerpoint/2010/main" val="1737337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dirty="0" smtClean="0"/>
              <a:t>Celebrate the same holidays at the Han people, like Spring Festival, Dragon Boat Festival and Mid-Autumn Festival</a:t>
            </a:r>
          </a:p>
          <a:p>
            <a:pPr marL="285750" indent="-285750">
              <a:buFont typeface="Arial" panose="020B0604020202020204" pitchFamily="34" charset="0"/>
              <a:buChar char="•"/>
            </a:pPr>
            <a:r>
              <a:rPr lang="en-US" sz="1600" dirty="0" smtClean="0"/>
              <a:t>In addition, they celebrate the first day of the 10</a:t>
            </a:r>
            <a:r>
              <a:rPr lang="en-US" sz="1600" baseline="30000" dirty="0" smtClean="0"/>
              <a:t>th</a:t>
            </a:r>
            <a:r>
              <a:rPr lang="en-US" sz="1600" dirty="0" smtClean="0"/>
              <a:t> month where they sing and dance overnight and make sacrifices to their ancestors</a:t>
            </a:r>
          </a:p>
          <a:p>
            <a:pPr marL="285750" indent="-285750">
              <a:buFont typeface="Arial" panose="020B0604020202020204" pitchFamily="34" charset="0"/>
              <a:buChar char="•"/>
            </a:pPr>
            <a:r>
              <a:rPr lang="en-US" sz="1600" dirty="0" smtClean="0"/>
              <a:t>Ku-Zha-Zha is celebrated for 3 days straight in the 6</a:t>
            </a:r>
            <a:r>
              <a:rPr lang="en-US" sz="1600" baseline="30000" dirty="0" smtClean="0"/>
              <a:t>th</a:t>
            </a:r>
            <a:r>
              <a:rPr lang="en-US" sz="1600" dirty="0" smtClean="0"/>
              <a:t> month; Day 1, the men kill an ox and share it with people in the village, Day 2, the women clean the house and prepare a dinner for worshipping their ancestors, and on Day3, they wear their flowery clothes and entertain</a:t>
            </a:r>
          </a:p>
          <a:p>
            <a:pPr marL="285750" indent="-285750">
              <a:buFont typeface="Arial" panose="020B0604020202020204" pitchFamily="34" charset="0"/>
              <a:buChar char="•"/>
            </a:pPr>
            <a:r>
              <a:rPr lang="en-US" sz="1600" dirty="0" smtClean="0"/>
              <a:t>When a boy &amp; girl want to get marry, the parents take a long walk and if on the walk, they do not encounter any wild animals, like a rabbit or a wolf, that would mean a successful engagement</a:t>
            </a:r>
            <a:endParaRPr lang="en-US" sz="1600" dirty="0"/>
          </a:p>
        </p:txBody>
      </p:sp>
      <p:sp>
        <p:nvSpPr>
          <p:cNvPr id="4" name="Slide Number Placeholder 3"/>
          <p:cNvSpPr>
            <a:spLocks noGrp="1"/>
          </p:cNvSpPr>
          <p:nvPr>
            <p:ph type="sldNum" sz="quarter" idx="10"/>
          </p:nvPr>
        </p:nvSpPr>
        <p:spPr/>
        <p:txBody>
          <a:bodyPr/>
          <a:lstStyle/>
          <a:p>
            <a:fld id="{071EA3E3-ABA3-4BCC-ACE7-23FAFB502254}" type="slidenum">
              <a:rPr lang="en-US" smtClean="0"/>
              <a:t>27</a:t>
            </a:fld>
            <a:endParaRPr lang="en-US" dirty="0"/>
          </a:p>
        </p:txBody>
      </p:sp>
    </p:spTree>
    <p:extLst>
      <p:ext uri="{BB962C8B-B14F-4D97-AF65-F5344CB8AC3E}">
        <p14:creationId xmlns:p14="http://schemas.microsoft.com/office/powerpoint/2010/main" val="32016460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dirty="0" smtClean="0"/>
              <a:t>1.3 million people</a:t>
            </a:r>
          </a:p>
          <a:p>
            <a:pPr marL="285750" indent="-285750">
              <a:buFont typeface="Arial" panose="020B0604020202020204" pitchFamily="34" charset="0"/>
              <a:buChar char="•"/>
            </a:pPr>
            <a:r>
              <a:rPr lang="en-US" sz="1600" dirty="0" smtClean="0"/>
              <a:t>Live along the Mekong River in southwest China in Yunnan Province</a:t>
            </a:r>
          </a:p>
          <a:p>
            <a:pPr marL="285750" indent="-285750">
              <a:buFont typeface="Arial" panose="020B0604020202020204" pitchFamily="34" charset="0"/>
              <a:buChar char="•"/>
            </a:pPr>
            <a:r>
              <a:rPr lang="en-US" sz="1600" dirty="0" smtClean="0"/>
              <a:t>Strong Buddhism belief that spillover to their culture, arts, politics and economy</a:t>
            </a:r>
          </a:p>
          <a:p>
            <a:pPr marL="285750" indent="-285750">
              <a:buFont typeface="Arial" panose="020B0604020202020204" pitchFamily="34" charset="0"/>
              <a:buChar char="•"/>
            </a:pPr>
            <a:r>
              <a:rPr lang="en-US" sz="1600" dirty="0" smtClean="0"/>
              <a:t>Many boys from 8-10 years old are sent to temples to learn sutras for 1-5 years and spend their lives as monks</a:t>
            </a:r>
          </a:p>
          <a:p>
            <a:pPr marL="285750" indent="-285750">
              <a:buFont typeface="Arial" panose="020B0604020202020204" pitchFamily="34" charset="0"/>
              <a:buChar char="•"/>
            </a:pPr>
            <a:r>
              <a:rPr lang="en-US" sz="1600" dirty="0" smtClean="0"/>
              <a:t>Architecture incorporates styles of South Asian and Chinese, as depicted by the picture of one of their temples where they include pavilions, thrones and bells</a:t>
            </a:r>
          </a:p>
          <a:p>
            <a:pPr marL="285750" indent="-285750">
              <a:buFont typeface="Arial" panose="020B0604020202020204" pitchFamily="34" charset="0"/>
              <a:buChar char="•"/>
            </a:pPr>
            <a:r>
              <a:rPr lang="en-US" sz="1600" dirty="0" smtClean="0"/>
              <a:t>Homes are made of bamboo with 2 stories, the 1</a:t>
            </a:r>
            <a:r>
              <a:rPr lang="en-US" sz="1600" baseline="30000" dirty="0" smtClean="0"/>
              <a:t>st</a:t>
            </a:r>
            <a:r>
              <a:rPr lang="en-US" sz="1600" dirty="0" smtClean="0"/>
              <a:t> floor for livestock and the upstairs, well ventilated for people</a:t>
            </a:r>
          </a:p>
          <a:p>
            <a:pPr marL="285750" indent="-285750">
              <a:buFont typeface="Arial" panose="020B0604020202020204" pitchFamily="34" charset="0"/>
              <a:buChar char="•"/>
            </a:pPr>
            <a:r>
              <a:rPr lang="en-US" sz="1600" dirty="0" smtClean="0"/>
              <a:t>Great farmers producing rice, Pu’er tea, bamboo, sugar cane, rubber, wild apples, bananas, and gooseberries </a:t>
            </a:r>
          </a:p>
          <a:p>
            <a:pPr marL="285750" indent="-285750">
              <a:buFont typeface="Arial" panose="020B0604020202020204" pitchFamily="34" charset="0"/>
              <a:buChar char="•"/>
            </a:pPr>
            <a:r>
              <a:rPr lang="en-US" sz="1600" dirty="0" smtClean="0"/>
              <a:t>Plenty of minerals like gold, silver, iron and crystals</a:t>
            </a:r>
          </a:p>
          <a:p>
            <a:pPr marL="285750" indent="-285750">
              <a:buFont typeface="Arial" panose="020B0604020202020204" pitchFamily="34" charset="0"/>
              <a:buChar char="•"/>
            </a:pPr>
            <a:r>
              <a:rPr lang="en-US" sz="1600" dirty="0" smtClean="0"/>
              <a:t>Rare animals like gibbons and peacocks</a:t>
            </a:r>
            <a:endParaRPr lang="en-US" sz="1600" dirty="0"/>
          </a:p>
        </p:txBody>
      </p:sp>
      <p:sp>
        <p:nvSpPr>
          <p:cNvPr id="4" name="Slide Number Placeholder 3"/>
          <p:cNvSpPr>
            <a:spLocks noGrp="1"/>
          </p:cNvSpPr>
          <p:nvPr>
            <p:ph type="sldNum" sz="quarter" idx="10"/>
          </p:nvPr>
        </p:nvSpPr>
        <p:spPr/>
        <p:txBody>
          <a:bodyPr/>
          <a:lstStyle/>
          <a:p>
            <a:fld id="{071EA3E3-ABA3-4BCC-ACE7-23FAFB502254}" type="slidenum">
              <a:rPr lang="en-US" smtClean="0"/>
              <a:t>28</a:t>
            </a:fld>
            <a:endParaRPr lang="en-US" dirty="0"/>
          </a:p>
        </p:txBody>
      </p:sp>
    </p:spTree>
    <p:extLst>
      <p:ext uri="{BB962C8B-B14F-4D97-AF65-F5344CB8AC3E}">
        <p14:creationId xmlns:p14="http://schemas.microsoft.com/office/powerpoint/2010/main" val="2435392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92213"/>
            <a:ext cx="5486400" cy="3086100"/>
          </a:xfrm>
        </p:spPr>
      </p:sp>
      <p:sp>
        <p:nvSpPr>
          <p:cNvPr id="3" name="Notes Placeholder 2"/>
          <p:cNvSpPr>
            <a:spLocks noGrp="1"/>
          </p:cNvSpPr>
          <p:nvPr>
            <p:ph type="body" idx="1"/>
          </p:nvPr>
        </p:nvSpPr>
        <p:spPr>
          <a:xfrm>
            <a:off x="685800" y="4400550"/>
            <a:ext cx="5593080" cy="3600450"/>
          </a:xfrm>
        </p:spPr>
        <p:txBody>
          <a:bodyPr/>
          <a:lstStyle/>
          <a:p>
            <a:pPr marL="285750" indent="-285750">
              <a:buFont typeface="Arial" panose="020B0604020202020204" pitchFamily="34" charset="0"/>
              <a:buChar char="•"/>
            </a:pPr>
            <a:r>
              <a:rPr lang="en-US" sz="1400" dirty="0" smtClean="0"/>
              <a:t>Love glutinous rice and hot &amp; sour dishes</a:t>
            </a:r>
          </a:p>
          <a:p>
            <a:pPr marL="285750" indent="-285750">
              <a:buFont typeface="Arial" panose="020B0604020202020204" pitchFamily="34" charset="0"/>
              <a:buChar char="•"/>
            </a:pPr>
            <a:r>
              <a:rPr lang="en-US" sz="1400" dirty="0" smtClean="0"/>
              <a:t>Bamboo rice is one of their favorite dishes; put cleaned rice in a bamboo tube, soak the tube in water for 7-8 hours, wrap the tube with banana leaf and roast for 12 minutes</a:t>
            </a:r>
          </a:p>
          <a:p>
            <a:pPr marL="285750" indent="-285750">
              <a:buFont typeface="Arial" panose="020B0604020202020204" pitchFamily="34" charset="0"/>
              <a:buChar char="•"/>
            </a:pPr>
            <a:r>
              <a:rPr lang="en-US" sz="1400" dirty="0" smtClean="0"/>
              <a:t>Because they have so many peacocks, they consider the peacocks a symbol of good fortune, happiness, beauty and kindness</a:t>
            </a:r>
          </a:p>
          <a:p>
            <a:pPr marL="285750" indent="-285750">
              <a:buFont typeface="Arial" panose="020B0604020202020204" pitchFamily="34" charset="0"/>
              <a:buChar char="•"/>
            </a:pPr>
            <a:r>
              <a:rPr lang="en-US" sz="1400" dirty="0" smtClean="0"/>
              <a:t>The Peacock Dance is the most popular folk dance, where they wear clothing with patterns of peacocks and imitate peacocks</a:t>
            </a:r>
          </a:p>
          <a:p>
            <a:pPr marL="285750" indent="-285750">
              <a:buFont typeface="Arial" panose="020B0604020202020204" pitchFamily="34" charset="0"/>
              <a:buChar char="•"/>
            </a:pPr>
            <a:r>
              <a:rPr lang="en-US" sz="1400" dirty="0" smtClean="0"/>
              <a:t>Another well know dance among the men is the Elephant Foot Drum dance where they use a drum that looks like an elephant foot </a:t>
            </a:r>
          </a:p>
          <a:p>
            <a:pPr marL="285750" indent="-285750">
              <a:buFont typeface="Arial" panose="020B0604020202020204" pitchFamily="34" charset="0"/>
              <a:buChar char="•"/>
            </a:pPr>
            <a:r>
              <a:rPr lang="en-US" sz="1400" dirty="0" smtClean="0"/>
              <a:t>Most important festival is the Water-splashing Festival, which is considered the New Year of the Dai community; they engage in water splashing and dragon boating on Day 24-26 of the 6</a:t>
            </a:r>
            <a:r>
              <a:rPr lang="en-US" sz="1400" baseline="30000" dirty="0" smtClean="0"/>
              <a:t>th</a:t>
            </a:r>
            <a:r>
              <a:rPr lang="en-US" sz="1400" dirty="0" smtClean="0"/>
              <a:t> month </a:t>
            </a:r>
          </a:p>
          <a:p>
            <a:pPr marL="285750" indent="-285750">
              <a:buFont typeface="Arial" panose="020B0604020202020204" pitchFamily="34" charset="0"/>
              <a:buChar char="•"/>
            </a:pPr>
            <a:r>
              <a:rPr lang="en-US" sz="1400" dirty="0" smtClean="0"/>
              <a:t>Door Opening is celebrated in mid-September and Door Closing is celebrated in mid-June; worship Buddha by sacrificing food, flowers, clothes and other items</a:t>
            </a:r>
          </a:p>
          <a:p>
            <a:pPr marL="285750" indent="-285750">
              <a:buFont typeface="Arial" panose="020B0604020202020204" pitchFamily="34" charset="0"/>
              <a:buChar char="•"/>
            </a:pPr>
            <a:r>
              <a:rPr lang="en-US" sz="1400" dirty="0" smtClean="0"/>
              <a:t>Huajie Festival of Flower Street Festival is celebrated on Day 7 of the 1</a:t>
            </a:r>
            <a:r>
              <a:rPr lang="en-US" sz="1400" baseline="30000" dirty="0" smtClean="0"/>
              <a:t>st</a:t>
            </a:r>
            <a:r>
              <a:rPr lang="en-US" sz="1400" dirty="0" smtClean="0"/>
              <a:t> month to bid farewell to the past year and welcome the new year; people wear new flowery clothes and sing to each other; this is the day the unmarried people try to find their mate</a:t>
            </a: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29</a:t>
            </a:fld>
            <a:endParaRPr lang="en-US" dirty="0"/>
          </a:p>
        </p:txBody>
      </p:sp>
    </p:spTree>
    <p:extLst>
      <p:ext uri="{BB962C8B-B14F-4D97-AF65-F5344CB8AC3E}">
        <p14:creationId xmlns:p14="http://schemas.microsoft.com/office/powerpoint/2010/main" val="1566607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600" dirty="0" smtClean="0"/>
              <a:t>In the Qing Dynasty (1644-1912), the Manchu Emperors, who were not Hans, adopted an official policy that all groups should have the right to develop and maintain its own culture and language</a:t>
            </a:r>
          </a:p>
          <a:p>
            <a:pPr marL="171450" indent="-171450">
              <a:buFont typeface="Arial" panose="020B0604020202020204" pitchFamily="34" charset="0"/>
              <a:buChar char="•"/>
            </a:pPr>
            <a:r>
              <a:rPr lang="en-US" sz="1600" dirty="0" smtClean="0"/>
              <a:t>People’s Republic of China officially identified and recognized the 56 ethnic minority groups in 1949</a:t>
            </a:r>
          </a:p>
          <a:p>
            <a:endParaRPr lang="en-US" sz="1600" dirty="0"/>
          </a:p>
        </p:txBody>
      </p:sp>
      <p:sp>
        <p:nvSpPr>
          <p:cNvPr id="4" name="Slide Number Placeholder 3"/>
          <p:cNvSpPr>
            <a:spLocks noGrp="1"/>
          </p:cNvSpPr>
          <p:nvPr>
            <p:ph type="sldNum" sz="quarter" idx="10"/>
          </p:nvPr>
        </p:nvSpPr>
        <p:spPr/>
        <p:txBody>
          <a:bodyPr/>
          <a:lstStyle/>
          <a:p>
            <a:fld id="{071EA3E3-ABA3-4BCC-ACE7-23FAFB502254}" type="slidenum">
              <a:rPr lang="en-US" smtClean="0"/>
              <a:t>3</a:t>
            </a:fld>
            <a:endParaRPr lang="en-US" dirty="0"/>
          </a:p>
        </p:txBody>
      </p:sp>
    </p:spTree>
    <p:extLst>
      <p:ext uri="{BB962C8B-B14F-4D97-AF65-F5344CB8AC3E}">
        <p14:creationId xmlns:p14="http://schemas.microsoft.com/office/powerpoint/2010/main" val="36404816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314450"/>
            <a:ext cx="5486400" cy="30861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dirty="0" smtClean="0"/>
              <a:t>120,000 people</a:t>
            </a:r>
          </a:p>
          <a:p>
            <a:pPr marL="285750" indent="-285750">
              <a:buFont typeface="Arial" panose="020B0604020202020204" pitchFamily="34" charset="0"/>
              <a:buChar char="•"/>
            </a:pPr>
            <a:r>
              <a:rPr lang="en-US" sz="1600" dirty="0" smtClean="0"/>
              <a:t>One of the oldest minority groups who live in the mountains area of Yunnan Province in Southwestern China</a:t>
            </a:r>
          </a:p>
          <a:p>
            <a:pPr marL="285750" indent="-285750">
              <a:buFont typeface="Arial" panose="020B0604020202020204" pitchFamily="34" charset="0"/>
              <a:buChar char="•"/>
            </a:pPr>
            <a:r>
              <a:rPr lang="en-US" sz="1600" dirty="0" smtClean="0"/>
              <a:t>They show history dating back to the Han Dynasty from 206-220 BC)</a:t>
            </a:r>
          </a:p>
          <a:p>
            <a:pPr marL="285750" indent="-285750">
              <a:buFont typeface="Arial" panose="020B0604020202020204" pitchFamily="34" charset="0"/>
              <a:buChar char="•"/>
            </a:pPr>
            <a:r>
              <a:rPr lang="en-US" sz="1600" dirty="0" smtClean="0"/>
              <a:t>Worship their ancestors and Buddha</a:t>
            </a:r>
          </a:p>
          <a:p>
            <a:pPr marL="285750" indent="-285750">
              <a:buFont typeface="Arial" panose="020B0604020202020204" pitchFamily="34" charset="0"/>
              <a:buChar char="•"/>
            </a:pPr>
            <a:r>
              <a:rPr lang="en-US" sz="1600" dirty="0" smtClean="0"/>
              <a:t>Instead of having fierce animals like tigers or lions on their totem poles, they carve small animals like a bamboo rat and toad.  They believe they must stay away from small animals or their relatives will pass away</a:t>
            </a:r>
          </a:p>
          <a:p>
            <a:pPr marL="285750" indent="-285750">
              <a:buFont typeface="Arial" panose="020B0604020202020204" pitchFamily="34" charset="0"/>
              <a:buChar char="•"/>
            </a:pPr>
            <a:r>
              <a:rPr lang="en-US" sz="1600" dirty="0" smtClean="0"/>
              <a:t>Live in very fertile land, producing cotton, sugar cane, Pu’er Tea, herbs such as pseudo ginseng and lemongrass</a:t>
            </a:r>
          </a:p>
          <a:p>
            <a:pPr marL="285750" indent="-285750">
              <a:buFont typeface="Arial" panose="020B0604020202020204" pitchFamily="34" charset="0"/>
              <a:buChar char="•"/>
            </a:pPr>
            <a:r>
              <a:rPr lang="en-US" sz="1600" dirty="0" smtClean="0"/>
              <a:t>Also rich in minerals such as copper, iron, silver and crystal</a:t>
            </a:r>
          </a:p>
          <a:p>
            <a:pPr marL="285750" indent="-285750">
              <a:buFont typeface="Arial" panose="020B0604020202020204" pitchFamily="34" charset="0"/>
              <a:buChar char="•"/>
            </a:pPr>
            <a:r>
              <a:rPr lang="en-US" sz="1600" dirty="0" smtClean="0"/>
              <a:t>They have created an abundance of oral literature, including stories on how they work and the solar system was created</a:t>
            </a:r>
          </a:p>
          <a:p>
            <a:pPr marL="285750" indent="-285750">
              <a:buFont typeface="Arial" panose="020B0604020202020204" pitchFamily="34" charset="0"/>
              <a:buChar char="•"/>
            </a:pPr>
            <a:r>
              <a:rPr lang="en-US" sz="1600" dirty="0" smtClean="0"/>
              <a:t>Picture of their village</a:t>
            </a:r>
            <a:endParaRPr lang="en-US" sz="1600" dirty="0"/>
          </a:p>
        </p:txBody>
      </p:sp>
      <p:sp>
        <p:nvSpPr>
          <p:cNvPr id="4" name="Slide Number Placeholder 3"/>
          <p:cNvSpPr>
            <a:spLocks noGrp="1"/>
          </p:cNvSpPr>
          <p:nvPr>
            <p:ph type="sldNum" sz="quarter" idx="10"/>
          </p:nvPr>
        </p:nvSpPr>
        <p:spPr/>
        <p:txBody>
          <a:bodyPr/>
          <a:lstStyle/>
          <a:p>
            <a:fld id="{071EA3E3-ABA3-4BCC-ACE7-23FAFB502254}" type="slidenum">
              <a:rPr lang="en-US" smtClean="0"/>
              <a:t>30</a:t>
            </a:fld>
            <a:endParaRPr lang="en-US" dirty="0"/>
          </a:p>
        </p:txBody>
      </p:sp>
    </p:spTree>
    <p:extLst>
      <p:ext uri="{BB962C8B-B14F-4D97-AF65-F5344CB8AC3E}">
        <p14:creationId xmlns:p14="http://schemas.microsoft.com/office/powerpoint/2010/main" val="4142392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88358"/>
            <a:ext cx="5486400" cy="3600450"/>
          </a:xfrm>
        </p:spPr>
        <p:txBody>
          <a:bodyPr/>
          <a:lstStyle/>
          <a:p>
            <a:pPr marL="171450" indent="-171450">
              <a:buFont typeface="Arial" panose="020B0604020202020204" pitchFamily="34" charset="0"/>
              <a:buChar char="•"/>
            </a:pPr>
            <a:r>
              <a:rPr lang="en-US" sz="1600" dirty="0" smtClean="0"/>
              <a:t>Very good at weaving with bamboo and vine into all kinds of baskets, sieves, mats, and furniture</a:t>
            </a:r>
          </a:p>
          <a:p>
            <a:pPr marL="171450" indent="-171450">
              <a:buFont typeface="Arial" panose="020B0604020202020204" pitchFamily="34" charset="0"/>
              <a:buChar char="•"/>
            </a:pPr>
            <a:r>
              <a:rPr lang="en-US" sz="1600" dirty="0" smtClean="0"/>
              <a:t>The homes they make out of bamboo can last 20 plus years</a:t>
            </a:r>
          </a:p>
          <a:p>
            <a:pPr marL="171450" indent="-171450">
              <a:buFont typeface="Arial" panose="020B0604020202020204" pitchFamily="34" charset="0"/>
              <a:buChar char="•"/>
            </a:pPr>
            <a:r>
              <a:rPr lang="en-US" sz="1600" dirty="0" smtClean="0"/>
              <a:t>Eat rice, corn, soybean, peas, buckwheat, acid fish, raw meat, and cured vegetables</a:t>
            </a:r>
          </a:p>
          <a:p>
            <a:pPr marL="171450" indent="-171450">
              <a:buFont typeface="Arial" panose="020B0604020202020204" pitchFamily="34" charset="0"/>
              <a:buChar char="•"/>
            </a:pPr>
            <a:r>
              <a:rPr lang="en-US" sz="1600" dirty="0" smtClean="0"/>
              <a:t>Torch Festival is celebrated on June 23</a:t>
            </a:r>
            <a:r>
              <a:rPr lang="en-US" sz="1600" baseline="30000" dirty="0" smtClean="0"/>
              <a:t>rd</a:t>
            </a:r>
            <a:r>
              <a:rPr lang="en-US" sz="1600" dirty="0" smtClean="0"/>
              <a:t>; offer a sacrifice to the gods and pray for a good harvest; light the torches to indicate the pests are burnt away</a:t>
            </a:r>
          </a:p>
          <a:p>
            <a:pPr marL="171450" indent="-171450">
              <a:buFont typeface="Arial" panose="020B0604020202020204" pitchFamily="34" charset="0"/>
              <a:buChar char="•"/>
            </a:pPr>
            <a:r>
              <a:rPr lang="en-US" sz="1600" dirty="0" smtClean="0"/>
              <a:t>Chengding Festival is celebrated on the boys &amp; girls’ 14 birthday; Girls would light special branches to make black smoke and help the boys dye their teeth, after which they have the right to marriage; in the evening, the boys would wear their new clothes and serenades the girls at their homes and the girls would sing back, present them with tea, and the black smoke to blacken their teeth </a:t>
            </a:r>
            <a:endParaRPr lang="en-US" sz="1600" dirty="0"/>
          </a:p>
          <a:p>
            <a:endParaRPr lang="en-US" sz="1600" dirty="0"/>
          </a:p>
        </p:txBody>
      </p:sp>
      <p:sp>
        <p:nvSpPr>
          <p:cNvPr id="4" name="Slide Number Placeholder 3"/>
          <p:cNvSpPr>
            <a:spLocks noGrp="1"/>
          </p:cNvSpPr>
          <p:nvPr>
            <p:ph type="sldNum" sz="quarter" idx="10"/>
          </p:nvPr>
        </p:nvSpPr>
        <p:spPr/>
        <p:txBody>
          <a:bodyPr/>
          <a:lstStyle/>
          <a:p>
            <a:fld id="{071EA3E3-ABA3-4BCC-ACE7-23FAFB502254}" type="slidenum">
              <a:rPr lang="en-US" smtClean="0"/>
              <a:t>31</a:t>
            </a:fld>
            <a:endParaRPr lang="en-US" dirty="0"/>
          </a:p>
        </p:txBody>
      </p:sp>
    </p:spTree>
    <p:extLst>
      <p:ext uri="{BB962C8B-B14F-4D97-AF65-F5344CB8AC3E}">
        <p14:creationId xmlns:p14="http://schemas.microsoft.com/office/powerpoint/2010/main" val="32252664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212850"/>
            <a:ext cx="5486400" cy="30861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dirty="0" smtClean="0"/>
              <a:t>21,000 people, the last group to be recognized an a minority group by the Chinese Government in 1979</a:t>
            </a:r>
          </a:p>
          <a:p>
            <a:pPr marL="285750" indent="-285750">
              <a:buFont typeface="Arial" panose="020B0604020202020204" pitchFamily="34" charset="0"/>
              <a:buChar char="•"/>
            </a:pPr>
            <a:r>
              <a:rPr lang="en-US" sz="1600" dirty="0" smtClean="0"/>
              <a:t>Live in Yunnan Province</a:t>
            </a:r>
          </a:p>
          <a:p>
            <a:pPr marL="285750" indent="-285750">
              <a:buFont typeface="Arial" panose="020B0604020202020204" pitchFamily="34" charset="0"/>
              <a:buChar char="•"/>
            </a:pPr>
            <a:r>
              <a:rPr lang="en-US" sz="1600" dirty="0" smtClean="0"/>
              <a:t>Believe everything has a soul</a:t>
            </a:r>
          </a:p>
          <a:p>
            <a:pPr marL="285750" indent="-285750">
              <a:buFont typeface="Arial" panose="020B0604020202020204" pitchFamily="34" charset="0"/>
              <a:buChar char="•"/>
            </a:pPr>
            <a:r>
              <a:rPr lang="en-US" sz="1600" dirty="0" smtClean="0"/>
              <a:t>Worship Zhuge Kongming because their ancestors were part of the troops of Zhuge Kongming during the Three Kingdoms Period between 220-280 A.D.</a:t>
            </a:r>
          </a:p>
          <a:p>
            <a:pPr marL="285750" indent="-285750">
              <a:buFont typeface="Arial" panose="020B0604020202020204" pitchFamily="34" charset="0"/>
              <a:buChar char="•"/>
            </a:pPr>
            <a:r>
              <a:rPr lang="en-US" sz="1600" dirty="0" smtClean="0"/>
              <a:t>Also worship Amo Yaobai because they believe he created the sky and land for the Gin people</a:t>
            </a:r>
          </a:p>
          <a:p>
            <a:pPr marL="285750" indent="-285750">
              <a:buFont typeface="Arial" panose="020B0604020202020204" pitchFamily="34" charset="0"/>
              <a:buChar char="•"/>
            </a:pPr>
            <a:r>
              <a:rPr lang="en-US" sz="1600" dirty="0" smtClean="0"/>
              <a:t>Women learn how to embroider at a very early age</a:t>
            </a:r>
          </a:p>
          <a:p>
            <a:pPr marL="285750" indent="-285750">
              <a:buFont typeface="Arial" panose="020B0604020202020204" pitchFamily="34" charset="0"/>
              <a:buChar char="•"/>
            </a:pPr>
            <a:r>
              <a:rPr lang="en-US" sz="1600" dirty="0" smtClean="0"/>
              <a:t>Men learn to carve pictures on the handles of sickles and musical instruments and weave thin bamboo strips into boxes, cases and desks</a:t>
            </a:r>
          </a:p>
          <a:p>
            <a:pPr marL="285750" indent="-285750">
              <a:buFont typeface="Arial" panose="020B0604020202020204" pitchFamily="34" charset="0"/>
              <a:buChar char="•"/>
            </a:pPr>
            <a:r>
              <a:rPr lang="en-US" sz="1600" dirty="0" smtClean="0"/>
              <a:t>Picture shows what they used for currency or for trading before 1976</a:t>
            </a:r>
            <a:endParaRPr lang="en-US" sz="1600" dirty="0"/>
          </a:p>
        </p:txBody>
      </p:sp>
      <p:sp>
        <p:nvSpPr>
          <p:cNvPr id="4" name="Slide Number Placeholder 3"/>
          <p:cNvSpPr>
            <a:spLocks noGrp="1"/>
          </p:cNvSpPr>
          <p:nvPr>
            <p:ph type="sldNum" sz="quarter" idx="10"/>
          </p:nvPr>
        </p:nvSpPr>
        <p:spPr/>
        <p:txBody>
          <a:bodyPr/>
          <a:lstStyle/>
          <a:p>
            <a:fld id="{071EA3E3-ABA3-4BCC-ACE7-23FAFB502254}" type="slidenum">
              <a:rPr lang="en-US" smtClean="0"/>
              <a:t>32</a:t>
            </a:fld>
            <a:endParaRPr lang="en-US" dirty="0"/>
          </a:p>
        </p:txBody>
      </p:sp>
    </p:spTree>
    <p:extLst>
      <p:ext uri="{BB962C8B-B14F-4D97-AF65-F5344CB8AC3E}">
        <p14:creationId xmlns:p14="http://schemas.microsoft.com/office/powerpoint/2010/main" val="26447244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500" dirty="0" smtClean="0"/>
              <a:t>Eat rice and corn</a:t>
            </a:r>
          </a:p>
          <a:p>
            <a:pPr marL="285750" indent="-285750">
              <a:buFont typeface="Arial" panose="020B0604020202020204" pitchFamily="34" charset="0"/>
              <a:buChar char="•"/>
            </a:pPr>
            <a:r>
              <a:rPr lang="en-US" sz="1500" dirty="0" smtClean="0"/>
              <a:t>Like to chew betel nuts; in fact they think their black teeth from chewing betel nuts is beautiful and protects them from moths</a:t>
            </a:r>
          </a:p>
          <a:p>
            <a:pPr marL="285750" indent="-285750">
              <a:buFont typeface="Arial" panose="020B0604020202020204" pitchFamily="34" charset="0"/>
              <a:buChar char="•"/>
            </a:pPr>
            <a:r>
              <a:rPr lang="en-US" sz="1500" dirty="0" smtClean="0"/>
              <a:t>Drink wine to help cure them from rheumatism and arthritis</a:t>
            </a:r>
          </a:p>
          <a:p>
            <a:pPr marL="285750" indent="-285750">
              <a:buFont typeface="Arial" panose="020B0604020202020204" pitchFamily="34" charset="0"/>
              <a:buChar char="•"/>
            </a:pPr>
            <a:r>
              <a:rPr lang="en-US" sz="1500" dirty="0" smtClean="0"/>
              <a:t>Most important festival is the Iron Forging Festival, which is celebrated on the 12</a:t>
            </a:r>
            <a:r>
              <a:rPr lang="en-US" sz="1500" baseline="30000" dirty="0" smtClean="0"/>
              <a:t>th</a:t>
            </a:r>
            <a:r>
              <a:rPr lang="en-US" sz="1500" dirty="0" smtClean="0"/>
              <a:t> lunar month as a blessing for their good fortune and to bring a good harvest the following year</a:t>
            </a:r>
          </a:p>
          <a:p>
            <a:pPr marL="285750" indent="-285750">
              <a:buFont typeface="Arial" panose="020B0604020202020204" pitchFamily="34" charset="0"/>
              <a:buChar char="•"/>
            </a:pPr>
            <a:r>
              <a:rPr lang="en-US" sz="1500" dirty="0" smtClean="0"/>
              <a:t>The New Rice Festival is celebrated on the 7</a:t>
            </a:r>
            <a:r>
              <a:rPr lang="en-US" sz="1500" baseline="30000" dirty="0" smtClean="0"/>
              <a:t>th</a:t>
            </a:r>
            <a:r>
              <a:rPr lang="en-US" sz="1500" dirty="0" smtClean="0"/>
              <a:t> or 8</a:t>
            </a:r>
            <a:r>
              <a:rPr lang="en-US" sz="1500" baseline="30000" dirty="0" smtClean="0"/>
              <a:t>th</a:t>
            </a:r>
            <a:r>
              <a:rPr lang="en-US" sz="1500" dirty="0" smtClean="0"/>
              <a:t> month to share their happiness for their success in a good harvest</a:t>
            </a:r>
          </a:p>
          <a:p>
            <a:pPr marL="285750" indent="-285750">
              <a:buFont typeface="Arial" panose="020B0604020202020204" pitchFamily="34" charset="0"/>
              <a:buChar char="•"/>
            </a:pPr>
            <a:r>
              <a:rPr lang="en-US" sz="1500" dirty="0" smtClean="0"/>
              <a:t>In the Adult Ceremony, the 15 year olds receive clothes, decorations and tools to use as an adult; the girls change their hair to an adult style; the seniors talk about the hardships of labor; after the ceremony, the kids undertake the obligations of an adult</a:t>
            </a:r>
          </a:p>
          <a:p>
            <a:pPr marL="285750" indent="-285750">
              <a:buFont typeface="Arial" panose="020B0604020202020204" pitchFamily="34" charset="0"/>
              <a:buChar char="•"/>
            </a:pPr>
            <a:r>
              <a:rPr lang="en-US" sz="1500" dirty="0" smtClean="0"/>
              <a:t>Show high respect for the seniors, especially women and the mother’s brother, who’s opinion is highly regarded</a:t>
            </a:r>
          </a:p>
          <a:p>
            <a:pPr marL="285750" indent="-285750">
              <a:buFont typeface="Arial" panose="020B0604020202020204" pitchFamily="34" charset="0"/>
              <a:buChar char="•"/>
            </a:pPr>
            <a:r>
              <a:rPr lang="en-US" sz="1500" dirty="0" smtClean="0"/>
              <a:t>Taboos:  Women can only eat an egg after it’s been cut or her children would become sick; can’t hurt a monkey when hunting or the children will not be pretty; the first meal after giving birth must be a chicken or a bird so the baby can grow to be lovely</a:t>
            </a:r>
            <a:endParaRPr lang="en-US" sz="1500" dirty="0"/>
          </a:p>
        </p:txBody>
      </p:sp>
      <p:sp>
        <p:nvSpPr>
          <p:cNvPr id="4" name="Slide Number Placeholder 3"/>
          <p:cNvSpPr>
            <a:spLocks noGrp="1"/>
          </p:cNvSpPr>
          <p:nvPr>
            <p:ph type="sldNum" sz="quarter" idx="10"/>
          </p:nvPr>
        </p:nvSpPr>
        <p:spPr/>
        <p:txBody>
          <a:bodyPr/>
          <a:lstStyle/>
          <a:p>
            <a:fld id="{071EA3E3-ABA3-4BCC-ACE7-23FAFB502254}" type="slidenum">
              <a:rPr lang="en-US" smtClean="0"/>
              <a:t>33</a:t>
            </a:fld>
            <a:endParaRPr lang="en-US" dirty="0"/>
          </a:p>
        </p:txBody>
      </p:sp>
    </p:spTree>
    <p:extLst>
      <p:ext uri="{BB962C8B-B14F-4D97-AF65-F5344CB8AC3E}">
        <p14:creationId xmlns:p14="http://schemas.microsoft.com/office/powerpoint/2010/main" val="10165325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dirty="0" smtClean="0"/>
              <a:t>21,000 people</a:t>
            </a:r>
          </a:p>
          <a:p>
            <a:pPr marL="285750" indent="-285750">
              <a:buFont typeface="Arial" panose="020B0604020202020204" pitchFamily="34" charset="0"/>
              <a:buChar char="•"/>
            </a:pPr>
            <a:r>
              <a:rPr lang="en-US" sz="1600" dirty="0" smtClean="0"/>
              <a:t>“Ang” means rock or rock cave, to commemorate that their ancestors lived in caves at one time</a:t>
            </a:r>
          </a:p>
          <a:p>
            <a:pPr marL="285750" indent="-285750">
              <a:buFont typeface="Arial" panose="020B0604020202020204" pitchFamily="34" charset="0"/>
              <a:buChar char="•"/>
            </a:pPr>
            <a:r>
              <a:rPr lang="en-US" sz="1600" dirty="0" smtClean="0"/>
              <a:t>Today, they exclusively live in Yunnan Province in Southwestern China</a:t>
            </a:r>
          </a:p>
          <a:p>
            <a:pPr marL="285750" indent="-285750">
              <a:buFont typeface="Arial" panose="020B0604020202020204" pitchFamily="34" charset="0"/>
              <a:buChar char="•"/>
            </a:pPr>
            <a:r>
              <a:rPr lang="en-US" sz="1600" dirty="0" smtClean="0"/>
              <a:t>They worship Buddha and some original gods such as Dragon King, the God of Mountains and God of Land</a:t>
            </a:r>
          </a:p>
          <a:p>
            <a:pPr marL="285750" indent="-285750">
              <a:buFont typeface="Arial" panose="020B0604020202020204" pitchFamily="34" charset="0"/>
              <a:buChar char="•"/>
            </a:pPr>
            <a:r>
              <a:rPr lang="en-US" sz="1600" dirty="0" smtClean="0"/>
              <a:t>Boys under 10 are sent to temples to become monks and the learn sutras, but only the few who are educated and knowledgeable are promoted to Buddha</a:t>
            </a:r>
          </a:p>
          <a:p>
            <a:pPr marL="285750" indent="-285750">
              <a:buFont typeface="Arial" panose="020B0604020202020204" pitchFamily="34" charset="0"/>
              <a:buChar char="•"/>
            </a:pPr>
            <a:r>
              <a:rPr lang="en-US" sz="1600" dirty="0" smtClean="0"/>
              <a:t>Skilled craftsmen and silversmiths who cast bracelets, fasteners, necklaces and tobacco pipes</a:t>
            </a:r>
          </a:p>
          <a:p>
            <a:pPr marL="285750" indent="-285750">
              <a:buFont typeface="Arial" panose="020B0604020202020204" pitchFamily="34" charset="0"/>
              <a:buChar char="•"/>
            </a:pPr>
            <a:r>
              <a:rPr lang="en-US" sz="1600" dirty="0" smtClean="0"/>
              <a:t>They have tea trees that are hundreds of years old with leaves that’s a 13” wide, earning them the name of ancient tea farmers</a:t>
            </a:r>
          </a:p>
          <a:p>
            <a:pPr marL="285750" indent="-285750">
              <a:buFont typeface="Arial" panose="020B0604020202020204" pitchFamily="34" charset="0"/>
              <a:buChar char="•"/>
            </a:pPr>
            <a:r>
              <a:rPr lang="en-US" sz="1600" dirty="0" smtClean="0"/>
              <a:t>They take pride in their unique tea culture and offer tea as gifts to gain respect or ask for forgiveness</a:t>
            </a:r>
          </a:p>
          <a:p>
            <a:pPr marL="285750" indent="-285750">
              <a:buFont typeface="Arial" panose="020B0604020202020204" pitchFamily="34" charset="0"/>
              <a:buChar char="•"/>
            </a:pPr>
            <a:endParaRPr lang="en-US" sz="1600" dirty="0"/>
          </a:p>
        </p:txBody>
      </p:sp>
      <p:sp>
        <p:nvSpPr>
          <p:cNvPr id="4" name="Slide Number Placeholder 3"/>
          <p:cNvSpPr>
            <a:spLocks noGrp="1"/>
          </p:cNvSpPr>
          <p:nvPr>
            <p:ph type="sldNum" sz="quarter" idx="10"/>
          </p:nvPr>
        </p:nvSpPr>
        <p:spPr/>
        <p:txBody>
          <a:bodyPr/>
          <a:lstStyle/>
          <a:p>
            <a:fld id="{071EA3E3-ABA3-4BCC-ACE7-23FAFB502254}" type="slidenum">
              <a:rPr lang="en-US" smtClean="0"/>
              <a:t>34</a:t>
            </a:fld>
            <a:endParaRPr lang="en-US" dirty="0"/>
          </a:p>
        </p:txBody>
      </p:sp>
    </p:spTree>
    <p:extLst>
      <p:ext uri="{BB962C8B-B14F-4D97-AF65-F5344CB8AC3E}">
        <p14:creationId xmlns:p14="http://schemas.microsoft.com/office/powerpoint/2010/main" val="39121125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55700"/>
            <a:ext cx="5486400" cy="30861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dirty="0" smtClean="0"/>
              <a:t>Mainly eat rice, but supplemented with corn, wheat and beans</a:t>
            </a:r>
          </a:p>
          <a:p>
            <a:pPr marL="285750" indent="-285750">
              <a:buFont typeface="Arial" panose="020B0604020202020204" pitchFamily="34" charset="0"/>
              <a:buChar char="•"/>
            </a:pPr>
            <a:r>
              <a:rPr lang="en-US" sz="1600" dirty="0" smtClean="0"/>
              <a:t>It’s no surprise they drink tea for their beverage, but when they brew their tea, it’s as strong and dark as coffee</a:t>
            </a:r>
          </a:p>
          <a:p>
            <a:pPr marL="285750" indent="-285750">
              <a:buFont typeface="Arial" panose="020B0604020202020204" pitchFamily="34" charset="0"/>
              <a:buChar char="•"/>
            </a:pPr>
            <a:r>
              <a:rPr lang="en-US" sz="1600" dirty="0" smtClean="0"/>
              <a:t>They also chew on wet tea leaves on a hot day to help them keep cool</a:t>
            </a:r>
          </a:p>
          <a:p>
            <a:pPr marL="285750" indent="-285750">
              <a:buFont typeface="Arial" panose="020B0604020202020204" pitchFamily="34" charset="0"/>
              <a:buChar char="•"/>
            </a:pPr>
            <a:r>
              <a:rPr lang="en-US" sz="1600" dirty="0" smtClean="0"/>
              <a:t>As with the Dai minority group, they celebrate Water-splashing, door-opening and door closing festivals</a:t>
            </a:r>
          </a:p>
          <a:p>
            <a:pPr marL="285750" indent="-285750">
              <a:buFont typeface="Arial" panose="020B0604020202020204" pitchFamily="34" charset="0"/>
              <a:buChar char="•"/>
            </a:pPr>
            <a:r>
              <a:rPr lang="en-US" sz="1600" dirty="0" smtClean="0"/>
              <a:t>For Water-splashing ceremony, which is celebrated mid-way of the 4</a:t>
            </a:r>
            <a:r>
              <a:rPr lang="en-US" sz="1600" baseline="30000" dirty="0" smtClean="0"/>
              <a:t>th</a:t>
            </a:r>
            <a:r>
              <a:rPr lang="en-US" sz="1600" dirty="0" smtClean="0"/>
              <a:t> month, everyone goes to the temple to listen to sutras and clean the Buddha statue</a:t>
            </a:r>
          </a:p>
          <a:p>
            <a:pPr marL="285750" indent="-285750">
              <a:buFont typeface="Arial" panose="020B0604020202020204" pitchFamily="34" charset="0"/>
              <a:buChar char="•"/>
            </a:pPr>
            <a:r>
              <a:rPr lang="en-US" sz="1600" dirty="0" smtClean="0"/>
              <a:t>During the Door closing on the 15</a:t>
            </a:r>
            <a:r>
              <a:rPr lang="en-US" sz="1600" baseline="30000" dirty="0" smtClean="0"/>
              <a:t>th</a:t>
            </a:r>
            <a:r>
              <a:rPr lang="en-US" sz="1600" dirty="0" smtClean="0"/>
              <a:t> day of the 9</a:t>
            </a:r>
            <a:r>
              <a:rPr lang="en-US" sz="1600" baseline="30000" dirty="0" smtClean="0"/>
              <a:t>th</a:t>
            </a:r>
            <a:r>
              <a:rPr lang="en-US" sz="1600" dirty="0" smtClean="0"/>
              <a:t> month to Door Opening on the 15</a:t>
            </a:r>
            <a:r>
              <a:rPr lang="en-US" sz="1600" baseline="30000" dirty="0" smtClean="0"/>
              <a:t>th</a:t>
            </a:r>
            <a:r>
              <a:rPr lang="en-US" sz="1600" dirty="0" smtClean="0"/>
              <a:t> day of the last month, the Buddha stays in the temple and the disciples supply them with food, flowers and money; After the Door Opening ceremony, Buddha is allowed to return to their regular life</a:t>
            </a:r>
          </a:p>
          <a:p>
            <a:pPr marL="285750" indent="-285750">
              <a:buFont typeface="Arial" panose="020B0604020202020204" pitchFamily="34" charset="0"/>
              <a:buChar char="•"/>
            </a:pPr>
            <a:r>
              <a:rPr lang="en-US" sz="1600" dirty="0" smtClean="0"/>
              <a:t>Practice Wushu as a form of entertainment</a:t>
            </a:r>
            <a:endParaRPr lang="en-US" sz="1600" dirty="0"/>
          </a:p>
        </p:txBody>
      </p:sp>
      <p:sp>
        <p:nvSpPr>
          <p:cNvPr id="4" name="Slide Number Placeholder 3"/>
          <p:cNvSpPr>
            <a:spLocks noGrp="1"/>
          </p:cNvSpPr>
          <p:nvPr>
            <p:ph type="sldNum" sz="quarter" idx="10"/>
          </p:nvPr>
        </p:nvSpPr>
        <p:spPr/>
        <p:txBody>
          <a:bodyPr/>
          <a:lstStyle/>
          <a:p>
            <a:fld id="{071EA3E3-ABA3-4BCC-ACE7-23FAFB502254}" type="slidenum">
              <a:rPr lang="en-US" smtClean="0"/>
              <a:t>35</a:t>
            </a:fld>
            <a:endParaRPr lang="en-US" dirty="0"/>
          </a:p>
        </p:txBody>
      </p:sp>
    </p:spTree>
    <p:extLst>
      <p:ext uri="{BB962C8B-B14F-4D97-AF65-F5344CB8AC3E}">
        <p14:creationId xmlns:p14="http://schemas.microsoft.com/office/powerpoint/2010/main" val="37399778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dirty="0" smtClean="0"/>
              <a:t>29,000 people</a:t>
            </a:r>
          </a:p>
          <a:p>
            <a:pPr marL="285750" indent="-285750">
              <a:buFont typeface="Arial" panose="020B0604020202020204" pitchFamily="34" charset="0"/>
              <a:buChar char="•"/>
            </a:pPr>
            <a:r>
              <a:rPr lang="en-US" sz="1600" dirty="0" smtClean="0"/>
              <a:t>Live in the southwestern part of Yunnan Province</a:t>
            </a:r>
          </a:p>
          <a:p>
            <a:pPr marL="285750" indent="-285750">
              <a:buFont typeface="Arial" panose="020B0604020202020204" pitchFamily="34" charset="0"/>
              <a:buChar char="•"/>
            </a:pPr>
            <a:r>
              <a:rPr lang="en-US" sz="1600" dirty="0" smtClean="0"/>
              <a:t>Believe everything has spirits and admire the power of nature</a:t>
            </a:r>
          </a:p>
          <a:p>
            <a:pPr marL="285750" indent="-285750">
              <a:buFont typeface="Arial" panose="020B0604020202020204" pitchFamily="34" charset="0"/>
              <a:buChar char="•"/>
            </a:pPr>
            <a:r>
              <a:rPr lang="en-US" sz="1600" dirty="0" smtClean="0"/>
              <a:t>Grow corn and highland barley</a:t>
            </a:r>
          </a:p>
          <a:p>
            <a:pPr marL="285750" indent="-285750">
              <a:buFont typeface="Arial" panose="020B0604020202020204" pitchFamily="34" charset="0"/>
              <a:buChar char="•"/>
            </a:pPr>
            <a:r>
              <a:rPr lang="en-US" sz="1600" dirty="0" smtClean="0"/>
              <a:t>Only have 2 meals a day, eating corn, supplemented with livestock and wild animals like boar and deer</a:t>
            </a:r>
          </a:p>
          <a:p>
            <a:pPr marL="285750" indent="-285750">
              <a:buFont typeface="Arial" panose="020B0604020202020204" pitchFamily="34" charset="0"/>
              <a:buChar char="•"/>
            </a:pPr>
            <a:r>
              <a:rPr lang="en-US" sz="1600" dirty="0" smtClean="0"/>
              <a:t>Enjoy drinking wine for a beverage</a:t>
            </a:r>
          </a:p>
          <a:p>
            <a:endParaRPr lang="en-US" sz="1600" dirty="0"/>
          </a:p>
        </p:txBody>
      </p:sp>
      <p:sp>
        <p:nvSpPr>
          <p:cNvPr id="4" name="Slide Number Placeholder 3"/>
          <p:cNvSpPr>
            <a:spLocks noGrp="1"/>
          </p:cNvSpPr>
          <p:nvPr>
            <p:ph type="sldNum" sz="quarter" idx="10"/>
          </p:nvPr>
        </p:nvSpPr>
        <p:spPr/>
        <p:txBody>
          <a:bodyPr/>
          <a:lstStyle/>
          <a:p>
            <a:fld id="{071EA3E3-ABA3-4BCC-ACE7-23FAFB502254}" type="slidenum">
              <a:rPr lang="en-US" smtClean="0"/>
              <a:t>36</a:t>
            </a:fld>
            <a:endParaRPr lang="en-US" dirty="0"/>
          </a:p>
        </p:txBody>
      </p:sp>
    </p:spTree>
    <p:extLst>
      <p:ext uri="{BB962C8B-B14F-4D97-AF65-F5344CB8AC3E}">
        <p14:creationId xmlns:p14="http://schemas.microsoft.com/office/powerpoint/2010/main" val="3138034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79513"/>
            <a:ext cx="5486400" cy="3086100"/>
          </a:xfrm>
        </p:spPr>
      </p:sp>
      <p:sp>
        <p:nvSpPr>
          <p:cNvPr id="3" name="Notes Placeholder 2"/>
          <p:cNvSpPr>
            <a:spLocks noGrp="1"/>
          </p:cNvSpPr>
          <p:nvPr>
            <p:ph type="body" idx="1"/>
          </p:nvPr>
        </p:nvSpPr>
        <p:spPr>
          <a:xfrm>
            <a:off x="609600" y="4388358"/>
            <a:ext cx="5695406" cy="3597402"/>
          </a:xfrm>
        </p:spPr>
        <p:txBody>
          <a:bodyPr/>
          <a:lstStyle/>
          <a:p>
            <a:pPr marL="285750" indent="-285750">
              <a:buFont typeface="Arial" panose="020B0604020202020204" pitchFamily="34" charset="0"/>
              <a:buChar char="•"/>
            </a:pPr>
            <a:r>
              <a:rPr lang="en-US" sz="1400" dirty="0" smtClean="0"/>
              <a:t>When you have special guests, they offer a Tongxin wine, meaning with one heart</a:t>
            </a:r>
          </a:p>
          <a:p>
            <a:pPr marL="285750" indent="-285750">
              <a:buFont typeface="Arial" panose="020B0604020202020204" pitchFamily="34" charset="0"/>
              <a:buChar char="•"/>
            </a:pPr>
            <a:r>
              <a:rPr lang="en-US" sz="1400" dirty="0" smtClean="0"/>
              <a:t>Women wear skirts</a:t>
            </a:r>
          </a:p>
          <a:p>
            <a:pPr marL="285750" indent="-285750">
              <a:buFont typeface="Arial" panose="020B0604020202020204" pitchFamily="34" charset="0"/>
              <a:buChar char="•"/>
            </a:pPr>
            <a:r>
              <a:rPr lang="en-US" sz="1400" dirty="0" smtClean="0"/>
              <a:t>Men like to hang knives from their waists and arrow bags on their backs</a:t>
            </a:r>
          </a:p>
          <a:p>
            <a:pPr marL="285750" indent="-285750">
              <a:buFont typeface="Arial" panose="020B0604020202020204" pitchFamily="34" charset="0"/>
              <a:buChar char="•"/>
            </a:pPr>
            <a:r>
              <a:rPr lang="en-US" sz="1400" dirty="0" smtClean="0"/>
              <a:t>Women learn to weave woolen socks in their childhood and when they grow up, they give them to their lovers as gifts; if he accepts the gift, that means he lover her, and his refusal shows his rejection</a:t>
            </a:r>
          </a:p>
          <a:p>
            <a:pPr marL="285750" indent="-285750">
              <a:buFont typeface="Arial" panose="020B0604020202020204" pitchFamily="34" charset="0"/>
              <a:buChar char="•"/>
            </a:pPr>
            <a:r>
              <a:rPr lang="en-US" sz="1400" dirty="0" smtClean="0"/>
              <a:t>Celebrate New Year’s Day by preparing a meal and feeding their oxen first to show their gratitude for their hard work</a:t>
            </a:r>
          </a:p>
          <a:p>
            <a:pPr marL="285750" indent="-285750">
              <a:buFont typeface="Arial" panose="020B0604020202020204" pitchFamily="34" charset="0"/>
              <a:buChar char="•"/>
            </a:pPr>
            <a:r>
              <a:rPr lang="en-US" sz="1400" dirty="0" smtClean="0"/>
              <a:t>During the Flower Festival, which is 15</a:t>
            </a:r>
            <a:r>
              <a:rPr lang="en-US" sz="1400" baseline="30000" dirty="0" smtClean="0"/>
              <a:t>th</a:t>
            </a:r>
            <a:r>
              <a:rPr lang="en-US" sz="1400" dirty="0" smtClean="0"/>
              <a:t> day of the 3</a:t>
            </a:r>
            <a:r>
              <a:rPr lang="en-US" sz="1400" baseline="30000" dirty="0" smtClean="0"/>
              <a:t>rd</a:t>
            </a:r>
            <a:r>
              <a:rPr lang="en-US" sz="1400" dirty="0" smtClean="0"/>
              <a:t> month, they take corn, flowers and objects of sacrifice to stalactite caves and worship their ancestors.   They pick water falling from stalactites (which they call fairy milk) and pour the water onto the fields for a good harvest or into wine for good health</a:t>
            </a:r>
          </a:p>
          <a:p>
            <a:pPr marL="285750" indent="-285750">
              <a:buFont typeface="Arial" panose="020B0604020202020204" pitchFamily="34" charset="0"/>
              <a:buChar char="•"/>
            </a:pPr>
            <a:r>
              <a:rPr lang="en-US" sz="1400" dirty="0" smtClean="0"/>
              <a:t>Nu weddings are very special;  They would pick days during the year of the dragon or snake to marry because those two years are symbols of good fortune.  Their weddings take 3 days, with preparation, dancing, singing, banquets.  During the 3 days, the bride and groom sleep in separate bed an accompanied by their maids.  On the 4</a:t>
            </a:r>
            <a:r>
              <a:rPr lang="en-US" sz="1400" baseline="30000" dirty="0" smtClean="0"/>
              <a:t>th</a:t>
            </a:r>
            <a:r>
              <a:rPr lang="en-US" sz="1400" dirty="0" smtClean="0"/>
              <a:t> day, the groom brings his father-in a pig and wine to show respect and only after that can he bring his wife home and sleep together.  </a:t>
            </a:r>
          </a:p>
          <a:p>
            <a:pPr marL="285750" indent="-285750">
              <a:buFont typeface="Arial" panose="020B0604020202020204" pitchFamily="34" charset="0"/>
              <a:buChar char="•"/>
            </a:pPr>
            <a:r>
              <a:rPr lang="en-US" sz="1400" dirty="0" smtClean="0"/>
              <a:t>Picture shows people getting ready for the wedding</a:t>
            </a: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37</a:t>
            </a:fld>
            <a:endParaRPr lang="en-US" dirty="0"/>
          </a:p>
        </p:txBody>
      </p:sp>
    </p:spTree>
    <p:extLst>
      <p:ext uri="{BB962C8B-B14F-4D97-AF65-F5344CB8AC3E}">
        <p14:creationId xmlns:p14="http://schemas.microsoft.com/office/powerpoint/2010/main" val="3646921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dirty="0" smtClean="0"/>
              <a:t>Over 400,000 people</a:t>
            </a:r>
          </a:p>
          <a:p>
            <a:pPr marL="285750" indent="-285750">
              <a:buFont typeface="Arial" panose="020B0604020202020204" pitchFamily="34" charset="0"/>
              <a:buChar char="•"/>
            </a:pPr>
            <a:r>
              <a:rPr lang="en-US" sz="1600" dirty="0" smtClean="0"/>
              <a:t>Live in the Yunnan Province in southwest China</a:t>
            </a:r>
          </a:p>
          <a:p>
            <a:pPr marL="285750" indent="-285750">
              <a:buFont typeface="Arial" panose="020B0604020202020204" pitchFamily="34" charset="0"/>
              <a:buChar char="•"/>
            </a:pPr>
            <a:r>
              <a:rPr lang="en-US" sz="1600" dirty="0" smtClean="0"/>
              <a:t>Believe that all things have spirits, such as water, mountain, and wood but in recent years, some have converted to Christianity and Buddhism</a:t>
            </a:r>
          </a:p>
          <a:p>
            <a:pPr marL="285750" indent="-285750">
              <a:buFont typeface="Arial" panose="020B0604020202020204" pitchFamily="34" charset="0"/>
              <a:buChar char="•"/>
            </a:pPr>
            <a:r>
              <a:rPr lang="en-US" sz="1600" dirty="0" smtClean="0"/>
              <a:t>They live mainly on agriculture producing rice, beans, poppies and walnuts</a:t>
            </a:r>
          </a:p>
          <a:p>
            <a:pPr marL="285750" indent="-285750">
              <a:buFont typeface="Arial" panose="020B0604020202020204" pitchFamily="34" charset="0"/>
              <a:buChar char="•"/>
            </a:pPr>
            <a:r>
              <a:rPr lang="en-US" sz="1600" dirty="0" smtClean="0"/>
              <a:t>Their main diet is rice and the food they prepare is spicy</a:t>
            </a:r>
          </a:p>
          <a:p>
            <a:pPr marL="285750" indent="-285750">
              <a:buFont typeface="Arial" panose="020B0604020202020204" pitchFamily="34" charset="0"/>
              <a:buChar char="•"/>
            </a:pPr>
            <a:r>
              <a:rPr lang="en-US" sz="1600" dirty="0" smtClean="0"/>
              <a:t>They chew on betel nuts and consider wine a necessity when hosting guests and elders</a:t>
            </a:r>
          </a:p>
          <a:p>
            <a:pPr marL="285750" indent="-285750">
              <a:buFont typeface="Arial" panose="020B0604020202020204" pitchFamily="34" charset="0"/>
              <a:buChar char="•"/>
            </a:pPr>
            <a:r>
              <a:rPr lang="en-US" sz="1600" dirty="0" smtClean="0"/>
              <a:t>Picture shows a Wa house</a:t>
            </a:r>
          </a:p>
          <a:p>
            <a:endParaRPr lang="en-US" sz="1600" dirty="0"/>
          </a:p>
        </p:txBody>
      </p:sp>
      <p:sp>
        <p:nvSpPr>
          <p:cNvPr id="4" name="Slide Number Placeholder 3"/>
          <p:cNvSpPr>
            <a:spLocks noGrp="1"/>
          </p:cNvSpPr>
          <p:nvPr>
            <p:ph type="sldNum" sz="quarter" idx="10"/>
          </p:nvPr>
        </p:nvSpPr>
        <p:spPr/>
        <p:txBody>
          <a:bodyPr/>
          <a:lstStyle/>
          <a:p>
            <a:fld id="{071EA3E3-ABA3-4BCC-ACE7-23FAFB502254}" type="slidenum">
              <a:rPr lang="en-US" smtClean="0"/>
              <a:t>38</a:t>
            </a:fld>
            <a:endParaRPr lang="en-US" dirty="0"/>
          </a:p>
        </p:txBody>
      </p:sp>
    </p:spTree>
    <p:extLst>
      <p:ext uri="{BB962C8B-B14F-4D97-AF65-F5344CB8AC3E}">
        <p14:creationId xmlns:p14="http://schemas.microsoft.com/office/powerpoint/2010/main" val="41314534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dirty="0" smtClean="0"/>
              <a:t>They like red and black clothes adorned with necklaces, bracelets, and earrings made of silver, bamboo, bird bones and shells</a:t>
            </a:r>
          </a:p>
          <a:p>
            <a:pPr marL="285750" indent="-285750">
              <a:buFont typeface="Arial" panose="020B0604020202020204" pitchFamily="34" charset="0"/>
              <a:buChar char="•"/>
            </a:pPr>
            <a:r>
              <a:rPr lang="en-US" sz="1600" dirty="0" smtClean="0"/>
              <a:t>Ladies wear their hair very long and use it in their moves when they dance to highlight their charm</a:t>
            </a:r>
          </a:p>
          <a:p>
            <a:pPr marL="285750" indent="-285750">
              <a:buFont typeface="Arial" panose="020B0604020202020204" pitchFamily="34" charset="0"/>
              <a:buChar char="•"/>
            </a:pPr>
            <a:r>
              <a:rPr lang="en-US" sz="1600" dirty="0" smtClean="0"/>
              <a:t>Whenever they have a ceremony, they always perform the Piaoniu ceremony to wish for peace and a great harvest;  In the Piaoniu ceremony, they kill an ox, divide the meat amongst the families for sacrifice to their ancestors and present the ox bone to the host to symbolize wealth</a:t>
            </a:r>
          </a:p>
          <a:p>
            <a:pPr marL="285750" indent="-285750">
              <a:buFont typeface="Arial" panose="020B0604020202020204" pitchFamily="34" charset="0"/>
              <a:buChar char="•"/>
            </a:pPr>
            <a:r>
              <a:rPr lang="en-US" sz="1600" dirty="0" smtClean="0"/>
              <a:t>Other taboos for the Wa minority group include not riding into their village on horseback, not touching the head or the ear of a person and not giving adornment to a girl as a gift</a:t>
            </a:r>
            <a:endParaRPr lang="en-US" sz="1600" dirty="0"/>
          </a:p>
        </p:txBody>
      </p:sp>
      <p:sp>
        <p:nvSpPr>
          <p:cNvPr id="4" name="Slide Number Placeholder 3"/>
          <p:cNvSpPr>
            <a:spLocks noGrp="1"/>
          </p:cNvSpPr>
          <p:nvPr>
            <p:ph type="sldNum" sz="quarter" idx="10"/>
          </p:nvPr>
        </p:nvSpPr>
        <p:spPr/>
        <p:txBody>
          <a:bodyPr/>
          <a:lstStyle/>
          <a:p>
            <a:fld id="{071EA3E3-ABA3-4BCC-ACE7-23FAFB502254}" type="slidenum">
              <a:rPr lang="en-US" smtClean="0"/>
              <a:t>39</a:t>
            </a:fld>
            <a:endParaRPr lang="en-US" dirty="0"/>
          </a:p>
        </p:txBody>
      </p:sp>
    </p:spTree>
    <p:extLst>
      <p:ext uri="{BB962C8B-B14F-4D97-AF65-F5344CB8AC3E}">
        <p14:creationId xmlns:p14="http://schemas.microsoft.com/office/powerpoint/2010/main" val="4059348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dirty="0" smtClean="0"/>
              <a:t>ORCUN</a:t>
            </a:r>
            <a:endParaRPr lang="en-US" sz="1400" dirty="0"/>
          </a:p>
          <a:p>
            <a:pPr marL="171450" indent="-171450">
              <a:buFont typeface="Arial" panose="020B0604020202020204" pitchFamily="34" charset="0"/>
              <a:buChar char="•"/>
            </a:pPr>
            <a:r>
              <a:rPr lang="en-US" sz="1400" dirty="0" smtClean="0"/>
              <a:t>8,700 people</a:t>
            </a:r>
          </a:p>
          <a:p>
            <a:pPr marL="171450" indent="-171450">
              <a:buFont typeface="Arial" panose="020B0604020202020204" pitchFamily="34" charset="0"/>
              <a:buChar char="•"/>
            </a:pPr>
            <a:r>
              <a:rPr lang="en-US" sz="1400" dirty="0" smtClean="0"/>
              <a:t>Live in Inner Mongolia &amp; Heilongjiang Province in Northeastern China where there is an abundance in wild animals</a:t>
            </a:r>
          </a:p>
          <a:p>
            <a:pPr marL="171450" indent="-171450">
              <a:buFont typeface="Arial" panose="020B0604020202020204" pitchFamily="34" charset="0"/>
              <a:buChar char="•"/>
            </a:pPr>
            <a:r>
              <a:rPr lang="en-US" sz="1400" dirty="0" smtClean="0"/>
              <a:t>Oroqen means people living in the mountains or people domesticating reindeers</a:t>
            </a:r>
          </a:p>
          <a:p>
            <a:pPr marL="171450" indent="-171450">
              <a:buFont typeface="Arial" panose="020B0604020202020204" pitchFamily="34" charset="0"/>
              <a:buChar char="•"/>
            </a:pPr>
            <a:r>
              <a:rPr lang="en-US" sz="1400" dirty="0" smtClean="0"/>
              <a:t>At  one time, followed in Shamanism, but in 1952, the Chinese Government coerced them to give up the practice.  Pictured here is the last Shaman, who served his people from 1927-2000</a:t>
            </a:r>
          </a:p>
          <a:p>
            <a:pPr marL="171450" indent="-171450">
              <a:buFont typeface="Arial" panose="020B0604020202020204" pitchFamily="34" charset="0"/>
              <a:buChar char="•"/>
            </a:pPr>
            <a:r>
              <a:rPr lang="en-US" sz="1400" dirty="0" smtClean="0"/>
              <a:t>Replaced with faith in power of nature, ancestors and totems and have a god of sun, moon, mountain, fire, wind</a:t>
            </a:r>
          </a:p>
          <a:p>
            <a:pPr marL="171450" indent="-171450">
              <a:buFont typeface="Arial" panose="020B0604020202020204" pitchFamily="34" charset="0"/>
              <a:buChar char="•"/>
            </a:pPr>
            <a:r>
              <a:rPr lang="en-US" sz="1400" dirty="0" smtClean="0"/>
              <a:t>Also worship bears and tigers</a:t>
            </a:r>
          </a:p>
          <a:p>
            <a:pPr marL="171450" indent="-171450">
              <a:buFont typeface="Arial" panose="020B0604020202020204" pitchFamily="34" charset="0"/>
              <a:buChar char="•"/>
            </a:pPr>
            <a:r>
              <a:rPr lang="en-US" sz="1400" dirty="0" smtClean="0"/>
              <a:t>For more than 1,000 years, they were hunters, but in the 1990’s the Chinese government made it illegal to hunt</a:t>
            </a:r>
          </a:p>
          <a:p>
            <a:pPr marL="171450" indent="-171450">
              <a:buFont typeface="Arial" panose="020B0604020202020204" pitchFamily="34" charset="0"/>
              <a:buChar char="•"/>
            </a:pPr>
            <a:r>
              <a:rPr lang="en-US" sz="1400" dirty="0" smtClean="0"/>
              <a:t>Had to change their way of life and now make ware out of bone, wood and iron</a:t>
            </a:r>
          </a:p>
          <a:p>
            <a:pPr marL="171450" indent="-171450">
              <a:buFont typeface="Arial" panose="020B0604020202020204" pitchFamily="34" charset="0"/>
              <a:buChar char="•"/>
            </a:pPr>
            <a:r>
              <a:rPr lang="en-US" sz="1400" dirty="0" smtClean="0"/>
              <a:t>Women make leather clothes and carve wares out of birch bark</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71EA3E3-ABA3-4BCC-ACE7-23FAFB502254}" type="slidenum">
              <a:rPr lang="en-US" smtClean="0"/>
              <a:t>4</a:t>
            </a:fld>
            <a:endParaRPr lang="en-US" dirty="0"/>
          </a:p>
        </p:txBody>
      </p:sp>
    </p:spTree>
    <p:extLst>
      <p:ext uri="{BB962C8B-B14F-4D97-AF65-F5344CB8AC3E}">
        <p14:creationId xmlns:p14="http://schemas.microsoft.com/office/powerpoint/2010/main" val="27294566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600" dirty="0" smtClean="0"/>
              <a:t>Only 7,000 people</a:t>
            </a:r>
          </a:p>
          <a:p>
            <a:pPr marL="171450" indent="-171450">
              <a:buFont typeface="Arial" panose="020B0604020202020204" pitchFamily="34" charset="0"/>
              <a:buChar char="•"/>
            </a:pPr>
            <a:r>
              <a:rPr lang="en-US" sz="1600" dirty="0" smtClean="0"/>
              <a:t>Quite isolated living in the mountains of Yunnan Province in Southwestern China</a:t>
            </a:r>
          </a:p>
          <a:p>
            <a:pPr marL="171450" indent="-171450">
              <a:buFont typeface="Arial" panose="020B0604020202020204" pitchFamily="34" charset="0"/>
              <a:buChar char="•"/>
            </a:pPr>
            <a:r>
              <a:rPr lang="en-US" sz="1600" dirty="0" smtClean="0"/>
              <a:t>They believe the spirits control their everyday lives and fortune so they worship and charm away the spirits</a:t>
            </a:r>
          </a:p>
          <a:p>
            <a:pPr marL="171450" indent="-171450">
              <a:buFont typeface="Arial" panose="020B0604020202020204" pitchFamily="34" charset="0"/>
              <a:buChar char="•"/>
            </a:pPr>
            <a:r>
              <a:rPr lang="en-US" sz="1600" dirty="0" smtClean="0"/>
              <a:t>They live in an area rich in rare herbs and animals</a:t>
            </a:r>
          </a:p>
          <a:p>
            <a:pPr marL="171450" indent="-171450">
              <a:buFont typeface="Arial" panose="020B0604020202020204" pitchFamily="34" charset="0"/>
              <a:buChar char="•"/>
            </a:pPr>
            <a:r>
              <a:rPr lang="en-US" sz="1600" dirty="0" smtClean="0"/>
              <a:t>They eat 2 meals a day, a stirred barley noodles or roasted yam as breakfast and rice with various potherbs, bird’s eggs and fungus for supper.  During the winter, when it’s best for hunting, they add meat like mossback and fish to their diet</a:t>
            </a:r>
          </a:p>
          <a:p>
            <a:pPr marL="171450" indent="-171450">
              <a:buFont typeface="Arial" panose="020B0604020202020204" pitchFamily="34" charset="0"/>
              <a:buChar char="•"/>
            </a:pPr>
            <a:endParaRPr lang="en-US" sz="1600" dirty="0"/>
          </a:p>
        </p:txBody>
      </p:sp>
      <p:sp>
        <p:nvSpPr>
          <p:cNvPr id="4" name="Slide Number Placeholder 3"/>
          <p:cNvSpPr>
            <a:spLocks noGrp="1"/>
          </p:cNvSpPr>
          <p:nvPr>
            <p:ph type="sldNum" sz="quarter" idx="10"/>
          </p:nvPr>
        </p:nvSpPr>
        <p:spPr/>
        <p:txBody>
          <a:bodyPr/>
          <a:lstStyle/>
          <a:p>
            <a:fld id="{071EA3E3-ABA3-4BCC-ACE7-23FAFB502254}" type="slidenum">
              <a:rPr lang="en-US" smtClean="0"/>
              <a:t>40</a:t>
            </a:fld>
            <a:endParaRPr lang="en-US" dirty="0"/>
          </a:p>
        </p:txBody>
      </p:sp>
    </p:spTree>
    <p:extLst>
      <p:ext uri="{BB962C8B-B14F-4D97-AF65-F5344CB8AC3E}">
        <p14:creationId xmlns:p14="http://schemas.microsoft.com/office/powerpoint/2010/main" val="42916774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dirty="0" smtClean="0"/>
              <a:t>Their most distinctive handicraft is a colorful carpet, which you see in this picture;</a:t>
            </a:r>
          </a:p>
          <a:p>
            <a:pPr marL="285750" indent="-285750">
              <a:buFont typeface="Arial" panose="020B0604020202020204" pitchFamily="34" charset="0"/>
              <a:buChar char="•"/>
            </a:pPr>
            <a:r>
              <a:rPr lang="en-US" sz="1600" dirty="0" smtClean="0"/>
              <a:t>They take colorful cotton thread and weave it into a carpet, which they wear and use for decorations or gifts.</a:t>
            </a:r>
          </a:p>
          <a:p>
            <a:pPr marL="285750" indent="-285750">
              <a:buFont typeface="Arial" panose="020B0604020202020204" pitchFamily="34" charset="0"/>
              <a:buChar char="•"/>
            </a:pPr>
            <a:r>
              <a:rPr lang="en-US" sz="1600" dirty="0" smtClean="0"/>
              <a:t>Women used to have their face tattooed to show that they are an adult when they turn 13, but they’ve stopped this painful experience after the founding of Communist China in  1949 </a:t>
            </a:r>
          </a:p>
          <a:p>
            <a:pPr marL="285750" indent="-285750">
              <a:buFont typeface="Arial" panose="020B0604020202020204" pitchFamily="34" charset="0"/>
              <a:buChar char="•"/>
            </a:pPr>
            <a:r>
              <a:rPr lang="en-US" sz="1600" dirty="0" smtClean="0"/>
              <a:t>Picture shows the tattooed face</a:t>
            </a:r>
          </a:p>
          <a:p>
            <a:pPr marL="285750" indent="-285750">
              <a:buFont typeface="Arial" panose="020B0604020202020204" pitchFamily="34" charset="0"/>
              <a:buChar char="•"/>
            </a:pPr>
            <a:r>
              <a:rPr lang="en-US" sz="1600" dirty="0" smtClean="0"/>
              <a:t>For entertainment, they like to climb the mountains and cross fast moving rivers over a suspension bridge</a:t>
            </a:r>
          </a:p>
          <a:p>
            <a:pPr marL="285750" indent="-285750">
              <a:buFont typeface="Arial" panose="020B0604020202020204" pitchFamily="34" charset="0"/>
              <a:buChar char="•"/>
            </a:pPr>
            <a:r>
              <a:rPr lang="en-US" sz="1600" dirty="0" smtClean="0"/>
              <a:t>They only celebrate one festival a year and that’s Kaquewa, which is celebrated in the last month of the year where they spend days enjoying food and wine with guests</a:t>
            </a:r>
            <a:endParaRPr lang="en-US" sz="1600" dirty="0"/>
          </a:p>
        </p:txBody>
      </p:sp>
      <p:sp>
        <p:nvSpPr>
          <p:cNvPr id="4" name="Slide Number Placeholder 3"/>
          <p:cNvSpPr>
            <a:spLocks noGrp="1"/>
          </p:cNvSpPr>
          <p:nvPr>
            <p:ph type="sldNum" sz="quarter" idx="10"/>
          </p:nvPr>
        </p:nvSpPr>
        <p:spPr/>
        <p:txBody>
          <a:bodyPr/>
          <a:lstStyle/>
          <a:p>
            <a:fld id="{071EA3E3-ABA3-4BCC-ACE7-23FAFB502254}" type="slidenum">
              <a:rPr lang="en-US" smtClean="0"/>
              <a:t>41</a:t>
            </a:fld>
            <a:endParaRPr lang="en-US" dirty="0"/>
          </a:p>
        </p:txBody>
      </p:sp>
    </p:spTree>
    <p:extLst>
      <p:ext uri="{BB962C8B-B14F-4D97-AF65-F5344CB8AC3E}">
        <p14:creationId xmlns:p14="http://schemas.microsoft.com/office/powerpoint/2010/main" val="37392747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dirty="0" smtClean="0"/>
              <a:t>34,000 people</a:t>
            </a:r>
          </a:p>
          <a:p>
            <a:pPr marL="285750" indent="-285750">
              <a:buFont typeface="Arial" panose="020B0604020202020204" pitchFamily="34" charset="0"/>
              <a:buChar char="•"/>
            </a:pPr>
            <a:r>
              <a:rPr lang="en-US" sz="1600" dirty="0" smtClean="0"/>
              <a:t>Live in Yunnan Province, but heavily influenced by Tibetans</a:t>
            </a:r>
          </a:p>
          <a:p>
            <a:pPr marL="285750" indent="-285750">
              <a:buFont typeface="Arial" panose="020B0604020202020204" pitchFamily="34" charset="0"/>
              <a:buChar char="•"/>
            </a:pPr>
            <a:r>
              <a:rPr lang="en-US" sz="1600" dirty="0" smtClean="0"/>
              <a:t>Some have converted to Taoism, but many still believe there are many gods and that their ancestors influence their lives</a:t>
            </a:r>
          </a:p>
          <a:p>
            <a:pPr marL="285750" indent="-285750">
              <a:buFont typeface="Arial" panose="020B0604020202020204" pitchFamily="34" charset="0"/>
              <a:buChar char="•"/>
            </a:pPr>
            <a:r>
              <a:rPr lang="en-US" sz="1600" dirty="0" smtClean="0"/>
              <a:t>Their ceremonies are led by wizards to promote peace, happiness and a good harvest</a:t>
            </a:r>
          </a:p>
          <a:p>
            <a:pPr marL="285750" indent="-285750">
              <a:buFont typeface="Arial" panose="020B0604020202020204" pitchFamily="34" charset="0"/>
              <a:buChar char="•"/>
            </a:pPr>
            <a:r>
              <a:rPr lang="en-US" sz="1600" dirty="0" smtClean="0"/>
              <a:t>Their primary diet is rice, but they also eat items made of flour, oat, cabbage, beans, eggplant, melons, beef and pork</a:t>
            </a:r>
          </a:p>
          <a:p>
            <a:pPr marL="285750" indent="-285750">
              <a:buFont typeface="Arial" panose="020B0604020202020204" pitchFamily="34" charset="0"/>
              <a:buChar char="•"/>
            </a:pPr>
            <a:r>
              <a:rPr lang="en-US" sz="1600" dirty="0" smtClean="0"/>
              <a:t>The also like to drink tea, wine and smoke tobacco; tea is usually held in ox horns and drunk with bamboo straws</a:t>
            </a:r>
          </a:p>
          <a:p>
            <a:pPr marL="285750" indent="-285750">
              <a:buFont typeface="Arial" panose="020B0604020202020204" pitchFamily="34" charset="0"/>
              <a:buChar char="•"/>
            </a:pPr>
            <a:r>
              <a:rPr lang="en-US" sz="1600" dirty="0" smtClean="0"/>
              <a:t>They have an interesting way of preserving pork.  They would cut off the feet, take out the internal organs, use the lean meat for sausages, and then pack salt inside the pig and sew it back up.  After the pig is dried, it looks like a pipa instrument and is called pipa meat</a:t>
            </a:r>
          </a:p>
          <a:p>
            <a:pPr marL="285750" indent="-285750">
              <a:buFont typeface="Arial" panose="020B0604020202020204" pitchFamily="34" charset="0"/>
              <a:buChar char="•"/>
            </a:pPr>
            <a:r>
              <a:rPr lang="en-US" sz="1600" dirty="0" smtClean="0"/>
              <a:t>When they host guests, they toast they continuously and when they leave, they would always give them 4 things:  a drumstick, a piece of pork, a bag of tea and a bottle of wine</a:t>
            </a:r>
            <a:endParaRPr lang="en-US" sz="1600" dirty="0"/>
          </a:p>
        </p:txBody>
      </p:sp>
      <p:sp>
        <p:nvSpPr>
          <p:cNvPr id="4" name="Slide Number Placeholder 3"/>
          <p:cNvSpPr>
            <a:spLocks noGrp="1"/>
          </p:cNvSpPr>
          <p:nvPr>
            <p:ph type="sldNum" sz="quarter" idx="10"/>
          </p:nvPr>
        </p:nvSpPr>
        <p:spPr/>
        <p:txBody>
          <a:bodyPr/>
          <a:lstStyle/>
          <a:p>
            <a:fld id="{071EA3E3-ABA3-4BCC-ACE7-23FAFB502254}" type="slidenum">
              <a:rPr lang="en-US" smtClean="0"/>
              <a:t>42</a:t>
            </a:fld>
            <a:endParaRPr lang="en-US" dirty="0"/>
          </a:p>
        </p:txBody>
      </p:sp>
    </p:spTree>
    <p:extLst>
      <p:ext uri="{BB962C8B-B14F-4D97-AF65-F5344CB8AC3E}">
        <p14:creationId xmlns:p14="http://schemas.microsoft.com/office/powerpoint/2010/main" val="30470901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Their homes are made with timber</a:t>
            </a:r>
          </a:p>
          <a:p>
            <a:pPr marL="285750" indent="-285750">
              <a:buFont typeface="Arial" panose="020B0604020202020204" pitchFamily="34" charset="0"/>
              <a:buChar char="•"/>
            </a:pPr>
            <a:r>
              <a:rPr lang="en-US" sz="1400" dirty="0" smtClean="0"/>
              <a:t>They usually build a larger burner in the center of the room where the family gathers and an ox or a sheep head on the wall</a:t>
            </a:r>
          </a:p>
          <a:p>
            <a:pPr marL="285750" indent="-285750">
              <a:buFont typeface="Arial" panose="020B0604020202020204" pitchFamily="34" charset="0"/>
              <a:buChar char="•"/>
            </a:pPr>
            <a:r>
              <a:rPr lang="en-US" sz="1400" dirty="0" smtClean="0"/>
              <a:t>The head on the wall to is to show their wealth</a:t>
            </a:r>
          </a:p>
          <a:p>
            <a:pPr marL="285750" indent="-285750">
              <a:buFont typeface="Arial" panose="020B0604020202020204" pitchFamily="34" charset="0"/>
              <a:buChar char="•"/>
            </a:pPr>
            <a:r>
              <a:rPr lang="en-US" sz="1400" dirty="0" smtClean="0"/>
              <a:t>There is a big significance for the burner.  Outside guests are not to touch the burner</a:t>
            </a:r>
          </a:p>
          <a:p>
            <a:pPr marL="285750" indent="-285750">
              <a:buFont typeface="Arial" panose="020B0604020202020204" pitchFamily="34" charset="0"/>
              <a:buChar char="•"/>
            </a:pPr>
            <a:r>
              <a:rPr lang="en-US" sz="1400" dirty="0" smtClean="0"/>
              <a:t>Behind the fire ring, they usually have Guazeis, which are small stone towers</a:t>
            </a:r>
          </a:p>
          <a:p>
            <a:pPr marL="285750" indent="-285750">
              <a:buFont typeface="Arial" panose="020B0604020202020204" pitchFamily="34" charset="0"/>
              <a:buChar char="•"/>
            </a:pPr>
            <a:r>
              <a:rPr lang="en-US" sz="1400" dirty="0" smtClean="0"/>
              <a:t>During the meal, the eldest in the household would place a spoonful of food and place it onto of the Guazei and throw one spoonful into the fire, a gesture symbolizing the feeding of the ancestors  </a:t>
            </a:r>
          </a:p>
          <a:p>
            <a:pPr marL="285750" indent="-285750">
              <a:buFont typeface="Arial" panose="020B0604020202020204" pitchFamily="34" charset="0"/>
              <a:buChar char="•"/>
            </a:pPr>
            <a:r>
              <a:rPr lang="en-US" sz="1400" dirty="0" smtClean="0"/>
              <a:t>They celebrate some of the same festivals as other minority groups</a:t>
            </a:r>
          </a:p>
          <a:p>
            <a:pPr marL="285750" indent="-285750">
              <a:buFont typeface="Arial" panose="020B0604020202020204" pitchFamily="34" charset="0"/>
              <a:buChar char="•"/>
            </a:pPr>
            <a:r>
              <a:rPr lang="en-US" sz="1400" dirty="0" smtClean="0"/>
              <a:t>During the New-Grain Tasting Festival, they would feed the oxen first to show their gratitude for their diligence and faithfulness</a:t>
            </a:r>
          </a:p>
          <a:p>
            <a:pPr marL="285750" indent="-285750">
              <a:buFont typeface="Arial" panose="020B0604020202020204" pitchFamily="34" charset="0"/>
              <a:buChar char="•"/>
            </a:pPr>
            <a:r>
              <a:rPr lang="en-US" sz="1400" dirty="0" smtClean="0"/>
              <a:t>When a child turns 13, they attend a ceremony signifying they are adults and can attend the social activities.</a:t>
            </a:r>
          </a:p>
          <a:p>
            <a:pPr marL="285750" indent="-285750">
              <a:buFont typeface="Arial" panose="020B0604020202020204" pitchFamily="34" charset="0"/>
              <a:buChar char="•"/>
            </a:pPr>
            <a:r>
              <a:rPr lang="en-US" sz="1400" dirty="0" smtClean="0"/>
              <a:t>Girls are given a cow in advance for her dowry, which she would care for and bring to her future husband’s home</a:t>
            </a: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43</a:t>
            </a:fld>
            <a:endParaRPr lang="en-US" dirty="0"/>
          </a:p>
        </p:txBody>
      </p:sp>
    </p:spTree>
    <p:extLst>
      <p:ext uri="{BB962C8B-B14F-4D97-AF65-F5344CB8AC3E}">
        <p14:creationId xmlns:p14="http://schemas.microsoft.com/office/powerpoint/2010/main" val="17888848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46170"/>
          </a:xfrm>
        </p:spPr>
        <p:txBody>
          <a:bodyPr/>
          <a:lstStyle/>
          <a:p>
            <a:pPr marL="285750" indent="-285750">
              <a:buFont typeface="Arial" panose="020B0604020202020204" pitchFamily="34" charset="0"/>
              <a:buChar char="•"/>
            </a:pPr>
            <a:r>
              <a:rPr lang="en-US" sz="1400" dirty="0" smtClean="0"/>
              <a:t>Lad Hul</a:t>
            </a:r>
          </a:p>
          <a:p>
            <a:pPr marL="285750" indent="-285750">
              <a:buFont typeface="Arial" panose="020B0604020202020204" pitchFamily="34" charset="0"/>
              <a:buChar char="•"/>
            </a:pPr>
            <a:r>
              <a:rPr lang="en-US" sz="1400" dirty="0" smtClean="0"/>
              <a:t>Their name translates to tiger hunter; no sure how  they got the name, but they do eat what they hunt, and sometimes that includes tiger meat</a:t>
            </a:r>
          </a:p>
          <a:p>
            <a:pPr marL="285750" indent="-285750">
              <a:buFont typeface="Arial" panose="020B0604020202020204" pitchFamily="34" charset="0"/>
              <a:buChar char="•"/>
            </a:pPr>
            <a:r>
              <a:rPr lang="en-US" sz="1400" dirty="0" smtClean="0"/>
              <a:t>720,000 people in southwest China living in Yunnan Province</a:t>
            </a:r>
          </a:p>
          <a:p>
            <a:pPr marL="285750" indent="-285750">
              <a:buFont typeface="Arial" panose="020B0604020202020204" pitchFamily="34" charset="0"/>
              <a:buChar char="•"/>
            </a:pPr>
            <a:r>
              <a:rPr lang="en-US" sz="1400" dirty="0" smtClean="0"/>
              <a:t>Some Lahu were recruited by the CIA along with the Hmong, Loatian, and Mien to fight against the Communist in the Loatian Civil War; after the war, they were afraid of retribution so they fled to Thailand seeking asylum; some got relocated to the United States; in fact Visalia, CA has the largest concentration of Lahu people outside of Asia.</a:t>
            </a:r>
          </a:p>
          <a:p>
            <a:pPr marL="285750" indent="-285750">
              <a:buFont typeface="Arial" panose="020B0604020202020204" pitchFamily="34" charset="0"/>
              <a:buChar char="•"/>
            </a:pPr>
            <a:r>
              <a:rPr lang="en-US" sz="1400" dirty="0" smtClean="0"/>
              <a:t>Originally, they believe everything has a spirit, but have since converted to Mahayana school of Buddhism</a:t>
            </a:r>
          </a:p>
          <a:p>
            <a:pPr marL="285750" indent="-285750">
              <a:buFont typeface="Arial" panose="020B0604020202020204" pitchFamily="34" charset="0"/>
              <a:buChar char="•"/>
            </a:pPr>
            <a:r>
              <a:rPr lang="en-US" sz="1400" dirty="0" smtClean="0"/>
              <a:t>The Lahu used to go by their given names only, but the Chinese Government assigned them surnames.  90% of the Lahu either have Lee or Zhang as their surname.  Their given name is usually 2 syllables, the first indicating gender, and the 2</a:t>
            </a:r>
            <a:r>
              <a:rPr lang="en-US" sz="1400" baseline="30000" dirty="0" smtClean="0"/>
              <a:t>nd</a:t>
            </a:r>
            <a:r>
              <a:rPr lang="en-US" sz="1400" dirty="0" smtClean="0"/>
              <a:t> describing the zodiac sign in which they were born.  E.g., a boy born on the day of the ox is Zanu and a girl is Nanu</a:t>
            </a:r>
          </a:p>
          <a:p>
            <a:pPr marL="285750" indent="-285750">
              <a:buFont typeface="Arial" panose="020B0604020202020204" pitchFamily="34" charset="0"/>
              <a:buChar char="•"/>
            </a:pPr>
            <a:r>
              <a:rPr lang="en-US" sz="1400" dirty="0" smtClean="0"/>
              <a:t>Cook with bamboo containers giving their food and beverages a distinctive flavor</a:t>
            </a:r>
          </a:p>
          <a:p>
            <a:pPr marL="285750" indent="-285750">
              <a:buFont typeface="Arial" panose="020B0604020202020204" pitchFamily="34" charset="0"/>
              <a:buChar char="•"/>
            </a:pPr>
            <a:r>
              <a:rPr lang="en-US" sz="1400" dirty="0" smtClean="0"/>
              <a:t>Picture of the house exterior</a:t>
            </a: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44</a:t>
            </a:fld>
            <a:endParaRPr lang="en-US" dirty="0"/>
          </a:p>
        </p:txBody>
      </p:sp>
    </p:spTree>
    <p:extLst>
      <p:ext uri="{BB962C8B-B14F-4D97-AF65-F5344CB8AC3E}">
        <p14:creationId xmlns:p14="http://schemas.microsoft.com/office/powerpoint/2010/main" val="25831355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dirty="0" smtClean="0"/>
              <a:t>They favor black</a:t>
            </a:r>
          </a:p>
          <a:p>
            <a:pPr marL="285750" indent="-285750">
              <a:buFont typeface="Arial" panose="020B0604020202020204" pitchFamily="34" charset="0"/>
              <a:buChar char="•"/>
            </a:pPr>
            <a:r>
              <a:rPr lang="en-US" sz="1600" dirty="0" smtClean="0"/>
              <a:t>As you can see from the picture, the women’s clothing resemble a cheongsam with the high color, buttons to the right, and slits along each side</a:t>
            </a:r>
          </a:p>
          <a:p>
            <a:pPr marL="285750" indent="-285750">
              <a:buFont typeface="Arial" panose="020B0604020202020204" pitchFamily="34" charset="0"/>
              <a:buChar char="•"/>
            </a:pPr>
            <a:r>
              <a:rPr lang="en-US" sz="1600" dirty="0" smtClean="0"/>
              <a:t>The most important holiday is the Spring Festival, which they call Kuota</a:t>
            </a:r>
          </a:p>
          <a:p>
            <a:pPr marL="285750" indent="-285750">
              <a:buFont typeface="Arial" panose="020B0604020202020204" pitchFamily="34" charset="0"/>
              <a:buChar char="•"/>
            </a:pPr>
            <a:r>
              <a:rPr lang="en-US" sz="1600" dirty="0" smtClean="0"/>
              <a:t>They break the Spring festival into different days</a:t>
            </a:r>
          </a:p>
          <a:p>
            <a:pPr marL="285750" indent="-285750">
              <a:buFont typeface="Arial" panose="020B0604020202020204" pitchFamily="34" charset="0"/>
              <a:buChar char="•"/>
            </a:pPr>
            <a:r>
              <a:rPr lang="en-US" sz="1600" dirty="0" smtClean="0"/>
              <a:t>Days 1-4 is called the Great Year and celebrated by the women because traditionally, the men went hunting and usually don’t make it back in time when they come back, the women celebrate again with the men</a:t>
            </a:r>
          </a:p>
          <a:p>
            <a:pPr marL="285750" indent="-285750">
              <a:buFont typeface="Arial" panose="020B0604020202020204" pitchFamily="34" charset="0"/>
              <a:buChar char="•"/>
            </a:pPr>
            <a:r>
              <a:rPr lang="en-US" sz="1600" dirty="0" smtClean="0"/>
              <a:t>Days 9-11 is celebrated by the men-carry first barrel of new water to show token of happiness, worship ancestors, feed oxen with tender grass, and visit others with gifts of food, singing and dancing.  </a:t>
            </a:r>
          </a:p>
          <a:p>
            <a:pPr marL="285750" indent="-285750">
              <a:buFont typeface="Arial" panose="020B0604020202020204" pitchFamily="34" charset="0"/>
              <a:buChar char="•"/>
            </a:pPr>
            <a:r>
              <a:rPr lang="en-US" sz="1600" dirty="0" smtClean="0"/>
              <a:t>Days 12-15 celebrate by swinging and playing</a:t>
            </a:r>
            <a:endParaRPr lang="en-US" sz="1600" dirty="0"/>
          </a:p>
        </p:txBody>
      </p:sp>
      <p:sp>
        <p:nvSpPr>
          <p:cNvPr id="4" name="Slide Number Placeholder 3"/>
          <p:cNvSpPr>
            <a:spLocks noGrp="1"/>
          </p:cNvSpPr>
          <p:nvPr>
            <p:ph type="sldNum" sz="quarter" idx="10"/>
          </p:nvPr>
        </p:nvSpPr>
        <p:spPr/>
        <p:txBody>
          <a:bodyPr/>
          <a:lstStyle/>
          <a:p>
            <a:fld id="{071EA3E3-ABA3-4BCC-ACE7-23FAFB502254}" type="slidenum">
              <a:rPr lang="en-US" smtClean="0"/>
              <a:t>45</a:t>
            </a:fld>
            <a:endParaRPr lang="en-US" dirty="0"/>
          </a:p>
        </p:txBody>
      </p:sp>
    </p:spTree>
    <p:extLst>
      <p:ext uri="{BB962C8B-B14F-4D97-AF65-F5344CB8AC3E}">
        <p14:creationId xmlns:p14="http://schemas.microsoft.com/office/powerpoint/2010/main" val="20926260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dirty="0" smtClean="0"/>
              <a:t>Men Ba</a:t>
            </a:r>
          </a:p>
          <a:p>
            <a:pPr marL="285750" indent="-285750">
              <a:buFont typeface="Arial" panose="020B0604020202020204" pitchFamily="34" charset="0"/>
              <a:buChar char="•"/>
            </a:pPr>
            <a:r>
              <a:rPr lang="en-US" sz="1600" dirty="0" smtClean="0"/>
              <a:t>25,000 people living in southern part of Tibet</a:t>
            </a:r>
          </a:p>
          <a:p>
            <a:pPr marL="285750" indent="-285750">
              <a:buFont typeface="Arial" panose="020B0604020202020204" pitchFamily="34" charset="0"/>
              <a:buChar char="•"/>
            </a:pPr>
            <a:r>
              <a:rPr lang="en-US" sz="1600" dirty="0" smtClean="0"/>
              <a:t>Believe in Lamaism, a form of Mahayana Buddhism</a:t>
            </a:r>
            <a:endParaRPr lang="en-US" sz="1600" dirty="0"/>
          </a:p>
          <a:p>
            <a:pPr marL="285750" indent="-285750">
              <a:buFont typeface="Arial" panose="020B0604020202020204" pitchFamily="34" charset="0"/>
              <a:buChar char="•"/>
            </a:pPr>
            <a:r>
              <a:rPr lang="en-US" sz="1600" dirty="0" smtClean="0"/>
              <a:t>Live in an area that is home to many rare herbal medicines so they collect and process the herbs, hunt and raise stock </a:t>
            </a:r>
          </a:p>
          <a:p>
            <a:pPr marL="285750" indent="-285750">
              <a:buFont typeface="Arial" panose="020B0604020202020204" pitchFamily="34" charset="0"/>
              <a:buChar char="•"/>
            </a:pPr>
            <a:r>
              <a:rPr lang="en-US" sz="1600" dirty="0" smtClean="0"/>
              <a:t>Eat rice, buckwheat and corn.  </a:t>
            </a:r>
          </a:p>
          <a:p>
            <a:pPr marL="285750" indent="-285750">
              <a:buFont typeface="Arial" panose="020B0604020202020204" pitchFamily="34" charset="0"/>
              <a:buChar char="•"/>
            </a:pPr>
            <a:r>
              <a:rPr lang="en-US" sz="1600" dirty="0" smtClean="0"/>
              <a:t>Drink ghee tea and apply chili to their food</a:t>
            </a:r>
          </a:p>
          <a:p>
            <a:endParaRPr lang="en-US" sz="1600" dirty="0" smtClean="0"/>
          </a:p>
        </p:txBody>
      </p:sp>
      <p:sp>
        <p:nvSpPr>
          <p:cNvPr id="4" name="Slide Number Placeholder 3"/>
          <p:cNvSpPr>
            <a:spLocks noGrp="1"/>
          </p:cNvSpPr>
          <p:nvPr>
            <p:ph type="sldNum" sz="quarter" idx="10"/>
          </p:nvPr>
        </p:nvSpPr>
        <p:spPr/>
        <p:txBody>
          <a:bodyPr/>
          <a:lstStyle/>
          <a:p>
            <a:fld id="{071EA3E3-ABA3-4BCC-ACE7-23FAFB502254}" type="slidenum">
              <a:rPr lang="en-US" smtClean="0"/>
              <a:t>46</a:t>
            </a:fld>
            <a:endParaRPr lang="en-US" dirty="0"/>
          </a:p>
        </p:txBody>
      </p:sp>
    </p:spTree>
    <p:extLst>
      <p:ext uri="{BB962C8B-B14F-4D97-AF65-F5344CB8AC3E}">
        <p14:creationId xmlns:p14="http://schemas.microsoft.com/office/powerpoint/2010/main" val="39077412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500" dirty="0" smtClean="0"/>
              <a:t>Very hospitable people.  When they host, they like to get their guests drunk because it would mean that their sincerity and warmness was accepted by their guests</a:t>
            </a:r>
          </a:p>
          <a:p>
            <a:pPr marL="285750" indent="-285750">
              <a:buFont typeface="Arial" panose="020B0604020202020204" pitchFamily="34" charset="0"/>
              <a:buChar char="•"/>
            </a:pPr>
            <a:r>
              <a:rPr lang="en-US" sz="1500" dirty="0" smtClean="0"/>
              <a:t>They would walk their guests out of the village</a:t>
            </a:r>
          </a:p>
          <a:p>
            <a:pPr marL="285750" indent="-285750">
              <a:buFont typeface="Arial" panose="020B0604020202020204" pitchFamily="34" charset="0"/>
              <a:buChar char="•"/>
            </a:pPr>
            <a:r>
              <a:rPr lang="en-US" sz="1500" dirty="0" smtClean="0"/>
              <a:t>They are good at weaving with bamboo and vines, making wooden bowls for holding food and for giving as gifts</a:t>
            </a:r>
          </a:p>
          <a:p>
            <a:pPr marL="285750" indent="-285750">
              <a:buFont typeface="Arial" panose="020B0604020202020204" pitchFamily="34" charset="0"/>
              <a:buChar char="•"/>
            </a:pPr>
            <a:r>
              <a:rPr lang="en-US" sz="1500" dirty="0" smtClean="0"/>
              <a:t>They celebrate the Spring Festival and other Tibetan holidays by singing love songs and dancing</a:t>
            </a:r>
          </a:p>
          <a:p>
            <a:pPr marL="285750" indent="-285750">
              <a:buFont typeface="Arial" panose="020B0604020202020204" pitchFamily="34" charset="0"/>
              <a:buChar char="•"/>
            </a:pPr>
            <a:r>
              <a:rPr lang="en-US" sz="1500" dirty="0" smtClean="0"/>
              <a:t>When a Monba couple gets married, the bridge’s maternal uncle has the tasks of making it difficult for the bridegroom to test is sincerity for the bride.  He would make trifle complaints like the wine is too hot, the tea is too cold or the dish is too salty, and until the uncle is satisfied, the wedding cannot go on.  The couple would be asked to drink and who finishes first would be the one who would manages the household</a:t>
            </a:r>
          </a:p>
          <a:p>
            <a:pPr marL="285750" indent="-285750">
              <a:buFont typeface="Arial" panose="020B0604020202020204" pitchFamily="34" charset="0"/>
              <a:buChar char="•"/>
            </a:pPr>
            <a:r>
              <a:rPr lang="en-US" sz="1500" dirty="0" smtClean="0"/>
              <a:t>Another custom is that the front door to their house needs to face east to capture the sunshine in order for  the household to be auspicious</a:t>
            </a:r>
          </a:p>
          <a:p>
            <a:pPr marL="285750" indent="-285750">
              <a:buFont typeface="Arial" panose="020B0604020202020204" pitchFamily="34" charset="0"/>
              <a:buChar char="•"/>
            </a:pPr>
            <a:r>
              <a:rPr lang="en-US" sz="1500" dirty="0" smtClean="0"/>
              <a:t>After a hunting, hunters will give part of their catch to anyone they meet to bring them good luck next time</a:t>
            </a:r>
          </a:p>
        </p:txBody>
      </p:sp>
      <p:sp>
        <p:nvSpPr>
          <p:cNvPr id="4" name="Slide Number Placeholder 3"/>
          <p:cNvSpPr>
            <a:spLocks noGrp="1"/>
          </p:cNvSpPr>
          <p:nvPr>
            <p:ph type="sldNum" sz="quarter" idx="10"/>
          </p:nvPr>
        </p:nvSpPr>
        <p:spPr/>
        <p:txBody>
          <a:bodyPr/>
          <a:lstStyle/>
          <a:p>
            <a:fld id="{071EA3E3-ABA3-4BCC-ACE7-23FAFB502254}" type="slidenum">
              <a:rPr lang="en-US" smtClean="0"/>
              <a:t>47</a:t>
            </a:fld>
            <a:endParaRPr lang="en-US" dirty="0"/>
          </a:p>
        </p:txBody>
      </p:sp>
    </p:spTree>
    <p:extLst>
      <p:ext uri="{BB962C8B-B14F-4D97-AF65-F5344CB8AC3E}">
        <p14:creationId xmlns:p14="http://schemas.microsoft.com/office/powerpoint/2010/main" val="31745523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500" dirty="0" smtClean="0"/>
              <a:t>148,000 people</a:t>
            </a:r>
          </a:p>
          <a:p>
            <a:pPr marL="285750" indent="-285750">
              <a:buFont typeface="Arial" panose="020B0604020202020204" pitchFamily="34" charset="0"/>
              <a:buChar char="•"/>
            </a:pPr>
            <a:r>
              <a:rPr lang="en-US" sz="1500" dirty="0" smtClean="0"/>
              <a:t>Live in the mountains above 5,000 feet in Yunnan Province in southwestern China bordering Burma </a:t>
            </a:r>
          </a:p>
          <a:p>
            <a:pPr marL="285750" indent="-285750">
              <a:buFont typeface="Arial" panose="020B0604020202020204" pitchFamily="34" charset="0"/>
              <a:buChar char="•"/>
            </a:pPr>
            <a:r>
              <a:rPr lang="en-US" sz="1500" dirty="0" smtClean="0"/>
              <a:t>Believe everything has a soul that will not die so if they have a misfortune, they’d worship the spirits</a:t>
            </a:r>
          </a:p>
          <a:p>
            <a:pPr marL="285750" indent="-285750">
              <a:buFont typeface="Arial" panose="020B0604020202020204" pitchFamily="34" charset="0"/>
              <a:buChar char="•"/>
            </a:pPr>
            <a:r>
              <a:rPr lang="en-US" sz="1500" dirty="0" smtClean="0"/>
              <a:t>Some have converted to Christianity because of the influence from the missionaries</a:t>
            </a:r>
          </a:p>
          <a:p>
            <a:pPr marL="285750" indent="-285750">
              <a:buFont typeface="Arial" panose="020B0604020202020204" pitchFamily="34" charset="0"/>
              <a:buChar char="•"/>
            </a:pPr>
            <a:r>
              <a:rPr lang="en-US" sz="1500" dirty="0" smtClean="0"/>
              <a:t>The area in which they live have an abundance in crops such as rice and corn, wood like rosewood and bamboo, fruits such as pineapple and mangoes, wildlife such as bear and tigers, and minerals like iron and precious stones</a:t>
            </a:r>
          </a:p>
          <a:p>
            <a:pPr marL="285750" indent="-285750">
              <a:buFont typeface="Arial" panose="020B0604020202020204" pitchFamily="34" charset="0"/>
              <a:buChar char="•"/>
            </a:pPr>
            <a:r>
              <a:rPr lang="en-US" sz="1500" dirty="0" smtClean="0"/>
              <a:t>They also live in an area with lots of medicinal herbs that are used by doctors and acupuncturists</a:t>
            </a:r>
          </a:p>
          <a:p>
            <a:pPr marL="285750" indent="-285750">
              <a:buFont typeface="Arial" panose="020B0604020202020204" pitchFamily="34" charset="0"/>
              <a:buChar char="•"/>
            </a:pPr>
            <a:r>
              <a:rPr lang="en-US" sz="1500" dirty="0" smtClean="0"/>
              <a:t>They are natural artisans, skilled at painting, carving, weaving, and embroidery</a:t>
            </a:r>
          </a:p>
          <a:p>
            <a:pPr marL="285750" indent="-285750">
              <a:buFont typeface="Arial" panose="020B0604020202020204" pitchFamily="34" charset="0"/>
              <a:buChar char="•"/>
            </a:pPr>
            <a:r>
              <a:rPr lang="en-US" sz="1500" dirty="0" smtClean="0"/>
              <a:t>Their paintings depict their traditional religious belief </a:t>
            </a:r>
          </a:p>
          <a:p>
            <a:pPr marL="285750" indent="-285750">
              <a:buFont typeface="Arial" panose="020B0604020202020204" pitchFamily="34" charset="0"/>
              <a:buChar char="•"/>
            </a:pPr>
            <a:r>
              <a:rPr lang="en-US" sz="1500" dirty="0" smtClean="0"/>
              <a:t>Their embroidery usually consists of over 300 patterns of flowers</a:t>
            </a:r>
          </a:p>
          <a:p>
            <a:pPr marL="285750" indent="-285750">
              <a:buFont typeface="Arial" panose="020B0604020202020204" pitchFamily="34" charset="0"/>
              <a:buChar char="•"/>
            </a:pPr>
            <a:r>
              <a:rPr lang="en-US" sz="1500" dirty="0" smtClean="0"/>
              <a:t>Girls learn to embroider at a young age and give them as gifts to their lovers</a:t>
            </a:r>
          </a:p>
          <a:p>
            <a:pPr marL="285750" indent="-285750">
              <a:buFont typeface="Arial" panose="020B0604020202020204" pitchFamily="34" charset="0"/>
              <a:buChar char="•"/>
            </a:pPr>
            <a:r>
              <a:rPr lang="en-US" sz="1500" dirty="0" smtClean="0"/>
              <a:t>Picture shows Jingpo musicians getting ready for a performance</a:t>
            </a:r>
          </a:p>
          <a:p>
            <a:pPr marL="285750" indent="-285750">
              <a:buFont typeface="Arial" panose="020B0604020202020204" pitchFamily="34" charset="0"/>
              <a:buChar char="•"/>
            </a:pPr>
            <a:endParaRPr lang="en-US" sz="1600" dirty="0"/>
          </a:p>
        </p:txBody>
      </p:sp>
      <p:sp>
        <p:nvSpPr>
          <p:cNvPr id="4" name="Slide Number Placeholder 3"/>
          <p:cNvSpPr>
            <a:spLocks noGrp="1"/>
          </p:cNvSpPr>
          <p:nvPr>
            <p:ph type="sldNum" sz="quarter" idx="10"/>
          </p:nvPr>
        </p:nvSpPr>
        <p:spPr/>
        <p:txBody>
          <a:bodyPr/>
          <a:lstStyle/>
          <a:p>
            <a:fld id="{071EA3E3-ABA3-4BCC-ACE7-23FAFB502254}" type="slidenum">
              <a:rPr lang="en-US" smtClean="0"/>
              <a:t>48</a:t>
            </a:fld>
            <a:endParaRPr lang="en-US" dirty="0"/>
          </a:p>
        </p:txBody>
      </p:sp>
    </p:spTree>
    <p:extLst>
      <p:ext uri="{BB962C8B-B14F-4D97-AF65-F5344CB8AC3E}">
        <p14:creationId xmlns:p14="http://schemas.microsoft.com/office/powerpoint/2010/main" val="4327223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83336" y="4376166"/>
            <a:ext cx="5486400" cy="3600450"/>
          </a:xfrm>
        </p:spPr>
        <p:txBody>
          <a:bodyPr/>
          <a:lstStyle/>
          <a:p>
            <a:pPr marL="285750" indent="-285750">
              <a:buFont typeface="Wingdings" panose="05000000000000000000" pitchFamily="2" charset="2"/>
              <a:buChar char="§"/>
            </a:pPr>
            <a:r>
              <a:rPr lang="en-US" sz="1600" dirty="0" smtClean="0"/>
              <a:t>As show in the picture, women like to wear sheets of silver</a:t>
            </a:r>
          </a:p>
          <a:p>
            <a:pPr marL="285750" indent="-285750">
              <a:buFont typeface="Wingdings" panose="05000000000000000000" pitchFamily="2" charset="2"/>
              <a:buChar char="§"/>
            </a:pPr>
            <a:r>
              <a:rPr lang="en-US" sz="1600" dirty="0" smtClean="0"/>
              <a:t>The men will wear a gun or knife and a small bag to carry betel nuts or tobacco</a:t>
            </a:r>
          </a:p>
          <a:p>
            <a:pPr marL="285750" indent="-285750">
              <a:buFont typeface="Wingdings" panose="05000000000000000000" pitchFamily="2" charset="2"/>
              <a:buChar char="§"/>
            </a:pPr>
            <a:r>
              <a:rPr lang="en-US" sz="1600" dirty="0" smtClean="0"/>
              <a:t>They celebrate different festivals than the Hans</a:t>
            </a:r>
          </a:p>
          <a:p>
            <a:pPr marL="285750" indent="-285750">
              <a:buFont typeface="Wingdings" panose="05000000000000000000" pitchFamily="2" charset="2"/>
              <a:buChar char="§"/>
            </a:pPr>
            <a:r>
              <a:rPr lang="en-US" sz="1600" dirty="0" smtClean="0"/>
              <a:t>In their festivals, they sing, dance, and hold shooting competitions and a knife dance </a:t>
            </a:r>
          </a:p>
          <a:p>
            <a:pPr marL="285750" indent="-285750">
              <a:buFont typeface="Wingdings" panose="05000000000000000000" pitchFamily="2" charset="2"/>
              <a:buChar char="§"/>
            </a:pPr>
            <a:r>
              <a:rPr lang="en-US" sz="1600" dirty="0" smtClean="0"/>
              <a:t>They follow a unique gift giving customs</a:t>
            </a:r>
          </a:p>
          <a:p>
            <a:pPr marL="285750" indent="-285750">
              <a:buFont typeface="Wingdings" panose="05000000000000000000" pitchFamily="2" charset="2"/>
              <a:buChar char="§"/>
            </a:pPr>
            <a:r>
              <a:rPr lang="en-US" sz="1600" dirty="0" smtClean="0"/>
              <a:t>When they want to express their feeling of absence, they will send a root to their friends or family, and if they really miss them, they will include some sesame with the root</a:t>
            </a:r>
          </a:p>
          <a:p>
            <a:pPr marL="285750" indent="-285750">
              <a:buFont typeface="Wingdings" panose="05000000000000000000" pitchFamily="2" charset="2"/>
              <a:buChar char="§"/>
            </a:pPr>
            <a:r>
              <a:rPr lang="en-US" sz="1600" dirty="0" smtClean="0"/>
              <a:t>If a boy want to marry a girl, he’ll give her two chestnut leaves facing each other; if the girl wants to refuse marriage, she’ll return the leaves, but turn them back to back</a:t>
            </a:r>
          </a:p>
          <a:p>
            <a:pPr marL="285750" indent="-285750">
              <a:buFont typeface="Wingdings" panose="05000000000000000000" pitchFamily="2" charset="2"/>
              <a:buChar char="§"/>
            </a:pPr>
            <a:r>
              <a:rPr lang="en-US" sz="1600" dirty="0" smtClean="0"/>
              <a:t>They also have taboos; an example is women cannot touch a man’s knife or gun or the family will have bad luck</a:t>
            </a:r>
            <a:endParaRPr lang="en-US" sz="1600" dirty="0"/>
          </a:p>
        </p:txBody>
      </p:sp>
      <p:sp>
        <p:nvSpPr>
          <p:cNvPr id="4" name="Slide Number Placeholder 3"/>
          <p:cNvSpPr>
            <a:spLocks noGrp="1"/>
          </p:cNvSpPr>
          <p:nvPr>
            <p:ph type="sldNum" sz="quarter" idx="10"/>
          </p:nvPr>
        </p:nvSpPr>
        <p:spPr/>
        <p:txBody>
          <a:bodyPr/>
          <a:lstStyle/>
          <a:p>
            <a:fld id="{071EA3E3-ABA3-4BCC-ACE7-23FAFB502254}" type="slidenum">
              <a:rPr lang="en-US" smtClean="0"/>
              <a:t>49</a:t>
            </a:fld>
            <a:endParaRPr lang="en-US" dirty="0"/>
          </a:p>
        </p:txBody>
      </p:sp>
    </p:spTree>
    <p:extLst>
      <p:ext uri="{BB962C8B-B14F-4D97-AF65-F5344CB8AC3E}">
        <p14:creationId xmlns:p14="http://schemas.microsoft.com/office/powerpoint/2010/main" val="241458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600" dirty="0" smtClean="0"/>
              <a:t>Also good at building boats</a:t>
            </a:r>
          </a:p>
          <a:p>
            <a:pPr marL="171450" indent="-171450">
              <a:buFont typeface="Arial" panose="020B0604020202020204" pitchFamily="34" charset="0"/>
              <a:buChar char="•"/>
            </a:pPr>
            <a:r>
              <a:rPr lang="en-US" sz="1600" dirty="0" smtClean="0"/>
              <a:t>Eat deer and boar</a:t>
            </a:r>
          </a:p>
          <a:p>
            <a:pPr marL="171450" indent="-171450">
              <a:buFont typeface="Arial" panose="020B0604020202020204" pitchFamily="34" charset="0"/>
              <a:buChar char="•"/>
            </a:pPr>
            <a:r>
              <a:rPr lang="en-US" sz="1600" dirty="0" smtClean="0"/>
              <a:t>Started growing and consuming their own vegetables</a:t>
            </a:r>
          </a:p>
          <a:p>
            <a:pPr marL="171450" indent="-171450">
              <a:buFont typeface="Arial" panose="020B0604020202020204" pitchFamily="34" charset="0"/>
              <a:buChar char="•"/>
            </a:pPr>
            <a:r>
              <a:rPr lang="en-US" sz="1600" dirty="0" smtClean="0"/>
              <a:t>Like eating a fried flour roll, think it improves your intelligence</a:t>
            </a:r>
          </a:p>
          <a:p>
            <a:pPr marL="171450" indent="-171450">
              <a:buFont typeface="Arial" panose="020B0604020202020204" pitchFamily="34" charset="0"/>
              <a:buChar char="•"/>
            </a:pPr>
            <a:r>
              <a:rPr lang="en-US" sz="1600" dirty="0" smtClean="0"/>
              <a:t>Creative in oral literature and musical performances</a:t>
            </a:r>
          </a:p>
          <a:p>
            <a:pPr marL="171450" indent="-171450">
              <a:buFont typeface="Arial" panose="020B0604020202020204" pitchFamily="34" charset="0"/>
              <a:buChar char="•"/>
            </a:pPr>
            <a:r>
              <a:rPr lang="en-US" sz="1600" dirty="0" smtClean="0"/>
              <a:t>Pass on historical events and customs through their fairy tale stories, riddles, songs and dance performances</a:t>
            </a:r>
          </a:p>
          <a:p>
            <a:pPr marL="171450" indent="-171450">
              <a:buFont typeface="Arial" panose="020B0604020202020204" pitchFamily="34" charset="0"/>
              <a:buChar char="•"/>
            </a:pPr>
            <a:r>
              <a:rPr lang="en-US" sz="1600" dirty="0" smtClean="0"/>
              <a:t>Celebrate the same holidays as the Chinese, such as Spring Festival, Dragon Boat Festival and Mid-Autumn Festival</a:t>
            </a:r>
            <a:endParaRPr lang="en-US" dirty="0"/>
          </a:p>
        </p:txBody>
      </p:sp>
      <p:sp>
        <p:nvSpPr>
          <p:cNvPr id="4" name="Slide Number Placeholder 3"/>
          <p:cNvSpPr>
            <a:spLocks noGrp="1"/>
          </p:cNvSpPr>
          <p:nvPr>
            <p:ph type="sldNum" sz="quarter" idx="10"/>
          </p:nvPr>
        </p:nvSpPr>
        <p:spPr/>
        <p:txBody>
          <a:bodyPr/>
          <a:lstStyle/>
          <a:p>
            <a:fld id="{071EA3E3-ABA3-4BCC-ACE7-23FAFB502254}" type="slidenum">
              <a:rPr lang="en-US" smtClean="0"/>
              <a:t>5</a:t>
            </a:fld>
            <a:endParaRPr lang="en-US" dirty="0"/>
          </a:p>
        </p:txBody>
      </p:sp>
    </p:spTree>
    <p:extLst>
      <p:ext uri="{BB962C8B-B14F-4D97-AF65-F5344CB8AC3E}">
        <p14:creationId xmlns:p14="http://schemas.microsoft.com/office/powerpoint/2010/main" val="40381246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730,000 people</a:t>
            </a:r>
          </a:p>
          <a:p>
            <a:pPr marL="285750" indent="-285750">
              <a:buFont typeface="Arial" panose="020B0604020202020204" pitchFamily="34" charset="0"/>
              <a:buChar char="•"/>
            </a:pPr>
            <a:r>
              <a:rPr lang="en-US" sz="1400" dirty="0" smtClean="0"/>
              <a:t>Live in Yunnan Province in southwest China</a:t>
            </a:r>
          </a:p>
          <a:p>
            <a:pPr marL="285750" indent="-285750">
              <a:buFont typeface="Arial" panose="020B0604020202020204" pitchFamily="34" charset="0"/>
              <a:buChar char="•"/>
            </a:pPr>
            <a:r>
              <a:rPr lang="en-US" sz="1400" dirty="0" smtClean="0"/>
              <a:t>Believe in the existence of god and totem, but some converted to Christianity in the 19</a:t>
            </a:r>
            <a:r>
              <a:rPr lang="en-US" sz="1400" baseline="30000" dirty="0" smtClean="0"/>
              <a:t>th</a:t>
            </a:r>
            <a:r>
              <a:rPr lang="en-US" sz="1400" dirty="0" smtClean="0"/>
              <a:t> century because of the Missionaries</a:t>
            </a:r>
          </a:p>
          <a:p>
            <a:pPr marL="285750" indent="-285750">
              <a:buFont typeface="Arial" panose="020B0604020202020204" pitchFamily="34" charset="0"/>
              <a:buChar char="•"/>
            </a:pPr>
            <a:r>
              <a:rPr lang="en-US" sz="1400" dirty="0" smtClean="0"/>
              <a:t>Eat corn and buckwheat</a:t>
            </a:r>
          </a:p>
          <a:p>
            <a:pPr marL="285750" indent="-285750">
              <a:buFont typeface="Arial" panose="020B0604020202020204" pitchFamily="34" charset="0"/>
              <a:buChar char="•"/>
            </a:pPr>
            <a:r>
              <a:rPr lang="en-US" sz="1400" dirty="0" smtClean="0"/>
              <a:t>Use an herb called Gail as a seasoning and put it in their wine because they think it helps clean the diver and digestive tract</a:t>
            </a:r>
          </a:p>
          <a:p>
            <a:pPr marL="285750" indent="-285750">
              <a:buFont typeface="Arial" panose="020B0604020202020204" pitchFamily="34" charset="0"/>
              <a:buChar char="•"/>
            </a:pPr>
            <a:r>
              <a:rPr lang="en-US" sz="1400" dirty="0" smtClean="0"/>
              <a:t>A Lisu family will treat guest very well, regardless of whether they know they well or not.</a:t>
            </a:r>
          </a:p>
          <a:p>
            <a:pPr marL="285750" indent="-285750">
              <a:buFont typeface="Arial" panose="020B0604020202020204" pitchFamily="34" charset="0"/>
              <a:buChar char="•"/>
            </a:pPr>
            <a:r>
              <a:rPr lang="en-US" sz="1400" dirty="0" smtClean="0"/>
              <a:t>Before eating, the host will hold the wine with a delicate bamboo pole, pour some onto the flour as an offering to esteemed ancestors, then drink some themselves to show it’s palatable before serving offering it to their guest with both hands.  </a:t>
            </a:r>
          </a:p>
          <a:p>
            <a:pPr marL="285750" indent="-285750">
              <a:buFont typeface="Arial" panose="020B0604020202020204" pitchFamily="34" charset="0"/>
              <a:buChar char="•"/>
            </a:pPr>
            <a:r>
              <a:rPr lang="en-US" sz="1400" dirty="0" smtClean="0"/>
              <a:t>Seniors are served first to shows their respect</a:t>
            </a:r>
          </a:p>
          <a:p>
            <a:pPr marL="285750" indent="-285750">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50</a:t>
            </a:fld>
            <a:endParaRPr lang="en-US" dirty="0"/>
          </a:p>
        </p:txBody>
      </p:sp>
    </p:spTree>
    <p:extLst>
      <p:ext uri="{BB962C8B-B14F-4D97-AF65-F5344CB8AC3E}">
        <p14:creationId xmlns:p14="http://schemas.microsoft.com/office/powerpoint/2010/main" val="29764629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300" dirty="0" smtClean="0"/>
              <a:t>They are very honest people</a:t>
            </a:r>
          </a:p>
          <a:p>
            <a:pPr marL="285750" indent="-285750">
              <a:buFont typeface="Arial" panose="020B0604020202020204" pitchFamily="34" charset="0"/>
              <a:buChar char="•"/>
            </a:pPr>
            <a:r>
              <a:rPr lang="en-US" sz="1300" dirty="0" smtClean="0"/>
              <a:t>When on a long journey, they will divide food into parcels and hang the parcels on tree branches and caves on their outbound trip so that they will have food for the return trip</a:t>
            </a:r>
          </a:p>
          <a:p>
            <a:pPr marL="285750" indent="-285750">
              <a:buFont typeface="Arial" panose="020B0604020202020204" pitchFamily="34" charset="0"/>
              <a:buChar char="•"/>
            </a:pPr>
            <a:r>
              <a:rPr lang="en-US" sz="1300" dirty="0" smtClean="0"/>
              <a:t>Others who pass by will not touch the food, even if they are very hungry</a:t>
            </a:r>
          </a:p>
          <a:p>
            <a:pPr marL="285750" indent="-285750">
              <a:buFont typeface="Arial" panose="020B0604020202020204" pitchFamily="34" charset="0"/>
              <a:buChar char="•"/>
            </a:pPr>
            <a:r>
              <a:rPr lang="en-US" sz="1300" dirty="0" smtClean="0"/>
              <a:t>They created their own calendar with 10 months, varying with the changes of the season, which starts with blooming, tweedling, firing, collecting, harvest, wine boiling, hunting, year spending and house building months</a:t>
            </a:r>
          </a:p>
          <a:p>
            <a:pPr marL="285750" indent="-285750">
              <a:buFont typeface="Arial" panose="020B0604020202020204" pitchFamily="34" charset="0"/>
              <a:buChar char="•"/>
            </a:pPr>
            <a:r>
              <a:rPr lang="en-US" sz="1300" dirty="0" smtClean="0"/>
              <a:t>The biggest festival is Kuoshi Festival, usually held on December 12</a:t>
            </a:r>
            <a:r>
              <a:rPr lang="en-US" sz="1300" baseline="30000" dirty="0" smtClean="0"/>
              <a:t>th</a:t>
            </a:r>
            <a:r>
              <a:rPr lang="en-US" sz="1300" dirty="0" smtClean="0"/>
              <a:t> , followed by the Zaotang Festival and the Knife Pole Festival.  </a:t>
            </a:r>
          </a:p>
          <a:p>
            <a:pPr marL="285750" indent="-285750">
              <a:buFont typeface="Arial" panose="020B0604020202020204" pitchFamily="34" charset="0"/>
              <a:buChar char="•"/>
            </a:pPr>
            <a:r>
              <a:rPr lang="en-US" sz="1300" dirty="0" smtClean="0"/>
              <a:t>The Kuoshi Festival is equivalent to the Han’s Spring Festival; they would clean their homes with oak branches to sweep out the disease and end the suffering, poor and hungry days and line the front of their homes with pine tree and needles to bring longevity and end the suffering to the family</a:t>
            </a:r>
          </a:p>
          <a:p>
            <a:pPr marL="285750" indent="-285750">
              <a:buFont typeface="Arial" panose="020B0604020202020204" pitchFamily="34" charset="0"/>
              <a:buChar char="•"/>
            </a:pPr>
            <a:r>
              <a:rPr lang="en-US" sz="1300" dirty="0" smtClean="0"/>
              <a:t>On the 8</a:t>
            </a:r>
            <a:r>
              <a:rPr lang="en-US" sz="1300" baseline="30000" dirty="0" smtClean="0"/>
              <a:t>th</a:t>
            </a:r>
            <a:r>
              <a:rPr lang="en-US" sz="1300" dirty="0" smtClean="0"/>
              <a:t> day of the 2</a:t>
            </a:r>
            <a:r>
              <a:rPr lang="en-US" sz="1300" baseline="30000" dirty="0" smtClean="0"/>
              <a:t>nd</a:t>
            </a:r>
            <a:r>
              <a:rPr lang="en-US" sz="1300" dirty="0" smtClean="0"/>
              <a:t> lunar month, they celebrate the Knife Pole Festival by watching the brave Lisu men climb the Knife Mountain and dive into the fire sea.  </a:t>
            </a:r>
          </a:p>
          <a:p>
            <a:pPr marL="285750" indent="-285750">
              <a:buFont typeface="Arial" panose="020B0604020202020204" pitchFamily="34" charset="0"/>
              <a:buChar char="•"/>
            </a:pPr>
            <a:r>
              <a:rPr lang="en-US" sz="1300" dirty="0" smtClean="0"/>
              <a:t>Taboos that they follow include not making loud noises inside the house because it’s considered inauspicious, closing the door after dark, and no watching sacrifices without permission</a:t>
            </a:r>
          </a:p>
          <a:p>
            <a:pPr marL="285750" indent="-285750">
              <a:buFont typeface="Arial" panose="020B0604020202020204" pitchFamily="34" charset="0"/>
              <a:buChar char="•"/>
            </a:pPr>
            <a:endParaRPr lang="en-US" sz="1600" dirty="0"/>
          </a:p>
        </p:txBody>
      </p:sp>
      <p:sp>
        <p:nvSpPr>
          <p:cNvPr id="4" name="Slide Number Placeholder 3"/>
          <p:cNvSpPr>
            <a:spLocks noGrp="1"/>
          </p:cNvSpPr>
          <p:nvPr>
            <p:ph type="sldNum" sz="quarter" idx="10"/>
          </p:nvPr>
        </p:nvSpPr>
        <p:spPr/>
        <p:txBody>
          <a:bodyPr/>
          <a:lstStyle/>
          <a:p>
            <a:fld id="{071EA3E3-ABA3-4BCC-ACE7-23FAFB502254}" type="slidenum">
              <a:rPr lang="en-US" smtClean="0"/>
              <a:t>51</a:t>
            </a:fld>
            <a:endParaRPr lang="en-US" dirty="0"/>
          </a:p>
        </p:txBody>
      </p:sp>
    </p:spTree>
    <p:extLst>
      <p:ext uri="{BB962C8B-B14F-4D97-AF65-F5344CB8AC3E}">
        <p14:creationId xmlns:p14="http://schemas.microsoft.com/office/powerpoint/2010/main" val="2531236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18 million people, largest Chinese minority group</a:t>
            </a:r>
          </a:p>
          <a:p>
            <a:pPr marL="285750" indent="-285750">
              <a:buFont typeface="Arial" panose="020B0604020202020204" pitchFamily="34" charset="0"/>
              <a:buChar char="•"/>
            </a:pPr>
            <a:r>
              <a:rPr lang="en-US" sz="1400" dirty="0" smtClean="0"/>
              <a:t>90% of the Zhuang live in Guangxi Province in southwest China, the rest spread out between Yunnan, Guangdong, Guizhou, and Hunan Provinces</a:t>
            </a:r>
          </a:p>
          <a:p>
            <a:pPr marL="285750" indent="-285750">
              <a:buFont typeface="Arial" panose="020B0604020202020204" pitchFamily="34" charset="0"/>
              <a:buChar char="•"/>
            </a:pPr>
            <a:r>
              <a:rPr lang="en-US" sz="1400" dirty="0" smtClean="0"/>
              <a:t>Believe in the power of the totem, ancestors, and inanimate things such as giant trees, high mountains, cavity, the earth, sun and water</a:t>
            </a:r>
          </a:p>
          <a:p>
            <a:pPr marL="285750" indent="-285750">
              <a:buFont typeface="Arial" panose="020B0604020202020204" pitchFamily="34" charset="0"/>
              <a:buChar char="•"/>
            </a:pPr>
            <a:r>
              <a:rPr lang="en-US" sz="1400" dirty="0" smtClean="0"/>
              <a:t>They conduct sacrificial activities because they believe they are being blessed by the divinity who can prevent disasters</a:t>
            </a:r>
          </a:p>
          <a:p>
            <a:pPr marL="285750" indent="-285750">
              <a:buFont typeface="Arial" panose="020B0604020202020204" pitchFamily="34" charset="0"/>
              <a:buChar char="•"/>
            </a:pPr>
            <a:r>
              <a:rPr lang="en-US" sz="1400" dirty="0" smtClean="0"/>
              <a:t>They have tropical and subtropical weather allowing them to grow rice and corn</a:t>
            </a:r>
          </a:p>
          <a:p>
            <a:pPr marL="285750" indent="-285750">
              <a:buFont typeface="Arial" panose="020B0604020202020204" pitchFamily="34" charset="0"/>
              <a:buChar char="•"/>
            </a:pPr>
            <a:r>
              <a:rPr lang="en-US" sz="1400" dirty="0" smtClean="0"/>
              <a:t>They eat all kinds of meat, including beef, mutton, pork and chicken</a:t>
            </a:r>
          </a:p>
          <a:p>
            <a:pPr marL="285750" indent="-285750">
              <a:buFont typeface="Arial" panose="020B0604020202020204" pitchFamily="34" charset="0"/>
              <a:buChar char="•"/>
            </a:pPr>
            <a:r>
              <a:rPr lang="en-US" sz="1400" dirty="0" smtClean="0"/>
              <a:t>Their vegetables are usually poached or pickled</a:t>
            </a:r>
          </a:p>
          <a:p>
            <a:pPr marL="285750" indent="-285750">
              <a:buFont typeface="Arial" panose="020B0604020202020204" pitchFamily="34" charset="0"/>
              <a:buChar char="•"/>
            </a:pPr>
            <a:r>
              <a:rPr lang="en-US" sz="1400" dirty="0" smtClean="0"/>
              <a:t>Wine is a must when hosting guests</a:t>
            </a:r>
          </a:p>
          <a:p>
            <a:pPr marL="285750" indent="-285750">
              <a:buFont typeface="Arial" panose="020B0604020202020204" pitchFamily="34" charset="0"/>
              <a:buChar char="•"/>
            </a:pPr>
            <a:r>
              <a:rPr lang="en-US" sz="1400" dirty="0" smtClean="0"/>
              <a:t>They exchange each other’s wine by drinking from a spoon by crossing each other’s arms</a:t>
            </a:r>
          </a:p>
          <a:p>
            <a:pPr marL="285750" indent="-285750">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52</a:t>
            </a:fld>
            <a:endParaRPr lang="en-US" dirty="0"/>
          </a:p>
        </p:txBody>
      </p:sp>
    </p:spTree>
    <p:extLst>
      <p:ext uri="{BB962C8B-B14F-4D97-AF65-F5344CB8AC3E}">
        <p14:creationId xmlns:p14="http://schemas.microsoft.com/office/powerpoint/2010/main" val="14518252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Zhuang women are good at weaving and embroidering</a:t>
            </a:r>
          </a:p>
          <a:p>
            <a:pPr marL="285750" indent="-285750">
              <a:buFont typeface="Arial" panose="020B0604020202020204" pitchFamily="34" charset="0"/>
              <a:buChar char="•"/>
            </a:pPr>
            <a:r>
              <a:rPr lang="en-US" sz="1400" dirty="0" smtClean="0"/>
              <a:t>They are famous for their brocades with distinct designs, colors, luster, durability and versatility</a:t>
            </a:r>
          </a:p>
          <a:p>
            <a:pPr marL="285750" indent="-285750">
              <a:buFont typeface="Arial" panose="020B0604020202020204" pitchFamily="34" charset="0"/>
              <a:buChar char="•"/>
            </a:pPr>
            <a:r>
              <a:rPr lang="en-US" sz="1400" dirty="0" smtClean="0"/>
              <a:t>Shown in the picture are 2 women at work on weaving silk brocade</a:t>
            </a:r>
          </a:p>
          <a:p>
            <a:pPr marL="285750" indent="-285750">
              <a:buFont typeface="Arial" panose="020B0604020202020204" pitchFamily="34" charset="0"/>
              <a:buChar char="•"/>
            </a:pPr>
            <a:r>
              <a:rPr lang="en-US" sz="1400" dirty="0" smtClean="0"/>
              <a:t>They also dye their brocades with wax.</a:t>
            </a:r>
          </a:p>
          <a:p>
            <a:pPr marL="285750" indent="-285750">
              <a:buFont typeface="Arial" panose="020B0604020202020204" pitchFamily="34" charset="0"/>
              <a:buChar char="•"/>
            </a:pPr>
            <a:r>
              <a:rPr lang="en-US" sz="1400" dirty="0" smtClean="0"/>
              <a:t>Today, you can see their handicrafts in carpets, aprons, bed covers, waistbands tablecloths and curtains’</a:t>
            </a:r>
          </a:p>
          <a:p>
            <a:pPr marL="285750" indent="-285750">
              <a:buFont typeface="Arial" panose="020B0604020202020204" pitchFamily="34" charset="0"/>
              <a:buChar char="•"/>
            </a:pPr>
            <a:r>
              <a:rPr lang="en-US" sz="1400" dirty="0" smtClean="0"/>
              <a:t>Besides celebrating the Han holidays, they also celebrate the Devil, Ox Soul and Singing Festivals</a:t>
            </a:r>
          </a:p>
          <a:p>
            <a:pPr marL="285750" indent="-285750">
              <a:buFont typeface="Arial" panose="020B0604020202020204" pitchFamily="34" charset="0"/>
              <a:buChar char="•"/>
            </a:pPr>
            <a:r>
              <a:rPr lang="en-US" sz="1400" dirty="0" smtClean="0"/>
              <a:t>The Devil Festival is held on 7/14 of the lunar month where duck, pork, good wines, candies and fruits are offered to their ancestors to show respect</a:t>
            </a:r>
          </a:p>
          <a:p>
            <a:pPr marL="285750" indent="-285750">
              <a:buFont typeface="Arial" panose="020B0604020202020204" pitchFamily="34" charset="0"/>
              <a:buChar char="•"/>
            </a:pPr>
            <a:r>
              <a:rPr lang="en-US" sz="1400" dirty="0" smtClean="0"/>
              <a:t>The Ox Soul Festival is held on 4/8 of the lunar month to celebrate the king of oxen and to shoe their love and respect to the ox.  They remove the yoke from the ox, bathe it and feed the ox with five-colored glutinous rice in hopes of a good harvest</a:t>
            </a:r>
          </a:p>
          <a:p>
            <a:pPr marL="285750" indent="-285750">
              <a:buFont typeface="Arial" panose="020B0604020202020204" pitchFamily="34" charset="0"/>
              <a:buChar char="•"/>
            </a:pPr>
            <a:r>
              <a:rPr lang="en-US" sz="1400" dirty="0" smtClean="0"/>
              <a:t>In lieu of visiting their ancestor’s gravesite, they use the Singing Festival to express their sentiments</a:t>
            </a:r>
          </a:p>
          <a:p>
            <a:pPr marL="285750" indent="-285750">
              <a:buFont typeface="Arial" panose="020B0604020202020204" pitchFamily="34" charset="0"/>
              <a:buChar char="•"/>
            </a:pPr>
            <a:r>
              <a:rPr lang="en-US" sz="1400" dirty="0" smtClean="0"/>
              <a:t>Lyrics in the songs are usually improvisational and humorous</a:t>
            </a:r>
          </a:p>
          <a:p>
            <a:pPr marL="285750" indent="-285750">
              <a:buFont typeface="Arial" panose="020B0604020202020204" pitchFamily="34" charset="0"/>
              <a:buChar char="•"/>
            </a:pPr>
            <a:r>
              <a:rPr lang="en-US" sz="1400" dirty="0" smtClean="0"/>
              <a:t>The Singing Festival has also become the Valentine’s Day for the Zhuang because the young men use the songs to express their love to the girls</a:t>
            </a:r>
          </a:p>
          <a:p>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53</a:t>
            </a:fld>
            <a:endParaRPr lang="en-US" dirty="0"/>
          </a:p>
        </p:txBody>
      </p:sp>
    </p:spTree>
    <p:extLst>
      <p:ext uri="{BB962C8B-B14F-4D97-AF65-F5344CB8AC3E}">
        <p14:creationId xmlns:p14="http://schemas.microsoft.com/office/powerpoint/2010/main" val="1894681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92213"/>
            <a:ext cx="5486400" cy="30861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Mulao</a:t>
            </a:r>
          </a:p>
          <a:p>
            <a:pPr marL="285750" indent="-285750">
              <a:buFont typeface="Arial" panose="020B0604020202020204" pitchFamily="34" charset="0"/>
              <a:buChar char="•"/>
            </a:pPr>
            <a:r>
              <a:rPr lang="en-US" sz="1400" dirty="0" smtClean="0"/>
              <a:t>207,000 people</a:t>
            </a:r>
          </a:p>
          <a:p>
            <a:pPr marL="285750" indent="-285750">
              <a:buFont typeface="Arial" panose="020B0604020202020204" pitchFamily="34" charset="0"/>
              <a:buChar char="•"/>
            </a:pPr>
            <a:r>
              <a:rPr lang="en-US" sz="1400" dirty="0" smtClean="0"/>
              <a:t>Live in Guangxi Province in  southern China since the Jin Dynasty in 265 A.D.</a:t>
            </a:r>
          </a:p>
          <a:p>
            <a:pPr marL="285750" indent="-285750">
              <a:buFont typeface="Arial" panose="020B0604020202020204" pitchFamily="34" charset="0"/>
              <a:buChar char="•"/>
            </a:pPr>
            <a:r>
              <a:rPr lang="en-US" sz="1400" dirty="0" smtClean="0"/>
              <a:t>Believe in natural spirits &amp; influenced by Buddhism and Taoism</a:t>
            </a:r>
          </a:p>
          <a:p>
            <a:pPr marL="285750" indent="-285750">
              <a:buFont typeface="Arial" panose="020B0604020202020204" pitchFamily="34" charset="0"/>
              <a:buChar char="•"/>
            </a:pPr>
            <a:r>
              <a:rPr lang="en-US" sz="1400" dirty="0" smtClean="0"/>
              <a:t>Live in an area that is excellent for growing rice</a:t>
            </a:r>
          </a:p>
          <a:p>
            <a:pPr marL="285750" indent="-285750">
              <a:buFont typeface="Arial" panose="020B0604020202020204" pitchFamily="34" charset="0"/>
              <a:buChar char="•"/>
            </a:pPr>
            <a:r>
              <a:rPr lang="en-US" sz="1400" dirty="0" smtClean="0"/>
              <a:t>Many Mulam people also work in the coal mines so much so that the town they lim in is called the Town of Coal</a:t>
            </a:r>
          </a:p>
          <a:p>
            <a:pPr marL="285750" indent="-285750">
              <a:buFont typeface="Arial" panose="020B0604020202020204" pitchFamily="34" charset="0"/>
              <a:buChar char="•"/>
            </a:pPr>
            <a:r>
              <a:rPr lang="en-US" sz="1400" dirty="0" smtClean="0"/>
              <a:t>Have forged iron and made knives for centuries</a:t>
            </a:r>
          </a:p>
          <a:p>
            <a:pPr marL="285750" indent="-285750">
              <a:buFont typeface="Arial" panose="020B0604020202020204" pitchFamily="34" charset="0"/>
              <a:buChar char="•"/>
            </a:pPr>
            <a:r>
              <a:rPr lang="en-US" sz="1400" dirty="0" smtClean="0"/>
              <a:t>Also good at making pottery, which people give as gifts</a:t>
            </a:r>
          </a:p>
          <a:p>
            <a:pPr marL="285750" indent="-285750">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54</a:t>
            </a:fld>
            <a:endParaRPr lang="en-US" dirty="0"/>
          </a:p>
        </p:txBody>
      </p:sp>
    </p:spTree>
    <p:extLst>
      <p:ext uri="{BB962C8B-B14F-4D97-AF65-F5344CB8AC3E}">
        <p14:creationId xmlns:p14="http://schemas.microsoft.com/office/powerpoint/2010/main" val="18442316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Eat porridge for breakfast with a more substantial meal for dinner</a:t>
            </a:r>
          </a:p>
          <a:p>
            <a:pPr marL="285750" indent="-285750">
              <a:buFont typeface="Arial" panose="020B0604020202020204" pitchFamily="34" charset="0"/>
              <a:buChar char="•"/>
            </a:pPr>
            <a:r>
              <a:rPr lang="en-US" sz="1400" dirty="0" smtClean="0"/>
              <a:t>Like to each their food cold with acidic and spicy dishes, such as bean soy sauce and pickled vegetables</a:t>
            </a:r>
          </a:p>
          <a:p>
            <a:pPr marL="285750" indent="-285750">
              <a:buFont typeface="Arial" panose="020B0604020202020204" pitchFamily="34" charset="0"/>
              <a:buChar char="•"/>
            </a:pPr>
            <a:r>
              <a:rPr lang="en-US" sz="1400" dirty="0" smtClean="0"/>
              <a:t>They seem to celebrate every other month</a:t>
            </a:r>
          </a:p>
          <a:p>
            <a:pPr marL="285750" indent="-285750">
              <a:buFont typeface="Arial" panose="020B0604020202020204" pitchFamily="34" charset="0"/>
              <a:buChar char="•"/>
            </a:pPr>
            <a:r>
              <a:rPr lang="en-US" sz="1400" dirty="0" smtClean="0"/>
              <a:t>Starting with Lunar New Year, the family eat a big meal on </a:t>
            </a:r>
            <a:r>
              <a:rPr lang="en-US" sz="1400" dirty="0"/>
              <a:t>t</a:t>
            </a:r>
            <a:r>
              <a:rPr lang="en-US" sz="1400" dirty="0" smtClean="0"/>
              <a:t>he first day of the New Year, on the second day, the married women return to their parents home and they invite friends and family over to the house, and on the third day, they celebrate as a village</a:t>
            </a:r>
          </a:p>
          <a:p>
            <a:pPr marL="285750" indent="-285750">
              <a:buFont typeface="Arial" panose="020B0604020202020204" pitchFamily="34" charset="0"/>
              <a:buChar char="•"/>
            </a:pPr>
            <a:r>
              <a:rPr lang="en-US" sz="1400" dirty="0" smtClean="0"/>
              <a:t>On the 8</a:t>
            </a:r>
            <a:r>
              <a:rPr lang="en-US" sz="1400" baseline="30000" dirty="0" smtClean="0"/>
              <a:t>th</a:t>
            </a:r>
            <a:r>
              <a:rPr lang="en-US" sz="1400" dirty="0" smtClean="0"/>
              <a:t> day of the 4</a:t>
            </a:r>
            <a:r>
              <a:rPr lang="en-US" sz="1400" baseline="30000" dirty="0" smtClean="0"/>
              <a:t>th</a:t>
            </a:r>
            <a:r>
              <a:rPr lang="en-US" sz="1400" dirty="0" smtClean="0"/>
              <a:t> month, they worship their god and let their oxen rest and feed them glutinous rice</a:t>
            </a:r>
          </a:p>
          <a:p>
            <a:pPr marL="285750" indent="-285750">
              <a:buFont typeface="Arial" panose="020B0604020202020204" pitchFamily="34" charset="0"/>
              <a:buChar char="•"/>
            </a:pPr>
            <a:r>
              <a:rPr lang="en-US" sz="1400" dirty="0" smtClean="0"/>
              <a:t>On the 5</a:t>
            </a:r>
            <a:r>
              <a:rPr lang="en-US" sz="1400" baseline="30000" dirty="0" smtClean="0"/>
              <a:t>th</a:t>
            </a:r>
            <a:r>
              <a:rPr lang="en-US" sz="1400" dirty="0" smtClean="0"/>
              <a:t> day of the fix month, they celebrate Dragon Boat Festival  to ensure a good harvest</a:t>
            </a:r>
          </a:p>
          <a:p>
            <a:pPr marL="285750" indent="-285750">
              <a:buFont typeface="Arial" panose="020B0604020202020204" pitchFamily="34" charset="0"/>
              <a:buChar char="•"/>
            </a:pPr>
            <a:r>
              <a:rPr lang="en-US" sz="1400" dirty="0" smtClean="0"/>
              <a:t>The middle of the 8</a:t>
            </a:r>
            <a:r>
              <a:rPr lang="en-US" sz="1400" baseline="30000" dirty="0" smtClean="0"/>
              <a:t>th</a:t>
            </a:r>
            <a:r>
              <a:rPr lang="en-US" sz="1400" dirty="0" smtClean="0"/>
              <a:t> month is reserved for the youth to choose their lovers</a:t>
            </a:r>
          </a:p>
          <a:p>
            <a:pPr marL="285750" indent="-285750">
              <a:buFont typeface="Arial" panose="020B0604020202020204" pitchFamily="34" charset="0"/>
              <a:buChar char="•"/>
            </a:pPr>
            <a:r>
              <a:rPr lang="en-US" sz="1400" dirty="0" smtClean="0"/>
              <a:t>They also celebrate the Yifan Festival by improving ballads and dances, hoping that their ancestors bless them with peace.</a:t>
            </a:r>
          </a:p>
          <a:p>
            <a:pPr marL="285750" indent="-285750">
              <a:buFont typeface="Arial" panose="020B0604020202020204" pitchFamily="34" charset="0"/>
              <a:buChar char="•"/>
            </a:pPr>
            <a:r>
              <a:rPr lang="en-US" sz="1400" dirty="0" smtClean="0"/>
              <a:t>An interesting tradition, Marriages are usually arranged and the Mulam wife does not live with the husband until she’s given birth to their first son</a:t>
            </a: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55</a:t>
            </a:fld>
            <a:endParaRPr lang="en-US" dirty="0"/>
          </a:p>
        </p:txBody>
      </p:sp>
    </p:spTree>
    <p:extLst>
      <p:ext uri="{BB962C8B-B14F-4D97-AF65-F5344CB8AC3E}">
        <p14:creationId xmlns:p14="http://schemas.microsoft.com/office/powerpoint/2010/main" val="40643198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1.9 million people</a:t>
            </a:r>
          </a:p>
          <a:p>
            <a:pPr marL="285750" indent="-285750">
              <a:buFont typeface="Arial" panose="020B0604020202020204" pitchFamily="34" charset="0"/>
              <a:buChar char="•"/>
            </a:pPr>
            <a:r>
              <a:rPr lang="en-US" sz="1400" dirty="0" smtClean="0"/>
              <a:t>80% live in Yunnan Province in Southwest China with the rest spread between Guizhou and Hunan Provinces</a:t>
            </a:r>
          </a:p>
          <a:p>
            <a:pPr marL="285750" indent="-285750">
              <a:buFont typeface="Arial" panose="020B0604020202020204" pitchFamily="34" charset="0"/>
              <a:buChar char="•"/>
            </a:pPr>
            <a:r>
              <a:rPr lang="en-US" sz="1400" dirty="0" smtClean="0"/>
              <a:t>Believe in Buddhism, but they also have local gods that they worship; these local gods could be a local hero or someone of significant importance to the village</a:t>
            </a:r>
          </a:p>
          <a:p>
            <a:pPr marL="285750" indent="-285750">
              <a:buFont typeface="Arial" panose="020B0604020202020204" pitchFamily="34" charset="0"/>
              <a:buChar char="•"/>
            </a:pPr>
            <a:r>
              <a:rPr lang="en-US" sz="1400" dirty="0" smtClean="0"/>
              <a:t>The Bai’s a very creative people, especially in architecture, sculptures, wax painting and lacquer work</a:t>
            </a:r>
          </a:p>
          <a:p>
            <a:pPr marL="285750" indent="-285750">
              <a:buFont typeface="Arial" panose="020B0604020202020204" pitchFamily="34" charset="0"/>
              <a:buChar char="•"/>
            </a:pPr>
            <a:r>
              <a:rPr lang="en-US" sz="1400" dirty="0" smtClean="0"/>
              <a:t>The Three Pagodas in Dali, pictured here,  was one of their creations and was erected in 618 during the Tang Dynasty</a:t>
            </a:r>
          </a:p>
          <a:p>
            <a:pPr marL="285750" indent="-285750">
              <a:buFont typeface="Arial" panose="020B0604020202020204" pitchFamily="34" charset="0"/>
              <a:buChar char="•"/>
            </a:pPr>
            <a:r>
              <a:rPr lang="en-US" sz="1400" dirty="0" smtClean="0"/>
              <a:t>Today, their dance and music has spread widely and accepted by the Han people, especially after being accepted as part of the court entertainment</a:t>
            </a:r>
          </a:p>
          <a:p>
            <a:pPr marL="285750" indent="-285750">
              <a:buFont typeface="Arial" panose="020B0604020202020204" pitchFamily="34" charset="0"/>
              <a:buChar char="•"/>
            </a:pPr>
            <a:r>
              <a:rPr lang="en-US" sz="1400" dirty="0" smtClean="0"/>
              <a:t>One elegant dance example is their Three Course Tea Ceremony, which is performed at festivals and weddings.  </a:t>
            </a:r>
          </a:p>
        </p:txBody>
      </p:sp>
      <p:sp>
        <p:nvSpPr>
          <p:cNvPr id="4" name="Slide Number Placeholder 3"/>
          <p:cNvSpPr>
            <a:spLocks noGrp="1"/>
          </p:cNvSpPr>
          <p:nvPr>
            <p:ph type="sldNum" sz="quarter" idx="10"/>
          </p:nvPr>
        </p:nvSpPr>
        <p:spPr/>
        <p:txBody>
          <a:bodyPr/>
          <a:lstStyle/>
          <a:p>
            <a:fld id="{071EA3E3-ABA3-4BCC-ACE7-23FAFB502254}" type="slidenum">
              <a:rPr lang="en-US" smtClean="0"/>
              <a:t>56</a:t>
            </a:fld>
            <a:endParaRPr lang="en-US" dirty="0"/>
          </a:p>
        </p:txBody>
      </p:sp>
    </p:spTree>
    <p:extLst>
      <p:ext uri="{BB962C8B-B14F-4D97-AF65-F5344CB8AC3E}">
        <p14:creationId xmlns:p14="http://schemas.microsoft.com/office/powerpoint/2010/main" val="34013377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The Bai prefer sharp, cold and spicy flavored food</a:t>
            </a:r>
          </a:p>
          <a:p>
            <a:pPr marL="285750" indent="-285750">
              <a:buFont typeface="Arial" panose="020B0604020202020204" pitchFamily="34" charset="0"/>
              <a:buChar char="•"/>
            </a:pPr>
            <a:r>
              <a:rPr lang="en-US" sz="1400" dirty="0" smtClean="0"/>
              <a:t>They often cure their ham and fish and eat them with rice and flour</a:t>
            </a:r>
          </a:p>
          <a:p>
            <a:pPr marL="285750" indent="-285750">
              <a:buFont typeface="Arial" panose="020B0604020202020204" pitchFamily="34" charset="0"/>
              <a:buChar char="•"/>
            </a:pPr>
            <a:r>
              <a:rPr lang="en-US" sz="1400" dirty="0" smtClean="0"/>
              <a:t>The favor white clothes, as their name might indicate, trimmed with colorful embroidery belts</a:t>
            </a:r>
          </a:p>
          <a:p>
            <a:pPr marL="285750" indent="-285750">
              <a:buFont typeface="Arial" panose="020B0604020202020204" pitchFamily="34" charset="0"/>
              <a:buChar char="•"/>
            </a:pPr>
            <a:r>
              <a:rPr lang="en-US" sz="1400" dirty="0" smtClean="0"/>
              <a:t>Picture shows some of their intricate embroidery on display</a:t>
            </a:r>
          </a:p>
          <a:p>
            <a:pPr marL="285750" indent="-285750">
              <a:buFont typeface="Arial" panose="020B0604020202020204" pitchFamily="34" charset="0"/>
              <a:buChar char="•"/>
            </a:pPr>
            <a:r>
              <a:rPr lang="en-US" sz="1400" dirty="0" smtClean="0"/>
              <a:t>The most important holidays include the March Fair and the Torch Festival</a:t>
            </a:r>
          </a:p>
          <a:p>
            <a:pPr marL="285750" indent="-285750">
              <a:buFont typeface="Arial" panose="020B0604020202020204" pitchFamily="34" charset="0"/>
              <a:buChar char="•"/>
            </a:pPr>
            <a:r>
              <a:rPr lang="en-US" sz="1400" dirty="0" smtClean="0"/>
              <a:t>The March Fair is held annually at the foot of Mt. Cangshan in Dali between the 15</a:t>
            </a:r>
            <a:r>
              <a:rPr lang="en-US" sz="1400" baseline="30000" dirty="0" smtClean="0"/>
              <a:t>th</a:t>
            </a:r>
            <a:r>
              <a:rPr lang="en-US" sz="1400" dirty="0" smtClean="0"/>
              <a:t> and 20</a:t>
            </a:r>
            <a:r>
              <a:rPr lang="en-US" sz="1400" baseline="30000" dirty="0" smtClean="0"/>
              <a:t>th</a:t>
            </a:r>
            <a:r>
              <a:rPr lang="en-US" sz="1400" dirty="0" smtClean="0"/>
              <a:t> day of the 3</a:t>
            </a:r>
            <a:r>
              <a:rPr lang="en-US" sz="1400" baseline="30000" dirty="0" smtClean="0"/>
              <a:t>rd</a:t>
            </a:r>
            <a:r>
              <a:rPr lang="en-US" sz="1400" dirty="0" smtClean="0"/>
              <a:t> month.  </a:t>
            </a:r>
          </a:p>
          <a:p>
            <a:pPr marL="285750" indent="-285750">
              <a:buFont typeface="Arial" panose="020B0604020202020204" pitchFamily="34" charset="0"/>
              <a:buChar char="•"/>
            </a:pPr>
            <a:r>
              <a:rPr lang="en-US" sz="1400" dirty="0" smtClean="0"/>
              <a:t>Originally it was a religious holiday to  pay homage to their ancestors, but has turn into a fair where there are performances of traditional dance and sports as well as merchandise trading from neighboring villages</a:t>
            </a:r>
          </a:p>
          <a:p>
            <a:pPr marL="285750" indent="-285750">
              <a:buFont typeface="Arial" panose="020B0604020202020204" pitchFamily="34" charset="0"/>
              <a:buChar char="•"/>
            </a:pPr>
            <a:r>
              <a:rPr lang="en-US" sz="1400" dirty="0" smtClean="0"/>
              <a:t>The Torch Festival is celebrated on the 25</a:t>
            </a:r>
            <a:r>
              <a:rPr lang="en-US" sz="1400" baseline="30000" dirty="0" smtClean="0"/>
              <a:t>th</a:t>
            </a:r>
            <a:r>
              <a:rPr lang="en-US" sz="1400" dirty="0" smtClean="0"/>
              <a:t> day of the 6</a:t>
            </a:r>
            <a:r>
              <a:rPr lang="en-US" sz="1400" baseline="30000" dirty="0" smtClean="0"/>
              <a:t>th</a:t>
            </a:r>
            <a:r>
              <a:rPr lang="en-US" sz="1400" dirty="0" smtClean="0"/>
              <a:t> month to wish for a good health and a good harvest.  They would hang banners with auspicious words and light torches in front of their gates and around the fields to catch pests</a:t>
            </a:r>
          </a:p>
          <a:p>
            <a:pPr marL="285750" indent="-285750">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57</a:t>
            </a:fld>
            <a:endParaRPr lang="en-US" dirty="0"/>
          </a:p>
        </p:txBody>
      </p:sp>
    </p:spTree>
    <p:extLst>
      <p:ext uri="{BB962C8B-B14F-4D97-AF65-F5344CB8AC3E}">
        <p14:creationId xmlns:p14="http://schemas.microsoft.com/office/powerpoint/2010/main" val="28813798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177,000 people</a:t>
            </a:r>
          </a:p>
          <a:p>
            <a:pPr marL="285750" indent="-285750">
              <a:buFont typeface="Arial" panose="020B0604020202020204" pitchFamily="34" charset="0"/>
              <a:buChar char="•"/>
            </a:pPr>
            <a:r>
              <a:rPr lang="en-US" sz="1400" dirty="0" smtClean="0"/>
              <a:t>Live in Guangxi Province in Southern China</a:t>
            </a:r>
          </a:p>
          <a:p>
            <a:pPr marL="285750" indent="-285750">
              <a:buFont typeface="Arial" panose="020B0604020202020204" pitchFamily="34" charset="0"/>
              <a:buChar char="•"/>
            </a:pPr>
            <a:r>
              <a:rPr lang="en-US" sz="1400" dirty="0" smtClean="0"/>
              <a:t>80% of the population carry the surname Tan</a:t>
            </a:r>
          </a:p>
          <a:p>
            <a:pPr marL="285750" indent="-285750">
              <a:buFont typeface="Arial" panose="020B0604020202020204" pitchFamily="34" charset="0"/>
              <a:buChar char="•"/>
            </a:pPr>
            <a:r>
              <a:rPr lang="en-US" sz="1400" dirty="0" smtClean="0"/>
              <a:t>Believe Taoism and that there are many gods who can control their lives so they need to sacrifice during festive days</a:t>
            </a:r>
          </a:p>
          <a:p>
            <a:pPr marL="285750" indent="-285750">
              <a:buFont typeface="Arial" panose="020B0604020202020204" pitchFamily="34" charset="0"/>
              <a:buChar char="•"/>
            </a:pPr>
            <a:r>
              <a:rPr lang="en-US" sz="1400" dirty="0" smtClean="0"/>
              <a:t>Utilize every inch of farming land to increase their crop yield</a:t>
            </a:r>
          </a:p>
          <a:p>
            <a:pPr marL="285750" indent="-285750">
              <a:buFont typeface="Arial" panose="020B0604020202020204" pitchFamily="34" charset="0"/>
              <a:buChar char="•"/>
            </a:pPr>
            <a:r>
              <a:rPr lang="en-US" sz="1400" dirty="0" smtClean="0"/>
              <a:t>The Maonans have 3 treasures, which include their beef, sweet potatoes and bamboo caps</a:t>
            </a:r>
          </a:p>
          <a:p>
            <a:pPr marL="285750" indent="-285750">
              <a:buFont typeface="Arial" panose="020B0604020202020204" pitchFamily="34" charset="0"/>
              <a:buChar char="•"/>
            </a:pPr>
            <a:r>
              <a:rPr lang="en-US" sz="1400" dirty="0" smtClean="0"/>
              <a:t>They like to build houses, tables, and utensils out of stone</a:t>
            </a:r>
          </a:p>
          <a:p>
            <a:pPr marL="285750" indent="-285750">
              <a:buFont typeface="Arial" panose="020B0604020202020204" pitchFamily="34" charset="0"/>
              <a:buChar char="•"/>
            </a:pPr>
            <a:r>
              <a:rPr lang="en-US" sz="1400" dirty="0" smtClean="0"/>
              <a:t>In fact, they are famous for amazing sculptures of flowers, birds, fish, insects and people and they do all this free-hand </a:t>
            </a: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58</a:t>
            </a:fld>
            <a:endParaRPr lang="en-US" dirty="0"/>
          </a:p>
        </p:txBody>
      </p:sp>
    </p:spTree>
    <p:extLst>
      <p:ext uri="{BB962C8B-B14F-4D97-AF65-F5344CB8AC3E}">
        <p14:creationId xmlns:p14="http://schemas.microsoft.com/office/powerpoint/2010/main" val="8510036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Eat corn, rice, sweet potatoes, pumpkins and beef in a hot pot</a:t>
            </a:r>
          </a:p>
          <a:p>
            <a:pPr marL="285750" indent="-285750">
              <a:buFont typeface="Arial" panose="020B0604020202020204" pitchFamily="34" charset="0"/>
              <a:buChar char="•"/>
            </a:pPr>
            <a:r>
              <a:rPr lang="en-US" sz="1400" dirty="0" smtClean="0"/>
              <a:t>Food is usually pickled </a:t>
            </a:r>
          </a:p>
          <a:p>
            <a:pPr marL="285750" indent="-285750">
              <a:buFont typeface="Arial" panose="020B0604020202020204" pitchFamily="34" charset="0"/>
              <a:buChar char="•"/>
            </a:pPr>
            <a:r>
              <a:rPr lang="en-US" sz="1400" dirty="0" smtClean="0"/>
              <a:t>Biggest festival is the Feniong Festival, which is celebrated after the Summer Solstice</a:t>
            </a:r>
          </a:p>
          <a:p>
            <a:pPr marL="285750" indent="-285750">
              <a:buFont typeface="Arial" panose="020B0604020202020204" pitchFamily="34" charset="0"/>
              <a:buChar char="•"/>
            </a:pPr>
            <a:r>
              <a:rPr lang="en-US" sz="1400" dirty="0" smtClean="0"/>
              <a:t>For this festival, they make a pot of glutinous rice, find a willow twig and bring it home and paste rice grains on it to symbolize fruitfulness and a good harvest</a:t>
            </a:r>
          </a:p>
          <a:p>
            <a:pPr marL="285750" indent="-285750">
              <a:buFont typeface="Arial" panose="020B0604020202020204" pitchFamily="34" charset="0"/>
              <a:buChar char="•"/>
            </a:pPr>
            <a:r>
              <a:rPr lang="en-US" sz="1400" dirty="0" smtClean="0"/>
              <a:t>They also celebrate Dragon Boat Festival, but on this they, instead of worshiping, they pick and boil medicinal herbs to get rid of disease</a:t>
            </a:r>
          </a:p>
          <a:p>
            <a:pPr marL="285750" indent="-285750">
              <a:buFont typeface="Arial" panose="020B0604020202020204" pitchFamily="34" charset="0"/>
              <a:buChar char="•"/>
            </a:pPr>
            <a:r>
              <a:rPr lang="en-US" sz="1400" dirty="0" smtClean="0"/>
              <a:t>On both days, they would worship their ancestors and sing to each other</a:t>
            </a:r>
          </a:p>
          <a:p>
            <a:pPr marL="285750" indent="-285750">
              <a:buFont typeface="Arial" panose="020B0604020202020204" pitchFamily="34" charset="0"/>
              <a:buChar char="•"/>
            </a:pPr>
            <a:r>
              <a:rPr lang="en-US" sz="1400" dirty="0" smtClean="0"/>
              <a:t>Maonans marriages are arranged at a very young age</a:t>
            </a:r>
          </a:p>
          <a:p>
            <a:pPr marL="285750" indent="-285750">
              <a:buFont typeface="Arial" panose="020B0604020202020204" pitchFamily="34" charset="0"/>
              <a:buChar char="•"/>
            </a:pPr>
            <a:r>
              <a:rPr lang="en-US" sz="1400" dirty="0" smtClean="0"/>
              <a:t>Picture shows wedding proceedings</a:t>
            </a:r>
          </a:p>
          <a:p>
            <a:pPr marL="285750" indent="-285750">
              <a:buFont typeface="Arial" panose="020B0604020202020204" pitchFamily="34" charset="0"/>
              <a:buChar char="•"/>
            </a:pPr>
            <a:r>
              <a:rPr lang="en-US" sz="1400" dirty="0" smtClean="0"/>
              <a:t>If a husband should pass away, the brother of the widow would take the wife in as his wife</a:t>
            </a:r>
          </a:p>
          <a:p>
            <a:pPr marL="285750" indent="-285750">
              <a:buFont typeface="Arial" panose="020B0604020202020204" pitchFamily="34" charset="0"/>
              <a:buChar char="•"/>
            </a:pPr>
            <a:r>
              <a:rPr lang="en-US" sz="1400" dirty="0" smtClean="0"/>
              <a:t>Some taboos to remember when dealing with the Maonans is to not use vulgar language on New Year’s Day and not visit them if they have someone sick at home</a:t>
            </a:r>
          </a:p>
        </p:txBody>
      </p:sp>
      <p:sp>
        <p:nvSpPr>
          <p:cNvPr id="4" name="Slide Number Placeholder 3"/>
          <p:cNvSpPr>
            <a:spLocks noGrp="1"/>
          </p:cNvSpPr>
          <p:nvPr>
            <p:ph type="sldNum" sz="quarter" idx="10"/>
          </p:nvPr>
        </p:nvSpPr>
        <p:spPr/>
        <p:txBody>
          <a:bodyPr/>
          <a:lstStyle/>
          <a:p>
            <a:fld id="{071EA3E3-ABA3-4BCC-ACE7-23FAFB502254}" type="slidenum">
              <a:rPr lang="en-US" smtClean="0"/>
              <a:t>59</a:t>
            </a:fld>
            <a:endParaRPr lang="en-US" dirty="0"/>
          </a:p>
        </p:txBody>
      </p:sp>
    </p:spTree>
    <p:extLst>
      <p:ext uri="{BB962C8B-B14F-4D97-AF65-F5344CB8AC3E}">
        <p14:creationId xmlns:p14="http://schemas.microsoft.com/office/powerpoint/2010/main" val="236775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600" dirty="0" smtClean="0"/>
              <a:t>Hea shea zu</a:t>
            </a:r>
          </a:p>
          <a:p>
            <a:pPr marL="171450" indent="-171450">
              <a:buFont typeface="Arial" panose="020B0604020202020204" pitchFamily="34" charset="0"/>
              <a:buChar char="•"/>
            </a:pPr>
            <a:r>
              <a:rPr lang="en-US" sz="1600" dirty="0" smtClean="0"/>
              <a:t>5,400 people, one of the smallest minority groups in China</a:t>
            </a:r>
          </a:p>
          <a:p>
            <a:pPr marL="171450" indent="-171450">
              <a:buFont typeface="Arial" panose="020B0604020202020204" pitchFamily="34" charset="0"/>
              <a:buChar char="•"/>
            </a:pPr>
            <a:r>
              <a:rPr lang="en-US" sz="1600" dirty="0" smtClean="0"/>
              <a:t>Hezhen Live along the rivers in the Heilongjiang Province in Northeast China</a:t>
            </a:r>
          </a:p>
          <a:p>
            <a:pPr marL="171450" indent="-171450">
              <a:buFont typeface="Arial" panose="020B0604020202020204" pitchFamily="34" charset="0"/>
              <a:buChar char="•"/>
            </a:pPr>
            <a:r>
              <a:rPr lang="en-US" sz="1600" dirty="0" smtClean="0"/>
              <a:t>Hezhe translates to “people of the Orient”</a:t>
            </a:r>
          </a:p>
          <a:p>
            <a:pPr marL="171450" indent="-171450">
              <a:buFont typeface="Arial" panose="020B0604020202020204" pitchFamily="34" charset="0"/>
              <a:buChar char="•"/>
            </a:pPr>
            <a:r>
              <a:rPr lang="en-US" sz="1600" dirty="0" smtClean="0"/>
              <a:t>Believe in Shamanism and worship many gods</a:t>
            </a:r>
          </a:p>
          <a:p>
            <a:pPr marL="171450" indent="-171450">
              <a:buFont typeface="Arial" panose="020B0604020202020204" pitchFamily="34" charset="0"/>
              <a:buChar char="•"/>
            </a:pPr>
            <a:r>
              <a:rPr lang="en-US" sz="1600" dirty="0" smtClean="0"/>
              <a:t>Travel by sleds pulled by snow dogs</a:t>
            </a:r>
          </a:p>
          <a:p>
            <a:pPr marL="171450" indent="-171450">
              <a:buFont typeface="Arial" panose="020B0604020202020204" pitchFamily="34" charset="0"/>
              <a:buChar char="•"/>
            </a:pPr>
            <a:r>
              <a:rPr lang="en-US" sz="1600" dirty="0" smtClean="0"/>
              <a:t>Because they live by the river, they live on fish and other wild animals</a:t>
            </a:r>
          </a:p>
          <a:p>
            <a:pPr marL="171450" indent="-171450">
              <a:buFont typeface="Arial" panose="020B0604020202020204" pitchFamily="34" charset="0"/>
              <a:buChar char="•"/>
            </a:pPr>
            <a:r>
              <a:rPr lang="en-US" sz="1600" dirty="0" smtClean="0"/>
              <a:t>They would fish throughout the summer, eat the fresh fish and freeze what fish they don’t eat for the winter</a:t>
            </a:r>
          </a:p>
          <a:p>
            <a:endParaRPr lang="en-US" dirty="0"/>
          </a:p>
        </p:txBody>
      </p:sp>
      <p:sp>
        <p:nvSpPr>
          <p:cNvPr id="4" name="Slide Number Placeholder 3"/>
          <p:cNvSpPr>
            <a:spLocks noGrp="1"/>
          </p:cNvSpPr>
          <p:nvPr>
            <p:ph type="sldNum" sz="quarter" idx="10"/>
          </p:nvPr>
        </p:nvSpPr>
        <p:spPr/>
        <p:txBody>
          <a:bodyPr/>
          <a:lstStyle/>
          <a:p>
            <a:fld id="{071EA3E3-ABA3-4BCC-ACE7-23FAFB502254}" type="slidenum">
              <a:rPr lang="en-US" smtClean="0"/>
              <a:t>6</a:t>
            </a:fld>
            <a:endParaRPr lang="en-US" dirty="0"/>
          </a:p>
        </p:txBody>
      </p:sp>
    </p:spTree>
    <p:extLst>
      <p:ext uri="{BB962C8B-B14F-4D97-AF65-F5344CB8AC3E}">
        <p14:creationId xmlns:p14="http://schemas.microsoft.com/office/powerpoint/2010/main" val="39489819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Shew</a:t>
            </a:r>
          </a:p>
          <a:p>
            <a:pPr marL="285750" indent="-285750">
              <a:buFont typeface="Arial" panose="020B0604020202020204" pitchFamily="34" charset="0"/>
              <a:buChar char="•"/>
            </a:pPr>
            <a:r>
              <a:rPr lang="en-US" sz="1400" dirty="0" smtClean="0"/>
              <a:t>407,000 people</a:t>
            </a:r>
          </a:p>
          <a:p>
            <a:pPr marL="285750" indent="-285750">
              <a:buFont typeface="Arial" panose="020B0604020202020204" pitchFamily="34" charset="0"/>
              <a:buChar char="•"/>
            </a:pPr>
            <a:r>
              <a:rPr lang="en-US" sz="1400" dirty="0" smtClean="0"/>
              <a:t>Live in Guizhou Province in south central China</a:t>
            </a:r>
          </a:p>
          <a:p>
            <a:pPr marL="285750" indent="-285750">
              <a:buFont typeface="Arial" panose="020B0604020202020204" pitchFamily="34" charset="0"/>
              <a:buChar char="•"/>
            </a:pPr>
            <a:r>
              <a:rPr lang="en-US" sz="1400" dirty="0" smtClean="0"/>
              <a:t>Believe all natural things have spirits that can influence their lives so when disaster hits, they turn to wizards and worship their powers</a:t>
            </a:r>
          </a:p>
          <a:p>
            <a:pPr marL="285750" indent="-285750">
              <a:buFont typeface="Arial" panose="020B0604020202020204" pitchFamily="34" charset="0"/>
              <a:buChar char="•"/>
            </a:pPr>
            <a:r>
              <a:rPr lang="en-US" sz="1400" dirty="0" smtClean="0"/>
              <a:t>They are good at paper-cutouts, stone-carving, silver jewelry making and batik techniques</a:t>
            </a:r>
          </a:p>
          <a:p>
            <a:pPr marL="285750" indent="-285750">
              <a:buFont typeface="Arial" panose="020B0604020202020204" pitchFamily="34" charset="0"/>
              <a:buChar char="•"/>
            </a:pPr>
            <a:r>
              <a:rPr lang="en-US" sz="1400" dirty="0" smtClean="0"/>
              <a:t>Their Shuijia Bu, cloth made by the Shui are very delicate, yet durable and is considered their pride and joy</a:t>
            </a:r>
          </a:p>
          <a:p>
            <a:pPr marL="285750" indent="-285750">
              <a:buFont typeface="Arial" panose="020B0604020202020204" pitchFamily="34" charset="0"/>
              <a:buChar char="•"/>
            </a:pPr>
            <a:r>
              <a:rPr lang="en-US" sz="1400" dirty="0" smtClean="0"/>
              <a:t>They enjoy eating rice, with pickled fish, vegetables, and yellow wine</a:t>
            </a: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60</a:t>
            </a:fld>
            <a:endParaRPr lang="en-US" dirty="0"/>
          </a:p>
        </p:txBody>
      </p:sp>
    </p:spTree>
    <p:extLst>
      <p:ext uri="{BB962C8B-B14F-4D97-AF65-F5344CB8AC3E}">
        <p14:creationId xmlns:p14="http://schemas.microsoft.com/office/powerpoint/2010/main" val="8999413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They houses are usually with fir with pine wood, covered by fir bark or tiles </a:t>
            </a:r>
          </a:p>
          <a:p>
            <a:pPr marL="285750" indent="-285750">
              <a:buFont typeface="Arial" panose="020B0604020202020204" pitchFamily="34" charset="0"/>
              <a:buChar char="•"/>
            </a:pPr>
            <a:r>
              <a:rPr lang="en-US" sz="1400" dirty="0" smtClean="0"/>
              <a:t>As with many of the Chinese minorities, the bottom floor of the houses are for the livestock and fowl live on the first floor and the humans live upstairs</a:t>
            </a:r>
          </a:p>
          <a:p>
            <a:pPr marL="285750" indent="-285750">
              <a:buFont typeface="Arial" panose="020B0604020202020204" pitchFamily="34" charset="0"/>
              <a:buChar char="•"/>
            </a:pPr>
            <a:r>
              <a:rPr lang="en-US" sz="1400" dirty="0" smtClean="0"/>
              <a:t>Their homes usually have odd number of room because they believe even number of rooms is inauspicious</a:t>
            </a:r>
          </a:p>
          <a:p>
            <a:pPr marL="285750" indent="-285750">
              <a:buFont typeface="Arial" panose="020B0604020202020204" pitchFamily="34" charset="0"/>
              <a:buChar char="•"/>
            </a:pPr>
            <a:r>
              <a:rPr lang="en-US" sz="1400" dirty="0" smtClean="0"/>
              <a:t>They have their own calendar, making the night month the beginning of their New Year</a:t>
            </a:r>
          </a:p>
          <a:p>
            <a:pPr marL="285750" indent="-285750">
              <a:buFont typeface="Arial" panose="020B0604020202020204" pitchFamily="34" charset="0"/>
              <a:buChar char="•"/>
            </a:pPr>
            <a:r>
              <a:rPr lang="en-US" sz="1400" dirty="0" smtClean="0"/>
              <a:t>In addition to celebrating their New Year, which they call Duan, they also celebrate the Pure Brightness and the Dragon Boat Festivals</a:t>
            </a:r>
          </a:p>
          <a:p>
            <a:pPr marL="285750" indent="-285750">
              <a:buFont typeface="Arial" panose="020B0604020202020204" pitchFamily="34" charset="0"/>
              <a:buChar char="•"/>
            </a:pPr>
            <a:r>
              <a:rPr lang="en-US" sz="1400" dirty="0" smtClean="0"/>
              <a:t>They consider the head of a pig and chicken are symbols of dignity so they use the pig head for offerings to their ancestors, but the chicken head is given to the guest</a:t>
            </a:r>
          </a:p>
          <a:p>
            <a:pPr marL="285750" indent="-285750">
              <a:buFont typeface="Arial" panose="020B0604020202020204" pitchFamily="34" charset="0"/>
              <a:buChar char="•"/>
            </a:pPr>
            <a:r>
              <a:rPr lang="en-US" sz="1400" dirty="0" smtClean="0"/>
              <a:t>Women and children in a Shiu family eat after the head of household and guest finish eating</a:t>
            </a:r>
          </a:p>
          <a:p>
            <a:pPr marL="285750" indent="-285750">
              <a:buFont typeface="Arial" panose="020B0604020202020204" pitchFamily="34" charset="0"/>
              <a:buChar char="•"/>
            </a:pPr>
            <a:r>
              <a:rPr lang="en-US" sz="1400" dirty="0" smtClean="0"/>
              <a:t>When celebrating an elder’s birthday, his descendants usually presents him with a long gown of white cloth for longevity</a:t>
            </a:r>
          </a:p>
          <a:p>
            <a:pPr marL="285750" indent="-285750">
              <a:buFont typeface="Arial" panose="020B0604020202020204" pitchFamily="34" charset="0"/>
              <a:buChar char="•"/>
            </a:pPr>
            <a:r>
              <a:rPr lang="en-US" sz="1400" dirty="0" smtClean="0"/>
              <a:t>Picture shows Shui lady carrying her baby</a:t>
            </a: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61</a:t>
            </a:fld>
            <a:endParaRPr lang="en-US" dirty="0"/>
          </a:p>
        </p:txBody>
      </p:sp>
    </p:spTree>
    <p:extLst>
      <p:ext uri="{BB962C8B-B14F-4D97-AF65-F5344CB8AC3E}">
        <p14:creationId xmlns:p14="http://schemas.microsoft.com/office/powerpoint/2010/main" val="21699571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580,000 people</a:t>
            </a:r>
          </a:p>
          <a:p>
            <a:pPr marL="285750" indent="-285750">
              <a:buFont typeface="Arial" panose="020B0604020202020204" pitchFamily="34" charset="0"/>
              <a:buChar char="•"/>
            </a:pPr>
            <a:r>
              <a:rPr lang="en-US" sz="1400" dirty="0" smtClean="0"/>
              <a:t>Spread out in southern China, including western Guizhou Province, western Guangxi Province, and southeastern Yunnan Province</a:t>
            </a:r>
          </a:p>
          <a:p>
            <a:pPr marL="285750" indent="-285750">
              <a:buFont typeface="Arial" panose="020B0604020202020204" pitchFamily="34" charset="0"/>
              <a:buChar char="•"/>
            </a:pPr>
            <a:r>
              <a:rPr lang="en-US" sz="1400" dirty="0" smtClean="0"/>
              <a:t>One of the oldest ethnic minorities with 2,100 years of recorded history</a:t>
            </a:r>
          </a:p>
          <a:p>
            <a:pPr marL="285750" indent="-285750">
              <a:buFont typeface="Arial" panose="020B0604020202020204" pitchFamily="34" charset="0"/>
              <a:buChar char="•"/>
            </a:pPr>
            <a:r>
              <a:rPr lang="en-US" sz="1400" dirty="0" smtClean="0"/>
              <a:t>Believe in the blessings of many gods and their ancestors</a:t>
            </a:r>
          </a:p>
          <a:p>
            <a:pPr marL="285750" indent="-285750">
              <a:buFont typeface="Arial" panose="020B0604020202020204" pitchFamily="34" charset="0"/>
              <a:buChar char="•"/>
            </a:pPr>
            <a:r>
              <a:rPr lang="en-US" sz="1400" dirty="0" smtClean="0"/>
              <a:t>Live in a very wet are so they depend on agriculture for their livelihood</a:t>
            </a:r>
          </a:p>
          <a:p>
            <a:pPr marL="285750" indent="-285750">
              <a:buFont typeface="Arial" panose="020B0604020202020204" pitchFamily="34" charset="0"/>
              <a:buChar char="•"/>
            </a:pPr>
            <a:r>
              <a:rPr lang="en-US" sz="1400" dirty="0" smtClean="0"/>
              <a:t>Grow corn in the hills and rice in the plain fields</a:t>
            </a:r>
          </a:p>
          <a:p>
            <a:pPr marL="285750" indent="-285750">
              <a:buFont typeface="Arial" panose="020B0604020202020204" pitchFamily="34" charset="0"/>
              <a:buChar char="•"/>
            </a:pPr>
            <a:r>
              <a:rPr lang="en-US" sz="1400" dirty="0" smtClean="0"/>
              <a:t>Also good at forging, blacksmith, and stonecutting</a:t>
            </a: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62</a:t>
            </a:fld>
            <a:endParaRPr lang="en-US" dirty="0"/>
          </a:p>
        </p:txBody>
      </p:sp>
    </p:spTree>
    <p:extLst>
      <p:ext uri="{BB962C8B-B14F-4D97-AF65-F5344CB8AC3E}">
        <p14:creationId xmlns:p14="http://schemas.microsoft.com/office/powerpoint/2010/main" val="14046173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Eat rice and corn</a:t>
            </a:r>
          </a:p>
          <a:p>
            <a:pPr marL="285750" indent="-285750">
              <a:buFont typeface="Arial" panose="020B0604020202020204" pitchFamily="34" charset="0"/>
              <a:buChar char="•"/>
            </a:pPr>
            <a:r>
              <a:rPr lang="en-US" sz="1400" dirty="0" smtClean="0"/>
              <a:t>Glutinous rice cakes is one of their favorites</a:t>
            </a:r>
          </a:p>
          <a:p>
            <a:pPr marL="285750" indent="-285750">
              <a:buFont typeface="Arial" panose="020B0604020202020204" pitchFamily="34" charset="0"/>
              <a:buChar char="•"/>
            </a:pPr>
            <a:r>
              <a:rPr lang="en-US" sz="1400" dirty="0" smtClean="0"/>
              <a:t>Like to flavor their foods with honey, sesame, brown and white sugar</a:t>
            </a:r>
          </a:p>
          <a:p>
            <a:pPr marL="285750" indent="-285750">
              <a:buFont typeface="Arial" panose="020B0604020202020204" pitchFamily="34" charset="0"/>
              <a:buChar char="•"/>
            </a:pPr>
            <a:r>
              <a:rPr lang="en-US" sz="1400" dirty="0" smtClean="0"/>
              <a:t>Make their food acidic and spicy</a:t>
            </a:r>
          </a:p>
          <a:p>
            <a:pPr marL="285750" indent="-285750">
              <a:buFont typeface="Arial" panose="020B0604020202020204" pitchFamily="34" charset="0"/>
              <a:buChar char="•"/>
            </a:pPr>
            <a:r>
              <a:rPr lang="en-US" sz="1400" dirty="0" smtClean="0"/>
              <a:t>Brew a wine with rice, corn and jowar called Climbing Wine or Papo Jiu</a:t>
            </a:r>
          </a:p>
          <a:p>
            <a:pPr marL="285750" indent="-285750">
              <a:buFont typeface="Arial" panose="020B0604020202020204" pitchFamily="34" charset="0"/>
              <a:buChar char="•"/>
            </a:pPr>
            <a:r>
              <a:rPr lang="en-US" sz="1400" dirty="0" smtClean="0"/>
              <a:t>Celebrate the same holidays as the Han people</a:t>
            </a:r>
          </a:p>
          <a:p>
            <a:pPr marL="285750" indent="-285750">
              <a:buFont typeface="Arial" panose="020B0604020202020204" pitchFamily="34" charset="0"/>
              <a:buChar char="•"/>
            </a:pPr>
            <a:r>
              <a:rPr lang="en-US" sz="1400" dirty="0" smtClean="0"/>
              <a:t>For the Spring festival, they make a large glutinous rice cake to worship their ancestors and leave it untouched for 3 days</a:t>
            </a:r>
          </a:p>
          <a:p>
            <a:pPr marL="285750" indent="-285750">
              <a:buFont typeface="Arial" panose="020B0604020202020204" pitchFamily="34" charset="0"/>
              <a:buChar char="•"/>
            </a:pPr>
            <a:r>
              <a:rPr lang="en-US" sz="1400" dirty="0" smtClean="0"/>
              <a:t>They cannot sweep floors, carry water, use unripe food, pour water by the door or labor in the fields during Spring Festival</a:t>
            </a:r>
          </a:p>
          <a:p>
            <a:pPr marL="285750" indent="-285750">
              <a:buFont typeface="Arial" panose="020B0604020202020204" pitchFamily="34" charset="0"/>
              <a:buChar char="•"/>
            </a:pPr>
            <a:r>
              <a:rPr lang="en-US" sz="1400" dirty="0" smtClean="0"/>
              <a:t>They also celebrate Gelao Nian, their New  Year, on the 3</a:t>
            </a:r>
            <a:r>
              <a:rPr lang="en-US" sz="1400" baseline="30000" dirty="0" smtClean="0"/>
              <a:t>rd</a:t>
            </a:r>
            <a:r>
              <a:rPr lang="en-US" sz="1400" dirty="0" smtClean="0"/>
              <a:t> day of the 3</a:t>
            </a:r>
            <a:r>
              <a:rPr lang="en-US" sz="1400" baseline="30000" dirty="0" smtClean="0"/>
              <a:t>rd</a:t>
            </a:r>
            <a:r>
              <a:rPr lang="en-US" sz="1400" dirty="0" smtClean="0"/>
              <a:t> month</a:t>
            </a:r>
          </a:p>
          <a:p>
            <a:pPr marL="285750" indent="-285750">
              <a:buFont typeface="Arial" panose="020B0604020202020204" pitchFamily="34" charset="0"/>
              <a:buChar char="•"/>
            </a:pPr>
            <a:r>
              <a:rPr lang="en-US" sz="1400" dirty="0" smtClean="0"/>
              <a:t>For the Gelao Nian, the men would sacrifice a chicken and sheep under a divine tree and pray for a good harvest for the following year</a:t>
            </a:r>
          </a:p>
          <a:p>
            <a:pPr marL="285750" indent="-285750">
              <a:buFont typeface="Arial" panose="020B0604020202020204" pitchFamily="34" charset="0"/>
              <a:buChar char="•"/>
            </a:pPr>
            <a:r>
              <a:rPr lang="en-US" sz="1400" dirty="0" smtClean="0"/>
              <a:t>The Ox God Festival is celebrated in the 10</a:t>
            </a:r>
            <a:r>
              <a:rPr lang="en-US" sz="1400" baseline="30000" dirty="0" smtClean="0"/>
              <a:t>th</a:t>
            </a:r>
            <a:r>
              <a:rPr lang="en-US" sz="1400" dirty="0" smtClean="0"/>
              <a:t> month </a:t>
            </a:r>
          </a:p>
          <a:p>
            <a:pPr marL="285750" indent="-285750">
              <a:buFont typeface="Arial" panose="020B0604020202020204" pitchFamily="34" charset="0"/>
              <a:buChar char="•"/>
            </a:pPr>
            <a:r>
              <a:rPr lang="en-US" sz="1400" dirty="0" smtClean="0"/>
              <a:t>They prepare a feast for the Ox God and ask him to bless their cattle and keep them healthy, give the cattle a day of rest and feed them the best food.   </a:t>
            </a:r>
          </a:p>
          <a:p>
            <a:pPr marL="285750" indent="-285750">
              <a:buFont typeface="Arial" panose="020B0604020202020204" pitchFamily="34" charset="0"/>
              <a:buChar char="•"/>
            </a:pPr>
            <a:r>
              <a:rPr lang="en-US" sz="1400" dirty="0" smtClean="0"/>
              <a:t>Picture shows Gelao men playing their flutes at a wedding</a:t>
            </a: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63</a:t>
            </a:fld>
            <a:endParaRPr lang="en-US" dirty="0"/>
          </a:p>
        </p:txBody>
      </p:sp>
    </p:spTree>
    <p:extLst>
      <p:ext uri="{BB962C8B-B14F-4D97-AF65-F5344CB8AC3E}">
        <p14:creationId xmlns:p14="http://schemas.microsoft.com/office/powerpoint/2010/main" val="27258670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Na she</a:t>
            </a:r>
          </a:p>
          <a:p>
            <a:pPr marL="285750" indent="-285750">
              <a:buFont typeface="Arial" panose="020B0604020202020204" pitchFamily="34" charset="0"/>
              <a:buChar char="•"/>
            </a:pPr>
            <a:r>
              <a:rPr lang="en-US" sz="1400" dirty="0" smtClean="0"/>
              <a:t>Na means senior and honored and Xi means people</a:t>
            </a:r>
          </a:p>
          <a:p>
            <a:pPr marL="285750" indent="-285750">
              <a:buFont typeface="Arial" panose="020B0604020202020204" pitchFamily="34" charset="0"/>
              <a:buChar char="•"/>
            </a:pPr>
            <a:r>
              <a:rPr lang="en-US" sz="1400" dirty="0" smtClean="0"/>
              <a:t>309,000 people with 1,000 year history living in Yunnan Province</a:t>
            </a:r>
          </a:p>
          <a:p>
            <a:pPr marL="285750" indent="-285750">
              <a:buFont typeface="Arial" panose="020B0604020202020204" pitchFamily="34" charset="0"/>
              <a:buChar char="•"/>
            </a:pPr>
            <a:r>
              <a:rPr lang="en-US" sz="1400" dirty="0" smtClean="0"/>
              <a:t>Believe everything have spirits that live forever</a:t>
            </a:r>
          </a:p>
          <a:p>
            <a:pPr marL="285750" indent="-285750">
              <a:buFont typeface="Arial" panose="020B0604020202020204" pitchFamily="34" charset="0"/>
              <a:buChar char="•"/>
            </a:pPr>
            <a:r>
              <a:rPr lang="en-US" sz="1400" dirty="0" smtClean="0"/>
              <a:t>When they have festivals or significant events such as a wedding, death, or disasters, they would invite a wizard to chant </a:t>
            </a:r>
          </a:p>
          <a:p>
            <a:pPr marL="285750" indent="-285750">
              <a:buFont typeface="Arial" panose="020B0604020202020204" pitchFamily="34" charset="0"/>
              <a:buChar char="•"/>
            </a:pPr>
            <a:r>
              <a:rPr lang="en-US" sz="1400" dirty="0" smtClean="0"/>
              <a:t>They live on agriculture, stockbreeding, and handicrafts</a:t>
            </a:r>
          </a:p>
          <a:p>
            <a:pPr marL="285750" indent="-285750">
              <a:buFont typeface="Arial" panose="020B0604020202020204" pitchFamily="34" charset="0"/>
              <a:buChar char="•"/>
            </a:pPr>
            <a:r>
              <a:rPr lang="en-US" sz="1400" dirty="0" smtClean="0"/>
              <a:t>They live in an area with lots of botanical resources such as trees and medicinal herbs</a:t>
            </a:r>
          </a:p>
          <a:p>
            <a:pPr marL="285750" indent="-285750">
              <a:buFont typeface="Arial" panose="020B0604020202020204" pitchFamily="34" charset="0"/>
              <a:buChar char="•"/>
            </a:pPr>
            <a:r>
              <a:rPr lang="en-US" sz="1400" dirty="0" smtClean="0"/>
              <a:t>Their horses enjoy a reputation as “Three treasures of Lijiang” and presented as gifts to court officials because of their ability to transport goods across mountainous areas</a:t>
            </a:r>
          </a:p>
          <a:p>
            <a:pPr marL="285750" indent="-285750">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64</a:t>
            </a:fld>
            <a:endParaRPr lang="en-US" dirty="0"/>
          </a:p>
        </p:txBody>
      </p:sp>
    </p:spTree>
    <p:extLst>
      <p:ext uri="{BB962C8B-B14F-4D97-AF65-F5344CB8AC3E}">
        <p14:creationId xmlns:p14="http://schemas.microsoft.com/office/powerpoint/2010/main" val="11868713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Eat a steamed bread for breakfast, but lunch and dinner is more substantial</a:t>
            </a:r>
          </a:p>
          <a:p>
            <a:pPr marL="285750" indent="-285750">
              <a:buFont typeface="Arial" panose="020B0604020202020204" pitchFamily="34" charset="0"/>
              <a:buChar char="•"/>
            </a:pPr>
            <a:r>
              <a:rPr lang="en-US" sz="1400" dirty="0" smtClean="0"/>
              <a:t>Like to pickle their pork </a:t>
            </a:r>
          </a:p>
          <a:p>
            <a:pPr marL="285750" indent="-285750">
              <a:buFont typeface="Arial" panose="020B0604020202020204" pitchFamily="34" charset="0"/>
              <a:buChar char="•"/>
            </a:pPr>
            <a:r>
              <a:rPr lang="en-US" sz="1400" dirty="0" smtClean="0"/>
              <a:t>Pickled pipa pork can last for several years</a:t>
            </a:r>
          </a:p>
          <a:p>
            <a:pPr marL="285750" indent="-285750">
              <a:buFont typeface="Arial" panose="020B0604020202020204" pitchFamily="34" charset="0"/>
              <a:buChar char="•"/>
            </a:pPr>
            <a:r>
              <a:rPr lang="en-US" sz="1400" dirty="0" smtClean="0"/>
              <a:t>Celebrate same festivals as the Hans</a:t>
            </a:r>
          </a:p>
          <a:p>
            <a:pPr marL="285750" indent="-285750">
              <a:buFont typeface="Arial" panose="020B0604020202020204" pitchFamily="34" charset="0"/>
              <a:buChar char="•"/>
            </a:pPr>
            <a:r>
              <a:rPr lang="en-US" sz="1400" dirty="0" smtClean="0"/>
              <a:t>Usually celebrate their festivals by worshipping and sacrificial activities</a:t>
            </a:r>
          </a:p>
          <a:p>
            <a:pPr marL="285750" indent="-285750">
              <a:buFont typeface="Arial" panose="020B0604020202020204" pitchFamily="34" charset="0"/>
              <a:buChar char="•"/>
            </a:pPr>
            <a:r>
              <a:rPr lang="en-US" sz="1400" dirty="0" smtClean="0"/>
              <a:t>Picture shows the Naxi people celebrating the Sandou Festival, which is their biggest festival.</a:t>
            </a:r>
          </a:p>
          <a:p>
            <a:pPr marL="285750" indent="-285750">
              <a:buFont typeface="Arial" panose="020B0604020202020204" pitchFamily="34" charset="0"/>
              <a:buChar char="•"/>
            </a:pPr>
            <a:r>
              <a:rPr lang="en-US" sz="1400" dirty="0" smtClean="0"/>
              <a:t>Sandou is an ancestor and god who protects them from the devil.  They built a temple on top of Jade Dragon Mountain to honor him and each year on Sandou Festival, they go to the temple to offer sacrifice to honor the god</a:t>
            </a:r>
          </a:p>
          <a:p>
            <a:pPr marL="285750" indent="-285750">
              <a:buFont typeface="Arial" panose="020B0604020202020204" pitchFamily="34" charset="0"/>
              <a:buChar char="•"/>
            </a:pPr>
            <a:r>
              <a:rPr lang="en-US" sz="1400" dirty="0" smtClean="0"/>
              <a:t>Warm and kind to everyone.  </a:t>
            </a:r>
          </a:p>
          <a:p>
            <a:pPr marL="285750" indent="-285750">
              <a:buFont typeface="Arial" panose="020B0604020202020204" pitchFamily="34" charset="0"/>
              <a:buChar char="•"/>
            </a:pPr>
            <a:r>
              <a:rPr lang="en-US" sz="1400" dirty="0" smtClean="0"/>
              <a:t>When they hunt, they’d share their kill with someone just passing by</a:t>
            </a:r>
          </a:p>
          <a:p>
            <a:pPr marL="285750" indent="-285750">
              <a:buFont typeface="Arial" panose="020B0604020202020204" pitchFamily="34" charset="0"/>
              <a:buChar char="•"/>
            </a:pPr>
            <a:r>
              <a:rPr lang="en-US" sz="1400" dirty="0" smtClean="0"/>
              <a:t>When they have guest, they would prepare a 6-8 course meal</a:t>
            </a:r>
          </a:p>
          <a:p>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65</a:t>
            </a:fld>
            <a:endParaRPr lang="en-US" dirty="0"/>
          </a:p>
        </p:txBody>
      </p:sp>
    </p:spTree>
    <p:extLst>
      <p:ext uri="{BB962C8B-B14F-4D97-AF65-F5344CB8AC3E}">
        <p14:creationId xmlns:p14="http://schemas.microsoft.com/office/powerpoint/2010/main" val="42149772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9.5 million people</a:t>
            </a:r>
          </a:p>
          <a:p>
            <a:pPr marL="285750" indent="-285750">
              <a:buFont typeface="Arial" panose="020B0604020202020204" pitchFamily="34" charset="0"/>
              <a:buChar char="•"/>
            </a:pPr>
            <a:r>
              <a:rPr lang="en-US" sz="1400" dirty="0" smtClean="0"/>
              <a:t>Also known as the Black, White, and Stripped Hmong</a:t>
            </a:r>
          </a:p>
          <a:p>
            <a:pPr marL="285750" indent="-285750">
              <a:buFont typeface="Arial" panose="020B0604020202020204" pitchFamily="34" charset="0"/>
              <a:buChar char="•"/>
            </a:pPr>
            <a:r>
              <a:rPr lang="en-US" sz="1400" dirty="0" smtClean="0"/>
              <a:t>Spread out in southern China in Guizhou, Yunnan, Hunan, Hubei and Hainan Provinces</a:t>
            </a:r>
          </a:p>
          <a:p>
            <a:pPr marL="285750" indent="-285750">
              <a:buFont typeface="Arial" panose="020B0604020202020204" pitchFamily="34" charset="0"/>
              <a:buChar char="•"/>
            </a:pPr>
            <a:r>
              <a:rPr lang="en-US" sz="1400" dirty="0" smtClean="0"/>
              <a:t>Shown in picture is one of their villages on the hillside</a:t>
            </a:r>
          </a:p>
          <a:p>
            <a:pPr marL="285750" indent="-285750">
              <a:buFont typeface="Arial" panose="020B0604020202020204" pitchFamily="34" charset="0"/>
              <a:buChar char="•"/>
            </a:pPr>
            <a:r>
              <a:rPr lang="en-US" sz="1400" dirty="0" smtClean="0"/>
              <a:t>They believe everything in nature has a spirit that can control their lives so whenever they have a disaster, they invite wizards to perform ceremonies to drive away the devil ghost</a:t>
            </a:r>
          </a:p>
          <a:p>
            <a:pPr marL="285750" indent="-285750">
              <a:buFont typeface="Arial" panose="020B0604020202020204" pitchFamily="34" charset="0"/>
              <a:buChar char="•"/>
            </a:pPr>
            <a:r>
              <a:rPr lang="en-US" sz="1400" dirty="0" smtClean="0"/>
              <a:t>When they worship their ancestors, their sacrifices are very elaborate</a:t>
            </a:r>
          </a:p>
          <a:p>
            <a:pPr marL="285750" indent="-285750">
              <a:buFont typeface="Arial" panose="020B0604020202020204" pitchFamily="34" charset="0"/>
              <a:buChar char="•"/>
            </a:pPr>
            <a:r>
              <a:rPr lang="en-US" sz="1400" dirty="0" smtClean="0"/>
              <a:t>They eat rice as a stable, accompanied with mean and acidic soups, pickled vegetables, hot seasonings, and home made wine</a:t>
            </a:r>
          </a:p>
          <a:p>
            <a:pPr marL="285750" indent="-285750">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66</a:t>
            </a:fld>
            <a:endParaRPr lang="en-US" dirty="0"/>
          </a:p>
        </p:txBody>
      </p:sp>
    </p:spTree>
    <p:extLst>
      <p:ext uri="{BB962C8B-B14F-4D97-AF65-F5344CB8AC3E}">
        <p14:creationId xmlns:p14="http://schemas.microsoft.com/office/powerpoint/2010/main" val="8640171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They learn how  to embroider at a very young age from their mother and sisters so when they are teens, they are good at making colorful hats, collars, cuffs, skirts, and baby carriers</a:t>
            </a:r>
          </a:p>
          <a:p>
            <a:pPr marL="285750" indent="-285750">
              <a:buFont typeface="Arial" panose="020B0604020202020204" pitchFamily="34" charset="0"/>
              <a:buChar char="•"/>
            </a:pPr>
            <a:r>
              <a:rPr lang="en-US" sz="1400" dirty="0" smtClean="0"/>
              <a:t>They are also good at weaving, paper-cutting, batik and jewelry casting</a:t>
            </a:r>
          </a:p>
          <a:p>
            <a:pPr marL="285750" indent="-285750">
              <a:buFont typeface="Arial" panose="020B0604020202020204" pitchFamily="34" charset="0"/>
              <a:buChar char="•"/>
            </a:pPr>
            <a:r>
              <a:rPr lang="en-US" sz="1400" dirty="0" smtClean="0"/>
              <a:t>As shown on the  picture, the women like to wear dainty and dazzling skirls and jewelry</a:t>
            </a:r>
          </a:p>
          <a:p>
            <a:pPr marL="285750" indent="-285750">
              <a:buFont typeface="Arial" panose="020B0604020202020204" pitchFamily="34" charset="0"/>
              <a:buChar char="•"/>
            </a:pPr>
            <a:r>
              <a:rPr lang="en-US" sz="1400" dirty="0" smtClean="0"/>
              <a:t>While they celebrate their festivals at different times, they tend to celebrate the same festivals like Spring Festival, which is celebrated between the 9</a:t>
            </a:r>
            <a:r>
              <a:rPr lang="en-US" sz="1400" baseline="30000" dirty="0" smtClean="0"/>
              <a:t>th</a:t>
            </a:r>
            <a:r>
              <a:rPr lang="en-US" sz="1400" dirty="0" smtClean="0"/>
              <a:t>-11</a:t>
            </a:r>
            <a:r>
              <a:rPr lang="en-US" sz="1400" baseline="30000" dirty="0" smtClean="0"/>
              <a:t>th</a:t>
            </a:r>
            <a:r>
              <a:rPr lang="en-US" sz="1400" dirty="0" smtClean="0"/>
              <a:t> months</a:t>
            </a:r>
          </a:p>
          <a:p>
            <a:pPr marL="285750" indent="-285750">
              <a:buFont typeface="Arial" panose="020B0604020202020204" pitchFamily="34" charset="0"/>
              <a:buChar char="•"/>
            </a:pPr>
            <a:r>
              <a:rPr lang="en-US" sz="1400" dirty="0" smtClean="0"/>
              <a:t>They also celebrate Dragon Boat, Huashan, Pure Brightness and New Rice Tasting Festivals</a:t>
            </a:r>
          </a:p>
          <a:p>
            <a:pPr marL="285750" indent="-285750">
              <a:buFont typeface="Arial" panose="020B0604020202020204" pitchFamily="34" charset="0"/>
              <a:buChar char="•"/>
            </a:pPr>
            <a:r>
              <a:rPr lang="en-US" sz="1400" dirty="0" smtClean="0"/>
              <a:t>As the name denotes, during the New Rice Festival, they steam newly picked rice, brew wine with the new rice, and cook dishes with the newly picked vegetables and fresh fish to express their gratitude for a good harvest</a:t>
            </a: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67</a:t>
            </a:fld>
            <a:endParaRPr lang="en-US" dirty="0"/>
          </a:p>
        </p:txBody>
      </p:sp>
    </p:spTree>
    <p:extLst>
      <p:ext uri="{BB962C8B-B14F-4D97-AF65-F5344CB8AC3E}">
        <p14:creationId xmlns:p14="http://schemas.microsoft.com/office/powerpoint/2010/main" val="22238479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1050" y="985838"/>
            <a:ext cx="5486400" cy="30861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Approximately 3 million people</a:t>
            </a:r>
          </a:p>
          <a:p>
            <a:pPr marL="285750" indent="-285750">
              <a:buFont typeface="Arial" panose="020B0604020202020204" pitchFamily="34" charset="0"/>
              <a:buChar char="•"/>
            </a:pPr>
            <a:r>
              <a:rPr lang="en-US" sz="1400" dirty="0" smtClean="0"/>
              <a:t>Concentrated around the borders of Guizhou, Hunan, and Hubei Provinces in southern China</a:t>
            </a:r>
          </a:p>
          <a:p>
            <a:pPr marL="285750" indent="-285750">
              <a:buFont typeface="Arial" panose="020B0604020202020204" pitchFamily="34" charset="0"/>
              <a:buChar char="•"/>
            </a:pPr>
            <a:r>
              <a:rPr lang="en-US" sz="1400" dirty="0" smtClean="0"/>
              <a:t>Believe that all things, such as land, water, ox, and ancestors have spirits and gods</a:t>
            </a:r>
          </a:p>
          <a:p>
            <a:pPr marL="285750" indent="-285750">
              <a:buFont typeface="Arial" panose="020B0604020202020204" pitchFamily="34" charset="0"/>
              <a:buChar char="•"/>
            </a:pPr>
            <a:r>
              <a:rPr lang="en-US" sz="1400" dirty="0" smtClean="0"/>
              <a:t>During times of disasters, they believe the devils are responsible and ask a wizard to ward them off</a:t>
            </a:r>
          </a:p>
          <a:p>
            <a:pPr marL="285750" indent="-285750">
              <a:buFont typeface="Arial" panose="020B0604020202020204" pitchFamily="34" charset="0"/>
              <a:buChar char="•"/>
            </a:pPr>
            <a:r>
              <a:rPr lang="en-US" sz="1400" dirty="0" smtClean="0"/>
              <a:t>Dong people grow glutinous rice while the Han grow non-glutinous rice</a:t>
            </a:r>
          </a:p>
          <a:p>
            <a:pPr marL="285750" indent="-285750">
              <a:buFont typeface="Arial" panose="020B0604020202020204" pitchFamily="34" charset="0"/>
              <a:buChar char="•"/>
            </a:pPr>
            <a:r>
              <a:rPr lang="en-US" sz="1400" dirty="0" smtClean="0"/>
              <a:t>They also grown cotton for textile use</a:t>
            </a:r>
          </a:p>
          <a:p>
            <a:pPr marL="285750" indent="-285750">
              <a:buFont typeface="Arial" panose="020B0604020202020204" pitchFamily="34" charset="0"/>
              <a:buChar char="•"/>
            </a:pPr>
            <a:r>
              <a:rPr lang="en-US" sz="1400" dirty="0" smtClean="0"/>
              <a:t>They also grown millet, </a:t>
            </a:r>
            <a:r>
              <a:rPr lang="en-US" sz="1400" dirty="0"/>
              <a:t>vegetables, plums, peaches, pears, mushrooms, </a:t>
            </a:r>
            <a:r>
              <a:rPr lang="en-US" sz="1400" dirty="0" smtClean="0"/>
              <a:t>mandarin oranges, pomelos and watermelons for consumption</a:t>
            </a:r>
          </a:p>
          <a:p>
            <a:pPr marL="285750" indent="-285750">
              <a:buFont typeface="Arial" panose="020B0604020202020204" pitchFamily="34" charset="0"/>
              <a:buChar char="•"/>
            </a:pPr>
            <a:r>
              <a:rPr lang="en-US" sz="1400" dirty="0"/>
              <a:t>Eat rice, millet, corn, and wheat </a:t>
            </a:r>
          </a:p>
          <a:p>
            <a:pPr marL="285750" indent="-285750">
              <a:buFont typeface="Arial" panose="020B0604020202020204" pitchFamily="34" charset="0"/>
              <a:buChar char="•"/>
            </a:pPr>
            <a:r>
              <a:rPr lang="en-US" sz="1400" dirty="0"/>
              <a:t>They like pickled and acidic foods</a:t>
            </a:r>
          </a:p>
          <a:p>
            <a:pPr marL="285750" indent="-285750">
              <a:buFont typeface="Arial" panose="020B0604020202020204" pitchFamily="34" charset="0"/>
              <a:buChar char="•"/>
            </a:pPr>
            <a:r>
              <a:rPr lang="en-US" sz="1400" dirty="0"/>
              <a:t>Drink a beverage called oil tea made of peanuts, sesame, soybean, and tea leaves</a:t>
            </a:r>
          </a:p>
          <a:p>
            <a:pPr marL="285750" indent="-285750">
              <a:buFont typeface="Arial" panose="020B0604020202020204" pitchFamily="34" charset="0"/>
              <a:buChar char="•"/>
            </a:pPr>
            <a:r>
              <a:rPr lang="en-US" sz="1400" dirty="0"/>
              <a:t>One custom they have around oil tea is  when they have a guest, they would give the guest a bowl of oil tea with a single chopstick, if the guest does not return the chopstick to the host, the host would assume that it was not enough and replenish the oil tea</a:t>
            </a:r>
          </a:p>
          <a:p>
            <a:endParaRPr lang="en-US" sz="1400" dirty="0"/>
          </a:p>
          <a:p>
            <a:endParaRPr lang="en-US" sz="1400" dirty="0" smtClean="0"/>
          </a:p>
        </p:txBody>
      </p:sp>
      <p:sp>
        <p:nvSpPr>
          <p:cNvPr id="4" name="Slide Number Placeholder 3"/>
          <p:cNvSpPr>
            <a:spLocks noGrp="1"/>
          </p:cNvSpPr>
          <p:nvPr>
            <p:ph type="sldNum" sz="quarter" idx="10"/>
          </p:nvPr>
        </p:nvSpPr>
        <p:spPr/>
        <p:txBody>
          <a:bodyPr/>
          <a:lstStyle/>
          <a:p>
            <a:fld id="{071EA3E3-ABA3-4BCC-ACE7-23FAFB502254}" type="slidenum">
              <a:rPr lang="en-US" smtClean="0"/>
              <a:t>68</a:t>
            </a:fld>
            <a:endParaRPr lang="en-US" dirty="0"/>
          </a:p>
        </p:txBody>
      </p:sp>
    </p:spTree>
    <p:extLst>
      <p:ext uri="{BB962C8B-B14F-4D97-AF65-F5344CB8AC3E}">
        <p14:creationId xmlns:p14="http://schemas.microsoft.com/office/powerpoint/2010/main" val="5510504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29100"/>
            <a:ext cx="5486400" cy="3600450"/>
          </a:xfrm>
        </p:spPr>
        <p:txBody>
          <a:bodyPr/>
          <a:lstStyle/>
          <a:p>
            <a:pPr marL="171450" indent="-171450">
              <a:buFont typeface="Arial" panose="020B0604020202020204" pitchFamily="34" charset="0"/>
              <a:buChar char="•"/>
            </a:pPr>
            <a:r>
              <a:rPr lang="en-US" dirty="0" smtClean="0"/>
              <a:t>Known for their polyphonic (multi-melody) choirs, operas and architectural capabilities</a:t>
            </a:r>
          </a:p>
          <a:p>
            <a:pPr marL="171450" indent="-171450">
              <a:buFont typeface="Arial" panose="020B0604020202020204" pitchFamily="34" charset="0"/>
              <a:buChar char="•"/>
            </a:pPr>
            <a:r>
              <a:rPr lang="en-US" dirty="0" smtClean="0"/>
              <a:t>Picture shows the Wind and Rain Bridge, a sample of their architecture</a:t>
            </a:r>
          </a:p>
          <a:p>
            <a:pPr marL="171450" indent="-171450">
              <a:buFont typeface="Arial" panose="020B0604020202020204" pitchFamily="34" charset="0"/>
              <a:buChar char="•"/>
            </a:pPr>
            <a:r>
              <a:rPr lang="en-US" dirty="0" smtClean="0"/>
              <a:t>Besides celebrating the normal Han festivals, they also celebrate unique Dong festivals</a:t>
            </a:r>
          </a:p>
          <a:p>
            <a:pPr marL="171450" indent="-171450">
              <a:buFont typeface="Arial" panose="020B0604020202020204" pitchFamily="34" charset="0"/>
              <a:buChar char="•"/>
            </a:pPr>
            <a:r>
              <a:rPr lang="en-US" dirty="0" smtClean="0"/>
              <a:t>They celebrate the Dongnian Festival on the first day of the 11</a:t>
            </a:r>
            <a:r>
              <a:rPr lang="en-US" baseline="30000" dirty="0" smtClean="0"/>
              <a:t>th</a:t>
            </a:r>
            <a:r>
              <a:rPr lang="en-US" dirty="0" smtClean="0"/>
              <a:t> month for a good harvest by making Ziba, (cooked glutinous rice pounded into paste), chicken and pickled carps</a:t>
            </a:r>
          </a:p>
          <a:p>
            <a:pPr marL="171450" indent="-171450">
              <a:buFont typeface="Arial" panose="020B0604020202020204" pitchFamily="34" charset="0"/>
              <a:buChar char="•"/>
            </a:pPr>
            <a:r>
              <a:rPr lang="en-US" dirty="0" smtClean="0"/>
              <a:t>They celebrate the New Rice Tasting Festival when the early rice is ripe by cooking the rice, worshipping their ancestors, and have bullfighting activities </a:t>
            </a:r>
            <a:endParaRPr lang="en-US" dirty="0"/>
          </a:p>
          <a:p>
            <a:pPr marL="171450" indent="-171450">
              <a:buFont typeface="Arial" panose="020B0604020202020204" pitchFamily="34" charset="0"/>
              <a:buChar char="•"/>
            </a:pPr>
            <a:r>
              <a:rPr lang="en-US" dirty="0" smtClean="0"/>
              <a:t>They celebrate Sisters Festivals on the 8</a:t>
            </a:r>
            <a:r>
              <a:rPr lang="en-US" baseline="30000" dirty="0" smtClean="0"/>
              <a:t>th</a:t>
            </a:r>
            <a:r>
              <a:rPr lang="en-US" dirty="0" smtClean="0"/>
              <a:t> day of the 4</a:t>
            </a:r>
            <a:r>
              <a:rPr lang="en-US" baseline="30000" dirty="0" smtClean="0"/>
              <a:t>th</a:t>
            </a:r>
            <a:r>
              <a:rPr lang="en-US" dirty="0" smtClean="0"/>
              <a:t> month where married women go home to their parents house, make Ziba and bring some back home to their husband’s family</a:t>
            </a:r>
          </a:p>
          <a:p>
            <a:pPr marL="171450" indent="-171450">
              <a:buFont typeface="Arial" panose="020B0604020202020204" pitchFamily="34" charset="0"/>
              <a:buChar char="•"/>
            </a:pPr>
            <a:r>
              <a:rPr lang="en-US" dirty="0" smtClean="0"/>
              <a:t>The Dong people have many taboos and superstitions; a few interesting ones include:</a:t>
            </a:r>
          </a:p>
          <a:p>
            <a:pPr marL="171450" indent="-171450">
              <a:buFont typeface="Arial" panose="020B0604020202020204" pitchFamily="34" charset="0"/>
              <a:buChar char="•"/>
            </a:pPr>
            <a:r>
              <a:rPr lang="en-US" dirty="0" smtClean="0"/>
              <a:t>Not getting married in Year of the Tiger because they need to wait 9 years before giving birth to a child</a:t>
            </a:r>
            <a:endParaRPr lang="en-US" dirty="0"/>
          </a:p>
          <a:p>
            <a:pPr marL="171450" indent="-171450">
              <a:buFont typeface="Arial" panose="020B0604020202020204" pitchFamily="34" charset="0"/>
              <a:buChar char="•"/>
            </a:pPr>
            <a:r>
              <a:rPr lang="en-US" dirty="0" smtClean="0"/>
              <a:t>Pregnant women cannot participate in wedding ceremonies, visit sick people, make sacrifice to gods or watch houses being built</a:t>
            </a:r>
          </a:p>
          <a:p>
            <a:pPr marL="171450" indent="-171450">
              <a:buFont typeface="Arial" panose="020B0604020202020204" pitchFamily="34" charset="0"/>
              <a:buChar char="•"/>
            </a:pPr>
            <a:r>
              <a:rPr lang="en-US" dirty="0" smtClean="0"/>
              <a:t>Main entrances of two houses cannot face each other or neighbors will quarrel all the time</a:t>
            </a:r>
          </a:p>
          <a:p>
            <a:pPr marL="171450" indent="-171450">
              <a:buFont typeface="Arial" panose="020B0604020202020204" pitchFamily="34" charset="0"/>
              <a:buChar char="•"/>
            </a:pPr>
            <a:r>
              <a:rPr lang="en-US" dirty="0" smtClean="0"/>
              <a:t>Corpses cannot be placed in coffins in wet weather and no metal objects, such as copper be placed inside the coffins because the departed souls fear metal objects</a:t>
            </a:r>
          </a:p>
          <a:p>
            <a:pPr marL="171450" indent="-171450">
              <a:buFont typeface="Arial" panose="020B0604020202020204" pitchFamily="34" charset="0"/>
              <a:buChar char="•"/>
            </a:pPr>
            <a:r>
              <a:rPr lang="en-US" dirty="0" smtClean="0"/>
              <a:t>Meat of dead animals with unknown causes of death should not be consumed because it’ll cause bad luck; catching a fish swimming upstream is also bad luck as the fish is protected by god</a:t>
            </a:r>
          </a:p>
        </p:txBody>
      </p:sp>
      <p:sp>
        <p:nvSpPr>
          <p:cNvPr id="4" name="Slide Number Placeholder 3"/>
          <p:cNvSpPr>
            <a:spLocks noGrp="1"/>
          </p:cNvSpPr>
          <p:nvPr>
            <p:ph type="sldNum" sz="quarter" idx="10"/>
          </p:nvPr>
        </p:nvSpPr>
        <p:spPr/>
        <p:txBody>
          <a:bodyPr/>
          <a:lstStyle/>
          <a:p>
            <a:fld id="{071EA3E3-ABA3-4BCC-ACE7-23FAFB502254}" type="slidenum">
              <a:rPr lang="en-US" smtClean="0"/>
              <a:t>69</a:t>
            </a:fld>
            <a:endParaRPr lang="en-US" dirty="0"/>
          </a:p>
        </p:txBody>
      </p:sp>
    </p:spTree>
    <p:extLst>
      <p:ext uri="{BB962C8B-B14F-4D97-AF65-F5344CB8AC3E}">
        <p14:creationId xmlns:p14="http://schemas.microsoft.com/office/powerpoint/2010/main" val="3436080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Wear clothes made of fish and deer skin; </a:t>
            </a:r>
            <a:endParaRPr lang="en-US" dirty="0" smtClean="0"/>
          </a:p>
          <a:p>
            <a:pPr marL="171450" indent="-171450">
              <a:buFont typeface="Arial" panose="020B0604020202020204" pitchFamily="34" charset="0"/>
              <a:buChar char="•"/>
            </a:pPr>
            <a:r>
              <a:rPr lang="en-US" dirty="0" smtClean="0"/>
              <a:t>They </a:t>
            </a:r>
            <a:r>
              <a:rPr lang="en-US" dirty="0"/>
              <a:t>like fish skin because it is light, soft, water-proof and </a:t>
            </a:r>
            <a:r>
              <a:rPr lang="en-US" dirty="0" smtClean="0"/>
              <a:t>non-abrasive</a:t>
            </a:r>
          </a:p>
          <a:p>
            <a:pPr marL="171450" indent="-171450">
              <a:buFont typeface="Arial" panose="020B0604020202020204" pitchFamily="34" charset="0"/>
              <a:buChar char="•"/>
            </a:pPr>
            <a:r>
              <a:rPr lang="en-US" dirty="0" smtClean="0"/>
              <a:t>They hang the fish skin to dry, beat it with a mallet to soften the skin and sew it together; the fasteners </a:t>
            </a:r>
            <a:r>
              <a:rPr lang="en-US" dirty="0"/>
              <a:t>are made of fish </a:t>
            </a:r>
            <a:r>
              <a:rPr lang="en-US" dirty="0" smtClean="0"/>
              <a:t>bone</a:t>
            </a:r>
          </a:p>
          <a:p>
            <a:pPr marL="171450" indent="-171450">
              <a:buFont typeface="Arial" panose="020B0604020202020204" pitchFamily="34" charset="0"/>
              <a:buChar char="•"/>
            </a:pPr>
            <a:r>
              <a:rPr lang="en-US" dirty="0" smtClean="0"/>
              <a:t>They are also know as the fish skin tartars because of this practice</a:t>
            </a:r>
          </a:p>
          <a:p>
            <a:pPr marL="171450" indent="-171450">
              <a:buFont typeface="Arial" panose="020B0604020202020204" pitchFamily="34" charset="0"/>
              <a:buChar char="•"/>
            </a:pPr>
            <a:r>
              <a:rPr lang="en-US" dirty="0" smtClean="0"/>
              <a:t>Unlike other Chinese minorities, they prefer to drink wine or cold water; the only exception is tea flavored with wild roses</a:t>
            </a:r>
          </a:p>
          <a:p>
            <a:pPr marL="171450" indent="-171450">
              <a:buFont typeface="Arial" panose="020B0604020202020204" pitchFamily="34" charset="0"/>
              <a:buChar char="•"/>
            </a:pPr>
            <a:r>
              <a:rPr lang="en-US" dirty="0" smtClean="0"/>
              <a:t>One custom they have before drinking the wine, they would dip a chopstick in the wine and cast it to the sky and sprinkle it on the land to show respect for the Gods and their ancestors</a:t>
            </a:r>
          </a:p>
          <a:p>
            <a:pPr marL="171450" indent="-171450">
              <a:buFont typeface="Arial" panose="020B0604020202020204" pitchFamily="34" charset="0"/>
              <a:buChar char="•"/>
            </a:pPr>
            <a:r>
              <a:rPr lang="en-US" dirty="0" smtClean="0"/>
              <a:t>As with other Chinese, they celebrate the Spring Festival</a:t>
            </a:r>
          </a:p>
          <a:p>
            <a:pPr marL="171450" indent="-171450">
              <a:buFont typeface="Arial" panose="020B0604020202020204" pitchFamily="34" charset="0"/>
              <a:buChar char="•"/>
            </a:pPr>
            <a:r>
              <a:rPr lang="en-US" dirty="0" smtClean="0"/>
              <a:t>Also celebrate a festival unique to the Hezhe called Wurigong Festival; celebrate this every other year held in the 5</a:t>
            </a:r>
            <a:r>
              <a:rPr lang="en-US" baseline="30000" dirty="0" smtClean="0"/>
              <a:t>th</a:t>
            </a:r>
            <a:r>
              <a:rPr lang="en-US" dirty="0" smtClean="0"/>
              <a:t> or 6</a:t>
            </a:r>
            <a:r>
              <a:rPr lang="en-US" baseline="30000" dirty="0" smtClean="0"/>
              <a:t>th</a:t>
            </a:r>
            <a:r>
              <a:rPr lang="en-US" dirty="0" smtClean="0"/>
              <a:t> month of the lunar calendar; celebrate for several days by playing traditional sports, feasting on traditional food, and singing folklore that praises the history of their tribe</a:t>
            </a:r>
            <a:endParaRPr lang="en-US" dirty="0"/>
          </a:p>
        </p:txBody>
      </p:sp>
      <p:sp>
        <p:nvSpPr>
          <p:cNvPr id="4" name="Slide Number Placeholder 3"/>
          <p:cNvSpPr>
            <a:spLocks noGrp="1"/>
          </p:cNvSpPr>
          <p:nvPr>
            <p:ph type="sldNum" sz="quarter" idx="10"/>
          </p:nvPr>
        </p:nvSpPr>
        <p:spPr/>
        <p:txBody>
          <a:bodyPr/>
          <a:lstStyle/>
          <a:p>
            <a:fld id="{071EA3E3-ABA3-4BCC-ACE7-23FAFB502254}" type="slidenum">
              <a:rPr lang="en-US" smtClean="0"/>
              <a:t>7</a:t>
            </a:fld>
            <a:endParaRPr lang="en-US" dirty="0"/>
          </a:p>
        </p:txBody>
      </p:sp>
    </p:spTree>
    <p:extLst>
      <p:ext uri="{BB962C8B-B14F-4D97-AF65-F5344CB8AC3E}">
        <p14:creationId xmlns:p14="http://schemas.microsoft.com/office/powerpoint/2010/main" val="38852428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Boo Yi</a:t>
            </a:r>
          </a:p>
          <a:p>
            <a:pPr marL="285750" indent="-285750">
              <a:buFont typeface="Arial" panose="020B0604020202020204" pitchFamily="34" charset="0"/>
              <a:buChar char="•"/>
            </a:pPr>
            <a:r>
              <a:rPr lang="en-US" sz="1400" dirty="0" smtClean="0"/>
              <a:t>2.9 million people</a:t>
            </a:r>
          </a:p>
          <a:p>
            <a:pPr marL="285750" indent="-285750">
              <a:buFont typeface="Arial" panose="020B0604020202020204" pitchFamily="34" charset="0"/>
              <a:buChar char="•"/>
            </a:pPr>
            <a:r>
              <a:rPr lang="en-US" sz="1400" dirty="0" smtClean="0"/>
              <a:t>Live in Guizhou, Yunnan, and Sichuan Provinces in Southern China with a 2,000 year history</a:t>
            </a:r>
          </a:p>
          <a:p>
            <a:pPr marL="285750" indent="-285750">
              <a:buFont typeface="Arial" panose="020B0604020202020204" pitchFamily="34" charset="0"/>
              <a:buChar char="•"/>
            </a:pPr>
            <a:r>
              <a:rPr lang="en-US" sz="1400" dirty="0" smtClean="0"/>
              <a:t>Picture shows what they house looks like</a:t>
            </a:r>
          </a:p>
          <a:p>
            <a:pPr marL="285750" indent="-285750">
              <a:buFont typeface="Arial" panose="020B0604020202020204" pitchFamily="34" charset="0"/>
              <a:buChar char="•"/>
            </a:pPr>
            <a:r>
              <a:rPr lang="en-US" sz="1400" dirty="0" smtClean="0"/>
              <a:t>Believe there is a god for each mountain, river, lake, pond, unusual tree, caves, paddy field and when it rains or thunders</a:t>
            </a:r>
          </a:p>
          <a:p>
            <a:pPr marL="285750" indent="-285750">
              <a:buFont typeface="Arial" panose="020B0604020202020204" pitchFamily="34" charset="0"/>
              <a:buChar char="•"/>
            </a:pPr>
            <a:r>
              <a:rPr lang="en-US" sz="1400" dirty="0" smtClean="0"/>
              <a:t>They also worship their ancestors</a:t>
            </a:r>
          </a:p>
          <a:p>
            <a:pPr marL="285750" indent="-285750">
              <a:buFont typeface="Arial" panose="020B0604020202020204" pitchFamily="34" charset="0"/>
              <a:buChar char="•"/>
            </a:pPr>
            <a:r>
              <a:rPr lang="en-US" sz="1400" dirty="0" smtClean="0"/>
              <a:t>They live in the hills with mild climate and fertile land enabling them to grown rice and special teas such as honeysuckle and a very precious tea called Girl’s Tea or Guniang Cha made by unmarried girls </a:t>
            </a:r>
          </a:p>
          <a:p>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70</a:t>
            </a:fld>
            <a:endParaRPr lang="en-US" dirty="0"/>
          </a:p>
        </p:txBody>
      </p:sp>
    </p:spTree>
    <p:extLst>
      <p:ext uri="{BB962C8B-B14F-4D97-AF65-F5344CB8AC3E}">
        <p14:creationId xmlns:p14="http://schemas.microsoft.com/office/powerpoint/2010/main" val="35629952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217806"/>
            <a:ext cx="5486400" cy="3086100"/>
          </a:xfrm>
        </p:spPr>
      </p:sp>
      <p:sp>
        <p:nvSpPr>
          <p:cNvPr id="3" name="Notes Placeholder 2"/>
          <p:cNvSpPr>
            <a:spLocks noGrp="1"/>
          </p:cNvSpPr>
          <p:nvPr>
            <p:ph type="body" idx="1"/>
          </p:nvPr>
        </p:nvSpPr>
        <p:spPr>
          <a:xfrm>
            <a:off x="685800" y="4303906"/>
            <a:ext cx="5486400" cy="3600450"/>
          </a:xfrm>
        </p:spPr>
        <p:txBody>
          <a:bodyPr/>
          <a:lstStyle/>
          <a:p>
            <a:pPr marL="285750" indent="-285750">
              <a:buFont typeface="Arial" panose="020B0604020202020204" pitchFamily="34" charset="0"/>
              <a:buChar char="•"/>
            </a:pPr>
            <a:r>
              <a:rPr lang="en-US" sz="1300" dirty="0" smtClean="0"/>
              <a:t>Eat rice with pickled sour vegetables, sausage and blood curd</a:t>
            </a:r>
          </a:p>
          <a:p>
            <a:pPr marL="285750" indent="-285750">
              <a:buFont typeface="Arial" panose="020B0604020202020204" pitchFamily="34" charset="0"/>
              <a:buChar char="•"/>
            </a:pPr>
            <a:r>
              <a:rPr lang="en-US" sz="1300" dirty="0" smtClean="0"/>
              <a:t>When entertaining people, they serve wines and meat</a:t>
            </a:r>
            <a:endParaRPr lang="en-US" sz="1300" dirty="0"/>
          </a:p>
          <a:p>
            <a:pPr marL="285750" indent="-285750">
              <a:buFont typeface="Arial" panose="020B0604020202020204" pitchFamily="34" charset="0"/>
              <a:buChar char="•"/>
            </a:pPr>
            <a:r>
              <a:rPr lang="en-US" sz="1300" dirty="0" smtClean="0"/>
              <a:t>Pork is served to symbolize that the guests will have a good harvest</a:t>
            </a:r>
            <a:endParaRPr lang="en-US" sz="1300" dirty="0"/>
          </a:p>
          <a:p>
            <a:pPr marL="285750" indent="-285750">
              <a:buFont typeface="Arial" panose="020B0604020202020204" pitchFamily="34" charset="0"/>
              <a:buChar char="•"/>
            </a:pPr>
            <a:r>
              <a:rPr lang="en-US" sz="1300" dirty="0" smtClean="0"/>
              <a:t>When serving chicken, the head is auspicious, the wings means success and the drumsticks mean free of anxiety</a:t>
            </a:r>
          </a:p>
          <a:p>
            <a:pPr marL="285750" indent="-285750">
              <a:buFont typeface="Arial" panose="020B0604020202020204" pitchFamily="34" charset="0"/>
              <a:buChar char="•"/>
            </a:pPr>
            <a:r>
              <a:rPr lang="en-US" sz="1300" dirty="0" smtClean="0"/>
              <a:t>They’ve made their batik for over 1,000 years where they paint patterns on white cloth with molten wax, dye the cloth with indigo liquor and herbal medicines, and dewax the cloth.  Patters include pear flowers, waves, eddies, and chains</a:t>
            </a:r>
          </a:p>
          <a:p>
            <a:pPr marL="285750" indent="-285750">
              <a:buFont typeface="Arial" panose="020B0604020202020204" pitchFamily="34" charset="0"/>
              <a:buChar char="•"/>
            </a:pPr>
            <a:r>
              <a:rPr lang="en-US" sz="1300" dirty="0" smtClean="0"/>
              <a:t>They are also good at embroidering and carving wood, especially masks with vivid colors </a:t>
            </a:r>
          </a:p>
          <a:p>
            <a:pPr marL="285750" indent="-285750">
              <a:buFont typeface="Arial" panose="020B0604020202020204" pitchFamily="34" charset="0"/>
              <a:buChar char="•"/>
            </a:pPr>
            <a:r>
              <a:rPr lang="en-US" sz="1300" dirty="0" smtClean="0"/>
              <a:t>They are also very accomplished musicians, singers and dancers </a:t>
            </a:r>
          </a:p>
          <a:p>
            <a:pPr marL="285750" indent="-285750">
              <a:buFont typeface="Arial" panose="020B0604020202020204" pitchFamily="34" charset="0"/>
              <a:buChar char="•"/>
            </a:pPr>
            <a:r>
              <a:rPr lang="en-US" sz="1300" dirty="0" smtClean="0"/>
              <a:t>As with the Hans, the Bouyei spend the last month preparing for the lunar new year, brewing wine, cooking glutinous rice cakes, blood curd and sewing new clothes, presenting a sumptuous meal to their ancestors on News Years Eve.  </a:t>
            </a:r>
          </a:p>
          <a:p>
            <a:pPr marL="285750" indent="-285750">
              <a:buFont typeface="Arial" panose="020B0604020202020204" pitchFamily="34" charset="0"/>
              <a:buChar char="•"/>
            </a:pPr>
            <a:r>
              <a:rPr lang="en-US" sz="1300" dirty="0" smtClean="0"/>
              <a:t>On the 3</a:t>
            </a:r>
            <a:r>
              <a:rPr lang="en-US" sz="1300" baseline="30000" dirty="0" smtClean="0"/>
              <a:t>rd</a:t>
            </a:r>
            <a:r>
              <a:rPr lang="en-US" sz="1300" dirty="0" smtClean="0"/>
              <a:t> day of the 3</a:t>
            </a:r>
            <a:r>
              <a:rPr lang="en-US" sz="1300" baseline="30000" dirty="0" smtClean="0"/>
              <a:t>rd</a:t>
            </a:r>
            <a:r>
              <a:rPr lang="en-US" sz="1300" dirty="0" smtClean="0"/>
              <a:t> month, they offer sacrifice to the gods of land and mountain</a:t>
            </a:r>
          </a:p>
          <a:p>
            <a:pPr marL="285750" indent="-285750">
              <a:buFont typeface="Arial" panose="020B0604020202020204" pitchFamily="34" charset="0"/>
              <a:buChar char="•"/>
            </a:pPr>
            <a:r>
              <a:rPr lang="en-US" sz="1300" dirty="0" smtClean="0"/>
              <a:t>On the 8</a:t>
            </a:r>
            <a:r>
              <a:rPr lang="en-US" sz="1300" baseline="30000" dirty="0" smtClean="0"/>
              <a:t>th</a:t>
            </a:r>
            <a:r>
              <a:rPr lang="en-US" sz="1300" dirty="0" smtClean="0"/>
              <a:t> day of the 4</a:t>
            </a:r>
            <a:r>
              <a:rPr lang="en-US" sz="1300" baseline="30000" dirty="0" smtClean="0"/>
              <a:t>th</a:t>
            </a:r>
            <a:r>
              <a:rPr lang="en-US" sz="1300" dirty="0" smtClean="0"/>
              <a:t> month, also knowns as Ox God Festival, they allow their cattle to relax and feed they cake</a:t>
            </a:r>
          </a:p>
          <a:p>
            <a:pPr marL="285750" indent="-285750">
              <a:buFont typeface="Arial" panose="020B0604020202020204" pitchFamily="34" charset="0"/>
              <a:buChar char="•"/>
            </a:pPr>
            <a:r>
              <a:rPr lang="en-US" sz="1300" dirty="0" smtClean="0"/>
              <a:t>On the 6</a:t>
            </a:r>
            <a:r>
              <a:rPr lang="en-US" sz="1300" baseline="30000" dirty="0" smtClean="0"/>
              <a:t>th</a:t>
            </a:r>
            <a:r>
              <a:rPr lang="en-US" sz="1300" dirty="0" smtClean="0"/>
              <a:t> day of the 6</a:t>
            </a:r>
            <a:r>
              <a:rPr lang="en-US" sz="1300" baseline="30000" dirty="0" smtClean="0"/>
              <a:t>th</a:t>
            </a:r>
            <a:r>
              <a:rPr lang="en-US" sz="1300" dirty="0" smtClean="0"/>
              <a:t> month, they worship the gods of the field, land and mountains</a:t>
            </a:r>
          </a:p>
          <a:p>
            <a:pPr marL="285750" indent="-285750">
              <a:buFont typeface="Arial" panose="020B0604020202020204" pitchFamily="34" charset="0"/>
              <a:buChar char="•"/>
            </a:pPr>
            <a:r>
              <a:rPr lang="en-US" sz="1300" dirty="0" smtClean="0"/>
              <a:t>14</a:t>
            </a:r>
            <a:r>
              <a:rPr lang="en-US" sz="1300" baseline="30000" dirty="0" smtClean="0"/>
              <a:t>th</a:t>
            </a:r>
            <a:r>
              <a:rPr lang="en-US" sz="1300" dirty="0" smtClean="0"/>
              <a:t> day of the 7</a:t>
            </a:r>
            <a:r>
              <a:rPr lang="en-US" sz="1300" baseline="30000" dirty="0" smtClean="0"/>
              <a:t>th</a:t>
            </a:r>
            <a:r>
              <a:rPr lang="en-US" sz="1300" dirty="0" smtClean="0"/>
              <a:t> month, they honor the dead </a:t>
            </a:r>
            <a:endParaRPr lang="en-US" sz="1300" dirty="0"/>
          </a:p>
        </p:txBody>
      </p:sp>
      <p:sp>
        <p:nvSpPr>
          <p:cNvPr id="4" name="Slide Number Placeholder 3"/>
          <p:cNvSpPr>
            <a:spLocks noGrp="1"/>
          </p:cNvSpPr>
          <p:nvPr>
            <p:ph type="sldNum" sz="quarter" idx="10"/>
          </p:nvPr>
        </p:nvSpPr>
        <p:spPr/>
        <p:txBody>
          <a:bodyPr/>
          <a:lstStyle/>
          <a:p>
            <a:fld id="{071EA3E3-ABA3-4BCC-ACE7-23FAFB502254}" type="slidenum">
              <a:rPr lang="en-US" smtClean="0"/>
              <a:t>71</a:t>
            </a:fld>
            <a:endParaRPr lang="en-US" dirty="0"/>
          </a:p>
        </p:txBody>
      </p:sp>
    </p:spTree>
    <p:extLst>
      <p:ext uri="{BB962C8B-B14F-4D97-AF65-F5344CB8AC3E}">
        <p14:creationId xmlns:p14="http://schemas.microsoft.com/office/powerpoint/2010/main" val="125463327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7.7 million people</a:t>
            </a:r>
          </a:p>
          <a:p>
            <a:pPr marL="285750" indent="-285750">
              <a:buFont typeface="Arial" panose="020B0604020202020204" pitchFamily="34" charset="0"/>
              <a:buChar char="•"/>
            </a:pPr>
            <a:r>
              <a:rPr lang="en-US" sz="1400" dirty="0"/>
              <a:t>Live in the mountainous </a:t>
            </a:r>
            <a:r>
              <a:rPr lang="en-US" sz="1400" dirty="0" smtClean="0"/>
              <a:t>areas in Yunnan, Sichuan, Gizhou and Guangxi Provinces</a:t>
            </a:r>
          </a:p>
          <a:p>
            <a:pPr marL="285750" indent="-285750">
              <a:buFont typeface="Arial" panose="020B0604020202020204" pitchFamily="34" charset="0"/>
              <a:buChar char="•"/>
            </a:pPr>
            <a:r>
              <a:rPr lang="en-US" sz="1400" dirty="0" smtClean="0"/>
              <a:t>Some had adopted Christianity and Buddhism, but still worship their ancestors </a:t>
            </a:r>
          </a:p>
          <a:p>
            <a:pPr marL="285750" indent="-285750">
              <a:buFont typeface="Arial" panose="020B0604020202020204" pitchFamily="34" charset="0"/>
              <a:buChar char="•"/>
            </a:pPr>
            <a:r>
              <a:rPr lang="en-US" sz="1400" dirty="0" smtClean="0"/>
              <a:t>One belief is heirlooms left to the Yi people by their ancestors are endowed with magic that can bring good will to their owners so they highly value those possessions and pass them down through the generations</a:t>
            </a:r>
          </a:p>
          <a:p>
            <a:pPr marL="285750" indent="-285750">
              <a:buFont typeface="Arial" panose="020B0604020202020204" pitchFamily="34" charset="0"/>
              <a:buChar char="•"/>
            </a:pPr>
            <a:r>
              <a:rPr lang="en-US" sz="1400" dirty="0" smtClean="0"/>
              <a:t>Since they live in the mountainous areas where the land is suitable for buckwheat, corn and potatoes, those have become their staple diet</a:t>
            </a:r>
          </a:p>
          <a:p>
            <a:pPr marL="285750" indent="-285750">
              <a:buFont typeface="Arial" panose="020B0604020202020204" pitchFamily="34" charset="0"/>
              <a:buChar char="•"/>
            </a:pPr>
            <a:r>
              <a:rPr lang="en-US" sz="1400" dirty="0" smtClean="0"/>
              <a:t>Pork, mutton and beef are their main meats they consume </a:t>
            </a:r>
          </a:p>
          <a:p>
            <a:pPr marL="285750" indent="-285750">
              <a:buFont typeface="Arial" panose="020B0604020202020204" pitchFamily="34" charset="0"/>
              <a:buChar char="•"/>
            </a:pPr>
            <a:r>
              <a:rPr lang="en-US" sz="1400" dirty="0" smtClean="0"/>
              <a:t>They drink tea and wine</a:t>
            </a:r>
          </a:p>
          <a:p>
            <a:pPr marL="285750" indent="-285750">
              <a:buFont typeface="Arial" panose="020B0604020202020204" pitchFamily="34" charset="0"/>
              <a:buChar char="•"/>
            </a:pPr>
            <a:r>
              <a:rPr lang="en-US" sz="1400" dirty="0" smtClean="0"/>
              <a:t>A daily tea ritual they follow is called Sandao Tea, where tea is divided into Yingbin Tea, the tea for welcoming guests, Xuku Tea, the tea for confiding hopeless things, and Sanmen Tea, tea for dispelling boring moods</a:t>
            </a: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72</a:t>
            </a:fld>
            <a:endParaRPr lang="en-US" dirty="0"/>
          </a:p>
        </p:txBody>
      </p:sp>
    </p:spTree>
    <p:extLst>
      <p:ext uri="{BB962C8B-B14F-4D97-AF65-F5344CB8AC3E}">
        <p14:creationId xmlns:p14="http://schemas.microsoft.com/office/powerpoint/2010/main" val="37064212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00138"/>
            <a:ext cx="5486400" cy="30861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When they drink wine, they sit around in a circle and drink it on an empty stomach, without food</a:t>
            </a:r>
          </a:p>
          <a:p>
            <a:pPr marL="285750" indent="-285750">
              <a:buFont typeface="Arial" panose="020B0604020202020204" pitchFamily="34" charset="0"/>
              <a:buChar char="•"/>
            </a:pPr>
            <a:r>
              <a:rPr lang="en-US" sz="1400" dirty="0" smtClean="0"/>
              <a:t>Goblets they use vary from wood, sheep or ox horns and even eagle’s claws</a:t>
            </a:r>
          </a:p>
          <a:p>
            <a:pPr marL="285750" indent="-285750">
              <a:buFont typeface="Arial" panose="020B0604020202020204" pitchFamily="34" charset="0"/>
              <a:buChar char="•"/>
            </a:pPr>
            <a:r>
              <a:rPr lang="en-US" sz="1400" dirty="0" smtClean="0"/>
              <a:t>They are skilled at painting, sculpture, embroidery, and drawing with lacquer  </a:t>
            </a:r>
          </a:p>
          <a:p>
            <a:pPr marL="285750" indent="-285750">
              <a:buFont typeface="Arial" panose="020B0604020202020204" pitchFamily="34" charset="0"/>
              <a:buChar char="•"/>
            </a:pPr>
            <a:r>
              <a:rPr lang="en-US" sz="1400" dirty="0" smtClean="0"/>
              <a:t>In fact, the women’s reputations are based on how well they embroider</a:t>
            </a:r>
          </a:p>
          <a:p>
            <a:pPr marL="285750" indent="-285750">
              <a:buFont typeface="Arial" panose="020B0604020202020204" pitchFamily="34" charset="0"/>
              <a:buChar char="•"/>
            </a:pPr>
            <a:r>
              <a:rPr lang="en-US" sz="1400" dirty="0" smtClean="0"/>
              <a:t>The Torch Festival is the most important festival, held on the 24</a:t>
            </a:r>
            <a:r>
              <a:rPr lang="en-US" sz="1400" baseline="30000" dirty="0" smtClean="0"/>
              <a:t>th</a:t>
            </a:r>
            <a:r>
              <a:rPr lang="en-US" sz="1400" dirty="0" smtClean="0"/>
              <a:t> day of June to celebrate the victory of a rebellion against a tyrannical landlord.  They wear their traditional costumes and enjoy themselves with wrestling, horse racing, bull fighting, tug of wars, singing and dancing.  </a:t>
            </a:r>
          </a:p>
          <a:p>
            <a:pPr marL="285750" indent="-285750">
              <a:buFont typeface="Arial" panose="020B0604020202020204" pitchFamily="34" charset="0"/>
              <a:buChar char="•"/>
            </a:pPr>
            <a:r>
              <a:rPr lang="en-US" sz="1400" dirty="0" smtClean="0"/>
              <a:t>Pictures show the Yi people celebrating the Torch Festival during the day and night </a:t>
            </a:r>
          </a:p>
          <a:p>
            <a:pPr marL="285750" indent="-285750">
              <a:buFont typeface="Arial" panose="020B0604020202020204" pitchFamily="34" charset="0"/>
              <a:buChar char="•"/>
            </a:pPr>
            <a:r>
              <a:rPr lang="en-US" sz="1400" dirty="0" smtClean="0"/>
              <a:t>The Chahua Festival is held to commemorate the hero, Mi Yinu who helped them overcome the tyrannical ruler</a:t>
            </a:r>
          </a:p>
          <a:p>
            <a:pPr marL="285750" indent="-285750">
              <a:buFont typeface="Arial" panose="020B0604020202020204" pitchFamily="34" charset="0"/>
              <a:buChar char="•"/>
            </a:pPr>
            <a:r>
              <a:rPr lang="en-US" sz="1400" dirty="0" smtClean="0"/>
              <a:t>Shiyue Nian is the traditional spring festival for the Yi people, but it’s help in October</a:t>
            </a:r>
          </a:p>
          <a:p>
            <a:pPr marL="285750" indent="-285750">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73</a:t>
            </a:fld>
            <a:endParaRPr lang="en-US" dirty="0"/>
          </a:p>
        </p:txBody>
      </p:sp>
    </p:spTree>
    <p:extLst>
      <p:ext uri="{BB962C8B-B14F-4D97-AF65-F5344CB8AC3E}">
        <p14:creationId xmlns:p14="http://schemas.microsoft.com/office/powerpoint/2010/main" val="41640324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34,000 people</a:t>
            </a:r>
          </a:p>
          <a:p>
            <a:pPr marL="285750" indent="-285750">
              <a:buFont typeface="Arial" panose="020B0604020202020204" pitchFamily="34" charset="0"/>
              <a:buChar char="•"/>
            </a:pPr>
            <a:r>
              <a:rPr lang="en-US" sz="1400" dirty="0" smtClean="0"/>
              <a:t>Live in the Yunnan Province and have been there since the 2</a:t>
            </a:r>
            <a:r>
              <a:rPr lang="en-US" sz="1400" baseline="30000" dirty="0" smtClean="0"/>
              <a:t>nd</a:t>
            </a:r>
            <a:r>
              <a:rPr lang="en-US" sz="1400" dirty="0" smtClean="0"/>
              <a:t> Century</a:t>
            </a:r>
          </a:p>
          <a:p>
            <a:pPr marL="285750" indent="-285750">
              <a:buFont typeface="Arial" panose="020B0604020202020204" pitchFamily="34" charset="0"/>
              <a:buChar char="•"/>
            </a:pPr>
            <a:r>
              <a:rPr lang="en-US" sz="1400" dirty="0" smtClean="0"/>
              <a:t>Believe in Buddhism and Taoism and almost all villages have a temple with various architectural styles</a:t>
            </a:r>
          </a:p>
          <a:p>
            <a:pPr marL="285750" indent="-285750">
              <a:buFont typeface="Arial" panose="020B0604020202020204" pitchFamily="34" charset="0"/>
              <a:buChar char="•"/>
            </a:pPr>
            <a:r>
              <a:rPr lang="en-US" sz="1400" dirty="0" smtClean="0"/>
              <a:t>They are good at making iron weapons and cutting tools</a:t>
            </a:r>
          </a:p>
          <a:p>
            <a:pPr marL="285750" indent="-285750">
              <a:buFont typeface="Arial" panose="020B0604020202020204" pitchFamily="34" charset="0"/>
              <a:buChar char="•"/>
            </a:pPr>
            <a:r>
              <a:rPr lang="en-US" sz="1400" dirty="0" smtClean="0"/>
              <a:t>They grow a high quality rice, which they are proud of and eat that with fried fish that live in the waters of their rice paddies</a:t>
            </a:r>
          </a:p>
          <a:p>
            <a:pPr marL="285750" indent="-285750">
              <a:buFont typeface="Arial" panose="020B0604020202020204" pitchFamily="34" charset="0"/>
              <a:buChar char="•"/>
            </a:pPr>
            <a:r>
              <a:rPr lang="en-US" sz="1400" dirty="0" smtClean="0"/>
              <a:t>They also drink a mellow tasting wine</a:t>
            </a:r>
          </a:p>
        </p:txBody>
      </p:sp>
      <p:sp>
        <p:nvSpPr>
          <p:cNvPr id="4" name="Slide Number Placeholder 3"/>
          <p:cNvSpPr>
            <a:spLocks noGrp="1"/>
          </p:cNvSpPr>
          <p:nvPr>
            <p:ph type="sldNum" sz="quarter" idx="10"/>
          </p:nvPr>
        </p:nvSpPr>
        <p:spPr/>
        <p:txBody>
          <a:bodyPr/>
          <a:lstStyle/>
          <a:p>
            <a:fld id="{071EA3E3-ABA3-4BCC-ACE7-23FAFB502254}" type="slidenum">
              <a:rPr lang="en-US" smtClean="0"/>
              <a:t>74</a:t>
            </a:fld>
            <a:endParaRPr lang="en-US" dirty="0"/>
          </a:p>
        </p:txBody>
      </p:sp>
    </p:spTree>
    <p:extLst>
      <p:ext uri="{BB962C8B-B14F-4D97-AF65-F5344CB8AC3E}">
        <p14:creationId xmlns:p14="http://schemas.microsoft.com/office/powerpoint/2010/main" val="292520032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588620" cy="3600450"/>
          </a:xfrm>
        </p:spPr>
        <p:txBody>
          <a:bodyPr/>
          <a:lstStyle/>
          <a:p>
            <a:pPr marL="285750" indent="-285750">
              <a:buFont typeface="Arial" panose="020B0604020202020204" pitchFamily="34" charset="0"/>
              <a:buChar char="•"/>
            </a:pPr>
            <a:r>
              <a:rPr lang="en-US" sz="1400" dirty="0" smtClean="0"/>
              <a:t>Unmarried men usually wear their hair short under a white or black cap; once married, they wear blue caps</a:t>
            </a:r>
          </a:p>
          <a:p>
            <a:pPr marL="285750" indent="-285750">
              <a:buFont typeface="Arial" panose="020B0604020202020204" pitchFamily="34" charset="0"/>
              <a:buChar char="•"/>
            </a:pPr>
            <a:r>
              <a:rPr lang="en-US" sz="1400" dirty="0" smtClean="0"/>
              <a:t>Girls wear their hair in braids, but once, married, they wear their hair in a bun, piled has high as 20”</a:t>
            </a:r>
          </a:p>
          <a:p>
            <a:pPr marL="285750" indent="-285750">
              <a:buFont typeface="Arial" panose="020B0604020202020204" pitchFamily="34" charset="0"/>
              <a:buChar char="•"/>
            </a:pPr>
            <a:r>
              <a:rPr lang="en-US" sz="1400" dirty="0" smtClean="0"/>
              <a:t>As the Dai people, the Achang use the Water Splashing Festival to choose a mate</a:t>
            </a:r>
          </a:p>
          <a:p>
            <a:pPr marL="285750" indent="-285750">
              <a:buFont typeface="Arial" panose="020B0604020202020204" pitchFamily="34" charset="0"/>
              <a:buChar char="•"/>
            </a:pPr>
            <a:r>
              <a:rPr lang="en-US" sz="1400" dirty="0" smtClean="0"/>
              <a:t>They celebrate the Torch Festival on the 24</a:t>
            </a:r>
            <a:r>
              <a:rPr lang="en-US" sz="1400" baseline="30000" dirty="0" smtClean="0"/>
              <a:t>th</a:t>
            </a:r>
            <a:r>
              <a:rPr lang="en-US" sz="1400" dirty="0" smtClean="0"/>
              <a:t> day of the 6</a:t>
            </a:r>
            <a:r>
              <a:rPr lang="en-US" sz="1400" baseline="30000" dirty="0" smtClean="0"/>
              <a:t>th</a:t>
            </a:r>
            <a:r>
              <a:rPr lang="en-US" sz="1400" dirty="0" smtClean="0"/>
              <a:t> June by enjoying rice noodles with pork and walk around the neighborhoods carrying bright torches</a:t>
            </a:r>
          </a:p>
          <a:p>
            <a:pPr marL="285750" indent="-285750">
              <a:buFont typeface="Arial" panose="020B0604020202020204" pitchFamily="34" charset="0"/>
              <a:buChar char="•"/>
            </a:pPr>
            <a:r>
              <a:rPr lang="en-US" sz="1400" dirty="0" smtClean="0"/>
              <a:t>They celebrate the Wolou Festival on April 4</a:t>
            </a:r>
            <a:r>
              <a:rPr lang="en-US" sz="1400" baseline="30000" dirty="0" smtClean="0"/>
              <a:t>th</a:t>
            </a:r>
            <a:r>
              <a:rPr lang="en-US" sz="1400" dirty="0" smtClean="0"/>
              <a:t> by paying homage to their ancestors, Zhepama and Zhemina, who made great contributions to their nationality</a:t>
            </a:r>
          </a:p>
          <a:p>
            <a:pPr marL="285750" indent="-285750">
              <a:buFont typeface="Arial" panose="020B0604020202020204" pitchFamily="34" charset="0"/>
              <a:buChar char="•"/>
            </a:pPr>
            <a:r>
              <a:rPr lang="en-US" sz="1400" dirty="0" smtClean="0"/>
              <a:t>Taboos for the Achangs include:</a:t>
            </a:r>
          </a:p>
          <a:p>
            <a:pPr marL="285750" indent="-285750">
              <a:buFont typeface="Arial" panose="020B0604020202020204" pitchFamily="34" charset="0"/>
              <a:buChar char="•"/>
            </a:pPr>
            <a:r>
              <a:rPr lang="en-US" sz="1400" dirty="0" smtClean="0"/>
              <a:t>Not killing or harming domestic animals on January 1</a:t>
            </a:r>
            <a:r>
              <a:rPr lang="en-US" sz="1400" baseline="30000" dirty="0" smtClean="0"/>
              <a:t>st</a:t>
            </a:r>
            <a:endParaRPr lang="en-US" sz="1400" dirty="0" smtClean="0"/>
          </a:p>
          <a:p>
            <a:pPr marL="285750" indent="-285750">
              <a:buFont typeface="Arial" panose="020B0604020202020204" pitchFamily="34" charset="0"/>
              <a:buChar char="•"/>
            </a:pPr>
            <a:r>
              <a:rPr lang="en-US" sz="1400" dirty="0" smtClean="0"/>
              <a:t>Males of other families cannot visit a family who has given birth for the first 7 days</a:t>
            </a:r>
          </a:p>
          <a:p>
            <a:pPr marL="285750" indent="-285750">
              <a:buFont typeface="Arial" panose="020B0604020202020204" pitchFamily="34" charset="0"/>
              <a:buChar char="•"/>
            </a:pPr>
            <a:r>
              <a:rPr lang="en-US" sz="1400" dirty="0" smtClean="0"/>
              <a:t>Standing and sitting on the threshold or cutting the threshold with a sword is forbidden because the threshold stands for the prosperity of the family and the abundant generation of the family</a:t>
            </a:r>
          </a:p>
          <a:p>
            <a:pPr marL="285750" indent="-285750">
              <a:buFont typeface="Arial" panose="020B0604020202020204" pitchFamily="34" charset="0"/>
              <a:buChar char="•"/>
            </a:pPr>
            <a:r>
              <a:rPr lang="en-US" sz="1400" dirty="0" smtClean="0"/>
              <a:t>Males and females of the same family name cannot marry</a:t>
            </a:r>
          </a:p>
          <a:p>
            <a:pPr marL="285750" indent="-285750">
              <a:buFont typeface="Arial" panose="020B0604020202020204" pitchFamily="34" charset="0"/>
              <a:buChar char="•"/>
            </a:pPr>
            <a:r>
              <a:rPr lang="en-US" sz="1400" dirty="0" smtClean="0"/>
              <a:t>No burning of hair because if burnt, the person will become ill or mad</a:t>
            </a: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75</a:t>
            </a:fld>
            <a:endParaRPr lang="en-US" dirty="0"/>
          </a:p>
        </p:txBody>
      </p:sp>
    </p:spTree>
    <p:extLst>
      <p:ext uri="{BB962C8B-B14F-4D97-AF65-F5344CB8AC3E}">
        <p14:creationId xmlns:p14="http://schemas.microsoft.com/office/powerpoint/2010/main" val="81570332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Lo Ba</a:t>
            </a:r>
          </a:p>
          <a:p>
            <a:pPr marL="285750" indent="-285750">
              <a:buFont typeface="Arial" panose="020B0604020202020204" pitchFamily="34" charset="0"/>
              <a:buChar char="•"/>
            </a:pPr>
            <a:r>
              <a:rPr lang="en-US" sz="1400" dirty="0" smtClean="0"/>
              <a:t>Smallest minority group with only 3,000 people</a:t>
            </a:r>
          </a:p>
          <a:p>
            <a:pPr marL="285750" indent="-285750">
              <a:buFont typeface="Arial" panose="020B0604020202020204" pitchFamily="34" charset="0"/>
              <a:buChar char="•"/>
            </a:pPr>
            <a:r>
              <a:rPr lang="en-US" sz="1400" dirty="0" smtClean="0"/>
              <a:t>Live in the southeast region of Tibet; in fact, the name Lhoba is derived from the Tibetan word for southerners</a:t>
            </a:r>
          </a:p>
          <a:p>
            <a:pPr marL="285750" indent="-285750">
              <a:buFont typeface="Arial" panose="020B0604020202020204" pitchFamily="34" charset="0"/>
              <a:buChar char="•"/>
            </a:pPr>
            <a:r>
              <a:rPr lang="en-US" sz="1400" dirty="0" smtClean="0"/>
              <a:t>The Lhobas were kept in virtual slavery by the Tibetan government until the 1950’s when the Chinese Government help improve their livelihood by expanding their development of the wide variety of resources ranging from mineral to plants to animals</a:t>
            </a:r>
          </a:p>
          <a:p>
            <a:pPr marL="285750" indent="-285750">
              <a:buFont typeface="Arial" panose="020B0604020202020204" pitchFamily="34" charset="0"/>
              <a:buChar char="•"/>
            </a:pPr>
            <a:r>
              <a:rPr lang="en-US" sz="1400" dirty="0" smtClean="0"/>
              <a:t>They believe the world is filled with spirits that control their everyday lives and pray and use shamans to seek blessing and control the spirits</a:t>
            </a:r>
          </a:p>
          <a:p>
            <a:pPr marL="285750" indent="-285750">
              <a:buFont typeface="Arial" panose="020B0604020202020204" pitchFamily="34" charset="0"/>
              <a:buChar char="•"/>
            </a:pPr>
            <a:r>
              <a:rPr lang="en-US" sz="1400" dirty="0" smtClean="0"/>
              <a:t>Because they live so close to Tibetans, the food and culture resembles that of the Tibetans</a:t>
            </a:r>
          </a:p>
          <a:p>
            <a:pPr marL="285750" indent="-285750">
              <a:buFont typeface="Arial" panose="020B0604020202020204" pitchFamily="34" charset="0"/>
              <a:buChar char="•"/>
            </a:pPr>
            <a:r>
              <a:rPr lang="en-US" sz="1400" dirty="0" smtClean="0"/>
              <a:t>They eat rice, corn and a local grain called Jizhuegu or chicken claw grain </a:t>
            </a:r>
          </a:p>
          <a:p>
            <a:pPr marL="285750" indent="-285750">
              <a:buFont typeface="Arial" panose="020B0604020202020204" pitchFamily="34" charset="0"/>
              <a:buChar char="•"/>
            </a:pPr>
            <a:r>
              <a:rPr lang="en-US" sz="1400" dirty="0" smtClean="0"/>
              <a:t>They use the grain to brew a popular yellow wine</a:t>
            </a:r>
          </a:p>
          <a:p>
            <a:pPr marL="285750" indent="-285750">
              <a:buFont typeface="Arial" panose="020B0604020202020204" pitchFamily="34" charset="0"/>
              <a:buChar char="•"/>
            </a:pPr>
            <a:r>
              <a:rPr lang="en-US" sz="1400" dirty="0" smtClean="0"/>
              <a:t>One of their favorite dishes is the buckwheat pies dusted with chili powder</a:t>
            </a:r>
          </a:p>
        </p:txBody>
      </p:sp>
      <p:sp>
        <p:nvSpPr>
          <p:cNvPr id="4" name="Slide Number Placeholder 3"/>
          <p:cNvSpPr>
            <a:spLocks noGrp="1"/>
          </p:cNvSpPr>
          <p:nvPr>
            <p:ph type="sldNum" sz="quarter" idx="10"/>
          </p:nvPr>
        </p:nvSpPr>
        <p:spPr/>
        <p:txBody>
          <a:bodyPr/>
          <a:lstStyle/>
          <a:p>
            <a:fld id="{071EA3E3-ABA3-4BCC-ACE7-23FAFB502254}" type="slidenum">
              <a:rPr lang="en-US" smtClean="0"/>
              <a:t>76</a:t>
            </a:fld>
            <a:endParaRPr lang="en-US" dirty="0"/>
          </a:p>
        </p:txBody>
      </p:sp>
    </p:spTree>
    <p:extLst>
      <p:ext uri="{BB962C8B-B14F-4D97-AF65-F5344CB8AC3E}">
        <p14:creationId xmlns:p14="http://schemas.microsoft.com/office/powerpoint/2010/main" val="319487034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8400"/>
            <a:ext cx="5486400" cy="30861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Lohba people are very hospitals to their guest, giving them to best seats and the prized part of each dish</a:t>
            </a:r>
          </a:p>
          <a:p>
            <a:pPr marL="285750" indent="-285750">
              <a:buFont typeface="Arial" panose="020B0604020202020204" pitchFamily="34" charset="0"/>
              <a:buChar char="•"/>
            </a:pPr>
            <a:r>
              <a:rPr lang="en-US" sz="1400" dirty="0" smtClean="0"/>
              <a:t>Since they hunt using poison arrows, they meat has to be treated after it’s cut up</a:t>
            </a:r>
          </a:p>
          <a:p>
            <a:pPr marL="285750" indent="-285750">
              <a:buFont typeface="Arial" panose="020B0604020202020204" pitchFamily="34" charset="0"/>
              <a:buChar char="•"/>
            </a:pPr>
            <a:r>
              <a:rPr lang="en-US" sz="1400" dirty="0" smtClean="0"/>
              <a:t>Picture shows a Lhoba hunter aiming for black bear, wild boar or a  bison</a:t>
            </a:r>
          </a:p>
          <a:p>
            <a:pPr marL="285750" indent="-285750">
              <a:buFont typeface="Arial" panose="020B0604020202020204" pitchFamily="34" charset="0"/>
              <a:buChar char="•"/>
            </a:pPr>
            <a:r>
              <a:rPr lang="en-US" sz="1400" dirty="0" smtClean="0"/>
              <a:t>To show that the meat is safe to eat, the host would eat and drink a little to show that the food is safe before offering the food to the guests</a:t>
            </a:r>
          </a:p>
          <a:p>
            <a:pPr marL="285750" indent="-285750">
              <a:buFont typeface="Arial" panose="020B0604020202020204" pitchFamily="34" charset="0"/>
              <a:buChar char="•"/>
            </a:pPr>
            <a:r>
              <a:rPr lang="en-US" sz="1400" dirty="0" smtClean="0"/>
              <a:t>The guests in turn must eat all the food on the table or the host would be offended</a:t>
            </a:r>
          </a:p>
          <a:p>
            <a:pPr marL="285750" indent="-285750">
              <a:buFont typeface="Arial" panose="020B0604020202020204" pitchFamily="34" charset="0"/>
              <a:buChar char="•"/>
            </a:pPr>
            <a:r>
              <a:rPr lang="en-US" sz="1400" dirty="0" smtClean="0"/>
              <a:t>Some Lhobas follow Tibetan holidays according to their holidays, while others live according to their own calendar, but all celebrate the arrival of the New Year on the same day by slaughtering a pig, oxen or sheet and sharing the meat with others, drink, sing, and dance</a:t>
            </a:r>
          </a:p>
        </p:txBody>
      </p:sp>
      <p:sp>
        <p:nvSpPr>
          <p:cNvPr id="4" name="Slide Number Placeholder 3"/>
          <p:cNvSpPr>
            <a:spLocks noGrp="1"/>
          </p:cNvSpPr>
          <p:nvPr>
            <p:ph type="sldNum" sz="quarter" idx="10"/>
          </p:nvPr>
        </p:nvSpPr>
        <p:spPr/>
        <p:txBody>
          <a:bodyPr/>
          <a:lstStyle/>
          <a:p>
            <a:fld id="{071EA3E3-ABA3-4BCC-ACE7-23FAFB502254}" type="slidenum">
              <a:rPr lang="en-US" smtClean="0"/>
              <a:t>77</a:t>
            </a:fld>
            <a:endParaRPr lang="en-US" dirty="0"/>
          </a:p>
        </p:txBody>
      </p:sp>
    </p:spTree>
    <p:extLst>
      <p:ext uri="{BB962C8B-B14F-4D97-AF65-F5344CB8AC3E}">
        <p14:creationId xmlns:p14="http://schemas.microsoft.com/office/powerpoint/2010/main" val="40475493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7.5 million people in China</a:t>
            </a:r>
          </a:p>
          <a:p>
            <a:pPr marL="285750" indent="-285750">
              <a:buFont typeface="Arial" panose="020B0604020202020204" pitchFamily="34" charset="0"/>
              <a:buChar char="•"/>
            </a:pPr>
            <a:r>
              <a:rPr lang="en-US" sz="1400" dirty="0" smtClean="0"/>
              <a:t>Live in Yunnan Province in Southwest China and Qinghai, Sichuan and Gansu Provinces in Central China</a:t>
            </a:r>
          </a:p>
          <a:p>
            <a:pPr marL="285750" indent="-285750">
              <a:buFont typeface="Arial" panose="020B0604020202020204" pitchFamily="34" charset="0"/>
              <a:buChar char="•"/>
            </a:pPr>
            <a:r>
              <a:rPr lang="en-US" sz="1400" dirty="0" smtClean="0"/>
              <a:t>Most are devoted Buddhists</a:t>
            </a:r>
          </a:p>
          <a:p>
            <a:pPr marL="285750" indent="-285750">
              <a:buFont typeface="Arial" panose="020B0604020202020204" pitchFamily="34" charset="0"/>
              <a:buChar char="•"/>
            </a:pPr>
            <a:r>
              <a:rPr lang="en-US" sz="1400" dirty="0" smtClean="0"/>
              <a:t>Tibetan farmers grow barley</a:t>
            </a:r>
          </a:p>
          <a:p>
            <a:pPr marL="285750" indent="-285750">
              <a:buFont typeface="Arial" panose="020B0604020202020204" pitchFamily="34" charset="0"/>
              <a:buChar char="•"/>
            </a:pPr>
            <a:r>
              <a:rPr lang="en-US" sz="1400" dirty="0" smtClean="0"/>
              <a:t>Those who live the nomadic life style herd yaks and sheep</a:t>
            </a:r>
          </a:p>
          <a:p>
            <a:pPr marL="285750" indent="-285750">
              <a:buFont typeface="Arial" panose="020B0604020202020204" pitchFamily="34" charset="0"/>
              <a:buChar char="•"/>
            </a:pPr>
            <a:r>
              <a:rPr lang="en-US" sz="1400" dirty="0" smtClean="0"/>
              <a:t>Tibetans who have migrated to cities have started their own businesses or work as craftsmen</a:t>
            </a: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78</a:t>
            </a:fld>
            <a:endParaRPr lang="en-US" dirty="0"/>
          </a:p>
        </p:txBody>
      </p:sp>
    </p:spTree>
    <p:extLst>
      <p:ext uri="{BB962C8B-B14F-4D97-AF65-F5344CB8AC3E}">
        <p14:creationId xmlns:p14="http://schemas.microsoft.com/office/powerpoint/2010/main" val="56066746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They eat noodles or dumplings made from barley dough, beef, yak or mutton, and dairy products with no vegetables</a:t>
            </a:r>
          </a:p>
          <a:p>
            <a:pPr marL="285750" indent="-285750">
              <a:buFont typeface="Arial" panose="020B0604020202020204" pitchFamily="34" charset="0"/>
              <a:buChar char="•"/>
            </a:pPr>
            <a:r>
              <a:rPr lang="en-US" sz="1400" dirty="0" smtClean="0"/>
              <a:t>They would dry hang their meat in their tent or home to dry and eat it raw</a:t>
            </a:r>
          </a:p>
          <a:p>
            <a:pPr marL="285750" indent="-285750">
              <a:buFont typeface="Arial" panose="020B0604020202020204" pitchFamily="34" charset="0"/>
              <a:buChar char="•"/>
            </a:pPr>
            <a:r>
              <a:rPr lang="en-US" sz="1400" dirty="0" smtClean="0"/>
              <a:t>Since their cultivate mustard seeds, they might also cook the meat in a spicy stew with potatoes</a:t>
            </a:r>
          </a:p>
          <a:p>
            <a:pPr marL="285750" indent="-285750">
              <a:buFont typeface="Arial" panose="020B0604020202020204" pitchFamily="34" charset="0"/>
              <a:buChar char="•"/>
            </a:pPr>
            <a:r>
              <a:rPr lang="en-US" sz="1400" dirty="0" smtClean="0"/>
              <a:t>They drink buttered tea, sweet tea and barley wine for beverages</a:t>
            </a:r>
          </a:p>
          <a:p>
            <a:pPr marL="285750" indent="-285750">
              <a:buFont typeface="Arial" panose="020B0604020202020204" pitchFamily="34" charset="0"/>
              <a:buChar char="•"/>
            </a:pPr>
            <a:r>
              <a:rPr lang="en-US" sz="1400" dirty="0" smtClean="0"/>
              <a:t>Their clothing tend to be thick and heavy because of the cold weather</a:t>
            </a:r>
          </a:p>
          <a:p>
            <a:pPr marL="285750" indent="-285750">
              <a:buFont typeface="Arial" panose="020B0604020202020204" pitchFamily="34" charset="0"/>
              <a:buChar char="•"/>
            </a:pPr>
            <a:r>
              <a:rPr lang="en-US" sz="1400" dirty="0" smtClean="0"/>
              <a:t>The festivals they celebrate include Losar, which is their Lunar New Year and usually celebrated in February/March timeframe, slightly different than the Han schedule</a:t>
            </a:r>
          </a:p>
          <a:p>
            <a:pPr marL="285750" indent="-285750">
              <a:buFont typeface="Arial" panose="020B0604020202020204" pitchFamily="34" charset="0"/>
              <a:buChar char="•"/>
            </a:pPr>
            <a:r>
              <a:rPr lang="en-US" sz="1400" dirty="0" smtClean="0"/>
              <a:t>They also celebrate the Sho Dan Festival  on June 30</a:t>
            </a:r>
            <a:r>
              <a:rPr lang="en-US" sz="1400" baseline="30000" dirty="0" smtClean="0"/>
              <a:t>th</a:t>
            </a:r>
            <a:r>
              <a:rPr lang="en-US" sz="1400" dirty="0" smtClean="0"/>
              <a:t> of the Tibetan calendar after the monks return home from the Monastery where they stay to avoid stepping on summer insects</a:t>
            </a:r>
          </a:p>
          <a:p>
            <a:pPr marL="285750" indent="-285750">
              <a:buFont typeface="Arial" panose="020B0604020202020204" pitchFamily="34" charset="0"/>
              <a:buChar char="•"/>
            </a:pPr>
            <a:r>
              <a:rPr lang="en-US" sz="1400" dirty="0" smtClean="0"/>
              <a:t>Picture shows the Tibetan Chinese celebrating the Sho Dan Festival</a:t>
            </a:r>
          </a:p>
          <a:p>
            <a:pPr marL="285750" indent="-285750">
              <a:buFont typeface="Arial" panose="020B0604020202020204" pitchFamily="34" charset="0"/>
              <a:buChar char="•"/>
            </a:pPr>
            <a:r>
              <a:rPr lang="en-US" sz="1400" dirty="0" smtClean="0"/>
              <a:t>The Bathing Festival is celebrated 3 times during a person’s life, at birth, marriage and at death</a:t>
            </a: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79</a:t>
            </a:fld>
            <a:endParaRPr lang="en-US" dirty="0"/>
          </a:p>
        </p:txBody>
      </p:sp>
    </p:spTree>
    <p:extLst>
      <p:ext uri="{BB962C8B-B14F-4D97-AF65-F5344CB8AC3E}">
        <p14:creationId xmlns:p14="http://schemas.microsoft.com/office/powerpoint/2010/main" val="3719987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600" dirty="0" smtClean="0"/>
              <a:t>Chow shun</a:t>
            </a:r>
          </a:p>
          <a:p>
            <a:pPr marL="171450" indent="-171450">
              <a:buFont typeface="Arial" panose="020B0604020202020204" pitchFamily="34" charset="0"/>
              <a:buChar char="•"/>
            </a:pPr>
            <a:r>
              <a:rPr lang="en-US" sz="1600" dirty="0" smtClean="0"/>
              <a:t>1.9 million people who migrated from Korea</a:t>
            </a:r>
          </a:p>
          <a:p>
            <a:pPr marL="171450" indent="-171450">
              <a:buFont typeface="Arial" panose="020B0604020202020204" pitchFamily="34" charset="0"/>
              <a:buChar char="•"/>
            </a:pPr>
            <a:r>
              <a:rPr lang="en-US" sz="1600" dirty="0" smtClean="0"/>
              <a:t>Majority of them live in Heilongjiang, Jilin and Liaoning Provinces in Northeast China bordering Korea, but also find some people in major cities such as Beijing, Xian and Inner Mongolian</a:t>
            </a:r>
          </a:p>
          <a:p>
            <a:pPr marL="171450" indent="-171450">
              <a:buFont typeface="Arial" panose="020B0604020202020204" pitchFamily="34" charset="0"/>
              <a:buChar char="•"/>
            </a:pPr>
            <a:r>
              <a:rPr lang="en-US" sz="1600" dirty="0" smtClean="0"/>
              <a:t>Most of them are atheist, but some adopted Buddhism and Christianity</a:t>
            </a:r>
          </a:p>
          <a:p>
            <a:pPr marL="171450" indent="-171450">
              <a:buFont typeface="Arial" panose="020B0604020202020204" pitchFamily="34" charset="0"/>
              <a:buChar char="•"/>
            </a:pPr>
            <a:r>
              <a:rPr lang="en-US" sz="1600" dirty="0" smtClean="0"/>
              <a:t>Main products include rice, timber, beef, herbs and tobacco</a:t>
            </a:r>
            <a:endParaRPr lang="en-US" sz="1600" dirty="0"/>
          </a:p>
        </p:txBody>
      </p:sp>
      <p:sp>
        <p:nvSpPr>
          <p:cNvPr id="4" name="Slide Number Placeholder 3"/>
          <p:cNvSpPr>
            <a:spLocks noGrp="1"/>
          </p:cNvSpPr>
          <p:nvPr>
            <p:ph type="sldNum" sz="quarter" idx="10"/>
          </p:nvPr>
        </p:nvSpPr>
        <p:spPr/>
        <p:txBody>
          <a:bodyPr/>
          <a:lstStyle/>
          <a:p>
            <a:fld id="{071EA3E3-ABA3-4BCC-ACE7-23FAFB502254}" type="slidenum">
              <a:rPr lang="en-US" smtClean="0"/>
              <a:t>8</a:t>
            </a:fld>
            <a:endParaRPr lang="en-US" dirty="0"/>
          </a:p>
        </p:txBody>
      </p:sp>
    </p:spTree>
    <p:extLst>
      <p:ext uri="{BB962C8B-B14F-4D97-AF65-F5344CB8AC3E}">
        <p14:creationId xmlns:p14="http://schemas.microsoft.com/office/powerpoint/2010/main" val="335874504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8 million people</a:t>
            </a:r>
          </a:p>
          <a:p>
            <a:pPr marL="285750" indent="-285750">
              <a:buFont typeface="Arial" panose="020B0604020202020204" pitchFamily="34" charset="0"/>
              <a:buChar char="•"/>
            </a:pPr>
            <a:r>
              <a:rPr lang="en-US" sz="1400" dirty="0" smtClean="0"/>
              <a:t>Live in the Wuling Mountains bordering Hunnan, Hubei, Sichuan and Guizhou Provinces</a:t>
            </a:r>
          </a:p>
          <a:p>
            <a:pPr marL="285750" indent="-285750">
              <a:buFont typeface="Arial" panose="020B0604020202020204" pitchFamily="34" charset="0"/>
              <a:buChar char="•"/>
            </a:pPr>
            <a:r>
              <a:rPr lang="en-US" sz="1400" dirty="0" smtClean="0"/>
              <a:t>Believe in their ancestors and gods and respects white tigers because they believe white tigers help prevent evil</a:t>
            </a:r>
          </a:p>
          <a:p>
            <a:pPr marL="285750" indent="-285750">
              <a:buFont typeface="Arial" panose="020B0604020202020204" pitchFamily="34" charset="0"/>
              <a:buChar char="•"/>
            </a:pPr>
            <a:r>
              <a:rPr lang="en-US" sz="1400" dirty="0" smtClean="0"/>
              <a:t>They live mainly on agriculture, with main crops being tung oil and tea and fishing</a:t>
            </a:r>
          </a:p>
          <a:p>
            <a:pPr marL="285750" indent="-285750">
              <a:buFont typeface="Arial" panose="020B0604020202020204" pitchFamily="34" charset="0"/>
              <a:buChar char="•"/>
            </a:pPr>
            <a:r>
              <a:rPr lang="en-US" sz="1400" dirty="0" smtClean="0"/>
              <a:t>Lately, tourism has been great for them because people have started going their to see the scenic views of Mr. Wuling and Wudong</a:t>
            </a:r>
          </a:p>
          <a:p>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80</a:t>
            </a:fld>
            <a:endParaRPr lang="en-US" dirty="0"/>
          </a:p>
        </p:txBody>
      </p:sp>
    </p:spTree>
    <p:extLst>
      <p:ext uri="{BB962C8B-B14F-4D97-AF65-F5344CB8AC3E}">
        <p14:creationId xmlns:p14="http://schemas.microsoft.com/office/powerpoint/2010/main" val="270940651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Eat rice, corn and pickled vegetables</a:t>
            </a:r>
          </a:p>
          <a:p>
            <a:pPr marL="285750" indent="-285750">
              <a:buFont typeface="Arial" panose="020B0604020202020204" pitchFamily="34" charset="0"/>
              <a:buChar char="•"/>
            </a:pPr>
            <a:r>
              <a:rPr lang="en-US" sz="1400" dirty="0" smtClean="0"/>
              <a:t>Drink a wine brewed with glutinous rice</a:t>
            </a:r>
          </a:p>
          <a:p>
            <a:pPr marL="285750" indent="-285750">
              <a:buFont typeface="Arial" panose="020B0604020202020204" pitchFamily="34" charset="0"/>
              <a:buChar char="•"/>
            </a:pPr>
            <a:r>
              <a:rPr lang="en-US" sz="1400" dirty="0" smtClean="0"/>
              <a:t>Know for their woven brocade cloth called Xilandgkapu, which are often used for bedspreads (shown on the slide).  They usually show over 100 patterns</a:t>
            </a:r>
          </a:p>
          <a:p>
            <a:pPr marL="285750" indent="-285750">
              <a:buFont typeface="Arial" panose="020B0604020202020204" pitchFamily="34" charset="0"/>
              <a:buChar char="•"/>
            </a:pPr>
            <a:r>
              <a:rPr lang="en-US" sz="1400" dirty="0" smtClean="0"/>
              <a:t>Tujia people are also know for their Baishou Dance, which include 70 hand gestures depicting war, farming, hunting, courtship and other aspects of life</a:t>
            </a:r>
          </a:p>
          <a:p>
            <a:pPr marL="285750" indent="-285750">
              <a:buFont typeface="Arial" panose="020B0604020202020204" pitchFamily="34" charset="0"/>
              <a:buChar char="•"/>
            </a:pPr>
            <a:r>
              <a:rPr lang="en-US" sz="1400" dirty="0" smtClean="0"/>
              <a:t>The grandest festival is the Tujia Year, also called Gannian, which is celebrated on Lunar New Year’s Eve; they usually prepare a large meal an dance together</a:t>
            </a:r>
          </a:p>
          <a:p>
            <a:pPr marL="285750" indent="-285750">
              <a:buFont typeface="Arial" panose="020B0604020202020204" pitchFamily="34" charset="0"/>
              <a:buChar char="•"/>
            </a:pPr>
            <a:r>
              <a:rPr lang="en-US" sz="1400" dirty="0" smtClean="0"/>
              <a:t>They also celebrate the Dragon Boat Festival</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81</a:t>
            </a:fld>
            <a:endParaRPr lang="en-US" dirty="0"/>
          </a:p>
        </p:txBody>
      </p:sp>
    </p:spTree>
    <p:extLst>
      <p:ext uri="{BB962C8B-B14F-4D97-AF65-F5344CB8AC3E}">
        <p14:creationId xmlns:p14="http://schemas.microsoft.com/office/powerpoint/2010/main" val="23110578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Bao An</a:t>
            </a:r>
          </a:p>
          <a:p>
            <a:pPr marL="285750" indent="-285750">
              <a:buFont typeface="Arial" panose="020B0604020202020204" pitchFamily="34" charset="0"/>
              <a:buChar char="•"/>
            </a:pPr>
            <a:r>
              <a:rPr lang="en-US" sz="1400" dirty="0" smtClean="0"/>
              <a:t>Only a little over 16,000 people</a:t>
            </a:r>
          </a:p>
          <a:p>
            <a:pPr marL="285750" indent="-285750">
              <a:buFont typeface="Arial" panose="020B0604020202020204" pitchFamily="34" charset="0"/>
              <a:buChar char="•"/>
            </a:pPr>
            <a:r>
              <a:rPr lang="en-US" sz="1400" dirty="0" smtClean="0"/>
              <a:t>Live in the southwest region in Gansu Province </a:t>
            </a:r>
          </a:p>
          <a:p>
            <a:pPr marL="285750" indent="-285750">
              <a:buFont typeface="Arial" panose="020B0604020202020204" pitchFamily="34" charset="0"/>
              <a:buChar char="•"/>
            </a:pPr>
            <a:r>
              <a:rPr lang="en-US" sz="1400" dirty="0" smtClean="0"/>
              <a:t>They are believed to be descendants of Muslim Mongol soldiers who were stationed in Qinghai during the Ming Dynasty</a:t>
            </a:r>
          </a:p>
          <a:p>
            <a:pPr marL="285750" indent="-285750">
              <a:buFont typeface="Arial" panose="020B0604020202020204" pitchFamily="34" charset="0"/>
              <a:buChar char="•"/>
            </a:pPr>
            <a:r>
              <a:rPr lang="en-US" sz="1400" dirty="0" smtClean="0"/>
              <a:t>Therefore, they’ve maintained their Moslem and Islamic traditions</a:t>
            </a:r>
          </a:p>
          <a:p>
            <a:pPr marL="285750" indent="-285750">
              <a:buFont typeface="Arial" panose="020B0604020202020204" pitchFamily="34" charset="0"/>
              <a:buChar char="•"/>
            </a:pPr>
            <a:r>
              <a:rPr lang="en-US" sz="1400" dirty="0" smtClean="0"/>
              <a:t>They are agriculturalist by trade, growing barley, wheat and corn</a:t>
            </a:r>
          </a:p>
          <a:p>
            <a:pPr marL="285750" indent="-285750">
              <a:buFont typeface="Arial" panose="020B0604020202020204" pitchFamily="34" charset="0"/>
              <a:buChar char="•"/>
            </a:pPr>
            <a:r>
              <a:rPr lang="en-US" sz="1400" dirty="0" smtClean="0"/>
              <a:t>They are also good at forging knives using brass, copper or ox bones</a:t>
            </a:r>
          </a:p>
          <a:p>
            <a:pPr marL="285750" indent="-285750">
              <a:buFont typeface="Arial" panose="020B0604020202020204" pitchFamily="34" charset="0"/>
              <a:buChar char="•"/>
            </a:pPr>
            <a:r>
              <a:rPr lang="en-US" sz="1400" dirty="0" smtClean="0"/>
              <a:t>Picture shows a sample of their workmanship on forging knives</a:t>
            </a: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82</a:t>
            </a:fld>
            <a:endParaRPr lang="en-US" dirty="0"/>
          </a:p>
        </p:txBody>
      </p:sp>
    </p:spTree>
    <p:extLst>
      <p:ext uri="{BB962C8B-B14F-4D97-AF65-F5344CB8AC3E}">
        <p14:creationId xmlns:p14="http://schemas.microsoft.com/office/powerpoint/2010/main" val="183977269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Women are good at paper cutting and engraving unique flower patterns on furniture, utensils and knives</a:t>
            </a:r>
          </a:p>
          <a:p>
            <a:pPr marL="285750" indent="-285750">
              <a:buFont typeface="Arial" panose="020B0604020202020204" pitchFamily="34" charset="0"/>
              <a:buChar char="•"/>
            </a:pPr>
            <a:r>
              <a:rPr lang="en-US" sz="1400" dirty="0" smtClean="0"/>
              <a:t>They only eat beef and mutton and will not eat the remnants or by-products</a:t>
            </a:r>
          </a:p>
          <a:p>
            <a:pPr marL="285750" indent="-285750">
              <a:buFont typeface="Arial" panose="020B0604020202020204" pitchFamily="34" charset="0"/>
              <a:buChar char="•"/>
            </a:pPr>
            <a:r>
              <a:rPr lang="en-US" sz="1400" dirty="0" smtClean="0"/>
              <a:t>They celebrate the Spring Festival, but tend to celebrate traditional Islamic festivals that are of religious in nature, such as Lesser Bairam or Corban Festivals</a:t>
            </a:r>
          </a:p>
        </p:txBody>
      </p:sp>
      <p:sp>
        <p:nvSpPr>
          <p:cNvPr id="4" name="Slide Number Placeholder 3"/>
          <p:cNvSpPr>
            <a:spLocks noGrp="1"/>
          </p:cNvSpPr>
          <p:nvPr>
            <p:ph type="sldNum" sz="quarter" idx="10"/>
          </p:nvPr>
        </p:nvSpPr>
        <p:spPr/>
        <p:txBody>
          <a:bodyPr/>
          <a:lstStyle/>
          <a:p>
            <a:fld id="{071EA3E3-ABA3-4BCC-ACE7-23FAFB502254}" type="slidenum">
              <a:rPr lang="en-US" smtClean="0"/>
              <a:t>83</a:t>
            </a:fld>
            <a:endParaRPr lang="en-US" dirty="0"/>
          </a:p>
        </p:txBody>
      </p:sp>
    </p:spTree>
    <p:extLst>
      <p:ext uri="{BB962C8B-B14F-4D97-AF65-F5344CB8AC3E}">
        <p14:creationId xmlns:p14="http://schemas.microsoft.com/office/powerpoint/2010/main" val="328447686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Over 300,000 people</a:t>
            </a:r>
          </a:p>
          <a:p>
            <a:pPr marL="285750" indent="-285750">
              <a:buFont typeface="Arial" panose="020B0604020202020204" pitchFamily="34" charset="0"/>
              <a:buChar char="•"/>
            </a:pPr>
            <a:r>
              <a:rPr lang="en-US" sz="1400" dirty="0" smtClean="0"/>
              <a:t>Live in the northwest part of the Sichuan Province</a:t>
            </a:r>
          </a:p>
          <a:p>
            <a:pPr marL="285750" indent="-285750">
              <a:buFont typeface="Arial" panose="020B0604020202020204" pitchFamily="34" charset="0"/>
              <a:buChar char="•"/>
            </a:pPr>
            <a:r>
              <a:rPr lang="en-US" sz="1400" dirty="0" smtClean="0"/>
              <a:t>Based on inscriptions found on oracle bones, the Qiang civilization has been around for over 3,000 years</a:t>
            </a:r>
          </a:p>
          <a:p>
            <a:pPr marL="285750" indent="-285750">
              <a:buFont typeface="Arial" panose="020B0604020202020204" pitchFamily="34" charset="0"/>
              <a:buChar char="•"/>
            </a:pPr>
            <a:r>
              <a:rPr lang="en-US" sz="1400" dirty="0" smtClean="0"/>
              <a:t>They believe that everything in nature has a spirit</a:t>
            </a:r>
          </a:p>
          <a:p>
            <a:pPr marL="285750" indent="-285750">
              <a:buFont typeface="Arial" panose="020B0604020202020204" pitchFamily="34" charset="0"/>
              <a:buChar char="•"/>
            </a:pPr>
            <a:r>
              <a:rPr lang="en-US" sz="1400" dirty="0" smtClean="0"/>
              <a:t>They consider white quartz stone as a symbol of rightness with the power of gods while black quartz is evil</a:t>
            </a:r>
          </a:p>
          <a:p>
            <a:pPr marL="285750" indent="-285750">
              <a:buFont typeface="Arial" panose="020B0604020202020204" pitchFamily="34" charset="0"/>
              <a:buChar char="•"/>
            </a:pPr>
            <a:r>
              <a:rPr lang="en-US" sz="1400" dirty="0" smtClean="0"/>
              <a:t>On the third day of their new year, they would go to white stones on their rooftops and worship gods of mountain, stone king, or ox king, etc.</a:t>
            </a:r>
          </a:p>
          <a:p>
            <a:pPr marL="285750" indent="-285750">
              <a:buFont typeface="Arial" panose="020B0604020202020204" pitchFamily="34" charset="0"/>
              <a:buChar char="•"/>
            </a:pPr>
            <a:r>
              <a:rPr lang="en-US" sz="1400" dirty="0" smtClean="0"/>
              <a:t>They are know for their construction capabilities</a:t>
            </a:r>
          </a:p>
          <a:p>
            <a:pPr marL="285750" indent="-285750">
              <a:buFont typeface="Arial" panose="020B0604020202020204" pitchFamily="34" charset="0"/>
              <a:buChar char="•"/>
            </a:pPr>
            <a:r>
              <a:rPr lang="en-US" sz="1400" dirty="0" smtClean="0"/>
              <a:t>One structure that they are know for is the Diaolou, which is a building up to 98’ high made of stones and clay used to store food, firewood or used as forts</a:t>
            </a:r>
          </a:p>
          <a:p>
            <a:pPr marL="285750" indent="-285750">
              <a:buFont typeface="Arial" panose="020B0604020202020204" pitchFamily="34" charset="0"/>
              <a:buChar char="•"/>
            </a:pPr>
            <a:r>
              <a:rPr lang="en-US" sz="1400" dirty="0" smtClean="0"/>
              <a:t>Picture shows a typical Qiang house, usually made of stone and mud</a:t>
            </a:r>
          </a:p>
        </p:txBody>
      </p:sp>
      <p:sp>
        <p:nvSpPr>
          <p:cNvPr id="4" name="Slide Number Placeholder 3"/>
          <p:cNvSpPr>
            <a:spLocks noGrp="1"/>
          </p:cNvSpPr>
          <p:nvPr>
            <p:ph type="sldNum" sz="quarter" idx="10"/>
          </p:nvPr>
        </p:nvSpPr>
        <p:spPr/>
        <p:txBody>
          <a:bodyPr/>
          <a:lstStyle/>
          <a:p>
            <a:fld id="{071EA3E3-ABA3-4BCC-ACE7-23FAFB502254}" type="slidenum">
              <a:rPr lang="en-US" smtClean="0"/>
              <a:t>84</a:t>
            </a:fld>
            <a:endParaRPr lang="en-US" dirty="0"/>
          </a:p>
        </p:txBody>
      </p:sp>
    </p:spTree>
    <p:extLst>
      <p:ext uri="{BB962C8B-B14F-4D97-AF65-F5344CB8AC3E}">
        <p14:creationId xmlns:p14="http://schemas.microsoft.com/office/powerpoint/2010/main" val="349340592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95388"/>
            <a:ext cx="5486400" cy="30861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They eat corn, wheat, potatoes, beef, mutton, chicken, and fish</a:t>
            </a:r>
          </a:p>
          <a:p>
            <a:pPr marL="285750" indent="-285750">
              <a:buFont typeface="Arial" panose="020B0604020202020204" pitchFamily="34" charset="0"/>
              <a:buChar char="•"/>
            </a:pPr>
            <a:r>
              <a:rPr lang="en-US" sz="1400" dirty="0" smtClean="0"/>
              <a:t>All Qiang people drink wine, including women and children (who prefer to drink wine with honey), so by the time they become adults, they have a great capacity for drinking liquor </a:t>
            </a:r>
          </a:p>
          <a:p>
            <a:pPr marL="285750" indent="-285750">
              <a:buFont typeface="Arial" panose="020B0604020202020204" pitchFamily="34" charset="0"/>
              <a:buChar char="•"/>
            </a:pPr>
            <a:r>
              <a:rPr lang="en-US" sz="1400" dirty="0" smtClean="0"/>
              <a:t>Their embroidery and carpet weaving capability have been known since the Ming Dynasty</a:t>
            </a:r>
          </a:p>
          <a:p>
            <a:pPr marL="285750" indent="-285750">
              <a:buFont typeface="Arial" panose="020B0604020202020204" pitchFamily="34" charset="0"/>
              <a:buChar char="•"/>
            </a:pPr>
            <a:r>
              <a:rPr lang="en-US" sz="1400" dirty="0" smtClean="0"/>
              <a:t>Picture shows some of their embroidering on their clothing</a:t>
            </a:r>
          </a:p>
          <a:p>
            <a:pPr marL="285750" indent="-285750">
              <a:buFont typeface="Arial" panose="020B0604020202020204" pitchFamily="34" charset="0"/>
              <a:buChar char="•"/>
            </a:pPr>
            <a:r>
              <a:rPr lang="en-US" sz="1400" dirty="0" smtClean="0"/>
              <a:t>Unlike the Hans, they celebrate their new year in the 10</a:t>
            </a:r>
            <a:r>
              <a:rPr lang="en-US" sz="1400" baseline="30000" dirty="0" smtClean="0"/>
              <a:t>th</a:t>
            </a:r>
            <a:r>
              <a:rPr lang="en-US" sz="1400" dirty="0" smtClean="0"/>
              <a:t> lunar month and they celebrate by offering flour and sacrificing meat to ancestors and gods</a:t>
            </a:r>
          </a:p>
          <a:p>
            <a:pPr marL="285750" indent="-285750">
              <a:buFont typeface="Arial" panose="020B0604020202020204" pitchFamily="34" charset="0"/>
              <a:buChar char="•"/>
            </a:pPr>
            <a:r>
              <a:rPr lang="en-US" sz="1400" dirty="0" smtClean="0"/>
              <a:t>They preserve their culture by developing folk stories and expressing them through music and dances</a:t>
            </a:r>
          </a:p>
          <a:p>
            <a:pPr marL="285750" indent="-285750">
              <a:buFont typeface="Arial" panose="020B0604020202020204" pitchFamily="34" charset="0"/>
              <a:buChar char="•"/>
            </a:pPr>
            <a:r>
              <a:rPr lang="en-US" sz="1400" dirty="0" smtClean="0"/>
              <a:t>One of the dances called the Armor Dance is performed with armor, copper, bells and long weapons, which reflect the character of the Qiang people, which are brave, simple and unconstrained</a:t>
            </a:r>
          </a:p>
          <a:p>
            <a:pPr marL="285750" indent="-285750">
              <a:buFont typeface="Arial" panose="020B0604020202020204" pitchFamily="34" charset="0"/>
              <a:buChar char="•"/>
            </a:pPr>
            <a:r>
              <a:rPr lang="en-US" sz="1400" dirty="0" smtClean="0"/>
              <a:t>Some taboos to remember when meeting with Qiang people, is if you see a red ribbon on their door, that means they have some sick at home and do not welcome guests, Do not work over their burner, sit on their threshold or steps and do not put your chopsticks across your bowl when you eat</a:t>
            </a:r>
          </a:p>
          <a:p>
            <a:endParaRPr lang="en-US" sz="1400" dirty="0" smtClean="0"/>
          </a:p>
          <a:p>
            <a:pPr marL="285750" indent="-285750">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85</a:t>
            </a:fld>
            <a:endParaRPr lang="en-US" dirty="0"/>
          </a:p>
        </p:txBody>
      </p:sp>
    </p:spTree>
    <p:extLst>
      <p:ext uri="{BB962C8B-B14F-4D97-AF65-F5344CB8AC3E}">
        <p14:creationId xmlns:p14="http://schemas.microsoft.com/office/powerpoint/2010/main" val="203444706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41,000 people</a:t>
            </a:r>
          </a:p>
          <a:p>
            <a:pPr marL="285750" indent="-285750">
              <a:buFont typeface="Arial" panose="020B0604020202020204" pitchFamily="34" charset="0"/>
              <a:buChar char="•"/>
            </a:pPr>
            <a:r>
              <a:rPr lang="en-US" sz="1400" dirty="0" smtClean="0"/>
              <a:t>Live in the Pamir Mountains in Xianjiang Province in northwestern China</a:t>
            </a:r>
          </a:p>
          <a:p>
            <a:pPr marL="285750" indent="-285750">
              <a:buFont typeface="Arial" panose="020B0604020202020204" pitchFamily="34" charset="0"/>
              <a:buChar char="•"/>
            </a:pPr>
            <a:r>
              <a:rPr lang="en-US" sz="1400" dirty="0" smtClean="0"/>
              <a:t>Follow the Islamic faith, but only visit the mosque during major holidays</a:t>
            </a:r>
          </a:p>
          <a:p>
            <a:pPr marL="285750" indent="-285750">
              <a:buFont typeface="Arial" panose="020B0604020202020204" pitchFamily="34" charset="0"/>
              <a:buChar char="•"/>
            </a:pPr>
            <a:r>
              <a:rPr lang="en-US" sz="1400" dirty="0" smtClean="0"/>
              <a:t>They grow highland barley, wheat, corn and peas</a:t>
            </a:r>
          </a:p>
          <a:p>
            <a:pPr marL="285750" indent="-285750">
              <a:buFont typeface="Arial" panose="020B0604020202020204" pitchFamily="34" charset="0"/>
              <a:buChar char="•"/>
            </a:pPr>
            <a:r>
              <a:rPr lang="en-US" sz="1400" dirty="0" smtClean="0"/>
              <a:t>They also breed sheep, goats, yaks, horses, and camels</a:t>
            </a: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86</a:t>
            </a:fld>
            <a:endParaRPr lang="en-US" dirty="0"/>
          </a:p>
        </p:txBody>
      </p:sp>
    </p:spTree>
    <p:extLst>
      <p:ext uri="{BB962C8B-B14F-4D97-AF65-F5344CB8AC3E}">
        <p14:creationId xmlns:p14="http://schemas.microsoft.com/office/powerpoint/2010/main" val="27110748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They will eat meat and cook rice and pies with milk, but because of their religion, they will not eat pork, dog, donkey, horse meat or any animals that die of natural causes</a:t>
            </a:r>
          </a:p>
          <a:p>
            <a:pPr marL="285750" indent="-285750">
              <a:buFont typeface="Arial" panose="020B0604020202020204" pitchFamily="34" charset="0"/>
              <a:buChar char="•"/>
            </a:pPr>
            <a:r>
              <a:rPr lang="en-US" sz="1400" dirty="0" smtClean="0"/>
              <a:t>They celebrate the Spring Festival on the 3</a:t>
            </a:r>
            <a:r>
              <a:rPr lang="en-US" sz="1400" baseline="30000" dirty="0" smtClean="0"/>
              <a:t>rd</a:t>
            </a:r>
            <a:r>
              <a:rPr lang="en-US" sz="1400" dirty="0" smtClean="0"/>
              <a:t> month when they do their Spring cleaning, feed their ox and visit with others</a:t>
            </a:r>
          </a:p>
          <a:p>
            <a:pPr marL="285750" indent="-285750">
              <a:buFont typeface="Arial" panose="020B0604020202020204" pitchFamily="34" charset="0"/>
              <a:buChar char="•"/>
            </a:pPr>
            <a:r>
              <a:rPr lang="en-US" sz="1400" dirty="0" smtClean="0"/>
              <a:t>They celebrate the Baluoti Festival in the 8</a:t>
            </a:r>
            <a:r>
              <a:rPr lang="en-US" sz="1400" baseline="30000" dirty="0" smtClean="0"/>
              <a:t>th</a:t>
            </a:r>
            <a:r>
              <a:rPr lang="en-US" sz="1400" dirty="0" smtClean="0"/>
              <a:t> month by lighting candles and praying for peace for their family members</a:t>
            </a:r>
          </a:p>
          <a:p>
            <a:pPr marL="285750" indent="-285750">
              <a:buFont typeface="Arial" panose="020B0604020202020204" pitchFamily="34" charset="0"/>
              <a:buChar char="•"/>
            </a:pPr>
            <a:r>
              <a:rPr lang="en-US" sz="1400" dirty="0" smtClean="0"/>
              <a:t>The Tajiks have certain traditions and etiquettes</a:t>
            </a:r>
          </a:p>
          <a:p>
            <a:pPr marL="285750" indent="-285750">
              <a:buFont typeface="Arial" panose="020B0604020202020204" pitchFamily="34" charset="0"/>
              <a:buChar char="•"/>
            </a:pPr>
            <a:r>
              <a:rPr lang="en-US" sz="1400" dirty="0" smtClean="0"/>
              <a:t>During New Years, the women would sift flour on guests’ shoulders to wish them good luck</a:t>
            </a:r>
          </a:p>
          <a:p>
            <a:pPr marL="285750" indent="-285750">
              <a:buFont typeface="Arial" panose="020B0604020202020204" pitchFamily="34" charset="0"/>
              <a:buChar char="•"/>
            </a:pPr>
            <a:r>
              <a:rPr lang="en-US" sz="1400" dirty="0" smtClean="0"/>
              <a:t>When greeting each other, they do not hug as that’s reserved for those whom they have the warmest feelings; instead, men will shake and kiss the back of each others’ hands; women will kiss the face and lips; and men and women will shake hands and kiss the palm of the hands</a:t>
            </a:r>
          </a:p>
          <a:p>
            <a:pPr marL="285750" indent="-285750">
              <a:buFont typeface="Arial" panose="020B0604020202020204" pitchFamily="34" charset="0"/>
              <a:buChar char="•"/>
            </a:pPr>
            <a:r>
              <a:rPr lang="en-US" sz="1400" dirty="0" smtClean="0"/>
              <a:t>Mothers teach their daughters to respect the husband and in-laws and not to flirt with other men, to be diligent and economical</a:t>
            </a:r>
          </a:p>
          <a:p>
            <a:pPr marL="285750" indent="-285750">
              <a:buFont typeface="Arial" panose="020B0604020202020204" pitchFamily="34" charset="0"/>
              <a:buChar char="•"/>
            </a:pPr>
            <a:r>
              <a:rPr lang="en-US" sz="1400" dirty="0" smtClean="0"/>
              <a:t>When hosting guests, they will respect the guests and never ask the guests when they will be leaving</a:t>
            </a: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87</a:t>
            </a:fld>
            <a:endParaRPr lang="en-US" dirty="0"/>
          </a:p>
        </p:txBody>
      </p:sp>
    </p:spTree>
    <p:extLst>
      <p:ext uri="{BB962C8B-B14F-4D97-AF65-F5344CB8AC3E}">
        <p14:creationId xmlns:p14="http://schemas.microsoft.com/office/powerpoint/2010/main" val="23497317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650,000 people</a:t>
            </a:r>
          </a:p>
          <a:p>
            <a:pPr marL="285750" indent="-285750">
              <a:buFont typeface="Arial" panose="020B0604020202020204" pitchFamily="34" charset="0"/>
              <a:buChar char="•"/>
            </a:pPr>
            <a:r>
              <a:rPr lang="en-US" sz="1400" dirty="0" smtClean="0"/>
              <a:t>Descendants from Arabic and Persian merchants who travelled to China for trade in the 7</a:t>
            </a:r>
            <a:r>
              <a:rPr lang="en-US" sz="1400" baseline="30000" dirty="0" smtClean="0"/>
              <a:t>th</a:t>
            </a:r>
            <a:r>
              <a:rPr lang="en-US" sz="1400" dirty="0" smtClean="0"/>
              <a:t> Century</a:t>
            </a:r>
          </a:p>
          <a:p>
            <a:pPr marL="285750" indent="-285750">
              <a:buFont typeface="Arial" panose="020B0604020202020204" pitchFamily="34" charset="0"/>
              <a:buChar char="•"/>
            </a:pPr>
            <a:r>
              <a:rPr lang="en-US" sz="1400" dirty="0" smtClean="0"/>
              <a:t>Settled in the Ningxia Province in Central China</a:t>
            </a:r>
          </a:p>
          <a:p>
            <a:pPr marL="285750" indent="-285750">
              <a:buFont typeface="Arial" panose="020B0604020202020204" pitchFamily="34" charset="0"/>
              <a:buChar char="•"/>
            </a:pPr>
            <a:r>
              <a:rPr lang="en-US" sz="1400" dirty="0" smtClean="0"/>
              <a:t>Follow the Muslim religion with a Imam and a Mosque in each community</a:t>
            </a:r>
          </a:p>
          <a:p>
            <a:pPr marL="285750" indent="-285750">
              <a:buFont typeface="Arial" panose="020B0604020202020204" pitchFamily="34" charset="0"/>
              <a:buChar char="•"/>
            </a:pPr>
            <a:r>
              <a:rPr lang="en-US" sz="1400" dirty="0" smtClean="0"/>
              <a:t>Prefer food made from flour</a:t>
            </a:r>
          </a:p>
          <a:p>
            <a:pPr marL="285750" indent="-285750">
              <a:buFont typeface="Arial" panose="020B0604020202020204" pitchFamily="34" charset="0"/>
              <a:buChar char="•"/>
            </a:pPr>
            <a:r>
              <a:rPr lang="en-US" sz="1400" dirty="0" smtClean="0"/>
              <a:t>Because they are Muslims, they will not eat pork, dogs, horses, donkeys, mules or blood from any animals </a:t>
            </a:r>
          </a:p>
          <a:p>
            <a:pPr marL="285750" indent="-285750">
              <a:buFont typeface="Arial" panose="020B0604020202020204" pitchFamily="34" charset="0"/>
              <a:buChar char="•"/>
            </a:pPr>
            <a:r>
              <a:rPr lang="en-US" sz="1400" dirty="0" smtClean="0"/>
              <a:t>If a pot or pan is tainted by cooking ones of these meats, they will not touch the dish</a:t>
            </a:r>
          </a:p>
          <a:p>
            <a:pPr marL="285750" indent="-285750">
              <a:buFont typeface="Arial" panose="020B0604020202020204" pitchFamily="34" charset="0"/>
              <a:buChar char="•"/>
            </a:pPr>
            <a:r>
              <a:rPr lang="en-US" sz="1400" dirty="0" smtClean="0"/>
              <a:t>When they drink tea, their Gaiwan Tea is made with other nutritious ingredients such as longan, jujube, sesame, or sugar candy medlar </a:t>
            </a:r>
          </a:p>
          <a:p>
            <a:pPr marL="285750" indent="-285750">
              <a:buFont typeface="Arial" panose="020B0604020202020204" pitchFamily="34" charset="0"/>
              <a:buChar char="•"/>
            </a:pPr>
            <a:r>
              <a:rPr lang="en-US" sz="1400" dirty="0" smtClean="0"/>
              <a:t>Picture shows Naan, made of flour and typical of what Muslims eat</a:t>
            </a: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88</a:t>
            </a:fld>
            <a:endParaRPr lang="en-US" dirty="0"/>
          </a:p>
        </p:txBody>
      </p:sp>
    </p:spTree>
    <p:extLst>
      <p:ext uri="{BB962C8B-B14F-4D97-AF65-F5344CB8AC3E}">
        <p14:creationId xmlns:p14="http://schemas.microsoft.com/office/powerpoint/2010/main" val="2429727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They live a very puritanical life</a:t>
            </a:r>
          </a:p>
          <a:p>
            <a:pPr marL="285750" indent="-285750">
              <a:buFont typeface="Arial" panose="020B0604020202020204" pitchFamily="34" charset="0"/>
              <a:buChar char="•"/>
            </a:pPr>
            <a:r>
              <a:rPr lang="en-US" sz="1400" dirty="0" smtClean="0"/>
              <a:t>They don’t joke or describe things with food</a:t>
            </a:r>
          </a:p>
          <a:p>
            <a:pPr marL="285750" indent="-285750">
              <a:buFont typeface="Arial" panose="020B0604020202020204" pitchFamily="34" charset="0"/>
              <a:buChar char="•"/>
            </a:pPr>
            <a:r>
              <a:rPr lang="en-US" sz="1400" dirty="0" smtClean="0"/>
              <a:t>No smoking, drinking, gambling</a:t>
            </a:r>
          </a:p>
          <a:p>
            <a:pPr marL="285750" indent="-285750">
              <a:buFont typeface="Arial" panose="020B0604020202020204" pitchFamily="34" charset="0"/>
              <a:buChar char="•"/>
            </a:pPr>
            <a:r>
              <a:rPr lang="en-US" sz="1400" dirty="0" smtClean="0"/>
              <a:t>Young people do not sit with elders</a:t>
            </a:r>
          </a:p>
          <a:p>
            <a:pPr marL="285750" indent="-285750">
              <a:buFont typeface="Arial" panose="020B0604020202020204" pitchFamily="34" charset="0"/>
              <a:buChar char="•"/>
            </a:pPr>
            <a:r>
              <a:rPr lang="en-US" sz="1400" dirty="0" smtClean="0"/>
              <a:t>Do not use fortune tellers to predict the future</a:t>
            </a:r>
          </a:p>
          <a:p>
            <a:pPr marL="285750" indent="-285750">
              <a:buFont typeface="Arial" panose="020B0604020202020204" pitchFamily="34" charset="0"/>
              <a:buChar char="•"/>
            </a:pPr>
            <a:r>
              <a:rPr lang="en-US" sz="1400" dirty="0" smtClean="0"/>
              <a:t>No sitting or stepping on the threshold because Muhammad uses the threshold as the pillow</a:t>
            </a:r>
          </a:p>
          <a:p>
            <a:pPr marL="285750" indent="-285750">
              <a:buFont typeface="Arial" panose="020B0604020202020204" pitchFamily="34" charset="0"/>
              <a:buChar char="•"/>
            </a:pPr>
            <a:r>
              <a:rPr lang="en-US" sz="1400" dirty="0" smtClean="0"/>
              <a:t>To marry into a Hui family, the person must respect the Hui culture and convert to Islamism; Marriage feasts must have an even number of dishes to symbolize that the new couple will be a pair permanently</a:t>
            </a:r>
          </a:p>
          <a:p>
            <a:pPr marL="285750" indent="-285750">
              <a:buFont typeface="Arial" panose="020B0604020202020204" pitchFamily="34" charset="0"/>
              <a:buChar char="•"/>
            </a:pPr>
            <a:r>
              <a:rPr lang="en-US" sz="1400" dirty="0" smtClean="0"/>
              <a:t>No wailing at funerals because that will be regarded as a complaint or hatred for the dead</a:t>
            </a:r>
          </a:p>
          <a:p>
            <a:pPr marL="285750" indent="-285750">
              <a:buFont typeface="Arial" panose="020B0604020202020204" pitchFamily="34" charset="0"/>
              <a:buChar char="•"/>
            </a:pPr>
            <a:r>
              <a:rPr lang="en-US" sz="1400" dirty="0" smtClean="0"/>
              <a:t>They celebrate Lesser Bairam on the 1</a:t>
            </a:r>
            <a:r>
              <a:rPr lang="en-US" sz="1400" baseline="30000" dirty="0" smtClean="0"/>
              <a:t>st</a:t>
            </a:r>
            <a:r>
              <a:rPr lang="en-US" sz="1400" dirty="0" smtClean="0"/>
              <a:t> day of the 10</a:t>
            </a:r>
            <a:r>
              <a:rPr lang="en-US" sz="1400" baseline="30000" dirty="0" smtClean="0"/>
              <a:t>th</a:t>
            </a:r>
            <a:r>
              <a:rPr lang="en-US" sz="1400" dirty="0" smtClean="0"/>
              <a:t> month for 3 days.  For the entire 9</a:t>
            </a:r>
            <a:r>
              <a:rPr lang="en-US" sz="1400" baseline="30000" dirty="0" smtClean="0"/>
              <a:t>th</a:t>
            </a:r>
            <a:r>
              <a:rPr lang="en-US" sz="1400" dirty="0" smtClean="0"/>
              <a:t> month, the men older than 12 and women older than 9 will fast and will not eat from sunrise to sunset</a:t>
            </a:r>
          </a:p>
          <a:p>
            <a:pPr marL="285750" indent="-285750">
              <a:buFont typeface="Arial" panose="020B0604020202020204" pitchFamily="34" charset="0"/>
              <a:buChar char="•"/>
            </a:pPr>
            <a:r>
              <a:rPr lang="en-US" sz="1400" dirty="0" smtClean="0"/>
              <a:t>They celebrate the Corban Festival on the 10</a:t>
            </a:r>
            <a:r>
              <a:rPr lang="en-US" sz="1400" baseline="30000" dirty="0" smtClean="0"/>
              <a:t>th</a:t>
            </a:r>
            <a:r>
              <a:rPr lang="en-US" sz="1400" dirty="0" smtClean="0"/>
              <a:t> day of the last month where they skip breakfast, attend mosque, then kill an oxen and share it with the poor families and relatives</a:t>
            </a:r>
          </a:p>
          <a:p>
            <a:pPr marL="285750" indent="-285750">
              <a:buFont typeface="Arial" panose="020B0604020202020204" pitchFamily="34" charset="0"/>
              <a:buChar char="•"/>
            </a:pPr>
            <a:endParaRPr lang="en-US" sz="1400" dirty="0" smtClean="0"/>
          </a:p>
        </p:txBody>
      </p:sp>
      <p:sp>
        <p:nvSpPr>
          <p:cNvPr id="4" name="Slide Number Placeholder 3"/>
          <p:cNvSpPr>
            <a:spLocks noGrp="1"/>
          </p:cNvSpPr>
          <p:nvPr>
            <p:ph type="sldNum" sz="quarter" idx="10"/>
          </p:nvPr>
        </p:nvSpPr>
        <p:spPr/>
        <p:txBody>
          <a:bodyPr/>
          <a:lstStyle/>
          <a:p>
            <a:fld id="{071EA3E3-ABA3-4BCC-ACE7-23FAFB502254}" type="slidenum">
              <a:rPr lang="en-US" smtClean="0"/>
              <a:t>89</a:t>
            </a:fld>
            <a:endParaRPr lang="en-US" dirty="0"/>
          </a:p>
        </p:txBody>
      </p:sp>
    </p:spTree>
    <p:extLst>
      <p:ext uri="{BB962C8B-B14F-4D97-AF65-F5344CB8AC3E}">
        <p14:creationId xmlns:p14="http://schemas.microsoft.com/office/powerpoint/2010/main" val="2809100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98563"/>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Eat rice, millet, spicy vegetables, sponge cakes, and cold noodles</a:t>
            </a:r>
          </a:p>
          <a:p>
            <a:pPr marL="171450" indent="-171450">
              <a:buFont typeface="Arial" panose="020B0604020202020204" pitchFamily="34" charset="0"/>
              <a:buChar char="•"/>
            </a:pPr>
            <a:r>
              <a:rPr lang="en-US" dirty="0" smtClean="0"/>
              <a:t>Dishes of food need to placed in certain order:  chopsticks and spoons to the right, rice to the left of the soup and spices in the middle of the table</a:t>
            </a:r>
          </a:p>
          <a:p>
            <a:pPr marL="171450" indent="-171450">
              <a:buFont typeface="Arial" panose="020B0604020202020204" pitchFamily="34" charset="0"/>
              <a:buChar char="•"/>
            </a:pPr>
            <a:r>
              <a:rPr lang="en-US" dirty="0" smtClean="0"/>
              <a:t>Celebrate the same holidays as the Hans, including Spring, Dragon Boat and Mid-Autumn Festivals.  Pictured here are some Chaoxian girls on the taiko drums during a festival.</a:t>
            </a:r>
          </a:p>
          <a:p>
            <a:pPr marL="171450" indent="-171450">
              <a:buFont typeface="Arial" panose="020B0604020202020204" pitchFamily="34" charset="0"/>
              <a:buChar char="•"/>
            </a:pPr>
            <a:r>
              <a:rPr lang="en-US" dirty="0" smtClean="0"/>
              <a:t>Other unique holidays include baby’s one-year birthday, a senior’s 60</a:t>
            </a:r>
            <a:r>
              <a:rPr lang="en-US" baseline="30000" dirty="0" smtClean="0"/>
              <a:t>th</a:t>
            </a:r>
            <a:r>
              <a:rPr lang="en-US" dirty="0" smtClean="0"/>
              <a:t> birthday, a couple’s 60</a:t>
            </a:r>
            <a:r>
              <a:rPr lang="en-US" baseline="30000" dirty="0" smtClean="0"/>
              <a:t>th</a:t>
            </a:r>
            <a:r>
              <a:rPr lang="en-US" dirty="0" smtClean="0"/>
              <a:t> anniversary and Day of the Older Persons on August 15</a:t>
            </a:r>
            <a:r>
              <a:rPr lang="en-US" baseline="30000" dirty="0" smtClean="0"/>
              <a:t>th</a:t>
            </a:r>
          </a:p>
          <a:p>
            <a:pPr marL="171450" indent="-171450">
              <a:buFont typeface="Arial" panose="020B0604020202020204" pitchFamily="34" charset="0"/>
              <a:buChar char="•"/>
            </a:pPr>
            <a:r>
              <a:rPr lang="en-US" dirty="0" smtClean="0"/>
              <a:t>One cultural nuance, eldest son is expected to support the parents forever or looked upon by society if obligation is not fulfilled</a:t>
            </a:r>
          </a:p>
          <a:p>
            <a:pPr marL="171450" indent="-171450">
              <a:buFont typeface="Arial" panose="020B0604020202020204" pitchFamily="34" charset="0"/>
              <a:buChar char="•"/>
            </a:pPr>
            <a:r>
              <a:rPr lang="en-US" dirty="0" smtClean="0"/>
              <a:t>No marrying someone who share the same surname</a:t>
            </a:r>
          </a:p>
          <a:p>
            <a:pPr marL="171450" indent="-171450">
              <a:buFont typeface="Arial" panose="020B0604020202020204" pitchFamily="34" charset="0"/>
              <a:buChar char="•"/>
            </a:pPr>
            <a:r>
              <a:rPr lang="en-US" dirty="0" smtClean="0"/>
              <a:t>During festivals, girls wear colorful dresses and dance with long drums and fans and boys dance with knives</a:t>
            </a:r>
          </a:p>
          <a:p>
            <a:pPr marL="171450" indent="-171450">
              <a:buFont typeface="Arial" panose="020B0604020202020204" pitchFamily="34" charset="0"/>
              <a:buChar char="•"/>
            </a:pPr>
            <a:r>
              <a:rPr lang="en-US" dirty="0" smtClean="0"/>
              <a:t>For sports, they like to wrestle and play football while women prefer to swing</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71EA3E3-ABA3-4BCC-ACE7-23FAFB502254}" type="slidenum">
              <a:rPr lang="en-US" smtClean="0"/>
              <a:t>9</a:t>
            </a:fld>
            <a:endParaRPr lang="en-US" dirty="0"/>
          </a:p>
        </p:txBody>
      </p:sp>
    </p:spTree>
    <p:extLst>
      <p:ext uri="{BB962C8B-B14F-4D97-AF65-F5344CB8AC3E}">
        <p14:creationId xmlns:p14="http://schemas.microsoft.com/office/powerpoint/2010/main" val="174334069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Over 621,000 people</a:t>
            </a:r>
          </a:p>
          <a:p>
            <a:pPr marL="285750" indent="-285750">
              <a:buFont typeface="Arial" panose="020B0604020202020204" pitchFamily="34" charset="0"/>
              <a:buChar char="•"/>
            </a:pPr>
            <a:r>
              <a:rPr lang="en-US" sz="1400" dirty="0" smtClean="0"/>
              <a:t>Believed to be descendants of Mongolian troops posted in the Hezhou area by Genghis Khan in the 12</a:t>
            </a:r>
            <a:r>
              <a:rPr lang="en-US" sz="1400" baseline="30000" dirty="0" smtClean="0"/>
              <a:t>th</a:t>
            </a:r>
            <a:r>
              <a:rPr lang="en-US" sz="1400" dirty="0" smtClean="0"/>
              <a:t> Century during his trip westward</a:t>
            </a:r>
          </a:p>
          <a:p>
            <a:pPr marL="285750" indent="-285750">
              <a:buFont typeface="Arial" panose="020B0604020202020204" pitchFamily="34" charset="0"/>
              <a:buChar char="•"/>
            </a:pPr>
            <a:r>
              <a:rPr lang="en-US" sz="1400" dirty="0" smtClean="0"/>
              <a:t>Live in Gansu Province in northern China</a:t>
            </a:r>
          </a:p>
          <a:p>
            <a:pPr marL="285750" indent="-285750">
              <a:buFont typeface="Arial" panose="020B0604020202020204" pitchFamily="34" charset="0"/>
              <a:buChar char="•"/>
            </a:pPr>
            <a:r>
              <a:rPr lang="en-US" sz="1400" dirty="0" smtClean="0"/>
              <a:t>They are Moslems following the Islamic faith</a:t>
            </a:r>
          </a:p>
          <a:p>
            <a:pPr marL="285750" indent="-285750">
              <a:buFont typeface="Arial" panose="020B0604020202020204" pitchFamily="34" charset="0"/>
              <a:buChar char="•"/>
            </a:pPr>
            <a:r>
              <a:rPr lang="en-US" sz="1400" dirty="0" smtClean="0"/>
              <a:t>Picture shows the interior of one of their mosques</a:t>
            </a:r>
          </a:p>
          <a:p>
            <a:pPr marL="285750" indent="-285750">
              <a:buFont typeface="Arial" panose="020B0604020202020204" pitchFamily="34" charset="0"/>
              <a:buChar char="•"/>
            </a:pPr>
            <a:r>
              <a:rPr lang="en-US" sz="1400" dirty="0" smtClean="0"/>
              <a:t>Farmers grow yam, barley, potatoes, and wheat and herd sheep</a:t>
            </a:r>
          </a:p>
          <a:p>
            <a:pPr marL="285750" indent="-285750">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90</a:t>
            </a:fld>
            <a:endParaRPr lang="en-US" dirty="0"/>
          </a:p>
        </p:txBody>
      </p:sp>
    </p:spTree>
    <p:extLst>
      <p:ext uri="{BB962C8B-B14F-4D97-AF65-F5344CB8AC3E}">
        <p14:creationId xmlns:p14="http://schemas.microsoft.com/office/powerpoint/2010/main" val="322769177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Eat yam, barley, chicken, and mutton, but because they are Islamic, they will not touch pork, dog, horse, mule or donkey meat and will not each animal blood.</a:t>
            </a:r>
          </a:p>
          <a:p>
            <a:pPr marL="285750" indent="-285750">
              <a:buFont typeface="Arial" panose="020B0604020202020204" pitchFamily="34" charset="0"/>
              <a:buChar char="•"/>
            </a:pPr>
            <a:r>
              <a:rPr lang="en-US" sz="1400" dirty="0" smtClean="0"/>
              <a:t>They drink tea with sugar candy, longan and Chinese dates</a:t>
            </a:r>
          </a:p>
          <a:p>
            <a:pPr marL="285750" indent="-285750">
              <a:buFont typeface="Arial" panose="020B0604020202020204" pitchFamily="34" charset="0"/>
              <a:buChar char="•"/>
            </a:pPr>
            <a:r>
              <a:rPr lang="en-US" sz="1400" dirty="0" smtClean="0"/>
              <a:t>As with the Hui people, they do not joke about food, smoke or drink wine</a:t>
            </a:r>
          </a:p>
          <a:p>
            <a:pPr marL="285750" indent="-285750">
              <a:buFont typeface="Arial" panose="020B0604020202020204" pitchFamily="34" charset="0"/>
              <a:buChar char="•"/>
            </a:pPr>
            <a:r>
              <a:rPr lang="en-US" sz="1400" dirty="0" smtClean="0"/>
              <a:t>Women will wear head covers because they think their hair should not be visible</a:t>
            </a:r>
          </a:p>
          <a:p>
            <a:pPr marL="285750" indent="-285750">
              <a:buFont typeface="Arial" panose="020B0604020202020204" pitchFamily="34" charset="0"/>
              <a:buChar char="•"/>
            </a:pPr>
            <a:r>
              <a:rPr lang="en-US" sz="1400" dirty="0" smtClean="0"/>
              <a:t>They celebrate Islamic holidays like Corban and Kaizhai Festivals</a:t>
            </a:r>
          </a:p>
          <a:p>
            <a:pPr marL="285750" indent="-285750">
              <a:buFont typeface="Arial" panose="020B0604020202020204" pitchFamily="34" charset="0"/>
              <a:buChar char="•"/>
            </a:pPr>
            <a:r>
              <a:rPr lang="en-US" sz="1400" dirty="0" smtClean="0"/>
              <a:t>When they celebrate, they spend their festivals in piety</a:t>
            </a: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91</a:t>
            </a:fld>
            <a:endParaRPr lang="en-US" dirty="0"/>
          </a:p>
        </p:txBody>
      </p:sp>
    </p:spTree>
    <p:extLst>
      <p:ext uri="{BB962C8B-B14F-4D97-AF65-F5344CB8AC3E}">
        <p14:creationId xmlns:p14="http://schemas.microsoft.com/office/powerpoint/2010/main" val="229756469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U gur</a:t>
            </a:r>
          </a:p>
          <a:p>
            <a:pPr marL="285750" indent="-285750">
              <a:buFont typeface="Arial" panose="020B0604020202020204" pitchFamily="34" charset="0"/>
              <a:buChar char="•"/>
            </a:pPr>
            <a:r>
              <a:rPr lang="en-US" sz="1400" dirty="0" smtClean="0"/>
              <a:t>15,000 people</a:t>
            </a:r>
          </a:p>
          <a:p>
            <a:pPr marL="285750" indent="-285750">
              <a:buFont typeface="Arial" panose="020B0604020202020204" pitchFamily="34" charset="0"/>
              <a:buChar char="•"/>
            </a:pPr>
            <a:r>
              <a:rPr lang="en-US" sz="1400" dirty="0" smtClean="0"/>
              <a:t>Records show that they’ve lived in Gansu Province in northern China since 3 B.C. </a:t>
            </a:r>
          </a:p>
          <a:p>
            <a:pPr marL="285750" indent="-285750">
              <a:buFont typeface="Arial" panose="020B0604020202020204" pitchFamily="34" charset="0"/>
              <a:buChar char="•"/>
            </a:pPr>
            <a:r>
              <a:rPr lang="en-US" sz="1400" dirty="0" smtClean="0"/>
              <a:t>Practice Shamanism (a person who can transform himself in a trance to communicate with the spirits) and follow Tibetan Buddhism</a:t>
            </a:r>
          </a:p>
          <a:p>
            <a:pPr marL="285750" indent="-285750">
              <a:buFont typeface="Arial" panose="020B0604020202020204" pitchFamily="34" charset="0"/>
              <a:buChar char="•"/>
            </a:pPr>
            <a:r>
              <a:rPr lang="en-US" sz="1400" dirty="0" smtClean="0"/>
              <a:t>They are nomads and move around based on the season</a:t>
            </a:r>
          </a:p>
          <a:p>
            <a:pPr marL="285750" indent="-285750">
              <a:buFont typeface="Arial" panose="020B0604020202020204" pitchFamily="34" charset="0"/>
              <a:buChar char="•"/>
            </a:pPr>
            <a:r>
              <a:rPr lang="en-US" sz="1400" dirty="0" smtClean="0"/>
              <a:t>Their tents were tapered supported by 4-9 stakes, but since 1985, they’ve adopted the Tibetan-style tents using square-shaped rugs made from goat’s wood or white canvas</a:t>
            </a:r>
          </a:p>
          <a:p>
            <a:pPr marL="285750" indent="-285750">
              <a:buFont typeface="Arial" panose="020B0604020202020204" pitchFamily="34" charset="0"/>
              <a:buChar char="•"/>
            </a:pPr>
            <a:r>
              <a:rPr lang="en-US" sz="1400" dirty="0" smtClean="0"/>
              <a:t>They raise stock for a living</a:t>
            </a:r>
          </a:p>
          <a:p>
            <a:pPr marL="285750" indent="-285750">
              <a:buFont typeface="Arial" panose="020B0604020202020204" pitchFamily="34" charset="0"/>
              <a:buChar char="•"/>
            </a:pPr>
            <a:r>
              <a:rPr lang="en-US" sz="1400" dirty="0" smtClean="0"/>
              <a:t>They are good at weaving beautiful patterns on carpets and embroidering a variety of flower, insect, and grass patterns on their collars and sleeves</a:t>
            </a: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92</a:t>
            </a:fld>
            <a:endParaRPr lang="en-US" dirty="0"/>
          </a:p>
        </p:txBody>
      </p:sp>
    </p:spTree>
    <p:extLst>
      <p:ext uri="{BB962C8B-B14F-4D97-AF65-F5344CB8AC3E}">
        <p14:creationId xmlns:p14="http://schemas.microsoft.com/office/powerpoint/2010/main" val="331295391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They only eat one meal a day</a:t>
            </a:r>
          </a:p>
          <a:p>
            <a:pPr marL="285750" indent="-285750">
              <a:buFont typeface="Arial" panose="020B0604020202020204" pitchFamily="34" charset="0"/>
              <a:buChar char="•"/>
            </a:pPr>
            <a:r>
              <a:rPr lang="en-US" sz="1400" dirty="0" smtClean="0"/>
              <a:t>They eat rice, wheat, mixed grain, beef, mutton, pork, chicken and camel meat seasoned with garlic, soy sauce and vinegar</a:t>
            </a:r>
          </a:p>
          <a:p>
            <a:pPr marL="285750" indent="-285750">
              <a:buFont typeface="Arial" panose="020B0604020202020204" pitchFamily="34" charset="0"/>
              <a:buChar char="•"/>
            </a:pPr>
            <a:r>
              <a:rPr lang="en-US" sz="1400" dirty="0" smtClean="0"/>
              <a:t>Because of where they live, they eat very little vegetables and only use potherbs, shallots and leek when they can find it</a:t>
            </a:r>
          </a:p>
          <a:p>
            <a:pPr marL="285750" indent="-285750">
              <a:buFont typeface="Arial" panose="020B0604020202020204" pitchFamily="34" charset="0"/>
              <a:buChar char="•"/>
            </a:pPr>
            <a:r>
              <a:rPr lang="en-US" sz="1400" dirty="0" smtClean="0"/>
              <a:t>In the fall, they get to eat mushrooms</a:t>
            </a:r>
          </a:p>
          <a:p>
            <a:pPr marL="285750" indent="-285750">
              <a:buFont typeface="Arial" panose="020B0604020202020204" pitchFamily="34" charset="0"/>
              <a:buChar char="•"/>
            </a:pPr>
            <a:r>
              <a:rPr lang="en-US" sz="1400" dirty="0" smtClean="0"/>
              <a:t>They drink a milk tea mixed with fried noodles</a:t>
            </a:r>
          </a:p>
          <a:p>
            <a:pPr marL="285750" indent="-285750">
              <a:buFont typeface="Arial" panose="020B0604020202020204" pitchFamily="34" charset="0"/>
              <a:buChar char="•"/>
            </a:pPr>
            <a:r>
              <a:rPr lang="en-US" sz="1400" dirty="0" smtClean="0"/>
              <a:t>Both men and women wear high-collared gowns with red waistbands</a:t>
            </a:r>
          </a:p>
          <a:p>
            <a:pPr marL="285750" indent="-285750">
              <a:buFont typeface="Arial" panose="020B0604020202020204" pitchFamily="34" charset="0"/>
              <a:buChar char="•"/>
            </a:pPr>
            <a:r>
              <a:rPr lang="en-US" sz="1400" dirty="0" smtClean="0"/>
              <a:t>The women usually wear a red conical hat</a:t>
            </a:r>
          </a:p>
          <a:p>
            <a:pPr marL="285750" indent="-285750">
              <a:buFont typeface="Arial" panose="020B0604020202020204" pitchFamily="34" charset="0"/>
              <a:buChar char="•"/>
            </a:pPr>
            <a:r>
              <a:rPr lang="en-US" sz="1400" dirty="0" smtClean="0"/>
              <a:t>Their wedding usually lasts two days for ordinary people and 3 days for the rich</a:t>
            </a:r>
          </a:p>
          <a:p>
            <a:pPr marL="285750" indent="-285750">
              <a:buFont typeface="Arial" panose="020B0604020202020204" pitchFamily="34" charset="0"/>
              <a:buChar char="•"/>
            </a:pPr>
            <a:r>
              <a:rPr lang="en-US" sz="1400" dirty="0" smtClean="0"/>
              <a:t>During the wedding, the husband would shoot three arrows that are not sharp to the bride and then break the arrows and the bow during the ceremony to signify that they will love and live with each other forever</a:t>
            </a:r>
          </a:p>
          <a:p>
            <a:pPr marL="285750" indent="-285750">
              <a:buFont typeface="Arial" panose="020B0604020202020204" pitchFamily="34" charset="0"/>
              <a:buChar char="•"/>
            </a:pPr>
            <a:r>
              <a:rPr lang="en-US" sz="1400" dirty="0" smtClean="0"/>
              <a:t>Picture shows ladies getting ready for a wedding</a:t>
            </a: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93</a:t>
            </a:fld>
            <a:endParaRPr lang="en-US" dirty="0"/>
          </a:p>
        </p:txBody>
      </p:sp>
    </p:spTree>
    <p:extLst>
      <p:ext uri="{BB962C8B-B14F-4D97-AF65-F5344CB8AC3E}">
        <p14:creationId xmlns:p14="http://schemas.microsoft.com/office/powerpoint/2010/main" val="285771094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Over 15,000 people</a:t>
            </a:r>
          </a:p>
          <a:p>
            <a:pPr marL="285750" indent="-285750">
              <a:buFont typeface="Arial" panose="020B0604020202020204" pitchFamily="34" charset="0"/>
              <a:buChar char="•"/>
            </a:pPr>
            <a:r>
              <a:rPr lang="en-US" sz="1400" dirty="0" smtClean="0"/>
              <a:t>Descendants of Russian immigrants who came to China in the 18</a:t>
            </a:r>
            <a:r>
              <a:rPr lang="en-US" sz="1400" baseline="30000" dirty="0" smtClean="0"/>
              <a:t>th</a:t>
            </a:r>
            <a:r>
              <a:rPr lang="en-US" sz="1400" dirty="0" smtClean="0"/>
              <a:t> Century</a:t>
            </a:r>
          </a:p>
          <a:p>
            <a:pPr marL="285750" indent="-285750">
              <a:buFont typeface="Arial" panose="020B0604020202020204" pitchFamily="34" charset="0"/>
              <a:buChar char="•"/>
            </a:pPr>
            <a:r>
              <a:rPr lang="en-US" sz="1400" dirty="0" smtClean="0"/>
              <a:t>Live in Xianjiang Province in northwest China</a:t>
            </a:r>
          </a:p>
          <a:p>
            <a:pPr marL="285750" indent="-285750">
              <a:buFont typeface="Arial" panose="020B0604020202020204" pitchFamily="34" charset="0"/>
              <a:buChar char="•"/>
            </a:pPr>
            <a:r>
              <a:rPr lang="en-US" sz="1400" dirty="0" smtClean="0"/>
              <a:t>Kind of follow Orthodox and Christianity faiths, but not real serious</a:t>
            </a:r>
          </a:p>
          <a:p>
            <a:pPr marL="285750" indent="-285750">
              <a:buFont typeface="Arial" panose="020B0604020202020204" pitchFamily="34" charset="0"/>
              <a:buChar char="•"/>
            </a:pPr>
            <a:r>
              <a:rPr lang="en-US" sz="1400" dirty="0" smtClean="0"/>
              <a:t>Bilingual in Russian and Mandarin</a:t>
            </a:r>
          </a:p>
          <a:p>
            <a:pPr marL="285750" indent="-285750">
              <a:buFont typeface="Arial" panose="020B0604020202020204" pitchFamily="34" charset="0"/>
              <a:buChar char="•"/>
            </a:pPr>
            <a:r>
              <a:rPr lang="en-US" sz="1400" dirty="0" smtClean="0"/>
              <a:t>Tend to have higher education that other ethnic minorities, so they work in schools and government as teachers, translators, and interpreters </a:t>
            </a: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94</a:t>
            </a:fld>
            <a:endParaRPr lang="en-US" dirty="0"/>
          </a:p>
        </p:txBody>
      </p:sp>
    </p:spTree>
    <p:extLst>
      <p:ext uri="{BB962C8B-B14F-4D97-AF65-F5344CB8AC3E}">
        <p14:creationId xmlns:p14="http://schemas.microsoft.com/office/powerpoint/2010/main" val="301980411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Wear traditional Russian as shown in the pictures</a:t>
            </a:r>
          </a:p>
          <a:p>
            <a:pPr marL="285750" indent="-285750">
              <a:buFont typeface="Arial" panose="020B0604020202020204" pitchFamily="34" charset="0"/>
              <a:buChar char="•"/>
            </a:pPr>
            <a:r>
              <a:rPr lang="en-US" sz="1400" dirty="0" smtClean="0"/>
              <a:t>Also retained Russian dance tradition; picture shows performers doing the Russian Tap Dance</a:t>
            </a:r>
          </a:p>
          <a:p>
            <a:pPr marL="285750" indent="-285750">
              <a:buFont typeface="Arial" panose="020B0604020202020204" pitchFamily="34" charset="0"/>
              <a:buChar char="•"/>
            </a:pPr>
            <a:r>
              <a:rPr lang="en-US" sz="1400" dirty="0" smtClean="0"/>
              <a:t>Also have a traditional Russian diet, eating flour-based bread, nang and other pies, uncooked vegetables, and love to drink alcohol and beer</a:t>
            </a:r>
          </a:p>
          <a:p>
            <a:pPr marL="285750" indent="-285750">
              <a:buFont typeface="Arial" panose="020B0604020202020204" pitchFamily="34" charset="0"/>
              <a:buChar char="•"/>
            </a:pPr>
            <a:r>
              <a:rPr lang="en-US" sz="1400" dirty="0" smtClean="0"/>
              <a:t>Instead of celebrating the traditional Chinese holidays, they celebrate Christmas and Easter as other Christians do</a:t>
            </a:r>
          </a:p>
          <a:p>
            <a:pPr marL="285750" indent="-285750">
              <a:buFont typeface="Arial" panose="020B0604020202020204" pitchFamily="34" charset="0"/>
              <a:buChar char="•"/>
            </a:pPr>
            <a:r>
              <a:rPr lang="en-US" sz="1400" dirty="0" smtClean="0"/>
              <a:t>When they greet each other, they kiss and shake hands, but they’ll also bow like the Chinese</a:t>
            </a:r>
          </a:p>
          <a:p>
            <a:pPr marL="285750" indent="-285750">
              <a:buFont typeface="Arial" panose="020B0604020202020204" pitchFamily="34" charset="0"/>
              <a:buChar char="•"/>
            </a:pPr>
            <a:r>
              <a:rPr lang="en-US" sz="1400" dirty="0" smtClean="0"/>
              <a:t>It would be considered impolite for a woman to remove her head cover in front of a senior or guests</a:t>
            </a:r>
          </a:p>
          <a:p>
            <a:pPr marL="285750" indent="-285750">
              <a:buFont typeface="Arial" panose="020B0604020202020204" pitchFamily="34" charset="0"/>
              <a:buChar char="•"/>
            </a:pPr>
            <a:r>
              <a:rPr lang="en-US" sz="1400" dirty="0" smtClean="0"/>
              <a:t>When giving gifts, they avoid giving gifts that are yellow because it would imply that the person is unfaithful, but it’s ok to give gifts in blue because blue signifies friendship</a:t>
            </a: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95</a:t>
            </a:fld>
            <a:endParaRPr lang="en-US" dirty="0"/>
          </a:p>
        </p:txBody>
      </p:sp>
    </p:spTree>
    <p:extLst>
      <p:ext uri="{BB962C8B-B14F-4D97-AF65-F5344CB8AC3E}">
        <p14:creationId xmlns:p14="http://schemas.microsoft.com/office/powerpoint/2010/main" val="97508383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Almost 6 million people, 2x more than Mongolians living in the country Mongolia</a:t>
            </a:r>
          </a:p>
          <a:p>
            <a:pPr marL="285750" indent="-285750">
              <a:buFont typeface="Arial" panose="020B0604020202020204" pitchFamily="34" charset="0"/>
              <a:buChar char="•"/>
            </a:pPr>
            <a:r>
              <a:rPr lang="en-US" sz="1400" dirty="0" smtClean="0"/>
              <a:t>Live in Inner Mongolia Province in northern China</a:t>
            </a:r>
          </a:p>
          <a:p>
            <a:pPr marL="285750" indent="-285750">
              <a:buFont typeface="Arial" panose="020B0604020202020204" pitchFamily="34" charset="0"/>
              <a:buChar char="•"/>
            </a:pPr>
            <a:r>
              <a:rPr lang="en-US" sz="1400" dirty="0" smtClean="0"/>
              <a:t>Mongol means everlasting fire, but most people refer to they as the ethnic minority on horseback</a:t>
            </a:r>
          </a:p>
          <a:p>
            <a:pPr marL="285750" indent="-285750">
              <a:buFont typeface="Arial" panose="020B0604020202020204" pitchFamily="34" charset="0"/>
              <a:buChar char="•"/>
            </a:pPr>
            <a:r>
              <a:rPr lang="en-US" sz="1400" dirty="0" smtClean="0"/>
              <a:t>Believe in Lamaism, a form of Buddhism from India</a:t>
            </a:r>
          </a:p>
          <a:p>
            <a:pPr marL="285750" indent="-285750">
              <a:buFont typeface="Arial" panose="020B0604020202020204" pitchFamily="34" charset="0"/>
              <a:buChar char="•"/>
            </a:pPr>
            <a:r>
              <a:rPr lang="en-US" sz="1400" dirty="0" smtClean="0"/>
              <a:t>They live in grassland that is favorable to agriculture and breed stock</a:t>
            </a:r>
          </a:p>
          <a:p>
            <a:endParaRPr lang="en-US" sz="1400" dirty="0" smtClean="0"/>
          </a:p>
        </p:txBody>
      </p:sp>
      <p:sp>
        <p:nvSpPr>
          <p:cNvPr id="4" name="Slide Number Placeholder 3"/>
          <p:cNvSpPr>
            <a:spLocks noGrp="1"/>
          </p:cNvSpPr>
          <p:nvPr>
            <p:ph type="sldNum" sz="quarter" idx="10"/>
          </p:nvPr>
        </p:nvSpPr>
        <p:spPr/>
        <p:txBody>
          <a:bodyPr/>
          <a:lstStyle/>
          <a:p>
            <a:fld id="{071EA3E3-ABA3-4BCC-ACE7-23FAFB502254}" type="slidenum">
              <a:rPr lang="en-US" smtClean="0"/>
              <a:t>96</a:t>
            </a:fld>
            <a:endParaRPr lang="en-US" dirty="0"/>
          </a:p>
        </p:txBody>
      </p:sp>
    </p:spTree>
    <p:extLst>
      <p:ext uri="{BB962C8B-B14F-4D97-AF65-F5344CB8AC3E}">
        <p14:creationId xmlns:p14="http://schemas.microsoft.com/office/powerpoint/2010/main" val="292568807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Because they are nomads, they live in round yurts that are made with a wood lattice framed formed in a circle and secured by rope to form a cylinder and covered with canvas; to add some stability, a heavy weight is suspended from the middle of the roof support</a:t>
            </a:r>
          </a:p>
          <a:p>
            <a:pPr marL="285750" indent="-285750">
              <a:buFont typeface="Arial" panose="020B0604020202020204" pitchFamily="34" charset="0"/>
              <a:buChar char="•"/>
            </a:pPr>
            <a:r>
              <a:rPr lang="en-US" dirty="0" smtClean="0"/>
              <a:t>During the winter, they would simple roll it up and pack the yurts on their yaks and move to warmer regions</a:t>
            </a:r>
          </a:p>
          <a:p>
            <a:pPr marL="285750" indent="-285750">
              <a:buFont typeface="Arial" panose="020B0604020202020204" pitchFamily="34" charset="0"/>
              <a:buChar char="•"/>
            </a:pPr>
            <a:r>
              <a:rPr lang="en-US" dirty="0" smtClean="0"/>
              <a:t>They eat mutton, beef, goat and dairy products.  On special occasions, they might eat horsemeat, but horsemeat is consider sacred and only consumed at religious ceremonies.  Meat is usually roasted on an open fire</a:t>
            </a:r>
          </a:p>
          <a:p>
            <a:pPr marL="285750" indent="-285750">
              <a:buFont typeface="Arial" panose="020B0604020202020204" pitchFamily="34" charset="0"/>
              <a:buChar char="•"/>
            </a:pPr>
            <a:r>
              <a:rPr lang="en-US" dirty="0" smtClean="0"/>
              <a:t>They also drink milk from horse, sheep, deer and camels</a:t>
            </a:r>
          </a:p>
          <a:p>
            <a:pPr marL="285750" indent="-285750">
              <a:buFont typeface="Arial" panose="020B0604020202020204" pitchFamily="34" charset="0"/>
              <a:buChar char="•"/>
            </a:pPr>
            <a:r>
              <a:rPr lang="en-US" dirty="0" smtClean="0"/>
              <a:t>They make wine from fermented horse milk because it helps keep them warm and strengthens the stomach.  They also make milk tofu and milk tea from this process.</a:t>
            </a:r>
          </a:p>
          <a:p>
            <a:pPr marL="285750" indent="-285750">
              <a:buFont typeface="Arial" panose="020B0604020202020204" pitchFamily="34" charset="0"/>
              <a:buChar char="•"/>
            </a:pPr>
            <a:r>
              <a:rPr lang="en-US" dirty="0" smtClean="0"/>
              <a:t>Their biggest festival is called Nadam Fair where they celebrate for 5-7 days in August with friends, wear new clothes, and participate in shooting, wrestling and horse-riding competition</a:t>
            </a:r>
          </a:p>
          <a:p>
            <a:pPr marL="285750" indent="-285750">
              <a:buFont typeface="Arial" panose="020B0604020202020204" pitchFamily="34" charset="0"/>
              <a:buChar char="•"/>
            </a:pPr>
            <a:r>
              <a:rPr lang="en-US" dirty="0" smtClean="0"/>
              <a:t>They are very warm-hearted people, even to people they don’t know.</a:t>
            </a:r>
          </a:p>
          <a:p>
            <a:pPr marL="285750" indent="-285750">
              <a:buFont typeface="Arial" panose="020B0604020202020204" pitchFamily="34" charset="0"/>
              <a:buChar char="•"/>
            </a:pPr>
            <a:r>
              <a:rPr lang="en-US" dirty="0" smtClean="0"/>
              <a:t>When visiting a Mongol’s home, they will be treated to wine.  In return, the guests must respect their hosts by not stepping on the threshold, not sit beside the niche of Buddha, touch the kids’ head, not dry their boots on the stove or wash or bathe in the river as they consider the water holy.  During a funeral, they do not wear red or white, and during festivals, they do not wear black and yellow.</a:t>
            </a:r>
            <a:endParaRPr lang="en-US" dirty="0"/>
          </a:p>
        </p:txBody>
      </p:sp>
      <p:sp>
        <p:nvSpPr>
          <p:cNvPr id="4" name="Slide Number Placeholder 3"/>
          <p:cNvSpPr>
            <a:spLocks noGrp="1"/>
          </p:cNvSpPr>
          <p:nvPr>
            <p:ph type="sldNum" sz="quarter" idx="10"/>
          </p:nvPr>
        </p:nvSpPr>
        <p:spPr/>
        <p:txBody>
          <a:bodyPr/>
          <a:lstStyle/>
          <a:p>
            <a:fld id="{071EA3E3-ABA3-4BCC-ACE7-23FAFB502254}" type="slidenum">
              <a:rPr lang="en-US" smtClean="0"/>
              <a:t>97</a:t>
            </a:fld>
            <a:endParaRPr lang="en-US" dirty="0"/>
          </a:p>
        </p:txBody>
      </p:sp>
    </p:spTree>
    <p:extLst>
      <p:ext uri="{BB962C8B-B14F-4D97-AF65-F5344CB8AC3E}">
        <p14:creationId xmlns:p14="http://schemas.microsoft.com/office/powerpoint/2010/main" val="306523651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242,000 people</a:t>
            </a:r>
          </a:p>
          <a:p>
            <a:pPr marL="285750" indent="-285750">
              <a:buFont typeface="Arial" panose="020B0604020202020204" pitchFamily="34" charset="0"/>
              <a:buChar char="•"/>
            </a:pPr>
            <a:r>
              <a:rPr lang="en-US" sz="1400" dirty="0" smtClean="0"/>
              <a:t>Live in Qinghai Province in western China</a:t>
            </a:r>
          </a:p>
          <a:p>
            <a:pPr marL="285750" indent="-285750">
              <a:buFont typeface="Arial" panose="020B0604020202020204" pitchFamily="34" charset="0"/>
              <a:buChar char="•"/>
            </a:pPr>
            <a:r>
              <a:rPr lang="en-US" sz="1400" dirty="0" smtClean="0"/>
              <a:t>Believe in Animism, Taoism, Lamaism and Buddhism</a:t>
            </a:r>
          </a:p>
          <a:p>
            <a:pPr marL="285750" indent="-285750">
              <a:buFont typeface="Arial" panose="020B0604020202020204" pitchFamily="34" charset="0"/>
              <a:buChar char="•"/>
            </a:pPr>
            <a:r>
              <a:rPr lang="en-US" sz="1400" dirty="0" smtClean="0"/>
              <a:t>Picture shows some of the masks they use for their religion</a:t>
            </a:r>
          </a:p>
          <a:p>
            <a:pPr marL="285750" indent="-285750">
              <a:buFont typeface="Arial" panose="020B0604020202020204" pitchFamily="34" charset="0"/>
              <a:buChar char="•"/>
            </a:pPr>
            <a:r>
              <a:rPr lang="en-US" sz="1400" dirty="0" smtClean="0"/>
              <a:t>Because of the geographic conditions of the land, they resort to breeding sheep for their livelihood</a:t>
            </a:r>
          </a:p>
          <a:p>
            <a:pPr marL="285750" indent="-285750">
              <a:buFont typeface="Arial" panose="020B0604020202020204" pitchFamily="34" charset="0"/>
              <a:buChar char="•"/>
            </a:pPr>
            <a:r>
              <a:rPr lang="en-US" sz="1400" dirty="0" smtClean="0"/>
              <a:t>They eat Qingke, a high barley, wheat, sour vegetables and meat like mutton</a:t>
            </a:r>
          </a:p>
          <a:p>
            <a:pPr marL="285750" indent="-285750">
              <a:buFont typeface="Arial" panose="020B0604020202020204" pitchFamily="34" charset="0"/>
              <a:buChar char="•"/>
            </a:pPr>
            <a:r>
              <a:rPr lang="en-US" sz="1400" dirty="0" smtClean="0"/>
              <a:t>They drink milk tea and wine brewed from Qingke with medicinal herb additives to help keep them warm and cure rheumatism</a:t>
            </a:r>
            <a:endParaRPr lang="en-US" sz="1400" dirty="0"/>
          </a:p>
        </p:txBody>
      </p:sp>
      <p:sp>
        <p:nvSpPr>
          <p:cNvPr id="4" name="Slide Number Placeholder 3"/>
          <p:cNvSpPr>
            <a:spLocks noGrp="1"/>
          </p:cNvSpPr>
          <p:nvPr>
            <p:ph type="sldNum" sz="quarter" idx="10"/>
          </p:nvPr>
        </p:nvSpPr>
        <p:spPr/>
        <p:txBody>
          <a:bodyPr/>
          <a:lstStyle/>
          <a:p>
            <a:fld id="{071EA3E3-ABA3-4BCC-ACE7-23FAFB502254}" type="slidenum">
              <a:rPr lang="en-US" smtClean="0"/>
              <a:t>98</a:t>
            </a:fld>
            <a:endParaRPr lang="en-US" dirty="0"/>
          </a:p>
        </p:txBody>
      </p:sp>
    </p:spTree>
    <p:extLst>
      <p:ext uri="{BB962C8B-B14F-4D97-AF65-F5344CB8AC3E}">
        <p14:creationId xmlns:p14="http://schemas.microsoft.com/office/powerpoint/2010/main" val="355023775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Both men &amp; women wear shirts with high-collars and long waist bands that are embroidered with flowers</a:t>
            </a:r>
          </a:p>
          <a:p>
            <a:pPr marL="285750" indent="-285750">
              <a:buFont typeface="Arial" panose="020B0604020202020204" pitchFamily="34" charset="0"/>
              <a:buChar char="•"/>
            </a:pPr>
            <a:r>
              <a:rPr lang="en-US" sz="1400" dirty="0" smtClean="0"/>
              <a:t>Like the Hans, they celebrate the Spring and Dragon Boat Festivals </a:t>
            </a:r>
          </a:p>
          <a:p>
            <a:pPr marL="285750" indent="-285750">
              <a:buFont typeface="Arial" panose="020B0604020202020204" pitchFamily="34" charset="0"/>
              <a:buChar char="•"/>
            </a:pPr>
            <a:r>
              <a:rPr lang="en-US" sz="1400" dirty="0" smtClean="0"/>
              <a:t>They also celebrate Nadun Festival, also known as the July Meeting.</a:t>
            </a:r>
          </a:p>
          <a:p>
            <a:pPr marL="285750" indent="-285750">
              <a:buFont typeface="Arial" panose="020B0604020202020204" pitchFamily="34" charset="0"/>
              <a:buChar char="•"/>
            </a:pPr>
            <a:r>
              <a:rPr lang="en-US" sz="1400" dirty="0" smtClean="0"/>
              <a:t>Nadan is a carnival after harvest where they worship, gather to eat dinner and participate in sports like wrestling, martial arts, and horse-racing</a:t>
            </a:r>
          </a:p>
          <a:p>
            <a:pPr marL="285750" indent="-285750">
              <a:buFont typeface="Arial" panose="020B0604020202020204" pitchFamily="34" charset="0"/>
              <a:buChar char="•"/>
            </a:pPr>
            <a:r>
              <a:rPr lang="en-US" sz="1400" dirty="0" smtClean="0"/>
              <a:t>They have a saying that the visiting of guests is the coming of happiness.  When the guests sit, they offer them a strong cup of tea.  Tea is never offers with a bowl or a cup that has a crack or broken.</a:t>
            </a:r>
          </a:p>
          <a:p>
            <a:pPr marL="285750" indent="-285750">
              <a:buFont typeface="Arial" panose="020B0604020202020204" pitchFamily="34" charset="0"/>
              <a:buChar char="•"/>
            </a:pPr>
            <a:r>
              <a:rPr lang="en-US" sz="1400" dirty="0" smtClean="0"/>
              <a:t>They will also toast three cups of wine with their guests to reflect their forthrightness.  If their guest cannot drink the wine, they will dip and flip three drops of wine to express their gratitude.  </a:t>
            </a:r>
          </a:p>
          <a:p>
            <a:pPr marL="285750" indent="-285750">
              <a:buFont typeface="Arial" panose="020B0604020202020204" pitchFamily="34" charset="0"/>
              <a:buChar char="•"/>
            </a:pPr>
            <a:r>
              <a:rPr lang="en-US" sz="1400" dirty="0" smtClean="0"/>
              <a:t>When there are visitors, the kids must be on their best behavior to not drive the guests away</a:t>
            </a:r>
          </a:p>
          <a:p>
            <a:pPr marL="285750" indent="-285750">
              <a:buFont typeface="Arial" panose="020B0604020202020204" pitchFamily="34" charset="0"/>
              <a:buChar char="•"/>
            </a:pPr>
            <a:r>
              <a:rPr lang="en-US" sz="1400" dirty="0" smtClean="0"/>
              <a:t>Picture shows a typical Tu house</a:t>
            </a:r>
          </a:p>
        </p:txBody>
      </p:sp>
      <p:sp>
        <p:nvSpPr>
          <p:cNvPr id="4" name="Slide Number Placeholder 3"/>
          <p:cNvSpPr>
            <a:spLocks noGrp="1"/>
          </p:cNvSpPr>
          <p:nvPr>
            <p:ph type="sldNum" sz="quarter" idx="10"/>
          </p:nvPr>
        </p:nvSpPr>
        <p:spPr/>
        <p:txBody>
          <a:bodyPr/>
          <a:lstStyle/>
          <a:p>
            <a:fld id="{071EA3E3-ABA3-4BCC-ACE7-23FAFB502254}" type="slidenum">
              <a:rPr lang="en-US" smtClean="0"/>
              <a:t>99</a:t>
            </a:fld>
            <a:endParaRPr lang="en-US" dirty="0"/>
          </a:p>
        </p:txBody>
      </p:sp>
    </p:spTree>
    <p:extLst>
      <p:ext uri="{BB962C8B-B14F-4D97-AF65-F5344CB8AC3E}">
        <p14:creationId xmlns:p14="http://schemas.microsoft.com/office/powerpoint/2010/main" val="3898104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B60C5B-5F2C-4267-951B-2F678AD5C953}" type="datetimeFigureOut">
              <a:rPr lang="en-US" smtClean="0"/>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852EDB2-C5BB-43A3-9854-D2BBF9E016E2}" type="slidenum">
              <a:rPr lang="en-US" smtClean="0"/>
              <a:t>‹#›</a:t>
            </a:fld>
            <a:endParaRPr lang="en-US" dirty="0"/>
          </a:p>
        </p:txBody>
      </p:sp>
    </p:spTree>
    <p:extLst>
      <p:ext uri="{BB962C8B-B14F-4D97-AF65-F5344CB8AC3E}">
        <p14:creationId xmlns:p14="http://schemas.microsoft.com/office/powerpoint/2010/main" val="4210640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B60C5B-5F2C-4267-951B-2F678AD5C953}" type="datetimeFigureOut">
              <a:rPr lang="en-US" smtClean="0"/>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852EDB2-C5BB-43A3-9854-D2BBF9E016E2}" type="slidenum">
              <a:rPr lang="en-US" smtClean="0"/>
              <a:t>‹#›</a:t>
            </a:fld>
            <a:endParaRPr lang="en-US" dirty="0"/>
          </a:p>
        </p:txBody>
      </p:sp>
    </p:spTree>
    <p:extLst>
      <p:ext uri="{BB962C8B-B14F-4D97-AF65-F5344CB8AC3E}">
        <p14:creationId xmlns:p14="http://schemas.microsoft.com/office/powerpoint/2010/main" val="1637575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B60C5B-5F2C-4267-951B-2F678AD5C953}" type="datetimeFigureOut">
              <a:rPr lang="en-US" smtClean="0"/>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852EDB2-C5BB-43A3-9854-D2BBF9E016E2}"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12499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9DB60C5B-5F2C-4267-951B-2F678AD5C953}" type="datetimeFigureOut">
              <a:rPr lang="en-US" smtClean="0"/>
              <a:t>4/30/2018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852EDB2-C5BB-43A3-9854-D2BBF9E016E2}" type="slidenum">
              <a:rPr lang="en-US" smtClean="0"/>
              <a:t>‹#›</a:t>
            </a:fld>
            <a:endParaRPr lang="en-US" dirty="0"/>
          </a:p>
        </p:txBody>
      </p:sp>
    </p:spTree>
    <p:extLst>
      <p:ext uri="{BB962C8B-B14F-4D97-AF65-F5344CB8AC3E}">
        <p14:creationId xmlns:p14="http://schemas.microsoft.com/office/powerpoint/2010/main" val="4115918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9DB60C5B-5F2C-4267-951B-2F678AD5C953}" type="datetimeFigureOut">
              <a:rPr lang="en-US" smtClean="0"/>
              <a:t>4/30/2018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852EDB2-C5BB-43A3-9854-D2BBF9E016E2}"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12024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9DB60C5B-5F2C-4267-951B-2F678AD5C953}" type="datetimeFigureOut">
              <a:rPr lang="en-US" smtClean="0"/>
              <a:t>4/30/2018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852EDB2-C5BB-43A3-9854-D2BBF9E016E2}" type="slidenum">
              <a:rPr lang="en-US" smtClean="0"/>
              <a:t>‹#›</a:t>
            </a:fld>
            <a:endParaRPr lang="en-US" dirty="0"/>
          </a:p>
        </p:txBody>
      </p:sp>
    </p:spTree>
    <p:extLst>
      <p:ext uri="{BB962C8B-B14F-4D97-AF65-F5344CB8AC3E}">
        <p14:creationId xmlns:p14="http://schemas.microsoft.com/office/powerpoint/2010/main" val="18370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B60C5B-5F2C-4267-951B-2F678AD5C953}" type="datetimeFigureOut">
              <a:rPr lang="en-US" smtClean="0"/>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852EDB2-C5BB-43A3-9854-D2BBF9E016E2}" type="slidenum">
              <a:rPr lang="en-US" smtClean="0"/>
              <a:t>‹#›</a:t>
            </a:fld>
            <a:endParaRPr lang="en-US" dirty="0"/>
          </a:p>
        </p:txBody>
      </p:sp>
    </p:spTree>
    <p:extLst>
      <p:ext uri="{BB962C8B-B14F-4D97-AF65-F5344CB8AC3E}">
        <p14:creationId xmlns:p14="http://schemas.microsoft.com/office/powerpoint/2010/main" val="3630323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B60C5B-5F2C-4267-951B-2F678AD5C953}" type="datetimeFigureOut">
              <a:rPr lang="en-US" smtClean="0"/>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852EDB2-C5BB-43A3-9854-D2BBF9E016E2}" type="slidenum">
              <a:rPr lang="en-US" smtClean="0"/>
              <a:t>‹#›</a:t>
            </a:fld>
            <a:endParaRPr lang="en-US" dirty="0"/>
          </a:p>
        </p:txBody>
      </p:sp>
    </p:spTree>
    <p:extLst>
      <p:ext uri="{BB962C8B-B14F-4D97-AF65-F5344CB8AC3E}">
        <p14:creationId xmlns:p14="http://schemas.microsoft.com/office/powerpoint/2010/main" val="3107110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B60C5B-5F2C-4267-951B-2F678AD5C953}" type="datetimeFigureOut">
              <a:rPr lang="en-US" smtClean="0"/>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852EDB2-C5BB-43A3-9854-D2BBF9E016E2}" type="slidenum">
              <a:rPr lang="en-US" smtClean="0"/>
              <a:t>‹#›</a:t>
            </a:fld>
            <a:endParaRPr lang="en-US" dirty="0"/>
          </a:p>
        </p:txBody>
      </p:sp>
    </p:spTree>
    <p:extLst>
      <p:ext uri="{BB962C8B-B14F-4D97-AF65-F5344CB8AC3E}">
        <p14:creationId xmlns:p14="http://schemas.microsoft.com/office/powerpoint/2010/main" val="397967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B60C5B-5F2C-4267-951B-2F678AD5C953}" type="datetimeFigureOut">
              <a:rPr lang="en-US" smtClean="0"/>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852EDB2-C5BB-43A3-9854-D2BBF9E016E2}" type="slidenum">
              <a:rPr lang="en-US" smtClean="0"/>
              <a:t>‹#›</a:t>
            </a:fld>
            <a:endParaRPr lang="en-US" dirty="0"/>
          </a:p>
        </p:txBody>
      </p:sp>
    </p:spTree>
    <p:extLst>
      <p:ext uri="{BB962C8B-B14F-4D97-AF65-F5344CB8AC3E}">
        <p14:creationId xmlns:p14="http://schemas.microsoft.com/office/powerpoint/2010/main" val="2672121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B60C5B-5F2C-4267-951B-2F678AD5C953}" type="datetimeFigureOut">
              <a:rPr lang="en-US" smtClean="0"/>
              <a:t>4/30/2018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852EDB2-C5BB-43A3-9854-D2BBF9E016E2}" type="slidenum">
              <a:rPr lang="en-US" smtClean="0"/>
              <a:t>‹#›</a:t>
            </a:fld>
            <a:endParaRPr lang="en-US" dirty="0"/>
          </a:p>
        </p:txBody>
      </p:sp>
    </p:spTree>
    <p:extLst>
      <p:ext uri="{BB962C8B-B14F-4D97-AF65-F5344CB8AC3E}">
        <p14:creationId xmlns:p14="http://schemas.microsoft.com/office/powerpoint/2010/main" val="2952519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B60C5B-5F2C-4267-951B-2F678AD5C953}" type="datetimeFigureOut">
              <a:rPr lang="en-US" smtClean="0"/>
              <a:t>4/30/2018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852EDB2-C5BB-43A3-9854-D2BBF9E016E2}" type="slidenum">
              <a:rPr lang="en-US" smtClean="0"/>
              <a:t>‹#›</a:t>
            </a:fld>
            <a:endParaRPr lang="en-US" dirty="0"/>
          </a:p>
        </p:txBody>
      </p:sp>
    </p:spTree>
    <p:extLst>
      <p:ext uri="{BB962C8B-B14F-4D97-AF65-F5344CB8AC3E}">
        <p14:creationId xmlns:p14="http://schemas.microsoft.com/office/powerpoint/2010/main" val="1262864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B60C5B-5F2C-4267-951B-2F678AD5C953}" type="datetimeFigureOut">
              <a:rPr lang="en-US" smtClean="0"/>
              <a:t>4/30/2018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852EDB2-C5BB-43A3-9854-D2BBF9E016E2}" type="slidenum">
              <a:rPr lang="en-US" smtClean="0"/>
              <a:t>‹#›</a:t>
            </a:fld>
            <a:endParaRPr lang="en-US" dirty="0"/>
          </a:p>
        </p:txBody>
      </p:sp>
    </p:spTree>
    <p:extLst>
      <p:ext uri="{BB962C8B-B14F-4D97-AF65-F5344CB8AC3E}">
        <p14:creationId xmlns:p14="http://schemas.microsoft.com/office/powerpoint/2010/main" val="3843637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B60C5B-5F2C-4267-951B-2F678AD5C953}" type="datetimeFigureOut">
              <a:rPr lang="en-US" smtClean="0"/>
              <a:t>4/30/2018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852EDB2-C5BB-43A3-9854-D2BBF9E016E2}" type="slidenum">
              <a:rPr lang="en-US" smtClean="0"/>
              <a:t>‹#›</a:t>
            </a:fld>
            <a:endParaRPr lang="en-US" dirty="0"/>
          </a:p>
        </p:txBody>
      </p:sp>
    </p:spTree>
    <p:extLst>
      <p:ext uri="{BB962C8B-B14F-4D97-AF65-F5344CB8AC3E}">
        <p14:creationId xmlns:p14="http://schemas.microsoft.com/office/powerpoint/2010/main" val="2342682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B60C5B-5F2C-4267-951B-2F678AD5C953}" type="datetimeFigureOut">
              <a:rPr lang="en-US" smtClean="0"/>
              <a:t>4/30/2018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852EDB2-C5BB-43A3-9854-D2BBF9E016E2}" type="slidenum">
              <a:rPr lang="en-US" smtClean="0"/>
              <a:t>‹#›</a:t>
            </a:fld>
            <a:endParaRPr lang="en-US" dirty="0"/>
          </a:p>
        </p:txBody>
      </p:sp>
    </p:spTree>
    <p:extLst>
      <p:ext uri="{BB962C8B-B14F-4D97-AF65-F5344CB8AC3E}">
        <p14:creationId xmlns:p14="http://schemas.microsoft.com/office/powerpoint/2010/main" val="113141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B60C5B-5F2C-4267-951B-2F678AD5C953}" type="datetimeFigureOut">
              <a:rPr lang="en-US" smtClean="0"/>
              <a:t>4/30/2018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852EDB2-C5BB-43A3-9854-D2BBF9E016E2}" type="slidenum">
              <a:rPr lang="en-US" smtClean="0"/>
              <a:t>‹#›</a:t>
            </a:fld>
            <a:endParaRPr lang="en-US" dirty="0"/>
          </a:p>
        </p:txBody>
      </p:sp>
    </p:spTree>
    <p:extLst>
      <p:ext uri="{BB962C8B-B14F-4D97-AF65-F5344CB8AC3E}">
        <p14:creationId xmlns:p14="http://schemas.microsoft.com/office/powerpoint/2010/main" val="1750323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DB60C5B-5F2C-4267-951B-2F678AD5C953}" type="datetimeFigureOut">
              <a:rPr lang="en-US" smtClean="0"/>
              <a:t>4/30/2018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852EDB2-C5BB-43A3-9854-D2BBF9E016E2}" type="slidenum">
              <a:rPr lang="en-US" smtClean="0"/>
              <a:t>‹#›</a:t>
            </a:fld>
            <a:endParaRPr lang="en-US" dirty="0"/>
          </a:p>
        </p:txBody>
      </p:sp>
    </p:spTree>
    <p:extLst>
      <p:ext uri="{BB962C8B-B14F-4D97-AF65-F5344CB8AC3E}">
        <p14:creationId xmlns:p14="http://schemas.microsoft.com/office/powerpoint/2010/main" val="1721629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8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5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57450" y="624110"/>
            <a:ext cx="9391650" cy="1280890"/>
          </a:xfrm>
        </p:spPr>
        <p:txBody>
          <a:bodyPr>
            <a:noAutofit/>
          </a:bodyPr>
          <a:lstStyle/>
          <a:p>
            <a:r>
              <a:rPr lang="en-US" sz="6000" b="1" dirty="0" smtClean="0"/>
              <a:t>Chinese Minority Groups</a:t>
            </a:r>
            <a:endParaRPr lang="en-US" sz="6000" b="1" dirty="0"/>
          </a:p>
        </p:txBody>
      </p:sp>
      <p:sp>
        <p:nvSpPr>
          <p:cNvPr id="5" name="TextBox 4"/>
          <p:cNvSpPr txBox="1"/>
          <p:nvPr/>
        </p:nvSpPr>
        <p:spPr>
          <a:xfrm>
            <a:off x="2543175" y="5324475"/>
            <a:ext cx="9429750" cy="954107"/>
          </a:xfrm>
          <a:prstGeom prst="rect">
            <a:avLst/>
          </a:prstGeom>
          <a:noFill/>
        </p:spPr>
        <p:txBody>
          <a:bodyPr wrap="square" rtlCol="0">
            <a:spAutoFit/>
          </a:bodyPr>
          <a:lstStyle/>
          <a:p>
            <a:r>
              <a:rPr lang="en-US" sz="2800" b="1" dirty="0" smtClean="0"/>
              <a:t>Arlene Lum</a:t>
            </a:r>
          </a:p>
          <a:p>
            <a:r>
              <a:rPr lang="en-US" sz="2800" b="1" dirty="0" smtClean="0"/>
              <a:t>Asian Community Cultural Association of San Leandro </a:t>
            </a:r>
            <a:endParaRPr lang="en-US" sz="2800" b="1" dirty="0"/>
          </a:p>
        </p:txBody>
      </p:sp>
    </p:spTree>
    <p:extLst>
      <p:ext uri="{BB962C8B-B14F-4D97-AF65-F5344CB8AC3E}">
        <p14:creationId xmlns:p14="http://schemas.microsoft.com/office/powerpoint/2010/main" val="3498464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093" y="624110"/>
            <a:ext cx="9285519" cy="1280890"/>
          </a:xfrm>
        </p:spPr>
        <p:txBody>
          <a:bodyPr>
            <a:normAutofit/>
          </a:bodyPr>
          <a:lstStyle/>
          <a:p>
            <a:r>
              <a:rPr lang="en-US" sz="5400" b="1" dirty="0" smtClean="0"/>
              <a:t>Xibe</a:t>
            </a:r>
            <a:endParaRPr lang="en-US" sz="5400" b="1" dirty="0"/>
          </a:p>
        </p:txBody>
      </p:sp>
      <p:sp>
        <p:nvSpPr>
          <p:cNvPr id="3" name="Content Placeholder 2"/>
          <p:cNvSpPr>
            <a:spLocks noGrp="1"/>
          </p:cNvSpPr>
          <p:nvPr>
            <p:ph idx="1"/>
          </p:nvPr>
        </p:nvSpPr>
        <p:spPr>
          <a:xfrm>
            <a:off x="2219093" y="2066692"/>
            <a:ext cx="9467385" cy="3777622"/>
          </a:xfrm>
        </p:spPr>
        <p:txBody>
          <a:bodyPr>
            <a:normAutofit lnSpcReduction="10000"/>
          </a:bodyPr>
          <a:lstStyle/>
          <a:p>
            <a:r>
              <a:rPr lang="en-US" sz="3000" dirty="0" smtClean="0"/>
              <a:t>190,000 people</a:t>
            </a:r>
          </a:p>
          <a:p>
            <a:r>
              <a:rPr lang="en-US" sz="3000" dirty="0" smtClean="0"/>
              <a:t>Live in Liaoning, Jilin and Xinjiang Provinces</a:t>
            </a:r>
          </a:p>
          <a:p>
            <a:r>
              <a:rPr lang="en-US" sz="3000" dirty="0" smtClean="0"/>
              <a:t>Believe in animists, Shamanist and power of ancestors; and recently observe Confucianism</a:t>
            </a:r>
          </a:p>
          <a:p>
            <a:r>
              <a:rPr lang="en-US" sz="3000" dirty="0" smtClean="0"/>
              <a:t>Produce agriculture and livestock</a:t>
            </a:r>
          </a:p>
          <a:p>
            <a:r>
              <a:rPr lang="en-US" sz="3000" dirty="0" smtClean="0"/>
              <a:t>Eat rice, wheat flour, mutton, pork, milk, milk tea and oil tea; boar, duck and hare in the winter</a:t>
            </a:r>
            <a:endParaRPr lang="en-US" sz="3000" dirty="0"/>
          </a:p>
        </p:txBody>
      </p:sp>
    </p:spTree>
    <p:extLst>
      <p:ext uri="{BB962C8B-B14F-4D97-AF65-F5344CB8AC3E}">
        <p14:creationId xmlns:p14="http://schemas.microsoft.com/office/powerpoint/2010/main" val="6145471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7437" y="624110"/>
            <a:ext cx="9637176" cy="1280890"/>
          </a:xfrm>
        </p:spPr>
        <p:txBody>
          <a:bodyPr>
            <a:normAutofit/>
          </a:bodyPr>
          <a:lstStyle/>
          <a:p>
            <a:r>
              <a:rPr lang="en-US" sz="5400" b="1" dirty="0" smtClean="0"/>
              <a:t>Salar</a:t>
            </a:r>
            <a:endParaRPr lang="en-US" sz="5400" b="1" dirty="0"/>
          </a:p>
        </p:txBody>
      </p:sp>
      <p:sp>
        <p:nvSpPr>
          <p:cNvPr id="3" name="Content Placeholder 2"/>
          <p:cNvSpPr>
            <a:spLocks noGrp="1"/>
          </p:cNvSpPr>
          <p:nvPr>
            <p:ph idx="1"/>
          </p:nvPr>
        </p:nvSpPr>
        <p:spPr>
          <a:xfrm>
            <a:off x="1598154" y="2263421"/>
            <a:ext cx="10351593" cy="4594579"/>
          </a:xfrm>
        </p:spPr>
        <p:txBody>
          <a:bodyPr>
            <a:normAutofit/>
          </a:bodyPr>
          <a:lstStyle/>
          <a:p>
            <a:r>
              <a:rPr lang="en-US" sz="3000" dirty="0" smtClean="0"/>
              <a:t>150,000 people</a:t>
            </a:r>
          </a:p>
          <a:p>
            <a:r>
              <a:rPr lang="en-US" sz="3000" dirty="0" smtClean="0"/>
              <a:t>Live in the Xinjiang, Qinghai, and Gansu Provinces</a:t>
            </a:r>
          </a:p>
          <a:p>
            <a:r>
              <a:rPr lang="en-US" sz="3000" dirty="0" smtClean="0"/>
              <a:t>Predominately Muslims</a:t>
            </a:r>
          </a:p>
          <a:p>
            <a:r>
              <a:rPr lang="en-US" sz="3000" dirty="0" smtClean="0"/>
              <a:t>Made their living by hunting, forestry and livestock breeding for over 700 years</a:t>
            </a:r>
          </a:p>
          <a:p>
            <a:r>
              <a:rPr lang="en-US" sz="3000" dirty="0" smtClean="0"/>
              <a:t>Women skilled at embroidery and paper-cutting</a:t>
            </a:r>
          </a:p>
          <a:p>
            <a:r>
              <a:rPr lang="en-US" sz="3000" dirty="0" smtClean="0"/>
              <a:t>Men are proficient at building and horticulture, growing fruits like apricot, pears, apples and grapes</a:t>
            </a:r>
          </a:p>
        </p:txBody>
      </p:sp>
      <p:pic>
        <p:nvPicPr>
          <p:cNvPr id="11266" name="Picture 2" descr="Salar La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3143" y="0"/>
            <a:ext cx="2698857" cy="2720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466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1378" y="624110"/>
            <a:ext cx="9653235" cy="1280890"/>
          </a:xfrm>
        </p:spPr>
        <p:txBody>
          <a:bodyPr>
            <a:normAutofit/>
          </a:bodyPr>
          <a:lstStyle/>
          <a:p>
            <a:r>
              <a:rPr lang="en-US" sz="5400" b="1" dirty="0" smtClean="0"/>
              <a:t>Salar</a:t>
            </a:r>
            <a:endParaRPr lang="en-US" sz="5400" b="1" dirty="0"/>
          </a:p>
        </p:txBody>
      </p:sp>
      <p:sp>
        <p:nvSpPr>
          <p:cNvPr id="3" name="Content Placeholder 2"/>
          <p:cNvSpPr>
            <a:spLocks noGrp="1"/>
          </p:cNvSpPr>
          <p:nvPr>
            <p:ph idx="1"/>
          </p:nvPr>
        </p:nvSpPr>
        <p:spPr>
          <a:xfrm>
            <a:off x="1749778" y="1530627"/>
            <a:ext cx="9754835" cy="3777622"/>
          </a:xfrm>
        </p:spPr>
        <p:txBody>
          <a:bodyPr>
            <a:normAutofit/>
          </a:bodyPr>
          <a:lstStyle/>
          <a:p>
            <a:r>
              <a:rPr lang="en-US" sz="3000" dirty="0" smtClean="0"/>
              <a:t>Diet includes flour, wheat, potatoes,              vegetables, beef, lamb and chicken</a:t>
            </a:r>
          </a:p>
          <a:p>
            <a:r>
              <a:rPr lang="en-US" sz="3000" dirty="0" smtClean="0"/>
              <a:t>Forbidden to drink alcohol, but drink white       tea and wheat teas that taste like coffee</a:t>
            </a:r>
          </a:p>
          <a:p>
            <a:r>
              <a:rPr lang="en-US" sz="3000" dirty="0" smtClean="0"/>
              <a:t>Celebrate the same holidays has the Huis, like Corban, Aimsgiving and Kalzhai Festivals</a:t>
            </a:r>
          </a:p>
          <a:p>
            <a:r>
              <a:rPr lang="en-US" sz="3000" dirty="0" smtClean="0"/>
              <a:t>Must follow Salar etiquette</a:t>
            </a:r>
          </a:p>
          <a:p>
            <a:endParaRPr lang="en-US" sz="3000" dirty="0" smtClean="0"/>
          </a:p>
          <a:p>
            <a:endParaRPr lang="en-US" sz="3000" dirty="0" smtClean="0"/>
          </a:p>
          <a:p>
            <a:endParaRPr lang="en-US" sz="3000" dirty="0" smtClean="0"/>
          </a:p>
          <a:p>
            <a:pPr marL="0" indent="0">
              <a:buNone/>
            </a:pPr>
            <a:endParaRPr lang="en-US" sz="3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874" t="-3" r="72185" b="49844"/>
          <a:stretch/>
        </p:blipFill>
        <p:spPr>
          <a:xfrm>
            <a:off x="10040850" y="1"/>
            <a:ext cx="2151150" cy="3061252"/>
          </a:xfrm>
          <a:prstGeom prst="rect">
            <a:avLst/>
          </a:prstGeom>
        </p:spPr>
      </p:pic>
    </p:spTree>
    <p:extLst>
      <p:ext uri="{BB962C8B-B14F-4D97-AF65-F5344CB8AC3E}">
        <p14:creationId xmlns:p14="http://schemas.microsoft.com/office/powerpoint/2010/main" val="2307458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7437" y="624110"/>
            <a:ext cx="9637176" cy="1280890"/>
          </a:xfrm>
        </p:spPr>
        <p:txBody>
          <a:bodyPr>
            <a:normAutofit/>
          </a:bodyPr>
          <a:lstStyle/>
          <a:p>
            <a:r>
              <a:rPr lang="en-US" sz="5400" b="1" dirty="0" smtClean="0"/>
              <a:t>Uygur</a:t>
            </a:r>
            <a:endParaRPr lang="en-US" sz="5400" b="1" dirty="0"/>
          </a:p>
        </p:txBody>
      </p:sp>
      <p:sp>
        <p:nvSpPr>
          <p:cNvPr id="3" name="Content Placeholder 2"/>
          <p:cNvSpPr>
            <a:spLocks noGrp="1"/>
          </p:cNvSpPr>
          <p:nvPr>
            <p:ph idx="1"/>
          </p:nvPr>
        </p:nvSpPr>
        <p:spPr>
          <a:xfrm>
            <a:off x="1867437" y="2133600"/>
            <a:ext cx="10008474" cy="4724400"/>
          </a:xfrm>
        </p:spPr>
        <p:txBody>
          <a:bodyPr>
            <a:normAutofit lnSpcReduction="10000"/>
          </a:bodyPr>
          <a:lstStyle/>
          <a:p>
            <a:r>
              <a:rPr lang="en-US" sz="3000" dirty="0" smtClean="0"/>
              <a:t>8.4 million people</a:t>
            </a:r>
          </a:p>
          <a:p>
            <a:r>
              <a:rPr lang="en-US" sz="3000" dirty="0" smtClean="0"/>
              <a:t>Live in Xinjiang Province, south of Mt. Tianshan</a:t>
            </a:r>
          </a:p>
          <a:p>
            <a:r>
              <a:rPr lang="en-US" sz="3000" dirty="0" smtClean="0"/>
              <a:t>Believed in Shamanism &amp; Buddhism, but converted to Islam in the 11</a:t>
            </a:r>
            <a:r>
              <a:rPr lang="en-US" sz="3000" baseline="30000" dirty="0" smtClean="0"/>
              <a:t>th</a:t>
            </a:r>
            <a:r>
              <a:rPr lang="en-US" sz="3000" dirty="0" smtClean="0"/>
              <a:t> Century</a:t>
            </a:r>
          </a:p>
          <a:p>
            <a:r>
              <a:rPr lang="en-US" sz="3000" dirty="0" smtClean="0"/>
              <a:t>For the past 2,000 years, they’ve had strong trade ties with a variety of middle Asian countries</a:t>
            </a:r>
          </a:p>
          <a:p>
            <a:r>
              <a:rPr lang="en-US" sz="3000" dirty="0" smtClean="0"/>
              <a:t>Renowned for their abilities in processing gold, gems, silk and leather goods</a:t>
            </a:r>
          </a:p>
          <a:p>
            <a:r>
              <a:rPr lang="en-US" sz="3000" dirty="0"/>
              <a:t>Prefer to wear colorful one-piece dresses</a:t>
            </a:r>
          </a:p>
          <a:p>
            <a:pPr marL="0" indent="0">
              <a:buNone/>
            </a:pPr>
            <a:endParaRPr lang="en-US" sz="3000" dirty="0" smtClean="0"/>
          </a:p>
          <a:p>
            <a:endParaRPr lang="en-US" sz="3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6978" t="-3" r="49040" b="49844"/>
          <a:stretch/>
        </p:blipFill>
        <p:spPr>
          <a:xfrm>
            <a:off x="10483412" y="199"/>
            <a:ext cx="1708588" cy="2528711"/>
          </a:xfrm>
          <a:prstGeom prst="rect">
            <a:avLst/>
          </a:prstGeom>
        </p:spPr>
      </p:pic>
    </p:spTree>
    <p:extLst>
      <p:ext uri="{BB962C8B-B14F-4D97-AF65-F5344CB8AC3E}">
        <p14:creationId xmlns:p14="http://schemas.microsoft.com/office/powerpoint/2010/main" val="4199719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9105" y="624110"/>
            <a:ext cx="9495508" cy="1280890"/>
          </a:xfrm>
        </p:spPr>
        <p:txBody>
          <a:bodyPr>
            <a:normAutofit/>
          </a:bodyPr>
          <a:lstStyle/>
          <a:p>
            <a:r>
              <a:rPr lang="en-US" sz="5400" b="1" dirty="0" smtClean="0"/>
              <a:t>Uygur</a:t>
            </a:r>
            <a:endParaRPr lang="en-US" sz="5400" b="1" dirty="0"/>
          </a:p>
        </p:txBody>
      </p:sp>
      <p:sp>
        <p:nvSpPr>
          <p:cNvPr id="3" name="Content Placeholder 2"/>
          <p:cNvSpPr>
            <a:spLocks noGrp="1"/>
          </p:cNvSpPr>
          <p:nvPr>
            <p:ph idx="1"/>
          </p:nvPr>
        </p:nvSpPr>
        <p:spPr>
          <a:xfrm>
            <a:off x="1854559" y="2133599"/>
            <a:ext cx="9650054" cy="4402667"/>
          </a:xfrm>
        </p:spPr>
        <p:txBody>
          <a:bodyPr>
            <a:normAutofit/>
          </a:bodyPr>
          <a:lstStyle/>
          <a:p>
            <a:r>
              <a:rPr lang="en-US" sz="3000" dirty="0" smtClean="0"/>
              <a:t>Staple food includes Nang, noodles,          Zhuafan, beef, mutton, camel, chicken, goose, carrots, tomatoes, onions, peppers, eggplants, celery, dairy products &amp; fruits</a:t>
            </a:r>
          </a:p>
          <a:p>
            <a:r>
              <a:rPr lang="en-US" sz="3000" dirty="0" smtClean="0"/>
              <a:t>Drink tea, milk tea, and oil tea</a:t>
            </a:r>
          </a:p>
          <a:p>
            <a:r>
              <a:rPr lang="en-US" sz="3000" dirty="0" smtClean="0"/>
              <a:t>Prefer to wear colorful one-piece dresses</a:t>
            </a:r>
          </a:p>
          <a:p>
            <a:r>
              <a:rPr lang="en-US" sz="3000" dirty="0" smtClean="0"/>
              <a:t>Enjoy traditional folk dancing, singing and reciting poems and oral legends</a:t>
            </a:r>
          </a:p>
          <a:p>
            <a:endParaRPr lang="en-US" sz="3000" dirty="0"/>
          </a:p>
        </p:txBody>
      </p:sp>
      <p:pic>
        <p:nvPicPr>
          <p:cNvPr id="12290" name="Picture 2" descr="Zhuafan, typical food of Uyg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6069" y="-1"/>
            <a:ext cx="3245931" cy="2292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8081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3289" y="624110"/>
            <a:ext cx="9461323" cy="1280890"/>
          </a:xfrm>
        </p:spPr>
        <p:txBody>
          <a:bodyPr>
            <a:normAutofit/>
          </a:bodyPr>
          <a:lstStyle/>
          <a:p>
            <a:r>
              <a:rPr lang="en-US" sz="5400" b="1" dirty="0" smtClean="0"/>
              <a:t>Kirgiz or Kyrgyz</a:t>
            </a:r>
            <a:endParaRPr lang="en-US" sz="5400" b="1" dirty="0"/>
          </a:p>
        </p:txBody>
      </p:sp>
      <p:sp>
        <p:nvSpPr>
          <p:cNvPr id="3" name="Content Placeholder 2"/>
          <p:cNvSpPr>
            <a:spLocks noGrp="1"/>
          </p:cNvSpPr>
          <p:nvPr>
            <p:ph idx="1"/>
          </p:nvPr>
        </p:nvSpPr>
        <p:spPr>
          <a:xfrm>
            <a:off x="1941689" y="2133599"/>
            <a:ext cx="9561689" cy="4560711"/>
          </a:xfrm>
        </p:spPr>
        <p:txBody>
          <a:bodyPr>
            <a:normAutofit/>
          </a:bodyPr>
          <a:lstStyle/>
          <a:p>
            <a:r>
              <a:rPr lang="en-US" sz="3000" dirty="0" smtClean="0"/>
              <a:t>160,000 people</a:t>
            </a:r>
          </a:p>
          <a:p>
            <a:r>
              <a:rPr lang="en-US" sz="3000" dirty="0" smtClean="0"/>
              <a:t>Migrated to southwest Xinjiang because Russian settlers to Kyrgyzstan drove the Kirgiz into China</a:t>
            </a:r>
          </a:p>
          <a:p>
            <a:r>
              <a:rPr lang="en-US" sz="3000" dirty="0" smtClean="0"/>
              <a:t>Some follow Islamic belief, other follow Buddhism</a:t>
            </a:r>
          </a:p>
          <a:p>
            <a:r>
              <a:rPr lang="en-US" sz="3000" dirty="0" smtClean="0"/>
              <a:t>Agricultural and raise livestock</a:t>
            </a:r>
          </a:p>
          <a:p>
            <a:r>
              <a:rPr lang="en-US" sz="3000" dirty="0" smtClean="0"/>
              <a:t>Women like to embroider and weave on pillows, bedcovers, clothes, carpets, and pictures</a:t>
            </a:r>
            <a:endParaRPr lang="en-US" sz="3000" dirty="0"/>
          </a:p>
        </p:txBody>
      </p:sp>
      <p:pic>
        <p:nvPicPr>
          <p:cNvPr id="1026" name="Picture 2" descr="https://upload.wikimedia.org/wikipedia/commons/thumb/4/4f/YurtIssykFamily.jpg/220px-YurtIssykFamil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9954" y="0"/>
            <a:ext cx="3852046" cy="2573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310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244" y="624110"/>
            <a:ext cx="9619369" cy="1280890"/>
          </a:xfrm>
        </p:spPr>
        <p:txBody>
          <a:bodyPr>
            <a:normAutofit/>
          </a:bodyPr>
          <a:lstStyle/>
          <a:p>
            <a:r>
              <a:rPr lang="en-US" sz="6000" b="1" dirty="0" smtClean="0"/>
              <a:t>Kirgiz</a:t>
            </a:r>
            <a:endParaRPr lang="en-US" sz="6000" b="1" dirty="0"/>
          </a:p>
        </p:txBody>
      </p:sp>
      <p:sp>
        <p:nvSpPr>
          <p:cNvPr id="3" name="Content Placeholder 2"/>
          <p:cNvSpPr>
            <a:spLocks noGrp="1"/>
          </p:cNvSpPr>
          <p:nvPr>
            <p:ph idx="1"/>
          </p:nvPr>
        </p:nvSpPr>
        <p:spPr>
          <a:xfrm>
            <a:off x="1783645" y="2133600"/>
            <a:ext cx="9720968" cy="3777622"/>
          </a:xfrm>
        </p:spPr>
        <p:txBody>
          <a:bodyPr>
            <a:normAutofit/>
          </a:bodyPr>
          <a:lstStyle/>
          <a:p>
            <a:r>
              <a:rPr lang="en-US" sz="3000" dirty="0"/>
              <a:t>Eat 3 meals per day with nang and milk  </a:t>
            </a:r>
            <a:r>
              <a:rPr lang="en-US" sz="3000" dirty="0" smtClean="0"/>
              <a:t>              tea </a:t>
            </a:r>
            <a:r>
              <a:rPr lang="en-US" sz="3000" dirty="0"/>
              <a:t>for breakfast, and for lunch and dinner, eat flour-based food with horsemeat, beef and </a:t>
            </a:r>
            <a:r>
              <a:rPr lang="en-US" sz="3000" dirty="0" smtClean="0"/>
              <a:t>mutton</a:t>
            </a:r>
          </a:p>
          <a:p>
            <a:r>
              <a:rPr lang="en-US" sz="3000" dirty="0" smtClean="0"/>
              <a:t>Celebrate the Norooz Festival, similar to the Han’s Spring Festival</a:t>
            </a:r>
          </a:p>
          <a:p>
            <a:r>
              <a:rPr lang="en-US" sz="3000" dirty="0" smtClean="0"/>
              <a:t>Weddings take place at the bride’s house</a:t>
            </a:r>
          </a:p>
          <a:p>
            <a:endParaRPr lang="en-US" sz="3000" dirty="0"/>
          </a:p>
          <a:p>
            <a:endParaRPr lang="en-US" sz="3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9520" t="-3" r="26498" b="49844"/>
          <a:stretch/>
        </p:blipFill>
        <p:spPr>
          <a:xfrm>
            <a:off x="10453510" y="0"/>
            <a:ext cx="1738489" cy="2572964"/>
          </a:xfrm>
          <a:prstGeom prst="rect">
            <a:avLst/>
          </a:prstGeom>
        </p:spPr>
      </p:pic>
    </p:spTree>
    <p:extLst>
      <p:ext uri="{BB962C8B-B14F-4D97-AF65-F5344CB8AC3E}">
        <p14:creationId xmlns:p14="http://schemas.microsoft.com/office/powerpoint/2010/main" val="9641417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5697" y="624110"/>
            <a:ext cx="9168916" cy="1280890"/>
          </a:xfrm>
        </p:spPr>
        <p:txBody>
          <a:bodyPr>
            <a:normAutofit/>
          </a:bodyPr>
          <a:lstStyle/>
          <a:p>
            <a:r>
              <a:rPr lang="en-US" sz="5400" b="1" dirty="0" smtClean="0"/>
              <a:t>Uzbek</a:t>
            </a:r>
            <a:endParaRPr lang="en-US" sz="5400" b="1" dirty="0"/>
          </a:p>
        </p:txBody>
      </p:sp>
      <p:sp>
        <p:nvSpPr>
          <p:cNvPr id="3" name="Content Placeholder 2"/>
          <p:cNvSpPr>
            <a:spLocks noGrp="1"/>
          </p:cNvSpPr>
          <p:nvPr>
            <p:ph idx="1"/>
          </p:nvPr>
        </p:nvSpPr>
        <p:spPr>
          <a:xfrm>
            <a:off x="2335697" y="2529110"/>
            <a:ext cx="9168915" cy="4289778"/>
          </a:xfrm>
        </p:spPr>
        <p:txBody>
          <a:bodyPr>
            <a:normAutofit/>
          </a:bodyPr>
          <a:lstStyle/>
          <a:p>
            <a:r>
              <a:rPr lang="en-US" sz="3000" dirty="0" smtClean="0"/>
              <a:t>15,000 people</a:t>
            </a:r>
          </a:p>
          <a:p>
            <a:r>
              <a:rPr lang="en-US" sz="3000" dirty="0" smtClean="0"/>
              <a:t>Living in the Xinjiang Province </a:t>
            </a:r>
          </a:p>
          <a:p>
            <a:r>
              <a:rPr lang="en-US" sz="3000" dirty="0" smtClean="0"/>
              <a:t>Adhere to the Islamic beliefs and customs</a:t>
            </a:r>
          </a:p>
          <a:p>
            <a:r>
              <a:rPr lang="en-US" sz="3000" dirty="0" smtClean="0"/>
              <a:t>Live along the famous Silk Road where they were involved in trade and commerce</a:t>
            </a:r>
          </a:p>
          <a:p>
            <a:r>
              <a:rPr lang="en-US" sz="3000" dirty="0" smtClean="0"/>
              <a:t>Became stock breeders since the foundation of modern China in 1949</a:t>
            </a:r>
          </a:p>
          <a:p>
            <a:pPr marL="0" indent="0">
              <a:buNone/>
            </a:pPr>
            <a:endParaRPr lang="en-US" sz="3000" dirty="0"/>
          </a:p>
          <a:p>
            <a:pPr marL="0" indent="0">
              <a:buNone/>
            </a:pPr>
            <a:endParaRPr lang="en-US" sz="3000" dirty="0"/>
          </a:p>
        </p:txBody>
      </p:sp>
      <p:pic>
        <p:nvPicPr>
          <p:cNvPr id="2050" name="Picture 2" descr="Image result for uzbek chinese minority groups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5820" y="-1"/>
            <a:ext cx="2816180" cy="3617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7385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3957" y="624110"/>
            <a:ext cx="9630656" cy="1280890"/>
          </a:xfrm>
        </p:spPr>
        <p:txBody>
          <a:bodyPr>
            <a:normAutofit/>
          </a:bodyPr>
          <a:lstStyle/>
          <a:p>
            <a:r>
              <a:rPr lang="en-US" sz="5400" b="1" dirty="0" smtClean="0"/>
              <a:t>Uzbek</a:t>
            </a:r>
            <a:endParaRPr lang="en-US" sz="5400" b="1" dirty="0"/>
          </a:p>
        </p:txBody>
      </p:sp>
      <p:sp>
        <p:nvSpPr>
          <p:cNvPr id="3" name="Content Placeholder 2"/>
          <p:cNvSpPr>
            <a:spLocks noGrp="1"/>
          </p:cNvSpPr>
          <p:nvPr>
            <p:ph idx="1"/>
          </p:nvPr>
        </p:nvSpPr>
        <p:spPr>
          <a:xfrm>
            <a:off x="1873957" y="2133600"/>
            <a:ext cx="9630656" cy="4470400"/>
          </a:xfrm>
        </p:spPr>
        <p:txBody>
          <a:bodyPr>
            <a:normAutofit/>
          </a:bodyPr>
          <a:lstStyle/>
          <a:p>
            <a:r>
              <a:rPr lang="en-US" sz="3000" dirty="0" smtClean="0"/>
              <a:t>Food staple include nang, milk tea,             horsemeat, sheep and oxen</a:t>
            </a:r>
          </a:p>
          <a:p>
            <a:r>
              <a:rPr lang="en-US" sz="3000" dirty="0" smtClean="0"/>
              <a:t>Shouzhuafan, a hand-grasping rice, is a popular meal with rice, mutton, carrots, &amp; raisins</a:t>
            </a:r>
          </a:p>
          <a:p>
            <a:r>
              <a:rPr lang="en-US" sz="3000" dirty="0" smtClean="0"/>
              <a:t>Women wear one piece dresses</a:t>
            </a:r>
          </a:p>
          <a:p>
            <a:r>
              <a:rPr lang="en-US" sz="3000" dirty="0" smtClean="0"/>
              <a:t>Most important festivals include Kaizhai, Corban, and the Aimsgiving Festivals</a:t>
            </a:r>
            <a:endParaRPr lang="en-US" sz="3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2544" t="-3" r="3473" b="49844"/>
          <a:stretch/>
        </p:blipFill>
        <p:spPr>
          <a:xfrm>
            <a:off x="10167730" y="0"/>
            <a:ext cx="2024270" cy="2995920"/>
          </a:xfrm>
          <a:prstGeom prst="rect">
            <a:avLst/>
          </a:prstGeom>
        </p:spPr>
      </p:pic>
    </p:spTree>
    <p:extLst>
      <p:ext uri="{BB962C8B-B14F-4D97-AF65-F5344CB8AC3E}">
        <p14:creationId xmlns:p14="http://schemas.microsoft.com/office/powerpoint/2010/main" val="42497450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831" y="624110"/>
            <a:ext cx="9572781" cy="1280890"/>
          </a:xfrm>
        </p:spPr>
        <p:txBody>
          <a:bodyPr>
            <a:normAutofit/>
          </a:bodyPr>
          <a:lstStyle/>
          <a:p>
            <a:r>
              <a:rPr lang="en-US" sz="5400" b="1" dirty="0" smtClean="0"/>
              <a:t>Kazak</a:t>
            </a:r>
            <a:endParaRPr lang="en-US" sz="5400" b="1" dirty="0"/>
          </a:p>
        </p:txBody>
      </p:sp>
      <p:sp>
        <p:nvSpPr>
          <p:cNvPr id="3" name="Content Placeholder 2"/>
          <p:cNvSpPr>
            <a:spLocks noGrp="1"/>
          </p:cNvSpPr>
          <p:nvPr>
            <p:ph idx="1"/>
          </p:nvPr>
        </p:nvSpPr>
        <p:spPr>
          <a:xfrm>
            <a:off x="1651810" y="2326784"/>
            <a:ext cx="9572781" cy="4531216"/>
          </a:xfrm>
        </p:spPr>
        <p:txBody>
          <a:bodyPr>
            <a:normAutofit fontScale="92500" lnSpcReduction="10000"/>
          </a:bodyPr>
          <a:lstStyle/>
          <a:p>
            <a:r>
              <a:rPr lang="en-US" sz="3000" dirty="0" smtClean="0"/>
              <a:t>1.5 million people</a:t>
            </a:r>
          </a:p>
          <a:p>
            <a:r>
              <a:rPr lang="en-US" sz="3200" dirty="0"/>
              <a:t>Soviet persecution of </a:t>
            </a:r>
            <a:r>
              <a:rPr lang="en-US" sz="3200" dirty="0" smtClean="0"/>
              <a:t>Kazaks in Kazakhstan in 1916 and the 1932-1933 famine forced the Kazaks to move </a:t>
            </a:r>
            <a:r>
              <a:rPr lang="en-US" sz="3200" dirty="0"/>
              <a:t>to </a:t>
            </a:r>
            <a:r>
              <a:rPr lang="en-US" sz="3200" dirty="0" smtClean="0"/>
              <a:t>Xinjiang Province</a:t>
            </a:r>
          </a:p>
          <a:p>
            <a:r>
              <a:rPr lang="en-US" sz="3200" dirty="0" smtClean="0"/>
              <a:t>Multiple clashes between the Kazaks and the  Tibetans forced some Kazaks to settle in the Qinhai and Gansu Provinces</a:t>
            </a:r>
          </a:p>
          <a:p>
            <a:r>
              <a:rPr lang="en-US" sz="3200" dirty="0" smtClean="0"/>
              <a:t>Believe in Muslim and Islam customs</a:t>
            </a:r>
          </a:p>
          <a:p>
            <a:r>
              <a:rPr lang="en-US" sz="3200" dirty="0"/>
              <a:t>Breed livestock like sheep, goats </a:t>
            </a:r>
            <a:r>
              <a:rPr lang="en-US" sz="3200" dirty="0" smtClean="0"/>
              <a:t>and cattle</a:t>
            </a:r>
            <a:endParaRPr lang="en-US" sz="3200" dirty="0"/>
          </a:p>
          <a:p>
            <a:endParaRPr lang="en-US" sz="3200" dirty="0" smtClean="0"/>
          </a:p>
          <a:p>
            <a:pPr marL="0" indent="0">
              <a:buNone/>
            </a:pPr>
            <a:endParaRPr lang="en-US" sz="3200" dirty="0" smtClean="0"/>
          </a:p>
          <a:p>
            <a:endParaRPr lang="en-US" sz="3200" dirty="0" smtClean="0"/>
          </a:p>
          <a:p>
            <a:endParaRPr lang="en-US" sz="3000" dirty="0"/>
          </a:p>
        </p:txBody>
      </p:sp>
      <p:pic>
        <p:nvPicPr>
          <p:cNvPr id="1026" name="Picture 2" descr="Image result for kazakh chine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2167" y="0"/>
            <a:ext cx="4209833" cy="2756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808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3499" y="624110"/>
            <a:ext cx="9431113" cy="1280890"/>
          </a:xfrm>
        </p:spPr>
        <p:txBody>
          <a:bodyPr>
            <a:normAutofit/>
          </a:bodyPr>
          <a:lstStyle/>
          <a:p>
            <a:r>
              <a:rPr lang="en-US" sz="5400" b="1" dirty="0" smtClean="0"/>
              <a:t>Kazak</a:t>
            </a:r>
            <a:endParaRPr lang="en-US" sz="5400" b="1" dirty="0"/>
          </a:p>
        </p:txBody>
      </p:sp>
      <p:sp>
        <p:nvSpPr>
          <p:cNvPr id="3" name="Content Placeholder 2"/>
          <p:cNvSpPr>
            <a:spLocks noGrp="1"/>
          </p:cNvSpPr>
          <p:nvPr>
            <p:ph idx="1"/>
          </p:nvPr>
        </p:nvSpPr>
        <p:spPr>
          <a:xfrm>
            <a:off x="2073499" y="2133599"/>
            <a:ext cx="9431113" cy="4515557"/>
          </a:xfrm>
        </p:spPr>
        <p:txBody>
          <a:bodyPr>
            <a:normAutofit/>
          </a:bodyPr>
          <a:lstStyle/>
          <a:p>
            <a:r>
              <a:rPr lang="en-US" sz="3000" dirty="0" smtClean="0"/>
              <a:t>Live a Nomadic lifestyle</a:t>
            </a:r>
          </a:p>
          <a:p>
            <a:r>
              <a:rPr lang="en-US" sz="3000" dirty="0" smtClean="0"/>
              <a:t>Eat rice and products from wheat flour, meat and dairy products from their livestock</a:t>
            </a:r>
          </a:p>
          <a:p>
            <a:r>
              <a:rPr lang="en-US" sz="3000" dirty="0" smtClean="0"/>
              <a:t>Women like to wear dresses and men wear loose clothing suitable for horseback riding</a:t>
            </a:r>
          </a:p>
          <a:p>
            <a:r>
              <a:rPr lang="en-US" sz="3200" dirty="0"/>
              <a:t>Celebrate Lesser Bairam, Corban and Nawruz </a:t>
            </a:r>
            <a:r>
              <a:rPr lang="en-US" sz="3200" dirty="0" smtClean="0"/>
              <a:t>Festivals</a:t>
            </a:r>
          </a:p>
          <a:p>
            <a:pPr marL="0" indent="0">
              <a:buNone/>
            </a:pPr>
            <a:endParaRPr lang="en-US" sz="3200" dirty="0" smtClean="0"/>
          </a:p>
          <a:p>
            <a:endParaRPr lang="en-US" sz="3200" dirty="0"/>
          </a:p>
          <a:p>
            <a:endParaRPr lang="en-US" sz="3000" dirty="0" smtClean="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473" t="50678" r="72544" b="-838"/>
          <a:stretch/>
        </p:blipFill>
        <p:spPr>
          <a:xfrm>
            <a:off x="10257183" y="0"/>
            <a:ext cx="1934817" cy="2863529"/>
          </a:xfrm>
          <a:prstGeom prst="rect">
            <a:avLst/>
          </a:prstGeom>
        </p:spPr>
      </p:pic>
    </p:spTree>
    <p:extLst>
      <p:ext uri="{BB962C8B-B14F-4D97-AF65-F5344CB8AC3E}">
        <p14:creationId xmlns:p14="http://schemas.microsoft.com/office/powerpoint/2010/main" val="25516091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185" y="624110"/>
            <a:ext cx="9352427" cy="1280890"/>
          </a:xfrm>
        </p:spPr>
        <p:txBody>
          <a:bodyPr>
            <a:normAutofit/>
          </a:bodyPr>
          <a:lstStyle/>
          <a:p>
            <a:r>
              <a:rPr lang="en-US" sz="5400" b="1" dirty="0" smtClean="0"/>
              <a:t>Xibe</a:t>
            </a:r>
            <a:endParaRPr lang="en-US" sz="5400" b="1" dirty="0"/>
          </a:p>
        </p:txBody>
      </p:sp>
      <p:sp>
        <p:nvSpPr>
          <p:cNvPr id="3" name="Content Placeholder 2"/>
          <p:cNvSpPr>
            <a:spLocks noGrp="1"/>
          </p:cNvSpPr>
          <p:nvPr>
            <p:ph idx="1"/>
          </p:nvPr>
        </p:nvSpPr>
        <p:spPr>
          <a:xfrm>
            <a:off x="2152185" y="2033239"/>
            <a:ext cx="9813074" cy="4579434"/>
          </a:xfrm>
        </p:spPr>
        <p:txBody>
          <a:bodyPr>
            <a:normAutofit lnSpcReduction="10000"/>
          </a:bodyPr>
          <a:lstStyle/>
          <a:p>
            <a:r>
              <a:rPr lang="en-US" sz="3000" dirty="0" smtClean="0"/>
              <a:t>Girls wear one braid in their hair whereas              married women wear two braids</a:t>
            </a:r>
          </a:p>
          <a:p>
            <a:r>
              <a:rPr lang="en-US" sz="3000" dirty="0" smtClean="0"/>
              <a:t>Celebrate the same holidays as the Hans, but the holidays are celebrated with activities showcasing their strong equestrian heritage, water play, wrestling, singing and dancing</a:t>
            </a:r>
          </a:p>
          <a:p>
            <a:r>
              <a:rPr lang="en-US" sz="3000" dirty="0" smtClean="0"/>
              <a:t>Will not wear clothes made of fox leather or fur</a:t>
            </a:r>
          </a:p>
          <a:p>
            <a:r>
              <a:rPr lang="en-US" sz="3000" dirty="0" smtClean="0"/>
              <a:t>A piece of red cloth at the door indicates that  a person is sick inside and guests are not welcomed</a:t>
            </a:r>
          </a:p>
          <a:p>
            <a:pPr marL="0" indent="0">
              <a:buNone/>
            </a:pPr>
            <a:endParaRPr lang="en-US" sz="3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2469" t="-288" r="3559" b="50530"/>
          <a:stretch/>
        </p:blipFill>
        <p:spPr>
          <a:xfrm>
            <a:off x="10281302" y="0"/>
            <a:ext cx="1910698" cy="2806337"/>
          </a:xfrm>
          <a:prstGeom prst="rect">
            <a:avLst/>
          </a:prstGeom>
        </p:spPr>
      </p:pic>
    </p:spTree>
    <p:extLst>
      <p:ext uri="{BB962C8B-B14F-4D97-AF65-F5344CB8AC3E}">
        <p14:creationId xmlns:p14="http://schemas.microsoft.com/office/powerpoint/2010/main" val="1169682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6305" y="624110"/>
            <a:ext cx="9268308" cy="1280890"/>
          </a:xfrm>
        </p:spPr>
        <p:txBody>
          <a:bodyPr>
            <a:normAutofit/>
          </a:bodyPr>
          <a:lstStyle/>
          <a:p>
            <a:r>
              <a:rPr lang="en-US" sz="5400" b="1" dirty="0" smtClean="0"/>
              <a:t>Tartar</a:t>
            </a:r>
            <a:endParaRPr lang="en-US" sz="5400" b="1" dirty="0"/>
          </a:p>
        </p:txBody>
      </p:sp>
      <p:sp>
        <p:nvSpPr>
          <p:cNvPr id="3" name="Content Placeholder 2"/>
          <p:cNvSpPr>
            <a:spLocks noGrp="1"/>
          </p:cNvSpPr>
          <p:nvPr>
            <p:ph idx="1"/>
          </p:nvPr>
        </p:nvSpPr>
        <p:spPr>
          <a:xfrm>
            <a:off x="2236305" y="2133599"/>
            <a:ext cx="9268307" cy="4357511"/>
          </a:xfrm>
        </p:spPr>
        <p:txBody>
          <a:bodyPr>
            <a:normAutofit fontScale="92500" lnSpcReduction="20000"/>
          </a:bodyPr>
          <a:lstStyle/>
          <a:p>
            <a:r>
              <a:rPr lang="en-US" sz="3900" dirty="0" smtClean="0"/>
              <a:t>Only 5,100 people</a:t>
            </a:r>
          </a:p>
          <a:p>
            <a:r>
              <a:rPr lang="en-US" sz="3900" dirty="0" smtClean="0"/>
              <a:t>Live in Xinjiang Province</a:t>
            </a:r>
          </a:p>
          <a:p>
            <a:r>
              <a:rPr lang="en-US" sz="3900" dirty="0" smtClean="0"/>
              <a:t>Muslims, follow Islamic customs</a:t>
            </a:r>
          </a:p>
          <a:p>
            <a:r>
              <a:rPr lang="en-US" sz="3900" dirty="0" smtClean="0"/>
              <a:t>Tartar Clerics helped reformed their traditional religious educational system to include math and science </a:t>
            </a:r>
            <a:endParaRPr lang="en-US" sz="3900" dirty="0"/>
          </a:p>
          <a:p>
            <a:r>
              <a:rPr lang="en-US" sz="3900" dirty="0" smtClean="0"/>
              <a:t>Many well educated Tartars became merchants</a:t>
            </a:r>
          </a:p>
          <a:p>
            <a:endParaRPr lang="en-US" sz="3900" dirty="0" smtClean="0"/>
          </a:p>
          <a:p>
            <a:endParaRPr lang="en-US" sz="3900" dirty="0"/>
          </a:p>
        </p:txBody>
      </p:sp>
    </p:spTree>
    <p:extLst>
      <p:ext uri="{BB962C8B-B14F-4D97-AF65-F5344CB8AC3E}">
        <p14:creationId xmlns:p14="http://schemas.microsoft.com/office/powerpoint/2010/main" val="4253733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067" y="624110"/>
            <a:ext cx="9743546" cy="1280890"/>
          </a:xfrm>
        </p:spPr>
        <p:txBody>
          <a:bodyPr>
            <a:normAutofit/>
          </a:bodyPr>
          <a:lstStyle/>
          <a:p>
            <a:r>
              <a:rPr lang="en-US" sz="5400" b="1" dirty="0" smtClean="0"/>
              <a:t>Tartar</a:t>
            </a:r>
            <a:endParaRPr lang="en-US" sz="5400" b="1" dirty="0"/>
          </a:p>
        </p:txBody>
      </p:sp>
      <p:sp>
        <p:nvSpPr>
          <p:cNvPr id="3" name="Content Placeholder 2"/>
          <p:cNvSpPr>
            <a:spLocks noGrp="1"/>
          </p:cNvSpPr>
          <p:nvPr>
            <p:ph idx="1"/>
          </p:nvPr>
        </p:nvSpPr>
        <p:spPr>
          <a:xfrm>
            <a:off x="1569156" y="1544209"/>
            <a:ext cx="10464800" cy="5229124"/>
          </a:xfrm>
        </p:spPr>
        <p:txBody>
          <a:bodyPr>
            <a:normAutofit fontScale="92500"/>
          </a:bodyPr>
          <a:lstStyle/>
          <a:p>
            <a:r>
              <a:rPr lang="en-US" sz="3600" dirty="0" smtClean="0"/>
              <a:t>City dwellers live in flat-roof mud                 houses; pastoral Tartars live a nomadic               life in tents</a:t>
            </a:r>
          </a:p>
          <a:p>
            <a:r>
              <a:rPr lang="en-US" sz="3600" dirty="0" smtClean="0"/>
              <a:t>Eat food made of flour, meat, milk and served with rice; drink a beer made of honey</a:t>
            </a:r>
          </a:p>
          <a:p>
            <a:r>
              <a:rPr lang="en-US" sz="3600" dirty="0" smtClean="0"/>
              <a:t>Dinner is served  to the eldest first and in succession by age; prayers are said at the end</a:t>
            </a:r>
          </a:p>
          <a:p>
            <a:r>
              <a:rPr lang="en-US" sz="3600" dirty="0" smtClean="0"/>
              <a:t>Celebrate Islamic holidays like Kaishai, Corban and Aimsgiving Festivals</a:t>
            </a:r>
          </a:p>
          <a:p>
            <a:endParaRPr lang="en-US" sz="3600" dirty="0" smtClean="0"/>
          </a:p>
          <a:p>
            <a:endParaRPr lang="en-US" sz="3600" dirty="0" smtClean="0"/>
          </a:p>
          <a:p>
            <a:endParaRPr lang="en-US" sz="36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6496" t="50678" r="49520" b="-838"/>
          <a:stretch/>
        </p:blipFill>
        <p:spPr>
          <a:xfrm>
            <a:off x="10227732" y="16566"/>
            <a:ext cx="1964267" cy="2907114"/>
          </a:xfrm>
          <a:prstGeom prst="rect">
            <a:avLst/>
          </a:prstGeom>
        </p:spPr>
      </p:pic>
    </p:spTree>
    <p:extLst>
      <p:ext uri="{BB962C8B-B14F-4D97-AF65-F5344CB8AC3E}">
        <p14:creationId xmlns:p14="http://schemas.microsoft.com/office/powerpoint/2010/main" val="3370352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245" y="624110"/>
            <a:ext cx="9619368" cy="1280890"/>
          </a:xfrm>
        </p:spPr>
        <p:txBody>
          <a:bodyPr>
            <a:normAutofit/>
          </a:bodyPr>
          <a:lstStyle/>
          <a:p>
            <a:r>
              <a:rPr lang="en-US" sz="5400" b="1" dirty="0" smtClean="0"/>
              <a:t>Daur</a:t>
            </a:r>
            <a:endParaRPr lang="en-US" sz="5400" b="1" dirty="0"/>
          </a:p>
        </p:txBody>
      </p:sp>
      <p:sp>
        <p:nvSpPr>
          <p:cNvPr id="3" name="Content Placeholder 2"/>
          <p:cNvSpPr>
            <a:spLocks noGrp="1"/>
          </p:cNvSpPr>
          <p:nvPr>
            <p:ph idx="1"/>
          </p:nvPr>
        </p:nvSpPr>
        <p:spPr>
          <a:xfrm>
            <a:off x="1885244" y="2133600"/>
            <a:ext cx="9619369" cy="4470400"/>
          </a:xfrm>
        </p:spPr>
        <p:txBody>
          <a:bodyPr>
            <a:normAutofit lnSpcReduction="10000"/>
          </a:bodyPr>
          <a:lstStyle/>
          <a:p>
            <a:r>
              <a:rPr lang="en-US" sz="3000" dirty="0" smtClean="0"/>
              <a:t>132,000 people</a:t>
            </a:r>
            <a:endParaRPr lang="en-US" sz="3000" dirty="0"/>
          </a:p>
          <a:p>
            <a:r>
              <a:rPr lang="en-US" sz="3000" dirty="0" smtClean="0"/>
              <a:t>Descendants of the Khitan Tribe                      dating back in the Liao Dynasty and helped guard the frontier in the Tang Dynasty</a:t>
            </a:r>
          </a:p>
          <a:p>
            <a:r>
              <a:rPr lang="en-US" sz="3000" dirty="0" smtClean="0"/>
              <a:t>Live in Heilongjiang Province and Inner Mongolia</a:t>
            </a:r>
          </a:p>
          <a:p>
            <a:r>
              <a:rPr lang="en-US" sz="3000" dirty="0" smtClean="0"/>
              <a:t>Believe in Shamanism</a:t>
            </a:r>
          </a:p>
          <a:p>
            <a:r>
              <a:rPr lang="en-US" sz="3000" dirty="0" smtClean="0"/>
              <a:t>Transitioned from eating mostly meat in the Qing Dynasty to other food groups including grain and dairy products</a:t>
            </a:r>
          </a:p>
          <a:p>
            <a:endParaRPr lang="en-US" sz="3000" dirty="0" smtClean="0"/>
          </a:p>
          <a:p>
            <a:endParaRPr lang="en-US" sz="3000" dirty="0"/>
          </a:p>
        </p:txBody>
      </p:sp>
      <p:pic>
        <p:nvPicPr>
          <p:cNvPr id="1026" name="Picture 2" descr="Daur H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914" y="0"/>
            <a:ext cx="3963086" cy="2743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521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667" y="624110"/>
            <a:ext cx="9641946" cy="1280890"/>
          </a:xfrm>
        </p:spPr>
        <p:txBody>
          <a:bodyPr>
            <a:normAutofit/>
          </a:bodyPr>
          <a:lstStyle/>
          <a:p>
            <a:r>
              <a:rPr lang="en-US" sz="5400" b="1" dirty="0" smtClean="0"/>
              <a:t>Daur</a:t>
            </a:r>
            <a:endParaRPr lang="en-US" sz="5400" b="1" dirty="0"/>
          </a:p>
        </p:txBody>
      </p:sp>
      <p:sp>
        <p:nvSpPr>
          <p:cNvPr id="3" name="Content Placeholder 2"/>
          <p:cNvSpPr>
            <a:spLocks noGrp="1"/>
          </p:cNvSpPr>
          <p:nvPr>
            <p:ph idx="1"/>
          </p:nvPr>
        </p:nvSpPr>
        <p:spPr>
          <a:xfrm>
            <a:off x="1862667" y="2133600"/>
            <a:ext cx="9641945" cy="3777622"/>
          </a:xfrm>
        </p:spPr>
        <p:txBody>
          <a:bodyPr>
            <a:normAutofit lnSpcReduction="10000"/>
          </a:bodyPr>
          <a:lstStyle/>
          <a:p>
            <a:r>
              <a:rPr lang="en-US" sz="3000" dirty="0" smtClean="0"/>
              <a:t>Engage in stock breeding and agriculture</a:t>
            </a:r>
          </a:p>
          <a:p>
            <a:r>
              <a:rPr lang="en-US" sz="3000" dirty="0" smtClean="0"/>
              <a:t>Known for manufacturing handcarts and needlework</a:t>
            </a:r>
          </a:p>
          <a:p>
            <a:r>
              <a:rPr lang="en-US" sz="3000" dirty="0" smtClean="0"/>
              <a:t>Today, they have factories that produce electric motors, transformers, and fertilizers</a:t>
            </a:r>
            <a:endParaRPr lang="en-US" sz="3000" dirty="0"/>
          </a:p>
          <a:p>
            <a:r>
              <a:rPr lang="en-US" sz="3000" dirty="0" smtClean="0"/>
              <a:t> Celebrate Spring and Anie Festivals </a:t>
            </a:r>
          </a:p>
          <a:p>
            <a:r>
              <a:rPr lang="en-US" sz="3000" dirty="0" smtClean="0"/>
              <a:t>Arranged marriages</a:t>
            </a:r>
            <a:endParaRPr lang="en-US" sz="30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9520" t="50678" r="26497" b="-838"/>
          <a:stretch/>
        </p:blipFill>
        <p:spPr>
          <a:xfrm>
            <a:off x="10170596" y="0"/>
            <a:ext cx="2021404" cy="2991678"/>
          </a:xfrm>
          <a:prstGeom prst="rect">
            <a:avLst/>
          </a:prstGeom>
        </p:spPr>
      </p:pic>
    </p:spTree>
    <p:extLst>
      <p:ext uri="{BB962C8B-B14F-4D97-AF65-F5344CB8AC3E}">
        <p14:creationId xmlns:p14="http://schemas.microsoft.com/office/powerpoint/2010/main" val="1782676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533" y="624110"/>
            <a:ext cx="9608080" cy="1280890"/>
          </a:xfrm>
        </p:spPr>
        <p:txBody>
          <a:bodyPr>
            <a:normAutofit/>
          </a:bodyPr>
          <a:lstStyle/>
          <a:p>
            <a:r>
              <a:rPr lang="en-US" sz="5400" b="1" dirty="0" smtClean="0"/>
              <a:t>Ewenki</a:t>
            </a:r>
            <a:endParaRPr lang="en-US" sz="5400" b="1" dirty="0"/>
          </a:p>
        </p:txBody>
      </p:sp>
      <p:sp>
        <p:nvSpPr>
          <p:cNvPr id="3" name="Content Placeholder 2"/>
          <p:cNvSpPr>
            <a:spLocks noGrp="1"/>
          </p:cNvSpPr>
          <p:nvPr>
            <p:ph idx="1"/>
          </p:nvPr>
        </p:nvSpPr>
        <p:spPr>
          <a:xfrm>
            <a:off x="1749778" y="2133599"/>
            <a:ext cx="9754834" cy="4436533"/>
          </a:xfrm>
        </p:spPr>
        <p:txBody>
          <a:bodyPr>
            <a:normAutofit lnSpcReduction="10000"/>
          </a:bodyPr>
          <a:lstStyle/>
          <a:p>
            <a:r>
              <a:rPr lang="en-US" sz="3600" dirty="0" smtClean="0"/>
              <a:t>31,000 people</a:t>
            </a:r>
          </a:p>
          <a:p>
            <a:r>
              <a:rPr lang="en-US" sz="3600" dirty="0" smtClean="0"/>
              <a:t>Live in Inner Mongolia and      Heilongjiang Province</a:t>
            </a:r>
          </a:p>
          <a:p>
            <a:r>
              <a:rPr lang="en-US" sz="3600" dirty="0" smtClean="0"/>
              <a:t>Practice Shamanism, but also believe that there are Gods controlling their lives</a:t>
            </a:r>
          </a:p>
          <a:p>
            <a:r>
              <a:rPr lang="en-US" sz="3600" dirty="0" smtClean="0"/>
              <a:t>Some live a nomadic life-style herding livestock like reindeer, horse and cattle, while others are farmers</a:t>
            </a:r>
            <a:endParaRPr lang="en-US" sz="3600" dirty="0"/>
          </a:p>
        </p:txBody>
      </p:sp>
      <p:pic>
        <p:nvPicPr>
          <p:cNvPr id="1028" name="Picture 4" descr="https://upload.wikimedia.org/wikipedia/commons/thumb/5/5a/Evenkshome.jpg/300px-Evenksho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4933" y="22576"/>
            <a:ext cx="2765777" cy="3687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372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154" y="455344"/>
            <a:ext cx="9574458" cy="1280890"/>
          </a:xfrm>
        </p:spPr>
        <p:txBody>
          <a:bodyPr>
            <a:normAutofit/>
          </a:bodyPr>
          <a:lstStyle/>
          <a:p>
            <a:r>
              <a:rPr lang="en-US" sz="5400" b="1" dirty="0" smtClean="0"/>
              <a:t>Ewenki</a:t>
            </a:r>
            <a:endParaRPr lang="en-US" sz="5400" b="1" dirty="0"/>
          </a:p>
        </p:txBody>
      </p:sp>
      <p:sp>
        <p:nvSpPr>
          <p:cNvPr id="3" name="Content Placeholder 2"/>
          <p:cNvSpPr>
            <a:spLocks noGrp="1"/>
          </p:cNvSpPr>
          <p:nvPr>
            <p:ph idx="1"/>
          </p:nvPr>
        </p:nvSpPr>
        <p:spPr>
          <a:xfrm>
            <a:off x="1930154" y="2133600"/>
            <a:ext cx="9663535" cy="3777622"/>
          </a:xfrm>
        </p:spPr>
        <p:txBody>
          <a:bodyPr>
            <a:normAutofit lnSpcReduction="10000"/>
          </a:bodyPr>
          <a:lstStyle/>
          <a:p>
            <a:r>
              <a:rPr lang="en-US" sz="3000" dirty="0" smtClean="0"/>
              <a:t>Eat meat, noodles and milk products </a:t>
            </a:r>
          </a:p>
          <a:p>
            <a:r>
              <a:rPr lang="en-US" sz="3000" dirty="0" smtClean="0"/>
              <a:t>Best part of the meat gets fed to the eldest to show respect </a:t>
            </a:r>
          </a:p>
          <a:p>
            <a:r>
              <a:rPr lang="en-US" sz="3000" dirty="0" smtClean="0"/>
              <a:t>Clothes are usually made of deer and sheep skin</a:t>
            </a:r>
          </a:p>
          <a:p>
            <a:r>
              <a:rPr lang="en-US" sz="3000" dirty="0" smtClean="0"/>
              <a:t>Celebrate Spring, Lantern, and Mikuole Festivals and Pure Brightness and Fire Worship Days</a:t>
            </a:r>
          </a:p>
          <a:p>
            <a:r>
              <a:rPr lang="en-US" sz="3000" dirty="0" smtClean="0"/>
              <a:t>Unique Ewenki customs</a:t>
            </a:r>
          </a:p>
          <a:p>
            <a:endParaRPr lang="en-US" sz="3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1585" t="50678" r="4432" b="-838"/>
          <a:stretch/>
        </p:blipFill>
        <p:spPr>
          <a:xfrm>
            <a:off x="10262377" y="0"/>
            <a:ext cx="1929623" cy="2855843"/>
          </a:xfrm>
          <a:prstGeom prst="rect">
            <a:avLst/>
          </a:prstGeom>
        </p:spPr>
      </p:pic>
    </p:spTree>
    <p:extLst>
      <p:ext uri="{BB962C8B-B14F-4D97-AF65-F5344CB8AC3E}">
        <p14:creationId xmlns:p14="http://schemas.microsoft.com/office/powerpoint/2010/main" val="2117234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836" y="624110"/>
            <a:ext cx="9844776" cy="1280890"/>
          </a:xfrm>
        </p:spPr>
        <p:txBody>
          <a:bodyPr>
            <a:normAutofit/>
          </a:bodyPr>
          <a:lstStyle/>
          <a:p>
            <a:pPr algn="ctr"/>
            <a:r>
              <a:rPr lang="en-US" sz="5400" b="1" dirty="0" smtClean="0"/>
              <a:t>Questions?</a:t>
            </a:r>
            <a:endParaRPr lang="en-US" sz="5400" b="1" dirty="0"/>
          </a:p>
        </p:txBody>
      </p:sp>
      <p:sp>
        <p:nvSpPr>
          <p:cNvPr id="4" name="TextBox 3"/>
          <p:cNvSpPr txBox="1"/>
          <p:nvPr/>
        </p:nvSpPr>
        <p:spPr>
          <a:xfrm>
            <a:off x="1063488" y="1905000"/>
            <a:ext cx="10441124" cy="4247317"/>
          </a:xfrm>
          <a:prstGeom prst="rect">
            <a:avLst/>
          </a:prstGeom>
          <a:noFill/>
        </p:spPr>
        <p:txBody>
          <a:bodyPr wrap="square" rtlCol="0">
            <a:spAutoFit/>
          </a:bodyPr>
          <a:lstStyle/>
          <a:p>
            <a:pPr algn="ctr"/>
            <a:r>
              <a:rPr lang="en-US" sz="3000" dirty="0" smtClean="0"/>
              <a:t>This slide show was prepared by </a:t>
            </a:r>
          </a:p>
          <a:p>
            <a:pPr algn="ctr"/>
            <a:r>
              <a:rPr lang="en-US" sz="3000" dirty="0" smtClean="0"/>
              <a:t>Asian Community Cultural Association of San Leandro (ACCA) </a:t>
            </a:r>
          </a:p>
          <a:p>
            <a:pPr algn="ctr"/>
            <a:endParaRPr lang="en-US" sz="3000" dirty="0"/>
          </a:p>
          <a:p>
            <a:pPr algn="ctr"/>
            <a:r>
              <a:rPr lang="en-US" sz="3000" dirty="0" smtClean="0"/>
              <a:t>Traditional costumes and head gear</a:t>
            </a:r>
          </a:p>
          <a:p>
            <a:pPr algn="ctr"/>
            <a:r>
              <a:rPr lang="en-US" sz="3000" dirty="0" smtClean="0"/>
              <a:t>were generously donated by </a:t>
            </a:r>
          </a:p>
          <a:p>
            <a:pPr algn="ctr"/>
            <a:r>
              <a:rPr lang="en-US" sz="3000" dirty="0"/>
              <a:t>Y</a:t>
            </a:r>
            <a:r>
              <a:rPr lang="en-US" sz="3000" dirty="0" smtClean="0"/>
              <a:t>u Chen Wu Yue Clothing and Accessories Ltd., </a:t>
            </a:r>
          </a:p>
          <a:p>
            <a:pPr algn="ctr"/>
            <a:r>
              <a:rPr lang="en-US" sz="3000" dirty="0" smtClean="0"/>
              <a:t>in Beijing, China  </a:t>
            </a:r>
          </a:p>
          <a:p>
            <a:pPr algn="ctr"/>
            <a:r>
              <a:rPr lang="en-US" sz="3000" dirty="0" smtClean="0"/>
              <a:t>To ACCA and Dasen American Academy</a:t>
            </a:r>
            <a:endParaRPr lang="en-US" sz="3000" dirty="0"/>
          </a:p>
        </p:txBody>
      </p:sp>
    </p:spTree>
    <p:extLst>
      <p:ext uri="{BB962C8B-B14F-4D97-AF65-F5344CB8AC3E}">
        <p14:creationId xmlns:p14="http://schemas.microsoft.com/office/powerpoint/2010/main" val="1622363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1" y="624110"/>
            <a:ext cx="9218612" cy="1280890"/>
          </a:xfrm>
        </p:spPr>
        <p:txBody>
          <a:bodyPr>
            <a:normAutofit/>
          </a:bodyPr>
          <a:lstStyle/>
          <a:p>
            <a:r>
              <a:rPr lang="en-US" sz="5400" b="1" dirty="0" smtClean="0"/>
              <a:t>Manchu</a:t>
            </a:r>
            <a:endParaRPr lang="en-US" sz="5400" b="1" dirty="0"/>
          </a:p>
        </p:txBody>
      </p:sp>
      <p:sp>
        <p:nvSpPr>
          <p:cNvPr id="3" name="Content Placeholder 2"/>
          <p:cNvSpPr>
            <a:spLocks noGrp="1"/>
          </p:cNvSpPr>
          <p:nvPr>
            <p:ph idx="1"/>
          </p:nvPr>
        </p:nvSpPr>
        <p:spPr>
          <a:xfrm>
            <a:off x="2286001" y="1988634"/>
            <a:ext cx="9813071" cy="4122234"/>
          </a:xfrm>
        </p:spPr>
        <p:txBody>
          <a:bodyPr>
            <a:normAutofit lnSpcReduction="10000"/>
          </a:bodyPr>
          <a:lstStyle/>
          <a:p>
            <a:r>
              <a:rPr lang="en-US" sz="3000" dirty="0" smtClean="0"/>
              <a:t>10.7 million people</a:t>
            </a:r>
          </a:p>
          <a:p>
            <a:r>
              <a:rPr lang="en-US" sz="3000" dirty="0" smtClean="0"/>
              <a:t>Live in Heilongjiang, Jilin and Liaoning        Provinces </a:t>
            </a:r>
          </a:p>
          <a:p>
            <a:r>
              <a:rPr lang="en-US" sz="3000" dirty="0" smtClean="0"/>
              <a:t>Believe in Buddhism, Taoism, &amp; Confucianism</a:t>
            </a:r>
          </a:p>
          <a:p>
            <a:r>
              <a:rPr lang="en-US" sz="3000" dirty="0" smtClean="0"/>
              <a:t>1,400 years of history with major contributions in Chinese culture, literature, music and arts </a:t>
            </a:r>
          </a:p>
          <a:p>
            <a:r>
              <a:rPr lang="en-US" sz="3000" dirty="0" smtClean="0"/>
              <a:t>Accomplished at agricultural, fishery and raising livestock</a:t>
            </a:r>
          </a:p>
        </p:txBody>
      </p:sp>
      <p:pic>
        <p:nvPicPr>
          <p:cNvPr id="1026" name="Picture 2" descr="https://upload.wikimedia.org/wikipedia/commons/f/f2/Manchu_noble_ladies_in_1900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0978" y="0"/>
            <a:ext cx="2227085" cy="3374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546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2547" y="624110"/>
            <a:ext cx="9252066" cy="1280890"/>
          </a:xfrm>
        </p:spPr>
        <p:txBody>
          <a:bodyPr>
            <a:normAutofit/>
          </a:bodyPr>
          <a:lstStyle/>
          <a:p>
            <a:r>
              <a:rPr lang="en-US" sz="5400" b="1" dirty="0" smtClean="0"/>
              <a:t>Manchu</a:t>
            </a:r>
            <a:endParaRPr lang="en-US" sz="5400" b="1" dirty="0"/>
          </a:p>
        </p:txBody>
      </p:sp>
      <p:sp>
        <p:nvSpPr>
          <p:cNvPr id="3" name="Content Placeholder 2"/>
          <p:cNvSpPr>
            <a:spLocks noGrp="1"/>
          </p:cNvSpPr>
          <p:nvPr>
            <p:ph idx="1"/>
          </p:nvPr>
        </p:nvSpPr>
        <p:spPr>
          <a:xfrm>
            <a:off x="2252547" y="2133600"/>
            <a:ext cx="9252065" cy="3777622"/>
          </a:xfrm>
        </p:spPr>
        <p:txBody>
          <a:bodyPr>
            <a:normAutofit/>
          </a:bodyPr>
          <a:lstStyle/>
          <a:p>
            <a:r>
              <a:rPr lang="en-US" sz="3000" dirty="0" smtClean="0"/>
              <a:t>Women wear Cheongsum or Qipao                    </a:t>
            </a:r>
          </a:p>
          <a:p>
            <a:r>
              <a:rPr lang="en-US" sz="3000" dirty="0" smtClean="0"/>
              <a:t>Men wear a queue and Mandarin Hat</a:t>
            </a:r>
          </a:p>
          <a:p>
            <a:r>
              <a:rPr lang="en-US" sz="3000" dirty="0" smtClean="0"/>
              <a:t>Also known as red-tasseled Manchus</a:t>
            </a:r>
            <a:endParaRPr lang="en-US" sz="3000" dirty="0"/>
          </a:p>
          <a:p>
            <a:r>
              <a:rPr lang="en-US" sz="3000" dirty="0" smtClean="0"/>
              <a:t>Celebrate same holidays as the Hans</a:t>
            </a:r>
          </a:p>
          <a:p>
            <a:r>
              <a:rPr lang="en-US" sz="3000" dirty="0" smtClean="0"/>
              <a:t>Excel at riding and shooting</a:t>
            </a:r>
          </a:p>
          <a:p>
            <a:pPr marL="0" indent="0">
              <a:buNone/>
            </a:pPr>
            <a:endParaRPr lang="en-US" sz="3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552" t="50529" r="72475" b="-283"/>
          <a:stretch/>
        </p:blipFill>
        <p:spPr>
          <a:xfrm>
            <a:off x="10197918" y="0"/>
            <a:ext cx="1994082" cy="2928808"/>
          </a:xfrm>
          <a:prstGeom prst="rect">
            <a:avLst/>
          </a:prstGeom>
        </p:spPr>
      </p:pic>
      <p:pic>
        <p:nvPicPr>
          <p:cNvPr id="1026" name="Picture 2" descr="https://upload.wikimedia.org/wikipedia/commons/d/d9/Prince_Zaitao_of_Qing.jpg"/>
          <p:cNvPicPr>
            <a:picLocks noChangeAspect="1" noChangeArrowheads="1"/>
          </p:cNvPicPr>
          <p:nvPr/>
        </p:nvPicPr>
        <p:blipFill rotWithShape="1">
          <a:blip r:embed="rId4">
            <a:extLst>
              <a:ext uri="{28A0092B-C50C-407E-A947-70E740481C1C}">
                <a14:useLocalDpi xmlns:a14="http://schemas.microsoft.com/office/drawing/2010/main" val="0"/>
              </a:ext>
            </a:extLst>
          </a:blip>
          <a:srcRect t="-1" b="40662"/>
          <a:stretch/>
        </p:blipFill>
        <p:spPr bwMode="auto">
          <a:xfrm>
            <a:off x="10287037" y="5185821"/>
            <a:ext cx="1939818" cy="1672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0513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067" y="624110"/>
            <a:ext cx="9743546" cy="1280890"/>
          </a:xfrm>
        </p:spPr>
        <p:txBody>
          <a:bodyPr>
            <a:normAutofit/>
          </a:bodyPr>
          <a:lstStyle/>
          <a:p>
            <a:r>
              <a:rPr lang="en-US" sz="5400" b="1" dirty="0" smtClean="0"/>
              <a:t>Han</a:t>
            </a:r>
            <a:endParaRPr lang="en-US" sz="5400" b="1" dirty="0"/>
          </a:p>
        </p:txBody>
      </p:sp>
      <p:sp>
        <p:nvSpPr>
          <p:cNvPr id="3" name="Content Placeholder 2"/>
          <p:cNvSpPr>
            <a:spLocks noGrp="1"/>
          </p:cNvSpPr>
          <p:nvPr>
            <p:ph idx="1"/>
          </p:nvPr>
        </p:nvSpPr>
        <p:spPr>
          <a:xfrm>
            <a:off x="1682045" y="2115017"/>
            <a:ext cx="10405878" cy="4624039"/>
          </a:xfrm>
        </p:spPr>
        <p:txBody>
          <a:bodyPr>
            <a:normAutofit lnSpcReduction="10000"/>
          </a:bodyPr>
          <a:lstStyle/>
          <a:p>
            <a:r>
              <a:rPr lang="en-US" sz="3000" dirty="0" smtClean="0"/>
              <a:t>1.2 Billion people, 19% of world population</a:t>
            </a:r>
          </a:p>
          <a:p>
            <a:r>
              <a:rPr lang="en-US" sz="3000" dirty="0" smtClean="0"/>
              <a:t>99% live in China, 92% of China’s population </a:t>
            </a:r>
          </a:p>
          <a:p>
            <a:r>
              <a:rPr lang="en-US" sz="3000" dirty="0" smtClean="0"/>
              <a:t>7 dialects:  Mandarin, Wu, Xiang, Gan, Min, Cantonese &amp; Hakka</a:t>
            </a:r>
          </a:p>
          <a:p>
            <a:r>
              <a:rPr lang="en-US" sz="3000" dirty="0" smtClean="0"/>
              <a:t>Main religion include Confucianism, Taoism and Buddhism</a:t>
            </a:r>
          </a:p>
          <a:p>
            <a:r>
              <a:rPr lang="en-US" sz="3000" dirty="0" smtClean="0"/>
              <a:t>Eight unique styles of cooking: </a:t>
            </a:r>
            <a:r>
              <a:rPr lang="en-US" sz="3200" dirty="0"/>
              <a:t>Anhui, Cantonese, Fujian, Hunan, Jiangsu, Shandong, Sichuan, and Zhejiang cuisines</a:t>
            </a:r>
            <a:endParaRPr lang="en-US" sz="3000" dirty="0" smtClean="0"/>
          </a:p>
        </p:txBody>
      </p:sp>
      <p:pic>
        <p:nvPicPr>
          <p:cNvPr id="2050" name="Picture 2" descr="Hanfu_man_and_lady.jpg (500×7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29332" y="1"/>
            <a:ext cx="1862667" cy="279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127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61" y="624110"/>
            <a:ext cx="9239851" cy="1280890"/>
          </a:xfrm>
        </p:spPr>
        <p:txBody>
          <a:bodyPr>
            <a:normAutofit/>
          </a:bodyPr>
          <a:lstStyle/>
          <a:p>
            <a:r>
              <a:rPr lang="en-US" sz="5400" b="1" dirty="0" smtClean="0"/>
              <a:t>Han</a:t>
            </a:r>
            <a:endParaRPr lang="en-US" sz="5400" b="1" dirty="0"/>
          </a:p>
        </p:txBody>
      </p:sp>
      <p:sp>
        <p:nvSpPr>
          <p:cNvPr id="3" name="Content Placeholder 2"/>
          <p:cNvSpPr>
            <a:spLocks noGrp="1"/>
          </p:cNvSpPr>
          <p:nvPr>
            <p:ph idx="1"/>
          </p:nvPr>
        </p:nvSpPr>
        <p:spPr>
          <a:xfrm>
            <a:off x="1879244" y="1695682"/>
            <a:ext cx="9678195" cy="5036634"/>
          </a:xfrm>
        </p:spPr>
        <p:txBody>
          <a:bodyPr>
            <a:normAutofit/>
          </a:bodyPr>
          <a:lstStyle/>
          <a:p>
            <a:r>
              <a:rPr lang="en-US" sz="3200" dirty="0"/>
              <a:t>Major contributions include </a:t>
            </a:r>
            <a:r>
              <a:rPr lang="en-US" sz="3200" dirty="0" smtClean="0"/>
              <a:t>printing,        paper-making</a:t>
            </a:r>
            <a:r>
              <a:rPr lang="en-US" sz="3200" dirty="0"/>
              <a:t>, </a:t>
            </a:r>
            <a:r>
              <a:rPr lang="en-US" sz="3200" dirty="0" smtClean="0"/>
              <a:t>compass</a:t>
            </a:r>
            <a:r>
              <a:rPr lang="en-US" sz="3200" dirty="0"/>
              <a:t>, gunpowder </a:t>
            </a:r>
            <a:r>
              <a:rPr lang="en-US" sz="3200" dirty="0" smtClean="0"/>
              <a:t>         and </a:t>
            </a:r>
            <a:r>
              <a:rPr lang="en-US" sz="3200" dirty="0"/>
              <a:t>porcelain </a:t>
            </a:r>
            <a:r>
              <a:rPr lang="en-US" sz="3200" dirty="0" smtClean="0"/>
              <a:t>china</a:t>
            </a:r>
          </a:p>
          <a:p>
            <a:r>
              <a:rPr lang="en-US" sz="3200" dirty="0" smtClean="0"/>
              <a:t>Hanfu-style dress is influential to the Japanese kimono and Korean Hanbok</a:t>
            </a:r>
          </a:p>
          <a:p>
            <a:r>
              <a:rPr lang="en-US" sz="3200" dirty="0" smtClean="0"/>
              <a:t>Housing styles and material varies by locale; thick bricks with a courtyard in the north, use of timber in the south where houses face south</a:t>
            </a:r>
            <a:endParaRPr lang="en-US" sz="30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6776" t="50529" r="49251" b="-283"/>
          <a:stretch/>
        </p:blipFill>
        <p:spPr>
          <a:xfrm>
            <a:off x="10208138" y="10793"/>
            <a:ext cx="1983862" cy="2913798"/>
          </a:xfrm>
          <a:prstGeom prst="rect">
            <a:avLst/>
          </a:prstGeom>
        </p:spPr>
      </p:pic>
    </p:spTree>
    <p:extLst>
      <p:ext uri="{BB962C8B-B14F-4D97-AF65-F5344CB8AC3E}">
        <p14:creationId xmlns:p14="http://schemas.microsoft.com/office/powerpoint/2010/main" val="484945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2569" y="624110"/>
            <a:ext cx="9412044" cy="1280890"/>
          </a:xfrm>
        </p:spPr>
        <p:txBody>
          <a:bodyPr>
            <a:normAutofit/>
          </a:bodyPr>
          <a:lstStyle/>
          <a:p>
            <a:r>
              <a:rPr lang="en-US" sz="5400" b="1" dirty="0" smtClean="0"/>
              <a:t>She</a:t>
            </a:r>
            <a:endParaRPr lang="en-US" sz="5400" b="1" dirty="0"/>
          </a:p>
        </p:txBody>
      </p:sp>
      <p:sp>
        <p:nvSpPr>
          <p:cNvPr id="3" name="Content Placeholder 2"/>
          <p:cNvSpPr>
            <a:spLocks noGrp="1"/>
          </p:cNvSpPr>
          <p:nvPr>
            <p:ph idx="1"/>
          </p:nvPr>
        </p:nvSpPr>
        <p:spPr>
          <a:xfrm>
            <a:off x="2092569" y="2167053"/>
            <a:ext cx="10099431" cy="4435765"/>
          </a:xfrm>
        </p:spPr>
        <p:txBody>
          <a:bodyPr>
            <a:normAutofit/>
          </a:bodyPr>
          <a:lstStyle/>
          <a:p>
            <a:r>
              <a:rPr lang="en-US" sz="3000" dirty="0" smtClean="0"/>
              <a:t>710,000 people</a:t>
            </a:r>
          </a:p>
          <a:p>
            <a:r>
              <a:rPr lang="en-US" sz="3000" dirty="0" smtClean="0"/>
              <a:t>Live in the Fujian and Zhejiang Provinces</a:t>
            </a:r>
          </a:p>
          <a:p>
            <a:r>
              <a:rPr lang="en-US" sz="3000" dirty="0" smtClean="0"/>
              <a:t>Believe in the power of their ancestors and totems</a:t>
            </a:r>
          </a:p>
          <a:p>
            <a:r>
              <a:rPr lang="en-US" sz="3000" dirty="0" smtClean="0"/>
              <a:t> Produce rice, corn, beans, potatoes, tea, mushrooms, and medicinal herbs</a:t>
            </a:r>
          </a:p>
          <a:p>
            <a:r>
              <a:rPr lang="en-US" sz="3000" dirty="0" smtClean="0"/>
              <a:t>Women are good at embroidering and weaving waistbands and handkerchief </a:t>
            </a:r>
            <a:endParaRPr lang="en-US" sz="30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9251" t="50529" r="26777" b="-283"/>
          <a:stretch/>
        </p:blipFill>
        <p:spPr>
          <a:xfrm>
            <a:off x="10386068" y="0"/>
            <a:ext cx="1805932" cy="2652463"/>
          </a:xfrm>
          <a:prstGeom prst="rect">
            <a:avLst/>
          </a:prstGeom>
        </p:spPr>
      </p:pic>
    </p:spTree>
    <p:extLst>
      <p:ext uri="{BB962C8B-B14F-4D97-AF65-F5344CB8AC3E}">
        <p14:creationId xmlns:p14="http://schemas.microsoft.com/office/powerpoint/2010/main" val="2827191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9815" y="624110"/>
            <a:ext cx="9464798" cy="1280890"/>
          </a:xfrm>
        </p:spPr>
        <p:txBody>
          <a:bodyPr>
            <a:normAutofit/>
          </a:bodyPr>
          <a:lstStyle/>
          <a:p>
            <a:r>
              <a:rPr lang="en-US" sz="5400" b="1" dirty="0" smtClean="0"/>
              <a:t>She</a:t>
            </a:r>
            <a:endParaRPr lang="en-US" sz="5400" b="1" dirty="0"/>
          </a:p>
        </p:txBody>
      </p:sp>
      <p:sp>
        <p:nvSpPr>
          <p:cNvPr id="3" name="Content Placeholder 2"/>
          <p:cNvSpPr>
            <a:spLocks noGrp="1"/>
          </p:cNvSpPr>
          <p:nvPr>
            <p:ph idx="1"/>
          </p:nvPr>
        </p:nvSpPr>
        <p:spPr>
          <a:xfrm>
            <a:off x="2212194" y="2951084"/>
            <a:ext cx="9464798" cy="4408868"/>
          </a:xfrm>
        </p:spPr>
        <p:txBody>
          <a:bodyPr>
            <a:normAutofit/>
          </a:bodyPr>
          <a:lstStyle/>
          <a:p>
            <a:r>
              <a:rPr lang="en-US" sz="3000" dirty="0" smtClean="0"/>
              <a:t>Men have practiced martial arts                        for centuries</a:t>
            </a:r>
          </a:p>
          <a:p>
            <a:r>
              <a:rPr lang="en-US" sz="3000" dirty="0" smtClean="0"/>
              <a:t>Love to sing impromptu</a:t>
            </a:r>
            <a:endParaRPr lang="en-US" sz="3000" dirty="0"/>
          </a:p>
          <a:p>
            <a:r>
              <a:rPr lang="en-US" sz="3000" dirty="0" smtClean="0"/>
              <a:t>In addition to celebrating the typical Han festivals, they also have 3 special days for worshipping their ancestors and spirits </a:t>
            </a:r>
          </a:p>
        </p:txBody>
      </p:sp>
      <p:pic>
        <p:nvPicPr>
          <p:cNvPr id="5" name="Picture 2" descr="She people traditional dance performance in Huanglongyan, Heyuan, Guangd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0062" y="27580"/>
            <a:ext cx="2841938" cy="3790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112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5902" y="2840048"/>
            <a:ext cx="9980689" cy="3893713"/>
          </a:xfrm>
        </p:spPr>
        <p:txBody>
          <a:bodyPr>
            <a:normAutofit/>
          </a:bodyPr>
          <a:lstStyle/>
          <a:p>
            <a:r>
              <a:rPr lang="en-US" sz="3000" dirty="0" smtClean="0"/>
              <a:t>535,000 people</a:t>
            </a:r>
          </a:p>
          <a:p>
            <a:r>
              <a:rPr lang="en-US" sz="3000" dirty="0" smtClean="0"/>
              <a:t>Most live in Taiwan</a:t>
            </a:r>
          </a:p>
          <a:p>
            <a:r>
              <a:rPr lang="en-US" sz="3000" dirty="0" smtClean="0"/>
              <a:t>Believe in spirits of ancestors and totem and practice wizardry</a:t>
            </a:r>
          </a:p>
          <a:p>
            <a:r>
              <a:rPr lang="en-US" sz="3000" dirty="0" smtClean="0"/>
              <a:t>Today, 70% identify themselves as Christians</a:t>
            </a:r>
          </a:p>
          <a:p>
            <a:r>
              <a:rPr lang="en-US" sz="3000" dirty="0" smtClean="0"/>
              <a:t>Very creative at bamboo weaving, woodcarving, pottery and embroidery</a:t>
            </a:r>
          </a:p>
          <a:p>
            <a:pPr marL="0" indent="0">
              <a:buNone/>
            </a:pPr>
            <a:endParaRPr lang="en-US" sz="3000" dirty="0"/>
          </a:p>
        </p:txBody>
      </p:sp>
      <p:sp>
        <p:nvSpPr>
          <p:cNvPr id="5" name="Title 4"/>
          <p:cNvSpPr>
            <a:spLocks noGrp="1"/>
          </p:cNvSpPr>
          <p:nvPr>
            <p:ph type="title"/>
          </p:nvPr>
        </p:nvSpPr>
        <p:spPr>
          <a:xfrm>
            <a:off x="2005902" y="296732"/>
            <a:ext cx="8911687" cy="1280890"/>
          </a:xfrm>
        </p:spPr>
        <p:txBody>
          <a:bodyPr>
            <a:normAutofit/>
          </a:bodyPr>
          <a:lstStyle/>
          <a:p>
            <a:r>
              <a:rPr lang="en-US" sz="5400" b="1" dirty="0" smtClean="0"/>
              <a:t>Gaoshan</a:t>
            </a:r>
            <a:endParaRPr lang="en-US" sz="5400" b="1" dirty="0"/>
          </a:p>
        </p:txBody>
      </p:sp>
      <p:pic>
        <p:nvPicPr>
          <p:cNvPr id="2050" name="Picture 2" descr="Residence of Gaoshan Nationa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919" y="0"/>
            <a:ext cx="5270081" cy="3721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404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6223" y="624110"/>
            <a:ext cx="9698390" cy="1280890"/>
          </a:xfrm>
        </p:spPr>
        <p:txBody>
          <a:bodyPr>
            <a:normAutofit/>
          </a:bodyPr>
          <a:lstStyle/>
          <a:p>
            <a:r>
              <a:rPr lang="en-US" sz="5400" b="1" dirty="0" smtClean="0"/>
              <a:t>Gaoshan</a:t>
            </a:r>
            <a:endParaRPr lang="en-US" sz="5400" b="1" dirty="0"/>
          </a:p>
        </p:txBody>
      </p:sp>
      <p:sp>
        <p:nvSpPr>
          <p:cNvPr id="3" name="Content Placeholder 2"/>
          <p:cNvSpPr>
            <a:spLocks noGrp="1"/>
          </p:cNvSpPr>
          <p:nvPr>
            <p:ph idx="1"/>
          </p:nvPr>
        </p:nvSpPr>
        <p:spPr>
          <a:xfrm>
            <a:off x="1704623" y="2133599"/>
            <a:ext cx="9799990" cy="4724401"/>
          </a:xfrm>
        </p:spPr>
        <p:txBody>
          <a:bodyPr>
            <a:normAutofit fontScale="92500" lnSpcReduction="10000"/>
          </a:bodyPr>
          <a:lstStyle/>
          <a:p>
            <a:r>
              <a:rPr lang="en-US" sz="3000" dirty="0" smtClean="0"/>
              <a:t>Favor colorful clothing adorned with flowers                               crowns, earrings, bracelets, and turbans             </a:t>
            </a:r>
          </a:p>
          <a:p>
            <a:r>
              <a:rPr lang="en-US" sz="3000" dirty="0" smtClean="0"/>
              <a:t>Eat rice, millet and taro; drink cold water with ginger or pepper and a yellow wine</a:t>
            </a:r>
          </a:p>
          <a:p>
            <a:r>
              <a:rPr lang="en-US" sz="3000" dirty="0" smtClean="0"/>
              <a:t>Harvest Festival is their biggest holiday</a:t>
            </a:r>
          </a:p>
          <a:p>
            <a:r>
              <a:rPr lang="en-US" sz="3000" dirty="0" smtClean="0"/>
              <a:t>Strong taboos:  no communications with outsiders during harvest season or step in other’s fields; do not touch things of hemp before hunting; women do not use guns or other weapons, and men do not use women’s looms</a:t>
            </a:r>
            <a:endParaRPr lang="en-US" sz="300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2474" t="50529" r="3554" b="-283"/>
          <a:stretch/>
        </p:blipFill>
        <p:spPr>
          <a:xfrm>
            <a:off x="10167668" y="0"/>
            <a:ext cx="2024332" cy="2973238"/>
          </a:xfrm>
          <a:prstGeom prst="rect">
            <a:avLst/>
          </a:prstGeom>
        </p:spPr>
      </p:pic>
    </p:spTree>
    <p:extLst>
      <p:ext uri="{BB962C8B-B14F-4D97-AF65-F5344CB8AC3E}">
        <p14:creationId xmlns:p14="http://schemas.microsoft.com/office/powerpoint/2010/main" val="3179516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2175" y="624110"/>
            <a:ext cx="9342437" cy="1280890"/>
          </a:xfrm>
        </p:spPr>
        <p:txBody>
          <a:bodyPr>
            <a:normAutofit/>
          </a:bodyPr>
          <a:lstStyle/>
          <a:p>
            <a:r>
              <a:rPr lang="en-US" sz="5400" b="1" dirty="0" smtClean="0"/>
              <a:t>China Population</a:t>
            </a:r>
            <a:endParaRPr lang="en-US" sz="5400" b="1" dirty="0"/>
          </a:p>
        </p:txBody>
      </p:sp>
      <p:sp>
        <p:nvSpPr>
          <p:cNvPr id="6" name="Content Placeholder 5"/>
          <p:cNvSpPr>
            <a:spLocks noGrp="1"/>
          </p:cNvSpPr>
          <p:nvPr>
            <p:ph sz="half" idx="4294967295"/>
          </p:nvPr>
        </p:nvSpPr>
        <p:spPr>
          <a:xfrm>
            <a:off x="2162175" y="2058124"/>
            <a:ext cx="4685605" cy="3778250"/>
          </a:xfrm>
        </p:spPr>
        <p:txBody>
          <a:bodyPr>
            <a:normAutofit fontScale="92500"/>
          </a:bodyPr>
          <a:lstStyle/>
          <a:p>
            <a:r>
              <a:rPr lang="en-US" sz="3200" dirty="0" smtClean="0"/>
              <a:t>Almost 1.4 Billion people</a:t>
            </a:r>
          </a:p>
          <a:p>
            <a:r>
              <a:rPr lang="en-US" sz="3200" dirty="0" smtClean="0"/>
              <a:t>56 ethnic groups</a:t>
            </a:r>
          </a:p>
          <a:p>
            <a:r>
              <a:rPr lang="en-US" sz="3200" dirty="0" smtClean="0"/>
              <a:t>92% are Han Chinese </a:t>
            </a:r>
          </a:p>
          <a:p>
            <a:r>
              <a:rPr lang="en-US" sz="3200" dirty="0" smtClean="0"/>
              <a:t>55 Minority Groups make up the other 8%</a:t>
            </a:r>
            <a:endParaRPr lang="en-US" dirty="0"/>
          </a:p>
        </p:txBody>
      </p:sp>
      <p:pic>
        <p:nvPicPr>
          <p:cNvPr id="3" name="Picture 5" descr="Interactive map of China showing rivers, streets, roads near hotels in Chinese cities by zooming down to street level in cities of Ch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3600" y="2058124"/>
            <a:ext cx="4978400" cy="3647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795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3" y="624110"/>
            <a:ext cx="9281160" cy="1280890"/>
          </a:xfrm>
        </p:spPr>
        <p:txBody>
          <a:bodyPr>
            <a:normAutofit/>
          </a:bodyPr>
          <a:lstStyle/>
          <a:p>
            <a:r>
              <a:rPr lang="en-US" sz="5400" b="1" dirty="0" smtClean="0"/>
              <a:t>Li</a:t>
            </a:r>
            <a:endParaRPr lang="en-US" sz="5400" b="1" dirty="0"/>
          </a:p>
        </p:txBody>
      </p:sp>
      <p:sp>
        <p:nvSpPr>
          <p:cNvPr id="3" name="Content Placeholder 2"/>
          <p:cNvSpPr>
            <a:spLocks noGrp="1"/>
          </p:cNvSpPr>
          <p:nvPr>
            <p:ph idx="1"/>
          </p:nvPr>
        </p:nvSpPr>
        <p:spPr>
          <a:xfrm>
            <a:off x="2223452" y="2133600"/>
            <a:ext cx="9748154" cy="4379742"/>
          </a:xfrm>
        </p:spPr>
        <p:txBody>
          <a:bodyPr>
            <a:normAutofit/>
          </a:bodyPr>
          <a:lstStyle/>
          <a:p>
            <a:r>
              <a:rPr lang="en-US" sz="3000" dirty="0" smtClean="0"/>
              <a:t>1.5 million people</a:t>
            </a:r>
          </a:p>
          <a:p>
            <a:r>
              <a:rPr lang="en-US" sz="3000" dirty="0" smtClean="0"/>
              <a:t>Live in the South and central portions of Hainan Island</a:t>
            </a:r>
          </a:p>
          <a:p>
            <a:r>
              <a:rPr lang="en-US" sz="3000" dirty="0" smtClean="0"/>
              <a:t>Believe all things have spirits and that their ancestors will protect them; some also adopted Christianity</a:t>
            </a:r>
          </a:p>
          <a:p>
            <a:r>
              <a:rPr lang="en-US" sz="3000" dirty="0" smtClean="0"/>
              <a:t>Thrive on agriculture, breeding livestock and fish, and harvesting salt</a:t>
            </a:r>
          </a:p>
          <a:p>
            <a:endParaRPr lang="en-US" sz="3000" dirty="0"/>
          </a:p>
        </p:txBody>
      </p:sp>
    </p:spTree>
    <p:extLst>
      <p:ext uri="{BB962C8B-B14F-4D97-AF65-F5344CB8AC3E}">
        <p14:creationId xmlns:p14="http://schemas.microsoft.com/office/powerpoint/2010/main" val="7572241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4985" y="624110"/>
            <a:ext cx="9429627" cy="1280890"/>
          </a:xfrm>
        </p:spPr>
        <p:txBody>
          <a:bodyPr>
            <a:normAutofit/>
          </a:bodyPr>
          <a:lstStyle/>
          <a:p>
            <a:r>
              <a:rPr lang="en-US" sz="5400" b="1" dirty="0" smtClean="0"/>
              <a:t>Li</a:t>
            </a:r>
            <a:endParaRPr lang="en-US" sz="5400" b="1" dirty="0"/>
          </a:p>
        </p:txBody>
      </p:sp>
      <p:sp>
        <p:nvSpPr>
          <p:cNvPr id="3" name="Content Placeholder 2"/>
          <p:cNvSpPr>
            <a:spLocks noGrp="1"/>
          </p:cNvSpPr>
          <p:nvPr>
            <p:ph idx="1"/>
          </p:nvPr>
        </p:nvSpPr>
        <p:spPr>
          <a:xfrm>
            <a:off x="1941342" y="1674055"/>
            <a:ext cx="9563270" cy="5036234"/>
          </a:xfrm>
        </p:spPr>
        <p:txBody>
          <a:bodyPr>
            <a:normAutofit/>
          </a:bodyPr>
          <a:lstStyle/>
          <a:p>
            <a:r>
              <a:rPr lang="en-US" sz="3000" dirty="0" smtClean="0"/>
              <a:t>Staple food include rice, corn, sweet                potatoes and game from hunting</a:t>
            </a:r>
          </a:p>
          <a:p>
            <a:r>
              <a:rPr lang="en-US" sz="3000" dirty="0" smtClean="0"/>
              <a:t>Women like to chew on betel nuts</a:t>
            </a:r>
          </a:p>
          <a:p>
            <a:r>
              <a:rPr lang="en-US" sz="3000" dirty="0" smtClean="0"/>
              <a:t>Take pride in embroidering delicate wood-craft and bamboo vine weaving</a:t>
            </a:r>
            <a:endParaRPr lang="en-US" sz="3000" dirty="0"/>
          </a:p>
          <a:p>
            <a:r>
              <a:rPr lang="en-US" sz="3000" dirty="0" smtClean="0"/>
              <a:t>Celebrate the same holidays as the Hans</a:t>
            </a:r>
          </a:p>
          <a:p>
            <a:r>
              <a:rPr lang="en-US" sz="3000" dirty="0" smtClean="0"/>
              <a:t>Women wear their hair in a bun with metal or bone hairpins; during festivals, they wear bracelets, necklaces, earrings, and foot rings</a:t>
            </a:r>
          </a:p>
          <a:p>
            <a:endParaRPr lang="en-US" sz="3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744" t="812" r="72086" b="50000"/>
          <a:stretch/>
        </p:blipFill>
        <p:spPr>
          <a:xfrm>
            <a:off x="10296939" y="0"/>
            <a:ext cx="1895060" cy="2875263"/>
          </a:xfrm>
          <a:prstGeom prst="rect">
            <a:avLst/>
          </a:prstGeom>
        </p:spPr>
      </p:pic>
    </p:spTree>
    <p:extLst>
      <p:ext uri="{BB962C8B-B14F-4D97-AF65-F5344CB8AC3E}">
        <p14:creationId xmlns:p14="http://schemas.microsoft.com/office/powerpoint/2010/main" val="19796359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831" y="624110"/>
            <a:ext cx="9253781" cy="1280890"/>
          </a:xfrm>
        </p:spPr>
        <p:txBody>
          <a:bodyPr>
            <a:normAutofit/>
          </a:bodyPr>
          <a:lstStyle/>
          <a:p>
            <a:r>
              <a:rPr lang="en-US" sz="5400" b="1" dirty="0" smtClean="0"/>
              <a:t>Yao</a:t>
            </a:r>
            <a:endParaRPr lang="en-US" sz="5400" b="1" dirty="0"/>
          </a:p>
        </p:txBody>
      </p:sp>
      <p:sp>
        <p:nvSpPr>
          <p:cNvPr id="3" name="Content Placeholder 2"/>
          <p:cNvSpPr>
            <a:spLocks noGrp="1"/>
          </p:cNvSpPr>
          <p:nvPr>
            <p:ph idx="1"/>
          </p:nvPr>
        </p:nvSpPr>
        <p:spPr>
          <a:xfrm>
            <a:off x="2076224" y="2743933"/>
            <a:ext cx="9900138" cy="3777622"/>
          </a:xfrm>
        </p:spPr>
        <p:txBody>
          <a:bodyPr>
            <a:normAutofit/>
          </a:bodyPr>
          <a:lstStyle/>
          <a:p>
            <a:r>
              <a:rPr lang="en-US" sz="3000" dirty="0" smtClean="0"/>
              <a:t>2.6 million people</a:t>
            </a:r>
          </a:p>
          <a:p>
            <a:r>
              <a:rPr lang="en-US" sz="3000" dirty="0" smtClean="0"/>
              <a:t>Live in Hunan, Yunnan, Guangdong, Guizhou, Jiangxi and Guangxi Provinces</a:t>
            </a:r>
          </a:p>
          <a:p>
            <a:r>
              <a:rPr lang="en-US" sz="3000" dirty="0" smtClean="0"/>
              <a:t>Beliefs vary by regions, ranging from worship of nature, ancestors, totem, and Taoism</a:t>
            </a:r>
          </a:p>
          <a:p>
            <a:r>
              <a:rPr lang="en-US" sz="3000" dirty="0" smtClean="0"/>
              <a:t>Food includes rice, corn, potatoes and meat from livestock they raise or game they hunt</a:t>
            </a:r>
            <a:endParaRPr lang="en-US" sz="3000" dirty="0"/>
          </a:p>
        </p:txBody>
      </p:sp>
      <p:pic>
        <p:nvPicPr>
          <p:cNvPr id="17410" name="Picture 2" descr="Yao Village &amp; Archite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5048" y="-28575"/>
            <a:ext cx="4966952" cy="3285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6854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101" y="624110"/>
            <a:ext cx="9561512" cy="1280890"/>
          </a:xfrm>
        </p:spPr>
        <p:txBody>
          <a:bodyPr>
            <a:normAutofit/>
          </a:bodyPr>
          <a:lstStyle/>
          <a:p>
            <a:r>
              <a:rPr lang="en-US" sz="5400" b="1" dirty="0" smtClean="0"/>
              <a:t>Yao</a:t>
            </a:r>
            <a:endParaRPr lang="en-US" sz="5400" b="1" dirty="0"/>
          </a:p>
        </p:txBody>
      </p:sp>
      <p:sp>
        <p:nvSpPr>
          <p:cNvPr id="3" name="Content Placeholder 2"/>
          <p:cNvSpPr>
            <a:spLocks noGrp="1"/>
          </p:cNvSpPr>
          <p:nvPr>
            <p:ph idx="1"/>
          </p:nvPr>
        </p:nvSpPr>
        <p:spPr>
          <a:xfrm>
            <a:off x="1745673" y="1649475"/>
            <a:ext cx="9686203" cy="3777622"/>
          </a:xfrm>
        </p:spPr>
        <p:txBody>
          <a:bodyPr>
            <a:normAutofit/>
          </a:bodyPr>
          <a:lstStyle/>
          <a:p>
            <a:r>
              <a:rPr lang="en-US" sz="3000" dirty="0" smtClean="0"/>
              <a:t>Noted for their batik, sculpture,                       printing and dying</a:t>
            </a:r>
          </a:p>
          <a:p>
            <a:r>
              <a:rPr lang="en-US" sz="3000" dirty="0" smtClean="0"/>
              <a:t>Women wear pleated skirts decorated with unique embroidery and their hair long </a:t>
            </a:r>
          </a:p>
          <a:p>
            <a:r>
              <a:rPr lang="en-US" sz="3000" dirty="0" smtClean="0"/>
              <a:t>Hold monthly festivals, including Panwang and Danu festivals</a:t>
            </a:r>
            <a:endParaRPr lang="en-US" sz="3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6666" t="812" r="49166" b="50000"/>
          <a:stretch/>
        </p:blipFill>
        <p:spPr>
          <a:xfrm>
            <a:off x="10331826" y="0"/>
            <a:ext cx="1860173" cy="2822331"/>
          </a:xfrm>
          <a:prstGeom prst="rect">
            <a:avLst/>
          </a:prstGeom>
        </p:spPr>
      </p:pic>
      <p:pic>
        <p:nvPicPr>
          <p:cNvPr id="19458" name="Picture 2" descr="Yao Ladies with Mul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8250" y="4514013"/>
            <a:ext cx="3333750" cy="221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490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7583" y="534657"/>
            <a:ext cx="9149038" cy="1280890"/>
          </a:xfrm>
        </p:spPr>
        <p:txBody>
          <a:bodyPr>
            <a:normAutofit/>
          </a:bodyPr>
          <a:lstStyle/>
          <a:p>
            <a:r>
              <a:rPr lang="en-US" sz="5400" b="1" dirty="0" smtClean="0"/>
              <a:t>Gin (Jing)</a:t>
            </a:r>
            <a:endParaRPr lang="en-US" sz="5400" b="1" dirty="0"/>
          </a:p>
        </p:txBody>
      </p:sp>
      <p:sp>
        <p:nvSpPr>
          <p:cNvPr id="3" name="Content Placeholder 2"/>
          <p:cNvSpPr>
            <a:spLocks noGrp="1"/>
          </p:cNvSpPr>
          <p:nvPr>
            <p:ph idx="1"/>
          </p:nvPr>
        </p:nvSpPr>
        <p:spPr>
          <a:xfrm>
            <a:off x="2027584" y="1815547"/>
            <a:ext cx="9899373" cy="4664766"/>
          </a:xfrm>
        </p:spPr>
        <p:txBody>
          <a:bodyPr>
            <a:normAutofit lnSpcReduction="10000"/>
          </a:bodyPr>
          <a:lstStyle/>
          <a:p>
            <a:r>
              <a:rPr lang="en-US" sz="3000" dirty="0" smtClean="0"/>
              <a:t>28,000 people</a:t>
            </a:r>
          </a:p>
          <a:p>
            <a:r>
              <a:rPr lang="en-US" sz="3000" dirty="0" smtClean="0"/>
              <a:t>Immigrated </a:t>
            </a:r>
            <a:r>
              <a:rPr lang="en-US" sz="3000" dirty="0"/>
              <a:t>to the Guangxi Province </a:t>
            </a:r>
            <a:r>
              <a:rPr lang="en-US" sz="3000" dirty="0" smtClean="0"/>
              <a:t>from           </a:t>
            </a:r>
            <a:r>
              <a:rPr lang="en-US" sz="3000" dirty="0"/>
              <a:t>Viet Nam in the 16</a:t>
            </a:r>
            <a:r>
              <a:rPr lang="en-US" sz="3000" baseline="30000" dirty="0"/>
              <a:t>th</a:t>
            </a:r>
            <a:r>
              <a:rPr lang="en-US" sz="3000" dirty="0"/>
              <a:t> </a:t>
            </a:r>
            <a:r>
              <a:rPr lang="en-US" sz="3000" dirty="0" smtClean="0"/>
              <a:t>Century</a:t>
            </a:r>
          </a:p>
          <a:p>
            <a:r>
              <a:rPr lang="en-US" sz="3000" dirty="0" smtClean="0"/>
              <a:t>Believe in Taoism, Buddhism and wizardry</a:t>
            </a:r>
          </a:p>
          <a:p>
            <a:r>
              <a:rPr lang="en-US" sz="3000" dirty="0" smtClean="0"/>
              <a:t>Experts in fishing, but also farm</a:t>
            </a:r>
          </a:p>
          <a:p>
            <a:r>
              <a:rPr lang="en-US" sz="3000" dirty="0" smtClean="0"/>
              <a:t>Food staples include rice and seafood</a:t>
            </a:r>
          </a:p>
          <a:p>
            <a:r>
              <a:rPr lang="en-US" sz="3000" dirty="0" smtClean="0"/>
              <a:t>Known for Nianzhi, a seasoning made from fish </a:t>
            </a:r>
          </a:p>
          <a:p>
            <a:r>
              <a:rPr lang="en-US" sz="3000" dirty="0" smtClean="0"/>
              <a:t>Men like to smoke and women like to chew on betel nuts</a:t>
            </a:r>
          </a:p>
          <a:p>
            <a:endParaRPr lang="en-US" sz="3000" dirty="0"/>
          </a:p>
          <a:p>
            <a:endParaRPr lang="en-US" sz="3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9583" t="812" r="26247" b="50000"/>
          <a:stretch/>
        </p:blipFill>
        <p:spPr>
          <a:xfrm>
            <a:off x="10277061" y="0"/>
            <a:ext cx="1985375" cy="3012293"/>
          </a:xfrm>
          <a:prstGeom prst="rect">
            <a:avLst/>
          </a:prstGeom>
        </p:spPr>
      </p:pic>
    </p:spTree>
    <p:extLst>
      <p:ext uri="{BB962C8B-B14F-4D97-AF65-F5344CB8AC3E}">
        <p14:creationId xmlns:p14="http://schemas.microsoft.com/office/powerpoint/2010/main" val="4014556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6913" y="2133600"/>
            <a:ext cx="9367699" cy="4495800"/>
          </a:xfrm>
        </p:spPr>
        <p:txBody>
          <a:bodyPr>
            <a:normAutofit/>
          </a:bodyPr>
          <a:lstStyle/>
          <a:p>
            <a:r>
              <a:rPr lang="en-US" sz="3000" dirty="0" smtClean="0"/>
              <a:t>Simple style-clothing with a tall spire hat </a:t>
            </a:r>
          </a:p>
          <a:p>
            <a:r>
              <a:rPr lang="en-US" sz="3000" dirty="0" smtClean="0"/>
              <a:t>Besides Spring Festival, also celebrate         Changha Festival</a:t>
            </a:r>
          </a:p>
          <a:p>
            <a:r>
              <a:rPr lang="en-US" sz="3000" dirty="0" smtClean="0"/>
              <a:t>Gin taboos include not walking over fish nets, not dropping rice while out chopping wood, not asking to borrow money after supper when a lamp is lit, and never say meat is burnt (jiao) because the word sounds like reef in their language           </a:t>
            </a:r>
            <a:endParaRPr lang="en-US" sz="3000" dirty="0"/>
          </a:p>
        </p:txBody>
      </p:sp>
      <p:sp>
        <p:nvSpPr>
          <p:cNvPr id="5" name="Title 4"/>
          <p:cNvSpPr>
            <a:spLocks noGrp="1"/>
          </p:cNvSpPr>
          <p:nvPr>
            <p:ph type="title"/>
          </p:nvPr>
        </p:nvSpPr>
        <p:spPr>
          <a:xfrm>
            <a:off x="2136913" y="499419"/>
            <a:ext cx="8911687" cy="1280890"/>
          </a:xfrm>
        </p:spPr>
        <p:txBody>
          <a:bodyPr>
            <a:normAutofit/>
          </a:bodyPr>
          <a:lstStyle/>
          <a:p>
            <a:r>
              <a:rPr lang="en-US" sz="4800" b="1" dirty="0" smtClean="0"/>
              <a:t>Gin (Jing)</a:t>
            </a:r>
            <a:endParaRPr lang="en-US" sz="4800" b="1" dirty="0"/>
          </a:p>
        </p:txBody>
      </p:sp>
      <p:pic>
        <p:nvPicPr>
          <p:cNvPr id="3076" name="Picture 4" descr="The Changha Festival of Jing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5519" y="0"/>
            <a:ext cx="3216481"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861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6693" y="624110"/>
            <a:ext cx="9377919" cy="1280890"/>
          </a:xfrm>
        </p:spPr>
        <p:txBody>
          <a:bodyPr>
            <a:normAutofit/>
          </a:bodyPr>
          <a:lstStyle/>
          <a:p>
            <a:r>
              <a:rPr lang="en-US" sz="5400" b="1" dirty="0" smtClean="0"/>
              <a:t>Hani</a:t>
            </a:r>
            <a:endParaRPr lang="en-US" sz="5400" b="1" dirty="0"/>
          </a:p>
        </p:txBody>
      </p:sp>
      <p:sp>
        <p:nvSpPr>
          <p:cNvPr id="3" name="Content Placeholder 2"/>
          <p:cNvSpPr>
            <a:spLocks noGrp="1"/>
          </p:cNvSpPr>
          <p:nvPr>
            <p:ph idx="1"/>
          </p:nvPr>
        </p:nvSpPr>
        <p:spPr>
          <a:xfrm>
            <a:off x="2126693" y="2326491"/>
            <a:ext cx="9158977" cy="4207565"/>
          </a:xfrm>
        </p:spPr>
        <p:txBody>
          <a:bodyPr>
            <a:normAutofit lnSpcReduction="10000"/>
          </a:bodyPr>
          <a:lstStyle/>
          <a:p>
            <a:r>
              <a:rPr lang="en-US" sz="3000" dirty="0" smtClean="0"/>
              <a:t>1.7 million people</a:t>
            </a:r>
          </a:p>
          <a:p>
            <a:r>
              <a:rPr lang="en-US" sz="3000" dirty="0" smtClean="0"/>
              <a:t>Immigrated from the Tibetan Plateau into the Yunnan Province </a:t>
            </a:r>
          </a:p>
          <a:p>
            <a:r>
              <a:rPr lang="en-US" sz="3000" dirty="0" smtClean="0"/>
              <a:t>Worship many gods and ancestors</a:t>
            </a:r>
          </a:p>
          <a:p>
            <a:r>
              <a:rPr lang="en-US" sz="3000" dirty="0" smtClean="0"/>
              <a:t>Doctors cure patients with witchcraft and herbal medicine</a:t>
            </a:r>
          </a:p>
          <a:p>
            <a:r>
              <a:rPr lang="en-US" sz="3000" dirty="0" smtClean="0"/>
              <a:t>Known for their production of Dian Lu and Pu’er Teas from their terraced fields</a:t>
            </a:r>
            <a:endParaRPr lang="en-US" sz="3000" dirty="0"/>
          </a:p>
        </p:txBody>
      </p:sp>
      <p:pic>
        <p:nvPicPr>
          <p:cNvPr id="4098" name="Picture 2" descr="hanizucunzhaiminj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2202" y="-1"/>
            <a:ext cx="4029798" cy="2704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738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7522" y="624110"/>
            <a:ext cx="9467091" cy="1280890"/>
          </a:xfrm>
        </p:spPr>
        <p:txBody>
          <a:bodyPr>
            <a:normAutofit/>
          </a:bodyPr>
          <a:lstStyle/>
          <a:p>
            <a:r>
              <a:rPr lang="en-US" sz="5400" b="1" dirty="0" smtClean="0"/>
              <a:t>Hani</a:t>
            </a:r>
            <a:endParaRPr lang="en-US" sz="5400" b="1" dirty="0"/>
          </a:p>
        </p:txBody>
      </p:sp>
      <p:sp>
        <p:nvSpPr>
          <p:cNvPr id="3" name="Content Placeholder 2"/>
          <p:cNvSpPr>
            <a:spLocks noGrp="1"/>
          </p:cNvSpPr>
          <p:nvPr>
            <p:ph idx="1"/>
          </p:nvPr>
        </p:nvSpPr>
        <p:spPr>
          <a:xfrm>
            <a:off x="2037522" y="2983606"/>
            <a:ext cx="10008704" cy="3777622"/>
          </a:xfrm>
        </p:spPr>
        <p:txBody>
          <a:bodyPr>
            <a:normAutofit/>
          </a:bodyPr>
          <a:lstStyle/>
          <a:p>
            <a:r>
              <a:rPr lang="en-US" sz="3000" dirty="0" smtClean="0"/>
              <a:t>Celebrate the same holidays as the Han</a:t>
            </a:r>
          </a:p>
          <a:p>
            <a:r>
              <a:rPr lang="en-US" sz="3000" dirty="0" smtClean="0"/>
              <a:t>Most important holiday is the first day of                  the 10</a:t>
            </a:r>
            <a:r>
              <a:rPr lang="en-US" sz="3000" baseline="30000" dirty="0" smtClean="0"/>
              <a:t>th</a:t>
            </a:r>
            <a:r>
              <a:rPr lang="en-US" sz="3000" dirty="0" smtClean="0"/>
              <a:t> month</a:t>
            </a:r>
          </a:p>
          <a:p>
            <a:r>
              <a:rPr lang="en-US" sz="3000" dirty="0" smtClean="0"/>
              <a:t>Ku-Zha-Zha is celebrated for 3 days in the 6</a:t>
            </a:r>
            <a:r>
              <a:rPr lang="en-US" sz="3000" baseline="30000" dirty="0" smtClean="0"/>
              <a:t>th</a:t>
            </a:r>
            <a:r>
              <a:rPr lang="en-US" sz="3000" dirty="0" smtClean="0"/>
              <a:t> month</a:t>
            </a:r>
          </a:p>
          <a:p>
            <a:r>
              <a:rPr lang="en-US" sz="3000" dirty="0" smtClean="0"/>
              <a:t>Interesting marriage custom</a:t>
            </a:r>
          </a:p>
          <a:p>
            <a:endParaRPr lang="en-US" sz="3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2086" t="812" r="3744" b="50000"/>
          <a:stretch/>
        </p:blipFill>
        <p:spPr>
          <a:xfrm>
            <a:off x="10056242" y="0"/>
            <a:ext cx="2135758" cy="3240460"/>
          </a:xfrm>
          <a:prstGeom prst="rect">
            <a:avLst/>
          </a:prstGeom>
        </p:spPr>
      </p:pic>
    </p:spTree>
    <p:extLst>
      <p:ext uri="{BB962C8B-B14F-4D97-AF65-F5344CB8AC3E}">
        <p14:creationId xmlns:p14="http://schemas.microsoft.com/office/powerpoint/2010/main" val="1546470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6669" y="1686339"/>
            <a:ext cx="9188795" cy="4893365"/>
          </a:xfrm>
        </p:spPr>
        <p:txBody>
          <a:bodyPr>
            <a:normAutofit/>
          </a:bodyPr>
          <a:lstStyle/>
          <a:p>
            <a:r>
              <a:rPr lang="en-US" sz="3000" dirty="0" smtClean="0"/>
              <a:t>1.3 million people</a:t>
            </a:r>
          </a:p>
          <a:p>
            <a:r>
              <a:rPr lang="en-US" sz="3000" dirty="0" smtClean="0"/>
              <a:t>Live near the Mekong River in south Yunnan Province</a:t>
            </a:r>
            <a:endParaRPr lang="en-US" sz="3000" dirty="0"/>
          </a:p>
          <a:p>
            <a:r>
              <a:rPr lang="en-US" sz="3000" dirty="0" smtClean="0"/>
              <a:t>Buddhism influence their culture, arts, politics  and economy</a:t>
            </a:r>
          </a:p>
          <a:p>
            <a:r>
              <a:rPr lang="en-US" sz="3000" dirty="0" smtClean="0"/>
              <a:t>Distinct architecture combines styles of South Asian and Chinese culture</a:t>
            </a:r>
          </a:p>
          <a:p>
            <a:r>
              <a:rPr lang="en-US" sz="3000" dirty="0" smtClean="0"/>
              <a:t>Favorable climate is great for agriculture</a:t>
            </a:r>
          </a:p>
          <a:p>
            <a:r>
              <a:rPr lang="en-US" sz="3000" dirty="0" smtClean="0"/>
              <a:t>Abundant minerals and rare animals</a:t>
            </a:r>
          </a:p>
          <a:p>
            <a:endParaRPr lang="en-US" sz="3000" dirty="0"/>
          </a:p>
        </p:txBody>
      </p:sp>
      <p:sp>
        <p:nvSpPr>
          <p:cNvPr id="4" name="Title 3"/>
          <p:cNvSpPr>
            <a:spLocks noGrp="1"/>
          </p:cNvSpPr>
          <p:nvPr>
            <p:ph type="title"/>
          </p:nvPr>
        </p:nvSpPr>
        <p:spPr>
          <a:xfrm>
            <a:off x="2266123" y="624110"/>
            <a:ext cx="9238490" cy="1280890"/>
          </a:xfrm>
        </p:spPr>
        <p:txBody>
          <a:bodyPr>
            <a:normAutofit/>
          </a:bodyPr>
          <a:lstStyle/>
          <a:p>
            <a:r>
              <a:rPr lang="en-US" sz="5400" b="1" dirty="0" smtClean="0"/>
              <a:t>Dai</a:t>
            </a:r>
            <a:endParaRPr lang="en-US" sz="5400" b="1" dirty="0"/>
          </a:p>
        </p:txBody>
      </p:sp>
      <p:pic>
        <p:nvPicPr>
          <p:cNvPr id="1028" name="Picture 4" descr="Architecture of Dai Minor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0"/>
            <a:ext cx="3048000"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21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4159" y="624110"/>
            <a:ext cx="9320454" cy="1280890"/>
          </a:xfrm>
        </p:spPr>
        <p:txBody>
          <a:bodyPr>
            <a:normAutofit/>
          </a:bodyPr>
          <a:lstStyle/>
          <a:p>
            <a:r>
              <a:rPr lang="en-US" sz="5400" b="1" dirty="0" smtClean="0"/>
              <a:t>Dai</a:t>
            </a:r>
            <a:endParaRPr lang="en-US" sz="5400" b="1" dirty="0"/>
          </a:p>
        </p:txBody>
      </p:sp>
      <p:sp>
        <p:nvSpPr>
          <p:cNvPr id="3" name="Content Placeholder 2"/>
          <p:cNvSpPr>
            <a:spLocks noGrp="1"/>
          </p:cNvSpPr>
          <p:nvPr>
            <p:ph idx="1"/>
          </p:nvPr>
        </p:nvSpPr>
        <p:spPr>
          <a:xfrm>
            <a:off x="2184159" y="2093843"/>
            <a:ext cx="9822311" cy="3777622"/>
          </a:xfrm>
        </p:spPr>
        <p:txBody>
          <a:bodyPr>
            <a:normAutofit/>
          </a:bodyPr>
          <a:lstStyle/>
          <a:p>
            <a:r>
              <a:rPr lang="en-US" sz="3000" dirty="0" smtClean="0"/>
              <a:t>Love glutinous rice and hot &amp; sour dishes</a:t>
            </a:r>
          </a:p>
          <a:p>
            <a:r>
              <a:rPr lang="en-US" sz="3000" dirty="0"/>
              <a:t>Peacock Dance is most popular folk dance </a:t>
            </a:r>
          </a:p>
          <a:p>
            <a:r>
              <a:rPr lang="en-US" sz="3000" dirty="0" smtClean="0"/>
              <a:t>Traditional musical instruments include an elephant-foot drum, used by the men for a dance</a:t>
            </a:r>
          </a:p>
          <a:p>
            <a:r>
              <a:rPr lang="en-US" sz="3000" dirty="0" smtClean="0"/>
              <a:t>Important festivals include Water-Splashing, Door Opening and Door Closing, and Huajie Festivals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182" t="50000" r="72138" b="1711"/>
          <a:stretch/>
        </p:blipFill>
        <p:spPr>
          <a:xfrm>
            <a:off x="10386391" y="-19878"/>
            <a:ext cx="1805609" cy="2512151"/>
          </a:xfrm>
          <a:prstGeom prst="rect">
            <a:avLst/>
          </a:prstGeom>
        </p:spPr>
      </p:pic>
    </p:spTree>
    <p:extLst>
      <p:ext uri="{BB962C8B-B14F-4D97-AF65-F5344CB8AC3E}">
        <p14:creationId xmlns:p14="http://schemas.microsoft.com/office/powerpoint/2010/main" val="141195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1725" y="624110"/>
            <a:ext cx="9610725" cy="1280890"/>
          </a:xfrm>
        </p:spPr>
        <p:txBody>
          <a:bodyPr>
            <a:noAutofit/>
          </a:bodyPr>
          <a:lstStyle/>
          <a:p>
            <a:r>
              <a:rPr lang="en-US" sz="5400" b="1" dirty="0" smtClean="0"/>
              <a:t>Chinese Minority Group Origin</a:t>
            </a:r>
            <a:endParaRPr lang="en-US" sz="5400" b="1" dirty="0"/>
          </a:p>
        </p:txBody>
      </p:sp>
      <p:sp>
        <p:nvSpPr>
          <p:cNvPr id="3" name="Content Placeholder 2"/>
          <p:cNvSpPr>
            <a:spLocks noGrp="1"/>
          </p:cNvSpPr>
          <p:nvPr>
            <p:ph idx="1"/>
          </p:nvPr>
        </p:nvSpPr>
        <p:spPr>
          <a:xfrm>
            <a:off x="2457450" y="2712720"/>
            <a:ext cx="9189402" cy="3757302"/>
          </a:xfrm>
        </p:spPr>
        <p:txBody>
          <a:bodyPr>
            <a:normAutofit/>
          </a:bodyPr>
          <a:lstStyle/>
          <a:p>
            <a:r>
              <a:rPr lang="en-US" sz="3200" dirty="0" smtClean="0"/>
              <a:t>Manchu Emperors adopted official policy that people have the right to develop their own culture and language</a:t>
            </a:r>
          </a:p>
          <a:p>
            <a:r>
              <a:rPr lang="en-US" sz="3200" dirty="0" smtClean="0"/>
              <a:t>In 1949, People’s Republic of China officially identified and confirmed the 56 ethnic minority groups</a:t>
            </a:r>
            <a:endParaRPr lang="en-US" sz="3200" dirty="0"/>
          </a:p>
        </p:txBody>
      </p:sp>
    </p:spTree>
    <p:extLst>
      <p:ext uri="{BB962C8B-B14F-4D97-AF65-F5344CB8AC3E}">
        <p14:creationId xmlns:p14="http://schemas.microsoft.com/office/powerpoint/2010/main" val="3636486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6123" y="624110"/>
            <a:ext cx="9238490" cy="1280890"/>
          </a:xfrm>
        </p:spPr>
        <p:txBody>
          <a:bodyPr>
            <a:normAutofit/>
          </a:bodyPr>
          <a:lstStyle/>
          <a:p>
            <a:r>
              <a:rPr lang="en-US" sz="5400" b="1" dirty="0" smtClean="0"/>
              <a:t>Blang</a:t>
            </a:r>
            <a:endParaRPr lang="en-US" sz="5400" b="1" dirty="0"/>
          </a:p>
        </p:txBody>
      </p:sp>
      <p:sp>
        <p:nvSpPr>
          <p:cNvPr id="3" name="Content Placeholder 2"/>
          <p:cNvSpPr>
            <a:spLocks noGrp="1"/>
          </p:cNvSpPr>
          <p:nvPr>
            <p:ph idx="1"/>
          </p:nvPr>
        </p:nvSpPr>
        <p:spPr>
          <a:xfrm>
            <a:off x="2266123" y="1706217"/>
            <a:ext cx="9745248" cy="4953000"/>
          </a:xfrm>
        </p:spPr>
        <p:txBody>
          <a:bodyPr>
            <a:normAutofit fontScale="92500" lnSpcReduction="10000"/>
          </a:bodyPr>
          <a:lstStyle/>
          <a:p>
            <a:r>
              <a:rPr lang="en-US" sz="3200" dirty="0" smtClean="0"/>
              <a:t>120,000 people</a:t>
            </a:r>
          </a:p>
          <a:p>
            <a:r>
              <a:rPr lang="en-US" sz="3200" dirty="0" smtClean="0"/>
              <a:t>One of the oldest minority groups in the Yunnan Province dating back to the Han Dynasty</a:t>
            </a:r>
          </a:p>
          <a:p>
            <a:r>
              <a:rPr lang="en-US" sz="3200" dirty="0" smtClean="0"/>
              <a:t>Worship their ancestors and Hinayana Buddha</a:t>
            </a:r>
          </a:p>
          <a:p>
            <a:r>
              <a:rPr lang="en-US" sz="3200" dirty="0" smtClean="0"/>
              <a:t>Totems contain small animals like a bamboo rat and toads</a:t>
            </a:r>
          </a:p>
          <a:p>
            <a:r>
              <a:rPr lang="en-US" sz="3200" dirty="0" smtClean="0"/>
              <a:t>Produces cotton, sugar cane, Pu’er Tea, medicinal herbs</a:t>
            </a:r>
          </a:p>
          <a:p>
            <a:r>
              <a:rPr lang="en-US" sz="3200" dirty="0" smtClean="0"/>
              <a:t>Abundance of oral literature in the form of legends, tales, aphorism and puzzles </a:t>
            </a:r>
            <a:endParaRPr lang="en-US" sz="3200" dirty="0"/>
          </a:p>
        </p:txBody>
      </p:sp>
      <p:pic>
        <p:nvPicPr>
          <p:cNvPr id="5122" name="Picture 2" descr="Blang Lady and K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8527" y="73930"/>
            <a:ext cx="3193473" cy="211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4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624110"/>
            <a:ext cx="9447213" cy="1280890"/>
          </a:xfrm>
        </p:spPr>
        <p:txBody>
          <a:bodyPr>
            <a:normAutofit/>
          </a:bodyPr>
          <a:lstStyle/>
          <a:p>
            <a:r>
              <a:rPr lang="en-US" sz="5400" b="1" dirty="0" smtClean="0"/>
              <a:t>Blang</a:t>
            </a:r>
            <a:endParaRPr lang="en-US" sz="5400" b="1" dirty="0"/>
          </a:p>
        </p:txBody>
      </p:sp>
      <p:sp>
        <p:nvSpPr>
          <p:cNvPr id="3" name="Content Placeholder 2"/>
          <p:cNvSpPr>
            <a:spLocks noGrp="1"/>
          </p:cNvSpPr>
          <p:nvPr>
            <p:ph idx="1"/>
          </p:nvPr>
        </p:nvSpPr>
        <p:spPr>
          <a:xfrm>
            <a:off x="2156791" y="2133600"/>
            <a:ext cx="9753269" cy="3777622"/>
          </a:xfrm>
        </p:spPr>
        <p:txBody>
          <a:bodyPr>
            <a:normAutofit/>
          </a:bodyPr>
          <a:lstStyle/>
          <a:p>
            <a:r>
              <a:rPr lang="en-US" sz="3000" dirty="0" smtClean="0"/>
              <a:t>Skillful at weaving bamboo and vine                  into baskets, sieves, mats, and furniture</a:t>
            </a:r>
          </a:p>
          <a:p>
            <a:r>
              <a:rPr lang="en-US" sz="3000" dirty="0" smtClean="0"/>
              <a:t>Staple foods include rice, corn, soybean, peas, buckwheat, acid fish, raw meat, and cured vegetables</a:t>
            </a:r>
          </a:p>
          <a:p>
            <a:r>
              <a:rPr lang="en-US" sz="3000" dirty="0" smtClean="0"/>
              <a:t>Torch Festival to burn away pests on fruit trees</a:t>
            </a:r>
          </a:p>
          <a:p>
            <a:r>
              <a:rPr lang="en-US" sz="3000" dirty="0" smtClean="0"/>
              <a:t>Chengding Festival to transform kids to adulthood</a:t>
            </a:r>
            <a:endParaRPr lang="en-US" sz="3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5715" t="50000" r="49605" b="1711"/>
          <a:stretch/>
        </p:blipFill>
        <p:spPr>
          <a:xfrm>
            <a:off x="9883752" y="0"/>
            <a:ext cx="2308248" cy="3211476"/>
          </a:xfrm>
          <a:prstGeom prst="rect">
            <a:avLst/>
          </a:prstGeom>
        </p:spPr>
      </p:pic>
    </p:spTree>
    <p:extLst>
      <p:ext uri="{BB962C8B-B14F-4D97-AF65-F5344CB8AC3E}">
        <p14:creationId xmlns:p14="http://schemas.microsoft.com/office/powerpoint/2010/main" val="41873779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427" y="624110"/>
            <a:ext cx="9288186" cy="1280890"/>
          </a:xfrm>
        </p:spPr>
        <p:txBody>
          <a:bodyPr>
            <a:normAutofit/>
          </a:bodyPr>
          <a:lstStyle/>
          <a:p>
            <a:r>
              <a:rPr lang="en-US" sz="5400" b="1" dirty="0" smtClean="0"/>
              <a:t>Jino  </a:t>
            </a:r>
            <a:endParaRPr lang="en-US" sz="5400" b="1" dirty="0"/>
          </a:p>
        </p:txBody>
      </p:sp>
      <p:sp>
        <p:nvSpPr>
          <p:cNvPr id="3" name="Content Placeholder 2"/>
          <p:cNvSpPr>
            <a:spLocks noGrp="1"/>
          </p:cNvSpPr>
          <p:nvPr>
            <p:ph idx="1"/>
          </p:nvPr>
        </p:nvSpPr>
        <p:spPr>
          <a:xfrm>
            <a:off x="2216427" y="1790700"/>
            <a:ext cx="9830793" cy="4610100"/>
          </a:xfrm>
        </p:spPr>
        <p:txBody>
          <a:bodyPr>
            <a:normAutofit/>
          </a:bodyPr>
          <a:lstStyle/>
          <a:p>
            <a:r>
              <a:rPr lang="en-US" sz="3000" dirty="0" smtClean="0"/>
              <a:t>21,000 people</a:t>
            </a:r>
          </a:p>
          <a:p>
            <a:r>
              <a:rPr lang="en-US" sz="3000" dirty="0" smtClean="0"/>
              <a:t>Live in the Yunnan Province</a:t>
            </a:r>
          </a:p>
          <a:p>
            <a:r>
              <a:rPr lang="en-US" sz="3000" dirty="0" smtClean="0"/>
              <a:t>Believe everything has a soul, and worship Zhuge Kongming and Amo Yaobai</a:t>
            </a:r>
          </a:p>
          <a:p>
            <a:r>
              <a:rPr lang="en-US" sz="3000" dirty="0" smtClean="0"/>
              <a:t>Women learn to embroider at childhood and men carve handles of sickles and musical instruments and weave thin bamboo strips into boxes, cigarette cases, workboxes and desks </a:t>
            </a:r>
          </a:p>
          <a:p>
            <a:endParaRPr lang="en-US" sz="3000" dirty="0"/>
          </a:p>
        </p:txBody>
      </p:sp>
      <p:pic>
        <p:nvPicPr>
          <p:cNvPr id="6146" name="Picture 2" descr="jino people used as currency before 19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4046" y="655"/>
            <a:ext cx="3957954" cy="2638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423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3131" y="624110"/>
            <a:ext cx="9321482" cy="1280890"/>
          </a:xfrm>
        </p:spPr>
        <p:txBody>
          <a:bodyPr>
            <a:normAutofit/>
          </a:bodyPr>
          <a:lstStyle/>
          <a:p>
            <a:r>
              <a:rPr lang="en-US" sz="5400" b="1" dirty="0" smtClean="0"/>
              <a:t>Jino</a:t>
            </a:r>
            <a:endParaRPr lang="en-US" sz="5400" b="1" dirty="0"/>
          </a:p>
        </p:txBody>
      </p:sp>
      <p:sp>
        <p:nvSpPr>
          <p:cNvPr id="3" name="Content Placeholder 2"/>
          <p:cNvSpPr>
            <a:spLocks noGrp="1"/>
          </p:cNvSpPr>
          <p:nvPr>
            <p:ph idx="1"/>
          </p:nvPr>
        </p:nvSpPr>
        <p:spPr>
          <a:xfrm>
            <a:off x="2183131" y="1710690"/>
            <a:ext cx="9858374" cy="5033010"/>
          </a:xfrm>
        </p:spPr>
        <p:txBody>
          <a:bodyPr>
            <a:normAutofit/>
          </a:bodyPr>
          <a:lstStyle/>
          <a:p>
            <a:r>
              <a:rPr lang="en-US" sz="3000" dirty="0" smtClean="0"/>
              <a:t>Eat rice and corn; chew on betel nuts;</a:t>
            </a:r>
            <a:r>
              <a:rPr lang="en-US" sz="3000" dirty="0"/>
              <a:t> </a:t>
            </a:r>
            <a:r>
              <a:rPr lang="en-US" sz="3000" dirty="0" smtClean="0"/>
              <a:t>                  brew and drink wine</a:t>
            </a:r>
          </a:p>
          <a:p>
            <a:r>
              <a:rPr lang="en-US" sz="3000" dirty="0" smtClean="0"/>
              <a:t>Celebrate Iron Forging Festival and                    New Rice Festivals</a:t>
            </a:r>
          </a:p>
          <a:p>
            <a:r>
              <a:rPr lang="en-US" sz="3000" dirty="0" smtClean="0"/>
              <a:t>Adult Ceremony </a:t>
            </a:r>
          </a:p>
          <a:p>
            <a:r>
              <a:rPr lang="en-US" sz="3000" dirty="0" smtClean="0"/>
              <a:t>Respect for seniors and mother’s brother</a:t>
            </a:r>
          </a:p>
          <a:p>
            <a:r>
              <a:rPr lang="en-US" sz="3000" dirty="0" smtClean="0"/>
              <a:t>Daily life taboos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9321" t="50000" r="25999" b="1711"/>
          <a:stretch/>
        </p:blipFill>
        <p:spPr>
          <a:xfrm>
            <a:off x="9770269" y="0"/>
            <a:ext cx="2421731" cy="3369365"/>
          </a:xfrm>
          <a:prstGeom prst="rect">
            <a:avLst/>
          </a:prstGeom>
        </p:spPr>
      </p:pic>
    </p:spTree>
    <p:extLst>
      <p:ext uri="{BB962C8B-B14F-4D97-AF65-F5344CB8AC3E}">
        <p14:creationId xmlns:p14="http://schemas.microsoft.com/office/powerpoint/2010/main" val="4030332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De’ang</a:t>
            </a:r>
            <a:endParaRPr lang="en-US" sz="5400" b="1" dirty="0"/>
          </a:p>
        </p:txBody>
      </p:sp>
      <p:sp>
        <p:nvSpPr>
          <p:cNvPr id="3" name="Content Placeholder 2"/>
          <p:cNvSpPr>
            <a:spLocks noGrp="1"/>
          </p:cNvSpPr>
          <p:nvPr>
            <p:ph idx="1"/>
          </p:nvPr>
        </p:nvSpPr>
        <p:spPr>
          <a:xfrm>
            <a:off x="2592925" y="1905000"/>
            <a:ext cx="9307927" cy="3777622"/>
          </a:xfrm>
        </p:spPr>
        <p:txBody>
          <a:bodyPr>
            <a:normAutofit lnSpcReduction="10000"/>
          </a:bodyPr>
          <a:lstStyle/>
          <a:p>
            <a:r>
              <a:rPr lang="en-US" sz="3000" dirty="0" smtClean="0"/>
              <a:t>21,000 people</a:t>
            </a:r>
          </a:p>
          <a:p>
            <a:r>
              <a:rPr lang="en-US" sz="3000" dirty="0" smtClean="0"/>
              <a:t>“Ang” means rock or rock cave</a:t>
            </a:r>
          </a:p>
          <a:p>
            <a:r>
              <a:rPr lang="en-US" sz="3000" dirty="0" smtClean="0"/>
              <a:t>Yunnan Province</a:t>
            </a:r>
          </a:p>
          <a:p>
            <a:r>
              <a:rPr lang="en-US" sz="3000" dirty="0" smtClean="0"/>
              <a:t>Worship Buddha and original gods such as Dragon King, Mountain and Land Gods</a:t>
            </a:r>
          </a:p>
          <a:p>
            <a:r>
              <a:rPr lang="en-US" sz="3000" dirty="0" smtClean="0"/>
              <a:t>Skilled silversmiths  </a:t>
            </a:r>
          </a:p>
          <a:p>
            <a:r>
              <a:rPr lang="en-US" sz="3000" dirty="0" smtClean="0"/>
              <a:t>Known as ancient tea farmers</a:t>
            </a:r>
            <a:endParaRPr lang="en-US" sz="3000" dirty="0"/>
          </a:p>
        </p:txBody>
      </p:sp>
    </p:spTree>
    <p:extLst>
      <p:ext uri="{BB962C8B-B14F-4D97-AF65-F5344CB8AC3E}">
        <p14:creationId xmlns:p14="http://schemas.microsoft.com/office/powerpoint/2010/main" val="1973444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6791" y="624110"/>
            <a:ext cx="9347821" cy="1280890"/>
          </a:xfrm>
        </p:spPr>
        <p:txBody>
          <a:bodyPr>
            <a:normAutofit/>
          </a:bodyPr>
          <a:lstStyle/>
          <a:p>
            <a:r>
              <a:rPr lang="en-US" sz="5400" b="1" dirty="0"/>
              <a:t>De’ang</a:t>
            </a:r>
            <a:endParaRPr lang="en-US" sz="5400" dirty="0"/>
          </a:p>
        </p:txBody>
      </p:sp>
      <p:sp>
        <p:nvSpPr>
          <p:cNvPr id="3" name="Content Placeholder 2"/>
          <p:cNvSpPr>
            <a:spLocks noGrp="1"/>
          </p:cNvSpPr>
          <p:nvPr>
            <p:ph idx="1"/>
          </p:nvPr>
        </p:nvSpPr>
        <p:spPr>
          <a:xfrm>
            <a:off x="2286000" y="2133600"/>
            <a:ext cx="9218612" cy="3777622"/>
          </a:xfrm>
        </p:spPr>
        <p:txBody>
          <a:bodyPr>
            <a:normAutofit/>
          </a:bodyPr>
          <a:lstStyle/>
          <a:p>
            <a:r>
              <a:rPr lang="en-US" sz="3000" dirty="0" smtClean="0"/>
              <a:t>Eat rice, supplemented with corn,                  wheat and legume</a:t>
            </a:r>
          </a:p>
          <a:p>
            <a:r>
              <a:rPr lang="en-US" sz="3000" dirty="0" smtClean="0"/>
              <a:t>Drink a dense tea or chew on a wet tea to help them keep cool in the scorching heat</a:t>
            </a:r>
          </a:p>
          <a:p>
            <a:r>
              <a:rPr lang="en-US" sz="3000" dirty="0" smtClean="0"/>
              <a:t>Celebrate Water-splashing, Door-Opening and Door-closing Festivals</a:t>
            </a:r>
          </a:p>
          <a:p>
            <a:r>
              <a:rPr lang="en-US" sz="3000" dirty="0" smtClean="0"/>
              <a:t>Practice Wushu</a:t>
            </a:r>
          </a:p>
          <a:p>
            <a:pPr marL="0" indent="0">
              <a:buNone/>
            </a:pPr>
            <a:endParaRPr lang="en-US" sz="3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1854" t="50000" r="3466" b="1711"/>
          <a:stretch/>
        </p:blipFill>
        <p:spPr>
          <a:xfrm>
            <a:off x="10101720" y="0"/>
            <a:ext cx="2090280" cy="2908216"/>
          </a:xfrm>
          <a:prstGeom prst="rect">
            <a:avLst/>
          </a:prstGeom>
        </p:spPr>
      </p:pic>
    </p:spTree>
    <p:extLst>
      <p:ext uri="{BB962C8B-B14F-4D97-AF65-F5344CB8AC3E}">
        <p14:creationId xmlns:p14="http://schemas.microsoft.com/office/powerpoint/2010/main" val="617449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1" y="624110"/>
            <a:ext cx="9310052" cy="1280890"/>
          </a:xfrm>
        </p:spPr>
        <p:txBody>
          <a:bodyPr>
            <a:normAutofit/>
          </a:bodyPr>
          <a:lstStyle/>
          <a:p>
            <a:r>
              <a:rPr lang="en-US" sz="5400" b="1" dirty="0" smtClean="0"/>
              <a:t>Nu</a:t>
            </a:r>
            <a:endParaRPr lang="en-US" sz="5400" b="1" dirty="0"/>
          </a:p>
        </p:txBody>
      </p:sp>
      <p:sp>
        <p:nvSpPr>
          <p:cNvPr id="3" name="Content Placeholder 2"/>
          <p:cNvSpPr>
            <a:spLocks noGrp="1"/>
          </p:cNvSpPr>
          <p:nvPr>
            <p:ph idx="1"/>
          </p:nvPr>
        </p:nvSpPr>
        <p:spPr>
          <a:xfrm>
            <a:off x="2194561" y="2133600"/>
            <a:ext cx="9310051" cy="4450080"/>
          </a:xfrm>
        </p:spPr>
        <p:txBody>
          <a:bodyPr>
            <a:normAutofit/>
          </a:bodyPr>
          <a:lstStyle/>
          <a:p>
            <a:r>
              <a:rPr lang="en-US" sz="3000" dirty="0" smtClean="0"/>
              <a:t>29,000 people</a:t>
            </a:r>
          </a:p>
          <a:p>
            <a:r>
              <a:rPr lang="en-US" sz="3000" dirty="0" smtClean="0"/>
              <a:t>Southwest Yunnan Province</a:t>
            </a:r>
          </a:p>
          <a:p>
            <a:r>
              <a:rPr lang="en-US" sz="3000" dirty="0" smtClean="0"/>
              <a:t>Religious belief remain primitive and animistic with some Christianity</a:t>
            </a:r>
          </a:p>
          <a:p>
            <a:r>
              <a:rPr lang="en-US" sz="3000" dirty="0" smtClean="0"/>
              <a:t>Agricultural, producing corn and barley</a:t>
            </a:r>
          </a:p>
          <a:p>
            <a:r>
              <a:rPr lang="en-US" sz="3000" dirty="0" smtClean="0"/>
              <a:t>Only eat two meals a day</a:t>
            </a:r>
          </a:p>
          <a:p>
            <a:r>
              <a:rPr lang="en-US" sz="3000" dirty="0" smtClean="0"/>
              <a:t>Eat corn, supplemented with livestock and wild prey like fish, mossback, boar and deer</a:t>
            </a:r>
          </a:p>
          <a:p>
            <a:pPr marL="0" indent="0">
              <a:buNone/>
            </a:pPr>
            <a:endParaRPr lang="en-US" sz="3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269" t="977" r="72643" b="50000"/>
          <a:stretch/>
        </p:blipFill>
        <p:spPr>
          <a:xfrm>
            <a:off x="9996055" y="0"/>
            <a:ext cx="2195945" cy="3162161"/>
          </a:xfrm>
          <a:prstGeom prst="rect">
            <a:avLst/>
          </a:prstGeom>
        </p:spPr>
      </p:pic>
    </p:spTree>
    <p:extLst>
      <p:ext uri="{BB962C8B-B14F-4D97-AF65-F5344CB8AC3E}">
        <p14:creationId xmlns:p14="http://schemas.microsoft.com/office/powerpoint/2010/main" val="1727939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1" y="624110"/>
            <a:ext cx="9332912" cy="1280890"/>
          </a:xfrm>
        </p:spPr>
        <p:txBody>
          <a:bodyPr>
            <a:normAutofit/>
          </a:bodyPr>
          <a:lstStyle/>
          <a:p>
            <a:r>
              <a:rPr lang="en-US" sz="5400" b="1" dirty="0" smtClean="0"/>
              <a:t>Nu</a:t>
            </a:r>
            <a:endParaRPr lang="en-US" sz="5400" b="1" dirty="0"/>
          </a:p>
        </p:txBody>
      </p:sp>
      <p:sp>
        <p:nvSpPr>
          <p:cNvPr id="3" name="Content Placeholder 2"/>
          <p:cNvSpPr>
            <a:spLocks noGrp="1"/>
          </p:cNvSpPr>
          <p:nvPr>
            <p:ph idx="1"/>
          </p:nvPr>
        </p:nvSpPr>
        <p:spPr>
          <a:xfrm>
            <a:off x="2068670" y="2893454"/>
            <a:ext cx="9332911" cy="3777622"/>
          </a:xfrm>
        </p:spPr>
        <p:txBody>
          <a:bodyPr>
            <a:normAutofit/>
          </a:bodyPr>
          <a:lstStyle/>
          <a:p>
            <a:r>
              <a:rPr lang="en-US" sz="3000" dirty="0"/>
              <a:t>Share Tongxin </a:t>
            </a:r>
            <a:r>
              <a:rPr lang="en-US" sz="3000" dirty="0" smtClean="0"/>
              <a:t>wine with </a:t>
            </a:r>
            <a:r>
              <a:rPr lang="en-US" sz="3000" dirty="0"/>
              <a:t>special </a:t>
            </a:r>
            <a:r>
              <a:rPr lang="en-US" sz="3000" dirty="0" smtClean="0"/>
              <a:t>guests</a:t>
            </a:r>
          </a:p>
          <a:p>
            <a:r>
              <a:rPr lang="en-US" sz="3000" dirty="0" smtClean="0"/>
              <a:t>Women wear skirts, men hang knives from their waists and arrow bags on their backs</a:t>
            </a:r>
          </a:p>
          <a:p>
            <a:r>
              <a:rPr lang="en-US" sz="3000" dirty="0" smtClean="0"/>
              <a:t>Women learn to weave woolen socks at childhood to give to their lovers as gifts</a:t>
            </a:r>
          </a:p>
          <a:p>
            <a:r>
              <a:rPr lang="en-US" sz="3000" dirty="0" smtClean="0"/>
              <a:t>Celebrate New Year’s Day and Flower Festival </a:t>
            </a:r>
            <a:endParaRPr lang="en-US" sz="3000" dirty="0"/>
          </a:p>
          <a:p>
            <a:endParaRPr lang="en-US" sz="3000" dirty="0"/>
          </a:p>
        </p:txBody>
      </p:sp>
      <p:pic>
        <p:nvPicPr>
          <p:cNvPr id="7170" name="Picture 2" descr="Wedding of The Nu Ethnic Group: Three Days Not Enough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0659" y="12987"/>
            <a:ext cx="4181341" cy="282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087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4591" y="624110"/>
            <a:ext cx="9070022" cy="1280890"/>
          </a:xfrm>
        </p:spPr>
        <p:txBody>
          <a:bodyPr>
            <a:normAutofit/>
          </a:bodyPr>
          <a:lstStyle/>
          <a:p>
            <a:r>
              <a:rPr lang="en-US" sz="5400" b="1" dirty="0" smtClean="0"/>
              <a:t>Wa</a:t>
            </a:r>
            <a:endParaRPr lang="en-US" sz="5400" b="1" dirty="0"/>
          </a:p>
        </p:txBody>
      </p:sp>
      <p:sp>
        <p:nvSpPr>
          <p:cNvPr id="3" name="Content Placeholder 2"/>
          <p:cNvSpPr>
            <a:spLocks noGrp="1"/>
          </p:cNvSpPr>
          <p:nvPr>
            <p:ph idx="1"/>
          </p:nvPr>
        </p:nvSpPr>
        <p:spPr>
          <a:xfrm>
            <a:off x="2354580" y="2133600"/>
            <a:ext cx="9150032" cy="4450080"/>
          </a:xfrm>
        </p:spPr>
        <p:txBody>
          <a:bodyPr>
            <a:normAutofit lnSpcReduction="10000"/>
          </a:bodyPr>
          <a:lstStyle/>
          <a:p>
            <a:r>
              <a:rPr lang="en-US" sz="3000" dirty="0" smtClean="0"/>
              <a:t>Over 400,000 people</a:t>
            </a:r>
          </a:p>
          <a:p>
            <a:r>
              <a:rPr lang="en-US" sz="3000" dirty="0" smtClean="0"/>
              <a:t>Yunnan Province</a:t>
            </a:r>
          </a:p>
          <a:p>
            <a:r>
              <a:rPr lang="en-US" sz="3000" dirty="0" smtClean="0"/>
              <a:t>Believed in the power of natural things and thought all things have spirits, but recently converted to Buddhism and Christianity</a:t>
            </a:r>
          </a:p>
          <a:p>
            <a:r>
              <a:rPr lang="en-US" sz="3000" dirty="0" smtClean="0"/>
              <a:t>Produce rice, beans, peas, poppies and walnuts</a:t>
            </a:r>
          </a:p>
          <a:p>
            <a:r>
              <a:rPr lang="en-US" sz="3000" dirty="0" smtClean="0"/>
              <a:t>Eat rice and other foods with spicy flavors</a:t>
            </a:r>
          </a:p>
          <a:p>
            <a:r>
              <a:rPr lang="en-US" sz="3000" dirty="0" smtClean="0"/>
              <a:t>Chew on betel nuts and drink wine</a:t>
            </a:r>
          </a:p>
          <a:p>
            <a:endParaRPr lang="en-US" sz="3000" dirty="0" smtClean="0"/>
          </a:p>
          <a:p>
            <a:endParaRPr lang="en-US" sz="3000" dirty="0"/>
          </a:p>
        </p:txBody>
      </p:sp>
      <p:pic>
        <p:nvPicPr>
          <p:cNvPr id="8194" name="Picture 2" descr="Residential House of Wa Minor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0812" y="0"/>
            <a:ext cx="3781188" cy="2670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68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0281" y="624110"/>
            <a:ext cx="9264332" cy="1280890"/>
          </a:xfrm>
        </p:spPr>
        <p:txBody>
          <a:bodyPr>
            <a:normAutofit/>
          </a:bodyPr>
          <a:lstStyle/>
          <a:p>
            <a:r>
              <a:rPr lang="en-US" sz="5400" b="1" dirty="0" smtClean="0"/>
              <a:t>Wa</a:t>
            </a:r>
            <a:endParaRPr lang="en-US" sz="5400" b="1" dirty="0"/>
          </a:p>
        </p:txBody>
      </p:sp>
      <p:sp>
        <p:nvSpPr>
          <p:cNvPr id="3" name="Content Placeholder 2"/>
          <p:cNvSpPr>
            <a:spLocks noGrp="1"/>
          </p:cNvSpPr>
          <p:nvPr>
            <p:ph idx="1"/>
          </p:nvPr>
        </p:nvSpPr>
        <p:spPr>
          <a:xfrm>
            <a:off x="2148840" y="2133600"/>
            <a:ext cx="9355772" cy="4621530"/>
          </a:xfrm>
        </p:spPr>
        <p:txBody>
          <a:bodyPr>
            <a:normAutofit/>
          </a:bodyPr>
          <a:lstStyle/>
          <a:p>
            <a:r>
              <a:rPr lang="en-US" sz="3000" dirty="0" smtClean="0"/>
              <a:t>Favor red and black clothes and wear           necklaces and bracelets of silver or bamboo</a:t>
            </a:r>
            <a:endParaRPr lang="en-US" sz="3000" dirty="0"/>
          </a:p>
          <a:p>
            <a:r>
              <a:rPr lang="en-US" sz="3000" dirty="0" smtClean="0"/>
              <a:t>Women wear their hair very long and incorporate their hair in their dances to highlight their charm</a:t>
            </a:r>
          </a:p>
          <a:p>
            <a:r>
              <a:rPr lang="en-US" sz="3000" dirty="0" smtClean="0"/>
              <a:t>Hold the Plaoniu ceremony at every festival</a:t>
            </a:r>
          </a:p>
          <a:p>
            <a:r>
              <a:rPr lang="en-US" sz="3000" dirty="0" smtClean="0"/>
              <a:t>Taboos include not riding into the Wa village on horseback, not touching the head or ear, and not giving a girl an adornment</a:t>
            </a:r>
            <a:endParaRPr lang="en-US" sz="3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6840" t="977" r="49072" b="50000"/>
          <a:stretch/>
        </p:blipFill>
        <p:spPr>
          <a:xfrm>
            <a:off x="10350500" y="1"/>
            <a:ext cx="1841499" cy="2651759"/>
          </a:xfrm>
          <a:prstGeom prst="rect">
            <a:avLst/>
          </a:prstGeom>
        </p:spPr>
      </p:pic>
    </p:spTree>
    <p:extLst>
      <p:ext uri="{BB962C8B-B14F-4D97-AF65-F5344CB8AC3E}">
        <p14:creationId xmlns:p14="http://schemas.microsoft.com/office/powerpoint/2010/main" val="41588024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6545" y="624110"/>
            <a:ext cx="9578068" cy="1280890"/>
          </a:xfrm>
        </p:spPr>
        <p:txBody>
          <a:bodyPr>
            <a:normAutofit/>
          </a:bodyPr>
          <a:lstStyle/>
          <a:p>
            <a:r>
              <a:rPr lang="en-US" sz="5400" b="1" dirty="0" smtClean="0"/>
              <a:t>Oroqen</a:t>
            </a:r>
            <a:endParaRPr lang="en-US" sz="5400" b="1" dirty="0"/>
          </a:p>
        </p:txBody>
      </p:sp>
      <p:sp>
        <p:nvSpPr>
          <p:cNvPr id="3" name="Content Placeholder 2"/>
          <p:cNvSpPr>
            <a:spLocks noGrp="1"/>
          </p:cNvSpPr>
          <p:nvPr>
            <p:ph idx="1"/>
          </p:nvPr>
        </p:nvSpPr>
        <p:spPr>
          <a:xfrm>
            <a:off x="1926545" y="1735591"/>
            <a:ext cx="9578068" cy="4744231"/>
          </a:xfrm>
        </p:spPr>
        <p:txBody>
          <a:bodyPr>
            <a:normAutofit lnSpcReduction="10000"/>
          </a:bodyPr>
          <a:lstStyle/>
          <a:p>
            <a:r>
              <a:rPr lang="en-US" sz="3000" dirty="0" smtClean="0"/>
              <a:t>8,700 population</a:t>
            </a:r>
          </a:p>
          <a:p>
            <a:r>
              <a:rPr lang="en-US" sz="3000" dirty="0" smtClean="0"/>
              <a:t>Live in Inner Mongolia &amp; Heilongjiang           Provinces</a:t>
            </a:r>
          </a:p>
          <a:p>
            <a:r>
              <a:rPr lang="en-US" sz="3000" dirty="0" smtClean="0"/>
              <a:t>Worship bears and tigers and have many gods, such as God of the sun, moon, fire, wind, mountain</a:t>
            </a:r>
          </a:p>
          <a:p>
            <a:r>
              <a:rPr lang="en-US" sz="3000" dirty="0" smtClean="0"/>
              <a:t>Had to give up hunting</a:t>
            </a:r>
          </a:p>
          <a:p>
            <a:r>
              <a:rPr lang="en-US" sz="3000" dirty="0" smtClean="0"/>
              <a:t>Men make wares out of bone, wood and iron; women are good at sewing leather clothes and carving wares out of birch bark</a:t>
            </a:r>
          </a:p>
          <a:p>
            <a:endParaRPr lang="en-US" sz="3000" dirty="0"/>
          </a:p>
        </p:txBody>
      </p:sp>
      <p:pic>
        <p:nvPicPr>
          <p:cNvPr id="3074" name="Picture 2" descr="https://upload.wikimedia.org/wikipedia/commons/thumb/2/2c/Chuonnasuan%2C_the_last_shaman_of_the_Oroqen%2C_in_July_1994_%28Photo_by_Richard_Noll%29.jpg/220px-Chuonnasuan%2C_the_last_shaman_of_the_Oroqen%2C_in_July_1994_%28Photo_by_Richard_Noll%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6133" y="-1"/>
            <a:ext cx="2065867" cy="3183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719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243" y="624110"/>
            <a:ext cx="9258369" cy="1280890"/>
          </a:xfrm>
        </p:spPr>
        <p:txBody>
          <a:bodyPr>
            <a:normAutofit/>
          </a:bodyPr>
          <a:lstStyle/>
          <a:p>
            <a:r>
              <a:rPr lang="en-US" sz="5400" b="1" dirty="0" smtClean="0"/>
              <a:t>Drung (Dulong)</a:t>
            </a:r>
            <a:endParaRPr lang="en-US" sz="5400" b="1" dirty="0"/>
          </a:p>
        </p:txBody>
      </p:sp>
      <p:sp>
        <p:nvSpPr>
          <p:cNvPr id="3" name="Content Placeholder 2"/>
          <p:cNvSpPr>
            <a:spLocks noGrp="1"/>
          </p:cNvSpPr>
          <p:nvPr>
            <p:ph idx="1"/>
          </p:nvPr>
        </p:nvSpPr>
        <p:spPr>
          <a:xfrm>
            <a:off x="2136913" y="2133600"/>
            <a:ext cx="9367699" cy="3777622"/>
          </a:xfrm>
        </p:spPr>
        <p:txBody>
          <a:bodyPr>
            <a:normAutofit/>
          </a:bodyPr>
          <a:lstStyle/>
          <a:p>
            <a:r>
              <a:rPr lang="en-US" sz="3000" dirty="0" smtClean="0"/>
              <a:t>7,000 people </a:t>
            </a:r>
          </a:p>
          <a:p>
            <a:r>
              <a:rPr lang="en-US" sz="3000" dirty="0" smtClean="0"/>
              <a:t>Live in the mountains of Yunnan Province</a:t>
            </a:r>
          </a:p>
          <a:p>
            <a:r>
              <a:rPr lang="en-US" sz="3000" dirty="0" smtClean="0"/>
              <a:t>Believe spirits control their every day lives</a:t>
            </a:r>
          </a:p>
          <a:p>
            <a:r>
              <a:rPr lang="en-US" sz="3000" dirty="0" smtClean="0"/>
              <a:t>Live in area with many rare herbs and animals</a:t>
            </a:r>
          </a:p>
          <a:p>
            <a:r>
              <a:rPr lang="en-US" sz="3000" dirty="0" smtClean="0"/>
              <a:t>Eat 2 meals a day, with rice as a main staple</a:t>
            </a:r>
          </a:p>
          <a:p>
            <a:endParaRPr lang="en-US" sz="300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9968" t="977" r="25943" b="50000"/>
          <a:stretch/>
        </p:blipFill>
        <p:spPr>
          <a:xfrm>
            <a:off x="10250920" y="0"/>
            <a:ext cx="1941080" cy="2795155"/>
          </a:xfrm>
          <a:prstGeom prst="rect">
            <a:avLst/>
          </a:prstGeom>
        </p:spPr>
      </p:pic>
    </p:spTree>
    <p:extLst>
      <p:ext uri="{BB962C8B-B14F-4D97-AF65-F5344CB8AC3E}">
        <p14:creationId xmlns:p14="http://schemas.microsoft.com/office/powerpoint/2010/main" val="2715466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7583" y="624110"/>
            <a:ext cx="9477029" cy="1280890"/>
          </a:xfrm>
        </p:spPr>
        <p:txBody>
          <a:bodyPr>
            <a:normAutofit/>
          </a:bodyPr>
          <a:lstStyle/>
          <a:p>
            <a:r>
              <a:rPr lang="en-US" sz="5400" b="1" dirty="0" smtClean="0"/>
              <a:t>Drung (Dulong)</a:t>
            </a:r>
            <a:endParaRPr lang="en-US" sz="5400" b="1" dirty="0"/>
          </a:p>
        </p:txBody>
      </p:sp>
      <p:sp>
        <p:nvSpPr>
          <p:cNvPr id="3" name="Content Placeholder 2"/>
          <p:cNvSpPr>
            <a:spLocks noGrp="1"/>
          </p:cNvSpPr>
          <p:nvPr>
            <p:ph idx="1"/>
          </p:nvPr>
        </p:nvSpPr>
        <p:spPr>
          <a:xfrm>
            <a:off x="2027583" y="2133599"/>
            <a:ext cx="9477029" cy="4555435"/>
          </a:xfrm>
        </p:spPr>
        <p:txBody>
          <a:bodyPr>
            <a:normAutofit lnSpcReduction="10000"/>
          </a:bodyPr>
          <a:lstStyle/>
          <a:p>
            <a:r>
              <a:rPr lang="en-US" sz="3000" dirty="0" smtClean="0"/>
              <a:t>Take cotton and weave the colorful               threads into a colorful carpet, which they     wear as part of their clothes and decoration</a:t>
            </a:r>
          </a:p>
          <a:p>
            <a:r>
              <a:rPr lang="en-US" sz="3000" dirty="0" smtClean="0"/>
              <a:t>Women used to wear tattoos on their face to show that she’s an adult</a:t>
            </a:r>
          </a:p>
          <a:p>
            <a:r>
              <a:rPr lang="en-US" sz="3000" dirty="0" smtClean="0"/>
              <a:t>Climb hills and crossing rivers on suspended bridges as a form of entertainment</a:t>
            </a:r>
          </a:p>
          <a:p>
            <a:r>
              <a:rPr lang="en-US" sz="3000" dirty="0" smtClean="0"/>
              <a:t>Only celebrate the Kaquewa Festival on the last lunar month</a:t>
            </a:r>
            <a:endParaRPr lang="en-US" sz="3000" dirty="0"/>
          </a:p>
        </p:txBody>
      </p:sp>
      <p:pic>
        <p:nvPicPr>
          <p:cNvPr id="5" name="Picture 4" descr="Dulong Women Facial Tattoos Tradition Dying 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9274" y="0"/>
            <a:ext cx="3232726" cy="213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152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271" y="624110"/>
            <a:ext cx="9344342" cy="1280890"/>
          </a:xfrm>
        </p:spPr>
        <p:txBody>
          <a:bodyPr>
            <a:normAutofit/>
          </a:bodyPr>
          <a:lstStyle/>
          <a:p>
            <a:r>
              <a:rPr lang="en-US" sz="5400" b="1" dirty="0" smtClean="0"/>
              <a:t>Pumi (Primi)</a:t>
            </a:r>
            <a:endParaRPr lang="en-US" sz="5400" b="1" dirty="0"/>
          </a:p>
        </p:txBody>
      </p:sp>
      <p:sp>
        <p:nvSpPr>
          <p:cNvPr id="3" name="Content Placeholder 2"/>
          <p:cNvSpPr>
            <a:spLocks noGrp="1"/>
          </p:cNvSpPr>
          <p:nvPr>
            <p:ph idx="1"/>
          </p:nvPr>
        </p:nvSpPr>
        <p:spPr>
          <a:xfrm>
            <a:off x="2160271" y="2133600"/>
            <a:ext cx="9344341" cy="4324350"/>
          </a:xfrm>
        </p:spPr>
        <p:txBody>
          <a:bodyPr>
            <a:normAutofit/>
          </a:bodyPr>
          <a:lstStyle/>
          <a:p>
            <a:r>
              <a:rPr lang="en-US" sz="3000" dirty="0" smtClean="0"/>
              <a:t>34,000 people</a:t>
            </a:r>
          </a:p>
          <a:p>
            <a:r>
              <a:rPr lang="en-US" sz="3000" dirty="0" smtClean="0"/>
              <a:t>Live in Yunnan Province</a:t>
            </a:r>
          </a:p>
          <a:p>
            <a:r>
              <a:rPr lang="en-US" sz="3000" dirty="0" smtClean="0"/>
              <a:t>Some Taoism, but many still believe that many gods and ancestors influence their lives</a:t>
            </a:r>
          </a:p>
          <a:p>
            <a:r>
              <a:rPr lang="en-US" sz="3000" dirty="0" smtClean="0"/>
              <a:t>Primary diet is rice, supplemented with flour, oats, cabbage, beans, eggplant, melon, beef &amp; pork</a:t>
            </a:r>
          </a:p>
          <a:p>
            <a:r>
              <a:rPr lang="en-US" sz="3000" dirty="0" smtClean="0"/>
              <a:t>Very hospitable people</a:t>
            </a:r>
          </a:p>
          <a:p>
            <a:endParaRPr lang="en-US" sz="3000" dirty="0" smtClean="0"/>
          </a:p>
          <a:p>
            <a:endParaRPr lang="en-US" sz="3000" dirty="0" smtClean="0"/>
          </a:p>
          <a:p>
            <a:endParaRPr lang="en-US" sz="3000" dirty="0"/>
          </a:p>
        </p:txBody>
      </p:sp>
    </p:spTree>
    <p:extLst>
      <p:ext uri="{BB962C8B-B14F-4D97-AF65-F5344CB8AC3E}">
        <p14:creationId xmlns:p14="http://schemas.microsoft.com/office/powerpoint/2010/main" val="2164310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7411" y="624110"/>
            <a:ext cx="9367202" cy="1280890"/>
          </a:xfrm>
        </p:spPr>
        <p:txBody>
          <a:bodyPr>
            <a:normAutofit/>
          </a:bodyPr>
          <a:lstStyle/>
          <a:p>
            <a:r>
              <a:rPr lang="en-US" sz="5400" b="1" dirty="0" smtClean="0"/>
              <a:t>Pumi</a:t>
            </a:r>
            <a:endParaRPr lang="en-US" sz="5400" b="1" dirty="0"/>
          </a:p>
        </p:txBody>
      </p:sp>
      <p:sp>
        <p:nvSpPr>
          <p:cNvPr id="3" name="Content Placeholder 2"/>
          <p:cNvSpPr>
            <a:spLocks noGrp="1"/>
          </p:cNvSpPr>
          <p:nvPr>
            <p:ph idx="1"/>
          </p:nvPr>
        </p:nvSpPr>
        <p:spPr>
          <a:xfrm>
            <a:off x="2137410" y="2133600"/>
            <a:ext cx="9864089" cy="3777622"/>
          </a:xfrm>
        </p:spPr>
        <p:txBody>
          <a:bodyPr>
            <a:normAutofit/>
          </a:bodyPr>
          <a:lstStyle/>
          <a:p>
            <a:r>
              <a:rPr lang="en-US" sz="3000" dirty="0" smtClean="0"/>
              <a:t>Homes are made of timber with a central        room for family activities where there is a              fire ring and an ox or sheep mounted on the wall</a:t>
            </a:r>
          </a:p>
          <a:p>
            <a:r>
              <a:rPr lang="en-US" sz="3000" dirty="0" smtClean="0"/>
              <a:t>Celebrate Spring, New-Grain Tasting, Pure Brightness and Dragon Boat Festivals</a:t>
            </a:r>
          </a:p>
          <a:p>
            <a:r>
              <a:rPr lang="en-US" sz="3000" dirty="0" smtClean="0"/>
              <a:t>Children become adults at 13</a:t>
            </a:r>
            <a:endParaRPr lang="en-US" sz="3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2134" t="977" r="3777" b="50000"/>
          <a:stretch/>
        </p:blipFill>
        <p:spPr>
          <a:xfrm>
            <a:off x="10242024" y="0"/>
            <a:ext cx="1949976" cy="2807966"/>
          </a:xfrm>
          <a:prstGeom prst="rect">
            <a:avLst/>
          </a:prstGeom>
        </p:spPr>
      </p:pic>
    </p:spTree>
    <p:extLst>
      <p:ext uri="{BB962C8B-B14F-4D97-AF65-F5344CB8AC3E}">
        <p14:creationId xmlns:p14="http://schemas.microsoft.com/office/powerpoint/2010/main" val="21958597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1" y="624110"/>
            <a:ext cx="9332912" cy="1280890"/>
          </a:xfrm>
        </p:spPr>
        <p:txBody>
          <a:bodyPr>
            <a:normAutofit/>
          </a:bodyPr>
          <a:lstStyle/>
          <a:p>
            <a:r>
              <a:rPr lang="en-US" sz="5400" b="1" dirty="0" smtClean="0"/>
              <a:t>Lahu</a:t>
            </a:r>
            <a:endParaRPr lang="en-US" sz="5400" b="1" dirty="0"/>
          </a:p>
        </p:txBody>
      </p:sp>
      <p:sp>
        <p:nvSpPr>
          <p:cNvPr id="3" name="Content Placeholder 2"/>
          <p:cNvSpPr>
            <a:spLocks noGrp="1"/>
          </p:cNvSpPr>
          <p:nvPr>
            <p:ph idx="1"/>
          </p:nvPr>
        </p:nvSpPr>
        <p:spPr>
          <a:xfrm>
            <a:off x="2171701" y="2674513"/>
            <a:ext cx="9665803" cy="3777622"/>
          </a:xfrm>
        </p:spPr>
        <p:txBody>
          <a:bodyPr>
            <a:normAutofit lnSpcReduction="10000"/>
          </a:bodyPr>
          <a:lstStyle/>
          <a:p>
            <a:r>
              <a:rPr lang="en-US" sz="3000" dirty="0" smtClean="0"/>
              <a:t>490,000 people</a:t>
            </a:r>
          </a:p>
          <a:p>
            <a:r>
              <a:rPr lang="en-US" sz="3000" dirty="0" smtClean="0"/>
              <a:t>Yunnan Province</a:t>
            </a:r>
          </a:p>
          <a:p>
            <a:r>
              <a:rPr lang="en-US" sz="3000" dirty="0" smtClean="0"/>
              <a:t>Believe everything has its spirit and Mahayana Buddhism</a:t>
            </a:r>
          </a:p>
          <a:p>
            <a:r>
              <a:rPr lang="en-US" sz="3000" dirty="0" smtClean="0"/>
              <a:t>Forced by the Chinese Government to take on surnames</a:t>
            </a:r>
          </a:p>
          <a:p>
            <a:r>
              <a:rPr lang="en-US" sz="3000" dirty="0" smtClean="0"/>
              <a:t>Farmers who cook with bamboo containers</a:t>
            </a:r>
            <a:endParaRPr lang="en-US" sz="3000" dirty="0"/>
          </a:p>
        </p:txBody>
      </p:sp>
      <p:pic>
        <p:nvPicPr>
          <p:cNvPr id="10242" name="Picture 2" descr="http://www.peoplesoftheworld.org/images/small/99-1-11-1-km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1431" y="0"/>
            <a:ext cx="2030569" cy="3630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467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8871" y="624110"/>
            <a:ext cx="9115742" cy="1280890"/>
          </a:xfrm>
        </p:spPr>
        <p:txBody>
          <a:bodyPr>
            <a:normAutofit/>
          </a:bodyPr>
          <a:lstStyle/>
          <a:p>
            <a:r>
              <a:rPr lang="en-US" sz="5400" b="1" dirty="0" smtClean="0"/>
              <a:t>Lahu</a:t>
            </a:r>
            <a:endParaRPr lang="en-US" sz="5400" b="1" dirty="0"/>
          </a:p>
        </p:txBody>
      </p:sp>
      <p:sp>
        <p:nvSpPr>
          <p:cNvPr id="3" name="Content Placeholder 2"/>
          <p:cNvSpPr>
            <a:spLocks noGrp="1"/>
          </p:cNvSpPr>
          <p:nvPr>
            <p:ph idx="1"/>
          </p:nvPr>
        </p:nvSpPr>
        <p:spPr>
          <a:xfrm>
            <a:off x="2446021" y="2167890"/>
            <a:ext cx="9001442" cy="4392930"/>
          </a:xfrm>
        </p:spPr>
        <p:txBody>
          <a:bodyPr>
            <a:normAutofit/>
          </a:bodyPr>
          <a:lstStyle/>
          <a:p>
            <a:r>
              <a:rPr lang="en-US" sz="3000" dirty="0" smtClean="0"/>
              <a:t>Women’s clothing resemble a Chinese           cheongsam</a:t>
            </a:r>
          </a:p>
          <a:p>
            <a:r>
              <a:rPr lang="en-US" sz="3000" dirty="0" smtClean="0"/>
              <a:t>Spring Festival, called Kuota, is the biggest festival</a:t>
            </a:r>
          </a:p>
          <a:p>
            <a:pPr lvl="1"/>
            <a:r>
              <a:rPr lang="en-US" sz="2800" dirty="0" smtClean="0"/>
              <a:t>Great Year, Days 1-4, for women</a:t>
            </a:r>
          </a:p>
          <a:p>
            <a:pPr lvl="1"/>
            <a:r>
              <a:rPr lang="en-US" sz="2800" dirty="0" smtClean="0"/>
              <a:t>Lesser Year, Days 9-11, for men</a:t>
            </a:r>
          </a:p>
          <a:p>
            <a:pPr lvl="1"/>
            <a:r>
              <a:rPr lang="en-US" sz="2800" dirty="0" smtClean="0"/>
              <a:t>Full Year, Days 12-15, for all people</a:t>
            </a:r>
          </a:p>
          <a:p>
            <a:pPr lvl="1"/>
            <a:endParaRPr lang="en-US" sz="28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257" t="50000" r="72655" b="979"/>
          <a:stretch/>
        </p:blipFill>
        <p:spPr>
          <a:xfrm>
            <a:off x="10126980" y="0"/>
            <a:ext cx="2065020" cy="2973629"/>
          </a:xfrm>
          <a:prstGeom prst="rect">
            <a:avLst/>
          </a:prstGeom>
        </p:spPr>
      </p:pic>
    </p:spTree>
    <p:extLst>
      <p:ext uri="{BB962C8B-B14F-4D97-AF65-F5344CB8AC3E}">
        <p14:creationId xmlns:p14="http://schemas.microsoft.com/office/powerpoint/2010/main" val="393086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5697" y="624110"/>
            <a:ext cx="9168916" cy="1280890"/>
          </a:xfrm>
        </p:spPr>
        <p:txBody>
          <a:bodyPr>
            <a:normAutofit/>
          </a:bodyPr>
          <a:lstStyle/>
          <a:p>
            <a:r>
              <a:rPr lang="en-US" sz="5400" b="1" dirty="0" smtClean="0"/>
              <a:t>Monba</a:t>
            </a:r>
            <a:endParaRPr lang="en-US" sz="5400" b="1" dirty="0"/>
          </a:p>
        </p:txBody>
      </p:sp>
      <p:sp>
        <p:nvSpPr>
          <p:cNvPr id="3" name="Content Placeholder 2"/>
          <p:cNvSpPr>
            <a:spLocks noGrp="1"/>
          </p:cNvSpPr>
          <p:nvPr>
            <p:ph idx="1"/>
          </p:nvPr>
        </p:nvSpPr>
        <p:spPr>
          <a:xfrm>
            <a:off x="2335697" y="2133600"/>
            <a:ext cx="9494353" cy="4175760"/>
          </a:xfrm>
        </p:spPr>
        <p:txBody>
          <a:bodyPr>
            <a:normAutofit lnSpcReduction="10000"/>
          </a:bodyPr>
          <a:lstStyle/>
          <a:p>
            <a:r>
              <a:rPr lang="en-US" sz="3000" dirty="0" smtClean="0"/>
              <a:t>25,000 people</a:t>
            </a:r>
          </a:p>
          <a:p>
            <a:r>
              <a:rPr lang="en-US" sz="3000" dirty="0" smtClean="0"/>
              <a:t>Live in southern Tibet</a:t>
            </a:r>
          </a:p>
          <a:p>
            <a:r>
              <a:rPr lang="en-US" sz="3000" dirty="0" smtClean="0"/>
              <a:t>Believe in Lamaism, a form of Mahayana Buddhism</a:t>
            </a:r>
          </a:p>
          <a:p>
            <a:r>
              <a:rPr lang="en-US" sz="3000" dirty="0" smtClean="0"/>
              <a:t>Farmers of rare herbal medicines, hunters, and raise stock</a:t>
            </a:r>
          </a:p>
          <a:p>
            <a:r>
              <a:rPr lang="en-US" sz="3000" dirty="0" smtClean="0"/>
              <a:t>Eat rice, buckwheat and corn accompanied by ghee tea and chili </a:t>
            </a:r>
            <a:endParaRPr lang="en-US" sz="3000" dirty="0"/>
          </a:p>
        </p:txBody>
      </p:sp>
    </p:spTree>
    <p:extLst>
      <p:ext uri="{BB962C8B-B14F-4D97-AF65-F5344CB8AC3E}">
        <p14:creationId xmlns:p14="http://schemas.microsoft.com/office/powerpoint/2010/main" val="32656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1" y="624110"/>
            <a:ext cx="9119221" cy="1280890"/>
          </a:xfrm>
        </p:spPr>
        <p:txBody>
          <a:bodyPr>
            <a:normAutofit/>
          </a:bodyPr>
          <a:lstStyle/>
          <a:p>
            <a:r>
              <a:rPr lang="en-US" sz="5400" b="1" dirty="0" smtClean="0"/>
              <a:t>Monba</a:t>
            </a:r>
            <a:endParaRPr lang="en-US" sz="5400" b="1" dirty="0"/>
          </a:p>
        </p:txBody>
      </p:sp>
      <p:sp>
        <p:nvSpPr>
          <p:cNvPr id="3" name="Content Placeholder 2"/>
          <p:cNvSpPr>
            <a:spLocks noGrp="1"/>
          </p:cNvSpPr>
          <p:nvPr>
            <p:ph idx="1"/>
          </p:nvPr>
        </p:nvSpPr>
        <p:spPr>
          <a:xfrm>
            <a:off x="2385391" y="2133600"/>
            <a:ext cx="9119221" cy="4724400"/>
          </a:xfrm>
        </p:spPr>
        <p:txBody>
          <a:bodyPr>
            <a:normAutofit/>
          </a:bodyPr>
          <a:lstStyle/>
          <a:p>
            <a:r>
              <a:rPr lang="en-US" sz="3000" dirty="0" smtClean="0"/>
              <a:t>Very hospitable people</a:t>
            </a:r>
          </a:p>
          <a:p>
            <a:r>
              <a:rPr lang="en-US" sz="3000" dirty="0" smtClean="0"/>
              <a:t>Good at weaving with bamboo and vines</a:t>
            </a:r>
          </a:p>
          <a:p>
            <a:r>
              <a:rPr lang="en-US" sz="3000" dirty="0" smtClean="0"/>
              <a:t>Celebrate Spring Festival and other Tibetan holidays</a:t>
            </a:r>
          </a:p>
          <a:p>
            <a:r>
              <a:rPr lang="en-US" sz="3000" dirty="0" smtClean="0"/>
              <a:t>Bride’s maternal uncle has the privilege of creating difficulties for the bridegroom to test his sincerity for the bride</a:t>
            </a:r>
          </a:p>
          <a:p>
            <a:r>
              <a:rPr lang="en-US" sz="3000" dirty="0" smtClean="0"/>
              <a:t>Buildings face east to be auspicious</a:t>
            </a:r>
            <a:endParaRPr lang="en-US" sz="3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6658" t="50000" r="49254" b="979"/>
          <a:stretch/>
        </p:blipFill>
        <p:spPr>
          <a:xfrm>
            <a:off x="10245587" y="0"/>
            <a:ext cx="1946413" cy="2802835"/>
          </a:xfrm>
          <a:prstGeom prst="rect">
            <a:avLst/>
          </a:prstGeom>
        </p:spPr>
      </p:pic>
    </p:spTree>
    <p:extLst>
      <p:ext uri="{BB962C8B-B14F-4D97-AF65-F5344CB8AC3E}">
        <p14:creationId xmlns:p14="http://schemas.microsoft.com/office/powerpoint/2010/main" val="5186321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380" y="624110"/>
            <a:ext cx="9607233" cy="1280890"/>
          </a:xfrm>
        </p:spPr>
        <p:txBody>
          <a:bodyPr>
            <a:normAutofit/>
          </a:bodyPr>
          <a:lstStyle/>
          <a:p>
            <a:r>
              <a:rPr lang="en-US" sz="5400" b="1" dirty="0" smtClean="0"/>
              <a:t>Jingpo</a:t>
            </a:r>
            <a:endParaRPr lang="en-US" sz="5400" b="1" dirty="0"/>
          </a:p>
        </p:txBody>
      </p:sp>
      <p:sp>
        <p:nvSpPr>
          <p:cNvPr id="3" name="Content Placeholder 2"/>
          <p:cNvSpPr>
            <a:spLocks noGrp="1"/>
          </p:cNvSpPr>
          <p:nvPr>
            <p:ph idx="1"/>
          </p:nvPr>
        </p:nvSpPr>
        <p:spPr>
          <a:xfrm>
            <a:off x="1897380" y="1802130"/>
            <a:ext cx="9607232" cy="4815840"/>
          </a:xfrm>
        </p:spPr>
        <p:txBody>
          <a:bodyPr>
            <a:normAutofit/>
          </a:bodyPr>
          <a:lstStyle/>
          <a:p>
            <a:r>
              <a:rPr lang="en-US" sz="3000" dirty="0" smtClean="0"/>
              <a:t>148,000 people</a:t>
            </a:r>
          </a:p>
          <a:p>
            <a:r>
              <a:rPr lang="en-US" sz="3000" dirty="0" smtClean="0"/>
              <a:t>Live in the mountainous regions in Yunnan Province bordering Burma</a:t>
            </a:r>
          </a:p>
          <a:p>
            <a:r>
              <a:rPr lang="en-US" sz="3000" dirty="0" smtClean="0"/>
              <a:t>Believe everything has a soul that will never die and will worship the spirits </a:t>
            </a:r>
          </a:p>
          <a:p>
            <a:r>
              <a:rPr lang="en-US" sz="3000" dirty="0" smtClean="0"/>
              <a:t>Abundant resources such as crops, wood, fruits, medicinal herbs, wildlife and minerals </a:t>
            </a:r>
          </a:p>
          <a:p>
            <a:r>
              <a:rPr lang="en-US" sz="3000" dirty="0"/>
              <a:t>Skilled at painting, carving, weaving and             embroidering</a:t>
            </a:r>
          </a:p>
          <a:p>
            <a:endParaRPr lang="en-US" sz="3000" dirty="0"/>
          </a:p>
        </p:txBody>
      </p:sp>
      <p:pic>
        <p:nvPicPr>
          <p:cNvPr id="13314" name="Picture 2" descr="Jingpo M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500" y="73930"/>
            <a:ext cx="32385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506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5970" y="624110"/>
            <a:ext cx="9458643" cy="1280890"/>
          </a:xfrm>
        </p:spPr>
        <p:txBody>
          <a:bodyPr>
            <a:normAutofit/>
          </a:bodyPr>
          <a:lstStyle/>
          <a:p>
            <a:r>
              <a:rPr lang="en-US" sz="5400" b="1" dirty="0" smtClean="0"/>
              <a:t>Jingpo</a:t>
            </a:r>
            <a:endParaRPr lang="en-US" sz="5400" b="1" dirty="0"/>
          </a:p>
        </p:txBody>
      </p:sp>
      <p:sp>
        <p:nvSpPr>
          <p:cNvPr id="3" name="Content Placeholder 2"/>
          <p:cNvSpPr>
            <a:spLocks noGrp="1"/>
          </p:cNvSpPr>
          <p:nvPr>
            <p:ph idx="1"/>
          </p:nvPr>
        </p:nvSpPr>
        <p:spPr>
          <a:xfrm>
            <a:off x="2108835" y="1744980"/>
            <a:ext cx="9332912" cy="4770120"/>
          </a:xfrm>
        </p:spPr>
        <p:txBody>
          <a:bodyPr>
            <a:normAutofit/>
          </a:bodyPr>
          <a:lstStyle/>
          <a:p>
            <a:r>
              <a:rPr lang="en-US" sz="3000" dirty="0" smtClean="0"/>
              <a:t>Women adorn their clothing with sheets           of silver while men will carry a knife, a gun         and a bag with betel nuts or tobacco</a:t>
            </a:r>
          </a:p>
          <a:p>
            <a:r>
              <a:rPr lang="en-US" sz="3000" dirty="0" smtClean="0"/>
              <a:t>Celebrate Zongge, New Rice Festival, Pumpkin, and Nangxian Festivals</a:t>
            </a:r>
          </a:p>
          <a:p>
            <a:r>
              <a:rPr lang="en-US" sz="3000" dirty="0" smtClean="0"/>
              <a:t>Follow unique gift giving customs</a:t>
            </a:r>
          </a:p>
          <a:p>
            <a:r>
              <a:rPr lang="en-US" sz="3000" dirty="0" smtClean="0"/>
              <a:t>Taboos include women not moving men’s knives or guns or it will bring bad luck to the family</a:t>
            </a:r>
          </a:p>
          <a:p>
            <a:endParaRPr lang="en-US" sz="30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9518" t="50000" r="26394" b="979"/>
          <a:stretch/>
        </p:blipFill>
        <p:spPr>
          <a:xfrm>
            <a:off x="10264628" y="0"/>
            <a:ext cx="1927372" cy="2775415"/>
          </a:xfrm>
          <a:prstGeom prst="rect">
            <a:avLst/>
          </a:prstGeom>
        </p:spPr>
      </p:pic>
    </p:spTree>
    <p:extLst>
      <p:ext uri="{BB962C8B-B14F-4D97-AF65-F5344CB8AC3E}">
        <p14:creationId xmlns:p14="http://schemas.microsoft.com/office/powerpoint/2010/main" val="945937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5051" y="624110"/>
            <a:ext cx="9199561" cy="1280890"/>
          </a:xfrm>
        </p:spPr>
        <p:txBody>
          <a:bodyPr>
            <a:normAutofit/>
          </a:bodyPr>
          <a:lstStyle/>
          <a:p>
            <a:r>
              <a:rPr lang="en-US" sz="5400" b="1" dirty="0" smtClean="0"/>
              <a:t>Oroqen</a:t>
            </a:r>
            <a:endParaRPr lang="en-US" sz="5400" b="1" dirty="0"/>
          </a:p>
        </p:txBody>
      </p:sp>
      <p:sp>
        <p:nvSpPr>
          <p:cNvPr id="3" name="Content Placeholder 2"/>
          <p:cNvSpPr>
            <a:spLocks noGrp="1"/>
          </p:cNvSpPr>
          <p:nvPr>
            <p:ph idx="1"/>
          </p:nvPr>
        </p:nvSpPr>
        <p:spPr>
          <a:xfrm>
            <a:off x="2305051" y="2093685"/>
            <a:ext cx="9199562" cy="4539343"/>
          </a:xfrm>
        </p:spPr>
        <p:txBody>
          <a:bodyPr>
            <a:normAutofit lnSpcReduction="10000"/>
          </a:bodyPr>
          <a:lstStyle/>
          <a:p>
            <a:r>
              <a:rPr lang="en-US" sz="3000" dirty="0" smtClean="0"/>
              <a:t>Take pride in boat building</a:t>
            </a:r>
          </a:p>
          <a:p>
            <a:r>
              <a:rPr lang="en-US" sz="3000" dirty="0" smtClean="0"/>
              <a:t>Eat deer and boar and just recently started growing their own vegetables</a:t>
            </a:r>
          </a:p>
          <a:p>
            <a:r>
              <a:rPr lang="en-US" sz="3000" dirty="0" smtClean="0"/>
              <a:t>Passed on historical events, hunting life and customs through their fairytales, ballads, riddles and dances</a:t>
            </a:r>
          </a:p>
          <a:p>
            <a:r>
              <a:rPr lang="en-US" sz="3000" dirty="0" smtClean="0"/>
              <a:t>Celebrate the same festivals as the Hans, such as Spring, Dragon Boat and Mid-Autumn Festivals</a:t>
            </a:r>
            <a:endParaRPr lang="en-US" sz="3000" dirty="0"/>
          </a:p>
        </p:txBody>
      </p:sp>
      <p:pic>
        <p:nvPicPr>
          <p:cNvPr id="6"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3650" t="2" r="72540" b="49901"/>
          <a:stretch/>
        </p:blipFill>
        <p:spPr>
          <a:xfrm>
            <a:off x="10282238" y="0"/>
            <a:ext cx="1909873" cy="2635624"/>
          </a:xfrm>
          <a:prstGeom prst="rect">
            <a:avLst/>
          </a:prstGeom>
        </p:spPr>
      </p:pic>
    </p:spTree>
    <p:extLst>
      <p:ext uri="{BB962C8B-B14F-4D97-AF65-F5344CB8AC3E}">
        <p14:creationId xmlns:p14="http://schemas.microsoft.com/office/powerpoint/2010/main" val="1439903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8840" y="624110"/>
            <a:ext cx="9355773" cy="1280890"/>
          </a:xfrm>
        </p:spPr>
        <p:txBody>
          <a:bodyPr>
            <a:normAutofit/>
          </a:bodyPr>
          <a:lstStyle/>
          <a:p>
            <a:r>
              <a:rPr lang="en-US" sz="5400" b="1" dirty="0" smtClean="0"/>
              <a:t>Lisu</a:t>
            </a:r>
            <a:endParaRPr lang="en-US" sz="5400" b="1" dirty="0"/>
          </a:p>
        </p:txBody>
      </p:sp>
      <p:sp>
        <p:nvSpPr>
          <p:cNvPr id="3" name="Content Placeholder 2"/>
          <p:cNvSpPr>
            <a:spLocks noGrp="1"/>
          </p:cNvSpPr>
          <p:nvPr>
            <p:ph idx="1"/>
          </p:nvPr>
        </p:nvSpPr>
        <p:spPr>
          <a:xfrm>
            <a:off x="2148841" y="2133600"/>
            <a:ext cx="9355772" cy="4324350"/>
          </a:xfrm>
        </p:spPr>
        <p:txBody>
          <a:bodyPr>
            <a:normAutofit/>
          </a:bodyPr>
          <a:lstStyle/>
          <a:p>
            <a:r>
              <a:rPr lang="en-US" sz="3000" dirty="0" smtClean="0"/>
              <a:t>730,000 people</a:t>
            </a:r>
          </a:p>
          <a:p>
            <a:r>
              <a:rPr lang="en-US" sz="3000" dirty="0" smtClean="0"/>
              <a:t>Live in Yunnan Province</a:t>
            </a:r>
          </a:p>
          <a:p>
            <a:r>
              <a:rPr lang="en-US" sz="3000" dirty="0" smtClean="0"/>
              <a:t>Believed in the existence of gods and totem, but some converted to Christianity in the 19</a:t>
            </a:r>
            <a:r>
              <a:rPr lang="en-US" sz="3000" baseline="30000" dirty="0" smtClean="0"/>
              <a:t>th</a:t>
            </a:r>
            <a:r>
              <a:rPr lang="en-US" sz="3000" dirty="0" smtClean="0"/>
              <a:t> century</a:t>
            </a:r>
          </a:p>
          <a:p>
            <a:r>
              <a:rPr lang="en-US" sz="3000" dirty="0" smtClean="0"/>
              <a:t>Staple food is corn and buckwheat and an herb called Gail</a:t>
            </a:r>
          </a:p>
          <a:p>
            <a:r>
              <a:rPr lang="en-US" sz="3000" dirty="0"/>
              <a:t>Very kind and hospitable to guests</a:t>
            </a:r>
          </a:p>
          <a:p>
            <a:endParaRPr lang="en-US" sz="30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2257" t="50380" r="3655" b="599"/>
          <a:stretch/>
        </p:blipFill>
        <p:spPr>
          <a:xfrm>
            <a:off x="9881755" y="0"/>
            <a:ext cx="2310245" cy="3326752"/>
          </a:xfrm>
          <a:prstGeom prst="rect">
            <a:avLst/>
          </a:prstGeom>
        </p:spPr>
      </p:pic>
    </p:spTree>
    <p:extLst>
      <p:ext uri="{BB962C8B-B14F-4D97-AF65-F5344CB8AC3E}">
        <p14:creationId xmlns:p14="http://schemas.microsoft.com/office/powerpoint/2010/main" val="27209282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4530" y="624110"/>
            <a:ext cx="9550083" cy="1280890"/>
          </a:xfrm>
        </p:spPr>
        <p:txBody>
          <a:bodyPr>
            <a:normAutofit/>
          </a:bodyPr>
          <a:lstStyle/>
          <a:p>
            <a:r>
              <a:rPr lang="en-US" sz="5400" b="1" dirty="0" smtClean="0"/>
              <a:t>Lisu</a:t>
            </a:r>
            <a:endParaRPr lang="en-US" sz="5400" b="1" dirty="0"/>
          </a:p>
        </p:txBody>
      </p:sp>
      <p:sp>
        <p:nvSpPr>
          <p:cNvPr id="3" name="Content Placeholder 2"/>
          <p:cNvSpPr>
            <a:spLocks noGrp="1"/>
          </p:cNvSpPr>
          <p:nvPr>
            <p:ph idx="1"/>
          </p:nvPr>
        </p:nvSpPr>
        <p:spPr>
          <a:xfrm>
            <a:off x="1903095" y="2293620"/>
            <a:ext cx="9652952" cy="4564380"/>
          </a:xfrm>
        </p:spPr>
        <p:txBody>
          <a:bodyPr>
            <a:noAutofit/>
          </a:bodyPr>
          <a:lstStyle/>
          <a:p>
            <a:r>
              <a:rPr lang="en-US" sz="3000" dirty="0" smtClean="0"/>
              <a:t>Very honest people</a:t>
            </a:r>
          </a:p>
          <a:p>
            <a:r>
              <a:rPr lang="en-US" sz="3000" dirty="0" smtClean="0"/>
              <a:t>Created a unique calendar with                           10 months, matching the changes of nature</a:t>
            </a:r>
          </a:p>
          <a:p>
            <a:r>
              <a:rPr lang="en-US" sz="3000" dirty="0" smtClean="0"/>
              <a:t>Biggest festival is Kuoshi Festival, followed by Zoatang Festival and the Knife Pole Festival </a:t>
            </a:r>
          </a:p>
          <a:p>
            <a:r>
              <a:rPr lang="en-US" sz="3000" dirty="0" smtClean="0"/>
              <a:t>Taboos include no loud noises inside the house, closing the door after dark, no watching sacrifices</a:t>
            </a:r>
            <a:endParaRPr lang="en-US" sz="3000" dirty="0"/>
          </a:p>
        </p:txBody>
      </p:sp>
      <p:pic>
        <p:nvPicPr>
          <p:cNvPr id="14338" name="Picture 2" descr="http://en.ynta.gov.cn/UploadFiles/Festivals/2010/11/2010110811031476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5356" y="0"/>
            <a:ext cx="3636644" cy="3065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356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1691" y="624110"/>
            <a:ext cx="9412922" cy="1280890"/>
          </a:xfrm>
        </p:spPr>
        <p:txBody>
          <a:bodyPr>
            <a:normAutofit/>
          </a:bodyPr>
          <a:lstStyle/>
          <a:p>
            <a:r>
              <a:rPr lang="en-US" sz="5400" b="1" dirty="0" smtClean="0"/>
              <a:t>Zhuang</a:t>
            </a:r>
            <a:endParaRPr lang="en-US" sz="5400" b="1" dirty="0"/>
          </a:p>
        </p:txBody>
      </p:sp>
      <p:sp>
        <p:nvSpPr>
          <p:cNvPr id="3" name="Content Placeholder 2"/>
          <p:cNvSpPr>
            <a:spLocks noGrp="1"/>
          </p:cNvSpPr>
          <p:nvPr>
            <p:ph idx="1"/>
          </p:nvPr>
        </p:nvSpPr>
        <p:spPr>
          <a:xfrm>
            <a:off x="2091691" y="2133599"/>
            <a:ext cx="9412921" cy="4396409"/>
          </a:xfrm>
        </p:spPr>
        <p:txBody>
          <a:bodyPr>
            <a:normAutofit/>
          </a:bodyPr>
          <a:lstStyle/>
          <a:p>
            <a:r>
              <a:rPr lang="en-US" sz="3000" dirty="0" smtClean="0"/>
              <a:t>18 million people</a:t>
            </a:r>
          </a:p>
          <a:p>
            <a:r>
              <a:rPr lang="en-US" sz="3000" dirty="0" smtClean="0"/>
              <a:t>Mostly live in Guangxi Province</a:t>
            </a:r>
          </a:p>
          <a:p>
            <a:r>
              <a:rPr lang="en-US" sz="3000" dirty="0" smtClean="0"/>
              <a:t>Believe in totem, ancestors and the power of many inanimate things in nature</a:t>
            </a:r>
          </a:p>
          <a:p>
            <a:r>
              <a:rPr lang="en-US" sz="3000" dirty="0" smtClean="0"/>
              <a:t>Produce and consume rice and corn</a:t>
            </a:r>
          </a:p>
          <a:p>
            <a:r>
              <a:rPr lang="en-US" sz="3000" dirty="0" smtClean="0"/>
              <a:t>Eat a variety of meats</a:t>
            </a:r>
          </a:p>
          <a:p>
            <a:r>
              <a:rPr lang="en-US" sz="3000" dirty="0" smtClean="0"/>
              <a:t>Wine is a must when hosting guests</a:t>
            </a:r>
          </a:p>
          <a:p>
            <a:pPr marL="0" indent="0">
              <a:buNone/>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477" t="2025" r="72771" b="50678"/>
          <a:stretch/>
        </p:blipFill>
        <p:spPr>
          <a:xfrm>
            <a:off x="9902537" y="0"/>
            <a:ext cx="2289464" cy="3205249"/>
          </a:xfrm>
          <a:prstGeom prst="rect">
            <a:avLst/>
          </a:prstGeom>
        </p:spPr>
      </p:pic>
    </p:spTree>
    <p:extLst>
      <p:ext uri="{BB962C8B-B14F-4D97-AF65-F5344CB8AC3E}">
        <p14:creationId xmlns:p14="http://schemas.microsoft.com/office/powerpoint/2010/main" val="989506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6845" y="624110"/>
            <a:ext cx="9727768" cy="1280890"/>
          </a:xfrm>
        </p:spPr>
        <p:txBody>
          <a:bodyPr>
            <a:normAutofit/>
          </a:bodyPr>
          <a:lstStyle/>
          <a:p>
            <a:r>
              <a:rPr lang="en-US" sz="5400" b="1" dirty="0" smtClean="0"/>
              <a:t>Zhuang</a:t>
            </a:r>
            <a:endParaRPr lang="en-US" sz="5400" b="1" dirty="0"/>
          </a:p>
        </p:txBody>
      </p:sp>
      <p:sp>
        <p:nvSpPr>
          <p:cNvPr id="3" name="Content Placeholder 2"/>
          <p:cNvSpPr>
            <a:spLocks noGrp="1"/>
          </p:cNvSpPr>
          <p:nvPr>
            <p:ph idx="1"/>
          </p:nvPr>
        </p:nvSpPr>
        <p:spPr>
          <a:xfrm>
            <a:off x="1641612" y="2529110"/>
            <a:ext cx="9863001" cy="3777622"/>
          </a:xfrm>
        </p:spPr>
        <p:txBody>
          <a:bodyPr>
            <a:normAutofit lnSpcReduction="10000"/>
          </a:bodyPr>
          <a:lstStyle/>
          <a:p>
            <a:r>
              <a:rPr lang="en-US" sz="3000" dirty="0" smtClean="0"/>
              <a:t>Like other minority groups,                                    Zhuang women are good at weaving and embroidering</a:t>
            </a:r>
          </a:p>
          <a:p>
            <a:r>
              <a:rPr lang="en-US" sz="3000" dirty="0" smtClean="0"/>
              <a:t>Have a reputation for distinctive designs of cotton woven yarn brocade and dying with wax</a:t>
            </a:r>
          </a:p>
          <a:p>
            <a:r>
              <a:rPr lang="en-US" sz="3000" dirty="0" smtClean="0"/>
              <a:t>Besides celebrating the traditional Han festivals, they also celebrate the Devil, Ox Soul, and the Singing Festivals   </a:t>
            </a:r>
          </a:p>
          <a:p>
            <a:pPr marL="0" indent="0">
              <a:buNone/>
            </a:pPr>
            <a:endParaRPr lang="en-US" sz="3000" dirty="0"/>
          </a:p>
        </p:txBody>
      </p:sp>
      <p:pic>
        <p:nvPicPr>
          <p:cNvPr id="18434" name="Picture 2" descr="Zhuang Broca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4901" y="-1"/>
            <a:ext cx="4207099" cy="2860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111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071" y="624110"/>
            <a:ext cx="9179351" cy="1280890"/>
          </a:xfrm>
        </p:spPr>
        <p:txBody>
          <a:bodyPr>
            <a:normAutofit/>
          </a:bodyPr>
          <a:lstStyle/>
          <a:p>
            <a:r>
              <a:rPr lang="en-US" sz="5400" b="1" dirty="0" smtClean="0"/>
              <a:t>Mulam</a:t>
            </a:r>
            <a:endParaRPr lang="en-US" sz="5400" b="1" dirty="0"/>
          </a:p>
        </p:txBody>
      </p:sp>
      <p:sp>
        <p:nvSpPr>
          <p:cNvPr id="3" name="Content Placeholder 2"/>
          <p:cNvSpPr>
            <a:spLocks noGrp="1"/>
          </p:cNvSpPr>
          <p:nvPr>
            <p:ph idx="1"/>
          </p:nvPr>
        </p:nvSpPr>
        <p:spPr>
          <a:xfrm>
            <a:off x="1948071" y="2133599"/>
            <a:ext cx="9556542" cy="4078357"/>
          </a:xfrm>
        </p:spPr>
        <p:txBody>
          <a:bodyPr>
            <a:normAutofit/>
          </a:bodyPr>
          <a:lstStyle/>
          <a:p>
            <a:r>
              <a:rPr lang="en-US" sz="3000" dirty="0" smtClean="0"/>
              <a:t>207,000 people</a:t>
            </a:r>
          </a:p>
          <a:p>
            <a:r>
              <a:rPr lang="en-US" sz="3000" dirty="0" smtClean="0"/>
              <a:t>Live in Guangxi Province since 265 A.D.</a:t>
            </a:r>
          </a:p>
          <a:p>
            <a:r>
              <a:rPr lang="en-US" sz="3000" dirty="0" smtClean="0"/>
              <a:t>Believe in natural spirits and influenced by Buddhism and Taoism</a:t>
            </a:r>
          </a:p>
          <a:p>
            <a:r>
              <a:rPr lang="en-US" sz="3000" dirty="0" smtClean="0"/>
              <a:t>Primary crop is rice</a:t>
            </a:r>
          </a:p>
          <a:p>
            <a:r>
              <a:rPr lang="en-US" sz="3000" dirty="0" smtClean="0"/>
              <a:t>Excavate coal and iron forging and pottery making</a:t>
            </a:r>
            <a:endParaRPr lang="en-US" sz="3000" dirty="0"/>
          </a:p>
        </p:txBody>
      </p:sp>
    </p:spTree>
    <p:extLst>
      <p:ext uri="{BB962C8B-B14F-4D97-AF65-F5344CB8AC3E}">
        <p14:creationId xmlns:p14="http://schemas.microsoft.com/office/powerpoint/2010/main" val="3424494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109" y="624110"/>
            <a:ext cx="9551504" cy="1280890"/>
          </a:xfrm>
        </p:spPr>
        <p:txBody>
          <a:bodyPr>
            <a:normAutofit/>
          </a:bodyPr>
          <a:lstStyle/>
          <a:p>
            <a:r>
              <a:rPr lang="en-US" sz="5400" b="1" dirty="0" smtClean="0"/>
              <a:t>Mulam</a:t>
            </a:r>
            <a:endParaRPr lang="en-US" sz="5400" b="1" dirty="0"/>
          </a:p>
        </p:txBody>
      </p:sp>
      <p:sp>
        <p:nvSpPr>
          <p:cNvPr id="3" name="Content Placeholder 2"/>
          <p:cNvSpPr>
            <a:spLocks noGrp="1"/>
          </p:cNvSpPr>
          <p:nvPr>
            <p:ph idx="1"/>
          </p:nvPr>
        </p:nvSpPr>
        <p:spPr>
          <a:xfrm>
            <a:off x="1953107" y="2153478"/>
            <a:ext cx="9864519" cy="3777622"/>
          </a:xfrm>
        </p:spPr>
        <p:txBody>
          <a:bodyPr>
            <a:normAutofit/>
          </a:bodyPr>
          <a:lstStyle/>
          <a:p>
            <a:r>
              <a:rPr lang="en-US" sz="3000" dirty="0" smtClean="0"/>
              <a:t>Eat porridge for breakfast and have a            more lavish dinner</a:t>
            </a:r>
          </a:p>
          <a:p>
            <a:r>
              <a:rPr lang="en-US" sz="3000" dirty="0" smtClean="0"/>
              <a:t>Eat their food cold along with acidic and spicy dishes</a:t>
            </a:r>
          </a:p>
          <a:p>
            <a:r>
              <a:rPr lang="en-US" sz="3000" dirty="0" smtClean="0"/>
              <a:t>Celebrate festivals every few month</a:t>
            </a:r>
          </a:p>
          <a:p>
            <a:r>
              <a:rPr lang="en-US" sz="3000" dirty="0" smtClean="0"/>
              <a:t>Wives do not live with their husband until after they’ve had their first son</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5743" t="2025" r="49505" b="50678"/>
          <a:stretch/>
        </p:blipFill>
        <p:spPr>
          <a:xfrm>
            <a:off x="10030605" y="0"/>
            <a:ext cx="2161395" cy="3025953"/>
          </a:xfrm>
          <a:prstGeom prst="rect">
            <a:avLst/>
          </a:prstGeom>
        </p:spPr>
      </p:pic>
    </p:spTree>
    <p:extLst>
      <p:ext uri="{BB962C8B-B14F-4D97-AF65-F5344CB8AC3E}">
        <p14:creationId xmlns:p14="http://schemas.microsoft.com/office/powerpoint/2010/main" val="3382730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7035" y="624110"/>
            <a:ext cx="9387578" cy="1280890"/>
          </a:xfrm>
        </p:spPr>
        <p:txBody>
          <a:bodyPr>
            <a:normAutofit/>
          </a:bodyPr>
          <a:lstStyle/>
          <a:p>
            <a:r>
              <a:rPr lang="en-US" sz="5400" b="1" dirty="0" smtClean="0"/>
              <a:t>Bai</a:t>
            </a:r>
            <a:endParaRPr lang="en-US" sz="5400" b="1" dirty="0"/>
          </a:p>
        </p:txBody>
      </p:sp>
      <p:sp>
        <p:nvSpPr>
          <p:cNvPr id="3" name="Content Placeholder 2"/>
          <p:cNvSpPr>
            <a:spLocks noGrp="1"/>
          </p:cNvSpPr>
          <p:nvPr>
            <p:ph idx="1"/>
          </p:nvPr>
        </p:nvSpPr>
        <p:spPr>
          <a:xfrm>
            <a:off x="2117035" y="2133600"/>
            <a:ext cx="9750287" cy="4572000"/>
          </a:xfrm>
        </p:spPr>
        <p:txBody>
          <a:bodyPr>
            <a:normAutofit lnSpcReduction="10000"/>
          </a:bodyPr>
          <a:lstStyle/>
          <a:p>
            <a:r>
              <a:rPr lang="en-US" sz="3000" dirty="0" smtClean="0"/>
              <a:t>1.9 million people</a:t>
            </a:r>
          </a:p>
          <a:p>
            <a:r>
              <a:rPr lang="en-US" sz="3000" dirty="0" smtClean="0"/>
              <a:t>Live in Yunnan Province</a:t>
            </a:r>
          </a:p>
          <a:p>
            <a:r>
              <a:rPr lang="en-US" sz="3000" dirty="0" smtClean="0"/>
              <a:t>Believe in Buddhism, but also worship their specific village god, someone like a local hero</a:t>
            </a:r>
          </a:p>
          <a:p>
            <a:r>
              <a:rPr lang="en-US" sz="3000" dirty="0" smtClean="0"/>
              <a:t>Creative architects, sculptress, wax painters, and lacquer work </a:t>
            </a:r>
          </a:p>
          <a:p>
            <a:r>
              <a:rPr lang="en-US" sz="3000" dirty="0" smtClean="0"/>
              <a:t>Dance and music has been incorporated into the Han culture after they were accepted as part of the court entertainment</a:t>
            </a:r>
          </a:p>
          <a:p>
            <a:endParaRPr lang="en-US" sz="3000" dirty="0"/>
          </a:p>
        </p:txBody>
      </p:sp>
      <p:pic>
        <p:nvPicPr>
          <p:cNvPr id="1026" name="Picture 2" descr="https://data.travelchinaguide.com/photo/2014/060600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0173" y="1"/>
            <a:ext cx="4951827" cy="3094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866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917" y="624110"/>
            <a:ext cx="9884696" cy="1280890"/>
          </a:xfrm>
        </p:spPr>
        <p:txBody>
          <a:bodyPr>
            <a:normAutofit/>
          </a:bodyPr>
          <a:lstStyle/>
          <a:p>
            <a:r>
              <a:rPr lang="en-US" sz="5400" b="1" dirty="0" smtClean="0"/>
              <a:t>Bai</a:t>
            </a:r>
            <a:endParaRPr lang="en-US" sz="5400" b="1" dirty="0"/>
          </a:p>
        </p:txBody>
      </p:sp>
      <p:sp>
        <p:nvSpPr>
          <p:cNvPr id="3" name="Content Placeholder 2"/>
          <p:cNvSpPr>
            <a:spLocks noGrp="1"/>
          </p:cNvSpPr>
          <p:nvPr>
            <p:ph idx="1"/>
          </p:nvPr>
        </p:nvSpPr>
        <p:spPr>
          <a:xfrm>
            <a:off x="1619917" y="1820294"/>
            <a:ext cx="9593750" cy="3777622"/>
          </a:xfrm>
        </p:spPr>
        <p:txBody>
          <a:bodyPr>
            <a:normAutofit/>
          </a:bodyPr>
          <a:lstStyle/>
          <a:p>
            <a:r>
              <a:rPr lang="en-US" sz="3000" dirty="0" smtClean="0"/>
              <a:t>Prefer sharp, cold and spicy food</a:t>
            </a:r>
            <a:endParaRPr lang="en-US" sz="3000" dirty="0"/>
          </a:p>
          <a:p>
            <a:r>
              <a:rPr lang="en-US" sz="3000" dirty="0" smtClean="0"/>
              <a:t>Favor white clothes adorned with          embroidered color belts</a:t>
            </a:r>
          </a:p>
          <a:p>
            <a:r>
              <a:rPr lang="en-US" sz="3000" dirty="0" smtClean="0"/>
              <a:t>Most important festivals include the March Fair and the Torch Festival</a:t>
            </a:r>
          </a:p>
          <a:p>
            <a:endParaRPr lang="en-US" sz="30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9505" t="2025" r="26734" b="50678"/>
          <a:stretch/>
        </p:blipFill>
        <p:spPr>
          <a:xfrm>
            <a:off x="9999785" y="0"/>
            <a:ext cx="2192215" cy="3196981"/>
          </a:xfrm>
          <a:prstGeom prst="rect">
            <a:avLst/>
          </a:prstGeom>
        </p:spPr>
      </p:pic>
      <p:pic>
        <p:nvPicPr>
          <p:cNvPr id="20482" name="Picture 2" descr="http://arts.cultural-china.com/chinaWH/upload/upfiles/2010-08/09/tiedyeing_techniques_of_bai_ethnic_group5587870f947b0aae1bc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4228" y="4072471"/>
            <a:ext cx="3307772" cy="2477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0088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3111" y="624110"/>
            <a:ext cx="9481502" cy="1280890"/>
          </a:xfrm>
        </p:spPr>
        <p:txBody>
          <a:bodyPr>
            <a:normAutofit/>
          </a:bodyPr>
          <a:lstStyle/>
          <a:p>
            <a:r>
              <a:rPr lang="en-US" sz="5400" b="1" dirty="0" smtClean="0"/>
              <a:t>Maonan</a:t>
            </a:r>
            <a:endParaRPr lang="en-US" sz="5400" b="1" dirty="0"/>
          </a:p>
        </p:txBody>
      </p:sp>
      <p:sp>
        <p:nvSpPr>
          <p:cNvPr id="3" name="Content Placeholder 2"/>
          <p:cNvSpPr>
            <a:spLocks noGrp="1"/>
          </p:cNvSpPr>
          <p:nvPr>
            <p:ph idx="1"/>
          </p:nvPr>
        </p:nvSpPr>
        <p:spPr>
          <a:xfrm>
            <a:off x="2023111" y="2133600"/>
            <a:ext cx="9481501" cy="4498694"/>
          </a:xfrm>
        </p:spPr>
        <p:txBody>
          <a:bodyPr>
            <a:normAutofit/>
          </a:bodyPr>
          <a:lstStyle/>
          <a:p>
            <a:r>
              <a:rPr lang="en-US" sz="3000" dirty="0" smtClean="0"/>
              <a:t>177,000 people</a:t>
            </a:r>
          </a:p>
          <a:p>
            <a:r>
              <a:rPr lang="en-US" sz="3000" dirty="0" smtClean="0"/>
              <a:t>Live in Guangxi Province</a:t>
            </a:r>
          </a:p>
          <a:p>
            <a:r>
              <a:rPr lang="en-US" sz="3000" dirty="0" smtClean="0"/>
              <a:t>Believe in Taoism and animism with many gods who control their lives</a:t>
            </a:r>
          </a:p>
          <a:p>
            <a:r>
              <a:rPr lang="en-US" sz="3000" dirty="0" smtClean="0"/>
              <a:t>Very efficient in agriculture</a:t>
            </a:r>
          </a:p>
          <a:p>
            <a:r>
              <a:rPr lang="en-US" sz="3000" dirty="0" smtClean="0"/>
              <a:t>Their cattle sell well in southern China</a:t>
            </a:r>
          </a:p>
          <a:p>
            <a:r>
              <a:rPr lang="en-US" sz="3000" dirty="0" smtClean="0"/>
              <a:t>Very creative in building houses, tables, utensils with stones and sculptures</a:t>
            </a:r>
            <a:endParaRPr lang="en-US" sz="30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2771" t="2025" r="3468" b="50678"/>
          <a:stretch/>
        </p:blipFill>
        <p:spPr>
          <a:xfrm>
            <a:off x="10033156" y="0"/>
            <a:ext cx="2158844" cy="3148314"/>
          </a:xfrm>
          <a:prstGeom prst="rect">
            <a:avLst/>
          </a:prstGeom>
        </p:spPr>
      </p:pic>
    </p:spTree>
    <p:extLst>
      <p:ext uri="{BB962C8B-B14F-4D97-AF65-F5344CB8AC3E}">
        <p14:creationId xmlns:p14="http://schemas.microsoft.com/office/powerpoint/2010/main" val="1681676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776" y="624110"/>
            <a:ext cx="9875838" cy="1280890"/>
          </a:xfrm>
        </p:spPr>
        <p:txBody>
          <a:bodyPr>
            <a:normAutofit/>
          </a:bodyPr>
          <a:lstStyle/>
          <a:p>
            <a:r>
              <a:rPr lang="en-US" sz="5400" b="1" dirty="0" smtClean="0"/>
              <a:t>Maonan</a:t>
            </a:r>
            <a:endParaRPr lang="en-US" sz="5400" b="1" dirty="0"/>
          </a:p>
        </p:txBody>
      </p:sp>
      <p:sp>
        <p:nvSpPr>
          <p:cNvPr id="3" name="Content Placeholder 2"/>
          <p:cNvSpPr>
            <a:spLocks noGrp="1"/>
          </p:cNvSpPr>
          <p:nvPr>
            <p:ph idx="1"/>
          </p:nvPr>
        </p:nvSpPr>
        <p:spPr>
          <a:xfrm>
            <a:off x="1499524" y="1590675"/>
            <a:ext cx="9652663" cy="4533418"/>
          </a:xfrm>
        </p:spPr>
        <p:txBody>
          <a:bodyPr>
            <a:normAutofit lnSpcReduction="10000"/>
          </a:bodyPr>
          <a:lstStyle/>
          <a:p>
            <a:r>
              <a:rPr lang="en-US" sz="3000" dirty="0" smtClean="0"/>
              <a:t>Eat corn, rice, sweet potatoes,                         pumpkins and beef in a hot pot</a:t>
            </a:r>
          </a:p>
          <a:p>
            <a:r>
              <a:rPr lang="en-US" sz="3000" dirty="0" smtClean="0"/>
              <a:t>Celebrate Feninong Festival after the Summer Solstice and the Dragon Boat Festival</a:t>
            </a:r>
          </a:p>
          <a:p>
            <a:r>
              <a:rPr lang="en-US" sz="3000" dirty="0" smtClean="0"/>
              <a:t>Arranged marriages; brother of a widow will take the late husband’s wife as his wife</a:t>
            </a:r>
          </a:p>
          <a:p>
            <a:r>
              <a:rPr lang="en-US" sz="3000" dirty="0" smtClean="0"/>
              <a:t>Taboos include no vulgar language on New Years Day, guests are not welcomed at homes with a sick patient, </a:t>
            </a:r>
            <a:endParaRPr lang="en-US" sz="3000" dirty="0"/>
          </a:p>
        </p:txBody>
      </p:sp>
      <p:pic>
        <p:nvPicPr>
          <p:cNvPr id="22530" name="Picture 2" descr="http://traditions.cultural-china.com/chinaWH/upload/upfiles/2009-05/06/maonan_people_clothes_is_viewed_as_ones_soulad656d7867e4b5315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9002" y="1"/>
            <a:ext cx="3382998"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999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01" y="624110"/>
            <a:ext cx="9104312" cy="1280890"/>
          </a:xfrm>
        </p:spPr>
        <p:txBody>
          <a:bodyPr>
            <a:normAutofit/>
          </a:bodyPr>
          <a:lstStyle/>
          <a:p>
            <a:r>
              <a:rPr lang="en-US" sz="5400" b="1" dirty="0" smtClean="0"/>
              <a:t>Hezhe</a:t>
            </a:r>
            <a:endParaRPr lang="en-US" sz="5400" b="1" dirty="0"/>
          </a:p>
        </p:txBody>
      </p:sp>
      <p:sp>
        <p:nvSpPr>
          <p:cNvPr id="6" name="Content Placeholder 5"/>
          <p:cNvSpPr>
            <a:spLocks noGrp="1"/>
          </p:cNvSpPr>
          <p:nvPr>
            <p:ph idx="1"/>
          </p:nvPr>
        </p:nvSpPr>
        <p:spPr>
          <a:xfrm>
            <a:off x="2400301" y="2133600"/>
            <a:ext cx="9553574" cy="4341628"/>
          </a:xfrm>
        </p:spPr>
        <p:txBody>
          <a:bodyPr>
            <a:normAutofit lnSpcReduction="10000"/>
          </a:bodyPr>
          <a:lstStyle/>
          <a:p>
            <a:r>
              <a:rPr lang="en-US" sz="3000" dirty="0" smtClean="0"/>
              <a:t>5,400 population</a:t>
            </a:r>
          </a:p>
          <a:p>
            <a:r>
              <a:rPr lang="en-US" sz="3000" dirty="0" smtClean="0"/>
              <a:t>Hezhe translates to people of the Orient</a:t>
            </a:r>
          </a:p>
          <a:p>
            <a:r>
              <a:rPr lang="en-US" sz="3000" dirty="0" smtClean="0"/>
              <a:t>Live by the Amur, Songhua and Ussri Rivers in Heilongjiang Province in Northeast China </a:t>
            </a:r>
          </a:p>
          <a:p>
            <a:r>
              <a:rPr lang="en-US" sz="3000" dirty="0" smtClean="0"/>
              <a:t>Believe in Shamanism; worship as many gods as there are varieties of animals and plants</a:t>
            </a:r>
          </a:p>
          <a:p>
            <a:r>
              <a:rPr lang="en-US" sz="3000" dirty="0" smtClean="0"/>
              <a:t>Travel by sleds powered by snow dogs</a:t>
            </a:r>
          </a:p>
          <a:p>
            <a:r>
              <a:rPr lang="en-US" sz="3000" dirty="0" smtClean="0"/>
              <a:t>Live on fish and other wild animals</a:t>
            </a:r>
          </a:p>
        </p:txBody>
      </p:sp>
    </p:spTree>
    <p:extLst>
      <p:ext uri="{BB962C8B-B14F-4D97-AF65-F5344CB8AC3E}">
        <p14:creationId xmlns:p14="http://schemas.microsoft.com/office/powerpoint/2010/main" val="1139008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0281" y="624110"/>
            <a:ext cx="9264332" cy="1280890"/>
          </a:xfrm>
        </p:spPr>
        <p:txBody>
          <a:bodyPr>
            <a:normAutofit/>
          </a:bodyPr>
          <a:lstStyle/>
          <a:p>
            <a:r>
              <a:rPr lang="en-US" sz="5400" b="1" dirty="0" smtClean="0"/>
              <a:t>Shui</a:t>
            </a:r>
            <a:endParaRPr lang="en-US" sz="5400" b="1" dirty="0"/>
          </a:p>
        </p:txBody>
      </p:sp>
      <p:sp>
        <p:nvSpPr>
          <p:cNvPr id="3" name="Content Placeholder 2"/>
          <p:cNvSpPr>
            <a:spLocks noGrp="1"/>
          </p:cNvSpPr>
          <p:nvPr>
            <p:ph idx="1"/>
          </p:nvPr>
        </p:nvSpPr>
        <p:spPr>
          <a:xfrm>
            <a:off x="2240281" y="2133599"/>
            <a:ext cx="9264331" cy="4151453"/>
          </a:xfrm>
        </p:spPr>
        <p:txBody>
          <a:bodyPr>
            <a:normAutofit lnSpcReduction="10000"/>
          </a:bodyPr>
          <a:lstStyle/>
          <a:p>
            <a:r>
              <a:rPr lang="en-US" sz="3000" dirty="0" smtClean="0"/>
              <a:t>407,000 people</a:t>
            </a:r>
          </a:p>
          <a:p>
            <a:r>
              <a:rPr lang="en-US" sz="3000" dirty="0" smtClean="0"/>
              <a:t>Live in Guizhou Province </a:t>
            </a:r>
          </a:p>
          <a:p>
            <a:r>
              <a:rPr lang="en-US" sz="3000" dirty="0" smtClean="0"/>
              <a:t> Believe all natural things have spirits that influence their lives</a:t>
            </a:r>
          </a:p>
          <a:p>
            <a:r>
              <a:rPr lang="en-US" sz="3000" dirty="0" smtClean="0"/>
              <a:t>Crafts include paper cutouts, stone-carving, silver jewelry-making and batik</a:t>
            </a:r>
          </a:p>
          <a:p>
            <a:r>
              <a:rPr lang="en-US" sz="3000" dirty="0" smtClean="0"/>
              <a:t>Enjoy rice, supplemented by pickled fish, vegetables and yellow wine</a:t>
            </a:r>
            <a:endParaRPr lang="en-US" sz="3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975" t="50000" r="72275" b="1349"/>
          <a:stretch/>
        </p:blipFill>
        <p:spPr>
          <a:xfrm>
            <a:off x="10116272" y="0"/>
            <a:ext cx="2075727" cy="2989047"/>
          </a:xfrm>
          <a:prstGeom prst="rect">
            <a:avLst/>
          </a:prstGeom>
        </p:spPr>
      </p:pic>
    </p:spTree>
    <p:extLst>
      <p:ext uri="{BB962C8B-B14F-4D97-AF65-F5344CB8AC3E}">
        <p14:creationId xmlns:p14="http://schemas.microsoft.com/office/powerpoint/2010/main" val="1585350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1860" y="366935"/>
            <a:ext cx="9752013" cy="1280890"/>
          </a:xfrm>
        </p:spPr>
        <p:txBody>
          <a:bodyPr>
            <a:normAutofit/>
          </a:bodyPr>
          <a:lstStyle/>
          <a:p>
            <a:r>
              <a:rPr lang="en-US" sz="5400" b="1" dirty="0" smtClean="0"/>
              <a:t>Shui</a:t>
            </a:r>
            <a:endParaRPr lang="en-US" sz="5400" b="1" dirty="0"/>
          </a:p>
        </p:txBody>
      </p:sp>
      <p:sp>
        <p:nvSpPr>
          <p:cNvPr id="3" name="Content Placeholder 2"/>
          <p:cNvSpPr>
            <a:spLocks noGrp="1"/>
          </p:cNvSpPr>
          <p:nvPr>
            <p:ph idx="1"/>
          </p:nvPr>
        </p:nvSpPr>
        <p:spPr>
          <a:xfrm>
            <a:off x="1249205" y="1371599"/>
            <a:ext cx="9172891" cy="4724401"/>
          </a:xfrm>
        </p:spPr>
        <p:txBody>
          <a:bodyPr>
            <a:normAutofit fontScale="92500" lnSpcReduction="10000"/>
          </a:bodyPr>
          <a:lstStyle/>
          <a:p>
            <a:r>
              <a:rPr lang="en-US" sz="3000" dirty="0" smtClean="0"/>
              <a:t>Houses usually have odd rooms</a:t>
            </a:r>
            <a:endParaRPr lang="en-US" sz="3000" dirty="0"/>
          </a:p>
          <a:p>
            <a:r>
              <a:rPr lang="en-US" sz="3000" dirty="0" smtClean="0"/>
              <a:t>Have their own calendar, treating the first day                of the ninth month as their New Year’s Day</a:t>
            </a:r>
          </a:p>
          <a:p>
            <a:r>
              <a:rPr lang="en-US" sz="3000" dirty="0" smtClean="0"/>
              <a:t>Also celebrate Pure Brightness and the Dragon Boat Festivals</a:t>
            </a:r>
          </a:p>
          <a:p>
            <a:r>
              <a:rPr lang="en-US" sz="3000" dirty="0" smtClean="0"/>
              <a:t>Unique Shui customs, include saving the head of the pig for worshipping the ancestors, giving the chicken’s head to the guest, presenting an elder with a long gown of white cloth to wish him longevity </a:t>
            </a:r>
          </a:p>
        </p:txBody>
      </p:sp>
      <p:pic>
        <p:nvPicPr>
          <p:cNvPr id="23554" name="Picture 2" descr="http://www.toguizhou.com/Upfile/2010622/20100622631335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00" y="0"/>
            <a:ext cx="238125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549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3443" y="624110"/>
            <a:ext cx="9421170" cy="1280890"/>
          </a:xfrm>
        </p:spPr>
        <p:txBody>
          <a:bodyPr>
            <a:normAutofit/>
          </a:bodyPr>
          <a:lstStyle/>
          <a:p>
            <a:r>
              <a:rPr lang="en-US" sz="5400" b="1" dirty="0" smtClean="0"/>
              <a:t>Gelao</a:t>
            </a:r>
            <a:endParaRPr lang="en-US" sz="5400" b="1" dirty="0"/>
          </a:p>
        </p:txBody>
      </p:sp>
      <p:sp>
        <p:nvSpPr>
          <p:cNvPr id="3" name="Content Placeholder 2"/>
          <p:cNvSpPr>
            <a:spLocks noGrp="1"/>
          </p:cNvSpPr>
          <p:nvPr>
            <p:ph idx="1"/>
          </p:nvPr>
        </p:nvSpPr>
        <p:spPr>
          <a:xfrm>
            <a:off x="2083443" y="2133599"/>
            <a:ext cx="9421169" cy="4487119"/>
          </a:xfrm>
        </p:spPr>
        <p:txBody>
          <a:bodyPr>
            <a:normAutofit/>
          </a:bodyPr>
          <a:lstStyle/>
          <a:p>
            <a:r>
              <a:rPr lang="en-US" sz="3000" dirty="0" smtClean="0"/>
              <a:t>580,000 people</a:t>
            </a:r>
          </a:p>
          <a:p>
            <a:r>
              <a:rPr lang="en-US" sz="3000" dirty="0" smtClean="0"/>
              <a:t>Spread throughout Ghizhou, Yunnan,             and Guangxi Provinces</a:t>
            </a:r>
          </a:p>
          <a:p>
            <a:r>
              <a:rPr lang="en-US" sz="3000" dirty="0" smtClean="0"/>
              <a:t>Believe in many gods as well as their ancestors</a:t>
            </a:r>
          </a:p>
          <a:p>
            <a:r>
              <a:rPr lang="en-US" sz="3000" dirty="0" smtClean="0"/>
              <a:t>Grow corn in the hilly areas and rice in the plain fields</a:t>
            </a:r>
          </a:p>
          <a:p>
            <a:r>
              <a:rPr lang="en-US" sz="3000" dirty="0" smtClean="0"/>
              <a:t>Proud of their forging, blacksmith and stonecutting</a:t>
            </a:r>
          </a:p>
          <a:p>
            <a:endParaRPr lang="en-US" sz="3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5745" t="50000" r="49505" b="1349"/>
          <a:stretch/>
        </p:blipFill>
        <p:spPr>
          <a:xfrm>
            <a:off x="10117667" y="0"/>
            <a:ext cx="2074333" cy="2987040"/>
          </a:xfrm>
          <a:prstGeom prst="rect">
            <a:avLst/>
          </a:prstGeom>
        </p:spPr>
      </p:pic>
    </p:spTree>
    <p:extLst>
      <p:ext uri="{BB962C8B-B14F-4D97-AF65-F5344CB8AC3E}">
        <p14:creationId xmlns:p14="http://schemas.microsoft.com/office/powerpoint/2010/main" val="40115993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125" y="624110"/>
            <a:ext cx="9742488" cy="1280890"/>
          </a:xfrm>
        </p:spPr>
        <p:txBody>
          <a:bodyPr>
            <a:normAutofit/>
          </a:bodyPr>
          <a:lstStyle/>
          <a:p>
            <a:r>
              <a:rPr lang="en-US" sz="5400" b="1" dirty="0" smtClean="0"/>
              <a:t>Gelao</a:t>
            </a:r>
            <a:endParaRPr lang="en-US" sz="5400" b="1" dirty="0"/>
          </a:p>
        </p:txBody>
      </p:sp>
      <p:sp>
        <p:nvSpPr>
          <p:cNvPr id="3" name="Content Placeholder 2"/>
          <p:cNvSpPr>
            <a:spLocks noGrp="1"/>
          </p:cNvSpPr>
          <p:nvPr>
            <p:ph idx="1"/>
          </p:nvPr>
        </p:nvSpPr>
        <p:spPr>
          <a:xfrm>
            <a:off x="1404395" y="2088100"/>
            <a:ext cx="9490617" cy="3777622"/>
          </a:xfrm>
        </p:spPr>
        <p:txBody>
          <a:bodyPr>
            <a:normAutofit/>
          </a:bodyPr>
          <a:lstStyle/>
          <a:p>
            <a:r>
              <a:rPr lang="en-US" sz="3000" dirty="0" smtClean="0"/>
              <a:t>Eat corn and rice, with glutinous rice                 cakes as one of their favorites</a:t>
            </a:r>
          </a:p>
          <a:p>
            <a:r>
              <a:rPr lang="en-US" sz="3000" dirty="0" smtClean="0"/>
              <a:t>Known for their Papo Jiu, a wine brewed with corn, jowar and rice</a:t>
            </a:r>
          </a:p>
          <a:p>
            <a:r>
              <a:rPr lang="en-US" sz="3000" dirty="0" smtClean="0"/>
              <a:t>In addition to celebrating the same festivals as the Hans, they also celebrate Gelao Nian and Ox God Festival </a:t>
            </a:r>
          </a:p>
          <a:p>
            <a:endParaRPr lang="en-US" sz="3000" dirty="0"/>
          </a:p>
        </p:txBody>
      </p:sp>
      <p:pic>
        <p:nvPicPr>
          <p:cNvPr id="24578" name="Picture 2" descr="http://traditions.cultural-china.com/chinaWH/upload/upfiles/2009-04/21/no_easy_for_gelao_parents_to_marry_off_their_daughter610182275605378c88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3668" y="0"/>
            <a:ext cx="3548332" cy="265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001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533" y="624110"/>
            <a:ext cx="9608080" cy="1280890"/>
          </a:xfrm>
        </p:spPr>
        <p:txBody>
          <a:bodyPr>
            <a:normAutofit/>
          </a:bodyPr>
          <a:lstStyle/>
          <a:p>
            <a:r>
              <a:rPr lang="en-US" sz="5400" b="1" dirty="0" smtClean="0"/>
              <a:t>Naxi</a:t>
            </a:r>
            <a:endParaRPr lang="en-US" sz="5400" b="1" dirty="0"/>
          </a:p>
        </p:txBody>
      </p:sp>
      <p:sp>
        <p:nvSpPr>
          <p:cNvPr id="3" name="Content Placeholder 2"/>
          <p:cNvSpPr>
            <a:spLocks noGrp="1"/>
          </p:cNvSpPr>
          <p:nvPr>
            <p:ph idx="1"/>
          </p:nvPr>
        </p:nvSpPr>
        <p:spPr>
          <a:xfrm>
            <a:off x="1787978" y="2235200"/>
            <a:ext cx="9988952" cy="4394522"/>
          </a:xfrm>
        </p:spPr>
        <p:txBody>
          <a:bodyPr>
            <a:normAutofit/>
          </a:bodyPr>
          <a:lstStyle/>
          <a:p>
            <a:r>
              <a:rPr lang="en-US" sz="3000" dirty="0" smtClean="0"/>
              <a:t>309,000 people</a:t>
            </a:r>
          </a:p>
          <a:p>
            <a:r>
              <a:rPr lang="en-US" sz="3000" dirty="0" smtClean="0"/>
              <a:t>Na means senior and honored and Xi means people</a:t>
            </a:r>
          </a:p>
          <a:p>
            <a:r>
              <a:rPr lang="en-US" sz="3000" dirty="0" smtClean="0"/>
              <a:t>Live in Yunnan Province</a:t>
            </a:r>
          </a:p>
          <a:p>
            <a:r>
              <a:rPr lang="en-US" sz="3000" dirty="0" smtClean="0"/>
              <a:t>Believe everything have spirits that live on forever</a:t>
            </a:r>
          </a:p>
          <a:p>
            <a:r>
              <a:rPr lang="en-US" sz="3000" dirty="0" smtClean="0"/>
              <a:t>Survive on agriculture, stockbreeding and handicrafts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9505" t="50000" r="26735" b="1349"/>
          <a:stretch/>
        </p:blipFill>
        <p:spPr>
          <a:xfrm>
            <a:off x="10252368" y="0"/>
            <a:ext cx="1939632" cy="2909448"/>
          </a:xfrm>
          <a:prstGeom prst="rect">
            <a:avLst/>
          </a:prstGeom>
        </p:spPr>
      </p:pic>
    </p:spTree>
    <p:extLst>
      <p:ext uri="{BB962C8B-B14F-4D97-AF65-F5344CB8AC3E}">
        <p14:creationId xmlns:p14="http://schemas.microsoft.com/office/powerpoint/2010/main" val="25178418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1949" y="624110"/>
            <a:ext cx="9652664" cy="1280890"/>
          </a:xfrm>
        </p:spPr>
        <p:txBody>
          <a:bodyPr>
            <a:normAutofit/>
          </a:bodyPr>
          <a:lstStyle/>
          <a:p>
            <a:r>
              <a:rPr lang="en-US" sz="5400" b="1" dirty="0" smtClean="0"/>
              <a:t>Naxi</a:t>
            </a:r>
            <a:endParaRPr lang="en-US" sz="5400" b="1" dirty="0"/>
          </a:p>
        </p:txBody>
      </p:sp>
      <p:sp>
        <p:nvSpPr>
          <p:cNvPr id="3" name="Content Placeholder 2"/>
          <p:cNvSpPr>
            <a:spLocks noGrp="1"/>
          </p:cNvSpPr>
          <p:nvPr>
            <p:ph idx="1"/>
          </p:nvPr>
        </p:nvSpPr>
        <p:spPr>
          <a:xfrm>
            <a:off x="1851949" y="2529110"/>
            <a:ext cx="9652663" cy="3777622"/>
          </a:xfrm>
        </p:spPr>
        <p:txBody>
          <a:bodyPr>
            <a:normAutofit/>
          </a:bodyPr>
          <a:lstStyle/>
          <a:p>
            <a:r>
              <a:rPr lang="en-US" sz="3000" dirty="0" smtClean="0"/>
              <a:t>Breakfast consisted of a steamed bread,           but lunch and dinners are more substantial</a:t>
            </a:r>
          </a:p>
          <a:p>
            <a:r>
              <a:rPr lang="en-US" sz="3000" dirty="0" smtClean="0"/>
              <a:t>Famous for their Pipa pork that can last for years</a:t>
            </a:r>
          </a:p>
          <a:p>
            <a:r>
              <a:rPr lang="en-US" sz="3000" dirty="0" smtClean="0"/>
              <a:t>Celebrate Spring, Pure Brightness, Dragon Boat, Mid-Autumn, Torch and Sandou Festivals</a:t>
            </a:r>
          </a:p>
          <a:p>
            <a:r>
              <a:rPr lang="en-US" sz="3000" dirty="0" smtClean="0"/>
              <a:t>Warm and kind to everyone</a:t>
            </a:r>
            <a:endParaRPr lang="en-US" sz="3000" dirty="0"/>
          </a:p>
        </p:txBody>
      </p:sp>
      <p:pic>
        <p:nvPicPr>
          <p:cNvPr id="1030" name="Picture 6" descr="Sanduo Festiv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1095" y="0"/>
            <a:ext cx="3360906" cy="2529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240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1733" y="624110"/>
            <a:ext cx="9912879" cy="1280890"/>
          </a:xfrm>
        </p:spPr>
        <p:txBody>
          <a:bodyPr>
            <a:normAutofit/>
          </a:bodyPr>
          <a:lstStyle/>
          <a:p>
            <a:r>
              <a:rPr lang="en-US" sz="5400" b="1" dirty="0" smtClean="0"/>
              <a:t>Miao</a:t>
            </a:r>
            <a:endParaRPr lang="en-US" sz="5400" b="1" dirty="0"/>
          </a:p>
        </p:txBody>
      </p:sp>
      <p:sp>
        <p:nvSpPr>
          <p:cNvPr id="3" name="Content Placeholder 2"/>
          <p:cNvSpPr>
            <a:spLocks noGrp="1"/>
          </p:cNvSpPr>
          <p:nvPr>
            <p:ph idx="1"/>
          </p:nvPr>
        </p:nvSpPr>
        <p:spPr>
          <a:xfrm>
            <a:off x="1591733" y="2133600"/>
            <a:ext cx="10260743" cy="4463970"/>
          </a:xfrm>
        </p:spPr>
        <p:txBody>
          <a:bodyPr>
            <a:normAutofit/>
          </a:bodyPr>
          <a:lstStyle/>
          <a:p>
            <a:r>
              <a:rPr lang="en-US" sz="3000" dirty="0" smtClean="0"/>
              <a:t>9.5 million people</a:t>
            </a:r>
          </a:p>
          <a:p>
            <a:r>
              <a:rPr lang="en-US" sz="3000" dirty="0" smtClean="0"/>
              <a:t>Spread out in Guizhou, Yunnan,                          Hunan, Hubei, and Hainan Provinces</a:t>
            </a:r>
          </a:p>
          <a:p>
            <a:r>
              <a:rPr lang="en-US" sz="3000" dirty="0" smtClean="0"/>
              <a:t>Also known as Black, White, and Stripped Hmong</a:t>
            </a:r>
          </a:p>
          <a:p>
            <a:r>
              <a:rPr lang="en-US" sz="3000" dirty="0" smtClean="0"/>
              <a:t>Believe everything in nature has a spirit that can control their lives</a:t>
            </a:r>
          </a:p>
          <a:p>
            <a:r>
              <a:rPr lang="en-US" sz="3000" dirty="0" smtClean="0"/>
              <a:t>Eat rice with meat, acidic soups, pickled vegetables, hot seasonings, and home-made wine</a:t>
            </a:r>
          </a:p>
          <a:p>
            <a:endParaRPr lang="en-US" sz="3000" dirty="0"/>
          </a:p>
        </p:txBody>
      </p:sp>
      <p:pic>
        <p:nvPicPr>
          <p:cNvPr id="2050" name="Picture 2" descr="A village of Miao ethnic minority 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4504" y="-45157"/>
            <a:ext cx="4257495" cy="3025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8641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6123" y="624110"/>
            <a:ext cx="9548490" cy="1280890"/>
          </a:xfrm>
        </p:spPr>
        <p:txBody>
          <a:bodyPr>
            <a:normAutofit/>
          </a:bodyPr>
          <a:lstStyle/>
          <a:p>
            <a:r>
              <a:rPr lang="en-US" sz="5400" b="1" dirty="0" smtClean="0"/>
              <a:t>Miao</a:t>
            </a:r>
            <a:endParaRPr lang="en-US" sz="5400" b="1" dirty="0"/>
          </a:p>
        </p:txBody>
      </p:sp>
      <p:sp>
        <p:nvSpPr>
          <p:cNvPr id="3" name="Content Placeholder 2"/>
          <p:cNvSpPr>
            <a:spLocks noGrp="1"/>
          </p:cNvSpPr>
          <p:nvPr>
            <p:ph idx="1"/>
          </p:nvPr>
        </p:nvSpPr>
        <p:spPr>
          <a:xfrm>
            <a:off x="1956123" y="2133599"/>
            <a:ext cx="9548489" cy="4313499"/>
          </a:xfrm>
        </p:spPr>
        <p:txBody>
          <a:bodyPr>
            <a:normAutofit/>
          </a:bodyPr>
          <a:lstStyle/>
          <a:p>
            <a:r>
              <a:rPr lang="en-US" sz="3000" dirty="0" smtClean="0"/>
              <a:t>Skilled at embroidering, weaving, batik,            paper-cutting and jewelry casting</a:t>
            </a:r>
          </a:p>
          <a:p>
            <a:r>
              <a:rPr lang="en-US" sz="3000" dirty="0" smtClean="0"/>
              <a:t>Women decorate themselves with dainty and dazzling skirts and jewels</a:t>
            </a:r>
          </a:p>
          <a:p>
            <a:r>
              <a:rPr lang="en-US" sz="3000" dirty="0" smtClean="0"/>
              <a:t>Celebrate their festivals at different times, but common festivals include Spring, Dragon Boat, Huashan, Pure Brightness and New Rice Tasting Festivals</a:t>
            </a:r>
            <a:endParaRPr lang="en-US" sz="30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1780" t="50000" r="4460" b="1349"/>
          <a:stretch/>
        </p:blipFill>
        <p:spPr>
          <a:xfrm>
            <a:off x="10292314" y="0"/>
            <a:ext cx="1899686" cy="2849530"/>
          </a:xfrm>
          <a:prstGeom prst="rect">
            <a:avLst/>
          </a:prstGeom>
        </p:spPr>
      </p:pic>
    </p:spTree>
    <p:extLst>
      <p:ext uri="{BB962C8B-B14F-4D97-AF65-F5344CB8AC3E}">
        <p14:creationId xmlns:p14="http://schemas.microsoft.com/office/powerpoint/2010/main" val="42247363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405" y="624110"/>
            <a:ext cx="9555208" cy="1280890"/>
          </a:xfrm>
        </p:spPr>
        <p:txBody>
          <a:bodyPr>
            <a:normAutofit/>
          </a:bodyPr>
          <a:lstStyle/>
          <a:p>
            <a:r>
              <a:rPr lang="en-US" sz="5400" b="1" dirty="0" smtClean="0"/>
              <a:t>Dong</a:t>
            </a:r>
            <a:endParaRPr lang="en-US" sz="5400" b="1" dirty="0"/>
          </a:p>
        </p:txBody>
      </p:sp>
      <p:sp>
        <p:nvSpPr>
          <p:cNvPr id="3" name="Content Placeholder 2"/>
          <p:cNvSpPr>
            <a:spLocks noGrp="1"/>
          </p:cNvSpPr>
          <p:nvPr>
            <p:ph idx="1"/>
          </p:nvPr>
        </p:nvSpPr>
        <p:spPr>
          <a:xfrm>
            <a:off x="1949405" y="1682045"/>
            <a:ext cx="9363295" cy="4336774"/>
          </a:xfrm>
        </p:spPr>
        <p:txBody>
          <a:bodyPr>
            <a:normAutofit/>
          </a:bodyPr>
          <a:lstStyle/>
          <a:p>
            <a:r>
              <a:rPr lang="en-US" sz="3000" dirty="0" smtClean="0"/>
              <a:t>About 3 million people</a:t>
            </a:r>
          </a:p>
          <a:p>
            <a:r>
              <a:rPr lang="en-US" sz="3000" dirty="0" smtClean="0"/>
              <a:t>Live in the borders of Guizhou, Hunan            and Hubei Provinces</a:t>
            </a:r>
          </a:p>
          <a:p>
            <a:r>
              <a:rPr lang="en-US" sz="3000" dirty="0" smtClean="0"/>
              <a:t>Believe that all things have spirits and gods, including land, water, ox and ancestors</a:t>
            </a:r>
          </a:p>
          <a:p>
            <a:r>
              <a:rPr lang="en-US" sz="3000" dirty="0" smtClean="0"/>
              <a:t>Grow glutinous rice and cotton for textiles</a:t>
            </a:r>
          </a:p>
          <a:p>
            <a:r>
              <a:rPr lang="en-US" sz="3000" dirty="0"/>
              <a:t>Eat rice, millet, corn, wheat, and a beverage called oil tea</a:t>
            </a:r>
          </a:p>
          <a:p>
            <a:pPr marL="0" indent="0">
              <a:buNone/>
            </a:pPr>
            <a:endParaRPr lang="en-US" sz="3000" dirty="0" smtClean="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25" t="49" r="71901" b="50704"/>
          <a:stretch/>
        </p:blipFill>
        <p:spPr>
          <a:xfrm>
            <a:off x="9595556" y="-8660"/>
            <a:ext cx="2563811" cy="3204764"/>
          </a:xfrm>
          <a:prstGeom prst="rect">
            <a:avLst/>
          </a:prstGeom>
        </p:spPr>
      </p:pic>
    </p:spTree>
    <p:extLst>
      <p:ext uri="{BB962C8B-B14F-4D97-AF65-F5344CB8AC3E}">
        <p14:creationId xmlns:p14="http://schemas.microsoft.com/office/powerpoint/2010/main" val="2903507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1397" y="624110"/>
            <a:ext cx="9583215" cy="1280890"/>
          </a:xfrm>
        </p:spPr>
        <p:txBody>
          <a:bodyPr>
            <a:normAutofit/>
          </a:bodyPr>
          <a:lstStyle/>
          <a:p>
            <a:r>
              <a:rPr lang="en-US" sz="5400" b="1" dirty="0" smtClean="0"/>
              <a:t>Dong</a:t>
            </a:r>
            <a:endParaRPr lang="en-US" sz="5400" b="1" dirty="0"/>
          </a:p>
        </p:txBody>
      </p:sp>
      <p:sp>
        <p:nvSpPr>
          <p:cNvPr id="3" name="Content Placeholder 2"/>
          <p:cNvSpPr>
            <a:spLocks noGrp="1"/>
          </p:cNvSpPr>
          <p:nvPr>
            <p:ph idx="1"/>
          </p:nvPr>
        </p:nvSpPr>
        <p:spPr>
          <a:xfrm>
            <a:off x="1921397" y="2146853"/>
            <a:ext cx="10124829" cy="3777622"/>
          </a:xfrm>
        </p:spPr>
        <p:txBody>
          <a:bodyPr>
            <a:normAutofit/>
          </a:bodyPr>
          <a:lstStyle/>
          <a:p>
            <a:endParaRPr lang="en-US" sz="3000" dirty="0" smtClean="0"/>
          </a:p>
          <a:p>
            <a:r>
              <a:rPr lang="en-US" sz="3000" dirty="0" smtClean="0"/>
              <a:t>Known for their polyphonic                                  choirs, operas and architectural capabilities</a:t>
            </a:r>
          </a:p>
          <a:p>
            <a:r>
              <a:rPr lang="en-US" sz="3000" dirty="0" smtClean="0"/>
              <a:t>Besides the New Year, Mid-Autumn and Dragon        Boat Festivals, the Dongs also celebrate Dongnian, New Rice Tasting and Sisters Festivals</a:t>
            </a:r>
          </a:p>
          <a:p>
            <a:r>
              <a:rPr lang="en-US" sz="3000" dirty="0" smtClean="0"/>
              <a:t>Have many taboos and superstitions </a:t>
            </a:r>
            <a:endParaRPr lang="en-US" sz="3000" dirty="0"/>
          </a:p>
        </p:txBody>
      </p:sp>
      <p:pic>
        <p:nvPicPr>
          <p:cNvPr id="5" name="Picture 4" descr="chengyang wind and rain bridg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3067" y="-1"/>
            <a:ext cx="4588934" cy="3059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6805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01" y="624110"/>
            <a:ext cx="9104312" cy="1280890"/>
          </a:xfrm>
        </p:spPr>
        <p:txBody>
          <a:bodyPr>
            <a:normAutofit/>
          </a:bodyPr>
          <a:lstStyle/>
          <a:p>
            <a:r>
              <a:rPr lang="en-US" sz="5400" b="1" dirty="0" smtClean="0"/>
              <a:t>Hezhe</a:t>
            </a:r>
            <a:endParaRPr lang="en-US" sz="5400" b="1" dirty="0"/>
          </a:p>
        </p:txBody>
      </p:sp>
      <p:sp>
        <p:nvSpPr>
          <p:cNvPr id="3" name="Content Placeholder 2"/>
          <p:cNvSpPr>
            <a:spLocks noGrp="1"/>
          </p:cNvSpPr>
          <p:nvPr>
            <p:ph idx="1"/>
          </p:nvPr>
        </p:nvSpPr>
        <p:spPr>
          <a:xfrm>
            <a:off x="2352547" y="2071910"/>
            <a:ext cx="9199819" cy="3777622"/>
          </a:xfrm>
        </p:spPr>
        <p:txBody>
          <a:bodyPr>
            <a:noAutofit/>
          </a:bodyPr>
          <a:lstStyle/>
          <a:p>
            <a:r>
              <a:rPr lang="en-US" sz="3000" dirty="0"/>
              <a:t>Wear clothes made of fish and deer skin </a:t>
            </a:r>
          </a:p>
          <a:p>
            <a:r>
              <a:rPr lang="en-US" sz="3000" dirty="0" smtClean="0"/>
              <a:t>Drink wine, cold water or tea infused with roses</a:t>
            </a:r>
          </a:p>
          <a:p>
            <a:r>
              <a:rPr lang="en-US" sz="3000" dirty="0" smtClean="0"/>
              <a:t>Practice a ritual of respect before drinking the wine</a:t>
            </a:r>
          </a:p>
          <a:p>
            <a:r>
              <a:rPr lang="en-US" sz="3000" dirty="0" smtClean="0"/>
              <a:t>Celebrate Spring Festival</a:t>
            </a:r>
          </a:p>
          <a:p>
            <a:r>
              <a:rPr lang="en-US" sz="3000" dirty="0" smtClean="0"/>
              <a:t>Also celebrate a unique Herzhe Festival called Wurigong Festival every other year</a:t>
            </a:r>
          </a:p>
          <a:p>
            <a:endParaRPr lang="en-US" sz="30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6407" t="-1" r="49658" b="50298"/>
          <a:stretch/>
        </p:blipFill>
        <p:spPr>
          <a:xfrm>
            <a:off x="10305377" y="0"/>
            <a:ext cx="1886623" cy="2533465"/>
          </a:xfrm>
          <a:prstGeom prst="rect">
            <a:avLst/>
          </a:prstGeom>
          <a:solidFill>
            <a:schemeClr val="accent1"/>
          </a:solidFill>
        </p:spPr>
      </p:pic>
    </p:spTree>
    <p:extLst>
      <p:ext uri="{BB962C8B-B14F-4D97-AF65-F5344CB8AC3E}">
        <p14:creationId xmlns:p14="http://schemas.microsoft.com/office/powerpoint/2010/main" val="3152206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0089" y="624110"/>
            <a:ext cx="9664523" cy="1280890"/>
          </a:xfrm>
        </p:spPr>
        <p:txBody>
          <a:bodyPr>
            <a:normAutofit/>
          </a:bodyPr>
          <a:lstStyle/>
          <a:p>
            <a:r>
              <a:rPr lang="en-US" sz="5400" b="1" dirty="0" smtClean="0"/>
              <a:t>Bouyei</a:t>
            </a:r>
            <a:endParaRPr lang="en-US" sz="5400" b="1" dirty="0"/>
          </a:p>
        </p:txBody>
      </p:sp>
      <p:sp>
        <p:nvSpPr>
          <p:cNvPr id="3" name="Content Placeholder 2"/>
          <p:cNvSpPr>
            <a:spLocks noGrp="1"/>
          </p:cNvSpPr>
          <p:nvPr>
            <p:ph idx="1"/>
          </p:nvPr>
        </p:nvSpPr>
        <p:spPr>
          <a:xfrm>
            <a:off x="1840089" y="2133600"/>
            <a:ext cx="9957659" cy="3777622"/>
          </a:xfrm>
        </p:spPr>
        <p:txBody>
          <a:bodyPr>
            <a:normAutofit/>
          </a:bodyPr>
          <a:lstStyle/>
          <a:p>
            <a:r>
              <a:rPr lang="en-US" sz="3000" dirty="0" smtClean="0"/>
              <a:t>2.9 million people</a:t>
            </a:r>
          </a:p>
          <a:p>
            <a:r>
              <a:rPr lang="en-US" sz="3000" dirty="0" smtClean="0"/>
              <a:t>Live in Guizhou, Yunnan and Sichuan Provinces</a:t>
            </a:r>
          </a:p>
          <a:p>
            <a:r>
              <a:rPr lang="en-US" sz="3000" dirty="0" smtClean="0"/>
              <a:t>Believe in many gods and worship their ancestors</a:t>
            </a:r>
          </a:p>
          <a:p>
            <a:r>
              <a:rPr lang="en-US" sz="3000" dirty="0" smtClean="0"/>
              <a:t>Fertile land and mild climate enables them to grow rice and unique teas such as honeysuckle and a very precious tea name Girls Tea or Guaniang Cha made by unmarried girls</a:t>
            </a:r>
          </a:p>
          <a:p>
            <a:endParaRPr lang="en-US" sz="3000" dirty="0"/>
          </a:p>
        </p:txBody>
      </p:sp>
      <p:pic>
        <p:nvPicPr>
          <p:cNvPr id="5122" name="Picture 2" descr="https://upload.wikimedia.org/wikipedia/commons/thumb/9/9c/Ethnie_buyi_0274a.jpg/200px-Ethnie_buyi_0274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9672" y="0"/>
            <a:ext cx="3972328" cy="264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359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063" y="624110"/>
            <a:ext cx="9247549" cy="1280890"/>
          </a:xfrm>
        </p:spPr>
        <p:txBody>
          <a:bodyPr>
            <a:normAutofit/>
          </a:bodyPr>
          <a:lstStyle/>
          <a:p>
            <a:r>
              <a:rPr lang="en-US" sz="5400" b="1" dirty="0" smtClean="0"/>
              <a:t>Bouyei</a:t>
            </a:r>
            <a:endParaRPr lang="en-US" sz="5400" b="1" dirty="0"/>
          </a:p>
        </p:txBody>
      </p:sp>
      <p:sp>
        <p:nvSpPr>
          <p:cNvPr id="3" name="Content Placeholder 2"/>
          <p:cNvSpPr>
            <a:spLocks noGrp="1"/>
          </p:cNvSpPr>
          <p:nvPr>
            <p:ph idx="1"/>
          </p:nvPr>
        </p:nvSpPr>
        <p:spPr>
          <a:xfrm>
            <a:off x="2257063" y="2133600"/>
            <a:ext cx="9247549" cy="4415790"/>
          </a:xfrm>
        </p:spPr>
        <p:txBody>
          <a:bodyPr>
            <a:normAutofit/>
          </a:bodyPr>
          <a:lstStyle/>
          <a:p>
            <a:r>
              <a:rPr lang="en-US" sz="3000" dirty="0" smtClean="0"/>
              <a:t>Eat rice with pickled sour vegetables,       sausages and blood curd</a:t>
            </a:r>
          </a:p>
          <a:p>
            <a:r>
              <a:rPr lang="en-US" sz="3000" dirty="0" smtClean="0"/>
              <a:t>Known for Bouyei batik, brocade, embroidery and vivid masks</a:t>
            </a:r>
          </a:p>
          <a:p>
            <a:r>
              <a:rPr lang="en-US" sz="3000" dirty="0" smtClean="0"/>
              <a:t>Versatile musicians, singers and dancers</a:t>
            </a:r>
          </a:p>
          <a:p>
            <a:r>
              <a:rPr lang="en-US" sz="3000" dirty="0" smtClean="0"/>
              <a:t>Besides the Spring Festival, they also pay homage to the gods, their cattle, gods of the field, land, and mountains, and their ancestors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6108" t="49" r="49005" b="50704"/>
          <a:stretch/>
        </p:blipFill>
        <p:spPr>
          <a:xfrm>
            <a:off x="10336192" y="0"/>
            <a:ext cx="1970392" cy="2758549"/>
          </a:xfrm>
          <a:prstGeom prst="rect">
            <a:avLst/>
          </a:prstGeom>
        </p:spPr>
      </p:pic>
    </p:spTree>
    <p:extLst>
      <p:ext uri="{BB962C8B-B14F-4D97-AF65-F5344CB8AC3E}">
        <p14:creationId xmlns:p14="http://schemas.microsoft.com/office/powerpoint/2010/main" val="1365240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0213" y="624110"/>
            <a:ext cx="9224399" cy="1280890"/>
          </a:xfrm>
        </p:spPr>
        <p:txBody>
          <a:bodyPr>
            <a:normAutofit/>
          </a:bodyPr>
          <a:lstStyle/>
          <a:p>
            <a:r>
              <a:rPr lang="en-US" sz="5400" b="1" dirty="0" smtClean="0"/>
              <a:t>Yi</a:t>
            </a:r>
            <a:endParaRPr lang="en-US" sz="5400" b="1" dirty="0"/>
          </a:p>
        </p:txBody>
      </p:sp>
      <p:sp>
        <p:nvSpPr>
          <p:cNvPr id="3" name="Content Placeholder 2"/>
          <p:cNvSpPr>
            <a:spLocks noGrp="1"/>
          </p:cNvSpPr>
          <p:nvPr>
            <p:ph idx="1"/>
          </p:nvPr>
        </p:nvSpPr>
        <p:spPr>
          <a:xfrm>
            <a:off x="2280213" y="2133600"/>
            <a:ext cx="9224399" cy="3777622"/>
          </a:xfrm>
        </p:spPr>
        <p:txBody>
          <a:bodyPr>
            <a:normAutofit fontScale="92500" lnSpcReduction="10000"/>
          </a:bodyPr>
          <a:lstStyle/>
          <a:p>
            <a:r>
              <a:rPr lang="en-US" sz="3000" dirty="0" smtClean="0"/>
              <a:t>7.7 million people</a:t>
            </a:r>
          </a:p>
          <a:p>
            <a:r>
              <a:rPr lang="en-US" sz="3000" dirty="0" smtClean="0"/>
              <a:t>Live in Yunnan, Sichuan, Guizhou,                        and Guangxi Provinces </a:t>
            </a:r>
          </a:p>
          <a:p>
            <a:r>
              <a:rPr lang="en-US" sz="3000" dirty="0" smtClean="0"/>
              <a:t>Believe in Christianity and Buddhism, but cherish the belief of the spirit most</a:t>
            </a:r>
          </a:p>
          <a:p>
            <a:r>
              <a:rPr lang="en-US" sz="3000" dirty="0" smtClean="0"/>
              <a:t>Eat buckwheat, corn, potatoes, pork, mutton, and beef, and drink wine</a:t>
            </a:r>
          </a:p>
          <a:p>
            <a:r>
              <a:rPr lang="en-US" sz="3000" dirty="0" smtClean="0"/>
              <a:t>Sandao Tea is a popular tea drinking ritual</a:t>
            </a:r>
            <a:endParaRPr lang="en-US" sz="3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9502" t="48" r="26606" b="50704"/>
          <a:stretch/>
        </p:blipFill>
        <p:spPr>
          <a:xfrm>
            <a:off x="9889067" y="-1"/>
            <a:ext cx="2302933" cy="3358445"/>
          </a:xfrm>
          <a:prstGeom prst="rect">
            <a:avLst/>
          </a:prstGeom>
        </p:spPr>
      </p:pic>
    </p:spTree>
    <p:extLst>
      <p:ext uri="{BB962C8B-B14F-4D97-AF65-F5344CB8AC3E}">
        <p14:creationId xmlns:p14="http://schemas.microsoft.com/office/powerpoint/2010/main" val="989250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6681" y="456372"/>
            <a:ext cx="9316997" cy="1280890"/>
          </a:xfrm>
        </p:spPr>
        <p:txBody>
          <a:bodyPr>
            <a:normAutofit/>
          </a:bodyPr>
          <a:lstStyle/>
          <a:p>
            <a:r>
              <a:rPr lang="en-US" sz="5400" b="1" dirty="0" smtClean="0"/>
              <a:t>Yi</a:t>
            </a:r>
            <a:endParaRPr lang="en-US" sz="5400" b="1" dirty="0"/>
          </a:p>
        </p:txBody>
      </p:sp>
      <p:sp>
        <p:nvSpPr>
          <p:cNvPr id="3" name="Content Placeholder 2"/>
          <p:cNvSpPr>
            <a:spLocks noGrp="1"/>
          </p:cNvSpPr>
          <p:nvPr>
            <p:ph idx="1"/>
          </p:nvPr>
        </p:nvSpPr>
        <p:spPr>
          <a:xfrm>
            <a:off x="1916681" y="2290418"/>
            <a:ext cx="9316997" cy="3777622"/>
          </a:xfrm>
        </p:spPr>
        <p:txBody>
          <a:bodyPr>
            <a:normAutofit/>
          </a:bodyPr>
          <a:lstStyle/>
          <a:p>
            <a:r>
              <a:rPr lang="en-US" sz="3000" dirty="0" smtClean="0"/>
              <a:t>When drinking wine, they prefer                         to drink on an empty stomach</a:t>
            </a:r>
          </a:p>
          <a:p>
            <a:r>
              <a:rPr lang="en-US" sz="3000" dirty="0" smtClean="0"/>
              <a:t>Skilled at painting, sculpture, embroidery,        and drawing with lacquer</a:t>
            </a:r>
          </a:p>
          <a:p>
            <a:r>
              <a:rPr lang="en-US" sz="3000" dirty="0" smtClean="0"/>
              <a:t>Celebrate Torch and Chahua                   Festivals as well as Shiyue Nian</a:t>
            </a:r>
            <a:endParaRPr lang="en-US" sz="3000" dirty="0"/>
          </a:p>
        </p:txBody>
      </p:sp>
      <p:pic>
        <p:nvPicPr>
          <p:cNvPr id="7170" name="Picture 2" descr="Torch Festival of Yi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5542" y="4284133"/>
            <a:ext cx="3926458" cy="257386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Torch Festival of Yi Minor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2901" y="20492"/>
            <a:ext cx="3919099" cy="2767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563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5817" y="624110"/>
            <a:ext cx="9188795" cy="1280890"/>
          </a:xfrm>
        </p:spPr>
        <p:txBody>
          <a:bodyPr>
            <a:normAutofit/>
          </a:bodyPr>
          <a:lstStyle/>
          <a:p>
            <a:r>
              <a:rPr lang="en-US" sz="5400" b="1" dirty="0" smtClean="0"/>
              <a:t>Achang</a:t>
            </a:r>
            <a:endParaRPr lang="en-US" sz="5400" b="1" dirty="0"/>
          </a:p>
        </p:txBody>
      </p:sp>
      <p:sp>
        <p:nvSpPr>
          <p:cNvPr id="3" name="Content Placeholder 2"/>
          <p:cNvSpPr>
            <a:spLocks noGrp="1"/>
          </p:cNvSpPr>
          <p:nvPr>
            <p:ph idx="1"/>
          </p:nvPr>
        </p:nvSpPr>
        <p:spPr>
          <a:xfrm>
            <a:off x="2315817" y="2133599"/>
            <a:ext cx="9432235" cy="4277139"/>
          </a:xfrm>
        </p:spPr>
        <p:txBody>
          <a:bodyPr>
            <a:normAutofit/>
          </a:bodyPr>
          <a:lstStyle/>
          <a:p>
            <a:r>
              <a:rPr lang="en-US" sz="3000" dirty="0" smtClean="0"/>
              <a:t>34,000 people</a:t>
            </a:r>
          </a:p>
          <a:p>
            <a:r>
              <a:rPr lang="en-US" sz="3000" dirty="0" smtClean="0"/>
              <a:t>Live in Yunnan Province since the 2</a:t>
            </a:r>
            <a:r>
              <a:rPr lang="en-US" sz="3000" baseline="30000" dirty="0" smtClean="0"/>
              <a:t>nd</a:t>
            </a:r>
            <a:r>
              <a:rPr lang="en-US" sz="3000" dirty="0" smtClean="0"/>
              <a:t> century</a:t>
            </a:r>
          </a:p>
          <a:p>
            <a:r>
              <a:rPr lang="en-US" sz="3000" dirty="0" smtClean="0"/>
              <a:t>Follow Buddhism and Taoism with temples in every village</a:t>
            </a:r>
          </a:p>
          <a:p>
            <a:r>
              <a:rPr lang="en-US" sz="3000" dirty="0" smtClean="0"/>
              <a:t>Good at forging iron weapons and cutting tools</a:t>
            </a:r>
          </a:p>
          <a:p>
            <a:r>
              <a:rPr lang="en-US" sz="3000" dirty="0" smtClean="0"/>
              <a:t> Enjoy eating rice, fried fish, which come from the waters of their rice paddies and drinking yellow wine</a:t>
            </a:r>
          </a:p>
          <a:p>
            <a:pPr marL="0" indent="0">
              <a:buNone/>
            </a:pPr>
            <a:endParaRPr lang="en-US" sz="3000" dirty="0"/>
          </a:p>
        </p:txBody>
      </p:sp>
    </p:spTree>
    <p:extLst>
      <p:ext uri="{BB962C8B-B14F-4D97-AF65-F5344CB8AC3E}">
        <p14:creationId xmlns:p14="http://schemas.microsoft.com/office/powerpoint/2010/main" val="2388082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913" y="624110"/>
            <a:ext cx="9367699" cy="1280890"/>
          </a:xfrm>
        </p:spPr>
        <p:txBody>
          <a:bodyPr>
            <a:normAutofit/>
          </a:bodyPr>
          <a:lstStyle/>
          <a:p>
            <a:r>
              <a:rPr lang="en-US" sz="5400" b="1" dirty="0" smtClean="0"/>
              <a:t>Achang</a:t>
            </a:r>
            <a:endParaRPr lang="en-US" sz="5400" b="1" dirty="0"/>
          </a:p>
        </p:txBody>
      </p:sp>
      <p:sp>
        <p:nvSpPr>
          <p:cNvPr id="3" name="Content Placeholder 2"/>
          <p:cNvSpPr>
            <a:spLocks noGrp="1"/>
          </p:cNvSpPr>
          <p:nvPr>
            <p:ph idx="1"/>
          </p:nvPr>
        </p:nvSpPr>
        <p:spPr>
          <a:xfrm>
            <a:off x="2136913" y="2133600"/>
            <a:ext cx="9367699" cy="3777622"/>
          </a:xfrm>
        </p:spPr>
        <p:txBody>
          <a:bodyPr>
            <a:normAutofit lnSpcReduction="10000"/>
          </a:bodyPr>
          <a:lstStyle/>
          <a:p>
            <a:r>
              <a:rPr lang="en-US" sz="3000" dirty="0" smtClean="0"/>
              <a:t>Unmarried young men wear a white or             black cap over short hair; married men wear blue caps</a:t>
            </a:r>
          </a:p>
          <a:p>
            <a:r>
              <a:rPr lang="en-US" sz="3000" dirty="0" smtClean="0"/>
              <a:t>Girls wear long braided hair, but when married, they wear a chignon .5 meter high </a:t>
            </a:r>
            <a:endParaRPr lang="en-US" sz="3000" dirty="0"/>
          </a:p>
          <a:p>
            <a:r>
              <a:rPr lang="en-US" sz="3000" dirty="0" smtClean="0"/>
              <a:t>Celebrate Water Splashing, Torch and</a:t>
            </a:r>
            <a:r>
              <a:rPr lang="en-US" sz="3000" dirty="0"/>
              <a:t> </a:t>
            </a:r>
            <a:r>
              <a:rPr lang="en-US" sz="3000" dirty="0" smtClean="0"/>
              <a:t>            Wolou Festivals</a:t>
            </a:r>
          </a:p>
          <a:p>
            <a:r>
              <a:rPr lang="en-US" sz="3000" dirty="0" smtClean="0"/>
              <a:t>Have many taboos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1901" t="48" r="4207" b="50704"/>
          <a:stretch/>
        </p:blipFill>
        <p:spPr>
          <a:xfrm>
            <a:off x="10433626" y="-9938"/>
            <a:ext cx="1758374" cy="2564296"/>
          </a:xfrm>
          <a:prstGeom prst="rect">
            <a:avLst/>
          </a:prstGeom>
        </p:spPr>
      </p:pic>
    </p:spTree>
    <p:extLst>
      <p:ext uri="{BB962C8B-B14F-4D97-AF65-F5344CB8AC3E}">
        <p14:creationId xmlns:p14="http://schemas.microsoft.com/office/powerpoint/2010/main" val="4090184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6305" y="624110"/>
            <a:ext cx="9268308" cy="1280890"/>
          </a:xfrm>
        </p:spPr>
        <p:txBody>
          <a:bodyPr>
            <a:normAutofit/>
          </a:bodyPr>
          <a:lstStyle/>
          <a:p>
            <a:r>
              <a:rPr lang="en-US" sz="5400" b="1" dirty="0" smtClean="0"/>
              <a:t>Lhoba</a:t>
            </a:r>
            <a:endParaRPr lang="en-US" sz="5400" b="1" dirty="0"/>
          </a:p>
        </p:txBody>
      </p:sp>
      <p:sp>
        <p:nvSpPr>
          <p:cNvPr id="3" name="Content Placeholder 2"/>
          <p:cNvSpPr>
            <a:spLocks noGrp="1"/>
          </p:cNvSpPr>
          <p:nvPr>
            <p:ph idx="1"/>
          </p:nvPr>
        </p:nvSpPr>
        <p:spPr>
          <a:xfrm>
            <a:off x="2236305" y="2133600"/>
            <a:ext cx="9621078" cy="4724400"/>
          </a:xfrm>
        </p:spPr>
        <p:txBody>
          <a:bodyPr>
            <a:normAutofit/>
          </a:bodyPr>
          <a:lstStyle/>
          <a:p>
            <a:r>
              <a:rPr lang="en-US" sz="3000" dirty="0" smtClean="0"/>
              <a:t>Only 3,000 people</a:t>
            </a:r>
          </a:p>
          <a:p>
            <a:r>
              <a:rPr lang="en-US" sz="3000" dirty="0" smtClean="0"/>
              <a:t>Live in southeast Tibet, where they’ve been suppressed by the Tibetan Government until 1950</a:t>
            </a:r>
          </a:p>
          <a:p>
            <a:r>
              <a:rPr lang="en-US" sz="3000" dirty="0" smtClean="0"/>
              <a:t>Believe the world is filled with spirits and use shamans and pray to the spirits to seek blessings</a:t>
            </a:r>
          </a:p>
          <a:p>
            <a:r>
              <a:rPr lang="en-US" sz="3000" dirty="0" smtClean="0"/>
              <a:t>Food and culture resembles those of the Tibetans like the use of a local grain called Jizhuagu or chicken claw grain  or a buckwheat pie dusted with chili powder</a:t>
            </a:r>
            <a:endParaRPr lang="en-US" sz="3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210" t="50704" r="72897" b="48"/>
          <a:stretch/>
        </p:blipFill>
        <p:spPr>
          <a:xfrm>
            <a:off x="10277061" y="0"/>
            <a:ext cx="1914939" cy="2792619"/>
          </a:xfrm>
          <a:prstGeom prst="rect">
            <a:avLst/>
          </a:prstGeom>
        </p:spPr>
      </p:pic>
    </p:spTree>
    <p:extLst>
      <p:ext uri="{BB962C8B-B14F-4D97-AF65-F5344CB8AC3E}">
        <p14:creationId xmlns:p14="http://schemas.microsoft.com/office/powerpoint/2010/main" val="4495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5911" y="612821"/>
            <a:ext cx="9788701" cy="1280890"/>
          </a:xfrm>
        </p:spPr>
        <p:txBody>
          <a:bodyPr>
            <a:normAutofit/>
          </a:bodyPr>
          <a:lstStyle/>
          <a:p>
            <a:r>
              <a:rPr lang="en-US" sz="5400" b="1" dirty="0" smtClean="0"/>
              <a:t>Lhoba</a:t>
            </a:r>
            <a:endParaRPr lang="en-US" sz="5400" b="1" dirty="0"/>
          </a:p>
        </p:txBody>
      </p:sp>
      <p:sp>
        <p:nvSpPr>
          <p:cNvPr id="3" name="Content Placeholder 2"/>
          <p:cNvSpPr>
            <a:spLocks noGrp="1"/>
          </p:cNvSpPr>
          <p:nvPr>
            <p:ph idx="1"/>
          </p:nvPr>
        </p:nvSpPr>
        <p:spPr>
          <a:xfrm>
            <a:off x="1715911" y="2133600"/>
            <a:ext cx="9788701" cy="3777622"/>
          </a:xfrm>
        </p:spPr>
        <p:txBody>
          <a:bodyPr>
            <a:normAutofit/>
          </a:bodyPr>
          <a:lstStyle/>
          <a:p>
            <a:r>
              <a:rPr lang="en-US" sz="3000" dirty="0" smtClean="0"/>
              <a:t>Very hospitable to their guests</a:t>
            </a:r>
          </a:p>
          <a:p>
            <a:r>
              <a:rPr lang="en-US" sz="3000" dirty="0" smtClean="0"/>
              <a:t>Hunt with poisoned arrows so meat must be treated after the animal is prepared</a:t>
            </a:r>
          </a:p>
          <a:p>
            <a:r>
              <a:rPr lang="en-US" sz="3000" dirty="0" smtClean="0"/>
              <a:t>Some follow Tibetan holidays while others follow their own calendars, but all celebrate the arrival of the New Year </a:t>
            </a:r>
            <a:endParaRPr lang="en-US" sz="3000" dirty="0"/>
          </a:p>
        </p:txBody>
      </p:sp>
      <p:pic>
        <p:nvPicPr>
          <p:cNvPr id="1026" name="Picture 2" descr="Image result for lhoba chinese minor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871" y="-1"/>
            <a:ext cx="4334129" cy="2427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612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6852" y="624110"/>
            <a:ext cx="9357761" cy="1280890"/>
          </a:xfrm>
        </p:spPr>
        <p:txBody>
          <a:bodyPr>
            <a:normAutofit/>
          </a:bodyPr>
          <a:lstStyle/>
          <a:p>
            <a:r>
              <a:rPr lang="en-US" sz="5400" b="1" dirty="0" smtClean="0"/>
              <a:t>Tibetan</a:t>
            </a:r>
            <a:endParaRPr lang="en-US" sz="5400" b="1" dirty="0"/>
          </a:p>
        </p:txBody>
      </p:sp>
      <p:sp>
        <p:nvSpPr>
          <p:cNvPr id="3" name="Content Placeholder 2"/>
          <p:cNvSpPr>
            <a:spLocks noGrp="1"/>
          </p:cNvSpPr>
          <p:nvPr>
            <p:ph idx="1"/>
          </p:nvPr>
        </p:nvSpPr>
        <p:spPr>
          <a:xfrm>
            <a:off x="2146853" y="2133599"/>
            <a:ext cx="9571382" cy="4505739"/>
          </a:xfrm>
        </p:spPr>
        <p:txBody>
          <a:bodyPr>
            <a:normAutofit/>
          </a:bodyPr>
          <a:lstStyle/>
          <a:p>
            <a:r>
              <a:rPr lang="en-US" sz="3000" dirty="0" smtClean="0"/>
              <a:t>6.3 million people</a:t>
            </a:r>
          </a:p>
          <a:p>
            <a:r>
              <a:rPr lang="en-US" sz="3000" dirty="0" smtClean="0"/>
              <a:t>Live in Qinghai, Sichuan, Yunnan and Gangsu Provinces</a:t>
            </a:r>
          </a:p>
          <a:p>
            <a:r>
              <a:rPr lang="en-US" sz="3000" dirty="0" smtClean="0"/>
              <a:t>Devout Buddhist</a:t>
            </a:r>
          </a:p>
          <a:p>
            <a:r>
              <a:rPr lang="en-US" sz="3000" dirty="0" smtClean="0"/>
              <a:t>Farmers grow barley; nomads herd yaks and sheep</a:t>
            </a:r>
          </a:p>
          <a:p>
            <a:r>
              <a:rPr lang="en-US" sz="3000" dirty="0" smtClean="0"/>
              <a:t>Some migrating into cities to start businesses or become craftsmen</a:t>
            </a:r>
            <a:endParaRPr lang="en-US" sz="3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6107" t="50704" r="50000" b="48"/>
          <a:stretch/>
        </p:blipFill>
        <p:spPr>
          <a:xfrm>
            <a:off x="10295045" y="0"/>
            <a:ext cx="1896955" cy="2766392"/>
          </a:xfrm>
          <a:prstGeom prst="rect">
            <a:avLst/>
          </a:prstGeom>
        </p:spPr>
      </p:pic>
    </p:spTree>
    <p:extLst>
      <p:ext uri="{BB962C8B-B14F-4D97-AF65-F5344CB8AC3E}">
        <p14:creationId xmlns:p14="http://schemas.microsoft.com/office/powerpoint/2010/main" val="3793239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679" y="624110"/>
            <a:ext cx="9655933" cy="1280890"/>
          </a:xfrm>
        </p:spPr>
        <p:txBody>
          <a:bodyPr>
            <a:normAutofit/>
          </a:bodyPr>
          <a:lstStyle/>
          <a:p>
            <a:r>
              <a:rPr lang="en-US" sz="5400" b="1" dirty="0" smtClean="0"/>
              <a:t>Tibetan</a:t>
            </a:r>
            <a:endParaRPr lang="en-US" sz="5400" b="1" dirty="0"/>
          </a:p>
        </p:txBody>
      </p:sp>
      <p:sp>
        <p:nvSpPr>
          <p:cNvPr id="3" name="Content Placeholder 2"/>
          <p:cNvSpPr>
            <a:spLocks noGrp="1"/>
          </p:cNvSpPr>
          <p:nvPr>
            <p:ph idx="1"/>
          </p:nvPr>
        </p:nvSpPr>
        <p:spPr>
          <a:xfrm>
            <a:off x="1848678" y="2762458"/>
            <a:ext cx="9655934" cy="3777622"/>
          </a:xfrm>
        </p:spPr>
        <p:txBody>
          <a:bodyPr>
            <a:normAutofit/>
          </a:bodyPr>
          <a:lstStyle/>
          <a:p>
            <a:r>
              <a:rPr lang="en-US" sz="3000" dirty="0" smtClean="0"/>
              <a:t>Eat beef, mutton and dairy                         products, but no vegetables</a:t>
            </a:r>
          </a:p>
          <a:p>
            <a:r>
              <a:rPr lang="en-US" sz="3000" dirty="0" smtClean="0"/>
              <a:t>Drink buttered tea, sweet tea and barley wine</a:t>
            </a:r>
          </a:p>
          <a:p>
            <a:r>
              <a:rPr lang="en-US" sz="3000" dirty="0" smtClean="0"/>
              <a:t>Because of the cold weather, they wear heavy thick garments</a:t>
            </a:r>
          </a:p>
          <a:p>
            <a:r>
              <a:rPr lang="en-US" sz="3000" dirty="0" smtClean="0"/>
              <a:t>Celebrate Losar, Shoton and Bathing Festivals</a:t>
            </a:r>
            <a:endParaRPr lang="en-US" sz="3000" dirty="0"/>
          </a:p>
        </p:txBody>
      </p:sp>
      <p:pic>
        <p:nvPicPr>
          <p:cNvPr id="2050" name="Picture 2" descr="Shoton Festiv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5822" y="0"/>
            <a:ext cx="4696178" cy="2762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632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9775" y="624110"/>
            <a:ext cx="9494837" cy="1280890"/>
          </a:xfrm>
        </p:spPr>
        <p:txBody>
          <a:bodyPr>
            <a:normAutofit/>
          </a:bodyPr>
          <a:lstStyle/>
          <a:p>
            <a:r>
              <a:rPr lang="en-US" sz="5400" b="1" dirty="0" smtClean="0"/>
              <a:t>Chaoxian (Korean)</a:t>
            </a:r>
            <a:endParaRPr lang="en-US" sz="5400" b="1" dirty="0"/>
          </a:p>
        </p:txBody>
      </p:sp>
      <p:sp>
        <p:nvSpPr>
          <p:cNvPr id="3" name="Content Placeholder 2"/>
          <p:cNvSpPr>
            <a:spLocks noGrp="1"/>
          </p:cNvSpPr>
          <p:nvPr>
            <p:ph idx="1"/>
          </p:nvPr>
        </p:nvSpPr>
        <p:spPr>
          <a:xfrm>
            <a:off x="2143125" y="1905000"/>
            <a:ext cx="9361487" cy="4057650"/>
          </a:xfrm>
        </p:spPr>
        <p:txBody>
          <a:bodyPr>
            <a:normAutofit lnSpcReduction="10000"/>
          </a:bodyPr>
          <a:lstStyle/>
          <a:p>
            <a:r>
              <a:rPr lang="en-US" sz="3000" dirty="0" smtClean="0"/>
              <a:t>1.9 million people</a:t>
            </a:r>
          </a:p>
          <a:p>
            <a:r>
              <a:rPr lang="en-US" sz="3000" dirty="0" smtClean="0"/>
              <a:t>Migrated from Korea</a:t>
            </a:r>
          </a:p>
          <a:p>
            <a:r>
              <a:rPr lang="en-US" sz="3000" dirty="0" smtClean="0"/>
              <a:t>Majority live in Heilongjiang, Jilin and Liaoning Provinces</a:t>
            </a:r>
          </a:p>
          <a:p>
            <a:r>
              <a:rPr lang="en-US" sz="3000" dirty="0" smtClean="0"/>
              <a:t>Mostly atheists, but some believe in Buddhism and Christianity</a:t>
            </a:r>
          </a:p>
          <a:p>
            <a:r>
              <a:rPr lang="en-US" sz="3000" dirty="0" smtClean="0"/>
              <a:t>Main products include rice, timber, beef, herbs and tobacco</a:t>
            </a:r>
            <a:endParaRPr lang="en-US" sz="30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9251" t="-288" r="26777" b="50530"/>
          <a:stretch/>
        </p:blipFill>
        <p:spPr>
          <a:xfrm>
            <a:off x="10209334" y="0"/>
            <a:ext cx="1982666" cy="2912041"/>
          </a:xfrm>
          <a:prstGeom prst="rect">
            <a:avLst/>
          </a:prstGeom>
        </p:spPr>
      </p:pic>
    </p:spTree>
    <p:extLst>
      <p:ext uri="{BB962C8B-B14F-4D97-AF65-F5344CB8AC3E}">
        <p14:creationId xmlns:p14="http://schemas.microsoft.com/office/powerpoint/2010/main" val="691225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5817" y="624110"/>
            <a:ext cx="9188795" cy="1280890"/>
          </a:xfrm>
        </p:spPr>
        <p:txBody>
          <a:bodyPr>
            <a:normAutofit/>
          </a:bodyPr>
          <a:lstStyle/>
          <a:p>
            <a:r>
              <a:rPr lang="en-US" sz="5400" b="1" dirty="0" smtClean="0"/>
              <a:t>Tujia</a:t>
            </a:r>
            <a:endParaRPr lang="en-US" sz="5400" b="1" dirty="0"/>
          </a:p>
        </p:txBody>
      </p:sp>
      <p:sp>
        <p:nvSpPr>
          <p:cNvPr id="3" name="Content Placeholder 2"/>
          <p:cNvSpPr>
            <a:spLocks noGrp="1"/>
          </p:cNvSpPr>
          <p:nvPr>
            <p:ph idx="1"/>
          </p:nvPr>
        </p:nvSpPr>
        <p:spPr>
          <a:xfrm>
            <a:off x="2236304" y="2133600"/>
            <a:ext cx="9268308" cy="4312920"/>
          </a:xfrm>
        </p:spPr>
        <p:txBody>
          <a:bodyPr>
            <a:normAutofit/>
          </a:bodyPr>
          <a:lstStyle/>
          <a:p>
            <a:r>
              <a:rPr lang="en-US" sz="3000" dirty="0" smtClean="0"/>
              <a:t>8 million people</a:t>
            </a:r>
          </a:p>
          <a:p>
            <a:r>
              <a:rPr lang="en-US" sz="3000" dirty="0" smtClean="0"/>
              <a:t>Live in the Wuling Mountains bordering      Hunan, Hubei, Sichuan and Guizhou Provinces</a:t>
            </a:r>
          </a:p>
          <a:p>
            <a:r>
              <a:rPr lang="en-US" sz="3000" dirty="0" smtClean="0"/>
              <a:t>Believe in their ancestors and gods and revered white tigers for preventing evil</a:t>
            </a:r>
          </a:p>
          <a:p>
            <a:r>
              <a:rPr lang="en-US" sz="3000" dirty="0" smtClean="0"/>
              <a:t>Main crops include tung oil, tea, and fish</a:t>
            </a:r>
          </a:p>
          <a:p>
            <a:r>
              <a:rPr lang="en-US" sz="3000" dirty="0" smtClean="0"/>
              <a:t>Mt. Wuling and Mt. Wudang have attracted many tourists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0000" t="50704" r="26108" b="48"/>
          <a:stretch/>
        </p:blipFill>
        <p:spPr>
          <a:xfrm>
            <a:off x="10063238" y="0"/>
            <a:ext cx="2128762" cy="3104444"/>
          </a:xfrm>
          <a:prstGeom prst="rect">
            <a:avLst/>
          </a:prstGeom>
        </p:spPr>
      </p:pic>
    </p:spTree>
    <p:extLst>
      <p:ext uri="{BB962C8B-B14F-4D97-AF65-F5344CB8AC3E}">
        <p14:creationId xmlns:p14="http://schemas.microsoft.com/office/powerpoint/2010/main" val="513924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381" y="624110"/>
            <a:ext cx="9607232" cy="1280890"/>
          </a:xfrm>
        </p:spPr>
        <p:txBody>
          <a:bodyPr>
            <a:normAutofit/>
          </a:bodyPr>
          <a:lstStyle/>
          <a:p>
            <a:r>
              <a:rPr lang="en-US" sz="5400" b="1" dirty="0" smtClean="0"/>
              <a:t>Tujia</a:t>
            </a:r>
            <a:endParaRPr lang="en-US" sz="5400" b="1" dirty="0"/>
          </a:p>
        </p:txBody>
      </p:sp>
      <p:sp>
        <p:nvSpPr>
          <p:cNvPr id="3" name="Content Placeholder 2"/>
          <p:cNvSpPr>
            <a:spLocks noGrp="1"/>
          </p:cNvSpPr>
          <p:nvPr>
            <p:ph idx="1"/>
          </p:nvPr>
        </p:nvSpPr>
        <p:spPr>
          <a:xfrm>
            <a:off x="1897381" y="1637524"/>
            <a:ext cx="9607231" cy="5014735"/>
          </a:xfrm>
        </p:spPr>
        <p:txBody>
          <a:bodyPr>
            <a:normAutofit/>
          </a:bodyPr>
          <a:lstStyle/>
          <a:p>
            <a:r>
              <a:rPr lang="en-US" sz="3000" dirty="0" smtClean="0"/>
              <a:t>Eat rice, corn, pickled vegetables                     and drink wine brewed with glutinous rice </a:t>
            </a:r>
          </a:p>
          <a:p>
            <a:r>
              <a:rPr lang="en-US" sz="3000" dirty="0" smtClean="0"/>
              <a:t>Known for their brocade cloth called </a:t>
            </a:r>
            <a:r>
              <a:rPr lang="en-US" sz="3000" dirty="0"/>
              <a:t> </a:t>
            </a:r>
            <a:r>
              <a:rPr lang="en-US" sz="3000" dirty="0" smtClean="0"/>
              <a:t>    Xilandgkapu used for bedspreads</a:t>
            </a:r>
          </a:p>
          <a:p>
            <a:r>
              <a:rPr lang="en-US" sz="3000" dirty="0" smtClean="0"/>
              <a:t>Baishou Dance includes 70 hand gestures              depicting war, farming, hunting, courtship                and other aspects of life </a:t>
            </a:r>
          </a:p>
          <a:p>
            <a:r>
              <a:rPr lang="en-US" sz="3000" dirty="0" smtClean="0"/>
              <a:t>Biggest festival includes the Tujia Year, or            Gannian, celebrated on New Year’s Eve</a:t>
            </a:r>
          </a:p>
          <a:p>
            <a:endParaRPr lang="en-US" sz="3000" dirty="0" smtClean="0"/>
          </a:p>
        </p:txBody>
      </p:sp>
      <p:pic>
        <p:nvPicPr>
          <p:cNvPr id="1026" name="Picture 2" descr="https://upload.wikimedia.org/wikipedia/commons/thumb/0/0c/Phoenix_in_Peony_Flowers%2C_Tujia_people%2C_China%2C_cotton_brocade_-_Sichuan_Provincial_Museum_-_Chengdu%2C_China_-_DSC04733.jpg/220px-Phoenix_in_Peony_Flowers%2C_Tujia_people%2C_China%2C_cotton_brocade_-_Sichuan_Provincial_Museum_-_Chengdu%2C_China_-_DSC047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500" y="0"/>
            <a:ext cx="2095500" cy="311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0660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244" y="379634"/>
            <a:ext cx="9463794" cy="1280890"/>
          </a:xfrm>
        </p:spPr>
        <p:txBody>
          <a:bodyPr>
            <a:normAutofit/>
          </a:bodyPr>
          <a:lstStyle/>
          <a:p>
            <a:r>
              <a:rPr lang="en-US" sz="5400" b="1" dirty="0" smtClean="0"/>
              <a:t>Bonan</a:t>
            </a:r>
            <a:endParaRPr lang="en-US" sz="5400" b="1" dirty="0"/>
          </a:p>
        </p:txBody>
      </p:sp>
      <p:sp>
        <p:nvSpPr>
          <p:cNvPr id="3" name="Content Placeholder 2"/>
          <p:cNvSpPr>
            <a:spLocks noGrp="1"/>
          </p:cNvSpPr>
          <p:nvPr>
            <p:ph idx="1"/>
          </p:nvPr>
        </p:nvSpPr>
        <p:spPr>
          <a:xfrm>
            <a:off x="1794933" y="2133599"/>
            <a:ext cx="9709679" cy="4625009"/>
          </a:xfrm>
        </p:spPr>
        <p:txBody>
          <a:bodyPr>
            <a:normAutofit/>
          </a:bodyPr>
          <a:lstStyle/>
          <a:p>
            <a:r>
              <a:rPr lang="en-US" sz="3000" dirty="0" smtClean="0"/>
              <a:t>16,000 people</a:t>
            </a:r>
          </a:p>
          <a:p>
            <a:r>
              <a:rPr lang="en-US" sz="3000" dirty="0" smtClean="0"/>
              <a:t>Live in the southwest Gansu Province </a:t>
            </a:r>
            <a:endParaRPr lang="en-US" sz="3000" dirty="0"/>
          </a:p>
          <a:p>
            <a:r>
              <a:rPr lang="en-US" sz="3000" dirty="0" smtClean="0"/>
              <a:t>Descendants of the Muslim Mongol soldiers stationed in Qinghai during the Ming Dynasty</a:t>
            </a:r>
          </a:p>
          <a:p>
            <a:r>
              <a:rPr lang="en-US" sz="3000" dirty="0" smtClean="0"/>
              <a:t>Maintained Moslem and Islam traditions</a:t>
            </a:r>
          </a:p>
          <a:p>
            <a:r>
              <a:rPr lang="en-US" sz="3000" dirty="0" smtClean="0"/>
              <a:t>Agriculturists growing barley, wheat and corn </a:t>
            </a:r>
          </a:p>
          <a:p>
            <a:r>
              <a:rPr lang="en-US" sz="3000" dirty="0" smtClean="0"/>
              <a:t>Expert knife forgers using brass, copper or ox bones</a:t>
            </a:r>
            <a:endParaRPr lang="en-US" sz="3000" dirty="0"/>
          </a:p>
        </p:txBody>
      </p:sp>
      <p:pic>
        <p:nvPicPr>
          <p:cNvPr id="3074" name="Picture 2" descr="Bonan Famous Kn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5378" y="0"/>
            <a:ext cx="3736622" cy="2802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476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5697" y="624110"/>
            <a:ext cx="9168916" cy="1280890"/>
          </a:xfrm>
        </p:spPr>
        <p:txBody>
          <a:bodyPr>
            <a:normAutofit/>
          </a:bodyPr>
          <a:lstStyle/>
          <a:p>
            <a:r>
              <a:rPr lang="en-US" sz="5400" b="1" dirty="0" smtClean="0"/>
              <a:t>Bonan</a:t>
            </a:r>
            <a:endParaRPr lang="en-US" sz="5400" b="1" dirty="0"/>
          </a:p>
        </p:txBody>
      </p:sp>
      <p:sp>
        <p:nvSpPr>
          <p:cNvPr id="3" name="Content Placeholder 2"/>
          <p:cNvSpPr>
            <a:spLocks noGrp="1"/>
          </p:cNvSpPr>
          <p:nvPr>
            <p:ph idx="1"/>
          </p:nvPr>
        </p:nvSpPr>
        <p:spPr>
          <a:xfrm>
            <a:off x="2335696" y="2173357"/>
            <a:ext cx="9688663" cy="3777622"/>
          </a:xfrm>
        </p:spPr>
        <p:txBody>
          <a:bodyPr>
            <a:normAutofit/>
          </a:bodyPr>
          <a:lstStyle/>
          <a:p>
            <a:r>
              <a:rPr lang="en-US" sz="3000" dirty="0" smtClean="0"/>
              <a:t>Women are skilled at paper cutting and         engraving unique flower patterns on furniture, utensils and knives</a:t>
            </a:r>
          </a:p>
          <a:p>
            <a:r>
              <a:rPr lang="en-US" sz="3000" dirty="0" smtClean="0"/>
              <a:t>Only eat beef and mutton</a:t>
            </a:r>
          </a:p>
          <a:p>
            <a:r>
              <a:rPr lang="en-US" sz="3000" dirty="0" smtClean="0"/>
              <a:t>With the exception of Spring Festival, they tend to follow Islam festivals that are of a religious nature, such as Lesser Bairam and Corban Festivals</a:t>
            </a:r>
            <a:endParaRPr lang="en-US" sz="3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2896" t="50704" r="3212" b="48"/>
          <a:stretch/>
        </p:blipFill>
        <p:spPr>
          <a:xfrm>
            <a:off x="10401300" y="0"/>
            <a:ext cx="1790700" cy="2611437"/>
          </a:xfrm>
          <a:prstGeom prst="rect">
            <a:avLst/>
          </a:prstGeom>
        </p:spPr>
      </p:pic>
    </p:spTree>
    <p:extLst>
      <p:ext uri="{BB962C8B-B14F-4D97-AF65-F5344CB8AC3E}">
        <p14:creationId xmlns:p14="http://schemas.microsoft.com/office/powerpoint/2010/main" val="945698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2045" y="697288"/>
            <a:ext cx="9845145" cy="1280890"/>
          </a:xfrm>
        </p:spPr>
        <p:txBody>
          <a:bodyPr>
            <a:normAutofit/>
          </a:bodyPr>
          <a:lstStyle/>
          <a:p>
            <a:r>
              <a:rPr lang="en-US" sz="5400" b="1" dirty="0" smtClean="0"/>
              <a:t>Qiang</a:t>
            </a:r>
            <a:endParaRPr lang="en-US" sz="5400" b="1" dirty="0"/>
          </a:p>
        </p:txBody>
      </p:sp>
      <p:sp>
        <p:nvSpPr>
          <p:cNvPr id="3" name="Content Placeholder 2"/>
          <p:cNvSpPr>
            <a:spLocks noGrp="1"/>
          </p:cNvSpPr>
          <p:nvPr>
            <p:ph idx="1"/>
          </p:nvPr>
        </p:nvSpPr>
        <p:spPr>
          <a:xfrm>
            <a:off x="1478844" y="1873954"/>
            <a:ext cx="10547013" cy="4854223"/>
          </a:xfrm>
        </p:spPr>
        <p:txBody>
          <a:bodyPr>
            <a:normAutofit/>
          </a:bodyPr>
          <a:lstStyle/>
          <a:p>
            <a:r>
              <a:rPr lang="en-US" sz="3000" dirty="0" smtClean="0"/>
              <a:t>Over 300,000 people</a:t>
            </a:r>
          </a:p>
          <a:p>
            <a:r>
              <a:rPr lang="en-US" sz="3000" dirty="0" smtClean="0"/>
              <a:t>Live in northwest part of Sichuan Province</a:t>
            </a:r>
          </a:p>
          <a:p>
            <a:r>
              <a:rPr lang="en-US" sz="3000" dirty="0" smtClean="0"/>
              <a:t>Qiang civilization have existed for over 3,000 years</a:t>
            </a:r>
          </a:p>
          <a:p>
            <a:r>
              <a:rPr lang="en-US" sz="3000" dirty="0" smtClean="0"/>
              <a:t>Believe everything in nature has a spirit; white quartz is the symbol of rightness, black is                                    evil</a:t>
            </a:r>
          </a:p>
          <a:p>
            <a:r>
              <a:rPr lang="en-US" sz="3000" dirty="0" smtClean="0"/>
              <a:t>Adept at constructing buildings,                                 rope bridges, plank roads and                                   dams</a:t>
            </a:r>
          </a:p>
          <a:p>
            <a:pPr marL="0" indent="0">
              <a:buNone/>
            </a:pPr>
            <a:endParaRPr lang="en-US" sz="3000" dirty="0"/>
          </a:p>
        </p:txBody>
      </p:sp>
      <p:pic>
        <p:nvPicPr>
          <p:cNvPr id="1026" name="Picture 2" descr="https://upload.wikimedia.org/wikipedia/commons/thumb/8/82/Qiang_Traditional_House.jpg/220px-Qiang_Traditional_Hou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907" y="4174643"/>
            <a:ext cx="3822093" cy="26754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988" t="4" r="72123" b="50743"/>
          <a:stretch/>
        </p:blipFill>
        <p:spPr>
          <a:xfrm>
            <a:off x="9998730" y="1"/>
            <a:ext cx="2193269" cy="3070577"/>
          </a:xfrm>
          <a:prstGeom prst="rect">
            <a:avLst/>
          </a:prstGeom>
        </p:spPr>
      </p:pic>
    </p:spTree>
    <p:extLst>
      <p:ext uri="{BB962C8B-B14F-4D97-AF65-F5344CB8AC3E}">
        <p14:creationId xmlns:p14="http://schemas.microsoft.com/office/powerpoint/2010/main" val="2108817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1" y="624110"/>
            <a:ext cx="9675812" cy="1280890"/>
          </a:xfrm>
        </p:spPr>
        <p:txBody>
          <a:bodyPr>
            <a:normAutofit/>
          </a:bodyPr>
          <a:lstStyle/>
          <a:p>
            <a:r>
              <a:rPr lang="en-US" sz="5400" b="1" dirty="0" smtClean="0"/>
              <a:t>Qiang</a:t>
            </a:r>
            <a:endParaRPr lang="en-US" sz="5400" b="1" dirty="0"/>
          </a:p>
        </p:txBody>
      </p:sp>
      <p:sp>
        <p:nvSpPr>
          <p:cNvPr id="3" name="Content Placeholder 2"/>
          <p:cNvSpPr>
            <a:spLocks noGrp="1"/>
          </p:cNvSpPr>
          <p:nvPr>
            <p:ph idx="1"/>
          </p:nvPr>
        </p:nvSpPr>
        <p:spPr>
          <a:xfrm>
            <a:off x="1931671" y="1802130"/>
            <a:ext cx="9572942" cy="5055870"/>
          </a:xfrm>
        </p:spPr>
        <p:txBody>
          <a:bodyPr>
            <a:normAutofit fontScale="85000" lnSpcReduction="10000"/>
          </a:bodyPr>
          <a:lstStyle/>
          <a:p>
            <a:r>
              <a:rPr lang="en-US" sz="3000" dirty="0" smtClean="0"/>
              <a:t>Eat corn, wheat, potatoes, beef,                               mutton, pork, chicken and fish</a:t>
            </a:r>
          </a:p>
          <a:p>
            <a:r>
              <a:rPr lang="en-US" sz="3000" dirty="0" smtClean="0"/>
              <a:t>All Qiang people drink wine</a:t>
            </a:r>
          </a:p>
          <a:p>
            <a:r>
              <a:rPr lang="en-US" sz="3000" dirty="0" smtClean="0"/>
              <a:t>Embroidery and carpet weaving were known since the Ming and Qing Dynasties</a:t>
            </a:r>
          </a:p>
          <a:p>
            <a:r>
              <a:rPr lang="en-US" sz="3000" dirty="0" smtClean="0"/>
              <a:t>Qiang New Year Day is the first day in the 10</a:t>
            </a:r>
            <a:r>
              <a:rPr lang="en-US" sz="3000" baseline="30000" dirty="0" smtClean="0"/>
              <a:t>th</a:t>
            </a:r>
            <a:r>
              <a:rPr lang="en-US" sz="3000" dirty="0" smtClean="0"/>
              <a:t> month</a:t>
            </a:r>
          </a:p>
          <a:p>
            <a:r>
              <a:rPr lang="en-US" sz="3000" dirty="0" smtClean="0"/>
              <a:t>Their folk stories are expressed through their music and dances</a:t>
            </a:r>
          </a:p>
          <a:p>
            <a:r>
              <a:rPr lang="en-US" sz="3000" dirty="0" smtClean="0"/>
              <a:t>Taboos include not visiting a household with a red ribbon on the door, not walking over a burner or sitting on the threshold or stairs and not placing a chopstick across the bowl</a:t>
            </a:r>
            <a:endParaRPr lang="en-US" sz="3000" dirty="0"/>
          </a:p>
        </p:txBody>
      </p:sp>
      <p:pic>
        <p:nvPicPr>
          <p:cNvPr id="6" name="Picture 4" descr="http://www.absolutepanda.com/uploadfile/2015/1119/201511190334488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8509" y="0"/>
            <a:ext cx="3913491" cy="2623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293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3645" y="624110"/>
            <a:ext cx="9720967" cy="1280890"/>
          </a:xfrm>
        </p:spPr>
        <p:txBody>
          <a:bodyPr>
            <a:normAutofit/>
          </a:bodyPr>
          <a:lstStyle/>
          <a:p>
            <a:r>
              <a:rPr lang="en-US" sz="5600" b="1" dirty="0" smtClean="0"/>
              <a:t>Tajik</a:t>
            </a:r>
            <a:endParaRPr lang="en-US" sz="5600" b="1" dirty="0"/>
          </a:p>
        </p:txBody>
      </p:sp>
      <p:sp>
        <p:nvSpPr>
          <p:cNvPr id="3" name="Content Placeholder 2"/>
          <p:cNvSpPr>
            <a:spLocks noGrp="1"/>
          </p:cNvSpPr>
          <p:nvPr>
            <p:ph idx="1"/>
          </p:nvPr>
        </p:nvSpPr>
        <p:spPr>
          <a:xfrm>
            <a:off x="1783645" y="2133600"/>
            <a:ext cx="9720968" cy="3777622"/>
          </a:xfrm>
        </p:spPr>
        <p:txBody>
          <a:bodyPr>
            <a:normAutofit lnSpcReduction="10000"/>
          </a:bodyPr>
          <a:lstStyle/>
          <a:p>
            <a:r>
              <a:rPr lang="en-US" sz="3000" dirty="0" smtClean="0"/>
              <a:t>41,000 people</a:t>
            </a:r>
          </a:p>
          <a:p>
            <a:r>
              <a:rPr lang="en-US" sz="3000" dirty="0" smtClean="0"/>
              <a:t>Live in the Pamir Mountains in Xianjiang    Province</a:t>
            </a:r>
          </a:p>
          <a:p>
            <a:r>
              <a:rPr lang="en-US" sz="3000" dirty="0" smtClean="0"/>
              <a:t>Follow the Islam faith, but only visit the mosque during major festivals</a:t>
            </a:r>
          </a:p>
          <a:p>
            <a:r>
              <a:rPr lang="en-US" sz="3000" dirty="0" smtClean="0"/>
              <a:t>Farmers grow highland barley, wheat, corn and peas; also breed sheep, goats, yaks, horses and camel</a:t>
            </a:r>
          </a:p>
          <a:p>
            <a:endParaRPr lang="en-US" sz="3000" dirty="0"/>
          </a:p>
        </p:txBody>
      </p:sp>
      <p:pic>
        <p:nvPicPr>
          <p:cNvPr id="2050" name="Picture 2" descr="http://images.china.cn/images1/200508/1824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9732" y="-4763"/>
            <a:ext cx="2472267" cy="3304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507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043" y="624110"/>
            <a:ext cx="9218612" cy="1280890"/>
          </a:xfrm>
        </p:spPr>
        <p:txBody>
          <a:bodyPr>
            <a:normAutofit/>
          </a:bodyPr>
          <a:lstStyle/>
          <a:p>
            <a:r>
              <a:rPr lang="en-US" sz="5400" b="1" dirty="0" smtClean="0"/>
              <a:t>Tajik</a:t>
            </a:r>
            <a:endParaRPr lang="en-US" sz="5400" b="1" dirty="0"/>
          </a:p>
        </p:txBody>
      </p:sp>
      <p:sp>
        <p:nvSpPr>
          <p:cNvPr id="3" name="Content Placeholder 2"/>
          <p:cNvSpPr>
            <a:spLocks noGrp="1"/>
          </p:cNvSpPr>
          <p:nvPr>
            <p:ph idx="1"/>
          </p:nvPr>
        </p:nvSpPr>
        <p:spPr>
          <a:xfrm>
            <a:off x="1789043" y="2133600"/>
            <a:ext cx="9715569" cy="3777622"/>
          </a:xfrm>
        </p:spPr>
        <p:txBody>
          <a:bodyPr>
            <a:normAutofit/>
          </a:bodyPr>
          <a:lstStyle/>
          <a:p>
            <a:r>
              <a:rPr lang="en-US" sz="3000" dirty="0" smtClean="0"/>
              <a:t>Eat meat and cook rice or pies with milk;            will not eat pork, dog, donkey, horse meat or animals that die naturally</a:t>
            </a:r>
          </a:p>
          <a:p>
            <a:r>
              <a:rPr lang="en-US" sz="3000" dirty="0" smtClean="0"/>
              <a:t>Celebrate Spring, Corban, Almsgiving and Baluoti Festivals</a:t>
            </a:r>
          </a:p>
          <a:p>
            <a:r>
              <a:rPr lang="en-US" sz="3000" dirty="0" smtClean="0"/>
              <a:t>Follow etiquette unique to the Tajiks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7601" t="4" r="49502" b="50743"/>
          <a:stretch/>
        </p:blipFill>
        <p:spPr>
          <a:xfrm>
            <a:off x="10439400" y="6626"/>
            <a:ext cx="1752600" cy="2667000"/>
          </a:xfrm>
          <a:prstGeom prst="rect">
            <a:avLst/>
          </a:prstGeom>
        </p:spPr>
      </p:pic>
    </p:spTree>
    <p:extLst>
      <p:ext uri="{BB962C8B-B14F-4D97-AF65-F5344CB8AC3E}">
        <p14:creationId xmlns:p14="http://schemas.microsoft.com/office/powerpoint/2010/main" val="3461715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764" y="852710"/>
            <a:ext cx="9318003" cy="1280890"/>
          </a:xfrm>
        </p:spPr>
        <p:txBody>
          <a:bodyPr>
            <a:normAutofit/>
          </a:bodyPr>
          <a:lstStyle/>
          <a:p>
            <a:r>
              <a:rPr lang="en-US" sz="5400" b="1" dirty="0" smtClean="0"/>
              <a:t>Hui</a:t>
            </a:r>
            <a:endParaRPr lang="en-US" sz="5400" b="1" dirty="0"/>
          </a:p>
        </p:txBody>
      </p:sp>
      <p:sp>
        <p:nvSpPr>
          <p:cNvPr id="3" name="Content Placeholder 2"/>
          <p:cNvSpPr>
            <a:spLocks noGrp="1"/>
          </p:cNvSpPr>
          <p:nvPr>
            <p:ph idx="1"/>
          </p:nvPr>
        </p:nvSpPr>
        <p:spPr>
          <a:xfrm>
            <a:off x="2186609" y="2133600"/>
            <a:ext cx="9700591" cy="4356652"/>
          </a:xfrm>
        </p:spPr>
        <p:txBody>
          <a:bodyPr>
            <a:normAutofit fontScale="92500" lnSpcReduction="20000"/>
          </a:bodyPr>
          <a:lstStyle/>
          <a:p>
            <a:r>
              <a:rPr lang="en-US" sz="3000" dirty="0" smtClean="0"/>
              <a:t>650,000 people</a:t>
            </a:r>
          </a:p>
          <a:p>
            <a:r>
              <a:rPr lang="en-US" sz="3000" dirty="0" smtClean="0"/>
              <a:t>Descendants from the Arabic and Persian merchants who came to China in the 7</a:t>
            </a:r>
            <a:r>
              <a:rPr lang="en-US" sz="3000" baseline="30000" dirty="0" smtClean="0"/>
              <a:t>th</a:t>
            </a:r>
            <a:r>
              <a:rPr lang="en-US" sz="3000" dirty="0" smtClean="0"/>
              <a:t> Century</a:t>
            </a:r>
            <a:endParaRPr lang="en-US" sz="3000" dirty="0"/>
          </a:p>
          <a:p>
            <a:r>
              <a:rPr lang="en-US" sz="3000" dirty="0" smtClean="0"/>
              <a:t>Live in Ningxia Province</a:t>
            </a:r>
          </a:p>
          <a:p>
            <a:r>
              <a:rPr lang="en-US" sz="3000" dirty="0" smtClean="0"/>
              <a:t>Follow the Islamic religion</a:t>
            </a:r>
          </a:p>
          <a:p>
            <a:r>
              <a:rPr lang="en-US" sz="3000" dirty="0" smtClean="0"/>
              <a:t>Prefer food made with flour and will not eat pork, dogs, horses, donkeys, mules or blood of animals</a:t>
            </a:r>
          </a:p>
          <a:p>
            <a:r>
              <a:rPr lang="en-US" sz="3000" dirty="0" smtClean="0"/>
              <a:t>Gaiwan Tea is made with other nutritious ingredients such as longan, jujube, sesame, sugar candy and medlar</a:t>
            </a:r>
            <a:endParaRPr lang="en-US" sz="3000" dirty="0"/>
          </a:p>
        </p:txBody>
      </p:sp>
      <p:pic>
        <p:nvPicPr>
          <p:cNvPr id="4098" name="Picture 2" descr="F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1502" y="0"/>
            <a:ext cx="3700498" cy="2483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9435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6061" y="624110"/>
            <a:ext cx="9228551" cy="1280890"/>
          </a:xfrm>
        </p:spPr>
        <p:txBody>
          <a:bodyPr>
            <a:normAutofit/>
          </a:bodyPr>
          <a:lstStyle/>
          <a:p>
            <a:r>
              <a:rPr lang="en-US" sz="5400" b="1" dirty="0" smtClean="0"/>
              <a:t>Hui</a:t>
            </a:r>
            <a:endParaRPr lang="en-US" sz="5400" b="1" dirty="0"/>
          </a:p>
        </p:txBody>
      </p:sp>
      <p:sp>
        <p:nvSpPr>
          <p:cNvPr id="3" name="Content Placeholder 2"/>
          <p:cNvSpPr>
            <a:spLocks noGrp="1"/>
          </p:cNvSpPr>
          <p:nvPr>
            <p:ph idx="1"/>
          </p:nvPr>
        </p:nvSpPr>
        <p:spPr>
          <a:xfrm>
            <a:off x="2276061" y="2133600"/>
            <a:ext cx="9228551" cy="3777622"/>
          </a:xfrm>
        </p:spPr>
        <p:txBody>
          <a:bodyPr>
            <a:normAutofit/>
          </a:bodyPr>
          <a:lstStyle/>
          <a:p>
            <a:r>
              <a:rPr lang="en-US" sz="3000" dirty="0" smtClean="0"/>
              <a:t>Live a puritanical life</a:t>
            </a:r>
          </a:p>
          <a:p>
            <a:r>
              <a:rPr lang="en-US" sz="3000" dirty="0" smtClean="0"/>
              <a:t>Living customs differ from other Chinese minority groups</a:t>
            </a:r>
          </a:p>
          <a:p>
            <a:r>
              <a:rPr lang="en-US" sz="3000" dirty="0" smtClean="0"/>
              <a:t>Primary festivals include Lesser Bairam (end of Ramadan, Corban, and Shengji Festivals</a:t>
            </a:r>
          </a:p>
          <a:p>
            <a:endParaRPr lang="en-US" sz="3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0498" t="4" r="26604" b="50743"/>
          <a:stretch/>
        </p:blipFill>
        <p:spPr>
          <a:xfrm>
            <a:off x="10386390" y="1"/>
            <a:ext cx="1805609" cy="2747666"/>
          </a:xfrm>
          <a:prstGeom prst="rect">
            <a:avLst/>
          </a:prstGeom>
        </p:spPr>
      </p:pic>
    </p:spTree>
    <p:extLst>
      <p:ext uri="{BB962C8B-B14F-4D97-AF65-F5344CB8AC3E}">
        <p14:creationId xmlns:p14="http://schemas.microsoft.com/office/powerpoint/2010/main" val="1575692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2" y="385985"/>
            <a:ext cx="9409112" cy="1280890"/>
          </a:xfrm>
        </p:spPr>
        <p:txBody>
          <a:bodyPr>
            <a:normAutofit/>
          </a:bodyPr>
          <a:lstStyle/>
          <a:p>
            <a:r>
              <a:rPr lang="en-US" sz="5400" b="1" dirty="0" smtClean="0"/>
              <a:t>Chaoxian</a:t>
            </a:r>
            <a:endParaRPr lang="en-US" sz="5400" dirty="0"/>
          </a:p>
        </p:txBody>
      </p:sp>
      <p:sp>
        <p:nvSpPr>
          <p:cNvPr id="3" name="Content Placeholder 2"/>
          <p:cNvSpPr>
            <a:spLocks noGrp="1"/>
          </p:cNvSpPr>
          <p:nvPr>
            <p:ph idx="1"/>
          </p:nvPr>
        </p:nvSpPr>
        <p:spPr>
          <a:xfrm>
            <a:off x="1749779" y="1905000"/>
            <a:ext cx="10327922" cy="4733926"/>
          </a:xfrm>
        </p:spPr>
        <p:txBody>
          <a:bodyPr>
            <a:normAutofit/>
          </a:bodyPr>
          <a:lstStyle/>
          <a:p>
            <a:r>
              <a:rPr lang="en-US" sz="3000" dirty="0" smtClean="0"/>
              <a:t>Eat rice, millet, pickled spicy vegetables,           sponge cakes and cold noodles</a:t>
            </a:r>
          </a:p>
          <a:p>
            <a:r>
              <a:rPr lang="en-US" sz="3000" dirty="0" smtClean="0"/>
              <a:t>In addition to traditional Chinese holidays,             also celebrate a baby’s 1</a:t>
            </a:r>
            <a:r>
              <a:rPr lang="en-US" sz="3000" baseline="30000" dirty="0" smtClean="0"/>
              <a:t>st</a:t>
            </a:r>
            <a:r>
              <a:rPr lang="en-US" sz="3000" dirty="0" smtClean="0"/>
              <a:t> birthday, senior’s 60</a:t>
            </a:r>
            <a:r>
              <a:rPr lang="en-US" sz="3000" baseline="30000" dirty="0" smtClean="0"/>
              <a:t>th</a:t>
            </a:r>
            <a:r>
              <a:rPr lang="en-US" sz="3000" dirty="0" smtClean="0"/>
              <a:t> birthday, 60</a:t>
            </a:r>
            <a:r>
              <a:rPr lang="en-US" sz="3000" baseline="30000" dirty="0" smtClean="0"/>
              <a:t>th</a:t>
            </a:r>
            <a:r>
              <a:rPr lang="en-US" sz="3000" dirty="0"/>
              <a:t> </a:t>
            </a:r>
            <a:r>
              <a:rPr lang="en-US" sz="3000" dirty="0" smtClean="0"/>
              <a:t>wedding anniversary, and Day of Older Person on August 15</a:t>
            </a:r>
            <a:r>
              <a:rPr lang="en-US" sz="3000" baseline="30000" dirty="0" smtClean="0"/>
              <a:t>th</a:t>
            </a:r>
            <a:endParaRPr lang="en-US" sz="3000" dirty="0" smtClean="0"/>
          </a:p>
          <a:p>
            <a:r>
              <a:rPr lang="en-US" sz="3000" dirty="0" smtClean="0"/>
              <a:t>Eldest son is expected to care for his parents forever</a:t>
            </a:r>
          </a:p>
          <a:p>
            <a:r>
              <a:rPr lang="en-US" sz="3000" dirty="0" smtClean="0"/>
              <a:t>Girls dance with long drums and fans, boys dance with knives</a:t>
            </a:r>
          </a:p>
          <a:p>
            <a:pPr marL="0" indent="0">
              <a:buNone/>
            </a:pPr>
            <a:endParaRPr lang="en-US" sz="3000" dirty="0" smtClean="0"/>
          </a:p>
          <a:p>
            <a:endParaRPr lang="en-US" sz="3000" dirty="0"/>
          </a:p>
        </p:txBody>
      </p:sp>
      <p:pic>
        <p:nvPicPr>
          <p:cNvPr id="5" name="Picture 2" descr="http://file.chinatraveldesigner.com/2/kb/3091c754-79b3-4c29-8173-175b414ccce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0" y="0"/>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258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6061" y="624110"/>
            <a:ext cx="9228551" cy="1280890"/>
          </a:xfrm>
        </p:spPr>
        <p:txBody>
          <a:bodyPr>
            <a:normAutofit/>
          </a:bodyPr>
          <a:lstStyle/>
          <a:p>
            <a:r>
              <a:rPr lang="en-US" sz="5400" b="1" dirty="0" smtClean="0"/>
              <a:t>Dongxiang</a:t>
            </a:r>
            <a:endParaRPr lang="en-US" sz="5400" b="1" dirty="0"/>
          </a:p>
        </p:txBody>
      </p:sp>
      <p:sp>
        <p:nvSpPr>
          <p:cNvPr id="3" name="Content Placeholder 2"/>
          <p:cNvSpPr>
            <a:spLocks noGrp="1"/>
          </p:cNvSpPr>
          <p:nvPr>
            <p:ph idx="1"/>
          </p:nvPr>
        </p:nvSpPr>
        <p:spPr>
          <a:xfrm>
            <a:off x="2276061" y="2133600"/>
            <a:ext cx="9228551" cy="4654826"/>
          </a:xfrm>
        </p:spPr>
        <p:txBody>
          <a:bodyPr>
            <a:normAutofit/>
          </a:bodyPr>
          <a:lstStyle/>
          <a:p>
            <a:r>
              <a:rPr lang="en-US" sz="3000" dirty="0" smtClean="0"/>
              <a:t>Over 621,000 people</a:t>
            </a:r>
          </a:p>
          <a:p>
            <a:r>
              <a:rPr lang="en-US" sz="3000" dirty="0" smtClean="0"/>
              <a:t>Descendants of Mongolian troops posted in the Hezhou area by Genghis Khan in the 12</a:t>
            </a:r>
            <a:r>
              <a:rPr lang="en-US" sz="3000" baseline="30000" dirty="0" smtClean="0"/>
              <a:t>th</a:t>
            </a:r>
            <a:r>
              <a:rPr lang="en-US" sz="3000" dirty="0" smtClean="0"/>
              <a:t> century during his trip westward</a:t>
            </a:r>
          </a:p>
          <a:p>
            <a:r>
              <a:rPr lang="en-US" sz="3000" dirty="0" smtClean="0"/>
              <a:t>Live in Gansu Province</a:t>
            </a:r>
          </a:p>
          <a:p>
            <a:r>
              <a:rPr lang="en-US" sz="3000" dirty="0" smtClean="0"/>
              <a:t>Islamic faith</a:t>
            </a:r>
          </a:p>
          <a:p>
            <a:r>
              <a:rPr lang="en-US" sz="3000" dirty="0" smtClean="0"/>
              <a:t>Grow yam, barley, potatoes and wheat and herd sheep</a:t>
            </a:r>
          </a:p>
          <a:p>
            <a:endParaRPr lang="en-US" sz="3000" dirty="0"/>
          </a:p>
        </p:txBody>
      </p:sp>
      <p:pic>
        <p:nvPicPr>
          <p:cNvPr id="5122" name="Picture 2" descr="Dongxiang Bui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5066" y="3313"/>
            <a:ext cx="3826933" cy="279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890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6549" y="624110"/>
            <a:ext cx="9308064" cy="1280890"/>
          </a:xfrm>
        </p:spPr>
        <p:txBody>
          <a:bodyPr>
            <a:normAutofit/>
          </a:bodyPr>
          <a:lstStyle/>
          <a:p>
            <a:r>
              <a:rPr lang="en-US" sz="5400" b="1" dirty="0" smtClean="0"/>
              <a:t>Dongxiang</a:t>
            </a:r>
            <a:endParaRPr lang="en-US" sz="5400" b="1" dirty="0"/>
          </a:p>
        </p:txBody>
      </p:sp>
      <p:sp>
        <p:nvSpPr>
          <p:cNvPr id="3" name="Content Placeholder 2"/>
          <p:cNvSpPr>
            <a:spLocks noGrp="1"/>
          </p:cNvSpPr>
          <p:nvPr>
            <p:ph idx="1"/>
          </p:nvPr>
        </p:nvSpPr>
        <p:spPr>
          <a:xfrm>
            <a:off x="2196549" y="2133600"/>
            <a:ext cx="9308063" cy="3777622"/>
          </a:xfrm>
        </p:spPr>
        <p:txBody>
          <a:bodyPr>
            <a:normAutofit/>
          </a:bodyPr>
          <a:lstStyle/>
          <a:p>
            <a:r>
              <a:rPr lang="en-US" sz="3000" dirty="0"/>
              <a:t>Eat yam, </a:t>
            </a:r>
            <a:r>
              <a:rPr lang="en-US" sz="3000" dirty="0" smtClean="0"/>
              <a:t>barley, chicken and mutton</a:t>
            </a:r>
          </a:p>
          <a:p>
            <a:r>
              <a:rPr lang="en-US" sz="3000" dirty="0" smtClean="0"/>
              <a:t>Drink </a:t>
            </a:r>
            <a:r>
              <a:rPr lang="en-US" sz="3000" dirty="0"/>
              <a:t>tea with sugar candy, longan and </a:t>
            </a:r>
            <a:r>
              <a:rPr lang="en-US" sz="3000" dirty="0" smtClean="0"/>
              <a:t>dates</a:t>
            </a:r>
          </a:p>
          <a:p>
            <a:r>
              <a:rPr lang="en-US" sz="3000" dirty="0" smtClean="0"/>
              <a:t>Women wear head covers</a:t>
            </a:r>
          </a:p>
          <a:p>
            <a:r>
              <a:rPr lang="en-US" sz="3000" dirty="0" smtClean="0"/>
              <a:t>Celebrate Islamic holidays such as Corban and Kaizhai Festivals</a:t>
            </a:r>
          </a:p>
          <a:p>
            <a:endParaRPr lang="en-US" sz="3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3396" t="4" r="3706" b="50743"/>
          <a:stretch/>
        </p:blipFill>
        <p:spPr>
          <a:xfrm>
            <a:off x="10428514" y="1"/>
            <a:ext cx="1763485" cy="2683564"/>
          </a:xfrm>
          <a:prstGeom prst="rect">
            <a:avLst/>
          </a:prstGeom>
        </p:spPr>
      </p:pic>
    </p:spTree>
    <p:extLst>
      <p:ext uri="{BB962C8B-B14F-4D97-AF65-F5344CB8AC3E}">
        <p14:creationId xmlns:p14="http://schemas.microsoft.com/office/powerpoint/2010/main" val="31097084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333" y="624110"/>
            <a:ext cx="9811280" cy="1280890"/>
          </a:xfrm>
        </p:spPr>
        <p:txBody>
          <a:bodyPr>
            <a:normAutofit/>
          </a:bodyPr>
          <a:lstStyle/>
          <a:p>
            <a:r>
              <a:rPr lang="en-US" sz="5400" b="1" dirty="0" smtClean="0"/>
              <a:t>Yugur</a:t>
            </a:r>
            <a:endParaRPr lang="en-US" sz="5400" b="1" dirty="0"/>
          </a:p>
        </p:txBody>
      </p:sp>
      <p:sp>
        <p:nvSpPr>
          <p:cNvPr id="3" name="Content Placeholder 2"/>
          <p:cNvSpPr>
            <a:spLocks noGrp="1"/>
          </p:cNvSpPr>
          <p:nvPr>
            <p:ph idx="1"/>
          </p:nvPr>
        </p:nvSpPr>
        <p:spPr>
          <a:xfrm>
            <a:off x="1597502" y="2246489"/>
            <a:ext cx="10126980" cy="3777622"/>
          </a:xfrm>
        </p:spPr>
        <p:txBody>
          <a:bodyPr>
            <a:normAutofit lnSpcReduction="10000"/>
          </a:bodyPr>
          <a:lstStyle/>
          <a:p>
            <a:r>
              <a:rPr lang="en-US" sz="3000" dirty="0" smtClean="0"/>
              <a:t>Only 15,000 people</a:t>
            </a:r>
          </a:p>
          <a:p>
            <a:r>
              <a:rPr lang="en-US" sz="3000" dirty="0" smtClean="0"/>
              <a:t>Live in Gansu Province in northern China since 3 B.C.</a:t>
            </a:r>
          </a:p>
          <a:p>
            <a:r>
              <a:rPr lang="en-US" sz="3000" dirty="0" smtClean="0"/>
              <a:t>Follow Tibetan Buddhism and practice Shamanism </a:t>
            </a:r>
          </a:p>
          <a:p>
            <a:r>
              <a:rPr lang="en-US" sz="3000" dirty="0" smtClean="0"/>
              <a:t>Nomadic and live in tents</a:t>
            </a:r>
          </a:p>
          <a:p>
            <a:r>
              <a:rPr lang="en-US" sz="3000" dirty="0" smtClean="0"/>
              <a:t>Raise stock </a:t>
            </a:r>
          </a:p>
          <a:p>
            <a:r>
              <a:rPr lang="en-US" sz="3000" dirty="0" smtClean="0"/>
              <a:t>Adept at weaving and embroidering</a:t>
            </a:r>
            <a:endParaRPr lang="en-US" sz="3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702" t="50704" r="72400" b="42"/>
          <a:stretch/>
        </p:blipFill>
        <p:spPr>
          <a:xfrm>
            <a:off x="10391094" y="0"/>
            <a:ext cx="1800906" cy="2740509"/>
          </a:xfrm>
          <a:prstGeom prst="rect">
            <a:avLst/>
          </a:prstGeom>
        </p:spPr>
      </p:pic>
    </p:spTree>
    <p:extLst>
      <p:ext uri="{BB962C8B-B14F-4D97-AF65-F5344CB8AC3E}">
        <p14:creationId xmlns:p14="http://schemas.microsoft.com/office/powerpoint/2010/main" val="3163270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7613" y="611584"/>
            <a:ext cx="9188795" cy="1280890"/>
          </a:xfrm>
        </p:spPr>
        <p:txBody>
          <a:bodyPr>
            <a:normAutofit/>
          </a:bodyPr>
          <a:lstStyle/>
          <a:p>
            <a:r>
              <a:rPr lang="en-US" sz="5400" b="1" dirty="0" smtClean="0"/>
              <a:t>Yugur</a:t>
            </a:r>
            <a:endParaRPr lang="en-US" sz="5400" b="1" dirty="0"/>
          </a:p>
        </p:txBody>
      </p:sp>
      <p:sp>
        <p:nvSpPr>
          <p:cNvPr id="3" name="Content Placeholder 2"/>
          <p:cNvSpPr>
            <a:spLocks noGrp="1"/>
          </p:cNvSpPr>
          <p:nvPr>
            <p:ph idx="1"/>
          </p:nvPr>
        </p:nvSpPr>
        <p:spPr>
          <a:xfrm>
            <a:off x="1772356" y="2027128"/>
            <a:ext cx="9394053" cy="4567825"/>
          </a:xfrm>
        </p:spPr>
        <p:txBody>
          <a:bodyPr>
            <a:normAutofit lnSpcReduction="10000"/>
          </a:bodyPr>
          <a:lstStyle/>
          <a:p>
            <a:r>
              <a:rPr lang="en-US" sz="3000" dirty="0" smtClean="0"/>
              <a:t>Eat rice, wheat and mixed grain                       with beef, mutton, pork, chicken                     and camel meat</a:t>
            </a:r>
          </a:p>
          <a:p>
            <a:r>
              <a:rPr lang="en-US" sz="3000" dirty="0" smtClean="0"/>
              <a:t>Milk tea, mixed with fried noodles, is consumed daily</a:t>
            </a:r>
          </a:p>
          <a:p>
            <a:r>
              <a:rPr lang="en-US" sz="3000" dirty="0" smtClean="0"/>
              <a:t>Both men and women wear high-collared gowns with red waistbands; women wear trumpet-shaped red hats</a:t>
            </a:r>
          </a:p>
          <a:p>
            <a:r>
              <a:rPr lang="en-US" sz="3000" dirty="0" smtClean="0"/>
              <a:t>Marriage customs last multiple days and unique         </a:t>
            </a:r>
            <a:endParaRPr lang="en-US" sz="3000" dirty="0"/>
          </a:p>
        </p:txBody>
      </p:sp>
      <p:pic>
        <p:nvPicPr>
          <p:cNvPr id="6148" name="Picture 4" descr="Yugu Br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7644" y="0"/>
            <a:ext cx="3804356" cy="2918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642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7097" y="624110"/>
            <a:ext cx="9397516" cy="1280890"/>
          </a:xfrm>
        </p:spPr>
        <p:txBody>
          <a:bodyPr>
            <a:normAutofit/>
          </a:bodyPr>
          <a:lstStyle/>
          <a:p>
            <a:r>
              <a:rPr lang="en-US" sz="5400" b="1" dirty="0" smtClean="0"/>
              <a:t>Russian</a:t>
            </a:r>
            <a:endParaRPr lang="en-US" sz="5400" b="1" dirty="0"/>
          </a:p>
        </p:txBody>
      </p:sp>
      <p:sp>
        <p:nvSpPr>
          <p:cNvPr id="3" name="Content Placeholder 2"/>
          <p:cNvSpPr>
            <a:spLocks noGrp="1"/>
          </p:cNvSpPr>
          <p:nvPr>
            <p:ph idx="1"/>
          </p:nvPr>
        </p:nvSpPr>
        <p:spPr>
          <a:xfrm>
            <a:off x="2107096" y="2133599"/>
            <a:ext cx="9397516" cy="4605403"/>
          </a:xfrm>
        </p:spPr>
        <p:txBody>
          <a:bodyPr>
            <a:normAutofit/>
          </a:bodyPr>
          <a:lstStyle/>
          <a:p>
            <a:r>
              <a:rPr lang="en-US" sz="3000" dirty="0" smtClean="0"/>
              <a:t>Over 15,000 people</a:t>
            </a:r>
          </a:p>
          <a:p>
            <a:r>
              <a:rPr lang="en-US" sz="3000" dirty="0" smtClean="0"/>
              <a:t>Descendants of Russian immigrants to China in the 18</a:t>
            </a:r>
            <a:r>
              <a:rPr lang="en-US" sz="3000" baseline="30000" dirty="0" smtClean="0"/>
              <a:t>th</a:t>
            </a:r>
            <a:r>
              <a:rPr lang="en-US" sz="3000" dirty="0" smtClean="0"/>
              <a:t> Century</a:t>
            </a:r>
          </a:p>
          <a:p>
            <a:r>
              <a:rPr lang="en-US" sz="3000" dirty="0" smtClean="0"/>
              <a:t>Live in Xinjiang Province</a:t>
            </a:r>
          </a:p>
          <a:p>
            <a:r>
              <a:rPr lang="en-US" sz="3000" dirty="0" smtClean="0"/>
              <a:t>Believe in Orthodox teaching with some Christianity, but not totally devoted </a:t>
            </a:r>
            <a:endParaRPr lang="en-US" sz="3000" dirty="0"/>
          </a:p>
          <a:p>
            <a:r>
              <a:rPr lang="en-US" sz="3000" dirty="0" smtClean="0"/>
              <a:t>Work in schools and government as teachers, translators and interpreters</a:t>
            </a:r>
            <a:endParaRPr lang="en-US" sz="30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7600" t="50704" r="49502" b="42"/>
          <a:stretch/>
        </p:blipFill>
        <p:spPr>
          <a:xfrm>
            <a:off x="10409355" y="0"/>
            <a:ext cx="1782645" cy="2712720"/>
          </a:xfrm>
          <a:prstGeom prst="rect">
            <a:avLst/>
          </a:prstGeom>
        </p:spPr>
      </p:pic>
    </p:spTree>
    <p:extLst>
      <p:ext uri="{BB962C8B-B14F-4D97-AF65-F5344CB8AC3E}">
        <p14:creationId xmlns:p14="http://schemas.microsoft.com/office/powerpoint/2010/main" val="73246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243" y="624110"/>
            <a:ext cx="9258369" cy="1280890"/>
          </a:xfrm>
        </p:spPr>
        <p:txBody>
          <a:bodyPr>
            <a:normAutofit/>
          </a:bodyPr>
          <a:lstStyle/>
          <a:p>
            <a:r>
              <a:rPr lang="en-US" sz="5400" b="1" dirty="0" smtClean="0"/>
              <a:t>Russian</a:t>
            </a:r>
            <a:endParaRPr lang="en-US" sz="5400" b="1" dirty="0"/>
          </a:p>
        </p:txBody>
      </p:sp>
      <p:sp>
        <p:nvSpPr>
          <p:cNvPr id="3" name="Content Placeholder 2"/>
          <p:cNvSpPr>
            <a:spLocks noGrp="1"/>
          </p:cNvSpPr>
          <p:nvPr>
            <p:ph idx="1"/>
          </p:nvPr>
        </p:nvSpPr>
        <p:spPr>
          <a:xfrm>
            <a:off x="2246243" y="2179320"/>
            <a:ext cx="9258369" cy="4678680"/>
          </a:xfrm>
        </p:spPr>
        <p:txBody>
          <a:bodyPr>
            <a:normAutofit/>
          </a:bodyPr>
          <a:lstStyle/>
          <a:p>
            <a:r>
              <a:rPr lang="en-US" sz="3000" dirty="0" smtClean="0"/>
              <a:t>Wear traditional Russian clothing </a:t>
            </a:r>
          </a:p>
          <a:p>
            <a:r>
              <a:rPr lang="en-US" sz="3000" dirty="0" smtClean="0"/>
              <a:t>Have a traditional Russian diet, eating flour-based bread, nang, pies, uncooked vegetables, alcohol and beer</a:t>
            </a:r>
          </a:p>
          <a:p>
            <a:r>
              <a:rPr lang="en-US" sz="3000" dirty="0" smtClean="0"/>
              <a:t>Celebrate Christmas and Easter</a:t>
            </a:r>
          </a:p>
          <a:p>
            <a:r>
              <a:rPr lang="en-US" sz="3000" dirty="0" smtClean="0"/>
              <a:t>Etiquette tips include not removing head cover before seniors and guests and not giving yellow-colored gifts because it signifies unfaithfulness</a:t>
            </a:r>
            <a:endParaRPr lang="en-US" sz="3000" dirty="0"/>
          </a:p>
        </p:txBody>
      </p:sp>
      <p:pic>
        <p:nvPicPr>
          <p:cNvPr id="6" name="Picture 2" descr="Russian Tap D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2525" y="0"/>
            <a:ext cx="3419475"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7055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575" y="624110"/>
            <a:ext cx="9149038" cy="1280890"/>
          </a:xfrm>
        </p:spPr>
        <p:txBody>
          <a:bodyPr>
            <a:normAutofit/>
          </a:bodyPr>
          <a:lstStyle/>
          <a:p>
            <a:r>
              <a:rPr lang="en-US" sz="5400" b="1" dirty="0" smtClean="0"/>
              <a:t>Mongolian</a:t>
            </a:r>
            <a:endParaRPr lang="en-US" sz="5400" b="1" dirty="0"/>
          </a:p>
        </p:txBody>
      </p:sp>
      <p:sp>
        <p:nvSpPr>
          <p:cNvPr id="3" name="Content Placeholder 2"/>
          <p:cNvSpPr>
            <a:spLocks noGrp="1"/>
          </p:cNvSpPr>
          <p:nvPr>
            <p:ph idx="1"/>
          </p:nvPr>
        </p:nvSpPr>
        <p:spPr>
          <a:xfrm>
            <a:off x="2355575" y="2133600"/>
            <a:ext cx="9149037" cy="4495800"/>
          </a:xfrm>
        </p:spPr>
        <p:txBody>
          <a:bodyPr>
            <a:normAutofit/>
          </a:bodyPr>
          <a:lstStyle/>
          <a:p>
            <a:r>
              <a:rPr lang="en-US" sz="3000" dirty="0" smtClean="0"/>
              <a:t>Almost 6 million people, twice that                    of people living in Mongolia</a:t>
            </a:r>
          </a:p>
          <a:p>
            <a:r>
              <a:rPr lang="en-US" sz="3000" dirty="0" smtClean="0"/>
              <a:t>Live in Inner Mongolia Province </a:t>
            </a:r>
          </a:p>
          <a:p>
            <a:r>
              <a:rPr lang="en-US" sz="3000" dirty="0" smtClean="0"/>
              <a:t>Name means everlasting fire, but also referred to as ethnic minority on horseback</a:t>
            </a:r>
          </a:p>
          <a:p>
            <a:r>
              <a:rPr lang="en-US" sz="3000" dirty="0" smtClean="0"/>
              <a:t>Believe in Lamaism, a form of Buddhism</a:t>
            </a:r>
          </a:p>
          <a:p>
            <a:r>
              <a:rPr lang="en-US" sz="3000" dirty="0" smtClean="0"/>
              <a:t>Live in vast grassland favorable to agriculture and stock breeding</a:t>
            </a:r>
          </a:p>
          <a:p>
            <a:pPr marL="0" indent="0">
              <a:buNone/>
            </a:pPr>
            <a:endParaRPr lang="en-US" sz="3000" dirty="0" smtClean="0"/>
          </a:p>
          <a:p>
            <a:endParaRPr lang="en-US" sz="3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0498" t="50704" r="26604" b="42"/>
          <a:stretch/>
        </p:blipFill>
        <p:spPr>
          <a:xfrm>
            <a:off x="9731023" y="0"/>
            <a:ext cx="2460978" cy="3744966"/>
          </a:xfrm>
          <a:prstGeom prst="rect">
            <a:avLst/>
          </a:prstGeom>
        </p:spPr>
      </p:pic>
    </p:spTree>
    <p:extLst>
      <p:ext uri="{BB962C8B-B14F-4D97-AF65-F5344CB8AC3E}">
        <p14:creationId xmlns:p14="http://schemas.microsoft.com/office/powerpoint/2010/main" val="2130280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0757" y="624110"/>
            <a:ext cx="9833856" cy="1280890"/>
          </a:xfrm>
        </p:spPr>
        <p:txBody>
          <a:bodyPr>
            <a:normAutofit/>
          </a:bodyPr>
          <a:lstStyle/>
          <a:p>
            <a:r>
              <a:rPr lang="en-US" sz="5400" b="1" dirty="0" smtClean="0"/>
              <a:t>Mongolian</a:t>
            </a:r>
            <a:endParaRPr lang="en-US" sz="5400" b="1" dirty="0"/>
          </a:p>
        </p:txBody>
      </p:sp>
      <p:sp>
        <p:nvSpPr>
          <p:cNvPr id="7" name="Content Placeholder 6"/>
          <p:cNvSpPr>
            <a:spLocks noGrp="1"/>
          </p:cNvSpPr>
          <p:nvPr>
            <p:ph idx="1"/>
          </p:nvPr>
        </p:nvSpPr>
        <p:spPr>
          <a:xfrm>
            <a:off x="1591735" y="2540916"/>
            <a:ext cx="9912878" cy="3777622"/>
          </a:xfrm>
        </p:spPr>
        <p:txBody>
          <a:bodyPr>
            <a:normAutofit lnSpcReduction="10000"/>
          </a:bodyPr>
          <a:lstStyle/>
          <a:p>
            <a:r>
              <a:rPr lang="en-US" sz="3000" dirty="0" smtClean="0"/>
              <a:t>Live in yurts, where they can pack and                transport the yurts by yaks to new regions</a:t>
            </a:r>
          </a:p>
          <a:p>
            <a:r>
              <a:rPr lang="en-US" sz="3000" dirty="0" smtClean="0"/>
              <a:t>Eat mutton, beef, goat, and dairy products </a:t>
            </a:r>
          </a:p>
          <a:p>
            <a:r>
              <a:rPr lang="en-US" sz="3000" dirty="0" smtClean="0"/>
              <a:t>Biggest festival is the Nadam Fair in late August</a:t>
            </a:r>
          </a:p>
          <a:p>
            <a:r>
              <a:rPr lang="en-US" sz="3000" dirty="0" smtClean="0"/>
              <a:t>Unconstrained, yet very warm-hearted              people</a:t>
            </a:r>
          </a:p>
          <a:p>
            <a:r>
              <a:rPr lang="en-US" sz="3000" dirty="0" smtClean="0"/>
              <a:t>Expect guests to follow their customs</a:t>
            </a:r>
          </a:p>
          <a:p>
            <a:endParaRPr lang="en-US" sz="3000" dirty="0"/>
          </a:p>
        </p:txBody>
      </p:sp>
      <p:pic>
        <p:nvPicPr>
          <p:cNvPr id="1030" name="Picture 6" descr="grass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2029" y="-1"/>
            <a:ext cx="3369972" cy="2527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9333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622" y="624110"/>
            <a:ext cx="9799991" cy="1280890"/>
          </a:xfrm>
        </p:spPr>
        <p:txBody>
          <a:bodyPr>
            <a:normAutofit/>
          </a:bodyPr>
          <a:lstStyle/>
          <a:p>
            <a:r>
              <a:rPr lang="en-US" sz="5400" b="1" dirty="0" smtClean="0"/>
              <a:t>Tu</a:t>
            </a:r>
            <a:endParaRPr lang="en-US" sz="5400" b="1" dirty="0"/>
          </a:p>
        </p:txBody>
      </p:sp>
      <p:sp>
        <p:nvSpPr>
          <p:cNvPr id="3" name="Content Placeholder 2"/>
          <p:cNvSpPr>
            <a:spLocks noGrp="1"/>
          </p:cNvSpPr>
          <p:nvPr>
            <p:ph idx="1"/>
          </p:nvPr>
        </p:nvSpPr>
        <p:spPr>
          <a:xfrm>
            <a:off x="1433689" y="2133600"/>
            <a:ext cx="10070923" cy="4413956"/>
          </a:xfrm>
        </p:spPr>
        <p:txBody>
          <a:bodyPr>
            <a:normAutofit/>
          </a:bodyPr>
          <a:lstStyle/>
          <a:p>
            <a:r>
              <a:rPr lang="en-US" sz="3000" dirty="0" smtClean="0"/>
              <a:t>242,000 people</a:t>
            </a:r>
          </a:p>
          <a:p>
            <a:r>
              <a:rPr lang="en-US" sz="3000" dirty="0" smtClean="0"/>
              <a:t>Live in Qinghai Province</a:t>
            </a:r>
          </a:p>
          <a:p>
            <a:r>
              <a:rPr lang="en-US" sz="3000" dirty="0" smtClean="0"/>
              <a:t>Believe in Animism, Taoism, Lamaism &amp; Buddhism</a:t>
            </a:r>
          </a:p>
          <a:p>
            <a:r>
              <a:rPr lang="en-US" sz="3000" dirty="0" smtClean="0"/>
              <a:t>Sheep breeders</a:t>
            </a:r>
          </a:p>
          <a:p>
            <a:r>
              <a:rPr lang="en-US" sz="3000" dirty="0" smtClean="0"/>
              <a:t>Eat Qingke, a highland barley as well as wheat with sour vegetables and meat, like mutton</a:t>
            </a:r>
          </a:p>
          <a:p>
            <a:r>
              <a:rPr lang="en-US" sz="3000" dirty="0" smtClean="0"/>
              <a:t>Drink milk tea and wine brewed with Qingke and herb to keep them warm and cure rheumatism</a:t>
            </a:r>
          </a:p>
          <a:p>
            <a:endParaRPr lang="en-US" sz="3000" dirty="0"/>
          </a:p>
        </p:txBody>
      </p:sp>
      <p:pic>
        <p:nvPicPr>
          <p:cNvPr id="8194" name="Picture 2" descr="Tu Ethnic Relig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2532" y="1"/>
            <a:ext cx="4199467" cy="3293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3071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8133" y="624110"/>
            <a:ext cx="9506480" cy="1280890"/>
          </a:xfrm>
        </p:spPr>
        <p:txBody>
          <a:bodyPr>
            <a:normAutofit/>
          </a:bodyPr>
          <a:lstStyle/>
          <a:p>
            <a:r>
              <a:rPr lang="en-US" sz="5400" b="1" dirty="0" smtClean="0"/>
              <a:t>Tu</a:t>
            </a:r>
            <a:endParaRPr lang="en-US" sz="5400" b="1" dirty="0"/>
          </a:p>
        </p:txBody>
      </p:sp>
      <p:sp>
        <p:nvSpPr>
          <p:cNvPr id="3" name="Content Placeholder 2"/>
          <p:cNvSpPr>
            <a:spLocks noGrp="1"/>
          </p:cNvSpPr>
          <p:nvPr>
            <p:ph idx="1"/>
          </p:nvPr>
        </p:nvSpPr>
        <p:spPr>
          <a:xfrm>
            <a:off x="1885245" y="2133600"/>
            <a:ext cx="9619368" cy="3777622"/>
          </a:xfrm>
        </p:spPr>
        <p:txBody>
          <a:bodyPr>
            <a:normAutofit/>
          </a:bodyPr>
          <a:lstStyle/>
          <a:p>
            <a:r>
              <a:rPr lang="en-US" sz="3000" dirty="0" smtClean="0"/>
              <a:t>Both men &amp; women wear high-collared               shirts and long waist bands, which are embroidered with flowers </a:t>
            </a:r>
          </a:p>
          <a:p>
            <a:r>
              <a:rPr lang="en-US" sz="3000" dirty="0" smtClean="0"/>
              <a:t>Celebrate the Spring, Dragon Boat and Nadun Festivals</a:t>
            </a:r>
          </a:p>
          <a:p>
            <a:r>
              <a:rPr lang="en-US" sz="3000" dirty="0" smtClean="0"/>
              <a:t>Hosting guests brings them                        happiness</a:t>
            </a:r>
          </a:p>
          <a:p>
            <a:endParaRPr lang="en-US" sz="3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3396" t="50704" r="3706" b="42"/>
          <a:stretch/>
        </p:blipFill>
        <p:spPr>
          <a:xfrm>
            <a:off x="10239092" y="0"/>
            <a:ext cx="1952908" cy="2971816"/>
          </a:xfrm>
          <a:prstGeom prst="rect">
            <a:avLst/>
          </a:prstGeom>
        </p:spPr>
      </p:pic>
      <p:pic>
        <p:nvPicPr>
          <p:cNvPr id="10242" name="Picture 2" descr="Tu Ethnic Hou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8932" y="4173218"/>
            <a:ext cx="3793067" cy="2684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4612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9763</TotalTime>
  <Words>21156</Words>
  <Application>Microsoft Office PowerPoint</Application>
  <PresentationFormat>Widescreen</PresentationFormat>
  <Paragraphs>1623</Paragraphs>
  <Slides>116</Slides>
  <Notes>116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116</vt:i4>
      </vt:variant>
    </vt:vector>
  </HeadingPairs>
  <TitlesOfParts>
    <vt:vector size="122" baseType="lpstr">
      <vt:lpstr>Arial</vt:lpstr>
      <vt:lpstr>Calibri</vt:lpstr>
      <vt:lpstr>Century Gothic</vt:lpstr>
      <vt:lpstr>Wingdings</vt:lpstr>
      <vt:lpstr>Wingdings 3</vt:lpstr>
      <vt:lpstr>Wisp</vt:lpstr>
      <vt:lpstr>Chinese Minority Groups</vt:lpstr>
      <vt:lpstr>China Population</vt:lpstr>
      <vt:lpstr>Chinese Minority Group Origin</vt:lpstr>
      <vt:lpstr>Oroqen</vt:lpstr>
      <vt:lpstr>Oroqen</vt:lpstr>
      <vt:lpstr>Hezhe</vt:lpstr>
      <vt:lpstr>Hezhe</vt:lpstr>
      <vt:lpstr>Chaoxian (Korean)</vt:lpstr>
      <vt:lpstr>Chaoxian</vt:lpstr>
      <vt:lpstr>Xibe</vt:lpstr>
      <vt:lpstr>Xibe</vt:lpstr>
      <vt:lpstr>Manchu</vt:lpstr>
      <vt:lpstr>Manchu</vt:lpstr>
      <vt:lpstr>Han</vt:lpstr>
      <vt:lpstr>Han</vt:lpstr>
      <vt:lpstr>She</vt:lpstr>
      <vt:lpstr>She</vt:lpstr>
      <vt:lpstr>Gaoshan</vt:lpstr>
      <vt:lpstr>Gaoshan</vt:lpstr>
      <vt:lpstr>Li</vt:lpstr>
      <vt:lpstr>Li</vt:lpstr>
      <vt:lpstr>Yao</vt:lpstr>
      <vt:lpstr>Yao</vt:lpstr>
      <vt:lpstr>Gin (Jing)</vt:lpstr>
      <vt:lpstr>Gin (Jing)</vt:lpstr>
      <vt:lpstr>Hani</vt:lpstr>
      <vt:lpstr>Hani</vt:lpstr>
      <vt:lpstr>Dai</vt:lpstr>
      <vt:lpstr>Dai</vt:lpstr>
      <vt:lpstr>Blang</vt:lpstr>
      <vt:lpstr>Blang</vt:lpstr>
      <vt:lpstr>Jino  </vt:lpstr>
      <vt:lpstr>Jino</vt:lpstr>
      <vt:lpstr>De’ang</vt:lpstr>
      <vt:lpstr>De’ang</vt:lpstr>
      <vt:lpstr>Nu</vt:lpstr>
      <vt:lpstr>Nu</vt:lpstr>
      <vt:lpstr>Wa</vt:lpstr>
      <vt:lpstr>Wa</vt:lpstr>
      <vt:lpstr>Drung (Dulong)</vt:lpstr>
      <vt:lpstr>Drung (Dulong)</vt:lpstr>
      <vt:lpstr>Pumi (Primi)</vt:lpstr>
      <vt:lpstr>Pumi</vt:lpstr>
      <vt:lpstr>Lahu</vt:lpstr>
      <vt:lpstr>Lahu</vt:lpstr>
      <vt:lpstr>Monba</vt:lpstr>
      <vt:lpstr>Monba</vt:lpstr>
      <vt:lpstr>Jingpo</vt:lpstr>
      <vt:lpstr>Jingpo</vt:lpstr>
      <vt:lpstr>Lisu</vt:lpstr>
      <vt:lpstr>Lisu</vt:lpstr>
      <vt:lpstr>Zhuang</vt:lpstr>
      <vt:lpstr>Zhuang</vt:lpstr>
      <vt:lpstr>Mulam</vt:lpstr>
      <vt:lpstr>Mulam</vt:lpstr>
      <vt:lpstr>Bai</vt:lpstr>
      <vt:lpstr>Bai</vt:lpstr>
      <vt:lpstr>Maonan</vt:lpstr>
      <vt:lpstr>Maonan</vt:lpstr>
      <vt:lpstr>Shui</vt:lpstr>
      <vt:lpstr>Shui</vt:lpstr>
      <vt:lpstr>Gelao</vt:lpstr>
      <vt:lpstr>Gelao</vt:lpstr>
      <vt:lpstr>Naxi</vt:lpstr>
      <vt:lpstr>Naxi</vt:lpstr>
      <vt:lpstr>Miao</vt:lpstr>
      <vt:lpstr>Miao</vt:lpstr>
      <vt:lpstr>Dong</vt:lpstr>
      <vt:lpstr>Dong</vt:lpstr>
      <vt:lpstr>Bouyei</vt:lpstr>
      <vt:lpstr>Bouyei</vt:lpstr>
      <vt:lpstr>Yi</vt:lpstr>
      <vt:lpstr>Yi</vt:lpstr>
      <vt:lpstr>Achang</vt:lpstr>
      <vt:lpstr>Achang</vt:lpstr>
      <vt:lpstr>Lhoba</vt:lpstr>
      <vt:lpstr>Lhoba</vt:lpstr>
      <vt:lpstr>Tibetan</vt:lpstr>
      <vt:lpstr>Tibetan</vt:lpstr>
      <vt:lpstr>Tujia</vt:lpstr>
      <vt:lpstr>Tujia</vt:lpstr>
      <vt:lpstr>Bonan</vt:lpstr>
      <vt:lpstr>Bonan</vt:lpstr>
      <vt:lpstr>Qiang</vt:lpstr>
      <vt:lpstr>Qiang</vt:lpstr>
      <vt:lpstr>Tajik</vt:lpstr>
      <vt:lpstr>Tajik</vt:lpstr>
      <vt:lpstr>Hui</vt:lpstr>
      <vt:lpstr>Hui</vt:lpstr>
      <vt:lpstr>Dongxiang</vt:lpstr>
      <vt:lpstr>Dongxiang</vt:lpstr>
      <vt:lpstr>Yugur</vt:lpstr>
      <vt:lpstr>Yugur</vt:lpstr>
      <vt:lpstr>Russian</vt:lpstr>
      <vt:lpstr>Russian</vt:lpstr>
      <vt:lpstr>Mongolian</vt:lpstr>
      <vt:lpstr>Mongolian</vt:lpstr>
      <vt:lpstr>Tu</vt:lpstr>
      <vt:lpstr>Tu</vt:lpstr>
      <vt:lpstr>Salar</vt:lpstr>
      <vt:lpstr>Salar</vt:lpstr>
      <vt:lpstr>Uygur</vt:lpstr>
      <vt:lpstr>Uygur</vt:lpstr>
      <vt:lpstr>Kirgiz or Kyrgyz</vt:lpstr>
      <vt:lpstr>Kirgiz</vt:lpstr>
      <vt:lpstr>Uzbek</vt:lpstr>
      <vt:lpstr>Uzbek</vt:lpstr>
      <vt:lpstr>Kazak</vt:lpstr>
      <vt:lpstr>Kazak</vt:lpstr>
      <vt:lpstr>Tartar</vt:lpstr>
      <vt:lpstr>Tartar</vt:lpstr>
      <vt:lpstr>Daur</vt:lpstr>
      <vt:lpstr>Daur</vt:lpstr>
      <vt:lpstr>Ewenki</vt:lpstr>
      <vt:lpstr>Ewenki</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Chinese Minority Groups</dc:title>
  <dc:creator>Arlene Lum</dc:creator>
  <cp:lastModifiedBy>Arlene Lum</cp:lastModifiedBy>
  <cp:revision>433</cp:revision>
  <dcterms:created xsi:type="dcterms:W3CDTF">2017-02-21T22:55:24Z</dcterms:created>
  <dcterms:modified xsi:type="dcterms:W3CDTF">2018-04-30T23:32:46Z</dcterms:modified>
</cp:coreProperties>
</file>