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-157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9330D-C81F-42DF-907A-807A24E1FB57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A351C-4263-4DAE-88C0-F98CB2C02B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25298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9330D-C81F-42DF-907A-807A24E1FB57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A351C-4263-4DAE-88C0-F98CB2C02B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30361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9330D-C81F-42DF-907A-807A24E1FB57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A351C-4263-4DAE-88C0-F98CB2C02B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84606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9330D-C81F-42DF-907A-807A24E1FB57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A351C-4263-4DAE-88C0-F98CB2C02B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48365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9330D-C81F-42DF-907A-807A24E1FB57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A351C-4263-4DAE-88C0-F98CB2C02B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78164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9330D-C81F-42DF-907A-807A24E1FB57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A351C-4263-4DAE-88C0-F98CB2C02B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5021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9330D-C81F-42DF-907A-807A24E1FB57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A351C-4263-4DAE-88C0-F98CB2C02B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9668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9330D-C81F-42DF-907A-807A24E1FB57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A351C-4263-4DAE-88C0-F98CB2C02B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12669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9330D-C81F-42DF-907A-807A24E1FB57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A351C-4263-4DAE-88C0-F98CB2C02B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70503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9330D-C81F-42DF-907A-807A24E1FB57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A351C-4263-4DAE-88C0-F98CB2C02B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7243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9330D-C81F-42DF-907A-807A24E1FB57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A351C-4263-4DAE-88C0-F98CB2C02B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46400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9330D-C81F-42DF-907A-807A24E1FB57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A351C-4263-4DAE-88C0-F98CB2C02B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40900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inus 5"/>
          <p:cNvSpPr/>
          <p:nvPr/>
        </p:nvSpPr>
        <p:spPr>
          <a:xfrm>
            <a:off x="20527" y="319640"/>
            <a:ext cx="2686050" cy="50006"/>
          </a:xfrm>
          <a:prstGeom prst="mathMinus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6276" y="515150"/>
            <a:ext cx="2114551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JOIN</a:t>
            </a:r>
          </a:p>
          <a:p>
            <a:r>
              <a:rPr lang="en-US" sz="1350" dirty="0"/>
              <a:t>           </a:t>
            </a:r>
            <a:r>
              <a:rPr lang="en-US" sz="3300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ACCA</a:t>
            </a:r>
          </a:p>
        </p:txBody>
      </p:sp>
      <p:sp>
        <p:nvSpPr>
          <p:cNvPr id="8" name="Minus 7"/>
          <p:cNvSpPr/>
          <p:nvPr/>
        </p:nvSpPr>
        <p:spPr>
          <a:xfrm>
            <a:off x="20527" y="1499421"/>
            <a:ext cx="2686050" cy="34289"/>
          </a:xfrm>
          <a:prstGeom prst="mathMinus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0" name="TextBox 9"/>
          <p:cNvSpPr txBox="1"/>
          <p:nvPr/>
        </p:nvSpPr>
        <p:spPr>
          <a:xfrm>
            <a:off x="212436" y="3749964"/>
            <a:ext cx="2537260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accent5">
                    <a:lumMod val="50000"/>
                  </a:schemeClr>
                </a:solidFill>
              </a:rPr>
              <a:t>ACCA is an non-profit organization formed in 2008 for educational and charitable purposes.   </a:t>
            </a:r>
          </a:p>
          <a:p>
            <a:endParaRPr lang="en-US" sz="105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sz="1050" dirty="0">
                <a:solidFill>
                  <a:schemeClr val="accent5">
                    <a:lumMod val="50000"/>
                  </a:schemeClr>
                </a:solidFill>
              </a:rPr>
              <a:t>Our mission is to share, promote and educate </a:t>
            </a:r>
            <a:r>
              <a:rPr lang="en-US" sz="1050" dirty="0" smtClean="0">
                <a:solidFill>
                  <a:schemeClr val="accent5">
                    <a:lumMod val="50000"/>
                  </a:schemeClr>
                </a:solidFill>
              </a:rPr>
              <a:t>our community </a:t>
            </a:r>
            <a:r>
              <a:rPr lang="en-US" sz="1050" dirty="0">
                <a:solidFill>
                  <a:schemeClr val="accent5">
                    <a:lumMod val="50000"/>
                  </a:schemeClr>
                </a:solidFill>
              </a:rPr>
              <a:t>about the Asian culture, customs, and language in order </a:t>
            </a:r>
            <a:r>
              <a:rPr lang="en-US" sz="1050" dirty="0" smtClean="0">
                <a:solidFill>
                  <a:schemeClr val="accent5">
                    <a:lumMod val="50000"/>
                  </a:schemeClr>
                </a:solidFill>
              </a:rPr>
              <a:t>to assist </a:t>
            </a:r>
            <a:r>
              <a:rPr lang="en-US" sz="1050" dirty="0">
                <a:solidFill>
                  <a:schemeClr val="accent5">
                    <a:lumMod val="50000"/>
                  </a:schemeClr>
                </a:solidFill>
              </a:rPr>
              <a:t>bridging cultural gaps in the community.  </a:t>
            </a:r>
          </a:p>
          <a:p>
            <a:r>
              <a:rPr lang="en-US" sz="1050" dirty="0">
                <a:solidFill>
                  <a:schemeClr val="accent5">
                    <a:lumMod val="50000"/>
                  </a:schemeClr>
                </a:solidFill>
              </a:rPr>
              <a:t> </a:t>
            </a:r>
          </a:p>
          <a:p>
            <a:r>
              <a:rPr lang="en-US" sz="1050" dirty="0">
                <a:solidFill>
                  <a:schemeClr val="accent5">
                    <a:lumMod val="50000"/>
                  </a:schemeClr>
                </a:solidFill>
              </a:rPr>
              <a:t>ACCA helps to improve the quality of life in San Leandro by </a:t>
            </a:r>
            <a:r>
              <a:rPr lang="en-US" sz="1050" dirty="0" smtClean="0">
                <a:solidFill>
                  <a:schemeClr val="accent5">
                    <a:lumMod val="50000"/>
                  </a:schemeClr>
                </a:solidFill>
              </a:rPr>
              <a:t>helping Asians </a:t>
            </a:r>
            <a:r>
              <a:rPr lang="en-US" sz="1050" dirty="0">
                <a:solidFill>
                  <a:schemeClr val="accent5">
                    <a:lumMod val="50000"/>
                  </a:schemeClr>
                </a:solidFill>
              </a:rPr>
              <a:t>integrate and assimilate in the community by </a:t>
            </a:r>
            <a:r>
              <a:rPr lang="en-US" sz="1050" dirty="0" smtClean="0">
                <a:solidFill>
                  <a:schemeClr val="accent5">
                    <a:lumMod val="50000"/>
                  </a:schemeClr>
                </a:solidFill>
              </a:rPr>
              <a:t>providing networking </a:t>
            </a:r>
            <a:r>
              <a:rPr lang="en-US" sz="1050" dirty="0">
                <a:solidFill>
                  <a:schemeClr val="accent5">
                    <a:lumMod val="50000"/>
                  </a:schemeClr>
                </a:solidFill>
              </a:rPr>
              <a:t>opportunities and access to community resources and</a:t>
            </a:r>
          </a:p>
          <a:p>
            <a:r>
              <a:rPr lang="en-US" sz="1050" dirty="0">
                <a:solidFill>
                  <a:schemeClr val="accent5">
                    <a:lumMod val="50000"/>
                  </a:schemeClr>
                </a:solidFill>
              </a:rPr>
              <a:t>multicultural and multilingual assistance. </a:t>
            </a:r>
            <a:endParaRPr lang="en-US" sz="105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sz="105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sz="1050" dirty="0" smtClean="0">
                <a:solidFill>
                  <a:schemeClr val="accent5">
                    <a:lumMod val="50000"/>
                  </a:schemeClr>
                </a:solidFill>
              </a:rPr>
              <a:t>Our non-profit EIN is 26-0542628.   </a:t>
            </a:r>
            <a:endParaRPr lang="en-US" sz="105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rot="16200000">
            <a:off x="1764486" y="4437703"/>
            <a:ext cx="35200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>
                <a:solidFill>
                  <a:schemeClr val="accent5">
                    <a:lumMod val="50000"/>
                  </a:schemeClr>
                </a:solidFill>
              </a:rPr>
              <a:t>Asian Community Cultural Association</a:t>
            </a:r>
          </a:p>
          <a:p>
            <a:r>
              <a:rPr lang="en-US" sz="1350" dirty="0" smtClean="0">
                <a:solidFill>
                  <a:schemeClr val="accent5">
                    <a:lumMod val="50000"/>
                  </a:schemeClr>
                </a:solidFill>
              </a:rPr>
              <a:t>of </a:t>
            </a:r>
            <a:r>
              <a:rPr lang="en-US" sz="1350" dirty="0">
                <a:solidFill>
                  <a:schemeClr val="accent5">
                    <a:lumMod val="50000"/>
                  </a:schemeClr>
                </a:solidFill>
              </a:rPr>
              <a:t>San Leandro</a:t>
            </a:r>
          </a:p>
          <a:p>
            <a:r>
              <a:rPr lang="en-US" sz="1350" dirty="0">
                <a:solidFill>
                  <a:schemeClr val="accent5">
                    <a:lumMod val="50000"/>
                  </a:schemeClr>
                </a:solidFill>
              </a:rPr>
              <a:t>15127 Inverness Street</a:t>
            </a:r>
          </a:p>
          <a:p>
            <a:r>
              <a:rPr lang="en-US" sz="1350" dirty="0">
                <a:solidFill>
                  <a:schemeClr val="accent5">
                    <a:lumMod val="50000"/>
                  </a:schemeClr>
                </a:solidFill>
              </a:rPr>
              <a:t>San Leandro, CA  94579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3551" y="2397783"/>
            <a:ext cx="1299906" cy="865250"/>
          </a:xfrm>
          <a:prstGeom prst="rect">
            <a:avLst/>
          </a:prstGeom>
        </p:spPr>
      </p:pic>
      <p:pic>
        <p:nvPicPr>
          <p:cNvPr id="1027" name="Picture 3" descr="Inline imag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276" y="1730028"/>
            <a:ext cx="1533627" cy="862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Inline imag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276" y="2766749"/>
            <a:ext cx="1325247" cy="745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6289964" y="332110"/>
            <a:ext cx="25191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5">
                    <a:lumMod val="50000"/>
                  </a:schemeClr>
                </a:solidFill>
              </a:rPr>
              <a:t>A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</a:rPr>
              <a:t>sian</a:t>
            </a:r>
          </a:p>
          <a:p>
            <a:r>
              <a:rPr lang="en-US" sz="4400" b="1" dirty="0" smtClean="0">
                <a:solidFill>
                  <a:schemeClr val="accent5">
                    <a:lumMod val="50000"/>
                  </a:schemeClr>
                </a:solidFill>
              </a:rPr>
              <a:t>C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</a:rPr>
              <a:t>ommunity</a:t>
            </a:r>
          </a:p>
          <a:p>
            <a:r>
              <a:rPr lang="en-US" sz="4400" b="1" dirty="0" smtClean="0">
                <a:solidFill>
                  <a:schemeClr val="accent5">
                    <a:lumMod val="50000"/>
                  </a:schemeClr>
                </a:solidFill>
              </a:rPr>
              <a:t>C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</a:rPr>
              <a:t>ultural</a:t>
            </a:r>
          </a:p>
          <a:p>
            <a:r>
              <a:rPr lang="en-US" sz="4800" b="1" dirty="0" smtClean="0">
                <a:solidFill>
                  <a:schemeClr val="accent5">
                    <a:lumMod val="50000"/>
                  </a:schemeClr>
                </a:solidFill>
              </a:rPr>
              <a:t>A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</a:rPr>
              <a:t>ssociation</a:t>
            </a:r>
          </a:p>
          <a:p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</a:rPr>
              <a:t>of</a:t>
            </a:r>
          </a:p>
          <a:p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</a:rPr>
              <a:t>San Leandro</a:t>
            </a:r>
            <a:endParaRPr lang="en-US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9349" y="4177146"/>
            <a:ext cx="2356795" cy="238298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02611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7963" y="283719"/>
            <a:ext cx="828502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A</a:t>
            </a:r>
            <a:r>
              <a:rPr lang="en-US" sz="2400" dirty="0" smtClean="0"/>
              <a:t>sian </a:t>
            </a:r>
            <a:r>
              <a:rPr lang="en-US" sz="2800" b="1" dirty="0" smtClean="0"/>
              <a:t>C</a:t>
            </a:r>
            <a:r>
              <a:rPr lang="en-US" sz="2400" dirty="0" smtClean="0"/>
              <a:t>ommunity </a:t>
            </a:r>
            <a:r>
              <a:rPr lang="en-US" sz="2800" b="1" dirty="0" smtClean="0"/>
              <a:t>C</a:t>
            </a:r>
            <a:r>
              <a:rPr lang="en-US" sz="2400" dirty="0" smtClean="0"/>
              <a:t>ultural </a:t>
            </a:r>
            <a:r>
              <a:rPr lang="en-US" sz="2800" b="1" dirty="0" smtClean="0"/>
              <a:t>A</a:t>
            </a:r>
            <a:r>
              <a:rPr lang="en-US" sz="2400" dirty="0" smtClean="0"/>
              <a:t>ssociation of San Leandro</a:t>
            </a:r>
          </a:p>
          <a:p>
            <a:pPr algn="ctr"/>
            <a:r>
              <a:rPr lang="en-US" sz="2400" dirty="0" smtClean="0"/>
              <a:t>Membership Application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95563" y="1564198"/>
            <a:ext cx="8515927" cy="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95564" y="2087418"/>
            <a:ext cx="8515927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 smtClean="0"/>
              <a:t>Member Name ________________________________________________________________________________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US" sz="1400" dirty="0" smtClean="0"/>
              <a:t>Address ______________________________________________________________________________________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US" sz="1400" dirty="0" smtClean="0"/>
              <a:t>City _____________________________________  State _________________________ Zip Code ______________</a:t>
            </a:r>
          </a:p>
          <a:p>
            <a:pPr>
              <a:lnSpc>
                <a:spcPct val="150000"/>
              </a:lnSpc>
            </a:pPr>
            <a:r>
              <a:rPr lang="en-US" sz="1400" dirty="0" smtClean="0"/>
              <a:t>Phone _________________________________ Email Address 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US" sz="1400" dirty="0" smtClean="0"/>
              <a:t>Reason for joining ACCA _________________________________________________________________________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US" sz="1400" dirty="0" smtClean="0"/>
              <a:t>_____________________________________________________________________________________________</a:t>
            </a:r>
            <a:endParaRPr lang="en-US" sz="1400" dirty="0"/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sz="1400" dirty="0" smtClean="0"/>
              <a:t>ACCA Membership Dues:  $25 Annual _________________  $250 Lifetime _________________________________</a:t>
            </a:r>
          </a:p>
          <a:p>
            <a:pPr>
              <a:lnSpc>
                <a:spcPct val="150000"/>
              </a:lnSpc>
            </a:pPr>
            <a:r>
              <a:rPr lang="en-US" sz="1400" dirty="0" smtClean="0"/>
              <a:t>Please contact me so I can take advantage of the following activities:</a:t>
            </a:r>
          </a:p>
          <a:p>
            <a:pPr>
              <a:lnSpc>
                <a:spcPct val="150000"/>
              </a:lnSpc>
            </a:pPr>
            <a:r>
              <a:rPr lang="en-US" sz="1400" dirty="0" smtClean="0"/>
              <a:t>_____Cultural Activities	                       _____Networking &amp; Social Activities                  _____Bilingual Assistance</a:t>
            </a:r>
          </a:p>
          <a:p>
            <a:pPr>
              <a:lnSpc>
                <a:spcPct val="150000"/>
              </a:lnSpc>
            </a:pPr>
            <a:r>
              <a:rPr lang="en-US" sz="1400" dirty="0" smtClean="0"/>
              <a:t>_____Educational Seminars                   _____Community Resources                                _____Community Involvement    	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369455" y="6140863"/>
            <a:ext cx="84420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Send application and payment to ACCA, 15127 Inverness Street, San Leandro, CA  94579</a:t>
            </a:r>
          </a:p>
          <a:p>
            <a:pPr algn="ctr"/>
            <a:r>
              <a:rPr lang="en-US" sz="1400" dirty="0" smtClean="0"/>
              <a:t>For questions, please call 1-510-895-5200 or email us </a:t>
            </a:r>
            <a:r>
              <a:rPr lang="en-US" sz="1400" smtClean="0"/>
              <a:t>at asiancomcultural@gmail.com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358813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</TotalTime>
  <Words>157</Words>
  <Application>Microsoft Office PowerPoint</Application>
  <PresentationFormat>On-screen Show (4:3)</PresentationFormat>
  <Paragraphs>35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Arlene Lum</dc:creator>
  <cp:lastModifiedBy>15103</cp:lastModifiedBy>
  <cp:revision>37</cp:revision>
  <cp:lastPrinted>2016-09-03T22:45:55Z</cp:lastPrinted>
  <dcterms:created xsi:type="dcterms:W3CDTF">2016-09-03T21:21:41Z</dcterms:created>
  <dcterms:modified xsi:type="dcterms:W3CDTF">2022-10-21T20:53:02Z</dcterms:modified>
</cp:coreProperties>
</file>