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77" r:id="rId3"/>
    <p:sldId id="281" r:id="rId4"/>
    <p:sldId id="257" r:id="rId5"/>
    <p:sldId id="258" r:id="rId6"/>
    <p:sldId id="310" r:id="rId7"/>
    <p:sldId id="302" r:id="rId8"/>
    <p:sldId id="304" r:id="rId9"/>
    <p:sldId id="271" r:id="rId10"/>
    <p:sldId id="311" r:id="rId11"/>
    <p:sldId id="294" r:id="rId12"/>
    <p:sldId id="265" r:id="rId13"/>
    <p:sldId id="266" r:id="rId14"/>
    <p:sldId id="297" r:id="rId15"/>
    <p:sldId id="312" r:id="rId16"/>
    <p:sldId id="298" r:id="rId17"/>
    <p:sldId id="264" r:id="rId18"/>
    <p:sldId id="268" r:id="rId19"/>
    <p:sldId id="278" r:id="rId20"/>
    <p:sldId id="274" r:id="rId21"/>
    <p:sldId id="307" r:id="rId22"/>
    <p:sldId id="309" r:id="rId23"/>
    <p:sldId id="299" r:id="rId24"/>
    <p:sldId id="280" r:id="rId25"/>
    <p:sldId id="270" r:id="rId26"/>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44"/>
    <p:restoredTop sz="47962"/>
  </p:normalViewPr>
  <p:slideViewPr>
    <p:cSldViewPr snapToGrid="0" snapToObjects="1">
      <p:cViewPr varScale="1">
        <p:scale>
          <a:sx n="20" d="100"/>
          <a:sy n="20" d="100"/>
        </p:scale>
        <p:origin x="2344" y="200"/>
      </p:cViewPr>
      <p:guideLst/>
    </p:cSldViewPr>
  </p:slideViewPr>
  <p:notesTextViewPr>
    <p:cViewPr>
      <p:scale>
        <a:sx n="135" d="100"/>
        <a:sy n="135" d="100"/>
      </p:scale>
      <p:origin x="0" y="0"/>
    </p:cViewPr>
  </p:notesTextViewPr>
  <p:sorterViewPr>
    <p:cViewPr>
      <p:scale>
        <a:sx n="127" d="100"/>
        <a:sy n="12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ris:Desktop:hauF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v>x</c:v>
          </c:tx>
          <c:spPr>
            <a:solidFill>
              <a:schemeClr val="tx1"/>
            </a:solidFill>
          </c:spPr>
          <c:invertIfNegative val="0"/>
          <c:cat>
            <c:numRef>
              <c:f>Sheet1!$A$1:$A$13</c:f>
              <c:numCache>
                <c:formatCode>General</c:formatCode>
                <c:ptCount val="13"/>
                <c:pt idx="0">
                  <c:v>6</c:v>
                </c:pt>
                <c:pt idx="1">
                  <c:v>7</c:v>
                </c:pt>
                <c:pt idx="2">
                  <c:v>8</c:v>
                </c:pt>
                <c:pt idx="3">
                  <c:v>9</c:v>
                </c:pt>
                <c:pt idx="4">
                  <c:v>10</c:v>
                </c:pt>
                <c:pt idx="5">
                  <c:v>11</c:v>
                </c:pt>
                <c:pt idx="6">
                  <c:v>12</c:v>
                </c:pt>
                <c:pt idx="7">
                  <c:v>13</c:v>
                </c:pt>
                <c:pt idx="8">
                  <c:v>14</c:v>
                </c:pt>
                <c:pt idx="9">
                  <c:v>15</c:v>
                </c:pt>
                <c:pt idx="10">
                  <c:v>16</c:v>
                </c:pt>
                <c:pt idx="11">
                  <c:v>17</c:v>
                </c:pt>
                <c:pt idx="12">
                  <c:v>18</c:v>
                </c:pt>
              </c:numCache>
            </c:numRef>
          </c:cat>
          <c:val>
            <c:numRef>
              <c:f>Sheet1!$B$1:$B$13</c:f>
              <c:numCache>
                <c:formatCode>General</c:formatCode>
                <c:ptCount val="13"/>
                <c:pt idx="0">
                  <c:v>3</c:v>
                </c:pt>
                <c:pt idx="1">
                  <c:v>10</c:v>
                </c:pt>
                <c:pt idx="2">
                  <c:v>6</c:v>
                </c:pt>
                <c:pt idx="3">
                  <c:v>9</c:v>
                </c:pt>
                <c:pt idx="4">
                  <c:v>8</c:v>
                </c:pt>
                <c:pt idx="5">
                  <c:v>5</c:v>
                </c:pt>
                <c:pt idx="6">
                  <c:v>3</c:v>
                </c:pt>
                <c:pt idx="7">
                  <c:v>3</c:v>
                </c:pt>
                <c:pt idx="8">
                  <c:v>2</c:v>
                </c:pt>
                <c:pt idx="9">
                  <c:v>1</c:v>
                </c:pt>
                <c:pt idx="11">
                  <c:v>1</c:v>
                </c:pt>
                <c:pt idx="12">
                  <c:v>1</c:v>
                </c:pt>
              </c:numCache>
            </c:numRef>
          </c:val>
          <c:extLst>
            <c:ext xmlns:c16="http://schemas.microsoft.com/office/drawing/2014/chart" uri="{C3380CC4-5D6E-409C-BE32-E72D297353CC}">
              <c16:uniqueId val="{00000000-E870-584F-8EC5-B8B429DA8BF2}"/>
            </c:ext>
          </c:extLst>
        </c:ser>
        <c:dLbls>
          <c:showLegendKey val="0"/>
          <c:showVal val="0"/>
          <c:showCatName val="0"/>
          <c:showSerName val="0"/>
          <c:showPercent val="0"/>
          <c:showBubbleSize val="0"/>
        </c:dLbls>
        <c:gapWidth val="0"/>
        <c:axId val="-941760096"/>
        <c:axId val="-941756704"/>
      </c:barChart>
      <c:catAx>
        <c:axId val="-941760096"/>
        <c:scaling>
          <c:orientation val="minMax"/>
        </c:scaling>
        <c:delete val="0"/>
        <c:axPos val="b"/>
        <c:title>
          <c:tx>
            <c:rich>
              <a:bodyPr/>
              <a:lstStyle/>
              <a:p>
                <a:pPr>
                  <a:defRPr sz="1200"/>
                </a:pPr>
                <a:r>
                  <a:rPr lang="en-US" sz="1200" dirty="0"/>
                  <a:t>RLN</a:t>
                </a:r>
              </a:p>
            </c:rich>
          </c:tx>
          <c:overlay val="0"/>
        </c:title>
        <c:numFmt formatCode="General" sourceLinked="1"/>
        <c:majorTickMark val="out"/>
        <c:minorTickMark val="none"/>
        <c:tickLblPos val="nextTo"/>
        <c:txPr>
          <a:bodyPr/>
          <a:lstStyle/>
          <a:p>
            <a:pPr>
              <a:defRPr sz="1000"/>
            </a:pPr>
            <a:endParaRPr lang="en-US"/>
          </a:p>
        </c:txPr>
        <c:crossAx val="-941756704"/>
        <c:crosses val="autoZero"/>
        <c:auto val="1"/>
        <c:lblAlgn val="ctr"/>
        <c:lblOffset val="100"/>
        <c:noMultiLvlLbl val="0"/>
      </c:catAx>
      <c:valAx>
        <c:axId val="-941756704"/>
        <c:scaling>
          <c:orientation val="minMax"/>
        </c:scaling>
        <c:delete val="0"/>
        <c:axPos val="l"/>
        <c:majorGridlines/>
        <c:title>
          <c:tx>
            <c:rich>
              <a:bodyPr/>
              <a:lstStyle/>
              <a:p>
                <a:pPr>
                  <a:defRPr sz="1200"/>
                </a:pPr>
                <a:r>
                  <a:rPr lang="en-US" sz="1200" dirty="0"/>
                  <a:t>Number</a:t>
                </a:r>
                <a:r>
                  <a:rPr lang="en-US" sz="1200" baseline="0" dirty="0"/>
                  <a:t> of Plants</a:t>
                </a:r>
                <a:endParaRPr lang="en-US" sz="1200" dirty="0"/>
              </a:p>
            </c:rich>
          </c:tx>
          <c:overlay val="0"/>
        </c:title>
        <c:numFmt formatCode="General" sourceLinked="1"/>
        <c:majorTickMark val="out"/>
        <c:minorTickMark val="none"/>
        <c:tickLblPos val="nextTo"/>
        <c:txPr>
          <a:bodyPr/>
          <a:lstStyle/>
          <a:p>
            <a:pPr>
              <a:defRPr sz="1000"/>
            </a:pPr>
            <a:endParaRPr lang="en-US"/>
          </a:p>
        </c:txPr>
        <c:crossAx val="-94176009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v>vv</c:v>
          </c:tx>
          <c:spPr>
            <a:solidFill>
              <a:schemeClr val="tx1"/>
            </a:solidFill>
          </c:spPr>
          <c:invertIfNegative val="0"/>
          <c:dPt>
            <c:idx val="0"/>
            <c:invertIfNegative val="0"/>
            <c:bubble3D val="0"/>
            <c:spPr>
              <a:solidFill>
                <a:srgbClr val="FF0000"/>
              </a:solidFill>
            </c:spPr>
            <c:extLst>
              <c:ext xmlns:c16="http://schemas.microsoft.com/office/drawing/2014/chart" uri="{C3380CC4-5D6E-409C-BE32-E72D297353CC}">
                <c16:uniqueId val="{00000000-1C5D-E84C-AC1E-87F69E8D8CB6}"/>
              </c:ext>
            </c:extLst>
          </c:dPt>
          <c:dPt>
            <c:idx val="1"/>
            <c:invertIfNegative val="0"/>
            <c:bubble3D val="0"/>
            <c:spPr>
              <a:solidFill>
                <a:srgbClr val="FFFF00"/>
              </a:solidFill>
            </c:spPr>
            <c:extLst>
              <c:ext xmlns:c16="http://schemas.microsoft.com/office/drawing/2014/chart" uri="{C3380CC4-5D6E-409C-BE32-E72D297353CC}">
                <c16:uniqueId val="{00000002-1C5D-E84C-AC1E-87F69E8D8CB6}"/>
              </c:ext>
            </c:extLst>
          </c:dPt>
          <c:dPt>
            <c:idx val="2"/>
            <c:invertIfNegative val="0"/>
            <c:bubble3D val="0"/>
            <c:spPr>
              <a:solidFill>
                <a:srgbClr val="0070C0"/>
              </a:solidFill>
            </c:spPr>
            <c:extLst>
              <c:ext xmlns:c16="http://schemas.microsoft.com/office/drawing/2014/chart" uri="{C3380CC4-5D6E-409C-BE32-E72D297353CC}">
                <c16:uniqueId val="{00000001-1C5D-E84C-AC1E-87F69E8D8CB6}"/>
              </c:ext>
            </c:extLst>
          </c:dPt>
          <c:errBars>
            <c:errBarType val="both"/>
            <c:errValType val="cust"/>
            <c:noEndCap val="1"/>
            <c:plus>
              <c:numRef>
                <c:f>Sheet1!$B$1:$B$3</c:f>
                <c:numCache>
                  <c:formatCode>General</c:formatCode>
                  <c:ptCount val="3"/>
                  <c:pt idx="0">
                    <c:v>2.1399999999999999E-2</c:v>
                  </c:pt>
                  <c:pt idx="1">
                    <c:v>0.6512</c:v>
                  </c:pt>
                  <c:pt idx="2">
                    <c:v>0.83399999999999996</c:v>
                  </c:pt>
                </c:numCache>
              </c:numRef>
            </c:plus>
            <c:minus>
              <c:numRef>
                <c:f>Sheet1!$B$1:$B$3</c:f>
                <c:numCache>
                  <c:formatCode>General</c:formatCode>
                  <c:ptCount val="3"/>
                  <c:pt idx="0">
                    <c:v>2.1399999999999999E-2</c:v>
                  </c:pt>
                  <c:pt idx="1">
                    <c:v>0.6512</c:v>
                  </c:pt>
                  <c:pt idx="2">
                    <c:v>0.83399999999999996</c:v>
                  </c:pt>
                </c:numCache>
              </c:numRef>
            </c:minus>
          </c:errBars>
          <c:cat>
            <c:strRef>
              <c:f>Sheet1!$C$1:$C$3</c:f>
              <c:strCache>
                <c:ptCount val="3"/>
                <c:pt idx="0">
                  <c:v>ColFRI/ColFRI</c:v>
                </c:pt>
                <c:pt idx="1">
                  <c:v>ColFRI/Hau-0</c:v>
                </c:pt>
                <c:pt idx="2">
                  <c:v>Hau-0/Hau-o</c:v>
                </c:pt>
              </c:strCache>
            </c:strRef>
          </c:cat>
          <c:val>
            <c:numRef>
              <c:f>Sheet1!$A$1:$A$3</c:f>
              <c:numCache>
                <c:formatCode>General</c:formatCode>
                <c:ptCount val="3"/>
                <c:pt idx="0">
                  <c:v>8</c:v>
                </c:pt>
                <c:pt idx="1">
                  <c:v>9.25</c:v>
                </c:pt>
                <c:pt idx="2">
                  <c:v>16</c:v>
                </c:pt>
              </c:numCache>
            </c:numRef>
          </c:val>
          <c:extLst>
            <c:ext xmlns:c16="http://schemas.microsoft.com/office/drawing/2014/chart" uri="{C3380CC4-5D6E-409C-BE32-E72D297353CC}">
              <c16:uniqueId val="{00000000-EEDC-5C4B-A7AE-6EAEC6279C3A}"/>
            </c:ext>
          </c:extLst>
        </c:ser>
        <c:dLbls>
          <c:showLegendKey val="0"/>
          <c:showVal val="0"/>
          <c:showCatName val="0"/>
          <c:showSerName val="0"/>
          <c:showPercent val="0"/>
          <c:showBubbleSize val="0"/>
        </c:dLbls>
        <c:gapWidth val="50"/>
        <c:axId val="-941746304"/>
        <c:axId val="-941743984"/>
      </c:barChart>
      <c:catAx>
        <c:axId val="-941746304"/>
        <c:scaling>
          <c:orientation val="minMax"/>
        </c:scaling>
        <c:delete val="0"/>
        <c:axPos val="b"/>
        <c:numFmt formatCode="General" sourceLinked="0"/>
        <c:majorTickMark val="out"/>
        <c:minorTickMark val="none"/>
        <c:tickLblPos val="nextTo"/>
        <c:txPr>
          <a:bodyPr/>
          <a:lstStyle/>
          <a:p>
            <a:pPr>
              <a:defRPr sz="1100"/>
            </a:pPr>
            <a:endParaRPr lang="en-US"/>
          </a:p>
        </c:txPr>
        <c:crossAx val="-941743984"/>
        <c:crosses val="autoZero"/>
        <c:auto val="1"/>
        <c:lblAlgn val="ctr"/>
        <c:lblOffset val="100"/>
        <c:noMultiLvlLbl val="0"/>
      </c:catAx>
      <c:valAx>
        <c:axId val="-941743984"/>
        <c:scaling>
          <c:orientation val="minMax"/>
        </c:scaling>
        <c:delete val="0"/>
        <c:axPos val="l"/>
        <c:majorGridlines/>
        <c:title>
          <c:tx>
            <c:rich>
              <a:bodyPr/>
              <a:lstStyle/>
              <a:p>
                <a:pPr>
                  <a:defRPr sz="1000"/>
                </a:pPr>
                <a:r>
                  <a:rPr lang="en-US" sz="1000"/>
                  <a:t>RLN</a:t>
                </a:r>
              </a:p>
            </c:rich>
          </c:tx>
          <c:overlay val="0"/>
        </c:title>
        <c:numFmt formatCode="General" sourceLinked="1"/>
        <c:majorTickMark val="out"/>
        <c:minorTickMark val="none"/>
        <c:tickLblPos val="nextTo"/>
        <c:txPr>
          <a:bodyPr/>
          <a:lstStyle/>
          <a:p>
            <a:pPr>
              <a:defRPr sz="1000"/>
            </a:pPr>
            <a:endParaRPr lang="en-US"/>
          </a:p>
        </c:txPr>
        <c:crossAx val="-94174630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B0152-F7F1-8345-9251-09A2CEC02EA2}" type="datetimeFigureOut">
              <a:rPr lang="en-US" smtClean="0"/>
              <a:t>3/17/19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F64FC9-5295-5A44-9448-512094B694E6}" type="slidenum">
              <a:rPr lang="en-US" smtClean="0"/>
              <a:t>‹#›</a:t>
            </a:fld>
            <a:endParaRPr lang="en-US"/>
          </a:p>
        </p:txBody>
      </p:sp>
    </p:spTree>
    <p:extLst>
      <p:ext uri="{BB962C8B-B14F-4D97-AF65-F5344CB8AC3E}">
        <p14:creationId xmlns:p14="http://schemas.microsoft.com/office/powerpoint/2010/main" val="3291377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Alicia</a:t>
            </a:r>
          </a:p>
          <a:p>
            <a:r>
              <a:rPr lang="en-US" dirty="0" err="1"/>
              <a:t>Organizors</a:t>
            </a:r>
            <a:endParaRPr lang="en-US" dirty="0"/>
          </a:p>
          <a:p>
            <a:r>
              <a:rPr lang="en-US" dirty="0" err="1"/>
              <a:t>Audiance</a:t>
            </a:r>
            <a:endParaRPr lang="en-US" dirty="0"/>
          </a:p>
          <a:p>
            <a:endParaRPr lang="en-US" dirty="0"/>
          </a:p>
          <a:p>
            <a:r>
              <a:rPr lang="en-US" dirty="0"/>
              <a:t>I’m CJ…working with plants for decades</a:t>
            </a:r>
          </a:p>
          <a:p>
            <a:endParaRPr lang="en-US" dirty="0"/>
          </a:p>
          <a:p>
            <a:r>
              <a:rPr lang="en-US" dirty="0"/>
              <a:t>Parent company….5 years ago….</a:t>
            </a:r>
            <a:r>
              <a:rPr lang="en-US" dirty="0" err="1"/>
              <a:t>hempgene</a:t>
            </a:r>
            <a:r>
              <a:rPr lang="en-US" dirty="0"/>
              <a:t>….</a:t>
            </a:r>
            <a:r>
              <a:rPr lang="en-US" dirty="0" err="1"/>
              <a:t>marigene</a:t>
            </a:r>
            <a:endParaRPr lang="en-US" dirty="0"/>
          </a:p>
          <a:p>
            <a:endParaRPr lang="en-US" dirty="0"/>
          </a:p>
          <a:p>
            <a:r>
              <a:rPr lang="en-US" dirty="0"/>
              <a:t>Things have changed</a:t>
            </a:r>
          </a:p>
        </p:txBody>
      </p:sp>
      <p:sp>
        <p:nvSpPr>
          <p:cNvPr id="4" name="Slide Number Placeholder 3"/>
          <p:cNvSpPr>
            <a:spLocks noGrp="1"/>
          </p:cNvSpPr>
          <p:nvPr>
            <p:ph type="sldNum" sz="quarter" idx="10"/>
          </p:nvPr>
        </p:nvSpPr>
        <p:spPr/>
        <p:txBody>
          <a:bodyPr/>
          <a:lstStyle/>
          <a:p>
            <a:fld id="{E2F64FC9-5295-5A44-9448-512094B694E6}" type="slidenum">
              <a:rPr lang="en-US" smtClean="0"/>
              <a:t>1</a:t>
            </a:fld>
            <a:endParaRPr lang="en-US"/>
          </a:p>
        </p:txBody>
      </p:sp>
    </p:spTree>
    <p:extLst>
      <p:ext uri="{BB962C8B-B14F-4D97-AF65-F5344CB8AC3E}">
        <p14:creationId xmlns:p14="http://schemas.microsoft.com/office/powerpoint/2010/main" val="163747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genetic map, illumine, </a:t>
            </a:r>
            <a:r>
              <a:rPr lang="en-US" dirty="0" err="1"/>
              <a:t>pacbio</a:t>
            </a:r>
            <a:r>
              <a:rPr lang="en-US" dirty="0"/>
              <a:t> and nanopore sequencing, we were finally able to get to 10 chromosomes or pseudomolecules.</a:t>
            </a:r>
          </a:p>
          <a:p>
            <a:endParaRPr lang="en-US" dirty="0"/>
          </a:p>
          <a:p>
            <a:r>
              <a:rPr lang="en-US" dirty="0"/>
              <a:t>You can see </a:t>
            </a:r>
            <a:r>
              <a:rPr lang="en-US" dirty="0" err="1"/>
              <a:t>cM</a:t>
            </a:r>
            <a:r>
              <a:rPr lang="en-US" dirty="0"/>
              <a:t> and number of markers per chromosome.</a:t>
            </a:r>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11</a:t>
            </a:fld>
            <a:endParaRPr lang="en-US"/>
          </a:p>
        </p:txBody>
      </p:sp>
    </p:spTree>
    <p:extLst>
      <p:ext uri="{BB962C8B-B14F-4D97-AF65-F5344CB8AC3E}">
        <p14:creationId xmlns:p14="http://schemas.microsoft.com/office/powerpoint/2010/main" val="133182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gene conferring difference….start with inbred sensitive and insensitive</a:t>
            </a:r>
          </a:p>
          <a:p>
            <a:r>
              <a:rPr lang="en-US" dirty="0"/>
              <a:t>Ability to inbreed = HUGE</a:t>
            </a:r>
          </a:p>
          <a:p>
            <a:r>
              <a:rPr lang="en-US" dirty="0"/>
              <a:t>F1 shows dominance (one copy), perhaps a bit of dose dependency</a:t>
            </a:r>
          </a:p>
          <a:p>
            <a:endParaRPr lang="en-US" dirty="0"/>
          </a:p>
          <a:p>
            <a:r>
              <a:rPr lang="en-US" dirty="0"/>
              <a:t>F2 shows 3:1 segregation</a:t>
            </a:r>
          </a:p>
          <a:p>
            <a:r>
              <a:rPr lang="en-US" dirty="0"/>
              <a:t>Low coverage genotyping and QTL mapping suggested a region on chromosome I</a:t>
            </a:r>
          </a:p>
          <a:p>
            <a:endParaRPr lang="en-US" dirty="0"/>
          </a:p>
          <a:p>
            <a:r>
              <a:rPr lang="en-US" dirty="0"/>
              <a:t>Progeny tested and genotyped at higher density. -   “chromosome walking”</a:t>
            </a:r>
          </a:p>
          <a:p>
            <a:endParaRPr lang="en-US" dirty="0"/>
          </a:p>
          <a:p>
            <a:r>
              <a:rPr lang="en-US" dirty="0"/>
              <a:t>24MB highly correlated, was fine mapped to 700Kb, with FT in the interval</a:t>
            </a:r>
          </a:p>
          <a:p>
            <a:endParaRPr lang="en-US" dirty="0"/>
          </a:p>
          <a:p>
            <a:r>
              <a:rPr lang="en-US" dirty="0"/>
              <a:t>FT = florigen (1937) a transmissible substance from leaf to apical meristem (flower). Elusive for 70 years.</a:t>
            </a:r>
          </a:p>
          <a:p>
            <a:endParaRPr lang="en-US" dirty="0"/>
          </a:p>
          <a:p>
            <a:r>
              <a:rPr lang="en-US" dirty="0"/>
              <a:t>2007 </a:t>
            </a:r>
            <a:r>
              <a:rPr lang="en-US" dirty="0" err="1"/>
              <a:t>breaktrought</a:t>
            </a:r>
            <a:r>
              <a:rPr lang="en-US" dirty="0"/>
              <a:t>. First mRNA was proposed, article redacted. A close friend Phil </a:t>
            </a:r>
            <a:r>
              <a:rPr lang="en-US" dirty="0" err="1"/>
              <a:t>Wigge</a:t>
            </a:r>
            <a:r>
              <a:rPr lang="en-US" dirty="0"/>
              <a:t> who was part of Detlef </a:t>
            </a:r>
            <a:r>
              <a:rPr lang="en-US" dirty="0" err="1"/>
              <a:t>Weigels</a:t>
            </a:r>
            <a:r>
              <a:rPr lang="en-US" dirty="0"/>
              <a:t> group a mentor of mine, showed the protein moved.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These sets of experiments were designed to identify the gene or genes that confer the far red response for flowering time.</a:t>
            </a:r>
          </a:p>
          <a:p>
            <a:endParaRPr lang="en-US" dirty="0"/>
          </a:p>
          <a:p>
            <a:r>
              <a:rPr lang="en-US" dirty="0"/>
              <a:t>The red chromosomes are from a accession that is sensitive to the the shade avoidance syndrome and flower early. Others appear to not “see” the increase in FR light and are thus insensitive for the shade avoidance syndrome.</a:t>
            </a:r>
          </a:p>
          <a:p>
            <a:endParaRPr lang="en-US" dirty="0"/>
          </a:p>
          <a:p>
            <a:r>
              <a:rPr lang="en-US" dirty="0"/>
              <a:t>Arabidopsis has 5 chromosomes, Cannabis has 10. Arabidopsis is a natural </a:t>
            </a:r>
            <a:r>
              <a:rPr lang="en-US" dirty="0" err="1"/>
              <a:t>selfer</a:t>
            </a:r>
            <a:r>
              <a:rPr lang="en-US" dirty="0"/>
              <a:t>, leading to highly inbred or homozygous, accessions. As you all know, Cannabis can be forced to self, which is a HUGE genetic tool</a:t>
            </a:r>
          </a:p>
          <a:p>
            <a:endParaRPr lang="en-US" dirty="0"/>
          </a:p>
          <a:p>
            <a:r>
              <a:rPr lang="en-US" dirty="0"/>
              <a:t>The first experiment shows the parents and an F1. The F1 shows the sensitive phenotype is dominant. Thus only one “good” copy of the gene is required for the plant to sense shade, or FR light.</a:t>
            </a:r>
          </a:p>
          <a:p>
            <a:endParaRPr lang="en-US" dirty="0"/>
          </a:p>
          <a:p>
            <a:r>
              <a:rPr lang="en-US" dirty="0"/>
              <a:t>The F2 segregates in a 3:1 manner. I genotyped the F2 genome wide and found a region of the genome with the extremes being predominantly different in one region. This type of experiment is referred to Quantitative trait loci mapping. I’ll explain a bit more about this in the next slide</a:t>
            </a:r>
          </a:p>
          <a:p>
            <a:endParaRPr lang="en-US" dirty="0"/>
          </a:p>
          <a:p>
            <a:r>
              <a:rPr lang="en-US" dirty="0"/>
              <a:t>That region of the chromosome containing a gene called FT which has been shown to be the elusive chemical called florigen that was first described in 1937 which moves from the leaves to the shoot apical meristem to initiate flowering. Proving that FT was florigen occurred in 2007, after articles claiming the mRNA were proven false and retracted.</a:t>
            </a:r>
          </a:p>
          <a:p>
            <a:endParaRPr lang="en-US" dirty="0"/>
          </a:p>
          <a:p>
            <a:r>
              <a:rPr lang="en-US" dirty="0"/>
              <a:t>To verify results from the F2, we do a progeny test, which is testing a number of progeny from the F2 plants to determine if they breed true. Is the phenotype stable, and still associated with the same </a:t>
            </a:r>
            <a:r>
              <a:rPr lang="en-US" dirty="0" err="1"/>
              <a:t>regon</a:t>
            </a:r>
            <a:r>
              <a:rPr lang="en-US" dirty="0"/>
              <a:t>.</a:t>
            </a:r>
          </a:p>
          <a:p>
            <a:endParaRPr lang="en-US" dirty="0"/>
          </a:p>
          <a:p>
            <a:r>
              <a:rPr lang="en-US" dirty="0"/>
              <a:t>These F3 (F2S1) were </a:t>
            </a:r>
            <a:r>
              <a:rPr lang="en-US" dirty="0" err="1"/>
              <a:t>phenotyped</a:t>
            </a:r>
            <a:r>
              <a:rPr lang="en-US" dirty="0"/>
              <a:t> and genotyped. The FT gene is at 24 </a:t>
            </a:r>
            <a:r>
              <a:rPr lang="en-US" dirty="0" err="1"/>
              <a:t>megabases</a:t>
            </a:r>
            <a:r>
              <a:rPr lang="en-US" dirty="0"/>
              <a:t>. The correlation between phenotype and genotype increases, and is maximum at the FT gene.</a:t>
            </a:r>
          </a:p>
          <a:p>
            <a:endParaRPr lang="en-US" dirty="0"/>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12</a:t>
            </a:fld>
            <a:endParaRPr lang="en-US"/>
          </a:p>
        </p:txBody>
      </p:sp>
    </p:spTree>
    <p:extLst>
      <p:ext uri="{BB962C8B-B14F-4D97-AF65-F5344CB8AC3E}">
        <p14:creationId xmlns:p14="http://schemas.microsoft.com/office/powerpoint/2010/main" val="3102281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standard QTL map. What is a QTL you may ask</a:t>
            </a:r>
          </a:p>
          <a:p>
            <a:endParaRPr lang="en-US" dirty="0"/>
          </a:p>
          <a:p>
            <a:r>
              <a:rPr lang="en-US" dirty="0"/>
              <a:t>QTL – multiple genes!!</a:t>
            </a:r>
          </a:p>
          <a:p>
            <a:endParaRPr lang="en-US" dirty="0"/>
          </a:p>
          <a:p>
            <a:r>
              <a:rPr lang="en-US" dirty="0"/>
              <a:t>X-axis </a:t>
            </a:r>
            <a:r>
              <a:rPr lang="en-US" dirty="0" err="1"/>
              <a:t>chrmosomes</a:t>
            </a:r>
            <a:r>
              <a:rPr lang="en-US" dirty="0"/>
              <a:t> lines up from the beginning to the end of the genome – continuous</a:t>
            </a:r>
          </a:p>
          <a:p>
            <a:r>
              <a:rPr lang="en-US" dirty="0"/>
              <a:t>Y-axis statistical score for association with phenotype on a logarithmic scale</a:t>
            </a:r>
          </a:p>
          <a:p>
            <a:r>
              <a:rPr lang="en-US" dirty="0"/>
              <a:t>Permutation = significance</a:t>
            </a:r>
          </a:p>
          <a:p>
            <a:endParaRPr lang="en-US" dirty="0"/>
          </a:p>
          <a:p>
            <a:r>
              <a:rPr lang="en-US" dirty="0"/>
              <a:t>This is for shade avoidance, and once again this experiment shows FT is responsible for sensitivity to shade. I also grew these plants outside to verify the results.</a:t>
            </a:r>
          </a:p>
          <a:p>
            <a:endParaRPr lang="en-US" dirty="0"/>
          </a:p>
          <a:p>
            <a:r>
              <a:rPr lang="en-US" dirty="0"/>
              <a:t>TAKE HOME</a:t>
            </a:r>
          </a:p>
          <a:p>
            <a:r>
              <a:rPr lang="en-US" dirty="0"/>
              <a:t>The insensitive strains tend towards northern Europe, where twilight is </a:t>
            </a:r>
            <a:r>
              <a:rPr lang="en-US" dirty="0" err="1"/>
              <a:t>exteneded</a:t>
            </a:r>
            <a:r>
              <a:rPr lang="en-US" dirty="0"/>
              <a:t> and rich in FR. Thus these plants have evolved to NOT </a:t>
            </a:r>
            <a:r>
              <a:rPr lang="en-US" dirty="0" err="1"/>
              <a:t>recogizde</a:t>
            </a:r>
            <a:r>
              <a:rPr lang="en-US" dirty="0"/>
              <a:t> the FR flowering time que….FT expression</a:t>
            </a:r>
          </a:p>
          <a:p>
            <a:endParaRPr lang="en-US" dirty="0"/>
          </a:p>
          <a:p>
            <a:r>
              <a:rPr lang="en-US" dirty="0"/>
              <a:t>----</a:t>
            </a:r>
          </a:p>
          <a:p>
            <a:endParaRPr lang="en-US" dirty="0"/>
          </a:p>
          <a:p>
            <a:r>
              <a:rPr lang="en-US" dirty="0"/>
              <a:t>QTL mapping</a:t>
            </a:r>
          </a:p>
          <a:p>
            <a:r>
              <a:rPr lang="en-US" dirty="0"/>
              <a:t>-once genotyped, immortal population. </a:t>
            </a:r>
            <a:r>
              <a:rPr lang="en-US" dirty="0" err="1"/>
              <a:t>Addityional</a:t>
            </a:r>
            <a:r>
              <a:rPr lang="en-US" dirty="0"/>
              <a:t> </a:t>
            </a:r>
            <a:r>
              <a:rPr lang="en-US" dirty="0" err="1"/>
              <a:t>condisitions</a:t>
            </a:r>
            <a:r>
              <a:rPr lang="en-US" dirty="0"/>
              <a:t>. Branching, pest resistance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This is another population. Here I am showing a standard QTL map.</a:t>
            </a:r>
          </a:p>
          <a:p>
            <a:endParaRPr lang="en-US" dirty="0"/>
          </a:p>
          <a:p>
            <a:r>
              <a:rPr lang="en-US" dirty="0"/>
              <a:t>The figure represents the association between genotype and phenotype. On the bottom access are markers from the chromosomes organized from beginning to end. The y-axis is a statistical score on a </a:t>
            </a:r>
            <a:r>
              <a:rPr lang="en-US" dirty="0" err="1"/>
              <a:t>logrithic</a:t>
            </a:r>
            <a:r>
              <a:rPr lang="en-US" dirty="0"/>
              <a:t> scale testing association. The line is considered the point as insignificance as determined by permutations of the data. It is what you would expect if there was no correlation.</a:t>
            </a:r>
          </a:p>
          <a:p>
            <a:endParaRPr lang="en-US" dirty="0"/>
          </a:p>
          <a:p>
            <a:r>
              <a:rPr lang="en-US" dirty="0"/>
              <a:t>This is for shade avoidance, and once again this experiment shows FT is responsible for sensitivity to shade. I also grew these plants outside to verify the results.</a:t>
            </a:r>
          </a:p>
          <a:p>
            <a:endParaRPr lang="en-US" dirty="0"/>
          </a:p>
          <a:p>
            <a:r>
              <a:rPr lang="en-US" dirty="0"/>
              <a:t>TAKE HOME</a:t>
            </a:r>
          </a:p>
          <a:p>
            <a:r>
              <a:rPr lang="en-US" dirty="0"/>
              <a:t>The insensitive strains tend towards northern Europe, where twilight is </a:t>
            </a:r>
            <a:r>
              <a:rPr lang="en-US" dirty="0" err="1"/>
              <a:t>exteneded</a:t>
            </a:r>
            <a:r>
              <a:rPr lang="en-US" dirty="0"/>
              <a:t> and rich in FR. Thus these plants have evolved to NOT </a:t>
            </a:r>
            <a:r>
              <a:rPr lang="en-US" dirty="0" err="1"/>
              <a:t>recogizde</a:t>
            </a:r>
            <a:r>
              <a:rPr lang="en-US" dirty="0"/>
              <a:t> this flowering time que.</a:t>
            </a:r>
          </a:p>
          <a:p>
            <a:endParaRPr lang="en-US" dirty="0"/>
          </a:p>
          <a:p>
            <a:endParaRPr lang="en-US" dirty="0"/>
          </a:p>
          <a:p>
            <a:r>
              <a:rPr lang="en-US" dirty="0"/>
              <a:t>While we are looking at a QTL map, I want to make a few comments.</a:t>
            </a:r>
          </a:p>
          <a:p>
            <a:r>
              <a:rPr lang="en-US" dirty="0"/>
              <a:t>-once these plants have been genotyped, they can also be evaluated for other traits. In Cannabis we would keep clones and generate an “immortal” population. Thus you could grow the plants in different conditions and identify genes important to your specific growth conditions. Or map other traits, such as branching or pest resistance.</a:t>
            </a:r>
          </a:p>
          <a:p>
            <a:r>
              <a:rPr lang="en-US" dirty="0"/>
              <a:t>-Thus you can any number of traits with the same lines. In this figure you see we had 3 conditions and the QTL as this peak is called, the genes effect had less support, but was still highly significant , was effected by the different conditions.</a:t>
            </a:r>
          </a:p>
          <a:p>
            <a:endParaRPr lang="en-US" dirty="0"/>
          </a:p>
          <a:p>
            <a:r>
              <a:rPr lang="en-US" dirty="0"/>
              <a:t>Finally, the x-axis is only possible if we have a complete genome assembly. The ability to tell chromosomes apart</a:t>
            </a:r>
          </a:p>
          <a:p>
            <a:endParaRPr lang="en-US" dirty="0"/>
          </a:p>
          <a:p>
            <a:r>
              <a:rPr lang="en-US" dirty="0"/>
              <a:t>-------</a:t>
            </a:r>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13</a:t>
            </a:fld>
            <a:endParaRPr lang="en-US"/>
          </a:p>
        </p:txBody>
      </p:sp>
    </p:spTree>
    <p:extLst>
      <p:ext uri="{BB962C8B-B14F-4D97-AF65-F5344CB8AC3E}">
        <p14:creationId xmlns:p14="http://schemas.microsoft.com/office/powerpoint/2010/main" val="33441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Weiblen</a:t>
            </a:r>
            <a:r>
              <a:rPr lang="en-US" dirty="0"/>
              <a:t> groups initial results verified in 2015 paper</a:t>
            </a:r>
          </a:p>
          <a:p>
            <a:endParaRPr lang="en-US" dirty="0"/>
          </a:p>
          <a:p>
            <a:r>
              <a:rPr lang="en-US" dirty="0"/>
              <a:t>A QTL </a:t>
            </a:r>
          </a:p>
          <a:p>
            <a:endParaRPr lang="en-US" dirty="0"/>
          </a:p>
          <a:p>
            <a:r>
              <a:rPr lang="en-US" dirty="0"/>
              <a:t>POTENCY DUE TO OTHER </a:t>
            </a:r>
            <a:r>
              <a:rPr lang="en-US" dirty="0" err="1"/>
              <a:t>QTLfor</a:t>
            </a:r>
            <a:r>
              <a:rPr lang="en-US" dirty="0"/>
              <a:t> total cannabinoid content and of course, the CBDAS/THCAS locus</a:t>
            </a:r>
          </a:p>
        </p:txBody>
      </p:sp>
      <p:sp>
        <p:nvSpPr>
          <p:cNvPr id="4" name="Slide Number Placeholder 3"/>
          <p:cNvSpPr>
            <a:spLocks noGrp="1"/>
          </p:cNvSpPr>
          <p:nvPr>
            <p:ph type="sldNum" sz="quarter" idx="10"/>
          </p:nvPr>
        </p:nvSpPr>
        <p:spPr/>
        <p:txBody>
          <a:bodyPr/>
          <a:lstStyle/>
          <a:p>
            <a:fld id="{E2F64FC9-5295-5A44-9448-512094B694E6}" type="slidenum">
              <a:rPr lang="en-US" smtClean="0"/>
              <a:t>14</a:t>
            </a:fld>
            <a:endParaRPr lang="en-US"/>
          </a:p>
        </p:txBody>
      </p:sp>
    </p:spTree>
    <p:extLst>
      <p:ext uri="{BB962C8B-B14F-4D97-AF65-F5344CB8AC3E}">
        <p14:creationId xmlns:p14="http://schemas.microsoft.com/office/powerpoint/2010/main" val="342329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map, we were able to identify </a:t>
            </a:r>
            <a:r>
              <a:rPr lang="en-US" dirty="0" err="1"/>
              <a:t>ancestorial</a:t>
            </a:r>
            <a:r>
              <a:rPr lang="en-US" dirty="0"/>
              <a:t> regions, and we compared these between hemp and marijuana.</a:t>
            </a:r>
          </a:p>
          <a:p>
            <a:endParaRPr lang="en-US" dirty="0"/>
          </a:p>
          <a:p>
            <a:r>
              <a:rPr lang="en-US" dirty="0"/>
              <a:t>Using data from all groups via NCBI and OCP</a:t>
            </a:r>
          </a:p>
        </p:txBody>
      </p:sp>
      <p:sp>
        <p:nvSpPr>
          <p:cNvPr id="4" name="Slide Number Placeholder 3"/>
          <p:cNvSpPr>
            <a:spLocks noGrp="1"/>
          </p:cNvSpPr>
          <p:nvPr>
            <p:ph type="sldNum" sz="quarter" idx="10"/>
          </p:nvPr>
        </p:nvSpPr>
        <p:spPr/>
        <p:txBody>
          <a:bodyPr/>
          <a:lstStyle/>
          <a:p>
            <a:fld id="{E2F64FC9-5295-5A44-9448-512094B694E6}" type="slidenum">
              <a:rPr lang="en-US" smtClean="0"/>
              <a:t>16</a:t>
            </a:fld>
            <a:endParaRPr lang="en-US"/>
          </a:p>
        </p:txBody>
      </p:sp>
    </p:spTree>
    <p:extLst>
      <p:ext uri="{BB962C8B-B14F-4D97-AF65-F5344CB8AC3E}">
        <p14:creationId xmlns:p14="http://schemas.microsoft.com/office/powerpoint/2010/main" val="2169744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Markers = Use differences to “tag” genes, or a DNA difference</a:t>
            </a:r>
          </a:p>
          <a:p>
            <a:endParaRPr lang="en-US" dirty="0"/>
          </a:p>
          <a:p>
            <a:r>
              <a:rPr lang="en-US" dirty="0"/>
              <a:t>Primers same, sizes different</a:t>
            </a:r>
          </a:p>
        </p:txBody>
      </p:sp>
      <p:sp>
        <p:nvSpPr>
          <p:cNvPr id="4" name="Slide Number Placeholder 3"/>
          <p:cNvSpPr>
            <a:spLocks noGrp="1"/>
          </p:cNvSpPr>
          <p:nvPr>
            <p:ph type="sldNum" sz="quarter" idx="5"/>
          </p:nvPr>
        </p:nvSpPr>
        <p:spPr/>
        <p:txBody>
          <a:bodyPr/>
          <a:lstStyle/>
          <a:p>
            <a:fld id="{E2F64FC9-5295-5A44-9448-512094B694E6}" type="slidenum">
              <a:rPr lang="en-US" smtClean="0"/>
              <a:t>17</a:t>
            </a:fld>
            <a:endParaRPr lang="en-US"/>
          </a:p>
        </p:txBody>
      </p:sp>
    </p:spTree>
    <p:extLst>
      <p:ext uri="{BB962C8B-B14F-4D97-AF65-F5344CB8AC3E}">
        <p14:creationId xmlns:p14="http://schemas.microsoft.com/office/powerpoint/2010/main" val="139503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differences in sizes. Small pieces if DNA reproduced a billion times so we can actually see it. BUT – they are in the same genomic region.</a:t>
            </a:r>
          </a:p>
          <a:p>
            <a:endParaRPr lang="en-US" dirty="0"/>
          </a:p>
          <a:p>
            <a:r>
              <a:rPr lang="en-US" dirty="0"/>
              <a:t>1) The available polymorphisms of a given marker for </a:t>
            </a:r>
            <a:r>
              <a:rPr lang="en-US" dirty="0" err="1"/>
              <a:t>comparasion</a:t>
            </a:r>
            <a:r>
              <a:rPr lang="en-US" dirty="0"/>
              <a:t>.</a:t>
            </a:r>
          </a:p>
          <a:p>
            <a:r>
              <a:rPr lang="en-US" dirty="0"/>
              <a:t>…these would be a good marker for breeding the two. If it were myrcene, could male a correlation to its size and myrcene production</a:t>
            </a:r>
          </a:p>
          <a:p>
            <a:endParaRPr lang="en-US" dirty="0"/>
          </a:p>
          <a:p>
            <a:r>
              <a:rPr lang="en-US" dirty="0"/>
              <a:t>2) THC/CBD</a:t>
            </a:r>
          </a:p>
          <a:p>
            <a:endParaRPr lang="en-US" dirty="0"/>
          </a:p>
          <a:p>
            <a:r>
              <a:rPr lang="en-US" dirty="0"/>
              <a:t>3) Internal audit</a:t>
            </a:r>
          </a:p>
          <a:p>
            <a:endParaRPr lang="en-US" dirty="0"/>
          </a:p>
          <a:p>
            <a:r>
              <a:rPr lang="en-US" dirty="0"/>
              <a:t>4) Identifying </a:t>
            </a:r>
            <a:r>
              <a:rPr lang="en-US" dirty="0" err="1"/>
              <a:t>hermy</a:t>
            </a:r>
            <a:r>
              <a:rPr lang="en-US" dirty="0"/>
              <a:t> cause</a:t>
            </a:r>
          </a:p>
        </p:txBody>
      </p:sp>
      <p:sp>
        <p:nvSpPr>
          <p:cNvPr id="4" name="Slide Number Placeholder 3"/>
          <p:cNvSpPr>
            <a:spLocks noGrp="1"/>
          </p:cNvSpPr>
          <p:nvPr>
            <p:ph type="sldNum" sz="quarter" idx="5"/>
          </p:nvPr>
        </p:nvSpPr>
        <p:spPr/>
        <p:txBody>
          <a:bodyPr/>
          <a:lstStyle/>
          <a:p>
            <a:fld id="{E2F64FC9-5295-5A44-9448-512094B694E6}" type="slidenum">
              <a:rPr lang="en-US" smtClean="0"/>
              <a:t>18</a:t>
            </a:fld>
            <a:endParaRPr lang="en-US"/>
          </a:p>
        </p:txBody>
      </p:sp>
    </p:spTree>
    <p:extLst>
      <p:ext uri="{BB962C8B-B14F-4D97-AF65-F5344CB8AC3E}">
        <p14:creationId xmlns:p14="http://schemas.microsoft.com/office/powerpoint/2010/main" val="397690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Population relatedness</a:t>
            </a:r>
          </a:p>
          <a:p>
            <a:r>
              <a:rPr lang="en-US" dirty="0"/>
              <a:t>Pairwise </a:t>
            </a:r>
            <a:r>
              <a:rPr lang="en-US" dirty="0" err="1"/>
              <a:t>comparision</a:t>
            </a:r>
            <a:r>
              <a:rPr lang="en-US" dirty="0"/>
              <a:t> between 83 plants in a population</a:t>
            </a:r>
          </a:p>
          <a:p>
            <a:r>
              <a:rPr lang="en-US" dirty="0"/>
              <a:t>darker the blue, more related are the plants strain.</a:t>
            </a:r>
          </a:p>
          <a:p>
            <a:endParaRPr lang="en-US" dirty="0"/>
          </a:p>
          <a:p>
            <a:endParaRPr lang="en-US" dirty="0"/>
          </a:p>
          <a:p>
            <a:r>
              <a:rPr lang="en-US" dirty="0"/>
              <a:t>Pick out the most alike strains to make crosses, purify population</a:t>
            </a:r>
          </a:p>
          <a:p>
            <a:endParaRPr lang="en-US" dirty="0"/>
          </a:p>
          <a:p>
            <a:r>
              <a:rPr lang="en-US" dirty="0"/>
              <a:t>Whole genome. NOW we can do it for each chromosome , or gene</a:t>
            </a:r>
          </a:p>
        </p:txBody>
      </p:sp>
      <p:sp>
        <p:nvSpPr>
          <p:cNvPr id="4" name="Slide Number Placeholder 3"/>
          <p:cNvSpPr>
            <a:spLocks noGrp="1"/>
          </p:cNvSpPr>
          <p:nvPr>
            <p:ph type="sldNum" sz="quarter" idx="10"/>
          </p:nvPr>
        </p:nvSpPr>
        <p:spPr/>
        <p:txBody>
          <a:bodyPr/>
          <a:lstStyle/>
          <a:p>
            <a:fld id="{E2F64FC9-5295-5A44-9448-512094B694E6}" type="slidenum">
              <a:rPr lang="en-US" smtClean="0"/>
              <a:t>19</a:t>
            </a:fld>
            <a:endParaRPr lang="en-US"/>
          </a:p>
        </p:txBody>
      </p:sp>
    </p:spTree>
    <p:extLst>
      <p:ext uri="{BB962C8B-B14F-4D97-AF65-F5344CB8AC3E}">
        <p14:creationId xmlns:p14="http://schemas.microsoft.com/office/powerpoint/2010/main" val="3445105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DNA fingerprint of the parents, F1, F2 -&gt; </a:t>
            </a:r>
            <a:r>
              <a:rPr lang="en-US" dirty="0" err="1"/>
              <a:t>selfed</a:t>
            </a:r>
            <a:r>
              <a:rPr lang="en-US" dirty="0"/>
              <a:t> plants -&gt; plants for production</a:t>
            </a:r>
          </a:p>
          <a:p>
            <a:r>
              <a:rPr lang="en-US" dirty="0"/>
              <a:t>Also phenotype data showing stability. – related to genes</a:t>
            </a:r>
          </a:p>
          <a:p>
            <a:endParaRPr lang="en-US" dirty="0"/>
          </a:p>
          <a:p>
            <a:r>
              <a:rPr lang="en-US" dirty="0"/>
              <a:t>Documentation can be used to verify germplasm </a:t>
            </a:r>
            <a:r>
              <a:rPr lang="en-US" dirty="0" err="1"/>
              <a:t>unambigiously</a:t>
            </a:r>
            <a:r>
              <a:rPr lang="en-US" dirty="0"/>
              <a:t>.</a:t>
            </a:r>
          </a:p>
          <a:p>
            <a:endParaRPr lang="en-US" dirty="0"/>
          </a:p>
          <a:p>
            <a:r>
              <a:rPr lang="en-US" dirty="0"/>
              <a:t>REPRUCIBLE  -&gt; IRREFUTABLE</a:t>
            </a:r>
          </a:p>
        </p:txBody>
      </p:sp>
      <p:sp>
        <p:nvSpPr>
          <p:cNvPr id="4" name="Slide Number Placeholder 3"/>
          <p:cNvSpPr>
            <a:spLocks noGrp="1"/>
          </p:cNvSpPr>
          <p:nvPr>
            <p:ph type="sldNum" sz="quarter" idx="5"/>
          </p:nvPr>
        </p:nvSpPr>
        <p:spPr/>
        <p:txBody>
          <a:bodyPr/>
          <a:lstStyle/>
          <a:p>
            <a:fld id="{E2F64FC9-5295-5A44-9448-512094B694E6}" type="slidenum">
              <a:rPr lang="en-US" smtClean="0"/>
              <a:t>20</a:t>
            </a:fld>
            <a:endParaRPr lang="en-US"/>
          </a:p>
        </p:txBody>
      </p:sp>
    </p:spTree>
    <p:extLst>
      <p:ext uri="{BB962C8B-B14F-4D97-AF65-F5344CB8AC3E}">
        <p14:creationId xmlns:p14="http://schemas.microsoft.com/office/powerpoint/2010/main" val="111980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identical</a:t>
            </a:r>
          </a:p>
          <a:p>
            <a:r>
              <a:rPr lang="en-US" dirty="0"/>
              <a:t>Different chemical profiles</a:t>
            </a:r>
          </a:p>
          <a:p>
            <a:r>
              <a:rPr lang="en-US" dirty="0"/>
              <a:t>Perfect for clinical trials</a:t>
            </a:r>
          </a:p>
          <a:p>
            <a:endParaRPr lang="en-US" dirty="0"/>
          </a:p>
          <a:p>
            <a:r>
              <a:rPr lang="en-US" dirty="0"/>
              <a:t>MARKERS</a:t>
            </a:r>
          </a:p>
        </p:txBody>
      </p:sp>
      <p:sp>
        <p:nvSpPr>
          <p:cNvPr id="4" name="Slide Number Placeholder 3"/>
          <p:cNvSpPr>
            <a:spLocks noGrp="1"/>
          </p:cNvSpPr>
          <p:nvPr>
            <p:ph type="sldNum" sz="quarter" idx="5"/>
          </p:nvPr>
        </p:nvSpPr>
        <p:spPr/>
        <p:txBody>
          <a:bodyPr/>
          <a:lstStyle/>
          <a:p>
            <a:fld id="{E2F64FC9-5295-5A44-9448-512094B694E6}" type="slidenum">
              <a:rPr lang="en-US" smtClean="0"/>
              <a:t>21</a:t>
            </a:fld>
            <a:endParaRPr lang="en-US"/>
          </a:p>
        </p:txBody>
      </p:sp>
    </p:spTree>
    <p:extLst>
      <p:ext uri="{BB962C8B-B14F-4D97-AF65-F5344CB8AC3E}">
        <p14:creationId xmlns:p14="http://schemas.microsoft.com/office/powerpoint/2010/main" val="122208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8826F5-51CD-4465-8408-CE98B8BBDBD6}" type="slidenum">
              <a:rPr lang="en-US" smtClean="0"/>
              <a:t>2</a:t>
            </a:fld>
            <a:endParaRPr lang="en-US"/>
          </a:p>
        </p:txBody>
      </p:sp>
    </p:spTree>
    <p:extLst>
      <p:ext uri="{BB962C8B-B14F-4D97-AF65-F5344CB8AC3E}">
        <p14:creationId xmlns:p14="http://schemas.microsoft.com/office/powerpoint/2010/main" val="2842768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Progeny testing = PROOF</a:t>
            </a:r>
          </a:p>
        </p:txBody>
      </p:sp>
      <p:sp>
        <p:nvSpPr>
          <p:cNvPr id="4" name="Slide Number Placeholder 3"/>
          <p:cNvSpPr>
            <a:spLocks noGrp="1"/>
          </p:cNvSpPr>
          <p:nvPr>
            <p:ph type="sldNum" sz="quarter" idx="5"/>
          </p:nvPr>
        </p:nvSpPr>
        <p:spPr/>
        <p:txBody>
          <a:bodyPr/>
          <a:lstStyle/>
          <a:p>
            <a:fld id="{E2F64FC9-5295-5A44-9448-512094B694E6}" type="slidenum">
              <a:rPr lang="en-US" smtClean="0"/>
              <a:t>22</a:t>
            </a:fld>
            <a:endParaRPr lang="en-US"/>
          </a:p>
        </p:txBody>
      </p:sp>
    </p:spTree>
    <p:extLst>
      <p:ext uri="{BB962C8B-B14F-4D97-AF65-F5344CB8AC3E}">
        <p14:creationId xmlns:p14="http://schemas.microsoft.com/office/powerpoint/2010/main" val="1126777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BS degree in Genetics and Cell Biology from the University of Minnesota, and a PhD in Biochemistry from the University of Wisconsin. For the last decade, Dr. Schwartz's research has focused on the genetic differences that control flowering time. During that time he discovered that expression of a gene called Flowering Locus T leads to differential flowering time of plants and is dependent on their native locations. These results have been published in multiple peer-reviewed journals, and presented at conferences throughout the US.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Chris has a MSc in Botany from the University of British Columbia and BS in Zoology from the University of Florida.  He is an expert </a:t>
            </a:r>
            <a:r>
              <a:rPr lang="en-US" sz="1200" b="0" i="0" kern="1200" dirty="0" err="1">
                <a:solidFill>
                  <a:schemeClr val="tx1"/>
                </a:solidFill>
                <a:effectLst/>
                <a:latin typeface="+mn-lt"/>
                <a:ea typeface="+mn-ea"/>
                <a:cs typeface="+mn-cs"/>
              </a:rPr>
              <a:t>bioinformatician</a:t>
            </a:r>
            <a:r>
              <a:rPr lang="en-US" sz="1200" b="0" i="0" kern="1200" dirty="0">
                <a:solidFill>
                  <a:schemeClr val="tx1"/>
                </a:solidFill>
                <a:effectLst/>
                <a:latin typeface="+mn-lt"/>
                <a:ea typeface="+mn-ea"/>
                <a:cs typeface="+mn-cs"/>
              </a:rPr>
              <a:t>, leveraging high performance computers to assemble genomes, study gene expression, and understand the genetics of populations. His focus has been providing genomic resources and analyses to answer </a:t>
            </a:r>
            <a:r>
              <a:rPr lang="en-US" sz="1200" b="0" i="0" kern="1200" dirty="0" err="1">
                <a:solidFill>
                  <a:schemeClr val="tx1"/>
                </a:solidFill>
                <a:effectLst/>
                <a:latin typeface="+mn-lt"/>
                <a:ea typeface="+mn-ea"/>
                <a:cs typeface="+mn-cs"/>
              </a:rPr>
              <a:t>ap</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Marie Turner received a BS in Horticulture before working in cryobiology and tissue culture with the USDA ARS National Center for Genetic Resources Preservation for several years. She then obtained a PhD in Plant Breeding and Genetics with a focus on population genetics and the evolution of fitness in hybrids. Her first postdoc was focused on the breeding of multi-market and abiotic stress tolerance traits in sorghum. She then went on to do additional postdoctoral work integrating genetic and </a:t>
            </a:r>
            <a:r>
              <a:rPr lang="en-US" sz="1200" kern="1200" dirty="0" err="1">
                <a:solidFill>
                  <a:schemeClr val="tx1"/>
                </a:solidFill>
                <a:effectLst/>
                <a:latin typeface="+mn-lt"/>
                <a:ea typeface="+mn-ea"/>
                <a:cs typeface="+mn-cs"/>
              </a:rPr>
              <a:t>metabolomic</a:t>
            </a:r>
            <a:r>
              <a:rPr lang="en-US" sz="1200" kern="1200" dirty="0">
                <a:solidFill>
                  <a:schemeClr val="tx1"/>
                </a:solidFill>
                <a:effectLst/>
                <a:latin typeface="+mn-lt"/>
                <a:ea typeface="+mn-ea"/>
                <a:cs typeface="+mn-cs"/>
              </a:rPr>
              <a:t> data sets to map malting quality traits in barley and disease resistance traits in dry bean. She has strong interests in the intersection of agronomic practices, environment, and genetics and how they influence the ability to establish useful genotype to phenotype correlations.</a:t>
            </a:r>
          </a:p>
          <a:p>
            <a:r>
              <a:rPr lang="en-US" sz="1200" b="0" i="0" kern="1200" dirty="0">
                <a:solidFill>
                  <a:schemeClr val="tx1"/>
                </a:solidFill>
                <a:effectLst/>
                <a:latin typeface="+mn-lt"/>
                <a:ea typeface="+mn-ea"/>
                <a:cs typeface="+mn-cs"/>
              </a:rPr>
              <a:t>plied and theoretical questions in genome biology, evolution, and domestication across a diverse range </a:t>
            </a:r>
            <a:endParaRPr lang="en-US" dirty="0"/>
          </a:p>
        </p:txBody>
      </p:sp>
      <p:sp>
        <p:nvSpPr>
          <p:cNvPr id="4" name="Slide Number Placeholder 3"/>
          <p:cNvSpPr>
            <a:spLocks noGrp="1"/>
          </p:cNvSpPr>
          <p:nvPr>
            <p:ph type="sldNum" sz="quarter" idx="10"/>
          </p:nvPr>
        </p:nvSpPr>
        <p:spPr/>
        <p:txBody>
          <a:bodyPr/>
          <a:lstStyle/>
          <a:p>
            <a:fld id="{8D8826F5-51CD-4465-8408-CE98B8BBDBD6}" type="slidenum">
              <a:rPr lang="en-US" smtClean="0"/>
              <a:t>24</a:t>
            </a:fld>
            <a:endParaRPr lang="en-US"/>
          </a:p>
        </p:txBody>
      </p:sp>
    </p:spTree>
    <p:extLst>
      <p:ext uri="{BB962C8B-B14F-4D97-AF65-F5344CB8AC3E}">
        <p14:creationId xmlns:p14="http://schemas.microsoft.com/office/powerpoint/2010/main" val="3594398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Team collaboration to complete the Cannabis genome…..People</a:t>
            </a:r>
          </a:p>
          <a:p>
            <a:endParaRPr lang="en-US" dirty="0"/>
          </a:p>
          <a:p>
            <a:r>
              <a:rPr lang="en-US" dirty="0"/>
              <a:t>It was a struggle, employing 5 different sequencing technique, with some falling below expectations</a:t>
            </a:r>
          </a:p>
        </p:txBody>
      </p:sp>
      <p:sp>
        <p:nvSpPr>
          <p:cNvPr id="4" name="Slide Number Placeholder 3"/>
          <p:cNvSpPr>
            <a:spLocks noGrp="1"/>
          </p:cNvSpPr>
          <p:nvPr>
            <p:ph type="sldNum" sz="quarter" idx="10"/>
          </p:nvPr>
        </p:nvSpPr>
        <p:spPr/>
        <p:txBody>
          <a:bodyPr/>
          <a:lstStyle/>
          <a:p>
            <a:fld id="{E2F64FC9-5295-5A44-9448-512094B694E6}" type="slidenum">
              <a:rPr lang="en-US" smtClean="0"/>
              <a:t>4</a:t>
            </a:fld>
            <a:endParaRPr lang="en-US"/>
          </a:p>
        </p:txBody>
      </p:sp>
    </p:spTree>
    <p:extLst>
      <p:ext uri="{BB962C8B-B14F-4D97-AF65-F5344CB8AC3E}">
        <p14:creationId xmlns:p14="http://schemas.microsoft.com/office/powerpoint/2010/main" val="207907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gene discovery and trait improvement – shade avoidance</a:t>
            </a:r>
          </a:p>
          <a:p>
            <a:endParaRPr lang="en-US" dirty="0"/>
          </a:p>
          <a:p>
            <a:r>
              <a:rPr lang="en-US" dirty="0"/>
              <a:t>On the right Arabidopsis</a:t>
            </a:r>
          </a:p>
          <a:p>
            <a:r>
              <a:rPr lang="en-US" dirty="0"/>
              <a:t>FR light transmission and reflection…</a:t>
            </a:r>
            <a:r>
              <a:rPr lang="en-US" dirty="0" err="1"/>
              <a:t>petile</a:t>
            </a:r>
            <a:r>
              <a:rPr lang="en-US" dirty="0"/>
              <a:t> elongation to reach for light</a:t>
            </a:r>
          </a:p>
          <a:p>
            <a:r>
              <a:rPr lang="en-US" dirty="0"/>
              <a:t>Early flowering - sensitive and insensitive. Some plants 10X difference in flowering time</a:t>
            </a:r>
          </a:p>
          <a:p>
            <a:endParaRPr lang="en-US" dirty="0"/>
          </a:p>
          <a:p>
            <a:endParaRPr lang="en-US" dirty="0"/>
          </a:p>
          <a:p>
            <a:endParaRPr lang="en-US" dirty="0"/>
          </a:p>
          <a:p>
            <a:endParaRPr lang="en-US" dirty="0"/>
          </a:p>
          <a:p>
            <a:endParaRPr lang="en-US" dirty="0"/>
          </a:p>
          <a:p>
            <a:r>
              <a:rPr lang="en-US" dirty="0"/>
              <a:t>I want to discuss how we use genomic information to facilitate trait improvement in crops.</a:t>
            </a:r>
          </a:p>
          <a:p>
            <a:endParaRPr lang="en-US" dirty="0"/>
          </a:p>
          <a:p>
            <a:r>
              <a:rPr lang="en-US" dirty="0"/>
              <a:t>As an example, I will use the shade avoidance syndrome. When plants are shaded, or crowded, they grow tall and skinny and often flower earlier.</a:t>
            </a:r>
          </a:p>
          <a:p>
            <a:endParaRPr lang="en-US" dirty="0"/>
          </a:p>
          <a:p>
            <a:r>
              <a:rPr lang="en-US" dirty="0"/>
              <a:t>Taken from </a:t>
            </a:r>
            <a:r>
              <a:rPr lang="en-US" dirty="0" err="1"/>
              <a:t>Ranalli’s</a:t>
            </a:r>
            <a:r>
              <a:rPr lang="en-US" dirty="0"/>
              <a:t> book, two hemp genotypes were grown in open or crowded conditions, resulting in vastly different phenotypes. Or as many people say the “expression” of the trait.</a:t>
            </a:r>
          </a:p>
          <a:p>
            <a:endParaRPr lang="en-US" dirty="0"/>
          </a:p>
          <a:p>
            <a:r>
              <a:rPr lang="en-US" dirty="0"/>
              <a:t>On the right is an experiment I did using Arabidopsis, a plant model organism. These plants were exposed to FR light, which mimics shade. In the environment, leaves reflect and transmit far-red light, leading to an </a:t>
            </a:r>
            <a:r>
              <a:rPr lang="en-US" dirty="0" err="1"/>
              <a:t>incr</a:t>
            </a:r>
            <a:r>
              <a:rPr lang="en-US" dirty="0"/>
              <a:t> as is seen in shaded conditions. The plants have elongated petioles, different shaped leaves, and flower earlier then the plants on the left</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5</a:t>
            </a:fld>
            <a:endParaRPr lang="en-US"/>
          </a:p>
        </p:txBody>
      </p:sp>
    </p:spTree>
    <p:extLst>
      <p:ext uri="{BB962C8B-B14F-4D97-AF65-F5344CB8AC3E}">
        <p14:creationId xmlns:p14="http://schemas.microsoft.com/office/powerpoint/2010/main" val="24450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a complete genome assembly allows us to QTL map.</a:t>
            </a:r>
          </a:p>
          <a:p>
            <a:endParaRPr lang="en-US" dirty="0"/>
          </a:p>
          <a:p>
            <a:r>
              <a:rPr lang="en-US" dirty="0"/>
              <a:t>These are the assemblies that I am aware of.</a:t>
            </a:r>
          </a:p>
          <a:p>
            <a:endParaRPr lang="en-US" dirty="0"/>
          </a:p>
          <a:p>
            <a:r>
              <a:rPr lang="en-US" dirty="0"/>
              <a:t>Kuddos to Jon Page and his group. It took half a decade to get something better.</a:t>
            </a:r>
          </a:p>
          <a:p>
            <a:endParaRPr lang="en-US" dirty="0"/>
          </a:p>
          <a:p>
            <a:r>
              <a:rPr lang="en-US" dirty="0"/>
              <a:t>But now Cannabis is in the big leagues. This number N50, describes the quality of the </a:t>
            </a:r>
            <a:r>
              <a:rPr lang="en-US" dirty="0" err="1"/>
              <a:t>assemlbly</a:t>
            </a:r>
            <a:r>
              <a:rPr lang="en-US" dirty="0"/>
              <a:t>. You can think about it as a road, and the number indicates how far you can go without encountering a stop sign.</a:t>
            </a:r>
          </a:p>
          <a:p>
            <a:endParaRPr lang="en-US" dirty="0"/>
          </a:p>
          <a:p>
            <a:r>
              <a:rPr lang="en-US" dirty="0"/>
              <a:t>500K is the hallmark of a platinum genome, established by the human genome mapping project.</a:t>
            </a:r>
          </a:p>
          <a:p>
            <a:endParaRPr lang="en-US" dirty="0"/>
          </a:p>
        </p:txBody>
      </p:sp>
      <p:sp>
        <p:nvSpPr>
          <p:cNvPr id="4" name="Slide Number Placeholder 3"/>
          <p:cNvSpPr>
            <a:spLocks noGrp="1"/>
          </p:cNvSpPr>
          <p:nvPr>
            <p:ph type="sldNum" sz="quarter" idx="5"/>
          </p:nvPr>
        </p:nvSpPr>
        <p:spPr/>
        <p:txBody>
          <a:bodyPr/>
          <a:lstStyle/>
          <a:p>
            <a:fld id="{E2F64FC9-5295-5A44-9448-512094B694E6}" type="slidenum">
              <a:rPr lang="en-US" smtClean="0"/>
              <a:t>6</a:t>
            </a:fld>
            <a:endParaRPr lang="en-US"/>
          </a:p>
        </p:txBody>
      </p:sp>
    </p:spTree>
    <p:extLst>
      <p:ext uri="{BB962C8B-B14F-4D97-AF65-F5344CB8AC3E}">
        <p14:creationId xmlns:p14="http://schemas.microsoft.com/office/powerpoint/2010/main" val="896072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planning a trip from San Diego to Seattle. If we did not know the distance or directions amongst the cities it would be pretty hard! Same with genes.</a:t>
            </a:r>
          </a:p>
          <a:p>
            <a:endParaRPr lang="en-US" dirty="0"/>
          </a:p>
          <a:p>
            <a:r>
              <a:rPr lang="en-US" dirty="0"/>
              <a:t>The Cannabis genome has been stuck in this state for years. We have not known where the genes are located in relation to one another.</a:t>
            </a:r>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7</a:t>
            </a:fld>
            <a:endParaRPr lang="en-US"/>
          </a:p>
        </p:txBody>
      </p:sp>
    </p:spTree>
    <p:extLst>
      <p:ext uri="{BB962C8B-B14F-4D97-AF65-F5344CB8AC3E}">
        <p14:creationId xmlns:p14="http://schemas.microsoft.com/office/powerpoint/2010/main" val="2002817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high quality assemblies, including ours which delineates the 10 chromosomes, we now have an address for every gene.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Precise combinations of the cities for maximum efficiency.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I mentioned b4, it is the COMBINATION of genes that is important to achieve a maximum and stable phenotype. So we need to know there addresses.</a:t>
            </a:r>
          </a:p>
          <a:p>
            <a:endParaRPr lang="en-US" dirty="0"/>
          </a:p>
        </p:txBody>
      </p:sp>
      <p:sp>
        <p:nvSpPr>
          <p:cNvPr id="4" name="Slide Number Placeholder 3"/>
          <p:cNvSpPr>
            <a:spLocks noGrp="1"/>
          </p:cNvSpPr>
          <p:nvPr>
            <p:ph type="sldNum" sz="quarter" idx="10"/>
          </p:nvPr>
        </p:nvSpPr>
        <p:spPr/>
        <p:txBody>
          <a:bodyPr/>
          <a:lstStyle/>
          <a:p>
            <a:fld id="{E2F64FC9-5295-5A44-9448-512094B694E6}" type="slidenum">
              <a:rPr lang="en-US" smtClean="0"/>
              <a:t>8</a:t>
            </a:fld>
            <a:endParaRPr lang="en-US"/>
          </a:p>
        </p:txBody>
      </p:sp>
    </p:spTree>
    <p:extLst>
      <p:ext uri="{BB962C8B-B14F-4D97-AF65-F5344CB8AC3E}">
        <p14:creationId xmlns:p14="http://schemas.microsoft.com/office/powerpoint/2010/main" val="3815450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single chromosome from 96 F2 plants. From a cross between highly inbred hemp and highly inbred marijuana.</a:t>
            </a:r>
          </a:p>
          <a:p>
            <a:endParaRPr lang="en-US" dirty="0"/>
          </a:p>
          <a:p>
            <a:r>
              <a:rPr lang="en-US" dirty="0"/>
              <a:t>This gives you some idea as to the recombination, in other words new combinations, in the F1.</a:t>
            </a:r>
          </a:p>
          <a:p>
            <a:r>
              <a:rPr lang="en-US" dirty="0"/>
              <a:t>Imagine this jumbled one more time….F3</a:t>
            </a:r>
          </a:p>
          <a:p>
            <a:endParaRPr lang="en-US" dirty="0"/>
          </a:p>
          <a:p>
            <a:r>
              <a:rPr lang="en-US" dirty="0"/>
              <a:t>…..this is what we need to QTL map.</a:t>
            </a:r>
          </a:p>
        </p:txBody>
      </p:sp>
      <p:sp>
        <p:nvSpPr>
          <p:cNvPr id="4" name="Slide Number Placeholder 3"/>
          <p:cNvSpPr>
            <a:spLocks noGrp="1"/>
          </p:cNvSpPr>
          <p:nvPr>
            <p:ph type="sldNum" sz="quarter" idx="10"/>
          </p:nvPr>
        </p:nvSpPr>
        <p:spPr/>
        <p:txBody>
          <a:bodyPr/>
          <a:lstStyle/>
          <a:p>
            <a:fld id="{E2F64FC9-5295-5A44-9448-512094B694E6}" type="slidenum">
              <a:rPr lang="en-US" smtClean="0"/>
              <a:t>9</a:t>
            </a:fld>
            <a:endParaRPr lang="en-US"/>
          </a:p>
        </p:txBody>
      </p:sp>
    </p:spTree>
    <p:extLst>
      <p:ext uri="{BB962C8B-B14F-4D97-AF65-F5344CB8AC3E}">
        <p14:creationId xmlns:p14="http://schemas.microsoft.com/office/powerpoint/2010/main" val="3139462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we have seen a correlation with this region of the chromosome and myrcene.</a:t>
            </a:r>
          </a:p>
          <a:p>
            <a:endParaRPr lang="en-US" dirty="0"/>
          </a:p>
          <a:p>
            <a:r>
              <a:rPr lang="en-US" dirty="0"/>
              <a:t>We now have a region and likely, a gene that we can track. GENE DISCOVERY.</a:t>
            </a:r>
          </a:p>
        </p:txBody>
      </p:sp>
      <p:sp>
        <p:nvSpPr>
          <p:cNvPr id="4" name="Slide Number Placeholder 3"/>
          <p:cNvSpPr>
            <a:spLocks noGrp="1"/>
          </p:cNvSpPr>
          <p:nvPr>
            <p:ph type="sldNum" sz="quarter" idx="10"/>
          </p:nvPr>
        </p:nvSpPr>
        <p:spPr/>
        <p:txBody>
          <a:bodyPr/>
          <a:lstStyle/>
          <a:p>
            <a:fld id="{E2F64FC9-5295-5A44-9448-512094B694E6}" type="slidenum">
              <a:rPr lang="en-US" smtClean="0"/>
              <a:t>10</a:t>
            </a:fld>
            <a:endParaRPr lang="en-US"/>
          </a:p>
        </p:txBody>
      </p:sp>
    </p:spTree>
    <p:extLst>
      <p:ext uri="{BB962C8B-B14F-4D97-AF65-F5344CB8AC3E}">
        <p14:creationId xmlns:p14="http://schemas.microsoft.com/office/powerpoint/2010/main" val="2915724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506340-10EE-F141-AB8E-006EADE1AAD2}" type="datetimeFigureOut">
              <a:rPr lang="en-US" smtClean="0"/>
              <a:t>3/17/19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1626659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06340-10EE-F141-AB8E-006EADE1AAD2}" type="datetimeFigureOut">
              <a:rPr lang="en-US" smtClean="0"/>
              <a:t>3/17/19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3642052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06340-10EE-F141-AB8E-006EADE1AAD2}" type="datetimeFigureOut">
              <a:rPr lang="en-US" smtClean="0"/>
              <a:t>3/17/19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183264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506340-10EE-F141-AB8E-006EADE1AAD2}" type="datetimeFigureOut">
              <a:rPr lang="en-US" smtClean="0"/>
              <a:t>3/17/19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266960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506340-10EE-F141-AB8E-006EADE1AAD2}" type="datetimeFigureOut">
              <a:rPr lang="en-US" smtClean="0"/>
              <a:t>3/17/19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294795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D506340-10EE-F141-AB8E-006EADE1AAD2}" type="datetimeFigureOut">
              <a:rPr lang="en-US" smtClean="0"/>
              <a:t>3/17/19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139240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506340-10EE-F141-AB8E-006EADE1AAD2}" type="datetimeFigureOut">
              <a:rPr lang="en-US" smtClean="0"/>
              <a:t>3/17/19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2629473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D506340-10EE-F141-AB8E-006EADE1AAD2}" type="datetimeFigureOut">
              <a:rPr lang="en-US" smtClean="0"/>
              <a:t>3/17/19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3569702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506340-10EE-F141-AB8E-006EADE1AAD2}" type="datetimeFigureOut">
              <a:rPr lang="en-US" smtClean="0"/>
              <a:t>3/17/19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2571161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FD506340-10EE-F141-AB8E-006EADE1AAD2}" type="datetimeFigureOut">
              <a:rPr lang="en-US" smtClean="0"/>
              <a:t>3/17/19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128950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FD506340-10EE-F141-AB8E-006EADE1AAD2}" type="datetimeFigureOut">
              <a:rPr lang="en-US" smtClean="0"/>
              <a:t>3/17/19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C19309-1AEF-2A47-A926-E389B9C50E31}" type="slidenum">
              <a:rPr lang="en-US" smtClean="0"/>
              <a:t>‹#›</a:t>
            </a:fld>
            <a:endParaRPr lang="en-US"/>
          </a:p>
        </p:txBody>
      </p:sp>
    </p:spTree>
    <p:extLst>
      <p:ext uri="{BB962C8B-B14F-4D97-AF65-F5344CB8AC3E}">
        <p14:creationId xmlns:p14="http://schemas.microsoft.com/office/powerpoint/2010/main" val="304860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FD506340-10EE-F141-AB8E-006EADE1AAD2}" type="datetimeFigureOut">
              <a:rPr lang="en-US" smtClean="0"/>
              <a:t>3/17/19</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D1C19309-1AEF-2A47-A926-E389B9C50E31}" type="slidenum">
              <a:rPr lang="en-US" smtClean="0"/>
              <a:t>‹#›</a:t>
            </a:fld>
            <a:endParaRPr lang="en-US"/>
          </a:p>
        </p:txBody>
      </p:sp>
    </p:spTree>
    <p:extLst>
      <p:ext uri="{BB962C8B-B14F-4D97-AF65-F5344CB8AC3E}">
        <p14:creationId xmlns:p14="http://schemas.microsoft.com/office/powerpoint/2010/main" val="455699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d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png"/><Relationship Id="rId4" Type="http://schemas.openxmlformats.org/officeDocument/2006/relationships/image" Target="../media/image5.jpe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D3996B-A707-FA45-9637-48DF7D3550C1}"/>
              </a:ext>
            </a:extLst>
          </p:cNvPr>
          <p:cNvSpPr txBox="1"/>
          <p:nvPr/>
        </p:nvSpPr>
        <p:spPr>
          <a:xfrm>
            <a:off x="5223120" y="3587842"/>
            <a:ext cx="4184159" cy="1569660"/>
          </a:xfrm>
          <a:prstGeom prst="rect">
            <a:avLst/>
          </a:prstGeom>
          <a:noFill/>
        </p:spPr>
        <p:txBody>
          <a:bodyPr wrap="none" rtlCol="0">
            <a:spAutoFit/>
          </a:bodyPr>
          <a:lstStyle/>
          <a:p>
            <a:pPr algn="ctr"/>
            <a:r>
              <a:rPr lang="en-US" sz="3200" b="1" dirty="0">
                <a:latin typeface="Cambria" panose="02040503050406030204" pitchFamily="18" charset="0"/>
              </a:rPr>
              <a:t>CJ Schwartz PhD</a:t>
            </a:r>
          </a:p>
          <a:p>
            <a:pPr algn="ctr"/>
            <a:r>
              <a:rPr lang="en-US" sz="3200" dirty="0">
                <a:latin typeface="Cambria" panose="02040503050406030204" pitchFamily="18" charset="0"/>
              </a:rPr>
              <a:t>Sunrise Genetics</a:t>
            </a:r>
          </a:p>
          <a:p>
            <a:pPr algn="ctr"/>
            <a:r>
              <a:rPr lang="en-US" sz="3200" dirty="0" err="1">
                <a:latin typeface="Cambria" panose="02040503050406030204" pitchFamily="18" charset="0"/>
              </a:rPr>
              <a:t>Marigene</a:t>
            </a:r>
            <a:r>
              <a:rPr lang="en-US" sz="3200" dirty="0">
                <a:latin typeface="Cambria" panose="02040503050406030204" pitchFamily="18" charset="0"/>
              </a:rPr>
              <a:t> &amp; </a:t>
            </a:r>
            <a:r>
              <a:rPr lang="en-US" sz="3200" dirty="0" err="1">
                <a:latin typeface="Cambria" panose="02040503050406030204" pitchFamily="18" charset="0"/>
              </a:rPr>
              <a:t>Hempgene</a:t>
            </a:r>
            <a:endParaRPr lang="en-US" sz="3200" dirty="0">
              <a:latin typeface="Cambria" panose="02040503050406030204" pitchFamily="18" charset="0"/>
            </a:endParaRPr>
          </a:p>
        </p:txBody>
      </p:sp>
      <p:sp>
        <p:nvSpPr>
          <p:cNvPr id="5" name="TextBox 4">
            <a:extLst>
              <a:ext uri="{FF2B5EF4-FFF2-40B4-BE49-F238E27FC236}">
                <a16:creationId xmlns:a16="http://schemas.microsoft.com/office/drawing/2014/main" id="{D63A1100-C4A6-1841-BD90-5F770DAB7914}"/>
              </a:ext>
            </a:extLst>
          </p:cNvPr>
          <p:cNvSpPr txBox="1"/>
          <p:nvPr/>
        </p:nvSpPr>
        <p:spPr>
          <a:xfrm>
            <a:off x="0" y="676777"/>
            <a:ext cx="14630400" cy="1569660"/>
          </a:xfrm>
          <a:prstGeom prst="rect">
            <a:avLst/>
          </a:prstGeom>
          <a:noFill/>
        </p:spPr>
        <p:txBody>
          <a:bodyPr wrap="square" rtlCol="0">
            <a:spAutoFit/>
          </a:bodyPr>
          <a:lstStyle/>
          <a:p>
            <a:pPr algn="ctr"/>
            <a:r>
              <a:rPr lang="en-US" sz="4800" dirty="0">
                <a:latin typeface="Cambria" panose="02040503050406030204" pitchFamily="18" charset="0"/>
              </a:rPr>
              <a:t>Leveraging the completed Cannabis genome for gene discovery and strain development</a:t>
            </a:r>
          </a:p>
        </p:txBody>
      </p:sp>
      <p:pic>
        <p:nvPicPr>
          <p:cNvPr id="6" name="Picture 5">
            <a:extLst>
              <a:ext uri="{FF2B5EF4-FFF2-40B4-BE49-F238E27FC236}">
                <a16:creationId xmlns:a16="http://schemas.microsoft.com/office/drawing/2014/main" id="{4B528718-FB8A-A14F-B5C2-52999796A8E1}"/>
              </a:ext>
            </a:extLst>
          </p:cNvPr>
          <p:cNvPicPr>
            <a:picLocks noChangeAspect="1"/>
          </p:cNvPicPr>
          <p:nvPr/>
        </p:nvPicPr>
        <p:blipFill>
          <a:blip r:embed="rId3"/>
          <a:stretch>
            <a:fillRect/>
          </a:stretch>
        </p:blipFill>
        <p:spPr>
          <a:xfrm>
            <a:off x="1" y="6741043"/>
            <a:ext cx="2759528" cy="1485900"/>
          </a:xfrm>
          <a:prstGeom prst="rect">
            <a:avLst/>
          </a:prstGeom>
        </p:spPr>
      </p:pic>
    </p:spTree>
    <p:extLst>
      <p:ext uri="{BB962C8B-B14F-4D97-AF65-F5344CB8AC3E}">
        <p14:creationId xmlns:p14="http://schemas.microsoft.com/office/powerpoint/2010/main" val="37848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11FD73-C767-4B4D-B1F6-39133148078C}"/>
              </a:ext>
            </a:extLst>
          </p:cNvPr>
          <p:cNvPicPr>
            <a:picLocks noChangeAspect="1"/>
          </p:cNvPicPr>
          <p:nvPr/>
        </p:nvPicPr>
        <p:blipFill>
          <a:blip r:embed="rId3"/>
          <a:stretch>
            <a:fillRect/>
          </a:stretch>
        </p:blipFill>
        <p:spPr>
          <a:xfrm>
            <a:off x="1" y="1171777"/>
            <a:ext cx="14630400" cy="3876431"/>
          </a:xfrm>
          <a:prstGeom prst="rect">
            <a:avLst/>
          </a:prstGeom>
        </p:spPr>
      </p:pic>
      <p:sp>
        <p:nvSpPr>
          <p:cNvPr id="8" name="TextBox 7">
            <a:extLst>
              <a:ext uri="{FF2B5EF4-FFF2-40B4-BE49-F238E27FC236}">
                <a16:creationId xmlns:a16="http://schemas.microsoft.com/office/drawing/2014/main" id="{3D6B2F2D-05BB-7F4E-B273-619B95231F82}"/>
              </a:ext>
            </a:extLst>
          </p:cNvPr>
          <p:cNvSpPr txBox="1"/>
          <p:nvPr/>
        </p:nvSpPr>
        <p:spPr>
          <a:xfrm>
            <a:off x="823475" y="210940"/>
            <a:ext cx="13282547" cy="683264"/>
          </a:xfrm>
          <a:prstGeom prst="rect">
            <a:avLst/>
          </a:prstGeom>
          <a:noFill/>
        </p:spPr>
        <p:txBody>
          <a:bodyPr wrap="none" rtlCol="0">
            <a:spAutoFit/>
          </a:bodyPr>
          <a:lstStyle/>
          <a:p>
            <a:r>
              <a:rPr lang="en-US" sz="3840" dirty="0">
                <a:latin typeface="Cambria" panose="02040503050406030204" pitchFamily="18" charset="0"/>
              </a:rPr>
              <a:t>University of Minnesota F2 mapping population (Genetic Map)</a:t>
            </a:r>
          </a:p>
        </p:txBody>
      </p:sp>
      <p:pic>
        <p:nvPicPr>
          <p:cNvPr id="10" name="Picture 9">
            <a:extLst>
              <a:ext uri="{FF2B5EF4-FFF2-40B4-BE49-F238E27FC236}">
                <a16:creationId xmlns:a16="http://schemas.microsoft.com/office/drawing/2014/main" id="{501162E3-896B-F14D-A447-D75BA7EB0E8B}"/>
              </a:ext>
            </a:extLst>
          </p:cNvPr>
          <p:cNvPicPr>
            <a:picLocks noChangeAspect="1"/>
          </p:cNvPicPr>
          <p:nvPr/>
        </p:nvPicPr>
        <p:blipFill>
          <a:blip r:embed="rId4"/>
          <a:stretch>
            <a:fillRect/>
          </a:stretch>
        </p:blipFill>
        <p:spPr>
          <a:xfrm>
            <a:off x="1" y="6741043"/>
            <a:ext cx="2759528" cy="1485900"/>
          </a:xfrm>
          <a:prstGeom prst="rect">
            <a:avLst/>
          </a:prstGeom>
        </p:spPr>
      </p:pic>
      <p:pic>
        <p:nvPicPr>
          <p:cNvPr id="14" name="Picture 14">
            <a:extLst>
              <a:ext uri="{FF2B5EF4-FFF2-40B4-BE49-F238E27FC236}">
                <a16:creationId xmlns:a16="http://schemas.microsoft.com/office/drawing/2014/main" id="{93698ABB-A193-DD45-9D1D-5CD3A7DDD6A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0" y="7137229"/>
            <a:ext cx="4227106" cy="848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cxnSp>
        <p:nvCxnSpPr>
          <p:cNvPr id="4" name="Straight Connector 3">
            <a:extLst>
              <a:ext uri="{FF2B5EF4-FFF2-40B4-BE49-F238E27FC236}">
                <a16:creationId xmlns:a16="http://schemas.microsoft.com/office/drawing/2014/main" id="{48CD53C5-710F-EF44-BA7B-9E07C6281C66}"/>
              </a:ext>
            </a:extLst>
          </p:cNvPr>
          <p:cNvCxnSpPr>
            <a:cxnSpLocks/>
          </p:cNvCxnSpPr>
          <p:nvPr/>
        </p:nvCxnSpPr>
        <p:spPr>
          <a:xfrm>
            <a:off x="-91440" y="1371600"/>
            <a:ext cx="14852866"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48909E-73E4-6041-A797-6AB952EF27E7}"/>
              </a:ext>
            </a:extLst>
          </p:cNvPr>
          <p:cNvSpPr txBox="1"/>
          <p:nvPr/>
        </p:nvSpPr>
        <p:spPr>
          <a:xfrm>
            <a:off x="5524005" y="5492554"/>
            <a:ext cx="3582391" cy="1200329"/>
          </a:xfrm>
          <a:prstGeom prst="rect">
            <a:avLst/>
          </a:prstGeom>
          <a:noFill/>
        </p:spPr>
        <p:txBody>
          <a:bodyPr wrap="none" rtlCol="0">
            <a:spAutoFit/>
          </a:bodyPr>
          <a:lstStyle/>
          <a:p>
            <a:r>
              <a:rPr lang="en-US" sz="2400" dirty="0">
                <a:latin typeface="Cambria" panose="02040503050406030204" pitchFamily="18" charset="0"/>
              </a:rPr>
              <a:t>Green – High Myrcene</a:t>
            </a:r>
          </a:p>
          <a:p>
            <a:r>
              <a:rPr lang="en-US" sz="2400" dirty="0">
                <a:latin typeface="Cambria" panose="02040503050406030204" pitchFamily="18" charset="0"/>
              </a:rPr>
              <a:t>Yellow = average Myrcene</a:t>
            </a:r>
          </a:p>
          <a:p>
            <a:r>
              <a:rPr lang="en-US" sz="2400" dirty="0">
                <a:latin typeface="Cambria" panose="02040503050406030204" pitchFamily="18" charset="0"/>
              </a:rPr>
              <a:t>Red – low myrcene</a:t>
            </a:r>
          </a:p>
        </p:txBody>
      </p:sp>
    </p:spTree>
    <p:extLst>
      <p:ext uri="{BB962C8B-B14F-4D97-AF65-F5344CB8AC3E}">
        <p14:creationId xmlns:p14="http://schemas.microsoft.com/office/powerpoint/2010/main" val="8100344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9581" y="-149435"/>
            <a:ext cx="12618720" cy="1590676"/>
          </a:xfrm>
        </p:spPr>
        <p:txBody>
          <a:bodyPr>
            <a:normAutofit/>
          </a:bodyPr>
          <a:lstStyle/>
          <a:p>
            <a:r>
              <a:rPr lang="en-US" sz="4000" dirty="0">
                <a:latin typeface="Cambria" panose="02040503050406030204" pitchFamily="18" charset="0"/>
              </a:rPr>
              <a:t>Composite Linkage Map</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7828" y="1143820"/>
            <a:ext cx="6394018" cy="5194927"/>
          </a:xfrm>
        </p:spPr>
      </p:pic>
      <p:graphicFrame>
        <p:nvGraphicFramePr>
          <p:cNvPr id="5" name="Table 4"/>
          <p:cNvGraphicFramePr>
            <a:graphicFrameLocks noGrp="1"/>
          </p:cNvGraphicFramePr>
          <p:nvPr>
            <p:extLst>
              <p:ext uri="{D42A27DB-BD31-4B8C-83A1-F6EECF244321}">
                <p14:modId xmlns:p14="http://schemas.microsoft.com/office/powerpoint/2010/main" val="4040573031"/>
              </p:ext>
            </p:extLst>
          </p:nvPr>
        </p:nvGraphicFramePr>
        <p:xfrm>
          <a:off x="8884921" y="1143820"/>
          <a:ext cx="3368041" cy="5194929"/>
        </p:xfrm>
        <a:graphic>
          <a:graphicData uri="http://schemas.openxmlformats.org/drawingml/2006/table">
            <a:tbl>
              <a:tblPr>
                <a:tableStyleId>{5C22544A-7EE6-4342-B048-85BDC9FD1C3A}</a:tableStyleId>
              </a:tblPr>
              <a:tblGrid>
                <a:gridCol w="849248">
                  <a:extLst>
                    <a:ext uri="{9D8B030D-6E8A-4147-A177-3AD203B41FA5}">
                      <a16:colId xmlns:a16="http://schemas.microsoft.com/office/drawing/2014/main" val="20000"/>
                    </a:ext>
                  </a:extLst>
                </a:gridCol>
                <a:gridCol w="820296">
                  <a:extLst>
                    <a:ext uri="{9D8B030D-6E8A-4147-A177-3AD203B41FA5}">
                      <a16:colId xmlns:a16="http://schemas.microsoft.com/office/drawing/2014/main" val="20001"/>
                    </a:ext>
                  </a:extLst>
                </a:gridCol>
                <a:gridCol w="685189">
                  <a:extLst>
                    <a:ext uri="{9D8B030D-6E8A-4147-A177-3AD203B41FA5}">
                      <a16:colId xmlns:a16="http://schemas.microsoft.com/office/drawing/2014/main" val="20002"/>
                    </a:ext>
                  </a:extLst>
                </a:gridCol>
                <a:gridCol w="1013308">
                  <a:extLst>
                    <a:ext uri="{9D8B030D-6E8A-4147-A177-3AD203B41FA5}">
                      <a16:colId xmlns:a16="http://schemas.microsoft.com/office/drawing/2014/main" val="20003"/>
                    </a:ext>
                  </a:extLst>
                </a:gridCol>
              </a:tblGrid>
              <a:tr h="552962">
                <a:tc>
                  <a:txBody>
                    <a:bodyPr/>
                    <a:lstStyle/>
                    <a:p>
                      <a:pPr algn="ctr" fontAlgn="b"/>
                      <a:r>
                        <a:rPr lang="en-US" sz="2200" u="none" strike="noStrike">
                          <a:effectLst/>
                        </a:rPr>
                        <a:t>Group</a:t>
                      </a:r>
                      <a:endParaRPr lang="en-US" sz="2200" b="1" i="0" u="none" strike="noStrike">
                        <a:effectLst/>
                        <a:latin typeface="Calibri" charset="0"/>
                      </a:endParaRPr>
                    </a:p>
                  </a:txBody>
                  <a:tcPr marL="7607" marR="7607" marT="7607" marB="0" anchor="b"/>
                </a:tc>
                <a:tc>
                  <a:txBody>
                    <a:bodyPr/>
                    <a:lstStyle/>
                    <a:p>
                      <a:pPr algn="ctr" fontAlgn="b"/>
                      <a:r>
                        <a:rPr lang="en-US" sz="2200" u="none" strike="noStrike">
                          <a:effectLst/>
                        </a:rPr>
                        <a:t>cM</a:t>
                      </a:r>
                      <a:endParaRPr lang="en-US" sz="2200" b="1" i="0" u="none" strike="noStrike">
                        <a:effectLst/>
                        <a:latin typeface="Calibri" charset="0"/>
                      </a:endParaRPr>
                    </a:p>
                  </a:txBody>
                  <a:tcPr marL="7607" marR="7607" marT="7607" marB="0" anchor="b"/>
                </a:tc>
                <a:tc>
                  <a:txBody>
                    <a:bodyPr/>
                    <a:lstStyle/>
                    <a:p>
                      <a:pPr algn="ctr" fontAlgn="b"/>
                      <a:r>
                        <a:rPr lang="it-IT" sz="2200" u="none" strike="noStrike">
                          <a:effectLst/>
                        </a:rPr>
                        <a:t>No.</a:t>
                      </a:r>
                      <a:endParaRPr lang="it-IT" sz="2200" b="1" i="0" u="none" strike="noStrike">
                        <a:effectLst/>
                        <a:latin typeface="Calibri" charset="0"/>
                      </a:endParaRPr>
                    </a:p>
                  </a:txBody>
                  <a:tcPr marL="7607" marR="7607" marT="7607" marB="0" anchor="b"/>
                </a:tc>
                <a:tc>
                  <a:txBody>
                    <a:bodyPr/>
                    <a:lstStyle/>
                    <a:p>
                      <a:pPr algn="ctr" fontAlgn="b"/>
                      <a:r>
                        <a:rPr lang="en-US" sz="2200" u="none" strike="noStrike" dirty="0">
                          <a:effectLst/>
                        </a:rPr>
                        <a:t>Interval</a:t>
                      </a:r>
                      <a:endParaRPr lang="en-US" sz="2200" b="1" i="0" u="none" strike="noStrike" dirty="0">
                        <a:effectLst/>
                        <a:latin typeface="Calibri" charset="0"/>
                      </a:endParaRPr>
                    </a:p>
                  </a:txBody>
                  <a:tcPr marL="7607" marR="7607" marT="7607" marB="0" anchor="b"/>
                </a:tc>
                <a:extLst>
                  <a:ext uri="{0D108BD9-81ED-4DB2-BD59-A6C34878D82A}">
                    <a16:rowId xmlns:a16="http://schemas.microsoft.com/office/drawing/2014/main" val="10000"/>
                  </a:ext>
                </a:extLst>
              </a:tr>
              <a:tr h="421997">
                <a:tc>
                  <a:txBody>
                    <a:bodyPr/>
                    <a:lstStyle/>
                    <a:p>
                      <a:pPr algn="ctr" fontAlgn="b"/>
                      <a:r>
                        <a:rPr lang="en-US" sz="2200" u="none" strike="noStrike">
                          <a:effectLst/>
                        </a:rPr>
                        <a:t>Ch1</a:t>
                      </a:r>
                      <a:endParaRPr lang="en-US" sz="2200" b="1" i="0" u="none" strike="noStrike">
                        <a:effectLst/>
                        <a:latin typeface="Calibri" charset="0"/>
                      </a:endParaRPr>
                    </a:p>
                  </a:txBody>
                  <a:tcPr marL="7607" marR="7607" marT="7607" marB="0" anchor="b"/>
                </a:tc>
                <a:tc>
                  <a:txBody>
                    <a:bodyPr/>
                    <a:lstStyle/>
                    <a:p>
                      <a:pPr algn="r" fontAlgn="b"/>
                      <a:r>
                        <a:rPr lang="fi-FI" sz="2200" u="none" strike="noStrike">
                          <a:effectLst/>
                        </a:rPr>
                        <a:t>102</a:t>
                      </a:r>
                      <a:endParaRPr lang="fi-FI" sz="2200" b="0" i="0" u="none" strike="noStrike">
                        <a:effectLst/>
                        <a:latin typeface="Calibri" charset="0"/>
                      </a:endParaRPr>
                    </a:p>
                  </a:txBody>
                  <a:tcPr marL="7607" marR="7607" marT="7607" marB="0" anchor="b"/>
                </a:tc>
                <a:tc>
                  <a:txBody>
                    <a:bodyPr/>
                    <a:lstStyle/>
                    <a:p>
                      <a:pPr algn="r" fontAlgn="b"/>
                      <a:r>
                        <a:rPr lang="uk-UA" sz="2200" u="none" strike="noStrike">
                          <a:effectLst/>
                        </a:rPr>
                        <a:t>151</a:t>
                      </a:r>
                      <a:endParaRPr lang="uk-UA" sz="2200" b="0" i="0" u="none" strike="noStrike">
                        <a:effectLst/>
                        <a:latin typeface="Calibri" charset="0"/>
                      </a:endParaRPr>
                    </a:p>
                  </a:txBody>
                  <a:tcPr marL="7607" marR="7607" marT="7607" marB="0" anchor="b"/>
                </a:tc>
                <a:tc>
                  <a:txBody>
                    <a:bodyPr/>
                    <a:lstStyle/>
                    <a:p>
                      <a:pPr algn="r" fontAlgn="b"/>
                      <a:r>
                        <a:rPr lang="it-IT" sz="2200" u="none" strike="noStrike">
                          <a:effectLst/>
                        </a:rPr>
                        <a:t>0.68</a:t>
                      </a:r>
                      <a:endParaRPr lang="it-IT" sz="2200" b="0" i="0" u="none" strike="noStrike">
                        <a:effectLst/>
                        <a:latin typeface="Calibri" charset="0"/>
                      </a:endParaRPr>
                    </a:p>
                  </a:txBody>
                  <a:tcPr marL="7607" marR="7607" marT="7607" marB="0" anchor="b"/>
                </a:tc>
                <a:extLst>
                  <a:ext uri="{0D108BD9-81ED-4DB2-BD59-A6C34878D82A}">
                    <a16:rowId xmlns:a16="http://schemas.microsoft.com/office/drawing/2014/main" val="10001"/>
                  </a:ext>
                </a:extLst>
              </a:tr>
              <a:tr h="421997">
                <a:tc>
                  <a:txBody>
                    <a:bodyPr/>
                    <a:lstStyle/>
                    <a:p>
                      <a:pPr algn="ctr" fontAlgn="b"/>
                      <a:r>
                        <a:rPr lang="is-IS" sz="2200" u="none" strike="noStrike">
                          <a:effectLst/>
                        </a:rPr>
                        <a:t>Ch2</a:t>
                      </a:r>
                      <a:endParaRPr lang="is-IS" sz="2200" b="1" i="0" u="none" strike="noStrike">
                        <a:effectLst/>
                        <a:latin typeface="Calibri" charset="0"/>
                      </a:endParaRPr>
                    </a:p>
                  </a:txBody>
                  <a:tcPr marL="7607" marR="7607" marT="7607" marB="0" anchor="b"/>
                </a:tc>
                <a:tc>
                  <a:txBody>
                    <a:bodyPr/>
                    <a:lstStyle/>
                    <a:p>
                      <a:pPr algn="r" fontAlgn="b"/>
                      <a:r>
                        <a:rPr lang="nb-NO" sz="2200" u="none" strike="noStrike" dirty="0">
                          <a:effectLst/>
                        </a:rPr>
                        <a:t>97.7</a:t>
                      </a:r>
                      <a:endParaRPr lang="nb-NO" sz="2200" b="0" i="0" u="none" strike="noStrike" dirty="0">
                        <a:effectLst/>
                        <a:latin typeface="Calibri" charset="0"/>
                      </a:endParaRPr>
                    </a:p>
                  </a:txBody>
                  <a:tcPr marL="7607" marR="7607" marT="7607" marB="0" anchor="b"/>
                </a:tc>
                <a:tc>
                  <a:txBody>
                    <a:bodyPr/>
                    <a:lstStyle/>
                    <a:p>
                      <a:pPr algn="r" fontAlgn="b"/>
                      <a:r>
                        <a:rPr lang="ru-RU" sz="2200" u="none" strike="noStrike" dirty="0">
                          <a:effectLst/>
                        </a:rPr>
                        <a:t>158</a:t>
                      </a:r>
                      <a:endParaRPr lang="ru-RU" sz="2200" b="0" i="0" u="none" strike="noStrike" dirty="0">
                        <a:effectLst/>
                        <a:latin typeface="Calibri" charset="0"/>
                      </a:endParaRPr>
                    </a:p>
                  </a:txBody>
                  <a:tcPr marL="7607" marR="7607" marT="7607" marB="0" anchor="b"/>
                </a:tc>
                <a:tc>
                  <a:txBody>
                    <a:bodyPr/>
                    <a:lstStyle/>
                    <a:p>
                      <a:pPr algn="r" fontAlgn="b"/>
                      <a:r>
                        <a:rPr lang="nb-NO" sz="2200" u="none" strike="noStrike">
                          <a:effectLst/>
                        </a:rPr>
                        <a:t>0.62</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2"/>
                  </a:ext>
                </a:extLst>
              </a:tr>
              <a:tr h="421997">
                <a:tc>
                  <a:txBody>
                    <a:bodyPr/>
                    <a:lstStyle/>
                    <a:p>
                      <a:pPr algn="ctr" fontAlgn="b"/>
                      <a:r>
                        <a:rPr lang="en-US" sz="2200" u="none" strike="noStrike">
                          <a:effectLst/>
                        </a:rPr>
                        <a:t>Ch3</a:t>
                      </a:r>
                      <a:endParaRPr lang="en-US" sz="2200" b="1" i="0" u="none" strike="noStrike">
                        <a:effectLst/>
                        <a:latin typeface="Calibri" charset="0"/>
                      </a:endParaRPr>
                    </a:p>
                  </a:txBody>
                  <a:tcPr marL="7607" marR="7607" marT="7607" marB="0" anchor="b"/>
                </a:tc>
                <a:tc>
                  <a:txBody>
                    <a:bodyPr/>
                    <a:lstStyle/>
                    <a:p>
                      <a:pPr algn="r" fontAlgn="b"/>
                      <a:r>
                        <a:rPr lang="hr-HR" sz="2200" u="none" strike="noStrike">
                          <a:effectLst/>
                        </a:rPr>
                        <a:t>96.4</a:t>
                      </a:r>
                      <a:endParaRPr lang="hr-HR" sz="2200" b="0" i="0" u="none" strike="noStrike">
                        <a:effectLst/>
                        <a:latin typeface="Calibri" charset="0"/>
                      </a:endParaRPr>
                    </a:p>
                  </a:txBody>
                  <a:tcPr marL="7607" marR="7607" marT="7607" marB="0" anchor="b"/>
                </a:tc>
                <a:tc>
                  <a:txBody>
                    <a:bodyPr/>
                    <a:lstStyle/>
                    <a:p>
                      <a:pPr algn="r" fontAlgn="b"/>
                      <a:r>
                        <a:rPr lang="is-IS" sz="2200" u="none" strike="noStrike">
                          <a:effectLst/>
                        </a:rPr>
                        <a:t>143</a:t>
                      </a:r>
                      <a:endParaRPr lang="is-IS" sz="2200" b="0" i="0" u="none" strike="noStrike">
                        <a:effectLst/>
                        <a:latin typeface="Calibri" charset="0"/>
                      </a:endParaRPr>
                    </a:p>
                  </a:txBody>
                  <a:tcPr marL="7607" marR="7607" marT="7607" marB="0" anchor="b"/>
                </a:tc>
                <a:tc>
                  <a:txBody>
                    <a:bodyPr/>
                    <a:lstStyle/>
                    <a:p>
                      <a:pPr algn="r" fontAlgn="b"/>
                      <a:r>
                        <a:rPr lang="nb-NO" sz="2200" u="none" strike="noStrike">
                          <a:effectLst/>
                        </a:rPr>
                        <a:t>0.67</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3"/>
                  </a:ext>
                </a:extLst>
              </a:tr>
              <a:tr h="421997">
                <a:tc>
                  <a:txBody>
                    <a:bodyPr/>
                    <a:lstStyle/>
                    <a:p>
                      <a:pPr algn="ctr" fontAlgn="b"/>
                      <a:r>
                        <a:rPr lang="en-US" sz="2200" u="none" strike="noStrike">
                          <a:effectLst/>
                        </a:rPr>
                        <a:t>Ch4</a:t>
                      </a:r>
                      <a:endParaRPr lang="en-US" sz="2200" b="1" i="0" u="none" strike="noStrike">
                        <a:effectLst/>
                        <a:latin typeface="Calibri" charset="0"/>
                      </a:endParaRPr>
                    </a:p>
                  </a:txBody>
                  <a:tcPr marL="7607" marR="7607" marT="7607" marB="0" anchor="b"/>
                </a:tc>
                <a:tc>
                  <a:txBody>
                    <a:bodyPr/>
                    <a:lstStyle/>
                    <a:p>
                      <a:pPr algn="r" fontAlgn="b"/>
                      <a:r>
                        <a:rPr lang="nb-NO" sz="2200" u="none" strike="noStrike">
                          <a:effectLst/>
                        </a:rPr>
                        <a:t>91.6</a:t>
                      </a:r>
                      <a:endParaRPr lang="nb-NO" sz="2200" b="0" i="0" u="none" strike="noStrike">
                        <a:effectLst/>
                        <a:latin typeface="Calibri" charset="0"/>
                      </a:endParaRPr>
                    </a:p>
                  </a:txBody>
                  <a:tcPr marL="7607" marR="7607" marT="7607" marB="0" anchor="b"/>
                </a:tc>
                <a:tc>
                  <a:txBody>
                    <a:bodyPr/>
                    <a:lstStyle/>
                    <a:p>
                      <a:pPr algn="r" fontAlgn="b"/>
                      <a:r>
                        <a:rPr lang="is-IS" sz="2200" u="none" strike="noStrike">
                          <a:effectLst/>
                        </a:rPr>
                        <a:t>134</a:t>
                      </a:r>
                      <a:endParaRPr lang="is-IS" sz="2200" b="0" i="0" u="none" strike="noStrike">
                        <a:effectLst/>
                        <a:latin typeface="Calibri" charset="0"/>
                      </a:endParaRPr>
                    </a:p>
                  </a:txBody>
                  <a:tcPr marL="7607" marR="7607" marT="7607" marB="0" anchor="b"/>
                </a:tc>
                <a:tc>
                  <a:txBody>
                    <a:bodyPr/>
                    <a:lstStyle/>
                    <a:p>
                      <a:pPr algn="r" fontAlgn="b"/>
                      <a:r>
                        <a:rPr lang="it-IT" sz="2200" u="none" strike="noStrike">
                          <a:effectLst/>
                        </a:rPr>
                        <a:t>0.68</a:t>
                      </a:r>
                      <a:endParaRPr lang="it-IT" sz="2200" b="0" i="0" u="none" strike="noStrike">
                        <a:effectLst/>
                        <a:latin typeface="Calibri" charset="0"/>
                      </a:endParaRPr>
                    </a:p>
                  </a:txBody>
                  <a:tcPr marL="7607" marR="7607" marT="7607" marB="0" anchor="b"/>
                </a:tc>
                <a:extLst>
                  <a:ext uri="{0D108BD9-81ED-4DB2-BD59-A6C34878D82A}">
                    <a16:rowId xmlns:a16="http://schemas.microsoft.com/office/drawing/2014/main" val="10004"/>
                  </a:ext>
                </a:extLst>
              </a:tr>
              <a:tr h="421997">
                <a:tc>
                  <a:txBody>
                    <a:bodyPr/>
                    <a:lstStyle/>
                    <a:p>
                      <a:pPr algn="ctr" fontAlgn="b"/>
                      <a:r>
                        <a:rPr lang="en-US" sz="2200" u="none" strike="noStrike">
                          <a:effectLst/>
                        </a:rPr>
                        <a:t>Ch5</a:t>
                      </a:r>
                      <a:endParaRPr lang="en-US" sz="2200" b="1" i="0" u="none" strike="noStrike">
                        <a:effectLst/>
                        <a:latin typeface="Calibri" charset="0"/>
                      </a:endParaRPr>
                    </a:p>
                  </a:txBody>
                  <a:tcPr marL="7607" marR="7607" marT="7607" marB="0" anchor="b"/>
                </a:tc>
                <a:tc>
                  <a:txBody>
                    <a:bodyPr/>
                    <a:lstStyle/>
                    <a:p>
                      <a:pPr algn="r" fontAlgn="b"/>
                      <a:r>
                        <a:rPr lang="hr-HR" sz="2200" u="none" strike="noStrike">
                          <a:effectLst/>
                        </a:rPr>
                        <a:t>82.4</a:t>
                      </a:r>
                      <a:endParaRPr lang="hr-HR" sz="2200" b="0" i="0" u="none" strike="noStrike">
                        <a:effectLst/>
                        <a:latin typeface="Calibri" charset="0"/>
                      </a:endParaRPr>
                    </a:p>
                  </a:txBody>
                  <a:tcPr marL="7607" marR="7607" marT="7607" marB="0" anchor="b"/>
                </a:tc>
                <a:tc>
                  <a:txBody>
                    <a:bodyPr/>
                    <a:lstStyle/>
                    <a:p>
                      <a:pPr algn="r" fontAlgn="b"/>
                      <a:r>
                        <a:rPr lang="is-IS" sz="2200" u="none" strike="noStrike">
                          <a:effectLst/>
                        </a:rPr>
                        <a:t>130</a:t>
                      </a:r>
                      <a:endParaRPr lang="is-IS" sz="2200" b="0" i="0" u="none" strike="noStrike">
                        <a:effectLst/>
                        <a:latin typeface="Calibri" charset="0"/>
                      </a:endParaRPr>
                    </a:p>
                  </a:txBody>
                  <a:tcPr marL="7607" marR="7607" marT="7607" marB="0" anchor="b"/>
                </a:tc>
                <a:tc>
                  <a:txBody>
                    <a:bodyPr/>
                    <a:lstStyle/>
                    <a:p>
                      <a:pPr algn="r" fontAlgn="b"/>
                      <a:r>
                        <a:rPr lang="nb-NO" sz="2200" u="none" strike="noStrike">
                          <a:effectLst/>
                        </a:rPr>
                        <a:t>0.63</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5"/>
                  </a:ext>
                </a:extLst>
              </a:tr>
              <a:tr h="421997">
                <a:tc>
                  <a:txBody>
                    <a:bodyPr/>
                    <a:lstStyle/>
                    <a:p>
                      <a:pPr algn="ctr" fontAlgn="b"/>
                      <a:r>
                        <a:rPr lang="en-US" sz="2200" u="none" strike="noStrike">
                          <a:effectLst/>
                        </a:rPr>
                        <a:t>Ch6</a:t>
                      </a:r>
                      <a:endParaRPr lang="en-US" sz="2200" b="1" i="0" u="none" strike="noStrike">
                        <a:effectLst/>
                        <a:latin typeface="Calibri" charset="0"/>
                      </a:endParaRPr>
                    </a:p>
                  </a:txBody>
                  <a:tcPr marL="7607" marR="7607" marT="7607" marB="0" anchor="b"/>
                </a:tc>
                <a:tc>
                  <a:txBody>
                    <a:bodyPr/>
                    <a:lstStyle/>
                    <a:p>
                      <a:pPr algn="r" fontAlgn="b"/>
                      <a:r>
                        <a:rPr lang="uk-UA" sz="2200" u="none" strike="noStrike">
                          <a:effectLst/>
                        </a:rPr>
                        <a:t>77.9</a:t>
                      </a:r>
                      <a:endParaRPr lang="uk-UA" sz="2200" b="0" i="0" u="none" strike="noStrike">
                        <a:effectLst/>
                        <a:latin typeface="Calibri" charset="0"/>
                      </a:endParaRPr>
                    </a:p>
                  </a:txBody>
                  <a:tcPr marL="7607" marR="7607" marT="7607" marB="0" anchor="b"/>
                </a:tc>
                <a:tc>
                  <a:txBody>
                    <a:bodyPr/>
                    <a:lstStyle/>
                    <a:p>
                      <a:pPr algn="r" fontAlgn="b"/>
                      <a:r>
                        <a:rPr lang="tr-TR" sz="2200" u="none" strike="noStrike">
                          <a:effectLst/>
                        </a:rPr>
                        <a:t>126</a:t>
                      </a:r>
                      <a:endParaRPr lang="tr-TR" sz="2200" b="0" i="0" u="none" strike="noStrike">
                        <a:effectLst/>
                        <a:latin typeface="Calibri" charset="0"/>
                      </a:endParaRPr>
                    </a:p>
                  </a:txBody>
                  <a:tcPr marL="7607" marR="7607" marT="7607" marB="0" anchor="b"/>
                </a:tc>
                <a:tc>
                  <a:txBody>
                    <a:bodyPr/>
                    <a:lstStyle/>
                    <a:p>
                      <a:pPr algn="r" fontAlgn="b"/>
                      <a:r>
                        <a:rPr lang="nb-NO" sz="2200" u="none" strike="noStrike">
                          <a:effectLst/>
                        </a:rPr>
                        <a:t>0.62</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6"/>
                  </a:ext>
                </a:extLst>
              </a:tr>
              <a:tr h="421997">
                <a:tc>
                  <a:txBody>
                    <a:bodyPr/>
                    <a:lstStyle/>
                    <a:p>
                      <a:pPr algn="ctr" fontAlgn="b"/>
                      <a:r>
                        <a:rPr lang="en-US" sz="2200" u="none" strike="noStrike">
                          <a:effectLst/>
                        </a:rPr>
                        <a:t>Ch7</a:t>
                      </a:r>
                      <a:endParaRPr lang="en-US" sz="2200" b="1" i="0" u="none" strike="noStrike">
                        <a:effectLst/>
                        <a:latin typeface="Calibri" charset="0"/>
                      </a:endParaRPr>
                    </a:p>
                  </a:txBody>
                  <a:tcPr marL="7607" marR="7607" marT="7607" marB="0" anchor="b"/>
                </a:tc>
                <a:tc>
                  <a:txBody>
                    <a:bodyPr/>
                    <a:lstStyle/>
                    <a:p>
                      <a:pPr algn="r" fontAlgn="b"/>
                      <a:r>
                        <a:rPr lang="nb-NO" sz="2200" u="none" strike="noStrike">
                          <a:effectLst/>
                        </a:rPr>
                        <a:t>75.2</a:t>
                      </a:r>
                      <a:endParaRPr lang="nb-NO" sz="2200" b="0" i="0" u="none" strike="noStrike">
                        <a:effectLst/>
                        <a:latin typeface="Calibri" charset="0"/>
                      </a:endParaRPr>
                    </a:p>
                  </a:txBody>
                  <a:tcPr marL="7607" marR="7607" marT="7607" marB="0" anchor="b"/>
                </a:tc>
                <a:tc>
                  <a:txBody>
                    <a:bodyPr/>
                    <a:lstStyle/>
                    <a:p>
                      <a:pPr algn="r" fontAlgn="b"/>
                      <a:r>
                        <a:rPr lang="is-IS" sz="2200" u="none" strike="noStrike">
                          <a:effectLst/>
                        </a:rPr>
                        <a:t>100</a:t>
                      </a:r>
                      <a:endParaRPr lang="is-IS" sz="2200" b="0" i="0" u="none" strike="noStrike">
                        <a:effectLst/>
                        <a:latin typeface="Calibri" charset="0"/>
                      </a:endParaRPr>
                    </a:p>
                  </a:txBody>
                  <a:tcPr marL="7607" marR="7607" marT="7607" marB="0" anchor="b"/>
                </a:tc>
                <a:tc>
                  <a:txBody>
                    <a:bodyPr/>
                    <a:lstStyle/>
                    <a:p>
                      <a:pPr algn="r" fontAlgn="b"/>
                      <a:r>
                        <a:rPr lang="nb-NO" sz="2200" u="none" strike="noStrike">
                          <a:effectLst/>
                        </a:rPr>
                        <a:t>0.75</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7"/>
                  </a:ext>
                </a:extLst>
              </a:tr>
              <a:tr h="421997">
                <a:tc>
                  <a:txBody>
                    <a:bodyPr/>
                    <a:lstStyle/>
                    <a:p>
                      <a:pPr algn="ctr" fontAlgn="b"/>
                      <a:r>
                        <a:rPr lang="en-US" sz="2200" u="none" strike="noStrike">
                          <a:effectLst/>
                        </a:rPr>
                        <a:t>Ch8</a:t>
                      </a:r>
                      <a:endParaRPr lang="en-US" sz="2200" b="1" i="0" u="none" strike="noStrike">
                        <a:effectLst/>
                        <a:latin typeface="Calibri" charset="0"/>
                      </a:endParaRPr>
                    </a:p>
                  </a:txBody>
                  <a:tcPr marL="7607" marR="7607" marT="7607" marB="0" anchor="b"/>
                </a:tc>
                <a:tc>
                  <a:txBody>
                    <a:bodyPr/>
                    <a:lstStyle/>
                    <a:p>
                      <a:pPr algn="r" fontAlgn="b"/>
                      <a:r>
                        <a:rPr lang="nb-NO" sz="2200" u="none" strike="noStrike">
                          <a:effectLst/>
                        </a:rPr>
                        <a:t>75.1</a:t>
                      </a:r>
                      <a:endParaRPr lang="nb-NO" sz="2200" b="0" i="0" u="none" strike="noStrike">
                        <a:effectLst/>
                        <a:latin typeface="Calibri" charset="0"/>
                      </a:endParaRPr>
                    </a:p>
                  </a:txBody>
                  <a:tcPr marL="7607" marR="7607" marT="7607" marB="0" anchor="b"/>
                </a:tc>
                <a:tc>
                  <a:txBody>
                    <a:bodyPr/>
                    <a:lstStyle/>
                    <a:p>
                      <a:pPr algn="r" fontAlgn="b"/>
                      <a:r>
                        <a:rPr lang="fi-FI" sz="2200" u="none" strike="noStrike">
                          <a:effectLst/>
                        </a:rPr>
                        <a:t>102</a:t>
                      </a:r>
                      <a:endParaRPr lang="fi-FI" sz="2200" b="0" i="0" u="none" strike="noStrike">
                        <a:effectLst/>
                        <a:latin typeface="Calibri" charset="0"/>
                      </a:endParaRPr>
                    </a:p>
                  </a:txBody>
                  <a:tcPr marL="7607" marR="7607" marT="7607" marB="0" anchor="b"/>
                </a:tc>
                <a:tc>
                  <a:txBody>
                    <a:bodyPr/>
                    <a:lstStyle/>
                    <a:p>
                      <a:pPr algn="r" fontAlgn="b"/>
                      <a:r>
                        <a:rPr lang="nb-NO" sz="2200" u="none" strike="noStrike">
                          <a:effectLst/>
                        </a:rPr>
                        <a:t>0.74</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8"/>
                  </a:ext>
                </a:extLst>
              </a:tr>
              <a:tr h="421997">
                <a:tc>
                  <a:txBody>
                    <a:bodyPr/>
                    <a:lstStyle/>
                    <a:p>
                      <a:pPr algn="ctr" fontAlgn="b"/>
                      <a:r>
                        <a:rPr lang="en-US" sz="2200" u="none" strike="noStrike">
                          <a:effectLst/>
                        </a:rPr>
                        <a:t>Ch9</a:t>
                      </a:r>
                      <a:endParaRPr lang="en-US" sz="2200" b="1" i="0" u="none" strike="noStrike">
                        <a:effectLst/>
                        <a:latin typeface="Calibri" charset="0"/>
                      </a:endParaRPr>
                    </a:p>
                  </a:txBody>
                  <a:tcPr marL="7607" marR="7607" marT="7607" marB="0" anchor="b"/>
                </a:tc>
                <a:tc>
                  <a:txBody>
                    <a:bodyPr/>
                    <a:lstStyle/>
                    <a:p>
                      <a:pPr algn="r" fontAlgn="b"/>
                      <a:r>
                        <a:rPr lang="hr-HR" sz="2200" u="none" strike="noStrike">
                          <a:effectLst/>
                        </a:rPr>
                        <a:t>66.3</a:t>
                      </a:r>
                      <a:endParaRPr lang="hr-HR" sz="2200" b="0" i="0" u="none" strike="noStrike">
                        <a:effectLst/>
                        <a:latin typeface="Calibri" charset="0"/>
                      </a:endParaRPr>
                    </a:p>
                  </a:txBody>
                  <a:tcPr marL="7607" marR="7607" marT="7607" marB="0" anchor="b"/>
                </a:tc>
                <a:tc>
                  <a:txBody>
                    <a:bodyPr/>
                    <a:lstStyle/>
                    <a:p>
                      <a:pPr algn="r" fontAlgn="b"/>
                      <a:r>
                        <a:rPr lang="is-IS" sz="2200" u="none" strike="noStrike">
                          <a:effectLst/>
                        </a:rPr>
                        <a:t>104</a:t>
                      </a:r>
                      <a:endParaRPr lang="is-IS" sz="2200" b="0" i="0" u="none" strike="noStrike">
                        <a:effectLst/>
                        <a:latin typeface="Calibri" charset="0"/>
                      </a:endParaRPr>
                    </a:p>
                  </a:txBody>
                  <a:tcPr marL="7607" marR="7607" marT="7607" marB="0" anchor="b"/>
                </a:tc>
                <a:tc>
                  <a:txBody>
                    <a:bodyPr/>
                    <a:lstStyle/>
                    <a:p>
                      <a:pPr algn="r" fontAlgn="b"/>
                      <a:r>
                        <a:rPr lang="nb-NO" sz="2200" u="none" strike="noStrike">
                          <a:effectLst/>
                        </a:rPr>
                        <a:t>0.64</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09"/>
                  </a:ext>
                </a:extLst>
              </a:tr>
              <a:tr h="421997">
                <a:tc>
                  <a:txBody>
                    <a:bodyPr/>
                    <a:lstStyle/>
                    <a:p>
                      <a:pPr algn="ctr" fontAlgn="b"/>
                      <a:r>
                        <a:rPr lang="en-US" sz="2200" u="none" strike="noStrike">
                          <a:effectLst/>
                        </a:rPr>
                        <a:t>Ch10</a:t>
                      </a:r>
                      <a:endParaRPr lang="en-US" sz="2200" b="1" i="0" u="none" strike="noStrike">
                        <a:effectLst/>
                        <a:latin typeface="Calibri" charset="0"/>
                      </a:endParaRPr>
                    </a:p>
                  </a:txBody>
                  <a:tcPr marL="7607" marR="7607" marT="7607" marB="0" anchor="b"/>
                </a:tc>
                <a:tc>
                  <a:txBody>
                    <a:bodyPr/>
                    <a:lstStyle/>
                    <a:p>
                      <a:pPr algn="r" fontAlgn="b"/>
                      <a:r>
                        <a:rPr lang="en-US" sz="2200" u="none" strike="noStrike">
                          <a:effectLst/>
                        </a:rPr>
                        <a:t>54</a:t>
                      </a:r>
                      <a:endParaRPr lang="en-US" sz="2200" b="0" i="0" u="none" strike="noStrike">
                        <a:effectLst/>
                        <a:latin typeface="Calibri" charset="0"/>
                      </a:endParaRPr>
                    </a:p>
                  </a:txBody>
                  <a:tcPr marL="7607" marR="7607" marT="7607" marB="0" anchor="b"/>
                </a:tc>
                <a:tc>
                  <a:txBody>
                    <a:bodyPr/>
                    <a:lstStyle/>
                    <a:p>
                      <a:pPr algn="r" fontAlgn="b"/>
                      <a:r>
                        <a:rPr lang="fi-FI" sz="2200" u="none" strike="noStrike">
                          <a:effectLst/>
                        </a:rPr>
                        <a:t>87</a:t>
                      </a:r>
                      <a:endParaRPr lang="fi-FI" sz="2200" b="0" i="0" u="none" strike="noStrike">
                        <a:effectLst/>
                        <a:latin typeface="Calibri" charset="0"/>
                      </a:endParaRPr>
                    </a:p>
                  </a:txBody>
                  <a:tcPr marL="7607" marR="7607" marT="7607" marB="0" anchor="b"/>
                </a:tc>
                <a:tc>
                  <a:txBody>
                    <a:bodyPr/>
                    <a:lstStyle/>
                    <a:p>
                      <a:pPr algn="r" fontAlgn="b"/>
                      <a:r>
                        <a:rPr lang="nb-NO" sz="2200" u="none" strike="noStrike">
                          <a:effectLst/>
                        </a:rPr>
                        <a:t>0.62</a:t>
                      </a:r>
                      <a:endParaRPr lang="nb-NO" sz="2200" b="0" i="0" u="none" strike="noStrike">
                        <a:effectLst/>
                        <a:latin typeface="Calibri" charset="0"/>
                      </a:endParaRPr>
                    </a:p>
                  </a:txBody>
                  <a:tcPr marL="7607" marR="7607" marT="7607" marB="0" anchor="b"/>
                </a:tc>
                <a:extLst>
                  <a:ext uri="{0D108BD9-81ED-4DB2-BD59-A6C34878D82A}">
                    <a16:rowId xmlns:a16="http://schemas.microsoft.com/office/drawing/2014/main" val="10010"/>
                  </a:ext>
                </a:extLst>
              </a:tr>
              <a:tr h="421997">
                <a:tc>
                  <a:txBody>
                    <a:bodyPr/>
                    <a:lstStyle/>
                    <a:p>
                      <a:pPr algn="ctr" fontAlgn="b"/>
                      <a:r>
                        <a:rPr lang="en-US" sz="2200" u="none" strike="noStrike">
                          <a:effectLst/>
                        </a:rPr>
                        <a:t>Total</a:t>
                      </a:r>
                      <a:endParaRPr lang="en-US" sz="2200" b="1" i="0" u="none" strike="noStrike">
                        <a:effectLst/>
                        <a:latin typeface="Calibri" charset="0"/>
                      </a:endParaRPr>
                    </a:p>
                  </a:txBody>
                  <a:tcPr marL="7607" marR="7607" marT="7607" marB="0" anchor="b"/>
                </a:tc>
                <a:tc>
                  <a:txBody>
                    <a:bodyPr/>
                    <a:lstStyle/>
                    <a:p>
                      <a:pPr algn="r" fontAlgn="b"/>
                      <a:r>
                        <a:rPr lang="hr-HR" sz="2200" u="none" strike="noStrike">
                          <a:effectLst/>
                        </a:rPr>
                        <a:t>818.6</a:t>
                      </a:r>
                      <a:endParaRPr lang="hr-HR" sz="2200" b="1" i="0" u="none" strike="noStrike">
                        <a:effectLst/>
                        <a:latin typeface="Calibri" charset="0"/>
                      </a:endParaRPr>
                    </a:p>
                  </a:txBody>
                  <a:tcPr marL="7607" marR="7607" marT="7607" marB="0" anchor="b"/>
                </a:tc>
                <a:tc>
                  <a:txBody>
                    <a:bodyPr/>
                    <a:lstStyle/>
                    <a:p>
                      <a:pPr algn="r" fontAlgn="b"/>
                      <a:r>
                        <a:rPr lang="is-IS" sz="2200" u="none" strike="noStrike">
                          <a:effectLst/>
                        </a:rPr>
                        <a:t>1235</a:t>
                      </a:r>
                      <a:endParaRPr lang="is-IS" sz="2200" b="1" i="0" u="none" strike="noStrike">
                        <a:effectLst/>
                        <a:latin typeface="Calibri" charset="0"/>
                      </a:endParaRPr>
                    </a:p>
                  </a:txBody>
                  <a:tcPr marL="7607" marR="7607" marT="7607" marB="0" anchor="b"/>
                </a:tc>
                <a:tc>
                  <a:txBody>
                    <a:bodyPr/>
                    <a:lstStyle/>
                    <a:p>
                      <a:pPr algn="r" fontAlgn="b"/>
                      <a:r>
                        <a:rPr lang="nb-NO" sz="2200" u="none" strike="noStrike" dirty="0">
                          <a:effectLst/>
                        </a:rPr>
                        <a:t>0.66</a:t>
                      </a:r>
                      <a:endParaRPr lang="nb-NO" sz="2200" b="1" i="0" u="none" strike="noStrike" dirty="0">
                        <a:effectLst/>
                        <a:latin typeface="Calibri" charset="0"/>
                      </a:endParaRPr>
                    </a:p>
                  </a:txBody>
                  <a:tcPr marL="7607" marR="7607" marT="7607" marB="0" anchor="b"/>
                </a:tc>
                <a:extLst>
                  <a:ext uri="{0D108BD9-81ED-4DB2-BD59-A6C34878D82A}">
                    <a16:rowId xmlns:a16="http://schemas.microsoft.com/office/drawing/2014/main" val="10011"/>
                  </a:ext>
                </a:extLst>
              </a:tr>
            </a:tbl>
          </a:graphicData>
        </a:graphic>
      </p:graphicFrame>
      <p:sp>
        <p:nvSpPr>
          <p:cNvPr id="3" name="Frame 2"/>
          <p:cNvSpPr/>
          <p:nvPr/>
        </p:nvSpPr>
        <p:spPr>
          <a:xfrm>
            <a:off x="7315200" y="2861106"/>
            <a:ext cx="801859" cy="647113"/>
          </a:xfrm>
          <a:prstGeom prst="fram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solidFill>
                <a:schemeClr val="tx1"/>
              </a:solidFill>
            </a:endParaRPr>
          </a:p>
        </p:txBody>
      </p:sp>
      <p:sp>
        <p:nvSpPr>
          <p:cNvPr id="7" name="TextBox 6"/>
          <p:cNvSpPr txBox="1"/>
          <p:nvPr/>
        </p:nvSpPr>
        <p:spPr>
          <a:xfrm>
            <a:off x="801859" y="6338747"/>
            <a:ext cx="14630400" cy="491225"/>
          </a:xfrm>
          <a:prstGeom prst="rect">
            <a:avLst/>
          </a:prstGeom>
          <a:noFill/>
        </p:spPr>
        <p:txBody>
          <a:bodyPr wrap="square" rtlCol="0">
            <a:spAutoFit/>
          </a:bodyPr>
          <a:lstStyle/>
          <a:p>
            <a:r>
              <a:rPr lang="en-US" sz="2592" dirty="0"/>
              <a:t>Ongoing work: QTL mapping of cannabinoid, terpene, and biomass traits (</a:t>
            </a:r>
            <a:r>
              <a:rPr lang="en-US" sz="2592" dirty="0" err="1"/>
              <a:t>Clemon</a:t>
            </a:r>
            <a:r>
              <a:rPr lang="en-US" sz="2592" dirty="0"/>
              <a:t> Dabney - UMN).</a:t>
            </a:r>
          </a:p>
        </p:txBody>
      </p:sp>
      <p:pic>
        <p:nvPicPr>
          <p:cNvPr id="8" name="Picture 7">
            <a:extLst>
              <a:ext uri="{FF2B5EF4-FFF2-40B4-BE49-F238E27FC236}">
                <a16:creationId xmlns:a16="http://schemas.microsoft.com/office/drawing/2014/main" id="{155DA57B-1B13-7C47-BCF7-F8FA46699C98}"/>
              </a:ext>
            </a:extLst>
          </p:cNvPr>
          <p:cNvPicPr>
            <a:picLocks noChangeAspect="1"/>
          </p:cNvPicPr>
          <p:nvPr/>
        </p:nvPicPr>
        <p:blipFill>
          <a:blip r:embed="rId4"/>
          <a:stretch>
            <a:fillRect/>
          </a:stretch>
        </p:blipFill>
        <p:spPr>
          <a:xfrm>
            <a:off x="1" y="6741043"/>
            <a:ext cx="2759528" cy="1485900"/>
          </a:xfrm>
          <a:prstGeom prst="rect">
            <a:avLst/>
          </a:prstGeom>
        </p:spPr>
      </p:pic>
    </p:spTree>
    <p:extLst>
      <p:ext uri="{BB962C8B-B14F-4D97-AF65-F5344CB8AC3E}">
        <p14:creationId xmlns:p14="http://schemas.microsoft.com/office/powerpoint/2010/main" val="166773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extLst>
              <p:ext uri="{D42A27DB-BD31-4B8C-83A1-F6EECF244321}">
                <p14:modId xmlns:p14="http://schemas.microsoft.com/office/powerpoint/2010/main" val="1830453610"/>
              </p:ext>
            </p:extLst>
          </p:nvPr>
        </p:nvGraphicFramePr>
        <p:xfrm>
          <a:off x="4972050" y="3834709"/>
          <a:ext cx="4069888" cy="2449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670551779"/>
              </p:ext>
            </p:extLst>
          </p:nvPr>
        </p:nvGraphicFramePr>
        <p:xfrm>
          <a:off x="4972050" y="1179444"/>
          <a:ext cx="4069888" cy="208337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6923113" y="3159660"/>
            <a:ext cx="827423" cy="584775"/>
          </a:xfrm>
          <a:prstGeom prst="rect">
            <a:avLst/>
          </a:prstGeom>
          <a:noFill/>
        </p:spPr>
        <p:txBody>
          <a:bodyPr wrap="square" rtlCol="0">
            <a:spAutoFit/>
          </a:bodyPr>
          <a:lstStyle/>
          <a:p>
            <a:r>
              <a:rPr lang="en-US" sz="3200" b="1" dirty="0"/>
              <a:t>F1</a:t>
            </a:r>
          </a:p>
        </p:txBody>
      </p:sp>
      <p:sp>
        <p:nvSpPr>
          <p:cNvPr id="11" name="TextBox 10"/>
          <p:cNvSpPr txBox="1"/>
          <p:nvPr/>
        </p:nvSpPr>
        <p:spPr>
          <a:xfrm>
            <a:off x="6972358" y="6079790"/>
            <a:ext cx="1260706" cy="584775"/>
          </a:xfrm>
          <a:prstGeom prst="rect">
            <a:avLst/>
          </a:prstGeom>
          <a:noFill/>
        </p:spPr>
        <p:txBody>
          <a:bodyPr wrap="square" rtlCol="0">
            <a:spAutoFit/>
          </a:bodyPr>
          <a:lstStyle/>
          <a:p>
            <a:r>
              <a:rPr lang="en-US" sz="3200" b="1" dirty="0"/>
              <a:t>F2</a:t>
            </a:r>
          </a:p>
        </p:txBody>
      </p:sp>
      <p:graphicFrame>
        <p:nvGraphicFramePr>
          <p:cNvPr id="12" name="Table 11"/>
          <p:cNvGraphicFramePr>
            <a:graphicFrameLocks noGrp="1"/>
          </p:cNvGraphicFramePr>
          <p:nvPr>
            <p:extLst>
              <p:ext uri="{D42A27DB-BD31-4B8C-83A1-F6EECF244321}">
                <p14:modId xmlns:p14="http://schemas.microsoft.com/office/powerpoint/2010/main" val="197463774"/>
              </p:ext>
            </p:extLst>
          </p:nvPr>
        </p:nvGraphicFramePr>
        <p:xfrm>
          <a:off x="10875633" y="1200419"/>
          <a:ext cx="846729" cy="5448010"/>
        </p:xfrm>
        <a:graphic>
          <a:graphicData uri="http://schemas.openxmlformats.org/drawingml/2006/table">
            <a:tbl>
              <a:tblPr/>
              <a:tblGrid>
                <a:gridCol w="282243">
                  <a:extLst>
                    <a:ext uri="{9D8B030D-6E8A-4147-A177-3AD203B41FA5}">
                      <a16:colId xmlns:a16="http://schemas.microsoft.com/office/drawing/2014/main" val="20000"/>
                    </a:ext>
                  </a:extLst>
                </a:gridCol>
                <a:gridCol w="282243">
                  <a:extLst>
                    <a:ext uri="{9D8B030D-6E8A-4147-A177-3AD203B41FA5}">
                      <a16:colId xmlns:a16="http://schemas.microsoft.com/office/drawing/2014/main" val="20001"/>
                    </a:ext>
                  </a:extLst>
                </a:gridCol>
                <a:gridCol w="282243">
                  <a:extLst>
                    <a:ext uri="{9D8B030D-6E8A-4147-A177-3AD203B41FA5}">
                      <a16:colId xmlns:a16="http://schemas.microsoft.com/office/drawing/2014/main" val="20002"/>
                    </a:ext>
                  </a:extLst>
                </a:gridCol>
              </a:tblGrid>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0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0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5"/>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0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18"/>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1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7"/>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28"/>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2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1"/>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3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33"/>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4"/>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5"/>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39"/>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1"/>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2"/>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3"/>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4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4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4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4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5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55"/>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56"/>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7"/>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5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6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6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6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63"/>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06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6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6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6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6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6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7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7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7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7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7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7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76"/>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77"/>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7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7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8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8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8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8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9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9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9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93"/>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9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extLst>
                  <a:ext uri="{0D108BD9-81ED-4DB2-BD59-A6C34878D82A}">
                    <a16:rowId xmlns:a16="http://schemas.microsoft.com/office/drawing/2014/main" val="1009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9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9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09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extLst>
                  <a:ext uri="{0D108BD9-81ED-4DB2-BD59-A6C34878D82A}">
                    <a16:rowId xmlns:a16="http://schemas.microsoft.com/office/drawing/2014/main" val="1009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0"/>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1"/>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extLst>
                  <a:ext uri="{0D108BD9-81ED-4DB2-BD59-A6C34878D82A}">
                    <a16:rowId xmlns:a16="http://schemas.microsoft.com/office/drawing/2014/main" val="1010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4"/>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5"/>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6"/>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7"/>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8"/>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09"/>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10"/>
                  </a:ext>
                </a:extLst>
              </a:tr>
              <a:tr h="47374">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endParaRPr lang="en-US" sz="200" b="0" i="0" u="none" strike="noStrike">
                        <a:latin typeface="Verdana"/>
                      </a:endParaRPr>
                    </a:p>
                  </a:txBody>
                  <a:tcPr marL="1835" marR="1835" marT="1835" marB="0" anchor="b">
                    <a:lnL>
                      <a:noFill/>
                    </a:lnL>
                    <a:lnR>
                      <a:noFill/>
                    </a:lnR>
                    <a:lnT>
                      <a:noFill/>
                    </a:lnT>
                    <a:lnB>
                      <a:noFill/>
                    </a:lnB>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11"/>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FCF305"/>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12"/>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13"/>
                  </a:ext>
                </a:extLst>
              </a:tr>
              <a:tr h="47374">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DD0806"/>
                    </a:solidFill>
                  </a:tcPr>
                </a:tc>
                <a:tc>
                  <a:txBody>
                    <a:bodyPr/>
                    <a:lstStyle/>
                    <a:p>
                      <a:pPr algn="l" fontAlgn="b"/>
                      <a:r>
                        <a:rPr lang="en-US" sz="200" b="0" i="0" u="none" strike="noStrike">
                          <a:latin typeface="Verdana"/>
                        </a:rPr>
                        <a:t> </a:t>
                      </a:r>
                    </a:p>
                  </a:txBody>
                  <a:tcPr marL="1835" marR="1835" marT="1835" marB="0" anchor="b">
                    <a:lnL>
                      <a:noFill/>
                    </a:lnL>
                    <a:lnR>
                      <a:noFill/>
                    </a:lnR>
                    <a:lnT>
                      <a:noFill/>
                    </a:lnT>
                    <a:lnB>
                      <a:noFill/>
                    </a:lnB>
                    <a:solidFill>
                      <a:srgbClr val="3366FF"/>
                    </a:solidFill>
                  </a:tcPr>
                </a:tc>
                <a:tc>
                  <a:txBody>
                    <a:bodyPr/>
                    <a:lstStyle/>
                    <a:p>
                      <a:pPr algn="l" fontAlgn="b"/>
                      <a:r>
                        <a:rPr lang="en-US" sz="200" b="0" i="0" u="none" strike="noStrike" dirty="0">
                          <a:latin typeface="Verdana"/>
                        </a:rPr>
                        <a:t> </a:t>
                      </a:r>
                    </a:p>
                  </a:txBody>
                  <a:tcPr marL="1835" marR="1835" marT="1835" marB="0" anchor="b">
                    <a:lnL>
                      <a:noFill/>
                    </a:lnL>
                    <a:lnR>
                      <a:noFill/>
                    </a:lnR>
                    <a:lnT>
                      <a:noFill/>
                    </a:lnT>
                    <a:lnB>
                      <a:noFill/>
                    </a:lnB>
                    <a:solidFill>
                      <a:srgbClr val="3366FF"/>
                    </a:solidFill>
                  </a:tcPr>
                </a:tc>
                <a:extLst>
                  <a:ext uri="{0D108BD9-81ED-4DB2-BD59-A6C34878D82A}">
                    <a16:rowId xmlns:a16="http://schemas.microsoft.com/office/drawing/2014/main" val="10114"/>
                  </a:ext>
                </a:extLst>
              </a:tr>
            </a:tbl>
          </a:graphicData>
        </a:graphic>
      </p:graphicFrame>
      <p:sp>
        <p:nvSpPr>
          <p:cNvPr id="13" name="TextBox 12"/>
          <p:cNvSpPr txBox="1"/>
          <p:nvPr/>
        </p:nvSpPr>
        <p:spPr>
          <a:xfrm>
            <a:off x="9702662" y="2021065"/>
            <a:ext cx="1241045" cy="1077218"/>
          </a:xfrm>
          <a:prstGeom prst="rect">
            <a:avLst/>
          </a:prstGeom>
          <a:noFill/>
        </p:spPr>
        <p:txBody>
          <a:bodyPr wrap="none" rtlCol="0">
            <a:spAutoFit/>
          </a:bodyPr>
          <a:lstStyle/>
          <a:p>
            <a:pPr algn="ctr"/>
            <a:r>
              <a:rPr lang="en-US" sz="3200" b="1" dirty="0"/>
              <a:t>F3</a:t>
            </a:r>
          </a:p>
          <a:p>
            <a:pPr algn="ctr"/>
            <a:r>
              <a:rPr lang="en-US" sz="3200" b="1" dirty="0"/>
              <a:t>(F2S1)</a:t>
            </a:r>
          </a:p>
        </p:txBody>
      </p:sp>
      <p:graphicFrame>
        <p:nvGraphicFramePr>
          <p:cNvPr id="14" name="Table 13"/>
          <p:cNvGraphicFramePr>
            <a:graphicFrameLocks noGrp="1"/>
          </p:cNvGraphicFramePr>
          <p:nvPr>
            <p:extLst>
              <p:ext uri="{D42A27DB-BD31-4B8C-83A1-F6EECF244321}">
                <p14:modId xmlns:p14="http://schemas.microsoft.com/office/powerpoint/2010/main" val="1886517709"/>
              </p:ext>
            </p:extLst>
          </p:nvPr>
        </p:nvGraphicFramePr>
        <p:xfrm>
          <a:off x="9901702" y="3203942"/>
          <a:ext cx="857250" cy="148590"/>
        </p:xfrm>
        <a:graphic>
          <a:graphicData uri="http://schemas.openxmlformats.org/drawingml/2006/table">
            <a:tbl>
              <a:tblPr/>
              <a:tblGrid>
                <a:gridCol w="857250">
                  <a:extLst>
                    <a:ext uri="{9D8B030D-6E8A-4147-A177-3AD203B41FA5}">
                      <a16:colId xmlns:a16="http://schemas.microsoft.com/office/drawing/2014/main" val="20000"/>
                    </a:ext>
                  </a:extLst>
                </a:gridCol>
              </a:tblGrid>
              <a:tr h="148590">
                <a:tc>
                  <a:txBody>
                    <a:bodyPr/>
                    <a:lstStyle/>
                    <a:p>
                      <a:pPr algn="l" fontAlgn="b"/>
                      <a:r>
                        <a:rPr lang="en-US" sz="900" b="0" i="0" u="none" strike="noStrike" dirty="0">
                          <a:latin typeface="Verdana"/>
                        </a:rPr>
                        <a:t> </a:t>
                      </a:r>
                    </a:p>
                  </a:txBody>
                  <a:tcPr marL="11430" marR="11430" marT="11430" marB="0" anchor="b">
                    <a:lnL>
                      <a:noFill/>
                    </a:lnL>
                    <a:lnR>
                      <a:noFill/>
                    </a:lnR>
                    <a:lnT>
                      <a:noFill/>
                    </a:lnT>
                    <a:lnB>
                      <a:noFill/>
                    </a:lnB>
                    <a:solidFill>
                      <a:srgbClr val="DD0806"/>
                    </a:solidFill>
                  </a:tcPr>
                </a:tc>
                <a:extLst>
                  <a:ext uri="{0D108BD9-81ED-4DB2-BD59-A6C34878D82A}">
                    <a16:rowId xmlns:a16="http://schemas.microsoft.com/office/drawing/2014/main" val="10000"/>
                  </a:ext>
                </a:extLst>
              </a:tr>
            </a:tbl>
          </a:graphicData>
        </a:graphic>
      </p:graphicFrame>
      <p:sp>
        <p:nvSpPr>
          <p:cNvPr id="17" name="TextBox 16"/>
          <p:cNvSpPr txBox="1"/>
          <p:nvPr/>
        </p:nvSpPr>
        <p:spPr>
          <a:xfrm rot="5400000">
            <a:off x="10925621" y="6682465"/>
            <a:ext cx="787395" cy="989886"/>
          </a:xfrm>
          <a:prstGeom prst="rect">
            <a:avLst/>
          </a:prstGeom>
          <a:noFill/>
        </p:spPr>
        <p:txBody>
          <a:bodyPr wrap="none" rtlCol="0">
            <a:spAutoFit/>
          </a:bodyPr>
          <a:lstStyle/>
          <a:p>
            <a:r>
              <a:rPr lang="en-US" sz="1944"/>
              <a:t>24Mb</a:t>
            </a:r>
          </a:p>
          <a:p>
            <a:r>
              <a:rPr lang="en-US" sz="1944"/>
              <a:t>22Mb</a:t>
            </a:r>
          </a:p>
          <a:p>
            <a:r>
              <a:rPr lang="en-US" sz="1944"/>
              <a:t>20MB</a:t>
            </a:r>
          </a:p>
        </p:txBody>
      </p:sp>
      <p:sp>
        <p:nvSpPr>
          <p:cNvPr id="18" name="TextBox 17"/>
          <p:cNvSpPr txBox="1"/>
          <p:nvPr/>
        </p:nvSpPr>
        <p:spPr>
          <a:xfrm>
            <a:off x="9660990" y="3436549"/>
            <a:ext cx="1308371" cy="338554"/>
          </a:xfrm>
          <a:prstGeom prst="rect">
            <a:avLst/>
          </a:prstGeom>
          <a:noFill/>
        </p:spPr>
        <p:txBody>
          <a:bodyPr wrap="none" rtlCol="0">
            <a:spAutoFit/>
          </a:bodyPr>
          <a:lstStyle/>
          <a:p>
            <a:r>
              <a:rPr lang="en-US" sz="1600" dirty="0" err="1"/>
              <a:t>ColFRI</a:t>
            </a:r>
            <a:r>
              <a:rPr lang="en-US" sz="1600" dirty="0"/>
              <a:t>/</a:t>
            </a:r>
            <a:r>
              <a:rPr lang="en-US" sz="1600" dirty="0" err="1"/>
              <a:t>ColFRI</a:t>
            </a:r>
            <a:endParaRPr lang="en-US" sz="1600" dirty="0"/>
          </a:p>
        </p:txBody>
      </p:sp>
      <p:graphicFrame>
        <p:nvGraphicFramePr>
          <p:cNvPr id="20" name="Table 19"/>
          <p:cNvGraphicFramePr>
            <a:graphicFrameLocks noGrp="1"/>
          </p:cNvGraphicFramePr>
          <p:nvPr>
            <p:extLst>
              <p:ext uri="{D42A27DB-BD31-4B8C-83A1-F6EECF244321}">
                <p14:modId xmlns:p14="http://schemas.microsoft.com/office/powerpoint/2010/main" val="772795420"/>
              </p:ext>
            </p:extLst>
          </p:nvPr>
        </p:nvGraphicFramePr>
        <p:xfrm>
          <a:off x="9917554" y="4130642"/>
          <a:ext cx="838198" cy="148590"/>
        </p:xfrm>
        <a:graphic>
          <a:graphicData uri="http://schemas.openxmlformats.org/drawingml/2006/table">
            <a:tbl>
              <a:tblPr/>
              <a:tblGrid>
                <a:gridCol w="838198">
                  <a:extLst>
                    <a:ext uri="{9D8B030D-6E8A-4147-A177-3AD203B41FA5}">
                      <a16:colId xmlns:a16="http://schemas.microsoft.com/office/drawing/2014/main" val="20000"/>
                    </a:ext>
                  </a:extLst>
                </a:gridCol>
              </a:tblGrid>
              <a:tr h="148590">
                <a:tc>
                  <a:txBody>
                    <a:bodyPr/>
                    <a:lstStyle/>
                    <a:p>
                      <a:pPr algn="l" fontAlgn="b"/>
                      <a:r>
                        <a:rPr lang="en-US" sz="900" b="0" i="0" u="none" strike="noStrike">
                          <a:latin typeface="Verdana"/>
                        </a:rPr>
                        <a:t> </a:t>
                      </a:r>
                    </a:p>
                  </a:txBody>
                  <a:tcPr marL="11430" marR="11430" marT="11430" marB="0" anchor="b">
                    <a:lnL>
                      <a:noFill/>
                    </a:lnL>
                    <a:lnR>
                      <a:noFill/>
                    </a:lnR>
                    <a:lnT>
                      <a:noFill/>
                    </a:lnT>
                    <a:lnB>
                      <a:noFill/>
                    </a:lnB>
                    <a:solidFill>
                      <a:srgbClr val="FCF305"/>
                    </a:solidFill>
                  </a:tcPr>
                </a:tc>
                <a:extLst>
                  <a:ext uri="{0D108BD9-81ED-4DB2-BD59-A6C34878D82A}">
                    <a16:rowId xmlns:a16="http://schemas.microsoft.com/office/drawing/2014/main" val="10000"/>
                  </a:ext>
                </a:extLst>
              </a:tr>
            </a:tbl>
          </a:graphicData>
        </a:graphic>
      </p:graphicFrame>
      <p:sp>
        <p:nvSpPr>
          <p:cNvPr id="21" name="TextBox 20"/>
          <p:cNvSpPr txBox="1"/>
          <p:nvPr/>
        </p:nvSpPr>
        <p:spPr>
          <a:xfrm>
            <a:off x="9682567" y="4397442"/>
            <a:ext cx="1285929" cy="338554"/>
          </a:xfrm>
          <a:prstGeom prst="rect">
            <a:avLst/>
          </a:prstGeom>
          <a:noFill/>
        </p:spPr>
        <p:txBody>
          <a:bodyPr wrap="none" rtlCol="0">
            <a:spAutoFit/>
          </a:bodyPr>
          <a:lstStyle/>
          <a:p>
            <a:r>
              <a:rPr lang="en-US" sz="1600" dirty="0" err="1"/>
              <a:t>ColFRI</a:t>
            </a:r>
            <a:r>
              <a:rPr lang="en-US" sz="1600" dirty="0"/>
              <a:t>/Hau-0</a:t>
            </a:r>
          </a:p>
        </p:txBody>
      </p:sp>
      <p:graphicFrame>
        <p:nvGraphicFramePr>
          <p:cNvPr id="22" name="Table 21"/>
          <p:cNvGraphicFramePr>
            <a:graphicFrameLocks noGrp="1"/>
          </p:cNvGraphicFramePr>
          <p:nvPr>
            <p:extLst>
              <p:ext uri="{D42A27DB-BD31-4B8C-83A1-F6EECF244321}">
                <p14:modId xmlns:p14="http://schemas.microsoft.com/office/powerpoint/2010/main" val="2634009110"/>
              </p:ext>
            </p:extLst>
          </p:nvPr>
        </p:nvGraphicFramePr>
        <p:xfrm>
          <a:off x="9901042" y="5057342"/>
          <a:ext cx="865009" cy="148590"/>
        </p:xfrm>
        <a:graphic>
          <a:graphicData uri="http://schemas.openxmlformats.org/drawingml/2006/table">
            <a:tbl>
              <a:tblPr/>
              <a:tblGrid>
                <a:gridCol w="865009">
                  <a:extLst>
                    <a:ext uri="{9D8B030D-6E8A-4147-A177-3AD203B41FA5}">
                      <a16:colId xmlns:a16="http://schemas.microsoft.com/office/drawing/2014/main" val="20000"/>
                    </a:ext>
                  </a:extLst>
                </a:gridCol>
              </a:tblGrid>
              <a:tr h="148590">
                <a:tc>
                  <a:txBody>
                    <a:bodyPr/>
                    <a:lstStyle/>
                    <a:p>
                      <a:pPr algn="l" fontAlgn="b"/>
                      <a:r>
                        <a:rPr lang="en-US" sz="900" b="0" i="0" u="none" strike="noStrike" dirty="0">
                          <a:latin typeface="Verdana"/>
                        </a:rPr>
                        <a:t> </a:t>
                      </a:r>
                    </a:p>
                  </a:txBody>
                  <a:tcPr marL="11430" marR="11430" marT="11430" marB="0" anchor="b">
                    <a:lnL>
                      <a:noFill/>
                    </a:lnL>
                    <a:lnR>
                      <a:noFill/>
                    </a:lnR>
                    <a:lnT>
                      <a:noFill/>
                    </a:lnT>
                    <a:lnB>
                      <a:noFill/>
                    </a:lnB>
                    <a:solidFill>
                      <a:srgbClr val="3366FF"/>
                    </a:solidFill>
                  </a:tcPr>
                </a:tc>
                <a:extLst>
                  <a:ext uri="{0D108BD9-81ED-4DB2-BD59-A6C34878D82A}">
                    <a16:rowId xmlns:a16="http://schemas.microsoft.com/office/drawing/2014/main" val="10000"/>
                  </a:ext>
                </a:extLst>
              </a:tr>
            </a:tbl>
          </a:graphicData>
        </a:graphic>
      </p:graphicFrame>
      <p:sp>
        <p:nvSpPr>
          <p:cNvPr id="23" name="TextBox 22"/>
          <p:cNvSpPr txBox="1"/>
          <p:nvPr/>
        </p:nvSpPr>
        <p:spPr>
          <a:xfrm>
            <a:off x="9677867" y="5317143"/>
            <a:ext cx="1263487" cy="338554"/>
          </a:xfrm>
          <a:prstGeom prst="rect">
            <a:avLst/>
          </a:prstGeom>
          <a:noFill/>
        </p:spPr>
        <p:txBody>
          <a:bodyPr wrap="none" rtlCol="0">
            <a:spAutoFit/>
          </a:bodyPr>
          <a:lstStyle/>
          <a:p>
            <a:r>
              <a:rPr lang="en-US" sz="1600" dirty="0"/>
              <a:t>Hau-0/Hau-0</a:t>
            </a:r>
          </a:p>
        </p:txBody>
      </p:sp>
      <p:sp>
        <p:nvSpPr>
          <p:cNvPr id="24" name="Down Arrow 23"/>
          <p:cNvSpPr/>
          <p:nvPr/>
        </p:nvSpPr>
        <p:spPr>
          <a:xfrm>
            <a:off x="11854004" y="1596286"/>
            <a:ext cx="477627" cy="4904031"/>
          </a:xfrm>
          <a:prstGeom prst="down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44"/>
          </a:p>
        </p:txBody>
      </p:sp>
      <p:sp>
        <p:nvSpPr>
          <p:cNvPr id="25" name="TextBox 24"/>
          <p:cNvSpPr txBox="1"/>
          <p:nvPr/>
        </p:nvSpPr>
        <p:spPr>
          <a:xfrm>
            <a:off x="11722363" y="1143482"/>
            <a:ext cx="2287806" cy="461665"/>
          </a:xfrm>
          <a:prstGeom prst="rect">
            <a:avLst/>
          </a:prstGeom>
          <a:noFill/>
        </p:spPr>
        <p:txBody>
          <a:bodyPr wrap="none" rtlCol="0">
            <a:spAutoFit/>
          </a:bodyPr>
          <a:lstStyle/>
          <a:p>
            <a:r>
              <a:rPr lang="en-US" sz="2400" dirty="0"/>
              <a:t>Early (Dominant)</a:t>
            </a:r>
          </a:p>
        </p:txBody>
      </p:sp>
      <p:sp>
        <p:nvSpPr>
          <p:cNvPr id="26" name="TextBox 25"/>
          <p:cNvSpPr txBox="1"/>
          <p:nvPr/>
        </p:nvSpPr>
        <p:spPr>
          <a:xfrm>
            <a:off x="11779513" y="6500317"/>
            <a:ext cx="712246" cy="461665"/>
          </a:xfrm>
          <a:prstGeom prst="rect">
            <a:avLst/>
          </a:prstGeom>
          <a:noFill/>
        </p:spPr>
        <p:txBody>
          <a:bodyPr wrap="none" rtlCol="0">
            <a:spAutoFit/>
          </a:bodyPr>
          <a:lstStyle/>
          <a:p>
            <a:r>
              <a:rPr lang="en-US" sz="2400" dirty="0"/>
              <a:t>Late</a:t>
            </a:r>
          </a:p>
        </p:txBody>
      </p:sp>
      <p:sp>
        <p:nvSpPr>
          <p:cNvPr id="19" name="TextBox 18">
            <a:extLst>
              <a:ext uri="{FF2B5EF4-FFF2-40B4-BE49-F238E27FC236}">
                <a16:creationId xmlns:a16="http://schemas.microsoft.com/office/drawing/2014/main" id="{3AC97E2B-C96F-EB4F-BD30-1081F6C1AE40}"/>
              </a:ext>
            </a:extLst>
          </p:cNvPr>
          <p:cNvSpPr txBox="1"/>
          <p:nvPr/>
        </p:nvSpPr>
        <p:spPr>
          <a:xfrm>
            <a:off x="2189387" y="1450417"/>
            <a:ext cx="1573187" cy="584775"/>
          </a:xfrm>
          <a:prstGeom prst="rect">
            <a:avLst/>
          </a:prstGeom>
          <a:noFill/>
        </p:spPr>
        <p:txBody>
          <a:bodyPr wrap="square" rtlCol="0">
            <a:spAutoFit/>
          </a:bodyPr>
          <a:lstStyle/>
          <a:p>
            <a:r>
              <a:rPr lang="en-US" sz="3200" b="1" dirty="0"/>
              <a:t>Parents</a:t>
            </a:r>
          </a:p>
        </p:txBody>
      </p:sp>
      <p:sp>
        <p:nvSpPr>
          <p:cNvPr id="2" name="Rectangle 1">
            <a:extLst>
              <a:ext uri="{FF2B5EF4-FFF2-40B4-BE49-F238E27FC236}">
                <a16:creationId xmlns:a16="http://schemas.microsoft.com/office/drawing/2014/main" id="{A687DE08-C35E-1A4C-AB85-62A4BE6529D7}"/>
              </a:ext>
            </a:extLst>
          </p:cNvPr>
          <p:cNvSpPr/>
          <p:nvPr/>
        </p:nvSpPr>
        <p:spPr>
          <a:xfrm>
            <a:off x="1663209" y="3012458"/>
            <a:ext cx="133350" cy="100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7" name="Rectangle 26">
            <a:extLst>
              <a:ext uri="{FF2B5EF4-FFF2-40B4-BE49-F238E27FC236}">
                <a16:creationId xmlns:a16="http://schemas.microsoft.com/office/drawing/2014/main" id="{A9467FF9-4E8B-6045-A83E-91FCE13B570B}"/>
              </a:ext>
            </a:extLst>
          </p:cNvPr>
          <p:cNvSpPr/>
          <p:nvPr/>
        </p:nvSpPr>
        <p:spPr>
          <a:xfrm>
            <a:off x="1859998" y="3012458"/>
            <a:ext cx="133350" cy="100756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8" name="Rectangle 27">
            <a:extLst>
              <a:ext uri="{FF2B5EF4-FFF2-40B4-BE49-F238E27FC236}">
                <a16:creationId xmlns:a16="http://schemas.microsoft.com/office/drawing/2014/main" id="{1D582535-E50C-4D45-92D9-6E5393D38893}"/>
              </a:ext>
            </a:extLst>
          </p:cNvPr>
          <p:cNvSpPr/>
          <p:nvPr/>
        </p:nvSpPr>
        <p:spPr>
          <a:xfrm>
            <a:off x="2202898" y="3444833"/>
            <a:ext cx="134958" cy="575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9" name="Rectangle 28">
            <a:extLst>
              <a:ext uri="{FF2B5EF4-FFF2-40B4-BE49-F238E27FC236}">
                <a16:creationId xmlns:a16="http://schemas.microsoft.com/office/drawing/2014/main" id="{062FACBA-4295-1F4E-BA7C-600ED9A27036}"/>
              </a:ext>
            </a:extLst>
          </p:cNvPr>
          <p:cNvSpPr/>
          <p:nvPr/>
        </p:nvSpPr>
        <p:spPr>
          <a:xfrm>
            <a:off x="2393398" y="3444833"/>
            <a:ext cx="134958" cy="575186"/>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3" name="Rectangle 32">
            <a:extLst>
              <a:ext uri="{FF2B5EF4-FFF2-40B4-BE49-F238E27FC236}">
                <a16:creationId xmlns:a16="http://schemas.microsoft.com/office/drawing/2014/main" id="{55E0B9C0-CEBB-1848-A42C-9C4C6D694E77}"/>
              </a:ext>
            </a:extLst>
          </p:cNvPr>
          <p:cNvSpPr/>
          <p:nvPr/>
        </p:nvSpPr>
        <p:spPr>
          <a:xfrm>
            <a:off x="2731825" y="2626235"/>
            <a:ext cx="150584" cy="141283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4" name="Rectangle 33">
            <a:extLst>
              <a:ext uri="{FF2B5EF4-FFF2-40B4-BE49-F238E27FC236}">
                <a16:creationId xmlns:a16="http://schemas.microsoft.com/office/drawing/2014/main" id="{3CB3DEF0-AB47-BA4D-82E0-753143D28FFA}"/>
              </a:ext>
            </a:extLst>
          </p:cNvPr>
          <p:cNvSpPr/>
          <p:nvPr/>
        </p:nvSpPr>
        <p:spPr>
          <a:xfrm>
            <a:off x="2947664" y="2626235"/>
            <a:ext cx="150584" cy="141283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5" name="Rectangle 34">
            <a:extLst>
              <a:ext uri="{FF2B5EF4-FFF2-40B4-BE49-F238E27FC236}">
                <a16:creationId xmlns:a16="http://schemas.microsoft.com/office/drawing/2014/main" id="{9F446443-A8AC-A347-A54E-6288C857342C}"/>
              </a:ext>
            </a:extLst>
          </p:cNvPr>
          <p:cNvSpPr/>
          <p:nvPr/>
        </p:nvSpPr>
        <p:spPr>
          <a:xfrm>
            <a:off x="3271306" y="3232525"/>
            <a:ext cx="152400" cy="8065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6" name="Rectangle 35">
            <a:extLst>
              <a:ext uri="{FF2B5EF4-FFF2-40B4-BE49-F238E27FC236}">
                <a16:creationId xmlns:a16="http://schemas.microsoft.com/office/drawing/2014/main" id="{D937DF57-C52A-A945-B0AE-00D1D4A25C43}"/>
              </a:ext>
            </a:extLst>
          </p:cNvPr>
          <p:cNvSpPr/>
          <p:nvPr/>
        </p:nvSpPr>
        <p:spPr>
          <a:xfrm>
            <a:off x="3480856" y="3232525"/>
            <a:ext cx="152400" cy="80654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7" name="Rectangle 36">
            <a:extLst>
              <a:ext uri="{FF2B5EF4-FFF2-40B4-BE49-F238E27FC236}">
                <a16:creationId xmlns:a16="http://schemas.microsoft.com/office/drawing/2014/main" id="{A6A817DB-CD3B-3B44-907C-620132C63E7B}"/>
              </a:ext>
            </a:extLst>
          </p:cNvPr>
          <p:cNvSpPr/>
          <p:nvPr/>
        </p:nvSpPr>
        <p:spPr>
          <a:xfrm>
            <a:off x="3769273" y="3115615"/>
            <a:ext cx="225933" cy="9234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8" name="Rectangle 37">
            <a:extLst>
              <a:ext uri="{FF2B5EF4-FFF2-40B4-BE49-F238E27FC236}">
                <a16:creationId xmlns:a16="http://schemas.microsoft.com/office/drawing/2014/main" id="{34A5B9C7-E95A-2E47-BEC2-372E3306B503}"/>
              </a:ext>
            </a:extLst>
          </p:cNvPr>
          <p:cNvSpPr/>
          <p:nvPr/>
        </p:nvSpPr>
        <p:spPr>
          <a:xfrm>
            <a:off x="4057744" y="3115615"/>
            <a:ext cx="225933" cy="92345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4" name="TextBox 3">
            <a:extLst>
              <a:ext uri="{FF2B5EF4-FFF2-40B4-BE49-F238E27FC236}">
                <a16:creationId xmlns:a16="http://schemas.microsoft.com/office/drawing/2014/main" id="{12DA5F5E-6B13-324B-95A7-90C7B3BB5E81}"/>
              </a:ext>
            </a:extLst>
          </p:cNvPr>
          <p:cNvSpPr txBox="1"/>
          <p:nvPr/>
        </p:nvSpPr>
        <p:spPr>
          <a:xfrm>
            <a:off x="1706242" y="4343050"/>
            <a:ext cx="2539478" cy="424732"/>
          </a:xfrm>
          <a:prstGeom prst="rect">
            <a:avLst/>
          </a:prstGeom>
          <a:noFill/>
        </p:spPr>
        <p:txBody>
          <a:bodyPr wrap="none" rtlCol="0">
            <a:spAutoFit/>
          </a:bodyPr>
          <a:lstStyle/>
          <a:p>
            <a:r>
              <a:rPr lang="en-US" dirty="0"/>
              <a:t>1      2      3       4       5</a:t>
            </a:r>
          </a:p>
        </p:txBody>
      </p:sp>
      <p:sp>
        <p:nvSpPr>
          <p:cNvPr id="39" name="Rectangle 38">
            <a:extLst>
              <a:ext uri="{FF2B5EF4-FFF2-40B4-BE49-F238E27FC236}">
                <a16:creationId xmlns:a16="http://schemas.microsoft.com/office/drawing/2014/main" id="{27BF0FEE-2BEF-F54D-8C6B-11FC64E159A8}"/>
              </a:ext>
            </a:extLst>
          </p:cNvPr>
          <p:cNvSpPr/>
          <p:nvPr/>
        </p:nvSpPr>
        <p:spPr>
          <a:xfrm>
            <a:off x="1701309" y="5393708"/>
            <a:ext cx="133350" cy="10075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0" name="Rectangle 39">
            <a:extLst>
              <a:ext uri="{FF2B5EF4-FFF2-40B4-BE49-F238E27FC236}">
                <a16:creationId xmlns:a16="http://schemas.microsoft.com/office/drawing/2014/main" id="{9461F87C-F397-C647-82A1-1658B5E9E549}"/>
              </a:ext>
            </a:extLst>
          </p:cNvPr>
          <p:cNvSpPr/>
          <p:nvPr/>
        </p:nvSpPr>
        <p:spPr>
          <a:xfrm>
            <a:off x="1898098" y="5393708"/>
            <a:ext cx="133350" cy="1007561"/>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1" name="Rectangle 40">
            <a:extLst>
              <a:ext uri="{FF2B5EF4-FFF2-40B4-BE49-F238E27FC236}">
                <a16:creationId xmlns:a16="http://schemas.microsoft.com/office/drawing/2014/main" id="{E07C89FE-4394-7540-B310-52404C3F3027}"/>
              </a:ext>
            </a:extLst>
          </p:cNvPr>
          <p:cNvSpPr/>
          <p:nvPr/>
        </p:nvSpPr>
        <p:spPr>
          <a:xfrm>
            <a:off x="2240998" y="5826083"/>
            <a:ext cx="134958" cy="5751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2" name="Rectangle 41">
            <a:extLst>
              <a:ext uri="{FF2B5EF4-FFF2-40B4-BE49-F238E27FC236}">
                <a16:creationId xmlns:a16="http://schemas.microsoft.com/office/drawing/2014/main" id="{105EE754-08B0-3A48-A1C5-B18074069562}"/>
              </a:ext>
            </a:extLst>
          </p:cNvPr>
          <p:cNvSpPr/>
          <p:nvPr/>
        </p:nvSpPr>
        <p:spPr>
          <a:xfrm>
            <a:off x="2431498" y="5826083"/>
            <a:ext cx="134958" cy="575186"/>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Rectangle 42">
            <a:extLst>
              <a:ext uri="{FF2B5EF4-FFF2-40B4-BE49-F238E27FC236}">
                <a16:creationId xmlns:a16="http://schemas.microsoft.com/office/drawing/2014/main" id="{B96F9D1C-D114-FF4B-A545-E62BE5332DAC}"/>
              </a:ext>
            </a:extLst>
          </p:cNvPr>
          <p:cNvSpPr/>
          <p:nvPr/>
        </p:nvSpPr>
        <p:spPr>
          <a:xfrm>
            <a:off x="2769925" y="5007485"/>
            <a:ext cx="150584" cy="1412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4" name="Rectangle 43">
            <a:extLst>
              <a:ext uri="{FF2B5EF4-FFF2-40B4-BE49-F238E27FC236}">
                <a16:creationId xmlns:a16="http://schemas.microsoft.com/office/drawing/2014/main" id="{4B64A631-9582-DE45-AC09-446B9581FB30}"/>
              </a:ext>
            </a:extLst>
          </p:cNvPr>
          <p:cNvSpPr/>
          <p:nvPr/>
        </p:nvSpPr>
        <p:spPr>
          <a:xfrm>
            <a:off x="2985764" y="5007485"/>
            <a:ext cx="150584" cy="141283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5" name="Rectangle 44">
            <a:extLst>
              <a:ext uri="{FF2B5EF4-FFF2-40B4-BE49-F238E27FC236}">
                <a16:creationId xmlns:a16="http://schemas.microsoft.com/office/drawing/2014/main" id="{BE2E67FB-28CB-5046-9B6A-148FCDA6DFA5}"/>
              </a:ext>
            </a:extLst>
          </p:cNvPr>
          <p:cNvSpPr/>
          <p:nvPr/>
        </p:nvSpPr>
        <p:spPr>
          <a:xfrm>
            <a:off x="3309406" y="5613775"/>
            <a:ext cx="152400" cy="80654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6" name="Rectangle 45">
            <a:extLst>
              <a:ext uri="{FF2B5EF4-FFF2-40B4-BE49-F238E27FC236}">
                <a16:creationId xmlns:a16="http://schemas.microsoft.com/office/drawing/2014/main" id="{8B776769-A72D-FC43-AD0D-C17A67BAE8C1}"/>
              </a:ext>
            </a:extLst>
          </p:cNvPr>
          <p:cNvSpPr/>
          <p:nvPr/>
        </p:nvSpPr>
        <p:spPr>
          <a:xfrm>
            <a:off x="3518956" y="5613775"/>
            <a:ext cx="152400" cy="80654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7" name="Rectangle 46">
            <a:extLst>
              <a:ext uri="{FF2B5EF4-FFF2-40B4-BE49-F238E27FC236}">
                <a16:creationId xmlns:a16="http://schemas.microsoft.com/office/drawing/2014/main" id="{16BB12A6-5FD9-734E-8FD3-27A3ACC0EB7F}"/>
              </a:ext>
            </a:extLst>
          </p:cNvPr>
          <p:cNvSpPr/>
          <p:nvPr/>
        </p:nvSpPr>
        <p:spPr>
          <a:xfrm>
            <a:off x="3807373" y="5496865"/>
            <a:ext cx="225933" cy="9234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8" name="Rectangle 47">
            <a:extLst>
              <a:ext uri="{FF2B5EF4-FFF2-40B4-BE49-F238E27FC236}">
                <a16:creationId xmlns:a16="http://schemas.microsoft.com/office/drawing/2014/main" id="{99EDD617-39C7-8949-B9D9-D832649E7374}"/>
              </a:ext>
            </a:extLst>
          </p:cNvPr>
          <p:cNvSpPr/>
          <p:nvPr/>
        </p:nvSpPr>
        <p:spPr>
          <a:xfrm>
            <a:off x="4074073" y="5496865"/>
            <a:ext cx="225933" cy="92345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9" name="TextBox 48">
            <a:extLst>
              <a:ext uri="{FF2B5EF4-FFF2-40B4-BE49-F238E27FC236}">
                <a16:creationId xmlns:a16="http://schemas.microsoft.com/office/drawing/2014/main" id="{C8914FE9-0FA2-8B45-A1B0-F12DC15CF2C0}"/>
              </a:ext>
            </a:extLst>
          </p:cNvPr>
          <p:cNvSpPr txBox="1"/>
          <p:nvPr/>
        </p:nvSpPr>
        <p:spPr>
          <a:xfrm>
            <a:off x="1744342" y="6629050"/>
            <a:ext cx="2539478" cy="424732"/>
          </a:xfrm>
          <a:prstGeom prst="rect">
            <a:avLst/>
          </a:prstGeom>
          <a:noFill/>
        </p:spPr>
        <p:txBody>
          <a:bodyPr wrap="none" rtlCol="0">
            <a:spAutoFit/>
          </a:bodyPr>
          <a:lstStyle/>
          <a:p>
            <a:r>
              <a:rPr lang="en-US" dirty="0"/>
              <a:t>1      2      3       4       5</a:t>
            </a:r>
          </a:p>
        </p:txBody>
      </p:sp>
      <p:sp>
        <p:nvSpPr>
          <p:cNvPr id="5" name="TextBox 4">
            <a:extLst>
              <a:ext uri="{FF2B5EF4-FFF2-40B4-BE49-F238E27FC236}">
                <a16:creationId xmlns:a16="http://schemas.microsoft.com/office/drawing/2014/main" id="{700F3E5E-387D-EE49-B341-0217B7CDBF4B}"/>
              </a:ext>
            </a:extLst>
          </p:cNvPr>
          <p:cNvSpPr txBox="1"/>
          <p:nvPr/>
        </p:nvSpPr>
        <p:spPr>
          <a:xfrm>
            <a:off x="308531" y="96544"/>
            <a:ext cx="14321869" cy="707886"/>
          </a:xfrm>
          <a:prstGeom prst="rect">
            <a:avLst/>
          </a:prstGeom>
          <a:noFill/>
        </p:spPr>
        <p:txBody>
          <a:bodyPr wrap="none" rtlCol="0">
            <a:spAutoFit/>
          </a:bodyPr>
          <a:lstStyle/>
          <a:p>
            <a:r>
              <a:rPr lang="en-US" sz="4000" dirty="0"/>
              <a:t>Genetic segregation and gene discovery for Flowering Time in shade</a:t>
            </a:r>
          </a:p>
        </p:txBody>
      </p:sp>
      <p:sp>
        <p:nvSpPr>
          <p:cNvPr id="30" name="TextBox 29">
            <a:extLst>
              <a:ext uri="{FF2B5EF4-FFF2-40B4-BE49-F238E27FC236}">
                <a16:creationId xmlns:a16="http://schemas.microsoft.com/office/drawing/2014/main" id="{0B964E67-B939-444A-BD0C-E9050632B07A}"/>
              </a:ext>
            </a:extLst>
          </p:cNvPr>
          <p:cNvSpPr txBox="1"/>
          <p:nvPr/>
        </p:nvSpPr>
        <p:spPr>
          <a:xfrm>
            <a:off x="421375" y="3409977"/>
            <a:ext cx="856453" cy="424732"/>
          </a:xfrm>
          <a:prstGeom prst="rect">
            <a:avLst/>
          </a:prstGeom>
          <a:noFill/>
        </p:spPr>
        <p:txBody>
          <a:bodyPr wrap="none" rtlCol="0">
            <a:spAutoFit/>
          </a:bodyPr>
          <a:lstStyle/>
          <a:p>
            <a:r>
              <a:rPr lang="en-US" dirty="0"/>
              <a:t>EARLY</a:t>
            </a:r>
          </a:p>
        </p:txBody>
      </p:sp>
      <p:sp>
        <p:nvSpPr>
          <p:cNvPr id="51" name="TextBox 50">
            <a:extLst>
              <a:ext uri="{FF2B5EF4-FFF2-40B4-BE49-F238E27FC236}">
                <a16:creationId xmlns:a16="http://schemas.microsoft.com/office/drawing/2014/main" id="{4159924B-FA8C-0D42-AF65-FD9EDCF453A9}"/>
              </a:ext>
            </a:extLst>
          </p:cNvPr>
          <p:cNvSpPr txBox="1"/>
          <p:nvPr/>
        </p:nvSpPr>
        <p:spPr>
          <a:xfrm>
            <a:off x="458096" y="5655697"/>
            <a:ext cx="709618" cy="424732"/>
          </a:xfrm>
          <a:prstGeom prst="rect">
            <a:avLst/>
          </a:prstGeom>
          <a:noFill/>
        </p:spPr>
        <p:txBody>
          <a:bodyPr wrap="none" rtlCol="0">
            <a:spAutoFit/>
          </a:bodyPr>
          <a:lstStyle/>
          <a:p>
            <a:r>
              <a:rPr lang="en-US" dirty="0"/>
              <a:t>LATE</a:t>
            </a:r>
          </a:p>
        </p:txBody>
      </p:sp>
      <p:sp>
        <p:nvSpPr>
          <p:cNvPr id="3" name="TextBox 2">
            <a:extLst>
              <a:ext uri="{FF2B5EF4-FFF2-40B4-BE49-F238E27FC236}">
                <a16:creationId xmlns:a16="http://schemas.microsoft.com/office/drawing/2014/main" id="{E16B9E3C-154A-E342-A0F4-E6278C22BBF6}"/>
              </a:ext>
            </a:extLst>
          </p:cNvPr>
          <p:cNvSpPr txBox="1"/>
          <p:nvPr/>
        </p:nvSpPr>
        <p:spPr>
          <a:xfrm>
            <a:off x="5835955" y="6639126"/>
            <a:ext cx="2840971" cy="646331"/>
          </a:xfrm>
          <a:prstGeom prst="rect">
            <a:avLst/>
          </a:prstGeom>
          <a:noFill/>
        </p:spPr>
        <p:txBody>
          <a:bodyPr wrap="none" rtlCol="0">
            <a:spAutoFit/>
          </a:bodyPr>
          <a:lstStyle/>
          <a:p>
            <a:r>
              <a:rPr lang="en-US" sz="3600" u="sng" dirty="0">
                <a:latin typeface="Cambria" panose="02040503050406030204" pitchFamily="18" charset="0"/>
              </a:rPr>
              <a:t>QTL mapping</a:t>
            </a:r>
          </a:p>
        </p:txBody>
      </p:sp>
      <p:sp>
        <p:nvSpPr>
          <p:cNvPr id="6" name="TextBox 5">
            <a:extLst>
              <a:ext uri="{FF2B5EF4-FFF2-40B4-BE49-F238E27FC236}">
                <a16:creationId xmlns:a16="http://schemas.microsoft.com/office/drawing/2014/main" id="{B95CE829-59B1-6942-883C-FA299B276AA9}"/>
              </a:ext>
            </a:extLst>
          </p:cNvPr>
          <p:cNvSpPr txBox="1"/>
          <p:nvPr/>
        </p:nvSpPr>
        <p:spPr>
          <a:xfrm>
            <a:off x="12367124" y="2275314"/>
            <a:ext cx="1660198" cy="1077218"/>
          </a:xfrm>
          <a:prstGeom prst="rect">
            <a:avLst/>
          </a:prstGeom>
          <a:noFill/>
        </p:spPr>
        <p:txBody>
          <a:bodyPr wrap="none" rtlCol="0">
            <a:spAutoFit/>
          </a:bodyPr>
          <a:lstStyle/>
          <a:p>
            <a:pPr algn="ctr"/>
            <a:r>
              <a:rPr lang="en-US" sz="3200" b="1" dirty="0"/>
              <a:t>Progeny </a:t>
            </a:r>
          </a:p>
          <a:p>
            <a:pPr algn="ctr"/>
            <a:r>
              <a:rPr lang="en-US" sz="3200" b="1" dirty="0"/>
              <a:t>test</a:t>
            </a:r>
          </a:p>
        </p:txBody>
      </p:sp>
      <p:pic>
        <p:nvPicPr>
          <p:cNvPr id="53" name="Picture 52">
            <a:extLst>
              <a:ext uri="{FF2B5EF4-FFF2-40B4-BE49-F238E27FC236}">
                <a16:creationId xmlns:a16="http://schemas.microsoft.com/office/drawing/2014/main" id="{950DC914-FFB8-2649-9206-82726272D039}"/>
              </a:ext>
            </a:extLst>
          </p:cNvPr>
          <p:cNvPicPr>
            <a:picLocks noChangeAspect="1"/>
          </p:cNvPicPr>
          <p:nvPr/>
        </p:nvPicPr>
        <p:blipFill>
          <a:blip r:embed="rId5"/>
          <a:stretch>
            <a:fillRect/>
          </a:stretch>
        </p:blipFill>
        <p:spPr>
          <a:xfrm>
            <a:off x="1" y="6741043"/>
            <a:ext cx="2759528" cy="1485900"/>
          </a:xfrm>
          <a:prstGeom prst="rect">
            <a:avLst/>
          </a:prstGeom>
        </p:spPr>
      </p:pic>
    </p:spTree>
    <p:extLst>
      <p:ext uri="{BB962C8B-B14F-4D97-AF65-F5344CB8AC3E}">
        <p14:creationId xmlns:p14="http://schemas.microsoft.com/office/powerpoint/2010/main" val="2947150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mc:AlternateContent xmlns:mc="http://schemas.openxmlformats.org/markup-compatibility/2006">
          <mc:Choice xmlns="" xmlns:mv="urn:schemas-microsoft-com:mac:vml"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2118360" y="1783080"/>
            <a:ext cx="10683240" cy="5806440"/>
          </a:xfrm>
          <a:prstGeom prst="rect">
            <a:avLst/>
          </a:prstGeom>
          <a:noFill/>
          <a:ln w="9525">
            <a:noFill/>
            <a:miter lim="800000"/>
            <a:headEnd/>
            <a:tailEnd/>
          </a:ln>
          <a:effectLst/>
        </p:spPr>
      </p:pic>
      <p:sp>
        <p:nvSpPr>
          <p:cNvPr id="75779" name="Text Box 3"/>
          <p:cNvSpPr txBox="1">
            <a:spLocks noChangeArrowheads="1"/>
          </p:cNvSpPr>
          <p:nvPr/>
        </p:nvSpPr>
        <p:spPr bwMode="auto">
          <a:xfrm>
            <a:off x="1846871" y="447941"/>
            <a:ext cx="11410881" cy="707886"/>
          </a:xfrm>
          <a:prstGeom prst="rect">
            <a:avLst/>
          </a:prstGeom>
          <a:noFill/>
          <a:ln w="9525">
            <a:noFill/>
            <a:miter lim="800000"/>
            <a:headEnd/>
            <a:tailEnd/>
          </a:ln>
          <a:effectLst/>
        </p:spPr>
        <p:txBody>
          <a:bodyPr wrap="none">
            <a:prstTxWarp prst="textNoShape">
              <a:avLst/>
            </a:prstTxWarp>
            <a:spAutoFit/>
          </a:bodyPr>
          <a:lstStyle/>
          <a:p>
            <a:r>
              <a:rPr lang="en-US" sz="3840" dirty="0">
                <a:latin typeface="Cambria" panose="02040503050406030204" pitchFamily="18" charset="0"/>
              </a:rPr>
              <a:t>Shaded </a:t>
            </a:r>
            <a:r>
              <a:rPr lang="en-US" sz="4000" dirty="0">
                <a:latin typeface="Cambria" panose="02040503050406030204" pitchFamily="18" charset="0"/>
              </a:rPr>
              <a:t>Flowering</a:t>
            </a:r>
            <a:r>
              <a:rPr lang="en-US" sz="3840" dirty="0">
                <a:latin typeface="Cambria" panose="02040503050406030204" pitchFamily="18" charset="0"/>
              </a:rPr>
              <a:t> Time Quantitative Trait Loci (QTL)</a:t>
            </a:r>
            <a:endParaRPr lang="en-US" sz="2592" dirty="0">
              <a:latin typeface="Cambria" panose="02040503050406030204" pitchFamily="18" charset="0"/>
            </a:endParaRPr>
          </a:p>
        </p:txBody>
      </p:sp>
      <p:sp>
        <p:nvSpPr>
          <p:cNvPr id="75780" name="Text Box 4"/>
          <p:cNvSpPr txBox="1">
            <a:spLocks noChangeArrowheads="1"/>
          </p:cNvSpPr>
          <p:nvPr/>
        </p:nvSpPr>
        <p:spPr bwMode="auto">
          <a:xfrm>
            <a:off x="3821431" y="2175511"/>
            <a:ext cx="184731" cy="491225"/>
          </a:xfrm>
          <a:prstGeom prst="rect">
            <a:avLst/>
          </a:prstGeom>
          <a:noFill/>
          <a:ln w="9525">
            <a:noFill/>
            <a:miter lim="800000"/>
            <a:headEnd/>
            <a:tailEnd/>
          </a:ln>
          <a:effectLst/>
        </p:spPr>
        <p:txBody>
          <a:bodyPr wrap="none">
            <a:prstTxWarp prst="textNoShape">
              <a:avLst/>
            </a:prstTxWarp>
            <a:spAutoFit/>
          </a:bodyPr>
          <a:lstStyle/>
          <a:p>
            <a:endParaRPr lang="en-US" sz="2592"/>
          </a:p>
        </p:txBody>
      </p:sp>
      <p:sp>
        <p:nvSpPr>
          <p:cNvPr id="75781" name="Text Box 5"/>
          <p:cNvSpPr txBox="1">
            <a:spLocks noChangeArrowheads="1"/>
          </p:cNvSpPr>
          <p:nvPr/>
        </p:nvSpPr>
        <p:spPr bwMode="auto">
          <a:xfrm>
            <a:off x="2681480" y="7217062"/>
            <a:ext cx="10564687" cy="461665"/>
          </a:xfrm>
          <a:prstGeom prst="rect">
            <a:avLst/>
          </a:prstGeom>
          <a:noFill/>
          <a:ln w="9525">
            <a:noFill/>
            <a:miter lim="800000"/>
            <a:headEnd/>
            <a:tailEnd/>
          </a:ln>
          <a:effectLst/>
        </p:spPr>
        <p:txBody>
          <a:bodyPr wrap="none">
            <a:prstTxWarp prst="textNoShape">
              <a:avLst/>
            </a:prstTxWarp>
            <a:spAutoFit/>
          </a:bodyPr>
          <a:lstStyle/>
          <a:p>
            <a:r>
              <a:rPr lang="en-US" sz="2400" dirty="0">
                <a:latin typeface="Cambria" panose="02040503050406030204" pitchFamily="18" charset="0"/>
              </a:rPr>
              <a:t>black=</a:t>
            </a:r>
            <a:r>
              <a:rPr lang="en-US" sz="2400" dirty="0" err="1">
                <a:latin typeface="Cambria" panose="02040503050406030204" pitchFamily="18" charset="0"/>
              </a:rPr>
              <a:t>Growthroom</a:t>
            </a:r>
            <a:r>
              <a:rPr lang="en-US" sz="2400" dirty="0">
                <a:latin typeface="Cambria" panose="02040503050406030204" pitchFamily="18" charset="0"/>
              </a:rPr>
              <a:t>(16</a:t>
            </a:r>
            <a:r>
              <a:rPr lang="en-US" sz="2400" dirty="0">
                <a:latin typeface="Cambria" panose="02040503050406030204" pitchFamily="18" charset="0"/>
                <a:sym typeface="Symbol" pitchFamily="-108" charset="2"/>
              </a:rPr>
              <a:t>C</a:t>
            </a:r>
            <a:r>
              <a:rPr lang="en-US" sz="2400" dirty="0">
                <a:latin typeface="Cambria" panose="02040503050406030204" pitchFamily="18" charset="0"/>
              </a:rPr>
              <a:t>), </a:t>
            </a:r>
            <a:r>
              <a:rPr lang="en-US" sz="2400" dirty="0">
                <a:solidFill>
                  <a:srgbClr val="0070C0"/>
                </a:solidFill>
                <a:latin typeface="Cambria" panose="02040503050406030204" pitchFamily="18" charset="0"/>
              </a:rPr>
              <a:t> blue</a:t>
            </a:r>
            <a:r>
              <a:rPr lang="en-US" sz="2400" dirty="0">
                <a:latin typeface="Cambria" panose="02040503050406030204" pitchFamily="18" charset="0"/>
              </a:rPr>
              <a:t>=</a:t>
            </a:r>
            <a:r>
              <a:rPr lang="en-US" sz="2400" dirty="0" err="1">
                <a:latin typeface="Cambria" panose="02040503050406030204" pitchFamily="18" charset="0"/>
              </a:rPr>
              <a:t>Growthroom</a:t>
            </a:r>
            <a:r>
              <a:rPr lang="en-US" sz="2400" dirty="0">
                <a:latin typeface="Cambria" panose="02040503050406030204" pitchFamily="18" charset="0"/>
              </a:rPr>
              <a:t>(23</a:t>
            </a:r>
            <a:r>
              <a:rPr lang="en-US" sz="2400" dirty="0">
                <a:latin typeface="Cambria" panose="02040503050406030204" pitchFamily="18" charset="0"/>
                <a:sym typeface="Symbol" pitchFamily="-108" charset="2"/>
              </a:rPr>
              <a:t>C</a:t>
            </a:r>
            <a:r>
              <a:rPr lang="en-US" sz="2400" dirty="0">
                <a:latin typeface="Cambria" panose="02040503050406030204" pitchFamily="18" charset="0"/>
              </a:rPr>
              <a:t>),</a:t>
            </a:r>
            <a:r>
              <a:rPr lang="en-US" sz="2400" dirty="0">
                <a:solidFill>
                  <a:srgbClr val="FE0000"/>
                </a:solidFill>
                <a:latin typeface="Cambria" panose="02040503050406030204" pitchFamily="18" charset="0"/>
              </a:rPr>
              <a:t>  red</a:t>
            </a:r>
            <a:r>
              <a:rPr lang="en-US" sz="2400" dirty="0">
                <a:latin typeface="Cambria" panose="02040503050406030204" pitchFamily="18" charset="0"/>
              </a:rPr>
              <a:t>=Greenhouse (23</a:t>
            </a:r>
            <a:r>
              <a:rPr lang="en-US" sz="2400" dirty="0">
                <a:latin typeface="Cambria" panose="02040503050406030204" pitchFamily="18" charset="0"/>
                <a:sym typeface="Symbol" pitchFamily="-108" charset="2"/>
              </a:rPr>
              <a:t></a:t>
            </a:r>
            <a:r>
              <a:rPr lang="en-US" sz="2400" dirty="0">
                <a:latin typeface="Cambria" panose="02040503050406030204" pitchFamily="18" charset="0"/>
              </a:rPr>
              <a:t>)</a:t>
            </a:r>
          </a:p>
        </p:txBody>
      </p:sp>
      <p:sp>
        <p:nvSpPr>
          <p:cNvPr id="75782" name="Text Box 6"/>
          <p:cNvSpPr txBox="1">
            <a:spLocks noChangeArrowheads="1"/>
          </p:cNvSpPr>
          <p:nvPr/>
        </p:nvSpPr>
        <p:spPr bwMode="auto">
          <a:xfrm>
            <a:off x="4690110" y="1828800"/>
            <a:ext cx="418704" cy="387798"/>
          </a:xfrm>
          <a:prstGeom prst="rect">
            <a:avLst/>
          </a:prstGeom>
          <a:noFill/>
          <a:ln w="9525">
            <a:noFill/>
            <a:miter lim="800000"/>
            <a:headEnd/>
            <a:tailEnd/>
          </a:ln>
          <a:effectLst/>
        </p:spPr>
        <p:txBody>
          <a:bodyPr wrap="none">
            <a:prstTxWarp prst="textNoShape">
              <a:avLst/>
            </a:prstTxWarp>
            <a:spAutoFit/>
          </a:bodyPr>
          <a:lstStyle/>
          <a:p>
            <a:r>
              <a:rPr lang="en-US" sz="1920" dirty="0"/>
              <a:t>FT</a:t>
            </a:r>
            <a:endParaRPr lang="en-US" sz="2592" dirty="0"/>
          </a:p>
        </p:txBody>
      </p:sp>
      <p:sp>
        <p:nvSpPr>
          <p:cNvPr id="75783" name="Line 7"/>
          <p:cNvSpPr>
            <a:spLocks noChangeShapeType="1"/>
          </p:cNvSpPr>
          <p:nvPr/>
        </p:nvSpPr>
        <p:spPr bwMode="auto">
          <a:xfrm>
            <a:off x="4937760" y="2194560"/>
            <a:ext cx="0" cy="18288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sz="2592"/>
          </a:p>
        </p:txBody>
      </p:sp>
      <p:pic>
        <p:nvPicPr>
          <p:cNvPr id="9" name="Picture 8">
            <a:extLst>
              <a:ext uri="{FF2B5EF4-FFF2-40B4-BE49-F238E27FC236}">
                <a16:creationId xmlns:a16="http://schemas.microsoft.com/office/drawing/2014/main" id="{A82672EE-4EED-3D42-8E45-C76480E834E6}"/>
              </a:ext>
            </a:extLst>
          </p:cNvPr>
          <p:cNvPicPr>
            <a:picLocks noChangeAspect="1"/>
          </p:cNvPicPr>
          <p:nvPr/>
        </p:nvPicPr>
        <p:blipFill>
          <a:blip r:embed="rId5"/>
          <a:stretch>
            <a:fillRect/>
          </a:stretch>
        </p:blipFill>
        <p:spPr>
          <a:xfrm>
            <a:off x="1" y="6741043"/>
            <a:ext cx="2759528" cy="1485900"/>
          </a:xfrm>
          <a:prstGeom prst="rect">
            <a:avLst/>
          </a:prstGeom>
        </p:spPr>
      </p:pic>
    </p:spTree>
    <p:extLst>
      <p:ext uri="{BB962C8B-B14F-4D97-AF65-F5344CB8AC3E}">
        <p14:creationId xmlns:p14="http://schemas.microsoft.com/office/powerpoint/2010/main" val="3131331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76444" y="5880945"/>
            <a:ext cx="2767552" cy="1687898"/>
          </a:xfrm>
          <a:prstGeom prst="rect">
            <a:avLst/>
          </a:prstGeom>
          <a:noFill/>
        </p:spPr>
        <p:txBody>
          <a:bodyPr wrap="none" rtlCol="0">
            <a:spAutoFit/>
          </a:bodyPr>
          <a:lstStyle/>
          <a:p>
            <a:r>
              <a:rPr lang="en-US" sz="2592" b="1" dirty="0"/>
              <a:t>total cannabinoids</a:t>
            </a:r>
          </a:p>
          <a:p>
            <a:r>
              <a:rPr lang="en-US" sz="2592" dirty="0"/>
              <a:t>Max LOD: 6.79</a:t>
            </a:r>
          </a:p>
          <a:p>
            <a:r>
              <a:rPr lang="en-US" sz="2592" dirty="0"/>
              <a:t>Threshold: P = 0.05</a:t>
            </a:r>
          </a:p>
          <a:p>
            <a:r>
              <a:rPr lang="en-US" sz="2592" dirty="0"/>
              <a:t>TR2: 0.76</a:t>
            </a:r>
          </a:p>
        </p:txBody>
      </p:sp>
      <p:sp>
        <p:nvSpPr>
          <p:cNvPr id="7" name="TextBox 6"/>
          <p:cNvSpPr txBox="1"/>
          <p:nvPr/>
        </p:nvSpPr>
        <p:spPr>
          <a:xfrm>
            <a:off x="10857008" y="5880945"/>
            <a:ext cx="2767552" cy="1687898"/>
          </a:xfrm>
          <a:prstGeom prst="rect">
            <a:avLst/>
          </a:prstGeom>
          <a:noFill/>
        </p:spPr>
        <p:txBody>
          <a:bodyPr wrap="none" rtlCol="0">
            <a:spAutoFit/>
          </a:bodyPr>
          <a:lstStyle/>
          <a:p>
            <a:r>
              <a:rPr lang="en-US" sz="2592" b="1" dirty="0"/>
              <a:t>log(THC/CBD)</a:t>
            </a:r>
          </a:p>
          <a:p>
            <a:r>
              <a:rPr lang="en-US" sz="2592" dirty="0"/>
              <a:t>Max LOD: 19.09</a:t>
            </a:r>
          </a:p>
          <a:p>
            <a:r>
              <a:rPr lang="en-US" sz="2592" dirty="0"/>
              <a:t>Threshold: P = 0.01</a:t>
            </a:r>
          </a:p>
          <a:p>
            <a:r>
              <a:rPr lang="en-US" sz="2592" dirty="0"/>
              <a:t>TR2: 0.95</a:t>
            </a:r>
          </a:p>
        </p:txBody>
      </p:sp>
      <p:sp>
        <p:nvSpPr>
          <p:cNvPr id="3" name="TextBox 2"/>
          <p:cNvSpPr txBox="1"/>
          <p:nvPr/>
        </p:nvSpPr>
        <p:spPr>
          <a:xfrm>
            <a:off x="5872058" y="5551215"/>
            <a:ext cx="2500813" cy="313932"/>
          </a:xfrm>
          <a:prstGeom prst="rect">
            <a:avLst/>
          </a:prstGeom>
          <a:noFill/>
        </p:spPr>
        <p:txBody>
          <a:bodyPr wrap="none" rtlCol="0">
            <a:spAutoFit/>
          </a:bodyPr>
          <a:lstStyle/>
          <a:p>
            <a:r>
              <a:rPr lang="en-US" sz="1440" dirty="0"/>
              <a:t>CIM, 10 markers, 1 </a:t>
            </a:r>
            <a:r>
              <a:rPr lang="en-US" sz="1440" dirty="0" err="1"/>
              <a:t>cM</a:t>
            </a:r>
            <a:r>
              <a:rPr lang="en-US" sz="1440" dirty="0"/>
              <a:t> window</a:t>
            </a:r>
          </a:p>
        </p:txBody>
      </p:sp>
      <p:sp>
        <p:nvSpPr>
          <p:cNvPr id="10" name="TextBox 9"/>
          <p:cNvSpPr txBox="1"/>
          <p:nvPr/>
        </p:nvSpPr>
        <p:spPr>
          <a:xfrm>
            <a:off x="10125083" y="5567013"/>
            <a:ext cx="2500813" cy="313932"/>
          </a:xfrm>
          <a:prstGeom prst="rect">
            <a:avLst/>
          </a:prstGeom>
          <a:noFill/>
        </p:spPr>
        <p:txBody>
          <a:bodyPr wrap="none" rtlCol="0">
            <a:spAutoFit/>
          </a:bodyPr>
          <a:lstStyle/>
          <a:p>
            <a:r>
              <a:rPr lang="en-US" sz="1440" dirty="0"/>
              <a:t>CIM, 10 markers</a:t>
            </a:r>
            <a:r>
              <a:rPr lang="en-US" sz="1440"/>
              <a:t>, 1 </a:t>
            </a:r>
            <a:r>
              <a:rPr lang="en-US" sz="1440" dirty="0" err="1"/>
              <a:t>cM</a:t>
            </a:r>
            <a:r>
              <a:rPr lang="en-US" sz="1440" dirty="0"/>
              <a:t> window</a:t>
            </a:r>
          </a:p>
        </p:txBody>
      </p:sp>
      <p:pic>
        <p:nvPicPr>
          <p:cNvPr id="11" name="Picture 10"/>
          <p:cNvPicPr/>
          <p:nvPr/>
        </p:nvPicPr>
        <p:blipFill>
          <a:blip r:embed="rId3"/>
          <a:stretch>
            <a:fillRect/>
          </a:stretch>
        </p:blipFill>
        <p:spPr>
          <a:xfrm>
            <a:off x="5285680" y="1974376"/>
            <a:ext cx="4399726" cy="3546094"/>
          </a:xfrm>
          <a:prstGeom prst="rect">
            <a:avLst/>
          </a:prstGeom>
        </p:spPr>
      </p:pic>
      <p:pic>
        <p:nvPicPr>
          <p:cNvPr id="14" name="Picture 13"/>
          <p:cNvPicPr/>
          <p:nvPr/>
        </p:nvPicPr>
        <p:blipFill>
          <a:blip r:embed="rId4"/>
          <a:stretch>
            <a:fillRect/>
          </a:stretch>
        </p:blipFill>
        <p:spPr>
          <a:xfrm>
            <a:off x="9745263" y="1952074"/>
            <a:ext cx="4818232" cy="3546094"/>
          </a:xfrm>
          <a:prstGeom prst="rect">
            <a:avLst/>
          </a:prstGeom>
        </p:spPr>
      </p:pic>
      <p:pic>
        <p:nvPicPr>
          <p:cNvPr id="9" name="Picture 4">
            <a:extLst>
              <a:ext uri="{FF2B5EF4-FFF2-40B4-BE49-F238E27FC236}">
                <a16:creationId xmlns:a16="http://schemas.microsoft.com/office/drawing/2014/main" id="{EDD3DF8B-C501-424E-9D56-AF8AE66E32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782" y="1068958"/>
            <a:ext cx="4974189" cy="6023237"/>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Box 11">
            <a:extLst>
              <a:ext uri="{FF2B5EF4-FFF2-40B4-BE49-F238E27FC236}">
                <a16:creationId xmlns:a16="http://schemas.microsoft.com/office/drawing/2014/main" id="{4A35411D-316A-DE48-9645-C8C48742ED59}"/>
              </a:ext>
            </a:extLst>
          </p:cNvPr>
          <p:cNvSpPr txBox="1"/>
          <p:nvPr/>
        </p:nvSpPr>
        <p:spPr>
          <a:xfrm>
            <a:off x="621792" y="253699"/>
            <a:ext cx="12344400" cy="707886"/>
          </a:xfrm>
          <a:prstGeom prst="rect">
            <a:avLst/>
          </a:prstGeom>
          <a:noFill/>
        </p:spPr>
        <p:txBody>
          <a:bodyPr wrap="square" rtlCol="0">
            <a:spAutoFit/>
          </a:bodyPr>
          <a:lstStyle/>
          <a:p>
            <a:pPr algn="ctr"/>
            <a:r>
              <a:rPr lang="en-US" sz="4000" dirty="0">
                <a:latin typeface="Cambria" panose="02040503050406030204" pitchFamily="18" charset="0"/>
              </a:rPr>
              <a:t>Cannabinoid QTL recapitulated (hemp X MJ)</a:t>
            </a:r>
          </a:p>
        </p:txBody>
      </p:sp>
      <p:sp>
        <p:nvSpPr>
          <p:cNvPr id="13" name="TextBox 12">
            <a:extLst>
              <a:ext uri="{FF2B5EF4-FFF2-40B4-BE49-F238E27FC236}">
                <a16:creationId xmlns:a16="http://schemas.microsoft.com/office/drawing/2014/main" id="{D148C736-117E-714A-AB50-DF2B6DBDEDC9}"/>
              </a:ext>
            </a:extLst>
          </p:cNvPr>
          <p:cNvSpPr txBox="1"/>
          <p:nvPr/>
        </p:nvSpPr>
        <p:spPr>
          <a:xfrm>
            <a:off x="4314509" y="7144111"/>
            <a:ext cx="748923" cy="424732"/>
          </a:xfrm>
          <a:prstGeom prst="rect">
            <a:avLst/>
          </a:prstGeom>
          <a:noFill/>
        </p:spPr>
        <p:txBody>
          <a:bodyPr wrap="none" rtlCol="0">
            <a:spAutoFit/>
          </a:bodyPr>
          <a:lstStyle/>
          <a:p>
            <a:r>
              <a:rPr lang="en-US" dirty="0"/>
              <a:t>2015</a:t>
            </a:r>
          </a:p>
        </p:txBody>
      </p:sp>
      <p:sp>
        <p:nvSpPr>
          <p:cNvPr id="15" name="TextBox 14">
            <a:extLst>
              <a:ext uri="{FF2B5EF4-FFF2-40B4-BE49-F238E27FC236}">
                <a16:creationId xmlns:a16="http://schemas.microsoft.com/office/drawing/2014/main" id="{1BBBC455-BE2E-F64D-B3C9-A57C38D1B64A}"/>
              </a:ext>
            </a:extLst>
          </p:cNvPr>
          <p:cNvSpPr txBox="1"/>
          <p:nvPr/>
        </p:nvSpPr>
        <p:spPr>
          <a:xfrm>
            <a:off x="9310944" y="1516156"/>
            <a:ext cx="748923" cy="424732"/>
          </a:xfrm>
          <a:prstGeom prst="rect">
            <a:avLst/>
          </a:prstGeom>
          <a:noFill/>
        </p:spPr>
        <p:txBody>
          <a:bodyPr wrap="none" rtlCol="0">
            <a:spAutoFit/>
          </a:bodyPr>
          <a:lstStyle/>
          <a:p>
            <a:r>
              <a:rPr lang="en-US" dirty="0"/>
              <a:t>2018</a:t>
            </a:r>
          </a:p>
        </p:txBody>
      </p:sp>
      <p:pic>
        <p:nvPicPr>
          <p:cNvPr id="17" name="Picture 16">
            <a:extLst>
              <a:ext uri="{FF2B5EF4-FFF2-40B4-BE49-F238E27FC236}">
                <a16:creationId xmlns:a16="http://schemas.microsoft.com/office/drawing/2014/main" id="{3EB6BB0E-1EB8-B147-A4A1-220BDE0017E1}"/>
              </a:ext>
            </a:extLst>
          </p:cNvPr>
          <p:cNvPicPr>
            <a:picLocks noChangeAspect="1"/>
          </p:cNvPicPr>
          <p:nvPr/>
        </p:nvPicPr>
        <p:blipFill>
          <a:blip r:embed="rId6"/>
          <a:stretch>
            <a:fillRect/>
          </a:stretch>
        </p:blipFill>
        <p:spPr>
          <a:xfrm>
            <a:off x="1" y="7034891"/>
            <a:ext cx="2213810" cy="1192052"/>
          </a:xfrm>
          <a:prstGeom prst="rect">
            <a:avLst/>
          </a:prstGeom>
        </p:spPr>
      </p:pic>
    </p:spTree>
    <p:extLst>
      <p:ext uri="{BB962C8B-B14F-4D97-AF65-F5344CB8AC3E}">
        <p14:creationId xmlns:p14="http://schemas.microsoft.com/office/powerpoint/2010/main" val="41256772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F7E82-9FEF-3244-9554-86BAB0B6D233}"/>
              </a:ext>
            </a:extLst>
          </p:cNvPr>
          <p:cNvSpPr txBox="1"/>
          <p:nvPr/>
        </p:nvSpPr>
        <p:spPr>
          <a:xfrm>
            <a:off x="2989385" y="3200400"/>
            <a:ext cx="3437864" cy="424732"/>
          </a:xfrm>
          <a:prstGeom prst="rect">
            <a:avLst/>
          </a:prstGeom>
          <a:noFill/>
        </p:spPr>
        <p:txBody>
          <a:bodyPr wrap="none" rtlCol="0">
            <a:spAutoFit/>
          </a:bodyPr>
          <a:lstStyle/>
          <a:p>
            <a:r>
              <a:rPr lang="en-US"/>
              <a:t>CBDAS/THCAS ORGNIZATION</a:t>
            </a:r>
          </a:p>
        </p:txBody>
      </p:sp>
    </p:spTree>
    <p:extLst>
      <p:ext uri="{BB962C8B-B14F-4D97-AF65-F5344CB8AC3E}">
        <p14:creationId xmlns:p14="http://schemas.microsoft.com/office/powerpoint/2010/main" val="2973759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62FC05-E40A-1F4C-B50B-DF929C555F46}"/>
              </a:ext>
            </a:extLst>
          </p:cNvPr>
          <p:cNvPicPr>
            <a:picLocks noChangeAspect="1"/>
          </p:cNvPicPr>
          <p:nvPr/>
        </p:nvPicPr>
        <p:blipFill>
          <a:blip r:embed="rId3"/>
          <a:stretch>
            <a:fillRect/>
          </a:stretch>
        </p:blipFill>
        <p:spPr>
          <a:xfrm>
            <a:off x="261258" y="1477188"/>
            <a:ext cx="6858000" cy="5617472"/>
          </a:xfrm>
          <a:prstGeom prst="rect">
            <a:avLst/>
          </a:prstGeom>
        </p:spPr>
      </p:pic>
      <p:pic>
        <p:nvPicPr>
          <p:cNvPr id="8" name="Picture 7">
            <a:extLst>
              <a:ext uri="{FF2B5EF4-FFF2-40B4-BE49-F238E27FC236}">
                <a16:creationId xmlns:a16="http://schemas.microsoft.com/office/drawing/2014/main" id="{7440D3E4-7209-3849-B2D9-238FCE3C7F92}"/>
              </a:ext>
            </a:extLst>
          </p:cNvPr>
          <p:cNvPicPr>
            <a:picLocks noChangeAspect="1"/>
          </p:cNvPicPr>
          <p:nvPr/>
        </p:nvPicPr>
        <p:blipFill>
          <a:blip r:embed="rId4"/>
          <a:stretch>
            <a:fillRect/>
          </a:stretch>
        </p:blipFill>
        <p:spPr>
          <a:xfrm>
            <a:off x="7546341" y="1480456"/>
            <a:ext cx="6858000" cy="5636713"/>
          </a:xfrm>
          <a:prstGeom prst="rect">
            <a:avLst/>
          </a:prstGeom>
        </p:spPr>
      </p:pic>
      <p:sp>
        <p:nvSpPr>
          <p:cNvPr id="9" name="TextBox 8">
            <a:extLst>
              <a:ext uri="{FF2B5EF4-FFF2-40B4-BE49-F238E27FC236}">
                <a16:creationId xmlns:a16="http://schemas.microsoft.com/office/drawing/2014/main" id="{F7398678-CACE-B745-807A-EAD22FE47D6E}"/>
              </a:ext>
            </a:extLst>
          </p:cNvPr>
          <p:cNvSpPr txBox="1"/>
          <p:nvPr/>
        </p:nvSpPr>
        <p:spPr>
          <a:xfrm>
            <a:off x="2239670" y="289660"/>
            <a:ext cx="10259988" cy="707886"/>
          </a:xfrm>
          <a:prstGeom prst="rect">
            <a:avLst/>
          </a:prstGeom>
          <a:noFill/>
        </p:spPr>
        <p:txBody>
          <a:bodyPr wrap="none" rtlCol="0">
            <a:spAutoFit/>
          </a:bodyPr>
          <a:lstStyle/>
          <a:p>
            <a:r>
              <a:rPr lang="en-US" sz="4000" dirty="0">
                <a:latin typeface="Cambria" panose="02040503050406030204" pitchFamily="18" charset="0"/>
              </a:rPr>
              <a:t>Painted chromosomes (23andMe of Cannabis)</a:t>
            </a:r>
          </a:p>
        </p:txBody>
      </p:sp>
      <p:sp>
        <p:nvSpPr>
          <p:cNvPr id="10" name="TextBox 9">
            <a:extLst>
              <a:ext uri="{FF2B5EF4-FFF2-40B4-BE49-F238E27FC236}">
                <a16:creationId xmlns:a16="http://schemas.microsoft.com/office/drawing/2014/main" id="{EC9DC9F7-9A88-1944-9003-CE37042E3571}"/>
              </a:ext>
            </a:extLst>
          </p:cNvPr>
          <p:cNvSpPr txBox="1"/>
          <p:nvPr/>
        </p:nvSpPr>
        <p:spPr>
          <a:xfrm>
            <a:off x="2239670" y="7369246"/>
            <a:ext cx="10530319" cy="461665"/>
          </a:xfrm>
          <a:prstGeom prst="rect">
            <a:avLst/>
          </a:prstGeom>
          <a:noFill/>
        </p:spPr>
        <p:txBody>
          <a:bodyPr wrap="none" rtlCol="0">
            <a:spAutoFit/>
          </a:bodyPr>
          <a:lstStyle/>
          <a:p>
            <a:r>
              <a:rPr lang="en-US" sz="2400" dirty="0">
                <a:latin typeface="Cambria" panose="02040503050406030204" pitchFamily="18" charset="0"/>
              </a:rPr>
              <a:t>Do these different origins have phenotypic consequences? Can it be predictive?</a:t>
            </a:r>
          </a:p>
        </p:txBody>
      </p:sp>
      <p:pic>
        <p:nvPicPr>
          <p:cNvPr id="11" name="Picture 10">
            <a:extLst>
              <a:ext uri="{FF2B5EF4-FFF2-40B4-BE49-F238E27FC236}">
                <a16:creationId xmlns:a16="http://schemas.microsoft.com/office/drawing/2014/main" id="{34EC5B63-C844-6343-8F93-E83579D30661}"/>
              </a:ext>
            </a:extLst>
          </p:cNvPr>
          <p:cNvPicPr>
            <a:picLocks noChangeAspect="1"/>
          </p:cNvPicPr>
          <p:nvPr/>
        </p:nvPicPr>
        <p:blipFill>
          <a:blip r:embed="rId5"/>
          <a:stretch>
            <a:fillRect/>
          </a:stretch>
        </p:blipFill>
        <p:spPr>
          <a:xfrm>
            <a:off x="1" y="7020967"/>
            <a:ext cx="2239669" cy="1205976"/>
          </a:xfrm>
          <a:prstGeom prst="rect">
            <a:avLst/>
          </a:prstGeom>
        </p:spPr>
      </p:pic>
    </p:spTree>
    <p:extLst>
      <p:ext uri="{BB962C8B-B14F-4D97-AF65-F5344CB8AC3E}">
        <p14:creationId xmlns:p14="http://schemas.microsoft.com/office/powerpoint/2010/main" val="2991844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CC2ED3-7625-A842-A696-C6B8DEE77B8B}"/>
              </a:ext>
            </a:extLst>
          </p:cNvPr>
          <p:cNvPicPr>
            <a:picLocks noChangeAspect="1"/>
          </p:cNvPicPr>
          <p:nvPr/>
        </p:nvPicPr>
        <p:blipFill>
          <a:blip r:embed="rId3"/>
          <a:stretch>
            <a:fillRect/>
          </a:stretch>
        </p:blipFill>
        <p:spPr>
          <a:xfrm>
            <a:off x="1809750" y="-19050"/>
            <a:ext cx="10972800" cy="8229600"/>
          </a:xfrm>
          <a:prstGeom prst="rect">
            <a:avLst/>
          </a:prstGeom>
        </p:spPr>
      </p:pic>
      <p:sp>
        <p:nvSpPr>
          <p:cNvPr id="2" name="Rectangle 1">
            <a:extLst>
              <a:ext uri="{FF2B5EF4-FFF2-40B4-BE49-F238E27FC236}">
                <a16:creationId xmlns:a16="http://schemas.microsoft.com/office/drawing/2014/main" id="{6821B064-E943-6F42-8D78-3349CBA52705}"/>
              </a:ext>
            </a:extLst>
          </p:cNvPr>
          <p:cNvSpPr/>
          <p:nvPr/>
        </p:nvSpPr>
        <p:spPr>
          <a:xfrm>
            <a:off x="822960" y="0"/>
            <a:ext cx="12984480" cy="184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E10F362-A9BD-5D45-BCBA-8CEEFD0DD70E}"/>
              </a:ext>
            </a:extLst>
          </p:cNvPr>
          <p:cNvSpPr txBox="1"/>
          <p:nvPr/>
        </p:nvSpPr>
        <p:spPr>
          <a:xfrm>
            <a:off x="2881095" y="261824"/>
            <a:ext cx="8830111" cy="1323439"/>
          </a:xfrm>
          <a:prstGeom prst="rect">
            <a:avLst/>
          </a:prstGeom>
          <a:noFill/>
        </p:spPr>
        <p:txBody>
          <a:bodyPr wrap="none" rtlCol="0">
            <a:spAutoFit/>
          </a:bodyPr>
          <a:lstStyle/>
          <a:p>
            <a:pPr algn="ctr"/>
            <a:r>
              <a:rPr lang="en-US" sz="4000" dirty="0">
                <a:latin typeface="Cambria" panose="02040503050406030204" pitchFamily="18" charset="0"/>
              </a:rPr>
              <a:t>Gene Markers</a:t>
            </a:r>
          </a:p>
          <a:p>
            <a:pPr algn="ctr"/>
            <a:r>
              <a:rPr lang="en-US" sz="4000" dirty="0">
                <a:latin typeface="Cambria" panose="02040503050406030204" pitchFamily="18" charset="0"/>
              </a:rPr>
              <a:t>SSR (simple sequence repeats) markers</a:t>
            </a:r>
          </a:p>
        </p:txBody>
      </p:sp>
      <p:pic>
        <p:nvPicPr>
          <p:cNvPr id="6" name="Picture 5">
            <a:extLst>
              <a:ext uri="{FF2B5EF4-FFF2-40B4-BE49-F238E27FC236}">
                <a16:creationId xmlns:a16="http://schemas.microsoft.com/office/drawing/2014/main" id="{FDF14F10-FD1C-6B44-ABD5-311ADEAA8277}"/>
              </a:ext>
            </a:extLst>
          </p:cNvPr>
          <p:cNvPicPr>
            <a:picLocks noChangeAspect="1"/>
          </p:cNvPicPr>
          <p:nvPr/>
        </p:nvPicPr>
        <p:blipFill>
          <a:blip r:embed="rId4"/>
          <a:stretch>
            <a:fillRect/>
          </a:stretch>
        </p:blipFill>
        <p:spPr>
          <a:xfrm>
            <a:off x="1" y="6741043"/>
            <a:ext cx="2759528" cy="1485900"/>
          </a:xfrm>
          <a:prstGeom prst="rect">
            <a:avLst/>
          </a:prstGeom>
        </p:spPr>
      </p:pic>
    </p:spTree>
    <p:extLst>
      <p:ext uri="{BB962C8B-B14F-4D97-AF65-F5344CB8AC3E}">
        <p14:creationId xmlns:p14="http://schemas.microsoft.com/office/powerpoint/2010/main" val="280674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ain, track, grass&#10;&#10;Description generated with high confidence">
            <a:extLst>
              <a:ext uri="{FF2B5EF4-FFF2-40B4-BE49-F238E27FC236}">
                <a16:creationId xmlns:a16="http://schemas.microsoft.com/office/drawing/2014/main" id="{7D12A741-C1EA-D240-9431-4C69DE083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354" y="5110258"/>
            <a:ext cx="8128000" cy="3479800"/>
          </a:xfrm>
          <a:prstGeom prst="rect">
            <a:avLst/>
          </a:prstGeom>
        </p:spPr>
      </p:pic>
      <p:pic>
        <p:nvPicPr>
          <p:cNvPr id="59" name="Picture 58">
            <a:extLst>
              <a:ext uri="{FF2B5EF4-FFF2-40B4-BE49-F238E27FC236}">
                <a16:creationId xmlns:a16="http://schemas.microsoft.com/office/drawing/2014/main" id="{CF639925-0B81-BE43-A4C3-775B26313850}"/>
              </a:ext>
            </a:extLst>
          </p:cNvPr>
          <p:cNvPicPr>
            <a:picLocks noChangeAspect="1"/>
          </p:cNvPicPr>
          <p:nvPr/>
        </p:nvPicPr>
        <p:blipFill rotWithShape="1">
          <a:blip r:embed="rId4">
            <a:extLst>
              <a:ext uri="{28A0092B-C50C-407E-A947-70E740481C1C}">
                <a14:useLocalDpi xmlns:a14="http://schemas.microsoft.com/office/drawing/2010/main" val="0"/>
              </a:ext>
            </a:extLst>
          </a:blip>
          <a:srcRect t="23478" b="14227"/>
          <a:stretch/>
        </p:blipFill>
        <p:spPr>
          <a:xfrm>
            <a:off x="225987" y="5246979"/>
            <a:ext cx="6569272" cy="1196352"/>
          </a:xfrm>
          <a:prstGeom prst="rect">
            <a:avLst/>
          </a:prstGeom>
        </p:spPr>
      </p:pic>
      <p:sp>
        <p:nvSpPr>
          <p:cNvPr id="2" name="TextBox 1">
            <a:extLst>
              <a:ext uri="{FF2B5EF4-FFF2-40B4-BE49-F238E27FC236}">
                <a16:creationId xmlns:a16="http://schemas.microsoft.com/office/drawing/2014/main" id="{79A50153-E0DD-9E4D-86A9-E53DB15D2AC0}"/>
              </a:ext>
            </a:extLst>
          </p:cNvPr>
          <p:cNvSpPr txBox="1"/>
          <p:nvPr/>
        </p:nvSpPr>
        <p:spPr>
          <a:xfrm>
            <a:off x="2592998" y="6566618"/>
            <a:ext cx="1785232" cy="424732"/>
          </a:xfrm>
          <a:prstGeom prst="rect">
            <a:avLst/>
          </a:prstGeom>
          <a:noFill/>
        </p:spPr>
        <p:txBody>
          <a:bodyPr wrap="none" rtlCol="0">
            <a:spAutoFit/>
          </a:bodyPr>
          <a:lstStyle/>
          <a:p>
            <a:r>
              <a:rPr lang="en-US" dirty="0"/>
              <a:t>CBDAS/THCAS</a:t>
            </a:r>
          </a:p>
        </p:txBody>
      </p:sp>
      <p:pic>
        <p:nvPicPr>
          <p:cNvPr id="60" name="Picture 59">
            <a:extLst>
              <a:ext uri="{FF2B5EF4-FFF2-40B4-BE49-F238E27FC236}">
                <a16:creationId xmlns:a16="http://schemas.microsoft.com/office/drawing/2014/main" id="{60454E09-AA83-E543-8A3B-A111A84EB2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84" y="103239"/>
            <a:ext cx="6521056" cy="4890792"/>
          </a:xfrm>
          <a:prstGeom prst="rect">
            <a:avLst/>
          </a:prstGeom>
        </p:spPr>
      </p:pic>
      <p:pic>
        <p:nvPicPr>
          <p:cNvPr id="92" name="Picture 91" descr="A circuit board&#10;&#10;Description generated with high confidence">
            <a:extLst>
              <a:ext uri="{FF2B5EF4-FFF2-40B4-BE49-F238E27FC236}">
                <a16:creationId xmlns:a16="http://schemas.microsoft.com/office/drawing/2014/main" id="{8DE381EC-C9E0-6241-9EB2-2F1FEFB921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7074" y="-61442"/>
            <a:ext cx="5998351" cy="5126716"/>
          </a:xfrm>
          <a:prstGeom prst="rect">
            <a:avLst/>
          </a:prstGeom>
        </p:spPr>
      </p:pic>
      <p:sp>
        <p:nvSpPr>
          <p:cNvPr id="94" name="TextBox 93">
            <a:extLst>
              <a:ext uri="{FF2B5EF4-FFF2-40B4-BE49-F238E27FC236}">
                <a16:creationId xmlns:a16="http://schemas.microsoft.com/office/drawing/2014/main" id="{12AA7029-CBFC-254D-A4E8-CDFC747AFDA6}"/>
              </a:ext>
            </a:extLst>
          </p:cNvPr>
          <p:cNvSpPr txBox="1"/>
          <p:nvPr/>
        </p:nvSpPr>
        <p:spPr>
          <a:xfrm>
            <a:off x="11962807" y="797152"/>
            <a:ext cx="248294" cy="424732"/>
          </a:xfrm>
          <a:prstGeom prst="rect">
            <a:avLst/>
          </a:prstGeom>
          <a:noFill/>
        </p:spPr>
        <p:txBody>
          <a:bodyPr wrap="square" rtlCol="0">
            <a:spAutoFit/>
          </a:bodyPr>
          <a:lstStyle/>
          <a:p>
            <a:r>
              <a:rPr lang="en-US" dirty="0"/>
              <a:t>C</a:t>
            </a:r>
          </a:p>
        </p:txBody>
      </p:sp>
      <p:sp>
        <p:nvSpPr>
          <p:cNvPr id="95" name="TextBox 94">
            <a:extLst>
              <a:ext uri="{FF2B5EF4-FFF2-40B4-BE49-F238E27FC236}">
                <a16:creationId xmlns:a16="http://schemas.microsoft.com/office/drawing/2014/main" id="{CE16A3E3-332C-6F40-B164-2772BBB7F84F}"/>
              </a:ext>
            </a:extLst>
          </p:cNvPr>
          <p:cNvSpPr txBox="1"/>
          <p:nvPr/>
        </p:nvSpPr>
        <p:spPr>
          <a:xfrm>
            <a:off x="11478495" y="797152"/>
            <a:ext cx="248294" cy="424732"/>
          </a:xfrm>
          <a:prstGeom prst="rect">
            <a:avLst/>
          </a:prstGeom>
          <a:noFill/>
        </p:spPr>
        <p:txBody>
          <a:bodyPr wrap="square" rtlCol="0">
            <a:spAutoFit/>
          </a:bodyPr>
          <a:lstStyle/>
          <a:p>
            <a:r>
              <a:rPr lang="en-US" dirty="0"/>
              <a:t>C</a:t>
            </a:r>
          </a:p>
        </p:txBody>
      </p:sp>
      <p:cxnSp>
        <p:nvCxnSpPr>
          <p:cNvPr id="96" name="Straight Connector 95">
            <a:extLst>
              <a:ext uri="{FF2B5EF4-FFF2-40B4-BE49-F238E27FC236}">
                <a16:creationId xmlns:a16="http://schemas.microsoft.com/office/drawing/2014/main" id="{7F4AF52C-3D3B-A745-8C2E-BDC5816A3873}"/>
              </a:ext>
            </a:extLst>
          </p:cNvPr>
          <p:cNvCxnSpPr>
            <a:cxnSpLocks/>
          </p:cNvCxnSpPr>
          <p:nvPr/>
        </p:nvCxnSpPr>
        <p:spPr>
          <a:xfrm>
            <a:off x="8794118" y="1221884"/>
            <a:ext cx="249299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7" name="Picture 96">
            <a:extLst>
              <a:ext uri="{FF2B5EF4-FFF2-40B4-BE49-F238E27FC236}">
                <a16:creationId xmlns:a16="http://schemas.microsoft.com/office/drawing/2014/main" id="{4715037E-8ABC-3942-928B-FCFE8793F3F3}"/>
              </a:ext>
            </a:extLst>
          </p:cNvPr>
          <p:cNvPicPr>
            <a:picLocks noChangeAspect="1"/>
          </p:cNvPicPr>
          <p:nvPr/>
        </p:nvPicPr>
        <p:blipFill>
          <a:blip r:embed="rId7"/>
          <a:stretch>
            <a:fillRect/>
          </a:stretch>
        </p:blipFill>
        <p:spPr>
          <a:xfrm>
            <a:off x="9816359" y="4315716"/>
            <a:ext cx="581662" cy="561253"/>
          </a:xfrm>
          <a:prstGeom prst="rect">
            <a:avLst/>
          </a:prstGeom>
        </p:spPr>
      </p:pic>
      <p:sp>
        <p:nvSpPr>
          <p:cNvPr id="99" name="TextBox 98">
            <a:extLst>
              <a:ext uri="{FF2B5EF4-FFF2-40B4-BE49-F238E27FC236}">
                <a16:creationId xmlns:a16="http://schemas.microsoft.com/office/drawing/2014/main" id="{6854643E-CB20-CB4D-8887-6377048D785A}"/>
              </a:ext>
            </a:extLst>
          </p:cNvPr>
          <p:cNvSpPr txBox="1"/>
          <p:nvPr/>
        </p:nvSpPr>
        <p:spPr>
          <a:xfrm>
            <a:off x="8249742" y="928287"/>
            <a:ext cx="248294" cy="424732"/>
          </a:xfrm>
          <a:prstGeom prst="rect">
            <a:avLst/>
          </a:prstGeom>
          <a:noFill/>
        </p:spPr>
        <p:txBody>
          <a:bodyPr wrap="square" rtlCol="0">
            <a:spAutoFit/>
          </a:bodyPr>
          <a:lstStyle/>
          <a:p>
            <a:r>
              <a:rPr lang="en-US" dirty="0"/>
              <a:t>C</a:t>
            </a:r>
          </a:p>
        </p:txBody>
      </p:sp>
      <p:cxnSp>
        <p:nvCxnSpPr>
          <p:cNvPr id="100" name="Straight Connector 99">
            <a:extLst>
              <a:ext uri="{FF2B5EF4-FFF2-40B4-BE49-F238E27FC236}">
                <a16:creationId xmlns:a16="http://schemas.microsoft.com/office/drawing/2014/main" id="{BE766925-F2F6-6F4E-8C3D-EB1F6D6D9DCA}"/>
              </a:ext>
            </a:extLst>
          </p:cNvPr>
          <p:cNvCxnSpPr>
            <a:cxnSpLocks/>
          </p:cNvCxnSpPr>
          <p:nvPr/>
        </p:nvCxnSpPr>
        <p:spPr>
          <a:xfrm>
            <a:off x="8888818" y="4391548"/>
            <a:ext cx="907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AB85492-9F81-5F40-A31E-DEE4A7CE288A}"/>
              </a:ext>
            </a:extLst>
          </p:cNvPr>
          <p:cNvCxnSpPr>
            <a:cxnSpLocks/>
          </p:cNvCxnSpPr>
          <p:nvPr/>
        </p:nvCxnSpPr>
        <p:spPr>
          <a:xfrm>
            <a:off x="10419286" y="4406025"/>
            <a:ext cx="907076"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811DDFE-9953-C944-9E80-D98F08DBFC34}"/>
              </a:ext>
            </a:extLst>
          </p:cNvPr>
          <p:cNvSpPr txBox="1"/>
          <p:nvPr/>
        </p:nvSpPr>
        <p:spPr>
          <a:xfrm>
            <a:off x="2427091" y="1140653"/>
            <a:ext cx="2709524" cy="424732"/>
          </a:xfrm>
          <a:prstGeom prst="rect">
            <a:avLst/>
          </a:prstGeom>
          <a:noFill/>
        </p:spPr>
        <p:txBody>
          <a:bodyPr wrap="none" rtlCol="0">
            <a:spAutoFit/>
          </a:bodyPr>
          <a:lstStyle/>
          <a:p>
            <a:r>
              <a:rPr lang="en-US" dirty="0">
                <a:solidFill>
                  <a:schemeClr val="bg1"/>
                </a:solidFill>
              </a:rPr>
              <a:t>One marker, 16 strains</a:t>
            </a:r>
          </a:p>
        </p:txBody>
      </p:sp>
      <p:sp>
        <p:nvSpPr>
          <p:cNvPr id="104" name="TextBox 103">
            <a:extLst>
              <a:ext uri="{FF2B5EF4-FFF2-40B4-BE49-F238E27FC236}">
                <a16:creationId xmlns:a16="http://schemas.microsoft.com/office/drawing/2014/main" id="{AE56F63A-3C09-B845-A8F2-1F4BFD0BA299}"/>
              </a:ext>
            </a:extLst>
          </p:cNvPr>
          <p:cNvSpPr txBox="1"/>
          <p:nvPr/>
        </p:nvSpPr>
        <p:spPr>
          <a:xfrm>
            <a:off x="9218369" y="607279"/>
            <a:ext cx="1644489" cy="424732"/>
          </a:xfrm>
          <a:prstGeom prst="rect">
            <a:avLst/>
          </a:prstGeom>
          <a:noFill/>
        </p:spPr>
        <p:txBody>
          <a:bodyPr wrap="none" rtlCol="0">
            <a:spAutoFit/>
          </a:bodyPr>
          <a:lstStyle/>
          <a:p>
            <a:r>
              <a:rPr lang="en-US" dirty="0">
                <a:solidFill>
                  <a:schemeClr val="bg1"/>
                </a:solidFill>
              </a:rPr>
              <a:t>Contaminant</a:t>
            </a:r>
          </a:p>
        </p:txBody>
      </p:sp>
      <p:sp>
        <p:nvSpPr>
          <p:cNvPr id="105" name="TextBox 104">
            <a:extLst>
              <a:ext uri="{FF2B5EF4-FFF2-40B4-BE49-F238E27FC236}">
                <a16:creationId xmlns:a16="http://schemas.microsoft.com/office/drawing/2014/main" id="{4A1E1058-630A-184D-B9E7-AE1E8873F6E6}"/>
              </a:ext>
            </a:extLst>
          </p:cNvPr>
          <p:cNvSpPr txBox="1"/>
          <p:nvPr/>
        </p:nvSpPr>
        <p:spPr>
          <a:xfrm>
            <a:off x="9508096" y="5309263"/>
            <a:ext cx="2685672" cy="424732"/>
          </a:xfrm>
          <a:prstGeom prst="rect">
            <a:avLst/>
          </a:prstGeom>
          <a:noFill/>
        </p:spPr>
        <p:txBody>
          <a:bodyPr wrap="none" rtlCol="0">
            <a:spAutoFit/>
          </a:bodyPr>
          <a:lstStyle/>
          <a:p>
            <a:r>
              <a:rPr lang="en-US" dirty="0">
                <a:solidFill>
                  <a:schemeClr val="bg1"/>
                </a:solidFill>
              </a:rPr>
              <a:t>Clones – Two Mothers</a:t>
            </a:r>
          </a:p>
        </p:txBody>
      </p:sp>
      <p:sp>
        <p:nvSpPr>
          <p:cNvPr id="4" name="TextBox 3">
            <a:extLst>
              <a:ext uri="{FF2B5EF4-FFF2-40B4-BE49-F238E27FC236}">
                <a16:creationId xmlns:a16="http://schemas.microsoft.com/office/drawing/2014/main" id="{5B93405A-ACDE-DD4A-85A5-BE4CAB01D9CD}"/>
              </a:ext>
            </a:extLst>
          </p:cNvPr>
          <p:cNvSpPr txBox="1"/>
          <p:nvPr/>
        </p:nvSpPr>
        <p:spPr>
          <a:xfrm>
            <a:off x="2592998" y="6991350"/>
            <a:ext cx="1807674" cy="424732"/>
          </a:xfrm>
          <a:prstGeom prst="rect">
            <a:avLst/>
          </a:prstGeom>
          <a:noFill/>
        </p:spPr>
        <p:txBody>
          <a:bodyPr wrap="none" rtlCol="0">
            <a:spAutoFit/>
          </a:bodyPr>
          <a:lstStyle/>
          <a:p>
            <a:r>
              <a:rPr lang="en-US" dirty="0"/>
              <a:t>Small = CBDAS</a:t>
            </a:r>
          </a:p>
        </p:txBody>
      </p:sp>
      <p:pic>
        <p:nvPicPr>
          <p:cNvPr id="19" name="Picture 18">
            <a:extLst>
              <a:ext uri="{FF2B5EF4-FFF2-40B4-BE49-F238E27FC236}">
                <a16:creationId xmlns:a16="http://schemas.microsoft.com/office/drawing/2014/main" id="{6B163C00-E085-FB4E-9352-56FEE8BDB465}"/>
              </a:ext>
            </a:extLst>
          </p:cNvPr>
          <p:cNvPicPr>
            <a:picLocks noChangeAspect="1"/>
          </p:cNvPicPr>
          <p:nvPr/>
        </p:nvPicPr>
        <p:blipFill>
          <a:blip r:embed="rId8"/>
          <a:stretch>
            <a:fillRect/>
          </a:stretch>
        </p:blipFill>
        <p:spPr>
          <a:xfrm>
            <a:off x="1" y="6741043"/>
            <a:ext cx="2759528" cy="1485900"/>
          </a:xfrm>
          <a:prstGeom prst="rect">
            <a:avLst/>
          </a:prstGeom>
        </p:spPr>
      </p:pic>
    </p:spTree>
    <p:extLst>
      <p:ext uri="{BB962C8B-B14F-4D97-AF65-F5344CB8AC3E}">
        <p14:creationId xmlns:p14="http://schemas.microsoft.com/office/powerpoint/2010/main" val="410343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03E78-8A09-FE42-93ED-5CD4DF81AF55}"/>
              </a:ext>
            </a:extLst>
          </p:cNvPr>
          <p:cNvPicPr>
            <a:picLocks noChangeAspect="1"/>
          </p:cNvPicPr>
          <p:nvPr/>
        </p:nvPicPr>
        <p:blipFill>
          <a:blip r:embed="rId3"/>
          <a:stretch>
            <a:fillRect/>
          </a:stretch>
        </p:blipFill>
        <p:spPr>
          <a:xfrm>
            <a:off x="4235104" y="-2713463"/>
            <a:ext cx="10515600" cy="10943063"/>
          </a:xfrm>
          <a:prstGeom prst="rect">
            <a:avLst/>
          </a:prstGeom>
        </p:spPr>
      </p:pic>
      <p:cxnSp>
        <p:nvCxnSpPr>
          <p:cNvPr id="6" name="Straight Arrow Connector 5">
            <a:extLst>
              <a:ext uri="{FF2B5EF4-FFF2-40B4-BE49-F238E27FC236}">
                <a16:creationId xmlns:a16="http://schemas.microsoft.com/office/drawing/2014/main" id="{DB0DD520-941E-6F45-B2C7-DD29F2574875}"/>
              </a:ext>
            </a:extLst>
          </p:cNvPr>
          <p:cNvCxnSpPr>
            <a:cxnSpLocks/>
          </p:cNvCxnSpPr>
          <p:nvPr/>
        </p:nvCxnSpPr>
        <p:spPr>
          <a:xfrm>
            <a:off x="3377999" y="481263"/>
            <a:ext cx="122722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B3D76BF-7634-4044-A98A-511CB3B61C69}"/>
              </a:ext>
            </a:extLst>
          </p:cNvPr>
          <p:cNvCxnSpPr>
            <a:cxnSpLocks/>
          </p:cNvCxnSpPr>
          <p:nvPr/>
        </p:nvCxnSpPr>
        <p:spPr>
          <a:xfrm>
            <a:off x="7657812" y="-745957"/>
            <a:ext cx="0" cy="12593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15D4F25-1575-8547-B3B3-5B7DEA5C7D64}"/>
              </a:ext>
            </a:extLst>
          </p:cNvPr>
          <p:cNvCxnSpPr>
            <a:cxnSpLocks/>
          </p:cNvCxnSpPr>
          <p:nvPr/>
        </p:nvCxnSpPr>
        <p:spPr>
          <a:xfrm>
            <a:off x="3312686" y="2526632"/>
            <a:ext cx="1227224"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D2B8E4-E13F-5D4B-82ED-DA574133F80C}"/>
              </a:ext>
            </a:extLst>
          </p:cNvPr>
          <p:cNvCxnSpPr>
            <a:cxnSpLocks/>
          </p:cNvCxnSpPr>
          <p:nvPr/>
        </p:nvCxnSpPr>
        <p:spPr>
          <a:xfrm>
            <a:off x="9582869" y="1106902"/>
            <a:ext cx="0" cy="14036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CEC14B8-CB72-5F48-B8B0-8840C8B94BB2}"/>
              </a:ext>
            </a:extLst>
          </p:cNvPr>
          <p:cNvPicPr>
            <a:picLocks noChangeAspect="1"/>
          </p:cNvPicPr>
          <p:nvPr/>
        </p:nvPicPr>
        <p:blipFill>
          <a:blip r:embed="rId4"/>
          <a:stretch>
            <a:fillRect/>
          </a:stretch>
        </p:blipFill>
        <p:spPr>
          <a:xfrm>
            <a:off x="21775" y="6741043"/>
            <a:ext cx="2759528" cy="1485900"/>
          </a:xfrm>
          <a:prstGeom prst="rect">
            <a:avLst/>
          </a:prstGeom>
        </p:spPr>
      </p:pic>
      <p:sp>
        <p:nvSpPr>
          <p:cNvPr id="2" name="TextBox 1">
            <a:extLst>
              <a:ext uri="{FF2B5EF4-FFF2-40B4-BE49-F238E27FC236}">
                <a16:creationId xmlns:a16="http://schemas.microsoft.com/office/drawing/2014/main" id="{ECCB07C6-AD85-264F-A3B4-C5B1A2A06AE6}"/>
              </a:ext>
            </a:extLst>
          </p:cNvPr>
          <p:cNvSpPr txBox="1"/>
          <p:nvPr/>
        </p:nvSpPr>
        <p:spPr>
          <a:xfrm>
            <a:off x="323024" y="890337"/>
            <a:ext cx="2817439" cy="1323439"/>
          </a:xfrm>
          <a:prstGeom prst="rect">
            <a:avLst/>
          </a:prstGeom>
          <a:noFill/>
        </p:spPr>
        <p:txBody>
          <a:bodyPr wrap="none" rtlCol="0">
            <a:spAutoFit/>
          </a:bodyPr>
          <a:lstStyle/>
          <a:p>
            <a:pPr algn="ctr"/>
            <a:r>
              <a:rPr lang="en-US" sz="4000" dirty="0">
                <a:latin typeface="Cambria" panose="02040503050406030204" pitchFamily="18" charset="0"/>
              </a:rPr>
              <a:t>Relatedness</a:t>
            </a:r>
          </a:p>
          <a:p>
            <a:pPr algn="ctr"/>
            <a:r>
              <a:rPr lang="en-US" sz="4000" dirty="0">
                <a:latin typeface="Cambria" panose="02040503050406030204" pitchFamily="18" charset="0"/>
              </a:rPr>
              <a:t>Matrix</a:t>
            </a:r>
          </a:p>
        </p:txBody>
      </p:sp>
    </p:spTree>
    <p:extLst>
      <p:ext uri="{BB962C8B-B14F-4D97-AF65-F5344CB8AC3E}">
        <p14:creationId xmlns:p14="http://schemas.microsoft.com/office/powerpoint/2010/main" val="137977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4ED9459F-F771-DC43-B0CB-8780F7BDF445}"/>
              </a:ext>
            </a:extLst>
          </p:cNvPr>
          <p:cNvPicPr>
            <a:picLocks noChangeAspect="1"/>
          </p:cNvPicPr>
          <p:nvPr/>
        </p:nvPicPr>
        <p:blipFill rotWithShape="1">
          <a:blip r:embed="rId3"/>
          <a:srcRect t="11793"/>
          <a:stretch/>
        </p:blipFill>
        <p:spPr>
          <a:xfrm>
            <a:off x="1280160" y="1109207"/>
            <a:ext cx="12070080" cy="6958639"/>
          </a:xfrm>
          <a:prstGeom prst="rect">
            <a:avLst/>
          </a:prstGeom>
        </p:spPr>
      </p:pic>
      <p:sp>
        <p:nvSpPr>
          <p:cNvPr id="5" name="TextBox 4">
            <a:extLst>
              <a:ext uri="{FF2B5EF4-FFF2-40B4-BE49-F238E27FC236}">
                <a16:creationId xmlns:a16="http://schemas.microsoft.com/office/drawing/2014/main" id="{E5864B9E-715A-FC40-B752-79D6215C6864}"/>
              </a:ext>
            </a:extLst>
          </p:cNvPr>
          <p:cNvSpPr txBox="1"/>
          <p:nvPr/>
        </p:nvSpPr>
        <p:spPr>
          <a:xfrm>
            <a:off x="1628775" y="3501273"/>
            <a:ext cx="1183004" cy="867930"/>
          </a:xfrm>
          <a:prstGeom prst="rect">
            <a:avLst/>
          </a:prstGeom>
          <a:noFill/>
        </p:spPr>
        <p:txBody>
          <a:bodyPr wrap="square" rtlCol="0">
            <a:spAutoFit/>
          </a:bodyPr>
          <a:lstStyle/>
          <a:p>
            <a:pPr algn="ctr"/>
            <a:r>
              <a:rPr lang="en-US" sz="1680" dirty="0">
                <a:solidFill>
                  <a:schemeClr val="tx1">
                    <a:lumMod val="65000"/>
                    <a:lumOff val="35000"/>
                  </a:schemeClr>
                </a:solidFill>
                <a:latin typeface="Futura Medium" panose="020B0602020204020303" pitchFamily="34" charset="-79"/>
                <a:cs typeface="Futura Medium" panose="020B0602020204020303" pitchFamily="34" charset="-79"/>
              </a:rPr>
              <a:t>Stable for active CBD</a:t>
            </a:r>
          </a:p>
        </p:txBody>
      </p:sp>
      <p:sp>
        <p:nvSpPr>
          <p:cNvPr id="6" name="TextBox 5">
            <a:extLst>
              <a:ext uri="{FF2B5EF4-FFF2-40B4-BE49-F238E27FC236}">
                <a16:creationId xmlns:a16="http://schemas.microsoft.com/office/drawing/2014/main" id="{2EB8C535-9C33-D349-B8BC-1F27E8CE5968}"/>
              </a:ext>
            </a:extLst>
          </p:cNvPr>
          <p:cNvSpPr txBox="1"/>
          <p:nvPr/>
        </p:nvSpPr>
        <p:spPr>
          <a:xfrm>
            <a:off x="11258551" y="1695333"/>
            <a:ext cx="1183004" cy="867930"/>
          </a:xfrm>
          <a:prstGeom prst="rect">
            <a:avLst/>
          </a:prstGeom>
          <a:noFill/>
        </p:spPr>
        <p:txBody>
          <a:bodyPr wrap="square" rtlCol="0">
            <a:spAutoFit/>
          </a:bodyPr>
          <a:lstStyle/>
          <a:p>
            <a:pPr algn="ctr"/>
            <a:r>
              <a:rPr lang="en-US" sz="1680" dirty="0">
                <a:solidFill>
                  <a:schemeClr val="tx1">
                    <a:lumMod val="65000"/>
                    <a:lumOff val="35000"/>
                  </a:schemeClr>
                </a:solidFill>
                <a:latin typeface="Futura Medium" panose="020B0602020204020303" pitchFamily="34" charset="-79"/>
                <a:cs typeface="Futura Medium" panose="020B0602020204020303" pitchFamily="34" charset="-79"/>
              </a:rPr>
              <a:t>Stable for inactive THC</a:t>
            </a:r>
          </a:p>
        </p:txBody>
      </p:sp>
      <p:sp>
        <p:nvSpPr>
          <p:cNvPr id="7" name="TextBox 6">
            <a:extLst>
              <a:ext uri="{FF2B5EF4-FFF2-40B4-BE49-F238E27FC236}">
                <a16:creationId xmlns:a16="http://schemas.microsoft.com/office/drawing/2014/main" id="{A2C88D4F-6B08-924B-AD77-7E761290C631}"/>
              </a:ext>
            </a:extLst>
          </p:cNvPr>
          <p:cNvSpPr txBox="1"/>
          <p:nvPr/>
        </p:nvSpPr>
        <p:spPr>
          <a:xfrm>
            <a:off x="11047096" y="6438780"/>
            <a:ext cx="1394459" cy="867930"/>
          </a:xfrm>
          <a:prstGeom prst="rect">
            <a:avLst/>
          </a:prstGeom>
          <a:noFill/>
        </p:spPr>
        <p:txBody>
          <a:bodyPr wrap="square" rtlCol="0">
            <a:spAutoFit/>
          </a:bodyPr>
          <a:lstStyle/>
          <a:p>
            <a:pPr algn="ctr"/>
            <a:r>
              <a:rPr lang="en-US" sz="1680" u="sng" dirty="0">
                <a:solidFill>
                  <a:schemeClr val="tx1">
                    <a:lumMod val="65000"/>
                    <a:lumOff val="35000"/>
                  </a:schemeClr>
                </a:solidFill>
                <a:latin typeface="Futura Medium" panose="020B0602020204020303" pitchFamily="34" charset="-79"/>
                <a:cs typeface="Futura Medium" panose="020B0602020204020303" pitchFamily="34" charset="-79"/>
              </a:rPr>
              <a:t>Instable</a:t>
            </a:r>
            <a:r>
              <a:rPr lang="en-US" sz="1680" dirty="0">
                <a:solidFill>
                  <a:schemeClr val="tx1">
                    <a:lumMod val="65000"/>
                    <a:lumOff val="35000"/>
                  </a:schemeClr>
                </a:solidFill>
                <a:latin typeface="Futura Medium" panose="020B0602020204020303" pitchFamily="34" charset="-79"/>
                <a:cs typeface="Futura Medium" panose="020B0602020204020303" pitchFamily="34" charset="-79"/>
              </a:rPr>
              <a:t> for flowering time</a:t>
            </a:r>
          </a:p>
        </p:txBody>
      </p:sp>
      <p:pic>
        <p:nvPicPr>
          <p:cNvPr id="8" name="Picture 7">
            <a:extLst>
              <a:ext uri="{FF2B5EF4-FFF2-40B4-BE49-F238E27FC236}">
                <a16:creationId xmlns:a16="http://schemas.microsoft.com/office/drawing/2014/main" id="{60867C9D-1CFF-2C4A-8AE8-429610CD6173}"/>
              </a:ext>
            </a:extLst>
          </p:cNvPr>
          <p:cNvPicPr>
            <a:picLocks noChangeAspect="1"/>
          </p:cNvPicPr>
          <p:nvPr/>
        </p:nvPicPr>
        <p:blipFill>
          <a:blip r:embed="rId4"/>
          <a:stretch>
            <a:fillRect/>
          </a:stretch>
        </p:blipFill>
        <p:spPr>
          <a:xfrm>
            <a:off x="2" y="6741043"/>
            <a:ext cx="2759528" cy="1485900"/>
          </a:xfrm>
          <a:prstGeom prst="rect">
            <a:avLst/>
          </a:prstGeom>
        </p:spPr>
      </p:pic>
      <p:sp>
        <p:nvSpPr>
          <p:cNvPr id="9" name="Rectangle 8"/>
          <p:cNvSpPr/>
          <p:nvPr/>
        </p:nvSpPr>
        <p:spPr>
          <a:xfrm>
            <a:off x="858741" y="190831"/>
            <a:ext cx="3387256" cy="18367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
        <p:nvSpPr>
          <p:cNvPr id="10" name="TextBox 9">
            <a:extLst>
              <a:ext uri="{FF2B5EF4-FFF2-40B4-BE49-F238E27FC236}">
                <a16:creationId xmlns:a16="http://schemas.microsoft.com/office/drawing/2014/main" id="{59BCA05C-CB15-174D-B882-D2841D06EE18}"/>
              </a:ext>
            </a:extLst>
          </p:cNvPr>
          <p:cNvSpPr txBox="1"/>
          <p:nvPr/>
        </p:nvSpPr>
        <p:spPr>
          <a:xfrm>
            <a:off x="2356264" y="311850"/>
            <a:ext cx="9917873" cy="904863"/>
          </a:xfrm>
          <a:prstGeom prst="rect">
            <a:avLst/>
          </a:prstGeom>
          <a:noFill/>
        </p:spPr>
        <p:txBody>
          <a:bodyPr wrap="square" rtlCol="0">
            <a:spAutoFit/>
          </a:bodyPr>
          <a:lstStyle/>
          <a:p>
            <a:pPr algn="ctr"/>
            <a:r>
              <a:rPr lang="en-US" sz="5280" dirty="0">
                <a:solidFill>
                  <a:schemeClr val="tx1">
                    <a:lumMod val="75000"/>
                    <a:lumOff val="25000"/>
                  </a:schemeClr>
                </a:solidFill>
                <a:latin typeface="Calibri Light" panose="020F0302020204030204" pitchFamily="34" charset="0"/>
                <a:cs typeface="Calibri Light" panose="020F0302020204030204" pitchFamily="34" charset="0"/>
              </a:rPr>
              <a:t>Marker Screen for Gene Stability</a:t>
            </a:r>
          </a:p>
        </p:txBody>
      </p:sp>
      <p:sp>
        <p:nvSpPr>
          <p:cNvPr id="11" name="Rectangle 10"/>
          <p:cNvSpPr/>
          <p:nvPr/>
        </p:nvSpPr>
        <p:spPr>
          <a:xfrm>
            <a:off x="4603810" y="1025718"/>
            <a:ext cx="6109336" cy="669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92"/>
          </a:p>
        </p:txBody>
      </p:sp>
    </p:spTree>
    <p:extLst>
      <p:ext uri="{BB962C8B-B14F-4D97-AF65-F5344CB8AC3E}">
        <p14:creationId xmlns:p14="http://schemas.microsoft.com/office/powerpoint/2010/main" val="410641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F9CA75-AB99-3645-A13C-0A060801B162}"/>
              </a:ext>
            </a:extLst>
          </p:cNvPr>
          <p:cNvSpPr txBox="1"/>
          <p:nvPr/>
        </p:nvSpPr>
        <p:spPr>
          <a:xfrm>
            <a:off x="914400" y="1997241"/>
            <a:ext cx="12865395" cy="3170099"/>
          </a:xfrm>
          <a:prstGeom prst="rect">
            <a:avLst/>
          </a:prstGeom>
          <a:noFill/>
        </p:spPr>
        <p:txBody>
          <a:bodyPr wrap="square" rtlCol="0">
            <a:spAutoFit/>
          </a:bodyPr>
          <a:lstStyle/>
          <a:p>
            <a:pPr algn="ctr"/>
            <a:r>
              <a:rPr lang="en-US" sz="4000" dirty="0"/>
              <a:t>Documentation</a:t>
            </a:r>
          </a:p>
          <a:p>
            <a:pPr algn="ctr"/>
            <a:endParaRPr lang="en-US" sz="4000" dirty="0"/>
          </a:p>
          <a:p>
            <a:pPr algn="ctr"/>
            <a:r>
              <a:rPr lang="en-US" sz="4000" dirty="0"/>
              <a:t>Verification</a:t>
            </a:r>
          </a:p>
          <a:p>
            <a:pPr algn="ctr"/>
            <a:endParaRPr lang="en-US" sz="4000" dirty="0"/>
          </a:p>
          <a:p>
            <a:pPr algn="ctr"/>
            <a:r>
              <a:rPr lang="en-US" sz="4000" dirty="0"/>
              <a:t>Genetic (DNA) data is </a:t>
            </a:r>
            <a:r>
              <a:rPr lang="en-US" sz="4000" u="sng" dirty="0"/>
              <a:t>reproducible</a:t>
            </a:r>
            <a:r>
              <a:rPr lang="en-US" sz="4000" dirty="0"/>
              <a:t>, which means </a:t>
            </a:r>
            <a:r>
              <a:rPr lang="en-US" sz="4000" u="sng" dirty="0"/>
              <a:t>irrefutable</a:t>
            </a:r>
          </a:p>
        </p:txBody>
      </p:sp>
      <p:pic>
        <p:nvPicPr>
          <p:cNvPr id="3" name="Picture 2">
            <a:extLst>
              <a:ext uri="{FF2B5EF4-FFF2-40B4-BE49-F238E27FC236}">
                <a16:creationId xmlns:a16="http://schemas.microsoft.com/office/drawing/2014/main" id="{4C4E74F0-2556-1A40-A559-9663F22163F5}"/>
              </a:ext>
            </a:extLst>
          </p:cNvPr>
          <p:cNvPicPr>
            <a:picLocks noChangeAspect="1"/>
          </p:cNvPicPr>
          <p:nvPr/>
        </p:nvPicPr>
        <p:blipFill>
          <a:blip r:embed="rId3"/>
          <a:stretch>
            <a:fillRect/>
          </a:stretch>
        </p:blipFill>
        <p:spPr>
          <a:xfrm>
            <a:off x="1" y="6741043"/>
            <a:ext cx="2759528" cy="1485900"/>
          </a:xfrm>
          <a:prstGeom prst="rect">
            <a:avLst/>
          </a:prstGeom>
        </p:spPr>
      </p:pic>
      <p:sp>
        <p:nvSpPr>
          <p:cNvPr id="2" name="TextBox 1">
            <a:extLst>
              <a:ext uri="{FF2B5EF4-FFF2-40B4-BE49-F238E27FC236}">
                <a16:creationId xmlns:a16="http://schemas.microsoft.com/office/drawing/2014/main" id="{5B242097-A7D8-C54B-A15A-B5D837532F96}"/>
              </a:ext>
            </a:extLst>
          </p:cNvPr>
          <p:cNvSpPr txBox="1"/>
          <p:nvPr/>
        </p:nvSpPr>
        <p:spPr>
          <a:xfrm>
            <a:off x="4938136" y="423538"/>
            <a:ext cx="4817922" cy="707886"/>
          </a:xfrm>
          <a:prstGeom prst="rect">
            <a:avLst/>
          </a:prstGeom>
          <a:noFill/>
        </p:spPr>
        <p:txBody>
          <a:bodyPr wrap="none" rtlCol="0">
            <a:spAutoFit/>
          </a:bodyPr>
          <a:lstStyle/>
          <a:p>
            <a:r>
              <a:rPr lang="en-US" sz="4000" b="1" dirty="0">
                <a:latin typeface="Cambria" panose="02040503050406030204" pitchFamily="18" charset="0"/>
              </a:rPr>
              <a:t>FOR THE INDUSTRY</a:t>
            </a:r>
          </a:p>
        </p:txBody>
      </p:sp>
    </p:spTree>
    <p:extLst>
      <p:ext uri="{BB962C8B-B14F-4D97-AF65-F5344CB8AC3E}">
        <p14:creationId xmlns:p14="http://schemas.microsoft.com/office/powerpoint/2010/main" val="3775877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7D1E49D6-0470-EB4C-B413-51A4B2816653}"/>
              </a:ext>
            </a:extLst>
          </p:cNvPr>
          <p:cNvCxnSpPr>
            <a:cxnSpLocks/>
          </p:cNvCxnSpPr>
          <p:nvPr/>
        </p:nvCxnSpPr>
        <p:spPr>
          <a:xfrm>
            <a:off x="1588957" y="2878110"/>
            <a:ext cx="0" cy="1079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EDF451C-219B-C845-A997-F66729BAC46B}"/>
              </a:ext>
            </a:extLst>
          </p:cNvPr>
          <p:cNvSpPr txBox="1"/>
          <p:nvPr/>
        </p:nvSpPr>
        <p:spPr>
          <a:xfrm>
            <a:off x="168528" y="2278503"/>
            <a:ext cx="2899448" cy="424732"/>
          </a:xfrm>
          <a:prstGeom prst="rect">
            <a:avLst/>
          </a:prstGeom>
          <a:noFill/>
        </p:spPr>
        <p:txBody>
          <a:bodyPr wrap="square" rtlCol="0">
            <a:spAutoFit/>
          </a:bodyPr>
          <a:lstStyle/>
          <a:p>
            <a:r>
              <a:rPr lang="en-US" dirty="0"/>
              <a:t>Self – CBDAS/THCAS het</a:t>
            </a:r>
          </a:p>
        </p:txBody>
      </p:sp>
      <p:sp>
        <p:nvSpPr>
          <p:cNvPr id="7" name="TextBox 6">
            <a:extLst>
              <a:ext uri="{FF2B5EF4-FFF2-40B4-BE49-F238E27FC236}">
                <a16:creationId xmlns:a16="http://schemas.microsoft.com/office/drawing/2014/main" id="{65CF088F-724C-D546-B74B-7D5EEA8D9E03}"/>
              </a:ext>
            </a:extLst>
          </p:cNvPr>
          <p:cNvSpPr txBox="1"/>
          <p:nvPr/>
        </p:nvSpPr>
        <p:spPr>
          <a:xfrm>
            <a:off x="94790" y="4147267"/>
            <a:ext cx="3046924" cy="424732"/>
          </a:xfrm>
          <a:prstGeom prst="rect">
            <a:avLst/>
          </a:prstGeom>
          <a:noFill/>
        </p:spPr>
        <p:txBody>
          <a:bodyPr wrap="square" rtlCol="0">
            <a:spAutoFit/>
          </a:bodyPr>
          <a:lstStyle/>
          <a:p>
            <a:r>
              <a:rPr lang="en-US" dirty="0"/>
              <a:t>Self  – CBDAS/THCAS het</a:t>
            </a:r>
          </a:p>
        </p:txBody>
      </p:sp>
      <p:cxnSp>
        <p:nvCxnSpPr>
          <p:cNvPr id="8" name="Straight Arrow Connector 7">
            <a:extLst>
              <a:ext uri="{FF2B5EF4-FFF2-40B4-BE49-F238E27FC236}">
                <a16:creationId xmlns:a16="http://schemas.microsoft.com/office/drawing/2014/main" id="{1BEA5CA4-1D0C-AB4B-9A5C-D297E2CB2646}"/>
              </a:ext>
            </a:extLst>
          </p:cNvPr>
          <p:cNvCxnSpPr>
            <a:cxnSpLocks/>
          </p:cNvCxnSpPr>
          <p:nvPr/>
        </p:nvCxnSpPr>
        <p:spPr>
          <a:xfrm>
            <a:off x="1588956" y="4754378"/>
            <a:ext cx="0" cy="1079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4601ECD-715A-9149-9770-FF14C287B1AA}"/>
              </a:ext>
            </a:extLst>
          </p:cNvPr>
          <p:cNvSpPr txBox="1"/>
          <p:nvPr/>
        </p:nvSpPr>
        <p:spPr>
          <a:xfrm>
            <a:off x="912450" y="6016031"/>
            <a:ext cx="1411605" cy="757130"/>
          </a:xfrm>
          <a:prstGeom prst="rect">
            <a:avLst/>
          </a:prstGeom>
          <a:noFill/>
        </p:spPr>
        <p:txBody>
          <a:bodyPr wrap="square" rtlCol="0">
            <a:spAutoFit/>
          </a:bodyPr>
          <a:lstStyle/>
          <a:p>
            <a:r>
              <a:rPr lang="en-US" dirty="0"/>
              <a:t>Feminized</a:t>
            </a:r>
          </a:p>
          <a:p>
            <a:r>
              <a:rPr lang="en-US" dirty="0"/>
              <a:t>population</a:t>
            </a:r>
          </a:p>
        </p:txBody>
      </p:sp>
      <p:cxnSp>
        <p:nvCxnSpPr>
          <p:cNvPr id="10" name="Straight Arrow Connector 9">
            <a:extLst>
              <a:ext uri="{FF2B5EF4-FFF2-40B4-BE49-F238E27FC236}">
                <a16:creationId xmlns:a16="http://schemas.microsoft.com/office/drawing/2014/main" id="{D08F5841-4FD6-1E45-8F54-5224057EFD68}"/>
              </a:ext>
            </a:extLst>
          </p:cNvPr>
          <p:cNvCxnSpPr>
            <a:cxnSpLocks/>
          </p:cNvCxnSpPr>
          <p:nvPr/>
        </p:nvCxnSpPr>
        <p:spPr>
          <a:xfrm flipV="1">
            <a:off x="2739560" y="2490869"/>
            <a:ext cx="957099" cy="40648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3C7FBBA-E605-B445-9F6D-457EE87D1E30}"/>
              </a:ext>
            </a:extLst>
          </p:cNvPr>
          <p:cNvSpPr txBox="1"/>
          <p:nvPr/>
        </p:nvSpPr>
        <p:spPr>
          <a:xfrm>
            <a:off x="2986743" y="627803"/>
            <a:ext cx="4256293" cy="1421928"/>
          </a:xfrm>
          <a:prstGeom prst="rect">
            <a:avLst/>
          </a:prstGeom>
          <a:noFill/>
        </p:spPr>
        <p:txBody>
          <a:bodyPr wrap="square" rtlCol="0">
            <a:spAutoFit/>
          </a:bodyPr>
          <a:lstStyle/>
          <a:p>
            <a:r>
              <a:rPr lang="en-US" dirty="0"/>
              <a:t>Genotype</a:t>
            </a:r>
          </a:p>
          <a:p>
            <a:r>
              <a:rPr lang="en-US" dirty="0"/>
              <a:t>CBDAS (0.1%) </a:t>
            </a:r>
            <a:r>
              <a:rPr lang="en-US" b="1" dirty="0"/>
              <a:t>THCA</a:t>
            </a:r>
            <a:r>
              <a:rPr lang="en-US" dirty="0"/>
              <a:t> (20%)</a:t>
            </a:r>
          </a:p>
          <a:p>
            <a:r>
              <a:rPr lang="en-US" b="1" dirty="0"/>
              <a:t>CBDAS</a:t>
            </a:r>
            <a:r>
              <a:rPr lang="en-US" dirty="0"/>
              <a:t> (8.5%) </a:t>
            </a:r>
            <a:r>
              <a:rPr lang="en-US" b="1" dirty="0"/>
              <a:t>THCA</a:t>
            </a:r>
            <a:r>
              <a:rPr lang="en-US" dirty="0"/>
              <a:t> (5.5%) </a:t>
            </a:r>
          </a:p>
          <a:p>
            <a:r>
              <a:rPr lang="en-US" b="1" dirty="0"/>
              <a:t>CBDAS</a:t>
            </a:r>
            <a:r>
              <a:rPr lang="en-US" dirty="0"/>
              <a:t> (18%) THCAS (0.7%)</a:t>
            </a:r>
          </a:p>
        </p:txBody>
      </p:sp>
      <p:cxnSp>
        <p:nvCxnSpPr>
          <p:cNvPr id="14" name="Straight Arrow Connector 13">
            <a:extLst>
              <a:ext uri="{FF2B5EF4-FFF2-40B4-BE49-F238E27FC236}">
                <a16:creationId xmlns:a16="http://schemas.microsoft.com/office/drawing/2014/main" id="{B4194D66-B830-1B43-9CE7-7050B8C062D3}"/>
              </a:ext>
            </a:extLst>
          </p:cNvPr>
          <p:cNvCxnSpPr>
            <a:cxnSpLocks/>
          </p:cNvCxnSpPr>
          <p:nvPr/>
        </p:nvCxnSpPr>
        <p:spPr>
          <a:xfrm>
            <a:off x="5164962" y="2621139"/>
            <a:ext cx="0" cy="1079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D5ABBA7-8306-0648-BFDD-75B3A7971E98}"/>
              </a:ext>
            </a:extLst>
          </p:cNvPr>
          <p:cNvCxnSpPr>
            <a:cxnSpLocks/>
          </p:cNvCxnSpPr>
          <p:nvPr/>
        </p:nvCxnSpPr>
        <p:spPr>
          <a:xfrm flipV="1">
            <a:off x="5663460" y="4754378"/>
            <a:ext cx="1536217" cy="30816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79D31E9-3E16-964D-8222-949895D0652B}"/>
              </a:ext>
            </a:extLst>
          </p:cNvPr>
          <p:cNvSpPr txBox="1"/>
          <p:nvPr/>
        </p:nvSpPr>
        <p:spPr>
          <a:xfrm>
            <a:off x="6978591" y="1764079"/>
            <a:ext cx="3249544" cy="3416320"/>
          </a:xfrm>
          <a:prstGeom prst="rect">
            <a:avLst/>
          </a:prstGeom>
          <a:noFill/>
        </p:spPr>
        <p:txBody>
          <a:bodyPr wrap="none" rtlCol="0">
            <a:spAutoFit/>
          </a:bodyPr>
          <a:lstStyle/>
          <a:p>
            <a:r>
              <a:rPr lang="en-US" dirty="0"/>
              <a:t>CBDAS (0.1%) </a:t>
            </a:r>
            <a:r>
              <a:rPr lang="en-US" b="1" dirty="0"/>
              <a:t>THCA</a:t>
            </a:r>
            <a:r>
              <a:rPr lang="en-US" dirty="0"/>
              <a:t> (20%)</a:t>
            </a:r>
          </a:p>
          <a:p>
            <a:r>
              <a:rPr lang="en-US" dirty="0"/>
              <a:t>	1. </a:t>
            </a:r>
            <a:r>
              <a:rPr lang="en-US" b="1" dirty="0"/>
              <a:t>MYR</a:t>
            </a:r>
          </a:p>
          <a:p>
            <a:r>
              <a:rPr lang="en-US" dirty="0"/>
              <a:t>	2. </a:t>
            </a:r>
            <a:r>
              <a:rPr lang="en-US" dirty="0" err="1"/>
              <a:t>myr</a:t>
            </a:r>
            <a:endParaRPr lang="en-US" dirty="0"/>
          </a:p>
          <a:p>
            <a:r>
              <a:rPr lang="en-US" b="1" dirty="0"/>
              <a:t>CBDAS</a:t>
            </a:r>
            <a:r>
              <a:rPr lang="en-US" dirty="0"/>
              <a:t> (8.5%) </a:t>
            </a:r>
            <a:r>
              <a:rPr lang="en-US" b="1" dirty="0"/>
              <a:t>THCA</a:t>
            </a:r>
            <a:r>
              <a:rPr lang="en-US" dirty="0"/>
              <a:t> (5.5%)</a:t>
            </a:r>
          </a:p>
          <a:p>
            <a:r>
              <a:rPr lang="en-US" dirty="0"/>
              <a:t>	3. </a:t>
            </a:r>
            <a:r>
              <a:rPr lang="en-US" b="1" dirty="0"/>
              <a:t>MYR</a:t>
            </a:r>
          </a:p>
          <a:p>
            <a:r>
              <a:rPr lang="en-US" dirty="0"/>
              <a:t>	4. </a:t>
            </a:r>
            <a:r>
              <a:rPr lang="en-US" dirty="0" err="1"/>
              <a:t>myr</a:t>
            </a:r>
            <a:endParaRPr lang="en-US" dirty="0"/>
          </a:p>
          <a:p>
            <a:r>
              <a:rPr lang="en-US" b="1" dirty="0"/>
              <a:t>CBDAS</a:t>
            </a:r>
            <a:r>
              <a:rPr lang="en-US" dirty="0"/>
              <a:t> (18%) THCAS (0.7%)</a:t>
            </a:r>
          </a:p>
          <a:p>
            <a:r>
              <a:rPr lang="en-US" dirty="0"/>
              <a:t>	5. </a:t>
            </a:r>
            <a:r>
              <a:rPr lang="en-US" b="1" dirty="0"/>
              <a:t>MYR</a:t>
            </a:r>
          </a:p>
          <a:p>
            <a:r>
              <a:rPr lang="en-US" dirty="0"/>
              <a:t>	6. </a:t>
            </a:r>
            <a:r>
              <a:rPr lang="en-US" dirty="0" err="1"/>
              <a:t>myr</a:t>
            </a:r>
            <a:endParaRPr lang="en-US" dirty="0"/>
          </a:p>
          <a:p>
            <a:endParaRPr lang="en-US" dirty="0"/>
          </a:p>
        </p:txBody>
      </p:sp>
      <p:sp>
        <p:nvSpPr>
          <p:cNvPr id="23" name="TextBox 22">
            <a:extLst>
              <a:ext uri="{FF2B5EF4-FFF2-40B4-BE49-F238E27FC236}">
                <a16:creationId xmlns:a16="http://schemas.microsoft.com/office/drawing/2014/main" id="{4527DF45-170F-4043-A0EA-10A8FA1C894B}"/>
              </a:ext>
            </a:extLst>
          </p:cNvPr>
          <p:cNvSpPr txBox="1"/>
          <p:nvPr/>
        </p:nvSpPr>
        <p:spPr>
          <a:xfrm>
            <a:off x="10999391" y="2809582"/>
            <a:ext cx="3178242" cy="4745915"/>
          </a:xfrm>
          <a:prstGeom prst="rect">
            <a:avLst/>
          </a:prstGeom>
          <a:noFill/>
        </p:spPr>
        <p:txBody>
          <a:bodyPr wrap="none" rtlCol="0">
            <a:spAutoFit/>
          </a:bodyPr>
          <a:lstStyle/>
          <a:p>
            <a:r>
              <a:rPr lang="en-US" dirty="0"/>
              <a:t>CBDAS (0.1%) </a:t>
            </a:r>
            <a:r>
              <a:rPr lang="en-US" b="1" dirty="0"/>
              <a:t>THCA</a:t>
            </a:r>
            <a:r>
              <a:rPr lang="en-US" dirty="0"/>
              <a:t> (20%) </a:t>
            </a:r>
          </a:p>
          <a:p>
            <a:r>
              <a:rPr lang="en-US" dirty="0"/>
              <a:t>	1. </a:t>
            </a:r>
            <a:r>
              <a:rPr lang="en-US" b="1" dirty="0"/>
              <a:t>MYR</a:t>
            </a:r>
          </a:p>
          <a:p>
            <a:r>
              <a:rPr lang="en-US" dirty="0"/>
              <a:t>	1a. </a:t>
            </a:r>
            <a:r>
              <a:rPr lang="en-US" b="1" dirty="0"/>
              <a:t>LIMON</a:t>
            </a:r>
          </a:p>
          <a:p>
            <a:r>
              <a:rPr lang="en-US" dirty="0"/>
              <a:t>CBDAS (0.1%) </a:t>
            </a:r>
            <a:r>
              <a:rPr lang="en-US" b="1" dirty="0"/>
              <a:t>THCA</a:t>
            </a:r>
            <a:r>
              <a:rPr lang="en-US" dirty="0"/>
              <a:t> (20%) </a:t>
            </a:r>
          </a:p>
          <a:p>
            <a:r>
              <a:rPr lang="en-US" dirty="0"/>
              <a:t>	1. </a:t>
            </a:r>
            <a:r>
              <a:rPr lang="en-US" b="1" dirty="0"/>
              <a:t>MYR</a:t>
            </a:r>
          </a:p>
          <a:p>
            <a:r>
              <a:rPr lang="en-US" dirty="0"/>
              <a:t>	1b. </a:t>
            </a:r>
            <a:r>
              <a:rPr lang="en-US" dirty="0" err="1"/>
              <a:t>limon</a:t>
            </a:r>
            <a:endParaRPr lang="en-US" dirty="0"/>
          </a:p>
          <a:p>
            <a:r>
              <a:rPr lang="en-US" dirty="0"/>
              <a:t>CBDAS (0.1%) </a:t>
            </a:r>
            <a:r>
              <a:rPr lang="en-US" b="1" dirty="0"/>
              <a:t>THCA</a:t>
            </a:r>
            <a:r>
              <a:rPr lang="en-US" dirty="0"/>
              <a:t> (20%) </a:t>
            </a:r>
          </a:p>
          <a:p>
            <a:r>
              <a:rPr lang="en-US" dirty="0"/>
              <a:t>	2. </a:t>
            </a:r>
            <a:r>
              <a:rPr lang="en-US" dirty="0" err="1"/>
              <a:t>myr</a:t>
            </a:r>
            <a:endParaRPr lang="en-US" dirty="0"/>
          </a:p>
          <a:p>
            <a:r>
              <a:rPr lang="en-US" dirty="0"/>
              <a:t>	2a </a:t>
            </a:r>
            <a:r>
              <a:rPr lang="en-US" b="1" dirty="0"/>
              <a:t>LIMON</a:t>
            </a:r>
          </a:p>
          <a:p>
            <a:r>
              <a:rPr lang="en-US" dirty="0"/>
              <a:t>CBDAS (0.1%) </a:t>
            </a:r>
            <a:r>
              <a:rPr lang="en-US" b="1" dirty="0"/>
              <a:t>THCA</a:t>
            </a:r>
            <a:r>
              <a:rPr lang="en-US" dirty="0"/>
              <a:t> (20%) </a:t>
            </a:r>
          </a:p>
          <a:p>
            <a:r>
              <a:rPr lang="en-US" dirty="0"/>
              <a:t>	2. </a:t>
            </a:r>
            <a:r>
              <a:rPr lang="en-US" dirty="0" err="1"/>
              <a:t>myr</a:t>
            </a:r>
            <a:endParaRPr lang="en-US" dirty="0"/>
          </a:p>
          <a:p>
            <a:r>
              <a:rPr lang="en-US" dirty="0"/>
              <a:t>	2b. </a:t>
            </a:r>
            <a:r>
              <a:rPr lang="en-US" dirty="0" err="1"/>
              <a:t>limon</a:t>
            </a:r>
            <a:endParaRPr lang="en-US" dirty="0"/>
          </a:p>
          <a:p>
            <a:endParaRPr lang="en-US" dirty="0"/>
          </a:p>
          <a:p>
            <a:endParaRPr lang="en-US" dirty="0"/>
          </a:p>
        </p:txBody>
      </p:sp>
      <p:cxnSp>
        <p:nvCxnSpPr>
          <p:cNvPr id="31" name="Straight Arrow Connector 30">
            <a:extLst>
              <a:ext uri="{FF2B5EF4-FFF2-40B4-BE49-F238E27FC236}">
                <a16:creationId xmlns:a16="http://schemas.microsoft.com/office/drawing/2014/main" id="{47DFBF31-ECB0-C94E-A3F8-4BBCF06C8ED4}"/>
              </a:ext>
            </a:extLst>
          </p:cNvPr>
          <p:cNvCxnSpPr>
            <a:cxnSpLocks/>
          </p:cNvCxnSpPr>
          <p:nvPr/>
        </p:nvCxnSpPr>
        <p:spPr>
          <a:xfrm>
            <a:off x="12588512" y="1541847"/>
            <a:ext cx="0" cy="1079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495D78E-0144-0B47-AEAC-2DCD66A4718E}"/>
              </a:ext>
            </a:extLst>
          </p:cNvPr>
          <p:cNvCxnSpPr>
            <a:cxnSpLocks/>
          </p:cNvCxnSpPr>
          <p:nvPr/>
        </p:nvCxnSpPr>
        <p:spPr>
          <a:xfrm flipV="1">
            <a:off x="10179776" y="899415"/>
            <a:ext cx="1528996" cy="9936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E239308-30AC-1446-AA08-DF5F2CC2A6A2}"/>
              </a:ext>
            </a:extLst>
          </p:cNvPr>
          <p:cNvSpPr txBox="1"/>
          <p:nvPr/>
        </p:nvSpPr>
        <p:spPr>
          <a:xfrm>
            <a:off x="11875793" y="103147"/>
            <a:ext cx="2751825" cy="1421928"/>
          </a:xfrm>
          <a:prstGeom prst="rect">
            <a:avLst/>
          </a:prstGeom>
          <a:noFill/>
        </p:spPr>
        <p:txBody>
          <a:bodyPr wrap="square" rtlCol="0">
            <a:spAutoFit/>
          </a:bodyPr>
          <a:lstStyle/>
          <a:p>
            <a:r>
              <a:rPr lang="en-US" dirty="0"/>
              <a:t>Chemical Limonene</a:t>
            </a:r>
          </a:p>
          <a:p>
            <a:r>
              <a:rPr lang="en-US" dirty="0"/>
              <a:t>3:1</a:t>
            </a:r>
          </a:p>
          <a:p>
            <a:r>
              <a:rPr lang="en-US" dirty="0"/>
              <a:t>Gene discovery</a:t>
            </a:r>
          </a:p>
          <a:p>
            <a:r>
              <a:rPr lang="en-US" dirty="0"/>
              <a:t>Marker dev.</a:t>
            </a:r>
          </a:p>
        </p:txBody>
      </p:sp>
      <p:sp>
        <p:nvSpPr>
          <p:cNvPr id="37" name="TextBox 36">
            <a:extLst>
              <a:ext uri="{FF2B5EF4-FFF2-40B4-BE49-F238E27FC236}">
                <a16:creationId xmlns:a16="http://schemas.microsoft.com/office/drawing/2014/main" id="{B68AB7AF-3F8E-1D41-A141-45E31321C461}"/>
              </a:ext>
            </a:extLst>
          </p:cNvPr>
          <p:cNvSpPr txBox="1"/>
          <p:nvPr/>
        </p:nvSpPr>
        <p:spPr>
          <a:xfrm>
            <a:off x="3593456" y="7036054"/>
            <a:ext cx="1518364" cy="707886"/>
          </a:xfrm>
          <a:prstGeom prst="rect">
            <a:avLst/>
          </a:prstGeom>
          <a:noFill/>
        </p:spPr>
        <p:txBody>
          <a:bodyPr wrap="none" rtlCol="0">
            <a:spAutoFit/>
          </a:bodyPr>
          <a:lstStyle/>
          <a:p>
            <a:r>
              <a:rPr lang="en-US" sz="4000" dirty="0"/>
              <a:t>3 lines</a:t>
            </a:r>
          </a:p>
        </p:txBody>
      </p:sp>
      <p:sp>
        <p:nvSpPr>
          <p:cNvPr id="38" name="TextBox 37">
            <a:extLst>
              <a:ext uri="{FF2B5EF4-FFF2-40B4-BE49-F238E27FC236}">
                <a16:creationId xmlns:a16="http://schemas.microsoft.com/office/drawing/2014/main" id="{552D7CAE-A2B5-A54A-84F0-BCF0A2003B50}"/>
              </a:ext>
            </a:extLst>
          </p:cNvPr>
          <p:cNvSpPr txBox="1"/>
          <p:nvPr/>
        </p:nvSpPr>
        <p:spPr>
          <a:xfrm>
            <a:off x="7902151" y="7036054"/>
            <a:ext cx="1518364" cy="707886"/>
          </a:xfrm>
          <a:prstGeom prst="rect">
            <a:avLst/>
          </a:prstGeom>
          <a:noFill/>
        </p:spPr>
        <p:txBody>
          <a:bodyPr wrap="none" rtlCol="0">
            <a:spAutoFit/>
          </a:bodyPr>
          <a:lstStyle/>
          <a:p>
            <a:r>
              <a:rPr lang="en-US" sz="4000" dirty="0"/>
              <a:t>6 lines</a:t>
            </a:r>
          </a:p>
        </p:txBody>
      </p:sp>
      <p:sp>
        <p:nvSpPr>
          <p:cNvPr id="39" name="TextBox 38">
            <a:extLst>
              <a:ext uri="{FF2B5EF4-FFF2-40B4-BE49-F238E27FC236}">
                <a16:creationId xmlns:a16="http://schemas.microsoft.com/office/drawing/2014/main" id="{57D73F24-A81E-224D-893B-536A5F7F2348}"/>
              </a:ext>
            </a:extLst>
          </p:cNvPr>
          <p:cNvSpPr txBox="1"/>
          <p:nvPr/>
        </p:nvSpPr>
        <p:spPr>
          <a:xfrm>
            <a:off x="11457433" y="7201554"/>
            <a:ext cx="2262158" cy="707886"/>
          </a:xfrm>
          <a:prstGeom prst="rect">
            <a:avLst/>
          </a:prstGeom>
          <a:noFill/>
        </p:spPr>
        <p:txBody>
          <a:bodyPr wrap="none" rtlCol="0">
            <a:spAutoFit/>
          </a:bodyPr>
          <a:lstStyle/>
          <a:p>
            <a:r>
              <a:rPr lang="en-US" sz="4000" dirty="0"/>
              <a:t>….12 lines</a:t>
            </a:r>
          </a:p>
        </p:txBody>
      </p:sp>
      <p:sp>
        <p:nvSpPr>
          <p:cNvPr id="40" name="TextBox 39">
            <a:extLst>
              <a:ext uri="{FF2B5EF4-FFF2-40B4-BE49-F238E27FC236}">
                <a16:creationId xmlns:a16="http://schemas.microsoft.com/office/drawing/2014/main" id="{3013C60D-C18E-9741-A07F-743E167CB370}"/>
              </a:ext>
            </a:extLst>
          </p:cNvPr>
          <p:cNvSpPr txBox="1"/>
          <p:nvPr/>
        </p:nvSpPr>
        <p:spPr>
          <a:xfrm>
            <a:off x="1421183" y="644575"/>
            <a:ext cx="312906" cy="424732"/>
          </a:xfrm>
          <a:prstGeom prst="rect">
            <a:avLst/>
          </a:prstGeom>
          <a:noFill/>
        </p:spPr>
        <p:txBody>
          <a:bodyPr wrap="none" rtlCol="0">
            <a:spAutoFit/>
          </a:bodyPr>
          <a:lstStyle/>
          <a:p>
            <a:r>
              <a:rPr lang="en-US" dirty="0"/>
              <a:t>?</a:t>
            </a:r>
          </a:p>
        </p:txBody>
      </p:sp>
      <p:cxnSp>
        <p:nvCxnSpPr>
          <p:cNvPr id="41" name="Straight Arrow Connector 40">
            <a:extLst>
              <a:ext uri="{FF2B5EF4-FFF2-40B4-BE49-F238E27FC236}">
                <a16:creationId xmlns:a16="http://schemas.microsoft.com/office/drawing/2014/main" id="{630C575B-3396-BF48-B1A0-39B109A58F3D}"/>
              </a:ext>
            </a:extLst>
          </p:cNvPr>
          <p:cNvCxnSpPr>
            <a:cxnSpLocks/>
          </p:cNvCxnSpPr>
          <p:nvPr/>
        </p:nvCxnSpPr>
        <p:spPr>
          <a:xfrm>
            <a:off x="1577636" y="1154601"/>
            <a:ext cx="0" cy="10792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7E1FD49-7A62-B44D-8A32-486EBE35B4EA}"/>
              </a:ext>
            </a:extLst>
          </p:cNvPr>
          <p:cNvSpPr txBox="1"/>
          <p:nvPr/>
        </p:nvSpPr>
        <p:spPr>
          <a:xfrm>
            <a:off x="3595996" y="4054961"/>
            <a:ext cx="2666456" cy="2751522"/>
          </a:xfrm>
          <a:prstGeom prst="rect">
            <a:avLst/>
          </a:prstGeom>
          <a:noFill/>
        </p:spPr>
        <p:txBody>
          <a:bodyPr wrap="square" rtlCol="0">
            <a:spAutoFit/>
          </a:bodyPr>
          <a:lstStyle/>
          <a:p>
            <a:r>
              <a:rPr lang="en-US" dirty="0"/>
              <a:t>GROW &amp; PHENOTYPE</a:t>
            </a:r>
          </a:p>
          <a:p>
            <a:r>
              <a:rPr lang="en-US" dirty="0"/>
              <a:t>1000 plants</a:t>
            </a:r>
          </a:p>
          <a:p>
            <a:r>
              <a:rPr lang="en-US" dirty="0"/>
              <a:t>Broad continuous range of Myrcene (multigenic)</a:t>
            </a:r>
          </a:p>
          <a:p>
            <a:r>
              <a:rPr lang="en-US" dirty="0"/>
              <a:t>-pick extremes (fixed)</a:t>
            </a:r>
          </a:p>
          <a:p>
            <a:r>
              <a:rPr lang="en-US" dirty="0"/>
              <a:t>Gene discover</a:t>
            </a:r>
          </a:p>
          <a:p>
            <a:r>
              <a:rPr lang="en-US" dirty="0"/>
              <a:t>Marker Dev.</a:t>
            </a:r>
          </a:p>
        </p:txBody>
      </p:sp>
      <p:sp>
        <p:nvSpPr>
          <p:cNvPr id="44" name="Rectangle 43">
            <a:extLst>
              <a:ext uri="{FF2B5EF4-FFF2-40B4-BE49-F238E27FC236}">
                <a16:creationId xmlns:a16="http://schemas.microsoft.com/office/drawing/2014/main" id="{0037FCF8-E273-1544-B98C-8452050E36DB}"/>
              </a:ext>
            </a:extLst>
          </p:cNvPr>
          <p:cNvSpPr/>
          <p:nvPr/>
        </p:nvSpPr>
        <p:spPr>
          <a:xfrm>
            <a:off x="10563530" y="2878110"/>
            <a:ext cx="435861" cy="3895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81251DD-2471-154D-A720-B24A42B2AAAC}"/>
              </a:ext>
            </a:extLst>
          </p:cNvPr>
          <p:cNvSpPr/>
          <p:nvPr/>
        </p:nvSpPr>
        <p:spPr>
          <a:xfrm>
            <a:off x="6768175" y="1802568"/>
            <a:ext cx="224859" cy="964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AE638F84-5123-C14B-9EAC-5725A579DF74}"/>
              </a:ext>
            </a:extLst>
          </p:cNvPr>
          <p:cNvPicPr>
            <a:picLocks noChangeAspect="1"/>
          </p:cNvPicPr>
          <p:nvPr/>
        </p:nvPicPr>
        <p:blipFill>
          <a:blip r:embed="rId3"/>
          <a:stretch>
            <a:fillRect/>
          </a:stretch>
        </p:blipFill>
        <p:spPr>
          <a:xfrm>
            <a:off x="0" y="6991350"/>
            <a:ext cx="2299607" cy="1238250"/>
          </a:xfrm>
          <a:prstGeom prst="rect">
            <a:avLst/>
          </a:prstGeom>
        </p:spPr>
      </p:pic>
    </p:spTree>
    <p:extLst>
      <p:ext uri="{BB962C8B-B14F-4D97-AF65-F5344CB8AC3E}">
        <p14:creationId xmlns:p14="http://schemas.microsoft.com/office/powerpoint/2010/main" val="1730837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E65D9C-A9D9-D245-8CFF-C4F5B46AAA16}"/>
              </a:ext>
            </a:extLst>
          </p:cNvPr>
          <p:cNvSpPr txBox="1"/>
          <p:nvPr/>
        </p:nvSpPr>
        <p:spPr>
          <a:xfrm>
            <a:off x="506276" y="366186"/>
            <a:ext cx="3295261" cy="4745915"/>
          </a:xfrm>
          <a:prstGeom prst="rect">
            <a:avLst/>
          </a:prstGeom>
          <a:noFill/>
        </p:spPr>
        <p:txBody>
          <a:bodyPr wrap="none" rtlCol="0">
            <a:spAutoFit/>
          </a:bodyPr>
          <a:lstStyle/>
          <a:p>
            <a:r>
              <a:rPr lang="en-US" b="1" dirty="0"/>
              <a:t>CBDAS</a:t>
            </a:r>
            <a:r>
              <a:rPr lang="en-US" dirty="0"/>
              <a:t> (18%) THCA (0.7%) </a:t>
            </a:r>
          </a:p>
          <a:p>
            <a:r>
              <a:rPr lang="en-US" dirty="0"/>
              <a:t>	1. </a:t>
            </a:r>
            <a:r>
              <a:rPr lang="en-US" b="1" dirty="0"/>
              <a:t>MYR</a:t>
            </a:r>
          </a:p>
          <a:p>
            <a:r>
              <a:rPr lang="en-US" dirty="0"/>
              <a:t>	1a. LIMON</a:t>
            </a:r>
          </a:p>
          <a:p>
            <a:r>
              <a:rPr lang="en-US" b="1" dirty="0"/>
              <a:t>CBDAS</a:t>
            </a:r>
            <a:r>
              <a:rPr lang="en-US" dirty="0"/>
              <a:t> (18%) THCA (0.7%) </a:t>
            </a:r>
          </a:p>
          <a:p>
            <a:r>
              <a:rPr lang="en-US" dirty="0"/>
              <a:t>	1. </a:t>
            </a:r>
            <a:r>
              <a:rPr lang="en-US" b="1" dirty="0"/>
              <a:t>MYR</a:t>
            </a:r>
          </a:p>
          <a:p>
            <a:r>
              <a:rPr lang="en-US" dirty="0"/>
              <a:t>	1b. </a:t>
            </a:r>
            <a:r>
              <a:rPr lang="en-US" b="1" dirty="0" err="1"/>
              <a:t>limon</a:t>
            </a:r>
            <a:endParaRPr lang="en-US" b="1" dirty="0"/>
          </a:p>
          <a:p>
            <a:r>
              <a:rPr lang="en-US" b="1" dirty="0"/>
              <a:t>CBDAS</a:t>
            </a:r>
            <a:r>
              <a:rPr lang="en-US" dirty="0"/>
              <a:t> (18%) THCA (0.7%) </a:t>
            </a:r>
          </a:p>
          <a:p>
            <a:r>
              <a:rPr lang="en-US" dirty="0"/>
              <a:t>	2. </a:t>
            </a:r>
            <a:r>
              <a:rPr lang="en-US" dirty="0" err="1"/>
              <a:t>myr</a:t>
            </a:r>
            <a:endParaRPr lang="en-US" dirty="0"/>
          </a:p>
          <a:p>
            <a:r>
              <a:rPr lang="en-US" dirty="0"/>
              <a:t>	2a LIMON</a:t>
            </a:r>
          </a:p>
          <a:p>
            <a:r>
              <a:rPr lang="en-US" b="1" dirty="0"/>
              <a:t>CBDAS</a:t>
            </a:r>
            <a:r>
              <a:rPr lang="en-US" dirty="0"/>
              <a:t> (18%) THCA (0.7%) </a:t>
            </a:r>
          </a:p>
          <a:p>
            <a:r>
              <a:rPr lang="en-US" dirty="0"/>
              <a:t>	2. </a:t>
            </a:r>
            <a:r>
              <a:rPr lang="en-US" dirty="0" err="1"/>
              <a:t>myr</a:t>
            </a:r>
            <a:endParaRPr lang="en-US" dirty="0"/>
          </a:p>
          <a:p>
            <a:r>
              <a:rPr lang="en-US" dirty="0"/>
              <a:t>	2b. </a:t>
            </a:r>
            <a:r>
              <a:rPr lang="en-US" b="1" dirty="0" err="1"/>
              <a:t>limon</a:t>
            </a:r>
            <a:endParaRPr lang="en-US" b="1" dirty="0"/>
          </a:p>
          <a:p>
            <a:endParaRPr lang="en-US" dirty="0"/>
          </a:p>
          <a:p>
            <a:endParaRPr lang="en-US" dirty="0"/>
          </a:p>
        </p:txBody>
      </p:sp>
      <p:sp>
        <p:nvSpPr>
          <p:cNvPr id="5" name="TextBox 4">
            <a:extLst>
              <a:ext uri="{FF2B5EF4-FFF2-40B4-BE49-F238E27FC236}">
                <a16:creationId xmlns:a16="http://schemas.microsoft.com/office/drawing/2014/main" id="{2087C795-37CD-A64A-A359-2C48ABBF5278}"/>
              </a:ext>
            </a:extLst>
          </p:cNvPr>
          <p:cNvSpPr txBox="1"/>
          <p:nvPr/>
        </p:nvSpPr>
        <p:spPr>
          <a:xfrm>
            <a:off x="7974767" y="434716"/>
            <a:ext cx="2880084" cy="1754326"/>
          </a:xfrm>
          <a:prstGeom prst="rect">
            <a:avLst/>
          </a:prstGeom>
          <a:noFill/>
        </p:spPr>
        <p:txBody>
          <a:bodyPr wrap="none" rtlCol="0">
            <a:spAutoFit/>
          </a:bodyPr>
          <a:lstStyle/>
          <a:p>
            <a:r>
              <a:rPr lang="en-US" dirty="0"/>
              <a:t>Self - genotype</a:t>
            </a:r>
          </a:p>
          <a:p>
            <a:r>
              <a:rPr lang="en-US" dirty="0"/>
              <a:t>Grow &amp; Selection (Beta)</a:t>
            </a:r>
          </a:p>
          <a:p>
            <a:r>
              <a:rPr lang="en-US" dirty="0"/>
              <a:t>Self - genotype</a:t>
            </a:r>
          </a:p>
          <a:p>
            <a:r>
              <a:rPr lang="en-US" dirty="0"/>
              <a:t>PROGENY TEST (proof)</a:t>
            </a:r>
          </a:p>
          <a:p>
            <a:r>
              <a:rPr lang="en-US" dirty="0"/>
              <a:t>Seed Production</a:t>
            </a:r>
          </a:p>
        </p:txBody>
      </p:sp>
      <p:sp>
        <p:nvSpPr>
          <p:cNvPr id="6" name="TextBox 5">
            <a:extLst>
              <a:ext uri="{FF2B5EF4-FFF2-40B4-BE49-F238E27FC236}">
                <a16:creationId xmlns:a16="http://schemas.microsoft.com/office/drawing/2014/main" id="{7AC37B7E-7398-9C49-B0EC-8F3EBCDF5621}"/>
              </a:ext>
            </a:extLst>
          </p:cNvPr>
          <p:cNvSpPr txBox="1"/>
          <p:nvPr/>
        </p:nvSpPr>
        <p:spPr>
          <a:xfrm>
            <a:off x="6228823" y="2351773"/>
            <a:ext cx="7869014" cy="1569660"/>
          </a:xfrm>
          <a:prstGeom prst="rect">
            <a:avLst/>
          </a:prstGeom>
          <a:noFill/>
        </p:spPr>
        <p:txBody>
          <a:bodyPr wrap="none" rtlCol="0">
            <a:spAutoFit/>
          </a:bodyPr>
          <a:lstStyle/>
          <a:p>
            <a:r>
              <a:rPr lang="en-US" sz="2400" b="1" dirty="0"/>
              <a:t>-Plants look identical and have identical input requirements.</a:t>
            </a:r>
          </a:p>
          <a:p>
            <a:r>
              <a:rPr lang="en-US" sz="2400" b="1" dirty="0"/>
              <a:t>-Identical stature, pest resistance, etc.</a:t>
            </a:r>
          </a:p>
          <a:p>
            <a:r>
              <a:rPr lang="en-US" sz="2400" b="1" dirty="0"/>
              <a:t>-BUT 12 different chemical phenotypes</a:t>
            </a:r>
          </a:p>
          <a:p>
            <a:r>
              <a:rPr lang="en-US" sz="2400" b="1" dirty="0"/>
              <a:t>-Keep development germplasm for variation</a:t>
            </a:r>
          </a:p>
        </p:txBody>
      </p:sp>
      <p:sp>
        <p:nvSpPr>
          <p:cNvPr id="8" name="TextBox 7">
            <a:extLst>
              <a:ext uri="{FF2B5EF4-FFF2-40B4-BE49-F238E27FC236}">
                <a16:creationId xmlns:a16="http://schemas.microsoft.com/office/drawing/2014/main" id="{22EDBE92-BB0A-6643-A4E1-17B585364153}"/>
              </a:ext>
            </a:extLst>
          </p:cNvPr>
          <p:cNvSpPr txBox="1"/>
          <p:nvPr/>
        </p:nvSpPr>
        <p:spPr>
          <a:xfrm>
            <a:off x="3347381" y="4259344"/>
            <a:ext cx="6815949" cy="2554545"/>
          </a:xfrm>
          <a:prstGeom prst="rect">
            <a:avLst/>
          </a:prstGeom>
          <a:noFill/>
          <a:ln>
            <a:solidFill>
              <a:schemeClr val="accent1"/>
            </a:solidFill>
          </a:ln>
        </p:spPr>
        <p:txBody>
          <a:bodyPr wrap="square" rtlCol="0">
            <a:spAutoFit/>
          </a:bodyPr>
          <a:lstStyle/>
          <a:p>
            <a:r>
              <a:rPr lang="en-US" sz="4000" u="sng" dirty="0"/>
              <a:t>GOAL	</a:t>
            </a:r>
            <a:r>
              <a:rPr lang="en-US" sz="4000" u="sng" dirty="0" err="1">
                <a:solidFill>
                  <a:schemeClr val="accent2"/>
                </a:solidFill>
              </a:rPr>
              <a:t>CBD</a:t>
            </a:r>
            <a:r>
              <a:rPr lang="en-US" sz="4000" u="sng" dirty="0" err="1">
                <a:solidFill>
                  <a:srgbClr val="00B0F0"/>
                </a:solidFill>
              </a:rPr>
              <a:t>thc</a:t>
            </a:r>
            <a:r>
              <a:rPr lang="en-US" sz="4000" u="sng" dirty="0" err="1">
                <a:solidFill>
                  <a:schemeClr val="accent6"/>
                </a:solidFill>
              </a:rPr>
              <a:t>MYR</a:t>
            </a:r>
            <a:r>
              <a:rPr lang="en-US" sz="4000" u="sng" dirty="0" err="1">
                <a:solidFill>
                  <a:srgbClr val="FFFF00"/>
                </a:solidFill>
              </a:rPr>
              <a:t>limon</a:t>
            </a:r>
            <a:endParaRPr lang="en-US" sz="4000" u="sng" dirty="0"/>
          </a:p>
          <a:p>
            <a:r>
              <a:rPr lang="en-US" sz="4000" dirty="0" err="1"/>
              <a:t>CBDthc</a:t>
            </a:r>
            <a:r>
              <a:rPr lang="en-US" sz="4000" dirty="0"/>
              <a:t>	1/4		1000-&gt;250</a:t>
            </a:r>
          </a:p>
          <a:p>
            <a:r>
              <a:rPr lang="en-US" sz="4000" dirty="0"/>
              <a:t>MYR		1/16		250-&gt;16</a:t>
            </a:r>
          </a:p>
          <a:p>
            <a:r>
              <a:rPr lang="en-US" sz="4000" dirty="0" err="1"/>
              <a:t>limon</a:t>
            </a:r>
            <a:r>
              <a:rPr lang="en-US" sz="4000" dirty="0"/>
              <a:t>	1/4		16-&gt;4</a:t>
            </a:r>
          </a:p>
        </p:txBody>
      </p:sp>
      <p:cxnSp>
        <p:nvCxnSpPr>
          <p:cNvPr id="9" name="Straight Arrow Connector 8">
            <a:extLst>
              <a:ext uri="{FF2B5EF4-FFF2-40B4-BE49-F238E27FC236}">
                <a16:creationId xmlns:a16="http://schemas.microsoft.com/office/drawing/2014/main" id="{53705CB1-CB96-E946-805B-B153FD458AE2}"/>
              </a:ext>
            </a:extLst>
          </p:cNvPr>
          <p:cNvCxnSpPr>
            <a:cxnSpLocks/>
          </p:cNvCxnSpPr>
          <p:nvPr/>
        </p:nvCxnSpPr>
        <p:spPr>
          <a:xfrm>
            <a:off x="4302177" y="1499018"/>
            <a:ext cx="278817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E4BE8E-8DA6-994F-B102-61D0A8EEFFAD}"/>
              </a:ext>
            </a:extLst>
          </p:cNvPr>
          <p:cNvSpPr txBox="1"/>
          <p:nvPr/>
        </p:nvSpPr>
        <p:spPr>
          <a:xfrm>
            <a:off x="4568937" y="954253"/>
            <a:ext cx="2507994" cy="1089529"/>
          </a:xfrm>
          <a:prstGeom prst="rect">
            <a:avLst/>
          </a:prstGeom>
          <a:noFill/>
        </p:spPr>
        <p:txBody>
          <a:bodyPr wrap="none" rtlCol="0">
            <a:spAutoFit/>
          </a:bodyPr>
          <a:lstStyle/>
          <a:p>
            <a:r>
              <a:rPr lang="en-US" b="1" dirty="0"/>
              <a:t>QTL or Trait stacking</a:t>
            </a:r>
          </a:p>
          <a:p>
            <a:endParaRPr lang="en-US" b="1" dirty="0"/>
          </a:p>
          <a:p>
            <a:r>
              <a:rPr lang="en-US" b="1" dirty="0"/>
              <a:t>        Monsanto</a:t>
            </a:r>
          </a:p>
        </p:txBody>
      </p:sp>
      <p:pic>
        <p:nvPicPr>
          <p:cNvPr id="11" name="Picture 10">
            <a:extLst>
              <a:ext uri="{FF2B5EF4-FFF2-40B4-BE49-F238E27FC236}">
                <a16:creationId xmlns:a16="http://schemas.microsoft.com/office/drawing/2014/main" id="{3653334F-7A3D-0440-9AE5-BFD606D994CB}"/>
              </a:ext>
            </a:extLst>
          </p:cNvPr>
          <p:cNvPicPr>
            <a:picLocks noChangeAspect="1"/>
          </p:cNvPicPr>
          <p:nvPr/>
        </p:nvPicPr>
        <p:blipFill>
          <a:blip r:embed="rId3"/>
          <a:stretch>
            <a:fillRect/>
          </a:stretch>
        </p:blipFill>
        <p:spPr>
          <a:xfrm>
            <a:off x="1" y="6741043"/>
            <a:ext cx="2759528" cy="1485900"/>
          </a:xfrm>
          <a:prstGeom prst="rect">
            <a:avLst/>
          </a:prstGeom>
        </p:spPr>
      </p:pic>
    </p:spTree>
    <p:extLst>
      <p:ext uri="{BB962C8B-B14F-4D97-AF65-F5344CB8AC3E}">
        <p14:creationId xmlns:p14="http://schemas.microsoft.com/office/powerpoint/2010/main" val="2561519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185" y="1483366"/>
            <a:ext cx="4227106" cy="848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3"/>
          <a:stretch>
            <a:fillRect/>
          </a:stretch>
        </p:blipFill>
        <p:spPr>
          <a:xfrm>
            <a:off x="7822185" y="3141962"/>
            <a:ext cx="3032760" cy="762000"/>
          </a:xfrm>
          <a:prstGeom prst="rect">
            <a:avLst/>
          </a:prstGeom>
        </p:spPr>
      </p:pic>
      <p:pic>
        <p:nvPicPr>
          <p:cNvPr id="7" name="Picture 6"/>
          <p:cNvPicPr>
            <a:picLocks noChangeAspect="1"/>
          </p:cNvPicPr>
          <p:nvPr/>
        </p:nvPicPr>
        <p:blipFill>
          <a:blip r:embed="rId4"/>
          <a:stretch>
            <a:fillRect/>
          </a:stretch>
        </p:blipFill>
        <p:spPr>
          <a:xfrm>
            <a:off x="3168402" y="4617246"/>
            <a:ext cx="3352800" cy="853440"/>
          </a:xfrm>
          <a:prstGeom prst="rect">
            <a:avLst/>
          </a:prstGeom>
        </p:spPr>
      </p:pic>
      <p:pic>
        <p:nvPicPr>
          <p:cNvPr id="8" name="Picture 7"/>
          <p:cNvPicPr>
            <a:picLocks noChangeAspect="1"/>
          </p:cNvPicPr>
          <p:nvPr/>
        </p:nvPicPr>
        <p:blipFill>
          <a:blip r:embed="rId5"/>
          <a:stretch>
            <a:fillRect/>
          </a:stretch>
        </p:blipFill>
        <p:spPr>
          <a:xfrm>
            <a:off x="4834914" y="5923267"/>
            <a:ext cx="5458710" cy="1111502"/>
          </a:xfrm>
          <a:prstGeom prst="rect">
            <a:avLst/>
          </a:prstGeom>
        </p:spPr>
      </p:pic>
      <p:pic>
        <p:nvPicPr>
          <p:cNvPr id="11" name="Picture 10"/>
          <p:cNvPicPr>
            <a:picLocks noChangeAspect="1"/>
          </p:cNvPicPr>
          <p:nvPr/>
        </p:nvPicPr>
        <p:blipFill>
          <a:blip r:embed="rId6"/>
          <a:stretch>
            <a:fillRect/>
          </a:stretch>
        </p:blipFill>
        <p:spPr>
          <a:xfrm>
            <a:off x="3287782" y="3141962"/>
            <a:ext cx="3233420" cy="1008827"/>
          </a:xfrm>
          <a:prstGeom prst="rect">
            <a:avLst/>
          </a:prstGeom>
        </p:spPr>
      </p:pic>
      <p:sp>
        <p:nvSpPr>
          <p:cNvPr id="12" name="TextBox 11"/>
          <p:cNvSpPr txBox="1"/>
          <p:nvPr/>
        </p:nvSpPr>
        <p:spPr>
          <a:xfrm>
            <a:off x="5856707" y="292893"/>
            <a:ext cx="2712537" cy="757130"/>
          </a:xfrm>
          <a:prstGeom prst="rect">
            <a:avLst/>
          </a:prstGeom>
          <a:noFill/>
        </p:spPr>
        <p:txBody>
          <a:bodyPr wrap="none" rtlCol="0">
            <a:spAutoFit/>
          </a:bodyPr>
          <a:lstStyle/>
          <a:p>
            <a:r>
              <a:rPr lang="en-US" sz="4000" dirty="0">
                <a:latin typeface="Cambria" panose="02040503050406030204" pitchFamily="18" charset="0"/>
              </a:rPr>
              <a:t>Thank</a:t>
            </a:r>
            <a:r>
              <a:rPr lang="en-US" sz="4320" dirty="0"/>
              <a:t> you!</a:t>
            </a:r>
          </a:p>
        </p:txBody>
      </p:sp>
      <p:pic>
        <p:nvPicPr>
          <p:cNvPr id="14" name="Picture 13"/>
          <p:cNvPicPr>
            <a:picLocks noChangeAspect="1"/>
          </p:cNvPicPr>
          <p:nvPr/>
        </p:nvPicPr>
        <p:blipFill>
          <a:blip r:embed="rId7"/>
          <a:stretch>
            <a:fillRect/>
          </a:stretch>
        </p:blipFill>
        <p:spPr>
          <a:xfrm>
            <a:off x="8444135" y="4552476"/>
            <a:ext cx="982980" cy="982980"/>
          </a:xfrm>
          <a:prstGeom prst="rect">
            <a:avLst/>
          </a:prstGeom>
        </p:spPr>
      </p:pic>
      <p:pic>
        <p:nvPicPr>
          <p:cNvPr id="13" name="Picture 12">
            <a:extLst>
              <a:ext uri="{FF2B5EF4-FFF2-40B4-BE49-F238E27FC236}">
                <a16:creationId xmlns:a16="http://schemas.microsoft.com/office/drawing/2014/main" id="{28861F67-7D0B-7D42-8288-EB66B7EBB87D}"/>
              </a:ext>
            </a:extLst>
          </p:cNvPr>
          <p:cNvPicPr>
            <a:picLocks noChangeAspect="1"/>
          </p:cNvPicPr>
          <p:nvPr/>
        </p:nvPicPr>
        <p:blipFill>
          <a:blip r:embed="rId8"/>
          <a:stretch>
            <a:fillRect/>
          </a:stretch>
        </p:blipFill>
        <p:spPr>
          <a:xfrm>
            <a:off x="2864619" y="775235"/>
            <a:ext cx="4079746" cy="2196786"/>
          </a:xfrm>
          <a:prstGeom prst="rect">
            <a:avLst/>
          </a:prstGeom>
        </p:spPr>
      </p:pic>
      <p:sp>
        <p:nvSpPr>
          <p:cNvPr id="2" name="TextBox 1">
            <a:extLst>
              <a:ext uri="{FF2B5EF4-FFF2-40B4-BE49-F238E27FC236}">
                <a16:creationId xmlns:a16="http://schemas.microsoft.com/office/drawing/2014/main" id="{5D82D7D6-304E-0844-BE8B-E51FDD31744D}"/>
              </a:ext>
            </a:extLst>
          </p:cNvPr>
          <p:cNvSpPr txBox="1"/>
          <p:nvPr/>
        </p:nvSpPr>
        <p:spPr>
          <a:xfrm>
            <a:off x="9427115" y="4713556"/>
            <a:ext cx="1315360" cy="757130"/>
          </a:xfrm>
          <a:prstGeom prst="rect">
            <a:avLst/>
          </a:prstGeom>
          <a:noFill/>
        </p:spPr>
        <p:txBody>
          <a:bodyPr wrap="none" rtlCol="0">
            <a:spAutoFit/>
          </a:bodyPr>
          <a:lstStyle/>
          <a:p>
            <a:r>
              <a:rPr lang="en-US" dirty="0"/>
              <a:t>Harvard</a:t>
            </a:r>
          </a:p>
          <a:p>
            <a:r>
              <a:rPr lang="en-US" dirty="0"/>
              <a:t>University</a:t>
            </a:r>
          </a:p>
        </p:txBody>
      </p:sp>
    </p:spTree>
    <p:extLst>
      <p:ext uri="{BB962C8B-B14F-4D97-AF65-F5344CB8AC3E}">
        <p14:creationId xmlns:p14="http://schemas.microsoft.com/office/powerpoint/2010/main" val="2942276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9031" y="640080"/>
            <a:ext cx="3212335" cy="458724"/>
          </a:xfrm>
        </p:spPr>
        <p:txBody>
          <a:bodyPr>
            <a:normAutofit fontScale="90000"/>
          </a:bodyPr>
          <a:lstStyle/>
          <a:p>
            <a:pPr algn="ctr"/>
            <a:r>
              <a:rPr lang="en-US" dirty="0"/>
              <a:t>SGI Team</a:t>
            </a:r>
          </a:p>
        </p:txBody>
      </p:sp>
      <p:pic>
        <p:nvPicPr>
          <p:cNvPr id="1026" name="Picture 2" descr="  CHRIS GRASSA    CONSULTING DIRECTOR OF BIOINFORMATICS   Chris has a MSc in Botany from the University of British Columbia and BS in Zoology from the University of Florida.&amp;nbsp; He is an expert bioinformatician, leveraging high performance computers to assemble genomes, study gene expression, and understand the genetics of populations. His focus has been providing genomic resources and analyses to answer applied and theoretical questions in genome biology, evolution, and domestication across a diverse range of plant tax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9360" y="1847334"/>
            <a:ext cx="2286000" cy="23317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CJ SCHWARTZ    CEO | CSO   CJ has a BS degree in Genetics and Cell Biology from the University of Minnesota, and a PhD in Biochemistry from the University of Wisconsin. For the last decade, Dr. Schwartz's research has focused on the genetic differences that control flowering time. During that time he discovered that expression of a gene called Flowering Locus T leads to differential flowering time of plants and is dependent on their native locations. These results have been published in multiple peer-reviewed journals, and presented at conferences throughout the US.&amp;nbsp;    CLICK HERE TO VIEW CJ'S WEBSITE      CLICK HERE TO VIEW CJ'S NCBI PUBLICATION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880" y="1893611"/>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71351" y="4252455"/>
            <a:ext cx="2468880" cy="491225"/>
          </a:xfrm>
          <a:prstGeom prst="rect">
            <a:avLst/>
          </a:prstGeom>
          <a:noFill/>
        </p:spPr>
        <p:txBody>
          <a:bodyPr wrap="square" rtlCol="0">
            <a:spAutoFit/>
          </a:bodyPr>
          <a:lstStyle/>
          <a:p>
            <a:r>
              <a:rPr lang="en-US" sz="2592" dirty="0"/>
              <a:t>CJ Schwartz, PhD</a:t>
            </a:r>
          </a:p>
        </p:txBody>
      </p:sp>
      <p:sp>
        <p:nvSpPr>
          <p:cNvPr id="5" name="TextBox 4"/>
          <p:cNvSpPr txBox="1"/>
          <p:nvPr/>
        </p:nvSpPr>
        <p:spPr>
          <a:xfrm>
            <a:off x="6583680" y="4327727"/>
            <a:ext cx="2468880" cy="491225"/>
          </a:xfrm>
          <a:prstGeom prst="rect">
            <a:avLst/>
          </a:prstGeom>
          <a:noFill/>
        </p:spPr>
        <p:txBody>
          <a:bodyPr wrap="square" rtlCol="0">
            <a:spAutoFit/>
          </a:bodyPr>
          <a:lstStyle/>
          <a:p>
            <a:r>
              <a:rPr lang="en-US" sz="2592" dirty="0"/>
              <a:t>Chris </a:t>
            </a:r>
            <a:r>
              <a:rPr lang="en-US" sz="2592" dirty="0" err="1"/>
              <a:t>Grassa</a:t>
            </a:r>
            <a:endParaRPr lang="en-US" sz="2592" dirty="0"/>
          </a:p>
        </p:txBody>
      </p:sp>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rot="5400000">
            <a:off x="10114665" y="1722532"/>
            <a:ext cx="2807454" cy="2105591"/>
          </a:xfrm>
          <a:prstGeom prst="rect">
            <a:avLst/>
          </a:prstGeom>
        </p:spPr>
      </p:pic>
      <p:sp>
        <p:nvSpPr>
          <p:cNvPr id="7" name="TextBox 6"/>
          <p:cNvSpPr txBox="1"/>
          <p:nvPr/>
        </p:nvSpPr>
        <p:spPr>
          <a:xfrm>
            <a:off x="10698480" y="4327727"/>
            <a:ext cx="2011680" cy="491225"/>
          </a:xfrm>
          <a:prstGeom prst="rect">
            <a:avLst/>
          </a:prstGeom>
          <a:noFill/>
        </p:spPr>
        <p:txBody>
          <a:bodyPr wrap="square" rtlCol="0">
            <a:spAutoFit/>
          </a:bodyPr>
          <a:lstStyle/>
          <a:p>
            <a:r>
              <a:rPr lang="en-US" sz="2592" dirty="0"/>
              <a:t>Marie Turner</a:t>
            </a:r>
          </a:p>
        </p:txBody>
      </p:sp>
      <p:pic>
        <p:nvPicPr>
          <p:cNvPr id="1032" name="Picture 8" descr="  JASON SCHWARTZ    CFO   Jason has an MBA in Finance from the Carlson School of Management at the University of Minnesota. Finance, risk management, and project management professional with a background in the healthcare, financial markets, and technology industries.&amp;nbsp; Jason spent the last ten years at UnitedHealth Group in operational and strategic management roles.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7680" y="4970214"/>
            <a:ext cx="2286000" cy="23202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MATT GIBBS    PRESIDENT | COO   Matt has a BA in Finance from the University of Iowa and a Masters in Social Science from the University of Colorado â Denver.&amp;nbsp; He has experience in financial markets, supply chain management, and urban &amp;amp; business sustainability strategy.&amp;nbsp; After serving in the Peace Corps and working at the state and federal levels implementing climate policy and programs, he was the Environmental Planner for the nationally recognized ClimateWise program from 2010 to 2014, prior to co-founding Sunrise Genetics, Inc.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9596" y="5004505"/>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36076" y="7343468"/>
            <a:ext cx="2009209" cy="890115"/>
          </a:xfrm>
          <a:prstGeom prst="rect">
            <a:avLst/>
          </a:prstGeom>
          <a:noFill/>
        </p:spPr>
        <p:txBody>
          <a:bodyPr wrap="square" rtlCol="0">
            <a:spAutoFit/>
          </a:bodyPr>
          <a:lstStyle/>
          <a:p>
            <a:r>
              <a:rPr lang="en-US" sz="2592" dirty="0"/>
              <a:t>Jason Schwartz</a:t>
            </a:r>
          </a:p>
        </p:txBody>
      </p:sp>
      <p:sp>
        <p:nvSpPr>
          <p:cNvPr id="9" name="TextBox 8"/>
          <p:cNvSpPr txBox="1"/>
          <p:nvPr/>
        </p:nvSpPr>
        <p:spPr>
          <a:xfrm>
            <a:off x="8595360" y="7290506"/>
            <a:ext cx="2103120" cy="491225"/>
          </a:xfrm>
          <a:prstGeom prst="rect">
            <a:avLst/>
          </a:prstGeom>
          <a:noFill/>
        </p:spPr>
        <p:txBody>
          <a:bodyPr wrap="square" rtlCol="0">
            <a:spAutoFit/>
          </a:bodyPr>
          <a:lstStyle/>
          <a:p>
            <a:r>
              <a:rPr lang="en-US" sz="2592" dirty="0"/>
              <a:t>Matt Gibbs</a:t>
            </a:r>
          </a:p>
        </p:txBody>
      </p:sp>
      <p:pic>
        <p:nvPicPr>
          <p:cNvPr id="15" name="Picture 14">
            <a:extLst>
              <a:ext uri="{FF2B5EF4-FFF2-40B4-BE49-F238E27FC236}">
                <a16:creationId xmlns:a16="http://schemas.microsoft.com/office/drawing/2014/main" id="{60867C9D-1CFF-2C4A-8AE8-429610CD6173}"/>
              </a:ext>
            </a:extLst>
          </p:cNvPr>
          <p:cNvPicPr>
            <a:picLocks noChangeAspect="1"/>
          </p:cNvPicPr>
          <p:nvPr/>
        </p:nvPicPr>
        <p:blipFill>
          <a:blip r:embed="rId9"/>
          <a:stretch>
            <a:fillRect/>
          </a:stretch>
        </p:blipFill>
        <p:spPr>
          <a:xfrm>
            <a:off x="2" y="6741043"/>
            <a:ext cx="2759528" cy="1485900"/>
          </a:xfrm>
          <a:prstGeom prst="rect">
            <a:avLst/>
          </a:prstGeom>
        </p:spPr>
      </p:pic>
    </p:spTree>
    <p:extLst>
      <p:ext uri="{BB962C8B-B14F-4D97-AF65-F5344CB8AC3E}">
        <p14:creationId xmlns:p14="http://schemas.microsoft.com/office/powerpoint/2010/main" val="4235297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9857B-E75A-CD45-83D1-FBE0139189E8}"/>
              </a:ext>
            </a:extLst>
          </p:cNvPr>
          <p:cNvPicPr>
            <a:picLocks noChangeAspect="1"/>
          </p:cNvPicPr>
          <p:nvPr/>
        </p:nvPicPr>
        <p:blipFill>
          <a:blip r:embed="rId2"/>
          <a:stretch>
            <a:fillRect/>
          </a:stretch>
        </p:blipFill>
        <p:spPr>
          <a:xfrm>
            <a:off x="1310326" y="0"/>
            <a:ext cx="12009748" cy="8229600"/>
          </a:xfrm>
          <a:prstGeom prst="rect">
            <a:avLst/>
          </a:prstGeom>
        </p:spPr>
      </p:pic>
      <p:pic>
        <p:nvPicPr>
          <p:cNvPr id="4" name="Picture 3">
            <a:extLst>
              <a:ext uri="{FF2B5EF4-FFF2-40B4-BE49-F238E27FC236}">
                <a16:creationId xmlns:a16="http://schemas.microsoft.com/office/drawing/2014/main" id="{43C847E8-BAAD-C948-89F0-0337C01C3981}"/>
              </a:ext>
            </a:extLst>
          </p:cNvPr>
          <p:cNvPicPr>
            <a:picLocks noChangeAspect="1"/>
          </p:cNvPicPr>
          <p:nvPr/>
        </p:nvPicPr>
        <p:blipFill>
          <a:blip r:embed="rId3"/>
          <a:stretch>
            <a:fillRect/>
          </a:stretch>
        </p:blipFill>
        <p:spPr>
          <a:xfrm>
            <a:off x="0" y="6991350"/>
            <a:ext cx="2299607" cy="1238250"/>
          </a:xfrm>
          <a:prstGeom prst="rect">
            <a:avLst/>
          </a:prstGeom>
        </p:spPr>
      </p:pic>
    </p:spTree>
    <p:extLst>
      <p:ext uri="{BB962C8B-B14F-4D97-AF65-F5344CB8AC3E}">
        <p14:creationId xmlns:p14="http://schemas.microsoft.com/office/powerpoint/2010/main" val="420394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4638" y="511839"/>
            <a:ext cx="7981122" cy="1329595"/>
          </a:xfrm>
        </p:spPr>
        <p:txBody>
          <a:bodyPr/>
          <a:lstStyle/>
          <a:p>
            <a:pPr algn="ctr"/>
            <a:r>
              <a:rPr lang="en-US" sz="4320" dirty="0"/>
              <a:t>Partners and Collaborators</a:t>
            </a:r>
          </a:p>
        </p:txBody>
      </p:sp>
      <p:sp>
        <p:nvSpPr>
          <p:cNvPr id="3" name="Text Placeholder 2"/>
          <p:cNvSpPr>
            <a:spLocks noGrp="1"/>
          </p:cNvSpPr>
          <p:nvPr>
            <p:ph type="body" idx="1"/>
          </p:nvPr>
        </p:nvSpPr>
        <p:spPr>
          <a:xfrm>
            <a:off x="1100326" y="2103120"/>
            <a:ext cx="12429744" cy="3250121"/>
          </a:xfrm>
        </p:spPr>
        <p:txBody>
          <a:bodyPr/>
          <a:lstStyle/>
          <a:p>
            <a:pPr marL="342900" indent="-342900"/>
            <a:r>
              <a:rPr lang="en-US" dirty="0"/>
              <a:t>Seed and plant multiplication</a:t>
            </a:r>
          </a:p>
          <a:p>
            <a:endParaRPr lang="en-US" dirty="0"/>
          </a:p>
          <a:p>
            <a:pPr marL="342900" indent="-342900"/>
            <a:r>
              <a:rPr lang="en-US" dirty="0"/>
              <a:t>Plant population trials</a:t>
            </a:r>
          </a:p>
          <a:p>
            <a:pPr marL="342900" indent="-342900"/>
            <a:endParaRPr lang="en-US" dirty="0"/>
          </a:p>
          <a:p>
            <a:pPr marL="342900" indent="-342900"/>
            <a:r>
              <a:rPr lang="en-US" dirty="0"/>
              <a:t>Laboratory – Plant and Wet</a:t>
            </a:r>
          </a:p>
          <a:p>
            <a:pPr marL="342900" indent="-342900"/>
            <a:endParaRPr lang="en-US" dirty="0"/>
          </a:p>
          <a:p>
            <a:pPr marL="342900" indent="-342900"/>
            <a:endParaRPr lang="en-US" dirty="0"/>
          </a:p>
        </p:txBody>
      </p:sp>
      <p:pic>
        <p:nvPicPr>
          <p:cNvPr id="4" name="Picture 3">
            <a:extLst>
              <a:ext uri="{FF2B5EF4-FFF2-40B4-BE49-F238E27FC236}">
                <a16:creationId xmlns:a16="http://schemas.microsoft.com/office/drawing/2014/main" id="{60867C9D-1CFF-2C4A-8AE8-429610CD6173}"/>
              </a:ext>
            </a:extLst>
          </p:cNvPr>
          <p:cNvPicPr>
            <a:picLocks noChangeAspect="1"/>
          </p:cNvPicPr>
          <p:nvPr/>
        </p:nvPicPr>
        <p:blipFill>
          <a:blip r:embed="rId2"/>
          <a:stretch>
            <a:fillRect/>
          </a:stretch>
        </p:blipFill>
        <p:spPr>
          <a:xfrm>
            <a:off x="2" y="6741043"/>
            <a:ext cx="2759528" cy="1485900"/>
          </a:xfrm>
          <a:prstGeom prst="rect">
            <a:avLst/>
          </a:prstGeom>
        </p:spPr>
      </p:pic>
      <p:pic>
        <p:nvPicPr>
          <p:cNvPr id="6" name="Picture 5"/>
          <p:cNvPicPr>
            <a:picLocks noChangeAspect="1"/>
          </p:cNvPicPr>
          <p:nvPr/>
        </p:nvPicPr>
        <p:blipFill>
          <a:blip r:embed="rId3"/>
          <a:stretch>
            <a:fillRect/>
          </a:stretch>
        </p:blipFill>
        <p:spPr>
          <a:xfrm>
            <a:off x="6583681" y="3185628"/>
            <a:ext cx="7587044" cy="4276124"/>
          </a:xfrm>
          <a:prstGeom prst="rect">
            <a:avLst/>
          </a:prstGeom>
        </p:spPr>
      </p:pic>
    </p:spTree>
    <p:extLst>
      <p:ext uri="{BB962C8B-B14F-4D97-AF65-F5344CB8AC3E}">
        <p14:creationId xmlns:p14="http://schemas.microsoft.com/office/powerpoint/2010/main" val="107670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4F15CF-74E3-D644-B6BC-9E909CA921C7}"/>
              </a:ext>
            </a:extLst>
          </p:cNvPr>
          <p:cNvSpPr txBox="1"/>
          <p:nvPr/>
        </p:nvSpPr>
        <p:spPr>
          <a:xfrm>
            <a:off x="3168315" y="1679408"/>
            <a:ext cx="8050987" cy="4832092"/>
          </a:xfrm>
          <a:prstGeom prst="rect">
            <a:avLst/>
          </a:prstGeom>
          <a:noFill/>
        </p:spPr>
        <p:txBody>
          <a:bodyPr wrap="none" rtlCol="0">
            <a:spAutoFit/>
          </a:bodyPr>
          <a:lstStyle/>
          <a:p>
            <a:r>
              <a:rPr lang="en-US" sz="2800" dirty="0">
                <a:latin typeface="Cambria" panose="02040503050406030204" pitchFamily="18" charset="0"/>
              </a:rPr>
              <a:t>CJ Schwartz – Sunrise Genetics</a:t>
            </a:r>
          </a:p>
          <a:p>
            <a:r>
              <a:rPr lang="en-US" sz="2800" dirty="0">
                <a:latin typeface="Cambria" panose="02040503050406030204" pitchFamily="18" charset="0"/>
              </a:rPr>
              <a:t>Chris </a:t>
            </a:r>
            <a:r>
              <a:rPr lang="en-US" sz="2800" dirty="0" err="1">
                <a:latin typeface="Cambria" panose="02040503050406030204" pitchFamily="18" charset="0"/>
              </a:rPr>
              <a:t>Grassa</a:t>
            </a:r>
            <a:r>
              <a:rPr lang="en-US" sz="2800" dirty="0">
                <a:latin typeface="Cambria" panose="02040503050406030204" pitchFamily="18" charset="0"/>
              </a:rPr>
              <a:t> – Sunrise Genetics; Harvard University</a:t>
            </a:r>
          </a:p>
          <a:p>
            <a:endParaRPr lang="en-US" sz="2800" dirty="0">
              <a:latin typeface="Cambria" panose="02040503050406030204" pitchFamily="18" charset="0"/>
            </a:endParaRPr>
          </a:p>
          <a:p>
            <a:r>
              <a:rPr lang="en-US" sz="2800" dirty="0">
                <a:latin typeface="Cambria" panose="02040503050406030204" pitchFamily="18" charset="0"/>
              </a:rPr>
              <a:t>George </a:t>
            </a:r>
            <a:r>
              <a:rPr lang="en-US" sz="2800" dirty="0" err="1">
                <a:latin typeface="Cambria" panose="02040503050406030204" pitchFamily="18" charset="0"/>
              </a:rPr>
              <a:t>Weiblen</a:t>
            </a:r>
            <a:r>
              <a:rPr lang="en-US" sz="2800" dirty="0">
                <a:latin typeface="Cambria" panose="02040503050406030204" pitchFamily="18" charset="0"/>
              </a:rPr>
              <a:t> – University of Minnesota</a:t>
            </a:r>
          </a:p>
          <a:p>
            <a:r>
              <a:rPr lang="en-US" sz="2800" dirty="0">
                <a:latin typeface="Cambria" panose="02040503050406030204" pitchFamily="18" charset="0"/>
              </a:rPr>
              <a:t>JP Wenger - University of Minnesota</a:t>
            </a:r>
          </a:p>
          <a:p>
            <a:r>
              <a:rPr lang="en-US" sz="2800" dirty="0" err="1">
                <a:latin typeface="Cambria" panose="02040503050406030204" pitchFamily="18" charset="0"/>
              </a:rPr>
              <a:t>Clemon</a:t>
            </a:r>
            <a:r>
              <a:rPr lang="en-US" sz="2800" dirty="0">
                <a:latin typeface="Cambria" panose="02040503050406030204" pitchFamily="18" charset="0"/>
              </a:rPr>
              <a:t> Dabney - University of Minnesota</a:t>
            </a:r>
          </a:p>
          <a:p>
            <a:endParaRPr lang="en-US" sz="2800" dirty="0">
              <a:latin typeface="Cambria" panose="02040503050406030204" pitchFamily="18" charset="0"/>
            </a:endParaRPr>
          </a:p>
          <a:p>
            <a:r>
              <a:rPr lang="en-US" sz="2800" dirty="0">
                <a:latin typeface="Cambria" panose="02040503050406030204" pitchFamily="18" charset="0"/>
              </a:rPr>
              <a:t>Todd Michael – J. Craig Venter Institute</a:t>
            </a:r>
          </a:p>
          <a:p>
            <a:endParaRPr lang="en-US" sz="2800" dirty="0">
              <a:latin typeface="Cambria" panose="02040503050406030204" pitchFamily="18" charset="0"/>
            </a:endParaRPr>
          </a:p>
          <a:p>
            <a:r>
              <a:rPr lang="en-US" sz="2800" dirty="0">
                <a:latin typeface="Cambria" panose="02040503050406030204" pitchFamily="18" charset="0"/>
              </a:rPr>
              <a:t>Tim Gordon – </a:t>
            </a:r>
            <a:r>
              <a:rPr lang="en-US" sz="2800" dirty="0" err="1">
                <a:latin typeface="Cambria" panose="02040503050406030204" pitchFamily="18" charset="0"/>
              </a:rPr>
              <a:t>CBDRx</a:t>
            </a:r>
            <a:r>
              <a:rPr lang="en-US" sz="2800" dirty="0">
                <a:latin typeface="Cambria" panose="02040503050406030204" pitchFamily="18" charset="0"/>
              </a:rPr>
              <a:t>/Functional Remedies</a:t>
            </a:r>
          </a:p>
          <a:p>
            <a:endParaRPr lang="en-US" sz="2800" dirty="0">
              <a:latin typeface="Cambria" panose="02040503050406030204" pitchFamily="18" charset="0"/>
            </a:endParaRPr>
          </a:p>
        </p:txBody>
      </p:sp>
      <p:sp>
        <p:nvSpPr>
          <p:cNvPr id="2" name="TextBox 1">
            <a:extLst>
              <a:ext uri="{FF2B5EF4-FFF2-40B4-BE49-F238E27FC236}">
                <a16:creationId xmlns:a16="http://schemas.microsoft.com/office/drawing/2014/main" id="{1E43943B-A6CC-7D47-9506-18D1F0BFB105}"/>
              </a:ext>
            </a:extLst>
          </p:cNvPr>
          <p:cNvSpPr txBox="1"/>
          <p:nvPr/>
        </p:nvSpPr>
        <p:spPr>
          <a:xfrm>
            <a:off x="5087949" y="457200"/>
            <a:ext cx="3154582" cy="707886"/>
          </a:xfrm>
          <a:prstGeom prst="rect">
            <a:avLst/>
          </a:prstGeom>
          <a:noFill/>
        </p:spPr>
        <p:txBody>
          <a:bodyPr wrap="none" rtlCol="0">
            <a:spAutoFit/>
          </a:bodyPr>
          <a:lstStyle/>
          <a:p>
            <a:r>
              <a:rPr lang="en-US" sz="4000" dirty="0">
                <a:latin typeface="Cambria" panose="02040503050406030204" pitchFamily="18" charset="0"/>
              </a:rPr>
              <a:t>Collaborators</a:t>
            </a:r>
          </a:p>
        </p:txBody>
      </p:sp>
      <p:pic>
        <p:nvPicPr>
          <p:cNvPr id="5" name="Picture 4">
            <a:extLst>
              <a:ext uri="{FF2B5EF4-FFF2-40B4-BE49-F238E27FC236}">
                <a16:creationId xmlns:a16="http://schemas.microsoft.com/office/drawing/2014/main" id="{9B5AB6DC-2260-184C-BBDD-E9A4DAAED263}"/>
              </a:ext>
            </a:extLst>
          </p:cNvPr>
          <p:cNvPicPr>
            <a:picLocks noChangeAspect="1"/>
          </p:cNvPicPr>
          <p:nvPr/>
        </p:nvPicPr>
        <p:blipFill>
          <a:blip r:embed="rId3"/>
          <a:stretch>
            <a:fillRect/>
          </a:stretch>
        </p:blipFill>
        <p:spPr>
          <a:xfrm>
            <a:off x="1" y="6741043"/>
            <a:ext cx="2759528" cy="1485900"/>
          </a:xfrm>
          <a:prstGeom prst="rect">
            <a:avLst/>
          </a:prstGeom>
        </p:spPr>
      </p:pic>
    </p:spTree>
    <p:extLst>
      <p:ext uri="{BB962C8B-B14F-4D97-AF65-F5344CB8AC3E}">
        <p14:creationId xmlns:p14="http://schemas.microsoft.com/office/powerpoint/2010/main" val="809303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747646-832B-3044-ACD0-9EE896C48DE2}"/>
              </a:ext>
            </a:extLst>
          </p:cNvPr>
          <p:cNvPicPr>
            <a:picLocks noChangeAspect="1"/>
          </p:cNvPicPr>
          <p:nvPr/>
        </p:nvPicPr>
        <p:blipFill>
          <a:blip r:embed="rId3"/>
          <a:stretch>
            <a:fillRect/>
          </a:stretch>
        </p:blipFill>
        <p:spPr>
          <a:xfrm rot="5400000">
            <a:off x="2907630" y="1028700"/>
            <a:ext cx="8229600" cy="6172200"/>
          </a:xfrm>
          <a:prstGeom prst="rect">
            <a:avLst/>
          </a:prstGeom>
        </p:spPr>
      </p:pic>
      <p:pic>
        <p:nvPicPr>
          <p:cNvPr id="3" name="Picture 5">
            <a:extLst>
              <a:ext uri="{FF2B5EF4-FFF2-40B4-BE49-F238E27FC236}">
                <a16:creationId xmlns:a16="http://schemas.microsoft.com/office/drawing/2014/main" id="{426AA68E-F9E9-9142-A7A6-7C912F46D4CC}"/>
              </a:ext>
            </a:extLst>
          </p:cNvPr>
          <p:cNvPicPr>
            <a:picLocks noChangeAspect="1" noChangeArrowheads="1"/>
          </p:cNvPicPr>
          <p:nvPr/>
        </p:nvPicPr>
        <p:blipFill>
          <a:blip r:embed="rId4"/>
          <a:srcRect/>
          <a:stretch>
            <a:fillRect/>
          </a:stretch>
        </p:blipFill>
        <p:spPr bwMode="auto">
          <a:xfrm>
            <a:off x="11799552" y="961692"/>
            <a:ext cx="1828800" cy="1371401"/>
          </a:xfrm>
          <a:prstGeom prst="rect">
            <a:avLst/>
          </a:prstGeom>
          <a:noFill/>
        </p:spPr>
      </p:pic>
      <p:pic>
        <p:nvPicPr>
          <p:cNvPr id="4" name="Picture 6">
            <a:extLst>
              <a:ext uri="{FF2B5EF4-FFF2-40B4-BE49-F238E27FC236}">
                <a16:creationId xmlns:a16="http://schemas.microsoft.com/office/drawing/2014/main" id="{66016198-49F6-3246-B418-3F2AE029C198}"/>
              </a:ext>
            </a:extLst>
          </p:cNvPr>
          <p:cNvPicPr>
            <a:picLocks noChangeAspect="1" noChangeArrowheads="1"/>
          </p:cNvPicPr>
          <p:nvPr/>
        </p:nvPicPr>
        <p:blipFill>
          <a:blip r:embed="rId5"/>
          <a:srcRect/>
          <a:stretch>
            <a:fillRect/>
          </a:stretch>
        </p:blipFill>
        <p:spPr bwMode="auto">
          <a:xfrm>
            <a:off x="11799552" y="2307693"/>
            <a:ext cx="1828800" cy="1371401"/>
          </a:xfrm>
          <a:prstGeom prst="rect">
            <a:avLst/>
          </a:prstGeom>
          <a:noFill/>
        </p:spPr>
      </p:pic>
      <p:pic>
        <p:nvPicPr>
          <p:cNvPr id="6" name="Picture 4">
            <a:extLst>
              <a:ext uri="{FF2B5EF4-FFF2-40B4-BE49-F238E27FC236}">
                <a16:creationId xmlns:a16="http://schemas.microsoft.com/office/drawing/2014/main" id="{8ED8DC52-90F0-FB49-AA7D-BF72897B724D}"/>
              </a:ext>
            </a:extLst>
          </p:cNvPr>
          <p:cNvPicPr>
            <a:picLocks noChangeAspect="1" noChangeArrowheads="1"/>
          </p:cNvPicPr>
          <p:nvPr/>
        </p:nvPicPr>
        <p:blipFill>
          <a:blip r:embed="rId6"/>
          <a:srcRect/>
          <a:stretch>
            <a:fillRect/>
          </a:stretch>
        </p:blipFill>
        <p:spPr bwMode="auto">
          <a:xfrm>
            <a:off x="11799551" y="3653694"/>
            <a:ext cx="1828800" cy="1371401"/>
          </a:xfrm>
          <a:prstGeom prst="rect">
            <a:avLst/>
          </a:prstGeom>
          <a:noFill/>
        </p:spPr>
      </p:pic>
      <p:pic>
        <p:nvPicPr>
          <p:cNvPr id="7" name="Picture 3">
            <a:extLst>
              <a:ext uri="{FF2B5EF4-FFF2-40B4-BE49-F238E27FC236}">
                <a16:creationId xmlns:a16="http://schemas.microsoft.com/office/drawing/2014/main" id="{7584A50D-6B8D-2A4A-A5CB-DD8031939489}"/>
              </a:ext>
            </a:extLst>
          </p:cNvPr>
          <p:cNvPicPr>
            <a:picLocks noChangeAspect="1" noChangeArrowheads="1"/>
          </p:cNvPicPr>
          <p:nvPr/>
        </p:nvPicPr>
        <p:blipFill>
          <a:blip r:embed="rId7"/>
          <a:srcRect/>
          <a:stretch>
            <a:fillRect/>
          </a:stretch>
        </p:blipFill>
        <p:spPr bwMode="auto">
          <a:xfrm>
            <a:off x="11799552" y="4999695"/>
            <a:ext cx="1828800" cy="1372195"/>
          </a:xfrm>
          <a:prstGeom prst="rect">
            <a:avLst/>
          </a:prstGeom>
          <a:noFill/>
        </p:spPr>
      </p:pic>
      <p:pic>
        <p:nvPicPr>
          <p:cNvPr id="8" name="Picture 2">
            <a:extLst>
              <a:ext uri="{FF2B5EF4-FFF2-40B4-BE49-F238E27FC236}">
                <a16:creationId xmlns:a16="http://schemas.microsoft.com/office/drawing/2014/main" id="{9ABB2C67-96F4-114F-9344-5CF7E1296C6F}"/>
              </a:ext>
            </a:extLst>
          </p:cNvPr>
          <p:cNvPicPr>
            <a:picLocks noChangeAspect="1" noChangeArrowheads="1"/>
          </p:cNvPicPr>
          <p:nvPr/>
        </p:nvPicPr>
        <p:blipFill>
          <a:blip r:embed="rId8"/>
          <a:srcRect/>
          <a:stretch>
            <a:fillRect/>
          </a:stretch>
        </p:blipFill>
        <p:spPr bwMode="auto">
          <a:xfrm>
            <a:off x="11799552" y="6359190"/>
            <a:ext cx="1828800" cy="1372196"/>
          </a:xfrm>
          <a:prstGeom prst="rect">
            <a:avLst/>
          </a:prstGeom>
          <a:noFill/>
        </p:spPr>
      </p:pic>
      <p:sp>
        <p:nvSpPr>
          <p:cNvPr id="9" name="Rectangle 8">
            <a:extLst>
              <a:ext uri="{FF2B5EF4-FFF2-40B4-BE49-F238E27FC236}">
                <a16:creationId xmlns:a16="http://schemas.microsoft.com/office/drawing/2014/main" id="{7966A4D0-83E6-9441-877D-181EEDB1429F}"/>
              </a:ext>
            </a:extLst>
          </p:cNvPr>
          <p:cNvSpPr/>
          <p:nvPr/>
        </p:nvSpPr>
        <p:spPr>
          <a:xfrm>
            <a:off x="11799552" y="6241715"/>
            <a:ext cx="1828800" cy="330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B3D912-7ED8-2E48-BCA0-8BCA9AB18785}"/>
              </a:ext>
            </a:extLst>
          </p:cNvPr>
          <p:cNvSpPr/>
          <p:nvPr/>
        </p:nvSpPr>
        <p:spPr>
          <a:xfrm>
            <a:off x="13271163" y="4910795"/>
            <a:ext cx="357188" cy="22602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61CE282-1EB4-C44A-BF27-C5F77987284C}"/>
              </a:ext>
            </a:extLst>
          </p:cNvPr>
          <p:cNvSpPr txBox="1"/>
          <p:nvPr/>
        </p:nvSpPr>
        <p:spPr>
          <a:xfrm>
            <a:off x="11162963" y="4177449"/>
            <a:ext cx="662361" cy="338554"/>
          </a:xfrm>
          <a:prstGeom prst="rect">
            <a:avLst/>
          </a:prstGeom>
          <a:noFill/>
        </p:spPr>
        <p:txBody>
          <a:bodyPr wrap="none" rtlCol="0">
            <a:spAutoFit/>
          </a:bodyPr>
          <a:lstStyle/>
          <a:p>
            <a:r>
              <a:rPr lang="en-US" sz="1600" b="1"/>
              <a:t>Sue-0</a:t>
            </a:r>
          </a:p>
        </p:txBody>
      </p:sp>
      <p:sp>
        <p:nvSpPr>
          <p:cNvPr id="12" name="TextBox 11">
            <a:extLst>
              <a:ext uri="{FF2B5EF4-FFF2-40B4-BE49-F238E27FC236}">
                <a16:creationId xmlns:a16="http://schemas.microsoft.com/office/drawing/2014/main" id="{BA9128F1-3CA2-2C46-8F3E-19063D133665}"/>
              </a:ext>
            </a:extLst>
          </p:cNvPr>
          <p:cNvSpPr txBox="1"/>
          <p:nvPr/>
        </p:nvSpPr>
        <p:spPr>
          <a:xfrm>
            <a:off x="11162963" y="1313083"/>
            <a:ext cx="492443" cy="338554"/>
          </a:xfrm>
          <a:prstGeom prst="rect">
            <a:avLst/>
          </a:prstGeom>
          <a:noFill/>
        </p:spPr>
        <p:txBody>
          <a:bodyPr wrap="none" rtlCol="0">
            <a:spAutoFit/>
          </a:bodyPr>
          <a:lstStyle/>
          <a:p>
            <a:r>
              <a:rPr lang="en-US" sz="1600" b="1"/>
              <a:t>Fl-1</a:t>
            </a:r>
          </a:p>
        </p:txBody>
      </p:sp>
      <p:sp>
        <p:nvSpPr>
          <p:cNvPr id="13" name="TextBox 12">
            <a:extLst>
              <a:ext uri="{FF2B5EF4-FFF2-40B4-BE49-F238E27FC236}">
                <a16:creationId xmlns:a16="http://schemas.microsoft.com/office/drawing/2014/main" id="{A46648CC-28F8-8A49-88A3-48FCE9ADEC5D}"/>
              </a:ext>
            </a:extLst>
          </p:cNvPr>
          <p:cNvSpPr txBox="1"/>
          <p:nvPr/>
        </p:nvSpPr>
        <p:spPr>
          <a:xfrm>
            <a:off x="11162963" y="2742349"/>
            <a:ext cx="692818" cy="338554"/>
          </a:xfrm>
          <a:prstGeom prst="rect">
            <a:avLst/>
          </a:prstGeom>
          <a:noFill/>
        </p:spPr>
        <p:txBody>
          <a:bodyPr wrap="none" rtlCol="0">
            <a:spAutoFit/>
          </a:bodyPr>
          <a:lstStyle/>
          <a:p>
            <a:r>
              <a:rPr lang="en-US" sz="1600" b="1"/>
              <a:t>Hau-0</a:t>
            </a:r>
          </a:p>
        </p:txBody>
      </p:sp>
      <p:sp>
        <p:nvSpPr>
          <p:cNvPr id="14" name="TextBox 13">
            <a:extLst>
              <a:ext uri="{FF2B5EF4-FFF2-40B4-BE49-F238E27FC236}">
                <a16:creationId xmlns:a16="http://schemas.microsoft.com/office/drawing/2014/main" id="{41B5F30D-5615-D34F-BAC7-B1E14210337A}"/>
              </a:ext>
            </a:extLst>
          </p:cNvPr>
          <p:cNvSpPr txBox="1"/>
          <p:nvPr/>
        </p:nvSpPr>
        <p:spPr>
          <a:xfrm>
            <a:off x="11162963" y="6857149"/>
            <a:ext cx="552972" cy="338554"/>
          </a:xfrm>
          <a:prstGeom prst="rect">
            <a:avLst/>
          </a:prstGeom>
          <a:noFill/>
        </p:spPr>
        <p:txBody>
          <a:bodyPr wrap="none" rtlCol="0">
            <a:spAutoFit/>
          </a:bodyPr>
          <a:lstStyle/>
          <a:p>
            <a:r>
              <a:rPr lang="en-US" sz="1600" b="1"/>
              <a:t>Yo-0</a:t>
            </a:r>
          </a:p>
        </p:txBody>
      </p:sp>
      <p:sp>
        <p:nvSpPr>
          <p:cNvPr id="15" name="TextBox 14">
            <a:extLst>
              <a:ext uri="{FF2B5EF4-FFF2-40B4-BE49-F238E27FC236}">
                <a16:creationId xmlns:a16="http://schemas.microsoft.com/office/drawing/2014/main" id="{D6E2BDAA-B05A-0041-91C0-8B3905BC7299}"/>
              </a:ext>
            </a:extLst>
          </p:cNvPr>
          <p:cNvSpPr txBox="1"/>
          <p:nvPr/>
        </p:nvSpPr>
        <p:spPr>
          <a:xfrm>
            <a:off x="11162963" y="5485549"/>
            <a:ext cx="650434" cy="338554"/>
          </a:xfrm>
          <a:prstGeom prst="rect">
            <a:avLst/>
          </a:prstGeom>
          <a:noFill/>
        </p:spPr>
        <p:txBody>
          <a:bodyPr wrap="none" rtlCol="0">
            <a:spAutoFit/>
          </a:bodyPr>
          <a:lstStyle/>
          <a:p>
            <a:r>
              <a:rPr lang="en-US" sz="1600" b="1"/>
              <a:t>Mir-0</a:t>
            </a:r>
          </a:p>
        </p:txBody>
      </p:sp>
      <p:sp>
        <p:nvSpPr>
          <p:cNvPr id="16" name="TextBox 15">
            <a:extLst>
              <a:ext uri="{FF2B5EF4-FFF2-40B4-BE49-F238E27FC236}">
                <a16:creationId xmlns:a16="http://schemas.microsoft.com/office/drawing/2014/main" id="{1C8B72A0-8CC8-9D4B-9423-4AAE2BCD203B}"/>
              </a:ext>
            </a:extLst>
          </p:cNvPr>
          <p:cNvSpPr txBox="1"/>
          <p:nvPr/>
        </p:nvSpPr>
        <p:spPr>
          <a:xfrm>
            <a:off x="11067459" y="7542810"/>
            <a:ext cx="2387192" cy="646331"/>
          </a:xfrm>
          <a:prstGeom prst="rect">
            <a:avLst/>
          </a:prstGeom>
          <a:noFill/>
        </p:spPr>
        <p:txBody>
          <a:bodyPr wrap="none" rtlCol="0">
            <a:spAutoFit/>
          </a:bodyPr>
          <a:lstStyle/>
          <a:p>
            <a:r>
              <a:rPr lang="en-US" sz="2800" b="1" dirty="0"/>
              <a:t>FR </a:t>
            </a:r>
            <a:r>
              <a:rPr lang="en-US" sz="2800" dirty="0"/>
              <a:t>        </a:t>
            </a:r>
            <a:r>
              <a:rPr lang="en-US" sz="3600" b="1" dirty="0"/>
              <a:t>-</a:t>
            </a:r>
            <a:r>
              <a:rPr lang="en-US" sz="3600" dirty="0"/>
              <a:t>       </a:t>
            </a:r>
            <a:r>
              <a:rPr lang="en-US" sz="3600" b="1" dirty="0"/>
              <a:t>+</a:t>
            </a:r>
            <a:endParaRPr lang="en-US" sz="3600" dirty="0"/>
          </a:p>
        </p:txBody>
      </p:sp>
      <p:sp>
        <p:nvSpPr>
          <p:cNvPr id="2" name="TextBox 1">
            <a:extLst>
              <a:ext uri="{FF2B5EF4-FFF2-40B4-BE49-F238E27FC236}">
                <a16:creationId xmlns:a16="http://schemas.microsoft.com/office/drawing/2014/main" id="{9134E915-8394-014D-BF61-70CDBEED5D65}"/>
              </a:ext>
            </a:extLst>
          </p:cNvPr>
          <p:cNvSpPr txBox="1"/>
          <p:nvPr/>
        </p:nvSpPr>
        <p:spPr>
          <a:xfrm>
            <a:off x="20770" y="306223"/>
            <a:ext cx="3915560" cy="2554545"/>
          </a:xfrm>
          <a:prstGeom prst="rect">
            <a:avLst/>
          </a:prstGeom>
          <a:noFill/>
        </p:spPr>
        <p:txBody>
          <a:bodyPr wrap="square" rtlCol="0">
            <a:spAutoFit/>
          </a:bodyPr>
          <a:lstStyle/>
          <a:p>
            <a:pPr algn="ctr"/>
            <a:r>
              <a:rPr lang="en-US" sz="4000" b="1" dirty="0">
                <a:latin typeface="Cambria" panose="02040503050406030204" pitchFamily="18" charset="0"/>
              </a:rPr>
              <a:t>Shade Avoidance Syndrome</a:t>
            </a:r>
          </a:p>
          <a:p>
            <a:pPr algn="ctr"/>
            <a:endParaRPr lang="en-US" sz="4000" b="1" dirty="0">
              <a:latin typeface="Cambria" panose="02040503050406030204" pitchFamily="18" charset="0"/>
            </a:endParaRPr>
          </a:p>
        </p:txBody>
      </p:sp>
      <p:sp>
        <p:nvSpPr>
          <p:cNvPr id="19" name="TextBox 18">
            <a:extLst>
              <a:ext uri="{FF2B5EF4-FFF2-40B4-BE49-F238E27FC236}">
                <a16:creationId xmlns:a16="http://schemas.microsoft.com/office/drawing/2014/main" id="{070C4D15-F4BE-1D41-A2F8-8A2206D2D2EB}"/>
              </a:ext>
            </a:extLst>
          </p:cNvPr>
          <p:cNvSpPr txBox="1"/>
          <p:nvPr/>
        </p:nvSpPr>
        <p:spPr>
          <a:xfrm>
            <a:off x="11855781" y="93857"/>
            <a:ext cx="1600182" cy="424732"/>
          </a:xfrm>
          <a:prstGeom prst="rect">
            <a:avLst/>
          </a:prstGeom>
          <a:noFill/>
        </p:spPr>
        <p:txBody>
          <a:bodyPr wrap="none" rtlCol="0">
            <a:spAutoFit/>
          </a:bodyPr>
          <a:lstStyle/>
          <a:p>
            <a:r>
              <a:rPr lang="en-US" dirty="0">
                <a:latin typeface="Cambria" panose="02040503050406030204" pitchFamily="18" charset="0"/>
              </a:rPr>
              <a:t>Arabidopsis</a:t>
            </a:r>
          </a:p>
        </p:txBody>
      </p:sp>
      <p:pic>
        <p:nvPicPr>
          <p:cNvPr id="20" name="Picture 19">
            <a:extLst>
              <a:ext uri="{FF2B5EF4-FFF2-40B4-BE49-F238E27FC236}">
                <a16:creationId xmlns:a16="http://schemas.microsoft.com/office/drawing/2014/main" id="{516F967B-EFC7-8C42-937E-F413EE195926}"/>
              </a:ext>
            </a:extLst>
          </p:cNvPr>
          <p:cNvPicPr>
            <a:picLocks noChangeAspect="1"/>
          </p:cNvPicPr>
          <p:nvPr/>
        </p:nvPicPr>
        <p:blipFill>
          <a:blip r:embed="rId9"/>
          <a:stretch>
            <a:fillRect/>
          </a:stretch>
        </p:blipFill>
        <p:spPr>
          <a:xfrm>
            <a:off x="657180" y="2266020"/>
            <a:ext cx="2751934" cy="4166479"/>
          </a:xfrm>
          <a:prstGeom prst="rect">
            <a:avLst/>
          </a:prstGeom>
        </p:spPr>
      </p:pic>
      <p:pic>
        <p:nvPicPr>
          <p:cNvPr id="21" name="Picture 20">
            <a:extLst>
              <a:ext uri="{FF2B5EF4-FFF2-40B4-BE49-F238E27FC236}">
                <a16:creationId xmlns:a16="http://schemas.microsoft.com/office/drawing/2014/main" id="{511D832B-32E8-3143-909C-6459BE0F95FC}"/>
              </a:ext>
            </a:extLst>
          </p:cNvPr>
          <p:cNvPicPr>
            <a:picLocks noChangeAspect="1"/>
          </p:cNvPicPr>
          <p:nvPr/>
        </p:nvPicPr>
        <p:blipFill>
          <a:blip r:embed="rId10"/>
          <a:stretch>
            <a:fillRect/>
          </a:stretch>
        </p:blipFill>
        <p:spPr>
          <a:xfrm>
            <a:off x="1" y="6741043"/>
            <a:ext cx="2759528" cy="1485900"/>
          </a:xfrm>
          <a:prstGeom prst="rect">
            <a:avLst/>
          </a:prstGeom>
        </p:spPr>
      </p:pic>
    </p:spTree>
    <p:extLst>
      <p:ext uri="{BB962C8B-B14F-4D97-AF65-F5344CB8AC3E}">
        <p14:creationId xmlns:p14="http://schemas.microsoft.com/office/powerpoint/2010/main" val="315177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E2D0C0-A97F-274D-9931-8472AFE2EC8B}"/>
              </a:ext>
            </a:extLst>
          </p:cNvPr>
          <p:cNvPicPr>
            <a:picLocks noChangeAspect="1"/>
          </p:cNvPicPr>
          <p:nvPr/>
        </p:nvPicPr>
        <p:blipFill>
          <a:blip r:embed="rId3"/>
          <a:stretch>
            <a:fillRect/>
          </a:stretch>
        </p:blipFill>
        <p:spPr>
          <a:xfrm>
            <a:off x="68448" y="2093498"/>
            <a:ext cx="14493504" cy="3176336"/>
          </a:xfrm>
          <a:prstGeom prst="rect">
            <a:avLst/>
          </a:prstGeom>
        </p:spPr>
      </p:pic>
      <p:sp>
        <p:nvSpPr>
          <p:cNvPr id="10" name="TextBox 9">
            <a:extLst>
              <a:ext uri="{FF2B5EF4-FFF2-40B4-BE49-F238E27FC236}">
                <a16:creationId xmlns:a16="http://schemas.microsoft.com/office/drawing/2014/main" id="{5FCBCF4D-85C3-D545-8BF8-ACB03D8C1C69}"/>
              </a:ext>
            </a:extLst>
          </p:cNvPr>
          <p:cNvSpPr txBox="1"/>
          <p:nvPr/>
        </p:nvSpPr>
        <p:spPr>
          <a:xfrm>
            <a:off x="4884821" y="553453"/>
            <a:ext cx="4276171" cy="707886"/>
          </a:xfrm>
          <a:prstGeom prst="rect">
            <a:avLst/>
          </a:prstGeom>
          <a:noFill/>
        </p:spPr>
        <p:txBody>
          <a:bodyPr wrap="none" rtlCol="0">
            <a:spAutoFit/>
          </a:bodyPr>
          <a:lstStyle/>
          <a:p>
            <a:r>
              <a:rPr lang="en-US" sz="4000" dirty="0">
                <a:latin typeface="Cambria" panose="02040503050406030204" pitchFamily="18" charset="0"/>
              </a:rPr>
              <a:t>Assemblies to date</a:t>
            </a:r>
          </a:p>
        </p:txBody>
      </p:sp>
      <p:cxnSp>
        <p:nvCxnSpPr>
          <p:cNvPr id="12" name="Straight Arrow Connector 11">
            <a:extLst>
              <a:ext uri="{FF2B5EF4-FFF2-40B4-BE49-F238E27FC236}">
                <a16:creationId xmlns:a16="http://schemas.microsoft.com/office/drawing/2014/main" id="{BAA64D8A-15A6-274E-B713-59DAACC5160A}"/>
              </a:ext>
            </a:extLst>
          </p:cNvPr>
          <p:cNvCxnSpPr>
            <a:cxnSpLocks/>
          </p:cNvCxnSpPr>
          <p:nvPr/>
        </p:nvCxnSpPr>
        <p:spPr>
          <a:xfrm>
            <a:off x="10058401" y="1011004"/>
            <a:ext cx="0" cy="8899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038603F-9D2C-D24B-B123-DBC4B713BED1}"/>
              </a:ext>
            </a:extLst>
          </p:cNvPr>
          <p:cNvSpPr txBox="1"/>
          <p:nvPr/>
        </p:nvSpPr>
        <p:spPr>
          <a:xfrm>
            <a:off x="3003410" y="6057225"/>
            <a:ext cx="8623579" cy="424732"/>
          </a:xfrm>
          <a:prstGeom prst="rect">
            <a:avLst/>
          </a:prstGeom>
          <a:noFill/>
        </p:spPr>
        <p:txBody>
          <a:bodyPr wrap="none" rtlCol="0">
            <a:spAutoFit/>
          </a:bodyPr>
          <a:lstStyle/>
          <a:p>
            <a:r>
              <a:rPr lang="en-US" b="1" dirty="0"/>
              <a:t>A huge effort by the Cannabis scientific community, with minimal funding</a:t>
            </a:r>
          </a:p>
        </p:txBody>
      </p:sp>
      <p:pic>
        <p:nvPicPr>
          <p:cNvPr id="7" name="Picture 6">
            <a:extLst>
              <a:ext uri="{FF2B5EF4-FFF2-40B4-BE49-F238E27FC236}">
                <a16:creationId xmlns:a16="http://schemas.microsoft.com/office/drawing/2014/main" id="{B665BF02-5870-4346-B2AC-F37811534B75}"/>
              </a:ext>
            </a:extLst>
          </p:cNvPr>
          <p:cNvPicPr>
            <a:picLocks noChangeAspect="1"/>
          </p:cNvPicPr>
          <p:nvPr/>
        </p:nvPicPr>
        <p:blipFill>
          <a:blip r:embed="rId4"/>
          <a:stretch>
            <a:fillRect/>
          </a:stretch>
        </p:blipFill>
        <p:spPr>
          <a:xfrm>
            <a:off x="1" y="6741043"/>
            <a:ext cx="2759528" cy="1485900"/>
          </a:xfrm>
          <a:prstGeom prst="rect">
            <a:avLst/>
          </a:prstGeom>
        </p:spPr>
      </p:pic>
    </p:spTree>
    <p:extLst>
      <p:ext uri="{BB962C8B-B14F-4D97-AF65-F5344CB8AC3E}">
        <p14:creationId xmlns:p14="http://schemas.microsoft.com/office/powerpoint/2010/main" val="4154683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E5CCE8-BEBE-E54F-B58C-CAE85E9C6B05}"/>
              </a:ext>
            </a:extLst>
          </p:cNvPr>
          <p:cNvSpPr txBox="1"/>
          <p:nvPr/>
        </p:nvSpPr>
        <p:spPr>
          <a:xfrm>
            <a:off x="5365820" y="2671511"/>
            <a:ext cx="1298432" cy="424732"/>
          </a:xfrm>
          <a:prstGeom prst="rect">
            <a:avLst/>
          </a:prstGeom>
          <a:noFill/>
        </p:spPr>
        <p:txBody>
          <a:bodyPr wrap="none" rtlCol="0">
            <a:spAutoFit/>
          </a:bodyPr>
          <a:lstStyle/>
          <a:p>
            <a:r>
              <a:rPr lang="en-US" dirty="0"/>
              <a:t>San Diego</a:t>
            </a:r>
          </a:p>
        </p:txBody>
      </p:sp>
      <p:sp>
        <p:nvSpPr>
          <p:cNvPr id="5" name="TextBox 4">
            <a:extLst>
              <a:ext uri="{FF2B5EF4-FFF2-40B4-BE49-F238E27FC236}">
                <a16:creationId xmlns:a16="http://schemas.microsoft.com/office/drawing/2014/main" id="{528344F0-D275-5F44-8B8B-F292A3C6587C}"/>
              </a:ext>
            </a:extLst>
          </p:cNvPr>
          <p:cNvSpPr txBox="1"/>
          <p:nvPr/>
        </p:nvSpPr>
        <p:spPr>
          <a:xfrm>
            <a:off x="8112369" y="4290645"/>
            <a:ext cx="978601" cy="424732"/>
          </a:xfrm>
          <a:prstGeom prst="rect">
            <a:avLst/>
          </a:prstGeom>
          <a:noFill/>
        </p:spPr>
        <p:txBody>
          <a:bodyPr wrap="none" rtlCol="0">
            <a:spAutoFit/>
          </a:bodyPr>
          <a:lstStyle/>
          <a:p>
            <a:r>
              <a:rPr lang="en-US" dirty="0"/>
              <a:t>Detroit</a:t>
            </a:r>
          </a:p>
        </p:txBody>
      </p:sp>
      <p:sp>
        <p:nvSpPr>
          <p:cNvPr id="6" name="TextBox 5">
            <a:extLst>
              <a:ext uri="{FF2B5EF4-FFF2-40B4-BE49-F238E27FC236}">
                <a16:creationId xmlns:a16="http://schemas.microsoft.com/office/drawing/2014/main" id="{3152C54B-0E20-8F47-B70A-49B26FC1A14C}"/>
              </a:ext>
            </a:extLst>
          </p:cNvPr>
          <p:cNvSpPr txBox="1"/>
          <p:nvPr/>
        </p:nvSpPr>
        <p:spPr>
          <a:xfrm>
            <a:off x="3915508" y="5650521"/>
            <a:ext cx="993990" cy="424732"/>
          </a:xfrm>
          <a:prstGeom prst="rect">
            <a:avLst/>
          </a:prstGeom>
          <a:noFill/>
        </p:spPr>
        <p:txBody>
          <a:bodyPr wrap="none" rtlCol="0">
            <a:spAutoFit/>
          </a:bodyPr>
          <a:lstStyle/>
          <a:p>
            <a:r>
              <a:rPr lang="en-US" dirty="0"/>
              <a:t>Atlanta</a:t>
            </a:r>
          </a:p>
        </p:txBody>
      </p:sp>
      <p:sp>
        <p:nvSpPr>
          <p:cNvPr id="7" name="TextBox 6">
            <a:extLst>
              <a:ext uri="{FF2B5EF4-FFF2-40B4-BE49-F238E27FC236}">
                <a16:creationId xmlns:a16="http://schemas.microsoft.com/office/drawing/2014/main" id="{62A28124-E884-1742-8098-8B01C59E8B26}"/>
              </a:ext>
            </a:extLst>
          </p:cNvPr>
          <p:cNvSpPr txBox="1"/>
          <p:nvPr/>
        </p:nvSpPr>
        <p:spPr>
          <a:xfrm>
            <a:off x="12262338" y="6424245"/>
            <a:ext cx="963662" cy="424732"/>
          </a:xfrm>
          <a:prstGeom prst="rect">
            <a:avLst/>
          </a:prstGeom>
          <a:noFill/>
        </p:spPr>
        <p:txBody>
          <a:bodyPr wrap="none" rtlCol="0">
            <a:spAutoFit/>
          </a:bodyPr>
          <a:lstStyle/>
          <a:p>
            <a:r>
              <a:rPr lang="en-US" dirty="0"/>
              <a:t>Seattle</a:t>
            </a:r>
          </a:p>
        </p:txBody>
      </p:sp>
      <p:sp>
        <p:nvSpPr>
          <p:cNvPr id="8" name="TextBox 7">
            <a:extLst>
              <a:ext uri="{FF2B5EF4-FFF2-40B4-BE49-F238E27FC236}">
                <a16:creationId xmlns:a16="http://schemas.microsoft.com/office/drawing/2014/main" id="{EA497668-3849-4F42-9F52-8FBFE7C10FBF}"/>
              </a:ext>
            </a:extLst>
          </p:cNvPr>
          <p:cNvSpPr txBox="1"/>
          <p:nvPr/>
        </p:nvSpPr>
        <p:spPr>
          <a:xfrm>
            <a:off x="1631183" y="3366846"/>
            <a:ext cx="1063689" cy="424732"/>
          </a:xfrm>
          <a:prstGeom prst="rect">
            <a:avLst/>
          </a:prstGeom>
          <a:noFill/>
        </p:spPr>
        <p:txBody>
          <a:bodyPr wrap="none" rtlCol="0">
            <a:spAutoFit/>
          </a:bodyPr>
          <a:lstStyle/>
          <a:p>
            <a:r>
              <a:rPr lang="en-US" dirty="0"/>
              <a:t>Chicago</a:t>
            </a:r>
          </a:p>
        </p:txBody>
      </p:sp>
      <p:sp>
        <p:nvSpPr>
          <p:cNvPr id="9" name="TextBox 8">
            <a:extLst>
              <a:ext uri="{FF2B5EF4-FFF2-40B4-BE49-F238E27FC236}">
                <a16:creationId xmlns:a16="http://schemas.microsoft.com/office/drawing/2014/main" id="{9BD5C144-BB0C-884C-AC4C-ADBF9DFC07F3}"/>
              </a:ext>
            </a:extLst>
          </p:cNvPr>
          <p:cNvSpPr txBox="1"/>
          <p:nvPr/>
        </p:nvSpPr>
        <p:spPr>
          <a:xfrm>
            <a:off x="11272259" y="3139083"/>
            <a:ext cx="990079" cy="424732"/>
          </a:xfrm>
          <a:prstGeom prst="rect">
            <a:avLst/>
          </a:prstGeom>
          <a:noFill/>
        </p:spPr>
        <p:txBody>
          <a:bodyPr wrap="none" rtlCol="0">
            <a:spAutoFit/>
          </a:bodyPr>
          <a:lstStyle/>
          <a:p>
            <a:r>
              <a:rPr lang="en-US" dirty="0"/>
              <a:t>Denver</a:t>
            </a:r>
          </a:p>
        </p:txBody>
      </p:sp>
      <p:sp>
        <p:nvSpPr>
          <p:cNvPr id="10" name="TextBox 9">
            <a:extLst>
              <a:ext uri="{FF2B5EF4-FFF2-40B4-BE49-F238E27FC236}">
                <a16:creationId xmlns:a16="http://schemas.microsoft.com/office/drawing/2014/main" id="{3574745D-371D-F446-82F2-71FE284A328E}"/>
              </a:ext>
            </a:extLst>
          </p:cNvPr>
          <p:cNvSpPr txBox="1"/>
          <p:nvPr/>
        </p:nvSpPr>
        <p:spPr>
          <a:xfrm>
            <a:off x="1177040" y="153670"/>
            <a:ext cx="12703084" cy="1323439"/>
          </a:xfrm>
          <a:prstGeom prst="rect">
            <a:avLst/>
          </a:prstGeom>
          <a:noFill/>
        </p:spPr>
        <p:txBody>
          <a:bodyPr wrap="square" rtlCol="0">
            <a:spAutoFit/>
          </a:bodyPr>
          <a:lstStyle/>
          <a:p>
            <a:pPr algn="ctr"/>
            <a:r>
              <a:rPr lang="en-US" sz="4000" dirty="0">
                <a:latin typeface="Cambria" panose="02040503050406030204" pitchFamily="18" charset="0"/>
              </a:rPr>
              <a:t>Where are the cities (genes) in relation to each other and what is the distance between them</a:t>
            </a:r>
          </a:p>
        </p:txBody>
      </p:sp>
      <p:pic>
        <p:nvPicPr>
          <p:cNvPr id="11" name="Picture 10">
            <a:extLst>
              <a:ext uri="{FF2B5EF4-FFF2-40B4-BE49-F238E27FC236}">
                <a16:creationId xmlns:a16="http://schemas.microsoft.com/office/drawing/2014/main" id="{60867C9D-1CFF-2C4A-8AE8-429610CD6173}"/>
              </a:ext>
            </a:extLst>
          </p:cNvPr>
          <p:cNvPicPr>
            <a:picLocks noChangeAspect="1"/>
          </p:cNvPicPr>
          <p:nvPr/>
        </p:nvPicPr>
        <p:blipFill>
          <a:blip r:embed="rId3"/>
          <a:stretch>
            <a:fillRect/>
          </a:stretch>
        </p:blipFill>
        <p:spPr>
          <a:xfrm>
            <a:off x="1" y="6741043"/>
            <a:ext cx="2759528" cy="1485900"/>
          </a:xfrm>
          <a:prstGeom prst="rect">
            <a:avLst/>
          </a:prstGeom>
        </p:spPr>
      </p:pic>
    </p:spTree>
    <p:extLst>
      <p:ext uri="{BB962C8B-B14F-4D97-AF65-F5344CB8AC3E}">
        <p14:creationId xmlns:p14="http://schemas.microsoft.com/office/powerpoint/2010/main" val="3647109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74745D-371D-F446-82F2-71FE284A328E}"/>
              </a:ext>
            </a:extLst>
          </p:cNvPr>
          <p:cNvSpPr txBox="1"/>
          <p:nvPr/>
        </p:nvSpPr>
        <p:spPr>
          <a:xfrm>
            <a:off x="1177040" y="153670"/>
            <a:ext cx="12703084" cy="1323439"/>
          </a:xfrm>
          <a:prstGeom prst="rect">
            <a:avLst/>
          </a:prstGeom>
          <a:noFill/>
        </p:spPr>
        <p:txBody>
          <a:bodyPr wrap="square" rtlCol="0">
            <a:spAutoFit/>
          </a:bodyPr>
          <a:lstStyle/>
          <a:p>
            <a:pPr algn="ctr"/>
            <a:r>
              <a:rPr lang="en-US" sz="4000" dirty="0">
                <a:latin typeface="Cambria" panose="02040503050406030204" pitchFamily="18" charset="0"/>
              </a:rPr>
              <a:t>Where are the cities (genes) in relation to each other and what is the distance between them</a:t>
            </a:r>
          </a:p>
        </p:txBody>
      </p:sp>
      <p:sp>
        <p:nvSpPr>
          <p:cNvPr id="2" name="TextBox 1">
            <a:extLst>
              <a:ext uri="{FF2B5EF4-FFF2-40B4-BE49-F238E27FC236}">
                <a16:creationId xmlns:a16="http://schemas.microsoft.com/office/drawing/2014/main" id="{CA880D76-2006-CA46-9D75-1FD15BA1C10A}"/>
              </a:ext>
            </a:extLst>
          </p:cNvPr>
          <p:cNvSpPr txBox="1"/>
          <p:nvPr/>
        </p:nvSpPr>
        <p:spPr>
          <a:xfrm>
            <a:off x="6229433" y="6820129"/>
            <a:ext cx="2272225" cy="424732"/>
          </a:xfrm>
          <a:prstGeom prst="rect">
            <a:avLst/>
          </a:prstGeom>
          <a:noFill/>
        </p:spPr>
        <p:txBody>
          <a:bodyPr wrap="none" rtlCol="0">
            <a:spAutoFit/>
          </a:bodyPr>
          <a:lstStyle/>
          <a:p>
            <a:r>
              <a:rPr lang="en-US" b="1" dirty="0">
                <a:latin typeface="Cambria" panose="02040503050406030204" pitchFamily="18" charset="0"/>
              </a:rPr>
              <a:t>COMBINATIONS!</a:t>
            </a:r>
          </a:p>
        </p:txBody>
      </p:sp>
      <p:pic>
        <p:nvPicPr>
          <p:cNvPr id="11" name="Picture 10">
            <a:extLst>
              <a:ext uri="{FF2B5EF4-FFF2-40B4-BE49-F238E27FC236}">
                <a16:creationId xmlns:a16="http://schemas.microsoft.com/office/drawing/2014/main" id="{0ACD9242-D670-B043-A66A-9995EFFBCF70}"/>
              </a:ext>
            </a:extLst>
          </p:cNvPr>
          <p:cNvPicPr>
            <a:picLocks noChangeAspect="1"/>
          </p:cNvPicPr>
          <p:nvPr/>
        </p:nvPicPr>
        <p:blipFill>
          <a:blip r:embed="rId3"/>
          <a:stretch>
            <a:fillRect/>
          </a:stretch>
        </p:blipFill>
        <p:spPr>
          <a:xfrm>
            <a:off x="4375074" y="2356255"/>
            <a:ext cx="6307016" cy="4009460"/>
          </a:xfrm>
          <a:prstGeom prst="rect">
            <a:avLst/>
          </a:prstGeom>
        </p:spPr>
      </p:pic>
      <p:sp>
        <p:nvSpPr>
          <p:cNvPr id="12" name="TextBox 11">
            <a:extLst>
              <a:ext uri="{FF2B5EF4-FFF2-40B4-BE49-F238E27FC236}">
                <a16:creationId xmlns:a16="http://schemas.microsoft.com/office/drawing/2014/main" id="{3294547E-6C65-2946-8853-5D33CD31EA03}"/>
              </a:ext>
            </a:extLst>
          </p:cNvPr>
          <p:cNvSpPr txBox="1"/>
          <p:nvPr/>
        </p:nvSpPr>
        <p:spPr>
          <a:xfrm>
            <a:off x="3830250" y="4973952"/>
            <a:ext cx="1298432" cy="424732"/>
          </a:xfrm>
          <a:prstGeom prst="rect">
            <a:avLst/>
          </a:prstGeom>
          <a:noFill/>
        </p:spPr>
        <p:txBody>
          <a:bodyPr wrap="none" rtlCol="0">
            <a:spAutoFit/>
          </a:bodyPr>
          <a:lstStyle/>
          <a:p>
            <a:r>
              <a:rPr lang="en-US" dirty="0"/>
              <a:t>San Diego</a:t>
            </a:r>
          </a:p>
        </p:txBody>
      </p:sp>
      <p:sp>
        <p:nvSpPr>
          <p:cNvPr id="13" name="TextBox 12">
            <a:extLst>
              <a:ext uri="{FF2B5EF4-FFF2-40B4-BE49-F238E27FC236}">
                <a16:creationId xmlns:a16="http://schemas.microsoft.com/office/drawing/2014/main" id="{6DDC361C-2C5B-2D45-AE54-84683A521FDB}"/>
              </a:ext>
            </a:extLst>
          </p:cNvPr>
          <p:cNvSpPr txBox="1"/>
          <p:nvPr/>
        </p:nvSpPr>
        <p:spPr>
          <a:xfrm>
            <a:off x="8641633" y="3228649"/>
            <a:ext cx="978601" cy="424732"/>
          </a:xfrm>
          <a:prstGeom prst="rect">
            <a:avLst/>
          </a:prstGeom>
          <a:noFill/>
        </p:spPr>
        <p:txBody>
          <a:bodyPr wrap="none" rtlCol="0">
            <a:spAutoFit/>
          </a:bodyPr>
          <a:lstStyle/>
          <a:p>
            <a:r>
              <a:rPr lang="en-US" dirty="0"/>
              <a:t>Detroit</a:t>
            </a:r>
          </a:p>
        </p:txBody>
      </p:sp>
      <p:sp>
        <p:nvSpPr>
          <p:cNvPr id="14" name="TextBox 13">
            <a:extLst>
              <a:ext uri="{FF2B5EF4-FFF2-40B4-BE49-F238E27FC236}">
                <a16:creationId xmlns:a16="http://schemas.microsoft.com/office/drawing/2014/main" id="{2994C556-5EF5-874D-B89B-E07937E4996D}"/>
              </a:ext>
            </a:extLst>
          </p:cNvPr>
          <p:cNvSpPr txBox="1"/>
          <p:nvPr/>
        </p:nvSpPr>
        <p:spPr>
          <a:xfrm>
            <a:off x="9106540" y="4808821"/>
            <a:ext cx="993990" cy="424732"/>
          </a:xfrm>
          <a:prstGeom prst="rect">
            <a:avLst/>
          </a:prstGeom>
          <a:noFill/>
        </p:spPr>
        <p:txBody>
          <a:bodyPr wrap="none" rtlCol="0">
            <a:spAutoFit/>
          </a:bodyPr>
          <a:lstStyle/>
          <a:p>
            <a:r>
              <a:rPr lang="en-US" dirty="0"/>
              <a:t>Atlanta</a:t>
            </a:r>
          </a:p>
        </p:txBody>
      </p:sp>
      <p:sp>
        <p:nvSpPr>
          <p:cNvPr id="15" name="TextBox 14">
            <a:extLst>
              <a:ext uri="{FF2B5EF4-FFF2-40B4-BE49-F238E27FC236}">
                <a16:creationId xmlns:a16="http://schemas.microsoft.com/office/drawing/2014/main" id="{F4F27ED9-C5C4-9847-B75A-B2DE2530FD95}"/>
              </a:ext>
            </a:extLst>
          </p:cNvPr>
          <p:cNvSpPr txBox="1"/>
          <p:nvPr/>
        </p:nvSpPr>
        <p:spPr>
          <a:xfrm>
            <a:off x="3744992" y="2356255"/>
            <a:ext cx="963662" cy="424732"/>
          </a:xfrm>
          <a:prstGeom prst="rect">
            <a:avLst/>
          </a:prstGeom>
          <a:noFill/>
        </p:spPr>
        <p:txBody>
          <a:bodyPr wrap="none" rtlCol="0">
            <a:spAutoFit/>
          </a:bodyPr>
          <a:lstStyle/>
          <a:p>
            <a:r>
              <a:rPr lang="en-US" dirty="0"/>
              <a:t>Seattle</a:t>
            </a:r>
          </a:p>
        </p:txBody>
      </p:sp>
      <p:sp>
        <p:nvSpPr>
          <p:cNvPr id="16" name="TextBox 15">
            <a:extLst>
              <a:ext uri="{FF2B5EF4-FFF2-40B4-BE49-F238E27FC236}">
                <a16:creationId xmlns:a16="http://schemas.microsoft.com/office/drawing/2014/main" id="{1E014976-99D5-3448-AF9C-A46A8162FBBA}"/>
              </a:ext>
            </a:extLst>
          </p:cNvPr>
          <p:cNvSpPr txBox="1"/>
          <p:nvPr/>
        </p:nvSpPr>
        <p:spPr>
          <a:xfrm>
            <a:off x="8109788" y="3653381"/>
            <a:ext cx="1063689" cy="424732"/>
          </a:xfrm>
          <a:prstGeom prst="rect">
            <a:avLst/>
          </a:prstGeom>
          <a:noFill/>
        </p:spPr>
        <p:txBody>
          <a:bodyPr wrap="none" rtlCol="0">
            <a:spAutoFit/>
          </a:bodyPr>
          <a:lstStyle/>
          <a:p>
            <a:r>
              <a:rPr lang="en-US" dirty="0"/>
              <a:t>Chicago</a:t>
            </a:r>
          </a:p>
        </p:txBody>
      </p:sp>
      <p:sp>
        <p:nvSpPr>
          <p:cNvPr id="17" name="TextBox 16">
            <a:extLst>
              <a:ext uri="{FF2B5EF4-FFF2-40B4-BE49-F238E27FC236}">
                <a16:creationId xmlns:a16="http://schemas.microsoft.com/office/drawing/2014/main" id="{9A66110F-3014-C84E-B8E5-1C084C12488F}"/>
              </a:ext>
            </a:extLst>
          </p:cNvPr>
          <p:cNvSpPr txBox="1"/>
          <p:nvPr/>
        </p:nvSpPr>
        <p:spPr>
          <a:xfrm>
            <a:off x="5767145" y="4151737"/>
            <a:ext cx="990079" cy="424732"/>
          </a:xfrm>
          <a:prstGeom prst="rect">
            <a:avLst/>
          </a:prstGeom>
          <a:noFill/>
        </p:spPr>
        <p:txBody>
          <a:bodyPr wrap="none" rtlCol="0">
            <a:spAutoFit/>
          </a:bodyPr>
          <a:lstStyle/>
          <a:p>
            <a:r>
              <a:rPr lang="en-US" dirty="0"/>
              <a:t>Denver</a:t>
            </a:r>
          </a:p>
        </p:txBody>
      </p:sp>
      <p:pic>
        <p:nvPicPr>
          <p:cNvPr id="18" name="Picture 17">
            <a:extLst>
              <a:ext uri="{FF2B5EF4-FFF2-40B4-BE49-F238E27FC236}">
                <a16:creationId xmlns:a16="http://schemas.microsoft.com/office/drawing/2014/main" id="{BC144F84-DFE8-9943-A9F2-7EEE7D5A9D85}"/>
              </a:ext>
            </a:extLst>
          </p:cNvPr>
          <p:cNvPicPr>
            <a:picLocks noChangeAspect="1"/>
          </p:cNvPicPr>
          <p:nvPr/>
        </p:nvPicPr>
        <p:blipFill>
          <a:blip r:embed="rId4"/>
          <a:stretch>
            <a:fillRect/>
          </a:stretch>
        </p:blipFill>
        <p:spPr>
          <a:xfrm>
            <a:off x="1" y="6741043"/>
            <a:ext cx="2759528" cy="1485900"/>
          </a:xfrm>
          <a:prstGeom prst="rect">
            <a:avLst/>
          </a:prstGeom>
        </p:spPr>
      </p:pic>
    </p:spTree>
    <p:extLst>
      <p:ext uri="{BB962C8B-B14F-4D97-AF65-F5344CB8AC3E}">
        <p14:creationId xmlns:p14="http://schemas.microsoft.com/office/powerpoint/2010/main" val="739394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11FD73-C767-4B4D-B1F6-39133148078C}"/>
              </a:ext>
            </a:extLst>
          </p:cNvPr>
          <p:cNvPicPr>
            <a:picLocks noChangeAspect="1"/>
          </p:cNvPicPr>
          <p:nvPr/>
        </p:nvPicPr>
        <p:blipFill>
          <a:blip r:embed="rId3"/>
          <a:stretch>
            <a:fillRect/>
          </a:stretch>
        </p:blipFill>
        <p:spPr>
          <a:xfrm>
            <a:off x="1" y="1171777"/>
            <a:ext cx="14630400" cy="3876431"/>
          </a:xfrm>
          <a:prstGeom prst="rect">
            <a:avLst/>
          </a:prstGeom>
        </p:spPr>
      </p:pic>
      <p:sp>
        <p:nvSpPr>
          <p:cNvPr id="8" name="TextBox 7">
            <a:extLst>
              <a:ext uri="{FF2B5EF4-FFF2-40B4-BE49-F238E27FC236}">
                <a16:creationId xmlns:a16="http://schemas.microsoft.com/office/drawing/2014/main" id="{3D6B2F2D-05BB-7F4E-B273-619B95231F82}"/>
              </a:ext>
            </a:extLst>
          </p:cNvPr>
          <p:cNvSpPr txBox="1"/>
          <p:nvPr/>
        </p:nvSpPr>
        <p:spPr>
          <a:xfrm>
            <a:off x="823475" y="210940"/>
            <a:ext cx="13282547" cy="683264"/>
          </a:xfrm>
          <a:prstGeom prst="rect">
            <a:avLst/>
          </a:prstGeom>
          <a:noFill/>
        </p:spPr>
        <p:txBody>
          <a:bodyPr wrap="none" rtlCol="0">
            <a:spAutoFit/>
          </a:bodyPr>
          <a:lstStyle/>
          <a:p>
            <a:r>
              <a:rPr lang="en-US" sz="3840" dirty="0">
                <a:latin typeface="Cambria" panose="02040503050406030204" pitchFamily="18" charset="0"/>
              </a:rPr>
              <a:t>University of Minnesota F2 mapping population (Genetic Map)</a:t>
            </a:r>
          </a:p>
        </p:txBody>
      </p:sp>
      <p:sp>
        <p:nvSpPr>
          <p:cNvPr id="9" name="TextBox 8">
            <a:extLst>
              <a:ext uri="{FF2B5EF4-FFF2-40B4-BE49-F238E27FC236}">
                <a16:creationId xmlns:a16="http://schemas.microsoft.com/office/drawing/2014/main" id="{EBB65B53-3445-7D4D-B1DB-B21504DE9350}"/>
              </a:ext>
            </a:extLst>
          </p:cNvPr>
          <p:cNvSpPr txBox="1"/>
          <p:nvPr/>
        </p:nvSpPr>
        <p:spPr>
          <a:xfrm>
            <a:off x="1379765" y="5603354"/>
            <a:ext cx="11648253" cy="978729"/>
          </a:xfrm>
          <a:prstGeom prst="rect">
            <a:avLst/>
          </a:prstGeom>
          <a:noFill/>
        </p:spPr>
        <p:txBody>
          <a:bodyPr wrap="none" rtlCol="0">
            <a:spAutoFit/>
          </a:bodyPr>
          <a:lstStyle/>
          <a:p>
            <a:pPr algn="ctr"/>
            <a:r>
              <a:rPr lang="en-US" sz="2880" dirty="0">
                <a:latin typeface="Cambria" panose="02040503050406030204" pitchFamily="18" charset="0"/>
              </a:rPr>
              <a:t>One chromosome.  Red=Skunk (MJ), Yellow=Het,  Green=Carmen (Hemp)</a:t>
            </a:r>
          </a:p>
          <a:p>
            <a:pPr algn="ctr"/>
            <a:r>
              <a:rPr lang="en-US" sz="2880" dirty="0">
                <a:latin typeface="Cambria" panose="02040503050406030204" pitchFamily="18" charset="0"/>
              </a:rPr>
              <a:t>50% HETS</a:t>
            </a:r>
          </a:p>
        </p:txBody>
      </p:sp>
      <p:pic>
        <p:nvPicPr>
          <p:cNvPr id="10" name="Picture 9">
            <a:extLst>
              <a:ext uri="{FF2B5EF4-FFF2-40B4-BE49-F238E27FC236}">
                <a16:creationId xmlns:a16="http://schemas.microsoft.com/office/drawing/2014/main" id="{501162E3-896B-F14D-A447-D75BA7EB0E8B}"/>
              </a:ext>
            </a:extLst>
          </p:cNvPr>
          <p:cNvPicPr>
            <a:picLocks noChangeAspect="1"/>
          </p:cNvPicPr>
          <p:nvPr/>
        </p:nvPicPr>
        <p:blipFill>
          <a:blip r:embed="rId4"/>
          <a:stretch>
            <a:fillRect/>
          </a:stretch>
        </p:blipFill>
        <p:spPr>
          <a:xfrm>
            <a:off x="1" y="6741043"/>
            <a:ext cx="2759528" cy="1485900"/>
          </a:xfrm>
          <a:prstGeom prst="rect">
            <a:avLst/>
          </a:prstGeom>
        </p:spPr>
      </p:pic>
      <p:cxnSp>
        <p:nvCxnSpPr>
          <p:cNvPr id="3" name="Straight Arrow Connector 2">
            <a:extLst>
              <a:ext uri="{FF2B5EF4-FFF2-40B4-BE49-F238E27FC236}">
                <a16:creationId xmlns:a16="http://schemas.microsoft.com/office/drawing/2014/main" id="{0E358ABD-C28C-C041-8D4D-56FB2B2191FA}"/>
              </a:ext>
            </a:extLst>
          </p:cNvPr>
          <p:cNvCxnSpPr>
            <a:cxnSpLocks/>
          </p:cNvCxnSpPr>
          <p:nvPr/>
        </p:nvCxnSpPr>
        <p:spPr>
          <a:xfrm flipH="1" flipV="1">
            <a:off x="3791412" y="5183908"/>
            <a:ext cx="1379401" cy="5489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D09655-8A11-3843-B82C-E440AA1FF910}"/>
              </a:ext>
            </a:extLst>
          </p:cNvPr>
          <p:cNvCxnSpPr>
            <a:cxnSpLocks/>
          </p:cNvCxnSpPr>
          <p:nvPr/>
        </p:nvCxnSpPr>
        <p:spPr>
          <a:xfrm flipV="1">
            <a:off x="10366916" y="5161605"/>
            <a:ext cx="2772612" cy="571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14">
            <a:extLst>
              <a:ext uri="{FF2B5EF4-FFF2-40B4-BE49-F238E27FC236}">
                <a16:creationId xmlns:a16="http://schemas.microsoft.com/office/drawing/2014/main" id="{93698ABB-A193-DD45-9D1D-5CD3A7DDD6A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260000" y="7137229"/>
            <a:ext cx="4227106" cy="848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185072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842</TotalTime>
  <Words>2560</Words>
  <Application>Microsoft Macintosh PowerPoint</Application>
  <PresentationFormat>Custom</PresentationFormat>
  <Paragraphs>768</Paragraphs>
  <Slides>25</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vt:lpstr>
      <vt:lpstr>Futura Medium</vt:lpstr>
      <vt:lpstr>Verdana</vt:lpstr>
      <vt:lpstr>Office Theme</vt:lpstr>
      <vt:lpstr>PowerPoint Presentation</vt:lpstr>
      <vt:lpstr>PowerPoint Presentation</vt:lpstr>
      <vt:lpstr>Partners and Collaborators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Composite Linkage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SGI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CJ Schwartz</dc:creator>
  <cp:lastModifiedBy>CJ Schwartz</cp:lastModifiedBy>
  <cp:revision>90</cp:revision>
  <dcterms:created xsi:type="dcterms:W3CDTF">2018-07-04T11:31:09Z</dcterms:created>
  <dcterms:modified xsi:type="dcterms:W3CDTF">2019-03-17T17:01:11Z</dcterms:modified>
</cp:coreProperties>
</file>