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94" r:id="rId2"/>
    <p:sldId id="311" r:id="rId3"/>
    <p:sldId id="272" r:id="rId4"/>
    <p:sldId id="286" r:id="rId5"/>
    <p:sldId id="273" r:id="rId6"/>
    <p:sldId id="288" r:id="rId7"/>
    <p:sldId id="293" r:id="rId8"/>
    <p:sldId id="299" r:id="rId9"/>
    <p:sldId id="312" r:id="rId10"/>
    <p:sldId id="292" r:id="rId11"/>
    <p:sldId id="291" r:id="rId12"/>
    <p:sldId id="287" r:id="rId13"/>
    <p:sldId id="266" r:id="rId14"/>
    <p:sldId id="277" r:id="rId15"/>
    <p:sldId id="263" r:id="rId16"/>
    <p:sldId id="260" r:id="rId17"/>
    <p:sldId id="289" r:id="rId18"/>
    <p:sldId id="297" r:id="rId19"/>
    <p:sldId id="256" r:id="rId20"/>
    <p:sldId id="261" r:id="rId21"/>
    <p:sldId id="313" r:id="rId22"/>
    <p:sldId id="279" r:id="rId23"/>
    <p:sldId id="280" r:id="rId24"/>
    <p:sldId id="281" r:id="rId25"/>
    <p:sldId id="282" r:id="rId26"/>
    <p:sldId id="274" r:id="rId27"/>
    <p:sldId id="303" r:id="rId28"/>
    <p:sldId id="302" r:id="rId29"/>
    <p:sldId id="283" r:id="rId30"/>
    <p:sldId id="284" r:id="rId31"/>
    <p:sldId id="264" r:id="rId32"/>
    <p:sldId id="296" r:id="rId33"/>
    <p:sldId id="275" r:id="rId34"/>
    <p:sldId id="306" r:id="rId35"/>
    <p:sldId id="305" r:id="rId36"/>
    <p:sldId id="29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81"/>
    <p:restoredTop sz="53091"/>
  </p:normalViewPr>
  <p:slideViewPr>
    <p:cSldViewPr snapToGrid="0" snapToObjects="1">
      <p:cViewPr varScale="1">
        <p:scale>
          <a:sx n="37" d="100"/>
          <a:sy n="37" d="100"/>
        </p:scale>
        <p:origin x="3232" y="184"/>
      </p:cViewPr>
      <p:guideLst>
        <p:guide orient="horz" pos="2160"/>
        <p:guide pos="2880"/>
      </p:guideLst>
    </p:cSldViewPr>
  </p:slideViewPr>
  <p:notesTextViewPr>
    <p:cViewPr>
      <p:scale>
        <a:sx n="100" d="100"/>
        <a:sy n="100" d="100"/>
      </p:scale>
      <p:origin x="0" y="0"/>
    </p:cViewPr>
  </p:notesTextViewPr>
  <p:sorterViewPr>
    <p:cViewPr>
      <p:scale>
        <a:sx n="92" d="100"/>
        <a:sy n="9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HD:Users:chrischwartz55:Desktop:Workbook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HD:Users:chrischwartz55:Desktop:Workbook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HD:Users:chrischwartz55:Desktop:terpene%20QTL%20experiemnt_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chemeClr val="accent6"/>
              </a:solidFill>
            </a:ln>
          </c:spPr>
          <c:marker>
            <c:spPr>
              <a:solidFill>
                <a:schemeClr val="accent6"/>
              </a:solidFill>
              <a:ln>
                <a:solidFill>
                  <a:schemeClr val="accent6"/>
                </a:solidFill>
              </a:ln>
            </c:spPr>
          </c:marker>
          <c:cat>
            <c:numRef>
              <c:f>Sheet1!$A$2:$A$101</c:f>
              <c:numCache>
                <c:formatCode>General</c:formatCode>
                <c:ptCount val="100"/>
                <c:pt idx="0">
                  <c:v>1</c:v>
                </c:pt>
                <c:pt idx="1">
                  <c:v>1</c:v>
                </c:pt>
                <c:pt idx="2">
                  <c:v>1</c:v>
                </c:pt>
                <c:pt idx="3">
                  <c:v>1</c:v>
                </c:pt>
                <c:pt idx="4">
                  <c:v>1</c:v>
                </c:pt>
                <c:pt idx="5">
                  <c:v>1</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numCache>
            </c:numRef>
          </c:cat>
          <c:val>
            <c:numRef>
              <c:f>Sheet1!$G$2:$G$101</c:f>
              <c:numCache>
                <c:formatCode>General</c:formatCode>
                <c:ptCount val="100"/>
                <c:pt idx="0">
                  <c:v>10</c:v>
                </c:pt>
                <c:pt idx="1">
                  <c:v>12</c:v>
                </c:pt>
                <c:pt idx="2">
                  <c:v>14</c:v>
                </c:pt>
                <c:pt idx="3">
                  <c:v>10</c:v>
                </c:pt>
                <c:pt idx="4">
                  <c:v>18</c:v>
                </c:pt>
                <c:pt idx="5">
                  <c:v>15</c:v>
                </c:pt>
                <c:pt idx="6">
                  <c:v>16</c:v>
                </c:pt>
                <c:pt idx="7">
                  <c:v>12</c:v>
                </c:pt>
                <c:pt idx="8">
                  <c:v>17</c:v>
                </c:pt>
                <c:pt idx="9">
                  <c:v>10</c:v>
                </c:pt>
                <c:pt idx="10">
                  <c:v>13</c:v>
                </c:pt>
                <c:pt idx="11">
                  <c:v>14</c:v>
                </c:pt>
                <c:pt idx="12">
                  <c:v>12</c:v>
                </c:pt>
                <c:pt idx="13">
                  <c:v>11</c:v>
                </c:pt>
                <c:pt idx="14">
                  <c:v>15</c:v>
                </c:pt>
                <c:pt idx="15">
                  <c:v>15</c:v>
                </c:pt>
                <c:pt idx="16">
                  <c:v>12</c:v>
                </c:pt>
                <c:pt idx="17">
                  <c:v>10</c:v>
                </c:pt>
                <c:pt idx="18">
                  <c:v>17</c:v>
                </c:pt>
                <c:pt idx="19">
                  <c:v>18</c:v>
                </c:pt>
                <c:pt idx="20">
                  <c:v>19</c:v>
                </c:pt>
                <c:pt idx="21">
                  <c:v>10</c:v>
                </c:pt>
                <c:pt idx="22">
                  <c:v>12</c:v>
                </c:pt>
                <c:pt idx="23">
                  <c:v>15</c:v>
                </c:pt>
                <c:pt idx="24">
                  <c:v>16</c:v>
                </c:pt>
                <c:pt idx="25">
                  <c:v>17</c:v>
                </c:pt>
                <c:pt idx="26">
                  <c:v>12</c:v>
                </c:pt>
                <c:pt idx="27">
                  <c:v>12</c:v>
                </c:pt>
                <c:pt idx="28">
                  <c:v>14</c:v>
                </c:pt>
                <c:pt idx="29">
                  <c:v>15</c:v>
                </c:pt>
                <c:pt idx="30">
                  <c:v>13</c:v>
                </c:pt>
                <c:pt idx="31">
                  <c:v>12</c:v>
                </c:pt>
                <c:pt idx="32">
                  <c:v>10</c:v>
                </c:pt>
                <c:pt idx="33">
                  <c:v>18</c:v>
                </c:pt>
                <c:pt idx="34">
                  <c:v>15</c:v>
                </c:pt>
                <c:pt idx="35">
                  <c:v>16</c:v>
                </c:pt>
                <c:pt idx="36">
                  <c:v>17</c:v>
                </c:pt>
                <c:pt idx="37">
                  <c:v>19</c:v>
                </c:pt>
                <c:pt idx="38">
                  <c:v>13</c:v>
                </c:pt>
                <c:pt idx="39">
                  <c:v>15</c:v>
                </c:pt>
                <c:pt idx="40">
                  <c:v>14</c:v>
                </c:pt>
                <c:pt idx="41">
                  <c:v>12</c:v>
                </c:pt>
                <c:pt idx="42">
                  <c:v>15</c:v>
                </c:pt>
                <c:pt idx="43">
                  <c:v>17</c:v>
                </c:pt>
                <c:pt idx="44">
                  <c:v>18</c:v>
                </c:pt>
                <c:pt idx="45">
                  <c:v>19</c:v>
                </c:pt>
                <c:pt idx="46">
                  <c:v>13</c:v>
                </c:pt>
                <c:pt idx="47">
                  <c:v>15</c:v>
                </c:pt>
                <c:pt idx="48">
                  <c:v>12</c:v>
                </c:pt>
                <c:pt idx="49">
                  <c:v>14</c:v>
                </c:pt>
                <c:pt idx="50">
                  <c:v>14</c:v>
                </c:pt>
                <c:pt idx="51">
                  <c:v>25</c:v>
                </c:pt>
                <c:pt idx="52">
                  <c:v>50</c:v>
                </c:pt>
                <c:pt idx="53">
                  <c:v>38</c:v>
                </c:pt>
                <c:pt idx="54">
                  <c:v>33</c:v>
                </c:pt>
                <c:pt idx="55">
                  <c:v>25</c:v>
                </c:pt>
                <c:pt idx="56">
                  <c:v>18</c:v>
                </c:pt>
                <c:pt idx="57">
                  <c:v>12</c:v>
                </c:pt>
                <c:pt idx="58">
                  <c:v>19</c:v>
                </c:pt>
                <c:pt idx="59">
                  <c:v>16</c:v>
                </c:pt>
                <c:pt idx="60">
                  <c:v>12</c:v>
                </c:pt>
                <c:pt idx="61">
                  <c:v>15</c:v>
                </c:pt>
                <c:pt idx="62">
                  <c:v>14</c:v>
                </c:pt>
                <c:pt idx="63">
                  <c:v>18</c:v>
                </c:pt>
                <c:pt idx="64">
                  <c:v>19</c:v>
                </c:pt>
                <c:pt idx="65">
                  <c:v>16</c:v>
                </c:pt>
                <c:pt idx="66">
                  <c:v>16</c:v>
                </c:pt>
                <c:pt idx="67">
                  <c:v>15</c:v>
                </c:pt>
                <c:pt idx="68">
                  <c:v>16</c:v>
                </c:pt>
                <c:pt idx="69">
                  <c:v>15</c:v>
                </c:pt>
                <c:pt idx="70">
                  <c:v>12</c:v>
                </c:pt>
                <c:pt idx="71">
                  <c:v>17</c:v>
                </c:pt>
                <c:pt idx="72">
                  <c:v>18</c:v>
                </c:pt>
                <c:pt idx="73">
                  <c:v>10</c:v>
                </c:pt>
                <c:pt idx="74">
                  <c:v>18</c:v>
                </c:pt>
                <c:pt idx="75">
                  <c:v>10</c:v>
                </c:pt>
                <c:pt idx="76">
                  <c:v>15</c:v>
                </c:pt>
                <c:pt idx="77">
                  <c:v>10</c:v>
                </c:pt>
                <c:pt idx="78">
                  <c:v>16</c:v>
                </c:pt>
                <c:pt idx="79">
                  <c:v>13</c:v>
                </c:pt>
                <c:pt idx="80">
                  <c:v>12</c:v>
                </c:pt>
                <c:pt idx="81">
                  <c:v>13</c:v>
                </c:pt>
                <c:pt idx="82">
                  <c:v>18</c:v>
                </c:pt>
                <c:pt idx="83">
                  <c:v>17</c:v>
                </c:pt>
                <c:pt idx="84">
                  <c:v>15</c:v>
                </c:pt>
                <c:pt idx="85">
                  <c:v>14</c:v>
                </c:pt>
                <c:pt idx="86">
                  <c:v>19</c:v>
                </c:pt>
                <c:pt idx="87">
                  <c:v>16</c:v>
                </c:pt>
                <c:pt idx="88">
                  <c:v>15</c:v>
                </c:pt>
                <c:pt idx="89">
                  <c:v>12</c:v>
                </c:pt>
                <c:pt idx="90">
                  <c:v>13</c:v>
                </c:pt>
                <c:pt idx="91">
                  <c:v>18</c:v>
                </c:pt>
                <c:pt idx="92">
                  <c:v>15</c:v>
                </c:pt>
                <c:pt idx="93">
                  <c:v>17</c:v>
                </c:pt>
                <c:pt idx="94">
                  <c:v>16</c:v>
                </c:pt>
                <c:pt idx="95">
                  <c:v>14</c:v>
                </c:pt>
                <c:pt idx="96">
                  <c:v>18</c:v>
                </c:pt>
                <c:pt idx="97">
                  <c:v>19</c:v>
                </c:pt>
                <c:pt idx="98">
                  <c:v>15</c:v>
                </c:pt>
                <c:pt idx="99">
                  <c:v>12</c:v>
                </c:pt>
              </c:numCache>
            </c:numRef>
          </c:val>
          <c:smooth val="0"/>
          <c:extLst>
            <c:ext xmlns:c16="http://schemas.microsoft.com/office/drawing/2014/chart" uri="{C3380CC4-5D6E-409C-BE32-E72D297353CC}">
              <c16:uniqueId val="{00000000-BEAD-7A40-A084-343CD6A448E5}"/>
            </c:ext>
          </c:extLst>
        </c:ser>
        <c:dLbls>
          <c:showLegendKey val="0"/>
          <c:showVal val="0"/>
          <c:showCatName val="0"/>
          <c:showSerName val="0"/>
          <c:showPercent val="0"/>
          <c:showBubbleSize val="0"/>
        </c:dLbls>
        <c:marker val="1"/>
        <c:smooth val="0"/>
        <c:axId val="-1519494592"/>
        <c:axId val="-1519492960"/>
      </c:lineChart>
      <c:catAx>
        <c:axId val="-1519494592"/>
        <c:scaling>
          <c:orientation val="minMax"/>
        </c:scaling>
        <c:delete val="0"/>
        <c:axPos val="b"/>
        <c:numFmt formatCode="General" sourceLinked="1"/>
        <c:majorTickMark val="out"/>
        <c:minorTickMark val="none"/>
        <c:tickLblPos val="nextTo"/>
        <c:crossAx val="-1519492960"/>
        <c:crosses val="autoZero"/>
        <c:auto val="1"/>
        <c:lblAlgn val="ctr"/>
        <c:lblOffset val="100"/>
        <c:noMultiLvlLbl val="0"/>
      </c:catAx>
      <c:valAx>
        <c:axId val="-1519492960"/>
        <c:scaling>
          <c:orientation val="minMax"/>
        </c:scaling>
        <c:delete val="0"/>
        <c:axPos val="l"/>
        <c:majorGridlines/>
        <c:numFmt formatCode="General" sourceLinked="1"/>
        <c:majorTickMark val="out"/>
        <c:minorTickMark val="none"/>
        <c:tickLblPos val="nextTo"/>
        <c:crossAx val="-15194945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90332458442706E-2"/>
          <c:y val="4.6296296296296301E-2"/>
          <c:w val="0.88278696412948399"/>
          <c:h val="0.79964895013123405"/>
        </c:manualLayout>
      </c:layout>
      <c:lineChart>
        <c:grouping val="standard"/>
        <c:varyColors val="0"/>
        <c:ser>
          <c:idx val="0"/>
          <c:order val="0"/>
          <c:cat>
            <c:numRef>
              <c:f>Sheet1!$A$2:$A$101</c:f>
              <c:numCache>
                <c:formatCode>General</c:formatCode>
                <c:ptCount val="100"/>
                <c:pt idx="0">
                  <c:v>1</c:v>
                </c:pt>
                <c:pt idx="1">
                  <c:v>1</c:v>
                </c:pt>
                <c:pt idx="2">
                  <c:v>1</c:v>
                </c:pt>
                <c:pt idx="3">
                  <c:v>1</c:v>
                </c:pt>
                <c:pt idx="4">
                  <c:v>1</c:v>
                </c:pt>
                <c:pt idx="5">
                  <c:v>1</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numCache>
            </c:numRef>
          </c:cat>
          <c:val>
            <c:numRef>
              <c:f>Sheet1!$E$2:$E$101</c:f>
              <c:numCache>
                <c:formatCode>General</c:formatCode>
                <c:ptCount val="100"/>
                <c:pt idx="0">
                  <c:v>10</c:v>
                </c:pt>
                <c:pt idx="1">
                  <c:v>12</c:v>
                </c:pt>
                <c:pt idx="2">
                  <c:v>14</c:v>
                </c:pt>
                <c:pt idx="3">
                  <c:v>10</c:v>
                </c:pt>
                <c:pt idx="4">
                  <c:v>18</c:v>
                </c:pt>
                <c:pt idx="5">
                  <c:v>15</c:v>
                </c:pt>
                <c:pt idx="6">
                  <c:v>16</c:v>
                </c:pt>
                <c:pt idx="7">
                  <c:v>12</c:v>
                </c:pt>
                <c:pt idx="8">
                  <c:v>17</c:v>
                </c:pt>
                <c:pt idx="9">
                  <c:v>10</c:v>
                </c:pt>
                <c:pt idx="10">
                  <c:v>13</c:v>
                </c:pt>
                <c:pt idx="11">
                  <c:v>14</c:v>
                </c:pt>
                <c:pt idx="12">
                  <c:v>20</c:v>
                </c:pt>
                <c:pt idx="13">
                  <c:v>20</c:v>
                </c:pt>
                <c:pt idx="14">
                  <c:v>19</c:v>
                </c:pt>
                <c:pt idx="15">
                  <c:v>25</c:v>
                </c:pt>
                <c:pt idx="16">
                  <c:v>32</c:v>
                </c:pt>
                <c:pt idx="17">
                  <c:v>50</c:v>
                </c:pt>
                <c:pt idx="18">
                  <c:v>22</c:v>
                </c:pt>
                <c:pt idx="19">
                  <c:v>18</c:v>
                </c:pt>
                <c:pt idx="20">
                  <c:v>19</c:v>
                </c:pt>
                <c:pt idx="21">
                  <c:v>10</c:v>
                </c:pt>
                <c:pt idx="22">
                  <c:v>12</c:v>
                </c:pt>
                <c:pt idx="23">
                  <c:v>15</c:v>
                </c:pt>
                <c:pt idx="24">
                  <c:v>16</c:v>
                </c:pt>
                <c:pt idx="25">
                  <c:v>17</c:v>
                </c:pt>
                <c:pt idx="26">
                  <c:v>12</c:v>
                </c:pt>
                <c:pt idx="27">
                  <c:v>12</c:v>
                </c:pt>
                <c:pt idx="28">
                  <c:v>14</c:v>
                </c:pt>
                <c:pt idx="29">
                  <c:v>15</c:v>
                </c:pt>
                <c:pt idx="30">
                  <c:v>13</c:v>
                </c:pt>
                <c:pt idx="31">
                  <c:v>12</c:v>
                </c:pt>
                <c:pt idx="32">
                  <c:v>10</c:v>
                </c:pt>
                <c:pt idx="33">
                  <c:v>18</c:v>
                </c:pt>
                <c:pt idx="34">
                  <c:v>15</c:v>
                </c:pt>
                <c:pt idx="35">
                  <c:v>16</c:v>
                </c:pt>
                <c:pt idx="36">
                  <c:v>17</c:v>
                </c:pt>
                <c:pt idx="37">
                  <c:v>19</c:v>
                </c:pt>
                <c:pt idx="38">
                  <c:v>13</c:v>
                </c:pt>
                <c:pt idx="39">
                  <c:v>15</c:v>
                </c:pt>
                <c:pt idx="40">
                  <c:v>14</c:v>
                </c:pt>
                <c:pt idx="41">
                  <c:v>12</c:v>
                </c:pt>
                <c:pt idx="42">
                  <c:v>15</c:v>
                </c:pt>
                <c:pt idx="43">
                  <c:v>17</c:v>
                </c:pt>
                <c:pt idx="44">
                  <c:v>18</c:v>
                </c:pt>
                <c:pt idx="45">
                  <c:v>19</c:v>
                </c:pt>
                <c:pt idx="46">
                  <c:v>13</c:v>
                </c:pt>
                <c:pt idx="47">
                  <c:v>15</c:v>
                </c:pt>
                <c:pt idx="48">
                  <c:v>12</c:v>
                </c:pt>
                <c:pt idx="49">
                  <c:v>14</c:v>
                </c:pt>
                <c:pt idx="50">
                  <c:v>14</c:v>
                </c:pt>
                <c:pt idx="51">
                  <c:v>12</c:v>
                </c:pt>
                <c:pt idx="52">
                  <c:v>15</c:v>
                </c:pt>
                <c:pt idx="53">
                  <c:v>13</c:v>
                </c:pt>
                <c:pt idx="54">
                  <c:v>17</c:v>
                </c:pt>
                <c:pt idx="55">
                  <c:v>15</c:v>
                </c:pt>
                <c:pt idx="56">
                  <c:v>18</c:v>
                </c:pt>
                <c:pt idx="57">
                  <c:v>12</c:v>
                </c:pt>
                <c:pt idx="58">
                  <c:v>19</c:v>
                </c:pt>
                <c:pt idx="59">
                  <c:v>16</c:v>
                </c:pt>
                <c:pt idx="60">
                  <c:v>12</c:v>
                </c:pt>
                <c:pt idx="61">
                  <c:v>15</c:v>
                </c:pt>
                <c:pt idx="62">
                  <c:v>14</c:v>
                </c:pt>
                <c:pt idx="63">
                  <c:v>18</c:v>
                </c:pt>
                <c:pt idx="64">
                  <c:v>19</c:v>
                </c:pt>
                <c:pt idx="65">
                  <c:v>16</c:v>
                </c:pt>
                <c:pt idx="66">
                  <c:v>16</c:v>
                </c:pt>
                <c:pt idx="67">
                  <c:v>15</c:v>
                </c:pt>
                <c:pt idx="68">
                  <c:v>16</c:v>
                </c:pt>
                <c:pt idx="69">
                  <c:v>15</c:v>
                </c:pt>
                <c:pt idx="70">
                  <c:v>12</c:v>
                </c:pt>
                <c:pt idx="71">
                  <c:v>17</c:v>
                </c:pt>
                <c:pt idx="72">
                  <c:v>18</c:v>
                </c:pt>
                <c:pt idx="73">
                  <c:v>10</c:v>
                </c:pt>
                <c:pt idx="74">
                  <c:v>18</c:v>
                </c:pt>
                <c:pt idx="75">
                  <c:v>10</c:v>
                </c:pt>
                <c:pt idx="76">
                  <c:v>15</c:v>
                </c:pt>
                <c:pt idx="77">
                  <c:v>10</c:v>
                </c:pt>
                <c:pt idx="78">
                  <c:v>16</c:v>
                </c:pt>
                <c:pt idx="79">
                  <c:v>13</c:v>
                </c:pt>
                <c:pt idx="80">
                  <c:v>12</c:v>
                </c:pt>
                <c:pt idx="81">
                  <c:v>13</c:v>
                </c:pt>
                <c:pt idx="82">
                  <c:v>18</c:v>
                </c:pt>
                <c:pt idx="83">
                  <c:v>17</c:v>
                </c:pt>
                <c:pt idx="84">
                  <c:v>15</c:v>
                </c:pt>
                <c:pt idx="85">
                  <c:v>14</c:v>
                </c:pt>
                <c:pt idx="86">
                  <c:v>19</c:v>
                </c:pt>
                <c:pt idx="87">
                  <c:v>16</c:v>
                </c:pt>
                <c:pt idx="88">
                  <c:v>15</c:v>
                </c:pt>
                <c:pt idx="89">
                  <c:v>12</c:v>
                </c:pt>
                <c:pt idx="90">
                  <c:v>13</c:v>
                </c:pt>
                <c:pt idx="91">
                  <c:v>18</c:v>
                </c:pt>
                <c:pt idx="92">
                  <c:v>15</c:v>
                </c:pt>
                <c:pt idx="93">
                  <c:v>17</c:v>
                </c:pt>
                <c:pt idx="94">
                  <c:v>16</c:v>
                </c:pt>
                <c:pt idx="95">
                  <c:v>14</c:v>
                </c:pt>
                <c:pt idx="96">
                  <c:v>18</c:v>
                </c:pt>
                <c:pt idx="97">
                  <c:v>19</c:v>
                </c:pt>
                <c:pt idx="98">
                  <c:v>15</c:v>
                </c:pt>
                <c:pt idx="99">
                  <c:v>12</c:v>
                </c:pt>
              </c:numCache>
            </c:numRef>
          </c:val>
          <c:smooth val="0"/>
          <c:extLst>
            <c:ext xmlns:c16="http://schemas.microsoft.com/office/drawing/2014/chart" uri="{C3380CC4-5D6E-409C-BE32-E72D297353CC}">
              <c16:uniqueId val="{00000000-371D-D14C-AFA1-10AA8129A5E5}"/>
            </c:ext>
          </c:extLst>
        </c:ser>
        <c:dLbls>
          <c:showLegendKey val="0"/>
          <c:showVal val="0"/>
          <c:showCatName val="0"/>
          <c:showSerName val="0"/>
          <c:showPercent val="0"/>
          <c:showBubbleSize val="0"/>
        </c:dLbls>
        <c:marker val="1"/>
        <c:smooth val="0"/>
        <c:axId val="-1519475536"/>
        <c:axId val="-1519473216"/>
      </c:lineChart>
      <c:catAx>
        <c:axId val="-1519475536"/>
        <c:scaling>
          <c:orientation val="minMax"/>
        </c:scaling>
        <c:delete val="0"/>
        <c:axPos val="b"/>
        <c:numFmt formatCode="General" sourceLinked="1"/>
        <c:majorTickMark val="out"/>
        <c:minorTickMark val="none"/>
        <c:tickLblPos val="nextTo"/>
        <c:crossAx val="-1519473216"/>
        <c:crosses val="autoZero"/>
        <c:auto val="1"/>
        <c:lblAlgn val="ctr"/>
        <c:lblOffset val="100"/>
        <c:noMultiLvlLbl val="0"/>
      </c:catAx>
      <c:valAx>
        <c:axId val="-1519473216"/>
        <c:scaling>
          <c:orientation val="minMax"/>
        </c:scaling>
        <c:delete val="0"/>
        <c:axPos val="l"/>
        <c:majorGridlines/>
        <c:numFmt formatCode="General" sourceLinked="1"/>
        <c:majorTickMark val="out"/>
        <c:minorTickMark val="none"/>
        <c:tickLblPos val="nextTo"/>
        <c:crossAx val="-151947553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chemeClr val="tx1"/>
              </a:solidFill>
            </a:ln>
          </c:spPr>
          <c:marker>
            <c:spPr>
              <a:solidFill>
                <a:schemeClr val="tx1"/>
              </a:solidFill>
              <a:ln>
                <a:solidFill>
                  <a:schemeClr val="tx1"/>
                </a:solidFill>
              </a:ln>
            </c:spPr>
          </c:marker>
          <c:cat>
            <c:numRef>
              <c:f>Sheet1!$A$2:$A$101</c:f>
              <c:numCache>
                <c:formatCode>General</c:formatCode>
                <c:ptCount val="100"/>
                <c:pt idx="0">
                  <c:v>1</c:v>
                </c:pt>
                <c:pt idx="1">
                  <c:v>1</c:v>
                </c:pt>
                <c:pt idx="2">
                  <c:v>1</c:v>
                </c:pt>
                <c:pt idx="3">
                  <c:v>1</c:v>
                </c:pt>
                <c:pt idx="4">
                  <c:v>1</c:v>
                </c:pt>
                <c:pt idx="5">
                  <c:v>1</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numCache>
            </c:numRef>
          </c:cat>
          <c:val>
            <c:numRef>
              <c:f>Sheet1!$I$2:$I$101</c:f>
              <c:numCache>
                <c:formatCode>General</c:formatCode>
                <c:ptCount val="100"/>
                <c:pt idx="0">
                  <c:v>10</c:v>
                </c:pt>
                <c:pt idx="1">
                  <c:v>12</c:v>
                </c:pt>
                <c:pt idx="2">
                  <c:v>14</c:v>
                </c:pt>
                <c:pt idx="3">
                  <c:v>10</c:v>
                </c:pt>
                <c:pt idx="4">
                  <c:v>18</c:v>
                </c:pt>
                <c:pt idx="5">
                  <c:v>15</c:v>
                </c:pt>
                <c:pt idx="6">
                  <c:v>16</c:v>
                </c:pt>
                <c:pt idx="7">
                  <c:v>12</c:v>
                </c:pt>
                <c:pt idx="8">
                  <c:v>17</c:v>
                </c:pt>
                <c:pt idx="9">
                  <c:v>10</c:v>
                </c:pt>
                <c:pt idx="10">
                  <c:v>13</c:v>
                </c:pt>
                <c:pt idx="11">
                  <c:v>14</c:v>
                </c:pt>
                <c:pt idx="12">
                  <c:v>20</c:v>
                </c:pt>
                <c:pt idx="13">
                  <c:v>20</c:v>
                </c:pt>
                <c:pt idx="14">
                  <c:v>19</c:v>
                </c:pt>
                <c:pt idx="15">
                  <c:v>25</c:v>
                </c:pt>
                <c:pt idx="16">
                  <c:v>32</c:v>
                </c:pt>
                <c:pt idx="17">
                  <c:v>50</c:v>
                </c:pt>
                <c:pt idx="18">
                  <c:v>22</c:v>
                </c:pt>
                <c:pt idx="19">
                  <c:v>18</c:v>
                </c:pt>
                <c:pt idx="20">
                  <c:v>19</c:v>
                </c:pt>
                <c:pt idx="21">
                  <c:v>10</c:v>
                </c:pt>
                <c:pt idx="22">
                  <c:v>12</c:v>
                </c:pt>
                <c:pt idx="23">
                  <c:v>15</c:v>
                </c:pt>
                <c:pt idx="24">
                  <c:v>16</c:v>
                </c:pt>
                <c:pt idx="25">
                  <c:v>17</c:v>
                </c:pt>
                <c:pt idx="26">
                  <c:v>12</c:v>
                </c:pt>
                <c:pt idx="27">
                  <c:v>12</c:v>
                </c:pt>
                <c:pt idx="28">
                  <c:v>14</c:v>
                </c:pt>
                <c:pt idx="29">
                  <c:v>15</c:v>
                </c:pt>
                <c:pt idx="30">
                  <c:v>13</c:v>
                </c:pt>
                <c:pt idx="31">
                  <c:v>12</c:v>
                </c:pt>
                <c:pt idx="32">
                  <c:v>10</c:v>
                </c:pt>
                <c:pt idx="33">
                  <c:v>18</c:v>
                </c:pt>
                <c:pt idx="34">
                  <c:v>15</c:v>
                </c:pt>
                <c:pt idx="35">
                  <c:v>16</c:v>
                </c:pt>
                <c:pt idx="36">
                  <c:v>17</c:v>
                </c:pt>
                <c:pt idx="37">
                  <c:v>19</c:v>
                </c:pt>
                <c:pt idx="38">
                  <c:v>13</c:v>
                </c:pt>
                <c:pt idx="39">
                  <c:v>15</c:v>
                </c:pt>
                <c:pt idx="40">
                  <c:v>14</c:v>
                </c:pt>
                <c:pt idx="41">
                  <c:v>12</c:v>
                </c:pt>
                <c:pt idx="42">
                  <c:v>15</c:v>
                </c:pt>
                <c:pt idx="43">
                  <c:v>17</c:v>
                </c:pt>
                <c:pt idx="44">
                  <c:v>18</c:v>
                </c:pt>
                <c:pt idx="45">
                  <c:v>19</c:v>
                </c:pt>
                <c:pt idx="46">
                  <c:v>13</c:v>
                </c:pt>
                <c:pt idx="47">
                  <c:v>15</c:v>
                </c:pt>
                <c:pt idx="48">
                  <c:v>12</c:v>
                </c:pt>
                <c:pt idx="49">
                  <c:v>14</c:v>
                </c:pt>
                <c:pt idx="50">
                  <c:v>14</c:v>
                </c:pt>
                <c:pt idx="51">
                  <c:v>25</c:v>
                </c:pt>
                <c:pt idx="52">
                  <c:v>50</c:v>
                </c:pt>
                <c:pt idx="53">
                  <c:v>38</c:v>
                </c:pt>
                <c:pt idx="54">
                  <c:v>33</c:v>
                </c:pt>
                <c:pt idx="55">
                  <c:v>25</c:v>
                </c:pt>
                <c:pt idx="56">
                  <c:v>18</c:v>
                </c:pt>
                <c:pt idx="57">
                  <c:v>12</c:v>
                </c:pt>
                <c:pt idx="58">
                  <c:v>19</c:v>
                </c:pt>
                <c:pt idx="59">
                  <c:v>16</c:v>
                </c:pt>
                <c:pt idx="60">
                  <c:v>12</c:v>
                </c:pt>
                <c:pt idx="61">
                  <c:v>15</c:v>
                </c:pt>
                <c:pt idx="62">
                  <c:v>14</c:v>
                </c:pt>
                <c:pt idx="63">
                  <c:v>18</c:v>
                </c:pt>
                <c:pt idx="64">
                  <c:v>19</c:v>
                </c:pt>
                <c:pt idx="65">
                  <c:v>16</c:v>
                </c:pt>
                <c:pt idx="66">
                  <c:v>16</c:v>
                </c:pt>
                <c:pt idx="67">
                  <c:v>15</c:v>
                </c:pt>
                <c:pt idx="68">
                  <c:v>16</c:v>
                </c:pt>
                <c:pt idx="69">
                  <c:v>15</c:v>
                </c:pt>
                <c:pt idx="70">
                  <c:v>12</c:v>
                </c:pt>
                <c:pt idx="71">
                  <c:v>17</c:v>
                </c:pt>
                <c:pt idx="72">
                  <c:v>18</c:v>
                </c:pt>
                <c:pt idx="73">
                  <c:v>10</c:v>
                </c:pt>
                <c:pt idx="74">
                  <c:v>18</c:v>
                </c:pt>
                <c:pt idx="75">
                  <c:v>10</c:v>
                </c:pt>
                <c:pt idx="76">
                  <c:v>15</c:v>
                </c:pt>
                <c:pt idx="77">
                  <c:v>10</c:v>
                </c:pt>
                <c:pt idx="78">
                  <c:v>16</c:v>
                </c:pt>
                <c:pt idx="79">
                  <c:v>13</c:v>
                </c:pt>
                <c:pt idx="80">
                  <c:v>12</c:v>
                </c:pt>
                <c:pt idx="81">
                  <c:v>13</c:v>
                </c:pt>
                <c:pt idx="82">
                  <c:v>18</c:v>
                </c:pt>
                <c:pt idx="83">
                  <c:v>17</c:v>
                </c:pt>
                <c:pt idx="84">
                  <c:v>15</c:v>
                </c:pt>
                <c:pt idx="85">
                  <c:v>14</c:v>
                </c:pt>
                <c:pt idx="86">
                  <c:v>19</c:v>
                </c:pt>
                <c:pt idx="87">
                  <c:v>16</c:v>
                </c:pt>
                <c:pt idx="88">
                  <c:v>15</c:v>
                </c:pt>
                <c:pt idx="89">
                  <c:v>12</c:v>
                </c:pt>
                <c:pt idx="90">
                  <c:v>13</c:v>
                </c:pt>
                <c:pt idx="91">
                  <c:v>18</c:v>
                </c:pt>
                <c:pt idx="92">
                  <c:v>15</c:v>
                </c:pt>
                <c:pt idx="93">
                  <c:v>17</c:v>
                </c:pt>
                <c:pt idx="94">
                  <c:v>16</c:v>
                </c:pt>
                <c:pt idx="95">
                  <c:v>14</c:v>
                </c:pt>
                <c:pt idx="96">
                  <c:v>18</c:v>
                </c:pt>
                <c:pt idx="97">
                  <c:v>19</c:v>
                </c:pt>
                <c:pt idx="98">
                  <c:v>15</c:v>
                </c:pt>
                <c:pt idx="99">
                  <c:v>12</c:v>
                </c:pt>
              </c:numCache>
            </c:numRef>
          </c:val>
          <c:smooth val="0"/>
          <c:extLst>
            <c:ext xmlns:c16="http://schemas.microsoft.com/office/drawing/2014/chart" uri="{C3380CC4-5D6E-409C-BE32-E72D297353CC}">
              <c16:uniqueId val="{00000000-6719-BE4F-BCF6-5B95C533DD78}"/>
            </c:ext>
          </c:extLst>
        </c:ser>
        <c:dLbls>
          <c:showLegendKey val="0"/>
          <c:showVal val="0"/>
          <c:showCatName val="0"/>
          <c:showSerName val="0"/>
          <c:showPercent val="0"/>
          <c:showBubbleSize val="0"/>
        </c:dLbls>
        <c:marker val="1"/>
        <c:smooth val="0"/>
        <c:axId val="-1411618656"/>
        <c:axId val="-1411616176"/>
      </c:lineChart>
      <c:catAx>
        <c:axId val="-1411618656"/>
        <c:scaling>
          <c:orientation val="minMax"/>
        </c:scaling>
        <c:delete val="0"/>
        <c:axPos val="b"/>
        <c:numFmt formatCode="General" sourceLinked="1"/>
        <c:majorTickMark val="out"/>
        <c:minorTickMark val="none"/>
        <c:tickLblPos val="nextTo"/>
        <c:crossAx val="-1411616176"/>
        <c:crosses val="autoZero"/>
        <c:auto val="1"/>
        <c:lblAlgn val="ctr"/>
        <c:lblOffset val="100"/>
        <c:noMultiLvlLbl val="0"/>
      </c:catAx>
      <c:valAx>
        <c:axId val="-1411616176"/>
        <c:scaling>
          <c:orientation val="minMax"/>
        </c:scaling>
        <c:delete val="0"/>
        <c:axPos val="l"/>
        <c:majorGridlines/>
        <c:numFmt formatCode="General" sourceLinked="1"/>
        <c:majorTickMark val="out"/>
        <c:minorTickMark val="none"/>
        <c:tickLblPos val="nextTo"/>
        <c:crossAx val="-141161865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037A7-8107-8A49-8529-1C4C7615CB0B}" type="datetimeFigureOut">
              <a:rPr lang="en-US" smtClean="0"/>
              <a:pPr/>
              <a:t>2/21/21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1AA067-7060-5349-BCD0-CF8BF64A91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coming and thanks to the organizers for</a:t>
            </a:r>
            <a:r>
              <a:rPr lang="en-US" baseline="0" dirty="0"/>
              <a:t> offering me the opportunity to help educate the Cannabis community on genetics.</a:t>
            </a:r>
          </a:p>
          <a:p>
            <a:endParaRPr lang="en-US" baseline="0" dirty="0"/>
          </a:p>
          <a:p>
            <a:r>
              <a:rPr lang="en-US" baseline="0" dirty="0"/>
              <a:t>I am CJ Schwartz and I am the CEO and CSO of a two companies, </a:t>
            </a:r>
            <a:r>
              <a:rPr lang="en-US" baseline="0" dirty="0" err="1"/>
              <a:t>Marigene</a:t>
            </a:r>
            <a:r>
              <a:rPr lang="en-US" baseline="0" dirty="0"/>
              <a:t> and </a:t>
            </a:r>
            <a:r>
              <a:rPr lang="en-US" baseline="0" dirty="0" err="1"/>
              <a:t>Hempgene</a:t>
            </a:r>
            <a:r>
              <a:rPr lang="en-US" baseline="0" dirty="0"/>
              <a:t> specializing in Cannabis genetics.</a:t>
            </a:r>
          </a:p>
          <a:p>
            <a:endParaRPr lang="en-US" baseline="0" dirty="0"/>
          </a:p>
          <a:p>
            <a:r>
              <a:rPr lang="en-US" baseline="0" dirty="0"/>
              <a:t>I have a PhD in Biochemistry and over 15 years of Plant Molecular Genetics experience. The majority of my work was in an academic setting and during that time I published multiple peer-reviewed papers on plant genetic.</a:t>
            </a:r>
          </a:p>
          <a:p>
            <a:endParaRPr lang="en-US" baseline="0" dirty="0"/>
          </a:p>
          <a:p>
            <a:r>
              <a:rPr lang="en-US" baseline="0" dirty="0"/>
              <a:t>My interests in Cannabis lies in using DNA evidence for identifying a strain really is, and using DNA information to develop superior strains for medicine, agriculture, and recreation communities.</a:t>
            </a:r>
          </a:p>
          <a:p>
            <a:endParaRPr lang="en-US" baseline="0" dirty="0"/>
          </a:p>
          <a:p>
            <a:r>
              <a:rPr lang="en-US" baseline="0" dirty="0"/>
              <a:t>How can DNA information help us make better plants?</a:t>
            </a:r>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1</a:t>
            </a:fld>
            <a:endParaRPr lang="en-US"/>
          </a:p>
        </p:txBody>
      </p:sp>
    </p:spTree>
    <p:extLst>
      <p:ext uri="{BB962C8B-B14F-4D97-AF65-F5344CB8AC3E}">
        <p14:creationId xmlns:p14="http://schemas.microsoft.com/office/powerpoint/2010/main" val="79810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a:t>
            </a:r>
            <a:r>
              <a:rPr lang="en-US" baseline="0" dirty="0"/>
              <a:t> the phenotypic distribution for height being controlled by a single gene that has a large effect.</a:t>
            </a:r>
            <a:endParaRPr lang="en-US" dirty="0"/>
          </a:p>
          <a:p>
            <a:endParaRPr lang="en-US" dirty="0"/>
          </a:p>
          <a:p>
            <a:r>
              <a:rPr lang="en-US" dirty="0"/>
              <a:t>Phenotypes in discrete non-overlapping classes. Very easy to identify. A qualitative distribution, Yes or No,</a:t>
            </a:r>
            <a:r>
              <a:rPr lang="en-US" baseline="0" dirty="0"/>
              <a:t> or On or OFF</a:t>
            </a:r>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10</a:t>
            </a:fld>
            <a:endParaRPr lang="en-US"/>
          </a:p>
        </p:txBody>
      </p:sp>
    </p:spTree>
    <p:extLst>
      <p:ext uri="{BB962C8B-B14F-4D97-AF65-F5344CB8AC3E}">
        <p14:creationId xmlns:p14="http://schemas.microsoft.com/office/powerpoint/2010/main" val="92621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most trains are multi-genic, due to multiple genes, which complicates matters.</a:t>
            </a:r>
          </a:p>
          <a:p>
            <a:endParaRPr lang="en-US" dirty="0"/>
          </a:p>
          <a:p>
            <a:r>
              <a:rPr lang="en-US" dirty="0"/>
              <a:t>SYNERGY-Additivity-ENTOURAGE EFFECT</a:t>
            </a:r>
          </a:p>
          <a:p>
            <a:endParaRPr lang="en-US" dirty="0"/>
          </a:p>
          <a:p>
            <a:r>
              <a:rPr lang="en-US" dirty="0"/>
              <a:t>More</a:t>
            </a:r>
            <a:r>
              <a:rPr lang="en-US" baseline="0" dirty="0"/>
              <a:t> to keep track of</a:t>
            </a:r>
          </a:p>
          <a:p>
            <a:r>
              <a:rPr lang="en-US" baseline="0" dirty="0"/>
              <a:t>Many more gene combinations and phenotypes</a:t>
            </a:r>
          </a:p>
          <a:p>
            <a:r>
              <a:rPr lang="en-US" baseline="0" dirty="0"/>
              <a:t>what are the contribution of each gene to the phenotype</a:t>
            </a:r>
          </a:p>
          <a:p>
            <a:endParaRPr lang="en-US" baseline="0" dirty="0"/>
          </a:p>
          <a:p>
            <a:r>
              <a:rPr lang="en-US" baseline="0" dirty="0" err="1"/>
              <a:t>Continous</a:t>
            </a:r>
            <a:r>
              <a:rPr lang="en-US" baseline="0" dirty="0"/>
              <a:t> distribution---Quantitative</a:t>
            </a:r>
          </a:p>
          <a:p>
            <a:endParaRPr lang="en-US" baseline="0" dirty="0"/>
          </a:p>
          <a:p>
            <a:r>
              <a:rPr lang="en-US" baseline="0" dirty="0"/>
              <a:t>QTL mapping</a:t>
            </a:r>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11</a:t>
            </a:fld>
            <a:endParaRPr lang="en-US"/>
          </a:p>
        </p:txBody>
      </p:sp>
    </p:spTree>
    <p:extLst>
      <p:ext uri="{BB962C8B-B14F-4D97-AF65-F5344CB8AC3E}">
        <p14:creationId xmlns:p14="http://schemas.microsoft.com/office/powerpoint/2010/main" val="5406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ways to discover genes</a:t>
            </a:r>
          </a:p>
          <a:p>
            <a:r>
              <a:rPr lang="en-US" dirty="0"/>
              <a:t>-classically a mutagenesis</a:t>
            </a:r>
          </a:p>
          <a:p>
            <a:r>
              <a:rPr lang="en-US" dirty="0"/>
              <a:t>	-to many background mutations, often sick</a:t>
            </a:r>
          </a:p>
          <a:p>
            <a:r>
              <a:rPr lang="en-US" dirty="0"/>
              <a:t>	-not considered GMO</a:t>
            </a:r>
          </a:p>
          <a:p>
            <a:r>
              <a:rPr lang="en-US" dirty="0"/>
              <a:t>	-need to backcross to reduce the mutations</a:t>
            </a:r>
          </a:p>
          <a:p>
            <a:endParaRPr lang="en-US" dirty="0"/>
          </a:p>
          <a:p>
            <a:r>
              <a:rPr lang="en-US" dirty="0"/>
              <a:t>GMO</a:t>
            </a:r>
          </a:p>
          <a:p>
            <a:r>
              <a:rPr lang="en-US" dirty="0"/>
              <a:t>-overproduce a</a:t>
            </a:r>
            <a:r>
              <a:rPr lang="en-US" baseline="0" dirty="0"/>
              <a:t> rate-limiting step</a:t>
            </a:r>
            <a:r>
              <a:rPr lang="en-US" dirty="0"/>
              <a:t> enzyme -&gt; more product</a:t>
            </a:r>
          </a:p>
          <a:p>
            <a:endParaRPr lang="en-US" dirty="0"/>
          </a:p>
          <a:p>
            <a:r>
              <a:rPr lang="en-US" dirty="0"/>
              <a:t>Natural variation-as good as mutants</a:t>
            </a:r>
          </a:p>
        </p:txBody>
      </p:sp>
      <p:sp>
        <p:nvSpPr>
          <p:cNvPr id="4" name="Slide Number Placeholder 3"/>
          <p:cNvSpPr>
            <a:spLocks noGrp="1"/>
          </p:cNvSpPr>
          <p:nvPr>
            <p:ph type="sldNum" sz="quarter" idx="10"/>
          </p:nvPr>
        </p:nvSpPr>
        <p:spPr/>
        <p:txBody>
          <a:bodyPr/>
          <a:lstStyle/>
          <a:p>
            <a:fld id="{111AA067-7060-5349-BCD0-CF8BF64A9107}" type="slidenum">
              <a:rPr lang="en-US" smtClean="0"/>
              <a:pPr/>
              <a:t>12</a:t>
            </a:fld>
            <a:endParaRPr lang="en-US"/>
          </a:p>
        </p:txBody>
      </p:sp>
    </p:spTree>
    <p:extLst>
      <p:ext uri="{BB962C8B-B14F-4D97-AF65-F5344CB8AC3E}">
        <p14:creationId xmlns:p14="http://schemas.microsoft.com/office/powerpoint/2010/main" val="164885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QTL for flowering time. 3 independent</a:t>
            </a:r>
            <a:r>
              <a:rPr lang="en-US" baseline="0" dirty="0"/>
              <a:t> experiment, different environmental conditions</a:t>
            </a:r>
            <a:endParaRPr lang="en-US" dirty="0"/>
          </a:p>
          <a:p>
            <a:r>
              <a:rPr lang="en-US" dirty="0"/>
              <a:t>X-axis, genome/chromosomes</a:t>
            </a:r>
          </a:p>
          <a:p>
            <a:r>
              <a:rPr lang="en-US" dirty="0"/>
              <a:t>Y-axis, statistical score of correlation with phenotype</a:t>
            </a:r>
          </a:p>
          <a:p>
            <a:r>
              <a:rPr lang="en-US" dirty="0"/>
              <a:t>Permutation</a:t>
            </a:r>
          </a:p>
          <a:p>
            <a:endParaRPr lang="en-US" dirty="0"/>
          </a:p>
          <a:p>
            <a:endParaRPr lang="en-US" dirty="0"/>
          </a:p>
          <a:p>
            <a:r>
              <a:rPr lang="en-US" dirty="0"/>
              <a:t>QTL accounts for 80-90% of variation</a:t>
            </a:r>
          </a:p>
          <a:p>
            <a:endParaRPr lang="en-US" dirty="0"/>
          </a:p>
          <a:p>
            <a:r>
              <a:rPr lang="en-US" dirty="0"/>
              <a:t>chances of this being wrong </a:t>
            </a:r>
            <a:r>
              <a:rPr lang="en-US" dirty="0" err="1"/>
              <a:t>anr</a:t>
            </a:r>
            <a:r>
              <a:rPr lang="en-US" dirty="0"/>
              <a:t> a billion to one</a:t>
            </a:r>
          </a:p>
        </p:txBody>
      </p:sp>
      <p:sp>
        <p:nvSpPr>
          <p:cNvPr id="4" name="Slide Number Placeholder 3"/>
          <p:cNvSpPr>
            <a:spLocks noGrp="1"/>
          </p:cNvSpPr>
          <p:nvPr>
            <p:ph type="sldNum" sz="quarter" idx="10"/>
          </p:nvPr>
        </p:nvSpPr>
        <p:spPr/>
        <p:txBody>
          <a:bodyPr/>
          <a:lstStyle/>
          <a:p>
            <a:fld id="{111AA067-7060-5349-BCD0-CF8BF64A910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Loci = multiple</a:t>
            </a:r>
            <a:r>
              <a:rPr lang="en-US" baseline="0" dirty="0"/>
              <a:t> genes</a:t>
            </a:r>
          </a:p>
          <a:p>
            <a:endParaRPr lang="en-US" baseline="0" dirty="0"/>
          </a:p>
          <a:p>
            <a:r>
              <a:rPr lang="en-US" baseline="0" dirty="0"/>
              <a:t>Phenotype is divided among loci (genes)</a:t>
            </a:r>
          </a:p>
          <a:p>
            <a:endParaRPr lang="en-US" baseline="0" dirty="0"/>
          </a:p>
          <a:p>
            <a:r>
              <a:rPr lang="en-US" baseline="0" dirty="0"/>
              <a:t>REMEMBER HEAIGHT</a:t>
            </a:r>
          </a:p>
          <a:p>
            <a:endParaRPr lang="en-US" baseline="0" dirty="0"/>
          </a:p>
          <a:p>
            <a:r>
              <a:rPr lang="en-US" baseline="0" dirty="0"/>
              <a:t>Chromosome 2 - 32%</a:t>
            </a:r>
          </a:p>
          <a:p>
            <a:endParaRPr lang="en-US" baseline="0" dirty="0"/>
          </a:p>
          <a:p>
            <a:r>
              <a:rPr lang="en-US" baseline="0" dirty="0"/>
              <a:t>Last slide </a:t>
            </a:r>
            <a:r>
              <a:rPr lang="mr-IN" baseline="0" dirty="0"/>
              <a:t>–</a:t>
            </a:r>
            <a:r>
              <a:rPr lang="en-US" baseline="0" dirty="0"/>
              <a:t> 90%. =  Easier due to bigger phenotype</a:t>
            </a:r>
          </a:p>
          <a:p>
            <a:endParaRPr lang="en-US" baseline="0" dirty="0"/>
          </a:p>
          <a:p>
            <a:r>
              <a:rPr lang="en-US" baseline="0" dirty="0"/>
              <a:t>PART OF BREEDING IS BREAKING APART THESE QTL IN A PLANNED precise MANOR</a:t>
            </a:r>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p:txBody>
      </p:sp>
      <p:sp>
        <p:nvSpPr>
          <p:cNvPr id="4" name="Slide Number Placeholder 3"/>
          <p:cNvSpPr>
            <a:spLocks noGrp="1"/>
          </p:cNvSpPr>
          <p:nvPr>
            <p:ph type="sldNum" sz="quarter" idx="10"/>
          </p:nvPr>
        </p:nvSpPr>
        <p:spPr/>
        <p:txBody>
          <a:bodyPr/>
          <a:lstStyle/>
          <a:p>
            <a:fld id="{111AA067-7060-5349-BCD0-CF8BF64A9107}" type="slidenum">
              <a:rPr lang="en-US" smtClean="0"/>
              <a:pPr/>
              <a:t>16</a:t>
            </a:fld>
            <a:endParaRPr lang="en-US"/>
          </a:p>
        </p:txBody>
      </p:sp>
    </p:spTree>
    <p:extLst>
      <p:ext uri="{BB962C8B-B14F-4D97-AF65-F5344CB8AC3E}">
        <p14:creationId xmlns:p14="http://schemas.microsoft.com/office/powerpoint/2010/main" val="1721810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Phenotype can change in different environmental conditions</a:t>
            </a:r>
          </a:p>
        </p:txBody>
      </p:sp>
      <p:sp>
        <p:nvSpPr>
          <p:cNvPr id="4" name="Slide Number Placeholder 3"/>
          <p:cNvSpPr>
            <a:spLocks noGrp="1"/>
          </p:cNvSpPr>
          <p:nvPr>
            <p:ph type="sldNum" sz="quarter" idx="10"/>
          </p:nvPr>
        </p:nvSpPr>
        <p:spPr/>
        <p:txBody>
          <a:bodyPr/>
          <a:lstStyle/>
          <a:p>
            <a:fld id="{111AA067-7060-5349-BCD0-CF8BF64A9107}" type="slidenum">
              <a:rPr lang="en-US" smtClean="0"/>
              <a:pPr/>
              <a:t>19</a:t>
            </a:fld>
            <a:endParaRPr lang="en-US"/>
          </a:p>
        </p:txBody>
      </p:sp>
    </p:spTree>
    <p:extLst>
      <p:ext uri="{BB962C8B-B14F-4D97-AF65-F5344CB8AC3E}">
        <p14:creationId xmlns:p14="http://schemas.microsoft.com/office/powerpoint/2010/main" val="158123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Relying</a:t>
            </a:r>
            <a:r>
              <a:rPr lang="en-US" baseline="0" dirty="0"/>
              <a:t> on phenotype only can be problematic!!</a:t>
            </a:r>
          </a:p>
          <a:p>
            <a:endParaRPr lang="en-US" baseline="0" dirty="0"/>
          </a:p>
          <a:p>
            <a:r>
              <a:rPr lang="en-US" baseline="0" dirty="0"/>
              <a:t>MAB saves resources. Test more crosses -&gt; better chance at discovery</a:t>
            </a:r>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20</a:t>
            </a:fld>
            <a:endParaRPr lang="en-US"/>
          </a:p>
        </p:txBody>
      </p:sp>
    </p:spTree>
    <p:extLst>
      <p:ext uri="{BB962C8B-B14F-4D97-AF65-F5344CB8AC3E}">
        <p14:creationId xmlns:p14="http://schemas.microsoft.com/office/powerpoint/2010/main" val="180576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have separated the talk into three broad categories, and I will try to summarize the conclusions of one section before moving on to the next.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21</a:t>
            </a:fld>
            <a:endParaRPr lang="en-US"/>
          </a:p>
        </p:txBody>
      </p:sp>
    </p:spTree>
    <p:extLst>
      <p:ext uri="{BB962C8B-B14F-4D97-AF65-F5344CB8AC3E}">
        <p14:creationId xmlns:p14="http://schemas.microsoft.com/office/powerpoint/2010/main" val="1891415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Using 40 handpicked strains, the Cannabis lineage can be divided into 3 groups. These are</a:t>
            </a:r>
            <a:r>
              <a:rPr lang="en-US" baseline="0" dirty="0"/>
              <a:t> the most ancient splits in the family tree. The </a:t>
            </a:r>
            <a:r>
              <a:rPr lang="en-US" baseline="0" dirty="0" err="1"/>
              <a:t>indica</a:t>
            </a:r>
            <a:r>
              <a:rPr lang="en-US" baseline="0" dirty="0"/>
              <a:t> and sativa split occurred after hemp varieties became genetically distinct.   </a:t>
            </a:r>
            <a:endParaRPr lang="en-US" dirty="0"/>
          </a:p>
        </p:txBody>
      </p:sp>
      <p:sp>
        <p:nvSpPr>
          <p:cNvPr id="4" name="Slide Number Placeholder 3"/>
          <p:cNvSpPr>
            <a:spLocks noGrp="1"/>
          </p:cNvSpPr>
          <p:nvPr>
            <p:ph type="sldNum" sz="quarter" idx="10"/>
          </p:nvPr>
        </p:nvSpPr>
        <p:spPr/>
        <p:txBody>
          <a:bodyPr/>
          <a:lstStyle/>
          <a:p>
            <a:fld id="{4421F364-C613-6A4D-93A8-8934AB2A1BA5}"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have separated the talk into three broad categories, and I will try to summarize the conclusions of one section before moving on to the next.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2</a:t>
            </a:fld>
            <a:endParaRPr lang="en-US"/>
          </a:p>
        </p:txBody>
      </p:sp>
    </p:spTree>
    <p:extLst>
      <p:ext uri="{BB962C8B-B14F-4D97-AF65-F5344CB8AC3E}">
        <p14:creationId xmlns:p14="http://schemas.microsoft.com/office/powerpoint/2010/main" val="1869728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Adding additional strains allows for</a:t>
            </a:r>
            <a:r>
              <a:rPr lang="en-US" baseline="0" dirty="0"/>
              <a:t> identification of splits within the </a:t>
            </a:r>
            <a:r>
              <a:rPr lang="en-US" baseline="0" dirty="0" err="1"/>
              <a:t>indica</a:t>
            </a:r>
            <a:r>
              <a:rPr lang="en-US" baseline="0" dirty="0"/>
              <a:t> (red) and sativa (blue) groups. The Northern Lights </a:t>
            </a:r>
            <a:r>
              <a:rPr lang="en-US" baseline="0" dirty="0" err="1"/>
              <a:t>indica</a:t>
            </a:r>
            <a:r>
              <a:rPr lang="en-US" baseline="0" dirty="0"/>
              <a:t> and Durban sativa have fewer representative samples in their group, while the Kush and Haze have a larger number of strains that are related. This data, suggests that those groups with a larger numbers of related strains may be able to be further split with even more strain data. For Hemp, there is insufficient evidence to split the Hemp family into smaller groups.  </a:t>
            </a:r>
            <a:endParaRPr lang="en-US" dirty="0"/>
          </a:p>
        </p:txBody>
      </p:sp>
      <p:sp>
        <p:nvSpPr>
          <p:cNvPr id="4" name="Slide Number Placeholder 3"/>
          <p:cNvSpPr>
            <a:spLocks noGrp="1"/>
          </p:cNvSpPr>
          <p:nvPr>
            <p:ph type="sldNum" sz="quarter" idx="10"/>
          </p:nvPr>
        </p:nvSpPr>
        <p:spPr/>
        <p:txBody>
          <a:bodyPr/>
          <a:lstStyle/>
          <a:p>
            <a:fld id="{4421F364-C613-6A4D-93A8-8934AB2A1BA5}"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Adding even </a:t>
            </a:r>
            <a:r>
              <a:rPr lang="en-US" dirty="0"/>
              <a:t>more strains for</a:t>
            </a:r>
            <a:r>
              <a:rPr lang="en-US" baseline="0" dirty="0"/>
              <a:t> the analysis, leads to identification of an additional </a:t>
            </a:r>
            <a:r>
              <a:rPr lang="en-US" baseline="0" dirty="0" err="1"/>
              <a:t>indica</a:t>
            </a:r>
            <a:r>
              <a:rPr lang="en-US" baseline="0" dirty="0"/>
              <a:t> family, and a split in the Hemp family.</a:t>
            </a:r>
            <a:endParaRPr lang="en-US" dirty="0"/>
          </a:p>
        </p:txBody>
      </p:sp>
      <p:sp>
        <p:nvSpPr>
          <p:cNvPr id="4" name="Slide Number Placeholder 3"/>
          <p:cNvSpPr>
            <a:spLocks noGrp="1"/>
          </p:cNvSpPr>
          <p:nvPr>
            <p:ph type="sldNum" sz="quarter" idx="10"/>
          </p:nvPr>
        </p:nvSpPr>
        <p:spPr/>
        <p:txBody>
          <a:bodyPr/>
          <a:lstStyle/>
          <a:p>
            <a:fld id="{4421F364-C613-6A4D-93A8-8934AB2A1BA5}"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Cannabis Family tree (Lynch et al, 2016)</a:t>
            </a:r>
          </a:p>
        </p:txBody>
      </p:sp>
      <p:sp>
        <p:nvSpPr>
          <p:cNvPr id="4" name="Slide Number Placeholder 3"/>
          <p:cNvSpPr>
            <a:spLocks noGrp="1"/>
          </p:cNvSpPr>
          <p:nvPr>
            <p:ph type="sldNum" sz="quarter" idx="10"/>
          </p:nvPr>
        </p:nvSpPr>
        <p:spPr/>
        <p:txBody>
          <a:bodyPr/>
          <a:lstStyle/>
          <a:p>
            <a:fld id="{B600C8D4-A64A-874D-8AD3-7BD9A34AAB1F}"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 or narrow</a:t>
            </a:r>
            <a:r>
              <a:rPr lang="en-US" baseline="0" dirty="0"/>
              <a:t> goals - &gt; Complexity</a:t>
            </a:r>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29</a:t>
            </a:fld>
            <a:endParaRPr lang="en-US"/>
          </a:p>
        </p:txBody>
      </p:sp>
    </p:spTree>
    <p:extLst>
      <p:ext uri="{BB962C8B-B14F-4D97-AF65-F5344CB8AC3E}">
        <p14:creationId xmlns:p14="http://schemas.microsoft.com/office/powerpoint/2010/main" val="1170206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Problem with recent hybrids Missing genes from parents.</a:t>
            </a:r>
          </a:p>
          <a:p>
            <a:r>
              <a:rPr lang="en-US" dirty="0"/>
              <a:t>We can select best</a:t>
            </a:r>
            <a:r>
              <a:rPr lang="en-US" baseline="0" dirty="0"/>
              <a:t> F1s to cross</a:t>
            </a:r>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We can now predict their chemical phenotype with this marker.</a:t>
            </a:r>
          </a:p>
        </p:txBody>
      </p:sp>
      <p:sp>
        <p:nvSpPr>
          <p:cNvPr id="4" name="Slide Number Placeholder 3"/>
          <p:cNvSpPr>
            <a:spLocks noGrp="1"/>
          </p:cNvSpPr>
          <p:nvPr>
            <p:ph type="sldNum" sz="quarter" idx="10"/>
          </p:nvPr>
        </p:nvSpPr>
        <p:spPr/>
        <p:txBody>
          <a:bodyPr/>
          <a:lstStyle/>
          <a:p>
            <a:fld id="{ACB7C159-0EF2-D943-853F-214038055E4B}" type="slidenum">
              <a:rPr lang="en-US" smtClean="0"/>
              <a:pPr/>
              <a:t>32</a:t>
            </a:fld>
            <a:endParaRPr lang="en-US"/>
          </a:p>
        </p:txBody>
      </p:sp>
    </p:spTree>
    <p:extLst>
      <p:ext uri="{BB962C8B-B14F-4D97-AF65-F5344CB8AC3E}">
        <p14:creationId xmlns:p14="http://schemas.microsoft.com/office/powerpoint/2010/main" val="1071077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with every strain sold</a:t>
            </a:r>
          </a:p>
        </p:txBody>
      </p:sp>
      <p:sp>
        <p:nvSpPr>
          <p:cNvPr id="4" name="Slide Number Placeholder 3"/>
          <p:cNvSpPr>
            <a:spLocks noGrp="1"/>
          </p:cNvSpPr>
          <p:nvPr>
            <p:ph type="sldNum" sz="quarter" idx="10"/>
          </p:nvPr>
        </p:nvSpPr>
        <p:spPr/>
        <p:txBody>
          <a:bodyPr/>
          <a:lstStyle/>
          <a:p>
            <a:fld id="{111AA067-7060-5349-BCD0-CF8BF64A9107}" type="slidenum">
              <a:rPr lang="en-US" smtClean="0"/>
              <a:pPr/>
              <a:t>33</a:t>
            </a:fld>
            <a:endParaRPr lang="en-US"/>
          </a:p>
        </p:txBody>
      </p:sp>
    </p:spTree>
    <p:extLst>
      <p:ext uri="{BB962C8B-B14F-4D97-AF65-F5344CB8AC3E}">
        <p14:creationId xmlns:p14="http://schemas.microsoft.com/office/powerpoint/2010/main" val="12272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One</a:t>
            </a:r>
            <a:r>
              <a:rPr lang="en-US" baseline="0" dirty="0"/>
              <a:t> cell smaller than a pencil head has 6 </a:t>
            </a:r>
            <a:r>
              <a:rPr lang="en-US" baseline="0" dirty="0" err="1"/>
              <a:t>ft</a:t>
            </a:r>
            <a:r>
              <a:rPr lang="en-US" baseline="0" dirty="0"/>
              <a:t> of DNA</a:t>
            </a:r>
          </a:p>
          <a:p>
            <a:endParaRPr lang="en-US" baseline="0" dirty="0"/>
          </a:p>
          <a:p>
            <a:r>
              <a:rPr lang="en-US" baseline="0" dirty="0"/>
              <a:t>All of your DNA, laid end-to-end, would go to Mars and Back</a:t>
            </a:r>
          </a:p>
          <a:p>
            <a:endParaRPr lang="en-US" baseline="0" dirty="0"/>
          </a:p>
          <a:p>
            <a:r>
              <a:rPr lang="en-US" baseline="0" dirty="0"/>
              <a:t>BASEPAIR = UNIT of information</a:t>
            </a:r>
          </a:p>
          <a:p>
            <a:endParaRPr lang="en-US" baseline="0" dirty="0"/>
          </a:p>
          <a:p>
            <a:r>
              <a:rPr lang="en-US" baseline="0" dirty="0"/>
              <a:t>Four digits vastly increases the amount of information that can be stored.</a:t>
            </a:r>
          </a:p>
          <a:p>
            <a:endParaRPr lang="en-US" baseline="0" dirty="0"/>
          </a:p>
          <a:p>
            <a:r>
              <a:rPr lang="en-US" baseline="0" dirty="0"/>
              <a:t>Due to next-generation DNA sequencing techniques, we now have access to this information, but the amount of data can be so large that it can only be evaluated using powerful computer and programs.</a:t>
            </a:r>
          </a:p>
          <a:p>
            <a:endParaRPr lang="en-US" baseline="0" dirty="0"/>
          </a:p>
          <a:p>
            <a:endParaRPr lang="en-US" baseline="0" dirty="0"/>
          </a:p>
          <a:p>
            <a:endParaRPr lang="en-US" baseline="0" dirty="0"/>
          </a:p>
          <a:p>
            <a:r>
              <a:rPr lang="en-US" baseline="0" dirty="0"/>
              <a:t>Humans/Plants - Evolution is real. </a:t>
            </a:r>
            <a:endParaRPr lang="en-US" dirty="0"/>
          </a:p>
        </p:txBody>
      </p:sp>
      <p:sp>
        <p:nvSpPr>
          <p:cNvPr id="4" name="Slide Number Placeholder 3"/>
          <p:cNvSpPr>
            <a:spLocks noGrp="1"/>
          </p:cNvSpPr>
          <p:nvPr>
            <p:ph type="sldNum" sz="quarter" idx="10"/>
          </p:nvPr>
        </p:nvSpPr>
        <p:spPr/>
        <p:txBody>
          <a:bodyPr/>
          <a:lstStyle/>
          <a:p>
            <a:fld id="{B600C8D4-A64A-874D-8AD3-7BD9A34AAB1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a:t>
            </a:r>
            <a:r>
              <a:rPr lang="en-US" baseline="0" dirty="0"/>
              <a:t> to keep E constant for genetic discovery.</a:t>
            </a:r>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4</a:t>
            </a:fld>
            <a:endParaRPr lang="en-US"/>
          </a:p>
        </p:txBody>
      </p:sp>
    </p:spTree>
    <p:extLst>
      <p:ext uri="{BB962C8B-B14F-4D97-AF65-F5344CB8AC3E}">
        <p14:creationId xmlns:p14="http://schemas.microsoft.com/office/powerpoint/2010/main" val="175880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Massive variability in these</a:t>
            </a:r>
            <a:r>
              <a:rPr lang="en-US" baseline="0" dirty="0"/>
              <a:t> morphologies collected from throughout the Northern hemisphere.</a:t>
            </a:r>
            <a:endParaRPr lang="en-US" dirty="0"/>
          </a:p>
          <a:p>
            <a:endParaRPr lang="en-US" dirty="0"/>
          </a:p>
          <a:p>
            <a:r>
              <a:rPr lang="en-US" dirty="0"/>
              <a:t>Natural</a:t>
            </a:r>
            <a:r>
              <a:rPr lang="en-US" baseline="0" dirty="0"/>
              <a:t> variation due to DNA changes, not environment.</a:t>
            </a:r>
          </a:p>
          <a:p>
            <a:endParaRPr lang="en-US" baseline="0" dirty="0"/>
          </a:p>
          <a:p>
            <a:r>
              <a:rPr lang="en-US" baseline="0" dirty="0"/>
              <a:t>We need this natural variation for breeding</a:t>
            </a:r>
          </a:p>
        </p:txBody>
      </p:sp>
      <p:sp>
        <p:nvSpPr>
          <p:cNvPr id="4" name="Slide Number Placeholder 3"/>
          <p:cNvSpPr>
            <a:spLocks noGrp="1"/>
          </p:cNvSpPr>
          <p:nvPr>
            <p:ph type="sldNum" sz="quarter" idx="10"/>
          </p:nvPr>
        </p:nvSpPr>
        <p:spPr/>
        <p:txBody>
          <a:bodyPr/>
          <a:lstStyle/>
          <a:p>
            <a:fld id="{B600C8D4-A64A-874D-8AD3-7BD9A34AAB1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Genetics definition</a:t>
            </a:r>
          </a:p>
          <a:p>
            <a:r>
              <a:rPr lang="en-US" dirty="0"/>
              <a:t>I WILL USE</a:t>
            </a:r>
            <a:r>
              <a:rPr lang="en-US" baseline="0" dirty="0"/>
              <a:t> STRAIN, NOT GENETICS FOR GENOTYPE</a:t>
            </a:r>
          </a:p>
          <a:p>
            <a:endParaRPr lang="en-US" baseline="0" dirty="0"/>
          </a:p>
          <a:p>
            <a:r>
              <a:rPr lang="en-US" baseline="0" dirty="0"/>
              <a:t>Parents are diploid</a:t>
            </a:r>
          </a:p>
          <a:p>
            <a:r>
              <a:rPr lang="en-US" baseline="0" dirty="0"/>
              <a:t>A and D are good copies while a d are bad copies or </a:t>
            </a:r>
            <a:r>
              <a:rPr lang="en-US" baseline="0" dirty="0" err="1"/>
              <a:t>versionsof</a:t>
            </a:r>
            <a:r>
              <a:rPr lang="en-US" baseline="0" dirty="0"/>
              <a:t> the genes</a:t>
            </a:r>
          </a:p>
          <a:p>
            <a:endParaRPr lang="en-US" baseline="0" dirty="0"/>
          </a:p>
          <a:p>
            <a:r>
              <a:rPr lang="en-US" baseline="0" dirty="0"/>
              <a:t>SEGREGATION.  1:2:1 or 25%, 50% and 25%</a:t>
            </a:r>
          </a:p>
          <a:p>
            <a:endParaRPr lang="en-US" baseline="0" dirty="0"/>
          </a:p>
          <a:p>
            <a:r>
              <a:rPr lang="en-US" baseline="0" dirty="0"/>
              <a:t>some cases </a:t>
            </a:r>
            <a:r>
              <a:rPr lang="en-US" baseline="0" dirty="0" err="1"/>
              <a:t>heterzygote</a:t>
            </a:r>
            <a:r>
              <a:rPr lang="en-US" baseline="0" dirty="0"/>
              <a:t> has an intermediate phenotype, or just one good copy is needed.</a:t>
            </a:r>
          </a:p>
          <a:p>
            <a:endParaRPr lang="en-US" baseline="0" dirty="0"/>
          </a:p>
          <a:p>
            <a:r>
              <a:rPr lang="en-US" baseline="0" dirty="0"/>
              <a:t>In this case the </a:t>
            </a:r>
            <a:r>
              <a:rPr lang="en-US" baseline="0" dirty="0" err="1"/>
              <a:t>heterzygotes</a:t>
            </a:r>
            <a:r>
              <a:rPr lang="en-US" baseline="0" dirty="0"/>
              <a:t> are carriers, a term familiar in discussions of human genetics and disease.</a:t>
            </a:r>
          </a:p>
          <a:p>
            <a:endParaRPr lang="en-US" baseline="0" dirty="0"/>
          </a:p>
          <a:p>
            <a:r>
              <a:rPr lang="en-US" baseline="0" dirty="0"/>
              <a:t>using DNA information, we can identify aa or </a:t>
            </a:r>
            <a:r>
              <a:rPr lang="en-US" baseline="0" dirty="0" err="1"/>
              <a:t>dd</a:t>
            </a:r>
            <a:r>
              <a:rPr lang="en-US" baseline="0" dirty="0"/>
              <a:t> without phenotyping them, and eliminate that 25% if that fits within the project goals</a:t>
            </a:r>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6</a:t>
            </a:fld>
            <a:endParaRPr lang="en-US"/>
          </a:p>
        </p:txBody>
      </p:sp>
    </p:spTree>
    <p:extLst>
      <p:ext uri="{BB962C8B-B14F-4D97-AF65-F5344CB8AC3E}">
        <p14:creationId xmlns:p14="http://schemas.microsoft.com/office/powerpoint/2010/main" val="136417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a:t>
            </a:r>
            <a:r>
              <a:rPr lang="en-US" baseline="0" dirty="0"/>
              <a:t> all likely heard of </a:t>
            </a:r>
            <a:r>
              <a:rPr lang="en-US" baseline="0" dirty="0" err="1"/>
              <a:t>Gregor</a:t>
            </a:r>
            <a:r>
              <a:rPr lang="en-US" baseline="0" dirty="0"/>
              <a:t> Mendel who used peas to discover how genes segregate.</a:t>
            </a:r>
          </a:p>
          <a:p>
            <a:endParaRPr lang="en-US" baseline="0" dirty="0"/>
          </a:p>
          <a:p>
            <a:r>
              <a:rPr lang="en-US" baseline="0" dirty="0"/>
              <a:t>In this example two genes are being evaluated simultaneously.</a:t>
            </a:r>
          </a:p>
          <a:p>
            <a:endParaRPr lang="en-US" baseline="0" dirty="0"/>
          </a:p>
          <a:p>
            <a:r>
              <a:rPr lang="en-US" baseline="0" dirty="0"/>
              <a:t>This greatly complicates the situation.</a:t>
            </a:r>
          </a:p>
          <a:p>
            <a:endParaRPr lang="en-US" baseline="0" dirty="0"/>
          </a:p>
          <a:p>
            <a:r>
              <a:rPr lang="en-US" baseline="0" dirty="0"/>
              <a:t>The desired phenotype and genotype is more difficult to find.</a:t>
            </a:r>
          </a:p>
          <a:p>
            <a:endParaRPr lang="en-US" baseline="0" dirty="0"/>
          </a:p>
          <a:p>
            <a:r>
              <a:rPr lang="en-US" baseline="0" dirty="0"/>
              <a:t>0.25 X 0.25</a:t>
            </a:r>
          </a:p>
          <a:p>
            <a:endParaRPr lang="en-US" baseline="0" dirty="0"/>
          </a:p>
          <a:p>
            <a:r>
              <a:rPr lang="en-US" baseline="0" dirty="0"/>
              <a:t>Out of 100 plants, 6 should will have this phenotype.</a:t>
            </a:r>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7</a:t>
            </a:fld>
            <a:endParaRPr lang="en-US"/>
          </a:p>
        </p:txBody>
      </p:sp>
    </p:spTree>
    <p:extLst>
      <p:ext uri="{BB962C8B-B14F-4D97-AF65-F5344CB8AC3E}">
        <p14:creationId xmlns:p14="http://schemas.microsoft.com/office/powerpoint/2010/main" val="53222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Preview of what is to come</a:t>
            </a:r>
          </a:p>
          <a:p>
            <a:endParaRPr lang="en-US" dirty="0"/>
          </a:p>
          <a:p>
            <a:r>
              <a:rPr lang="en-US" dirty="0"/>
              <a:t>A</a:t>
            </a:r>
            <a:r>
              <a:rPr lang="en-US" baseline="0" dirty="0"/>
              <a:t> chromosome from each strain with different phenotypes</a:t>
            </a:r>
          </a:p>
          <a:p>
            <a:endParaRPr lang="en-US" baseline="0" dirty="0"/>
          </a:p>
          <a:p>
            <a:r>
              <a:rPr lang="en-US" baseline="0" dirty="0"/>
              <a:t>cross</a:t>
            </a:r>
          </a:p>
          <a:p>
            <a:endParaRPr lang="en-US" baseline="0" dirty="0"/>
          </a:p>
          <a:p>
            <a:r>
              <a:rPr lang="en-US" baseline="0" dirty="0"/>
              <a:t>progeny a mosaic</a:t>
            </a:r>
          </a:p>
          <a:p>
            <a:endParaRPr lang="en-US" baseline="0" dirty="0"/>
          </a:p>
          <a:p>
            <a:r>
              <a:rPr lang="en-US" baseline="0" dirty="0"/>
              <a:t>If you know the genes for certain traits, such as...</a:t>
            </a:r>
          </a:p>
          <a:p>
            <a:r>
              <a:rPr lang="en-US" baseline="0" dirty="0"/>
              <a:t>You can select the progeny you want</a:t>
            </a:r>
          </a:p>
          <a:p>
            <a:endParaRPr lang="en-US" baseline="0" dirty="0"/>
          </a:p>
          <a:p>
            <a:r>
              <a:rPr lang="en-US" baseline="0" dirty="0"/>
              <a:t>For height homozygous, both tall like parent</a:t>
            </a:r>
          </a:p>
          <a:p>
            <a:endParaRPr lang="en-US" baseline="0" dirty="0"/>
          </a:p>
          <a:p>
            <a:r>
              <a:rPr lang="en-US" baseline="0" dirty="0"/>
              <a:t>for flow time, heterozygous, so two progeny are different</a:t>
            </a:r>
          </a:p>
          <a:p>
            <a:endParaRPr lang="en-US" baseline="0" dirty="0"/>
          </a:p>
          <a:p>
            <a:r>
              <a:rPr lang="en-US" baseline="0" dirty="0"/>
              <a:t>Many breeding programs are concerned with multiple traits, a term called stacked traits in the agriculture, such as Monsanto corn with weed and pest </a:t>
            </a:r>
            <a:r>
              <a:rPr lang="en-US" baseline="0" dirty="0" err="1"/>
              <a:t>resistences</a:t>
            </a:r>
            <a:r>
              <a:rPr lang="en-US" baseline="0" dirty="0"/>
              <a:t>.</a:t>
            </a:r>
          </a:p>
          <a:p>
            <a:endParaRPr lang="en-US" baseline="0" dirty="0"/>
          </a:p>
          <a:p>
            <a:r>
              <a:rPr lang="en-US" baseline="0" dirty="0"/>
              <a:t>Mendel only has phenotypes, but we have both phenotypes and genotypes as input for developing a breeding program. Molecular Genetics.</a:t>
            </a:r>
          </a:p>
        </p:txBody>
      </p:sp>
      <p:sp>
        <p:nvSpPr>
          <p:cNvPr id="4" name="Slide Number Placeholder 3"/>
          <p:cNvSpPr>
            <a:spLocks noGrp="1"/>
          </p:cNvSpPr>
          <p:nvPr>
            <p:ph type="sldNum" sz="quarter" idx="10"/>
          </p:nvPr>
        </p:nvSpPr>
        <p:spPr/>
        <p:txBody>
          <a:bodyPr/>
          <a:lstStyle/>
          <a:p>
            <a:fld id="{111AA067-7060-5349-BCD0-CF8BF64A9107}" type="slidenum">
              <a:rPr lang="en-US" smtClean="0"/>
              <a:pPr/>
              <a:t>8</a:t>
            </a:fld>
            <a:endParaRPr lang="en-US"/>
          </a:p>
        </p:txBody>
      </p:sp>
    </p:spTree>
    <p:extLst>
      <p:ext uri="{BB962C8B-B14F-4D97-AF65-F5344CB8AC3E}">
        <p14:creationId xmlns:p14="http://schemas.microsoft.com/office/powerpoint/2010/main" val="208425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have separated the talk into three broad categories, and I will try to summarize the conclusions of one section before moving on to the next.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11AA067-7060-5349-BCD0-CF8BF64A9107}" type="slidenum">
              <a:rPr lang="en-US" smtClean="0"/>
              <a:pPr/>
              <a:t>9</a:t>
            </a:fld>
            <a:endParaRPr lang="en-US"/>
          </a:p>
        </p:txBody>
      </p:sp>
    </p:spTree>
    <p:extLst>
      <p:ext uri="{BB962C8B-B14F-4D97-AF65-F5344CB8AC3E}">
        <p14:creationId xmlns:p14="http://schemas.microsoft.com/office/powerpoint/2010/main" val="70804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D887BD-4E34-7044-BB3C-450B86FD7328}" type="datetimeFigureOut">
              <a:rPr lang="en-US" smtClean="0"/>
              <a:pPr/>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887BD-4E34-7044-BB3C-450B86FD7328}" type="datetimeFigureOut">
              <a:rPr lang="en-US" smtClean="0"/>
              <a:pPr/>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887BD-4E34-7044-BB3C-450B86FD7328}" type="datetimeFigureOut">
              <a:rPr lang="en-US" smtClean="0"/>
              <a:pPr/>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091967BE-4123-E749-99B1-BC42F900601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887BD-4E34-7044-BB3C-450B86FD7328}" type="datetimeFigureOut">
              <a:rPr lang="en-US" smtClean="0"/>
              <a:pPr/>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887BD-4E34-7044-BB3C-450B86FD7328}" type="datetimeFigureOut">
              <a:rPr lang="en-US" smtClean="0"/>
              <a:pPr/>
              <a:t>2/21/21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D887BD-4E34-7044-BB3C-450B86FD7328}" type="datetimeFigureOut">
              <a:rPr lang="en-US" smtClean="0"/>
              <a:pPr/>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D887BD-4E34-7044-BB3C-450B86FD7328}" type="datetimeFigureOut">
              <a:rPr lang="en-US" smtClean="0"/>
              <a:pPr/>
              <a:t>2/21/21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D887BD-4E34-7044-BB3C-450B86FD7328}" type="datetimeFigureOut">
              <a:rPr lang="en-US" smtClean="0"/>
              <a:pPr/>
              <a:t>2/21/21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887BD-4E34-7044-BB3C-450B86FD7328}" type="datetimeFigureOut">
              <a:rPr lang="en-US" smtClean="0"/>
              <a:pPr/>
              <a:t>2/21/21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D887BD-4E34-7044-BB3C-450B86FD7328}" type="datetimeFigureOut">
              <a:rPr lang="en-US" smtClean="0"/>
              <a:pPr/>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D887BD-4E34-7044-BB3C-450B86FD7328}" type="datetimeFigureOut">
              <a:rPr lang="en-US" smtClean="0"/>
              <a:pPr/>
              <a:t>2/21/21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27009-170A-3F4D-818A-E2B5B611B2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887BD-4E34-7044-BB3C-450B86FD7328}" type="datetimeFigureOut">
              <a:rPr lang="en-US" smtClean="0"/>
              <a:pPr/>
              <a:t>2/21/21</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27009-170A-3F4D-818A-E2B5B611B2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8660" y="3251200"/>
            <a:ext cx="3098926" cy="923330"/>
          </a:xfrm>
          <a:prstGeom prst="rect">
            <a:avLst/>
          </a:prstGeom>
          <a:noFill/>
        </p:spPr>
        <p:txBody>
          <a:bodyPr wrap="none" rtlCol="0">
            <a:spAutoFit/>
          </a:bodyPr>
          <a:lstStyle/>
          <a:p>
            <a:pPr algn="ctr"/>
            <a:r>
              <a:rPr lang="en-US" dirty="0">
                <a:latin typeface="Comic Sans MS" charset="0"/>
                <a:ea typeface="Comic Sans MS" charset="0"/>
                <a:cs typeface="Comic Sans MS" charset="0"/>
              </a:rPr>
              <a:t>CJ Schwartz PhD</a:t>
            </a:r>
          </a:p>
          <a:p>
            <a:pPr algn="ctr"/>
            <a:r>
              <a:rPr lang="en-US" dirty="0" err="1">
                <a:latin typeface="Comic Sans MS" charset="0"/>
                <a:ea typeface="Comic Sans MS" charset="0"/>
                <a:cs typeface="Comic Sans MS" charset="0"/>
              </a:rPr>
              <a:t>Marigene</a:t>
            </a:r>
            <a:r>
              <a:rPr lang="en-US" dirty="0">
                <a:latin typeface="Comic Sans MS" charset="0"/>
                <a:ea typeface="Comic Sans MS" charset="0"/>
                <a:cs typeface="Comic Sans MS" charset="0"/>
              </a:rPr>
              <a:t> and </a:t>
            </a:r>
            <a:r>
              <a:rPr lang="en-US" dirty="0" err="1">
                <a:latin typeface="Comic Sans MS" charset="0"/>
                <a:ea typeface="Comic Sans MS" charset="0"/>
                <a:cs typeface="Comic Sans MS" charset="0"/>
              </a:rPr>
              <a:t>Hempgene</a:t>
            </a:r>
            <a:endParaRPr lang="en-US" dirty="0">
              <a:latin typeface="Comic Sans MS" charset="0"/>
              <a:ea typeface="Comic Sans MS" charset="0"/>
              <a:cs typeface="Comic Sans MS" charset="0"/>
            </a:endParaRPr>
          </a:p>
          <a:p>
            <a:pPr algn="ctr"/>
            <a:r>
              <a:rPr lang="en-US" dirty="0" err="1">
                <a:latin typeface="Comic Sans MS" charset="0"/>
                <a:ea typeface="Comic Sans MS" charset="0"/>
                <a:cs typeface="Comic Sans MS" charset="0"/>
              </a:rPr>
              <a:t>cj.schwartz@marigene.com</a:t>
            </a:r>
            <a:endParaRPr lang="en-US" dirty="0">
              <a:latin typeface="Comic Sans MS" charset="0"/>
              <a:ea typeface="Comic Sans MS" charset="0"/>
              <a:cs typeface="Comic Sans MS" charset="0"/>
            </a:endParaRPr>
          </a:p>
        </p:txBody>
      </p:sp>
      <p:sp>
        <p:nvSpPr>
          <p:cNvPr id="2" name="TextBox 1"/>
          <p:cNvSpPr txBox="1"/>
          <p:nvPr/>
        </p:nvSpPr>
        <p:spPr>
          <a:xfrm>
            <a:off x="965200" y="1016000"/>
            <a:ext cx="7298266" cy="1938992"/>
          </a:xfrm>
          <a:prstGeom prst="rect">
            <a:avLst/>
          </a:prstGeom>
          <a:noFill/>
        </p:spPr>
        <p:txBody>
          <a:bodyPr wrap="square" rtlCol="0">
            <a:spAutoFit/>
          </a:bodyPr>
          <a:lstStyle/>
          <a:p>
            <a:pPr algn="ctr"/>
            <a:r>
              <a:rPr lang="en-US" sz="2400" dirty="0">
                <a:latin typeface="Comic Sans MS" charset="0"/>
                <a:ea typeface="Comic Sans MS" charset="0"/>
                <a:cs typeface="Comic Sans MS" charset="0"/>
              </a:rPr>
              <a:t>Genetic techniques for discovering genes involved in controlling traits, and deploying that information in Marker-Assisted Breeding projects.</a:t>
            </a:r>
          </a:p>
          <a:p>
            <a:pPr algn="ctr"/>
            <a:endParaRPr lang="en-US" sz="2400" dirty="0">
              <a:latin typeface="Comic Sans MS" charset="0"/>
              <a:ea typeface="Comic Sans MS" charset="0"/>
              <a:cs typeface="Comic Sans MS"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6"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59915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67688"/>
            <a:ext cx="7772400" cy="1143000"/>
          </a:xfrm>
        </p:spPr>
        <p:txBody>
          <a:bodyPr>
            <a:normAutofit fontScale="90000"/>
          </a:bodyPr>
          <a:lstStyle/>
          <a:p>
            <a:r>
              <a:rPr lang="en-US" sz="3600" dirty="0">
                <a:latin typeface="Comic Sans MS" charset="0"/>
                <a:ea typeface="Comic Sans MS" charset="0"/>
                <a:cs typeface="Comic Sans MS" charset="0"/>
              </a:rPr>
              <a:t>Qualitative Trait </a:t>
            </a:r>
            <a:br>
              <a:rPr lang="en-US" sz="3600" dirty="0">
                <a:latin typeface="Comic Sans MS" charset="0"/>
                <a:ea typeface="Comic Sans MS" charset="0"/>
                <a:cs typeface="Comic Sans MS" charset="0"/>
              </a:rPr>
            </a:br>
            <a:endParaRPr lang="en-US" sz="4000" dirty="0">
              <a:latin typeface="Comic Sans MS" charset="0"/>
              <a:ea typeface="Comic Sans MS" charset="0"/>
              <a:cs typeface="Comic Sans MS" charset="0"/>
            </a:endParaRPr>
          </a:p>
        </p:txBody>
      </p:sp>
      <p:graphicFrame>
        <p:nvGraphicFramePr>
          <p:cNvPr id="5123" name="Object 3"/>
          <p:cNvGraphicFramePr>
            <a:graphicFrameLocks noGrp="1" noChangeAspect="1"/>
          </p:cNvGraphicFramePr>
          <p:nvPr>
            <p:ph type="chart" idx="1"/>
            <p:extLst>
              <p:ext uri="{D42A27DB-BD31-4B8C-83A1-F6EECF244321}">
                <p14:modId xmlns:p14="http://schemas.microsoft.com/office/powerpoint/2010/main" val="1764583448"/>
              </p:ext>
            </p:extLst>
          </p:nvPr>
        </p:nvGraphicFramePr>
        <p:xfrm>
          <a:off x="1450975" y="1176330"/>
          <a:ext cx="6245225" cy="4175125"/>
        </p:xfrm>
        <a:graphic>
          <a:graphicData uri="http://schemas.openxmlformats.org/presentationml/2006/ole">
            <mc:AlternateContent xmlns:mc="http://schemas.openxmlformats.org/markup-compatibility/2006">
              <mc:Choice xmlns:v="urn:schemas-microsoft-com:vml" Requires="v">
                <p:oleObj spid="_x0000_s35905" name="Chart" r:id="rId4" imgW="6248400" imgH="4178300" progId="MSGraph.Chart.8">
                  <p:embed followColorScheme="full"/>
                </p:oleObj>
              </mc:Choice>
              <mc:Fallback>
                <p:oleObj name="Chart" r:id="rId4" imgW="6248400" imgH="41783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1176330"/>
                        <a:ext cx="6245225" cy="417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Freeform 4"/>
          <p:cNvSpPr>
            <a:spLocks/>
          </p:cNvSpPr>
          <p:nvPr/>
        </p:nvSpPr>
        <p:spPr bwMode="auto">
          <a:xfrm>
            <a:off x="2209800" y="3386130"/>
            <a:ext cx="1295400" cy="1371600"/>
          </a:xfrm>
          <a:custGeom>
            <a:avLst/>
            <a:gdLst/>
            <a:ahLst/>
            <a:cxnLst>
              <a:cxn ang="0">
                <a:pos x="0" y="864"/>
              </a:cxn>
              <a:cxn ang="0">
                <a:pos x="432" y="0"/>
              </a:cxn>
              <a:cxn ang="0">
                <a:pos x="816" y="864"/>
              </a:cxn>
            </a:cxnLst>
            <a:rect l="0" t="0" r="r" b="b"/>
            <a:pathLst>
              <a:path w="816" h="864">
                <a:moveTo>
                  <a:pt x="0" y="864"/>
                </a:moveTo>
                <a:cubicBezTo>
                  <a:pt x="148" y="432"/>
                  <a:pt x="296" y="0"/>
                  <a:pt x="432" y="0"/>
                </a:cubicBezTo>
                <a:cubicBezTo>
                  <a:pt x="568" y="0"/>
                  <a:pt x="692" y="432"/>
                  <a:pt x="816" y="864"/>
                </a:cubicBezTo>
              </a:path>
            </a:pathLst>
          </a:custGeom>
          <a:noFill/>
          <a:ln w="15875" cap="flat" cmpd="sng">
            <a:solidFill>
              <a:schemeClr val="tx1"/>
            </a:solidFill>
            <a:prstDash val="solid"/>
            <a:round/>
            <a:headEnd type="none" w="med" len="med"/>
            <a:tailEnd type="none" w="lg" len="lg"/>
          </a:ln>
          <a:effectLst/>
        </p:spPr>
        <p:txBody>
          <a:bodyPr>
            <a:prstTxWarp prst="textNoShape">
              <a:avLst/>
            </a:prstTxWarp>
          </a:bodyPr>
          <a:lstStyle/>
          <a:p>
            <a:endParaRPr lang="en-US">
              <a:latin typeface="Comic Sans MS" charset="0"/>
              <a:ea typeface="Comic Sans MS" charset="0"/>
              <a:cs typeface="Comic Sans MS" charset="0"/>
            </a:endParaRPr>
          </a:p>
        </p:txBody>
      </p:sp>
      <p:sp>
        <p:nvSpPr>
          <p:cNvPr id="5125" name="Freeform 5"/>
          <p:cNvSpPr>
            <a:spLocks/>
          </p:cNvSpPr>
          <p:nvPr/>
        </p:nvSpPr>
        <p:spPr bwMode="auto">
          <a:xfrm>
            <a:off x="5943600" y="3386130"/>
            <a:ext cx="1295400" cy="1371600"/>
          </a:xfrm>
          <a:custGeom>
            <a:avLst/>
            <a:gdLst/>
            <a:ahLst/>
            <a:cxnLst>
              <a:cxn ang="0">
                <a:pos x="0" y="864"/>
              </a:cxn>
              <a:cxn ang="0">
                <a:pos x="432" y="0"/>
              </a:cxn>
              <a:cxn ang="0">
                <a:pos x="816" y="864"/>
              </a:cxn>
            </a:cxnLst>
            <a:rect l="0" t="0" r="r" b="b"/>
            <a:pathLst>
              <a:path w="816" h="864">
                <a:moveTo>
                  <a:pt x="0" y="864"/>
                </a:moveTo>
                <a:cubicBezTo>
                  <a:pt x="148" y="432"/>
                  <a:pt x="296" y="0"/>
                  <a:pt x="432" y="0"/>
                </a:cubicBezTo>
                <a:cubicBezTo>
                  <a:pt x="568" y="0"/>
                  <a:pt x="692" y="432"/>
                  <a:pt x="816" y="864"/>
                </a:cubicBezTo>
              </a:path>
            </a:pathLst>
          </a:custGeom>
          <a:noFill/>
          <a:ln w="15875" cap="flat" cmpd="sng">
            <a:solidFill>
              <a:schemeClr val="tx1"/>
            </a:solidFill>
            <a:prstDash val="solid"/>
            <a:round/>
            <a:headEnd type="none" w="med" len="med"/>
            <a:tailEnd type="none" w="lg" len="lg"/>
          </a:ln>
          <a:effectLst/>
        </p:spPr>
        <p:txBody>
          <a:bodyPr>
            <a:prstTxWarp prst="textNoShape">
              <a:avLst/>
            </a:prstTxWarp>
          </a:bodyPr>
          <a:lstStyle/>
          <a:p>
            <a:endParaRPr lang="en-US">
              <a:latin typeface="Comic Sans MS" charset="0"/>
              <a:ea typeface="Comic Sans MS" charset="0"/>
              <a:cs typeface="Comic Sans MS" charset="0"/>
            </a:endParaRPr>
          </a:p>
        </p:txBody>
      </p:sp>
      <p:sp>
        <p:nvSpPr>
          <p:cNvPr id="5126" name="Freeform 6"/>
          <p:cNvSpPr>
            <a:spLocks/>
          </p:cNvSpPr>
          <p:nvPr/>
        </p:nvSpPr>
        <p:spPr bwMode="auto">
          <a:xfrm>
            <a:off x="3937000" y="2014530"/>
            <a:ext cx="1676400" cy="2743200"/>
          </a:xfrm>
          <a:custGeom>
            <a:avLst/>
            <a:gdLst/>
            <a:ahLst/>
            <a:cxnLst>
              <a:cxn ang="0">
                <a:pos x="0" y="1728"/>
              </a:cxn>
              <a:cxn ang="0">
                <a:pos x="528" y="0"/>
              </a:cxn>
              <a:cxn ang="0">
                <a:pos x="1056" y="1728"/>
              </a:cxn>
            </a:cxnLst>
            <a:rect l="0" t="0" r="r" b="b"/>
            <a:pathLst>
              <a:path w="1056" h="1728">
                <a:moveTo>
                  <a:pt x="0" y="1728"/>
                </a:moveTo>
                <a:cubicBezTo>
                  <a:pt x="176" y="864"/>
                  <a:pt x="352" y="0"/>
                  <a:pt x="528" y="0"/>
                </a:cubicBezTo>
                <a:cubicBezTo>
                  <a:pt x="704" y="0"/>
                  <a:pt x="880" y="864"/>
                  <a:pt x="1056" y="1728"/>
                </a:cubicBezTo>
              </a:path>
            </a:pathLst>
          </a:custGeom>
          <a:noFill/>
          <a:ln w="15875" cap="flat" cmpd="sng">
            <a:solidFill>
              <a:schemeClr val="tx1"/>
            </a:solidFill>
            <a:prstDash val="solid"/>
            <a:round/>
            <a:headEnd type="none" w="med" len="med"/>
            <a:tailEnd type="none" w="lg" len="lg"/>
          </a:ln>
          <a:effectLst/>
        </p:spPr>
        <p:txBody>
          <a:bodyPr>
            <a:prstTxWarp prst="textNoShape">
              <a:avLst/>
            </a:prstTxWarp>
          </a:bodyPr>
          <a:lstStyle/>
          <a:p>
            <a:endParaRPr lang="en-US">
              <a:latin typeface="Comic Sans MS" charset="0"/>
              <a:ea typeface="Comic Sans MS" charset="0"/>
              <a:cs typeface="Comic Sans MS" charset="0"/>
            </a:endParaRPr>
          </a:p>
        </p:txBody>
      </p:sp>
      <p:sp>
        <p:nvSpPr>
          <p:cNvPr id="5127" name="Text Box 7"/>
          <p:cNvSpPr txBox="1">
            <a:spLocks noChangeArrowheads="1"/>
          </p:cNvSpPr>
          <p:nvPr/>
        </p:nvSpPr>
        <p:spPr bwMode="auto">
          <a:xfrm>
            <a:off x="1026878" y="5380030"/>
            <a:ext cx="1000595" cy="400110"/>
          </a:xfrm>
          <a:prstGeom prst="rect">
            <a:avLst/>
          </a:prstGeom>
          <a:noFill/>
          <a:ln w="15875">
            <a:noFill/>
            <a:miter lim="800000"/>
            <a:headEnd/>
            <a:tailEnd type="none" w="lg" len="lg"/>
          </a:ln>
          <a:effectLst/>
        </p:spPr>
        <p:txBody>
          <a:bodyPr wrap="none">
            <a:prstTxWarp prst="textNoShape">
              <a:avLst/>
            </a:prstTxWarp>
            <a:spAutoFit/>
          </a:bodyPr>
          <a:lstStyle/>
          <a:p>
            <a:pPr algn="ctr"/>
            <a:r>
              <a:rPr lang="en-US" sz="2000" b="1" dirty="0">
                <a:latin typeface="Comic Sans MS" charset="0"/>
                <a:ea typeface="Comic Sans MS" charset="0"/>
                <a:cs typeface="Comic Sans MS" charset="0"/>
              </a:rPr>
              <a:t>Height</a:t>
            </a:r>
          </a:p>
        </p:txBody>
      </p:sp>
      <p:sp>
        <p:nvSpPr>
          <p:cNvPr id="5128" name="Line 8"/>
          <p:cNvSpPr>
            <a:spLocks noChangeShapeType="1"/>
          </p:cNvSpPr>
          <p:nvPr/>
        </p:nvSpPr>
        <p:spPr bwMode="auto">
          <a:xfrm>
            <a:off x="2057400" y="5595930"/>
            <a:ext cx="5257800" cy="0"/>
          </a:xfrm>
          <a:prstGeom prst="line">
            <a:avLst/>
          </a:prstGeom>
          <a:noFill/>
          <a:ln w="15875">
            <a:solidFill>
              <a:schemeClr val="tx1"/>
            </a:solidFill>
            <a:round/>
            <a:headEnd/>
            <a:tailEnd type="triangle" w="lg" len="lg"/>
          </a:ln>
          <a:effectLst/>
        </p:spPr>
        <p:txBody>
          <a:bodyPr>
            <a:prstTxWarp prst="textNoShape">
              <a:avLst/>
            </a:prstTxWarp>
          </a:bodyPr>
          <a:lstStyle/>
          <a:p>
            <a:endParaRPr lang="en-US">
              <a:latin typeface="Comic Sans MS" charset="0"/>
              <a:ea typeface="Comic Sans MS" charset="0"/>
              <a:cs typeface="Comic Sans MS" charset="0"/>
            </a:endParaRPr>
          </a:p>
        </p:txBody>
      </p:sp>
      <p:sp>
        <p:nvSpPr>
          <p:cNvPr id="5129" name="Text Box 9"/>
          <p:cNvSpPr txBox="1">
            <a:spLocks noChangeArrowheads="1"/>
          </p:cNvSpPr>
          <p:nvPr/>
        </p:nvSpPr>
        <p:spPr bwMode="auto">
          <a:xfrm rot="16200000">
            <a:off x="511175" y="2849555"/>
            <a:ext cx="1470025" cy="396875"/>
          </a:xfrm>
          <a:prstGeom prst="rect">
            <a:avLst/>
          </a:prstGeom>
          <a:noFill/>
          <a:ln w="15875">
            <a:noFill/>
            <a:miter lim="800000"/>
            <a:headEnd/>
            <a:tailEnd type="none" w="lg" len="lg"/>
          </a:ln>
          <a:effectLst/>
        </p:spPr>
        <p:txBody>
          <a:bodyPr wrap="none">
            <a:prstTxWarp prst="textNoShape">
              <a:avLst/>
            </a:prstTxWarp>
            <a:spAutoFit/>
          </a:bodyPr>
          <a:lstStyle/>
          <a:p>
            <a:pPr algn="ctr"/>
            <a:r>
              <a:rPr lang="en-US" sz="2000" b="1">
                <a:latin typeface="Comic Sans MS" charset="0"/>
                <a:ea typeface="Comic Sans MS" charset="0"/>
                <a:cs typeface="Comic Sans MS" charset="0"/>
              </a:rPr>
              <a:t>Frequency</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11"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62487"/>
            <a:ext cx="7772400" cy="1143000"/>
          </a:xfrm>
        </p:spPr>
        <p:txBody>
          <a:bodyPr/>
          <a:lstStyle/>
          <a:p>
            <a:r>
              <a:rPr lang="en-US" sz="3200" dirty="0">
                <a:latin typeface="Comic Sans MS" charset="0"/>
                <a:ea typeface="Comic Sans MS" charset="0"/>
                <a:cs typeface="Comic Sans MS" charset="0"/>
              </a:rPr>
              <a:t>Quantitative Trait Loci (QTL)</a:t>
            </a:r>
            <a:endParaRPr lang="en-US" sz="4000" u="sng" dirty="0">
              <a:latin typeface="Comic Sans MS" charset="0"/>
              <a:ea typeface="Comic Sans MS" charset="0"/>
              <a:cs typeface="Comic Sans MS" charset="0"/>
            </a:endParaRPr>
          </a:p>
        </p:txBody>
      </p:sp>
      <p:graphicFrame>
        <p:nvGraphicFramePr>
          <p:cNvPr id="6147" name="Object 3"/>
          <p:cNvGraphicFramePr>
            <a:graphicFrameLocks noGrp="1" noChangeAspect="1"/>
          </p:cNvGraphicFramePr>
          <p:nvPr>
            <p:ph idx="1"/>
            <p:extLst>
              <p:ext uri="{D42A27DB-BD31-4B8C-83A1-F6EECF244321}">
                <p14:modId xmlns:p14="http://schemas.microsoft.com/office/powerpoint/2010/main" val="156078025"/>
              </p:ext>
            </p:extLst>
          </p:nvPr>
        </p:nvGraphicFramePr>
        <p:xfrm>
          <a:off x="461963" y="1073027"/>
          <a:ext cx="8167687" cy="4171950"/>
        </p:xfrm>
        <a:graphic>
          <a:graphicData uri="http://schemas.openxmlformats.org/presentationml/2006/ole">
            <mc:AlternateContent xmlns:mc="http://schemas.openxmlformats.org/markup-compatibility/2006">
              <mc:Choice xmlns:v="urn:schemas-microsoft-com:vml" Requires="v">
                <p:oleObj spid="_x0000_s33856" name="Chart" r:id="rId4" imgW="8178800" imgH="4178300" progId="MSGraph.Chart.8">
                  <p:embed followColorScheme="full"/>
                </p:oleObj>
              </mc:Choice>
              <mc:Fallback>
                <p:oleObj name="Chart" r:id="rId4" imgW="8178800" imgH="41783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1073027"/>
                        <a:ext cx="8167687"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8" name="Text Box 4"/>
          <p:cNvSpPr txBox="1">
            <a:spLocks noChangeArrowheads="1"/>
          </p:cNvSpPr>
          <p:nvPr/>
        </p:nvSpPr>
        <p:spPr bwMode="auto">
          <a:xfrm>
            <a:off x="204489" y="5111627"/>
            <a:ext cx="521298" cy="1200329"/>
          </a:xfrm>
          <a:prstGeom prst="rect">
            <a:avLst/>
          </a:prstGeom>
          <a:noFill/>
          <a:ln w="15875">
            <a:noFill/>
            <a:miter lim="800000"/>
            <a:headEnd/>
            <a:tailEnd type="none" w="lg" len="lg"/>
          </a:ln>
          <a:effectLst/>
        </p:spPr>
        <p:txBody>
          <a:bodyPr wrap="none">
            <a:prstTxWarp prst="textNoShape">
              <a:avLst/>
            </a:prstTxWarp>
            <a:spAutoFit/>
          </a:bodyPr>
          <a:lstStyle/>
          <a:p>
            <a:pPr algn="ctr"/>
            <a:r>
              <a:rPr lang="en-US" sz="1800" b="1">
                <a:solidFill>
                  <a:srgbClr val="003399"/>
                </a:solidFill>
                <a:latin typeface="Comic Sans MS" charset="0"/>
                <a:ea typeface="Comic Sans MS" charset="0"/>
                <a:cs typeface="Comic Sans MS" charset="0"/>
              </a:rPr>
              <a:t>AA</a:t>
            </a:r>
          </a:p>
          <a:p>
            <a:pPr algn="ctr"/>
            <a:r>
              <a:rPr lang="en-US" sz="1800" b="1">
                <a:solidFill>
                  <a:srgbClr val="003399"/>
                </a:solidFill>
                <a:latin typeface="Comic Sans MS" charset="0"/>
                <a:ea typeface="Comic Sans MS" charset="0"/>
                <a:cs typeface="Comic Sans MS" charset="0"/>
              </a:rPr>
              <a:t>BB</a:t>
            </a:r>
          </a:p>
          <a:p>
            <a:pPr algn="ctr"/>
            <a:r>
              <a:rPr lang="en-US" sz="1800" b="1">
                <a:solidFill>
                  <a:srgbClr val="003399"/>
                </a:solidFill>
                <a:latin typeface="Comic Sans MS" charset="0"/>
                <a:ea typeface="Comic Sans MS" charset="0"/>
                <a:cs typeface="Comic Sans MS" charset="0"/>
              </a:rPr>
              <a:t>CC</a:t>
            </a:r>
          </a:p>
          <a:p>
            <a:pPr algn="ctr"/>
            <a:r>
              <a:rPr lang="en-US" sz="1800" b="1">
                <a:solidFill>
                  <a:srgbClr val="003399"/>
                </a:solidFill>
                <a:latin typeface="Comic Sans MS" charset="0"/>
                <a:ea typeface="Comic Sans MS" charset="0"/>
                <a:cs typeface="Comic Sans MS" charset="0"/>
              </a:rPr>
              <a:t>DD</a:t>
            </a:r>
          </a:p>
        </p:txBody>
      </p:sp>
      <p:sp>
        <p:nvSpPr>
          <p:cNvPr id="6149" name="Text Box 5"/>
          <p:cNvSpPr txBox="1">
            <a:spLocks noChangeArrowheads="1"/>
          </p:cNvSpPr>
          <p:nvPr/>
        </p:nvSpPr>
        <p:spPr bwMode="auto">
          <a:xfrm>
            <a:off x="1314416" y="5137027"/>
            <a:ext cx="466794" cy="1200329"/>
          </a:xfrm>
          <a:prstGeom prst="rect">
            <a:avLst/>
          </a:prstGeom>
          <a:noFill/>
          <a:ln w="15875">
            <a:noFill/>
            <a:miter lim="800000"/>
            <a:headEnd/>
            <a:tailEnd type="none" w="lg" len="lg"/>
          </a:ln>
          <a:effectLst/>
        </p:spPr>
        <p:txBody>
          <a:bodyPr wrap="none">
            <a:prstTxWarp prst="textNoShape">
              <a:avLst/>
            </a:prstTxWarp>
            <a:spAutoFit/>
          </a:bodyPr>
          <a:lstStyle/>
          <a:p>
            <a:pPr algn="ctr"/>
            <a:r>
              <a:rPr lang="en-US" sz="1800" b="1">
                <a:solidFill>
                  <a:srgbClr val="003399"/>
                </a:solidFill>
                <a:latin typeface="Comic Sans MS" charset="0"/>
                <a:ea typeface="Comic Sans MS" charset="0"/>
                <a:cs typeface="Comic Sans MS" charset="0"/>
              </a:rPr>
              <a:t>--</a:t>
            </a:r>
          </a:p>
          <a:p>
            <a:pPr algn="ctr"/>
            <a:r>
              <a:rPr lang="en-US" sz="1800" b="1">
                <a:solidFill>
                  <a:srgbClr val="003399"/>
                </a:solidFill>
                <a:latin typeface="Comic Sans MS" charset="0"/>
                <a:ea typeface="Comic Sans MS" charset="0"/>
                <a:cs typeface="Comic Sans MS" charset="0"/>
              </a:rPr>
              <a:t>--</a:t>
            </a:r>
          </a:p>
          <a:p>
            <a:pPr algn="ctr"/>
            <a:r>
              <a:rPr lang="en-US" sz="1800" b="1">
                <a:solidFill>
                  <a:srgbClr val="003399"/>
                </a:solidFill>
                <a:latin typeface="Comic Sans MS" charset="0"/>
                <a:ea typeface="Comic Sans MS" charset="0"/>
                <a:cs typeface="Comic Sans MS" charset="0"/>
              </a:rPr>
              <a:t>--</a:t>
            </a:r>
          </a:p>
          <a:p>
            <a:pPr algn="ctr"/>
            <a:r>
              <a:rPr lang="en-US" sz="1800" b="1">
                <a:solidFill>
                  <a:srgbClr val="003399"/>
                </a:solidFill>
                <a:latin typeface="Comic Sans MS" charset="0"/>
                <a:ea typeface="Comic Sans MS" charset="0"/>
                <a:cs typeface="Comic Sans MS" charset="0"/>
              </a:rPr>
              <a:t>--</a:t>
            </a:r>
          </a:p>
        </p:txBody>
      </p:sp>
      <p:sp>
        <p:nvSpPr>
          <p:cNvPr id="6150" name="Text Box 6"/>
          <p:cNvSpPr txBox="1">
            <a:spLocks noChangeArrowheads="1"/>
          </p:cNvSpPr>
          <p:nvPr/>
        </p:nvSpPr>
        <p:spPr bwMode="auto">
          <a:xfrm>
            <a:off x="2673316" y="5137027"/>
            <a:ext cx="466794" cy="1200329"/>
          </a:xfrm>
          <a:prstGeom prst="rect">
            <a:avLst/>
          </a:prstGeom>
          <a:noFill/>
          <a:ln w="15875">
            <a:noFill/>
            <a:miter lim="800000"/>
            <a:headEnd/>
            <a:tailEnd type="none" w="lg" len="lg"/>
          </a:ln>
          <a:effectLst/>
        </p:spPr>
        <p:txBody>
          <a:bodyPr wrap="none">
            <a:prstTxWarp prst="textNoShape">
              <a:avLst/>
            </a:prstTxWarp>
            <a:spAutoFit/>
          </a:bodyPr>
          <a:lstStyle/>
          <a:p>
            <a:pPr algn="ctr"/>
            <a:r>
              <a:rPr lang="en-US" sz="1800" b="1">
                <a:solidFill>
                  <a:srgbClr val="CC0000"/>
                </a:solidFill>
                <a:latin typeface="Comic Sans MS" charset="0"/>
                <a:ea typeface="Comic Sans MS" charset="0"/>
                <a:cs typeface="Comic Sans MS" charset="0"/>
              </a:rPr>
              <a:t>++</a:t>
            </a:r>
          </a:p>
          <a:p>
            <a:pPr algn="ctr"/>
            <a:r>
              <a:rPr lang="en-US" sz="1800" b="1">
                <a:solidFill>
                  <a:srgbClr val="003399"/>
                </a:solidFill>
                <a:latin typeface="Comic Sans MS" charset="0"/>
                <a:ea typeface="Comic Sans MS" charset="0"/>
                <a:cs typeface="Comic Sans MS" charset="0"/>
              </a:rPr>
              <a:t>--</a:t>
            </a:r>
          </a:p>
          <a:p>
            <a:pPr algn="ctr"/>
            <a:r>
              <a:rPr lang="en-US" sz="1800" b="1">
                <a:solidFill>
                  <a:srgbClr val="003399"/>
                </a:solidFill>
                <a:latin typeface="Comic Sans MS" charset="0"/>
                <a:ea typeface="Comic Sans MS" charset="0"/>
                <a:cs typeface="Comic Sans MS" charset="0"/>
              </a:rPr>
              <a:t>--</a:t>
            </a:r>
          </a:p>
          <a:p>
            <a:pPr algn="ctr"/>
            <a:r>
              <a:rPr lang="en-US" sz="1800" b="1">
                <a:solidFill>
                  <a:srgbClr val="003399"/>
                </a:solidFill>
                <a:latin typeface="Comic Sans MS" charset="0"/>
                <a:ea typeface="Comic Sans MS" charset="0"/>
                <a:cs typeface="Comic Sans MS" charset="0"/>
              </a:rPr>
              <a:t>--</a:t>
            </a:r>
          </a:p>
        </p:txBody>
      </p:sp>
      <p:sp>
        <p:nvSpPr>
          <p:cNvPr id="6151" name="Text Box 7"/>
          <p:cNvSpPr txBox="1">
            <a:spLocks noChangeArrowheads="1"/>
          </p:cNvSpPr>
          <p:nvPr/>
        </p:nvSpPr>
        <p:spPr bwMode="auto">
          <a:xfrm>
            <a:off x="4121116" y="5137027"/>
            <a:ext cx="466794" cy="1200329"/>
          </a:xfrm>
          <a:prstGeom prst="rect">
            <a:avLst/>
          </a:prstGeom>
          <a:noFill/>
          <a:ln w="15875">
            <a:noFill/>
            <a:miter lim="800000"/>
            <a:headEnd/>
            <a:tailEnd type="none" w="lg" len="lg"/>
          </a:ln>
          <a:effectLst/>
        </p:spPr>
        <p:txBody>
          <a:bodyPr wrap="none">
            <a:prstTxWarp prst="textNoShape">
              <a:avLst/>
            </a:prstTxWarp>
            <a:spAutoFit/>
          </a:bodyPr>
          <a:lstStyle/>
          <a:p>
            <a:pPr algn="ctr"/>
            <a:r>
              <a:rPr lang="en-US" sz="1800" b="1">
                <a:solidFill>
                  <a:srgbClr val="CC0000"/>
                </a:solidFill>
                <a:latin typeface="Comic Sans MS" charset="0"/>
                <a:ea typeface="Comic Sans MS" charset="0"/>
                <a:cs typeface="Comic Sans MS" charset="0"/>
              </a:rPr>
              <a:t>++</a:t>
            </a:r>
          </a:p>
          <a:p>
            <a:pPr algn="ctr"/>
            <a:r>
              <a:rPr lang="en-US" sz="1800" b="1">
                <a:solidFill>
                  <a:srgbClr val="CC0000"/>
                </a:solidFill>
                <a:latin typeface="Comic Sans MS" charset="0"/>
                <a:ea typeface="Comic Sans MS" charset="0"/>
                <a:cs typeface="Comic Sans MS" charset="0"/>
              </a:rPr>
              <a:t>++</a:t>
            </a:r>
          </a:p>
          <a:p>
            <a:pPr algn="ctr"/>
            <a:r>
              <a:rPr lang="en-US" sz="1800" b="1">
                <a:solidFill>
                  <a:srgbClr val="003399"/>
                </a:solidFill>
                <a:latin typeface="Comic Sans MS" charset="0"/>
                <a:ea typeface="Comic Sans MS" charset="0"/>
                <a:cs typeface="Comic Sans MS" charset="0"/>
              </a:rPr>
              <a:t>--</a:t>
            </a:r>
          </a:p>
          <a:p>
            <a:pPr algn="ctr"/>
            <a:r>
              <a:rPr lang="en-US" sz="1800" b="1">
                <a:solidFill>
                  <a:srgbClr val="003399"/>
                </a:solidFill>
                <a:latin typeface="Comic Sans MS" charset="0"/>
                <a:ea typeface="Comic Sans MS" charset="0"/>
                <a:cs typeface="Comic Sans MS" charset="0"/>
              </a:rPr>
              <a:t>--</a:t>
            </a:r>
          </a:p>
        </p:txBody>
      </p:sp>
      <p:sp>
        <p:nvSpPr>
          <p:cNvPr id="6152" name="Text Box 8"/>
          <p:cNvSpPr txBox="1">
            <a:spLocks noChangeArrowheads="1"/>
          </p:cNvSpPr>
          <p:nvPr/>
        </p:nvSpPr>
        <p:spPr bwMode="auto">
          <a:xfrm>
            <a:off x="5568916" y="5137027"/>
            <a:ext cx="466794" cy="1200329"/>
          </a:xfrm>
          <a:prstGeom prst="rect">
            <a:avLst/>
          </a:prstGeom>
          <a:noFill/>
          <a:ln w="15875">
            <a:noFill/>
            <a:miter lim="800000"/>
            <a:headEnd/>
            <a:tailEnd type="none" w="lg" len="lg"/>
          </a:ln>
          <a:effectLst/>
        </p:spPr>
        <p:txBody>
          <a:bodyPr wrap="none">
            <a:prstTxWarp prst="textNoShape">
              <a:avLst/>
            </a:prstTxWarp>
            <a:spAutoFit/>
          </a:bodyPr>
          <a:lstStyle/>
          <a:p>
            <a:pPr algn="ctr"/>
            <a:r>
              <a:rPr lang="en-US" sz="1800" b="1">
                <a:solidFill>
                  <a:srgbClr val="CC0000"/>
                </a:solidFill>
                <a:latin typeface="Comic Sans MS" charset="0"/>
                <a:ea typeface="Comic Sans MS" charset="0"/>
                <a:cs typeface="Comic Sans MS" charset="0"/>
              </a:rPr>
              <a:t>++</a:t>
            </a:r>
          </a:p>
          <a:p>
            <a:pPr algn="ctr"/>
            <a:r>
              <a:rPr lang="en-US" sz="1800" b="1">
                <a:solidFill>
                  <a:srgbClr val="CC0000"/>
                </a:solidFill>
                <a:latin typeface="Comic Sans MS" charset="0"/>
                <a:ea typeface="Comic Sans MS" charset="0"/>
                <a:cs typeface="Comic Sans MS" charset="0"/>
              </a:rPr>
              <a:t>++</a:t>
            </a:r>
          </a:p>
          <a:p>
            <a:pPr algn="ctr"/>
            <a:r>
              <a:rPr lang="en-US" sz="1800" b="1">
                <a:solidFill>
                  <a:srgbClr val="CC0000"/>
                </a:solidFill>
                <a:latin typeface="Comic Sans MS" charset="0"/>
                <a:ea typeface="Comic Sans MS" charset="0"/>
                <a:cs typeface="Comic Sans MS" charset="0"/>
              </a:rPr>
              <a:t>++</a:t>
            </a:r>
          </a:p>
          <a:p>
            <a:pPr algn="ctr"/>
            <a:r>
              <a:rPr lang="en-US" sz="1800" b="1">
                <a:solidFill>
                  <a:srgbClr val="003399"/>
                </a:solidFill>
                <a:latin typeface="Comic Sans MS" charset="0"/>
                <a:ea typeface="Comic Sans MS" charset="0"/>
                <a:cs typeface="Comic Sans MS" charset="0"/>
              </a:rPr>
              <a:t>--</a:t>
            </a:r>
          </a:p>
        </p:txBody>
      </p:sp>
      <p:sp>
        <p:nvSpPr>
          <p:cNvPr id="6153" name="Text Box 9"/>
          <p:cNvSpPr txBox="1">
            <a:spLocks noChangeArrowheads="1"/>
          </p:cNvSpPr>
          <p:nvPr/>
        </p:nvSpPr>
        <p:spPr bwMode="auto">
          <a:xfrm>
            <a:off x="7016716" y="5137027"/>
            <a:ext cx="466794" cy="1200329"/>
          </a:xfrm>
          <a:prstGeom prst="rect">
            <a:avLst/>
          </a:prstGeom>
          <a:noFill/>
          <a:ln w="15875">
            <a:noFill/>
            <a:miter lim="800000"/>
            <a:headEnd/>
            <a:tailEnd type="none" w="lg" len="lg"/>
          </a:ln>
          <a:effectLst/>
        </p:spPr>
        <p:txBody>
          <a:bodyPr wrap="none">
            <a:prstTxWarp prst="textNoShape">
              <a:avLst/>
            </a:prstTxWarp>
            <a:spAutoFit/>
          </a:bodyPr>
          <a:lstStyle/>
          <a:p>
            <a:pPr algn="ctr"/>
            <a:r>
              <a:rPr lang="en-US" sz="1800" b="1">
                <a:solidFill>
                  <a:srgbClr val="CC0000"/>
                </a:solidFill>
                <a:latin typeface="Comic Sans MS" charset="0"/>
                <a:ea typeface="Comic Sans MS" charset="0"/>
                <a:cs typeface="Comic Sans MS" charset="0"/>
              </a:rPr>
              <a:t>++</a:t>
            </a:r>
          </a:p>
          <a:p>
            <a:pPr algn="ctr"/>
            <a:r>
              <a:rPr lang="en-US" sz="1800" b="1">
                <a:solidFill>
                  <a:srgbClr val="CC0000"/>
                </a:solidFill>
                <a:latin typeface="Comic Sans MS" charset="0"/>
                <a:ea typeface="Comic Sans MS" charset="0"/>
                <a:cs typeface="Comic Sans MS" charset="0"/>
              </a:rPr>
              <a:t>++</a:t>
            </a:r>
          </a:p>
          <a:p>
            <a:pPr algn="ctr"/>
            <a:r>
              <a:rPr lang="en-US" sz="1800" b="1">
                <a:solidFill>
                  <a:srgbClr val="CC0000"/>
                </a:solidFill>
                <a:latin typeface="Comic Sans MS" charset="0"/>
                <a:ea typeface="Comic Sans MS" charset="0"/>
                <a:cs typeface="Comic Sans MS" charset="0"/>
              </a:rPr>
              <a:t>++</a:t>
            </a:r>
          </a:p>
          <a:p>
            <a:pPr algn="ctr"/>
            <a:r>
              <a:rPr lang="en-US" sz="1800" b="1">
                <a:solidFill>
                  <a:srgbClr val="CC0000"/>
                </a:solidFill>
                <a:latin typeface="Comic Sans MS" charset="0"/>
                <a:ea typeface="Comic Sans MS" charset="0"/>
                <a:cs typeface="Comic Sans MS" charset="0"/>
              </a:rPr>
              <a:t>++</a:t>
            </a:r>
          </a:p>
        </p:txBody>
      </p:sp>
      <p:sp>
        <p:nvSpPr>
          <p:cNvPr id="6154" name="Freeform 10"/>
          <p:cNvSpPr>
            <a:spLocks/>
          </p:cNvSpPr>
          <p:nvPr/>
        </p:nvSpPr>
        <p:spPr bwMode="auto">
          <a:xfrm>
            <a:off x="76200" y="3968627"/>
            <a:ext cx="2895600" cy="990600"/>
          </a:xfrm>
          <a:custGeom>
            <a:avLst/>
            <a:gdLst/>
            <a:ahLst/>
            <a:cxnLst>
              <a:cxn ang="0">
                <a:pos x="1344" y="488"/>
              </a:cxn>
              <a:cxn ang="0">
                <a:pos x="672" y="8"/>
              </a:cxn>
              <a:cxn ang="0">
                <a:pos x="0" y="536"/>
              </a:cxn>
            </a:cxnLst>
            <a:rect l="0" t="0" r="r" b="b"/>
            <a:pathLst>
              <a:path w="1344" h="536">
                <a:moveTo>
                  <a:pt x="1344" y="488"/>
                </a:moveTo>
                <a:cubicBezTo>
                  <a:pt x="1120" y="244"/>
                  <a:pt x="896" y="0"/>
                  <a:pt x="672" y="8"/>
                </a:cubicBezTo>
                <a:cubicBezTo>
                  <a:pt x="448" y="16"/>
                  <a:pt x="112" y="448"/>
                  <a:pt x="0" y="536"/>
                </a:cubicBezTo>
              </a:path>
            </a:pathLst>
          </a:custGeom>
          <a:noFill/>
          <a:ln w="15875" cap="flat" cmpd="sng">
            <a:solidFill>
              <a:schemeClr val="tx1"/>
            </a:solidFill>
            <a:prstDash val="solid"/>
            <a:round/>
            <a:headEnd type="none" w="med" len="med"/>
            <a:tailEnd type="none" w="lg" len="lg"/>
          </a:ln>
          <a:effectLst/>
        </p:spPr>
        <p:txBody>
          <a:bodyPr>
            <a:prstTxWarp prst="textNoShape">
              <a:avLst/>
            </a:prstTxWarp>
          </a:bodyPr>
          <a:lstStyle/>
          <a:p>
            <a:endParaRPr lang="en-US">
              <a:latin typeface="Comic Sans MS" charset="0"/>
              <a:ea typeface="Comic Sans MS" charset="0"/>
              <a:cs typeface="Comic Sans MS" charset="0"/>
            </a:endParaRPr>
          </a:p>
        </p:txBody>
      </p:sp>
      <p:sp>
        <p:nvSpPr>
          <p:cNvPr id="6155" name="Freeform 11"/>
          <p:cNvSpPr>
            <a:spLocks/>
          </p:cNvSpPr>
          <p:nvPr/>
        </p:nvSpPr>
        <p:spPr bwMode="auto">
          <a:xfrm>
            <a:off x="5715000" y="3968627"/>
            <a:ext cx="2971800" cy="914400"/>
          </a:xfrm>
          <a:custGeom>
            <a:avLst/>
            <a:gdLst/>
            <a:ahLst/>
            <a:cxnLst>
              <a:cxn ang="0">
                <a:pos x="1344" y="488"/>
              </a:cxn>
              <a:cxn ang="0">
                <a:pos x="672" y="8"/>
              </a:cxn>
              <a:cxn ang="0">
                <a:pos x="0" y="536"/>
              </a:cxn>
            </a:cxnLst>
            <a:rect l="0" t="0" r="r" b="b"/>
            <a:pathLst>
              <a:path w="1344" h="536">
                <a:moveTo>
                  <a:pt x="1344" y="488"/>
                </a:moveTo>
                <a:cubicBezTo>
                  <a:pt x="1120" y="244"/>
                  <a:pt x="896" y="0"/>
                  <a:pt x="672" y="8"/>
                </a:cubicBezTo>
                <a:cubicBezTo>
                  <a:pt x="448" y="16"/>
                  <a:pt x="112" y="448"/>
                  <a:pt x="0" y="536"/>
                </a:cubicBezTo>
              </a:path>
            </a:pathLst>
          </a:custGeom>
          <a:noFill/>
          <a:ln w="15875" cap="flat" cmpd="sng">
            <a:solidFill>
              <a:schemeClr val="tx1"/>
            </a:solidFill>
            <a:prstDash val="solid"/>
            <a:round/>
            <a:headEnd type="none" w="med" len="med"/>
            <a:tailEnd type="none" w="lg" len="lg"/>
          </a:ln>
          <a:effectLst/>
        </p:spPr>
        <p:txBody>
          <a:bodyPr>
            <a:prstTxWarp prst="textNoShape">
              <a:avLst/>
            </a:prstTxWarp>
          </a:bodyPr>
          <a:lstStyle/>
          <a:p>
            <a:endParaRPr lang="en-US">
              <a:latin typeface="Comic Sans MS" charset="0"/>
              <a:ea typeface="Comic Sans MS" charset="0"/>
              <a:cs typeface="Comic Sans MS" charset="0"/>
            </a:endParaRPr>
          </a:p>
        </p:txBody>
      </p:sp>
      <p:sp>
        <p:nvSpPr>
          <p:cNvPr id="6156" name="Freeform 12"/>
          <p:cNvSpPr>
            <a:spLocks/>
          </p:cNvSpPr>
          <p:nvPr/>
        </p:nvSpPr>
        <p:spPr bwMode="auto">
          <a:xfrm>
            <a:off x="1371600" y="2673227"/>
            <a:ext cx="3200400" cy="2209800"/>
          </a:xfrm>
          <a:custGeom>
            <a:avLst/>
            <a:gdLst/>
            <a:ahLst/>
            <a:cxnLst>
              <a:cxn ang="0">
                <a:pos x="0" y="1392"/>
              </a:cxn>
              <a:cxn ang="0">
                <a:pos x="624" y="0"/>
              </a:cxn>
              <a:cxn ang="0">
                <a:pos x="1248" y="1392"/>
              </a:cxn>
            </a:cxnLst>
            <a:rect l="0" t="0" r="r" b="b"/>
            <a:pathLst>
              <a:path w="1248" h="1392">
                <a:moveTo>
                  <a:pt x="0" y="1392"/>
                </a:moveTo>
                <a:cubicBezTo>
                  <a:pt x="208" y="696"/>
                  <a:pt x="416" y="0"/>
                  <a:pt x="624" y="0"/>
                </a:cubicBezTo>
                <a:cubicBezTo>
                  <a:pt x="832" y="0"/>
                  <a:pt x="1144" y="1160"/>
                  <a:pt x="1248" y="1392"/>
                </a:cubicBezTo>
              </a:path>
            </a:pathLst>
          </a:custGeom>
          <a:noFill/>
          <a:ln w="15875" cap="flat" cmpd="sng">
            <a:solidFill>
              <a:schemeClr val="tx1"/>
            </a:solidFill>
            <a:prstDash val="solid"/>
            <a:round/>
            <a:headEnd type="none" w="med" len="med"/>
            <a:tailEnd type="none" w="lg" len="lg"/>
          </a:ln>
          <a:effectLst/>
        </p:spPr>
        <p:txBody>
          <a:bodyPr>
            <a:prstTxWarp prst="textNoShape">
              <a:avLst/>
            </a:prstTxWarp>
          </a:bodyPr>
          <a:lstStyle/>
          <a:p>
            <a:endParaRPr lang="en-US">
              <a:latin typeface="Comic Sans MS" charset="0"/>
              <a:ea typeface="Comic Sans MS" charset="0"/>
              <a:cs typeface="Comic Sans MS" charset="0"/>
            </a:endParaRPr>
          </a:p>
        </p:txBody>
      </p:sp>
      <p:sp>
        <p:nvSpPr>
          <p:cNvPr id="6157" name="Freeform 13"/>
          <p:cNvSpPr>
            <a:spLocks/>
          </p:cNvSpPr>
          <p:nvPr/>
        </p:nvSpPr>
        <p:spPr bwMode="auto">
          <a:xfrm>
            <a:off x="4267200" y="2673227"/>
            <a:ext cx="3124200" cy="2209800"/>
          </a:xfrm>
          <a:custGeom>
            <a:avLst/>
            <a:gdLst/>
            <a:ahLst/>
            <a:cxnLst>
              <a:cxn ang="0">
                <a:pos x="0" y="1392"/>
              </a:cxn>
              <a:cxn ang="0">
                <a:pos x="624" y="0"/>
              </a:cxn>
              <a:cxn ang="0">
                <a:pos x="1248" y="1392"/>
              </a:cxn>
            </a:cxnLst>
            <a:rect l="0" t="0" r="r" b="b"/>
            <a:pathLst>
              <a:path w="1248" h="1392">
                <a:moveTo>
                  <a:pt x="0" y="1392"/>
                </a:moveTo>
                <a:cubicBezTo>
                  <a:pt x="208" y="696"/>
                  <a:pt x="416" y="0"/>
                  <a:pt x="624" y="0"/>
                </a:cubicBezTo>
                <a:cubicBezTo>
                  <a:pt x="832" y="0"/>
                  <a:pt x="1144" y="1160"/>
                  <a:pt x="1248" y="1392"/>
                </a:cubicBezTo>
              </a:path>
            </a:pathLst>
          </a:custGeom>
          <a:noFill/>
          <a:ln w="15875" cap="flat" cmpd="sng">
            <a:solidFill>
              <a:schemeClr val="tx1"/>
            </a:solidFill>
            <a:prstDash val="solid"/>
            <a:round/>
            <a:headEnd type="none" w="med" len="med"/>
            <a:tailEnd type="none" w="lg" len="lg"/>
          </a:ln>
          <a:effectLst/>
        </p:spPr>
        <p:txBody>
          <a:bodyPr>
            <a:prstTxWarp prst="textNoShape">
              <a:avLst/>
            </a:prstTxWarp>
          </a:bodyPr>
          <a:lstStyle/>
          <a:p>
            <a:endParaRPr lang="en-US">
              <a:latin typeface="Comic Sans MS" charset="0"/>
              <a:ea typeface="Comic Sans MS" charset="0"/>
              <a:cs typeface="Comic Sans MS" charset="0"/>
            </a:endParaRPr>
          </a:p>
        </p:txBody>
      </p:sp>
      <p:sp>
        <p:nvSpPr>
          <p:cNvPr id="6158" name="Freeform 14"/>
          <p:cNvSpPr>
            <a:spLocks/>
          </p:cNvSpPr>
          <p:nvPr/>
        </p:nvSpPr>
        <p:spPr bwMode="auto">
          <a:xfrm>
            <a:off x="2819400" y="1301627"/>
            <a:ext cx="3124200" cy="3581400"/>
          </a:xfrm>
          <a:custGeom>
            <a:avLst/>
            <a:gdLst/>
            <a:ahLst/>
            <a:cxnLst>
              <a:cxn ang="0">
                <a:pos x="0" y="2256"/>
              </a:cxn>
              <a:cxn ang="0">
                <a:pos x="624" y="0"/>
              </a:cxn>
              <a:cxn ang="0">
                <a:pos x="1248" y="2256"/>
              </a:cxn>
            </a:cxnLst>
            <a:rect l="0" t="0" r="r" b="b"/>
            <a:pathLst>
              <a:path w="1248" h="2256">
                <a:moveTo>
                  <a:pt x="0" y="2256"/>
                </a:moveTo>
                <a:cubicBezTo>
                  <a:pt x="208" y="1128"/>
                  <a:pt x="416" y="0"/>
                  <a:pt x="624" y="0"/>
                </a:cubicBezTo>
                <a:cubicBezTo>
                  <a:pt x="832" y="0"/>
                  <a:pt x="1040" y="1128"/>
                  <a:pt x="1248" y="2256"/>
                </a:cubicBezTo>
              </a:path>
            </a:pathLst>
          </a:custGeom>
          <a:noFill/>
          <a:ln w="15875" cap="flat" cmpd="sng">
            <a:solidFill>
              <a:schemeClr val="tx1"/>
            </a:solidFill>
            <a:prstDash val="solid"/>
            <a:round/>
            <a:headEnd type="none" w="med" len="med"/>
            <a:tailEnd type="none" w="lg" len="lg"/>
          </a:ln>
          <a:effectLst/>
        </p:spPr>
        <p:txBody>
          <a:bodyPr>
            <a:prstTxWarp prst="textNoShape">
              <a:avLst/>
            </a:prstTxWarp>
          </a:bodyPr>
          <a:lstStyle/>
          <a:p>
            <a:endParaRPr lang="en-US">
              <a:latin typeface="Comic Sans MS" charset="0"/>
              <a:ea typeface="Comic Sans MS" charset="0"/>
              <a:cs typeface="Comic Sans MS" charset="0"/>
            </a:endParaRPr>
          </a:p>
        </p:txBody>
      </p:sp>
      <p:sp>
        <p:nvSpPr>
          <p:cNvPr id="6159" name="Text Box 15"/>
          <p:cNvSpPr txBox="1">
            <a:spLocks noChangeArrowheads="1"/>
          </p:cNvSpPr>
          <p:nvPr/>
        </p:nvSpPr>
        <p:spPr bwMode="auto">
          <a:xfrm rot="16200000">
            <a:off x="-350837" y="2752602"/>
            <a:ext cx="1470025" cy="396875"/>
          </a:xfrm>
          <a:prstGeom prst="rect">
            <a:avLst/>
          </a:prstGeom>
          <a:noFill/>
          <a:ln w="15875">
            <a:noFill/>
            <a:miter lim="800000"/>
            <a:headEnd/>
            <a:tailEnd type="none" w="lg" len="lg"/>
          </a:ln>
          <a:effectLst/>
        </p:spPr>
        <p:txBody>
          <a:bodyPr wrap="none">
            <a:prstTxWarp prst="textNoShape">
              <a:avLst/>
            </a:prstTxWarp>
            <a:spAutoFit/>
          </a:bodyPr>
          <a:lstStyle/>
          <a:p>
            <a:pPr algn="ctr"/>
            <a:r>
              <a:rPr lang="en-US" sz="2000" b="1">
                <a:latin typeface="Comic Sans MS" charset="0"/>
                <a:ea typeface="Comic Sans MS" charset="0"/>
                <a:cs typeface="Comic Sans MS" charset="0"/>
              </a:rPr>
              <a:t>Frequency</a:t>
            </a:r>
          </a:p>
        </p:txBody>
      </p:sp>
      <p:sp>
        <p:nvSpPr>
          <p:cNvPr id="6160" name="Text Box 16"/>
          <p:cNvSpPr txBox="1">
            <a:spLocks noChangeArrowheads="1"/>
          </p:cNvSpPr>
          <p:nvPr/>
        </p:nvSpPr>
        <p:spPr bwMode="auto">
          <a:xfrm>
            <a:off x="1073302" y="4919540"/>
            <a:ext cx="920445" cy="369332"/>
          </a:xfrm>
          <a:prstGeom prst="rect">
            <a:avLst/>
          </a:prstGeom>
          <a:noFill/>
          <a:ln w="15875">
            <a:noFill/>
            <a:miter lim="800000"/>
            <a:headEnd/>
            <a:tailEnd type="none" w="lg" len="lg"/>
          </a:ln>
          <a:effectLst/>
        </p:spPr>
        <p:txBody>
          <a:bodyPr wrap="none">
            <a:prstTxWarp prst="textNoShape">
              <a:avLst/>
            </a:prstTxWarp>
            <a:spAutoFit/>
          </a:bodyPr>
          <a:lstStyle/>
          <a:p>
            <a:pPr algn="ctr"/>
            <a:r>
              <a:rPr lang="en-US" b="1" dirty="0">
                <a:latin typeface="Comic Sans MS" charset="0"/>
                <a:ea typeface="Comic Sans MS" charset="0"/>
                <a:cs typeface="Comic Sans MS" charset="0"/>
              </a:rPr>
              <a:t>Height</a:t>
            </a:r>
            <a:endParaRPr lang="en-US" sz="1800" b="1" dirty="0">
              <a:latin typeface="Comic Sans MS" charset="0"/>
              <a:ea typeface="Comic Sans MS" charset="0"/>
              <a:cs typeface="Comic Sans MS" charset="0"/>
            </a:endParaRPr>
          </a:p>
        </p:txBody>
      </p:sp>
      <p:sp>
        <p:nvSpPr>
          <p:cNvPr id="6161" name="Line 17"/>
          <p:cNvSpPr>
            <a:spLocks noChangeShapeType="1"/>
          </p:cNvSpPr>
          <p:nvPr/>
        </p:nvSpPr>
        <p:spPr bwMode="auto">
          <a:xfrm>
            <a:off x="1981200" y="5111627"/>
            <a:ext cx="6172200" cy="0"/>
          </a:xfrm>
          <a:prstGeom prst="line">
            <a:avLst/>
          </a:prstGeom>
          <a:noFill/>
          <a:ln w="15875">
            <a:solidFill>
              <a:schemeClr val="tx1"/>
            </a:solidFill>
            <a:round/>
            <a:headEnd/>
            <a:tailEnd type="triangle" w="lg" len="lg"/>
          </a:ln>
          <a:effectLst/>
        </p:spPr>
        <p:txBody>
          <a:bodyPr>
            <a:prstTxWarp prst="textNoShape">
              <a:avLst/>
            </a:prstTxWarp>
          </a:bodyPr>
          <a:lstStyle/>
          <a:p>
            <a:endParaRPr lang="en-US">
              <a:latin typeface="Comic Sans MS" charset="0"/>
              <a:ea typeface="Comic Sans MS" charset="0"/>
              <a:cs typeface="Comic Sans MS"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20"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4146" y="959781"/>
            <a:ext cx="6261187" cy="3016210"/>
          </a:xfrm>
          <a:prstGeom prst="rect">
            <a:avLst/>
          </a:prstGeom>
          <a:noFill/>
        </p:spPr>
        <p:txBody>
          <a:bodyPr wrap="square" rtlCol="0">
            <a:spAutoFit/>
          </a:bodyPr>
          <a:lstStyle/>
          <a:p>
            <a:pPr algn="ctr"/>
            <a:r>
              <a:rPr lang="en-US" sz="3200" dirty="0">
                <a:latin typeface="Comic Sans MS" charset="0"/>
                <a:ea typeface="Comic Sans MS" charset="0"/>
                <a:cs typeface="Comic Sans MS" charset="0"/>
              </a:rPr>
              <a:t>Gene discovery </a:t>
            </a:r>
          </a:p>
          <a:p>
            <a:pPr algn="ctr"/>
            <a:endParaRPr lang="en-US" sz="3200" dirty="0">
              <a:latin typeface="Comic Sans MS" charset="0"/>
              <a:ea typeface="Comic Sans MS" charset="0"/>
              <a:cs typeface="Comic Sans MS" charset="0"/>
            </a:endParaRPr>
          </a:p>
          <a:p>
            <a:pPr algn="ctr"/>
            <a:r>
              <a:rPr lang="en-US" sz="2400" dirty="0">
                <a:latin typeface="Comic Sans MS" charset="0"/>
                <a:ea typeface="Comic Sans MS" charset="0"/>
                <a:cs typeface="Comic Sans MS" charset="0"/>
              </a:rPr>
              <a:t>QTL mapping - Correlate phenotype with genotype</a:t>
            </a:r>
          </a:p>
          <a:p>
            <a:pPr algn="ctr"/>
            <a:endParaRPr lang="en-US" sz="2400" dirty="0">
              <a:latin typeface="Comic Sans MS" charset="0"/>
              <a:ea typeface="Comic Sans MS" charset="0"/>
              <a:cs typeface="Comic Sans MS" charset="0"/>
            </a:endParaRPr>
          </a:p>
          <a:p>
            <a:pPr algn="ctr"/>
            <a:r>
              <a:rPr lang="en-US" dirty="0">
                <a:latin typeface="Comic Sans MS" charset="0"/>
                <a:ea typeface="Comic Sans MS" charset="0"/>
                <a:cs typeface="Comic Sans MS" charset="0"/>
              </a:rPr>
              <a:t>	-Mutants - traditional</a:t>
            </a:r>
          </a:p>
          <a:p>
            <a:pPr algn="ctr"/>
            <a:r>
              <a:rPr lang="en-US" dirty="0">
                <a:latin typeface="Comic Sans MS" charset="0"/>
                <a:ea typeface="Comic Sans MS" charset="0"/>
                <a:cs typeface="Comic Sans MS" charset="0"/>
              </a:rPr>
              <a:t>	-GMO </a:t>
            </a:r>
            <a:r>
              <a:rPr lang="mr-IN" dirty="0">
                <a:latin typeface="Comic Sans MS" charset="0"/>
                <a:ea typeface="Comic Sans MS" charset="0"/>
                <a:cs typeface="Comic Sans MS" charset="0"/>
              </a:rPr>
              <a:t>–</a:t>
            </a:r>
            <a:r>
              <a:rPr lang="en-US" dirty="0">
                <a:latin typeface="Comic Sans MS" charset="0"/>
                <a:ea typeface="Comic Sans MS" charset="0"/>
                <a:cs typeface="Comic Sans MS" charset="0"/>
              </a:rPr>
              <a:t> over-expression</a:t>
            </a:r>
          </a:p>
          <a:p>
            <a:pPr algn="ctr"/>
            <a:r>
              <a:rPr lang="en-US" dirty="0">
                <a:latin typeface="Comic Sans MS" charset="0"/>
                <a:ea typeface="Comic Sans MS" charset="0"/>
                <a:cs typeface="Comic Sans MS" charset="0"/>
              </a:rPr>
              <a:t>	-Natural variation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5"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ChangeArrowheads="1"/>
          </p:cNvSpPr>
          <p:nvPr/>
        </p:nvSpPr>
        <p:spPr bwMode="auto">
          <a:xfrm>
            <a:off x="3721103" y="1446214"/>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87" name="Rectangle 1027"/>
          <p:cNvSpPr>
            <a:spLocks noChangeArrowheads="1"/>
          </p:cNvSpPr>
          <p:nvPr/>
        </p:nvSpPr>
        <p:spPr bwMode="auto">
          <a:xfrm>
            <a:off x="4216403" y="1446213"/>
            <a:ext cx="38100" cy="469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88" name="Rectangle 1028"/>
          <p:cNvSpPr>
            <a:spLocks noChangeArrowheads="1"/>
          </p:cNvSpPr>
          <p:nvPr/>
        </p:nvSpPr>
        <p:spPr bwMode="auto">
          <a:xfrm>
            <a:off x="3568703" y="1446214"/>
            <a:ext cx="38100" cy="4064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89" name="Rectangle 1029"/>
          <p:cNvSpPr>
            <a:spLocks noChangeArrowheads="1"/>
          </p:cNvSpPr>
          <p:nvPr/>
        </p:nvSpPr>
        <p:spPr bwMode="auto">
          <a:xfrm>
            <a:off x="3619503" y="1446214"/>
            <a:ext cx="38100" cy="4064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0" name="Rectangle 1030"/>
          <p:cNvSpPr>
            <a:spLocks noChangeArrowheads="1"/>
          </p:cNvSpPr>
          <p:nvPr/>
        </p:nvSpPr>
        <p:spPr bwMode="auto">
          <a:xfrm>
            <a:off x="3771903" y="1446214"/>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1" name="Rectangle 1031"/>
          <p:cNvSpPr>
            <a:spLocks noChangeArrowheads="1"/>
          </p:cNvSpPr>
          <p:nvPr/>
        </p:nvSpPr>
        <p:spPr bwMode="auto">
          <a:xfrm>
            <a:off x="3860803" y="1446213"/>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2" name="Rectangle 1032"/>
          <p:cNvSpPr>
            <a:spLocks noChangeArrowheads="1"/>
          </p:cNvSpPr>
          <p:nvPr/>
        </p:nvSpPr>
        <p:spPr bwMode="auto">
          <a:xfrm>
            <a:off x="3911603" y="1446213"/>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3" name="Rectangle 1033"/>
          <p:cNvSpPr>
            <a:spLocks noChangeArrowheads="1"/>
          </p:cNvSpPr>
          <p:nvPr/>
        </p:nvSpPr>
        <p:spPr bwMode="auto">
          <a:xfrm>
            <a:off x="4064003" y="1446214"/>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4" name="Rectangle 1034"/>
          <p:cNvSpPr>
            <a:spLocks noChangeArrowheads="1"/>
          </p:cNvSpPr>
          <p:nvPr/>
        </p:nvSpPr>
        <p:spPr bwMode="auto">
          <a:xfrm>
            <a:off x="4013203" y="1446214"/>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5" name="Rectangle 1035"/>
          <p:cNvSpPr>
            <a:spLocks noChangeArrowheads="1"/>
          </p:cNvSpPr>
          <p:nvPr/>
        </p:nvSpPr>
        <p:spPr bwMode="auto">
          <a:xfrm>
            <a:off x="4165603" y="1446213"/>
            <a:ext cx="38100" cy="469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6" name="Rectangle 1036"/>
          <p:cNvSpPr>
            <a:spLocks noChangeArrowheads="1"/>
          </p:cNvSpPr>
          <p:nvPr/>
        </p:nvSpPr>
        <p:spPr bwMode="auto">
          <a:xfrm>
            <a:off x="4402139" y="2184400"/>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7" name="Rectangle 1037"/>
          <p:cNvSpPr>
            <a:spLocks noChangeArrowheads="1"/>
          </p:cNvSpPr>
          <p:nvPr/>
        </p:nvSpPr>
        <p:spPr bwMode="auto">
          <a:xfrm>
            <a:off x="4897439" y="2184400"/>
            <a:ext cx="38100" cy="4826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398" name="Rectangle 1038"/>
          <p:cNvSpPr>
            <a:spLocks noChangeArrowheads="1"/>
          </p:cNvSpPr>
          <p:nvPr/>
        </p:nvSpPr>
        <p:spPr bwMode="auto">
          <a:xfrm>
            <a:off x="4249739" y="2184400"/>
            <a:ext cx="38100" cy="4064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9" name="Rectangle 1039"/>
          <p:cNvSpPr>
            <a:spLocks noChangeArrowheads="1"/>
          </p:cNvSpPr>
          <p:nvPr/>
        </p:nvSpPr>
        <p:spPr bwMode="auto">
          <a:xfrm>
            <a:off x="4300539" y="2184400"/>
            <a:ext cx="38100" cy="4064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0" name="Rectangle 1040"/>
          <p:cNvSpPr>
            <a:spLocks noChangeArrowheads="1"/>
          </p:cNvSpPr>
          <p:nvPr/>
        </p:nvSpPr>
        <p:spPr bwMode="auto">
          <a:xfrm>
            <a:off x="4452939" y="2184400"/>
            <a:ext cx="38100" cy="254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1" name="Rectangle 1041"/>
          <p:cNvSpPr>
            <a:spLocks noChangeArrowheads="1"/>
          </p:cNvSpPr>
          <p:nvPr/>
        </p:nvSpPr>
        <p:spPr bwMode="auto">
          <a:xfrm>
            <a:off x="4541839" y="2184402"/>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02" name="Rectangle 1042"/>
          <p:cNvSpPr>
            <a:spLocks noChangeArrowheads="1"/>
          </p:cNvSpPr>
          <p:nvPr/>
        </p:nvSpPr>
        <p:spPr bwMode="auto">
          <a:xfrm>
            <a:off x="4592639" y="2184402"/>
            <a:ext cx="38100" cy="3556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3" name="Rectangle 1043"/>
          <p:cNvSpPr>
            <a:spLocks noChangeArrowheads="1"/>
          </p:cNvSpPr>
          <p:nvPr/>
        </p:nvSpPr>
        <p:spPr bwMode="auto">
          <a:xfrm>
            <a:off x="4745039" y="2184400"/>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4" name="Rectangle 1044"/>
          <p:cNvSpPr>
            <a:spLocks noChangeArrowheads="1"/>
          </p:cNvSpPr>
          <p:nvPr/>
        </p:nvSpPr>
        <p:spPr bwMode="auto">
          <a:xfrm>
            <a:off x="4694239" y="2184400"/>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05" name="Rectangle 1045"/>
          <p:cNvSpPr>
            <a:spLocks noChangeArrowheads="1"/>
          </p:cNvSpPr>
          <p:nvPr/>
        </p:nvSpPr>
        <p:spPr bwMode="auto">
          <a:xfrm>
            <a:off x="4846639" y="2184400"/>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pic>
        <p:nvPicPr>
          <p:cNvPr id="16406" name="Picture 1046"/>
          <p:cNvPicPr>
            <a:picLocks noChangeAspect="1" noChangeArrowheads="1"/>
          </p:cNvPicPr>
          <p:nvPr/>
        </p:nvPicPr>
        <p:blipFill>
          <a:blip r:embed="rId2"/>
          <a:srcRect/>
          <a:stretch>
            <a:fillRect/>
          </a:stretch>
        </p:blipFill>
        <p:spPr bwMode="auto">
          <a:xfrm>
            <a:off x="4948239" y="1446213"/>
            <a:ext cx="685800" cy="469900"/>
          </a:xfrm>
          <a:prstGeom prst="rect">
            <a:avLst/>
          </a:prstGeom>
          <a:noFill/>
          <a:ln w="9525">
            <a:noFill/>
            <a:miter lim="800000"/>
            <a:headEnd/>
            <a:tailEnd/>
          </a:ln>
        </p:spPr>
      </p:pic>
      <p:sp>
        <p:nvSpPr>
          <p:cNvPr id="16407" name="Rectangle 1047"/>
          <p:cNvSpPr>
            <a:spLocks noChangeArrowheads="1"/>
          </p:cNvSpPr>
          <p:nvPr/>
        </p:nvSpPr>
        <p:spPr bwMode="auto">
          <a:xfrm>
            <a:off x="3359150" y="4208466"/>
            <a:ext cx="213838" cy="384721"/>
          </a:xfrm>
          <a:prstGeom prst="rect">
            <a:avLst/>
          </a:prstGeom>
          <a:noFill/>
          <a:ln w="9525">
            <a:noFill/>
            <a:miter lim="800000"/>
            <a:headEnd/>
            <a:tailEnd/>
          </a:ln>
        </p:spPr>
        <p:txBody>
          <a:bodyPr wrap="none" lIns="0" tIns="0" rIns="0" bIns="0">
            <a:prstTxWarp prst="textNoShape">
              <a:avLst/>
            </a:prstTxWarp>
            <a:spAutoFit/>
          </a:bodyPr>
          <a:lstStyle/>
          <a:p>
            <a:r>
              <a:rPr lang="en-US" sz="2500">
                <a:solidFill>
                  <a:srgbClr val="FCFDFE"/>
                </a:solidFill>
                <a:latin typeface="Helvetica" pitchFamily="-108" charset="0"/>
              </a:rPr>
              <a:t>X</a:t>
            </a:r>
            <a:endParaRPr lang="en-US" b="0"/>
          </a:p>
        </p:txBody>
      </p:sp>
      <p:sp>
        <p:nvSpPr>
          <p:cNvPr id="16408" name="Rectangle 1048"/>
          <p:cNvSpPr>
            <a:spLocks noChangeArrowheads="1"/>
          </p:cNvSpPr>
          <p:nvPr/>
        </p:nvSpPr>
        <p:spPr bwMode="auto">
          <a:xfrm>
            <a:off x="5683250" y="4208466"/>
            <a:ext cx="213838" cy="384721"/>
          </a:xfrm>
          <a:prstGeom prst="rect">
            <a:avLst/>
          </a:prstGeom>
          <a:noFill/>
          <a:ln w="9525">
            <a:noFill/>
            <a:miter lim="800000"/>
            <a:headEnd/>
            <a:tailEnd/>
          </a:ln>
        </p:spPr>
        <p:txBody>
          <a:bodyPr wrap="none" lIns="0" tIns="0" rIns="0" bIns="0">
            <a:prstTxWarp prst="textNoShape">
              <a:avLst/>
            </a:prstTxWarp>
            <a:spAutoFit/>
          </a:bodyPr>
          <a:lstStyle/>
          <a:p>
            <a:r>
              <a:rPr lang="en-US" sz="2500">
                <a:solidFill>
                  <a:srgbClr val="FCFDFE"/>
                </a:solidFill>
                <a:latin typeface="Helvetica" pitchFamily="-108" charset="0"/>
              </a:rPr>
              <a:t>X</a:t>
            </a:r>
            <a:endParaRPr lang="en-US" b="0"/>
          </a:p>
        </p:txBody>
      </p:sp>
      <p:sp>
        <p:nvSpPr>
          <p:cNvPr id="16409" name="Rectangle 1049"/>
          <p:cNvSpPr>
            <a:spLocks noChangeArrowheads="1"/>
          </p:cNvSpPr>
          <p:nvPr/>
        </p:nvSpPr>
        <p:spPr bwMode="auto">
          <a:xfrm>
            <a:off x="2679703" y="4114800"/>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0" name="Rectangle 1050"/>
          <p:cNvSpPr>
            <a:spLocks noChangeArrowheads="1"/>
          </p:cNvSpPr>
          <p:nvPr/>
        </p:nvSpPr>
        <p:spPr bwMode="auto">
          <a:xfrm>
            <a:off x="3175003" y="4114801"/>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1" name="Rectangle 1051"/>
          <p:cNvSpPr>
            <a:spLocks noChangeArrowheads="1"/>
          </p:cNvSpPr>
          <p:nvPr/>
        </p:nvSpPr>
        <p:spPr bwMode="auto">
          <a:xfrm>
            <a:off x="2527303" y="4114800"/>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2" name="Rectangle 1052"/>
          <p:cNvSpPr>
            <a:spLocks noChangeArrowheads="1"/>
          </p:cNvSpPr>
          <p:nvPr/>
        </p:nvSpPr>
        <p:spPr bwMode="auto">
          <a:xfrm>
            <a:off x="2578102" y="4114800"/>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3" name="Rectangle 1053"/>
          <p:cNvSpPr>
            <a:spLocks noChangeArrowheads="1"/>
          </p:cNvSpPr>
          <p:nvPr/>
        </p:nvSpPr>
        <p:spPr bwMode="auto">
          <a:xfrm>
            <a:off x="2730503" y="4114800"/>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4" name="Rectangle 1054"/>
          <p:cNvSpPr>
            <a:spLocks noChangeArrowheads="1"/>
          </p:cNvSpPr>
          <p:nvPr/>
        </p:nvSpPr>
        <p:spPr bwMode="auto">
          <a:xfrm>
            <a:off x="2819403" y="4114800"/>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5" name="Rectangle 1055"/>
          <p:cNvSpPr>
            <a:spLocks noChangeArrowheads="1"/>
          </p:cNvSpPr>
          <p:nvPr/>
        </p:nvSpPr>
        <p:spPr bwMode="auto">
          <a:xfrm>
            <a:off x="2870203" y="4114800"/>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6" name="Rectangle 1056"/>
          <p:cNvSpPr>
            <a:spLocks noChangeArrowheads="1"/>
          </p:cNvSpPr>
          <p:nvPr/>
        </p:nvSpPr>
        <p:spPr bwMode="auto">
          <a:xfrm>
            <a:off x="3022603" y="411480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7" name="Rectangle 1057"/>
          <p:cNvSpPr>
            <a:spLocks noChangeArrowheads="1"/>
          </p:cNvSpPr>
          <p:nvPr/>
        </p:nvSpPr>
        <p:spPr bwMode="auto">
          <a:xfrm>
            <a:off x="2971803" y="411480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8" name="Rectangle 1058"/>
          <p:cNvSpPr>
            <a:spLocks noChangeArrowheads="1"/>
          </p:cNvSpPr>
          <p:nvPr/>
        </p:nvSpPr>
        <p:spPr bwMode="auto">
          <a:xfrm>
            <a:off x="3124203" y="4114801"/>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9" name="Rectangle 1059"/>
          <p:cNvSpPr>
            <a:spLocks noChangeArrowheads="1"/>
          </p:cNvSpPr>
          <p:nvPr/>
        </p:nvSpPr>
        <p:spPr bwMode="auto">
          <a:xfrm>
            <a:off x="3848103" y="4114800"/>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0" name="Rectangle 1060"/>
          <p:cNvSpPr>
            <a:spLocks noChangeArrowheads="1"/>
          </p:cNvSpPr>
          <p:nvPr/>
        </p:nvSpPr>
        <p:spPr bwMode="auto">
          <a:xfrm>
            <a:off x="4343403" y="4114801"/>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1" name="Rectangle 1061"/>
          <p:cNvSpPr>
            <a:spLocks noChangeArrowheads="1"/>
          </p:cNvSpPr>
          <p:nvPr/>
        </p:nvSpPr>
        <p:spPr bwMode="auto">
          <a:xfrm>
            <a:off x="3695702" y="4114800"/>
            <a:ext cx="45719"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2" name="Rectangle 1062"/>
          <p:cNvSpPr>
            <a:spLocks noChangeArrowheads="1"/>
          </p:cNvSpPr>
          <p:nvPr/>
        </p:nvSpPr>
        <p:spPr bwMode="auto">
          <a:xfrm>
            <a:off x="3746078" y="4111249"/>
            <a:ext cx="45719" cy="244206"/>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3" name="Rectangle 1063"/>
          <p:cNvSpPr>
            <a:spLocks noChangeArrowheads="1"/>
          </p:cNvSpPr>
          <p:nvPr/>
        </p:nvSpPr>
        <p:spPr bwMode="auto">
          <a:xfrm>
            <a:off x="3898903" y="4114800"/>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4" name="Rectangle 1064"/>
          <p:cNvSpPr>
            <a:spLocks noChangeArrowheads="1"/>
          </p:cNvSpPr>
          <p:nvPr/>
        </p:nvSpPr>
        <p:spPr bwMode="auto">
          <a:xfrm>
            <a:off x="3987803" y="4114800"/>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5" name="Rectangle 1065"/>
          <p:cNvSpPr>
            <a:spLocks noChangeArrowheads="1"/>
          </p:cNvSpPr>
          <p:nvPr/>
        </p:nvSpPr>
        <p:spPr bwMode="auto">
          <a:xfrm>
            <a:off x="4038603" y="4114800"/>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6" name="Rectangle 1066"/>
          <p:cNvSpPr>
            <a:spLocks noChangeArrowheads="1"/>
          </p:cNvSpPr>
          <p:nvPr/>
        </p:nvSpPr>
        <p:spPr bwMode="auto">
          <a:xfrm>
            <a:off x="4191003" y="411480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7" name="Rectangle 1067"/>
          <p:cNvSpPr>
            <a:spLocks noChangeArrowheads="1"/>
          </p:cNvSpPr>
          <p:nvPr/>
        </p:nvSpPr>
        <p:spPr bwMode="auto">
          <a:xfrm>
            <a:off x="4140203" y="411480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8" name="Rectangle 1068"/>
          <p:cNvSpPr>
            <a:spLocks noChangeArrowheads="1"/>
          </p:cNvSpPr>
          <p:nvPr/>
        </p:nvSpPr>
        <p:spPr bwMode="auto">
          <a:xfrm>
            <a:off x="4279903" y="4114801"/>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9" name="Rectangle 1069"/>
          <p:cNvSpPr>
            <a:spLocks noChangeArrowheads="1"/>
          </p:cNvSpPr>
          <p:nvPr/>
        </p:nvSpPr>
        <p:spPr bwMode="auto">
          <a:xfrm>
            <a:off x="5003803" y="4114800"/>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0" name="Rectangle 1070"/>
          <p:cNvSpPr>
            <a:spLocks noChangeArrowheads="1"/>
          </p:cNvSpPr>
          <p:nvPr/>
        </p:nvSpPr>
        <p:spPr bwMode="auto">
          <a:xfrm>
            <a:off x="5499102" y="4114801"/>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1" name="Rectangle 1071"/>
          <p:cNvSpPr>
            <a:spLocks noChangeArrowheads="1"/>
          </p:cNvSpPr>
          <p:nvPr/>
        </p:nvSpPr>
        <p:spPr bwMode="auto">
          <a:xfrm>
            <a:off x="4851403" y="4114800"/>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2" name="Rectangle 1072"/>
          <p:cNvSpPr>
            <a:spLocks noChangeArrowheads="1"/>
          </p:cNvSpPr>
          <p:nvPr/>
        </p:nvSpPr>
        <p:spPr bwMode="auto">
          <a:xfrm>
            <a:off x="4914902" y="4114800"/>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3" name="Rectangle 1073"/>
          <p:cNvSpPr>
            <a:spLocks noChangeArrowheads="1"/>
          </p:cNvSpPr>
          <p:nvPr/>
        </p:nvSpPr>
        <p:spPr bwMode="auto">
          <a:xfrm>
            <a:off x="5054603" y="4114800"/>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4" name="Rectangle 1074"/>
          <p:cNvSpPr>
            <a:spLocks noChangeArrowheads="1"/>
          </p:cNvSpPr>
          <p:nvPr/>
        </p:nvSpPr>
        <p:spPr bwMode="auto">
          <a:xfrm>
            <a:off x="5143503" y="4114800"/>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5" name="Rectangle 1075"/>
          <p:cNvSpPr>
            <a:spLocks noChangeArrowheads="1"/>
          </p:cNvSpPr>
          <p:nvPr/>
        </p:nvSpPr>
        <p:spPr bwMode="auto">
          <a:xfrm>
            <a:off x="5194302" y="4114800"/>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6" name="Rectangle 1076"/>
          <p:cNvSpPr>
            <a:spLocks noChangeArrowheads="1"/>
          </p:cNvSpPr>
          <p:nvPr/>
        </p:nvSpPr>
        <p:spPr bwMode="auto">
          <a:xfrm>
            <a:off x="5359403" y="411480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7" name="Rectangle 1077"/>
          <p:cNvSpPr>
            <a:spLocks noChangeArrowheads="1"/>
          </p:cNvSpPr>
          <p:nvPr/>
        </p:nvSpPr>
        <p:spPr bwMode="auto">
          <a:xfrm>
            <a:off x="5295903" y="411480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8" name="Rectangle 1078"/>
          <p:cNvSpPr>
            <a:spLocks noChangeArrowheads="1"/>
          </p:cNvSpPr>
          <p:nvPr/>
        </p:nvSpPr>
        <p:spPr bwMode="auto">
          <a:xfrm>
            <a:off x="5448303" y="4114801"/>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9" name="Rectangle 1079"/>
          <p:cNvSpPr>
            <a:spLocks noChangeArrowheads="1"/>
          </p:cNvSpPr>
          <p:nvPr/>
        </p:nvSpPr>
        <p:spPr bwMode="auto">
          <a:xfrm>
            <a:off x="6172203" y="4114800"/>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0" name="Rectangle 1080"/>
          <p:cNvSpPr>
            <a:spLocks noChangeArrowheads="1"/>
          </p:cNvSpPr>
          <p:nvPr/>
        </p:nvSpPr>
        <p:spPr bwMode="auto">
          <a:xfrm>
            <a:off x="6667503" y="4114801"/>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1" name="Rectangle 1081"/>
          <p:cNvSpPr>
            <a:spLocks noChangeArrowheads="1"/>
          </p:cNvSpPr>
          <p:nvPr/>
        </p:nvSpPr>
        <p:spPr bwMode="auto">
          <a:xfrm>
            <a:off x="6019803" y="4114800"/>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2" name="Rectangle 1082"/>
          <p:cNvSpPr>
            <a:spLocks noChangeArrowheads="1"/>
          </p:cNvSpPr>
          <p:nvPr/>
        </p:nvSpPr>
        <p:spPr bwMode="auto">
          <a:xfrm>
            <a:off x="6070603" y="4114800"/>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3" name="Rectangle 1083"/>
          <p:cNvSpPr>
            <a:spLocks noChangeArrowheads="1"/>
          </p:cNvSpPr>
          <p:nvPr/>
        </p:nvSpPr>
        <p:spPr bwMode="auto">
          <a:xfrm>
            <a:off x="6223003" y="4114800"/>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4" name="Rectangle 1084"/>
          <p:cNvSpPr>
            <a:spLocks noChangeArrowheads="1"/>
          </p:cNvSpPr>
          <p:nvPr/>
        </p:nvSpPr>
        <p:spPr bwMode="auto">
          <a:xfrm>
            <a:off x="6311903" y="4114800"/>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5" name="Rectangle 1085"/>
          <p:cNvSpPr>
            <a:spLocks noChangeArrowheads="1"/>
          </p:cNvSpPr>
          <p:nvPr/>
        </p:nvSpPr>
        <p:spPr bwMode="auto">
          <a:xfrm>
            <a:off x="6362703" y="4114800"/>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6" name="Rectangle 1086"/>
          <p:cNvSpPr>
            <a:spLocks noChangeArrowheads="1"/>
          </p:cNvSpPr>
          <p:nvPr/>
        </p:nvSpPr>
        <p:spPr bwMode="auto">
          <a:xfrm>
            <a:off x="6515103" y="411480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7" name="Rectangle 1087"/>
          <p:cNvSpPr>
            <a:spLocks noChangeArrowheads="1"/>
          </p:cNvSpPr>
          <p:nvPr/>
        </p:nvSpPr>
        <p:spPr bwMode="auto">
          <a:xfrm>
            <a:off x="6464303" y="411480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8" name="Rectangle 1088"/>
          <p:cNvSpPr>
            <a:spLocks noChangeArrowheads="1"/>
          </p:cNvSpPr>
          <p:nvPr/>
        </p:nvSpPr>
        <p:spPr bwMode="auto">
          <a:xfrm>
            <a:off x="6616703" y="4114801"/>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9" name="Rectangle 1089"/>
          <p:cNvSpPr>
            <a:spLocks noChangeArrowheads="1"/>
          </p:cNvSpPr>
          <p:nvPr/>
        </p:nvSpPr>
        <p:spPr bwMode="auto">
          <a:xfrm>
            <a:off x="2527303" y="4165602"/>
            <a:ext cx="38100" cy="2032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0" name="Rectangle 1090"/>
          <p:cNvSpPr>
            <a:spLocks noChangeArrowheads="1"/>
          </p:cNvSpPr>
          <p:nvPr/>
        </p:nvSpPr>
        <p:spPr bwMode="auto">
          <a:xfrm>
            <a:off x="2730503" y="4140202"/>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1" name="Rectangle 1091"/>
          <p:cNvSpPr>
            <a:spLocks noChangeArrowheads="1"/>
          </p:cNvSpPr>
          <p:nvPr/>
        </p:nvSpPr>
        <p:spPr bwMode="auto">
          <a:xfrm>
            <a:off x="2578102" y="4318000"/>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2" name="Rectangle 1092"/>
          <p:cNvSpPr>
            <a:spLocks noChangeArrowheads="1"/>
          </p:cNvSpPr>
          <p:nvPr/>
        </p:nvSpPr>
        <p:spPr bwMode="auto">
          <a:xfrm>
            <a:off x="2870203" y="4229101"/>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3" name="Rectangle 1093"/>
          <p:cNvSpPr>
            <a:spLocks noChangeArrowheads="1"/>
          </p:cNvSpPr>
          <p:nvPr/>
        </p:nvSpPr>
        <p:spPr bwMode="auto">
          <a:xfrm>
            <a:off x="3124203" y="4343401"/>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4" name="Rectangle 1094"/>
          <p:cNvSpPr>
            <a:spLocks noChangeArrowheads="1"/>
          </p:cNvSpPr>
          <p:nvPr/>
        </p:nvSpPr>
        <p:spPr bwMode="auto">
          <a:xfrm>
            <a:off x="3175003" y="4114801"/>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5" name="Rectangle 1095"/>
          <p:cNvSpPr>
            <a:spLocks noChangeArrowheads="1"/>
          </p:cNvSpPr>
          <p:nvPr/>
        </p:nvSpPr>
        <p:spPr bwMode="auto">
          <a:xfrm>
            <a:off x="2971803" y="4114801"/>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6" name="Rectangle 1096"/>
          <p:cNvSpPr>
            <a:spLocks noChangeArrowheads="1"/>
          </p:cNvSpPr>
          <p:nvPr/>
        </p:nvSpPr>
        <p:spPr bwMode="auto">
          <a:xfrm>
            <a:off x="3022603" y="4241802"/>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7" name="Rectangle 1097"/>
          <p:cNvSpPr>
            <a:spLocks noChangeArrowheads="1"/>
          </p:cNvSpPr>
          <p:nvPr/>
        </p:nvSpPr>
        <p:spPr bwMode="auto">
          <a:xfrm>
            <a:off x="2679703" y="4178302"/>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8" name="Rectangle 1098"/>
          <p:cNvSpPr>
            <a:spLocks noChangeArrowheads="1"/>
          </p:cNvSpPr>
          <p:nvPr/>
        </p:nvSpPr>
        <p:spPr bwMode="auto">
          <a:xfrm>
            <a:off x="3695703" y="4254502"/>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9" name="Rectangle 1099"/>
          <p:cNvSpPr>
            <a:spLocks noChangeArrowheads="1"/>
          </p:cNvSpPr>
          <p:nvPr/>
        </p:nvSpPr>
        <p:spPr bwMode="auto">
          <a:xfrm>
            <a:off x="3752559" y="4328516"/>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0" name="Rectangle 1100"/>
          <p:cNvSpPr>
            <a:spLocks noChangeArrowheads="1"/>
          </p:cNvSpPr>
          <p:nvPr/>
        </p:nvSpPr>
        <p:spPr bwMode="auto">
          <a:xfrm>
            <a:off x="3691234" y="4362746"/>
            <a:ext cx="45719" cy="18503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1" name="Rectangle 1101"/>
          <p:cNvSpPr>
            <a:spLocks noChangeArrowheads="1"/>
          </p:cNvSpPr>
          <p:nvPr/>
        </p:nvSpPr>
        <p:spPr bwMode="auto">
          <a:xfrm>
            <a:off x="3989391" y="4152901"/>
            <a:ext cx="38100" cy="254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2" name="Rectangle 1102"/>
          <p:cNvSpPr>
            <a:spLocks noChangeArrowheads="1"/>
          </p:cNvSpPr>
          <p:nvPr/>
        </p:nvSpPr>
        <p:spPr bwMode="auto">
          <a:xfrm>
            <a:off x="4038603" y="4127500"/>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3" name="Rectangle 1103"/>
          <p:cNvSpPr>
            <a:spLocks noChangeArrowheads="1"/>
          </p:cNvSpPr>
          <p:nvPr/>
        </p:nvSpPr>
        <p:spPr bwMode="auto">
          <a:xfrm>
            <a:off x="3898903" y="4203700"/>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4" name="Rectangle 1104"/>
          <p:cNvSpPr>
            <a:spLocks noChangeArrowheads="1"/>
          </p:cNvSpPr>
          <p:nvPr/>
        </p:nvSpPr>
        <p:spPr bwMode="auto">
          <a:xfrm>
            <a:off x="3849691" y="4267201"/>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5" name="Rectangle 1105"/>
          <p:cNvSpPr>
            <a:spLocks noChangeArrowheads="1"/>
          </p:cNvSpPr>
          <p:nvPr/>
        </p:nvSpPr>
        <p:spPr bwMode="auto">
          <a:xfrm>
            <a:off x="2819403" y="4114801"/>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6" name="Rectangle 1106"/>
          <p:cNvSpPr>
            <a:spLocks noChangeArrowheads="1"/>
          </p:cNvSpPr>
          <p:nvPr/>
        </p:nvSpPr>
        <p:spPr bwMode="auto">
          <a:xfrm>
            <a:off x="4140203" y="4165602"/>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7" name="Rectangle 1107"/>
          <p:cNvSpPr>
            <a:spLocks noChangeArrowheads="1"/>
          </p:cNvSpPr>
          <p:nvPr/>
        </p:nvSpPr>
        <p:spPr bwMode="auto">
          <a:xfrm>
            <a:off x="4191003" y="4152900"/>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8" name="Rectangle 1108"/>
          <p:cNvSpPr>
            <a:spLocks noChangeArrowheads="1"/>
          </p:cNvSpPr>
          <p:nvPr/>
        </p:nvSpPr>
        <p:spPr bwMode="auto">
          <a:xfrm>
            <a:off x="4279903" y="4508500"/>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9" name="Rectangle 1109"/>
          <p:cNvSpPr>
            <a:spLocks noChangeArrowheads="1"/>
          </p:cNvSpPr>
          <p:nvPr/>
        </p:nvSpPr>
        <p:spPr bwMode="auto">
          <a:xfrm>
            <a:off x="4343403" y="4343401"/>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0" name="Rectangle 1110"/>
          <p:cNvSpPr>
            <a:spLocks noChangeArrowheads="1"/>
          </p:cNvSpPr>
          <p:nvPr/>
        </p:nvSpPr>
        <p:spPr bwMode="auto">
          <a:xfrm>
            <a:off x="4279903" y="4140202"/>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1" name="Rectangle 1111"/>
          <p:cNvSpPr>
            <a:spLocks noChangeArrowheads="1"/>
          </p:cNvSpPr>
          <p:nvPr/>
        </p:nvSpPr>
        <p:spPr bwMode="auto">
          <a:xfrm>
            <a:off x="5003803" y="4114800"/>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2" name="Rectangle 1112"/>
          <p:cNvSpPr>
            <a:spLocks noChangeArrowheads="1"/>
          </p:cNvSpPr>
          <p:nvPr/>
        </p:nvSpPr>
        <p:spPr bwMode="auto">
          <a:xfrm>
            <a:off x="5056191" y="4216401"/>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3" name="Rectangle 1113"/>
          <p:cNvSpPr>
            <a:spLocks noChangeArrowheads="1"/>
          </p:cNvSpPr>
          <p:nvPr/>
        </p:nvSpPr>
        <p:spPr bwMode="auto">
          <a:xfrm>
            <a:off x="4914902" y="4191001"/>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4" name="Rectangle 1114"/>
          <p:cNvSpPr>
            <a:spLocks noChangeArrowheads="1"/>
          </p:cNvSpPr>
          <p:nvPr/>
        </p:nvSpPr>
        <p:spPr bwMode="auto">
          <a:xfrm>
            <a:off x="4851402" y="4165600"/>
            <a:ext cx="45719" cy="185251"/>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5" name="Rectangle 1115"/>
          <p:cNvSpPr>
            <a:spLocks noChangeArrowheads="1"/>
          </p:cNvSpPr>
          <p:nvPr/>
        </p:nvSpPr>
        <p:spPr bwMode="auto">
          <a:xfrm>
            <a:off x="5143503" y="4114800"/>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6" name="Rectangle 1116"/>
          <p:cNvSpPr>
            <a:spLocks noChangeArrowheads="1"/>
          </p:cNvSpPr>
          <p:nvPr/>
        </p:nvSpPr>
        <p:spPr bwMode="auto">
          <a:xfrm>
            <a:off x="5194302" y="4343400"/>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7" name="Rectangle 1117"/>
          <p:cNvSpPr>
            <a:spLocks noChangeArrowheads="1"/>
          </p:cNvSpPr>
          <p:nvPr/>
        </p:nvSpPr>
        <p:spPr bwMode="auto">
          <a:xfrm>
            <a:off x="5448303" y="4127502"/>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8" name="Rectangle 1118"/>
          <p:cNvSpPr>
            <a:spLocks noChangeArrowheads="1"/>
          </p:cNvSpPr>
          <p:nvPr/>
        </p:nvSpPr>
        <p:spPr bwMode="auto">
          <a:xfrm>
            <a:off x="5448303" y="4445002"/>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9" name="Rectangle 1119"/>
          <p:cNvSpPr>
            <a:spLocks noChangeArrowheads="1"/>
          </p:cNvSpPr>
          <p:nvPr/>
        </p:nvSpPr>
        <p:spPr bwMode="auto">
          <a:xfrm>
            <a:off x="5499102" y="4114801"/>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0" name="Rectangle 1120"/>
          <p:cNvSpPr>
            <a:spLocks noChangeArrowheads="1"/>
          </p:cNvSpPr>
          <p:nvPr/>
        </p:nvSpPr>
        <p:spPr bwMode="auto">
          <a:xfrm>
            <a:off x="6019803" y="4114800"/>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1" name="Rectangle 1121"/>
          <p:cNvSpPr>
            <a:spLocks noChangeArrowheads="1"/>
          </p:cNvSpPr>
          <p:nvPr/>
        </p:nvSpPr>
        <p:spPr bwMode="auto">
          <a:xfrm>
            <a:off x="5295903" y="4127502"/>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2" name="Rectangle 1122"/>
          <p:cNvSpPr>
            <a:spLocks noChangeArrowheads="1"/>
          </p:cNvSpPr>
          <p:nvPr/>
        </p:nvSpPr>
        <p:spPr bwMode="auto">
          <a:xfrm>
            <a:off x="6019803" y="4394200"/>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3" name="Rectangle 1123"/>
          <p:cNvSpPr>
            <a:spLocks noChangeArrowheads="1"/>
          </p:cNvSpPr>
          <p:nvPr/>
        </p:nvSpPr>
        <p:spPr bwMode="auto">
          <a:xfrm>
            <a:off x="5359403" y="4203702"/>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5" name="Rectangle 1125"/>
          <p:cNvSpPr>
            <a:spLocks noChangeArrowheads="1"/>
          </p:cNvSpPr>
          <p:nvPr/>
        </p:nvSpPr>
        <p:spPr bwMode="auto">
          <a:xfrm>
            <a:off x="5194302" y="4356100"/>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6" name="Rectangle 1126"/>
          <p:cNvSpPr>
            <a:spLocks noChangeArrowheads="1"/>
          </p:cNvSpPr>
          <p:nvPr/>
        </p:nvSpPr>
        <p:spPr bwMode="auto">
          <a:xfrm>
            <a:off x="6362703" y="4152900"/>
            <a:ext cx="38100" cy="317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7" name="Rectangle 1127"/>
          <p:cNvSpPr>
            <a:spLocks noChangeArrowheads="1"/>
          </p:cNvSpPr>
          <p:nvPr/>
        </p:nvSpPr>
        <p:spPr bwMode="auto">
          <a:xfrm>
            <a:off x="6616703" y="4114801"/>
            <a:ext cx="38100" cy="3683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8" name="Rectangle 1128"/>
          <p:cNvSpPr>
            <a:spLocks noChangeArrowheads="1"/>
          </p:cNvSpPr>
          <p:nvPr/>
        </p:nvSpPr>
        <p:spPr bwMode="auto">
          <a:xfrm>
            <a:off x="6667503" y="4191000"/>
            <a:ext cx="38100" cy="2032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9" name="Rectangle 1129"/>
          <p:cNvSpPr>
            <a:spLocks noChangeArrowheads="1"/>
          </p:cNvSpPr>
          <p:nvPr/>
        </p:nvSpPr>
        <p:spPr bwMode="auto">
          <a:xfrm>
            <a:off x="6070603" y="4216400"/>
            <a:ext cx="38100" cy="381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0" name="Rectangle 1130"/>
          <p:cNvSpPr>
            <a:spLocks noChangeArrowheads="1"/>
          </p:cNvSpPr>
          <p:nvPr/>
        </p:nvSpPr>
        <p:spPr bwMode="auto">
          <a:xfrm>
            <a:off x="6515103" y="4191001"/>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1" name="Rectangle 1131"/>
          <p:cNvSpPr>
            <a:spLocks noChangeArrowheads="1"/>
          </p:cNvSpPr>
          <p:nvPr/>
        </p:nvSpPr>
        <p:spPr bwMode="auto">
          <a:xfrm>
            <a:off x="6464303" y="4127502"/>
            <a:ext cx="38100" cy="2032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2" name="Rectangle 1132"/>
          <p:cNvSpPr>
            <a:spLocks noChangeArrowheads="1"/>
          </p:cNvSpPr>
          <p:nvPr/>
        </p:nvSpPr>
        <p:spPr bwMode="auto">
          <a:xfrm>
            <a:off x="6172203" y="4330701"/>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3" name="Rectangle 1133"/>
          <p:cNvSpPr>
            <a:spLocks noChangeArrowheads="1"/>
          </p:cNvSpPr>
          <p:nvPr/>
        </p:nvSpPr>
        <p:spPr bwMode="auto">
          <a:xfrm>
            <a:off x="6310315" y="4191000"/>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4" name="Rectangle 1134"/>
          <p:cNvSpPr>
            <a:spLocks noChangeArrowheads="1"/>
          </p:cNvSpPr>
          <p:nvPr/>
        </p:nvSpPr>
        <p:spPr bwMode="auto">
          <a:xfrm>
            <a:off x="6223003" y="4114800"/>
            <a:ext cx="38100" cy="2413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5" name="Rectangle 1135"/>
          <p:cNvSpPr>
            <a:spLocks noChangeArrowheads="1"/>
          </p:cNvSpPr>
          <p:nvPr/>
        </p:nvSpPr>
        <p:spPr bwMode="auto">
          <a:xfrm>
            <a:off x="3741742" y="3090863"/>
            <a:ext cx="42863" cy="173037"/>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6" name="Rectangle 1136"/>
          <p:cNvSpPr>
            <a:spLocks noChangeArrowheads="1"/>
          </p:cNvSpPr>
          <p:nvPr/>
        </p:nvSpPr>
        <p:spPr bwMode="auto">
          <a:xfrm>
            <a:off x="3881442" y="2994025"/>
            <a:ext cx="42863"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7" name="Rectangle 1137"/>
          <p:cNvSpPr>
            <a:spLocks noChangeArrowheads="1"/>
          </p:cNvSpPr>
          <p:nvPr/>
        </p:nvSpPr>
        <p:spPr bwMode="auto">
          <a:xfrm>
            <a:off x="4038603" y="2994025"/>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8" name="Rectangle 1138"/>
          <p:cNvSpPr>
            <a:spLocks noChangeArrowheads="1"/>
          </p:cNvSpPr>
          <p:nvPr/>
        </p:nvSpPr>
        <p:spPr bwMode="auto">
          <a:xfrm>
            <a:off x="5041903" y="3019426"/>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9" name="Rectangle 1139"/>
          <p:cNvSpPr>
            <a:spLocks noChangeArrowheads="1"/>
          </p:cNvSpPr>
          <p:nvPr/>
        </p:nvSpPr>
        <p:spPr bwMode="auto">
          <a:xfrm>
            <a:off x="4889506" y="3019427"/>
            <a:ext cx="42863" cy="322263"/>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0" name="Rectangle 1140"/>
          <p:cNvSpPr>
            <a:spLocks noChangeArrowheads="1"/>
          </p:cNvSpPr>
          <p:nvPr/>
        </p:nvSpPr>
        <p:spPr bwMode="auto">
          <a:xfrm>
            <a:off x="5176842" y="3019425"/>
            <a:ext cx="42863" cy="127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1" name="Rectangle 1141"/>
          <p:cNvSpPr>
            <a:spLocks noChangeArrowheads="1"/>
          </p:cNvSpPr>
          <p:nvPr/>
        </p:nvSpPr>
        <p:spPr bwMode="auto">
          <a:xfrm>
            <a:off x="5329240" y="3079754"/>
            <a:ext cx="42863" cy="155575"/>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2" name="Rectangle 1142"/>
          <p:cNvSpPr>
            <a:spLocks noChangeArrowheads="1"/>
          </p:cNvSpPr>
          <p:nvPr/>
        </p:nvSpPr>
        <p:spPr bwMode="auto">
          <a:xfrm>
            <a:off x="5486406" y="3019429"/>
            <a:ext cx="42863" cy="385763"/>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3" name="Rectangle 1143"/>
          <p:cNvSpPr>
            <a:spLocks noChangeArrowheads="1"/>
          </p:cNvSpPr>
          <p:nvPr/>
        </p:nvSpPr>
        <p:spPr bwMode="auto">
          <a:xfrm>
            <a:off x="3592515" y="3148015"/>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4" name="Rectangle 1144"/>
          <p:cNvSpPr>
            <a:spLocks noChangeArrowheads="1"/>
          </p:cNvSpPr>
          <p:nvPr/>
        </p:nvSpPr>
        <p:spPr bwMode="auto">
          <a:xfrm>
            <a:off x="3592518" y="3001967"/>
            <a:ext cx="42863" cy="147637"/>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5" name="Rectangle 1145"/>
          <p:cNvSpPr>
            <a:spLocks noChangeArrowheads="1"/>
          </p:cNvSpPr>
          <p:nvPr/>
        </p:nvSpPr>
        <p:spPr bwMode="auto">
          <a:xfrm>
            <a:off x="3741742" y="3008313"/>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6" name="Rectangle 1146"/>
          <p:cNvSpPr>
            <a:spLocks noChangeArrowheads="1"/>
          </p:cNvSpPr>
          <p:nvPr/>
        </p:nvSpPr>
        <p:spPr bwMode="auto">
          <a:xfrm>
            <a:off x="3881442" y="3228975"/>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7" name="Rectangle 1147"/>
          <p:cNvSpPr>
            <a:spLocks noChangeArrowheads="1"/>
          </p:cNvSpPr>
          <p:nvPr/>
        </p:nvSpPr>
        <p:spPr bwMode="auto">
          <a:xfrm>
            <a:off x="4184651" y="2994025"/>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8" name="Rectangle 1148"/>
          <p:cNvSpPr>
            <a:spLocks noChangeArrowheads="1"/>
          </p:cNvSpPr>
          <p:nvPr/>
        </p:nvSpPr>
        <p:spPr bwMode="auto">
          <a:xfrm>
            <a:off x="4184649" y="3203575"/>
            <a:ext cx="44451" cy="254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9" name="Rectangle 1149"/>
          <p:cNvSpPr>
            <a:spLocks noChangeArrowheads="1"/>
          </p:cNvSpPr>
          <p:nvPr/>
        </p:nvSpPr>
        <p:spPr bwMode="auto">
          <a:xfrm>
            <a:off x="4889506" y="3338513"/>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10" name="Rectangle 1150"/>
          <p:cNvSpPr>
            <a:spLocks noChangeArrowheads="1"/>
          </p:cNvSpPr>
          <p:nvPr/>
        </p:nvSpPr>
        <p:spPr bwMode="auto">
          <a:xfrm>
            <a:off x="5181602" y="3143251"/>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11" name="Rectangle 1151"/>
          <p:cNvSpPr>
            <a:spLocks noChangeArrowheads="1"/>
          </p:cNvSpPr>
          <p:nvPr/>
        </p:nvSpPr>
        <p:spPr bwMode="auto">
          <a:xfrm>
            <a:off x="5329240" y="3024188"/>
            <a:ext cx="42863" cy="58737"/>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12" name="Rectangle 1152"/>
          <p:cNvSpPr>
            <a:spLocks noChangeArrowheads="1"/>
          </p:cNvSpPr>
          <p:nvPr/>
        </p:nvSpPr>
        <p:spPr bwMode="auto">
          <a:xfrm>
            <a:off x="5486406" y="3392488"/>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31" name="Text Box 1171"/>
          <p:cNvSpPr txBox="1">
            <a:spLocks noChangeArrowheads="1"/>
          </p:cNvSpPr>
          <p:nvPr/>
        </p:nvSpPr>
        <p:spPr bwMode="auto">
          <a:xfrm>
            <a:off x="4376739" y="1563688"/>
            <a:ext cx="304478" cy="369332"/>
          </a:xfrm>
          <a:prstGeom prst="rect">
            <a:avLst/>
          </a:prstGeom>
          <a:noFill/>
          <a:ln w="9525">
            <a:noFill/>
            <a:miter lim="800000"/>
            <a:headEnd/>
            <a:tailEnd/>
          </a:ln>
        </p:spPr>
        <p:txBody>
          <a:bodyPr wrap="none">
            <a:prstTxWarp prst="textNoShape">
              <a:avLst/>
            </a:prstTxWarp>
            <a:spAutoFit/>
          </a:bodyPr>
          <a:lstStyle/>
          <a:p>
            <a:r>
              <a:rPr lang="en-US" b="0"/>
              <a:t>X</a:t>
            </a:r>
          </a:p>
        </p:txBody>
      </p:sp>
      <p:sp>
        <p:nvSpPr>
          <p:cNvPr id="16532" name="Line 1172"/>
          <p:cNvSpPr>
            <a:spLocks noChangeShapeType="1"/>
          </p:cNvSpPr>
          <p:nvPr/>
        </p:nvSpPr>
        <p:spPr bwMode="auto">
          <a:xfrm>
            <a:off x="4570413" y="1893888"/>
            <a:ext cx="4763" cy="2413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6533" name="Text Box 1173"/>
          <p:cNvSpPr txBox="1">
            <a:spLocks noChangeArrowheads="1"/>
          </p:cNvSpPr>
          <p:nvPr/>
        </p:nvSpPr>
        <p:spPr bwMode="auto">
          <a:xfrm>
            <a:off x="4419600" y="3124200"/>
            <a:ext cx="304478" cy="369332"/>
          </a:xfrm>
          <a:prstGeom prst="rect">
            <a:avLst/>
          </a:prstGeom>
          <a:noFill/>
          <a:ln w="9525">
            <a:noFill/>
            <a:miter lim="800000"/>
            <a:headEnd/>
            <a:tailEnd/>
          </a:ln>
        </p:spPr>
        <p:txBody>
          <a:bodyPr wrap="none">
            <a:prstTxWarp prst="textNoShape">
              <a:avLst/>
            </a:prstTxWarp>
            <a:spAutoFit/>
          </a:bodyPr>
          <a:lstStyle/>
          <a:p>
            <a:r>
              <a:rPr lang="en-US" b="0" dirty="0"/>
              <a:t>X</a:t>
            </a:r>
          </a:p>
        </p:txBody>
      </p:sp>
      <p:sp>
        <p:nvSpPr>
          <p:cNvPr id="16534" name="Line 1174"/>
          <p:cNvSpPr>
            <a:spLocks noChangeShapeType="1"/>
          </p:cNvSpPr>
          <p:nvPr/>
        </p:nvSpPr>
        <p:spPr bwMode="auto">
          <a:xfrm>
            <a:off x="4586289" y="3497265"/>
            <a:ext cx="4763" cy="2413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6536" name="Text Box 1176"/>
          <p:cNvSpPr txBox="1">
            <a:spLocks noChangeArrowheads="1"/>
          </p:cNvSpPr>
          <p:nvPr/>
        </p:nvSpPr>
        <p:spPr bwMode="auto">
          <a:xfrm>
            <a:off x="3804521" y="2595563"/>
            <a:ext cx="1529485" cy="338554"/>
          </a:xfrm>
          <a:prstGeom prst="rect">
            <a:avLst/>
          </a:prstGeom>
          <a:noFill/>
          <a:ln w="9525">
            <a:noFill/>
            <a:miter lim="800000"/>
            <a:headEnd/>
            <a:tailEnd/>
          </a:ln>
        </p:spPr>
        <p:txBody>
          <a:bodyPr wrap="none">
            <a:prstTxWarp prst="textNoShape">
              <a:avLst/>
            </a:prstTxWarp>
            <a:spAutoFit/>
          </a:bodyPr>
          <a:lstStyle/>
          <a:p>
            <a:r>
              <a:rPr lang="en-US" sz="1600" dirty="0">
                <a:latin typeface="Comic Sans MS" pitchFamily="-108" charset="0"/>
              </a:rPr>
              <a:t>recombination</a:t>
            </a:r>
            <a:endParaRPr lang="en-US" sz="1600" b="0" dirty="0"/>
          </a:p>
        </p:txBody>
      </p:sp>
      <p:sp>
        <p:nvSpPr>
          <p:cNvPr id="16697" name="Text Box 1337"/>
          <p:cNvSpPr txBox="1">
            <a:spLocks noChangeArrowheads="1"/>
          </p:cNvSpPr>
          <p:nvPr/>
        </p:nvSpPr>
        <p:spPr bwMode="auto">
          <a:xfrm>
            <a:off x="3147462" y="443202"/>
            <a:ext cx="2767104" cy="584775"/>
          </a:xfrm>
          <a:prstGeom prst="rect">
            <a:avLst/>
          </a:prstGeom>
          <a:noFill/>
          <a:ln w="9525">
            <a:noFill/>
            <a:miter lim="800000"/>
            <a:headEnd/>
            <a:tailEnd/>
          </a:ln>
        </p:spPr>
        <p:txBody>
          <a:bodyPr wrap="none">
            <a:prstTxWarp prst="textNoShape">
              <a:avLst/>
            </a:prstTxWarp>
            <a:spAutoFit/>
          </a:bodyPr>
          <a:lstStyle/>
          <a:p>
            <a:r>
              <a:rPr lang="en-US" sz="3200" dirty="0">
                <a:latin typeface="Comic Sans MS" pitchFamily="-108" charset="0"/>
              </a:rPr>
              <a:t>QTL mapping</a:t>
            </a:r>
            <a:endParaRPr lang="en-US" dirty="0"/>
          </a:p>
        </p:txBody>
      </p:sp>
      <p:sp>
        <p:nvSpPr>
          <p:cNvPr id="321" name="Text Box 1176"/>
          <p:cNvSpPr txBox="1">
            <a:spLocks noChangeArrowheads="1"/>
          </p:cNvSpPr>
          <p:nvPr/>
        </p:nvSpPr>
        <p:spPr bwMode="auto">
          <a:xfrm>
            <a:off x="4195763" y="3738563"/>
            <a:ext cx="1070626" cy="338554"/>
          </a:xfrm>
          <a:prstGeom prst="rect">
            <a:avLst/>
          </a:prstGeom>
          <a:noFill/>
          <a:ln w="9525">
            <a:noFill/>
            <a:miter lim="800000"/>
            <a:headEnd/>
            <a:tailEnd/>
          </a:ln>
        </p:spPr>
        <p:txBody>
          <a:bodyPr wrap="none">
            <a:prstTxWarp prst="textNoShape">
              <a:avLst/>
            </a:prstTxWarp>
            <a:spAutoFit/>
          </a:bodyPr>
          <a:lstStyle/>
          <a:p>
            <a:r>
              <a:rPr lang="en-US" sz="1600" dirty="0">
                <a:latin typeface="Comic Sans MS" pitchFamily="-108" charset="0"/>
              </a:rPr>
              <a:t>F2 plants</a:t>
            </a:r>
            <a:endParaRPr lang="en-US" sz="1600" b="0" dirty="0"/>
          </a:p>
        </p:txBody>
      </p:sp>
      <p:sp>
        <p:nvSpPr>
          <p:cNvPr id="136" name="Text Box 1176"/>
          <p:cNvSpPr txBox="1">
            <a:spLocks noChangeArrowheads="1"/>
          </p:cNvSpPr>
          <p:nvPr/>
        </p:nvSpPr>
        <p:spPr bwMode="auto">
          <a:xfrm>
            <a:off x="5105400" y="2252246"/>
            <a:ext cx="402674" cy="338554"/>
          </a:xfrm>
          <a:prstGeom prst="rect">
            <a:avLst/>
          </a:prstGeom>
          <a:noFill/>
          <a:ln w="9525">
            <a:noFill/>
            <a:miter lim="800000"/>
            <a:headEnd/>
            <a:tailEnd/>
          </a:ln>
        </p:spPr>
        <p:txBody>
          <a:bodyPr wrap="none">
            <a:prstTxWarp prst="textNoShape">
              <a:avLst/>
            </a:prstTxWarp>
            <a:spAutoFit/>
          </a:bodyPr>
          <a:lstStyle/>
          <a:p>
            <a:r>
              <a:rPr lang="en-US" sz="1600" dirty="0">
                <a:latin typeface="Comic Sans MS" pitchFamily="-108" charset="0"/>
              </a:rPr>
              <a:t>F1</a:t>
            </a:r>
            <a:endParaRPr lang="en-US" sz="1600" b="0" dirty="0"/>
          </a:p>
        </p:txBody>
      </p:sp>
      <p:sp>
        <p:nvSpPr>
          <p:cNvPr id="138" name="Text Box 1176"/>
          <p:cNvSpPr txBox="1">
            <a:spLocks noChangeArrowheads="1"/>
          </p:cNvSpPr>
          <p:nvPr/>
        </p:nvSpPr>
        <p:spPr bwMode="auto">
          <a:xfrm>
            <a:off x="2697410" y="3014246"/>
            <a:ext cx="731590" cy="338554"/>
          </a:xfrm>
          <a:prstGeom prst="rect">
            <a:avLst/>
          </a:prstGeom>
          <a:noFill/>
          <a:ln w="9525">
            <a:noFill/>
            <a:miter lim="800000"/>
            <a:headEnd/>
            <a:tailEnd/>
          </a:ln>
        </p:spPr>
        <p:txBody>
          <a:bodyPr wrap="none">
            <a:prstTxWarp prst="textNoShape">
              <a:avLst/>
            </a:prstTxWarp>
            <a:spAutoFit/>
          </a:bodyPr>
          <a:lstStyle/>
          <a:p>
            <a:r>
              <a:rPr lang="en-US" sz="1600" b="0" dirty="0">
                <a:latin typeface="Comic Sans MS" pitchFamily="-108" charset="0"/>
              </a:rPr>
              <a:t>Pollen</a:t>
            </a:r>
            <a:endParaRPr lang="en-US" sz="1600" b="0" dirty="0"/>
          </a:p>
        </p:txBody>
      </p:sp>
      <p:sp>
        <p:nvSpPr>
          <p:cNvPr id="139" name="Text Box 1176"/>
          <p:cNvSpPr txBox="1">
            <a:spLocks noChangeArrowheads="1"/>
          </p:cNvSpPr>
          <p:nvPr/>
        </p:nvSpPr>
        <p:spPr bwMode="auto">
          <a:xfrm>
            <a:off x="5715000" y="3090446"/>
            <a:ext cx="530614" cy="338554"/>
          </a:xfrm>
          <a:prstGeom prst="rect">
            <a:avLst/>
          </a:prstGeom>
          <a:noFill/>
          <a:ln w="9525">
            <a:noFill/>
            <a:miter lim="800000"/>
            <a:headEnd/>
            <a:tailEnd/>
          </a:ln>
        </p:spPr>
        <p:txBody>
          <a:bodyPr wrap="none">
            <a:prstTxWarp prst="textNoShape">
              <a:avLst/>
            </a:prstTxWarp>
            <a:spAutoFit/>
          </a:bodyPr>
          <a:lstStyle/>
          <a:p>
            <a:r>
              <a:rPr lang="en-US" sz="1600" b="0" dirty="0">
                <a:latin typeface="Comic Sans MS" pitchFamily="-108" charset="0"/>
              </a:rPr>
              <a:t>Egg</a:t>
            </a:r>
            <a:endParaRPr lang="en-US" sz="1600" b="0" dirty="0"/>
          </a:p>
        </p:txBody>
      </p:sp>
      <p:sp>
        <p:nvSpPr>
          <p:cNvPr id="140" name="TextBox 139"/>
          <p:cNvSpPr txBox="1"/>
          <p:nvPr/>
        </p:nvSpPr>
        <p:spPr>
          <a:xfrm>
            <a:off x="2405289" y="4858436"/>
            <a:ext cx="4593475" cy="646331"/>
          </a:xfrm>
          <a:prstGeom prst="rect">
            <a:avLst/>
          </a:prstGeom>
          <a:noFill/>
        </p:spPr>
        <p:txBody>
          <a:bodyPr wrap="none" rtlCol="0">
            <a:spAutoFit/>
          </a:bodyPr>
          <a:lstStyle/>
          <a:p>
            <a:r>
              <a:rPr lang="en-US" b="1" dirty="0"/>
              <a:t>42 days	     22 days        70 days	       50 days</a:t>
            </a:r>
          </a:p>
          <a:p>
            <a:r>
              <a:rPr lang="en-US" b="1" dirty="0"/>
              <a:t>    </a:t>
            </a:r>
            <a:r>
              <a:rPr lang="en-US" b="1" dirty="0" err="1"/>
              <a:t>Aa</a:t>
            </a:r>
            <a:r>
              <a:rPr lang="en-US" b="1" dirty="0"/>
              <a:t>		</a:t>
            </a:r>
            <a:r>
              <a:rPr lang="en-US" b="1" dirty="0" err="1"/>
              <a:t>aa</a:t>
            </a:r>
            <a:r>
              <a:rPr lang="en-US" b="1" dirty="0"/>
              <a:t>		   AA			  </a:t>
            </a:r>
            <a:r>
              <a:rPr lang="en-US" b="1" dirty="0" err="1"/>
              <a:t>Aa</a:t>
            </a:r>
            <a:endParaRPr lang="en-US" b="1" dirty="0"/>
          </a:p>
        </p:txBody>
      </p:sp>
      <p:sp>
        <p:nvSpPr>
          <p:cNvPr id="141" name="TextBox 140"/>
          <p:cNvSpPr txBox="1"/>
          <p:nvPr/>
        </p:nvSpPr>
        <p:spPr>
          <a:xfrm>
            <a:off x="2417983" y="1286689"/>
            <a:ext cx="904439" cy="646331"/>
          </a:xfrm>
          <a:prstGeom prst="rect">
            <a:avLst/>
          </a:prstGeom>
          <a:noFill/>
        </p:spPr>
        <p:txBody>
          <a:bodyPr wrap="none" rtlCol="0">
            <a:spAutoFit/>
          </a:bodyPr>
          <a:lstStyle/>
          <a:p>
            <a:r>
              <a:rPr lang="en-US" b="1" dirty="0"/>
              <a:t>70 days</a:t>
            </a:r>
          </a:p>
          <a:p>
            <a:r>
              <a:rPr lang="en-US" b="1" dirty="0"/>
              <a:t>   AA</a:t>
            </a:r>
          </a:p>
        </p:txBody>
      </p:sp>
      <p:sp>
        <p:nvSpPr>
          <p:cNvPr id="142" name="TextBox 141"/>
          <p:cNvSpPr txBox="1"/>
          <p:nvPr/>
        </p:nvSpPr>
        <p:spPr>
          <a:xfrm>
            <a:off x="5898969" y="1338948"/>
            <a:ext cx="825867" cy="646331"/>
          </a:xfrm>
          <a:prstGeom prst="rect">
            <a:avLst/>
          </a:prstGeom>
          <a:noFill/>
        </p:spPr>
        <p:txBody>
          <a:bodyPr wrap="none" rtlCol="0">
            <a:spAutoFit/>
          </a:bodyPr>
          <a:lstStyle/>
          <a:p>
            <a:r>
              <a:rPr lang="en-US" b="1" dirty="0"/>
              <a:t>27 day</a:t>
            </a:r>
          </a:p>
          <a:p>
            <a:r>
              <a:rPr lang="en-US" b="1" dirty="0"/>
              <a:t>    </a:t>
            </a:r>
            <a:r>
              <a:rPr lang="en-US" b="1" dirty="0" err="1"/>
              <a:t>aa</a:t>
            </a:r>
            <a:endParaRPr lang="en-US" b="1" dirty="0"/>
          </a:p>
        </p:txBody>
      </p:sp>
      <p:sp>
        <p:nvSpPr>
          <p:cNvPr id="143" name="TextBox 142"/>
          <p:cNvSpPr txBox="1"/>
          <p:nvPr/>
        </p:nvSpPr>
        <p:spPr>
          <a:xfrm>
            <a:off x="3007164" y="2077134"/>
            <a:ext cx="904439" cy="646331"/>
          </a:xfrm>
          <a:prstGeom prst="rect">
            <a:avLst/>
          </a:prstGeom>
          <a:noFill/>
        </p:spPr>
        <p:txBody>
          <a:bodyPr wrap="none" rtlCol="0">
            <a:spAutoFit/>
          </a:bodyPr>
          <a:lstStyle/>
          <a:p>
            <a:r>
              <a:rPr lang="en-US" b="1" dirty="0"/>
              <a:t>45 days</a:t>
            </a:r>
          </a:p>
          <a:p>
            <a:r>
              <a:rPr lang="en-US" b="1" dirty="0"/>
              <a:t>   </a:t>
            </a:r>
            <a:r>
              <a:rPr lang="en-US" b="1" dirty="0" err="1"/>
              <a:t>Aa</a:t>
            </a:r>
            <a:endParaRPr lang="en-US" b="1" dirty="0"/>
          </a:p>
        </p:txBody>
      </p:sp>
      <p:cxnSp>
        <p:nvCxnSpPr>
          <p:cNvPr id="3" name="Straight Arrow Connector 2"/>
          <p:cNvCxnSpPr/>
          <p:nvPr/>
        </p:nvCxnSpPr>
        <p:spPr>
          <a:xfrm>
            <a:off x="2247295" y="4442968"/>
            <a:ext cx="2438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5" name="Straight Arrow Connector 144"/>
          <p:cNvCxnSpPr/>
          <p:nvPr/>
        </p:nvCxnSpPr>
        <p:spPr>
          <a:xfrm>
            <a:off x="3396491" y="4448556"/>
            <a:ext cx="2438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6" name="Straight Arrow Connector 145"/>
          <p:cNvCxnSpPr/>
          <p:nvPr/>
        </p:nvCxnSpPr>
        <p:spPr>
          <a:xfrm>
            <a:off x="4579939" y="4445001"/>
            <a:ext cx="2438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7" name="Straight Arrow Connector 146"/>
          <p:cNvCxnSpPr/>
          <p:nvPr/>
        </p:nvCxnSpPr>
        <p:spPr>
          <a:xfrm>
            <a:off x="5751576" y="4448049"/>
            <a:ext cx="2438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48" name="Picture 1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149"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241302" y="830746"/>
            <a:ext cx="8902700" cy="4838700"/>
          </a:xfrm>
          <a:prstGeom prst="rect">
            <a:avLst/>
          </a:prstGeom>
          <a:noFill/>
          <a:ln w="9525">
            <a:noFill/>
            <a:miter lim="800000"/>
            <a:headEnd/>
            <a:tailEnd/>
          </a:ln>
          <a:effectLst/>
        </p:spPr>
      </p:pic>
      <p:sp>
        <p:nvSpPr>
          <p:cNvPr id="75779" name="Text Box 3"/>
          <p:cNvSpPr txBox="1">
            <a:spLocks noChangeArrowheads="1"/>
          </p:cNvSpPr>
          <p:nvPr/>
        </p:nvSpPr>
        <p:spPr bwMode="auto">
          <a:xfrm>
            <a:off x="2246098" y="570894"/>
            <a:ext cx="4745210" cy="584775"/>
          </a:xfrm>
          <a:prstGeom prst="rect">
            <a:avLst/>
          </a:prstGeom>
          <a:noFill/>
          <a:ln w="9525">
            <a:noFill/>
            <a:miter lim="800000"/>
            <a:headEnd/>
            <a:tailEnd/>
          </a:ln>
          <a:effectLst/>
        </p:spPr>
        <p:txBody>
          <a:bodyPr wrap="none">
            <a:prstTxWarp prst="textNoShape">
              <a:avLst/>
            </a:prstTxWarp>
            <a:spAutoFit/>
          </a:bodyPr>
          <a:lstStyle/>
          <a:p>
            <a:r>
              <a:rPr lang="en-US" sz="3200" dirty="0">
                <a:latin typeface="Comic Sans MS"/>
                <a:cs typeface="Comic Sans MS"/>
              </a:rPr>
              <a:t>Long day flowering QTL</a:t>
            </a:r>
          </a:p>
        </p:txBody>
      </p:sp>
      <p:sp>
        <p:nvSpPr>
          <p:cNvPr id="75780" name="Text Box 4"/>
          <p:cNvSpPr txBox="1">
            <a:spLocks noChangeArrowheads="1"/>
          </p:cNvSpPr>
          <p:nvPr/>
        </p:nvSpPr>
        <p:spPr bwMode="auto">
          <a:xfrm>
            <a:off x="1660526" y="1483741"/>
            <a:ext cx="184666" cy="36933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75781" name="Text Box 5"/>
          <p:cNvSpPr txBox="1">
            <a:spLocks noChangeArrowheads="1"/>
          </p:cNvSpPr>
          <p:nvPr/>
        </p:nvSpPr>
        <p:spPr bwMode="auto">
          <a:xfrm>
            <a:off x="1100666" y="5161562"/>
            <a:ext cx="7502375" cy="338554"/>
          </a:xfrm>
          <a:prstGeom prst="rect">
            <a:avLst/>
          </a:prstGeom>
          <a:noFill/>
          <a:ln w="9525">
            <a:noFill/>
            <a:miter lim="800000"/>
            <a:headEnd/>
            <a:tailEnd/>
          </a:ln>
          <a:effectLst/>
        </p:spPr>
        <p:txBody>
          <a:bodyPr wrap="none">
            <a:prstTxWarp prst="textNoShape">
              <a:avLst/>
            </a:prstTxWarp>
            <a:spAutoFit/>
          </a:bodyPr>
          <a:lstStyle/>
          <a:p>
            <a:r>
              <a:rPr lang="en-US" sz="1600" dirty="0">
                <a:latin typeface="Comic Sans MS" charset="0"/>
                <a:ea typeface="Comic Sans MS" charset="0"/>
                <a:cs typeface="Comic Sans MS" charset="0"/>
              </a:rPr>
              <a:t>black=Growthroom(16</a:t>
            </a:r>
            <a:r>
              <a:rPr lang="en-US" sz="1600" dirty="0">
                <a:latin typeface="Comic Sans MS" charset="0"/>
                <a:ea typeface="Comic Sans MS" charset="0"/>
                <a:cs typeface="Comic Sans MS" charset="0"/>
                <a:sym typeface="Symbol" pitchFamily="-108" charset="2"/>
              </a:rPr>
              <a:t>C</a:t>
            </a:r>
            <a:r>
              <a:rPr lang="en-US" sz="1600" dirty="0">
                <a:latin typeface="Comic Sans MS" charset="0"/>
                <a:ea typeface="Comic Sans MS" charset="0"/>
                <a:cs typeface="Comic Sans MS" charset="0"/>
              </a:rPr>
              <a:t>),  </a:t>
            </a:r>
            <a:r>
              <a:rPr lang="en-US" sz="1600" dirty="0">
                <a:solidFill>
                  <a:schemeClr val="accent1">
                    <a:lumMod val="75000"/>
                  </a:schemeClr>
                </a:solidFill>
                <a:latin typeface="Comic Sans MS" charset="0"/>
                <a:ea typeface="Comic Sans MS" charset="0"/>
                <a:cs typeface="Comic Sans MS" charset="0"/>
              </a:rPr>
              <a:t>blue</a:t>
            </a:r>
            <a:r>
              <a:rPr lang="en-US" sz="1600" dirty="0">
                <a:latin typeface="Comic Sans MS" charset="0"/>
                <a:ea typeface="Comic Sans MS" charset="0"/>
                <a:cs typeface="Comic Sans MS" charset="0"/>
              </a:rPr>
              <a:t>=Growthroom(23</a:t>
            </a:r>
            <a:r>
              <a:rPr lang="en-US" sz="1600" dirty="0">
                <a:latin typeface="Comic Sans MS" charset="0"/>
                <a:ea typeface="Comic Sans MS" charset="0"/>
                <a:cs typeface="Comic Sans MS" charset="0"/>
                <a:sym typeface="Symbol" pitchFamily="-108" charset="2"/>
              </a:rPr>
              <a:t>C</a:t>
            </a:r>
            <a:r>
              <a:rPr lang="en-US" sz="1600" dirty="0">
                <a:latin typeface="Comic Sans MS" charset="0"/>
                <a:ea typeface="Comic Sans MS" charset="0"/>
                <a:cs typeface="Comic Sans MS" charset="0"/>
              </a:rPr>
              <a:t>),</a:t>
            </a:r>
            <a:r>
              <a:rPr lang="en-US" sz="1600" dirty="0">
                <a:solidFill>
                  <a:srgbClr val="FE0000"/>
                </a:solidFill>
                <a:latin typeface="Comic Sans MS" charset="0"/>
                <a:ea typeface="Comic Sans MS" charset="0"/>
                <a:cs typeface="Comic Sans MS" charset="0"/>
              </a:rPr>
              <a:t>  red</a:t>
            </a:r>
            <a:r>
              <a:rPr lang="en-US" sz="1600" dirty="0">
                <a:latin typeface="Comic Sans MS" charset="0"/>
                <a:ea typeface="Comic Sans MS" charset="0"/>
                <a:cs typeface="Comic Sans MS" charset="0"/>
              </a:rPr>
              <a:t>=Greenhouse (23</a:t>
            </a:r>
            <a:r>
              <a:rPr lang="en-US" sz="1600" dirty="0">
                <a:latin typeface="Comic Sans MS" charset="0"/>
                <a:ea typeface="Comic Sans MS" charset="0"/>
                <a:cs typeface="Comic Sans MS" charset="0"/>
                <a:sym typeface="Symbol" pitchFamily="-108" charset="2"/>
              </a:rPr>
              <a:t></a:t>
            </a:r>
            <a:r>
              <a:rPr lang="en-US" sz="1600" dirty="0">
                <a:latin typeface="Comic Sans MS" charset="0"/>
                <a:ea typeface="Comic Sans MS" charset="0"/>
                <a:cs typeface="Comic Sans MS" charset="0"/>
              </a:rPr>
              <a:t>C)</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7"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2881" y="649126"/>
            <a:ext cx="6670065" cy="523220"/>
          </a:xfrm>
          <a:prstGeom prst="rect">
            <a:avLst/>
          </a:prstGeom>
          <a:noFill/>
        </p:spPr>
        <p:txBody>
          <a:bodyPr wrap="none" rtlCol="0">
            <a:spAutoFit/>
          </a:bodyPr>
          <a:lstStyle/>
          <a:p>
            <a:r>
              <a:rPr lang="en-US" sz="2800" dirty="0">
                <a:latin typeface="Comic Sans MS"/>
                <a:cs typeface="Comic Sans MS"/>
              </a:rPr>
              <a:t>QTL Mapping - Quantitative Trait Loci</a:t>
            </a:r>
          </a:p>
        </p:txBody>
      </p:sp>
      <p:pic>
        <p:nvPicPr>
          <p:cNvPr id="5" name="Picture 4" descr="icim3.jpg"/>
          <p:cNvPicPr>
            <a:picLocks noChangeAspect="1"/>
          </p:cNvPicPr>
          <p:nvPr/>
        </p:nvPicPr>
        <p:blipFill>
          <a:blip r:embed="rId3"/>
          <a:stretch>
            <a:fillRect/>
          </a:stretch>
        </p:blipFill>
        <p:spPr>
          <a:xfrm>
            <a:off x="1352881" y="1305704"/>
            <a:ext cx="6299611" cy="4572000"/>
          </a:xfrm>
          <a:prstGeom prst="rect">
            <a:avLst/>
          </a:prstGeom>
        </p:spPr>
      </p:pic>
      <p:sp>
        <p:nvSpPr>
          <p:cNvPr id="6" name="TextBox 5"/>
          <p:cNvSpPr txBox="1"/>
          <p:nvPr/>
        </p:nvSpPr>
        <p:spPr>
          <a:xfrm>
            <a:off x="105409" y="6047034"/>
            <a:ext cx="1588746" cy="276999"/>
          </a:xfrm>
          <a:prstGeom prst="rect">
            <a:avLst/>
          </a:prstGeom>
          <a:noFill/>
        </p:spPr>
        <p:txBody>
          <a:bodyPr wrap="none" rtlCol="0">
            <a:spAutoFit/>
          </a:bodyPr>
          <a:lstStyle/>
          <a:p>
            <a:r>
              <a:rPr lang="en-US" sz="1200" dirty="0" err="1"/>
              <a:t>iplantcollaborative.org</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8"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5271" y="1654965"/>
            <a:ext cx="2098651" cy="1754326"/>
          </a:xfrm>
          <a:prstGeom prst="rect">
            <a:avLst/>
          </a:prstGeom>
          <a:noFill/>
        </p:spPr>
        <p:txBody>
          <a:bodyPr wrap="none" rtlCol="0">
            <a:spAutoFit/>
          </a:bodyPr>
          <a:lstStyle/>
          <a:p>
            <a:r>
              <a:rPr lang="en-US" b="1" dirty="0">
                <a:latin typeface="Comic Sans MS"/>
                <a:cs typeface="Comic Sans MS"/>
              </a:rPr>
              <a:t>Strain A</a:t>
            </a:r>
          </a:p>
          <a:p>
            <a:r>
              <a:rPr lang="en-US" dirty="0">
                <a:latin typeface="Comic Sans MS"/>
                <a:cs typeface="Comic Sans MS"/>
              </a:rPr>
              <a:t>-</a:t>
            </a:r>
            <a:r>
              <a:rPr lang="en-US" dirty="0" err="1">
                <a:latin typeface="Comic Sans MS"/>
                <a:cs typeface="Comic Sans MS"/>
              </a:rPr>
              <a:t>Pinene</a:t>
            </a:r>
            <a:r>
              <a:rPr lang="en-US" dirty="0">
                <a:latin typeface="Comic Sans MS"/>
                <a:cs typeface="Comic Sans MS"/>
              </a:rPr>
              <a:t>	  	0.2%</a:t>
            </a:r>
          </a:p>
          <a:p>
            <a:r>
              <a:rPr lang="en-US" dirty="0">
                <a:latin typeface="Comic Sans MS"/>
                <a:cs typeface="Comic Sans MS"/>
              </a:rPr>
              <a:t>-</a:t>
            </a:r>
            <a:r>
              <a:rPr lang="en-US" dirty="0" err="1">
                <a:latin typeface="Comic Sans MS"/>
                <a:cs typeface="Comic Sans MS"/>
              </a:rPr>
              <a:t>Myrcene</a:t>
            </a:r>
            <a:r>
              <a:rPr lang="en-US" dirty="0">
                <a:latin typeface="Comic Sans MS"/>
                <a:cs typeface="Comic Sans MS"/>
              </a:rPr>
              <a:t>	4.2%</a:t>
            </a:r>
          </a:p>
          <a:p>
            <a:r>
              <a:rPr lang="en-US" dirty="0">
                <a:latin typeface="Comic Sans MS"/>
                <a:cs typeface="Comic Sans MS"/>
              </a:rPr>
              <a:t>-Limonene	0.3%</a:t>
            </a:r>
          </a:p>
          <a:p>
            <a:r>
              <a:rPr lang="en-US" dirty="0">
                <a:latin typeface="Comic Sans MS"/>
                <a:cs typeface="Comic Sans MS"/>
              </a:rPr>
              <a:t>-Linalool		2.1%</a:t>
            </a:r>
          </a:p>
          <a:p>
            <a:endParaRPr lang="en-US" dirty="0">
              <a:latin typeface="Comic Sans MS"/>
              <a:cs typeface="Comic Sans MS"/>
            </a:endParaRPr>
          </a:p>
        </p:txBody>
      </p:sp>
      <p:sp>
        <p:nvSpPr>
          <p:cNvPr id="5" name="TextBox 4"/>
          <p:cNvSpPr txBox="1"/>
          <p:nvPr/>
        </p:nvSpPr>
        <p:spPr>
          <a:xfrm>
            <a:off x="5117079" y="1654965"/>
            <a:ext cx="2098651" cy="1754326"/>
          </a:xfrm>
          <a:prstGeom prst="rect">
            <a:avLst/>
          </a:prstGeom>
          <a:noFill/>
        </p:spPr>
        <p:txBody>
          <a:bodyPr wrap="none" rtlCol="0">
            <a:spAutoFit/>
          </a:bodyPr>
          <a:lstStyle/>
          <a:p>
            <a:r>
              <a:rPr lang="en-US" b="1" dirty="0">
                <a:latin typeface="Comic Sans MS"/>
                <a:cs typeface="Comic Sans MS"/>
              </a:rPr>
              <a:t>Strain B</a:t>
            </a:r>
          </a:p>
          <a:p>
            <a:r>
              <a:rPr lang="en-US" dirty="0">
                <a:latin typeface="Comic Sans MS"/>
                <a:cs typeface="Comic Sans MS"/>
              </a:rPr>
              <a:t>-</a:t>
            </a:r>
            <a:r>
              <a:rPr lang="en-US" dirty="0" err="1">
                <a:latin typeface="Comic Sans MS"/>
                <a:cs typeface="Comic Sans MS"/>
              </a:rPr>
              <a:t>Pinene</a:t>
            </a:r>
            <a:r>
              <a:rPr lang="en-US" dirty="0">
                <a:latin typeface="Comic Sans MS"/>
                <a:cs typeface="Comic Sans MS"/>
              </a:rPr>
              <a:t>	  	6.2%</a:t>
            </a:r>
          </a:p>
          <a:p>
            <a:r>
              <a:rPr lang="en-US" dirty="0">
                <a:latin typeface="Comic Sans MS"/>
                <a:cs typeface="Comic Sans MS"/>
              </a:rPr>
              <a:t>-</a:t>
            </a:r>
            <a:r>
              <a:rPr lang="en-US" dirty="0" err="1">
                <a:latin typeface="Comic Sans MS"/>
                <a:cs typeface="Comic Sans MS"/>
              </a:rPr>
              <a:t>Myrcene</a:t>
            </a:r>
            <a:r>
              <a:rPr lang="en-US" dirty="0">
                <a:latin typeface="Comic Sans MS"/>
                <a:cs typeface="Comic Sans MS"/>
              </a:rPr>
              <a:t>	0.6%</a:t>
            </a:r>
          </a:p>
          <a:p>
            <a:r>
              <a:rPr lang="en-US" dirty="0">
                <a:latin typeface="Comic Sans MS"/>
                <a:cs typeface="Comic Sans MS"/>
              </a:rPr>
              <a:t>-Limonene	0.3%</a:t>
            </a:r>
          </a:p>
          <a:p>
            <a:r>
              <a:rPr lang="en-US" dirty="0">
                <a:latin typeface="Comic Sans MS"/>
                <a:cs typeface="Comic Sans MS"/>
              </a:rPr>
              <a:t>-Linalool		2.1%</a:t>
            </a:r>
          </a:p>
          <a:p>
            <a:endParaRPr lang="en-US" dirty="0">
              <a:latin typeface="Comic Sans MS"/>
              <a:cs typeface="Comic Sans MS"/>
            </a:endParaRPr>
          </a:p>
        </p:txBody>
      </p:sp>
      <p:sp>
        <p:nvSpPr>
          <p:cNvPr id="6" name="TextBox 5"/>
          <p:cNvSpPr txBox="1"/>
          <p:nvPr/>
        </p:nvSpPr>
        <p:spPr>
          <a:xfrm>
            <a:off x="1983207" y="828852"/>
            <a:ext cx="5232523" cy="461665"/>
          </a:xfrm>
          <a:prstGeom prst="rect">
            <a:avLst/>
          </a:prstGeom>
          <a:noFill/>
        </p:spPr>
        <p:txBody>
          <a:bodyPr wrap="none" rtlCol="0">
            <a:spAutoFit/>
          </a:bodyPr>
          <a:lstStyle/>
          <a:p>
            <a:r>
              <a:rPr lang="en-US" sz="2400">
                <a:latin typeface="Comic Sans MS"/>
                <a:cs typeface="Comic Sans MS"/>
              </a:rPr>
              <a:t>Strain ID, QTL mapping, </a:t>
            </a:r>
            <a:r>
              <a:rPr lang="en-US" sz="2400" dirty="0">
                <a:latin typeface="Comic Sans MS"/>
                <a:cs typeface="Comic Sans MS"/>
              </a:rPr>
              <a:t>Genetics</a:t>
            </a:r>
          </a:p>
        </p:txBody>
      </p:sp>
      <p:sp>
        <p:nvSpPr>
          <p:cNvPr id="8" name="Oval 7"/>
          <p:cNvSpPr/>
          <p:nvPr/>
        </p:nvSpPr>
        <p:spPr>
          <a:xfrm>
            <a:off x="1518271" y="2247900"/>
            <a:ext cx="2380629" cy="330200"/>
          </a:xfrm>
          <a:prstGeom prst="ellipse">
            <a:avLst/>
          </a:prstGeom>
          <a:no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923626" y="1968500"/>
            <a:ext cx="2380629" cy="330200"/>
          </a:xfrm>
          <a:prstGeom prst="ellipse">
            <a:avLst/>
          </a:prstGeom>
          <a:no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079339" y="3784056"/>
            <a:ext cx="6894836" cy="1754326"/>
          </a:xfrm>
          <a:prstGeom prst="rect">
            <a:avLst/>
          </a:prstGeom>
          <a:noFill/>
        </p:spPr>
        <p:txBody>
          <a:bodyPr wrap="none" rtlCol="0">
            <a:spAutoFit/>
          </a:bodyPr>
          <a:lstStyle/>
          <a:p>
            <a:pPr algn="ctr"/>
            <a:r>
              <a:rPr lang="en-US" dirty="0">
                <a:latin typeface="Comic Sans MS"/>
                <a:cs typeface="Comic Sans MS"/>
              </a:rPr>
              <a:t>-Large phenotype differences</a:t>
            </a:r>
          </a:p>
          <a:p>
            <a:pPr algn="ctr"/>
            <a:r>
              <a:rPr lang="en-US" dirty="0">
                <a:latin typeface="Comic Sans MS"/>
                <a:cs typeface="Comic Sans MS"/>
              </a:rPr>
              <a:t>-Discover which genes are responsible for the phenotypes</a:t>
            </a:r>
          </a:p>
          <a:p>
            <a:pPr algn="ctr"/>
            <a:r>
              <a:rPr lang="en-US" dirty="0">
                <a:latin typeface="Comic Sans MS"/>
                <a:cs typeface="Comic Sans MS"/>
              </a:rPr>
              <a:t>-Make crosses to isolate a new high </a:t>
            </a:r>
            <a:r>
              <a:rPr lang="en-US" dirty="0" err="1">
                <a:latin typeface="Comic Sans MS"/>
                <a:cs typeface="Comic Sans MS"/>
              </a:rPr>
              <a:t>Myrcene</a:t>
            </a:r>
            <a:r>
              <a:rPr lang="en-US" dirty="0">
                <a:latin typeface="Comic Sans MS"/>
                <a:cs typeface="Comic Sans MS"/>
              </a:rPr>
              <a:t> and </a:t>
            </a:r>
            <a:r>
              <a:rPr lang="en-US" dirty="0" err="1">
                <a:latin typeface="Comic Sans MS"/>
                <a:cs typeface="Comic Sans MS"/>
              </a:rPr>
              <a:t>Pinene</a:t>
            </a:r>
            <a:r>
              <a:rPr lang="en-US" dirty="0">
                <a:latin typeface="Comic Sans MS"/>
                <a:cs typeface="Comic Sans MS"/>
              </a:rPr>
              <a:t> strain</a:t>
            </a:r>
          </a:p>
          <a:p>
            <a:pPr algn="ctr"/>
            <a:endParaRPr lang="en-US" dirty="0">
              <a:latin typeface="Comic Sans MS"/>
              <a:cs typeface="Comic Sans MS"/>
            </a:endParaRPr>
          </a:p>
          <a:p>
            <a:pPr algn="ctr"/>
            <a:endParaRPr lang="en-US" dirty="0">
              <a:latin typeface="Comic Sans MS"/>
              <a:cs typeface="Comic Sans MS"/>
            </a:endParaRPr>
          </a:p>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11"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ChangeArrowheads="1"/>
          </p:cNvSpPr>
          <p:nvPr/>
        </p:nvSpPr>
        <p:spPr bwMode="auto">
          <a:xfrm>
            <a:off x="3721103" y="1700210"/>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87" name="Rectangle 1027"/>
          <p:cNvSpPr>
            <a:spLocks noChangeArrowheads="1"/>
          </p:cNvSpPr>
          <p:nvPr/>
        </p:nvSpPr>
        <p:spPr bwMode="auto">
          <a:xfrm>
            <a:off x="4216403" y="1700209"/>
            <a:ext cx="38100" cy="469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88" name="Rectangle 1028"/>
          <p:cNvSpPr>
            <a:spLocks noChangeArrowheads="1"/>
          </p:cNvSpPr>
          <p:nvPr/>
        </p:nvSpPr>
        <p:spPr bwMode="auto">
          <a:xfrm>
            <a:off x="3568703" y="1700210"/>
            <a:ext cx="38100" cy="4064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89" name="Rectangle 1029"/>
          <p:cNvSpPr>
            <a:spLocks noChangeArrowheads="1"/>
          </p:cNvSpPr>
          <p:nvPr/>
        </p:nvSpPr>
        <p:spPr bwMode="auto">
          <a:xfrm>
            <a:off x="3619503" y="1700210"/>
            <a:ext cx="38100" cy="4064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0" name="Rectangle 1030"/>
          <p:cNvSpPr>
            <a:spLocks noChangeArrowheads="1"/>
          </p:cNvSpPr>
          <p:nvPr/>
        </p:nvSpPr>
        <p:spPr bwMode="auto">
          <a:xfrm>
            <a:off x="3771903" y="1700210"/>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1" name="Rectangle 1031"/>
          <p:cNvSpPr>
            <a:spLocks noChangeArrowheads="1"/>
          </p:cNvSpPr>
          <p:nvPr/>
        </p:nvSpPr>
        <p:spPr bwMode="auto">
          <a:xfrm>
            <a:off x="3860803" y="1700209"/>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2" name="Rectangle 1032"/>
          <p:cNvSpPr>
            <a:spLocks noChangeArrowheads="1"/>
          </p:cNvSpPr>
          <p:nvPr/>
        </p:nvSpPr>
        <p:spPr bwMode="auto">
          <a:xfrm>
            <a:off x="3911603" y="1700209"/>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3" name="Rectangle 1033"/>
          <p:cNvSpPr>
            <a:spLocks noChangeArrowheads="1"/>
          </p:cNvSpPr>
          <p:nvPr/>
        </p:nvSpPr>
        <p:spPr bwMode="auto">
          <a:xfrm>
            <a:off x="4064003" y="1700210"/>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4" name="Rectangle 1034"/>
          <p:cNvSpPr>
            <a:spLocks noChangeArrowheads="1"/>
          </p:cNvSpPr>
          <p:nvPr/>
        </p:nvSpPr>
        <p:spPr bwMode="auto">
          <a:xfrm>
            <a:off x="4013203" y="1700210"/>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5" name="Rectangle 1035"/>
          <p:cNvSpPr>
            <a:spLocks noChangeArrowheads="1"/>
          </p:cNvSpPr>
          <p:nvPr/>
        </p:nvSpPr>
        <p:spPr bwMode="auto">
          <a:xfrm>
            <a:off x="4165603" y="1700209"/>
            <a:ext cx="38100" cy="469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6" name="Rectangle 1036"/>
          <p:cNvSpPr>
            <a:spLocks noChangeArrowheads="1"/>
          </p:cNvSpPr>
          <p:nvPr/>
        </p:nvSpPr>
        <p:spPr bwMode="auto">
          <a:xfrm>
            <a:off x="4402139" y="2438396"/>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7" name="Rectangle 1037"/>
          <p:cNvSpPr>
            <a:spLocks noChangeArrowheads="1"/>
          </p:cNvSpPr>
          <p:nvPr/>
        </p:nvSpPr>
        <p:spPr bwMode="auto">
          <a:xfrm>
            <a:off x="4897439" y="2438396"/>
            <a:ext cx="38100" cy="4826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398" name="Rectangle 1038"/>
          <p:cNvSpPr>
            <a:spLocks noChangeArrowheads="1"/>
          </p:cNvSpPr>
          <p:nvPr/>
        </p:nvSpPr>
        <p:spPr bwMode="auto">
          <a:xfrm>
            <a:off x="4249739" y="2438396"/>
            <a:ext cx="38100" cy="4064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9" name="Rectangle 1039"/>
          <p:cNvSpPr>
            <a:spLocks noChangeArrowheads="1"/>
          </p:cNvSpPr>
          <p:nvPr/>
        </p:nvSpPr>
        <p:spPr bwMode="auto">
          <a:xfrm>
            <a:off x="4300539" y="2438396"/>
            <a:ext cx="38100" cy="4064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0" name="Rectangle 1040"/>
          <p:cNvSpPr>
            <a:spLocks noChangeArrowheads="1"/>
          </p:cNvSpPr>
          <p:nvPr/>
        </p:nvSpPr>
        <p:spPr bwMode="auto">
          <a:xfrm>
            <a:off x="4452939" y="2438396"/>
            <a:ext cx="38100" cy="254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1" name="Rectangle 1041"/>
          <p:cNvSpPr>
            <a:spLocks noChangeArrowheads="1"/>
          </p:cNvSpPr>
          <p:nvPr/>
        </p:nvSpPr>
        <p:spPr bwMode="auto">
          <a:xfrm>
            <a:off x="4541839" y="2438398"/>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02" name="Rectangle 1042"/>
          <p:cNvSpPr>
            <a:spLocks noChangeArrowheads="1"/>
          </p:cNvSpPr>
          <p:nvPr/>
        </p:nvSpPr>
        <p:spPr bwMode="auto">
          <a:xfrm>
            <a:off x="4592639" y="2438398"/>
            <a:ext cx="38100" cy="3556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3" name="Rectangle 1043"/>
          <p:cNvSpPr>
            <a:spLocks noChangeArrowheads="1"/>
          </p:cNvSpPr>
          <p:nvPr/>
        </p:nvSpPr>
        <p:spPr bwMode="auto">
          <a:xfrm>
            <a:off x="4745039" y="2438396"/>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4" name="Rectangle 1044"/>
          <p:cNvSpPr>
            <a:spLocks noChangeArrowheads="1"/>
          </p:cNvSpPr>
          <p:nvPr/>
        </p:nvSpPr>
        <p:spPr bwMode="auto">
          <a:xfrm>
            <a:off x="4694239" y="2438396"/>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05" name="Rectangle 1045"/>
          <p:cNvSpPr>
            <a:spLocks noChangeArrowheads="1"/>
          </p:cNvSpPr>
          <p:nvPr/>
        </p:nvSpPr>
        <p:spPr bwMode="auto">
          <a:xfrm>
            <a:off x="4846639" y="2438396"/>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pic>
        <p:nvPicPr>
          <p:cNvPr id="16406" name="Picture 1046"/>
          <p:cNvPicPr>
            <a:picLocks noChangeAspect="1" noChangeArrowheads="1"/>
          </p:cNvPicPr>
          <p:nvPr/>
        </p:nvPicPr>
        <p:blipFill>
          <a:blip r:embed="rId2"/>
          <a:srcRect/>
          <a:stretch>
            <a:fillRect/>
          </a:stretch>
        </p:blipFill>
        <p:spPr bwMode="auto">
          <a:xfrm>
            <a:off x="4948239" y="1700209"/>
            <a:ext cx="685800" cy="469900"/>
          </a:xfrm>
          <a:prstGeom prst="rect">
            <a:avLst/>
          </a:prstGeom>
          <a:noFill/>
          <a:ln w="9525">
            <a:noFill/>
            <a:miter lim="800000"/>
            <a:headEnd/>
            <a:tailEnd/>
          </a:ln>
        </p:spPr>
      </p:pic>
      <p:sp>
        <p:nvSpPr>
          <p:cNvPr id="16407" name="Rectangle 1047"/>
          <p:cNvSpPr>
            <a:spLocks noChangeArrowheads="1"/>
          </p:cNvSpPr>
          <p:nvPr/>
        </p:nvSpPr>
        <p:spPr bwMode="auto">
          <a:xfrm>
            <a:off x="3359150" y="4462462"/>
            <a:ext cx="213838" cy="384721"/>
          </a:xfrm>
          <a:prstGeom prst="rect">
            <a:avLst/>
          </a:prstGeom>
          <a:noFill/>
          <a:ln w="9525">
            <a:noFill/>
            <a:miter lim="800000"/>
            <a:headEnd/>
            <a:tailEnd/>
          </a:ln>
        </p:spPr>
        <p:txBody>
          <a:bodyPr wrap="none" lIns="0" tIns="0" rIns="0" bIns="0">
            <a:prstTxWarp prst="textNoShape">
              <a:avLst/>
            </a:prstTxWarp>
            <a:spAutoFit/>
          </a:bodyPr>
          <a:lstStyle/>
          <a:p>
            <a:r>
              <a:rPr lang="en-US" sz="2500">
                <a:solidFill>
                  <a:srgbClr val="FCFDFE"/>
                </a:solidFill>
                <a:latin typeface="Helvetica" pitchFamily="-108" charset="0"/>
              </a:rPr>
              <a:t>X</a:t>
            </a:r>
            <a:endParaRPr lang="en-US" b="0"/>
          </a:p>
        </p:txBody>
      </p:sp>
      <p:sp>
        <p:nvSpPr>
          <p:cNvPr id="16408" name="Rectangle 1048"/>
          <p:cNvSpPr>
            <a:spLocks noChangeArrowheads="1"/>
          </p:cNvSpPr>
          <p:nvPr/>
        </p:nvSpPr>
        <p:spPr bwMode="auto">
          <a:xfrm>
            <a:off x="5683250" y="4462462"/>
            <a:ext cx="213838" cy="384721"/>
          </a:xfrm>
          <a:prstGeom prst="rect">
            <a:avLst/>
          </a:prstGeom>
          <a:noFill/>
          <a:ln w="9525">
            <a:noFill/>
            <a:miter lim="800000"/>
            <a:headEnd/>
            <a:tailEnd/>
          </a:ln>
        </p:spPr>
        <p:txBody>
          <a:bodyPr wrap="none" lIns="0" tIns="0" rIns="0" bIns="0">
            <a:prstTxWarp prst="textNoShape">
              <a:avLst/>
            </a:prstTxWarp>
            <a:spAutoFit/>
          </a:bodyPr>
          <a:lstStyle/>
          <a:p>
            <a:r>
              <a:rPr lang="en-US" sz="2500">
                <a:solidFill>
                  <a:srgbClr val="FCFDFE"/>
                </a:solidFill>
                <a:latin typeface="Helvetica" pitchFamily="-108" charset="0"/>
              </a:rPr>
              <a:t>X</a:t>
            </a:r>
            <a:endParaRPr lang="en-US" b="0"/>
          </a:p>
        </p:txBody>
      </p:sp>
      <p:sp>
        <p:nvSpPr>
          <p:cNvPr id="16409" name="Rectangle 1049"/>
          <p:cNvSpPr>
            <a:spLocks noChangeArrowheads="1"/>
          </p:cNvSpPr>
          <p:nvPr/>
        </p:nvSpPr>
        <p:spPr bwMode="auto">
          <a:xfrm>
            <a:off x="2679703" y="4368796"/>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0" name="Rectangle 1050"/>
          <p:cNvSpPr>
            <a:spLocks noChangeArrowheads="1"/>
          </p:cNvSpPr>
          <p:nvPr/>
        </p:nvSpPr>
        <p:spPr bwMode="auto">
          <a:xfrm>
            <a:off x="3175003" y="4368797"/>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1" name="Rectangle 1051"/>
          <p:cNvSpPr>
            <a:spLocks noChangeArrowheads="1"/>
          </p:cNvSpPr>
          <p:nvPr/>
        </p:nvSpPr>
        <p:spPr bwMode="auto">
          <a:xfrm>
            <a:off x="2527303" y="4368796"/>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2" name="Rectangle 1052"/>
          <p:cNvSpPr>
            <a:spLocks noChangeArrowheads="1"/>
          </p:cNvSpPr>
          <p:nvPr/>
        </p:nvSpPr>
        <p:spPr bwMode="auto">
          <a:xfrm>
            <a:off x="2578102" y="4368796"/>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3" name="Rectangle 1053"/>
          <p:cNvSpPr>
            <a:spLocks noChangeArrowheads="1"/>
          </p:cNvSpPr>
          <p:nvPr/>
        </p:nvSpPr>
        <p:spPr bwMode="auto">
          <a:xfrm>
            <a:off x="2730503" y="4368796"/>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4" name="Rectangle 1054"/>
          <p:cNvSpPr>
            <a:spLocks noChangeArrowheads="1"/>
          </p:cNvSpPr>
          <p:nvPr/>
        </p:nvSpPr>
        <p:spPr bwMode="auto">
          <a:xfrm>
            <a:off x="2819403" y="4368796"/>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5" name="Rectangle 1055"/>
          <p:cNvSpPr>
            <a:spLocks noChangeArrowheads="1"/>
          </p:cNvSpPr>
          <p:nvPr/>
        </p:nvSpPr>
        <p:spPr bwMode="auto">
          <a:xfrm>
            <a:off x="2870203" y="4368796"/>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6" name="Rectangle 1056"/>
          <p:cNvSpPr>
            <a:spLocks noChangeArrowheads="1"/>
          </p:cNvSpPr>
          <p:nvPr/>
        </p:nvSpPr>
        <p:spPr bwMode="auto">
          <a:xfrm>
            <a:off x="3022603" y="4368797"/>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7" name="Rectangle 1057"/>
          <p:cNvSpPr>
            <a:spLocks noChangeArrowheads="1"/>
          </p:cNvSpPr>
          <p:nvPr/>
        </p:nvSpPr>
        <p:spPr bwMode="auto">
          <a:xfrm>
            <a:off x="2971803" y="4368797"/>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8" name="Rectangle 1058"/>
          <p:cNvSpPr>
            <a:spLocks noChangeArrowheads="1"/>
          </p:cNvSpPr>
          <p:nvPr/>
        </p:nvSpPr>
        <p:spPr bwMode="auto">
          <a:xfrm>
            <a:off x="3124203" y="4368797"/>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9" name="Rectangle 1059"/>
          <p:cNvSpPr>
            <a:spLocks noChangeArrowheads="1"/>
          </p:cNvSpPr>
          <p:nvPr/>
        </p:nvSpPr>
        <p:spPr bwMode="auto">
          <a:xfrm>
            <a:off x="3848103" y="4368796"/>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0" name="Rectangle 1060"/>
          <p:cNvSpPr>
            <a:spLocks noChangeArrowheads="1"/>
          </p:cNvSpPr>
          <p:nvPr/>
        </p:nvSpPr>
        <p:spPr bwMode="auto">
          <a:xfrm>
            <a:off x="4343403" y="4368797"/>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1" name="Rectangle 1061"/>
          <p:cNvSpPr>
            <a:spLocks noChangeArrowheads="1"/>
          </p:cNvSpPr>
          <p:nvPr/>
        </p:nvSpPr>
        <p:spPr bwMode="auto">
          <a:xfrm>
            <a:off x="3695703" y="4368796"/>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2" name="Rectangle 1062"/>
          <p:cNvSpPr>
            <a:spLocks noChangeArrowheads="1"/>
          </p:cNvSpPr>
          <p:nvPr/>
        </p:nvSpPr>
        <p:spPr bwMode="auto">
          <a:xfrm>
            <a:off x="3746503" y="4368796"/>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3" name="Rectangle 1063"/>
          <p:cNvSpPr>
            <a:spLocks noChangeArrowheads="1"/>
          </p:cNvSpPr>
          <p:nvPr/>
        </p:nvSpPr>
        <p:spPr bwMode="auto">
          <a:xfrm>
            <a:off x="3898903" y="4368796"/>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4" name="Rectangle 1064"/>
          <p:cNvSpPr>
            <a:spLocks noChangeArrowheads="1"/>
          </p:cNvSpPr>
          <p:nvPr/>
        </p:nvSpPr>
        <p:spPr bwMode="auto">
          <a:xfrm>
            <a:off x="3987803" y="4368796"/>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5" name="Rectangle 1065"/>
          <p:cNvSpPr>
            <a:spLocks noChangeArrowheads="1"/>
          </p:cNvSpPr>
          <p:nvPr/>
        </p:nvSpPr>
        <p:spPr bwMode="auto">
          <a:xfrm>
            <a:off x="4038603" y="4368796"/>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6" name="Rectangle 1066"/>
          <p:cNvSpPr>
            <a:spLocks noChangeArrowheads="1"/>
          </p:cNvSpPr>
          <p:nvPr/>
        </p:nvSpPr>
        <p:spPr bwMode="auto">
          <a:xfrm>
            <a:off x="4191003" y="4368797"/>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7" name="Rectangle 1067"/>
          <p:cNvSpPr>
            <a:spLocks noChangeArrowheads="1"/>
          </p:cNvSpPr>
          <p:nvPr/>
        </p:nvSpPr>
        <p:spPr bwMode="auto">
          <a:xfrm>
            <a:off x="4140203" y="4368797"/>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8" name="Rectangle 1068"/>
          <p:cNvSpPr>
            <a:spLocks noChangeArrowheads="1"/>
          </p:cNvSpPr>
          <p:nvPr/>
        </p:nvSpPr>
        <p:spPr bwMode="auto">
          <a:xfrm>
            <a:off x="4279903" y="4368797"/>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9" name="Rectangle 1069"/>
          <p:cNvSpPr>
            <a:spLocks noChangeArrowheads="1"/>
          </p:cNvSpPr>
          <p:nvPr/>
        </p:nvSpPr>
        <p:spPr bwMode="auto">
          <a:xfrm>
            <a:off x="5003803" y="4368796"/>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0" name="Rectangle 1070"/>
          <p:cNvSpPr>
            <a:spLocks noChangeArrowheads="1"/>
          </p:cNvSpPr>
          <p:nvPr/>
        </p:nvSpPr>
        <p:spPr bwMode="auto">
          <a:xfrm>
            <a:off x="5499102" y="4368797"/>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1" name="Rectangle 1071"/>
          <p:cNvSpPr>
            <a:spLocks noChangeArrowheads="1"/>
          </p:cNvSpPr>
          <p:nvPr/>
        </p:nvSpPr>
        <p:spPr bwMode="auto">
          <a:xfrm>
            <a:off x="4851403" y="4368796"/>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2" name="Rectangle 1072"/>
          <p:cNvSpPr>
            <a:spLocks noChangeArrowheads="1"/>
          </p:cNvSpPr>
          <p:nvPr/>
        </p:nvSpPr>
        <p:spPr bwMode="auto">
          <a:xfrm>
            <a:off x="4914902" y="4368796"/>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3" name="Rectangle 1073"/>
          <p:cNvSpPr>
            <a:spLocks noChangeArrowheads="1"/>
          </p:cNvSpPr>
          <p:nvPr/>
        </p:nvSpPr>
        <p:spPr bwMode="auto">
          <a:xfrm>
            <a:off x="5054603" y="4368796"/>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4" name="Rectangle 1074"/>
          <p:cNvSpPr>
            <a:spLocks noChangeArrowheads="1"/>
          </p:cNvSpPr>
          <p:nvPr/>
        </p:nvSpPr>
        <p:spPr bwMode="auto">
          <a:xfrm>
            <a:off x="5143503" y="4368796"/>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5" name="Rectangle 1075"/>
          <p:cNvSpPr>
            <a:spLocks noChangeArrowheads="1"/>
          </p:cNvSpPr>
          <p:nvPr/>
        </p:nvSpPr>
        <p:spPr bwMode="auto">
          <a:xfrm>
            <a:off x="5194302" y="4368796"/>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6" name="Rectangle 1076"/>
          <p:cNvSpPr>
            <a:spLocks noChangeArrowheads="1"/>
          </p:cNvSpPr>
          <p:nvPr/>
        </p:nvSpPr>
        <p:spPr bwMode="auto">
          <a:xfrm>
            <a:off x="5359403" y="4368797"/>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7" name="Rectangle 1077"/>
          <p:cNvSpPr>
            <a:spLocks noChangeArrowheads="1"/>
          </p:cNvSpPr>
          <p:nvPr/>
        </p:nvSpPr>
        <p:spPr bwMode="auto">
          <a:xfrm>
            <a:off x="5295903" y="4368797"/>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8" name="Rectangle 1078"/>
          <p:cNvSpPr>
            <a:spLocks noChangeArrowheads="1"/>
          </p:cNvSpPr>
          <p:nvPr/>
        </p:nvSpPr>
        <p:spPr bwMode="auto">
          <a:xfrm>
            <a:off x="5448303" y="4368797"/>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9" name="Rectangle 1079"/>
          <p:cNvSpPr>
            <a:spLocks noChangeArrowheads="1"/>
          </p:cNvSpPr>
          <p:nvPr/>
        </p:nvSpPr>
        <p:spPr bwMode="auto">
          <a:xfrm>
            <a:off x="6172203" y="4368796"/>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0" name="Rectangle 1080"/>
          <p:cNvSpPr>
            <a:spLocks noChangeArrowheads="1"/>
          </p:cNvSpPr>
          <p:nvPr/>
        </p:nvSpPr>
        <p:spPr bwMode="auto">
          <a:xfrm>
            <a:off x="6667503" y="4368797"/>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1" name="Rectangle 1081"/>
          <p:cNvSpPr>
            <a:spLocks noChangeArrowheads="1"/>
          </p:cNvSpPr>
          <p:nvPr/>
        </p:nvSpPr>
        <p:spPr bwMode="auto">
          <a:xfrm>
            <a:off x="6019803" y="4368796"/>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2" name="Rectangle 1082"/>
          <p:cNvSpPr>
            <a:spLocks noChangeArrowheads="1"/>
          </p:cNvSpPr>
          <p:nvPr/>
        </p:nvSpPr>
        <p:spPr bwMode="auto">
          <a:xfrm>
            <a:off x="6070603" y="4368796"/>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3" name="Rectangle 1083"/>
          <p:cNvSpPr>
            <a:spLocks noChangeArrowheads="1"/>
          </p:cNvSpPr>
          <p:nvPr/>
        </p:nvSpPr>
        <p:spPr bwMode="auto">
          <a:xfrm>
            <a:off x="6223003" y="4368796"/>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4" name="Rectangle 1084"/>
          <p:cNvSpPr>
            <a:spLocks noChangeArrowheads="1"/>
          </p:cNvSpPr>
          <p:nvPr/>
        </p:nvSpPr>
        <p:spPr bwMode="auto">
          <a:xfrm>
            <a:off x="6311903" y="4368796"/>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5" name="Rectangle 1085"/>
          <p:cNvSpPr>
            <a:spLocks noChangeArrowheads="1"/>
          </p:cNvSpPr>
          <p:nvPr/>
        </p:nvSpPr>
        <p:spPr bwMode="auto">
          <a:xfrm>
            <a:off x="6362703" y="4368796"/>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6" name="Rectangle 1086"/>
          <p:cNvSpPr>
            <a:spLocks noChangeArrowheads="1"/>
          </p:cNvSpPr>
          <p:nvPr/>
        </p:nvSpPr>
        <p:spPr bwMode="auto">
          <a:xfrm>
            <a:off x="6515103" y="4368797"/>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7" name="Rectangle 1087"/>
          <p:cNvSpPr>
            <a:spLocks noChangeArrowheads="1"/>
          </p:cNvSpPr>
          <p:nvPr/>
        </p:nvSpPr>
        <p:spPr bwMode="auto">
          <a:xfrm>
            <a:off x="6464303" y="4368797"/>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8" name="Rectangle 1088"/>
          <p:cNvSpPr>
            <a:spLocks noChangeArrowheads="1"/>
          </p:cNvSpPr>
          <p:nvPr/>
        </p:nvSpPr>
        <p:spPr bwMode="auto">
          <a:xfrm>
            <a:off x="6616703" y="4368797"/>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9" name="Rectangle 1089"/>
          <p:cNvSpPr>
            <a:spLocks noChangeArrowheads="1"/>
          </p:cNvSpPr>
          <p:nvPr/>
        </p:nvSpPr>
        <p:spPr bwMode="auto">
          <a:xfrm>
            <a:off x="2527303" y="4419598"/>
            <a:ext cx="38100" cy="2032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0" name="Rectangle 1090"/>
          <p:cNvSpPr>
            <a:spLocks noChangeArrowheads="1"/>
          </p:cNvSpPr>
          <p:nvPr/>
        </p:nvSpPr>
        <p:spPr bwMode="auto">
          <a:xfrm>
            <a:off x="2730503" y="4394198"/>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1" name="Rectangle 1091"/>
          <p:cNvSpPr>
            <a:spLocks noChangeArrowheads="1"/>
          </p:cNvSpPr>
          <p:nvPr/>
        </p:nvSpPr>
        <p:spPr bwMode="auto">
          <a:xfrm>
            <a:off x="2578102" y="4571996"/>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2" name="Rectangle 1092"/>
          <p:cNvSpPr>
            <a:spLocks noChangeArrowheads="1"/>
          </p:cNvSpPr>
          <p:nvPr/>
        </p:nvSpPr>
        <p:spPr bwMode="auto">
          <a:xfrm>
            <a:off x="2870203" y="4483097"/>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3" name="Rectangle 1093"/>
          <p:cNvSpPr>
            <a:spLocks noChangeArrowheads="1"/>
          </p:cNvSpPr>
          <p:nvPr/>
        </p:nvSpPr>
        <p:spPr bwMode="auto">
          <a:xfrm>
            <a:off x="3124203" y="4597397"/>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4" name="Rectangle 1094"/>
          <p:cNvSpPr>
            <a:spLocks noChangeArrowheads="1"/>
          </p:cNvSpPr>
          <p:nvPr/>
        </p:nvSpPr>
        <p:spPr bwMode="auto">
          <a:xfrm>
            <a:off x="3175003" y="4368797"/>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5" name="Rectangle 1095"/>
          <p:cNvSpPr>
            <a:spLocks noChangeArrowheads="1"/>
          </p:cNvSpPr>
          <p:nvPr/>
        </p:nvSpPr>
        <p:spPr bwMode="auto">
          <a:xfrm>
            <a:off x="2971803" y="4368797"/>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6" name="Rectangle 1096"/>
          <p:cNvSpPr>
            <a:spLocks noChangeArrowheads="1"/>
          </p:cNvSpPr>
          <p:nvPr/>
        </p:nvSpPr>
        <p:spPr bwMode="auto">
          <a:xfrm>
            <a:off x="3022603" y="4495798"/>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7" name="Rectangle 1097"/>
          <p:cNvSpPr>
            <a:spLocks noChangeArrowheads="1"/>
          </p:cNvSpPr>
          <p:nvPr/>
        </p:nvSpPr>
        <p:spPr bwMode="auto">
          <a:xfrm>
            <a:off x="2679703" y="4432298"/>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8" name="Rectangle 1098"/>
          <p:cNvSpPr>
            <a:spLocks noChangeArrowheads="1"/>
          </p:cNvSpPr>
          <p:nvPr/>
        </p:nvSpPr>
        <p:spPr bwMode="auto">
          <a:xfrm>
            <a:off x="3695703" y="4508498"/>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9" name="Rectangle 1099"/>
          <p:cNvSpPr>
            <a:spLocks noChangeArrowheads="1"/>
          </p:cNvSpPr>
          <p:nvPr/>
        </p:nvSpPr>
        <p:spPr bwMode="auto">
          <a:xfrm>
            <a:off x="3746503" y="4406897"/>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0" name="Rectangle 1100"/>
          <p:cNvSpPr>
            <a:spLocks noChangeArrowheads="1"/>
          </p:cNvSpPr>
          <p:nvPr/>
        </p:nvSpPr>
        <p:spPr bwMode="auto">
          <a:xfrm>
            <a:off x="3697291" y="4622798"/>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1" name="Rectangle 1101"/>
          <p:cNvSpPr>
            <a:spLocks noChangeArrowheads="1"/>
          </p:cNvSpPr>
          <p:nvPr/>
        </p:nvSpPr>
        <p:spPr bwMode="auto">
          <a:xfrm>
            <a:off x="3989391" y="4406897"/>
            <a:ext cx="38100" cy="254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2" name="Rectangle 1102"/>
          <p:cNvSpPr>
            <a:spLocks noChangeArrowheads="1"/>
          </p:cNvSpPr>
          <p:nvPr/>
        </p:nvSpPr>
        <p:spPr bwMode="auto">
          <a:xfrm>
            <a:off x="4038603" y="4381496"/>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3" name="Rectangle 1103"/>
          <p:cNvSpPr>
            <a:spLocks noChangeArrowheads="1"/>
          </p:cNvSpPr>
          <p:nvPr/>
        </p:nvSpPr>
        <p:spPr bwMode="auto">
          <a:xfrm>
            <a:off x="3898903" y="4457696"/>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4" name="Rectangle 1104"/>
          <p:cNvSpPr>
            <a:spLocks noChangeArrowheads="1"/>
          </p:cNvSpPr>
          <p:nvPr/>
        </p:nvSpPr>
        <p:spPr bwMode="auto">
          <a:xfrm>
            <a:off x="3849691" y="4521197"/>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5" name="Rectangle 1105"/>
          <p:cNvSpPr>
            <a:spLocks noChangeArrowheads="1"/>
          </p:cNvSpPr>
          <p:nvPr/>
        </p:nvSpPr>
        <p:spPr bwMode="auto">
          <a:xfrm>
            <a:off x="2819403" y="4368797"/>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6" name="Rectangle 1106"/>
          <p:cNvSpPr>
            <a:spLocks noChangeArrowheads="1"/>
          </p:cNvSpPr>
          <p:nvPr/>
        </p:nvSpPr>
        <p:spPr bwMode="auto">
          <a:xfrm>
            <a:off x="4140203" y="4419598"/>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7" name="Rectangle 1107"/>
          <p:cNvSpPr>
            <a:spLocks noChangeArrowheads="1"/>
          </p:cNvSpPr>
          <p:nvPr/>
        </p:nvSpPr>
        <p:spPr bwMode="auto">
          <a:xfrm>
            <a:off x="4191003" y="4406896"/>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8" name="Rectangle 1108"/>
          <p:cNvSpPr>
            <a:spLocks noChangeArrowheads="1"/>
          </p:cNvSpPr>
          <p:nvPr/>
        </p:nvSpPr>
        <p:spPr bwMode="auto">
          <a:xfrm>
            <a:off x="4279903" y="4762496"/>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9" name="Rectangle 1109"/>
          <p:cNvSpPr>
            <a:spLocks noChangeArrowheads="1"/>
          </p:cNvSpPr>
          <p:nvPr/>
        </p:nvSpPr>
        <p:spPr bwMode="auto">
          <a:xfrm>
            <a:off x="4343403" y="4597397"/>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0" name="Rectangle 1110"/>
          <p:cNvSpPr>
            <a:spLocks noChangeArrowheads="1"/>
          </p:cNvSpPr>
          <p:nvPr/>
        </p:nvSpPr>
        <p:spPr bwMode="auto">
          <a:xfrm>
            <a:off x="4279903" y="4394198"/>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1" name="Rectangle 1111"/>
          <p:cNvSpPr>
            <a:spLocks noChangeArrowheads="1"/>
          </p:cNvSpPr>
          <p:nvPr/>
        </p:nvSpPr>
        <p:spPr bwMode="auto">
          <a:xfrm>
            <a:off x="5003803" y="4368796"/>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2" name="Rectangle 1112"/>
          <p:cNvSpPr>
            <a:spLocks noChangeArrowheads="1"/>
          </p:cNvSpPr>
          <p:nvPr/>
        </p:nvSpPr>
        <p:spPr bwMode="auto">
          <a:xfrm>
            <a:off x="5056191" y="4470397"/>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3" name="Rectangle 1113"/>
          <p:cNvSpPr>
            <a:spLocks noChangeArrowheads="1"/>
          </p:cNvSpPr>
          <p:nvPr/>
        </p:nvSpPr>
        <p:spPr bwMode="auto">
          <a:xfrm>
            <a:off x="4914902" y="4444997"/>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4" name="Rectangle 1114"/>
          <p:cNvSpPr>
            <a:spLocks noChangeArrowheads="1"/>
          </p:cNvSpPr>
          <p:nvPr/>
        </p:nvSpPr>
        <p:spPr bwMode="auto">
          <a:xfrm>
            <a:off x="4851403" y="4419596"/>
            <a:ext cx="38100" cy="3683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5" name="Rectangle 1115"/>
          <p:cNvSpPr>
            <a:spLocks noChangeArrowheads="1"/>
          </p:cNvSpPr>
          <p:nvPr/>
        </p:nvSpPr>
        <p:spPr bwMode="auto">
          <a:xfrm>
            <a:off x="5143503" y="4368796"/>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6" name="Rectangle 1116"/>
          <p:cNvSpPr>
            <a:spLocks noChangeArrowheads="1"/>
          </p:cNvSpPr>
          <p:nvPr/>
        </p:nvSpPr>
        <p:spPr bwMode="auto">
          <a:xfrm>
            <a:off x="5194302" y="4597396"/>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7" name="Rectangle 1117"/>
          <p:cNvSpPr>
            <a:spLocks noChangeArrowheads="1"/>
          </p:cNvSpPr>
          <p:nvPr/>
        </p:nvSpPr>
        <p:spPr bwMode="auto">
          <a:xfrm>
            <a:off x="5448303" y="4381498"/>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8" name="Rectangle 1118"/>
          <p:cNvSpPr>
            <a:spLocks noChangeArrowheads="1"/>
          </p:cNvSpPr>
          <p:nvPr/>
        </p:nvSpPr>
        <p:spPr bwMode="auto">
          <a:xfrm>
            <a:off x="5448303" y="4698998"/>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9" name="Rectangle 1119"/>
          <p:cNvSpPr>
            <a:spLocks noChangeArrowheads="1"/>
          </p:cNvSpPr>
          <p:nvPr/>
        </p:nvSpPr>
        <p:spPr bwMode="auto">
          <a:xfrm>
            <a:off x="5499102" y="4368797"/>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0" name="Rectangle 1120"/>
          <p:cNvSpPr>
            <a:spLocks noChangeArrowheads="1"/>
          </p:cNvSpPr>
          <p:nvPr/>
        </p:nvSpPr>
        <p:spPr bwMode="auto">
          <a:xfrm>
            <a:off x="6019803" y="4368796"/>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1" name="Rectangle 1121"/>
          <p:cNvSpPr>
            <a:spLocks noChangeArrowheads="1"/>
          </p:cNvSpPr>
          <p:nvPr/>
        </p:nvSpPr>
        <p:spPr bwMode="auto">
          <a:xfrm>
            <a:off x="5295903" y="4381498"/>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2" name="Rectangle 1122"/>
          <p:cNvSpPr>
            <a:spLocks noChangeArrowheads="1"/>
          </p:cNvSpPr>
          <p:nvPr/>
        </p:nvSpPr>
        <p:spPr bwMode="auto">
          <a:xfrm>
            <a:off x="6019803" y="4648196"/>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3" name="Rectangle 1123"/>
          <p:cNvSpPr>
            <a:spLocks noChangeArrowheads="1"/>
          </p:cNvSpPr>
          <p:nvPr/>
        </p:nvSpPr>
        <p:spPr bwMode="auto">
          <a:xfrm>
            <a:off x="5359403" y="4457698"/>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4" name="Rectangle 1124"/>
          <p:cNvSpPr>
            <a:spLocks noChangeArrowheads="1"/>
          </p:cNvSpPr>
          <p:nvPr/>
        </p:nvSpPr>
        <p:spPr bwMode="auto">
          <a:xfrm>
            <a:off x="4916490" y="4610098"/>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5" name="Rectangle 1125"/>
          <p:cNvSpPr>
            <a:spLocks noChangeArrowheads="1"/>
          </p:cNvSpPr>
          <p:nvPr/>
        </p:nvSpPr>
        <p:spPr bwMode="auto">
          <a:xfrm>
            <a:off x="5194302" y="4610096"/>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6" name="Rectangle 1126"/>
          <p:cNvSpPr>
            <a:spLocks noChangeArrowheads="1"/>
          </p:cNvSpPr>
          <p:nvPr/>
        </p:nvSpPr>
        <p:spPr bwMode="auto">
          <a:xfrm>
            <a:off x="6362703" y="4406896"/>
            <a:ext cx="38100" cy="317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7" name="Rectangle 1127"/>
          <p:cNvSpPr>
            <a:spLocks noChangeArrowheads="1"/>
          </p:cNvSpPr>
          <p:nvPr/>
        </p:nvSpPr>
        <p:spPr bwMode="auto">
          <a:xfrm>
            <a:off x="6616703" y="4368797"/>
            <a:ext cx="38100" cy="3683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8" name="Rectangle 1128"/>
          <p:cNvSpPr>
            <a:spLocks noChangeArrowheads="1"/>
          </p:cNvSpPr>
          <p:nvPr/>
        </p:nvSpPr>
        <p:spPr bwMode="auto">
          <a:xfrm>
            <a:off x="6667503" y="4444996"/>
            <a:ext cx="38100" cy="2032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9" name="Rectangle 1129"/>
          <p:cNvSpPr>
            <a:spLocks noChangeArrowheads="1"/>
          </p:cNvSpPr>
          <p:nvPr/>
        </p:nvSpPr>
        <p:spPr bwMode="auto">
          <a:xfrm>
            <a:off x="6070603" y="4470396"/>
            <a:ext cx="38100" cy="381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0" name="Rectangle 1130"/>
          <p:cNvSpPr>
            <a:spLocks noChangeArrowheads="1"/>
          </p:cNvSpPr>
          <p:nvPr/>
        </p:nvSpPr>
        <p:spPr bwMode="auto">
          <a:xfrm>
            <a:off x="6515103" y="4444997"/>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1" name="Rectangle 1131"/>
          <p:cNvSpPr>
            <a:spLocks noChangeArrowheads="1"/>
          </p:cNvSpPr>
          <p:nvPr/>
        </p:nvSpPr>
        <p:spPr bwMode="auto">
          <a:xfrm>
            <a:off x="6464303" y="4381498"/>
            <a:ext cx="38100" cy="2032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2" name="Rectangle 1132"/>
          <p:cNvSpPr>
            <a:spLocks noChangeArrowheads="1"/>
          </p:cNvSpPr>
          <p:nvPr/>
        </p:nvSpPr>
        <p:spPr bwMode="auto">
          <a:xfrm>
            <a:off x="6172203" y="4584697"/>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3" name="Rectangle 1133"/>
          <p:cNvSpPr>
            <a:spLocks noChangeArrowheads="1"/>
          </p:cNvSpPr>
          <p:nvPr/>
        </p:nvSpPr>
        <p:spPr bwMode="auto">
          <a:xfrm>
            <a:off x="6310315" y="4444996"/>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4" name="Rectangle 1134"/>
          <p:cNvSpPr>
            <a:spLocks noChangeArrowheads="1"/>
          </p:cNvSpPr>
          <p:nvPr/>
        </p:nvSpPr>
        <p:spPr bwMode="auto">
          <a:xfrm>
            <a:off x="6223003" y="4368796"/>
            <a:ext cx="38100" cy="2413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5" name="Rectangle 1135"/>
          <p:cNvSpPr>
            <a:spLocks noChangeArrowheads="1"/>
          </p:cNvSpPr>
          <p:nvPr/>
        </p:nvSpPr>
        <p:spPr bwMode="auto">
          <a:xfrm>
            <a:off x="3741742" y="3344859"/>
            <a:ext cx="42863" cy="173037"/>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6" name="Rectangle 1136"/>
          <p:cNvSpPr>
            <a:spLocks noChangeArrowheads="1"/>
          </p:cNvSpPr>
          <p:nvPr/>
        </p:nvSpPr>
        <p:spPr bwMode="auto">
          <a:xfrm>
            <a:off x="3881442" y="3248021"/>
            <a:ext cx="42863"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7" name="Rectangle 1137"/>
          <p:cNvSpPr>
            <a:spLocks noChangeArrowheads="1"/>
          </p:cNvSpPr>
          <p:nvPr/>
        </p:nvSpPr>
        <p:spPr bwMode="auto">
          <a:xfrm>
            <a:off x="4038603" y="324802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8" name="Rectangle 1138"/>
          <p:cNvSpPr>
            <a:spLocks noChangeArrowheads="1"/>
          </p:cNvSpPr>
          <p:nvPr/>
        </p:nvSpPr>
        <p:spPr bwMode="auto">
          <a:xfrm>
            <a:off x="5041903" y="3273422"/>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9" name="Rectangle 1139"/>
          <p:cNvSpPr>
            <a:spLocks noChangeArrowheads="1"/>
          </p:cNvSpPr>
          <p:nvPr/>
        </p:nvSpPr>
        <p:spPr bwMode="auto">
          <a:xfrm>
            <a:off x="4889506" y="3273423"/>
            <a:ext cx="42863" cy="322263"/>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0" name="Rectangle 1140"/>
          <p:cNvSpPr>
            <a:spLocks noChangeArrowheads="1"/>
          </p:cNvSpPr>
          <p:nvPr/>
        </p:nvSpPr>
        <p:spPr bwMode="auto">
          <a:xfrm>
            <a:off x="5176842" y="3273421"/>
            <a:ext cx="42863" cy="127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1" name="Rectangle 1141"/>
          <p:cNvSpPr>
            <a:spLocks noChangeArrowheads="1"/>
          </p:cNvSpPr>
          <p:nvPr/>
        </p:nvSpPr>
        <p:spPr bwMode="auto">
          <a:xfrm>
            <a:off x="5329240" y="3333750"/>
            <a:ext cx="42863" cy="155575"/>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2" name="Rectangle 1142"/>
          <p:cNvSpPr>
            <a:spLocks noChangeArrowheads="1"/>
          </p:cNvSpPr>
          <p:nvPr/>
        </p:nvSpPr>
        <p:spPr bwMode="auto">
          <a:xfrm>
            <a:off x="5486406" y="3273425"/>
            <a:ext cx="42863" cy="385763"/>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3" name="Rectangle 1143"/>
          <p:cNvSpPr>
            <a:spLocks noChangeArrowheads="1"/>
          </p:cNvSpPr>
          <p:nvPr/>
        </p:nvSpPr>
        <p:spPr bwMode="auto">
          <a:xfrm>
            <a:off x="3592515" y="3402011"/>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4" name="Rectangle 1144"/>
          <p:cNvSpPr>
            <a:spLocks noChangeArrowheads="1"/>
          </p:cNvSpPr>
          <p:nvPr/>
        </p:nvSpPr>
        <p:spPr bwMode="auto">
          <a:xfrm>
            <a:off x="3592518" y="3255963"/>
            <a:ext cx="42863" cy="147637"/>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5" name="Rectangle 1145"/>
          <p:cNvSpPr>
            <a:spLocks noChangeArrowheads="1"/>
          </p:cNvSpPr>
          <p:nvPr/>
        </p:nvSpPr>
        <p:spPr bwMode="auto">
          <a:xfrm>
            <a:off x="3741742" y="3262309"/>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6" name="Rectangle 1146"/>
          <p:cNvSpPr>
            <a:spLocks noChangeArrowheads="1"/>
          </p:cNvSpPr>
          <p:nvPr/>
        </p:nvSpPr>
        <p:spPr bwMode="auto">
          <a:xfrm>
            <a:off x="3881442" y="3482971"/>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7" name="Rectangle 1147"/>
          <p:cNvSpPr>
            <a:spLocks noChangeArrowheads="1"/>
          </p:cNvSpPr>
          <p:nvPr/>
        </p:nvSpPr>
        <p:spPr bwMode="auto">
          <a:xfrm>
            <a:off x="4184651" y="324802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8" name="Rectangle 1148"/>
          <p:cNvSpPr>
            <a:spLocks noChangeArrowheads="1"/>
          </p:cNvSpPr>
          <p:nvPr/>
        </p:nvSpPr>
        <p:spPr bwMode="auto">
          <a:xfrm>
            <a:off x="4184649" y="3457571"/>
            <a:ext cx="44451" cy="254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9" name="Rectangle 1149"/>
          <p:cNvSpPr>
            <a:spLocks noChangeArrowheads="1"/>
          </p:cNvSpPr>
          <p:nvPr/>
        </p:nvSpPr>
        <p:spPr bwMode="auto">
          <a:xfrm>
            <a:off x="4889506" y="3592509"/>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10" name="Rectangle 1150"/>
          <p:cNvSpPr>
            <a:spLocks noChangeArrowheads="1"/>
          </p:cNvSpPr>
          <p:nvPr/>
        </p:nvSpPr>
        <p:spPr bwMode="auto">
          <a:xfrm>
            <a:off x="5181602" y="3397247"/>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11" name="Rectangle 1151"/>
          <p:cNvSpPr>
            <a:spLocks noChangeArrowheads="1"/>
          </p:cNvSpPr>
          <p:nvPr/>
        </p:nvSpPr>
        <p:spPr bwMode="auto">
          <a:xfrm>
            <a:off x="5329240" y="3278184"/>
            <a:ext cx="42863" cy="58737"/>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12" name="Rectangle 1152"/>
          <p:cNvSpPr>
            <a:spLocks noChangeArrowheads="1"/>
          </p:cNvSpPr>
          <p:nvPr/>
        </p:nvSpPr>
        <p:spPr bwMode="auto">
          <a:xfrm>
            <a:off x="5486406" y="3646484"/>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31" name="Text Box 1171"/>
          <p:cNvSpPr txBox="1">
            <a:spLocks noChangeArrowheads="1"/>
          </p:cNvSpPr>
          <p:nvPr/>
        </p:nvSpPr>
        <p:spPr bwMode="auto">
          <a:xfrm>
            <a:off x="4376739" y="1817684"/>
            <a:ext cx="304478" cy="369332"/>
          </a:xfrm>
          <a:prstGeom prst="rect">
            <a:avLst/>
          </a:prstGeom>
          <a:noFill/>
          <a:ln w="9525">
            <a:noFill/>
            <a:miter lim="800000"/>
            <a:headEnd/>
            <a:tailEnd/>
          </a:ln>
        </p:spPr>
        <p:txBody>
          <a:bodyPr wrap="none">
            <a:prstTxWarp prst="textNoShape">
              <a:avLst/>
            </a:prstTxWarp>
            <a:spAutoFit/>
          </a:bodyPr>
          <a:lstStyle/>
          <a:p>
            <a:r>
              <a:rPr lang="en-US" b="0"/>
              <a:t>X</a:t>
            </a:r>
          </a:p>
        </p:txBody>
      </p:sp>
      <p:sp>
        <p:nvSpPr>
          <p:cNvPr id="16532" name="Line 1172"/>
          <p:cNvSpPr>
            <a:spLocks noChangeShapeType="1"/>
          </p:cNvSpPr>
          <p:nvPr/>
        </p:nvSpPr>
        <p:spPr bwMode="auto">
          <a:xfrm>
            <a:off x="4570413" y="2147884"/>
            <a:ext cx="4763" cy="2413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6533" name="Text Box 1173"/>
          <p:cNvSpPr txBox="1">
            <a:spLocks noChangeArrowheads="1"/>
          </p:cNvSpPr>
          <p:nvPr/>
        </p:nvSpPr>
        <p:spPr bwMode="auto">
          <a:xfrm>
            <a:off x="4419600" y="3378196"/>
            <a:ext cx="304478" cy="369332"/>
          </a:xfrm>
          <a:prstGeom prst="rect">
            <a:avLst/>
          </a:prstGeom>
          <a:noFill/>
          <a:ln w="9525">
            <a:noFill/>
            <a:miter lim="800000"/>
            <a:headEnd/>
            <a:tailEnd/>
          </a:ln>
        </p:spPr>
        <p:txBody>
          <a:bodyPr wrap="none">
            <a:prstTxWarp prst="textNoShape">
              <a:avLst/>
            </a:prstTxWarp>
            <a:spAutoFit/>
          </a:bodyPr>
          <a:lstStyle/>
          <a:p>
            <a:r>
              <a:rPr lang="en-US" b="0" dirty="0"/>
              <a:t>X</a:t>
            </a:r>
          </a:p>
        </p:txBody>
      </p:sp>
      <p:sp>
        <p:nvSpPr>
          <p:cNvPr id="16534" name="Line 1174"/>
          <p:cNvSpPr>
            <a:spLocks noChangeShapeType="1"/>
          </p:cNvSpPr>
          <p:nvPr/>
        </p:nvSpPr>
        <p:spPr bwMode="auto">
          <a:xfrm>
            <a:off x="4586289" y="3751261"/>
            <a:ext cx="4763" cy="2413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6536" name="Text Box 1176"/>
          <p:cNvSpPr txBox="1">
            <a:spLocks noChangeArrowheads="1"/>
          </p:cNvSpPr>
          <p:nvPr/>
        </p:nvSpPr>
        <p:spPr bwMode="auto">
          <a:xfrm>
            <a:off x="3804521" y="2849559"/>
            <a:ext cx="1529485" cy="338554"/>
          </a:xfrm>
          <a:prstGeom prst="rect">
            <a:avLst/>
          </a:prstGeom>
          <a:noFill/>
          <a:ln w="9525">
            <a:noFill/>
            <a:miter lim="800000"/>
            <a:headEnd/>
            <a:tailEnd/>
          </a:ln>
        </p:spPr>
        <p:txBody>
          <a:bodyPr wrap="none">
            <a:prstTxWarp prst="textNoShape">
              <a:avLst/>
            </a:prstTxWarp>
            <a:spAutoFit/>
          </a:bodyPr>
          <a:lstStyle/>
          <a:p>
            <a:r>
              <a:rPr lang="en-US" sz="1600" dirty="0">
                <a:latin typeface="Comic Sans MS" pitchFamily="-108" charset="0"/>
              </a:rPr>
              <a:t>recombination</a:t>
            </a:r>
            <a:endParaRPr lang="en-US" sz="1600" b="0" dirty="0"/>
          </a:p>
        </p:txBody>
      </p:sp>
      <p:sp>
        <p:nvSpPr>
          <p:cNvPr id="16697" name="Text Box 1337"/>
          <p:cNvSpPr txBox="1">
            <a:spLocks noChangeArrowheads="1"/>
          </p:cNvSpPr>
          <p:nvPr/>
        </p:nvSpPr>
        <p:spPr bwMode="auto">
          <a:xfrm>
            <a:off x="3147462" y="697198"/>
            <a:ext cx="2687154" cy="584776"/>
          </a:xfrm>
          <a:prstGeom prst="rect">
            <a:avLst/>
          </a:prstGeom>
          <a:noFill/>
          <a:ln w="9525">
            <a:noFill/>
            <a:miter lim="800000"/>
            <a:headEnd/>
            <a:tailEnd/>
          </a:ln>
        </p:spPr>
        <p:txBody>
          <a:bodyPr wrap="none">
            <a:prstTxWarp prst="textNoShape">
              <a:avLst/>
            </a:prstTxWarp>
            <a:spAutoFit/>
          </a:bodyPr>
          <a:lstStyle/>
          <a:p>
            <a:r>
              <a:rPr lang="en-US" sz="3200" b="0" dirty="0">
                <a:latin typeface="Comic Sans MS" pitchFamily="-108" charset="0"/>
              </a:rPr>
              <a:t>QTL mapping</a:t>
            </a:r>
            <a:endParaRPr lang="en-US" b="0" dirty="0"/>
          </a:p>
        </p:txBody>
      </p:sp>
      <p:sp>
        <p:nvSpPr>
          <p:cNvPr id="321" name="Text Box 1176"/>
          <p:cNvSpPr txBox="1">
            <a:spLocks noChangeArrowheads="1"/>
          </p:cNvSpPr>
          <p:nvPr/>
        </p:nvSpPr>
        <p:spPr bwMode="auto">
          <a:xfrm>
            <a:off x="4195763" y="3992559"/>
            <a:ext cx="1070626" cy="338554"/>
          </a:xfrm>
          <a:prstGeom prst="rect">
            <a:avLst/>
          </a:prstGeom>
          <a:noFill/>
          <a:ln w="9525">
            <a:noFill/>
            <a:miter lim="800000"/>
            <a:headEnd/>
            <a:tailEnd/>
          </a:ln>
        </p:spPr>
        <p:txBody>
          <a:bodyPr wrap="none">
            <a:prstTxWarp prst="textNoShape">
              <a:avLst/>
            </a:prstTxWarp>
            <a:spAutoFit/>
          </a:bodyPr>
          <a:lstStyle/>
          <a:p>
            <a:r>
              <a:rPr lang="en-US" sz="1600" dirty="0">
                <a:latin typeface="Comic Sans MS" pitchFamily="-108" charset="0"/>
              </a:rPr>
              <a:t>F2 plants</a:t>
            </a:r>
            <a:endParaRPr lang="en-US" sz="1600" b="0" dirty="0"/>
          </a:p>
        </p:txBody>
      </p:sp>
      <p:sp>
        <p:nvSpPr>
          <p:cNvPr id="136" name="Text Box 1176"/>
          <p:cNvSpPr txBox="1">
            <a:spLocks noChangeArrowheads="1"/>
          </p:cNvSpPr>
          <p:nvPr/>
        </p:nvSpPr>
        <p:spPr bwMode="auto">
          <a:xfrm>
            <a:off x="5105400" y="2506242"/>
            <a:ext cx="402674" cy="338554"/>
          </a:xfrm>
          <a:prstGeom prst="rect">
            <a:avLst/>
          </a:prstGeom>
          <a:noFill/>
          <a:ln w="9525">
            <a:noFill/>
            <a:miter lim="800000"/>
            <a:headEnd/>
            <a:tailEnd/>
          </a:ln>
        </p:spPr>
        <p:txBody>
          <a:bodyPr wrap="none">
            <a:prstTxWarp prst="textNoShape">
              <a:avLst/>
            </a:prstTxWarp>
            <a:spAutoFit/>
          </a:bodyPr>
          <a:lstStyle/>
          <a:p>
            <a:r>
              <a:rPr lang="en-US" sz="1600" dirty="0">
                <a:latin typeface="Comic Sans MS" pitchFamily="-108" charset="0"/>
              </a:rPr>
              <a:t>F1</a:t>
            </a:r>
            <a:endParaRPr lang="en-US" sz="1600" b="0" dirty="0"/>
          </a:p>
        </p:txBody>
      </p:sp>
      <p:sp>
        <p:nvSpPr>
          <p:cNvPr id="138" name="Text Box 1176"/>
          <p:cNvSpPr txBox="1">
            <a:spLocks noChangeArrowheads="1"/>
          </p:cNvSpPr>
          <p:nvPr/>
        </p:nvSpPr>
        <p:spPr bwMode="auto">
          <a:xfrm>
            <a:off x="2697410" y="3268242"/>
            <a:ext cx="731590" cy="338554"/>
          </a:xfrm>
          <a:prstGeom prst="rect">
            <a:avLst/>
          </a:prstGeom>
          <a:noFill/>
          <a:ln w="9525">
            <a:noFill/>
            <a:miter lim="800000"/>
            <a:headEnd/>
            <a:tailEnd/>
          </a:ln>
        </p:spPr>
        <p:txBody>
          <a:bodyPr wrap="none">
            <a:prstTxWarp prst="textNoShape">
              <a:avLst/>
            </a:prstTxWarp>
            <a:spAutoFit/>
          </a:bodyPr>
          <a:lstStyle/>
          <a:p>
            <a:r>
              <a:rPr lang="en-US" sz="1600" b="0" dirty="0">
                <a:latin typeface="Comic Sans MS" pitchFamily="-108" charset="0"/>
              </a:rPr>
              <a:t>Pollen</a:t>
            </a:r>
            <a:endParaRPr lang="en-US" sz="1600" b="0" dirty="0"/>
          </a:p>
        </p:txBody>
      </p:sp>
      <p:sp>
        <p:nvSpPr>
          <p:cNvPr id="139" name="Text Box 1176"/>
          <p:cNvSpPr txBox="1">
            <a:spLocks noChangeArrowheads="1"/>
          </p:cNvSpPr>
          <p:nvPr/>
        </p:nvSpPr>
        <p:spPr bwMode="auto">
          <a:xfrm>
            <a:off x="5715000" y="3344442"/>
            <a:ext cx="530614" cy="338554"/>
          </a:xfrm>
          <a:prstGeom prst="rect">
            <a:avLst/>
          </a:prstGeom>
          <a:noFill/>
          <a:ln w="9525">
            <a:noFill/>
            <a:miter lim="800000"/>
            <a:headEnd/>
            <a:tailEnd/>
          </a:ln>
        </p:spPr>
        <p:txBody>
          <a:bodyPr wrap="none">
            <a:prstTxWarp prst="textNoShape">
              <a:avLst/>
            </a:prstTxWarp>
            <a:spAutoFit/>
          </a:bodyPr>
          <a:lstStyle/>
          <a:p>
            <a:r>
              <a:rPr lang="en-US" sz="1600" b="0" dirty="0">
                <a:latin typeface="Comic Sans MS" pitchFamily="-108" charset="0"/>
              </a:rPr>
              <a:t>Egg</a:t>
            </a:r>
            <a:endParaRPr lang="en-US" sz="1600" b="0" dirty="0"/>
          </a:p>
        </p:txBody>
      </p:sp>
      <p:sp>
        <p:nvSpPr>
          <p:cNvPr id="144" name="TextBox 143"/>
          <p:cNvSpPr txBox="1"/>
          <p:nvPr/>
        </p:nvSpPr>
        <p:spPr>
          <a:xfrm>
            <a:off x="3060702" y="1700210"/>
            <a:ext cx="318229" cy="369332"/>
          </a:xfrm>
          <a:prstGeom prst="rect">
            <a:avLst/>
          </a:prstGeom>
          <a:noFill/>
        </p:spPr>
        <p:txBody>
          <a:bodyPr wrap="square" rtlCol="0">
            <a:spAutoFit/>
          </a:bodyPr>
          <a:lstStyle/>
          <a:p>
            <a:r>
              <a:rPr lang="en-US" dirty="0"/>
              <a:t>A</a:t>
            </a:r>
          </a:p>
        </p:txBody>
      </p:sp>
      <p:sp>
        <p:nvSpPr>
          <p:cNvPr id="145" name="TextBox 144"/>
          <p:cNvSpPr txBox="1"/>
          <p:nvPr/>
        </p:nvSpPr>
        <p:spPr>
          <a:xfrm>
            <a:off x="5914685" y="1700210"/>
            <a:ext cx="318229" cy="369332"/>
          </a:xfrm>
          <a:prstGeom prst="rect">
            <a:avLst/>
          </a:prstGeom>
          <a:noFill/>
        </p:spPr>
        <p:txBody>
          <a:bodyPr wrap="square" rtlCol="0">
            <a:spAutoFit/>
          </a:bodyPr>
          <a:lstStyle/>
          <a:p>
            <a:r>
              <a:rPr lang="en-US" dirty="0"/>
              <a:t>B</a:t>
            </a:r>
          </a:p>
        </p:txBody>
      </p:sp>
      <p:sp>
        <p:nvSpPr>
          <p:cNvPr id="2" name="TextBox 1"/>
          <p:cNvSpPr txBox="1"/>
          <p:nvPr/>
        </p:nvSpPr>
        <p:spPr>
          <a:xfrm>
            <a:off x="4019249" y="5076822"/>
            <a:ext cx="1303562" cy="369332"/>
          </a:xfrm>
          <a:prstGeom prst="rect">
            <a:avLst/>
          </a:prstGeom>
          <a:noFill/>
        </p:spPr>
        <p:txBody>
          <a:bodyPr wrap="none" rtlCol="0">
            <a:spAutoFit/>
          </a:bodyPr>
          <a:lstStyle/>
          <a:p>
            <a:r>
              <a:rPr lang="en-US" b="1">
                <a:latin typeface="Comic Sans MS" charset="0"/>
                <a:ea typeface="Comic Sans MS" charset="0"/>
                <a:cs typeface="Comic Sans MS" charset="0"/>
              </a:rPr>
              <a:t>Phenotype</a:t>
            </a:r>
          </a:p>
        </p:txBody>
      </p:sp>
      <p:pic>
        <p:nvPicPr>
          <p:cNvPr id="142" name="Picture 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143"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143349470"/>
              </p:ext>
            </p:extLst>
          </p:nvPr>
        </p:nvGraphicFramePr>
        <p:xfrm>
          <a:off x="4588933" y="213040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482504" y="1537300"/>
            <a:ext cx="838691" cy="369332"/>
          </a:xfrm>
          <a:prstGeom prst="rect">
            <a:avLst/>
          </a:prstGeom>
          <a:noFill/>
        </p:spPr>
        <p:txBody>
          <a:bodyPr wrap="none" rtlCol="0">
            <a:spAutoFit/>
          </a:bodyPr>
          <a:lstStyle/>
          <a:p>
            <a:r>
              <a:rPr lang="en-US">
                <a:latin typeface="Comic Sans MS" charset="0"/>
                <a:ea typeface="Comic Sans MS" charset="0"/>
                <a:cs typeface="Comic Sans MS" charset="0"/>
              </a:rPr>
              <a:t>ppMM</a:t>
            </a:r>
            <a:endParaRPr lang="en-US" dirty="0">
              <a:latin typeface="Comic Sans MS" charset="0"/>
              <a:ea typeface="Comic Sans MS" charset="0"/>
              <a:cs typeface="Comic Sans MS" charset="0"/>
            </a:endParaRPr>
          </a:p>
        </p:txBody>
      </p:sp>
      <p:sp>
        <p:nvSpPr>
          <p:cNvPr id="7" name="TextBox 6"/>
          <p:cNvSpPr txBox="1"/>
          <p:nvPr/>
        </p:nvSpPr>
        <p:spPr>
          <a:xfrm>
            <a:off x="1796901" y="1537300"/>
            <a:ext cx="784189" cy="369332"/>
          </a:xfrm>
          <a:prstGeom prst="rect">
            <a:avLst/>
          </a:prstGeom>
          <a:noFill/>
        </p:spPr>
        <p:txBody>
          <a:bodyPr wrap="none" rtlCol="0">
            <a:spAutoFit/>
          </a:bodyPr>
          <a:lstStyle/>
          <a:p>
            <a:r>
              <a:rPr lang="en-US" dirty="0" err="1">
                <a:latin typeface="Comic Sans MS" charset="0"/>
                <a:ea typeface="Comic Sans MS" charset="0"/>
                <a:cs typeface="Comic Sans MS" charset="0"/>
              </a:rPr>
              <a:t>PPmm</a:t>
            </a:r>
            <a:endParaRPr lang="en-US" dirty="0">
              <a:latin typeface="Comic Sans MS" charset="0"/>
              <a:ea typeface="Comic Sans MS" charset="0"/>
              <a:cs typeface="Comic Sans MS" charset="0"/>
            </a:endParaRPr>
          </a:p>
        </p:txBody>
      </p:sp>
      <p:sp>
        <p:nvSpPr>
          <p:cNvPr id="8" name="TextBox 7"/>
          <p:cNvSpPr txBox="1"/>
          <p:nvPr/>
        </p:nvSpPr>
        <p:spPr>
          <a:xfrm>
            <a:off x="3610139" y="810068"/>
            <a:ext cx="1957587" cy="584775"/>
          </a:xfrm>
          <a:prstGeom prst="rect">
            <a:avLst/>
          </a:prstGeom>
          <a:noFill/>
        </p:spPr>
        <p:txBody>
          <a:bodyPr wrap="none" rtlCol="0">
            <a:spAutoFit/>
          </a:bodyPr>
          <a:lstStyle/>
          <a:p>
            <a:r>
              <a:rPr lang="en-US" sz="3200">
                <a:latin typeface="Comic Sans MS" charset="0"/>
                <a:ea typeface="Comic Sans MS" charset="0"/>
                <a:cs typeface="Comic Sans MS" charset="0"/>
              </a:rPr>
              <a:t>F2 plants</a:t>
            </a:r>
            <a:endParaRPr lang="en-US" sz="3200" b="1" dirty="0">
              <a:latin typeface="Comic Sans MS" charset="0"/>
              <a:ea typeface="Comic Sans MS" charset="0"/>
              <a:cs typeface="Comic Sans MS" charset="0"/>
            </a:endParaRPr>
          </a:p>
        </p:txBody>
      </p:sp>
      <p:sp>
        <p:nvSpPr>
          <p:cNvPr id="9" name="TextBox 8"/>
          <p:cNvSpPr txBox="1"/>
          <p:nvPr/>
        </p:nvSpPr>
        <p:spPr>
          <a:xfrm>
            <a:off x="1776824" y="4758267"/>
            <a:ext cx="1156086" cy="276999"/>
          </a:xfrm>
          <a:prstGeom prst="rect">
            <a:avLst/>
          </a:prstGeom>
          <a:noFill/>
        </p:spPr>
        <p:txBody>
          <a:bodyPr wrap="none" rtlCol="0">
            <a:spAutoFit/>
          </a:bodyPr>
          <a:lstStyle/>
          <a:p>
            <a:r>
              <a:rPr lang="en-US" sz="1200" dirty="0">
                <a:latin typeface="Comic Sans MS" charset="0"/>
                <a:ea typeface="Comic Sans MS" charset="0"/>
                <a:cs typeface="Comic Sans MS" charset="0"/>
              </a:rPr>
              <a:t>Chromosomes</a:t>
            </a:r>
          </a:p>
        </p:txBody>
      </p:sp>
      <p:sp>
        <p:nvSpPr>
          <p:cNvPr id="10" name="TextBox 9"/>
          <p:cNvSpPr txBox="1"/>
          <p:nvPr/>
        </p:nvSpPr>
        <p:spPr>
          <a:xfrm>
            <a:off x="6397836" y="4758267"/>
            <a:ext cx="1156086" cy="276999"/>
          </a:xfrm>
          <a:prstGeom prst="rect">
            <a:avLst/>
          </a:prstGeom>
          <a:noFill/>
        </p:spPr>
        <p:txBody>
          <a:bodyPr wrap="none" rtlCol="0">
            <a:spAutoFit/>
          </a:bodyPr>
          <a:lstStyle/>
          <a:p>
            <a:r>
              <a:rPr lang="en-US" sz="1200" dirty="0">
                <a:latin typeface="Comic Sans MS" charset="0"/>
                <a:ea typeface="Comic Sans MS" charset="0"/>
                <a:cs typeface="Comic Sans MS" charset="0"/>
              </a:rPr>
              <a:t>Chromosomes</a:t>
            </a:r>
          </a:p>
        </p:txBody>
      </p:sp>
      <p:graphicFrame>
        <p:nvGraphicFramePr>
          <p:cNvPr id="11" name="Chart 10"/>
          <p:cNvGraphicFramePr/>
          <p:nvPr>
            <p:extLst>
              <p:ext uri="{D42A27DB-BD31-4B8C-83A1-F6EECF244321}">
                <p14:modId xmlns:p14="http://schemas.microsoft.com/office/powerpoint/2010/main" val="590868934"/>
              </p:ext>
            </p:extLst>
          </p:nvPr>
        </p:nvGraphicFramePr>
        <p:xfrm>
          <a:off x="16933" y="221710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998133" y="5063067"/>
            <a:ext cx="5682966" cy="369332"/>
          </a:xfrm>
          <a:prstGeom prst="rect">
            <a:avLst/>
          </a:prstGeom>
          <a:noFill/>
        </p:spPr>
        <p:txBody>
          <a:bodyPr wrap="none" rtlCol="0">
            <a:spAutoFit/>
          </a:bodyPr>
          <a:lstStyle/>
          <a:p>
            <a:r>
              <a:rPr lang="en-US" b="1" dirty="0">
                <a:latin typeface="Comic Sans MS" charset="0"/>
                <a:ea typeface="Comic Sans MS" charset="0"/>
                <a:cs typeface="Comic Sans MS" charset="0"/>
              </a:rPr>
              <a:t>Discovered genes/regions!!!!!! -&gt;</a:t>
            </a:r>
            <a:r>
              <a:rPr lang="en-US" b="1" baseline="0" dirty="0">
                <a:latin typeface="Comic Sans MS" charset="0"/>
                <a:ea typeface="Comic Sans MS" charset="0"/>
                <a:cs typeface="Comic Sans MS" charset="0"/>
              </a:rPr>
              <a:t> -&gt; -&gt; MARKERS</a:t>
            </a:r>
            <a:endParaRPr lang="en-US" b="1" dirty="0">
              <a:latin typeface="Comic Sans MS" charset="0"/>
              <a:ea typeface="Comic Sans MS" charset="0"/>
              <a:cs typeface="Comic Sans MS"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14"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09514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1352" y="3927268"/>
            <a:ext cx="8170828" cy="2308324"/>
          </a:xfrm>
          <a:prstGeom prst="rect">
            <a:avLst/>
          </a:prstGeom>
          <a:noFill/>
        </p:spPr>
        <p:txBody>
          <a:bodyPr wrap="none" rtlCol="0">
            <a:spAutoFit/>
          </a:bodyPr>
          <a:lstStyle/>
          <a:p>
            <a:pPr algn="ctr"/>
            <a:r>
              <a:rPr lang="en-US" b="1" dirty="0">
                <a:latin typeface="Comic Sans MS"/>
                <a:cs typeface="Comic Sans MS"/>
              </a:rPr>
              <a:t>F1</a:t>
            </a:r>
          </a:p>
          <a:p>
            <a:pPr algn="ctr"/>
            <a:r>
              <a:rPr lang="en-US" dirty="0">
                <a:latin typeface="Comic Sans MS"/>
                <a:cs typeface="Comic Sans MS"/>
              </a:rPr>
              <a:t>-</a:t>
            </a:r>
            <a:r>
              <a:rPr lang="en-US" dirty="0" err="1">
                <a:latin typeface="Comic Sans MS"/>
                <a:cs typeface="Comic Sans MS"/>
              </a:rPr>
              <a:t>Heterzygous</a:t>
            </a:r>
            <a:r>
              <a:rPr lang="en-US" dirty="0">
                <a:latin typeface="Comic Sans MS"/>
                <a:cs typeface="Comic Sans MS"/>
              </a:rPr>
              <a:t> for each (</a:t>
            </a:r>
            <a:r>
              <a:rPr lang="en-US" dirty="0" err="1">
                <a:latin typeface="Comic Sans MS"/>
                <a:cs typeface="Comic Sans MS"/>
              </a:rPr>
              <a:t>PpMm</a:t>
            </a:r>
            <a:r>
              <a:rPr lang="en-US" dirty="0">
                <a:latin typeface="Comic Sans MS"/>
                <a:cs typeface="Comic Sans MS"/>
              </a:rPr>
              <a:t>), ½ as much product produced</a:t>
            </a:r>
          </a:p>
          <a:p>
            <a:pPr algn="ctr"/>
            <a:r>
              <a:rPr lang="en-US" dirty="0">
                <a:latin typeface="Comic Sans MS"/>
                <a:cs typeface="Comic Sans MS"/>
              </a:rPr>
              <a:t>    -</a:t>
            </a:r>
            <a:r>
              <a:rPr lang="en-US" dirty="0" err="1">
                <a:latin typeface="Comic Sans MS"/>
                <a:cs typeface="Comic Sans MS"/>
              </a:rPr>
              <a:t>Clonal</a:t>
            </a:r>
            <a:endParaRPr lang="en-US" dirty="0">
              <a:latin typeface="Comic Sans MS"/>
              <a:cs typeface="Comic Sans MS"/>
            </a:endParaRPr>
          </a:p>
          <a:p>
            <a:pPr algn="ctr"/>
            <a:endParaRPr lang="en-US" dirty="0">
              <a:latin typeface="Comic Sans MS"/>
              <a:cs typeface="Comic Sans MS"/>
            </a:endParaRPr>
          </a:p>
          <a:p>
            <a:pPr algn="ctr"/>
            <a:r>
              <a:rPr lang="en-US" b="1" dirty="0">
                <a:latin typeface="Comic Sans MS"/>
                <a:cs typeface="Comic Sans MS"/>
              </a:rPr>
              <a:t>F2</a:t>
            </a:r>
          </a:p>
          <a:p>
            <a:pPr algn="ctr"/>
            <a:r>
              <a:rPr lang="en-US" dirty="0">
                <a:latin typeface="Comic Sans MS"/>
                <a:cs typeface="Comic Sans MS"/>
              </a:rPr>
              <a:t>-Identify the 6% with correct genetic combination. Phenotypes?</a:t>
            </a:r>
          </a:p>
          <a:p>
            <a:pPr algn="ctr"/>
            <a:r>
              <a:rPr lang="en-US" dirty="0">
                <a:latin typeface="Comic Sans MS"/>
                <a:cs typeface="Comic Sans MS"/>
              </a:rPr>
              <a:t>	-Phenotype progeny </a:t>
            </a:r>
            <a:r>
              <a:rPr lang="mr-IN" dirty="0">
                <a:latin typeface="Comic Sans MS"/>
                <a:cs typeface="Comic Sans MS"/>
              </a:rPr>
              <a:t>–</a:t>
            </a:r>
            <a:r>
              <a:rPr lang="en-US" dirty="0">
                <a:latin typeface="Comic Sans MS"/>
                <a:cs typeface="Comic Sans MS"/>
              </a:rPr>
              <a:t> confirmation and </a:t>
            </a:r>
            <a:r>
              <a:rPr lang="en-US" b="1" u="sng" dirty="0">
                <a:latin typeface="Comic Sans MS"/>
                <a:cs typeface="Comic Sans MS"/>
              </a:rPr>
              <a:t>stability of phenotype</a:t>
            </a:r>
          </a:p>
          <a:p>
            <a:pPr algn="ctr"/>
            <a:r>
              <a:rPr lang="en-US" dirty="0">
                <a:latin typeface="Comic Sans MS"/>
                <a:cs typeface="Comic Sans MS"/>
              </a:rPr>
              <a:t>-develop markers to incorporate into breeding programs with other strains</a:t>
            </a:r>
          </a:p>
        </p:txBody>
      </p:sp>
      <p:sp>
        <p:nvSpPr>
          <p:cNvPr id="6" name="TextBox 5"/>
          <p:cNvSpPr txBox="1"/>
          <p:nvPr/>
        </p:nvSpPr>
        <p:spPr>
          <a:xfrm>
            <a:off x="3286551" y="543726"/>
            <a:ext cx="2924198" cy="584775"/>
          </a:xfrm>
          <a:prstGeom prst="rect">
            <a:avLst/>
          </a:prstGeom>
          <a:noFill/>
        </p:spPr>
        <p:txBody>
          <a:bodyPr wrap="none" rtlCol="0">
            <a:spAutoFit/>
          </a:bodyPr>
          <a:lstStyle/>
          <a:p>
            <a:r>
              <a:rPr lang="en-US" sz="3200" dirty="0">
                <a:latin typeface="Comic Sans MS"/>
                <a:cs typeface="Comic Sans MS"/>
              </a:rPr>
              <a:t>GOAL = PPMM</a:t>
            </a:r>
          </a:p>
        </p:txBody>
      </p:sp>
      <p:graphicFrame>
        <p:nvGraphicFramePr>
          <p:cNvPr id="7" name="Chart 6"/>
          <p:cNvGraphicFramePr/>
          <p:nvPr>
            <p:extLst>
              <p:ext uri="{D42A27DB-BD31-4B8C-83A1-F6EECF244321}">
                <p14:modId xmlns:p14="http://schemas.microsoft.com/office/powerpoint/2010/main" val="373356869"/>
              </p:ext>
            </p:extLst>
          </p:nvPr>
        </p:nvGraphicFramePr>
        <p:xfrm>
          <a:off x="2286000" y="1132165"/>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9"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0066" y="611049"/>
            <a:ext cx="3428999" cy="5293757"/>
          </a:xfrm>
          <a:prstGeom prst="rect">
            <a:avLst/>
          </a:prstGeom>
          <a:noFill/>
        </p:spPr>
        <p:txBody>
          <a:bodyPr wrap="square" rtlCol="0">
            <a:spAutoFit/>
          </a:bodyPr>
          <a:lstStyle/>
          <a:p>
            <a:endParaRPr lang="en-US" dirty="0">
              <a:latin typeface="Comic Sans MS" charset="0"/>
              <a:ea typeface="Comic Sans MS" charset="0"/>
              <a:cs typeface="Comic Sans MS" charset="0"/>
            </a:endParaRPr>
          </a:p>
          <a:p>
            <a:pPr algn="ctr"/>
            <a:r>
              <a:rPr lang="en-US" sz="3200" dirty="0">
                <a:latin typeface="Comic Sans MS" charset="0"/>
                <a:ea typeface="Comic Sans MS" charset="0"/>
                <a:cs typeface="Comic Sans MS" charset="0"/>
              </a:rPr>
              <a:t>Outline</a:t>
            </a:r>
          </a:p>
          <a:p>
            <a:r>
              <a:rPr lang="en-US" dirty="0">
                <a:latin typeface="Comic Sans MS" charset="0"/>
                <a:ea typeface="Comic Sans MS" charset="0"/>
                <a:cs typeface="Comic Sans MS" charset="0"/>
              </a:rPr>
              <a:t>DNA</a:t>
            </a:r>
          </a:p>
          <a:p>
            <a:r>
              <a:rPr lang="en-US" dirty="0">
                <a:latin typeface="Comic Sans MS" charset="0"/>
                <a:ea typeface="Comic Sans MS" charset="0"/>
                <a:cs typeface="Comic Sans MS" charset="0"/>
              </a:rPr>
              <a:t>Variation</a:t>
            </a:r>
          </a:p>
          <a:p>
            <a:r>
              <a:rPr lang="en-US" dirty="0">
                <a:latin typeface="Comic Sans MS" charset="0"/>
                <a:ea typeface="Comic Sans MS" charset="0"/>
                <a:cs typeface="Comic Sans MS" charset="0"/>
              </a:rPr>
              <a:t>Genetics</a:t>
            </a:r>
          </a:p>
          <a:p>
            <a:r>
              <a:rPr lang="en-US" dirty="0">
                <a:latin typeface="Comic Sans MS" charset="0"/>
                <a:ea typeface="Comic Sans MS" charset="0"/>
                <a:cs typeface="Comic Sans MS" charset="0"/>
              </a:rPr>
              <a:t>One gene</a:t>
            </a:r>
          </a:p>
          <a:p>
            <a:r>
              <a:rPr lang="en-US" dirty="0">
                <a:latin typeface="Comic Sans MS" charset="0"/>
                <a:ea typeface="Comic Sans MS" charset="0"/>
                <a:cs typeface="Comic Sans MS" charset="0"/>
              </a:rPr>
              <a:t>Two</a:t>
            </a:r>
            <a:r>
              <a:rPr lang="en-US" baseline="0" dirty="0">
                <a:latin typeface="Comic Sans MS" charset="0"/>
                <a:ea typeface="Comic Sans MS" charset="0"/>
                <a:cs typeface="Comic Sans MS" charset="0"/>
              </a:rPr>
              <a:t> genes</a:t>
            </a:r>
          </a:p>
          <a:p>
            <a:endParaRPr lang="en-US" baseline="0" dirty="0">
              <a:latin typeface="Comic Sans MS" charset="0"/>
              <a:ea typeface="Comic Sans MS" charset="0"/>
              <a:cs typeface="Comic Sans MS" charset="0"/>
            </a:endParaRPr>
          </a:p>
          <a:p>
            <a:r>
              <a:rPr lang="en-US" baseline="0" dirty="0">
                <a:latin typeface="Comic Sans MS" charset="0"/>
                <a:ea typeface="Comic Sans MS" charset="0"/>
                <a:cs typeface="Comic Sans MS" charset="0"/>
              </a:rPr>
              <a:t>Phenotype profile</a:t>
            </a:r>
          </a:p>
          <a:p>
            <a:r>
              <a:rPr lang="en-US" baseline="0" dirty="0">
                <a:latin typeface="Comic Sans MS" charset="0"/>
                <a:ea typeface="Comic Sans MS" charset="0"/>
                <a:cs typeface="Comic Sans MS" charset="0"/>
              </a:rPr>
              <a:t>Gene Discovery</a:t>
            </a:r>
          </a:p>
          <a:p>
            <a:r>
              <a:rPr lang="en-US" dirty="0">
                <a:latin typeface="Comic Sans MS" charset="0"/>
                <a:ea typeface="Comic Sans MS" charset="0"/>
                <a:cs typeface="Comic Sans MS" charset="0"/>
              </a:rPr>
              <a:t>QTL mapping</a:t>
            </a:r>
          </a:p>
          <a:p>
            <a:r>
              <a:rPr lang="en-US" dirty="0">
                <a:latin typeface="Comic Sans MS" charset="0"/>
                <a:ea typeface="Comic Sans MS" charset="0"/>
                <a:cs typeface="Comic Sans MS" charset="0"/>
              </a:rPr>
              <a:t>Marker-Assisted Breeding</a:t>
            </a:r>
          </a:p>
          <a:p>
            <a:endParaRPr lang="en-US" dirty="0">
              <a:latin typeface="Comic Sans MS" charset="0"/>
              <a:ea typeface="Comic Sans MS" charset="0"/>
              <a:cs typeface="Comic Sans MS" charset="0"/>
            </a:endParaRPr>
          </a:p>
          <a:p>
            <a:r>
              <a:rPr lang="en-US" dirty="0">
                <a:latin typeface="Comic Sans MS" charset="0"/>
                <a:ea typeface="Comic Sans MS" charset="0"/>
                <a:cs typeface="Comic Sans MS" charset="0"/>
              </a:rPr>
              <a:t>Cannabis phylogeny</a:t>
            </a:r>
          </a:p>
          <a:p>
            <a:r>
              <a:rPr lang="en-US" dirty="0">
                <a:latin typeface="Comic Sans MS" charset="0"/>
                <a:ea typeface="Comic Sans MS" charset="0"/>
                <a:cs typeface="Comic Sans MS" charset="0"/>
              </a:rPr>
              <a:t>Promising parental strains</a:t>
            </a:r>
          </a:p>
          <a:p>
            <a:r>
              <a:rPr lang="en-US" dirty="0">
                <a:latin typeface="Comic Sans MS" charset="0"/>
                <a:ea typeface="Comic Sans MS" charset="0"/>
                <a:cs typeface="Comic Sans MS" charset="0"/>
              </a:rPr>
              <a:t>Markers</a:t>
            </a:r>
          </a:p>
          <a:p>
            <a:r>
              <a:rPr lang="en-US" dirty="0">
                <a:latin typeface="Comic Sans MS" charset="0"/>
                <a:ea typeface="Comic Sans MS" charset="0"/>
                <a:cs typeface="Comic Sans MS" charset="0"/>
              </a:rPr>
              <a:t>Painted chromosomes</a:t>
            </a:r>
          </a:p>
          <a:p>
            <a:endParaRPr lang="en-US" dirty="0">
              <a:latin typeface="Comic Sans MS" charset="0"/>
              <a:ea typeface="Comic Sans MS" charset="0"/>
              <a:cs typeface="Comic Sans M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5"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303269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987" y="1699603"/>
            <a:ext cx="8267007" cy="646331"/>
          </a:xfrm>
          <a:prstGeom prst="rect">
            <a:avLst/>
          </a:prstGeom>
          <a:noFill/>
        </p:spPr>
        <p:txBody>
          <a:bodyPr wrap="none" rtlCol="0">
            <a:spAutoFit/>
          </a:bodyPr>
          <a:lstStyle/>
          <a:p>
            <a:pPr marL="342900" indent="-342900">
              <a:buAutoNum type="alphaUcParenR"/>
            </a:pPr>
            <a:r>
              <a:rPr lang="en-US" dirty="0">
                <a:latin typeface="Comic Sans MS"/>
                <a:cs typeface="Comic Sans MS"/>
              </a:rPr>
              <a:t>Discover the genes, and their locations, responsible for the differences</a:t>
            </a:r>
          </a:p>
          <a:p>
            <a:pPr marL="342900" indent="-342900">
              <a:buAutoNum type="alphaUcParenR"/>
            </a:pPr>
            <a:r>
              <a:rPr lang="en-US" dirty="0">
                <a:latin typeface="Comic Sans MS"/>
                <a:cs typeface="Comic Sans MS"/>
              </a:rPr>
              <a:t>Cross the strains to develop unique varieties</a:t>
            </a:r>
          </a:p>
        </p:txBody>
      </p:sp>
      <p:sp>
        <p:nvSpPr>
          <p:cNvPr id="8" name="TextBox 7"/>
          <p:cNvSpPr txBox="1"/>
          <p:nvPr/>
        </p:nvSpPr>
        <p:spPr>
          <a:xfrm>
            <a:off x="670184" y="2876756"/>
            <a:ext cx="7856638" cy="1200329"/>
          </a:xfrm>
          <a:prstGeom prst="rect">
            <a:avLst/>
          </a:prstGeom>
          <a:noFill/>
        </p:spPr>
        <p:txBody>
          <a:bodyPr wrap="none" rtlCol="0">
            <a:spAutoFit/>
          </a:bodyPr>
          <a:lstStyle/>
          <a:p>
            <a:r>
              <a:rPr lang="en-US" dirty="0">
                <a:latin typeface="Comic Sans MS"/>
                <a:cs typeface="Comic Sans MS"/>
              </a:rPr>
              <a:t>-Phenotype </a:t>
            </a:r>
            <a:r>
              <a:rPr lang="en-US" b="1" dirty="0">
                <a:latin typeface="Comic Sans MS"/>
                <a:cs typeface="Comic Sans MS"/>
              </a:rPr>
              <a:t>100</a:t>
            </a:r>
            <a:r>
              <a:rPr lang="en-US" dirty="0">
                <a:latin typeface="Comic Sans MS"/>
                <a:cs typeface="Comic Sans MS"/>
              </a:rPr>
              <a:t> (traditional) OR genotype and then phenotype </a:t>
            </a:r>
            <a:r>
              <a:rPr lang="en-US" b="1" dirty="0">
                <a:latin typeface="Comic Sans MS"/>
                <a:cs typeface="Comic Sans MS"/>
              </a:rPr>
              <a:t>6 </a:t>
            </a:r>
            <a:r>
              <a:rPr lang="en-US" dirty="0">
                <a:latin typeface="Comic Sans MS"/>
                <a:cs typeface="Comic Sans MS"/>
              </a:rPr>
              <a:t>(MAB)</a:t>
            </a:r>
          </a:p>
          <a:p>
            <a:r>
              <a:rPr lang="en-US" dirty="0">
                <a:latin typeface="Comic Sans MS"/>
                <a:cs typeface="Comic Sans MS"/>
              </a:rPr>
              <a:t>-Phenotypes can be variable (environment &amp; genetic)!!!</a:t>
            </a:r>
          </a:p>
          <a:p>
            <a:r>
              <a:rPr lang="en-US" dirty="0">
                <a:latin typeface="Comic Sans MS"/>
                <a:cs typeface="Comic Sans MS"/>
              </a:rPr>
              <a:t>-MAB-Focus on moving forward with the best variant(s) of the 6</a:t>
            </a:r>
          </a:p>
          <a:p>
            <a:r>
              <a:rPr lang="en-US" dirty="0">
                <a:latin typeface="Comic Sans MS"/>
                <a:cs typeface="Comic Sans MS"/>
              </a:rPr>
              <a:t>	-use saved space evaluating your marker in other populations</a:t>
            </a:r>
          </a:p>
        </p:txBody>
      </p:sp>
      <p:cxnSp>
        <p:nvCxnSpPr>
          <p:cNvPr id="10" name="Straight Arrow Connector 9"/>
          <p:cNvCxnSpPr/>
          <p:nvPr/>
        </p:nvCxnSpPr>
        <p:spPr>
          <a:xfrm rot="5400000">
            <a:off x="4003245" y="2572049"/>
            <a:ext cx="432993" cy="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500313" y="646109"/>
            <a:ext cx="4382931" cy="584775"/>
          </a:xfrm>
          <a:prstGeom prst="rect">
            <a:avLst/>
          </a:prstGeom>
          <a:noFill/>
        </p:spPr>
        <p:txBody>
          <a:bodyPr wrap="none" rtlCol="0">
            <a:spAutoFit/>
          </a:bodyPr>
          <a:lstStyle/>
          <a:p>
            <a:r>
              <a:rPr lang="en-US" sz="3200">
                <a:latin typeface="Comic Sans MS" charset="0"/>
                <a:ea typeface="Comic Sans MS" charset="0"/>
                <a:cs typeface="Comic Sans MS" charset="0"/>
              </a:rPr>
              <a:t>Making better strains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9"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0066" y="611049"/>
            <a:ext cx="3428999" cy="5293757"/>
          </a:xfrm>
          <a:prstGeom prst="rect">
            <a:avLst/>
          </a:prstGeom>
          <a:noFill/>
        </p:spPr>
        <p:txBody>
          <a:bodyPr wrap="square" rtlCol="0">
            <a:spAutoFit/>
          </a:bodyPr>
          <a:lstStyle/>
          <a:p>
            <a:endParaRPr lang="en-US" dirty="0">
              <a:latin typeface="Comic Sans MS" charset="0"/>
              <a:ea typeface="Comic Sans MS" charset="0"/>
              <a:cs typeface="Comic Sans MS" charset="0"/>
            </a:endParaRPr>
          </a:p>
          <a:p>
            <a:pPr algn="ctr"/>
            <a:r>
              <a:rPr lang="en-US" sz="3200" dirty="0">
                <a:latin typeface="Comic Sans MS" charset="0"/>
                <a:ea typeface="Comic Sans MS" charset="0"/>
                <a:cs typeface="Comic Sans MS" charset="0"/>
              </a:rPr>
              <a:t>Outline</a:t>
            </a:r>
          </a:p>
          <a:p>
            <a:r>
              <a:rPr lang="en-US" dirty="0">
                <a:latin typeface="Comic Sans MS" charset="0"/>
                <a:ea typeface="Comic Sans MS" charset="0"/>
                <a:cs typeface="Comic Sans MS" charset="0"/>
              </a:rPr>
              <a:t>DNA</a:t>
            </a:r>
          </a:p>
          <a:p>
            <a:r>
              <a:rPr lang="en-US" dirty="0">
                <a:latin typeface="Comic Sans MS" charset="0"/>
                <a:ea typeface="Comic Sans MS" charset="0"/>
                <a:cs typeface="Comic Sans MS" charset="0"/>
              </a:rPr>
              <a:t>Variation</a:t>
            </a:r>
          </a:p>
          <a:p>
            <a:r>
              <a:rPr lang="en-US" dirty="0">
                <a:latin typeface="Comic Sans MS" charset="0"/>
                <a:ea typeface="Comic Sans MS" charset="0"/>
                <a:cs typeface="Comic Sans MS" charset="0"/>
              </a:rPr>
              <a:t>Genetics</a:t>
            </a:r>
          </a:p>
          <a:p>
            <a:r>
              <a:rPr lang="en-US" dirty="0">
                <a:latin typeface="Comic Sans MS" charset="0"/>
                <a:ea typeface="Comic Sans MS" charset="0"/>
                <a:cs typeface="Comic Sans MS" charset="0"/>
              </a:rPr>
              <a:t>One gene</a:t>
            </a:r>
          </a:p>
          <a:p>
            <a:r>
              <a:rPr lang="en-US" dirty="0">
                <a:latin typeface="Comic Sans MS" charset="0"/>
                <a:ea typeface="Comic Sans MS" charset="0"/>
                <a:cs typeface="Comic Sans MS" charset="0"/>
              </a:rPr>
              <a:t>Two</a:t>
            </a:r>
            <a:r>
              <a:rPr lang="en-US" baseline="0" dirty="0">
                <a:latin typeface="Comic Sans MS" charset="0"/>
                <a:ea typeface="Comic Sans MS" charset="0"/>
                <a:cs typeface="Comic Sans MS" charset="0"/>
              </a:rPr>
              <a:t> genes</a:t>
            </a:r>
          </a:p>
          <a:p>
            <a:endParaRPr lang="en-US" baseline="0" dirty="0">
              <a:latin typeface="Comic Sans MS" charset="0"/>
              <a:ea typeface="Comic Sans MS" charset="0"/>
              <a:cs typeface="Comic Sans MS" charset="0"/>
            </a:endParaRPr>
          </a:p>
          <a:p>
            <a:r>
              <a:rPr lang="en-US" baseline="0" dirty="0">
                <a:latin typeface="Comic Sans MS" charset="0"/>
                <a:ea typeface="Comic Sans MS" charset="0"/>
                <a:cs typeface="Comic Sans MS" charset="0"/>
              </a:rPr>
              <a:t>Phenotype profile</a:t>
            </a:r>
          </a:p>
          <a:p>
            <a:r>
              <a:rPr lang="en-US" baseline="0" dirty="0">
                <a:latin typeface="Comic Sans MS" charset="0"/>
                <a:ea typeface="Comic Sans MS" charset="0"/>
                <a:cs typeface="Comic Sans MS" charset="0"/>
              </a:rPr>
              <a:t>Gene Discovery</a:t>
            </a:r>
          </a:p>
          <a:p>
            <a:r>
              <a:rPr lang="en-US" dirty="0">
                <a:latin typeface="Comic Sans MS" charset="0"/>
                <a:ea typeface="Comic Sans MS" charset="0"/>
                <a:cs typeface="Comic Sans MS" charset="0"/>
              </a:rPr>
              <a:t>QTL mapping</a:t>
            </a:r>
          </a:p>
          <a:p>
            <a:r>
              <a:rPr lang="en-US" dirty="0">
                <a:latin typeface="Comic Sans MS" charset="0"/>
                <a:ea typeface="Comic Sans MS" charset="0"/>
                <a:cs typeface="Comic Sans MS" charset="0"/>
              </a:rPr>
              <a:t>Marker-Assisted Breeding</a:t>
            </a:r>
          </a:p>
          <a:p>
            <a:endParaRPr lang="en-US" dirty="0">
              <a:latin typeface="Comic Sans MS" charset="0"/>
              <a:ea typeface="Comic Sans MS" charset="0"/>
              <a:cs typeface="Comic Sans MS" charset="0"/>
            </a:endParaRPr>
          </a:p>
          <a:p>
            <a:r>
              <a:rPr lang="en-US" dirty="0">
                <a:latin typeface="Comic Sans MS" charset="0"/>
                <a:ea typeface="Comic Sans MS" charset="0"/>
                <a:cs typeface="Comic Sans MS" charset="0"/>
              </a:rPr>
              <a:t>Cannabis phylogeny</a:t>
            </a:r>
          </a:p>
          <a:p>
            <a:r>
              <a:rPr lang="en-US" dirty="0">
                <a:latin typeface="Comic Sans MS" charset="0"/>
                <a:ea typeface="Comic Sans MS" charset="0"/>
                <a:cs typeface="Comic Sans MS" charset="0"/>
              </a:rPr>
              <a:t>Promising parental strains</a:t>
            </a:r>
          </a:p>
          <a:p>
            <a:r>
              <a:rPr lang="en-US" dirty="0">
                <a:latin typeface="Comic Sans MS" charset="0"/>
                <a:ea typeface="Comic Sans MS" charset="0"/>
                <a:cs typeface="Comic Sans MS" charset="0"/>
              </a:rPr>
              <a:t>Markers</a:t>
            </a:r>
          </a:p>
          <a:p>
            <a:r>
              <a:rPr lang="en-US" dirty="0">
                <a:latin typeface="Comic Sans MS" charset="0"/>
                <a:ea typeface="Comic Sans MS" charset="0"/>
                <a:cs typeface="Comic Sans MS" charset="0"/>
              </a:rPr>
              <a:t>Painted chromosomes</a:t>
            </a:r>
          </a:p>
          <a:p>
            <a:endParaRPr lang="en-US" dirty="0">
              <a:latin typeface="Comic Sans MS" charset="0"/>
              <a:ea typeface="Comic Sans MS" charset="0"/>
              <a:cs typeface="Comic Sans M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5"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243217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399" y="1648883"/>
            <a:ext cx="6657753" cy="2031325"/>
          </a:xfrm>
          <a:prstGeom prst="rect">
            <a:avLst/>
          </a:prstGeom>
          <a:noFill/>
        </p:spPr>
        <p:txBody>
          <a:bodyPr wrap="square" rtlCol="0">
            <a:spAutoFit/>
          </a:bodyPr>
          <a:lstStyle/>
          <a:p>
            <a:pPr algn="ctr"/>
            <a:r>
              <a:rPr lang="en-US" dirty="0">
                <a:latin typeface="Comic Sans MS" charset="0"/>
                <a:ea typeface="Comic Sans MS" charset="0"/>
                <a:cs typeface="Comic Sans MS" charset="0"/>
              </a:rPr>
              <a:t>A family tree is determined by statistically evaluating the number and location of DNA changes. Comparing DNA changes among strains to determine strain relatedness.</a:t>
            </a:r>
          </a:p>
          <a:p>
            <a:pPr algn="ctr"/>
            <a:endParaRPr lang="en-US" dirty="0">
              <a:latin typeface="Comic Sans MS" charset="0"/>
              <a:ea typeface="Comic Sans MS" charset="0"/>
              <a:cs typeface="Comic Sans MS" charset="0"/>
            </a:endParaRPr>
          </a:p>
          <a:p>
            <a:pPr algn="ctr"/>
            <a:endParaRPr lang="en-US" dirty="0">
              <a:latin typeface="Comic Sans MS" charset="0"/>
              <a:ea typeface="Comic Sans MS" charset="0"/>
              <a:cs typeface="Comic Sans MS" charset="0"/>
            </a:endParaRPr>
          </a:p>
          <a:p>
            <a:pPr algn="ctr"/>
            <a:r>
              <a:rPr lang="en-US" dirty="0">
                <a:latin typeface="Comic Sans MS" charset="0"/>
                <a:ea typeface="Comic Sans MS" charset="0"/>
                <a:cs typeface="Comic Sans MS" charset="0"/>
              </a:rPr>
              <a:t>As strains accumulate, the ability to differentiate among families (geographical origin) increases. </a:t>
            </a:r>
          </a:p>
        </p:txBody>
      </p:sp>
      <p:sp>
        <p:nvSpPr>
          <p:cNvPr id="3" name="TextBox 2"/>
          <p:cNvSpPr txBox="1"/>
          <p:nvPr/>
        </p:nvSpPr>
        <p:spPr>
          <a:xfrm>
            <a:off x="1761448" y="655966"/>
            <a:ext cx="5782352" cy="584775"/>
          </a:xfrm>
          <a:prstGeom prst="rect">
            <a:avLst/>
          </a:prstGeom>
          <a:noFill/>
        </p:spPr>
        <p:txBody>
          <a:bodyPr wrap="none" rtlCol="0">
            <a:spAutoFit/>
          </a:bodyPr>
          <a:lstStyle/>
          <a:p>
            <a:r>
              <a:rPr lang="en-US" sz="2800" dirty="0">
                <a:latin typeface="Comic Sans MS"/>
                <a:cs typeface="Comic Sans MS"/>
              </a:rPr>
              <a:t>Picking </a:t>
            </a:r>
            <a:r>
              <a:rPr lang="en-US" sz="3200" dirty="0">
                <a:latin typeface="Comic Sans MS"/>
                <a:cs typeface="Comic Sans MS"/>
              </a:rPr>
              <a:t>your</a:t>
            </a:r>
            <a:r>
              <a:rPr lang="en-US" sz="2800" dirty="0">
                <a:latin typeface="Comic Sans MS"/>
                <a:cs typeface="Comic Sans MS"/>
              </a:rPr>
              <a:t> strains for breeding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6"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67200" y="682447"/>
            <a:ext cx="762000" cy="2819400"/>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5" name="Oval 4"/>
          <p:cNvSpPr/>
          <p:nvPr/>
        </p:nvSpPr>
        <p:spPr>
          <a:xfrm rot="1529281">
            <a:off x="5640529" y="663344"/>
            <a:ext cx="726443" cy="2819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6" name="Oval 5"/>
          <p:cNvSpPr/>
          <p:nvPr/>
        </p:nvSpPr>
        <p:spPr>
          <a:xfrm rot="20169554">
            <a:off x="2967914" y="716160"/>
            <a:ext cx="762000" cy="2819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cxnSp>
        <p:nvCxnSpPr>
          <p:cNvPr id="8" name="Straight Connector 7"/>
          <p:cNvCxnSpPr/>
          <p:nvPr/>
        </p:nvCxnSpPr>
        <p:spPr>
          <a:xfrm rot="5400000" flipH="1" flipV="1">
            <a:off x="3461038" y="4691569"/>
            <a:ext cx="237432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3886597" y="3504802"/>
            <a:ext cx="838200" cy="6865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5" idx="4"/>
          </p:cNvCxnSpPr>
          <p:nvPr/>
        </p:nvCxnSpPr>
        <p:spPr>
          <a:xfrm rot="5400000">
            <a:off x="4066934" y="3927608"/>
            <a:ext cx="1912254" cy="748131"/>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214485" y="2446866"/>
            <a:ext cx="1933543" cy="369332"/>
          </a:xfrm>
          <a:prstGeom prst="rect">
            <a:avLst/>
          </a:prstGeom>
          <a:noFill/>
        </p:spPr>
        <p:txBody>
          <a:bodyPr wrap="none" rtlCol="0">
            <a:spAutoFit/>
          </a:bodyPr>
          <a:lstStyle/>
          <a:p>
            <a:r>
              <a:rPr lang="en-US" dirty="0">
                <a:latin typeface="Comic Sans MS" charset="0"/>
                <a:ea typeface="Comic Sans MS" charset="0"/>
                <a:cs typeface="Comic Sans MS" charset="0"/>
              </a:rPr>
              <a:t>Broad Leaf drug</a:t>
            </a:r>
          </a:p>
        </p:txBody>
      </p:sp>
      <p:sp>
        <p:nvSpPr>
          <p:cNvPr id="17" name="TextBox 16"/>
          <p:cNvSpPr txBox="1"/>
          <p:nvPr/>
        </p:nvSpPr>
        <p:spPr>
          <a:xfrm>
            <a:off x="3644391" y="304800"/>
            <a:ext cx="2105063" cy="369332"/>
          </a:xfrm>
          <a:prstGeom prst="rect">
            <a:avLst/>
          </a:prstGeom>
          <a:noFill/>
        </p:spPr>
        <p:txBody>
          <a:bodyPr wrap="none" rtlCol="0">
            <a:spAutoFit/>
          </a:bodyPr>
          <a:lstStyle/>
          <a:p>
            <a:r>
              <a:rPr lang="en-US" dirty="0">
                <a:latin typeface="Comic Sans MS" charset="0"/>
                <a:ea typeface="Comic Sans MS" charset="0"/>
                <a:cs typeface="Comic Sans MS" charset="0"/>
              </a:rPr>
              <a:t>Narrow Leaf drug</a:t>
            </a:r>
          </a:p>
        </p:txBody>
      </p:sp>
      <p:sp>
        <p:nvSpPr>
          <p:cNvPr id="18" name="TextBox 17"/>
          <p:cNvSpPr txBox="1"/>
          <p:nvPr/>
        </p:nvSpPr>
        <p:spPr>
          <a:xfrm>
            <a:off x="6239359" y="2597666"/>
            <a:ext cx="792205" cy="369332"/>
          </a:xfrm>
          <a:prstGeom prst="rect">
            <a:avLst/>
          </a:prstGeom>
          <a:noFill/>
        </p:spPr>
        <p:txBody>
          <a:bodyPr wrap="none" rtlCol="0">
            <a:spAutoFit/>
          </a:bodyPr>
          <a:lstStyle/>
          <a:p>
            <a:r>
              <a:rPr lang="en-US" dirty="0">
                <a:latin typeface="Comic Sans MS" charset="0"/>
                <a:ea typeface="Comic Sans MS" charset="0"/>
                <a:cs typeface="Comic Sans MS" charset="0"/>
              </a:rPr>
              <a:t>Hemp</a:t>
            </a:r>
          </a:p>
        </p:txBody>
      </p:sp>
      <p:sp>
        <p:nvSpPr>
          <p:cNvPr id="13" name="TextBox 12"/>
          <p:cNvSpPr txBox="1"/>
          <p:nvPr/>
        </p:nvSpPr>
        <p:spPr>
          <a:xfrm>
            <a:off x="3007423" y="1941194"/>
            <a:ext cx="466794" cy="369332"/>
          </a:xfrm>
          <a:prstGeom prst="rect">
            <a:avLst/>
          </a:prstGeom>
          <a:noFill/>
        </p:spPr>
        <p:txBody>
          <a:bodyPr wrap="none" rtlCol="0">
            <a:spAutoFit/>
          </a:bodyPr>
          <a:lstStyle/>
          <a:p>
            <a:r>
              <a:rPr lang="en-US" b="1" dirty="0">
                <a:latin typeface="Comic Sans MS" charset="0"/>
                <a:ea typeface="Comic Sans MS" charset="0"/>
                <a:cs typeface="Comic Sans MS" charset="0"/>
              </a:rPr>
              <a:t>22</a:t>
            </a:r>
          </a:p>
        </p:txBody>
      </p:sp>
      <p:sp>
        <p:nvSpPr>
          <p:cNvPr id="14" name="TextBox 13"/>
          <p:cNvSpPr txBox="1"/>
          <p:nvPr/>
        </p:nvSpPr>
        <p:spPr>
          <a:xfrm>
            <a:off x="4375668" y="1853736"/>
            <a:ext cx="466794" cy="369332"/>
          </a:xfrm>
          <a:prstGeom prst="rect">
            <a:avLst/>
          </a:prstGeom>
          <a:noFill/>
        </p:spPr>
        <p:txBody>
          <a:bodyPr wrap="none" rtlCol="0">
            <a:spAutoFit/>
          </a:bodyPr>
          <a:lstStyle/>
          <a:p>
            <a:r>
              <a:rPr lang="en-US" b="1" dirty="0">
                <a:latin typeface="Comic Sans MS" charset="0"/>
                <a:ea typeface="Comic Sans MS" charset="0"/>
                <a:cs typeface="Comic Sans MS" charset="0"/>
              </a:rPr>
              <a:t>13</a:t>
            </a:r>
          </a:p>
        </p:txBody>
      </p:sp>
      <p:sp>
        <p:nvSpPr>
          <p:cNvPr id="19" name="TextBox 18"/>
          <p:cNvSpPr txBox="1"/>
          <p:nvPr/>
        </p:nvSpPr>
        <p:spPr>
          <a:xfrm>
            <a:off x="5840885" y="1941194"/>
            <a:ext cx="325730" cy="369332"/>
          </a:xfrm>
          <a:prstGeom prst="rect">
            <a:avLst/>
          </a:prstGeom>
          <a:noFill/>
        </p:spPr>
        <p:txBody>
          <a:bodyPr wrap="none" rtlCol="0">
            <a:spAutoFit/>
          </a:bodyPr>
          <a:lstStyle/>
          <a:p>
            <a:r>
              <a:rPr lang="en-US" b="1" dirty="0">
                <a:latin typeface="Comic Sans MS" charset="0"/>
                <a:ea typeface="Comic Sans MS" charset="0"/>
                <a:cs typeface="Comic Sans MS" charset="0"/>
              </a:rPr>
              <a:t>5</a:t>
            </a:r>
          </a:p>
        </p:txBody>
      </p:sp>
      <p:sp>
        <p:nvSpPr>
          <p:cNvPr id="3" name="5-Point Star 2"/>
          <p:cNvSpPr/>
          <p:nvPr/>
        </p:nvSpPr>
        <p:spPr>
          <a:xfrm>
            <a:off x="4267200" y="4650643"/>
            <a:ext cx="318977" cy="318977"/>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21"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67200" y="682447"/>
            <a:ext cx="762000" cy="2819400"/>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5" name="Oval 4"/>
          <p:cNvSpPr/>
          <p:nvPr/>
        </p:nvSpPr>
        <p:spPr>
          <a:xfrm rot="1529281">
            <a:off x="5640529" y="663344"/>
            <a:ext cx="726443" cy="2819400"/>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6" name="Oval 5"/>
          <p:cNvSpPr/>
          <p:nvPr/>
        </p:nvSpPr>
        <p:spPr>
          <a:xfrm rot="20169554">
            <a:off x="2967914" y="716160"/>
            <a:ext cx="762000" cy="2819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7" name="Oval 6"/>
          <p:cNvSpPr/>
          <p:nvPr/>
        </p:nvSpPr>
        <p:spPr>
          <a:xfrm rot="16200000">
            <a:off x="2057400" y="2857500"/>
            <a:ext cx="762000" cy="2819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8" name="Oval 7"/>
          <p:cNvSpPr/>
          <p:nvPr/>
        </p:nvSpPr>
        <p:spPr>
          <a:xfrm rot="16200000">
            <a:off x="6438900" y="2857500"/>
            <a:ext cx="762000" cy="2819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9" name="TextBox 8"/>
          <p:cNvSpPr txBox="1"/>
          <p:nvPr/>
        </p:nvSpPr>
        <p:spPr>
          <a:xfrm>
            <a:off x="6477000" y="4724400"/>
            <a:ext cx="792205" cy="369332"/>
          </a:xfrm>
          <a:prstGeom prst="rect">
            <a:avLst/>
          </a:prstGeom>
          <a:noFill/>
        </p:spPr>
        <p:txBody>
          <a:bodyPr wrap="none" rtlCol="0">
            <a:spAutoFit/>
          </a:bodyPr>
          <a:lstStyle/>
          <a:p>
            <a:r>
              <a:rPr lang="en-US" dirty="0">
                <a:latin typeface="Comic Sans MS" charset="0"/>
                <a:ea typeface="Comic Sans MS" charset="0"/>
                <a:cs typeface="Comic Sans MS" charset="0"/>
              </a:rPr>
              <a:t>Hemp</a:t>
            </a:r>
          </a:p>
        </p:txBody>
      </p:sp>
      <p:sp>
        <p:nvSpPr>
          <p:cNvPr id="10" name="TextBox 9"/>
          <p:cNvSpPr txBox="1"/>
          <p:nvPr/>
        </p:nvSpPr>
        <p:spPr>
          <a:xfrm>
            <a:off x="6052641" y="457200"/>
            <a:ext cx="957313" cy="369332"/>
          </a:xfrm>
          <a:prstGeom prst="rect">
            <a:avLst/>
          </a:prstGeom>
          <a:noFill/>
        </p:spPr>
        <p:txBody>
          <a:bodyPr wrap="none" rtlCol="0">
            <a:spAutoFit/>
          </a:bodyPr>
          <a:lstStyle/>
          <a:p>
            <a:r>
              <a:rPr lang="en-US" dirty="0">
                <a:latin typeface="Comic Sans MS" charset="0"/>
                <a:ea typeface="Comic Sans MS" charset="0"/>
                <a:cs typeface="Comic Sans MS" charset="0"/>
              </a:rPr>
              <a:t>Durban</a:t>
            </a:r>
          </a:p>
        </p:txBody>
      </p:sp>
      <p:sp>
        <p:nvSpPr>
          <p:cNvPr id="11" name="TextBox 10"/>
          <p:cNvSpPr txBox="1"/>
          <p:nvPr/>
        </p:nvSpPr>
        <p:spPr>
          <a:xfrm>
            <a:off x="4313094" y="313115"/>
            <a:ext cx="731290" cy="369332"/>
          </a:xfrm>
          <a:prstGeom prst="rect">
            <a:avLst/>
          </a:prstGeom>
          <a:noFill/>
        </p:spPr>
        <p:txBody>
          <a:bodyPr wrap="none" rtlCol="0">
            <a:spAutoFit/>
          </a:bodyPr>
          <a:lstStyle/>
          <a:p>
            <a:r>
              <a:rPr lang="en-US" dirty="0">
                <a:latin typeface="Comic Sans MS" charset="0"/>
                <a:ea typeface="Comic Sans MS" charset="0"/>
                <a:cs typeface="Comic Sans MS" charset="0"/>
              </a:rPr>
              <a:t>Haze</a:t>
            </a:r>
          </a:p>
        </p:txBody>
      </p:sp>
      <p:sp>
        <p:nvSpPr>
          <p:cNvPr id="12" name="TextBox 11"/>
          <p:cNvSpPr txBox="1"/>
          <p:nvPr/>
        </p:nvSpPr>
        <p:spPr>
          <a:xfrm>
            <a:off x="2490380" y="468868"/>
            <a:ext cx="691215" cy="369332"/>
          </a:xfrm>
          <a:prstGeom prst="rect">
            <a:avLst/>
          </a:prstGeom>
          <a:noFill/>
        </p:spPr>
        <p:txBody>
          <a:bodyPr wrap="none" rtlCol="0">
            <a:spAutoFit/>
          </a:bodyPr>
          <a:lstStyle/>
          <a:p>
            <a:r>
              <a:rPr lang="en-US" dirty="0">
                <a:latin typeface="Comic Sans MS" charset="0"/>
                <a:ea typeface="Comic Sans MS" charset="0"/>
                <a:cs typeface="Comic Sans MS" charset="0"/>
              </a:rPr>
              <a:t>Kush</a:t>
            </a:r>
          </a:p>
        </p:txBody>
      </p:sp>
      <p:sp>
        <p:nvSpPr>
          <p:cNvPr id="13" name="TextBox 12"/>
          <p:cNvSpPr txBox="1"/>
          <p:nvPr/>
        </p:nvSpPr>
        <p:spPr>
          <a:xfrm>
            <a:off x="1447800" y="4724400"/>
            <a:ext cx="1936749" cy="369332"/>
          </a:xfrm>
          <a:prstGeom prst="rect">
            <a:avLst/>
          </a:prstGeom>
          <a:noFill/>
        </p:spPr>
        <p:txBody>
          <a:bodyPr wrap="none" rtlCol="0">
            <a:spAutoFit/>
          </a:bodyPr>
          <a:lstStyle/>
          <a:p>
            <a:r>
              <a:rPr lang="en-US" dirty="0">
                <a:latin typeface="Comic Sans MS" charset="0"/>
                <a:ea typeface="Comic Sans MS" charset="0"/>
                <a:cs typeface="Comic Sans MS" charset="0"/>
              </a:rPr>
              <a:t>Northern Lights</a:t>
            </a:r>
          </a:p>
        </p:txBody>
      </p:sp>
      <p:cxnSp>
        <p:nvCxnSpPr>
          <p:cNvPr id="15" name="Straight Connector 14"/>
          <p:cNvCxnSpPr/>
          <p:nvPr/>
        </p:nvCxnSpPr>
        <p:spPr>
          <a:xfrm rot="5400000">
            <a:off x="3733800" y="5257800"/>
            <a:ext cx="182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0"/>
          </p:cNvCxnSpPr>
          <p:nvPr/>
        </p:nvCxnSpPr>
        <p:spPr>
          <a:xfrm rot="10800000" flipV="1">
            <a:off x="4648994" y="4267199"/>
            <a:ext cx="761206" cy="8004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endCxn id="5" idx="4"/>
          </p:cNvCxnSpPr>
          <p:nvPr/>
        </p:nvCxnSpPr>
        <p:spPr>
          <a:xfrm rot="5400000" flipH="1" flipV="1">
            <a:off x="4522942" y="3470010"/>
            <a:ext cx="998648" cy="749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4" idx="4"/>
          </p:cNvCxnSpPr>
          <p:nvPr/>
        </p:nvCxnSpPr>
        <p:spPr>
          <a:xfrm rot="16200000" flipV="1">
            <a:off x="4608424" y="3541623"/>
            <a:ext cx="384352"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6" idx="4"/>
          </p:cNvCxnSpPr>
          <p:nvPr/>
        </p:nvCxnSpPr>
        <p:spPr>
          <a:xfrm rot="16200000" flipV="1">
            <a:off x="3819790" y="3514194"/>
            <a:ext cx="928127" cy="7302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flipV="1">
            <a:off x="3848100" y="3962400"/>
            <a:ext cx="464994"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124200" y="1948934"/>
            <a:ext cx="466794" cy="369332"/>
          </a:xfrm>
          <a:prstGeom prst="rect">
            <a:avLst/>
          </a:prstGeom>
          <a:noFill/>
        </p:spPr>
        <p:txBody>
          <a:bodyPr wrap="none" rtlCol="0">
            <a:spAutoFit/>
          </a:bodyPr>
          <a:lstStyle/>
          <a:p>
            <a:r>
              <a:rPr lang="en-US" b="1" dirty="0">
                <a:latin typeface="Comic Sans MS" charset="0"/>
                <a:ea typeface="Comic Sans MS" charset="0"/>
                <a:cs typeface="Comic Sans MS" charset="0"/>
              </a:rPr>
              <a:t>52</a:t>
            </a:r>
          </a:p>
        </p:txBody>
      </p:sp>
      <p:sp>
        <p:nvSpPr>
          <p:cNvPr id="37" name="TextBox 36"/>
          <p:cNvSpPr txBox="1"/>
          <p:nvPr/>
        </p:nvSpPr>
        <p:spPr>
          <a:xfrm>
            <a:off x="2221301" y="4082533"/>
            <a:ext cx="466794" cy="369332"/>
          </a:xfrm>
          <a:prstGeom prst="rect">
            <a:avLst/>
          </a:prstGeom>
          <a:noFill/>
        </p:spPr>
        <p:txBody>
          <a:bodyPr wrap="none" rtlCol="0">
            <a:spAutoFit/>
          </a:bodyPr>
          <a:lstStyle/>
          <a:p>
            <a:r>
              <a:rPr lang="en-US" b="1" dirty="0">
                <a:latin typeface="Comic Sans MS" charset="0"/>
                <a:ea typeface="Comic Sans MS" charset="0"/>
                <a:cs typeface="Comic Sans MS" charset="0"/>
              </a:rPr>
              <a:t>18</a:t>
            </a:r>
          </a:p>
        </p:txBody>
      </p:sp>
      <p:sp>
        <p:nvSpPr>
          <p:cNvPr id="38" name="TextBox 37"/>
          <p:cNvSpPr txBox="1"/>
          <p:nvPr/>
        </p:nvSpPr>
        <p:spPr>
          <a:xfrm>
            <a:off x="5901811" y="1764268"/>
            <a:ext cx="325730" cy="369332"/>
          </a:xfrm>
          <a:prstGeom prst="rect">
            <a:avLst/>
          </a:prstGeom>
          <a:noFill/>
        </p:spPr>
        <p:txBody>
          <a:bodyPr wrap="none" rtlCol="0">
            <a:spAutoFit/>
          </a:bodyPr>
          <a:lstStyle/>
          <a:p>
            <a:r>
              <a:rPr lang="en-US" b="1" dirty="0">
                <a:latin typeface="Comic Sans MS" charset="0"/>
                <a:ea typeface="Comic Sans MS" charset="0"/>
                <a:cs typeface="Comic Sans MS" charset="0"/>
              </a:rPr>
              <a:t>8</a:t>
            </a:r>
          </a:p>
        </p:txBody>
      </p:sp>
      <p:sp>
        <p:nvSpPr>
          <p:cNvPr id="39" name="TextBox 38"/>
          <p:cNvSpPr txBox="1"/>
          <p:nvPr/>
        </p:nvSpPr>
        <p:spPr>
          <a:xfrm>
            <a:off x="4439670" y="1764268"/>
            <a:ext cx="466794" cy="369332"/>
          </a:xfrm>
          <a:prstGeom prst="rect">
            <a:avLst/>
          </a:prstGeom>
          <a:noFill/>
        </p:spPr>
        <p:txBody>
          <a:bodyPr wrap="none" rtlCol="0">
            <a:spAutoFit/>
          </a:bodyPr>
          <a:lstStyle/>
          <a:p>
            <a:r>
              <a:rPr lang="en-US" b="1" dirty="0">
                <a:latin typeface="Comic Sans MS" charset="0"/>
                <a:ea typeface="Comic Sans MS" charset="0"/>
                <a:cs typeface="Comic Sans MS" charset="0"/>
              </a:rPr>
              <a:t>30</a:t>
            </a:r>
          </a:p>
        </p:txBody>
      </p:sp>
      <p:sp>
        <p:nvSpPr>
          <p:cNvPr id="40" name="TextBox 39"/>
          <p:cNvSpPr txBox="1"/>
          <p:nvPr/>
        </p:nvSpPr>
        <p:spPr>
          <a:xfrm>
            <a:off x="6622125" y="4082533"/>
            <a:ext cx="466794" cy="369332"/>
          </a:xfrm>
          <a:prstGeom prst="rect">
            <a:avLst/>
          </a:prstGeom>
          <a:noFill/>
        </p:spPr>
        <p:txBody>
          <a:bodyPr wrap="none" rtlCol="0">
            <a:spAutoFit/>
          </a:bodyPr>
          <a:lstStyle/>
          <a:p>
            <a:r>
              <a:rPr lang="en-US" b="1" dirty="0">
                <a:latin typeface="Comic Sans MS" charset="0"/>
                <a:ea typeface="Comic Sans MS" charset="0"/>
                <a:cs typeface="Comic Sans MS" charset="0"/>
              </a:rPr>
              <a:t>12</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26"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67200" y="399822"/>
            <a:ext cx="762000" cy="2819400"/>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5" name="Oval 4"/>
          <p:cNvSpPr/>
          <p:nvPr/>
        </p:nvSpPr>
        <p:spPr>
          <a:xfrm rot="1529281">
            <a:off x="5640529" y="380719"/>
            <a:ext cx="726443" cy="2819400"/>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6" name="Oval 5"/>
          <p:cNvSpPr/>
          <p:nvPr/>
        </p:nvSpPr>
        <p:spPr>
          <a:xfrm rot="20169554">
            <a:off x="2967914" y="433535"/>
            <a:ext cx="762000" cy="2819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7" name="Oval 6"/>
          <p:cNvSpPr/>
          <p:nvPr/>
        </p:nvSpPr>
        <p:spPr>
          <a:xfrm rot="16200000">
            <a:off x="2057400" y="2574875"/>
            <a:ext cx="762000" cy="2819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8" name="Oval 7"/>
          <p:cNvSpPr/>
          <p:nvPr/>
        </p:nvSpPr>
        <p:spPr>
          <a:xfrm rot="16200000">
            <a:off x="6438900" y="2574875"/>
            <a:ext cx="762000" cy="2819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9" name="Oval 8"/>
          <p:cNvSpPr/>
          <p:nvPr/>
        </p:nvSpPr>
        <p:spPr>
          <a:xfrm rot="17960856">
            <a:off x="6052086" y="3914068"/>
            <a:ext cx="762000" cy="2819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0" name="Oval 9"/>
          <p:cNvSpPr/>
          <p:nvPr/>
        </p:nvSpPr>
        <p:spPr>
          <a:xfrm rot="3639144" flipH="1">
            <a:off x="2634714" y="3902682"/>
            <a:ext cx="762000" cy="2819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mic Sans MS" charset="0"/>
              <a:ea typeface="Comic Sans MS" charset="0"/>
              <a:cs typeface="Comic Sans MS" charset="0"/>
            </a:endParaRPr>
          </a:p>
        </p:txBody>
      </p:sp>
      <p:cxnSp>
        <p:nvCxnSpPr>
          <p:cNvPr id="12" name="Straight Connector 11"/>
          <p:cNvCxnSpPr/>
          <p:nvPr/>
        </p:nvCxnSpPr>
        <p:spPr>
          <a:xfrm rot="5400000">
            <a:off x="3733800" y="4975175"/>
            <a:ext cx="182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flipV="1">
            <a:off x="4648994" y="3984574"/>
            <a:ext cx="761206" cy="8004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4522942" y="3187385"/>
            <a:ext cx="998648" cy="749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4608424" y="3258998"/>
            <a:ext cx="384352"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3819790" y="3231569"/>
            <a:ext cx="928127" cy="7302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flipV="1">
            <a:off x="3848100" y="3679775"/>
            <a:ext cx="464994"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3918762" y="4157910"/>
            <a:ext cx="838201" cy="1867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9" idx="0"/>
          </p:cNvCxnSpPr>
          <p:nvPr/>
        </p:nvCxnSpPr>
        <p:spPr>
          <a:xfrm flipV="1">
            <a:off x="4800600" y="4632864"/>
            <a:ext cx="403704" cy="37513"/>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553200" y="3755975"/>
            <a:ext cx="429926" cy="369332"/>
          </a:xfrm>
          <a:prstGeom prst="rect">
            <a:avLst/>
          </a:prstGeom>
          <a:noFill/>
        </p:spPr>
        <p:txBody>
          <a:bodyPr wrap="none" rtlCol="0">
            <a:spAutoFit/>
          </a:bodyPr>
          <a:lstStyle/>
          <a:p>
            <a:r>
              <a:rPr lang="en-US" dirty="0">
                <a:latin typeface="Comic Sans MS" charset="0"/>
                <a:ea typeface="Comic Sans MS" charset="0"/>
                <a:cs typeface="Comic Sans MS" charset="0"/>
              </a:rPr>
              <a:t>18</a:t>
            </a:r>
          </a:p>
        </p:txBody>
      </p:sp>
      <p:sp>
        <p:nvSpPr>
          <p:cNvPr id="26" name="TextBox 25"/>
          <p:cNvSpPr txBox="1"/>
          <p:nvPr/>
        </p:nvSpPr>
        <p:spPr>
          <a:xfrm>
            <a:off x="6251540" y="5127575"/>
            <a:ext cx="325730" cy="369332"/>
          </a:xfrm>
          <a:prstGeom prst="rect">
            <a:avLst/>
          </a:prstGeom>
          <a:noFill/>
        </p:spPr>
        <p:txBody>
          <a:bodyPr wrap="none" rtlCol="0">
            <a:spAutoFit/>
          </a:bodyPr>
          <a:lstStyle/>
          <a:p>
            <a:r>
              <a:rPr lang="en-US" dirty="0">
                <a:latin typeface="Comic Sans MS" charset="0"/>
                <a:ea typeface="Comic Sans MS" charset="0"/>
                <a:cs typeface="Comic Sans MS" charset="0"/>
              </a:rPr>
              <a:t>3</a:t>
            </a:r>
          </a:p>
        </p:txBody>
      </p:sp>
      <p:sp>
        <p:nvSpPr>
          <p:cNvPr id="20" name="TextBox 19"/>
          <p:cNvSpPr txBox="1"/>
          <p:nvPr/>
        </p:nvSpPr>
        <p:spPr>
          <a:xfrm>
            <a:off x="2819400" y="5127575"/>
            <a:ext cx="325730" cy="369332"/>
          </a:xfrm>
          <a:prstGeom prst="rect">
            <a:avLst/>
          </a:prstGeom>
          <a:noFill/>
        </p:spPr>
        <p:txBody>
          <a:bodyPr wrap="none" rtlCol="0">
            <a:spAutoFit/>
          </a:bodyPr>
          <a:lstStyle/>
          <a:p>
            <a:r>
              <a:rPr lang="en-US" b="1" dirty="0">
                <a:latin typeface="Comic Sans MS" charset="0"/>
                <a:ea typeface="Comic Sans MS" charset="0"/>
                <a:cs typeface="Comic Sans MS" charset="0"/>
              </a:rPr>
              <a:t>4</a:t>
            </a:r>
          </a:p>
        </p:txBody>
      </p:sp>
      <p:sp>
        <p:nvSpPr>
          <p:cNvPr id="21" name="TextBox 20"/>
          <p:cNvSpPr txBox="1"/>
          <p:nvPr/>
        </p:nvSpPr>
        <p:spPr>
          <a:xfrm>
            <a:off x="2221301" y="3799908"/>
            <a:ext cx="466794" cy="369332"/>
          </a:xfrm>
          <a:prstGeom prst="rect">
            <a:avLst/>
          </a:prstGeom>
          <a:noFill/>
        </p:spPr>
        <p:txBody>
          <a:bodyPr wrap="none" rtlCol="0">
            <a:spAutoFit/>
          </a:bodyPr>
          <a:lstStyle/>
          <a:p>
            <a:r>
              <a:rPr lang="en-US" b="1" dirty="0">
                <a:latin typeface="Comic Sans MS" charset="0"/>
                <a:ea typeface="Comic Sans MS" charset="0"/>
                <a:cs typeface="Comic Sans MS" charset="0"/>
              </a:rPr>
              <a:t>15</a:t>
            </a:r>
          </a:p>
        </p:txBody>
      </p:sp>
      <p:sp>
        <p:nvSpPr>
          <p:cNvPr id="22" name="TextBox 21"/>
          <p:cNvSpPr txBox="1"/>
          <p:nvPr/>
        </p:nvSpPr>
        <p:spPr>
          <a:xfrm>
            <a:off x="3121060" y="1634043"/>
            <a:ext cx="466794" cy="369332"/>
          </a:xfrm>
          <a:prstGeom prst="rect">
            <a:avLst/>
          </a:prstGeom>
          <a:noFill/>
        </p:spPr>
        <p:txBody>
          <a:bodyPr wrap="none" rtlCol="0">
            <a:spAutoFit/>
          </a:bodyPr>
          <a:lstStyle/>
          <a:p>
            <a:r>
              <a:rPr lang="en-US" b="1" dirty="0">
                <a:latin typeface="Comic Sans MS" charset="0"/>
                <a:ea typeface="Comic Sans MS" charset="0"/>
                <a:cs typeface="Comic Sans MS" charset="0"/>
              </a:rPr>
              <a:t>62</a:t>
            </a:r>
          </a:p>
        </p:txBody>
      </p:sp>
      <p:sp>
        <p:nvSpPr>
          <p:cNvPr id="23" name="TextBox 22"/>
          <p:cNvSpPr txBox="1"/>
          <p:nvPr/>
        </p:nvSpPr>
        <p:spPr>
          <a:xfrm>
            <a:off x="4439670" y="1634043"/>
            <a:ext cx="466794" cy="369332"/>
          </a:xfrm>
          <a:prstGeom prst="rect">
            <a:avLst/>
          </a:prstGeom>
          <a:noFill/>
        </p:spPr>
        <p:txBody>
          <a:bodyPr wrap="none" rtlCol="0">
            <a:spAutoFit/>
          </a:bodyPr>
          <a:lstStyle/>
          <a:p>
            <a:r>
              <a:rPr lang="en-US" b="1" dirty="0">
                <a:latin typeface="Comic Sans MS" charset="0"/>
                <a:ea typeface="Comic Sans MS" charset="0"/>
                <a:cs typeface="Comic Sans MS" charset="0"/>
              </a:rPr>
              <a:t>28</a:t>
            </a:r>
          </a:p>
        </p:txBody>
      </p:sp>
      <p:sp>
        <p:nvSpPr>
          <p:cNvPr id="27" name="TextBox 26"/>
          <p:cNvSpPr txBox="1"/>
          <p:nvPr/>
        </p:nvSpPr>
        <p:spPr>
          <a:xfrm>
            <a:off x="5832886" y="1634043"/>
            <a:ext cx="466794" cy="369332"/>
          </a:xfrm>
          <a:prstGeom prst="rect">
            <a:avLst/>
          </a:prstGeom>
          <a:noFill/>
        </p:spPr>
        <p:txBody>
          <a:bodyPr wrap="none" rtlCol="0">
            <a:spAutoFit/>
          </a:bodyPr>
          <a:lstStyle/>
          <a:p>
            <a:r>
              <a:rPr lang="en-US" b="1" dirty="0">
                <a:latin typeface="Comic Sans MS" charset="0"/>
                <a:ea typeface="Comic Sans MS" charset="0"/>
                <a:cs typeface="Comic Sans MS" charset="0"/>
              </a:rPr>
              <a:t>53</a:t>
            </a:r>
          </a:p>
        </p:txBody>
      </p:sp>
      <p:sp>
        <p:nvSpPr>
          <p:cNvPr id="28" name="5-Point Star 27"/>
          <p:cNvSpPr/>
          <p:nvPr/>
        </p:nvSpPr>
        <p:spPr>
          <a:xfrm>
            <a:off x="4820090" y="3092117"/>
            <a:ext cx="318977" cy="318977"/>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45479"/>
            <a:ext cx="2242207" cy="381000"/>
          </a:xfrm>
          <a:prstGeom prst="rect">
            <a:avLst/>
          </a:prstGeom>
        </p:spPr>
      </p:pic>
      <p:sp>
        <p:nvSpPr>
          <p:cNvPr id="31"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GS_KaneGBS2.pdf"/>
          <p:cNvPicPr>
            <a:picLocks noChangeAspect="1"/>
          </p:cNvPicPr>
          <p:nvPr/>
        </p:nvPicPr>
        <p:blipFill>
          <a:blip r:embed="rId3"/>
          <a:stretch>
            <a:fillRect/>
          </a:stretch>
        </p:blipFill>
        <p:spPr>
          <a:xfrm>
            <a:off x="0" y="-294629"/>
            <a:ext cx="9144000" cy="6753623"/>
          </a:xfrm>
          <a:prstGeom prst="rect">
            <a:avLst/>
          </a:prstGeom>
        </p:spPr>
      </p:pic>
      <p:sp>
        <p:nvSpPr>
          <p:cNvPr id="6" name="Trapezoid 5"/>
          <p:cNvSpPr/>
          <p:nvPr/>
        </p:nvSpPr>
        <p:spPr>
          <a:xfrm rot="7172555">
            <a:off x="1786854" y="1150071"/>
            <a:ext cx="1417113" cy="1469528"/>
          </a:xfrm>
          <a:prstGeom prst="trapezoid">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rot="19836976">
            <a:off x="925736" y="4629006"/>
            <a:ext cx="2279267" cy="160140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 y="12469"/>
            <a:ext cx="2242207" cy="381000"/>
          </a:xfrm>
          <a:prstGeom prst="rect">
            <a:avLst/>
          </a:prstGeom>
        </p:spPr>
      </p:pic>
      <p:sp>
        <p:nvSpPr>
          <p:cNvPr id="8"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9867" y="1710267"/>
            <a:ext cx="1039900" cy="369332"/>
          </a:xfrm>
          <a:prstGeom prst="rect">
            <a:avLst/>
          </a:prstGeom>
          <a:noFill/>
        </p:spPr>
        <p:txBody>
          <a:bodyPr wrap="none" rtlCol="0">
            <a:spAutoFit/>
          </a:bodyPr>
          <a:lstStyle/>
          <a:p>
            <a:r>
              <a:rPr lang="en-US" dirty="0"/>
              <a:t>structure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
        <p:nvSpPr>
          <p:cNvPr id="3" name="TextBox 2"/>
          <p:cNvSpPr txBox="1"/>
          <p:nvPr/>
        </p:nvSpPr>
        <p:spPr>
          <a:xfrm>
            <a:off x="2963329" y="729352"/>
            <a:ext cx="3082895" cy="584775"/>
          </a:xfrm>
          <a:prstGeom prst="rect">
            <a:avLst/>
          </a:prstGeom>
          <a:noFill/>
        </p:spPr>
        <p:txBody>
          <a:bodyPr wrap="none" rtlCol="0">
            <a:spAutoFit/>
          </a:bodyPr>
          <a:lstStyle/>
          <a:p>
            <a:r>
              <a:rPr lang="en-US" sz="3200" dirty="0">
                <a:latin typeface="Comic Sans MS" charset="0"/>
                <a:ea typeface="Comic Sans MS" charset="0"/>
                <a:cs typeface="Comic Sans MS" charset="0"/>
              </a:rPr>
              <a:t>Recent hybrids</a:t>
            </a:r>
          </a:p>
        </p:txBody>
      </p:sp>
      <p:sp>
        <p:nvSpPr>
          <p:cNvPr id="5" name="TextBox 4"/>
          <p:cNvSpPr txBox="1"/>
          <p:nvPr/>
        </p:nvSpPr>
        <p:spPr>
          <a:xfrm>
            <a:off x="3332020" y="4847350"/>
            <a:ext cx="2345514" cy="369332"/>
          </a:xfrm>
          <a:prstGeom prst="rect">
            <a:avLst/>
          </a:prstGeom>
          <a:noFill/>
        </p:spPr>
        <p:txBody>
          <a:bodyPr wrap="none" rtlCol="0">
            <a:spAutoFit/>
          </a:bodyPr>
          <a:lstStyle/>
          <a:p>
            <a:r>
              <a:rPr lang="en-US" dirty="0">
                <a:latin typeface="Comic Sans MS" charset="0"/>
                <a:ea typeface="Comic Sans MS" charset="0"/>
                <a:cs typeface="Comic Sans MS" charset="0"/>
              </a:rPr>
              <a:t>Geographical origins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7"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614349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84" y="-1590259"/>
            <a:ext cx="11735410" cy="15187002"/>
          </a:xfrm>
          <a:prstGeom prst="rect">
            <a:avLst/>
          </a:prstGeom>
        </p:spPr>
      </p:pic>
      <p:sp>
        <p:nvSpPr>
          <p:cNvPr id="3" name="Rectangle 2"/>
          <p:cNvSpPr/>
          <p:nvPr/>
        </p:nvSpPr>
        <p:spPr>
          <a:xfrm>
            <a:off x="2031263" y="2263913"/>
            <a:ext cx="1507067" cy="373269"/>
          </a:xfrm>
          <a:prstGeom prst="rect">
            <a:avLst/>
          </a:prstGeom>
          <a:gradFill>
            <a:gsLst>
              <a:gs pos="0">
                <a:schemeClr val="accent1">
                  <a:tint val="100000"/>
                  <a:shade val="100000"/>
                  <a:satMod val="130000"/>
                </a:schemeClr>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930888" y="3578087"/>
            <a:ext cx="1199322" cy="192156"/>
          </a:xfrm>
          <a:prstGeom prst="rect">
            <a:avLst/>
          </a:prstGeom>
          <a:gradFill>
            <a:gsLst>
              <a:gs pos="0">
                <a:schemeClr val="accent1">
                  <a:tint val="100000"/>
                  <a:shade val="100000"/>
                  <a:satMod val="130000"/>
                </a:schemeClr>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9" y="-54031"/>
            <a:ext cx="2242207" cy="381000"/>
          </a:xfrm>
          <a:prstGeom prst="rect">
            <a:avLst/>
          </a:prstGeom>
        </p:spPr>
      </p:pic>
      <p:sp>
        <p:nvSpPr>
          <p:cNvPr id="7" name="Footer Placeholder 2"/>
          <p:cNvSpPr txBox="1">
            <a:spLocks/>
          </p:cNvSpPr>
          <p:nvPr/>
        </p:nvSpPr>
        <p:spPr>
          <a:xfrm>
            <a:off x="0" y="636570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703519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3104" y="1159933"/>
            <a:ext cx="7717791" cy="2739211"/>
          </a:xfrm>
          <a:prstGeom prst="rect">
            <a:avLst/>
          </a:prstGeom>
          <a:noFill/>
        </p:spPr>
        <p:txBody>
          <a:bodyPr wrap="square" rtlCol="0">
            <a:spAutoFit/>
          </a:bodyPr>
          <a:lstStyle/>
          <a:p>
            <a:pPr algn="ctr"/>
            <a:r>
              <a:rPr lang="en-US" sz="3200" dirty="0">
                <a:latin typeface="Comic Sans MS" charset="0"/>
                <a:ea typeface="Comic Sans MS" charset="0"/>
                <a:cs typeface="Comic Sans MS" charset="0"/>
              </a:rPr>
              <a:t>Starting material for breeding program critical</a:t>
            </a:r>
          </a:p>
          <a:p>
            <a:r>
              <a:rPr lang="en-US" dirty="0">
                <a:latin typeface="Comic Sans MS" charset="0"/>
                <a:ea typeface="Comic Sans MS" charset="0"/>
                <a:cs typeface="Comic Sans MS" charset="0"/>
              </a:rPr>
              <a:t>	</a:t>
            </a:r>
          </a:p>
          <a:p>
            <a:r>
              <a:rPr lang="en-US" dirty="0">
                <a:latin typeface="Comic Sans MS" charset="0"/>
                <a:ea typeface="Comic Sans MS" charset="0"/>
                <a:cs typeface="Comic Sans MS" charset="0"/>
              </a:rPr>
              <a:t>		</a:t>
            </a:r>
          </a:p>
          <a:p>
            <a:r>
              <a:rPr lang="en-US" dirty="0">
                <a:latin typeface="Comic Sans MS" charset="0"/>
                <a:ea typeface="Comic Sans MS" charset="0"/>
                <a:cs typeface="Comic Sans MS" charset="0"/>
              </a:rPr>
              <a:t>		-degree of genetic variation (stability). </a:t>
            </a:r>
          </a:p>
          <a:p>
            <a:r>
              <a:rPr lang="en-US" dirty="0">
                <a:latin typeface="Comic Sans MS" charset="0"/>
                <a:ea typeface="Comic Sans MS" charset="0"/>
                <a:cs typeface="Comic Sans MS" charset="0"/>
              </a:rPr>
              <a:t>		-relatedness -  </a:t>
            </a:r>
            <a:r>
              <a:rPr lang="en-US" b="1" dirty="0">
                <a:latin typeface="Comic Sans MS" charset="0"/>
                <a:ea typeface="Comic Sans MS" charset="0"/>
                <a:cs typeface="Comic Sans MS" charset="0"/>
              </a:rPr>
              <a:t>Picking Parents</a:t>
            </a:r>
          </a:p>
          <a:p>
            <a:r>
              <a:rPr lang="en-US" dirty="0">
                <a:latin typeface="Comic Sans MS" charset="0"/>
                <a:ea typeface="Comic Sans MS" charset="0"/>
                <a:cs typeface="Comic Sans MS" charset="0"/>
              </a:rPr>
              <a:t>		-one chemical</a:t>
            </a:r>
          </a:p>
          <a:p>
            <a:r>
              <a:rPr lang="en-US" dirty="0">
                <a:latin typeface="Comic Sans MS" charset="0"/>
                <a:ea typeface="Comic Sans MS" charset="0"/>
                <a:cs typeface="Comic Sans MS" charset="0"/>
              </a:rPr>
              <a:t>		-two or more chemicals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5"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jpg"/>
          <p:cNvPicPr>
            <a:picLocks noChangeAspect="1"/>
          </p:cNvPicPr>
          <p:nvPr/>
        </p:nvPicPr>
        <p:blipFill>
          <a:blip r:embed="rId3"/>
          <a:stretch>
            <a:fillRect/>
          </a:stretch>
        </p:blipFill>
        <p:spPr>
          <a:xfrm>
            <a:off x="914400" y="1752600"/>
            <a:ext cx="2438400" cy="3188208"/>
          </a:xfrm>
          <a:prstGeom prst="rect">
            <a:avLst/>
          </a:prstGeom>
        </p:spPr>
      </p:pic>
      <p:sp>
        <p:nvSpPr>
          <p:cNvPr id="5" name="TextBox 4"/>
          <p:cNvSpPr txBox="1"/>
          <p:nvPr/>
        </p:nvSpPr>
        <p:spPr>
          <a:xfrm>
            <a:off x="105409" y="5953964"/>
            <a:ext cx="2471512" cy="246221"/>
          </a:xfrm>
          <a:prstGeom prst="rect">
            <a:avLst/>
          </a:prstGeom>
          <a:noFill/>
        </p:spPr>
        <p:txBody>
          <a:bodyPr wrap="none" rtlCol="0">
            <a:spAutoFit/>
          </a:bodyPr>
          <a:lstStyle/>
          <a:p>
            <a:r>
              <a:rPr lang="en-US" sz="1000" dirty="0"/>
              <a:t>http://</a:t>
            </a:r>
            <a:r>
              <a:rPr lang="en-US" sz="1000" dirty="0" err="1"/>
              <a:t>www.astrochem.org/sci_img/dna.jpg</a:t>
            </a:r>
            <a:endParaRPr lang="en-US" sz="1000" dirty="0"/>
          </a:p>
        </p:txBody>
      </p:sp>
      <p:sp>
        <p:nvSpPr>
          <p:cNvPr id="8" name="TextBox 7"/>
          <p:cNvSpPr txBox="1"/>
          <p:nvPr/>
        </p:nvSpPr>
        <p:spPr>
          <a:xfrm>
            <a:off x="3572937" y="948690"/>
            <a:ext cx="4555063" cy="5909310"/>
          </a:xfrm>
          <a:prstGeom prst="rect">
            <a:avLst/>
          </a:prstGeom>
          <a:noFill/>
        </p:spPr>
        <p:txBody>
          <a:bodyPr wrap="square" rtlCol="0">
            <a:spAutoFit/>
          </a:bodyPr>
          <a:lstStyle/>
          <a:p>
            <a:r>
              <a:rPr lang="en-US" dirty="0">
                <a:latin typeface="Trebuchet MS"/>
                <a:cs typeface="Trebuchet MS"/>
              </a:rPr>
              <a:t>One cell has 6 feet of DNA</a:t>
            </a:r>
          </a:p>
          <a:p>
            <a:endParaRPr lang="en-US" dirty="0">
              <a:latin typeface="Trebuchet MS"/>
              <a:cs typeface="Trebuchet MS"/>
            </a:endParaRPr>
          </a:p>
          <a:p>
            <a:r>
              <a:rPr lang="en-US" dirty="0">
                <a:latin typeface="Trebuchet MS"/>
                <a:cs typeface="Trebuchet MS"/>
              </a:rPr>
              <a:t>If you put all the DNA molecules in your body end to end, the DNA would be long enough to go the Mars and back.</a:t>
            </a:r>
          </a:p>
          <a:p>
            <a:endParaRPr lang="en-US" dirty="0">
              <a:latin typeface="Trebuchet MS"/>
              <a:cs typeface="Trebuchet MS"/>
            </a:endParaRPr>
          </a:p>
          <a:p>
            <a:r>
              <a:rPr lang="en-US" dirty="0">
                <a:latin typeface="Trebuchet MS"/>
                <a:cs typeface="Trebuchet MS"/>
              </a:rPr>
              <a:t>Cannabis has 820 million </a:t>
            </a:r>
            <a:r>
              <a:rPr lang="en-US" dirty="0" err="1">
                <a:latin typeface="Trebuchet MS"/>
                <a:cs typeface="Trebuchet MS"/>
              </a:rPr>
              <a:t>basepairs</a:t>
            </a:r>
            <a:endParaRPr lang="en-US" dirty="0">
              <a:latin typeface="Trebuchet MS"/>
              <a:cs typeface="Trebuchet MS"/>
            </a:endParaRPr>
          </a:p>
          <a:p>
            <a:r>
              <a:rPr lang="en-US" dirty="0">
                <a:latin typeface="Trebuchet MS"/>
                <a:cs typeface="Trebuchet MS"/>
              </a:rPr>
              <a:t>Humans have 3.2 billion </a:t>
            </a:r>
            <a:r>
              <a:rPr lang="en-US" dirty="0" err="1">
                <a:latin typeface="Trebuchet MS"/>
                <a:cs typeface="Trebuchet MS"/>
              </a:rPr>
              <a:t>basepairs</a:t>
            </a:r>
            <a:endParaRPr lang="en-US" dirty="0">
              <a:latin typeface="Trebuchet MS"/>
              <a:cs typeface="Trebuchet MS"/>
            </a:endParaRPr>
          </a:p>
          <a:p>
            <a:r>
              <a:rPr lang="en-US" dirty="0">
                <a:latin typeface="Trebuchet MS"/>
                <a:cs typeface="Trebuchet MS"/>
              </a:rPr>
              <a:t>Incredible amount of information</a:t>
            </a:r>
          </a:p>
          <a:p>
            <a:r>
              <a:rPr lang="en-US" dirty="0">
                <a:latin typeface="Trebuchet MS"/>
                <a:cs typeface="Trebuchet MS"/>
              </a:rPr>
              <a:t>Four digits versus binomial (0 and 1)</a:t>
            </a:r>
          </a:p>
          <a:p>
            <a:r>
              <a:rPr lang="en-US" dirty="0">
                <a:latin typeface="Trebuchet MS"/>
                <a:cs typeface="Trebuchet MS"/>
              </a:rPr>
              <a:t>Bioinformatics -&gt; Computers</a:t>
            </a:r>
          </a:p>
          <a:p>
            <a:endParaRPr lang="en-US" dirty="0">
              <a:latin typeface="Trebuchet MS"/>
              <a:cs typeface="Trebuchet MS"/>
            </a:endParaRPr>
          </a:p>
          <a:p>
            <a:r>
              <a:rPr lang="en-US" dirty="0">
                <a:latin typeface="Trebuchet MS"/>
                <a:cs typeface="Trebuchet MS"/>
              </a:rPr>
              <a:t>DNA differences</a:t>
            </a:r>
          </a:p>
          <a:p>
            <a:r>
              <a:rPr lang="en-US" dirty="0">
                <a:latin typeface="Trebuchet MS"/>
                <a:cs typeface="Trebuchet MS"/>
              </a:rPr>
              <a:t>-0.1% different among humans</a:t>
            </a:r>
          </a:p>
          <a:p>
            <a:r>
              <a:rPr lang="en-US" dirty="0">
                <a:latin typeface="Trebuchet MS"/>
                <a:cs typeface="Trebuchet MS"/>
              </a:rPr>
              <a:t>-1.0% human versus chimps.</a:t>
            </a:r>
          </a:p>
          <a:p>
            <a:r>
              <a:rPr lang="en-US" dirty="0">
                <a:latin typeface="Trebuchet MS"/>
                <a:cs typeface="Trebuchet MS"/>
              </a:rPr>
              <a:t>-Cannabis is 1.0%</a:t>
            </a:r>
          </a:p>
          <a:p>
            <a:endParaRPr lang="en-US" dirty="0">
              <a:latin typeface="Trebuchet MS"/>
              <a:cs typeface="Trebuchet MS"/>
            </a:endParaRPr>
          </a:p>
          <a:p>
            <a:r>
              <a:rPr lang="en-US" dirty="0">
                <a:latin typeface="Trebuchet MS"/>
                <a:cs typeface="Trebuchet MS"/>
              </a:rPr>
              <a:t>Humans and plants share 50% of their genes.</a:t>
            </a:r>
          </a:p>
          <a:p>
            <a:endParaRPr lang="en-US" dirty="0">
              <a:latin typeface="Trebuchet MS"/>
              <a:cs typeface="Trebuchet MS"/>
            </a:endParaRPr>
          </a:p>
          <a:p>
            <a:endParaRPr lang="en-US" dirty="0">
              <a:latin typeface="Trebuchet MS"/>
              <a:cs typeface="Trebuchet MS"/>
            </a:endParaRPr>
          </a:p>
        </p:txBody>
      </p:sp>
      <p:sp>
        <p:nvSpPr>
          <p:cNvPr id="10" name="TextBox 9"/>
          <p:cNvSpPr txBox="1"/>
          <p:nvPr/>
        </p:nvSpPr>
        <p:spPr>
          <a:xfrm>
            <a:off x="1776410" y="464814"/>
            <a:ext cx="5594801" cy="584775"/>
          </a:xfrm>
          <a:prstGeom prst="rect">
            <a:avLst/>
          </a:prstGeom>
          <a:noFill/>
        </p:spPr>
        <p:txBody>
          <a:bodyPr wrap="none" rtlCol="0">
            <a:spAutoFit/>
          </a:bodyPr>
          <a:lstStyle/>
          <a:p>
            <a:r>
              <a:rPr lang="en-US" sz="3200" dirty="0">
                <a:latin typeface="Comic Sans MS"/>
                <a:cs typeface="Comic Sans MS"/>
              </a:rPr>
              <a:t>DNA – The Blueprint of Life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7"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ChangeArrowheads="1"/>
          </p:cNvSpPr>
          <p:nvPr/>
        </p:nvSpPr>
        <p:spPr bwMode="auto">
          <a:xfrm>
            <a:off x="3721103" y="1801811"/>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87" name="Rectangle 1027"/>
          <p:cNvSpPr>
            <a:spLocks noChangeArrowheads="1"/>
          </p:cNvSpPr>
          <p:nvPr/>
        </p:nvSpPr>
        <p:spPr bwMode="auto">
          <a:xfrm>
            <a:off x="4216403" y="1801810"/>
            <a:ext cx="38100" cy="469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88" name="Rectangle 1028"/>
          <p:cNvSpPr>
            <a:spLocks noChangeArrowheads="1"/>
          </p:cNvSpPr>
          <p:nvPr/>
        </p:nvSpPr>
        <p:spPr bwMode="auto">
          <a:xfrm>
            <a:off x="3568703" y="1801811"/>
            <a:ext cx="38100" cy="4064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89" name="Rectangle 1029"/>
          <p:cNvSpPr>
            <a:spLocks noChangeArrowheads="1"/>
          </p:cNvSpPr>
          <p:nvPr/>
        </p:nvSpPr>
        <p:spPr bwMode="auto">
          <a:xfrm>
            <a:off x="3619503" y="1801811"/>
            <a:ext cx="38100" cy="4064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0" name="Rectangle 1030"/>
          <p:cNvSpPr>
            <a:spLocks noChangeArrowheads="1"/>
          </p:cNvSpPr>
          <p:nvPr/>
        </p:nvSpPr>
        <p:spPr bwMode="auto">
          <a:xfrm>
            <a:off x="3771903" y="1801811"/>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1" name="Rectangle 1031"/>
          <p:cNvSpPr>
            <a:spLocks noChangeArrowheads="1"/>
          </p:cNvSpPr>
          <p:nvPr/>
        </p:nvSpPr>
        <p:spPr bwMode="auto">
          <a:xfrm>
            <a:off x="3860803" y="1801810"/>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2" name="Rectangle 1032"/>
          <p:cNvSpPr>
            <a:spLocks noChangeArrowheads="1"/>
          </p:cNvSpPr>
          <p:nvPr/>
        </p:nvSpPr>
        <p:spPr bwMode="auto">
          <a:xfrm>
            <a:off x="3911603" y="1801810"/>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3" name="Rectangle 1033"/>
          <p:cNvSpPr>
            <a:spLocks noChangeArrowheads="1"/>
          </p:cNvSpPr>
          <p:nvPr/>
        </p:nvSpPr>
        <p:spPr bwMode="auto">
          <a:xfrm>
            <a:off x="4064003" y="180181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4" name="Rectangle 1034"/>
          <p:cNvSpPr>
            <a:spLocks noChangeArrowheads="1"/>
          </p:cNvSpPr>
          <p:nvPr/>
        </p:nvSpPr>
        <p:spPr bwMode="auto">
          <a:xfrm>
            <a:off x="4013203" y="1801811"/>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5" name="Rectangle 1035"/>
          <p:cNvSpPr>
            <a:spLocks noChangeArrowheads="1"/>
          </p:cNvSpPr>
          <p:nvPr/>
        </p:nvSpPr>
        <p:spPr bwMode="auto">
          <a:xfrm>
            <a:off x="4165603" y="1801810"/>
            <a:ext cx="38100" cy="469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6" name="Rectangle 1036"/>
          <p:cNvSpPr>
            <a:spLocks noChangeArrowheads="1"/>
          </p:cNvSpPr>
          <p:nvPr/>
        </p:nvSpPr>
        <p:spPr bwMode="auto">
          <a:xfrm>
            <a:off x="4402139" y="2539997"/>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7" name="Rectangle 1037"/>
          <p:cNvSpPr>
            <a:spLocks noChangeArrowheads="1"/>
          </p:cNvSpPr>
          <p:nvPr/>
        </p:nvSpPr>
        <p:spPr bwMode="auto">
          <a:xfrm>
            <a:off x="4897439" y="2539997"/>
            <a:ext cx="38100" cy="4826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398" name="Rectangle 1038"/>
          <p:cNvSpPr>
            <a:spLocks noChangeArrowheads="1"/>
          </p:cNvSpPr>
          <p:nvPr/>
        </p:nvSpPr>
        <p:spPr bwMode="auto">
          <a:xfrm>
            <a:off x="4249739" y="2539997"/>
            <a:ext cx="38100" cy="4064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399" name="Rectangle 1039"/>
          <p:cNvSpPr>
            <a:spLocks noChangeArrowheads="1"/>
          </p:cNvSpPr>
          <p:nvPr/>
        </p:nvSpPr>
        <p:spPr bwMode="auto">
          <a:xfrm>
            <a:off x="4300539" y="2539997"/>
            <a:ext cx="38100" cy="4064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0" name="Rectangle 1040"/>
          <p:cNvSpPr>
            <a:spLocks noChangeArrowheads="1"/>
          </p:cNvSpPr>
          <p:nvPr/>
        </p:nvSpPr>
        <p:spPr bwMode="auto">
          <a:xfrm>
            <a:off x="4452939" y="2539997"/>
            <a:ext cx="38100" cy="254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1" name="Rectangle 1041"/>
          <p:cNvSpPr>
            <a:spLocks noChangeArrowheads="1"/>
          </p:cNvSpPr>
          <p:nvPr/>
        </p:nvSpPr>
        <p:spPr bwMode="auto">
          <a:xfrm>
            <a:off x="4541839" y="2539999"/>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02" name="Rectangle 1042"/>
          <p:cNvSpPr>
            <a:spLocks noChangeArrowheads="1"/>
          </p:cNvSpPr>
          <p:nvPr/>
        </p:nvSpPr>
        <p:spPr bwMode="auto">
          <a:xfrm>
            <a:off x="4592639" y="2539999"/>
            <a:ext cx="38100" cy="3556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3" name="Rectangle 1043"/>
          <p:cNvSpPr>
            <a:spLocks noChangeArrowheads="1"/>
          </p:cNvSpPr>
          <p:nvPr/>
        </p:nvSpPr>
        <p:spPr bwMode="auto">
          <a:xfrm>
            <a:off x="4745039" y="2539997"/>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04" name="Rectangle 1044"/>
          <p:cNvSpPr>
            <a:spLocks noChangeArrowheads="1"/>
          </p:cNvSpPr>
          <p:nvPr/>
        </p:nvSpPr>
        <p:spPr bwMode="auto">
          <a:xfrm>
            <a:off x="4694239" y="2539997"/>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05" name="Rectangle 1045"/>
          <p:cNvSpPr>
            <a:spLocks noChangeArrowheads="1"/>
          </p:cNvSpPr>
          <p:nvPr/>
        </p:nvSpPr>
        <p:spPr bwMode="auto">
          <a:xfrm>
            <a:off x="4846639" y="2539997"/>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pic>
        <p:nvPicPr>
          <p:cNvPr id="16406" name="Picture 1046"/>
          <p:cNvPicPr>
            <a:picLocks noChangeAspect="1" noChangeArrowheads="1"/>
          </p:cNvPicPr>
          <p:nvPr/>
        </p:nvPicPr>
        <p:blipFill>
          <a:blip r:embed="rId3"/>
          <a:srcRect/>
          <a:stretch>
            <a:fillRect/>
          </a:stretch>
        </p:blipFill>
        <p:spPr bwMode="auto">
          <a:xfrm>
            <a:off x="4948239" y="1801810"/>
            <a:ext cx="685800" cy="469900"/>
          </a:xfrm>
          <a:prstGeom prst="rect">
            <a:avLst/>
          </a:prstGeom>
          <a:noFill/>
          <a:ln w="9525">
            <a:noFill/>
            <a:miter lim="800000"/>
            <a:headEnd/>
            <a:tailEnd/>
          </a:ln>
        </p:spPr>
      </p:pic>
      <p:sp>
        <p:nvSpPr>
          <p:cNvPr id="16407" name="Rectangle 1047"/>
          <p:cNvSpPr>
            <a:spLocks noChangeArrowheads="1"/>
          </p:cNvSpPr>
          <p:nvPr/>
        </p:nvSpPr>
        <p:spPr bwMode="auto">
          <a:xfrm>
            <a:off x="3359150" y="4564063"/>
            <a:ext cx="213838" cy="384721"/>
          </a:xfrm>
          <a:prstGeom prst="rect">
            <a:avLst/>
          </a:prstGeom>
          <a:noFill/>
          <a:ln w="9525">
            <a:noFill/>
            <a:miter lim="800000"/>
            <a:headEnd/>
            <a:tailEnd/>
          </a:ln>
        </p:spPr>
        <p:txBody>
          <a:bodyPr wrap="none" lIns="0" tIns="0" rIns="0" bIns="0">
            <a:prstTxWarp prst="textNoShape">
              <a:avLst/>
            </a:prstTxWarp>
            <a:spAutoFit/>
          </a:bodyPr>
          <a:lstStyle/>
          <a:p>
            <a:r>
              <a:rPr lang="en-US" sz="2500">
                <a:solidFill>
                  <a:srgbClr val="FCFDFE"/>
                </a:solidFill>
                <a:latin typeface="Helvetica" pitchFamily="-108" charset="0"/>
              </a:rPr>
              <a:t>X</a:t>
            </a:r>
            <a:endParaRPr lang="en-US" b="0"/>
          </a:p>
        </p:txBody>
      </p:sp>
      <p:sp>
        <p:nvSpPr>
          <p:cNvPr id="16408" name="Rectangle 1048"/>
          <p:cNvSpPr>
            <a:spLocks noChangeArrowheads="1"/>
          </p:cNvSpPr>
          <p:nvPr/>
        </p:nvSpPr>
        <p:spPr bwMode="auto">
          <a:xfrm>
            <a:off x="5683250" y="4564063"/>
            <a:ext cx="213838" cy="384721"/>
          </a:xfrm>
          <a:prstGeom prst="rect">
            <a:avLst/>
          </a:prstGeom>
          <a:noFill/>
          <a:ln w="9525">
            <a:noFill/>
            <a:miter lim="800000"/>
            <a:headEnd/>
            <a:tailEnd/>
          </a:ln>
        </p:spPr>
        <p:txBody>
          <a:bodyPr wrap="none" lIns="0" tIns="0" rIns="0" bIns="0">
            <a:prstTxWarp prst="textNoShape">
              <a:avLst/>
            </a:prstTxWarp>
            <a:spAutoFit/>
          </a:bodyPr>
          <a:lstStyle/>
          <a:p>
            <a:r>
              <a:rPr lang="en-US" sz="2500">
                <a:solidFill>
                  <a:srgbClr val="FCFDFE"/>
                </a:solidFill>
                <a:latin typeface="Helvetica" pitchFamily="-108" charset="0"/>
              </a:rPr>
              <a:t>X</a:t>
            </a:r>
            <a:endParaRPr lang="en-US" b="0"/>
          </a:p>
        </p:txBody>
      </p:sp>
      <p:sp>
        <p:nvSpPr>
          <p:cNvPr id="16409" name="Rectangle 1049"/>
          <p:cNvSpPr>
            <a:spLocks noChangeArrowheads="1"/>
          </p:cNvSpPr>
          <p:nvPr/>
        </p:nvSpPr>
        <p:spPr bwMode="auto">
          <a:xfrm>
            <a:off x="2679703" y="4470397"/>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0" name="Rectangle 1050"/>
          <p:cNvSpPr>
            <a:spLocks noChangeArrowheads="1"/>
          </p:cNvSpPr>
          <p:nvPr/>
        </p:nvSpPr>
        <p:spPr bwMode="auto">
          <a:xfrm>
            <a:off x="3175003" y="4470398"/>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1" name="Rectangle 1051"/>
          <p:cNvSpPr>
            <a:spLocks noChangeArrowheads="1"/>
          </p:cNvSpPr>
          <p:nvPr/>
        </p:nvSpPr>
        <p:spPr bwMode="auto">
          <a:xfrm>
            <a:off x="2527303" y="4470397"/>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2" name="Rectangle 1052"/>
          <p:cNvSpPr>
            <a:spLocks noChangeArrowheads="1"/>
          </p:cNvSpPr>
          <p:nvPr/>
        </p:nvSpPr>
        <p:spPr bwMode="auto">
          <a:xfrm>
            <a:off x="2578102" y="4470397"/>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3" name="Rectangle 1053"/>
          <p:cNvSpPr>
            <a:spLocks noChangeArrowheads="1"/>
          </p:cNvSpPr>
          <p:nvPr/>
        </p:nvSpPr>
        <p:spPr bwMode="auto">
          <a:xfrm>
            <a:off x="2730503" y="4470397"/>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4" name="Rectangle 1054"/>
          <p:cNvSpPr>
            <a:spLocks noChangeArrowheads="1"/>
          </p:cNvSpPr>
          <p:nvPr/>
        </p:nvSpPr>
        <p:spPr bwMode="auto">
          <a:xfrm>
            <a:off x="2819403" y="4470397"/>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5" name="Rectangle 1055"/>
          <p:cNvSpPr>
            <a:spLocks noChangeArrowheads="1"/>
          </p:cNvSpPr>
          <p:nvPr/>
        </p:nvSpPr>
        <p:spPr bwMode="auto">
          <a:xfrm>
            <a:off x="2870203" y="4470397"/>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6" name="Rectangle 1056"/>
          <p:cNvSpPr>
            <a:spLocks noChangeArrowheads="1"/>
          </p:cNvSpPr>
          <p:nvPr/>
        </p:nvSpPr>
        <p:spPr bwMode="auto">
          <a:xfrm>
            <a:off x="3022603" y="4470398"/>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7" name="Rectangle 1057"/>
          <p:cNvSpPr>
            <a:spLocks noChangeArrowheads="1"/>
          </p:cNvSpPr>
          <p:nvPr/>
        </p:nvSpPr>
        <p:spPr bwMode="auto">
          <a:xfrm>
            <a:off x="2971803" y="4470398"/>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8" name="Rectangle 1058"/>
          <p:cNvSpPr>
            <a:spLocks noChangeArrowheads="1"/>
          </p:cNvSpPr>
          <p:nvPr/>
        </p:nvSpPr>
        <p:spPr bwMode="auto">
          <a:xfrm>
            <a:off x="3124203" y="4470398"/>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19" name="Rectangle 1059"/>
          <p:cNvSpPr>
            <a:spLocks noChangeArrowheads="1"/>
          </p:cNvSpPr>
          <p:nvPr/>
        </p:nvSpPr>
        <p:spPr bwMode="auto">
          <a:xfrm>
            <a:off x="3848103" y="4470397"/>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0" name="Rectangle 1060"/>
          <p:cNvSpPr>
            <a:spLocks noChangeArrowheads="1"/>
          </p:cNvSpPr>
          <p:nvPr/>
        </p:nvSpPr>
        <p:spPr bwMode="auto">
          <a:xfrm>
            <a:off x="4343403" y="4470398"/>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1" name="Rectangle 1061"/>
          <p:cNvSpPr>
            <a:spLocks noChangeArrowheads="1"/>
          </p:cNvSpPr>
          <p:nvPr/>
        </p:nvSpPr>
        <p:spPr bwMode="auto">
          <a:xfrm>
            <a:off x="3695703" y="4470397"/>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2" name="Rectangle 1062"/>
          <p:cNvSpPr>
            <a:spLocks noChangeArrowheads="1"/>
          </p:cNvSpPr>
          <p:nvPr/>
        </p:nvSpPr>
        <p:spPr bwMode="auto">
          <a:xfrm>
            <a:off x="3746503" y="4470397"/>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3" name="Rectangle 1063"/>
          <p:cNvSpPr>
            <a:spLocks noChangeArrowheads="1"/>
          </p:cNvSpPr>
          <p:nvPr/>
        </p:nvSpPr>
        <p:spPr bwMode="auto">
          <a:xfrm>
            <a:off x="3898903" y="4470397"/>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4" name="Rectangle 1064"/>
          <p:cNvSpPr>
            <a:spLocks noChangeArrowheads="1"/>
          </p:cNvSpPr>
          <p:nvPr/>
        </p:nvSpPr>
        <p:spPr bwMode="auto">
          <a:xfrm>
            <a:off x="3987803" y="4470397"/>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5" name="Rectangle 1065"/>
          <p:cNvSpPr>
            <a:spLocks noChangeArrowheads="1"/>
          </p:cNvSpPr>
          <p:nvPr/>
        </p:nvSpPr>
        <p:spPr bwMode="auto">
          <a:xfrm>
            <a:off x="4038603" y="4470397"/>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6" name="Rectangle 1066"/>
          <p:cNvSpPr>
            <a:spLocks noChangeArrowheads="1"/>
          </p:cNvSpPr>
          <p:nvPr/>
        </p:nvSpPr>
        <p:spPr bwMode="auto">
          <a:xfrm>
            <a:off x="4191003" y="4470398"/>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7" name="Rectangle 1067"/>
          <p:cNvSpPr>
            <a:spLocks noChangeArrowheads="1"/>
          </p:cNvSpPr>
          <p:nvPr/>
        </p:nvSpPr>
        <p:spPr bwMode="auto">
          <a:xfrm>
            <a:off x="4140203" y="4470398"/>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8" name="Rectangle 1068"/>
          <p:cNvSpPr>
            <a:spLocks noChangeArrowheads="1"/>
          </p:cNvSpPr>
          <p:nvPr/>
        </p:nvSpPr>
        <p:spPr bwMode="auto">
          <a:xfrm>
            <a:off x="4279903" y="4470398"/>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29" name="Rectangle 1069"/>
          <p:cNvSpPr>
            <a:spLocks noChangeArrowheads="1"/>
          </p:cNvSpPr>
          <p:nvPr/>
        </p:nvSpPr>
        <p:spPr bwMode="auto">
          <a:xfrm>
            <a:off x="5003803" y="4470397"/>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0" name="Rectangle 1070"/>
          <p:cNvSpPr>
            <a:spLocks noChangeArrowheads="1"/>
          </p:cNvSpPr>
          <p:nvPr/>
        </p:nvSpPr>
        <p:spPr bwMode="auto">
          <a:xfrm>
            <a:off x="5499102" y="4470398"/>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1" name="Rectangle 1071"/>
          <p:cNvSpPr>
            <a:spLocks noChangeArrowheads="1"/>
          </p:cNvSpPr>
          <p:nvPr/>
        </p:nvSpPr>
        <p:spPr bwMode="auto">
          <a:xfrm>
            <a:off x="4851403" y="4470397"/>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2" name="Rectangle 1072"/>
          <p:cNvSpPr>
            <a:spLocks noChangeArrowheads="1"/>
          </p:cNvSpPr>
          <p:nvPr/>
        </p:nvSpPr>
        <p:spPr bwMode="auto">
          <a:xfrm>
            <a:off x="4914902" y="4470397"/>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3" name="Rectangle 1073"/>
          <p:cNvSpPr>
            <a:spLocks noChangeArrowheads="1"/>
          </p:cNvSpPr>
          <p:nvPr/>
        </p:nvSpPr>
        <p:spPr bwMode="auto">
          <a:xfrm>
            <a:off x="5054603" y="4470397"/>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4" name="Rectangle 1074"/>
          <p:cNvSpPr>
            <a:spLocks noChangeArrowheads="1"/>
          </p:cNvSpPr>
          <p:nvPr/>
        </p:nvSpPr>
        <p:spPr bwMode="auto">
          <a:xfrm>
            <a:off x="5143503" y="4470397"/>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5" name="Rectangle 1075"/>
          <p:cNvSpPr>
            <a:spLocks noChangeArrowheads="1"/>
          </p:cNvSpPr>
          <p:nvPr/>
        </p:nvSpPr>
        <p:spPr bwMode="auto">
          <a:xfrm>
            <a:off x="5194302" y="4470397"/>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6" name="Rectangle 1076"/>
          <p:cNvSpPr>
            <a:spLocks noChangeArrowheads="1"/>
          </p:cNvSpPr>
          <p:nvPr/>
        </p:nvSpPr>
        <p:spPr bwMode="auto">
          <a:xfrm>
            <a:off x="5359403" y="4470398"/>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7" name="Rectangle 1077"/>
          <p:cNvSpPr>
            <a:spLocks noChangeArrowheads="1"/>
          </p:cNvSpPr>
          <p:nvPr/>
        </p:nvSpPr>
        <p:spPr bwMode="auto">
          <a:xfrm>
            <a:off x="5295903" y="4470398"/>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8" name="Rectangle 1078"/>
          <p:cNvSpPr>
            <a:spLocks noChangeArrowheads="1"/>
          </p:cNvSpPr>
          <p:nvPr/>
        </p:nvSpPr>
        <p:spPr bwMode="auto">
          <a:xfrm>
            <a:off x="5448303" y="4470398"/>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39" name="Rectangle 1079"/>
          <p:cNvSpPr>
            <a:spLocks noChangeArrowheads="1"/>
          </p:cNvSpPr>
          <p:nvPr/>
        </p:nvSpPr>
        <p:spPr bwMode="auto">
          <a:xfrm>
            <a:off x="6172203" y="4470397"/>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0" name="Rectangle 1080"/>
          <p:cNvSpPr>
            <a:spLocks noChangeArrowheads="1"/>
          </p:cNvSpPr>
          <p:nvPr/>
        </p:nvSpPr>
        <p:spPr bwMode="auto">
          <a:xfrm>
            <a:off x="6667503" y="4470398"/>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1" name="Rectangle 1081"/>
          <p:cNvSpPr>
            <a:spLocks noChangeArrowheads="1"/>
          </p:cNvSpPr>
          <p:nvPr/>
        </p:nvSpPr>
        <p:spPr bwMode="auto">
          <a:xfrm>
            <a:off x="6019803" y="4470397"/>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2" name="Rectangle 1082"/>
          <p:cNvSpPr>
            <a:spLocks noChangeArrowheads="1"/>
          </p:cNvSpPr>
          <p:nvPr/>
        </p:nvSpPr>
        <p:spPr bwMode="auto">
          <a:xfrm>
            <a:off x="6070603" y="4470397"/>
            <a:ext cx="38100" cy="4191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3" name="Rectangle 1083"/>
          <p:cNvSpPr>
            <a:spLocks noChangeArrowheads="1"/>
          </p:cNvSpPr>
          <p:nvPr/>
        </p:nvSpPr>
        <p:spPr bwMode="auto">
          <a:xfrm>
            <a:off x="6223003" y="4470397"/>
            <a:ext cx="38100" cy="2667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4" name="Rectangle 1084"/>
          <p:cNvSpPr>
            <a:spLocks noChangeArrowheads="1"/>
          </p:cNvSpPr>
          <p:nvPr/>
        </p:nvSpPr>
        <p:spPr bwMode="auto">
          <a:xfrm>
            <a:off x="6311903" y="4470397"/>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5" name="Rectangle 1085"/>
          <p:cNvSpPr>
            <a:spLocks noChangeArrowheads="1"/>
          </p:cNvSpPr>
          <p:nvPr/>
        </p:nvSpPr>
        <p:spPr bwMode="auto">
          <a:xfrm>
            <a:off x="6362703" y="4470397"/>
            <a:ext cx="38100" cy="355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6" name="Rectangle 1086"/>
          <p:cNvSpPr>
            <a:spLocks noChangeArrowheads="1"/>
          </p:cNvSpPr>
          <p:nvPr/>
        </p:nvSpPr>
        <p:spPr bwMode="auto">
          <a:xfrm>
            <a:off x="6515103" y="4470398"/>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7" name="Rectangle 1087"/>
          <p:cNvSpPr>
            <a:spLocks noChangeArrowheads="1"/>
          </p:cNvSpPr>
          <p:nvPr/>
        </p:nvSpPr>
        <p:spPr bwMode="auto">
          <a:xfrm>
            <a:off x="6464303" y="4470398"/>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8" name="Rectangle 1088"/>
          <p:cNvSpPr>
            <a:spLocks noChangeArrowheads="1"/>
          </p:cNvSpPr>
          <p:nvPr/>
        </p:nvSpPr>
        <p:spPr bwMode="auto">
          <a:xfrm>
            <a:off x="6616703" y="4470398"/>
            <a:ext cx="38100" cy="4826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49" name="Rectangle 1089"/>
          <p:cNvSpPr>
            <a:spLocks noChangeArrowheads="1"/>
          </p:cNvSpPr>
          <p:nvPr/>
        </p:nvSpPr>
        <p:spPr bwMode="auto">
          <a:xfrm>
            <a:off x="2527303" y="4521199"/>
            <a:ext cx="38100" cy="2032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0" name="Rectangle 1090"/>
          <p:cNvSpPr>
            <a:spLocks noChangeArrowheads="1"/>
          </p:cNvSpPr>
          <p:nvPr/>
        </p:nvSpPr>
        <p:spPr bwMode="auto">
          <a:xfrm>
            <a:off x="2730503" y="4495799"/>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1" name="Rectangle 1091"/>
          <p:cNvSpPr>
            <a:spLocks noChangeArrowheads="1"/>
          </p:cNvSpPr>
          <p:nvPr/>
        </p:nvSpPr>
        <p:spPr bwMode="auto">
          <a:xfrm>
            <a:off x="2578102" y="4673597"/>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2" name="Rectangle 1092"/>
          <p:cNvSpPr>
            <a:spLocks noChangeArrowheads="1"/>
          </p:cNvSpPr>
          <p:nvPr/>
        </p:nvSpPr>
        <p:spPr bwMode="auto">
          <a:xfrm>
            <a:off x="2870203" y="4584698"/>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3" name="Rectangle 1093"/>
          <p:cNvSpPr>
            <a:spLocks noChangeArrowheads="1"/>
          </p:cNvSpPr>
          <p:nvPr/>
        </p:nvSpPr>
        <p:spPr bwMode="auto">
          <a:xfrm>
            <a:off x="3124203" y="4698998"/>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4" name="Rectangle 1094"/>
          <p:cNvSpPr>
            <a:spLocks noChangeArrowheads="1"/>
          </p:cNvSpPr>
          <p:nvPr/>
        </p:nvSpPr>
        <p:spPr bwMode="auto">
          <a:xfrm>
            <a:off x="3175003" y="4470398"/>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5" name="Rectangle 1095"/>
          <p:cNvSpPr>
            <a:spLocks noChangeArrowheads="1"/>
          </p:cNvSpPr>
          <p:nvPr/>
        </p:nvSpPr>
        <p:spPr bwMode="auto">
          <a:xfrm>
            <a:off x="2971803" y="4470398"/>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6" name="Rectangle 1096"/>
          <p:cNvSpPr>
            <a:spLocks noChangeArrowheads="1"/>
          </p:cNvSpPr>
          <p:nvPr/>
        </p:nvSpPr>
        <p:spPr bwMode="auto">
          <a:xfrm>
            <a:off x="3022603" y="4597399"/>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7" name="Rectangle 1097"/>
          <p:cNvSpPr>
            <a:spLocks noChangeArrowheads="1"/>
          </p:cNvSpPr>
          <p:nvPr/>
        </p:nvSpPr>
        <p:spPr bwMode="auto">
          <a:xfrm>
            <a:off x="2679703" y="4533899"/>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8" name="Rectangle 1098"/>
          <p:cNvSpPr>
            <a:spLocks noChangeArrowheads="1"/>
          </p:cNvSpPr>
          <p:nvPr/>
        </p:nvSpPr>
        <p:spPr bwMode="auto">
          <a:xfrm>
            <a:off x="3695703" y="4610099"/>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59" name="Rectangle 1099"/>
          <p:cNvSpPr>
            <a:spLocks noChangeArrowheads="1"/>
          </p:cNvSpPr>
          <p:nvPr/>
        </p:nvSpPr>
        <p:spPr bwMode="auto">
          <a:xfrm>
            <a:off x="3746503" y="4508498"/>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0" name="Rectangle 1100"/>
          <p:cNvSpPr>
            <a:spLocks noChangeArrowheads="1"/>
          </p:cNvSpPr>
          <p:nvPr/>
        </p:nvSpPr>
        <p:spPr bwMode="auto">
          <a:xfrm>
            <a:off x="3697291" y="4724399"/>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1" name="Rectangle 1101"/>
          <p:cNvSpPr>
            <a:spLocks noChangeArrowheads="1"/>
          </p:cNvSpPr>
          <p:nvPr/>
        </p:nvSpPr>
        <p:spPr bwMode="auto">
          <a:xfrm>
            <a:off x="3989391" y="4508498"/>
            <a:ext cx="38100" cy="254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2" name="Rectangle 1102"/>
          <p:cNvSpPr>
            <a:spLocks noChangeArrowheads="1"/>
          </p:cNvSpPr>
          <p:nvPr/>
        </p:nvSpPr>
        <p:spPr bwMode="auto">
          <a:xfrm>
            <a:off x="4038603" y="4483097"/>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3" name="Rectangle 1103"/>
          <p:cNvSpPr>
            <a:spLocks noChangeArrowheads="1"/>
          </p:cNvSpPr>
          <p:nvPr/>
        </p:nvSpPr>
        <p:spPr bwMode="auto">
          <a:xfrm>
            <a:off x="3898903" y="4559297"/>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4" name="Rectangle 1104"/>
          <p:cNvSpPr>
            <a:spLocks noChangeArrowheads="1"/>
          </p:cNvSpPr>
          <p:nvPr/>
        </p:nvSpPr>
        <p:spPr bwMode="auto">
          <a:xfrm>
            <a:off x="3849691" y="4622798"/>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5" name="Rectangle 1105"/>
          <p:cNvSpPr>
            <a:spLocks noChangeArrowheads="1"/>
          </p:cNvSpPr>
          <p:nvPr/>
        </p:nvSpPr>
        <p:spPr bwMode="auto">
          <a:xfrm>
            <a:off x="2819403" y="4470398"/>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6" name="Rectangle 1106"/>
          <p:cNvSpPr>
            <a:spLocks noChangeArrowheads="1"/>
          </p:cNvSpPr>
          <p:nvPr/>
        </p:nvSpPr>
        <p:spPr bwMode="auto">
          <a:xfrm>
            <a:off x="4140203" y="4521199"/>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7" name="Rectangle 1107"/>
          <p:cNvSpPr>
            <a:spLocks noChangeArrowheads="1"/>
          </p:cNvSpPr>
          <p:nvPr/>
        </p:nvSpPr>
        <p:spPr bwMode="auto">
          <a:xfrm>
            <a:off x="4191003" y="4508497"/>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8" name="Rectangle 1108"/>
          <p:cNvSpPr>
            <a:spLocks noChangeArrowheads="1"/>
          </p:cNvSpPr>
          <p:nvPr/>
        </p:nvSpPr>
        <p:spPr bwMode="auto">
          <a:xfrm>
            <a:off x="4279903" y="4864097"/>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69" name="Rectangle 1109"/>
          <p:cNvSpPr>
            <a:spLocks noChangeArrowheads="1"/>
          </p:cNvSpPr>
          <p:nvPr/>
        </p:nvSpPr>
        <p:spPr bwMode="auto">
          <a:xfrm>
            <a:off x="4343403" y="4698998"/>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0" name="Rectangle 1110"/>
          <p:cNvSpPr>
            <a:spLocks noChangeArrowheads="1"/>
          </p:cNvSpPr>
          <p:nvPr/>
        </p:nvSpPr>
        <p:spPr bwMode="auto">
          <a:xfrm>
            <a:off x="4279903" y="4495799"/>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1" name="Rectangle 1111"/>
          <p:cNvSpPr>
            <a:spLocks noChangeArrowheads="1"/>
          </p:cNvSpPr>
          <p:nvPr/>
        </p:nvSpPr>
        <p:spPr bwMode="auto">
          <a:xfrm>
            <a:off x="5003803" y="4470397"/>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2" name="Rectangle 1112"/>
          <p:cNvSpPr>
            <a:spLocks noChangeArrowheads="1"/>
          </p:cNvSpPr>
          <p:nvPr/>
        </p:nvSpPr>
        <p:spPr bwMode="auto">
          <a:xfrm>
            <a:off x="5056191" y="4571998"/>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3" name="Rectangle 1113"/>
          <p:cNvSpPr>
            <a:spLocks noChangeArrowheads="1"/>
          </p:cNvSpPr>
          <p:nvPr/>
        </p:nvSpPr>
        <p:spPr bwMode="auto">
          <a:xfrm>
            <a:off x="4914902" y="4546598"/>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4" name="Rectangle 1114"/>
          <p:cNvSpPr>
            <a:spLocks noChangeArrowheads="1"/>
          </p:cNvSpPr>
          <p:nvPr/>
        </p:nvSpPr>
        <p:spPr bwMode="auto">
          <a:xfrm>
            <a:off x="4851403" y="4521197"/>
            <a:ext cx="38100" cy="3683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5" name="Rectangle 1115"/>
          <p:cNvSpPr>
            <a:spLocks noChangeArrowheads="1"/>
          </p:cNvSpPr>
          <p:nvPr/>
        </p:nvSpPr>
        <p:spPr bwMode="auto">
          <a:xfrm>
            <a:off x="5143503" y="4470397"/>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6" name="Rectangle 1116"/>
          <p:cNvSpPr>
            <a:spLocks noChangeArrowheads="1"/>
          </p:cNvSpPr>
          <p:nvPr/>
        </p:nvSpPr>
        <p:spPr bwMode="auto">
          <a:xfrm>
            <a:off x="5194302" y="4698997"/>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7" name="Rectangle 1117"/>
          <p:cNvSpPr>
            <a:spLocks noChangeArrowheads="1"/>
          </p:cNvSpPr>
          <p:nvPr/>
        </p:nvSpPr>
        <p:spPr bwMode="auto">
          <a:xfrm>
            <a:off x="5448303" y="4483099"/>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8" name="Rectangle 1118"/>
          <p:cNvSpPr>
            <a:spLocks noChangeArrowheads="1"/>
          </p:cNvSpPr>
          <p:nvPr/>
        </p:nvSpPr>
        <p:spPr bwMode="auto">
          <a:xfrm>
            <a:off x="5448303" y="4800599"/>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79" name="Rectangle 1119"/>
          <p:cNvSpPr>
            <a:spLocks noChangeArrowheads="1"/>
          </p:cNvSpPr>
          <p:nvPr/>
        </p:nvSpPr>
        <p:spPr bwMode="auto">
          <a:xfrm>
            <a:off x="5499102" y="4470398"/>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0" name="Rectangle 1120"/>
          <p:cNvSpPr>
            <a:spLocks noChangeArrowheads="1"/>
          </p:cNvSpPr>
          <p:nvPr/>
        </p:nvSpPr>
        <p:spPr bwMode="auto">
          <a:xfrm>
            <a:off x="6019803" y="4470397"/>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1" name="Rectangle 1121"/>
          <p:cNvSpPr>
            <a:spLocks noChangeArrowheads="1"/>
          </p:cNvSpPr>
          <p:nvPr/>
        </p:nvSpPr>
        <p:spPr bwMode="auto">
          <a:xfrm>
            <a:off x="5295903" y="4483099"/>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2" name="Rectangle 1122"/>
          <p:cNvSpPr>
            <a:spLocks noChangeArrowheads="1"/>
          </p:cNvSpPr>
          <p:nvPr/>
        </p:nvSpPr>
        <p:spPr bwMode="auto">
          <a:xfrm>
            <a:off x="6019803" y="4749797"/>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3" name="Rectangle 1123"/>
          <p:cNvSpPr>
            <a:spLocks noChangeArrowheads="1"/>
          </p:cNvSpPr>
          <p:nvPr/>
        </p:nvSpPr>
        <p:spPr bwMode="auto">
          <a:xfrm>
            <a:off x="5359403" y="4559299"/>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4" name="Rectangle 1124"/>
          <p:cNvSpPr>
            <a:spLocks noChangeArrowheads="1"/>
          </p:cNvSpPr>
          <p:nvPr/>
        </p:nvSpPr>
        <p:spPr bwMode="auto">
          <a:xfrm>
            <a:off x="4916490" y="4711699"/>
            <a:ext cx="38100" cy="127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5" name="Rectangle 1125"/>
          <p:cNvSpPr>
            <a:spLocks noChangeArrowheads="1"/>
          </p:cNvSpPr>
          <p:nvPr/>
        </p:nvSpPr>
        <p:spPr bwMode="auto">
          <a:xfrm>
            <a:off x="5194302" y="4711697"/>
            <a:ext cx="38100" cy="63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6" name="Rectangle 1126"/>
          <p:cNvSpPr>
            <a:spLocks noChangeArrowheads="1"/>
          </p:cNvSpPr>
          <p:nvPr/>
        </p:nvSpPr>
        <p:spPr bwMode="auto">
          <a:xfrm>
            <a:off x="6362703" y="4508497"/>
            <a:ext cx="38100" cy="3175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7" name="Rectangle 1127"/>
          <p:cNvSpPr>
            <a:spLocks noChangeArrowheads="1"/>
          </p:cNvSpPr>
          <p:nvPr/>
        </p:nvSpPr>
        <p:spPr bwMode="auto">
          <a:xfrm>
            <a:off x="6616703" y="4470398"/>
            <a:ext cx="38100" cy="3683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8" name="Rectangle 1128"/>
          <p:cNvSpPr>
            <a:spLocks noChangeArrowheads="1"/>
          </p:cNvSpPr>
          <p:nvPr/>
        </p:nvSpPr>
        <p:spPr bwMode="auto">
          <a:xfrm>
            <a:off x="6667503" y="4546597"/>
            <a:ext cx="38100" cy="2032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89" name="Rectangle 1129"/>
          <p:cNvSpPr>
            <a:spLocks noChangeArrowheads="1"/>
          </p:cNvSpPr>
          <p:nvPr/>
        </p:nvSpPr>
        <p:spPr bwMode="auto">
          <a:xfrm>
            <a:off x="6070603" y="4571997"/>
            <a:ext cx="38100" cy="381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0" name="Rectangle 1130"/>
          <p:cNvSpPr>
            <a:spLocks noChangeArrowheads="1"/>
          </p:cNvSpPr>
          <p:nvPr/>
        </p:nvSpPr>
        <p:spPr bwMode="auto">
          <a:xfrm>
            <a:off x="6515103" y="4546598"/>
            <a:ext cx="38100" cy="1397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1" name="Rectangle 1131"/>
          <p:cNvSpPr>
            <a:spLocks noChangeArrowheads="1"/>
          </p:cNvSpPr>
          <p:nvPr/>
        </p:nvSpPr>
        <p:spPr bwMode="auto">
          <a:xfrm>
            <a:off x="6464303" y="4483099"/>
            <a:ext cx="38100" cy="2032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2" name="Rectangle 1132"/>
          <p:cNvSpPr>
            <a:spLocks noChangeArrowheads="1"/>
          </p:cNvSpPr>
          <p:nvPr/>
        </p:nvSpPr>
        <p:spPr bwMode="auto">
          <a:xfrm>
            <a:off x="6172203" y="4686298"/>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3" name="Rectangle 1133"/>
          <p:cNvSpPr>
            <a:spLocks noChangeArrowheads="1"/>
          </p:cNvSpPr>
          <p:nvPr/>
        </p:nvSpPr>
        <p:spPr bwMode="auto">
          <a:xfrm>
            <a:off x="6310315" y="4546597"/>
            <a:ext cx="38100" cy="508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4" name="Rectangle 1134"/>
          <p:cNvSpPr>
            <a:spLocks noChangeArrowheads="1"/>
          </p:cNvSpPr>
          <p:nvPr/>
        </p:nvSpPr>
        <p:spPr bwMode="auto">
          <a:xfrm>
            <a:off x="6223003" y="4470397"/>
            <a:ext cx="38100" cy="2413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495" name="Rectangle 1135"/>
          <p:cNvSpPr>
            <a:spLocks noChangeArrowheads="1"/>
          </p:cNvSpPr>
          <p:nvPr/>
        </p:nvSpPr>
        <p:spPr bwMode="auto">
          <a:xfrm>
            <a:off x="3741742" y="3446460"/>
            <a:ext cx="42863" cy="173037"/>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6" name="Rectangle 1136"/>
          <p:cNvSpPr>
            <a:spLocks noChangeArrowheads="1"/>
          </p:cNvSpPr>
          <p:nvPr/>
        </p:nvSpPr>
        <p:spPr bwMode="auto">
          <a:xfrm>
            <a:off x="3881442" y="3349622"/>
            <a:ext cx="42863"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7" name="Rectangle 1137"/>
          <p:cNvSpPr>
            <a:spLocks noChangeArrowheads="1"/>
          </p:cNvSpPr>
          <p:nvPr/>
        </p:nvSpPr>
        <p:spPr bwMode="auto">
          <a:xfrm>
            <a:off x="4038603" y="3349622"/>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8" name="Rectangle 1138"/>
          <p:cNvSpPr>
            <a:spLocks noChangeArrowheads="1"/>
          </p:cNvSpPr>
          <p:nvPr/>
        </p:nvSpPr>
        <p:spPr bwMode="auto">
          <a:xfrm>
            <a:off x="5041903" y="3375023"/>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499" name="Rectangle 1139"/>
          <p:cNvSpPr>
            <a:spLocks noChangeArrowheads="1"/>
          </p:cNvSpPr>
          <p:nvPr/>
        </p:nvSpPr>
        <p:spPr bwMode="auto">
          <a:xfrm>
            <a:off x="4889506" y="3375024"/>
            <a:ext cx="42863" cy="322263"/>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0" name="Rectangle 1140"/>
          <p:cNvSpPr>
            <a:spLocks noChangeArrowheads="1"/>
          </p:cNvSpPr>
          <p:nvPr/>
        </p:nvSpPr>
        <p:spPr bwMode="auto">
          <a:xfrm>
            <a:off x="5176842" y="3375022"/>
            <a:ext cx="42863" cy="127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1" name="Rectangle 1141"/>
          <p:cNvSpPr>
            <a:spLocks noChangeArrowheads="1"/>
          </p:cNvSpPr>
          <p:nvPr/>
        </p:nvSpPr>
        <p:spPr bwMode="auto">
          <a:xfrm>
            <a:off x="5329240" y="3435351"/>
            <a:ext cx="42863" cy="155575"/>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2" name="Rectangle 1142"/>
          <p:cNvSpPr>
            <a:spLocks noChangeArrowheads="1"/>
          </p:cNvSpPr>
          <p:nvPr/>
        </p:nvSpPr>
        <p:spPr bwMode="auto">
          <a:xfrm>
            <a:off x="5486406" y="3375026"/>
            <a:ext cx="42863" cy="385763"/>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3" name="Rectangle 1143"/>
          <p:cNvSpPr>
            <a:spLocks noChangeArrowheads="1"/>
          </p:cNvSpPr>
          <p:nvPr/>
        </p:nvSpPr>
        <p:spPr bwMode="auto">
          <a:xfrm>
            <a:off x="3592515" y="3503612"/>
            <a:ext cx="38100" cy="2540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4" name="Rectangle 1144"/>
          <p:cNvSpPr>
            <a:spLocks noChangeArrowheads="1"/>
          </p:cNvSpPr>
          <p:nvPr/>
        </p:nvSpPr>
        <p:spPr bwMode="auto">
          <a:xfrm>
            <a:off x="3592518" y="3357564"/>
            <a:ext cx="42863" cy="147637"/>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5" name="Rectangle 1145"/>
          <p:cNvSpPr>
            <a:spLocks noChangeArrowheads="1"/>
          </p:cNvSpPr>
          <p:nvPr/>
        </p:nvSpPr>
        <p:spPr bwMode="auto">
          <a:xfrm>
            <a:off x="3741742" y="3363910"/>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6" name="Rectangle 1146"/>
          <p:cNvSpPr>
            <a:spLocks noChangeArrowheads="1"/>
          </p:cNvSpPr>
          <p:nvPr/>
        </p:nvSpPr>
        <p:spPr bwMode="auto">
          <a:xfrm>
            <a:off x="3881442" y="3584572"/>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7" name="Rectangle 1147"/>
          <p:cNvSpPr>
            <a:spLocks noChangeArrowheads="1"/>
          </p:cNvSpPr>
          <p:nvPr/>
        </p:nvSpPr>
        <p:spPr bwMode="auto">
          <a:xfrm>
            <a:off x="4184651" y="3349622"/>
            <a:ext cx="38100" cy="215900"/>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16508" name="Rectangle 1148"/>
          <p:cNvSpPr>
            <a:spLocks noChangeArrowheads="1"/>
          </p:cNvSpPr>
          <p:nvPr/>
        </p:nvSpPr>
        <p:spPr bwMode="auto">
          <a:xfrm>
            <a:off x="4184649" y="3559172"/>
            <a:ext cx="44451" cy="2540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09" name="Rectangle 1149"/>
          <p:cNvSpPr>
            <a:spLocks noChangeArrowheads="1"/>
          </p:cNvSpPr>
          <p:nvPr/>
        </p:nvSpPr>
        <p:spPr bwMode="auto">
          <a:xfrm>
            <a:off x="4889506" y="3694110"/>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10" name="Rectangle 1150"/>
          <p:cNvSpPr>
            <a:spLocks noChangeArrowheads="1"/>
          </p:cNvSpPr>
          <p:nvPr/>
        </p:nvSpPr>
        <p:spPr bwMode="auto">
          <a:xfrm>
            <a:off x="5181602" y="3498848"/>
            <a:ext cx="38100" cy="2159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11" name="Rectangle 1151"/>
          <p:cNvSpPr>
            <a:spLocks noChangeArrowheads="1"/>
          </p:cNvSpPr>
          <p:nvPr/>
        </p:nvSpPr>
        <p:spPr bwMode="auto">
          <a:xfrm>
            <a:off x="5329240" y="3379785"/>
            <a:ext cx="42863" cy="58737"/>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12" name="Rectangle 1152"/>
          <p:cNvSpPr>
            <a:spLocks noChangeArrowheads="1"/>
          </p:cNvSpPr>
          <p:nvPr/>
        </p:nvSpPr>
        <p:spPr bwMode="auto">
          <a:xfrm>
            <a:off x="5486406" y="3748085"/>
            <a:ext cx="42863" cy="9525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6531" name="Text Box 1171"/>
          <p:cNvSpPr txBox="1">
            <a:spLocks noChangeArrowheads="1"/>
          </p:cNvSpPr>
          <p:nvPr/>
        </p:nvSpPr>
        <p:spPr bwMode="auto">
          <a:xfrm>
            <a:off x="4376739" y="1919285"/>
            <a:ext cx="304478" cy="369332"/>
          </a:xfrm>
          <a:prstGeom prst="rect">
            <a:avLst/>
          </a:prstGeom>
          <a:noFill/>
          <a:ln w="9525">
            <a:noFill/>
            <a:miter lim="800000"/>
            <a:headEnd/>
            <a:tailEnd/>
          </a:ln>
        </p:spPr>
        <p:txBody>
          <a:bodyPr wrap="none">
            <a:prstTxWarp prst="textNoShape">
              <a:avLst/>
            </a:prstTxWarp>
            <a:spAutoFit/>
          </a:bodyPr>
          <a:lstStyle/>
          <a:p>
            <a:r>
              <a:rPr lang="en-US" b="0"/>
              <a:t>X</a:t>
            </a:r>
          </a:p>
        </p:txBody>
      </p:sp>
      <p:sp>
        <p:nvSpPr>
          <p:cNvPr id="16532" name="Line 1172"/>
          <p:cNvSpPr>
            <a:spLocks noChangeShapeType="1"/>
          </p:cNvSpPr>
          <p:nvPr/>
        </p:nvSpPr>
        <p:spPr bwMode="auto">
          <a:xfrm>
            <a:off x="4570413" y="2249485"/>
            <a:ext cx="4763" cy="2413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6533" name="Text Box 1173"/>
          <p:cNvSpPr txBox="1">
            <a:spLocks noChangeArrowheads="1"/>
          </p:cNvSpPr>
          <p:nvPr/>
        </p:nvSpPr>
        <p:spPr bwMode="auto">
          <a:xfrm>
            <a:off x="4419600" y="3479797"/>
            <a:ext cx="304478" cy="369332"/>
          </a:xfrm>
          <a:prstGeom prst="rect">
            <a:avLst/>
          </a:prstGeom>
          <a:noFill/>
          <a:ln w="9525">
            <a:noFill/>
            <a:miter lim="800000"/>
            <a:headEnd/>
            <a:tailEnd/>
          </a:ln>
        </p:spPr>
        <p:txBody>
          <a:bodyPr wrap="none">
            <a:prstTxWarp prst="textNoShape">
              <a:avLst/>
            </a:prstTxWarp>
            <a:spAutoFit/>
          </a:bodyPr>
          <a:lstStyle/>
          <a:p>
            <a:r>
              <a:rPr lang="en-US" b="0" dirty="0"/>
              <a:t>X</a:t>
            </a:r>
          </a:p>
        </p:txBody>
      </p:sp>
      <p:sp>
        <p:nvSpPr>
          <p:cNvPr id="16534" name="Line 1174"/>
          <p:cNvSpPr>
            <a:spLocks noChangeShapeType="1"/>
          </p:cNvSpPr>
          <p:nvPr/>
        </p:nvSpPr>
        <p:spPr bwMode="auto">
          <a:xfrm>
            <a:off x="4586289" y="3852862"/>
            <a:ext cx="4763" cy="2413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6536" name="Text Box 1176"/>
          <p:cNvSpPr txBox="1">
            <a:spLocks noChangeArrowheads="1"/>
          </p:cNvSpPr>
          <p:nvPr/>
        </p:nvSpPr>
        <p:spPr bwMode="auto">
          <a:xfrm>
            <a:off x="3804521" y="2951160"/>
            <a:ext cx="1529485" cy="338554"/>
          </a:xfrm>
          <a:prstGeom prst="rect">
            <a:avLst/>
          </a:prstGeom>
          <a:noFill/>
          <a:ln w="9525">
            <a:noFill/>
            <a:miter lim="800000"/>
            <a:headEnd/>
            <a:tailEnd/>
          </a:ln>
        </p:spPr>
        <p:txBody>
          <a:bodyPr wrap="none">
            <a:prstTxWarp prst="textNoShape">
              <a:avLst/>
            </a:prstTxWarp>
            <a:spAutoFit/>
          </a:bodyPr>
          <a:lstStyle/>
          <a:p>
            <a:r>
              <a:rPr lang="en-US" sz="1600" dirty="0">
                <a:latin typeface="Comic Sans MS" pitchFamily="-108" charset="0"/>
              </a:rPr>
              <a:t>recombination</a:t>
            </a:r>
            <a:endParaRPr lang="en-US" sz="1600" b="0" dirty="0"/>
          </a:p>
        </p:txBody>
      </p:sp>
      <p:sp>
        <p:nvSpPr>
          <p:cNvPr id="16697" name="Text Box 1337"/>
          <p:cNvSpPr txBox="1">
            <a:spLocks noChangeArrowheads="1"/>
          </p:cNvSpPr>
          <p:nvPr/>
        </p:nvSpPr>
        <p:spPr bwMode="auto">
          <a:xfrm>
            <a:off x="2095261" y="824199"/>
            <a:ext cx="4613763" cy="584776"/>
          </a:xfrm>
          <a:prstGeom prst="rect">
            <a:avLst/>
          </a:prstGeom>
          <a:noFill/>
          <a:ln w="9525">
            <a:noFill/>
            <a:miter lim="800000"/>
            <a:headEnd/>
            <a:tailEnd/>
          </a:ln>
        </p:spPr>
        <p:txBody>
          <a:bodyPr wrap="none">
            <a:prstTxWarp prst="textNoShape">
              <a:avLst/>
            </a:prstTxWarp>
            <a:spAutoFit/>
          </a:bodyPr>
          <a:lstStyle/>
          <a:p>
            <a:r>
              <a:rPr lang="en-US" sz="3200" b="0" dirty="0">
                <a:latin typeface="Comic Sans MS" pitchFamily="-108" charset="0"/>
              </a:rPr>
              <a:t>Cross for QTL mapping</a:t>
            </a:r>
            <a:endParaRPr lang="en-US" b="0" dirty="0"/>
          </a:p>
        </p:txBody>
      </p:sp>
      <p:sp>
        <p:nvSpPr>
          <p:cNvPr id="321" name="Text Box 1176"/>
          <p:cNvSpPr txBox="1">
            <a:spLocks noChangeArrowheads="1"/>
          </p:cNvSpPr>
          <p:nvPr/>
        </p:nvSpPr>
        <p:spPr bwMode="auto">
          <a:xfrm>
            <a:off x="4195763" y="4094160"/>
            <a:ext cx="1070626" cy="338554"/>
          </a:xfrm>
          <a:prstGeom prst="rect">
            <a:avLst/>
          </a:prstGeom>
          <a:noFill/>
          <a:ln w="9525">
            <a:noFill/>
            <a:miter lim="800000"/>
            <a:headEnd/>
            <a:tailEnd/>
          </a:ln>
        </p:spPr>
        <p:txBody>
          <a:bodyPr wrap="none">
            <a:prstTxWarp prst="textNoShape">
              <a:avLst/>
            </a:prstTxWarp>
            <a:spAutoFit/>
          </a:bodyPr>
          <a:lstStyle/>
          <a:p>
            <a:r>
              <a:rPr lang="en-US" sz="1600" dirty="0">
                <a:latin typeface="Comic Sans MS" pitchFamily="-108" charset="0"/>
              </a:rPr>
              <a:t>F2 plants</a:t>
            </a:r>
            <a:endParaRPr lang="en-US" sz="1600" b="0" dirty="0"/>
          </a:p>
        </p:txBody>
      </p:sp>
      <p:sp>
        <p:nvSpPr>
          <p:cNvPr id="136" name="Text Box 1176"/>
          <p:cNvSpPr txBox="1">
            <a:spLocks noChangeArrowheads="1"/>
          </p:cNvSpPr>
          <p:nvPr/>
        </p:nvSpPr>
        <p:spPr bwMode="auto">
          <a:xfrm>
            <a:off x="5105400" y="2607843"/>
            <a:ext cx="402674" cy="338554"/>
          </a:xfrm>
          <a:prstGeom prst="rect">
            <a:avLst/>
          </a:prstGeom>
          <a:noFill/>
          <a:ln w="9525">
            <a:noFill/>
            <a:miter lim="800000"/>
            <a:headEnd/>
            <a:tailEnd/>
          </a:ln>
        </p:spPr>
        <p:txBody>
          <a:bodyPr wrap="none">
            <a:prstTxWarp prst="textNoShape">
              <a:avLst/>
            </a:prstTxWarp>
            <a:spAutoFit/>
          </a:bodyPr>
          <a:lstStyle/>
          <a:p>
            <a:r>
              <a:rPr lang="en-US" sz="1600" dirty="0">
                <a:latin typeface="Comic Sans MS" pitchFamily="-108" charset="0"/>
              </a:rPr>
              <a:t>F1</a:t>
            </a:r>
            <a:endParaRPr lang="en-US" sz="1600" b="0" dirty="0"/>
          </a:p>
        </p:txBody>
      </p:sp>
      <p:sp>
        <p:nvSpPr>
          <p:cNvPr id="138" name="Text Box 1176"/>
          <p:cNvSpPr txBox="1">
            <a:spLocks noChangeArrowheads="1"/>
          </p:cNvSpPr>
          <p:nvPr/>
        </p:nvSpPr>
        <p:spPr bwMode="auto">
          <a:xfrm>
            <a:off x="2697410" y="3369843"/>
            <a:ext cx="731590" cy="338554"/>
          </a:xfrm>
          <a:prstGeom prst="rect">
            <a:avLst/>
          </a:prstGeom>
          <a:noFill/>
          <a:ln w="9525">
            <a:noFill/>
            <a:miter lim="800000"/>
            <a:headEnd/>
            <a:tailEnd/>
          </a:ln>
        </p:spPr>
        <p:txBody>
          <a:bodyPr wrap="none">
            <a:prstTxWarp prst="textNoShape">
              <a:avLst/>
            </a:prstTxWarp>
            <a:spAutoFit/>
          </a:bodyPr>
          <a:lstStyle/>
          <a:p>
            <a:r>
              <a:rPr lang="en-US" sz="1600" b="0" dirty="0">
                <a:latin typeface="Comic Sans MS" pitchFamily="-108" charset="0"/>
              </a:rPr>
              <a:t>Pollen</a:t>
            </a:r>
            <a:endParaRPr lang="en-US" sz="1600" b="0" dirty="0"/>
          </a:p>
        </p:txBody>
      </p:sp>
      <p:sp>
        <p:nvSpPr>
          <p:cNvPr id="139" name="Text Box 1176"/>
          <p:cNvSpPr txBox="1">
            <a:spLocks noChangeArrowheads="1"/>
          </p:cNvSpPr>
          <p:nvPr/>
        </p:nvSpPr>
        <p:spPr bwMode="auto">
          <a:xfrm>
            <a:off x="5715000" y="3446043"/>
            <a:ext cx="530614" cy="338554"/>
          </a:xfrm>
          <a:prstGeom prst="rect">
            <a:avLst/>
          </a:prstGeom>
          <a:noFill/>
          <a:ln w="9525">
            <a:noFill/>
            <a:miter lim="800000"/>
            <a:headEnd/>
            <a:tailEnd/>
          </a:ln>
        </p:spPr>
        <p:txBody>
          <a:bodyPr wrap="none">
            <a:prstTxWarp prst="textNoShape">
              <a:avLst/>
            </a:prstTxWarp>
            <a:spAutoFit/>
          </a:bodyPr>
          <a:lstStyle/>
          <a:p>
            <a:r>
              <a:rPr lang="en-US" sz="1600" b="0" dirty="0">
                <a:latin typeface="Comic Sans MS" pitchFamily="-108" charset="0"/>
              </a:rPr>
              <a:t>Egg</a:t>
            </a:r>
            <a:endParaRPr lang="en-US" sz="1600" b="0" dirty="0"/>
          </a:p>
        </p:txBody>
      </p:sp>
      <p:sp>
        <p:nvSpPr>
          <p:cNvPr id="2" name="Oval 1"/>
          <p:cNvSpPr/>
          <p:nvPr/>
        </p:nvSpPr>
        <p:spPr>
          <a:xfrm>
            <a:off x="2908303" y="1532802"/>
            <a:ext cx="3263900" cy="148979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0" name="Picture 1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141"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4150286"/>
            <a:ext cx="152400" cy="6858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362200" y="3540686"/>
            <a:ext cx="152400" cy="6096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209800" y="3540686"/>
            <a:ext cx="152400" cy="1295400"/>
          </a:xfrm>
          <a:prstGeom prst="rect">
            <a:avLst/>
          </a:prstGeom>
          <a:solidFill>
            <a:srgbClr val="9BBB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105400" y="4531286"/>
            <a:ext cx="152400" cy="3048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5105400" y="3540686"/>
            <a:ext cx="152400" cy="990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953000" y="3540686"/>
            <a:ext cx="152400" cy="1295400"/>
          </a:xfrm>
          <a:prstGeom prst="rect">
            <a:avLst/>
          </a:prstGeom>
          <a:solidFill>
            <a:srgbClr val="9BBB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81400" y="1754214"/>
            <a:ext cx="152400" cy="1295400"/>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733800" y="1754214"/>
            <a:ext cx="152400" cy="1295400"/>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334000" y="1754214"/>
            <a:ext cx="152400" cy="12954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5486400" y="1754214"/>
            <a:ext cx="152400" cy="12954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19800" y="3540686"/>
            <a:ext cx="152400" cy="4572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038600" y="3540686"/>
            <a:ext cx="152400" cy="1295400"/>
          </a:xfrm>
          <a:prstGeom prst="rect">
            <a:avLst/>
          </a:prstGeom>
          <a:solidFill>
            <a:srgbClr val="9BBB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191000" y="4378886"/>
            <a:ext cx="152400" cy="4572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6781800" y="3540686"/>
            <a:ext cx="152400" cy="1295400"/>
          </a:xfrm>
          <a:prstGeom prst="rect">
            <a:avLst/>
          </a:prstGeom>
          <a:solidFill>
            <a:srgbClr val="9BBB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934200" y="4378886"/>
            <a:ext cx="152400" cy="4572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019800" y="3997886"/>
            <a:ext cx="152400" cy="8382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5867400" y="3540686"/>
            <a:ext cx="152400" cy="1295400"/>
          </a:xfrm>
          <a:prstGeom prst="rect">
            <a:avLst/>
          </a:prstGeom>
          <a:solidFill>
            <a:srgbClr val="9BBB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276600" y="4226486"/>
            <a:ext cx="152400" cy="6096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3276600" y="3540686"/>
            <a:ext cx="152400" cy="6858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124200" y="3540686"/>
            <a:ext cx="152400" cy="1295400"/>
          </a:xfrm>
          <a:prstGeom prst="rect">
            <a:avLst/>
          </a:prstGeom>
          <a:solidFill>
            <a:srgbClr val="9BBB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191000" y="3997886"/>
            <a:ext cx="1524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934200" y="3540686"/>
            <a:ext cx="152400" cy="8382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5486400" y="4531286"/>
            <a:ext cx="152400" cy="3048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400800" y="3997886"/>
            <a:ext cx="152400" cy="3810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486400" y="3540686"/>
            <a:ext cx="152400" cy="4572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572000" y="3997886"/>
            <a:ext cx="152400" cy="3810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572000" y="4531286"/>
            <a:ext cx="152400" cy="3048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191000" y="3540686"/>
            <a:ext cx="152400" cy="457200"/>
          </a:xfrm>
          <a:prstGeom prst="rect">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4041740" y="5000154"/>
            <a:ext cx="3071675" cy="369332"/>
          </a:xfrm>
          <a:prstGeom prst="rect">
            <a:avLst/>
          </a:prstGeom>
          <a:noFill/>
        </p:spPr>
        <p:txBody>
          <a:bodyPr wrap="none" rtlCol="0">
            <a:spAutoFit/>
          </a:bodyPr>
          <a:lstStyle/>
          <a:p>
            <a:r>
              <a:rPr lang="en-US"/>
              <a:t>3		4		5		6</a:t>
            </a:r>
            <a:endParaRPr lang="en-US" dirty="0"/>
          </a:p>
        </p:txBody>
      </p:sp>
      <p:cxnSp>
        <p:nvCxnSpPr>
          <p:cNvPr id="39" name="Straight Connector 38"/>
          <p:cNvCxnSpPr/>
          <p:nvPr/>
        </p:nvCxnSpPr>
        <p:spPr>
          <a:xfrm>
            <a:off x="2057400" y="5369486"/>
            <a:ext cx="1524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1751807" y="5063894"/>
            <a:ext cx="60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3277395" y="5065481"/>
            <a:ext cx="60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3886200" y="3312086"/>
            <a:ext cx="3505200" cy="168806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flipH="1">
            <a:off x="1169719" y="3857157"/>
            <a:ext cx="735280" cy="461665"/>
          </a:xfrm>
          <a:prstGeom prst="rect">
            <a:avLst/>
          </a:prstGeom>
          <a:noFill/>
        </p:spPr>
        <p:txBody>
          <a:bodyPr wrap="square" rtlCol="0">
            <a:spAutoFit/>
          </a:bodyPr>
          <a:lstStyle/>
          <a:p>
            <a:r>
              <a:rPr lang="en-US" sz="2400" dirty="0"/>
              <a:t>F1</a:t>
            </a:r>
          </a:p>
        </p:txBody>
      </p:sp>
      <p:cxnSp>
        <p:nvCxnSpPr>
          <p:cNvPr id="40" name="Straight Arrow Connector 39"/>
          <p:cNvCxnSpPr/>
          <p:nvPr/>
        </p:nvCxnSpPr>
        <p:spPr>
          <a:xfrm>
            <a:off x="2889685" y="5371075"/>
            <a:ext cx="1993029" cy="4302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105400" y="5501576"/>
            <a:ext cx="805504" cy="523220"/>
          </a:xfrm>
          <a:prstGeom prst="rect">
            <a:avLst/>
          </a:prstGeom>
          <a:noFill/>
        </p:spPr>
        <p:txBody>
          <a:bodyPr wrap="none" rtlCol="0">
            <a:spAutoFit/>
          </a:bodyPr>
          <a:lstStyle/>
          <a:p>
            <a:r>
              <a:rPr lang="en-US" sz="2800" dirty="0">
                <a:latin typeface="Comic Sans MS"/>
                <a:cs typeface="Comic Sans MS"/>
              </a:rPr>
              <a:t>F2a</a:t>
            </a:r>
          </a:p>
        </p:txBody>
      </p:sp>
      <p:sp>
        <p:nvSpPr>
          <p:cNvPr id="46" name="TextBox 45"/>
          <p:cNvSpPr txBox="1"/>
          <p:nvPr/>
        </p:nvSpPr>
        <p:spPr>
          <a:xfrm>
            <a:off x="1685163" y="2191848"/>
            <a:ext cx="1274808" cy="461665"/>
          </a:xfrm>
          <a:prstGeom prst="rect">
            <a:avLst/>
          </a:prstGeom>
          <a:noFill/>
        </p:spPr>
        <p:txBody>
          <a:bodyPr wrap="none" rtlCol="0">
            <a:spAutoFit/>
          </a:bodyPr>
          <a:lstStyle/>
          <a:p>
            <a:r>
              <a:rPr lang="en-US" sz="2400" dirty="0">
                <a:latin typeface="Comic Sans MS"/>
                <a:cs typeface="Comic Sans MS"/>
              </a:rPr>
              <a:t>Parents</a:t>
            </a:r>
          </a:p>
        </p:txBody>
      </p:sp>
      <p:sp>
        <p:nvSpPr>
          <p:cNvPr id="50" name="TextBox 49"/>
          <p:cNvSpPr txBox="1"/>
          <p:nvPr/>
        </p:nvSpPr>
        <p:spPr>
          <a:xfrm>
            <a:off x="144875" y="670813"/>
            <a:ext cx="8397050" cy="954107"/>
          </a:xfrm>
          <a:prstGeom prst="rect">
            <a:avLst/>
          </a:prstGeom>
          <a:noFill/>
        </p:spPr>
        <p:txBody>
          <a:bodyPr wrap="none" rtlCol="0">
            <a:spAutoFit/>
          </a:bodyPr>
          <a:lstStyle/>
          <a:p>
            <a:pPr algn="ctr"/>
            <a:r>
              <a:rPr lang="en-US" sz="2800" dirty="0">
                <a:latin typeface="Comic Sans MS"/>
                <a:cs typeface="Comic Sans MS"/>
              </a:rPr>
              <a:t>-Recent hybrids are NOT ideal starting material,</a:t>
            </a:r>
          </a:p>
          <a:p>
            <a:pPr algn="ctr"/>
            <a:r>
              <a:rPr lang="en-US" sz="2800" dirty="0">
                <a:latin typeface="Comic Sans MS"/>
                <a:cs typeface="Comic Sans MS"/>
              </a:rPr>
              <a:t>-Inbred lines are ideal</a:t>
            </a:r>
          </a:p>
        </p:txBody>
      </p:sp>
      <p:sp>
        <p:nvSpPr>
          <p:cNvPr id="47" name="TextBox 46"/>
          <p:cNvSpPr txBox="1"/>
          <p:nvPr/>
        </p:nvSpPr>
        <p:spPr>
          <a:xfrm>
            <a:off x="2221274" y="4868692"/>
            <a:ext cx="1225015" cy="369332"/>
          </a:xfrm>
          <a:prstGeom prst="rect">
            <a:avLst/>
          </a:prstGeom>
          <a:noFill/>
        </p:spPr>
        <p:txBody>
          <a:bodyPr wrap="none" rtlCol="0">
            <a:spAutoFit/>
          </a:bodyPr>
          <a:lstStyle/>
          <a:p>
            <a:r>
              <a:rPr lang="en-US"/>
              <a:t>1		2</a:t>
            </a:r>
            <a:endParaRPr lang="en-US" dirty="0"/>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49"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n 11.jpeg"/>
          <p:cNvPicPr>
            <a:picLocks noChangeAspect="1"/>
          </p:cNvPicPr>
          <p:nvPr/>
        </p:nvPicPr>
        <p:blipFill>
          <a:blip r:embed="rId3"/>
          <a:stretch>
            <a:fillRect/>
          </a:stretch>
        </p:blipFill>
        <p:spPr>
          <a:xfrm>
            <a:off x="4256044" y="371652"/>
            <a:ext cx="4848225" cy="6858001"/>
          </a:xfrm>
          <a:prstGeom prst="rect">
            <a:avLst/>
          </a:prstGeom>
        </p:spPr>
      </p:pic>
      <p:sp>
        <p:nvSpPr>
          <p:cNvPr id="5" name="TextBox 4"/>
          <p:cNvSpPr txBox="1"/>
          <p:nvPr/>
        </p:nvSpPr>
        <p:spPr>
          <a:xfrm>
            <a:off x="724706" y="1535119"/>
            <a:ext cx="1104790" cy="369332"/>
          </a:xfrm>
          <a:prstGeom prst="rect">
            <a:avLst/>
          </a:prstGeom>
          <a:noFill/>
        </p:spPr>
        <p:txBody>
          <a:bodyPr wrap="none" rtlCol="0">
            <a:spAutoFit/>
          </a:bodyPr>
          <a:lstStyle/>
          <a:p>
            <a:r>
              <a:rPr lang="en-US" dirty="0">
                <a:latin typeface="Comic Sans MS" charset="0"/>
                <a:ea typeface="Comic Sans MS" charset="0"/>
                <a:cs typeface="Comic Sans MS" charset="0"/>
              </a:rPr>
              <a:t>Strain A</a:t>
            </a:r>
          </a:p>
        </p:txBody>
      </p:sp>
      <p:sp>
        <p:nvSpPr>
          <p:cNvPr id="6" name="Rectangle 5"/>
          <p:cNvSpPr/>
          <p:nvPr/>
        </p:nvSpPr>
        <p:spPr>
          <a:xfrm>
            <a:off x="1776692" y="1067346"/>
            <a:ext cx="182808" cy="15010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7" name="Rectangle 6"/>
          <p:cNvSpPr/>
          <p:nvPr/>
        </p:nvSpPr>
        <p:spPr>
          <a:xfrm>
            <a:off x="2111900" y="1067346"/>
            <a:ext cx="182808" cy="15010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8" name="Rectangle 7"/>
          <p:cNvSpPr/>
          <p:nvPr/>
        </p:nvSpPr>
        <p:spPr>
          <a:xfrm>
            <a:off x="1776692" y="2840297"/>
            <a:ext cx="182808" cy="1501015"/>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9" name="Rectangle 8"/>
          <p:cNvSpPr/>
          <p:nvPr/>
        </p:nvSpPr>
        <p:spPr>
          <a:xfrm>
            <a:off x="2111900" y="2840297"/>
            <a:ext cx="182808" cy="1501015"/>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0" name="TextBox 9"/>
          <p:cNvSpPr txBox="1"/>
          <p:nvPr/>
        </p:nvSpPr>
        <p:spPr>
          <a:xfrm>
            <a:off x="724713" y="3299995"/>
            <a:ext cx="1082348" cy="369332"/>
          </a:xfrm>
          <a:prstGeom prst="rect">
            <a:avLst/>
          </a:prstGeom>
          <a:noFill/>
        </p:spPr>
        <p:txBody>
          <a:bodyPr wrap="none" rtlCol="0">
            <a:spAutoFit/>
          </a:bodyPr>
          <a:lstStyle/>
          <a:p>
            <a:r>
              <a:rPr lang="en-US" dirty="0">
                <a:latin typeface="Comic Sans MS" charset="0"/>
                <a:ea typeface="Comic Sans MS" charset="0"/>
                <a:cs typeface="Comic Sans MS" charset="0"/>
              </a:rPr>
              <a:t>Strain B</a:t>
            </a:r>
          </a:p>
        </p:txBody>
      </p:sp>
      <p:sp>
        <p:nvSpPr>
          <p:cNvPr id="11" name="Rectangle 10"/>
          <p:cNvSpPr/>
          <p:nvPr/>
        </p:nvSpPr>
        <p:spPr>
          <a:xfrm>
            <a:off x="1783700" y="4585486"/>
            <a:ext cx="182808" cy="15010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2" name="Rectangle 11"/>
          <p:cNvSpPr/>
          <p:nvPr/>
        </p:nvSpPr>
        <p:spPr>
          <a:xfrm>
            <a:off x="2139228" y="4588873"/>
            <a:ext cx="182808" cy="15010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3" name="TextBox 12"/>
          <p:cNvSpPr txBox="1"/>
          <p:nvPr/>
        </p:nvSpPr>
        <p:spPr>
          <a:xfrm>
            <a:off x="752033" y="5068891"/>
            <a:ext cx="1075936" cy="369332"/>
          </a:xfrm>
          <a:prstGeom prst="rect">
            <a:avLst/>
          </a:prstGeom>
          <a:noFill/>
        </p:spPr>
        <p:txBody>
          <a:bodyPr wrap="none" rtlCol="0">
            <a:spAutoFit/>
          </a:bodyPr>
          <a:lstStyle/>
          <a:p>
            <a:r>
              <a:rPr lang="en-US" dirty="0">
                <a:latin typeface="Comic Sans MS" charset="0"/>
                <a:ea typeface="Comic Sans MS" charset="0"/>
                <a:cs typeface="Comic Sans MS" charset="0"/>
              </a:rPr>
              <a:t>Strain C</a:t>
            </a:r>
          </a:p>
        </p:txBody>
      </p:sp>
      <p:sp>
        <p:nvSpPr>
          <p:cNvPr id="14" name="TextBox 13"/>
          <p:cNvSpPr txBox="1"/>
          <p:nvPr/>
        </p:nvSpPr>
        <p:spPr>
          <a:xfrm>
            <a:off x="498987" y="557167"/>
            <a:ext cx="3332964" cy="523220"/>
          </a:xfrm>
          <a:prstGeom prst="rect">
            <a:avLst/>
          </a:prstGeom>
          <a:noFill/>
        </p:spPr>
        <p:txBody>
          <a:bodyPr wrap="none" rtlCol="0">
            <a:spAutoFit/>
          </a:bodyPr>
          <a:lstStyle/>
          <a:p>
            <a:r>
              <a:rPr lang="en-US" sz="2800" dirty="0">
                <a:latin typeface="Comic Sans MS" charset="0"/>
                <a:ea typeface="Comic Sans MS" charset="0"/>
                <a:cs typeface="Comic Sans MS" charset="0"/>
              </a:rPr>
              <a:t>Molecular Markers</a:t>
            </a:r>
          </a:p>
        </p:txBody>
      </p:sp>
      <p:sp>
        <p:nvSpPr>
          <p:cNvPr id="15" name="TextBox 14"/>
          <p:cNvSpPr txBox="1"/>
          <p:nvPr/>
        </p:nvSpPr>
        <p:spPr>
          <a:xfrm>
            <a:off x="2242649" y="1258124"/>
            <a:ext cx="1279517" cy="461665"/>
          </a:xfrm>
          <a:prstGeom prst="rect">
            <a:avLst/>
          </a:prstGeom>
          <a:noFill/>
        </p:spPr>
        <p:txBody>
          <a:bodyPr wrap="none" rtlCol="0">
            <a:spAutoFit/>
          </a:bodyPr>
          <a:lstStyle/>
          <a:p>
            <a:pPr algn="ctr"/>
            <a:r>
              <a:rPr lang="en-US" sz="1200" dirty="0">
                <a:latin typeface="Comic Sans MS" charset="0"/>
                <a:ea typeface="Comic Sans MS" charset="0"/>
                <a:cs typeface="Comic Sans MS" charset="0"/>
              </a:rPr>
              <a:t>CBDA synthase</a:t>
            </a:r>
          </a:p>
          <a:p>
            <a:pPr algn="ctr"/>
            <a:r>
              <a:rPr lang="en-US" sz="1200" dirty="0">
                <a:latin typeface="Comic Sans MS" charset="0"/>
                <a:ea typeface="Comic Sans MS" charset="0"/>
                <a:cs typeface="Comic Sans MS" charset="0"/>
              </a:rPr>
              <a:t>AA</a:t>
            </a:r>
          </a:p>
        </p:txBody>
      </p:sp>
      <p:sp>
        <p:nvSpPr>
          <p:cNvPr id="16" name="TextBox 15"/>
          <p:cNvSpPr txBox="1"/>
          <p:nvPr/>
        </p:nvSpPr>
        <p:spPr>
          <a:xfrm>
            <a:off x="2217826" y="3023000"/>
            <a:ext cx="1279517" cy="461665"/>
          </a:xfrm>
          <a:prstGeom prst="rect">
            <a:avLst/>
          </a:prstGeom>
          <a:noFill/>
        </p:spPr>
        <p:txBody>
          <a:bodyPr wrap="none" rtlCol="0">
            <a:spAutoFit/>
          </a:bodyPr>
          <a:lstStyle/>
          <a:p>
            <a:pPr algn="ctr"/>
            <a:r>
              <a:rPr lang="en-US" sz="1200" dirty="0">
                <a:latin typeface="Comic Sans MS" charset="0"/>
                <a:ea typeface="Comic Sans MS" charset="0"/>
                <a:cs typeface="Comic Sans MS" charset="0"/>
              </a:rPr>
              <a:t>CBDA synthase</a:t>
            </a:r>
          </a:p>
          <a:p>
            <a:pPr algn="ctr"/>
            <a:r>
              <a:rPr lang="en-US" sz="1200" dirty="0">
                <a:latin typeface="Comic Sans MS" charset="0"/>
                <a:ea typeface="Comic Sans MS" charset="0"/>
                <a:cs typeface="Comic Sans MS" charset="0"/>
              </a:rPr>
              <a:t>BB</a:t>
            </a:r>
          </a:p>
        </p:txBody>
      </p:sp>
      <p:sp>
        <p:nvSpPr>
          <p:cNvPr id="17" name="TextBox 16"/>
          <p:cNvSpPr txBox="1"/>
          <p:nvPr/>
        </p:nvSpPr>
        <p:spPr>
          <a:xfrm>
            <a:off x="2246689" y="4791896"/>
            <a:ext cx="1279517" cy="461665"/>
          </a:xfrm>
          <a:prstGeom prst="rect">
            <a:avLst/>
          </a:prstGeom>
          <a:noFill/>
        </p:spPr>
        <p:txBody>
          <a:bodyPr wrap="none" rtlCol="0">
            <a:spAutoFit/>
          </a:bodyPr>
          <a:lstStyle/>
          <a:p>
            <a:pPr algn="ctr"/>
            <a:r>
              <a:rPr lang="en-US" sz="1200" dirty="0">
                <a:latin typeface="Comic Sans MS" charset="0"/>
                <a:ea typeface="Comic Sans MS" charset="0"/>
                <a:cs typeface="Comic Sans MS" charset="0"/>
              </a:rPr>
              <a:t>CBDA synthase</a:t>
            </a:r>
          </a:p>
          <a:p>
            <a:pPr algn="ctr"/>
            <a:r>
              <a:rPr lang="en-US" sz="1200" dirty="0">
                <a:latin typeface="Comic Sans MS" charset="0"/>
                <a:ea typeface="Comic Sans MS" charset="0"/>
                <a:cs typeface="Comic Sans MS" charset="0"/>
              </a:rPr>
              <a:t>CC</a:t>
            </a:r>
          </a:p>
        </p:txBody>
      </p:sp>
      <p:sp>
        <p:nvSpPr>
          <p:cNvPr id="20" name="TextBox 19"/>
          <p:cNvSpPr txBox="1"/>
          <p:nvPr/>
        </p:nvSpPr>
        <p:spPr>
          <a:xfrm>
            <a:off x="2239469" y="1872189"/>
            <a:ext cx="1293945" cy="461665"/>
          </a:xfrm>
          <a:prstGeom prst="rect">
            <a:avLst/>
          </a:prstGeom>
          <a:noFill/>
        </p:spPr>
        <p:txBody>
          <a:bodyPr wrap="none" rtlCol="0">
            <a:spAutoFit/>
          </a:bodyPr>
          <a:lstStyle/>
          <a:p>
            <a:pPr algn="ctr"/>
            <a:r>
              <a:rPr lang="en-US" sz="1200" dirty="0">
                <a:latin typeface="Comic Sans MS" charset="0"/>
                <a:ea typeface="Comic Sans MS" charset="0"/>
                <a:cs typeface="Comic Sans MS" charset="0"/>
              </a:rPr>
              <a:t>THCA synthase</a:t>
            </a:r>
          </a:p>
          <a:p>
            <a:pPr algn="ctr"/>
            <a:r>
              <a:rPr lang="en-US" sz="1200" dirty="0" err="1">
                <a:latin typeface="Comic Sans MS" charset="0"/>
                <a:ea typeface="Comic Sans MS" charset="0"/>
                <a:cs typeface="Comic Sans MS" charset="0"/>
              </a:rPr>
              <a:t>aa</a:t>
            </a:r>
            <a:endParaRPr lang="en-US" sz="1200" dirty="0">
              <a:latin typeface="Comic Sans MS" charset="0"/>
              <a:ea typeface="Comic Sans MS" charset="0"/>
              <a:cs typeface="Comic Sans MS" charset="0"/>
            </a:endParaRPr>
          </a:p>
        </p:txBody>
      </p:sp>
      <p:sp>
        <p:nvSpPr>
          <p:cNvPr id="21" name="TextBox 20"/>
          <p:cNvSpPr txBox="1"/>
          <p:nvPr/>
        </p:nvSpPr>
        <p:spPr>
          <a:xfrm>
            <a:off x="2244128" y="3669331"/>
            <a:ext cx="1293945" cy="461665"/>
          </a:xfrm>
          <a:prstGeom prst="rect">
            <a:avLst/>
          </a:prstGeom>
          <a:noFill/>
        </p:spPr>
        <p:txBody>
          <a:bodyPr wrap="none" rtlCol="0">
            <a:spAutoFit/>
          </a:bodyPr>
          <a:lstStyle/>
          <a:p>
            <a:pPr algn="ctr"/>
            <a:r>
              <a:rPr lang="en-US" sz="1200" dirty="0">
                <a:latin typeface="Comic Sans MS" charset="0"/>
                <a:ea typeface="Comic Sans MS" charset="0"/>
                <a:cs typeface="Comic Sans MS" charset="0"/>
              </a:rPr>
              <a:t>THCA synthase</a:t>
            </a:r>
          </a:p>
          <a:p>
            <a:pPr algn="ctr"/>
            <a:r>
              <a:rPr lang="en-US" sz="1200" dirty="0">
                <a:latin typeface="Comic Sans MS" charset="0"/>
                <a:ea typeface="Comic Sans MS" charset="0"/>
                <a:cs typeface="Comic Sans MS" charset="0"/>
              </a:rPr>
              <a:t>bb</a:t>
            </a:r>
          </a:p>
        </p:txBody>
      </p:sp>
      <p:sp>
        <p:nvSpPr>
          <p:cNvPr id="22" name="TextBox 21"/>
          <p:cNvSpPr txBox="1"/>
          <p:nvPr/>
        </p:nvSpPr>
        <p:spPr>
          <a:xfrm>
            <a:off x="2244128" y="5438227"/>
            <a:ext cx="1293945" cy="461665"/>
          </a:xfrm>
          <a:prstGeom prst="rect">
            <a:avLst/>
          </a:prstGeom>
          <a:noFill/>
        </p:spPr>
        <p:txBody>
          <a:bodyPr wrap="none" rtlCol="0">
            <a:spAutoFit/>
          </a:bodyPr>
          <a:lstStyle/>
          <a:p>
            <a:pPr algn="ctr"/>
            <a:r>
              <a:rPr lang="en-US" sz="1200" dirty="0">
                <a:latin typeface="Comic Sans MS" charset="0"/>
                <a:ea typeface="Comic Sans MS" charset="0"/>
                <a:cs typeface="Comic Sans MS" charset="0"/>
              </a:rPr>
              <a:t>THCA synthase</a:t>
            </a:r>
          </a:p>
          <a:p>
            <a:pPr algn="ctr"/>
            <a:r>
              <a:rPr lang="en-US" sz="1200" dirty="0">
                <a:latin typeface="Comic Sans MS" charset="0"/>
                <a:ea typeface="Comic Sans MS" charset="0"/>
                <a:cs typeface="Comic Sans MS" charset="0"/>
              </a:rPr>
              <a:t>cc</a:t>
            </a:r>
          </a:p>
        </p:txBody>
      </p:sp>
      <p:sp>
        <p:nvSpPr>
          <p:cNvPr id="23" name="TextBox 22"/>
          <p:cNvSpPr txBox="1"/>
          <p:nvPr/>
        </p:nvSpPr>
        <p:spPr>
          <a:xfrm>
            <a:off x="4520948" y="292729"/>
            <a:ext cx="451791" cy="369332"/>
          </a:xfrm>
          <a:prstGeom prst="rect">
            <a:avLst/>
          </a:prstGeom>
          <a:noFill/>
        </p:spPr>
        <p:txBody>
          <a:bodyPr wrap="none" rtlCol="0">
            <a:spAutoFit/>
          </a:bodyPr>
          <a:lstStyle/>
          <a:p>
            <a:r>
              <a:rPr lang="en-US" dirty="0"/>
              <a:t>AA</a:t>
            </a:r>
          </a:p>
        </p:txBody>
      </p:sp>
      <p:sp>
        <p:nvSpPr>
          <p:cNvPr id="24" name="TextBox 23"/>
          <p:cNvSpPr txBox="1"/>
          <p:nvPr/>
        </p:nvSpPr>
        <p:spPr>
          <a:xfrm>
            <a:off x="6565294" y="292729"/>
            <a:ext cx="441146" cy="369332"/>
          </a:xfrm>
          <a:prstGeom prst="rect">
            <a:avLst/>
          </a:prstGeom>
          <a:noFill/>
        </p:spPr>
        <p:txBody>
          <a:bodyPr wrap="none" rtlCol="0">
            <a:spAutoFit/>
          </a:bodyPr>
          <a:lstStyle/>
          <a:p>
            <a:r>
              <a:rPr lang="en-US" dirty="0"/>
              <a:t>BB</a:t>
            </a:r>
          </a:p>
        </p:txBody>
      </p:sp>
      <p:sp>
        <p:nvSpPr>
          <p:cNvPr id="25" name="TextBox 24"/>
          <p:cNvSpPr txBox="1"/>
          <p:nvPr/>
        </p:nvSpPr>
        <p:spPr>
          <a:xfrm>
            <a:off x="5622993" y="498491"/>
            <a:ext cx="443789" cy="369332"/>
          </a:xfrm>
          <a:prstGeom prst="rect">
            <a:avLst/>
          </a:prstGeom>
          <a:noFill/>
        </p:spPr>
        <p:txBody>
          <a:bodyPr wrap="none" rtlCol="0">
            <a:spAutoFit/>
          </a:bodyPr>
          <a:lstStyle/>
          <a:p>
            <a:r>
              <a:rPr lang="en-US" dirty="0"/>
              <a:t>AB</a:t>
            </a:r>
          </a:p>
        </p:txBody>
      </p:sp>
      <p:cxnSp>
        <p:nvCxnSpPr>
          <p:cNvPr id="29" name="Straight Arrow Connector 28"/>
          <p:cNvCxnSpPr/>
          <p:nvPr/>
        </p:nvCxnSpPr>
        <p:spPr>
          <a:xfrm rot="5400000">
            <a:off x="4578064" y="759150"/>
            <a:ext cx="3038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a:off x="6635468" y="759150"/>
            <a:ext cx="303828"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699491" y="177360"/>
            <a:ext cx="441146" cy="369332"/>
          </a:xfrm>
          <a:prstGeom prst="rect">
            <a:avLst/>
          </a:prstGeom>
          <a:noFill/>
        </p:spPr>
        <p:txBody>
          <a:bodyPr wrap="none" rtlCol="0">
            <a:spAutoFit/>
          </a:bodyPr>
          <a:lstStyle/>
          <a:p>
            <a:r>
              <a:rPr lang="en-US" dirty="0"/>
              <a:t>BB</a:t>
            </a:r>
          </a:p>
        </p:txBody>
      </p:sp>
      <p:sp>
        <p:nvSpPr>
          <p:cNvPr id="33" name="TextBox 32"/>
          <p:cNvSpPr txBox="1"/>
          <p:nvPr/>
        </p:nvSpPr>
        <p:spPr>
          <a:xfrm>
            <a:off x="8539136" y="195333"/>
            <a:ext cx="441146" cy="369332"/>
          </a:xfrm>
          <a:prstGeom prst="rect">
            <a:avLst/>
          </a:prstGeom>
          <a:noFill/>
        </p:spPr>
        <p:txBody>
          <a:bodyPr wrap="none" rtlCol="0">
            <a:spAutoFit/>
          </a:bodyPr>
          <a:lstStyle/>
          <a:p>
            <a:r>
              <a:rPr lang="en-US" dirty="0"/>
              <a:t>CC</a:t>
            </a:r>
          </a:p>
        </p:txBody>
      </p:sp>
      <p:cxnSp>
        <p:nvCxnSpPr>
          <p:cNvPr id="34" name="Straight Arrow Connector 33"/>
          <p:cNvCxnSpPr/>
          <p:nvPr/>
        </p:nvCxnSpPr>
        <p:spPr>
          <a:xfrm rot="5400000">
            <a:off x="8609310" y="661755"/>
            <a:ext cx="30382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356712" y="810089"/>
            <a:ext cx="441146" cy="369332"/>
          </a:xfrm>
          <a:prstGeom prst="rect">
            <a:avLst/>
          </a:prstGeom>
          <a:noFill/>
        </p:spPr>
        <p:txBody>
          <a:bodyPr wrap="none" rtlCol="0">
            <a:spAutoFit/>
          </a:bodyPr>
          <a:lstStyle/>
          <a:p>
            <a:r>
              <a:rPr lang="en-US" dirty="0"/>
              <a:t>BC</a:t>
            </a:r>
          </a:p>
        </p:txBody>
      </p:sp>
      <p:sp>
        <p:nvSpPr>
          <p:cNvPr id="36" name="TextBox 35"/>
          <p:cNvSpPr txBox="1"/>
          <p:nvPr/>
        </p:nvSpPr>
        <p:spPr>
          <a:xfrm>
            <a:off x="4615319" y="1131311"/>
            <a:ext cx="2410936" cy="369332"/>
          </a:xfrm>
          <a:prstGeom prst="rect">
            <a:avLst/>
          </a:prstGeom>
          <a:noFill/>
        </p:spPr>
        <p:txBody>
          <a:bodyPr wrap="none" rtlCol="0">
            <a:spAutoFit/>
          </a:bodyPr>
          <a:lstStyle/>
          <a:p>
            <a:r>
              <a:rPr lang="en-US" dirty="0"/>
              <a:t>1  2  3  4  5  6  7  8  9  10</a:t>
            </a:r>
          </a:p>
        </p:txBody>
      </p:sp>
      <p:sp>
        <p:nvSpPr>
          <p:cNvPr id="37" name="TextBox 36"/>
          <p:cNvSpPr txBox="1"/>
          <p:nvPr/>
        </p:nvSpPr>
        <p:spPr>
          <a:xfrm>
            <a:off x="4615325" y="3296607"/>
            <a:ext cx="451791" cy="369332"/>
          </a:xfrm>
          <a:prstGeom prst="rect">
            <a:avLst/>
          </a:prstGeom>
          <a:noFill/>
        </p:spPr>
        <p:txBody>
          <a:bodyPr wrap="none" rtlCol="0">
            <a:spAutoFit/>
          </a:bodyPr>
          <a:lstStyle/>
          <a:p>
            <a:r>
              <a:rPr lang="en-US" dirty="0"/>
              <a:t>AA</a:t>
            </a:r>
          </a:p>
        </p:txBody>
      </p:sp>
      <p:cxnSp>
        <p:nvCxnSpPr>
          <p:cNvPr id="38" name="Straight Arrow Connector 37"/>
          <p:cNvCxnSpPr/>
          <p:nvPr/>
        </p:nvCxnSpPr>
        <p:spPr>
          <a:xfrm rot="5400000">
            <a:off x="4672440" y="3763029"/>
            <a:ext cx="3038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024992" y="3309929"/>
            <a:ext cx="441146" cy="369332"/>
          </a:xfrm>
          <a:prstGeom prst="rect">
            <a:avLst/>
          </a:prstGeom>
          <a:noFill/>
        </p:spPr>
        <p:txBody>
          <a:bodyPr wrap="none" rtlCol="0">
            <a:spAutoFit/>
          </a:bodyPr>
          <a:lstStyle/>
          <a:p>
            <a:r>
              <a:rPr lang="en-US" dirty="0"/>
              <a:t>CC</a:t>
            </a:r>
          </a:p>
        </p:txBody>
      </p:sp>
      <p:cxnSp>
        <p:nvCxnSpPr>
          <p:cNvPr id="40" name="Straight Arrow Connector 39"/>
          <p:cNvCxnSpPr/>
          <p:nvPr/>
        </p:nvCxnSpPr>
        <p:spPr>
          <a:xfrm rot="5400000">
            <a:off x="5094446" y="3780234"/>
            <a:ext cx="30382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657280" y="5065503"/>
            <a:ext cx="405805" cy="369332"/>
          </a:xfrm>
          <a:prstGeom prst="rect">
            <a:avLst/>
          </a:prstGeom>
          <a:noFill/>
        </p:spPr>
        <p:txBody>
          <a:bodyPr wrap="none" rtlCol="0">
            <a:spAutoFit/>
          </a:bodyPr>
          <a:lstStyle/>
          <a:p>
            <a:r>
              <a:rPr lang="en-US" dirty="0" err="1"/>
              <a:t>aa</a:t>
            </a:r>
            <a:endParaRPr lang="en-US" dirty="0"/>
          </a:p>
        </p:txBody>
      </p:sp>
      <p:cxnSp>
        <p:nvCxnSpPr>
          <p:cNvPr id="44" name="Straight Arrow Connector 43"/>
          <p:cNvCxnSpPr/>
          <p:nvPr/>
        </p:nvCxnSpPr>
        <p:spPr>
          <a:xfrm rot="16200000" flipV="1">
            <a:off x="4684710" y="4967178"/>
            <a:ext cx="323948" cy="11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057489" y="5123235"/>
            <a:ext cx="379882" cy="369332"/>
          </a:xfrm>
          <a:prstGeom prst="rect">
            <a:avLst/>
          </a:prstGeom>
          <a:noFill/>
        </p:spPr>
        <p:txBody>
          <a:bodyPr wrap="none" rtlCol="0">
            <a:spAutoFit/>
          </a:bodyPr>
          <a:lstStyle/>
          <a:p>
            <a:r>
              <a:rPr lang="en-US" dirty="0"/>
              <a:t>cc</a:t>
            </a:r>
          </a:p>
        </p:txBody>
      </p:sp>
      <p:cxnSp>
        <p:nvCxnSpPr>
          <p:cNvPr id="47" name="Straight Arrow Connector 46"/>
          <p:cNvCxnSpPr/>
          <p:nvPr/>
        </p:nvCxnSpPr>
        <p:spPr>
          <a:xfrm rot="5400000" flipH="1" flipV="1">
            <a:off x="5099401" y="5088449"/>
            <a:ext cx="31530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384476" y="4824953"/>
            <a:ext cx="379882" cy="369332"/>
          </a:xfrm>
          <a:prstGeom prst="rect">
            <a:avLst/>
          </a:prstGeom>
          <a:noFill/>
        </p:spPr>
        <p:txBody>
          <a:bodyPr wrap="none" rtlCol="0">
            <a:spAutoFit/>
          </a:bodyPr>
          <a:lstStyle/>
          <a:p>
            <a:r>
              <a:rPr lang="en-US" dirty="0"/>
              <a:t>cc</a:t>
            </a:r>
          </a:p>
        </p:txBody>
      </p:sp>
      <p:sp>
        <p:nvSpPr>
          <p:cNvPr id="51" name="TextBox 50"/>
          <p:cNvSpPr txBox="1"/>
          <p:nvPr/>
        </p:nvSpPr>
        <p:spPr>
          <a:xfrm>
            <a:off x="7325692" y="3642623"/>
            <a:ext cx="441146" cy="369332"/>
          </a:xfrm>
          <a:prstGeom prst="rect">
            <a:avLst/>
          </a:prstGeom>
          <a:noFill/>
        </p:spPr>
        <p:txBody>
          <a:bodyPr wrap="none" rtlCol="0">
            <a:spAutoFit/>
          </a:bodyPr>
          <a:lstStyle/>
          <a:p>
            <a:r>
              <a:rPr lang="en-US" dirty="0"/>
              <a:t>AC</a:t>
            </a:r>
          </a:p>
        </p:txBody>
      </p:sp>
      <p:sp>
        <p:nvSpPr>
          <p:cNvPr id="52" name="TextBox 51"/>
          <p:cNvSpPr txBox="1"/>
          <p:nvPr/>
        </p:nvSpPr>
        <p:spPr>
          <a:xfrm>
            <a:off x="6286995" y="3642623"/>
            <a:ext cx="441146" cy="369332"/>
          </a:xfrm>
          <a:prstGeom prst="rect">
            <a:avLst/>
          </a:prstGeom>
          <a:noFill/>
        </p:spPr>
        <p:txBody>
          <a:bodyPr wrap="none" rtlCol="0">
            <a:spAutoFit/>
          </a:bodyPr>
          <a:lstStyle/>
          <a:p>
            <a:r>
              <a:rPr lang="en-US" dirty="0"/>
              <a:t>AC</a:t>
            </a:r>
          </a:p>
        </p:txBody>
      </p:sp>
      <p:sp>
        <p:nvSpPr>
          <p:cNvPr id="53" name="TextBox 52"/>
          <p:cNvSpPr txBox="1"/>
          <p:nvPr/>
        </p:nvSpPr>
        <p:spPr>
          <a:xfrm>
            <a:off x="8366334" y="3669639"/>
            <a:ext cx="441146" cy="369332"/>
          </a:xfrm>
          <a:prstGeom prst="rect">
            <a:avLst/>
          </a:prstGeom>
          <a:noFill/>
        </p:spPr>
        <p:txBody>
          <a:bodyPr wrap="none" rtlCol="0">
            <a:spAutoFit/>
          </a:bodyPr>
          <a:lstStyle/>
          <a:p>
            <a:r>
              <a:rPr lang="en-US" dirty="0"/>
              <a:t>AC</a:t>
            </a:r>
          </a:p>
        </p:txBody>
      </p:sp>
      <p:sp>
        <p:nvSpPr>
          <p:cNvPr id="54" name="TextBox 53"/>
          <p:cNvSpPr txBox="1"/>
          <p:nvPr/>
        </p:nvSpPr>
        <p:spPr>
          <a:xfrm>
            <a:off x="8414642" y="4863632"/>
            <a:ext cx="392843" cy="369332"/>
          </a:xfrm>
          <a:prstGeom prst="rect">
            <a:avLst/>
          </a:prstGeom>
          <a:noFill/>
        </p:spPr>
        <p:txBody>
          <a:bodyPr wrap="none" rtlCol="0">
            <a:spAutoFit/>
          </a:bodyPr>
          <a:lstStyle/>
          <a:p>
            <a:r>
              <a:rPr lang="en-US" dirty="0"/>
              <a:t>ac</a:t>
            </a:r>
          </a:p>
        </p:txBody>
      </p:sp>
      <p:sp>
        <p:nvSpPr>
          <p:cNvPr id="55" name="TextBox 54"/>
          <p:cNvSpPr txBox="1"/>
          <p:nvPr/>
        </p:nvSpPr>
        <p:spPr>
          <a:xfrm>
            <a:off x="6335304" y="4824953"/>
            <a:ext cx="392843" cy="369332"/>
          </a:xfrm>
          <a:prstGeom prst="rect">
            <a:avLst/>
          </a:prstGeom>
          <a:noFill/>
        </p:spPr>
        <p:txBody>
          <a:bodyPr wrap="none" rtlCol="0">
            <a:spAutoFit/>
          </a:bodyPr>
          <a:lstStyle/>
          <a:p>
            <a:r>
              <a:rPr lang="en-US" dirty="0"/>
              <a:t>ac</a:t>
            </a:r>
          </a:p>
        </p:txBody>
      </p:sp>
      <p:sp>
        <p:nvSpPr>
          <p:cNvPr id="56" name="TextBox 55"/>
          <p:cNvSpPr txBox="1"/>
          <p:nvPr/>
        </p:nvSpPr>
        <p:spPr>
          <a:xfrm>
            <a:off x="7314651" y="1780160"/>
            <a:ext cx="427220" cy="369332"/>
          </a:xfrm>
          <a:prstGeom prst="rect">
            <a:avLst/>
          </a:prstGeom>
          <a:noFill/>
        </p:spPr>
        <p:txBody>
          <a:bodyPr wrap="none" rtlCol="0">
            <a:spAutoFit/>
          </a:bodyPr>
          <a:lstStyle/>
          <a:p>
            <a:r>
              <a:rPr lang="en-US" dirty="0"/>
              <a:t>bb</a:t>
            </a:r>
          </a:p>
        </p:txBody>
      </p:sp>
      <p:sp>
        <p:nvSpPr>
          <p:cNvPr id="57" name="TextBox 56"/>
          <p:cNvSpPr txBox="1"/>
          <p:nvPr/>
        </p:nvSpPr>
        <p:spPr>
          <a:xfrm>
            <a:off x="6687803" y="1751294"/>
            <a:ext cx="405805" cy="369332"/>
          </a:xfrm>
          <a:prstGeom prst="rect">
            <a:avLst/>
          </a:prstGeom>
          <a:noFill/>
        </p:spPr>
        <p:txBody>
          <a:bodyPr wrap="none" rtlCol="0">
            <a:spAutoFit/>
          </a:bodyPr>
          <a:lstStyle/>
          <a:p>
            <a:r>
              <a:rPr lang="en-US" dirty="0" err="1"/>
              <a:t>aa</a:t>
            </a:r>
            <a:endParaRPr lang="en-US" dirty="0"/>
          </a:p>
        </p:txBody>
      </p:sp>
      <p:cxnSp>
        <p:nvCxnSpPr>
          <p:cNvPr id="58" name="Straight Arrow Connector 57"/>
          <p:cNvCxnSpPr/>
          <p:nvPr/>
        </p:nvCxnSpPr>
        <p:spPr>
          <a:xfrm rot="5400000">
            <a:off x="6738280" y="2271747"/>
            <a:ext cx="30382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359224" y="2122476"/>
            <a:ext cx="416513" cy="369332"/>
          </a:xfrm>
          <a:prstGeom prst="rect">
            <a:avLst/>
          </a:prstGeom>
          <a:noFill/>
        </p:spPr>
        <p:txBody>
          <a:bodyPr wrap="none" rtlCol="0">
            <a:spAutoFit/>
          </a:bodyPr>
          <a:lstStyle/>
          <a:p>
            <a:r>
              <a:rPr lang="en-US" dirty="0" err="1"/>
              <a:t>ab</a:t>
            </a:r>
            <a:endParaRPr lang="en-US" dirty="0"/>
          </a:p>
        </p:txBody>
      </p:sp>
      <p:sp>
        <p:nvSpPr>
          <p:cNvPr id="61" name="TextBox 60"/>
          <p:cNvSpPr txBox="1"/>
          <p:nvPr/>
        </p:nvSpPr>
        <p:spPr>
          <a:xfrm>
            <a:off x="6499717" y="6169294"/>
            <a:ext cx="379882" cy="369332"/>
          </a:xfrm>
          <a:prstGeom prst="rect">
            <a:avLst/>
          </a:prstGeom>
          <a:noFill/>
        </p:spPr>
        <p:txBody>
          <a:bodyPr wrap="none" rtlCol="0">
            <a:spAutoFit/>
          </a:bodyPr>
          <a:lstStyle/>
          <a:p>
            <a:r>
              <a:rPr lang="en-US" dirty="0"/>
              <a:t>cc</a:t>
            </a:r>
          </a:p>
        </p:txBody>
      </p:sp>
      <p:sp>
        <p:nvSpPr>
          <p:cNvPr id="62" name="TextBox 61"/>
          <p:cNvSpPr txBox="1"/>
          <p:nvPr/>
        </p:nvSpPr>
        <p:spPr>
          <a:xfrm>
            <a:off x="5782787" y="6167446"/>
            <a:ext cx="446149" cy="369332"/>
          </a:xfrm>
          <a:prstGeom prst="rect">
            <a:avLst/>
          </a:prstGeom>
          <a:noFill/>
        </p:spPr>
        <p:txBody>
          <a:bodyPr wrap="square" rtlCol="0">
            <a:spAutoFit/>
          </a:bodyPr>
          <a:lstStyle/>
          <a:p>
            <a:r>
              <a:rPr lang="en-US" dirty="0" err="1"/>
              <a:t>aa</a:t>
            </a:r>
            <a:endParaRPr lang="en-US" dirty="0"/>
          </a:p>
        </p:txBody>
      </p:sp>
      <p:cxnSp>
        <p:nvCxnSpPr>
          <p:cNvPr id="63" name="Straight Arrow Connector 62"/>
          <p:cNvCxnSpPr/>
          <p:nvPr/>
        </p:nvCxnSpPr>
        <p:spPr>
          <a:xfrm rot="16200000" flipV="1">
            <a:off x="5789395" y="6085707"/>
            <a:ext cx="38000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16200000" flipV="1">
            <a:off x="6498591" y="6085707"/>
            <a:ext cx="380002"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6671329" y="5492567"/>
            <a:ext cx="392843" cy="369332"/>
          </a:xfrm>
          <a:prstGeom prst="rect">
            <a:avLst/>
          </a:prstGeom>
          <a:noFill/>
        </p:spPr>
        <p:txBody>
          <a:bodyPr wrap="none" rtlCol="0">
            <a:spAutoFit/>
          </a:bodyPr>
          <a:lstStyle/>
          <a:p>
            <a:r>
              <a:rPr lang="en-US" dirty="0"/>
              <a:t>ac</a:t>
            </a:r>
          </a:p>
        </p:txBody>
      </p:sp>
      <p:cxnSp>
        <p:nvCxnSpPr>
          <p:cNvPr id="66" name="Straight Arrow Connector 65"/>
          <p:cNvCxnSpPr/>
          <p:nvPr/>
        </p:nvCxnSpPr>
        <p:spPr>
          <a:xfrm rot="5400000">
            <a:off x="7397884" y="2293218"/>
            <a:ext cx="303828"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4275358" y="796488"/>
            <a:ext cx="30166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t>1</a:t>
            </a:r>
          </a:p>
        </p:txBody>
      </p:sp>
      <p:sp>
        <p:nvSpPr>
          <p:cNvPr id="68" name="TextBox 67"/>
          <p:cNvSpPr txBox="1"/>
          <p:nvPr/>
        </p:nvSpPr>
        <p:spPr>
          <a:xfrm>
            <a:off x="7916190" y="1070066"/>
            <a:ext cx="30166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t>2</a:t>
            </a:r>
          </a:p>
        </p:txBody>
      </p:sp>
      <p:sp>
        <p:nvSpPr>
          <p:cNvPr id="69" name="TextBox 68"/>
          <p:cNvSpPr txBox="1"/>
          <p:nvPr/>
        </p:nvSpPr>
        <p:spPr>
          <a:xfrm>
            <a:off x="6136166" y="1868797"/>
            <a:ext cx="30166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t>3</a:t>
            </a:r>
          </a:p>
        </p:txBody>
      </p:sp>
      <p:cxnSp>
        <p:nvCxnSpPr>
          <p:cNvPr id="70" name="Straight Arrow Connector 69"/>
          <p:cNvCxnSpPr/>
          <p:nvPr/>
        </p:nvCxnSpPr>
        <p:spPr>
          <a:xfrm rot="5400000">
            <a:off x="7763482" y="634158"/>
            <a:ext cx="303828"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765118" y="3427241"/>
            <a:ext cx="30166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t>4</a:t>
            </a:r>
          </a:p>
        </p:txBody>
      </p:sp>
      <p:sp>
        <p:nvSpPr>
          <p:cNvPr id="72" name="TextBox 71"/>
          <p:cNvSpPr txBox="1"/>
          <p:nvPr/>
        </p:nvSpPr>
        <p:spPr>
          <a:xfrm>
            <a:off x="5765118" y="5065503"/>
            <a:ext cx="30166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t>5</a:t>
            </a:r>
          </a:p>
        </p:txBody>
      </p:sp>
      <p:sp>
        <p:nvSpPr>
          <p:cNvPr id="75" name="TextBox 74"/>
          <p:cNvSpPr txBox="1"/>
          <p:nvPr/>
        </p:nvSpPr>
        <p:spPr>
          <a:xfrm>
            <a:off x="7082818" y="6167444"/>
            <a:ext cx="30166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a:t>6</a:t>
            </a:r>
          </a:p>
        </p:txBody>
      </p:sp>
      <p:sp>
        <p:nvSpPr>
          <p:cNvPr id="76" name="TextBox 75"/>
          <p:cNvSpPr txBox="1"/>
          <p:nvPr/>
        </p:nvSpPr>
        <p:spPr>
          <a:xfrm>
            <a:off x="6335305" y="4155102"/>
            <a:ext cx="889111"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Linkage</a:t>
            </a:r>
          </a:p>
        </p:txBody>
      </p:sp>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74"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686077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jpg"/>
          <p:cNvPicPr>
            <a:picLocks noChangeAspect="1"/>
          </p:cNvPicPr>
          <p:nvPr/>
        </p:nvPicPr>
        <p:blipFill>
          <a:blip r:embed="rId3"/>
          <a:stretch>
            <a:fillRect/>
          </a:stretch>
        </p:blipFill>
        <p:spPr>
          <a:xfrm>
            <a:off x="620764" y="1701803"/>
            <a:ext cx="7761237" cy="1842899"/>
          </a:xfrm>
          <a:prstGeom prst="rect">
            <a:avLst/>
          </a:prstGeom>
        </p:spPr>
      </p:pic>
      <p:sp>
        <p:nvSpPr>
          <p:cNvPr id="5" name="Rectangle 4"/>
          <p:cNvSpPr/>
          <p:nvPr/>
        </p:nvSpPr>
        <p:spPr>
          <a:xfrm>
            <a:off x="3692899" y="3569902"/>
            <a:ext cx="157596" cy="158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692899" y="3801676"/>
            <a:ext cx="157596" cy="15875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92899" y="4033450"/>
            <a:ext cx="157596" cy="15875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92899" y="4265227"/>
            <a:ext cx="157596" cy="15875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692899" y="4490881"/>
            <a:ext cx="157596" cy="15875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956247" y="3503309"/>
            <a:ext cx="1530155" cy="1246495"/>
          </a:xfrm>
          <a:prstGeom prst="rect">
            <a:avLst/>
          </a:prstGeom>
          <a:noFill/>
        </p:spPr>
        <p:txBody>
          <a:bodyPr vert="horz" wrap="none" rtlCol="0">
            <a:spAutoFit/>
          </a:bodyPr>
          <a:lstStyle/>
          <a:p>
            <a:r>
              <a:rPr lang="en-US" sz="1500" dirty="0"/>
              <a:t>Afghan Kush</a:t>
            </a:r>
          </a:p>
          <a:p>
            <a:r>
              <a:rPr lang="en-US" sz="1500" dirty="0"/>
              <a:t>N. Chinese Hemp</a:t>
            </a:r>
          </a:p>
          <a:p>
            <a:r>
              <a:rPr lang="en-US" sz="1500" dirty="0"/>
              <a:t>Haze</a:t>
            </a:r>
          </a:p>
          <a:p>
            <a:r>
              <a:rPr lang="en-US" sz="1500" dirty="0"/>
              <a:t>Northern Lights</a:t>
            </a:r>
          </a:p>
          <a:p>
            <a:r>
              <a:rPr lang="en-US" sz="1500" dirty="0" err="1"/>
              <a:t>Chemdawg</a:t>
            </a:r>
            <a:endParaRPr lang="en-US" sz="1500" dirty="0"/>
          </a:p>
          <a:p>
            <a:endParaRPr lang="en-US" sz="1500" dirty="0"/>
          </a:p>
        </p:txBody>
      </p:sp>
      <p:sp>
        <p:nvSpPr>
          <p:cNvPr id="15" name="Rectangle 14"/>
          <p:cNvSpPr/>
          <p:nvPr/>
        </p:nvSpPr>
        <p:spPr>
          <a:xfrm>
            <a:off x="6038423" y="3569902"/>
            <a:ext cx="157596" cy="158750"/>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038423" y="3801676"/>
            <a:ext cx="157596" cy="15875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038423" y="4039405"/>
            <a:ext cx="157596" cy="15875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38423" y="4265026"/>
            <a:ext cx="157596" cy="15875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368458" y="3505541"/>
            <a:ext cx="1327745" cy="1015663"/>
          </a:xfrm>
          <a:prstGeom prst="rect">
            <a:avLst/>
          </a:prstGeom>
          <a:noFill/>
        </p:spPr>
        <p:txBody>
          <a:bodyPr vert="horz" wrap="none" rtlCol="0">
            <a:spAutoFit/>
          </a:bodyPr>
          <a:lstStyle/>
          <a:p>
            <a:r>
              <a:rPr lang="en-US" sz="1500" dirty="0"/>
              <a:t>Durban Poison</a:t>
            </a:r>
          </a:p>
          <a:p>
            <a:r>
              <a:rPr lang="en-US" sz="1500" dirty="0"/>
              <a:t>Cookies</a:t>
            </a:r>
          </a:p>
          <a:p>
            <a:r>
              <a:rPr lang="en-US" sz="1500" dirty="0"/>
              <a:t>Thai</a:t>
            </a:r>
          </a:p>
          <a:p>
            <a:r>
              <a:rPr lang="en-US" sz="1500" dirty="0"/>
              <a:t>Russian</a:t>
            </a:r>
          </a:p>
          <a:p>
            <a:endParaRPr lang="en-US" sz="1500" dirty="0"/>
          </a:p>
        </p:txBody>
      </p:sp>
      <p:sp>
        <p:nvSpPr>
          <p:cNvPr id="25" name="TextBox 24"/>
          <p:cNvSpPr txBox="1"/>
          <p:nvPr/>
        </p:nvSpPr>
        <p:spPr>
          <a:xfrm>
            <a:off x="753537" y="728128"/>
            <a:ext cx="7577667" cy="584775"/>
          </a:xfrm>
          <a:prstGeom prst="rect">
            <a:avLst/>
          </a:prstGeom>
          <a:noFill/>
        </p:spPr>
        <p:txBody>
          <a:bodyPr wrap="square" rtlCol="0">
            <a:spAutoFit/>
          </a:bodyPr>
          <a:lstStyle/>
          <a:p>
            <a:pPr algn="ctr"/>
            <a:r>
              <a:rPr lang="en-US" sz="3200" dirty="0">
                <a:latin typeface="Comic Sans MS" charset="0"/>
                <a:ea typeface="Comic Sans MS" charset="0"/>
                <a:cs typeface="Comic Sans MS" charset="0"/>
              </a:rPr>
              <a:t>The holy grail - Painted Chromosomes</a:t>
            </a:r>
          </a:p>
        </p:txBody>
      </p:sp>
      <p:sp>
        <p:nvSpPr>
          <p:cNvPr id="28" name="TextBox 27"/>
          <p:cNvSpPr txBox="1"/>
          <p:nvPr/>
        </p:nvSpPr>
        <p:spPr>
          <a:xfrm>
            <a:off x="2043341" y="3454401"/>
            <a:ext cx="378930" cy="338554"/>
          </a:xfrm>
          <a:prstGeom prst="rect">
            <a:avLst/>
          </a:prstGeom>
          <a:noFill/>
        </p:spPr>
        <p:txBody>
          <a:bodyPr wrap="none" rtlCol="0">
            <a:spAutoFit/>
          </a:bodyPr>
          <a:lstStyle/>
          <a:p>
            <a:r>
              <a:rPr lang="en-US" sz="1600" dirty="0"/>
              <a:t>FT</a:t>
            </a:r>
          </a:p>
        </p:txBody>
      </p:sp>
      <p:sp>
        <p:nvSpPr>
          <p:cNvPr id="36" name="Rectangle 35"/>
          <p:cNvSpPr/>
          <p:nvPr/>
        </p:nvSpPr>
        <p:spPr>
          <a:xfrm>
            <a:off x="1219201" y="2287429"/>
            <a:ext cx="482547" cy="10017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455956" y="3595759"/>
            <a:ext cx="482547" cy="10017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267201" y="2844802"/>
            <a:ext cx="482547" cy="100172"/>
          </a:xfrm>
          <a:prstGeom prst="rect">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1455956" y="3926443"/>
            <a:ext cx="482547" cy="100172"/>
          </a:xfrm>
          <a:prstGeom prst="rect">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043341" y="4216401"/>
            <a:ext cx="845504" cy="338554"/>
          </a:xfrm>
          <a:prstGeom prst="rect">
            <a:avLst/>
          </a:prstGeom>
          <a:noFill/>
        </p:spPr>
        <p:txBody>
          <a:bodyPr wrap="none" rtlCol="0">
            <a:spAutoFit/>
          </a:bodyPr>
          <a:lstStyle/>
          <a:p>
            <a:r>
              <a:rPr lang="en-US" sz="1600" dirty="0"/>
              <a:t>THC </a:t>
            </a:r>
            <a:r>
              <a:rPr lang="en-US" sz="1600" dirty="0" err="1"/>
              <a:t>syn</a:t>
            </a:r>
            <a:endParaRPr lang="en-US" sz="1600" dirty="0"/>
          </a:p>
        </p:txBody>
      </p:sp>
      <p:sp>
        <p:nvSpPr>
          <p:cNvPr id="41" name="Rectangle 40"/>
          <p:cNvSpPr/>
          <p:nvPr/>
        </p:nvSpPr>
        <p:spPr>
          <a:xfrm>
            <a:off x="5765853" y="2159002"/>
            <a:ext cx="482547" cy="100172"/>
          </a:xfrm>
          <a:prstGeom prst="rect">
            <a:avLst/>
          </a:prstGeom>
          <a:noFill/>
          <a:ln w="28575"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455956" y="4333786"/>
            <a:ext cx="482547" cy="100172"/>
          </a:xfrm>
          <a:prstGeom prst="rect">
            <a:avLst/>
          </a:prstGeom>
          <a:noFill/>
          <a:ln w="28575" cap="flat" cmpd="sng" algn="ctr">
            <a:solidFill>
              <a:srgbClr val="00009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043343" y="3835401"/>
            <a:ext cx="732893" cy="338554"/>
          </a:xfrm>
          <a:prstGeom prst="rect">
            <a:avLst/>
          </a:prstGeom>
          <a:noFill/>
        </p:spPr>
        <p:txBody>
          <a:bodyPr wrap="none" rtlCol="0">
            <a:spAutoFit/>
          </a:bodyPr>
          <a:lstStyle/>
          <a:p>
            <a:r>
              <a:rPr lang="en-US" sz="1600" dirty="0"/>
              <a:t>Height</a:t>
            </a:r>
          </a:p>
        </p:txBody>
      </p:sp>
      <p:sp>
        <p:nvSpPr>
          <p:cNvPr id="2" name="TextBox 1"/>
          <p:cNvSpPr txBox="1"/>
          <p:nvPr/>
        </p:nvSpPr>
        <p:spPr>
          <a:xfrm>
            <a:off x="2409789" y="5020852"/>
            <a:ext cx="4571636" cy="492443"/>
          </a:xfrm>
          <a:prstGeom prst="rect">
            <a:avLst/>
          </a:prstGeom>
          <a:noFill/>
        </p:spPr>
        <p:txBody>
          <a:bodyPr wrap="none" rtlCol="0">
            <a:spAutoFit/>
          </a:bodyPr>
          <a:lstStyle/>
          <a:p>
            <a:r>
              <a:rPr lang="en-US" sz="2600" dirty="0"/>
              <a:t>We need a reference genome!!! </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27"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9867" y="1710267"/>
            <a:ext cx="1039900" cy="369332"/>
          </a:xfrm>
          <a:prstGeom prst="rect">
            <a:avLst/>
          </a:prstGeom>
          <a:noFill/>
        </p:spPr>
        <p:txBody>
          <a:bodyPr wrap="none" rtlCol="0">
            <a:spAutoFit/>
          </a:bodyPr>
          <a:lstStyle/>
          <a:p>
            <a:r>
              <a:rPr lang="en-US" dirty="0"/>
              <a:t>structure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
        <p:nvSpPr>
          <p:cNvPr id="3" name="TextBox 2"/>
          <p:cNvSpPr txBox="1"/>
          <p:nvPr/>
        </p:nvSpPr>
        <p:spPr>
          <a:xfrm>
            <a:off x="2963329" y="809358"/>
            <a:ext cx="3082895" cy="584775"/>
          </a:xfrm>
          <a:prstGeom prst="rect">
            <a:avLst/>
          </a:prstGeom>
          <a:noFill/>
        </p:spPr>
        <p:txBody>
          <a:bodyPr wrap="none" rtlCol="0">
            <a:spAutoFit/>
          </a:bodyPr>
          <a:lstStyle/>
          <a:p>
            <a:r>
              <a:rPr lang="en-US" sz="3200">
                <a:latin typeface="Comic Sans MS" charset="0"/>
                <a:ea typeface="Comic Sans MS" charset="0"/>
                <a:cs typeface="Comic Sans MS" charset="0"/>
              </a:rPr>
              <a:t>Recent hybrids</a:t>
            </a:r>
          </a:p>
        </p:txBody>
      </p:sp>
      <p:sp>
        <p:nvSpPr>
          <p:cNvPr id="5" name="TextBox 4"/>
          <p:cNvSpPr txBox="1"/>
          <p:nvPr/>
        </p:nvSpPr>
        <p:spPr>
          <a:xfrm>
            <a:off x="3332020" y="4847350"/>
            <a:ext cx="2345514" cy="369332"/>
          </a:xfrm>
          <a:prstGeom prst="rect">
            <a:avLst/>
          </a:prstGeom>
          <a:noFill/>
        </p:spPr>
        <p:txBody>
          <a:bodyPr wrap="none" rtlCol="0">
            <a:spAutoFit/>
          </a:bodyPr>
          <a:lstStyle/>
          <a:p>
            <a:r>
              <a:rPr lang="en-US" dirty="0">
                <a:latin typeface="Comic Sans MS" charset="0"/>
                <a:ea typeface="Comic Sans MS" charset="0"/>
                <a:cs typeface="Comic Sans MS" charset="0"/>
              </a:rPr>
              <a:t>Geographical origins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7"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2471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6497" y="1040014"/>
            <a:ext cx="5628464" cy="3970318"/>
          </a:xfrm>
          <a:prstGeom prst="rect">
            <a:avLst/>
          </a:prstGeom>
          <a:noFill/>
        </p:spPr>
        <p:txBody>
          <a:bodyPr wrap="none" rtlCol="0">
            <a:spAutoFit/>
          </a:bodyPr>
          <a:lstStyle/>
          <a:p>
            <a:r>
              <a:rPr lang="en-US" dirty="0">
                <a:latin typeface="Comic Sans MS" charset="0"/>
                <a:ea typeface="Comic Sans MS" charset="0"/>
                <a:cs typeface="Comic Sans MS" charset="0"/>
              </a:rPr>
              <a:t>We have partnerships with testing labs in 6 states</a:t>
            </a:r>
          </a:p>
          <a:p>
            <a:r>
              <a:rPr lang="en-US" dirty="0">
                <a:latin typeface="Comic Sans MS" charset="0"/>
                <a:ea typeface="Comic Sans MS" charset="0"/>
                <a:cs typeface="Comic Sans MS" charset="0"/>
              </a:rPr>
              <a:t>	-Service</a:t>
            </a:r>
          </a:p>
          <a:p>
            <a:r>
              <a:rPr lang="en-US" dirty="0">
                <a:latin typeface="Comic Sans MS" charset="0"/>
                <a:ea typeface="Comic Sans MS" charset="0"/>
                <a:cs typeface="Comic Sans MS" charset="0"/>
              </a:rPr>
              <a:t>	-Collect DNA</a:t>
            </a:r>
          </a:p>
          <a:p>
            <a:r>
              <a:rPr lang="en-US" dirty="0">
                <a:latin typeface="Comic Sans MS" charset="0"/>
                <a:ea typeface="Comic Sans MS" charset="0"/>
                <a:cs typeface="Comic Sans MS" charset="0"/>
              </a:rPr>
              <a:t>		-can mail DNA</a:t>
            </a:r>
          </a:p>
          <a:p>
            <a:endParaRPr lang="en-US" dirty="0">
              <a:latin typeface="Comic Sans MS" charset="0"/>
              <a:ea typeface="Comic Sans MS" charset="0"/>
              <a:cs typeface="Comic Sans MS" charset="0"/>
            </a:endParaRPr>
          </a:p>
          <a:p>
            <a:endParaRPr lang="en-US" dirty="0">
              <a:latin typeface="Comic Sans MS" charset="0"/>
              <a:ea typeface="Comic Sans MS" charset="0"/>
              <a:cs typeface="Comic Sans MS" charset="0"/>
            </a:endParaRPr>
          </a:p>
          <a:p>
            <a:r>
              <a:rPr lang="en-US" dirty="0">
                <a:latin typeface="Comic Sans MS" charset="0"/>
                <a:ea typeface="Comic Sans MS" charset="0"/>
                <a:cs typeface="Comic Sans MS" charset="0"/>
              </a:rPr>
              <a:t>Chemical profiles -&gt; Phenotypes</a:t>
            </a:r>
          </a:p>
          <a:p>
            <a:r>
              <a:rPr lang="en-US" dirty="0">
                <a:latin typeface="Comic Sans MS" charset="0"/>
                <a:ea typeface="Comic Sans MS" charset="0"/>
                <a:cs typeface="Comic Sans MS" charset="0"/>
              </a:rPr>
              <a:t>	-Many</a:t>
            </a:r>
          </a:p>
          <a:p>
            <a:r>
              <a:rPr lang="en-US" dirty="0">
                <a:latin typeface="Comic Sans MS" charset="0"/>
                <a:ea typeface="Comic Sans MS" charset="0"/>
                <a:cs typeface="Comic Sans MS" charset="0"/>
              </a:rPr>
              <a:t>	-Consistent</a:t>
            </a:r>
          </a:p>
          <a:p>
            <a:endParaRPr lang="en-US" dirty="0">
              <a:latin typeface="Comic Sans MS" charset="0"/>
              <a:ea typeface="Comic Sans MS" charset="0"/>
              <a:cs typeface="Comic Sans MS" charset="0"/>
            </a:endParaRPr>
          </a:p>
          <a:p>
            <a:endParaRPr lang="en-US" dirty="0">
              <a:latin typeface="Comic Sans MS" charset="0"/>
              <a:ea typeface="Comic Sans MS" charset="0"/>
              <a:cs typeface="Comic Sans MS" charset="0"/>
            </a:endParaRPr>
          </a:p>
          <a:p>
            <a:r>
              <a:rPr lang="en-US" dirty="0">
                <a:latin typeface="Comic Sans MS" charset="0"/>
                <a:ea typeface="Comic Sans MS" charset="0"/>
                <a:cs typeface="Comic Sans MS" charset="0"/>
              </a:rPr>
              <a:t>DNA analysis will document your breeding program</a:t>
            </a:r>
          </a:p>
          <a:p>
            <a:r>
              <a:rPr lang="en-US" dirty="0">
                <a:latin typeface="Comic Sans MS" charset="0"/>
                <a:ea typeface="Comic Sans MS" charset="0"/>
                <a:cs typeface="Comic Sans MS" charset="0"/>
              </a:rPr>
              <a:t>	-Trademark</a:t>
            </a:r>
          </a:p>
          <a:p>
            <a:r>
              <a:rPr lang="en-US" dirty="0">
                <a:latin typeface="Comic Sans MS" charset="0"/>
                <a:ea typeface="Comic Sans MS" charset="0"/>
                <a:cs typeface="Comic Sans MS" charset="0"/>
              </a:rPr>
              <a:t>	-Protection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5"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41795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738" y="5521265"/>
            <a:ext cx="8314266" cy="369332"/>
          </a:xfrm>
          <a:prstGeom prst="rect">
            <a:avLst/>
          </a:prstGeom>
          <a:noFill/>
        </p:spPr>
        <p:txBody>
          <a:bodyPr wrap="square" rtlCol="0">
            <a:spAutoFit/>
          </a:bodyPr>
          <a:lstStyle/>
          <a:p>
            <a:pPr algn="ctr"/>
            <a:r>
              <a:rPr lang="en-US">
                <a:latin typeface="Comic Sans MS" charset="0"/>
                <a:ea typeface="Comic Sans MS" charset="0"/>
                <a:cs typeface="Comic Sans MS" charset="0"/>
              </a:rPr>
              <a:t>UC-Boulder/CGRI </a:t>
            </a:r>
            <a:r>
              <a:rPr lang="en-US" dirty="0">
                <a:latin typeface="Comic Sans MS" charset="0"/>
                <a:ea typeface="Comic Sans MS" charset="0"/>
                <a:cs typeface="Comic Sans MS" charset="0"/>
              </a:rPr>
              <a:t>-Nolan Kane, Ryan Lynch, and Daniela Vergara</a:t>
            </a:r>
          </a:p>
        </p:txBody>
      </p:sp>
      <p:sp>
        <p:nvSpPr>
          <p:cNvPr id="3" name="TextBox 2"/>
          <p:cNvSpPr txBox="1"/>
          <p:nvPr/>
        </p:nvSpPr>
        <p:spPr>
          <a:xfrm>
            <a:off x="2442703" y="385696"/>
            <a:ext cx="4911922" cy="892552"/>
          </a:xfrm>
          <a:prstGeom prst="rect">
            <a:avLst/>
          </a:prstGeom>
          <a:noFill/>
        </p:spPr>
        <p:txBody>
          <a:bodyPr wrap="none" rtlCol="0">
            <a:spAutoFit/>
          </a:bodyPr>
          <a:lstStyle/>
          <a:p>
            <a:r>
              <a:rPr lang="en-US" sz="2800" dirty="0" err="1">
                <a:latin typeface="Comic Sans MS" charset="0"/>
                <a:ea typeface="Comic Sans MS" charset="0"/>
                <a:cs typeface="Comic Sans MS" charset="0"/>
              </a:rPr>
              <a:t>Marigene</a:t>
            </a:r>
            <a:r>
              <a:rPr lang="en-US" sz="2800" dirty="0">
                <a:latin typeface="Comic Sans MS" charset="0"/>
                <a:ea typeface="Comic Sans MS" charset="0"/>
                <a:cs typeface="Comic Sans MS" charset="0"/>
              </a:rPr>
              <a:t> &amp; </a:t>
            </a:r>
            <a:r>
              <a:rPr lang="en-US" sz="2800" dirty="0" err="1">
                <a:latin typeface="Comic Sans MS" charset="0"/>
                <a:ea typeface="Comic Sans MS" charset="0"/>
                <a:cs typeface="Comic Sans MS" charset="0"/>
              </a:rPr>
              <a:t>Hempgene</a:t>
            </a:r>
            <a:r>
              <a:rPr lang="en-US" sz="2800" dirty="0">
                <a:latin typeface="Comic Sans MS" charset="0"/>
                <a:ea typeface="Comic Sans MS" charset="0"/>
                <a:cs typeface="Comic Sans MS" charset="0"/>
              </a:rPr>
              <a:t> Team</a:t>
            </a:r>
          </a:p>
          <a:p>
            <a:pPr algn="ctr"/>
            <a:r>
              <a:rPr lang="en-US" sz="2400" dirty="0" err="1">
                <a:latin typeface="Comic Sans MS" charset="0"/>
                <a:ea typeface="Comic Sans MS" charset="0"/>
                <a:cs typeface="Comic Sans MS" charset="0"/>
              </a:rPr>
              <a:t>info@marigene.com</a:t>
            </a:r>
            <a:endParaRPr lang="en-US" sz="2400" dirty="0">
              <a:latin typeface="Comic Sans MS" charset="0"/>
              <a:ea typeface="Comic Sans MS" charset="0"/>
              <a:cs typeface="Comic Sans MS" charset="0"/>
            </a:endParaRPr>
          </a:p>
        </p:txBody>
      </p:sp>
      <p:sp>
        <p:nvSpPr>
          <p:cNvPr id="27" name="TextBox 26"/>
          <p:cNvSpPr txBox="1"/>
          <p:nvPr/>
        </p:nvSpPr>
        <p:spPr>
          <a:xfrm>
            <a:off x="1367665" y="2935673"/>
            <a:ext cx="2746265" cy="369332"/>
          </a:xfrm>
          <a:prstGeom prst="rect">
            <a:avLst/>
          </a:prstGeom>
          <a:noFill/>
        </p:spPr>
        <p:txBody>
          <a:bodyPr wrap="none" rtlCol="0">
            <a:spAutoFit/>
          </a:bodyPr>
          <a:lstStyle/>
          <a:p>
            <a:r>
              <a:rPr lang="en-US" dirty="0">
                <a:latin typeface="Comic Sans MS" charset="0"/>
                <a:ea typeface="Comic Sans MS" charset="0"/>
                <a:cs typeface="Comic Sans MS" charset="0"/>
              </a:rPr>
              <a:t>CJ Schwartz-CEO/CSO</a:t>
            </a:r>
          </a:p>
        </p:txBody>
      </p:sp>
      <p:sp>
        <p:nvSpPr>
          <p:cNvPr id="28" name="TextBox 27"/>
          <p:cNvSpPr txBox="1"/>
          <p:nvPr/>
        </p:nvSpPr>
        <p:spPr>
          <a:xfrm>
            <a:off x="5067131" y="2981793"/>
            <a:ext cx="3121367" cy="369332"/>
          </a:xfrm>
          <a:prstGeom prst="rect">
            <a:avLst/>
          </a:prstGeom>
          <a:noFill/>
        </p:spPr>
        <p:txBody>
          <a:bodyPr wrap="none" rtlCol="0">
            <a:spAutoFit/>
          </a:bodyPr>
          <a:lstStyle/>
          <a:p>
            <a:r>
              <a:rPr lang="en-US" dirty="0">
                <a:latin typeface="Comic Sans MS" charset="0"/>
                <a:ea typeface="Comic Sans MS" charset="0"/>
                <a:cs typeface="Comic Sans MS" charset="0"/>
              </a:rPr>
              <a:t>Matt Gibbs-COO/President</a:t>
            </a:r>
          </a:p>
        </p:txBody>
      </p:sp>
      <p:sp>
        <p:nvSpPr>
          <p:cNvPr id="29" name="TextBox 28"/>
          <p:cNvSpPr txBox="1"/>
          <p:nvPr/>
        </p:nvSpPr>
        <p:spPr>
          <a:xfrm>
            <a:off x="977524" y="4881730"/>
            <a:ext cx="3818674" cy="369332"/>
          </a:xfrm>
          <a:prstGeom prst="rect">
            <a:avLst/>
          </a:prstGeom>
          <a:noFill/>
        </p:spPr>
        <p:txBody>
          <a:bodyPr wrap="none" rtlCol="0">
            <a:spAutoFit/>
          </a:bodyPr>
          <a:lstStyle/>
          <a:p>
            <a:r>
              <a:rPr lang="en-US" dirty="0">
                <a:latin typeface="Comic Sans MS" charset="0"/>
                <a:ea typeface="Comic Sans MS" charset="0"/>
                <a:cs typeface="Comic Sans MS" charset="0"/>
              </a:rPr>
              <a:t>Chris </a:t>
            </a:r>
            <a:r>
              <a:rPr lang="en-US" dirty="0" err="1">
                <a:latin typeface="Comic Sans MS" charset="0"/>
                <a:ea typeface="Comic Sans MS" charset="0"/>
                <a:cs typeface="Comic Sans MS" charset="0"/>
              </a:rPr>
              <a:t>Grassa</a:t>
            </a:r>
            <a:r>
              <a:rPr lang="en-US" dirty="0">
                <a:latin typeface="Comic Sans MS" charset="0"/>
                <a:ea typeface="Comic Sans MS" charset="0"/>
                <a:cs typeface="Comic Sans MS" charset="0"/>
              </a:rPr>
              <a:t>-Chief </a:t>
            </a:r>
            <a:r>
              <a:rPr lang="en-US" dirty="0" err="1">
                <a:latin typeface="Comic Sans MS" charset="0"/>
                <a:ea typeface="Comic Sans MS" charset="0"/>
                <a:cs typeface="Comic Sans MS" charset="0"/>
              </a:rPr>
              <a:t>Bioinformatist</a:t>
            </a:r>
            <a:endParaRPr lang="en-US" dirty="0">
              <a:latin typeface="Comic Sans MS" charset="0"/>
              <a:ea typeface="Comic Sans MS" charset="0"/>
              <a:cs typeface="Comic Sans MS" charset="0"/>
            </a:endParaRPr>
          </a:p>
        </p:txBody>
      </p:sp>
      <p:sp>
        <p:nvSpPr>
          <p:cNvPr id="30" name="TextBox 29"/>
          <p:cNvSpPr txBox="1"/>
          <p:nvPr/>
        </p:nvSpPr>
        <p:spPr>
          <a:xfrm>
            <a:off x="5547013" y="4869723"/>
            <a:ext cx="2472152" cy="369332"/>
          </a:xfrm>
          <a:prstGeom prst="rect">
            <a:avLst/>
          </a:prstGeom>
          <a:noFill/>
        </p:spPr>
        <p:txBody>
          <a:bodyPr wrap="none" rtlCol="0">
            <a:spAutoFit/>
          </a:bodyPr>
          <a:lstStyle/>
          <a:p>
            <a:r>
              <a:rPr lang="en-US" dirty="0">
                <a:latin typeface="Comic Sans MS" charset="0"/>
                <a:ea typeface="Comic Sans MS" charset="0"/>
                <a:cs typeface="Comic Sans MS" charset="0"/>
              </a:rPr>
              <a:t>Jason Schwartz-CFO</a:t>
            </a: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72" y="1347129"/>
            <a:ext cx="1809693" cy="1554480"/>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666" y="3382938"/>
            <a:ext cx="1738564" cy="155448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047" y="1414215"/>
            <a:ext cx="973365" cy="15544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3533" y="3290727"/>
            <a:ext cx="1007303" cy="155448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13"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56278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5599" y="636694"/>
            <a:ext cx="8365068" cy="3077766"/>
          </a:xfrm>
          <a:prstGeom prst="rect">
            <a:avLst/>
          </a:prstGeom>
          <a:noFill/>
        </p:spPr>
        <p:txBody>
          <a:bodyPr wrap="square" rtlCol="0">
            <a:spAutoFit/>
          </a:bodyPr>
          <a:lstStyle/>
          <a:p>
            <a:pPr algn="ctr"/>
            <a:r>
              <a:rPr lang="en-US" sz="3200" dirty="0">
                <a:latin typeface="Comic Sans MS" charset="0"/>
                <a:ea typeface="Comic Sans MS" charset="0"/>
                <a:cs typeface="Comic Sans MS" charset="0"/>
              </a:rPr>
              <a:t>Definitions</a:t>
            </a:r>
            <a:endParaRPr lang="en-US" dirty="0">
              <a:latin typeface="Comic Sans MS" charset="0"/>
              <a:ea typeface="Comic Sans MS" charset="0"/>
              <a:cs typeface="Comic Sans MS" charset="0"/>
            </a:endParaRPr>
          </a:p>
          <a:p>
            <a:endParaRPr lang="en-US" u="sng" dirty="0">
              <a:latin typeface="Comic Sans MS" charset="0"/>
              <a:ea typeface="Comic Sans MS" charset="0"/>
              <a:cs typeface="Comic Sans MS" charset="0"/>
            </a:endParaRPr>
          </a:p>
          <a:p>
            <a:r>
              <a:rPr lang="en-US" dirty="0">
                <a:latin typeface="Comic Sans MS" charset="0"/>
                <a:ea typeface="Comic Sans MS" charset="0"/>
                <a:cs typeface="Comic Sans MS" charset="0"/>
              </a:rPr>
              <a:t>-</a:t>
            </a:r>
            <a:r>
              <a:rPr lang="en-US" u="sng" dirty="0">
                <a:latin typeface="Comic Sans MS" charset="0"/>
                <a:ea typeface="Comic Sans MS" charset="0"/>
                <a:cs typeface="Comic Sans MS" charset="0"/>
              </a:rPr>
              <a:t>Genotype</a:t>
            </a:r>
            <a:r>
              <a:rPr lang="en-US" dirty="0">
                <a:latin typeface="Comic Sans MS" charset="0"/>
                <a:ea typeface="Comic Sans MS" charset="0"/>
                <a:cs typeface="Comic Sans MS" charset="0"/>
              </a:rPr>
              <a:t> </a:t>
            </a:r>
            <a:r>
              <a:rPr lang="mr-IN" dirty="0">
                <a:latin typeface="Comic Sans MS" charset="0"/>
                <a:ea typeface="Comic Sans MS" charset="0"/>
                <a:cs typeface="Comic Sans MS" charset="0"/>
              </a:rPr>
              <a:t>–</a:t>
            </a:r>
            <a:r>
              <a:rPr lang="en-US" dirty="0">
                <a:latin typeface="Comic Sans MS" charset="0"/>
                <a:ea typeface="Comic Sans MS" charset="0"/>
                <a:cs typeface="Comic Sans MS" charset="0"/>
              </a:rPr>
              <a:t> the combination of DNA and genes specific to a single organism or a group of organisms</a:t>
            </a:r>
          </a:p>
          <a:p>
            <a:endParaRPr lang="en-US" u="sng" dirty="0">
              <a:latin typeface="Comic Sans MS" charset="0"/>
              <a:ea typeface="Comic Sans MS" charset="0"/>
              <a:cs typeface="Comic Sans MS" charset="0"/>
            </a:endParaRPr>
          </a:p>
          <a:p>
            <a:r>
              <a:rPr lang="en-US" u="sng" dirty="0">
                <a:latin typeface="Comic Sans MS" charset="0"/>
                <a:ea typeface="Comic Sans MS" charset="0"/>
                <a:cs typeface="Comic Sans MS" charset="0"/>
              </a:rPr>
              <a:t>-Phenotype</a:t>
            </a:r>
            <a:r>
              <a:rPr lang="en-US" dirty="0">
                <a:latin typeface="Comic Sans MS" charset="0"/>
                <a:ea typeface="Comic Sans MS" charset="0"/>
                <a:cs typeface="Comic Sans MS" charset="0"/>
              </a:rPr>
              <a:t>- the appearance of an organism resulting from the interaction of the genotype and the environment.</a:t>
            </a:r>
          </a:p>
          <a:p>
            <a:endParaRPr lang="en-US" dirty="0">
              <a:latin typeface="Comic Sans MS" charset="0"/>
              <a:ea typeface="Comic Sans MS" charset="0"/>
              <a:cs typeface="Comic Sans MS" charset="0"/>
            </a:endParaRPr>
          </a:p>
          <a:p>
            <a:r>
              <a:rPr lang="en-US" dirty="0">
                <a:latin typeface="Comic Sans MS" charset="0"/>
                <a:ea typeface="Comic Sans MS" charset="0"/>
                <a:cs typeface="Comic Sans MS" charset="0"/>
              </a:rPr>
              <a:t>-</a:t>
            </a:r>
            <a:r>
              <a:rPr lang="en-US" u="sng" dirty="0">
                <a:latin typeface="Comic Sans MS" charset="0"/>
                <a:ea typeface="Comic Sans MS" charset="0"/>
                <a:cs typeface="Comic Sans MS" charset="0"/>
              </a:rPr>
              <a:t>Markers</a:t>
            </a:r>
            <a:r>
              <a:rPr lang="en-US" dirty="0">
                <a:latin typeface="Comic Sans MS" charset="0"/>
                <a:ea typeface="Comic Sans MS" charset="0"/>
                <a:cs typeface="Comic Sans MS" charset="0"/>
              </a:rPr>
              <a:t> – DNA changes between strains</a:t>
            </a:r>
          </a:p>
          <a:p>
            <a:endParaRPr lang="en-US" dirty="0">
              <a:latin typeface="Comic Sans MS" charset="0"/>
              <a:ea typeface="Comic Sans MS" charset="0"/>
              <a:cs typeface="Comic Sans MS" charset="0"/>
            </a:endParaRPr>
          </a:p>
        </p:txBody>
      </p:sp>
      <p:sp>
        <p:nvSpPr>
          <p:cNvPr id="2" name="Rectangle 1"/>
          <p:cNvSpPr/>
          <p:nvPr/>
        </p:nvSpPr>
        <p:spPr>
          <a:xfrm>
            <a:off x="2788498" y="3576185"/>
            <a:ext cx="3567002" cy="1415772"/>
          </a:xfrm>
          <a:prstGeom prst="rect">
            <a:avLst/>
          </a:prstGeom>
        </p:spPr>
        <p:txBody>
          <a:bodyPr wrap="none">
            <a:spAutoFit/>
          </a:bodyPr>
          <a:lstStyle/>
          <a:p>
            <a:pPr algn="ctr"/>
            <a:r>
              <a:rPr lang="en-US" sz="3200" dirty="0">
                <a:latin typeface="Comic Sans MS" charset="0"/>
                <a:ea typeface="Comic Sans MS" charset="0"/>
                <a:cs typeface="Comic Sans MS" charset="0"/>
              </a:rPr>
              <a:t>P = G X E</a:t>
            </a:r>
          </a:p>
          <a:p>
            <a:r>
              <a:rPr lang="en-US" dirty="0">
                <a:latin typeface="Comic Sans MS" charset="0"/>
                <a:ea typeface="Comic Sans MS" charset="0"/>
                <a:cs typeface="Comic Sans MS" charset="0"/>
              </a:rPr>
              <a:t>-Synergy, broad range, stable</a:t>
            </a:r>
          </a:p>
          <a:p>
            <a:r>
              <a:rPr lang="en-US" dirty="0">
                <a:latin typeface="Comic Sans MS" charset="0"/>
                <a:ea typeface="Comic Sans MS" charset="0"/>
                <a:cs typeface="Comic Sans MS" charset="0"/>
              </a:rPr>
              <a:t>-G minimize G by inbreeding</a:t>
            </a:r>
          </a:p>
          <a:p>
            <a:r>
              <a:rPr lang="en-US" dirty="0">
                <a:latin typeface="Comic Sans MS" charset="0"/>
                <a:ea typeface="Comic Sans MS" charset="0"/>
                <a:cs typeface="Comic Sans MS" charset="0"/>
              </a:rPr>
              <a:t>-E consistent -&gt; common garden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5"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om.jpg"/>
          <p:cNvPicPr>
            <a:picLocks noChangeAspect="1"/>
          </p:cNvPicPr>
          <p:nvPr/>
        </p:nvPicPr>
        <p:blipFill>
          <a:blip r:embed="rId3"/>
          <a:stretch>
            <a:fillRect/>
          </a:stretch>
        </p:blipFill>
        <p:spPr>
          <a:xfrm>
            <a:off x="1671728" y="1073262"/>
            <a:ext cx="5730240" cy="4572000"/>
          </a:xfrm>
          <a:prstGeom prst="rect">
            <a:avLst/>
          </a:prstGeom>
        </p:spPr>
      </p:pic>
      <p:sp>
        <p:nvSpPr>
          <p:cNvPr id="3" name="TextBox 2"/>
          <p:cNvSpPr txBox="1"/>
          <p:nvPr/>
        </p:nvSpPr>
        <p:spPr>
          <a:xfrm>
            <a:off x="489648" y="462135"/>
            <a:ext cx="8467383" cy="584775"/>
          </a:xfrm>
          <a:prstGeom prst="rect">
            <a:avLst/>
          </a:prstGeom>
          <a:noFill/>
        </p:spPr>
        <p:txBody>
          <a:bodyPr wrap="none" rtlCol="0">
            <a:spAutoFit/>
          </a:bodyPr>
          <a:lstStyle/>
          <a:p>
            <a:r>
              <a:rPr lang="en-US" sz="3200" dirty="0">
                <a:latin typeface="Comic Sans MS"/>
                <a:cs typeface="Comic Sans MS"/>
              </a:rPr>
              <a:t>Phenotypic variation in shape and structure</a:t>
            </a:r>
          </a:p>
        </p:txBody>
      </p:sp>
      <p:sp>
        <p:nvSpPr>
          <p:cNvPr id="5" name="TextBox 4"/>
          <p:cNvSpPr txBox="1"/>
          <p:nvPr/>
        </p:nvSpPr>
        <p:spPr>
          <a:xfrm>
            <a:off x="1742714" y="5610717"/>
            <a:ext cx="4317207" cy="246221"/>
          </a:xfrm>
          <a:prstGeom prst="rect">
            <a:avLst/>
          </a:prstGeom>
          <a:noFill/>
        </p:spPr>
        <p:txBody>
          <a:bodyPr wrap="none" rtlCol="0">
            <a:spAutoFit/>
          </a:bodyPr>
          <a:lstStyle/>
          <a:p>
            <a:r>
              <a:rPr lang="en-US" sz="1000" dirty="0" err="1"/>
              <a:t>Janne</a:t>
            </a:r>
            <a:r>
              <a:rPr lang="en-US" sz="1000" dirty="0"/>
              <a:t> </a:t>
            </a:r>
            <a:r>
              <a:rPr lang="en-US" sz="1000" dirty="0" err="1"/>
              <a:t>Lempe</a:t>
            </a:r>
            <a:r>
              <a:rPr lang="en-US" sz="1000" dirty="0"/>
              <a:t> and </a:t>
            </a:r>
            <a:r>
              <a:rPr lang="en-US" sz="1000" dirty="0" err="1"/>
              <a:t>Detlef</a:t>
            </a:r>
            <a:r>
              <a:rPr lang="en-US" sz="1000" dirty="0"/>
              <a:t> </a:t>
            </a:r>
            <a:r>
              <a:rPr lang="en-US" sz="1000" dirty="0" err="1"/>
              <a:t>Weigel</a:t>
            </a:r>
            <a:r>
              <a:rPr lang="en-US" sz="1000" dirty="0"/>
              <a:t>, Max Planck </a:t>
            </a:r>
            <a:r>
              <a:rPr lang="en-US" sz="1000" dirty="0" err="1"/>
              <a:t>Instiute</a:t>
            </a:r>
            <a:r>
              <a:rPr lang="en-US" sz="1000" dirty="0"/>
              <a:t> for Developmental Biology</a:t>
            </a:r>
          </a:p>
        </p:txBody>
      </p:sp>
      <p:sp>
        <p:nvSpPr>
          <p:cNvPr id="6" name="TextBox 5"/>
          <p:cNvSpPr txBox="1"/>
          <p:nvPr/>
        </p:nvSpPr>
        <p:spPr>
          <a:xfrm>
            <a:off x="4018022" y="5787816"/>
            <a:ext cx="1569660" cy="369332"/>
          </a:xfrm>
          <a:prstGeom prst="rect">
            <a:avLst/>
          </a:prstGeom>
          <a:noFill/>
        </p:spPr>
        <p:txBody>
          <a:bodyPr wrap="none" rtlCol="0">
            <a:spAutoFit/>
          </a:bodyPr>
          <a:lstStyle/>
          <a:p>
            <a:r>
              <a:rPr lang="en-US" b="1">
                <a:latin typeface="Comic Sans MS" charset="0"/>
                <a:ea typeface="Comic Sans MS" charset="0"/>
                <a:cs typeface="Comic Sans MS" charset="0"/>
              </a:rPr>
              <a:t>Consistent 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8"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484" y="573555"/>
            <a:ext cx="8327604" cy="2308324"/>
          </a:xfrm>
          <a:prstGeom prst="rect">
            <a:avLst/>
          </a:prstGeom>
        </p:spPr>
        <p:txBody>
          <a:bodyPr wrap="square">
            <a:spAutoFit/>
          </a:bodyPr>
          <a:lstStyle/>
          <a:p>
            <a:pPr algn="ctr"/>
            <a:r>
              <a:rPr lang="en-US" sz="3200" dirty="0">
                <a:latin typeface="Comic Sans MS" charset="0"/>
                <a:ea typeface="Comic Sans MS" charset="0"/>
                <a:cs typeface="Comic Sans MS" charset="0"/>
              </a:rPr>
              <a:t>Genetics</a:t>
            </a:r>
          </a:p>
          <a:p>
            <a:r>
              <a:rPr lang="en-US" sz="2000" dirty="0">
                <a:latin typeface="Comic Sans MS" charset="0"/>
                <a:ea typeface="Comic Sans MS" charset="0"/>
                <a:cs typeface="Comic Sans MS" charset="0"/>
              </a:rPr>
              <a:t>noun</a:t>
            </a:r>
          </a:p>
          <a:p>
            <a:r>
              <a:rPr lang="en-US" sz="2000" b="1" dirty="0">
                <a:latin typeface="Comic Sans MS" charset="0"/>
                <a:ea typeface="Comic Sans MS" charset="0"/>
                <a:cs typeface="Comic Sans MS" charset="0"/>
              </a:rPr>
              <a:t>1. </a:t>
            </a:r>
            <a:r>
              <a:rPr lang="en-US" sz="2000" dirty="0">
                <a:latin typeface="Comic Sans MS" charset="0"/>
                <a:ea typeface="Comic Sans MS" charset="0"/>
                <a:cs typeface="Comic Sans MS" charset="0"/>
              </a:rPr>
              <a:t>the branch of biology concerned with the study of heredity and variation in organisms</a:t>
            </a:r>
          </a:p>
          <a:p>
            <a:r>
              <a:rPr lang="en-US" sz="2000" b="1" dirty="0">
                <a:latin typeface="Comic Sans MS" charset="0"/>
                <a:ea typeface="Comic Sans MS" charset="0"/>
                <a:cs typeface="Comic Sans MS" charset="0"/>
              </a:rPr>
              <a:t>2. </a:t>
            </a:r>
            <a:r>
              <a:rPr lang="en-US" sz="2000" dirty="0">
                <a:latin typeface="Comic Sans MS" charset="0"/>
                <a:ea typeface="Comic Sans MS" charset="0"/>
                <a:cs typeface="Comic Sans MS" charset="0"/>
              </a:rPr>
              <a:t>the genetic features and constitution of a single organism, species, or group</a:t>
            </a:r>
          </a:p>
          <a:p>
            <a:r>
              <a:rPr lang="en-US" sz="1200" dirty="0" err="1">
                <a:latin typeface="Comic Sans MS" charset="0"/>
                <a:ea typeface="Comic Sans MS" charset="0"/>
                <a:cs typeface="Comic Sans MS" charset="0"/>
              </a:rPr>
              <a:t>d</a:t>
            </a:r>
            <a:r>
              <a:rPr lang="en-US" sz="1200" dirty="0" err="1">
                <a:effectLst/>
                <a:latin typeface="Comic Sans MS" charset="0"/>
                <a:ea typeface="Comic Sans MS" charset="0"/>
                <a:cs typeface="Comic Sans MS" charset="0"/>
              </a:rPr>
              <a:t>ictionary.com</a:t>
            </a:r>
            <a:endParaRPr lang="en-US" sz="1200" dirty="0">
              <a:effectLst/>
              <a:latin typeface="Comic Sans MS" charset="0"/>
              <a:ea typeface="Comic Sans MS" charset="0"/>
              <a:cs typeface="Comic Sans M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497" y="2999331"/>
            <a:ext cx="2617317" cy="2743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814" y="3132137"/>
            <a:ext cx="3196621" cy="2743200"/>
          </a:xfrm>
          <a:prstGeom prst="rect">
            <a:avLst/>
          </a:prstGeom>
        </p:spPr>
      </p:pic>
      <p:sp>
        <p:nvSpPr>
          <p:cNvPr id="9" name="TextBox 8"/>
          <p:cNvSpPr txBox="1"/>
          <p:nvPr/>
        </p:nvSpPr>
        <p:spPr>
          <a:xfrm>
            <a:off x="5772151" y="5875337"/>
            <a:ext cx="1501950" cy="276999"/>
          </a:xfrm>
          <a:prstGeom prst="rect">
            <a:avLst/>
          </a:prstGeom>
          <a:noFill/>
        </p:spPr>
        <p:txBody>
          <a:bodyPr wrap="none" rtlCol="0">
            <a:spAutoFit/>
          </a:bodyPr>
          <a:lstStyle/>
          <a:p>
            <a:r>
              <a:rPr lang="en-US" sz="1200" dirty="0"/>
              <a:t>http://</a:t>
            </a:r>
            <a:r>
              <a:rPr lang="en-US" sz="1200" dirty="0" err="1"/>
              <a:t>passel.unl.edu</a:t>
            </a:r>
            <a:endParaRPr lang="en-US" sz="1200" dirty="0"/>
          </a:p>
        </p:txBody>
      </p:sp>
      <p:sp>
        <p:nvSpPr>
          <p:cNvPr id="4" name="TextBox 3"/>
          <p:cNvSpPr txBox="1"/>
          <p:nvPr/>
        </p:nvSpPr>
        <p:spPr>
          <a:xfrm>
            <a:off x="2523067" y="5742531"/>
            <a:ext cx="1053494" cy="369332"/>
          </a:xfrm>
          <a:prstGeom prst="rect">
            <a:avLst/>
          </a:prstGeom>
          <a:noFill/>
        </p:spPr>
        <p:txBody>
          <a:bodyPr wrap="none" rtlCol="0">
            <a:spAutoFit/>
          </a:bodyPr>
          <a:lstStyle/>
          <a:p>
            <a:r>
              <a:rPr lang="en-US" b="1">
                <a:latin typeface="Comic Sans MS" charset="0"/>
                <a:ea typeface="Comic Sans MS" charset="0"/>
                <a:cs typeface="Comic Sans MS" charset="0"/>
              </a:rPr>
              <a:t>aa=25%</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10"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1834" y="542924"/>
            <a:ext cx="2148345" cy="584775"/>
          </a:xfrm>
          <a:prstGeom prst="rect">
            <a:avLst/>
          </a:prstGeom>
          <a:noFill/>
        </p:spPr>
        <p:txBody>
          <a:bodyPr wrap="none" rtlCol="0">
            <a:spAutoFit/>
          </a:bodyPr>
          <a:lstStyle/>
          <a:p>
            <a:r>
              <a:rPr lang="en-US" sz="3200">
                <a:latin typeface="Comic Sans MS" charset="0"/>
                <a:ea typeface="Comic Sans MS" charset="0"/>
                <a:cs typeface="Comic Sans MS" charset="0"/>
              </a:rPr>
              <a:t>Polygeneic</a:t>
            </a:r>
            <a:endParaRPr lang="en-US" sz="3200" dirty="0">
              <a:latin typeface="Comic Sans MS" charset="0"/>
              <a:ea typeface="Comic Sans MS" charset="0"/>
              <a:cs typeface="Comic Sans M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7" y="1284579"/>
            <a:ext cx="3405187" cy="3590924"/>
          </a:xfrm>
          <a:prstGeom prst="rect">
            <a:avLst/>
          </a:prstGeom>
        </p:spPr>
      </p:pic>
      <p:sp>
        <p:nvSpPr>
          <p:cNvPr id="13" name="Rectangle 12"/>
          <p:cNvSpPr/>
          <p:nvPr/>
        </p:nvSpPr>
        <p:spPr>
          <a:xfrm>
            <a:off x="4699794" y="4366086"/>
            <a:ext cx="4028282" cy="413922"/>
          </a:xfrm>
          <a:prstGeom prst="rect">
            <a:avLst/>
          </a:prstGeom>
        </p:spPr>
        <p:txBody>
          <a:bodyPr wrap="square">
            <a:spAutoFit/>
          </a:bodyPr>
          <a:lstStyle/>
          <a:p>
            <a:r>
              <a:rPr lang="en-US" sz="1000" dirty="0"/>
              <a:t>http://</a:t>
            </a:r>
            <a:r>
              <a:rPr lang="en-US" sz="1000" dirty="0" err="1"/>
              <a:t>daughterofthesoil.blogspot.com</a:t>
            </a:r>
            <a:r>
              <a:rPr lang="en-US" sz="1000" dirty="0"/>
              <a:t>/2008/10/joy-of-</a:t>
            </a:r>
            <a:r>
              <a:rPr lang="en-US" sz="1000" dirty="0" err="1"/>
              <a:t>mendelian</a:t>
            </a:r>
            <a:r>
              <a:rPr lang="en-US" sz="1000" dirty="0"/>
              <a:t>-</a:t>
            </a:r>
            <a:r>
              <a:rPr lang="en-US" sz="1000" dirty="0" err="1"/>
              <a:t>segregation.html</a:t>
            </a:r>
            <a:endParaRPr lang="en-US" sz="1000" dirty="0"/>
          </a:p>
        </p:txBody>
      </p:sp>
      <p:sp>
        <p:nvSpPr>
          <p:cNvPr id="2" name="TextBox 1"/>
          <p:cNvSpPr txBox="1"/>
          <p:nvPr/>
        </p:nvSpPr>
        <p:spPr>
          <a:xfrm>
            <a:off x="2083196" y="5097748"/>
            <a:ext cx="4932761" cy="369332"/>
          </a:xfrm>
          <a:prstGeom prst="rect">
            <a:avLst/>
          </a:prstGeom>
          <a:noFill/>
        </p:spPr>
        <p:txBody>
          <a:bodyPr wrap="none" rtlCol="0">
            <a:spAutoFit/>
          </a:bodyPr>
          <a:lstStyle/>
          <a:p>
            <a:r>
              <a:rPr lang="en-US" b="1" dirty="0">
                <a:latin typeface="Comic Sans MS" charset="0"/>
                <a:ea typeface="Comic Sans MS" charset="0"/>
                <a:cs typeface="Comic Sans MS" charset="0"/>
              </a:rPr>
              <a:t>1/16</a:t>
            </a:r>
            <a:r>
              <a:rPr lang="en-US" b="1" baseline="30000" dirty="0">
                <a:latin typeface="Comic Sans MS" charset="0"/>
                <a:ea typeface="Comic Sans MS" charset="0"/>
                <a:cs typeface="Comic Sans MS" charset="0"/>
              </a:rPr>
              <a:t>th</a:t>
            </a:r>
            <a:r>
              <a:rPr lang="en-US" b="1" dirty="0">
                <a:latin typeface="Comic Sans MS" charset="0"/>
                <a:ea typeface="Comic Sans MS" charset="0"/>
                <a:cs typeface="Comic Sans MS" charset="0"/>
              </a:rPr>
              <a:t> = 0.25 X 0.25 = 0.0625 = 6.25%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263" y="2354474"/>
            <a:ext cx="3715869" cy="2062411"/>
          </a:xfrm>
          <a:prstGeom prst="rect">
            <a:avLst/>
          </a:prstGeom>
        </p:spPr>
      </p:pic>
      <p:cxnSp>
        <p:nvCxnSpPr>
          <p:cNvPr id="9" name="Straight Arrow Connector 8"/>
          <p:cNvCxnSpPr/>
          <p:nvPr/>
        </p:nvCxnSpPr>
        <p:spPr>
          <a:xfrm flipH="1" flipV="1">
            <a:off x="3271834" y="4656667"/>
            <a:ext cx="741367" cy="2381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013200" y="4416885"/>
            <a:ext cx="568063" cy="4778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11"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69947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45201" y="1396998"/>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mic Sans MS" charset="0"/>
              <a:ea typeface="Comic Sans MS" charset="0"/>
              <a:cs typeface="Comic Sans MS" charset="0"/>
            </a:endParaRPr>
          </a:p>
        </p:txBody>
      </p:sp>
      <p:sp>
        <p:nvSpPr>
          <p:cNvPr id="8" name="Rectangle 7"/>
          <p:cNvSpPr/>
          <p:nvPr/>
        </p:nvSpPr>
        <p:spPr>
          <a:xfrm>
            <a:off x="6045201" y="1718739"/>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9" name="Rectangle 8"/>
          <p:cNvSpPr/>
          <p:nvPr/>
        </p:nvSpPr>
        <p:spPr>
          <a:xfrm>
            <a:off x="6045201" y="2032005"/>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0" name="Rectangle 9"/>
          <p:cNvSpPr/>
          <p:nvPr/>
        </p:nvSpPr>
        <p:spPr>
          <a:xfrm>
            <a:off x="6045201" y="2345271"/>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1" name="Rectangle 10"/>
          <p:cNvSpPr/>
          <p:nvPr/>
        </p:nvSpPr>
        <p:spPr>
          <a:xfrm>
            <a:off x="6045201" y="2658537"/>
            <a:ext cx="237067" cy="313266"/>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2" name="Rectangle 11"/>
          <p:cNvSpPr/>
          <p:nvPr/>
        </p:nvSpPr>
        <p:spPr>
          <a:xfrm>
            <a:off x="6045201" y="2971803"/>
            <a:ext cx="237067" cy="313266"/>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3" name="Rectangle 12"/>
          <p:cNvSpPr/>
          <p:nvPr/>
        </p:nvSpPr>
        <p:spPr>
          <a:xfrm>
            <a:off x="6045201" y="3285069"/>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4" name="Rectangle 13"/>
          <p:cNvSpPr/>
          <p:nvPr/>
        </p:nvSpPr>
        <p:spPr>
          <a:xfrm>
            <a:off x="6045201" y="3598335"/>
            <a:ext cx="237067" cy="313266"/>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5" name="Rectangle 14"/>
          <p:cNvSpPr/>
          <p:nvPr/>
        </p:nvSpPr>
        <p:spPr>
          <a:xfrm>
            <a:off x="6045201" y="3911601"/>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6" name="Rectangle 15"/>
          <p:cNvSpPr/>
          <p:nvPr/>
        </p:nvSpPr>
        <p:spPr>
          <a:xfrm>
            <a:off x="6045201" y="4224867"/>
            <a:ext cx="237067" cy="313266"/>
          </a:xfrm>
          <a:prstGeom prst="rect">
            <a:avLst/>
          </a:prstGeom>
          <a:solidFill>
            <a:srgbClr val="C0504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7" name="Rectangle 16"/>
          <p:cNvSpPr/>
          <p:nvPr/>
        </p:nvSpPr>
        <p:spPr>
          <a:xfrm>
            <a:off x="6045201" y="4538133"/>
            <a:ext cx="237067" cy="313266"/>
          </a:xfrm>
          <a:prstGeom prst="rect">
            <a:avLst/>
          </a:prstGeom>
          <a:solidFill>
            <a:srgbClr val="C0504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8" name="Rectangle 17"/>
          <p:cNvSpPr/>
          <p:nvPr/>
        </p:nvSpPr>
        <p:spPr>
          <a:xfrm>
            <a:off x="6045201" y="4851399"/>
            <a:ext cx="237067" cy="313266"/>
          </a:xfrm>
          <a:prstGeom prst="rect">
            <a:avLst/>
          </a:prstGeom>
          <a:solidFill>
            <a:srgbClr val="C0504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19" name="Rectangle 18"/>
          <p:cNvSpPr/>
          <p:nvPr/>
        </p:nvSpPr>
        <p:spPr>
          <a:xfrm>
            <a:off x="6045201" y="5164665"/>
            <a:ext cx="237067" cy="313266"/>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21" name="Rectangle 20"/>
          <p:cNvSpPr/>
          <p:nvPr/>
        </p:nvSpPr>
        <p:spPr>
          <a:xfrm>
            <a:off x="880533" y="1392764"/>
            <a:ext cx="314593" cy="4005767"/>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22" name="Rectangle 21"/>
          <p:cNvSpPr/>
          <p:nvPr/>
        </p:nvSpPr>
        <p:spPr>
          <a:xfrm>
            <a:off x="2514601" y="1349407"/>
            <a:ext cx="315776" cy="404912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24" name="Rectangle 23"/>
          <p:cNvSpPr/>
          <p:nvPr/>
        </p:nvSpPr>
        <p:spPr>
          <a:xfrm>
            <a:off x="7852833" y="1396998"/>
            <a:ext cx="237067" cy="313266"/>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mic Sans MS" charset="0"/>
              <a:ea typeface="Comic Sans MS" charset="0"/>
              <a:cs typeface="Comic Sans MS" charset="0"/>
            </a:endParaRPr>
          </a:p>
        </p:txBody>
      </p:sp>
      <p:sp>
        <p:nvSpPr>
          <p:cNvPr id="25" name="Rectangle 24"/>
          <p:cNvSpPr/>
          <p:nvPr/>
        </p:nvSpPr>
        <p:spPr>
          <a:xfrm>
            <a:off x="7852833" y="1718739"/>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26" name="Rectangle 25"/>
          <p:cNvSpPr/>
          <p:nvPr/>
        </p:nvSpPr>
        <p:spPr>
          <a:xfrm>
            <a:off x="7852833" y="2032005"/>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27" name="Rectangle 26"/>
          <p:cNvSpPr/>
          <p:nvPr/>
        </p:nvSpPr>
        <p:spPr>
          <a:xfrm>
            <a:off x="7852833" y="2345271"/>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28" name="Rectangle 27"/>
          <p:cNvSpPr/>
          <p:nvPr/>
        </p:nvSpPr>
        <p:spPr>
          <a:xfrm>
            <a:off x="7852833" y="2658537"/>
            <a:ext cx="237067" cy="313266"/>
          </a:xfrm>
          <a:prstGeom prst="rect">
            <a:avLst/>
          </a:prstGeom>
          <a:solidFill>
            <a:srgbClr val="C0504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29" name="Rectangle 28"/>
          <p:cNvSpPr/>
          <p:nvPr/>
        </p:nvSpPr>
        <p:spPr>
          <a:xfrm>
            <a:off x="7852833" y="2971803"/>
            <a:ext cx="237067" cy="313266"/>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30" name="Rectangle 29"/>
          <p:cNvSpPr/>
          <p:nvPr/>
        </p:nvSpPr>
        <p:spPr>
          <a:xfrm>
            <a:off x="7852833" y="3285069"/>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31" name="Rectangle 30"/>
          <p:cNvSpPr/>
          <p:nvPr/>
        </p:nvSpPr>
        <p:spPr>
          <a:xfrm>
            <a:off x="7852833" y="3598335"/>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32" name="Rectangle 31"/>
          <p:cNvSpPr/>
          <p:nvPr/>
        </p:nvSpPr>
        <p:spPr>
          <a:xfrm>
            <a:off x="7852833" y="3911601"/>
            <a:ext cx="237067" cy="313266"/>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33" name="Rectangle 32"/>
          <p:cNvSpPr/>
          <p:nvPr/>
        </p:nvSpPr>
        <p:spPr>
          <a:xfrm>
            <a:off x="7852833" y="4224867"/>
            <a:ext cx="237067" cy="313266"/>
          </a:xfrm>
          <a:prstGeom prst="rect">
            <a:avLst/>
          </a:prstGeom>
          <a:solidFill>
            <a:srgbClr val="C0504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34" name="Rectangle 33"/>
          <p:cNvSpPr/>
          <p:nvPr/>
        </p:nvSpPr>
        <p:spPr>
          <a:xfrm>
            <a:off x="7852833" y="4538133"/>
            <a:ext cx="237067" cy="313266"/>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35" name="Rectangle 34"/>
          <p:cNvSpPr/>
          <p:nvPr/>
        </p:nvSpPr>
        <p:spPr>
          <a:xfrm>
            <a:off x="7852833" y="4851399"/>
            <a:ext cx="237067" cy="313266"/>
          </a:xfrm>
          <a:prstGeom prst="rect">
            <a:avLst/>
          </a:prstGeom>
          <a:solidFill>
            <a:srgbClr val="C0504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36" name="Rectangle 35"/>
          <p:cNvSpPr/>
          <p:nvPr/>
        </p:nvSpPr>
        <p:spPr>
          <a:xfrm>
            <a:off x="7852833" y="5164665"/>
            <a:ext cx="237067" cy="313266"/>
          </a:xfrm>
          <a:prstGeom prst="rect">
            <a:avLst/>
          </a:prstGeom>
          <a:solidFill>
            <a:srgbClr val="C0504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charset="0"/>
              <a:ea typeface="Comic Sans MS" charset="0"/>
              <a:cs typeface="Comic Sans MS" charset="0"/>
            </a:endParaRPr>
          </a:p>
        </p:txBody>
      </p:sp>
      <p:sp>
        <p:nvSpPr>
          <p:cNvPr id="38" name="TextBox 37"/>
          <p:cNvSpPr txBox="1"/>
          <p:nvPr/>
        </p:nvSpPr>
        <p:spPr>
          <a:xfrm>
            <a:off x="611460" y="952496"/>
            <a:ext cx="1104790" cy="369332"/>
          </a:xfrm>
          <a:prstGeom prst="rect">
            <a:avLst/>
          </a:prstGeom>
          <a:noFill/>
        </p:spPr>
        <p:txBody>
          <a:bodyPr wrap="none" rtlCol="0">
            <a:spAutoFit/>
          </a:bodyPr>
          <a:lstStyle/>
          <a:p>
            <a:r>
              <a:rPr lang="en-US" dirty="0">
                <a:latin typeface="Comic Sans MS" charset="0"/>
                <a:ea typeface="Comic Sans MS" charset="0"/>
                <a:cs typeface="Comic Sans MS" charset="0"/>
              </a:rPr>
              <a:t>Strain A</a:t>
            </a:r>
          </a:p>
        </p:txBody>
      </p:sp>
      <p:sp>
        <p:nvSpPr>
          <p:cNvPr id="39" name="TextBox 38"/>
          <p:cNvSpPr txBox="1"/>
          <p:nvPr/>
        </p:nvSpPr>
        <p:spPr>
          <a:xfrm>
            <a:off x="2265065" y="952496"/>
            <a:ext cx="1082348" cy="369332"/>
          </a:xfrm>
          <a:prstGeom prst="rect">
            <a:avLst/>
          </a:prstGeom>
          <a:noFill/>
        </p:spPr>
        <p:txBody>
          <a:bodyPr wrap="none" rtlCol="0">
            <a:spAutoFit/>
          </a:bodyPr>
          <a:lstStyle/>
          <a:p>
            <a:r>
              <a:rPr lang="en-US" dirty="0">
                <a:latin typeface="Comic Sans MS" charset="0"/>
                <a:ea typeface="Comic Sans MS" charset="0"/>
                <a:cs typeface="Comic Sans MS" charset="0"/>
              </a:rPr>
              <a:t>Strain B</a:t>
            </a:r>
          </a:p>
        </p:txBody>
      </p:sp>
      <p:sp>
        <p:nvSpPr>
          <p:cNvPr id="40" name="TextBox 39"/>
          <p:cNvSpPr txBox="1"/>
          <p:nvPr/>
        </p:nvSpPr>
        <p:spPr>
          <a:xfrm>
            <a:off x="5774244" y="952496"/>
            <a:ext cx="806631" cy="369332"/>
          </a:xfrm>
          <a:prstGeom prst="rect">
            <a:avLst/>
          </a:prstGeom>
          <a:noFill/>
        </p:spPr>
        <p:txBody>
          <a:bodyPr wrap="none" rtlCol="0">
            <a:spAutoFit/>
          </a:bodyPr>
          <a:lstStyle/>
          <a:p>
            <a:r>
              <a:rPr lang="en-US" dirty="0">
                <a:latin typeface="Comic Sans MS" charset="0"/>
                <a:ea typeface="Comic Sans MS" charset="0"/>
                <a:cs typeface="Comic Sans MS" charset="0"/>
              </a:rPr>
              <a:t>F2-01</a:t>
            </a:r>
          </a:p>
        </p:txBody>
      </p:sp>
      <p:sp>
        <p:nvSpPr>
          <p:cNvPr id="41" name="TextBox 40"/>
          <p:cNvSpPr txBox="1"/>
          <p:nvPr/>
        </p:nvSpPr>
        <p:spPr>
          <a:xfrm>
            <a:off x="7590373" y="952496"/>
            <a:ext cx="843501" cy="369332"/>
          </a:xfrm>
          <a:prstGeom prst="rect">
            <a:avLst/>
          </a:prstGeom>
          <a:noFill/>
        </p:spPr>
        <p:txBody>
          <a:bodyPr wrap="none" rtlCol="0">
            <a:spAutoFit/>
          </a:bodyPr>
          <a:lstStyle/>
          <a:p>
            <a:r>
              <a:rPr lang="en-US">
                <a:latin typeface="Comic Sans MS" charset="0"/>
                <a:ea typeface="Comic Sans MS" charset="0"/>
                <a:cs typeface="Comic Sans MS" charset="0"/>
              </a:rPr>
              <a:t>F2-02</a:t>
            </a:r>
            <a:endParaRPr lang="en-US" dirty="0">
              <a:latin typeface="Comic Sans MS" charset="0"/>
              <a:ea typeface="Comic Sans MS" charset="0"/>
              <a:cs typeface="Comic Sans MS" charset="0"/>
            </a:endParaRPr>
          </a:p>
        </p:txBody>
      </p:sp>
      <p:sp>
        <p:nvSpPr>
          <p:cNvPr id="42" name="TextBox 41"/>
          <p:cNvSpPr txBox="1"/>
          <p:nvPr/>
        </p:nvSpPr>
        <p:spPr>
          <a:xfrm>
            <a:off x="4017434" y="2641601"/>
            <a:ext cx="987771" cy="369332"/>
          </a:xfrm>
          <a:prstGeom prst="rect">
            <a:avLst/>
          </a:prstGeom>
          <a:noFill/>
        </p:spPr>
        <p:txBody>
          <a:bodyPr wrap="none" rtlCol="0">
            <a:spAutoFit/>
          </a:bodyPr>
          <a:lstStyle/>
          <a:p>
            <a:r>
              <a:rPr lang="en-US">
                <a:latin typeface="Comic Sans MS" charset="0"/>
                <a:ea typeface="Comic Sans MS" charset="0"/>
                <a:cs typeface="Comic Sans MS" charset="0"/>
              </a:rPr>
              <a:t>THCAS</a:t>
            </a:r>
            <a:endParaRPr lang="en-US" dirty="0">
              <a:latin typeface="Comic Sans MS" charset="0"/>
              <a:ea typeface="Comic Sans MS" charset="0"/>
              <a:cs typeface="Comic Sans MS" charset="0"/>
            </a:endParaRPr>
          </a:p>
        </p:txBody>
      </p:sp>
      <p:cxnSp>
        <p:nvCxnSpPr>
          <p:cNvPr id="44" name="Straight Arrow Connector 43"/>
          <p:cNvCxnSpPr/>
          <p:nvPr/>
        </p:nvCxnSpPr>
        <p:spPr>
          <a:xfrm>
            <a:off x="4888591" y="2824670"/>
            <a:ext cx="106771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2916769" y="2841603"/>
            <a:ext cx="1066799"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33200" y="5424504"/>
            <a:ext cx="1431802" cy="923330"/>
          </a:xfrm>
          <a:prstGeom prst="rect">
            <a:avLst/>
          </a:prstGeom>
          <a:noFill/>
        </p:spPr>
        <p:txBody>
          <a:bodyPr wrap="none" rtlCol="0">
            <a:spAutoFit/>
          </a:bodyPr>
          <a:lstStyle/>
          <a:p>
            <a:r>
              <a:rPr lang="en-US" dirty="0">
                <a:latin typeface="Comic Sans MS" charset="0"/>
                <a:ea typeface="Comic Sans MS" charset="0"/>
                <a:cs typeface="Comic Sans MS" charset="0"/>
              </a:rPr>
              <a:t>Low THC</a:t>
            </a:r>
          </a:p>
          <a:p>
            <a:r>
              <a:rPr lang="en-US" dirty="0">
                <a:latin typeface="Comic Sans MS" charset="0"/>
                <a:ea typeface="Comic Sans MS" charset="0"/>
                <a:cs typeface="Comic Sans MS" charset="0"/>
              </a:rPr>
              <a:t>Late flower</a:t>
            </a:r>
          </a:p>
          <a:p>
            <a:r>
              <a:rPr lang="en-US" dirty="0">
                <a:latin typeface="Comic Sans MS" charset="0"/>
                <a:ea typeface="Comic Sans MS" charset="0"/>
                <a:cs typeface="Comic Sans MS" charset="0"/>
              </a:rPr>
              <a:t>Tall</a:t>
            </a:r>
          </a:p>
        </p:txBody>
      </p:sp>
      <p:sp>
        <p:nvSpPr>
          <p:cNvPr id="57" name="TextBox 56"/>
          <p:cNvSpPr txBox="1"/>
          <p:nvPr/>
        </p:nvSpPr>
        <p:spPr>
          <a:xfrm>
            <a:off x="2070030" y="5424504"/>
            <a:ext cx="1507144" cy="923330"/>
          </a:xfrm>
          <a:prstGeom prst="rect">
            <a:avLst/>
          </a:prstGeom>
          <a:noFill/>
        </p:spPr>
        <p:txBody>
          <a:bodyPr wrap="none" rtlCol="0">
            <a:spAutoFit/>
          </a:bodyPr>
          <a:lstStyle/>
          <a:p>
            <a:r>
              <a:rPr lang="en-US" dirty="0">
                <a:latin typeface="Comic Sans MS" charset="0"/>
                <a:ea typeface="Comic Sans MS" charset="0"/>
                <a:cs typeface="Comic Sans MS" charset="0"/>
              </a:rPr>
              <a:t>High THC</a:t>
            </a:r>
          </a:p>
          <a:p>
            <a:r>
              <a:rPr lang="en-US" dirty="0">
                <a:latin typeface="Comic Sans MS" charset="0"/>
                <a:ea typeface="Comic Sans MS" charset="0"/>
                <a:cs typeface="Comic Sans MS" charset="0"/>
              </a:rPr>
              <a:t>Early flower</a:t>
            </a:r>
          </a:p>
          <a:p>
            <a:r>
              <a:rPr lang="en-US" dirty="0">
                <a:latin typeface="Comic Sans MS" charset="0"/>
                <a:ea typeface="Comic Sans MS" charset="0"/>
                <a:cs typeface="Comic Sans MS" charset="0"/>
              </a:rPr>
              <a:t>Short</a:t>
            </a:r>
          </a:p>
        </p:txBody>
      </p:sp>
      <p:sp>
        <p:nvSpPr>
          <p:cNvPr id="58" name="TextBox 57"/>
          <p:cNvSpPr txBox="1"/>
          <p:nvPr/>
        </p:nvSpPr>
        <p:spPr>
          <a:xfrm>
            <a:off x="3644900" y="1349407"/>
            <a:ext cx="1758815" cy="369332"/>
          </a:xfrm>
          <a:prstGeom prst="rect">
            <a:avLst/>
          </a:prstGeom>
          <a:noFill/>
        </p:spPr>
        <p:txBody>
          <a:bodyPr wrap="none" rtlCol="0">
            <a:spAutoFit/>
          </a:bodyPr>
          <a:lstStyle/>
          <a:p>
            <a:r>
              <a:rPr lang="en-US" dirty="0">
                <a:latin typeface="Comic Sans MS" charset="0"/>
                <a:ea typeface="Comic Sans MS" charset="0"/>
                <a:cs typeface="Comic Sans MS" charset="0"/>
              </a:rPr>
              <a:t>Flowering time</a:t>
            </a:r>
          </a:p>
        </p:txBody>
      </p:sp>
      <p:cxnSp>
        <p:nvCxnSpPr>
          <p:cNvPr id="60" name="Straight Arrow Connector 59"/>
          <p:cNvCxnSpPr>
            <a:stCxn id="58" idx="3"/>
          </p:cNvCxnSpPr>
          <p:nvPr/>
        </p:nvCxnSpPr>
        <p:spPr>
          <a:xfrm>
            <a:off x="5403715" y="1534073"/>
            <a:ext cx="599153" cy="296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10800000" flipV="1">
            <a:off x="2916769" y="1563690"/>
            <a:ext cx="715955" cy="42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610567" y="5424504"/>
            <a:ext cx="1431802" cy="923330"/>
          </a:xfrm>
          <a:prstGeom prst="rect">
            <a:avLst/>
          </a:prstGeom>
          <a:noFill/>
        </p:spPr>
        <p:txBody>
          <a:bodyPr wrap="none" rtlCol="0">
            <a:spAutoFit/>
          </a:bodyPr>
          <a:lstStyle/>
          <a:p>
            <a:r>
              <a:rPr lang="en-US" dirty="0">
                <a:latin typeface="Comic Sans MS" charset="0"/>
                <a:ea typeface="Comic Sans MS" charset="0"/>
                <a:cs typeface="Comic Sans MS" charset="0"/>
              </a:rPr>
              <a:t>High THC</a:t>
            </a:r>
          </a:p>
          <a:p>
            <a:r>
              <a:rPr lang="en-US" dirty="0">
                <a:latin typeface="Comic Sans MS" charset="0"/>
                <a:ea typeface="Comic Sans MS" charset="0"/>
                <a:cs typeface="Comic Sans MS" charset="0"/>
              </a:rPr>
              <a:t>Late flower</a:t>
            </a:r>
          </a:p>
          <a:p>
            <a:r>
              <a:rPr lang="en-US" dirty="0">
                <a:latin typeface="Comic Sans MS" charset="0"/>
                <a:ea typeface="Comic Sans MS" charset="0"/>
                <a:cs typeface="Comic Sans MS" charset="0"/>
              </a:rPr>
              <a:t>Tall</a:t>
            </a:r>
          </a:p>
        </p:txBody>
      </p:sp>
      <p:sp>
        <p:nvSpPr>
          <p:cNvPr id="64" name="TextBox 63"/>
          <p:cNvSpPr txBox="1"/>
          <p:nvPr/>
        </p:nvSpPr>
        <p:spPr>
          <a:xfrm>
            <a:off x="7420963" y="5424504"/>
            <a:ext cx="1507144" cy="923330"/>
          </a:xfrm>
          <a:prstGeom prst="rect">
            <a:avLst/>
          </a:prstGeom>
          <a:noFill/>
        </p:spPr>
        <p:txBody>
          <a:bodyPr wrap="none" rtlCol="0">
            <a:spAutoFit/>
          </a:bodyPr>
          <a:lstStyle/>
          <a:p>
            <a:r>
              <a:rPr lang="en-US" dirty="0">
                <a:latin typeface="Comic Sans MS" charset="0"/>
                <a:ea typeface="Comic Sans MS" charset="0"/>
                <a:cs typeface="Comic Sans MS" charset="0"/>
              </a:rPr>
              <a:t>Low THC</a:t>
            </a:r>
          </a:p>
          <a:p>
            <a:r>
              <a:rPr lang="en-US" dirty="0">
                <a:latin typeface="Comic Sans MS" charset="0"/>
                <a:ea typeface="Comic Sans MS" charset="0"/>
                <a:cs typeface="Comic Sans MS" charset="0"/>
              </a:rPr>
              <a:t>Early flower</a:t>
            </a:r>
          </a:p>
          <a:p>
            <a:r>
              <a:rPr lang="en-US" dirty="0">
                <a:latin typeface="Comic Sans MS" charset="0"/>
                <a:ea typeface="Comic Sans MS" charset="0"/>
                <a:cs typeface="Comic Sans MS" charset="0"/>
              </a:rPr>
              <a:t>Tall</a:t>
            </a:r>
          </a:p>
        </p:txBody>
      </p:sp>
      <p:sp>
        <p:nvSpPr>
          <p:cNvPr id="65" name="TextBox 64"/>
          <p:cNvSpPr txBox="1"/>
          <p:nvPr/>
        </p:nvSpPr>
        <p:spPr>
          <a:xfrm>
            <a:off x="3924305" y="3911601"/>
            <a:ext cx="917239" cy="369332"/>
          </a:xfrm>
          <a:prstGeom prst="rect">
            <a:avLst/>
          </a:prstGeom>
          <a:noFill/>
        </p:spPr>
        <p:txBody>
          <a:bodyPr wrap="none" rtlCol="0">
            <a:spAutoFit/>
          </a:bodyPr>
          <a:lstStyle/>
          <a:p>
            <a:r>
              <a:rPr lang="en-US" dirty="0">
                <a:latin typeface="Comic Sans MS" charset="0"/>
                <a:ea typeface="Comic Sans MS" charset="0"/>
                <a:cs typeface="Comic Sans MS" charset="0"/>
              </a:rPr>
              <a:t>Height</a:t>
            </a:r>
          </a:p>
        </p:txBody>
      </p:sp>
      <p:cxnSp>
        <p:nvCxnSpPr>
          <p:cNvPr id="67" name="Straight Arrow Connector 66"/>
          <p:cNvCxnSpPr/>
          <p:nvPr/>
        </p:nvCxnSpPr>
        <p:spPr>
          <a:xfrm>
            <a:off x="4732345" y="4135968"/>
            <a:ext cx="112235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2916767" y="4113200"/>
            <a:ext cx="1007538" cy="397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2595564" y="363978"/>
            <a:ext cx="4017446" cy="584775"/>
          </a:xfrm>
          <a:prstGeom prst="rect">
            <a:avLst/>
          </a:prstGeom>
          <a:noFill/>
        </p:spPr>
        <p:txBody>
          <a:bodyPr wrap="none" rtlCol="0">
            <a:spAutoFit/>
          </a:bodyPr>
          <a:lstStyle/>
          <a:p>
            <a:r>
              <a:rPr lang="en-US" sz="3200" dirty="0">
                <a:latin typeface="Comic Sans MS" charset="0"/>
                <a:ea typeface="Comic Sans MS" charset="0"/>
                <a:cs typeface="Comic Sans MS" charset="0"/>
              </a:rPr>
              <a:t>Traits tied to genes</a:t>
            </a: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50"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2225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0066" y="611049"/>
            <a:ext cx="3428999" cy="5293757"/>
          </a:xfrm>
          <a:prstGeom prst="rect">
            <a:avLst/>
          </a:prstGeom>
          <a:noFill/>
        </p:spPr>
        <p:txBody>
          <a:bodyPr wrap="square" rtlCol="0">
            <a:spAutoFit/>
          </a:bodyPr>
          <a:lstStyle/>
          <a:p>
            <a:endParaRPr lang="en-US" dirty="0">
              <a:latin typeface="Comic Sans MS" charset="0"/>
              <a:ea typeface="Comic Sans MS" charset="0"/>
              <a:cs typeface="Comic Sans MS" charset="0"/>
            </a:endParaRPr>
          </a:p>
          <a:p>
            <a:pPr algn="ctr"/>
            <a:r>
              <a:rPr lang="en-US" sz="3200" dirty="0">
                <a:latin typeface="Comic Sans MS" charset="0"/>
                <a:ea typeface="Comic Sans MS" charset="0"/>
                <a:cs typeface="Comic Sans MS" charset="0"/>
              </a:rPr>
              <a:t>Outline</a:t>
            </a:r>
          </a:p>
          <a:p>
            <a:r>
              <a:rPr lang="en-US" dirty="0">
                <a:latin typeface="Comic Sans MS" charset="0"/>
                <a:ea typeface="Comic Sans MS" charset="0"/>
                <a:cs typeface="Comic Sans MS" charset="0"/>
              </a:rPr>
              <a:t>DNA</a:t>
            </a:r>
          </a:p>
          <a:p>
            <a:r>
              <a:rPr lang="en-US" dirty="0">
                <a:latin typeface="Comic Sans MS" charset="0"/>
                <a:ea typeface="Comic Sans MS" charset="0"/>
                <a:cs typeface="Comic Sans MS" charset="0"/>
              </a:rPr>
              <a:t>Variation</a:t>
            </a:r>
          </a:p>
          <a:p>
            <a:r>
              <a:rPr lang="en-US" dirty="0">
                <a:latin typeface="Comic Sans MS" charset="0"/>
                <a:ea typeface="Comic Sans MS" charset="0"/>
                <a:cs typeface="Comic Sans MS" charset="0"/>
              </a:rPr>
              <a:t>Genetics</a:t>
            </a:r>
          </a:p>
          <a:p>
            <a:r>
              <a:rPr lang="en-US" dirty="0">
                <a:latin typeface="Comic Sans MS" charset="0"/>
                <a:ea typeface="Comic Sans MS" charset="0"/>
                <a:cs typeface="Comic Sans MS" charset="0"/>
              </a:rPr>
              <a:t>One gene</a:t>
            </a:r>
          </a:p>
          <a:p>
            <a:r>
              <a:rPr lang="en-US" dirty="0">
                <a:latin typeface="Comic Sans MS" charset="0"/>
                <a:ea typeface="Comic Sans MS" charset="0"/>
                <a:cs typeface="Comic Sans MS" charset="0"/>
              </a:rPr>
              <a:t>Two</a:t>
            </a:r>
            <a:r>
              <a:rPr lang="en-US" baseline="0" dirty="0">
                <a:latin typeface="Comic Sans MS" charset="0"/>
                <a:ea typeface="Comic Sans MS" charset="0"/>
                <a:cs typeface="Comic Sans MS" charset="0"/>
              </a:rPr>
              <a:t> genes</a:t>
            </a:r>
          </a:p>
          <a:p>
            <a:endParaRPr lang="en-US" baseline="0" dirty="0">
              <a:latin typeface="Comic Sans MS" charset="0"/>
              <a:ea typeface="Comic Sans MS" charset="0"/>
              <a:cs typeface="Comic Sans MS" charset="0"/>
            </a:endParaRPr>
          </a:p>
          <a:p>
            <a:r>
              <a:rPr lang="en-US" baseline="0" dirty="0">
                <a:latin typeface="Comic Sans MS" charset="0"/>
                <a:ea typeface="Comic Sans MS" charset="0"/>
                <a:cs typeface="Comic Sans MS" charset="0"/>
              </a:rPr>
              <a:t>Phenotype profile</a:t>
            </a:r>
          </a:p>
          <a:p>
            <a:r>
              <a:rPr lang="en-US" baseline="0" dirty="0">
                <a:latin typeface="Comic Sans MS" charset="0"/>
                <a:ea typeface="Comic Sans MS" charset="0"/>
                <a:cs typeface="Comic Sans MS" charset="0"/>
              </a:rPr>
              <a:t>Gene Discovery</a:t>
            </a:r>
          </a:p>
          <a:p>
            <a:r>
              <a:rPr lang="en-US" dirty="0">
                <a:latin typeface="Comic Sans MS" charset="0"/>
                <a:ea typeface="Comic Sans MS" charset="0"/>
                <a:cs typeface="Comic Sans MS" charset="0"/>
              </a:rPr>
              <a:t>QTL mapping</a:t>
            </a:r>
          </a:p>
          <a:p>
            <a:r>
              <a:rPr lang="en-US" dirty="0">
                <a:latin typeface="Comic Sans MS" charset="0"/>
                <a:ea typeface="Comic Sans MS" charset="0"/>
                <a:cs typeface="Comic Sans MS" charset="0"/>
              </a:rPr>
              <a:t>Marker-Assisted Breeding</a:t>
            </a:r>
          </a:p>
          <a:p>
            <a:endParaRPr lang="en-US" dirty="0">
              <a:latin typeface="Comic Sans MS" charset="0"/>
              <a:ea typeface="Comic Sans MS" charset="0"/>
              <a:cs typeface="Comic Sans MS" charset="0"/>
            </a:endParaRPr>
          </a:p>
          <a:p>
            <a:r>
              <a:rPr lang="en-US" dirty="0">
                <a:latin typeface="Comic Sans MS" charset="0"/>
                <a:ea typeface="Comic Sans MS" charset="0"/>
                <a:cs typeface="Comic Sans MS" charset="0"/>
              </a:rPr>
              <a:t>Cannabis phylogeny</a:t>
            </a:r>
          </a:p>
          <a:p>
            <a:r>
              <a:rPr lang="en-US" dirty="0">
                <a:latin typeface="Comic Sans MS" charset="0"/>
                <a:ea typeface="Comic Sans MS" charset="0"/>
                <a:cs typeface="Comic Sans MS" charset="0"/>
              </a:rPr>
              <a:t>Promising parental strains</a:t>
            </a:r>
          </a:p>
          <a:p>
            <a:r>
              <a:rPr lang="en-US" dirty="0">
                <a:latin typeface="Comic Sans MS" charset="0"/>
                <a:ea typeface="Comic Sans MS" charset="0"/>
                <a:cs typeface="Comic Sans MS" charset="0"/>
              </a:rPr>
              <a:t>Markers</a:t>
            </a:r>
          </a:p>
          <a:p>
            <a:r>
              <a:rPr lang="en-US" dirty="0">
                <a:latin typeface="Comic Sans MS" charset="0"/>
                <a:ea typeface="Comic Sans MS" charset="0"/>
                <a:cs typeface="Comic Sans MS" charset="0"/>
              </a:rPr>
              <a:t>Painted chromosomes</a:t>
            </a:r>
          </a:p>
          <a:p>
            <a:endParaRPr lang="en-US" dirty="0">
              <a:latin typeface="Comic Sans MS" charset="0"/>
              <a:ea typeface="Comic Sans MS" charset="0"/>
              <a:cs typeface="Comic Sans M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9" y="112223"/>
            <a:ext cx="2242207" cy="381000"/>
          </a:xfrm>
          <a:prstGeom prst="rect">
            <a:avLst/>
          </a:prstGeom>
        </p:spPr>
      </p:pic>
      <p:sp>
        <p:nvSpPr>
          <p:cNvPr id="5" name="Footer Placeholder 2"/>
          <p:cNvSpPr txBox="1">
            <a:spLocks/>
          </p:cNvSpPr>
          <p:nvPr/>
        </p:nvSpPr>
        <p:spPr>
          <a:xfrm>
            <a:off x="0" y="6284420"/>
            <a:ext cx="9144000" cy="586684"/>
          </a:xfrm>
          <a:prstGeom prst="rect">
            <a:avLst/>
          </a:prstGeom>
          <a:solidFill>
            <a:srgbClr val="008000"/>
          </a:solidFill>
        </p:spPr>
        <p:txBody>
          <a:bodyPr vert="horz" lIns="91440" tIns="45720" rIns="91440" bIns="45720" rtlCol="0" anchor="ct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 2017 Emerald Conference                                     All rights reserved                                    #</a:t>
            </a:r>
            <a:r>
              <a:rPr kumimoji="0" lang="en-US" sz="1200" b="0" i="0" u="none" strike="noStrike" kern="1200" cap="none" spc="0" normalizeH="0" baseline="0" noProof="0" dirty="0" err="1">
                <a:ln>
                  <a:noFill/>
                </a:ln>
                <a:solidFill>
                  <a:schemeClr val="bg1"/>
                </a:solidFill>
                <a:effectLst/>
                <a:uLnTx/>
                <a:uFillTx/>
                <a:latin typeface="+mn-lt"/>
                <a:ea typeface="+mn-ea"/>
                <a:cs typeface="+mn-cs"/>
              </a:rPr>
              <a:t>EmeraldConference</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888018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1480</TotalTime>
  <Words>2550</Words>
  <Application>Microsoft Macintosh PowerPoint</Application>
  <PresentationFormat>On-screen Show (4:3)</PresentationFormat>
  <Paragraphs>559</Paragraphs>
  <Slides>36</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Comic Sans MS</vt:lpstr>
      <vt:lpstr>Helvetica</vt:lpstr>
      <vt:lpstr>Trebuchet MS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Qualitative Trait  </vt:lpstr>
      <vt:lpstr>Quantitative Trait Loci (QTL)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CJ Schwartz</dc:creator>
  <cp:lastModifiedBy>CJ Schwartz</cp:lastModifiedBy>
  <cp:revision>95</cp:revision>
  <dcterms:created xsi:type="dcterms:W3CDTF">2016-12-16T21:20:23Z</dcterms:created>
  <dcterms:modified xsi:type="dcterms:W3CDTF">2021-02-21T16:26:41Z</dcterms:modified>
</cp:coreProperties>
</file>