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4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5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65" r:id="rId2"/>
    <p:sldId id="373" r:id="rId3"/>
    <p:sldId id="374" r:id="rId4"/>
    <p:sldId id="375" r:id="rId5"/>
    <p:sldId id="376" r:id="rId6"/>
    <p:sldId id="377" r:id="rId7"/>
    <p:sldId id="378" r:id="rId8"/>
    <p:sldId id="379" r:id="rId9"/>
    <p:sldId id="38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564"/>
    <p:restoredTop sz="95890"/>
  </p:normalViewPr>
  <p:slideViewPr>
    <p:cSldViewPr snapToGrid="0" snapToObjects="1">
      <p:cViewPr varScale="1">
        <p:scale>
          <a:sx n="18" d="100"/>
          <a:sy n="18" d="100"/>
        </p:scale>
        <p:origin x="232" y="1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/Users/cjs/Desktop/Terps%20june/Samples_2019_CLEAN_CS_200601_V3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/Users/cjs/Desktop/Terps%20june/Terpene_correlations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/Users/cjs/Desktop/Terps%20june/Terpene_correlations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/Users/cjs/Desktop/Terps%20june/Terpene_correlations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/Users/cjs/Desktop/Terps%20june/Terpene_correlations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'CJ3x4 Terpenes'!$Z$47:$Z$108</cx:f>
        <cx:lvl ptCount="62" formatCode="General">
          <cx:pt idx="0">284</cx:pt>
          <cx:pt idx="1">108</cx:pt>
          <cx:pt idx="2">124</cx:pt>
          <cx:pt idx="3">236</cx:pt>
          <cx:pt idx="4">219</cx:pt>
          <cx:pt idx="5">225</cx:pt>
          <cx:pt idx="6">170</cx:pt>
          <cx:pt idx="7">153</cx:pt>
          <cx:pt idx="8">35.700000000000003</cx:pt>
          <cx:pt idx="9">291</cx:pt>
          <cx:pt idx="10">255</cx:pt>
          <cx:pt idx="11">208</cx:pt>
          <cx:pt idx="12">224</cx:pt>
          <cx:pt idx="13">310</cx:pt>
          <cx:pt idx="14">207</cx:pt>
          <cx:pt idx="15">332</cx:pt>
          <cx:pt idx="16">106</cx:pt>
          <cx:pt idx="17">547</cx:pt>
          <cx:pt idx="18">139</cx:pt>
          <cx:pt idx="19">314</cx:pt>
          <cx:pt idx="20">64.799999999999997</cx:pt>
          <cx:pt idx="21">446</cx:pt>
          <cx:pt idx="22">165</cx:pt>
          <cx:pt idx="23">107</cx:pt>
          <cx:pt idx="24">137</cx:pt>
          <cx:pt idx="25">326</cx:pt>
          <cx:pt idx="26">267</cx:pt>
          <cx:pt idx="27">326</cx:pt>
          <cx:pt idx="28">281</cx:pt>
          <cx:pt idx="29">123</cx:pt>
          <cx:pt idx="30">266</cx:pt>
          <cx:pt idx="31">63.5</cx:pt>
          <cx:pt idx="32">367</cx:pt>
          <cx:pt idx="33">278</cx:pt>
          <cx:pt idx="34">297</cx:pt>
          <cx:pt idx="35">228</cx:pt>
          <cx:pt idx="36">243</cx:pt>
          <cx:pt idx="37">137</cx:pt>
          <cx:pt idx="38">103</cx:pt>
          <cx:pt idx="39">317</cx:pt>
          <cx:pt idx="40">19.5</cx:pt>
          <cx:pt idx="41">51.399999999999999</cx:pt>
          <cx:pt idx="42">264</cx:pt>
          <cx:pt idx="43">223</cx:pt>
          <cx:pt idx="44">147</cx:pt>
          <cx:pt idx="45">123</cx:pt>
          <cx:pt idx="46">157</cx:pt>
          <cx:pt idx="47">115</cx:pt>
          <cx:pt idx="48">390</cx:pt>
          <cx:pt idx="49">75.400000000000006</cx:pt>
          <cx:pt idx="50">354</cx:pt>
          <cx:pt idx="51">230</cx:pt>
          <cx:pt idx="52">242</cx:pt>
          <cx:pt idx="53">312</cx:pt>
          <cx:pt idx="54">301</cx:pt>
          <cx:pt idx="55">492</cx:pt>
          <cx:pt idx="56">384</cx:pt>
          <cx:pt idx="57">433</cx:pt>
          <cx:pt idx="58">245</cx:pt>
          <cx:pt idx="59">51.399999999999999</cx:pt>
          <cx:pt idx="60">173</cx:pt>
          <cx:pt idx="61">156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Eucalyptol</a:t>
            </a:r>
            <a:r>
              <a:rPr lang="en-US"/>
              <a:t> </a:t>
            </a:r>
            <a:endPara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rich>
      </cx:tx>
    </cx:title>
    <cx:plotArea>
      <cx:plotAreaRegion>
        <cx:series layoutId="clusteredColumn" uniqueId="{7D673512-B06C-F549-B3E0-955928BCD471}"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Sheet2!$Y$2:$Y$67</cx:f>
        <cx:lvl ptCount="66" formatCode="General">
          <cx:pt idx="0">19.5</cx:pt>
          <cx:pt idx="1">19.399999999999999</cx:pt>
          <cx:pt idx="2">19.899999999999999</cx:pt>
          <cx:pt idx="3">19.399999999999999</cx:pt>
          <cx:pt idx="4">19.899999999999999</cx:pt>
          <cx:pt idx="5">19.600000000000001</cx:pt>
          <cx:pt idx="6">19.100000000000001</cx:pt>
          <cx:pt idx="7">19.600000000000001</cx:pt>
          <cx:pt idx="8">21.600000000000001</cx:pt>
          <cx:pt idx="9">19.699999999999999</cx:pt>
          <cx:pt idx="10">48</cx:pt>
          <cx:pt idx="11">48.5</cx:pt>
          <cx:pt idx="12">19</cx:pt>
          <cx:pt idx="13">19.699999999999999</cx:pt>
          <cx:pt idx="14">19.300000000000001</cx:pt>
          <cx:pt idx="15">19</cx:pt>
          <cx:pt idx="16">18.899999999999999</cx:pt>
          <cx:pt idx="17">20.600000000000001</cx:pt>
          <cx:pt idx="18">19.300000000000001</cx:pt>
          <cx:pt idx="19">19.100000000000001</cx:pt>
          <cx:pt idx="20">36</cx:pt>
          <cx:pt idx="21">19.399999999999999</cx:pt>
          <cx:pt idx="24">19.100000000000001</cx:pt>
          <cx:pt idx="25">19.699999999999999</cx:pt>
          <cx:pt idx="26">19.899999999999999</cx:pt>
          <cx:pt idx="27">19.699999999999999</cx:pt>
          <cx:pt idx="28">19.800000000000001</cx:pt>
          <cx:pt idx="29">19.5</cx:pt>
          <cx:pt idx="30">19.699999999999999</cx:pt>
          <cx:pt idx="31">38.700000000000003</cx:pt>
          <cx:pt idx="32">18.899999999999999</cx:pt>
          <cx:pt idx="33">33.600000000000001</cx:pt>
          <cx:pt idx="34">19.899999999999999</cx:pt>
          <cx:pt idx="35">47</cx:pt>
          <cx:pt idx="36">19.600000000000001</cx:pt>
          <cx:pt idx="37">65.299999999999997</cx:pt>
          <cx:pt idx="38">31.100000000000001</cx:pt>
          <cx:pt idx="39">30.399999999999999</cx:pt>
          <cx:pt idx="40">19.600000000000001</cx:pt>
          <cx:pt idx="41">17.300000000000001</cx:pt>
          <cx:pt idx="42">19.100000000000001</cx:pt>
          <cx:pt idx="45">19.899999999999999</cx:pt>
          <cx:pt idx="46">19.800000000000001</cx:pt>
          <cx:pt idx="47">21.899999999999999</cx:pt>
          <cx:pt idx="48">22.300000000000001</cx:pt>
          <cx:pt idx="49">19.899999999999999</cx:pt>
          <cx:pt idx="50">21.100000000000001</cx:pt>
          <cx:pt idx="51">19.800000000000001</cx:pt>
          <cx:pt idx="52">31.399999999999999</cx:pt>
          <cx:pt idx="53">19.300000000000001</cx:pt>
          <cx:pt idx="54">23.5</cx:pt>
          <cx:pt idx="55">21.600000000000001</cx:pt>
          <cx:pt idx="56">19.699999999999999</cx:pt>
          <cx:pt idx="57">27.800000000000001</cx:pt>
          <cx:pt idx="58">30</cx:pt>
          <cx:pt idx="59">19.600000000000001</cx:pt>
          <cx:pt idx="60">19.800000000000001</cx:pt>
          <cx:pt idx="61">19.800000000000001</cx:pt>
          <cx:pt idx="62">19.600000000000001</cx:pt>
          <cx:pt idx="63">20</cx:pt>
          <cx:pt idx="64">18.699999999999999</cx:pt>
          <cx:pt idx="65">19.899999999999999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/>
            </a:pPr>
            <a:r>
              <a:rPr lang="en-US" sz="16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p_Mentha_1_5_diene</a:t>
            </a:r>
            <a:r>
              <a:rPr lang="en-US" sz="1600"/>
              <a:t> </a:t>
            </a:r>
            <a:endParaRPr lang="en-US" sz="16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rich>
      </cx:tx>
    </cx:title>
    <cx:plotArea>
      <cx:plotAreaRegion>
        <cx:series layoutId="clusteredColumn" uniqueId="{AB47E600-8A52-6D4F-A1AD-A10B63694B71}"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Sheet2!$AA$2:$AA$67</cx:f>
        <cx:lvl ptCount="66" formatCode="General">
          <cx:pt idx="0">19.5</cx:pt>
          <cx:pt idx="1">19.399999999999999</cx:pt>
          <cx:pt idx="2">19.899999999999999</cx:pt>
          <cx:pt idx="3">83.900000000000006</cx:pt>
          <cx:pt idx="4">19.899999999999999</cx:pt>
          <cx:pt idx="5">199</cx:pt>
          <cx:pt idx="6">19.100000000000001</cx:pt>
          <cx:pt idx="7">19.600000000000001</cx:pt>
          <cx:pt idx="8">179</cx:pt>
          <cx:pt idx="9">19.699999999999999</cx:pt>
          <cx:pt idx="10">520</cx:pt>
          <cx:pt idx="11">575</cx:pt>
          <cx:pt idx="12">19</cx:pt>
          <cx:pt idx="13">19.699999999999999</cx:pt>
          <cx:pt idx="14">19.300000000000001</cx:pt>
          <cx:pt idx="15">19</cx:pt>
          <cx:pt idx="16">18.899999999999999</cx:pt>
          <cx:pt idx="17">228</cx:pt>
          <cx:pt idx="18">19.300000000000001</cx:pt>
          <cx:pt idx="19">19.100000000000001</cx:pt>
          <cx:pt idx="20">439</cx:pt>
          <cx:pt idx="21">19.399999999999999</cx:pt>
          <cx:pt idx="24">19.100000000000001</cx:pt>
          <cx:pt idx="25">19.699999999999999</cx:pt>
          <cx:pt idx="26">19.899999999999999</cx:pt>
          <cx:pt idx="27">19.699999999999999</cx:pt>
          <cx:pt idx="28">19.800000000000001</cx:pt>
          <cx:pt idx="29">19.5</cx:pt>
          <cx:pt idx="30">19.699999999999999</cx:pt>
          <cx:pt idx="31">406</cx:pt>
          <cx:pt idx="32">18.899999999999999</cx:pt>
          <cx:pt idx="33">349</cx:pt>
          <cx:pt idx="34">19.899999999999999</cx:pt>
          <cx:pt idx="35">550</cx:pt>
          <cx:pt idx="36">19.600000000000001</cx:pt>
          <cx:pt idx="37">757</cx:pt>
          <cx:pt idx="38">338</cx:pt>
          <cx:pt idx="39">308</cx:pt>
          <cx:pt idx="40">151</cx:pt>
          <cx:pt idx="41">17.300000000000001</cx:pt>
          <cx:pt idx="42">19.100000000000001</cx:pt>
          <cx:pt idx="45">19.899999999999999</cx:pt>
          <cx:pt idx="46">114</cx:pt>
          <cx:pt idx="47">184</cx:pt>
          <cx:pt idx="48">155</cx:pt>
          <cx:pt idx="49">68.599999999999994</cx:pt>
          <cx:pt idx="50">138</cx:pt>
          <cx:pt idx="51">19.800000000000001</cx:pt>
          <cx:pt idx="52">307</cx:pt>
          <cx:pt idx="53">19.300000000000001</cx:pt>
          <cx:pt idx="54">246</cx:pt>
          <cx:pt idx="55">138</cx:pt>
          <cx:pt idx="56">68.200000000000003</cx:pt>
          <cx:pt idx="57">223</cx:pt>
          <cx:pt idx="58">232</cx:pt>
          <cx:pt idx="59">19.600000000000001</cx:pt>
          <cx:pt idx="60">126</cx:pt>
          <cx:pt idx="61">92.700000000000003</cx:pt>
          <cx:pt idx="62">104</cx:pt>
          <cx:pt idx="63">20</cx:pt>
          <cx:pt idx="64">18.699999999999999</cx:pt>
          <cx:pt idx="65">101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/>
            </a:pPr>
            <a:r>
              <a:rPr lang="en-US" sz="16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Terpinolene</a:t>
            </a:r>
            <a:r>
              <a:rPr lang="en-US" sz="1600"/>
              <a:t> </a:t>
            </a:r>
            <a:endParaRPr lang="en-US" sz="16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rich>
      </cx:tx>
    </cx:title>
    <cx:plotArea>
      <cx:plotAreaRegion>
        <cx:series layoutId="clusteredColumn" uniqueId="{4EA71B23-2B27-FA4F-A8A8-D1925745EBBF}"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Sheet2!$T$2:$T$67</cx:f>
        <cx:lvl ptCount="66" formatCode="General">
          <cx:pt idx="0">19.5</cx:pt>
          <cx:pt idx="1">19.399999999999999</cx:pt>
          <cx:pt idx="2">19.899999999999999</cx:pt>
          <cx:pt idx="3">19.399999999999999</cx:pt>
          <cx:pt idx="4">19.899999999999999</cx:pt>
          <cx:pt idx="5">26.399999999999999</cx:pt>
          <cx:pt idx="6">19.100000000000001</cx:pt>
          <cx:pt idx="7">21.300000000000001</cx:pt>
          <cx:pt idx="8">20.199999999999999</cx:pt>
          <cx:pt idx="9">19.699999999999999</cx:pt>
          <cx:pt idx="10">44.799999999999997</cx:pt>
          <cx:pt idx="11">40.600000000000001</cx:pt>
          <cx:pt idx="12">19</cx:pt>
          <cx:pt idx="13">23.5</cx:pt>
          <cx:pt idx="14">19.300000000000001</cx:pt>
          <cx:pt idx="15">28.300000000000001</cx:pt>
          <cx:pt idx="16">18.899999999999999</cx:pt>
          <cx:pt idx="17">19.300000000000001</cx:pt>
          <cx:pt idx="18">23.399999999999999</cx:pt>
          <cx:pt idx="19">19.100000000000001</cx:pt>
          <cx:pt idx="20">23.5</cx:pt>
          <cx:pt idx="21">19.399999999999999</cx:pt>
          <cx:pt idx="24">19.100000000000001</cx:pt>
          <cx:pt idx="25">23.600000000000001</cx:pt>
          <cx:pt idx="26">19.899999999999999</cx:pt>
          <cx:pt idx="27">19.699999999999999</cx:pt>
          <cx:pt idx="28">19.800000000000001</cx:pt>
          <cx:pt idx="29">19.5</cx:pt>
          <cx:pt idx="30">19.699999999999999</cx:pt>
          <cx:pt idx="31">35.799999999999997</cx:pt>
          <cx:pt idx="32">18.899999999999999</cx:pt>
          <cx:pt idx="33">27.800000000000001</cx:pt>
          <cx:pt idx="34">19.899999999999999</cx:pt>
          <cx:pt idx="35">34.899999999999999</cx:pt>
          <cx:pt idx="36">19.600000000000001</cx:pt>
          <cx:pt idx="37">46.799999999999997</cx:pt>
          <cx:pt idx="38">21.600000000000001</cx:pt>
          <cx:pt idx="39">27.199999999999999</cx:pt>
          <cx:pt idx="40">19.600000000000001</cx:pt>
          <cx:pt idx="41">17.300000000000001</cx:pt>
          <cx:pt idx="42">19.100000000000001</cx:pt>
          <cx:pt idx="45">19.899999999999999</cx:pt>
          <cx:pt idx="46">20.800000000000001</cx:pt>
          <cx:pt idx="47">37</cx:pt>
          <cx:pt idx="48">32.200000000000003</cx:pt>
          <cx:pt idx="49">19.899999999999999</cx:pt>
          <cx:pt idx="50">31.800000000000001</cx:pt>
          <cx:pt idx="51">19.800000000000001</cx:pt>
          <cx:pt idx="52">33.600000000000001</cx:pt>
          <cx:pt idx="53">19.300000000000001</cx:pt>
          <cx:pt idx="54">27.300000000000001</cx:pt>
          <cx:pt idx="55">29</cx:pt>
          <cx:pt idx="56">33.100000000000001</cx:pt>
          <cx:pt idx="57">38.5</cx:pt>
          <cx:pt idx="58">44.200000000000003</cx:pt>
          <cx:pt idx="59">19.600000000000001</cx:pt>
          <cx:pt idx="60">33.100000000000001</cx:pt>
          <cx:pt idx="61">40.5</cx:pt>
          <cx:pt idx="62">19.600000000000001</cx:pt>
          <cx:pt idx="63">20</cx:pt>
          <cx:pt idx="64">18.699999999999999</cx:pt>
          <cx:pt idx="65">35.399999999999999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/>
            </a:pPr>
            <a:r>
              <a:rPr lang="en-US" sz="16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Gamma_Terpinene</a:t>
            </a:r>
            <a:r>
              <a:rPr lang="en-US" sz="1600"/>
              <a:t> </a:t>
            </a:r>
            <a:endParaRPr lang="en-US" sz="16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rich>
      </cx:tx>
    </cx:title>
    <cx:plotArea>
      <cx:plotAreaRegion>
        <cx:series layoutId="clusteredColumn" uniqueId="{E893FD94-8A48-AF43-8103-EC48F754D6F7}"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Sheet2!$K$2:$K$67</cx:f>
        <cx:lvl ptCount="66" formatCode="General">
          <cx:pt idx="0">19.5</cx:pt>
          <cx:pt idx="1">19.399999999999999</cx:pt>
          <cx:pt idx="2">19.899999999999999</cx:pt>
          <cx:pt idx="3">19.399999999999999</cx:pt>
          <cx:pt idx="4">19.899999999999999</cx:pt>
          <cx:pt idx="5">23.100000000000001</cx:pt>
          <cx:pt idx="6">19.100000000000001</cx:pt>
          <cx:pt idx="7">19.600000000000001</cx:pt>
          <cx:pt idx="8">30.600000000000001</cx:pt>
          <cx:pt idx="9">19.699999999999999</cx:pt>
          <cx:pt idx="10">50.100000000000001</cx:pt>
          <cx:pt idx="11">68.200000000000003</cx:pt>
          <cx:pt idx="12">19</cx:pt>
          <cx:pt idx="13">19.699999999999999</cx:pt>
          <cx:pt idx="14">19.300000000000001</cx:pt>
          <cx:pt idx="15">19</cx:pt>
          <cx:pt idx="16">18.899999999999999</cx:pt>
          <cx:pt idx="17">19.300000000000001</cx:pt>
          <cx:pt idx="18">19.300000000000001</cx:pt>
          <cx:pt idx="19">19.100000000000001</cx:pt>
          <cx:pt idx="20">38.700000000000003</cx:pt>
          <cx:pt idx="21">19.399999999999999</cx:pt>
          <cx:pt idx="24">19.100000000000001</cx:pt>
          <cx:pt idx="25">19.699999999999999</cx:pt>
          <cx:pt idx="26">19.899999999999999</cx:pt>
          <cx:pt idx="27">19.699999999999999</cx:pt>
          <cx:pt idx="28">19.800000000000001</cx:pt>
          <cx:pt idx="29">19.5</cx:pt>
          <cx:pt idx="30">19.699999999999999</cx:pt>
          <cx:pt idx="31">50.5</cx:pt>
          <cx:pt idx="32">18.899999999999999</cx:pt>
          <cx:pt idx="33">50.200000000000003</cx:pt>
          <cx:pt idx="34">19.899999999999999</cx:pt>
          <cx:pt idx="35">65.5</cx:pt>
          <cx:pt idx="36">19.600000000000001</cx:pt>
          <cx:pt idx="37">85.099999999999994</cx:pt>
          <cx:pt idx="38">39.299999999999997</cx:pt>
          <cx:pt idx="39">47.399999999999999</cx:pt>
          <cx:pt idx="40">25.800000000000001</cx:pt>
          <cx:pt idx="41">17.300000000000001</cx:pt>
          <cx:pt idx="42">19.100000000000001</cx:pt>
          <cx:pt idx="45">19.899999999999999</cx:pt>
          <cx:pt idx="46">37</cx:pt>
          <cx:pt idx="47">53.899999999999999</cx:pt>
          <cx:pt idx="48">63.5</cx:pt>
          <cx:pt idx="49">21.5</cx:pt>
          <cx:pt idx="50">51.299999999999997</cx:pt>
          <cx:pt idx="51">19.800000000000001</cx:pt>
          <cx:pt idx="52">59.899999999999999</cx:pt>
          <cx:pt idx="53">19.300000000000001</cx:pt>
          <cx:pt idx="54">51</cx:pt>
          <cx:pt idx="55">62.899999999999999</cx:pt>
          <cx:pt idx="56">62.700000000000003</cx:pt>
          <cx:pt idx="57">76.599999999999994</cx:pt>
          <cx:pt idx="58">86.5</cx:pt>
          <cx:pt idx="59">19.600000000000001</cx:pt>
          <cx:pt idx="60">63.399999999999999</cx:pt>
          <cx:pt idx="61">88.700000000000003</cx:pt>
          <cx:pt idx="62">25.399999999999999</cx:pt>
          <cx:pt idx="63">20</cx:pt>
          <cx:pt idx="64">18.699999999999999</cx:pt>
          <cx:pt idx="65">68.5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 sz="1600"/>
            </a:pPr>
            <a:r>
              <a:rPr lang="en-US" sz="16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Carene</a:t>
            </a:r>
            <a:r>
              <a:rPr lang="en-US" sz="1600"/>
              <a:t> </a:t>
            </a:r>
            <a:endParaRPr lang="en-US" sz="16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rich>
      </cx:tx>
    </cx:title>
    <cx:plotArea>
      <cx:plotAreaRegion>
        <cx:series layoutId="clusteredColumn" uniqueId="{1985410A-1EC3-5C4F-B7EC-C8300C60B512}"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35DB8-EAE1-264F-B67B-1693930C2170}" type="datetimeFigureOut">
              <a:rPr lang="en-US" smtClean="0"/>
              <a:t>2/21/21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CD74A-53FF-2E4D-AC31-E56F697EE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5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of zeros, more than half</a:t>
            </a:r>
          </a:p>
          <a:p>
            <a:endParaRPr lang="en-US" dirty="0"/>
          </a:p>
          <a:p>
            <a:r>
              <a:rPr lang="en-US" dirty="0"/>
              <a:t>Terpinolene and phellandrene distinct, mostly zero’s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F2D09E-413E-6247-B0C2-02198FE5B0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8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239A-C1FC-D649-B192-8E7C311B4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A70019-F54D-854C-B043-75EEC198F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BC407-AEF0-8048-8263-3C43BA33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57E40-032E-4749-958F-B155D01CA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D6923-E277-434F-ADC1-F2A34597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8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02DB-310D-B943-A442-1428718C9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254A25-0854-0846-821B-BBDAAD7F7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AE318-CDE0-2943-B810-92761E444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44415-F0C0-4C4A-B4ED-CD2B48C7F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37755-F39C-4A4B-B15D-3758421B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5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F8E0ED-D579-544E-823A-2F0503FEB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2065B-2554-0846-A498-8847C49BD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7CAD9-0EB2-854F-B45A-BD49AD9B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0AF77-150C-9A40-9DFE-518D5E17E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09E1-1F7A-AF4B-AB1B-F929861D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9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1506-3CD2-D44D-89EC-3690A0802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A8EB0-D631-A64B-871E-839E7D6CF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6330C-C31D-234A-AD18-C1C88AFF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C54B2-C22B-6849-8132-DFEF3D053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CD44F-6B51-3E42-B2F2-EA490B979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5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F562-6B18-FA4E-B252-2316C3490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EE73E-0604-5E47-99EE-40144BC81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85558-6F75-1346-BDAA-FDB43496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F14C7-0051-B04D-B363-D1E48F5EA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A4911-2CA8-4B4B-884E-FC8D2AC4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9D8C6-3D4C-2549-8015-9D17A742A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46368-FB7A-2444-9A89-0E4007E3E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2862E-1CD2-D74C-A1EF-942609599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9965B-7F2F-6544-91BD-4CB34EDA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D3548-DD25-8F46-AF4C-AC53183B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0979B-9BD7-EB4B-8B8C-4D00A24B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7770-1288-1448-8358-AA7D408A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B6C33-94AF-5D4F-86F9-CCB9518F5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269F48-C44E-9F4D-BF50-324D1E1DD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54529-BBE6-5E4A-B694-9C06ABCC0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8FEC6-40CF-8F40-A750-376DBA2E3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17FA1F-ED41-024E-9E36-0DD2F4C2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94F6E2-0B0C-194F-B3EF-3C542D6A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88843-5415-7D4A-A746-30989833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0FED-00EE-0042-B367-92E6EF20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7D619-B219-A849-94EB-6A078C1D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A0229-B8B8-B449-93BA-FDAB0CF4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7564F-BA47-7743-BA8D-F8C56B04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457F36-29F5-764D-903E-4CE09E71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E58C2E-3861-BB4E-8119-A374328B9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AA4E0-395D-F94F-9758-2C12585B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5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42ECC-CA33-4149-9E21-20D80327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66DD7-9BA0-634B-9912-2EB595204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A328C-F03D-F34D-99A9-E9B1C3994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1E4C7-60B8-FF47-A85F-E695D340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DB54C-4385-D24B-9D55-3ED6D8AD3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AC80C-A391-8747-9027-54A226FA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5B637-C728-6240-8195-355997E6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311735-F7A4-3C43-A8E3-70AB823A2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2C3DF-ED33-844B-A079-B0F9F8039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367C6-B8A3-3047-A89A-F53FF2D0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CFB59-33DD-A24C-B043-4B047AB0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2AB71-4882-144E-8027-37A296F8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4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B4A2C5-D7B0-7342-A962-489471AFD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6120C-EE47-7F46-8ACF-F8BBD0534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C2525-6B0C-6348-97A5-B1F6942BB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8A24E-C1F6-AF4D-A2B3-7ADF26DD0F9E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56090-BF44-5147-8782-A0B1062C6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31B5-7371-8647-9DF2-E82816112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97540-DC2C-874F-93FE-C6F2C6E4C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7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2.png"/><Relationship Id="rId4" Type="http://schemas.openxmlformats.org/officeDocument/2006/relationships/image" Target="../media/image7.tiff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tiff"/><Relationship Id="rId12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tiff"/><Relationship Id="rId11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16.tiff"/><Relationship Id="rId4" Type="http://schemas.microsoft.com/office/2014/relationships/chartEx" Target="../charts/chartEx1.xml"/><Relationship Id="rId9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microsoft.com/office/2014/relationships/chartEx" Target="../charts/chartEx3.xml"/><Relationship Id="rId12" Type="http://schemas.openxmlformats.org/officeDocument/2006/relationships/image" Target="../media/image4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8.png"/><Relationship Id="rId11" Type="http://schemas.microsoft.com/office/2014/relationships/chartEx" Target="../charts/chartEx5.xml"/><Relationship Id="rId5" Type="http://schemas.microsoft.com/office/2014/relationships/chartEx" Target="../charts/chartEx2.xml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microsoft.com/office/2014/relationships/chartEx" Target="../charts/chartEx4.xml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11" Type="http://schemas.openxmlformats.org/officeDocument/2006/relationships/image" Target="../media/image22.jpe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5E4A43-06C9-0145-9545-8F0440B1482B}"/>
              </a:ext>
            </a:extLst>
          </p:cNvPr>
          <p:cNvSpPr txBox="1"/>
          <p:nvPr/>
        </p:nvSpPr>
        <p:spPr>
          <a:xfrm>
            <a:off x="667499" y="387669"/>
            <a:ext cx="1055930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902030302020204" pitchFamily="66" charset="0"/>
              </a:rPr>
              <a:t>CJ3x4 F2 population segregates for multiple terpenes</a:t>
            </a:r>
          </a:p>
          <a:p>
            <a:endParaRPr lang="en-US" sz="3200" dirty="0">
              <a:latin typeface="Comic Sans MS" panose="030F0902030302020204" pitchFamily="66" charset="0"/>
            </a:endParaRPr>
          </a:p>
          <a:p>
            <a:endParaRPr lang="en-US" sz="3200" dirty="0">
              <a:latin typeface="Comic Sans MS" panose="030F0902030302020204" pitchFamily="66" charset="0"/>
            </a:endParaRPr>
          </a:p>
          <a:p>
            <a:endParaRPr lang="en-US" sz="3200" dirty="0">
              <a:latin typeface="Comic Sans MS" panose="030F0902030302020204" pitchFamily="66" charset="0"/>
            </a:endParaRPr>
          </a:p>
          <a:p>
            <a:endParaRPr lang="en-US" sz="3200" dirty="0">
              <a:latin typeface="Comic Sans MS" panose="030F0902030302020204" pitchFamily="66" charset="0"/>
            </a:endParaRPr>
          </a:p>
          <a:p>
            <a:pPr algn="ctr"/>
            <a:endParaRPr lang="en-US" sz="1400" dirty="0">
              <a:latin typeface="Comic Sans MS" panose="030F0902030302020204" pitchFamily="66" charset="0"/>
            </a:endParaRP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CJ3 is unique for terpene </a:t>
            </a:r>
            <a:r>
              <a:rPr lang="en-US" sz="1400" dirty="0" err="1">
                <a:latin typeface="Comic Sans MS" panose="030F0902030302020204" pitchFamily="66" charset="0"/>
              </a:rPr>
              <a:t>producrtion</a:t>
            </a:r>
            <a:endParaRPr lang="en-US" sz="1400" dirty="0">
              <a:latin typeface="Comic Sans MS" panose="030F0902030302020204" pitchFamily="66" charset="0"/>
            </a:endParaRPr>
          </a:p>
          <a:p>
            <a:pPr algn="ctr"/>
            <a:endParaRPr lang="en-US" sz="1400" dirty="0">
              <a:latin typeface="Comic Sans MS" panose="030F0902030302020204" pitchFamily="66" charset="0"/>
            </a:endParaRP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J7 was 40% heterozygous, while the CBD strain was 15% heterozygous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-will not segregate as a normal F2</a:t>
            </a:r>
          </a:p>
          <a:p>
            <a:pPr algn="ctr"/>
            <a:endParaRPr lang="en-US" sz="1400" dirty="0">
              <a:latin typeface="Comic Sans MS" panose="030F0902030302020204" pitchFamily="66" charset="0"/>
            </a:endParaRPr>
          </a:p>
          <a:p>
            <a:pPr algn="ctr"/>
            <a:endParaRPr lang="en-US" sz="1400" dirty="0">
              <a:latin typeface="Comic Sans MS" panose="030F0902030302020204" pitchFamily="66" charset="0"/>
            </a:endParaRP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2019 61 F2 plants at 3 field sites in Colorado and did chemical testing</a:t>
            </a:r>
          </a:p>
          <a:p>
            <a:pPr algn="ctr"/>
            <a:endParaRPr lang="en-US" sz="1400" dirty="0">
              <a:latin typeface="Comic Sans MS" panose="030F0902030302020204" pitchFamily="66" charset="0"/>
            </a:endParaRPr>
          </a:p>
          <a:p>
            <a:pPr algn="ctr"/>
            <a:endParaRPr lang="en-US" sz="1400" dirty="0">
              <a:latin typeface="Comic Sans MS" panose="030F0902030302020204" pitchFamily="66" charset="0"/>
            </a:endParaRP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2020 100 F2 plants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-Indoor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-In the field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1CE14-618C-3642-8090-6E176B7C5E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898" y="6091809"/>
            <a:ext cx="1046702" cy="6137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F5B688-5DBC-F447-8161-867C69846176}"/>
              </a:ext>
            </a:extLst>
          </p:cNvPr>
          <p:cNvSpPr txBox="1"/>
          <p:nvPr/>
        </p:nvSpPr>
        <p:spPr>
          <a:xfrm>
            <a:off x="5234243" y="1066578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CBD x J7(hemp)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840625-8060-9E40-BA6C-B993145F26D8}"/>
              </a:ext>
            </a:extLst>
          </p:cNvPr>
          <p:cNvCxnSpPr>
            <a:cxnSpLocks/>
          </p:cNvCxnSpPr>
          <p:nvPr/>
        </p:nvCxnSpPr>
        <p:spPr>
          <a:xfrm>
            <a:off x="5788803" y="1434378"/>
            <a:ext cx="1" cy="248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5CA77A-09EF-3B4F-BE5E-21854D3F11A1}"/>
              </a:ext>
            </a:extLst>
          </p:cNvPr>
          <p:cNvSpPr txBox="1"/>
          <p:nvPr/>
        </p:nvSpPr>
        <p:spPr>
          <a:xfrm>
            <a:off x="4487759" y="1676846"/>
            <a:ext cx="3137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CJ1, CJ2, CJ3, CJ4, CJ5, CJ6 - F1s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CD2A44-CCCC-E340-8C94-4301819B1F6A}"/>
              </a:ext>
            </a:extLst>
          </p:cNvPr>
          <p:cNvCxnSpPr/>
          <p:nvPr/>
        </p:nvCxnSpPr>
        <p:spPr>
          <a:xfrm>
            <a:off x="5583585" y="2332177"/>
            <a:ext cx="422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BA4535-B644-5447-9350-797C31F6684B}"/>
              </a:ext>
            </a:extLst>
          </p:cNvPr>
          <p:cNvCxnSpPr>
            <a:cxnSpLocks/>
          </p:cNvCxnSpPr>
          <p:nvPr/>
        </p:nvCxnSpPr>
        <p:spPr>
          <a:xfrm flipV="1">
            <a:off x="5597088" y="1995870"/>
            <a:ext cx="0" cy="349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3D988D-CC02-1E41-A627-31DC3912F4D8}"/>
              </a:ext>
            </a:extLst>
          </p:cNvPr>
          <p:cNvCxnSpPr>
            <a:cxnSpLocks/>
          </p:cNvCxnSpPr>
          <p:nvPr/>
        </p:nvCxnSpPr>
        <p:spPr>
          <a:xfrm flipV="1">
            <a:off x="6015706" y="1986223"/>
            <a:ext cx="0" cy="349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4B9D3D5-FE40-1B41-93AB-12E3BECA11CD}"/>
              </a:ext>
            </a:extLst>
          </p:cNvPr>
          <p:cNvSpPr txBox="1"/>
          <p:nvPr/>
        </p:nvSpPr>
        <p:spPr>
          <a:xfrm>
            <a:off x="5322891" y="2412446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CJ3x4 F2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3E192D0-0FCF-2447-A68F-CB2B916F5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85"/>
    </mc:Choice>
    <mc:Fallback xmlns="">
      <p:transition spd="slow" advTm="76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37CB00-6AB3-764B-A589-C5A4CA9CD1B9}"/>
              </a:ext>
            </a:extLst>
          </p:cNvPr>
          <p:cNvSpPr txBox="1"/>
          <p:nvPr/>
        </p:nvSpPr>
        <p:spPr>
          <a:xfrm>
            <a:off x="143220" y="305099"/>
            <a:ext cx="11945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TERPENES</a:t>
            </a:r>
          </a:p>
          <a:p>
            <a:endParaRPr lang="en-US" dirty="0"/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CJ3X4 has a unique terpene profile including a group of terpenes implicated as being chemical linked. Terpinolene is shown.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2F6D60-99D0-FF46-A110-40C0E16A0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41" y="1653788"/>
            <a:ext cx="7124620" cy="5680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B654F7-0B35-5742-816A-529EC32F3D18}"/>
              </a:ext>
            </a:extLst>
          </p:cNvPr>
          <p:cNvSpPr txBox="1"/>
          <p:nvPr/>
        </p:nvSpPr>
        <p:spPr>
          <a:xfrm>
            <a:off x="8264374" y="2292991"/>
            <a:ext cx="28823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CJ3 produces terpinolene. Only 14% of Cannabis varieties produce terpinolene.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Terpinolene is segregating in the CJ3x4 F2.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C72B5-626E-BE40-9974-3581781C326B}"/>
              </a:ext>
            </a:extLst>
          </p:cNvPr>
          <p:cNvSpPr txBox="1"/>
          <p:nvPr/>
        </p:nvSpPr>
        <p:spPr>
          <a:xfrm>
            <a:off x="3081130" y="298548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270D2-5C79-C64A-91A3-68F58913C62E}"/>
              </a:ext>
            </a:extLst>
          </p:cNvPr>
          <p:cNvSpPr txBox="1"/>
          <p:nvPr/>
        </p:nvSpPr>
        <p:spPr>
          <a:xfrm>
            <a:off x="2580928" y="2985488"/>
            <a:ext cx="50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CJ3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74074-D7DA-EE43-9AF6-44A896D3F825}"/>
              </a:ext>
            </a:extLst>
          </p:cNvPr>
          <p:cNvSpPr txBox="1"/>
          <p:nvPr/>
        </p:nvSpPr>
        <p:spPr>
          <a:xfrm>
            <a:off x="2784670" y="5337810"/>
            <a:ext cx="50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CJ4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EB386-376C-A640-BBC3-699B179993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084" y="6017173"/>
            <a:ext cx="1046702" cy="6137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CADEDA-E53C-0645-A0E5-3DCAF831A085}"/>
              </a:ext>
            </a:extLst>
          </p:cNvPr>
          <p:cNvSpPr txBox="1"/>
          <p:nvPr/>
        </p:nvSpPr>
        <p:spPr>
          <a:xfrm>
            <a:off x="0" y="6627168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Allen, 2019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B9E683F-A458-2E41-9445-4804A8EE8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81"/>
    </mc:Choice>
    <mc:Fallback xmlns="">
      <p:transition spd="slow" advTm="46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DEF08C-EFE9-B44B-B562-A42656A5D772}"/>
              </a:ext>
            </a:extLst>
          </p:cNvPr>
          <p:cNvSpPr txBox="1"/>
          <p:nvPr/>
        </p:nvSpPr>
        <p:spPr>
          <a:xfrm>
            <a:off x="1" y="20841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omic Sans MS" panose="030F0902030302020204" pitchFamily="66" charset="0"/>
              </a:rPr>
              <a:t>+/- a specific terpenes – CJ3 is different for many terpenes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AB8CCB-7FB1-2540-85A5-0785665423E7}"/>
              </a:ext>
            </a:extLst>
          </p:cNvPr>
          <p:cNvSpPr txBox="1"/>
          <p:nvPr/>
        </p:nvSpPr>
        <p:spPr>
          <a:xfrm>
            <a:off x="3169165" y="5243580"/>
            <a:ext cx="6370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Red box-Variety makes that terpene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Purple boxes are a distinct class of linked terpenes, including </a:t>
            </a:r>
            <a:r>
              <a:rPr lang="en-US" sz="1400" dirty="0" err="1">
                <a:latin typeface="Comic Sans MS" panose="030F0902030302020204" pitchFamily="66" charset="0"/>
              </a:rPr>
              <a:t>terpinoline</a:t>
            </a:r>
            <a:r>
              <a:rPr lang="en-US" sz="1400" dirty="0">
                <a:latin typeface="Comic Sans MS" panose="030F0902030302020204" pitchFamily="66" charset="0"/>
              </a:rPr>
              <a:t>. Blue boxes correspond to variation in the F2.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F62160-57B8-2C44-918F-5FDC3FD0B3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9756"/>
            <a:ext cx="12192000" cy="3828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78BE4-4434-8943-87DB-171B428A34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084" y="6017173"/>
            <a:ext cx="1046702" cy="61379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C529AF-22DF-584B-839F-84F109F6A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59"/>
    </mc:Choice>
    <mc:Fallback xmlns="">
      <p:transition spd="slow" advTm="86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9DB16F-5469-D246-B94B-835BF191B7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0979"/>
            <a:ext cx="12192000" cy="4983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C04125-8F22-6E48-8126-79086A81E64D}"/>
              </a:ext>
            </a:extLst>
          </p:cNvPr>
          <p:cNvSpPr txBox="1"/>
          <p:nvPr/>
        </p:nvSpPr>
        <p:spPr>
          <a:xfrm>
            <a:off x="1073276" y="5657671"/>
            <a:ext cx="2250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>
                <a:solidFill>
                  <a:srgbClr val="00B0F0"/>
                </a:solidFill>
              </a:rPr>
              <a:t>Group 1</a:t>
            </a:r>
          </a:p>
          <a:p>
            <a:r>
              <a:rPr lang="en-US" sz="1200" err="1">
                <a:solidFill>
                  <a:srgbClr val="00B0F0"/>
                </a:solidFill>
                <a:latin typeface="Symbol" pitchFamily="2" charset="2"/>
              </a:rPr>
              <a:t>a</a:t>
            </a:r>
            <a:r>
              <a:rPr lang="en-US" sz="1200" err="1">
                <a:solidFill>
                  <a:srgbClr val="00B0F0"/>
                </a:solidFill>
              </a:rPr>
              <a:t>_Humulene</a:t>
            </a:r>
            <a:r>
              <a:rPr lang="en-US" sz="1200">
                <a:solidFill>
                  <a:srgbClr val="00B0F0"/>
                </a:solidFill>
              </a:rPr>
              <a:t> TPS9, TPS4 side </a:t>
            </a:r>
            <a:r>
              <a:rPr lang="en-US" sz="1200" err="1">
                <a:solidFill>
                  <a:srgbClr val="00B0F0"/>
                </a:solidFill>
              </a:rPr>
              <a:t>rxn</a:t>
            </a:r>
            <a:endParaRPr lang="en-US" sz="1200">
              <a:solidFill>
                <a:srgbClr val="00B0F0"/>
              </a:solidFill>
            </a:endParaRPr>
          </a:p>
          <a:p>
            <a:r>
              <a:rPr lang="en-US" sz="1200" err="1">
                <a:solidFill>
                  <a:srgbClr val="00B0F0"/>
                </a:solidFill>
                <a:latin typeface="Symbol" pitchFamily="2" charset="2"/>
              </a:rPr>
              <a:t>b</a:t>
            </a:r>
            <a:r>
              <a:rPr lang="en-US" sz="1200" err="1">
                <a:solidFill>
                  <a:srgbClr val="00B0F0"/>
                </a:solidFill>
              </a:rPr>
              <a:t>_Caryophelene</a:t>
            </a:r>
            <a:r>
              <a:rPr lang="en-US" sz="1200">
                <a:solidFill>
                  <a:srgbClr val="00B0F0"/>
                </a:solidFill>
              </a:rPr>
              <a:t> TPS9</a:t>
            </a:r>
          </a:p>
          <a:p>
            <a:r>
              <a:rPr lang="en-US" sz="1200">
                <a:solidFill>
                  <a:srgbClr val="00B0F0"/>
                </a:solidFill>
              </a:rPr>
              <a:t>Trans-</a:t>
            </a:r>
            <a:r>
              <a:rPr lang="en-US" sz="1200" err="1">
                <a:solidFill>
                  <a:srgbClr val="00B0F0"/>
                </a:solidFill>
              </a:rPr>
              <a:t>Cedrene</a:t>
            </a:r>
            <a:endParaRPr lang="en-US" sz="1200">
              <a:solidFill>
                <a:srgbClr val="00B0F0"/>
              </a:solidFill>
            </a:endParaRPr>
          </a:p>
          <a:p>
            <a:r>
              <a:rPr lang="en-US" sz="1200">
                <a:solidFill>
                  <a:srgbClr val="00B0F0"/>
                </a:solidFill>
              </a:rPr>
              <a:t>Tran Nerolidol TPS18, 19</a:t>
            </a:r>
          </a:p>
          <a:p>
            <a:r>
              <a:rPr lang="en-US" sz="1200">
                <a:solidFill>
                  <a:srgbClr val="00B0F0"/>
                </a:solidFill>
              </a:rPr>
              <a:t>Cis-Nerolidol TPS18, 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643E0-A37C-514C-92EF-C27CD7C09209}"/>
              </a:ext>
            </a:extLst>
          </p:cNvPr>
          <p:cNvSpPr txBox="1"/>
          <p:nvPr/>
        </p:nvSpPr>
        <p:spPr>
          <a:xfrm>
            <a:off x="5010422" y="5691081"/>
            <a:ext cx="2747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>
                <a:solidFill>
                  <a:srgbClr val="C00000"/>
                </a:solidFill>
              </a:rPr>
              <a:t>Group 2</a:t>
            </a:r>
          </a:p>
          <a:p>
            <a:r>
              <a:rPr lang="en-US" sz="1200">
                <a:solidFill>
                  <a:srgbClr val="C00000"/>
                </a:solidFill>
              </a:rPr>
              <a:t>Alpha Pinene TPS2        Beta Pinene  TPS5</a:t>
            </a:r>
          </a:p>
          <a:p>
            <a:r>
              <a:rPr lang="en-US" sz="1200">
                <a:solidFill>
                  <a:srgbClr val="C00000"/>
                </a:solidFill>
              </a:rPr>
              <a:t>Ocimene p1 TPS6,38   Ocimene p2 TPS13</a:t>
            </a:r>
          </a:p>
          <a:p>
            <a:r>
              <a:rPr lang="en-US" sz="1200">
                <a:solidFill>
                  <a:srgbClr val="C00000"/>
                </a:solidFill>
              </a:rPr>
              <a:t>Eucalyptol                      Camphene</a:t>
            </a:r>
          </a:p>
          <a:p>
            <a:endParaRPr lang="en-US" sz="1200">
              <a:solidFill>
                <a:srgbClr val="C00000"/>
              </a:solidFill>
            </a:endParaRPr>
          </a:p>
          <a:p>
            <a:endParaRPr lang="en-US" sz="120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8B6A53-5BF7-554D-8203-0A12A5264369}"/>
              </a:ext>
            </a:extLst>
          </p:cNvPr>
          <p:cNvSpPr txBox="1"/>
          <p:nvPr/>
        </p:nvSpPr>
        <p:spPr>
          <a:xfrm>
            <a:off x="2181875" y="-99153"/>
            <a:ext cx="8140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Comic Sans MS" panose="030F0902030302020204" pitchFamily="66" charset="0"/>
              </a:rPr>
              <a:t>Chemical production correlation in 61 CJ3x4 F2</a:t>
            </a:r>
          </a:p>
          <a:p>
            <a:pPr algn="ctr"/>
            <a:r>
              <a:rPr lang="en-US" sz="2800">
                <a:latin typeface="Comic Sans MS" panose="030F0902030302020204" pitchFamily="66" charset="0"/>
              </a:rPr>
              <a:t> individuals – 3 distinct 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9FF79E-4E33-6641-8BE5-9A78938BD60E}"/>
              </a:ext>
            </a:extLst>
          </p:cNvPr>
          <p:cNvSpPr txBox="1"/>
          <p:nvPr/>
        </p:nvSpPr>
        <p:spPr>
          <a:xfrm>
            <a:off x="9945666" y="5670209"/>
            <a:ext cx="1341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/>
              <a:t>Group 3</a:t>
            </a:r>
          </a:p>
          <a:p>
            <a:r>
              <a:rPr lang="en-US" sz="1200"/>
              <a:t>Terpinolene TPS37</a:t>
            </a:r>
          </a:p>
          <a:p>
            <a:r>
              <a:rPr lang="en-US" sz="1200" err="1"/>
              <a:t>Carene</a:t>
            </a:r>
            <a:endParaRPr lang="en-US" sz="1200"/>
          </a:p>
          <a:p>
            <a:r>
              <a:rPr lang="en-US" sz="1200" err="1"/>
              <a:t>Terpinene</a:t>
            </a:r>
            <a:r>
              <a:rPr lang="en-US" sz="1200"/>
              <a:t> TPS33</a:t>
            </a:r>
          </a:p>
          <a:p>
            <a:r>
              <a:rPr lang="en-US" sz="1200"/>
              <a:t>Phellandrene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31943-669E-3E42-8AAB-51EE4A9A4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724" y="6183123"/>
            <a:ext cx="1046702" cy="613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8FAE51-4B23-304D-A794-538879775F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564" y="896690"/>
            <a:ext cx="2514468" cy="239303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F56EE9-F793-3F4A-A290-397ABFF7B756}"/>
              </a:ext>
            </a:extLst>
          </p:cNvPr>
          <p:cNvCxnSpPr/>
          <p:nvPr/>
        </p:nvCxnSpPr>
        <p:spPr>
          <a:xfrm>
            <a:off x="10520421" y="3129309"/>
            <a:ext cx="3635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16B495-F37D-AE4C-9976-99BEE9278D2E}"/>
              </a:ext>
            </a:extLst>
          </p:cNvPr>
          <p:cNvCxnSpPr/>
          <p:nvPr/>
        </p:nvCxnSpPr>
        <p:spPr>
          <a:xfrm>
            <a:off x="10298247" y="2822673"/>
            <a:ext cx="3635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A2AF5F-1FD4-8E4D-8692-1A46C04CA8BD}"/>
              </a:ext>
            </a:extLst>
          </p:cNvPr>
          <p:cNvCxnSpPr/>
          <p:nvPr/>
        </p:nvCxnSpPr>
        <p:spPr>
          <a:xfrm>
            <a:off x="10298247" y="2666600"/>
            <a:ext cx="3635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AF4987-98EC-B146-9E8D-5BD8743BD325}"/>
              </a:ext>
            </a:extLst>
          </p:cNvPr>
          <p:cNvCxnSpPr/>
          <p:nvPr/>
        </p:nvCxnSpPr>
        <p:spPr>
          <a:xfrm>
            <a:off x="10520421" y="2971401"/>
            <a:ext cx="3635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99D02B-FDE3-C643-A06E-2B96C387A4C6}"/>
              </a:ext>
            </a:extLst>
          </p:cNvPr>
          <p:cNvCxnSpPr/>
          <p:nvPr/>
        </p:nvCxnSpPr>
        <p:spPr>
          <a:xfrm>
            <a:off x="9934690" y="2516036"/>
            <a:ext cx="3635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226C059-BCCE-C343-87A3-73EFE9F2BF17}"/>
              </a:ext>
            </a:extLst>
          </p:cNvPr>
          <p:cNvSpPr txBox="1"/>
          <p:nvPr/>
        </p:nvSpPr>
        <p:spPr>
          <a:xfrm>
            <a:off x="-44415" y="6660578"/>
            <a:ext cx="7409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Allen, Zager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515AE5C-A88B-3B4D-8AA3-EB8B2EAC7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95"/>
    </mc:Choice>
    <mc:Fallback xmlns="">
      <p:transition spd="slow" advTm="4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3D61FF-D8A3-3A41-8844-DD4CE0F84C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26" y="3210784"/>
            <a:ext cx="3820585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997723-3232-B84E-9D50-C7BFF16AE7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06" y="548547"/>
            <a:ext cx="3810000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70FBB4-DF18-9E44-9442-3D2B239965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896" y="2982184"/>
            <a:ext cx="3810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AE2048-DFAC-0E47-B2AF-D71CA8249C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105" y="2006741"/>
            <a:ext cx="3810000" cy="228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86D216-25A6-0145-B3C7-79596CC53E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896" y="548547"/>
            <a:ext cx="3810000" cy="228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6D684-C63A-8A46-BE5E-1DBC63C0F82B}"/>
              </a:ext>
            </a:extLst>
          </p:cNvPr>
          <p:cNvSpPr txBox="1"/>
          <p:nvPr/>
        </p:nvSpPr>
        <p:spPr>
          <a:xfrm>
            <a:off x="1276453" y="2828295"/>
            <a:ext cx="165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omic Sans MS" panose="030F0902030302020204" pitchFamily="66" charset="0"/>
              </a:rPr>
              <a:t>Highly correlated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661C90-A9D2-1A42-8352-8493AB7EADF5}"/>
              </a:ext>
            </a:extLst>
          </p:cNvPr>
          <p:cNvSpPr txBox="1"/>
          <p:nvPr/>
        </p:nvSpPr>
        <p:spPr>
          <a:xfrm>
            <a:off x="8264482" y="5381068"/>
            <a:ext cx="3428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Comic Sans MS" panose="030F0902030302020204" pitchFamily="66" charset="0"/>
              </a:rPr>
              <a:t>Trans-Nerolidol has lowest correlations within group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FE136-A807-264F-AE9E-6B90D93BBBA8}"/>
              </a:ext>
            </a:extLst>
          </p:cNvPr>
          <p:cNvSpPr txBox="1"/>
          <p:nvPr/>
        </p:nvSpPr>
        <p:spPr>
          <a:xfrm>
            <a:off x="4403871" y="121887"/>
            <a:ext cx="33842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00B0F0"/>
                </a:solidFill>
                <a:latin typeface="Comic Sans MS" panose="030F0902030302020204" pitchFamily="66" charset="0"/>
              </a:rPr>
              <a:t>Group 1 - Sesquiterpenes</a:t>
            </a:r>
          </a:p>
          <a:p>
            <a:r>
              <a:rPr lang="en-US" sz="1600" dirty="0" err="1">
                <a:solidFill>
                  <a:srgbClr val="00B0F0"/>
                </a:solidFill>
                <a:latin typeface="Comic Sans MS" panose="030F0902030302020204" pitchFamily="66" charset="0"/>
              </a:rPr>
              <a:t>a_Humulene</a:t>
            </a:r>
            <a:r>
              <a:rPr lang="en-US" sz="1600" dirty="0">
                <a:solidFill>
                  <a:srgbClr val="00B0F0"/>
                </a:solidFill>
                <a:latin typeface="Comic Sans MS" panose="030F0902030302020204" pitchFamily="66" charset="0"/>
              </a:rPr>
              <a:t> TPS9, TPS4 side </a:t>
            </a:r>
            <a:r>
              <a:rPr lang="en-US" sz="1600" dirty="0" err="1">
                <a:solidFill>
                  <a:srgbClr val="00B0F0"/>
                </a:solidFill>
                <a:latin typeface="Comic Sans MS" panose="030F0902030302020204" pitchFamily="66" charset="0"/>
              </a:rPr>
              <a:t>rxn</a:t>
            </a:r>
            <a:endParaRPr lang="en-US" sz="1600" dirty="0">
              <a:solidFill>
                <a:srgbClr val="00B0F0"/>
              </a:solidFill>
              <a:latin typeface="Comic Sans MS" panose="030F0902030302020204" pitchFamily="66" charset="0"/>
            </a:endParaRPr>
          </a:p>
          <a:p>
            <a:r>
              <a:rPr lang="en-US" sz="1600" dirty="0" err="1">
                <a:solidFill>
                  <a:srgbClr val="00B0F0"/>
                </a:solidFill>
                <a:latin typeface="Symbol" pitchFamily="2" charset="2"/>
              </a:rPr>
              <a:t>b</a:t>
            </a:r>
            <a:r>
              <a:rPr lang="en-US" sz="1600" dirty="0" err="1">
                <a:solidFill>
                  <a:srgbClr val="00B0F0"/>
                </a:solidFill>
                <a:latin typeface="Comic Sans MS" panose="030F0902030302020204" pitchFamily="66" charset="0"/>
              </a:rPr>
              <a:t>_Caryophelene</a:t>
            </a:r>
            <a:r>
              <a:rPr lang="en-US" sz="1600" dirty="0">
                <a:solidFill>
                  <a:srgbClr val="00B0F0"/>
                </a:solidFill>
                <a:latin typeface="Comic Sans MS" panose="030F0902030302020204" pitchFamily="66" charset="0"/>
              </a:rPr>
              <a:t> TPS9</a:t>
            </a:r>
          </a:p>
          <a:p>
            <a:r>
              <a:rPr lang="en-US" sz="1600" dirty="0">
                <a:solidFill>
                  <a:srgbClr val="00B0F0"/>
                </a:solidFill>
                <a:latin typeface="Comic Sans MS" panose="030F0902030302020204" pitchFamily="66" charset="0"/>
              </a:rPr>
              <a:t>a-</a:t>
            </a:r>
            <a:r>
              <a:rPr lang="en-US" sz="1600" dirty="0" err="1">
                <a:solidFill>
                  <a:srgbClr val="00B0F0"/>
                </a:solidFill>
                <a:latin typeface="Comic Sans MS" panose="030F0902030302020204" pitchFamily="66" charset="0"/>
              </a:rPr>
              <a:t>Cedrene</a:t>
            </a:r>
            <a:endParaRPr lang="en-US" sz="1600" dirty="0">
              <a:solidFill>
                <a:srgbClr val="00B0F0"/>
              </a:solidFill>
              <a:latin typeface="Comic Sans MS" panose="030F0902030302020204" pitchFamily="66" charset="0"/>
            </a:endParaRPr>
          </a:p>
          <a:p>
            <a:r>
              <a:rPr lang="en-US" sz="1600" dirty="0">
                <a:solidFill>
                  <a:srgbClr val="00B0F0"/>
                </a:solidFill>
                <a:latin typeface="Comic Sans MS" panose="030F0902030302020204" pitchFamily="66" charset="0"/>
              </a:rPr>
              <a:t>Tran-Nerolidol TPS18, 19</a:t>
            </a:r>
          </a:p>
          <a:p>
            <a:r>
              <a:rPr lang="en-US" sz="1600" dirty="0">
                <a:solidFill>
                  <a:srgbClr val="00B0F0"/>
                </a:solidFill>
                <a:latin typeface="Comic Sans MS" panose="030F0902030302020204" pitchFamily="66" charset="0"/>
              </a:rPr>
              <a:t>Cis-Nerolidol TPS18, 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E8C382-2C73-7146-84E5-758BA2AF35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084" y="6017173"/>
            <a:ext cx="1046702" cy="61379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BEE055-CC23-4149-9EE3-9EF1F9748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6"/>
    </mc:Choice>
    <mc:Fallback xmlns="">
      <p:transition spd="slow" advTm="2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FBF95BF8-5DFB-234F-988F-55C257BB7AC6}"/>
                  </a:ext>
                </a:extLst>
              </p:cNvPr>
              <p:cNvGraphicFramePr/>
              <p:nvPr/>
            </p:nvGraphicFramePr>
            <p:xfrm>
              <a:off x="4110989" y="1535935"/>
              <a:ext cx="3775023" cy="2286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0" name="Chart 9">
                <a:extLst>
                  <a:ext uri="{FF2B5EF4-FFF2-40B4-BE49-F238E27FC236}">
                    <a16:creationId xmlns:a16="http://schemas.microsoft.com/office/drawing/2014/main" id="{FBF95BF8-5DFB-234F-988F-55C257BB7A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10989" y="1535935"/>
                <a:ext cx="3775023" cy="228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EDB31AB-76BA-2246-B015-5A9785B4A1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89" y="1535935"/>
            <a:ext cx="3820584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CFD8F-A4C0-6943-9546-E43EDC50DF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69" y="4062357"/>
            <a:ext cx="3775023" cy="2258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8CE0A0-E3CA-D146-B013-93104D09C5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811" y="1535935"/>
            <a:ext cx="38100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7F1DB5-30FB-9A47-8E3A-73419E8FE43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832" y="4098347"/>
            <a:ext cx="3810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DD8FAF-89D9-AF4B-935F-70921C9516C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12" y="4098347"/>
            <a:ext cx="3810000" cy="228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1E7575-93CC-4C4B-A29A-9C5194CC0509}"/>
              </a:ext>
            </a:extLst>
          </p:cNvPr>
          <p:cNvSpPr txBox="1"/>
          <p:nvPr/>
        </p:nvSpPr>
        <p:spPr>
          <a:xfrm>
            <a:off x="4206691" y="6384347"/>
            <a:ext cx="3453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omic Sans MS" panose="030F0902030302020204" pitchFamily="66" charset="0"/>
              </a:rPr>
              <a:t>Zeros – lowest correlation within group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0DECBA-D844-D240-B4E3-F87083D348C9}"/>
              </a:ext>
            </a:extLst>
          </p:cNvPr>
          <p:cNvSpPr txBox="1"/>
          <p:nvPr/>
        </p:nvSpPr>
        <p:spPr>
          <a:xfrm>
            <a:off x="3056862" y="67251"/>
            <a:ext cx="7326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	       </a:t>
            </a:r>
            <a:r>
              <a:rPr lang="en-US" sz="2000" u="sng" dirty="0">
                <a:solidFill>
                  <a:srgbClr val="C00000"/>
                </a:solidFill>
                <a:latin typeface="Comic Sans MS" panose="030F0902030302020204" pitchFamily="66" charset="0"/>
              </a:rPr>
              <a:t>Group 2 - Monoterpenes</a:t>
            </a:r>
          </a:p>
          <a:p>
            <a:r>
              <a:rPr lang="en-U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Alpha Pinene TPS1,2,5        	Beta Pinene  TPS1,2,5</a:t>
            </a:r>
          </a:p>
          <a:p>
            <a:r>
              <a:rPr lang="en-U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Ocimene p1 TPS6,38		Ocimene p2 TPS13 (bees)</a:t>
            </a:r>
          </a:p>
          <a:p>
            <a:r>
              <a:rPr lang="en-U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Eucalyptol                      	Camphene</a:t>
            </a:r>
          </a:p>
          <a:p>
            <a:endParaRPr lang="en-U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endParaRPr lang="en-U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DF0410-223B-6B47-AE60-374B358F2CB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964" y="6274357"/>
            <a:ext cx="1046702" cy="61379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CA4A9F-2E37-AD43-8D36-EDE013B72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17082" y="63573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6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0"/>
    </mc:Choice>
    <mc:Fallback xmlns="">
      <p:transition spd="slow" advTm="48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EC9A3854-1909-1749-9A8D-2CD7B7CA4624}"/>
                  </a:ext>
                </a:extLst>
              </p:cNvPr>
              <p:cNvGraphicFramePr/>
              <p:nvPr/>
            </p:nvGraphicFramePr>
            <p:xfrm>
              <a:off x="6096000" y="3792254"/>
              <a:ext cx="457200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EC9A3854-1909-1749-9A8D-2CD7B7CA46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6000" y="3792254"/>
                <a:ext cx="4572000" cy="27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50EE285D-35B5-0947-B1DD-E15816E0A327}"/>
                  </a:ext>
                </a:extLst>
              </p:cNvPr>
              <p:cNvGraphicFramePr/>
              <p:nvPr/>
            </p:nvGraphicFramePr>
            <p:xfrm>
              <a:off x="6096000" y="1077600"/>
              <a:ext cx="457200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50EE285D-35B5-0947-B1DD-E15816E0A3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6000" y="1077600"/>
                <a:ext cx="4572000" cy="27432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7">
            <a:extLst>
              <a:ext uri="{FF2B5EF4-FFF2-40B4-BE49-F238E27FC236}">
                <a16:creationId xmlns:a16="http://schemas.microsoft.com/office/drawing/2014/main" id="{A47CBB12-2283-5D46-8EE6-BA5EF7348A95}"/>
              </a:ext>
            </a:extLst>
          </p:cNvPr>
          <p:cNvSpPr txBox="1"/>
          <p:nvPr/>
        </p:nvSpPr>
        <p:spPr>
          <a:xfrm>
            <a:off x="13265150" y="10743324"/>
            <a:ext cx="820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Comic Sans MS" panose="030F0902030302020204" pitchFamily="66" charset="0"/>
              </a:rPr>
              <a:t>carene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4348A3B3-2453-354A-9C79-A5960795E5D6}"/>
                  </a:ext>
                </a:extLst>
              </p:cNvPr>
              <p:cNvGraphicFramePr/>
              <p:nvPr/>
            </p:nvGraphicFramePr>
            <p:xfrm>
              <a:off x="937190" y="1020505"/>
              <a:ext cx="4997669" cy="280029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9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4348A3B3-2453-354A-9C79-A5960795E5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7190" y="1020505"/>
                <a:ext cx="4997669" cy="2800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EBE7E731-9553-5F4D-909B-96110D3DBDDF}"/>
                  </a:ext>
                </a:extLst>
              </p:cNvPr>
              <p:cNvGraphicFramePr/>
              <p:nvPr/>
            </p:nvGraphicFramePr>
            <p:xfrm>
              <a:off x="980306" y="3843243"/>
              <a:ext cx="4954553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1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EBE7E731-9553-5F4D-909B-96110D3DBD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0306" y="3843243"/>
                <a:ext cx="4954553" cy="27432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6854370-D4AF-F54E-9FC7-D7B8231A1E35}"/>
              </a:ext>
            </a:extLst>
          </p:cNvPr>
          <p:cNvSpPr txBox="1"/>
          <p:nvPr/>
        </p:nvSpPr>
        <p:spPr>
          <a:xfrm>
            <a:off x="1997155" y="-32151"/>
            <a:ext cx="7220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	 	 </a:t>
            </a:r>
            <a:r>
              <a:rPr lang="en-US" sz="2000" u="sng" dirty="0">
                <a:latin typeface="Comic Sans MS" panose="030F0902030302020204" pitchFamily="66" charset="0"/>
              </a:rPr>
              <a:t>Group 3 - Monoterpenes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	</a:t>
            </a:r>
            <a:r>
              <a:rPr lang="en-US" sz="2000" dirty="0" err="1">
                <a:latin typeface="Comic Sans MS" panose="030F0902030302020204" pitchFamily="66" charset="0"/>
              </a:rPr>
              <a:t>Carene</a:t>
            </a:r>
            <a:r>
              <a:rPr lang="en-US" sz="2000" dirty="0">
                <a:latin typeface="Comic Sans MS" panose="030F0902030302020204" pitchFamily="66" charset="0"/>
              </a:rPr>
              <a:t>			Terpinolene TPS37 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	</a:t>
            </a:r>
            <a:r>
              <a:rPr lang="en-US" sz="2000" dirty="0" err="1">
                <a:latin typeface="Comic Sans MS" panose="030F0902030302020204" pitchFamily="66" charset="0"/>
              </a:rPr>
              <a:t>Terpinene</a:t>
            </a:r>
            <a:r>
              <a:rPr lang="en-US" sz="2000" dirty="0">
                <a:latin typeface="Comic Sans MS" panose="030F0902030302020204" pitchFamily="66" charset="0"/>
              </a:rPr>
              <a:t> TPS33    	Phellandrene (</a:t>
            </a:r>
            <a:r>
              <a:rPr lang="en-US" sz="2000" dirty="0" err="1">
                <a:latin typeface="Comic Sans MS" panose="030F0902030302020204" pitchFamily="66" charset="0"/>
              </a:rPr>
              <a:t>p_Mentha</a:t>
            </a:r>
            <a:r>
              <a:rPr lang="en-US" sz="2000" dirty="0">
                <a:latin typeface="Comic Sans MS" panose="030F0902030302020204" pitchFamily="66" charset="0"/>
              </a:rPr>
              <a:t>)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7E598A-4A32-224A-B5D7-B1A7A4FD3CB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084" y="6017173"/>
            <a:ext cx="1046702" cy="613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CEA2EB-9DC6-7041-85C1-2F8F3E0C9023}"/>
              </a:ext>
            </a:extLst>
          </p:cNvPr>
          <p:cNvSpPr txBox="1"/>
          <p:nvPr/>
        </p:nvSpPr>
        <p:spPr>
          <a:xfrm>
            <a:off x="7841627" y="1632074"/>
            <a:ext cx="2151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Terpinolene - 33/61 = 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EAF0F-7AD1-3F41-BE9C-A1A65C79F279}"/>
              </a:ext>
            </a:extLst>
          </p:cNvPr>
          <p:cNvSpPr txBox="1"/>
          <p:nvPr/>
        </p:nvSpPr>
        <p:spPr>
          <a:xfrm>
            <a:off x="7887313" y="4285336"/>
            <a:ext cx="2233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Phellandrene - 48/61 =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58C0B-6FD4-DE40-AB6C-2608CFF17BA6}"/>
              </a:ext>
            </a:extLst>
          </p:cNvPr>
          <p:cNvSpPr txBox="1"/>
          <p:nvPr/>
        </p:nvSpPr>
        <p:spPr>
          <a:xfrm>
            <a:off x="7458052" y="6432555"/>
            <a:ext cx="2188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Low levels-detectability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8EEA3-7323-6643-BE50-8E48B987F957}"/>
              </a:ext>
            </a:extLst>
          </p:cNvPr>
          <p:cNvSpPr txBox="1"/>
          <p:nvPr/>
        </p:nvSpPr>
        <p:spPr>
          <a:xfrm>
            <a:off x="3013074" y="1567478"/>
            <a:ext cx="2007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mic Sans MS" panose="030F0902030302020204" pitchFamily="66" charset="0"/>
              </a:rPr>
              <a:t>Terpinene</a:t>
            </a:r>
            <a:r>
              <a:rPr lang="en-US" sz="1400" dirty="0">
                <a:latin typeface="Comic Sans MS" panose="030F0902030302020204" pitchFamily="66" charset="0"/>
              </a:rPr>
              <a:t> - 38/61 = 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C8567D-8046-8841-8802-8A7E28A03C2D}"/>
              </a:ext>
            </a:extLst>
          </p:cNvPr>
          <p:cNvSpPr txBox="1"/>
          <p:nvPr/>
        </p:nvSpPr>
        <p:spPr>
          <a:xfrm>
            <a:off x="2936976" y="4336069"/>
            <a:ext cx="174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mic Sans MS" panose="030F0902030302020204" pitchFamily="66" charset="0"/>
              </a:rPr>
              <a:t>Carene</a:t>
            </a:r>
            <a:r>
              <a:rPr lang="en-US" sz="1400" dirty="0">
                <a:latin typeface="Comic Sans MS" panose="030F0902030302020204" pitchFamily="66" charset="0"/>
              </a:rPr>
              <a:t> - 36/61 = 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B244B6-72F4-E644-B003-9BAAA1B2F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66"/>
    </mc:Choice>
    <mc:Fallback xmlns="">
      <p:transition spd="slow" advTm="8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16D24-EBD6-754F-9092-0228D087C5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084" y="6017173"/>
            <a:ext cx="1046702" cy="6137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CAF39-F84F-6F4D-A596-D22707B26CDC}"/>
              </a:ext>
            </a:extLst>
          </p:cNvPr>
          <p:cNvSpPr txBox="1"/>
          <p:nvPr/>
        </p:nvSpPr>
        <p:spPr>
          <a:xfrm>
            <a:off x="2018967" y="159481"/>
            <a:ext cx="7938392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mic Sans MS" panose="030F0902030302020204" pitchFamily="66" charset="0"/>
              </a:rPr>
              <a:t>Summary</a:t>
            </a:r>
          </a:p>
          <a:p>
            <a:pPr algn="ctr"/>
            <a:endParaRPr lang="en-US" sz="3200" dirty="0">
              <a:latin typeface="Comic Sans MS" panose="030F0902030302020204" pitchFamily="66" charset="0"/>
            </a:endParaRP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-A variety </a:t>
            </a:r>
            <a:r>
              <a:rPr lang="en-US" sz="2000" dirty="0">
                <a:latin typeface="Comic Sans MS" panose="030F0902030302020204" pitchFamily="66" charset="0"/>
              </a:rPr>
              <a:t>of terpenes give plants their smell and taste</a:t>
            </a:r>
          </a:p>
          <a:p>
            <a:pPr algn="ctr"/>
            <a:r>
              <a:rPr lang="en-US" sz="2000" dirty="0">
                <a:latin typeface="Comic Sans MS" panose="030F0902030302020204" pitchFamily="66" charset="0"/>
              </a:rPr>
              <a:t>-TPS enzymes are promiscuous-multiple products</a:t>
            </a:r>
          </a:p>
          <a:p>
            <a:pPr algn="ctr"/>
            <a:r>
              <a:rPr lang="en-US" sz="2000" dirty="0">
                <a:latin typeface="Comic Sans MS" panose="030F0902030302020204" pitchFamily="66" charset="0"/>
              </a:rPr>
              <a:t>-TPS genes are grouped in clusters</a:t>
            </a:r>
          </a:p>
          <a:p>
            <a:pPr algn="ctr"/>
            <a:r>
              <a:rPr lang="en-US" sz="2000" dirty="0">
                <a:latin typeface="Comic Sans MS" panose="030F0902030302020204" pitchFamily="66" charset="0"/>
              </a:rPr>
              <a:t>-Many terpenes phenotypes are linked</a:t>
            </a:r>
          </a:p>
          <a:p>
            <a:pPr algn="ctr"/>
            <a:r>
              <a:rPr lang="en-US" sz="2000" dirty="0">
                <a:latin typeface="Comic Sans MS" panose="030F0902030302020204" pitchFamily="66" charset="0"/>
              </a:rPr>
              <a:t>-10+ chemovars</a:t>
            </a:r>
          </a:p>
          <a:p>
            <a:pPr algn="ctr"/>
            <a:endParaRPr lang="en-US" sz="2000" dirty="0">
              <a:latin typeface="Comic Sans MS" panose="030F0902030302020204" pitchFamily="66" charset="0"/>
            </a:endParaRPr>
          </a:p>
          <a:p>
            <a:pPr algn="ctr"/>
            <a:r>
              <a:rPr lang="en-US" sz="2000" u="sng" dirty="0">
                <a:latin typeface="Comic Sans MS" panose="030F0902030302020204" pitchFamily="66" charset="0"/>
              </a:rPr>
              <a:t>CJ3x4 F2 population</a:t>
            </a:r>
          </a:p>
          <a:p>
            <a:pPr algn="ctr"/>
            <a:r>
              <a:rPr lang="en-US" sz="2000" dirty="0">
                <a:latin typeface="Comic Sans MS" panose="030F0902030302020204" pitchFamily="66" charset="0"/>
              </a:rPr>
              <a:t>-segregating for multiple terpenes</a:t>
            </a:r>
          </a:p>
          <a:p>
            <a:pPr algn="ctr"/>
            <a:r>
              <a:rPr lang="en-US" sz="2000" dirty="0">
                <a:latin typeface="Comic Sans MS" panose="030F0902030302020204" pitchFamily="66" charset="0"/>
              </a:rPr>
              <a:t>-terpenes are linked forming 3-4 groups</a:t>
            </a:r>
          </a:p>
          <a:p>
            <a:pPr algn="ctr"/>
            <a:r>
              <a:rPr lang="en-US" sz="2000" dirty="0">
                <a:latin typeface="Comic Sans MS" panose="030F0902030302020204" pitchFamily="66" charset="0"/>
              </a:rPr>
              <a:t>-QTL mapping in progress (inside and outside)</a:t>
            </a:r>
          </a:p>
          <a:p>
            <a:pPr algn="ctr"/>
            <a:r>
              <a:rPr lang="en-US" sz="2000" dirty="0">
                <a:latin typeface="Comic Sans MS" panose="030F0902030302020204" pitchFamily="66" charset="0"/>
              </a:rPr>
              <a:t>-GOAL- specific terpene combinations</a:t>
            </a:r>
          </a:p>
          <a:p>
            <a:pPr algn="ctr"/>
            <a:r>
              <a:rPr lang="en-US" sz="2000" dirty="0">
                <a:latin typeface="Comic Sans MS" panose="030F0902030302020204" pitchFamily="66" charset="0"/>
              </a:rPr>
              <a:t>-medical efficacy</a:t>
            </a:r>
          </a:p>
          <a:p>
            <a:pPr algn="ctr"/>
            <a:r>
              <a:rPr lang="en-US" sz="2000" dirty="0">
                <a:latin typeface="Comic Sans MS" panose="030F0902030302020204" pitchFamily="66" charset="0"/>
              </a:rPr>
              <a:t>-challenge with biotic and abiotic stress</a:t>
            </a:r>
          </a:p>
          <a:p>
            <a:pPr algn="ctr"/>
            <a:endParaRPr lang="en-US" sz="2000" dirty="0">
              <a:latin typeface="Comic Sans MS" panose="030F0902030302020204" pitchFamily="66" charset="0"/>
            </a:endParaRPr>
          </a:p>
          <a:p>
            <a:pPr algn="ctr"/>
            <a:r>
              <a:rPr lang="en-US" sz="2000" dirty="0">
                <a:latin typeface="Comic Sans MS" panose="030F0902030302020204" pitchFamily="66" charset="0"/>
              </a:rPr>
              <a:t>We need more biochemistry, transcriptome, and epigenetic data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1AF24A-CBFE-9348-AAB9-8A1760567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12"/>
    </mc:Choice>
    <mc:Fallback xmlns="">
      <p:transition spd="slow" advTm="8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8858" y="139320"/>
            <a:ext cx="541175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Acknowledgements</a:t>
            </a:r>
            <a:endParaRPr lang="en-US" dirty="0"/>
          </a:p>
          <a:p>
            <a:pPr algn="ctr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 u="sng" dirty="0">
                <a:latin typeface="Comic Sans MS" charset="0"/>
                <a:ea typeface="Comic Sans MS" charset="0"/>
                <a:cs typeface="Comic Sans MS" charset="0"/>
              </a:rPr>
              <a:t>Sunrise Genetics </a:t>
            </a:r>
          </a:p>
          <a:p>
            <a:pPr algn="ctr"/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Matt Gibbs</a:t>
            </a:r>
          </a:p>
          <a:p>
            <a:pPr algn="ctr"/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Jason Schwartz</a:t>
            </a:r>
          </a:p>
          <a:p>
            <a:pPr algn="ctr"/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Scott Morton</a:t>
            </a:r>
          </a:p>
          <a:p>
            <a:pPr algn="ctr"/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Marie Turner</a:t>
            </a:r>
          </a:p>
          <a:p>
            <a:pPr algn="ctr"/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Lexi </a:t>
            </a:r>
            <a:r>
              <a:rPr lang="en-US" sz="1600" dirty="0" err="1">
                <a:latin typeface="Comic Sans MS" charset="0"/>
                <a:ea typeface="Comic Sans MS" charset="0"/>
                <a:cs typeface="Comic Sans MS" charset="0"/>
              </a:rPr>
              <a:t>Valenti</a:t>
            </a:r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Hunter </a:t>
            </a:r>
            <a:r>
              <a:rPr lang="en-US" sz="1600" dirty="0" err="1">
                <a:latin typeface="Comic Sans MS" charset="0"/>
                <a:ea typeface="Comic Sans MS" charset="0"/>
                <a:cs typeface="Comic Sans MS" charset="0"/>
              </a:rPr>
              <a:t>Konchan</a:t>
            </a:r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Chris Hayes</a:t>
            </a:r>
          </a:p>
          <a:p>
            <a:pPr algn="ctr"/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D558D-1208-7945-9CBB-F388E8EF2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4400" y="4941249"/>
            <a:ext cx="2319152" cy="1740067"/>
          </a:xfrm>
          <a:prstGeom prst="rect">
            <a:avLst/>
          </a:prstGeom>
          <a:ln>
            <a:solidFill>
              <a:srgbClr val="40404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409E9-9815-2E4D-9745-66D531846F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962" y="6244209"/>
            <a:ext cx="1046702" cy="613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3C970E-5DC5-E843-8140-A5E069D402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784" y="3920944"/>
            <a:ext cx="1728216" cy="2304288"/>
          </a:xfrm>
          <a:prstGeom prst="rect">
            <a:avLst/>
          </a:prstGeom>
          <a:ln>
            <a:solidFill>
              <a:srgbClr val="40404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47F6D-D5D7-E446-8B13-F1B1AE694A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845" y="4143836"/>
            <a:ext cx="2007426" cy="2579187"/>
          </a:xfrm>
          <a:prstGeom prst="rect">
            <a:avLst/>
          </a:prstGeom>
          <a:ln>
            <a:solidFill>
              <a:srgbClr val="40404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B5972C-4A24-D347-9888-3034DCA8B2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5911" y="3920944"/>
            <a:ext cx="1922129" cy="2819125"/>
          </a:xfrm>
          <a:prstGeom prst="rect">
            <a:avLst/>
          </a:prstGeom>
          <a:ln>
            <a:solidFill>
              <a:srgbClr val="404040"/>
            </a:solidFill>
          </a:ln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6DAAD5A1-8B28-524B-81E0-A9A8F29BE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752" y="4185541"/>
            <a:ext cx="4553349" cy="2495775"/>
          </a:xfrm>
          <a:ln>
            <a:solidFill>
              <a:srgbClr val="40404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44602D-0AAA-7548-B3DB-37451332E71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0" y="117285"/>
            <a:ext cx="3406898" cy="2555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495F75-9C5C-D84E-80BB-9BD80A2EE46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047" y="149725"/>
            <a:ext cx="3758833" cy="28191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334111-B3A6-EF42-8816-9577BF151018}"/>
              </a:ext>
            </a:extLst>
          </p:cNvPr>
          <p:cNvSpPr txBox="1"/>
          <p:nvPr/>
        </p:nvSpPr>
        <p:spPr>
          <a:xfrm>
            <a:off x="3716774" y="3087055"/>
            <a:ext cx="4490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cj.schwartz@sunrisegenetics.com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5F05F-ADCF-D743-B9C6-78B5FC366B84}"/>
              </a:ext>
            </a:extLst>
          </p:cNvPr>
          <p:cNvSpPr txBox="1"/>
          <p:nvPr/>
        </p:nvSpPr>
        <p:spPr>
          <a:xfrm>
            <a:off x="552841" y="2698550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Row crop spacing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8BFDC8-8AB7-0944-8E97-3466141F1DC6}"/>
              </a:ext>
            </a:extLst>
          </p:cNvPr>
          <p:cNvSpPr txBox="1"/>
          <p:nvPr/>
        </p:nvSpPr>
        <p:spPr>
          <a:xfrm>
            <a:off x="9173142" y="2999628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Plant variation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463BCF-0DA9-CC42-8A6E-726226E8A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89"/>
    </mc:Choice>
    <mc:Fallback xmlns="">
      <p:transition spd="slow" advTm="35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489</Words>
  <Application>Microsoft Macintosh PowerPoint</Application>
  <PresentationFormat>Widescreen</PresentationFormat>
  <Paragraphs>113</Paragraphs>
  <Slides>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CJ Schwartz</dc:creator>
  <cp:lastModifiedBy>CJ Schwartz</cp:lastModifiedBy>
  <cp:revision>6</cp:revision>
  <dcterms:created xsi:type="dcterms:W3CDTF">2021-02-21T15:47:27Z</dcterms:created>
  <dcterms:modified xsi:type="dcterms:W3CDTF">2021-02-21T16:10:52Z</dcterms:modified>
</cp:coreProperties>
</file>