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8" r:id="rId2"/>
    <p:sldId id="289" r:id="rId3"/>
    <p:sldId id="297" r:id="rId4"/>
    <p:sldId id="309" r:id="rId5"/>
    <p:sldId id="311" r:id="rId6"/>
    <p:sldId id="312" r:id="rId7"/>
    <p:sldId id="260" r:id="rId8"/>
    <p:sldId id="262" r:id="rId9"/>
    <p:sldId id="307" r:id="rId10"/>
    <p:sldId id="308" r:id="rId11"/>
    <p:sldId id="271" r:id="rId12"/>
    <p:sldId id="306" r:id="rId13"/>
    <p:sldId id="305" r:id="rId14"/>
    <p:sldId id="282" r:id="rId15"/>
    <p:sldId id="272" r:id="rId16"/>
    <p:sldId id="273" r:id="rId17"/>
    <p:sldId id="283" r:id="rId18"/>
    <p:sldId id="276" r:id="rId19"/>
    <p:sldId id="274" r:id="rId20"/>
    <p:sldId id="263" r:id="rId21"/>
    <p:sldId id="28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7"/>
    <p:restoredTop sz="64840"/>
  </p:normalViewPr>
  <p:slideViewPr>
    <p:cSldViewPr snapToGrid="0" snapToObjects="1">
      <p:cViewPr varScale="1">
        <p:scale>
          <a:sx n="71" d="100"/>
          <a:sy n="71" d="100"/>
        </p:scale>
        <p:origin x="2144" y="176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363E1-C20D-DB44-9AEF-EF01773C4756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3F20D-5FFF-FD45-B8D6-CD2DC3ADE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19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the inaugural PAG workshop devoted exclusively to the study of cannabis genomics. Thank you to the conference</a:t>
            </a:r>
            <a:r>
              <a:rPr lang="en-US" baseline="0"/>
              <a:t> organizers for adding a Cannabis workshop.</a:t>
            </a:r>
          </a:p>
          <a:p>
            <a:endParaRPr lang="en-US"/>
          </a:p>
          <a:p>
            <a:r>
              <a:rPr lang="en-US"/>
              <a:t>I am honored to usher in a period where science and not voodoo guides policy and Cannabis crop development.</a:t>
            </a:r>
          </a:p>
          <a:p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I am CJ Schwartz, I have nearly 20 years of plant molecular biology experience in academia and worked with </a:t>
            </a:r>
            <a:r>
              <a:rPr lang="en-US" baseline="0" err="1"/>
              <a:t>Detlef</a:t>
            </a:r>
            <a:r>
              <a:rPr lang="en-US" baseline="0"/>
              <a:t> </a:t>
            </a:r>
            <a:r>
              <a:rPr lang="en-US" baseline="0" err="1"/>
              <a:t>Weigel</a:t>
            </a:r>
            <a:r>
              <a:rPr lang="en-US" baseline="0"/>
              <a:t>, Joanne </a:t>
            </a:r>
            <a:r>
              <a:rPr lang="en-US" baseline="0" err="1"/>
              <a:t>Chrory</a:t>
            </a:r>
            <a:r>
              <a:rPr lang="en-US" baseline="0"/>
              <a:t> at the Salk institute in San Diego, and then Rick </a:t>
            </a:r>
            <a:r>
              <a:rPr lang="en-US" baseline="0" err="1"/>
              <a:t>Amasino</a:t>
            </a:r>
            <a:r>
              <a:rPr lang="en-US" baseline="0"/>
              <a:t> at UW Madison. Focusing largely upon natural variation for flowering time in Arabidopsis and </a:t>
            </a:r>
            <a:r>
              <a:rPr lang="en-US" baseline="0" err="1"/>
              <a:t>Brachypodium</a:t>
            </a:r>
            <a:r>
              <a:rPr lang="en-US" baseline="0"/>
              <a:t>. My interest in Cannabis was largely due to frustration with the naming convention and bogus medical claims. So I started a company focused on cataloging natural variation and developing MAB programs for Cannabis improvement.</a:t>
            </a:r>
          </a:p>
          <a:p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My goals are to use modern genetic techniques to make drug types of Cannabis safe and well-defined for maximum efficacy and appropriate use. For hemp the goal is to produce an economically viable and environmentally sustainable agricultural crop.</a:t>
            </a:r>
            <a:endParaRPr lang="en-US"/>
          </a:p>
          <a:p>
            <a:endParaRPr lang="en-US"/>
          </a:p>
          <a:p>
            <a:r>
              <a:rPr lang="en-US"/>
              <a:t>We have a great group of speakers,</a:t>
            </a:r>
            <a:r>
              <a:rPr lang="en-US" baseline="0"/>
              <a:t> many who are pioneers in the field, and they will be presenting actual results. I will mostly be giving an </a:t>
            </a:r>
            <a:r>
              <a:rPr lang="en-US" baseline="0" err="1"/>
              <a:t>itroduction</a:t>
            </a:r>
            <a:r>
              <a:rPr lang="en-US" baseline="0"/>
              <a:t> to </a:t>
            </a:r>
            <a:r>
              <a:rPr lang="en-US" baseline="0" err="1"/>
              <a:t>te</a:t>
            </a:r>
            <a:r>
              <a:rPr lang="en-US" baseline="0"/>
              <a:t> science of Cannabis, as well as </a:t>
            </a:r>
            <a:r>
              <a:rPr lang="en-US" baseline="0" err="1"/>
              <a:t>coultural</a:t>
            </a:r>
            <a:r>
              <a:rPr lang="en-US" baseline="0"/>
              <a:t> implications surrounding this plants.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4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 leaf </a:t>
            </a:r>
            <a:r>
              <a:rPr lang="mr-IN" dirty="0"/>
              <a:t>–</a:t>
            </a:r>
            <a:r>
              <a:rPr lang="en-US" dirty="0"/>
              <a:t> short bushy, like the picture at the beginning with a bushy</a:t>
            </a:r>
            <a:r>
              <a:rPr lang="en-US" baseline="0" dirty="0"/>
              <a:t> marijuana plant, while</a:t>
            </a:r>
          </a:p>
          <a:p>
            <a:r>
              <a:rPr lang="en-US" baseline="0" dirty="0"/>
              <a:t>Narrow leaf drug types are generally taller and this, similar to hemp.</a:t>
            </a:r>
          </a:p>
          <a:p>
            <a:endParaRPr lang="en-US" baseline="0" dirty="0"/>
          </a:p>
          <a:p>
            <a:r>
              <a:rPr lang="en-US" baseline="0" dirty="0"/>
              <a:t>Broad leaf </a:t>
            </a:r>
            <a:r>
              <a:rPr lang="en-US" baseline="0" dirty="0" err="1"/>
              <a:t>orginate</a:t>
            </a:r>
            <a:r>
              <a:rPr lang="en-US" baseline="0" dirty="0"/>
              <a:t> from high degrees of </a:t>
            </a:r>
            <a:r>
              <a:rPr lang="en-US" baseline="0" dirty="0" err="1"/>
              <a:t>lattidtude</a:t>
            </a:r>
            <a:r>
              <a:rPr lang="en-US" baseline="0" dirty="0"/>
              <a:t> while </a:t>
            </a:r>
          </a:p>
          <a:p>
            <a:r>
              <a:rPr lang="en-US" baseline="0" dirty="0"/>
              <a:t>narrow leaf strains are more equatorial.</a:t>
            </a:r>
          </a:p>
          <a:p>
            <a:endParaRPr lang="en-US" baseline="0" dirty="0"/>
          </a:p>
          <a:p>
            <a:r>
              <a:rPr lang="en-US" baseline="0" dirty="0"/>
              <a:t>Broad leaf general phenotype is sedating with whole body effects, while</a:t>
            </a:r>
          </a:p>
          <a:p>
            <a:r>
              <a:rPr lang="en-US" baseline="0" dirty="0"/>
              <a:t>Narrow leaf is more uplifting and cerebrally focused.</a:t>
            </a:r>
          </a:p>
          <a:p>
            <a:endParaRPr lang="en-US" baseline="0" dirty="0"/>
          </a:p>
          <a:p>
            <a:r>
              <a:rPr lang="en-US" baseline="0" dirty="0"/>
              <a:t>Thus broad leaf is used more for anxiety and insomnia, while narrow leaf is used for depression and fatigue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Sative</a:t>
            </a:r>
            <a:r>
              <a:rPr lang="en-US" dirty="0"/>
              <a:t> = haze</a:t>
            </a:r>
          </a:p>
          <a:p>
            <a:r>
              <a:rPr lang="en-US" dirty="0" err="1"/>
              <a:t>Indica</a:t>
            </a:r>
            <a:r>
              <a:rPr lang="en-US" dirty="0"/>
              <a:t> = </a:t>
            </a:r>
            <a:r>
              <a:rPr lang="en-US" dirty="0" err="1"/>
              <a:t>kush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1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While the dissemination of Cannabis types is up for debate, and </a:t>
            </a:r>
            <a:r>
              <a:rPr lang="en-US" err="1"/>
              <a:t>probly</a:t>
            </a:r>
            <a:r>
              <a:rPr lang="en-US"/>
              <a:t> </a:t>
            </a:r>
            <a:r>
              <a:rPr lang="en-US" err="1"/>
              <a:t>alwys</a:t>
            </a:r>
            <a:r>
              <a:rPr lang="en-US"/>
              <a:t> will be Generally NLD Europe and BLD Asia.</a:t>
            </a:r>
          </a:p>
          <a:p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Hillig</a:t>
            </a:r>
            <a:r>
              <a:rPr lang="en-US" baseline="0"/>
              <a:t> 2005, First genetic study, 157 strains</a:t>
            </a:r>
          </a:p>
          <a:p>
            <a:endParaRPr lang="en-US" baseline="0"/>
          </a:p>
          <a:p>
            <a:r>
              <a:rPr lang="en-US" baseline="0"/>
              <a:t>Drug type sativa derived from hemp</a:t>
            </a:r>
          </a:p>
          <a:p>
            <a:endParaRPr lang="en-US" baseline="0"/>
          </a:p>
          <a:p>
            <a:r>
              <a:rPr lang="en-US"/>
              <a:t>Due to humans, there has been a lot of migration and admixture. Making it difficult to trace the origins of certain types</a:t>
            </a:r>
            <a:r>
              <a:rPr lang="en-US" baseline="0"/>
              <a:t> or find true landraces.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Hillig</a:t>
            </a:r>
            <a:r>
              <a:rPr lang="en-US" dirty="0"/>
              <a:t> </a:t>
            </a:r>
            <a:r>
              <a:rPr lang="en-US" dirty="0" err="1"/>
              <a:t>Mahlberg</a:t>
            </a:r>
            <a:r>
              <a:rPr lang="en-US" dirty="0"/>
              <a:t> 2004</a:t>
            </a:r>
          </a:p>
          <a:p>
            <a:endParaRPr lang="en-US" dirty="0"/>
          </a:p>
          <a:p>
            <a:r>
              <a:rPr lang="en-US" dirty="0"/>
              <a:t>Intermediate </a:t>
            </a:r>
            <a:r>
              <a:rPr lang="en-US" dirty="0" err="1"/>
              <a:t>variablility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THC/CBD variability</a:t>
            </a:r>
          </a:p>
          <a:p>
            <a:endParaRPr lang="en-US" dirty="0"/>
          </a:p>
          <a:p>
            <a:r>
              <a:rPr lang="en-US" dirty="0"/>
              <a:t>Raising questions as to the genomic organization</a:t>
            </a:r>
            <a:r>
              <a:rPr lang="en-US" baseline="0" dirty="0"/>
              <a:t> of the genes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74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1:2:1 segregation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Tightly linked, segregates as one locus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08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 2015  - Good example</a:t>
            </a:r>
          </a:p>
          <a:p>
            <a:endParaRPr lang="en-US" dirty="0"/>
          </a:p>
          <a:p>
            <a:r>
              <a:rPr lang="en-US" dirty="0"/>
              <a:t>Certain terminology</a:t>
            </a:r>
          </a:p>
          <a:p>
            <a:endParaRPr lang="en-US" dirty="0"/>
          </a:p>
          <a:p>
            <a:r>
              <a:rPr lang="en-US" dirty="0"/>
              <a:t>CBDAS</a:t>
            </a:r>
            <a:r>
              <a:rPr lang="en-US" baseline="0" dirty="0"/>
              <a:t> -&gt; CBD with heat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1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Paralouges</a:t>
            </a:r>
            <a:r>
              <a:rPr lang="en-US" dirty="0"/>
              <a:t>???  -  Tandem? </a:t>
            </a:r>
            <a:r>
              <a:rPr lang="en-US" baseline="0" dirty="0"/>
              <a:t>Tandem versus trans, selection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George. Non-functional</a:t>
            </a:r>
            <a:r>
              <a:rPr lang="en-US" baseline="0" dirty="0"/>
              <a:t> CBDAS in MJ strains indicating a higher affinity for CBDAS</a:t>
            </a:r>
          </a:p>
          <a:p>
            <a:r>
              <a:rPr lang="en-US" baseline="0" dirty="0" err="1"/>
              <a:t>Onofrio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r>
              <a:rPr lang="en-US" baseline="0" dirty="0"/>
              <a:t>No introns</a:t>
            </a:r>
          </a:p>
          <a:p>
            <a:endParaRPr lang="en-US" baseline="0" dirty="0"/>
          </a:p>
          <a:p>
            <a:r>
              <a:rPr lang="en-US" baseline="0" dirty="0"/>
              <a:t>Bacterial</a:t>
            </a:r>
          </a:p>
          <a:p>
            <a:endParaRPr lang="en-US" baseline="0" dirty="0"/>
          </a:p>
          <a:p>
            <a:r>
              <a:rPr lang="en-US" baseline="0" dirty="0" err="1"/>
              <a:t>Promiscuos</a:t>
            </a:r>
            <a:r>
              <a:rPr lang="en-US" baseline="0" dirty="0"/>
              <a:t> - hard to get zero THC plant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CBDAS is </a:t>
            </a:r>
            <a:r>
              <a:rPr lang="en-US" baseline="0" dirty="0" err="1"/>
              <a:t>ancestoral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3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cannabinoids</a:t>
            </a:r>
          </a:p>
          <a:p>
            <a:endParaRPr lang="en-US" dirty="0"/>
          </a:p>
          <a:p>
            <a:r>
              <a:rPr lang="en-US" dirty="0"/>
              <a:t>Entourage effect - Synergistic responses</a:t>
            </a:r>
          </a:p>
          <a:p>
            <a:endParaRPr lang="en-US" dirty="0"/>
          </a:p>
          <a:p>
            <a:r>
              <a:rPr lang="en-US" dirty="0"/>
              <a:t>Effects?</a:t>
            </a:r>
          </a:p>
          <a:p>
            <a:endParaRPr lang="en-US" dirty="0"/>
          </a:p>
          <a:p>
            <a:r>
              <a:rPr lang="en-US" dirty="0" err="1"/>
              <a:t>Myrcene-indica</a:t>
            </a:r>
            <a:r>
              <a:rPr lang="en-US" dirty="0"/>
              <a:t> like effects-some call couch-lock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Flavor</a:t>
            </a:r>
          </a:p>
          <a:p>
            <a:endParaRPr lang="en-US" dirty="0"/>
          </a:p>
          <a:p>
            <a:r>
              <a:rPr lang="en-US" dirty="0"/>
              <a:t>Hops is closest relative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94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major concern in the cannabis </a:t>
            </a:r>
            <a:r>
              <a:rPr lang="en-US" dirty="0" err="1"/>
              <a:t>cummunity</a:t>
            </a:r>
            <a:r>
              <a:rPr lang="en-US" baseline="0" dirty="0"/>
              <a:t> is restrictive over reaching patents</a:t>
            </a:r>
          </a:p>
          <a:p>
            <a:endParaRPr lang="en-US" baseline="0" dirty="0"/>
          </a:p>
          <a:p>
            <a:r>
              <a:rPr lang="en-US" baseline="0" dirty="0" err="1"/>
              <a:t>patent</a:t>
            </a:r>
            <a:r>
              <a:rPr lang="en-US" dirty="0" err="1"/>
              <a:t>Cannabis</a:t>
            </a:r>
            <a:r>
              <a:rPr lang="en-US" dirty="0"/>
              <a:t> isn’t different than other plants. This is a general</a:t>
            </a:r>
            <a:r>
              <a:rPr lang="en-US" baseline="0" dirty="0"/>
              <a:t> guide for phenotype driven breeding. All common techniques and common pipelines.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Who say its unique?</a:t>
            </a:r>
          </a:p>
          <a:p>
            <a:endParaRPr lang="en-US" dirty="0"/>
          </a:p>
          <a:p>
            <a:r>
              <a:rPr lang="en-US" dirty="0"/>
              <a:t>Major problem that needs to be addressed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1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But the first published genome by Jon Page’s group was published in 2011 and had roughly 700,000 </a:t>
            </a:r>
            <a:r>
              <a:rPr lang="en-US" baseline="0" dirty="0" err="1"/>
              <a:t>contigs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Now, seven years later, there are a number of genome sequences available, but a platinum-level assembly is still missing. The best was at about 700 </a:t>
            </a:r>
            <a:r>
              <a:rPr lang="en-US" baseline="0" dirty="0" err="1"/>
              <a:t>contigs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I’ll just barely touch on the progress towards</a:t>
            </a:r>
            <a:r>
              <a:rPr lang="en-US" baseline="0" dirty="0"/>
              <a:t> having a reference genome because it will likely be covered by our speakers.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92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9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Cannabis is</a:t>
            </a:r>
            <a:r>
              <a:rPr lang="en-US" baseline="0" dirty="0"/>
              <a:t> o</a:t>
            </a:r>
            <a:r>
              <a:rPr lang="en-US" dirty="0"/>
              <a:t>ne of the first plants cultivated by humans.</a:t>
            </a:r>
            <a:r>
              <a:rPr lang="en-US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Physical evidence suggests that Cannabis use dates back 5-10000 years ago, being found in Asia, Europe, and the middle east.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There is no denying that Cannabis has had a</a:t>
            </a:r>
            <a:r>
              <a:rPr lang="en-US" baseline="0" dirty="0"/>
              <a:t> large influence on human society and culture, due to its versatility as a source for </a:t>
            </a:r>
            <a:r>
              <a:rPr lang="en-US" baseline="0" dirty="0" err="1"/>
              <a:t>fibre</a:t>
            </a:r>
            <a:r>
              <a:rPr lang="en-US" baseline="0" dirty="0"/>
              <a:t>, seed and chemical compounds.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48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48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3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many sources of information on Cannabis</a:t>
            </a:r>
            <a:r>
              <a:rPr lang="en-US" baseline="0"/>
              <a:t> and interactions with humans.</a:t>
            </a:r>
          </a:p>
          <a:p>
            <a:endParaRPr lang="en-US" baseline="0"/>
          </a:p>
          <a:p>
            <a:r>
              <a:rPr lang="en-US" baseline="0"/>
              <a:t>While I am not singling out these books specifically, much of the science is soft and claims as to the potential of Cannabis have been overstated. This is a disservice to science and society due to </a:t>
            </a:r>
            <a:r>
              <a:rPr lang="en-US" baseline="0" err="1"/>
              <a:t>mis</a:t>
            </a:r>
            <a:r>
              <a:rPr lang="en-US" baseline="0"/>
              <a:t>-information.</a:t>
            </a:r>
          </a:p>
          <a:p>
            <a:endParaRPr lang="en-US" baseline="0"/>
          </a:p>
          <a:p>
            <a:r>
              <a:rPr lang="en-US" baseline="0"/>
              <a:t>This is </a:t>
            </a:r>
            <a:r>
              <a:rPr lang="en-US" baseline="0" err="1"/>
              <a:t>particlarily</a:t>
            </a:r>
            <a:r>
              <a:rPr lang="en-US" baseline="0"/>
              <a:t> true with medical claims where misinformation can have true consequences on patients.</a:t>
            </a:r>
          </a:p>
          <a:p>
            <a:endParaRPr lang="en-US" baseline="0"/>
          </a:p>
          <a:p>
            <a:r>
              <a:rPr lang="en-US" baseline="0"/>
              <a:t>What the Cannabis industry needs is sound science.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7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was overjoyed to see this article published</a:t>
            </a:r>
            <a:r>
              <a:rPr lang="en-US" baseline="0"/>
              <a:t> last year, and the editorial in the same issue says it all.</a:t>
            </a:r>
          </a:p>
          <a:p>
            <a:endParaRPr lang="en-US" baseline="0"/>
          </a:p>
          <a:p>
            <a:r>
              <a:rPr lang="en-US" baseline="0"/>
              <a:t>REAL DATA, AT LAST</a:t>
            </a:r>
          </a:p>
          <a:p>
            <a:endParaRPr lang="en-US" baseline="0"/>
          </a:p>
          <a:p>
            <a:r>
              <a:rPr lang="en-US" baseline="0" err="1"/>
              <a:t>Dravet</a:t>
            </a:r>
            <a:r>
              <a:rPr lang="en-US" baseline="0"/>
              <a:t> syndrome is a loss of function mutation that results in severe seizures in children, causing intellectual deterioration and early death.</a:t>
            </a:r>
          </a:p>
          <a:p>
            <a:endParaRPr lang="en-US" baseline="0"/>
          </a:p>
          <a:p>
            <a:r>
              <a:rPr lang="en-US" baseline="0"/>
              <a:t>CBD (</a:t>
            </a:r>
            <a:r>
              <a:rPr lang="en-US" baseline="0" err="1"/>
              <a:t>Cannabidiol</a:t>
            </a:r>
            <a:r>
              <a:rPr lang="en-US" baseline="0"/>
              <a:t>) a component of Cannabis that we will discuss shortly greatly relieves the </a:t>
            </a:r>
            <a:r>
              <a:rPr lang="en-US" baseline="0" err="1"/>
              <a:t>symptons</a:t>
            </a:r>
            <a:r>
              <a:rPr lang="en-US" baseline="0"/>
              <a:t> of this disease.</a:t>
            </a:r>
          </a:p>
          <a:p>
            <a:endParaRPr lang="en-US" baseline="0"/>
          </a:p>
          <a:p>
            <a:r>
              <a:rPr lang="en-US" baseline="0"/>
              <a:t>These are the type of studies which are required, and they are hindered by bad laws not based on science.</a:t>
            </a:r>
          </a:p>
          <a:p>
            <a:endParaRPr lang="en-US" baseline="0"/>
          </a:p>
          <a:p>
            <a:r>
              <a:rPr lang="en-US" baseline="0"/>
              <a:t>There are plenty of jokes about getting high, but there is nothing funny about a child having a seizure.</a:t>
            </a:r>
          </a:p>
          <a:p>
            <a:endParaRPr lang="en-US" baseline="0"/>
          </a:p>
          <a:p>
            <a:r>
              <a:rPr lang="en-US" baseline="0"/>
              <a:t>This work along with other studies makes it a fact that Cannabis is NOT a schedule I narcotic. Schedule 1 means it has no medical </a:t>
            </a:r>
            <a:r>
              <a:rPr lang="en-US" baseline="0" err="1"/>
              <a:t>ues</a:t>
            </a:r>
            <a:r>
              <a:rPr lang="en-US" baseline="0"/>
              <a:t>. The DEA just once again decided to list Cannabis as schedule 1 which is factually incorrect based upon science.</a:t>
            </a:r>
          </a:p>
          <a:p>
            <a:endParaRPr lang="en-US" baseline="0"/>
          </a:p>
          <a:p>
            <a:r>
              <a:rPr lang="en-US" baseline="0"/>
              <a:t>My favorite bumper sticker is ‘ “that</a:t>
            </a:r>
            <a:r>
              <a:rPr lang="mr-IN" baseline="0"/>
              <a:t>’</a:t>
            </a:r>
            <a:r>
              <a:rPr lang="en-US" baseline="0"/>
              <a:t>s the great thing about science, its true whether you like it or not.”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8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are the true victims</a:t>
            </a:r>
          </a:p>
          <a:p>
            <a:endParaRPr lang="en-US"/>
          </a:p>
          <a:p>
            <a:r>
              <a:rPr lang="en-US"/>
              <a:t>Missing</a:t>
            </a:r>
            <a:r>
              <a:rPr lang="en-US" baseline="0"/>
              <a:t> a parent</a:t>
            </a:r>
          </a:p>
          <a:p>
            <a:endParaRPr lang="en-US" baseline="0"/>
          </a:p>
          <a:p>
            <a:r>
              <a:rPr lang="en-US" baseline="0"/>
              <a:t>Financial hardship &amp; emotional distress</a:t>
            </a:r>
          </a:p>
          <a:p>
            <a:endParaRPr lang="en-US" baseline="0"/>
          </a:p>
          <a:p>
            <a:r>
              <a:rPr lang="en-US" baseline="0"/>
              <a:t>Parental job exclusion</a:t>
            </a:r>
          </a:p>
          <a:p>
            <a:endParaRPr lang="en-US" baseline="0"/>
          </a:p>
          <a:p>
            <a:r>
              <a:rPr lang="en-US" baseline="0"/>
              <a:t>Life long </a:t>
            </a:r>
            <a:r>
              <a:rPr lang="en-US" baseline="0" err="1"/>
              <a:t>reprecussions</a:t>
            </a:r>
            <a:r>
              <a:rPr lang="en-US" baseline="0"/>
              <a:t> for a joint.</a:t>
            </a:r>
          </a:p>
          <a:p>
            <a:endParaRPr lang="en-US" baseline="0"/>
          </a:p>
          <a:p>
            <a:r>
              <a:rPr lang="en-US" baseline="0"/>
              <a:t>It isn’t scientific, its criminal.</a:t>
            </a:r>
          </a:p>
          <a:p>
            <a:endParaRPr lang="en-US" baseline="0"/>
          </a:p>
          <a:p>
            <a:r>
              <a:rPr lang="en-US" baseline="0"/>
              <a:t>Ask you all to please stand up for </a:t>
            </a:r>
            <a:r>
              <a:rPr lang="en-US" baseline="0" err="1"/>
              <a:t>science..it</a:t>
            </a:r>
            <a:r>
              <a:rPr lang="en-US" baseline="0"/>
              <a:t> is the only constant, the only truth.</a:t>
            </a:r>
          </a:p>
          <a:p>
            <a:endParaRPr lang="en-US" baseline="0"/>
          </a:p>
          <a:p>
            <a:r>
              <a:rPr lang="en-US" baseline="0"/>
              <a:t>As I saw on a bumper sticker, the nice thing about science is that it </a:t>
            </a:r>
            <a:r>
              <a:rPr lang="en-US" baseline="0" err="1"/>
              <a:t>istrue</a:t>
            </a:r>
            <a:r>
              <a:rPr lang="en-US" baseline="0"/>
              <a:t> </a:t>
            </a:r>
            <a:r>
              <a:rPr lang="en-US" baseline="0" err="1"/>
              <a:t>wheater</a:t>
            </a:r>
            <a:r>
              <a:rPr lang="en-US" baseline="0"/>
              <a:t> you agree with it or not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6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Allright</a:t>
            </a:r>
            <a:r>
              <a:rPr lang="en-US" dirty="0"/>
              <a:t>, lets move on to some science!</a:t>
            </a:r>
          </a:p>
          <a:p>
            <a:endParaRPr lang="en-US" dirty="0"/>
          </a:p>
          <a:p>
            <a:r>
              <a:rPr lang="en-US" dirty="0"/>
              <a:t>Cannabis is generally split into two groups; Marijuana</a:t>
            </a:r>
            <a:r>
              <a:rPr lang="en-US" baseline="0" dirty="0"/>
              <a:t> and hemp. Hemp is defined legally as containing less that 0.3% THC.</a:t>
            </a:r>
            <a:endParaRPr lang="en-US" dirty="0"/>
          </a:p>
          <a:p>
            <a:endParaRPr lang="en-US" dirty="0"/>
          </a:p>
          <a:p>
            <a:r>
              <a:rPr lang="en-US" dirty="0"/>
              <a:t>Top picture shows a standard marijuana grow operation, while the bottom image is of a hemp field. </a:t>
            </a:r>
            <a:endParaRPr lang="en-US" baseline="0" dirty="0"/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For marijuana, chemical composition, predominantly THC has been the focus. This is produced primarily in the flower of Cannabis. CBD a close chemical relative to THC has also become a major focus. CBD does not have the psychoactive properties of THC, and actually counteracts THC, presumably by competing for the receptors in the brain</a:t>
            </a:r>
          </a:p>
          <a:p>
            <a:endParaRPr lang="en-US" baseline="0" dirty="0"/>
          </a:p>
          <a:p>
            <a:r>
              <a:rPr lang="en-US" baseline="0" dirty="0"/>
              <a:t>Traditionally, hemp is used for rope, paper, clothing, oil, and food</a:t>
            </a:r>
          </a:p>
          <a:p>
            <a:r>
              <a:rPr lang="en-US" dirty="0"/>
              <a:t>Oil</a:t>
            </a:r>
            <a:r>
              <a:rPr lang="en-US" baseline="0" dirty="0"/>
              <a:t> can serve </a:t>
            </a:r>
            <a:r>
              <a:rPr lang="en-US" dirty="0"/>
              <a:t>petroleum replacement. Henry Fords</a:t>
            </a:r>
            <a:r>
              <a:rPr lang="en-US" baseline="0" dirty="0"/>
              <a:t> first car ran on hemp oil.</a:t>
            </a:r>
          </a:p>
          <a:p>
            <a:r>
              <a:rPr lang="en-US" baseline="0" dirty="0"/>
              <a:t>Hemp seed is quite </a:t>
            </a:r>
            <a:r>
              <a:rPr lang="en-US" baseline="0" dirty="0" err="1"/>
              <a:t>nutritios</a:t>
            </a:r>
            <a:r>
              <a:rPr lang="en-US" baseline="0" dirty="0"/>
              <a:t> and can be feed for humans or animals.</a:t>
            </a:r>
          </a:p>
          <a:p>
            <a:r>
              <a:rPr lang="en-US" baseline="0" dirty="0"/>
              <a:t>Hemp fibers are some of the longest found in nature making them ideal for such things as rope, paper, and clothes.</a:t>
            </a:r>
          </a:p>
          <a:p>
            <a:r>
              <a:rPr lang="en-US" baseline="0" dirty="0"/>
              <a:t>Finally, there is potential to use hemp as a biofuel. It grows robustly with a thick canopy eliminating the need for herbicides.</a:t>
            </a:r>
          </a:p>
          <a:p>
            <a:endParaRPr lang="en-US" baseline="0" dirty="0"/>
          </a:p>
          <a:p>
            <a:r>
              <a:rPr lang="en-US" baseline="0" dirty="0"/>
              <a:t>One way to make it more financially feasible is multi-cropping, which has been a focus in Europe. Collecting grain in the first cut and then harvesting the stalks.</a:t>
            </a:r>
          </a:p>
          <a:p>
            <a:r>
              <a:rPr lang="en-US" baseline="0" dirty="0"/>
              <a:t>One limiting factor world-wide is the necessary equipment and infrastructure.</a:t>
            </a:r>
          </a:p>
          <a:p>
            <a:endParaRPr lang="en-US" baseline="0" dirty="0"/>
          </a:p>
          <a:p>
            <a:r>
              <a:rPr lang="en-US" baseline="0" dirty="0"/>
              <a:t>Recently, hemp has taken on a new role, and that is as the source of CBD.</a:t>
            </a:r>
          </a:p>
          <a:p>
            <a:r>
              <a:rPr lang="en-US" baseline="0" dirty="0"/>
              <a:t>By most scientific definitions, CBD is considered a drug.</a:t>
            </a:r>
          </a:p>
          <a:p>
            <a:r>
              <a:rPr lang="en-US" baseline="0" dirty="0"/>
              <a:t>What is drug?</a:t>
            </a:r>
          </a:p>
          <a:p>
            <a:r>
              <a:rPr lang="en-US" baseline="0" dirty="0"/>
              <a:t>THC/CBD more like hormones versus a toxin such as alcohol.</a:t>
            </a:r>
          </a:p>
          <a:p>
            <a:endParaRPr lang="en-US" baseline="0" dirty="0"/>
          </a:p>
          <a:p>
            <a:r>
              <a:rPr lang="en-US" baseline="0" dirty="0"/>
              <a:t>But CBD production in hemp has clouded the issue because the definition of hemp based upon THC doesn’t reflect the science.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63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When we look at the population structure of Cannabis we see some distinct groups.</a:t>
            </a:r>
          </a:p>
          <a:p>
            <a:endParaRPr lang="en-US"/>
          </a:p>
          <a:p>
            <a:r>
              <a:rPr lang="en-US"/>
              <a:t>In</a:t>
            </a:r>
            <a:r>
              <a:rPr lang="en-US" baseline="0"/>
              <a:t> work done by Jon Page’s group we can see that Cannabis samples fall into two groups, marijuana and hemp.</a:t>
            </a:r>
          </a:p>
          <a:p>
            <a:endParaRPr lang="en-US" baseline="0"/>
          </a:p>
          <a:p>
            <a:r>
              <a:rPr lang="en-US" baseline="0"/>
              <a:t>In the figure on the right from Nolan Kane’s group and </a:t>
            </a:r>
            <a:r>
              <a:rPr lang="en-US" baseline="0" err="1"/>
              <a:t>hempgene</a:t>
            </a:r>
            <a:r>
              <a:rPr lang="en-US" baseline="0"/>
              <a:t> we see that </a:t>
            </a:r>
            <a:r>
              <a:rPr lang="en-US"/>
              <a:t>HEMP</a:t>
            </a:r>
            <a:r>
              <a:rPr lang="en-US" baseline="0"/>
              <a:t> (arrow) form a distinct clade separate from the drug types. </a:t>
            </a:r>
          </a:p>
          <a:p>
            <a:r>
              <a:rPr lang="en-US"/>
              <a:t>And that is where we get some confusion.</a:t>
            </a:r>
            <a:r>
              <a:rPr lang="en-US" baseline="0"/>
              <a:t> </a:t>
            </a:r>
            <a:r>
              <a:rPr lang="en-US"/>
              <a:t>Oval = CBD.</a:t>
            </a:r>
          </a:p>
          <a:p>
            <a:r>
              <a:rPr lang="en-US"/>
              <a:t>Thus based upon the population structure of Cannabis, high CBD strains fall into the</a:t>
            </a:r>
            <a:r>
              <a:rPr lang="en-US" baseline="0"/>
              <a:t> marijuana category.</a:t>
            </a:r>
          </a:p>
          <a:p>
            <a:endParaRPr lang="en-US" baseline="0"/>
          </a:p>
          <a:p>
            <a:r>
              <a:rPr lang="en-US" baseline="0"/>
              <a:t>Narrow leaf-broad leaf, which I will elaborate upon shortly. But notice hemp groups with </a:t>
            </a:r>
            <a:r>
              <a:rPr lang="en-US" baseline="0" err="1"/>
              <a:t>narrowleaves</a:t>
            </a:r>
            <a:r>
              <a:rPr lang="en-US" baseline="0"/>
              <a:t> as do many MJ strains</a:t>
            </a:r>
            <a:endParaRPr lang="en-US"/>
          </a:p>
          <a:p>
            <a:endParaRPr lang="en-US"/>
          </a:p>
          <a:p>
            <a:r>
              <a:rPr lang="en-US"/>
              <a:t>But I want you to note the Triangle within the broad leaf type </a:t>
            </a:r>
            <a:r>
              <a:rPr lang="mr-IN"/>
              <a:t>–</a:t>
            </a:r>
            <a:r>
              <a:rPr lang="en-US"/>
              <a:t> Afghanistan . Broad leaf type origin? </a:t>
            </a:r>
            <a:r>
              <a:rPr lang="en-US" err="1"/>
              <a:t>Kushs</a:t>
            </a:r>
            <a:r>
              <a:rPr lang="en-US"/>
              <a:t>. </a:t>
            </a:r>
            <a:r>
              <a:rPr lang="en-US" err="1"/>
              <a:t>Indica</a:t>
            </a:r>
            <a:r>
              <a:rPr lang="en-US"/>
              <a:t>. Hash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Hillig</a:t>
            </a:r>
            <a:r>
              <a:rPr lang="en-US"/>
              <a:t> 2004</a:t>
            </a:r>
          </a:p>
          <a:p>
            <a:r>
              <a:rPr lang="en-US"/>
              <a:t>Terpenes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6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owe them thanks for being the First to really do some population studies.</a:t>
            </a:r>
          </a:p>
          <a:p>
            <a:endParaRPr lang="en-US"/>
          </a:p>
          <a:p>
            <a:r>
              <a:rPr lang="en-US"/>
              <a:t>Story is they</a:t>
            </a:r>
            <a:r>
              <a:rPr lang="en-US" baseline="0"/>
              <a:t> were raided by the DEA and everything was confiscated, including the DNA. Huge loss of germplasm.</a:t>
            </a:r>
            <a:endParaRPr lang="en-US"/>
          </a:p>
          <a:p>
            <a:endParaRPr lang="en-US"/>
          </a:p>
          <a:p>
            <a:r>
              <a:rPr lang="en-US"/>
              <a:t>I speak with Paul </a:t>
            </a:r>
            <a:r>
              <a:rPr lang="en-US" err="1"/>
              <a:t>Mahlberg</a:t>
            </a:r>
            <a:r>
              <a:rPr lang="en-US"/>
              <a:t> frequently, and hopefully we can get him here next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3F20D-5FFF-FD45-B8D6-CD2DC3ADE1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0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8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0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6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9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17309-7FF1-4145-9FB4-5289571C40B2}" type="datetimeFigureOut">
              <a:rPr lang="en-US" smtClean="0"/>
              <a:t>2/21/21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1B39E-7A5F-2B4D-8CBC-F2F5135BD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7.jpeg"/><Relationship Id="rId7" Type="http://schemas.openxmlformats.org/officeDocument/2006/relationships/hyperlink" Target="https://slodive.com/wp-content/uploads/2012/02/smiling-children-pics/baby-boy.jpg" TargetMode="External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olumeone.org/uploads/image/event/249/445/249445/header_custom/249445_49887_284_Kids.jpg" TargetMode="External"/><Relationship Id="rId11" Type="http://schemas.openxmlformats.org/officeDocument/2006/relationships/image" Target="../media/image11.jpg"/><Relationship Id="rId5" Type="http://schemas.openxmlformats.org/officeDocument/2006/relationships/hyperlink" Target="https://www.livehappy.com/sites/default/files/styles/article_featured/public/main/articles/TWO-Happy-Kids.jpg?itok=Sej0MxyK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://conscioushearts.foundation/wp-content/uploads/2014/08/06-juin.-Photo-37-Petite-bouille-redim.jpg" TargetMode="External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9978" y="1007706"/>
            <a:ext cx="9126216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Cannabis Genomics </a:t>
            </a:r>
            <a:r>
              <a:rPr lang="mr-IN" sz="3200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 Advances and applications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Plant and Animal Genome Conference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January 17 2018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San Diego CA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Organizer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CJ Schwartz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Speakers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Christopher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Grassa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John McKay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Graham King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Jonathon Page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George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Weiblen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93700"/>
            <a:ext cx="11569700" cy="605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8105" y="258041"/>
            <a:ext cx="551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To Karl and Paul </a:t>
            </a:r>
            <a:r>
              <a:rPr lang="mr-IN" sz="320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 THANKS!</a:t>
            </a:r>
          </a:p>
        </p:txBody>
      </p:sp>
    </p:spTree>
    <p:extLst>
      <p:ext uri="{BB962C8B-B14F-4D97-AF65-F5344CB8AC3E}">
        <p14:creationId xmlns:p14="http://schemas.microsoft.com/office/powerpoint/2010/main" val="96256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yan\Desktop\CannaPaper_2015\Figures\Figure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6" y="1829269"/>
            <a:ext cx="5934075" cy="38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8116" y="6444601"/>
            <a:ext cx="1452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Lynch, et al.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7781" y="458212"/>
            <a:ext cx="7459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Broad leaf and narrow leaf drug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570" y="1319133"/>
            <a:ext cx="5392058" cy="55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4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66" y="85032"/>
            <a:ext cx="10307422" cy="66535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600" y="204412"/>
            <a:ext cx="121414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Comic Sans MS" charset="0"/>
                <a:ea typeface="Comic Sans MS" charset="0"/>
                <a:cs typeface="Comic Sans MS" charset="0"/>
              </a:rPr>
              <a:t>Narrow leaf (Sativa?) from Europe, broad leaf (</a:t>
            </a:r>
            <a:r>
              <a:rPr lang="en-US" sz="3000" err="1">
                <a:latin typeface="Comic Sans MS" charset="0"/>
                <a:ea typeface="Comic Sans MS" charset="0"/>
                <a:cs typeface="Comic Sans MS" charset="0"/>
              </a:rPr>
              <a:t>Indica</a:t>
            </a:r>
            <a:r>
              <a:rPr lang="en-US" sz="3000">
                <a:latin typeface="Comic Sans MS" charset="0"/>
                <a:ea typeface="Comic Sans MS" charset="0"/>
                <a:cs typeface="Comic Sans MS" charset="0"/>
              </a:rPr>
              <a:t>?) from Asia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88667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Hillig</a:t>
            </a:r>
            <a:r>
              <a:rPr lang="en-US"/>
              <a:t> 2005</a:t>
            </a:r>
          </a:p>
        </p:txBody>
      </p:sp>
    </p:spTree>
    <p:extLst>
      <p:ext uri="{BB962C8B-B14F-4D97-AF65-F5344CB8AC3E}">
        <p14:creationId xmlns:p14="http://schemas.microsoft.com/office/powerpoint/2010/main" val="73426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990600"/>
            <a:ext cx="11379200" cy="486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8259" y="405825"/>
            <a:ext cx="10655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CBD and THC concentrations are negatively correlated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400" y="5505450"/>
            <a:ext cx="568960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50" y="6496050"/>
            <a:ext cx="233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Hillig</a:t>
            </a:r>
            <a:r>
              <a:rPr lang="en-US" dirty="0"/>
              <a:t> &amp; </a:t>
            </a:r>
            <a:r>
              <a:rPr lang="en-US" dirty="0" err="1"/>
              <a:t>Mahlberg</a:t>
            </a:r>
            <a:r>
              <a:rPr lang="en-US" dirty="0"/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113752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4601" y="1711811"/>
            <a:ext cx="4840941" cy="48266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45513" y="1410063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Hemp X MJ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0" y="6602495"/>
            <a:ext cx="119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Weiblen</a:t>
            </a:r>
            <a:r>
              <a:rPr lang="en-US" sz="1400" dirty="0"/>
              <a:t>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9900" y="559836"/>
            <a:ext cx="7324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CBDAS and THCAS are tightly linked</a:t>
            </a:r>
          </a:p>
        </p:txBody>
      </p:sp>
    </p:spTree>
    <p:extLst>
      <p:ext uri="{BB962C8B-B14F-4D97-AF65-F5344CB8AC3E}">
        <p14:creationId xmlns:p14="http://schemas.microsoft.com/office/powerpoint/2010/main" val="167293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24776" y="6290418"/>
            <a:ext cx="17069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charset="0"/>
              </a:rPr>
              <a:t>De Meijer 2003</a:t>
            </a:r>
          </a:p>
          <a:p>
            <a:r>
              <a:rPr lang="en-US" sz="1400" dirty="0" err="1"/>
              <a:t>Beckstead</a:t>
            </a:r>
            <a:r>
              <a:rPr lang="en-US" sz="1400" dirty="0"/>
              <a:t> (1973a, b)</a:t>
            </a:r>
          </a:p>
          <a:p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" y="1047224"/>
            <a:ext cx="6542955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0462" y="1291822"/>
            <a:ext cx="6310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Chemotype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III</a:t>
            </a:r>
          </a:p>
          <a:p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BdBd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CBDAS+ CBDAS+/-; THCAS- THCAS-		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Chemotype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II</a:t>
            </a:r>
          </a:p>
          <a:p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BdBt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CBDAS+ CBDAS+/-; THCAS+ THCAS+/- 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</a:t>
            </a:r>
          </a:p>
          <a:p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Chemotype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I</a:t>
            </a:r>
          </a:p>
          <a:p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BtBt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CBDAS- CBDAS-; THCAS+ THCAS+/- 		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850" y="228600"/>
            <a:ext cx="10884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Three distinct classes of CBDAS and THCAS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Welling, 2016</a:t>
            </a:r>
            <a:endParaRPr lang="en-US" sz="1400">
              <a:solidFill>
                <a:srgbClr val="0433FF"/>
              </a:solidFill>
              <a:latin typeface="Times" charset="0"/>
            </a:endParaRP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28985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08" y="2684969"/>
            <a:ext cx="1196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Weiblen</a:t>
            </a:r>
            <a:r>
              <a:rPr lang="en-US" sz="1400"/>
              <a:t>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53611" y="2647195"/>
            <a:ext cx="113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Welling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71" y="527961"/>
            <a:ext cx="5671607" cy="214464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0405" y="63708"/>
            <a:ext cx="3146904" cy="3573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84" y="3601217"/>
            <a:ext cx="4966135" cy="30097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56233" y="6550223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Onofrio</a:t>
            </a:r>
            <a:r>
              <a:rPr lang="en-US" sz="1400"/>
              <a:t> 2015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872" y="3699008"/>
            <a:ext cx="6531413" cy="290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6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17" y="292976"/>
            <a:ext cx="8386404" cy="59962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19446"/>
            <a:ext cx="2923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https://static1.squarespace.com/static/54a6e638e4b02cb3ce0c7c29/t/59d80f81f9a61eab9bae2c62/1507331981580/</a:t>
            </a:r>
            <a:r>
              <a:rPr lang="en-US" sz="800" err="1"/>
              <a:t>terpenes.jpg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2886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332901"/>
            <a:ext cx="5438803" cy="3771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57" y="1332901"/>
            <a:ext cx="5803962" cy="3722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7091" y="5300451"/>
            <a:ext cx="4907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This patent protects a “unique” strain called Ecuadorian Sativa with a unique terpene profiles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7728" y="5161952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“This invention provides compositions and methods for breeding, production, processing and use of specialty </a:t>
            </a:r>
            <a:r>
              <a:rPr lang="en-US" i="1">
                <a:latin typeface="Comic Sans MS" charset="0"/>
                <a:ea typeface="Comic Sans MS" charset="0"/>
                <a:cs typeface="Comic Sans MS" charset="0"/>
              </a:rPr>
              <a:t>cannabis”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9417" y="357914"/>
            <a:ext cx="429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Questionable patents</a:t>
            </a:r>
          </a:p>
        </p:txBody>
      </p:sp>
    </p:spTree>
    <p:extLst>
      <p:ext uri="{BB962C8B-B14F-4D97-AF65-F5344CB8AC3E}">
        <p14:creationId xmlns:p14="http://schemas.microsoft.com/office/powerpoint/2010/main" val="191408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3251" y="365764"/>
            <a:ext cx="5384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Open source sequence </a:t>
            </a: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0" y="4128"/>
            <a:ext cx="538468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5980" y="4140013"/>
            <a:ext cx="35814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http://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opencannabisproject.org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b="1" dirty="0" err="1">
                <a:latin typeface="Comic Sans MS" charset="0"/>
                <a:ea typeface="Comic Sans MS" charset="0"/>
                <a:cs typeface="Comic Sans MS" charset="0"/>
              </a:rPr>
              <a:t>Phylos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Mowgli Holmes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Alicia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Halloway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NCBI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Medicinal Genomics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677" y="1325603"/>
            <a:ext cx="5856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B3051"/>
                </a:solidFill>
                <a:latin typeface="Comic Sans MS" charset="0"/>
                <a:ea typeface="Comic Sans MS" charset="0"/>
                <a:cs typeface="Comic Sans MS" charset="0"/>
              </a:rPr>
              <a:t>2011</a:t>
            </a:r>
          </a:p>
          <a:p>
            <a:r>
              <a:rPr lang="en-US" dirty="0">
                <a:solidFill>
                  <a:srgbClr val="1B3051"/>
                </a:solidFill>
                <a:latin typeface="Comic Sans MS" charset="0"/>
                <a:ea typeface="Comic Sans MS" charset="0"/>
                <a:cs typeface="Comic Sans MS" charset="0"/>
              </a:rPr>
              <a:t>The draft genome and transcriptome of </a:t>
            </a:r>
            <a:r>
              <a:rPr lang="en-US" i="1" dirty="0">
                <a:solidFill>
                  <a:srgbClr val="1B3051"/>
                </a:solidFill>
                <a:latin typeface="Comic Sans MS" charset="0"/>
                <a:ea typeface="Comic Sans MS" charset="0"/>
                <a:cs typeface="Comic Sans MS" charset="0"/>
              </a:rPr>
              <a:t>Cannabis sativa</a:t>
            </a:r>
            <a:r>
              <a:rPr lang="en-US" dirty="0">
                <a:solidFill>
                  <a:srgbClr val="1B3051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r>
              <a:rPr lang="en-US" dirty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van </a:t>
            </a:r>
            <a:r>
              <a:rPr lang="en-US" dirty="0" err="1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Bakel</a:t>
            </a:r>
            <a:r>
              <a:rPr lang="en-US" dirty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, et. al., </a:t>
            </a:r>
            <a:r>
              <a:rPr lang="en-US" i="1" dirty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Genome Biology </a:t>
            </a:r>
            <a:r>
              <a:rPr lang="en-US" dirty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2011. </a:t>
            </a:r>
            <a:r>
              <a:rPr lang="en-US" b="1" dirty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12</a:t>
            </a:r>
            <a:r>
              <a:rPr lang="en-US" dirty="0">
                <a:solidFill>
                  <a:srgbClr val="333333"/>
                </a:solidFill>
                <a:latin typeface="Comic Sans MS" charset="0"/>
                <a:ea typeface="Comic Sans MS" charset="0"/>
                <a:cs typeface="Comic Sans MS" charset="0"/>
              </a:rPr>
              <a:t>:R102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2018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Between 5-10 genomes have been sequenced, but the best assembly was around 700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contigs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52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9978" y="1007706"/>
            <a:ext cx="9126216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Cannabis Genomics </a:t>
            </a:r>
            <a:r>
              <a:rPr lang="mr-IN" sz="3200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 Advances and applications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Plant and Animal Genome Conference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January 17 2018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San Diego CA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Organizer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CJ Schwartz</a:t>
            </a: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u="sng" dirty="0">
                <a:latin typeface="Comic Sans MS" charset="0"/>
                <a:ea typeface="Comic Sans MS" charset="0"/>
                <a:cs typeface="Comic Sans MS" charset="0"/>
              </a:rPr>
              <a:t>Speakers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Christopher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Grassa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John McKay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Graham King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Jason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Sawler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George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Weiblen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30373" y="238265"/>
            <a:ext cx="3146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FIRST EVER!!</a:t>
            </a:r>
          </a:p>
        </p:txBody>
      </p:sp>
    </p:spTree>
    <p:extLst>
      <p:ext uri="{BB962C8B-B14F-4D97-AF65-F5344CB8AC3E}">
        <p14:creationId xmlns:p14="http://schemas.microsoft.com/office/powerpoint/2010/main" val="104061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78643" y="832111"/>
            <a:ext cx="730841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Sex determination </a:t>
            </a:r>
            <a:r>
              <a:rPr lang="mr-IN" b="1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 Has sex chromosomes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-Cannabis has both monecious and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diecious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types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	-Stress or silver nitrate induces pollen on female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	-true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selfing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!!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Clones and feminized seed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Epigenetics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-sex determination and/or organ formation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-clonal “inbreeding depression”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CRISPR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-THCAS/CBDAS gene editing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State laws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-Grow your own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-determining intoxication level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	-an order of magnitude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efficiacy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3340" y="37323"/>
            <a:ext cx="2985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Odds and ends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9406" y="-4988"/>
            <a:ext cx="541175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Acknowledgements</a:t>
            </a:r>
            <a:endParaRPr lang="en-US"/>
          </a:p>
          <a:p>
            <a:pPr algn="ctr"/>
            <a:endParaRPr lang="en-US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Sunrise Genetics - </a:t>
            </a:r>
            <a:r>
              <a:rPr lang="en-US" sz="1600" b="1" err="1">
                <a:latin typeface="Comic Sans MS" charset="0"/>
                <a:ea typeface="Comic Sans MS" charset="0"/>
                <a:cs typeface="Comic Sans MS" charset="0"/>
              </a:rPr>
              <a:t>Hempgene</a:t>
            </a:r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 &amp; </a:t>
            </a:r>
            <a:r>
              <a:rPr lang="en-US" sz="1600" b="1" err="1">
                <a:latin typeface="Comic Sans MS" charset="0"/>
                <a:ea typeface="Comic Sans MS" charset="0"/>
                <a:cs typeface="Comic Sans MS" charset="0"/>
              </a:rPr>
              <a:t>Marigene</a:t>
            </a:r>
            <a:endParaRPr lang="en-US" sz="1600" b="1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Chris </a:t>
            </a:r>
            <a:r>
              <a:rPr lang="en-US" sz="1600" err="1">
                <a:latin typeface="Comic Sans MS" charset="0"/>
                <a:ea typeface="Comic Sans MS" charset="0"/>
                <a:cs typeface="Comic Sans MS" charset="0"/>
              </a:rPr>
              <a:t>Grassa</a:t>
            </a:r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Matt Gibbs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Jason Schwartz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Alex </a:t>
            </a:r>
            <a:r>
              <a:rPr lang="en-US" sz="1600" err="1">
                <a:latin typeface="Comic Sans MS" charset="0"/>
                <a:ea typeface="Comic Sans MS" charset="0"/>
                <a:cs typeface="Comic Sans MS" charset="0"/>
              </a:rPr>
              <a:t>Menk</a:t>
            </a:r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Marie Turner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Alexandra </a:t>
            </a:r>
            <a:r>
              <a:rPr lang="en-US" sz="1600" err="1">
                <a:latin typeface="Comic Sans MS" charset="0"/>
                <a:ea typeface="Comic Sans MS" charset="0"/>
                <a:cs typeface="Comic Sans MS" charset="0"/>
              </a:rPr>
              <a:t>Valenti</a:t>
            </a:r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sz="1600" b="1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U of Minnesota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George </a:t>
            </a:r>
            <a:r>
              <a:rPr lang="en-US" sz="1600" err="1">
                <a:latin typeface="Comic Sans MS" charset="0"/>
                <a:ea typeface="Comic Sans MS" charset="0"/>
                <a:cs typeface="Comic Sans MS" charset="0"/>
              </a:rPr>
              <a:t>Weiblen</a:t>
            </a:r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Jonathon Wenger</a:t>
            </a:r>
          </a:p>
          <a:p>
            <a:pPr algn="ctr"/>
            <a:r>
              <a:rPr lang="en-US" sz="1600" err="1">
                <a:latin typeface="Comic Sans MS" charset="0"/>
                <a:ea typeface="Comic Sans MS" charset="0"/>
                <a:cs typeface="Comic Sans MS" charset="0"/>
              </a:rPr>
              <a:t>Clemon</a:t>
            </a:r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 Dabney</a:t>
            </a:r>
          </a:p>
          <a:p>
            <a:pPr algn="ctr"/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 err="1">
                <a:latin typeface="Comic Sans MS" charset="0"/>
                <a:ea typeface="Comic Sans MS" charset="0"/>
                <a:cs typeface="Comic Sans MS" charset="0"/>
              </a:rPr>
              <a:t>CBDRx</a:t>
            </a:r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Tim Gordon</a:t>
            </a:r>
          </a:p>
          <a:p>
            <a:pPr algn="ctr"/>
            <a:endParaRPr lang="en-US" sz="1600" b="1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CVRI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Todd Michael</a:t>
            </a:r>
          </a:p>
          <a:p>
            <a:pPr algn="ctr"/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Blue Circle Development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George </a:t>
            </a:r>
            <a:r>
              <a:rPr lang="en-US" sz="1600" err="1">
                <a:latin typeface="Comic Sans MS" charset="0"/>
                <a:ea typeface="Comic Sans MS" charset="0"/>
                <a:cs typeface="Comic Sans MS" charset="0"/>
              </a:rPr>
              <a:t>Blankenbaker</a:t>
            </a:r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600" b="1">
                <a:latin typeface="Comic Sans MS" charset="0"/>
                <a:ea typeface="Comic Sans MS" charset="0"/>
                <a:cs typeface="Comic Sans MS" charset="0"/>
              </a:rPr>
              <a:t>UC Boulder</a:t>
            </a:r>
          </a:p>
          <a:p>
            <a:pPr algn="ctr"/>
            <a:r>
              <a:rPr lang="en-US" sz="1600">
                <a:latin typeface="Comic Sans MS" charset="0"/>
                <a:ea typeface="Comic Sans MS" charset="0"/>
                <a:cs typeface="Comic Sans MS" charset="0"/>
              </a:rPr>
              <a:t>    Nolan Kane &amp; Ryan Lynch</a:t>
            </a:r>
          </a:p>
          <a:p>
            <a:pPr algn="ctr"/>
            <a:endParaRPr lang="en-US" sz="160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3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8576" y="688069"/>
            <a:ext cx="395653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Christopher </a:t>
            </a:r>
            <a:r>
              <a:rPr lang="en-US" b="1" dirty="0" err="1">
                <a:latin typeface="Comic Sans MS" charset="0"/>
                <a:ea typeface="Comic Sans MS" charset="0"/>
                <a:cs typeface="Comic Sans MS" charset="0"/>
              </a:rPr>
              <a:t>Grassa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mr-IN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Boston, USA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Hempgene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Marigene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-Harvard U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Graham King </a:t>
            </a:r>
            <a:r>
              <a:rPr lang="mr-IN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Lismore, Australia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-Southern Cross U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Ecofibre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John McKay </a:t>
            </a:r>
            <a:r>
              <a:rPr lang="mr-IN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Colorado, USA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-Colorado State U-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FoCo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-New West genetics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Jason </a:t>
            </a:r>
            <a:r>
              <a:rPr lang="en-US" b="1" dirty="0" err="1">
                <a:latin typeface="Comic Sans MS" charset="0"/>
                <a:ea typeface="Comic Sans MS" charset="0"/>
                <a:cs typeface="Comic Sans MS" charset="0"/>
              </a:rPr>
              <a:t>Sawler</a:t>
            </a:r>
            <a:r>
              <a:rPr lang="mr-IN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Vancouver, Canada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Anandia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George </a:t>
            </a:r>
            <a:r>
              <a:rPr lang="en-US" b="1" dirty="0" err="1">
                <a:latin typeface="Comic Sans MS" charset="0"/>
                <a:ea typeface="Comic Sans MS" charset="0"/>
                <a:cs typeface="Comic Sans MS" charset="0"/>
              </a:rPr>
              <a:t>Weiblen</a:t>
            </a:r>
            <a:r>
              <a:rPr lang="en-US" b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mr-IN" dirty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Minnesota, USA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	-U of Minnesota</a:t>
            </a: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41" y="4473901"/>
            <a:ext cx="1681843" cy="2087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42" y="277585"/>
            <a:ext cx="1681843" cy="1681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09" y="2171699"/>
            <a:ext cx="2077293" cy="207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029" y="819830"/>
            <a:ext cx="1850170" cy="227919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335889" y="857930"/>
            <a:ext cx="9488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73986" y="3045960"/>
            <a:ext cx="9488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373986" y="4995488"/>
            <a:ext cx="9488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05321" y="2017266"/>
            <a:ext cx="9488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05321" y="4167307"/>
            <a:ext cx="94885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577" y="3282116"/>
            <a:ext cx="1922922" cy="19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4" y="883777"/>
            <a:ext cx="8064909" cy="5974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81001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Russo 2007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3201" y="187036"/>
            <a:ext cx="11020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One of the first and longest cultivated plants by humans</a:t>
            </a:r>
          </a:p>
        </p:txBody>
      </p:sp>
    </p:spTree>
    <p:extLst>
      <p:ext uri="{BB962C8B-B14F-4D97-AF65-F5344CB8AC3E}">
        <p14:creationId xmlns:p14="http://schemas.microsoft.com/office/powerpoint/2010/main" val="154589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335" y="374072"/>
            <a:ext cx="890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Literature on Ethnobotany and medicinal uses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4" y="1486839"/>
            <a:ext cx="3639127" cy="4741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638" y="1671780"/>
            <a:ext cx="4318000" cy="431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390" y="1486839"/>
            <a:ext cx="3540355" cy="49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7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4" y="27033"/>
            <a:ext cx="4601181" cy="3067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11" y="6433370"/>
            <a:ext cx="11388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hlinkClick r:id="rId4"/>
              </a:rPr>
              <a:t>http://conscioushearts.foundation/wp-content/uploads/2014/08/06-juin.-Photo-37-Petite-bouille-redim.jpg</a:t>
            </a:r>
            <a:r>
              <a:rPr lang="en-US" sz="800"/>
              <a:t>, </a:t>
            </a:r>
            <a:r>
              <a:rPr lang="en-US" sz="800">
                <a:hlinkClick r:id="rId5"/>
              </a:rPr>
              <a:t>https://www.livehappy.com/sites/default/files/styles/article_featured/public/main/articles/TWO-Happy-Kids.jpg?itok=Sej0MxyK</a:t>
            </a:r>
            <a:r>
              <a:rPr lang="en-US" sz="800"/>
              <a:t>, </a:t>
            </a:r>
            <a:r>
              <a:rPr lang="en-US" sz="800">
                <a:hlinkClick r:id="rId6"/>
              </a:rPr>
              <a:t>http://volumeone.org/uploads/image/event/249/445/249445/header_custom/249445_49887_284_Kids.jpg</a:t>
            </a:r>
            <a:r>
              <a:rPr lang="en-US" sz="800"/>
              <a:t>, </a:t>
            </a:r>
            <a:r>
              <a:rPr lang="en-US" sz="800">
                <a:hlinkClick r:id="rId7"/>
              </a:rPr>
              <a:t>https://slodive.com/wp-content/uploads/2012/02/smiling-children-pics/baby-boy.jpg</a:t>
            </a:r>
            <a:r>
              <a:rPr lang="en-US" sz="800"/>
              <a:t>, https://</a:t>
            </a:r>
            <a:r>
              <a:rPr lang="en-US" sz="800" err="1"/>
              <a:t>i.pinimg.com</a:t>
            </a:r>
            <a:r>
              <a:rPr lang="en-US" sz="800"/>
              <a:t>/474x/c2/</a:t>
            </a:r>
            <a:r>
              <a:rPr lang="en-US" sz="800" err="1"/>
              <a:t>fd</a:t>
            </a:r>
            <a:r>
              <a:rPr lang="en-US" sz="800"/>
              <a:t>/b2/c2fdb20181d3a0027ab70c5b8340a3ad--</a:t>
            </a:r>
            <a:r>
              <a:rPr lang="en-US" sz="800" err="1"/>
              <a:t>syrian</a:t>
            </a:r>
            <a:r>
              <a:rPr lang="en-US" sz="800"/>
              <a:t>-kid-happy-</a:t>
            </a:r>
            <a:r>
              <a:rPr lang="en-US" sz="800" err="1"/>
              <a:t>smile.jpg</a:t>
            </a:r>
            <a:endParaRPr lang="en-US" sz="800"/>
          </a:p>
          <a:p>
            <a:endParaRPr lang="en-US" sz="800"/>
          </a:p>
          <a:p>
            <a:endParaRPr lang="en-US" sz="800"/>
          </a:p>
          <a:p>
            <a:endParaRPr lang="en-US" sz="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221" y="0"/>
            <a:ext cx="5303393" cy="2993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698" y="3029772"/>
            <a:ext cx="4943302" cy="3295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56" y="3060614"/>
            <a:ext cx="2515572" cy="335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6" y="3169131"/>
            <a:ext cx="4505498" cy="32064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782" y="-28136"/>
            <a:ext cx="2140286" cy="30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66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0018" y="1648493"/>
            <a:ext cx="428033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Marijuana</a:t>
            </a: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	-Recreational (THC)</a:t>
            </a: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	-Medical (CBD &amp; THC)</a:t>
            </a:r>
          </a:p>
          <a:p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Hemp (below 0.3% THC)</a:t>
            </a: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	-fiber</a:t>
            </a: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	-seed = food &amp; oil</a:t>
            </a: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	-CBD</a:t>
            </a:r>
          </a:p>
          <a:p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THC-</a:t>
            </a:r>
            <a:r>
              <a:rPr lang="en-US" sz="2400" dirty="0"/>
              <a:t> Tetrahydrocannabinol</a:t>
            </a:r>
          </a:p>
          <a:p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CBD-</a:t>
            </a:r>
            <a:r>
              <a:rPr lang="en-US" sz="2400" dirty="0"/>
              <a:t> </a:t>
            </a:r>
            <a:r>
              <a:rPr lang="en-US" sz="2400" dirty="0" err="1"/>
              <a:t>Cannabidiol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9491" y="482138"/>
            <a:ext cx="321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Genus: Cannabis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15" y="3910651"/>
            <a:ext cx="4553341" cy="2778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16" y="1207107"/>
            <a:ext cx="4553340" cy="2694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35" y="6614906"/>
            <a:ext cx="1321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err="1"/>
              <a:t>Ganjababy</a:t>
            </a:r>
            <a:r>
              <a:rPr lang="en-US" sz="800"/>
              <a:t> &amp; U of </a:t>
            </a:r>
            <a:r>
              <a:rPr lang="en-US" sz="800" err="1"/>
              <a:t>kentucky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727" y="194377"/>
            <a:ext cx="7979823" cy="68916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297377">
            <a:off x="5284148" y="5046330"/>
            <a:ext cx="1444487" cy="5963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/>
          <p:cNvSpPr/>
          <p:nvPr/>
        </p:nvSpPr>
        <p:spPr>
          <a:xfrm rot="10569492">
            <a:off x="7407491" y="1408541"/>
            <a:ext cx="626534" cy="1931517"/>
          </a:xfrm>
          <a:prstGeom prst="triangl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31852" y="152813"/>
            <a:ext cx="2327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Star-Chart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3844" y="6581001"/>
            <a:ext cx="2487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Sawler</a:t>
            </a:r>
            <a:r>
              <a:rPr lang="en-US" sz="1200"/>
              <a:t>, et al. 2015; Lynch, et al. 2016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1052313" y="5625548"/>
            <a:ext cx="357810" cy="6162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15" y="1355982"/>
            <a:ext cx="4269789" cy="3804707"/>
          </a:xfrm>
          <a:prstGeom prst="rect">
            <a:avLst/>
          </a:prstGeom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-9515" y="1236940"/>
            <a:ext cx="4269789" cy="309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8358" y="1815799"/>
            <a:ext cx="3054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HEMP</a:t>
            </a:r>
          </a:p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Narrow Leaf Drug Type I</a:t>
            </a:r>
          </a:p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Narrow Leaf Drug Type II</a:t>
            </a:r>
          </a:p>
          <a:p>
            <a:pPr algn="ctr"/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Broad Leaf Drug Type 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0" y="0"/>
            <a:ext cx="937825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07718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Hillig</a:t>
            </a:r>
            <a:r>
              <a:rPr lang="en-US"/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1536750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2255</Words>
  <Application>Microsoft Macintosh PowerPoint</Application>
  <PresentationFormat>Widescreen</PresentationFormat>
  <Paragraphs>356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CJ Schwartz</dc:creator>
  <cp:lastModifiedBy>CJ Schwartz</cp:lastModifiedBy>
  <cp:revision>113</cp:revision>
  <dcterms:created xsi:type="dcterms:W3CDTF">2017-10-24T11:11:38Z</dcterms:created>
  <dcterms:modified xsi:type="dcterms:W3CDTF">2021-02-21T16:28:03Z</dcterms:modified>
</cp:coreProperties>
</file>