
<file path=[Content_Types].xml><?xml version="1.0" encoding="utf-8"?>
<Types xmlns="http://schemas.openxmlformats.org/package/2006/content-types">
  <Default Extension="emf" ContentType="image/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55" r:id="rId2"/>
    <p:sldId id="297" r:id="rId3"/>
    <p:sldId id="309" r:id="rId4"/>
    <p:sldId id="308" r:id="rId5"/>
    <p:sldId id="311" r:id="rId6"/>
    <p:sldId id="327" r:id="rId7"/>
    <p:sldId id="312" r:id="rId8"/>
    <p:sldId id="354" r:id="rId9"/>
    <p:sldId id="262" r:id="rId10"/>
    <p:sldId id="271" r:id="rId11"/>
    <p:sldId id="307" r:id="rId12"/>
    <p:sldId id="282" r:id="rId13"/>
    <p:sldId id="322" r:id="rId14"/>
    <p:sldId id="340" r:id="rId15"/>
    <p:sldId id="343" r:id="rId16"/>
    <p:sldId id="318" r:id="rId17"/>
    <p:sldId id="274" r:id="rId18"/>
    <p:sldId id="332" r:id="rId19"/>
    <p:sldId id="352" r:id="rId20"/>
    <p:sldId id="349" r:id="rId21"/>
    <p:sldId id="261" r:id="rId22"/>
    <p:sldId id="336" r:id="rId23"/>
    <p:sldId id="348" r:id="rId24"/>
    <p:sldId id="346" r:id="rId25"/>
    <p:sldId id="339" r:id="rId26"/>
    <p:sldId id="338" r:id="rId27"/>
    <p:sldId id="257" r:id="rId28"/>
    <p:sldId id="258" r:id="rId29"/>
    <p:sldId id="341" r:id="rId30"/>
    <p:sldId id="259" r:id="rId31"/>
    <p:sldId id="283" r:id="rId32"/>
    <p:sldId id="315" r:id="rId33"/>
    <p:sldId id="353" r:id="rId34"/>
    <p:sldId id="330"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17E81-4DAE-467A-A549-E5BD93379740}" v="1" dt="2020-07-03T22:09:34.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842"/>
    <p:restoredTop sz="95735"/>
  </p:normalViewPr>
  <p:slideViewPr>
    <p:cSldViewPr snapToGrid="0" snapToObjects="1">
      <p:cViewPr varScale="1">
        <p:scale>
          <a:sx n="40" d="100"/>
          <a:sy n="40" d="100"/>
        </p:scale>
        <p:origin x="216" y="536"/>
      </p:cViewPr>
      <p:guideLst/>
    </p:cSldViewPr>
  </p:slideViewPr>
  <p:notesTextViewPr>
    <p:cViewPr>
      <p:scale>
        <a:sx n="140" d="100"/>
        <a:sy n="14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363E1-C20D-DB44-9AEF-EF01773C4756}" type="datetimeFigureOut">
              <a:rPr lang="en-US" smtClean="0"/>
              <a:t>2/21/21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3F20D-5FFF-FD45-B8D6-CD2DC3ADE150}" type="slidenum">
              <a:rPr lang="en-US" smtClean="0"/>
              <a:t>‹#›</a:t>
            </a:fld>
            <a:endParaRPr lang="en-US"/>
          </a:p>
        </p:txBody>
      </p:sp>
    </p:spTree>
    <p:extLst>
      <p:ext uri="{BB962C8B-B14F-4D97-AF65-F5344CB8AC3E}">
        <p14:creationId xmlns:p14="http://schemas.microsoft.com/office/powerpoint/2010/main" val="50061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COVID-19" TargetMode="External"/><Relationship Id="rId13" Type="http://schemas.openxmlformats.org/officeDocument/2006/relationships/hyperlink" Target="https://en.wikipedia.org/wiki/Charlotte%27s_Web_(cannabis)#cite_note-CBS_Denver-10" TargetMode="External"/><Relationship Id="rId3" Type="http://schemas.openxmlformats.org/officeDocument/2006/relationships/hyperlink" Target="https://en.wikipedia.org/wiki/Charlotte_Figi" TargetMode="External"/><Relationship Id="rId7" Type="http://schemas.openxmlformats.org/officeDocument/2006/relationships/hyperlink" Target="https://en.wikipedia.org/wiki/CNN" TargetMode="External"/><Relationship Id="rId12" Type="http://schemas.openxmlformats.org/officeDocument/2006/relationships/hyperlink" Target="https://en.wikipedia.org/wiki/Charlotte%27s_Web_(cannabis)#cite_note-Producers_2015-9"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Dravet_syndrome" TargetMode="External"/><Relationship Id="rId11" Type="http://schemas.openxmlformats.org/officeDocument/2006/relationships/hyperlink" Target="https://en.wikipedia.org/wiki/Epilepsy" TargetMode="External"/><Relationship Id="rId5" Type="http://schemas.openxmlformats.org/officeDocument/2006/relationships/hyperlink" Target="https://en.wikipedia.org/wiki/Epileptic_seizure" TargetMode="External"/><Relationship Id="rId10" Type="http://schemas.openxmlformats.org/officeDocument/2006/relationships/hyperlink" Target="https://en.wikipedia.org/wiki/Charlotte%27s_Web_(cannabis)#cite_note-Garcia_4/10/2020-8" TargetMode="External"/><Relationship Id="rId4" Type="http://schemas.openxmlformats.org/officeDocument/2006/relationships/hyperlink" Target="https://en.wikipedia.org/wiki/Charlotte%27s_Web_(cannabis)#cite_note-Osborne-6" TargetMode="External"/><Relationship Id="rId9" Type="http://schemas.openxmlformats.org/officeDocument/2006/relationships/hyperlink" Target="https://en.wikipedia.org/wiki/Charlotte%27s_Web_(cannabis)#cite_note-Ingold_4/8/2020-7"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tuning in to hear my talk. I would like to especially thank the students for selecting me as a speaker. I was always very involved in recruiting students when I was a grad student and served on the admissions committee for 3 years. The training at that point of a students development is so important for the critical thought required to be a scientist. Grad school was one of the best times of my life and I made many life long friends. SO ENJOY IT! I actually interviewed at Davis for grad school and it came in a close second. So it is an honor to be chosen.</a:t>
            </a:r>
          </a:p>
          <a:p>
            <a:endParaRPr lang="en-US" baseline="0" dirty="0"/>
          </a:p>
          <a:p>
            <a:r>
              <a:rPr lang="en-US" baseline="0" dirty="0"/>
              <a:t>Even though I never imaged I would be giving a talk without wearing pant. I have shorts on.</a:t>
            </a:r>
          </a:p>
          <a:p>
            <a:endParaRPr lang="en-US" baseline="0" dirty="0"/>
          </a:p>
          <a:p>
            <a:r>
              <a:rPr lang="en-US" baseline="0" dirty="0"/>
              <a:t>But in all seriousness, these are scary times. I attended a talk in 1995 by </a:t>
            </a:r>
            <a:r>
              <a:rPr lang="en-US" sz="1200" b="0" i="0" u="none" strike="noStrike" kern="1200" dirty="0">
                <a:solidFill>
                  <a:schemeClr val="tx1"/>
                </a:solidFill>
                <a:effectLst/>
                <a:latin typeface="+mn-lt"/>
                <a:ea typeface="+mn-ea"/>
                <a:cs typeface="+mn-cs"/>
              </a:rPr>
              <a:t>Joshua Lederberg a Nobel Laureate and his whole talk focused on an upcoming pandemic. I have been concerned ever since and have become a part time prepper with a off-grid cabin in Northern Minnesota. While this outbreak is serious,  it doesn’t appear to be the end of mankind, but we have been given a wake up call that we need to be prepared for these challenges.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OK, who am I and why am I speaking today. My name is CJ Schwartz and I have worked on plant molecular genetics for nearly 20 years mostly in academia.</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6 years ago I took the plunge into the business world because I saw a need to bring real science to Cannabis. As it became clear that there were some medical benefits, especially for children with seizures, I was very troubled about the lack of knowledge and transparency for this plant. While research continues to be hindered by unwarranted prohibition and the associated stigma, we have the tools to advance the science of Cannabis to the level of other economically important crops such as corn. With that in mind, I founded Sunrise Genetics. Yes the name is very generic, but it allows us to get a bank account.</a:t>
            </a:r>
            <a:endParaRPr lang="en-US" baseline="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goals are to use modern genetic techniques to make drug types of Cannabis safe and well-defined for maximum efficacy and appropriate use. For hemp the goal is to produce an economically viable and environmentally sustainable agricultural crop.</a:t>
            </a:r>
            <a:endParaRPr lang="en-US" dirty="0"/>
          </a:p>
          <a:p>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1</a:t>
            </a:fld>
            <a:endParaRPr lang="en-US" dirty="0"/>
          </a:p>
        </p:txBody>
      </p:sp>
    </p:spTree>
    <p:extLst>
      <p:ext uri="{BB962C8B-B14F-4D97-AF65-F5344CB8AC3E}">
        <p14:creationId xmlns:p14="http://schemas.microsoft.com/office/powerpoint/2010/main" val="2061200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baseline="0" dirty="0"/>
              <a:t>BLDT</a:t>
            </a:r>
            <a:r>
              <a:rPr lang="en-US" b="0" baseline="0" dirty="0"/>
              <a:t>  or what people generally call </a:t>
            </a:r>
            <a:r>
              <a:rPr lang="en-US" b="0" baseline="0" dirty="0" err="1"/>
              <a:t>indica</a:t>
            </a:r>
            <a:endParaRPr lang="en-US" b="0" baseline="0" dirty="0"/>
          </a:p>
          <a:p>
            <a:r>
              <a:rPr lang="en-US" b="0" baseline="0" dirty="0"/>
              <a:t>-</a:t>
            </a:r>
            <a:r>
              <a:rPr lang="en-US" dirty="0"/>
              <a:t>short bushy</a:t>
            </a:r>
            <a:r>
              <a:rPr lang="en-US" baseline="0" dirty="0"/>
              <a:t>, </a:t>
            </a:r>
          </a:p>
          <a:p>
            <a:r>
              <a:rPr lang="en-US" b="1" baseline="0" dirty="0"/>
              <a:t>-</a:t>
            </a:r>
            <a:r>
              <a:rPr lang="en-US" baseline="0" dirty="0"/>
              <a:t>originate from higher latitudes and sensitive to photoperiod for flowering</a:t>
            </a:r>
          </a:p>
          <a:p>
            <a:r>
              <a:rPr lang="en-US" b="0" baseline="0" dirty="0"/>
              <a:t>-the general phenotype is sedating with whole body effects. Some people describe the phenotype as couch-lock. Which is self explanatory.</a:t>
            </a:r>
          </a:p>
          <a:p>
            <a:r>
              <a:rPr lang="en-US" b="0" baseline="0" dirty="0"/>
              <a:t>-Because of these effects BLDT are used more for anxiety and insomnia</a:t>
            </a:r>
          </a:p>
          <a:p>
            <a:endParaRPr lang="en-US" b="1" baseline="0" dirty="0"/>
          </a:p>
          <a:p>
            <a:r>
              <a:rPr lang="en-US" b="1" baseline="0" dirty="0"/>
              <a:t>NLDT</a:t>
            </a:r>
          </a:p>
          <a:p>
            <a:r>
              <a:rPr lang="en-US" b="1" baseline="0" dirty="0"/>
              <a:t>-</a:t>
            </a:r>
            <a:r>
              <a:rPr lang="en-US" baseline="0" dirty="0"/>
              <a:t>are generally taller, similar to hemp</a:t>
            </a:r>
          </a:p>
          <a:p>
            <a:r>
              <a:rPr lang="en-US" b="1" baseline="0" dirty="0"/>
              <a:t>-</a:t>
            </a:r>
            <a:r>
              <a:rPr lang="en-US" baseline="0" dirty="0"/>
              <a:t>are more equatorial, with the phenotype being more uplifting and cerebrally focused</a:t>
            </a:r>
          </a:p>
          <a:p>
            <a:r>
              <a:rPr lang="en-US" b="0" baseline="0" dirty="0"/>
              <a:t>-Medically NLDT are used for depression and fatigue.</a:t>
            </a:r>
          </a:p>
        </p:txBody>
      </p:sp>
      <p:sp>
        <p:nvSpPr>
          <p:cNvPr id="4" name="Slide Number Placeholder 3"/>
          <p:cNvSpPr>
            <a:spLocks noGrp="1"/>
          </p:cNvSpPr>
          <p:nvPr>
            <p:ph type="sldNum" sz="quarter" idx="10"/>
          </p:nvPr>
        </p:nvSpPr>
        <p:spPr/>
        <p:txBody>
          <a:bodyPr/>
          <a:lstStyle/>
          <a:p>
            <a:fld id="{6AA3F20D-5FFF-FD45-B8D6-CD2DC3ADE150}" type="slidenum">
              <a:rPr lang="en-US" smtClean="0"/>
              <a:t>10</a:t>
            </a:fld>
            <a:endParaRPr lang="en-US"/>
          </a:p>
        </p:txBody>
      </p:sp>
    </p:spTree>
    <p:extLst>
      <p:ext uri="{BB962C8B-B14F-4D97-AF65-F5344CB8AC3E}">
        <p14:creationId xmlns:p14="http://schemas.microsoft.com/office/powerpoint/2010/main" val="26229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a:t>
            </a:r>
            <a:r>
              <a:rPr lang="en-US" dirty="0" err="1"/>
              <a:t>Hillig</a:t>
            </a:r>
            <a:r>
              <a:rPr lang="en-US" dirty="0"/>
              <a:t> and Mahlberg – PCA plot based upon terpenes or phenotypes</a:t>
            </a:r>
          </a:p>
          <a:p>
            <a:endParaRPr lang="en-US" dirty="0"/>
          </a:p>
          <a:p>
            <a:r>
              <a:rPr lang="en-US" dirty="0"/>
              <a:t>Two groups Europe and Asia</a:t>
            </a:r>
          </a:p>
          <a:p>
            <a:endParaRPr lang="en-US" dirty="0"/>
          </a:p>
          <a:p>
            <a:r>
              <a:rPr lang="en-US" dirty="0"/>
              <a:t>Genotype information also two groups - Right</a:t>
            </a:r>
          </a:p>
          <a:p>
            <a:endParaRPr lang="en-US" baseline="0" dirty="0"/>
          </a:p>
          <a:p>
            <a:r>
              <a:rPr lang="en-US" dirty="0"/>
              <a:t>migration and admixture</a:t>
            </a:r>
          </a:p>
          <a:p>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11</a:t>
            </a:fld>
            <a:endParaRPr lang="en-US"/>
          </a:p>
        </p:txBody>
      </p:sp>
    </p:spTree>
    <p:extLst>
      <p:ext uri="{BB962C8B-B14F-4D97-AF65-F5344CB8AC3E}">
        <p14:creationId xmlns:p14="http://schemas.microsoft.com/office/powerpoint/2010/main" val="12007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cannaboid</a:t>
            </a:r>
            <a:r>
              <a:rPr lang="en-US" dirty="0"/>
              <a:t> synthase genes.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Segregates as a single gene, but multiple copies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Enzymes have different mixes of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12</a:t>
            </a:fld>
            <a:endParaRPr lang="en-US"/>
          </a:p>
        </p:txBody>
      </p:sp>
    </p:spTree>
    <p:extLst>
      <p:ext uri="{BB962C8B-B14F-4D97-AF65-F5344CB8AC3E}">
        <p14:creationId xmlns:p14="http://schemas.microsoft.com/office/powerpoint/2010/main" val="300206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high-CBD varieties, which are legally hemp, are actually mostly of marijuana heritage.</a:t>
            </a:r>
          </a:p>
          <a:p>
            <a:endParaRPr lang="en-US" dirty="0"/>
          </a:p>
          <a:p>
            <a:r>
              <a:rPr lang="en-US" dirty="0"/>
              <a:t>MJ very high production</a:t>
            </a:r>
          </a:p>
          <a:p>
            <a:endParaRPr lang="en-US" dirty="0"/>
          </a:p>
          <a:p>
            <a:r>
              <a:rPr lang="en-US" dirty="0"/>
              <a:t>Hemp CBDAS gene</a:t>
            </a:r>
          </a:p>
          <a:p>
            <a:endParaRPr lang="en-US" dirty="0"/>
          </a:p>
          <a:p>
            <a:endParaRPr lang="en-US" dirty="0"/>
          </a:p>
          <a:p>
            <a:r>
              <a:rPr lang="en-US" dirty="0"/>
              <a:t>Law says hemp</a:t>
            </a:r>
          </a:p>
          <a:p>
            <a:endParaRPr lang="en-US" dirty="0"/>
          </a:p>
          <a:p>
            <a:r>
              <a:rPr lang="en-US" dirty="0"/>
              <a:t>Science says MJ</a:t>
            </a:r>
          </a:p>
        </p:txBody>
      </p:sp>
      <p:sp>
        <p:nvSpPr>
          <p:cNvPr id="4" name="Slide Number Placeholder 3"/>
          <p:cNvSpPr>
            <a:spLocks noGrp="1"/>
          </p:cNvSpPr>
          <p:nvPr>
            <p:ph type="sldNum" sz="quarter" idx="5"/>
          </p:nvPr>
        </p:nvSpPr>
        <p:spPr/>
        <p:txBody>
          <a:bodyPr/>
          <a:lstStyle/>
          <a:p>
            <a:fld id="{6AA3F20D-5FFF-FD45-B8D6-CD2DC3ADE150}" type="slidenum">
              <a:rPr lang="en-US" smtClean="0"/>
              <a:t>13</a:t>
            </a:fld>
            <a:endParaRPr lang="en-US"/>
          </a:p>
        </p:txBody>
      </p:sp>
    </p:spTree>
    <p:extLst>
      <p:ext uri="{BB962C8B-B14F-4D97-AF65-F5344CB8AC3E}">
        <p14:creationId xmlns:p14="http://schemas.microsoft.com/office/powerpoint/2010/main" val="3364784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a PCA based upon genotype</a:t>
            </a:r>
          </a:p>
          <a:p>
            <a:endParaRPr lang="en-US" dirty="0"/>
          </a:p>
          <a:p>
            <a:r>
              <a:rPr lang="en-US" dirty="0"/>
              <a:t>The high-CBD strain, </a:t>
            </a:r>
            <a:r>
              <a:rPr lang="en-US" dirty="0" err="1"/>
              <a:t>CBDRx</a:t>
            </a:r>
            <a:r>
              <a:rPr lang="en-US" dirty="0"/>
              <a:t>, groups with the marijuana clade.</a:t>
            </a:r>
          </a:p>
          <a:p>
            <a:endParaRPr lang="en-US" dirty="0"/>
          </a:p>
          <a:p>
            <a:r>
              <a:rPr lang="en-US" dirty="0"/>
              <a:t>On the bottom we see </a:t>
            </a:r>
            <a:r>
              <a:rPr lang="en-US" dirty="0" err="1"/>
              <a:t>CBDRx</a:t>
            </a:r>
            <a:r>
              <a:rPr lang="en-US" dirty="0"/>
              <a:t> has just a bit of hemp ancestry.</a:t>
            </a:r>
          </a:p>
          <a:p>
            <a:endParaRPr lang="en-US" dirty="0"/>
          </a:p>
          <a:p>
            <a:r>
              <a:rPr lang="en-US" dirty="0"/>
              <a:t>We did whole genome sequencing and assembly of </a:t>
            </a:r>
            <a:r>
              <a:rPr lang="en-US" dirty="0" err="1"/>
              <a:t>CBDRx</a:t>
            </a:r>
            <a:r>
              <a:rPr lang="en-US" dirty="0"/>
              <a:t>, and I will present those results later in the talk.</a:t>
            </a:r>
          </a:p>
        </p:txBody>
      </p:sp>
      <p:sp>
        <p:nvSpPr>
          <p:cNvPr id="4" name="Slide Number Placeholder 3"/>
          <p:cNvSpPr>
            <a:spLocks noGrp="1"/>
          </p:cNvSpPr>
          <p:nvPr>
            <p:ph type="sldNum" sz="quarter" idx="5"/>
          </p:nvPr>
        </p:nvSpPr>
        <p:spPr/>
        <p:txBody>
          <a:bodyPr/>
          <a:lstStyle/>
          <a:p>
            <a:fld id="{6AA3F20D-5FFF-FD45-B8D6-CD2DC3ADE150}" type="slidenum">
              <a:rPr lang="en-US" smtClean="0"/>
              <a:t>14</a:t>
            </a:fld>
            <a:endParaRPr lang="en-US"/>
          </a:p>
        </p:txBody>
      </p:sp>
    </p:spTree>
    <p:extLst>
      <p:ext uri="{BB962C8B-B14F-4D97-AF65-F5344CB8AC3E}">
        <p14:creationId xmlns:p14="http://schemas.microsoft.com/office/powerpoint/2010/main" val="253043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A3F20D-5FFF-FD45-B8D6-CD2DC3ADE150}" type="slidenum">
              <a:rPr lang="en-US" smtClean="0"/>
              <a:t>15</a:t>
            </a:fld>
            <a:endParaRPr lang="en-US"/>
          </a:p>
        </p:txBody>
      </p:sp>
    </p:spTree>
    <p:extLst>
      <p:ext uri="{BB962C8B-B14F-4D97-AF65-F5344CB8AC3E}">
        <p14:creationId xmlns:p14="http://schemas.microsoft.com/office/powerpoint/2010/main" val="39730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Using DNA evidence </a:t>
            </a:r>
          </a:p>
          <a:p>
            <a:r>
              <a:rPr lang="en-US" dirty="0"/>
              <a:t>-transparency</a:t>
            </a:r>
          </a:p>
          <a:p>
            <a:endParaRPr lang="en-US" dirty="0"/>
          </a:p>
          <a:p>
            <a:r>
              <a:rPr lang="en-US" dirty="0"/>
              <a:t>My Major goal. </a:t>
            </a:r>
          </a:p>
          <a:p>
            <a:r>
              <a:rPr lang="en-US" dirty="0"/>
              <a:t>The names generally mean nothing. </a:t>
            </a:r>
          </a:p>
          <a:p>
            <a:r>
              <a:rPr lang="en-US" dirty="0"/>
              <a:t>But DNA does not lie</a:t>
            </a:r>
          </a:p>
          <a:p>
            <a:endParaRPr lang="en-US" dirty="0"/>
          </a:p>
          <a:p>
            <a:r>
              <a:rPr lang="en-US" dirty="0"/>
              <a:t>At SGI we breed strains for consistency and high yields of the desired end product. An example is illustrated here…..</a:t>
            </a:r>
          </a:p>
          <a:p>
            <a:endParaRPr lang="en-US" dirty="0"/>
          </a:p>
          <a:p>
            <a:r>
              <a:rPr lang="en-US" dirty="0"/>
              <a:t>Retain some variation for breeding</a:t>
            </a:r>
          </a:p>
        </p:txBody>
      </p:sp>
      <p:sp>
        <p:nvSpPr>
          <p:cNvPr id="4" name="Slide Number Placeholder 3"/>
          <p:cNvSpPr>
            <a:spLocks noGrp="1"/>
          </p:cNvSpPr>
          <p:nvPr>
            <p:ph type="sldNum" sz="quarter" idx="5"/>
          </p:nvPr>
        </p:nvSpPr>
        <p:spPr/>
        <p:txBody>
          <a:bodyPr/>
          <a:lstStyle/>
          <a:p>
            <a:fld id="{6AA3F20D-5FFF-FD45-B8D6-CD2DC3ADE150}" type="slidenum">
              <a:rPr lang="en-US" smtClean="0"/>
              <a:t>16</a:t>
            </a:fld>
            <a:endParaRPr lang="en-US"/>
          </a:p>
        </p:txBody>
      </p:sp>
    </p:spTree>
    <p:extLst>
      <p:ext uri="{BB962C8B-B14F-4D97-AF65-F5344CB8AC3E}">
        <p14:creationId xmlns:p14="http://schemas.microsoft.com/office/powerpoint/2010/main" val="344342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the high-CBD varieties is a bit of a mystery.</a:t>
            </a:r>
          </a:p>
          <a:p>
            <a:endParaRPr lang="en-US" dirty="0"/>
          </a:p>
          <a:p>
            <a:r>
              <a:rPr lang="en-US" dirty="0"/>
              <a:t>Explain </a:t>
            </a:r>
            <a:r>
              <a:rPr lang="en-US" dirty="0" err="1"/>
              <a:t>Selfed</a:t>
            </a:r>
            <a:r>
              <a:rPr lang="en-US" dirty="0"/>
              <a:t>. Masculinization</a:t>
            </a:r>
          </a:p>
          <a:p>
            <a:endParaRPr lang="en-US" dirty="0"/>
          </a:p>
          <a:p>
            <a:r>
              <a:rPr lang="en-US" dirty="0"/>
              <a:t>Cherry is the original variety bred in Colorado</a:t>
            </a:r>
          </a:p>
          <a:p>
            <a:endParaRPr lang="en-US" dirty="0"/>
          </a:p>
          <a:p>
            <a:r>
              <a:rPr lang="en-US" dirty="0" err="1"/>
              <a:t>Cannatonic</a:t>
            </a:r>
            <a:r>
              <a:rPr lang="en-US" dirty="0"/>
              <a:t> &amp; Ruderalis</a:t>
            </a:r>
          </a:p>
          <a:p>
            <a:endParaRPr lang="en-US" dirty="0"/>
          </a:p>
          <a:p>
            <a:endParaRPr lang="en-US" dirty="0"/>
          </a:p>
          <a:p>
            <a:r>
              <a:rPr lang="en-US" sz="1200" b="1" i="0" u="sng" strike="noStrike" kern="1200" dirty="0">
                <a:solidFill>
                  <a:schemeClr val="tx1"/>
                </a:solidFill>
                <a:effectLst/>
                <a:latin typeface="+mn-lt"/>
                <a:ea typeface="+mn-ea"/>
                <a:cs typeface="+mn-cs"/>
              </a:rPr>
              <a:t>Charlotte's Web </a:t>
            </a:r>
            <a:r>
              <a:rPr lang="en-US" sz="1200" b="0" i="0" u="none" strike="noStrike" kern="1200" dirty="0">
                <a:solidFill>
                  <a:schemeClr val="tx1"/>
                </a:solidFill>
                <a:effectLst/>
                <a:latin typeface="+mn-lt"/>
                <a:ea typeface="+mn-ea"/>
                <a:cs typeface="+mn-cs"/>
              </a:rPr>
              <a:t>is named after </a:t>
            </a:r>
            <a:r>
              <a:rPr lang="en-US" sz="1200" b="0" i="0" u="none" strike="noStrike" kern="1200" dirty="0">
                <a:solidFill>
                  <a:schemeClr val="tx1"/>
                </a:solidFill>
                <a:effectLst/>
                <a:latin typeface="+mn-lt"/>
                <a:ea typeface="+mn-ea"/>
                <a:cs typeface="+mn-cs"/>
                <a:hlinkClick r:id="rId3" tooltip="Charlotte Figi"/>
              </a:rPr>
              <a:t>Charlotte Figi</a:t>
            </a:r>
            <a:r>
              <a:rPr lang="en-US" sz="1200" b="0" i="0" u="none" strike="noStrike" kern="1200" dirty="0">
                <a:solidFill>
                  <a:schemeClr val="tx1"/>
                </a:solidFill>
                <a:effectLst/>
                <a:latin typeface="+mn-lt"/>
                <a:ea typeface="+mn-ea"/>
                <a:cs typeface="+mn-cs"/>
              </a:rPr>
              <a:t> whose story had led to her being described as "the girl who is changing medical marijuana laws across America."</a:t>
            </a:r>
            <a:r>
              <a:rPr lang="en-US" sz="1200" b="0" i="0" u="none" strike="noStrike" kern="1200" baseline="30000" dirty="0">
                <a:solidFill>
                  <a:schemeClr val="tx1"/>
                </a:solidFill>
                <a:effectLst/>
                <a:latin typeface="+mn-lt"/>
                <a:ea typeface="+mn-ea"/>
                <a:cs typeface="+mn-cs"/>
                <a:hlinkClick r:id="rId4"/>
              </a:rPr>
              <a:t>[6]</a:t>
            </a:r>
            <a:r>
              <a:rPr lang="en-US" sz="1200" b="0" i="0" u="none" strike="noStrike" kern="1200" dirty="0">
                <a:solidFill>
                  <a:schemeClr val="tx1"/>
                </a:solidFill>
                <a:effectLst/>
                <a:latin typeface="+mn-lt"/>
                <a:ea typeface="+mn-ea"/>
                <a:cs typeface="+mn-cs"/>
              </a:rPr>
              <a:t> Her parents and physicians say she experienced a reduction of her </a:t>
            </a:r>
            <a:r>
              <a:rPr lang="en-US" sz="1200" b="0" i="0" u="none" strike="noStrike" kern="1200" dirty="0">
                <a:solidFill>
                  <a:schemeClr val="tx1"/>
                </a:solidFill>
                <a:effectLst/>
                <a:latin typeface="+mn-lt"/>
                <a:ea typeface="+mn-ea"/>
                <a:cs typeface="+mn-cs"/>
                <a:hlinkClick r:id="rId5" tooltip="Epileptic seizure"/>
              </a:rPr>
              <a:t>epileptic seizures</a:t>
            </a:r>
            <a:r>
              <a:rPr lang="en-US" sz="1200" b="0" i="0" u="none" strike="noStrike" kern="1200" dirty="0">
                <a:solidFill>
                  <a:schemeClr val="tx1"/>
                </a:solidFill>
                <a:effectLst/>
                <a:latin typeface="+mn-lt"/>
                <a:ea typeface="+mn-ea"/>
                <a:cs typeface="+mn-cs"/>
              </a:rPr>
              <a:t> brought on by </a:t>
            </a:r>
            <a:r>
              <a:rPr lang="en-US" sz="1200" b="0" i="0" u="none" strike="noStrike" kern="1200" dirty="0">
                <a:solidFill>
                  <a:schemeClr val="tx1"/>
                </a:solidFill>
                <a:effectLst/>
                <a:latin typeface="+mn-lt"/>
                <a:ea typeface="+mn-ea"/>
                <a:cs typeface="+mn-cs"/>
                <a:hlinkClick r:id="rId6" tooltip="Dravet syndrome"/>
              </a:rPr>
              <a:t>Dravet syndrome</a:t>
            </a:r>
            <a:r>
              <a:rPr lang="en-US" sz="1200" b="0" i="0" u="none" strike="noStrike" kern="1200" dirty="0">
                <a:solidFill>
                  <a:schemeClr val="tx1"/>
                </a:solidFill>
                <a:effectLst/>
                <a:latin typeface="+mn-lt"/>
                <a:ea typeface="+mn-ea"/>
                <a:cs typeface="+mn-cs"/>
              </a:rPr>
              <a:t> after her first dose of medical marijuana at five years of age. Her usage of Charlotte's Web was first featured in the 2013 </a:t>
            </a:r>
            <a:r>
              <a:rPr lang="en-US" sz="1200" b="0" i="0" u="none" strike="noStrike" kern="1200" dirty="0">
                <a:solidFill>
                  <a:schemeClr val="tx1"/>
                </a:solidFill>
                <a:effectLst/>
                <a:latin typeface="+mn-lt"/>
                <a:ea typeface="+mn-ea"/>
                <a:cs typeface="+mn-cs"/>
                <a:hlinkClick r:id="rId7" tooltip="CNN"/>
              </a:rPr>
              <a:t>CNN</a:t>
            </a:r>
            <a:r>
              <a:rPr lang="en-US" sz="1200" b="0" i="0" u="none" strike="noStrike" kern="1200" dirty="0">
                <a:solidFill>
                  <a:schemeClr val="tx1"/>
                </a:solidFill>
                <a:effectLst/>
                <a:latin typeface="+mn-lt"/>
                <a:ea typeface="+mn-ea"/>
                <a:cs typeface="+mn-cs"/>
              </a:rPr>
              <a:t> documentary "Weed". Charlotte died on April 7, 2020 from what were suspected to be complications from </a:t>
            </a:r>
            <a:r>
              <a:rPr lang="en-US" sz="1200" b="0" i="0" u="none" strike="noStrike" kern="1200" dirty="0">
                <a:solidFill>
                  <a:schemeClr val="tx1"/>
                </a:solidFill>
                <a:effectLst/>
                <a:latin typeface="+mn-lt"/>
                <a:ea typeface="+mn-ea"/>
                <a:cs typeface="+mn-cs"/>
                <a:hlinkClick r:id="rId8" tooltip="COVID-19"/>
              </a:rPr>
              <a:t>COVID-19</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9"/>
              </a:rPr>
              <a:t>[7]</a:t>
            </a:r>
            <a:r>
              <a:rPr lang="en-US" sz="1200" b="0" i="0" u="none" strike="noStrike" kern="1200" baseline="30000" dirty="0">
                <a:solidFill>
                  <a:schemeClr val="tx1"/>
                </a:solidFill>
                <a:effectLst/>
                <a:latin typeface="+mn-lt"/>
                <a:ea typeface="+mn-ea"/>
                <a:cs typeface="+mn-cs"/>
                <a:hlinkClick r:id="rId10"/>
              </a:rPr>
              <a:t>[8]</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Media coverage increased demand for Charlotte's Web and similar products high in CBD, which has been used to treat </a:t>
            </a:r>
            <a:r>
              <a:rPr lang="en-US" sz="1200" b="0" i="0" u="none" strike="noStrike" kern="1200" dirty="0">
                <a:solidFill>
                  <a:schemeClr val="tx1"/>
                </a:solidFill>
                <a:effectLst/>
                <a:latin typeface="+mn-lt"/>
                <a:ea typeface="+mn-ea"/>
                <a:cs typeface="+mn-cs"/>
                <a:hlinkClick r:id="rId11" tooltip="Epilepsy"/>
              </a:rPr>
              <a:t>epilepsy</a:t>
            </a:r>
            <a:r>
              <a:rPr lang="en-US" sz="1200" b="0" i="0" u="none" strike="noStrike" kern="1200" dirty="0">
                <a:solidFill>
                  <a:schemeClr val="tx1"/>
                </a:solidFill>
                <a:effectLst/>
                <a:latin typeface="+mn-lt"/>
                <a:ea typeface="+mn-ea"/>
                <a:cs typeface="+mn-cs"/>
              </a:rPr>
              <a:t> in toddlers and children. It was originally called "Hippie's Disappointment" as it was a strain that had high CBD and could not induce a "high".</a:t>
            </a:r>
            <a:r>
              <a:rPr lang="en-US" sz="1200" b="0" i="0" u="none" strike="noStrike" kern="1200" baseline="30000" dirty="0">
                <a:solidFill>
                  <a:schemeClr val="tx1"/>
                </a:solidFill>
                <a:effectLst/>
                <a:latin typeface="+mn-lt"/>
                <a:ea typeface="+mn-ea"/>
                <a:cs typeface="+mn-cs"/>
                <a:hlinkClick r:id="rId12"/>
              </a:rPr>
              <a:t>[9]</a:t>
            </a:r>
            <a:r>
              <a:rPr lang="en-US" sz="1200" b="0" i="0" u="none" strike="noStrike" kern="1200" baseline="30000" dirty="0">
                <a:solidFill>
                  <a:schemeClr val="tx1"/>
                </a:solidFill>
                <a:effectLst/>
                <a:latin typeface="+mn-lt"/>
                <a:ea typeface="+mn-ea"/>
                <a:cs typeface="+mn-cs"/>
                <a:hlinkClick r:id="rId13"/>
              </a:rPr>
              <a:t>[10]</a:t>
            </a:r>
            <a:endParaRPr lang="en-US" sz="1200" b="0" i="0" u="none" strike="noStrike" kern="1200" dirty="0">
              <a:solidFill>
                <a:schemeClr val="tx1"/>
              </a:solidFill>
              <a:effectLst/>
              <a:latin typeface="+mn-lt"/>
              <a:ea typeface="+mn-ea"/>
              <a:cs typeface="+mn-cs"/>
            </a:endParaRPr>
          </a:p>
          <a:p>
            <a:endParaRPr lang="en-US" dirty="0"/>
          </a:p>
          <a:p>
            <a:r>
              <a:rPr lang="en-US" dirty="0"/>
              <a:t>Masculinization</a:t>
            </a:r>
          </a:p>
          <a:p>
            <a:r>
              <a:rPr lang="en-US" dirty="0"/>
              <a:t>Siblings to make an F1</a:t>
            </a:r>
          </a:p>
          <a:p>
            <a:r>
              <a:rPr lang="en-US" dirty="0"/>
              <a:t>Repeated again, but multiple females and contamination</a:t>
            </a:r>
          </a:p>
          <a:p>
            <a:r>
              <a:rPr lang="en-US" dirty="0"/>
              <a:t>-F2S2 inbred but segregating seeds.</a:t>
            </a:r>
          </a:p>
          <a:p>
            <a:endParaRPr lang="en-US" dirty="0"/>
          </a:p>
          <a:p>
            <a:r>
              <a:rPr lang="en-US" dirty="0"/>
              <a:t>83 plants </a:t>
            </a:r>
          </a:p>
          <a:p>
            <a:r>
              <a:rPr lang="en-US" dirty="0"/>
              <a:t>-2 were THC/THC </a:t>
            </a:r>
          </a:p>
          <a:p>
            <a:r>
              <a:rPr lang="en-US" dirty="0"/>
              <a:t>-16 THC/CBD</a:t>
            </a:r>
          </a:p>
          <a:p>
            <a:r>
              <a:rPr lang="en-US" dirty="0"/>
              <a:t>Some contamination-Pollen</a:t>
            </a:r>
          </a:p>
        </p:txBody>
      </p:sp>
      <p:sp>
        <p:nvSpPr>
          <p:cNvPr id="4" name="Slide Number Placeholder 3"/>
          <p:cNvSpPr>
            <a:spLocks noGrp="1"/>
          </p:cNvSpPr>
          <p:nvPr>
            <p:ph type="sldNum" sz="quarter" idx="5"/>
          </p:nvPr>
        </p:nvSpPr>
        <p:spPr/>
        <p:txBody>
          <a:bodyPr/>
          <a:lstStyle/>
          <a:p>
            <a:fld id="{6AA3F20D-5FFF-FD45-B8D6-CD2DC3ADE150}" type="slidenum">
              <a:rPr lang="en-US" smtClean="0"/>
              <a:t>17</a:t>
            </a:fld>
            <a:endParaRPr lang="en-US"/>
          </a:p>
        </p:txBody>
      </p:sp>
    </p:spTree>
    <p:extLst>
      <p:ext uri="{BB962C8B-B14F-4D97-AF65-F5344CB8AC3E}">
        <p14:creationId xmlns:p14="http://schemas.microsoft.com/office/powerpoint/2010/main" val="156564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missing hemp-segregation or computational</a:t>
            </a:r>
          </a:p>
        </p:txBody>
      </p:sp>
      <p:sp>
        <p:nvSpPr>
          <p:cNvPr id="4" name="Slide Number Placeholder 3"/>
          <p:cNvSpPr>
            <a:spLocks noGrp="1"/>
          </p:cNvSpPr>
          <p:nvPr>
            <p:ph type="sldNum" sz="quarter" idx="5"/>
          </p:nvPr>
        </p:nvSpPr>
        <p:spPr/>
        <p:txBody>
          <a:bodyPr/>
          <a:lstStyle/>
          <a:p>
            <a:fld id="{6AA3F20D-5FFF-FD45-B8D6-CD2DC3ADE150}" type="slidenum">
              <a:rPr lang="en-US" smtClean="0"/>
              <a:t>18</a:t>
            </a:fld>
            <a:endParaRPr lang="en-US"/>
          </a:p>
        </p:txBody>
      </p:sp>
    </p:spTree>
    <p:extLst>
      <p:ext uri="{BB962C8B-B14F-4D97-AF65-F5344CB8AC3E}">
        <p14:creationId xmlns:p14="http://schemas.microsoft.com/office/powerpoint/2010/main" val="349408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clones</a:t>
            </a:r>
          </a:p>
          <a:p>
            <a:r>
              <a:rPr lang="en-US" dirty="0"/>
              <a:t>Labor intensive</a:t>
            </a:r>
          </a:p>
          <a:p>
            <a:r>
              <a:rPr lang="en-US" dirty="0"/>
              <a:t>Well spaced</a:t>
            </a:r>
          </a:p>
          <a:p>
            <a:r>
              <a:rPr lang="en-US" dirty="0"/>
              <a:t>Irrigation</a:t>
            </a:r>
          </a:p>
        </p:txBody>
      </p:sp>
      <p:sp>
        <p:nvSpPr>
          <p:cNvPr id="4" name="Slide Number Placeholder 3"/>
          <p:cNvSpPr>
            <a:spLocks noGrp="1"/>
          </p:cNvSpPr>
          <p:nvPr>
            <p:ph type="sldNum" sz="quarter" idx="5"/>
          </p:nvPr>
        </p:nvSpPr>
        <p:spPr/>
        <p:txBody>
          <a:bodyPr/>
          <a:lstStyle/>
          <a:p>
            <a:fld id="{6AA3F20D-5FFF-FD45-B8D6-CD2DC3ADE150}" type="slidenum">
              <a:rPr lang="en-US" smtClean="0"/>
              <a:t>19</a:t>
            </a:fld>
            <a:endParaRPr lang="en-US"/>
          </a:p>
        </p:txBody>
      </p:sp>
    </p:spTree>
    <p:extLst>
      <p:ext uri="{BB962C8B-B14F-4D97-AF65-F5344CB8AC3E}">
        <p14:creationId xmlns:p14="http://schemas.microsoft.com/office/powerpoint/2010/main" val="244212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Cannabis is</a:t>
            </a:r>
            <a:r>
              <a:rPr lang="en-US" baseline="0" dirty="0"/>
              <a:t> o</a:t>
            </a:r>
            <a:r>
              <a:rPr lang="en-US" dirty="0"/>
              <a:t>ne of the first plants cultivated by humans.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Physical evidence suggests that Cannabis use dates back 5000-10000 years ago, being found in Africa, Asia, Europe, and the middle east.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is no denying that Cannabis has had a</a:t>
            </a:r>
            <a:r>
              <a:rPr lang="en-US" baseline="0" dirty="0"/>
              <a:t> large influence on human society and culture, due to its versatility as a source for fiber, grain, and chemical compounds.</a:t>
            </a:r>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2</a:t>
            </a:fld>
            <a:endParaRPr lang="en-US" dirty="0"/>
          </a:p>
        </p:txBody>
      </p:sp>
    </p:spTree>
    <p:extLst>
      <p:ext uri="{BB962C8B-B14F-4D97-AF65-F5344CB8AC3E}">
        <p14:creationId xmlns:p14="http://schemas.microsoft.com/office/powerpoint/2010/main" val="1426748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Accumulation  of THCA over the last 6 weeks</a:t>
            </a:r>
          </a:p>
          <a:p>
            <a:endParaRPr lang="en-US" dirty="0"/>
          </a:p>
          <a:p>
            <a:r>
              <a:rPr lang="en-US" dirty="0"/>
              <a:t>0.39 is actually still considered compliant in CO</a:t>
            </a:r>
          </a:p>
          <a:p>
            <a:endParaRPr lang="en-US" dirty="0"/>
          </a:p>
          <a:p>
            <a:r>
              <a:rPr lang="en-US" dirty="0"/>
              <a:t>By the fourth week most went HOT. The term used in the industry to describe a plant as non-compliant</a:t>
            </a:r>
          </a:p>
        </p:txBody>
      </p:sp>
      <p:sp>
        <p:nvSpPr>
          <p:cNvPr id="4" name="Slide Number Placeholder 3"/>
          <p:cNvSpPr>
            <a:spLocks noGrp="1"/>
          </p:cNvSpPr>
          <p:nvPr>
            <p:ph type="sldNum" sz="quarter" idx="5"/>
          </p:nvPr>
        </p:nvSpPr>
        <p:spPr/>
        <p:txBody>
          <a:bodyPr/>
          <a:lstStyle/>
          <a:p>
            <a:fld id="{6AA3F20D-5FFF-FD45-B8D6-CD2DC3ADE150}" type="slidenum">
              <a:rPr lang="en-US" smtClean="0"/>
              <a:t>20</a:t>
            </a:fld>
            <a:endParaRPr lang="en-US"/>
          </a:p>
        </p:txBody>
      </p:sp>
    </p:spTree>
    <p:extLst>
      <p:ext uri="{BB962C8B-B14F-4D97-AF65-F5344CB8AC3E}">
        <p14:creationId xmlns:p14="http://schemas.microsoft.com/office/powerpoint/2010/main" val="3803668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farmers to evaluate their risk as when to harvest. Often the test is done by the states 2 weeks before harvest. Might go hot after ==MJ</a:t>
            </a:r>
          </a:p>
          <a:p>
            <a:endParaRPr lang="en-US" dirty="0"/>
          </a:p>
          <a:p>
            <a:r>
              <a:rPr lang="en-US" dirty="0"/>
              <a:t>Arrows show 0.39</a:t>
            </a:r>
          </a:p>
          <a:p>
            <a:endParaRPr lang="en-US" dirty="0"/>
          </a:p>
          <a:p>
            <a:r>
              <a:rPr lang="en-US" dirty="0"/>
              <a:t>FL58 compliant, but loss CBD too. Since 22:1</a:t>
            </a:r>
          </a:p>
          <a:p>
            <a:endParaRPr lang="en-US" dirty="0"/>
          </a:p>
          <a:p>
            <a:r>
              <a:rPr lang="en-US" dirty="0"/>
              <a:t>Gene editing</a:t>
            </a:r>
          </a:p>
        </p:txBody>
      </p:sp>
      <p:sp>
        <p:nvSpPr>
          <p:cNvPr id="4" name="Slide Number Placeholder 3"/>
          <p:cNvSpPr>
            <a:spLocks noGrp="1"/>
          </p:cNvSpPr>
          <p:nvPr>
            <p:ph type="sldNum" sz="quarter" idx="5"/>
          </p:nvPr>
        </p:nvSpPr>
        <p:spPr/>
        <p:txBody>
          <a:bodyPr/>
          <a:lstStyle/>
          <a:p>
            <a:fld id="{6AA3F20D-5FFF-FD45-B8D6-CD2DC3ADE150}" type="slidenum">
              <a:rPr lang="en-US" smtClean="0"/>
              <a:t>21</a:t>
            </a:fld>
            <a:endParaRPr lang="en-US"/>
          </a:p>
        </p:txBody>
      </p:sp>
    </p:spTree>
    <p:extLst>
      <p:ext uri="{BB962C8B-B14F-4D97-AF65-F5344CB8AC3E}">
        <p14:creationId xmlns:p14="http://schemas.microsoft.com/office/powerpoint/2010/main" val="3046042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graphs have different scales on the y-axis.</a:t>
            </a:r>
          </a:p>
          <a:p>
            <a:endParaRPr lang="en-US" dirty="0"/>
          </a:p>
          <a:p>
            <a:r>
              <a:rPr lang="en-US" dirty="0"/>
              <a:t>Clones</a:t>
            </a:r>
          </a:p>
          <a:p>
            <a:endParaRPr lang="en-US" dirty="0"/>
          </a:p>
          <a:p>
            <a:r>
              <a:rPr lang="en-US" dirty="0"/>
              <a:t>Environmental effects – increases risk</a:t>
            </a:r>
          </a:p>
          <a:p>
            <a:endParaRPr lang="en-US" dirty="0"/>
          </a:p>
        </p:txBody>
      </p:sp>
      <p:sp>
        <p:nvSpPr>
          <p:cNvPr id="4" name="Slide Number Placeholder 3"/>
          <p:cNvSpPr>
            <a:spLocks noGrp="1"/>
          </p:cNvSpPr>
          <p:nvPr>
            <p:ph type="sldNum" sz="quarter" idx="5"/>
          </p:nvPr>
        </p:nvSpPr>
        <p:spPr/>
        <p:txBody>
          <a:bodyPr/>
          <a:lstStyle/>
          <a:p>
            <a:fld id="{6AA3F20D-5FFF-FD45-B8D6-CD2DC3ADE150}" type="slidenum">
              <a:rPr lang="en-US" smtClean="0"/>
              <a:t>22</a:t>
            </a:fld>
            <a:endParaRPr lang="en-US"/>
          </a:p>
        </p:txBody>
      </p:sp>
    </p:spTree>
    <p:extLst>
      <p:ext uri="{BB962C8B-B14F-4D97-AF65-F5344CB8AC3E}">
        <p14:creationId xmlns:p14="http://schemas.microsoft.com/office/powerpoint/2010/main" val="1861065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collaboration with Cornell we tested the first light varieties and the performance of some </a:t>
            </a:r>
            <a:r>
              <a:rPr lang="en-US" dirty="0" err="1"/>
              <a:t>selfed</a:t>
            </a:r>
            <a:r>
              <a:rPr lang="en-US" dirty="0"/>
              <a:t> seed</a:t>
            </a:r>
          </a:p>
          <a:p>
            <a:endParaRPr lang="en-US" u="sng" dirty="0"/>
          </a:p>
          <a:p>
            <a:endParaRPr lang="en-US" u="sng" dirty="0"/>
          </a:p>
          <a:p>
            <a:r>
              <a:rPr lang="en-US" u="sng" dirty="0"/>
              <a:t>One major focus of SGI is flowering time</a:t>
            </a:r>
            <a:endParaRPr lang="en-US" dirty="0"/>
          </a:p>
          <a:p>
            <a:r>
              <a:rPr lang="en-US" dirty="0"/>
              <a:t>-growth at different latitudes</a:t>
            </a:r>
          </a:p>
          <a:p>
            <a:r>
              <a:rPr lang="en-US" dirty="0"/>
              <a:t>-consistency for harvest both agricultural hemp and marijuana indoor grow operations for logistic purposes</a:t>
            </a:r>
          </a:p>
          <a:p>
            <a:r>
              <a:rPr lang="en-US" dirty="0"/>
              <a:t>-possibly two harvest in a season. California</a:t>
            </a:r>
          </a:p>
        </p:txBody>
      </p:sp>
      <p:sp>
        <p:nvSpPr>
          <p:cNvPr id="4" name="Slide Number Placeholder 3"/>
          <p:cNvSpPr>
            <a:spLocks noGrp="1"/>
          </p:cNvSpPr>
          <p:nvPr>
            <p:ph type="sldNum" sz="quarter" idx="5"/>
          </p:nvPr>
        </p:nvSpPr>
        <p:spPr/>
        <p:txBody>
          <a:bodyPr/>
          <a:lstStyle/>
          <a:p>
            <a:fld id="{6AA3F20D-5FFF-FD45-B8D6-CD2DC3ADE150}" type="slidenum">
              <a:rPr lang="en-US" smtClean="0"/>
              <a:t>23</a:t>
            </a:fld>
            <a:endParaRPr lang="en-US"/>
          </a:p>
        </p:txBody>
      </p:sp>
    </p:spTree>
    <p:extLst>
      <p:ext uri="{BB962C8B-B14F-4D97-AF65-F5344CB8AC3E}">
        <p14:creationId xmlns:p14="http://schemas.microsoft.com/office/powerpoint/2010/main" val="179703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Apical flower compared to peripheral flowers</a:t>
            </a:r>
          </a:p>
          <a:p>
            <a:endParaRPr lang="en-US" dirty="0"/>
          </a:p>
          <a:p>
            <a:r>
              <a:rPr lang="en-US" dirty="0"/>
              <a:t>Expression experiments cannabinoid production from the top to the bottom of the plant</a:t>
            </a:r>
          </a:p>
        </p:txBody>
      </p:sp>
      <p:sp>
        <p:nvSpPr>
          <p:cNvPr id="4" name="Slide Number Placeholder 3"/>
          <p:cNvSpPr>
            <a:spLocks noGrp="1"/>
          </p:cNvSpPr>
          <p:nvPr>
            <p:ph type="sldNum" sz="quarter" idx="5"/>
          </p:nvPr>
        </p:nvSpPr>
        <p:spPr/>
        <p:txBody>
          <a:bodyPr/>
          <a:lstStyle/>
          <a:p>
            <a:fld id="{6AA3F20D-5FFF-FD45-B8D6-CD2DC3ADE150}" type="slidenum">
              <a:rPr lang="en-US" smtClean="0"/>
              <a:t>24</a:t>
            </a:fld>
            <a:endParaRPr lang="en-US"/>
          </a:p>
        </p:txBody>
      </p:sp>
    </p:spTree>
    <p:extLst>
      <p:ext uri="{BB962C8B-B14F-4D97-AF65-F5344CB8AC3E}">
        <p14:creationId xmlns:p14="http://schemas.microsoft.com/office/powerpoint/2010/main" val="76359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 assembly-Why important</a:t>
            </a:r>
          </a:p>
          <a:p>
            <a:r>
              <a:rPr lang="en-US" dirty="0"/>
              <a:t>-Like a Map of the US</a:t>
            </a:r>
          </a:p>
          <a:p>
            <a:r>
              <a:rPr lang="en-US" dirty="0"/>
              <a:t>-Genes and combinations</a:t>
            </a:r>
          </a:p>
          <a:p>
            <a:endParaRPr lang="en-US" dirty="0"/>
          </a:p>
          <a:p>
            <a:r>
              <a:rPr lang="en-US" dirty="0"/>
              <a:t>-Used </a:t>
            </a:r>
            <a:r>
              <a:rPr lang="en-US" dirty="0" err="1"/>
              <a:t>CBDRx</a:t>
            </a:r>
            <a:endParaRPr lang="en-US" dirty="0"/>
          </a:p>
          <a:p>
            <a:r>
              <a:rPr lang="en-US" dirty="0"/>
              <a:t>-UM and JCVI</a:t>
            </a:r>
          </a:p>
          <a:p>
            <a:endParaRPr lang="en-US" dirty="0"/>
          </a:p>
          <a:p>
            <a:r>
              <a:rPr lang="en-US" dirty="0"/>
              <a:t>-N50 – Measure of quality of </a:t>
            </a:r>
          </a:p>
          <a:p>
            <a:endParaRPr lang="en-US" dirty="0"/>
          </a:p>
          <a:p>
            <a:r>
              <a:rPr lang="en-US" dirty="0"/>
              <a:t>-NCBI</a:t>
            </a:r>
          </a:p>
        </p:txBody>
      </p:sp>
      <p:sp>
        <p:nvSpPr>
          <p:cNvPr id="4" name="Slide Number Placeholder 3"/>
          <p:cNvSpPr>
            <a:spLocks noGrp="1"/>
          </p:cNvSpPr>
          <p:nvPr>
            <p:ph type="sldNum" sz="quarter" idx="5"/>
          </p:nvPr>
        </p:nvSpPr>
        <p:spPr/>
        <p:txBody>
          <a:bodyPr/>
          <a:lstStyle/>
          <a:p>
            <a:fld id="{6AA3F20D-5FFF-FD45-B8D6-CD2DC3ADE150}" type="slidenum">
              <a:rPr lang="en-US" smtClean="0"/>
              <a:t>25</a:t>
            </a:fld>
            <a:endParaRPr lang="en-US"/>
          </a:p>
        </p:txBody>
      </p:sp>
    </p:spTree>
    <p:extLst>
      <p:ext uri="{BB962C8B-B14F-4D97-AF65-F5344CB8AC3E}">
        <p14:creationId xmlns:p14="http://schemas.microsoft.com/office/powerpoint/2010/main" val="302679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CBDRx</a:t>
            </a:r>
            <a:r>
              <a:rPr lang="en-US" dirty="0"/>
              <a:t>  CONTIGS  -- 1000 while other exceed 100,000. Pieces of a puzzle.</a:t>
            </a:r>
          </a:p>
          <a:p>
            <a:endParaRPr lang="en-US" dirty="0"/>
          </a:p>
          <a:p>
            <a:r>
              <a:rPr lang="en-US" dirty="0"/>
              <a:t>-synthase copy number increases.</a:t>
            </a:r>
          </a:p>
          <a:p>
            <a:endParaRPr lang="en-US" dirty="0"/>
          </a:p>
          <a:p>
            <a:r>
              <a:rPr lang="en-US" dirty="0"/>
              <a:t>-synthase tandem repeat regions are in cassettes– Long reads</a:t>
            </a:r>
          </a:p>
          <a:p>
            <a:endParaRPr lang="en-US" dirty="0"/>
          </a:p>
        </p:txBody>
      </p:sp>
      <p:sp>
        <p:nvSpPr>
          <p:cNvPr id="4" name="Slide Number Placeholder 3"/>
          <p:cNvSpPr>
            <a:spLocks noGrp="1"/>
          </p:cNvSpPr>
          <p:nvPr>
            <p:ph type="sldNum" sz="quarter" idx="5"/>
          </p:nvPr>
        </p:nvSpPr>
        <p:spPr/>
        <p:txBody>
          <a:bodyPr/>
          <a:lstStyle/>
          <a:p>
            <a:fld id="{6AA3F20D-5FFF-FD45-B8D6-CD2DC3ADE150}" type="slidenum">
              <a:rPr lang="en-US" smtClean="0"/>
              <a:t>26</a:t>
            </a:fld>
            <a:endParaRPr lang="en-US"/>
          </a:p>
        </p:txBody>
      </p:sp>
    </p:spTree>
    <p:extLst>
      <p:ext uri="{BB962C8B-B14F-4D97-AF65-F5344CB8AC3E}">
        <p14:creationId xmlns:p14="http://schemas.microsoft.com/office/powerpoint/2010/main" val="4102904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genome is 89% MJ</a:t>
            </a:r>
          </a:p>
          <a:p>
            <a:endParaRPr lang="en-US" dirty="0"/>
          </a:p>
          <a:p>
            <a:r>
              <a:rPr lang="en-US" dirty="0"/>
              <a:t>Hemp genes </a:t>
            </a:r>
            <a:r>
              <a:rPr lang="en-US" dirty="0" err="1"/>
              <a:t>introgressed</a:t>
            </a:r>
            <a:r>
              <a:rPr lang="en-US" dirty="0"/>
              <a:t> into a marijuana variety.</a:t>
            </a:r>
          </a:p>
          <a:p>
            <a:endParaRPr lang="en-US" dirty="0"/>
          </a:p>
          <a:p>
            <a:r>
              <a:rPr lang="en-US" dirty="0"/>
              <a:t>The clusters are present at 26Mb, 29MB, and 31 MB and are in a centromeric region where gene content, the blue line, being low compared to regions outside of the centromere, and there are more repeats, grey bars, in the centromeric region</a:t>
            </a:r>
          </a:p>
          <a:p>
            <a:endParaRPr lang="en-US" dirty="0"/>
          </a:p>
          <a:p>
            <a:r>
              <a:rPr lang="en-US" dirty="0"/>
              <a:t>Recombination is also suppressed as can be seen by the gray triangle comparing the genetic and physical maps.</a:t>
            </a:r>
          </a:p>
          <a:p>
            <a:endParaRPr lang="en-US" dirty="0"/>
          </a:p>
          <a:p>
            <a:r>
              <a:rPr lang="en-US" dirty="0"/>
              <a:t> Two of the gene clusters lie in the region of hemp ancestry, while the cluster at 26Mb is located in a region of marijuana ancestry. However, </a:t>
            </a:r>
            <a:r>
              <a:rPr lang="en-US" dirty="0" err="1"/>
              <a:t>CBDRx</a:t>
            </a:r>
            <a:r>
              <a:rPr lang="en-US" dirty="0"/>
              <a:t> does not have an active THCA synthase</a:t>
            </a:r>
          </a:p>
        </p:txBody>
      </p:sp>
      <p:sp>
        <p:nvSpPr>
          <p:cNvPr id="4" name="Slide Number Placeholder 3"/>
          <p:cNvSpPr>
            <a:spLocks noGrp="1"/>
          </p:cNvSpPr>
          <p:nvPr>
            <p:ph type="sldNum" sz="quarter" idx="5"/>
          </p:nvPr>
        </p:nvSpPr>
        <p:spPr/>
        <p:txBody>
          <a:bodyPr/>
          <a:lstStyle/>
          <a:p>
            <a:fld id="{6AA3F20D-5FFF-FD45-B8D6-CD2DC3ADE150}" type="slidenum">
              <a:rPr lang="en-US" smtClean="0"/>
              <a:t>27</a:t>
            </a:fld>
            <a:endParaRPr lang="en-US"/>
          </a:p>
        </p:txBody>
      </p:sp>
    </p:spTree>
    <p:extLst>
      <p:ext uri="{BB962C8B-B14F-4D97-AF65-F5344CB8AC3E}">
        <p14:creationId xmlns:p14="http://schemas.microsoft.com/office/powerpoint/2010/main" val="143696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closer look at the synthase clusters reveals some surprises.</a:t>
            </a:r>
          </a:p>
          <a:p>
            <a:endParaRPr lang="en-US" dirty="0"/>
          </a:p>
          <a:p>
            <a:r>
              <a:rPr lang="en-US" dirty="0"/>
              <a:t>-seven </a:t>
            </a:r>
            <a:r>
              <a:rPr lang="en-US" dirty="0" err="1"/>
              <a:t>syntyhase</a:t>
            </a:r>
            <a:r>
              <a:rPr lang="en-US" dirty="0"/>
              <a:t> sequences 26</a:t>
            </a:r>
          </a:p>
          <a:p>
            <a:r>
              <a:rPr lang="en-US" dirty="0"/>
              <a:t>-five at 29 </a:t>
            </a:r>
          </a:p>
          <a:p>
            <a:r>
              <a:rPr lang="en-US" dirty="0"/>
              <a:t>-one at 31- only one expressed…..From Hemp</a:t>
            </a:r>
          </a:p>
          <a:p>
            <a:endParaRPr lang="en-US" dirty="0"/>
          </a:p>
          <a:p>
            <a:r>
              <a:rPr lang="en-US" dirty="0"/>
              <a:t>LTR</a:t>
            </a:r>
          </a:p>
          <a:p>
            <a:r>
              <a:rPr lang="en-US" dirty="0"/>
              <a:t>-type 1 = THCAS – MJ region</a:t>
            </a:r>
          </a:p>
          <a:p>
            <a:r>
              <a:rPr lang="en-US" dirty="0"/>
              <a:t>-type 8 = CBDAS – Hemp region</a:t>
            </a:r>
          </a:p>
          <a:p>
            <a:r>
              <a:rPr lang="en-US" dirty="0"/>
              <a:t>In </a:t>
            </a:r>
            <a:r>
              <a:rPr lang="en-US" dirty="0" err="1"/>
              <a:t>CBDRx</a:t>
            </a:r>
            <a:r>
              <a:rPr lang="en-US" dirty="0"/>
              <a:t> type 1 ubiquitous possibly due to it’s marijuana origin</a:t>
            </a:r>
          </a:p>
        </p:txBody>
      </p:sp>
      <p:sp>
        <p:nvSpPr>
          <p:cNvPr id="4" name="Slide Number Placeholder 3"/>
          <p:cNvSpPr>
            <a:spLocks noGrp="1"/>
          </p:cNvSpPr>
          <p:nvPr>
            <p:ph type="sldNum" sz="quarter" idx="5"/>
          </p:nvPr>
        </p:nvSpPr>
        <p:spPr/>
        <p:txBody>
          <a:bodyPr/>
          <a:lstStyle/>
          <a:p>
            <a:fld id="{6AA3F20D-5FFF-FD45-B8D6-CD2DC3ADE150}" type="slidenum">
              <a:rPr lang="en-US" smtClean="0"/>
              <a:t>28</a:t>
            </a:fld>
            <a:endParaRPr lang="en-US"/>
          </a:p>
        </p:txBody>
      </p:sp>
    </p:spTree>
    <p:extLst>
      <p:ext uri="{BB962C8B-B14F-4D97-AF65-F5344CB8AC3E}">
        <p14:creationId xmlns:p14="http://schemas.microsoft.com/office/powerpoint/2010/main" val="3995656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Sequenced 3 FL lines</a:t>
            </a:r>
          </a:p>
          <a:p>
            <a:r>
              <a:rPr lang="en-US" dirty="0"/>
              <a:t>Red=THCAS genes</a:t>
            </a:r>
          </a:p>
          <a:p>
            <a:r>
              <a:rPr lang="en-US" dirty="0"/>
              <a:t>Green=CBDAS genes</a:t>
            </a:r>
          </a:p>
          <a:p>
            <a:r>
              <a:rPr lang="en-US" dirty="0"/>
              <a:t>-one heterozygous producing both CBDA and THCA</a:t>
            </a:r>
          </a:p>
          <a:p>
            <a:endParaRPr lang="en-US" dirty="0"/>
          </a:p>
          <a:p>
            <a:r>
              <a:rPr lang="en-US" dirty="0"/>
              <a:t>Interesting question:</a:t>
            </a:r>
          </a:p>
          <a:p>
            <a:r>
              <a:rPr lang="en-US" dirty="0"/>
              <a:t>26 Mb in THCAS region (RED), but in </a:t>
            </a:r>
            <a:r>
              <a:rPr lang="en-US" dirty="0" err="1"/>
              <a:t>CBDRx</a:t>
            </a:r>
            <a:r>
              <a:rPr lang="en-US" dirty="0"/>
              <a:t> there is not an active THCAS</a:t>
            </a:r>
          </a:p>
          <a:p>
            <a:r>
              <a:rPr lang="en-US" dirty="0"/>
              <a:t>Perhaps FL48 is progenitor and high-CBD arose by illegitimate </a:t>
            </a:r>
            <a:r>
              <a:rPr lang="en-US" dirty="0" err="1"/>
              <a:t>recombo</a:t>
            </a:r>
            <a:r>
              <a:rPr lang="en-US" dirty="0"/>
              <a:t> and selection.</a:t>
            </a:r>
          </a:p>
          <a:p>
            <a:endParaRPr lang="en-US" dirty="0"/>
          </a:p>
          <a:p>
            <a:endParaRPr lang="en-US" dirty="0"/>
          </a:p>
          <a:p>
            <a:r>
              <a:rPr lang="en-US" dirty="0"/>
              <a:t>So to summarize, in all four plants CBDAS is expressed and is located at 31Mb. For FL48, both synthases are expressed with THCAS coming from the cluster at 26Mb</a:t>
            </a:r>
          </a:p>
        </p:txBody>
      </p:sp>
      <p:sp>
        <p:nvSpPr>
          <p:cNvPr id="4" name="Slide Number Placeholder 3"/>
          <p:cNvSpPr>
            <a:spLocks noGrp="1"/>
          </p:cNvSpPr>
          <p:nvPr>
            <p:ph type="sldNum" sz="quarter" idx="5"/>
          </p:nvPr>
        </p:nvSpPr>
        <p:spPr/>
        <p:txBody>
          <a:bodyPr/>
          <a:lstStyle/>
          <a:p>
            <a:fld id="{6AA3F20D-5FFF-FD45-B8D6-CD2DC3ADE150}" type="slidenum">
              <a:rPr lang="en-US" smtClean="0"/>
              <a:t>29</a:t>
            </a:fld>
            <a:endParaRPr lang="en-US"/>
          </a:p>
        </p:txBody>
      </p:sp>
    </p:spTree>
    <p:extLst>
      <p:ext uri="{BB962C8B-B14F-4D97-AF65-F5344CB8AC3E}">
        <p14:creationId xmlns:p14="http://schemas.microsoft.com/office/powerpoint/2010/main" val="145558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sources of information on Cannabis</a:t>
            </a:r>
            <a:r>
              <a:rPr lang="en-US" baseline="0" dirty="0"/>
              <a:t> and interactions with humans called Ethnobotany</a:t>
            </a:r>
          </a:p>
          <a:p>
            <a:endParaRPr lang="en-US" baseline="0" dirty="0"/>
          </a:p>
          <a:p>
            <a:r>
              <a:rPr lang="en-US" baseline="0" dirty="0"/>
              <a:t>While I am not singling out these books specifically, much of the science is soft, and claims as to the potential of Cannabis have been overstated. This is a disservice to science and society, due to unproven information and unrealistic expectations</a:t>
            </a:r>
          </a:p>
          <a:p>
            <a:endParaRPr lang="en-US" baseline="0" dirty="0"/>
          </a:p>
          <a:p>
            <a:r>
              <a:rPr lang="en-US" baseline="0" dirty="0"/>
              <a:t>This is particularly true with medical claims where misinformation can have serious consequences on patients.</a:t>
            </a:r>
          </a:p>
          <a:p>
            <a:endParaRPr lang="en-US" baseline="0" dirty="0"/>
          </a:p>
          <a:p>
            <a:r>
              <a:rPr lang="en-US" baseline="0" dirty="0"/>
              <a:t>What the Cannabis industry needs is sound science using modern techniques.</a:t>
            </a:r>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3</a:t>
            </a:fld>
            <a:endParaRPr lang="en-US" dirty="0"/>
          </a:p>
        </p:txBody>
      </p:sp>
    </p:spTree>
    <p:extLst>
      <p:ext uri="{BB962C8B-B14F-4D97-AF65-F5344CB8AC3E}">
        <p14:creationId xmlns:p14="http://schemas.microsoft.com/office/powerpoint/2010/main" val="22885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Inbred parents to make an F2 population for a genetic map and QTL mapping. </a:t>
            </a:r>
          </a:p>
          <a:p>
            <a:endParaRPr lang="en-US" dirty="0"/>
          </a:p>
          <a:p>
            <a:r>
              <a:rPr lang="en-US" dirty="0"/>
              <a:t>The chromosome numbering system is inaccurate due to an initial mix up, thus the synthase loci are on chromosome 9 in this figure. Blue box.</a:t>
            </a:r>
          </a:p>
          <a:p>
            <a:endParaRPr lang="en-US" dirty="0"/>
          </a:p>
          <a:p>
            <a:r>
              <a:rPr lang="en-US" dirty="0"/>
              <a:t>Besides the high quality genome assembly, our work resulted in two major conclusions.</a:t>
            </a:r>
          </a:p>
          <a:p>
            <a:endParaRPr lang="en-US" dirty="0"/>
          </a:p>
          <a:p>
            <a:r>
              <a:rPr lang="en-US" dirty="0"/>
              <a:t>The ratio of CBD/THC is almost exclusively due to the tandem gene cassettes -92% of the variation</a:t>
            </a:r>
          </a:p>
          <a:p>
            <a:endParaRPr lang="en-US" dirty="0"/>
          </a:p>
          <a:p>
            <a:r>
              <a:rPr lang="en-US" dirty="0"/>
              <a:t>Cannabinoid concentrations, or potency, is independent of the synthase genes, and instead is attributed to 5 QTL located on other chromosomes. Black arrows</a:t>
            </a:r>
          </a:p>
          <a:p>
            <a:endParaRPr lang="en-US" dirty="0"/>
          </a:p>
          <a:p>
            <a:r>
              <a:rPr lang="en-US" dirty="0"/>
              <a:t>This has been a point of contention among various groups, where the hypothesis was that potency was selected for and resulted in synthase gene duplications, but as I have presented today, nearly all the extra copies are non-functional and the QTL map provides an </a:t>
            </a:r>
            <a:r>
              <a:rPr lang="en-US" dirty="0" err="1"/>
              <a:t>explaination</a:t>
            </a:r>
            <a:r>
              <a:rPr lang="en-US" dirty="0"/>
              <a:t> as to the mechanism and variation of cannabinoid production</a:t>
            </a:r>
          </a:p>
          <a:p>
            <a:endParaRPr lang="en-US" dirty="0"/>
          </a:p>
          <a:p>
            <a:endParaRPr lang="en-US" dirty="0"/>
          </a:p>
        </p:txBody>
      </p:sp>
      <p:sp>
        <p:nvSpPr>
          <p:cNvPr id="4" name="Slide Number Placeholder 3"/>
          <p:cNvSpPr>
            <a:spLocks noGrp="1"/>
          </p:cNvSpPr>
          <p:nvPr>
            <p:ph type="sldNum" sz="quarter" idx="5"/>
          </p:nvPr>
        </p:nvSpPr>
        <p:spPr/>
        <p:txBody>
          <a:bodyPr/>
          <a:lstStyle/>
          <a:p>
            <a:fld id="{6AA3F20D-5FFF-FD45-B8D6-CD2DC3ADE150}" type="slidenum">
              <a:rPr lang="en-US" smtClean="0"/>
              <a:t>30</a:t>
            </a:fld>
            <a:endParaRPr lang="en-US"/>
          </a:p>
        </p:txBody>
      </p:sp>
    </p:spTree>
    <p:extLst>
      <p:ext uri="{BB962C8B-B14F-4D97-AF65-F5344CB8AC3E}">
        <p14:creationId xmlns:p14="http://schemas.microsoft.com/office/powerpoint/2010/main" val="17472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CBD and THC are not the only chemicals of interest in Cannabis.</a:t>
            </a:r>
          </a:p>
          <a:p>
            <a:endParaRPr lang="en-US" dirty="0"/>
          </a:p>
          <a:p>
            <a:r>
              <a:rPr lang="en-US" dirty="0"/>
              <a:t>Other cannabinoids</a:t>
            </a:r>
          </a:p>
          <a:p>
            <a:endParaRPr lang="en-US" dirty="0"/>
          </a:p>
          <a:p>
            <a:r>
              <a:rPr lang="en-US" dirty="0"/>
              <a:t>Terpenes</a:t>
            </a:r>
          </a:p>
          <a:p>
            <a:endParaRPr lang="en-US" dirty="0"/>
          </a:p>
          <a:p>
            <a:r>
              <a:rPr lang="en-US" dirty="0"/>
              <a:t>Entourage effect – or as we being scientist would say synergy</a:t>
            </a:r>
          </a:p>
          <a:p>
            <a:endParaRPr lang="en-US" dirty="0"/>
          </a:p>
          <a:p>
            <a:r>
              <a:rPr lang="en-US" dirty="0"/>
              <a:t>What are the true effects of these compound either individually or in some combination? We need more science.</a:t>
            </a:r>
          </a:p>
          <a:p>
            <a:endParaRPr lang="en-US" dirty="0"/>
          </a:p>
          <a:p>
            <a:r>
              <a:rPr lang="en-US" dirty="0"/>
              <a:t>Myrcene-is the most common terpene in many Cannabis strains and studies have shown that myrcene itself has sedative effects.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Different varieties of marijuana flavor and smells are terpene dependent variation and terpenes also give hops different flavors and hops is closest relative to Cannabis.</a:t>
            </a:r>
          </a:p>
        </p:txBody>
      </p:sp>
      <p:sp>
        <p:nvSpPr>
          <p:cNvPr id="4" name="Slide Number Placeholder 3"/>
          <p:cNvSpPr>
            <a:spLocks noGrp="1"/>
          </p:cNvSpPr>
          <p:nvPr>
            <p:ph type="sldNum" sz="quarter" idx="10"/>
          </p:nvPr>
        </p:nvSpPr>
        <p:spPr/>
        <p:txBody>
          <a:bodyPr/>
          <a:lstStyle/>
          <a:p>
            <a:fld id="{6AA3F20D-5FFF-FD45-B8D6-CD2DC3ADE150}" type="slidenum">
              <a:rPr lang="en-US" smtClean="0"/>
              <a:t>31</a:t>
            </a:fld>
            <a:endParaRPr lang="en-US"/>
          </a:p>
        </p:txBody>
      </p:sp>
    </p:spTree>
    <p:extLst>
      <p:ext uri="{BB962C8B-B14F-4D97-AF65-F5344CB8AC3E}">
        <p14:creationId xmlns:p14="http://schemas.microsoft.com/office/powerpoint/2010/main" val="1961594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popular term to describe Cannabis varieties is Chemovars which classifies varieties based upon the chemotype.</a:t>
            </a:r>
          </a:p>
          <a:p>
            <a:endParaRPr lang="en-US" dirty="0"/>
          </a:p>
          <a:p>
            <a:r>
              <a:rPr lang="en-US" dirty="0"/>
              <a:t>In this slide a number of marijuana strains are grouped according to their terpene composition.</a:t>
            </a:r>
          </a:p>
          <a:p>
            <a:endParaRPr lang="en-US" dirty="0"/>
          </a:p>
          <a:p>
            <a:r>
              <a:rPr lang="en-US" dirty="0"/>
              <a:t>Many terpene synthase genes actually produce more than a single terpene, thus certain terpenes are correlated. For example caryophyllene and humulene….</a:t>
            </a:r>
          </a:p>
          <a:p>
            <a:endParaRPr lang="en-US" dirty="0"/>
          </a:p>
          <a:p>
            <a:r>
              <a:rPr lang="en-US" dirty="0"/>
              <a:t>Terpinolene is </a:t>
            </a:r>
            <a:r>
              <a:rPr lang="en-US" dirty="0" err="1"/>
              <a:t>bvery</a:t>
            </a:r>
            <a:r>
              <a:rPr lang="en-US" dirty="0"/>
              <a:t> interesting being present in only a subset of varieties and almost completely absent in most varieties.</a:t>
            </a:r>
          </a:p>
          <a:p>
            <a:endParaRPr lang="en-US" dirty="0"/>
          </a:p>
          <a:p>
            <a:r>
              <a:rPr lang="en-US" dirty="0"/>
              <a:t>Myrcene…alpha pinene</a:t>
            </a:r>
          </a:p>
          <a:p>
            <a:endParaRPr lang="en-US" dirty="0"/>
          </a:p>
          <a:p>
            <a:r>
              <a:rPr lang="en-US" dirty="0"/>
              <a:t>Limonene somewhat independent</a:t>
            </a:r>
          </a:p>
          <a:p>
            <a:endParaRPr lang="en-US" dirty="0"/>
          </a:p>
          <a:p>
            <a:r>
              <a:rPr lang="en-US" dirty="0"/>
              <a:t>The genes are present in clusters making it challenging to genetically manipulate terpene content, but we are working to make Near-Isogenic-Lines Thus we would have nearly an identical variety plus and minus myrcene, one for the morning and one for the night.</a:t>
            </a:r>
          </a:p>
        </p:txBody>
      </p:sp>
      <p:sp>
        <p:nvSpPr>
          <p:cNvPr id="4" name="Slide Number Placeholder 3"/>
          <p:cNvSpPr>
            <a:spLocks noGrp="1"/>
          </p:cNvSpPr>
          <p:nvPr>
            <p:ph type="sldNum" sz="quarter" idx="5"/>
          </p:nvPr>
        </p:nvSpPr>
        <p:spPr/>
        <p:txBody>
          <a:bodyPr/>
          <a:lstStyle/>
          <a:p>
            <a:fld id="{6AA3F20D-5FFF-FD45-B8D6-CD2DC3ADE150}" type="slidenum">
              <a:rPr lang="en-US" smtClean="0"/>
              <a:t>32</a:t>
            </a:fld>
            <a:endParaRPr lang="en-US"/>
          </a:p>
        </p:txBody>
      </p:sp>
    </p:spTree>
    <p:extLst>
      <p:ext uri="{BB962C8B-B14F-4D97-AF65-F5344CB8AC3E}">
        <p14:creationId xmlns:p14="http://schemas.microsoft.com/office/powerpoint/2010/main" val="3411041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A3F20D-5FFF-FD45-B8D6-CD2DC3ADE150}" type="slidenum">
              <a:rPr lang="en-US" smtClean="0"/>
              <a:t>33</a:t>
            </a:fld>
            <a:endParaRPr lang="en-US"/>
          </a:p>
        </p:txBody>
      </p:sp>
    </p:spTree>
    <p:extLst>
      <p:ext uri="{BB962C8B-B14F-4D97-AF65-F5344CB8AC3E}">
        <p14:creationId xmlns:p14="http://schemas.microsoft.com/office/powerpoint/2010/main" val="2883719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a:t>
            </a:r>
          </a:p>
          <a:p>
            <a:r>
              <a:rPr lang="en-US" dirty="0"/>
              <a:t>I’m organizer, please send an email if you would </a:t>
            </a:r>
            <a:r>
              <a:rPr lang="en-US" dirty="0" err="1"/>
              <a:t>mlike</a:t>
            </a:r>
            <a:r>
              <a:rPr lang="en-US" dirty="0"/>
              <a:t> </a:t>
            </a:r>
            <a:r>
              <a:rPr lang="en-US" dirty="0" err="1"/>
              <a:t>tomspeak</a:t>
            </a:r>
            <a:r>
              <a:rPr lang="en-US" dirty="0"/>
              <a:t>. Students and post-docs are encouraged</a:t>
            </a:r>
          </a:p>
          <a:p>
            <a:endParaRPr lang="en-US" dirty="0"/>
          </a:p>
          <a:p>
            <a:r>
              <a:rPr lang="en-US" dirty="0"/>
              <a:t>ICRC</a:t>
            </a:r>
          </a:p>
        </p:txBody>
      </p:sp>
      <p:sp>
        <p:nvSpPr>
          <p:cNvPr id="4" name="Slide Number Placeholder 3"/>
          <p:cNvSpPr>
            <a:spLocks noGrp="1"/>
          </p:cNvSpPr>
          <p:nvPr>
            <p:ph type="sldNum" sz="quarter" idx="5"/>
          </p:nvPr>
        </p:nvSpPr>
        <p:spPr/>
        <p:txBody>
          <a:bodyPr/>
          <a:lstStyle/>
          <a:p>
            <a:fld id="{6AA3F20D-5FFF-FD45-B8D6-CD2DC3ADE150}" type="slidenum">
              <a:rPr lang="en-US" smtClean="0"/>
              <a:t>34</a:t>
            </a:fld>
            <a:endParaRPr lang="en-US"/>
          </a:p>
        </p:txBody>
      </p:sp>
    </p:spTree>
    <p:extLst>
      <p:ext uri="{BB962C8B-B14F-4D97-AF65-F5344CB8AC3E}">
        <p14:creationId xmlns:p14="http://schemas.microsoft.com/office/powerpoint/2010/main" val="141322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A3F20D-5FFF-FD45-B8D6-CD2DC3ADE150}" type="slidenum">
              <a:rPr lang="en-US" smtClean="0"/>
              <a:t>35</a:t>
            </a:fld>
            <a:endParaRPr lang="en-US"/>
          </a:p>
        </p:txBody>
      </p:sp>
    </p:spTree>
    <p:extLst>
      <p:ext uri="{BB962C8B-B14F-4D97-AF65-F5344CB8AC3E}">
        <p14:creationId xmlns:p14="http://schemas.microsoft.com/office/powerpoint/2010/main" val="165404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brave pioneers in the field were Karl </a:t>
            </a:r>
            <a:r>
              <a:rPr lang="en-US" dirty="0" err="1"/>
              <a:t>Hillig</a:t>
            </a:r>
            <a:r>
              <a:rPr lang="en-US" dirty="0"/>
              <a:t> and Paul Mahlberg. We owe Karl and Paul for being one of the first to really have the guts to work with Cannabis, utilizing science to generate facts. They worked endlessly to accumulate a worldwide collection of strains for population studies.</a:t>
            </a:r>
          </a:p>
          <a:p>
            <a:endParaRPr lang="en-US" dirty="0"/>
          </a:p>
          <a:p>
            <a:r>
              <a:rPr lang="en-US" dirty="0"/>
              <a:t>Story is - they</a:t>
            </a:r>
            <a:r>
              <a:rPr lang="en-US" baseline="0" dirty="0"/>
              <a:t> were raided by the DEA and everything was confiscated, including the DNA. It was huge loss of an extensive germplasm collection.</a:t>
            </a:r>
            <a:endParaRPr lang="en-US" dirty="0"/>
          </a:p>
          <a:p>
            <a:endParaRPr lang="en-US" dirty="0"/>
          </a:p>
          <a:p>
            <a:r>
              <a:rPr lang="en-US" dirty="0"/>
              <a:t>Karl has been hiding out ever since, but I did get him to return an email once. He’s probably at an off grid cabin in the woods of Northern Minnesota. </a:t>
            </a:r>
          </a:p>
          <a:p>
            <a:endParaRPr lang="en-US" dirty="0"/>
          </a:p>
          <a:p>
            <a:r>
              <a:rPr lang="en-US" dirty="0"/>
              <a:t>Sadly enough Paul passed away in October of 2018. He was a Cannabis expert to the end helping get hemp production legalized in Wisconsin.</a:t>
            </a:r>
          </a:p>
          <a:p>
            <a:endParaRPr lang="en-US" dirty="0"/>
          </a:p>
          <a:p>
            <a:r>
              <a:rPr lang="en-US" dirty="0"/>
              <a:t>His work laid the groundwork for those of us following in his footsteps by doing real science.</a:t>
            </a:r>
          </a:p>
        </p:txBody>
      </p:sp>
      <p:sp>
        <p:nvSpPr>
          <p:cNvPr id="4" name="Slide Number Placeholder 3"/>
          <p:cNvSpPr>
            <a:spLocks noGrp="1"/>
          </p:cNvSpPr>
          <p:nvPr>
            <p:ph type="sldNum" sz="quarter" idx="10"/>
          </p:nvPr>
        </p:nvSpPr>
        <p:spPr/>
        <p:txBody>
          <a:bodyPr/>
          <a:lstStyle/>
          <a:p>
            <a:fld id="{6AA3F20D-5FFF-FD45-B8D6-CD2DC3ADE150}" type="slidenum">
              <a:rPr lang="en-US" smtClean="0"/>
              <a:t>4</a:t>
            </a:fld>
            <a:endParaRPr lang="en-US"/>
          </a:p>
        </p:txBody>
      </p:sp>
    </p:spTree>
    <p:extLst>
      <p:ext uri="{BB962C8B-B14F-4D97-AF65-F5344CB8AC3E}">
        <p14:creationId xmlns:p14="http://schemas.microsoft.com/office/powerpoint/2010/main" val="171780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overjoyed to see this article published</a:t>
            </a:r>
            <a:r>
              <a:rPr lang="en-US" baseline="0" dirty="0"/>
              <a:t> in 2017, and the editorial in the same issue says it all.</a:t>
            </a:r>
          </a:p>
          <a:p>
            <a:endParaRPr lang="en-US" baseline="0" dirty="0"/>
          </a:p>
          <a:p>
            <a:r>
              <a:rPr lang="en-US" baseline="0" dirty="0"/>
              <a:t>REAL DATA, AT LAST</a:t>
            </a:r>
          </a:p>
          <a:p>
            <a:endParaRPr lang="en-US" baseline="0" dirty="0"/>
          </a:p>
          <a:p>
            <a:r>
              <a:rPr lang="en-US" baseline="0" dirty="0" err="1"/>
              <a:t>Dravet</a:t>
            </a:r>
            <a:r>
              <a:rPr lang="en-US" baseline="0" dirty="0"/>
              <a:t> syndrome is a loss of function mutation that results in severe seizures in children, causing intellectual deterioration and early death.</a:t>
            </a:r>
          </a:p>
          <a:p>
            <a:endParaRPr lang="en-US" baseline="0" dirty="0"/>
          </a:p>
          <a:p>
            <a:r>
              <a:rPr lang="en-US" baseline="0" dirty="0"/>
              <a:t>CBD (Cannabidiol) a component of Cannabis greatly relieves the symptoms of this disease.</a:t>
            </a:r>
          </a:p>
          <a:p>
            <a:endParaRPr lang="en-US" baseline="0" dirty="0"/>
          </a:p>
          <a:p>
            <a:r>
              <a:rPr lang="en-US" baseline="0" dirty="0"/>
              <a:t>These are the type of studies which are required, and they are hindered by bad laws not based on science.</a:t>
            </a:r>
          </a:p>
          <a:p>
            <a:endParaRPr lang="en-US" baseline="0" dirty="0"/>
          </a:p>
          <a:p>
            <a:r>
              <a:rPr lang="en-US" baseline="0" dirty="0"/>
              <a:t>There are plenty of jokes about getting high, but there is nothing funny about a child having a seizure.</a:t>
            </a:r>
          </a:p>
          <a:p>
            <a:endParaRPr lang="en-US" baseline="0" dirty="0"/>
          </a:p>
          <a:p>
            <a:r>
              <a:rPr lang="en-US" baseline="0" dirty="0"/>
              <a:t>This work along with other studies makes it a fact that Cannabis is NOT a schedule I narcotic. Schedule 1 means it has no medical uses. </a:t>
            </a:r>
          </a:p>
        </p:txBody>
      </p:sp>
      <p:sp>
        <p:nvSpPr>
          <p:cNvPr id="4" name="Slide Number Placeholder 3"/>
          <p:cNvSpPr>
            <a:spLocks noGrp="1"/>
          </p:cNvSpPr>
          <p:nvPr>
            <p:ph type="sldNum" sz="quarter" idx="10"/>
          </p:nvPr>
        </p:nvSpPr>
        <p:spPr/>
        <p:txBody>
          <a:bodyPr/>
          <a:lstStyle/>
          <a:p>
            <a:fld id="{6AA3F20D-5FFF-FD45-B8D6-CD2DC3ADE150}" type="slidenum">
              <a:rPr lang="en-US" smtClean="0"/>
              <a:t>5</a:t>
            </a:fld>
            <a:endParaRPr lang="en-US"/>
          </a:p>
        </p:txBody>
      </p:sp>
    </p:spTree>
    <p:extLst>
      <p:ext uri="{BB962C8B-B14F-4D97-AF65-F5344CB8AC3E}">
        <p14:creationId xmlns:p14="http://schemas.microsoft.com/office/powerpoint/2010/main" val="103785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9 year period 7 million people in this country were punished for possession of Cannabis. </a:t>
            </a:r>
          </a:p>
          <a:p>
            <a:endParaRPr lang="en-US" dirty="0"/>
          </a:p>
          <a:p>
            <a:r>
              <a:rPr lang="en-US" dirty="0"/>
              <a:t>During the same 9 year period people of color were arrested at a rate 3 times that of their Caucasian counterparts.</a:t>
            </a:r>
          </a:p>
          <a:p>
            <a:endParaRPr lang="en-US" dirty="0"/>
          </a:p>
          <a:p>
            <a:r>
              <a:rPr lang="en-US" dirty="0"/>
              <a:t>Even though there has never been an overdose of marijuana, 52% of all drug arrests are for cannabis, costing states over 3 and a half BILLION dollars a year.</a:t>
            </a:r>
          </a:p>
          <a:p>
            <a:endParaRPr lang="en-US" dirty="0"/>
          </a:p>
          <a:p>
            <a:r>
              <a:rPr lang="en-US" dirty="0"/>
              <a:t>The worst thing of all is the fact that being arrested for marijuana has lifelong repercussions that can span generations</a:t>
            </a:r>
          </a:p>
        </p:txBody>
      </p:sp>
      <p:sp>
        <p:nvSpPr>
          <p:cNvPr id="4" name="Slide Number Placeholder 3"/>
          <p:cNvSpPr>
            <a:spLocks noGrp="1"/>
          </p:cNvSpPr>
          <p:nvPr>
            <p:ph type="sldNum" sz="quarter" idx="5"/>
          </p:nvPr>
        </p:nvSpPr>
        <p:spPr/>
        <p:txBody>
          <a:bodyPr/>
          <a:lstStyle/>
          <a:p>
            <a:fld id="{6AA3F20D-5FFF-FD45-B8D6-CD2DC3ADE150}" type="slidenum">
              <a:rPr lang="en-US" smtClean="0"/>
              <a:t>6</a:t>
            </a:fld>
            <a:endParaRPr lang="en-US" dirty="0"/>
          </a:p>
        </p:txBody>
      </p:sp>
    </p:spTree>
    <p:extLst>
      <p:ext uri="{BB962C8B-B14F-4D97-AF65-F5344CB8AC3E}">
        <p14:creationId xmlns:p14="http://schemas.microsoft.com/office/powerpoint/2010/main" val="290545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true victims of marijuana prohibition.</a:t>
            </a:r>
          </a:p>
          <a:p>
            <a:endParaRPr lang="en-US" dirty="0"/>
          </a:p>
          <a:p>
            <a:r>
              <a:rPr lang="en-US" dirty="0"/>
              <a:t>Children have to burden the consequences of missing</a:t>
            </a:r>
            <a:r>
              <a:rPr lang="en-US" baseline="0" dirty="0"/>
              <a:t> a parent due to incarceration which creates financial hardship &amp; emotional distress</a:t>
            </a:r>
          </a:p>
          <a:p>
            <a:endParaRPr lang="en-US" baseline="0" dirty="0"/>
          </a:p>
          <a:p>
            <a:r>
              <a:rPr lang="en-US" baseline="0" dirty="0"/>
              <a:t>Perhaps the most significant consequence is that these children’s parents are unable to find good jobs due to a conviction. And this doesn’t go away, condemning many of these innocent children to a lower quality of life.</a:t>
            </a:r>
          </a:p>
          <a:p>
            <a:endParaRPr lang="en-US" baseline="0" dirty="0"/>
          </a:p>
          <a:p>
            <a:r>
              <a:rPr lang="en-US" baseline="0" dirty="0"/>
              <a:t>Life long repercussions -  for a joint.</a:t>
            </a:r>
          </a:p>
          <a:p>
            <a:endParaRPr lang="en-US" baseline="0" dirty="0"/>
          </a:p>
          <a:p>
            <a:r>
              <a:rPr lang="en-US" baseline="0" dirty="0"/>
              <a:t>It isn’t based on science, and it is immoral. The crime does not fit the punishment</a:t>
            </a:r>
          </a:p>
          <a:p>
            <a:endParaRPr lang="en-US" baseline="0" dirty="0"/>
          </a:p>
          <a:p>
            <a:r>
              <a:rPr lang="en-US" baseline="0" dirty="0"/>
              <a:t>I ask you all to stand up for science and facts. It is a constant, it’s reproducible, it is fact.</a:t>
            </a:r>
          </a:p>
          <a:p>
            <a:endParaRPr lang="en-US" baseline="0" dirty="0"/>
          </a:p>
        </p:txBody>
      </p:sp>
      <p:sp>
        <p:nvSpPr>
          <p:cNvPr id="4" name="Slide Number Placeholder 3"/>
          <p:cNvSpPr>
            <a:spLocks noGrp="1"/>
          </p:cNvSpPr>
          <p:nvPr>
            <p:ph type="sldNum" sz="quarter" idx="10"/>
          </p:nvPr>
        </p:nvSpPr>
        <p:spPr/>
        <p:txBody>
          <a:bodyPr/>
          <a:lstStyle/>
          <a:p>
            <a:fld id="{6AA3F20D-5FFF-FD45-B8D6-CD2DC3ADE150}" type="slidenum">
              <a:rPr lang="en-US" smtClean="0"/>
              <a:t>7</a:t>
            </a:fld>
            <a:endParaRPr lang="en-US"/>
          </a:p>
        </p:txBody>
      </p:sp>
    </p:spTree>
    <p:extLst>
      <p:ext uri="{BB962C8B-B14F-4D97-AF65-F5344CB8AC3E}">
        <p14:creationId xmlns:p14="http://schemas.microsoft.com/office/powerpoint/2010/main" val="177326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move on to some science! Something more pleasurable.</a:t>
            </a:r>
          </a:p>
          <a:p>
            <a:endParaRPr lang="en-US" dirty="0"/>
          </a:p>
          <a:p>
            <a:r>
              <a:rPr lang="en-US" dirty="0"/>
              <a:t>Cannabis is generally split into two groups; Marijuana</a:t>
            </a:r>
            <a:r>
              <a:rPr lang="en-US" baseline="0" dirty="0"/>
              <a:t> and hemp. Hemp is defined legally as containing less that 0.3% THC.</a:t>
            </a:r>
            <a:endParaRPr lang="en-US" dirty="0"/>
          </a:p>
          <a:p>
            <a:endParaRPr lang="en-US" dirty="0"/>
          </a:p>
          <a:p>
            <a:r>
              <a:rPr lang="en-US" dirty="0"/>
              <a:t>The top picture shows a standard marijuana grow operation, while the bottom image is of an agricultural hemp field. </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marijuana, chemical composition, predominantly THC and CBD has been the focus. CBD does not have the psychoactive properties of THC, and may actually counteract THC, presumably by competing for the receptors in the brain.</a:t>
            </a:r>
          </a:p>
          <a:p>
            <a:endParaRPr lang="en-US" baseline="0" dirty="0"/>
          </a:p>
          <a:p>
            <a:r>
              <a:rPr lang="en-US" baseline="0" dirty="0"/>
              <a:t>Traditionally, hemp is used for rope, paper, clothing, oil, and food.</a:t>
            </a:r>
          </a:p>
          <a:p>
            <a:r>
              <a:rPr lang="en-US" dirty="0"/>
              <a:t>Oil</a:t>
            </a:r>
            <a:r>
              <a:rPr lang="en-US" baseline="0" dirty="0"/>
              <a:t> from grain can serve as a </a:t>
            </a:r>
            <a:r>
              <a:rPr lang="en-US" dirty="0"/>
              <a:t>petroleum replacement. Henry Fords</a:t>
            </a:r>
            <a:r>
              <a:rPr lang="en-US" baseline="0" dirty="0"/>
              <a:t> first car ran on hemp oil.</a:t>
            </a:r>
          </a:p>
          <a:p>
            <a:r>
              <a:rPr lang="en-US" baseline="0" dirty="0"/>
              <a:t>Hemp seed is quite nutritious and can be feed for humans or animals.</a:t>
            </a:r>
          </a:p>
          <a:p>
            <a:r>
              <a:rPr lang="en-US" baseline="0" dirty="0"/>
              <a:t>Hemp fibers are some of the longest found in nature making them ideal for such things as rope,  and clothing.</a:t>
            </a:r>
          </a:p>
          <a:p>
            <a:r>
              <a:rPr lang="en-US" baseline="0" dirty="0"/>
              <a:t>Finally, there is potential to use hemp as a biofuel. It grows robustly with a thick canopy eliminating the need for herbicides.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Making hemp competitive requires an infrastructure to process products from farmer to consumer. Without this infrastructure, hemp fiber has little value, compared to hemp seed, which has little value compared to hemp CBD. Currently the only way for farmers to make a profit from hemp is as a source of CBD</a:t>
            </a:r>
          </a:p>
          <a:p>
            <a:endParaRPr lang="en-US" baseline="0" dirty="0"/>
          </a:p>
          <a:p>
            <a:r>
              <a:rPr lang="en-US" baseline="0" dirty="0"/>
              <a:t>But CBD production in hemp has clouded the issue because the definition of hemp based upon THC doesn’t reflect the science and I will show you the evidence shortly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8</a:t>
            </a:fld>
            <a:endParaRPr lang="en-US"/>
          </a:p>
        </p:txBody>
      </p:sp>
    </p:spTree>
    <p:extLst>
      <p:ext uri="{BB962C8B-B14F-4D97-AF65-F5344CB8AC3E}">
        <p14:creationId xmlns:p14="http://schemas.microsoft.com/office/powerpoint/2010/main" val="1655622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Showing relatedness or ancestors, like a family tree. A major task has been to classify Cannabis types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Two major divisions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figure on the right from a paper we published with Nolan Kane’s group we used </a:t>
            </a:r>
            <a:r>
              <a:rPr lang="en-US" dirty="0"/>
              <a:t>440 varieties, to 4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r>
              <a:rPr lang="en-US" dirty="0"/>
              <a:t>Within the oval are high-CBD varieties. </a:t>
            </a:r>
          </a:p>
          <a:p>
            <a:r>
              <a:rPr lang="en-US" dirty="0"/>
              <a:t>-confusion. </a:t>
            </a:r>
          </a:p>
          <a:p>
            <a:endParaRPr lang="en-US" dirty="0"/>
          </a:p>
          <a:p>
            <a:r>
              <a:rPr lang="en-US" dirty="0"/>
              <a:t>Scientifically high-CBD varieties are marijuana, but legally they are hemp</a:t>
            </a:r>
          </a:p>
          <a:p>
            <a:endParaRPr lang="en-US" dirty="0"/>
          </a:p>
        </p:txBody>
      </p:sp>
      <p:sp>
        <p:nvSpPr>
          <p:cNvPr id="4" name="Slide Number Placeholder 3"/>
          <p:cNvSpPr>
            <a:spLocks noGrp="1"/>
          </p:cNvSpPr>
          <p:nvPr>
            <p:ph type="sldNum" sz="quarter" idx="10"/>
          </p:nvPr>
        </p:nvSpPr>
        <p:spPr/>
        <p:txBody>
          <a:bodyPr/>
          <a:lstStyle/>
          <a:p>
            <a:fld id="{6AA3F20D-5FFF-FD45-B8D6-CD2DC3ADE150}" type="slidenum">
              <a:rPr lang="en-US" smtClean="0"/>
              <a:t>9</a:t>
            </a:fld>
            <a:endParaRPr lang="en-US" dirty="0"/>
          </a:p>
        </p:txBody>
      </p:sp>
    </p:spTree>
    <p:extLst>
      <p:ext uri="{BB962C8B-B14F-4D97-AF65-F5344CB8AC3E}">
        <p14:creationId xmlns:p14="http://schemas.microsoft.com/office/powerpoint/2010/main" val="87149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1B17309-7FF1-4145-9FB4-5289571C40B2}" type="datetimeFigureOut">
              <a:rPr lang="en-US" smtClean="0"/>
              <a:t>2/21/21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74034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17309-7FF1-4145-9FB4-5289571C40B2}" type="datetimeFigureOut">
              <a:rPr lang="en-US" smtClean="0"/>
              <a:t>2/21/21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1194682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17309-7FF1-4145-9FB4-5289571C40B2}" type="datetimeFigureOut">
              <a:rPr lang="en-US" smtClean="0"/>
              <a:t>2/21/21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5462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17309-7FF1-4145-9FB4-5289571C40B2}" type="datetimeFigureOut">
              <a:rPr lang="en-US" smtClean="0"/>
              <a:t>2/21/21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5189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B17309-7FF1-4145-9FB4-5289571C40B2}" type="datetimeFigureOut">
              <a:rPr lang="en-US" smtClean="0"/>
              <a:t>2/21/21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30154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B17309-7FF1-4145-9FB4-5289571C40B2}" type="datetimeFigureOut">
              <a:rPr lang="en-US" smtClean="0"/>
              <a:t>2/21/21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3890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B17309-7FF1-4145-9FB4-5289571C40B2}" type="datetimeFigureOut">
              <a:rPr lang="en-US" smtClean="0"/>
              <a:t>2/21/21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10317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B17309-7FF1-4145-9FB4-5289571C40B2}" type="datetimeFigureOut">
              <a:rPr lang="en-US" smtClean="0"/>
              <a:t>2/21/21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172380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17309-7FF1-4145-9FB4-5289571C40B2}" type="datetimeFigureOut">
              <a:rPr lang="en-US" smtClean="0"/>
              <a:t>2/21/21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25892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B17309-7FF1-4145-9FB4-5289571C40B2}" type="datetimeFigureOut">
              <a:rPr lang="en-US" smtClean="0"/>
              <a:t>2/21/21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88166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B17309-7FF1-4145-9FB4-5289571C40B2}" type="datetimeFigureOut">
              <a:rPr lang="en-US" smtClean="0"/>
              <a:t>2/21/21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1B39E-7A5F-2B4D-8CBC-F2F5135BDFFC}" type="slidenum">
              <a:rPr lang="en-US" smtClean="0"/>
              <a:t>‹#›</a:t>
            </a:fld>
            <a:endParaRPr lang="en-US"/>
          </a:p>
        </p:txBody>
      </p:sp>
    </p:spTree>
    <p:extLst>
      <p:ext uri="{BB962C8B-B14F-4D97-AF65-F5344CB8AC3E}">
        <p14:creationId xmlns:p14="http://schemas.microsoft.com/office/powerpoint/2010/main" val="48739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17309-7FF1-4145-9FB4-5289571C40B2}" type="datetimeFigureOut">
              <a:rPr lang="en-US" smtClean="0"/>
              <a:t>2/21/21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1B39E-7A5F-2B4D-8CBC-F2F5135BDFFC}" type="slidenum">
              <a:rPr lang="en-US" smtClean="0"/>
              <a:t>‹#›</a:t>
            </a:fld>
            <a:endParaRPr lang="en-US"/>
          </a:p>
        </p:txBody>
      </p:sp>
    </p:spTree>
    <p:extLst>
      <p:ext uri="{BB962C8B-B14F-4D97-AF65-F5344CB8AC3E}">
        <p14:creationId xmlns:p14="http://schemas.microsoft.com/office/powerpoint/2010/main" val="112101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schwartz@sunrisegenetic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3.png"/><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g"/><Relationship Id="rId3" Type="http://schemas.openxmlformats.org/officeDocument/2006/relationships/image" Target="../media/image15.jpeg"/><Relationship Id="rId7" Type="http://schemas.openxmlformats.org/officeDocument/2006/relationships/hyperlink" Target="https://slodive.com/wp-content/uploads/2012/02/smiling-children-pics/baby-boy.jpg" TargetMode="External"/><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volumeone.org/uploads/image/event/249/445/249445/header_custom/249445_49887_284_Kids.jpg" TargetMode="External"/><Relationship Id="rId11" Type="http://schemas.openxmlformats.org/officeDocument/2006/relationships/image" Target="../media/image19.png"/><Relationship Id="rId5" Type="http://schemas.openxmlformats.org/officeDocument/2006/relationships/hyperlink" Target="https://www.livehappy.com/sites/default/files/styles/article_featured/public/main/articles/TWO-Happy-Kids.jpg?itok=Sej0MxyK" TargetMode="External"/><Relationship Id="rId10" Type="http://schemas.openxmlformats.org/officeDocument/2006/relationships/image" Target="../media/image18.jpg"/><Relationship Id="rId4" Type="http://schemas.openxmlformats.org/officeDocument/2006/relationships/hyperlink" Target="http://conscioushearts.foundation/wp-content/uploads/2014/08/06-juin.-Photo-37-Petite-bouille-redim.jpg" TargetMode="External"/><Relationship Id="rId9" Type="http://schemas.openxmlformats.org/officeDocument/2006/relationships/image" Target="../media/image17.jp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0560" y="467041"/>
            <a:ext cx="10607040" cy="4585871"/>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”After” prohibition, </a:t>
            </a:r>
            <a:r>
              <a:rPr lang="en-US" sz="3200" i="1" dirty="0">
                <a:latin typeface="Comic Sans MS" charset="0"/>
                <a:ea typeface="Comic Sans MS" charset="0"/>
                <a:cs typeface="Comic Sans MS" charset="0"/>
              </a:rPr>
              <a:t>Cannabis </a:t>
            </a:r>
            <a:r>
              <a:rPr lang="en-US" sz="3200" dirty="0">
                <a:latin typeface="Comic Sans MS" charset="0"/>
                <a:ea typeface="Comic Sans MS" charset="0"/>
                <a:cs typeface="Comic Sans MS" charset="0"/>
              </a:rPr>
              <a:t>is rapidly catching up to other crops using modern science, but hurdles remain</a:t>
            </a:r>
            <a:endParaRPr lang="en-US" sz="3200" i="1" dirty="0">
              <a:latin typeface="Comic Sans MS" charset="0"/>
              <a:ea typeface="Comic Sans MS" charset="0"/>
              <a:cs typeface="Comic Sans MS" charset="0"/>
            </a:endParaRPr>
          </a:p>
          <a:p>
            <a:pPr algn="ctr"/>
            <a:endParaRPr lang="en-US" dirty="0">
              <a:latin typeface="Comic Sans MS" charset="0"/>
              <a:ea typeface="Comic Sans MS" charset="0"/>
              <a:cs typeface="Comic Sans MS" charset="0"/>
            </a:endParaRPr>
          </a:p>
          <a:p>
            <a:pPr algn="ctr"/>
            <a:r>
              <a:rPr lang="en-US" dirty="0">
                <a:latin typeface="Comic Sans MS" charset="0"/>
                <a:ea typeface="Comic Sans MS" charset="0"/>
                <a:cs typeface="Comic Sans MS" charset="0"/>
              </a:rPr>
              <a:t>UC-Davis Plant Science Symposium</a:t>
            </a:r>
          </a:p>
          <a:p>
            <a:pPr algn="ctr"/>
            <a:r>
              <a:rPr lang="en-US" dirty="0">
                <a:latin typeface="Comic Sans MS" charset="0"/>
                <a:ea typeface="Comic Sans MS" charset="0"/>
                <a:cs typeface="Comic Sans MS" charset="0"/>
              </a:rPr>
              <a:t>May 6</a:t>
            </a:r>
          </a:p>
          <a:p>
            <a:pPr algn="ctr"/>
            <a:r>
              <a:rPr lang="en-US" dirty="0">
                <a:latin typeface="Comic Sans MS" charset="0"/>
                <a:ea typeface="Comic Sans MS" charset="0"/>
                <a:cs typeface="Comic Sans MS" charset="0"/>
              </a:rPr>
              <a:t>Davis CA</a:t>
            </a:r>
          </a:p>
          <a:p>
            <a:pPr algn="ctr"/>
            <a:endParaRPr lang="en-US" dirty="0">
              <a:latin typeface="Comic Sans MS" charset="0"/>
              <a:ea typeface="Comic Sans MS" charset="0"/>
              <a:cs typeface="Comic Sans MS" charset="0"/>
            </a:endParaRPr>
          </a:p>
          <a:p>
            <a:pPr algn="ctr"/>
            <a:r>
              <a:rPr lang="en-US" sz="2400" dirty="0">
                <a:latin typeface="Comic Sans MS" charset="0"/>
                <a:ea typeface="Comic Sans MS" charset="0"/>
                <a:cs typeface="Comic Sans MS" charset="0"/>
              </a:rPr>
              <a:t>CJ Schwarz</a:t>
            </a:r>
          </a:p>
          <a:p>
            <a:pPr algn="ctr"/>
            <a:r>
              <a:rPr lang="en-US" sz="2400" dirty="0">
                <a:latin typeface="Comic Sans MS" charset="0"/>
                <a:ea typeface="Comic Sans MS" charset="0"/>
                <a:cs typeface="Comic Sans MS" charset="0"/>
              </a:rPr>
              <a:t>Sunrise Genetics</a:t>
            </a:r>
          </a:p>
          <a:p>
            <a:pPr algn="ctr"/>
            <a:r>
              <a:rPr lang="en-US" sz="2400" dirty="0">
                <a:latin typeface="Comic Sans MS" charset="0"/>
                <a:ea typeface="Comic Sans MS" charset="0"/>
                <a:cs typeface="Comic Sans MS" charset="0"/>
              </a:rPr>
              <a:t>Chief Scientist</a:t>
            </a:r>
          </a:p>
          <a:p>
            <a:pPr algn="ctr"/>
            <a:r>
              <a:rPr lang="en-US" sz="2400" dirty="0">
                <a:latin typeface="Comic Sans MS" charset="0"/>
                <a:ea typeface="Comic Sans MS" charset="0"/>
                <a:cs typeface="Comic Sans MS" charset="0"/>
                <a:hlinkClick r:id="rId3"/>
              </a:rPr>
              <a:t>cj.schwartz@sunrisegenetics.com</a:t>
            </a:r>
            <a:endParaRPr lang="en-US" sz="2400" dirty="0">
              <a:latin typeface="Comic Sans MS" charset="0"/>
              <a:ea typeface="Comic Sans MS" charset="0"/>
              <a:cs typeface="Comic Sans MS" charset="0"/>
            </a:endParaRPr>
          </a:p>
          <a:p>
            <a:pPr algn="ctr"/>
            <a:endParaRPr lang="en-US" sz="2400" dirty="0">
              <a:latin typeface="Comic Sans MS" charset="0"/>
              <a:ea typeface="Comic Sans MS" charset="0"/>
              <a:cs typeface="Comic Sans MS" charset="0"/>
            </a:endParaRPr>
          </a:p>
          <a:p>
            <a:pPr algn="ctr"/>
            <a:endParaRPr lang="en-US" dirty="0">
              <a:latin typeface="Comic Sans MS" charset="0"/>
              <a:ea typeface="Comic Sans MS" charset="0"/>
              <a:cs typeface="Comic Sans MS" charset="0"/>
            </a:endParaRPr>
          </a:p>
        </p:txBody>
      </p:sp>
      <p:pic>
        <p:nvPicPr>
          <p:cNvPr id="3" name="Picture 2">
            <a:extLst>
              <a:ext uri="{FF2B5EF4-FFF2-40B4-BE49-F238E27FC236}">
                <a16:creationId xmlns:a16="http://schemas.microsoft.com/office/drawing/2014/main" id="{43EF0755-3916-B544-A8E3-6A3E4F204130}"/>
              </a:ext>
            </a:extLst>
          </p:cNvPr>
          <p:cNvPicPr>
            <a:picLocks noChangeAspect="1"/>
          </p:cNvPicPr>
          <p:nvPr/>
        </p:nvPicPr>
        <p:blipFill>
          <a:blip r:embed="rId4"/>
          <a:stretch>
            <a:fillRect/>
          </a:stretch>
        </p:blipFill>
        <p:spPr>
          <a:xfrm>
            <a:off x="3946769" y="4385864"/>
            <a:ext cx="4064000" cy="2374900"/>
          </a:xfrm>
          <a:prstGeom prst="rect">
            <a:avLst/>
          </a:prstGeom>
        </p:spPr>
      </p:pic>
    </p:spTree>
    <p:extLst>
      <p:ext uri="{BB962C8B-B14F-4D97-AF65-F5344CB8AC3E}">
        <p14:creationId xmlns:p14="http://schemas.microsoft.com/office/powerpoint/2010/main" val="115822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Ryan\Desktop\CannaPaper_2015\Figures\Figure1.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766" y="1829269"/>
            <a:ext cx="5934075" cy="3829050"/>
          </a:xfrm>
          <a:prstGeom prst="rect">
            <a:avLst/>
          </a:prstGeom>
          <a:noFill/>
          <a:ln>
            <a:noFill/>
          </a:ln>
        </p:spPr>
      </p:pic>
      <p:sp>
        <p:nvSpPr>
          <p:cNvPr id="5" name="TextBox 4"/>
          <p:cNvSpPr txBox="1"/>
          <p:nvPr/>
        </p:nvSpPr>
        <p:spPr>
          <a:xfrm>
            <a:off x="138116" y="6444601"/>
            <a:ext cx="1966308" cy="307777"/>
          </a:xfrm>
          <a:prstGeom prst="rect">
            <a:avLst/>
          </a:prstGeom>
          <a:noFill/>
        </p:spPr>
        <p:txBody>
          <a:bodyPr wrap="none" rtlCol="0">
            <a:spAutoFit/>
          </a:bodyPr>
          <a:lstStyle/>
          <a:p>
            <a:r>
              <a:rPr lang="en-US" sz="1400" dirty="0"/>
              <a:t>Lynch, et al. 2016, </a:t>
            </a:r>
            <a:r>
              <a:rPr lang="en-US" sz="1400" dirty="0" err="1"/>
              <a:t>Leafly</a:t>
            </a:r>
            <a:endParaRPr lang="en-US" sz="1400"/>
          </a:p>
        </p:txBody>
      </p:sp>
      <p:sp>
        <p:nvSpPr>
          <p:cNvPr id="6" name="TextBox 5"/>
          <p:cNvSpPr txBox="1"/>
          <p:nvPr/>
        </p:nvSpPr>
        <p:spPr>
          <a:xfrm>
            <a:off x="2557781" y="458212"/>
            <a:ext cx="7459093" cy="584775"/>
          </a:xfrm>
          <a:prstGeom prst="rect">
            <a:avLst/>
          </a:prstGeom>
          <a:noFill/>
        </p:spPr>
        <p:txBody>
          <a:bodyPr wrap="none" rtlCol="0">
            <a:spAutoFit/>
          </a:bodyPr>
          <a:lstStyle/>
          <a:p>
            <a:r>
              <a:rPr lang="en-US" sz="3200">
                <a:latin typeface="Comic Sans MS" charset="0"/>
                <a:ea typeface="Comic Sans MS" charset="0"/>
                <a:cs typeface="Comic Sans MS" charset="0"/>
              </a:rPr>
              <a:t>Broad leaf and narrow leaf drug types</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6570" y="1241313"/>
            <a:ext cx="5392058" cy="5568847"/>
          </a:xfrm>
          <a:prstGeom prst="rect">
            <a:avLst/>
          </a:prstGeom>
        </p:spPr>
      </p:pic>
      <p:pic>
        <p:nvPicPr>
          <p:cNvPr id="7" name="Picture 6">
            <a:extLst>
              <a:ext uri="{FF2B5EF4-FFF2-40B4-BE49-F238E27FC236}">
                <a16:creationId xmlns:a16="http://schemas.microsoft.com/office/drawing/2014/main" id="{04D465DF-E7D8-F447-A06B-7F7B672DF7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5994" y="6270092"/>
            <a:ext cx="1046702" cy="613791"/>
          </a:xfrm>
          <a:prstGeom prst="rect">
            <a:avLst/>
          </a:prstGeom>
        </p:spPr>
      </p:pic>
    </p:spTree>
    <p:extLst>
      <p:ext uri="{BB962C8B-B14F-4D97-AF65-F5344CB8AC3E}">
        <p14:creationId xmlns:p14="http://schemas.microsoft.com/office/powerpoint/2010/main" val="86014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507718"/>
            <a:ext cx="1170513" cy="369332"/>
          </a:xfrm>
          <a:prstGeom prst="rect">
            <a:avLst/>
          </a:prstGeom>
          <a:noFill/>
        </p:spPr>
        <p:txBody>
          <a:bodyPr wrap="none" rtlCol="0">
            <a:spAutoFit/>
          </a:bodyPr>
          <a:lstStyle/>
          <a:p>
            <a:r>
              <a:rPr lang="en-US" err="1"/>
              <a:t>Hillig</a:t>
            </a:r>
            <a:r>
              <a:rPr lang="en-US"/>
              <a:t> 2004</a:t>
            </a:r>
          </a:p>
        </p:txBody>
      </p:sp>
      <p:pic>
        <p:nvPicPr>
          <p:cNvPr id="5" name="Picture 4">
            <a:extLst>
              <a:ext uri="{FF2B5EF4-FFF2-40B4-BE49-F238E27FC236}">
                <a16:creationId xmlns:a16="http://schemas.microsoft.com/office/drawing/2014/main" id="{6A5E473E-C09A-9340-8726-44671D37BA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0" y="1827658"/>
            <a:ext cx="6285071" cy="4556092"/>
          </a:xfrm>
          <a:prstGeom prst="rect">
            <a:avLst/>
          </a:prstGeom>
        </p:spPr>
      </p:pic>
      <p:sp>
        <p:nvSpPr>
          <p:cNvPr id="3" name="TextBox 2">
            <a:extLst>
              <a:ext uri="{FF2B5EF4-FFF2-40B4-BE49-F238E27FC236}">
                <a16:creationId xmlns:a16="http://schemas.microsoft.com/office/drawing/2014/main" id="{73880046-5D4E-8142-815A-FE674648204B}"/>
              </a:ext>
            </a:extLst>
          </p:cNvPr>
          <p:cNvSpPr txBox="1"/>
          <p:nvPr/>
        </p:nvSpPr>
        <p:spPr>
          <a:xfrm>
            <a:off x="468923" y="353532"/>
            <a:ext cx="11294291" cy="1077218"/>
          </a:xfrm>
          <a:prstGeom prst="rect">
            <a:avLst/>
          </a:prstGeom>
          <a:noFill/>
        </p:spPr>
        <p:txBody>
          <a:bodyPr wrap="square" rtlCol="0">
            <a:spAutoFit/>
          </a:bodyPr>
          <a:lstStyle/>
          <a:p>
            <a:pPr algn="ctr"/>
            <a:r>
              <a:rPr lang="en-US" sz="3200">
                <a:latin typeface="Comic Sans MS" panose="030F0902030302020204" pitchFamily="66" charset="0"/>
              </a:rPr>
              <a:t>First large scale scientific evaluation of </a:t>
            </a:r>
            <a:r>
              <a:rPr lang="en-US" sz="3200" i="1">
                <a:latin typeface="Comic Sans MS" panose="030F0902030302020204" pitchFamily="66" charset="0"/>
              </a:rPr>
              <a:t>Cannabis</a:t>
            </a:r>
            <a:r>
              <a:rPr lang="en-US" sz="3200">
                <a:latin typeface="Comic Sans MS" panose="030F0902030302020204" pitchFamily="66" charset="0"/>
              </a:rPr>
              <a:t> germplasm for pools of diversity</a:t>
            </a:r>
          </a:p>
        </p:txBody>
      </p:sp>
      <p:pic>
        <p:nvPicPr>
          <p:cNvPr id="7" name="Picture 6">
            <a:extLst>
              <a:ext uri="{FF2B5EF4-FFF2-40B4-BE49-F238E27FC236}">
                <a16:creationId xmlns:a16="http://schemas.microsoft.com/office/drawing/2014/main" id="{C2FD357D-B42E-5C4B-A4C4-A8E884A1B1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5712" y="2071920"/>
            <a:ext cx="6285071" cy="4057102"/>
          </a:xfrm>
          <a:prstGeom prst="rect">
            <a:avLst/>
          </a:prstGeom>
        </p:spPr>
      </p:pic>
      <p:pic>
        <p:nvPicPr>
          <p:cNvPr id="6" name="Picture 5">
            <a:extLst>
              <a:ext uri="{FF2B5EF4-FFF2-40B4-BE49-F238E27FC236}">
                <a16:creationId xmlns:a16="http://schemas.microsoft.com/office/drawing/2014/main" id="{0EA46B24-CCDE-C84F-9044-02BB3934C6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153675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3584601" y="1386350"/>
            <a:ext cx="4840941" cy="4826661"/>
          </a:xfrm>
          <a:prstGeom prst="rect">
            <a:avLst/>
          </a:prstGeom>
          <a:noFill/>
          <a:ln w="9525">
            <a:noFill/>
            <a:round/>
            <a:headEnd/>
            <a:tailEnd/>
          </a:ln>
        </p:spPr>
      </p:pic>
      <p:sp>
        <p:nvSpPr>
          <p:cNvPr id="4" name="TextBox 3"/>
          <p:cNvSpPr txBox="1"/>
          <p:nvPr/>
        </p:nvSpPr>
        <p:spPr>
          <a:xfrm>
            <a:off x="5249261" y="1036476"/>
            <a:ext cx="1875835" cy="830997"/>
          </a:xfrm>
          <a:prstGeom prst="rect">
            <a:avLst/>
          </a:prstGeom>
          <a:noFill/>
        </p:spPr>
        <p:txBody>
          <a:bodyPr wrap="none" rtlCol="0">
            <a:spAutoFit/>
          </a:bodyPr>
          <a:lstStyle/>
          <a:p>
            <a:r>
              <a:rPr lang="en-US" sz="2400" dirty="0">
                <a:latin typeface="Comic Sans MS" charset="0"/>
                <a:ea typeface="Comic Sans MS" charset="0"/>
                <a:cs typeface="Comic Sans MS" charset="0"/>
              </a:rPr>
              <a:t>Hemp X MJ</a:t>
            </a:r>
          </a:p>
          <a:p>
            <a:endParaRPr lang="en-US" sz="2400" dirty="0">
              <a:latin typeface="Comic Sans MS" charset="0"/>
              <a:ea typeface="Comic Sans MS" charset="0"/>
              <a:cs typeface="Comic Sans MS" charset="0"/>
            </a:endParaRPr>
          </a:p>
        </p:txBody>
      </p:sp>
      <p:sp>
        <p:nvSpPr>
          <p:cNvPr id="5" name="TextBox 4"/>
          <p:cNvSpPr txBox="1"/>
          <p:nvPr/>
        </p:nvSpPr>
        <p:spPr>
          <a:xfrm>
            <a:off x="17930" y="6602495"/>
            <a:ext cx="1196097" cy="307777"/>
          </a:xfrm>
          <a:prstGeom prst="rect">
            <a:avLst/>
          </a:prstGeom>
          <a:noFill/>
        </p:spPr>
        <p:txBody>
          <a:bodyPr wrap="none" rtlCol="0">
            <a:spAutoFit/>
          </a:bodyPr>
          <a:lstStyle/>
          <a:p>
            <a:r>
              <a:rPr lang="en-US" sz="1400" err="1"/>
              <a:t>Weiblen</a:t>
            </a:r>
            <a:r>
              <a:rPr lang="en-US" sz="1400"/>
              <a:t> 2015</a:t>
            </a:r>
          </a:p>
        </p:txBody>
      </p:sp>
      <p:sp>
        <p:nvSpPr>
          <p:cNvPr id="6" name="TextBox 5"/>
          <p:cNvSpPr txBox="1"/>
          <p:nvPr/>
        </p:nvSpPr>
        <p:spPr>
          <a:xfrm>
            <a:off x="492273" y="289385"/>
            <a:ext cx="11567590" cy="584775"/>
          </a:xfrm>
          <a:prstGeom prst="rect">
            <a:avLst/>
          </a:prstGeom>
          <a:noFill/>
        </p:spPr>
        <p:txBody>
          <a:bodyPr wrap="none" rtlCol="0">
            <a:spAutoFit/>
          </a:bodyPr>
          <a:lstStyle/>
          <a:p>
            <a:r>
              <a:rPr lang="en-US" sz="3200" dirty="0">
                <a:latin typeface="Comic Sans MS" charset="0"/>
                <a:ea typeface="Comic Sans MS" charset="0"/>
                <a:cs typeface="Comic Sans MS" charset="0"/>
              </a:rPr>
              <a:t>The </a:t>
            </a:r>
            <a:r>
              <a:rPr lang="en-US" sz="3200" i="1" dirty="0">
                <a:latin typeface="Comic Sans MS" charset="0"/>
                <a:ea typeface="Comic Sans MS" charset="0"/>
                <a:cs typeface="Comic Sans MS" charset="0"/>
              </a:rPr>
              <a:t>CBDAS</a:t>
            </a:r>
            <a:r>
              <a:rPr lang="en-US" sz="3200" dirty="0">
                <a:latin typeface="Comic Sans MS" charset="0"/>
                <a:ea typeface="Comic Sans MS" charset="0"/>
                <a:cs typeface="Comic Sans MS" charset="0"/>
              </a:rPr>
              <a:t> </a:t>
            </a:r>
            <a:r>
              <a:rPr lang="en-US" sz="3200" dirty="0" err="1">
                <a:latin typeface="Comic Sans MS" charset="0"/>
                <a:ea typeface="Comic Sans MS" charset="0"/>
                <a:cs typeface="Comic Sans MS" charset="0"/>
              </a:rPr>
              <a:t>and</a:t>
            </a:r>
            <a:r>
              <a:rPr lang="en-US" sz="3200" i="1" dirty="0" err="1">
                <a:latin typeface="Comic Sans MS" charset="0"/>
                <a:ea typeface="Comic Sans MS" charset="0"/>
                <a:cs typeface="Comic Sans MS" charset="0"/>
              </a:rPr>
              <a:t>THCAS</a:t>
            </a:r>
            <a:r>
              <a:rPr lang="en-US" sz="3200" dirty="0">
                <a:latin typeface="Comic Sans MS" charset="0"/>
                <a:ea typeface="Comic Sans MS" charset="0"/>
                <a:cs typeface="Comic Sans MS" charset="0"/>
              </a:rPr>
              <a:t> genes are tightly linked genetically</a:t>
            </a:r>
          </a:p>
        </p:txBody>
      </p:sp>
      <p:pic>
        <p:nvPicPr>
          <p:cNvPr id="9" name="Picture 8">
            <a:extLst>
              <a:ext uri="{FF2B5EF4-FFF2-40B4-BE49-F238E27FC236}">
                <a16:creationId xmlns:a16="http://schemas.microsoft.com/office/drawing/2014/main" id="{1C2387FA-7FE3-F843-B664-A0ED38D9FB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2" name="TextBox 1">
            <a:extLst>
              <a:ext uri="{FF2B5EF4-FFF2-40B4-BE49-F238E27FC236}">
                <a16:creationId xmlns:a16="http://schemas.microsoft.com/office/drawing/2014/main" id="{263C4C30-404B-2742-A4D4-83A86933B4A8}"/>
              </a:ext>
            </a:extLst>
          </p:cNvPr>
          <p:cNvSpPr txBox="1"/>
          <p:nvPr/>
        </p:nvSpPr>
        <p:spPr>
          <a:xfrm>
            <a:off x="9026311" y="1922172"/>
            <a:ext cx="3165689" cy="3046988"/>
          </a:xfrm>
          <a:prstGeom prst="rect">
            <a:avLst/>
          </a:prstGeom>
          <a:noFill/>
        </p:spPr>
        <p:txBody>
          <a:bodyPr wrap="square" rtlCol="0">
            <a:spAutoFit/>
          </a:bodyPr>
          <a:lstStyle/>
          <a:p>
            <a:r>
              <a:rPr lang="en-US" sz="2400" dirty="0">
                <a:latin typeface="Comic Sans MS" panose="030F0902030302020204" pitchFamily="66" charset="0"/>
              </a:rPr>
              <a:t>CBDAS leaky</a:t>
            </a:r>
          </a:p>
          <a:p>
            <a:r>
              <a:rPr lang="en-US" sz="2400" dirty="0">
                <a:latin typeface="Comic Sans MS" panose="030F0902030302020204" pitchFamily="66" charset="0"/>
              </a:rPr>
              <a:t>22:1  CBDA:THCA</a:t>
            </a:r>
          </a:p>
          <a:p>
            <a:endParaRPr lang="en-US" sz="2400" dirty="0">
              <a:latin typeface="Comic Sans MS" panose="030F0902030302020204" pitchFamily="66" charset="0"/>
            </a:endParaRPr>
          </a:p>
          <a:p>
            <a:r>
              <a:rPr lang="en-US" sz="2400" dirty="0">
                <a:latin typeface="Comic Sans MS" panose="030F0902030302020204" pitchFamily="66" charset="0"/>
              </a:rPr>
              <a:t>THCAS specific</a:t>
            </a:r>
          </a:p>
          <a:p>
            <a:r>
              <a:rPr lang="en-US" sz="2400" dirty="0">
                <a:latin typeface="Comic Sans MS" panose="030F0902030302020204" pitchFamily="66" charset="0"/>
              </a:rPr>
              <a:t>200:1  THCA:CBDAS</a:t>
            </a:r>
          </a:p>
          <a:p>
            <a:endParaRPr lang="en-US" sz="2400" dirty="0">
              <a:latin typeface="Comic Sans MS" panose="030F0902030302020204" pitchFamily="66" charset="0"/>
            </a:endParaRPr>
          </a:p>
          <a:p>
            <a:r>
              <a:rPr lang="en-US" sz="2400" dirty="0">
                <a:latin typeface="Comic Sans MS" panose="030F0902030302020204" pitchFamily="66" charset="0"/>
              </a:rPr>
              <a:t>CBD/THC</a:t>
            </a:r>
          </a:p>
          <a:p>
            <a:r>
              <a:rPr lang="en-US" sz="2400" dirty="0">
                <a:latin typeface="Comic Sans MS" panose="030F0902030302020204" pitchFamily="66" charset="0"/>
              </a:rPr>
              <a:t>2:1   CBDA wins</a:t>
            </a:r>
          </a:p>
        </p:txBody>
      </p:sp>
      <p:sp>
        <p:nvSpPr>
          <p:cNvPr id="7" name="TextBox 6">
            <a:extLst>
              <a:ext uri="{FF2B5EF4-FFF2-40B4-BE49-F238E27FC236}">
                <a16:creationId xmlns:a16="http://schemas.microsoft.com/office/drawing/2014/main" id="{21D137D6-F287-E640-8C4B-5C0169D329A7}"/>
              </a:ext>
            </a:extLst>
          </p:cNvPr>
          <p:cNvSpPr txBox="1"/>
          <p:nvPr/>
        </p:nvSpPr>
        <p:spPr>
          <a:xfrm>
            <a:off x="1005923" y="1571368"/>
            <a:ext cx="1977909" cy="4154984"/>
          </a:xfrm>
          <a:prstGeom prst="rect">
            <a:avLst/>
          </a:prstGeom>
          <a:noFill/>
        </p:spPr>
        <p:txBody>
          <a:bodyPr wrap="square" rtlCol="0">
            <a:spAutoFit/>
          </a:bodyPr>
          <a:lstStyle/>
          <a:p>
            <a:r>
              <a:rPr lang="en-US" sz="2400" dirty="0">
                <a:latin typeface="Comic Sans MS" panose="030F0902030302020204" pitchFamily="66" charset="0"/>
              </a:rPr>
              <a:t>CBDA</a:t>
            </a:r>
            <a:r>
              <a:rPr lang="en-US" sz="2400" dirty="0">
                <a:latin typeface="Comic Sans MS" panose="030F0902030302020204" pitchFamily="66" charset="0"/>
                <a:sym typeface="Wingdings" pitchFamily="2" charset="2"/>
              </a:rPr>
              <a:t>CBD</a:t>
            </a:r>
          </a:p>
          <a:p>
            <a:r>
              <a:rPr lang="en-US" sz="2400" dirty="0">
                <a:latin typeface="Comic Sans MS" panose="030F0902030302020204" pitchFamily="66" charset="0"/>
                <a:sym typeface="Wingdings" pitchFamily="2" charset="2"/>
              </a:rPr>
              <a:t>THCATHC</a:t>
            </a:r>
          </a:p>
          <a:p>
            <a:pPr algn="ctr"/>
            <a:r>
              <a:rPr lang="en-US" sz="2400" dirty="0">
                <a:latin typeface="Comic Sans MS" panose="030F0902030302020204" pitchFamily="66" charset="0"/>
                <a:sym typeface="Wingdings" pitchFamily="2" charset="2"/>
              </a:rPr>
              <a:t>Heat</a:t>
            </a:r>
          </a:p>
          <a:p>
            <a:pPr algn="ctr"/>
            <a:endParaRPr lang="en-US" sz="2400" dirty="0">
              <a:latin typeface="Comic Sans MS" panose="030F0902030302020204" pitchFamily="66" charset="0"/>
              <a:sym typeface="Wingdings" pitchFamily="2" charset="2"/>
            </a:endParaRPr>
          </a:p>
          <a:p>
            <a:pPr algn="ctr"/>
            <a:r>
              <a:rPr lang="en-US" sz="2400" dirty="0">
                <a:latin typeface="Comic Sans MS" panose="030F0902030302020204" pitchFamily="66" charset="0"/>
                <a:sym typeface="Wingdings" pitchFamily="2" charset="2"/>
              </a:rPr>
              <a:t>Phenotype segregates as 1 locus</a:t>
            </a:r>
          </a:p>
          <a:p>
            <a:pPr algn="ctr"/>
            <a:endParaRPr lang="en-US" sz="2400" dirty="0">
              <a:latin typeface="Comic Sans MS" panose="030F0902030302020204" pitchFamily="66" charset="0"/>
              <a:sym typeface="Wingdings" pitchFamily="2" charset="2"/>
            </a:endParaRPr>
          </a:p>
          <a:p>
            <a:pPr algn="ctr"/>
            <a:r>
              <a:rPr lang="en-US" sz="2400" dirty="0">
                <a:latin typeface="Comic Sans MS" panose="030F0902030302020204" pitchFamily="66" charset="0"/>
                <a:sym typeface="Wingdings" pitchFamily="2" charset="2"/>
              </a:rPr>
              <a:t>But multiple copies of each gene</a:t>
            </a:r>
            <a:endParaRPr lang="en-US" sz="2400" dirty="0">
              <a:latin typeface="Comic Sans MS" panose="030F0902030302020204" pitchFamily="66" charset="0"/>
            </a:endParaRPr>
          </a:p>
        </p:txBody>
      </p:sp>
    </p:spTree>
    <p:extLst>
      <p:ext uri="{BB962C8B-B14F-4D97-AF65-F5344CB8AC3E}">
        <p14:creationId xmlns:p14="http://schemas.microsoft.com/office/powerpoint/2010/main" val="134634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441B52-E6C6-6543-9BAB-6C95106DEA17}"/>
              </a:ext>
            </a:extLst>
          </p:cNvPr>
          <p:cNvPicPr>
            <a:picLocks noChangeAspect="1"/>
          </p:cNvPicPr>
          <p:nvPr/>
        </p:nvPicPr>
        <p:blipFill>
          <a:blip r:embed="rId3"/>
          <a:stretch>
            <a:fillRect/>
          </a:stretch>
        </p:blipFill>
        <p:spPr>
          <a:xfrm>
            <a:off x="31741" y="2183124"/>
            <a:ext cx="4267200" cy="3200400"/>
          </a:xfrm>
          <a:prstGeom prst="rect">
            <a:avLst/>
          </a:prstGeom>
        </p:spPr>
      </p:pic>
      <p:pic>
        <p:nvPicPr>
          <p:cNvPr id="13" name="Picture 12">
            <a:extLst>
              <a:ext uri="{FF2B5EF4-FFF2-40B4-BE49-F238E27FC236}">
                <a16:creationId xmlns:a16="http://schemas.microsoft.com/office/drawing/2014/main" id="{30BB5ECC-64E9-EC48-A6BB-73BEABD3DCF9}"/>
              </a:ext>
            </a:extLst>
          </p:cNvPr>
          <p:cNvPicPr>
            <a:picLocks noChangeAspect="1"/>
          </p:cNvPicPr>
          <p:nvPr/>
        </p:nvPicPr>
        <p:blipFill>
          <a:blip r:embed="rId4"/>
          <a:stretch>
            <a:fillRect/>
          </a:stretch>
        </p:blipFill>
        <p:spPr>
          <a:xfrm>
            <a:off x="3962400" y="2183124"/>
            <a:ext cx="4267200" cy="3200400"/>
          </a:xfrm>
          <a:prstGeom prst="rect">
            <a:avLst/>
          </a:prstGeom>
        </p:spPr>
      </p:pic>
      <p:pic>
        <p:nvPicPr>
          <p:cNvPr id="15" name="Picture 14">
            <a:extLst>
              <a:ext uri="{FF2B5EF4-FFF2-40B4-BE49-F238E27FC236}">
                <a16:creationId xmlns:a16="http://schemas.microsoft.com/office/drawing/2014/main" id="{B46C8919-876A-A742-96E0-12BD375E71A4}"/>
              </a:ext>
            </a:extLst>
          </p:cNvPr>
          <p:cNvPicPr>
            <a:picLocks noChangeAspect="1"/>
          </p:cNvPicPr>
          <p:nvPr/>
        </p:nvPicPr>
        <p:blipFill>
          <a:blip r:embed="rId5"/>
          <a:stretch>
            <a:fillRect/>
          </a:stretch>
        </p:blipFill>
        <p:spPr>
          <a:xfrm>
            <a:off x="7893059" y="2183124"/>
            <a:ext cx="4267200" cy="3200400"/>
          </a:xfrm>
          <a:prstGeom prst="rect">
            <a:avLst/>
          </a:prstGeom>
        </p:spPr>
      </p:pic>
      <p:cxnSp>
        <p:nvCxnSpPr>
          <p:cNvPr id="17" name="Straight Arrow Connector 16">
            <a:extLst>
              <a:ext uri="{FF2B5EF4-FFF2-40B4-BE49-F238E27FC236}">
                <a16:creationId xmlns:a16="http://schemas.microsoft.com/office/drawing/2014/main" id="{1D69C91F-2B1A-3D4E-8BFE-940D170638FC}"/>
              </a:ext>
            </a:extLst>
          </p:cNvPr>
          <p:cNvCxnSpPr>
            <a:cxnSpLocks/>
          </p:cNvCxnSpPr>
          <p:nvPr/>
        </p:nvCxnSpPr>
        <p:spPr>
          <a:xfrm flipV="1">
            <a:off x="9715500" y="4654862"/>
            <a:ext cx="0" cy="72866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8DB83A-CD66-004E-AB91-533C90DC4501}"/>
              </a:ext>
            </a:extLst>
          </p:cNvPr>
          <p:cNvCxnSpPr>
            <a:cxnSpLocks/>
          </p:cNvCxnSpPr>
          <p:nvPr/>
        </p:nvCxnSpPr>
        <p:spPr>
          <a:xfrm>
            <a:off x="9224962" y="1813304"/>
            <a:ext cx="0" cy="8365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5B8F230-91AC-E141-B882-574E91E0F99C}"/>
              </a:ext>
            </a:extLst>
          </p:cNvPr>
          <p:cNvCxnSpPr>
            <a:cxnSpLocks/>
          </p:cNvCxnSpPr>
          <p:nvPr/>
        </p:nvCxnSpPr>
        <p:spPr>
          <a:xfrm flipV="1">
            <a:off x="5795963" y="4654862"/>
            <a:ext cx="0" cy="72866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81A864-1D68-3342-9A5E-E87F2D8D4279}"/>
              </a:ext>
            </a:extLst>
          </p:cNvPr>
          <p:cNvCxnSpPr>
            <a:cxnSpLocks/>
          </p:cNvCxnSpPr>
          <p:nvPr/>
        </p:nvCxnSpPr>
        <p:spPr>
          <a:xfrm>
            <a:off x="1304925" y="1813304"/>
            <a:ext cx="0" cy="8365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70D34A-CEB5-034A-B97E-FC5D1B4113B5}"/>
              </a:ext>
            </a:extLst>
          </p:cNvPr>
          <p:cNvSpPr txBox="1"/>
          <p:nvPr/>
        </p:nvSpPr>
        <p:spPr>
          <a:xfrm>
            <a:off x="409481" y="969205"/>
            <a:ext cx="1852880" cy="646331"/>
          </a:xfrm>
          <a:prstGeom prst="rect">
            <a:avLst/>
          </a:prstGeom>
          <a:noFill/>
        </p:spPr>
        <p:txBody>
          <a:bodyPr wrap="none" rtlCol="0">
            <a:spAutoFit/>
          </a:bodyPr>
          <a:lstStyle/>
          <a:p>
            <a:pPr algn="ctr"/>
            <a:r>
              <a:rPr lang="en-US" b="1">
                <a:solidFill>
                  <a:srgbClr val="FF0000"/>
                </a:solidFill>
              </a:rPr>
              <a:t>High cannabinoid</a:t>
            </a:r>
          </a:p>
          <a:p>
            <a:pPr algn="ctr"/>
            <a:r>
              <a:rPr lang="en-US" b="1">
                <a:solidFill>
                  <a:srgbClr val="FF0000"/>
                </a:solidFill>
              </a:rPr>
              <a:t>production gene</a:t>
            </a:r>
          </a:p>
        </p:txBody>
      </p:sp>
      <p:sp>
        <p:nvSpPr>
          <p:cNvPr id="25" name="TextBox 24">
            <a:extLst>
              <a:ext uri="{FF2B5EF4-FFF2-40B4-BE49-F238E27FC236}">
                <a16:creationId xmlns:a16="http://schemas.microsoft.com/office/drawing/2014/main" id="{5F31C4BA-7298-BD4E-8A1B-269D89EFE88F}"/>
              </a:ext>
            </a:extLst>
          </p:cNvPr>
          <p:cNvSpPr txBox="1"/>
          <p:nvPr/>
        </p:nvSpPr>
        <p:spPr>
          <a:xfrm>
            <a:off x="5393015" y="5722554"/>
            <a:ext cx="811248" cy="369332"/>
          </a:xfrm>
          <a:prstGeom prst="rect">
            <a:avLst/>
          </a:prstGeom>
          <a:noFill/>
        </p:spPr>
        <p:txBody>
          <a:bodyPr wrap="none" rtlCol="0">
            <a:spAutoFit/>
          </a:bodyPr>
          <a:lstStyle/>
          <a:p>
            <a:r>
              <a:rPr lang="en-US" i="1" dirty="0">
                <a:solidFill>
                  <a:schemeClr val="accent1"/>
                </a:solidFill>
              </a:rPr>
              <a:t>CBDAS</a:t>
            </a:r>
          </a:p>
        </p:txBody>
      </p:sp>
      <p:cxnSp>
        <p:nvCxnSpPr>
          <p:cNvPr id="26" name="Straight Arrow Connector 25">
            <a:extLst>
              <a:ext uri="{FF2B5EF4-FFF2-40B4-BE49-F238E27FC236}">
                <a16:creationId xmlns:a16="http://schemas.microsoft.com/office/drawing/2014/main" id="{F09DF588-B21D-744F-B1E7-F22FCCDF1133}"/>
              </a:ext>
            </a:extLst>
          </p:cNvPr>
          <p:cNvCxnSpPr>
            <a:cxnSpLocks/>
          </p:cNvCxnSpPr>
          <p:nvPr/>
        </p:nvCxnSpPr>
        <p:spPr>
          <a:xfrm flipV="1">
            <a:off x="1819274" y="4654861"/>
            <a:ext cx="0" cy="72866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88F79A-93D2-DC4B-BF19-27E548B9A4F3}"/>
              </a:ext>
            </a:extLst>
          </p:cNvPr>
          <p:cNvSpPr txBox="1"/>
          <p:nvPr/>
        </p:nvSpPr>
        <p:spPr>
          <a:xfrm>
            <a:off x="1364411" y="5438338"/>
            <a:ext cx="803425" cy="369332"/>
          </a:xfrm>
          <a:prstGeom prst="rect">
            <a:avLst/>
          </a:prstGeom>
          <a:noFill/>
        </p:spPr>
        <p:txBody>
          <a:bodyPr wrap="none" rtlCol="0">
            <a:spAutoFit/>
          </a:bodyPr>
          <a:lstStyle/>
          <a:p>
            <a:r>
              <a:rPr lang="en-US" i="1" dirty="0">
                <a:solidFill>
                  <a:srgbClr val="FF0000"/>
                </a:solidFill>
              </a:rPr>
              <a:t>THCAS</a:t>
            </a:r>
          </a:p>
        </p:txBody>
      </p:sp>
      <p:sp>
        <p:nvSpPr>
          <p:cNvPr id="29" name="TextBox 28">
            <a:extLst>
              <a:ext uri="{FF2B5EF4-FFF2-40B4-BE49-F238E27FC236}">
                <a16:creationId xmlns:a16="http://schemas.microsoft.com/office/drawing/2014/main" id="{38EA08D0-AB4E-B04D-A77C-3DA06EAA20C3}"/>
              </a:ext>
            </a:extLst>
          </p:cNvPr>
          <p:cNvSpPr txBox="1"/>
          <p:nvPr/>
        </p:nvSpPr>
        <p:spPr>
          <a:xfrm>
            <a:off x="8293352" y="964611"/>
            <a:ext cx="1847237" cy="646331"/>
          </a:xfrm>
          <a:prstGeom prst="rect">
            <a:avLst/>
          </a:prstGeom>
          <a:noFill/>
        </p:spPr>
        <p:txBody>
          <a:bodyPr wrap="none" rtlCol="0">
            <a:spAutoFit/>
          </a:bodyPr>
          <a:lstStyle/>
          <a:p>
            <a:pPr algn="ctr"/>
            <a:r>
              <a:rPr lang="en-US" b="1">
                <a:solidFill>
                  <a:srgbClr val="FF0000"/>
                </a:solidFill>
              </a:rPr>
              <a:t>High cannabinoid</a:t>
            </a:r>
          </a:p>
          <a:p>
            <a:pPr algn="ctr"/>
            <a:r>
              <a:rPr lang="en-US" b="1">
                <a:solidFill>
                  <a:srgbClr val="FF0000"/>
                </a:solidFill>
              </a:rPr>
              <a:t>production gene</a:t>
            </a:r>
          </a:p>
        </p:txBody>
      </p:sp>
      <p:sp>
        <p:nvSpPr>
          <p:cNvPr id="30" name="TextBox 29">
            <a:extLst>
              <a:ext uri="{FF2B5EF4-FFF2-40B4-BE49-F238E27FC236}">
                <a16:creationId xmlns:a16="http://schemas.microsoft.com/office/drawing/2014/main" id="{12F2F2EA-7F16-F34D-8386-3CF1F412A111}"/>
              </a:ext>
            </a:extLst>
          </p:cNvPr>
          <p:cNvSpPr txBox="1"/>
          <p:nvPr/>
        </p:nvSpPr>
        <p:spPr>
          <a:xfrm>
            <a:off x="4484354" y="1186178"/>
            <a:ext cx="1775231" cy="646331"/>
          </a:xfrm>
          <a:prstGeom prst="rect">
            <a:avLst/>
          </a:prstGeom>
          <a:noFill/>
        </p:spPr>
        <p:txBody>
          <a:bodyPr wrap="none" rtlCol="0">
            <a:spAutoFit/>
          </a:bodyPr>
          <a:lstStyle/>
          <a:p>
            <a:pPr algn="ctr"/>
            <a:r>
              <a:rPr lang="en-US">
                <a:solidFill>
                  <a:schemeClr val="accent1"/>
                </a:solidFill>
              </a:rPr>
              <a:t>Low cannabinoid</a:t>
            </a:r>
          </a:p>
          <a:p>
            <a:pPr algn="ctr"/>
            <a:r>
              <a:rPr lang="en-US">
                <a:solidFill>
                  <a:schemeClr val="accent1"/>
                </a:solidFill>
              </a:rPr>
              <a:t>production gene</a:t>
            </a:r>
          </a:p>
        </p:txBody>
      </p:sp>
      <p:cxnSp>
        <p:nvCxnSpPr>
          <p:cNvPr id="31" name="Straight Arrow Connector 30">
            <a:extLst>
              <a:ext uri="{FF2B5EF4-FFF2-40B4-BE49-F238E27FC236}">
                <a16:creationId xmlns:a16="http://schemas.microsoft.com/office/drawing/2014/main" id="{883E5269-3D07-8E48-8BB8-B89CA5811893}"/>
              </a:ext>
            </a:extLst>
          </p:cNvPr>
          <p:cNvCxnSpPr>
            <a:cxnSpLocks/>
          </p:cNvCxnSpPr>
          <p:nvPr/>
        </p:nvCxnSpPr>
        <p:spPr>
          <a:xfrm>
            <a:off x="5348288" y="1797806"/>
            <a:ext cx="0" cy="88263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8BC2E27-A71E-9C41-B2CA-87119657DD5F}"/>
              </a:ext>
            </a:extLst>
          </p:cNvPr>
          <p:cNvSpPr txBox="1"/>
          <p:nvPr/>
        </p:nvSpPr>
        <p:spPr>
          <a:xfrm>
            <a:off x="9302255" y="5692434"/>
            <a:ext cx="811248" cy="369332"/>
          </a:xfrm>
          <a:prstGeom prst="rect">
            <a:avLst/>
          </a:prstGeom>
          <a:noFill/>
        </p:spPr>
        <p:txBody>
          <a:bodyPr wrap="none" rtlCol="0">
            <a:spAutoFit/>
          </a:bodyPr>
          <a:lstStyle/>
          <a:p>
            <a:r>
              <a:rPr lang="en-US" i="1" dirty="0">
                <a:solidFill>
                  <a:schemeClr val="accent1"/>
                </a:solidFill>
              </a:rPr>
              <a:t>CBDAS</a:t>
            </a:r>
          </a:p>
        </p:txBody>
      </p:sp>
      <p:sp>
        <p:nvSpPr>
          <p:cNvPr id="35" name="Oval 34">
            <a:extLst>
              <a:ext uri="{FF2B5EF4-FFF2-40B4-BE49-F238E27FC236}">
                <a16:creationId xmlns:a16="http://schemas.microsoft.com/office/drawing/2014/main" id="{1C8DC5BE-A2C5-F44E-AE2A-FB670687A7D4}"/>
              </a:ext>
            </a:extLst>
          </p:cNvPr>
          <p:cNvSpPr/>
          <p:nvPr/>
        </p:nvSpPr>
        <p:spPr>
          <a:xfrm>
            <a:off x="302461" y="858832"/>
            <a:ext cx="2028824" cy="91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8CDE393-7B8E-4649-8031-ADA1D30FC822}"/>
              </a:ext>
            </a:extLst>
          </p:cNvPr>
          <p:cNvSpPr/>
          <p:nvPr/>
        </p:nvSpPr>
        <p:spPr>
          <a:xfrm>
            <a:off x="8167736" y="828117"/>
            <a:ext cx="2028824" cy="91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5EDFB78-F244-2E4D-9A31-8A89FC896C42}"/>
              </a:ext>
            </a:extLst>
          </p:cNvPr>
          <p:cNvSpPr/>
          <p:nvPr/>
        </p:nvSpPr>
        <p:spPr>
          <a:xfrm>
            <a:off x="4781464" y="5447562"/>
            <a:ext cx="2028824" cy="91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378908A-B128-A24C-8552-0FA069D2DE71}"/>
              </a:ext>
            </a:extLst>
          </p:cNvPr>
          <p:cNvSpPr/>
          <p:nvPr/>
        </p:nvSpPr>
        <p:spPr>
          <a:xfrm>
            <a:off x="8724538" y="5417441"/>
            <a:ext cx="2028824" cy="9193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983351-C18B-3F45-9686-D82563C5F382}"/>
              </a:ext>
            </a:extLst>
          </p:cNvPr>
          <p:cNvSpPr txBox="1"/>
          <p:nvPr/>
        </p:nvSpPr>
        <p:spPr>
          <a:xfrm>
            <a:off x="100054" y="106312"/>
            <a:ext cx="12070933" cy="584775"/>
          </a:xfrm>
          <a:prstGeom prst="rect">
            <a:avLst/>
          </a:prstGeom>
          <a:noFill/>
        </p:spPr>
        <p:txBody>
          <a:bodyPr wrap="none" rtlCol="0">
            <a:spAutoFit/>
          </a:bodyPr>
          <a:lstStyle/>
          <a:p>
            <a:r>
              <a:rPr lang="en-US" sz="3200">
                <a:latin typeface="Comic Sans MS" panose="030F0902030302020204" pitchFamily="66" charset="0"/>
              </a:rPr>
              <a:t>High-CBDA varieties are a combination of hemp and marijuana</a:t>
            </a:r>
          </a:p>
        </p:txBody>
      </p:sp>
      <p:sp>
        <p:nvSpPr>
          <p:cNvPr id="2" name="Rectangle 1">
            <a:extLst>
              <a:ext uri="{FF2B5EF4-FFF2-40B4-BE49-F238E27FC236}">
                <a16:creationId xmlns:a16="http://schemas.microsoft.com/office/drawing/2014/main" id="{9DF2BAF3-4E98-754D-81A1-F1F1A0523A40}"/>
              </a:ext>
            </a:extLst>
          </p:cNvPr>
          <p:cNvSpPr/>
          <p:nvPr/>
        </p:nvSpPr>
        <p:spPr>
          <a:xfrm>
            <a:off x="1617788" y="2323800"/>
            <a:ext cx="1289538" cy="2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5E73D46-D451-BA47-B52B-9B4C9656C69B}"/>
              </a:ext>
            </a:extLst>
          </p:cNvPr>
          <p:cNvSpPr/>
          <p:nvPr/>
        </p:nvSpPr>
        <p:spPr>
          <a:xfrm>
            <a:off x="5521570" y="2335524"/>
            <a:ext cx="1289538" cy="2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B96310-CE1C-BC4E-81D0-28303F1C99A8}"/>
              </a:ext>
            </a:extLst>
          </p:cNvPr>
          <p:cNvSpPr/>
          <p:nvPr/>
        </p:nvSpPr>
        <p:spPr>
          <a:xfrm>
            <a:off x="9413636" y="2358970"/>
            <a:ext cx="1289538" cy="255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9E58C9-78E3-484C-8450-21EAD5AF04B0}"/>
              </a:ext>
            </a:extLst>
          </p:cNvPr>
          <p:cNvSpPr txBox="1"/>
          <p:nvPr/>
        </p:nvSpPr>
        <p:spPr>
          <a:xfrm>
            <a:off x="1321023" y="1945894"/>
            <a:ext cx="542136" cy="369332"/>
          </a:xfrm>
          <a:prstGeom prst="rect">
            <a:avLst/>
          </a:prstGeom>
          <a:noFill/>
        </p:spPr>
        <p:txBody>
          <a:bodyPr wrap="none" rtlCol="0">
            <a:spAutoFit/>
          </a:bodyPr>
          <a:lstStyle/>
          <a:p>
            <a:r>
              <a:rPr lang="en-US">
                <a:latin typeface="Comic Sans MS" panose="030F0902030302020204" pitchFamily="66" charset="0"/>
              </a:rPr>
              <a:t>MJ</a:t>
            </a:r>
          </a:p>
        </p:txBody>
      </p:sp>
      <p:sp>
        <p:nvSpPr>
          <p:cNvPr id="4" name="TextBox 3">
            <a:extLst>
              <a:ext uri="{FF2B5EF4-FFF2-40B4-BE49-F238E27FC236}">
                <a16:creationId xmlns:a16="http://schemas.microsoft.com/office/drawing/2014/main" id="{FA3CE085-A47B-2B4C-8335-E41D7F6A6365}"/>
              </a:ext>
            </a:extLst>
          </p:cNvPr>
          <p:cNvSpPr txBox="1"/>
          <p:nvPr/>
        </p:nvSpPr>
        <p:spPr>
          <a:xfrm>
            <a:off x="5345721" y="1969475"/>
            <a:ext cx="792205" cy="369332"/>
          </a:xfrm>
          <a:prstGeom prst="rect">
            <a:avLst/>
          </a:prstGeom>
          <a:noFill/>
        </p:spPr>
        <p:txBody>
          <a:bodyPr wrap="none" rtlCol="0">
            <a:spAutoFit/>
          </a:bodyPr>
          <a:lstStyle/>
          <a:p>
            <a:r>
              <a:rPr lang="en-US">
                <a:latin typeface="Comic Sans MS" panose="030F0902030302020204" pitchFamily="66" charset="0"/>
              </a:rPr>
              <a:t>Hemp</a:t>
            </a:r>
          </a:p>
        </p:txBody>
      </p:sp>
      <p:sp>
        <p:nvSpPr>
          <p:cNvPr id="5" name="TextBox 4">
            <a:extLst>
              <a:ext uri="{FF2B5EF4-FFF2-40B4-BE49-F238E27FC236}">
                <a16:creationId xmlns:a16="http://schemas.microsoft.com/office/drawing/2014/main" id="{CA1D456D-F769-A147-BD8A-C0B34E031AFA}"/>
              </a:ext>
            </a:extLst>
          </p:cNvPr>
          <p:cNvSpPr txBox="1"/>
          <p:nvPr/>
        </p:nvSpPr>
        <p:spPr>
          <a:xfrm>
            <a:off x="9261240" y="1899138"/>
            <a:ext cx="1398140" cy="369332"/>
          </a:xfrm>
          <a:prstGeom prst="rect">
            <a:avLst/>
          </a:prstGeom>
          <a:noFill/>
        </p:spPr>
        <p:txBody>
          <a:bodyPr wrap="none" rtlCol="0">
            <a:spAutoFit/>
          </a:bodyPr>
          <a:lstStyle/>
          <a:p>
            <a:r>
              <a:rPr lang="en-US">
                <a:latin typeface="Comic Sans MS" panose="030F0902030302020204" pitchFamily="66" charset="0"/>
              </a:rPr>
              <a:t>High-CBDA</a:t>
            </a:r>
          </a:p>
        </p:txBody>
      </p:sp>
      <p:pic>
        <p:nvPicPr>
          <p:cNvPr id="33" name="Picture 32">
            <a:extLst>
              <a:ext uri="{FF2B5EF4-FFF2-40B4-BE49-F238E27FC236}">
                <a16:creationId xmlns:a16="http://schemas.microsoft.com/office/drawing/2014/main" id="{CB4C3B17-673A-6647-B837-11BEF8A9E6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387114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4050325" y="1164946"/>
            <a:ext cx="4402017" cy="3987262"/>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4" cstate="screen">
            <a:extLst>
              <a:ext uri="{28A0092B-C50C-407E-A947-70E740481C1C}">
                <a14:useLocalDpi xmlns:a14="http://schemas.microsoft.com/office/drawing/2010/main"/>
              </a:ext>
            </a:extLst>
          </a:blip>
          <a:srcRect/>
          <a:stretch/>
        </p:blipFill>
        <p:spPr bwMode="auto">
          <a:xfrm>
            <a:off x="3000792" y="4900246"/>
            <a:ext cx="6729045" cy="1736432"/>
          </a:xfrm>
          <a:prstGeom prst="rect">
            <a:avLst/>
          </a:prstGeom>
          <a:ln>
            <a:noFill/>
          </a:ln>
          <a:extLst>
            <a:ext uri="{53640926-AAD7-44d8-BBD7-CCE9431645EC}">
              <a14:shadowObscured xmlns:a14="http://schemas.microsoft.com/office/drawing/2010/main" xmlns=""/>
            </a:ext>
          </a:extLst>
        </p:spPr>
      </p:pic>
      <p:sp>
        <p:nvSpPr>
          <p:cNvPr id="2" name="TextBox 1">
            <a:extLst>
              <a:ext uri="{FF2B5EF4-FFF2-40B4-BE49-F238E27FC236}">
                <a16:creationId xmlns:a16="http://schemas.microsoft.com/office/drawing/2014/main" id="{B28C6390-DF86-5942-A5E4-48E19333A84D}"/>
              </a:ext>
            </a:extLst>
          </p:cNvPr>
          <p:cNvSpPr txBox="1"/>
          <p:nvPr/>
        </p:nvSpPr>
        <p:spPr>
          <a:xfrm>
            <a:off x="201038" y="150814"/>
            <a:ext cx="11990962" cy="1077218"/>
          </a:xfrm>
          <a:prstGeom prst="rect">
            <a:avLst/>
          </a:prstGeom>
          <a:noFill/>
        </p:spPr>
        <p:txBody>
          <a:bodyPr wrap="square" rtlCol="0">
            <a:spAutoFit/>
          </a:bodyPr>
          <a:lstStyle/>
          <a:p>
            <a:pPr algn="ctr"/>
            <a:r>
              <a:rPr lang="en-US" sz="3200" dirty="0" err="1">
                <a:latin typeface="Comic Sans MS" panose="030F0902030302020204" pitchFamily="66" charset="0"/>
              </a:rPr>
              <a:t>CBDRx</a:t>
            </a:r>
            <a:r>
              <a:rPr lang="en-US" sz="3200" dirty="0">
                <a:latin typeface="Comic Sans MS" panose="030F0902030302020204" pitchFamily="66" charset="0"/>
              </a:rPr>
              <a:t> from Functional Remedies was chosen as the canonical high CBDA variety for further study</a:t>
            </a:r>
          </a:p>
        </p:txBody>
      </p:sp>
      <p:pic>
        <p:nvPicPr>
          <p:cNvPr id="6" name="Picture 5">
            <a:extLst>
              <a:ext uri="{FF2B5EF4-FFF2-40B4-BE49-F238E27FC236}">
                <a16:creationId xmlns:a16="http://schemas.microsoft.com/office/drawing/2014/main" id="{0F58EA7C-B756-7B4A-996E-C5408FA75C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cxnSp>
        <p:nvCxnSpPr>
          <p:cNvPr id="7" name="Straight Arrow Connector 6">
            <a:extLst>
              <a:ext uri="{FF2B5EF4-FFF2-40B4-BE49-F238E27FC236}">
                <a16:creationId xmlns:a16="http://schemas.microsoft.com/office/drawing/2014/main" id="{CFC2204A-C1DD-544C-80C1-5B51344AB7F6}"/>
              </a:ext>
            </a:extLst>
          </p:cNvPr>
          <p:cNvCxnSpPr/>
          <p:nvPr/>
        </p:nvCxnSpPr>
        <p:spPr>
          <a:xfrm flipV="1">
            <a:off x="6369364" y="6309360"/>
            <a:ext cx="0" cy="5257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26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449ABF-359B-A049-8D86-A7C55370C4E1}"/>
              </a:ext>
            </a:extLst>
          </p:cNvPr>
          <p:cNvSpPr txBox="1"/>
          <p:nvPr/>
        </p:nvSpPr>
        <p:spPr>
          <a:xfrm>
            <a:off x="642026" y="1634804"/>
            <a:ext cx="5453974" cy="5078313"/>
          </a:xfrm>
          <a:prstGeom prst="rect">
            <a:avLst/>
          </a:prstGeom>
          <a:noFill/>
        </p:spPr>
        <p:txBody>
          <a:bodyPr wrap="square" rtlCol="0">
            <a:spAutoFit/>
          </a:bodyPr>
          <a:lstStyle/>
          <a:p>
            <a:r>
              <a:rPr lang="en-US">
                <a:latin typeface="Comic Sans MS" panose="030F0902030302020204" pitchFamily="66" charset="0"/>
              </a:rPr>
              <a:t>Collect Germplasm</a:t>
            </a:r>
          </a:p>
          <a:p>
            <a:endParaRPr lang="en-US">
              <a:latin typeface="Comic Sans MS" panose="030F0902030302020204" pitchFamily="66" charset="0"/>
            </a:endParaRPr>
          </a:p>
          <a:p>
            <a:r>
              <a:rPr lang="en-US">
                <a:latin typeface="Comic Sans MS" panose="030F0902030302020204" pitchFamily="66" charset="0"/>
              </a:rPr>
              <a:t>Genetic fingerprints – 23&amp;Me of Cannabis</a:t>
            </a:r>
          </a:p>
          <a:p>
            <a:endParaRPr lang="en-US">
              <a:latin typeface="Comic Sans MS" panose="030F0902030302020204" pitchFamily="66" charset="0"/>
            </a:endParaRPr>
          </a:p>
          <a:p>
            <a:r>
              <a:rPr lang="en-US">
                <a:latin typeface="Comic Sans MS" panose="030F0902030302020204" pitchFamily="66" charset="0"/>
              </a:rPr>
              <a:t>Breeding and Breeding Consulting</a:t>
            </a:r>
          </a:p>
          <a:p>
            <a:endParaRPr lang="en-US">
              <a:latin typeface="Comic Sans MS" panose="030F0902030302020204" pitchFamily="66" charset="0"/>
            </a:endParaRPr>
          </a:p>
          <a:p>
            <a:r>
              <a:rPr lang="en-US">
                <a:latin typeface="Comic Sans MS" panose="030F0902030302020204" pitchFamily="66" charset="0"/>
              </a:rPr>
              <a:t>QTL Mapping</a:t>
            </a:r>
          </a:p>
          <a:p>
            <a:endParaRPr lang="en-US">
              <a:latin typeface="Comic Sans MS" panose="030F0902030302020204" pitchFamily="66" charset="0"/>
            </a:endParaRPr>
          </a:p>
          <a:p>
            <a:r>
              <a:rPr lang="en-US">
                <a:latin typeface="Comic Sans MS" panose="030F0902030302020204" pitchFamily="66" charset="0"/>
              </a:rPr>
              <a:t>Genomic Selection…soon</a:t>
            </a:r>
          </a:p>
          <a:p>
            <a:endParaRPr lang="en-US">
              <a:latin typeface="Comic Sans MS" panose="030F0902030302020204" pitchFamily="66" charset="0"/>
            </a:endParaRPr>
          </a:p>
          <a:p>
            <a:r>
              <a:rPr lang="en-US">
                <a:latin typeface="Comic Sans MS" panose="030F0902030302020204" pitchFamily="66" charset="0"/>
              </a:rPr>
              <a:t>Inbreeding for stable germplasm</a:t>
            </a:r>
          </a:p>
          <a:p>
            <a:endParaRPr lang="en-US">
              <a:latin typeface="Comic Sans MS" panose="030F0902030302020204" pitchFamily="66" charset="0"/>
            </a:endParaRPr>
          </a:p>
          <a:p>
            <a:r>
              <a:rPr lang="en-US">
                <a:latin typeface="Comic Sans MS" panose="030F0902030302020204" pitchFamily="66" charset="0"/>
              </a:rPr>
              <a:t>Main focus is agricultural hemp - Field trials</a:t>
            </a:r>
          </a:p>
          <a:p>
            <a:endParaRPr lang="en-US">
              <a:latin typeface="Comic Sans MS" panose="030F0902030302020204" pitchFamily="66" charset="0"/>
            </a:endParaRPr>
          </a:p>
          <a:p>
            <a:r>
              <a:rPr lang="en-US">
                <a:latin typeface="Comic Sans MS" panose="030F0902030302020204" pitchFamily="66" charset="0"/>
              </a:rPr>
              <a:t>Main Goal is Stable Seed!!</a:t>
            </a:r>
          </a:p>
          <a:p>
            <a:endParaRPr lang="en-US">
              <a:latin typeface="Comic Sans MS" panose="030F0902030302020204" pitchFamily="66" charset="0"/>
            </a:endParaRPr>
          </a:p>
          <a:p>
            <a:endParaRPr lang="en-US">
              <a:latin typeface="Comic Sans MS" panose="030F0902030302020204" pitchFamily="66" charset="0"/>
            </a:endParaRPr>
          </a:p>
          <a:p>
            <a:endParaRPr lang="en-US">
              <a:latin typeface="Comic Sans MS" panose="030F0902030302020204" pitchFamily="66" charset="0"/>
            </a:endParaRPr>
          </a:p>
        </p:txBody>
      </p:sp>
      <p:sp>
        <p:nvSpPr>
          <p:cNvPr id="2" name="TextBox 1">
            <a:extLst>
              <a:ext uri="{FF2B5EF4-FFF2-40B4-BE49-F238E27FC236}">
                <a16:creationId xmlns:a16="http://schemas.microsoft.com/office/drawing/2014/main" id="{CABBE34A-B048-B142-81F6-0E48892489F5}"/>
              </a:ext>
            </a:extLst>
          </p:cNvPr>
          <p:cNvSpPr txBox="1"/>
          <p:nvPr/>
        </p:nvSpPr>
        <p:spPr>
          <a:xfrm>
            <a:off x="2042809" y="349638"/>
            <a:ext cx="8401659" cy="584775"/>
          </a:xfrm>
          <a:prstGeom prst="rect">
            <a:avLst/>
          </a:prstGeom>
          <a:noFill/>
        </p:spPr>
        <p:txBody>
          <a:bodyPr wrap="none" rtlCol="0">
            <a:spAutoFit/>
          </a:bodyPr>
          <a:lstStyle/>
          <a:p>
            <a:r>
              <a:rPr lang="en-US" sz="3200">
                <a:latin typeface="Comic Sans MS" panose="030F0902030302020204" pitchFamily="66" charset="0"/>
              </a:rPr>
              <a:t>What does Sunrise Genetics Inc (SGI) do?</a:t>
            </a:r>
          </a:p>
        </p:txBody>
      </p:sp>
      <p:sp>
        <p:nvSpPr>
          <p:cNvPr id="3" name="TextBox 2">
            <a:extLst>
              <a:ext uri="{FF2B5EF4-FFF2-40B4-BE49-F238E27FC236}">
                <a16:creationId xmlns:a16="http://schemas.microsoft.com/office/drawing/2014/main" id="{882CC206-1DCF-F245-B535-D5F520CC5AAE}"/>
              </a:ext>
            </a:extLst>
          </p:cNvPr>
          <p:cNvSpPr txBox="1"/>
          <p:nvPr/>
        </p:nvSpPr>
        <p:spPr>
          <a:xfrm>
            <a:off x="6692629" y="1430049"/>
            <a:ext cx="5175115" cy="5078313"/>
          </a:xfrm>
          <a:prstGeom prst="rect">
            <a:avLst/>
          </a:prstGeom>
          <a:noFill/>
        </p:spPr>
        <p:txBody>
          <a:bodyPr wrap="square" rtlCol="0">
            <a:spAutoFit/>
          </a:bodyPr>
          <a:lstStyle/>
          <a:p>
            <a:r>
              <a:rPr lang="en-US" dirty="0">
                <a:latin typeface="Comic Sans MS" panose="030F0902030302020204" pitchFamily="66" charset="0"/>
              </a:rPr>
              <a:t>This year we are teaming up with;</a:t>
            </a:r>
          </a:p>
          <a:p>
            <a:r>
              <a:rPr lang="en-US" dirty="0">
                <a:latin typeface="Comic Sans MS" panose="030F0902030302020204" pitchFamily="66" charset="0"/>
              </a:rPr>
              <a:t>-Cornell, </a:t>
            </a:r>
          </a:p>
          <a:p>
            <a:r>
              <a:rPr lang="en-US" dirty="0">
                <a:latin typeface="Comic Sans MS" panose="030F0902030302020204" pitchFamily="66" charset="0"/>
              </a:rPr>
              <a:t>-UW-Madison</a:t>
            </a:r>
          </a:p>
          <a:p>
            <a:r>
              <a:rPr lang="en-US" dirty="0">
                <a:latin typeface="Comic Sans MS" panose="030F0902030302020204" pitchFamily="66" charset="0"/>
              </a:rPr>
              <a:t>-North Dakota State University</a:t>
            </a:r>
          </a:p>
          <a:p>
            <a:r>
              <a:rPr lang="en-US" dirty="0">
                <a:latin typeface="Comic Sans MS" panose="030F0902030302020204" pitchFamily="66" charset="0"/>
              </a:rPr>
              <a:t>-Northern Michigan University</a:t>
            </a:r>
          </a:p>
          <a:p>
            <a:r>
              <a:rPr lang="en-US" dirty="0">
                <a:latin typeface="Comic Sans MS" panose="030F0902030302020204" pitchFamily="66" charset="0"/>
              </a:rPr>
              <a:t>-North Carolina State University </a:t>
            </a:r>
          </a:p>
          <a:p>
            <a:r>
              <a:rPr lang="en-US" dirty="0">
                <a:latin typeface="Comic Sans MS" panose="030F0902030302020204" pitchFamily="66" charset="0"/>
              </a:rPr>
              <a:t>-Texas A&amp;M University</a:t>
            </a:r>
          </a:p>
          <a:p>
            <a:endParaRPr lang="en-US" dirty="0">
              <a:latin typeface="Comic Sans MS" panose="030F0902030302020204" pitchFamily="66" charset="0"/>
            </a:endParaRPr>
          </a:p>
          <a:p>
            <a:r>
              <a:rPr lang="en-US" dirty="0">
                <a:latin typeface="Comic Sans MS" panose="030F0902030302020204" pitchFamily="66" charset="0"/>
              </a:rPr>
              <a:t>Farmers in;</a:t>
            </a:r>
          </a:p>
          <a:p>
            <a:r>
              <a:rPr lang="en-US" dirty="0">
                <a:latin typeface="Comic Sans MS" panose="030F0902030302020204" pitchFamily="66" charset="0"/>
              </a:rPr>
              <a:t>-Iowa,</a:t>
            </a:r>
          </a:p>
          <a:p>
            <a:r>
              <a:rPr lang="en-US" dirty="0">
                <a:latin typeface="Comic Sans MS" panose="030F0902030302020204" pitchFamily="66" charset="0"/>
              </a:rPr>
              <a:t>-Minnesota,</a:t>
            </a:r>
          </a:p>
          <a:p>
            <a:r>
              <a:rPr lang="en-US" dirty="0">
                <a:latin typeface="Comic Sans MS" panose="030F0902030302020204" pitchFamily="66" charset="0"/>
              </a:rPr>
              <a:t>-Colorado.</a:t>
            </a:r>
          </a:p>
          <a:p>
            <a:endParaRPr lang="en-US" dirty="0">
              <a:latin typeface="Comic Sans MS" panose="030F0902030302020204" pitchFamily="66" charset="0"/>
            </a:endParaRPr>
          </a:p>
          <a:p>
            <a:r>
              <a:rPr lang="en-US" dirty="0">
                <a:latin typeface="Comic Sans MS" panose="030F0902030302020204" pitchFamily="66" charset="0"/>
              </a:rPr>
              <a:t>-UC-Davis?</a:t>
            </a:r>
          </a:p>
          <a:p>
            <a:r>
              <a:rPr lang="en-US" dirty="0">
                <a:latin typeface="Comic Sans MS" panose="030F0902030302020204" pitchFamily="66" charset="0"/>
              </a:rPr>
              <a:t>-Purdue?</a:t>
            </a:r>
          </a:p>
          <a:p>
            <a:endParaRPr lang="en-US" dirty="0">
              <a:latin typeface="Comic Sans MS" panose="030F0902030302020204" pitchFamily="66" charset="0"/>
            </a:endParaRPr>
          </a:p>
          <a:p>
            <a:r>
              <a:rPr lang="en-US" dirty="0">
                <a:latin typeface="Comic Sans MS" panose="030F0902030302020204" pitchFamily="66" charset="0"/>
              </a:rPr>
              <a:t>First Light – highly inbred high CBD varieties</a:t>
            </a:r>
          </a:p>
          <a:p>
            <a:endParaRPr lang="en-US" dirty="0"/>
          </a:p>
        </p:txBody>
      </p:sp>
    </p:spTree>
    <p:extLst>
      <p:ext uri="{BB962C8B-B14F-4D97-AF65-F5344CB8AC3E}">
        <p14:creationId xmlns:p14="http://schemas.microsoft.com/office/powerpoint/2010/main" val="2706066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C70F80-E2E4-EA45-8100-3161BE78646C}"/>
              </a:ext>
            </a:extLst>
          </p:cNvPr>
          <p:cNvPicPr>
            <a:picLocks noChangeAspect="1"/>
          </p:cNvPicPr>
          <p:nvPr/>
        </p:nvPicPr>
        <p:blipFill>
          <a:blip r:embed="rId3"/>
          <a:stretch>
            <a:fillRect/>
          </a:stretch>
        </p:blipFill>
        <p:spPr>
          <a:xfrm>
            <a:off x="1629508" y="639652"/>
            <a:ext cx="8733692" cy="6253117"/>
          </a:xfrm>
          <a:prstGeom prst="rect">
            <a:avLst/>
          </a:prstGeom>
        </p:spPr>
      </p:pic>
      <p:sp>
        <p:nvSpPr>
          <p:cNvPr id="6" name="Rectangle 5">
            <a:extLst>
              <a:ext uri="{FF2B5EF4-FFF2-40B4-BE49-F238E27FC236}">
                <a16:creationId xmlns:a16="http://schemas.microsoft.com/office/drawing/2014/main" id="{EA75CC18-CB44-834B-9E67-82334A34502F}"/>
              </a:ext>
            </a:extLst>
          </p:cNvPr>
          <p:cNvSpPr/>
          <p:nvPr/>
        </p:nvSpPr>
        <p:spPr>
          <a:xfrm>
            <a:off x="7573108" y="4710924"/>
            <a:ext cx="2297723" cy="207498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4310D6-D122-DD4F-B203-187C6EF406DC}"/>
              </a:ext>
            </a:extLst>
          </p:cNvPr>
          <p:cNvSpPr txBox="1"/>
          <p:nvPr/>
        </p:nvSpPr>
        <p:spPr>
          <a:xfrm>
            <a:off x="10093453" y="5080567"/>
            <a:ext cx="938077" cy="461665"/>
          </a:xfrm>
          <a:prstGeom prst="rect">
            <a:avLst/>
          </a:prstGeom>
          <a:noFill/>
        </p:spPr>
        <p:txBody>
          <a:bodyPr wrap="none" rtlCol="0">
            <a:spAutoFit/>
          </a:bodyPr>
          <a:lstStyle/>
          <a:p>
            <a:r>
              <a:rPr lang="en-US" sz="2400"/>
              <a:t>Hemp</a:t>
            </a:r>
          </a:p>
        </p:txBody>
      </p:sp>
      <p:sp>
        <p:nvSpPr>
          <p:cNvPr id="9" name="Chord 8">
            <a:extLst>
              <a:ext uri="{FF2B5EF4-FFF2-40B4-BE49-F238E27FC236}">
                <a16:creationId xmlns:a16="http://schemas.microsoft.com/office/drawing/2014/main" id="{C5CEFF10-D559-3441-985A-5E1930B11632}"/>
              </a:ext>
            </a:extLst>
          </p:cNvPr>
          <p:cNvSpPr/>
          <p:nvPr/>
        </p:nvSpPr>
        <p:spPr>
          <a:xfrm rot="11081334">
            <a:off x="5932088" y="823833"/>
            <a:ext cx="4662580" cy="3819416"/>
          </a:xfrm>
          <a:prstGeom prst="chord">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4E5B00-8B11-D14F-B6D7-D4320E2018F1}"/>
              </a:ext>
            </a:extLst>
          </p:cNvPr>
          <p:cNvSpPr txBox="1"/>
          <p:nvPr/>
        </p:nvSpPr>
        <p:spPr>
          <a:xfrm>
            <a:off x="10581828" y="1253612"/>
            <a:ext cx="1741053" cy="1200329"/>
          </a:xfrm>
          <a:prstGeom prst="rect">
            <a:avLst/>
          </a:prstGeom>
          <a:noFill/>
        </p:spPr>
        <p:txBody>
          <a:bodyPr wrap="square" rtlCol="0">
            <a:spAutoFit/>
          </a:bodyPr>
          <a:lstStyle/>
          <a:p>
            <a:r>
              <a:rPr lang="en-US" sz="2400"/>
              <a:t>Unstable Outcrossed Lines</a:t>
            </a:r>
          </a:p>
        </p:txBody>
      </p:sp>
      <p:sp>
        <p:nvSpPr>
          <p:cNvPr id="11" name="Oval 10">
            <a:extLst>
              <a:ext uri="{FF2B5EF4-FFF2-40B4-BE49-F238E27FC236}">
                <a16:creationId xmlns:a16="http://schemas.microsoft.com/office/drawing/2014/main" id="{CDD3D442-054C-0B40-85DC-EE4BF7ADEF8F}"/>
              </a:ext>
            </a:extLst>
          </p:cNvPr>
          <p:cNvSpPr/>
          <p:nvPr/>
        </p:nvSpPr>
        <p:spPr>
          <a:xfrm>
            <a:off x="1629508" y="2123055"/>
            <a:ext cx="1799492" cy="1714500"/>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8B30A3-7AF1-F44B-AB5C-DBA03DE0D1CA}"/>
              </a:ext>
            </a:extLst>
          </p:cNvPr>
          <p:cNvSpPr txBox="1"/>
          <p:nvPr/>
        </p:nvSpPr>
        <p:spPr>
          <a:xfrm>
            <a:off x="268231" y="1429266"/>
            <a:ext cx="2552494" cy="830997"/>
          </a:xfrm>
          <a:prstGeom prst="rect">
            <a:avLst/>
          </a:prstGeom>
          <a:noFill/>
        </p:spPr>
        <p:txBody>
          <a:bodyPr wrap="none" rtlCol="0">
            <a:spAutoFit/>
          </a:bodyPr>
          <a:lstStyle/>
          <a:p>
            <a:r>
              <a:rPr lang="en-US" sz="2400"/>
              <a:t>Stable Inbred Lines</a:t>
            </a:r>
          </a:p>
          <a:p>
            <a:r>
              <a:rPr lang="en-US" sz="2400"/>
              <a:t>First Light (FL)</a:t>
            </a:r>
          </a:p>
        </p:txBody>
      </p:sp>
      <p:sp>
        <p:nvSpPr>
          <p:cNvPr id="13" name="TextBox 12">
            <a:extLst>
              <a:ext uri="{FF2B5EF4-FFF2-40B4-BE49-F238E27FC236}">
                <a16:creationId xmlns:a16="http://schemas.microsoft.com/office/drawing/2014/main" id="{AA75D437-0713-9C4D-9791-1F107F73D3F6}"/>
              </a:ext>
            </a:extLst>
          </p:cNvPr>
          <p:cNvSpPr txBox="1"/>
          <p:nvPr/>
        </p:nvSpPr>
        <p:spPr>
          <a:xfrm>
            <a:off x="1057275" y="5009130"/>
            <a:ext cx="1561325" cy="400110"/>
          </a:xfrm>
          <a:prstGeom prst="rect">
            <a:avLst/>
          </a:prstGeom>
          <a:noFill/>
        </p:spPr>
        <p:txBody>
          <a:bodyPr wrap="none" rtlCol="0">
            <a:spAutoFit/>
          </a:bodyPr>
          <a:lstStyle/>
          <a:p>
            <a:r>
              <a:rPr lang="en-US" sz="2000"/>
              <a:t>CBD varieties</a:t>
            </a:r>
          </a:p>
        </p:txBody>
      </p:sp>
      <p:cxnSp>
        <p:nvCxnSpPr>
          <p:cNvPr id="15" name="Straight Arrow Connector 14">
            <a:extLst>
              <a:ext uri="{FF2B5EF4-FFF2-40B4-BE49-F238E27FC236}">
                <a16:creationId xmlns:a16="http://schemas.microsoft.com/office/drawing/2014/main" id="{3007FC32-4AF1-7048-9CEF-054FD7163BAC}"/>
              </a:ext>
            </a:extLst>
          </p:cNvPr>
          <p:cNvCxnSpPr>
            <a:cxnSpLocks/>
          </p:cNvCxnSpPr>
          <p:nvPr/>
        </p:nvCxnSpPr>
        <p:spPr>
          <a:xfrm flipV="1">
            <a:off x="1975658" y="3938484"/>
            <a:ext cx="976886" cy="1084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5AAC22-E961-7F45-93CA-8A34ACB26CA6}"/>
              </a:ext>
            </a:extLst>
          </p:cNvPr>
          <p:cNvCxnSpPr>
            <a:cxnSpLocks/>
          </p:cNvCxnSpPr>
          <p:nvPr/>
        </p:nvCxnSpPr>
        <p:spPr>
          <a:xfrm flipV="1">
            <a:off x="2321169" y="2851718"/>
            <a:ext cx="1743458" cy="2157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16DD66B-515F-1641-99A5-776F0BBF530D}"/>
              </a:ext>
            </a:extLst>
          </p:cNvPr>
          <p:cNvSpPr txBox="1"/>
          <p:nvPr/>
        </p:nvSpPr>
        <p:spPr>
          <a:xfrm>
            <a:off x="3027995" y="1068946"/>
            <a:ext cx="1759777" cy="369332"/>
          </a:xfrm>
          <a:prstGeom prst="rect">
            <a:avLst/>
          </a:prstGeom>
          <a:noFill/>
        </p:spPr>
        <p:txBody>
          <a:bodyPr wrap="none" rtlCol="0">
            <a:spAutoFit/>
          </a:bodyPr>
          <a:lstStyle/>
          <a:p>
            <a:r>
              <a:rPr lang="en-US"/>
              <a:t>“Sativa” heritage</a:t>
            </a:r>
          </a:p>
        </p:txBody>
      </p:sp>
      <p:sp>
        <p:nvSpPr>
          <p:cNvPr id="22" name="TextBox 21">
            <a:extLst>
              <a:ext uri="{FF2B5EF4-FFF2-40B4-BE49-F238E27FC236}">
                <a16:creationId xmlns:a16="http://schemas.microsoft.com/office/drawing/2014/main" id="{DB18643C-5451-9541-B1F4-6BF62A2D4E10}"/>
              </a:ext>
            </a:extLst>
          </p:cNvPr>
          <p:cNvSpPr txBox="1"/>
          <p:nvPr/>
        </p:nvSpPr>
        <p:spPr>
          <a:xfrm>
            <a:off x="3192898" y="6053238"/>
            <a:ext cx="1768176" cy="369332"/>
          </a:xfrm>
          <a:prstGeom prst="rect">
            <a:avLst/>
          </a:prstGeom>
          <a:noFill/>
        </p:spPr>
        <p:txBody>
          <a:bodyPr wrap="none" rtlCol="0">
            <a:spAutoFit/>
          </a:bodyPr>
          <a:lstStyle/>
          <a:p>
            <a:r>
              <a:rPr lang="en-US"/>
              <a:t>”Indica” heritage</a:t>
            </a:r>
          </a:p>
        </p:txBody>
      </p:sp>
      <p:cxnSp>
        <p:nvCxnSpPr>
          <p:cNvPr id="25" name="Straight Arrow Connector 24">
            <a:extLst>
              <a:ext uri="{FF2B5EF4-FFF2-40B4-BE49-F238E27FC236}">
                <a16:creationId xmlns:a16="http://schemas.microsoft.com/office/drawing/2014/main" id="{C00A23F6-F262-B848-8C1D-FDDBF000FC81}"/>
              </a:ext>
            </a:extLst>
          </p:cNvPr>
          <p:cNvCxnSpPr>
            <a:cxnSpLocks/>
          </p:cNvCxnSpPr>
          <p:nvPr/>
        </p:nvCxnSpPr>
        <p:spPr>
          <a:xfrm flipV="1">
            <a:off x="1470828" y="3880875"/>
            <a:ext cx="627719" cy="115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364629-7FC1-E248-AD63-AD5CC127BB14}"/>
              </a:ext>
            </a:extLst>
          </p:cNvPr>
          <p:cNvSpPr txBox="1"/>
          <p:nvPr/>
        </p:nvSpPr>
        <p:spPr>
          <a:xfrm>
            <a:off x="238824" y="6537495"/>
            <a:ext cx="364202" cy="523220"/>
          </a:xfrm>
          <a:prstGeom prst="rect">
            <a:avLst/>
          </a:prstGeom>
          <a:noFill/>
        </p:spPr>
        <p:txBody>
          <a:bodyPr wrap="none" rtlCol="0">
            <a:spAutoFit/>
          </a:bodyPr>
          <a:lstStyle/>
          <a:p>
            <a:r>
              <a:rPr lang="en-US" sz="2800"/>
              <a:t>*</a:t>
            </a:r>
          </a:p>
        </p:txBody>
      </p:sp>
      <p:sp>
        <p:nvSpPr>
          <p:cNvPr id="28" name="TextBox 27">
            <a:extLst>
              <a:ext uri="{FF2B5EF4-FFF2-40B4-BE49-F238E27FC236}">
                <a16:creationId xmlns:a16="http://schemas.microsoft.com/office/drawing/2014/main" id="{647CB316-6252-6B49-8349-A75D29031D5A}"/>
              </a:ext>
            </a:extLst>
          </p:cNvPr>
          <p:cNvSpPr txBox="1"/>
          <p:nvPr/>
        </p:nvSpPr>
        <p:spPr>
          <a:xfrm>
            <a:off x="3117365" y="2808937"/>
            <a:ext cx="364202" cy="523220"/>
          </a:xfrm>
          <a:prstGeom prst="rect">
            <a:avLst/>
          </a:prstGeom>
          <a:noFill/>
        </p:spPr>
        <p:txBody>
          <a:bodyPr wrap="none" rtlCol="0">
            <a:spAutoFit/>
          </a:bodyPr>
          <a:lstStyle/>
          <a:p>
            <a:r>
              <a:rPr lang="en-US" sz="2800"/>
              <a:t>*</a:t>
            </a:r>
          </a:p>
        </p:txBody>
      </p:sp>
      <p:sp>
        <p:nvSpPr>
          <p:cNvPr id="29" name="TextBox 28">
            <a:extLst>
              <a:ext uri="{FF2B5EF4-FFF2-40B4-BE49-F238E27FC236}">
                <a16:creationId xmlns:a16="http://schemas.microsoft.com/office/drawing/2014/main" id="{9E8CA8C7-096F-584C-9609-87A8773FA0E6}"/>
              </a:ext>
            </a:extLst>
          </p:cNvPr>
          <p:cNvSpPr txBox="1"/>
          <p:nvPr/>
        </p:nvSpPr>
        <p:spPr>
          <a:xfrm>
            <a:off x="618173" y="6537495"/>
            <a:ext cx="2751074" cy="369332"/>
          </a:xfrm>
          <a:prstGeom prst="rect">
            <a:avLst/>
          </a:prstGeom>
          <a:noFill/>
        </p:spPr>
        <p:txBody>
          <a:bodyPr wrap="none" rtlCol="0">
            <a:spAutoFit/>
          </a:bodyPr>
          <a:lstStyle/>
          <a:p>
            <a:r>
              <a:rPr lang="en-US"/>
              <a:t>Last common parent (seed)</a:t>
            </a:r>
          </a:p>
        </p:txBody>
      </p:sp>
      <p:pic>
        <p:nvPicPr>
          <p:cNvPr id="19" name="Picture 18">
            <a:extLst>
              <a:ext uri="{FF2B5EF4-FFF2-40B4-BE49-F238E27FC236}">
                <a16:creationId xmlns:a16="http://schemas.microsoft.com/office/drawing/2014/main" id="{A2915D92-3E24-8E47-96A6-E211D72F9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192265"/>
            <a:ext cx="1046702" cy="613791"/>
          </a:xfrm>
          <a:prstGeom prst="rect">
            <a:avLst/>
          </a:prstGeom>
        </p:spPr>
      </p:pic>
      <p:sp>
        <p:nvSpPr>
          <p:cNvPr id="2" name="TextBox 1">
            <a:extLst>
              <a:ext uri="{FF2B5EF4-FFF2-40B4-BE49-F238E27FC236}">
                <a16:creationId xmlns:a16="http://schemas.microsoft.com/office/drawing/2014/main" id="{AF5300A4-F97B-4648-A056-3242BB1EB33E}"/>
              </a:ext>
            </a:extLst>
          </p:cNvPr>
          <p:cNvSpPr txBox="1"/>
          <p:nvPr/>
        </p:nvSpPr>
        <p:spPr>
          <a:xfrm>
            <a:off x="2915966" y="85546"/>
            <a:ext cx="6769802" cy="584775"/>
          </a:xfrm>
          <a:prstGeom prst="rect">
            <a:avLst/>
          </a:prstGeom>
          <a:noFill/>
        </p:spPr>
        <p:txBody>
          <a:bodyPr wrap="none" rtlCol="0">
            <a:spAutoFit/>
          </a:bodyPr>
          <a:lstStyle/>
          <a:p>
            <a:r>
              <a:rPr lang="en-US" sz="3200">
                <a:latin typeface="Comic Sans MS" panose="030F0902030302020204" pitchFamily="66" charset="0"/>
              </a:rPr>
              <a:t>Breeding stable Cannabis varieties</a:t>
            </a:r>
          </a:p>
        </p:txBody>
      </p:sp>
    </p:spTree>
    <p:extLst>
      <p:ext uri="{BB962C8B-B14F-4D97-AF65-F5344CB8AC3E}">
        <p14:creationId xmlns:p14="http://schemas.microsoft.com/office/powerpoint/2010/main" val="3278281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4D5C3F-AE62-4947-83A5-4D62B4ADD0A4}"/>
              </a:ext>
            </a:extLst>
          </p:cNvPr>
          <p:cNvSpPr txBox="1"/>
          <p:nvPr/>
        </p:nvSpPr>
        <p:spPr>
          <a:xfrm>
            <a:off x="4178948" y="1095310"/>
            <a:ext cx="409086" cy="369332"/>
          </a:xfrm>
          <a:prstGeom prst="rect">
            <a:avLst/>
          </a:prstGeom>
          <a:noFill/>
        </p:spPr>
        <p:txBody>
          <a:bodyPr wrap="none" rtlCol="0">
            <a:spAutoFit/>
          </a:bodyPr>
          <a:lstStyle/>
          <a:p>
            <a:r>
              <a:rPr lang="en-US"/>
              <a:t>Z7</a:t>
            </a:r>
          </a:p>
        </p:txBody>
      </p:sp>
      <p:cxnSp>
        <p:nvCxnSpPr>
          <p:cNvPr id="5" name="Straight Arrow Connector 4">
            <a:extLst>
              <a:ext uri="{FF2B5EF4-FFF2-40B4-BE49-F238E27FC236}">
                <a16:creationId xmlns:a16="http://schemas.microsoft.com/office/drawing/2014/main" id="{F2E716EF-4B87-944C-821B-D4439A0C33EB}"/>
              </a:ext>
            </a:extLst>
          </p:cNvPr>
          <p:cNvCxnSpPr/>
          <p:nvPr/>
        </p:nvCxnSpPr>
        <p:spPr>
          <a:xfrm flipH="1" flipV="1">
            <a:off x="3356501" y="1279976"/>
            <a:ext cx="738668" cy="13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DE8477-C1D9-2446-9031-9280DCCB9CA2}"/>
              </a:ext>
            </a:extLst>
          </p:cNvPr>
          <p:cNvSpPr txBox="1"/>
          <p:nvPr/>
        </p:nvSpPr>
        <p:spPr>
          <a:xfrm>
            <a:off x="1989648" y="1075447"/>
            <a:ext cx="1239891" cy="369332"/>
          </a:xfrm>
          <a:prstGeom prst="rect">
            <a:avLst/>
          </a:prstGeom>
          <a:noFill/>
        </p:spPr>
        <p:txBody>
          <a:bodyPr wrap="none" rtlCol="0">
            <a:spAutoFit/>
          </a:bodyPr>
          <a:lstStyle/>
          <a:p>
            <a:r>
              <a:rPr lang="en-US" err="1"/>
              <a:t>Cannatonic</a:t>
            </a:r>
            <a:endParaRPr lang="en-US"/>
          </a:p>
        </p:txBody>
      </p:sp>
      <p:sp>
        <p:nvSpPr>
          <p:cNvPr id="7" name="TextBox 6">
            <a:extLst>
              <a:ext uri="{FF2B5EF4-FFF2-40B4-BE49-F238E27FC236}">
                <a16:creationId xmlns:a16="http://schemas.microsoft.com/office/drawing/2014/main" id="{A8FC3C70-99D4-6449-9C94-90C5F5995DE5}"/>
              </a:ext>
            </a:extLst>
          </p:cNvPr>
          <p:cNvSpPr txBox="1"/>
          <p:nvPr/>
        </p:nvSpPr>
        <p:spPr>
          <a:xfrm>
            <a:off x="2163812" y="2562603"/>
            <a:ext cx="2278381" cy="369332"/>
          </a:xfrm>
          <a:prstGeom prst="rect">
            <a:avLst/>
          </a:prstGeom>
          <a:noFill/>
        </p:spPr>
        <p:txBody>
          <a:bodyPr wrap="none" rtlCol="0">
            <a:spAutoFit/>
          </a:bodyPr>
          <a:lstStyle/>
          <a:p>
            <a:r>
              <a:rPr lang="en-US"/>
              <a:t>Z7-fem1 (high CBD) S1</a:t>
            </a:r>
          </a:p>
        </p:txBody>
      </p:sp>
      <p:sp>
        <p:nvSpPr>
          <p:cNvPr id="8" name="TextBox 7">
            <a:extLst>
              <a:ext uri="{FF2B5EF4-FFF2-40B4-BE49-F238E27FC236}">
                <a16:creationId xmlns:a16="http://schemas.microsoft.com/office/drawing/2014/main" id="{346171BB-33B0-824E-80D0-17D73E7F8170}"/>
              </a:ext>
            </a:extLst>
          </p:cNvPr>
          <p:cNvSpPr txBox="1"/>
          <p:nvPr/>
        </p:nvSpPr>
        <p:spPr>
          <a:xfrm>
            <a:off x="4736889" y="2562603"/>
            <a:ext cx="2200539" cy="369332"/>
          </a:xfrm>
          <a:prstGeom prst="rect">
            <a:avLst/>
          </a:prstGeom>
          <a:noFill/>
        </p:spPr>
        <p:txBody>
          <a:bodyPr wrap="none" rtlCol="0">
            <a:spAutoFit/>
          </a:bodyPr>
          <a:lstStyle/>
          <a:p>
            <a:r>
              <a:rPr lang="en-US"/>
              <a:t>Z7-fem2 (low THC) S1</a:t>
            </a:r>
          </a:p>
        </p:txBody>
      </p:sp>
      <p:cxnSp>
        <p:nvCxnSpPr>
          <p:cNvPr id="9" name="Straight Arrow Connector 8">
            <a:extLst>
              <a:ext uri="{FF2B5EF4-FFF2-40B4-BE49-F238E27FC236}">
                <a16:creationId xmlns:a16="http://schemas.microsoft.com/office/drawing/2014/main" id="{68E186A4-36EB-DE43-A6A8-8AE1B14D26CC}"/>
              </a:ext>
            </a:extLst>
          </p:cNvPr>
          <p:cNvCxnSpPr/>
          <p:nvPr/>
        </p:nvCxnSpPr>
        <p:spPr>
          <a:xfrm>
            <a:off x="4383491" y="1651747"/>
            <a:ext cx="0" cy="754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E716BE-1A39-B543-A022-FBD612507ABB}"/>
              </a:ext>
            </a:extLst>
          </p:cNvPr>
          <p:cNvSpPr txBox="1"/>
          <p:nvPr/>
        </p:nvSpPr>
        <p:spPr>
          <a:xfrm>
            <a:off x="4914735" y="2931935"/>
            <a:ext cx="1704762" cy="369332"/>
          </a:xfrm>
          <a:prstGeom prst="rect">
            <a:avLst/>
          </a:prstGeom>
          <a:noFill/>
        </p:spPr>
        <p:txBody>
          <a:bodyPr wrap="none" rtlCol="0">
            <a:spAutoFit/>
          </a:bodyPr>
          <a:lstStyle/>
          <a:p>
            <a:r>
              <a:rPr lang="en-US"/>
              <a:t>Masculinization</a:t>
            </a:r>
          </a:p>
        </p:txBody>
      </p:sp>
      <p:sp>
        <p:nvSpPr>
          <p:cNvPr id="11" name="TextBox 10">
            <a:extLst>
              <a:ext uri="{FF2B5EF4-FFF2-40B4-BE49-F238E27FC236}">
                <a16:creationId xmlns:a16="http://schemas.microsoft.com/office/drawing/2014/main" id="{D61C8869-F0BE-FA4F-9889-F800D1C08AF9}"/>
              </a:ext>
            </a:extLst>
          </p:cNvPr>
          <p:cNvSpPr txBox="1"/>
          <p:nvPr/>
        </p:nvSpPr>
        <p:spPr>
          <a:xfrm>
            <a:off x="4380450" y="2562603"/>
            <a:ext cx="304892" cy="369332"/>
          </a:xfrm>
          <a:prstGeom prst="rect">
            <a:avLst/>
          </a:prstGeom>
          <a:noFill/>
        </p:spPr>
        <p:txBody>
          <a:bodyPr wrap="none" rtlCol="0">
            <a:spAutoFit/>
          </a:bodyPr>
          <a:lstStyle/>
          <a:p>
            <a:r>
              <a:rPr lang="en-US"/>
              <a:t>X</a:t>
            </a:r>
          </a:p>
        </p:txBody>
      </p:sp>
      <p:cxnSp>
        <p:nvCxnSpPr>
          <p:cNvPr id="12" name="Straight Arrow Connector 11">
            <a:extLst>
              <a:ext uri="{FF2B5EF4-FFF2-40B4-BE49-F238E27FC236}">
                <a16:creationId xmlns:a16="http://schemas.microsoft.com/office/drawing/2014/main" id="{AE60B07E-A447-EF4C-BFE3-883B2765B002}"/>
              </a:ext>
            </a:extLst>
          </p:cNvPr>
          <p:cNvCxnSpPr>
            <a:cxnSpLocks/>
          </p:cNvCxnSpPr>
          <p:nvPr/>
        </p:nvCxnSpPr>
        <p:spPr>
          <a:xfrm flipH="1">
            <a:off x="4898571" y="3318762"/>
            <a:ext cx="914803" cy="390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0C6A2B-D436-1D4A-AAB3-AA8ECCA37760}"/>
              </a:ext>
            </a:extLst>
          </p:cNvPr>
          <p:cNvCxnSpPr>
            <a:cxnSpLocks/>
          </p:cNvCxnSpPr>
          <p:nvPr/>
        </p:nvCxnSpPr>
        <p:spPr>
          <a:xfrm>
            <a:off x="3059872" y="3139102"/>
            <a:ext cx="1320578" cy="55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FA34EC-0700-E843-A346-4E90425E60B6}"/>
              </a:ext>
            </a:extLst>
          </p:cNvPr>
          <p:cNvSpPr txBox="1"/>
          <p:nvPr/>
        </p:nvSpPr>
        <p:spPr>
          <a:xfrm>
            <a:off x="2942705" y="4998068"/>
            <a:ext cx="3423886" cy="369332"/>
          </a:xfrm>
          <a:prstGeom prst="rect">
            <a:avLst/>
          </a:prstGeom>
          <a:noFill/>
        </p:spPr>
        <p:txBody>
          <a:bodyPr wrap="none" rtlCol="0">
            <a:spAutoFit/>
          </a:bodyPr>
          <a:lstStyle/>
          <a:p>
            <a:r>
              <a:rPr lang="en-US"/>
              <a:t>First Light seed (F2S2) segregating</a:t>
            </a:r>
          </a:p>
        </p:txBody>
      </p:sp>
      <p:sp>
        <p:nvSpPr>
          <p:cNvPr id="15" name="TextBox 14">
            <a:extLst>
              <a:ext uri="{FF2B5EF4-FFF2-40B4-BE49-F238E27FC236}">
                <a16:creationId xmlns:a16="http://schemas.microsoft.com/office/drawing/2014/main" id="{F23BC6B4-A2FB-C34D-9517-BD5857108518}"/>
              </a:ext>
            </a:extLst>
          </p:cNvPr>
          <p:cNvSpPr txBox="1"/>
          <p:nvPr/>
        </p:nvSpPr>
        <p:spPr>
          <a:xfrm>
            <a:off x="3402004" y="1827832"/>
            <a:ext cx="981487" cy="369332"/>
          </a:xfrm>
          <a:prstGeom prst="rect">
            <a:avLst/>
          </a:prstGeom>
          <a:noFill/>
        </p:spPr>
        <p:txBody>
          <a:bodyPr wrap="none" rtlCol="0">
            <a:spAutoFit/>
          </a:bodyPr>
          <a:lstStyle/>
          <a:p>
            <a:pPr algn="ctr"/>
            <a:r>
              <a:rPr lang="en-US"/>
              <a:t>True self</a:t>
            </a:r>
          </a:p>
        </p:txBody>
      </p:sp>
      <p:sp>
        <p:nvSpPr>
          <p:cNvPr id="17" name="TextBox 16">
            <a:extLst>
              <a:ext uri="{FF2B5EF4-FFF2-40B4-BE49-F238E27FC236}">
                <a16:creationId xmlns:a16="http://schemas.microsoft.com/office/drawing/2014/main" id="{3F6E3620-E520-2E46-A549-1ABA4C56304C}"/>
              </a:ext>
            </a:extLst>
          </p:cNvPr>
          <p:cNvSpPr txBox="1"/>
          <p:nvPr/>
        </p:nvSpPr>
        <p:spPr>
          <a:xfrm>
            <a:off x="3730248" y="5392101"/>
            <a:ext cx="1929695" cy="369332"/>
          </a:xfrm>
          <a:prstGeom prst="rect">
            <a:avLst/>
          </a:prstGeom>
          <a:noFill/>
        </p:spPr>
        <p:txBody>
          <a:bodyPr wrap="none" rtlCol="0">
            <a:spAutoFit/>
          </a:bodyPr>
          <a:lstStyle/>
          <a:p>
            <a:r>
              <a:rPr lang="en-US"/>
              <a:t>SGI First Light 1-83</a:t>
            </a:r>
          </a:p>
        </p:txBody>
      </p:sp>
      <p:cxnSp>
        <p:nvCxnSpPr>
          <p:cNvPr id="21" name="Straight Arrow Connector 20">
            <a:extLst>
              <a:ext uri="{FF2B5EF4-FFF2-40B4-BE49-F238E27FC236}">
                <a16:creationId xmlns:a16="http://schemas.microsoft.com/office/drawing/2014/main" id="{4A0B7A3B-AB1C-B046-953B-80AF846EE7AD}"/>
              </a:ext>
            </a:extLst>
          </p:cNvPr>
          <p:cNvCxnSpPr>
            <a:cxnSpLocks/>
          </p:cNvCxnSpPr>
          <p:nvPr/>
        </p:nvCxnSpPr>
        <p:spPr>
          <a:xfrm flipH="1" flipV="1">
            <a:off x="979089" y="1252086"/>
            <a:ext cx="884734" cy="8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B46744-5666-874E-ADDD-AB67D2F127C7}"/>
              </a:ext>
            </a:extLst>
          </p:cNvPr>
          <p:cNvSpPr txBox="1"/>
          <p:nvPr/>
        </p:nvSpPr>
        <p:spPr>
          <a:xfrm>
            <a:off x="273510" y="1075447"/>
            <a:ext cx="705578" cy="369332"/>
          </a:xfrm>
          <a:prstGeom prst="rect">
            <a:avLst/>
          </a:prstGeom>
          <a:noFill/>
        </p:spPr>
        <p:txBody>
          <a:bodyPr wrap="none" rtlCol="0">
            <a:spAutoFit/>
          </a:bodyPr>
          <a:lstStyle/>
          <a:p>
            <a:r>
              <a:rPr lang="en-US"/>
              <a:t>ACDC</a:t>
            </a:r>
          </a:p>
        </p:txBody>
      </p:sp>
      <p:cxnSp>
        <p:nvCxnSpPr>
          <p:cNvPr id="23" name="Straight Arrow Connector 22">
            <a:extLst>
              <a:ext uri="{FF2B5EF4-FFF2-40B4-BE49-F238E27FC236}">
                <a16:creationId xmlns:a16="http://schemas.microsoft.com/office/drawing/2014/main" id="{441F1A05-F15E-7E4C-93F3-486BC82EABDC}"/>
              </a:ext>
            </a:extLst>
          </p:cNvPr>
          <p:cNvCxnSpPr>
            <a:cxnSpLocks/>
          </p:cNvCxnSpPr>
          <p:nvPr/>
        </p:nvCxnSpPr>
        <p:spPr>
          <a:xfrm flipV="1">
            <a:off x="677202" y="1500238"/>
            <a:ext cx="0" cy="832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08E20-C0F7-C745-821F-D6439C8DBC66}"/>
              </a:ext>
            </a:extLst>
          </p:cNvPr>
          <p:cNvSpPr txBox="1"/>
          <p:nvPr/>
        </p:nvSpPr>
        <p:spPr>
          <a:xfrm>
            <a:off x="273510" y="2420269"/>
            <a:ext cx="1005468" cy="369332"/>
          </a:xfrm>
          <a:prstGeom prst="rect">
            <a:avLst/>
          </a:prstGeom>
          <a:noFill/>
        </p:spPr>
        <p:txBody>
          <a:bodyPr wrap="none" rtlCol="0">
            <a:spAutoFit/>
          </a:bodyPr>
          <a:lstStyle/>
          <a:p>
            <a:r>
              <a:rPr lang="en-US"/>
              <a:t>ruderalis</a:t>
            </a:r>
          </a:p>
        </p:txBody>
      </p:sp>
      <p:sp>
        <p:nvSpPr>
          <p:cNvPr id="31" name="TextBox 30">
            <a:extLst>
              <a:ext uri="{FF2B5EF4-FFF2-40B4-BE49-F238E27FC236}">
                <a16:creationId xmlns:a16="http://schemas.microsoft.com/office/drawing/2014/main" id="{B807BA66-50D8-4E4F-877D-8006B3BABDDC}"/>
              </a:ext>
            </a:extLst>
          </p:cNvPr>
          <p:cNvSpPr txBox="1"/>
          <p:nvPr/>
        </p:nvSpPr>
        <p:spPr>
          <a:xfrm>
            <a:off x="5518650" y="1130906"/>
            <a:ext cx="810991" cy="369332"/>
          </a:xfrm>
          <a:prstGeom prst="rect">
            <a:avLst/>
          </a:prstGeom>
          <a:noFill/>
        </p:spPr>
        <p:txBody>
          <a:bodyPr wrap="none" rtlCol="0">
            <a:spAutoFit/>
          </a:bodyPr>
          <a:lstStyle/>
          <a:p>
            <a:r>
              <a:rPr lang="en-US" b="1" dirty="0">
                <a:solidFill>
                  <a:srgbClr val="FF0000"/>
                </a:solidFill>
              </a:rPr>
              <a:t>Cherry</a:t>
            </a:r>
          </a:p>
        </p:txBody>
      </p:sp>
      <p:sp>
        <p:nvSpPr>
          <p:cNvPr id="33" name="TextBox 32">
            <a:extLst>
              <a:ext uri="{FF2B5EF4-FFF2-40B4-BE49-F238E27FC236}">
                <a16:creationId xmlns:a16="http://schemas.microsoft.com/office/drawing/2014/main" id="{1BFADD2D-7A8D-9C4A-9AAA-4D4DBA36B53D}"/>
              </a:ext>
            </a:extLst>
          </p:cNvPr>
          <p:cNvSpPr txBox="1"/>
          <p:nvPr/>
        </p:nvSpPr>
        <p:spPr>
          <a:xfrm>
            <a:off x="7212433" y="1130906"/>
            <a:ext cx="800219" cy="369332"/>
          </a:xfrm>
          <a:prstGeom prst="rect">
            <a:avLst/>
          </a:prstGeom>
          <a:noFill/>
        </p:spPr>
        <p:txBody>
          <a:bodyPr wrap="none" rtlCol="0">
            <a:spAutoFit/>
          </a:bodyPr>
          <a:lstStyle/>
          <a:p>
            <a:r>
              <a:rPr lang="en-US" err="1"/>
              <a:t>CBDRx</a:t>
            </a:r>
            <a:endParaRPr lang="en-US"/>
          </a:p>
        </p:txBody>
      </p:sp>
      <p:sp>
        <p:nvSpPr>
          <p:cNvPr id="35" name="TextBox 34">
            <a:extLst>
              <a:ext uri="{FF2B5EF4-FFF2-40B4-BE49-F238E27FC236}">
                <a16:creationId xmlns:a16="http://schemas.microsoft.com/office/drawing/2014/main" id="{6266DA3A-CBF0-AC4D-AD61-7B6337EF1377}"/>
              </a:ext>
            </a:extLst>
          </p:cNvPr>
          <p:cNvSpPr txBox="1"/>
          <p:nvPr/>
        </p:nvSpPr>
        <p:spPr>
          <a:xfrm>
            <a:off x="6249766" y="882754"/>
            <a:ext cx="981487" cy="369332"/>
          </a:xfrm>
          <a:prstGeom prst="rect">
            <a:avLst/>
          </a:prstGeom>
          <a:noFill/>
        </p:spPr>
        <p:txBody>
          <a:bodyPr wrap="none" rtlCol="0">
            <a:spAutoFit/>
          </a:bodyPr>
          <a:lstStyle/>
          <a:p>
            <a:pPr algn="ctr"/>
            <a:r>
              <a:rPr lang="en-US"/>
              <a:t>True self</a:t>
            </a:r>
          </a:p>
        </p:txBody>
      </p:sp>
      <p:sp>
        <p:nvSpPr>
          <p:cNvPr id="36" name="TextBox 35">
            <a:extLst>
              <a:ext uri="{FF2B5EF4-FFF2-40B4-BE49-F238E27FC236}">
                <a16:creationId xmlns:a16="http://schemas.microsoft.com/office/drawing/2014/main" id="{4CA85A79-DF01-BB41-8B7D-09B98D73FBCC}"/>
              </a:ext>
            </a:extLst>
          </p:cNvPr>
          <p:cNvSpPr txBox="1"/>
          <p:nvPr/>
        </p:nvSpPr>
        <p:spPr>
          <a:xfrm>
            <a:off x="4580398" y="858383"/>
            <a:ext cx="981487" cy="369332"/>
          </a:xfrm>
          <a:prstGeom prst="rect">
            <a:avLst/>
          </a:prstGeom>
          <a:noFill/>
        </p:spPr>
        <p:txBody>
          <a:bodyPr wrap="none" rtlCol="0">
            <a:spAutoFit/>
          </a:bodyPr>
          <a:lstStyle/>
          <a:p>
            <a:pPr algn="ctr"/>
            <a:r>
              <a:rPr lang="en-US"/>
              <a:t>True self</a:t>
            </a:r>
          </a:p>
        </p:txBody>
      </p:sp>
      <p:cxnSp>
        <p:nvCxnSpPr>
          <p:cNvPr id="37" name="Straight Arrow Connector 36">
            <a:extLst>
              <a:ext uri="{FF2B5EF4-FFF2-40B4-BE49-F238E27FC236}">
                <a16:creationId xmlns:a16="http://schemas.microsoft.com/office/drawing/2014/main" id="{6E5B2409-0B36-AA4A-B1E3-15F193288AF4}"/>
              </a:ext>
            </a:extLst>
          </p:cNvPr>
          <p:cNvCxnSpPr/>
          <p:nvPr/>
        </p:nvCxnSpPr>
        <p:spPr>
          <a:xfrm flipH="1" flipV="1">
            <a:off x="4695096" y="1311088"/>
            <a:ext cx="738668" cy="13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26FE72-6F4B-EB41-8AA6-C1559FEA27E2}"/>
              </a:ext>
            </a:extLst>
          </p:cNvPr>
          <p:cNvCxnSpPr>
            <a:cxnSpLocks/>
          </p:cNvCxnSpPr>
          <p:nvPr/>
        </p:nvCxnSpPr>
        <p:spPr>
          <a:xfrm>
            <a:off x="6366591" y="1347656"/>
            <a:ext cx="8458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08EE324-7C04-6347-B22E-DFDE303D09D3}"/>
              </a:ext>
            </a:extLst>
          </p:cNvPr>
          <p:cNvSpPr txBox="1"/>
          <p:nvPr/>
        </p:nvSpPr>
        <p:spPr>
          <a:xfrm>
            <a:off x="3804383" y="3781388"/>
            <a:ext cx="1493358" cy="369332"/>
          </a:xfrm>
          <a:prstGeom prst="rect">
            <a:avLst/>
          </a:prstGeom>
          <a:noFill/>
        </p:spPr>
        <p:txBody>
          <a:bodyPr wrap="none" rtlCol="0">
            <a:spAutoFit/>
          </a:bodyPr>
          <a:lstStyle/>
          <a:p>
            <a:r>
              <a:rPr lang="en-US"/>
              <a:t>F1S1- fem, sib</a:t>
            </a:r>
          </a:p>
        </p:txBody>
      </p:sp>
      <p:sp>
        <p:nvSpPr>
          <p:cNvPr id="43" name="TextBox 42">
            <a:extLst>
              <a:ext uri="{FF2B5EF4-FFF2-40B4-BE49-F238E27FC236}">
                <a16:creationId xmlns:a16="http://schemas.microsoft.com/office/drawing/2014/main" id="{DD0A8A02-3E88-4140-95B1-5084ED57CAF2}"/>
              </a:ext>
            </a:extLst>
          </p:cNvPr>
          <p:cNvSpPr txBox="1"/>
          <p:nvPr/>
        </p:nvSpPr>
        <p:spPr>
          <a:xfrm>
            <a:off x="3497709" y="4360087"/>
            <a:ext cx="1088889" cy="369332"/>
          </a:xfrm>
          <a:prstGeom prst="rect">
            <a:avLst/>
          </a:prstGeom>
          <a:noFill/>
        </p:spPr>
        <p:txBody>
          <a:bodyPr wrap="none" rtlCol="0">
            <a:spAutoFit/>
          </a:bodyPr>
          <a:lstStyle/>
          <a:p>
            <a:pPr algn="ctr"/>
            <a:r>
              <a:rPr lang="en-US" dirty="0"/>
              <a:t>True self?</a:t>
            </a:r>
          </a:p>
        </p:txBody>
      </p:sp>
      <p:cxnSp>
        <p:nvCxnSpPr>
          <p:cNvPr id="44" name="Straight Arrow Connector 43">
            <a:extLst>
              <a:ext uri="{FF2B5EF4-FFF2-40B4-BE49-F238E27FC236}">
                <a16:creationId xmlns:a16="http://schemas.microsoft.com/office/drawing/2014/main" id="{22F7F17F-A2EF-8544-A9A0-B004B6759B6C}"/>
              </a:ext>
            </a:extLst>
          </p:cNvPr>
          <p:cNvCxnSpPr/>
          <p:nvPr/>
        </p:nvCxnSpPr>
        <p:spPr>
          <a:xfrm>
            <a:off x="4646460" y="4185032"/>
            <a:ext cx="0" cy="754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02B5008-7046-DD45-9993-9CFB4A84BABE}"/>
              </a:ext>
            </a:extLst>
          </p:cNvPr>
          <p:cNvCxnSpPr>
            <a:cxnSpLocks/>
          </p:cNvCxnSpPr>
          <p:nvPr/>
        </p:nvCxnSpPr>
        <p:spPr>
          <a:xfrm>
            <a:off x="5947145" y="1576640"/>
            <a:ext cx="1161147" cy="292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97FFE20-8323-3A42-9DA0-400D251B5DAF}"/>
              </a:ext>
            </a:extLst>
          </p:cNvPr>
          <p:cNvSpPr txBox="1"/>
          <p:nvPr/>
        </p:nvSpPr>
        <p:spPr>
          <a:xfrm>
            <a:off x="6408495" y="1795389"/>
            <a:ext cx="1645515" cy="369332"/>
          </a:xfrm>
          <a:prstGeom prst="rect">
            <a:avLst/>
          </a:prstGeom>
          <a:noFill/>
        </p:spPr>
        <p:txBody>
          <a:bodyPr wrap="none" rtlCol="0">
            <a:spAutoFit/>
          </a:bodyPr>
          <a:lstStyle/>
          <a:p>
            <a:r>
              <a:rPr lang="en-US" u="sng" dirty="0"/>
              <a:t>Charlotte’s web</a:t>
            </a:r>
          </a:p>
        </p:txBody>
      </p:sp>
      <p:pic>
        <p:nvPicPr>
          <p:cNvPr id="32" name="Picture 31">
            <a:extLst>
              <a:ext uri="{FF2B5EF4-FFF2-40B4-BE49-F238E27FC236}">
                <a16:creationId xmlns:a16="http://schemas.microsoft.com/office/drawing/2014/main" id="{F448BAED-6768-464D-A86F-FB5C95A7FB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8752" y="2390027"/>
            <a:ext cx="4667199" cy="4490410"/>
          </a:xfrm>
          <a:prstGeom prst="rect">
            <a:avLst/>
          </a:prstGeom>
        </p:spPr>
      </p:pic>
      <p:sp>
        <p:nvSpPr>
          <p:cNvPr id="2" name="TextBox 1">
            <a:extLst>
              <a:ext uri="{FF2B5EF4-FFF2-40B4-BE49-F238E27FC236}">
                <a16:creationId xmlns:a16="http://schemas.microsoft.com/office/drawing/2014/main" id="{DDC90F18-E1AE-3C4E-9661-90A747EA676E}"/>
              </a:ext>
            </a:extLst>
          </p:cNvPr>
          <p:cNvSpPr txBox="1"/>
          <p:nvPr/>
        </p:nvSpPr>
        <p:spPr>
          <a:xfrm>
            <a:off x="1306152" y="99684"/>
            <a:ext cx="9712915" cy="584775"/>
          </a:xfrm>
          <a:prstGeom prst="rect">
            <a:avLst/>
          </a:prstGeom>
          <a:noFill/>
        </p:spPr>
        <p:txBody>
          <a:bodyPr wrap="none" rtlCol="0">
            <a:spAutoFit/>
          </a:bodyPr>
          <a:lstStyle/>
          <a:p>
            <a:r>
              <a:rPr lang="en-US" sz="3200">
                <a:latin typeface="Comic Sans MS" panose="030F0902030302020204" pitchFamily="66" charset="0"/>
              </a:rPr>
              <a:t>Putative First Light development and relatedness.</a:t>
            </a:r>
          </a:p>
        </p:txBody>
      </p:sp>
      <p:sp>
        <p:nvSpPr>
          <p:cNvPr id="18" name="Rectangle 17">
            <a:extLst>
              <a:ext uri="{FF2B5EF4-FFF2-40B4-BE49-F238E27FC236}">
                <a16:creationId xmlns:a16="http://schemas.microsoft.com/office/drawing/2014/main" id="{705B0A93-7604-1E4E-AF72-0902025D5F86}"/>
              </a:ext>
            </a:extLst>
          </p:cNvPr>
          <p:cNvSpPr/>
          <p:nvPr/>
        </p:nvSpPr>
        <p:spPr>
          <a:xfrm>
            <a:off x="5561885" y="1172215"/>
            <a:ext cx="687881" cy="285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B05F5A-791E-464E-BD1F-2A4AB2CA7EFB}"/>
              </a:ext>
            </a:extLst>
          </p:cNvPr>
          <p:cNvSpPr/>
          <p:nvPr/>
        </p:nvSpPr>
        <p:spPr>
          <a:xfrm>
            <a:off x="2942705" y="4998068"/>
            <a:ext cx="3307061" cy="7633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F68D002-5435-B44F-A6A4-4C55A67E7619}"/>
              </a:ext>
            </a:extLst>
          </p:cNvPr>
          <p:cNvSpPr txBox="1"/>
          <p:nvPr/>
        </p:nvSpPr>
        <p:spPr>
          <a:xfrm>
            <a:off x="3618479" y="5896061"/>
            <a:ext cx="1957074" cy="646331"/>
          </a:xfrm>
          <a:prstGeom prst="rect">
            <a:avLst/>
          </a:prstGeom>
          <a:noFill/>
        </p:spPr>
        <p:txBody>
          <a:bodyPr wrap="none" rtlCol="0">
            <a:spAutoFit/>
          </a:bodyPr>
          <a:lstStyle/>
          <a:p>
            <a:r>
              <a:rPr lang="en-US"/>
              <a:t>2 plants THC/THC</a:t>
            </a:r>
          </a:p>
          <a:p>
            <a:r>
              <a:rPr lang="en-US"/>
              <a:t>16 plants CBD/THC</a:t>
            </a:r>
          </a:p>
        </p:txBody>
      </p:sp>
      <p:sp>
        <p:nvSpPr>
          <p:cNvPr id="28" name="TextBox 27">
            <a:extLst>
              <a:ext uri="{FF2B5EF4-FFF2-40B4-BE49-F238E27FC236}">
                <a16:creationId xmlns:a16="http://schemas.microsoft.com/office/drawing/2014/main" id="{A04183B3-68E9-2A4F-85F6-D0149DB4D61C}"/>
              </a:ext>
            </a:extLst>
          </p:cNvPr>
          <p:cNvSpPr txBox="1"/>
          <p:nvPr/>
        </p:nvSpPr>
        <p:spPr>
          <a:xfrm>
            <a:off x="4869659" y="4237602"/>
            <a:ext cx="1833194" cy="646331"/>
          </a:xfrm>
          <a:prstGeom prst="rect">
            <a:avLst/>
          </a:prstGeom>
          <a:noFill/>
        </p:spPr>
        <p:txBody>
          <a:bodyPr wrap="none" rtlCol="0">
            <a:spAutoFit/>
          </a:bodyPr>
          <a:lstStyle/>
          <a:p>
            <a:r>
              <a:rPr lang="en-US" dirty="0"/>
              <a:t>-Multiple females</a:t>
            </a:r>
          </a:p>
          <a:p>
            <a:r>
              <a:rPr lang="en-US" dirty="0"/>
              <a:t>-Contamination</a:t>
            </a:r>
          </a:p>
        </p:txBody>
      </p:sp>
      <p:sp>
        <p:nvSpPr>
          <p:cNvPr id="3" name="TextBox 2">
            <a:extLst>
              <a:ext uri="{FF2B5EF4-FFF2-40B4-BE49-F238E27FC236}">
                <a16:creationId xmlns:a16="http://schemas.microsoft.com/office/drawing/2014/main" id="{16B6C826-6D52-6A43-A95E-D0535BE610B2}"/>
              </a:ext>
            </a:extLst>
          </p:cNvPr>
          <p:cNvSpPr txBox="1"/>
          <p:nvPr/>
        </p:nvSpPr>
        <p:spPr>
          <a:xfrm>
            <a:off x="9291788" y="3043676"/>
            <a:ext cx="1978875" cy="369332"/>
          </a:xfrm>
          <a:prstGeom prst="rect">
            <a:avLst/>
          </a:prstGeom>
          <a:noFill/>
        </p:spPr>
        <p:txBody>
          <a:bodyPr wrap="none" rtlCol="0">
            <a:spAutoFit/>
          </a:bodyPr>
          <a:lstStyle/>
          <a:p>
            <a:r>
              <a:rPr lang="en-US" dirty="0"/>
              <a:t>Relatedness Matrix</a:t>
            </a:r>
          </a:p>
        </p:txBody>
      </p:sp>
    </p:spTree>
    <p:extLst>
      <p:ext uri="{BB962C8B-B14F-4D97-AF65-F5344CB8AC3E}">
        <p14:creationId xmlns:p14="http://schemas.microsoft.com/office/powerpoint/2010/main" val="1620668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60633-1958-B842-AFA3-8B1E0EEA2D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6524" y="1152041"/>
            <a:ext cx="6996095" cy="2077816"/>
          </a:xfrm>
          <a:prstGeom prst="rect">
            <a:avLst/>
          </a:prstGeom>
        </p:spPr>
      </p:pic>
      <p:pic>
        <p:nvPicPr>
          <p:cNvPr id="8" name="Picture 7">
            <a:extLst>
              <a:ext uri="{FF2B5EF4-FFF2-40B4-BE49-F238E27FC236}">
                <a16:creationId xmlns:a16="http://schemas.microsoft.com/office/drawing/2014/main" id="{FAAAEB59-2E58-A74A-A4F4-504F6861BF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2625" y="3002109"/>
            <a:ext cx="6960116" cy="2032399"/>
          </a:xfrm>
          <a:prstGeom prst="rect">
            <a:avLst/>
          </a:prstGeom>
        </p:spPr>
      </p:pic>
      <p:pic>
        <p:nvPicPr>
          <p:cNvPr id="9" name="Picture 8">
            <a:extLst>
              <a:ext uri="{FF2B5EF4-FFF2-40B4-BE49-F238E27FC236}">
                <a16:creationId xmlns:a16="http://schemas.microsoft.com/office/drawing/2014/main" id="{D48A2166-CE46-BC4B-8500-38CDFF82DE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4549" y="4713228"/>
            <a:ext cx="6891991" cy="1850732"/>
          </a:xfrm>
          <a:prstGeom prst="rect">
            <a:avLst/>
          </a:prstGeom>
        </p:spPr>
      </p:pic>
      <p:sp>
        <p:nvSpPr>
          <p:cNvPr id="2" name="TextBox 1">
            <a:extLst>
              <a:ext uri="{FF2B5EF4-FFF2-40B4-BE49-F238E27FC236}">
                <a16:creationId xmlns:a16="http://schemas.microsoft.com/office/drawing/2014/main" id="{02C4AAD1-2F6B-9A47-8C66-E03245503673}"/>
              </a:ext>
            </a:extLst>
          </p:cNvPr>
          <p:cNvSpPr txBox="1"/>
          <p:nvPr/>
        </p:nvSpPr>
        <p:spPr>
          <a:xfrm>
            <a:off x="300061" y="182029"/>
            <a:ext cx="11661280" cy="584775"/>
          </a:xfrm>
          <a:prstGeom prst="rect">
            <a:avLst/>
          </a:prstGeom>
          <a:noFill/>
        </p:spPr>
        <p:txBody>
          <a:bodyPr wrap="square" rtlCol="0">
            <a:spAutoFit/>
          </a:bodyPr>
          <a:lstStyle/>
          <a:p>
            <a:pPr algn="ctr"/>
            <a:r>
              <a:rPr lang="en-US" sz="3200" dirty="0">
                <a:latin typeface="Comic Sans MS" panose="030F0902030302020204" pitchFamily="66" charset="0"/>
              </a:rPr>
              <a:t>FL plants contain lineage from all four of the cannabis types</a:t>
            </a:r>
          </a:p>
        </p:txBody>
      </p:sp>
      <p:pic>
        <p:nvPicPr>
          <p:cNvPr id="7" name="Picture 6">
            <a:extLst>
              <a:ext uri="{FF2B5EF4-FFF2-40B4-BE49-F238E27FC236}">
                <a16:creationId xmlns:a16="http://schemas.microsoft.com/office/drawing/2014/main" id="{5C2FFE67-F556-F040-9213-8F0CDD8B6C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3" name="TextBox 2">
            <a:extLst>
              <a:ext uri="{FF2B5EF4-FFF2-40B4-BE49-F238E27FC236}">
                <a16:creationId xmlns:a16="http://schemas.microsoft.com/office/drawing/2014/main" id="{B0DAECCE-01FD-9544-AC95-280EC15B982A}"/>
              </a:ext>
            </a:extLst>
          </p:cNvPr>
          <p:cNvSpPr txBox="1"/>
          <p:nvPr/>
        </p:nvSpPr>
        <p:spPr>
          <a:xfrm>
            <a:off x="695736" y="1470992"/>
            <a:ext cx="1669774" cy="830997"/>
          </a:xfrm>
          <a:prstGeom prst="rect">
            <a:avLst/>
          </a:prstGeom>
          <a:noFill/>
        </p:spPr>
        <p:txBody>
          <a:bodyPr wrap="square" rtlCol="0">
            <a:spAutoFit/>
          </a:bodyPr>
          <a:lstStyle/>
          <a:p>
            <a:pPr algn="ctr"/>
            <a:r>
              <a:rPr lang="en-US" sz="2400" dirty="0" err="1">
                <a:latin typeface="Comic Sans MS" panose="030F0902030302020204" pitchFamily="66" charset="0"/>
              </a:rPr>
              <a:t>Selfed</a:t>
            </a:r>
            <a:r>
              <a:rPr lang="en-US" sz="2400" dirty="0">
                <a:latin typeface="Comic Sans MS" panose="030F0902030302020204" pitchFamily="66" charset="0"/>
              </a:rPr>
              <a:t> is 5% Het</a:t>
            </a:r>
          </a:p>
        </p:txBody>
      </p:sp>
      <p:sp>
        <p:nvSpPr>
          <p:cNvPr id="4" name="TextBox 3">
            <a:extLst>
              <a:ext uri="{FF2B5EF4-FFF2-40B4-BE49-F238E27FC236}">
                <a16:creationId xmlns:a16="http://schemas.microsoft.com/office/drawing/2014/main" id="{07ADA3FD-E5D4-AB49-AD9D-EB6DC2AF4ED4}"/>
              </a:ext>
            </a:extLst>
          </p:cNvPr>
          <p:cNvSpPr txBox="1"/>
          <p:nvPr/>
        </p:nvSpPr>
        <p:spPr>
          <a:xfrm>
            <a:off x="515849" y="2544879"/>
            <a:ext cx="2164375" cy="461665"/>
          </a:xfrm>
          <a:prstGeom prst="rect">
            <a:avLst/>
          </a:prstGeom>
          <a:noFill/>
        </p:spPr>
        <p:txBody>
          <a:bodyPr wrap="none" rtlCol="0">
            <a:spAutoFit/>
          </a:bodyPr>
          <a:lstStyle/>
          <a:p>
            <a:r>
              <a:rPr lang="en-US" sz="2400" dirty="0" err="1">
                <a:latin typeface="Comic Sans MS" panose="030F0902030302020204" pitchFamily="66" charset="0"/>
              </a:rPr>
              <a:t>Selfed</a:t>
            </a:r>
            <a:r>
              <a:rPr lang="en-US" sz="2400" dirty="0">
                <a:latin typeface="Comic Sans MS" panose="030F0902030302020204" pitchFamily="66" charset="0"/>
              </a:rPr>
              <a:t> = seed</a:t>
            </a:r>
          </a:p>
        </p:txBody>
      </p:sp>
      <p:sp>
        <p:nvSpPr>
          <p:cNvPr id="6" name="TextBox 5">
            <a:extLst>
              <a:ext uri="{FF2B5EF4-FFF2-40B4-BE49-F238E27FC236}">
                <a16:creationId xmlns:a16="http://schemas.microsoft.com/office/drawing/2014/main" id="{645E412A-A300-0140-B473-22AF3C48F3BB}"/>
              </a:ext>
            </a:extLst>
          </p:cNvPr>
          <p:cNvSpPr txBox="1"/>
          <p:nvPr/>
        </p:nvSpPr>
        <p:spPr>
          <a:xfrm>
            <a:off x="555694" y="3429000"/>
            <a:ext cx="2084684" cy="1200329"/>
          </a:xfrm>
          <a:prstGeom prst="rect">
            <a:avLst/>
          </a:prstGeom>
          <a:noFill/>
        </p:spPr>
        <p:txBody>
          <a:bodyPr wrap="square" rtlCol="0">
            <a:spAutoFit/>
          </a:bodyPr>
          <a:lstStyle/>
          <a:p>
            <a:pPr algn="ctr"/>
            <a:r>
              <a:rPr lang="en-US" sz="2400" dirty="0">
                <a:latin typeface="Comic Sans MS" panose="030F0902030302020204" pitchFamily="66" charset="0"/>
              </a:rPr>
              <a:t>Seed allows progeny testing</a:t>
            </a:r>
          </a:p>
        </p:txBody>
      </p:sp>
    </p:spTree>
    <p:extLst>
      <p:ext uri="{BB962C8B-B14F-4D97-AF65-F5344CB8AC3E}">
        <p14:creationId xmlns:p14="http://schemas.microsoft.com/office/powerpoint/2010/main" val="1225173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9DC11-3385-AE44-B167-52892363F712}"/>
              </a:ext>
            </a:extLst>
          </p:cNvPr>
          <p:cNvPicPr>
            <a:picLocks noChangeAspect="1"/>
          </p:cNvPicPr>
          <p:nvPr/>
        </p:nvPicPr>
        <p:blipFill>
          <a:blip r:embed="rId3"/>
          <a:stretch>
            <a:fillRect/>
          </a:stretch>
        </p:blipFill>
        <p:spPr>
          <a:xfrm>
            <a:off x="1" y="1517070"/>
            <a:ext cx="5985164" cy="4488873"/>
          </a:xfrm>
          <a:prstGeom prst="rect">
            <a:avLst/>
          </a:prstGeom>
        </p:spPr>
      </p:pic>
      <p:pic>
        <p:nvPicPr>
          <p:cNvPr id="7" name="Picture 6">
            <a:extLst>
              <a:ext uri="{FF2B5EF4-FFF2-40B4-BE49-F238E27FC236}">
                <a16:creationId xmlns:a16="http://schemas.microsoft.com/office/drawing/2014/main" id="{44BC3E69-BA09-5D4F-884D-E3D07D911B07}"/>
              </a:ext>
            </a:extLst>
          </p:cNvPr>
          <p:cNvPicPr>
            <a:picLocks noChangeAspect="1"/>
          </p:cNvPicPr>
          <p:nvPr/>
        </p:nvPicPr>
        <p:blipFill>
          <a:blip r:embed="rId4"/>
          <a:stretch>
            <a:fillRect/>
          </a:stretch>
        </p:blipFill>
        <p:spPr>
          <a:xfrm>
            <a:off x="6206836" y="1517071"/>
            <a:ext cx="5985164" cy="4488873"/>
          </a:xfrm>
          <a:prstGeom prst="rect">
            <a:avLst/>
          </a:prstGeom>
        </p:spPr>
      </p:pic>
      <p:sp>
        <p:nvSpPr>
          <p:cNvPr id="8" name="TextBox 7">
            <a:extLst>
              <a:ext uri="{FF2B5EF4-FFF2-40B4-BE49-F238E27FC236}">
                <a16:creationId xmlns:a16="http://schemas.microsoft.com/office/drawing/2014/main" id="{A73B098F-0E3C-0348-995C-8FA30FE0DA4F}"/>
              </a:ext>
            </a:extLst>
          </p:cNvPr>
          <p:cNvSpPr txBox="1"/>
          <p:nvPr/>
        </p:nvSpPr>
        <p:spPr>
          <a:xfrm>
            <a:off x="2518511" y="310284"/>
            <a:ext cx="7991290" cy="584775"/>
          </a:xfrm>
          <a:prstGeom prst="rect">
            <a:avLst/>
          </a:prstGeom>
          <a:noFill/>
        </p:spPr>
        <p:txBody>
          <a:bodyPr wrap="none" rtlCol="0">
            <a:spAutoFit/>
          </a:bodyPr>
          <a:lstStyle/>
          <a:p>
            <a:r>
              <a:rPr lang="en-US" sz="3200" dirty="0">
                <a:latin typeface="Comic Sans MS" panose="030F0902030302020204" pitchFamily="66" charset="0"/>
              </a:rPr>
              <a:t>SGI field plots 2019 – First Light clones</a:t>
            </a:r>
          </a:p>
        </p:txBody>
      </p:sp>
    </p:spTree>
    <p:extLst>
      <p:ext uri="{BB962C8B-B14F-4D97-AF65-F5344CB8AC3E}">
        <p14:creationId xmlns:p14="http://schemas.microsoft.com/office/powerpoint/2010/main" val="183698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7564" y="883777"/>
            <a:ext cx="8064909" cy="5974223"/>
          </a:xfrm>
          <a:prstGeom prst="rect">
            <a:avLst/>
          </a:prstGeom>
        </p:spPr>
      </p:pic>
      <p:sp>
        <p:nvSpPr>
          <p:cNvPr id="2" name="TextBox 1"/>
          <p:cNvSpPr txBox="1"/>
          <p:nvPr/>
        </p:nvSpPr>
        <p:spPr>
          <a:xfrm>
            <a:off x="0" y="6581001"/>
            <a:ext cx="901209" cy="276999"/>
          </a:xfrm>
          <a:prstGeom prst="rect">
            <a:avLst/>
          </a:prstGeom>
          <a:noFill/>
        </p:spPr>
        <p:txBody>
          <a:bodyPr wrap="none" rtlCol="0">
            <a:spAutoFit/>
          </a:bodyPr>
          <a:lstStyle/>
          <a:p>
            <a:r>
              <a:rPr lang="en-US" sz="1200" dirty="0"/>
              <a:t>Russo 2007</a:t>
            </a:r>
          </a:p>
        </p:txBody>
      </p:sp>
      <p:sp>
        <p:nvSpPr>
          <p:cNvPr id="3" name="TextBox 2"/>
          <p:cNvSpPr txBox="1"/>
          <p:nvPr/>
        </p:nvSpPr>
        <p:spPr>
          <a:xfrm>
            <a:off x="349351" y="187036"/>
            <a:ext cx="11266226" cy="584775"/>
          </a:xfrm>
          <a:prstGeom prst="rect">
            <a:avLst/>
          </a:prstGeom>
          <a:noFill/>
        </p:spPr>
        <p:txBody>
          <a:bodyPr wrap="none" rtlCol="0">
            <a:spAutoFit/>
          </a:bodyPr>
          <a:lstStyle/>
          <a:p>
            <a:r>
              <a:rPr lang="en-US" sz="3200" dirty="0">
                <a:latin typeface="Comic Sans MS" charset="0"/>
                <a:ea typeface="Comic Sans MS" charset="0"/>
                <a:cs typeface="Comic Sans MS" charset="0"/>
              </a:rPr>
              <a:t>One of the first and longest species cultivated by humans</a:t>
            </a:r>
          </a:p>
        </p:txBody>
      </p:sp>
      <p:pic>
        <p:nvPicPr>
          <p:cNvPr id="5" name="Picture 4">
            <a:extLst>
              <a:ext uri="{FF2B5EF4-FFF2-40B4-BE49-F238E27FC236}">
                <a16:creationId xmlns:a16="http://schemas.microsoft.com/office/drawing/2014/main" id="{85CCACCC-5C10-4544-AA6C-C7913D68A4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1545897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61" y="46038"/>
            <a:ext cx="10774017" cy="1325563"/>
          </a:xfrm>
        </p:spPr>
        <p:txBody>
          <a:bodyPr>
            <a:normAutofit/>
          </a:bodyPr>
          <a:lstStyle/>
          <a:p>
            <a:r>
              <a:rPr lang="en-US" sz="3200" dirty="0">
                <a:latin typeface="Comic Sans MS" panose="030F0902030302020204" pitchFamily="66" charset="0"/>
              </a:rPr>
              <a:t>First Light clones THCA production in the field (2019)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1" y="1371601"/>
            <a:ext cx="67167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65136933-7D9A-1F4F-A427-2F349AE154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cxnSp>
        <p:nvCxnSpPr>
          <p:cNvPr id="5" name="Straight Arrow Connector 4">
            <a:extLst>
              <a:ext uri="{FF2B5EF4-FFF2-40B4-BE49-F238E27FC236}">
                <a16:creationId xmlns:a16="http://schemas.microsoft.com/office/drawing/2014/main" id="{19231305-578E-6F4E-8908-FD9DAEAC9222}"/>
              </a:ext>
            </a:extLst>
          </p:cNvPr>
          <p:cNvCxnSpPr>
            <a:cxnSpLocks/>
          </p:cNvCxnSpPr>
          <p:nvPr/>
        </p:nvCxnSpPr>
        <p:spPr>
          <a:xfrm>
            <a:off x="1987826" y="3206616"/>
            <a:ext cx="13714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4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69054"/>
            <a:ext cx="11361907" cy="1325563"/>
          </a:xfrm>
        </p:spPr>
        <p:txBody>
          <a:bodyPr>
            <a:normAutofit/>
          </a:bodyPr>
          <a:lstStyle/>
          <a:p>
            <a:r>
              <a:rPr lang="en-US" sz="3200">
                <a:latin typeface="Comic Sans MS" panose="030F0902030302020204" pitchFamily="66" charset="0"/>
              </a:rPr>
              <a:t>FL70 and FL58 at two sites with 95% confidence intervals</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124142" y="1600201"/>
            <a:ext cx="609160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98AB86C-C20D-B84B-933A-57EEE780B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pic>
        <p:nvPicPr>
          <p:cNvPr id="5" name="Picture 2">
            <a:extLst>
              <a:ext uri="{FF2B5EF4-FFF2-40B4-BE49-F238E27FC236}">
                <a16:creationId xmlns:a16="http://schemas.microsoft.com/office/drawing/2014/main" id="{D3B1F60D-0AF0-2345-BA18-7D750B43FD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2696" y="1600200"/>
            <a:ext cx="609160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9BFC4E98-AD02-8542-B518-005A6ACE3BFD}"/>
              </a:ext>
            </a:extLst>
          </p:cNvPr>
          <p:cNvCxnSpPr/>
          <p:nvPr/>
        </p:nvCxnSpPr>
        <p:spPr>
          <a:xfrm>
            <a:off x="0" y="4156334"/>
            <a:ext cx="5447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47424B-4CE8-FD48-8E61-50FBAF3E0C82}"/>
              </a:ext>
            </a:extLst>
          </p:cNvPr>
          <p:cNvCxnSpPr/>
          <p:nvPr/>
        </p:nvCxnSpPr>
        <p:spPr>
          <a:xfrm>
            <a:off x="5761311" y="2787833"/>
            <a:ext cx="5447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63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46669" y="1184884"/>
            <a:ext cx="57372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A9816B16-080B-BD40-B565-076F3D1E2F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184885"/>
            <a:ext cx="57372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110726B-FA29-334D-B1F3-D10DAC60B4A5}"/>
              </a:ext>
            </a:extLst>
          </p:cNvPr>
          <p:cNvSpPr txBox="1"/>
          <p:nvPr/>
        </p:nvSpPr>
        <p:spPr>
          <a:xfrm>
            <a:off x="3959103" y="5134707"/>
            <a:ext cx="4161717" cy="1200329"/>
          </a:xfrm>
          <a:prstGeom prst="rect">
            <a:avLst/>
          </a:prstGeom>
          <a:noFill/>
        </p:spPr>
        <p:txBody>
          <a:bodyPr wrap="none" rtlCol="0">
            <a:spAutoFit/>
          </a:bodyPr>
          <a:lstStyle/>
          <a:p>
            <a:pPr algn="ctr"/>
            <a:r>
              <a:rPr lang="en-US" dirty="0">
                <a:latin typeface="Comic Sans MS" panose="030F0902030302020204" pitchFamily="66" charset="0"/>
              </a:rPr>
              <a:t>All are clones except for CJ3x4 (F2)</a:t>
            </a:r>
          </a:p>
          <a:p>
            <a:pPr algn="ctr"/>
            <a:r>
              <a:rPr lang="en-US" dirty="0">
                <a:latin typeface="Comic Sans MS" panose="030F0902030302020204" pitchFamily="66" charset="0"/>
              </a:rPr>
              <a:t>CJ3 heterozygous CBD/THC</a:t>
            </a:r>
          </a:p>
          <a:p>
            <a:pPr algn="ctr"/>
            <a:r>
              <a:rPr lang="en-US" dirty="0">
                <a:latin typeface="Comic Sans MS" panose="030F0902030302020204" pitchFamily="66" charset="0"/>
              </a:rPr>
              <a:t>C = First Light</a:t>
            </a:r>
          </a:p>
          <a:p>
            <a:pPr algn="ctr"/>
            <a:r>
              <a:rPr lang="en-US" dirty="0">
                <a:latin typeface="Comic Sans MS" panose="030F0902030302020204" pitchFamily="66" charset="0"/>
              </a:rPr>
              <a:t>J = Hemp</a:t>
            </a:r>
          </a:p>
        </p:txBody>
      </p:sp>
      <p:pic>
        <p:nvPicPr>
          <p:cNvPr id="6" name="Picture 5">
            <a:extLst>
              <a:ext uri="{FF2B5EF4-FFF2-40B4-BE49-F238E27FC236}">
                <a16:creationId xmlns:a16="http://schemas.microsoft.com/office/drawing/2014/main" id="{9297B90D-FD0B-B949-8CBD-18075BEEF3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cxnSp>
        <p:nvCxnSpPr>
          <p:cNvPr id="7" name="Straight Arrow Connector 6">
            <a:extLst>
              <a:ext uri="{FF2B5EF4-FFF2-40B4-BE49-F238E27FC236}">
                <a16:creationId xmlns:a16="http://schemas.microsoft.com/office/drawing/2014/main" id="{DA768F7F-D782-664A-9C80-BCB0A47571A6}"/>
              </a:ext>
            </a:extLst>
          </p:cNvPr>
          <p:cNvCxnSpPr/>
          <p:nvPr/>
        </p:nvCxnSpPr>
        <p:spPr>
          <a:xfrm>
            <a:off x="6043554" y="3184411"/>
            <a:ext cx="5447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0BC6E8-82D1-A94F-A938-9900BD9B8A9E}"/>
              </a:ext>
            </a:extLst>
          </p:cNvPr>
          <p:cNvSpPr txBox="1"/>
          <p:nvPr/>
        </p:nvSpPr>
        <p:spPr>
          <a:xfrm>
            <a:off x="315515" y="304856"/>
            <a:ext cx="11537133" cy="584775"/>
          </a:xfrm>
          <a:prstGeom prst="rect">
            <a:avLst/>
          </a:prstGeom>
          <a:noFill/>
        </p:spPr>
        <p:txBody>
          <a:bodyPr wrap="none" rtlCol="0">
            <a:spAutoFit/>
          </a:bodyPr>
          <a:lstStyle/>
          <a:p>
            <a:pPr algn="ctr"/>
            <a:r>
              <a:rPr lang="en-US" sz="3200" dirty="0">
                <a:latin typeface="Comic Sans MS" panose="030F0902030302020204" pitchFamily="66" charset="0"/>
              </a:rPr>
              <a:t>In common garden experiments clones are highly variability</a:t>
            </a:r>
          </a:p>
        </p:txBody>
      </p:sp>
      <p:cxnSp>
        <p:nvCxnSpPr>
          <p:cNvPr id="5" name="Straight Connector 4">
            <a:extLst>
              <a:ext uri="{FF2B5EF4-FFF2-40B4-BE49-F238E27FC236}">
                <a16:creationId xmlns:a16="http://schemas.microsoft.com/office/drawing/2014/main" id="{D93DBF63-140A-4B4A-A226-F59D7EA53957}"/>
              </a:ext>
            </a:extLst>
          </p:cNvPr>
          <p:cNvCxnSpPr/>
          <p:nvPr/>
        </p:nvCxnSpPr>
        <p:spPr>
          <a:xfrm>
            <a:off x="854765" y="4154557"/>
            <a:ext cx="43135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9697BF-9EDA-1249-8347-9CD851809F52}"/>
              </a:ext>
            </a:extLst>
          </p:cNvPr>
          <p:cNvCxnSpPr>
            <a:cxnSpLocks/>
          </p:cNvCxnSpPr>
          <p:nvPr/>
        </p:nvCxnSpPr>
        <p:spPr>
          <a:xfrm flipV="1">
            <a:off x="2464904" y="4949687"/>
            <a:ext cx="0" cy="7611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132AD0-4607-6944-A9A1-1D002494FF27}"/>
              </a:ext>
            </a:extLst>
          </p:cNvPr>
          <p:cNvCxnSpPr/>
          <p:nvPr/>
        </p:nvCxnSpPr>
        <p:spPr>
          <a:xfrm>
            <a:off x="2047461" y="4949687"/>
            <a:ext cx="0" cy="496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E0BCB-36D6-E640-8542-5E40092808EB}"/>
              </a:ext>
            </a:extLst>
          </p:cNvPr>
          <p:cNvCxnSpPr/>
          <p:nvPr/>
        </p:nvCxnSpPr>
        <p:spPr>
          <a:xfrm>
            <a:off x="2239617" y="4943062"/>
            <a:ext cx="0" cy="496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36D64D-D29D-4E48-8248-E4E4233C701F}"/>
              </a:ext>
            </a:extLst>
          </p:cNvPr>
          <p:cNvCxnSpPr/>
          <p:nvPr/>
        </p:nvCxnSpPr>
        <p:spPr>
          <a:xfrm>
            <a:off x="2047461" y="5446643"/>
            <a:ext cx="1921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67A727-467D-B443-831E-7ED7C9BB7B5F}"/>
              </a:ext>
            </a:extLst>
          </p:cNvPr>
          <p:cNvCxnSpPr>
            <a:cxnSpLocks/>
          </p:cNvCxnSpPr>
          <p:nvPr/>
        </p:nvCxnSpPr>
        <p:spPr>
          <a:xfrm flipV="1">
            <a:off x="10137913" y="4949687"/>
            <a:ext cx="0" cy="4969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E6450A0-E51E-CC48-AAEE-EB7BA89B8E02}"/>
              </a:ext>
            </a:extLst>
          </p:cNvPr>
          <p:cNvSpPr txBox="1"/>
          <p:nvPr/>
        </p:nvSpPr>
        <p:spPr>
          <a:xfrm>
            <a:off x="9762650" y="5526181"/>
            <a:ext cx="798167" cy="646331"/>
          </a:xfrm>
          <a:prstGeom prst="rect">
            <a:avLst/>
          </a:prstGeom>
          <a:noFill/>
        </p:spPr>
        <p:txBody>
          <a:bodyPr wrap="none" rtlCol="0">
            <a:spAutoFit/>
          </a:bodyPr>
          <a:lstStyle/>
          <a:p>
            <a:r>
              <a:rPr lang="en-US" dirty="0"/>
              <a:t>Hemp</a:t>
            </a:r>
          </a:p>
          <a:p>
            <a:r>
              <a:rPr lang="en-US" dirty="0"/>
              <a:t>Parent</a:t>
            </a:r>
          </a:p>
        </p:txBody>
      </p:sp>
    </p:spTree>
    <p:extLst>
      <p:ext uri="{BB962C8B-B14F-4D97-AF65-F5344CB8AC3E}">
        <p14:creationId xmlns:p14="http://schemas.microsoft.com/office/powerpoint/2010/main" val="2273510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26665-68BB-3F47-A04D-9BEE35E62671}"/>
              </a:ext>
            </a:extLst>
          </p:cNvPr>
          <p:cNvPicPr>
            <a:picLocks noChangeAspect="1"/>
          </p:cNvPicPr>
          <p:nvPr/>
        </p:nvPicPr>
        <p:blipFill>
          <a:blip r:embed="rId3"/>
          <a:stretch>
            <a:fillRect/>
          </a:stretch>
        </p:blipFill>
        <p:spPr>
          <a:xfrm>
            <a:off x="137160" y="394853"/>
            <a:ext cx="6577263" cy="3177187"/>
          </a:xfrm>
          <a:prstGeom prst="rect">
            <a:avLst/>
          </a:prstGeom>
        </p:spPr>
      </p:pic>
      <p:pic>
        <p:nvPicPr>
          <p:cNvPr id="5" name="Picture 4">
            <a:extLst>
              <a:ext uri="{FF2B5EF4-FFF2-40B4-BE49-F238E27FC236}">
                <a16:creationId xmlns:a16="http://schemas.microsoft.com/office/drawing/2014/main" id="{CA5F8085-C98E-4C44-BBA8-71D9F6619BC5}"/>
              </a:ext>
            </a:extLst>
          </p:cNvPr>
          <p:cNvPicPr>
            <a:picLocks noChangeAspect="1"/>
          </p:cNvPicPr>
          <p:nvPr/>
        </p:nvPicPr>
        <p:blipFill>
          <a:blip r:embed="rId4"/>
          <a:stretch>
            <a:fillRect/>
          </a:stretch>
        </p:blipFill>
        <p:spPr>
          <a:xfrm>
            <a:off x="5607972" y="394854"/>
            <a:ext cx="6532536" cy="3135519"/>
          </a:xfrm>
          <a:prstGeom prst="rect">
            <a:avLst/>
          </a:prstGeom>
        </p:spPr>
      </p:pic>
      <p:pic>
        <p:nvPicPr>
          <p:cNvPr id="2" name="Picture 1">
            <a:extLst>
              <a:ext uri="{FF2B5EF4-FFF2-40B4-BE49-F238E27FC236}">
                <a16:creationId xmlns:a16="http://schemas.microsoft.com/office/drawing/2014/main" id="{49264F7A-DCB7-F748-8706-825A8AA5A3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4953" y="3212172"/>
            <a:ext cx="7624619" cy="3578903"/>
          </a:xfrm>
          <a:prstGeom prst="rect">
            <a:avLst/>
          </a:prstGeom>
        </p:spPr>
      </p:pic>
      <p:sp>
        <p:nvSpPr>
          <p:cNvPr id="3" name="TextBox 2">
            <a:extLst>
              <a:ext uri="{FF2B5EF4-FFF2-40B4-BE49-F238E27FC236}">
                <a16:creationId xmlns:a16="http://schemas.microsoft.com/office/drawing/2014/main" id="{61722281-B899-9348-8A39-10145B51E90B}"/>
              </a:ext>
            </a:extLst>
          </p:cNvPr>
          <p:cNvSpPr txBox="1"/>
          <p:nvPr/>
        </p:nvSpPr>
        <p:spPr>
          <a:xfrm>
            <a:off x="2269708" y="104474"/>
            <a:ext cx="7903126" cy="584775"/>
          </a:xfrm>
          <a:prstGeom prst="rect">
            <a:avLst/>
          </a:prstGeom>
          <a:noFill/>
        </p:spPr>
        <p:txBody>
          <a:bodyPr wrap="none" rtlCol="0">
            <a:spAutoFit/>
          </a:bodyPr>
          <a:lstStyle/>
          <a:p>
            <a:r>
              <a:rPr lang="en-US" sz="3200" dirty="0">
                <a:latin typeface="Comic Sans MS" panose="030F0902030302020204" pitchFamily="66" charset="0"/>
              </a:rPr>
              <a:t>Cornell Field Trials 2019 – CBD varieties</a:t>
            </a:r>
          </a:p>
        </p:txBody>
      </p:sp>
      <p:sp>
        <p:nvSpPr>
          <p:cNvPr id="6" name="TextBox 5">
            <a:extLst>
              <a:ext uri="{FF2B5EF4-FFF2-40B4-BE49-F238E27FC236}">
                <a16:creationId xmlns:a16="http://schemas.microsoft.com/office/drawing/2014/main" id="{F19A5B0A-799A-2A41-B302-2349416D4634}"/>
              </a:ext>
            </a:extLst>
          </p:cNvPr>
          <p:cNvSpPr txBox="1"/>
          <p:nvPr/>
        </p:nvSpPr>
        <p:spPr>
          <a:xfrm>
            <a:off x="1802428" y="5891752"/>
            <a:ext cx="835485" cy="276999"/>
          </a:xfrm>
          <a:prstGeom prst="rect">
            <a:avLst/>
          </a:prstGeom>
          <a:noFill/>
        </p:spPr>
        <p:txBody>
          <a:bodyPr wrap="none" rtlCol="0">
            <a:spAutoFit/>
          </a:bodyPr>
          <a:lstStyle/>
          <a:p>
            <a:r>
              <a:rPr lang="en-US" sz="1200"/>
              <a:t>FL71xFL71</a:t>
            </a:r>
          </a:p>
        </p:txBody>
      </p:sp>
      <p:sp>
        <p:nvSpPr>
          <p:cNvPr id="7" name="TextBox 6">
            <a:extLst>
              <a:ext uri="{FF2B5EF4-FFF2-40B4-BE49-F238E27FC236}">
                <a16:creationId xmlns:a16="http://schemas.microsoft.com/office/drawing/2014/main" id="{7F5CDDD6-FFBC-B344-A6BE-E0152F410B47}"/>
              </a:ext>
            </a:extLst>
          </p:cNvPr>
          <p:cNvSpPr txBox="1"/>
          <p:nvPr/>
        </p:nvSpPr>
        <p:spPr>
          <a:xfrm>
            <a:off x="1798265" y="5196789"/>
            <a:ext cx="942887" cy="276999"/>
          </a:xfrm>
          <a:prstGeom prst="rect">
            <a:avLst/>
          </a:prstGeom>
          <a:noFill/>
        </p:spPr>
        <p:txBody>
          <a:bodyPr wrap="none" rtlCol="0">
            <a:spAutoFit/>
          </a:bodyPr>
          <a:lstStyle/>
          <a:p>
            <a:r>
              <a:rPr lang="en-US" sz="1200"/>
              <a:t>FL71 &amp; FL58</a:t>
            </a:r>
          </a:p>
        </p:txBody>
      </p:sp>
      <p:sp>
        <p:nvSpPr>
          <p:cNvPr id="9" name="TextBox 8">
            <a:extLst>
              <a:ext uri="{FF2B5EF4-FFF2-40B4-BE49-F238E27FC236}">
                <a16:creationId xmlns:a16="http://schemas.microsoft.com/office/drawing/2014/main" id="{86F25FEC-4F10-B149-AFD2-E373283DF402}"/>
              </a:ext>
            </a:extLst>
          </p:cNvPr>
          <p:cNvSpPr txBox="1"/>
          <p:nvPr/>
        </p:nvSpPr>
        <p:spPr>
          <a:xfrm>
            <a:off x="1787246" y="5567838"/>
            <a:ext cx="942887" cy="276999"/>
          </a:xfrm>
          <a:prstGeom prst="rect">
            <a:avLst/>
          </a:prstGeom>
          <a:noFill/>
        </p:spPr>
        <p:txBody>
          <a:bodyPr wrap="none" rtlCol="0">
            <a:spAutoFit/>
          </a:bodyPr>
          <a:lstStyle/>
          <a:p>
            <a:r>
              <a:rPr lang="en-US" sz="1200"/>
              <a:t>FL49 &amp; FL80</a:t>
            </a:r>
          </a:p>
        </p:txBody>
      </p:sp>
      <p:sp>
        <p:nvSpPr>
          <p:cNvPr id="10" name="TextBox 9">
            <a:extLst>
              <a:ext uri="{FF2B5EF4-FFF2-40B4-BE49-F238E27FC236}">
                <a16:creationId xmlns:a16="http://schemas.microsoft.com/office/drawing/2014/main" id="{DB408736-2408-DF40-B18E-87661B194BAA}"/>
              </a:ext>
            </a:extLst>
          </p:cNvPr>
          <p:cNvSpPr txBox="1"/>
          <p:nvPr/>
        </p:nvSpPr>
        <p:spPr>
          <a:xfrm>
            <a:off x="1805783" y="5001623"/>
            <a:ext cx="835485" cy="276999"/>
          </a:xfrm>
          <a:prstGeom prst="rect">
            <a:avLst/>
          </a:prstGeom>
          <a:noFill/>
        </p:spPr>
        <p:txBody>
          <a:bodyPr wrap="none" rtlCol="0">
            <a:spAutoFit/>
          </a:bodyPr>
          <a:lstStyle/>
          <a:p>
            <a:r>
              <a:rPr lang="en-US" sz="1200"/>
              <a:t>FL70xFL70</a:t>
            </a:r>
          </a:p>
        </p:txBody>
      </p:sp>
      <p:pic>
        <p:nvPicPr>
          <p:cNvPr id="11" name="Picture 10">
            <a:extLst>
              <a:ext uri="{FF2B5EF4-FFF2-40B4-BE49-F238E27FC236}">
                <a16:creationId xmlns:a16="http://schemas.microsoft.com/office/drawing/2014/main" id="{E512D6EA-4D7B-5E4A-B105-B56BDE1D1C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8" name="TextBox 7">
            <a:extLst>
              <a:ext uri="{FF2B5EF4-FFF2-40B4-BE49-F238E27FC236}">
                <a16:creationId xmlns:a16="http://schemas.microsoft.com/office/drawing/2014/main" id="{C12DF042-4D10-234B-ACDD-272A2FF11281}"/>
              </a:ext>
            </a:extLst>
          </p:cNvPr>
          <p:cNvSpPr txBox="1"/>
          <p:nvPr/>
        </p:nvSpPr>
        <p:spPr>
          <a:xfrm>
            <a:off x="34630" y="3212172"/>
            <a:ext cx="2240348" cy="830997"/>
          </a:xfrm>
          <a:prstGeom prst="rect">
            <a:avLst/>
          </a:prstGeom>
          <a:noFill/>
        </p:spPr>
        <p:txBody>
          <a:bodyPr wrap="square" rtlCol="0">
            <a:spAutoFit/>
          </a:bodyPr>
          <a:lstStyle/>
          <a:p>
            <a:pPr algn="ctr"/>
            <a:r>
              <a:rPr lang="en-US" sz="2400" dirty="0">
                <a:latin typeface="Comic Sans MS" panose="030F0902030302020204" pitchFamily="66" charset="0"/>
              </a:rPr>
              <a:t>Inbreeding depression ?</a:t>
            </a:r>
          </a:p>
        </p:txBody>
      </p:sp>
    </p:spTree>
    <p:extLst>
      <p:ext uri="{BB962C8B-B14F-4D97-AF65-F5344CB8AC3E}">
        <p14:creationId xmlns:p14="http://schemas.microsoft.com/office/powerpoint/2010/main" val="2981141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104"/>
            <a:ext cx="12192000" cy="911508"/>
          </a:xfrm>
        </p:spPr>
        <p:txBody>
          <a:bodyPr>
            <a:noAutofit/>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pPr lvl="0" algn="ctr">
              <a:lnSpc>
                <a:spcPct val="100000"/>
              </a:lnSpc>
              <a:defRPr/>
            </a:pPr>
            <a:r>
              <a:rPr lang="en-US" sz="3200">
                <a:latin typeface="Comic Sans MS" panose="030F0902030302020204" pitchFamily="66" charset="0"/>
              </a:rPr>
              <a:t>Evaluation of CBD production (Cornell)</a:t>
            </a:r>
            <a:endParaRPr lang="en-GB" altLang="en-US" sz="3200">
              <a:solidFill>
                <a:prstClr val="black"/>
              </a:solidFill>
              <a:latin typeface="Comic Sans MS" panose="030F0902030302020204" pitchFamily="66" charset="0"/>
            </a:endParaRPr>
          </a:p>
        </p:txBody>
      </p:sp>
      <p:pic>
        <p:nvPicPr>
          <p:cNvPr id="5" name="Picture 1">
            <a:extLst>
              <a:ext uri="{FF2B5EF4-FFF2-40B4-BE49-F238E27FC236}">
                <a16:creationId xmlns:a16="http://schemas.microsoft.com/office/drawing/2014/main" id="{B9768ACA-E555-41AF-A60B-0481441DD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31" r="23554" b="7550"/>
          <a:stretch/>
        </p:blipFill>
        <p:spPr>
          <a:xfrm>
            <a:off x="2324363" y="837577"/>
            <a:ext cx="8036177" cy="5236451"/>
          </a:xfrm>
          <a:prstGeom prst="rect">
            <a:avLst/>
          </a:prstGeom>
        </p:spPr>
      </p:pic>
      <p:sp>
        <p:nvSpPr>
          <p:cNvPr id="3" name="TextBox 2">
            <a:extLst>
              <a:ext uri="{FF2B5EF4-FFF2-40B4-BE49-F238E27FC236}">
                <a16:creationId xmlns:a16="http://schemas.microsoft.com/office/drawing/2014/main" id="{B9D1939A-6032-4B2F-9999-728653546CB2}"/>
              </a:ext>
            </a:extLst>
          </p:cNvPr>
          <p:cNvSpPr txBox="1"/>
          <p:nvPr/>
        </p:nvSpPr>
        <p:spPr>
          <a:xfrm rot="16200000">
            <a:off x="-179694" y="2817487"/>
            <a:ext cx="4341469" cy="707886"/>
          </a:xfrm>
          <a:prstGeom prst="rect">
            <a:avLst/>
          </a:prstGeom>
          <a:noFill/>
        </p:spPr>
        <p:txBody>
          <a:bodyPr wrap="square" rtlCol="0">
            <a:spAutoFit/>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pPr algn="ctr"/>
            <a:r>
              <a:rPr lang="en-US" sz="2000" dirty="0">
                <a:latin typeface="Comic Sans MS" panose="030F0902030302020204" pitchFamily="66" charset="0"/>
              </a:rPr>
              <a:t>Proportion of whole plant to shoot tip CBD%</a:t>
            </a:r>
          </a:p>
        </p:txBody>
      </p:sp>
      <p:pic>
        <p:nvPicPr>
          <p:cNvPr id="6" name="Picture 5">
            <a:extLst>
              <a:ext uri="{FF2B5EF4-FFF2-40B4-BE49-F238E27FC236}">
                <a16:creationId xmlns:a16="http://schemas.microsoft.com/office/drawing/2014/main" id="{2575EE94-353C-8840-BD99-07586470C1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7" name="TextBox 6">
            <a:extLst>
              <a:ext uri="{FF2B5EF4-FFF2-40B4-BE49-F238E27FC236}">
                <a16:creationId xmlns:a16="http://schemas.microsoft.com/office/drawing/2014/main" id="{3C730AEB-F693-924D-AA58-F35B617C4C27}"/>
              </a:ext>
            </a:extLst>
          </p:cNvPr>
          <p:cNvSpPr txBox="1"/>
          <p:nvPr/>
        </p:nvSpPr>
        <p:spPr>
          <a:xfrm>
            <a:off x="10459187" y="1172817"/>
            <a:ext cx="1543821" cy="2677656"/>
          </a:xfrm>
          <a:prstGeom prst="rect">
            <a:avLst/>
          </a:prstGeom>
          <a:noFill/>
        </p:spPr>
        <p:txBody>
          <a:bodyPr wrap="square" rtlCol="0">
            <a:spAutoFit/>
          </a:bodyPr>
          <a:lstStyle/>
          <a:p>
            <a:pPr algn="ctr"/>
            <a:r>
              <a:rPr lang="en-US" sz="2400" dirty="0">
                <a:latin typeface="Comic Sans MS" panose="030F0902030302020204" pitchFamily="66" charset="0"/>
              </a:rPr>
              <a:t>FL80 is a large plant but not a great CBD producer</a:t>
            </a:r>
          </a:p>
        </p:txBody>
      </p:sp>
      <p:sp>
        <p:nvSpPr>
          <p:cNvPr id="8" name="TextBox 7">
            <a:extLst>
              <a:ext uri="{FF2B5EF4-FFF2-40B4-BE49-F238E27FC236}">
                <a16:creationId xmlns:a16="http://schemas.microsoft.com/office/drawing/2014/main" id="{8FFCD2C2-C3AC-E64D-B976-96D37192C248}"/>
              </a:ext>
            </a:extLst>
          </p:cNvPr>
          <p:cNvSpPr txBox="1"/>
          <p:nvPr/>
        </p:nvSpPr>
        <p:spPr>
          <a:xfrm>
            <a:off x="0" y="1413301"/>
            <a:ext cx="1456273" cy="830997"/>
          </a:xfrm>
          <a:prstGeom prst="rect">
            <a:avLst/>
          </a:prstGeom>
          <a:noFill/>
        </p:spPr>
        <p:txBody>
          <a:bodyPr wrap="square" rtlCol="0">
            <a:spAutoFit/>
          </a:bodyPr>
          <a:lstStyle/>
          <a:p>
            <a:pPr algn="ctr"/>
            <a:r>
              <a:rPr lang="en-US" sz="2400" dirty="0">
                <a:latin typeface="Comic Sans MS" panose="030F0902030302020204" pitchFamily="66" charset="0"/>
              </a:rPr>
              <a:t>2-fold variation</a:t>
            </a:r>
          </a:p>
        </p:txBody>
      </p:sp>
    </p:spTree>
    <p:extLst>
      <p:ext uri="{BB962C8B-B14F-4D97-AF65-F5344CB8AC3E}">
        <p14:creationId xmlns:p14="http://schemas.microsoft.com/office/powerpoint/2010/main" val="182843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6996E-BA17-5E49-A8A9-916AEC92DB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96362"/>
            <a:ext cx="12192000" cy="5065275"/>
          </a:xfrm>
          <a:prstGeom prst="rect">
            <a:avLst/>
          </a:prstGeom>
        </p:spPr>
      </p:pic>
      <p:sp>
        <p:nvSpPr>
          <p:cNvPr id="6" name="TextBox 5">
            <a:extLst>
              <a:ext uri="{FF2B5EF4-FFF2-40B4-BE49-F238E27FC236}">
                <a16:creationId xmlns:a16="http://schemas.microsoft.com/office/drawing/2014/main" id="{F93700D1-01AE-C949-9C0B-773D5655BB19}"/>
              </a:ext>
            </a:extLst>
          </p:cNvPr>
          <p:cNvSpPr txBox="1"/>
          <p:nvPr/>
        </p:nvSpPr>
        <p:spPr>
          <a:xfrm>
            <a:off x="260962" y="266525"/>
            <a:ext cx="11798423" cy="553998"/>
          </a:xfrm>
          <a:prstGeom prst="rect">
            <a:avLst/>
          </a:prstGeom>
          <a:noFill/>
        </p:spPr>
        <p:txBody>
          <a:bodyPr wrap="none" rtlCol="0">
            <a:spAutoFit/>
          </a:bodyPr>
          <a:lstStyle/>
          <a:p>
            <a:r>
              <a:rPr lang="en-US" sz="3000">
                <a:latin typeface="Comic Sans MS" charset="0"/>
                <a:ea typeface="Comic Sans MS" charset="0"/>
                <a:cs typeface="Comic Sans MS" charset="0"/>
              </a:rPr>
              <a:t>SGI, UMN and JCVI sequenced a high CDB variety (CBDRx;cs10)</a:t>
            </a:r>
          </a:p>
        </p:txBody>
      </p:sp>
      <p:sp>
        <p:nvSpPr>
          <p:cNvPr id="7" name="TextBox 6">
            <a:extLst>
              <a:ext uri="{FF2B5EF4-FFF2-40B4-BE49-F238E27FC236}">
                <a16:creationId xmlns:a16="http://schemas.microsoft.com/office/drawing/2014/main" id="{5A2836C2-0B51-3F44-8602-35037618429B}"/>
              </a:ext>
            </a:extLst>
          </p:cNvPr>
          <p:cNvSpPr txBox="1"/>
          <p:nvPr/>
        </p:nvSpPr>
        <p:spPr>
          <a:xfrm>
            <a:off x="3006672" y="5799173"/>
            <a:ext cx="6638356" cy="369332"/>
          </a:xfrm>
          <a:prstGeom prst="rect">
            <a:avLst/>
          </a:prstGeom>
          <a:noFill/>
        </p:spPr>
        <p:txBody>
          <a:bodyPr wrap="none" rtlCol="0">
            <a:spAutoFit/>
          </a:bodyPr>
          <a:lstStyle/>
          <a:p>
            <a:r>
              <a:rPr lang="en-US" err="1">
                <a:latin typeface="Comic Sans MS" panose="030F0902030302020204" pitchFamily="66" charset="0"/>
              </a:rPr>
              <a:t>CBDRx</a:t>
            </a:r>
            <a:r>
              <a:rPr lang="en-US">
                <a:latin typeface="Comic Sans MS" panose="030F0902030302020204" pitchFamily="66" charset="0"/>
              </a:rPr>
              <a:t> chosen as the Cannabis reference sequence by NCBI</a:t>
            </a:r>
          </a:p>
        </p:txBody>
      </p:sp>
      <p:pic>
        <p:nvPicPr>
          <p:cNvPr id="8" name="Picture 7">
            <a:extLst>
              <a:ext uri="{FF2B5EF4-FFF2-40B4-BE49-F238E27FC236}">
                <a16:creationId xmlns:a16="http://schemas.microsoft.com/office/drawing/2014/main" id="{F9B15635-791D-2B4B-B2C3-332D933B2D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2" name="Oval 1">
            <a:extLst>
              <a:ext uri="{FF2B5EF4-FFF2-40B4-BE49-F238E27FC236}">
                <a16:creationId xmlns:a16="http://schemas.microsoft.com/office/drawing/2014/main" id="{2FB9BEA7-C427-1244-B649-4949337159D2}"/>
              </a:ext>
            </a:extLst>
          </p:cNvPr>
          <p:cNvSpPr/>
          <p:nvPr/>
        </p:nvSpPr>
        <p:spPr>
          <a:xfrm>
            <a:off x="8435340" y="942082"/>
            <a:ext cx="1440180" cy="8409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98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24751B-1531-F046-B910-34FE1FDB38D7}"/>
              </a:ext>
            </a:extLst>
          </p:cNvPr>
          <p:cNvGraphicFramePr>
            <a:graphicFrameLocks noGrp="1"/>
          </p:cNvGraphicFramePr>
          <p:nvPr>
            <p:extLst>
              <p:ext uri="{D42A27DB-BD31-4B8C-83A1-F6EECF244321}">
                <p14:modId xmlns:p14="http://schemas.microsoft.com/office/powerpoint/2010/main" val="456640489"/>
              </p:ext>
            </p:extLst>
          </p:nvPr>
        </p:nvGraphicFramePr>
        <p:xfrm>
          <a:off x="203200" y="1304254"/>
          <a:ext cx="11830584" cy="4712917"/>
        </p:xfrm>
        <a:graphic>
          <a:graphicData uri="http://schemas.openxmlformats.org/drawingml/2006/table">
            <a:tbl>
              <a:tblPr>
                <a:tableStyleId>{5C22544A-7EE6-4342-B048-85BDC9FD1C3A}</a:tableStyleId>
              </a:tblPr>
              <a:tblGrid>
                <a:gridCol w="1871311">
                  <a:extLst>
                    <a:ext uri="{9D8B030D-6E8A-4147-A177-3AD203B41FA5}">
                      <a16:colId xmlns:a16="http://schemas.microsoft.com/office/drawing/2014/main" val="1109565583"/>
                    </a:ext>
                  </a:extLst>
                </a:gridCol>
                <a:gridCol w="1239886">
                  <a:extLst>
                    <a:ext uri="{9D8B030D-6E8A-4147-A177-3AD203B41FA5}">
                      <a16:colId xmlns:a16="http://schemas.microsoft.com/office/drawing/2014/main" val="115911614"/>
                    </a:ext>
                  </a:extLst>
                </a:gridCol>
                <a:gridCol w="2307568">
                  <a:extLst>
                    <a:ext uri="{9D8B030D-6E8A-4147-A177-3AD203B41FA5}">
                      <a16:colId xmlns:a16="http://schemas.microsoft.com/office/drawing/2014/main" val="396973149"/>
                    </a:ext>
                  </a:extLst>
                </a:gridCol>
                <a:gridCol w="895472">
                  <a:extLst>
                    <a:ext uri="{9D8B030D-6E8A-4147-A177-3AD203B41FA5}">
                      <a16:colId xmlns:a16="http://schemas.microsoft.com/office/drawing/2014/main" val="1238160846"/>
                    </a:ext>
                  </a:extLst>
                </a:gridCol>
                <a:gridCol w="576891">
                  <a:extLst>
                    <a:ext uri="{9D8B030D-6E8A-4147-A177-3AD203B41FA5}">
                      <a16:colId xmlns:a16="http://schemas.microsoft.com/office/drawing/2014/main" val="141546663"/>
                    </a:ext>
                  </a:extLst>
                </a:gridCol>
                <a:gridCol w="631423">
                  <a:extLst>
                    <a:ext uri="{9D8B030D-6E8A-4147-A177-3AD203B41FA5}">
                      <a16:colId xmlns:a16="http://schemas.microsoft.com/office/drawing/2014/main" val="3213052497"/>
                    </a:ext>
                  </a:extLst>
                </a:gridCol>
                <a:gridCol w="783539">
                  <a:extLst>
                    <a:ext uri="{9D8B030D-6E8A-4147-A177-3AD203B41FA5}">
                      <a16:colId xmlns:a16="http://schemas.microsoft.com/office/drawing/2014/main" val="617024342"/>
                    </a:ext>
                  </a:extLst>
                </a:gridCol>
                <a:gridCol w="1458015">
                  <a:extLst>
                    <a:ext uri="{9D8B030D-6E8A-4147-A177-3AD203B41FA5}">
                      <a16:colId xmlns:a16="http://schemas.microsoft.com/office/drawing/2014/main" val="2812292179"/>
                    </a:ext>
                  </a:extLst>
                </a:gridCol>
                <a:gridCol w="2066479">
                  <a:extLst>
                    <a:ext uri="{9D8B030D-6E8A-4147-A177-3AD203B41FA5}">
                      <a16:colId xmlns:a16="http://schemas.microsoft.com/office/drawing/2014/main" val="3850648687"/>
                    </a:ext>
                  </a:extLst>
                </a:gridCol>
              </a:tblGrid>
              <a:tr h="1214740">
                <a:tc>
                  <a:txBody>
                    <a:bodyPr/>
                    <a:lstStyle/>
                    <a:p>
                      <a:pPr algn="l" fontAlgn="b"/>
                      <a:r>
                        <a:rPr lang="en-US" sz="1000" u="none" strike="noStrike">
                          <a:effectLst/>
                        </a:rPr>
                        <a:t>Cultivar</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GenBank</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Research Group</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Date</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Contigs </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Coverage</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N50</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Synthase copy number </a:t>
                      </a:r>
                      <a:endParaRPr lang="en-US" sz="1000" b="1"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Method</a:t>
                      </a:r>
                      <a:endParaRPr lang="en-US" sz="1000" b="1"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3136931936"/>
                  </a:ext>
                </a:extLst>
              </a:tr>
              <a:tr h="439372">
                <a:tc>
                  <a:txBody>
                    <a:bodyPr/>
                    <a:lstStyle/>
                    <a:p>
                      <a:pPr algn="l" fontAlgn="b"/>
                      <a:r>
                        <a:rPr lang="en-US" sz="1000" u="none" strike="noStrike">
                          <a:effectLst/>
                        </a:rPr>
                        <a:t>Purple Kush</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GCA_000230575.1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University of Toronto</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2011/10/18</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135,164</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130x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16,377</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Illumina GA II; HiSeq</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1966712220"/>
                  </a:ext>
                </a:extLst>
              </a:tr>
              <a:tr h="439372">
                <a:tc>
                  <a:txBody>
                    <a:bodyPr/>
                    <a:lstStyle/>
                    <a:p>
                      <a:pPr algn="l" fontAlgn="b"/>
                      <a:r>
                        <a:rPr lang="en-US" sz="1000" u="none" strike="noStrike">
                          <a:effectLst/>
                        </a:rPr>
                        <a:t>LA Confidential</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GCA_001510005.1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Courtage Life Sciences</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2016/01/11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311,039</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50x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2,649</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454</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3523940894"/>
                  </a:ext>
                </a:extLst>
              </a:tr>
              <a:tr h="439372">
                <a:tc>
                  <a:txBody>
                    <a:bodyPr/>
                    <a:lstStyle/>
                    <a:p>
                      <a:pPr algn="l" fontAlgn="b"/>
                      <a:r>
                        <a:rPr lang="en-US" sz="1000" u="none" strike="noStrike">
                          <a:effectLst/>
                        </a:rPr>
                        <a:t>Chemdog91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GCA_001509995.1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Courtage Life Sciences</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2016/01/11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175,088</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300x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2,250</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Illumina GA II</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217628175"/>
                  </a:ext>
                </a:extLst>
              </a:tr>
              <a:tr h="439372">
                <a:tc>
                  <a:txBody>
                    <a:bodyPr/>
                    <a:lstStyle/>
                    <a:p>
                      <a:pPr algn="l" fontAlgn="b"/>
                      <a:r>
                        <a:rPr lang="en-US" sz="1000" u="none" strike="noStrike">
                          <a:effectLst/>
                        </a:rPr>
                        <a:t>Cannatonic</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GCA_001865755.1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Phylos</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2016/11/03</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11,110</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10x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128,718</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PacBio</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3932816"/>
                  </a:ext>
                </a:extLst>
              </a:tr>
              <a:tr h="439372">
                <a:tc>
                  <a:txBody>
                    <a:bodyPr/>
                    <a:lstStyle/>
                    <a:p>
                      <a:pPr algn="l" fontAlgn="b"/>
                      <a:r>
                        <a:rPr lang="en-US" sz="1000" u="none" strike="noStrike">
                          <a:effectLst/>
                        </a:rPr>
                        <a:t>Pineapple Banana Bubba Kush</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GCA_002090435.1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Steep Hill Genetics/ CU Boulder, CGRI</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2017/04/13</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18,355</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72x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51,819</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PacBio</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2824234398"/>
                  </a:ext>
                </a:extLst>
              </a:tr>
              <a:tr h="439372">
                <a:tc>
                  <a:txBody>
                    <a:bodyPr/>
                    <a:lstStyle/>
                    <a:p>
                      <a:pPr algn="l" fontAlgn="b"/>
                      <a:r>
                        <a:rPr lang="en-US" sz="1000" u="none" strike="noStrike">
                          <a:effectLst/>
                        </a:rPr>
                        <a:t>Purple Kush</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GCA_000230575.4 </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University of Toronto</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2018/11/30</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12,836</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79x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133,904</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13</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PacBio/genetic map</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1070423436"/>
                  </a:ext>
                </a:extLst>
              </a:tr>
              <a:tr h="439372">
                <a:tc>
                  <a:txBody>
                    <a:bodyPr/>
                    <a:lstStyle/>
                    <a:p>
                      <a:pPr algn="l" fontAlgn="b"/>
                      <a:r>
                        <a:rPr lang="en-US" sz="1000" u="none" strike="noStrike">
                          <a:effectLst/>
                        </a:rPr>
                        <a:t>Finola</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GCA_003417725.2</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University of Toronto</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2018/11/26</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5,303</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97x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370,471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16</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PacBio/genetic map</a:t>
                      </a:r>
                      <a:endParaRPr lang="en-US" sz="1000" b="0" i="0" u="none" strike="noStrike">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2627838286"/>
                  </a:ext>
                </a:extLst>
              </a:tr>
              <a:tr h="422573">
                <a:tc>
                  <a:txBody>
                    <a:bodyPr/>
                    <a:lstStyle/>
                    <a:p>
                      <a:pPr algn="l" fontAlgn="b"/>
                      <a:r>
                        <a:rPr lang="en-US" sz="1000" u="none" strike="noStrike">
                          <a:effectLst/>
                        </a:rPr>
                        <a:t>CBDRx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GCA_900626175.1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Sunrise Genetics / U of Minnesota</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2019/02/14</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1,051</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100x</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1,959,202</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7657" marR="7657" marT="7657" marB="0" anchor="b"/>
                </a:tc>
                <a:tc>
                  <a:txBody>
                    <a:bodyPr/>
                    <a:lstStyle/>
                    <a:p>
                      <a:pPr algn="l" fontAlgn="b"/>
                      <a:r>
                        <a:rPr lang="en-US" sz="1000" u="none" strike="noStrike" dirty="0">
                          <a:effectLst/>
                        </a:rPr>
                        <a:t>Nanopore, Illumina, genetic map</a:t>
                      </a:r>
                      <a:endParaRPr lang="en-US" sz="1000" b="0" i="0" u="none" strike="noStrike" dirty="0">
                        <a:solidFill>
                          <a:srgbClr val="000000"/>
                        </a:solidFill>
                        <a:effectLst/>
                        <a:latin typeface="Calibri" panose="020F0502020204030204" pitchFamily="34" charset="0"/>
                      </a:endParaRPr>
                    </a:p>
                  </a:txBody>
                  <a:tcPr marL="7657" marR="7657" marT="7657" marB="0" anchor="b"/>
                </a:tc>
                <a:extLst>
                  <a:ext uri="{0D108BD9-81ED-4DB2-BD59-A6C34878D82A}">
                    <a16:rowId xmlns:a16="http://schemas.microsoft.com/office/drawing/2014/main" val="540482565"/>
                  </a:ext>
                </a:extLst>
              </a:tr>
            </a:tbl>
          </a:graphicData>
        </a:graphic>
      </p:graphicFrame>
      <p:sp>
        <p:nvSpPr>
          <p:cNvPr id="5" name="TextBox 4">
            <a:extLst>
              <a:ext uri="{FF2B5EF4-FFF2-40B4-BE49-F238E27FC236}">
                <a16:creationId xmlns:a16="http://schemas.microsoft.com/office/drawing/2014/main" id="{EFF18683-3EFB-2541-A579-D8F750009C7F}"/>
              </a:ext>
            </a:extLst>
          </p:cNvPr>
          <p:cNvSpPr txBox="1"/>
          <p:nvPr/>
        </p:nvSpPr>
        <p:spPr>
          <a:xfrm>
            <a:off x="437607" y="227036"/>
            <a:ext cx="10921455" cy="1077218"/>
          </a:xfrm>
          <a:prstGeom prst="rect">
            <a:avLst/>
          </a:prstGeom>
          <a:noFill/>
        </p:spPr>
        <p:txBody>
          <a:bodyPr wrap="square" rtlCol="0">
            <a:spAutoFit/>
          </a:bodyPr>
          <a:lstStyle/>
          <a:p>
            <a:pPr algn="ctr"/>
            <a:r>
              <a:rPr lang="en-US" sz="3200">
                <a:latin typeface="Comic Sans MS" panose="030F0902030302020204" pitchFamily="66" charset="0"/>
              </a:rPr>
              <a:t>The Cannabis genome contains multiple copies of the two synthase genes</a:t>
            </a:r>
          </a:p>
        </p:txBody>
      </p:sp>
      <p:sp>
        <p:nvSpPr>
          <p:cNvPr id="6" name="TextBox 5">
            <a:extLst>
              <a:ext uri="{FF2B5EF4-FFF2-40B4-BE49-F238E27FC236}">
                <a16:creationId xmlns:a16="http://schemas.microsoft.com/office/drawing/2014/main" id="{C212D41B-C81F-D843-96CB-3B266B0C36E8}"/>
              </a:ext>
            </a:extLst>
          </p:cNvPr>
          <p:cNvSpPr txBox="1"/>
          <p:nvPr/>
        </p:nvSpPr>
        <p:spPr>
          <a:xfrm>
            <a:off x="3297046" y="6113522"/>
            <a:ext cx="5642891" cy="369332"/>
          </a:xfrm>
          <a:prstGeom prst="rect">
            <a:avLst/>
          </a:prstGeom>
          <a:noFill/>
        </p:spPr>
        <p:txBody>
          <a:bodyPr wrap="none" rtlCol="0">
            <a:spAutoFit/>
          </a:bodyPr>
          <a:lstStyle/>
          <a:p>
            <a:r>
              <a:rPr lang="en-US" dirty="0">
                <a:latin typeface="Comic Sans MS" panose="030F0902030302020204" pitchFamily="66" charset="0"/>
              </a:rPr>
              <a:t>Resolution of the synthase loci required long reads</a:t>
            </a:r>
          </a:p>
        </p:txBody>
      </p:sp>
      <p:pic>
        <p:nvPicPr>
          <p:cNvPr id="7" name="Picture 6">
            <a:extLst>
              <a:ext uri="{FF2B5EF4-FFF2-40B4-BE49-F238E27FC236}">
                <a16:creationId xmlns:a16="http://schemas.microsoft.com/office/drawing/2014/main" id="{5B7B179B-CD4A-3744-9FA5-95F6153FF3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cxnSp>
        <p:nvCxnSpPr>
          <p:cNvPr id="3" name="Straight Arrow Connector 2">
            <a:extLst>
              <a:ext uri="{FF2B5EF4-FFF2-40B4-BE49-F238E27FC236}">
                <a16:creationId xmlns:a16="http://schemas.microsoft.com/office/drawing/2014/main" id="{28A561B3-577A-C447-97D1-021A94543EA8}"/>
              </a:ext>
            </a:extLst>
          </p:cNvPr>
          <p:cNvCxnSpPr/>
          <p:nvPr/>
        </p:nvCxnSpPr>
        <p:spPr>
          <a:xfrm>
            <a:off x="9212580" y="1304252"/>
            <a:ext cx="0" cy="753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3128B7A-E9D1-0644-AD2A-5AE45BA86CF3}"/>
              </a:ext>
            </a:extLst>
          </p:cNvPr>
          <p:cNvCxnSpPr/>
          <p:nvPr/>
        </p:nvCxnSpPr>
        <p:spPr>
          <a:xfrm>
            <a:off x="6804660" y="1304695"/>
            <a:ext cx="0" cy="8284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36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F917A-0044-AD40-B577-243F6EC4B23C}"/>
              </a:ext>
            </a:extLst>
          </p:cNvPr>
          <p:cNvPicPr>
            <a:picLocks noChangeAspect="1"/>
          </p:cNvPicPr>
          <p:nvPr/>
        </p:nvPicPr>
        <p:blipFill>
          <a:blip r:embed="rId3"/>
          <a:stretch>
            <a:fillRect/>
          </a:stretch>
        </p:blipFill>
        <p:spPr>
          <a:xfrm>
            <a:off x="5410200" y="1627572"/>
            <a:ext cx="6781800" cy="3416300"/>
          </a:xfrm>
          <a:prstGeom prst="rect">
            <a:avLst/>
          </a:prstGeom>
        </p:spPr>
      </p:pic>
      <p:pic>
        <p:nvPicPr>
          <p:cNvPr id="35" name="Picture 34">
            <a:extLst>
              <a:ext uri="{FF2B5EF4-FFF2-40B4-BE49-F238E27FC236}">
                <a16:creationId xmlns:a16="http://schemas.microsoft.com/office/drawing/2014/main" id="{AC4B74F9-0073-5E46-9585-37D056574A31}"/>
              </a:ext>
            </a:extLst>
          </p:cNvPr>
          <p:cNvPicPr/>
          <p:nvPr/>
        </p:nvPicPr>
        <p:blipFill>
          <a:blip r:embed="rId4" cstate="screen">
            <a:extLst>
              <a:ext uri="{28A0092B-C50C-407E-A947-70E740481C1C}">
                <a14:useLocalDpi xmlns:a14="http://schemas.microsoft.com/office/drawing/2010/main"/>
              </a:ext>
            </a:extLst>
          </a:blip>
          <a:stretch>
            <a:fillRect/>
          </a:stretch>
        </p:blipFill>
        <p:spPr>
          <a:xfrm>
            <a:off x="0" y="1461322"/>
            <a:ext cx="5486400" cy="4834255"/>
          </a:xfrm>
          <a:prstGeom prst="rect">
            <a:avLst/>
          </a:prstGeom>
        </p:spPr>
      </p:pic>
      <p:sp>
        <p:nvSpPr>
          <p:cNvPr id="37" name="TextBox 36">
            <a:extLst>
              <a:ext uri="{FF2B5EF4-FFF2-40B4-BE49-F238E27FC236}">
                <a16:creationId xmlns:a16="http://schemas.microsoft.com/office/drawing/2014/main" id="{B9BBC3D9-F8F5-1E40-9B06-D0A7895D2438}"/>
              </a:ext>
            </a:extLst>
          </p:cNvPr>
          <p:cNvSpPr txBox="1"/>
          <p:nvPr/>
        </p:nvSpPr>
        <p:spPr>
          <a:xfrm>
            <a:off x="65630" y="261258"/>
            <a:ext cx="11728580" cy="1077218"/>
          </a:xfrm>
          <a:prstGeom prst="rect">
            <a:avLst/>
          </a:prstGeom>
          <a:noFill/>
        </p:spPr>
        <p:txBody>
          <a:bodyPr wrap="square" rtlCol="0">
            <a:spAutoFit/>
          </a:bodyPr>
          <a:lstStyle/>
          <a:p>
            <a:pPr algn="ctr"/>
            <a:r>
              <a:rPr lang="en-US" sz="3200">
                <a:latin typeface="Comic Sans MS" panose="030F0902030302020204" pitchFamily="66" charset="0"/>
              </a:rPr>
              <a:t>The </a:t>
            </a:r>
            <a:r>
              <a:rPr lang="en-US" sz="3200" err="1">
                <a:latin typeface="Comic Sans MS" panose="030F0902030302020204" pitchFamily="66" charset="0"/>
              </a:rPr>
              <a:t>CBDRx</a:t>
            </a:r>
            <a:r>
              <a:rPr lang="en-US" sz="3200">
                <a:latin typeface="Comic Sans MS" panose="030F0902030302020204" pitchFamily="66" charset="0"/>
              </a:rPr>
              <a:t> genome is 89% marijuana and the synthase loci are on chromosome 7</a:t>
            </a:r>
          </a:p>
        </p:txBody>
      </p:sp>
      <p:sp>
        <p:nvSpPr>
          <p:cNvPr id="38" name="TextBox 37">
            <a:extLst>
              <a:ext uri="{FF2B5EF4-FFF2-40B4-BE49-F238E27FC236}">
                <a16:creationId xmlns:a16="http://schemas.microsoft.com/office/drawing/2014/main" id="{9F3D3323-9051-5C4B-A90E-3ABD5D2FB75D}"/>
              </a:ext>
            </a:extLst>
          </p:cNvPr>
          <p:cNvSpPr txBox="1"/>
          <p:nvPr/>
        </p:nvSpPr>
        <p:spPr>
          <a:xfrm>
            <a:off x="6096000" y="5332968"/>
            <a:ext cx="4814138" cy="369332"/>
          </a:xfrm>
          <a:prstGeom prst="rect">
            <a:avLst/>
          </a:prstGeom>
          <a:noFill/>
        </p:spPr>
        <p:txBody>
          <a:bodyPr wrap="none" rtlCol="0">
            <a:spAutoFit/>
          </a:bodyPr>
          <a:lstStyle/>
          <a:p>
            <a:r>
              <a:rPr lang="en-US" err="1">
                <a:latin typeface="Comic Sans MS" panose="030F0902030302020204" pitchFamily="66" charset="0"/>
              </a:rPr>
              <a:t>CBDRx</a:t>
            </a:r>
            <a:r>
              <a:rPr lang="en-US">
                <a:latin typeface="Comic Sans MS" panose="030F0902030302020204" pitchFamily="66" charset="0"/>
              </a:rPr>
              <a:t> does not contain a </a:t>
            </a:r>
            <a:r>
              <a:rPr lang="en-US" err="1">
                <a:latin typeface="Comic Sans MS" panose="030F0902030302020204" pitchFamily="66" charset="0"/>
              </a:rPr>
              <a:t>bonafide</a:t>
            </a:r>
            <a:r>
              <a:rPr lang="en-US">
                <a:latin typeface="Comic Sans MS" panose="030F0902030302020204" pitchFamily="66" charset="0"/>
              </a:rPr>
              <a:t> THCAS</a:t>
            </a:r>
          </a:p>
        </p:txBody>
      </p:sp>
      <p:pic>
        <p:nvPicPr>
          <p:cNvPr id="6" name="Picture 5">
            <a:extLst>
              <a:ext uri="{FF2B5EF4-FFF2-40B4-BE49-F238E27FC236}">
                <a16:creationId xmlns:a16="http://schemas.microsoft.com/office/drawing/2014/main" id="{A472F10C-D1E0-414D-83EC-D5637D8AA0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2130189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a:xfrm>
            <a:off x="271762" y="1650569"/>
            <a:ext cx="5486400" cy="3883289"/>
          </a:xfrm>
          <a:prstGeom prst="rect">
            <a:avLst/>
          </a:prstGeom>
        </p:spPr>
      </p:pic>
      <p:sp>
        <p:nvSpPr>
          <p:cNvPr id="5" name="TextBox 4"/>
          <p:cNvSpPr txBox="1"/>
          <p:nvPr/>
        </p:nvSpPr>
        <p:spPr>
          <a:xfrm>
            <a:off x="1601677" y="2345896"/>
            <a:ext cx="608074" cy="246221"/>
          </a:xfrm>
          <a:prstGeom prst="rect">
            <a:avLst/>
          </a:prstGeom>
          <a:solidFill>
            <a:schemeClr val="bg1"/>
          </a:solidFill>
        </p:spPr>
        <p:txBody>
          <a:bodyPr wrap="square" lIns="0" rIns="0" rtlCol="0">
            <a:spAutoFit/>
          </a:bodyPr>
          <a:lstStyle/>
          <a:p>
            <a:r>
              <a:rPr lang="en-US" sz="1000" i="1"/>
              <a:t>CBCAS</a:t>
            </a:r>
            <a:r>
              <a:rPr lang="en-US" sz="1000"/>
              <a:t>-like</a:t>
            </a:r>
          </a:p>
        </p:txBody>
      </p:sp>
      <p:sp>
        <p:nvSpPr>
          <p:cNvPr id="6" name="TextBox 5"/>
          <p:cNvSpPr txBox="1"/>
          <p:nvPr/>
        </p:nvSpPr>
        <p:spPr>
          <a:xfrm>
            <a:off x="1601677" y="3160214"/>
            <a:ext cx="652850" cy="246221"/>
          </a:xfrm>
          <a:prstGeom prst="rect">
            <a:avLst/>
          </a:prstGeom>
          <a:solidFill>
            <a:schemeClr val="bg1"/>
          </a:solidFill>
        </p:spPr>
        <p:txBody>
          <a:bodyPr wrap="square" lIns="0" rIns="0" rtlCol="0">
            <a:spAutoFit/>
          </a:bodyPr>
          <a:lstStyle/>
          <a:p>
            <a:r>
              <a:rPr lang="en-US" sz="1000" i="1"/>
              <a:t>CBDAS-</a:t>
            </a:r>
            <a:r>
              <a:rPr lang="en-US" sz="1000"/>
              <a:t>like</a:t>
            </a:r>
            <a:r>
              <a:rPr lang="en-US" sz="1000" i="1"/>
              <a:t>          </a:t>
            </a:r>
          </a:p>
        </p:txBody>
      </p:sp>
      <p:sp>
        <p:nvSpPr>
          <p:cNvPr id="7" name="TextBox 6"/>
          <p:cNvSpPr txBox="1"/>
          <p:nvPr/>
        </p:nvSpPr>
        <p:spPr>
          <a:xfrm>
            <a:off x="1601677" y="1927868"/>
            <a:ext cx="608074" cy="246221"/>
          </a:xfrm>
          <a:prstGeom prst="rect">
            <a:avLst/>
          </a:prstGeom>
          <a:solidFill>
            <a:schemeClr val="bg1"/>
          </a:solidFill>
        </p:spPr>
        <p:txBody>
          <a:bodyPr wrap="square" lIns="0" rIns="0" rtlCol="0">
            <a:spAutoFit/>
          </a:bodyPr>
          <a:lstStyle/>
          <a:p>
            <a:r>
              <a:rPr lang="en-US" sz="1000" i="1"/>
              <a:t>THCAS</a:t>
            </a:r>
            <a:r>
              <a:rPr lang="en-US" sz="1000"/>
              <a:t>-like</a:t>
            </a:r>
          </a:p>
        </p:txBody>
      </p:sp>
      <p:sp>
        <p:nvSpPr>
          <p:cNvPr id="8" name="TextBox 7"/>
          <p:cNvSpPr txBox="1"/>
          <p:nvPr/>
        </p:nvSpPr>
        <p:spPr>
          <a:xfrm>
            <a:off x="1601677" y="2744517"/>
            <a:ext cx="608074" cy="246221"/>
          </a:xfrm>
          <a:prstGeom prst="rect">
            <a:avLst/>
          </a:prstGeom>
          <a:solidFill>
            <a:schemeClr val="bg1"/>
          </a:solidFill>
        </p:spPr>
        <p:txBody>
          <a:bodyPr wrap="square" lIns="0" rIns="0" rtlCol="0">
            <a:spAutoFit/>
          </a:bodyPr>
          <a:lstStyle/>
          <a:p>
            <a:r>
              <a:rPr lang="en-US" sz="1000" i="1"/>
              <a:t>CBCAS</a:t>
            </a:r>
            <a:endParaRPr lang="en-US" sz="1000"/>
          </a:p>
        </p:txBody>
      </p:sp>
      <p:sp>
        <p:nvSpPr>
          <p:cNvPr id="9" name="TextBox 8"/>
          <p:cNvSpPr txBox="1"/>
          <p:nvPr/>
        </p:nvSpPr>
        <p:spPr>
          <a:xfrm>
            <a:off x="1601677" y="3569204"/>
            <a:ext cx="608074" cy="246221"/>
          </a:xfrm>
          <a:prstGeom prst="rect">
            <a:avLst/>
          </a:prstGeom>
          <a:solidFill>
            <a:schemeClr val="bg1"/>
          </a:solidFill>
        </p:spPr>
        <p:txBody>
          <a:bodyPr wrap="square" lIns="0" rIns="0" rtlCol="0">
            <a:spAutoFit/>
          </a:bodyPr>
          <a:lstStyle/>
          <a:p>
            <a:r>
              <a:rPr lang="en-US" sz="1000" i="1"/>
              <a:t>CBDAS</a:t>
            </a:r>
            <a:endParaRPr lang="en-US" sz="1000"/>
          </a:p>
        </p:txBody>
      </p:sp>
      <p:sp>
        <p:nvSpPr>
          <p:cNvPr id="10" name="TextBox 9"/>
          <p:cNvSpPr txBox="1"/>
          <p:nvPr/>
        </p:nvSpPr>
        <p:spPr>
          <a:xfrm>
            <a:off x="1601677" y="3956672"/>
            <a:ext cx="608074" cy="246221"/>
          </a:xfrm>
          <a:prstGeom prst="rect">
            <a:avLst/>
          </a:prstGeom>
          <a:solidFill>
            <a:schemeClr val="bg1"/>
          </a:solidFill>
        </p:spPr>
        <p:txBody>
          <a:bodyPr wrap="square" lIns="0" rIns="0" rtlCol="0">
            <a:spAutoFit/>
          </a:bodyPr>
          <a:lstStyle/>
          <a:p>
            <a:r>
              <a:rPr lang="en-US" sz="1000" i="1"/>
              <a:t>BBE</a:t>
            </a:r>
            <a:r>
              <a:rPr lang="en-US" sz="1000"/>
              <a:t>-like</a:t>
            </a:r>
          </a:p>
        </p:txBody>
      </p:sp>
      <p:sp>
        <p:nvSpPr>
          <p:cNvPr id="12" name="TextBox 11"/>
          <p:cNvSpPr txBox="1"/>
          <p:nvPr/>
        </p:nvSpPr>
        <p:spPr>
          <a:xfrm>
            <a:off x="1614167" y="4399675"/>
            <a:ext cx="608074" cy="246221"/>
          </a:xfrm>
          <a:prstGeom prst="rect">
            <a:avLst/>
          </a:prstGeom>
          <a:solidFill>
            <a:schemeClr val="bg1"/>
          </a:solidFill>
        </p:spPr>
        <p:txBody>
          <a:bodyPr wrap="square" lIns="0" rIns="0" rtlCol="0">
            <a:spAutoFit/>
          </a:bodyPr>
          <a:lstStyle/>
          <a:p>
            <a:r>
              <a:rPr lang="en-US" sz="1000" i="1"/>
              <a:t>BBE</a:t>
            </a:r>
            <a:r>
              <a:rPr lang="en-US" sz="1000"/>
              <a:t>-like</a:t>
            </a:r>
          </a:p>
        </p:txBody>
      </p:sp>
      <p:sp>
        <p:nvSpPr>
          <p:cNvPr id="13" name="TextBox 12"/>
          <p:cNvSpPr txBox="1"/>
          <p:nvPr/>
        </p:nvSpPr>
        <p:spPr>
          <a:xfrm>
            <a:off x="1605135" y="4718910"/>
            <a:ext cx="1244982" cy="400110"/>
          </a:xfrm>
          <a:prstGeom prst="rect">
            <a:avLst/>
          </a:prstGeom>
          <a:solidFill>
            <a:schemeClr val="bg1"/>
          </a:solidFill>
        </p:spPr>
        <p:txBody>
          <a:bodyPr wrap="square" lIns="0" rIns="0" rtlCol="0">
            <a:spAutoFit/>
          </a:bodyPr>
          <a:lstStyle/>
          <a:p>
            <a:r>
              <a:rPr lang="en-US" sz="1000" i="1" err="1"/>
              <a:t>Humulus</a:t>
            </a:r>
            <a:r>
              <a:rPr lang="en-US" sz="1000" i="1"/>
              <a:t> </a:t>
            </a:r>
            <a:r>
              <a:rPr lang="en-US" sz="1000" i="1" err="1"/>
              <a:t>lupulus</a:t>
            </a:r>
            <a:endParaRPr lang="en-US" sz="1000" i="1"/>
          </a:p>
          <a:p>
            <a:r>
              <a:rPr lang="en-US" sz="1000" i="1"/>
              <a:t>BBE</a:t>
            </a:r>
            <a:r>
              <a:rPr lang="en-US" sz="1000"/>
              <a:t>-like LD005181</a:t>
            </a:r>
          </a:p>
        </p:txBody>
      </p:sp>
      <p:sp>
        <p:nvSpPr>
          <p:cNvPr id="14" name="TextBox 13"/>
          <p:cNvSpPr txBox="1"/>
          <p:nvPr/>
        </p:nvSpPr>
        <p:spPr>
          <a:xfrm>
            <a:off x="1631843" y="5135937"/>
            <a:ext cx="1724102" cy="400110"/>
          </a:xfrm>
          <a:prstGeom prst="rect">
            <a:avLst/>
          </a:prstGeom>
          <a:solidFill>
            <a:schemeClr val="bg1"/>
          </a:solidFill>
        </p:spPr>
        <p:txBody>
          <a:bodyPr wrap="square" lIns="0" rIns="0" rtlCol="0">
            <a:spAutoFit/>
          </a:bodyPr>
          <a:lstStyle/>
          <a:p>
            <a:r>
              <a:rPr lang="en-US" sz="1000" i="1"/>
              <a:t>Rosa </a:t>
            </a:r>
            <a:r>
              <a:rPr lang="en-US" sz="1000" i="1" err="1"/>
              <a:t>chinensis</a:t>
            </a:r>
            <a:endParaRPr lang="en-US" sz="1000" i="1"/>
          </a:p>
          <a:p>
            <a:r>
              <a:rPr lang="en-US" sz="1000" i="1"/>
              <a:t>BBE</a:t>
            </a:r>
            <a:r>
              <a:rPr lang="en-US" sz="1000"/>
              <a:t>-like XM024302956</a:t>
            </a:r>
          </a:p>
        </p:txBody>
      </p:sp>
      <p:sp>
        <p:nvSpPr>
          <p:cNvPr id="15" name="TextBox 14"/>
          <p:cNvSpPr txBox="1"/>
          <p:nvPr/>
        </p:nvSpPr>
        <p:spPr>
          <a:xfrm>
            <a:off x="602496" y="5454443"/>
            <a:ext cx="294235" cy="153888"/>
          </a:xfrm>
          <a:prstGeom prst="rect">
            <a:avLst/>
          </a:prstGeom>
          <a:solidFill>
            <a:schemeClr val="bg1"/>
          </a:solidFill>
        </p:spPr>
        <p:txBody>
          <a:bodyPr wrap="square" lIns="0" tIns="0" rIns="0" bIns="0" rtlCol="0">
            <a:spAutoFit/>
          </a:bodyPr>
          <a:lstStyle/>
          <a:p>
            <a:r>
              <a:rPr lang="en-US" sz="1000"/>
              <a:t>0.07</a:t>
            </a:r>
          </a:p>
        </p:txBody>
      </p:sp>
      <p:sp>
        <p:nvSpPr>
          <p:cNvPr id="17" name="TextBox 16"/>
          <p:cNvSpPr txBox="1"/>
          <p:nvPr/>
        </p:nvSpPr>
        <p:spPr>
          <a:xfrm>
            <a:off x="3381045" y="4548495"/>
            <a:ext cx="1255569" cy="138499"/>
          </a:xfrm>
          <a:prstGeom prst="rect">
            <a:avLst/>
          </a:prstGeom>
          <a:solidFill>
            <a:schemeClr val="bg1"/>
          </a:solidFill>
        </p:spPr>
        <p:txBody>
          <a:bodyPr wrap="square" lIns="0" tIns="0" rIns="0" bIns="0" rtlCol="0">
            <a:spAutoFit/>
          </a:bodyPr>
          <a:lstStyle/>
          <a:p>
            <a:r>
              <a:rPr lang="en-US" sz="900"/>
              <a:t>30.9                        31.1  </a:t>
            </a:r>
          </a:p>
        </p:txBody>
      </p:sp>
      <p:sp>
        <p:nvSpPr>
          <p:cNvPr id="18" name="TextBox 17"/>
          <p:cNvSpPr txBox="1"/>
          <p:nvPr/>
        </p:nvSpPr>
        <p:spPr>
          <a:xfrm>
            <a:off x="3605833" y="3694874"/>
            <a:ext cx="1476150" cy="138499"/>
          </a:xfrm>
          <a:prstGeom prst="rect">
            <a:avLst/>
          </a:prstGeom>
          <a:solidFill>
            <a:schemeClr val="bg1"/>
          </a:solidFill>
        </p:spPr>
        <p:txBody>
          <a:bodyPr wrap="square" lIns="0" tIns="0" rIns="0" bIns="0" rtlCol="0">
            <a:spAutoFit/>
          </a:bodyPr>
          <a:lstStyle/>
          <a:p>
            <a:r>
              <a:rPr lang="en-US" sz="900"/>
              <a:t>29.5                                      29.8</a:t>
            </a:r>
          </a:p>
        </p:txBody>
      </p:sp>
      <p:sp>
        <p:nvSpPr>
          <p:cNvPr id="19" name="TextBox 18"/>
          <p:cNvSpPr txBox="1"/>
          <p:nvPr/>
        </p:nvSpPr>
        <p:spPr>
          <a:xfrm>
            <a:off x="3574281" y="2852626"/>
            <a:ext cx="2438468" cy="138499"/>
          </a:xfrm>
          <a:prstGeom prst="rect">
            <a:avLst/>
          </a:prstGeom>
          <a:solidFill>
            <a:schemeClr val="bg1"/>
          </a:solidFill>
        </p:spPr>
        <p:txBody>
          <a:bodyPr wrap="square" lIns="0" tIns="0" rIns="0" bIns="0" rtlCol="0">
            <a:spAutoFit/>
          </a:bodyPr>
          <a:lstStyle/>
          <a:p>
            <a:r>
              <a:rPr lang="en-US" sz="900"/>
              <a:t>25.8                                                                       26.3  </a:t>
            </a:r>
          </a:p>
        </p:txBody>
      </p:sp>
      <p:pic>
        <p:nvPicPr>
          <p:cNvPr id="22" name="Picture 21"/>
          <p:cNvPicPr/>
          <p:nvPr/>
        </p:nvPicPr>
        <p:blipFill rotWithShape="1">
          <a:blip r:embed="rId4" cstate="screen">
            <a:extLst>
              <a:ext uri="{28A0092B-C50C-407E-A947-70E740481C1C}">
                <a14:useLocalDpi xmlns:a14="http://schemas.microsoft.com/office/drawing/2010/main"/>
              </a:ext>
            </a:extLst>
          </a:blip>
          <a:srcRect/>
          <a:stretch/>
        </p:blipFill>
        <p:spPr>
          <a:xfrm>
            <a:off x="3687508" y="2141295"/>
            <a:ext cx="136499" cy="101190"/>
          </a:xfrm>
          <a:prstGeom prst="rect">
            <a:avLst/>
          </a:prstGeom>
        </p:spPr>
      </p:pic>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33840" y="2345896"/>
            <a:ext cx="1583766" cy="403418"/>
          </a:xfrm>
          <a:prstGeom prst="rect">
            <a:avLst/>
          </a:prstGeom>
        </p:spPr>
      </p:pic>
      <p:pic>
        <p:nvPicPr>
          <p:cNvPr id="23" name="Picture 22"/>
          <p:cNvPicPr/>
          <p:nvPr/>
        </p:nvPicPr>
        <p:blipFill rotWithShape="1">
          <a:blip r:embed="rId6" cstate="screen">
            <a:extLst>
              <a:ext uri="{28A0092B-C50C-407E-A947-70E740481C1C}">
                <a14:useLocalDpi xmlns:a14="http://schemas.microsoft.com/office/drawing/2010/main"/>
              </a:ext>
            </a:extLst>
          </a:blip>
          <a:srcRect l="-136"/>
          <a:stretch/>
        </p:blipFill>
        <p:spPr>
          <a:xfrm>
            <a:off x="5868938" y="3283324"/>
            <a:ext cx="5486400" cy="421342"/>
          </a:xfrm>
          <a:prstGeom prst="rect">
            <a:avLst/>
          </a:prstGeom>
        </p:spPr>
      </p:pic>
      <p:sp>
        <p:nvSpPr>
          <p:cNvPr id="24" name="Rectangle 23"/>
          <p:cNvSpPr/>
          <p:nvPr/>
        </p:nvSpPr>
        <p:spPr>
          <a:xfrm>
            <a:off x="3875196" y="1172886"/>
            <a:ext cx="246530" cy="186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558006" y="1175876"/>
            <a:ext cx="246530" cy="186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31398" y="1889311"/>
            <a:ext cx="246530" cy="186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273123" y="1874369"/>
            <a:ext cx="246530" cy="186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98084" y="3202193"/>
            <a:ext cx="419100" cy="131750"/>
          </a:xfrm>
          <a:prstGeom prst="rect">
            <a:avLst/>
          </a:prstGeom>
        </p:spPr>
      </p:pic>
      <p:pic>
        <p:nvPicPr>
          <p:cNvPr id="30" name="Picture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42434" y="3202193"/>
            <a:ext cx="419100" cy="131750"/>
          </a:xfrm>
          <a:prstGeom prst="rect">
            <a:avLst/>
          </a:prstGeom>
        </p:spPr>
      </p:pic>
      <p:pic>
        <p:nvPicPr>
          <p:cNvPr id="31" name="Picture 3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32809" y="3195441"/>
            <a:ext cx="419100" cy="131750"/>
          </a:xfrm>
          <a:prstGeom prst="rect">
            <a:avLst/>
          </a:prstGeom>
        </p:spPr>
      </p:pic>
      <p:pic>
        <p:nvPicPr>
          <p:cNvPr id="32" name="Picture 3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90482" y="3208459"/>
            <a:ext cx="419100" cy="131750"/>
          </a:xfrm>
          <a:prstGeom prst="rect">
            <a:avLst/>
          </a:prstGeom>
        </p:spPr>
      </p:pic>
      <p:pic>
        <p:nvPicPr>
          <p:cNvPr id="33" name="Picture 3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56133" y="3209263"/>
            <a:ext cx="419100" cy="131750"/>
          </a:xfrm>
          <a:prstGeom prst="rect">
            <a:avLst/>
          </a:prstGeom>
        </p:spPr>
      </p:pic>
      <p:sp>
        <p:nvSpPr>
          <p:cNvPr id="2" name="TextBox 1">
            <a:extLst>
              <a:ext uri="{FF2B5EF4-FFF2-40B4-BE49-F238E27FC236}">
                <a16:creationId xmlns:a16="http://schemas.microsoft.com/office/drawing/2014/main" id="{F7F53A65-56C4-9D47-AF1C-F0AECBDADCB1}"/>
              </a:ext>
            </a:extLst>
          </p:cNvPr>
          <p:cNvSpPr txBox="1"/>
          <p:nvPr/>
        </p:nvSpPr>
        <p:spPr>
          <a:xfrm>
            <a:off x="8136917" y="2377417"/>
            <a:ext cx="3049233" cy="369332"/>
          </a:xfrm>
          <a:prstGeom prst="rect">
            <a:avLst/>
          </a:prstGeom>
          <a:noFill/>
        </p:spPr>
        <p:txBody>
          <a:bodyPr wrap="none" rtlCol="0">
            <a:spAutoFit/>
          </a:bodyPr>
          <a:lstStyle/>
          <a:p>
            <a:r>
              <a:rPr lang="en-US">
                <a:latin typeface="Comic Sans MS" panose="030F0902030302020204" pitchFamily="66" charset="0"/>
              </a:rPr>
              <a:t>Seven THCAS/CBCAS-like</a:t>
            </a:r>
          </a:p>
        </p:txBody>
      </p:sp>
      <p:sp>
        <p:nvSpPr>
          <p:cNvPr id="11" name="TextBox 10">
            <a:extLst>
              <a:ext uri="{FF2B5EF4-FFF2-40B4-BE49-F238E27FC236}">
                <a16:creationId xmlns:a16="http://schemas.microsoft.com/office/drawing/2014/main" id="{EA742B80-99B5-1A47-8AA3-9A520F1F5C01}"/>
              </a:ext>
            </a:extLst>
          </p:cNvPr>
          <p:cNvSpPr txBox="1"/>
          <p:nvPr/>
        </p:nvSpPr>
        <p:spPr>
          <a:xfrm>
            <a:off x="7433720" y="3692314"/>
            <a:ext cx="1951175" cy="369332"/>
          </a:xfrm>
          <a:prstGeom prst="rect">
            <a:avLst/>
          </a:prstGeom>
          <a:noFill/>
        </p:spPr>
        <p:txBody>
          <a:bodyPr wrap="none" rtlCol="0">
            <a:spAutoFit/>
          </a:bodyPr>
          <a:lstStyle/>
          <a:p>
            <a:r>
              <a:rPr lang="en-US">
                <a:latin typeface="Comic Sans MS" panose="030F0902030302020204" pitchFamily="66" charset="0"/>
              </a:rPr>
              <a:t>Five CBDAS-like</a:t>
            </a:r>
          </a:p>
        </p:txBody>
      </p:sp>
      <p:sp>
        <p:nvSpPr>
          <p:cNvPr id="16" name="TextBox 15">
            <a:extLst>
              <a:ext uri="{FF2B5EF4-FFF2-40B4-BE49-F238E27FC236}">
                <a16:creationId xmlns:a16="http://schemas.microsoft.com/office/drawing/2014/main" id="{FDB67D42-F8AF-A643-8825-DBBF9BCF0DEA}"/>
              </a:ext>
            </a:extLst>
          </p:cNvPr>
          <p:cNvSpPr txBox="1"/>
          <p:nvPr/>
        </p:nvSpPr>
        <p:spPr>
          <a:xfrm>
            <a:off x="914139" y="182342"/>
            <a:ext cx="10363722" cy="1077218"/>
          </a:xfrm>
          <a:prstGeom prst="rect">
            <a:avLst/>
          </a:prstGeom>
          <a:noFill/>
        </p:spPr>
        <p:txBody>
          <a:bodyPr wrap="square" rtlCol="0">
            <a:spAutoFit/>
          </a:bodyPr>
          <a:lstStyle/>
          <a:p>
            <a:pPr algn="ctr"/>
            <a:r>
              <a:rPr lang="en-US" sz="3200">
                <a:latin typeface="Comic Sans MS" panose="030F0902030302020204" pitchFamily="66" charset="0"/>
              </a:rPr>
              <a:t>Synthase genes are arranged in tandem arrays and flanked by LTR</a:t>
            </a:r>
          </a:p>
        </p:txBody>
      </p:sp>
      <p:sp>
        <p:nvSpPr>
          <p:cNvPr id="28" name="TextBox 27">
            <a:extLst>
              <a:ext uri="{FF2B5EF4-FFF2-40B4-BE49-F238E27FC236}">
                <a16:creationId xmlns:a16="http://schemas.microsoft.com/office/drawing/2014/main" id="{234CCD03-04E6-7547-A7BF-FFC9D8E2C890}"/>
              </a:ext>
            </a:extLst>
          </p:cNvPr>
          <p:cNvSpPr txBox="1"/>
          <p:nvPr/>
        </p:nvSpPr>
        <p:spPr>
          <a:xfrm>
            <a:off x="5770049" y="4710837"/>
            <a:ext cx="6421951" cy="369332"/>
          </a:xfrm>
          <a:prstGeom prst="rect">
            <a:avLst/>
          </a:prstGeom>
          <a:noFill/>
        </p:spPr>
        <p:txBody>
          <a:bodyPr wrap="none" rtlCol="0">
            <a:spAutoFit/>
          </a:bodyPr>
          <a:lstStyle/>
          <a:p>
            <a:r>
              <a:rPr lang="en-US">
                <a:latin typeface="Comic Sans MS" panose="030F0902030302020204" pitchFamily="66" charset="0"/>
              </a:rPr>
              <a:t>Three full length CDS, but only one is expressed (CBDAS)</a:t>
            </a:r>
          </a:p>
        </p:txBody>
      </p:sp>
      <p:pic>
        <p:nvPicPr>
          <p:cNvPr id="34" name="Picture 33">
            <a:extLst>
              <a:ext uri="{FF2B5EF4-FFF2-40B4-BE49-F238E27FC236}">
                <a16:creationId xmlns:a16="http://schemas.microsoft.com/office/drawing/2014/main" id="{4272888B-9610-214E-BF75-0950898F0C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85609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4BEF0D-9F5F-904B-B339-02DEC0D781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640" y="978961"/>
            <a:ext cx="6332220" cy="5897314"/>
          </a:xfrm>
          <a:prstGeom prst="rect">
            <a:avLst/>
          </a:prstGeom>
        </p:spPr>
      </p:pic>
      <p:pic>
        <p:nvPicPr>
          <p:cNvPr id="3" name="Picture 2">
            <a:extLst>
              <a:ext uri="{FF2B5EF4-FFF2-40B4-BE49-F238E27FC236}">
                <a16:creationId xmlns:a16="http://schemas.microsoft.com/office/drawing/2014/main" id="{6A78250F-1970-7A49-814D-5A345A8C97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2" name="TextBox 1">
            <a:extLst>
              <a:ext uri="{FF2B5EF4-FFF2-40B4-BE49-F238E27FC236}">
                <a16:creationId xmlns:a16="http://schemas.microsoft.com/office/drawing/2014/main" id="{2F2ED9B4-8FED-CB49-BA53-C24087F1E5C5}"/>
              </a:ext>
            </a:extLst>
          </p:cNvPr>
          <p:cNvSpPr txBox="1"/>
          <p:nvPr/>
        </p:nvSpPr>
        <p:spPr>
          <a:xfrm>
            <a:off x="465713" y="389063"/>
            <a:ext cx="11726287" cy="584775"/>
          </a:xfrm>
          <a:prstGeom prst="rect">
            <a:avLst/>
          </a:prstGeom>
          <a:noFill/>
        </p:spPr>
        <p:txBody>
          <a:bodyPr wrap="none" rtlCol="0">
            <a:spAutoFit/>
          </a:bodyPr>
          <a:lstStyle/>
          <a:p>
            <a:r>
              <a:rPr lang="en-US" sz="3200">
                <a:latin typeface="Comic Sans MS" panose="030F0902030302020204" pitchFamily="66" charset="0"/>
              </a:rPr>
              <a:t>Physical structure of the tandemly repeated synthase genes</a:t>
            </a:r>
          </a:p>
        </p:txBody>
      </p:sp>
    </p:spTree>
    <p:extLst>
      <p:ext uri="{BB962C8B-B14F-4D97-AF65-F5344CB8AC3E}">
        <p14:creationId xmlns:p14="http://schemas.microsoft.com/office/powerpoint/2010/main" val="285534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7335" y="374072"/>
            <a:ext cx="8906605" cy="584775"/>
          </a:xfrm>
          <a:prstGeom prst="rect">
            <a:avLst/>
          </a:prstGeom>
          <a:noFill/>
        </p:spPr>
        <p:txBody>
          <a:bodyPr wrap="none" rtlCol="0">
            <a:spAutoFit/>
          </a:bodyPr>
          <a:lstStyle/>
          <a:p>
            <a:r>
              <a:rPr lang="en-US" sz="3200" dirty="0">
                <a:latin typeface="Comic Sans MS" charset="0"/>
                <a:ea typeface="Comic Sans MS" charset="0"/>
                <a:cs typeface="Comic Sans MS" charset="0"/>
              </a:rPr>
              <a:t>Literature on Ethnobotany and medicinal uses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254" y="1486839"/>
            <a:ext cx="3639127" cy="47413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71638" y="1671780"/>
            <a:ext cx="4318000" cy="431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85390" y="1486839"/>
            <a:ext cx="3540355" cy="4934740"/>
          </a:xfrm>
          <a:prstGeom prst="rect">
            <a:avLst/>
          </a:prstGeom>
        </p:spPr>
      </p:pic>
    </p:spTree>
    <p:extLst>
      <p:ext uri="{BB962C8B-B14F-4D97-AF65-F5344CB8AC3E}">
        <p14:creationId xmlns:p14="http://schemas.microsoft.com/office/powerpoint/2010/main" val="911656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06905"/>
            <a:ext cx="5486400" cy="5598060"/>
          </a:xfrm>
          <a:prstGeom prst="rect">
            <a:avLst/>
          </a:prstGeom>
          <a:noFill/>
          <a:ln>
            <a:noFill/>
          </a:ln>
        </p:spPr>
      </p:pic>
      <p:pic>
        <p:nvPicPr>
          <p:cNvPr id="3" name="Picture 2">
            <a:extLst>
              <a:ext uri="{FF2B5EF4-FFF2-40B4-BE49-F238E27FC236}">
                <a16:creationId xmlns:a16="http://schemas.microsoft.com/office/drawing/2014/main" id="{0A9BB45F-CF57-2D42-BE88-9B61E61F1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2" name="TextBox 1">
            <a:extLst>
              <a:ext uri="{FF2B5EF4-FFF2-40B4-BE49-F238E27FC236}">
                <a16:creationId xmlns:a16="http://schemas.microsoft.com/office/drawing/2014/main" id="{6E371C79-ACD6-854D-AE6F-EA098666804C}"/>
              </a:ext>
            </a:extLst>
          </p:cNvPr>
          <p:cNvSpPr txBox="1"/>
          <p:nvPr/>
        </p:nvSpPr>
        <p:spPr>
          <a:xfrm>
            <a:off x="222506" y="62702"/>
            <a:ext cx="11615338" cy="584775"/>
          </a:xfrm>
          <a:prstGeom prst="rect">
            <a:avLst/>
          </a:prstGeom>
          <a:noFill/>
        </p:spPr>
        <p:txBody>
          <a:bodyPr wrap="square" rtlCol="0">
            <a:spAutoFit/>
          </a:bodyPr>
          <a:lstStyle/>
          <a:p>
            <a:pPr algn="ctr"/>
            <a:r>
              <a:rPr lang="en-US" sz="3200">
                <a:latin typeface="Comic Sans MS" panose="030F0902030302020204" pitchFamily="66" charset="0"/>
              </a:rPr>
              <a:t>QTL map of a Marijuana (Skunk#1) X Hemp (Carmen) cross</a:t>
            </a:r>
          </a:p>
        </p:txBody>
      </p:sp>
      <p:sp>
        <p:nvSpPr>
          <p:cNvPr id="5" name="Rectangle 4">
            <a:extLst>
              <a:ext uri="{FF2B5EF4-FFF2-40B4-BE49-F238E27FC236}">
                <a16:creationId xmlns:a16="http://schemas.microsoft.com/office/drawing/2014/main" id="{620A1618-656D-8D4C-B692-375F86513C74}"/>
              </a:ext>
            </a:extLst>
          </p:cNvPr>
          <p:cNvSpPr/>
          <p:nvPr/>
        </p:nvSpPr>
        <p:spPr>
          <a:xfrm>
            <a:off x="7833670" y="3257969"/>
            <a:ext cx="195943" cy="19594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9DB2CCD-4FBD-4F4C-8800-D0FB8A507566}"/>
              </a:ext>
            </a:extLst>
          </p:cNvPr>
          <p:cNvCxnSpPr/>
          <p:nvPr/>
        </p:nvCxnSpPr>
        <p:spPr>
          <a:xfrm flipV="1">
            <a:off x="3902696" y="3547717"/>
            <a:ext cx="0" cy="3582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6150E09-56DE-B746-A7A2-A4075D3E8C2A}"/>
              </a:ext>
            </a:extLst>
          </p:cNvPr>
          <p:cNvCxnSpPr/>
          <p:nvPr/>
        </p:nvCxnSpPr>
        <p:spPr>
          <a:xfrm flipV="1">
            <a:off x="5902750" y="4064524"/>
            <a:ext cx="0" cy="3582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D27BDC7-086D-0B43-8F49-11AD953D522F}"/>
              </a:ext>
            </a:extLst>
          </p:cNvPr>
          <p:cNvCxnSpPr/>
          <p:nvPr/>
        </p:nvCxnSpPr>
        <p:spPr>
          <a:xfrm flipV="1">
            <a:off x="6837576" y="4095947"/>
            <a:ext cx="0" cy="3582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263796-EAAB-F748-8574-EADE2A4C5AF3}"/>
              </a:ext>
            </a:extLst>
          </p:cNvPr>
          <p:cNvCxnSpPr/>
          <p:nvPr/>
        </p:nvCxnSpPr>
        <p:spPr>
          <a:xfrm flipV="1">
            <a:off x="7367048" y="3634033"/>
            <a:ext cx="0" cy="3582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6E90394-9022-EC4E-9DFB-6FE735158F06}"/>
              </a:ext>
            </a:extLst>
          </p:cNvPr>
          <p:cNvCxnSpPr/>
          <p:nvPr/>
        </p:nvCxnSpPr>
        <p:spPr>
          <a:xfrm flipV="1">
            <a:off x="5167342" y="3547717"/>
            <a:ext cx="0" cy="3582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FFA9262-2D8B-D945-9F50-EFC0D1ABC5BD}"/>
              </a:ext>
            </a:extLst>
          </p:cNvPr>
          <p:cNvSpPr txBox="1"/>
          <p:nvPr/>
        </p:nvSpPr>
        <p:spPr>
          <a:xfrm>
            <a:off x="9063969" y="1504818"/>
            <a:ext cx="2671078" cy="2308324"/>
          </a:xfrm>
          <a:prstGeom prst="rect">
            <a:avLst/>
          </a:prstGeom>
          <a:noFill/>
        </p:spPr>
        <p:txBody>
          <a:bodyPr wrap="square" rtlCol="0">
            <a:spAutoFit/>
          </a:bodyPr>
          <a:lstStyle/>
          <a:p>
            <a:pPr algn="ctr"/>
            <a:r>
              <a:rPr lang="en-US" u="sng">
                <a:latin typeface="Comic Sans MS" panose="030F0902030302020204" pitchFamily="66" charset="0"/>
              </a:rPr>
              <a:t>Major Conclusion</a:t>
            </a:r>
          </a:p>
          <a:p>
            <a:pPr algn="ctr"/>
            <a:r>
              <a:rPr lang="en-US">
                <a:latin typeface="Comic Sans MS" panose="030F0902030302020204" pitchFamily="66" charset="0"/>
              </a:rPr>
              <a:t>Potency is NOT related to CNV of the synthase genes, but instead to QTL on other chromosomes controlling total cannabinoid production</a:t>
            </a:r>
          </a:p>
        </p:txBody>
      </p:sp>
      <p:sp>
        <p:nvSpPr>
          <p:cNvPr id="13" name="TextBox 12">
            <a:extLst>
              <a:ext uri="{FF2B5EF4-FFF2-40B4-BE49-F238E27FC236}">
                <a16:creationId xmlns:a16="http://schemas.microsoft.com/office/drawing/2014/main" id="{B079601E-5734-F549-B018-73BA799AA25D}"/>
              </a:ext>
            </a:extLst>
          </p:cNvPr>
          <p:cNvSpPr txBox="1"/>
          <p:nvPr/>
        </p:nvSpPr>
        <p:spPr>
          <a:xfrm>
            <a:off x="640234" y="1504818"/>
            <a:ext cx="2414954" cy="2308324"/>
          </a:xfrm>
          <a:prstGeom prst="rect">
            <a:avLst/>
          </a:prstGeom>
          <a:noFill/>
        </p:spPr>
        <p:txBody>
          <a:bodyPr wrap="square" rtlCol="0">
            <a:spAutoFit/>
          </a:bodyPr>
          <a:lstStyle/>
          <a:p>
            <a:pPr algn="ctr"/>
            <a:r>
              <a:rPr lang="en-US" u="sng">
                <a:latin typeface="Comic Sans MS" panose="030F0902030302020204" pitchFamily="66" charset="0"/>
              </a:rPr>
              <a:t>Major Conclusion</a:t>
            </a:r>
          </a:p>
          <a:p>
            <a:pPr algn="ctr"/>
            <a:r>
              <a:rPr lang="en-US">
                <a:latin typeface="Comic Sans MS" panose="030F0902030302020204" pitchFamily="66" charset="0"/>
              </a:rPr>
              <a:t>92% of the variation in the ratio of CBD/THC is</a:t>
            </a:r>
          </a:p>
          <a:p>
            <a:pPr algn="ctr"/>
            <a:r>
              <a:rPr lang="en-US">
                <a:latin typeface="Comic Sans MS" panose="030F0902030302020204" pitchFamily="66" charset="0"/>
              </a:rPr>
              <a:t>Controlled by the tandem repeated synthase loci on </a:t>
            </a:r>
            <a:r>
              <a:rPr lang="en-US" b="1">
                <a:latin typeface="Comic Sans MS" panose="030F0902030302020204" pitchFamily="66" charset="0"/>
              </a:rPr>
              <a:t>Chromosome 7/9</a:t>
            </a:r>
          </a:p>
        </p:txBody>
      </p:sp>
    </p:spTree>
    <p:extLst>
      <p:ext uri="{BB962C8B-B14F-4D97-AF65-F5344CB8AC3E}">
        <p14:creationId xmlns:p14="http://schemas.microsoft.com/office/powerpoint/2010/main" val="3816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0517" y="292976"/>
            <a:ext cx="8386404" cy="5996279"/>
          </a:xfrm>
          <a:prstGeom prst="rect">
            <a:avLst/>
          </a:prstGeom>
        </p:spPr>
      </p:pic>
      <p:sp>
        <p:nvSpPr>
          <p:cNvPr id="3" name="Rectangle 2"/>
          <p:cNvSpPr/>
          <p:nvPr/>
        </p:nvSpPr>
        <p:spPr>
          <a:xfrm>
            <a:off x="0" y="6519446"/>
            <a:ext cx="2923591" cy="338554"/>
          </a:xfrm>
          <a:prstGeom prst="rect">
            <a:avLst/>
          </a:prstGeom>
        </p:spPr>
        <p:txBody>
          <a:bodyPr wrap="square">
            <a:spAutoFit/>
          </a:bodyPr>
          <a:lstStyle/>
          <a:p>
            <a:r>
              <a:rPr lang="en-US" sz="800"/>
              <a:t>https://static1.squarespace.com/static/54a6e638e4b02cb3ce0c7c29/t/59d80f81f9a61eab9bae2c62/1507331981580/</a:t>
            </a:r>
            <a:r>
              <a:rPr lang="en-US" sz="800" err="1"/>
              <a:t>terpenes.jpg</a:t>
            </a:r>
            <a:endParaRPr lang="en-US" sz="800"/>
          </a:p>
        </p:txBody>
      </p:sp>
      <p:pic>
        <p:nvPicPr>
          <p:cNvPr id="4" name="Picture 3">
            <a:extLst>
              <a:ext uri="{FF2B5EF4-FFF2-40B4-BE49-F238E27FC236}">
                <a16:creationId xmlns:a16="http://schemas.microsoft.com/office/drawing/2014/main" id="{3983B29C-B197-7044-9617-87EA64A40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5" name="TextBox 4">
            <a:extLst>
              <a:ext uri="{FF2B5EF4-FFF2-40B4-BE49-F238E27FC236}">
                <a16:creationId xmlns:a16="http://schemas.microsoft.com/office/drawing/2014/main" id="{CBD88F5C-D937-BD4C-9CDC-FD3465B24637}"/>
              </a:ext>
            </a:extLst>
          </p:cNvPr>
          <p:cNvSpPr txBox="1"/>
          <p:nvPr/>
        </p:nvSpPr>
        <p:spPr>
          <a:xfrm>
            <a:off x="1973717" y="568745"/>
            <a:ext cx="8244565" cy="584775"/>
          </a:xfrm>
          <a:prstGeom prst="rect">
            <a:avLst/>
          </a:prstGeom>
          <a:solidFill>
            <a:schemeClr val="bg1"/>
          </a:solidFill>
        </p:spPr>
        <p:txBody>
          <a:bodyPr wrap="none" rtlCol="0">
            <a:spAutoFit/>
          </a:bodyPr>
          <a:lstStyle/>
          <a:p>
            <a:r>
              <a:rPr lang="en-US" sz="3200">
                <a:latin typeface="Comic Sans MS" panose="030F0902030302020204" pitchFamily="66" charset="0"/>
              </a:rPr>
              <a:t>Common Terpenes – The entourage effect</a:t>
            </a:r>
          </a:p>
        </p:txBody>
      </p:sp>
    </p:spTree>
    <p:extLst>
      <p:ext uri="{BB962C8B-B14F-4D97-AF65-F5344CB8AC3E}">
        <p14:creationId xmlns:p14="http://schemas.microsoft.com/office/powerpoint/2010/main" val="2128866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F4E41E7-B35D-3A4A-9866-2D5AE2B00888}"/>
              </a:ext>
            </a:extLst>
          </p:cNvPr>
          <p:cNvPicPr>
            <a:picLocks noChangeAspect="1"/>
          </p:cNvPicPr>
          <p:nvPr/>
        </p:nvPicPr>
        <p:blipFill>
          <a:blip r:embed="rId3"/>
          <a:stretch>
            <a:fillRect/>
          </a:stretch>
        </p:blipFill>
        <p:spPr>
          <a:xfrm>
            <a:off x="787400" y="684865"/>
            <a:ext cx="11747500" cy="3606800"/>
          </a:xfrm>
          <a:prstGeom prst="rect">
            <a:avLst/>
          </a:prstGeom>
        </p:spPr>
      </p:pic>
      <p:sp>
        <p:nvSpPr>
          <p:cNvPr id="5" name="Text Box 4">
            <a:extLst>
              <a:ext uri="{FF2B5EF4-FFF2-40B4-BE49-F238E27FC236}">
                <a16:creationId xmlns:a16="http://schemas.microsoft.com/office/drawing/2014/main" id="{273B827C-0426-6F44-B926-1997E6E00522}"/>
              </a:ext>
            </a:extLst>
          </p:cNvPr>
          <p:cNvSpPr txBox="1">
            <a:spLocks noChangeArrowheads="1"/>
          </p:cNvSpPr>
          <p:nvPr/>
        </p:nvSpPr>
        <p:spPr bwMode="auto">
          <a:xfrm>
            <a:off x="0" y="6642767"/>
            <a:ext cx="3600914" cy="25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059"/>
              <a:t>Allen KD, McKernan K, Pauli C, Roe J, Torres A, et al. (2019)</a:t>
            </a:r>
          </a:p>
        </p:txBody>
      </p:sp>
      <p:pic>
        <p:nvPicPr>
          <p:cNvPr id="2" name="Picture 1">
            <a:extLst>
              <a:ext uri="{FF2B5EF4-FFF2-40B4-BE49-F238E27FC236}">
                <a16:creationId xmlns:a16="http://schemas.microsoft.com/office/drawing/2014/main" id="{EA6471A0-8D32-574E-8389-1166E61F138D}"/>
              </a:ext>
            </a:extLst>
          </p:cNvPr>
          <p:cNvPicPr>
            <a:picLocks noChangeAspect="1"/>
          </p:cNvPicPr>
          <p:nvPr/>
        </p:nvPicPr>
        <p:blipFill>
          <a:blip r:embed="rId4"/>
          <a:stretch>
            <a:fillRect/>
          </a:stretch>
        </p:blipFill>
        <p:spPr>
          <a:xfrm>
            <a:off x="1337310" y="4305967"/>
            <a:ext cx="8892540" cy="2336800"/>
          </a:xfrm>
          <a:prstGeom prst="rect">
            <a:avLst/>
          </a:prstGeom>
        </p:spPr>
      </p:pic>
      <p:cxnSp>
        <p:nvCxnSpPr>
          <p:cNvPr id="4" name="Straight Connector 3">
            <a:extLst>
              <a:ext uri="{FF2B5EF4-FFF2-40B4-BE49-F238E27FC236}">
                <a16:creationId xmlns:a16="http://schemas.microsoft.com/office/drawing/2014/main" id="{15881C20-4987-2E44-B9A7-69BD8FFACAD2}"/>
              </a:ext>
            </a:extLst>
          </p:cNvPr>
          <p:cNvCxnSpPr/>
          <p:nvPr/>
        </p:nvCxnSpPr>
        <p:spPr>
          <a:xfrm flipV="1">
            <a:off x="7738110" y="5714397"/>
            <a:ext cx="0" cy="6972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4DE6EF0-C689-114F-8BDB-4C939A5887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34" name="TextBox 33">
            <a:extLst>
              <a:ext uri="{FF2B5EF4-FFF2-40B4-BE49-F238E27FC236}">
                <a16:creationId xmlns:a16="http://schemas.microsoft.com/office/drawing/2014/main" id="{F59F3F4A-9A24-6147-A18D-DA60DD613940}"/>
              </a:ext>
            </a:extLst>
          </p:cNvPr>
          <p:cNvSpPr txBox="1"/>
          <p:nvPr/>
        </p:nvSpPr>
        <p:spPr>
          <a:xfrm>
            <a:off x="240633" y="16959"/>
            <a:ext cx="11747500" cy="1077218"/>
          </a:xfrm>
          <a:prstGeom prst="rect">
            <a:avLst/>
          </a:prstGeom>
          <a:noFill/>
        </p:spPr>
        <p:txBody>
          <a:bodyPr wrap="square" rtlCol="0">
            <a:spAutoFit/>
          </a:bodyPr>
          <a:lstStyle/>
          <a:p>
            <a:pPr algn="ctr"/>
            <a:r>
              <a:rPr lang="en-US" sz="3200">
                <a:latin typeface="Comic Sans MS" panose="030F0902030302020204" pitchFamily="66" charset="0"/>
              </a:rPr>
              <a:t>“Chemovars” of marijuana strains and correlations of terpene production</a:t>
            </a:r>
          </a:p>
        </p:txBody>
      </p:sp>
    </p:spTree>
    <p:extLst>
      <p:ext uri="{BB962C8B-B14F-4D97-AF65-F5344CB8AC3E}">
        <p14:creationId xmlns:p14="http://schemas.microsoft.com/office/powerpoint/2010/main" val="3994240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9EBABB-EE21-D941-B1E6-A5B71C0C404B}"/>
              </a:ext>
            </a:extLst>
          </p:cNvPr>
          <p:cNvSpPr txBox="1"/>
          <p:nvPr/>
        </p:nvSpPr>
        <p:spPr>
          <a:xfrm>
            <a:off x="4744514" y="-33308"/>
            <a:ext cx="2347117" cy="584775"/>
          </a:xfrm>
          <a:prstGeom prst="rect">
            <a:avLst/>
          </a:prstGeom>
          <a:noFill/>
        </p:spPr>
        <p:txBody>
          <a:bodyPr wrap="none" rtlCol="0">
            <a:spAutoFit/>
          </a:bodyPr>
          <a:lstStyle/>
          <a:p>
            <a:r>
              <a:rPr lang="en-US" sz="3200" dirty="0">
                <a:latin typeface="Comic Sans MS" panose="030F0902030302020204" pitchFamily="66" charset="0"/>
              </a:rPr>
              <a:t>Conclusions</a:t>
            </a:r>
          </a:p>
        </p:txBody>
      </p:sp>
      <p:sp>
        <p:nvSpPr>
          <p:cNvPr id="4" name="TextBox 3">
            <a:extLst>
              <a:ext uri="{FF2B5EF4-FFF2-40B4-BE49-F238E27FC236}">
                <a16:creationId xmlns:a16="http://schemas.microsoft.com/office/drawing/2014/main" id="{64541451-57F7-7045-9D81-DCED4A81A6DE}"/>
              </a:ext>
            </a:extLst>
          </p:cNvPr>
          <p:cNvSpPr txBox="1"/>
          <p:nvPr/>
        </p:nvSpPr>
        <p:spPr>
          <a:xfrm>
            <a:off x="-77304" y="611384"/>
            <a:ext cx="12192000" cy="6370975"/>
          </a:xfrm>
          <a:prstGeom prst="rect">
            <a:avLst/>
          </a:prstGeom>
          <a:noFill/>
        </p:spPr>
        <p:txBody>
          <a:bodyPr wrap="square" rtlCol="0">
            <a:spAutoFit/>
          </a:bodyPr>
          <a:lstStyle/>
          <a:p>
            <a:r>
              <a:rPr lang="en-US" sz="2400" dirty="0">
                <a:latin typeface="Comic Sans MS" panose="030F0902030302020204" pitchFamily="66" charset="0"/>
              </a:rPr>
              <a:t>Cannabis research is in it’s infancy.</a:t>
            </a:r>
          </a:p>
          <a:p>
            <a:r>
              <a:rPr lang="en-US" sz="2400" dirty="0">
                <a:latin typeface="Comic Sans MS" panose="030F0902030302020204" pitchFamily="66" charset="0"/>
              </a:rPr>
              <a:t>	-Held back by money and laws</a:t>
            </a:r>
          </a:p>
          <a:p>
            <a:r>
              <a:rPr lang="en-US" sz="2400" dirty="0">
                <a:latin typeface="Comic Sans MS" panose="030F0902030302020204" pitchFamily="66" charset="0"/>
              </a:rPr>
              <a:t>	-Prohibition has negatively affected millions</a:t>
            </a:r>
          </a:p>
          <a:p>
            <a:endParaRPr lang="en-US" sz="2400" dirty="0">
              <a:latin typeface="Comic Sans MS" panose="030F0902030302020204" pitchFamily="66" charset="0"/>
            </a:endParaRPr>
          </a:p>
          <a:p>
            <a:r>
              <a:rPr lang="en-US" sz="2400" dirty="0">
                <a:latin typeface="Comic Sans MS" panose="030F0902030302020204" pitchFamily="66" charset="0"/>
              </a:rPr>
              <a:t>Cannabis has legitimate medical and industrial uses.</a:t>
            </a:r>
          </a:p>
          <a:p>
            <a:endParaRPr lang="en-US" sz="2400" dirty="0">
              <a:latin typeface="Comic Sans MS" panose="030F0902030302020204" pitchFamily="66" charset="0"/>
            </a:endParaRPr>
          </a:p>
          <a:p>
            <a:r>
              <a:rPr lang="en-US" sz="2400" dirty="0">
                <a:latin typeface="Comic Sans MS" panose="030F0902030302020204" pitchFamily="66" charset="0"/>
              </a:rPr>
              <a:t>New medical strains high in CBD are of hemp and marijuana ancestry</a:t>
            </a:r>
          </a:p>
          <a:p>
            <a:endParaRPr lang="en-US" sz="2400" dirty="0">
              <a:latin typeface="Comic Sans MS" panose="030F0902030302020204" pitchFamily="66" charset="0"/>
            </a:endParaRPr>
          </a:p>
          <a:p>
            <a:r>
              <a:rPr lang="en-US" sz="2400" dirty="0">
                <a:latin typeface="Comic Sans MS" panose="030F0902030302020204" pitchFamily="66" charset="0"/>
              </a:rPr>
              <a:t>Intense breeding efforts are required for better medical and industrial varieties</a:t>
            </a:r>
          </a:p>
          <a:p>
            <a:endParaRPr lang="en-US" sz="2400" dirty="0">
              <a:latin typeface="Comic Sans MS" panose="030F0902030302020204" pitchFamily="66" charset="0"/>
            </a:endParaRPr>
          </a:p>
          <a:p>
            <a:r>
              <a:rPr lang="en-US" sz="2400" dirty="0">
                <a:latin typeface="Comic Sans MS" panose="030F0902030302020204" pitchFamily="66" charset="0"/>
              </a:rPr>
              <a:t>A high quality genome is now available for modern breeding techniques</a:t>
            </a:r>
          </a:p>
          <a:p>
            <a:endParaRPr lang="en-US" sz="2400" dirty="0">
              <a:latin typeface="Comic Sans MS" panose="030F0902030302020204" pitchFamily="66" charset="0"/>
            </a:endParaRPr>
          </a:p>
          <a:p>
            <a:r>
              <a:rPr lang="en-US" sz="2400" i="1" dirty="0">
                <a:latin typeface="Comic Sans MS" panose="030F0902030302020204" pitchFamily="66" charset="0"/>
              </a:rPr>
              <a:t>CBDAS</a:t>
            </a:r>
            <a:r>
              <a:rPr lang="en-US" sz="2400" dirty="0">
                <a:latin typeface="Comic Sans MS" panose="030F0902030302020204" pitchFamily="66" charset="0"/>
              </a:rPr>
              <a:t> and </a:t>
            </a:r>
            <a:r>
              <a:rPr lang="en-US" sz="2400" i="1" dirty="0">
                <a:latin typeface="Comic Sans MS" panose="030F0902030302020204" pitchFamily="66" charset="0"/>
              </a:rPr>
              <a:t>THCAS</a:t>
            </a:r>
            <a:r>
              <a:rPr lang="en-US" sz="2400" dirty="0">
                <a:latin typeface="Comic Sans MS" panose="030F0902030302020204" pitchFamily="66" charset="0"/>
              </a:rPr>
              <a:t> genes are present in tandemly duplicated cassettes</a:t>
            </a:r>
          </a:p>
          <a:p>
            <a:endParaRPr lang="en-US" sz="2400" dirty="0">
              <a:latin typeface="Comic Sans MS" panose="030F0902030302020204" pitchFamily="66" charset="0"/>
            </a:endParaRPr>
          </a:p>
          <a:p>
            <a:r>
              <a:rPr lang="en-US" sz="2400" dirty="0">
                <a:latin typeface="Comic Sans MS" panose="030F0902030302020204" pitchFamily="66" charset="0"/>
              </a:rPr>
              <a:t>Potency is controlled by numerous loci independent of CBDAS/THCAS</a:t>
            </a:r>
          </a:p>
          <a:p>
            <a:endParaRPr lang="en-US" sz="2400" dirty="0">
              <a:latin typeface="Comic Sans MS" panose="030F0902030302020204" pitchFamily="66" charset="0"/>
            </a:endParaRPr>
          </a:p>
          <a:p>
            <a:r>
              <a:rPr lang="en-US" sz="2400" dirty="0">
                <a:latin typeface="Comic Sans MS" panose="030F0902030302020204" pitchFamily="66" charset="0"/>
              </a:rPr>
              <a:t>Terpenes and other cannabinoids may mediate the effects of CBD/THC</a:t>
            </a:r>
          </a:p>
        </p:txBody>
      </p:sp>
    </p:spTree>
    <p:extLst>
      <p:ext uri="{BB962C8B-B14F-4D97-AF65-F5344CB8AC3E}">
        <p14:creationId xmlns:p14="http://schemas.microsoft.com/office/powerpoint/2010/main" val="386490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395886-9F57-6049-B841-CD9AAA7F0A01}"/>
              </a:ext>
            </a:extLst>
          </p:cNvPr>
          <p:cNvSpPr txBox="1"/>
          <p:nvPr/>
        </p:nvSpPr>
        <p:spPr>
          <a:xfrm>
            <a:off x="1520042" y="1733797"/>
            <a:ext cx="612219" cy="923330"/>
          </a:xfrm>
          <a:prstGeom prst="rect">
            <a:avLst/>
          </a:prstGeom>
          <a:noFill/>
        </p:spPr>
        <p:txBody>
          <a:bodyPr wrap="none" rtlCol="0">
            <a:spAutoFit/>
          </a:bodyPr>
          <a:lstStyle/>
          <a:p>
            <a:r>
              <a:rPr lang="en-US"/>
              <a:t>ICRC</a:t>
            </a:r>
          </a:p>
          <a:p>
            <a:endParaRPr lang="en-US"/>
          </a:p>
          <a:p>
            <a:r>
              <a:rPr lang="en-US"/>
              <a:t>PAG</a:t>
            </a:r>
          </a:p>
        </p:txBody>
      </p:sp>
      <p:pic>
        <p:nvPicPr>
          <p:cNvPr id="3" name="Picture 2">
            <a:extLst>
              <a:ext uri="{FF2B5EF4-FFF2-40B4-BE49-F238E27FC236}">
                <a16:creationId xmlns:a16="http://schemas.microsoft.com/office/drawing/2014/main" id="{D37FD267-B54D-124F-8F52-1628B0039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276" y="1161716"/>
            <a:ext cx="4272213" cy="5696284"/>
          </a:xfrm>
          <a:prstGeom prst="rect">
            <a:avLst/>
          </a:prstGeom>
        </p:spPr>
      </p:pic>
      <p:pic>
        <p:nvPicPr>
          <p:cNvPr id="5" name="Picture 4">
            <a:extLst>
              <a:ext uri="{FF2B5EF4-FFF2-40B4-BE49-F238E27FC236}">
                <a16:creationId xmlns:a16="http://schemas.microsoft.com/office/drawing/2014/main" id="{09DAA5C0-B3DC-F94F-B45F-28BC89FED8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8533" y="1579336"/>
            <a:ext cx="7530423" cy="4621797"/>
          </a:xfrm>
          <a:prstGeom prst="rect">
            <a:avLst/>
          </a:prstGeom>
        </p:spPr>
      </p:pic>
      <p:sp>
        <p:nvSpPr>
          <p:cNvPr id="6" name="TextBox 5">
            <a:extLst>
              <a:ext uri="{FF2B5EF4-FFF2-40B4-BE49-F238E27FC236}">
                <a16:creationId xmlns:a16="http://schemas.microsoft.com/office/drawing/2014/main" id="{CD74D6B4-73A4-2C42-A118-168CBC2AE3CB}"/>
              </a:ext>
            </a:extLst>
          </p:cNvPr>
          <p:cNvSpPr txBox="1"/>
          <p:nvPr/>
        </p:nvSpPr>
        <p:spPr>
          <a:xfrm>
            <a:off x="286630" y="4997"/>
            <a:ext cx="11525911" cy="1077218"/>
          </a:xfrm>
          <a:prstGeom prst="rect">
            <a:avLst/>
          </a:prstGeom>
          <a:noFill/>
        </p:spPr>
        <p:txBody>
          <a:bodyPr wrap="none" rtlCol="0">
            <a:spAutoFit/>
          </a:bodyPr>
          <a:lstStyle/>
          <a:p>
            <a:pPr algn="ctr"/>
            <a:r>
              <a:rPr lang="en-US" sz="3200">
                <a:latin typeface="Comic Sans MS" panose="030F0902030302020204" pitchFamily="66" charset="0"/>
              </a:rPr>
              <a:t>Cannabis workshop added to PAG in 2018</a:t>
            </a:r>
          </a:p>
          <a:p>
            <a:pPr algn="ctr"/>
            <a:r>
              <a:rPr lang="en-US" sz="3200">
                <a:latin typeface="Comic Sans MS" panose="030F0902030302020204" pitchFamily="66" charset="0"/>
              </a:rPr>
              <a:t>ICRC – International Cannabis Research Consortium - 2020</a:t>
            </a:r>
          </a:p>
        </p:txBody>
      </p:sp>
    </p:spTree>
    <p:extLst>
      <p:ext uri="{BB962C8B-B14F-4D97-AF65-F5344CB8AC3E}">
        <p14:creationId xmlns:p14="http://schemas.microsoft.com/office/powerpoint/2010/main" val="303440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9406" y="-4988"/>
            <a:ext cx="5411755" cy="7602081"/>
          </a:xfrm>
          <a:prstGeom prst="rect">
            <a:avLst/>
          </a:prstGeom>
          <a:noFill/>
        </p:spPr>
        <p:txBody>
          <a:bodyPr wrap="square" rtlCol="0">
            <a:spAutoFit/>
          </a:bodyPr>
          <a:lstStyle/>
          <a:p>
            <a:pPr algn="ctr"/>
            <a:r>
              <a:rPr lang="en-US" sz="3200" dirty="0">
                <a:latin typeface="Comic Sans MS" charset="0"/>
                <a:ea typeface="Comic Sans MS" charset="0"/>
                <a:cs typeface="Comic Sans MS" charset="0"/>
              </a:rPr>
              <a:t>Acknowledgements</a:t>
            </a:r>
            <a:endParaRPr lang="en-US" dirty="0"/>
          </a:p>
          <a:p>
            <a:pPr algn="ctr"/>
            <a:endParaRPr lang="en-US" dirty="0">
              <a:latin typeface="Comic Sans MS" charset="0"/>
              <a:ea typeface="Comic Sans MS" charset="0"/>
              <a:cs typeface="Comic Sans MS" charset="0"/>
            </a:endParaRPr>
          </a:p>
          <a:p>
            <a:pPr algn="ctr"/>
            <a:r>
              <a:rPr lang="en-US" sz="1600" b="1" dirty="0">
                <a:latin typeface="Comic Sans MS" charset="0"/>
                <a:ea typeface="Comic Sans MS" charset="0"/>
                <a:cs typeface="Comic Sans MS" charset="0"/>
              </a:rPr>
              <a:t>Sunrise Genetics - </a:t>
            </a:r>
            <a:r>
              <a:rPr lang="en-US" sz="1600" b="1" dirty="0" err="1">
                <a:latin typeface="Comic Sans MS" charset="0"/>
                <a:ea typeface="Comic Sans MS" charset="0"/>
                <a:cs typeface="Comic Sans MS" charset="0"/>
              </a:rPr>
              <a:t>Hempgene</a:t>
            </a:r>
            <a:r>
              <a:rPr lang="en-US" sz="1600" b="1" dirty="0">
                <a:latin typeface="Comic Sans MS" charset="0"/>
                <a:ea typeface="Comic Sans MS" charset="0"/>
                <a:cs typeface="Comic Sans MS" charset="0"/>
              </a:rPr>
              <a:t> &amp; </a:t>
            </a:r>
            <a:r>
              <a:rPr lang="en-US" sz="1600" b="1" dirty="0" err="1">
                <a:latin typeface="Comic Sans MS" charset="0"/>
                <a:ea typeface="Comic Sans MS" charset="0"/>
                <a:cs typeface="Comic Sans MS" charset="0"/>
              </a:rPr>
              <a:t>Marigene</a:t>
            </a:r>
            <a:endParaRPr lang="en-US" sz="1600" b="1" dirty="0">
              <a:latin typeface="Comic Sans MS" charset="0"/>
              <a:ea typeface="Comic Sans MS" charset="0"/>
              <a:cs typeface="Comic Sans MS" charset="0"/>
            </a:endParaRPr>
          </a:p>
          <a:p>
            <a:pPr algn="ctr"/>
            <a:r>
              <a:rPr lang="en-US" sz="1600" dirty="0">
                <a:latin typeface="Comic Sans MS" charset="0"/>
                <a:ea typeface="Comic Sans MS" charset="0"/>
                <a:cs typeface="Comic Sans MS" charset="0"/>
              </a:rPr>
              <a:t>Matt Gibbs</a:t>
            </a:r>
          </a:p>
          <a:p>
            <a:pPr algn="ctr"/>
            <a:r>
              <a:rPr lang="en-US" sz="1600" dirty="0">
                <a:latin typeface="Comic Sans MS" charset="0"/>
                <a:ea typeface="Comic Sans MS" charset="0"/>
                <a:cs typeface="Comic Sans MS" charset="0"/>
              </a:rPr>
              <a:t>Jason Schwartz</a:t>
            </a:r>
          </a:p>
          <a:p>
            <a:pPr algn="ctr"/>
            <a:r>
              <a:rPr lang="en-US" sz="1600" dirty="0">
                <a:latin typeface="Comic Sans MS" charset="0"/>
                <a:ea typeface="Comic Sans MS" charset="0"/>
                <a:cs typeface="Comic Sans MS" charset="0"/>
              </a:rPr>
              <a:t>Scott Morton</a:t>
            </a:r>
          </a:p>
          <a:p>
            <a:pPr algn="ctr"/>
            <a:r>
              <a:rPr lang="en-US" sz="1600" dirty="0">
                <a:latin typeface="Comic Sans MS" charset="0"/>
                <a:ea typeface="Comic Sans MS" charset="0"/>
                <a:cs typeface="Comic Sans MS" charset="0"/>
              </a:rPr>
              <a:t>Marie Turner</a:t>
            </a:r>
          </a:p>
          <a:p>
            <a:pPr algn="ctr"/>
            <a:r>
              <a:rPr lang="en-US" sz="1600" dirty="0">
                <a:latin typeface="Comic Sans MS" charset="0"/>
                <a:ea typeface="Comic Sans MS" charset="0"/>
                <a:cs typeface="Comic Sans MS" charset="0"/>
              </a:rPr>
              <a:t>Lexi </a:t>
            </a:r>
            <a:r>
              <a:rPr lang="en-US" sz="1600" dirty="0" err="1">
                <a:latin typeface="Comic Sans MS" charset="0"/>
                <a:ea typeface="Comic Sans MS" charset="0"/>
                <a:cs typeface="Comic Sans MS" charset="0"/>
              </a:rPr>
              <a:t>Valenti</a:t>
            </a:r>
            <a:endParaRPr lang="en-US" sz="1600" dirty="0">
              <a:latin typeface="Comic Sans MS" charset="0"/>
              <a:ea typeface="Comic Sans MS" charset="0"/>
              <a:cs typeface="Comic Sans MS" charset="0"/>
            </a:endParaRPr>
          </a:p>
          <a:p>
            <a:pPr algn="ctr"/>
            <a:r>
              <a:rPr lang="en-US" sz="1600" dirty="0">
                <a:latin typeface="Comic Sans MS" charset="0"/>
                <a:ea typeface="Comic Sans MS" charset="0"/>
                <a:cs typeface="Comic Sans MS" charset="0"/>
              </a:rPr>
              <a:t>Hunter </a:t>
            </a:r>
            <a:r>
              <a:rPr lang="en-US" sz="1600" dirty="0" err="1">
                <a:latin typeface="Comic Sans MS" charset="0"/>
                <a:ea typeface="Comic Sans MS" charset="0"/>
                <a:cs typeface="Comic Sans MS" charset="0"/>
              </a:rPr>
              <a:t>Konchan</a:t>
            </a:r>
            <a:endParaRPr lang="en-US" sz="1600" dirty="0">
              <a:latin typeface="Comic Sans MS" charset="0"/>
              <a:ea typeface="Comic Sans MS" charset="0"/>
              <a:cs typeface="Comic Sans MS" charset="0"/>
            </a:endParaRPr>
          </a:p>
          <a:p>
            <a:pPr algn="ctr"/>
            <a:endParaRPr lang="en-US" sz="1600" b="1" dirty="0">
              <a:latin typeface="Comic Sans MS" charset="0"/>
              <a:ea typeface="Comic Sans MS" charset="0"/>
              <a:cs typeface="Comic Sans MS" charset="0"/>
            </a:endParaRPr>
          </a:p>
          <a:p>
            <a:pPr algn="ctr"/>
            <a:r>
              <a:rPr lang="en-US" sz="1600" b="1" dirty="0">
                <a:latin typeface="Comic Sans MS" charset="0"/>
                <a:ea typeface="Comic Sans MS" charset="0"/>
                <a:cs typeface="Comic Sans MS" charset="0"/>
              </a:rPr>
              <a:t>U of Minnesota</a:t>
            </a:r>
          </a:p>
          <a:p>
            <a:pPr algn="ctr"/>
            <a:r>
              <a:rPr lang="en-US" sz="1600" dirty="0">
                <a:latin typeface="Comic Sans MS" charset="0"/>
                <a:ea typeface="Comic Sans MS" charset="0"/>
                <a:cs typeface="Comic Sans MS" charset="0"/>
              </a:rPr>
              <a:t>George </a:t>
            </a:r>
            <a:r>
              <a:rPr lang="en-US" sz="1600" dirty="0" err="1">
                <a:latin typeface="Comic Sans MS" charset="0"/>
                <a:ea typeface="Comic Sans MS" charset="0"/>
                <a:cs typeface="Comic Sans MS" charset="0"/>
              </a:rPr>
              <a:t>Weiblen</a:t>
            </a:r>
            <a:r>
              <a:rPr lang="en-US" sz="1600" dirty="0">
                <a:latin typeface="Comic Sans MS" charset="0"/>
                <a:ea typeface="Comic Sans MS" charset="0"/>
                <a:cs typeface="Comic Sans MS" charset="0"/>
              </a:rPr>
              <a:t> </a:t>
            </a:r>
          </a:p>
          <a:p>
            <a:pPr algn="ctr"/>
            <a:r>
              <a:rPr lang="en-US" sz="1600" dirty="0">
                <a:latin typeface="Comic Sans MS" charset="0"/>
                <a:ea typeface="Comic Sans MS" charset="0"/>
                <a:cs typeface="Comic Sans MS" charset="0"/>
              </a:rPr>
              <a:t>Jonathon Wenger</a:t>
            </a:r>
          </a:p>
          <a:p>
            <a:pPr algn="ctr"/>
            <a:r>
              <a:rPr lang="en-US" sz="1600" dirty="0" err="1">
                <a:latin typeface="Comic Sans MS" charset="0"/>
                <a:ea typeface="Comic Sans MS" charset="0"/>
                <a:cs typeface="Comic Sans MS" charset="0"/>
              </a:rPr>
              <a:t>Clemon</a:t>
            </a:r>
            <a:r>
              <a:rPr lang="en-US" sz="1600" dirty="0">
                <a:latin typeface="Comic Sans MS" charset="0"/>
                <a:ea typeface="Comic Sans MS" charset="0"/>
                <a:cs typeface="Comic Sans MS" charset="0"/>
              </a:rPr>
              <a:t> Dabney</a:t>
            </a:r>
          </a:p>
          <a:p>
            <a:pPr algn="ctr"/>
            <a:endParaRPr lang="en-US" sz="1600" b="1" dirty="0">
              <a:latin typeface="Comic Sans MS" charset="0"/>
              <a:ea typeface="Comic Sans MS" charset="0"/>
              <a:cs typeface="Comic Sans MS" charset="0"/>
            </a:endParaRPr>
          </a:p>
          <a:p>
            <a:pPr algn="ctr"/>
            <a:r>
              <a:rPr lang="en-US" sz="1600" b="1" dirty="0">
                <a:latin typeface="Comic Sans MS" charset="0"/>
                <a:ea typeface="Comic Sans MS" charset="0"/>
                <a:cs typeface="Comic Sans MS" charset="0"/>
              </a:rPr>
              <a:t>JCVI/SALK</a:t>
            </a:r>
          </a:p>
          <a:p>
            <a:pPr algn="ctr"/>
            <a:r>
              <a:rPr lang="en-US" sz="1600" dirty="0">
                <a:latin typeface="Comic Sans MS" charset="0"/>
                <a:ea typeface="Comic Sans MS" charset="0"/>
                <a:cs typeface="Comic Sans MS" charset="0"/>
              </a:rPr>
              <a:t>Todd Michael</a:t>
            </a:r>
          </a:p>
          <a:p>
            <a:pPr algn="ctr"/>
            <a:endParaRPr lang="en-US" sz="1600" dirty="0">
              <a:latin typeface="Comic Sans MS" charset="0"/>
              <a:ea typeface="Comic Sans MS" charset="0"/>
              <a:cs typeface="Comic Sans MS" charset="0"/>
            </a:endParaRPr>
          </a:p>
          <a:p>
            <a:pPr algn="ctr"/>
            <a:r>
              <a:rPr lang="en-US" sz="1600" b="1" dirty="0">
                <a:latin typeface="Comic Sans MS" charset="0"/>
                <a:ea typeface="Comic Sans MS" charset="0"/>
                <a:cs typeface="Comic Sans MS" charset="0"/>
              </a:rPr>
              <a:t>Cornell</a:t>
            </a:r>
          </a:p>
          <a:p>
            <a:pPr algn="ctr"/>
            <a:r>
              <a:rPr lang="en-US" sz="1600" dirty="0">
                <a:latin typeface="Comic Sans MS" charset="0"/>
                <a:ea typeface="Comic Sans MS" charset="0"/>
                <a:cs typeface="Comic Sans MS" charset="0"/>
              </a:rPr>
              <a:t>Larry Smart</a:t>
            </a:r>
          </a:p>
          <a:p>
            <a:pPr algn="ctr"/>
            <a:r>
              <a:rPr lang="en-US" sz="1600" dirty="0">
                <a:latin typeface="Comic Sans MS" charset="0"/>
                <a:ea typeface="Comic Sans MS" charset="0"/>
                <a:cs typeface="Comic Sans MS" charset="0"/>
              </a:rPr>
              <a:t>Craig Carlson</a:t>
            </a:r>
          </a:p>
          <a:p>
            <a:pPr algn="ctr"/>
            <a:r>
              <a:rPr lang="en-US" sz="1600" dirty="0">
                <a:latin typeface="Comic Sans MS" charset="0"/>
                <a:ea typeface="Comic Sans MS" charset="0"/>
                <a:cs typeface="Comic Sans MS" charset="0"/>
              </a:rPr>
              <a:t>George Stack</a:t>
            </a:r>
          </a:p>
          <a:p>
            <a:pPr algn="ctr"/>
            <a:r>
              <a:rPr lang="en-US" sz="1600" dirty="0">
                <a:latin typeface="Comic Sans MS" charset="0"/>
                <a:ea typeface="Comic Sans MS" charset="0"/>
                <a:cs typeface="Comic Sans MS" charset="0"/>
              </a:rPr>
              <a:t>Jacob Toth</a:t>
            </a:r>
          </a:p>
          <a:p>
            <a:pPr algn="ctr"/>
            <a:r>
              <a:rPr lang="en-US" sz="1600" dirty="0">
                <a:latin typeface="Comic Sans MS" charset="0"/>
                <a:ea typeface="Comic Sans MS" charset="0"/>
                <a:cs typeface="Comic Sans MS" charset="0"/>
              </a:rPr>
              <a:t>Deanna </a:t>
            </a:r>
            <a:r>
              <a:rPr lang="en-US" sz="1600" dirty="0" err="1">
                <a:latin typeface="Comic Sans MS" charset="0"/>
                <a:ea typeface="Comic Sans MS" charset="0"/>
                <a:cs typeface="Comic Sans MS" charset="0"/>
              </a:rPr>
              <a:t>Gentner</a:t>
            </a:r>
            <a:endParaRPr lang="en-US" sz="1600" dirty="0">
              <a:latin typeface="Comic Sans MS" charset="0"/>
              <a:ea typeface="Comic Sans MS" charset="0"/>
              <a:cs typeface="Comic Sans MS" charset="0"/>
            </a:endParaRPr>
          </a:p>
          <a:p>
            <a:r>
              <a:rPr lang="en-US" dirty="0"/>
              <a:t>Craig Carlson </a:t>
            </a:r>
          </a:p>
          <a:p>
            <a:r>
              <a:rPr lang="en-US" dirty="0"/>
              <a:t>George Stack</a:t>
            </a:r>
          </a:p>
          <a:p>
            <a:endParaRPr lang="en-US" sz="1600" dirty="0">
              <a:latin typeface="Comic Sans MS" charset="0"/>
              <a:ea typeface="Comic Sans MS" charset="0"/>
              <a:cs typeface="Comic Sans MS" charset="0"/>
            </a:endParaRPr>
          </a:p>
          <a:p>
            <a:pPr algn="ctr"/>
            <a:endParaRPr lang="en-US" sz="1600" dirty="0">
              <a:latin typeface="Comic Sans MS" charset="0"/>
              <a:ea typeface="Comic Sans MS" charset="0"/>
              <a:cs typeface="Comic Sans MS" charset="0"/>
            </a:endParaRPr>
          </a:p>
          <a:p>
            <a:pPr algn="ctr"/>
            <a:endParaRPr lang="en-US" sz="1600" dirty="0">
              <a:latin typeface="Comic Sans MS" charset="0"/>
              <a:ea typeface="Comic Sans MS" charset="0"/>
              <a:cs typeface="Comic Sans MS" charset="0"/>
            </a:endParaRPr>
          </a:p>
        </p:txBody>
      </p:sp>
      <p:pic>
        <p:nvPicPr>
          <p:cNvPr id="6" name="Picture 5">
            <a:extLst>
              <a:ext uri="{FF2B5EF4-FFF2-40B4-BE49-F238E27FC236}">
                <a16:creationId xmlns:a16="http://schemas.microsoft.com/office/drawing/2014/main" id="{DB7D558D-1208-7945-9CBB-F388E8EF2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320" y="2383817"/>
            <a:ext cx="2319152" cy="1740067"/>
          </a:xfrm>
          <a:prstGeom prst="rect">
            <a:avLst/>
          </a:prstGeom>
          <a:ln>
            <a:solidFill>
              <a:srgbClr val="404040"/>
            </a:solidFill>
          </a:ln>
        </p:spPr>
      </p:pic>
      <p:pic>
        <p:nvPicPr>
          <p:cNvPr id="7" name="Picture 6">
            <a:extLst>
              <a:ext uri="{FF2B5EF4-FFF2-40B4-BE49-F238E27FC236}">
                <a16:creationId xmlns:a16="http://schemas.microsoft.com/office/drawing/2014/main" id="{99A409E9-9815-2E4D-9745-66D531846F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4962" y="6244209"/>
            <a:ext cx="1046702" cy="613791"/>
          </a:xfrm>
          <a:prstGeom prst="rect">
            <a:avLst/>
          </a:prstGeom>
        </p:spPr>
      </p:pic>
      <p:pic>
        <p:nvPicPr>
          <p:cNvPr id="8" name="Picture 7">
            <a:extLst>
              <a:ext uri="{FF2B5EF4-FFF2-40B4-BE49-F238E27FC236}">
                <a16:creationId xmlns:a16="http://schemas.microsoft.com/office/drawing/2014/main" id="{233C970E-5DC5-E843-8140-A5E069D402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86464" y="3914350"/>
            <a:ext cx="1728216" cy="2304288"/>
          </a:xfrm>
          <a:prstGeom prst="rect">
            <a:avLst/>
          </a:prstGeom>
          <a:ln>
            <a:solidFill>
              <a:srgbClr val="404040"/>
            </a:solidFill>
          </a:ln>
        </p:spPr>
      </p:pic>
      <p:pic>
        <p:nvPicPr>
          <p:cNvPr id="9" name="Picture 8">
            <a:extLst>
              <a:ext uri="{FF2B5EF4-FFF2-40B4-BE49-F238E27FC236}">
                <a16:creationId xmlns:a16="http://schemas.microsoft.com/office/drawing/2014/main" id="{EBB47F6D-D5D7-E446-8B13-F1B1AE694A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0140" y="1304934"/>
            <a:ext cx="2110300" cy="2711362"/>
          </a:xfrm>
          <a:prstGeom prst="rect">
            <a:avLst/>
          </a:prstGeom>
          <a:ln>
            <a:solidFill>
              <a:srgbClr val="404040"/>
            </a:solidFill>
          </a:ln>
        </p:spPr>
      </p:pic>
      <p:pic>
        <p:nvPicPr>
          <p:cNvPr id="10" name="Picture 9">
            <a:extLst>
              <a:ext uri="{FF2B5EF4-FFF2-40B4-BE49-F238E27FC236}">
                <a16:creationId xmlns:a16="http://schemas.microsoft.com/office/drawing/2014/main" id="{32B5972C-4A24-D347-9888-3034DCA8B2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53395" y="3920944"/>
            <a:ext cx="2007426" cy="2944227"/>
          </a:xfrm>
          <a:prstGeom prst="rect">
            <a:avLst/>
          </a:prstGeom>
          <a:ln>
            <a:solidFill>
              <a:srgbClr val="404040"/>
            </a:solidFill>
          </a:ln>
        </p:spPr>
      </p:pic>
      <p:pic>
        <p:nvPicPr>
          <p:cNvPr id="11" name="Content Placeholder 5">
            <a:extLst>
              <a:ext uri="{FF2B5EF4-FFF2-40B4-BE49-F238E27FC236}">
                <a16:creationId xmlns:a16="http://schemas.microsoft.com/office/drawing/2014/main" id="{6DAAD5A1-8B28-524B-81E0-A9A8F29BE3FE}"/>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100336" y="4148549"/>
            <a:ext cx="4729206" cy="2592165"/>
          </a:xfrm>
          <a:ln>
            <a:solidFill>
              <a:srgbClr val="404040"/>
            </a:solidFill>
          </a:ln>
        </p:spPr>
      </p:pic>
      <p:pic>
        <p:nvPicPr>
          <p:cNvPr id="14" name="Picture 13">
            <a:extLst>
              <a:ext uri="{FF2B5EF4-FFF2-40B4-BE49-F238E27FC236}">
                <a16:creationId xmlns:a16="http://schemas.microsoft.com/office/drawing/2014/main" id="{9144602D-0AAA-7548-B3DB-37451332E7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210" y="117286"/>
            <a:ext cx="2779651" cy="2084738"/>
          </a:xfrm>
          <a:prstGeom prst="rect">
            <a:avLst/>
          </a:prstGeom>
        </p:spPr>
      </p:pic>
      <p:pic>
        <p:nvPicPr>
          <p:cNvPr id="16" name="Picture 15">
            <a:extLst>
              <a:ext uri="{FF2B5EF4-FFF2-40B4-BE49-F238E27FC236}">
                <a16:creationId xmlns:a16="http://schemas.microsoft.com/office/drawing/2014/main" id="{32495F75-9C5C-D84E-80BB-9BD80A2EE46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95224" y="1020544"/>
            <a:ext cx="3758833" cy="2819125"/>
          </a:xfrm>
          <a:prstGeom prst="rect">
            <a:avLst/>
          </a:prstGeom>
        </p:spPr>
      </p:pic>
      <p:sp>
        <p:nvSpPr>
          <p:cNvPr id="17" name="TextBox 16">
            <a:extLst>
              <a:ext uri="{FF2B5EF4-FFF2-40B4-BE49-F238E27FC236}">
                <a16:creationId xmlns:a16="http://schemas.microsoft.com/office/drawing/2014/main" id="{D4334111-B3A6-EF42-8816-9577BF151018}"/>
              </a:ext>
            </a:extLst>
          </p:cNvPr>
          <p:cNvSpPr txBox="1"/>
          <p:nvPr/>
        </p:nvSpPr>
        <p:spPr>
          <a:xfrm>
            <a:off x="8445124" y="421885"/>
            <a:ext cx="3694666" cy="400110"/>
          </a:xfrm>
          <a:prstGeom prst="rect">
            <a:avLst/>
          </a:prstGeom>
          <a:noFill/>
        </p:spPr>
        <p:txBody>
          <a:bodyPr wrap="none" rtlCol="0">
            <a:spAutoFit/>
          </a:bodyPr>
          <a:lstStyle/>
          <a:p>
            <a:r>
              <a:rPr lang="en-US" sz="2000" err="1">
                <a:solidFill>
                  <a:srgbClr val="FF0000"/>
                </a:solidFill>
              </a:rPr>
              <a:t>cj.schwartz@sunrisegenetics.com</a:t>
            </a:r>
            <a:endParaRPr lang="en-US" sz="2000">
              <a:solidFill>
                <a:srgbClr val="FF0000"/>
              </a:solidFill>
            </a:endParaRPr>
          </a:p>
        </p:txBody>
      </p:sp>
    </p:spTree>
    <p:extLst>
      <p:ext uri="{BB962C8B-B14F-4D97-AF65-F5344CB8AC3E}">
        <p14:creationId xmlns:p14="http://schemas.microsoft.com/office/powerpoint/2010/main" val="442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89" y="1106139"/>
            <a:ext cx="9016181" cy="4720876"/>
          </a:xfrm>
          <a:prstGeom prst="rect">
            <a:avLst/>
          </a:prstGeom>
        </p:spPr>
      </p:pic>
      <p:sp>
        <p:nvSpPr>
          <p:cNvPr id="5" name="TextBox 4"/>
          <p:cNvSpPr txBox="1"/>
          <p:nvPr/>
        </p:nvSpPr>
        <p:spPr>
          <a:xfrm>
            <a:off x="3538105" y="464520"/>
            <a:ext cx="5516254" cy="584775"/>
          </a:xfrm>
          <a:prstGeom prst="rect">
            <a:avLst/>
          </a:prstGeom>
          <a:noFill/>
        </p:spPr>
        <p:txBody>
          <a:bodyPr wrap="none" rtlCol="0">
            <a:spAutoFit/>
          </a:bodyPr>
          <a:lstStyle/>
          <a:p>
            <a:r>
              <a:rPr lang="en-US" sz="3200" dirty="0">
                <a:latin typeface="Comic Sans MS" charset="0"/>
                <a:ea typeface="Comic Sans MS" charset="0"/>
                <a:cs typeface="Comic Sans MS" charset="0"/>
              </a:rPr>
              <a:t>To Karl and Paul </a:t>
            </a:r>
            <a:r>
              <a:rPr lang="mr-IN" sz="3200" dirty="0">
                <a:latin typeface="Comic Sans MS" charset="0"/>
                <a:ea typeface="Comic Sans MS" charset="0"/>
                <a:cs typeface="Comic Sans MS" charset="0"/>
              </a:rPr>
              <a:t>–</a:t>
            </a:r>
            <a:r>
              <a:rPr lang="en-US" sz="3200" dirty="0">
                <a:latin typeface="Comic Sans MS" charset="0"/>
                <a:ea typeface="Comic Sans MS" charset="0"/>
                <a:cs typeface="Comic Sans MS" charset="0"/>
              </a:rPr>
              <a:t> THANKS!</a:t>
            </a:r>
          </a:p>
        </p:txBody>
      </p:sp>
      <p:pic>
        <p:nvPicPr>
          <p:cNvPr id="6" name="Picture 5">
            <a:extLst>
              <a:ext uri="{FF2B5EF4-FFF2-40B4-BE49-F238E27FC236}">
                <a16:creationId xmlns:a16="http://schemas.microsoft.com/office/drawing/2014/main" id="{DA31099E-6116-9B49-A78C-FEB5ABC5FA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9120" y="1874520"/>
            <a:ext cx="3943350" cy="2628900"/>
          </a:xfrm>
          <a:prstGeom prst="rect">
            <a:avLst/>
          </a:prstGeom>
        </p:spPr>
      </p:pic>
      <p:pic>
        <p:nvPicPr>
          <p:cNvPr id="7" name="Picture 6">
            <a:extLst>
              <a:ext uri="{FF2B5EF4-FFF2-40B4-BE49-F238E27FC236}">
                <a16:creationId xmlns:a16="http://schemas.microsoft.com/office/drawing/2014/main" id="{D6DACE18-B1D8-6E4B-A87D-B5317562D5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96256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325" y="0"/>
            <a:ext cx="5143500" cy="6858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700" y="0"/>
            <a:ext cx="5143500" cy="6858000"/>
          </a:xfrm>
          <a:prstGeom prst="rect">
            <a:avLst/>
          </a:prstGeom>
        </p:spPr>
      </p:pic>
      <p:sp>
        <p:nvSpPr>
          <p:cNvPr id="4" name="Rectangle 3">
            <a:extLst>
              <a:ext uri="{FF2B5EF4-FFF2-40B4-BE49-F238E27FC236}">
                <a16:creationId xmlns:a16="http://schemas.microsoft.com/office/drawing/2014/main" id="{D1AED6C4-DF50-C944-B606-7C762C35A3EE}"/>
              </a:ext>
            </a:extLst>
          </p:cNvPr>
          <p:cNvSpPr/>
          <p:nvPr/>
        </p:nvSpPr>
        <p:spPr>
          <a:xfrm>
            <a:off x="3515097" y="1377539"/>
            <a:ext cx="1151907" cy="34438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95CF1F-DF2A-3A46-81DB-18E621FC1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90122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B7EBDF-4A55-664D-8193-C00F8837EB72}"/>
              </a:ext>
            </a:extLst>
          </p:cNvPr>
          <p:cNvSpPr txBox="1"/>
          <p:nvPr/>
        </p:nvSpPr>
        <p:spPr>
          <a:xfrm>
            <a:off x="39773" y="81616"/>
            <a:ext cx="12152228" cy="584775"/>
          </a:xfrm>
          <a:prstGeom prst="rect">
            <a:avLst/>
          </a:prstGeom>
          <a:noFill/>
        </p:spPr>
        <p:txBody>
          <a:bodyPr wrap="square" rtlCol="0">
            <a:spAutoFit/>
          </a:bodyPr>
          <a:lstStyle/>
          <a:p>
            <a:pPr algn="ctr"/>
            <a:r>
              <a:rPr lang="en-US" sz="3200">
                <a:latin typeface="Comic Sans MS" panose="030F0902030302020204" pitchFamily="66" charset="0"/>
              </a:rPr>
              <a:t>You may not agree with science, but science doesn’t care</a:t>
            </a:r>
          </a:p>
        </p:txBody>
      </p:sp>
      <p:pic>
        <p:nvPicPr>
          <p:cNvPr id="7" name="Picture 6">
            <a:extLst>
              <a:ext uri="{FF2B5EF4-FFF2-40B4-BE49-F238E27FC236}">
                <a16:creationId xmlns:a16="http://schemas.microsoft.com/office/drawing/2014/main" id="{06D3892A-D40F-F542-87EE-EF8BFF9FB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73" y="728425"/>
            <a:ext cx="3242944" cy="3376582"/>
          </a:xfrm>
          <a:prstGeom prst="rect">
            <a:avLst/>
          </a:prstGeom>
        </p:spPr>
      </p:pic>
      <p:pic>
        <p:nvPicPr>
          <p:cNvPr id="8" name="Picture 7">
            <a:extLst>
              <a:ext uri="{FF2B5EF4-FFF2-40B4-BE49-F238E27FC236}">
                <a16:creationId xmlns:a16="http://schemas.microsoft.com/office/drawing/2014/main" id="{1EE720DB-DDA7-5F47-9527-4FD5C61264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2588" y="709568"/>
            <a:ext cx="2820879" cy="2844989"/>
          </a:xfrm>
          <a:prstGeom prst="rect">
            <a:avLst/>
          </a:prstGeom>
        </p:spPr>
      </p:pic>
      <p:pic>
        <p:nvPicPr>
          <p:cNvPr id="9" name="Picture 8">
            <a:extLst>
              <a:ext uri="{FF2B5EF4-FFF2-40B4-BE49-F238E27FC236}">
                <a16:creationId xmlns:a16="http://schemas.microsoft.com/office/drawing/2014/main" id="{2A0C0650-F401-E148-8910-DE813A2B6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8727" y="728424"/>
            <a:ext cx="3193500" cy="3494065"/>
          </a:xfrm>
          <a:prstGeom prst="rect">
            <a:avLst/>
          </a:prstGeom>
        </p:spPr>
      </p:pic>
      <p:pic>
        <p:nvPicPr>
          <p:cNvPr id="10" name="Picture 9">
            <a:extLst>
              <a:ext uri="{FF2B5EF4-FFF2-40B4-BE49-F238E27FC236}">
                <a16:creationId xmlns:a16="http://schemas.microsoft.com/office/drawing/2014/main" id="{AC6D6569-5BEE-2C48-B488-2867EC8DBB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9156" y="3615868"/>
            <a:ext cx="5664684" cy="2901886"/>
          </a:xfrm>
          <a:prstGeom prst="rect">
            <a:avLst/>
          </a:prstGeom>
          <a:ln>
            <a:solidFill>
              <a:schemeClr val="tx1"/>
            </a:solidFill>
          </a:ln>
        </p:spPr>
      </p:pic>
      <p:sp>
        <p:nvSpPr>
          <p:cNvPr id="12" name="TextBox 11">
            <a:extLst>
              <a:ext uri="{FF2B5EF4-FFF2-40B4-BE49-F238E27FC236}">
                <a16:creationId xmlns:a16="http://schemas.microsoft.com/office/drawing/2014/main" id="{A1D5E9CA-6F49-2A4F-86A3-AA9AF628FAAE}"/>
              </a:ext>
            </a:extLst>
          </p:cNvPr>
          <p:cNvSpPr txBox="1"/>
          <p:nvPr/>
        </p:nvSpPr>
        <p:spPr>
          <a:xfrm>
            <a:off x="0" y="4410673"/>
            <a:ext cx="3315331" cy="369332"/>
          </a:xfrm>
          <a:prstGeom prst="rect">
            <a:avLst/>
          </a:prstGeom>
          <a:noFill/>
        </p:spPr>
        <p:txBody>
          <a:bodyPr wrap="none" rtlCol="0">
            <a:spAutoFit/>
          </a:bodyPr>
          <a:lstStyle/>
          <a:p>
            <a:r>
              <a:rPr lang="en-US">
                <a:latin typeface="Comic Sans MS" panose="030F0902030302020204" pitchFamily="66" charset="0"/>
              </a:rPr>
              <a:t>Little science…it’s prohibited</a:t>
            </a:r>
          </a:p>
        </p:txBody>
      </p:sp>
      <p:sp>
        <p:nvSpPr>
          <p:cNvPr id="13" name="TextBox 12">
            <a:extLst>
              <a:ext uri="{FF2B5EF4-FFF2-40B4-BE49-F238E27FC236}">
                <a16:creationId xmlns:a16="http://schemas.microsoft.com/office/drawing/2014/main" id="{C05FC6B2-1389-2F42-9D0F-A6AE73D112D4}"/>
              </a:ext>
            </a:extLst>
          </p:cNvPr>
          <p:cNvSpPr txBox="1"/>
          <p:nvPr/>
        </p:nvSpPr>
        <p:spPr>
          <a:xfrm>
            <a:off x="9377196" y="4090371"/>
            <a:ext cx="2190023" cy="369332"/>
          </a:xfrm>
          <a:prstGeom prst="rect">
            <a:avLst/>
          </a:prstGeom>
          <a:noFill/>
        </p:spPr>
        <p:txBody>
          <a:bodyPr wrap="none" rtlCol="0">
            <a:spAutoFit/>
          </a:bodyPr>
          <a:lstStyle/>
          <a:p>
            <a:r>
              <a:rPr lang="en-US">
                <a:latin typeface="Comic Sans MS" panose="030F0902030302020204" pitchFamily="66" charset="0"/>
              </a:rPr>
              <a:t>Never an overdose</a:t>
            </a:r>
          </a:p>
        </p:txBody>
      </p:sp>
      <p:sp>
        <p:nvSpPr>
          <p:cNvPr id="14" name="TextBox 13">
            <a:extLst>
              <a:ext uri="{FF2B5EF4-FFF2-40B4-BE49-F238E27FC236}">
                <a16:creationId xmlns:a16="http://schemas.microsoft.com/office/drawing/2014/main" id="{DEEEA2B3-535D-A142-9C01-2925BEF1D980}"/>
              </a:ext>
            </a:extLst>
          </p:cNvPr>
          <p:cNvSpPr txBox="1"/>
          <p:nvPr/>
        </p:nvSpPr>
        <p:spPr>
          <a:xfrm>
            <a:off x="9256885" y="4820150"/>
            <a:ext cx="2430646" cy="923330"/>
          </a:xfrm>
          <a:prstGeom prst="rect">
            <a:avLst/>
          </a:prstGeom>
          <a:noFill/>
        </p:spPr>
        <p:txBody>
          <a:bodyPr wrap="square" rtlCol="0">
            <a:spAutoFit/>
          </a:bodyPr>
          <a:lstStyle/>
          <a:p>
            <a:pPr algn="ctr"/>
            <a:r>
              <a:rPr lang="en-US" b="1">
                <a:solidFill>
                  <a:srgbClr val="C00000"/>
                </a:solidFill>
                <a:latin typeface="Comic Sans MS" panose="030F0902030302020204" pitchFamily="66" charset="0"/>
              </a:rPr>
              <a:t>Lifelong repercussions That can span generations</a:t>
            </a:r>
          </a:p>
        </p:txBody>
      </p:sp>
      <p:sp>
        <p:nvSpPr>
          <p:cNvPr id="2" name="TextBox 1">
            <a:extLst>
              <a:ext uri="{FF2B5EF4-FFF2-40B4-BE49-F238E27FC236}">
                <a16:creationId xmlns:a16="http://schemas.microsoft.com/office/drawing/2014/main" id="{450C66B1-DBC2-2340-B398-1C40F02E4974}"/>
              </a:ext>
            </a:extLst>
          </p:cNvPr>
          <p:cNvSpPr txBox="1"/>
          <p:nvPr/>
        </p:nvSpPr>
        <p:spPr>
          <a:xfrm>
            <a:off x="164569" y="6429409"/>
            <a:ext cx="679801" cy="369332"/>
          </a:xfrm>
          <a:prstGeom prst="rect">
            <a:avLst/>
          </a:prstGeom>
          <a:noFill/>
        </p:spPr>
        <p:txBody>
          <a:bodyPr wrap="none" rtlCol="0">
            <a:spAutoFit/>
          </a:bodyPr>
          <a:lstStyle/>
          <a:p>
            <a:r>
              <a:rPr lang="en-US"/>
              <a:t>ACLU</a:t>
            </a:r>
          </a:p>
        </p:txBody>
      </p:sp>
      <p:pic>
        <p:nvPicPr>
          <p:cNvPr id="15" name="Picture 14">
            <a:extLst>
              <a:ext uri="{FF2B5EF4-FFF2-40B4-BE49-F238E27FC236}">
                <a16:creationId xmlns:a16="http://schemas.microsoft.com/office/drawing/2014/main" id="{5F5A5089-3E25-D542-B143-BF4D5B489B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208769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74" y="27033"/>
            <a:ext cx="4601181" cy="3067454"/>
          </a:xfrm>
          <a:prstGeom prst="rect">
            <a:avLst/>
          </a:prstGeom>
        </p:spPr>
      </p:pic>
      <p:sp>
        <p:nvSpPr>
          <p:cNvPr id="5" name="Rectangle 4"/>
          <p:cNvSpPr/>
          <p:nvPr/>
        </p:nvSpPr>
        <p:spPr>
          <a:xfrm>
            <a:off x="531911" y="6433370"/>
            <a:ext cx="11388540" cy="830997"/>
          </a:xfrm>
          <a:prstGeom prst="rect">
            <a:avLst/>
          </a:prstGeom>
        </p:spPr>
        <p:txBody>
          <a:bodyPr wrap="square">
            <a:spAutoFit/>
          </a:bodyPr>
          <a:lstStyle/>
          <a:p>
            <a:r>
              <a:rPr lang="en-US" sz="800" dirty="0">
                <a:hlinkClick r:id="rId4"/>
              </a:rPr>
              <a:t>http://conscioushearts.foundation/wp-content/uploads/2014/08/06-juin.-Photo-37-Petite-bouille-redim.jpg</a:t>
            </a:r>
            <a:r>
              <a:rPr lang="en-US" sz="800" dirty="0"/>
              <a:t>, </a:t>
            </a:r>
            <a:r>
              <a:rPr lang="en-US" sz="800" dirty="0">
                <a:hlinkClick r:id="rId5"/>
              </a:rPr>
              <a:t>https://www.livehappy.com/sites/default/files/styles/article_featured/public/main/articles/TWO-Happy-Kids.jpg?itok=Sej0MxyK</a:t>
            </a:r>
            <a:r>
              <a:rPr lang="en-US" sz="800" dirty="0"/>
              <a:t>, </a:t>
            </a:r>
            <a:r>
              <a:rPr lang="en-US" sz="800" dirty="0">
                <a:hlinkClick r:id="rId6"/>
              </a:rPr>
              <a:t>http://volumeone.org/uploads/image/event/249/445/249445/header_custom/249445_49887_284_Kids.jpg</a:t>
            </a:r>
            <a:r>
              <a:rPr lang="en-US" sz="800" dirty="0"/>
              <a:t>, </a:t>
            </a:r>
            <a:r>
              <a:rPr lang="en-US" sz="800" dirty="0">
                <a:hlinkClick r:id="rId7"/>
              </a:rPr>
              <a:t>https://slodive.com/wp-content/uploads/2012/02/smiling-children-pics/baby-boy.jpg</a:t>
            </a:r>
            <a:r>
              <a:rPr lang="en-US" sz="800" dirty="0"/>
              <a:t>, https://</a:t>
            </a:r>
            <a:r>
              <a:rPr lang="en-US" sz="800" dirty="0" err="1"/>
              <a:t>i.pinimg.com</a:t>
            </a:r>
            <a:r>
              <a:rPr lang="en-US" sz="800" dirty="0"/>
              <a:t>/474x/c2/</a:t>
            </a:r>
            <a:r>
              <a:rPr lang="en-US" sz="800" dirty="0" err="1"/>
              <a:t>fd</a:t>
            </a:r>
            <a:r>
              <a:rPr lang="en-US" sz="800" dirty="0"/>
              <a:t>/b2/c2fdb20181d3a0027ab70c5b8340a3ad--</a:t>
            </a:r>
            <a:r>
              <a:rPr lang="en-US" sz="800" dirty="0" err="1"/>
              <a:t>syrian</a:t>
            </a:r>
            <a:r>
              <a:rPr lang="en-US" sz="800" dirty="0"/>
              <a:t>-kid-happy-</a:t>
            </a:r>
            <a:r>
              <a:rPr lang="en-US" sz="800" dirty="0" err="1"/>
              <a:t>smile.jpg</a:t>
            </a:r>
            <a:endParaRPr lang="en-US" sz="800" dirty="0"/>
          </a:p>
          <a:p>
            <a:endParaRPr lang="en-US" sz="800" dirty="0"/>
          </a:p>
          <a:p>
            <a:endParaRPr lang="en-US" sz="800" dirty="0"/>
          </a:p>
          <a:p>
            <a:endParaRPr lang="en-US" sz="800" dirty="0"/>
          </a:p>
        </p:txBody>
      </p:sp>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10224" y="2799243"/>
            <a:ext cx="2431902" cy="3242534"/>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32786" y="3763514"/>
            <a:ext cx="3595457" cy="255876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522095" y="3276685"/>
            <a:ext cx="2140286" cy="3011420"/>
          </a:xfrm>
          <a:prstGeom prst="rect">
            <a:avLst/>
          </a:prstGeom>
        </p:spPr>
      </p:pic>
      <p:pic>
        <p:nvPicPr>
          <p:cNvPr id="14" name="Picture 13">
            <a:extLst>
              <a:ext uri="{FF2B5EF4-FFF2-40B4-BE49-F238E27FC236}">
                <a16:creationId xmlns:a16="http://schemas.microsoft.com/office/drawing/2014/main" id="{F70B404D-2DD7-9743-B67A-FA0B8F10C2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33125" y="27033"/>
            <a:ext cx="2695118" cy="3700905"/>
          </a:xfrm>
          <a:prstGeom prst="rect">
            <a:avLst/>
          </a:prstGeom>
        </p:spPr>
      </p:pic>
      <p:pic>
        <p:nvPicPr>
          <p:cNvPr id="16" name="Picture 15">
            <a:extLst>
              <a:ext uri="{FF2B5EF4-FFF2-40B4-BE49-F238E27FC236}">
                <a16:creationId xmlns:a16="http://schemas.microsoft.com/office/drawing/2014/main" id="{09D2487A-3B3E-6E4D-9ED1-184E96C64A6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5235" y="3131420"/>
            <a:ext cx="3595457" cy="3301950"/>
          </a:xfrm>
          <a:prstGeom prst="rect">
            <a:avLst/>
          </a:prstGeom>
        </p:spPr>
      </p:pic>
      <p:pic>
        <p:nvPicPr>
          <p:cNvPr id="17" name="Picture 16">
            <a:extLst>
              <a:ext uri="{FF2B5EF4-FFF2-40B4-BE49-F238E27FC236}">
                <a16:creationId xmlns:a16="http://schemas.microsoft.com/office/drawing/2014/main" id="{340A9769-7983-9D4E-B904-460B1229A22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526614" y="57244"/>
            <a:ext cx="4773846" cy="2694912"/>
          </a:xfrm>
          <a:prstGeom prst="rect">
            <a:avLst/>
          </a:prstGeom>
        </p:spPr>
      </p:pic>
      <p:pic>
        <p:nvPicPr>
          <p:cNvPr id="13" name="Picture 12">
            <a:extLst>
              <a:ext uri="{FF2B5EF4-FFF2-40B4-BE49-F238E27FC236}">
                <a16:creationId xmlns:a16="http://schemas.microsoft.com/office/drawing/2014/main" id="{0B1D1B86-3888-0E4F-B0AC-F0FC4648C2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87084" y="6094993"/>
            <a:ext cx="1046702" cy="613791"/>
          </a:xfrm>
          <a:prstGeom prst="rect">
            <a:avLst/>
          </a:prstGeom>
        </p:spPr>
      </p:pic>
    </p:spTree>
    <p:extLst>
      <p:ext uri="{BB962C8B-B14F-4D97-AF65-F5344CB8AC3E}">
        <p14:creationId xmlns:p14="http://schemas.microsoft.com/office/powerpoint/2010/main" val="185626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0018" y="1648493"/>
            <a:ext cx="4280339" cy="4893647"/>
          </a:xfrm>
          <a:prstGeom prst="rect">
            <a:avLst/>
          </a:prstGeom>
          <a:noFill/>
        </p:spPr>
        <p:txBody>
          <a:bodyPr wrap="none" rtlCol="0">
            <a:spAutoFit/>
          </a:bodyPr>
          <a:lstStyle/>
          <a:p>
            <a:r>
              <a:rPr lang="en-US" sz="2400">
                <a:latin typeface="Comic Sans MS" charset="0"/>
                <a:ea typeface="Comic Sans MS" charset="0"/>
                <a:cs typeface="Comic Sans MS" charset="0"/>
              </a:rPr>
              <a:t>Marijuana</a:t>
            </a:r>
          </a:p>
          <a:p>
            <a:r>
              <a:rPr lang="en-US" sz="2400">
                <a:latin typeface="Comic Sans MS" charset="0"/>
                <a:ea typeface="Comic Sans MS" charset="0"/>
                <a:cs typeface="Comic Sans MS" charset="0"/>
              </a:rPr>
              <a:t>	-Recreational (THC)</a:t>
            </a:r>
          </a:p>
          <a:p>
            <a:r>
              <a:rPr lang="en-US" sz="2400">
                <a:latin typeface="Comic Sans MS" charset="0"/>
                <a:ea typeface="Comic Sans MS" charset="0"/>
                <a:cs typeface="Comic Sans MS" charset="0"/>
              </a:rPr>
              <a:t>	-Medical (CBD &amp; THC)</a:t>
            </a:r>
          </a:p>
          <a:p>
            <a:endParaRPr lang="en-US" sz="2400">
              <a:latin typeface="Comic Sans MS" charset="0"/>
              <a:ea typeface="Comic Sans MS" charset="0"/>
              <a:cs typeface="Comic Sans MS" charset="0"/>
            </a:endParaRPr>
          </a:p>
          <a:p>
            <a:endParaRPr lang="en-US" sz="2400">
              <a:latin typeface="Comic Sans MS" charset="0"/>
              <a:ea typeface="Comic Sans MS" charset="0"/>
              <a:cs typeface="Comic Sans MS" charset="0"/>
            </a:endParaRPr>
          </a:p>
          <a:p>
            <a:r>
              <a:rPr lang="en-US" sz="2400">
                <a:latin typeface="Comic Sans MS" charset="0"/>
                <a:ea typeface="Comic Sans MS" charset="0"/>
                <a:cs typeface="Comic Sans MS" charset="0"/>
              </a:rPr>
              <a:t>Hemp (below 0.3% THC)</a:t>
            </a:r>
          </a:p>
          <a:p>
            <a:r>
              <a:rPr lang="en-US" sz="2400">
                <a:latin typeface="Comic Sans MS" charset="0"/>
                <a:ea typeface="Comic Sans MS" charset="0"/>
                <a:cs typeface="Comic Sans MS" charset="0"/>
              </a:rPr>
              <a:t>	-fiber</a:t>
            </a:r>
          </a:p>
          <a:p>
            <a:r>
              <a:rPr lang="en-US" sz="2400">
                <a:latin typeface="Comic Sans MS" charset="0"/>
                <a:ea typeface="Comic Sans MS" charset="0"/>
                <a:cs typeface="Comic Sans MS" charset="0"/>
              </a:rPr>
              <a:t>	-seed = food &amp; oil</a:t>
            </a:r>
          </a:p>
          <a:p>
            <a:r>
              <a:rPr lang="en-US" sz="2400">
                <a:latin typeface="Comic Sans MS" charset="0"/>
                <a:ea typeface="Comic Sans MS" charset="0"/>
                <a:cs typeface="Comic Sans MS" charset="0"/>
              </a:rPr>
              <a:t>	-CBD</a:t>
            </a:r>
          </a:p>
          <a:p>
            <a:endParaRPr lang="en-US" sz="2400">
              <a:latin typeface="Comic Sans MS" charset="0"/>
              <a:ea typeface="Comic Sans MS" charset="0"/>
              <a:cs typeface="Comic Sans MS" charset="0"/>
            </a:endParaRPr>
          </a:p>
          <a:p>
            <a:endParaRPr lang="en-US" sz="2400">
              <a:latin typeface="Comic Sans MS" charset="0"/>
              <a:ea typeface="Comic Sans MS" charset="0"/>
              <a:cs typeface="Comic Sans MS" charset="0"/>
            </a:endParaRPr>
          </a:p>
          <a:p>
            <a:r>
              <a:rPr lang="en-US" sz="2400">
                <a:latin typeface="Comic Sans MS" charset="0"/>
                <a:ea typeface="Comic Sans MS" charset="0"/>
                <a:cs typeface="Comic Sans MS" charset="0"/>
              </a:rPr>
              <a:t>THC-</a:t>
            </a:r>
            <a:r>
              <a:rPr lang="en-US" sz="2400"/>
              <a:t> Tetrahydrocannabinol</a:t>
            </a:r>
          </a:p>
          <a:p>
            <a:r>
              <a:rPr lang="en-US" sz="2400">
                <a:latin typeface="Comic Sans MS" charset="0"/>
                <a:ea typeface="Comic Sans MS" charset="0"/>
                <a:cs typeface="Comic Sans MS" charset="0"/>
              </a:rPr>
              <a:t>CBD-</a:t>
            </a:r>
            <a:r>
              <a:rPr lang="en-US" sz="2400"/>
              <a:t> Cannabidiol</a:t>
            </a:r>
            <a:endParaRPr lang="en-US" sz="2400">
              <a:latin typeface="Comic Sans MS" charset="0"/>
              <a:ea typeface="Comic Sans MS" charset="0"/>
              <a:cs typeface="Comic Sans MS" charset="0"/>
            </a:endParaRPr>
          </a:p>
        </p:txBody>
      </p:sp>
      <p:sp>
        <p:nvSpPr>
          <p:cNvPr id="5" name="TextBox 4"/>
          <p:cNvSpPr txBox="1"/>
          <p:nvPr/>
        </p:nvSpPr>
        <p:spPr>
          <a:xfrm>
            <a:off x="4239491" y="482138"/>
            <a:ext cx="3219151" cy="584775"/>
          </a:xfrm>
          <a:prstGeom prst="rect">
            <a:avLst/>
          </a:prstGeom>
          <a:noFill/>
        </p:spPr>
        <p:txBody>
          <a:bodyPr wrap="none" rtlCol="0">
            <a:spAutoFit/>
          </a:bodyPr>
          <a:lstStyle/>
          <a:p>
            <a:r>
              <a:rPr lang="en-US" sz="3200">
                <a:latin typeface="Comic Sans MS" charset="0"/>
                <a:ea typeface="Comic Sans MS" charset="0"/>
                <a:cs typeface="Comic Sans MS" charset="0"/>
              </a:rPr>
              <a:t>Genus: Cannabis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8415" y="3910651"/>
            <a:ext cx="4553341" cy="2778998"/>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416" y="1207107"/>
            <a:ext cx="4553340" cy="2694316"/>
          </a:xfrm>
          <a:prstGeom prst="rect">
            <a:avLst/>
          </a:prstGeom>
        </p:spPr>
      </p:pic>
      <p:sp>
        <p:nvSpPr>
          <p:cNvPr id="6" name="TextBox 5"/>
          <p:cNvSpPr txBox="1"/>
          <p:nvPr/>
        </p:nvSpPr>
        <p:spPr>
          <a:xfrm>
            <a:off x="18235" y="6614906"/>
            <a:ext cx="1321196" cy="215444"/>
          </a:xfrm>
          <a:prstGeom prst="rect">
            <a:avLst/>
          </a:prstGeom>
          <a:noFill/>
        </p:spPr>
        <p:txBody>
          <a:bodyPr wrap="none" rtlCol="0">
            <a:spAutoFit/>
          </a:bodyPr>
          <a:lstStyle/>
          <a:p>
            <a:r>
              <a:rPr lang="en-US" sz="800" err="1"/>
              <a:t>Ganjababy</a:t>
            </a:r>
            <a:r>
              <a:rPr lang="en-US" sz="800"/>
              <a:t> &amp; U of </a:t>
            </a:r>
            <a:r>
              <a:rPr lang="en-US" sz="800" err="1"/>
              <a:t>kentucky</a:t>
            </a:r>
            <a:endParaRPr lang="en-US" sz="800"/>
          </a:p>
        </p:txBody>
      </p:sp>
      <p:pic>
        <p:nvPicPr>
          <p:cNvPr id="7" name="Picture 6">
            <a:extLst>
              <a:ext uri="{FF2B5EF4-FFF2-40B4-BE49-F238E27FC236}">
                <a16:creationId xmlns:a16="http://schemas.microsoft.com/office/drawing/2014/main" id="{4838198E-FBCC-944B-AFA9-37D6D1EB8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Tree>
    <p:extLst>
      <p:ext uri="{BB962C8B-B14F-4D97-AF65-F5344CB8AC3E}">
        <p14:creationId xmlns:p14="http://schemas.microsoft.com/office/powerpoint/2010/main" val="340391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2727" y="194377"/>
            <a:ext cx="7979823" cy="6891665"/>
          </a:xfrm>
          <a:prstGeom prst="rect">
            <a:avLst/>
          </a:prstGeom>
        </p:spPr>
      </p:pic>
      <p:sp>
        <p:nvSpPr>
          <p:cNvPr id="5" name="Oval 4"/>
          <p:cNvSpPr/>
          <p:nvPr/>
        </p:nvSpPr>
        <p:spPr>
          <a:xfrm rot="2297377">
            <a:off x="5284148" y="5046330"/>
            <a:ext cx="1444487" cy="5963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21534" y="112694"/>
            <a:ext cx="10148932" cy="584775"/>
          </a:xfrm>
          <a:prstGeom prst="rect">
            <a:avLst/>
          </a:prstGeom>
          <a:noFill/>
        </p:spPr>
        <p:txBody>
          <a:bodyPr wrap="none" rtlCol="0">
            <a:spAutoFit/>
          </a:bodyPr>
          <a:lstStyle/>
          <a:p>
            <a:r>
              <a:rPr lang="en-US" sz="3200">
                <a:latin typeface="Comic Sans MS" charset="0"/>
                <a:ea typeface="Comic Sans MS" charset="0"/>
                <a:cs typeface="Comic Sans MS" charset="0"/>
              </a:rPr>
              <a:t>Star-Chart – 371 varieties (GBS), 69 varieties WGS</a:t>
            </a:r>
          </a:p>
        </p:txBody>
      </p:sp>
      <p:sp>
        <p:nvSpPr>
          <p:cNvPr id="8" name="TextBox 7"/>
          <p:cNvSpPr txBox="1"/>
          <p:nvPr/>
        </p:nvSpPr>
        <p:spPr>
          <a:xfrm>
            <a:off x="873844" y="6581001"/>
            <a:ext cx="2487669" cy="276999"/>
          </a:xfrm>
          <a:prstGeom prst="rect">
            <a:avLst/>
          </a:prstGeom>
          <a:noFill/>
        </p:spPr>
        <p:txBody>
          <a:bodyPr wrap="none" rtlCol="0">
            <a:spAutoFit/>
          </a:bodyPr>
          <a:lstStyle/>
          <a:p>
            <a:r>
              <a:rPr lang="en-US" sz="1200" err="1"/>
              <a:t>Sawler</a:t>
            </a:r>
            <a:r>
              <a:rPr lang="en-US" sz="1200"/>
              <a:t>, et al. 2015; Lynch, et al. 2016</a:t>
            </a:r>
          </a:p>
        </p:txBody>
      </p:sp>
      <p:cxnSp>
        <p:nvCxnSpPr>
          <p:cNvPr id="11" name="Straight Arrow Connector 10"/>
          <p:cNvCxnSpPr>
            <a:cxnSpLocks/>
          </p:cNvCxnSpPr>
          <p:nvPr/>
        </p:nvCxnSpPr>
        <p:spPr>
          <a:xfrm flipH="1">
            <a:off x="11214337" y="5448661"/>
            <a:ext cx="74023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5" y="1355982"/>
            <a:ext cx="4269789" cy="3685445"/>
          </a:xfrm>
          <a:prstGeom prst="rect">
            <a:avLst/>
          </a:prstGeom>
          <a:ln>
            <a:noFill/>
          </a:ln>
        </p:spPr>
      </p:pic>
      <p:sp>
        <p:nvSpPr>
          <p:cNvPr id="17" name="Rectangle 16"/>
          <p:cNvSpPr/>
          <p:nvPr/>
        </p:nvSpPr>
        <p:spPr>
          <a:xfrm>
            <a:off x="-9515" y="1236940"/>
            <a:ext cx="4269789" cy="3091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079" y="1355982"/>
            <a:ext cx="3054041" cy="1754326"/>
          </a:xfrm>
          <a:prstGeom prst="rect">
            <a:avLst/>
          </a:prstGeom>
          <a:noFill/>
        </p:spPr>
        <p:txBody>
          <a:bodyPr wrap="none" rtlCol="0">
            <a:spAutoFit/>
          </a:bodyPr>
          <a:lstStyle/>
          <a:p>
            <a:pPr algn="ctr"/>
            <a:endParaRPr lang="en-US">
              <a:latin typeface="Comic Sans MS" charset="0"/>
              <a:ea typeface="Comic Sans MS" charset="0"/>
              <a:cs typeface="Comic Sans MS" charset="0"/>
            </a:endParaRPr>
          </a:p>
          <a:p>
            <a:pPr algn="ctr"/>
            <a:r>
              <a:rPr lang="en-US" u="sng">
                <a:latin typeface="Comic Sans MS" charset="0"/>
                <a:ea typeface="Comic Sans MS" charset="0"/>
                <a:cs typeface="Comic Sans MS" charset="0"/>
              </a:rPr>
              <a:t>Four Classes</a:t>
            </a:r>
          </a:p>
          <a:p>
            <a:pPr algn="ctr"/>
            <a:r>
              <a:rPr lang="en-US">
                <a:latin typeface="Comic Sans MS" charset="0"/>
                <a:ea typeface="Comic Sans MS" charset="0"/>
                <a:cs typeface="Comic Sans MS" charset="0"/>
              </a:rPr>
              <a:t>HEMP</a:t>
            </a:r>
          </a:p>
          <a:p>
            <a:pPr algn="ctr"/>
            <a:r>
              <a:rPr lang="en-US">
                <a:latin typeface="Comic Sans MS" charset="0"/>
                <a:ea typeface="Comic Sans MS" charset="0"/>
                <a:cs typeface="Comic Sans MS" charset="0"/>
              </a:rPr>
              <a:t>Narrow Leaf Drug Type I</a:t>
            </a:r>
          </a:p>
          <a:p>
            <a:pPr algn="ctr"/>
            <a:r>
              <a:rPr lang="en-US">
                <a:latin typeface="Comic Sans MS" charset="0"/>
                <a:ea typeface="Comic Sans MS" charset="0"/>
                <a:cs typeface="Comic Sans MS" charset="0"/>
              </a:rPr>
              <a:t>Narrow Leaf Drug Type II</a:t>
            </a:r>
          </a:p>
          <a:p>
            <a:pPr algn="ctr"/>
            <a:r>
              <a:rPr lang="en-US">
                <a:latin typeface="Comic Sans MS" charset="0"/>
                <a:ea typeface="Comic Sans MS" charset="0"/>
                <a:cs typeface="Comic Sans MS" charset="0"/>
              </a:rPr>
              <a:t>Broad Leaf Drug Type </a:t>
            </a:r>
          </a:p>
        </p:txBody>
      </p:sp>
      <p:sp>
        <p:nvSpPr>
          <p:cNvPr id="2" name="TextBox 1">
            <a:extLst>
              <a:ext uri="{FF2B5EF4-FFF2-40B4-BE49-F238E27FC236}">
                <a16:creationId xmlns:a16="http://schemas.microsoft.com/office/drawing/2014/main" id="{F53766FD-D9E5-8248-8049-E84C817D5B79}"/>
              </a:ext>
            </a:extLst>
          </p:cNvPr>
          <p:cNvSpPr txBox="1"/>
          <p:nvPr/>
        </p:nvSpPr>
        <p:spPr>
          <a:xfrm>
            <a:off x="4938182" y="4672095"/>
            <a:ext cx="575799" cy="369332"/>
          </a:xfrm>
          <a:prstGeom prst="rect">
            <a:avLst/>
          </a:prstGeom>
          <a:noFill/>
        </p:spPr>
        <p:txBody>
          <a:bodyPr wrap="none" rtlCol="0">
            <a:spAutoFit/>
          </a:bodyPr>
          <a:lstStyle/>
          <a:p>
            <a:r>
              <a:rPr lang="en-US"/>
              <a:t>CBD</a:t>
            </a:r>
          </a:p>
        </p:txBody>
      </p:sp>
      <p:pic>
        <p:nvPicPr>
          <p:cNvPr id="13" name="Picture 12">
            <a:extLst>
              <a:ext uri="{FF2B5EF4-FFF2-40B4-BE49-F238E27FC236}">
                <a16:creationId xmlns:a16="http://schemas.microsoft.com/office/drawing/2014/main" id="{942231B0-7F2D-2C4A-A7F8-73F59FDB1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084" y="6017173"/>
            <a:ext cx="1046702" cy="613791"/>
          </a:xfrm>
          <a:prstGeom prst="rect">
            <a:avLst/>
          </a:prstGeom>
        </p:spPr>
      </p:pic>
      <p:sp>
        <p:nvSpPr>
          <p:cNvPr id="3" name="TextBox 2">
            <a:extLst>
              <a:ext uri="{FF2B5EF4-FFF2-40B4-BE49-F238E27FC236}">
                <a16:creationId xmlns:a16="http://schemas.microsoft.com/office/drawing/2014/main" id="{5FC7F597-1E01-744F-856F-AF3958643240}"/>
              </a:ext>
            </a:extLst>
          </p:cNvPr>
          <p:cNvSpPr txBox="1"/>
          <p:nvPr/>
        </p:nvSpPr>
        <p:spPr>
          <a:xfrm>
            <a:off x="4828857" y="5964387"/>
            <a:ext cx="1015021" cy="369332"/>
          </a:xfrm>
          <a:prstGeom prst="rect">
            <a:avLst/>
          </a:prstGeom>
          <a:noFill/>
        </p:spPr>
        <p:txBody>
          <a:bodyPr wrap="none" rtlCol="0">
            <a:spAutoFit/>
          </a:bodyPr>
          <a:lstStyle/>
          <a:p>
            <a:r>
              <a:rPr lang="en-US" dirty="0">
                <a:latin typeface="Comic Sans MS" panose="030F0902030302020204" pitchFamily="66" charset="0"/>
              </a:rPr>
              <a:t>NLDT I</a:t>
            </a:r>
          </a:p>
        </p:txBody>
      </p:sp>
      <p:sp>
        <p:nvSpPr>
          <p:cNvPr id="14" name="TextBox 13">
            <a:extLst>
              <a:ext uri="{FF2B5EF4-FFF2-40B4-BE49-F238E27FC236}">
                <a16:creationId xmlns:a16="http://schemas.microsoft.com/office/drawing/2014/main" id="{F3C66EB7-D134-FD42-9244-D503299FF8B8}"/>
              </a:ext>
            </a:extLst>
          </p:cNvPr>
          <p:cNvSpPr txBox="1"/>
          <p:nvPr/>
        </p:nvSpPr>
        <p:spPr>
          <a:xfrm>
            <a:off x="9276168" y="6211669"/>
            <a:ext cx="1141659" cy="369332"/>
          </a:xfrm>
          <a:prstGeom prst="rect">
            <a:avLst/>
          </a:prstGeom>
          <a:noFill/>
        </p:spPr>
        <p:txBody>
          <a:bodyPr wrap="none" rtlCol="0">
            <a:spAutoFit/>
          </a:bodyPr>
          <a:lstStyle/>
          <a:p>
            <a:r>
              <a:rPr lang="en-US" dirty="0">
                <a:latin typeface="Comic Sans MS" panose="030F0902030302020204" pitchFamily="66" charset="0"/>
              </a:rPr>
              <a:t>NLDT II</a:t>
            </a:r>
          </a:p>
        </p:txBody>
      </p:sp>
      <p:sp>
        <p:nvSpPr>
          <p:cNvPr id="15" name="TextBox 14">
            <a:extLst>
              <a:ext uri="{FF2B5EF4-FFF2-40B4-BE49-F238E27FC236}">
                <a16:creationId xmlns:a16="http://schemas.microsoft.com/office/drawing/2014/main" id="{AD99DE0A-7785-8849-BE46-C4F1D61B5678}"/>
              </a:ext>
            </a:extLst>
          </p:cNvPr>
          <p:cNvSpPr txBox="1"/>
          <p:nvPr/>
        </p:nvSpPr>
        <p:spPr>
          <a:xfrm>
            <a:off x="10221548" y="1604748"/>
            <a:ext cx="976549" cy="369332"/>
          </a:xfrm>
          <a:prstGeom prst="rect">
            <a:avLst/>
          </a:prstGeom>
          <a:noFill/>
        </p:spPr>
        <p:txBody>
          <a:bodyPr wrap="none" rtlCol="0">
            <a:spAutoFit/>
          </a:bodyPr>
          <a:lstStyle/>
          <a:p>
            <a:r>
              <a:rPr lang="en-US" dirty="0">
                <a:latin typeface="Comic Sans MS" panose="030F0902030302020204" pitchFamily="66" charset="0"/>
              </a:rPr>
              <a:t>BLDT I</a:t>
            </a:r>
          </a:p>
        </p:txBody>
      </p:sp>
    </p:spTree>
    <p:extLst>
      <p:ext uri="{BB962C8B-B14F-4D97-AF65-F5344CB8AC3E}">
        <p14:creationId xmlns:p14="http://schemas.microsoft.com/office/powerpoint/2010/main" val="999890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14013</TotalTime>
  <Words>4188</Words>
  <Application>Microsoft Macintosh PowerPoint</Application>
  <PresentationFormat>Widescreen</PresentationFormat>
  <Paragraphs>663</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Light clones THCA production in the field (2019)</vt:lpstr>
      <vt:lpstr>FL70 and FL58 at two sites with 95% confidence intervals</vt:lpstr>
      <vt:lpstr>PowerPoint Presentation</vt:lpstr>
      <vt:lpstr>PowerPoint Presentation</vt:lpstr>
      <vt:lpstr>Evaluation of CBD production (Cornell)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 Schwartz</dc:creator>
  <cp:lastModifiedBy>CJ Schwartz</cp:lastModifiedBy>
  <cp:revision>317</cp:revision>
  <dcterms:created xsi:type="dcterms:W3CDTF">2017-10-24T11:11:38Z</dcterms:created>
  <dcterms:modified xsi:type="dcterms:W3CDTF">2021-02-21T15:44:52Z</dcterms:modified>
</cp:coreProperties>
</file>