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95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over_light_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0"/>
            <a:ext cx="560527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327648" y="0"/>
            <a:ext cx="73152" cy="6858000"/>
          </a:xfrm>
          <a:prstGeom prst="rect">
            <a:avLst/>
          </a:prstGeom>
          <a:solidFill>
            <a:srgbClr val="2EA6B8">
              <a:alpha val="90000"/>
            </a:srgbClr>
          </a:solidFill>
          <a:ln w="12700">
            <a:solidFill>
              <a:srgbClr val="2EA6B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Image 1" descr="/mnt/data/ChatGPT Image Jul 20, 2026, 11_41_2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530352"/>
            <a:ext cx="3596640" cy="269748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685800" y="3255264"/>
            <a:ext cx="2331720" cy="292608"/>
          </a:xfrm>
          <a:prstGeom prst="roundRect">
            <a:avLst>
              <a:gd name="adj" fmla="val 37500"/>
            </a:avLst>
          </a:prstGeom>
          <a:solidFill>
            <a:srgbClr val="2EA6B8"/>
          </a:solidFill>
          <a:ln w="12700">
            <a:solidFill>
              <a:srgbClr val="2EA6B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 2"/>
          <p:cNvSpPr/>
          <p:nvPr/>
        </p:nvSpPr>
        <p:spPr>
          <a:xfrm>
            <a:off x="758952" y="3323844"/>
            <a:ext cx="2185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VENUE READINESS PRESENTATION</a:t>
            </a:r>
            <a:endParaRPr lang="en-US" sz="850" dirty="0"/>
          </a:p>
        </p:txBody>
      </p:sp>
      <p:sp>
        <p:nvSpPr>
          <p:cNvPr id="7" name="Text 3"/>
          <p:cNvSpPr/>
          <p:nvPr/>
        </p:nvSpPr>
        <p:spPr>
          <a:xfrm>
            <a:off x="685800" y="3694176"/>
            <a:ext cx="512064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102C6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Martyn's Law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102C6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Self‑Assessment</a:t>
            </a:r>
            <a:endParaRPr lang="en-US" sz="3400" dirty="0"/>
          </a:p>
        </p:txBody>
      </p:sp>
      <p:sp>
        <p:nvSpPr>
          <p:cNvPr id="8" name="Text 4"/>
          <p:cNvSpPr/>
          <p:nvPr/>
        </p:nvSpPr>
        <p:spPr>
          <a:xfrm>
            <a:off x="704088" y="4956048"/>
            <a:ext cx="49834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practical, venue-neutral framework for scope, ownership, risk, evidence and readiness.</a:t>
            </a:r>
            <a:endParaRPr lang="en-US" sz="1550" dirty="0"/>
          </a:p>
        </p:txBody>
      </p:sp>
      <p:sp>
        <p:nvSpPr>
          <p:cNvPr id="9" name="Shape 5"/>
          <p:cNvSpPr/>
          <p:nvPr/>
        </p:nvSpPr>
        <p:spPr>
          <a:xfrm>
            <a:off x="713232" y="5751576"/>
            <a:ext cx="960120" cy="0"/>
          </a:xfrm>
          <a:prstGeom prst="line">
            <a:avLst/>
          </a:prstGeom>
          <a:noFill/>
          <a:ln w="3302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Shape 6"/>
          <p:cNvSpPr/>
          <p:nvPr/>
        </p:nvSpPr>
        <p:spPr>
          <a:xfrm>
            <a:off x="1773936" y="5751576"/>
            <a:ext cx="566928" cy="0"/>
          </a:xfrm>
          <a:prstGeom prst="line">
            <a:avLst/>
          </a:prstGeom>
          <a:noFill/>
          <a:ln w="33020">
            <a:solidFill>
              <a:srgbClr val="6F5A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7"/>
          <p:cNvSpPr/>
          <p:nvPr/>
        </p:nvSpPr>
        <p:spPr>
          <a:xfrm>
            <a:off x="704088" y="5943600"/>
            <a:ext cx="4526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Planning Ahead. Protecting Against the Unexpected.</a:t>
            </a:r>
            <a:endParaRPr lang="en-US" sz="1250" dirty="0"/>
          </a:p>
        </p:txBody>
      </p:sp>
      <p:sp>
        <p:nvSpPr>
          <p:cNvPr id="12" name="Text 8"/>
          <p:cNvSpPr/>
          <p:nvPr/>
        </p:nvSpPr>
        <p:spPr>
          <a:xfrm>
            <a:off x="704088" y="6318504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Security Provider × Client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hatGPT Image Jul 20, 2026, 11_25_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116" y="164592"/>
            <a:ext cx="633984" cy="4754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6928" y="475488"/>
            <a:ext cx="77724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02C6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this document is required</a:t>
            </a:r>
            <a:endParaRPr lang="en-US" sz="2500" dirty="0"/>
          </a:p>
        </p:txBody>
      </p:sp>
      <p:sp>
        <p:nvSpPr>
          <p:cNvPr id="4" name="Text 1"/>
          <p:cNvSpPr/>
          <p:nvPr/>
        </p:nvSpPr>
        <p:spPr>
          <a:xfrm>
            <a:off x="585216" y="960120"/>
            <a:ext cx="7863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 turns a broad legal duty into a clear, auditable venue-level action plan.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66928" y="1298448"/>
            <a:ext cx="2286000" cy="0"/>
          </a:xfrm>
          <a:prstGeom prst="line">
            <a:avLst/>
          </a:prstGeom>
          <a:noFill/>
          <a:ln w="254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6" name="Image 1" descr="/mnt/data/planning_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426464"/>
            <a:ext cx="4892040" cy="382219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94944" y="1499616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1225296" y="1481328"/>
            <a:ext cx="4297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Creates one auditable record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1225296" y="1792224"/>
            <a:ext cx="4526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4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Scope, ownership, actions, status, risk score and evidence requirements are held in one place.</a:t>
            </a:r>
            <a:endParaRPr lang="en-US" sz="1140" dirty="0"/>
          </a:p>
        </p:txBody>
      </p:sp>
      <p:sp>
        <p:nvSpPr>
          <p:cNvPr id="10" name="Shape 6"/>
          <p:cNvSpPr/>
          <p:nvPr/>
        </p:nvSpPr>
        <p:spPr>
          <a:xfrm>
            <a:off x="1216152" y="2322576"/>
            <a:ext cx="4315968" cy="0"/>
          </a:xfrm>
          <a:prstGeom prst="line">
            <a:avLst/>
          </a:prstGeom>
          <a:noFill/>
          <a:ln w="889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7"/>
          <p:cNvSpPr/>
          <p:nvPr/>
        </p:nvSpPr>
        <p:spPr>
          <a:xfrm>
            <a:off x="694944" y="2551176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900" dirty="0"/>
          </a:p>
        </p:txBody>
      </p:sp>
      <p:sp>
        <p:nvSpPr>
          <p:cNvPr id="12" name="Text 8"/>
          <p:cNvSpPr/>
          <p:nvPr/>
        </p:nvSpPr>
        <p:spPr>
          <a:xfrm>
            <a:off x="1225296" y="2532888"/>
            <a:ext cx="4297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Confirms who owns what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1225296" y="2843784"/>
            <a:ext cx="4526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4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Client and Security Provider can agree clear responsibility for delivery and support.</a:t>
            </a:r>
            <a:endParaRPr lang="en-US" sz="1140" dirty="0"/>
          </a:p>
        </p:txBody>
      </p:sp>
      <p:sp>
        <p:nvSpPr>
          <p:cNvPr id="14" name="Shape 10"/>
          <p:cNvSpPr/>
          <p:nvPr/>
        </p:nvSpPr>
        <p:spPr>
          <a:xfrm>
            <a:off x="1216152" y="3374136"/>
            <a:ext cx="4315968" cy="0"/>
          </a:xfrm>
          <a:prstGeom prst="line">
            <a:avLst/>
          </a:prstGeom>
          <a:noFill/>
          <a:ln w="889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1"/>
          <p:cNvSpPr/>
          <p:nvPr/>
        </p:nvSpPr>
        <p:spPr>
          <a:xfrm>
            <a:off x="694944" y="3602736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900" dirty="0"/>
          </a:p>
        </p:txBody>
      </p:sp>
      <p:sp>
        <p:nvSpPr>
          <p:cNvPr id="16" name="Text 12"/>
          <p:cNvSpPr/>
          <p:nvPr/>
        </p:nvSpPr>
        <p:spPr>
          <a:xfrm>
            <a:off x="1225296" y="3584448"/>
            <a:ext cx="4297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Prioritises the gaps</a:t>
            </a:r>
            <a:endParaRPr lang="en-US" sz="1450" dirty="0"/>
          </a:p>
        </p:txBody>
      </p:sp>
      <p:sp>
        <p:nvSpPr>
          <p:cNvPr id="17" name="Text 13"/>
          <p:cNvSpPr/>
          <p:nvPr/>
        </p:nvSpPr>
        <p:spPr>
          <a:xfrm>
            <a:off x="1225296" y="3895344"/>
            <a:ext cx="4526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4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High-risk items such as lockdown, invacuation and communication move to the top.</a:t>
            </a:r>
            <a:endParaRPr lang="en-US" sz="1140" dirty="0"/>
          </a:p>
        </p:txBody>
      </p:sp>
      <p:sp>
        <p:nvSpPr>
          <p:cNvPr id="18" name="Shape 14"/>
          <p:cNvSpPr/>
          <p:nvPr/>
        </p:nvSpPr>
        <p:spPr>
          <a:xfrm>
            <a:off x="1216152" y="4425696"/>
            <a:ext cx="4315968" cy="0"/>
          </a:xfrm>
          <a:prstGeom prst="line">
            <a:avLst/>
          </a:prstGeom>
          <a:noFill/>
          <a:ln w="889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5"/>
          <p:cNvSpPr/>
          <p:nvPr/>
        </p:nvSpPr>
        <p:spPr>
          <a:xfrm>
            <a:off x="694944" y="4654296"/>
            <a:ext cx="3840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900" dirty="0"/>
          </a:p>
        </p:txBody>
      </p:sp>
      <p:sp>
        <p:nvSpPr>
          <p:cNvPr id="20" name="Text 16"/>
          <p:cNvSpPr/>
          <p:nvPr/>
        </p:nvSpPr>
        <p:spPr>
          <a:xfrm>
            <a:off x="1225296" y="4636008"/>
            <a:ext cx="42976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Supports repeatable assurance</a:t>
            </a:r>
            <a:endParaRPr lang="en-US" sz="1450" dirty="0"/>
          </a:p>
        </p:txBody>
      </p:sp>
      <p:sp>
        <p:nvSpPr>
          <p:cNvPr id="21" name="Text 17"/>
          <p:cNvSpPr/>
          <p:nvPr/>
        </p:nvSpPr>
        <p:spPr>
          <a:xfrm>
            <a:off x="1225296" y="4946904"/>
            <a:ext cx="4526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4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same format can be used across different venues without rebuilding the process.</a:t>
            </a:r>
            <a:endParaRPr lang="en-US" sz="1140" dirty="0"/>
          </a:p>
        </p:txBody>
      </p:sp>
      <p:sp>
        <p:nvSpPr>
          <p:cNvPr id="22" name="Shape 18"/>
          <p:cNvSpPr/>
          <p:nvPr/>
        </p:nvSpPr>
        <p:spPr>
          <a:xfrm>
            <a:off x="658368" y="5577840"/>
            <a:ext cx="10195560" cy="502920"/>
          </a:xfrm>
          <a:prstGeom prst="roundRect">
            <a:avLst>
              <a:gd name="adj" fmla="val 18182"/>
            </a:avLst>
          </a:prstGeom>
          <a:solidFill>
            <a:srgbClr val="DDF4F7"/>
          </a:solidFill>
          <a:ln w="1016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19"/>
          <p:cNvSpPr/>
          <p:nvPr/>
        </p:nvSpPr>
        <p:spPr>
          <a:xfrm>
            <a:off x="822960" y="5705856"/>
            <a:ext cx="9866376" cy="2468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6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Best used as a live assurance tool — updated as actions close, evidence improves and venue risks change.</a:t>
            </a:r>
            <a:endParaRPr lang="en-US" sz="1160" dirty="0"/>
          </a:p>
        </p:txBody>
      </p:sp>
      <p:sp>
        <p:nvSpPr>
          <p:cNvPr id="24" name="Text 20"/>
          <p:cNvSpPr/>
          <p:nvPr/>
        </p:nvSpPr>
        <p:spPr>
          <a:xfrm>
            <a:off x="594360" y="6547104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Protective Horizons Advisory</a:t>
            </a:r>
            <a:endParaRPr lang="en-US" sz="850" dirty="0"/>
          </a:p>
        </p:txBody>
      </p:sp>
      <p:sp>
        <p:nvSpPr>
          <p:cNvPr id="25" name="Shape 21"/>
          <p:cNvSpPr/>
          <p:nvPr/>
        </p:nvSpPr>
        <p:spPr>
          <a:xfrm>
            <a:off x="3886200" y="6629400"/>
            <a:ext cx="2834640" cy="0"/>
          </a:xfrm>
          <a:prstGeom prst="line">
            <a:avLst/>
          </a:prstGeom>
          <a:noFill/>
          <a:ln w="762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2"/>
          <p:cNvSpPr/>
          <p:nvPr/>
        </p:nvSpPr>
        <p:spPr>
          <a:xfrm>
            <a:off x="6903720" y="6547104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Planning Ahead. Protecting Against the Unexpected.</a:t>
            </a:r>
            <a:endParaRPr lang="en-US" sz="850" dirty="0"/>
          </a:p>
        </p:txBody>
      </p:sp>
      <p:sp>
        <p:nvSpPr>
          <p:cNvPr id="27" name="Text 23"/>
          <p:cNvSpPr/>
          <p:nvPr/>
        </p:nvSpPr>
        <p:spPr>
          <a:xfrm>
            <a:off x="11411712" y="6501384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hatGPT Image Jul 20, 2026, 11_25_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116" y="164592"/>
            <a:ext cx="633984" cy="4754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6928" y="475488"/>
            <a:ext cx="77724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02C6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Martyn's Law — brief overview</a:t>
            </a:r>
            <a:endParaRPr lang="en-US" sz="2500" dirty="0"/>
          </a:p>
        </p:txBody>
      </p:sp>
      <p:sp>
        <p:nvSpPr>
          <p:cNvPr id="4" name="Text 1"/>
          <p:cNvSpPr/>
          <p:nvPr/>
        </p:nvSpPr>
        <p:spPr>
          <a:xfrm>
            <a:off x="585216" y="960120"/>
            <a:ext cx="7863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Terrorism (Protection of Premises) Act 2025.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66928" y="1298448"/>
            <a:ext cx="2286000" cy="0"/>
          </a:xfrm>
          <a:prstGeom prst="line">
            <a:avLst/>
          </a:prstGeom>
          <a:noFill/>
          <a:ln w="254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658368" y="1536192"/>
            <a:ext cx="4709160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877824" y="1764792"/>
            <a:ext cx="1554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purpose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877824" y="2084832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Improve organisational preparedness and protective security so venues and events can help keep people safe during a terrorist attack.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833872" y="1536192"/>
            <a:ext cx="5394960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6089904" y="1764792"/>
            <a:ext cx="1280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6F5AB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Regulator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6089904" y="2084832"/>
            <a:ext cx="2606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Security Industry Authority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6089904" y="2395728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SIA will support, assess and enforce compliance.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658368" y="3182112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Public protection procedures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658368" y="3621024"/>
            <a:ext cx="2395728" cy="512064"/>
          </a:xfrm>
          <a:prstGeom prst="roundRect">
            <a:avLst>
              <a:gd name="adj" fmla="val 14286"/>
            </a:avLst>
          </a:prstGeom>
          <a:solidFill>
            <a:srgbClr val="DDF4F7"/>
          </a:solidFill>
          <a:ln w="12700">
            <a:solidFill>
              <a:srgbClr val="D9E3EA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795528" y="3694176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Evacuation</a:t>
            </a:r>
            <a:endParaRPr lang="en-US" sz="930" dirty="0"/>
          </a:p>
          <a:p>
            <a:pPr marL="0" indent="0">
              <a:buNone/>
            </a:pPr>
            <a:r>
              <a:rPr lang="en-US" sz="93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get people safely away</a:t>
            </a:r>
            <a:endParaRPr lang="en-US" sz="930" dirty="0"/>
          </a:p>
        </p:txBody>
      </p:sp>
      <p:sp>
        <p:nvSpPr>
          <p:cNvPr id="16" name="Shape 13"/>
          <p:cNvSpPr/>
          <p:nvPr/>
        </p:nvSpPr>
        <p:spPr>
          <a:xfrm>
            <a:off x="3447288" y="3621024"/>
            <a:ext cx="2395728" cy="512064"/>
          </a:xfrm>
          <a:prstGeom prst="roundRect">
            <a:avLst>
              <a:gd name="adj" fmla="val 14286"/>
            </a:avLst>
          </a:prstGeom>
          <a:solidFill>
            <a:srgbClr val="EEEAF7"/>
          </a:solidFill>
          <a:ln w="12700">
            <a:solidFill>
              <a:srgbClr val="D9E3EA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3584448" y="3694176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Invacuation</a:t>
            </a:r>
            <a:endParaRPr lang="en-US" sz="930" dirty="0"/>
          </a:p>
          <a:p>
            <a:pPr marL="0" indent="0">
              <a:buNone/>
            </a:pPr>
            <a:r>
              <a:rPr lang="en-US" sz="93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move people to safer areas inside</a:t>
            </a:r>
            <a:endParaRPr lang="en-US" sz="930" dirty="0"/>
          </a:p>
        </p:txBody>
      </p:sp>
      <p:sp>
        <p:nvSpPr>
          <p:cNvPr id="18" name="Shape 15"/>
          <p:cNvSpPr/>
          <p:nvPr/>
        </p:nvSpPr>
        <p:spPr>
          <a:xfrm>
            <a:off x="658368" y="4370832"/>
            <a:ext cx="2395728" cy="512064"/>
          </a:xfrm>
          <a:prstGeom prst="roundRect">
            <a:avLst>
              <a:gd name="adj" fmla="val 14286"/>
            </a:avLst>
          </a:prstGeom>
          <a:solidFill>
            <a:srgbClr val="DDF4F7"/>
          </a:solidFill>
          <a:ln w="12700">
            <a:solidFill>
              <a:srgbClr val="D9E3EA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795528" y="4443984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Lockdown</a:t>
            </a:r>
            <a:endParaRPr lang="en-US" sz="930" dirty="0"/>
          </a:p>
          <a:p>
            <a:pPr marL="0" indent="0">
              <a:buNone/>
            </a:pPr>
            <a:r>
              <a:rPr lang="en-US" sz="93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secure the premises or event</a:t>
            </a:r>
            <a:endParaRPr lang="en-US" sz="930" dirty="0"/>
          </a:p>
        </p:txBody>
      </p:sp>
      <p:sp>
        <p:nvSpPr>
          <p:cNvPr id="20" name="Shape 17"/>
          <p:cNvSpPr/>
          <p:nvPr/>
        </p:nvSpPr>
        <p:spPr>
          <a:xfrm>
            <a:off x="3447288" y="4370832"/>
            <a:ext cx="2395728" cy="512064"/>
          </a:xfrm>
          <a:prstGeom prst="roundRect">
            <a:avLst>
              <a:gd name="adj" fmla="val 14286"/>
            </a:avLst>
          </a:prstGeom>
          <a:solidFill>
            <a:srgbClr val="EEEAF7"/>
          </a:solidFill>
          <a:ln w="12700">
            <a:solidFill>
              <a:srgbClr val="D9E3EA">
                <a:alpha val="65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8"/>
          <p:cNvSpPr/>
          <p:nvPr/>
        </p:nvSpPr>
        <p:spPr>
          <a:xfrm>
            <a:off x="3584448" y="4443984"/>
            <a:ext cx="19659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Communication</a:t>
            </a:r>
            <a:endParaRPr lang="en-US" sz="930" dirty="0"/>
          </a:p>
          <a:p>
            <a:pPr marL="0" indent="0">
              <a:buNone/>
            </a:pPr>
            <a:r>
              <a:rPr lang="en-US" sz="93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clear instructions and alerts</a:t>
            </a:r>
            <a:endParaRPr lang="en-US" sz="930" dirty="0"/>
          </a:p>
        </p:txBody>
      </p:sp>
      <p:sp>
        <p:nvSpPr>
          <p:cNvPr id="22" name="Shape 19"/>
          <p:cNvSpPr/>
          <p:nvPr/>
        </p:nvSpPr>
        <p:spPr>
          <a:xfrm>
            <a:off x="6446520" y="3712464"/>
            <a:ext cx="2011680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524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0"/>
          <p:cNvSpPr/>
          <p:nvPr/>
        </p:nvSpPr>
        <p:spPr>
          <a:xfrm>
            <a:off x="6629400" y="3913632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2EA6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200+</a:t>
            </a:r>
            <a:endParaRPr lang="en-US" sz="2300" dirty="0"/>
          </a:p>
        </p:txBody>
      </p:sp>
      <p:sp>
        <p:nvSpPr>
          <p:cNvPr id="24" name="Text 21"/>
          <p:cNvSpPr/>
          <p:nvPr/>
        </p:nvSpPr>
        <p:spPr>
          <a:xfrm>
            <a:off x="6629400" y="4279392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standard tier begins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8823960" y="3712464"/>
            <a:ext cx="2011680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5240">
            <a:solidFill>
              <a:srgbClr val="6F5A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3"/>
          <p:cNvSpPr/>
          <p:nvPr/>
        </p:nvSpPr>
        <p:spPr>
          <a:xfrm>
            <a:off x="9006840" y="3913632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6F5AB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800+</a:t>
            </a:r>
            <a:endParaRPr lang="en-US" sz="2300" dirty="0"/>
          </a:p>
        </p:txBody>
      </p:sp>
      <p:sp>
        <p:nvSpPr>
          <p:cNvPr id="27" name="Text 24"/>
          <p:cNvSpPr/>
          <p:nvPr/>
        </p:nvSpPr>
        <p:spPr>
          <a:xfrm>
            <a:off x="9006840" y="4279392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b="1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enhanced tier begins</a:t>
            </a:r>
            <a:endParaRPr lang="en-US" sz="1050" dirty="0"/>
          </a:p>
        </p:txBody>
      </p:sp>
      <p:sp>
        <p:nvSpPr>
          <p:cNvPr id="28" name="Shape 25"/>
          <p:cNvSpPr/>
          <p:nvPr/>
        </p:nvSpPr>
        <p:spPr>
          <a:xfrm>
            <a:off x="658368" y="5522976"/>
            <a:ext cx="10195560" cy="502920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016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26"/>
          <p:cNvSpPr/>
          <p:nvPr/>
        </p:nvSpPr>
        <p:spPr>
          <a:xfrm>
            <a:off x="822960" y="5650992"/>
            <a:ext cx="9866376" cy="2468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8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workbook converts these duties into local venue actions, evidence requirements and clear accountable owners.</a:t>
            </a:r>
            <a:endParaRPr lang="en-US" sz="1180" dirty="0"/>
          </a:p>
        </p:txBody>
      </p:sp>
      <p:sp>
        <p:nvSpPr>
          <p:cNvPr id="30" name="Text 27"/>
          <p:cNvSpPr/>
          <p:nvPr/>
        </p:nvSpPr>
        <p:spPr>
          <a:xfrm>
            <a:off x="621792" y="6199632"/>
            <a:ext cx="6400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6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GOV.UK statutory guidance; SIA Martyn’s Law guidance.</a:t>
            </a:r>
            <a:endParaRPr lang="en-US" sz="760" dirty="0"/>
          </a:p>
        </p:txBody>
      </p:sp>
      <p:sp>
        <p:nvSpPr>
          <p:cNvPr id="31" name="Text 28"/>
          <p:cNvSpPr/>
          <p:nvPr/>
        </p:nvSpPr>
        <p:spPr>
          <a:xfrm>
            <a:off x="594360" y="6547104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Protective Horizons Advisory</a:t>
            </a:r>
            <a:endParaRPr lang="en-US" sz="850" dirty="0"/>
          </a:p>
        </p:txBody>
      </p:sp>
      <p:sp>
        <p:nvSpPr>
          <p:cNvPr id="32" name="Shape 29"/>
          <p:cNvSpPr/>
          <p:nvPr/>
        </p:nvSpPr>
        <p:spPr>
          <a:xfrm>
            <a:off x="3886200" y="6629400"/>
            <a:ext cx="2834640" cy="0"/>
          </a:xfrm>
          <a:prstGeom prst="line">
            <a:avLst/>
          </a:prstGeom>
          <a:noFill/>
          <a:ln w="762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3" name="Text 30"/>
          <p:cNvSpPr/>
          <p:nvPr/>
        </p:nvSpPr>
        <p:spPr>
          <a:xfrm>
            <a:off x="6903720" y="6547104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Planning Ahead. Protecting Against the Unexpected.</a:t>
            </a:r>
            <a:endParaRPr lang="en-US" sz="850" dirty="0"/>
          </a:p>
        </p:txBody>
      </p:sp>
      <p:sp>
        <p:nvSpPr>
          <p:cNvPr id="34" name="Text 31"/>
          <p:cNvSpPr/>
          <p:nvPr/>
        </p:nvSpPr>
        <p:spPr>
          <a:xfrm>
            <a:off x="11411712" y="6501384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hatGPT Image Jul 20, 2026, 11_25_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116" y="164592"/>
            <a:ext cx="633984" cy="4754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6928" y="475488"/>
            <a:ext cx="77724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02C6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Which venues are likely to qualify?</a:t>
            </a:r>
            <a:endParaRPr lang="en-US" sz="2500" dirty="0"/>
          </a:p>
        </p:txBody>
      </p:sp>
      <p:sp>
        <p:nvSpPr>
          <p:cNvPr id="4" name="Text 1"/>
          <p:cNvSpPr/>
          <p:nvPr/>
        </p:nvSpPr>
        <p:spPr>
          <a:xfrm>
            <a:off x="585216" y="960120"/>
            <a:ext cx="7863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key test is use, public access, occupancy and exclusions.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66928" y="1298448"/>
            <a:ext cx="2286000" cy="0"/>
          </a:xfrm>
          <a:prstGeom prst="line">
            <a:avLst/>
          </a:prstGeom>
          <a:noFill/>
          <a:ln w="254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6" name="Image 1" descr="/mnt/data/venues_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04" y="1353312"/>
            <a:ext cx="4983480" cy="292608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658368" y="1481328"/>
            <a:ext cx="2514600" cy="603504"/>
          </a:xfrm>
          <a:prstGeom prst="roundRect">
            <a:avLst>
              <a:gd name="adj" fmla="val 12121"/>
            </a:avLst>
          </a:prstGeom>
          <a:solidFill>
            <a:srgbClr val="FFFFFF"/>
          </a:solidFill>
          <a:ln w="1270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4"/>
          <p:cNvSpPr/>
          <p:nvPr/>
        </p:nvSpPr>
        <p:spPr>
          <a:xfrm>
            <a:off x="813816" y="1609344"/>
            <a:ext cx="2560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000" dirty="0"/>
          </a:p>
        </p:txBody>
      </p:sp>
      <p:sp>
        <p:nvSpPr>
          <p:cNvPr id="9" name="Text 5"/>
          <p:cNvSpPr/>
          <p:nvPr/>
        </p:nvSpPr>
        <p:spPr>
          <a:xfrm>
            <a:off x="1143000" y="159105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Premises</a:t>
            </a:r>
            <a:endParaRPr lang="en-US" sz="1080" dirty="0"/>
          </a:p>
        </p:txBody>
      </p:sp>
      <p:sp>
        <p:nvSpPr>
          <p:cNvPr id="10" name="Text 6"/>
          <p:cNvSpPr/>
          <p:nvPr/>
        </p:nvSpPr>
        <p:spPr>
          <a:xfrm>
            <a:off x="1143000" y="1819656"/>
            <a:ext cx="17830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7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or part of a building</a:t>
            </a:r>
            <a:endParaRPr lang="en-US" sz="770" dirty="0"/>
          </a:p>
        </p:txBody>
      </p:sp>
      <p:sp>
        <p:nvSpPr>
          <p:cNvPr id="11" name="Shape 7"/>
          <p:cNvSpPr/>
          <p:nvPr/>
        </p:nvSpPr>
        <p:spPr>
          <a:xfrm>
            <a:off x="3511296" y="1481328"/>
            <a:ext cx="2514600" cy="603504"/>
          </a:xfrm>
          <a:prstGeom prst="roundRect">
            <a:avLst>
              <a:gd name="adj" fmla="val 12121"/>
            </a:avLst>
          </a:prstGeom>
          <a:solidFill>
            <a:srgbClr val="FFFFFF"/>
          </a:solidFill>
          <a:ln w="1270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8"/>
          <p:cNvSpPr/>
          <p:nvPr/>
        </p:nvSpPr>
        <p:spPr>
          <a:xfrm>
            <a:off x="3666744" y="1609344"/>
            <a:ext cx="2560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000" dirty="0"/>
          </a:p>
        </p:txBody>
      </p:sp>
      <p:sp>
        <p:nvSpPr>
          <p:cNvPr id="13" name="Text 9"/>
          <p:cNvSpPr/>
          <p:nvPr/>
        </p:nvSpPr>
        <p:spPr>
          <a:xfrm>
            <a:off x="3995928" y="159105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</a:t>
            </a:r>
            <a:endParaRPr lang="en-US" sz="1080" dirty="0"/>
          </a:p>
        </p:txBody>
      </p:sp>
      <p:sp>
        <p:nvSpPr>
          <p:cNvPr id="14" name="Text 10"/>
          <p:cNvSpPr/>
          <p:nvPr/>
        </p:nvSpPr>
        <p:spPr>
          <a:xfrm>
            <a:off x="3995928" y="1819656"/>
            <a:ext cx="17830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7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wholly or mainly Schedule 1 use</a:t>
            </a:r>
            <a:endParaRPr lang="en-US" sz="770" dirty="0"/>
          </a:p>
        </p:txBody>
      </p:sp>
      <p:sp>
        <p:nvSpPr>
          <p:cNvPr id="15" name="Shape 11"/>
          <p:cNvSpPr/>
          <p:nvPr/>
        </p:nvSpPr>
        <p:spPr>
          <a:xfrm>
            <a:off x="658368" y="2350008"/>
            <a:ext cx="2514600" cy="603504"/>
          </a:xfrm>
          <a:prstGeom prst="roundRect">
            <a:avLst>
              <a:gd name="adj" fmla="val 12121"/>
            </a:avLst>
          </a:prstGeom>
          <a:solidFill>
            <a:srgbClr val="FFFFFF"/>
          </a:solidFill>
          <a:ln w="1270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2"/>
          <p:cNvSpPr/>
          <p:nvPr/>
        </p:nvSpPr>
        <p:spPr>
          <a:xfrm>
            <a:off x="813816" y="2478024"/>
            <a:ext cx="2560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13"/>
          <p:cNvSpPr/>
          <p:nvPr/>
        </p:nvSpPr>
        <p:spPr>
          <a:xfrm>
            <a:off x="1143000" y="24597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Capacity</a:t>
            </a:r>
            <a:endParaRPr lang="en-US" sz="1080" dirty="0"/>
          </a:p>
        </p:txBody>
      </p:sp>
      <p:sp>
        <p:nvSpPr>
          <p:cNvPr id="18" name="Text 14"/>
          <p:cNvSpPr/>
          <p:nvPr/>
        </p:nvSpPr>
        <p:spPr>
          <a:xfrm>
            <a:off x="1143000" y="2688336"/>
            <a:ext cx="17830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7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200+ people from time to time</a:t>
            </a:r>
            <a:endParaRPr lang="en-US" sz="770" dirty="0"/>
          </a:p>
        </p:txBody>
      </p:sp>
      <p:sp>
        <p:nvSpPr>
          <p:cNvPr id="19" name="Shape 15"/>
          <p:cNvSpPr/>
          <p:nvPr/>
        </p:nvSpPr>
        <p:spPr>
          <a:xfrm>
            <a:off x="3511296" y="2350008"/>
            <a:ext cx="2514600" cy="603504"/>
          </a:xfrm>
          <a:prstGeom prst="roundRect">
            <a:avLst>
              <a:gd name="adj" fmla="val 12121"/>
            </a:avLst>
          </a:prstGeom>
          <a:solidFill>
            <a:srgbClr val="FFFFFF"/>
          </a:solidFill>
          <a:ln w="1270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6"/>
          <p:cNvSpPr/>
          <p:nvPr/>
        </p:nvSpPr>
        <p:spPr>
          <a:xfrm>
            <a:off x="3666744" y="2478024"/>
            <a:ext cx="25603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000" dirty="0"/>
          </a:p>
        </p:txBody>
      </p:sp>
      <p:sp>
        <p:nvSpPr>
          <p:cNvPr id="21" name="Text 17"/>
          <p:cNvSpPr/>
          <p:nvPr/>
        </p:nvSpPr>
        <p:spPr>
          <a:xfrm>
            <a:off x="3995928" y="2459736"/>
            <a:ext cx="1554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8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excluded</a:t>
            </a:r>
            <a:endParaRPr lang="en-US" sz="1080" dirty="0"/>
          </a:p>
        </p:txBody>
      </p:sp>
      <p:sp>
        <p:nvSpPr>
          <p:cNvPr id="22" name="Text 18"/>
          <p:cNvSpPr/>
          <p:nvPr/>
        </p:nvSpPr>
        <p:spPr>
          <a:xfrm>
            <a:off x="3995928" y="2688336"/>
            <a:ext cx="17830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7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 Schedule 2 exclusions</a:t>
            </a:r>
            <a:endParaRPr lang="en-US" sz="770" dirty="0"/>
          </a:p>
        </p:txBody>
      </p:sp>
      <p:sp>
        <p:nvSpPr>
          <p:cNvPr id="23" name="Text 19"/>
          <p:cNvSpPr/>
          <p:nvPr/>
        </p:nvSpPr>
        <p:spPr>
          <a:xfrm>
            <a:off x="658368" y="370332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Likely examples</a:t>
            </a:r>
            <a:endParaRPr lang="en-US" sz="1500" dirty="0"/>
          </a:p>
        </p:txBody>
      </p:sp>
      <p:sp>
        <p:nvSpPr>
          <p:cNvPr id="24" name="Text 20"/>
          <p:cNvSpPr/>
          <p:nvPr/>
        </p:nvSpPr>
        <p:spPr>
          <a:xfrm>
            <a:off x="658368" y="4069080"/>
            <a:ext cx="5212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Conference and exhibition centres, theatres, arenas, large hospitality spaces, visitor attractions, museums/galleries, sports venues, education places of worship and public events. Always confirm exclusions and special rules.</a:t>
            </a:r>
            <a:endParaRPr lang="en-US" sz="1200" dirty="0"/>
          </a:p>
        </p:txBody>
      </p:sp>
      <p:sp>
        <p:nvSpPr>
          <p:cNvPr id="25" name="Shape 21"/>
          <p:cNvSpPr/>
          <p:nvPr/>
        </p:nvSpPr>
        <p:spPr>
          <a:xfrm>
            <a:off x="658368" y="5074920"/>
            <a:ext cx="3154680" cy="731520"/>
          </a:xfrm>
          <a:prstGeom prst="roundRect">
            <a:avLst>
              <a:gd name="adj" fmla="val 12500"/>
            </a:avLst>
          </a:prstGeom>
          <a:solidFill>
            <a:srgbClr val="DDF4F7"/>
          </a:solidFill>
          <a:ln w="1016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2"/>
          <p:cNvSpPr/>
          <p:nvPr/>
        </p:nvSpPr>
        <p:spPr>
          <a:xfrm>
            <a:off x="822960" y="5202936"/>
            <a:ext cx="2825496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Standard Tier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200–799 people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Appropriate public protection procedures</a:t>
            </a:r>
            <a:endParaRPr lang="en-US" sz="1100" dirty="0"/>
          </a:p>
        </p:txBody>
      </p:sp>
      <p:sp>
        <p:nvSpPr>
          <p:cNvPr id="27" name="Shape 23"/>
          <p:cNvSpPr/>
          <p:nvPr/>
        </p:nvSpPr>
        <p:spPr>
          <a:xfrm>
            <a:off x="4160520" y="5074920"/>
            <a:ext cx="3429000" cy="731520"/>
          </a:xfrm>
          <a:prstGeom prst="roundRect">
            <a:avLst>
              <a:gd name="adj" fmla="val 12500"/>
            </a:avLst>
          </a:prstGeom>
          <a:solidFill>
            <a:srgbClr val="EEEAF7"/>
          </a:solidFill>
          <a:ln w="10160">
            <a:solidFill>
              <a:srgbClr val="6F5AB6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4"/>
          <p:cNvSpPr/>
          <p:nvPr/>
        </p:nvSpPr>
        <p:spPr>
          <a:xfrm>
            <a:off x="4325112" y="5202936"/>
            <a:ext cx="3099816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Enhanced Tier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800+ people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Procedures, measures, documentation and senior accountability</a:t>
            </a:r>
            <a:endParaRPr lang="en-US" sz="1050" dirty="0"/>
          </a:p>
        </p:txBody>
      </p:sp>
      <p:sp>
        <p:nvSpPr>
          <p:cNvPr id="29" name="Shape 25"/>
          <p:cNvSpPr/>
          <p:nvPr/>
        </p:nvSpPr>
        <p:spPr>
          <a:xfrm>
            <a:off x="7973568" y="5074920"/>
            <a:ext cx="3291840" cy="731520"/>
          </a:xfrm>
          <a:prstGeom prst="roundRect">
            <a:avLst>
              <a:gd name="adj" fmla="val 12500"/>
            </a:avLst>
          </a:prstGeom>
          <a:solidFill>
            <a:srgbClr val="FFF6E8"/>
          </a:solidFill>
          <a:ln w="10160">
            <a:solidFill>
              <a:srgbClr val="F0A4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 26"/>
          <p:cNvSpPr/>
          <p:nvPr/>
        </p:nvSpPr>
        <p:spPr>
          <a:xfrm>
            <a:off x="8138160" y="5202936"/>
            <a:ext cx="2962656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Qualifying Events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Usually 800+ with public access and entry checks — confirm details early</a:t>
            </a:r>
            <a:endParaRPr lang="en-US" sz="1050" dirty="0"/>
          </a:p>
        </p:txBody>
      </p:sp>
      <p:sp>
        <p:nvSpPr>
          <p:cNvPr id="31" name="Text 27"/>
          <p:cNvSpPr/>
          <p:nvPr/>
        </p:nvSpPr>
        <p:spPr>
          <a:xfrm>
            <a:off x="621792" y="6199632"/>
            <a:ext cx="7589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6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GOV.UK statutory guidance criteria; SIA premises and events guidance.</a:t>
            </a:r>
            <a:endParaRPr lang="en-US" sz="760" dirty="0"/>
          </a:p>
        </p:txBody>
      </p:sp>
      <p:sp>
        <p:nvSpPr>
          <p:cNvPr id="32" name="Text 28"/>
          <p:cNvSpPr/>
          <p:nvPr/>
        </p:nvSpPr>
        <p:spPr>
          <a:xfrm>
            <a:off x="594360" y="6547104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Protective Horizons Advisory</a:t>
            </a:r>
            <a:endParaRPr lang="en-US" sz="850" dirty="0"/>
          </a:p>
        </p:txBody>
      </p:sp>
      <p:sp>
        <p:nvSpPr>
          <p:cNvPr id="33" name="Shape 29"/>
          <p:cNvSpPr/>
          <p:nvPr/>
        </p:nvSpPr>
        <p:spPr>
          <a:xfrm>
            <a:off x="3886200" y="6629400"/>
            <a:ext cx="2834640" cy="0"/>
          </a:xfrm>
          <a:prstGeom prst="line">
            <a:avLst/>
          </a:prstGeom>
          <a:noFill/>
          <a:ln w="762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 30"/>
          <p:cNvSpPr/>
          <p:nvPr/>
        </p:nvSpPr>
        <p:spPr>
          <a:xfrm>
            <a:off x="6903720" y="6547104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Planning Ahead. Protecting Against the Unexpected.</a:t>
            </a:r>
            <a:endParaRPr lang="en-US" sz="850" dirty="0"/>
          </a:p>
        </p:txBody>
      </p:sp>
      <p:sp>
        <p:nvSpPr>
          <p:cNvPr id="35" name="Text 31"/>
          <p:cNvSpPr/>
          <p:nvPr/>
        </p:nvSpPr>
        <p:spPr>
          <a:xfrm>
            <a:off x="11411712" y="6501384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hatGPT Image Jul 20, 2026, 11_25_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116" y="164592"/>
            <a:ext cx="633984" cy="4754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6928" y="475488"/>
            <a:ext cx="77724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02C6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the self-assessment supports compliance</a:t>
            </a:r>
            <a:endParaRPr lang="en-US" sz="2500" dirty="0"/>
          </a:p>
        </p:txBody>
      </p:sp>
      <p:sp>
        <p:nvSpPr>
          <p:cNvPr id="4" name="Text 1"/>
          <p:cNvSpPr/>
          <p:nvPr/>
        </p:nvSpPr>
        <p:spPr>
          <a:xfrm>
            <a:off x="585216" y="960120"/>
            <a:ext cx="7863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simple structure for scope, ownership, risk, evidence and progress.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66928" y="1298448"/>
            <a:ext cx="2286000" cy="0"/>
          </a:xfrm>
          <a:prstGeom prst="line">
            <a:avLst/>
          </a:prstGeom>
          <a:noFill/>
          <a:ln w="254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6" name="Image 1" descr="/mnt/data/dashboard_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88" y="1719072"/>
            <a:ext cx="4535424" cy="1755648"/>
          </a:xfrm>
          <a:prstGeom prst="rect">
            <a:avLst/>
          </a:prstGeom>
        </p:spPr>
      </p:pic>
      <p:pic>
        <p:nvPicPr>
          <p:cNvPr id="7" name="Image 2" descr="/mnt/data/risk_cr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8" y="3584448"/>
            <a:ext cx="4535424" cy="153619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41832" y="5157216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Live dashboard + risk register</a:t>
            </a:r>
            <a:endParaRPr lang="en-US" sz="1150" dirty="0"/>
          </a:p>
        </p:txBody>
      </p:sp>
      <p:sp>
        <p:nvSpPr>
          <p:cNvPr id="9" name="Text 4"/>
          <p:cNvSpPr/>
          <p:nvPr/>
        </p:nvSpPr>
        <p:spPr>
          <a:xfrm>
            <a:off x="6446520" y="1591056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1000" dirty="0"/>
          </a:p>
        </p:txBody>
      </p:sp>
      <p:sp>
        <p:nvSpPr>
          <p:cNvPr id="10" name="Text 5"/>
          <p:cNvSpPr/>
          <p:nvPr/>
        </p:nvSpPr>
        <p:spPr>
          <a:xfrm>
            <a:off x="7132320" y="1572768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Confirm scope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7132320" y="1892808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capacity, duty tier, boundaries and exclusions</a:t>
            </a:r>
            <a:endParaRPr lang="en-US" sz="1080" dirty="0"/>
          </a:p>
        </p:txBody>
      </p:sp>
      <p:sp>
        <p:nvSpPr>
          <p:cNvPr id="12" name="Shape 7"/>
          <p:cNvSpPr/>
          <p:nvPr/>
        </p:nvSpPr>
        <p:spPr>
          <a:xfrm>
            <a:off x="7132320" y="2249424"/>
            <a:ext cx="3566160" cy="0"/>
          </a:xfrm>
          <a:prstGeom prst="line">
            <a:avLst/>
          </a:prstGeom>
          <a:noFill/>
          <a:ln w="1016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8"/>
          <p:cNvSpPr/>
          <p:nvPr/>
        </p:nvSpPr>
        <p:spPr>
          <a:xfrm>
            <a:off x="6446520" y="2551176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F5AB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7132320" y="2532888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Assign owners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7132320" y="2852928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Client and Security Provider roles are clear</a:t>
            </a:r>
            <a:endParaRPr lang="en-US" sz="1080" dirty="0"/>
          </a:p>
        </p:txBody>
      </p:sp>
      <p:sp>
        <p:nvSpPr>
          <p:cNvPr id="16" name="Shape 11"/>
          <p:cNvSpPr/>
          <p:nvPr/>
        </p:nvSpPr>
        <p:spPr>
          <a:xfrm>
            <a:off x="7132320" y="3209544"/>
            <a:ext cx="3566160" cy="0"/>
          </a:xfrm>
          <a:prstGeom prst="line">
            <a:avLst/>
          </a:prstGeom>
          <a:noFill/>
          <a:ln w="1016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2"/>
          <p:cNvSpPr/>
          <p:nvPr/>
        </p:nvSpPr>
        <p:spPr>
          <a:xfrm>
            <a:off x="6446520" y="3511296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1000" dirty="0"/>
          </a:p>
        </p:txBody>
      </p:sp>
      <p:sp>
        <p:nvSpPr>
          <p:cNvPr id="18" name="Text 13"/>
          <p:cNvSpPr/>
          <p:nvPr/>
        </p:nvSpPr>
        <p:spPr>
          <a:xfrm>
            <a:off x="7132320" y="3493008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Assess procedures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7132320" y="3813048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evacuation, invacuation, lockdown, communication</a:t>
            </a:r>
            <a:endParaRPr lang="en-US" sz="1080" dirty="0"/>
          </a:p>
        </p:txBody>
      </p:sp>
      <p:sp>
        <p:nvSpPr>
          <p:cNvPr id="20" name="Shape 15"/>
          <p:cNvSpPr/>
          <p:nvPr/>
        </p:nvSpPr>
        <p:spPr>
          <a:xfrm>
            <a:off x="7132320" y="4169664"/>
            <a:ext cx="3566160" cy="0"/>
          </a:xfrm>
          <a:prstGeom prst="line">
            <a:avLst/>
          </a:prstGeom>
          <a:noFill/>
          <a:ln w="1016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6"/>
          <p:cNvSpPr/>
          <p:nvPr/>
        </p:nvSpPr>
        <p:spPr>
          <a:xfrm>
            <a:off x="6446520" y="4471416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F5AB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1000" dirty="0"/>
          </a:p>
        </p:txBody>
      </p:sp>
      <p:sp>
        <p:nvSpPr>
          <p:cNvPr id="22" name="Text 17"/>
          <p:cNvSpPr/>
          <p:nvPr/>
        </p:nvSpPr>
        <p:spPr>
          <a:xfrm>
            <a:off x="7132320" y="4453128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Track evidence</a:t>
            </a:r>
            <a:endParaRPr lang="en-US" sz="1500" dirty="0"/>
          </a:p>
        </p:txBody>
      </p:sp>
      <p:sp>
        <p:nvSpPr>
          <p:cNvPr id="23" name="Text 18"/>
          <p:cNvSpPr/>
          <p:nvPr/>
        </p:nvSpPr>
        <p:spPr>
          <a:xfrm>
            <a:off x="7132320" y="4773168"/>
            <a:ext cx="3931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8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outputs, dates, RAG status and residual risk</a:t>
            </a:r>
            <a:endParaRPr lang="en-US" sz="1080" dirty="0"/>
          </a:p>
        </p:txBody>
      </p:sp>
      <p:sp>
        <p:nvSpPr>
          <p:cNvPr id="24" name="Shape 19"/>
          <p:cNvSpPr/>
          <p:nvPr/>
        </p:nvSpPr>
        <p:spPr>
          <a:xfrm>
            <a:off x="6309360" y="5486400"/>
            <a:ext cx="4754880" cy="502920"/>
          </a:xfrm>
          <a:prstGeom prst="roundRect">
            <a:avLst>
              <a:gd name="adj" fmla="val 18182"/>
            </a:avLst>
          </a:prstGeom>
          <a:solidFill>
            <a:srgbClr val="FFFFFF"/>
          </a:solidFill>
          <a:ln w="1016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0"/>
          <p:cNvSpPr/>
          <p:nvPr/>
        </p:nvSpPr>
        <p:spPr>
          <a:xfrm>
            <a:off x="6473952" y="5614416"/>
            <a:ext cx="4425696" cy="2468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format gives leadership a single view of readiness, action ownership and evidence status across any venue.</a:t>
            </a:r>
            <a:endParaRPr lang="en-US" sz="1150" dirty="0"/>
          </a:p>
        </p:txBody>
      </p:sp>
      <p:sp>
        <p:nvSpPr>
          <p:cNvPr id="26" name="Text 21"/>
          <p:cNvSpPr/>
          <p:nvPr/>
        </p:nvSpPr>
        <p:spPr>
          <a:xfrm>
            <a:off x="594360" y="6547104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Protective Horizons Advisory</a:t>
            </a:r>
            <a:endParaRPr lang="en-US" sz="850" dirty="0"/>
          </a:p>
        </p:txBody>
      </p:sp>
      <p:sp>
        <p:nvSpPr>
          <p:cNvPr id="27" name="Shape 22"/>
          <p:cNvSpPr/>
          <p:nvPr/>
        </p:nvSpPr>
        <p:spPr>
          <a:xfrm>
            <a:off x="3886200" y="6629400"/>
            <a:ext cx="2834640" cy="0"/>
          </a:xfrm>
          <a:prstGeom prst="line">
            <a:avLst/>
          </a:prstGeom>
          <a:noFill/>
          <a:ln w="762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3"/>
          <p:cNvSpPr/>
          <p:nvPr/>
        </p:nvSpPr>
        <p:spPr>
          <a:xfrm>
            <a:off x="6903720" y="6547104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Planning Ahead. Protecting Against the Unexpected.</a:t>
            </a:r>
            <a:endParaRPr lang="en-US" sz="850" dirty="0"/>
          </a:p>
        </p:txBody>
      </p:sp>
      <p:sp>
        <p:nvSpPr>
          <p:cNvPr id="29" name="Text 24"/>
          <p:cNvSpPr/>
          <p:nvPr/>
        </p:nvSpPr>
        <p:spPr>
          <a:xfrm>
            <a:off x="11411712" y="6501384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hatGPT Image Jul 20, 2026, 11_25_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116" y="164592"/>
            <a:ext cx="633984" cy="4754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6928" y="475488"/>
            <a:ext cx="77724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02C65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Recommended presentation message</a:t>
            </a:r>
            <a:endParaRPr lang="en-US" sz="2500" dirty="0"/>
          </a:p>
        </p:txBody>
      </p:sp>
      <p:sp>
        <p:nvSpPr>
          <p:cNvPr id="4" name="Text 1"/>
          <p:cNvSpPr/>
          <p:nvPr/>
        </p:nvSpPr>
        <p:spPr>
          <a:xfrm>
            <a:off x="585216" y="960120"/>
            <a:ext cx="78638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Position the workbook as an assurance tool, not just a compliance checklist.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566928" y="1298448"/>
            <a:ext cx="2286000" cy="0"/>
          </a:xfrm>
          <a:prstGeom prst="line">
            <a:avLst/>
          </a:prstGeom>
          <a:noFill/>
          <a:ln w="254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658368" y="1481328"/>
            <a:ext cx="5074920" cy="4041648"/>
          </a:xfrm>
          <a:prstGeom prst="roundRect">
            <a:avLst>
              <a:gd name="adj" fmla="val 2715"/>
            </a:avLst>
          </a:prstGeom>
          <a:solidFill>
            <a:srgbClr val="FFFFFF"/>
          </a:solidFill>
          <a:ln w="1270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932688" y="1783080"/>
            <a:ext cx="2926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venues should use it now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32688" y="2404872"/>
            <a:ext cx="73152" cy="73152"/>
          </a:xfrm>
          <a:prstGeom prst="ellipse">
            <a:avLst/>
          </a:prstGeom>
          <a:solidFill>
            <a:srgbClr val="2EA6B8"/>
          </a:solidFill>
          <a:ln w="127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1115568" y="2359152"/>
            <a:ext cx="425196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readiness before commencement.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932688" y="2971800"/>
            <a:ext cx="73152" cy="73152"/>
          </a:xfrm>
          <a:prstGeom prst="ellipse">
            <a:avLst/>
          </a:prstGeom>
          <a:solidFill>
            <a:srgbClr val="2EA6B8"/>
          </a:solidFill>
          <a:ln w="127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1115568" y="2926080"/>
            <a:ext cx="425196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 that venue-specific risk has been considered.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932688" y="3538728"/>
            <a:ext cx="73152" cy="73152"/>
          </a:xfrm>
          <a:prstGeom prst="ellipse">
            <a:avLst/>
          </a:prstGeom>
          <a:solidFill>
            <a:srgbClr val="2EA6B8"/>
          </a:solidFill>
          <a:ln w="127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1115568" y="3493008"/>
            <a:ext cx="425196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 a practical record for inspections, governance and tracking.</a:t>
            </a:r>
            <a:endParaRPr lang="en-US" sz="1350" dirty="0"/>
          </a:p>
        </p:txBody>
      </p:sp>
      <p:sp>
        <p:nvSpPr>
          <p:cNvPr id="14" name="Shape 11"/>
          <p:cNvSpPr/>
          <p:nvPr/>
        </p:nvSpPr>
        <p:spPr>
          <a:xfrm>
            <a:off x="932688" y="4105656"/>
            <a:ext cx="73152" cy="73152"/>
          </a:xfrm>
          <a:prstGeom prst="ellipse">
            <a:avLst/>
          </a:prstGeom>
          <a:solidFill>
            <a:srgbClr val="2EA6B8"/>
          </a:solidFill>
          <a:ln w="127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2"/>
          <p:cNvSpPr/>
          <p:nvPr/>
        </p:nvSpPr>
        <p:spPr>
          <a:xfrm>
            <a:off x="1115568" y="4059936"/>
            <a:ext cx="425196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one scalable framework across different venues.</a:t>
            </a:r>
            <a:endParaRPr lang="en-US" sz="1350" dirty="0"/>
          </a:p>
        </p:txBody>
      </p:sp>
      <p:sp>
        <p:nvSpPr>
          <p:cNvPr id="16" name="Shape 13"/>
          <p:cNvSpPr/>
          <p:nvPr/>
        </p:nvSpPr>
        <p:spPr>
          <a:xfrm>
            <a:off x="6327648" y="1481328"/>
            <a:ext cx="5074920" cy="4041648"/>
          </a:xfrm>
          <a:prstGeom prst="roundRect">
            <a:avLst>
              <a:gd name="adj" fmla="val 2715"/>
            </a:avLst>
          </a:prstGeom>
          <a:solidFill>
            <a:srgbClr val="FFFFFF"/>
          </a:solidFill>
          <a:ln w="1270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6601968" y="1783080"/>
            <a:ext cx="274320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02C6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Suggested next steps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6601968" y="2404872"/>
            <a:ext cx="73152" cy="73152"/>
          </a:xfrm>
          <a:prstGeom prst="ellipse">
            <a:avLst/>
          </a:prstGeom>
          <a:solidFill>
            <a:srgbClr val="2EA6B8"/>
          </a:solidFill>
          <a:ln w="127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6"/>
          <p:cNvSpPr/>
          <p:nvPr/>
        </p:nvSpPr>
        <p:spPr>
          <a:xfrm>
            <a:off x="6784848" y="2359152"/>
            <a:ext cx="406908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Complete an initial venue assessment.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6601968" y="2971800"/>
            <a:ext cx="73152" cy="73152"/>
          </a:xfrm>
          <a:prstGeom prst="ellipse">
            <a:avLst/>
          </a:prstGeom>
          <a:solidFill>
            <a:srgbClr val="2EA6B8"/>
          </a:solidFill>
          <a:ln w="127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Text 18"/>
          <p:cNvSpPr/>
          <p:nvPr/>
        </p:nvSpPr>
        <p:spPr>
          <a:xfrm>
            <a:off x="6784848" y="2926080"/>
            <a:ext cx="406908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Agree Client and Security Provider ownership.</a:t>
            </a:r>
            <a:endParaRPr lang="en-US" sz="1350" dirty="0"/>
          </a:p>
        </p:txBody>
      </p:sp>
      <p:sp>
        <p:nvSpPr>
          <p:cNvPr id="22" name="Shape 19"/>
          <p:cNvSpPr/>
          <p:nvPr/>
        </p:nvSpPr>
        <p:spPr>
          <a:xfrm>
            <a:off x="6601968" y="3538728"/>
            <a:ext cx="73152" cy="73152"/>
          </a:xfrm>
          <a:prstGeom prst="ellipse">
            <a:avLst/>
          </a:prstGeom>
          <a:solidFill>
            <a:srgbClr val="2EA6B8"/>
          </a:solidFill>
          <a:ln w="127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0"/>
          <p:cNvSpPr/>
          <p:nvPr/>
        </p:nvSpPr>
        <p:spPr>
          <a:xfrm>
            <a:off x="6784848" y="3493008"/>
            <a:ext cx="406908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Review high-risk gaps with management.</a:t>
            </a:r>
            <a:endParaRPr lang="en-US" sz="1350" dirty="0"/>
          </a:p>
        </p:txBody>
      </p:sp>
      <p:sp>
        <p:nvSpPr>
          <p:cNvPr id="24" name="Shape 21"/>
          <p:cNvSpPr/>
          <p:nvPr/>
        </p:nvSpPr>
        <p:spPr>
          <a:xfrm>
            <a:off x="6601968" y="4105656"/>
            <a:ext cx="73152" cy="73152"/>
          </a:xfrm>
          <a:prstGeom prst="ellipse">
            <a:avLst/>
          </a:prstGeom>
          <a:solidFill>
            <a:srgbClr val="2EA6B8"/>
          </a:solidFill>
          <a:ln w="12700">
            <a:solidFill>
              <a:srgbClr val="2EA6B8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2"/>
          <p:cNvSpPr/>
          <p:nvPr/>
        </p:nvSpPr>
        <p:spPr>
          <a:xfrm>
            <a:off x="6784848" y="4059936"/>
            <a:ext cx="4069080" cy="283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25314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 an evidence pack and review cycle.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658368" y="6153912"/>
            <a:ext cx="8778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2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sources: Home Office statutory guidance | SIA Martyn’s Law guidance | ProtectUK guidance.</a:t>
            </a:r>
            <a:endParaRPr lang="en-US" sz="820" dirty="0"/>
          </a:p>
        </p:txBody>
      </p:sp>
      <p:sp>
        <p:nvSpPr>
          <p:cNvPr id="27" name="Text 24"/>
          <p:cNvSpPr/>
          <p:nvPr/>
        </p:nvSpPr>
        <p:spPr>
          <a:xfrm>
            <a:off x="594360" y="6547104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Protective Horizons Advisory</a:t>
            </a:r>
            <a:endParaRPr lang="en-US" sz="850" dirty="0"/>
          </a:p>
        </p:txBody>
      </p:sp>
      <p:sp>
        <p:nvSpPr>
          <p:cNvPr id="28" name="Shape 25"/>
          <p:cNvSpPr/>
          <p:nvPr/>
        </p:nvSpPr>
        <p:spPr>
          <a:xfrm>
            <a:off x="3886200" y="6629400"/>
            <a:ext cx="2834640" cy="0"/>
          </a:xfrm>
          <a:prstGeom prst="line">
            <a:avLst/>
          </a:prstGeom>
          <a:noFill/>
          <a:ln w="7620">
            <a:solidFill>
              <a:srgbClr val="D9E3E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9" name="Text 26"/>
          <p:cNvSpPr/>
          <p:nvPr/>
        </p:nvSpPr>
        <p:spPr>
          <a:xfrm>
            <a:off x="6903720" y="6547104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470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Planning Ahead. Protecting Against the Unexpected.</a:t>
            </a:r>
            <a:endParaRPr lang="en-US" sz="850" dirty="0"/>
          </a:p>
        </p:txBody>
      </p:sp>
      <p:sp>
        <p:nvSpPr>
          <p:cNvPr id="30" name="Text 27"/>
          <p:cNvSpPr/>
          <p:nvPr/>
        </p:nvSpPr>
        <p:spPr>
          <a:xfrm>
            <a:off x="11411712" y="6501384"/>
            <a:ext cx="320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2EA6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667</Words>
  <Application>Microsoft Office PowerPoint</Application>
  <PresentationFormat>Widescreen</PresentationFormat>
  <Paragraphs>118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Protective Horizons Advisory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Martyn's Law Self-Assessment Presentation</dc:title>
  <dc:subject>Martyn's Law Venue Self-Assessment</dc:subject>
  <dc:creator>Protective Horizons Advisory</dc:creator>
  <cp:lastModifiedBy>Craig Stride</cp:lastModifiedBy>
  <cp:revision>1</cp:revision>
  <dcterms:created xsi:type="dcterms:W3CDTF">2026-07-20T11:29:05Z</dcterms:created>
  <dcterms:modified xsi:type="dcterms:W3CDTF">2026-07-20T11:32:17Z</dcterms:modified>
</cp:coreProperties>
</file>