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2"/>
  </p:sldMasterIdLst>
  <p:notesMasterIdLst>
    <p:notesMasterId r:id="rId62"/>
  </p:notesMasterIdLst>
  <p:sldIdLst>
    <p:sldId id="256" r:id="rId3"/>
    <p:sldId id="793" r:id="rId4"/>
    <p:sldId id="812" r:id="rId5"/>
    <p:sldId id="829" r:id="rId6"/>
    <p:sldId id="830" r:id="rId7"/>
    <p:sldId id="831" r:id="rId8"/>
    <p:sldId id="832" r:id="rId9"/>
    <p:sldId id="833" r:id="rId10"/>
    <p:sldId id="834" r:id="rId11"/>
    <p:sldId id="835" r:id="rId12"/>
    <p:sldId id="836" r:id="rId13"/>
    <p:sldId id="768" r:id="rId14"/>
    <p:sldId id="838" r:id="rId15"/>
    <p:sldId id="839" r:id="rId16"/>
    <p:sldId id="840" r:id="rId17"/>
    <p:sldId id="841" r:id="rId18"/>
    <p:sldId id="842" r:id="rId19"/>
    <p:sldId id="813" r:id="rId20"/>
    <p:sldId id="843" r:id="rId21"/>
    <p:sldId id="815" r:id="rId22"/>
    <p:sldId id="844" r:id="rId23"/>
    <p:sldId id="816" r:id="rId24"/>
    <p:sldId id="845" r:id="rId25"/>
    <p:sldId id="846" r:id="rId26"/>
    <p:sldId id="847" r:id="rId27"/>
    <p:sldId id="817" r:id="rId28"/>
    <p:sldId id="848" r:id="rId29"/>
    <p:sldId id="802" r:id="rId30"/>
    <p:sldId id="849" r:id="rId31"/>
    <p:sldId id="850" r:id="rId32"/>
    <p:sldId id="851" r:id="rId33"/>
    <p:sldId id="852" r:id="rId34"/>
    <p:sldId id="853" r:id="rId35"/>
    <p:sldId id="854" r:id="rId36"/>
    <p:sldId id="821" r:id="rId37"/>
    <p:sldId id="803" r:id="rId38"/>
    <p:sldId id="786" r:id="rId39"/>
    <p:sldId id="856" r:id="rId40"/>
    <p:sldId id="857" r:id="rId41"/>
    <p:sldId id="858" r:id="rId42"/>
    <p:sldId id="859" r:id="rId43"/>
    <p:sldId id="860" r:id="rId44"/>
    <p:sldId id="804" r:id="rId45"/>
    <p:sldId id="782" r:id="rId46"/>
    <p:sldId id="862" r:id="rId47"/>
    <p:sldId id="861" r:id="rId48"/>
    <p:sldId id="864" r:id="rId49"/>
    <p:sldId id="863" r:id="rId50"/>
    <p:sldId id="865" r:id="rId51"/>
    <p:sldId id="866" r:id="rId52"/>
    <p:sldId id="867" r:id="rId53"/>
    <p:sldId id="826" r:id="rId54"/>
    <p:sldId id="868" r:id="rId55"/>
    <p:sldId id="869" r:id="rId56"/>
    <p:sldId id="825" r:id="rId57"/>
    <p:sldId id="679" r:id="rId58"/>
    <p:sldId id="482" r:id="rId59"/>
    <p:sldId id="483" r:id="rId60"/>
    <p:sldId id="484" r:id="rId61"/>
  </p:sldIdLst>
  <p:sldSz cx="9144000" cy="6858000" type="screen4x3"/>
  <p:notesSz cx="6858000" cy="9144000"/>
  <p:custDataLst>
    <p:tags r:id="rId6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66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88421" autoAdjust="0"/>
  </p:normalViewPr>
  <p:slideViewPr>
    <p:cSldViewPr snapToGrid="0">
      <p:cViewPr>
        <p:scale>
          <a:sx n="80" d="100"/>
          <a:sy n="80" d="100"/>
        </p:scale>
        <p:origin x="-341" y="18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D367F-8D3A-4524-9990-8C47727A0F26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371A9-57F5-439D-A04F-5C8EEFD2CF2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0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</a:pPr>
            <a:endParaRPr lang="pt-BR" sz="1200" noProof="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371A9-57F5-439D-A04F-5C8EEFD2CF2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599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</a:pPr>
            <a:endParaRPr lang="pt-BR" sz="1200" noProof="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371A9-57F5-439D-A04F-5C8EEFD2CF2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599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</a:pPr>
            <a:endParaRPr lang="pt-BR" sz="1200" noProof="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371A9-57F5-439D-A04F-5C8EEFD2CF2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599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</a:pPr>
            <a:endParaRPr lang="pt-BR" sz="1200" noProof="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371A9-57F5-439D-A04F-5C8EEFD2CF23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599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</a:pPr>
            <a:endParaRPr lang="pt-BR" sz="1200" noProof="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371A9-57F5-439D-A04F-5C8EEFD2CF23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599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</a:pPr>
            <a:endParaRPr lang="pt-BR" sz="1200" noProof="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371A9-57F5-439D-A04F-5C8EEFD2CF23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599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E0E238-94AF-4519-A663-DFAAEAC52500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23E6EC-3C73-4250-ACD4-8B7A5CE2B609}" type="slidenum">
              <a:rPr lang="en-US" smtClean="0"/>
              <a:t>‹nº›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6C69-8F5E-4AA8-A7C0-DAEAE69A4109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E6EC-3C73-4250-ACD4-8B7A5CE2B609}" type="slidenum">
              <a:rPr lang="en-US" smtClean="0"/>
              <a:t>‹nº›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52A7-9FE9-413F-B07D-D032C9DF8637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E6EC-3C73-4250-ACD4-8B7A5CE2B609}" type="slidenum">
              <a:rPr lang="en-US" smtClean="0"/>
              <a:t>‹nº›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71FF-BE3F-4F5F-BD41-2CFC428F3D21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E6EC-3C73-4250-ACD4-8B7A5CE2B609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88C2-2787-4178-B4DF-153ECF225F8A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E6EC-3C73-4250-ACD4-8B7A5CE2B609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C101A-6790-4D87-BAA3-320581D8C94C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E6EC-3C73-4250-ACD4-8B7A5CE2B609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A91EE-8481-44C2-8429-E22AEC9A1A20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E6EC-3C73-4250-ACD4-8B7A5CE2B609}" type="slidenum">
              <a:rPr lang="en-US" smtClean="0"/>
              <a:t>‹nº›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F507-302C-40BA-8BC2-BE36CB35B177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E6EC-3C73-4250-ACD4-8B7A5CE2B609}" type="slidenum">
              <a:rPr lang="en-US" smtClean="0"/>
              <a:t>‹nº›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8719-0C7A-4494-936F-D9FE5AAFEEBE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E6EC-3C73-4250-ACD4-8B7A5CE2B609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077-3037-4EA1-A1C9-EB2D059EA128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E6EC-3C73-4250-ACD4-8B7A5CE2B609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2BE76-4FF6-468A-8256-0A9BF758B5F0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E6EC-3C73-4250-ACD4-8B7A5CE2B609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47839A-7419-4373-B730-200D4A7E00AD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123E6EC-3C73-4250-ACD4-8B7A5CE2B609}" type="slidenum">
              <a:rPr lang="en-US" smtClean="0"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microsoft.com/office/2007/relationships/hdphoto" Target="../media/hdphoto9.wdp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microsoft.com/office/2007/relationships/hdphoto" Target="../media/hdphoto11.wdp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ofhenriquefaria.com/" TargetMode="Externa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mailto:henrique.faria@unesp.br" TargetMode="Externa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rofhenriquefaria.com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36000" contras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42"/>
            <a:stretch/>
          </p:blipFill>
          <p:spPr>
            <a:xfrm>
              <a:off x="-1" y="0"/>
              <a:ext cx="7108235" cy="6858000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36000" contras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42"/>
            <a:stretch/>
          </p:blipFill>
          <p:spPr>
            <a:xfrm flipH="1">
              <a:off x="2035765" y="0"/>
              <a:ext cx="7108235" cy="685800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593128" y="503577"/>
            <a:ext cx="7974687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pt-B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Cálculo I</a:t>
            </a:r>
            <a:endParaRPr lang="pt-B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17389" y="5368363"/>
            <a:ext cx="8526163" cy="11541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Prof. Henrique </a:t>
            </a:r>
            <a:r>
              <a:rPr lang="pt-BR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pt-B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ntonio Mendonça Faria</a:t>
            </a:r>
          </a:p>
          <a:p>
            <a:pPr>
              <a:spcBef>
                <a:spcPts val="600"/>
              </a:spcBef>
            </a:pPr>
            <a:r>
              <a:rPr lang="pt-BR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henrique.faria@unesp.br</a:t>
            </a:r>
            <a:r>
              <a:rPr lang="pt-BR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1569156" y="1602062"/>
            <a:ext cx="699865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pt-BR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ngenharia</a:t>
            </a:r>
            <a:endParaRPr lang="pt-B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132522" y="2914641"/>
            <a:ext cx="90114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Derivada de Funções trigonométricas</a:t>
            </a:r>
          </a:p>
        </p:txBody>
      </p:sp>
    </p:spTree>
    <p:extLst>
      <p:ext uri="{BB962C8B-B14F-4D97-AF65-F5344CB8AC3E}">
        <p14:creationId xmlns:p14="http://schemas.microsoft.com/office/powerpoint/2010/main" val="203444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5933661" y="6492745"/>
            <a:ext cx="2895600" cy="365125"/>
          </a:xfrm>
        </p:spPr>
        <p:txBody>
          <a:bodyPr/>
          <a:lstStyle/>
          <a:p>
            <a:r>
              <a:rPr lang="pt-BR" smtClean="0"/>
              <a:t>Prof. Henrique A M Faria</a:t>
            </a:r>
            <a:endParaRPr lang="en-US" dirty="0"/>
          </a:p>
        </p:txBody>
      </p:sp>
      <p:sp>
        <p:nvSpPr>
          <p:cNvPr id="5" name="CaixaDeTexto 4"/>
          <p:cNvSpPr txBox="1"/>
          <p:nvPr/>
        </p:nvSpPr>
        <p:spPr>
          <a:xfrm>
            <a:off x="262117" y="304280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Derivadas das funções trigonométricas</a:t>
            </a:r>
            <a:endParaRPr lang="pt-B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5365881" y="1131828"/>
                <a:ext cx="2916311" cy="91037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sz="2800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sen</m:t>
                          </m:r>
                          <m:r>
                            <a:rPr lang="pt-BR" sz="2800" i="1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pt-BR" sz="2800" i="1">
                          <a:solidFill>
                            <a:sysClr val="windowText" lastClr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2800" i="1">
                          <a:solidFill>
                            <a:sysClr val="windowText" lastClr="000000"/>
                          </a:solidFill>
                          <a:latin typeface="Cambria Math"/>
                          <a:ea typeface="Cambria Math"/>
                        </a:rPr>
                        <m:t>𝑐𝑜𝑠𝑥</m:t>
                      </m:r>
                    </m:oMath>
                  </m:oMathPara>
                </a14:m>
                <a:endParaRPr lang="pt-BR" sz="2800" dirty="0">
                  <a:solidFill>
                    <a:sysClr val="windowText" lastClr="000000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881" y="1131828"/>
                <a:ext cx="2916311" cy="9103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940072" y="1131829"/>
                <a:ext cx="2919517" cy="91037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sz="2800" b="0" i="0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  <m:r>
                            <a:rPr lang="pt-BR" sz="2800" i="1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pt-BR" sz="2800" i="1">
                          <a:solidFill>
                            <a:sysClr val="windowText" lastClr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2800" b="0" i="1" smtClean="0">
                          <a:solidFill>
                            <a:sysClr val="windowText" lastClr="000000"/>
                          </a:solidFill>
                          <a:latin typeface="Cambria Math"/>
                          <a:ea typeface="Cambria Math"/>
                        </a:rPr>
                        <m:t>𝑠𝑒𝑛</m:t>
                      </m:r>
                      <m:r>
                        <a:rPr lang="pt-BR" sz="2800" i="1">
                          <a:solidFill>
                            <a:sysClr val="windowText" lastClr="00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pt-BR" sz="2800" dirty="0">
                  <a:solidFill>
                    <a:sysClr val="windowText" lastClr="000000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072" y="1131829"/>
                <a:ext cx="2919517" cy="9103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639264" y="6227702"/>
            <a:ext cx="2133600" cy="36512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10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7411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5933661" y="6492745"/>
            <a:ext cx="2895600" cy="365125"/>
          </a:xfrm>
        </p:spPr>
        <p:txBody>
          <a:bodyPr/>
          <a:lstStyle/>
          <a:p>
            <a:r>
              <a:rPr lang="pt-BR" smtClean="0"/>
              <a:t>Prof. Henrique A M Faria</a:t>
            </a:r>
            <a:endParaRPr lang="en-US" dirty="0"/>
          </a:p>
        </p:txBody>
      </p:sp>
      <p:sp>
        <p:nvSpPr>
          <p:cNvPr id="5" name="CaixaDeTexto 4"/>
          <p:cNvSpPr txBox="1"/>
          <p:nvPr/>
        </p:nvSpPr>
        <p:spPr>
          <a:xfrm>
            <a:off x="262117" y="304280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Derivadas das funções trigonométricas</a:t>
            </a:r>
            <a:endParaRPr lang="pt-B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5365881" y="1131828"/>
                <a:ext cx="2916311" cy="91037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sz="2800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sen</m:t>
                          </m:r>
                          <m:r>
                            <a:rPr lang="pt-BR" sz="2800" i="1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pt-BR" sz="2800" i="1">
                          <a:solidFill>
                            <a:sysClr val="windowText" lastClr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2800" i="1">
                          <a:solidFill>
                            <a:sysClr val="windowText" lastClr="000000"/>
                          </a:solidFill>
                          <a:latin typeface="Cambria Math"/>
                          <a:ea typeface="Cambria Math"/>
                        </a:rPr>
                        <m:t>𝑐𝑜𝑠𝑥</m:t>
                      </m:r>
                    </m:oMath>
                  </m:oMathPara>
                </a14:m>
                <a:endParaRPr lang="pt-BR" sz="2800" dirty="0">
                  <a:solidFill>
                    <a:sysClr val="windowText" lastClr="000000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881" y="1131828"/>
                <a:ext cx="2916311" cy="9103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940072" y="1131829"/>
                <a:ext cx="2919517" cy="91037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sz="2800" b="0" i="0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  <m:r>
                            <a:rPr lang="pt-BR" sz="2800" i="1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pt-BR" sz="2800" i="1">
                          <a:solidFill>
                            <a:sysClr val="windowText" lastClr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2800" b="0" i="1" smtClean="0">
                          <a:solidFill>
                            <a:sysClr val="windowText" lastClr="000000"/>
                          </a:solidFill>
                          <a:latin typeface="Cambria Math"/>
                          <a:ea typeface="Cambria Math"/>
                        </a:rPr>
                        <m:t>𝑠𝑒𝑛</m:t>
                      </m:r>
                      <m:r>
                        <a:rPr lang="pt-BR" sz="2800" i="1">
                          <a:solidFill>
                            <a:sysClr val="windowText" lastClr="00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pt-BR" sz="2800" dirty="0">
                  <a:solidFill>
                    <a:sysClr val="windowText" lastClr="000000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072" y="1131829"/>
                <a:ext cx="2919517" cy="9103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940072" y="3384246"/>
                <a:ext cx="5685916" cy="91037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sz="2800" b="0" i="0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cossec</m:t>
                          </m:r>
                          <m:r>
                            <a:rPr lang="pt-BR" sz="2800" i="1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pt-BR" sz="2800" i="1">
                          <a:solidFill>
                            <a:sysClr val="windowText" lastClr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2800" b="0" i="1" smtClean="0">
                          <a:solidFill>
                            <a:sysClr val="windowText" lastClr="00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pt-BR" sz="2800" b="0" i="1" smtClean="0">
                          <a:solidFill>
                            <a:sysClr val="windowText" lastClr="000000"/>
                          </a:solidFill>
                          <a:latin typeface="Cambria Math"/>
                          <a:ea typeface="Cambria Math"/>
                        </a:rPr>
                        <m:t>𝑐𝑜𝑠𝑠𝑒𝑐</m:t>
                      </m:r>
                      <m:r>
                        <a:rPr lang="pt-BR" sz="2800" b="0" i="1" smtClean="0">
                          <a:solidFill>
                            <a:sysClr val="windowText" lastClr="00000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pt-BR" sz="2800" i="1">
                          <a:solidFill>
                            <a:sysClr val="windowText" lastClr="00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pt-BR" sz="2800" b="0" i="1" smtClean="0">
                          <a:solidFill>
                            <a:sysClr val="windowText" lastClr="00000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pt-BR" sz="2800" b="0" i="1" smtClean="0">
                          <a:solidFill>
                            <a:sysClr val="windowText" lastClr="000000"/>
                          </a:solidFill>
                          <a:latin typeface="Cambria Math"/>
                          <a:ea typeface="Cambria Math"/>
                        </a:rPr>
                        <m:t>𝑐𝑜𝑡𝑔</m:t>
                      </m:r>
                      <m:r>
                        <a:rPr lang="pt-BR" sz="2800" b="0" i="1" smtClean="0">
                          <a:solidFill>
                            <a:sysClr val="windowText" lastClr="00000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pt-BR" sz="2800" b="0" i="1" smtClean="0">
                          <a:solidFill>
                            <a:sysClr val="windowText" lastClr="00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pt-BR" sz="2800" b="0" i="1" smtClean="0">
                          <a:solidFill>
                            <a:sysClr val="windowText" lastClr="00000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pt-BR" sz="2800" dirty="0">
                  <a:solidFill>
                    <a:sysClr val="windowText" lastClr="000000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072" y="3384246"/>
                <a:ext cx="5685916" cy="9103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940072" y="2253149"/>
                <a:ext cx="4005648" cy="91037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sz="2800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pt-BR" sz="2800" b="0" i="0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ec</m:t>
                          </m:r>
                          <m:r>
                            <a:rPr lang="pt-BR" sz="2800" i="1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pt-BR" sz="2800" i="1">
                          <a:solidFill>
                            <a:sysClr val="windowText" lastClr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2800" b="0" i="1" smtClean="0">
                          <a:solidFill>
                            <a:sysClr val="windowText" lastClr="000000"/>
                          </a:solidFill>
                          <a:latin typeface="Cambria Math"/>
                          <a:ea typeface="Cambria Math"/>
                        </a:rPr>
                        <m:t>𝑡𝑔</m:t>
                      </m:r>
                      <m:d>
                        <m:dPr>
                          <m:ctrlPr>
                            <a:rPr lang="pt-BR" sz="2800" b="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BR" sz="2800" b="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m:rPr>
                          <m:sty m:val="p"/>
                        </m:rPr>
                        <a:rPr lang="pt-BR" sz="2800" b="0" i="0" smtClean="0">
                          <a:solidFill>
                            <a:sysClr val="windowText" lastClr="000000"/>
                          </a:solidFill>
                          <a:latin typeface="Cambria Math"/>
                          <a:ea typeface="Cambria Math"/>
                        </a:rPr>
                        <m:t>sec</m:t>
                      </m:r>
                      <m:r>
                        <a:rPr lang="pt-BR" sz="2800" b="0" i="1" smtClean="0">
                          <a:solidFill>
                            <a:sysClr val="windowText" lastClr="000000"/>
                          </a:solidFill>
                          <a:latin typeface="Cambria Math"/>
                          <a:ea typeface="Cambria Math"/>
                        </a:rPr>
                        <m:t>⁡(</m:t>
                      </m:r>
                      <m:r>
                        <a:rPr lang="pt-BR" sz="2800" b="0" i="1" smtClean="0">
                          <a:solidFill>
                            <a:sysClr val="windowText" lastClr="00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pt-BR" sz="2800" b="0" i="1" smtClean="0">
                          <a:solidFill>
                            <a:sysClr val="windowText" lastClr="00000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pt-BR" sz="2800" dirty="0">
                  <a:solidFill>
                    <a:sysClr val="windowText" lastClr="000000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072" y="2253149"/>
                <a:ext cx="4005648" cy="9103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943278" y="4512510"/>
                <a:ext cx="4589526" cy="91037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sz="2800" b="0" i="0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tg</m:t>
                          </m:r>
                          <m:r>
                            <a:rPr lang="pt-BR" sz="2800" i="1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pt-BR" sz="2800" i="1">
                          <a:solidFill>
                            <a:sysClr val="windowText" lastClr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pt-BR" sz="2800" b="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𝑠𝑒𝑐</m:t>
                          </m:r>
                        </m:e>
                        <m:sup>
                          <m:r>
                            <a:rPr lang="pt-BR" sz="2800" b="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pt-BR" sz="2800" i="1">
                          <a:solidFill>
                            <a:sysClr val="windowText" lastClr="00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pt-BR" sz="2800" b="0" i="1" smtClean="0">
                          <a:solidFill>
                            <a:sysClr val="windowText" lastClr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pt-BR" sz="2800" b="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pt-BR" sz="2800" b="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𝑠𝑒𝑐𝑥</m:t>
                          </m:r>
                          <m:r>
                            <a:rPr lang="pt-BR" sz="2800" b="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pt-BR" sz="2800" b="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2800" dirty="0">
                  <a:solidFill>
                    <a:sysClr val="windowText" lastClr="000000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278" y="4512510"/>
                <a:ext cx="4589526" cy="9103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940072" y="5652192"/>
                <a:ext cx="6248634" cy="91037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sz="2800" b="0" i="0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cotg</m:t>
                          </m:r>
                          <m:r>
                            <a:rPr lang="pt-BR" sz="2800" i="1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pt-BR" sz="2800" i="1">
                          <a:solidFill>
                            <a:sysClr val="windowText" lastClr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2800" b="0" i="1" smtClean="0">
                          <a:solidFill>
                            <a:sysClr val="windowText" lastClr="00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pt-BR" sz="2800" i="1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𝑠𝑒𝑐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pt-BR" sz="2800" i="1">
                          <a:solidFill>
                            <a:sysClr val="windowText" lastClr="00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pt-BR" sz="2800" b="0" i="1" smtClean="0">
                          <a:solidFill>
                            <a:sysClr val="windowText" lastClr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pt-BR" sz="2800" b="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pt-BR" sz="2800" b="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𝑐𝑜𝑠𝑠𝑒𝑐𝑥</m:t>
                          </m:r>
                          <m:r>
                            <a:rPr lang="pt-BR" sz="2800" b="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pt-BR" sz="2800" b="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2800" dirty="0">
                  <a:solidFill>
                    <a:sysClr val="windowText" lastClr="000000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072" y="5652192"/>
                <a:ext cx="6248634" cy="9103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639264" y="6227702"/>
            <a:ext cx="2133600" cy="36512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11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3906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36000" contras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42"/>
            <a:stretch/>
          </p:blipFill>
          <p:spPr>
            <a:xfrm>
              <a:off x="-1" y="0"/>
              <a:ext cx="7108235" cy="6858000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36000" contras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42"/>
            <a:stretch/>
          </p:blipFill>
          <p:spPr>
            <a:xfrm flipH="1">
              <a:off x="2035765" y="0"/>
              <a:ext cx="7108235" cy="6858000"/>
            </a:xfrm>
            <a:prstGeom prst="rect">
              <a:avLst/>
            </a:prstGeom>
          </p:spPr>
        </p:pic>
      </p:grpSp>
      <p:sp>
        <p:nvSpPr>
          <p:cNvPr id="8" name="TextBox 4"/>
          <p:cNvSpPr txBox="1"/>
          <p:nvPr/>
        </p:nvSpPr>
        <p:spPr>
          <a:xfrm>
            <a:off x="79514" y="2477322"/>
            <a:ext cx="90114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Regra da cadeia</a:t>
            </a:r>
            <a:br>
              <a:rPr lang="pt-B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em derivadas</a:t>
            </a:r>
          </a:p>
        </p:txBody>
      </p:sp>
    </p:spTree>
    <p:extLst>
      <p:ext uri="{BB962C8B-B14F-4D97-AF65-F5344CB8AC3E}">
        <p14:creationId xmlns:p14="http://schemas.microsoft.com/office/powerpoint/2010/main" val="159058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13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Espaço Reservado para Número de Slide 2"/>
          <p:cNvSpPr txBox="1">
            <a:spLocks/>
          </p:cNvSpPr>
          <p:nvPr/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pPr/>
              <a:t>13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612771" y="1068109"/>
                <a:ext cx="790837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Ø"/>
                </a:pPr>
                <a:r>
                  <a:rPr lang="pt-BR" sz="2800" b="0" dirty="0" smtClean="0">
                    <a:ea typeface="Cambria Math"/>
                  </a:rPr>
                  <a:t>Nesta seção encontraremos a regra para derivar uma função composta </a:t>
                </a:r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𝒇</m:t>
                    </m:r>
                    <m:r>
                      <a:rPr lang="pt-BR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∘</m:t>
                    </m:r>
                    <m:r>
                      <a:rPr lang="pt-BR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𝒈</m:t>
                    </m:r>
                  </m:oMath>
                </a14:m>
                <a:r>
                  <a:rPr lang="pt-BR" sz="2800" b="0" dirty="0" smtClean="0">
                    <a:ea typeface="Cambria Math"/>
                  </a:rPr>
                  <a:t>.</a:t>
                </a: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71" y="1068109"/>
                <a:ext cx="7908373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388" t="-6369" b="-165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ixaDeTexto 12"/>
          <p:cNvSpPr txBox="1"/>
          <p:nvPr/>
        </p:nvSpPr>
        <p:spPr>
          <a:xfrm>
            <a:off x="262118" y="251273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Regra da cadeia </a:t>
            </a:r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 </a:t>
            </a:r>
            <a:r>
              <a:rPr lang="pt-BR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derivadas</a:t>
            </a:r>
            <a:endParaRPr lang="pt-BR" sz="3600" dirty="0"/>
          </a:p>
        </p:txBody>
      </p:sp>
      <p:sp>
        <p:nvSpPr>
          <p:cNvPr id="14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124200" y="6333718"/>
            <a:ext cx="2895600" cy="365125"/>
          </a:xfrm>
        </p:spPr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1528614" y="3005043"/>
                <a:ext cx="2851550" cy="91076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8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𝒅</m:t>
                          </m:r>
                        </m:num>
                        <m:den>
                          <m:r>
                            <a:rPr lang="pt-BR" sz="28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𝒅𝒙</m:t>
                          </m:r>
                        </m:den>
                      </m:f>
                      <m:r>
                        <a:rPr lang="pt-BR" sz="2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[</m:t>
                      </m:r>
                      <m:sSup>
                        <m:sSupPr>
                          <m:ctrlPr>
                            <a:rPr lang="pt-BR" sz="28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pt-BR" sz="28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pt-BR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pt-BR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pt-BR" sz="28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𝟏𝟎𝟎</m:t>
                          </m:r>
                        </m:sup>
                      </m:sSup>
                      <m:r>
                        <a:rPr lang="pt-BR" sz="2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lang="pt-BR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614" y="3005043"/>
                <a:ext cx="2851550" cy="91076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aixaDeTexto 17"/>
          <p:cNvSpPr txBox="1"/>
          <p:nvPr/>
        </p:nvSpPr>
        <p:spPr>
          <a:xfrm>
            <a:off x="612771" y="2349920"/>
            <a:ext cx="8292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pt-BR" sz="2800" dirty="0" smtClean="0">
                <a:ea typeface="Cambria Math"/>
              </a:rPr>
              <a:t>Considere o problema de calcular:</a:t>
            </a:r>
          </a:p>
          <a:p>
            <a:endParaRPr lang="pt-BR" sz="2800" b="0" dirty="0" smtClean="0">
              <a:ea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129190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14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Espaço Reservado para Número de Slide 2"/>
          <p:cNvSpPr txBox="1">
            <a:spLocks/>
          </p:cNvSpPr>
          <p:nvPr/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pPr/>
              <a:t>14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62118" y="251273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Regra da cadeia </a:t>
            </a:r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 </a:t>
            </a:r>
            <a:r>
              <a:rPr lang="pt-BR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derivadas</a:t>
            </a:r>
            <a:endParaRPr lang="pt-BR" sz="3600" dirty="0"/>
          </a:p>
        </p:txBody>
      </p:sp>
      <p:sp>
        <p:nvSpPr>
          <p:cNvPr id="14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124200" y="6333718"/>
            <a:ext cx="2895600" cy="365125"/>
          </a:xfrm>
        </p:spPr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60375" y="1028940"/>
            <a:ext cx="8292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sz="2800" dirty="0" smtClean="0">
                <a:ea typeface="Cambria Math"/>
              </a:rPr>
              <a:t>Escrevemos a função como uma composta:</a:t>
            </a:r>
            <a:endParaRPr lang="pt-BR" sz="2800" b="0" dirty="0" smtClean="0">
              <a:ea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262118" y="1545353"/>
                <a:ext cx="8616461" cy="101912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7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𝒉</m:t>
                      </m:r>
                      <m:d>
                        <m:dPr>
                          <m:ctrlPr>
                            <a:rPr lang="pt-BR" sz="27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BR" sz="27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d>
                      <m:r>
                        <a:rPr lang="pt-BR" sz="27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pt-BR" sz="27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BR" sz="27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𝒇</m:t>
                          </m:r>
                          <m:r>
                            <a:rPr lang="pt-BR" sz="27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pt-BR" sz="27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𝒈</m:t>
                          </m:r>
                        </m:e>
                      </m:d>
                      <m:d>
                        <m:dPr>
                          <m:ctrlPr>
                            <a:rPr lang="pt-BR" sz="27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BR" sz="27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d>
                      <m:r>
                        <a:rPr lang="pt-BR" sz="27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27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𝒇</m:t>
                      </m:r>
                      <m:d>
                        <m:dPr>
                          <m:ctrlPr>
                            <a:rPr lang="pt-BR" sz="27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BR" sz="27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𝒈</m:t>
                          </m:r>
                          <m:d>
                            <m:dPr>
                              <m:ctrlPr>
                                <a:rPr lang="pt-BR" sz="27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pt-BR" sz="27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pt-BR" sz="27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    </m:t>
                      </m:r>
                      <m:r>
                        <a:rPr lang="pt-BR" sz="27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𝒆𝒎</m:t>
                      </m:r>
                      <m:r>
                        <a:rPr lang="pt-BR" sz="27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pt-BR" sz="27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𝒒𝒖𝒆</m:t>
                      </m:r>
                      <m:r>
                        <a:rPr lang="pt-BR" sz="27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pt-BR" sz="27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sz="27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pt-BR" sz="27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pt-BR" sz="27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sz="27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pt-BR" sz="27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pt-BR" sz="27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sz="27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pt-BR" sz="27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pt-BR" sz="27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pt-BR" sz="27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pt-BR" sz="27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pt-BR" sz="27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sz="27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pt-BR" sz="27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pt-BR" sz="27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sz="27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pt-BR" sz="27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𝟏𝟎𝟎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pt-BR" sz="27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18" y="1545353"/>
                <a:ext cx="8616461" cy="101912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107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15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Espaço Reservado para Número de Slide 2"/>
          <p:cNvSpPr txBox="1">
            <a:spLocks/>
          </p:cNvSpPr>
          <p:nvPr/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pPr/>
              <a:t>15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62118" y="251273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Regra da cadeia </a:t>
            </a:r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 </a:t>
            </a:r>
            <a:r>
              <a:rPr lang="pt-BR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derivadas</a:t>
            </a:r>
            <a:endParaRPr lang="pt-BR" sz="3600" dirty="0"/>
          </a:p>
        </p:txBody>
      </p:sp>
      <p:sp>
        <p:nvSpPr>
          <p:cNvPr id="14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124200" y="6333718"/>
            <a:ext cx="2895600" cy="365125"/>
          </a:xfrm>
        </p:spPr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60375" y="1028940"/>
            <a:ext cx="8292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sz="2800" dirty="0" smtClean="0">
                <a:ea typeface="Cambria Math"/>
              </a:rPr>
              <a:t>Escrevemos a função como uma composta:</a:t>
            </a:r>
            <a:endParaRPr lang="pt-BR" sz="2800" b="0" dirty="0" smtClean="0">
              <a:ea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262118" y="1545353"/>
                <a:ext cx="8616461" cy="101912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7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𝒉</m:t>
                      </m:r>
                      <m:d>
                        <m:dPr>
                          <m:ctrlPr>
                            <a:rPr lang="pt-BR" sz="27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BR" sz="27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d>
                      <m:r>
                        <a:rPr lang="pt-BR" sz="27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pt-BR" sz="27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BR" sz="27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𝒇</m:t>
                          </m:r>
                          <m:r>
                            <a:rPr lang="pt-BR" sz="27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pt-BR" sz="27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𝒈</m:t>
                          </m:r>
                        </m:e>
                      </m:d>
                      <m:d>
                        <m:dPr>
                          <m:ctrlPr>
                            <a:rPr lang="pt-BR" sz="27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BR" sz="27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d>
                      <m:r>
                        <a:rPr lang="pt-BR" sz="27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27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𝒇</m:t>
                      </m:r>
                      <m:d>
                        <m:dPr>
                          <m:ctrlPr>
                            <a:rPr lang="pt-BR" sz="27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BR" sz="27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𝒈</m:t>
                          </m:r>
                          <m:d>
                            <m:dPr>
                              <m:ctrlPr>
                                <a:rPr lang="pt-BR" sz="27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pt-BR" sz="27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pt-BR" sz="27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    </m:t>
                      </m:r>
                      <m:r>
                        <a:rPr lang="pt-BR" sz="27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𝒆𝒎</m:t>
                      </m:r>
                      <m:r>
                        <a:rPr lang="pt-BR" sz="27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pt-BR" sz="27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𝒒𝒖𝒆</m:t>
                      </m:r>
                      <m:r>
                        <a:rPr lang="pt-BR" sz="27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pt-BR" sz="27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sz="27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pt-BR" sz="27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pt-BR" sz="27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sz="27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pt-BR" sz="27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pt-BR" sz="27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sz="27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pt-BR" sz="27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pt-BR" sz="27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pt-BR" sz="27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pt-BR" sz="27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pt-BR" sz="27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sz="27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pt-BR" sz="27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pt-BR" sz="27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sz="27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pt-BR" sz="27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𝟏𝟎𝟎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pt-BR" sz="27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18" y="1545353"/>
                <a:ext cx="8616461" cy="101912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ixaDeTexto 16"/>
          <p:cNvSpPr txBox="1"/>
          <p:nvPr/>
        </p:nvSpPr>
        <p:spPr>
          <a:xfrm>
            <a:off x="480175" y="2703678"/>
            <a:ext cx="8292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pt-BR" sz="2800" dirty="0" smtClean="0">
                <a:ea typeface="Cambria Math"/>
              </a:rPr>
              <a:t>Introduzimos duas novas variáveis:</a:t>
            </a:r>
            <a:endParaRPr lang="pt-BR" sz="2800" b="0" dirty="0" smtClean="0">
              <a:ea typeface="Cambria Math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tângulo 18"/>
              <p:cNvSpPr/>
              <p:nvPr/>
            </p:nvSpPr>
            <p:spPr>
              <a:xfrm>
                <a:off x="612775" y="3326277"/>
                <a:ext cx="8213851" cy="91614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BR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sz="2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pt-BR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𝒖</m:t>
                              </m:r>
                              <m:r>
                                <a:rPr lang="pt-BR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pt-BR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pt-BR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pt-BR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pt-BR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pt-BR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pt-BR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pt-BR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pt-BR" sz="2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  <m:r>
                                <a:rPr lang="pt-BR" sz="2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pt-BR" sz="24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sz="2400" b="1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400" b="1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BR" sz="24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𝟏𝟎𝟎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  <m:r>
                        <a:rPr lang="pt-BR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           </m:t>
                      </m:r>
                      <m:f>
                        <m:fPr>
                          <m:ctrlPr>
                            <a:rPr lang="pt-BR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𝒅𝒚</m:t>
                          </m:r>
                        </m:num>
                        <m:den>
                          <m:r>
                            <a:rPr lang="pt-BR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𝒅𝒖</m:t>
                          </m:r>
                        </m:den>
                      </m:f>
                      <m:r>
                        <a:rPr lang="pt-BR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𝟏𝟎𝟎</m:t>
                      </m:r>
                      <m:sSup>
                        <m:sSupPr>
                          <m:ctrlPr>
                            <a:rPr lang="pt-BR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𝒖</m:t>
                          </m:r>
                        </m:e>
                        <m:sup>
                          <m:r>
                            <a:rPr lang="pt-BR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𝟗𝟗</m:t>
                          </m:r>
                        </m:sup>
                      </m:sSup>
                      <m:r>
                        <a:rPr lang="pt-BR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        </m:t>
                      </m:r>
                      <m:r>
                        <a:rPr lang="pt-BR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𝒆</m:t>
                      </m:r>
                      <m:r>
                        <a:rPr lang="pt-BR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    </m:t>
                      </m:r>
                      <m:f>
                        <m:fPr>
                          <m:ctrlPr>
                            <a:rPr lang="pt-BR" sz="24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4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𝒅𝒖</m:t>
                          </m:r>
                        </m:num>
                        <m:den>
                          <m:r>
                            <a:rPr lang="pt-BR" sz="24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𝒅𝒙</m:t>
                          </m:r>
                        </m:den>
                      </m:f>
                      <m:r>
                        <a:rPr lang="pt-BR" sz="24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24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pt-BR" sz="24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pt-BR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       </m:t>
                      </m:r>
                    </m:oMath>
                  </m:oMathPara>
                </a14:m>
                <a:endParaRPr lang="pt-BR" sz="27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75" y="3326277"/>
                <a:ext cx="8213851" cy="91614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834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16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Espaço Reservado para Número de Slide 2"/>
          <p:cNvSpPr txBox="1">
            <a:spLocks/>
          </p:cNvSpPr>
          <p:nvPr/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pPr/>
              <a:t>16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62118" y="251273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Regra da cadeia </a:t>
            </a:r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 </a:t>
            </a:r>
            <a:r>
              <a:rPr lang="pt-BR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derivadas</a:t>
            </a:r>
            <a:endParaRPr lang="pt-BR" sz="3600" dirty="0"/>
          </a:p>
        </p:txBody>
      </p:sp>
      <p:sp>
        <p:nvSpPr>
          <p:cNvPr id="14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124200" y="6333718"/>
            <a:ext cx="2895600" cy="365125"/>
          </a:xfrm>
        </p:spPr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60375" y="1028940"/>
            <a:ext cx="8292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sz="2800" dirty="0" smtClean="0">
                <a:ea typeface="Cambria Math"/>
              </a:rPr>
              <a:t>Escrevemos a função como uma composta:</a:t>
            </a:r>
            <a:endParaRPr lang="pt-BR" sz="2800" b="0" dirty="0" smtClean="0">
              <a:ea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262118" y="1545353"/>
                <a:ext cx="8616461" cy="101912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7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𝒉</m:t>
                      </m:r>
                      <m:d>
                        <m:dPr>
                          <m:ctrlPr>
                            <a:rPr lang="pt-BR" sz="27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BR" sz="27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d>
                      <m:r>
                        <a:rPr lang="pt-BR" sz="27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pt-BR" sz="27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BR" sz="27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𝒇</m:t>
                          </m:r>
                          <m:r>
                            <a:rPr lang="pt-BR" sz="27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pt-BR" sz="27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𝒈</m:t>
                          </m:r>
                        </m:e>
                      </m:d>
                      <m:d>
                        <m:dPr>
                          <m:ctrlPr>
                            <a:rPr lang="pt-BR" sz="27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BR" sz="27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d>
                      <m:r>
                        <a:rPr lang="pt-BR" sz="27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27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𝒇</m:t>
                      </m:r>
                      <m:d>
                        <m:dPr>
                          <m:ctrlPr>
                            <a:rPr lang="pt-BR" sz="27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BR" sz="27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𝒈</m:t>
                          </m:r>
                          <m:d>
                            <m:dPr>
                              <m:ctrlPr>
                                <a:rPr lang="pt-BR" sz="27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pt-BR" sz="27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pt-BR" sz="27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    </m:t>
                      </m:r>
                      <m:r>
                        <a:rPr lang="pt-BR" sz="27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𝒆𝒎</m:t>
                      </m:r>
                      <m:r>
                        <a:rPr lang="pt-BR" sz="27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pt-BR" sz="27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𝒒𝒖𝒆</m:t>
                      </m:r>
                      <m:r>
                        <a:rPr lang="pt-BR" sz="27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pt-BR" sz="27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sz="27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pt-BR" sz="27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pt-BR" sz="27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sz="27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pt-BR" sz="27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pt-BR" sz="27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sz="27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pt-BR" sz="27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pt-BR" sz="27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pt-BR" sz="27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pt-BR" sz="27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pt-BR" sz="27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sz="27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pt-BR" sz="27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pt-BR" sz="27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sz="27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pt-BR" sz="27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𝟏𝟎𝟎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pt-BR" sz="27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18" y="1545353"/>
                <a:ext cx="8616461" cy="101912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ixaDeTexto 16"/>
          <p:cNvSpPr txBox="1"/>
          <p:nvPr/>
        </p:nvSpPr>
        <p:spPr>
          <a:xfrm>
            <a:off x="480175" y="2703678"/>
            <a:ext cx="8292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pt-BR" sz="2800" dirty="0" smtClean="0">
                <a:ea typeface="Cambria Math"/>
              </a:rPr>
              <a:t>Introduzimos duas novas variáveis:</a:t>
            </a:r>
            <a:endParaRPr lang="pt-BR" sz="2800" b="0" dirty="0" smtClean="0">
              <a:ea typeface="Cambria Math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tângulo 18"/>
              <p:cNvSpPr/>
              <p:nvPr/>
            </p:nvSpPr>
            <p:spPr>
              <a:xfrm>
                <a:off x="612775" y="3326277"/>
                <a:ext cx="8213851" cy="91614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BR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sz="2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pt-BR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𝒖</m:t>
                              </m:r>
                              <m:r>
                                <a:rPr lang="pt-BR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pt-BR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pt-BR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pt-BR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pt-BR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pt-BR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pt-BR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pt-BR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pt-BR" sz="2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  <m:r>
                                <a:rPr lang="pt-BR" sz="2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pt-BR" sz="24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sz="2400" b="1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400" b="1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BR" sz="24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𝟏𝟎𝟎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  <m:r>
                        <a:rPr lang="pt-BR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           </m:t>
                      </m:r>
                      <m:f>
                        <m:fPr>
                          <m:ctrlPr>
                            <a:rPr lang="pt-BR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𝒅𝒚</m:t>
                          </m:r>
                        </m:num>
                        <m:den>
                          <m:r>
                            <a:rPr lang="pt-BR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𝒅𝒖</m:t>
                          </m:r>
                        </m:den>
                      </m:f>
                      <m:r>
                        <a:rPr lang="pt-BR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𝟏𝟎𝟎</m:t>
                      </m:r>
                      <m:sSup>
                        <m:sSupPr>
                          <m:ctrlPr>
                            <a:rPr lang="pt-BR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𝒖</m:t>
                          </m:r>
                        </m:e>
                        <m:sup>
                          <m:r>
                            <a:rPr lang="pt-BR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𝟗𝟗</m:t>
                          </m:r>
                        </m:sup>
                      </m:sSup>
                      <m:r>
                        <a:rPr lang="pt-BR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        </m:t>
                      </m:r>
                      <m:r>
                        <a:rPr lang="pt-BR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𝒆</m:t>
                      </m:r>
                      <m:r>
                        <a:rPr lang="pt-BR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    </m:t>
                      </m:r>
                      <m:f>
                        <m:fPr>
                          <m:ctrlPr>
                            <a:rPr lang="pt-BR" sz="24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4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𝒅𝒖</m:t>
                          </m:r>
                        </m:num>
                        <m:den>
                          <m:r>
                            <a:rPr lang="pt-BR" sz="24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𝒅𝒙</m:t>
                          </m:r>
                        </m:den>
                      </m:f>
                      <m:r>
                        <a:rPr lang="pt-BR" sz="24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24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pt-BR" sz="24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pt-BR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       </m:t>
                      </m:r>
                    </m:oMath>
                  </m:oMathPara>
                </a14:m>
                <a:endParaRPr lang="pt-BR" sz="27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75" y="3326277"/>
                <a:ext cx="8213851" cy="91614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ixaDeTexto 19"/>
          <p:cNvSpPr txBox="1"/>
          <p:nvPr/>
        </p:nvSpPr>
        <p:spPr>
          <a:xfrm>
            <a:off x="480175" y="4600599"/>
            <a:ext cx="8292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pt-BR" sz="2800" dirty="0" smtClean="0">
                <a:ea typeface="Cambria Math"/>
              </a:rPr>
              <a:t>Mas queremos:</a:t>
            </a:r>
            <a:endParaRPr lang="pt-BR" sz="2800" b="0" dirty="0" smtClean="0">
              <a:ea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307975" y="5236450"/>
                <a:ext cx="3266663" cy="79387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𝒅𝒚</m:t>
                          </m:r>
                        </m:num>
                        <m:den>
                          <m:r>
                            <a:rPr lang="pt-BR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𝒅𝒙</m:t>
                          </m:r>
                        </m:den>
                      </m:f>
                      <m:r>
                        <a:rPr lang="pt-BR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BR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𝒅</m:t>
                          </m:r>
                        </m:num>
                        <m:den>
                          <m:r>
                            <a:rPr lang="pt-BR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𝒅𝒙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pt-BR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pt-BR" sz="2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pt-BR" sz="2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𝟏𝟎𝟎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27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5" y="5236450"/>
                <a:ext cx="3266663" cy="79387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012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17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Espaço Reservado para Número de Slide 2"/>
          <p:cNvSpPr txBox="1">
            <a:spLocks/>
          </p:cNvSpPr>
          <p:nvPr/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pPr/>
              <a:t>17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62118" y="251273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Regra da cadeia </a:t>
            </a:r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 </a:t>
            </a:r>
            <a:r>
              <a:rPr lang="pt-BR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derivadas</a:t>
            </a:r>
            <a:endParaRPr lang="pt-BR" sz="3600" dirty="0"/>
          </a:p>
        </p:txBody>
      </p:sp>
      <p:sp>
        <p:nvSpPr>
          <p:cNvPr id="14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124200" y="6333718"/>
            <a:ext cx="2895600" cy="365125"/>
          </a:xfrm>
        </p:spPr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60375" y="1028940"/>
            <a:ext cx="8292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sz="2800" dirty="0" smtClean="0">
                <a:ea typeface="Cambria Math"/>
              </a:rPr>
              <a:t>Escrevemos a função como uma composta:</a:t>
            </a:r>
            <a:endParaRPr lang="pt-BR" sz="2800" b="0" dirty="0" smtClean="0">
              <a:ea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262118" y="1545353"/>
                <a:ext cx="8616461" cy="101912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7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𝒉</m:t>
                      </m:r>
                      <m:d>
                        <m:dPr>
                          <m:ctrlPr>
                            <a:rPr lang="pt-BR" sz="27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BR" sz="27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d>
                      <m:r>
                        <a:rPr lang="pt-BR" sz="27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pt-BR" sz="27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BR" sz="27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𝒇</m:t>
                          </m:r>
                          <m:r>
                            <a:rPr lang="pt-BR" sz="27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pt-BR" sz="27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𝒈</m:t>
                          </m:r>
                        </m:e>
                      </m:d>
                      <m:d>
                        <m:dPr>
                          <m:ctrlPr>
                            <a:rPr lang="pt-BR" sz="27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BR" sz="27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d>
                      <m:r>
                        <a:rPr lang="pt-BR" sz="27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27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𝒇</m:t>
                      </m:r>
                      <m:d>
                        <m:dPr>
                          <m:ctrlPr>
                            <a:rPr lang="pt-BR" sz="27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BR" sz="27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𝒈</m:t>
                          </m:r>
                          <m:d>
                            <m:dPr>
                              <m:ctrlPr>
                                <a:rPr lang="pt-BR" sz="27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pt-BR" sz="27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pt-BR" sz="27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    </m:t>
                      </m:r>
                      <m:r>
                        <a:rPr lang="pt-BR" sz="27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𝒆𝒎</m:t>
                      </m:r>
                      <m:r>
                        <a:rPr lang="pt-BR" sz="27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pt-BR" sz="27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𝒒𝒖𝒆</m:t>
                      </m:r>
                      <m:r>
                        <a:rPr lang="pt-BR" sz="27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pt-BR" sz="27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sz="27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pt-BR" sz="27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pt-BR" sz="27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sz="27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pt-BR" sz="27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pt-BR" sz="27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sz="27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pt-BR" sz="27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pt-BR" sz="27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pt-BR" sz="27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pt-BR" sz="27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pt-BR" sz="27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sz="27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pt-BR" sz="27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pt-BR" sz="27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sz="27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pt-BR" sz="27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𝟏𝟎𝟎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pt-BR" sz="27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18" y="1545353"/>
                <a:ext cx="8616461" cy="101912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ixaDeTexto 16"/>
          <p:cNvSpPr txBox="1"/>
          <p:nvPr/>
        </p:nvSpPr>
        <p:spPr>
          <a:xfrm>
            <a:off x="480175" y="2703678"/>
            <a:ext cx="8292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pt-BR" sz="2800" dirty="0" smtClean="0">
                <a:ea typeface="Cambria Math"/>
              </a:rPr>
              <a:t>Introduzimos duas novas variáveis:</a:t>
            </a:r>
            <a:endParaRPr lang="pt-BR" sz="2800" b="0" dirty="0" smtClean="0">
              <a:ea typeface="Cambria Math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tângulo 18"/>
              <p:cNvSpPr/>
              <p:nvPr/>
            </p:nvSpPr>
            <p:spPr>
              <a:xfrm>
                <a:off x="612775" y="3326277"/>
                <a:ext cx="8213851" cy="91614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BR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sz="2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pt-BR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𝒖</m:t>
                              </m:r>
                              <m:r>
                                <a:rPr lang="pt-BR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pt-BR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pt-BR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pt-BR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pt-BR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pt-BR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pt-BR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pt-BR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pt-BR" sz="2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  <m:r>
                                <a:rPr lang="pt-BR" sz="2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pt-BR" sz="24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sz="2400" b="1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400" b="1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BR" sz="24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𝟏𝟎𝟎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  <m:r>
                        <a:rPr lang="pt-BR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           </m:t>
                      </m:r>
                      <m:f>
                        <m:fPr>
                          <m:ctrlPr>
                            <a:rPr lang="pt-BR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𝒅𝒚</m:t>
                          </m:r>
                        </m:num>
                        <m:den>
                          <m:r>
                            <a:rPr lang="pt-BR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𝒅𝒖</m:t>
                          </m:r>
                        </m:den>
                      </m:f>
                      <m:r>
                        <a:rPr lang="pt-BR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𝟏𝟎𝟎</m:t>
                      </m:r>
                      <m:sSup>
                        <m:sSupPr>
                          <m:ctrlPr>
                            <a:rPr lang="pt-BR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𝒖</m:t>
                          </m:r>
                        </m:e>
                        <m:sup>
                          <m:r>
                            <a:rPr lang="pt-BR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𝟗𝟗</m:t>
                          </m:r>
                        </m:sup>
                      </m:sSup>
                      <m:r>
                        <a:rPr lang="pt-BR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        </m:t>
                      </m:r>
                      <m:r>
                        <a:rPr lang="pt-BR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𝒆</m:t>
                      </m:r>
                      <m:r>
                        <a:rPr lang="pt-BR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    </m:t>
                      </m:r>
                      <m:f>
                        <m:fPr>
                          <m:ctrlPr>
                            <a:rPr lang="pt-BR" sz="24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4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𝒅𝒖</m:t>
                          </m:r>
                        </m:num>
                        <m:den>
                          <m:r>
                            <a:rPr lang="pt-BR" sz="24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𝒅𝒙</m:t>
                          </m:r>
                        </m:den>
                      </m:f>
                      <m:r>
                        <a:rPr lang="pt-BR" sz="24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24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pt-BR" sz="24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pt-BR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       </m:t>
                      </m:r>
                    </m:oMath>
                  </m:oMathPara>
                </a14:m>
                <a:endParaRPr lang="pt-BR" sz="27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75" y="3326277"/>
                <a:ext cx="8213851" cy="91614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ixaDeTexto 19"/>
          <p:cNvSpPr txBox="1"/>
          <p:nvPr/>
        </p:nvSpPr>
        <p:spPr>
          <a:xfrm>
            <a:off x="480175" y="4600599"/>
            <a:ext cx="8292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pt-BR" sz="2800" dirty="0" smtClean="0">
                <a:ea typeface="Cambria Math"/>
              </a:rPr>
              <a:t>Mas queremos:</a:t>
            </a:r>
            <a:endParaRPr lang="pt-BR" sz="2800" b="0" dirty="0" smtClean="0">
              <a:ea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307975" y="5236450"/>
                <a:ext cx="8716937" cy="79387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𝒅𝒚</m:t>
                          </m:r>
                        </m:num>
                        <m:den>
                          <m:r>
                            <a:rPr lang="pt-BR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𝒅𝒙</m:t>
                          </m:r>
                        </m:den>
                      </m:f>
                      <m:r>
                        <a:rPr lang="pt-BR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BR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𝒅</m:t>
                          </m:r>
                        </m:num>
                        <m:den>
                          <m:r>
                            <a:rPr lang="pt-BR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𝒅𝒙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pt-BR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pt-BR" sz="2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pt-BR" sz="2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𝟏𝟎𝟎</m:t>
                              </m:r>
                            </m:sup>
                          </m:sSup>
                        </m:e>
                      </m:d>
                      <m:r>
                        <a:rPr lang="pt-BR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pt-BR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pt-BR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   </m:t>
                      </m:r>
                      <m:f>
                        <m:fPr>
                          <m:ctrlPr>
                            <a:rPr lang="pt-BR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𝒅𝒚</m:t>
                          </m:r>
                        </m:num>
                        <m:den>
                          <m:r>
                            <a:rPr lang="pt-BR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𝒅𝒙</m:t>
                          </m:r>
                        </m:den>
                      </m:f>
                      <m:r>
                        <a:rPr lang="pt-BR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BR" sz="2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𝒅𝒚</m:t>
                          </m:r>
                        </m:num>
                        <m:den>
                          <m:r>
                            <a:rPr lang="pt-BR" sz="2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𝒅𝒖</m:t>
                          </m:r>
                        </m:den>
                      </m:f>
                      <m:r>
                        <a:rPr lang="pt-BR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pt-BR" sz="24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4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𝒅𝒖</m:t>
                          </m:r>
                        </m:num>
                        <m:den>
                          <m:r>
                            <a:rPr lang="pt-BR" sz="24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𝒅𝒙</m:t>
                          </m:r>
                        </m:den>
                      </m:f>
                      <m:r>
                        <a:rPr lang="pt-BR" sz="24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𝟏𝟎𝟎</m:t>
                      </m:r>
                      <m:sSup>
                        <m:sSupPr>
                          <m:ctrlPr>
                            <a:rPr lang="pt-BR" sz="2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4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4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pt-BR" sz="24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pt-BR" sz="24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pt-BR" sz="24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pt-BR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𝟗𝟗</m:t>
                          </m:r>
                        </m:sup>
                      </m:sSup>
                      <m:r>
                        <a:rPr lang="pt-BR" sz="24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pt-BR" sz="24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</m:oMath>
                  </m:oMathPara>
                </a14:m>
                <a:endParaRPr lang="pt-BR" sz="27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5" y="5236450"/>
                <a:ext cx="8716937" cy="79387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974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39" t="22713" r="43000" b="39803"/>
          <a:stretch/>
        </p:blipFill>
        <p:spPr bwMode="auto">
          <a:xfrm>
            <a:off x="2743200" y="1815548"/>
            <a:ext cx="3630539" cy="234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62118" y="251273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Regra da cadeia em derivadas</a:t>
            </a:r>
            <a:endParaRPr lang="pt-BR" sz="36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56714" y="1016873"/>
            <a:ext cx="8292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pt-BR" sz="2800" dirty="0" smtClean="0">
                <a:ea typeface="Cambria Math"/>
              </a:rPr>
              <a:t>Entendendo a derivada como taxa de variação:</a:t>
            </a:r>
          </a:p>
          <a:p>
            <a:endParaRPr lang="pt-BR" sz="2800" b="0" dirty="0" smtClean="0">
              <a:ea typeface="Cambria Math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60375" y="6166910"/>
            <a:ext cx="373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Howard Anton 10 ed., 2014 </a:t>
            </a:r>
            <a:endParaRPr lang="pt-BR" dirty="0"/>
          </a:p>
        </p:txBody>
      </p:sp>
      <p:sp>
        <p:nvSpPr>
          <p:cNvPr id="10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5454895" y="6166910"/>
            <a:ext cx="2895600" cy="365125"/>
          </a:xfrm>
        </p:spPr>
        <p:txBody>
          <a:bodyPr/>
          <a:lstStyle/>
          <a:p>
            <a:pPr algn="r"/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8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639264" y="6227702"/>
            <a:ext cx="2133600" cy="36512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18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3877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39" t="22713" r="43000" b="12696"/>
          <a:stretch/>
        </p:blipFill>
        <p:spPr bwMode="auto">
          <a:xfrm>
            <a:off x="2743200" y="1815547"/>
            <a:ext cx="3630539" cy="40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62118" y="251273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Regra da cadeia em derivadas</a:t>
            </a:r>
            <a:endParaRPr lang="pt-BR" sz="36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56714" y="1016873"/>
            <a:ext cx="8292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pt-BR" sz="2800" dirty="0" smtClean="0">
                <a:ea typeface="Cambria Math"/>
              </a:rPr>
              <a:t>Entendendo a derivada como taxa de variação:</a:t>
            </a:r>
          </a:p>
          <a:p>
            <a:endParaRPr lang="pt-BR" sz="2800" b="0" dirty="0" smtClean="0">
              <a:ea typeface="Cambria Math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60375" y="6166910"/>
            <a:ext cx="373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Howard Anton 10 ed., 2014 </a:t>
            </a:r>
            <a:endParaRPr lang="pt-BR" dirty="0"/>
          </a:p>
        </p:txBody>
      </p:sp>
      <p:sp>
        <p:nvSpPr>
          <p:cNvPr id="10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5454895" y="6166910"/>
            <a:ext cx="2895600" cy="365125"/>
          </a:xfrm>
        </p:spPr>
        <p:txBody>
          <a:bodyPr/>
          <a:lstStyle/>
          <a:p>
            <a:pPr algn="r"/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8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639264" y="6227702"/>
            <a:ext cx="2133600" cy="36512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19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6088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420611" y="1214383"/>
                <a:ext cx="8352253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Ø"/>
                </a:pPr>
                <a:r>
                  <a:rPr lang="pt-BR" sz="2800" dirty="0" smtClean="0">
                    <a:ea typeface="Cambria Math"/>
                  </a:rPr>
                  <a:t>Para as seis funções trigonométricas básicas:</a:t>
                </a:r>
              </a:p>
              <a:p>
                <a:pPr marL="457200" indent="-457200">
                  <a:buFont typeface="Wingdings" pitchFamily="2" charset="2"/>
                  <a:buChar char="Ø"/>
                </a:pPr>
                <a:endParaRPr lang="pt-BR" sz="2800" dirty="0">
                  <a:ea typeface="Cambria Math"/>
                </a:endParaRPr>
              </a:p>
              <a:p>
                <a:pPr marL="457200" indent="-457200">
                  <a:buFont typeface="Wingdings" pitchFamily="2" charset="2"/>
                  <a:buChar char="Ø"/>
                </a:pPr>
                <a:endParaRPr lang="pt-BR" sz="2800" dirty="0" smtClean="0">
                  <a:ea typeface="Cambria Math"/>
                </a:endParaRPr>
              </a:p>
              <a:p>
                <a:endParaRPr lang="pt-BR" sz="2800" dirty="0" smtClean="0">
                  <a:ea typeface="Cambria Math"/>
                </a:endParaRPr>
              </a:p>
              <a:p>
                <a:pPr marL="457200" indent="-457200">
                  <a:buFont typeface="Wingdings" pitchFamily="2" charset="2"/>
                  <a:buChar char="Ø"/>
                </a:pPr>
                <a:endParaRPr lang="pt-BR" sz="2800" dirty="0">
                  <a:ea typeface="Cambria Math"/>
                </a:endParaRPr>
              </a:p>
              <a:p>
                <a:pPr marL="457200" indent="-457200">
                  <a:buFont typeface="Wingdings" pitchFamily="2" charset="2"/>
                  <a:buChar char="Ø"/>
                </a:pPr>
                <a:endParaRPr lang="pt-BR" sz="2800" dirty="0" smtClean="0">
                  <a:ea typeface="Cambria Math"/>
                </a:endParaRPr>
              </a:p>
              <a:p>
                <a:pPr marL="457200" indent="-457200">
                  <a:buFont typeface="Wingdings" pitchFamily="2" charset="2"/>
                  <a:buChar char="Ø"/>
                </a:pPr>
                <a:endParaRPr lang="pt-BR" sz="2800" dirty="0" smtClean="0">
                  <a:ea typeface="Cambria Math"/>
                </a:endParaRPr>
              </a:p>
              <a:p>
                <a:pPr marL="457200" indent="-457200">
                  <a:buFont typeface="Wingdings" pitchFamily="2" charset="2"/>
                  <a:buChar char="Ø"/>
                </a:pPr>
                <a:endParaRPr lang="pt-BR" sz="2800" dirty="0" smtClean="0">
                  <a:ea typeface="Cambria Math"/>
                </a:endParaRPr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lang="pt-BR" sz="2800" dirty="0" smtClean="0">
                    <a:ea typeface="Cambria Math"/>
                  </a:rPr>
                  <a:t>A variável independente </a:t>
                </a:r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r>
                  <a:rPr lang="pt-BR" sz="2800" dirty="0" smtClean="0">
                    <a:ea typeface="Cambria Math"/>
                  </a:rPr>
                  <a:t> será definida em unidades de radianos.</a:t>
                </a:r>
                <a:endParaRPr lang="pt-BR" sz="2800" dirty="0">
                  <a:ea typeface="Cambria Math"/>
                </a:endParaRPr>
              </a:p>
              <a:p>
                <a:endParaRPr lang="pt-BR" sz="280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11" y="1214383"/>
                <a:ext cx="8352253" cy="4832092"/>
              </a:xfrm>
              <a:prstGeom prst="rect">
                <a:avLst/>
              </a:prstGeom>
              <a:blipFill rotWithShape="1">
                <a:blip r:embed="rId2"/>
                <a:stretch>
                  <a:fillRect l="-1314" t="-12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Espaço Reservado para Número de Slide 2"/>
          <p:cNvSpPr txBox="1">
            <a:spLocks/>
          </p:cNvSpPr>
          <p:nvPr/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pPr/>
              <a:t>2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62118" y="304281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Derivadas das funções trigonométricas</a:t>
            </a:r>
            <a:endParaRPr lang="pt-BR" sz="3600" dirty="0"/>
          </a:p>
        </p:txBody>
      </p:sp>
      <p:sp>
        <p:nvSpPr>
          <p:cNvPr id="14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124200" y="6333718"/>
            <a:ext cx="2895600" cy="365125"/>
          </a:xfrm>
        </p:spPr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641925" y="2010946"/>
                <a:ext cx="7822783" cy="216860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2800" b="0" dirty="0" smtClean="0">
                    <a:solidFill>
                      <a:schemeClr val="tx1"/>
                    </a:solidFill>
                    <a:ea typeface="Cambria Math"/>
                  </a:rPr>
                  <a:t>   </a:t>
                </a:r>
                <a14:m>
                  <m:oMath xmlns:m="http://schemas.openxmlformats.org/officeDocument/2006/math">
                    <m:r>
                      <a:rPr lang="pt-BR" sz="28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   </m:t>
                    </m:r>
                    <m:r>
                      <a:rPr lang="pt-BR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𝒔𝒆𝒏𝒙</m:t>
                    </m:r>
                    <m:r>
                      <a:rPr lang="pt-BR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                      </m:t>
                    </m:r>
                    <m:r>
                      <a:rPr lang="pt-BR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𝒄𝒐𝒔𝒙</m:t>
                    </m:r>
                    <m:r>
                      <a:rPr lang="pt-BR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                 </m:t>
                    </m:r>
                    <m:r>
                      <a:rPr lang="pt-BR" sz="28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𝒕𝒈𝒙</m:t>
                    </m:r>
                    <m:r>
                      <a:rPr lang="pt-BR" sz="28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pt-BR" sz="28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t-BR" sz="28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𝒔𝒆𝒏𝒙</m:t>
                        </m:r>
                      </m:num>
                      <m:den>
                        <m:r>
                          <a:rPr lang="pt-BR" sz="28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𝒄𝒐𝒔𝒙</m:t>
                        </m:r>
                      </m:den>
                    </m:f>
                    <m:r>
                      <a:rPr lang="pt-BR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  </m:t>
                    </m:r>
                  </m:oMath>
                </a14:m>
                <a:endParaRPr lang="pt-BR" sz="2800" b="0" i="1" dirty="0" smtClean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𝑐𝑜𝑠𝑠𝑒𝑐𝑥</m:t>
                      </m:r>
                      <m:r>
                        <a:rPr lang="pt-BR" sz="28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𝑠𝑒𝑛𝑥</m:t>
                          </m:r>
                        </m:den>
                      </m:f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   </m:t>
                      </m:r>
                      <m:r>
                        <a:rPr lang="pt-BR" sz="28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𝑠𝑒𝑐𝑥</m:t>
                      </m:r>
                      <m:r>
                        <a:rPr lang="pt-BR" sz="28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𝑐𝑜𝑠𝑥</m:t>
                          </m:r>
                        </m:den>
                      </m:f>
                      <m:r>
                        <a:rPr lang="pt-BR" sz="28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  </m:t>
                      </m:r>
                      <m:r>
                        <a:rPr lang="pt-BR" sz="28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𝑐𝑜𝑡𝑔𝑥</m:t>
                      </m:r>
                      <m:r>
                        <a:rPr lang="pt-BR" sz="28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𝑐𝑜𝑠𝑥</m:t>
                          </m:r>
                        </m:num>
                        <m:den>
                          <m:r>
                            <a:rPr lang="pt-BR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𝑠𝑒𝑛𝑥</m:t>
                          </m:r>
                        </m:den>
                      </m:f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 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25" y="2010946"/>
                <a:ext cx="7822783" cy="21686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931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82" t="40661" r="15739" b="28034"/>
          <a:stretch/>
        </p:blipFill>
        <p:spPr bwMode="auto">
          <a:xfrm>
            <a:off x="13253" y="1245703"/>
            <a:ext cx="9136226" cy="272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62118" y="251273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Regra da cadeia em derivadas</a:t>
            </a:r>
            <a:endParaRPr lang="pt-BR" sz="3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460375" y="6166910"/>
            <a:ext cx="373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Howard Anton 10 ed., 2014 </a:t>
            </a:r>
            <a:endParaRPr lang="pt-BR" dirty="0"/>
          </a:p>
        </p:txBody>
      </p:sp>
      <p:sp>
        <p:nvSpPr>
          <p:cNvPr id="9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5454895" y="6166910"/>
            <a:ext cx="2895600" cy="365125"/>
          </a:xfrm>
        </p:spPr>
        <p:txBody>
          <a:bodyPr/>
          <a:lstStyle/>
          <a:p>
            <a:pPr algn="r"/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7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639264" y="6227702"/>
            <a:ext cx="2133600" cy="36512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6120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82" t="40661" r="15739" b="28034"/>
          <a:stretch/>
        </p:blipFill>
        <p:spPr bwMode="auto">
          <a:xfrm>
            <a:off x="13253" y="1245703"/>
            <a:ext cx="9136226" cy="272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62118" y="251273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Regra da cadeia em derivadas</a:t>
            </a:r>
            <a:endParaRPr lang="pt-BR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ângulo 5"/>
              <p:cNvSpPr/>
              <p:nvPr/>
            </p:nvSpPr>
            <p:spPr>
              <a:xfrm>
                <a:off x="708532" y="4715553"/>
                <a:ext cx="7904691" cy="95410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en-US" sz="2800" dirty="0" smtClean="0"/>
                  <a:t>“</a:t>
                </a:r>
                <a:r>
                  <a:rPr lang="en-US" sz="2800" dirty="0" err="1" smtClean="0"/>
                  <a:t>Derivada</a:t>
                </a:r>
                <a:r>
                  <a:rPr lang="en-US" sz="2800" dirty="0" smtClean="0"/>
                  <a:t> da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função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 de fora </a:t>
                </a:r>
                <a14:m>
                  <m:oMath xmlns:m="http://schemas.openxmlformats.org/officeDocument/2006/math">
                    <m:r>
                      <a:rPr lang="pt-BR" sz="2800" b="0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pt-BR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𝒇</m:t>
                    </m:r>
                    <m:d>
                      <m:dPr>
                        <m:ctrlPr>
                          <a:rPr lang="pt-BR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d>
                    <m:r>
                      <a:rPr lang="pt-BR" sz="28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800" dirty="0" err="1" smtClean="0"/>
                  <a:t>vezes</a:t>
                </a:r>
                <a:r>
                  <a:rPr lang="en-US" sz="2800" dirty="0" smtClean="0"/>
                  <a:t> a </a:t>
                </a:r>
                <a:r>
                  <a:rPr lang="en-US" sz="2800" dirty="0" err="1" smtClean="0"/>
                  <a:t>derivada</a:t>
                </a:r>
                <a:r>
                  <a:rPr lang="en-US" sz="2800" dirty="0" smtClean="0"/>
                  <a:t> da </a:t>
                </a:r>
                <a:r>
                  <a:rPr lang="en-US" sz="2800" dirty="0" err="1" smtClean="0">
                    <a:solidFill>
                      <a:srgbClr val="C00000"/>
                    </a:solidFill>
                  </a:rPr>
                  <a:t>função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de </a:t>
                </a:r>
                <a:r>
                  <a:rPr lang="en-US" sz="2800" dirty="0" err="1" smtClean="0">
                    <a:solidFill>
                      <a:srgbClr val="C00000"/>
                    </a:solidFill>
                  </a:rPr>
                  <a:t>dentro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𝒈</m:t>
                    </m:r>
                    <m:d>
                      <m:dPr>
                        <m:ctrlPr>
                          <a:rPr lang="pt-BR" sz="28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sz="28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800" dirty="0" smtClean="0"/>
                  <a:t>”.</a:t>
                </a:r>
                <a:endParaRPr lang="en-US" sz="2800" dirty="0"/>
              </a:p>
            </p:txBody>
          </p:sp>
        </mc:Choice>
        <mc:Fallback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32" y="4715553"/>
                <a:ext cx="7904691" cy="954107"/>
              </a:xfrm>
              <a:prstGeom prst="rect">
                <a:avLst/>
              </a:prstGeom>
              <a:blipFill rotWithShape="1">
                <a:blip r:embed="rId4"/>
                <a:stretch>
                  <a:fillRect t="-6410" b="-173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/>
          <p:cNvSpPr txBox="1"/>
          <p:nvPr/>
        </p:nvSpPr>
        <p:spPr>
          <a:xfrm>
            <a:off x="460375" y="6166910"/>
            <a:ext cx="373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Howard Anton 10 ed., 2014 </a:t>
            </a:r>
            <a:endParaRPr lang="pt-BR" dirty="0"/>
          </a:p>
        </p:txBody>
      </p:sp>
      <p:sp>
        <p:nvSpPr>
          <p:cNvPr id="8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5454895" y="6166910"/>
            <a:ext cx="2895600" cy="365125"/>
          </a:xfrm>
        </p:spPr>
        <p:txBody>
          <a:bodyPr/>
          <a:lstStyle/>
          <a:p>
            <a:pPr algn="r"/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9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639264" y="6227702"/>
            <a:ext cx="2133600" cy="36512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21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387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766" t="28703" r="28221" b="60823"/>
          <a:stretch/>
        </p:blipFill>
        <p:spPr bwMode="auto">
          <a:xfrm>
            <a:off x="1855304" y="1152938"/>
            <a:ext cx="5645928" cy="1086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62118" y="251273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Regra da cadeia em derivadas</a:t>
            </a:r>
            <a:endParaRPr lang="pt-BR" sz="36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39" t="53579" r="12465" b="35947"/>
          <a:stretch/>
        </p:blipFill>
        <p:spPr bwMode="auto">
          <a:xfrm>
            <a:off x="-13276" y="2511287"/>
            <a:ext cx="9216000" cy="915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460375" y="6166910"/>
            <a:ext cx="373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Howard Anton 10 ed., 2014 </a:t>
            </a:r>
            <a:endParaRPr lang="pt-BR" dirty="0"/>
          </a:p>
        </p:txBody>
      </p:sp>
      <p:sp>
        <p:nvSpPr>
          <p:cNvPr id="10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5454895" y="6166910"/>
            <a:ext cx="2895600" cy="365125"/>
          </a:xfrm>
        </p:spPr>
        <p:txBody>
          <a:bodyPr/>
          <a:lstStyle/>
          <a:p>
            <a:pPr algn="r"/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8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639264" y="6227702"/>
            <a:ext cx="2133600" cy="36512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22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611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766" t="28703" r="28221" b="60823"/>
          <a:stretch/>
        </p:blipFill>
        <p:spPr bwMode="auto">
          <a:xfrm>
            <a:off x="1855304" y="1152938"/>
            <a:ext cx="5645928" cy="1086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62118" y="251273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Regra da cadeia em derivadas</a:t>
            </a:r>
            <a:endParaRPr lang="pt-BR" sz="36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39" t="53579" r="12465" b="35947"/>
          <a:stretch/>
        </p:blipFill>
        <p:spPr bwMode="auto">
          <a:xfrm>
            <a:off x="-13276" y="2511287"/>
            <a:ext cx="9216000" cy="915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23" t="66998" r="18631" b="12545"/>
          <a:stretch/>
        </p:blipFill>
        <p:spPr bwMode="auto">
          <a:xfrm>
            <a:off x="-26506" y="3678645"/>
            <a:ext cx="9180000" cy="2208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460375" y="6166910"/>
            <a:ext cx="373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Howard Anton 10 ed., 2014 </a:t>
            </a:r>
            <a:endParaRPr lang="pt-BR" dirty="0"/>
          </a:p>
        </p:txBody>
      </p:sp>
      <p:sp>
        <p:nvSpPr>
          <p:cNvPr id="10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5454895" y="6166910"/>
            <a:ext cx="2895600" cy="365125"/>
          </a:xfrm>
        </p:spPr>
        <p:txBody>
          <a:bodyPr/>
          <a:lstStyle/>
          <a:p>
            <a:pPr algn="r"/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11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639264" y="6227702"/>
            <a:ext cx="2133600" cy="36512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23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003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639264" y="6227702"/>
            <a:ext cx="2133600" cy="36512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24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CaixaDeTexto 11"/>
          <p:cNvSpPr txBox="1"/>
          <p:nvPr/>
        </p:nvSpPr>
        <p:spPr>
          <a:xfrm>
            <a:off x="307975" y="169815"/>
            <a:ext cx="869273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Exemplo 1 </a:t>
            </a:r>
            <a:endParaRPr lang="pt-BR" sz="2800" b="1" dirty="0">
              <a:ln w="11430">
                <a:noFill/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460375" y="912092"/>
                <a:ext cx="810177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800" dirty="0" smtClean="0"/>
                  <a:t>Encontrar a derivada da função </a:t>
                </a:r>
                <a14:m>
                  <m:oMath xmlns:m="http://schemas.openxmlformats.org/officeDocument/2006/math">
                    <m:r>
                      <a:rPr lang="pt-BR" sz="280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𝑦</m:t>
                    </m:r>
                    <m:r>
                      <a:rPr lang="pt-BR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pt-BR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pt-BR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pt-BR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pt-BR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r>
                      <a:rPr lang="pt-BR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pt-BR" sz="2800" dirty="0" smtClean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912092"/>
                <a:ext cx="8101772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580" t="-10588" b="-341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124200" y="6333718"/>
            <a:ext cx="2895600" cy="365125"/>
          </a:xfrm>
        </p:spPr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72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639264" y="6227702"/>
            <a:ext cx="2133600" cy="36512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25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CaixaDeTexto 11"/>
          <p:cNvSpPr txBox="1"/>
          <p:nvPr/>
        </p:nvSpPr>
        <p:spPr>
          <a:xfrm>
            <a:off x="307975" y="169815"/>
            <a:ext cx="869273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Exercício </a:t>
            </a:r>
            <a:endParaRPr lang="pt-BR" sz="2800" b="1" dirty="0">
              <a:ln w="11430">
                <a:noFill/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460375" y="912092"/>
                <a:ext cx="8286060" cy="712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800" dirty="0" smtClean="0"/>
                  <a:t>Encontrar a derivada da função  </a:t>
                </a:r>
                <a14:m>
                  <m:oMath xmlns:m="http://schemas.openxmlformats.org/officeDocument/2006/math">
                    <m:r>
                      <a:rPr lang="pt-BR" sz="280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𝑦</m:t>
                    </m:r>
                    <m:r>
                      <a:rPr lang="pt-BR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pt-BR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t-BR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num>
                      <m:den>
                        <m:r>
                          <a:rPr lang="pt-BR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𝑑𝑥</m:t>
                        </m:r>
                      </m:den>
                    </m:f>
                    <m:r>
                      <a:rPr lang="pt-BR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[</m:t>
                    </m:r>
                    <m:rad>
                      <m:radPr>
                        <m:degHide m:val="on"/>
                        <m:ctrlPr>
                          <a:rPr lang="pt-BR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pt-BR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pt-BR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pt-BR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pt-BR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+1</m:t>
                        </m:r>
                      </m:e>
                    </m:rad>
                    <m:r>
                      <a:rPr lang="pt-BR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endParaRPr lang="pt-BR" sz="2800" dirty="0" smtClean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912092"/>
                <a:ext cx="8286060" cy="712887"/>
              </a:xfrm>
              <a:prstGeom prst="rect">
                <a:avLst/>
              </a:prstGeom>
              <a:blipFill rotWithShape="1">
                <a:blip r:embed="rId2"/>
                <a:stretch>
                  <a:fillRect l="-1545" b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124200" y="6333718"/>
            <a:ext cx="2895600" cy="365125"/>
          </a:xfrm>
        </p:spPr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19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3779" r="15056" b="29269"/>
          <a:stretch/>
        </p:blipFill>
        <p:spPr bwMode="auto">
          <a:xfrm>
            <a:off x="5694457" y="1013436"/>
            <a:ext cx="3234458" cy="980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62118" y="251273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Fórmulas generalizadas de derivação</a:t>
            </a:r>
            <a:endParaRPr lang="pt-BR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66" t="22222" r="7826" b="22357"/>
          <a:stretch/>
        </p:blipFill>
        <p:spPr bwMode="auto">
          <a:xfrm>
            <a:off x="-19846" y="2264597"/>
            <a:ext cx="9163845" cy="371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60375" y="6166910"/>
            <a:ext cx="373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Howard Anton 10 ed., 2014 </a:t>
            </a:r>
            <a:endParaRPr lang="pt-BR" dirty="0"/>
          </a:p>
        </p:txBody>
      </p:sp>
      <p:sp>
        <p:nvSpPr>
          <p:cNvPr id="8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5454895" y="6166910"/>
            <a:ext cx="2895600" cy="365125"/>
          </a:xfrm>
        </p:spPr>
        <p:txBody>
          <a:bodyPr/>
          <a:lstStyle/>
          <a:p>
            <a:pPr algn="r"/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296463" y="1215653"/>
            <a:ext cx="8292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pt-BR" sz="2800" dirty="0" smtClean="0">
                <a:ea typeface="Cambria Math"/>
              </a:rPr>
              <a:t>Se a regra da cadeia for escrita:</a:t>
            </a:r>
            <a:endParaRPr lang="pt-BR" sz="2800" b="0" dirty="0" smtClean="0">
              <a:ea typeface="Cambria Math"/>
            </a:endParaRPr>
          </a:p>
        </p:txBody>
      </p:sp>
      <p:sp>
        <p:nvSpPr>
          <p:cNvPr id="10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639264" y="6227702"/>
            <a:ext cx="2133600" cy="36512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26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23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639264" y="6227702"/>
            <a:ext cx="2133600" cy="36512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27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CaixaDeTexto 11"/>
          <p:cNvSpPr txBox="1"/>
          <p:nvPr/>
        </p:nvSpPr>
        <p:spPr>
          <a:xfrm>
            <a:off x="307975" y="169815"/>
            <a:ext cx="869273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Exemplo 2 </a:t>
            </a:r>
            <a:endParaRPr lang="pt-BR" sz="2800" b="1" dirty="0">
              <a:ln w="11430">
                <a:noFill/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460375" y="912092"/>
                <a:ext cx="8101772" cy="13591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2800" dirty="0" smtClean="0"/>
                  <a:t>Encontrar a derivada da função:      </a:t>
                </a:r>
                <a14:m>
                  <m:oMath xmlns:m="http://schemas.openxmlformats.org/officeDocument/2006/math">
                    <m:r>
                      <a:rPr lang="pt-BR" sz="280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𝑦</m:t>
                    </m:r>
                    <m:r>
                      <a:rPr lang="pt-BR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pt-BR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𝑠𝑒𝑛</m:t>
                    </m:r>
                    <m:r>
                      <a:rPr lang="pt-BR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pt-BR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pt-BR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1+</m:t>
                        </m:r>
                        <m:r>
                          <a:rPr lang="pt-BR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𝑐𝑜𝑠𝑥</m:t>
                        </m:r>
                      </m:e>
                    </m:rad>
                    <m:r>
                      <a:rPr lang="pt-BR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pt-BR" sz="2800" dirty="0" smtClean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912092"/>
                <a:ext cx="8101772" cy="1359155"/>
              </a:xfrm>
              <a:prstGeom prst="rect">
                <a:avLst/>
              </a:prstGeom>
              <a:blipFill rotWithShape="1">
                <a:blip r:embed="rId2"/>
                <a:stretch>
                  <a:fillRect l="-158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124200" y="6333718"/>
            <a:ext cx="2895600" cy="365125"/>
          </a:xfrm>
        </p:spPr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31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36000" contras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42"/>
            <a:stretch/>
          </p:blipFill>
          <p:spPr>
            <a:xfrm>
              <a:off x="-1" y="0"/>
              <a:ext cx="7108235" cy="6858000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36000" contras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42"/>
            <a:stretch/>
          </p:blipFill>
          <p:spPr>
            <a:xfrm flipH="1">
              <a:off x="2035765" y="0"/>
              <a:ext cx="7108235" cy="6858000"/>
            </a:xfrm>
            <a:prstGeom prst="rect">
              <a:avLst/>
            </a:prstGeom>
          </p:spPr>
        </p:pic>
      </p:grpSp>
      <p:sp>
        <p:nvSpPr>
          <p:cNvPr id="8" name="TextBox 4"/>
          <p:cNvSpPr txBox="1"/>
          <p:nvPr/>
        </p:nvSpPr>
        <p:spPr>
          <a:xfrm>
            <a:off x="79514" y="2477322"/>
            <a:ext cx="90114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Taxas </a:t>
            </a:r>
            <a:br>
              <a:rPr lang="pt-B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relacionadas</a:t>
            </a:r>
          </a:p>
        </p:txBody>
      </p:sp>
    </p:spTree>
    <p:extLst>
      <p:ext uri="{BB962C8B-B14F-4D97-AF65-F5344CB8AC3E}">
        <p14:creationId xmlns:p14="http://schemas.microsoft.com/office/powerpoint/2010/main" val="18461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29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Espaço Reservado para Número de Slide 2"/>
          <p:cNvSpPr txBox="1">
            <a:spLocks/>
          </p:cNvSpPr>
          <p:nvPr/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pPr/>
              <a:t>29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12771" y="1068109"/>
            <a:ext cx="79083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pt-BR" sz="2800" b="0" dirty="0" smtClean="0">
                <a:ea typeface="Cambria Math"/>
              </a:rPr>
              <a:t>Problemas em que uma certa quantidade varia em relação a outras taxas de variação.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62118" y="251273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Taxas relacionadas</a:t>
            </a:r>
            <a:endParaRPr lang="pt-BR" sz="3600" dirty="0"/>
          </a:p>
        </p:txBody>
      </p:sp>
      <p:sp>
        <p:nvSpPr>
          <p:cNvPr id="14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124200" y="6333718"/>
            <a:ext cx="2895600" cy="365125"/>
          </a:xfrm>
        </p:spPr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612771" y="2270408"/>
            <a:ext cx="8292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ea typeface="Cambria Math"/>
              </a:rPr>
              <a:t>Exemplo (Filtro cônico)</a:t>
            </a:r>
          </a:p>
          <a:p>
            <a:endParaRPr lang="pt-BR" sz="2800" b="0" dirty="0" smtClean="0">
              <a:ea typeface="Cambria Math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12775" y="2943294"/>
            <a:ext cx="79083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pt-BR" sz="2800" b="0" dirty="0" smtClean="0">
                <a:ea typeface="Cambria Math"/>
              </a:rPr>
              <a:t>Seja um líquido escoando por um filtro cônico;</a:t>
            </a:r>
          </a:p>
          <a:p>
            <a:pPr marL="457200" indent="-457200">
              <a:buFont typeface="Wingdings" pitchFamily="2" charset="2"/>
              <a:buChar char="Ø"/>
            </a:pPr>
            <a:endParaRPr lang="pt-BR" sz="2800" dirty="0">
              <a:ea typeface="Cambria Math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pt-BR" sz="2800" b="0" dirty="0" smtClean="0">
                <a:ea typeface="Cambria Math"/>
              </a:rPr>
              <a:t>Estaremos interessados em encontrar a taxa de variação do volume em relação ao tempo.</a:t>
            </a:r>
          </a:p>
        </p:txBody>
      </p:sp>
    </p:spTree>
    <p:extLst>
      <p:ext uri="{BB962C8B-B14F-4D97-AF65-F5344CB8AC3E}">
        <p14:creationId xmlns:p14="http://schemas.microsoft.com/office/powerpoint/2010/main" val="42254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Henrique A M Faria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1195884" y="3247993"/>
                <a:ext cx="6752233" cy="91037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pt-BR" sz="2800" i="1" smtClean="0">
                              <a:latin typeface="Cambria Math"/>
                              <a:ea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pt-BR" sz="2800">
                              <a:latin typeface="Cambria Math"/>
                              <a:ea typeface="Cambria Math"/>
                            </a:rPr>
                            <m:t>lim</m:t>
                          </m:r>
                        </m:e>
                        <m:lim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r>
                            <a:rPr lang="pt-BR" sz="2800" i="1">
                              <a:latin typeface="Cambria Math"/>
                              <a:ea typeface="Cambria Math"/>
                            </a:rPr>
                            <m:t>→0</m:t>
                          </m:r>
                        </m:lim>
                      </m:limLow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pt-BR" sz="28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𝑠𝑒𝑛h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den>
                      </m:f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=1         </m:t>
                      </m:r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          </m:t>
                      </m:r>
                      <m:limLow>
                        <m:limLowPr>
                          <m:ctrlPr>
                            <a:rPr lang="pt-BR" sz="2800" i="1">
                              <a:latin typeface="Cambria Math"/>
                              <a:ea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pt-BR" sz="2800">
                              <a:latin typeface="Cambria Math"/>
                              <a:ea typeface="Cambria Math"/>
                            </a:rPr>
                            <m:t>lim</m:t>
                          </m:r>
                        </m:e>
                        <m:lim>
                          <m:r>
                            <a:rPr lang="pt-BR" sz="2800" i="1">
                              <a:latin typeface="Cambria Math"/>
                              <a:ea typeface="Cambria Math"/>
                            </a:rPr>
                            <m:t>h</m:t>
                          </m:r>
                          <m:r>
                            <a:rPr lang="pt-BR" sz="2800" i="1">
                              <a:latin typeface="Cambria Math"/>
                              <a:ea typeface="Cambria Math"/>
                            </a:rPr>
                            <m:t>→0</m:t>
                          </m:r>
                        </m:lim>
                      </m:limLow>
                      <m:r>
                        <a:rPr lang="pt-BR" sz="2800" i="1">
                          <a:latin typeface="Cambria Math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pt-BR" sz="28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𝑐𝑜𝑠h</m:t>
                          </m:r>
                        </m:num>
                        <m:den>
                          <m:r>
                            <a:rPr lang="pt-BR" sz="2800" i="1">
                              <a:latin typeface="Cambria Math"/>
                              <a:ea typeface="Cambria Math"/>
                            </a:rPr>
                            <m:t>h</m:t>
                          </m:r>
                        </m:den>
                      </m:f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884" y="3247993"/>
                <a:ext cx="6752233" cy="9103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/>
          <p:cNvSpPr txBox="1"/>
          <p:nvPr/>
        </p:nvSpPr>
        <p:spPr>
          <a:xfrm>
            <a:off x="262118" y="304281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Derivadas do </a:t>
            </a:r>
            <a:r>
              <a:rPr lang="pt-BR" sz="36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senx</a:t>
            </a:r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a partir da definição</a:t>
            </a:r>
            <a:endParaRPr lang="pt-B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594476" y="1240387"/>
                <a:ext cx="7908373" cy="246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Ø"/>
                </a:pPr>
                <a:r>
                  <a:rPr lang="pt-BR" sz="2800" b="0" dirty="0" smtClean="0">
                    <a:ea typeface="Cambria Math"/>
                  </a:rPr>
                  <a:t>Seja </a:t>
                </a:r>
                <a14:m>
                  <m:oMath xmlns:m="http://schemas.openxmlformats.org/officeDocument/2006/math">
                    <m:r>
                      <a:rPr lang="pt-BR" sz="280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pt-BR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pt-BR" sz="2800" b="0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pt-BR" sz="2800" b="0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sen</m:t>
                    </m:r>
                    <m:r>
                      <a:rPr lang="pt-BR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endParaRPr lang="pt-BR" sz="2800" b="0" dirty="0" smtClean="0">
                  <a:ea typeface="Cambria Math"/>
                </a:endParaRPr>
              </a:p>
              <a:p>
                <a:pPr marL="457200" indent="-457200">
                  <a:buFont typeface="Wingdings" pitchFamily="2" charset="2"/>
                  <a:buChar char="Ø"/>
                </a:pPr>
                <a:endParaRPr lang="pt-BR" sz="2800" b="0" dirty="0" smtClean="0">
                  <a:ea typeface="Cambria Math"/>
                </a:endParaRPr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lang="pt-BR" sz="2800" dirty="0" smtClean="0">
                    <a:ea typeface="Cambria Math"/>
                  </a:rPr>
                  <a:t>Utilizaremos dois limites fundamentais (Teorema 2.6.4):</a:t>
                </a:r>
              </a:p>
              <a:p>
                <a:pPr>
                  <a:lnSpc>
                    <a:spcPct val="150000"/>
                  </a:lnSpc>
                </a:pPr>
                <a:endParaRPr lang="pt-BR" sz="28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76" y="1240387"/>
                <a:ext cx="7908373" cy="2462213"/>
              </a:xfrm>
              <a:prstGeom prst="rect">
                <a:avLst/>
              </a:prstGeom>
              <a:blipFill rotWithShape="1">
                <a:blip r:embed="rId3"/>
                <a:stretch>
                  <a:fillRect l="-1388" t="-24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639264" y="6227702"/>
            <a:ext cx="2133600" cy="36512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38770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30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Espaço Reservado para Número de Slide 2"/>
          <p:cNvSpPr txBox="1">
            <a:spLocks/>
          </p:cNvSpPr>
          <p:nvPr/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pPr/>
              <a:t>30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62118" y="251273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Taxas relacionadas</a:t>
            </a:r>
            <a:endParaRPr lang="pt-BR" sz="36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612771" y="1143973"/>
            <a:ext cx="8292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ea typeface="Cambria Math"/>
              </a:rPr>
              <a:t>Exemplo (Filtro cônico)</a:t>
            </a:r>
          </a:p>
          <a:p>
            <a:endParaRPr lang="pt-BR" sz="2800" b="0" dirty="0" smtClean="0">
              <a:ea typeface="Cambria Math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1" y="1990724"/>
            <a:ext cx="7778819" cy="274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838061" y="5254857"/>
                <a:ext cx="2087558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𝑽</m:t>
                      </m:r>
                      <m:r>
                        <a:rPr lang="pt-BR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BR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pt-BR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  <m:r>
                        <a:rPr lang="pt-BR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pt-BR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p>
                          <m:r>
                            <a:rPr lang="pt-BR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pt-BR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𝒉</m:t>
                      </m:r>
                    </m:oMath>
                  </m:oMathPara>
                </a14:m>
                <a:endParaRPr lang="pt-BR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061" y="5254857"/>
                <a:ext cx="2087558" cy="9017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3723359" y="5470643"/>
                <a:ext cx="49568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800" dirty="0" smtClean="0">
                    <a:ea typeface="Cambria Math"/>
                  </a:rPr>
                  <a:t>Mas:   </a:t>
                </a:r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𝒓</m:t>
                    </m:r>
                    <m:r>
                      <a:rPr lang="pt-BR" sz="2800" b="1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pt-BR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𝒓</m:t>
                    </m:r>
                    <m:r>
                      <a:rPr lang="pt-BR" sz="2800" b="1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pt-BR" sz="2800" b="1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𝐭</m:t>
                    </m:r>
                    <m:r>
                      <a:rPr lang="pt-BR" sz="2800" b="1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pt-BR" sz="2800" b="1" dirty="0" smtClean="0">
                    <a:ea typeface="Cambria Math"/>
                  </a:rPr>
                  <a:t>    </a:t>
                </a:r>
                <a:r>
                  <a:rPr lang="pt-BR" sz="2800" dirty="0" smtClean="0">
                    <a:ea typeface="Cambria Math"/>
                  </a:rPr>
                  <a:t>e     </a:t>
                </a:r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𝒉</m:t>
                    </m:r>
                    <m:r>
                      <a:rPr lang="pt-BR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pt-BR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𝒉</m:t>
                    </m:r>
                    <m:r>
                      <a:rPr lang="pt-BR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pt-BR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𝒕</m:t>
                    </m:r>
                    <m:r>
                      <a:rPr lang="pt-BR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pt-BR" sz="2800" b="1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359" y="5470643"/>
                <a:ext cx="4956813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2583" t="-11628" b="-313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ixaDeTexto 15"/>
          <p:cNvSpPr txBox="1"/>
          <p:nvPr/>
        </p:nvSpPr>
        <p:spPr>
          <a:xfrm>
            <a:off x="556714" y="4666917"/>
            <a:ext cx="8292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ea typeface="Cambria Math"/>
              </a:rPr>
              <a:t>Volume do cone: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380863" y="6259674"/>
            <a:ext cx="373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Howard Anton 10 ed., 2014 </a:t>
            </a:r>
            <a:endParaRPr lang="pt-BR" dirty="0"/>
          </a:p>
        </p:txBody>
      </p:sp>
      <p:sp>
        <p:nvSpPr>
          <p:cNvPr id="19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5375383" y="6259674"/>
            <a:ext cx="2895600" cy="365125"/>
          </a:xfrm>
        </p:spPr>
        <p:txBody>
          <a:bodyPr/>
          <a:lstStyle/>
          <a:p>
            <a:pPr algn="r"/>
            <a:r>
              <a:rPr lang="pt-BR" dirty="0" smtClean="0"/>
              <a:t>prof. Henrique A M Faria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67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31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Espaço Reservado para Número de Slide 2"/>
          <p:cNvSpPr txBox="1">
            <a:spLocks/>
          </p:cNvSpPr>
          <p:nvPr/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pPr/>
              <a:t>31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62118" y="251273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Taxas relacionadas</a:t>
            </a:r>
            <a:endParaRPr lang="pt-BR" sz="36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612771" y="1143973"/>
            <a:ext cx="8292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ea typeface="Cambria Math"/>
              </a:rPr>
              <a:t>Exemplo (Filtro cônico)</a:t>
            </a:r>
          </a:p>
          <a:p>
            <a:endParaRPr lang="pt-BR" sz="2800" b="0" dirty="0" smtClean="0">
              <a:ea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1023591" y="1835796"/>
                <a:ext cx="3280129" cy="910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num>
                        <m:den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pt-BR" sz="28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sz="2800" b="0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pt-BR" sz="2800" b="0" i="1">
                                  <a:latin typeface="Cambria Math"/>
                                  <a:ea typeface="Cambria Math"/>
                                </a:rPr>
                                <m:t>𝑑𝑡</m:t>
                              </m:r>
                            </m:den>
                          </m:f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[</m:t>
                          </m:r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591" y="1835796"/>
                <a:ext cx="3280129" cy="91076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124200" y="6333718"/>
            <a:ext cx="2895600" cy="365125"/>
          </a:xfrm>
        </p:spPr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09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32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Espaço Reservado para Número de Slide 2"/>
          <p:cNvSpPr txBox="1">
            <a:spLocks/>
          </p:cNvSpPr>
          <p:nvPr/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pPr/>
              <a:t>32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62118" y="251273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Taxas relacionadas</a:t>
            </a:r>
            <a:endParaRPr lang="pt-BR" sz="36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612771" y="1143973"/>
            <a:ext cx="8292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ea typeface="Cambria Math"/>
              </a:rPr>
              <a:t>Exemplo (Filtro cônico)</a:t>
            </a:r>
          </a:p>
          <a:p>
            <a:endParaRPr lang="pt-BR" sz="2800" b="0" dirty="0" smtClean="0">
              <a:ea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1023591" y="1835796"/>
                <a:ext cx="3280129" cy="910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num>
                        <m:den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pt-BR" sz="28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sz="2800" b="0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pt-BR" sz="2800" b="0" i="1">
                                  <a:latin typeface="Cambria Math"/>
                                  <a:ea typeface="Cambria Math"/>
                                </a:rPr>
                                <m:t>𝑑𝑡</m:t>
                              </m:r>
                            </m:den>
                          </m:f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[</m:t>
                          </m:r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591" y="1835796"/>
                <a:ext cx="3280129" cy="91076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1023590" y="3151118"/>
                <a:ext cx="5206490" cy="1053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num>
                        <m:den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d>
                        <m:dPr>
                          <m:begChr m:val="{"/>
                          <m:endChr m:val="}"/>
                          <m:ctrlP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𝑑𝑡</m:t>
                              </m:r>
                            </m:den>
                          </m:f>
                          <m:r>
                            <a:rPr lang="pt-BR" sz="2800" i="1">
                              <a:latin typeface="Cambria Math"/>
                              <a:ea typeface="Cambria Math"/>
                            </a:rPr>
                            <m:t>h</m:t>
                          </m:r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pt-BR" sz="280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.2</m:t>
                          </m:r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f>
                            <m:fPr>
                              <m:ctrlPr>
                                <a:rPr lang="pt-BR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sz="2800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pt-BR" sz="2800" b="0" i="1" smtClean="0">
                                  <a:latin typeface="Cambria Math"/>
                                  <a:ea typeface="Cambria Math"/>
                                </a:rPr>
                                <m:t>𝑑𝑡</m:t>
                              </m:r>
                            </m:den>
                          </m:f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590" y="3151118"/>
                <a:ext cx="5206490" cy="105349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124200" y="6333718"/>
            <a:ext cx="2895600" cy="365125"/>
          </a:xfrm>
        </p:spPr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43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33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Espaço Reservado para Número de Slide 2"/>
          <p:cNvSpPr txBox="1">
            <a:spLocks/>
          </p:cNvSpPr>
          <p:nvPr/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pPr/>
              <a:t>33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62118" y="251273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Taxas relacionadas</a:t>
            </a:r>
            <a:endParaRPr lang="pt-BR" sz="36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612771" y="1143973"/>
            <a:ext cx="8292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ea typeface="Cambria Math"/>
              </a:rPr>
              <a:t>Exemplo (Filtro cônico)</a:t>
            </a:r>
          </a:p>
          <a:p>
            <a:endParaRPr lang="pt-BR" sz="2800" b="0" dirty="0" smtClean="0">
              <a:ea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1023591" y="1835796"/>
                <a:ext cx="3280129" cy="910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num>
                        <m:den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pt-BR" sz="28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sz="2800" b="0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pt-BR" sz="2800" b="0" i="1">
                                  <a:latin typeface="Cambria Math"/>
                                  <a:ea typeface="Cambria Math"/>
                                </a:rPr>
                                <m:t>𝑑𝑡</m:t>
                              </m:r>
                            </m:den>
                          </m:f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[</m:t>
                          </m:r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591" y="1835796"/>
                <a:ext cx="3280129" cy="91076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1023590" y="3151118"/>
                <a:ext cx="5206490" cy="1053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num>
                        <m:den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d>
                        <m:dPr>
                          <m:begChr m:val="{"/>
                          <m:endChr m:val="}"/>
                          <m:ctrlP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𝑑𝑡</m:t>
                              </m:r>
                            </m:den>
                          </m:f>
                          <m:r>
                            <a:rPr lang="pt-BR" sz="2800" i="1">
                              <a:latin typeface="Cambria Math"/>
                              <a:ea typeface="Cambria Math"/>
                            </a:rPr>
                            <m:t>h</m:t>
                          </m:r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pt-BR" sz="280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.2</m:t>
                          </m:r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f>
                            <m:fPr>
                              <m:ctrlPr>
                                <a:rPr lang="pt-BR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sz="2800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pt-BR" sz="2800" b="0" i="1" smtClean="0">
                                  <a:latin typeface="Cambria Math"/>
                                  <a:ea typeface="Cambria Math"/>
                                </a:rPr>
                                <m:t>𝑑𝑡</m:t>
                              </m:r>
                            </m:den>
                          </m:f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590" y="3151118"/>
                <a:ext cx="5206490" cy="105349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1255502" y="4549223"/>
                <a:ext cx="4103688" cy="105349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𝑑𝑉</m:t>
                          </m:r>
                        </m:num>
                        <m:den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8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𝑑h</m:t>
                              </m:r>
                            </m:num>
                            <m:den>
                              <m: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𝑑𝑡</m:t>
                              </m:r>
                            </m:den>
                          </m:f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pt-BR" sz="280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𝑟h</m:t>
                          </m:r>
                          <m:f>
                            <m:fPr>
                              <m:ctrlPr>
                                <a:rPr lang="pt-BR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sz="2800" b="0" i="1" smtClean="0">
                                  <a:latin typeface="Cambria Math"/>
                                  <a:ea typeface="Cambria Math"/>
                                </a:rPr>
                                <m:t>𝑑𝑟</m:t>
                              </m:r>
                            </m:num>
                            <m:den>
                              <m:r>
                                <a:rPr lang="pt-BR" sz="2800" b="0" i="1" smtClean="0">
                                  <a:latin typeface="Cambria Math"/>
                                  <a:ea typeface="Cambria Math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502" y="4549223"/>
                <a:ext cx="4103688" cy="105349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124200" y="6333718"/>
            <a:ext cx="2895600" cy="365125"/>
          </a:xfrm>
        </p:spPr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78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639264" y="6227702"/>
            <a:ext cx="2133600" cy="36512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34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CaixaDeTexto 11"/>
          <p:cNvSpPr txBox="1"/>
          <p:nvPr/>
        </p:nvSpPr>
        <p:spPr>
          <a:xfrm>
            <a:off x="307975" y="169815"/>
            <a:ext cx="869273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Exemplo</a:t>
            </a:r>
            <a:endParaRPr lang="pt-BR" sz="2800" b="1" dirty="0">
              <a:ln w="11430">
                <a:noFill/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460375" y="912092"/>
                <a:ext cx="8101772" cy="23237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800" dirty="0" smtClean="0"/>
                  <a:t>O óleo derramado por um navio tanque se espalha em forma circular cujo raio cresce a uma taxa constante de </a:t>
                </a:r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pt-BR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pt-BR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𝟓</m:t>
                    </m:r>
                    <m:r>
                      <a:rPr lang="pt-BR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pt-BR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𝒎</m:t>
                    </m:r>
                    <m:r>
                      <a:rPr lang="pt-BR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/</m:t>
                    </m:r>
                    <m:r>
                      <a:rPr lang="pt-BR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𝒔</m:t>
                    </m:r>
                  </m:oMath>
                </a14:m>
                <a:r>
                  <a:rPr lang="pt-BR" sz="2800" dirty="0" smtClean="0"/>
                  <a:t>.</a:t>
                </a:r>
              </a:p>
              <a:p>
                <a:pPr>
                  <a:spcBef>
                    <a:spcPts val="600"/>
                  </a:spcBef>
                </a:pPr>
                <a:r>
                  <a:rPr lang="pt-BR" sz="2800" dirty="0" smtClean="0"/>
                  <a:t>Com que velocidade a área estará crescendo quando o raio for de </a:t>
                </a:r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𝟑𝟎</m:t>
                    </m:r>
                    <m:r>
                      <a:rPr lang="pt-BR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pt-BR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𝒎</m:t>
                    </m:r>
                  </m:oMath>
                </a14:m>
                <a:r>
                  <a:rPr lang="pt-BR" sz="2800" dirty="0" smtClean="0"/>
                  <a:t>?</a:t>
                </a:r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912092"/>
                <a:ext cx="8101772" cy="2323713"/>
              </a:xfrm>
              <a:prstGeom prst="rect">
                <a:avLst/>
              </a:prstGeom>
              <a:blipFill rotWithShape="1">
                <a:blip r:embed="rId2"/>
                <a:stretch>
                  <a:fillRect l="-1580" t="-2625" b="-656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ângulo 1"/>
              <p:cNvSpPr/>
              <p:nvPr/>
            </p:nvSpPr>
            <p:spPr>
              <a:xfrm>
                <a:off x="5902686" y="2767257"/>
                <a:ext cx="2340641" cy="4966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Cambria Math"/>
                  </a:rPr>
                  <a:t>Resp.: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t-BR" b="1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𝐝𝐀</m:t>
                        </m:r>
                      </m:num>
                      <m:den>
                        <m:r>
                          <a:rPr lang="pt-BR" b="1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𝐝𝐭</m:t>
                        </m:r>
                      </m:den>
                    </m:f>
                    <m:r>
                      <a:rPr lang="pt-BR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≅</m:t>
                    </m:r>
                    <m:r>
                      <a:rPr lang="pt-BR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𝟗𝟒</m:t>
                    </m:r>
                    <m:r>
                      <a:rPr lang="pt-BR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pt-BR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𝒎</m:t>
                        </m:r>
                      </m:e>
                      <m:sup>
                        <m:r>
                          <a:rPr lang="pt-BR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pt-BR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/</m:t>
                    </m:r>
                    <m:r>
                      <a:rPr lang="pt-BR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𝒔</m:t>
                    </m:r>
                  </m:oMath>
                </a14:m>
                <a:endParaRPr lang="pt-BR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686" y="2767257"/>
                <a:ext cx="2340641" cy="496611"/>
              </a:xfrm>
              <a:prstGeom prst="rect">
                <a:avLst/>
              </a:prstGeom>
              <a:blipFill rotWithShape="1">
                <a:blip r:embed="rId3"/>
                <a:stretch>
                  <a:fillRect l="-2083" b="-86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124200" y="6333718"/>
            <a:ext cx="2895600" cy="365125"/>
          </a:xfrm>
        </p:spPr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17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78" t="23756" r="8565" b="18644"/>
          <a:stretch/>
        </p:blipFill>
        <p:spPr bwMode="auto">
          <a:xfrm>
            <a:off x="0" y="950612"/>
            <a:ext cx="9110294" cy="5049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62118" y="251273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Taxas relacionadas</a:t>
            </a:r>
            <a:endParaRPr lang="pt-BR" sz="36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80863" y="6259674"/>
            <a:ext cx="373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Howard Anton 10 ed., 2014 </a:t>
            </a:r>
            <a:endParaRPr lang="pt-BR" dirty="0"/>
          </a:p>
        </p:txBody>
      </p:sp>
      <p:sp>
        <p:nvSpPr>
          <p:cNvPr id="7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5375383" y="6259674"/>
            <a:ext cx="2895600" cy="365125"/>
          </a:xfrm>
        </p:spPr>
        <p:txBody>
          <a:bodyPr/>
          <a:lstStyle/>
          <a:p>
            <a:pPr algn="r"/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1126435" y="5049078"/>
            <a:ext cx="7858539" cy="291548"/>
          </a:xfrm>
          <a:prstGeom prst="round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639264" y="6227702"/>
            <a:ext cx="2133600" cy="36512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35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14520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36000" contras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42"/>
            <a:stretch/>
          </p:blipFill>
          <p:spPr>
            <a:xfrm>
              <a:off x="-1" y="0"/>
              <a:ext cx="7108235" cy="6858000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36000" contras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42"/>
            <a:stretch/>
          </p:blipFill>
          <p:spPr>
            <a:xfrm flipH="1">
              <a:off x="2035765" y="0"/>
              <a:ext cx="7108235" cy="6858000"/>
            </a:xfrm>
            <a:prstGeom prst="rect">
              <a:avLst/>
            </a:prstGeom>
          </p:spPr>
        </p:pic>
      </p:grpSp>
      <p:sp>
        <p:nvSpPr>
          <p:cNvPr id="8" name="TextBox 4"/>
          <p:cNvSpPr txBox="1"/>
          <p:nvPr/>
        </p:nvSpPr>
        <p:spPr>
          <a:xfrm>
            <a:off x="79514" y="2477322"/>
            <a:ext cx="90114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Aproximação local</a:t>
            </a:r>
            <a:br>
              <a:rPr lang="pt-B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5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1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37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Espaço Reservado para Número de Slide 2"/>
          <p:cNvSpPr txBox="1">
            <a:spLocks/>
          </p:cNvSpPr>
          <p:nvPr/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pPr/>
              <a:t>37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60375" y="6166910"/>
            <a:ext cx="373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Howard Anton 10 ed., 2014 </a:t>
            </a:r>
            <a:endParaRPr lang="pt-BR" dirty="0"/>
          </a:p>
        </p:txBody>
      </p:sp>
      <p:sp>
        <p:nvSpPr>
          <p:cNvPr id="11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5454895" y="6166910"/>
            <a:ext cx="2895600" cy="365125"/>
          </a:xfrm>
        </p:spPr>
        <p:txBody>
          <a:bodyPr/>
          <a:lstStyle/>
          <a:p>
            <a:pPr algn="r"/>
            <a:r>
              <a:rPr lang="pt-BR" dirty="0" smtClean="0"/>
              <a:t>prof. Henrique A M Faria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460375" y="1253640"/>
                <a:ext cx="7908373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Ø"/>
                </a:pPr>
                <a:r>
                  <a:rPr lang="pt-BR" sz="2800" b="0" dirty="0" smtClean="0">
                    <a:ea typeface="Cambria Math"/>
                  </a:rPr>
                  <a:t>Na seção 3.2 vimos que se uma função for </a:t>
                </a:r>
                <a:r>
                  <a:rPr lang="pt-BR" sz="2800" b="0" dirty="0" err="1" smtClean="0">
                    <a:ea typeface="Cambria Math"/>
                  </a:rPr>
                  <a:t>diferenciável</a:t>
                </a:r>
                <a:r>
                  <a:rPr lang="pt-BR" sz="2800" b="0" dirty="0" smtClean="0">
                    <a:ea typeface="Cambria Math"/>
                  </a:rPr>
                  <a:t> 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sz="28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pt-BR" sz="28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𝒐</m:t>
                        </m:r>
                      </m:sub>
                    </m:sSub>
                  </m:oMath>
                </a14:m>
                <a:r>
                  <a:rPr lang="pt-BR" sz="2800" b="0" dirty="0" smtClean="0">
                    <a:ea typeface="Cambria Math"/>
                  </a:rPr>
                  <a:t>, então uma pequena parte de seu gráfico em torno do ponto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sz="28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𝑷</m:t>
                        </m:r>
                        <m:r>
                          <a:rPr lang="pt-BR" sz="28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pt-BR" sz="28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pt-BR" sz="28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𝒐</m:t>
                        </m:r>
                      </m:sub>
                    </m:sSub>
                    <m:r>
                      <a:rPr lang="pt-BR" sz="28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pt-BR" sz="28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𝒇</m:t>
                    </m:r>
                    <m:r>
                      <a:rPr lang="pt-BR" sz="28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pt-BR" sz="28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sz="28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pt-BR" sz="28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𝒐</m:t>
                        </m:r>
                      </m:sub>
                    </m:sSub>
                    <m:r>
                      <a:rPr lang="pt-BR" sz="28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))</m:t>
                    </m:r>
                  </m:oMath>
                </a14:m>
                <a:r>
                  <a:rPr lang="pt-BR" sz="2800" b="0" dirty="0" smtClean="0">
                    <a:ea typeface="Cambria Math"/>
                  </a:rPr>
                  <a:t> se aproxima de uma reta não vertical.</a:t>
                </a:r>
              </a:p>
              <a:p>
                <a:pPr marL="457200" indent="-457200">
                  <a:buFont typeface="Wingdings" pitchFamily="2" charset="2"/>
                  <a:buChar char="Ø"/>
                </a:pPr>
                <a:endParaRPr lang="pt-BR" sz="2800" dirty="0">
                  <a:ea typeface="Cambria Math"/>
                </a:endParaRPr>
              </a:p>
              <a:p>
                <a:pPr marL="457200" indent="-457200">
                  <a:buFont typeface="Wingdings" pitchFamily="2" charset="2"/>
                  <a:buChar char="Ø"/>
                </a:pPr>
                <a:endParaRPr lang="pt-BR" sz="28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1253640"/>
                <a:ext cx="7908373" cy="2677656"/>
              </a:xfrm>
              <a:prstGeom prst="rect">
                <a:avLst/>
              </a:prstGeom>
              <a:blipFill rotWithShape="1">
                <a:blip r:embed="rId2"/>
                <a:stretch>
                  <a:fillRect l="-1388" t="-2278" r="-24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/>
          <p:cNvSpPr txBox="1"/>
          <p:nvPr/>
        </p:nvSpPr>
        <p:spPr>
          <a:xfrm>
            <a:off x="262118" y="251273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Aproximação local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54996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38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Espaço Reservado para Número de Slide 2"/>
          <p:cNvSpPr txBox="1">
            <a:spLocks/>
          </p:cNvSpPr>
          <p:nvPr/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pPr/>
              <a:t>38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60375" y="6166910"/>
            <a:ext cx="373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Howard Anton 10 ed., 2014 </a:t>
            </a:r>
            <a:endParaRPr lang="pt-BR" dirty="0"/>
          </a:p>
        </p:txBody>
      </p:sp>
      <p:sp>
        <p:nvSpPr>
          <p:cNvPr id="11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5454895" y="6166910"/>
            <a:ext cx="2895600" cy="365125"/>
          </a:xfrm>
        </p:spPr>
        <p:txBody>
          <a:bodyPr/>
          <a:lstStyle/>
          <a:p>
            <a:pPr algn="r"/>
            <a:r>
              <a:rPr lang="pt-BR" dirty="0" smtClean="0"/>
              <a:t>prof. Henrique A M Faria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460375" y="1253640"/>
                <a:ext cx="7908373" cy="3980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Ø"/>
                </a:pPr>
                <a:r>
                  <a:rPr lang="pt-BR" sz="2800" b="0" dirty="0" smtClean="0">
                    <a:ea typeface="Cambria Math"/>
                  </a:rPr>
                  <a:t>Na seção 3.2 vimos que se uma função for </a:t>
                </a:r>
                <a:r>
                  <a:rPr lang="pt-BR" sz="2800" b="0" dirty="0" err="1" smtClean="0">
                    <a:ea typeface="Cambria Math"/>
                  </a:rPr>
                  <a:t>diferenciável</a:t>
                </a:r>
                <a:r>
                  <a:rPr lang="pt-BR" sz="2800" b="0" dirty="0" smtClean="0">
                    <a:ea typeface="Cambria Math"/>
                  </a:rPr>
                  <a:t> 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sz="28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pt-BR" sz="28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𝒐</m:t>
                        </m:r>
                      </m:sub>
                    </m:sSub>
                  </m:oMath>
                </a14:m>
                <a:r>
                  <a:rPr lang="pt-BR" sz="2800" b="0" dirty="0" smtClean="0">
                    <a:ea typeface="Cambria Math"/>
                  </a:rPr>
                  <a:t>, então uma pequena parte de seu gráfico em torno do ponto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sz="28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𝑷</m:t>
                        </m:r>
                        <m:r>
                          <a:rPr lang="pt-BR" sz="28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pt-BR" sz="28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pt-BR" sz="28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𝒐</m:t>
                        </m:r>
                      </m:sub>
                    </m:sSub>
                    <m:r>
                      <a:rPr lang="pt-BR" sz="28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pt-BR" sz="28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𝒇</m:t>
                    </m:r>
                    <m:r>
                      <a:rPr lang="pt-BR" sz="28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pt-BR" sz="28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sz="28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pt-BR" sz="28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𝒐</m:t>
                        </m:r>
                      </m:sub>
                    </m:sSub>
                    <m:r>
                      <a:rPr lang="pt-BR" sz="28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))</m:t>
                    </m:r>
                  </m:oMath>
                </a14:m>
                <a:r>
                  <a:rPr lang="pt-BR" sz="2800" b="0" dirty="0" smtClean="0">
                    <a:ea typeface="Cambria Math"/>
                  </a:rPr>
                  <a:t> se aproxima de uma reta não vertical.</a:t>
                </a:r>
              </a:p>
              <a:p>
                <a:pPr marL="457200" indent="-457200">
                  <a:buFont typeface="Wingdings" pitchFamily="2" charset="2"/>
                  <a:buChar char="Ø"/>
                </a:pPr>
                <a:endParaRPr lang="pt-BR" sz="2800" dirty="0">
                  <a:ea typeface="Cambria Math"/>
                </a:endParaRPr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lang="pt-BR" sz="2800" b="0" dirty="0" smtClean="0">
                    <a:ea typeface="Cambria Math"/>
                  </a:rPr>
                  <a:t>Por </a:t>
                </a:r>
                <a:r>
                  <a:rPr lang="pt-BR" sz="2800" b="1" dirty="0" smtClean="0">
                    <a:ea typeface="Cambria Math"/>
                  </a:rPr>
                  <a:t>exemplo</a:t>
                </a:r>
                <a:r>
                  <a:rPr lang="pt-BR" sz="2800" b="0" dirty="0" smtClean="0">
                    <a:ea typeface="Cambria Math"/>
                  </a:rPr>
                  <a:t>, no gráfico </a:t>
                </a:r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𝒚</m:t>
                    </m:r>
                    <m:r>
                      <a:rPr lang="pt-BR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pt-BR" sz="28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sz="28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p>
                        <m:r>
                          <a:rPr lang="pt-BR" sz="28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pt-BR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pt-BR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pt-BR" sz="2800" b="0" dirty="0" smtClean="0">
                    <a:solidFill>
                      <a:srgbClr val="0070C0"/>
                    </a:solidFill>
                    <a:ea typeface="Cambria Math"/>
                  </a:rPr>
                  <a:t> </a:t>
                </a:r>
                <a:r>
                  <a:rPr lang="pt-BR" sz="2800" b="0" dirty="0" smtClean="0">
                    <a:ea typeface="Cambria Math"/>
                  </a:rPr>
                  <a:t>a reta que melhor se aproxima de </a:t>
                </a:r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𝒇</m:t>
                    </m:r>
                  </m:oMath>
                </a14:m>
                <a:r>
                  <a:rPr lang="pt-BR" sz="2800" b="0" dirty="0" smtClean="0">
                    <a:solidFill>
                      <a:srgbClr val="0070C0"/>
                    </a:solidFill>
                    <a:ea typeface="Cambria Math"/>
                  </a:rPr>
                  <a:t> 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sz="28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𝑷</m:t>
                        </m:r>
                        <m:r>
                          <a:rPr lang="pt-BR" sz="28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pt-BR" sz="28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pt-BR" sz="28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𝒐</m:t>
                        </m:r>
                      </m:sub>
                    </m:sSub>
                    <m:r>
                      <a:rPr lang="pt-BR" sz="28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pt-BR" sz="28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𝒇</m:t>
                    </m:r>
                    <m:r>
                      <a:rPr lang="pt-BR" sz="28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pt-BR" sz="28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sz="28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pt-BR" sz="28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𝒐</m:t>
                        </m:r>
                      </m:sub>
                    </m:sSub>
                    <m:r>
                      <a:rPr lang="pt-BR" sz="28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))</m:t>
                    </m:r>
                  </m:oMath>
                </a14:m>
                <a:r>
                  <a:rPr lang="pt-BR" sz="2800" b="0" dirty="0" smtClean="0">
                    <a:solidFill>
                      <a:srgbClr val="0070C0"/>
                    </a:solidFill>
                    <a:ea typeface="Cambria Math"/>
                  </a:rPr>
                  <a:t> </a:t>
                </a:r>
                <a:r>
                  <a:rPr lang="pt-BR" sz="2800" b="0" dirty="0" smtClean="0">
                    <a:ea typeface="Cambria Math"/>
                  </a:rPr>
                  <a:t>é a reta tangente:</a:t>
                </a:r>
              </a:p>
              <a:p>
                <a:pPr marL="457200" indent="-457200">
                  <a:buFont typeface="Wingdings" pitchFamily="2" charset="2"/>
                  <a:buChar char="Ø"/>
                </a:pPr>
                <a:endParaRPr lang="pt-BR" sz="28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1253640"/>
                <a:ext cx="7908373" cy="3980064"/>
              </a:xfrm>
              <a:prstGeom prst="rect">
                <a:avLst/>
              </a:prstGeom>
              <a:blipFill rotWithShape="1">
                <a:blip r:embed="rId2"/>
                <a:stretch>
                  <a:fillRect l="-1388" t="-1531" r="-24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/>
          <p:cNvSpPr txBox="1"/>
          <p:nvPr/>
        </p:nvSpPr>
        <p:spPr>
          <a:xfrm>
            <a:off x="262118" y="251273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Aproximação local</a:t>
            </a:r>
            <a:endParaRPr lang="pt-B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2488932" y="5011852"/>
                <a:ext cx="4523481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pt-BR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𝒇</m:t>
                      </m:r>
                      <m:d>
                        <m:dPr>
                          <m:ctrlPr>
                            <a:rPr lang="pt-BR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𝒐</m:t>
                              </m:r>
                            </m:sub>
                          </m:sSub>
                        </m:e>
                      </m:d>
                      <m:r>
                        <a:rPr lang="pt-BR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pt-BR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𝒇</m:t>
                      </m:r>
                      <m:r>
                        <a:rPr lang="pt-BR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′(</m:t>
                      </m:r>
                      <m:sSub>
                        <m:sSubPr>
                          <m:ctrlPr>
                            <a:rPr lang="pt-BR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b>
                          <m:r>
                            <a:rPr lang="pt-BR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𝒐</m:t>
                          </m:r>
                        </m:sub>
                      </m:sSub>
                      <m:r>
                        <a:rPr lang="pt-BR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)(</m:t>
                      </m:r>
                      <m:r>
                        <a:rPr lang="pt-BR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pt-BR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pt-BR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b>
                          <m:r>
                            <a:rPr lang="pt-BR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𝒐</m:t>
                          </m:r>
                        </m:sub>
                      </m:sSub>
                      <m:r>
                        <a:rPr lang="pt-BR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pt-BR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932" y="5011852"/>
                <a:ext cx="4523481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924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39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Espaço Reservado para Número de Slide 2"/>
          <p:cNvSpPr txBox="1">
            <a:spLocks/>
          </p:cNvSpPr>
          <p:nvPr/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pPr/>
              <a:t>39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54359" y="6352438"/>
            <a:ext cx="373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Howard Anton 10 ed., 2014 </a:t>
            </a:r>
            <a:endParaRPr lang="pt-BR" dirty="0"/>
          </a:p>
        </p:txBody>
      </p:sp>
      <p:sp>
        <p:nvSpPr>
          <p:cNvPr id="11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5348879" y="6352438"/>
            <a:ext cx="2895600" cy="365125"/>
          </a:xfrm>
        </p:spPr>
        <p:txBody>
          <a:bodyPr/>
          <a:lstStyle/>
          <a:p>
            <a:pPr algn="r"/>
            <a:r>
              <a:rPr lang="pt-BR" dirty="0" smtClean="0"/>
              <a:t>prof. Henrique A M Faria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3915796" y="975348"/>
                <a:ext cx="4880831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Ø"/>
                </a:pPr>
                <a:r>
                  <a:rPr lang="pt-BR" sz="2800" b="0" dirty="0" smtClean="0">
                    <a:ea typeface="Cambria Math"/>
                  </a:rPr>
                  <a:t>Exemplo,  </a:t>
                </a:r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𝒚</m:t>
                    </m:r>
                    <m:r>
                      <a:rPr lang="pt-BR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pt-BR" sz="28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sz="28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p>
                        <m:r>
                          <a:rPr lang="pt-BR" sz="28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pt-BR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pt-BR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endParaRPr lang="pt-BR" sz="28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796" y="975348"/>
                <a:ext cx="4880831" cy="532966"/>
              </a:xfrm>
              <a:prstGeom prst="rect">
                <a:avLst/>
              </a:prstGeom>
              <a:blipFill rotWithShape="1">
                <a:blip r:embed="rId2"/>
                <a:stretch>
                  <a:fillRect l="-2122" t="-9195" b="-3218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/>
          <p:cNvSpPr txBox="1"/>
          <p:nvPr/>
        </p:nvSpPr>
        <p:spPr>
          <a:xfrm>
            <a:off x="262118" y="251273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Aproximação local</a:t>
            </a:r>
            <a:endParaRPr lang="pt-BR" sz="36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92" t="22087" r="67652" b="17391"/>
          <a:stretch/>
        </p:blipFill>
        <p:spPr bwMode="auto">
          <a:xfrm>
            <a:off x="361614" y="831341"/>
            <a:ext cx="3242132" cy="5342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15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Henrique A M Faria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1195884" y="3247993"/>
                <a:ext cx="6752233" cy="91037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pt-BR" sz="2800" i="1" smtClean="0">
                              <a:latin typeface="Cambria Math"/>
                              <a:ea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pt-BR" sz="2800">
                              <a:latin typeface="Cambria Math"/>
                              <a:ea typeface="Cambria Math"/>
                            </a:rPr>
                            <m:t>lim</m:t>
                          </m:r>
                        </m:e>
                        <m:lim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r>
                            <a:rPr lang="pt-BR" sz="2800" i="1">
                              <a:latin typeface="Cambria Math"/>
                              <a:ea typeface="Cambria Math"/>
                            </a:rPr>
                            <m:t>→0</m:t>
                          </m:r>
                        </m:lim>
                      </m:limLow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pt-BR" sz="28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𝑠𝑒𝑛h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den>
                      </m:f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=1         </m:t>
                      </m:r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          </m:t>
                      </m:r>
                      <m:limLow>
                        <m:limLowPr>
                          <m:ctrlPr>
                            <a:rPr lang="pt-BR" sz="2800" i="1">
                              <a:latin typeface="Cambria Math"/>
                              <a:ea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pt-BR" sz="2800">
                              <a:latin typeface="Cambria Math"/>
                              <a:ea typeface="Cambria Math"/>
                            </a:rPr>
                            <m:t>lim</m:t>
                          </m:r>
                        </m:e>
                        <m:lim>
                          <m:r>
                            <a:rPr lang="pt-BR" sz="2800" i="1">
                              <a:latin typeface="Cambria Math"/>
                              <a:ea typeface="Cambria Math"/>
                            </a:rPr>
                            <m:t>h</m:t>
                          </m:r>
                          <m:r>
                            <a:rPr lang="pt-BR" sz="2800" i="1">
                              <a:latin typeface="Cambria Math"/>
                              <a:ea typeface="Cambria Math"/>
                            </a:rPr>
                            <m:t>→0</m:t>
                          </m:r>
                        </m:lim>
                      </m:limLow>
                      <m:r>
                        <a:rPr lang="pt-BR" sz="2800" i="1">
                          <a:latin typeface="Cambria Math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pt-BR" sz="28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𝑐𝑜𝑠h</m:t>
                          </m:r>
                        </m:num>
                        <m:den>
                          <m:r>
                            <a:rPr lang="pt-BR" sz="2800" i="1">
                              <a:latin typeface="Cambria Math"/>
                              <a:ea typeface="Cambria Math"/>
                            </a:rPr>
                            <m:t>h</m:t>
                          </m:r>
                        </m:den>
                      </m:f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884" y="3247993"/>
                <a:ext cx="6752233" cy="9103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/>
          <p:cNvSpPr txBox="1"/>
          <p:nvPr/>
        </p:nvSpPr>
        <p:spPr>
          <a:xfrm>
            <a:off x="262118" y="304281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Derivadas do </a:t>
            </a:r>
            <a:r>
              <a:rPr lang="pt-BR" sz="36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senx</a:t>
            </a:r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a partir da definição</a:t>
            </a:r>
            <a:endParaRPr lang="pt-B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594476" y="1240387"/>
                <a:ext cx="7908373" cy="246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Ø"/>
                </a:pPr>
                <a:r>
                  <a:rPr lang="pt-BR" sz="2800" b="0" dirty="0" smtClean="0">
                    <a:ea typeface="Cambria Math"/>
                  </a:rPr>
                  <a:t>Seja </a:t>
                </a:r>
                <a14:m>
                  <m:oMath xmlns:m="http://schemas.openxmlformats.org/officeDocument/2006/math">
                    <m:r>
                      <a:rPr lang="pt-BR" sz="280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pt-BR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pt-BR" sz="2800" b="0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pt-BR" sz="2800" b="0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sen</m:t>
                    </m:r>
                    <m:r>
                      <a:rPr lang="pt-BR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endParaRPr lang="pt-BR" sz="2800" b="0" dirty="0" smtClean="0">
                  <a:ea typeface="Cambria Math"/>
                </a:endParaRPr>
              </a:p>
              <a:p>
                <a:pPr marL="457200" indent="-457200">
                  <a:buFont typeface="Wingdings" pitchFamily="2" charset="2"/>
                  <a:buChar char="Ø"/>
                </a:pPr>
                <a:endParaRPr lang="pt-BR" sz="2800" b="0" dirty="0" smtClean="0">
                  <a:ea typeface="Cambria Math"/>
                </a:endParaRPr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lang="pt-BR" sz="2800" dirty="0" smtClean="0">
                    <a:ea typeface="Cambria Math"/>
                  </a:rPr>
                  <a:t>Utilizaremos dois limites fundamentais (Teorema 2.6.4):</a:t>
                </a:r>
              </a:p>
              <a:p>
                <a:pPr>
                  <a:lnSpc>
                    <a:spcPct val="150000"/>
                  </a:lnSpc>
                </a:pPr>
                <a:endParaRPr lang="pt-BR" sz="28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76" y="1240387"/>
                <a:ext cx="7908373" cy="2462213"/>
              </a:xfrm>
              <a:prstGeom prst="rect">
                <a:avLst/>
              </a:prstGeom>
              <a:blipFill rotWithShape="1">
                <a:blip r:embed="rId3"/>
                <a:stretch>
                  <a:fillRect l="-1388" t="-24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ângulo 6"/>
          <p:cNvSpPr/>
          <p:nvPr/>
        </p:nvSpPr>
        <p:spPr>
          <a:xfrm>
            <a:off x="594476" y="4516549"/>
            <a:ext cx="30492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pt-BR" sz="2800" dirty="0" smtClean="0">
                <a:ea typeface="Cambria Math"/>
              </a:rPr>
              <a:t>Pela definição: </a:t>
            </a:r>
            <a:endParaRPr lang="pt-BR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tângulo 7"/>
              <p:cNvSpPr/>
              <p:nvPr/>
            </p:nvSpPr>
            <p:spPr>
              <a:xfrm>
                <a:off x="1195884" y="5145786"/>
                <a:ext cx="5915722" cy="92852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p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pt-BR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limLow>
                        <m:limLowPr>
                          <m:ctrlPr>
                            <a:rPr lang="pt-BR" sz="2800" i="1" smtClean="0">
                              <a:latin typeface="Cambria Math"/>
                              <a:ea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pt-BR" sz="2800">
                              <a:latin typeface="Cambria Math"/>
                              <a:ea typeface="Cambria Math"/>
                            </a:rPr>
                            <m:t>lim</m:t>
                          </m:r>
                        </m:e>
                        <m:lim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r>
                            <a:rPr lang="pt-BR" sz="2800" i="1">
                              <a:latin typeface="Cambria Math"/>
                              <a:ea typeface="Cambria Math"/>
                            </a:rPr>
                            <m:t>→0</m:t>
                          </m:r>
                        </m:lim>
                      </m:limLow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pt-BR" sz="28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𝑠𝑒𝑛</m:t>
                          </m:r>
                          <m:d>
                            <m:dPr>
                              <m:ctrlPr>
                                <a:rPr lang="pt-BR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pt-BR" sz="28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pt-BR" sz="28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pt-BR" sz="28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</m:d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𝑠𝑒𝑛𝑥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den>
                      </m:f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      …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884" y="5145786"/>
                <a:ext cx="5915722" cy="9285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639264" y="6227702"/>
            <a:ext cx="2133600" cy="36512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96434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40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Espaço Reservado para Número de Slide 2"/>
          <p:cNvSpPr txBox="1">
            <a:spLocks/>
          </p:cNvSpPr>
          <p:nvPr/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pPr/>
              <a:t>40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54359" y="6352438"/>
            <a:ext cx="373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Howard Anton 10 ed., 2014 </a:t>
            </a:r>
            <a:endParaRPr lang="pt-BR" dirty="0"/>
          </a:p>
        </p:txBody>
      </p:sp>
      <p:sp>
        <p:nvSpPr>
          <p:cNvPr id="11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5348879" y="6352438"/>
            <a:ext cx="2895600" cy="365125"/>
          </a:xfrm>
        </p:spPr>
        <p:txBody>
          <a:bodyPr/>
          <a:lstStyle/>
          <a:p>
            <a:pPr algn="r"/>
            <a:r>
              <a:rPr lang="pt-BR" dirty="0" smtClean="0"/>
              <a:t>prof. Henrique A M Faria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3915796" y="975348"/>
                <a:ext cx="4880831" cy="1979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Ø"/>
                </a:pPr>
                <a:r>
                  <a:rPr lang="pt-BR" sz="2800" b="0" dirty="0" smtClean="0">
                    <a:ea typeface="Cambria Math"/>
                  </a:rPr>
                  <a:t>Exemplo,  </a:t>
                </a:r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𝒚</m:t>
                    </m:r>
                    <m:r>
                      <a:rPr lang="pt-BR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pt-BR" sz="28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sz="28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p>
                        <m:r>
                          <a:rPr lang="pt-BR" sz="28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pt-BR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pt-BR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endParaRPr lang="pt-BR" sz="2800" b="0" dirty="0" smtClean="0">
                  <a:ea typeface="Cambria Math"/>
                </a:endParaRPr>
              </a:p>
              <a:p>
                <a:pPr marL="457200" indent="-457200">
                  <a:spcBef>
                    <a:spcPts val="1200"/>
                  </a:spcBef>
                  <a:buFont typeface="Wingdings" pitchFamily="2" charset="2"/>
                  <a:buChar char="Ø"/>
                </a:pPr>
                <a:r>
                  <a:rPr lang="pt-BR" sz="2800" dirty="0" smtClean="0">
                    <a:ea typeface="Cambria Math"/>
                  </a:rPr>
                  <a:t>Então, para valores de </a:t>
                </a:r>
                <a14:m>
                  <m:oMath xmlns:m="http://schemas.openxmlformats.org/officeDocument/2006/math">
                    <m:r>
                      <a:rPr lang="pt-BR" sz="28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r>
                  <a:rPr lang="pt-BR" sz="2800" dirty="0" smtClean="0">
                    <a:ea typeface="Cambria Math"/>
                  </a:rPr>
                  <a:t> muito próximos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sz="28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pt-BR" sz="28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𝒐</m:t>
                        </m:r>
                      </m:sub>
                    </m:sSub>
                  </m:oMath>
                </a14:m>
                <a:r>
                  <a:rPr lang="pt-BR" sz="2800" dirty="0" smtClean="0">
                    <a:ea typeface="Cambria Math"/>
                  </a:rPr>
                  <a:t>, tem-se:  </a:t>
                </a:r>
                <a:endParaRPr lang="pt-BR" sz="28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796" y="975348"/>
                <a:ext cx="4880831" cy="1979516"/>
              </a:xfrm>
              <a:prstGeom prst="rect">
                <a:avLst/>
              </a:prstGeom>
              <a:blipFill rotWithShape="1">
                <a:blip r:embed="rId2"/>
                <a:stretch>
                  <a:fillRect l="-2122" t="-2462" b="-769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/>
          <p:cNvSpPr txBox="1"/>
          <p:nvPr/>
        </p:nvSpPr>
        <p:spPr>
          <a:xfrm>
            <a:off x="262118" y="251273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Aproximação local</a:t>
            </a:r>
            <a:endParaRPr lang="pt-B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3907902" y="3082526"/>
                <a:ext cx="5021246" cy="52322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𝒇</m:t>
                      </m:r>
                      <m:r>
                        <a:rPr lang="pt-BR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pt-BR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pt-BR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)≈</m:t>
                      </m:r>
                      <m:r>
                        <a:rPr lang="pt-BR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𝒇</m:t>
                      </m:r>
                      <m:d>
                        <m:dPr>
                          <m:ctrlPr>
                            <a:rPr lang="pt-BR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𝒐</m:t>
                              </m:r>
                            </m:sub>
                          </m:sSub>
                        </m:e>
                      </m:d>
                      <m:r>
                        <a:rPr lang="pt-BR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pt-BR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𝒇</m:t>
                      </m:r>
                      <m:r>
                        <a:rPr lang="pt-BR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′(</m:t>
                      </m:r>
                      <m:sSub>
                        <m:sSubPr>
                          <m:ctrlPr>
                            <a:rPr lang="pt-BR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b>
                          <m:r>
                            <a:rPr lang="pt-BR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𝒐</m:t>
                          </m:r>
                        </m:sub>
                      </m:sSub>
                      <m:r>
                        <a:rPr lang="pt-BR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)(</m:t>
                      </m:r>
                      <m:r>
                        <a:rPr lang="pt-BR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pt-BR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pt-BR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b>
                          <m:r>
                            <a:rPr lang="pt-BR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𝒐</m:t>
                          </m:r>
                        </m:sub>
                      </m:sSub>
                      <m:r>
                        <a:rPr lang="pt-BR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pt-BR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902" y="3082526"/>
                <a:ext cx="502124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92" t="22087" r="67652" b="17391"/>
          <a:stretch/>
        </p:blipFill>
        <p:spPr bwMode="auto">
          <a:xfrm>
            <a:off x="361614" y="831341"/>
            <a:ext cx="3242132" cy="5342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19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41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Espaço Reservado para Número de Slide 2"/>
          <p:cNvSpPr txBox="1">
            <a:spLocks/>
          </p:cNvSpPr>
          <p:nvPr/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pPr/>
              <a:t>41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54359" y="6352438"/>
            <a:ext cx="373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Howard Anton 10 ed., 2014 </a:t>
            </a:r>
            <a:endParaRPr lang="pt-BR" dirty="0"/>
          </a:p>
        </p:txBody>
      </p:sp>
      <p:sp>
        <p:nvSpPr>
          <p:cNvPr id="11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5348879" y="6352438"/>
            <a:ext cx="2895600" cy="365125"/>
          </a:xfrm>
        </p:spPr>
        <p:txBody>
          <a:bodyPr/>
          <a:lstStyle/>
          <a:p>
            <a:pPr algn="r"/>
            <a:r>
              <a:rPr lang="pt-BR" dirty="0" smtClean="0"/>
              <a:t>prof. Henrique A M Faria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3915796" y="975348"/>
                <a:ext cx="4880831" cy="1979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Ø"/>
                </a:pPr>
                <a:r>
                  <a:rPr lang="pt-BR" sz="2800" b="0" dirty="0" smtClean="0">
                    <a:ea typeface="Cambria Math"/>
                  </a:rPr>
                  <a:t>Exemplo,  </a:t>
                </a:r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𝒚</m:t>
                    </m:r>
                    <m:r>
                      <a:rPr lang="pt-BR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pt-BR" sz="28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sz="28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p>
                        <m:r>
                          <a:rPr lang="pt-BR" sz="28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pt-BR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pt-BR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endParaRPr lang="pt-BR" sz="2800" b="0" dirty="0" smtClean="0">
                  <a:ea typeface="Cambria Math"/>
                </a:endParaRPr>
              </a:p>
              <a:p>
                <a:pPr marL="457200" indent="-457200">
                  <a:spcBef>
                    <a:spcPts val="1200"/>
                  </a:spcBef>
                  <a:buFont typeface="Wingdings" pitchFamily="2" charset="2"/>
                  <a:buChar char="Ø"/>
                </a:pPr>
                <a:r>
                  <a:rPr lang="pt-BR" sz="2800" dirty="0" smtClean="0">
                    <a:ea typeface="Cambria Math"/>
                  </a:rPr>
                  <a:t>Então, para valores de </a:t>
                </a:r>
                <a14:m>
                  <m:oMath xmlns:m="http://schemas.openxmlformats.org/officeDocument/2006/math">
                    <m:r>
                      <a:rPr lang="pt-BR" sz="28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r>
                  <a:rPr lang="pt-BR" sz="2800" dirty="0" smtClean="0">
                    <a:ea typeface="Cambria Math"/>
                  </a:rPr>
                  <a:t> muito próximos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sz="28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pt-BR" sz="28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𝒐</m:t>
                        </m:r>
                      </m:sub>
                    </m:sSub>
                  </m:oMath>
                </a14:m>
                <a:r>
                  <a:rPr lang="pt-BR" sz="2800" dirty="0" smtClean="0">
                    <a:ea typeface="Cambria Math"/>
                  </a:rPr>
                  <a:t>, tem-se:  </a:t>
                </a:r>
                <a:endParaRPr lang="pt-BR" sz="28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796" y="975348"/>
                <a:ext cx="4880831" cy="1979516"/>
              </a:xfrm>
              <a:prstGeom prst="rect">
                <a:avLst/>
              </a:prstGeom>
              <a:blipFill rotWithShape="1">
                <a:blip r:embed="rId2"/>
                <a:stretch>
                  <a:fillRect l="-2122" t="-2462" b="-769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/>
          <p:cNvSpPr txBox="1"/>
          <p:nvPr/>
        </p:nvSpPr>
        <p:spPr>
          <a:xfrm>
            <a:off x="262118" y="251273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Aproximação local</a:t>
            </a:r>
            <a:endParaRPr lang="pt-B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3907902" y="3082526"/>
                <a:ext cx="5021246" cy="52322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𝒇</m:t>
                      </m:r>
                      <m:r>
                        <a:rPr lang="pt-BR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pt-BR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pt-BR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)≈</m:t>
                      </m:r>
                      <m:r>
                        <a:rPr lang="pt-BR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𝒇</m:t>
                      </m:r>
                      <m:d>
                        <m:dPr>
                          <m:ctrlPr>
                            <a:rPr lang="pt-BR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𝒐</m:t>
                              </m:r>
                            </m:sub>
                          </m:sSub>
                        </m:e>
                      </m:d>
                      <m:r>
                        <a:rPr lang="pt-BR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pt-BR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𝒇</m:t>
                      </m:r>
                      <m:r>
                        <a:rPr lang="pt-BR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′(</m:t>
                      </m:r>
                      <m:sSub>
                        <m:sSubPr>
                          <m:ctrlPr>
                            <a:rPr lang="pt-BR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b>
                          <m:r>
                            <a:rPr lang="pt-BR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𝒐</m:t>
                          </m:r>
                        </m:sub>
                      </m:sSub>
                      <m:r>
                        <a:rPr lang="pt-BR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)(</m:t>
                      </m:r>
                      <m:r>
                        <a:rPr lang="pt-BR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pt-BR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pt-BR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b>
                          <m:r>
                            <a:rPr lang="pt-BR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𝒐</m:t>
                          </m:r>
                        </m:sub>
                      </m:sSub>
                      <m:r>
                        <a:rPr lang="pt-BR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pt-BR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902" y="3082526"/>
                <a:ext cx="502124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92" t="22087" r="67652" b="17391"/>
          <a:stretch/>
        </p:blipFill>
        <p:spPr bwMode="auto">
          <a:xfrm>
            <a:off x="361614" y="831341"/>
            <a:ext cx="3242132" cy="5342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3848304" y="3738264"/>
                <a:ext cx="4924559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Ø"/>
                </a:pPr>
                <a:r>
                  <a:rPr lang="pt-BR" sz="2800" b="0" dirty="0" smtClean="0">
                    <a:ea typeface="Cambria Math"/>
                  </a:rPr>
                  <a:t>Esse tratamento é denominado </a:t>
                </a:r>
                <a:r>
                  <a:rPr lang="pt-BR" sz="2800" b="1" dirty="0" smtClean="0">
                    <a:ea typeface="Cambria Math"/>
                  </a:rPr>
                  <a:t>aproximação local de</a:t>
                </a:r>
                <a:r>
                  <a:rPr lang="pt-BR" sz="2800" b="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𝒇</m:t>
                    </m:r>
                  </m:oMath>
                </a14:m>
                <a:r>
                  <a:rPr lang="pt-BR" sz="2800" b="0" dirty="0" smtClean="0">
                    <a:ea typeface="Cambria Math"/>
                  </a:rPr>
                  <a:t> </a:t>
                </a:r>
                <a:r>
                  <a:rPr lang="pt-BR" sz="2800" b="1" dirty="0" smtClean="0">
                    <a:ea typeface="Cambria Math"/>
                  </a:rPr>
                  <a:t>em</a:t>
                </a:r>
                <a:r>
                  <a:rPr lang="pt-BR" sz="2800" b="0" dirty="0" smtClean="0">
                    <a:ea typeface="Cambria Math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sz="28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pt-BR" sz="28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𝒐</m:t>
                        </m:r>
                      </m:sub>
                    </m:sSub>
                  </m:oMath>
                </a14:m>
                <a:r>
                  <a:rPr lang="pt-BR" sz="2800" b="0" dirty="0" smtClean="0">
                    <a:ea typeface="Cambria Math"/>
                  </a:rPr>
                  <a:t>. Também expresso por:</a:t>
                </a:r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304" y="3738264"/>
                <a:ext cx="4924559" cy="1815882"/>
              </a:xfrm>
              <a:prstGeom prst="rect">
                <a:avLst/>
              </a:prstGeom>
              <a:blipFill rotWithShape="1">
                <a:blip r:embed="rId6"/>
                <a:stretch>
                  <a:fillRect l="-2104" t="-3356" r="-3465" b="-83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3609768" y="5580650"/>
                <a:ext cx="5441233" cy="52322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𝒇</m:t>
                      </m:r>
                      <m:d>
                        <m:dPr>
                          <m:ctrlPr>
                            <a:rPr lang="pt-BR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8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sz="2800" b="1" i="1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sz="2800" b="1" i="1">
                                  <a:latin typeface="Cambria Math"/>
                                  <a:ea typeface="Cambria Math"/>
                                </a:rPr>
                                <m:t>𝒐</m:t>
                              </m:r>
                            </m:sub>
                          </m:sSub>
                          <m:r>
                            <a:rPr lang="pt-BR" sz="2800" b="1" i="1" smtClean="0">
                              <a:latin typeface="Cambria Math"/>
                              <a:ea typeface="Cambria Math"/>
                            </a:rPr>
                            <m:t>+∆</m:t>
                          </m:r>
                          <m:r>
                            <a:rPr lang="pt-BR" sz="2800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d>
                      <m:r>
                        <a:rPr lang="pt-BR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pt-BR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𝒇</m:t>
                      </m:r>
                      <m:d>
                        <m:dPr>
                          <m:ctrlPr>
                            <a:rPr lang="pt-BR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𝒐</m:t>
                              </m:r>
                            </m:sub>
                          </m:sSub>
                        </m:e>
                      </m:d>
                      <m:r>
                        <a:rPr lang="pt-BR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pt-BR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𝒇</m:t>
                      </m:r>
                      <m:r>
                        <a:rPr lang="pt-BR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′(</m:t>
                      </m:r>
                      <m:sSub>
                        <m:sSubPr>
                          <m:ctrlPr>
                            <a:rPr lang="pt-BR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b>
                          <m:r>
                            <a:rPr lang="pt-BR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𝒐</m:t>
                          </m:r>
                        </m:sub>
                      </m:sSub>
                      <m:r>
                        <a:rPr lang="pt-BR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)(∆</m:t>
                      </m:r>
                      <m:r>
                        <a:rPr lang="pt-BR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pt-BR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pt-BR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768" y="5580650"/>
                <a:ext cx="5441233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090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639264" y="6227702"/>
            <a:ext cx="2133600" cy="36512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42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CaixaDeTexto 11"/>
          <p:cNvSpPr txBox="1"/>
          <p:nvPr/>
        </p:nvSpPr>
        <p:spPr>
          <a:xfrm>
            <a:off x="307975" y="169815"/>
            <a:ext cx="869273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Exemplo</a:t>
            </a:r>
            <a:endParaRPr lang="pt-BR" sz="2800" b="1" dirty="0">
              <a:ln w="11430">
                <a:noFill/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tângulo 12"/>
              <p:cNvSpPr/>
              <p:nvPr/>
            </p:nvSpPr>
            <p:spPr>
              <a:xfrm>
                <a:off x="460375" y="912092"/>
                <a:ext cx="8101772" cy="24278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800" dirty="0" smtClean="0"/>
                  <a:t>(a) Encontrar a aproximação linear local de    </a:t>
                </a:r>
                <a:br>
                  <a:rPr lang="pt-BR" sz="2800" dirty="0" smtClean="0"/>
                </a:br>
                <a:r>
                  <a:rPr lang="pt-BR" sz="2800" dirty="0" smtClean="0"/>
                  <a:t>      </a:t>
                </a:r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𝒇</m:t>
                    </m:r>
                    <m:d>
                      <m:dPr>
                        <m:ctrlPr>
                          <a:rPr lang="pt-BR" sz="28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sz="28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d>
                    <m:r>
                      <a:rPr lang="pt-BR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BR" sz="28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pt-BR" sz="28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rad>
                    <m:r>
                      <a:rPr lang="pt-BR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pt-BR" sz="2800" dirty="0" smtClean="0"/>
                  <a:t>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pt-BR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𝒐</m:t>
                        </m:r>
                      </m:sub>
                    </m:sSub>
                    <m:r>
                      <a:rPr lang="pt-BR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pt-BR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pt-BR" sz="2800" dirty="0" smtClean="0"/>
                  <a:t>;</a:t>
                </a:r>
                <a:endParaRPr lang="pt-BR" sz="2800" dirty="0" smtClean="0"/>
              </a:p>
              <a:p>
                <a:pPr>
                  <a:spcBef>
                    <a:spcPts val="1200"/>
                  </a:spcBef>
                </a:pPr>
                <a:r>
                  <a:rPr lang="pt-BR" sz="2800" dirty="0" smtClean="0"/>
                  <a:t>(b) Use a aproximação de (a)</a:t>
                </a:r>
                <a:br>
                  <a:rPr lang="pt-BR" sz="2800" dirty="0" smtClean="0"/>
                </a:br>
                <a:r>
                  <a:rPr lang="pt-BR" sz="2800" dirty="0" smtClean="0"/>
                  <a:t>      para estimar a raiz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pt-BR" sz="28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pt-BR" sz="28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pt-BR" sz="28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e>
                    </m:rad>
                  </m:oMath>
                </a14:m>
                <a:r>
                  <a:rPr lang="pt-BR" sz="2800" dirty="0" smtClean="0"/>
                  <a:t>, </a:t>
                </a:r>
                <a:br>
                  <a:rPr lang="pt-BR" sz="2800" dirty="0" smtClean="0"/>
                </a:br>
                <a:r>
                  <a:rPr lang="pt-BR" sz="2800" dirty="0" smtClean="0"/>
                  <a:t>      com duas casas decimais.</a:t>
                </a:r>
              </a:p>
            </p:txBody>
          </p:sp>
        </mc:Choice>
        <mc:Fallback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912092"/>
                <a:ext cx="8101772" cy="2427844"/>
              </a:xfrm>
              <a:prstGeom prst="rect">
                <a:avLst/>
              </a:prstGeom>
              <a:blipFill rotWithShape="1">
                <a:blip r:embed="rId2"/>
                <a:stretch>
                  <a:fillRect l="-1580" t="-2513" b="-62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5505120" y="1567554"/>
                <a:ext cx="3321037" cy="949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Cambria Math"/>
                  </a:rPr>
                  <a:t>Resp.:  </a:t>
                </a:r>
                <a14:m>
                  <m:oMath xmlns:m="http://schemas.openxmlformats.org/officeDocument/2006/math">
                    <m:r>
                      <a:rPr lang="pt-BR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𝒂</m:t>
                    </m:r>
                    <m:r>
                      <a:rPr lang="pt-BR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)   </m:t>
                    </m:r>
                    <m:rad>
                      <m:radPr>
                        <m:degHide m:val="on"/>
                        <m:ctrlPr>
                          <a:rPr lang="pt-BR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pt-BR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rad>
                    <m:r>
                      <a:rPr lang="pt-BR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pt-BR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pt-BR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+(</m:t>
                    </m:r>
                    <m:r>
                      <a:rPr lang="pt-BR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pt-BR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pt-BR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pt-BR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)/</m:t>
                    </m:r>
                    <m:r>
                      <a:rPr lang="pt-BR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𝟐</m:t>
                    </m:r>
                  </m:oMath>
                </a14:m>
                <a:endParaRPr lang="pt-BR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BR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            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pt-BR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pt-BR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pt-BR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e>
                    </m:rad>
                    <m:r>
                      <a:rPr lang="pt-BR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pt-BR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pt-BR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pt-BR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𝟎𝟓</m:t>
                    </m:r>
                  </m:oMath>
                </a14:m>
                <a:endParaRPr lang="pt-BR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120" y="1567554"/>
                <a:ext cx="3321037" cy="949747"/>
              </a:xfrm>
              <a:prstGeom prst="rect">
                <a:avLst/>
              </a:prstGeom>
              <a:blipFill rotWithShape="1">
                <a:blip r:embed="rId3"/>
                <a:stretch>
                  <a:fillRect l="-1468" b="-512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124200" y="6333718"/>
            <a:ext cx="2895600" cy="365125"/>
          </a:xfrm>
        </p:spPr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12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36000" contras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42"/>
            <a:stretch/>
          </p:blipFill>
          <p:spPr>
            <a:xfrm>
              <a:off x="-1" y="0"/>
              <a:ext cx="7108235" cy="6858000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36000" contras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42"/>
            <a:stretch/>
          </p:blipFill>
          <p:spPr>
            <a:xfrm flipH="1">
              <a:off x="2035765" y="0"/>
              <a:ext cx="7108235" cy="6858000"/>
            </a:xfrm>
            <a:prstGeom prst="rect">
              <a:avLst/>
            </a:prstGeom>
          </p:spPr>
        </p:pic>
      </p:grpSp>
      <p:sp>
        <p:nvSpPr>
          <p:cNvPr id="8" name="TextBox 4"/>
          <p:cNvSpPr txBox="1"/>
          <p:nvPr/>
        </p:nvSpPr>
        <p:spPr>
          <a:xfrm>
            <a:off x="79514" y="2821878"/>
            <a:ext cx="9011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Diferenciais</a:t>
            </a:r>
          </a:p>
        </p:txBody>
      </p:sp>
    </p:spTree>
    <p:extLst>
      <p:ext uri="{BB962C8B-B14F-4D97-AF65-F5344CB8AC3E}">
        <p14:creationId xmlns:p14="http://schemas.microsoft.com/office/powerpoint/2010/main" val="18461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44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Espaço Reservado para Número de Slide 2"/>
          <p:cNvSpPr txBox="1">
            <a:spLocks/>
          </p:cNvSpPr>
          <p:nvPr/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pPr/>
              <a:t>44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612771" y="1068109"/>
                <a:ext cx="7908373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Ø"/>
                </a:pPr>
                <a:r>
                  <a:rPr lang="pt-BR" sz="2800" b="0" dirty="0" smtClean="0">
                    <a:ea typeface="Cambria Math"/>
                  </a:rPr>
                  <a:t>No desenvolvimento do Cálculo a notação de Leibniz </a:t>
                </a:r>
                <a14:m>
                  <m:oMath xmlns:m="http://schemas.openxmlformats.org/officeDocument/2006/math">
                    <m:r>
                      <a:rPr lang="pt-BR" sz="2800" b="0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pt-BR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𝑑𝑦</m:t>
                    </m:r>
                    <m:r>
                      <a:rPr lang="pt-BR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/</m:t>
                    </m:r>
                    <m:r>
                      <a:rPr lang="pt-BR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𝑑𝑥</m:t>
                    </m:r>
                    <m:r>
                      <a:rPr lang="pt-BR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) </m:t>
                    </m:r>
                  </m:oMath>
                </a14:m>
                <a:r>
                  <a:rPr lang="pt-BR" sz="2800" b="0" dirty="0" smtClean="0">
                    <a:ea typeface="Cambria Math"/>
                  </a:rPr>
                  <a:t>acabou prevalecendo sobre a notação de Newton;</a:t>
                </a:r>
              </a:p>
              <a:p>
                <a:pPr marL="457200" indent="-457200">
                  <a:spcBef>
                    <a:spcPts val="1200"/>
                  </a:spcBef>
                  <a:buFont typeface="Wingdings" pitchFamily="2" charset="2"/>
                  <a:buChar char="Ø"/>
                </a:pPr>
                <a:r>
                  <a:rPr lang="pt-BR" sz="2800" dirty="0" smtClean="0">
                    <a:ea typeface="Cambria Math"/>
                  </a:rPr>
                  <a:t>Uma das razões é por sugerir formas como a </a:t>
                </a:r>
                <a:r>
                  <a:rPr lang="pt-BR" sz="2800" b="1" dirty="0" smtClean="0">
                    <a:ea typeface="Cambria Math"/>
                  </a:rPr>
                  <a:t>regra da cadeia</a:t>
                </a:r>
                <a:r>
                  <a:rPr lang="pt-BR" sz="2800" b="0" dirty="0" smtClean="0">
                    <a:ea typeface="Cambria Math"/>
                  </a:rPr>
                  <a:t>:</a:t>
                </a: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71" y="1068109"/>
                <a:ext cx="7908373" cy="2400657"/>
              </a:xfrm>
              <a:prstGeom prst="rect">
                <a:avLst/>
              </a:prstGeom>
              <a:blipFill rotWithShape="1">
                <a:blip r:embed="rId2"/>
                <a:stretch>
                  <a:fillRect l="-1388" t="-2538" r="-1388" b="-60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ixaDeTexto 12"/>
          <p:cNvSpPr txBox="1"/>
          <p:nvPr/>
        </p:nvSpPr>
        <p:spPr>
          <a:xfrm>
            <a:off x="262118" y="304281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iferenciais</a:t>
            </a:r>
            <a:endParaRPr lang="pt-BR" sz="3600" dirty="0"/>
          </a:p>
        </p:txBody>
      </p:sp>
      <p:sp>
        <p:nvSpPr>
          <p:cNvPr id="14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124200" y="6333718"/>
            <a:ext cx="2895600" cy="365125"/>
          </a:xfrm>
        </p:spPr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3467681" y="3523824"/>
                <a:ext cx="2198551" cy="91037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𝑑𝑢</m:t>
                          </m:r>
                        </m:den>
                      </m:f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.</m:t>
                      </m:r>
                      <m:f>
                        <m:fPr>
                          <m:ctrlPr>
                            <a:rPr lang="pt-BR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𝑑𝑢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681" y="3523824"/>
                <a:ext cx="2198551" cy="9103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497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45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Espaço Reservado para Número de Slide 2"/>
          <p:cNvSpPr txBox="1">
            <a:spLocks/>
          </p:cNvSpPr>
          <p:nvPr/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pPr/>
              <a:t>45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612771" y="1068109"/>
                <a:ext cx="7908373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Ø"/>
                </a:pPr>
                <a:r>
                  <a:rPr lang="pt-BR" sz="2800" b="0" dirty="0" smtClean="0">
                    <a:ea typeface="Cambria Math"/>
                  </a:rPr>
                  <a:t>No desenvolvimento do Cálculo a notação de Leibniz </a:t>
                </a:r>
                <a14:m>
                  <m:oMath xmlns:m="http://schemas.openxmlformats.org/officeDocument/2006/math">
                    <m:r>
                      <a:rPr lang="pt-BR" sz="2800" b="0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pt-BR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𝑑𝑦</m:t>
                    </m:r>
                    <m:r>
                      <a:rPr lang="pt-BR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/</m:t>
                    </m:r>
                    <m:r>
                      <a:rPr lang="pt-BR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𝑑𝑥</m:t>
                    </m:r>
                    <m:r>
                      <a:rPr lang="pt-BR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) </m:t>
                    </m:r>
                  </m:oMath>
                </a14:m>
                <a:r>
                  <a:rPr lang="pt-BR" sz="2800" b="0" dirty="0" smtClean="0">
                    <a:ea typeface="Cambria Math"/>
                  </a:rPr>
                  <a:t>acabou prevalecendo sobre a notação de Newton;</a:t>
                </a:r>
              </a:p>
              <a:p>
                <a:pPr marL="457200" indent="-457200">
                  <a:spcBef>
                    <a:spcPts val="1200"/>
                  </a:spcBef>
                  <a:buFont typeface="Wingdings" pitchFamily="2" charset="2"/>
                  <a:buChar char="Ø"/>
                </a:pPr>
                <a:r>
                  <a:rPr lang="pt-BR" sz="2800" dirty="0" smtClean="0">
                    <a:ea typeface="Cambria Math"/>
                  </a:rPr>
                  <a:t>Uma das razões é por sugerir formas como a </a:t>
                </a:r>
                <a:r>
                  <a:rPr lang="pt-BR" sz="2800" b="1" dirty="0" smtClean="0">
                    <a:ea typeface="Cambria Math"/>
                  </a:rPr>
                  <a:t>regra da cadeia</a:t>
                </a:r>
                <a:r>
                  <a:rPr lang="pt-BR" sz="2800" b="0" dirty="0" smtClean="0">
                    <a:ea typeface="Cambria Math"/>
                  </a:rPr>
                  <a:t>:</a:t>
                </a: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71" y="1068109"/>
                <a:ext cx="7908373" cy="2400657"/>
              </a:xfrm>
              <a:prstGeom prst="rect">
                <a:avLst/>
              </a:prstGeom>
              <a:blipFill rotWithShape="1">
                <a:blip r:embed="rId2"/>
                <a:stretch>
                  <a:fillRect l="-1388" t="-2538" r="-1388" b="-60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ixaDeTexto 12"/>
          <p:cNvSpPr txBox="1"/>
          <p:nvPr/>
        </p:nvSpPr>
        <p:spPr>
          <a:xfrm>
            <a:off x="262118" y="304281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iferenciais</a:t>
            </a:r>
            <a:endParaRPr lang="pt-BR" sz="3600" dirty="0"/>
          </a:p>
        </p:txBody>
      </p:sp>
      <p:sp>
        <p:nvSpPr>
          <p:cNvPr id="14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124200" y="6333718"/>
            <a:ext cx="2895600" cy="365125"/>
          </a:xfrm>
        </p:spPr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3467681" y="3523824"/>
                <a:ext cx="2198551" cy="91037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𝑑𝑢</m:t>
                          </m:r>
                        </m:den>
                      </m:f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.</m:t>
                      </m:r>
                      <m:f>
                        <m:fPr>
                          <m:ctrlPr>
                            <a:rPr lang="pt-BR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𝑑𝑢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681" y="3523824"/>
                <a:ext cx="2198551" cy="9103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ângulo 1"/>
              <p:cNvSpPr/>
              <p:nvPr/>
            </p:nvSpPr>
            <p:spPr>
              <a:xfrm>
                <a:off x="612774" y="4696099"/>
                <a:ext cx="7908369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ts val="1200"/>
                  </a:spcBef>
                  <a:buFont typeface="Wingdings" pitchFamily="2" charset="2"/>
                  <a:buChar char="Ø"/>
                </a:pPr>
                <a:r>
                  <a:rPr lang="pt-BR" sz="2800" dirty="0" smtClean="0">
                    <a:ea typeface="Cambria Math"/>
                  </a:rPr>
                  <a:t>Nesta seção iremos definir os símbolos “</a:t>
                </a:r>
                <a14:m>
                  <m:oMath xmlns:m="http://schemas.openxmlformats.org/officeDocument/2006/math">
                    <m:r>
                      <a:rPr lang="pt-BR" sz="2800" b="1" i="1">
                        <a:latin typeface="Cambria Math"/>
                        <a:ea typeface="Cambria Math"/>
                      </a:rPr>
                      <m:t>𝒅𝒚</m:t>
                    </m:r>
                  </m:oMath>
                </a14:m>
                <a:r>
                  <a:rPr lang="pt-BR" sz="2800" dirty="0" smtClean="0">
                    <a:ea typeface="Cambria Math"/>
                  </a:rPr>
                  <a:t>” e “</a:t>
                </a:r>
                <a14:m>
                  <m:oMath xmlns:m="http://schemas.openxmlformats.org/officeDocument/2006/math">
                    <m:r>
                      <a:rPr lang="pt-BR" sz="2800" b="1" i="1">
                        <a:latin typeface="Cambria Math"/>
                        <a:ea typeface="Cambria Math"/>
                      </a:rPr>
                      <m:t>𝒅</m:t>
                    </m:r>
                    <m:r>
                      <a:rPr lang="pt-BR" sz="2800" b="1" i="1" smtClean="0"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r>
                  <a:rPr lang="pt-BR" sz="2800" dirty="0" smtClean="0">
                    <a:ea typeface="Cambria Math"/>
                  </a:rPr>
                  <a:t>”, chamados de </a:t>
                </a:r>
                <a:r>
                  <a:rPr lang="pt-BR" sz="2800" b="1" dirty="0" smtClean="0">
                    <a:ea typeface="Cambria Math"/>
                  </a:rPr>
                  <a:t>diferenciais</a:t>
                </a:r>
                <a:r>
                  <a:rPr lang="pt-BR" sz="2800" dirty="0" smtClean="0">
                    <a:ea typeface="Cambria Math"/>
                  </a:rPr>
                  <a:t>, de modo que </a:t>
                </a:r>
                <a14:m>
                  <m:oMath xmlns:m="http://schemas.openxmlformats.org/officeDocument/2006/math">
                    <m:r>
                      <a:rPr lang="pt-BR" sz="28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𝑑𝑦</m:t>
                    </m:r>
                    <m:r>
                      <a:rPr lang="pt-BR" sz="28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/</m:t>
                    </m:r>
                    <m:r>
                      <a:rPr lang="pt-BR" sz="28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𝑑𝑥</m:t>
                    </m:r>
                    <m:r>
                      <a:rPr lang="pt-BR" sz="28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pt-BR" sz="2800" dirty="0" smtClean="0">
                    <a:ea typeface="Cambria Math"/>
                  </a:rPr>
                  <a:t>possa ser tratados como um razão.</a:t>
                </a:r>
                <a:endParaRPr lang="pt-BR" sz="2800" dirty="0">
                  <a:ea typeface="Cambria Math"/>
                </a:endParaRPr>
              </a:p>
            </p:txBody>
          </p:sp>
        </mc:Choice>
        <mc:Fallback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74" y="4696099"/>
                <a:ext cx="7908369" cy="1384995"/>
              </a:xfrm>
              <a:prstGeom prst="rect">
                <a:avLst/>
              </a:prstGeom>
              <a:blipFill rotWithShape="1">
                <a:blip r:embed="rId4"/>
                <a:stretch>
                  <a:fillRect l="-1388" t="-4386" r="-2159" b="-109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419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46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Espaço Reservado para Número de Slide 2"/>
          <p:cNvSpPr txBox="1">
            <a:spLocks/>
          </p:cNvSpPr>
          <p:nvPr/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pPr/>
              <a:t>46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ixaDeTexto 11"/>
              <p:cNvSpPr txBox="1"/>
              <p:nvPr/>
            </p:nvSpPr>
            <p:spPr>
              <a:xfrm>
                <a:off x="460375" y="1372905"/>
                <a:ext cx="8312489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Ø"/>
                </a:pPr>
                <a:r>
                  <a:rPr lang="pt-BR" sz="2800" b="0" dirty="0" smtClean="0">
                    <a:ea typeface="Cambria Math"/>
                  </a:rPr>
                  <a:t>Seja uma função </a:t>
                </a:r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𝒇</m:t>
                    </m:r>
                  </m:oMath>
                </a14:m>
                <a:r>
                  <a:rPr lang="pt-BR" sz="2800" b="0" dirty="0" smtClean="0">
                    <a:ea typeface="Cambria Math"/>
                  </a:rPr>
                  <a:t> </a:t>
                </a:r>
                <a:r>
                  <a:rPr lang="pt-BR" sz="2800" b="0" dirty="0" err="1" smtClean="0">
                    <a:ea typeface="Cambria Math"/>
                  </a:rPr>
                  <a:t>diferenciável</a:t>
                </a:r>
                <a:r>
                  <a:rPr lang="pt-BR" sz="2800" b="0" dirty="0" smtClean="0">
                    <a:ea typeface="Cambria Math"/>
                  </a:rPr>
                  <a:t> em um ponto </a:t>
                </a:r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r>
                  <a:rPr lang="pt-BR" sz="2800" b="0" dirty="0" smtClean="0">
                    <a:ea typeface="Cambria Math"/>
                  </a:rPr>
                  <a:t>;</a:t>
                </a:r>
              </a:p>
              <a:p>
                <a:pPr marL="457200" indent="-457200">
                  <a:spcBef>
                    <a:spcPts val="2400"/>
                  </a:spcBef>
                  <a:buFont typeface="Wingdings" pitchFamily="2" charset="2"/>
                  <a:buChar char="Ø"/>
                </a:pPr>
                <a:r>
                  <a:rPr lang="pt-BR" sz="2800" dirty="0" smtClean="0">
                    <a:ea typeface="Cambria Math"/>
                  </a:rPr>
                  <a:t>Sendo </a:t>
                </a:r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𝒅𝒙</m:t>
                    </m:r>
                  </m:oMath>
                </a14:m>
                <a:r>
                  <a:rPr lang="pt-BR" sz="2800" dirty="0" smtClean="0">
                    <a:ea typeface="Cambria Math"/>
                  </a:rPr>
                  <a:t> definido como </a:t>
                </a:r>
                <a:r>
                  <a:rPr lang="pt-BR" sz="2800" dirty="0" smtClean="0">
                    <a:solidFill>
                      <a:srgbClr val="C00000"/>
                    </a:solidFill>
                    <a:ea typeface="Cambria Math"/>
                  </a:rPr>
                  <a:t>variável independente</a:t>
                </a:r>
                <a:r>
                  <a:rPr lang="pt-BR" sz="2800" dirty="0" smtClean="0">
                    <a:ea typeface="Cambria Math"/>
                  </a:rPr>
                  <a:t>,</a:t>
                </a:r>
                <a:r>
                  <a:rPr lang="pt-BR" sz="2800" dirty="0" smtClean="0">
                    <a:solidFill>
                      <a:srgbClr val="C00000"/>
                    </a:solidFill>
                    <a:ea typeface="Cambria Math"/>
                  </a:rPr>
                  <a:t> </a:t>
                </a:r>
                <a:r>
                  <a:rPr lang="pt-BR" sz="2800" dirty="0" smtClean="0">
                    <a:ea typeface="Cambria Math"/>
                  </a:rPr>
                  <a:t>que poderá assumir qualquer valor real;</a:t>
                </a:r>
              </a:p>
            </p:txBody>
          </p:sp>
        </mc:Choice>
        <mc:Fallback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1372905"/>
                <a:ext cx="8312489" cy="1692771"/>
              </a:xfrm>
              <a:prstGeom prst="rect">
                <a:avLst/>
              </a:prstGeom>
              <a:blipFill rotWithShape="1">
                <a:blip r:embed="rId2"/>
                <a:stretch>
                  <a:fillRect l="-1321" t="-3597" r="-367" b="-899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ixaDeTexto 12"/>
          <p:cNvSpPr txBox="1"/>
          <p:nvPr/>
        </p:nvSpPr>
        <p:spPr>
          <a:xfrm>
            <a:off x="262118" y="304281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iferenciais</a:t>
            </a:r>
            <a:endParaRPr lang="pt-BR" sz="3600" dirty="0"/>
          </a:p>
        </p:txBody>
      </p:sp>
      <p:sp>
        <p:nvSpPr>
          <p:cNvPr id="14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124200" y="6333718"/>
            <a:ext cx="2895600" cy="365125"/>
          </a:xfrm>
        </p:spPr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29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47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Espaço Reservado para Número de Slide 2"/>
          <p:cNvSpPr txBox="1">
            <a:spLocks/>
          </p:cNvSpPr>
          <p:nvPr/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pPr/>
              <a:t>47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ixaDeTexto 11"/>
              <p:cNvSpPr txBox="1"/>
              <p:nvPr/>
            </p:nvSpPr>
            <p:spPr>
              <a:xfrm>
                <a:off x="460375" y="1372905"/>
                <a:ext cx="8312489" cy="2431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Ø"/>
                </a:pPr>
                <a:r>
                  <a:rPr lang="pt-BR" sz="2800" dirty="0">
                    <a:ea typeface="Cambria Math"/>
                  </a:rPr>
                  <a:t>Seja uma função </a:t>
                </a:r>
                <a14:m>
                  <m:oMath xmlns:m="http://schemas.openxmlformats.org/officeDocument/2006/math">
                    <m:r>
                      <a:rPr lang="pt-BR" sz="28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𝒇</m:t>
                    </m:r>
                  </m:oMath>
                </a14:m>
                <a:r>
                  <a:rPr lang="pt-BR" sz="2800" dirty="0">
                    <a:ea typeface="Cambria Math"/>
                  </a:rPr>
                  <a:t> </a:t>
                </a:r>
                <a:r>
                  <a:rPr lang="pt-BR" sz="2800" dirty="0" err="1">
                    <a:ea typeface="Cambria Math"/>
                  </a:rPr>
                  <a:t>diferenciável</a:t>
                </a:r>
                <a:r>
                  <a:rPr lang="pt-BR" sz="2800" dirty="0">
                    <a:ea typeface="Cambria Math"/>
                  </a:rPr>
                  <a:t> em um ponto </a:t>
                </a:r>
                <a14:m>
                  <m:oMath xmlns:m="http://schemas.openxmlformats.org/officeDocument/2006/math">
                    <m:r>
                      <a:rPr lang="pt-BR" sz="28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r>
                  <a:rPr lang="pt-BR" sz="2800" dirty="0">
                    <a:ea typeface="Cambria Math"/>
                  </a:rPr>
                  <a:t>;</a:t>
                </a:r>
              </a:p>
              <a:p>
                <a:pPr marL="457200" indent="-457200">
                  <a:spcBef>
                    <a:spcPts val="2400"/>
                  </a:spcBef>
                  <a:buFont typeface="Wingdings" pitchFamily="2" charset="2"/>
                  <a:buChar char="Ø"/>
                </a:pPr>
                <a:r>
                  <a:rPr lang="pt-BR" sz="2800" dirty="0">
                    <a:ea typeface="Cambria Math"/>
                  </a:rPr>
                  <a:t>Sendo </a:t>
                </a:r>
                <a14:m>
                  <m:oMath xmlns:m="http://schemas.openxmlformats.org/officeDocument/2006/math">
                    <m:r>
                      <a:rPr lang="pt-BR" sz="28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𝒅𝒙</m:t>
                    </m:r>
                  </m:oMath>
                </a14:m>
                <a:r>
                  <a:rPr lang="pt-BR" sz="2800" dirty="0">
                    <a:ea typeface="Cambria Math"/>
                  </a:rPr>
                  <a:t> definido como </a:t>
                </a:r>
                <a:r>
                  <a:rPr lang="pt-BR" sz="2800" dirty="0">
                    <a:solidFill>
                      <a:srgbClr val="C00000"/>
                    </a:solidFill>
                    <a:ea typeface="Cambria Math"/>
                  </a:rPr>
                  <a:t>variável independente</a:t>
                </a:r>
                <a:r>
                  <a:rPr lang="pt-BR" sz="2800" dirty="0">
                    <a:ea typeface="Cambria Math"/>
                  </a:rPr>
                  <a:t>,</a:t>
                </a:r>
                <a:r>
                  <a:rPr lang="pt-BR" sz="2800" dirty="0">
                    <a:solidFill>
                      <a:srgbClr val="C00000"/>
                    </a:solidFill>
                    <a:ea typeface="Cambria Math"/>
                  </a:rPr>
                  <a:t> </a:t>
                </a:r>
                <a:r>
                  <a:rPr lang="pt-BR" sz="2800" dirty="0">
                    <a:ea typeface="Cambria Math"/>
                  </a:rPr>
                  <a:t>que poderá assumir qualquer valor real;</a:t>
                </a:r>
              </a:p>
              <a:p>
                <a:pPr marL="457200" indent="-457200">
                  <a:spcBef>
                    <a:spcPts val="2400"/>
                  </a:spcBef>
                  <a:buFont typeface="Wingdings" pitchFamily="2" charset="2"/>
                  <a:buChar char="Ø"/>
                </a:pPr>
                <a:r>
                  <a:rPr lang="pt-BR" sz="2800" dirty="0" smtClean="0">
                    <a:ea typeface="Cambria Math"/>
                  </a:rPr>
                  <a:t>Definimos então que</a:t>
                </a:r>
                <a:r>
                  <a:rPr lang="pt-BR" sz="2800" b="0" dirty="0" smtClean="0">
                    <a:ea typeface="Cambria Math"/>
                  </a:rPr>
                  <a:t>:</a:t>
                </a:r>
              </a:p>
            </p:txBody>
          </p:sp>
        </mc:Choice>
        <mc:Fallback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1372905"/>
                <a:ext cx="8312489" cy="2431435"/>
              </a:xfrm>
              <a:prstGeom prst="rect">
                <a:avLst/>
              </a:prstGeom>
              <a:blipFill rotWithShape="1">
                <a:blip r:embed="rId2"/>
                <a:stretch>
                  <a:fillRect l="-1321" t="-2506" r="-367" b="-60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ixaDeTexto 12"/>
          <p:cNvSpPr txBox="1"/>
          <p:nvPr/>
        </p:nvSpPr>
        <p:spPr>
          <a:xfrm>
            <a:off x="262118" y="304281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iferenciais</a:t>
            </a:r>
            <a:endParaRPr lang="pt-BR" sz="3600" dirty="0"/>
          </a:p>
        </p:txBody>
      </p:sp>
      <p:sp>
        <p:nvSpPr>
          <p:cNvPr id="14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124200" y="6333718"/>
            <a:ext cx="2895600" cy="365125"/>
          </a:xfrm>
        </p:spPr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1515637" y="4050241"/>
                <a:ext cx="6201963" cy="9103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pt-BR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p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pt-BR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        ⟹       </m:t>
                      </m:r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𝑑𝑦</m:t>
                      </m:r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pt-BR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p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pt-BR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𝑑𝑥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637" y="4050241"/>
                <a:ext cx="6201963" cy="9103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775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48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Espaço Reservado para Número de Slide 2"/>
          <p:cNvSpPr txBox="1">
            <a:spLocks/>
          </p:cNvSpPr>
          <p:nvPr/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pPr/>
              <a:t>48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ixaDeTexto 11"/>
              <p:cNvSpPr txBox="1"/>
              <p:nvPr/>
            </p:nvSpPr>
            <p:spPr>
              <a:xfrm>
                <a:off x="407366" y="1174123"/>
                <a:ext cx="831248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Ø"/>
                </a:pPr>
                <a:r>
                  <a:rPr lang="pt-BR" sz="2800" b="0" dirty="0" smtClean="0">
                    <a:ea typeface="Cambria Math"/>
                  </a:rPr>
                  <a:t>Geometricamente, </a:t>
                </a:r>
                <a14:m>
                  <m:oMath xmlns:m="http://schemas.openxmlformats.org/officeDocument/2006/math">
                    <m:r>
                      <a:rPr lang="pt-BR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𝑓</m:t>
                    </m:r>
                    <m:r>
                      <a:rPr lang="pt-BR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′(</m:t>
                    </m:r>
                    <m:r>
                      <a:rPr lang="pt-BR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pt-BR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pt-BR" sz="2800" b="0" dirty="0" smtClean="0">
                    <a:ea typeface="Cambria Math"/>
                  </a:rPr>
                  <a:t> é a inclinação da reta </a:t>
                </a:r>
                <a:r>
                  <a:rPr lang="pt-BR" sz="2800" b="0" dirty="0" smtClean="0">
                    <a:ea typeface="Cambria Math"/>
                  </a:rPr>
                  <a:t>tangente </a:t>
                </a:r>
                <a:r>
                  <a:rPr lang="pt-BR" sz="2800" b="0" dirty="0" smtClean="0">
                    <a:ea typeface="Cambria Math"/>
                  </a:rPr>
                  <a:t>gráfico de </a:t>
                </a:r>
                <a14:m>
                  <m:oMath xmlns:m="http://schemas.openxmlformats.org/officeDocument/2006/math">
                    <m:r>
                      <a:rPr lang="pt-BR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𝑓</m:t>
                    </m:r>
                    <m:r>
                      <a:rPr lang="pt-BR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pt-BR" sz="2800" b="0" dirty="0" smtClean="0">
                    <a:ea typeface="Cambria Math"/>
                  </a:rPr>
                  <a:t>em </a:t>
                </a:r>
                <a14:m>
                  <m:oMath xmlns:m="http://schemas.openxmlformats.org/officeDocument/2006/math">
                    <m:r>
                      <a:rPr lang="pt-BR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pt-BR" sz="2800" b="0" dirty="0" smtClean="0">
                    <a:ea typeface="Cambria Math"/>
                  </a:rPr>
                  <a:t>;</a:t>
                </a:r>
              </a:p>
            </p:txBody>
          </p:sp>
        </mc:Choice>
        <mc:Fallback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6" y="1174123"/>
                <a:ext cx="8312489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321" t="-6410" b="-173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ixaDeTexto 12"/>
          <p:cNvSpPr txBox="1"/>
          <p:nvPr/>
        </p:nvSpPr>
        <p:spPr>
          <a:xfrm>
            <a:off x="262118" y="304281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iferenciais</a:t>
            </a:r>
            <a:endParaRPr lang="pt-BR" sz="36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04" t="22027" r="36050" b="19290"/>
          <a:stretch/>
        </p:blipFill>
        <p:spPr bwMode="auto">
          <a:xfrm>
            <a:off x="262118" y="2305877"/>
            <a:ext cx="4842469" cy="364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354359" y="6352438"/>
            <a:ext cx="373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Howard Anton 10 ed., 2014 </a:t>
            </a:r>
            <a:endParaRPr lang="pt-BR" dirty="0"/>
          </a:p>
        </p:txBody>
      </p:sp>
      <p:sp>
        <p:nvSpPr>
          <p:cNvPr id="17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5348879" y="6352438"/>
            <a:ext cx="2895600" cy="365125"/>
          </a:xfrm>
        </p:spPr>
        <p:txBody>
          <a:bodyPr/>
          <a:lstStyle/>
          <a:p>
            <a:pPr algn="r"/>
            <a:r>
              <a:rPr lang="pt-BR" dirty="0" smtClean="0"/>
              <a:t>prof. Henrique A M Faria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0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49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Espaço Reservado para Número de Slide 2"/>
          <p:cNvSpPr txBox="1">
            <a:spLocks/>
          </p:cNvSpPr>
          <p:nvPr/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pPr/>
              <a:t>49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ixaDeTexto 11"/>
              <p:cNvSpPr txBox="1"/>
              <p:nvPr/>
            </p:nvSpPr>
            <p:spPr>
              <a:xfrm>
                <a:off x="407366" y="1174123"/>
                <a:ext cx="831248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Ø"/>
                </a:pPr>
                <a:r>
                  <a:rPr lang="pt-BR" sz="2800" dirty="0">
                    <a:ea typeface="Cambria Math"/>
                  </a:rPr>
                  <a:t>Geometricamente, </a:t>
                </a:r>
                <a14:m>
                  <m:oMath xmlns:m="http://schemas.openxmlformats.org/officeDocument/2006/math">
                    <m:r>
                      <a:rPr lang="pt-BR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𝑓</m:t>
                    </m:r>
                    <m:r>
                      <a:rPr lang="pt-BR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′(</m:t>
                    </m:r>
                    <m:r>
                      <a:rPr lang="pt-BR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pt-BR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pt-BR" sz="2800" dirty="0">
                    <a:ea typeface="Cambria Math"/>
                  </a:rPr>
                  <a:t> é a inclinação da </a:t>
                </a:r>
                <a:r>
                  <a:rPr lang="pt-BR" sz="2800" dirty="0">
                    <a:solidFill>
                      <a:srgbClr val="0070C0"/>
                    </a:solidFill>
                    <a:ea typeface="Cambria Math"/>
                  </a:rPr>
                  <a:t>reta tangente</a:t>
                </a:r>
                <a:r>
                  <a:rPr lang="pt-BR" sz="2800" dirty="0">
                    <a:ea typeface="Cambria Math"/>
                  </a:rPr>
                  <a:t> gráfico de </a:t>
                </a:r>
                <a14:m>
                  <m:oMath xmlns:m="http://schemas.openxmlformats.org/officeDocument/2006/math">
                    <m:r>
                      <a:rPr lang="pt-BR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𝑓</m:t>
                    </m:r>
                    <m:r>
                      <a:rPr lang="pt-BR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pt-BR" sz="2800" dirty="0">
                    <a:ea typeface="Cambria Math"/>
                  </a:rPr>
                  <a:t>em </a:t>
                </a:r>
                <a14:m>
                  <m:oMath xmlns:m="http://schemas.openxmlformats.org/officeDocument/2006/math">
                    <m:r>
                      <a:rPr lang="pt-BR" sz="28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pt-BR" sz="2800" dirty="0">
                    <a:ea typeface="Cambria Math"/>
                  </a:rPr>
                  <a:t>;</a:t>
                </a:r>
              </a:p>
            </p:txBody>
          </p:sp>
        </mc:Choice>
        <mc:Fallback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6" y="1174123"/>
                <a:ext cx="8312489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321" t="-6410" b="-173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ixaDeTexto 12"/>
          <p:cNvSpPr txBox="1"/>
          <p:nvPr/>
        </p:nvSpPr>
        <p:spPr>
          <a:xfrm>
            <a:off x="262118" y="304281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iferenciais</a:t>
            </a:r>
            <a:endParaRPr lang="pt-BR" sz="36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04" t="22027" r="36050" b="19290"/>
          <a:stretch/>
        </p:blipFill>
        <p:spPr bwMode="auto">
          <a:xfrm>
            <a:off x="262118" y="2305877"/>
            <a:ext cx="4842469" cy="364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274292" y="2425292"/>
            <a:ext cx="35384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2400"/>
              </a:spcBef>
              <a:buFont typeface="Wingdings" pitchFamily="2" charset="2"/>
              <a:buChar char="Ø"/>
            </a:pPr>
            <a:r>
              <a:rPr lang="pt-BR" sz="2800" dirty="0">
                <a:ea typeface="Cambria Math"/>
              </a:rPr>
              <a:t>As </a:t>
            </a:r>
            <a:r>
              <a:rPr lang="pt-BR" sz="2800" b="1" dirty="0">
                <a:ea typeface="Cambria Math"/>
              </a:rPr>
              <a:t>diferenciais</a:t>
            </a:r>
            <a:r>
              <a:rPr lang="pt-BR" sz="2800" dirty="0">
                <a:ea typeface="Cambria Math"/>
              </a:rPr>
              <a:t> </a:t>
            </a:r>
            <a:r>
              <a:rPr lang="pt-BR" sz="2800" dirty="0" smtClean="0">
                <a:ea typeface="Cambria Math"/>
              </a:rPr>
              <a:t>podem ser vistas </a:t>
            </a:r>
            <a:r>
              <a:rPr lang="pt-BR" sz="2800" dirty="0">
                <a:ea typeface="Cambria Math"/>
              </a:rPr>
              <a:t/>
            </a:r>
            <a:br>
              <a:rPr lang="pt-BR" sz="2800" dirty="0">
                <a:ea typeface="Cambria Math"/>
              </a:rPr>
            </a:br>
            <a:r>
              <a:rPr lang="pt-BR" sz="2800" dirty="0">
                <a:ea typeface="Cambria Math"/>
              </a:rPr>
              <a:t>como </a:t>
            </a:r>
            <a:r>
              <a:rPr lang="pt-BR" sz="2800" b="1" dirty="0">
                <a:ea typeface="Cambria Math"/>
              </a:rPr>
              <a:t>elevação e </a:t>
            </a:r>
            <a:br>
              <a:rPr lang="pt-BR" sz="2800" b="1" dirty="0">
                <a:ea typeface="Cambria Math"/>
              </a:rPr>
            </a:br>
            <a:r>
              <a:rPr lang="pt-BR" sz="2800" b="1" dirty="0">
                <a:ea typeface="Cambria Math"/>
              </a:rPr>
              <a:t>avanço dessa reta</a:t>
            </a:r>
            <a:br>
              <a:rPr lang="pt-BR" sz="2800" b="1" dirty="0">
                <a:ea typeface="Cambria Math"/>
              </a:rPr>
            </a:br>
            <a:r>
              <a:rPr lang="pt-BR" sz="2800" b="1" dirty="0" smtClean="0">
                <a:ea typeface="Cambria Math"/>
              </a:rPr>
              <a:t>tangente</a:t>
            </a:r>
            <a:r>
              <a:rPr lang="pt-BR" sz="2800" dirty="0">
                <a:ea typeface="Cambria Math"/>
              </a:rPr>
              <a:t>.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54359" y="6352438"/>
            <a:ext cx="373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Howard Anton 10 ed., 2014 </a:t>
            </a:r>
            <a:endParaRPr lang="pt-BR" dirty="0"/>
          </a:p>
        </p:txBody>
      </p:sp>
      <p:sp>
        <p:nvSpPr>
          <p:cNvPr id="17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5348879" y="6352438"/>
            <a:ext cx="2895600" cy="365125"/>
          </a:xfrm>
        </p:spPr>
        <p:txBody>
          <a:bodyPr/>
          <a:lstStyle/>
          <a:p>
            <a:pPr algn="r"/>
            <a:r>
              <a:rPr lang="pt-BR" dirty="0" smtClean="0"/>
              <a:t>prof. Henrique A M Faria</a:t>
            </a:r>
            <a:endParaRPr lang="en-US" dirty="0"/>
          </a:p>
        </p:txBody>
      </p:sp>
      <p:cxnSp>
        <p:nvCxnSpPr>
          <p:cNvPr id="6" name="Conector reto 5"/>
          <p:cNvCxnSpPr/>
          <p:nvPr/>
        </p:nvCxnSpPr>
        <p:spPr>
          <a:xfrm flipV="1">
            <a:off x="864702" y="3568145"/>
            <a:ext cx="3096000" cy="1584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4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Henrique A M Faria</a:t>
            </a:r>
            <a:endParaRPr lang="en-US" dirty="0"/>
          </a:p>
        </p:txBody>
      </p:sp>
      <p:sp>
        <p:nvSpPr>
          <p:cNvPr id="5" name="CaixaDeTexto 4"/>
          <p:cNvSpPr txBox="1"/>
          <p:nvPr/>
        </p:nvSpPr>
        <p:spPr>
          <a:xfrm>
            <a:off x="262118" y="304281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Derivadas do </a:t>
            </a:r>
            <a:r>
              <a:rPr lang="pt-BR" sz="3600" b="1" i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senx</a:t>
            </a:r>
            <a:r>
              <a:rPr lang="pt-BR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  </a:t>
            </a:r>
            <a:r>
              <a:rPr lang="pt-BR" sz="3600" b="1" i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cosx</a:t>
            </a:r>
            <a:r>
              <a:rPr lang="pt-BR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pt-BR" sz="36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94476" y="1240387"/>
            <a:ext cx="790837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pt-BR" sz="2800" dirty="0" smtClean="0">
                <a:ea typeface="Cambria Math"/>
              </a:rPr>
              <a:t>Como resultado da definição:</a:t>
            </a:r>
          </a:p>
          <a:p>
            <a:pPr marL="457200" indent="-457200">
              <a:buFont typeface="Wingdings" pitchFamily="2" charset="2"/>
              <a:buChar char="Ø"/>
            </a:pPr>
            <a:endParaRPr lang="pt-BR" sz="2800" b="0" dirty="0">
              <a:ea typeface="Cambria Math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pt-BR" sz="2800" b="0" dirty="0" smtClean="0">
              <a:ea typeface="Cambria Math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pt-BR" sz="2800" dirty="0" smtClean="0">
              <a:ea typeface="Cambria Math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pt-BR" sz="2800" dirty="0" smtClean="0">
                <a:ea typeface="Cambria Math"/>
              </a:rPr>
              <a:t>Por raciocínio análogo obtém-se:</a:t>
            </a:r>
          </a:p>
          <a:p>
            <a:pPr>
              <a:lnSpc>
                <a:spcPct val="150000"/>
              </a:lnSpc>
            </a:pPr>
            <a:endParaRPr lang="pt-BR" sz="2800" b="0" dirty="0" smtClean="0">
              <a:ea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1655689" y="1815938"/>
                <a:ext cx="2916311" cy="91037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sz="280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sen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𝑐𝑜𝑠𝑥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689" y="1815938"/>
                <a:ext cx="2916311" cy="9103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1658855" y="3750995"/>
                <a:ext cx="3187219" cy="91037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sz="2800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28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𝑠𝑒𝑛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855" y="3750995"/>
                <a:ext cx="3187219" cy="9103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639264" y="6227702"/>
            <a:ext cx="2133600" cy="36512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08397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639264" y="6227702"/>
            <a:ext cx="2133600" cy="36512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50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CaixaDeTexto 11"/>
          <p:cNvSpPr txBox="1"/>
          <p:nvPr/>
        </p:nvSpPr>
        <p:spPr>
          <a:xfrm>
            <a:off x="307975" y="169815"/>
            <a:ext cx="869273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Exemplo</a:t>
            </a:r>
            <a:endParaRPr lang="pt-BR" sz="2800" b="1" dirty="0">
              <a:ln w="11430">
                <a:noFill/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460375" y="912092"/>
                <a:ext cx="810177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800" dirty="0" smtClean="0"/>
                  <a:t>Expresse a derivada em relação a </a:t>
                </a:r>
                <a14:m>
                  <m:oMath xmlns:m="http://schemas.openxmlformats.org/officeDocument/2006/math">
                    <m:r>
                      <a:rPr lang="pt-BR" sz="28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r>
                  <a:rPr lang="pt-BR" sz="2800" dirty="0" smtClean="0"/>
                  <a:t> de </a:t>
                </a:r>
                <a14:m>
                  <m:oMath xmlns:m="http://schemas.openxmlformats.org/officeDocument/2006/math">
                    <m:r>
                      <a:rPr lang="pt-BR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𝑦</m:t>
                    </m:r>
                    <m:r>
                      <a:rPr lang="pt-BR" sz="2800" b="0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pt-BR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pt-BR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pt-BR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pt-BR" sz="2800" dirty="0" smtClean="0"/>
                  <a:t>na forma diferencial e discuta a relação entre </a:t>
                </a:r>
                <a14:m>
                  <m:oMath xmlns:m="http://schemas.openxmlformats.org/officeDocument/2006/math">
                    <m:r>
                      <a:rPr lang="pt-BR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𝑑</m:t>
                    </m:r>
                    <m:r>
                      <a:rPr lang="pt-BR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𝑦</m:t>
                    </m:r>
                    <m:r>
                      <a:rPr lang="pt-BR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pt-BR" sz="2800" dirty="0" smtClean="0"/>
                  <a:t>e </a:t>
                </a:r>
                <a14:m>
                  <m:oMath xmlns:m="http://schemas.openxmlformats.org/officeDocument/2006/math">
                    <m:r>
                      <a:rPr lang="pt-BR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𝑑𝑥</m:t>
                    </m:r>
                  </m:oMath>
                </a14:m>
                <a:r>
                  <a:rPr lang="pt-BR" sz="2800" dirty="0" smtClean="0"/>
                  <a:t>.</a:t>
                </a:r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912092"/>
                <a:ext cx="8101772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580" t="-5769" r="-1129" b="-173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124200" y="6333718"/>
            <a:ext cx="2895600" cy="365125"/>
          </a:xfrm>
        </p:spPr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9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639264" y="6227702"/>
            <a:ext cx="2133600" cy="36512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51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CaixaDeTexto 11"/>
          <p:cNvSpPr txBox="1"/>
          <p:nvPr/>
        </p:nvSpPr>
        <p:spPr>
          <a:xfrm>
            <a:off x="307975" y="169815"/>
            <a:ext cx="869273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Exemplo</a:t>
            </a:r>
            <a:endParaRPr lang="pt-BR" sz="2800" b="1" dirty="0">
              <a:ln w="11430">
                <a:noFill/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460375" y="912092"/>
                <a:ext cx="810177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800" dirty="0" smtClean="0"/>
                  <a:t>Expresse a derivada em relação a </a:t>
                </a:r>
                <a14:m>
                  <m:oMath xmlns:m="http://schemas.openxmlformats.org/officeDocument/2006/math">
                    <m:r>
                      <a:rPr lang="pt-BR" sz="28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r>
                  <a:rPr lang="pt-BR" sz="2800" dirty="0" smtClean="0"/>
                  <a:t> de </a:t>
                </a:r>
                <a14:m>
                  <m:oMath xmlns:m="http://schemas.openxmlformats.org/officeDocument/2006/math">
                    <m:r>
                      <a:rPr lang="pt-BR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𝑦</m:t>
                    </m:r>
                    <m:r>
                      <a:rPr lang="pt-BR" sz="2800" b="0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pt-BR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pt-BR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pt-BR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pt-BR" sz="2800" dirty="0" smtClean="0"/>
                  <a:t>na forma diferencial e discuta a relação entre </a:t>
                </a:r>
                <a14:m>
                  <m:oMath xmlns:m="http://schemas.openxmlformats.org/officeDocument/2006/math">
                    <m:r>
                      <a:rPr lang="pt-BR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𝑑</m:t>
                    </m:r>
                    <m:r>
                      <a:rPr lang="pt-BR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𝑦</m:t>
                    </m:r>
                    <m:r>
                      <a:rPr lang="pt-BR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pt-BR" sz="2800" dirty="0" smtClean="0"/>
                  <a:t>e </a:t>
                </a:r>
                <a14:m>
                  <m:oMath xmlns:m="http://schemas.openxmlformats.org/officeDocument/2006/math">
                    <m:r>
                      <a:rPr lang="pt-BR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𝑑𝑥</m:t>
                    </m:r>
                  </m:oMath>
                </a14:m>
                <a:r>
                  <a:rPr lang="pt-BR" sz="2800" dirty="0" smtClean="0"/>
                  <a:t>.</a:t>
                </a:r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912092"/>
                <a:ext cx="8101772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580" t="-5769" r="-1129" b="-173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35" t="32313" r="67652" b="23235"/>
          <a:stretch/>
        </p:blipFill>
        <p:spPr bwMode="auto">
          <a:xfrm>
            <a:off x="4890052" y="2239617"/>
            <a:ext cx="3420057" cy="3813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354359" y="6352438"/>
            <a:ext cx="373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Howard Anton 10 ed., 2014 </a:t>
            </a:r>
            <a:endParaRPr lang="pt-BR" dirty="0"/>
          </a:p>
        </p:txBody>
      </p:sp>
      <p:sp>
        <p:nvSpPr>
          <p:cNvPr id="11" name="Espaço Reservado para Rodapé 1"/>
          <p:cNvSpPr txBox="1">
            <a:spLocks/>
          </p:cNvSpPr>
          <p:nvPr/>
        </p:nvSpPr>
        <p:spPr>
          <a:xfrm>
            <a:off x="5348879" y="63524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mtClean="0"/>
              <a:t>prof. Henrique A M Faria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tângulo 13"/>
              <p:cNvSpPr/>
              <p:nvPr/>
            </p:nvSpPr>
            <p:spPr>
              <a:xfrm>
                <a:off x="728175" y="2474988"/>
                <a:ext cx="3783086" cy="3108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ts val="2400"/>
                  </a:spcBef>
                  <a:buFont typeface="Wingdings" pitchFamily="2" charset="2"/>
                  <a:buChar char="Ø"/>
                </a:pPr>
                <a:r>
                  <a:rPr lang="pt-BR" sz="2800" dirty="0" smtClean="0">
                    <a:ea typeface="Cambria Math"/>
                  </a:rPr>
                  <a:t>O avanço de </a:t>
                </a:r>
                <a:r>
                  <a:rPr lang="pt-BR" sz="2800" dirty="0" smtClean="0">
                    <a:solidFill>
                      <a:srgbClr val="C00000"/>
                    </a:solidFill>
                    <a:ea typeface="Cambria Math"/>
                  </a:rPr>
                  <a:t>uma unidade </a:t>
                </a:r>
                <a:r>
                  <a:rPr lang="pt-BR" sz="2800" dirty="0" smtClean="0">
                    <a:ea typeface="Cambria Math"/>
                  </a:rPr>
                  <a:t>em </a:t>
                </a:r>
                <a14:m>
                  <m:oMath xmlns:m="http://schemas.openxmlformats.org/officeDocument/2006/math">
                    <m:r>
                      <a:rPr lang="pt-BR" sz="2800" b="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𝑑𝑥</m:t>
                    </m:r>
                  </m:oMath>
                </a14:m>
                <a:r>
                  <a:rPr lang="pt-BR" sz="2800" dirty="0" smtClean="0">
                    <a:ea typeface="Cambria Math"/>
                  </a:rPr>
                  <a:t> produz uma avanço de </a:t>
                </a:r>
                <a:r>
                  <a:rPr lang="pt-BR" sz="2800" dirty="0" smtClean="0">
                    <a:solidFill>
                      <a:srgbClr val="0070C0"/>
                    </a:solidFill>
                    <a:ea typeface="Cambria Math"/>
                  </a:rPr>
                  <a:t>duas unidades</a:t>
                </a:r>
                <a:r>
                  <a:rPr lang="pt-BR" sz="2800" dirty="0" smtClean="0">
                    <a:ea typeface="Cambria Math"/>
                  </a:rPr>
                  <a:t> em </a:t>
                </a:r>
                <a14:m>
                  <m:oMath xmlns:m="http://schemas.openxmlformats.org/officeDocument/2006/math">
                    <m:r>
                      <a:rPr lang="pt-BR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𝑑𝑥</m:t>
                    </m:r>
                    <m:r>
                      <a:rPr lang="pt-BR" sz="2800" b="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pt-BR" sz="2800" dirty="0" smtClean="0">
                    <a:ea typeface="Cambria Math"/>
                  </a:rPr>
                  <a:t>ao longo da reta tangente</a:t>
                </a:r>
                <a:r>
                  <a:rPr lang="pt-BR" sz="2800" dirty="0">
                    <a:ea typeface="Cambria Math"/>
                  </a:rPr>
                  <a:t>.</a:t>
                </a:r>
              </a:p>
            </p:txBody>
          </p:sp>
        </mc:Choice>
        <mc:Fallback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75" y="2474988"/>
                <a:ext cx="3783086" cy="3108543"/>
              </a:xfrm>
              <a:prstGeom prst="rect">
                <a:avLst/>
              </a:prstGeom>
              <a:blipFill rotWithShape="1">
                <a:blip r:embed="rId5"/>
                <a:stretch>
                  <a:fillRect l="-2738" t="-1961" r="-1127" b="-451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989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47" t="22696" r="40318" b="13037"/>
          <a:stretch/>
        </p:blipFill>
        <p:spPr bwMode="auto">
          <a:xfrm>
            <a:off x="4798305" y="1418305"/>
            <a:ext cx="4027642" cy="331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07975" y="169815"/>
            <a:ext cx="869273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Diferença entre incremento e diferencial</a:t>
            </a:r>
            <a:endParaRPr lang="pt-BR" sz="2800" b="1" dirty="0">
              <a:ln w="11430">
                <a:noFill/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tângulo 6"/>
              <p:cNvSpPr/>
              <p:nvPr/>
            </p:nvSpPr>
            <p:spPr>
              <a:xfrm>
                <a:off x="503509" y="1100074"/>
                <a:ext cx="4150834" cy="22006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ts val="2400"/>
                  </a:spcBef>
                  <a:buFont typeface="Wingdings" pitchFamily="2" charset="2"/>
                  <a:buChar char="Ø"/>
                </a:pPr>
                <a:r>
                  <a:rPr lang="pt-BR" sz="2800" dirty="0" smtClean="0">
                    <a:solidFill>
                      <a:schemeClr val="tx1"/>
                    </a:solidFill>
                    <a:ea typeface="Cambria Math"/>
                  </a:rPr>
                  <a:t>Seja </a:t>
                </a:r>
                <a14:m>
                  <m:oMath xmlns:m="http://schemas.openxmlformats.org/officeDocument/2006/math">
                    <m:r>
                      <a:rPr lang="pt-BR" sz="28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𝒅𝒙</m:t>
                    </m:r>
                    <m:r>
                      <a:rPr lang="pt-BR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=∆</m:t>
                    </m:r>
                    <m:r>
                      <a:rPr lang="pt-BR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r>
                  <a:rPr lang="pt-BR" sz="2800" dirty="0" smtClean="0">
                    <a:solidFill>
                      <a:schemeClr val="tx1"/>
                    </a:solidFill>
                    <a:ea typeface="Cambria Math"/>
                  </a:rPr>
                  <a:t>;</a:t>
                </a:r>
              </a:p>
              <a:p>
                <a:pPr marL="457200" indent="-457200">
                  <a:spcBef>
                    <a:spcPts val="1200"/>
                  </a:spcBef>
                  <a:buFont typeface="Wingdings" pitchFamily="2" charset="2"/>
                  <a:buChar char="Ø"/>
                </a:pPr>
                <a:r>
                  <a:rPr lang="pt-BR" sz="2800" dirty="0" smtClean="0">
                    <a:solidFill>
                      <a:schemeClr val="tx1"/>
                    </a:solidFill>
                    <a:ea typeface="Cambria Math"/>
                  </a:rPr>
                  <a:t>Caminha-se </a:t>
                </a:r>
                <a:r>
                  <a:rPr lang="pt-BR" sz="2800" dirty="0" smtClean="0">
                    <a:solidFill>
                      <a:schemeClr val="tx1"/>
                    </a:solidFill>
                    <a:ea typeface="Cambria Math"/>
                  </a:rPr>
                  <a:t>de </a:t>
                </a:r>
                <a14:m>
                  <m:oMath xmlns:m="http://schemas.openxmlformats.org/officeDocument/2006/math">
                    <m:r>
                      <a:rPr lang="pt-BR" sz="28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r>
                  <a:rPr lang="pt-BR" sz="2800" dirty="0" smtClean="0">
                    <a:solidFill>
                      <a:schemeClr val="tx1"/>
                    </a:solidFill>
                    <a:ea typeface="Cambria Math"/>
                  </a:rPr>
                  <a:t> até </a:t>
                </a:r>
                <a14:m>
                  <m:oMath xmlns:m="http://schemas.openxmlformats.org/officeDocument/2006/math">
                    <m:r>
                      <a:rPr lang="pt-BR" sz="28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pt-BR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pt-BR" sz="28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pt-BR" sz="28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r>
                  <a:rPr lang="pt-BR" sz="2800" dirty="0" smtClean="0">
                    <a:ea typeface="Cambria Math"/>
                  </a:rPr>
                  <a:t>;</a:t>
                </a:r>
              </a:p>
              <a:p>
                <a:pPr>
                  <a:spcBef>
                    <a:spcPts val="1800"/>
                  </a:spcBef>
                </a:pPr>
                <a:r>
                  <a:rPr lang="pt-BR" sz="2800" b="0" dirty="0" smtClean="0">
                    <a:ea typeface="Cambria Math"/>
                  </a:rPr>
                  <a:t> </a:t>
                </a:r>
                <a:endParaRPr lang="pt-BR" sz="2800" dirty="0">
                  <a:solidFill>
                    <a:srgbClr val="C00000"/>
                  </a:solidFill>
                  <a:ea typeface="Cambria Math"/>
                </a:endParaRPr>
              </a:p>
            </p:txBody>
          </p:sp>
        </mc:Choice>
        <mc:Fallback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09" y="1100074"/>
                <a:ext cx="4150834" cy="2200602"/>
              </a:xfrm>
              <a:prstGeom prst="rect">
                <a:avLst/>
              </a:prstGeom>
              <a:blipFill rotWithShape="1">
                <a:blip r:embed="rId4"/>
                <a:stretch>
                  <a:fillRect l="-2643" t="-27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ixaDeTexto 7"/>
          <p:cNvSpPr txBox="1"/>
          <p:nvPr/>
        </p:nvSpPr>
        <p:spPr>
          <a:xfrm>
            <a:off x="354359" y="6352438"/>
            <a:ext cx="373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Howard Anton 10 ed., 2014 </a:t>
            </a:r>
            <a:endParaRPr lang="pt-BR" dirty="0"/>
          </a:p>
        </p:txBody>
      </p:sp>
      <p:sp>
        <p:nvSpPr>
          <p:cNvPr id="9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5348879" y="6352438"/>
            <a:ext cx="2895600" cy="365125"/>
          </a:xfrm>
        </p:spPr>
        <p:txBody>
          <a:bodyPr/>
          <a:lstStyle/>
          <a:p>
            <a:pPr algn="r"/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10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639264" y="6227702"/>
            <a:ext cx="2133600" cy="36512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52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88052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47" t="22696" r="40318" b="13037"/>
          <a:stretch/>
        </p:blipFill>
        <p:spPr bwMode="auto">
          <a:xfrm>
            <a:off x="4798305" y="1418305"/>
            <a:ext cx="4027642" cy="331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07975" y="169815"/>
            <a:ext cx="869273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Diferença entre incremento e diferencial</a:t>
            </a:r>
            <a:endParaRPr lang="pt-BR" sz="2800" b="1" dirty="0">
              <a:ln w="11430">
                <a:noFill/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tângulo 6"/>
              <p:cNvSpPr/>
              <p:nvPr/>
            </p:nvSpPr>
            <p:spPr>
              <a:xfrm>
                <a:off x="503509" y="1100074"/>
                <a:ext cx="4150834" cy="3724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ts val="2400"/>
                  </a:spcBef>
                  <a:buFont typeface="Wingdings" pitchFamily="2" charset="2"/>
                  <a:buChar char="Ø"/>
                </a:pPr>
                <a:r>
                  <a:rPr lang="pt-BR" sz="2800" dirty="0">
                    <a:ea typeface="Cambria Math"/>
                  </a:rPr>
                  <a:t>Seja </a:t>
                </a:r>
                <a14:m>
                  <m:oMath xmlns:m="http://schemas.openxmlformats.org/officeDocument/2006/math">
                    <m:r>
                      <a:rPr lang="pt-BR" sz="2800" b="1" i="1">
                        <a:latin typeface="Cambria Math"/>
                        <a:ea typeface="Cambria Math"/>
                      </a:rPr>
                      <m:t>𝒅𝒙</m:t>
                    </m:r>
                    <m:r>
                      <a:rPr lang="pt-BR" sz="2800" b="1" i="1">
                        <a:latin typeface="Cambria Math"/>
                        <a:ea typeface="Cambria Math"/>
                      </a:rPr>
                      <m:t>=∆</m:t>
                    </m:r>
                    <m:r>
                      <a:rPr lang="pt-BR" sz="2800" b="1" i="1"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r>
                  <a:rPr lang="pt-BR" sz="2800" dirty="0">
                    <a:ea typeface="Cambria Math"/>
                  </a:rPr>
                  <a:t>;</a:t>
                </a:r>
              </a:p>
              <a:p>
                <a:pPr marL="457200" indent="-457200">
                  <a:spcBef>
                    <a:spcPts val="1200"/>
                  </a:spcBef>
                  <a:buFont typeface="Wingdings" pitchFamily="2" charset="2"/>
                  <a:buChar char="Ø"/>
                </a:pPr>
                <a:r>
                  <a:rPr lang="pt-BR" sz="2800" dirty="0">
                    <a:ea typeface="Cambria Math"/>
                  </a:rPr>
                  <a:t>Caminha-se de </a:t>
                </a:r>
                <a14:m>
                  <m:oMath xmlns:m="http://schemas.openxmlformats.org/officeDocument/2006/math">
                    <m:r>
                      <a:rPr lang="pt-BR" sz="2800" b="1" i="1"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r>
                  <a:rPr lang="pt-BR" sz="2800" dirty="0">
                    <a:ea typeface="Cambria Math"/>
                  </a:rPr>
                  <a:t> até </a:t>
                </a:r>
                <a14:m>
                  <m:oMath xmlns:m="http://schemas.openxmlformats.org/officeDocument/2006/math">
                    <m:r>
                      <a:rPr lang="pt-BR" sz="2800" b="1" i="1">
                        <a:latin typeface="Cambria Math"/>
                        <a:ea typeface="Cambria Math"/>
                      </a:rPr>
                      <m:t>𝒙</m:t>
                    </m:r>
                    <m:r>
                      <a:rPr lang="pt-BR" sz="2800" b="1" i="1">
                        <a:latin typeface="Cambria Math"/>
                        <a:ea typeface="Cambria Math"/>
                      </a:rPr>
                      <m:t>+</m:t>
                    </m:r>
                    <m:r>
                      <a:rPr lang="pt-BR" sz="2800" b="1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pt-BR" sz="2800" b="1" i="1"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r>
                  <a:rPr lang="pt-BR" sz="2800" dirty="0">
                    <a:ea typeface="Cambria Math"/>
                  </a:rPr>
                  <a:t>;</a:t>
                </a:r>
              </a:p>
              <a:p>
                <a:pPr marL="457200" indent="-457200">
                  <a:spcBef>
                    <a:spcPts val="1800"/>
                  </a:spcBef>
                  <a:buFont typeface="Wingdings" pitchFamily="2" charset="2"/>
                  <a:buChar char="Ø"/>
                </a:pPr>
                <a:r>
                  <a:rPr lang="pt-BR" sz="2800" b="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pt-BR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𝒚</m:t>
                    </m:r>
                  </m:oMath>
                </a14:m>
                <a:r>
                  <a:rPr lang="pt-BR" sz="2800" b="1" dirty="0" smtClean="0">
                    <a:solidFill>
                      <a:srgbClr val="0070C0"/>
                    </a:solidFill>
                    <a:ea typeface="Cambria Math"/>
                  </a:rPr>
                  <a:t>:</a:t>
                </a:r>
                <a:r>
                  <a:rPr lang="pt-BR" sz="2800" b="1" dirty="0" smtClean="0">
                    <a:solidFill>
                      <a:srgbClr val="0070C0"/>
                    </a:solidFill>
                    <a:ea typeface="Cambria Math"/>
                  </a:rPr>
                  <a:t> </a:t>
                </a:r>
                <a:r>
                  <a:rPr lang="pt-BR" sz="2800" dirty="0" smtClean="0">
                    <a:solidFill>
                      <a:schemeClr val="tx1"/>
                    </a:solidFill>
                    <a:ea typeface="Cambria Math"/>
                  </a:rPr>
                  <a:t>variação em </a:t>
                </a:r>
                <a14:m>
                  <m:oMath xmlns:m="http://schemas.openxmlformats.org/officeDocument/2006/math">
                    <m:r>
                      <a:rPr lang="pt-BR" sz="28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𝒚</m:t>
                    </m:r>
                  </m:oMath>
                </a14:m>
                <a:r>
                  <a:rPr lang="pt-BR" sz="2800" dirty="0" smtClean="0">
                    <a:solidFill>
                      <a:schemeClr val="tx1"/>
                    </a:solidFill>
                    <a:ea typeface="Cambria Math"/>
                  </a:rPr>
                  <a:t> </a:t>
                </a:r>
                <a:r>
                  <a:rPr lang="pt-BR" sz="2800" dirty="0" smtClean="0">
                    <a:ea typeface="Cambria Math"/>
                  </a:rPr>
                  <a:t>quando se percorre a curva </a:t>
                </a:r>
                <a14:m>
                  <m:oMath xmlns:m="http://schemas.openxmlformats.org/officeDocument/2006/math">
                    <m:r>
                      <a:rPr lang="pt-BR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𝑦</m:t>
                    </m:r>
                    <m:r>
                      <a:rPr lang="pt-BR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pt-BR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𝑓</m:t>
                    </m:r>
                    <m:r>
                      <a:rPr lang="pt-BR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pt-BR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pt-BR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pt-BR" sz="2800" dirty="0" smtClean="0">
                    <a:ea typeface="Cambria Math"/>
                  </a:rPr>
                  <a:t>;</a:t>
                </a:r>
              </a:p>
              <a:p>
                <a:pPr>
                  <a:spcBef>
                    <a:spcPts val="1800"/>
                  </a:spcBef>
                </a:pPr>
                <a:endParaRPr lang="pt-BR" sz="2800" dirty="0">
                  <a:solidFill>
                    <a:srgbClr val="C00000"/>
                  </a:solidFill>
                  <a:ea typeface="Cambria Math"/>
                </a:endParaRPr>
              </a:p>
            </p:txBody>
          </p:sp>
        </mc:Choice>
        <mc:Fallback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09" y="1100074"/>
                <a:ext cx="4150834" cy="3724096"/>
              </a:xfrm>
              <a:prstGeom prst="rect">
                <a:avLst/>
              </a:prstGeom>
              <a:blipFill rotWithShape="1">
                <a:blip r:embed="rId4"/>
                <a:stretch>
                  <a:fillRect l="-2643" t="-163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ixaDeTexto 7"/>
          <p:cNvSpPr txBox="1"/>
          <p:nvPr/>
        </p:nvSpPr>
        <p:spPr>
          <a:xfrm>
            <a:off x="354359" y="6352438"/>
            <a:ext cx="373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Howard Anton 10 ed., 2014 </a:t>
            </a:r>
            <a:endParaRPr lang="pt-BR" dirty="0"/>
          </a:p>
        </p:txBody>
      </p:sp>
      <p:sp>
        <p:nvSpPr>
          <p:cNvPr id="9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5348879" y="6352438"/>
            <a:ext cx="2895600" cy="365125"/>
          </a:xfrm>
        </p:spPr>
        <p:txBody>
          <a:bodyPr/>
          <a:lstStyle/>
          <a:p>
            <a:pPr algn="r"/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10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639264" y="6227702"/>
            <a:ext cx="2133600" cy="36512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53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80706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47" t="22696" r="40318" b="13037"/>
          <a:stretch/>
        </p:blipFill>
        <p:spPr bwMode="auto">
          <a:xfrm>
            <a:off x="4798305" y="1418305"/>
            <a:ext cx="4027642" cy="331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07975" y="169815"/>
            <a:ext cx="869273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Diferença entre incremento e diferencial</a:t>
            </a:r>
            <a:endParaRPr lang="pt-BR" sz="2800" b="1" dirty="0">
              <a:ln w="11430">
                <a:noFill/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tângulo 6"/>
              <p:cNvSpPr/>
              <p:nvPr/>
            </p:nvSpPr>
            <p:spPr>
              <a:xfrm>
                <a:off x="503508" y="1100074"/>
                <a:ext cx="4406421" cy="45858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ts val="2400"/>
                  </a:spcBef>
                  <a:buFont typeface="Wingdings" pitchFamily="2" charset="2"/>
                  <a:buChar char="Ø"/>
                </a:pPr>
                <a:r>
                  <a:rPr lang="pt-BR" sz="2800" dirty="0" smtClean="0">
                    <a:ea typeface="Cambria Math"/>
                  </a:rPr>
                  <a:t>Seja </a:t>
                </a:r>
                <a14:m>
                  <m:oMath xmlns:m="http://schemas.openxmlformats.org/officeDocument/2006/math">
                    <m:r>
                      <a:rPr lang="pt-BR" sz="2800" b="1" i="1">
                        <a:latin typeface="Cambria Math"/>
                        <a:ea typeface="Cambria Math"/>
                      </a:rPr>
                      <m:t>𝒅𝒙</m:t>
                    </m:r>
                    <m:r>
                      <a:rPr lang="pt-BR" sz="2800" b="1" i="1">
                        <a:latin typeface="Cambria Math"/>
                        <a:ea typeface="Cambria Math"/>
                      </a:rPr>
                      <m:t>=∆</m:t>
                    </m:r>
                    <m:r>
                      <a:rPr lang="pt-BR" sz="2800" b="1" i="1"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r>
                  <a:rPr lang="pt-BR" sz="2800" dirty="0">
                    <a:ea typeface="Cambria Math"/>
                  </a:rPr>
                  <a:t>;</a:t>
                </a:r>
              </a:p>
              <a:p>
                <a:pPr marL="457200" indent="-457200">
                  <a:spcBef>
                    <a:spcPts val="1200"/>
                  </a:spcBef>
                  <a:buFont typeface="Wingdings" pitchFamily="2" charset="2"/>
                  <a:buChar char="Ø"/>
                </a:pPr>
                <a:r>
                  <a:rPr lang="pt-BR" sz="2800" dirty="0">
                    <a:ea typeface="Cambria Math"/>
                  </a:rPr>
                  <a:t>Caminha-se de </a:t>
                </a:r>
                <a14:m>
                  <m:oMath xmlns:m="http://schemas.openxmlformats.org/officeDocument/2006/math">
                    <m:r>
                      <a:rPr lang="pt-BR" sz="2800" b="1" i="1"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r>
                  <a:rPr lang="pt-BR" sz="2800" dirty="0">
                    <a:ea typeface="Cambria Math"/>
                  </a:rPr>
                  <a:t> até </a:t>
                </a:r>
                <a14:m>
                  <m:oMath xmlns:m="http://schemas.openxmlformats.org/officeDocument/2006/math">
                    <m:r>
                      <a:rPr lang="pt-BR" sz="2800" b="1" i="1">
                        <a:latin typeface="Cambria Math"/>
                        <a:ea typeface="Cambria Math"/>
                      </a:rPr>
                      <m:t>𝒙</m:t>
                    </m:r>
                    <m:r>
                      <a:rPr lang="pt-BR" sz="2800" b="1" i="1">
                        <a:latin typeface="Cambria Math"/>
                        <a:ea typeface="Cambria Math"/>
                      </a:rPr>
                      <m:t>+</m:t>
                    </m:r>
                    <m:r>
                      <a:rPr lang="pt-BR" sz="2800" b="1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pt-BR" sz="2800" b="1" i="1"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r>
                  <a:rPr lang="pt-BR" sz="2800" dirty="0">
                    <a:ea typeface="Cambria Math"/>
                  </a:rPr>
                  <a:t>;</a:t>
                </a:r>
              </a:p>
              <a:p>
                <a:pPr marL="457200" indent="-457200">
                  <a:spcBef>
                    <a:spcPts val="1800"/>
                  </a:spcBef>
                  <a:buFont typeface="Wingdings" pitchFamily="2" charset="2"/>
                  <a:buChar char="Ø"/>
                </a:pPr>
                <a:r>
                  <a:rPr lang="pt-BR" sz="2800" b="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pt-BR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𝒚</m:t>
                    </m:r>
                  </m:oMath>
                </a14:m>
                <a:r>
                  <a:rPr lang="pt-BR" sz="2800" b="1" dirty="0" smtClean="0">
                    <a:solidFill>
                      <a:srgbClr val="0070C0"/>
                    </a:solidFill>
                    <a:ea typeface="Cambria Math"/>
                  </a:rPr>
                  <a:t>:</a:t>
                </a:r>
                <a:r>
                  <a:rPr lang="pt-BR" sz="2800" b="1" dirty="0" smtClean="0">
                    <a:solidFill>
                      <a:srgbClr val="0070C0"/>
                    </a:solidFill>
                    <a:ea typeface="Cambria Math"/>
                  </a:rPr>
                  <a:t> </a:t>
                </a:r>
                <a:r>
                  <a:rPr lang="pt-BR" sz="2800" dirty="0" smtClean="0">
                    <a:solidFill>
                      <a:schemeClr val="tx1"/>
                    </a:solidFill>
                    <a:ea typeface="Cambria Math"/>
                  </a:rPr>
                  <a:t>variação em </a:t>
                </a:r>
                <a14:m>
                  <m:oMath xmlns:m="http://schemas.openxmlformats.org/officeDocument/2006/math">
                    <m:r>
                      <a:rPr lang="pt-BR" sz="28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𝒚</m:t>
                    </m:r>
                  </m:oMath>
                </a14:m>
                <a:r>
                  <a:rPr lang="pt-BR" sz="2800" dirty="0" smtClean="0">
                    <a:solidFill>
                      <a:schemeClr val="tx1"/>
                    </a:solidFill>
                    <a:ea typeface="Cambria Math"/>
                  </a:rPr>
                  <a:t> </a:t>
                </a:r>
                <a:r>
                  <a:rPr lang="pt-BR" sz="2800" dirty="0" smtClean="0">
                    <a:ea typeface="Cambria Math"/>
                  </a:rPr>
                  <a:t>quando se percorre a curva </a:t>
                </a:r>
                <a14:m>
                  <m:oMath xmlns:m="http://schemas.openxmlformats.org/officeDocument/2006/math">
                    <m:r>
                      <a:rPr lang="pt-BR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𝑦</m:t>
                    </m:r>
                    <m:r>
                      <a:rPr lang="pt-BR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pt-BR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𝑓</m:t>
                    </m:r>
                    <m:r>
                      <a:rPr lang="pt-BR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pt-BR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pt-BR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pt-BR" sz="2800" dirty="0" smtClean="0">
                    <a:ea typeface="Cambria Math"/>
                  </a:rPr>
                  <a:t>;</a:t>
                </a:r>
              </a:p>
              <a:p>
                <a:pPr marL="457200" indent="-457200">
                  <a:spcBef>
                    <a:spcPts val="1800"/>
                  </a:spcBef>
                  <a:buFont typeface="Wingdings" pitchFamily="2" charset="2"/>
                  <a:buChar char="Ø"/>
                </a:pPr>
                <a:r>
                  <a:rPr lang="pt-BR" sz="2800" b="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pt-BR" sz="28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𝒅</m:t>
                    </m:r>
                    <m:r>
                      <a:rPr lang="pt-BR" sz="28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𝒚</m:t>
                    </m:r>
                  </m:oMath>
                </a14:m>
                <a:r>
                  <a:rPr lang="pt-BR" sz="2800" b="1" dirty="0" smtClean="0">
                    <a:solidFill>
                      <a:srgbClr val="C00000"/>
                    </a:solidFill>
                    <a:ea typeface="Cambria Math"/>
                  </a:rPr>
                  <a:t>:</a:t>
                </a:r>
                <a:r>
                  <a:rPr lang="pt-BR" sz="2800" dirty="0" smtClean="0">
                    <a:ea typeface="Cambria Math"/>
                  </a:rPr>
                  <a:t> variação em</a:t>
                </a:r>
                <a14:m>
                  <m:oMath xmlns:m="http://schemas.openxmlformats.org/officeDocument/2006/math">
                    <m:r>
                      <a:rPr lang="pt-BR" sz="28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pt-BR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𝒚</m:t>
                    </m:r>
                    <m:r>
                      <a:rPr lang="pt-BR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pt-BR" sz="2800" dirty="0" smtClean="0">
                    <a:ea typeface="Cambria Math"/>
                  </a:rPr>
                  <a:t/>
                </a:r>
                <a:br>
                  <a:rPr lang="pt-BR" sz="2800" dirty="0" smtClean="0">
                    <a:ea typeface="Cambria Math"/>
                  </a:rPr>
                </a:br>
                <a:r>
                  <a:rPr lang="pt-BR" sz="2800" dirty="0" smtClean="0">
                    <a:ea typeface="Cambria Math"/>
                  </a:rPr>
                  <a:t>quando </a:t>
                </a:r>
                <a:r>
                  <a:rPr lang="pt-BR" sz="2800" dirty="0" smtClean="0">
                    <a:ea typeface="Cambria Math"/>
                  </a:rPr>
                  <a:t>se caminha ao longo da </a:t>
                </a:r>
                <a:r>
                  <a:rPr lang="pt-BR" sz="2800" dirty="0" smtClean="0">
                    <a:solidFill>
                      <a:srgbClr val="C00000"/>
                    </a:solidFill>
                    <a:ea typeface="Cambria Math"/>
                  </a:rPr>
                  <a:t>reta </a:t>
                </a:r>
                <a:r>
                  <a:rPr lang="pt-BR" sz="2800" dirty="0" smtClean="0">
                    <a:solidFill>
                      <a:srgbClr val="C00000"/>
                    </a:solidFill>
                    <a:ea typeface="Cambria Math"/>
                  </a:rPr>
                  <a:t>tangente.</a:t>
                </a:r>
                <a:endParaRPr lang="pt-BR" sz="2800" dirty="0">
                  <a:solidFill>
                    <a:srgbClr val="C00000"/>
                  </a:solidFill>
                  <a:ea typeface="Cambria Math"/>
                </a:endParaRPr>
              </a:p>
            </p:txBody>
          </p:sp>
        </mc:Choice>
        <mc:Fallback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08" y="1100074"/>
                <a:ext cx="4406421" cy="4585871"/>
              </a:xfrm>
              <a:prstGeom prst="rect">
                <a:avLst/>
              </a:prstGeom>
              <a:blipFill rotWithShape="1">
                <a:blip r:embed="rId4"/>
                <a:stretch>
                  <a:fillRect l="-2493" t="-1328" b="-26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ixaDeTexto 7"/>
          <p:cNvSpPr txBox="1"/>
          <p:nvPr/>
        </p:nvSpPr>
        <p:spPr>
          <a:xfrm>
            <a:off x="354359" y="6352438"/>
            <a:ext cx="373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Howard Anton 10 ed., 2014 </a:t>
            </a:r>
            <a:endParaRPr lang="pt-BR" dirty="0"/>
          </a:p>
        </p:txBody>
      </p:sp>
      <p:sp>
        <p:nvSpPr>
          <p:cNvPr id="9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5348879" y="6352438"/>
            <a:ext cx="2895600" cy="365125"/>
          </a:xfrm>
        </p:spPr>
        <p:txBody>
          <a:bodyPr/>
          <a:lstStyle/>
          <a:p>
            <a:pPr algn="r"/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10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639264" y="6227702"/>
            <a:ext cx="2133600" cy="36512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54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67828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79" t="35443" r="26956" b="19061"/>
          <a:stretch/>
        </p:blipFill>
        <p:spPr bwMode="auto">
          <a:xfrm>
            <a:off x="318294" y="861391"/>
            <a:ext cx="8162123" cy="532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62118" y="304281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iferenciais</a:t>
            </a:r>
            <a:endParaRPr lang="pt-BR" sz="36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54359" y="6352438"/>
            <a:ext cx="373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Howard Anton 10 ed., 2014 </a:t>
            </a:r>
            <a:endParaRPr lang="pt-BR" dirty="0"/>
          </a:p>
        </p:txBody>
      </p:sp>
      <p:sp>
        <p:nvSpPr>
          <p:cNvPr id="7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5348879" y="6352438"/>
            <a:ext cx="2895600" cy="365125"/>
          </a:xfrm>
        </p:spPr>
        <p:txBody>
          <a:bodyPr/>
          <a:lstStyle/>
          <a:p>
            <a:pPr algn="r"/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8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639264" y="6227702"/>
            <a:ext cx="2133600" cy="36512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55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48430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36000" contras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42"/>
            <a:stretch/>
          </p:blipFill>
          <p:spPr>
            <a:xfrm>
              <a:off x="-1" y="0"/>
              <a:ext cx="7108235" cy="6858000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36000" contras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42"/>
            <a:stretch/>
          </p:blipFill>
          <p:spPr>
            <a:xfrm flipH="1">
              <a:off x="2035765" y="0"/>
              <a:ext cx="7108235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377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57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94522" y="1680150"/>
            <a:ext cx="77061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dirty="0" smtClean="0"/>
              <a:t>Reler o capítulo no livro texto;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dirty="0" smtClean="0"/>
              <a:t>Resolver os exemplos dados em aula;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dirty="0"/>
              <a:t>F</a:t>
            </a:r>
            <a:r>
              <a:rPr lang="pt-BR" sz="2800" dirty="0" smtClean="0"/>
              <a:t>azer a lista de exercícios (baixar no </a:t>
            </a:r>
            <a:r>
              <a:rPr lang="pt-BR" sz="2800" dirty="0" smtClean="0">
                <a:hlinkClick r:id="rId2"/>
              </a:rPr>
              <a:t>site</a:t>
            </a:r>
            <a:r>
              <a:rPr lang="pt-BR" sz="2800" dirty="0" smtClean="0"/>
              <a:t>);</a:t>
            </a:r>
            <a:endParaRPr lang="pt-BR" sz="2800" dirty="0"/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368134" y="465138"/>
            <a:ext cx="869273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Para depois desta aula:</a:t>
            </a:r>
            <a:endParaRPr lang="pt-B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AutoShape 2" descr="CÃ¡lculo Para CiÃªncias MÃ©dicas e BiolÃ³gica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Henrique A M Faria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19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58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368134" y="308756"/>
            <a:ext cx="869273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r>
              <a:rPr lang="pt-B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ibliografia</a:t>
            </a:r>
            <a:endParaRPr lang="pt-B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AutoShape 2" descr="CÃ¡lculo Para CiÃªncias MÃ©dicas e BiolÃ³gica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33263" y="1405429"/>
            <a:ext cx="5454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1</a:t>
            </a:r>
            <a:r>
              <a:rPr lang="pt-BR" sz="2400" dirty="0" smtClean="0"/>
              <a:t>. ANTON</a:t>
            </a:r>
            <a:r>
              <a:rPr lang="pt-BR" sz="2400" dirty="0"/>
              <a:t>, Howard; BIVENS, </a:t>
            </a:r>
            <a:r>
              <a:rPr lang="pt-BR" sz="2400" dirty="0" err="1"/>
              <a:t>Irl</a:t>
            </a:r>
            <a:r>
              <a:rPr lang="pt-BR" sz="2400" dirty="0"/>
              <a:t> C.; DAVIS, Stephen L. Cálculo - volume 1. 8. ed. </a:t>
            </a:r>
            <a:r>
              <a:rPr lang="pt-BR" sz="2400" dirty="0" smtClean="0"/>
              <a:t>São Paulo</a:t>
            </a:r>
            <a:r>
              <a:rPr lang="pt-BR" sz="2400" dirty="0"/>
              <a:t>: </a:t>
            </a:r>
            <a:r>
              <a:rPr lang="pt-BR" sz="2400" dirty="0" err="1"/>
              <a:t>Bookman</a:t>
            </a:r>
            <a:r>
              <a:rPr lang="pt-BR" sz="2400" dirty="0"/>
              <a:t>, 2007</a:t>
            </a:r>
            <a:r>
              <a:rPr lang="pt-BR" sz="2400" dirty="0" smtClean="0"/>
              <a:t>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33263" y="4241690"/>
            <a:ext cx="54546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2</a:t>
            </a:r>
            <a:r>
              <a:rPr lang="pt-BR" sz="2400" dirty="0"/>
              <a:t>. BIZELLI, Maria Helena S.S.; BARROZO, </a:t>
            </a:r>
            <a:r>
              <a:rPr lang="pt-BR" sz="2400" dirty="0" err="1"/>
              <a:t>Sidineia</a:t>
            </a:r>
            <a:r>
              <a:rPr lang="pt-BR" sz="2400" dirty="0"/>
              <a:t>. Cálculo para um Curso de Química – volume </a:t>
            </a:r>
            <a:r>
              <a:rPr lang="pt-BR" sz="2400" dirty="0" smtClean="0"/>
              <a:t>1. 1</a:t>
            </a:r>
            <a:r>
              <a:rPr lang="pt-BR" sz="2400" dirty="0"/>
              <a:t>. ed. São Paulo, Cultura Acadêmica, 2009.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t="17823" r="11599" b="16448"/>
          <a:stretch/>
        </p:blipFill>
        <p:spPr bwMode="auto">
          <a:xfrm>
            <a:off x="6844772" y="1075641"/>
            <a:ext cx="1419748" cy="189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26" t="5253" r="3800" b="5616"/>
          <a:stretch/>
        </p:blipFill>
        <p:spPr bwMode="auto">
          <a:xfrm>
            <a:off x="6903965" y="4023337"/>
            <a:ext cx="1360555" cy="200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Henrique A M Faria</a:t>
            </a:r>
            <a:endParaRPr lang="en-US" dirty="0"/>
          </a:p>
        </p:txBody>
      </p:sp>
      <p:sp>
        <p:nvSpPr>
          <p:cNvPr id="8" name="Retângulo 7"/>
          <p:cNvSpPr/>
          <p:nvPr/>
        </p:nvSpPr>
        <p:spPr>
          <a:xfrm>
            <a:off x="533263" y="2838773"/>
            <a:ext cx="58037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Figuras</a:t>
            </a:r>
            <a:r>
              <a:rPr lang="pt-BR" sz="2400" dirty="0" smtClean="0"/>
              <a:t>. </a:t>
            </a:r>
            <a:r>
              <a:rPr lang="pt-BR" sz="2400" dirty="0"/>
              <a:t>ANTON, Howard; BIVENS, </a:t>
            </a:r>
            <a:r>
              <a:rPr lang="pt-BR" sz="2400" dirty="0" err="1"/>
              <a:t>Irl</a:t>
            </a:r>
            <a:r>
              <a:rPr lang="pt-BR" sz="2400" dirty="0"/>
              <a:t> C.; DAVIS, Stephen L. Cálculo </a:t>
            </a:r>
            <a:r>
              <a:rPr lang="pt-BR" sz="2400" dirty="0" smtClean="0"/>
              <a:t>– v.1.</a:t>
            </a:r>
            <a:br>
              <a:rPr lang="pt-BR" sz="2400" dirty="0" smtClean="0"/>
            </a:br>
            <a:r>
              <a:rPr lang="pt-BR" sz="2400" dirty="0" smtClean="0"/>
              <a:t>10. </a:t>
            </a:r>
            <a:r>
              <a:rPr lang="pt-BR" sz="2400" dirty="0"/>
              <a:t>ed. São Paulo: </a:t>
            </a:r>
            <a:r>
              <a:rPr lang="pt-BR" sz="2400" dirty="0" err="1"/>
              <a:t>Bookman</a:t>
            </a:r>
            <a:r>
              <a:rPr lang="pt-BR" sz="2400" dirty="0"/>
              <a:t>, </a:t>
            </a:r>
            <a:r>
              <a:rPr lang="pt-BR" sz="2400" dirty="0" smtClean="0"/>
              <a:t>2014.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0330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8133" y="469394"/>
            <a:ext cx="869273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Contatos e material de apoio</a:t>
            </a:r>
            <a:endParaRPr lang="pt-B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59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7" t="528" b="10285"/>
          <a:stretch/>
        </p:blipFill>
        <p:spPr bwMode="auto">
          <a:xfrm>
            <a:off x="2050775" y="3390376"/>
            <a:ext cx="598691" cy="58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3093105" y="3473107"/>
            <a:ext cx="4160609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sz="2200" dirty="0" smtClean="0">
                <a:hlinkClick r:id="rId3"/>
              </a:rPr>
              <a:t>henrique.faria@unesp.br</a:t>
            </a:r>
            <a:r>
              <a:rPr lang="pt-BR" sz="2200" dirty="0"/>
              <a:t> 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3093104" y="2056350"/>
            <a:ext cx="416060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sz="2400" dirty="0" smtClean="0">
                <a:ln w="19050">
                  <a:solidFill>
                    <a:srgbClr val="FFC000"/>
                  </a:solidFill>
                </a:ln>
                <a:solidFill>
                  <a:schemeClr val="bg1"/>
                </a:solidFill>
                <a:hlinkClick r:id="rId4"/>
              </a:rPr>
              <a:t>profhenriquefaria.com</a:t>
            </a:r>
            <a:r>
              <a:rPr lang="pt-BR" sz="2400" dirty="0">
                <a:ln w="19050">
                  <a:solidFill>
                    <a:srgbClr val="FFC000"/>
                  </a:solidFill>
                </a:ln>
                <a:solidFill>
                  <a:schemeClr val="bg1"/>
                </a:solidFill>
                <a:hlinkClick r:id="rId4"/>
              </a:rPr>
              <a:t> </a:t>
            </a:r>
            <a:endParaRPr lang="pt-BR" sz="2400" dirty="0">
              <a:ln w="19050">
                <a:solidFill>
                  <a:srgbClr val="FFC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Henrique A M Faria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87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639264" y="6227702"/>
            <a:ext cx="2133600" cy="36512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CaixaDeTexto 11"/>
          <p:cNvSpPr txBox="1"/>
          <p:nvPr/>
        </p:nvSpPr>
        <p:spPr>
          <a:xfrm>
            <a:off x="307975" y="169815"/>
            <a:ext cx="869273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Exemplo 1 </a:t>
            </a:r>
            <a:endParaRPr lang="pt-BR" sz="2800" b="1" dirty="0">
              <a:ln w="11430">
                <a:noFill/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746539" y="872336"/>
                <a:ext cx="781560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800" dirty="0" smtClean="0"/>
                  <a:t>Encontrar a derivada da função </a:t>
                </a:r>
                <a14:m>
                  <m:oMath xmlns:m="http://schemas.openxmlformats.org/officeDocument/2006/math">
                    <m:r>
                      <a:rPr lang="pt-BR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pt-BR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pt-BR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pt-BR" sz="280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pt-BR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pt-BR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𝑠𝑒𝑛𝑥</m:t>
                    </m:r>
                  </m:oMath>
                </a14:m>
                <a:endParaRPr lang="pt-BR" sz="2800" dirty="0" smtClean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39" y="872336"/>
                <a:ext cx="7815608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559" t="-11628" b="-313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124200" y="6333718"/>
            <a:ext cx="2895600" cy="365125"/>
          </a:xfrm>
        </p:spPr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53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420611" y="1108367"/>
                <a:ext cx="835225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Ø"/>
                </a:pPr>
                <a:r>
                  <a:rPr lang="pt-BR" sz="2800" dirty="0" smtClean="0">
                    <a:ea typeface="Cambria Math"/>
                  </a:rPr>
                  <a:t>As </a:t>
                </a:r>
                <a:r>
                  <a:rPr lang="pt-BR" sz="2800" dirty="0" smtClean="0">
                    <a:solidFill>
                      <a:srgbClr val="C00000"/>
                    </a:solidFill>
                    <a:ea typeface="Cambria Math"/>
                  </a:rPr>
                  <a:t>outras quatro funções trigonométricas </a:t>
                </a:r>
                <a:r>
                  <a:rPr lang="pt-BR" sz="2800" dirty="0" smtClean="0">
                    <a:ea typeface="Cambria Math"/>
                  </a:rPr>
                  <a:t>podem ser derivadas através das regras do quociente,  produto e dos resultados para </a:t>
                </a:r>
                <a14:m>
                  <m:oMath xmlns:m="http://schemas.openxmlformats.org/officeDocument/2006/math">
                    <m:r>
                      <a:rPr lang="pt-BR" sz="28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𝒔𝒆𝒏𝒙</m:t>
                    </m:r>
                    <m:r>
                      <a:rPr lang="pt-BR" sz="28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pt-BR" sz="2800" dirty="0" smtClean="0">
                    <a:ea typeface="Cambria Math"/>
                  </a:rPr>
                  <a:t>e </a:t>
                </a:r>
                <a14:m>
                  <m:oMath xmlns:m="http://schemas.openxmlformats.org/officeDocument/2006/math">
                    <m:r>
                      <a:rPr lang="pt-BR" sz="28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𝒄𝒐𝒔𝒙</m:t>
                    </m:r>
                  </m:oMath>
                </a14:m>
                <a:r>
                  <a:rPr lang="pt-BR" sz="2800" dirty="0" smtClean="0">
                    <a:ea typeface="Cambria Math"/>
                  </a:rPr>
                  <a:t>.</a:t>
                </a:r>
                <a:endParaRPr lang="pt-BR" sz="2800" dirty="0">
                  <a:ea typeface="Cambria Math"/>
                </a:endParaRPr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11" y="1108367"/>
                <a:ext cx="8352253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314" t="-4405" r="-2409" b="-114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Espaço Reservado para Número de Slide 2"/>
          <p:cNvSpPr txBox="1">
            <a:spLocks/>
          </p:cNvSpPr>
          <p:nvPr/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pPr/>
              <a:t>7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62118" y="304281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Demais funções trigonométricas</a:t>
            </a:r>
            <a:endParaRPr lang="pt-BR" sz="3600" dirty="0"/>
          </a:p>
        </p:txBody>
      </p:sp>
      <p:sp>
        <p:nvSpPr>
          <p:cNvPr id="14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124200" y="6333718"/>
            <a:ext cx="2895600" cy="365125"/>
          </a:xfrm>
        </p:spPr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1010339" y="2627673"/>
                <a:ext cx="2791277" cy="368306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ts val="7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𝑡𝑔𝑥</m:t>
                      </m:r>
                      <m:r>
                        <a:rPr lang="pt-BR" sz="28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BR" sz="280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𝑠𝑒𝑛𝑥</m:t>
                          </m:r>
                        </m:num>
                        <m:den>
                          <m:r>
                            <a:rPr lang="pt-BR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𝑐𝑜𝑠𝑥</m:t>
                          </m:r>
                        </m:den>
                      </m:f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  </m:t>
                      </m:r>
                    </m:oMath>
                  </m:oMathPara>
                </a14:m>
                <a:endParaRPr lang="pt-BR" sz="2800" i="1" dirty="0" smtClean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  <a:p>
                <a:pPr>
                  <a:lnSpc>
                    <a:spcPts val="7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𝑐𝑜𝑠𝑠𝑒𝑐𝑥</m:t>
                      </m:r>
                      <m:r>
                        <a:rPr lang="pt-BR" sz="28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BR" sz="280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𝑠𝑒𝑛𝑥</m:t>
                          </m:r>
                        </m:den>
                      </m:f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pt-BR" sz="2800" i="1" dirty="0" smtClean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  <a:p>
                <a:pPr>
                  <a:lnSpc>
                    <a:spcPts val="7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𝑠𝑒𝑐𝑥</m:t>
                      </m:r>
                      <m:r>
                        <a:rPr lang="pt-BR" sz="28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BR" sz="280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𝑐𝑜𝑠𝑥</m:t>
                          </m:r>
                        </m:den>
                      </m:f>
                      <m:r>
                        <a:rPr lang="pt-BR" sz="28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</m:oMath>
                  </m:oMathPara>
                </a14:m>
                <a:endParaRPr lang="pt-BR" sz="2800" i="1" dirty="0" smtClean="0">
                  <a:solidFill>
                    <a:srgbClr val="C00000"/>
                  </a:solidFill>
                  <a:latin typeface="Cambria Math"/>
                  <a:ea typeface="Cambria Math"/>
                </a:endParaRPr>
              </a:p>
              <a:p>
                <a:pPr>
                  <a:lnSpc>
                    <a:spcPts val="7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𝑐𝑜𝑡𝑔𝑥</m:t>
                      </m:r>
                      <m:r>
                        <a:rPr lang="pt-BR" sz="28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BR" sz="280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𝑐𝑜𝑠𝑥</m:t>
                          </m:r>
                        </m:num>
                        <m:den>
                          <m:r>
                            <a:rPr lang="pt-BR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𝑠𝑒𝑛𝑥</m:t>
                          </m:r>
                        </m:den>
                      </m:f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 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339" y="2627673"/>
                <a:ext cx="2791277" cy="36830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56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639264" y="6227702"/>
            <a:ext cx="2133600" cy="36512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CaixaDeTexto 11"/>
          <p:cNvSpPr txBox="1"/>
          <p:nvPr/>
        </p:nvSpPr>
        <p:spPr>
          <a:xfrm>
            <a:off x="307975" y="169815"/>
            <a:ext cx="869273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Exemplo 2 </a:t>
            </a:r>
            <a:endParaRPr lang="pt-BR" sz="2800" b="1" dirty="0">
              <a:ln w="11430">
                <a:noFill/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460375" y="912092"/>
                <a:ext cx="8101772" cy="6688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800" dirty="0" smtClean="0"/>
                  <a:t>Encontrar a derivada da função </a:t>
                </a:r>
                <a14:m>
                  <m:oMath xmlns:m="http://schemas.openxmlformats.org/officeDocument/2006/math">
                    <m:r>
                      <a:rPr lang="pt-BR" sz="280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𝑡</m:t>
                    </m:r>
                    <m:r>
                      <a:rPr lang="pt-BR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𝑔𝑥</m:t>
                    </m:r>
                    <m:r>
                      <a:rPr lang="pt-BR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pt-BR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t-BR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𝑠𝑒𝑛𝑥</m:t>
                        </m:r>
                      </m:num>
                      <m:den>
                        <m:r>
                          <a:rPr lang="pt-BR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𝑐𝑜𝑠𝑥</m:t>
                        </m:r>
                      </m:den>
                    </m:f>
                  </m:oMath>
                </a14:m>
                <a:endParaRPr lang="pt-BR" sz="2800" dirty="0" smtClean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912092"/>
                <a:ext cx="8101772" cy="668837"/>
              </a:xfrm>
              <a:prstGeom prst="rect">
                <a:avLst/>
              </a:prstGeom>
              <a:blipFill rotWithShape="1">
                <a:blip r:embed="rId2"/>
                <a:stretch>
                  <a:fillRect l="-1580" b="-128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124200" y="6333718"/>
            <a:ext cx="2895600" cy="365125"/>
          </a:xfrm>
        </p:spPr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37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639264" y="6227702"/>
            <a:ext cx="2133600" cy="36512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9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CaixaDeTexto 11"/>
          <p:cNvSpPr txBox="1"/>
          <p:nvPr/>
        </p:nvSpPr>
        <p:spPr>
          <a:xfrm>
            <a:off x="307975" y="169815"/>
            <a:ext cx="869273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Exercício </a:t>
            </a:r>
            <a:endParaRPr lang="pt-BR" sz="2800" b="1" dirty="0">
              <a:ln w="11430">
                <a:noFill/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460375" y="912092"/>
                <a:ext cx="8286060" cy="703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800" dirty="0" smtClean="0"/>
                  <a:t>Encontrar a derivada da função </a:t>
                </a:r>
                <a14:m>
                  <m:oMath xmlns:m="http://schemas.openxmlformats.org/officeDocument/2006/math">
                    <m:r>
                      <a:rPr lang="pt-BR" sz="280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𝑠</m:t>
                    </m:r>
                    <m:r>
                      <a:rPr lang="pt-BR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𝑒𝑐𝑥</m:t>
                    </m:r>
                    <m:r>
                      <a:rPr lang="pt-BR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pt-BR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t-BR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pt-BR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𝑐𝑜𝑠𝑥</m:t>
                        </m:r>
                      </m:den>
                    </m:f>
                  </m:oMath>
                </a14:m>
                <a:endParaRPr lang="pt-BR" sz="2800" dirty="0" smtClean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912092"/>
                <a:ext cx="8286060" cy="703013"/>
              </a:xfrm>
              <a:prstGeom prst="rect">
                <a:avLst/>
              </a:prstGeom>
              <a:blipFill rotWithShape="1">
                <a:blip r:embed="rId2"/>
                <a:stretch>
                  <a:fillRect l="-1545" b="-1217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124200" y="6333718"/>
            <a:ext cx="2895600" cy="365125"/>
          </a:xfrm>
        </p:spPr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07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a Dura">
  <a:themeElements>
    <a:clrScheme name="Essenc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apa Dur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a Dur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E0438FB-7F48-4424-A7D4-D823FEFC4A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0</TotalTime>
  <Words>2779</Words>
  <Application>Microsoft Office PowerPoint</Application>
  <PresentationFormat>Apresentação na tela (4:3)</PresentationFormat>
  <Paragraphs>366</Paragraphs>
  <Slides>59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59</vt:i4>
      </vt:variant>
    </vt:vector>
  </HeadingPairs>
  <TitlesOfParts>
    <vt:vector size="60" baseType="lpstr">
      <vt:lpstr>Capa Dura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2017-03-10T16:05:49Z</dcterms:created>
  <dcterms:modified xsi:type="dcterms:W3CDTF">2019-11-05T10:40:26Z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TC027378549991</vt:lpwstr>
  </property>
</Properties>
</file>