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08" r:id="rId2"/>
  </p:sldMasterIdLst>
  <p:notesMasterIdLst>
    <p:notesMasterId r:id="rId47"/>
  </p:notesMasterIdLst>
  <p:sldIdLst>
    <p:sldId id="760" r:id="rId3"/>
    <p:sldId id="815" r:id="rId4"/>
    <p:sldId id="842" r:id="rId5"/>
    <p:sldId id="841" r:id="rId6"/>
    <p:sldId id="829" r:id="rId7"/>
    <p:sldId id="844" r:id="rId8"/>
    <p:sldId id="843" r:id="rId9"/>
    <p:sldId id="830" r:id="rId10"/>
    <p:sldId id="846" r:id="rId11"/>
    <p:sldId id="845" r:id="rId12"/>
    <p:sldId id="801" r:id="rId13"/>
    <p:sldId id="850" r:id="rId14"/>
    <p:sldId id="849" r:id="rId15"/>
    <p:sldId id="848" r:id="rId16"/>
    <p:sldId id="847" r:id="rId17"/>
    <p:sldId id="819" r:id="rId18"/>
    <p:sldId id="851" r:id="rId19"/>
    <p:sldId id="818" r:id="rId20"/>
    <p:sldId id="833" r:id="rId21"/>
    <p:sldId id="822" r:id="rId22"/>
    <p:sldId id="852" r:id="rId23"/>
    <p:sldId id="834" r:id="rId24"/>
    <p:sldId id="832" r:id="rId25"/>
    <p:sldId id="853" r:id="rId26"/>
    <p:sldId id="835" r:id="rId27"/>
    <p:sldId id="836" r:id="rId28"/>
    <p:sldId id="856" r:id="rId29"/>
    <p:sldId id="855" r:id="rId30"/>
    <p:sldId id="854" r:id="rId31"/>
    <p:sldId id="837" r:id="rId32"/>
    <p:sldId id="813" r:id="rId33"/>
    <p:sldId id="827" r:id="rId34"/>
    <p:sldId id="858" r:id="rId35"/>
    <p:sldId id="857" r:id="rId36"/>
    <p:sldId id="839" r:id="rId37"/>
    <p:sldId id="860" r:id="rId38"/>
    <p:sldId id="859" r:id="rId39"/>
    <p:sldId id="840" r:id="rId40"/>
    <p:sldId id="863" r:id="rId41"/>
    <p:sldId id="862" r:id="rId42"/>
    <p:sldId id="861" r:id="rId43"/>
    <p:sldId id="761" r:id="rId44"/>
    <p:sldId id="762" r:id="rId45"/>
    <p:sldId id="763" r:id="rId46"/>
  </p:sldIdLst>
  <p:sldSz cx="9144000" cy="6858000" type="screen4x3"/>
  <p:notesSz cx="6858000" cy="9144000"/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66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88432" autoAdjust="0"/>
  </p:normalViewPr>
  <p:slideViewPr>
    <p:cSldViewPr snapToGrid="0">
      <p:cViewPr varScale="1">
        <p:scale>
          <a:sx n="57" d="100"/>
          <a:sy n="57" d="100"/>
        </p:scale>
        <p:origin x="-1378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D367F-8D3A-4524-9990-8C47727A0F26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371A9-57F5-439D-A04F-5C8EEFD2CF2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0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endParaRPr lang="pt-BR" sz="1200" noProof="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371A9-57F5-439D-A04F-5C8EEFD2CF2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599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endParaRPr lang="pt-BR" sz="1200" noProof="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371A9-57F5-439D-A04F-5C8EEFD2CF2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599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endParaRPr lang="pt-BR" sz="1200" noProof="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371A9-57F5-439D-A04F-5C8EEFD2CF2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599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E238-94AF-4519-A663-DFAAEAC52500}" type="datetime1">
              <a:rPr lang="en-US" smtClean="0"/>
              <a:t>8/30/2022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E6EC-3C73-4250-ACD4-8B7A5CE2B60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986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6C69-8F5E-4AA8-A7C0-DAEAE69A4109}" type="datetime1">
              <a:rPr lang="en-US" smtClean="0"/>
              <a:t>8/30/2022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E6EC-3C73-4250-ACD4-8B7A5CE2B60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744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52A7-9FE9-413F-B07D-D032C9DF8637}" type="datetime1">
              <a:rPr lang="en-US" smtClean="0"/>
              <a:t>8/30/2022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E6EC-3C73-4250-ACD4-8B7A5CE2B60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291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71FF-BE3F-4F5F-BD41-2CFC428F3D21}" type="datetime1">
              <a:rPr lang="en-US" smtClean="0"/>
              <a:t>8/30/2022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E6EC-3C73-4250-ACD4-8B7A5CE2B60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2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88C2-2787-4178-B4DF-153ECF225F8A}" type="datetime1">
              <a:rPr lang="en-US" smtClean="0"/>
              <a:t>8/30/2022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E6EC-3C73-4250-ACD4-8B7A5CE2B60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2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C101A-6790-4D87-BAA3-320581D8C94C}" type="datetime1">
              <a:rPr lang="en-US" smtClean="0"/>
              <a:t>8/30/2022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E6EC-3C73-4250-ACD4-8B7A5CE2B60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444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A91EE-8481-44C2-8429-E22AEC9A1A20}" type="datetime1">
              <a:rPr lang="en-US" smtClean="0"/>
              <a:t>8/30/2022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E6EC-3C73-4250-ACD4-8B7A5CE2B60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69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F507-302C-40BA-8BC2-BE36CB35B177}" type="datetime1">
              <a:rPr lang="en-US" smtClean="0"/>
              <a:t>8/30/2022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E6EC-3C73-4250-ACD4-8B7A5CE2B60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7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8719-0C7A-4494-936F-D9FE5AAFEEBE}" type="datetime1">
              <a:rPr lang="en-US" smtClean="0"/>
              <a:t>8/30/2022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E6EC-3C73-4250-ACD4-8B7A5CE2B60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271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077-3037-4EA1-A1C9-EB2D059EA128}" type="datetime1">
              <a:rPr lang="en-US" smtClean="0"/>
              <a:t>8/30/2022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E6EC-3C73-4250-ACD4-8B7A5CE2B60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24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2BE76-4FF6-468A-8256-0A9BF758B5F0}" type="datetime1">
              <a:rPr lang="en-US" smtClean="0"/>
              <a:t>8/30/2022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E6EC-3C73-4250-ACD4-8B7A5CE2B60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254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7839A-7419-4373-B730-200D4A7E00AD}" type="datetime1">
              <a:rPr lang="en-US" smtClean="0"/>
              <a:t>8/30/2022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3E6EC-3C73-4250-ACD4-8B7A5CE2B60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01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41.png"/><Relationship Id="rId4" Type="http://schemas.microsoft.com/office/2007/relationships/hdphoto" Target="../media/hdphoto4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6.wdp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6.wdp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6.wdp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henrique.faria@unesp.br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rofhenriquefaria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2000" contras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03" b="20090"/>
          <a:stretch/>
        </p:blipFill>
        <p:spPr>
          <a:xfrm>
            <a:off x="-13437" y="1"/>
            <a:ext cx="9157438" cy="6857999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07772" y="5368363"/>
            <a:ext cx="8526163" cy="11541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Prof. Henrique </a:t>
            </a:r>
            <a:r>
              <a:rPr lang="pt-BR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pt-B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ntonio Mendonça Faria</a:t>
            </a:r>
          </a:p>
          <a:p>
            <a:pPr>
              <a:spcBef>
                <a:spcPts val="600"/>
              </a:spcBef>
            </a:pPr>
            <a:r>
              <a:rPr lang="pt-BR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henrique.faria@unesp.br</a:t>
            </a:r>
            <a:r>
              <a:rPr lang="pt-BR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683509" y="2903356"/>
            <a:ext cx="79746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Semana </a:t>
            </a:r>
            <a:r>
              <a:rPr lang="pt-BR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01 </a:t>
            </a:r>
            <a:r>
              <a:rPr lang="pt-BR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 Aula </a:t>
            </a:r>
            <a:r>
              <a:rPr lang="pt-BR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pt-BR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pt-BR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Retas e planos</a:t>
            </a:r>
            <a:endParaRPr lang="pt-BR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pt-BR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593128" y="503577"/>
            <a:ext cx="7974687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Cálculo II</a:t>
            </a:r>
            <a:endParaRPr lang="pt-B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1066022" y="1413803"/>
            <a:ext cx="720966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Bacharelado e Engenharias </a:t>
            </a:r>
            <a:endParaRPr lang="pt-B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69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124200" y="6333718"/>
            <a:ext cx="2895600" cy="365125"/>
          </a:xfrm>
        </p:spPr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07974" y="1372402"/>
            <a:ext cx="8836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pt-BR" sz="2800" b="0" dirty="0" smtClean="0">
                <a:ea typeface="Cambria Math"/>
              </a:rPr>
              <a:t>Reescrevendo</a:t>
            </a:r>
            <a:r>
              <a:rPr lang="en-US" sz="2800" b="0" dirty="0" smtClean="0">
                <a:ea typeface="Cambria Math"/>
              </a:rPr>
              <a:t> os vetores em termos de componentes</a:t>
            </a:r>
            <a:r>
              <a:rPr lang="en-US" sz="2800" dirty="0" smtClean="0">
                <a:ea typeface="Cambria Math"/>
              </a:rPr>
              <a:t>: </a:t>
            </a:r>
            <a:endParaRPr lang="pt-BR" sz="2800" b="0" dirty="0" smtClean="0">
              <a:ea typeface="Cambria Math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62118" y="370541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Equações de retas</a:t>
            </a:r>
            <a:endParaRPr lang="pt-B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1097127" y="1933126"/>
                <a:ext cx="56618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𝒗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𝒄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    ⟹  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𝒗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𝒄</m:t>
                          </m:r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127" y="1933126"/>
                <a:ext cx="566180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ixaDeTexto 13"/>
          <p:cNvSpPr txBox="1"/>
          <p:nvPr/>
        </p:nvSpPr>
        <p:spPr>
          <a:xfrm>
            <a:off x="367608" y="3339561"/>
            <a:ext cx="8219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0" dirty="0" smtClean="0">
                <a:ea typeface="Cambria Math"/>
              </a:rPr>
              <a:t>Substituindo na equação vetorial</a:t>
            </a:r>
            <a:endParaRPr lang="pt-BR" sz="2800" b="0" dirty="0" smtClean="0">
              <a:ea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5764185" y="3336223"/>
                <a:ext cx="2083071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𝒓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𝒓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𝒗</m:t>
                    </m:r>
                  </m:oMath>
                </a14:m>
                <a:r>
                  <a:rPr lang="en-US" sz="2800" b="1" dirty="0" smtClean="0"/>
                  <a:t>: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185" y="3336223"/>
                <a:ext cx="2083071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0465" r="-5572" b="-325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ixaDeTexto 15"/>
          <p:cNvSpPr txBox="1"/>
          <p:nvPr/>
        </p:nvSpPr>
        <p:spPr>
          <a:xfrm>
            <a:off x="4206399" y="5020951"/>
            <a:ext cx="3661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ea typeface="Cambria Math"/>
              </a:rPr>
              <a:t>Equações paramétricas</a:t>
            </a:r>
            <a:br>
              <a:rPr lang="en-US" sz="2800" b="0" dirty="0" smtClean="0">
                <a:ea typeface="Cambria Math"/>
              </a:rPr>
            </a:br>
            <a:r>
              <a:rPr lang="en-US" sz="2800" b="0" dirty="0" smtClean="0">
                <a:ea typeface="Cambria Math"/>
              </a:rPr>
              <a:t>da reta</a:t>
            </a:r>
            <a:endParaRPr lang="pt-BR" sz="2800" b="0" dirty="0" smtClean="0">
              <a:ea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1150136" y="2596710"/>
                <a:ext cx="20957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𝒚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𝒛</m:t>
                          </m:r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136" y="2596710"/>
                <a:ext cx="209570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1110380" y="4021320"/>
                <a:ext cx="58709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𝒚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𝒛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𝒄</m:t>
                          </m:r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80" y="4021320"/>
                <a:ext cx="587090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3745054" y="2596710"/>
                <a:ext cx="27595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054" y="2596710"/>
                <a:ext cx="2759538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1859120" y="4849302"/>
                <a:ext cx="2121542" cy="129740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2800" b="1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sz="2800" b="1" i="1"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e>
                        </m:mr>
                        <m:mr>
                          <m:e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𝒚</m:t>
                            </m:r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2800" b="1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𝒃</m:t>
                            </m:r>
                          </m:e>
                        </m:mr>
                        <m:mr>
                          <m:e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𝒛</m:t>
                            </m:r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2800" b="1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𝒄</m:t>
                            </m:r>
                          </m:e>
                        </m:mr>
                      </m:m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120" y="4849302"/>
                <a:ext cx="2121542" cy="129740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665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124200" y="6333718"/>
            <a:ext cx="2895600" cy="365125"/>
          </a:xfrm>
        </p:spPr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612775" y="868778"/>
                <a:ext cx="7914999" cy="1969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spcBef>
                    <a:spcPts val="1200"/>
                  </a:spcBef>
                  <a:buAutoNum type="alphaLcParenBoth"/>
                </a:pPr>
                <a:r>
                  <a:rPr lang="pt-BR" sz="2800" dirty="0" smtClean="0"/>
                  <a:t>Determine a equações vetorial e paramétricas de uma reta que passa pelo ponto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5, 1, 3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pt-BR" sz="2800" dirty="0" smtClean="0"/>
                  <a:t> </a:t>
                </a:r>
                <a:r>
                  <a:rPr lang="pt-BR" sz="2800" dirty="0"/>
                  <a:t>e</a:t>
                </a:r>
                <a:r>
                  <a:rPr lang="pt-BR" sz="2800" dirty="0" smtClean="0"/>
                  <a:t> é paralela ao vetor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𝑣</m:t>
                    </m:r>
                    <m:r>
                      <a:rPr lang="en-US" sz="2800" b="0" i="0" smtClean="0"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1, 4, −2</m:t>
                        </m:r>
                      </m:e>
                    </m:d>
                  </m:oMath>
                </a14:m>
                <a:r>
                  <a:rPr lang="pt-BR" sz="2800" dirty="0" smtClean="0"/>
                  <a:t>.</a:t>
                </a:r>
              </a:p>
              <a:p>
                <a:pPr marL="514350" indent="-514350">
                  <a:spcBef>
                    <a:spcPts val="1200"/>
                  </a:spcBef>
                  <a:buAutoNum type="alphaLcParenBoth"/>
                </a:pPr>
                <a:r>
                  <a:rPr lang="en-US" sz="2800" dirty="0">
                    <a:ea typeface="Cambria Math"/>
                  </a:rPr>
                  <a:t> </a:t>
                </a:r>
                <a:r>
                  <a:rPr lang="en-US" sz="2800" dirty="0" smtClean="0">
                    <a:ea typeface="Cambria Math"/>
                  </a:rPr>
                  <a:t>Determine outros dois pontos na reta.</a:t>
                </a: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75" y="868778"/>
                <a:ext cx="7914999" cy="1969770"/>
              </a:xfrm>
              <a:prstGeom prst="rect">
                <a:avLst/>
              </a:prstGeom>
              <a:blipFill rotWithShape="1">
                <a:blip r:embed="rId2"/>
                <a:stretch>
                  <a:fillRect l="-1618" t="-3096" r="-770" b="-80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256285" y="284003"/>
            <a:ext cx="2023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70C0"/>
                </a:solidFill>
              </a:rPr>
              <a:t>Exemplo 1</a:t>
            </a:r>
            <a:endParaRPr lang="pt-BR" sz="3200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11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124200" y="6333718"/>
            <a:ext cx="2895600" cy="365125"/>
          </a:xfrm>
        </p:spPr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612775" y="868778"/>
                <a:ext cx="7914999" cy="1969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spcBef>
                    <a:spcPts val="1200"/>
                  </a:spcBef>
                  <a:buAutoNum type="alphaLcParenBoth"/>
                </a:pPr>
                <a:r>
                  <a:rPr lang="pt-BR" sz="2800" dirty="0" smtClean="0"/>
                  <a:t>Determine a equações vetorial e paramétricas de uma reta que passa pelo ponto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5, 1, 3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pt-BR" sz="2800" dirty="0" smtClean="0"/>
                  <a:t> </a:t>
                </a:r>
                <a:r>
                  <a:rPr lang="pt-BR" sz="2800" dirty="0"/>
                  <a:t>e</a:t>
                </a:r>
                <a:r>
                  <a:rPr lang="pt-BR" sz="2800" dirty="0" smtClean="0"/>
                  <a:t> é paralela ao vetor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𝑣</m:t>
                    </m:r>
                    <m:r>
                      <a:rPr lang="en-US" sz="2800" b="0" i="0" smtClean="0"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1, 4, −2</m:t>
                        </m:r>
                      </m:e>
                    </m:d>
                  </m:oMath>
                </a14:m>
                <a:r>
                  <a:rPr lang="pt-BR" sz="2800" dirty="0" smtClean="0"/>
                  <a:t>.</a:t>
                </a:r>
              </a:p>
              <a:p>
                <a:pPr marL="514350" indent="-514350">
                  <a:spcBef>
                    <a:spcPts val="1200"/>
                  </a:spcBef>
                  <a:buAutoNum type="alphaLcParenBoth"/>
                </a:pPr>
                <a:r>
                  <a:rPr lang="en-US" sz="2800" dirty="0">
                    <a:ea typeface="Cambria Math"/>
                  </a:rPr>
                  <a:t> </a:t>
                </a:r>
                <a:r>
                  <a:rPr lang="en-US" sz="2800" dirty="0" smtClean="0">
                    <a:ea typeface="Cambria Math"/>
                  </a:rPr>
                  <a:t>Determine outros dois pontos na reta.</a:t>
                </a: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75" y="868778"/>
                <a:ext cx="7914999" cy="1969770"/>
              </a:xfrm>
              <a:prstGeom prst="rect">
                <a:avLst/>
              </a:prstGeom>
              <a:blipFill rotWithShape="1">
                <a:blip r:embed="rId2"/>
                <a:stretch>
                  <a:fillRect l="-1618" t="-3096" r="-770" b="-80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256285" y="284003"/>
            <a:ext cx="2023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70C0"/>
                </a:solidFill>
              </a:rPr>
              <a:t>Exemplo 1</a:t>
            </a:r>
            <a:endParaRPr lang="pt-BR" sz="3200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12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82693" y="4096437"/>
                <a:ext cx="5051447" cy="5232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800" b="0" i="1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en-US" sz="2800" b="0" i="1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  <m:r>
                            <a:rPr lang="en-US" sz="2800" b="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 1</m:t>
                          </m:r>
                          <m:r>
                            <a:rPr lang="en-US" sz="2800" b="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sz="2800" b="0" i="1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en-US" sz="2800" b="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3" y="4096437"/>
                <a:ext cx="505144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1148546" y="3519706"/>
                <a:ext cx="2083071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𝒓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𝒓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𝒗</m:t>
                    </m:r>
                  </m:oMath>
                </a14:m>
                <a:r>
                  <a:rPr lang="en-US" sz="2800" b="1" dirty="0" smtClean="0"/>
                  <a:t>: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546" y="3519706"/>
                <a:ext cx="2083071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465" r="-5556" b="-325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ixaDeTexto 13"/>
          <p:cNvSpPr txBox="1"/>
          <p:nvPr/>
        </p:nvSpPr>
        <p:spPr>
          <a:xfrm>
            <a:off x="387487" y="3004959"/>
            <a:ext cx="2037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>
                <a:solidFill>
                  <a:srgbClr val="0070C0"/>
                </a:solidFill>
              </a:rPr>
              <a:t>Solução (a)</a:t>
            </a:r>
            <a:endParaRPr lang="en-US" sz="2800" dirty="0" smtClean="0">
              <a:solidFill>
                <a:srgbClr val="0070C0"/>
              </a:solidFill>
              <a:ea typeface="Cambria Math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5074506" y="3261292"/>
            <a:ext cx="0" cy="25867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6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124200" y="6333718"/>
            <a:ext cx="2895600" cy="365125"/>
          </a:xfrm>
        </p:spPr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612775" y="868778"/>
                <a:ext cx="7914999" cy="1969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spcBef>
                    <a:spcPts val="1200"/>
                  </a:spcBef>
                  <a:buAutoNum type="alphaLcParenBoth"/>
                </a:pPr>
                <a:r>
                  <a:rPr lang="pt-BR" sz="2800" dirty="0" smtClean="0"/>
                  <a:t>Determine a equações vetorial e paramétricas de uma reta que passa pelo ponto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5, 1, 3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pt-BR" sz="2800" dirty="0" smtClean="0"/>
                  <a:t> </a:t>
                </a:r>
                <a:r>
                  <a:rPr lang="pt-BR" sz="2800" dirty="0"/>
                  <a:t>e</a:t>
                </a:r>
                <a:r>
                  <a:rPr lang="pt-BR" sz="2800" dirty="0" smtClean="0"/>
                  <a:t> é paralela ao vetor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𝑣</m:t>
                    </m:r>
                    <m:r>
                      <a:rPr lang="en-US" sz="2800" b="0" i="0" smtClean="0"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1, 4, −2</m:t>
                        </m:r>
                      </m:e>
                    </m:d>
                  </m:oMath>
                </a14:m>
                <a:r>
                  <a:rPr lang="pt-BR" sz="2800" dirty="0" smtClean="0"/>
                  <a:t>.</a:t>
                </a:r>
              </a:p>
              <a:p>
                <a:pPr marL="514350" indent="-514350">
                  <a:spcBef>
                    <a:spcPts val="1200"/>
                  </a:spcBef>
                  <a:buAutoNum type="alphaLcParenBoth"/>
                </a:pPr>
                <a:r>
                  <a:rPr lang="en-US" sz="2800" dirty="0">
                    <a:ea typeface="Cambria Math"/>
                  </a:rPr>
                  <a:t> </a:t>
                </a:r>
                <a:r>
                  <a:rPr lang="en-US" sz="2800" dirty="0" smtClean="0">
                    <a:ea typeface="Cambria Math"/>
                  </a:rPr>
                  <a:t>Determine outros dois pontos na reta.</a:t>
                </a: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75" y="868778"/>
                <a:ext cx="7914999" cy="1969770"/>
              </a:xfrm>
              <a:prstGeom prst="rect">
                <a:avLst/>
              </a:prstGeom>
              <a:blipFill rotWithShape="1">
                <a:blip r:embed="rId2"/>
                <a:stretch>
                  <a:fillRect l="-1618" t="-3096" r="-770" b="-80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256285" y="284003"/>
            <a:ext cx="2023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70C0"/>
                </a:solidFill>
              </a:rPr>
              <a:t>Exemplo 1</a:t>
            </a:r>
            <a:endParaRPr lang="pt-BR" sz="3200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13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82693" y="4096437"/>
                <a:ext cx="5051447" cy="5232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800" b="0" i="1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en-US" sz="2800" b="0" i="1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  <m:r>
                            <a:rPr lang="en-US" sz="2800" b="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 1</m:t>
                          </m:r>
                          <m:r>
                            <a:rPr lang="en-US" sz="2800" b="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sz="2800" b="0" i="1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en-US" sz="2800" b="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3" y="4096437"/>
                <a:ext cx="505144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1148546" y="3519706"/>
                <a:ext cx="2083071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𝒓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𝒓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𝒗</m:t>
                    </m:r>
                  </m:oMath>
                </a14:m>
                <a:r>
                  <a:rPr lang="en-US" sz="2800" b="1" dirty="0" smtClean="0"/>
                  <a:t>: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546" y="3519706"/>
                <a:ext cx="2083071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465" r="-5556" b="-325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ixaDeTexto 13"/>
          <p:cNvSpPr txBox="1"/>
          <p:nvPr/>
        </p:nvSpPr>
        <p:spPr>
          <a:xfrm>
            <a:off x="387487" y="3004959"/>
            <a:ext cx="2037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>
                <a:solidFill>
                  <a:srgbClr val="0070C0"/>
                </a:solidFill>
              </a:rPr>
              <a:t>Solução (a)</a:t>
            </a:r>
            <a:endParaRPr lang="en-US" sz="2800" dirty="0" smtClean="0">
              <a:solidFill>
                <a:srgbClr val="0070C0"/>
              </a:solidFill>
              <a:ea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697989" y="4853627"/>
                <a:ext cx="1967975" cy="125277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=5</m:t>
                            </m:r>
                            <m:r>
                              <a:rPr lang="en-US" sz="2800" b="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800" b="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   </m:t>
                            </m:r>
                          </m:e>
                        </m:mr>
                        <m:m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=1+4</m:t>
                            </m:r>
                            <m:r>
                              <a:rPr lang="en-US" sz="2800" b="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mr>
                        <m:m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=3−2</m:t>
                            </m:r>
                            <m:r>
                              <a:rPr lang="en-US" sz="2800" b="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mr>
                      </m:m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89" y="4853627"/>
                <a:ext cx="1967975" cy="12527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ctor reto 5"/>
          <p:cNvCxnSpPr/>
          <p:nvPr/>
        </p:nvCxnSpPr>
        <p:spPr>
          <a:xfrm>
            <a:off x="5074506" y="3261292"/>
            <a:ext cx="0" cy="25867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98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124200" y="6333718"/>
            <a:ext cx="2895600" cy="365125"/>
          </a:xfrm>
        </p:spPr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612775" y="868778"/>
                <a:ext cx="7914999" cy="1969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spcBef>
                    <a:spcPts val="1200"/>
                  </a:spcBef>
                  <a:buAutoNum type="alphaLcParenBoth"/>
                </a:pPr>
                <a:r>
                  <a:rPr lang="pt-BR" sz="2800" dirty="0" smtClean="0"/>
                  <a:t>Determine a equações vetorial e paramétricas de uma reta que passa pelo ponto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5, 1, 3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pt-BR" sz="2800" dirty="0" smtClean="0"/>
                  <a:t> </a:t>
                </a:r>
                <a:r>
                  <a:rPr lang="pt-BR" sz="2800" dirty="0"/>
                  <a:t>e</a:t>
                </a:r>
                <a:r>
                  <a:rPr lang="pt-BR" sz="2800" dirty="0" smtClean="0"/>
                  <a:t> é paralela ao vetor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𝑣</m:t>
                    </m:r>
                    <m:r>
                      <a:rPr lang="en-US" sz="2800" b="0" i="0" smtClean="0"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1, 4, −2</m:t>
                        </m:r>
                      </m:e>
                    </m:d>
                  </m:oMath>
                </a14:m>
                <a:r>
                  <a:rPr lang="pt-BR" sz="2800" dirty="0" smtClean="0"/>
                  <a:t>.</a:t>
                </a:r>
              </a:p>
              <a:p>
                <a:pPr marL="514350" indent="-514350">
                  <a:spcBef>
                    <a:spcPts val="1200"/>
                  </a:spcBef>
                  <a:buAutoNum type="alphaLcParenBoth"/>
                </a:pPr>
                <a:r>
                  <a:rPr lang="en-US" sz="2800" dirty="0">
                    <a:ea typeface="Cambria Math"/>
                  </a:rPr>
                  <a:t> </a:t>
                </a:r>
                <a:r>
                  <a:rPr lang="en-US" sz="2800" dirty="0" smtClean="0">
                    <a:ea typeface="Cambria Math"/>
                  </a:rPr>
                  <a:t>Determine outros dois pontos na reta.</a:t>
                </a: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75" y="868778"/>
                <a:ext cx="7914999" cy="1969770"/>
              </a:xfrm>
              <a:prstGeom prst="rect">
                <a:avLst/>
              </a:prstGeom>
              <a:blipFill rotWithShape="1">
                <a:blip r:embed="rId2"/>
                <a:stretch>
                  <a:fillRect l="-1618" t="-3096" r="-770" b="-80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256285" y="284003"/>
            <a:ext cx="2023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70C0"/>
                </a:solidFill>
              </a:rPr>
              <a:t>Exemplo 1</a:t>
            </a:r>
            <a:endParaRPr lang="pt-BR" sz="3200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14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82693" y="4096437"/>
                <a:ext cx="5051447" cy="5232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800" b="0" i="1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en-US" sz="2800" b="0" i="1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  <m:r>
                            <a:rPr lang="en-US" sz="2800" b="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 1</m:t>
                          </m:r>
                          <m:r>
                            <a:rPr lang="en-US" sz="2800" b="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sz="2800" b="0" i="1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en-US" sz="2800" b="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3" y="4096437"/>
                <a:ext cx="505144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1148546" y="3519706"/>
                <a:ext cx="2083071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𝒓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𝒓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𝒗</m:t>
                    </m:r>
                  </m:oMath>
                </a14:m>
                <a:r>
                  <a:rPr lang="en-US" sz="2800" b="1" dirty="0" smtClean="0"/>
                  <a:t>: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546" y="3519706"/>
                <a:ext cx="2083071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465" r="-5556" b="-325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ixaDeTexto 13"/>
          <p:cNvSpPr txBox="1"/>
          <p:nvPr/>
        </p:nvSpPr>
        <p:spPr>
          <a:xfrm>
            <a:off x="387487" y="3004959"/>
            <a:ext cx="2037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>
                <a:solidFill>
                  <a:srgbClr val="0070C0"/>
                </a:solidFill>
              </a:rPr>
              <a:t>Solução (a)</a:t>
            </a:r>
            <a:endParaRPr lang="en-US" sz="2800" dirty="0" smtClean="0">
              <a:solidFill>
                <a:srgbClr val="0070C0"/>
              </a:solidFill>
              <a:ea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697989" y="4853627"/>
                <a:ext cx="1967975" cy="125277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=5</m:t>
                            </m:r>
                            <m:r>
                              <a:rPr lang="en-US" sz="2800" b="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800" b="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   </m:t>
                            </m:r>
                          </m:e>
                        </m:mr>
                        <m:m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=1+4</m:t>
                            </m:r>
                            <m:r>
                              <a:rPr lang="en-US" sz="2800" b="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mr>
                        <m:m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=3−2</m:t>
                            </m:r>
                            <m:r>
                              <a:rPr lang="en-US" sz="2800" b="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mr>
                      </m:m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89" y="4853627"/>
                <a:ext cx="1967975" cy="12527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ctor reto 5"/>
          <p:cNvCxnSpPr/>
          <p:nvPr/>
        </p:nvCxnSpPr>
        <p:spPr>
          <a:xfrm>
            <a:off x="5074506" y="3261292"/>
            <a:ext cx="0" cy="25867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5767869" y="2996486"/>
            <a:ext cx="2037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>
                <a:solidFill>
                  <a:srgbClr val="0070C0"/>
                </a:solidFill>
              </a:rPr>
              <a:t>Solução (b)</a:t>
            </a:r>
            <a:endParaRPr lang="en-US" sz="2800" dirty="0" smtClean="0">
              <a:solidFill>
                <a:srgbClr val="0070C0"/>
              </a:solidFill>
              <a:ea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5197090" y="3547465"/>
                <a:ext cx="3787575" cy="95410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800" b="1" dirty="0" smtClean="0">
                    <a:ea typeface="Cambria Math"/>
                  </a:rPr>
                  <a:t>P/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=1: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=6, 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=5, </m:t>
                    </m:r>
                  </m:oMath>
                </a14:m>
                <a:r>
                  <a:rPr lang="en-US" sz="2800" b="0" i="1" dirty="0" smtClean="0">
                    <a:latin typeface="Cambria Math"/>
                    <a:ea typeface="Cambria Math"/>
                  </a:rPr>
                  <a:t/>
                </a:r>
                <a:br>
                  <a:rPr lang="en-US" sz="2800" b="0" i="1" dirty="0" smtClean="0">
                    <a:latin typeface="Cambria Math"/>
                    <a:ea typeface="Cambria Math"/>
                  </a:rPr>
                </a:br>
                <a:r>
                  <a:rPr lang="en-US" sz="2800" b="0" i="1" dirty="0" smtClean="0"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r>
                  <a:rPr lang="en-US" sz="2800" dirty="0" smtClean="0"/>
                  <a:t>: </a:t>
                </a:r>
                <a:endParaRPr lang="en-US" sz="2800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090" y="3547465"/>
                <a:ext cx="3787575" cy="954107"/>
              </a:xfrm>
              <a:prstGeom prst="rect">
                <a:avLst/>
              </a:prstGeom>
              <a:blipFill rotWithShape="1">
                <a:blip r:embed="rId6"/>
                <a:stretch>
                  <a:fillRect l="-3382" t="-5769" b="-179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6820577" y="4165619"/>
                <a:ext cx="1771126" cy="5232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6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5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1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pt-BR" sz="2800" dirty="0"/>
                  <a:t> </a:t>
                </a: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577" y="4165619"/>
                <a:ext cx="1771126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115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124200" y="6333718"/>
            <a:ext cx="2895600" cy="365125"/>
          </a:xfrm>
        </p:spPr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612775" y="868778"/>
                <a:ext cx="7914999" cy="1969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spcBef>
                    <a:spcPts val="1200"/>
                  </a:spcBef>
                  <a:buAutoNum type="alphaLcParenBoth"/>
                </a:pPr>
                <a:r>
                  <a:rPr lang="pt-BR" sz="2800" dirty="0" smtClean="0"/>
                  <a:t>Determine a equações vetorial e paramétricas de uma reta que passa pelo ponto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5, 1, 3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pt-BR" sz="2800" dirty="0" smtClean="0"/>
                  <a:t> </a:t>
                </a:r>
                <a:r>
                  <a:rPr lang="pt-BR" sz="2800" dirty="0"/>
                  <a:t>e</a:t>
                </a:r>
                <a:r>
                  <a:rPr lang="pt-BR" sz="2800" dirty="0" smtClean="0"/>
                  <a:t> é paralela ao vetor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𝑣</m:t>
                    </m:r>
                    <m:r>
                      <a:rPr lang="en-US" sz="2800" b="0" i="0" smtClean="0"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1, 4, −2</m:t>
                        </m:r>
                      </m:e>
                    </m:d>
                  </m:oMath>
                </a14:m>
                <a:r>
                  <a:rPr lang="pt-BR" sz="2800" dirty="0" smtClean="0"/>
                  <a:t>.</a:t>
                </a:r>
              </a:p>
              <a:p>
                <a:pPr marL="514350" indent="-514350">
                  <a:spcBef>
                    <a:spcPts val="1200"/>
                  </a:spcBef>
                  <a:buAutoNum type="alphaLcParenBoth"/>
                </a:pPr>
                <a:r>
                  <a:rPr lang="en-US" sz="2800" dirty="0">
                    <a:ea typeface="Cambria Math"/>
                  </a:rPr>
                  <a:t> </a:t>
                </a:r>
                <a:r>
                  <a:rPr lang="en-US" sz="2800" dirty="0" smtClean="0">
                    <a:ea typeface="Cambria Math"/>
                  </a:rPr>
                  <a:t>Determine outros dois pontos na reta.</a:t>
                </a: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75" y="868778"/>
                <a:ext cx="7914999" cy="1969770"/>
              </a:xfrm>
              <a:prstGeom prst="rect">
                <a:avLst/>
              </a:prstGeom>
              <a:blipFill rotWithShape="1">
                <a:blip r:embed="rId2"/>
                <a:stretch>
                  <a:fillRect l="-1618" t="-3096" r="-770" b="-80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256285" y="284003"/>
            <a:ext cx="2023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70C0"/>
                </a:solidFill>
              </a:rPr>
              <a:t>Exemplo 1</a:t>
            </a:r>
            <a:endParaRPr lang="pt-BR" sz="3200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15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82693" y="4096437"/>
                <a:ext cx="5051447" cy="5232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800" b="0" i="1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en-US" sz="2800" b="0" i="1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  <m:r>
                            <a:rPr lang="en-US" sz="2800" b="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 1</m:t>
                          </m:r>
                          <m:r>
                            <a:rPr lang="en-US" sz="2800" b="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sz="2800" b="0" i="1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en-US" sz="2800" b="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3" y="4096437"/>
                <a:ext cx="505144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1148546" y="3519706"/>
                <a:ext cx="2083071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𝒓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𝒓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𝒗</m:t>
                    </m:r>
                  </m:oMath>
                </a14:m>
                <a:r>
                  <a:rPr lang="en-US" sz="2800" b="1" dirty="0" smtClean="0"/>
                  <a:t>: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546" y="3519706"/>
                <a:ext cx="2083071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465" r="-5556" b="-325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ixaDeTexto 13"/>
          <p:cNvSpPr txBox="1"/>
          <p:nvPr/>
        </p:nvSpPr>
        <p:spPr>
          <a:xfrm>
            <a:off x="387487" y="3004959"/>
            <a:ext cx="2037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>
                <a:solidFill>
                  <a:srgbClr val="0070C0"/>
                </a:solidFill>
              </a:rPr>
              <a:t>Solução (a)</a:t>
            </a:r>
            <a:endParaRPr lang="en-US" sz="2800" dirty="0" smtClean="0">
              <a:solidFill>
                <a:srgbClr val="0070C0"/>
              </a:solidFill>
              <a:ea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697989" y="4853627"/>
                <a:ext cx="1967975" cy="125277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=5</m:t>
                            </m:r>
                            <m:r>
                              <a:rPr lang="en-US" sz="2800" b="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800" b="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   </m:t>
                            </m:r>
                          </m:e>
                        </m:mr>
                        <m:m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=1+4</m:t>
                            </m:r>
                            <m:r>
                              <a:rPr lang="en-US" sz="2800" b="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mr>
                        <m:m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=3−2</m:t>
                            </m:r>
                            <m:r>
                              <a:rPr lang="en-US" sz="2800" b="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mr>
                      </m:m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89" y="4853627"/>
                <a:ext cx="1967975" cy="12527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ctor reto 5"/>
          <p:cNvCxnSpPr/>
          <p:nvPr/>
        </p:nvCxnSpPr>
        <p:spPr>
          <a:xfrm>
            <a:off x="5074506" y="3261292"/>
            <a:ext cx="0" cy="25867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5767869" y="2996486"/>
            <a:ext cx="2037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>
                <a:solidFill>
                  <a:srgbClr val="0070C0"/>
                </a:solidFill>
              </a:rPr>
              <a:t>Solução (b)</a:t>
            </a:r>
            <a:endParaRPr lang="en-US" sz="2800" dirty="0" smtClean="0">
              <a:solidFill>
                <a:srgbClr val="0070C0"/>
              </a:solidFill>
              <a:ea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5197090" y="3547465"/>
                <a:ext cx="3787575" cy="95410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800" b="1" dirty="0" smtClean="0">
                    <a:ea typeface="Cambria Math"/>
                  </a:rPr>
                  <a:t>P/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=1: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=6, 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=5, </m:t>
                    </m:r>
                  </m:oMath>
                </a14:m>
                <a:r>
                  <a:rPr lang="en-US" sz="2800" b="0" i="1" dirty="0" smtClean="0">
                    <a:latin typeface="Cambria Math"/>
                    <a:ea typeface="Cambria Math"/>
                  </a:rPr>
                  <a:t/>
                </a:r>
                <a:br>
                  <a:rPr lang="en-US" sz="2800" b="0" i="1" dirty="0" smtClean="0">
                    <a:latin typeface="Cambria Math"/>
                    <a:ea typeface="Cambria Math"/>
                  </a:rPr>
                </a:br>
                <a:r>
                  <a:rPr lang="en-US" sz="2800" b="0" i="1" dirty="0" smtClean="0"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r>
                  <a:rPr lang="en-US" sz="2800" dirty="0" smtClean="0"/>
                  <a:t>: </a:t>
                </a:r>
                <a:endParaRPr lang="en-US" sz="2800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090" y="3547465"/>
                <a:ext cx="3787575" cy="954107"/>
              </a:xfrm>
              <a:prstGeom prst="rect">
                <a:avLst/>
              </a:prstGeom>
              <a:blipFill rotWithShape="1">
                <a:blip r:embed="rId6"/>
                <a:stretch>
                  <a:fillRect l="-3382" t="-5769" b="-179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6820577" y="4165619"/>
                <a:ext cx="1771126" cy="5232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6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5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1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pt-BR" sz="2800" dirty="0"/>
                  <a:t> </a:t>
                </a: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577" y="4165619"/>
                <a:ext cx="1771126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5240330" y="4861528"/>
                <a:ext cx="3008003" cy="95410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800" b="1" dirty="0" smtClean="0">
                    <a:ea typeface="Cambria Math"/>
                  </a:rPr>
                  <a:t>P/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=−1: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=4,  </m:t>
                    </m:r>
                  </m:oMath>
                </a14:m>
                <a:r>
                  <a:rPr lang="en-US" sz="2800" b="0" i="1" dirty="0" smtClean="0">
                    <a:latin typeface="Cambria Math"/>
                    <a:ea typeface="Cambria Math"/>
                  </a:rPr>
                  <a:t/>
                </a:r>
                <a:br>
                  <a:rPr lang="en-US" sz="2800" b="0" i="1" dirty="0" smtClean="0">
                    <a:latin typeface="Cambria Math"/>
                    <a:ea typeface="Cambria Math"/>
                  </a:rPr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=−3,</m:t>
                    </m:r>
                  </m:oMath>
                </a14:m>
                <a:r>
                  <a:rPr lang="en-US" sz="2800" b="0" i="1" dirty="0" smtClean="0"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=5</m:t>
                    </m:r>
                  </m:oMath>
                </a14:m>
                <a:r>
                  <a:rPr lang="en-US" sz="2800" dirty="0" smtClean="0"/>
                  <a:t>:</a:t>
                </a:r>
                <a:endParaRPr lang="en-US" sz="2800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330" y="4861528"/>
                <a:ext cx="3008003" cy="954107"/>
              </a:xfrm>
              <a:prstGeom prst="rect">
                <a:avLst/>
              </a:prstGeom>
              <a:blipFill rotWithShape="1">
                <a:blip r:embed="rId8"/>
                <a:stretch>
                  <a:fillRect l="-4260" t="-5732" b="-171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6840455" y="5805040"/>
                <a:ext cx="2047099" cy="5232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4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−3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5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pt-BR" sz="2800" dirty="0"/>
                  <a:t> </a:t>
                </a: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455" y="5805040"/>
                <a:ext cx="2047099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606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E6EC-3C73-4250-ACD4-8B7A5CE2B609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CaixaDeTexto 7"/>
          <p:cNvSpPr txBox="1"/>
          <p:nvPr/>
        </p:nvSpPr>
        <p:spPr>
          <a:xfrm>
            <a:off x="262118" y="370541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Equações de retas</a:t>
            </a:r>
            <a:endParaRPr lang="pt-B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6998" y="1372402"/>
            <a:ext cx="8836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0" dirty="0" smtClean="0">
                <a:ea typeface="Cambria Math"/>
              </a:rPr>
              <a:t>Isolando o parâmetro </a:t>
            </a:r>
            <a:r>
              <a:rPr lang="en-US" sz="2800" i="1" dirty="0" smtClean="0">
                <a:ea typeface="Cambria Math"/>
              </a:rPr>
              <a:t>t</a:t>
            </a:r>
            <a:r>
              <a:rPr lang="en-US" sz="2800" b="0" dirty="0" smtClean="0">
                <a:ea typeface="Cambria Math"/>
              </a:rPr>
              <a:t> nas equações paramétricas</a:t>
            </a:r>
            <a:r>
              <a:rPr lang="en-US" sz="2800" dirty="0" smtClean="0">
                <a:ea typeface="Cambria Math"/>
              </a:rPr>
              <a:t>: </a:t>
            </a:r>
            <a:endParaRPr lang="pt-BR" sz="2800" b="0" dirty="0" smtClean="0">
              <a:ea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3079415" y="2295850"/>
                <a:ext cx="1602105" cy="666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𝒕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brk m:alnAt="7"/>
                          </m:rPr>
                          <a:rPr lang="en-US" sz="2800" b="1" i="1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𝒂</m:t>
                        </m:r>
                      </m:den>
                    </m:f>
                    <m:r>
                      <a:rPr lang="en-US" sz="2800" b="1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pt-BR" sz="2800" dirty="0" smtClean="0"/>
                  <a:t>,</a:t>
                </a:r>
                <a:endParaRPr lang="pt-BR" sz="2800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415" y="2295850"/>
                <a:ext cx="1602105" cy="666914"/>
              </a:xfrm>
              <a:prstGeom prst="rect">
                <a:avLst/>
              </a:prstGeom>
              <a:blipFill rotWithShape="1">
                <a:blip r:embed="rId2"/>
                <a:stretch>
                  <a:fillRect r="-6844" b="-128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665778" y="2105094"/>
                <a:ext cx="2121542" cy="129740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2800" b="1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sz="2800" b="1" i="1"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e>
                        </m:mr>
                        <m:mr>
                          <m:e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𝒚</m:t>
                            </m:r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2800" b="1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𝒃</m:t>
                            </m:r>
                          </m:e>
                        </m:mr>
                        <m:mr>
                          <m:e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𝒛</m:t>
                            </m:r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2800" b="1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𝒄</m:t>
                            </m:r>
                          </m:e>
                        </m:mr>
                      </m:m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78" y="2105094"/>
                <a:ext cx="2121542" cy="129740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5000987" y="2295849"/>
                <a:ext cx="1614929" cy="666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𝒕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brk m:alnAt="7"/>
                          </m:rPr>
                          <a:rPr lang="en-US" sz="2800" b="1" i="1" smtClean="0">
                            <a:latin typeface="Cambria Math"/>
                            <a:ea typeface="Cambria Math"/>
                          </a:rPr>
                          <m:t>𝒚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𝒃</m:t>
                        </m:r>
                      </m:den>
                    </m:f>
                    <m:r>
                      <a:rPr lang="en-US" sz="2800" b="1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pt-BR" sz="2800" dirty="0" smtClean="0"/>
                  <a:t>,</a:t>
                </a:r>
                <a:endParaRPr lang="pt-BR" sz="2800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987" y="2295849"/>
                <a:ext cx="1614929" cy="666914"/>
              </a:xfrm>
              <a:prstGeom prst="rect">
                <a:avLst/>
              </a:prstGeom>
              <a:blipFill rotWithShape="1">
                <a:blip r:embed="rId4"/>
                <a:stretch>
                  <a:fillRect r="-6792" b="-128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6976656" y="2295848"/>
                <a:ext cx="1562031" cy="6648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𝒕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brk m:alnAt="7"/>
                          </m:rPr>
                          <a:rPr lang="en-US" sz="2800" b="1" i="1" smtClean="0">
                            <a:latin typeface="Cambria Math"/>
                            <a:ea typeface="Cambria Math"/>
                          </a:rPr>
                          <m:t>𝒛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𝒄</m:t>
                        </m:r>
                      </m:den>
                    </m:f>
                    <m:r>
                      <a:rPr lang="en-US" sz="2800" b="1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pt-BR" sz="2800" dirty="0" smtClean="0"/>
                  <a:t> </a:t>
                </a:r>
                <a:endParaRPr lang="pt-BR" sz="2800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656" y="2295848"/>
                <a:ext cx="1562031" cy="66486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274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E6EC-3C73-4250-ACD4-8B7A5CE2B609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CaixaDeTexto 7"/>
          <p:cNvSpPr txBox="1"/>
          <p:nvPr/>
        </p:nvSpPr>
        <p:spPr>
          <a:xfrm>
            <a:off x="262118" y="370541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Equações de retas</a:t>
            </a:r>
            <a:endParaRPr lang="pt-B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6998" y="1372402"/>
            <a:ext cx="8836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0" dirty="0" smtClean="0">
                <a:ea typeface="Cambria Math"/>
              </a:rPr>
              <a:t>Isolando o parâmetro </a:t>
            </a:r>
            <a:r>
              <a:rPr lang="en-US" sz="2800" i="1" dirty="0" smtClean="0">
                <a:ea typeface="Cambria Math"/>
              </a:rPr>
              <a:t>t</a:t>
            </a:r>
            <a:r>
              <a:rPr lang="en-US" sz="2800" b="0" dirty="0" smtClean="0">
                <a:ea typeface="Cambria Math"/>
              </a:rPr>
              <a:t> nas equações paramétricas</a:t>
            </a:r>
            <a:r>
              <a:rPr lang="en-US" sz="2800" dirty="0" smtClean="0">
                <a:ea typeface="Cambria Math"/>
              </a:rPr>
              <a:t>: </a:t>
            </a:r>
            <a:endParaRPr lang="pt-BR" sz="2800" b="0" dirty="0" smtClean="0">
              <a:ea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3079415" y="2295850"/>
                <a:ext cx="1602105" cy="666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𝒕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brk m:alnAt="7"/>
                          </m:rPr>
                          <a:rPr lang="en-US" sz="2800" b="1" i="1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𝒂</m:t>
                        </m:r>
                      </m:den>
                    </m:f>
                    <m:r>
                      <a:rPr lang="en-US" sz="2800" b="1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pt-BR" sz="2800" dirty="0" smtClean="0"/>
                  <a:t>,</a:t>
                </a:r>
                <a:endParaRPr lang="pt-BR" sz="2800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415" y="2295850"/>
                <a:ext cx="1602105" cy="666914"/>
              </a:xfrm>
              <a:prstGeom prst="rect">
                <a:avLst/>
              </a:prstGeom>
              <a:blipFill rotWithShape="1">
                <a:blip r:embed="rId2"/>
                <a:stretch>
                  <a:fillRect r="-6844" b="-128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665778" y="2105094"/>
                <a:ext cx="2121542" cy="129740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2800" b="1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sz="2800" b="1" i="1"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e>
                        </m:mr>
                        <m:mr>
                          <m:e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𝒚</m:t>
                            </m:r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2800" b="1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𝒃</m:t>
                            </m:r>
                          </m:e>
                        </m:mr>
                        <m:mr>
                          <m:e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𝒛</m:t>
                            </m:r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sz="2800" b="1" i="1"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2800" b="1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𝒄</m:t>
                            </m:r>
                          </m:e>
                        </m:mr>
                      </m:m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78" y="2105094"/>
                <a:ext cx="2121542" cy="129740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5000987" y="2295849"/>
                <a:ext cx="1614929" cy="666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𝒕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brk m:alnAt="7"/>
                          </m:rPr>
                          <a:rPr lang="en-US" sz="2800" b="1" i="1" smtClean="0">
                            <a:latin typeface="Cambria Math"/>
                            <a:ea typeface="Cambria Math"/>
                          </a:rPr>
                          <m:t>𝒚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𝒃</m:t>
                        </m:r>
                      </m:den>
                    </m:f>
                    <m:r>
                      <a:rPr lang="en-US" sz="2800" b="1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pt-BR" sz="2800" dirty="0" smtClean="0"/>
                  <a:t>,</a:t>
                </a:r>
                <a:endParaRPr lang="pt-BR" sz="2800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987" y="2295849"/>
                <a:ext cx="1614929" cy="666914"/>
              </a:xfrm>
              <a:prstGeom prst="rect">
                <a:avLst/>
              </a:prstGeom>
              <a:blipFill rotWithShape="1">
                <a:blip r:embed="rId4"/>
                <a:stretch>
                  <a:fillRect r="-6792" b="-128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6976656" y="2295848"/>
                <a:ext cx="1562031" cy="6648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𝒕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brk m:alnAt="7"/>
                          </m:rPr>
                          <a:rPr lang="en-US" sz="2800" b="1" i="1" smtClean="0">
                            <a:latin typeface="Cambria Math"/>
                            <a:ea typeface="Cambria Math"/>
                          </a:rPr>
                          <m:t>𝒛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𝒄</m:t>
                        </m:r>
                      </m:den>
                    </m:f>
                    <m:r>
                      <a:rPr lang="en-US" sz="2800" b="1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pt-BR" sz="2800" dirty="0" smtClean="0"/>
                  <a:t> </a:t>
                </a:r>
                <a:endParaRPr lang="pt-BR" sz="2800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656" y="2295848"/>
                <a:ext cx="1562031" cy="66486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/>
          <p:cNvSpPr txBox="1"/>
          <p:nvPr/>
        </p:nvSpPr>
        <p:spPr>
          <a:xfrm>
            <a:off x="466998" y="3711410"/>
            <a:ext cx="8230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0" dirty="0" smtClean="0">
                <a:ea typeface="Cambria Math"/>
              </a:rPr>
              <a:t>Igualando as expressões em </a:t>
            </a:r>
            <a:r>
              <a:rPr lang="en-US" sz="2800" i="1" dirty="0" smtClean="0">
                <a:ea typeface="Cambria Math"/>
              </a:rPr>
              <a:t>t</a:t>
            </a:r>
            <a:r>
              <a:rPr lang="en-US" sz="2800" dirty="0" smtClean="0">
                <a:ea typeface="Cambria Math"/>
              </a:rPr>
              <a:t>: </a:t>
            </a:r>
            <a:endParaRPr lang="pt-BR" sz="2800" b="0" dirty="0" smtClean="0">
              <a:ea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867167" y="4793885"/>
                <a:ext cx="4213589" cy="83638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brk m:alnAt="7"/>
                            </m:rPr>
                            <a:rPr lang="en-US" sz="2800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brk m:alnAt="7"/>
                            </m:rPr>
                            <a:rPr lang="en-US" sz="2800" b="1" i="1">
                              <a:latin typeface="Cambria Math"/>
                              <a:ea typeface="Cambria Math"/>
                            </a:rPr>
                            <m:t>𝒚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𝒃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brk m:alnAt="7"/>
                            </m:rPr>
                            <a:rPr lang="en-US" sz="2800" b="1" i="1">
                              <a:latin typeface="Cambria Math"/>
                              <a:ea typeface="Cambria Math"/>
                            </a:rPr>
                            <m:t>𝒛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167" y="4793885"/>
                <a:ext cx="4213589" cy="8363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ixaDeTexto 17"/>
          <p:cNvSpPr txBox="1"/>
          <p:nvPr/>
        </p:nvSpPr>
        <p:spPr>
          <a:xfrm>
            <a:off x="5160268" y="4707668"/>
            <a:ext cx="3661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ea typeface="Cambria Math"/>
              </a:rPr>
              <a:t>Equações simétricas</a:t>
            </a:r>
            <a:br>
              <a:rPr lang="en-US" sz="2800" b="0" dirty="0" smtClean="0">
                <a:ea typeface="Cambria Math"/>
              </a:rPr>
            </a:br>
            <a:r>
              <a:rPr lang="en-US" sz="2800" b="0" dirty="0" smtClean="0">
                <a:ea typeface="Cambria Math"/>
              </a:rPr>
              <a:t>da reta</a:t>
            </a:r>
            <a:endParaRPr lang="pt-BR" sz="2800" b="0" dirty="0" smtClean="0">
              <a:ea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26866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2000" contras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03" b="20090"/>
          <a:stretch/>
        </p:blipFill>
        <p:spPr>
          <a:xfrm>
            <a:off x="-13437" y="1"/>
            <a:ext cx="9157438" cy="6857999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683509" y="2903356"/>
            <a:ext cx="79746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Planos</a:t>
            </a:r>
            <a:endParaRPr lang="pt-BR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pt-BR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83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124200" y="6333718"/>
            <a:ext cx="2895600" cy="365125"/>
          </a:xfrm>
        </p:spPr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19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12775" y="1599974"/>
            <a:ext cx="796543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pt-BR" sz="2800" dirty="0" smtClean="0">
                <a:ea typeface="Cambria Math"/>
              </a:rPr>
              <a:t>Como um </a:t>
            </a:r>
            <a:r>
              <a:rPr lang="pt-BR" sz="2800" dirty="0">
                <a:ea typeface="Cambria Math"/>
              </a:rPr>
              <a:t>vetor </a:t>
            </a:r>
            <a:r>
              <a:rPr lang="pt-BR" sz="2800" dirty="0" smtClean="0">
                <a:ea typeface="Cambria Math"/>
              </a:rPr>
              <a:t> ortogonal ao </a:t>
            </a:r>
            <a:r>
              <a:rPr lang="pt-BR" sz="2800" dirty="0">
                <a:ea typeface="Cambria Math"/>
              </a:rPr>
              <a:t>plano define de modo completo sua “direção</a:t>
            </a:r>
            <a:r>
              <a:rPr lang="pt-BR" sz="2800" dirty="0" smtClean="0">
                <a:ea typeface="Cambria Math"/>
              </a:rPr>
              <a:t>”</a:t>
            </a:r>
            <a:r>
              <a:rPr lang="en-US" sz="2800" dirty="0" smtClean="0">
                <a:ea typeface="Cambria Math"/>
              </a:rPr>
              <a:t>, u</a:t>
            </a:r>
            <a:r>
              <a:rPr lang="pt-BR" sz="2800" dirty="0" smtClean="0">
                <a:ea typeface="Cambria Math"/>
              </a:rPr>
              <a:t>m </a:t>
            </a:r>
            <a:r>
              <a:rPr lang="pt-BR" sz="2800" dirty="0">
                <a:ea typeface="Cambria Math"/>
              </a:rPr>
              <a:t>plano no espaço fica </a:t>
            </a:r>
            <a:r>
              <a:rPr lang="pt-BR" sz="2800" dirty="0" smtClean="0">
                <a:ea typeface="Cambria Math"/>
              </a:rPr>
              <a:t>determinado se conhecermos:</a:t>
            </a:r>
          </a:p>
          <a:p>
            <a:pPr marL="914400" lvl="1" indent="-457200">
              <a:spcBef>
                <a:spcPts val="1800"/>
              </a:spcBef>
              <a:buFont typeface="Wingdings" pitchFamily="2" charset="2"/>
              <a:buChar char="ü"/>
            </a:pPr>
            <a:r>
              <a:rPr lang="pt-BR" sz="2800" dirty="0" smtClean="0">
                <a:ea typeface="Cambria Math"/>
              </a:rPr>
              <a:t>Um </a:t>
            </a:r>
            <a:r>
              <a:rPr lang="pt-BR" sz="2800" dirty="0">
                <a:ea typeface="Cambria Math"/>
              </a:rPr>
              <a:t>ponto </a:t>
            </a:r>
            <a:r>
              <a:rPr lang="pt-BR" sz="2800" i="1" dirty="0">
                <a:ea typeface="Cambria Math"/>
              </a:rPr>
              <a:t>P</a:t>
            </a:r>
            <a:r>
              <a:rPr lang="pt-BR" sz="2800" i="1" baseline="-25000" dirty="0">
                <a:ea typeface="Cambria Math"/>
              </a:rPr>
              <a:t>0</a:t>
            </a:r>
            <a:r>
              <a:rPr lang="pt-BR" sz="2800" dirty="0">
                <a:ea typeface="Cambria Math"/>
              </a:rPr>
              <a:t>(</a:t>
            </a:r>
            <a:r>
              <a:rPr lang="pt-BR" sz="2800" i="1" dirty="0">
                <a:ea typeface="Cambria Math"/>
              </a:rPr>
              <a:t>x</a:t>
            </a:r>
            <a:r>
              <a:rPr lang="pt-BR" sz="2800" i="1" baseline="-25000" dirty="0">
                <a:ea typeface="Cambria Math"/>
              </a:rPr>
              <a:t>0</a:t>
            </a:r>
            <a:r>
              <a:rPr lang="pt-BR" sz="2800" dirty="0">
                <a:ea typeface="Cambria Math"/>
              </a:rPr>
              <a:t>, </a:t>
            </a:r>
            <a:r>
              <a:rPr lang="pt-BR" sz="2800" i="1" dirty="0">
                <a:ea typeface="Cambria Math"/>
              </a:rPr>
              <a:t>y</a:t>
            </a:r>
            <a:r>
              <a:rPr lang="pt-BR" sz="2800" i="1" baseline="-25000" dirty="0">
                <a:ea typeface="Cambria Math"/>
              </a:rPr>
              <a:t>0</a:t>
            </a:r>
            <a:r>
              <a:rPr lang="pt-BR" sz="2800" dirty="0">
                <a:ea typeface="Cambria Math"/>
              </a:rPr>
              <a:t>, </a:t>
            </a:r>
            <a:r>
              <a:rPr lang="pt-BR" sz="2800" i="1" dirty="0">
                <a:ea typeface="Cambria Math"/>
              </a:rPr>
              <a:t>z</a:t>
            </a:r>
            <a:r>
              <a:rPr lang="pt-BR" sz="2800" i="1" baseline="-25000" dirty="0">
                <a:ea typeface="Cambria Math"/>
              </a:rPr>
              <a:t>0</a:t>
            </a:r>
            <a:r>
              <a:rPr lang="pt-BR" sz="2800" dirty="0" smtClean="0">
                <a:ea typeface="Cambria Math"/>
              </a:rPr>
              <a:t>) e </a:t>
            </a:r>
          </a:p>
          <a:p>
            <a:pPr marL="914400" lvl="1" indent="-457200"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2800" dirty="0" smtClean="0">
                <a:ea typeface="Cambria Math"/>
              </a:rPr>
              <a:t>Um </a:t>
            </a:r>
            <a:r>
              <a:rPr lang="pt-BR" sz="2800" dirty="0">
                <a:ea typeface="Cambria Math"/>
              </a:rPr>
              <a:t>vetor </a:t>
            </a:r>
            <a:r>
              <a:rPr lang="pt-BR" sz="2800" b="1" i="1" dirty="0">
                <a:ea typeface="Cambria Math"/>
              </a:rPr>
              <a:t>n</a:t>
            </a:r>
            <a:r>
              <a:rPr lang="pt-BR" sz="2800" dirty="0">
                <a:ea typeface="Cambria Math"/>
              </a:rPr>
              <a:t> que seja ortogonal </a:t>
            </a:r>
            <a:r>
              <a:rPr lang="pt-BR" sz="2800" dirty="0" smtClean="0">
                <a:ea typeface="Cambria Math"/>
              </a:rPr>
              <a:t>a esse plano.</a:t>
            </a:r>
            <a:endParaRPr lang="en-US" sz="2800" i="1" dirty="0" smtClean="0">
              <a:ea typeface="Cambria Math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62118" y="370541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Equações de planos</a:t>
            </a:r>
          </a:p>
        </p:txBody>
      </p:sp>
    </p:spTree>
    <p:extLst>
      <p:ext uri="{BB962C8B-B14F-4D97-AF65-F5344CB8AC3E}">
        <p14:creationId xmlns:p14="http://schemas.microsoft.com/office/powerpoint/2010/main" val="345269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124200" y="6333718"/>
            <a:ext cx="2895600" cy="365125"/>
          </a:xfrm>
        </p:spPr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333461" y="1359658"/>
            <a:ext cx="4532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0" dirty="0" smtClean="0">
                <a:ea typeface="Cambria Math"/>
              </a:rPr>
              <a:t>Seja uma reta </a:t>
            </a:r>
            <a:r>
              <a:rPr lang="en-US" sz="2800" b="1" i="1" dirty="0" smtClean="0">
                <a:ea typeface="Cambria Math"/>
              </a:rPr>
              <a:t>L</a:t>
            </a:r>
            <a:r>
              <a:rPr lang="en-US" sz="2800" b="0" dirty="0" smtClean="0">
                <a:ea typeface="Cambria Math"/>
              </a:rPr>
              <a:t> no </a:t>
            </a:r>
            <a:r>
              <a:rPr lang="en-US" sz="2800" b="0" dirty="0" err="1" smtClean="0">
                <a:ea typeface="Cambria Math"/>
              </a:rPr>
              <a:t>espaço</a:t>
            </a:r>
            <a:r>
              <a:rPr lang="en-US" sz="2800" b="0" dirty="0" smtClean="0">
                <a:ea typeface="Cambria Math"/>
              </a:rPr>
              <a:t>.</a:t>
            </a:r>
            <a:endParaRPr lang="pt-BR" sz="2800" b="0" dirty="0" smtClean="0">
              <a:ea typeface="Cambria Math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62118" y="370541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Equações de retas</a:t>
            </a:r>
            <a:endParaRPr lang="pt-B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280" t="31206" r="9135" b="25647"/>
          <a:stretch/>
        </p:blipFill>
        <p:spPr bwMode="auto">
          <a:xfrm>
            <a:off x="87667" y="1671816"/>
            <a:ext cx="4404820" cy="3536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114" t="25912" r="8144" b="18500"/>
          <a:stretch/>
        </p:blipFill>
        <p:spPr bwMode="auto">
          <a:xfrm>
            <a:off x="262117" y="1109743"/>
            <a:ext cx="5155165" cy="515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E6EC-3C73-4250-ACD4-8B7A5CE2B609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262118" y="370541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Equações de planos</a:t>
            </a:r>
            <a:endParaRPr lang="pt-B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035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114" t="25912" r="8144" b="18500"/>
          <a:stretch/>
        </p:blipFill>
        <p:spPr bwMode="auto">
          <a:xfrm>
            <a:off x="262117" y="1109743"/>
            <a:ext cx="5155165" cy="515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E6EC-3C73-4250-ACD4-8B7A5CE2B609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262118" y="370541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Equações de planos</a:t>
            </a:r>
            <a:endParaRPr lang="pt-B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058817" y="1372402"/>
            <a:ext cx="3541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0" dirty="0" smtClean="0">
                <a:ea typeface="Cambria Math"/>
              </a:rPr>
              <a:t>Da Figura 6, como</a:t>
            </a:r>
            <a:r>
              <a:rPr lang="en-US" sz="2800" dirty="0" smtClean="0">
                <a:ea typeface="Cambria Math"/>
              </a:rPr>
              <a:t>: </a:t>
            </a:r>
            <a:endParaRPr lang="pt-BR" sz="2800" b="0" dirty="0" smtClean="0">
              <a:ea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5271506" y="2112028"/>
                <a:ext cx="262016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)⊥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𝒏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506" y="2112028"/>
                <a:ext cx="262016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5304638" y="2869823"/>
                <a:ext cx="318337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638" y="2869823"/>
                <a:ext cx="3183374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5417282" y="3678207"/>
                <a:ext cx="318337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282" y="3678207"/>
                <a:ext cx="318337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175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E6EC-3C73-4250-ACD4-8B7A5CE2B609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262118" y="370541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Equações de planos</a:t>
            </a:r>
            <a:endParaRPr lang="pt-B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114" t="25912" r="8144" b="18500"/>
          <a:stretch/>
        </p:blipFill>
        <p:spPr bwMode="auto">
          <a:xfrm>
            <a:off x="262117" y="1109743"/>
            <a:ext cx="5155165" cy="515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5058818" y="1372402"/>
            <a:ext cx="354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0" dirty="0" smtClean="0">
                <a:ea typeface="Cambria Math"/>
              </a:rPr>
              <a:t>Da Figura 6, como</a:t>
            </a:r>
            <a:r>
              <a:rPr lang="en-US" sz="2800" dirty="0" smtClean="0">
                <a:ea typeface="Cambria Math"/>
              </a:rPr>
              <a:t>: </a:t>
            </a:r>
            <a:endParaRPr lang="pt-BR" sz="2800" b="0" dirty="0" smtClean="0">
              <a:ea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5271506" y="2112028"/>
                <a:ext cx="262016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)⊥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𝒏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506" y="2112028"/>
                <a:ext cx="262016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5417282" y="2869823"/>
                <a:ext cx="3070730" cy="5232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282" y="2869823"/>
                <a:ext cx="307073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5417282" y="3678207"/>
                <a:ext cx="3183374" cy="5232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282" y="3678207"/>
                <a:ext cx="318337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ixaDeTexto 12"/>
          <p:cNvSpPr txBox="1"/>
          <p:nvPr/>
        </p:nvSpPr>
        <p:spPr>
          <a:xfrm>
            <a:off x="5476916" y="4588400"/>
            <a:ext cx="3186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ea typeface="Cambria Math"/>
              </a:rPr>
              <a:t>Equações vetoriais</a:t>
            </a:r>
            <a:br>
              <a:rPr lang="en-US" sz="2800" b="0" dirty="0" smtClean="0">
                <a:ea typeface="Cambria Math"/>
              </a:rPr>
            </a:br>
            <a:r>
              <a:rPr lang="en-US" sz="2800" b="0" dirty="0" smtClean="0">
                <a:ea typeface="Cambria Math"/>
              </a:rPr>
              <a:t>do plano</a:t>
            </a:r>
            <a:endParaRPr lang="pt-BR" sz="2800" b="0" dirty="0" smtClean="0">
              <a:ea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351029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E6EC-3C73-4250-ACD4-8B7A5CE2B609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262118" y="370541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Equações de planos</a:t>
            </a:r>
            <a:endParaRPr lang="pt-B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07974" y="1372402"/>
            <a:ext cx="8836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0" dirty="0" smtClean="0">
                <a:ea typeface="Cambria Math"/>
              </a:rPr>
              <a:t>Para obter a equação escalar do plano escrevemos</a:t>
            </a:r>
            <a:r>
              <a:rPr lang="en-US" sz="2800" dirty="0" smtClean="0">
                <a:ea typeface="Cambria Math"/>
              </a:rPr>
              <a:t>: </a:t>
            </a:r>
            <a:endParaRPr lang="pt-BR" sz="2800" b="0" dirty="0" smtClean="0">
              <a:ea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858591" y="1933126"/>
                <a:ext cx="21133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𝒄</m:t>
                          </m:r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91" y="1933126"/>
                <a:ext cx="2113334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3329879" y="1933126"/>
                <a:ext cx="20957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𝒚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𝒛</m:t>
                          </m:r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879" y="1933126"/>
                <a:ext cx="2095702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5752761" y="1933126"/>
                <a:ext cx="27595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761" y="1933126"/>
                <a:ext cx="275953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449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E6EC-3C73-4250-ACD4-8B7A5CE2B609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262118" y="370541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Equações de planos</a:t>
            </a:r>
            <a:endParaRPr lang="pt-B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07974" y="1372402"/>
            <a:ext cx="8836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0" dirty="0" smtClean="0">
                <a:ea typeface="Cambria Math"/>
              </a:rPr>
              <a:t>Para obter a equação escalar do plano escrevemos</a:t>
            </a:r>
            <a:r>
              <a:rPr lang="en-US" sz="2800" dirty="0" smtClean="0">
                <a:ea typeface="Cambria Math"/>
              </a:rPr>
              <a:t>: </a:t>
            </a:r>
            <a:endParaRPr lang="pt-BR" sz="2800" b="0" dirty="0" smtClean="0">
              <a:ea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858591" y="1933126"/>
                <a:ext cx="21133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𝒄</m:t>
                          </m:r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91" y="1933126"/>
                <a:ext cx="2113334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3329879" y="1933126"/>
                <a:ext cx="20957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𝒚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𝒛</m:t>
                          </m:r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879" y="1933126"/>
                <a:ext cx="2095702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5752761" y="1933126"/>
                <a:ext cx="27595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761" y="1933126"/>
                <a:ext cx="275953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tângulo 11"/>
              <p:cNvSpPr/>
              <p:nvPr/>
            </p:nvSpPr>
            <p:spPr>
              <a:xfrm>
                <a:off x="858591" y="3455389"/>
                <a:ext cx="63316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𝒂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2800" b="1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𝒃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𝒚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2800" b="1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𝒄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𝒛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91" y="3455389"/>
                <a:ext cx="633167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ixaDeTexto 12"/>
          <p:cNvSpPr txBox="1"/>
          <p:nvPr/>
        </p:nvSpPr>
        <p:spPr>
          <a:xfrm>
            <a:off x="301874" y="2819744"/>
            <a:ext cx="8836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0" dirty="0" smtClean="0">
                <a:ea typeface="Cambria Math"/>
              </a:rPr>
              <a:t>Substituindo na equação vetorial</a:t>
            </a:r>
            <a:r>
              <a:rPr lang="en-US" sz="2800" dirty="0" smtClean="0">
                <a:ea typeface="Cambria Math"/>
              </a:rPr>
              <a:t>: </a:t>
            </a:r>
            <a:endParaRPr lang="pt-BR" sz="2800" b="0" dirty="0" smtClean="0">
              <a:ea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865537" y="4210659"/>
                <a:ext cx="66252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𝒂𝒙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𝒃𝒚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𝒄𝒛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𝒄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537" y="4210659"/>
                <a:ext cx="6625275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5582537" y="2814738"/>
                <a:ext cx="307073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537" y="2814738"/>
                <a:ext cx="3070730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345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E6EC-3C73-4250-ACD4-8B7A5CE2B609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262118" y="370541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Equações de planos</a:t>
            </a:r>
            <a:endParaRPr lang="pt-B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07974" y="1372402"/>
            <a:ext cx="8836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0" dirty="0" smtClean="0">
                <a:ea typeface="Cambria Math"/>
              </a:rPr>
              <a:t>Para obter a equação escalar do plano escrevemos</a:t>
            </a:r>
            <a:r>
              <a:rPr lang="en-US" sz="2800" dirty="0" smtClean="0">
                <a:ea typeface="Cambria Math"/>
              </a:rPr>
              <a:t>: </a:t>
            </a:r>
            <a:endParaRPr lang="pt-BR" sz="2800" b="0" dirty="0" smtClean="0">
              <a:ea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858591" y="1933126"/>
                <a:ext cx="21133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𝒄</m:t>
                          </m:r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91" y="1933126"/>
                <a:ext cx="2113334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3329879" y="1933126"/>
                <a:ext cx="20957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𝒚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𝒛</m:t>
                          </m:r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879" y="1933126"/>
                <a:ext cx="2095702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5752761" y="1933126"/>
                <a:ext cx="27595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761" y="1933126"/>
                <a:ext cx="275953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tângulo 11"/>
              <p:cNvSpPr/>
              <p:nvPr/>
            </p:nvSpPr>
            <p:spPr>
              <a:xfrm>
                <a:off x="858591" y="3455389"/>
                <a:ext cx="63316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𝒂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2800" b="1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𝒃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𝒚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2800" b="1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𝒄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𝒛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91" y="3455389"/>
                <a:ext cx="633167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ixaDeTexto 12"/>
          <p:cNvSpPr txBox="1"/>
          <p:nvPr/>
        </p:nvSpPr>
        <p:spPr>
          <a:xfrm>
            <a:off x="301874" y="2819744"/>
            <a:ext cx="8836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0" dirty="0" smtClean="0">
                <a:ea typeface="Cambria Math"/>
              </a:rPr>
              <a:t>Substituindo na equação vetorial</a:t>
            </a:r>
            <a:r>
              <a:rPr lang="en-US" sz="2800" dirty="0" smtClean="0">
                <a:ea typeface="Cambria Math"/>
              </a:rPr>
              <a:t>: </a:t>
            </a:r>
            <a:endParaRPr lang="pt-BR" sz="2800" b="0" dirty="0" smtClean="0">
              <a:ea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865537" y="4210659"/>
                <a:ext cx="66252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𝒂𝒙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𝒃𝒚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𝒄𝒛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𝒄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537" y="4210659"/>
                <a:ext cx="6625275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de cantos arredondados 3"/>
          <p:cNvSpPr/>
          <p:nvPr/>
        </p:nvSpPr>
        <p:spPr>
          <a:xfrm>
            <a:off x="3529543" y="4210659"/>
            <a:ext cx="3109796" cy="52322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3856400" y="4754802"/>
                <a:ext cx="31208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𝒅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b="0" dirty="0" smtClean="0">
                    <a:ea typeface="Cambria Math"/>
                  </a:rPr>
                  <a:t> (número real)</a:t>
                </a:r>
                <a:r>
                  <a:rPr lang="en-US" sz="2400" dirty="0" smtClean="0">
                    <a:ea typeface="Cambria Math"/>
                  </a:rPr>
                  <a:t> </a:t>
                </a:r>
                <a:endParaRPr lang="pt-BR" sz="24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400" y="4754802"/>
                <a:ext cx="3120887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905293" y="5515998"/>
                <a:ext cx="3690497" cy="5232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𝒂𝒙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𝒃𝒚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𝒄𝒛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93" y="5515998"/>
                <a:ext cx="3690497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/>
          <p:cNvSpPr txBox="1"/>
          <p:nvPr/>
        </p:nvSpPr>
        <p:spPr>
          <a:xfrm>
            <a:off x="4770778" y="5300554"/>
            <a:ext cx="3186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ea typeface="Cambria Math"/>
              </a:rPr>
              <a:t>Equação linear</a:t>
            </a:r>
            <a:br>
              <a:rPr lang="en-US" sz="2800" b="0" dirty="0" smtClean="0">
                <a:ea typeface="Cambria Math"/>
              </a:rPr>
            </a:br>
            <a:r>
              <a:rPr lang="en-US" sz="2800" b="0" dirty="0" smtClean="0">
                <a:ea typeface="Cambria Math"/>
              </a:rPr>
              <a:t>do plano</a:t>
            </a:r>
            <a:endParaRPr lang="pt-BR" sz="2800" b="0" dirty="0" smtClean="0">
              <a:ea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5582537" y="2814738"/>
                <a:ext cx="307073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537" y="2814738"/>
                <a:ext cx="3070730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8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124200" y="6333718"/>
            <a:ext cx="2895600" cy="365125"/>
          </a:xfrm>
        </p:spPr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2107096" y="312738"/>
                <a:ext cx="703690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pt-BR" sz="2700" dirty="0" smtClean="0"/>
                  <a:t>Encontre uma equação do plano que passa pelos pontos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</a:rPr>
                      <m:t>𝑃</m:t>
                    </m:r>
                    <m:r>
                      <a:rPr lang="en-US" sz="2700" b="0" i="0" smtClean="0">
                        <a:latin typeface="Cambria Math"/>
                      </a:rPr>
                      <m:t>(</m:t>
                    </m:r>
                    <m:r>
                      <a:rPr lang="en-US" sz="2700" b="0" i="1" smtClean="0">
                        <a:latin typeface="Cambria Math"/>
                      </a:rPr>
                      <m:t>1</m:t>
                    </m:r>
                    <m:r>
                      <a:rPr lang="en-US" sz="2700" i="1">
                        <a:latin typeface="Cambria Math"/>
                      </a:rPr>
                      <m:t>, </m:t>
                    </m:r>
                    <m:r>
                      <a:rPr lang="en-US" sz="2700" b="0" i="1" smtClean="0">
                        <a:latin typeface="Cambria Math"/>
                      </a:rPr>
                      <m:t>3</m:t>
                    </m:r>
                    <m:r>
                      <a:rPr lang="en-US" sz="2700" i="1">
                        <a:latin typeface="Cambria Math"/>
                      </a:rPr>
                      <m:t>, </m:t>
                    </m:r>
                    <m:r>
                      <a:rPr lang="en-US" sz="2700" b="0" i="1" smtClean="0">
                        <a:latin typeface="Cambria Math"/>
                      </a:rPr>
                      <m:t>2)</m:t>
                    </m:r>
                  </m:oMath>
                </a14:m>
                <a:r>
                  <a:rPr lang="pt-BR" sz="2700" dirty="0" smtClean="0"/>
                  <a:t>,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en-US" sz="27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700" b="0" i="1" smtClean="0">
                            <a:latin typeface="Cambria Math"/>
                          </a:rPr>
                          <m:t>3</m:t>
                        </m:r>
                        <m:r>
                          <a:rPr lang="en-US" sz="2700" i="1">
                            <a:latin typeface="Cambria Math"/>
                          </a:rPr>
                          <m:t>, </m:t>
                        </m:r>
                        <m:r>
                          <a:rPr lang="en-US" sz="2700" b="0" i="1" smtClean="0">
                            <a:latin typeface="Cambria Math"/>
                          </a:rPr>
                          <m:t>−1</m:t>
                        </m:r>
                        <m:r>
                          <a:rPr lang="en-US" sz="2700" i="1">
                            <a:latin typeface="Cambria Math"/>
                          </a:rPr>
                          <m:t>, </m:t>
                        </m:r>
                        <m:r>
                          <a:rPr lang="en-US" sz="2700" b="0" i="1" smtClean="0">
                            <a:latin typeface="Cambria Math"/>
                          </a:rPr>
                          <m:t>6</m:t>
                        </m:r>
                      </m:e>
                    </m:d>
                  </m:oMath>
                </a14:m>
                <a:r>
                  <a:rPr lang="pt-BR" sz="2700" dirty="0" smtClean="0"/>
                  <a:t> e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</a:rPr>
                      <m:t>𝑅</m:t>
                    </m:r>
                    <m:r>
                      <a:rPr lang="en-US" sz="2700">
                        <a:latin typeface="Cambria Math"/>
                      </a:rPr>
                      <m:t>(</m:t>
                    </m:r>
                    <m:r>
                      <a:rPr lang="en-US" sz="2700" b="0" i="1" smtClean="0">
                        <a:latin typeface="Cambria Math"/>
                      </a:rPr>
                      <m:t>5</m:t>
                    </m:r>
                    <m:r>
                      <a:rPr lang="en-US" sz="2700" i="1">
                        <a:latin typeface="Cambria Math"/>
                      </a:rPr>
                      <m:t>, </m:t>
                    </m:r>
                    <m:r>
                      <a:rPr lang="en-US" sz="2700" b="0" i="1" smtClean="0">
                        <a:latin typeface="Cambria Math"/>
                      </a:rPr>
                      <m:t>2</m:t>
                    </m:r>
                    <m:r>
                      <a:rPr lang="en-US" sz="2700" i="1">
                        <a:latin typeface="Cambria Math"/>
                      </a:rPr>
                      <m:t>, </m:t>
                    </m:r>
                    <m:r>
                      <a:rPr lang="en-US" sz="2700" b="0" i="1" smtClean="0">
                        <a:latin typeface="Cambria Math"/>
                      </a:rPr>
                      <m:t>0</m:t>
                    </m:r>
                    <m:r>
                      <a:rPr lang="en-US" sz="2700" i="1">
                        <a:latin typeface="Cambria Math"/>
                      </a:rPr>
                      <m:t>)</m:t>
                    </m:r>
                  </m:oMath>
                </a14:m>
                <a:endParaRPr lang="pt-BR" sz="2700" dirty="0" smtClean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96" y="312738"/>
                <a:ext cx="7036904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1646" t="-5263" r="-1646" b="-157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256285" y="284003"/>
            <a:ext cx="2023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70C0"/>
                </a:solidFill>
              </a:rPr>
              <a:t>Exemplo 5</a:t>
            </a:r>
            <a:endParaRPr lang="pt-BR" sz="3200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26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707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124200" y="6333718"/>
            <a:ext cx="2895600" cy="365125"/>
          </a:xfrm>
        </p:spPr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2107096" y="312738"/>
                <a:ext cx="703690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pt-BR" sz="2700" dirty="0" smtClean="0"/>
                  <a:t>Encontre uma equação do plano que passa pelos pontos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</a:rPr>
                      <m:t>𝑃</m:t>
                    </m:r>
                    <m:r>
                      <a:rPr lang="en-US" sz="2700" b="0" i="0" smtClean="0">
                        <a:latin typeface="Cambria Math"/>
                      </a:rPr>
                      <m:t>(</m:t>
                    </m:r>
                    <m:r>
                      <a:rPr lang="en-US" sz="2700" b="0" i="1" smtClean="0">
                        <a:latin typeface="Cambria Math"/>
                      </a:rPr>
                      <m:t>1</m:t>
                    </m:r>
                    <m:r>
                      <a:rPr lang="en-US" sz="2700" i="1">
                        <a:latin typeface="Cambria Math"/>
                      </a:rPr>
                      <m:t>, </m:t>
                    </m:r>
                    <m:r>
                      <a:rPr lang="en-US" sz="2700" b="0" i="1" smtClean="0">
                        <a:latin typeface="Cambria Math"/>
                      </a:rPr>
                      <m:t>3</m:t>
                    </m:r>
                    <m:r>
                      <a:rPr lang="en-US" sz="2700" i="1">
                        <a:latin typeface="Cambria Math"/>
                      </a:rPr>
                      <m:t>, </m:t>
                    </m:r>
                    <m:r>
                      <a:rPr lang="en-US" sz="2700" b="0" i="1" smtClean="0">
                        <a:latin typeface="Cambria Math"/>
                      </a:rPr>
                      <m:t>2)</m:t>
                    </m:r>
                  </m:oMath>
                </a14:m>
                <a:r>
                  <a:rPr lang="pt-BR" sz="2700" dirty="0" smtClean="0"/>
                  <a:t>,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en-US" sz="27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700" b="0" i="1" smtClean="0">
                            <a:latin typeface="Cambria Math"/>
                          </a:rPr>
                          <m:t>3</m:t>
                        </m:r>
                        <m:r>
                          <a:rPr lang="en-US" sz="2700" i="1">
                            <a:latin typeface="Cambria Math"/>
                          </a:rPr>
                          <m:t>, </m:t>
                        </m:r>
                        <m:r>
                          <a:rPr lang="en-US" sz="2700" b="0" i="1" smtClean="0">
                            <a:latin typeface="Cambria Math"/>
                          </a:rPr>
                          <m:t>−1</m:t>
                        </m:r>
                        <m:r>
                          <a:rPr lang="en-US" sz="2700" i="1">
                            <a:latin typeface="Cambria Math"/>
                          </a:rPr>
                          <m:t>, </m:t>
                        </m:r>
                        <m:r>
                          <a:rPr lang="en-US" sz="2700" b="0" i="1" smtClean="0">
                            <a:latin typeface="Cambria Math"/>
                          </a:rPr>
                          <m:t>6</m:t>
                        </m:r>
                      </m:e>
                    </m:d>
                  </m:oMath>
                </a14:m>
                <a:r>
                  <a:rPr lang="pt-BR" sz="2700" dirty="0" smtClean="0"/>
                  <a:t> e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</a:rPr>
                      <m:t>𝑅</m:t>
                    </m:r>
                    <m:r>
                      <a:rPr lang="en-US" sz="2700">
                        <a:latin typeface="Cambria Math"/>
                      </a:rPr>
                      <m:t>(</m:t>
                    </m:r>
                    <m:r>
                      <a:rPr lang="en-US" sz="2700" b="0" i="1" smtClean="0">
                        <a:latin typeface="Cambria Math"/>
                      </a:rPr>
                      <m:t>5</m:t>
                    </m:r>
                    <m:r>
                      <a:rPr lang="en-US" sz="2700" i="1">
                        <a:latin typeface="Cambria Math"/>
                      </a:rPr>
                      <m:t>, </m:t>
                    </m:r>
                    <m:r>
                      <a:rPr lang="en-US" sz="2700" b="0" i="1" smtClean="0">
                        <a:latin typeface="Cambria Math"/>
                      </a:rPr>
                      <m:t>2</m:t>
                    </m:r>
                    <m:r>
                      <a:rPr lang="en-US" sz="2700" i="1">
                        <a:latin typeface="Cambria Math"/>
                      </a:rPr>
                      <m:t>, </m:t>
                    </m:r>
                    <m:r>
                      <a:rPr lang="en-US" sz="2700" b="0" i="1" smtClean="0">
                        <a:latin typeface="Cambria Math"/>
                      </a:rPr>
                      <m:t>0</m:t>
                    </m:r>
                    <m:r>
                      <a:rPr lang="en-US" sz="2700" i="1">
                        <a:latin typeface="Cambria Math"/>
                      </a:rPr>
                      <m:t>)</m:t>
                    </m:r>
                  </m:oMath>
                </a14:m>
                <a:endParaRPr lang="pt-BR" sz="2700" dirty="0" smtClean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96" y="312738"/>
                <a:ext cx="7036904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1646" t="-5263" r="-1646" b="-157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256285" y="284003"/>
            <a:ext cx="2023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70C0"/>
                </a:solidFill>
              </a:rPr>
              <a:t>Exemplo 5</a:t>
            </a:r>
            <a:endParaRPr lang="pt-BR" sz="3200" b="1" dirty="0">
              <a:solidFill>
                <a:srgbClr val="0070C0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644"/>
          <a:stretch/>
        </p:blipFill>
        <p:spPr bwMode="auto">
          <a:xfrm>
            <a:off x="135697" y="1458188"/>
            <a:ext cx="8928791" cy="1152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27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458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124200" y="6333718"/>
            <a:ext cx="2895600" cy="365125"/>
          </a:xfrm>
        </p:spPr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2107096" y="312738"/>
                <a:ext cx="703690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pt-BR" sz="2700" dirty="0" smtClean="0"/>
                  <a:t>Encontre uma equação do plano que passa pelos pontos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</a:rPr>
                      <m:t>𝑃</m:t>
                    </m:r>
                    <m:r>
                      <a:rPr lang="en-US" sz="2700" b="0" i="0" smtClean="0">
                        <a:latin typeface="Cambria Math"/>
                      </a:rPr>
                      <m:t>(</m:t>
                    </m:r>
                    <m:r>
                      <a:rPr lang="en-US" sz="2700" b="0" i="1" smtClean="0">
                        <a:latin typeface="Cambria Math"/>
                      </a:rPr>
                      <m:t>1</m:t>
                    </m:r>
                    <m:r>
                      <a:rPr lang="en-US" sz="2700" i="1">
                        <a:latin typeface="Cambria Math"/>
                      </a:rPr>
                      <m:t>, </m:t>
                    </m:r>
                    <m:r>
                      <a:rPr lang="en-US" sz="2700" b="0" i="1" smtClean="0">
                        <a:latin typeface="Cambria Math"/>
                      </a:rPr>
                      <m:t>3</m:t>
                    </m:r>
                    <m:r>
                      <a:rPr lang="en-US" sz="2700" i="1">
                        <a:latin typeface="Cambria Math"/>
                      </a:rPr>
                      <m:t>, </m:t>
                    </m:r>
                    <m:r>
                      <a:rPr lang="en-US" sz="2700" b="0" i="1" smtClean="0">
                        <a:latin typeface="Cambria Math"/>
                      </a:rPr>
                      <m:t>2)</m:t>
                    </m:r>
                  </m:oMath>
                </a14:m>
                <a:r>
                  <a:rPr lang="pt-BR" sz="2700" dirty="0" smtClean="0"/>
                  <a:t>,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en-US" sz="27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700" b="0" i="1" smtClean="0">
                            <a:latin typeface="Cambria Math"/>
                          </a:rPr>
                          <m:t>3</m:t>
                        </m:r>
                        <m:r>
                          <a:rPr lang="en-US" sz="2700" i="1">
                            <a:latin typeface="Cambria Math"/>
                          </a:rPr>
                          <m:t>, </m:t>
                        </m:r>
                        <m:r>
                          <a:rPr lang="en-US" sz="2700" b="0" i="1" smtClean="0">
                            <a:latin typeface="Cambria Math"/>
                          </a:rPr>
                          <m:t>−1</m:t>
                        </m:r>
                        <m:r>
                          <a:rPr lang="en-US" sz="2700" i="1">
                            <a:latin typeface="Cambria Math"/>
                          </a:rPr>
                          <m:t>, </m:t>
                        </m:r>
                        <m:r>
                          <a:rPr lang="en-US" sz="2700" b="0" i="1" smtClean="0">
                            <a:latin typeface="Cambria Math"/>
                          </a:rPr>
                          <m:t>6</m:t>
                        </m:r>
                      </m:e>
                    </m:d>
                  </m:oMath>
                </a14:m>
                <a:r>
                  <a:rPr lang="pt-BR" sz="2700" dirty="0" smtClean="0"/>
                  <a:t> e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</a:rPr>
                      <m:t>𝑅</m:t>
                    </m:r>
                    <m:r>
                      <a:rPr lang="en-US" sz="2700">
                        <a:latin typeface="Cambria Math"/>
                      </a:rPr>
                      <m:t>(</m:t>
                    </m:r>
                    <m:r>
                      <a:rPr lang="en-US" sz="2700" b="0" i="1" smtClean="0">
                        <a:latin typeface="Cambria Math"/>
                      </a:rPr>
                      <m:t>5</m:t>
                    </m:r>
                    <m:r>
                      <a:rPr lang="en-US" sz="2700" i="1">
                        <a:latin typeface="Cambria Math"/>
                      </a:rPr>
                      <m:t>, </m:t>
                    </m:r>
                    <m:r>
                      <a:rPr lang="en-US" sz="2700" b="0" i="1" smtClean="0">
                        <a:latin typeface="Cambria Math"/>
                      </a:rPr>
                      <m:t>2</m:t>
                    </m:r>
                    <m:r>
                      <a:rPr lang="en-US" sz="2700" i="1">
                        <a:latin typeface="Cambria Math"/>
                      </a:rPr>
                      <m:t>, </m:t>
                    </m:r>
                    <m:r>
                      <a:rPr lang="en-US" sz="2700" b="0" i="1" smtClean="0">
                        <a:latin typeface="Cambria Math"/>
                      </a:rPr>
                      <m:t>0</m:t>
                    </m:r>
                    <m:r>
                      <a:rPr lang="en-US" sz="2700" i="1">
                        <a:latin typeface="Cambria Math"/>
                      </a:rPr>
                      <m:t>)</m:t>
                    </m:r>
                  </m:oMath>
                </a14:m>
                <a:endParaRPr lang="pt-BR" sz="2700" dirty="0" smtClean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96" y="312738"/>
                <a:ext cx="7036904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1646" t="-5263" r="-1646" b="-157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256285" y="284003"/>
            <a:ext cx="2023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70C0"/>
                </a:solidFill>
              </a:rPr>
              <a:t>Exemplo 5</a:t>
            </a:r>
            <a:endParaRPr lang="pt-BR" sz="3200" b="1" dirty="0">
              <a:solidFill>
                <a:srgbClr val="0070C0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924"/>
          <a:stretch/>
        </p:blipFill>
        <p:spPr bwMode="auto">
          <a:xfrm>
            <a:off x="135697" y="1458188"/>
            <a:ext cx="8928791" cy="351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28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057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124200" y="6333718"/>
            <a:ext cx="2895600" cy="365125"/>
          </a:xfrm>
        </p:spPr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2107096" y="312738"/>
                <a:ext cx="703690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pt-BR" sz="2700" dirty="0" smtClean="0"/>
                  <a:t>Encontre uma equação do plano que passa pelos pontos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</a:rPr>
                      <m:t>𝑃</m:t>
                    </m:r>
                    <m:r>
                      <a:rPr lang="en-US" sz="2700" b="0" i="0" smtClean="0">
                        <a:latin typeface="Cambria Math"/>
                      </a:rPr>
                      <m:t>(</m:t>
                    </m:r>
                    <m:r>
                      <a:rPr lang="en-US" sz="2700" b="0" i="1" smtClean="0">
                        <a:latin typeface="Cambria Math"/>
                      </a:rPr>
                      <m:t>1</m:t>
                    </m:r>
                    <m:r>
                      <a:rPr lang="en-US" sz="2700" i="1">
                        <a:latin typeface="Cambria Math"/>
                      </a:rPr>
                      <m:t>, </m:t>
                    </m:r>
                    <m:r>
                      <a:rPr lang="en-US" sz="2700" b="0" i="1" smtClean="0">
                        <a:latin typeface="Cambria Math"/>
                      </a:rPr>
                      <m:t>3</m:t>
                    </m:r>
                    <m:r>
                      <a:rPr lang="en-US" sz="2700" i="1">
                        <a:latin typeface="Cambria Math"/>
                      </a:rPr>
                      <m:t>, </m:t>
                    </m:r>
                    <m:r>
                      <a:rPr lang="en-US" sz="2700" b="0" i="1" smtClean="0">
                        <a:latin typeface="Cambria Math"/>
                      </a:rPr>
                      <m:t>2)</m:t>
                    </m:r>
                  </m:oMath>
                </a14:m>
                <a:r>
                  <a:rPr lang="pt-BR" sz="2700" dirty="0" smtClean="0"/>
                  <a:t>,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en-US" sz="27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700" b="0" i="1" smtClean="0">
                            <a:latin typeface="Cambria Math"/>
                          </a:rPr>
                          <m:t>3</m:t>
                        </m:r>
                        <m:r>
                          <a:rPr lang="en-US" sz="2700" i="1">
                            <a:latin typeface="Cambria Math"/>
                          </a:rPr>
                          <m:t>, </m:t>
                        </m:r>
                        <m:r>
                          <a:rPr lang="en-US" sz="2700" b="0" i="1" smtClean="0">
                            <a:latin typeface="Cambria Math"/>
                          </a:rPr>
                          <m:t>−1</m:t>
                        </m:r>
                        <m:r>
                          <a:rPr lang="en-US" sz="2700" i="1">
                            <a:latin typeface="Cambria Math"/>
                          </a:rPr>
                          <m:t>, </m:t>
                        </m:r>
                        <m:r>
                          <a:rPr lang="en-US" sz="2700" b="0" i="1" smtClean="0">
                            <a:latin typeface="Cambria Math"/>
                          </a:rPr>
                          <m:t>6</m:t>
                        </m:r>
                      </m:e>
                    </m:d>
                  </m:oMath>
                </a14:m>
                <a:r>
                  <a:rPr lang="pt-BR" sz="2700" dirty="0" smtClean="0"/>
                  <a:t> e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</a:rPr>
                      <m:t>𝑅</m:t>
                    </m:r>
                    <m:r>
                      <a:rPr lang="en-US" sz="2700">
                        <a:latin typeface="Cambria Math"/>
                      </a:rPr>
                      <m:t>(</m:t>
                    </m:r>
                    <m:r>
                      <a:rPr lang="en-US" sz="2700" b="0" i="1" smtClean="0">
                        <a:latin typeface="Cambria Math"/>
                      </a:rPr>
                      <m:t>5</m:t>
                    </m:r>
                    <m:r>
                      <a:rPr lang="en-US" sz="2700" i="1">
                        <a:latin typeface="Cambria Math"/>
                      </a:rPr>
                      <m:t>, </m:t>
                    </m:r>
                    <m:r>
                      <a:rPr lang="en-US" sz="2700" b="0" i="1" smtClean="0">
                        <a:latin typeface="Cambria Math"/>
                      </a:rPr>
                      <m:t>2</m:t>
                    </m:r>
                    <m:r>
                      <a:rPr lang="en-US" sz="2700" i="1">
                        <a:latin typeface="Cambria Math"/>
                      </a:rPr>
                      <m:t>, </m:t>
                    </m:r>
                    <m:r>
                      <a:rPr lang="en-US" sz="2700" b="0" i="1" smtClean="0">
                        <a:latin typeface="Cambria Math"/>
                      </a:rPr>
                      <m:t>0</m:t>
                    </m:r>
                    <m:r>
                      <a:rPr lang="en-US" sz="2700" i="1">
                        <a:latin typeface="Cambria Math"/>
                      </a:rPr>
                      <m:t>)</m:t>
                    </m:r>
                  </m:oMath>
                </a14:m>
                <a:endParaRPr lang="pt-BR" sz="2700" dirty="0" smtClean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96" y="312738"/>
                <a:ext cx="7036904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1646" t="-5263" r="-1646" b="-157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256285" y="284003"/>
            <a:ext cx="2023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70C0"/>
                </a:solidFill>
              </a:rPr>
              <a:t>Exemplo 5</a:t>
            </a:r>
            <a:endParaRPr lang="pt-BR" sz="3200" b="1" dirty="0">
              <a:solidFill>
                <a:srgbClr val="0070C0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97" y="1458187"/>
            <a:ext cx="8928791" cy="515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29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149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124200" y="6333718"/>
            <a:ext cx="2895600" cy="365125"/>
          </a:xfrm>
        </p:spPr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333461" y="1359658"/>
            <a:ext cx="453224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0" dirty="0" smtClean="0">
                <a:ea typeface="Cambria Math"/>
              </a:rPr>
              <a:t>Seja uma reta </a:t>
            </a:r>
            <a:r>
              <a:rPr lang="en-US" sz="2800" b="1" i="1" dirty="0" smtClean="0">
                <a:ea typeface="Cambria Math"/>
              </a:rPr>
              <a:t>L</a:t>
            </a:r>
            <a:r>
              <a:rPr lang="en-US" sz="2800" b="0" dirty="0" smtClean="0">
                <a:ea typeface="Cambria Math"/>
              </a:rPr>
              <a:t> no espaço.</a:t>
            </a:r>
            <a:endParaRPr lang="pt-BR" sz="2800" b="0" dirty="0" smtClean="0">
              <a:ea typeface="Cambria Math"/>
            </a:endParaRP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800" dirty="0" smtClean="0">
                <a:ea typeface="Cambria Math"/>
              </a:rPr>
              <a:t>A </a:t>
            </a:r>
            <a:r>
              <a:rPr lang="pt-BR" sz="2800" dirty="0">
                <a:ea typeface="Cambria Math"/>
              </a:rPr>
              <a:t>direção </a:t>
            </a:r>
            <a:r>
              <a:rPr lang="pt-BR" sz="2800" dirty="0" smtClean="0">
                <a:ea typeface="Cambria Math"/>
              </a:rPr>
              <a:t>de </a:t>
            </a:r>
            <a:r>
              <a:rPr lang="pt-BR" sz="2800" b="1" i="1" dirty="0" smtClean="0">
                <a:ea typeface="Cambria Math"/>
              </a:rPr>
              <a:t>L</a:t>
            </a:r>
            <a:r>
              <a:rPr lang="pt-BR" sz="2800" dirty="0" smtClean="0">
                <a:ea typeface="Cambria Math"/>
              </a:rPr>
              <a:t> pode ser </a:t>
            </a:r>
            <a:r>
              <a:rPr lang="pt-BR" sz="2800" dirty="0">
                <a:ea typeface="Cambria Math"/>
              </a:rPr>
              <a:t>descrita por um </a:t>
            </a:r>
            <a:r>
              <a:rPr lang="pt-BR" sz="2800" dirty="0" smtClean="0">
                <a:ea typeface="Cambria Math"/>
              </a:rPr>
              <a:t>vetor </a:t>
            </a:r>
            <a:r>
              <a:rPr lang="pt-BR" sz="2800" b="1" i="1" dirty="0">
                <a:ea typeface="Cambria Math"/>
              </a:rPr>
              <a:t>v</a:t>
            </a:r>
            <a:r>
              <a:rPr lang="pt-BR" sz="2800" dirty="0" smtClean="0">
                <a:ea typeface="Cambria Math"/>
              </a:rPr>
              <a:t> paralelo a ela.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62118" y="370541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Equações de retas</a:t>
            </a:r>
            <a:endParaRPr lang="pt-B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280" t="31206" r="9135" b="25647"/>
          <a:stretch/>
        </p:blipFill>
        <p:spPr bwMode="auto">
          <a:xfrm>
            <a:off x="87667" y="1671816"/>
            <a:ext cx="4404820" cy="3536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76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124200" y="6333718"/>
            <a:ext cx="2895600" cy="365125"/>
          </a:xfrm>
        </p:spPr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2107096" y="312738"/>
                <a:ext cx="703690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pt-BR" sz="2700" dirty="0" smtClean="0"/>
                  <a:t>Encontre uma equação do plano que passa pelos pontos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</a:rPr>
                      <m:t>𝑃</m:t>
                    </m:r>
                    <m:r>
                      <a:rPr lang="en-US" sz="2700" b="0" i="0" smtClean="0">
                        <a:latin typeface="Cambria Math"/>
                      </a:rPr>
                      <m:t>(</m:t>
                    </m:r>
                    <m:r>
                      <a:rPr lang="en-US" sz="2700" b="0" i="1" smtClean="0">
                        <a:latin typeface="Cambria Math"/>
                      </a:rPr>
                      <m:t>1</m:t>
                    </m:r>
                    <m:r>
                      <a:rPr lang="en-US" sz="2700" i="1">
                        <a:latin typeface="Cambria Math"/>
                      </a:rPr>
                      <m:t>, </m:t>
                    </m:r>
                    <m:r>
                      <a:rPr lang="en-US" sz="2700" b="0" i="1" smtClean="0">
                        <a:latin typeface="Cambria Math"/>
                      </a:rPr>
                      <m:t>3</m:t>
                    </m:r>
                    <m:r>
                      <a:rPr lang="en-US" sz="2700" i="1">
                        <a:latin typeface="Cambria Math"/>
                      </a:rPr>
                      <m:t>, </m:t>
                    </m:r>
                    <m:r>
                      <a:rPr lang="en-US" sz="2700" b="0" i="1" smtClean="0">
                        <a:latin typeface="Cambria Math"/>
                      </a:rPr>
                      <m:t>2)</m:t>
                    </m:r>
                  </m:oMath>
                </a14:m>
                <a:r>
                  <a:rPr lang="pt-BR" sz="2700" dirty="0" smtClean="0"/>
                  <a:t>,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en-US" sz="27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700" b="0" i="1" smtClean="0">
                            <a:latin typeface="Cambria Math"/>
                          </a:rPr>
                          <m:t>3</m:t>
                        </m:r>
                        <m:r>
                          <a:rPr lang="en-US" sz="2700" i="1">
                            <a:latin typeface="Cambria Math"/>
                          </a:rPr>
                          <m:t>, </m:t>
                        </m:r>
                        <m:r>
                          <a:rPr lang="en-US" sz="2700" b="0" i="1" smtClean="0">
                            <a:latin typeface="Cambria Math"/>
                          </a:rPr>
                          <m:t>−1</m:t>
                        </m:r>
                        <m:r>
                          <a:rPr lang="en-US" sz="2700" i="1">
                            <a:latin typeface="Cambria Math"/>
                          </a:rPr>
                          <m:t>, </m:t>
                        </m:r>
                        <m:r>
                          <a:rPr lang="en-US" sz="2700" b="0" i="1" smtClean="0">
                            <a:latin typeface="Cambria Math"/>
                          </a:rPr>
                          <m:t>6</m:t>
                        </m:r>
                      </m:e>
                    </m:d>
                  </m:oMath>
                </a14:m>
                <a:r>
                  <a:rPr lang="pt-BR" sz="2700" dirty="0" smtClean="0"/>
                  <a:t> e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</a:rPr>
                      <m:t>𝑅</m:t>
                    </m:r>
                    <m:r>
                      <a:rPr lang="en-US" sz="2700">
                        <a:latin typeface="Cambria Math"/>
                      </a:rPr>
                      <m:t>(</m:t>
                    </m:r>
                    <m:r>
                      <a:rPr lang="en-US" sz="2700" b="0" i="1" smtClean="0">
                        <a:latin typeface="Cambria Math"/>
                      </a:rPr>
                      <m:t>5</m:t>
                    </m:r>
                    <m:r>
                      <a:rPr lang="en-US" sz="2700" i="1">
                        <a:latin typeface="Cambria Math"/>
                      </a:rPr>
                      <m:t>, </m:t>
                    </m:r>
                    <m:r>
                      <a:rPr lang="en-US" sz="2700" b="0" i="1" smtClean="0">
                        <a:latin typeface="Cambria Math"/>
                      </a:rPr>
                      <m:t>2</m:t>
                    </m:r>
                    <m:r>
                      <a:rPr lang="en-US" sz="2700" i="1">
                        <a:latin typeface="Cambria Math"/>
                      </a:rPr>
                      <m:t>, </m:t>
                    </m:r>
                    <m:r>
                      <a:rPr lang="en-US" sz="2700" b="0" i="1" smtClean="0">
                        <a:latin typeface="Cambria Math"/>
                      </a:rPr>
                      <m:t>0</m:t>
                    </m:r>
                    <m:r>
                      <a:rPr lang="en-US" sz="2700" i="1">
                        <a:latin typeface="Cambria Math"/>
                      </a:rPr>
                      <m:t>)</m:t>
                    </m:r>
                  </m:oMath>
                </a14:m>
                <a:endParaRPr lang="pt-BR" sz="2700" dirty="0" smtClean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96" y="312738"/>
                <a:ext cx="7036904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1646" t="-5263" r="-1646" b="-157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256285" y="284003"/>
            <a:ext cx="2023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70C0"/>
                </a:solidFill>
              </a:rPr>
              <a:t>Exemplo 5</a:t>
            </a:r>
            <a:endParaRPr lang="pt-BR" sz="3200" b="1" dirty="0">
              <a:solidFill>
                <a:srgbClr val="0070C0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3" t="88526" r="61446"/>
          <a:stretch/>
        </p:blipFill>
        <p:spPr bwMode="auto">
          <a:xfrm>
            <a:off x="5406887" y="2812774"/>
            <a:ext cx="2965312" cy="59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30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26706" r="60258" b="15324"/>
          <a:stretch/>
        </p:blipFill>
        <p:spPr bwMode="auto">
          <a:xfrm>
            <a:off x="307975" y="1236068"/>
            <a:ext cx="5098912" cy="534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2000" contras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03" b="20090"/>
          <a:stretch/>
        </p:blipFill>
        <p:spPr>
          <a:xfrm>
            <a:off x="-13437" y="1"/>
            <a:ext cx="9157438" cy="6857999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683509" y="2903356"/>
            <a:ext cx="79746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Distâncias</a:t>
            </a:r>
            <a:endParaRPr lang="pt-BR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pt-BR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73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E6EC-3C73-4250-ACD4-8B7A5CE2B609}" type="slidenum">
              <a:rPr lang="en-US" smtClean="0"/>
              <a:t>32</a:t>
            </a:fld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2" t="36766" r="60423" b="19823"/>
          <a:stretch/>
        </p:blipFill>
        <p:spPr bwMode="auto">
          <a:xfrm>
            <a:off x="0" y="2531958"/>
            <a:ext cx="3804657" cy="307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62118" y="370541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Distâncias</a:t>
            </a:r>
            <a:endParaRPr lang="pt-B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2146852" y="968712"/>
                <a:ext cx="7036904" cy="152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pt-BR" sz="2800" dirty="0" smtClean="0"/>
                  <a:t>Determine a fórmula da distância </a:t>
                </a:r>
                <a:r>
                  <a:rPr lang="pt-BR" sz="2800" i="1" dirty="0"/>
                  <a:t>D </a:t>
                </a:r>
                <a:r>
                  <a:rPr lang="pt-BR" sz="2800" dirty="0"/>
                  <a:t>de um ponto</a:t>
                </a:r>
                <a:r>
                  <a:rPr lang="pt-BR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pt-BR" sz="2700" dirty="0" smtClean="0"/>
                  <a:t> ao plano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  <a:ea typeface="Cambria Math"/>
                      </a:rPr>
                      <m:t>𝑎𝑥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𝑏𝑦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𝑐𝑧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pt-BR" sz="2400" dirty="0"/>
              </a:p>
              <a:p>
                <a:pPr>
                  <a:spcBef>
                    <a:spcPts val="1200"/>
                  </a:spcBef>
                </a:pPr>
                <a:endParaRPr lang="pt-BR" sz="2700" dirty="0" smtClean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852" y="968712"/>
                <a:ext cx="7036904" cy="1523494"/>
              </a:xfrm>
              <a:prstGeom prst="rect">
                <a:avLst/>
              </a:prstGeom>
              <a:blipFill rotWithShape="1">
                <a:blip r:embed="rId4"/>
                <a:stretch>
                  <a:fillRect l="-1732" t="-36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156895" y="1099001"/>
            <a:ext cx="2023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70C0"/>
                </a:solidFill>
              </a:rPr>
              <a:t>Exemplo 8</a:t>
            </a:r>
            <a:endParaRPr lang="pt-BR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3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E6EC-3C73-4250-ACD4-8B7A5CE2B609}" type="slidenum">
              <a:rPr lang="en-US" smtClean="0"/>
              <a:t>33</a:t>
            </a:fld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2" t="36766" r="60423" b="19823"/>
          <a:stretch/>
        </p:blipFill>
        <p:spPr bwMode="auto">
          <a:xfrm>
            <a:off x="0" y="2531958"/>
            <a:ext cx="3804657" cy="307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62118" y="370541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Distâncias</a:t>
            </a:r>
            <a:endParaRPr lang="pt-B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2146852" y="968712"/>
                <a:ext cx="7036904" cy="152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pt-BR" sz="2800" dirty="0" smtClean="0"/>
                  <a:t>Determine a fórmula da distância </a:t>
                </a:r>
                <a:r>
                  <a:rPr lang="pt-BR" sz="2800" i="1" dirty="0"/>
                  <a:t>D </a:t>
                </a:r>
                <a:r>
                  <a:rPr lang="pt-BR" sz="2800" dirty="0"/>
                  <a:t>de um ponto</a:t>
                </a:r>
                <a:r>
                  <a:rPr lang="pt-BR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pt-BR" sz="2700" dirty="0" smtClean="0"/>
                  <a:t> ao plano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  <a:ea typeface="Cambria Math"/>
                      </a:rPr>
                      <m:t>𝑎𝑥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𝑏𝑦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𝑐𝑧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pt-BR" sz="2400" dirty="0"/>
              </a:p>
              <a:p>
                <a:pPr>
                  <a:spcBef>
                    <a:spcPts val="1200"/>
                  </a:spcBef>
                </a:pPr>
                <a:endParaRPr lang="pt-BR" sz="2700" dirty="0" smtClean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852" y="968712"/>
                <a:ext cx="7036904" cy="1523494"/>
              </a:xfrm>
              <a:prstGeom prst="rect">
                <a:avLst/>
              </a:prstGeom>
              <a:blipFill rotWithShape="1">
                <a:blip r:embed="rId4"/>
                <a:stretch>
                  <a:fillRect l="-1732" t="-36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156895" y="1099001"/>
            <a:ext cx="2023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70C0"/>
                </a:solidFill>
              </a:rPr>
              <a:t>Exemplo 8</a:t>
            </a:r>
            <a:endParaRPr lang="pt-BR" sz="3200" b="1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522"/>
          <a:stretch/>
        </p:blipFill>
        <p:spPr bwMode="auto">
          <a:xfrm>
            <a:off x="3678720" y="2103383"/>
            <a:ext cx="5365888" cy="15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90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E6EC-3C73-4250-ACD4-8B7A5CE2B609}" type="slidenum">
              <a:rPr lang="en-US" smtClean="0"/>
              <a:t>34</a:t>
            </a:fld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2" t="36766" r="60423" b="19823"/>
          <a:stretch/>
        </p:blipFill>
        <p:spPr bwMode="auto">
          <a:xfrm>
            <a:off x="0" y="2531958"/>
            <a:ext cx="3804657" cy="307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62118" y="370541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Distâncias</a:t>
            </a:r>
            <a:endParaRPr lang="pt-B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2146852" y="968712"/>
                <a:ext cx="7036904" cy="152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pt-BR" sz="2800" dirty="0" smtClean="0"/>
                  <a:t>Determine a fórmula da distância </a:t>
                </a:r>
                <a:r>
                  <a:rPr lang="pt-BR" sz="2800" i="1" dirty="0"/>
                  <a:t>D </a:t>
                </a:r>
                <a:r>
                  <a:rPr lang="pt-BR" sz="2800" dirty="0"/>
                  <a:t>de um ponto</a:t>
                </a:r>
                <a:r>
                  <a:rPr lang="pt-BR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pt-BR" sz="2700" dirty="0" smtClean="0"/>
                  <a:t> ao plano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  <a:ea typeface="Cambria Math"/>
                      </a:rPr>
                      <m:t>𝑎𝑥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𝑏𝑦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𝑐𝑧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pt-BR" sz="2400" dirty="0"/>
              </a:p>
              <a:p>
                <a:pPr>
                  <a:spcBef>
                    <a:spcPts val="1200"/>
                  </a:spcBef>
                </a:pPr>
                <a:endParaRPr lang="pt-BR" sz="2700" dirty="0" smtClean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852" y="968712"/>
                <a:ext cx="7036904" cy="1523494"/>
              </a:xfrm>
              <a:prstGeom prst="rect">
                <a:avLst/>
              </a:prstGeom>
              <a:blipFill rotWithShape="1">
                <a:blip r:embed="rId4"/>
                <a:stretch>
                  <a:fillRect l="-1732" t="-36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156895" y="1099001"/>
            <a:ext cx="2023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70C0"/>
                </a:solidFill>
              </a:rPr>
              <a:t>Exemplo 8</a:t>
            </a:r>
            <a:endParaRPr lang="pt-BR" sz="3200" b="1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720" y="2103383"/>
            <a:ext cx="5365888" cy="402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10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E6EC-3C73-4250-ACD4-8B7A5CE2B609}" type="slidenum">
              <a:rPr lang="en-US" smtClean="0"/>
              <a:t>35</a:t>
            </a:fld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2" t="36766" r="60423" b="19823"/>
          <a:stretch/>
        </p:blipFill>
        <p:spPr bwMode="auto">
          <a:xfrm>
            <a:off x="0" y="2531958"/>
            <a:ext cx="3804657" cy="307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62118" y="370541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Distâncias</a:t>
            </a:r>
            <a:endParaRPr lang="pt-B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2146852" y="968712"/>
                <a:ext cx="7036904" cy="152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pt-BR" sz="2800" dirty="0" smtClean="0"/>
                  <a:t>Determine a fórmula da distância </a:t>
                </a:r>
                <a:r>
                  <a:rPr lang="pt-BR" sz="2800" i="1" dirty="0"/>
                  <a:t>D </a:t>
                </a:r>
                <a:r>
                  <a:rPr lang="pt-BR" sz="2800" dirty="0"/>
                  <a:t>de um ponto</a:t>
                </a:r>
                <a:r>
                  <a:rPr lang="pt-BR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pt-BR" sz="2700" dirty="0" smtClean="0"/>
                  <a:t> ao plano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  <a:ea typeface="Cambria Math"/>
                      </a:rPr>
                      <m:t>𝑎𝑥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𝑏𝑦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𝑐𝑧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pt-BR" sz="2400" dirty="0"/>
              </a:p>
              <a:p>
                <a:pPr>
                  <a:spcBef>
                    <a:spcPts val="1200"/>
                  </a:spcBef>
                </a:pPr>
                <a:endParaRPr lang="pt-BR" sz="2700" dirty="0" smtClean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852" y="968712"/>
                <a:ext cx="7036904" cy="1523494"/>
              </a:xfrm>
              <a:prstGeom prst="rect">
                <a:avLst/>
              </a:prstGeom>
              <a:blipFill rotWithShape="1">
                <a:blip r:embed="rId4"/>
                <a:stretch>
                  <a:fillRect l="-1732" t="-36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156895" y="1099001"/>
            <a:ext cx="2023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70C0"/>
                </a:solidFill>
              </a:rPr>
              <a:t>Exemplo 8</a:t>
            </a:r>
            <a:endParaRPr lang="pt-BR" sz="3200" b="1" dirty="0">
              <a:solidFill>
                <a:srgbClr val="0070C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93" t="74192" r="43259" b="11618"/>
          <a:stretch/>
        </p:blipFill>
        <p:spPr bwMode="auto">
          <a:xfrm>
            <a:off x="3605877" y="1910469"/>
            <a:ext cx="3145708" cy="103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71766"/>
          <a:stretch/>
        </p:blipFill>
        <p:spPr bwMode="auto">
          <a:xfrm>
            <a:off x="3776690" y="2690986"/>
            <a:ext cx="5009101" cy="122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93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E6EC-3C73-4250-ACD4-8B7A5CE2B609}" type="slidenum">
              <a:rPr lang="en-US" smtClean="0"/>
              <a:t>36</a:t>
            </a:fld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2" t="36766" r="60423" b="19823"/>
          <a:stretch/>
        </p:blipFill>
        <p:spPr bwMode="auto">
          <a:xfrm>
            <a:off x="0" y="2531958"/>
            <a:ext cx="3804657" cy="307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62118" y="370541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Distâncias</a:t>
            </a:r>
            <a:endParaRPr lang="pt-B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2146852" y="968712"/>
                <a:ext cx="7036904" cy="152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pt-BR" sz="2800" dirty="0" smtClean="0"/>
                  <a:t>Determine a fórmula da distância </a:t>
                </a:r>
                <a:r>
                  <a:rPr lang="pt-BR" sz="2800" i="1" dirty="0"/>
                  <a:t>D </a:t>
                </a:r>
                <a:r>
                  <a:rPr lang="pt-BR" sz="2800" dirty="0"/>
                  <a:t>de um ponto</a:t>
                </a:r>
                <a:r>
                  <a:rPr lang="pt-BR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pt-BR" sz="2700" dirty="0" smtClean="0"/>
                  <a:t> ao plano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  <a:ea typeface="Cambria Math"/>
                      </a:rPr>
                      <m:t>𝑎𝑥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𝑏𝑦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𝑐𝑧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pt-BR" sz="2400" dirty="0"/>
              </a:p>
              <a:p>
                <a:pPr>
                  <a:spcBef>
                    <a:spcPts val="1200"/>
                  </a:spcBef>
                </a:pPr>
                <a:endParaRPr lang="pt-BR" sz="2700" dirty="0" smtClean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852" y="968712"/>
                <a:ext cx="7036904" cy="1523494"/>
              </a:xfrm>
              <a:prstGeom prst="rect">
                <a:avLst/>
              </a:prstGeom>
              <a:blipFill rotWithShape="1">
                <a:blip r:embed="rId4"/>
                <a:stretch>
                  <a:fillRect l="-1732" t="-36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156895" y="1099001"/>
            <a:ext cx="2023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70C0"/>
                </a:solidFill>
              </a:rPr>
              <a:t>Exemplo 8</a:t>
            </a:r>
            <a:endParaRPr lang="pt-BR" sz="3200" b="1" dirty="0">
              <a:solidFill>
                <a:srgbClr val="0070C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93" t="74192" r="43259" b="11618"/>
          <a:stretch/>
        </p:blipFill>
        <p:spPr bwMode="auto">
          <a:xfrm>
            <a:off x="3605877" y="1910469"/>
            <a:ext cx="3145708" cy="103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43531"/>
          <a:stretch/>
        </p:blipFill>
        <p:spPr bwMode="auto">
          <a:xfrm>
            <a:off x="3776690" y="2690986"/>
            <a:ext cx="5009101" cy="244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29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E6EC-3C73-4250-ACD4-8B7A5CE2B609}" type="slidenum">
              <a:rPr lang="en-US" smtClean="0"/>
              <a:t>37</a:t>
            </a:fld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2" t="36766" r="60423" b="19823"/>
          <a:stretch/>
        </p:blipFill>
        <p:spPr bwMode="auto">
          <a:xfrm>
            <a:off x="0" y="2531958"/>
            <a:ext cx="3804657" cy="307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62118" y="370541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Distâncias</a:t>
            </a:r>
            <a:endParaRPr lang="pt-B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2146852" y="968712"/>
                <a:ext cx="7036904" cy="152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pt-BR" sz="2800" dirty="0" smtClean="0"/>
                  <a:t>Determine a fórmula da distância </a:t>
                </a:r>
                <a:r>
                  <a:rPr lang="pt-BR" sz="2800" i="1" dirty="0"/>
                  <a:t>D </a:t>
                </a:r>
                <a:r>
                  <a:rPr lang="pt-BR" sz="2800" dirty="0"/>
                  <a:t>de um ponto</a:t>
                </a:r>
                <a:r>
                  <a:rPr lang="pt-BR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pt-BR" sz="2700" dirty="0" smtClean="0"/>
                  <a:t> ao plano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  <a:ea typeface="Cambria Math"/>
                      </a:rPr>
                      <m:t>𝑎𝑥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𝑏𝑦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𝑐𝑧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pt-BR" sz="2400" dirty="0"/>
              </a:p>
              <a:p>
                <a:pPr>
                  <a:spcBef>
                    <a:spcPts val="1200"/>
                  </a:spcBef>
                </a:pPr>
                <a:endParaRPr lang="pt-BR" sz="2700" dirty="0" smtClean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852" y="968712"/>
                <a:ext cx="7036904" cy="1523494"/>
              </a:xfrm>
              <a:prstGeom prst="rect">
                <a:avLst/>
              </a:prstGeom>
              <a:blipFill rotWithShape="1">
                <a:blip r:embed="rId4"/>
                <a:stretch>
                  <a:fillRect l="-1732" t="-36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156895" y="1099001"/>
            <a:ext cx="2023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70C0"/>
                </a:solidFill>
              </a:rPr>
              <a:t>Exemplo 8</a:t>
            </a:r>
            <a:endParaRPr lang="pt-BR" sz="3200" b="1" dirty="0">
              <a:solidFill>
                <a:srgbClr val="0070C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93" t="74192" r="43259" b="11618"/>
          <a:stretch/>
        </p:blipFill>
        <p:spPr bwMode="auto">
          <a:xfrm>
            <a:off x="3605877" y="1910469"/>
            <a:ext cx="3145708" cy="103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785"/>
          <a:stretch/>
        </p:blipFill>
        <p:spPr bwMode="auto">
          <a:xfrm>
            <a:off x="3776690" y="2690986"/>
            <a:ext cx="5009101" cy="372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62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124200" y="6333718"/>
            <a:ext cx="2895600" cy="365125"/>
          </a:xfrm>
        </p:spPr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300811" y="326175"/>
            <a:ext cx="63376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t-BR" sz="2800" dirty="0"/>
              <a:t>Determine a distância entre os dois planos paralelos 10x </a:t>
            </a:r>
            <a:r>
              <a:rPr lang="pt-BR" sz="2800" dirty="0" smtClean="0"/>
              <a:t>+ </a:t>
            </a:r>
            <a:r>
              <a:rPr lang="pt-BR" sz="2800" dirty="0"/>
              <a:t>2y </a:t>
            </a:r>
            <a:r>
              <a:rPr lang="pt-BR" sz="2800" dirty="0" smtClean="0"/>
              <a:t>- </a:t>
            </a:r>
            <a:r>
              <a:rPr lang="pt-BR" sz="2800" dirty="0"/>
              <a:t>2z </a:t>
            </a:r>
            <a:r>
              <a:rPr lang="pt-BR" sz="2800" dirty="0" smtClean="0"/>
              <a:t>= </a:t>
            </a:r>
            <a:r>
              <a:rPr lang="pt-BR" sz="2800" dirty="0"/>
              <a:t>5 </a:t>
            </a:r>
            <a:r>
              <a:rPr lang="pt-BR" sz="2800" dirty="0" smtClean="0"/>
              <a:t>e  5x + </a:t>
            </a:r>
            <a:r>
              <a:rPr lang="pt-BR" sz="2800" dirty="0"/>
              <a:t>y </a:t>
            </a:r>
            <a:r>
              <a:rPr lang="pt-BR" sz="2800" dirty="0" smtClean="0"/>
              <a:t>- </a:t>
            </a:r>
            <a:r>
              <a:rPr lang="pt-BR" sz="2800" dirty="0"/>
              <a:t>z </a:t>
            </a:r>
            <a:r>
              <a:rPr lang="pt-BR" sz="2800" dirty="0" smtClean="0"/>
              <a:t>= </a:t>
            </a:r>
            <a:r>
              <a:rPr lang="pt-BR" sz="2800" dirty="0"/>
              <a:t>1.</a:t>
            </a:r>
            <a:r>
              <a:rPr lang="en-US" sz="2800" dirty="0" smtClean="0">
                <a:ea typeface="Cambria Math"/>
              </a:rPr>
              <a:t>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56285" y="284003"/>
            <a:ext cx="2023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70C0"/>
                </a:solidFill>
              </a:rPr>
              <a:t>Exemplo 9</a:t>
            </a:r>
            <a:endParaRPr lang="pt-BR" sz="3200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38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485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124200" y="6333718"/>
            <a:ext cx="2895600" cy="365125"/>
          </a:xfrm>
        </p:spPr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300811" y="326175"/>
            <a:ext cx="63376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t-BR" sz="2800" dirty="0"/>
              <a:t>Determine a distância entre os dois planos paralelos 10x </a:t>
            </a:r>
            <a:r>
              <a:rPr lang="pt-BR" sz="2800" dirty="0" smtClean="0"/>
              <a:t>+ </a:t>
            </a:r>
            <a:r>
              <a:rPr lang="pt-BR" sz="2800" dirty="0"/>
              <a:t>2y </a:t>
            </a:r>
            <a:r>
              <a:rPr lang="pt-BR" sz="2800" dirty="0" smtClean="0"/>
              <a:t>- </a:t>
            </a:r>
            <a:r>
              <a:rPr lang="pt-BR" sz="2800" dirty="0"/>
              <a:t>2z </a:t>
            </a:r>
            <a:r>
              <a:rPr lang="pt-BR" sz="2800" dirty="0" smtClean="0"/>
              <a:t>= </a:t>
            </a:r>
            <a:r>
              <a:rPr lang="pt-BR" sz="2800" dirty="0"/>
              <a:t>5 </a:t>
            </a:r>
            <a:r>
              <a:rPr lang="pt-BR" sz="2800" dirty="0" smtClean="0"/>
              <a:t>e  5x + </a:t>
            </a:r>
            <a:r>
              <a:rPr lang="pt-BR" sz="2800" dirty="0"/>
              <a:t>y </a:t>
            </a:r>
            <a:r>
              <a:rPr lang="pt-BR" sz="2800" dirty="0" smtClean="0"/>
              <a:t>- </a:t>
            </a:r>
            <a:r>
              <a:rPr lang="pt-BR" sz="2800" dirty="0"/>
              <a:t>z </a:t>
            </a:r>
            <a:r>
              <a:rPr lang="pt-BR" sz="2800" dirty="0" smtClean="0"/>
              <a:t>= </a:t>
            </a:r>
            <a:r>
              <a:rPr lang="pt-BR" sz="2800" dirty="0"/>
              <a:t>1.</a:t>
            </a:r>
            <a:r>
              <a:rPr lang="en-US" sz="2800" dirty="0" smtClean="0">
                <a:ea typeface="Cambria Math"/>
              </a:rPr>
              <a:t>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56285" y="284003"/>
            <a:ext cx="2023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70C0"/>
                </a:solidFill>
              </a:rPr>
              <a:t>Exemplo 9</a:t>
            </a:r>
            <a:endParaRPr lang="pt-BR" sz="3200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39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88097" y="1274959"/>
            <a:ext cx="2037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>
                <a:solidFill>
                  <a:srgbClr val="0070C0"/>
                </a:solidFill>
              </a:rPr>
              <a:t>Solução</a:t>
            </a:r>
            <a:endParaRPr lang="en-US" sz="2800" dirty="0" smtClean="0">
              <a:solidFill>
                <a:srgbClr val="0070C0"/>
              </a:solidFill>
              <a:ea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482504" y="1857813"/>
                <a:ext cx="8383705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800" dirty="0" smtClean="0">
                    <a:ea typeface="Cambria Math"/>
                  </a:rPr>
                  <a:t>P/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sz="2800" b="0" i="1" dirty="0" smtClean="0">
                    <a:latin typeface="Cambria Math"/>
                    <a:ea typeface="Cambria Math"/>
                  </a:rPr>
                  <a:t> </a:t>
                </a:r>
                <a:r>
                  <a:rPr lang="en-US" sz="2800" b="0" dirty="0" smtClean="0">
                    <a:latin typeface="Calibri" pitchFamily="34" charset="0"/>
                    <a:ea typeface="Cambria Math"/>
                  </a:rPr>
                  <a:t>no primeiro plano: </a:t>
                </a:r>
                <a:r>
                  <a:rPr lang="en-US" sz="2800" b="0" i="1" dirty="0" smtClean="0"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10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0" smtClean="0">
                        <a:latin typeface="Cambria Math"/>
                        <a:ea typeface="Cambria Math"/>
                      </a:rPr>
                      <m:t>5 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→ 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=1/2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04" y="1857813"/>
                <a:ext cx="8383705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455" t="-10465" b="-325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505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124200" y="6333718"/>
            <a:ext cx="2895600" cy="365125"/>
          </a:xfrm>
        </p:spPr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333461" y="1359658"/>
            <a:ext cx="453224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0" dirty="0" smtClean="0">
                <a:ea typeface="Cambria Math"/>
              </a:rPr>
              <a:t>Seja uma reta </a:t>
            </a:r>
            <a:r>
              <a:rPr lang="en-US" sz="2800" b="1" i="1" dirty="0" smtClean="0">
                <a:ea typeface="Cambria Math"/>
              </a:rPr>
              <a:t>L</a:t>
            </a:r>
            <a:r>
              <a:rPr lang="en-US" sz="2800" b="0" dirty="0" smtClean="0">
                <a:ea typeface="Cambria Math"/>
              </a:rPr>
              <a:t> no espaço.</a:t>
            </a:r>
            <a:endParaRPr lang="pt-BR" sz="2800" b="0" dirty="0" smtClean="0">
              <a:ea typeface="Cambria Math"/>
            </a:endParaRP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800" dirty="0" smtClean="0">
                <a:ea typeface="Cambria Math"/>
              </a:rPr>
              <a:t>A </a:t>
            </a:r>
            <a:r>
              <a:rPr lang="pt-BR" sz="2800" dirty="0">
                <a:ea typeface="Cambria Math"/>
              </a:rPr>
              <a:t>direção </a:t>
            </a:r>
            <a:r>
              <a:rPr lang="pt-BR" sz="2800" dirty="0" smtClean="0">
                <a:ea typeface="Cambria Math"/>
              </a:rPr>
              <a:t>de </a:t>
            </a:r>
            <a:r>
              <a:rPr lang="pt-BR" sz="2800" b="1" i="1" dirty="0" smtClean="0">
                <a:ea typeface="Cambria Math"/>
              </a:rPr>
              <a:t>L</a:t>
            </a:r>
            <a:r>
              <a:rPr lang="pt-BR" sz="2800" dirty="0" smtClean="0">
                <a:ea typeface="Cambria Math"/>
              </a:rPr>
              <a:t> pode ser </a:t>
            </a:r>
            <a:r>
              <a:rPr lang="pt-BR" sz="2800" dirty="0">
                <a:ea typeface="Cambria Math"/>
              </a:rPr>
              <a:t>descrita por um </a:t>
            </a:r>
            <a:r>
              <a:rPr lang="pt-BR" sz="2800" dirty="0" smtClean="0">
                <a:ea typeface="Cambria Math"/>
              </a:rPr>
              <a:t>vetor </a:t>
            </a:r>
            <a:r>
              <a:rPr lang="pt-BR" sz="2800" b="1" i="1" dirty="0">
                <a:ea typeface="Cambria Math"/>
              </a:rPr>
              <a:t>v</a:t>
            </a:r>
            <a:r>
              <a:rPr lang="pt-BR" sz="2800" dirty="0" smtClean="0">
                <a:ea typeface="Cambria Math"/>
              </a:rPr>
              <a:t> paralelo a ela.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800" dirty="0" smtClean="0">
                <a:ea typeface="Cambria Math"/>
              </a:rPr>
              <a:t>Conhecendo-se um ponto </a:t>
            </a:r>
            <a:r>
              <a:rPr lang="pt-BR" sz="2800" b="1" i="1" dirty="0" smtClean="0">
                <a:ea typeface="Cambria Math"/>
              </a:rPr>
              <a:t>P</a:t>
            </a:r>
            <a:r>
              <a:rPr lang="pt-BR" sz="2800" b="1" dirty="0" smtClean="0">
                <a:ea typeface="Cambria Math"/>
              </a:rPr>
              <a:t>(</a:t>
            </a:r>
            <a:r>
              <a:rPr lang="pt-BR" sz="2800" b="1" i="1" dirty="0" smtClean="0">
                <a:ea typeface="Cambria Math"/>
              </a:rPr>
              <a:t>x</a:t>
            </a:r>
            <a:r>
              <a:rPr lang="pt-BR" sz="2800" b="1" dirty="0" smtClean="0">
                <a:ea typeface="Cambria Math"/>
              </a:rPr>
              <a:t>, </a:t>
            </a:r>
            <a:r>
              <a:rPr lang="pt-BR" sz="2800" b="1" i="1" dirty="0" smtClean="0">
                <a:ea typeface="Cambria Math"/>
              </a:rPr>
              <a:t>y</a:t>
            </a:r>
            <a:r>
              <a:rPr lang="pt-BR" sz="2800" b="1" dirty="0" smtClean="0">
                <a:ea typeface="Cambria Math"/>
              </a:rPr>
              <a:t>, </a:t>
            </a:r>
            <a:r>
              <a:rPr lang="pt-BR" sz="2800" b="1" i="1" dirty="0" smtClean="0">
                <a:ea typeface="Cambria Math"/>
              </a:rPr>
              <a:t>z</a:t>
            </a:r>
            <a:r>
              <a:rPr lang="pt-BR" sz="2800" b="1" dirty="0" smtClean="0">
                <a:ea typeface="Cambria Math"/>
              </a:rPr>
              <a:t>) </a:t>
            </a:r>
            <a:r>
              <a:rPr lang="pt-BR" sz="2800" dirty="0" smtClean="0">
                <a:ea typeface="Cambria Math"/>
              </a:rPr>
              <a:t>podemos encontrar a equação vetorial desta reta </a:t>
            </a:r>
            <a:r>
              <a:rPr lang="pt-BR" sz="2800" b="1" i="1" dirty="0" smtClean="0">
                <a:ea typeface="Cambria Math"/>
              </a:rPr>
              <a:t>L</a:t>
            </a:r>
            <a:r>
              <a:rPr lang="pt-BR" sz="2800" i="1" dirty="0" smtClean="0">
                <a:ea typeface="Cambria Math"/>
              </a:rPr>
              <a:t>.</a:t>
            </a:r>
            <a:endParaRPr lang="en-US" sz="2800" i="1" dirty="0" smtClean="0">
              <a:ea typeface="Cambria Math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62118" y="370541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Equações de retas</a:t>
            </a:r>
            <a:endParaRPr lang="pt-B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280" t="31206" r="9135" b="25647"/>
          <a:stretch/>
        </p:blipFill>
        <p:spPr bwMode="auto">
          <a:xfrm>
            <a:off x="87667" y="1671816"/>
            <a:ext cx="4404820" cy="3536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77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124200" y="6333718"/>
            <a:ext cx="2895600" cy="365125"/>
          </a:xfrm>
        </p:spPr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300811" y="326175"/>
            <a:ext cx="63376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t-BR" sz="2800" dirty="0"/>
              <a:t>Determine a distância entre os dois planos paralelos 10x </a:t>
            </a:r>
            <a:r>
              <a:rPr lang="pt-BR" sz="2800" dirty="0" smtClean="0"/>
              <a:t>+ </a:t>
            </a:r>
            <a:r>
              <a:rPr lang="pt-BR" sz="2800" dirty="0"/>
              <a:t>2y </a:t>
            </a:r>
            <a:r>
              <a:rPr lang="pt-BR" sz="2800" dirty="0" smtClean="0"/>
              <a:t>- </a:t>
            </a:r>
            <a:r>
              <a:rPr lang="pt-BR" sz="2800" dirty="0"/>
              <a:t>2z </a:t>
            </a:r>
            <a:r>
              <a:rPr lang="pt-BR" sz="2800" dirty="0" smtClean="0"/>
              <a:t>= </a:t>
            </a:r>
            <a:r>
              <a:rPr lang="pt-BR" sz="2800" dirty="0"/>
              <a:t>5 </a:t>
            </a:r>
            <a:r>
              <a:rPr lang="pt-BR" sz="2800" dirty="0" smtClean="0"/>
              <a:t>e  5x + </a:t>
            </a:r>
            <a:r>
              <a:rPr lang="pt-BR" sz="2800" dirty="0"/>
              <a:t>y </a:t>
            </a:r>
            <a:r>
              <a:rPr lang="pt-BR" sz="2800" dirty="0" smtClean="0"/>
              <a:t>- </a:t>
            </a:r>
            <a:r>
              <a:rPr lang="pt-BR" sz="2800" dirty="0"/>
              <a:t>z </a:t>
            </a:r>
            <a:r>
              <a:rPr lang="pt-BR" sz="2800" dirty="0" smtClean="0"/>
              <a:t>= </a:t>
            </a:r>
            <a:r>
              <a:rPr lang="pt-BR" sz="2800" dirty="0"/>
              <a:t>1.</a:t>
            </a:r>
            <a:r>
              <a:rPr lang="en-US" sz="2800" dirty="0" smtClean="0">
                <a:ea typeface="Cambria Math"/>
              </a:rPr>
              <a:t>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56285" y="284003"/>
            <a:ext cx="2023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70C0"/>
                </a:solidFill>
              </a:rPr>
              <a:t>Exemplo 9</a:t>
            </a:r>
            <a:endParaRPr lang="pt-BR" sz="3200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40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88097" y="1274959"/>
            <a:ext cx="2037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>
                <a:solidFill>
                  <a:srgbClr val="0070C0"/>
                </a:solidFill>
              </a:rPr>
              <a:t>Solução</a:t>
            </a:r>
            <a:endParaRPr lang="en-US" sz="2800" dirty="0" smtClean="0">
              <a:solidFill>
                <a:srgbClr val="0070C0"/>
              </a:solidFill>
              <a:ea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482504" y="1857813"/>
                <a:ext cx="8383705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800" dirty="0" smtClean="0">
                    <a:ea typeface="Cambria Math"/>
                  </a:rPr>
                  <a:t>P/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sz="2800" b="0" i="1" dirty="0" smtClean="0">
                    <a:latin typeface="Cambria Math"/>
                    <a:ea typeface="Cambria Math"/>
                  </a:rPr>
                  <a:t> </a:t>
                </a:r>
                <a:r>
                  <a:rPr lang="en-US" sz="2800" b="0" dirty="0" smtClean="0">
                    <a:latin typeface="Calibri" pitchFamily="34" charset="0"/>
                    <a:ea typeface="Cambria Math"/>
                  </a:rPr>
                  <a:t>no primeiro plano: </a:t>
                </a:r>
                <a:r>
                  <a:rPr lang="en-US" sz="2800" b="0" i="1" dirty="0" smtClean="0"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10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0" smtClean="0">
                        <a:latin typeface="Cambria Math"/>
                        <a:ea typeface="Cambria Math"/>
                      </a:rPr>
                      <m:t>5 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→ 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=1/2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04" y="1857813"/>
                <a:ext cx="8383705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455" t="-10465" b="-325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949115" y="3082066"/>
                <a:ext cx="5958041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𝑃</m:t>
                    </m:r>
                    <m:r>
                      <a:rPr lang="en-US" sz="280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1/2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 0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0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pt-BR" sz="2800" dirty="0"/>
                  <a:t> </a:t>
                </a:r>
                <a:r>
                  <a:rPr lang="pt-BR" sz="2800" dirty="0" smtClean="0"/>
                  <a:t> é um ponto deste plano. </a:t>
                </a:r>
                <a:endParaRPr lang="pt-BR" sz="2800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15" y="3082066"/>
                <a:ext cx="5958041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588" r="-1024" b="-341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ixaDeTexto 18"/>
          <p:cNvSpPr txBox="1"/>
          <p:nvPr/>
        </p:nvSpPr>
        <p:spPr>
          <a:xfrm>
            <a:off x="480776" y="2521574"/>
            <a:ext cx="160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ea typeface="Cambria Math"/>
              </a:rPr>
              <a:t>Portanto:</a:t>
            </a:r>
            <a:endParaRPr lang="pt-BR" sz="2800" b="0" dirty="0" smtClean="0">
              <a:ea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44719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124200" y="6333718"/>
            <a:ext cx="2895600" cy="365125"/>
          </a:xfrm>
        </p:spPr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300811" y="326175"/>
            <a:ext cx="63376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t-BR" sz="2800" dirty="0"/>
              <a:t>Determine a distância entre os dois planos paralelos 10x </a:t>
            </a:r>
            <a:r>
              <a:rPr lang="pt-BR" sz="2800" dirty="0" smtClean="0"/>
              <a:t>+ </a:t>
            </a:r>
            <a:r>
              <a:rPr lang="pt-BR" sz="2800" dirty="0"/>
              <a:t>2y </a:t>
            </a:r>
            <a:r>
              <a:rPr lang="pt-BR" sz="2800" dirty="0" smtClean="0"/>
              <a:t>- </a:t>
            </a:r>
            <a:r>
              <a:rPr lang="pt-BR" sz="2800" dirty="0"/>
              <a:t>2z </a:t>
            </a:r>
            <a:r>
              <a:rPr lang="pt-BR" sz="2800" dirty="0" smtClean="0"/>
              <a:t>= </a:t>
            </a:r>
            <a:r>
              <a:rPr lang="pt-BR" sz="2800" dirty="0"/>
              <a:t>5 </a:t>
            </a:r>
            <a:r>
              <a:rPr lang="pt-BR" sz="2800" dirty="0" smtClean="0"/>
              <a:t>e  5x + </a:t>
            </a:r>
            <a:r>
              <a:rPr lang="pt-BR" sz="2800" dirty="0"/>
              <a:t>y </a:t>
            </a:r>
            <a:r>
              <a:rPr lang="pt-BR" sz="2800" dirty="0" smtClean="0"/>
              <a:t>- </a:t>
            </a:r>
            <a:r>
              <a:rPr lang="pt-BR" sz="2800" dirty="0"/>
              <a:t>z </a:t>
            </a:r>
            <a:r>
              <a:rPr lang="pt-BR" sz="2800" dirty="0" smtClean="0"/>
              <a:t>= </a:t>
            </a:r>
            <a:r>
              <a:rPr lang="pt-BR" sz="2800" dirty="0"/>
              <a:t>1.</a:t>
            </a:r>
            <a:r>
              <a:rPr lang="en-US" sz="2800" dirty="0" smtClean="0">
                <a:ea typeface="Cambria Math"/>
              </a:rPr>
              <a:t>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56285" y="284003"/>
            <a:ext cx="2023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70C0"/>
                </a:solidFill>
              </a:rPr>
              <a:t>Exemplo 9</a:t>
            </a:r>
            <a:endParaRPr lang="pt-BR" sz="3200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41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88097" y="1274959"/>
            <a:ext cx="2037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>
                <a:solidFill>
                  <a:srgbClr val="0070C0"/>
                </a:solidFill>
              </a:rPr>
              <a:t>Solução</a:t>
            </a:r>
            <a:endParaRPr lang="en-US" sz="2800" dirty="0" smtClean="0">
              <a:solidFill>
                <a:srgbClr val="0070C0"/>
              </a:solidFill>
              <a:ea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482504" y="1857813"/>
                <a:ext cx="8383705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800" dirty="0" smtClean="0">
                    <a:ea typeface="Cambria Math"/>
                  </a:rPr>
                  <a:t>P/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sz="2800" b="0" i="1" dirty="0" smtClean="0">
                    <a:latin typeface="Cambria Math"/>
                    <a:ea typeface="Cambria Math"/>
                  </a:rPr>
                  <a:t> </a:t>
                </a:r>
                <a:r>
                  <a:rPr lang="en-US" sz="2800" b="0" dirty="0" smtClean="0">
                    <a:latin typeface="Calibri" pitchFamily="34" charset="0"/>
                    <a:ea typeface="Cambria Math"/>
                  </a:rPr>
                  <a:t>no primeiro plano: </a:t>
                </a:r>
                <a:r>
                  <a:rPr lang="en-US" sz="2800" b="0" i="1" dirty="0" smtClean="0"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10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0" smtClean="0">
                        <a:latin typeface="Cambria Math"/>
                        <a:ea typeface="Cambria Math"/>
                      </a:rPr>
                      <m:t>5 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→ 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=1/2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04" y="1857813"/>
                <a:ext cx="8383705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455" t="-10465" b="-325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949115" y="4586429"/>
                <a:ext cx="6910674" cy="144295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𝐷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(−1)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3/2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15" y="4586429"/>
                <a:ext cx="6910674" cy="14429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949115" y="3082066"/>
                <a:ext cx="5958041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𝑃</m:t>
                    </m:r>
                    <m:r>
                      <a:rPr lang="en-US" sz="280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1/2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 0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0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pt-BR" sz="2800" dirty="0"/>
                  <a:t> </a:t>
                </a:r>
                <a:r>
                  <a:rPr lang="pt-BR" sz="2800" dirty="0" smtClean="0"/>
                  <a:t> é um ponto deste plano. </a:t>
                </a:r>
                <a:endParaRPr lang="pt-BR" sz="2800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15" y="3082066"/>
                <a:ext cx="5958041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588" r="-1024" b="-341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ixaDeTexto 18"/>
          <p:cNvSpPr txBox="1"/>
          <p:nvPr/>
        </p:nvSpPr>
        <p:spPr>
          <a:xfrm>
            <a:off x="480776" y="2521574"/>
            <a:ext cx="160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ea typeface="Cambria Math"/>
              </a:rPr>
              <a:t>Portanto:</a:t>
            </a:r>
            <a:endParaRPr lang="pt-BR" sz="2800" b="0" dirty="0" smtClean="0">
              <a:ea typeface="Cambria Math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33790" y="3767275"/>
            <a:ext cx="8263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a typeface="Cambria Math"/>
              </a:rPr>
              <a:t>Assim, a distância ao outro plano será</a:t>
            </a:r>
            <a:r>
              <a:rPr lang="en-US" sz="2800" b="0" dirty="0" smtClean="0">
                <a:ea typeface="Cambria Math"/>
              </a:rPr>
              <a:t>:</a:t>
            </a:r>
            <a:endParaRPr lang="pt-BR" sz="2800" b="0" dirty="0" smtClean="0">
              <a:ea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262257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42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94522" y="1303634"/>
            <a:ext cx="77061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dirty="0" smtClean="0"/>
              <a:t>Reler o capítulo 12 do livro texto (Stewart).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dirty="0" smtClean="0"/>
              <a:t>Resolver os exemplos dados em aula.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dirty="0" smtClean="0"/>
              <a:t>Praticar com a lista de exercícios.</a:t>
            </a:r>
            <a:endParaRPr lang="pt-BR" sz="2800" dirty="0"/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368134" y="465138"/>
            <a:ext cx="869273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Para depois desta aula:</a:t>
            </a:r>
            <a:endParaRPr lang="pt-B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AutoShape 2" descr="CÃ¡lculo Para CiÃªncias MÃ©dicas e BiolÃ³gica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01222" y="3996850"/>
            <a:ext cx="869273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Próxima aula:</a:t>
            </a:r>
            <a:endParaRPr lang="pt-B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94522" y="4824004"/>
            <a:ext cx="77061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dirty="0" smtClean="0"/>
              <a:t>Funções de várias variáveis.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72116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43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368134" y="308756"/>
            <a:ext cx="869273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r>
              <a:rPr lang="pt-B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ibliografia</a:t>
            </a:r>
            <a:endParaRPr lang="pt-B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AutoShape 2" descr="CÃ¡lculo Para CiÃªncias MÃ©dicas e BiolÃ³gica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60375" y="1753955"/>
            <a:ext cx="5454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1</a:t>
            </a:r>
            <a:r>
              <a:rPr lang="pt-BR" sz="2400" dirty="0" smtClean="0"/>
              <a:t>. STEWART, James. </a:t>
            </a:r>
            <a:r>
              <a:rPr lang="pt-BR" sz="2400" dirty="0"/>
              <a:t>Cálculo - volume </a:t>
            </a:r>
            <a:r>
              <a:rPr lang="pt-BR" sz="2400" dirty="0" smtClean="0"/>
              <a:t>2. </a:t>
            </a:r>
            <a:r>
              <a:rPr lang="pt-BR" sz="2400" b="1" dirty="0" smtClean="0"/>
              <a:t>7. </a:t>
            </a:r>
            <a:r>
              <a:rPr lang="pt-BR" sz="2400" b="1" dirty="0"/>
              <a:t>ed. </a:t>
            </a:r>
            <a:r>
              <a:rPr lang="pt-BR" sz="2400" dirty="0" smtClean="0"/>
              <a:t>São Paulo</a:t>
            </a:r>
            <a:r>
              <a:rPr lang="pt-BR" sz="2400" dirty="0"/>
              <a:t>: </a:t>
            </a:r>
            <a:r>
              <a:rPr lang="pt-BR" sz="2400" dirty="0" smtClean="0"/>
              <a:t>Cengage, 2013.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9" t="3488" r="14091" b="4096"/>
          <a:stretch/>
        </p:blipFill>
        <p:spPr bwMode="auto">
          <a:xfrm>
            <a:off x="6445140" y="1582625"/>
            <a:ext cx="1847959" cy="242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ixaDeTexto 17"/>
          <p:cNvSpPr txBox="1"/>
          <p:nvPr/>
        </p:nvSpPr>
        <p:spPr>
          <a:xfrm flipH="1">
            <a:off x="1618029" y="2844902"/>
            <a:ext cx="46264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 smtClean="0"/>
              <a:t>Numeração dos exercícios </a:t>
            </a:r>
            <a:br>
              <a:rPr lang="pt-BR" sz="2400" dirty="0" smtClean="0"/>
            </a:br>
            <a:r>
              <a:rPr lang="pt-BR" sz="2400" dirty="0" smtClean="0"/>
              <a:t>com base na 7ª ed.    </a:t>
            </a:r>
            <a:r>
              <a:rPr lang="pt-BR" sz="2800" dirty="0" smtClean="0">
                <a:solidFill>
                  <a:srgbClr val="C00000"/>
                </a:solidFill>
              </a:rPr>
              <a:t>►</a:t>
            </a:r>
            <a:endParaRPr lang="pt-BR" sz="2800" dirty="0">
              <a:solidFill>
                <a:srgbClr val="C00000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2022475" y="4969205"/>
            <a:ext cx="58037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STEWART</a:t>
            </a:r>
            <a:r>
              <a:rPr lang="pt-BR" sz="2400" dirty="0"/>
              <a:t>, James. Cálculo - volume 2. </a:t>
            </a:r>
            <a:r>
              <a:rPr lang="pt-BR" sz="2400" b="1" dirty="0" smtClean="0"/>
              <a:t>8. </a:t>
            </a:r>
            <a:r>
              <a:rPr lang="pt-BR" sz="2400" b="1" dirty="0"/>
              <a:t>ed. </a:t>
            </a:r>
            <a:r>
              <a:rPr lang="pt-BR" sz="2400" dirty="0"/>
              <a:t>São Paulo: Cengage, </a:t>
            </a:r>
            <a:r>
              <a:rPr lang="pt-BR" sz="2400" dirty="0" smtClean="0"/>
              <a:t>2016.</a:t>
            </a:r>
            <a:endParaRPr lang="pt-BR" sz="2400" dirty="0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0" t="8875" r="27089" b="6944"/>
          <a:stretch/>
        </p:blipFill>
        <p:spPr bwMode="auto">
          <a:xfrm>
            <a:off x="612775" y="4630037"/>
            <a:ext cx="1119554" cy="153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92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8133" y="469394"/>
            <a:ext cx="869273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Contatos</a:t>
            </a:r>
            <a:endParaRPr lang="pt-B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44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7" t="528" b="10285"/>
          <a:stretch/>
        </p:blipFill>
        <p:spPr bwMode="auto">
          <a:xfrm>
            <a:off x="2050775" y="3848996"/>
            <a:ext cx="598691" cy="58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2834687" y="4005354"/>
            <a:ext cx="4160609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2200" dirty="0" smtClean="0">
                <a:hlinkClick r:id="rId3"/>
              </a:rPr>
              <a:t>henrique.faria@unesp.br</a:t>
            </a:r>
            <a:r>
              <a:rPr lang="pt-BR" sz="2200" dirty="0"/>
              <a:t> 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2834686" y="2732210"/>
            <a:ext cx="416060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2400" dirty="0" smtClean="0">
                <a:ln w="19050">
                  <a:solidFill>
                    <a:srgbClr val="FFC000"/>
                  </a:solidFill>
                </a:ln>
                <a:solidFill>
                  <a:schemeClr val="bg1"/>
                </a:solidFill>
                <a:hlinkClick r:id="rId4"/>
              </a:rPr>
              <a:t>profhenriquefaria.com</a:t>
            </a:r>
            <a:r>
              <a:rPr lang="pt-BR" sz="2400" dirty="0">
                <a:ln w="19050">
                  <a:solidFill>
                    <a:srgbClr val="FFC000"/>
                  </a:solidFill>
                </a:ln>
                <a:solidFill>
                  <a:schemeClr val="bg1"/>
                </a:solidFill>
                <a:hlinkClick r:id="rId4"/>
              </a:rPr>
              <a:t> </a:t>
            </a:r>
            <a:endParaRPr lang="pt-BR" sz="2400" dirty="0">
              <a:ln w="19050">
                <a:solidFill>
                  <a:srgbClr val="FFC0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28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124200" y="6333718"/>
            <a:ext cx="2895600" cy="365125"/>
          </a:xfrm>
        </p:spPr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07975" y="1372402"/>
            <a:ext cx="4532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0" dirty="0" smtClean="0">
                <a:ea typeface="Cambria Math"/>
              </a:rPr>
              <a:t>Pela soma de vetores</a:t>
            </a:r>
            <a:r>
              <a:rPr lang="en-US" sz="2800" dirty="0" smtClean="0">
                <a:ea typeface="Cambria Math"/>
              </a:rPr>
              <a:t>: </a:t>
            </a:r>
            <a:endParaRPr lang="pt-BR" sz="2800" b="0" dirty="0" smtClean="0">
              <a:ea typeface="Cambria Math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62118" y="370541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Equações de retas</a:t>
            </a:r>
            <a:endParaRPr lang="pt-B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280" t="31207" r="9135" b="31996"/>
          <a:stretch/>
        </p:blipFill>
        <p:spPr bwMode="auto">
          <a:xfrm>
            <a:off x="4293705" y="709370"/>
            <a:ext cx="4830417" cy="330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1097127" y="1933126"/>
                <a:ext cx="19274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𝒓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127" y="1933126"/>
                <a:ext cx="192745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29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124200" y="6333718"/>
            <a:ext cx="2895600" cy="365125"/>
          </a:xfrm>
        </p:spPr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07975" y="1372402"/>
            <a:ext cx="4532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0" dirty="0" smtClean="0">
                <a:ea typeface="Cambria Math"/>
              </a:rPr>
              <a:t>Pela soma de vetores</a:t>
            </a:r>
            <a:r>
              <a:rPr lang="en-US" sz="2800" dirty="0" smtClean="0">
                <a:ea typeface="Cambria Math"/>
              </a:rPr>
              <a:t>: </a:t>
            </a:r>
            <a:endParaRPr lang="pt-BR" sz="2800" b="0" dirty="0" smtClean="0">
              <a:ea typeface="Cambria Math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62118" y="370541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Equações de retas</a:t>
            </a:r>
            <a:endParaRPr lang="pt-B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280" t="31207" r="9135" b="31996"/>
          <a:stretch/>
        </p:blipFill>
        <p:spPr bwMode="auto">
          <a:xfrm>
            <a:off x="4293705" y="709370"/>
            <a:ext cx="4830417" cy="330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1097127" y="1933126"/>
                <a:ext cx="19274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𝒓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127" y="1933126"/>
                <a:ext cx="192745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460375" y="2757258"/>
                <a:ext cx="475708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Ø"/>
                </a:pPr>
                <a:r>
                  <a:rPr lang="en-US" sz="2800" b="0" dirty="0" smtClean="0">
                    <a:ea typeface="Cambria Math"/>
                  </a:rPr>
                  <a:t>Mas os vetores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Cambria Math"/>
                      </a:rPr>
                      <m:t>𝒂</m:t>
                    </m:r>
                  </m:oMath>
                </a14:m>
                <a:r>
                  <a:rPr lang="en-US" sz="2800" b="0" dirty="0" smtClean="0">
                    <a:ea typeface="Cambria Math"/>
                  </a:rPr>
                  <a:t> 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𝒗</m:t>
                    </m:r>
                  </m:oMath>
                </a14:m>
                <a:r>
                  <a:rPr lang="en-US" sz="2800" b="0" dirty="0" smtClean="0">
                    <a:ea typeface="Cambria Math"/>
                  </a:rPr>
                  <a:t> são</a:t>
                </a:r>
                <a:br>
                  <a:rPr lang="en-US" sz="2800" b="0" dirty="0" smtClean="0">
                    <a:ea typeface="Cambria Math"/>
                  </a:rPr>
                </a:br>
                <a:r>
                  <a:rPr lang="en-US" sz="2800" b="0" dirty="0" smtClean="0">
                    <a:ea typeface="Cambria Math"/>
                  </a:rPr>
                  <a:t>paralelos então</a:t>
                </a:r>
                <a:r>
                  <a:rPr lang="en-US" sz="2800" dirty="0" smtClean="0">
                    <a:ea typeface="Cambria Math"/>
                  </a:rPr>
                  <a:t>: </a:t>
                </a:r>
                <a:endParaRPr lang="pt-BR" sz="28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2757258"/>
                <a:ext cx="4757084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2308" t="-5732" b="-171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1249527" y="3773685"/>
                <a:ext cx="59563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𝒂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𝒗</m:t>
                    </m:r>
                  </m:oMath>
                </a14:m>
                <a:r>
                  <a:rPr lang="en-US" sz="2800" b="1" dirty="0" smtClean="0"/>
                  <a:t>     </a:t>
                </a:r>
                <a:r>
                  <a:rPr lang="en-US" sz="2800" dirty="0" smtClean="0"/>
                  <a:t>sendo:</a:t>
                </a:r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sz="2800" b="1" dirty="0" smtClean="0"/>
                  <a:t>  </a:t>
                </a:r>
                <a:r>
                  <a:rPr lang="en-US" sz="2800" dirty="0" smtClean="0"/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en-US" sz="2800" dirty="0" smtClean="0"/>
                  <a:t>: parâmetro) </a:t>
                </a:r>
                <a:endParaRPr lang="en-US" sz="2800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527" y="3773685"/>
                <a:ext cx="5956311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160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124200" y="6333718"/>
            <a:ext cx="2895600" cy="365125"/>
          </a:xfrm>
        </p:spPr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07975" y="1372402"/>
            <a:ext cx="4532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0" dirty="0" smtClean="0">
                <a:ea typeface="Cambria Math"/>
              </a:rPr>
              <a:t>Pela soma de vetores</a:t>
            </a:r>
            <a:r>
              <a:rPr lang="en-US" sz="2800" dirty="0" smtClean="0">
                <a:ea typeface="Cambria Math"/>
              </a:rPr>
              <a:t>: </a:t>
            </a:r>
            <a:endParaRPr lang="pt-BR" sz="2800" b="0" dirty="0" smtClean="0">
              <a:ea typeface="Cambria Math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62118" y="370541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Equações de retas</a:t>
            </a:r>
            <a:endParaRPr lang="pt-B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280" t="31207" r="9135" b="31996"/>
          <a:stretch/>
        </p:blipFill>
        <p:spPr bwMode="auto">
          <a:xfrm>
            <a:off x="4293705" y="709370"/>
            <a:ext cx="4830417" cy="330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1097127" y="1933126"/>
                <a:ext cx="19274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𝒓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127" y="1933126"/>
                <a:ext cx="192745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460375" y="2757258"/>
                <a:ext cx="475708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Ø"/>
                </a:pPr>
                <a:r>
                  <a:rPr lang="en-US" sz="2800" b="0" dirty="0" smtClean="0">
                    <a:ea typeface="Cambria Math"/>
                  </a:rPr>
                  <a:t>Mas os vetores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Cambria Math"/>
                      </a:rPr>
                      <m:t>𝒂</m:t>
                    </m:r>
                  </m:oMath>
                </a14:m>
                <a:r>
                  <a:rPr lang="en-US" sz="2800" b="0" dirty="0" smtClean="0">
                    <a:ea typeface="Cambria Math"/>
                  </a:rPr>
                  <a:t> 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𝒗</m:t>
                    </m:r>
                  </m:oMath>
                </a14:m>
                <a:r>
                  <a:rPr lang="en-US" sz="2800" b="0" dirty="0" smtClean="0">
                    <a:ea typeface="Cambria Math"/>
                  </a:rPr>
                  <a:t> são</a:t>
                </a:r>
                <a:br>
                  <a:rPr lang="en-US" sz="2800" b="0" dirty="0" smtClean="0">
                    <a:ea typeface="Cambria Math"/>
                  </a:rPr>
                </a:br>
                <a:r>
                  <a:rPr lang="en-US" sz="2800" b="0" dirty="0" smtClean="0">
                    <a:ea typeface="Cambria Math"/>
                  </a:rPr>
                  <a:t>paralelos então</a:t>
                </a:r>
                <a:r>
                  <a:rPr lang="en-US" sz="2800" dirty="0" smtClean="0">
                    <a:ea typeface="Cambria Math"/>
                  </a:rPr>
                  <a:t>: </a:t>
                </a:r>
                <a:endParaRPr lang="pt-BR" sz="28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2757258"/>
                <a:ext cx="4757084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2308" t="-5732" b="-171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1249527" y="3773685"/>
                <a:ext cx="59563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𝒂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𝒗</m:t>
                    </m:r>
                  </m:oMath>
                </a14:m>
                <a:r>
                  <a:rPr lang="en-US" sz="2800" b="1" dirty="0" smtClean="0"/>
                  <a:t>     </a:t>
                </a:r>
                <a:r>
                  <a:rPr lang="en-US" sz="2800" dirty="0" smtClean="0"/>
                  <a:t>sendo:</a:t>
                </a:r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sz="2800" b="1" dirty="0" smtClean="0"/>
                  <a:t>  </a:t>
                </a:r>
                <a:r>
                  <a:rPr lang="en-US" sz="2800" dirty="0" smtClean="0"/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en-US" sz="2800" dirty="0" smtClean="0"/>
                  <a:t>: parâmetro) </a:t>
                </a:r>
                <a:endParaRPr lang="en-US" sz="2800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527" y="3773685"/>
                <a:ext cx="5956311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ixaDeTexto 13"/>
          <p:cNvSpPr txBox="1"/>
          <p:nvPr/>
        </p:nvSpPr>
        <p:spPr>
          <a:xfrm>
            <a:off x="460375" y="4495685"/>
            <a:ext cx="4532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0" dirty="0" smtClean="0">
                <a:ea typeface="Cambria Math"/>
              </a:rPr>
              <a:t>Portanto:</a:t>
            </a:r>
            <a:endParaRPr lang="pt-BR" sz="2800" b="0" dirty="0" smtClean="0">
              <a:ea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1249526" y="5226291"/>
                <a:ext cx="2083071" cy="52322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𝒗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526" y="5226291"/>
                <a:ext cx="2083071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ixaDeTexto 15"/>
          <p:cNvSpPr txBox="1"/>
          <p:nvPr/>
        </p:nvSpPr>
        <p:spPr>
          <a:xfrm>
            <a:off x="3574635" y="5216736"/>
            <a:ext cx="4532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ea typeface="Cambria Math"/>
              </a:rPr>
              <a:t>Equação vetorial da reta</a:t>
            </a:r>
            <a:endParaRPr lang="pt-BR" sz="2800" b="0" dirty="0" smtClean="0">
              <a:ea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276920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124200" y="6333718"/>
            <a:ext cx="2895600" cy="365125"/>
          </a:xfrm>
        </p:spPr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07974" y="1372402"/>
            <a:ext cx="8836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pt-BR" sz="2800" b="0" dirty="0" smtClean="0">
                <a:ea typeface="Cambria Math"/>
              </a:rPr>
              <a:t>Reescrevendo</a:t>
            </a:r>
            <a:r>
              <a:rPr lang="en-US" sz="2800" b="0" dirty="0" smtClean="0">
                <a:ea typeface="Cambria Math"/>
              </a:rPr>
              <a:t> os vetores em termos de componentes</a:t>
            </a:r>
            <a:r>
              <a:rPr lang="en-US" sz="2800" dirty="0" smtClean="0">
                <a:ea typeface="Cambria Math"/>
              </a:rPr>
              <a:t>: </a:t>
            </a:r>
            <a:endParaRPr lang="pt-BR" sz="2800" b="0" dirty="0" smtClean="0">
              <a:ea typeface="Cambria Math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62118" y="370541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Equações de retas</a:t>
            </a:r>
            <a:endParaRPr lang="pt-B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1097127" y="1933126"/>
                <a:ext cx="56618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𝒗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𝒄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    ⟹  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𝒗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𝒄</m:t>
                          </m:r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127" y="1933126"/>
                <a:ext cx="566180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1150136" y="2596710"/>
                <a:ext cx="20957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𝒚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𝒛</m:t>
                          </m:r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136" y="2596710"/>
                <a:ext cx="209570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3745054" y="2596710"/>
                <a:ext cx="27595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054" y="2596710"/>
                <a:ext cx="2759538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754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124200" y="6333718"/>
            <a:ext cx="2895600" cy="365125"/>
          </a:xfrm>
        </p:spPr>
        <p:txBody>
          <a:bodyPr/>
          <a:lstStyle/>
          <a:p>
            <a:r>
              <a:rPr lang="pt-BR" dirty="0" smtClean="0"/>
              <a:t>prof. Henrique A M Faria</a:t>
            </a:r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fld id="{4123E6EC-3C73-4250-ACD4-8B7A5CE2B609}" type="slidenum">
              <a:rPr 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9</a:t>
            </a:fld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AutoShape 2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5" descr="Resultado de imagem para vetores e geometria analÃ­tica paulo winterle 2 ed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07974" y="1372402"/>
            <a:ext cx="8836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pt-BR" sz="2800" b="0" dirty="0" smtClean="0">
                <a:ea typeface="Cambria Math"/>
              </a:rPr>
              <a:t>Reescrevendo</a:t>
            </a:r>
            <a:r>
              <a:rPr lang="en-US" sz="2800" b="0" dirty="0" smtClean="0">
                <a:ea typeface="Cambria Math"/>
              </a:rPr>
              <a:t> os vetores em termos de componentes</a:t>
            </a:r>
            <a:r>
              <a:rPr lang="en-US" sz="2800" dirty="0" smtClean="0">
                <a:ea typeface="Cambria Math"/>
              </a:rPr>
              <a:t>: </a:t>
            </a:r>
            <a:endParaRPr lang="pt-BR" sz="2800" b="0" dirty="0" smtClean="0">
              <a:ea typeface="Cambria Math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62118" y="370541"/>
            <a:ext cx="88818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Equações de retas</a:t>
            </a:r>
            <a:endParaRPr lang="pt-B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1097127" y="1933126"/>
                <a:ext cx="56618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𝒗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𝒄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    ⟹  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𝒗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𝒄</m:t>
                          </m:r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127" y="1933126"/>
                <a:ext cx="566180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ixaDeTexto 13"/>
          <p:cNvSpPr txBox="1"/>
          <p:nvPr/>
        </p:nvSpPr>
        <p:spPr>
          <a:xfrm>
            <a:off x="367608" y="3339561"/>
            <a:ext cx="8219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0" dirty="0" smtClean="0">
                <a:ea typeface="Cambria Math"/>
              </a:rPr>
              <a:t>Substituindo na equação vetorial</a:t>
            </a:r>
            <a:endParaRPr lang="pt-BR" sz="2800" b="0" dirty="0" smtClean="0">
              <a:ea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5764185" y="3336223"/>
                <a:ext cx="2083071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𝒓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𝒓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𝒗</m:t>
                    </m:r>
                  </m:oMath>
                </a14:m>
                <a:r>
                  <a:rPr lang="en-US" sz="2800" b="1" dirty="0" smtClean="0"/>
                  <a:t>: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185" y="3336223"/>
                <a:ext cx="2083071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0465" r="-5572" b="-325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1150136" y="2596710"/>
                <a:ext cx="20957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𝒚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𝒛</m:t>
                          </m:r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136" y="2596710"/>
                <a:ext cx="209570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1110380" y="4021320"/>
                <a:ext cx="58709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𝒚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𝒛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𝒄</m:t>
                          </m:r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80" y="4021320"/>
                <a:ext cx="587090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3745054" y="2596710"/>
                <a:ext cx="27595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054" y="2596710"/>
                <a:ext cx="2759538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07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ema do Office">
  <a:themeElements>
    <a:clrScheme name="Personalizada 32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70C0"/>
      </a:hlink>
      <a:folHlink>
        <a:srgbClr val="0070C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E0438FB-7F48-4424-A7D4-D823FEFC4A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2616</Words>
  <Application>Microsoft Office PowerPoint</Application>
  <PresentationFormat>Apresentação na tela (4:3)</PresentationFormat>
  <Paragraphs>297</Paragraphs>
  <Slides>44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2017-03-10T16:05:49Z</dcterms:created>
  <dcterms:modified xsi:type="dcterms:W3CDTF">2022-08-30T10:04:04Z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TC027378549991</vt:lpwstr>
  </property>
</Properties>
</file>