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2995C-787E-FAB2-9214-2F634BFC50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C93567-E412-0B13-5141-A701F59CB2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53914F-60D5-FD36-91CA-221E80A2F8CF}"/>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030FCD48-E143-DAE8-952D-8B5EA0CB0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B204-8C38-C7D8-76EA-75F1FE58ADD4}"/>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2281502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01B1-8DD9-4139-7237-8AFA8B1FBE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A02CEF-37F4-69A6-DC05-45713C0EE9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7AD9C-52A9-977A-3FDE-7C48333CDAE9}"/>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E06D22F7-4A0F-2851-42DC-8A620E333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7851E-BB9D-D0DC-5070-156AAEE1CBB3}"/>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371127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0A32C0-6DAA-DD15-354C-8D529BC15A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2590CE-C1EE-1B14-1F21-EAD46DDA9A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E5560F-C36A-47F4-4F05-A8677695C2A0}"/>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E1253C17-969D-09D2-091A-D21F48F9A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95A5B-BBE4-3D73-2DB7-EF67D2157E48}"/>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273050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619D3-06DD-9772-9C27-8413EC3299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F3453E-B920-034B-F62C-7BB19F6589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FF3F5-62C4-D13E-3242-99D0AAAB271F}"/>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6F785026-BC24-FB3C-0529-8FE5314E22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D0717-FE3E-7921-18D1-F46679DE16DD}"/>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378710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FD3A0-87CB-8C33-73A9-7DC2A82471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C047E8-9610-2296-B9C3-D8A72EAABC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F9C5A5-AF73-50EB-95DD-CA8ECB973E71}"/>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953D3642-C949-1500-5422-9288BA1191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E0E0B-7D5E-3C2C-9376-2DE818653733}"/>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2637437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84188-F59D-9A35-CF2D-D06F7642BE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BE5E5A-BA9D-BF2D-BEAB-9E59886089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913FF-0F42-E364-4157-DD8F59EBA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2F4CC2-6652-CC13-67FD-947FA016D87F}"/>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6" name="Footer Placeholder 5">
            <a:extLst>
              <a:ext uri="{FF2B5EF4-FFF2-40B4-BE49-F238E27FC236}">
                <a16:creationId xmlns:a16="http://schemas.microsoft.com/office/drawing/2014/main" id="{58C1DBCD-50CE-E9D6-F060-CFECC7045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745BE7-626B-F14D-78A9-EEDC9212B513}"/>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341410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A41F-61F5-A39B-5D71-C46ECC158F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93CF9A-85AF-FE32-9A03-1EE75E871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75800-F6E6-4F75-D50F-32BD63A9FF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6B6B97-E6CA-DC67-B3DF-4F1CA182CF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F18DFC-9561-13E3-14C0-BC5B66E5D3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89D03B-A309-D910-6943-0F271996D483}"/>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8" name="Footer Placeholder 7">
            <a:extLst>
              <a:ext uri="{FF2B5EF4-FFF2-40B4-BE49-F238E27FC236}">
                <a16:creationId xmlns:a16="http://schemas.microsoft.com/office/drawing/2014/main" id="{6BF5B6B0-D1F1-1691-AC3E-4B0DF35DC1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FF51EC-ED89-75BA-3DC9-AB1848E134F9}"/>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321200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42609-25C2-5B14-3FA2-249BD6ADB6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9819E3-F9CC-D789-323B-906328F17100}"/>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4" name="Footer Placeholder 3">
            <a:extLst>
              <a:ext uri="{FF2B5EF4-FFF2-40B4-BE49-F238E27FC236}">
                <a16:creationId xmlns:a16="http://schemas.microsoft.com/office/drawing/2014/main" id="{CB420BAA-2654-FD80-BA60-807C763E5A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E67DA3-4617-7E8D-6FC7-4DF7AEE977A3}"/>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142070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683300-CC77-A5D8-B7A9-300EDDCCE8A0}"/>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3" name="Footer Placeholder 2">
            <a:extLst>
              <a:ext uri="{FF2B5EF4-FFF2-40B4-BE49-F238E27FC236}">
                <a16:creationId xmlns:a16="http://schemas.microsoft.com/office/drawing/2014/main" id="{0C8A4364-CAF8-616B-A4E8-EA9B334124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F5D13F-2137-8F93-4F2A-874475C3E864}"/>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197929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7884-3605-CF63-72DB-C7435EF20C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BF87AF-96B6-58D0-BAD6-5DA831C3D5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33B6CE-83B7-C3C6-AB0D-1C39733C0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CD1A14-63DF-88B7-335E-02F5F57B33B5}"/>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6" name="Footer Placeholder 5">
            <a:extLst>
              <a:ext uri="{FF2B5EF4-FFF2-40B4-BE49-F238E27FC236}">
                <a16:creationId xmlns:a16="http://schemas.microsoft.com/office/drawing/2014/main" id="{1436942C-4C7B-9F2D-5847-7A2510C830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71770D-0A7F-E4E5-694A-4AAD8463E905}"/>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2992531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B5D06-BE8C-F193-6742-0A951FA29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B1D6F5-6EAF-1DC3-E6DA-D0537CF88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248AF1-53B3-B67D-DECE-A027F99B4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E4F31-EAD7-36E9-C3BA-5414A3B95E2A}"/>
              </a:ext>
            </a:extLst>
          </p:cNvPr>
          <p:cNvSpPr>
            <a:spLocks noGrp="1"/>
          </p:cNvSpPr>
          <p:nvPr>
            <p:ph type="dt" sz="half" idx="10"/>
          </p:nvPr>
        </p:nvSpPr>
        <p:spPr/>
        <p:txBody>
          <a:bodyPr/>
          <a:lstStyle/>
          <a:p>
            <a:fld id="{73163F23-265A-4EBD-9D7A-EB4DA11A0E20}" type="datetimeFigureOut">
              <a:rPr lang="en-US" smtClean="0"/>
              <a:t>10/17/2022</a:t>
            </a:fld>
            <a:endParaRPr lang="en-US"/>
          </a:p>
        </p:txBody>
      </p:sp>
      <p:sp>
        <p:nvSpPr>
          <p:cNvPr id="6" name="Footer Placeholder 5">
            <a:extLst>
              <a:ext uri="{FF2B5EF4-FFF2-40B4-BE49-F238E27FC236}">
                <a16:creationId xmlns:a16="http://schemas.microsoft.com/office/drawing/2014/main" id="{D35E6285-5248-AC2D-77BE-2D5C666894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6A580B-EE9F-E646-F5F9-0A643E988FC5}"/>
              </a:ext>
            </a:extLst>
          </p:cNvPr>
          <p:cNvSpPr>
            <a:spLocks noGrp="1"/>
          </p:cNvSpPr>
          <p:nvPr>
            <p:ph type="sldNum" sz="quarter" idx="12"/>
          </p:nvPr>
        </p:nvSpPr>
        <p:spPr/>
        <p:txBody>
          <a:bodyPr/>
          <a:lstStyle/>
          <a:p>
            <a:fld id="{FB317EF4-4D31-473A-93C6-CC0EEBBA1087}" type="slidenum">
              <a:rPr lang="en-US" smtClean="0"/>
              <a:t>‹#›</a:t>
            </a:fld>
            <a:endParaRPr lang="en-US"/>
          </a:p>
        </p:txBody>
      </p:sp>
    </p:spTree>
    <p:extLst>
      <p:ext uri="{BB962C8B-B14F-4D97-AF65-F5344CB8AC3E}">
        <p14:creationId xmlns:p14="http://schemas.microsoft.com/office/powerpoint/2010/main" val="2560433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AA18FD-E18B-C7E5-7363-5842256E65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653BB5-667A-92B5-9205-FC8E9D9BAA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B885CD-341A-F93E-31A9-1034DD6B5A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63F23-265A-4EBD-9D7A-EB4DA11A0E20}" type="datetimeFigureOut">
              <a:rPr lang="en-US" smtClean="0"/>
              <a:t>10/17/2022</a:t>
            </a:fld>
            <a:endParaRPr lang="en-US"/>
          </a:p>
        </p:txBody>
      </p:sp>
      <p:sp>
        <p:nvSpPr>
          <p:cNvPr id="5" name="Footer Placeholder 4">
            <a:extLst>
              <a:ext uri="{FF2B5EF4-FFF2-40B4-BE49-F238E27FC236}">
                <a16:creationId xmlns:a16="http://schemas.microsoft.com/office/drawing/2014/main" id="{FFE39530-E470-0111-C9F8-30C12D6460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FB366E-F754-0C37-EC95-9B5B51C33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17EF4-4D31-473A-93C6-CC0EEBBA1087}" type="slidenum">
              <a:rPr lang="en-US" smtClean="0"/>
              <a:t>‹#›</a:t>
            </a:fld>
            <a:endParaRPr lang="en-US"/>
          </a:p>
        </p:txBody>
      </p:sp>
    </p:spTree>
    <p:extLst>
      <p:ext uri="{BB962C8B-B14F-4D97-AF65-F5344CB8AC3E}">
        <p14:creationId xmlns:p14="http://schemas.microsoft.com/office/powerpoint/2010/main" val="722356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4635-B23A-4052-A026-BCEDA624CB84}"/>
              </a:ext>
            </a:extLst>
          </p:cNvPr>
          <p:cNvSpPr>
            <a:spLocks noGrp="1"/>
          </p:cNvSpPr>
          <p:nvPr>
            <p:ph type="ctrTitle"/>
          </p:nvPr>
        </p:nvSpPr>
        <p:spPr/>
        <p:txBody>
          <a:bodyPr>
            <a:normAutofit/>
          </a:bodyPr>
          <a:lstStyle/>
          <a:p>
            <a:r>
              <a:rPr lang="en-US" dirty="0"/>
              <a:t>Wingo Old Cumberland Presbyterian Church History</a:t>
            </a:r>
          </a:p>
        </p:txBody>
      </p:sp>
      <p:sp>
        <p:nvSpPr>
          <p:cNvPr id="3" name="Subtitle 2">
            <a:extLst>
              <a:ext uri="{FF2B5EF4-FFF2-40B4-BE49-F238E27FC236}">
                <a16:creationId xmlns:a16="http://schemas.microsoft.com/office/drawing/2014/main" id="{06D293BA-A4A3-F972-CF88-30E299EFC712}"/>
              </a:ext>
            </a:extLst>
          </p:cNvPr>
          <p:cNvSpPr>
            <a:spLocks noGrp="1"/>
          </p:cNvSpPr>
          <p:nvPr>
            <p:ph type="subTitle" idx="1"/>
          </p:nvPr>
        </p:nvSpPr>
        <p:spPr/>
        <p:txBody>
          <a:bodyPr/>
          <a:lstStyle/>
          <a:p>
            <a:r>
              <a:rPr lang="en-US" dirty="0"/>
              <a:t>Homecoming 2022 – A Celebration of 150 Years</a:t>
            </a:r>
          </a:p>
        </p:txBody>
      </p:sp>
    </p:spTree>
    <p:extLst>
      <p:ext uri="{BB962C8B-B14F-4D97-AF65-F5344CB8AC3E}">
        <p14:creationId xmlns:p14="http://schemas.microsoft.com/office/powerpoint/2010/main" val="1904643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FC23-D34E-55A0-C5C1-9CFE8512C67F}"/>
              </a:ext>
            </a:extLst>
          </p:cNvPr>
          <p:cNvSpPr>
            <a:spLocks noGrp="1"/>
          </p:cNvSpPr>
          <p:nvPr>
            <p:ph type="title"/>
          </p:nvPr>
        </p:nvSpPr>
        <p:spPr/>
        <p:txBody>
          <a:bodyPr/>
          <a:lstStyle/>
          <a:p>
            <a:r>
              <a:rPr lang="en-US" dirty="0"/>
              <a:t>1883</a:t>
            </a:r>
          </a:p>
        </p:txBody>
      </p:sp>
      <p:sp>
        <p:nvSpPr>
          <p:cNvPr id="3" name="Content Placeholder 2">
            <a:extLst>
              <a:ext uri="{FF2B5EF4-FFF2-40B4-BE49-F238E27FC236}">
                <a16:creationId xmlns:a16="http://schemas.microsoft.com/office/drawing/2014/main" id="{C711F3B5-8669-DE5E-76D2-B6568A117257}"/>
              </a:ext>
            </a:extLst>
          </p:cNvPr>
          <p:cNvSpPr>
            <a:spLocks noGrp="1"/>
          </p:cNvSpPr>
          <p:nvPr>
            <p:ph idx="1"/>
          </p:nvPr>
        </p:nvSpPr>
        <p:spPr>
          <a:xfrm>
            <a:off x="838200" y="1825625"/>
            <a:ext cx="10515600" cy="564649"/>
          </a:xfrm>
        </p:spPr>
        <p:txBody>
          <a:bodyPr/>
          <a:lstStyle/>
          <a:p>
            <a:r>
              <a:rPr lang="en-US" dirty="0"/>
              <a:t>Elder representative J.C. Mullins</a:t>
            </a:r>
          </a:p>
        </p:txBody>
      </p:sp>
      <p:sp>
        <p:nvSpPr>
          <p:cNvPr id="4" name="Title 1">
            <a:extLst>
              <a:ext uri="{FF2B5EF4-FFF2-40B4-BE49-F238E27FC236}">
                <a16:creationId xmlns:a16="http://schemas.microsoft.com/office/drawing/2014/main" id="{AFEE6E6D-0107-5ACF-2D00-EA2028E018A8}"/>
              </a:ext>
            </a:extLst>
          </p:cNvPr>
          <p:cNvSpPr txBox="1">
            <a:spLocks/>
          </p:cNvSpPr>
          <p:nvPr/>
        </p:nvSpPr>
        <p:spPr>
          <a:xfrm>
            <a:off x="838200" y="23902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1884</a:t>
            </a:r>
          </a:p>
        </p:txBody>
      </p:sp>
      <p:sp>
        <p:nvSpPr>
          <p:cNvPr id="5" name="Content Placeholder 2">
            <a:extLst>
              <a:ext uri="{FF2B5EF4-FFF2-40B4-BE49-F238E27FC236}">
                <a16:creationId xmlns:a16="http://schemas.microsoft.com/office/drawing/2014/main" id="{63AAF3C5-6419-E34A-970F-2FA2FFFB3C1A}"/>
              </a:ext>
            </a:extLst>
          </p:cNvPr>
          <p:cNvSpPr txBox="1">
            <a:spLocks/>
          </p:cNvSpPr>
          <p:nvPr/>
        </p:nvSpPr>
        <p:spPr>
          <a:xfrm>
            <a:off x="838200" y="3433511"/>
            <a:ext cx="10515600" cy="9620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J.W. Mullins</a:t>
            </a:r>
          </a:p>
          <a:p>
            <a:r>
              <a:rPr lang="en-US" dirty="0"/>
              <a:t>Rev. J.D. Kirkpatrick service one year, $100</a:t>
            </a:r>
          </a:p>
        </p:txBody>
      </p:sp>
      <p:sp>
        <p:nvSpPr>
          <p:cNvPr id="6" name="Title 1">
            <a:extLst>
              <a:ext uri="{FF2B5EF4-FFF2-40B4-BE49-F238E27FC236}">
                <a16:creationId xmlns:a16="http://schemas.microsoft.com/office/drawing/2014/main" id="{317F6E44-C502-1EBE-8607-B9F81EADC065}"/>
              </a:ext>
            </a:extLst>
          </p:cNvPr>
          <p:cNvSpPr txBox="1">
            <a:spLocks/>
          </p:cNvSpPr>
          <p:nvPr/>
        </p:nvSpPr>
        <p:spPr>
          <a:xfrm>
            <a:off x="838200" y="427246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1885</a:t>
            </a:r>
          </a:p>
        </p:txBody>
      </p:sp>
      <p:sp>
        <p:nvSpPr>
          <p:cNvPr id="7" name="Content Placeholder 2">
            <a:extLst>
              <a:ext uri="{FF2B5EF4-FFF2-40B4-BE49-F238E27FC236}">
                <a16:creationId xmlns:a16="http://schemas.microsoft.com/office/drawing/2014/main" id="{BC05BB31-F08B-EF9D-82F7-E80ACDD3082C}"/>
              </a:ext>
            </a:extLst>
          </p:cNvPr>
          <p:cNvSpPr txBox="1">
            <a:spLocks/>
          </p:cNvSpPr>
          <p:nvPr/>
        </p:nvSpPr>
        <p:spPr>
          <a:xfrm>
            <a:off x="838200" y="5438773"/>
            <a:ext cx="10515600" cy="9620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N. Shelton</a:t>
            </a:r>
          </a:p>
        </p:txBody>
      </p:sp>
    </p:spTree>
    <p:extLst>
      <p:ext uri="{BB962C8B-B14F-4D97-AF65-F5344CB8AC3E}">
        <p14:creationId xmlns:p14="http://schemas.microsoft.com/office/powerpoint/2010/main" val="589810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ED07-FE5F-DF8B-C5EE-AD93F76DF261}"/>
              </a:ext>
            </a:extLst>
          </p:cNvPr>
          <p:cNvSpPr>
            <a:spLocks noGrp="1"/>
          </p:cNvSpPr>
          <p:nvPr>
            <p:ph type="title"/>
          </p:nvPr>
        </p:nvSpPr>
        <p:spPr/>
        <p:txBody>
          <a:bodyPr/>
          <a:lstStyle/>
          <a:p>
            <a:r>
              <a:rPr lang="en-US" dirty="0"/>
              <a:t>1886</a:t>
            </a:r>
          </a:p>
        </p:txBody>
      </p:sp>
      <p:sp>
        <p:nvSpPr>
          <p:cNvPr id="3" name="Content Placeholder 2">
            <a:extLst>
              <a:ext uri="{FF2B5EF4-FFF2-40B4-BE49-F238E27FC236}">
                <a16:creationId xmlns:a16="http://schemas.microsoft.com/office/drawing/2014/main" id="{725D5E43-5DE3-BC15-05B9-5899E738FA5E}"/>
              </a:ext>
            </a:extLst>
          </p:cNvPr>
          <p:cNvSpPr>
            <a:spLocks noGrp="1"/>
          </p:cNvSpPr>
          <p:nvPr>
            <p:ph idx="1"/>
          </p:nvPr>
        </p:nvSpPr>
        <p:spPr>
          <a:xfrm>
            <a:off x="838200" y="1825625"/>
            <a:ext cx="10515600" cy="1479049"/>
          </a:xfrm>
        </p:spPr>
        <p:txBody>
          <a:bodyPr/>
          <a:lstStyle/>
          <a:p>
            <a:r>
              <a:rPr lang="en-US" dirty="0"/>
              <a:t>Control of the Mayfield Presbytery was transferred from the West Tennessee Synod to the Green River Synod.</a:t>
            </a:r>
          </a:p>
          <a:p>
            <a:r>
              <a:rPr lang="en-US" dirty="0"/>
              <a:t>Elder representative A.A. </a:t>
            </a:r>
            <a:r>
              <a:rPr lang="en-US" dirty="0" err="1"/>
              <a:t>Coplen</a:t>
            </a:r>
            <a:r>
              <a:rPr lang="en-US" dirty="0"/>
              <a:t>.</a:t>
            </a:r>
          </a:p>
        </p:txBody>
      </p:sp>
      <p:sp>
        <p:nvSpPr>
          <p:cNvPr id="4" name="Title 1">
            <a:extLst>
              <a:ext uri="{FF2B5EF4-FFF2-40B4-BE49-F238E27FC236}">
                <a16:creationId xmlns:a16="http://schemas.microsoft.com/office/drawing/2014/main" id="{CCA31568-5803-ABAE-1399-CF02DC4453B1}"/>
              </a:ext>
            </a:extLst>
          </p:cNvPr>
          <p:cNvSpPr txBox="1">
            <a:spLocks/>
          </p:cNvSpPr>
          <p:nvPr/>
        </p:nvSpPr>
        <p:spPr>
          <a:xfrm>
            <a:off x="838200" y="357354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1887</a:t>
            </a:r>
          </a:p>
        </p:txBody>
      </p:sp>
      <p:sp>
        <p:nvSpPr>
          <p:cNvPr id="5" name="Content Placeholder 2">
            <a:extLst>
              <a:ext uri="{FF2B5EF4-FFF2-40B4-BE49-F238E27FC236}">
                <a16:creationId xmlns:a16="http://schemas.microsoft.com/office/drawing/2014/main" id="{F0A2CDFC-5628-956B-EF1F-E92FFA51FEE6}"/>
              </a:ext>
            </a:extLst>
          </p:cNvPr>
          <p:cNvSpPr txBox="1">
            <a:spLocks/>
          </p:cNvSpPr>
          <p:nvPr/>
        </p:nvSpPr>
        <p:spPr>
          <a:xfrm>
            <a:off x="838200" y="4899110"/>
            <a:ext cx="10515600" cy="14790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D.L. Winslow</a:t>
            </a:r>
          </a:p>
          <a:p>
            <a:r>
              <a:rPr lang="en-US" dirty="0"/>
              <a:t>Elder representative N.H. Shelton</a:t>
            </a:r>
          </a:p>
        </p:txBody>
      </p:sp>
    </p:spTree>
    <p:extLst>
      <p:ext uri="{BB962C8B-B14F-4D97-AF65-F5344CB8AC3E}">
        <p14:creationId xmlns:p14="http://schemas.microsoft.com/office/powerpoint/2010/main" val="355423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14AE5-5378-7EA2-93B8-1FA9A0972643}"/>
              </a:ext>
            </a:extLst>
          </p:cNvPr>
          <p:cNvSpPr>
            <a:spLocks noGrp="1"/>
          </p:cNvSpPr>
          <p:nvPr>
            <p:ph type="title"/>
          </p:nvPr>
        </p:nvSpPr>
        <p:spPr/>
        <p:txBody>
          <a:bodyPr/>
          <a:lstStyle/>
          <a:p>
            <a:r>
              <a:rPr lang="en-US" dirty="0"/>
              <a:t>1888</a:t>
            </a:r>
          </a:p>
        </p:txBody>
      </p:sp>
      <p:sp>
        <p:nvSpPr>
          <p:cNvPr id="3" name="Content Placeholder 2">
            <a:extLst>
              <a:ext uri="{FF2B5EF4-FFF2-40B4-BE49-F238E27FC236}">
                <a16:creationId xmlns:a16="http://schemas.microsoft.com/office/drawing/2014/main" id="{DBED7DFB-8601-1E8D-D827-D5C649A01C87}"/>
              </a:ext>
            </a:extLst>
          </p:cNvPr>
          <p:cNvSpPr>
            <a:spLocks noGrp="1"/>
          </p:cNvSpPr>
          <p:nvPr>
            <p:ph idx="1"/>
          </p:nvPr>
        </p:nvSpPr>
        <p:spPr>
          <a:xfrm>
            <a:off x="838200" y="1825624"/>
            <a:ext cx="10515600" cy="2088649"/>
          </a:xfrm>
        </p:spPr>
        <p:txBody>
          <a:bodyPr>
            <a:normAutofit/>
          </a:bodyPr>
          <a:lstStyle/>
          <a:p>
            <a:r>
              <a:rPr lang="en-US" dirty="0"/>
              <a:t>The Green River Synod was renamed the Kentucky Synod.</a:t>
            </a:r>
          </a:p>
          <a:p>
            <a:r>
              <a:rPr lang="en-US" dirty="0"/>
              <a:t>Elder representative R.B. Winslow</a:t>
            </a:r>
          </a:p>
          <a:p>
            <a:r>
              <a:rPr lang="en-US" dirty="0"/>
              <a:t>Rev. W.D. Rudolph service 6 months for $50</a:t>
            </a:r>
          </a:p>
          <a:p>
            <a:r>
              <a:rPr lang="en-US" dirty="0"/>
              <a:t>Elder representative A.A. </a:t>
            </a:r>
            <a:r>
              <a:rPr lang="en-US" dirty="0" err="1"/>
              <a:t>Coplen</a:t>
            </a:r>
            <a:endParaRPr lang="en-US" dirty="0"/>
          </a:p>
        </p:txBody>
      </p:sp>
      <p:sp>
        <p:nvSpPr>
          <p:cNvPr id="4" name="Title 1">
            <a:extLst>
              <a:ext uri="{FF2B5EF4-FFF2-40B4-BE49-F238E27FC236}">
                <a16:creationId xmlns:a16="http://schemas.microsoft.com/office/drawing/2014/main" id="{3E3BB680-C7AF-D518-8F9D-7D0E3CE225AA}"/>
              </a:ext>
            </a:extLst>
          </p:cNvPr>
          <p:cNvSpPr txBox="1">
            <a:spLocks/>
          </p:cNvSpPr>
          <p:nvPr/>
        </p:nvSpPr>
        <p:spPr>
          <a:xfrm>
            <a:off x="838200" y="391427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1889</a:t>
            </a:r>
          </a:p>
        </p:txBody>
      </p:sp>
      <p:sp>
        <p:nvSpPr>
          <p:cNvPr id="5" name="Content Placeholder 2">
            <a:extLst>
              <a:ext uri="{FF2B5EF4-FFF2-40B4-BE49-F238E27FC236}">
                <a16:creationId xmlns:a16="http://schemas.microsoft.com/office/drawing/2014/main" id="{B065C24D-C167-9D38-9EBA-C9E6B19C687D}"/>
              </a:ext>
            </a:extLst>
          </p:cNvPr>
          <p:cNvSpPr txBox="1">
            <a:spLocks/>
          </p:cNvSpPr>
          <p:nvPr/>
        </p:nvSpPr>
        <p:spPr>
          <a:xfrm>
            <a:off x="838200" y="4958597"/>
            <a:ext cx="10515600" cy="20886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J.C. Mullins</a:t>
            </a:r>
          </a:p>
        </p:txBody>
      </p:sp>
    </p:spTree>
    <p:extLst>
      <p:ext uri="{BB962C8B-B14F-4D97-AF65-F5344CB8AC3E}">
        <p14:creationId xmlns:p14="http://schemas.microsoft.com/office/powerpoint/2010/main" val="1717158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6FCBA-D898-1135-E51D-E3F747A511C3}"/>
              </a:ext>
            </a:extLst>
          </p:cNvPr>
          <p:cNvSpPr>
            <a:spLocks noGrp="1"/>
          </p:cNvSpPr>
          <p:nvPr>
            <p:ph type="title"/>
          </p:nvPr>
        </p:nvSpPr>
        <p:spPr/>
        <p:txBody>
          <a:bodyPr/>
          <a:lstStyle/>
          <a:p>
            <a:r>
              <a:rPr lang="en-US" dirty="0"/>
              <a:t>1890</a:t>
            </a:r>
          </a:p>
        </p:txBody>
      </p:sp>
      <p:sp>
        <p:nvSpPr>
          <p:cNvPr id="3" name="Content Placeholder 2">
            <a:extLst>
              <a:ext uri="{FF2B5EF4-FFF2-40B4-BE49-F238E27FC236}">
                <a16:creationId xmlns:a16="http://schemas.microsoft.com/office/drawing/2014/main" id="{669A5CB2-46B1-E1E6-D70B-9E2012F71EBA}"/>
              </a:ext>
            </a:extLst>
          </p:cNvPr>
          <p:cNvSpPr>
            <a:spLocks noGrp="1"/>
          </p:cNvSpPr>
          <p:nvPr>
            <p:ph idx="1"/>
          </p:nvPr>
        </p:nvSpPr>
        <p:spPr>
          <a:xfrm>
            <a:off x="838200" y="1825625"/>
            <a:ext cx="10515600" cy="4045786"/>
          </a:xfrm>
        </p:spPr>
        <p:txBody>
          <a:bodyPr/>
          <a:lstStyle/>
          <a:p>
            <a:r>
              <a:rPr lang="en-US" dirty="0"/>
              <a:t>Name Lebanon Cumberland Presbyterian Church</a:t>
            </a:r>
          </a:p>
          <a:p>
            <a:r>
              <a:rPr lang="en-US" dirty="0"/>
              <a:t>Elder representative D.L. Winslow, Pastor Joseph Green Webb (1825-1906). First mention of membership – 94 </a:t>
            </a:r>
          </a:p>
        </p:txBody>
      </p:sp>
    </p:spTree>
    <p:extLst>
      <p:ext uri="{BB962C8B-B14F-4D97-AF65-F5344CB8AC3E}">
        <p14:creationId xmlns:p14="http://schemas.microsoft.com/office/powerpoint/2010/main" val="1432601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94118-276E-E069-50B2-847DADC1FC65}"/>
              </a:ext>
            </a:extLst>
          </p:cNvPr>
          <p:cNvSpPr>
            <a:spLocks noGrp="1"/>
          </p:cNvSpPr>
          <p:nvPr>
            <p:ph type="title"/>
          </p:nvPr>
        </p:nvSpPr>
        <p:spPr/>
        <p:txBody>
          <a:bodyPr/>
          <a:lstStyle/>
          <a:p>
            <a:r>
              <a:rPr lang="en-US" dirty="0"/>
              <a:t>1891</a:t>
            </a:r>
          </a:p>
        </p:txBody>
      </p:sp>
      <p:sp>
        <p:nvSpPr>
          <p:cNvPr id="3" name="Content Placeholder 2">
            <a:extLst>
              <a:ext uri="{FF2B5EF4-FFF2-40B4-BE49-F238E27FC236}">
                <a16:creationId xmlns:a16="http://schemas.microsoft.com/office/drawing/2014/main" id="{FB382E1A-FDBD-2F30-2E56-04E5A00E10E0}"/>
              </a:ext>
            </a:extLst>
          </p:cNvPr>
          <p:cNvSpPr>
            <a:spLocks noGrp="1"/>
          </p:cNvSpPr>
          <p:nvPr>
            <p:ph idx="1"/>
          </p:nvPr>
        </p:nvSpPr>
        <p:spPr/>
        <p:txBody>
          <a:bodyPr/>
          <a:lstStyle/>
          <a:p>
            <a:r>
              <a:rPr lang="en-US" dirty="0"/>
              <a:t>Elder representative D.L Winslow, first mention of Women’s Presbyterial Board of Missions, $3.20 received from Wingo Ladies Society.</a:t>
            </a:r>
          </a:p>
          <a:p>
            <a:r>
              <a:rPr lang="en-US" dirty="0"/>
              <a:t>Elder representative W.H. </a:t>
            </a:r>
            <a:r>
              <a:rPr lang="en-US" dirty="0" err="1"/>
              <a:t>Luch</a:t>
            </a:r>
            <a:r>
              <a:rPr lang="en-US" dirty="0"/>
              <a:t>, Minutes mention pastorate group number 9, including Wingo (not called Lebanon), Bayou de Chine, and Calvary. Sabbath School first mentioned here with 6 teachers and 50 scholars at LEBANON. First report church hadn’t paid dues.</a:t>
            </a:r>
          </a:p>
        </p:txBody>
      </p:sp>
    </p:spTree>
    <p:extLst>
      <p:ext uri="{BB962C8B-B14F-4D97-AF65-F5344CB8AC3E}">
        <p14:creationId xmlns:p14="http://schemas.microsoft.com/office/powerpoint/2010/main" val="4009828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D547-4274-7DD2-E1FA-14D09589AB86}"/>
              </a:ext>
            </a:extLst>
          </p:cNvPr>
          <p:cNvSpPr>
            <a:spLocks noGrp="1"/>
          </p:cNvSpPr>
          <p:nvPr>
            <p:ph type="title"/>
          </p:nvPr>
        </p:nvSpPr>
        <p:spPr/>
        <p:txBody>
          <a:bodyPr/>
          <a:lstStyle/>
          <a:p>
            <a:r>
              <a:rPr lang="en-US" dirty="0"/>
              <a:t>1892</a:t>
            </a:r>
          </a:p>
        </p:txBody>
      </p:sp>
      <p:sp>
        <p:nvSpPr>
          <p:cNvPr id="3" name="Content Placeholder 2">
            <a:extLst>
              <a:ext uri="{FF2B5EF4-FFF2-40B4-BE49-F238E27FC236}">
                <a16:creationId xmlns:a16="http://schemas.microsoft.com/office/drawing/2014/main" id="{C37769BC-CB48-53F0-8948-1AC1322148C6}"/>
              </a:ext>
            </a:extLst>
          </p:cNvPr>
          <p:cNvSpPr>
            <a:spLocks noGrp="1"/>
          </p:cNvSpPr>
          <p:nvPr>
            <p:ph idx="1"/>
          </p:nvPr>
        </p:nvSpPr>
        <p:spPr>
          <a:xfrm>
            <a:off x="838200" y="1825625"/>
            <a:ext cx="10515600" cy="933617"/>
          </a:xfrm>
        </p:spPr>
        <p:txBody>
          <a:bodyPr/>
          <a:lstStyle/>
          <a:p>
            <a:r>
              <a:rPr lang="en-US" dirty="0"/>
              <a:t>Elder representative D.L Winslow, Pastor S.M. Griffin, membership 100.</a:t>
            </a:r>
          </a:p>
        </p:txBody>
      </p:sp>
      <p:sp>
        <p:nvSpPr>
          <p:cNvPr id="4" name="Title 1">
            <a:extLst>
              <a:ext uri="{FF2B5EF4-FFF2-40B4-BE49-F238E27FC236}">
                <a16:creationId xmlns:a16="http://schemas.microsoft.com/office/drawing/2014/main" id="{ED56D039-69F1-51CC-3AAB-52E31CC09858}"/>
              </a:ext>
            </a:extLst>
          </p:cNvPr>
          <p:cNvSpPr txBox="1">
            <a:spLocks/>
          </p:cNvSpPr>
          <p:nvPr/>
        </p:nvSpPr>
        <p:spPr>
          <a:xfrm>
            <a:off x="838200" y="280945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1893</a:t>
            </a:r>
          </a:p>
        </p:txBody>
      </p:sp>
      <p:sp>
        <p:nvSpPr>
          <p:cNvPr id="5" name="Content Placeholder 2">
            <a:extLst>
              <a:ext uri="{FF2B5EF4-FFF2-40B4-BE49-F238E27FC236}">
                <a16:creationId xmlns:a16="http://schemas.microsoft.com/office/drawing/2014/main" id="{85A333F8-F630-4499-1161-DA28F36E1570}"/>
              </a:ext>
            </a:extLst>
          </p:cNvPr>
          <p:cNvSpPr txBox="1">
            <a:spLocks/>
          </p:cNvSpPr>
          <p:nvPr/>
        </p:nvSpPr>
        <p:spPr>
          <a:xfrm>
            <a:off x="838200" y="4135021"/>
            <a:ext cx="10515600" cy="933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 Elder representative listed. The church was then listed as Wingo CP church from 1893 to 1984.</a:t>
            </a:r>
          </a:p>
        </p:txBody>
      </p:sp>
    </p:spTree>
    <p:extLst>
      <p:ext uri="{BB962C8B-B14F-4D97-AF65-F5344CB8AC3E}">
        <p14:creationId xmlns:p14="http://schemas.microsoft.com/office/powerpoint/2010/main" val="310965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8A14D-7685-76B4-BF51-9C71430846CE}"/>
              </a:ext>
            </a:extLst>
          </p:cNvPr>
          <p:cNvSpPr>
            <a:spLocks noGrp="1"/>
          </p:cNvSpPr>
          <p:nvPr>
            <p:ph type="title"/>
          </p:nvPr>
        </p:nvSpPr>
        <p:spPr/>
        <p:txBody>
          <a:bodyPr/>
          <a:lstStyle/>
          <a:p>
            <a:r>
              <a:rPr lang="en-US" dirty="0"/>
              <a:t>1894</a:t>
            </a:r>
          </a:p>
        </p:txBody>
      </p:sp>
      <p:sp>
        <p:nvSpPr>
          <p:cNvPr id="3" name="Content Placeholder 2">
            <a:extLst>
              <a:ext uri="{FF2B5EF4-FFF2-40B4-BE49-F238E27FC236}">
                <a16:creationId xmlns:a16="http://schemas.microsoft.com/office/drawing/2014/main" id="{1664477E-81BC-2176-DE2C-0D3686E697EE}"/>
              </a:ext>
            </a:extLst>
          </p:cNvPr>
          <p:cNvSpPr>
            <a:spLocks noGrp="1"/>
          </p:cNvSpPr>
          <p:nvPr>
            <p:ph idx="1"/>
          </p:nvPr>
        </p:nvSpPr>
        <p:spPr>
          <a:xfrm>
            <a:off x="838200" y="1825625"/>
            <a:ext cx="10515600" cy="885491"/>
          </a:xfrm>
        </p:spPr>
        <p:txBody>
          <a:bodyPr/>
          <a:lstStyle/>
          <a:p>
            <a:r>
              <a:rPr lang="en-US" dirty="0"/>
              <a:t>Elder representative from WINGO – D.L. Winslow, Pastor Jesse E. Edwards (1845-1928) buried in Water Valley, membership 87</a:t>
            </a:r>
          </a:p>
        </p:txBody>
      </p:sp>
      <p:sp>
        <p:nvSpPr>
          <p:cNvPr id="4" name="Title 1">
            <a:extLst>
              <a:ext uri="{FF2B5EF4-FFF2-40B4-BE49-F238E27FC236}">
                <a16:creationId xmlns:a16="http://schemas.microsoft.com/office/drawing/2014/main" id="{01D5395D-C985-C59C-EC73-0253DB39D6B9}"/>
              </a:ext>
            </a:extLst>
          </p:cNvPr>
          <p:cNvSpPr txBox="1">
            <a:spLocks/>
          </p:cNvSpPr>
          <p:nvPr/>
        </p:nvSpPr>
        <p:spPr>
          <a:xfrm>
            <a:off x="838200" y="284605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1895</a:t>
            </a:r>
          </a:p>
        </p:txBody>
      </p:sp>
      <p:sp>
        <p:nvSpPr>
          <p:cNvPr id="5" name="Content Placeholder 2">
            <a:extLst>
              <a:ext uri="{FF2B5EF4-FFF2-40B4-BE49-F238E27FC236}">
                <a16:creationId xmlns:a16="http://schemas.microsoft.com/office/drawing/2014/main" id="{B0691B36-715A-520C-F525-412D97881F7B}"/>
              </a:ext>
            </a:extLst>
          </p:cNvPr>
          <p:cNvSpPr txBox="1">
            <a:spLocks/>
          </p:cNvSpPr>
          <p:nvPr/>
        </p:nvSpPr>
        <p:spPr>
          <a:xfrm>
            <a:off x="838200" y="4171616"/>
            <a:ext cx="10515600" cy="8854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R.B. Winslow, Pastor J.E. Edwards, membership 90</a:t>
            </a:r>
          </a:p>
        </p:txBody>
      </p:sp>
    </p:spTree>
    <p:extLst>
      <p:ext uri="{BB962C8B-B14F-4D97-AF65-F5344CB8AC3E}">
        <p14:creationId xmlns:p14="http://schemas.microsoft.com/office/powerpoint/2010/main" val="210595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2122C-614E-1BCD-9CE4-0CA38AA36A20}"/>
              </a:ext>
            </a:extLst>
          </p:cNvPr>
          <p:cNvSpPr>
            <a:spLocks noGrp="1"/>
          </p:cNvSpPr>
          <p:nvPr>
            <p:ph type="title"/>
          </p:nvPr>
        </p:nvSpPr>
        <p:spPr/>
        <p:txBody>
          <a:bodyPr/>
          <a:lstStyle/>
          <a:p>
            <a:r>
              <a:rPr lang="en-US" dirty="0"/>
              <a:t>1896</a:t>
            </a:r>
          </a:p>
        </p:txBody>
      </p:sp>
      <p:sp>
        <p:nvSpPr>
          <p:cNvPr id="3" name="Content Placeholder 2">
            <a:extLst>
              <a:ext uri="{FF2B5EF4-FFF2-40B4-BE49-F238E27FC236}">
                <a16:creationId xmlns:a16="http://schemas.microsoft.com/office/drawing/2014/main" id="{838C32A8-031A-9002-36A5-AF82A0B287E8}"/>
              </a:ext>
            </a:extLst>
          </p:cNvPr>
          <p:cNvSpPr>
            <a:spLocks noGrp="1"/>
          </p:cNvSpPr>
          <p:nvPr>
            <p:ph idx="1"/>
          </p:nvPr>
        </p:nvSpPr>
        <p:spPr>
          <a:xfrm>
            <a:off x="838200" y="1825625"/>
            <a:ext cx="10515600" cy="965701"/>
          </a:xfrm>
        </p:spPr>
        <p:txBody>
          <a:bodyPr/>
          <a:lstStyle/>
          <a:p>
            <a:r>
              <a:rPr lang="en-US" dirty="0"/>
              <a:t>Elder representative D.L. Winslow, Pastor W.M. Andrew (1833-1907), membership 100</a:t>
            </a:r>
          </a:p>
        </p:txBody>
      </p:sp>
      <p:sp>
        <p:nvSpPr>
          <p:cNvPr id="4" name="Title 1">
            <a:extLst>
              <a:ext uri="{FF2B5EF4-FFF2-40B4-BE49-F238E27FC236}">
                <a16:creationId xmlns:a16="http://schemas.microsoft.com/office/drawing/2014/main" id="{A4D8D1A1-342B-0856-E674-9E4053B2CCEF}"/>
              </a:ext>
            </a:extLst>
          </p:cNvPr>
          <p:cNvSpPr txBox="1">
            <a:spLocks/>
          </p:cNvSpPr>
          <p:nvPr/>
        </p:nvSpPr>
        <p:spPr>
          <a:xfrm>
            <a:off x="838200" y="271320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1897</a:t>
            </a:r>
          </a:p>
        </p:txBody>
      </p:sp>
      <p:sp>
        <p:nvSpPr>
          <p:cNvPr id="5" name="Content Placeholder 2">
            <a:extLst>
              <a:ext uri="{FF2B5EF4-FFF2-40B4-BE49-F238E27FC236}">
                <a16:creationId xmlns:a16="http://schemas.microsoft.com/office/drawing/2014/main" id="{EB4EBDA2-7A16-C7AE-C781-AC5037CE3C45}"/>
              </a:ext>
            </a:extLst>
          </p:cNvPr>
          <p:cNvSpPr txBox="1">
            <a:spLocks/>
          </p:cNvSpPr>
          <p:nvPr/>
        </p:nvSpPr>
        <p:spPr>
          <a:xfrm>
            <a:off x="838200" y="3678907"/>
            <a:ext cx="10515600" cy="5401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R.B. Winslow, no pastor listed, membership 100</a:t>
            </a:r>
          </a:p>
        </p:txBody>
      </p:sp>
      <p:sp>
        <p:nvSpPr>
          <p:cNvPr id="6" name="Title 1">
            <a:extLst>
              <a:ext uri="{FF2B5EF4-FFF2-40B4-BE49-F238E27FC236}">
                <a16:creationId xmlns:a16="http://schemas.microsoft.com/office/drawing/2014/main" id="{C892F1DB-DC86-EF4F-CAEB-F72BE3FF968F}"/>
              </a:ext>
            </a:extLst>
          </p:cNvPr>
          <p:cNvSpPr txBox="1">
            <a:spLocks/>
          </p:cNvSpPr>
          <p:nvPr/>
        </p:nvSpPr>
        <p:spPr>
          <a:xfrm>
            <a:off x="838200" y="44438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1898</a:t>
            </a:r>
          </a:p>
        </p:txBody>
      </p:sp>
      <p:sp>
        <p:nvSpPr>
          <p:cNvPr id="7" name="Content Placeholder 2">
            <a:extLst>
              <a:ext uri="{FF2B5EF4-FFF2-40B4-BE49-F238E27FC236}">
                <a16:creationId xmlns:a16="http://schemas.microsoft.com/office/drawing/2014/main" id="{0241FAC7-67CF-AFB5-B9AB-2951F76040BA}"/>
              </a:ext>
            </a:extLst>
          </p:cNvPr>
          <p:cNvSpPr txBox="1">
            <a:spLocks/>
          </p:cNvSpPr>
          <p:nvPr/>
        </p:nvSpPr>
        <p:spPr>
          <a:xfrm>
            <a:off x="838200" y="5454068"/>
            <a:ext cx="10515600" cy="5401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D.L. Winslow, no pastor listed, membership 100</a:t>
            </a:r>
          </a:p>
        </p:txBody>
      </p:sp>
    </p:spTree>
    <p:extLst>
      <p:ext uri="{BB962C8B-B14F-4D97-AF65-F5344CB8AC3E}">
        <p14:creationId xmlns:p14="http://schemas.microsoft.com/office/powerpoint/2010/main" val="3051033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1899</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580691"/>
          </a:xfrm>
        </p:spPr>
        <p:txBody>
          <a:bodyPr/>
          <a:lstStyle/>
          <a:p>
            <a:r>
              <a:rPr lang="en-US" dirty="0"/>
              <a:t>Elder representative D.L. Winslow, Pastor R.M. Pryor, membership 88</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1900</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D.L. Winslow</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1901</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Minister J.H Thomas, members 74</a:t>
            </a:r>
          </a:p>
        </p:txBody>
      </p:sp>
    </p:spTree>
    <p:extLst>
      <p:ext uri="{BB962C8B-B14F-4D97-AF65-F5344CB8AC3E}">
        <p14:creationId xmlns:p14="http://schemas.microsoft.com/office/powerpoint/2010/main" val="883843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1902</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580691"/>
          </a:xfrm>
        </p:spPr>
        <p:txBody>
          <a:bodyPr/>
          <a:lstStyle/>
          <a:p>
            <a:r>
              <a:rPr lang="en-US" dirty="0"/>
              <a:t>Elder representative W.M. Myatt, Min. J.H. Thomas, members 90</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1903</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J.H. Thomas, members 90</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1904</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E.R. Overby, members 71</a:t>
            </a:r>
          </a:p>
        </p:txBody>
      </p:sp>
    </p:spTree>
    <p:extLst>
      <p:ext uri="{BB962C8B-B14F-4D97-AF65-F5344CB8AC3E}">
        <p14:creationId xmlns:p14="http://schemas.microsoft.com/office/powerpoint/2010/main" val="422011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D82EC-B211-D38F-0DF0-AE461490D760}"/>
              </a:ext>
            </a:extLst>
          </p:cNvPr>
          <p:cNvSpPr>
            <a:spLocks noGrp="1"/>
          </p:cNvSpPr>
          <p:nvPr>
            <p:ph type="title"/>
          </p:nvPr>
        </p:nvSpPr>
        <p:spPr/>
        <p:txBody>
          <a:bodyPr/>
          <a:lstStyle/>
          <a:p>
            <a:r>
              <a:rPr lang="en-US" dirty="0"/>
              <a:t>1833</a:t>
            </a:r>
          </a:p>
        </p:txBody>
      </p:sp>
      <p:sp>
        <p:nvSpPr>
          <p:cNvPr id="3" name="Content Placeholder 2">
            <a:extLst>
              <a:ext uri="{FF2B5EF4-FFF2-40B4-BE49-F238E27FC236}">
                <a16:creationId xmlns:a16="http://schemas.microsoft.com/office/drawing/2014/main" id="{7037FF4A-758D-6D72-8C31-FB1336CA50A3}"/>
              </a:ext>
            </a:extLst>
          </p:cNvPr>
          <p:cNvSpPr>
            <a:spLocks noGrp="1"/>
          </p:cNvSpPr>
          <p:nvPr>
            <p:ph idx="1"/>
          </p:nvPr>
        </p:nvSpPr>
        <p:spPr/>
        <p:txBody>
          <a:bodyPr>
            <a:normAutofit/>
          </a:bodyPr>
          <a:lstStyle/>
          <a:p>
            <a:r>
              <a:rPr lang="en-US" dirty="0"/>
              <a:t>The Obion Presbytery was formed “subject to an order of the western District Synod” on March 22, 1833 at Feliciana, Graves County, Kentucky. As there were no bridges, the Purchase Area was more easily and directly accessible to Tennessee than the rest of Kentucky.  Representatives were present from Bayou de Chine, Mayfield, and Troy, Tennessee.  The Presbytery was divided into two circuits: Mayfield and Troy.  The boundary between the two circuits ran from Columbus on the west, through  Mayfield and Wadesboro. </a:t>
            </a:r>
          </a:p>
        </p:txBody>
      </p:sp>
    </p:spTree>
    <p:extLst>
      <p:ext uri="{BB962C8B-B14F-4D97-AF65-F5344CB8AC3E}">
        <p14:creationId xmlns:p14="http://schemas.microsoft.com/office/powerpoint/2010/main" val="3074757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1905</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580691"/>
          </a:xfrm>
        </p:spPr>
        <p:txBody>
          <a:bodyPr/>
          <a:lstStyle/>
          <a:p>
            <a:r>
              <a:rPr lang="en-US" dirty="0"/>
              <a:t>Elder representative W.M. Myatt, Min. E.R. Overby, members 85</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1906</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no minister, members 79</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1907</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no minister, members 76</a:t>
            </a:r>
          </a:p>
        </p:txBody>
      </p:sp>
    </p:spTree>
    <p:extLst>
      <p:ext uri="{BB962C8B-B14F-4D97-AF65-F5344CB8AC3E}">
        <p14:creationId xmlns:p14="http://schemas.microsoft.com/office/powerpoint/2010/main" val="1552398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1908</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580691"/>
          </a:xfrm>
        </p:spPr>
        <p:txBody>
          <a:bodyPr/>
          <a:lstStyle/>
          <a:p>
            <a:r>
              <a:rPr lang="en-US" dirty="0"/>
              <a:t>Elder representative W.M. Myatt, no minister, members 74</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1909</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W.S. Wright, members 74</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1910</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9086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Samuel </a:t>
            </a:r>
            <a:r>
              <a:rPr lang="en-US" dirty="0" err="1"/>
              <a:t>Billingsly</a:t>
            </a:r>
            <a:r>
              <a:rPr lang="en-US" dirty="0"/>
              <a:t> Rudolph (1869-1955), members 88</a:t>
            </a:r>
          </a:p>
        </p:txBody>
      </p:sp>
    </p:spTree>
    <p:extLst>
      <p:ext uri="{BB962C8B-B14F-4D97-AF65-F5344CB8AC3E}">
        <p14:creationId xmlns:p14="http://schemas.microsoft.com/office/powerpoint/2010/main" val="4190285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1911</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871037"/>
          </a:xfrm>
        </p:spPr>
        <p:txBody>
          <a:bodyPr>
            <a:normAutofit/>
          </a:bodyPr>
          <a:lstStyle/>
          <a:p>
            <a:r>
              <a:rPr lang="en-US" dirty="0"/>
              <a:t>Elder representative W.M. Myatt, Min. S.B. Rudolph, SS Supt J.H. Copeland, members 88</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1912</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S.B. Rudolph, members 80</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1913</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no minister, members 88</a:t>
            </a:r>
          </a:p>
        </p:txBody>
      </p:sp>
    </p:spTree>
    <p:extLst>
      <p:ext uri="{BB962C8B-B14F-4D97-AF65-F5344CB8AC3E}">
        <p14:creationId xmlns:p14="http://schemas.microsoft.com/office/powerpoint/2010/main" val="2996797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1914</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871037"/>
          </a:xfrm>
        </p:spPr>
        <p:txBody>
          <a:bodyPr>
            <a:normAutofit/>
          </a:bodyPr>
          <a:lstStyle/>
          <a:p>
            <a:r>
              <a:rPr lang="en-US" dirty="0"/>
              <a:t>Elder representative W.M. Myatt, Min. John Will Howell (1872-1921), SS Supt W.Z. Leech, members 84</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1915</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J.W. Howell, members 81</a:t>
            </a:r>
          </a:p>
        </p:txBody>
      </p:sp>
      <p:sp>
        <p:nvSpPr>
          <p:cNvPr id="6" name="Title 1">
            <a:extLst>
              <a:ext uri="{FF2B5EF4-FFF2-40B4-BE49-F238E27FC236}">
                <a16:creationId xmlns:a16="http://schemas.microsoft.com/office/drawing/2014/main" id="{2FD9024F-DACA-6DFB-8AC3-605C724CC4AD}"/>
              </a:ext>
            </a:extLst>
          </p:cNvPr>
          <p:cNvSpPr txBox="1">
            <a:spLocks/>
          </p:cNvSpPr>
          <p:nvPr/>
        </p:nvSpPr>
        <p:spPr>
          <a:xfrm>
            <a:off x="838200" y="42550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1916</a:t>
            </a:r>
          </a:p>
        </p:txBody>
      </p:sp>
      <p:sp>
        <p:nvSpPr>
          <p:cNvPr id="7" name="Content Placeholder 2">
            <a:extLst>
              <a:ext uri="{FF2B5EF4-FFF2-40B4-BE49-F238E27FC236}">
                <a16:creationId xmlns:a16="http://schemas.microsoft.com/office/drawing/2014/main" id="{2C017C53-B7E9-E71C-AABE-D24F71C7EAD0}"/>
              </a:ext>
            </a:extLst>
          </p:cNvPr>
          <p:cNvSpPr txBox="1">
            <a:spLocks/>
          </p:cNvSpPr>
          <p:nvPr/>
        </p:nvSpPr>
        <p:spPr>
          <a:xfrm>
            <a:off x="838200" y="5347787"/>
            <a:ext cx="10515600"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W.M. Myatt, Min. J.W. Howell, members 87</a:t>
            </a:r>
          </a:p>
        </p:txBody>
      </p:sp>
    </p:spTree>
    <p:extLst>
      <p:ext uri="{BB962C8B-B14F-4D97-AF65-F5344CB8AC3E}">
        <p14:creationId xmlns:p14="http://schemas.microsoft.com/office/powerpoint/2010/main" val="4048938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1917</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871037"/>
          </a:xfrm>
        </p:spPr>
        <p:txBody>
          <a:bodyPr>
            <a:normAutofit/>
          </a:bodyPr>
          <a:lstStyle/>
          <a:p>
            <a:r>
              <a:rPr lang="en-US" dirty="0"/>
              <a:t>Elder representative W.M. Myatt, Min. John Will Howell, members 81</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1918</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24282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J.M. Andrews, Min. W.W. Rudolph, members 66</a:t>
            </a:r>
          </a:p>
          <a:p>
            <a:r>
              <a:rPr lang="en-US" dirty="0"/>
              <a:t>The first building was destroyed by fire this year. The members pledged funds to rebuild before the fire was extinguished. St. Paul Methodist Church also burned that year.</a:t>
            </a:r>
          </a:p>
        </p:txBody>
      </p:sp>
    </p:spTree>
    <p:extLst>
      <p:ext uri="{BB962C8B-B14F-4D97-AF65-F5344CB8AC3E}">
        <p14:creationId xmlns:p14="http://schemas.microsoft.com/office/powerpoint/2010/main" val="183803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2440-DAB5-DE9A-1608-E7A28A8AA0A9}"/>
              </a:ext>
            </a:extLst>
          </p:cNvPr>
          <p:cNvSpPr>
            <a:spLocks noGrp="1"/>
          </p:cNvSpPr>
          <p:nvPr>
            <p:ph type="title"/>
          </p:nvPr>
        </p:nvSpPr>
        <p:spPr/>
        <p:txBody>
          <a:bodyPr/>
          <a:lstStyle/>
          <a:p>
            <a:r>
              <a:rPr lang="en-US" dirty="0"/>
              <a:t>1919</a:t>
            </a:r>
          </a:p>
        </p:txBody>
      </p:sp>
      <p:sp>
        <p:nvSpPr>
          <p:cNvPr id="3" name="Content Placeholder 2">
            <a:extLst>
              <a:ext uri="{FF2B5EF4-FFF2-40B4-BE49-F238E27FC236}">
                <a16:creationId xmlns:a16="http://schemas.microsoft.com/office/drawing/2014/main" id="{EC2BBB57-8F7B-CB8C-1168-872EBB94290B}"/>
              </a:ext>
            </a:extLst>
          </p:cNvPr>
          <p:cNvSpPr>
            <a:spLocks noGrp="1"/>
          </p:cNvSpPr>
          <p:nvPr>
            <p:ph idx="1"/>
          </p:nvPr>
        </p:nvSpPr>
        <p:spPr/>
        <p:txBody>
          <a:bodyPr/>
          <a:lstStyle/>
          <a:p>
            <a:r>
              <a:rPr lang="en-US" dirty="0"/>
              <a:t>Elder representative J.M. Andrews, Min W.W. Rudolph, members 80</a:t>
            </a:r>
          </a:p>
          <a:p>
            <a:r>
              <a:rPr lang="en-US" dirty="0"/>
              <a:t>The current building was completed in 1919. Value of the building property was $5,000. It included no bathrooms or electricity. It was heated with coal, and records list persons responsible for building fires for heat.</a:t>
            </a:r>
          </a:p>
        </p:txBody>
      </p:sp>
    </p:spTree>
    <p:extLst>
      <p:ext uri="{BB962C8B-B14F-4D97-AF65-F5344CB8AC3E}">
        <p14:creationId xmlns:p14="http://schemas.microsoft.com/office/powerpoint/2010/main" val="4229768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65EA-C9CC-A22F-4CBD-24D7ECEA0FFB}"/>
              </a:ext>
            </a:extLst>
          </p:cNvPr>
          <p:cNvSpPr>
            <a:spLocks noGrp="1"/>
          </p:cNvSpPr>
          <p:nvPr>
            <p:ph type="title"/>
          </p:nvPr>
        </p:nvSpPr>
        <p:spPr/>
        <p:txBody>
          <a:bodyPr/>
          <a:lstStyle/>
          <a:p>
            <a:r>
              <a:rPr lang="en-US" dirty="0"/>
              <a:t>1920</a:t>
            </a:r>
          </a:p>
        </p:txBody>
      </p:sp>
      <p:sp>
        <p:nvSpPr>
          <p:cNvPr id="3" name="Content Placeholder 2">
            <a:extLst>
              <a:ext uri="{FF2B5EF4-FFF2-40B4-BE49-F238E27FC236}">
                <a16:creationId xmlns:a16="http://schemas.microsoft.com/office/drawing/2014/main" id="{02F46867-BF3C-06F7-38D3-2E284813E541}"/>
              </a:ext>
            </a:extLst>
          </p:cNvPr>
          <p:cNvSpPr>
            <a:spLocks noGrp="1"/>
          </p:cNvSpPr>
          <p:nvPr>
            <p:ph idx="1"/>
          </p:nvPr>
        </p:nvSpPr>
        <p:spPr>
          <a:xfrm>
            <a:off x="838200" y="1825625"/>
            <a:ext cx="10515600" cy="871037"/>
          </a:xfrm>
        </p:spPr>
        <p:txBody>
          <a:bodyPr>
            <a:normAutofit/>
          </a:bodyPr>
          <a:lstStyle/>
          <a:p>
            <a:r>
              <a:rPr lang="en-US" dirty="0"/>
              <a:t>Elder representative A.B. Beadles, Min. W.W. Rudolph, members 62</a:t>
            </a:r>
          </a:p>
        </p:txBody>
      </p:sp>
      <p:sp>
        <p:nvSpPr>
          <p:cNvPr id="4" name="Title 1">
            <a:extLst>
              <a:ext uri="{FF2B5EF4-FFF2-40B4-BE49-F238E27FC236}">
                <a16:creationId xmlns:a16="http://schemas.microsoft.com/office/drawing/2014/main" id="{496B8515-E97C-0597-F9C0-08DD1652E7E2}"/>
              </a:ext>
            </a:extLst>
          </p:cNvPr>
          <p:cNvSpPr txBox="1">
            <a:spLocks/>
          </p:cNvSpPr>
          <p:nvPr/>
        </p:nvSpPr>
        <p:spPr>
          <a:xfrm>
            <a:off x="838200" y="24063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1921</a:t>
            </a:r>
          </a:p>
        </p:txBody>
      </p:sp>
      <p:sp>
        <p:nvSpPr>
          <p:cNvPr id="5" name="Content Placeholder 2">
            <a:extLst>
              <a:ext uri="{FF2B5EF4-FFF2-40B4-BE49-F238E27FC236}">
                <a16:creationId xmlns:a16="http://schemas.microsoft.com/office/drawing/2014/main" id="{D9292ED8-5C63-7903-F5EB-C35DBE048826}"/>
              </a:ext>
            </a:extLst>
          </p:cNvPr>
          <p:cNvSpPr txBox="1">
            <a:spLocks/>
          </p:cNvSpPr>
          <p:nvPr/>
        </p:nvSpPr>
        <p:spPr>
          <a:xfrm>
            <a:off x="838200" y="3731879"/>
            <a:ext cx="10515600" cy="24282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A.B. Beadles, Min. James Levin Price, SS </a:t>
            </a:r>
            <a:r>
              <a:rPr lang="en-US" dirty="0" err="1"/>
              <a:t>Scty</a:t>
            </a:r>
            <a:r>
              <a:rPr lang="en-US" dirty="0"/>
              <a:t> Lois </a:t>
            </a:r>
            <a:r>
              <a:rPr lang="en-US" dirty="0" err="1"/>
              <a:t>Weaks</a:t>
            </a:r>
            <a:r>
              <a:rPr lang="en-US" dirty="0"/>
              <a:t>, members 62</a:t>
            </a:r>
          </a:p>
        </p:txBody>
      </p:sp>
    </p:spTree>
    <p:extLst>
      <p:ext uri="{BB962C8B-B14F-4D97-AF65-F5344CB8AC3E}">
        <p14:creationId xmlns:p14="http://schemas.microsoft.com/office/powerpoint/2010/main" val="144082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971A0-2C0C-936D-4A60-E5583559F5EB}"/>
              </a:ext>
            </a:extLst>
          </p:cNvPr>
          <p:cNvSpPr>
            <a:spLocks noGrp="1"/>
          </p:cNvSpPr>
          <p:nvPr>
            <p:ph type="title"/>
          </p:nvPr>
        </p:nvSpPr>
        <p:spPr/>
        <p:txBody>
          <a:bodyPr/>
          <a:lstStyle/>
          <a:p>
            <a:r>
              <a:rPr lang="en-US" dirty="0"/>
              <a:t>1922</a:t>
            </a:r>
          </a:p>
        </p:txBody>
      </p:sp>
      <p:sp>
        <p:nvSpPr>
          <p:cNvPr id="3" name="Content Placeholder 2">
            <a:extLst>
              <a:ext uri="{FF2B5EF4-FFF2-40B4-BE49-F238E27FC236}">
                <a16:creationId xmlns:a16="http://schemas.microsoft.com/office/drawing/2014/main" id="{F5765D24-39F9-691D-680E-BC8F6ADB7F23}"/>
              </a:ext>
            </a:extLst>
          </p:cNvPr>
          <p:cNvSpPr>
            <a:spLocks noGrp="1"/>
          </p:cNvSpPr>
          <p:nvPr>
            <p:ph idx="1"/>
          </p:nvPr>
        </p:nvSpPr>
        <p:spPr/>
        <p:txBody>
          <a:bodyPr/>
          <a:lstStyle/>
          <a:p>
            <a:r>
              <a:rPr lang="en-US" dirty="0"/>
              <a:t>Rev. Andrew D. Rudolph (1884-1964) buried in Paducah, Elder representative A.B. Beadles, SS Secretary Corrine </a:t>
            </a:r>
            <a:r>
              <a:rPr lang="en-US" dirty="0" err="1"/>
              <a:t>Whitnell</a:t>
            </a:r>
            <a:r>
              <a:rPr lang="en-US" dirty="0"/>
              <a:t>, members 55.</a:t>
            </a:r>
          </a:p>
          <a:p>
            <a:r>
              <a:rPr lang="en-US" dirty="0"/>
              <a:t>This year lists the first Sunday School record, with E.R. Winslow as superintendent, W.H. </a:t>
            </a:r>
            <a:r>
              <a:rPr lang="en-US" dirty="0" err="1"/>
              <a:t>Weaks</a:t>
            </a:r>
            <a:r>
              <a:rPr lang="en-US" dirty="0"/>
              <a:t> as assistant, teachers were: Mrs. A.B. </a:t>
            </a:r>
            <a:r>
              <a:rPr lang="en-US" dirty="0" err="1"/>
              <a:t>Byrn</a:t>
            </a:r>
            <a:r>
              <a:rPr lang="en-US" dirty="0"/>
              <a:t>, R.B. Winslow, B.J. Plumlee, and J.H. </a:t>
            </a:r>
            <a:r>
              <a:rPr lang="en-US" dirty="0" err="1"/>
              <a:t>Coplen</a:t>
            </a:r>
            <a:r>
              <a:rPr lang="en-US" dirty="0"/>
              <a:t>. Organist was Maxie Mullins. </a:t>
            </a:r>
          </a:p>
          <a:p>
            <a:r>
              <a:rPr lang="en-US" dirty="0"/>
              <a:t>Offering was $2.12 on January 8, 1922, attendance was 38. Sunday School record books dating since 1922 are archived.</a:t>
            </a:r>
          </a:p>
        </p:txBody>
      </p:sp>
    </p:spTree>
    <p:extLst>
      <p:ext uri="{BB962C8B-B14F-4D97-AF65-F5344CB8AC3E}">
        <p14:creationId xmlns:p14="http://schemas.microsoft.com/office/powerpoint/2010/main" val="3522032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26E3-7879-C0D7-87D9-BBF55CD0BB69}"/>
              </a:ext>
            </a:extLst>
          </p:cNvPr>
          <p:cNvSpPr>
            <a:spLocks noGrp="1"/>
          </p:cNvSpPr>
          <p:nvPr>
            <p:ph type="title"/>
          </p:nvPr>
        </p:nvSpPr>
        <p:spPr/>
        <p:txBody>
          <a:bodyPr/>
          <a:lstStyle/>
          <a:p>
            <a:r>
              <a:rPr lang="en-US" dirty="0"/>
              <a:t>1923</a:t>
            </a:r>
          </a:p>
        </p:txBody>
      </p:sp>
      <p:sp>
        <p:nvSpPr>
          <p:cNvPr id="3" name="Content Placeholder 2">
            <a:extLst>
              <a:ext uri="{FF2B5EF4-FFF2-40B4-BE49-F238E27FC236}">
                <a16:creationId xmlns:a16="http://schemas.microsoft.com/office/drawing/2014/main" id="{AFAD9196-05FA-6C0B-4921-749E8AD2CBFB}"/>
              </a:ext>
            </a:extLst>
          </p:cNvPr>
          <p:cNvSpPr>
            <a:spLocks noGrp="1"/>
          </p:cNvSpPr>
          <p:nvPr>
            <p:ph idx="1"/>
          </p:nvPr>
        </p:nvSpPr>
        <p:spPr>
          <a:xfrm>
            <a:off x="838200" y="1825625"/>
            <a:ext cx="10515600" cy="853407"/>
          </a:xfrm>
        </p:spPr>
        <p:txBody>
          <a:bodyPr>
            <a:normAutofit lnSpcReduction="10000"/>
          </a:bodyPr>
          <a:lstStyle/>
          <a:p>
            <a:r>
              <a:rPr lang="en-US" dirty="0"/>
              <a:t>Rev. A.D. Rudolph, Elder representative A.B. Beadles, SS </a:t>
            </a:r>
            <a:r>
              <a:rPr lang="en-US" dirty="0" err="1"/>
              <a:t>Scty</a:t>
            </a:r>
            <a:r>
              <a:rPr lang="en-US" dirty="0"/>
              <a:t> </a:t>
            </a:r>
            <a:r>
              <a:rPr lang="en-US" dirty="0" err="1"/>
              <a:t>Aulcy</a:t>
            </a:r>
            <a:r>
              <a:rPr lang="en-US" dirty="0"/>
              <a:t> Plumlee, members 70</a:t>
            </a:r>
          </a:p>
        </p:txBody>
      </p:sp>
      <p:sp>
        <p:nvSpPr>
          <p:cNvPr id="4" name="Title 1">
            <a:extLst>
              <a:ext uri="{FF2B5EF4-FFF2-40B4-BE49-F238E27FC236}">
                <a16:creationId xmlns:a16="http://schemas.microsoft.com/office/drawing/2014/main" id="{91F85EEE-D860-445A-3473-12349581FA99}"/>
              </a:ext>
            </a:extLst>
          </p:cNvPr>
          <p:cNvSpPr txBox="1">
            <a:spLocks/>
          </p:cNvSpPr>
          <p:nvPr/>
        </p:nvSpPr>
        <p:spPr>
          <a:xfrm>
            <a:off x="838200" y="267903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1924</a:t>
            </a:r>
          </a:p>
        </p:txBody>
      </p:sp>
      <p:sp>
        <p:nvSpPr>
          <p:cNvPr id="5" name="Content Placeholder 2">
            <a:extLst>
              <a:ext uri="{FF2B5EF4-FFF2-40B4-BE49-F238E27FC236}">
                <a16:creationId xmlns:a16="http://schemas.microsoft.com/office/drawing/2014/main" id="{CD59BFD4-011E-D26C-65B1-126BA063CC45}"/>
              </a:ext>
            </a:extLst>
          </p:cNvPr>
          <p:cNvSpPr txBox="1">
            <a:spLocks/>
          </p:cNvSpPr>
          <p:nvPr/>
        </p:nvSpPr>
        <p:spPr>
          <a:xfrm>
            <a:off x="838200" y="3974224"/>
            <a:ext cx="10515600" cy="21057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A.D. Rudolph, Elder representative A.B. Beadles, SS </a:t>
            </a:r>
            <a:r>
              <a:rPr lang="en-US" dirty="0" err="1"/>
              <a:t>Scty</a:t>
            </a:r>
            <a:r>
              <a:rPr lang="en-US" dirty="0"/>
              <a:t> Lois </a:t>
            </a:r>
            <a:r>
              <a:rPr lang="en-US" dirty="0" err="1"/>
              <a:t>Weaks</a:t>
            </a:r>
            <a:r>
              <a:rPr lang="en-US" dirty="0"/>
              <a:t>, members 100.</a:t>
            </a:r>
          </a:p>
          <a:p>
            <a:r>
              <a:rPr lang="en-US" dirty="0"/>
              <a:t>Sunday School records for May 11 show scripture lesson was 2 Kings 11, attendance was 57 and Easter offering was $3.60</a:t>
            </a:r>
          </a:p>
        </p:txBody>
      </p:sp>
    </p:spTree>
    <p:extLst>
      <p:ext uri="{BB962C8B-B14F-4D97-AF65-F5344CB8AC3E}">
        <p14:creationId xmlns:p14="http://schemas.microsoft.com/office/powerpoint/2010/main" val="3383515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0FEE-84E0-5FE5-3373-AD16710E8F28}"/>
              </a:ext>
            </a:extLst>
          </p:cNvPr>
          <p:cNvSpPr>
            <a:spLocks noGrp="1"/>
          </p:cNvSpPr>
          <p:nvPr>
            <p:ph type="title"/>
          </p:nvPr>
        </p:nvSpPr>
        <p:spPr/>
        <p:txBody>
          <a:bodyPr/>
          <a:lstStyle/>
          <a:p>
            <a:r>
              <a:rPr lang="en-US" dirty="0"/>
              <a:t>1925</a:t>
            </a:r>
          </a:p>
        </p:txBody>
      </p:sp>
      <p:sp>
        <p:nvSpPr>
          <p:cNvPr id="3" name="Content Placeholder 2">
            <a:extLst>
              <a:ext uri="{FF2B5EF4-FFF2-40B4-BE49-F238E27FC236}">
                <a16:creationId xmlns:a16="http://schemas.microsoft.com/office/drawing/2014/main" id="{E0F049F8-B36E-4ADA-8F46-6E8B12F45F34}"/>
              </a:ext>
            </a:extLst>
          </p:cNvPr>
          <p:cNvSpPr>
            <a:spLocks noGrp="1"/>
          </p:cNvSpPr>
          <p:nvPr>
            <p:ph idx="1"/>
          </p:nvPr>
        </p:nvSpPr>
        <p:spPr>
          <a:xfrm>
            <a:off x="838200" y="1825625"/>
            <a:ext cx="10515600" cy="1976354"/>
          </a:xfrm>
        </p:spPr>
        <p:txBody>
          <a:bodyPr/>
          <a:lstStyle/>
          <a:p>
            <a:r>
              <a:rPr lang="en-US" dirty="0"/>
              <a:t>Rev. A.D. Rudolph, Elder representative A.B. Beadles, SS </a:t>
            </a:r>
            <a:r>
              <a:rPr lang="en-US" dirty="0" err="1"/>
              <a:t>Scty</a:t>
            </a:r>
            <a:r>
              <a:rPr lang="en-US" dirty="0"/>
              <a:t> Maud </a:t>
            </a:r>
            <a:r>
              <a:rPr lang="en-US" dirty="0" err="1"/>
              <a:t>Byrn</a:t>
            </a:r>
            <a:r>
              <a:rPr lang="en-US" dirty="0"/>
              <a:t>, members 102.</a:t>
            </a:r>
          </a:p>
          <a:p>
            <a:r>
              <a:rPr lang="en-US" dirty="0"/>
              <a:t>For the year, collections for missions total $20.22 from Sunday School scholars.</a:t>
            </a:r>
          </a:p>
        </p:txBody>
      </p:sp>
      <p:sp>
        <p:nvSpPr>
          <p:cNvPr id="4" name="Title 1">
            <a:extLst>
              <a:ext uri="{FF2B5EF4-FFF2-40B4-BE49-F238E27FC236}">
                <a16:creationId xmlns:a16="http://schemas.microsoft.com/office/drawing/2014/main" id="{DE29D769-FA19-6081-3D38-E84349CA0105}"/>
              </a:ext>
            </a:extLst>
          </p:cNvPr>
          <p:cNvSpPr txBox="1">
            <a:spLocks/>
          </p:cNvSpPr>
          <p:nvPr/>
        </p:nvSpPr>
        <p:spPr>
          <a:xfrm>
            <a:off x="838200" y="359761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1926</a:t>
            </a:r>
          </a:p>
        </p:txBody>
      </p:sp>
      <p:sp>
        <p:nvSpPr>
          <p:cNvPr id="5" name="Content Placeholder 2">
            <a:extLst>
              <a:ext uri="{FF2B5EF4-FFF2-40B4-BE49-F238E27FC236}">
                <a16:creationId xmlns:a16="http://schemas.microsoft.com/office/drawing/2014/main" id="{434AF26D-4D19-2548-04C2-8C50F804F3B1}"/>
              </a:ext>
            </a:extLst>
          </p:cNvPr>
          <p:cNvSpPr txBox="1">
            <a:spLocks/>
          </p:cNvSpPr>
          <p:nvPr/>
        </p:nvSpPr>
        <p:spPr>
          <a:xfrm>
            <a:off x="838200" y="4881646"/>
            <a:ext cx="10515600" cy="19763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A.D. Rudolph, Elder representative A.B. Beadles, SS </a:t>
            </a:r>
            <a:r>
              <a:rPr lang="en-US" dirty="0" err="1"/>
              <a:t>Scty</a:t>
            </a:r>
            <a:r>
              <a:rPr lang="en-US" dirty="0"/>
              <a:t> Maud </a:t>
            </a:r>
            <a:r>
              <a:rPr lang="en-US" dirty="0" err="1"/>
              <a:t>Byrn</a:t>
            </a:r>
            <a:r>
              <a:rPr lang="en-US" dirty="0"/>
              <a:t>, members 107.</a:t>
            </a:r>
          </a:p>
        </p:txBody>
      </p:sp>
    </p:spTree>
    <p:extLst>
      <p:ext uri="{BB962C8B-B14F-4D97-AF65-F5344CB8AC3E}">
        <p14:creationId xmlns:p14="http://schemas.microsoft.com/office/powerpoint/2010/main" val="136356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52D1-F6AD-A75B-6491-32B2DEA5841A}"/>
              </a:ext>
            </a:extLst>
          </p:cNvPr>
          <p:cNvSpPr>
            <a:spLocks noGrp="1"/>
          </p:cNvSpPr>
          <p:nvPr>
            <p:ph type="title"/>
          </p:nvPr>
        </p:nvSpPr>
        <p:spPr/>
        <p:txBody>
          <a:bodyPr/>
          <a:lstStyle/>
          <a:p>
            <a:r>
              <a:rPr lang="en-US" dirty="0"/>
              <a:t>1835</a:t>
            </a:r>
          </a:p>
        </p:txBody>
      </p:sp>
      <p:sp>
        <p:nvSpPr>
          <p:cNvPr id="3" name="Content Placeholder 2">
            <a:extLst>
              <a:ext uri="{FF2B5EF4-FFF2-40B4-BE49-F238E27FC236}">
                <a16:creationId xmlns:a16="http://schemas.microsoft.com/office/drawing/2014/main" id="{70D7B531-BF93-7A02-E526-7F6CC25E6AA2}"/>
              </a:ext>
            </a:extLst>
          </p:cNvPr>
          <p:cNvSpPr>
            <a:spLocks noGrp="1"/>
          </p:cNvSpPr>
          <p:nvPr>
            <p:ph idx="1"/>
          </p:nvPr>
        </p:nvSpPr>
        <p:spPr>
          <a:xfrm>
            <a:off x="838200" y="1825625"/>
            <a:ext cx="10515600" cy="965701"/>
          </a:xfrm>
        </p:spPr>
        <p:txBody>
          <a:bodyPr/>
          <a:lstStyle/>
          <a:p>
            <a:r>
              <a:rPr lang="en-US" dirty="0"/>
              <a:t>The first recorded meeting in Kentucky of the Obion Presbytery, March 19 and 20, 1835 in Beech Grove, Kentucky in Graves County. </a:t>
            </a:r>
          </a:p>
        </p:txBody>
      </p:sp>
      <p:sp>
        <p:nvSpPr>
          <p:cNvPr id="4" name="Title 1">
            <a:extLst>
              <a:ext uri="{FF2B5EF4-FFF2-40B4-BE49-F238E27FC236}">
                <a16:creationId xmlns:a16="http://schemas.microsoft.com/office/drawing/2014/main" id="{C8FB71F9-D257-3099-B92F-A44140F3DE96}"/>
              </a:ext>
            </a:extLst>
          </p:cNvPr>
          <p:cNvSpPr txBox="1">
            <a:spLocks/>
          </p:cNvSpPr>
          <p:nvPr/>
        </p:nvSpPr>
        <p:spPr>
          <a:xfrm>
            <a:off x="838200" y="27411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1848</a:t>
            </a:r>
          </a:p>
        </p:txBody>
      </p:sp>
      <p:sp>
        <p:nvSpPr>
          <p:cNvPr id="8" name="Content Placeholder 2">
            <a:extLst>
              <a:ext uri="{FF2B5EF4-FFF2-40B4-BE49-F238E27FC236}">
                <a16:creationId xmlns:a16="http://schemas.microsoft.com/office/drawing/2014/main" id="{FC281BB0-6082-A6D5-43BC-A9AA29B7D6FD}"/>
              </a:ext>
            </a:extLst>
          </p:cNvPr>
          <p:cNvSpPr txBox="1">
            <a:spLocks/>
          </p:cNvSpPr>
          <p:nvPr/>
        </p:nvSpPr>
        <p:spPr>
          <a:xfrm>
            <a:off x="838200" y="4016461"/>
            <a:ext cx="10515600" cy="9657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Hickman and Paducah circuits were added to the Presbytery.</a:t>
            </a:r>
          </a:p>
        </p:txBody>
      </p:sp>
    </p:spTree>
    <p:extLst>
      <p:ext uri="{BB962C8B-B14F-4D97-AF65-F5344CB8AC3E}">
        <p14:creationId xmlns:p14="http://schemas.microsoft.com/office/powerpoint/2010/main" val="2461948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EC4A-7A95-E67A-CF0B-18ECC1645884}"/>
              </a:ext>
            </a:extLst>
          </p:cNvPr>
          <p:cNvSpPr>
            <a:spLocks noGrp="1"/>
          </p:cNvSpPr>
          <p:nvPr>
            <p:ph type="title"/>
          </p:nvPr>
        </p:nvSpPr>
        <p:spPr/>
        <p:txBody>
          <a:bodyPr/>
          <a:lstStyle/>
          <a:p>
            <a:r>
              <a:rPr lang="en-US" dirty="0"/>
              <a:t>1927</a:t>
            </a:r>
          </a:p>
        </p:txBody>
      </p:sp>
      <p:sp>
        <p:nvSpPr>
          <p:cNvPr id="3" name="Content Placeholder 2">
            <a:extLst>
              <a:ext uri="{FF2B5EF4-FFF2-40B4-BE49-F238E27FC236}">
                <a16:creationId xmlns:a16="http://schemas.microsoft.com/office/drawing/2014/main" id="{FE80C383-8229-0B6B-F0BF-134E71EBAFB6}"/>
              </a:ext>
            </a:extLst>
          </p:cNvPr>
          <p:cNvSpPr>
            <a:spLocks noGrp="1"/>
          </p:cNvSpPr>
          <p:nvPr>
            <p:ph idx="1"/>
          </p:nvPr>
        </p:nvSpPr>
        <p:spPr>
          <a:xfrm>
            <a:off x="838200" y="1825625"/>
            <a:ext cx="10515600" cy="949659"/>
          </a:xfrm>
        </p:spPr>
        <p:txBody>
          <a:bodyPr/>
          <a:lstStyle/>
          <a:p>
            <a:r>
              <a:rPr lang="en-US" dirty="0"/>
              <a:t>Rev. A.D. Rudolph, Elder representative A.B. Beadles, SS Supt W.H. </a:t>
            </a:r>
            <a:r>
              <a:rPr lang="en-US" dirty="0" err="1"/>
              <a:t>Weaks</a:t>
            </a:r>
            <a:r>
              <a:rPr lang="en-US" dirty="0"/>
              <a:t>, members 106</a:t>
            </a:r>
          </a:p>
        </p:txBody>
      </p:sp>
      <p:sp>
        <p:nvSpPr>
          <p:cNvPr id="4" name="Title 1">
            <a:extLst>
              <a:ext uri="{FF2B5EF4-FFF2-40B4-BE49-F238E27FC236}">
                <a16:creationId xmlns:a16="http://schemas.microsoft.com/office/drawing/2014/main" id="{A25D4540-A381-8E91-B173-B6ACEFEA8FA9}"/>
              </a:ext>
            </a:extLst>
          </p:cNvPr>
          <p:cNvSpPr txBox="1">
            <a:spLocks/>
          </p:cNvSpPr>
          <p:nvPr/>
        </p:nvSpPr>
        <p:spPr>
          <a:xfrm>
            <a:off x="838200" y="25688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1928</a:t>
            </a:r>
          </a:p>
        </p:txBody>
      </p:sp>
      <p:sp>
        <p:nvSpPr>
          <p:cNvPr id="5" name="Content Placeholder 2">
            <a:extLst>
              <a:ext uri="{FF2B5EF4-FFF2-40B4-BE49-F238E27FC236}">
                <a16:creationId xmlns:a16="http://schemas.microsoft.com/office/drawing/2014/main" id="{F12A5C47-02C3-FB24-AE47-9F6FB07138CB}"/>
              </a:ext>
            </a:extLst>
          </p:cNvPr>
          <p:cNvSpPr txBox="1">
            <a:spLocks/>
          </p:cNvSpPr>
          <p:nvPr/>
        </p:nvSpPr>
        <p:spPr>
          <a:xfrm>
            <a:off x="838200" y="3768143"/>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A.D. Rudolph, Elder representative A.B. Beadles, SS Supt W.H. </a:t>
            </a:r>
            <a:r>
              <a:rPr lang="en-US" dirty="0" err="1"/>
              <a:t>Weaks</a:t>
            </a:r>
            <a:r>
              <a:rPr lang="en-US" dirty="0"/>
              <a:t>, members 77</a:t>
            </a:r>
          </a:p>
        </p:txBody>
      </p:sp>
      <p:sp>
        <p:nvSpPr>
          <p:cNvPr id="6" name="Title 1">
            <a:extLst>
              <a:ext uri="{FF2B5EF4-FFF2-40B4-BE49-F238E27FC236}">
                <a16:creationId xmlns:a16="http://schemas.microsoft.com/office/drawing/2014/main" id="{DB416021-0CC5-50BA-71DF-3CCA4DBF6FC0}"/>
              </a:ext>
            </a:extLst>
          </p:cNvPr>
          <p:cNvSpPr txBox="1">
            <a:spLocks/>
          </p:cNvSpPr>
          <p:nvPr/>
        </p:nvSpPr>
        <p:spPr>
          <a:xfrm>
            <a:off x="838200" y="463759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1929</a:t>
            </a:r>
          </a:p>
        </p:txBody>
      </p:sp>
      <p:sp>
        <p:nvSpPr>
          <p:cNvPr id="7" name="Content Placeholder 2">
            <a:extLst>
              <a:ext uri="{FF2B5EF4-FFF2-40B4-BE49-F238E27FC236}">
                <a16:creationId xmlns:a16="http://schemas.microsoft.com/office/drawing/2014/main" id="{E4AC110F-09B4-0ED0-2189-5C632799BD34}"/>
              </a:ext>
            </a:extLst>
          </p:cNvPr>
          <p:cNvSpPr txBox="1">
            <a:spLocks/>
          </p:cNvSpPr>
          <p:nvPr/>
        </p:nvSpPr>
        <p:spPr>
          <a:xfrm>
            <a:off x="838200" y="5756698"/>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A.D. Rudolph, Elder representative A.B. Beadles, SS Supt A.B. Beadles, members 93</a:t>
            </a:r>
          </a:p>
        </p:txBody>
      </p:sp>
    </p:spTree>
    <p:extLst>
      <p:ext uri="{BB962C8B-B14F-4D97-AF65-F5344CB8AC3E}">
        <p14:creationId xmlns:p14="http://schemas.microsoft.com/office/powerpoint/2010/main" val="3066910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EC4A-7A95-E67A-CF0B-18ECC1645884}"/>
              </a:ext>
            </a:extLst>
          </p:cNvPr>
          <p:cNvSpPr>
            <a:spLocks noGrp="1"/>
          </p:cNvSpPr>
          <p:nvPr>
            <p:ph type="title"/>
          </p:nvPr>
        </p:nvSpPr>
        <p:spPr/>
        <p:txBody>
          <a:bodyPr/>
          <a:lstStyle/>
          <a:p>
            <a:r>
              <a:rPr lang="en-US" dirty="0"/>
              <a:t>1930</a:t>
            </a:r>
          </a:p>
        </p:txBody>
      </p:sp>
      <p:sp>
        <p:nvSpPr>
          <p:cNvPr id="3" name="Content Placeholder 2">
            <a:extLst>
              <a:ext uri="{FF2B5EF4-FFF2-40B4-BE49-F238E27FC236}">
                <a16:creationId xmlns:a16="http://schemas.microsoft.com/office/drawing/2014/main" id="{FE80C383-8229-0B6B-F0BF-134E71EBAFB6}"/>
              </a:ext>
            </a:extLst>
          </p:cNvPr>
          <p:cNvSpPr>
            <a:spLocks noGrp="1"/>
          </p:cNvSpPr>
          <p:nvPr>
            <p:ph idx="1"/>
          </p:nvPr>
        </p:nvSpPr>
        <p:spPr>
          <a:xfrm>
            <a:off x="838200" y="1825625"/>
            <a:ext cx="10515600" cy="949659"/>
          </a:xfrm>
        </p:spPr>
        <p:txBody>
          <a:bodyPr/>
          <a:lstStyle/>
          <a:p>
            <a:r>
              <a:rPr lang="en-US" dirty="0"/>
              <a:t>Rev. A.D. Rudolph, Elder representative A.B. Beadles, SS Supt A.B. Beadles, members 95</a:t>
            </a:r>
          </a:p>
        </p:txBody>
      </p:sp>
      <p:sp>
        <p:nvSpPr>
          <p:cNvPr id="4" name="Title 1">
            <a:extLst>
              <a:ext uri="{FF2B5EF4-FFF2-40B4-BE49-F238E27FC236}">
                <a16:creationId xmlns:a16="http://schemas.microsoft.com/office/drawing/2014/main" id="{A25D4540-A381-8E91-B173-B6ACEFEA8FA9}"/>
              </a:ext>
            </a:extLst>
          </p:cNvPr>
          <p:cNvSpPr txBox="1">
            <a:spLocks/>
          </p:cNvSpPr>
          <p:nvPr/>
        </p:nvSpPr>
        <p:spPr>
          <a:xfrm>
            <a:off x="838200" y="25688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1931</a:t>
            </a:r>
          </a:p>
        </p:txBody>
      </p:sp>
      <p:sp>
        <p:nvSpPr>
          <p:cNvPr id="5" name="Content Placeholder 2">
            <a:extLst>
              <a:ext uri="{FF2B5EF4-FFF2-40B4-BE49-F238E27FC236}">
                <a16:creationId xmlns:a16="http://schemas.microsoft.com/office/drawing/2014/main" id="{F12A5C47-02C3-FB24-AE47-9F6FB07138CB}"/>
              </a:ext>
            </a:extLst>
          </p:cNvPr>
          <p:cNvSpPr txBox="1">
            <a:spLocks/>
          </p:cNvSpPr>
          <p:nvPr/>
        </p:nvSpPr>
        <p:spPr>
          <a:xfrm>
            <a:off x="838200" y="3768143"/>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A.D. Rudolph, Elder representative W.H. </a:t>
            </a:r>
            <a:r>
              <a:rPr lang="en-US" dirty="0" err="1"/>
              <a:t>Weaks</a:t>
            </a:r>
            <a:r>
              <a:rPr lang="en-US" dirty="0"/>
              <a:t>, SS Supt E.R. Winslow, members 94</a:t>
            </a:r>
          </a:p>
        </p:txBody>
      </p:sp>
    </p:spTree>
    <p:extLst>
      <p:ext uri="{BB962C8B-B14F-4D97-AF65-F5344CB8AC3E}">
        <p14:creationId xmlns:p14="http://schemas.microsoft.com/office/powerpoint/2010/main" val="17825524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2A01-8EA2-8E61-C5C1-1EBB51F807C3}"/>
              </a:ext>
            </a:extLst>
          </p:cNvPr>
          <p:cNvSpPr>
            <a:spLocks noGrp="1"/>
          </p:cNvSpPr>
          <p:nvPr>
            <p:ph type="title"/>
          </p:nvPr>
        </p:nvSpPr>
        <p:spPr/>
        <p:txBody>
          <a:bodyPr/>
          <a:lstStyle/>
          <a:p>
            <a:r>
              <a:rPr lang="en-US" dirty="0"/>
              <a:t>1932</a:t>
            </a:r>
          </a:p>
        </p:txBody>
      </p:sp>
      <p:sp>
        <p:nvSpPr>
          <p:cNvPr id="3" name="Content Placeholder 2">
            <a:extLst>
              <a:ext uri="{FF2B5EF4-FFF2-40B4-BE49-F238E27FC236}">
                <a16:creationId xmlns:a16="http://schemas.microsoft.com/office/drawing/2014/main" id="{8D537DC1-228F-1269-38CF-800E25AB95A0}"/>
              </a:ext>
            </a:extLst>
          </p:cNvPr>
          <p:cNvSpPr>
            <a:spLocks noGrp="1"/>
          </p:cNvSpPr>
          <p:nvPr>
            <p:ph idx="1"/>
          </p:nvPr>
        </p:nvSpPr>
        <p:spPr/>
        <p:txBody>
          <a:bodyPr/>
          <a:lstStyle/>
          <a:p>
            <a:r>
              <a:rPr lang="en-US" dirty="0"/>
              <a:t>Rev W.O. Parr (1900-1967), Elder representative W.H. </a:t>
            </a:r>
            <a:r>
              <a:rPr lang="en-US" dirty="0" err="1"/>
              <a:t>Weaks</a:t>
            </a:r>
            <a:r>
              <a:rPr lang="en-US" dirty="0"/>
              <a:t>, SS Supt E.R. Winslow, members 74.</a:t>
            </a:r>
          </a:p>
          <a:p>
            <a:r>
              <a:rPr lang="en-US" dirty="0"/>
              <a:t>The Sunday School record for this year includes a financial report:</a:t>
            </a:r>
          </a:p>
          <a:p>
            <a:pPr lvl="1"/>
            <a:r>
              <a:rPr lang="en-US" dirty="0"/>
              <a:t>Sent to missions $5.36; Baccalaureate sermon expense $4.00; Flowers $2.50; Literature $31.53; Making Fires $14.00; Award pin $1.05; Repairs for church $2.40; Oil, mops, etc. $1.10</a:t>
            </a:r>
          </a:p>
          <a:p>
            <a:pPr lvl="1"/>
            <a:r>
              <a:rPr lang="en-US" dirty="0"/>
              <a:t>Expenditures $65.99</a:t>
            </a:r>
          </a:p>
          <a:p>
            <a:pPr lvl="1"/>
            <a:r>
              <a:rPr lang="en-US" dirty="0"/>
              <a:t>Total Collections $68.49</a:t>
            </a:r>
          </a:p>
          <a:p>
            <a:pPr lvl="1"/>
            <a:r>
              <a:rPr lang="en-US" dirty="0"/>
              <a:t>Balance $2.30</a:t>
            </a:r>
          </a:p>
          <a:p>
            <a:pPr lvl="1"/>
            <a:r>
              <a:rPr lang="en-US" dirty="0"/>
              <a:t>Average Attendance 35; Average Collection $1.18</a:t>
            </a:r>
          </a:p>
        </p:txBody>
      </p:sp>
    </p:spTree>
    <p:extLst>
      <p:ext uri="{BB962C8B-B14F-4D97-AF65-F5344CB8AC3E}">
        <p14:creationId xmlns:p14="http://schemas.microsoft.com/office/powerpoint/2010/main" val="2786414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EC4A-7A95-E67A-CF0B-18ECC1645884}"/>
              </a:ext>
            </a:extLst>
          </p:cNvPr>
          <p:cNvSpPr>
            <a:spLocks noGrp="1"/>
          </p:cNvSpPr>
          <p:nvPr>
            <p:ph type="title"/>
          </p:nvPr>
        </p:nvSpPr>
        <p:spPr/>
        <p:txBody>
          <a:bodyPr/>
          <a:lstStyle/>
          <a:p>
            <a:r>
              <a:rPr lang="en-US" dirty="0"/>
              <a:t>1933</a:t>
            </a:r>
          </a:p>
        </p:txBody>
      </p:sp>
      <p:sp>
        <p:nvSpPr>
          <p:cNvPr id="3" name="Content Placeholder 2">
            <a:extLst>
              <a:ext uri="{FF2B5EF4-FFF2-40B4-BE49-F238E27FC236}">
                <a16:creationId xmlns:a16="http://schemas.microsoft.com/office/drawing/2014/main" id="{FE80C383-8229-0B6B-F0BF-134E71EBAFB6}"/>
              </a:ext>
            </a:extLst>
          </p:cNvPr>
          <p:cNvSpPr>
            <a:spLocks noGrp="1"/>
          </p:cNvSpPr>
          <p:nvPr>
            <p:ph idx="1"/>
          </p:nvPr>
        </p:nvSpPr>
        <p:spPr>
          <a:xfrm>
            <a:off x="838200" y="1825625"/>
            <a:ext cx="10515600" cy="949659"/>
          </a:xfrm>
        </p:spPr>
        <p:txBody>
          <a:bodyPr/>
          <a:lstStyle/>
          <a:p>
            <a:r>
              <a:rPr lang="en-US" dirty="0"/>
              <a:t>Rev. W.O. Parr, Elder representative W.H. </a:t>
            </a:r>
            <a:r>
              <a:rPr lang="en-US" dirty="0" err="1"/>
              <a:t>Weaks</a:t>
            </a:r>
            <a:r>
              <a:rPr lang="en-US" dirty="0"/>
              <a:t>, members 70</a:t>
            </a:r>
          </a:p>
        </p:txBody>
      </p:sp>
      <p:sp>
        <p:nvSpPr>
          <p:cNvPr id="4" name="Title 1">
            <a:extLst>
              <a:ext uri="{FF2B5EF4-FFF2-40B4-BE49-F238E27FC236}">
                <a16:creationId xmlns:a16="http://schemas.microsoft.com/office/drawing/2014/main" id="{A25D4540-A381-8E91-B173-B6ACEFEA8FA9}"/>
              </a:ext>
            </a:extLst>
          </p:cNvPr>
          <p:cNvSpPr txBox="1">
            <a:spLocks/>
          </p:cNvSpPr>
          <p:nvPr/>
        </p:nvSpPr>
        <p:spPr>
          <a:xfrm>
            <a:off x="838200" y="25688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1934</a:t>
            </a:r>
          </a:p>
        </p:txBody>
      </p:sp>
      <p:sp>
        <p:nvSpPr>
          <p:cNvPr id="5" name="Content Placeholder 2">
            <a:extLst>
              <a:ext uri="{FF2B5EF4-FFF2-40B4-BE49-F238E27FC236}">
                <a16:creationId xmlns:a16="http://schemas.microsoft.com/office/drawing/2014/main" id="{F12A5C47-02C3-FB24-AE47-9F6FB07138CB}"/>
              </a:ext>
            </a:extLst>
          </p:cNvPr>
          <p:cNvSpPr txBox="1">
            <a:spLocks/>
          </p:cNvSpPr>
          <p:nvPr/>
        </p:nvSpPr>
        <p:spPr>
          <a:xfrm>
            <a:off x="838200" y="3768143"/>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W.O. Parr, Elder representative W.H. </a:t>
            </a:r>
            <a:r>
              <a:rPr lang="en-US" dirty="0" err="1"/>
              <a:t>Weaks</a:t>
            </a:r>
            <a:r>
              <a:rPr lang="en-US" dirty="0"/>
              <a:t>, members 75</a:t>
            </a:r>
          </a:p>
        </p:txBody>
      </p:sp>
    </p:spTree>
    <p:extLst>
      <p:ext uri="{BB962C8B-B14F-4D97-AF65-F5344CB8AC3E}">
        <p14:creationId xmlns:p14="http://schemas.microsoft.com/office/powerpoint/2010/main" val="3288360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E6A0E-5911-1C45-F71A-E9FE3C189A16}"/>
              </a:ext>
            </a:extLst>
          </p:cNvPr>
          <p:cNvSpPr>
            <a:spLocks noGrp="1"/>
          </p:cNvSpPr>
          <p:nvPr>
            <p:ph type="title"/>
          </p:nvPr>
        </p:nvSpPr>
        <p:spPr/>
        <p:txBody>
          <a:bodyPr/>
          <a:lstStyle/>
          <a:p>
            <a:r>
              <a:rPr lang="en-US" dirty="0"/>
              <a:t>1935</a:t>
            </a:r>
          </a:p>
        </p:txBody>
      </p:sp>
      <p:sp>
        <p:nvSpPr>
          <p:cNvPr id="3" name="Content Placeholder 2">
            <a:extLst>
              <a:ext uri="{FF2B5EF4-FFF2-40B4-BE49-F238E27FC236}">
                <a16:creationId xmlns:a16="http://schemas.microsoft.com/office/drawing/2014/main" id="{3D161E23-779D-209F-E491-3FE8CCF98885}"/>
              </a:ext>
            </a:extLst>
          </p:cNvPr>
          <p:cNvSpPr>
            <a:spLocks noGrp="1"/>
          </p:cNvSpPr>
          <p:nvPr>
            <p:ph idx="1"/>
          </p:nvPr>
        </p:nvSpPr>
        <p:spPr>
          <a:xfrm>
            <a:off x="838200" y="1825625"/>
            <a:ext cx="10515600" cy="1896143"/>
          </a:xfrm>
        </p:spPr>
        <p:txBody>
          <a:bodyPr/>
          <a:lstStyle/>
          <a:p>
            <a:r>
              <a:rPr lang="en-US" dirty="0"/>
              <a:t>Rev. W.O. Parr, Elder representative W.H. </a:t>
            </a:r>
            <a:r>
              <a:rPr lang="en-US" dirty="0" err="1"/>
              <a:t>Weaks</a:t>
            </a:r>
            <a:r>
              <a:rPr lang="en-US" dirty="0"/>
              <a:t>, members 75. </a:t>
            </a:r>
          </a:p>
          <a:p>
            <a:r>
              <a:rPr lang="en-US" dirty="0"/>
              <a:t>Sunday School records dated October 6</a:t>
            </a:r>
            <a:r>
              <a:rPr lang="en-US" baseline="30000" dirty="0"/>
              <a:t>th</a:t>
            </a:r>
            <a:r>
              <a:rPr lang="en-US" dirty="0"/>
              <a:t>, indicate that Corinne and Mrs. </a:t>
            </a:r>
            <a:r>
              <a:rPr lang="en-US" dirty="0" err="1"/>
              <a:t>Byrn</a:t>
            </a:r>
            <a:r>
              <a:rPr lang="en-US" dirty="0"/>
              <a:t> began making fires at $4.00 per month. SS offering that date was $1.13.</a:t>
            </a:r>
          </a:p>
        </p:txBody>
      </p:sp>
      <p:sp>
        <p:nvSpPr>
          <p:cNvPr id="4" name="Title 1">
            <a:extLst>
              <a:ext uri="{FF2B5EF4-FFF2-40B4-BE49-F238E27FC236}">
                <a16:creationId xmlns:a16="http://schemas.microsoft.com/office/drawing/2014/main" id="{3B109903-A03B-9F8F-3430-EF41BDDE6E9A}"/>
              </a:ext>
            </a:extLst>
          </p:cNvPr>
          <p:cNvSpPr txBox="1">
            <a:spLocks/>
          </p:cNvSpPr>
          <p:nvPr/>
        </p:nvSpPr>
        <p:spPr>
          <a:xfrm>
            <a:off x="838200" y="385670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1936</a:t>
            </a:r>
          </a:p>
        </p:txBody>
      </p:sp>
      <p:sp>
        <p:nvSpPr>
          <p:cNvPr id="5" name="Content Placeholder 2">
            <a:extLst>
              <a:ext uri="{FF2B5EF4-FFF2-40B4-BE49-F238E27FC236}">
                <a16:creationId xmlns:a16="http://schemas.microsoft.com/office/drawing/2014/main" id="{2D7AA7AD-9A9D-A044-142B-9BD40A8902A2}"/>
              </a:ext>
            </a:extLst>
          </p:cNvPr>
          <p:cNvSpPr txBox="1">
            <a:spLocks/>
          </p:cNvSpPr>
          <p:nvPr/>
        </p:nvSpPr>
        <p:spPr>
          <a:xfrm>
            <a:off x="838200" y="4961857"/>
            <a:ext cx="10515600" cy="1896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W.O. Parr, Elder representative W.H. </a:t>
            </a:r>
            <a:r>
              <a:rPr lang="en-US" dirty="0" err="1"/>
              <a:t>Weaks</a:t>
            </a:r>
            <a:r>
              <a:rPr lang="en-US" dirty="0"/>
              <a:t>, members 50</a:t>
            </a:r>
          </a:p>
        </p:txBody>
      </p:sp>
    </p:spTree>
    <p:extLst>
      <p:ext uri="{BB962C8B-B14F-4D97-AF65-F5344CB8AC3E}">
        <p14:creationId xmlns:p14="http://schemas.microsoft.com/office/powerpoint/2010/main" val="1187959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EC4A-7A95-E67A-CF0B-18ECC1645884}"/>
              </a:ext>
            </a:extLst>
          </p:cNvPr>
          <p:cNvSpPr>
            <a:spLocks noGrp="1"/>
          </p:cNvSpPr>
          <p:nvPr>
            <p:ph type="title"/>
          </p:nvPr>
        </p:nvSpPr>
        <p:spPr/>
        <p:txBody>
          <a:bodyPr/>
          <a:lstStyle/>
          <a:p>
            <a:r>
              <a:rPr lang="en-US" dirty="0"/>
              <a:t>1937</a:t>
            </a:r>
          </a:p>
        </p:txBody>
      </p:sp>
      <p:sp>
        <p:nvSpPr>
          <p:cNvPr id="3" name="Content Placeholder 2">
            <a:extLst>
              <a:ext uri="{FF2B5EF4-FFF2-40B4-BE49-F238E27FC236}">
                <a16:creationId xmlns:a16="http://schemas.microsoft.com/office/drawing/2014/main" id="{FE80C383-8229-0B6B-F0BF-134E71EBAFB6}"/>
              </a:ext>
            </a:extLst>
          </p:cNvPr>
          <p:cNvSpPr>
            <a:spLocks noGrp="1"/>
          </p:cNvSpPr>
          <p:nvPr>
            <p:ph idx="1"/>
          </p:nvPr>
        </p:nvSpPr>
        <p:spPr>
          <a:xfrm>
            <a:off x="838200" y="1825625"/>
            <a:ext cx="10515600" cy="949659"/>
          </a:xfrm>
        </p:spPr>
        <p:txBody>
          <a:bodyPr/>
          <a:lstStyle/>
          <a:p>
            <a:r>
              <a:rPr lang="en-US" dirty="0"/>
              <a:t>Rev. W.O. Parr, Elder representative W.H. </a:t>
            </a:r>
            <a:r>
              <a:rPr lang="en-US" dirty="0" err="1"/>
              <a:t>Weaks</a:t>
            </a:r>
            <a:r>
              <a:rPr lang="en-US" dirty="0"/>
              <a:t>, members 60</a:t>
            </a:r>
          </a:p>
        </p:txBody>
      </p:sp>
      <p:sp>
        <p:nvSpPr>
          <p:cNvPr id="4" name="Title 1">
            <a:extLst>
              <a:ext uri="{FF2B5EF4-FFF2-40B4-BE49-F238E27FC236}">
                <a16:creationId xmlns:a16="http://schemas.microsoft.com/office/drawing/2014/main" id="{A25D4540-A381-8E91-B173-B6ACEFEA8FA9}"/>
              </a:ext>
            </a:extLst>
          </p:cNvPr>
          <p:cNvSpPr txBox="1">
            <a:spLocks/>
          </p:cNvSpPr>
          <p:nvPr/>
        </p:nvSpPr>
        <p:spPr>
          <a:xfrm>
            <a:off x="838200" y="25688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1938</a:t>
            </a:r>
          </a:p>
        </p:txBody>
      </p:sp>
      <p:sp>
        <p:nvSpPr>
          <p:cNvPr id="5" name="Content Placeholder 2">
            <a:extLst>
              <a:ext uri="{FF2B5EF4-FFF2-40B4-BE49-F238E27FC236}">
                <a16:creationId xmlns:a16="http://schemas.microsoft.com/office/drawing/2014/main" id="{F12A5C47-02C3-FB24-AE47-9F6FB07138CB}"/>
              </a:ext>
            </a:extLst>
          </p:cNvPr>
          <p:cNvSpPr txBox="1">
            <a:spLocks/>
          </p:cNvSpPr>
          <p:nvPr/>
        </p:nvSpPr>
        <p:spPr>
          <a:xfrm>
            <a:off x="838200" y="3768143"/>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Billy Sparks, Elder representative W.H. </a:t>
            </a:r>
            <a:r>
              <a:rPr lang="en-US" dirty="0" err="1"/>
              <a:t>Weaks</a:t>
            </a:r>
            <a:r>
              <a:rPr lang="en-US" dirty="0"/>
              <a:t>, members 50</a:t>
            </a:r>
          </a:p>
        </p:txBody>
      </p:sp>
      <p:sp>
        <p:nvSpPr>
          <p:cNvPr id="6" name="Title 1">
            <a:extLst>
              <a:ext uri="{FF2B5EF4-FFF2-40B4-BE49-F238E27FC236}">
                <a16:creationId xmlns:a16="http://schemas.microsoft.com/office/drawing/2014/main" id="{DB416021-0CC5-50BA-71DF-3CCA4DBF6FC0}"/>
              </a:ext>
            </a:extLst>
          </p:cNvPr>
          <p:cNvSpPr txBox="1">
            <a:spLocks/>
          </p:cNvSpPr>
          <p:nvPr/>
        </p:nvSpPr>
        <p:spPr>
          <a:xfrm>
            <a:off x="838200" y="463759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1939</a:t>
            </a:r>
          </a:p>
        </p:txBody>
      </p:sp>
      <p:sp>
        <p:nvSpPr>
          <p:cNvPr id="7" name="Content Placeholder 2">
            <a:extLst>
              <a:ext uri="{FF2B5EF4-FFF2-40B4-BE49-F238E27FC236}">
                <a16:creationId xmlns:a16="http://schemas.microsoft.com/office/drawing/2014/main" id="{E4AC110F-09B4-0ED0-2189-5C632799BD34}"/>
              </a:ext>
            </a:extLst>
          </p:cNvPr>
          <p:cNvSpPr txBox="1">
            <a:spLocks/>
          </p:cNvSpPr>
          <p:nvPr/>
        </p:nvSpPr>
        <p:spPr>
          <a:xfrm>
            <a:off x="838200" y="5756698"/>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Billy Sparks, Elder representative W.H. </a:t>
            </a:r>
            <a:r>
              <a:rPr lang="en-US" dirty="0" err="1"/>
              <a:t>Weaks</a:t>
            </a:r>
            <a:r>
              <a:rPr lang="en-US" dirty="0"/>
              <a:t>, members 60</a:t>
            </a:r>
          </a:p>
        </p:txBody>
      </p:sp>
    </p:spTree>
    <p:extLst>
      <p:ext uri="{BB962C8B-B14F-4D97-AF65-F5344CB8AC3E}">
        <p14:creationId xmlns:p14="http://schemas.microsoft.com/office/powerpoint/2010/main" val="15627737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E4902-98EE-1DAF-8190-2ED84443DB91}"/>
              </a:ext>
            </a:extLst>
          </p:cNvPr>
          <p:cNvSpPr>
            <a:spLocks noGrp="1"/>
          </p:cNvSpPr>
          <p:nvPr>
            <p:ph type="title"/>
          </p:nvPr>
        </p:nvSpPr>
        <p:spPr/>
        <p:txBody>
          <a:bodyPr/>
          <a:lstStyle/>
          <a:p>
            <a:r>
              <a:rPr lang="en-US" dirty="0"/>
              <a:t>1940</a:t>
            </a:r>
          </a:p>
        </p:txBody>
      </p:sp>
      <p:sp>
        <p:nvSpPr>
          <p:cNvPr id="3" name="Content Placeholder 2">
            <a:extLst>
              <a:ext uri="{FF2B5EF4-FFF2-40B4-BE49-F238E27FC236}">
                <a16:creationId xmlns:a16="http://schemas.microsoft.com/office/drawing/2014/main" id="{3912F4BE-A436-0BF1-A041-FA0CAF56366A}"/>
              </a:ext>
            </a:extLst>
          </p:cNvPr>
          <p:cNvSpPr>
            <a:spLocks noGrp="1"/>
          </p:cNvSpPr>
          <p:nvPr>
            <p:ph idx="1"/>
          </p:nvPr>
        </p:nvSpPr>
        <p:spPr>
          <a:xfrm>
            <a:off x="838200" y="1825625"/>
            <a:ext cx="10515600" cy="965701"/>
          </a:xfrm>
        </p:spPr>
        <p:txBody>
          <a:bodyPr/>
          <a:lstStyle/>
          <a:p>
            <a:r>
              <a:rPr lang="en-US" dirty="0"/>
              <a:t>Rev Richard T. Mitchell (1901-1972), Elder representative W.H. </a:t>
            </a:r>
            <a:r>
              <a:rPr lang="en-US" dirty="0" err="1"/>
              <a:t>Weaks</a:t>
            </a:r>
            <a:r>
              <a:rPr lang="en-US" dirty="0"/>
              <a:t>, members 60</a:t>
            </a:r>
          </a:p>
        </p:txBody>
      </p:sp>
      <p:sp>
        <p:nvSpPr>
          <p:cNvPr id="4" name="Title 1">
            <a:extLst>
              <a:ext uri="{FF2B5EF4-FFF2-40B4-BE49-F238E27FC236}">
                <a16:creationId xmlns:a16="http://schemas.microsoft.com/office/drawing/2014/main" id="{3F9574A8-503E-89BF-4F34-A427DFF0064D}"/>
              </a:ext>
            </a:extLst>
          </p:cNvPr>
          <p:cNvSpPr txBox="1">
            <a:spLocks/>
          </p:cNvSpPr>
          <p:nvPr/>
        </p:nvSpPr>
        <p:spPr>
          <a:xfrm>
            <a:off x="838200" y="27411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1941</a:t>
            </a:r>
          </a:p>
        </p:txBody>
      </p:sp>
      <p:sp>
        <p:nvSpPr>
          <p:cNvPr id="5" name="Content Placeholder 2">
            <a:extLst>
              <a:ext uri="{FF2B5EF4-FFF2-40B4-BE49-F238E27FC236}">
                <a16:creationId xmlns:a16="http://schemas.microsoft.com/office/drawing/2014/main" id="{4965A920-70DB-1E79-210B-0921AB1853EC}"/>
              </a:ext>
            </a:extLst>
          </p:cNvPr>
          <p:cNvSpPr txBox="1">
            <a:spLocks/>
          </p:cNvSpPr>
          <p:nvPr/>
        </p:nvSpPr>
        <p:spPr>
          <a:xfrm>
            <a:off x="838200" y="4016461"/>
            <a:ext cx="10515600" cy="2476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 L.C. Kesler, Elder representative W.H. </a:t>
            </a:r>
            <a:r>
              <a:rPr lang="en-US" dirty="0" err="1"/>
              <a:t>Weaks</a:t>
            </a:r>
            <a:r>
              <a:rPr lang="en-US" dirty="0"/>
              <a:t>, members 50.</a:t>
            </a:r>
          </a:p>
          <a:p>
            <a:r>
              <a:rPr lang="en-US" dirty="0"/>
              <a:t>L.C. Kesler was pastor when the report was written, our copy shows XXIV, page 95 and 96.</a:t>
            </a:r>
          </a:p>
        </p:txBody>
      </p:sp>
    </p:spTree>
    <p:extLst>
      <p:ext uri="{BB962C8B-B14F-4D97-AF65-F5344CB8AC3E}">
        <p14:creationId xmlns:p14="http://schemas.microsoft.com/office/powerpoint/2010/main" val="25913170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1942</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McCoy, (some records show Franklin G Chestnut) clerk W.H. </a:t>
            </a:r>
            <a:r>
              <a:rPr lang="en-US" dirty="0" err="1"/>
              <a:t>Weaks</a:t>
            </a:r>
            <a:r>
              <a:rPr lang="en-US" dirty="0"/>
              <a:t>, members 60</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1943</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L.C. Kesler, Clerk W.H. </a:t>
            </a:r>
            <a:r>
              <a:rPr lang="en-US" dirty="0" err="1"/>
              <a:t>Weaks</a:t>
            </a:r>
            <a:r>
              <a:rPr lang="en-US" dirty="0"/>
              <a:t>, members 50</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4290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1944</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37865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L.C. Kesler, Clerk W.H. </a:t>
            </a:r>
            <a:r>
              <a:rPr lang="en-US" dirty="0" err="1"/>
              <a:t>Weaks</a:t>
            </a:r>
            <a:r>
              <a:rPr lang="en-US" dirty="0"/>
              <a:t>, members 50</a:t>
            </a:r>
          </a:p>
          <a:p>
            <a:r>
              <a:rPr lang="en-US" dirty="0"/>
              <a:t>October 4</a:t>
            </a:r>
            <a:r>
              <a:rPr lang="en-US" baseline="30000" dirty="0"/>
              <a:t>th</a:t>
            </a:r>
            <a:r>
              <a:rPr lang="en-US" dirty="0"/>
              <a:t>, the preaching status was changed from ¼</a:t>
            </a:r>
            <a:r>
              <a:rPr lang="en-US" baseline="30000" dirty="0"/>
              <a:t>  </a:t>
            </a:r>
            <a:r>
              <a:rPr lang="en-US" dirty="0"/>
              <a:t>time to ½ time</a:t>
            </a:r>
          </a:p>
        </p:txBody>
      </p:sp>
    </p:spTree>
    <p:extLst>
      <p:ext uri="{BB962C8B-B14F-4D97-AF65-F5344CB8AC3E}">
        <p14:creationId xmlns:p14="http://schemas.microsoft.com/office/powerpoint/2010/main" val="5356544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1945</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E.T. Shauf (some records show L.C. Kesler), Clerk was W.H. </a:t>
            </a:r>
            <a:r>
              <a:rPr lang="en-US" dirty="0" err="1"/>
              <a:t>Weaks</a:t>
            </a:r>
            <a:r>
              <a:rPr lang="en-US" dirty="0"/>
              <a:t>, members 50</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1946</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Archie Smith (some records show E.T. Shauf), Clerk was W.H. </a:t>
            </a:r>
            <a:r>
              <a:rPr lang="en-US" dirty="0" err="1"/>
              <a:t>Weaks</a:t>
            </a:r>
            <a:r>
              <a:rPr lang="en-US" dirty="0"/>
              <a:t>, members 54</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1947</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Raymond White (some records show Archie D. Smith), Clerk W.H. </a:t>
            </a:r>
            <a:r>
              <a:rPr lang="en-US" dirty="0" err="1"/>
              <a:t>Weaks</a:t>
            </a:r>
            <a:r>
              <a:rPr lang="en-US" dirty="0"/>
              <a:t>, members 60</a:t>
            </a:r>
          </a:p>
        </p:txBody>
      </p:sp>
    </p:spTree>
    <p:extLst>
      <p:ext uri="{BB962C8B-B14F-4D97-AF65-F5344CB8AC3E}">
        <p14:creationId xmlns:p14="http://schemas.microsoft.com/office/powerpoint/2010/main" val="33997883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4FE1-4C78-4BDC-32AC-435CCA4249F4}"/>
              </a:ext>
            </a:extLst>
          </p:cNvPr>
          <p:cNvSpPr>
            <a:spLocks noGrp="1"/>
          </p:cNvSpPr>
          <p:nvPr>
            <p:ph type="title"/>
          </p:nvPr>
        </p:nvSpPr>
        <p:spPr/>
        <p:txBody>
          <a:bodyPr/>
          <a:lstStyle/>
          <a:p>
            <a:r>
              <a:rPr lang="en-US" dirty="0"/>
              <a:t>1948</a:t>
            </a:r>
          </a:p>
        </p:txBody>
      </p:sp>
      <p:sp>
        <p:nvSpPr>
          <p:cNvPr id="3" name="Content Placeholder 2">
            <a:extLst>
              <a:ext uri="{FF2B5EF4-FFF2-40B4-BE49-F238E27FC236}">
                <a16:creationId xmlns:a16="http://schemas.microsoft.com/office/drawing/2014/main" id="{F4726CBA-13C7-18E7-2033-B7A52F21CBCA}"/>
              </a:ext>
            </a:extLst>
          </p:cNvPr>
          <p:cNvSpPr>
            <a:spLocks noGrp="1"/>
          </p:cNvSpPr>
          <p:nvPr>
            <p:ph idx="1"/>
          </p:nvPr>
        </p:nvSpPr>
        <p:spPr/>
        <p:txBody>
          <a:bodyPr/>
          <a:lstStyle/>
          <a:p>
            <a:r>
              <a:rPr lang="en-US" dirty="0"/>
              <a:t>Rev. Oscar Austin Gardner (1894-1980), Clerk W.H. </a:t>
            </a:r>
            <a:r>
              <a:rPr lang="en-US" dirty="0" err="1"/>
              <a:t>Weaks</a:t>
            </a:r>
            <a:r>
              <a:rPr lang="en-US" dirty="0"/>
              <a:t>, members 72.</a:t>
            </a:r>
          </a:p>
          <a:p>
            <a:r>
              <a:rPr lang="en-US" dirty="0"/>
              <a:t>Beginning this year, classrooms were added, restrooms, basement, kitchen, new wall and ceiling coverings, plus stairs and landing for basement. </a:t>
            </a:r>
          </a:p>
          <a:p>
            <a:r>
              <a:rPr lang="en-US" dirty="0"/>
              <a:t>Two classes added upstairs, one downstairs. Ladies restroom upstairs, men’s downstairs. Wood stoves were replaced with gas floor heaters. This was completed by 1952.</a:t>
            </a:r>
          </a:p>
        </p:txBody>
      </p:sp>
    </p:spTree>
    <p:extLst>
      <p:ext uri="{BB962C8B-B14F-4D97-AF65-F5344CB8AC3E}">
        <p14:creationId xmlns:p14="http://schemas.microsoft.com/office/powerpoint/2010/main" val="229743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1B420-60E2-5E71-7417-D813089E60C7}"/>
              </a:ext>
            </a:extLst>
          </p:cNvPr>
          <p:cNvSpPr>
            <a:spLocks noGrp="1"/>
          </p:cNvSpPr>
          <p:nvPr>
            <p:ph type="title"/>
          </p:nvPr>
        </p:nvSpPr>
        <p:spPr/>
        <p:txBody>
          <a:bodyPr/>
          <a:lstStyle/>
          <a:p>
            <a:r>
              <a:rPr lang="en-US" dirty="0"/>
              <a:t>1872</a:t>
            </a:r>
          </a:p>
        </p:txBody>
      </p:sp>
      <p:sp>
        <p:nvSpPr>
          <p:cNvPr id="3" name="Content Placeholder 2">
            <a:extLst>
              <a:ext uri="{FF2B5EF4-FFF2-40B4-BE49-F238E27FC236}">
                <a16:creationId xmlns:a16="http://schemas.microsoft.com/office/drawing/2014/main" id="{2C36186E-403F-4648-2A16-70066C504450}"/>
              </a:ext>
            </a:extLst>
          </p:cNvPr>
          <p:cNvSpPr>
            <a:spLocks noGrp="1"/>
          </p:cNvSpPr>
          <p:nvPr>
            <p:ph idx="1"/>
          </p:nvPr>
        </p:nvSpPr>
        <p:spPr/>
        <p:txBody>
          <a:bodyPr>
            <a:normAutofit fontScale="77500" lnSpcReduction="20000"/>
          </a:bodyPr>
          <a:lstStyle/>
          <a:p>
            <a:r>
              <a:rPr lang="en-US" dirty="0"/>
              <a:t>Land for the Wingo congregation was deeded to the Obion Presbytery. The land was donated by Mr. A. A. </a:t>
            </a:r>
            <a:r>
              <a:rPr lang="en-US" dirty="0" err="1"/>
              <a:t>Coplen</a:t>
            </a:r>
            <a:r>
              <a:rPr lang="en-US" dirty="0"/>
              <a:t>. Records show that a Sunday School was organized even before the church was.</a:t>
            </a:r>
          </a:p>
          <a:p>
            <a:r>
              <a:rPr lang="en-US" dirty="0"/>
              <a:t>November 2, 1872 - “A petition from the Lebanon Congregation prayed to be received under the care of this Presbytery was presented, and on motion of Rev. Luther Orval Winslow, their prayer was granted, and their  representative, A. N. Myatt took his place.” The church was listed as Lebanon CP church in Wingo. The church was included in the Obion Presbytery of the Western District Synod from 1872 to 1882, The date of construction of the first building is unknown, it was a white frame structure. Rev. Luther Orval Winslow (1817 - 1893) for many years the permanent Chairman of the Committee on Literature and Theology for the Mayfield Presbytery.  He was also selected as the first moderator of the Mayfield Presbytery in 1882. He is buried in the Wingo Cemetery. </a:t>
            </a:r>
          </a:p>
          <a:p>
            <a:r>
              <a:rPr lang="en-US" dirty="0"/>
              <a:t>Charter members were:  Mr. and Mrs. D. L. Winslow, Mr. and Mrs. L. O. Winslow, Mr. and Mrs. R. B. Winslow, Mr. and Mrs. </a:t>
            </a:r>
            <a:r>
              <a:rPr lang="en-US" dirty="0" err="1"/>
              <a:t>Anos</a:t>
            </a:r>
            <a:r>
              <a:rPr lang="en-US" dirty="0"/>
              <a:t> </a:t>
            </a:r>
            <a:r>
              <a:rPr lang="en-US" dirty="0" err="1"/>
              <a:t>Coplen</a:t>
            </a:r>
            <a:r>
              <a:rPr lang="en-US" dirty="0"/>
              <a:t>, and Mrs. S. A. Plumlee.  </a:t>
            </a:r>
          </a:p>
          <a:p>
            <a:r>
              <a:rPr lang="en-US" dirty="0"/>
              <a:t>Three different buildings have stood on this original site. </a:t>
            </a:r>
          </a:p>
        </p:txBody>
      </p:sp>
    </p:spTree>
    <p:extLst>
      <p:ext uri="{BB962C8B-B14F-4D97-AF65-F5344CB8AC3E}">
        <p14:creationId xmlns:p14="http://schemas.microsoft.com/office/powerpoint/2010/main" val="14134012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1949</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J. David Hester (some records show R.E. White), Clerk W.H. </a:t>
            </a:r>
            <a:r>
              <a:rPr lang="en-US" dirty="0" err="1"/>
              <a:t>Weaks</a:t>
            </a:r>
            <a:r>
              <a:rPr lang="en-US" dirty="0"/>
              <a:t>, members 76</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1950</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none listed, Clerk W.H. </a:t>
            </a:r>
            <a:r>
              <a:rPr lang="en-US" dirty="0" err="1"/>
              <a:t>Weaks</a:t>
            </a:r>
            <a:r>
              <a:rPr lang="en-US" dirty="0"/>
              <a:t>, members 50</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1951</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J. David Hester, Clerk W.H. </a:t>
            </a:r>
            <a:r>
              <a:rPr lang="en-US" dirty="0" err="1"/>
              <a:t>Weaks</a:t>
            </a:r>
            <a:r>
              <a:rPr lang="en-US" dirty="0"/>
              <a:t>, members 51</a:t>
            </a:r>
          </a:p>
        </p:txBody>
      </p:sp>
    </p:spTree>
    <p:extLst>
      <p:ext uri="{BB962C8B-B14F-4D97-AF65-F5344CB8AC3E}">
        <p14:creationId xmlns:p14="http://schemas.microsoft.com/office/powerpoint/2010/main" val="33347932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1952</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J. David Hester, Clerk W.H. </a:t>
            </a:r>
            <a:r>
              <a:rPr lang="en-US" dirty="0" err="1"/>
              <a:t>Weaks</a:t>
            </a:r>
            <a:r>
              <a:rPr lang="en-US" dirty="0"/>
              <a:t>, members 74</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1953</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J.B. Rayburn, Clerk W.H. </a:t>
            </a:r>
            <a:r>
              <a:rPr lang="en-US" dirty="0" err="1"/>
              <a:t>Weaks</a:t>
            </a:r>
            <a:r>
              <a:rPr lang="en-US" dirty="0"/>
              <a:t>, members 77</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1954</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Tommie </a:t>
            </a:r>
            <a:r>
              <a:rPr lang="en-US" dirty="0" err="1"/>
              <a:t>Warnick</a:t>
            </a:r>
            <a:r>
              <a:rPr lang="en-US" dirty="0"/>
              <a:t> (1928-1996) (Rev. </a:t>
            </a:r>
            <a:r>
              <a:rPr lang="en-US" dirty="0" err="1"/>
              <a:t>Warnick</a:t>
            </a:r>
            <a:r>
              <a:rPr lang="en-US" dirty="0"/>
              <a:t> was elected Stated Clerk, highest executive office of the General Assembly of the CP Church, and also served as Chief Ecumenical officer) (some records show JB Rayburn), Clerk W.H. </a:t>
            </a:r>
            <a:r>
              <a:rPr lang="en-US" dirty="0" err="1"/>
              <a:t>Weaks</a:t>
            </a:r>
            <a:r>
              <a:rPr lang="en-US" dirty="0"/>
              <a:t>, members 73</a:t>
            </a:r>
          </a:p>
        </p:txBody>
      </p:sp>
    </p:spTree>
    <p:extLst>
      <p:ext uri="{BB962C8B-B14F-4D97-AF65-F5344CB8AC3E}">
        <p14:creationId xmlns:p14="http://schemas.microsoft.com/office/powerpoint/2010/main" val="3396179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1955</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Tommie V. </a:t>
            </a:r>
            <a:r>
              <a:rPr lang="en-US" dirty="0" err="1"/>
              <a:t>Warnick</a:t>
            </a:r>
            <a:r>
              <a:rPr lang="en-US" dirty="0"/>
              <a:t>, Clark W.H. </a:t>
            </a:r>
            <a:r>
              <a:rPr lang="en-US" dirty="0" err="1"/>
              <a:t>Weaks</a:t>
            </a:r>
            <a:r>
              <a:rPr lang="en-US" dirty="0"/>
              <a:t>, members 73</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1956</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Tommie V. </a:t>
            </a:r>
            <a:r>
              <a:rPr lang="en-US" dirty="0" err="1"/>
              <a:t>Warnick</a:t>
            </a:r>
            <a:r>
              <a:rPr lang="en-US" dirty="0"/>
              <a:t>, Clark W.H. </a:t>
            </a:r>
            <a:r>
              <a:rPr lang="en-US" dirty="0" err="1"/>
              <a:t>Weaks</a:t>
            </a:r>
            <a:r>
              <a:rPr lang="en-US" dirty="0"/>
              <a:t>, members 76</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1957</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Tommie V. </a:t>
            </a:r>
            <a:r>
              <a:rPr lang="en-US" dirty="0" err="1"/>
              <a:t>Warnick</a:t>
            </a:r>
            <a:r>
              <a:rPr lang="en-US" dirty="0"/>
              <a:t>, Clerk W.H. </a:t>
            </a:r>
            <a:r>
              <a:rPr lang="en-US" dirty="0" err="1"/>
              <a:t>Weaks</a:t>
            </a:r>
            <a:r>
              <a:rPr lang="en-US" dirty="0"/>
              <a:t>, members 78</a:t>
            </a:r>
          </a:p>
        </p:txBody>
      </p:sp>
    </p:spTree>
    <p:extLst>
      <p:ext uri="{BB962C8B-B14F-4D97-AF65-F5344CB8AC3E}">
        <p14:creationId xmlns:p14="http://schemas.microsoft.com/office/powerpoint/2010/main" val="1456941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1958</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Howard Herndon, Clerk W.H. </a:t>
            </a:r>
            <a:r>
              <a:rPr lang="en-US" dirty="0" err="1"/>
              <a:t>Weaks</a:t>
            </a:r>
            <a:r>
              <a:rPr lang="en-US" dirty="0"/>
              <a:t>, members 72</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1959</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Howard Herndon, Clerk W.H. </a:t>
            </a:r>
            <a:r>
              <a:rPr lang="en-US" dirty="0" err="1"/>
              <a:t>Weaks</a:t>
            </a:r>
            <a:r>
              <a:rPr lang="en-US" dirty="0"/>
              <a:t>, members 60</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1960</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Howard Herndon, Clerk W.H. </a:t>
            </a:r>
            <a:r>
              <a:rPr lang="en-US" dirty="0" err="1"/>
              <a:t>Weaks</a:t>
            </a:r>
            <a:r>
              <a:rPr lang="en-US" dirty="0"/>
              <a:t>, members 60</a:t>
            </a:r>
          </a:p>
          <a:p>
            <a:r>
              <a:rPr lang="en-US" dirty="0"/>
              <a:t>In the early 1960’s, two window air conditioners were added. Will and Maxie Young donated a new piano. The first organ was purchased for $1,200</a:t>
            </a:r>
          </a:p>
        </p:txBody>
      </p:sp>
    </p:spTree>
    <p:extLst>
      <p:ext uri="{BB962C8B-B14F-4D97-AF65-F5344CB8AC3E}">
        <p14:creationId xmlns:p14="http://schemas.microsoft.com/office/powerpoint/2010/main" val="2260895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1961</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Wade Acton, (some records show Howard Herndon), Clerk W.H. </a:t>
            </a:r>
            <a:r>
              <a:rPr lang="en-US" dirty="0" err="1"/>
              <a:t>Weaks</a:t>
            </a:r>
            <a:r>
              <a:rPr lang="en-US" dirty="0"/>
              <a:t>, members 58</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1962</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Wade Acton, no clerk listed, members 52</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1963</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Wade Acton, no clerk listed, members 58</a:t>
            </a:r>
          </a:p>
        </p:txBody>
      </p:sp>
    </p:spTree>
    <p:extLst>
      <p:ext uri="{BB962C8B-B14F-4D97-AF65-F5344CB8AC3E}">
        <p14:creationId xmlns:p14="http://schemas.microsoft.com/office/powerpoint/2010/main" val="29535608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1964</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William Edward Glover (1912-1979), no clerk listed, members 60</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1965</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Ed Glover, no clerk listed, members 62</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1966</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Ed Glover, no clerk listed, members 58</a:t>
            </a:r>
          </a:p>
          <a:p>
            <a:r>
              <a:rPr lang="en-US" dirty="0"/>
              <a:t>The parsonage was built for $12,000</a:t>
            </a:r>
          </a:p>
        </p:txBody>
      </p:sp>
    </p:spTree>
    <p:extLst>
      <p:ext uri="{BB962C8B-B14F-4D97-AF65-F5344CB8AC3E}">
        <p14:creationId xmlns:p14="http://schemas.microsoft.com/office/powerpoint/2010/main" val="2773179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1967</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274261"/>
            <a:ext cx="10515600" cy="949659"/>
          </a:xfrm>
        </p:spPr>
        <p:txBody>
          <a:bodyPr/>
          <a:lstStyle/>
          <a:p>
            <a:r>
              <a:rPr lang="en-US" dirty="0"/>
              <a:t>Rev. Ed Glover, clerk W.H. </a:t>
            </a:r>
            <a:r>
              <a:rPr lang="en-US" dirty="0" err="1"/>
              <a:t>Weaks</a:t>
            </a:r>
            <a:r>
              <a:rPr lang="en-US" dirty="0"/>
              <a:t>, members 63</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1968</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17597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Bro. Gayle Barnes became pastor until 1997, clerk W.H. </a:t>
            </a:r>
            <a:r>
              <a:rPr lang="en-US" dirty="0" err="1"/>
              <a:t>Weaks</a:t>
            </a:r>
            <a:r>
              <a:rPr lang="en-US" dirty="0"/>
              <a:t>, members 59.</a:t>
            </a:r>
          </a:p>
          <a:p>
            <a:r>
              <a:rPr lang="en-US" dirty="0"/>
              <a:t>New central heating and air system was installed.</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45985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1969</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5583739"/>
            <a:ext cx="10515600" cy="680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Candidate Gayle Barnes, Clerk W.H. </a:t>
            </a:r>
            <a:r>
              <a:rPr lang="en-US" dirty="0" err="1"/>
              <a:t>Weaks</a:t>
            </a:r>
            <a:r>
              <a:rPr lang="en-US" dirty="0"/>
              <a:t>, members 69</a:t>
            </a:r>
          </a:p>
        </p:txBody>
      </p:sp>
    </p:spTree>
    <p:extLst>
      <p:ext uri="{BB962C8B-B14F-4D97-AF65-F5344CB8AC3E}">
        <p14:creationId xmlns:p14="http://schemas.microsoft.com/office/powerpoint/2010/main" val="9523847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9EBC-9E51-63D7-7542-2636947A7485}"/>
              </a:ext>
            </a:extLst>
          </p:cNvPr>
          <p:cNvSpPr>
            <a:spLocks noGrp="1"/>
          </p:cNvSpPr>
          <p:nvPr>
            <p:ph type="title"/>
          </p:nvPr>
        </p:nvSpPr>
        <p:spPr/>
        <p:txBody>
          <a:bodyPr/>
          <a:lstStyle/>
          <a:p>
            <a:r>
              <a:rPr lang="en-US" dirty="0"/>
              <a:t>1970</a:t>
            </a:r>
          </a:p>
        </p:txBody>
      </p:sp>
      <p:sp>
        <p:nvSpPr>
          <p:cNvPr id="3" name="Content Placeholder 2">
            <a:extLst>
              <a:ext uri="{FF2B5EF4-FFF2-40B4-BE49-F238E27FC236}">
                <a16:creationId xmlns:a16="http://schemas.microsoft.com/office/drawing/2014/main" id="{949585F7-D8AC-3E0A-81B2-FB0F8CFFD442}"/>
              </a:ext>
            </a:extLst>
          </p:cNvPr>
          <p:cNvSpPr>
            <a:spLocks noGrp="1"/>
          </p:cNvSpPr>
          <p:nvPr>
            <p:ph idx="1"/>
          </p:nvPr>
        </p:nvSpPr>
        <p:spPr>
          <a:xfrm>
            <a:off x="838200" y="1437023"/>
            <a:ext cx="10515600" cy="949659"/>
          </a:xfrm>
        </p:spPr>
        <p:txBody>
          <a:bodyPr/>
          <a:lstStyle/>
          <a:p>
            <a:r>
              <a:rPr lang="en-US" dirty="0"/>
              <a:t>Pastor Candidate Gayle Barnes, Clerk W.H. </a:t>
            </a:r>
            <a:r>
              <a:rPr lang="en-US" dirty="0" err="1"/>
              <a:t>Weaks</a:t>
            </a:r>
            <a:r>
              <a:rPr lang="en-US" dirty="0"/>
              <a:t>, members 74</a:t>
            </a:r>
          </a:p>
        </p:txBody>
      </p:sp>
      <p:sp>
        <p:nvSpPr>
          <p:cNvPr id="4" name="Title 1">
            <a:extLst>
              <a:ext uri="{FF2B5EF4-FFF2-40B4-BE49-F238E27FC236}">
                <a16:creationId xmlns:a16="http://schemas.microsoft.com/office/drawing/2014/main" id="{F90C0B4C-7455-23CB-0DC4-CAF1E4B8D882}"/>
              </a:ext>
            </a:extLst>
          </p:cNvPr>
          <p:cNvSpPr txBox="1">
            <a:spLocks/>
          </p:cNvSpPr>
          <p:nvPr/>
        </p:nvSpPr>
        <p:spPr>
          <a:xfrm>
            <a:off x="838200" y="2103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1971</a:t>
            </a:r>
          </a:p>
        </p:txBody>
      </p:sp>
      <p:sp>
        <p:nvSpPr>
          <p:cNvPr id="5" name="Content Placeholder 2">
            <a:extLst>
              <a:ext uri="{FF2B5EF4-FFF2-40B4-BE49-F238E27FC236}">
                <a16:creationId xmlns:a16="http://schemas.microsoft.com/office/drawing/2014/main" id="{7B9FC55D-AE33-27FF-C93C-80120AFFE6B8}"/>
              </a:ext>
            </a:extLst>
          </p:cNvPr>
          <p:cNvSpPr txBox="1">
            <a:spLocks/>
          </p:cNvSpPr>
          <p:nvPr/>
        </p:nvSpPr>
        <p:spPr>
          <a:xfrm>
            <a:off x="838200" y="3133056"/>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Candidate Gayle Barnes, Clerk Jerry Boyd, members 85</a:t>
            </a:r>
          </a:p>
        </p:txBody>
      </p:sp>
      <p:sp>
        <p:nvSpPr>
          <p:cNvPr id="6" name="Title 1">
            <a:extLst>
              <a:ext uri="{FF2B5EF4-FFF2-40B4-BE49-F238E27FC236}">
                <a16:creationId xmlns:a16="http://schemas.microsoft.com/office/drawing/2014/main" id="{B56BEF09-AF89-C9FD-0C0D-3CC978A530E7}"/>
              </a:ext>
            </a:extLst>
          </p:cNvPr>
          <p:cNvSpPr txBox="1">
            <a:spLocks/>
          </p:cNvSpPr>
          <p:nvPr/>
        </p:nvSpPr>
        <p:spPr>
          <a:xfrm>
            <a:off x="838200" y="37017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1972</a:t>
            </a:r>
          </a:p>
        </p:txBody>
      </p:sp>
      <p:sp>
        <p:nvSpPr>
          <p:cNvPr id="7" name="Content Placeholder 2">
            <a:extLst>
              <a:ext uri="{FF2B5EF4-FFF2-40B4-BE49-F238E27FC236}">
                <a16:creationId xmlns:a16="http://schemas.microsoft.com/office/drawing/2014/main" id="{914D9DEA-62E1-8C41-633F-36BFAD04ED0F}"/>
              </a:ext>
            </a:extLst>
          </p:cNvPr>
          <p:cNvSpPr txBox="1">
            <a:spLocks/>
          </p:cNvSpPr>
          <p:nvPr/>
        </p:nvSpPr>
        <p:spPr>
          <a:xfrm>
            <a:off x="838200" y="4619289"/>
            <a:ext cx="10515600" cy="19740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Candidate Gayle Barnes, Clerk Jerry Boyd, members 85</a:t>
            </a:r>
          </a:p>
        </p:txBody>
      </p:sp>
    </p:spTree>
    <p:extLst>
      <p:ext uri="{BB962C8B-B14F-4D97-AF65-F5344CB8AC3E}">
        <p14:creationId xmlns:p14="http://schemas.microsoft.com/office/powerpoint/2010/main" val="37043361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60D-AFCF-0C1A-F6E0-08D091807C69}"/>
              </a:ext>
            </a:extLst>
          </p:cNvPr>
          <p:cNvSpPr>
            <a:spLocks noGrp="1"/>
          </p:cNvSpPr>
          <p:nvPr>
            <p:ph type="title"/>
          </p:nvPr>
        </p:nvSpPr>
        <p:spPr/>
        <p:txBody>
          <a:bodyPr/>
          <a:lstStyle/>
          <a:p>
            <a:r>
              <a:rPr lang="en-US" dirty="0"/>
              <a:t>1973</a:t>
            </a:r>
          </a:p>
        </p:txBody>
      </p:sp>
      <p:sp>
        <p:nvSpPr>
          <p:cNvPr id="3" name="Content Placeholder 2">
            <a:extLst>
              <a:ext uri="{FF2B5EF4-FFF2-40B4-BE49-F238E27FC236}">
                <a16:creationId xmlns:a16="http://schemas.microsoft.com/office/drawing/2014/main" id="{97350039-25CD-4B11-7149-BC58D7E9CC8B}"/>
              </a:ext>
            </a:extLst>
          </p:cNvPr>
          <p:cNvSpPr>
            <a:spLocks noGrp="1"/>
          </p:cNvSpPr>
          <p:nvPr>
            <p:ph idx="1"/>
          </p:nvPr>
        </p:nvSpPr>
        <p:spPr>
          <a:xfrm>
            <a:off x="838200" y="1825625"/>
            <a:ext cx="10515600" cy="1603375"/>
          </a:xfrm>
        </p:spPr>
        <p:txBody>
          <a:bodyPr/>
          <a:lstStyle/>
          <a:p>
            <a:r>
              <a:rPr lang="en-US" dirty="0"/>
              <a:t>Pastor Candidate Gayle Barnes, Clerk Jerry Boyd, members 88</a:t>
            </a:r>
          </a:p>
          <a:p>
            <a:r>
              <a:rPr lang="en-US" dirty="0"/>
              <a:t>The sanctuary received new paneling, and new light fixtures. New roofing also added, with Alvie Boyd donating the labor.</a:t>
            </a:r>
          </a:p>
        </p:txBody>
      </p:sp>
      <p:sp>
        <p:nvSpPr>
          <p:cNvPr id="4" name="Title 1">
            <a:extLst>
              <a:ext uri="{FF2B5EF4-FFF2-40B4-BE49-F238E27FC236}">
                <a16:creationId xmlns:a16="http://schemas.microsoft.com/office/drawing/2014/main" id="{653CBA33-D2B2-A2F3-5130-AF1DB0DAF70D}"/>
              </a:ext>
            </a:extLst>
          </p:cNvPr>
          <p:cNvSpPr txBox="1">
            <a:spLocks/>
          </p:cNvSpPr>
          <p:nvPr/>
        </p:nvSpPr>
        <p:spPr>
          <a:xfrm>
            <a:off x="838200" y="343317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1974</a:t>
            </a:r>
          </a:p>
        </p:txBody>
      </p:sp>
      <p:sp>
        <p:nvSpPr>
          <p:cNvPr id="5" name="Content Placeholder 2">
            <a:extLst>
              <a:ext uri="{FF2B5EF4-FFF2-40B4-BE49-F238E27FC236}">
                <a16:creationId xmlns:a16="http://schemas.microsoft.com/office/drawing/2014/main" id="{2D61235B-C092-1193-F571-50C7A4477B4B}"/>
              </a:ext>
            </a:extLst>
          </p:cNvPr>
          <p:cNvSpPr txBox="1">
            <a:spLocks/>
          </p:cNvSpPr>
          <p:nvPr/>
        </p:nvSpPr>
        <p:spPr>
          <a:xfrm>
            <a:off x="838200" y="4448509"/>
            <a:ext cx="10515600" cy="1603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Candidate Gayle Barnes, Clerk Jerry Boyd, members 91</a:t>
            </a:r>
          </a:p>
          <a:p>
            <a:r>
              <a:rPr lang="en-US" dirty="0"/>
              <a:t>The original pews were replaced with the current pews. New carpeting was laid.</a:t>
            </a:r>
          </a:p>
        </p:txBody>
      </p:sp>
    </p:spTree>
    <p:extLst>
      <p:ext uri="{BB962C8B-B14F-4D97-AF65-F5344CB8AC3E}">
        <p14:creationId xmlns:p14="http://schemas.microsoft.com/office/powerpoint/2010/main" val="24648539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60D-AFCF-0C1A-F6E0-08D091807C69}"/>
              </a:ext>
            </a:extLst>
          </p:cNvPr>
          <p:cNvSpPr>
            <a:spLocks noGrp="1"/>
          </p:cNvSpPr>
          <p:nvPr>
            <p:ph type="title"/>
          </p:nvPr>
        </p:nvSpPr>
        <p:spPr/>
        <p:txBody>
          <a:bodyPr/>
          <a:lstStyle/>
          <a:p>
            <a:r>
              <a:rPr lang="en-US" dirty="0"/>
              <a:t>1975</a:t>
            </a:r>
          </a:p>
        </p:txBody>
      </p:sp>
      <p:sp>
        <p:nvSpPr>
          <p:cNvPr id="3" name="Content Placeholder 2">
            <a:extLst>
              <a:ext uri="{FF2B5EF4-FFF2-40B4-BE49-F238E27FC236}">
                <a16:creationId xmlns:a16="http://schemas.microsoft.com/office/drawing/2014/main" id="{97350039-25CD-4B11-7149-BC58D7E9CC8B}"/>
              </a:ext>
            </a:extLst>
          </p:cNvPr>
          <p:cNvSpPr>
            <a:spLocks noGrp="1"/>
          </p:cNvSpPr>
          <p:nvPr>
            <p:ph idx="1"/>
          </p:nvPr>
        </p:nvSpPr>
        <p:spPr>
          <a:xfrm>
            <a:off x="838200" y="1825625"/>
            <a:ext cx="10515600" cy="1603375"/>
          </a:xfrm>
        </p:spPr>
        <p:txBody>
          <a:bodyPr/>
          <a:lstStyle/>
          <a:p>
            <a:r>
              <a:rPr lang="en-US" dirty="0"/>
              <a:t>Pastor Candidate Gayle Barnes, Clerk Jerry Boyd, members 85</a:t>
            </a:r>
          </a:p>
          <a:p>
            <a:r>
              <a:rPr lang="en-US" dirty="0"/>
              <a:t>Exterior brick was sandblasted and re-grouted</a:t>
            </a:r>
          </a:p>
        </p:txBody>
      </p:sp>
      <p:sp>
        <p:nvSpPr>
          <p:cNvPr id="4" name="Title 1">
            <a:extLst>
              <a:ext uri="{FF2B5EF4-FFF2-40B4-BE49-F238E27FC236}">
                <a16:creationId xmlns:a16="http://schemas.microsoft.com/office/drawing/2014/main" id="{653CBA33-D2B2-A2F3-5130-AF1DB0DAF70D}"/>
              </a:ext>
            </a:extLst>
          </p:cNvPr>
          <p:cNvSpPr txBox="1">
            <a:spLocks/>
          </p:cNvSpPr>
          <p:nvPr/>
        </p:nvSpPr>
        <p:spPr>
          <a:xfrm>
            <a:off x="838200" y="343317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1976</a:t>
            </a:r>
          </a:p>
        </p:txBody>
      </p:sp>
      <p:sp>
        <p:nvSpPr>
          <p:cNvPr id="5" name="Content Placeholder 2">
            <a:extLst>
              <a:ext uri="{FF2B5EF4-FFF2-40B4-BE49-F238E27FC236}">
                <a16:creationId xmlns:a16="http://schemas.microsoft.com/office/drawing/2014/main" id="{2D61235B-C092-1193-F571-50C7A4477B4B}"/>
              </a:ext>
            </a:extLst>
          </p:cNvPr>
          <p:cNvSpPr txBox="1">
            <a:spLocks/>
          </p:cNvSpPr>
          <p:nvPr/>
        </p:nvSpPr>
        <p:spPr>
          <a:xfrm>
            <a:off x="838200" y="4448509"/>
            <a:ext cx="10515600" cy="1603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Candidate Gayle Barnes, Clerk Jerry Boyd, members 85</a:t>
            </a:r>
          </a:p>
          <a:p>
            <a:r>
              <a:rPr lang="en-US" dirty="0"/>
              <a:t>Curtains placed in Sanctuary and a sidewalk was poured out to street</a:t>
            </a:r>
          </a:p>
        </p:txBody>
      </p:sp>
    </p:spTree>
    <p:extLst>
      <p:ext uri="{BB962C8B-B14F-4D97-AF65-F5344CB8AC3E}">
        <p14:creationId xmlns:p14="http://schemas.microsoft.com/office/powerpoint/2010/main" val="415470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447F-7E4E-0C72-C059-64E3A912BC61}"/>
              </a:ext>
            </a:extLst>
          </p:cNvPr>
          <p:cNvSpPr>
            <a:spLocks noGrp="1"/>
          </p:cNvSpPr>
          <p:nvPr>
            <p:ph type="title"/>
          </p:nvPr>
        </p:nvSpPr>
        <p:spPr/>
        <p:txBody>
          <a:bodyPr/>
          <a:lstStyle/>
          <a:p>
            <a:r>
              <a:rPr lang="en-US" dirty="0"/>
              <a:t>1873</a:t>
            </a:r>
          </a:p>
        </p:txBody>
      </p:sp>
      <p:sp>
        <p:nvSpPr>
          <p:cNvPr id="3" name="Content Placeholder 2">
            <a:extLst>
              <a:ext uri="{FF2B5EF4-FFF2-40B4-BE49-F238E27FC236}">
                <a16:creationId xmlns:a16="http://schemas.microsoft.com/office/drawing/2014/main" id="{7026A8C7-9BE6-F1DF-6211-4CFA2570C5F7}"/>
              </a:ext>
            </a:extLst>
          </p:cNvPr>
          <p:cNvSpPr>
            <a:spLocks noGrp="1"/>
          </p:cNvSpPr>
          <p:nvPr>
            <p:ph idx="1"/>
          </p:nvPr>
        </p:nvSpPr>
        <p:spPr>
          <a:xfrm>
            <a:off x="838200" y="1813761"/>
            <a:ext cx="10515600" cy="580691"/>
          </a:xfrm>
        </p:spPr>
        <p:txBody>
          <a:bodyPr/>
          <a:lstStyle/>
          <a:p>
            <a:r>
              <a:rPr lang="en-US" dirty="0"/>
              <a:t>Elder representative from Lebanon W. A. Beadles.</a:t>
            </a:r>
          </a:p>
        </p:txBody>
      </p:sp>
      <p:sp>
        <p:nvSpPr>
          <p:cNvPr id="4" name="Title 1">
            <a:extLst>
              <a:ext uri="{FF2B5EF4-FFF2-40B4-BE49-F238E27FC236}">
                <a16:creationId xmlns:a16="http://schemas.microsoft.com/office/drawing/2014/main" id="{973405D8-E86E-6AAD-A01D-ED260364D9FF}"/>
              </a:ext>
            </a:extLst>
          </p:cNvPr>
          <p:cNvSpPr txBox="1">
            <a:spLocks/>
          </p:cNvSpPr>
          <p:nvPr/>
        </p:nvSpPr>
        <p:spPr>
          <a:xfrm>
            <a:off x="838200" y="239445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1874</a:t>
            </a:r>
          </a:p>
        </p:txBody>
      </p:sp>
      <p:sp>
        <p:nvSpPr>
          <p:cNvPr id="8" name="Content Placeholder 2">
            <a:extLst>
              <a:ext uri="{FF2B5EF4-FFF2-40B4-BE49-F238E27FC236}">
                <a16:creationId xmlns:a16="http://schemas.microsoft.com/office/drawing/2014/main" id="{B8747B48-D8C9-ACDD-CF95-34FEAC2803AE}"/>
              </a:ext>
            </a:extLst>
          </p:cNvPr>
          <p:cNvSpPr txBox="1">
            <a:spLocks/>
          </p:cNvSpPr>
          <p:nvPr/>
        </p:nvSpPr>
        <p:spPr>
          <a:xfrm>
            <a:off x="838200" y="3608723"/>
            <a:ext cx="10515600" cy="25514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from Lebanon – D. L. Winslow March 21, 1874</a:t>
            </a:r>
          </a:p>
          <a:p>
            <a:r>
              <a:rPr lang="en-US" dirty="0"/>
              <a:t>October 31, 1874 – Obion Presbytery met at Lebanon in Wingo. E.R. – D.L Winslow. Rev. J.H.W. Hones to be paid ¼ time (one week per month), payable quarterly with expenses - $100.00</a:t>
            </a:r>
          </a:p>
        </p:txBody>
      </p:sp>
    </p:spTree>
    <p:extLst>
      <p:ext uri="{BB962C8B-B14F-4D97-AF65-F5344CB8AC3E}">
        <p14:creationId xmlns:p14="http://schemas.microsoft.com/office/powerpoint/2010/main" val="18039865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19A27-361E-F97D-B148-8822A03EAEEE}"/>
              </a:ext>
            </a:extLst>
          </p:cNvPr>
          <p:cNvSpPr>
            <a:spLocks noGrp="1"/>
          </p:cNvSpPr>
          <p:nvPr>
            <p:ph type="title"/>
          </p:nvPr>
        </p:nvSpPr>
        <p:spPr/>
        <p:txBody>
          <a:bodyPr/>
          <a:lstStyle/>
          <a:p>
            <a:r>
              <a:rPr lang="en-US" dirty="0"/>
              <a:t>1977</a:t>
            </a:r>
          </a:p>
        </p:txBody>
      </p:sp>
      <p:sp>
        <p:nvSpPr>
          <p:cNvPr id="3" name="Content Placeholder 2">
            <a:extLst>
              <a:ext uri="{FF2B5EF4-FFF2-40B4-BE49-F238E27FC236}">
                <a16:creationId xmlns:a16="http://schemas.microsoft.com/office/drawing/2014/main" id="{874F506F-52AC-EE70-5A0E-E848FC6AC2BE}"/>
              </a:ext>
            </a:extLst>
          </p:cNvPr>
          <p:cNvSpPr>
            <a:spLocks noGrp="1"/>
          </p:cNvSpPr>
          <p:nvPr>
            <p:ph idx="1"/>
          </p:nvPr>
        </p:nvSpPr>
        <p:spPr>
          <a:xfrm>
            <a:off x="838200" y="1825625"/>
            <a:ext cx="10515600" cy="532564"/>
          </a:xfrm>
        </p:spPr>
        <p:txBody>
          <a:bodyPr/>
          <a:lstStyle/>
          <a:p>
            <a:r>
              <a:rPr lang="en-US" dirty="0"/>
              <a:t>Pastor (</a:t>
            </a:r>
            <a:r>
              <a:rPr lang="en-US" dirty="0" err="1"/>
              <a:t>Lic</a:t>
            </a:r>
            <a:r>
              <a:rPr lang="en-US" dirty="0"/>
              <a:t>.) Gayle Barnes, Clerk Jerry Boyd, members 91</a:t>
            </a:r>
          </a:p>
        </p:txBody>
      </p:sp>
      <p:sp>
        <p:nvSpPr>
          <p:cNvPr id="4" name="Title 1">
            <a:extLst>
              <a:ext uri="{FF2B5EF4-FFF2-40B4-BE49-F238E27FC236}">
                <a16:creationId xmlns:a16="http://schemas.microsoft.com/office/drawing/2014/main" id="{2CC99A69-ADE6-086F-76E5-E9E41A2F9E6C}"/>
              </a:ext>
            </a:extLst>
          </p:cNvPr>
          <p:cNvSpPr txBox="1">
            <a:spLocks/>
          </p:cNvSpPr>
          <p:nvPr/>
        </p:nvSpPr>
        <p:spPr>
          <a:xfrm>
            <a:off x="838200" y="235818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1978</a:t>
            </a:r>
          </a:p>
        </p:txBody>
      </p:sp>
      <p:sp>
        <p:nvSpPr>
          <p:cNvPr id="5" name="Content Placeholder 2">
            <a:extLst>
              <a:ext uri="{FF2B5EF4-FFF2-40B4-BE49-F238E27FC236}">
                <a16:creationId xmlns:a16="http://schemas.microsoft.com/office/drawing/2014/main" id="{2A751484-66A9-5F5B-D874-F8F86118BA3F}"/>
              </a:ext>
            </a:extLst>
          </p:cNvPr>
          <p:cNvSpPr txBox="1">
            <a:spLocks/>
          </p:cNvSpPr>
          <p:nvPr/>
        </p:nvSpPr>
        <p:spPr>
          <a:xfrm>
            <a:off x="838200" y="3428999"/>
            <a:ext cx="10515600" cy="3063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Gayle Barnes, Clerk, Jerry Boyd, members 93</a:t>
            </a:r>
          </a:p>
          <a:p>
            <a:r>
              <a:rPr lang="en-US" dirty="0"/>
              <a:t>The fellowship hall was dedicated this year, it had been completed at the cost of $35,000. Flags were donated by Mrs. Bruce in memory of John Cashion</a:t>
            </a:r>
          </a:p>
        </p:txBody>
      </p:sp>
    </p:spTree>
    <p:extLst>
      <p:ext uri="{BB962C8B-B14F-4D97-AF65-F5344CB8AC3E}">
        <p14:creationId xmlns:p14="http://schemas.microsoft.com/office/powerpoint/2010/main" val="3295254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1DA8-9567-8298-BDF1-9E47FBA6BFFC}"/>
              </a:ext>
            </a:extLst>
          </p:cNvPr>
          <p:cNvSpPr>
            <a:spLocks noGrp="1"/>
          </p:cNvSpPr>
          <p:nvPr>
            <p:ph type="title"/>
          </p:nvPr>
        </p:nvSpPr>
        <p:spPr/>
        <p:txBody>
          <a:bodyPr/>
          <a:lstStyle/>
          <a:p>
            <a:r>
              <a:rPr lang="en-US" dirty="0"/>
              <a:t>1979</a:t>
            </a:r>
          </a:p>
        </p:txBody>
      </p:sp>
      <p:sp>
        <p:nvSpPr>
          <p:cNvPr id="3" name="Content Placeholder 2">
            <a:extLst>
              <a:ext uri="{FF2B5EF4-FFF2-40B4-BE49-F238E27FC236}">
                <a16:creationId xmlns:a16="http://schemas.microsoft.com/office/drawing/2014/main" id="{FE49BC7F-454F-0F73-0BAC-70673F47DB12}"/>
              </a:ext>
            </a:extLst>
          </p:cNvPr>
          <p:cNvSpPr>
            <a:spLocks noGrp="1"/>
          </p:cNvSpPr>
          <p:nvPr>
            <p:ph idx="1"/>
          </p:nvPr>
        </p:nvSpPr>
        <p:spPr>
          <a:xfrm>
            <a:off x="838200" y="1825625"/>
            <a:ext cx="10515600" cy="676943"/>
          </a:xfrm>
        </p:spPr>
        <p:txBody>
          <a:bodyPr/>
          <a:lstStyle/>
          <a:p>
            <a:r>
              <a:rPr lang="en-US" dirty="0"/>
              <a:t>Pastor Gayle Barnes, Clerk Jerry Boyd, members 97</a:t>
            </a:r>
          </a:p>
        </p:txBody>
      </p:sp>
      <p:sp>
        <p:nvSpPr>
          <p:cNvPr id="4" name="Title 1">
            <a:extLst>
              <a:ext uri="{FF2B5EF4-FFF2-40B4-BE49-F238E27FC236}">
                <a16:creationId xmlns:a16="http://schemas.microsoft.com/office/drawing/2014/main" id="{E45788C3-0508-38D3-596B-35481618FC71}"/>
              </a:ext>
            </a:extLst>
          </p:cNvPr>
          <p:cNvSpPr txBox="1">
            <a:spLocks/>
          </p:cNvSpPr>
          <p:nvPr/>
        </p:nvSpPr>
        <p:spPr>
          <a:xfrm>
            <a:off x="838200" y="22821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1980</a:t>
            </a:r>
          </a:p>
        </p:txBody>
      </p:sp>
      <p:sp>
        <p:nvSpPr>
          <p:cNvPr id="5" name="Content Placeholder 2">
            <a:extLst>
              <a:ext uri="{FF2B5EF4-FFF2-40B4-BE49-F238E27FC236}">
                <a16:creationId xmlns:a16="http://schemas.microsoft.com/office/drawing/2014/main" id="{6CCFBD8F-25BF-9C0B-0B01-5B21AAC0F1E9}"/>
              </a:ext>
            </a:extLst>
          </p:cNvPr>
          <p:cNvSpPr txBox="1">
            <a:spLocks/>
          </p:cNvSpPr>
          <p:nvPr/>
        </p:nvSpPr>
        <p:spPr>
          <a:xfrm>
            <a:off x="838200" y="3428999"/>
            <a:ext cx="10515600" cy="1126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Gayle Barnes, Clerk Jerry Boyd, members not listed</a:t>
            </a:r>
          </a:p>
          <a:p>
            <a:r>
              <a:rPr lang="en-US" dirty="0"/>
              <a:t>Parking lot was paved.</a:t>
            </a:r>
          </a:p>
        </p:txBody>
      </p:sp>
      <p:sp>
        <p:nvSpPr>
          <p:cNvPr id="6" name="Title 1">
            <a:extLst>
              <a:ext uri="{FF2B5EF4-FFF2-40B4-BE49-F238E27FC236}">
                <a16:creationId xmlns:a16="http://schemas.microsoft.com/office/drawing/2014/main" id="{D7AEA87A-10B7-F690-A2BD-F3C9DD75394F}"/>
              </a:ext>
            </a:extLst>
          </p:cNvPr>
          <p:cNvSpPr txBox="1">
            <a:spLocks/>
          </p:cNvSpPr>
          <p:nvPr/>
        </p:nvSpPr>
        <p:spPr>
          <a:xfrm>
            <a:off x="838200" y="43435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1981</a:t>
            </a:r>
          </a:p>
        </p:txBody>
      </p:sp>
      <p:sp>
        <p:nvSpPr>
          <p:cNvPr id="7" name="Content Placeholder 2">
            <a:extLst>
              <a:ext uri="{FF2B5EF4-FFF2-40B4-BE49-F238E27FC236}">
                <a16:creationId xmlns:a16="http://schemas.microsoft.com/office/drawing/2014/main" id="{4A74110D-FDB1-C21C-852B-6D5220DC71F1}"/>
              </a:ext>
            </a:extLst>
          </p:cNvPr>
          <p:cNvSpPr txBox="1">
            <a:spLocks/>
          </p:cNvSpPr>
          <p:nvPr/>
        </p:nvSpPr>
        <p:spPr>
          <a:xfrm>
            <a:off x="838200" y="5482389"/>
            <a:ext cx="10515600" cy="6769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Pastor Gayle Barnes, Clerk Jerry Boyd, members 119</a:t>
            </a:r>
          </a:p>
        </p:txBody>
      </p:sp>
    </p:spTree>
    <p:extLst>
      <p:ext uri="{BB962C8B-B14F-4D97-AF65-F5344CB8AC3E}">
        <p14:creationId xmlns:p14="http://schemas.microsoft.com/office/powerpoint/2010/main" val="127218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1DA8-9567-8298-BDF1-9E47FBA6BFFC}"/>
              </a:ext>
            </a:extLst>
          </p:cNvPr>
          <p:cNvSpPr>
            <a:spLocks noGrp="1"/>
          </p:cNvSpPr>
          <p:nvPr>
            <p:ph type="title"/>
          </p:nvPr>
        </p:nvSpPr>
        <p:spPr/>
        <p:txBody>
          <a:bodyPr/>
          <a:lstStyle/>
          <a:p>
            <a:r>
              <a:rPr lang="en-US" dirty="0"/>
              <a:t>1982</a:t>
            </a:r>
          </a:p>
        </p:txBody>
      </p:sp>
      <p:sp>
        <p:nvSpPr>
          <p:cNvPr id="3" name="Content Placeholder 2">
            <a:extLst>
              <a:ext uri="{FF2B5EF4-FFF2-40B4-BE49-F238E27FC236}">
                <a16:creationId xmlns:a16="http://schemas.microsoft.com/office/drawing/2014/main" id="{FE49BC7F-454F-0F73-0BAC-70673F47DB12}"/>
              </a:ext>
            </a:extLst>
          </p:cNvPr>
          <p:cNvSpPr>
            <a:spLocks noGrp="1"/>
          </p:cNvSpPr>
          <p:nvPr>
            <p:ph idx="1"/>
          </p:nvPr>
        </p:nvSpPr>
        <p:spPr>
          <a:xfrm>
            <a:off x="838200" y="1825625"/>
            <a:ext cx="10515600" cy="676943"/>
          </a:xfrm>
        </p:spPr>
        <p:txBody>
          <a:bodyPr/>
          <a:lstStyle/>
          <a:p>
            <a:r>
              <a:rPr lang="en-US" dirty="0"/>
              <a:t>No report. The existing organ was purchased for $7,500</a:t>
            </a:r>
          </a:p>
        </p:txBody>
      </p:sp>
      <p:sp>
        <p:nvSpPr>
          <p:cNvPr id="4" name="Title 1">
            <a:extLst>
              <a:ext uri="{FF2B5EF4-FFF2-40B4-BE49-F238E27FC236}">
                <a16:creationId xmlns:a16="http://schemas.microsoft.com/office/drawing/2014/main" id="{E45788C3-0508-38D3-596B-35481618FC71}"/>
              </a:ext>
            </a:extLst>
          </p:cNvPr>
          <p:cNvSpPr txBox="1">
            <a:spLocks/>
          </p:cNvSpPr>
          <p:nvPr/>
        </p:nvSpPr>
        <p:spPr>
          <a:xfrm>
            <a:off x="838200" y="22821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1983</a:t>
            </a:r>
          </a:p>
        </p:txBody>
      </p:sp>
      <p:sp>
        <p:nvSpPr>
          <p:cNvPr id="5" name="Content Placeholder 2">
            <a:extLst>
              <a:ext uri="{FF2B5EF4-FFF2-40B4-BE49-F238E27FC236}">
                <a16:creationId xmlns:a16="http://schemas.microsoft.com/office/drawing/2014/main" id="{6CCFBD8F-25BF-9C0B-0B01-5B21AAC0F1E9}"/>
              </a:ext>
            </a:extLst>
          </p:cNvPr>
          <p:cNvSpPr txBox="1">
            <a:spLocks/>
          </p:cNvSpPr>
          <p:nvPr/>
        </p:nvSpPr>
        <p:spPr>
          <a:xfrm>
            <a:off x="838200" y="3428999"/>
            <a:ext cx="10515600" cy="1126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 further reports until 1994</a:t>
            </a:r>
          </a:p>
        </p:txBody>
      </p:sp>
      <p:sp>
        <p:nvSpPr>
          <p:cNvPr id="6" name="Title 1">
            <a:extLst>
              <a:ext uri="{FF2B5EF4-FFF2-40B4-BE49-F238E27FC236}">
                <a16:creationId xmlns:a16="http://schemas.microsoft.com/office/drawing/2014/main" id="{D7AEA87A-10B7-F690-A2BD-F3C9DD75394F}"/>
              </a:ext>
            </a:extLst>
          </p:cNvPr>
          <p:cNvSpPr txBox="1">
            <a:spLocks/>
          </p:cNvSpPr>
          <p:nvPr/>
        </p:nvSpPr>
        <p:spPr>
          <a:xfrm>
            <a:off x="838200" y="43435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1986</a:t>
            </a:r>
          </a:p>
        </p:txBody>
      </p:sp>
      <p:sp>
        <p:nvSpPr>
          <p:cNvPr id="7" name="Content Placeholder 2">
            <a:extLst>
              <a:ext uri="{FF2B5EF4-FFF2-40B4-BE49-F238E27FC236}">
                <a16:creationId xmlns:a16="http://schemas.microsoft.com/office/drawing/2014/main" id="{4A74110D-FDB1-C21C-852B-6D5220DC71F1}"/>
              </a:ext>
            </a:extLst>
          </p:cNvPr>
          <p:cNvSpPr txBox="1">
            <a:spLocks/>
          </p:cNvSpPr>
          <p:nvPr/>
        </p:nvSpPr>
        <p:spPr>
          <a:xfrm>
            <a:off x="838200" y="5482389"/>
            <a:ext cx="10515600" cy="6769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Tradition of 3</a:t>
            </a:r>
            <a:r>
              <a:rPr lang="en-US" baseline="30000" dirty="0"/>
              <a:t>rd</a:t>
            </a:r>
            <a:r>
              <a:rPr lang="en-US" dirty="0"/>
              <a:t> Sunday Suppers began</a:t>
            </a:r>
          </a:p>
        </p:txBody>
      </p:sp>
    </p:spTree>
    <p:extLst>
      <p:ext uri="{BB962C8B-B14F-4D97-AF65-F5344CB8AC3E}">
        <p14:creationId xmlns:p14="http://schemas.microsoft.com/office/powerpoint/2010/main" val="19849463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1DA8-9567-8298-BDF1-9E47FBA6BFFC}"/>
              </a:ext>
            </a:extLst>
          </p:cNvPr>
          <p:cNvSpPr>
            <a:spLocks noGrp="1"/>
          </p:cNvSpPr>
          <p:nvPr>
            <p:ph type="title"/>
          </p:nvPr>
        </p:nvSpPr>
        <p:spPr/>
        <p:txBody>
          <a:bodyPr/>
          <a:lstStyle/>
          <a:p>
            <a:r>
              <a:rPr lang="en-US" dirty="0"/>
              <a:t>1987</a:t>
            </a:r>
          </a:p>
        </p:txBody>
      </p:sp>
      <p:sp>
        <p:nvSpPr>
          <p:cNvPr id="3" name="Content Placeholder 2">
            <a:extLst>
              <a:ext uri="{FF2B5EF4-FFF2-40B4-BE49-F238E27FC236}">
                <a16:creationId xmlns:a16="http://schemas.microsoft.com/office/drawing/2014/main" id="{FE49BC7F-454F-0F73-0BAC-70673F47DB12}"/>
              </a:ext>
            </a:extLst>
          </p:cNvPr>
          <p:cNvSpPr>
            <a:spLocks noGrp="1"/>
          </p:cNvSpPr>
          <p:nvPr>
            <p:ph idx="1"/>
          </p:nvPr>
        </p:nvSpPr>
        <p:spPr>
          <a:xfrm>
            <a:off x="838200" y="1546308"/>
            <a:ext cx="10515600" cy="956260"/>
          </a:xfrm>
        </p:spPr>
        <p:txBody>
          <a:bodyPr>
            <a:normAutofit/>
          </a:bodyPr>
          <a:lstStyle/>
          <a:p>
            <a:r>
              <a:rPr lang="en-US" dirty="0"/>
              <a:t>Baptistry was installed, restrooms and classrooms remodeled, Sanctuary lights replaced.</a:t>
            </a:r>
          </a:p>
        </p:txBody>
      </p:sp>
      <p:sp>
        <p:nvSpPr>
          <p:cNvPr id="4" name="Title 1">
            <a:extLst>
              <a:ext uri="{FF2B5EF4-FFF2-40B4-BE49-F238E27FC236}">
                <a16:creationId xmlns:a16="http://schemas.microsoft.com/office/drawing/2014/main" id="{E45788C3-0508-38D3-596B-35481618FC71}"/>
              </a:ext>
            </a:extLst>
          </p:cNvPr>
          <p:cNvSpPr txBox="1">
            <a:spLocks/>
          </p:cNvSpPr>
          <p:nvPr/>
        </p:nvSpPr>
        <p:spPr>
          <a:xfrm>
            <a:off x="838200" y="22821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1990</a:t>
            </a:r>
          </a:p>
        </p:txBody>
      </p:sp>
      <p:sp>
        <p:nvSpPr>
          <p:cNvPr id="5" name="Content Placeholder 2">
            <a:extLst>
              <a:ext uri="{FF2B5EF4-FFF2-40B4-BE49-F238E27FC236}">
                <a16:creationId xmlns:a16="http://schemas.microsoft.com/office/drawing/2014/main" id="{6CCFBD8F-25BF-9C0B-0B01-5B21AAC0F1E9}"/>
              </a:ext>
            </a:extLst>
          </p:cNvPr>
          <p:cNvSpPr txBox="1">
            <a:spLocks/>
          </p:cNvSpPr>
          <p:nvPr/>
        </p:nvSpPr>
        <p:spPr>
          <a:xfrm>
            <a:off x="838200" y="3428999"/>
            <a:ext cx="10515600" cy="1126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New audio system installed</a:t>
            </a:r>
          </a:p>
        </p:txBody>
      </p:sp>
      <p:sp>
        <p:nvSpPr>
          <p:cNvPr id="6" name="Title 1">
            <a:extLst>
              <a:ext uri="{FF2B5EF4-FFF2-40B4-BE49-F238E27FC236}">
                <a16:creationId xmlns:a16="http://schemas.microsoft.com/office/drawing/2014/main" id="{D7AEA87A-10B7-F690-A2BD-F3C9DD75394F}"/>
              </a:ext>
            </a:extLst>
          </p:cNvPr>
          <p:cNvSpPr txBox="1">
            <a:spLocks/>
          </p:cNvSpPr>
          <p:nvPr/>
        </p:nvSpPr>
        <p:spPr>
          <a:xfrm>
            <a:off x="838200" y="43435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1993</a:t>
            </a:r>
          </a:p>
        </p:txBody>
      </p:sp>
      <p:sp>
        <p:nvSpPr>
          <p:cNvPr id="7" name="Content Placeholder 2">
            <a:extLst>
              <a:ext uri="{FF2B5EF4-FFF2-40B4-BE49-F238E27FC236}">
                <a16:creationId xmlns:a16="http://schemas.microsoft.com/office/drawing/2014/main" id="{4A74110D-FDB1-C21C-852B-6D5220DC71F1}"/>
              </a:ext>
            </a:extLst>
          </p:cNvPr>
          <p:cNvSpPr txBox="1">
            <a:spLocks/>
          </p:cNvSpPr>
          <p:nvPr/>
        </p:nvSpPr>
        <p:spPr>
          <a:xfrm>
            <a:off x="838200" y="5482389"/>
            <a:ext cx="10515600" cy="9225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Sanctuary and fellowship hall re-</a:t>
            </a:r>
            <a:r>
              <a:rPr lang="en-US" dirty="0" err="1"/>
              <a:t>carpted</a:t>
            </a:r>
            <a:r>
              <a:rPr lang="en-US" dirty="0"/>
              <a:t>. Podium refinished, rear doors.</a:t>
            </a:r>
          </a:p>
        </p:txBody>
      </p:sp>
    </p:spTree>
    <p:extLst>
      <p:ext uri="{BB962C8B-B14F-4D97-AF65-F5344CB8AC3E}">
        <p14:creationId xmlns:p14="http://schemas.microsoft.com/office/powerpoint/2010/main" val="35221780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B50F9-8DB1-5CD5-EEDF-ACF8E1A4D5F7}"/>
              </a:ext>
            </a:extLst>
          </p:cNvPr>
          <p:cNvSpPr>
            <a:spLocks noGrp="1"/>
          </p:cNvSpPr>
          <p:nvPr>
            <p:ph type="title"/>
          </p:nvPr>
        </p:nvSpPr>
        <p:spPr/>
        <p:txBody>
          <a:bodyPr/>
          <a:lstStyle/>
          <a:p>
            <a:r>
              <a:rPr lang="en-US" dirty="0"/>
              <a:t>1994</a:t>
            </a:r>
          </a:p>
        </p:txBody>
      </p:sp>
      <p:sp>
        <p:nvSpPr>
          <p:cNvPr id="3" name="Content Placeholder 2">
            <a:extLst>
              <a:ext uri="{FF2B5EF4-FFF2-40B4-BE49-F238E27FC236}">
                <a16:creationId xmlns:a16="http://schemas.microsoft.com/office/drawing/2014/main" id="{B753D133-D21F-82AE-D49C-026C81D05BF8}"/>
              </a:ext>
            </a:extLst>
          </p:cNvPr>
          <p:cNvSpPr>
            <a:spLocks noGrp="1"/>
          </p:cNvSpPr>
          <p:nvPr>
            <p:ph idx="1"/>
          </p:nvPr>
        </p:nvSpPr>
        <p:spPr>
          <a:xfrm>
            <a:off x="838200" y="1825625"/>
            <a:ext cx="10515600" cy="2088649"/>
          </a:xfrm>
        </p:spPr>
        <p:txBody>
          <a:bodyPr/>
          <a:lstStyle/>
          <a:p>
            <a:r>
              <a:rPr lang="en-US" dirty="0"/>
              <a:t>After many years in court, the court ruled in favor of the Wingo Church. Therefore, Covenant Presbytery dropped the Wingo C.P. Church from the roll at it’s Spring meeting, April 9, 1994. Metal coverings added to overhangs and on bell tower. Hot water ran to restrooms.</a:t>
            </a:r>
          </a:p>
        </p:txBody>
      </p:sp>
      <p:sp>
        <p:nvSpPr>
          <p:cNvPr id="4" name="Title 1">
            <a:extLst>
              <a:ext uri="{FF2B5EF4-FFF2-40B4-BE49-F238E27FC236}">
                <a16:creationId xmlns:a16="http://schemas.microsoft.com/office/drawing/2014/main" id="{9056E5C6-086B-5147-AB01-A39BEC1522A9}"/>
              </a:ext>
            </a:extLst>
          </p:cNvPr>
          <p:cNvSpPr txBox="1">
            <a:spLocks/>
          </p:cNvSpPr>
          <p:nvPr/>
        </p:nvSpPr>
        <p:spPr>
          <a:xfrm>
            <a:off x="838200" y="37580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1995</a:t>
            </a:r>
          </a:p>
        </p:txBody>
      </p:sp>
      <p:sp>
        <p:nvSpPr>
          <p:cNvPr id="5" name="Content Placeholder 2">
            <a:extLst>
              <a:ext uri="{FF2B5EF4-FFF2-40B4-BE49-F238E27FC236}">
                <a16:creationId xmlns:a16="http://schemas.microsoft.com/office/drawing/2014/main" id="{A59A2C96-F46D-5D34-7DB6-9F41960FFDC4}"/>
              </a:ext>
            </a:extLst>
          </p:cNvPr>
          <p:cNvSpPr txBox="1">
            <a:spLocks/>
          </p:cNvSpPr>
          <p:nvPr/>
        </p:nvSpPr>
        <p:spPr>
          <a:xfrm>
            <a:off x="838200" y="4927349"/>
            <a:ext cx="10515600" cy="20886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Funds from the </a:t>
            </a:r>
            <a:r>
              <a:rPr lang="en-US" dirty="0" err="1"/>
              <a:t>Ludine</a:t>
            </a:r>
            <a:r>
              <a:rPr lang="en-US" dirty="0"/>
              <a:t> </a:t>
            </a:r>
            <a:r>
              <a:rPr lang="en-US" dirty="0" err="1"/>
              <a:t>Allds</a:t>
            </a:r>
            <a:r>
              <a:rPr lang="en-US" dirty="0"/>
              <a:t> estate provided for the placement of the stained glass windows in the sanctuary. New parking lot added to west and back.</a:t>
            </a:r>
          </a:p>
        </p:txBody>
      </p:sp>
    </p:spTree>
    <p:extLst>
      <p:ext uri="{BB962C8B-B14F-4D97-AF65-F5344CB8AC3E}">
        <p14:creationId xmlns:p14="http://schemas.microsoft.com/office/powerpoint/2010/main" val="12442327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FB34A-6EA0-5B8A-6FEE-79773A964A37}"/>
              </a:ext>
            </a:extLst>
          </p:cNvPr>
          <p:cNvSpPr>
            <a:spLocks noGrp="1"/>
          </p:cNvSpPr>
          <p:nvPr>
            <p:ph type="title"/>
          </p:nvPr>
        </p:nvSpPr>
        <p:spPr/>
        <p:txBody>
          <a:bodyPr/>
          <a:lstStyle/>
          <a:p>
            <a:r>
              <a:rPr lang="en-US" dirty="0"/>
              <a:t>1996</a:t>
            </a:r>
          </a:p>
        </p:txBody>
      </p:sp>
      <p:sp>
        <p:nvSpPr>
          <p:cNvPr id="3" name="Content Placeholder 2">
            <a:extLst>
              <a:ext uri="{FF2B5EF4-FFF2-40B4-BE49-F238E27FC236}">
                <a16:creationId xmlns:a16="http://schemas.microsoft.com/office/drawing/2014/main" id="{288CBB55-5470-C9F0-81F9-BC50EEDE7BEC}"/>
              </a:ext>
            </a:extLst>
          </p:cNvPr>
          <p:cNvSpPr>
            <a:spLocks noGrp="1"/>
          </p:cNvSpPr>
          <p:nvPr>
            <p:ph idx="1"/>
          </p:nvPr>
        </p:nvSpPr>
        <p:spPr>
          <a:xfrm>
            <a:off x="838200" y="1536869"/>
            <a:ext cx="10515600" cy="949659"/>
          </a:xfrm>
        </p:spPr>
        <p:txBody>
          <a:bodyPr/>
          <a:lstStyle/>
          <a:p>
            <a:r>
              <a:rPr lang="en-US" dirty="0"/>
              <a:t>Installed handicap ramp on church. Added new front porch and walk to side.</a:t>
            </a:r>
          </a:p>
        </p:txBody>
      </p:sp>
      <p:sp>
        <p:nvSpPr>
          <p:cNvPr id="4" name="Title 1">
            <a:extLst>
              <a:ext uri="{FF2B5EF4-FFF2-40B4-BE49-F238E27FC236}">
                <a16:creationId xmlns:a16="http://schemas.microsoft.com/office/drawing/2014/main" id="{F48D4E67-EEB6-39C8-89DE-565CBEE6630C}"/>
              </a:ext>
            </a:extLst>
          </p:cNvPr>
          <p:cNvSpPr txBox="1">
            <a:spLocks/>
          </p:cNvSpPr>
          <p:nvPr/>
        </p:nvSpPr>
        <p:spPr>
          <a:xfrm>
            <a:off x="838200" y="242444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1997</a:t>
            </a:r>
          </a:p>
        </p:txBody>
      </p:sp>
      <p:sp>
        <p:nvSpPr>
          <p:cNvPr id="5" name="Content Placeholder 2">
            <a:extLst>
              <a:ext uri="{FF2B5EF4-FFF2-40B4-BE49-F238E27FC236}">
                <a16:creationId xmlns:a16="http://schemas.microsoft.com/office/drawing/2014/main" id="{DC7CA11B-66C7-6ADC-FE65-68AA9B11F201}"/>
              </a:ext>
            </a:extLst>
          </p:cNvPr>
          <p:cNvSpPr txBox="1">
            <a:spLocks/>
          </p:cNvSpPr>
          <p:nvPr/>
        </p:nvSpPr>
        <p:spPr>
          <a:xfrm>
            <a:off x="838200" y="3575639"/>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 Ralph Austin became pastor until 2006.</a:t>
            </a:r>
          </a:p>
        </p:txBody>
      </p:sp>
      <p:sp>
        <p:nvSpPr>
          <p:cNvPr id="6" name="Title 1">
            <a:extLst>
              <a:ext uri="{FF2B5EF4-FFF2-40B4-BE49-F238E27FC236}">
                <a16:creationId xmlns:a16="http://schemas.microsoft.com/office/drawing/2014/main" id="{9A1C1497-87E4-C2AD-4A0C-C39672C81D2F}"/>
              </a:ext>
            </a:extLst>
          </p:cNvPr>
          <p:cNvSpPr txBox="1">
            <a:spLocks/>
          </p:cNvSpPr>
          <p:nvPr/>
        </p:nvSpPr>
        <p:spPr>
          <a:xfrm>
            <a:off x="838200" y="40803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2002</a:t>
            </a:r>
          </a:p>
        </p:txBody>
      </p:sp>
      <p:sp>
        <p:nvSpPr>
          <p:cNvPr id="7" name="Content Placeholder 2">
            <a:extLst>
              <a:ext uri="{FF2B5EF4-FFF2-40B4-BE49-F238E27FC236}">
                <a16:creationId xmlns:a16="http://schemas.microsoft.com/office/drawing/2014/main" id="{B9EB5C63-4DB6-04D7-DE2C-3369560D744F}"/>
              </a:ext>
            </a:extLst>
          </p:cNvPr>
          <p:cNvSpPr txBox="1">
            <a:spLocks/>
          </p:cNvSpPr>
          <p:nvPr/>
        </p:nvSpPr>
        <p:spPr>
          <a:xfrm>
            <a:off x="838200" y="5261321"/>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Baby Grand Piano added – cost $10,000</a:t>
            </a:r>
          </a:p>
        </p:txBody>
      </p:sp>
    </p:spTree>
    <p:extLst>
      <p:ext uri="{BB962C8B-B14F-4D97-AF65-F5344CB8AC3E}">
        <p14:creationId xmlns:p14="http://schemas.microsoft.com/office/powerpoint/2010/main" val="2174743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FB34A-6EA0-5B8A-6FEE-79773A964A37}"/>
              </a:ext>
            </a:extLst>
          </p:cNvPr>
          <p:cNvSpPr>
            <a:spLocks noGrp="1"/>
          </p:cNvSpPr>
          <p:nvPr>
            <p:ph type="title"/>
          </p:nvPr>
        </p:nvSpPr>
        <p:spPr/>
        <p:txBody>
          <a:bodyPr/>
          <a:lstStyle/>
          <a:p>
            <a:r>
              <a:rPr lang="en-US" dirty="0"/>
              <a:t>2005</a:t>
            </a:r>
          </a:p>
        </p:txBody>
      </p:sp>
      <p:sp>
        <p:nvSpPr>
          <p:cNvPr id="3" name="Content Placeholder 2">
            <a:extLst>
              <a:ext uri="{FF2B5EF4-FFF2-40B4-BE49-F238E27FC236}">
                <a16:creationId xmlns:a16="http://schemas.microsoft.com/office/drawing/2014/main" id="{288CBB55-5470-C9F0-81F9-BC50EEDE7BEC}"/>
              </a:ext>
            </a:extLst>
          </p:cNvPr>
          <p:cNvSpPr>
            <a:spLocks noGrp="1"/>
          </p:cNvSpPr>
          <p:nvPr>
            <p:ph idx="1"/>
          </p:nvPr>
        </p:nvSpPr>
        <p:spPr>
          <a:xfrm>
            <a:off x="838200" y="1536869"/>
            <a:ext cx="10515600" cy="949659"/>
          </a:xfrm>
        </p:spPr>
        <p:txBody>
          <a:bodyPr/>
          <a:lstStyle/>
          <a:p>
            <a:r>
              <a:rPr lang="en-US" dirty="0"/>
              <a:t>Projector and video music system added. Sanctuary ceiling painted.</a:t>
            </a:r>
          </a:p>
        </p:txBody>
      </p:sp>
      <p:sp>
        <p:nvSpPr>
          <p:cNvPr id="4" name="Title 1">
            <a:extLst>
              <a:ext uri="{FF2B5EF4-FFF2-40B4-BE49-F238E27FC236}">
                <a16:creationId xmlns:a16="http://schemas.microsoft.com/office/drawing/2014/main" id="{F48D4E67-EEB6-39C8-89DE-565CBEE6630C}"/>
              </a:ext>
            </a:extLst>
          </p:cNvPr>
          <p:cNvSpPr txBox="1">
            <a:spLocks/>
          </p:cNvSpPr>
          <p:nvPr/>
        </p:nvSpPr>
        <p:spPr>
          <a:xfrm>
            <a:off x="838200" y="242444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2006</a:t>
            </a:r>
          </a:p>
        </p:txBody>
      </p:sp>
      <p:sp>
        <p:nvSpPr>
          <p:cNvPr id="5" name="Content Placeholder 2">
            <a:extLst>
              <a:ext uri="{FF2B5EF4-FFF2-40B4-BE49-F238E27FC236}">
                <a16:creationId xmlns:a16="http://schemas.microsoft.com/office/drawing/2014/main" id="{DC7CA11B-66C7-6ADC-FE65-68AA9B11F201}"/>
              </a:ext>
            </a:extLst>
          </p:cNvPr>
          <p:cNvSpPr txBox="1">
            <a:spLocks/>
          </p:cNvSpPr>
          <p:nvPr/>
        </p:nvSpPr>
        <p:spPr>
          <a:xfrm>
            <a:off x="838200" y="3575639"/>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R.B. Mays became Pastor until 2008</a:t>
            </a:r>
          </a:p>
        </p:txBody>
      </p:sp>
      <p:sp>
        <p:nvSpPr>
          <p:cNvPr id="6" name="Title 1">
            <a:extLst>
              <a:ext uri="{FF2B5EF4-FFF2-40B4-BE49-F238E27FC236}">
                <a16:creationId xmlns:a16="http://schemas.microsoft.com/office/drawing/2014/main" id="{9A1C1497-87E4-C2AD-4A0C-C39672C81D2F}"/>
              </a:ext>
            </a:extLst>
          </p:cNvPr>
          <p:cNvSpPr txBox="1">
            <a:spLocks/>
          </p:cNvSpPr>
          <p:nvPr/>
        </p:nvSpPr>
        <p:spPr>
          <a:xfrm>
            <a:off x="838200" y="40803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2008</a:t>
            </a:r>
          </a:p>
        </p:txBody>
      </p:sp>
      <p:sp>
        <p:nvSpPr>
          <p:cNvPr id="7" name="Content Placeholder 2">
            <a:extLst>
              <a:ext uri="{FF2B5EF4-FFF2-40B4-BE49-F238E27FC236}">
                <a16:creationId xmlns:a16="http://schemas.microsoft.com/office/drawing/2014/main" id="{B9EB5C63-4DB6-04D7-DE2C-3369560D744F}"/>
              </a:ext>
            </a:extLst>
          </p:cNvPr>
          <p:cNvSpPr txBox="1">
            <a:spLocks/>
          </p:cNvSpPr>
          <p:nvPr/>
        </p:nvSpPr>
        <p:spPr>
          <a:xfrm>
            <a:off x="838200" y="5261321"/>
            <a:ext cx="10515600" cy="949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Bro. David </a:t>
            </a:r>
            <a:r>
              <a:rPr lang="en-US" dirty="0" err="1"/>
              <a:t>Gargus</a:t>
            </a:r>
            <a:r>
              <a:rPr lang="en-US" dirty="0"/>
              <a:t> became Pastor until 2020</a:t>
            </a:r>
          </a:p>
        </p:txBody>
      </p:sp>
    </p:spTree>
    <p:extLst>
      <p:ext uri="{BB962C8B-B14F-4D97-AF65-F5344CB8AC3E}">
        <p14:creationId xmlns:p14="http://schemas.microsoft.com/office/powerpoint/2010/main" val="5584823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9B31D-B433-863B-FBDF-085ACAFD9252}"/>
              </a:ext>
            </a:extLst>
          </p:cNvPr>
          <p:cNvSpPr>
            <a:spLocks noGrp="1"/>
          </p:cNvSpPr>
          <p:nvPr>
            <p:ph type="title"/>
          </p:nvPr>
        </p:nvSpPr>
        <p:spPr/>
        <p:txBody>
          <a:bodyPr/>
          <a:lstStyle/>
          <a:p>
            <a:r>
              <a:rPr lang="en-US" dirty="0"/>
              <a:t>2010</a:t>
            </a:r>
          </a:p>
        </p:txBody>
      </p:sp>
      <p:sp>
        <p:nvSpPr>
          <p:cNvPr id="3" name="Content Placeholder 2">
            <a:extLst>
              <a:ext uri="{FF2B5EF4-FFF2-40B4-BE49-F238E27FC236}">
                <a16:creationId xmlns:a16="http://schemas.microsoft.com/office/drawing/2014/main" id="{CEC283B4-867F-F7BA-0FAF-A194B3AAD75B}"/>
              </a:ext>
            </a:extLst>
          </p:cNvPr>
          <p:cNvSpPr>
            <a:spLocks noGrp="1"/>
          </p:cNvSpPr>
          <p:nvPr>
            <p:ph idx="1"/>
          </p:nvPr>
        </p:nvSpPr>
        <p:spPr>
          <a:xfrm>
            <a:off x="838200" y="1456657"/>
            <a:ext cx="10515600" cy="692986"/>
          </a:xfrm>
        </p:spPr>
        <p:txBody>
          <a:bodyPr/>
          <a:lstStyle/>
          <a:p>
            <a:r>
              <a:rPr lang="en-US" dirty="0"/>
              <a:t>New windows added in classrooms and basement</a:t>
            </a:r>
          </a:p>
        </p:txBody>
      </p:sp>
      <p:sp>
        <p:nvSpPr>
          <p:cNvPr id="4" name="Title 1">
            <a:extLst>
              <a:ext uri="{FF2B5EF4-FFF2-40B4-BE49-F238E27FC236}">
                <a16:creationId xmlns:a16="http://schemas.microsoft.com/office/drawing/2014/main" id="{4A98ACFA-344B-B18E-6BCE-4B3FF44E0E63}"/>
              </a:ext>
            </a:extLst>
          </p:cNvPr>
          <p:cNvSpPr txBox="1">
            <a:spLocks/>
          </p:cNvSpPr>
          <p:nvPr/>
        </p:nvSpPr>
        <p:spPr>
          <a:xfrm>
            <a:off x="838200" y="19156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2012-2014</a:t>
            </a:r>
          </a:p>
        </p:txBody>
      </p:sp>
      <p:sp>
        <p:nvSpPr>
          <p:cNvPr id="5" name="Content Placeholder 2">
            <a:extLst>
              <a:ext uri="{FF2B5EF4-FFF2-40B4-BE49-F238E27FC236}">
                <a16:creationId xmlns:a16="http://schemas.microsoft.com/office/drawing/2014/main" id="{7EEF56F9-15E4-0D4C-8DC8-8C386299EA47}"/>
              </a:ext>
            </a:extLst>
          </p:cNvPr>
          <p:cNvSpPr txBox="1">
            <a:spLocks/>
          </p:cNvSpPr>
          <p:nvPr/>
        </p:nvSpPr>
        <p:spPr>
          <a:xfrm>
            <a:off x="838200" y="3082507"/>
            <a:ext cx="10515600" cy="6929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Family Life Center added, new parking lot in back</a:t>
            </a:r>
          </a:p>
        </p:txBody>
      </p:sp>
      <p:sp>
        <p:nvSpPr>
          <p:cNvPr id="6" name="Title 1">
            <a:extLst>
              <a:ext uri="{FF2B5EF4-FFF2-40B4-BE49-F238E27FC236}">
                <a16:creationId xmlns:a16="http://schemas.microsoft.com/office/drawing/2014/main" id="{B5CFE88E-7D08-3D15-03C0-CD5919500537}"/>
              </a:ext>
            </a:extLst>
          </p:cNvPr>
          <p:cNvSpPr txBox="1">
            <a:spLocks/>
          </p:cNvSpPr>
          <p:nvPr/>
        </p:nvSpPr>
        <p:spPr>
          <a:xfrm>
            <a:off x="838200" y="346609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2017-2018</a:t>
            </a:r>
          </a:p>
        </p:txBody>
      </p:sp>
      <p:sp>
        <p:nvSpPr>
          <p:cNvPr id="7" name="Content Placeholder 2">
            <a:extLst>
              <a:ext uri="{FF2B5EF4-FFF2-40B4-BE49-F238E27FC236}">
                <a16:creationId xmlns:a16="http://schemas.microsoft.com/office/drawing/2014/main" id="{25E66574-B762-9CFD-1116-7CFE6F695A6B}"/>
              </a:ext>
            </a:extLst>
          </p:cNvPr>
          <p:cNvSpPr txBox="1">
            <a:spLocks/>
          </p:cNvSpPr>
          <p:nvPr/>
        </p:nvSpPr>
        <p:spPr>
          <a:xfrm>
            <a:off x="838200" y="4445169"/>
            <a:ext cx="10515600" cy="11856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New roof added to all buildings. New front porch cover, tuck point on brick, cover on Family Life Center.</a:t>
            </a:r>
          </a:p>
        </p:txBody>
      </p:sp>
    </p:spTree>
    <p:extLst>
      <p:ext uri="{BB962C8B-B14F-4D97-AF65-F5344CB8AC3E}">
        <p14:creationId xmlns:p14="http://schemas.microsoft.com/office/powerpoint/2010/main" val="33273988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BC576-7A64-7E6D-DCFB-0FF2E635FB53}"/>
              </a:ext>
            </a:extLst>
          </p:cNvPr>
          <p:cNvSpPr>
            <a:spLocks noGrp="1"/>
          </p:cNvSpPr>
          <p:nvPr>
            <p:ph type="title"/>
          </p:nvPr>
        </p:nvSpPr>
        <p:spPr/>
        <p:txBody>
          <a:bodyPr/>
          <a:lstStyle/>
          <a:p>
            <a:r>
              <a:rPr lang="en-US" dirty="0"/>
              <a:t>2019</a:t>
            </a:r>
          </a:p>
        </p:txBody>
      </p:sp>
      <p:sp>
        <p:nvSpPr>
          <p:cNvPr id="3" name="Content Placeholder 2">
            <a:extLst>
              <a:ext uri="{FF2B5EF4-FFF2-40B4-BE49-F238E27FC236}">
                <a16:creationId xmlns:a16="http://schemas.microsoft.com/office/drawing/2014/main" id="{85116E79-B5E8-C455-49B2-9DA010C5009B}"/>
              </a:ext>
            </a:extLst>
          </p:cNvPr>
          <p:cNvSpPr>
            <a:spLocks noGrp="1"/>
          </p:cNvSpPr>
          <p:nvPr>
            <p:ph idx="1"/>
          </p:nvPr>
        </p:nvSpPr>
        <p:spPr>
          <a:xfrm>
            <a:off x="838200" y="1825625"/>
            <a:ext cx="10515600" cy="1325563"/>
          </a:xfrm>
        </p:spPr>
        <p:txBody>
          <a:bodyPr/>
          <a:lstStyle/>
          <a:p>
            <a:r>
              <a:rPr lang="en-US" dirty="0"/>
              <a:t>Sanctuary remodeled, new carpeting throughout. New electrical service including lighting, new video monitors, redesign of pulpit area, sanctuary repainted.</a:t>
            </a:r>
          </a:p>
        </p:txBody>
      </p:sp>
      <p:sp>
        <p:nvSpPr>
          <p:cNvPr id="4" name="Title 1">
            <a:extLst>
              <a:ext uri="{FF2B5EF4-FFF2-40B4-BE49-F238E27FC236}">
                <a16:creationId xmlns:a16="http://schemas.microsoft.com/office/drawing/2014/main" id="{03867927-B59B-27EF-58F7-F38E4F1D6AF7}"/>
              </a:ext>
            </a:extLst>
          </p:cNvPr>
          <p:cNvSpPr txBox="1">
            <a:spLocks/>
          </p:cNvSpPr>
          <p:nvPr/>
        </p:nvSpPr>
        <p:spPr>
          <a:xfrm>
            <a:off x="838200" y="31393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2021</a:t>
            </a:r>
          </a:p>
        </p:txBody>
      </p:sp>
      <p:sp>
        <p:nvSpPr>
          <p:cNvPr id="5" name="Content Placeholder 2">
            <a:extLst>
              <a:ext uri="{FF2B5EF4-FFF2-40B4-BE49-F238E27FC236}">
                <a16:creationId xmlns:a16="http://schemas.microsoft.com/office/drawing/2014/main" id="{37941993-821A-7B05-2BF4-9839AEC8D30E}"/>
              </a:ext>
            </a:extLst>
          </p:cNvPr>
          <p:cNvSpPr txBox="1">
            <a:spLocks/>
          </p:cNvSpPr>
          <p:nvPr/>
        </p:nvSpPr>
        <p:spPr>
          <a:xfrm>
            <a:off x="838200" y="4288088"/>
            <a:ext cx="105156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Bro. R.B. Mays became interim pastor until present.</a:t>
            </a:r>
          </a:p>
        </p:txBody>
      </p:sp>
    </p:spTree>
    <p:extLst>
      <p:ext uri="{BB962C8B-B14F-4D97-AF65-F5344CB8AC3E}">
        <p14:creationId xmlns:p14="http://schemas.microsoft.com/office/powerpoint/2010/main" val="283617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A18A8-B541-ECEE-342C-2365CB5C7AB5}"/>
              </a:ext>
            </a:extLst>
          </p:cNvPr>
          <p:cNvSpPr>
            <a:spLocks noGrp="1"/>
          </p:cNvSpPr>
          <p:nvPr>
            <p:ph type="title"/>
          </p:nvPr>
        </p:nvSpPr>
        <p:spPr/>
        <p:txBody>
          <a:bodyPr/>
          <a:lstStyle/>
          <a:p>
            <a:r>
              <a:rPr lang="en-US" dirty="0"/>
              <a:t>1875</a:t>
            </a:r>
          </a:p>
        </p:txBody>
      </p:sp>
      <p:sp>
        <p:nvSpPr>
          <p:cNvPr id="3" name="Content Placeholder 2">
            <a:extLst>
              <a:ext uri="{FF2B5EF4-FFF2-40B4-BE49-F238E27FC236}">
                <a16:creationId xmlns:a16="http://schemas.microsoft.com/office/drawing/2014/main" id="{D4DB5C05-3F23-A4FC-1985-C232D0E7A5D1}"/>
              </a:ext>
            </a:extLst>
          </p:cNvPr>
          <p:cNvSpPr>
            <a:spLocks noGrp="1"/>
          </p:cNvSpPr>
          <p:nvPr>
            <p:ph idx="1"/>
          </p:nvPr>
        </p:nvSpPr>
        <p:spPr>
          <a:xfrm>
            <a:off x="838200" y="1825625"/>
            <a:ext cx="10515600" cy="1325563"/>
          </a:xfrm>
        </p:spPr>
        <p:txBody>
          <a:bodyPr/>
          <a:lstStyle/>
          <a:p>
            <a:r>
              <a:rPr lang="en-US" dirty="0"/>
              <a:t>Elder representative from Lebanon - A. W. Myatt.  Received from congregation - $4.10. Committee finds session meeting was held on the Sabbath, “which we consider of doubtful propriety.”</a:t>
            </a:r>
          </a:p>
          <a:p>
            <a:pPr marL="0" indent="0">
              <a:buNone/>
            </a:pPr>
            <a:endParaRPr lang="en-US" dirty="0"/>
          </a:p>
        </p:txBody>
      </p:sp>
      <p:sp>
        <p:nvSpPr>
          <p:cNvPr id="4" name="Title 1">
            <a:extLst>
              <a:ext uri="{FF2B5EF4-FFF2-40B4-BE49-F238E27FC236}">
                <a16:creationId xmlns:a16="http://schemas.microsoft.com/office/drawing/2014/main" id="{DFFA785B-938E-D6ED-02C8-CDF760130057}"/>
              </a:ext>
            </a:extLst>
          </p:cNvPr>
          <p:cNvSpPr txBox="1">
            <a:spLocks/>
          </p:cNvSpPr>
          <p:nvPr/>
        </p:nvSpPr>
        <p:spPr>
          <a:xfrm>
            <a:off x="838200" y="330133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1876</a:t>
            </a:r>
          </a:p>
        </p:txBody>
      </p:sp>
      <p:sp>
        <p:nvSpPr>
          <p:cNvPr id="5" name="Content Placeholder 2">
            <a:extLst>
              <a:ext uri="{FF2B5EF4-FFF2-40B4-BE49-F238E27FC236}">
                <a16:creationId xmlns:a16="http://schemas.microsoft.com/office/drawing/2014/main" id="{48D8399B-00C6-8C94-4D95-4D31BBAB0649}"/>
              </a:ext>
            </a:extLst>
          </p:cNvPr>
          <p:cNvSpPr txBox="1">
            <a:spLocks/>
          </p:cNvSpPr>
          <p:nvPr/>
        </p:nvSpPr>
        <p:spPr>
          <a:xfrm>
            <a:off x="838200" y="4511569"/>
            <a:ext cx="10515600" cy="5309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from Lebanon - A.A. </a:t>
            </a:r>
            <a:r>
              <a:rPr lang="en-US" dirty="0" err="1"/>
              <a:t>Coplen</a:t>
            </a:r>
            <a:r>
              <a:rPr lang="en-US" dirty="0"/>
              <a:t> (see deed, 1872)</a:t>
            </a:r>
          </a:p>
        </p:txBody>
      </p:sp>
    </p:spTree>
    <p:extLst>
      <p:ext uri="{BB962C8B-B14F-4D97-AF65-F5344CB8AC3E}">
        <p14:creationId xmlns:p14="http://schemas.microsoft.com/office/powerpoint/2010/main" val="1525067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DA9DF-7767-471A-1336-FC3181BDBF40}"/>
              </a:ext>
            </a:extLst>
          </p:cNvPr>
          <p:cNvSpPr>
            <a:spLocks noGrp="1"/>
          </p:cNvSpPr>
          <p:nvPr>
            <p:ph type="title"/>
          </p:nvPr>
        </p:nvSpPr>
        <p:spPr/>
        <p:txBody>
          <a:bodyPr/>
          <a:lstStyle/>
          <a:p>
            <a:r>
              <a:rPr lang="en-US" dirty="0"/>
              <a:t>1877</a:t>
            </a:r>
          </a:p>
        </p:txBody>
      </p:sp>
      <p:sp>
        <p:nvSpPr>
          <p:cNvPr id="3" name="Content Placeholder 2">
            <a:extLst>
              <a:ext uri="{FF2B5EF4-FFF2-40B4-BE49-F238E27FC236}">
                <a16:creationId xmlns:a16="http://schemas.microsoft.com/office/drawing/2014/main" id="{AAF385EE-1E7B-7030-539E-4AD8B2681EF7}"/>
              </a:ext>
            </a:extLst>
          </p:cNvPr>
          <p:cNvSpPr>
            <a:spLocks noGrp="1"/>
          </p:cNvSpPr>
          <p:nvPr>
            <p:ph idx="1"/>
          </p:nvPr>
        </p:nvSpPr>
        <p:spPr>
          <a:xfrm>
            <a:off x="838200" y="1825625"/>
            <a:ext cx="10515600" cy="500480"/>
          </a:xfrm>
        </p:spPr>
        <p:txBody>
          <a:bodyPr/>
          <a:lstStyle/>
          <a:p>
            <a:r>
              <a:rPr lang="en-US" dirty="0"/>
              <a:t>Elder representative – D.L. Winslow</a:t>
            </a:r>
          </a:p>
        </p:txBody>
      </p:sp>
      <p:sp>
        <p:nvSpPr>
          <p:cNvPr id="4" name="Title 1">
            <a:extLst>
              <a:ext uri="{FF2B5EF4-FFF2-40B4-BE49-F238E27FC236}">
                <a16:creationId xmlns:a16="http://schemas.microsoft.com/office/drawing/2014/main" id="{634A69E6-0174-8E94-719F-B8D980FB1FAC}"/>
              </a:ext>
            </a:extLst>
          </p:cNvPr>
          <p:cNvSpPr txBox="1">
            <a:spLocks/>
          </p:cNvSpPr>
          <p:nvPr/>
        </p:nvSpPr>
        <p:spPr>
          <a:xfrm>
            <a:off x="838200" y="23010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1878</a:t>
            </a:r>
          </a:p>
        </p:txBody>
      </p:sp>
      <p:sp>
        <p:nvSpPr>
          <p:cNvPr id="5" name="Content Placeholder 2">
            <a:extLst>
              <a:ext uri="{FF2B5EF4-FFF2-40B4-BE49-F238E27FC236}">
                <a16:creationId xmlns:a16="http://schemas.microsoft.com/office/drawing/2014/main" id="{AF246309-E96A-584F-7672-E5AFA4828E33}"/>
              </a:ext>
            </a:extLst>
          </p:cNvPr>
          <p:cNvSpPr txBox="1">
            <a:spLocks/>
          </p:cNvSpPr>
          <p:nvPr/>
        </p:nvSpPr>
        <p:spPr>
          <a:xfrm>
            <a:off x="838200" y="3626563"/>
            <a:ext cx="10515600" cy="5004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 J.C. Mullins</a:t>
            </a:r>
          </a:p>
        </p:txBody>
      </p:sp>
      <p:sp>
        <p:nvSpPr>
          <p:cNvPr id="6" name="Title 1">
            <a:extLst>
              <a:ext uri="{FF2B5EF4-FFF2-40B4-BE49-F238E27FC236}">
                <a16:creationId xmlns:a16="http://schemas.microsoft.com/office/drawing/2014/main" id="{D8F4A63A-FC84-BCC1-AAAE-7CB211F07988}"/>
              </a:ext>
            </a:extLst>
          </p:cNvPr>
          <p:cNvSpPr txBox="1">
            <a:spLocks/>
          </p:cNvSpPr>
          <p:nvPr/>
        </p:nvSpPr>
        <p:spPr>
          <a:xfrm>
            <a:off x="838200" y="426423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1879</a:t>
            </a:r>
          </a:p>
        </p:txBody>
      </p:sp>
      <p:sp>
        <p:nvSpPr>
          <p:cNvPr id="7" name="Content Placeholder 2">
            <a:extLst>
              <a:ext uri="{FF2B5EF4-FFF2-40B4-BE49-F238E27FC236}">
                <a16:creationId xmlns:a16="http://schemas.microsoft.com/office/drawing/2014/main" id="{FEA291F5-E53F-2312-7FAF-04BF16AB8785}"/>
              </a:ext>
            </a:extLst>
          </p:cNvPr>
          <p:cNvSpPr txBox="1">
            <a:spLocks/>
          </p:cNvSpPr>
          <p:nvPr/>
        </p:nvSpPr>
        <p:spPr>
          <a:xfrm>
            <a:off x="838200" y="5476757"/>
            <a:ext cx="10515600" cy="1016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Elder representative – A.A. </a:t>
            </a:r>
            <a:r>
              <a:rPr lang="en-US" dirty="0" err="1"/>
              <a:t>Coplen</a:t>
            </a:r>
            <a:endParaRPr lang="en-US" dirty="0"/>
          </a:p>
          <a:p>
            <a:r>
              <a:rPr lang="en-US" dirty="0"/>
              <a:t>Elder representative – D.L. Winslow</a:t>
            </a:r>
          </a:p>
        </p:txBody>
      </p:sp>
    </p:spTree>
    <p:extLst>
      <p:ext uri="{BB962C8B-B14F-4D97-AF65-F5344CB8AC3E}">
        <p14:creationId xmlns:p14="http://schemas.microsoft.com/office/powerpoint/2010/main" val="2741653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BB39E-C35A-A021-C515-B1207F2D1BF7}"/>
              </a:ext>
            </a:extLst>
          </p:cNvPr>
          <p:cNvSpPr>
            <a:spLocks noGrp="1"/>
          </p:cNvSpPr>
          <p:nvPr>
            <p:ph type="title"/>
          </p:nvPr>
        </p:nvSpPr>
        <p:spPr/>
        <p:txBody>
          <a:bodyPr/>
          <a:lstStyle/>
          <a:p>
            <a:r>
              <a:rPr lang="en-US" dirty="0"/>
              <a:t>1880</a:t>
            </a:r>
          </a:p>
        </p:txBody>
      </p:sp>
      <p:sp>
        <p:nvSpPr>
          <p:cNvPr id="3" name="Content Placeholder 2">
            <a:extLst>
              <a:ext uri="{FF2B5EF4-FFF2-40B4-BE49-F238E27FC236}">
                <a16:creationId xmlns:a16="http://schemas.microsoft.com/office/drawing/2014/main" id="{6C29C246-19BB-1CF0-90A5-5608D36E145B}"/>
              </a:ext>
            </a:extLst>
          </p:cNvPr>
          <p:cNvSpPr>
            <a:spLocks noGrp="1"/>
          </p:cNvSpPr>
          <p:nvPr>
            <p:ph idx="1"/>
          </p:nvPr>
        </p:nvSpPr>
        <p:spPr/>
        <p:txBody>
          <a:bodyPr/>
          <a:lstStyle/>
          <a:p>
            <a:r>
              <a:rPr lang="en-US" dirty="0"/>
              <a:t>Elder representative D.L. Winslow</a:t>
            </a:r>
          </a:p>
          <a:p>
            <a:r>
              <a:rPr lang="en-US" dirty="0"/>
              <a:t>Elder representative R.B. Winslow</a:t>
            </a:r>
          </a:p>
          <a:p>
            <a:r>
              <a:rPr lang="en-US" dirty="0"/>
              <a:t>Elder representative J.W. Mullins</a:t>
            </a:r>
          </a:p>
          <a:p>
            <a:r>
              <a:rPr lang="en-US" dirty="0"/>
              <a:t>Atlas for Wingo shows other churches (buildings in town, but not the Presbyterian church, perhaps hadn’t been built yet. It is unknown what year the first building was constructed.</a:t>
            </a:r>
          </a:p>
        </p:txBody>
      </p:sp>
    </p:spTree>
    <p:extLst>
      <p:ext uri="{BB962C8B-B14F-4D97-AF65-F5344CB8AC3E}">
        <p14:creationId xmlns:p14="http://schemas.microsoft.com/office/powerpoint/2010/main" val="297802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869CE-BA41-028A-5CF6-5CAA27140AA1}"/>
              </a:ext>
            </a:extLst>
          </p:cNvPr>
          <p:cNvSpPr>
            <a:spLocks noGrp="1"/>
          </p:cNvSpPr>
          <p:nvPr>
            <p:ph type="title"/>
          </p:nvPr>
        </p:nvSpPr>
        <p:spPr/>
        <p:txBody>
          <a:bodyPr/>
          <a:lstStyle/>
          <a:p>
            <a:r>
              <a:rPr lang="en-US" dirty="0"/>
              <a:t>1881</a:t>
            </a:r>
          </a:p>
        </p:txBody>
      </p:sp>
      <p:sp>
        <p:nvSpPr>
          <p:cNvPr id="3" name="Content Placeholder 2">
            <a:extLst>
              <a:ext uri="{FF2B5EF4-FFF2-40B4-BE49-F238E27FC236}">
                <a16:creationId xmlns:a16="http://schemas.microsoft.com/office/drawing/2014/main" id="{E6502A23-54A3-F73A-F404-DBE5D675F729}"/>
              </a:ext>
            </a:extLst>
          </p:cNvPr>
          <p:cNvSpPr>
            <a:spLocks noGrp="1"/>
          </p:cNvSpPr>
          <p:nvPr>
            <p:ph idx="1"/>
          </p:nvPr>
        </p:nvSpPr>
        <p:spPr>
          <a:xfrm>
            <a:off x="838200" y="1825625"/>
            <a:ext cx="10515600" cy="1077996"/>
          </a:xfrm>
        </p:spPr>
        <p:txBody>
          <a:bodyPr/>
          <a:lstStyle/>
          <a:p>
            <a:r>
              <a:rPr lang="en-US" dirty="0"/>
              <a:t>Elder representative G.B Watson</a:t>
            </a:r>
          </a:p>
          <a:p>
            <a:r>
              <a:rPr lang="en-US" dirty="0"/>
              <a:t>Elder representative H.A. Copeland</a:t>
            </a:r>
          </a:p>
        </p:txBody>
      </p:sp>
      <p:sp>
        <p:nvSpPr>
          <p:cNvPr id="4" name="Title 1">
            <a:extLst>
              <a:ext uri="{FF2B5EF4-FFF2-40B4-BE49-F238E27FC236}">
                <a16:creationId xmlns:a16="http://schemas.microsoft.com/office/drawing/2014/main" id="{51402024-9B6F-626B-FDC0-4DAD083C0FCE}"/>
              </a:ext>
            </a:extLst>
          </p:cNvPr>
          <p:cNvSpPr txBox="1">
            <a:spLocks/>
          </p:cNvSpPr>
          <p:nvPr/>
        </p:nvSpPr>
        <p:spPr>
          <a:xfrm>
            <a:off x="838200" y="276621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1882</a:t>
            </a:r>
          </a:p>
        </p:txBody>
      </p:sp>
      <p:sp>
        <p:nvSpPr>
          <p:cNvPr id="5" name="Content Placeholder 2">
            <a:extLst>
              <a:ext uri="{FF2B5EF4-FFF2-40B4-BE49-F238E27FC236}">
                <a16:creationId xmlns:a16="http://schemas.microsoft.com/office/drawing/2014/main" id="{2413BCC4-534B-67A9-C8F3-AA93E51DB12A}"/>
              </a:ext>
            </a:extLst>
          </p:cNvPr>
          <p:cNvSpPr txBox="1">
            <a:spLocks/>
          </p:cNvSpPr>
          <p:nvPr/>
        </p:nvSpPr>
        <p:spPr>
          <a:xfrm>
            <a:off x="838200" y="3954379"/>
            <a:ext cx="10515600" cy="22859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Lebanon C.P. church, one of 33 initial churches belonged to the Mayfield Presbytery from 1882 until 1893. Mayfield Presbytery organized  March 11, 1882. </a:t>
            </a:r>
          </a:p>
          <a:p>
            <a:r>
              <a:rPr lang="en-US" dirty="0"/>
              <a:t>Elder representative  </a:t>
            </a:r>
            <a:r>
              <a:rPr lang="en-US" dirty="0" err="1"/>
              <a:t>J.C.Mullins</a:t>
            </a:r>
            <a:endParaRPr lang="en-US" dirty="0"/>
          </a:p>
        </p:txBody>
      </p:sp>
    </p:spTree>
    <p:extLst>
      <p:ext uri="{BB962C8B-B14F-4D97-AF65-F5344CB8AC3E}">
        <p14:creationId xmlns:p14="http://schemas.microsoft.com/office/powerpoint/2010/main" val="3406572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3417</Words>
  <Application>Microsoft Office PowerPoint</Application>
  <PresentationFormat>Widescreen</PresentationFormat>
  <Paragraphs>310</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Calibri Light</vt:lpstr>
      <vt:lpstr>Office Theme</vt:lpstr>
      <vt:lpstr>Wingo Old Cumberland Presbyterian Church History</vt:lpstr>
      <vt:lpstr>1833</vt:lpstr>
      <vt:lpstr>1835</vt:lpstr>
      <vt:lpstr>1872</vt:lpstr>
      <vt:lpstr>1873</vt:lpstr>
      <vt:lpstr>1875</vt:lpstr>
      <vt:lpstr>1877</vt:lpstr>
      <vt:lpstr>1880</vt:lpstr>
      <vt:lpstr>1881</vt:lpstr>
      <vt:lpstr>1883</vt:lpstr>
      <vt:lpstr>1886</vt:lpstr>
      <vt:lpstr>1888</vt:lpstr>
      <vt:lpstr>1890</vt:lpstr>
      <vt:lpstr>1891</vt:lpstr>
      <vt:lpstr>1892</vt:lpstr>
      <vt:lpstr>1894</vt:lpstr>
      <vt:lpstr>1896</vt:lpstr>
      <vt:lpstr>1899</vt:lpstr>
      <vt:lpstr>1902</vt:lpstr>
      <vt:lpstr>1905</vt:lpstr>
      <vt:lpstr>1908</vt:lpstr>
      <vt:lpstr>1911</vt:lpstr>
      <vt:lpstr>1914</vt:lpstr>
      <vt:lpstr>1917</vt:lpstr>
      <vt:lpstr>1919</vt:lpstr>
      <vt:lpstr>1920</vt:lpstr>
      <vt:lpstr>1922</vt:lpstr>
      <vt:lpstr>1923</vt:lpstr>
      <vt:lpstr>1925</vt:lpstr>
      <vt:lpstr>1927</vt:lpstr>
      <vt:lpstr>1930</vt:lpstr>
      <vt:lpstr>1932</vt:lpstr>
      <vt:lpstr>1933</vt:lpstr>
      <vt:lpstr>1935</vt:lpstr>
      <vt:lpstr>1937</vt:lpstr>
      <vt:lpstr>1940</vt:lpstr>
      <vt:lpstr>1942</vt:lpstr>
      <vt:lpstr>1945</vt:lpstr>
      <vt:lpstr>1948</vt:lpstr>
      <vt:lpstr>1949</vt:lpstr>
      <vt:lpstr>1952</vt:lpstr>
      <vt:lpstr>1955</vt:lpstr>
      <vt:lpstr>1958</vt:lpstr>
      <vt:lpstr>1961</vt:lpstr>
      <vt:lpstr>1964</vt:lpstr>
      <vt:lpstr>1967</vt:lpstr>
      <vt:lpstr>1970</vt:lpstr>
      <vt:lpstr>1973</vt:lpstr>
      <vt:lpstr>1975</vt:lpstr>
      <vt:lpstr>1977</vt:lpstr>
      <vt:lpstr>1979</vt:lpstr>
      <vt:lpstr>1982</vt:lpstr>
      <vt:lpstr>1987</vt:lpstr>
      <vt:lpstr>1994</vt:lpstr>
      <vt:lpstr>1996</vt:lpstr>
      <vt:lpstr>2005</vt:lpstr>
      <vt:lpstr>2010</vt:lpstr>
      <vt:lpstr>2019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Wingo Old Cumberland Presbyterian Church History</dc:title>
  <dc:creator>WKT Telecom Coop</dc:creator>
  <cp:lastModifiedBy>Williams, Clint J.</cp:lastModifiedBy>
  <cp:revision>1</cp:revision>
  <dcterms:created xsi:type="dcterms:W3CDTF">2022-10-11T23:34:50Z</dcterms:created>
  <dcterms:modified xsi:type="dcterms:W3CDTF">2022-10-18T02:43:39Z</dcterms:modified>
</cp:coreProperties>
</file>