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9" r:id="rId3"/>
    <p:sldId id="266" r:id="rId4"/>
    <p:sldId id="269" r:id="rId5"/>
    <p:sldId id="280" r:id="rId6"/>
    <p:sldId id="265" r:id="rId7"/>
    <p:sldId id="270" r:id="rId8"/>
    <p:sldId id="282" r:id="rId9"/>
    <p:sldId id="261" r:id="rId10"/>
    <p:sldId id="279" r:id="rId11"/>
    <p:sldId id="264" r:id="rId12"/>
    <p:sldId id="271" r:id="rId13"/>
    <p:sldId id="277" r:id="rId14"/>
    <p:sldId id="278" r:id="rId15"/>
    <p:sldId id="268" r:id="rId16"/>
    <p:sldId id="272" r:id="rId17"/>
    <p:sldId id="262" r:id="rId18"/>
    <p:sldId id="274" r:id="rId19"/>
    <p:sldId id="267" r:id="rId20"/>
    <p:sldId id="275" r:id="rId21"/>
    <p:sldId id="263" r:id="rId22"/>
    <p:sldId id="276" r:id="rId23"/>
    <p:sldId id="283" r:id="rId24"/>
    <p:sldId id="273" r:id="rId25"/>
    <p:sldId id="257" r:id="rId26"/>
    <p:sldId id="258" r:id="rId27"/>
    <p:sldId id="260" r:id="rId28"/>
    <p:sldId id="281"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100" d="100"/>
          <a:sy n="100" d="100"/>
        </p:scale>
        <p:origin x="-67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C54A9-AA4D-42E0-87E9-E4787376326F}" type="datetimeFigureOut">
              <a:rPr lang="en-US" smtClean="0"/>
              <a:pPr/>
              <a:t>7/24/2009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5C8D9-887D-43B8-99D7-B57976B948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95C8D9-887D-43B8-99D7-B57976B948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DFF532-C508-482B-9C92-4D2A2261016A}" type="datetimeFigureOut">
              <a:rPr lang="en-US" smtClean="0"/>
              <a:pPr/>
              <a:t>7/24/2009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FF532-C508-482B-9C92-4D2A2261016A}" type="datetimeFigureOut">
              <a:rPr lang="en-US" smtClean="0"/>
              <a:pPr/>
              <a:t>7/24/2009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FF532-C508-482B-9C92-4D2A2261016A}" type="datetimeFigureOut">
              <a:rPr lang="en-US" smtClean="0"/>
              <a:pPr/>
              <a:t>7/24/2009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DFF532-C508-482B-9C92-4D2A2261016A}" type="datetimeFigureOut">
              <a:rPr lang="en-US" smtClean="0"/>
              <a:pPr/>
              <a:t>7/24/2009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FF532-C508-482B-9C92-4D2A2261016A}" type="datetimeFigureOut">
              <a:rPr lang="en-US" smtClean="0"/>
              <a:pPr/>
              <a:t>7/24/2009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DFF532-C508-482B-9C92-4D2A2261016A}" type="datetimeFigureOut">
              <a:rPr lang="en-US" smtClean="0"/>
              <a:pPr/>
              <a:t>7/24/2009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DFF532-C508-482B-9C92-4D2A2261016A}" type="datetimeFigureOut">
              <a:rPr lang="en-US" smtClean="0"/>
              <a:pPr/>
              <a:t>7/24/2009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DFF532-C508-482B-9C92-4D2A2261016A}" type="datetimeFigureOut">
              <a:rPr lang="en-US" smtClean="0"/>
              <a:pPr/>
              <a:t>7/24/2009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FF532-C508-482B-9C92-4D2A2261016A}" type="datetimeFigureOut">
              <a:rPr lang="en-US" smtClean="0"/>
              <a:pPr/>
              <a:t>7/24/2009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FF532-C508-482B-9C92-4D2A2261016A}" type="datetimeFigureOut">
              <a:rPr lang="en-US" smtClean="0"/>
              <a:pPr/>
              <a:t>7/24/2009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FF532-C508-482B-9C92-4D2A2261016A}" type="datetimeFigureOut">
              <a:rPr lang="en-US" smtClean="0"/>
              <a:pPr/>
              <a:t>7/24/2009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EF5F63-2CB4-4012-9885-98D451D3F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FF532-C508-482B-9C92-4D2A2261016A}" type="datetimeFigureOut">
              <a:rPr lang="en-US" smtClean="0"/>
              <a:pPr/>
              <a:t>7/24/2009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F5F63-2CB4-4012-9885-98D451D3FD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7.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4.gif"/></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gif"/></Relationships>
</file>

<file path=ppt/slides/_rels/slide29.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9.gif"/><Relationship Id="rId4" Type="http://schemas.openxmlformats.org/officeDocument/2006/relationships/image" Target="../media/image58.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Jaime &amp; Friends</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pic>
        <p:nvPicPr>
          <p:cNvPr id="4" name="Picture 3" descr="garflogo.gif"/>
          <p:cNvPicPr>
            <a:picLocks noChangeAspect="1"/>
          </p:cNvPicPr>
          <p:nvPr/>
        </p:nvPicPr>
        <p:blipFill>
          <a:blip r:embed="rId4"/>
          <a:stretch>
            <a:fillRect/>
          </a:stretch>
        </p:blipFill>
        <p:spPr>
          <a:xfrm>
            <a:off x="2514600" y="5791200"/>
            <a:ext cx="3333750" cy="695325"/>
          </a:xfrm>
          <a:prstGeom prst="rect">
            <a:avLst/>
          </a:prstGeom>
        </p:spPr>
      </p:pic>
      <p:sp>
        <p:nvSpPr>
          <p:cNvPr id="5" name="TextBox 4"/>
          <p:cNvSpPr txBox="1"/>
          <p:nvPr/>
        </p:nvSpPr>
        <p:spPr>
          <a:xfrm>
            <a:off x="2057400" y="5791200"/>
            <a:ext cx="53340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5867400" y="5791200"/>
            <a:ext cx="274320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Story</a:t>
            </a:r>
            <a:endParaRPr lang="en-US" sz="4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400"/>
                            </p:stCondLst>
                            <p:childTnLst>
                              <p:par>
                                <p:cTn id="11" presetID="38" presetClass="entr" presetSubtype="0" accel="50000" fill="hold" grpId="1"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set>
                                      <p:cBhvr>
                                        <p:cTn id="13" dur="455" fill="hold">
                                          <p:stCondLst>
                                            <p:cond delay="0"/>
                                          </p:stCondLst>
                                        </p:cTn>
                                        <p:tgtEl>
                                          <p:spTgt spid="5"/>
                                        </p:tgtEl>
                                        <p:attrNameLst>
                                          <p:attrName>style.rotation</p:attrName>
                                        </p:attrNameLst>
                                      </p:cBhvr>
                                      <p:to>
                                        <p:strVal val="-45.0"/>
                                      </p:to>
                                    </p:set>
                                    <p:anim calcmode="lin" valueType="num">
                                      <p:cBhvr>
                                        <p:cTn id="14"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5400"/>
                            </p:stCondLst>
                            <p:childTnLst>
                              <p:par>
                                <p:cTn id="19" presetID="1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6400"/>
                            </p:stCondLst>
                            <p:childTnLst>
                              <p:par>
                                <p:cTn id="26" presetID="38" presetClass="entr" presetSubtype="0" accel="50000" fill="hold" grpId="0" nodeType="after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set>
                                      <p:cBhvr>
                                        <p:cTn id="28" dur="455" fill="hold">
                                          <p:stCondLst>
                                            <p:cond delay="0"/>
                                          </p:stCondLst>
                                        </p:cTn>
                                        <p:tgtEl>
                                          <p:spTgt spid="6"/>
                                        </p:tgtEl>
                                        <p:attrNameLst>
                                          <p:attrName>style.rotation</p:attrName>
                                        </p:attrNameLst>
                                      </p:cBhvr>
                                      <p:to>
                                        <p:strVal val="-45.0"/>
                                      </p:to>
                                    </p:set>
                                    <p:anim calcmode="lin" valueType="num">
                                      <p:cBhvr>
                                        <p:cTn id="29"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Horse Committee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3" name="Content Placeholder 2"/>
          <p:cNvSpPr>
            <a:spLocks noGrp="1"/>
          </p:cNvSpPr>
          <p:nvPr>
            <p:ph idx="1"/>
          </p:nvPr>
        </p:nvSpPr>
        <p:spPr/>
        <p:txBody>
          <a:bodyPr>
            <a:normAutofit/>
          </a:bodyPr>
          <a:lstStyle/>
          <a:p>
            <a:pPr algn="ctr">
              <a:buNone/>
            </a:pPr>
            <a:r>
              <a:rPr lang="en-US"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a:t>
            </a:r>
            <a:r>
              <a:rPr lang="en-US" sz="28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This year I continued to have the immense pleasure of serving on the Maricopa County Horse Committee.  After serving for three years as a Teen Representative and holding the position of Secretary I can fully appreciate how large our 4-H horse organization is and how much our volunteers sacrifice to keep it running to benefit the many youths that are eager to learn new things.  I look forward to continuing to volunteer for the committee next year.</a:t>
            </a:r>
            <a:endParaRPr lang="en-US"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8" presetClass="entr" presetSubtype="0" accel="10000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3gif.php.gif"/>
          <p:cNvPicPr>
            <a:picLocks noChangeAspect="1"/>
          </p:cNvPicPr>
          <p:nvPr/>
        </p:nvPicPr>
        <p:blipFill>
          <a:blip r:embed="rId4"/>
          <a:stretch>
            <a:fillRect/>
          </a:stretch>
        </p:blipFill>
        <p:spPr>
          <a:xfrm>
            <a:off x="7391400" y="5467350"/>
            <a:ext cx="1485900" cy="1114425"/>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Denver Horse Bowl</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3" name="Content Placeholder 2"/>
          <p:cNvSpPr>
            <a:spLocks noGrp="1"/>
          </p:cNvSpPr>
          <p:nvPr>
            <p:ph idx="1"/>
          </p:nvPr>
        </p:nvSpPr>
        <p:spPr/>
        <p:txBody>
          <a:bodyPr/>
          <a:lstStyle/>
          <a:p>
            <a:pPr>
              <a:buBlip>
                <a:blip r:embed="rId4"/>
              </a:buBlip>
            </a:pPr>
            <a:r>
              <a:rPr lang="en-US"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rPr>
              <a:t>My greatest accomplishment this year was winning a trip to go compete at the Western Horse Classic for Quiz Bowl.  Our group worked hard from summer break all the way up to the day of the competition studying and practicing, putting in hours upon hours of time to prepare.  Our state team placed 8</a:t>
            </a:r>
            <a:r>
              <a:rPr lang="en-US" baseline="30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rPr>
              <a:t>th</a:t>
            </a:r>
            <a:r>
              <a:rPr lang="en-US"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rPr>
              <a:t> and I placed 7</a:t>
            </a:r>
            <a:r>
              <a:rPr lang="en-US" baseline="30000"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rPr>
              <a:t>th</a:t>
            </a:r>
            <a:r>
              <a:rPr lang="en-US" dirty="0" smtClean="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rPr>
              <a:t> individually over-all.</a:t>
            </a:r>
            <a:endParaRPr lang="en-US"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Maricopa County Fair </a:t>
            </a:r>
            <a:r>
              <a:rPr lang="en-US"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Pics</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p:txBody>
      </p:sp>
      <p:sp>
        <p:nvSpPr>
          <p:cNvPr id="3" name="Content Placeholder 2"/>
          <p:cNvSpPr>
            <a:spLocks noGrp="1"/>
          </p:cNvSpPr>
          <p:nvPr>
            <p:ph idx="1"/>
          </p:nvPr>
        </p:nvSpPr>
        <p:spPr>
          <a:xfrm>
            <a:off x="457200" y="1600201"/>
            <a:ext cx="8229600" cy="2590800"/>
          </a:xfrm>
        </p:spPr>
        <p:txBody>
          <a:bodyPr>
            <a:normAutofit/>
          </a:bodyPr>
          <a:lstStyle/>
          <a:p>
            <a:pPr algn="ctr">
              <a:buNone/>
            </a:pPr>
            <a:r>
              <a:rPr lang="en-US" sz="28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This year I entered my many pictures in the Maricopa County Fair in both the 4-H and Open Divisions.  I am proud to say they did well.  I placed 1</a:t>
            </a:r>
            <a:r>
              <a:rPr lang="en-US" sz="2800" baseline="30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st</a:t>
            </a:r>
            <a:r>
              <a:rPr lang="en-US" sz="28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2</a:t>
            </a:r>
            <a:r>
              <a:rPr lang="en-US" sz="2800" baseline="30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nd</a:t>
            </a:r>
            <a:r>
              <a:rPr lang="en-US" sz="28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and 3</a:t>
            </a:r>
            <a:r>
              <a:rPr lang="en-US" sz="2800" baseline="300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rd</a:t>
            </a:r>
            <a:r>
              <a:rPr lang="en-US" sz="2800"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 in different categories with these pictures in open.</a:t>
            </a:r>
            <a:endParaRPr lang="en-US" sz="2800"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endParaRPr>
          </a:p>
        </p:txBody>
      </p:sp>
      <p:pic>
        <p:nvPicPr>
          <p:cNvPr id="4" name="Picture 3" descr="IMG_0381.JPG"/>
          <p:cNvPicPr>
            <a:picLocks noChangeAspect="1"/>
          </p:cNvPicPr>
          <p:nvPr/>
        </p:nvPicPr>
        <p:blipFill>
          <a:blip r:embed="rId4" cstate="print"/>
          <a:stretch>
            <a:fillRect/>
          </a:stretch>
        </p:blipFill>
        <p:spPr>
          <a:xfrm>
            <a:off x="304800" y="3429000"/>
            <a:ext cx="3149600" cy="2362200"/>
          </a:xfrm>
          <a:prstGeom prst="rect">
            <a:avLst/>
          </a:prstGeom>
        </p:spPr>
      </p:pic>
      <p:pic>
        <p:nvPicPr>
          <p:cNvPr id="5" name="Picture 4" descr="IMG_0379(2).JPG"/>
          <p:cNvPicPr>
            <a:picLocks noChangeAspect="1"/>
          </p:cNvPicPr>
          <p:nvPr/>
        </p:nvPicPr>
        <p:blipFill>
          <a:blip r:embed="rId5" cstate="print"/>
          <a:stretch>
            <a:fillRect/>
          </a:stretch>
        </p:blipFill>
        <p:spPr>
          <a:xfrm>
            <a:off x="5791200" y="3505200"/>
            <a:ext cx="3048000" cy="2286000"/>
          </a:xfrm>
          <a:prstGeom prst="rect">
            <a:avLst/>
          </a:prstGeom>
        </p:spPr>
      </p:pic>
      <p:pic>
        <p:nvPicPr>
          <p:cNvPr id="6" name="Picture 5" descr="IMG_0107.JPG"/>
          <p:cNvPicPr>
            <a:picLocks noChangeAspect="1"/>
          </p:cNvPicPr>
          <p:nvPr/>
        </p:nvPicPr>
        <p:blipFill>
          <a:blip r:embed="rId6" cstate="print"/>
          <a:stretch>
            <a:fillRect/>
          </a:stretch>
        </p:blipFill>
        <p:spPr>
          <a:xfrm>
            <a:off x="3200400" y="4343400"/>
            <a:ext cx="2921000" cy="2190750"/>
          </a:xfrm>
          <a:prstGeom prst="rect">
            <a:avLst/>
          </a:prstGeom>
        </p:spPr>
      </p:pic>
      <p:sp>
        <p:nvSpPr>
          <p:cNvPr id="7" name="TextBox 6"/>
          <p:cNvSpPr txBox="1"/>
          <p:nvPr/>
        </p:nvSpPr>
        <p:spPr>
          <a:xfrm>
            <a:off x="685800" y="5791200"/>
            <a:ext cx="2057400" cy="923330"/>
          </a:xfrm>
          <a:prstGeom prst="rect">
            <a:avLst/>
          </a:prstGeom>
          <a:noFill/>
        </p:spPr>
        <p:txBody>
          <a:bodyPr wrap="square" rtlCol="0">
            <a:spAutoFit/>
          </a:bodyPr>
          <a:lstStyle/>
          <a:p>
            <a:pPr algn="ctr"/>
            <a:r>
              <a:rPr lang="en-US" dirty="0" smtClean="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Comic Sans MS" pitchFamily="66" charset="0"/>
              </a:rPr>
              <a:t>Can you read the mountain? It says EEK!</a:t>
            </a:r>
            <a:endParaRPr lang="en-US"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par>
                          <p:cTn id="12" fill="hold">
                            <p:stCondLst>
                              <p:cond delay="2500"/>
                            </p:stCondLst>
                            <p:childTnLst>
                              <p:par>
                                <p:cTn id="13" presetID="19"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0" fill="hold"/>
                                        <p:tgtEl>
                                          <p:spTgt spid="5"/>
                                        </p:tgtEl>
                                        <p:attrNameLst>
                                          <p:attrName>ppt_w</p:attrName>
                                        </p:attrNameLst>
                                      </p:cBhvr>
                                      <p:tavLst>
                                        <p:tav tm="0" fmla="#ppt_w*sin(2.5*pi*$)">
                                          <p:val>
                                            <p:fltVal val="0"/>
                                          </p:val>
                                        </p:tav>
                                        <p:tav tm="100000">
                                          <p:val>
                                            <p:fltVal val="1"/>
                                          </p:val>
                                        </p:tav>
                                      </p:tavLst>
                                    </p:anim>
                                    <p:anim calcmode="lin" valueType="num">
                                      <p:cBhvr>
                                        <p:cTn id="20" dur="5000" fill="hold"/>
                                        <p:tgtEl>
                                          <p:spTgt spid="5"/>
                                        </p:tgtEl>
                                        <p:attrNameLst>
                                          <p:attrName>ppt_h</p:attrName>
                                        </p:attrNameLst>
                                      </p:cBhvr>
                                      <p:tavLst>
                                        <p:tav tm="0">
                                          <p:val>
                                            <p:strVal val="#ppt_h"/>
                                          </p:val>
                                        </p:tav>
                                        <p:tav tm="100000">
                                          <p:val>
                                            <p:strVal val="#ppt_h"/>
                                          </p:val>
                                        </p:tav>
                                      </p:tavLst>
                                    </p:anim>
                                  </p:childTnLst>
                                </p:cTn>
                              </p:par>
                            </p:childTnLst>
                          </p:cTn>
                        </p:par>
                        <p:par>
                          <p:cTn id="21" fill="hold">
                            <p:stCondLst>
                              <p:cond delay="7500"/>
                            </p:stCondLst>
                            <p:childTnLst>
                              <p:par>
                                <p:cTn id="22" presetID="19"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0" fill="hold"/>
                                        <p:tgtEl>
                                          <p:spTgt spid="6"/>
                                        </p:tgtEl>
                                        <p:attrNameLst>
                                          <p:attrName>ppt_w</p:attrName>
                                        </p:attrNameLst>
                                      </p:cBhvr>
                                      <p:tavLst>
                                        <p:tav tm="0" fmla="#ppt_w*sin(2.5*pi*$)">
                                          <p:val>
                                            <p:fltVal val="0"/>
                                          </p:val>
                                        </p:tav>
                                        <p:tav tm="100000">
                                          <p:val>
                                            <p:fltVal val="1"/>
                                          </p:val>
                                        </p:tav>
                                      </p:tavLst>
                                    </p:anim>
                                    <p:anim calcmode="lin" valueType="num">
                                      <p:cBhvr>
                                        <p:cTn id="25" dur="5000" fill="hold"/>
                                        <p:tgtEl>
                                          <p:spTgt spid="6"/>
                                        </p:tgtEl>
                                        <p:attrNameLst>
                                          <p:attrName>ppt_h</p:attrName>
                                        </p:attrNameLst>
                                      </p:cBhvr>
                                      <p:tavLst>
                                        <p:tav tm="0">
                                          <p:val>
                                            <p:strVal val="#ppt_h"/>
                                          </p:val>
                                        </p:tav>
                                        <p:tav tm="100000">
                                          <p:val>
                                            <p:strVal val="#ppt_h"/>
                                          </p:val>
                                        </p:tav>
                                      </p:tavLst>
                                    </p:anim>
                                  </p:childTnLst>
                                </p:cTn>
                              </p:par>
                            </p:childTnLst>
                          </p:cTn>
                        </p:par>
                        <p:par>
                          <p:cTn id="26" fill="hold">
                            <p:stCondLst>
                              <p:cond delay="12500"/>
                            </p:stCondLst>
                            <p:childTnLst>
                              <p:par>
                                <p:cTn id="27" presetID="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ppt_x"/>
                                          </p:val>
                                        </p:tav>
                                        <p:tav tm="100000">
                                          <p:val>
                                            <p:strVal val="#ppt_x"/>
                                          </p:val>
                                        </p:tav>
                                      </p:tavLst>
                                    </p:anim>
                                    <p:anim calcmode="lin" valueType="num">
                                      <p:cBhvr additive="base">
                                        <p:cTn id="3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4-H Congress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pic>
        <p:nvPicPr>
          <p:cNvPr id="4" name="Content Placeholder 3" descr="4-HWantsYou.jpg"/>
          <p:cNvPicPr>
            <a:picLocks noGrp="1" noChangeAspect="1"/>
          </p:cNvPicPr>
          <p:nvPr>
            <p:ph idx="1"/>
          </p:nvPr>
        </p:nvPicPr>
        <p:blipFill>
          <a:blip r:embed="rId4"/>
          <a:stretch>
            <a:fillRect/>
          </a:stretch>
        </p:blipFill>
        <p:spPr>
          <a:xfrm>
            <a:off x="6477000" y="4648200"/>
            <a:ext cx="2437840" cy="2011363"/>
          </a:xfrm>
        </p:spPr>
      </p:pic>
      <p:sp>
        <p:nvSpPr>
          <p:cNvPr id="5" name="TextBox 4"/>
          <p:cNvSpPr txBox="1"/>
          <p:nvPr/>
        </p:nvSpPr>
        <p:spPr>
          <a:xfrm>
            <a:off x="914400" y="1524000"/>
            <a:ext cx="7162800" cy="4524315"/>
          </a:xfrm>
          <a:prstGeom prst="rect">
            <a:avLst/>
          </a:prstGeom>
          <a:noFill/>
        </p:spPr>
        <p:txBody>
          <a:bodyPr wrap="square" rtlCol="0">
            <a:spAutoFit/>
          </a:bodyPr>
          <a:lstStyle/>
          <a:p>
            <a:r>
              <a:rPr lang="en-US" sz="3200" b="1" spc="50" dirty="0" smtClean="0">
                <a:ln w="12700" cmpd="sng">
                  <a:solidFill>
                    <a:schemeClr val="accent6">
                      <a:satMod val="120000"/>
                      <a:shade val="80000"/>
                    </a:schemeClr>
                  </a:solidFill>
                  <a:prstDash val="solid"/>
                </a:ln>
                <a:solidFill>
                  <a:schemeClr val="accent6">
                    <a:tint val="1000"/>
                  </a:schemeClr>
                </a:solidFill>
                <a:effectLst>
                  <a:glow rad="139700">
                    <a:schemeClr val="accent1">
                      <a:satMod val="175000"/>
                      <a:alpha val="40000"/>
                    </a:schemeClr>
                  </a:glow>
                </a:effectLst>
              </a:rPr>
              <a:t>This summer I was selected to participate in the 4-H National Congress coming up this November.  I look forward to representing our state proudly and using the opportunity to learn more about how I can serve 4-H in the future.  Hopefully this                will be my next greatest accomplishment.</a:t>
            </a:r>
            <a:endParaRPr lang="en-US" sz="3200" b="1" spc="50" dirty="0">
              <a:ln w="12700" cmpd="sng">
                <a:solidFill>
                  <a:schemeClr val="accent6">
                    <a:satMod val="120000"/>
                    <a:shade val="80000"/>
                  </a:schemeClr>
                </a:solidFill>
                <a:prstDash val="solid"/>
              </a:ln>
              <a:solidFill>
                <a:schemeClr val="accent6">
                  <a:tint val="1000"/>
                </a:schemeClr>
              </a:solidFill>
              <a:effectLst>
                <a:glow rad="139700">
                  <a:schemeClr val="accent1">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9"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ppt_w</p:attrName>
                                        </p:attrNameLst>
                                      </p:cBhvr>
                                      <p:tavLst>
                                        <p:tav tm="0" fmla="#ppt_w*sin(2.5*pi*$)">
                                          <p:val>
                                            <p:fltVal val="0"/>
                                          </p:val>
                                        </p:tav>
                                        <p:tav tm="100000">
                                          <p:val>
                                            <p:fltVal val="1"/>
                                          </p:val>
                                        </p:tav>
                                      </p:tavLst>
                                    </p:anim>
                                    <p:anim calcmode="lin" valueType="num">
                                      <p:cBhvr>
                                        <p:cTn id="14" dur="5000" fill="hold"/>
                                        <p:tgtEl>
                                          <p:spTgt spid="4"/>
                                        </p:tgtEl>
                                        <p:attrNameLst>
                                          <p:attrName>ppt_h</p:attrName>
                                        </p:attrNameLst>
                                      </p:cBhvr>
                                      <p:tavLst>
                                        <p:tav tm="0">
                                          <p:val>
                                            <p:strVal val="#ppt_h"/>
                                          </p:val>
                                        </p:tav>
                                        <p:tav tm="100000">
                                          <p:val>
                                            <p:strVal val="#ppt_h"/>
                                          </p:val>
                                        </p:tav>
                                      </p:tavLst>
                                    </p:anim>
                                  </p:childTnLst>
                                </p:cTn>
                              </p:par>
                            </p:childTnLst>
                          </p:cTn>
                        </p:par>
                        <p:par>
                          <p:cTn id="15" fill="hold">
                            <p:stCondLst>
                              <p:cond delay="5000"/>
                            </p:stCondLst>
                            <p:childTnLst>
                              <p:par>
                                <p:cTn id="16" presetID="43"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
                                        <p:tgtEl>
                                          <p:spTgt spid="5"/>
                                        </p:tgtEl>
                                      </p:cBhvr>
                                    </p:animEffect>
                                    <p:anim calcmode="lin" valueType="num">
                                      <p:cBhvr>
                                        <p:cTn id="19" dur="400" fill="hold"/>
                                        <p:tgtEl>
                                          <p:spTgt spid="5"/>
                                        </p:tgtEl>
                                        <p:attrNameLst>
                                          <p:attrName>ppt_x</p:attrName>
                                        </p:attrNameLst>
                                      </p:cBhvr>
                                      <p:tavLst>
                                        <p:tav tm="0">
                                          <p:val>
                                            <p:strVal val="#ppt_x"/>
                                          </p:val>
                                        </p:tav>
                                        <p:tav tm="100000">
                                          <p:val>
                                            <p:strVal val="#ppt_x"/>
                                          </p:val>
                                        </p:tav>
                                      </p:tavLst>
                                    </p:anim>
                                    <p:anim calcmode="lin" valueType="num">
                                      <p:cBhvr>
                                        <p:cTn id="20" dur="400" fill="hold"/>
                                        <p:tgtEl>
                                          <p:spTgt spid="5"/>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6" name="Picture 5" descr="4gif.php.gif"/>
          <p:cNvPicPr>
            <a:picLocks noChangeAspect="1"/>
          </p:cNvPicPr>
          <p:nvPr/>
        </p:nvPicPr>
        <p:blipFill>
          <a:blip r:embed="rId4"/>
          <a:stretch>
            <a:fillRect/>
          </a:stretch>
        </p:blipFill>
        <p:spPr>
          <a:xfrm>
            <a:off x="7391400" y="4365498"/>
            <a:ext cx="1485900" cy="2273427"/>
          </a:xfrm>
          <a:prstGeom prst="rect">
            <a:avLst/>
          </a:prstGeom>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Helping others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3" name="Content Placeholder 2"/>
          <p:cNvSpPr>
            <a:spLocks noGrp="1"/>
          </p:cNvSpPr>
          <p:nvPr>
            <p:ph idx="1"/>
          </p:nvPr>
        </p:nvSpPr>
        <p:spPr/>
        <p:txBody>
          <a:bodyPr/>
          <a:lstStyle/>
          <a:p>
            <a:pPr>
              <a:buBlip>
                <a:blip r:embed="rId4"/>
              </a:buBlip>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 love to help anyone I can.  4-H has provided me with many opportunities to not only serve my community but to help people and animals on a personal level.  I love the satisfied feeling of knowing that I helped to make a difference in someone’s life.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par>
                          <p:cTn id="11" fill="hold">
                            <p:stCondLst>
                              <p:cond delay="2000"/>
                            </p:stCondLst>
                            <p:childTnLst>
                              <p:par>
                                <p:cTn id="12" presetID="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arfield43.gif"/>
          <p:cNvPicPr>
            <a:picLocks noChangeAspect="1"/>
          </p:cNvPicPr>
          <p:nvPr/>
        </p:nvPicPr>
        <p:blipFill>
          <a:blip r:embed="rId4"/>
          <a:stretch>
            <a:fillRect/>
          </a:stretch>
        </p:blipFill>
        <p:spPr>
          <a:xfrm>
            <a:off x="7772400" y="5080000"/>
            <a:ext cx="1143000" cy="15875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Trick or Treat </a:t>
            </a:r>
            <a:b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br>
            <a:r>
              <a:rPr lang="en-US"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So Others Can Eat</a:t>
            </a:r>
            <a:endParaRPr lang="en-US" sz="4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p:txBody>
      </p:sp>
      <p:sp>
        <p:nvSpPr>
          <p:cNvPr id="3" name="Content Placeholder 2"/>
          <p:cNvSpPr>
            <a:spLocks noGrp="1"/>
          </p:cNvSpPr>
          <p:nvPr>
            <p:ph idx="1"/>
          </p:nvPr>
        </p:nvSpPr>
        <p:spPr/>
        <p:txBody>
          <a:bodyPr/>
          <a:lstStyle/>
          <a:p>
            <a:pPr>
              <a:buBlip>
                <a:blip r:embed="rId4"/>
              </a:buBlip>
            </a:pPr>
            <a:r>
              <a:rPr lang="en-US"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Ever since the Trick or Treat So Others Can eat food drive was started I have always participated in it with my club.  Usually we pick one night to get dressed in our Halloween costumes early and go out to walk the neighborhood to collect non perishable food for needy families.  Its always a lot of fun and we usually collect about 100-150 pounds of food.</a:t>
            </a:r>
            <a:endParaRPr lang="en-US"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7000"/>
                            </p:stCondLst>
                            <p:childTnLst>
                              <p:par>
                                <p:cTn id="11" presetID="53"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HugsGarfield.gif"/>
          <p:cNvPicPr>
            <a:picLocks noChangeAspect="1"/>
          </p:cNvPicPr>
          <p:nvPr/>
        </p:nvPicPr>
        <p:blipFill>
          <a:blip r:embed="rId4"/>
          <a:stretch>
            <a:fillRect/>
          </a:stretch>
        </p:blipFill>
        <p:spPr>
          <a:xfrm>
            <a:off x="6858000" y="4648200"/>
            <a:ext cx="2057400" cy="2026539"/>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It’s All About </a:t>
            </a:r>
            <a:r>
              <a:rPr lang="en-US" sz="5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Me</a:t>
            </a: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3" name="Content Placeholder 2"/>
          <p:cNvSpPr>
            <a:spLocks noGrp="1"/>
          </p:cNvSpPr>
          <p:nvPr>
            <p:ph idx="1"/>
          </p:nvPr>
        </p:nvSpPr>
        <p:spPr/>
        <p:txBody>
          <a:bodyPr>
            <a:normAutofit fontScale="55000" lnSpcReduction="20000"/>
          </a:bodyPr>
          <a:lstStyle/>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Name: Jaime Lauren Flora</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Age: 17 years old</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Birthday: March 18, 1992</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Location: Laveen, Arizona</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School: Arizona Agribusiness &amp; Equine Center</a:t>
            </a:r>
          </a:p>
          <a:p>
            <a:pPr lvl="2">
              <a:buNone/>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South Mountain Community College</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Club: Laveen Pathfinders 4-H Club</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Current Mission: compilation of experiences throughout the year</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Bio: </a:t>
            </a:r>
            <a:r>
              <a:rPr lang="en-US" sz="3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Cloverkid</a:t>
            </a: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 4 years (1997-2001)</a:t>
            </a:r>
          </a:p>
          <a:p>
            <a:pPr lvl="1">
              <a:buBlip>
                <a:blip r:embed="rId4"/>
              </a:buBlip>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Junior – 4 years (2002-2005)</a:t>
            </a:r>
          </a:p>
          <a:p>
            <a:pPr lvl="1">
              <a:buBlip>
                <a:blip r:embed="rId4"/>
              </a:buBlip>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Senior – 4 years (2006-2009)</a:t>
            </a:r>
          </a:p>
          <a:p>
            <a:pPr>
              <a:buBlip>
                <a:blip r:embed="rId4"/>
              </a:buBlip>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Offices Held This Year:</a:t>
            </a:r>
          </a:p>
          <a:p>
            <a:pPr lvl="1">
              <a:buBlip>
                <a:blip r:embed="rId4"/>
              </a:buBlip>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Club Secretary</a:t>
            </a:r>
          </a:p>
          <a:p>
            <a:pPr lvl="1">
              <a:buBlip>
                <a:blip r:embed="rId4"/>
              </a:buBlip>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Horse Committee Secretary &amp; Teen Representative</a:t>
            </a:r>
          </a:p>
          <a:p>
            <a:pPr lvl="1">
              <a:buBlip>
                <a:blip r:embed="rId4"/>
              </a:buBlip>
            </a:pPr>
            <a:r>
              <a:rPr lang="en-US" sz="2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FFA President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39" presetClass="entr" presetSubtype="0" accel="10000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39" presetClass="entr" presetSubtype="0" accel="10000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10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10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39" presetClass="entr" presetSubtype="0" accel="10000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39" presetClass="entr" presetSubtype="0" accel="10000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10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10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39" presetClass="entr" presetSubtype="0" accel="100000"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67" fill="hold">
                            <p:stCondLst>
                              <p:cond delay="9000"/>
                            </p:stCondLst>
                            <p:childTnLst>
                              <p:par>
                                <p:cTn id="68" presetID="39" presetClass="entr" presetSubtype="0" accel="100000" fill="hold" grpId="0" nodeType="after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10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10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10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74" fill="hold">
                            <p:stCondLst>
                              <p:cond delay="10000"/>
                            </p:stCondLst>
                            <p:childTnLst>
                              <p:par>
                                <p:cTn id="75" presetID="39" presetClass="entr" presetSubtype="0" accel="100000" fill="hold" grpId="0" nodeType="after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1000" fill="hold"/>
                                        <p:tgtEl>
                                          <p:spTgt spid="3">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8" dur="1000" fill="hold"/>
                                        <p:tgtEl>
                                          <p:spTgt spid="3">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9" dur="1000" fill="hold"/>
                                        <p:tgtEl>
                                          <p:spTgt spid="3">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80"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81" fill="hold">
                            <p:stCondLst>
                              <p:cond delay="11000"/>
                            </p:stCondLst>
                            <p:childTnLst>
                              <p:par>
                                <p:cTn id="82" presetID="39" presetClass="entr" presetSubtype="0" accel="100000" fill="hold" grpId="0" nodeType="after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1000" fill="hold"/>
                                        <p:tgtEl>
                                          <p:spTgt spid="3">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5" dur="1000" fill="hold"/>
                                        <p:tgtEl>
                                          <p:spTgt spid="3">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6" dur="1000" fill="hold"/>
                                        <p:tgtEl>
                                          <p:spTgt spid="3">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7" dur="10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88" fill="hold">
                            <p:stCondLst>
                              <p:cond delay="12000"/>
                            </p:stCondLst>
                            <p:childTnLst>
                              <p:par>
                                <p:cTn id="89" presetID="39" presetClass="entr" presetSubtype="0" accel="100000" fill="hold" grpId="0" nodeType="after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1000" fill="hold"/>
                                        <p:tgtEl>
                                          <p:spTgt spid="3">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2" dur="1000" fill="hold"/>
                                        <p:tgtEl>
                                          <p:spTgt spid="3">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3" dur="1000" fill="hold"/>
                                        <p:tgtEl>
                                          <p:spTgt spid="3">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94" dur="10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95" fill="hold">
                            <p:stCondLst>
                              <p:cond delay="13000"/>
                            </p:stCondLst>
                            <p:childTnLst>
                              <p:par>
                                <p:cTn id="96" presetID="39" presetClass="entr" presetSubtype="0" accel="100000" fill="hold" grpId="0" nodeType="after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p:cTn id="98" dur="1000" fill="hold"/>
                                        <p:tgtEl>
                                          <p:spTgt spid="3">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9" dur="1000" fill="hold"/>
                                        <p:tgtEl>
                                          <p:spTgt spid="3">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0" dur="1000" fill="hold"/>
                                        <p:tgtEl>
                                          <p:spTgt spid="3">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1" dur="1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par>
                          <p:cTn id="102" fill="hold">
                            <p:stCondLst>
                              <p:cond delay="14000"/>
                            </p:stCondLst>
                            <p:childTnLst>
                              <p:par>
                                <p:cTn id="103" presetID="39" presetClass="entr" presetSubtype="0" accel="100000" fill="hold" grpId="0" nodeType="afterEffect">
                                  <p:stCondLst>
                                    <p:cond delay="0"/>
                                  </p:stCondLst>
                                  <p:childTnLst>
                                    <p:set>
                                      <p:cBhvr>
                                        <p:cTn id="104" dur="1" fill="hold">
                                          <p:stCondLst>
                                            <p:cond delay="0"/>
                                          </p:stCondLst>
                                        </p:cTn>
                                        <p:tgtEl>
                                          <p:spTgt spid="3">
                                            <p:txEl>
                                              <p:pRg st="13" end="13"/>
                                            </p:txEl>
                                          </p:spTgt>
                                        </p:tgtEl>
                                        <p:attrNameLst>
                                          <p:attrName>style.visibility</p:attrName>
                                        </p:attrNameLst>
                                      </p:cBhvr>
                                      <p:to>
                                        <p:strVal val="visible"/>
                                      </p:to>
                                    </p:set>
                                    <p:anim calcmode="lin" valueType="num">
                                      <p:cBhvr>
                                        <p:cTn id="105" dur="1000" fill="hold"/>
                                        <p:tgtEl>
                                          <p:spTgt spid="3">
                                            <p:txEl>
                                              <p:pRg st="13" end="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6" dur="1000" fill="hold"/>
                                        <p:tgtEl>
                                          <p:spTgt spid="3">
                                            <p:txEl>
                                              <p:pRg st="13" end="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7" dur="1000" fill="hold"/>
                                        <p:tgtEl>
                                          <p:spTgt spid="3">
                                            <p:txEl>
                                              <p:pRg st="13" end="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8" dur="10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par>
                          <p:cTn id="109" fill="hold">
                            <p:stCondLst>
                              <p:cond delay="15000"/>
                            </p:stCondLst>
                            <p:childTnLst>
                              <p:par>
                                <p:cTn id="110" presetID="39" presetClass="entr" presetSubtype="0" accel="100000" fill="hold" grpId="0" nodeType="afterEffect">
                                  <p:stCondLst>
                                    <p:cond delay="0"/>
                                  </p:stCondLst>
                                  <p:childTnLst>
                                    <p:set>
                                      <p:cBhvr>
                                        <p:cTn id="111" dur="1" fill="hold">
                                          <p:stCondLst>
                                            <p:cond delay="0"/>
                                          </p:stCondLst>
                                        </p:cTn>
                                        <p:tgtEl>
                                          <p:spTgt spid="3">
                                            <p:txEl>
                                              <p:pRg st="14" end="14"/>
                                            </p:txEl>
                                          </p:spTgt>
                                        </p:tgtEl>
                                        <p:attrNameLst>
                                          <p:attrName>style.visibility</p:attrName>
                                        </p:attrNameLst>
                                      </p:cBhvr>
                                      <p:to>
                                        <p:strVal val="visible"/>
                                      </p:to>
                                    </p:set>
                                    <p:anim calcmode="lin" valueType="num">
                                      <p:cBhvr>
                                        <p:cTn id="112" dur="1000" fill="hold"/>
                                        <p:tgtEl>
                                          <p:spTgt spid="3">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3" dur="1000" fill="hold"/>
                                        <p:tgtEl>
                                          <p:spTgt spid="3">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4" dur="1000" fill="hold"/>
                                        <p:tgtEl>
                                          <p:spTgt spid="3">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5" dur="10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Christmas Angels</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p:txBody>
      </p:sp>
      <p:sp>
        <p:nvSpPr>
          <p:cNvPr id="3" name="Content Placeholder 2"/>
          <p:cNvSpPr>
            <a:spLocks noGrp="1"/>
          </p:cNvSpPr>
          <p:nvPr>
            <p:ph idx="1"/>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Blip>
                <a:blip r:embed="rId4"/>
              </a:buBlip>
            </a:pPr>
            <a:r>
              <a:rPr lang="en-US" b="1" spc="50" dirty="0" smtClean="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rPr>
              <a:t>For the last few years our club has shopped for Channel 3’s Christmas Angels every December.  I love to pick out a child’s wish that has similar interests to mine so I can get them something I think they would really enjoy.  Each year we usually buy gifts for 5-10 children and drop the gifts off at the booth in the mall. </a:t>
            </a:r>
            <a:endParaRPr lang="en-US" b="1" spc="50" dirty="0">
              <a:ln w="11430"/>
              <a:gradFill>
                <a:gsLst>
                  <a:gs pos="25000">
                    <a:schemeClr val="accent2">
                      <a:satMod val="155000"/>
                    </a:schemeClr>
                  </a:gs>
                  <a:gs pos="100000">
                    <a:schemeClr val="accent2">
                      <a:shade val="45000"/>
                      <a:satMod val="165000"/>
                    </a:schemeClr>
                  </a:gs>
                </a:gsLst>
                <a:lin ang="5400000"/>
              </a:gradFill>
              <a:effectLst>
                <a:glow rad="101600">
                  <a:schemeClr val="accent5">
                    <a:satMod val="175000"/>
                    <a:alpha val="40000"/>
                  </a:schemeClr>
                </a:glow>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ringlogo_Garfield.gif"/>
          <p:cNvPicPr>
            <a:picLocks noChangeAspect="1"/>
          </p:cNvPicPr>
          <p:nvPr/>
        </p:nvPicPr>
        <p:blipFill>
          <a:blip r:embed="rId4"/>
          <a:stretch>
            <a:fillRect/>
          </a:stretch>
        </p:blipFill>
        <p:spPr>
          <a:xfrm>
            <a:off x="7696200" y="5410200"/>
            <a:ext cx="1295400" cy="12954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South Mountain Trail Cleaning</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p:txBody>
      </p:sp>
      <p:sp>
        <p:nvSpPr>
          <p:cNvPr id="3" name="Content Placeholder 2"/>
          <p:cNvSpPr>
            <a:spLocks noGrp="1"/>
          </p:cNvSpPr>
          <p:nvPr>
            <p:ph idx="1"/>
          </p:nvPr>
        </p:nvSpPr>
        <p:spPr/>
        <p:txBody>
          <a:bodyPr/>
          <a:lstStyle/>
          <a:p>
            <a:pPr>
              <a:buNone/>
            </a:pPr>
            <a:r>
              <a:rPr lang="en-US" dirty="0" smtClean="0"/>
              <a:t>	</a:t>
            </a:r>
            <a:r>
              <a:rPr 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Every year our club always goes to clean the trails at the South Mountain Park.  We volunteer to do all sorts of work for the rangers including removing debris from the trails, creating footpaths for the visitors, repairing stalls for the rangers horses, and raking around the corrals and </a:t>
            </a:r>
            <a:r>
              <a:rPr lang="en-US" dirty="0" err="1"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ramadas</a:t>
            </a:r>
            <a:r>
              <a:rPr 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a:t>
            </a:r>
            <a:endParaRPr lang="en-US" dirty="0">
              <a:effectLst>
                <a:glow rad="101600">
                  <a:schemeClr val="accent1">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We do have fun though!</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pic>
        <p:nvPicPr>
          <p:cNvPr id="5" name="Picture 4" descr="IMG_1921.JPG"/>
          <p:cNvPicPr>
            <a:picLocks noChangeAspect="1"/>
          </p:cNvPicPr>
          <p:nvPr/>
        </p:nvPicPr>
        <p:blipFill>
          <a:blip r:embed="rId4" cstate="print"/>
          <a:stretch>
            <a:fillRect/>
          </a:stretch>
        </p:blipFill>
        <p:spPr>
          <a:xfrm>
            <a:off x="4267200" y="1371600"/>
            <a:ext cx="4495800" cy="2997200"/>
          </a:xfrm>
          <a:prstGeom prst="rect">
            <a:avLst/>
          </a:prstGeom>
        </p:spPr>
      </p:pic>
      <p:pic>
        <p:nvPicPr>
          <p:cNvPr id="6" name="Picture 5" descr="IMG_1789.JPG"/>
          <p:cNvPicPr>
            <a:picLocks noChangeAspect="1"/>
          </p:cNvPicPr>
          <p:nvPr/>
        </p:nvPicPr>
        <p:blipFill>
          <a:blip r:embed="rId5" cstate="print"/>
          <a:stretch>
            <a:fillRect/>
          </a:stretch>
        </p:blipFill>
        <p:spPr>
          <a:xfrm>
            <a:off x="381000" y="3429000"/>
            <a:ext cx="4800600" cy="3200400"/>
          </a:xfrm>
          <a:prstGeom prst="rect">
            <a:avLst/>
          </a:prstGeom>
        </p:spPr>
      </p:pic>
      <p:pic>
        <p:nvPicPr>
          <p:cNvPr id="8" name="Picture 7" descr="IMG_1850.JPG"/>
          <p:cNvPicPr>
            <a:picLocks noChangeAspect="1"/>
          </p:cNvPicPr>
          <p:nvPr/>
        </p:nvPicPr>
        <p:blipFill>
          <a:blip r:embed="rId6" cstate="print"/>
          <a:stretch>
            <a:fillRect/>
          </a:stretch>
        </p:blipFill>
        <p:spPr>
          <a:xfrm>
            <a:off x="2286000" y="2438400"/>
            <a:ext cx="4572000" cy="3048000"/>
          </a:xfrm>
          <a:prstGeom prst="rect">
            <a:avLst/>
          </a:prstGeom>
        </p:spPr>
      </p:pic>
      <p:pic>
        <p:nvPicPr>
          <p:cNvPr id="9" name="Picture 8" descr="IMG_1879.JPG"/>
          <p:cNvPicPr>
            <a:picLocks noChangeAspect="1"/>
          </p:cNvPicPr>
          <p:nvPr/>
        </p:nvPicPr>
        <p:blipFill>
          <a:blip r:embed="rId7"/>
          <a:stretch>
            <a:fillRect/>
          </a:stretch>
        </p:blipFill>
        <p:spPr>
          <a:xfrm>
            <a:off x="5172360" y="3810000"/>
            <a:ext cx="2990279" cy="2895600"/>
          </a:xfrm>
          <a:prstGeom prst="rect">
            <a:avLst/>
          </a:prstGeom>
        </p:spPr>
      </p:pic>
      <p:pic>
        <p:nvPicPr>
          <p:cNvPr id="10" name="Picture 9" descr="Copy of IMG_1878.JPG"/>
          <p:cNvPicPr>
            <a:picLocks noChangeAspect="1"/>
          </p:cNvPicPr>
          <p:nvPr/>
        </p:nvPicPr>
        <p:blipFill>
          <a:blip r:embed="rId8" cstate="print"/>
          <a:stretch>
            <a:fillRect/>
          </a:stretch>
        </p:blipFill>
        <p:spPr>
          <a:xfrm>
            <a:off x="533400" y="1371600"/>
            <a:ext cx="4000500" cy="2667000"/>
          </a:xfrm>
          <a:prstGeom prst="rect">
            <a:avLst/>
          </a:prstGeom>
        </p:spPr>
      </p:pic>
      <p:pic>
        <p:nvPicPr>
          <p:cNvPr id="11" name="Picture 10" descr="IMG_1899.JPG"/>
          <p:cNvPicPr>
            <a:picLocks noChangeAspect="1"/>
          </p:cNvPicPr>
          <p:nvPr/>
        </p:nvPicPr>
        <p:blipFill>
          <a:blip r:embed="rId9"/>
          <a:stretch>
            <a:fillRect/>
          </a:stretch>
        </p:blipFill>
        <p:spPr>
          <a:xfrm>
            <a:off x="1866900" y="2406815"/>
            <a:ext cx="5257800" cy="3187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76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childTnLst>
                                </p:cTn>
                              </p:par>
                            </p:childTnLst>
                          </p:cTn>
                        </p:par>
                        <p:par>
                          <p:cTn id="14" fill="hold">
                            <p:stCondLst>
                              <p:cond delay="3760"/>
                            </p:stCondLst>
                            <p:childTnLst>
                              <p:par>
                                <p:cTn id="15" presetID="10" presetClass="exit" presetSubtype="0" fill="hold" nodeType="afterEffect">
                                  <p:stCondLst>
                                    <p:cond delay="0"/>
                                  </p:stCondLst>
                                  <p:childTnLst>
                                    <p:animEffect transition="out" filter="fade">
                                      <p:cBhvr>
                                        <p:cTn id="16" dur="3000"/>
                                        <p:tgtEl>
                                          <p:spTgt spid="5"/>
                                        </p:tgtEl>
                                      </p:cBhvr>
                                    </p:animEffect>
                                    <p:set>
                                      <p:cBhvr>
                                        <p:cTn id="17" dur="1" fill="hold">
                                          <p:stCondLst>
                                            <p:cond delay="2999"/>
                                          </p:stCondLst>
                                        </p:cTn>
                                        <p:tgtEl>
                                          <p:spTgt spid="5"/>
                                        </p:tgtEl>
                                        <p:attrNameLst>
                                          <p:attrName>style.visibility</p:attrName>
                                        </p:attrNameLst>
                                      </p:cBhvr>
                                      <p:to>
                                        <p:strVal val="hidden"/>
                                      </p:to>
                                    </p:set>
                                  </p:childTnLst>
                                </p:cTn>
                              </p:par>
                            </p:childTnLst>
                          </p:cTn>
                        </p:par>
                        <p:par>
                          <p:cTn id="18" fill="hold">
                            <p:stCondLst>
                              <p:cond delay="676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3000"/>
                                        <p:tgtEl>
                                          <p:spTgt spid="6"/>
                                        </p:tgtEl>
                                      </p:cBhvr>
                                    </p:animEffect>
                                  </p:childTnLst>
                                </p:cTn>
                              </p:par>
                            </p:childTnLst>
                          </p:cTn>
                        </p:par>
                        <p:par>
                          <p:cTn id="22" fill="hold">
                            <p:stCondLst>
                              <p:cond delay="9760"/>
                            </p:stCondLst>
                            <p:childTnLst>
                              <p:par>
                                <p:cTn id="23" presetID="10" presetClass="exit" presetSubtype="0" fill="hold" nodeType="afterEffect">
                                  <p:stCondLst>
                                    <p:cond delay="0"/>
                                  </p:stCondLst>
                                  <p:childTnLst>
                                    <p:animEffect transition="out" filter="fade">
                                      <p:cBhvr>
                                        <p:cTn id="24" dur="3000"/>
                                        <p:tgtEl>
                                          <p:spTgt spid="6"/>
                                        </p:tgtEl>
                                      </p:cBhvr>
                                    </p:animEffect>
                                    <p:set>
                                      <p:cBhvr>
                                        <p:cTn id="25" dur="1" fill="hold">
                                          <p:stCondLst>
                                            <p:cond delay="2999"/>
                                          </p:stCondLst>
                                        </p:cTn>
                                        <p:tgtEl>
                                          <p:spTgt spid="6"/>
                                        </p:tgtEl>
                                        <p:attrNameLst>
                                          <p:attrName>style.visibility</p:attrName>
                                        </p:attrNameLst>
                                      </p:cBhvr>
                                      <p:to>
                                        <p:strVal val="hidden"/>
                                      </p:to>
                                    </p:set>
                                  </p:childTnLst>
                                </p:cTn>
                              </p:par>
                            </p:childTnLst>
                          </p:cTn>
                        </p:par>
                        <p:par>
                          <p:cTn id="26" fill="hold">
                            <p:stCondLst>
                              <p:cond delay="1276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3000"/>
                                        <p:tgtEl>
                                          <p:spTgt spid="10"/>
                                        </p:tgtEl>
                                      </p:cBhvr>
                                    </p:animEffect>
                                  </p:childTnLst>
                                </p:cTn>
                              </p:par>
                            </p:childTnLst>
                          </p:cTn>
                        </p:par>
                        <p:par>
                          <p:cTn id="30" fill="hold">
                            <p:stCondLst>
                              <p:cond delay="15760"/>
                            </p:stCondLst>
                            <p:childTnLst>
                              <p:par>
                                <p:cTn id="31" presetID="10" presetClass="exit" presetSubtype="0" fill="hold" nodeType="afterEffect">
                                  <p:stCondLst>
                                    <p:cond delay="0"/>
                                  </p:stCondLst>
                                  <p:childTnLst>
                                    <p:animEffect transition="out" filter="fade">
                                      <p:cBhvr>
                                        <p:cTn id="32" dur="3000"/>
                                        <p:tgtEl>
                                          <p:spTgt spid="10"/>
                                        </p:tgtEl>
                                      </p:cBhvr>
                                    </p:animEffect>
                                    <p:set>
                                      <p:cBhvr>
                                        <p:cTn id="33" dur="1" fill="hold">
                                          <p:stCondLst>
                                            <p:cond delay="2999"/>
                                          </p:stCondLst>
                                        </p:cTn>
                                        <p:tgtEl>
                                          <p:spTgt spid="10"/>
                                        </p:tgtEl>
                                        <p:attrNameLst>
                                          <p:attrName>style.visibility</p:attrName>
                                        </p:attrNameLst>
                                      </p:cBhvr>
                                      <p:to>
                                        <p:strVal val="hidden"/>
                                      </p:to>
                                    </p:set>
                                  </p:childTnLst>
                                </p:cTn>
                              </p:par>
                            </p:childTnLst>
                          </p:cTn>
                        </p:par>
                        <p:par>
                          <p:cTn id="34" fill="hold">
                            <p:stCondLst>
                              <p:cond delay="18760"/>
                            </p:stCondLst>
                            <p:childTnLst>
                              <p:par>
                                <p:cTn id="35" presetID="10"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3000"/>
                                        <p:tgtEl>
                                          <p:spTgt spid="9"/>
                                        </p:tgtEl>
                                      </p:cBhvr>
                                    </p:animEffect>
                                  </p:childTnLst>
                                </p:cTn>
                              </p:par>
                            </p:childTnLst>
                          </p:cTn>
                        </p:par>
                        <p:par>
                          <p:cTn id="38" fill="hold">
                            <p:stCondLst>
                              <p:cond delay="21760"/>
                            </p:stCondLst>
                            <p:childTnLst>
                              <p:par>
                                <p:cTn id="39" presetID="10" presetClass="exit" presetSubtype="0" fill="hold" nodeType="afterEffect">
                                  <p:stCondLst>
                                    <p:cond delay="0"/>
                                  </p:stCondLst>
                                  <p:childTnLst>
                                    <p:animEffect transition="out" filter="fade">
                                      <p:cBhvr>
                                        <p:cTn id="40" dur="3000"/>
                                        <p:tgtEl>
                                          <p:spTgt spid="9"/>
                                        </p:tgtEl>
                                      </p:cBhvr>
                                    </p:animEffect>
                                    <p:set>
                                      <p:cBhvr>
                                        <p:cTn id="41" dur="1" fill="hold">
                                          <p:stCondLst>
                                            <p:cond delay="2999"/>
                                          </p:stCondLst>
                                        </p:cTn>
                                        <p:tgtEl>
                                          <p:spTgt spid="9"/>
                                        </p:tgtEl>
                                        <p:attrNameLst>
                                          <p:attrName>style.visibility</p:attrName>
                                        </p:attrNameLst>
                                      </p:cBhvr>
                                      <p:to>
                                        <p:strVal val="hidden"/>
                                      </p:to>
                                    </p:set>
                                  </p:childTnLst>
                                </p:cTn>
                              </p:par>
                            </p:childTnLst>
                          </p:cTn>
                        </p:par>
                        <p:par>
                          <p:cTn id="42" fill="hold">
                            <p:stCondLst>
                              <p:cond delay="24760"/>
                            </p:stCondLst>
                            <p:childTnLst>
                              <p:par>
                                <p:cTn id="43" presetID="10"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3000"/>
                                        <p:tgtEl>
                                          <p:spTgt spid="8"/>
                                        </p:tgtEl>
                                      </p:cBhvr>
                                    </p:animEffect>
                                  </p:childTnLst>
                                </p:cTn>
                              </p:par>
                            </p:childTnLst>
                          </p:cTn>
                        </p:par>
                        <p:par>
                          <p:cTn id="46" fill="hold">
                            <p:stCondLst>
                              <p:cond delay="27760"/>
                            </p:stCondLst>
                            <p:childTnLst>
                              <p:par>
                                <p:cTn id="47" presetID="10" presetClass="exit" presetSubtype="0" fill="hold" nodeType="afterEffect">
                                  <p:stCondLst>
                                    <p:cond delay="0"/>
                                  </p:stCondLst>
                                  <p:childTnLst>
                                    <p:animEffect transition="out" filter="fade">
                                      <p:cBhvr>
                                        <p:cTn id="48" dur="3000"/>
                                        <p:tgtEl>
                                          <p:spTgt spid="8"/>
                                        </p:tgtEl>
                                      </p:cBhvr>
                                    </p:animEffect>
                                    <p:set>
                                      <p:cBhvr>
                                        <p:cTn id="49" dur="1" fill="hold">
                                          <p:stCondLst>
                                            <p:cond delay="2999"/>
                                          </p:stCondLst>
                                        </p:cTn>
                                        <p:tgtEl>
                                          <p:spTgt spid="8"/>
                                        </p:tgtEl>
                                        <p:attrNameLst>
                                          <p:attrName>style.visibility</p:attrName>
                                        </p:attrNameLst>
                                      </p:cBhvr>
                                      <p:to>
                                        <p:strVal val="hidden"/>
                                      </p:to>
                                    </p:set>
                                  </p:childTnLst>
                                </p:cTn>
                              </p:par>
                            </p:childTnLst>
                          </p:cTn>
                        </p:par>
                        <p:par>
                          <p:cTn id="50" fill="hold">
                            <p:stCondLst>
                              <p:cond delay="30760"/>
                            </p:stCondLst>
                            <p:childTnLst>
                              <p:par>
                                <p:cTn id="51" presetID="10" presetClass="entr" presetSubtype="0"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3000"/>
                                        <p:tgtEl>
                                          <p:spTgt spid="11"/>
                                        </p:tgtEl>
                                      </p:cBhvr>
                                    </p:animEffect>
                                  </p:childTnLst>
                                </p:cTn>
                              </p:par>
                            </p:childTnLst>
                          </p:cTn>
                        </p:par>
                        <p:par>
                          <p:cTn id="54" fill="hold">
                            <p:stCondLst>
                              <p:cond delay="33760"/>
                            </p:stCondLst>
                            <p:childTnLst>
                              <p:par>
                                <p:cTn id="55" presetID="10" presetClass="exit" presetSubtype="0" fill="hold" nodeType="afterEffect">
                                  <p:stCondLst>
                                    <p:cond delay="0"/>
                                  </p:stCondLst>
                                  <p:childTnLst>
                                    <p:animEffect transition="out" filter="fade">
                                      <p:cBhvr>
                                        <p:cTn id="56" dur="3000"/>
                                        <p:tgtEl>
                                          <p:spTgt spid="11"/>
                                        </p:tgtEl>
                                      </p:cBhvr>
                                    </p:animEffect>
                                    <p:set>
                                      <p:cBhvr>
                                        <p:cTn id="57"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rPr>
              <a:t>Teen Issue</a:t>
            </a: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rPr>
              <a:t>	Helping my fellow students receive a higher education and to make the most of their capabilities has always been what I’ve strived for.  In the past I have helped the teens in my club and at school learn how to plan and schedule their college classes to not only make the most out of their money but to help them better themselves through that educational experience.  I continue to make myself available for anyone who has questions about college classes or their schedules, making my advice free to everyone.</a:t>
            </a:r>
            <a:endParaRPr lang="en-US"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3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solidFill>
                  <a:schemeClr val="accent6">
                    <a:tint val="90000"/>
                    <a:satMod val="120000"/>
                  </a:schemeClr>
                </a:solidFill>
                <a:effectLst>
                  <a:outerShdw blurRad="80000" dist="40000" dir="5040000" algn="tl">
                    <a:srgbClr val="000000">
                      <a:alpha val="30000"/>
                    </a:srgbClr>
                  </a:outerShdw>
                </a:effectLst>
                <a:latin typeface="Comic Sans MS" pitchFamily="66" charset="0"/>
              </a:rPr>
              <a:t>Coming in November</a:t>
            </a:r>
            <a:endParaRPr lang="en-US" b="1" dirty="0">
              <a:ln w="11430"/>
              <a:solidFill>
                <a:schemeClr val="accent6">
                  <a:tint val="90000"/>
                  <a:satMod val="120000"/>
                </a:schemeClr>
              </a:solidFill>
              <a:effectLst>
                <a:outerShdw blurRad="80000" dist="40000" dir="5040000" algn="tl">
                  <a:srgbClr val="000000">
                    <a:alpha val="30000"/>
                  </a:srgbClr>
                </a:outerShdw>
              </a:effectLst>
              <a:latin typeface="Comic Sans MS" pitchFamily="66" charset="0"/>
            </a:endParaRPr>
          </a:p>
        </p:txBody>
      </p:sp>
      <p:sp>
        <p:nvSpPr>
          <p:cNvPr id="3" name="Content Placeholder 2"/>
          <p:cNvSpPr>
            <a:spLocks noGrp="1"/>
          </p:cNvSpPr>
          <p:nvPr>
            <p:ph idx="1"/>
          </p:nvPr>
        </p:nvSpPr>
        <p:spPr>
          <a:xfrm>
            <a:off x="5181600" y="2057400"/>
            <a:ext cx="2667000" cy="2438400"/>
          </a:xfrm>
        </p:spPr>
        <p:txBody>
          <a:bodyPr/>
          <a:lstStyle/>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amas" pitchFamily="34" charset="0"/>
              </a:rPr>
              <a:t>Here I come!</a:t>
            </a:r>
          </a:p>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amas" pitchFamily="34" charset="0"/>
              </a:rPr>
              <a:t>4-H</a:t>
            </a:r>
          </a:p>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amas" pitchFamily="34" charset="0"/>
              </a:rPr>
              <a:t>National</a:t>
            </a:r>
          </a:p>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amas" pitchFamily="34" charset="0"/>
              </a:rPr>
              <a:t>Congress</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hamas" pitchFamily="34" charset="0"/>
            </a:endParaRPr>
          </a:p>
        </p:txBody>
      </p:sp>
      <p:pic>
        <p:nvPicPr>
          <p:cNvPr id="4" name="Picture 3" descr="garfieldat.JPG"/>
          <p:cNvPicPr>
            <a:picLocks noChangeAspect="1"/>
          </p:cNvPicPr>
          <p:nvPr/>
        </p:nvPicPr>
        <p:blipFill>
          <a:blip r:embed="rId4"/>
          <a:stretch>
            <a:fillRect/>
          </a:stretch>
        </p:blipFill>
        <p:spPr>
          <a:xfrm>
            <a:off x="1066800" y="1447800"/>
            <a:ext cx="3200400" cy="4473388"/>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0.01"/>
                                          </p:val>
                                        </p:tav>
                                        <p:tav tm="100000">
                                          <p:val>
                                            <p:strVal val="#ppt_h"/>
                                          </p:val>
                                        </p:tav>
                                      </p:tavLst>
                                    </p:anim>
                                    <p:anim calcmode="lin" valueType="num">
                                      <p:cBhvr>
                                        <p:cTn id="9" dur="2000" fill="hold"/>
                                        <p:tgtEl>
                                          <p:spTgt spid="2"/>
                                        </p:tgtEl>
                                        <p:attrNameLst>
                                          <p:attrName>ppt_x</p:attrName>
                                        </p:attrNameLst>
                                      </p:cBhvr>
                                      <p:tavLst>
                                        <p:tav tm="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h+1"/>
                                          </p:val>
                                        </p:tav>
                                        <p:tav tm="100000">
                                          <p:val>
                                            <p:strVal val="#ppt_y"/>
                                          </p:val>
                                        </p:tav>
                                      </p:tavLst>
                                    </p:anim>
                                    <p:animEffect transition="in" filter="fade">
                                      <p:cBhvr>
                                        <p:cTn id="11" dur="2000"/>
                                        <p:tgtEl>
                                          <p:spTgt spid="2"/>
                                        </p:tgtEl>
                                      </p:cBhvr>
                                    </p:animEffect>
                                  </p:childTnLst>
                                </p:cTn>
                              </p:par>
                            </p:childTnLst>
                          </p:cTn>
                        </p:par>
                        <p:par>
                          <p:cTn id="12" fill="hold">
                            <p:stCondLst>
                              <p:cond delay="2000"/>
                            </p:stCondLst>
                            <p:childTnLst>
                              <p:par>
                                <p:cTn id="13" presetID="19"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ppt_w</p:attrName>
                                        </p:attrNameLst>
                                      </p:cBhvr>
                                      <p:tavLst>
                                        <p:tav tm="0" fmla="#ppt_w*sin(2.5*pi*$)">
                                          <p:val>
                                            <p:fltVal val="0"/>
                                          </p:val>
                                        </p:tav>
                                        <p:tav tm="100000">
                                          <p:val>
                                            <p:fltVal val="1"/>
                                          </p:val>
                                        </p:tav>
                                      </p:tavLst>
                                    </p:anim>
                                    <p:anim calcmode="lin" valueType="num">
                                      <p:cBhvr>
                                        <p:cTn id="16" dur="3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5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 by="(-#ppt_w*2)" calcmode="lin" valueType="num">
                                      <p:cBhvr rctx="PPT">
                                        <p:cTn id="20" dur="500" autoRev="1" fill="hold">
                                          <p:stCondLst>
                                            <p:cond delay="0"/>
                                          </p:stCondLst>
                                        </p:cTn>
                                        <p:tgtEl>
                                          <p:spTgt spid="3">
                                            <p:txEl>
                                              <p:pRg st="0" end="0"/>
                                            </p:txEl>
                                          </p:spTgt>
                                        </p:tgtEl>
                                        <p:attrNameLst>
                                          <p:attrName>ppt_w</p:attrName>
                                        </p:attrNameLst>
                                      </p:cBhvr>
                                    </p:anim>
                                    <p:anim by="(#ppt_w*0.50)" calcmode="lin" valueType="num">
                                      <p:cBhvr>
                                        <p:cTn id="21" dur="500" decel="50000" autoRev="1" fill="hold">
                                          <p:stCondLst>
                                            <p:cond delay="0"/>
                                          </p:stCondLst>
                                        </p:cTn>
                                        <p:tgtEl>
                                          <p:spTgt spid="3">
                                            <p:txEl>
                                              <p:pRg st="0" end="0"/>
                                            </p:txEl>
                                          </p:spTgt>
                                        </p:tgtEl>
                                        <p:attrNameLst>
                                          <p:attrName>ppt_x</p:attrName>
                                        </p:attrNameLst>
                                      </p:cBhvr>
                                    </p:anim>
                                    <p:anim from="(-#ppt_h/2)" to="(#ppt_y)" calcmode="lin" valueType="num">
                                      <p:cBhvr>
                                        <p:cTn id="22" dur="1000" fill="hold">
                                          <p:stCondLst>
                                            <p:cond delay="0"/>
                                          </p:stCondLst>
                                        </p:cTn>
                                        <p:tgtEl>
                                          <p:spTgt spid="3">
                                            <p:txEl>
                                              <p:pRg st="0" end="0"/>
                                            </p:txEl>
                                          </p:spTgt>
                                        </p:tgtEl>
                                        <p:attrNameLst>
                                          <p:attrName>ppt_y</p:attrName>
                                        </p:attrNameLst>
                                      </p:cBhvr>
                                    </p:anim>
                                    <p:animRot by="21600000">
                                      <p:cBhvr>
                                        <p:cTn id="23" dur="1000" fill="hold">
                                          <p:stCondLst>
                                            <p:cond delay="0"/>
                                          </p:stCondLst>
                                        </p:cTn>
                                        <p:tgtEl>
                                          <p:spTgt spid="3">
                                            <p:txEl>
                                              <p:pRg st="0" end="0"/>
                                            </p:txEl>
                                          </p:spTgt>
                                        </p:tgtEl>
                                        <p:attrNameLst>
                                          <p:attrName>r</p:attrName>
                                        </p:attrNameLst>
                                      </p:cBhvr>
                                    </p:animRot>
                                  </p:childTnLst>
                                </p:cTn>
                              </p:par>
                            </p:childTnLst>
                          </p:cTn>
                        </p:par>
                        <p:par>
                          <p:cTn id="24" fill="hold">
                            <p:stCondLst>
                              <p:cond delay="69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3">
                                            <p:txEl>
                                              <p:pRg st="1" end="1"/>
                                            </p:txEl>
                                          </p:spTgt>
                                        </p:tgtEl>
                                        <p:attrNameLst>
                                          <p:attrName>style.visibility</p:attrName>
                                        </p:attrNameLst>
                                      </p:cBhvr>
                                      <p:to>
                                        <p:strVal val="visible"/>
                                      </p:to>
                                    </p:set>
                                    <p:anim by="(-#ppt_w*2)" calcmode="lin" valueType="num">
                                      <p:cBhvr rctx="PPT">
                                        <p:cTn id="27" dur="500" autoRev="1" fill="hold">
                                          <p:stCondLst>
                                            <p:cond delay="0"/>
                                          </p:stCondLst>
                                        </p:cTn>
                                        <p:tgtEl>
                                          <p:spTgt spid="3">
                                            <p:txEl>
                                              <p:pRg st="1" end="1"/>
                                            </p:txEl>
                                          </p:spTgt>
                                        </p:tgtEl>
                                        <p:attrNameLst>
                                          <p:attrName>ppt_w</p:attrName>
                                        </p:attrNameLst>
                                      </p:cBhvr>
                                    </p:anim>
                                    <p:anim by="(#ppt_w*0.50)" calcmode="lin" valueType="num">
                                      <p:cBhvr>
                                        <p:cTn id="28" dur="500" decel="50000" autoRev="1" fill="hold">
                                          <p:stCondLst>
                                            <p:cond delay="0"/>
                                          </p:stCondLst>
                                        </p:cTn>
                                        <p:tgtEl>
                                          <p:spTgt spid="3">
                                            <p:txEl>
                                              <p:pRg st="1" end="1"/>
                                            </p:txEl>
                                          </p:spTgt>
                                        </p:tgtEl>
                                        <p:attrNameLst>
                                          <p:attrName>ppt_x</p:attrName>
                                        </p:attrNameLst>
                                      </p:cBhvr>
                                    </p:anim>
                                    <p:anim from="(-#ppt_h/2)" to="(#ppt_y)" calcmode="lin" valueType="num">
                                      <p:cBhvr>
                                        <p:cTn id="29" dur="1000" fill="hold">
                                          <p:stCondLst>
                                            <p:cond delay="0"/>
                                          </p:stCondLst>
                                        </p:cTn>
                                        <p:tgtEl>
                                          <p:spTgt spid="3">
                                            <p:txEl>
                                              <p:pRg st="1" end="1"/>
                                            </p:txEl>
                                          </p:spTgt>
                                        </p:tgtEl>
                                        <p:attrNameLst>
                                          <p:attrName>ppt_y</p:attrName>
                                        </p:attrNameLst>
                                      </p:cBhvr>
                                    </p:anim>
                                    <p:animRot by="21600000">
                                      <p:cBhvr>
                                        <p:cTn id="30" dur="1000" fill="hold">
                                          <p:stCondLst>
                                            <p:cond delay="0"/>
                                          </p:stCondLst>
                                        </p:cTn>
                                        <p:tgtEl>
                                          <p:spTgt spid="3">
                                            <p:txEl>
                                              <p:pRg st="1" end="1"/>
                                            </p:txEl>
                                          </p:spTgt>
                                        </p:tgtEl>
                                        <p:attrNameLst>
                                          <p:attrName>r</p:attrName>
                                        </p:attrNameLst>
                                      </p:cBhvr>
                                    </p:animRot>
                                  </p:childTnLst>
                                </p:cTn>
                              </p:par>
                            </p:childTnLst>
                          </p:cTn>
                        </p:par>
                        <p:par>
                          <p:cTn id="31" fill="hold">
                            <p:stCondLst>
                              <p:cond delay="8100"/>
                            </p:stCondLst>
                            <p:childTnLst>
                              <p:par>
                                <p:cTn id="32" presetID="56" presetClass="entr" presetSubtype="0" fill="hold" grpId="0" nodeType="afterEffect">
                                  <p:stCondLst>
                                    <p:cond delay="0"/>
                                  </p:stCondLst>
                                  <p:iterate type="lt">
                                    <p:tmPct val="10000"/>
                                  </p:iterate>
                                  <p:childTnLst>
                                    <p:set>
                                      <p:cBhvr>
                                        <p:cTn id="33" dur="1" fill="hold">
                                          <p:stCondLst>
                                            <p:cond delay="0"/>
                                          </p:stCondLst>
                                        </p:cTn>
                                        <p:tgtEl>
                                          <p:spTgt spid="3">
                                            <p:txEl>
                                              <p:pRg st="2" end="2"/>
                                            </p:txEl>
                                          </p:spTgt>
                                        </p:tgtEl>
                                        <p:attrNameLst>
                                          <p:attrName>style.visibility</p:attrName>
                                        </p:attrNameLst>
                                      </p:cBhvr>
                                      <p:to>
                                        <p:strVal val="visible"/>
                                      </p:to>
                                    </p:set>
                                    <p:anim by="(-#ppt_w*2)" calcmode="lin" valueType="num">
                                      <p:cBhvr rctx="PPT">
                                        <p:cTn id="34" dur="500" autoRev="1" fill="hold">
                                          <p:stCondLst>
                                            <p:cond delay="0"/>
                                          </p:stCondLst>
                                        </p:cTn>
                                        <p:tgtEl>
                                          <p:spTgt spid="3">
                                            <p:txEl>
                                              <p:pRg st="2" end="2"/>
                                            </p:txEl>
                                          </p:spTgt>
                                        </p:tgtEl>
                                        <p:attrNameLst>
                                          <p:attrName>ppt_w</p:attrName>
                                        </p:attrNameLst>
                                      </p:cBhvr>
                                    </p:anim>
                                    <p:anim by="(#ppt_w*0.50)" calcmode="lin" valueType="num">
                                      <p:cBhvr>
                                        <p:cTn id="35" dur="500" decel="50000" autoRev="1" fill="hold">
                                          <p:stCondLst>
                                            <p:cond delay="0"/>
                                          </p:stCondLst>
                                        </p:cTn>
                                        <p:tgtEl>
                                          <p:spTgt spid="3">
                                            <p:txEl>
                                              <p:pRg st="2" end="2"/>
                                            </p:txEl>
                                          </p:spTgt>
                                        </p:tgtEl>
                                        <p:attrNameLst>
                                          <p:attrName>ppt_x</p:attrName>
                                        </p:attrNameLst>
                                      </p:cBhvr>
                                    </p:anim>
                                    <p:anim from="(-#ppt_h/2)" to="(#ppt_y)" calcmode="lin" valueType="num">
                                      <p:cBhvr>
                                        <p:cTn id="36" dur="1000" fill="hold">
                                          <p:stCondLst>
                                            <p:cond delay="0"/>
                                          </p:stCondLst>
                                        </p:cTn>
                                        <p:tgtEl>
                                          <p:spTgt spid="3">
                                            <p:txEl>
                                              <p:pRg st="2" end="2"/>
                                            </p:txEl>
                                          </p:spTgt>
                                        </p:tgtEl>
                                        <p:attrNameLst>
                                          <p:attrName>ppt_y</p:attrName>
                                        </p:attrNameLst>
                                      </p:cBhvr>
                                    </p:anim>
                                    <p:animRot by="21600000">
                                      <p:cBhvr>
                                        <p:cTn id="37" dur="1000" fill="hold">
                                          <p:stCondLst>
                                            <p:cond delay="0"/>
                                          </p:stCondLst>
                                        </p:cTn>
                                        <p:tgtEl>
                                          <p:spTgt spid="3">
                                            <p:txEl>
                                              <p:pRg st="2" end="2"/>
                                            </p:txEl>
                                          </p:spTgt>
                                        </p:tgtEl>
                                        <p:attrNameLst>
                                          <p:attrName>r</p:attrName>
                                        </p:attrNameLst>
                                      </p:cBhvr>
                                    </p:animRot>
                                  </p:childTnLst>
                                </p:cTn>
                              </p:par>
                            </p:childTnLst>
                          </p:cTn>
                        </p:par>
                        <p:par>
                          <p:cTn id="38" fill="hold">
                            <p:stCondLst>
                              <p:cond delay="98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
                                            <p:txEl>
                                              <p:pRg st="3" end="3"/>
                                            </p:txEl>
                                          </p:spTgt>
                                        </p:tgtEl>
                                        <p:attrNameLst>
                                          <p:attrName>style.visibility</p:attrName>
                                        </p:attrNameLst>
                                      </p:cBhvr>
                                      <p:to>
                                        <p:strVal val="visible"/>
                                      </p:to>
                                    </p:set>
                                    <p:anim by="(-#ppt_w*2)" calcmode="lin" valueType="num">
                                      <p:cBhvr rctx="PPT">
                                        <p:cTn id="41" dur="500" autoRev="1" fill="hold">
                                          <p:stCondLst>
                                            <p:cond delay="0"/>
                                          </p:stCondLst>
                                        </p:cTn>
                                        <p:tgtEl>
                                          <p:spTgt spid="3">
                                            <p:txEl>
                                              <p:pRg st="3" end="3"/>
                                            </p:txEl>
                                          </p:spTgt>
                                        </p:tgtEl>
                                        <p:attrNameLst>
                                          <p:attrName>ppt_w</p:attrName>
                                        </p:attrNameLst>
                                      </p:cBhvr>
                                    </p:anim>
                                    <p:anim by="(#ppt_w*0.50)" calcmode="lin" valueType="num">
                                      <p:cBhvr>
                                        <p:cTn id="42" dur="500" decel="50000" autoRev="1" fill="hold">
                                          <p:stCondLst>
                                            <p:cond delay="0"/>
                                          </p:stCondLst>
                                        </p:cTn>
                                        <p:tgtEl>
                                          <p:spTgt spid="3">
                                            <p:txEl>
                                              <p:pRg st="3" end="3"/>
                                            </p:txEl>
                                          </p:spTgt>
                                        </p:tgtEl>
                                        <p:attrNameLst>
                                          <p:attrName>ppt_x</p:attrName>
                                        </p:attrNameLst>
                                      </p:cBhvr>
                                    </p:anim>
                                    <p:anim from="(-#ppt_h/2)" to="(#ppt_y)" calcmode="lin" valueType="num">
                                      <p:cBhvr>
                                        <p:cTn id="43" dur="1000" fill="hold">
                                          <p:stCondLst>
                                            <p:cond delay="0"/>
                                          </p:stCondLst>
                                        </p:cTn>
                                        <p:tgtEl>
                                          <p:spTgt spid="3">
                                            <p:txEl>
                                              <p:pRg st="3" end="3"/>
                                            </p:txEl>
                                          </p:spTgt>
                                        </p:tgtEl>
                                        <p:attrNameLst>
                                          <p:attrName>ppt_y</p:attrName>
                                        </p:attrNameLst>
                                      </p:cBhvr>
                                    </p:anim>
                                    <p:animRot by="21600000">
                                      <p:cBhvr>
                                        <p:cTn id="44" dur="1000" fill="hold">
                                          <p:stCondLst>
                                            <p:cond delay="0"/>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rPr>
              <a:t>The Man Behind the Cat…</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Comic Sans MS" pitchFamily="66" charset="0"/>
            </a:endParaRPr>
          </a:p>
        </p:txBody>
      </p:sp>
      <p:pic>
        <p:nvPicPr>
          <p:cNvPr id="5" name="Content Placeholder 4" descr="jim_garf_odie.jpg"/>
          <p:cNvPicPr>
            <a:picLocks noGrp="1" noChangeAspect="1"/>
          </p:cNvPicPr>
          <p:nvPr>
            <p:ph sz="half" idx="1"/>
          </p:nvPr>
        </p:nvPicPr>
        <p:blipFill>
          <a:blip r:embed="rId4"/>
          <a:stretch>
            <a:fillRect/>
          </a:stretch>
        </p:blipFill>
        <p:spPr>
          <a:xfrm>
            <a:off x="457200" y="1600200"/>
            <a:ext cx="4191000" cy="4648200"/>
          </a:xfrm>
        </p:spPr>
      </p:pic>
      <p:sp>
        <p:nvSpPr>
          <p:cNvPr id="7" name="Content Placeholder 6"/>
          <p:cNvSpPr>
            <a:spLocks noGrp="1"/>
          </p:cNvSpPr>
          <p:nvPr>
            <p:ph sz="half" idx="2"/>
          </p:nvPr>
        </p:nvSpPr>
        <p:spPr>
          <a:xfrm>
            <a:off x="4724400" y="1371600"/>
            <a:ext cx="4038600" cy="5257800"/>
          </a:xfrm>
        </p:spPr>
        <p:txBody>
          <a:bodyPr>
            <a:noAutofit/>
          </a:bodyPr>
          <a:lstStyle/>
          <a:p>
            <a:pPr>
              <a:buBlip>
                <a:blip r:embed="rId5"/>
              </a:buBlip>
            </a:pPr>
            <a:r>
              <a:rPr lang="en-US" sz="1300" dirty="0" smtClean="0">
                <a:effectLst>
                  <a:glow rad="228600">
                    <a:schemeClr val="accent6">
                      <a:satMod val="175000"/>
                      <a:alpha val="40000"/>
                    </a:schemeClr>
                  </a:glow>
                </a:effectLst>
                <a:latin typeface="Comic Sans MS" pitchFamily="66" charset="0"/>
              </a:rPr>
              <a:t>Jim Davis grew up in Marion, Indiana as a member of his father’s founded 4-H club.  Many of the people he knew from the club and the surrounding farm community Davis still uses in his Garfield comic strips today.</a:t>
            </a:r>
          </a:p>
          <a:p>
            <a:pPr>
              <a:buBlip>
                <a:blip r:embed="rId5"/>
              </a:buBlip>
            </a:pPr>
            <a:r>
              <a:rPr lang="en-US" sz="1300" dirty="0" smtClean="0">
                <a:effectLst>
                  <a:glow rad="228600">
                    <a:schemeClr val="accent6">
                      <a:satMod val="175000"/>
                      <a:alpha val="40000"/>
                    </a:schemeClr>
                  </a:glow>
                </a:effectLst>
                <a:latin typeface="Comic Sans MS" pitchFamily="66" charset="0"/>
              </a:rPr>
              <a:t>Davis created the lazy fat cat Garfield, naming him after his own grandfather James Garfield Davis,  to represent what people commonly see in their own selves.  Despite what many might call Garfield’s shortcomings (being </a:t>
            </a:r>
            <a:r>
              <a:rPr lang="en-US" sz="1300" dirty="0" err="1" smtClean="0">
                <a:effectLst>
                  <a:glow rad="228600">
                    <a:schemeClr val="accent6">
                      <a:satMod val="175000"/>
                      <a:alpha val="40000"/>
                    </a:schemeClr>
                  </a:glow>
                </a:effectLst>
                <a:latin typeface="Comic Sans MS" pitchFamily="66" charset="0"/>
              </a:rPr>
              <a:t>undertall</a:t>
            </a:r>
            <a:r>
              <a:rPr lang="en-US" sz="1300" dirty="0" smtClean="0">
                <a:effectLst>
                  <a:glow rad="228600">
                    <a:schemeClr val="accent6">
                      <a:satMod val="175000"/>
                      <a:alpha val="40000"/>
                    </a:schemeClr>
                  </a:glow>
                </a:effectLst>
                <a:latin typeface="Comic Sans MS" pitchFamily="66" charset="0"/>
              </a:rPr>
              <a:t>, overweight, and lazy) Garfield is still happy with himself.</a:t>
            </a:r>
          </a:p>
          <a:p>
            <a:pPr>
              <a:buBlip>
                <a:blip r:embed="rId5"/>
              </a:buBlip>
            </a:pPr>
            <a:r>
              <a:rPr lang="en-US" sz="1300" dirty="0" smtClean="0">
                <a:effectLst>
                  <a:glow rad="228600">
                    <a:schemeClr val="accent6">
                      <a:satMod val="175000"/>
                      <a:alpha val="40000"/>
                    </a:schemeClr>
                  </a:glow>
                </a:effectLst>
                <a:latin typeface="Comic Sans MS" pitchFamily="66" charset="0"/>
              </a:rPr>
              <a:t>Davis believes that being happy with yourself is something we all need. </a:t>
            </a:r>
          </a:p>
          <a:p>
            <a:pPr>
              <a:buBlip>
                <a:blip r:embed="rId5"/>
              </a:buBlip>
            </a:pPr>
            <a:r>
              <a:rPr lang="en-US" sz="1300" dirty="0" smtClean="0">
                <a:effectLst>
                  <a:glow rad="228600">
                    <a:schemeClr val="accent6">
                      <a:satMod val="175000"/>
                      <a:alpha val="40000"/>
                    </a:schemeClr>
                  </a:glow>
                </a:effectLst>
                <a:latin typeface="Comic Sans MS" pitchFamily="66" charset="0"/>
              </a:rPr>
              <a:t>“The benefit of 4-H is that instead of competing with others, you found how to compete with yourself, how to make the best better. That is what it was all about for me growing up.” - Jim Davis</a:t>
            </a:r>
            <a:endParaRPr lang="en-US" sz="1300" dirty="0">
              <a:effectLst>
                <a:glow rad="228600">
                  <a:schemeClr val="accent6">
                    <a:satMod val="175000"/>
                    <a:alpha val="40000"/>
                  </a:schemeClr>
                </a:glow>
              </a:effectLst>
              <a:latin typeface="Comic Sans MS" pitchFamily="66" charset="0"/>
            </a:endParaRPr>
          </a:p>
          <a:p>
            <a:pPr>
              <a:buBlip>
                <a:blip r:embed="rId5"/>
              </a:buBlip>
            </a:pPr>
            <a:r>
              <a:rPr lang="en-US" sz="1300" dirty="0" smtClean="0">
                <a:effectLst>
                  <a:glow rad="228600">
                    <a:schemeClr val="accent6">
                      <a:satMod val="175000"/>
                      <a:alpha val="40000"/>
                    </a:schemeClr>
                  </a:glow>
                </a:effectLst>
                <a:latin typeface="Comic Sans MS" pitchFamily="66" charset="0"/>
              </a:rPr>
              <a:t>Despite growing up on a small black angus cattle farm, Davis was unable to do much actual farming due to severe bouts of asthma growing up.  He turned to drawing as a way to while about the hours.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800"/>
                            </p:stCondLst>
                            <p:childTnLst>
                              <p:par>
                                <p:cTn id="11" presetID="45" presetClass="entr" presetSubtype="0" fill="hold"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ppt_w</p:attrName>
                                        </p:attrNameLst>
                                      </p:cBhvr>
                                      <p:tavLst>
                                        <p:tav tm="0" fmla="#ppt_w*sin(2.5*pi*$)">
                                          <p:val>
                                            <p:fltVal val="0"/>
                                          </p:val>
                                        </p:tav>
                                        <p:tav tm="100000">
                                          <p:val>
                                            <p:fltVal val="1"/>
                                          </p:val>
                                        </p:tav>
                                      </p:tavLst>
                                    </p:anim>
                                    <p:anim calcmode="lin" valueType="num">
                                      <p:cBhvr>
                                        <p:cTn id="15" dur="3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800"/>
                            </p:stCondLst>
                            <p:childTnLst>
                              <p:par>
                                <p:cTn id="17" presetID="3" presetClass="entr" presetSubtype="1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linds(horizontal)">
                                      <p:cBhvr>
                                        <p:cTn id="19" dur="1000"/>
                                        <p:tgtEl>
                                          <p:spTgt spid="7">
                                            <p:txEl>
                                              <p:pRg st="0" end="0"/>
                                            </p:txEl>
                                          </p:spTgt>
                                        </p:tgtEl>
                                      </p:cBhvr>
                                    </p:animEffect>
                                  </p:childTnLst>
                                </p:cTn>
                              </p:par>
                            </p:childTnLst>
                          </p:cTn>
                        </p:par>
                        <p:par>
                          <p:cTn id="20" fill="hold">
                            <p:stCondLst>
                              <p:cond delay="4800"/>
                            </p:stCondLst>
                            <p:childTnLst>
                              <p:par>
                                <p:cTn id="21" presetID="3" presetClass="entr" presetSubtype="10" fill="hold" grpId="0"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blinds(horizontal)">
                                      <p:cBhvr>
                                        <p:cTn id="23" dur="1000"/>
                                        <p:tgtEl>
                                          <p:spTgt spid="7">
                                            <p:txEl>
                                              <p:pRg st="1" end="1"/>
                                            </p:txEl>
                                          </p:spTgt>
                                        </p:tgtEl>
                                      </p:cBhvr>
                                    </p:animEffect>
                                  </p:childTnLst>
                                </p:cTn>
                              </p:par>
                            </p:childTnLst>
                          </p:cTn>
                        </p:par>
                        <p:par>
                          <p:cTn id="24" fill="hold">
                            <p:stCondLst>
                              <p:cond delay="5800"/>
                            </p:stCondLst>
                            <p:childTnLst>
                              <p:par>
                                <p:cTn id="25" presetID="3" presetClass="entr" presetSubtype="10"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linds(horizontal)">
                                      <p:cBhvr>
                                        <p:cTn id="27" dur="1000"/>
                                        <p:tgtEl>
                                          <p:spTgt spid="7">
                                            <p:txEl>
                                              <p:pRg st="2" end="2"/>
                                            </p:txEl>
                                          </p:spTgt>
                                        </p:tgtEl>
                                      </p:cBhvr>
                                    </p:animEffect>
                                  </p:childTnLst>
                                </p:cTn>
                              </p:par>
                            </p:childTnLst>
                          </p:cTn>
                        </p:par>
                        <p:par>
                          <p:cTn id="28" fill="hold">
                            <p:stCondLst>
                              <p:cond delay="6800"/>
                            </p:stCondLst>
                            <p:childTnLst>
                              <p:par>
                                <p:cTn id="29" presetID="3" presetClass="entr" presetSubtype="10" fill="hold" grpId="0"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linds(horizontal)">
                                      <p:cBhvr>
                                        <p:cTn id="31" dur="1000"/>
                                        <p:tgtEl>
                                          <p:spTgt spid="7">
                                            <p:txEl>
                                              <p:pRg st="3" end="3"/>
                                            </p:txEl>
                                          </p:spTgt>
                                        </p:tgtEl>
                                      </p:cBhvr>
                                    </p:animEffect>
                                  </p:childTnLst>
                                </p:cTn>
                              </p:par>
                            </p:childTnLst>
                          </p:cTn>
                        </p:par>
                        <p:par>
                          <p:cTn id="32" fill="hold">
                            <p:stCondLst>
                              <p:cond delay="7800"/>
                            </p:stCondLst>
                            <p:childTnLst>
                              <p:par>
                                <p:cTn id="33" presetID="3" presetClass="entr" presetSubtype="10" fill="hold" grpId="0"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blinds(horizontal)">
                                      <p:cBhvr>
                                        <p:cTn id="35"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arfield44.gif"/>
          <p:cNvPicPr>
            <a:picLocks noChangeAspect="1"/>
          </p:cNvPicPr>
          <p:nvPr/>
        </p:nvPicPr>
        <p:blipFill>
          <a:blip r:embed="rId4"/>
          <a:stretch>
            <a:fillRect/>
          </a:stretch>
        </p:blipFill>
        <p:spPr>
          <a:xfrm>
            <a:off x="7239000" y="5105400"/>
            <a:ext cx="1504950" cy="142875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3657600" cy="990600"/>
          </a:xfrm>
        </p:spPr>
        <p:txBody>
          <a:bodyPr>
            <a:normAutofit/>
          </a:bodyPr>
          <a:lstStyle/>
          <a:p>
            <a:r>
              <a:rPr lang="en-US" sz="31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kerman" pitchFamily="82" charset="0"/>
              </a:rPr>
              <a:t>Tune in again</a:t>
            </a:r>
            <a:endParaRPr lang="en-US" sz="31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kerman" pitchFamily="82" charset="0"/>
            </a:endParaRPr>
          </a:p>
        </p:txBody>
      </p:sp>
      <p:sp>
        <p:nvSpPr>
          <p:cNvPr id="4" name="TextBox 3"/>
          <p:cNvSpPr txBox="1"/>
          <p:nvPr/>
        </p:nvSpPr>
        <p:spPr>
          <a:xfrm>
            <a:off x="2438400" y="3733800"/>
            <a:ext cx="2667000" cy="569387"/>
          </a:xfrm>
          <a:prstGeom prst="rect">
            <a:avLst/>
          </a:prstGeom>
          <a:noFill/>
        </p:spPr>
        <p:txBody>
          <a:bodyPr wrap="square" rtlCol="0">
            <a:spAutoFit/>
          </a:bodyPr>
          <a:lstStyle/>
          <a:p>
            <a:r>
              <a:rPr lang="en-US" sz="31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kerman" pitchFamily="82" charset="0"/>
              </a:rPr>
              <a:t>next year!!</a:t>
            </a:r>
            <a:endParaRPr lang="en-US" sz="3100" dirty="0"/>
          </a:p>
        </p:txBody>
      </p:sp>
      <p:pic>
        <p:nvPicPr>
          <p:cNvPr id="6" name="Picture 5" descr="chia.gif"/>
          <p:cNvPicPr>
            <a:picLocks noChangeAspect="1"/>
          </p:cNvPicPr>
          <p:nvPr/>
        </p:nvPicPr>
        <p:blipFill>
          <a:blip r:embed="rId4"/>
          <a:stretch>
            <a:fillRect/>
          </a:stretch>
        </p:blipFill>
        <p:spPr>
          <a:xfrm>
            <a:off x="6705600" y="4876800"/>
            <a:ext cx="2209800" cy="1802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78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garfield-1.gif"/>
          <p:cNvPicPr>
            <a:picLocks noChangeAspect="1"/>
          </p:cNvPicPr>
          <p:nvPr/>
        </p:nvPicPr>
        <p:blipFill>
          <a:blip r:embed="rId3"/>
          <a:stretch>
            <a:fillRect/>
          </a:stretch>
        </p:blipFill>
        <p:spPr>
          <a:xfrm>
            <a:off x="1981200" y="990600"/>
            <a:ext cx="5307238" cy="4186237"/>
          </a:xfrm>
          <a:prstGeom prst="rect">
            <a:avLst/>
          </a:prstGeom>
        </p:spPr>
      </p:pic>
      <p:pic>
        <p:nvPicPr>
          <p:cNvPr id="3" name="Picture 2" descr="garfield4.gif"/>
          <p:cNvPicPr>
            <a:picLocks noChangeAspect="1"/>
          </p:cNvPicPr>
          <p:nvPr/>
        </p:nvPicPr>
        <p:blipFill>
          <a:blip r:embed="rId4"/>
          <a:stretch>
            <a:fillRect/>
          </a:stretch>
        </p:blipFill>
        <p:spPr>
          <a:xfrm>
            <a:off x="228600" y="5181600"/>
            <a:ext cx="1428750" cy="1457325"/>
          </a:xfrm>
          <a:prstGeom prst="rect">
            <a:avLst/>
          </a:prstGeom>
        </p:spPr>
      </p:pic>
      <p:pic>
        <p:nvPicPr>
          <p:cNvPr id="4" name="Picture 3" descr="garfield4.gif"/>
          <p:cNvPicPr>
            <a:picLocks noChangeAspect="1"/>
          </p:cNvPicPr>
          <p:nvPr/>
        </p:nvPicPr>
        <p:blipFill>
          <a:blip r:embed="rId4"/>
          <a:stretch>
            <a:fillRect/>
          </a:stretch>
        </p:blipFill>
        <p:spPr>
          <a:xfrm flipH="1">
            <a:off x="7467600" y="5181600"/>
            <a:ext cx="1428750" cy="1457325"/>
          </a:xfrm>
          <a:prstGeom prst="rect">
            <a:avLst/>
          </a:prstGeom>
        </p:spPr>
      </p:pic>
      <p:pic>
        <p:nvPicPr>
          <p:cNvPr id="5" name="Picture 4" descr="0_thanks_garfield.gif"/>
          <p:cNvPicPr>
            <a:picLocks noChangeAspect="1"/>
          </p:cNvPicPr>
          <p:nvPr/>
        </p:nvPicPr>
        <p:blipFill>
          <a:blip r:embed="rId5"/>
          <a:stretch>
            <a:fillRect/>
          </a:stretch>
        </p:blipFill>
        <p:spPr>
          <a:xfrm>
            <a:off x="2362200" y="1143000"/>
            <a:ext cx="4286250" cy="428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par>
                          <p:cTn id="20" fill="hold">
                            <p:stCondLst>
                              <p:cond delay="8000"/>
                            </p:stCondLst>
                            <p:childTnLst>
                              <p:par>
                                <p:cTn id="21" presetID="10" presetClass="exit" presetSubtype="0" fill="hold" nodeType="afterEffect">
                                  <p:stCondLst>
                                    <p:cond delay="0"/>
                                  </p:stCondLst>
                                  <p:childTnLst>
                                    <p:animEffect transition="out" filter="fade">
                                      <p:cBhvr>
                                        <p:cTn id="22" dur="2000"/>
                                        <p:tgtEl>
                                          <p:spTgt spid="3"/>
                                        </p:tgtEl>
                                      </p:cBhvr>
                                    </p:animEffect>
                                    <p:set>
                                      <p:cBhvr>
                                        <p:cTn id="23" dur="1" fill="hold">
                                          <p:stCondLst>
                                            <p:cond delay="19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if.php.gif"/>
          <p:cNvPicPr>
            <a:picLocks noChangeAspect="1"/>
          </p:cNvPicPr>
          <p:nvPr/>
        </p:nvPicPr>
        <p:blipFill>
          <a:blip r:embed="rId4"/>
          <a:stretch>
            <a:fillRect/>
          </a:stretch>
        </p:blipFill>
        <p:spPr>
          <a:xfrm>
            <a:off x="7391400" y="5410200"/>
            <a:ext cx="1504950" cy="1247775"/>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4-H &amp; my life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3" name="Content Placeholder 2"/>
          <p:cNvSpPr>
            <a:spLocks noGrp="1"/>
          </p:cNvSpPr>
          <p:nvPr>
            <p:ph idx="1"/>
          </p:nvPr>
        </p:nvSpPr>
        <p:spPr/>
        <p:txBody>
          <a:bodyPr/>
          <a:lstStyle/>
          <a:p>
            <a:pPr algn="ct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1" spc="50" dirty="0" smtClean="0">
                <a:ln w="12700" cmpd="sng">
                  <a:solidFill>
                    <a:schemeClr val="accent6">
                      <a:satMod val="120000"/>
                      <a:shade val="80000"/>
                    </a:schemeClr>
                  </a:solidFill>
                  <a:prstDash val="solid"/>
                </a:ln>
                <a:solidFill>
                  <a:schemeClr val="accent6">
                    <a:tint val="1000"/>
                  </a:schemeClr>
                </a:solidFill>
                <a:effectLst>
                  <a:glow rad="228600">
                    <a:schemeClr val="accent2">
                      <a:satMod val="175000"/>
                      <a:alpha val="40000"/>
                    </a:schemeClr>
                  </a:glow>
                </a:effectLst>
              </a:rPr>
              <a:t>I’ve been involved in 4-H nearly all my life.  My mom was a 4-H member growing up before she became a leader.  I got involved in 4-H as soon as I was old enough.  I’ve always enjoyed my many years serving the community and my fellow members and leaders.  Without 4-H I wouldn’t be as prepared for my life as I am right now.</a:t>
            </a:r>
            <a:endParaRPr lang="en-US" dirty="0">
              <a:ln w="18415" cmpd="sng">
                <a:solidFill>
                  <a:srgbClr val="FFFFFF"/>
                </a:solidFill>
                <a:prstDash val="solid"/>
              </a:ln>
              <a:solidFill>
                <a:srgbClr val="FFFFFF"/>
              </a:solidFill>
              <a:effectLst>
                <a:glow rad="2286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par>
                          <p:cTn id="11" fill="hold">
                            <p:stCondLst>
                              <p:cond delay="2900"/>
                            </p:stCondLst>
                            <p:childTnLst>
                              <p:par>
                                <p:cTn id="12" presetID="2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My Club</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3" name="Content Placeholder 2"/>
          <p:cNvSpPr>
            <a:spLocks noGrp="1"/>
          </p:cNvSpPr>
          <p:nvPr>
            <p:ph idx="1"/>
          </p:nvPr>
        </p:nvSpPr>
        <p:spPr/>
        <p:txBody>
          <a:bodyPr>
            <a:normAutofit lnSpcReduction="10000"/>
          </a:bodyPr>
          <a:lstStyle/>
          <a:p>
            <a:pPr algn="ctr">
              <a:buNone/>
            </a:pPr>
            <a:r>
              <a:rPr lang="en-US" dirty="0" smtClean="0"/>
              <a:t>	</a:t>
            </a:r>
            <a:r>
              <a:rPr lang="en-US"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 have been a member of the Laveen Pathfinders 4-H club for 12 years.  Over the years I’ve seen the club continue to grow and change with each new face that joins.  I got to share this wonderful year with my life-long friends to whom I dedicate this record book.  Sure they drive me crazy but I love them.</a:t>
            </a:r>
          </a:p>
          <a:p>
            <a:pPr algn="ctr">
              <a:buNone/>
            </a:pPr>
            <a:r>
              <a:rPr lang="en-US"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Jaime Cohen, Alyssa </a:t>
            </a:r>
            <a:r>
              <a:rPr lang="en-US"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LeDuc</a:t>
            </a:r>
            <a:r>
              <a:rPr lang="en-US"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and Hana Izuka    this book is for you.</a:t>
            </a:r>
            <a:endParaRPr lang="en-US"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8"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5500"/>
                            </p:stCondLst>
                            <p:childTnLst>
                              <p:par>
                                <p:cTn id="17" presetID="8"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garfield75.gif"/>
          <p:cNvPicPr>
            <a:picLocks noChangeAspect="1"/>
          </p:cNvPicPr>
          <p:nvPr/>
        </p:nvPicPr>
        <p:blipFill>
          <a:blip r:embed="rId4"/>
          <a:stretch>
            <a:fillRect/>
          </a:stretch>
        </p:blipFill>
        <p:spPr>
          <a:xfrm>
            <a:off x="7010400" y="4724400"/>
            <a:ext cx="1905000" cy="190500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Skills, Learning, &amp; Leadership</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sp>
        <p:nvSpPr>
          <p:cNvPr id="4" name="Content Placeholder 3"/>
          <p:cNvSpPr>
            <a:spLocks noGrp="1"/>
          </p:cNvSpPr>
          <p:nvPr>
            <p:ph idx="1"/>
          </p:nvPr>
        </p:nvSpPr>
        <p:spPr/>
        <p:txBody>
          <a:bodyPr>
            <a:normAutofit fontScale="77500" lnSpcReduction="20000"/>
          </a:bodyPr>
          <a:lstStyle/>
          <a:p>
            <a:pPr>
              <a:buBlip>
                <a:blip r:embed="rId4"/>
              </a:buBlip>
            </a:pPr>
            <a:r>
              <a:rPr lang="en-US" dirty="0" smtClean="0">
                <a:ln w="18415" cmpd="sng">
                  <a:solidFill>
                    <a:srgbClr val="FFFFFF"/>
                  </a:solidFill>
                  <a:prstDash val="solid"/>
                </a:ln>
                <a:solidFill>
                  <a:srgbClr val="FFFFFF"/>
                </a:solidFill>
                <a:effectLst>
                  <a:glow rad="101600">
                    <a:schemeClr val="accent1">
                      <a:satMod val="175000"/>
                      <a:alpha val="40000"/>
                    </a:schemeClr>
                  </a:glow>
                  <a:outerShdw blurRad="63500" dir="3600000" algn="tl" rotWithShape="0">
                    <a:srgbClr val="000000">
                      <a:alpha val="70000"/>
                    </a:srgbClr>
                  </a:outerShdw>
                </a:effectLst>
              </a:rPr>
              <a:t>Over the years I have learned about a variety of projects including horses, sheep, photography, veterinary science, arts and crafts, and leadership.  I have studied these subjects in books, at club workshops, and through various activities with my fellow club members.  In the future I hope to work in a scientific field being either a large livestock veterinarian or a crime scene investigator.  I also enjoy learning the science behind horses. I helped to teach equine anatomy to members of my Quiz Bowl Team who accompanied me to the Denver Western Horse Classic this year. Through 4-H I have also gained leadership and public speaking skills.  Often I am called upon to conduct clinics and help the younger members of our club learn to take care of and ride the horses.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2300"/>
                            </p:stCondLst>
                            <p:childTnLst>
                              <p:par>
                                <p:cTn id="12" presetID="48" presetClass="entr" presetSubtype="0" accel="5000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2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rPr>
              <a:t>Mad Skills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pitchFamily="66" charset="0"/>
            </a:endParaRPr>
          </a:p>
        </p:txBody>
      </p:sp>
      <p:pic>
        <p:nvPicPr>
          <p:cNvPr id="5" name="Picture 4" descr="IMG_1734.JPG"/>
          <p:cNvPicPr>
            <a:picLocks noChangeAspect="1"/>
          </p:cNvPicPr>
          <p:nvPr/>
        </p:nvPicPr>
        <p:blipFill>
          <a:blip r:embed="rId4" cstate="print"/>
          <a:stretch>
            <a:fillRect/>
          </a:stretch>
        </p:blipFill>
        <p:spPr>
          <a:xfrm>
            <a:off x="1371600" y="3429000"/>
            <a:ext cx="4457700" cy="2971800"/>
          </a:xfrm>
          <a:prstGeom prst="rect">
            <a:avLst/>
          </a:prstGeom>
        </p:spPr>
      </p:pic>
      <p:pic>
        <p:nvPicPr>
          <p:cNvPr id="13" name="Picture 12" descr="4-H Photos 025.bmp"/>
          <p:cNvPicPr>
            <a:picLocks noChangeAspect="1"/>
          </p:cNvPicPr>
          <p:nvPr/>
        </p:nvPicPr>
        <p:blipFill>
          <a:blip r:embed="rId5"/>
          <a:stretch>
            <a:fillRect/>
          </a:stretch>
        </p:blipFill>
        <p:spPr>
          <a:xfrm>
            <a:off x="1905000" y="1828800"/>
            <a:ext cx="5486400" cy="4114800"/>
          </a:xfrm>
          <a:prstGeom prst="rect">
            <a:avLst/>
          </a:prstGeom>
        </p:spPr>
      </p:pic>
      <p:pic>
        <p:nvPicPr>
          <p:cNvPr id="14" name="Picture 13" descr="4-H Photos 114.jpg"/>
          <p:cNvPicPr>
            <a:picLocks noChangeAspect="1"/>
          </p:cNvPicPr>
          <p:nvPr/>
        </p:nvPicPr>
        <p:blipFill>
          <a:blip r:embed="rId6"/>
          <a:stretch>
            <a:fillRect/>
          </a:stretch>
        </p:blipFill>
        <p:spPr>
          <a:xfrm>
            <a:off x="3810000" y="1524000"/>
            <a:ext cx="5014531" cy="3200400"/>
          </a:xfrm>
          <a:prstGeom prst="rect">
            <a:avLst/>
          </a:prstGeom>
        </p:spPr>
      </p:pic>
      <p:pic>
        <p:nvPicPr>
          <p:cNvPr id="15" name="Picture 14" descr="IMG_1879.JPG"/>
          <p:cNvPicPr>
            <a:picLocks noChangeAspect="1"/>
          </p:cNvPicPr>
          <p:nvPr/>
        </p:nvPicPr>
        <p:blipFill>
          <a:blip r:embed="rId7" cstate="print"/>
          <a:stretch>
            <a:fillRect/>
          </a:stretch>
        </p:blipFill>
        <p:spPr>
          <a:xfrm>
            <a:off x="457200" y="1295400"/>
            <a:ext cx="4572000"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3000"/>
                                        <p:tgtEl>
                                          <p:spTgt spid="5"/>
                                        </p:tgtEl>
                                      </p:cBhvr>
                                    </p:animEffect>
                                  </p:childTnLst>
                                </p:cTn>
                              </p:par>
                            </p:childTnLst>
                          </p:cTn>
                        </p:par>
                        <p:par>
                          <p:cTn id="15" fill="hold">
                            <p:stCondLst>
                              <p:cond delay="5000"/>
                            </p:stCondLst>
                            <p:childTnLst>
                              <p:par>
                                <p:cTn id="16" presetID="10" presetClass="exit" presetSubtype="0" fill="hold" nodeType="afterEffect">
                                  <p:stCondLst>
                                    <p:cond delay="0"/>
                                  </p:stCondLst>
                                  <p:childTnLst>
                                    <p:animEffect transition="out" filter="fade">
                                      <p:cBhvr>
                                        <p:cTn id="17" dur="3000"/>
                                        <p:tgtEl>
                                          <p:spTgt spid="5"/>
                                        </p:tgtEl>
                                      </p:cBhvr>
                                    </p:animEffect>
                                    <p:set>
                                      <p:cBhvr>
                                        <p:cTn id="18" dur="1" fill="hold">
                                          <p:stCondLst>
                                            <p:cond delay="2999"/>
                                          </p:stCondLst>
                                        </p:cTn>
                                        <p:tgtEl>
                                          <p:spTgt spid="5"/>
                                        </p:tgtEl>
                                        <p:attrNameLst>
                                          <p:attrName>style.visibility</p:attrName>
                                        </p:attrNameLst>
                                      </p:cBhvr>
                                      <p:to>
                                        <p:strVal val="hidden"/>
                                      </p:to>
                                    </p:set>
                                  </p:childTnLst>
                                </p:cTn>
                              </p:par>
                            </p:childTnLst>
                          </p:cTn>
                        </p:par>
                        <p:par>
                          <p:cTn id="19" fill="hold">
                            <p:stCondLst>
                              <p:cond delay="80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3000"/>
                                        <p:tgtEl>
                                          <p:spTgt spid="14"/>
                                        </p:tgtEl>
                                      </p:cBhvr>
                                    </p:animEffect>
                                  </p:childTnLst>
                                </p:cTn>
                              </p:par>
                            </p:childTnLst>
                          </p:cTn>
                        </p:par>
                        <p:par>
                          <p:cTn id="23" fill="hold">
                            <p:stCondLst>
                              <p:cond delay="11000"/>
                            </p:stCondLst>
                            <p:childTnLst>
                              <p:par>
                                <p:cTn id="24" presetID="10" presetClass="exit" presetSubtype="0" fill="hold" nodeType="afterEffect">
                                  <p:stCondLst>
                                    <p:cond delay="0"/>
                                  </p:stCondLst>
                                  <p:childTnLst>
                                    <p:animEffect transition="out" filter="fade">
                                      <p:cBhvr>
                                        <p:cTn id="25" dur="3000"/>
                                        <p:tgtEl>
                                          <p:spTgt spid="14"/>
                                        </p:tgtEl>
                                      </p:cBhvr>
                                    </p:animEffect>
                                    <p:set>
                                      <p:cBhvr>
                                        <p:cTn id="26" dur="1" fill="hold">
                                          <p:stCondLst>
                                            <p:cond delay="2999"/>
                                          </p:stCondLst>
                                        </p:cTn>
                                        <p:tgtEl>
                                          <p:spTgt spid="14"/>
                                        </p:tgtEl>
                                        <p:attrNameLst>
                                          <p:attrName>style.visibility</p:attrName>
                                        </p:attrNameLst>
                                      </p:cBhvr>
                                      <p:to>
                                        <p:strVal val="hidden"/>
                                      </p:to>
                                    </p:set>
                                  </p:childTnLst>
                                </p:cTn>
                              </p:par>
                            </p:childTnLst>
                          </p:cTn>
                        </p:par>
                        <p:par>
                          <p:cTn id="27" fill="hold">
                            <p:stCondLst>
                              <p:cond delay="140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3000"/>
                                        <p:tgtEl>
                                          <p:spTgt spid="15"/>
                                        </p:tgtEl>
                                      </p:cBhvr>
                                    </p:animEffect>
                                  </p:childTnLst>
                                </p:cTn>
                              </p:par>
                            </p:childTnLst>
                          </p:cTn>
                        </p:par>
                        <p:par>
                          <p:cTn id="31" fill="hold">
                            <p:stCondLst>
                              <p:cond delay="17000"/>
                            </p:stCondLst>
                            <p:childTnLst>
                              <p:par>
                                <p:cTn id="32" presetID="10" presetClass="exit" presetSubtype="0" fill="hold" nodeType="afterEffect">
                                  <p:stCondLst>
                                    <p:cond delay="0"/>
                                  </p:stCondLst>
                                  <p:childTnLst>
                                    <p:animEffect transition="out" filter="fade">
                                      <p:cBhvr>
                                        <p:cTn id="33" dur="3000"/>
                                        <p:tgtEl>
                                          <p:spTgt spid="15"/>
                                        </p:tgtEl>
                                      </p:cBhvr>
                                    </p:animEffect>
                                    <p:set>
                                      <p:cBhvr>
                                        <p:cTn id="34" dur="1" fill="hold">
                                          <p:stCondLst>
                                            <p:cond delay="2999"/>
                                          </p:stCondLst>
                                        </p:cTn>
                                        <p:tgtEl>
                                          <p:spTgt spid="15"/>
                                        </p:tgtEl>
                                        <p:attrNameLst>
                                          <p:attrName>style.visibility</p:attrName>
                                        </p:attrNameLst>
                                      </p:cBhvr>
                                      <p:to>
                                        <p:strVal val="hidden"/>
                                      </p:to>
                                    </p:set>
                                  </p:childTnLst>
                                </p:cTn>
                              </p:par>
                            </p:childTnLst>
                          </p:cTn>
                        </p:par>
                        <p:par>
                          <p:cTn id="35" fill="hold">
                            <p:stCondLst>
                              <p:cond delay="200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3000"/>
                                        <p:tgtEl>
                                          <p:spTgt spid="13"/>
                                        </p:tgtEl>
                                      </p:cBhvr>
                                    </p:animEffect>
                                  </p:childTnLst>
                                </p:cTn>
                              </p:par>
                            </p:childTnLst>
                          </p:cTn>
                        </p:par>
                        <p:par>
                          <p:cTn id="39" fill="hold">
                            <p:stCondLst>
                              <p:cond delay="23000"/>
                            </p:stCondLst>
                            <p:childTnLst>
                              <p:par>
                                <p:cTn id="40" presetID="10" presetClass="exit" presetSubtype="0" fill="hold" nodeType="afterEffect">
                                  <p:stCondLst>
                                    <p:cond delay="0"/>
                                  </p:stCondLst>
                                  <p:childTnLst>
                                    <p:animEffect transition="out" filter="fade">
                                      <p:cBhvr>
                                        <p:cTn id="41" dur="3000"/>
                                        <p:tgtEl>
                                          <p:spTgt spid="13"/>
                                        </p:tgtEl>
                                      </p:cBhvr>
                                    </p:animEffect>
                                    <p:set>
                                      <p:cBhvr>
                                        <p:cTn id="42" dur="1" fill="hold">
                                          <p:stCondLst>
                                            <p:cond delay="2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6gif.php.gif"/>
          <p:cNvPicPr>
            <a:picLocks noChangeAspect="1"/>
          </p:cNvPicPr>
          <p:nvPr/>
        </p:nvPicPr>
        <p:blipFill>
          <a:blip r:embed="rId4"/>
          <a:stretch>
            <a:fillRect/>
          </a:stretch>
        </p:blipFill>
        <p:spPr>
          <a:xfrm>
            <a:off x="7848600" y="5715000"/>
            <a:ext cx="1057275" cy="981075"/>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TotalTime>
  <Words>778</Words>
  <Application>Microsoft Office PowerPoint</Application>
  <PresentationFormat>On-screen Show (4:3)</PresentationFormat>
  <Paragraphs>89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Jaime &amp; Friends</vt:lpstr>
      <vt:lpstr>It’s All About Me!</vt:lpstr>
      <vt:lpstr>Slide 3</vt:lpstr>
      <vt:lpstr>4-H &amp; my life</vt:lpstr>
      <vt:lpstr>My Club</vt:lpstr>
      <vt:lpstr>Slide 6</vt:lpstr>
      <vt:lpstr>Skills, Learning, &amp; Leadership</vt:lpstr>
      <vt:lpstr>Mad Skills</vt:lpstr>
      <vt:lpstr>Slide 9</vt:lpstr>
      <vt:lpstr>Horse Committee</vt:lpstr>
      <vt:lpstr>Slide 11</vt:lpstr>
      <vt:lpstr>Denver Horse Bowl</vt:lpstr>
      <vt:lpstr>Maricopa County Fair Pics</vt:lpstr>
      <vt:lpstr>4-H Congress</vt:lpstr>
      <vt:lpstr>Slide 15</vt:lpstr>
      <vt:lpstr>Helping others</vt:lpstr>
      <vt:lpstr>Slide 17</vt:lpstr>
      <vt:lpstr>Trick or Treat  So Others Can Eat</vt:lpstr>
      <vt:lpstr>Slide 19</vt:lpstr>
      <vt:lpstr>Christmas Angels</vt:lpstr>
      <vt:lpstr>Slide 21</vt:lpstr>
      <vt:lpstr>South Mountain Trail Cleaning</vt:lpstr>
      <vt:lpstr>We do have fun though!</vt:lpstr>
      <vt:lpstr>Teen Issue</vt:lpstr>
      <vt:lpstr>Coming in November</vt:lpstr>
      <vt:lpstr>The Man Behind the Cat…</vt:lpstr>
      <vt:lpstr>Slide 27</vt:lpstr>
      <vt:lpstr>Tune in again</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Jaime &amp; Friends</dc:title>
  <dc:creator>Jaime Flora</dc:creator>
  <cp:lastModifiedBy>Debbie Keating</cp:lastModifiedBy>
  <cp:revision>31</cp:revision>
  <dcterms:created xsi:type="dcterms:W3CDTF">2009-07-22T01:35:22Z</dcterms:created>
  <dcterms:modified xsi:type="dcterms:W3CDTF">2009-07-24T21:46:40Z</dcterms:modified>
</cp:coreProperties>
</file>