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F5FCF"/>
    <a:srgbClr val="C59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14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7B236-4E94-4619-B5BA-8474C8C82508}"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B315F-7C94-46EC-BDC7-AC0C7EC67D01}" type="slidenum">
              <a:rPr lang="en-US" smtClean="0"/>
              <a:t>‹#›</a:t>
            </a:fld>
            <a:endParaRPr lang="en-US"/>
          </a:p>
        </p:txBody>
      </p:sp>
    </p:spTree>
    <p:extLst>
      <p:ext uri="{BB962C8B-B14F-4D97-AF65-F5344CB8AC3E}">
        <p14:creationId xmlns:p14="http://schemas.microsoft.com/office/powerpoint/2010/main" val="26385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7B236-4E94-4619-B5BA-8474C8C82508}"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B315F-7C94-46EC-BDC7-AC0C7EC67D01}" type="slidenum">
              <a:rPr lang="en-US" smtClean="0"/>
              <a:t>‹#›</a:t>
            </a:fld>
            <a:endParaRPr lang="en-US"/>
          </a:p>
        </p:txBody>
      </p:sp>
    </p:spTree>
    <p:extLst>
      <p:ext uri="{BB962C8B-B14F-4D97-AF65-F5344CB8AC3E}">
        <p14:creationId xmlns:p14="http://schemas.microsoft.com/office/powerpoint/2010/main" val="317285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7B236-4E94-4619-B5BA-8474C8C82508}"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B315F-7C94-46EC-BDC7-AC0C7EC67D01}" type="slidenum">
              <a:rPr lang="en-US" smtClean="0"/>
              <a:t>‹#›</a:t>
            </a:fld>
            <a:endParaRPr lang="en-US"/>
          </a:p>
        </p:txBody>
      </p:sp>
    </p:spTree>
    <p:extLst>
      <p:ext uri="{BB962C8B-B14F-4D97-AF65-F5344CB8AC3E}">
        <p14:creationId xmlns:p14="http://schemas.microsoft.com/office/powerpoint/2010/main" val="154242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7B236-4E94-4619-B5BA-8474C8C82508}"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B315F-7C94-46EC-BDC7-AC0C7EC67D01}" type="slidenum">
              <a:rPr lang="en-US" smtClean="0"/>
              <a:t>‹#›</a:t>
            </a:fld>
            <a:endParaRPr lang="en-US"/>
          </a:p>
        </p:txBody>
      </p:sp>
    </p:spTree>
    <p:extLst>
      <p:ext uri="{BB962C8B-B14F-4D97-AF65-F5344CB8AC3E}">
        <p14:creationId xmlns:p14="http://schemas.microsoft.com/office/powerpoint/2010/main" val="36041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7B236-4E94-4619-B5BA-8474C8C82508}"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B315F-7C94-46EC-BDC7-AC0C7EC67D01}" type="slidenum">
              <a:rPr lang="en-US" smtClean="0"/>
              <a:t>‹#›</a:t>
            </a:fld>
            <a:endParaRPr lang="en-US"/>
          </a:p>
        </p:txBody>
      </p:sp>
    </p:spTree>
    <p:extLst>
      <p:ext uri="{BB962C8B-B14F-4D97-AF65-F5344CB8AC3E}">
        <p14:creationId xmlns:p14="http://schemas.microsoft.com/office/powerpoint/2010/main" val="155576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7B236-4E94-4619-B5BA-8474C8C82508}"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B315F-7C94-46EC-BDC7-AC0C7EC67D01}" type="slidenum">
              <a:rPr lang="en-US" smtClean="0"/>
              <a:t>‹#›</a:t>
            </a:fld>
            <a:endParaRPr lang="en-US"/>
          </a:p>
        </p:txBody>
      </p:sp>
    </p:spTree>
    <p:extLst>
      <p:ext uri="{BB962C8B-B14F-4D97-AF65-F5344CB8AC3E}">
        <p14:creationId xmlns:p14="http://schemas.microsoft.com/office/powerpoint/2010/main" val="367378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7B236-4E94-4619-B5BA-8474C8C82508}"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3B315F-7C94-46EC-BDC7-AC0C7EC67D01}" type="slidenum">
              <a:rPr lang="en-US" smtClean="0"/>
              <a:t>‹#›</a:t>
            </a:fld>
            <a:endParaRPr lang="en-US"/>
          </a:p>
        </p:txBody>
      </p:sp>
    </p:spTree>
    <p:extLst>
      <p:ext uri="{BB962C8B-B14F-4D97-AF65-F5344CB8AC3E}">
        <p14:creationId xmlns:p14="http://schemas.microsoft.com/office/powerpoint/2010/main" val="86639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7B236-4E94-4619-B5BA-8474C8C82508}"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B315F-7C94-46EC-BDC7-AC0C7EC67D01}" type="slidenum">
              <a:rPr lang="en-US" smtClean="0"/>
              <a:t>‹#›</a:t>
            </a:fld>
            <a:endParaRPr lang="en-US"/>
          </a:p>
        </p:txBody>
      </p:sp>
    </p:spTree>
    <p:extLst>
      <p:ext uri="{BB962C8B-B14F-4D97-AF65-F5344CB8AC3E}">
        <p14:creationId xmlns:p14="http://schemas.microsoft.com/office/powerpoint/2010/main" val="353942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7B236-4E94-4619-B5BA-8474C8C82508}"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B315F-7C94-46EC-BDC7-AC0C7EC67D01}" type="slidenum">
              <a:rPr lang="en-US" smtClean="0"/>
              <a:t>‹#›</a:t>
            </a:fld>
            <a:endParaRPr lang="en-US"/>
          </a:p>
        </p:txBody>
      </p:sp>
    </p:spTree>
    <p:extLst>
      <p:ext uri="{BB962C8B-B14F-4D97-AF65-F5344CB8AC3E}">
        <p14:creationId xmlns:p14="http://schemas.microsoft.com/office/powerpoint/2010/main" val="418037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7B236-4E94-4619-B5BA-8474C8C82508}"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B315F-7C94-46EC-BDC7-AC0C7EC67D01}" type="slidenum">
              <a:rPr lang="en-US" smtClean="0"/>
              <a:t>‹#›</a:t>
            </a:fld>
            <a:endParaRPr lang="en-US"/>
          </a:p>
        </p:txBody>
      </p:sp>
    </p:spTree>
    <p:extLst>
      <p:ext uri="{BB962C8B-B14F-4D97-AF65-F5344CB8AC3E}">
        <p14:creationId xmlns:p14="http://schemas.microsoft.com/office/powerpoint/2010/main" val="376800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7B236-4E94-4619-B5BA-8474C8C82508}"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B315F-7C94-46EC-BDC7-AC0C7EC67D01}" type="slidenum">
              <a:rPr lang="en-US" smtClean="0"/>
              <a:t>‹#›</a:t>
            </a:fld>
            <a:endParaRPr lang="en-US"/>
          </a:p>
        </p:txBody>
      </p:sp>
    </p:spTree>
    <p:extLst>
      <p:ext uri="{BB962C8B-B14F-4D97-AF65-F5344CB8AC3E}">
        <p14:creationId xmlns:p14="http://schemas.microsoft.com/office/powerpoint/2010/main" val="370268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7B236-4E94-4619-B5BA-8474C8C82508}" type="datetimeFigureOut">
              <a:rPr lang="en-US" smtClean="0"/>
              <a:t>6/3/2019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B315F-7C94-46EC-BDC7-AC0C7EC67D01}" type="slidenum">
              <a:rPr lang="en-US" smtClean="0"/>
              <a:t>‹#›</a:t>
            </a:fld>
            <a:endParaRPr lang="en-US"/>
          </a:p>
        </p:txBody>
      </p:sp>
    </p:spTree>
    <p:extLst>
      <p:ext uri="{BB962C8B-B14F-4D97-AF65-F5344CB8AC3E}">
        <p14:creationId xmlns:p14="http://schemas.microsoft.com/office/powerpoint/2010/main" val="523758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ctrTitle"/>
          </p:nvPr>
        </p:nvSpPr>
        <p:spPr>
          <a:xfrm>
            <a:off x="0" y="2423711"/>
            <a:ext cx="9144000" cy="1086251"/>
          </a:xfrm>
          <a:solidFill>
            <a:srgbClr val="C59EE2">
              <a:alpha val="50000"/>
            </a:srgbClr>
          </a:solidFill>
        </p:spPr>
        <p:txBody>
          <a:bodyPr anchor="b">
            <a:noAutofit/>
          </a:bodyPr>
          <a:lstStyle/>
          <a:p>
            <a:r>
              <a:rPr lang="en-US" dirty="0">
                <a:latin typeface="Affectionately Yours" pitchFamily="2" charset="0"/>
              </a:rPr>
              <a:t>Rabbit Breeds</a:t>
            </a:r>
          </a:p>
        </p:txBody>
      </p:sp>
      <p:sp>
        <p:nvSpPr>
          <p:cNvPr id="3" name="Subtitle 2">
            <a:extLst>
              <a:ext uri="{FF2B5EF4-FFF2-40B4-BE49-F238E27FC236}">
                <a16:creationId xmlns:a16="http://schemas.microsoft.com/office/drawing/2014/main" id="{BD7ECF1E-8766-487F-8202-2DF36989E047}"/>
              </a:ext>
            </a:extLst>
          </p:cNvPr>
          <p:cNvSpPr>
            <a:spLocks noGrp="1"/>
          </p:cNvSpPr>
          <p:nvPr>
            <p:ph type="subTitle" idx="1"/>
          </p:nvPr>
        </p:nvSpPr>
        <p:spPr>
          <a:xfrm>
            <a:off x="0" y="3509962"/>
            <a:ext cx="9144000" cy="918819"/>
          </a:xfrm>
          <a:solidFill>
            <a:srgbClr val="C59EE2">
              <a:alpha val="50000"/>
            </a:srgbClr>
          </a:solidFill>
        </p:spPr>
        <p:txBody>
          <a:bodyPr anchor="ctr">
            <a:noAutofit/>
          </a:bodyPr>
          <a:lstStyle/>
          <a:p>
            <a:r>
              <a:rPr lang="en-US" sz="3200" b="1" dirty="0">
                <a:latin typeface="Ink Free" panose="03080402000500000000" pitchFamily="66" charset="0"/>
              </a:rPr>
              <a:t>All 49 Rabbit Breeds recognized by the ARBA</a:t>
            </a:r>
            <a:endParaRPr lang="en-US" b="1" dirty="0">
              <a:latin typeface="Ink Free" panose="03080402000500000000" pitchFamily="66" charset="0"/>
            </a:endParaRPr>
          </a:p>
        </p:txBody>
      </p:sp>
      <p:sp>
        <p:nvSpPr>
          <p:cNvPr id="4" name="Rectangle 3">
            <a:extLst>
              <a:ext uri="{FF2B5EF4-FFF2-40B4-BE49-F238E27FC236}">
                <a16:creationId xmlns:a16="http://schemas.microsoft.com/office/drawing/2014/main" id="{4137D826-23DB-4B9D-9CA6-7C2714644D9A}"/>
              </a:ext>
            </a:extLst>
          </p:cNvPr>
          <p:cNvSpPr/>
          <p:nvPr/>
        </p:nvSpPr>
        <p:spPr>
          <a:xfrm>
            <a:off x="9496540" y="550843"/>
            <a:ext cx="1498294" cy="1729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 Color Groups to each breed.</a:t>
            </a:r>
          </a:p>
        </p:txBody>
      </p:sp>
    </p:spTree>
    <p:extLst>
      <p:ext uri="{BB962C8B-B14F-4D97-AF65-F5344CB8AC3E}">
        <p14:creationId xmlns:p14="http://schemas.microsoft.com/office/powerpoint/2010/main" val="1492812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Britannia Petite</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The Britannia Petite, known as the “Polish” in Britain, is one of the smallest breeds of rabbits recognized by the ARBA. </a:t>
            </a:r>
          </a:p>
          <a:p>
            <a:r>
              <a:rPr lang="en-US" sz="2000" dirty="0">
                <a:latin typeface="Futura Md BT" panose="020B0602020204020303" pitchFamily="34" charset="0"/>
              </a:rPr>
              <a:t>Active and energetic, the Petite is more high strung than other breeds. </a:t>
            </a:r>
          </a:p>
          <a:p>
            <a:r>
              <a:rPr lang="en-US" sz="2000" dirty="0">
                <a:latin typeface="Futura Md BT" panose="020B0602020204020303" pitchFamily="34" charset="0"/>
              </a:rPr>
              <a:t>They take perseverance and patience to handle, but are one of the most showy breeds to exhibit. </a:t>
            </a:r>
          </a:p>
          <a:p>
            <a:r>
              <a:rPr lang="en-US" sz="2000" dirty="0">
                <a:latin typeface="Futura Md BT" panose="020B0602020204020303" pitchFamily="34" charset="0"/>
              </a:rPr>
              <a:t>Maximum weight 2.5 lbs.</a:t>
            </a:r>
          </a:p>
        </p:txBody>
      </p:sp>
      <p:pic>
        <p:nvPicPr>
          <p:cNvPr id="6" name="Content Placeholder 5">
            <a:extLst>
              <a:ext uri="{FF2B5EF4-FFF2-40B4-BE49-F238E27FC236}">
                <a16:creationId xmlns:a16="http://schemas.microsoft.com/office/drawing/2014/main" id="{6CDC15E2-BE41-4822-8969-2752D95C0F7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372828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Californian</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Developed in Southern California in the 1920s by George West, the Californian is one of the most popular breeds of rabbits in the ARBA. </a:t>
            </a:r>
          </a:p>
          <a:p>
            <a:r>
              <a:rPr lang="en-US" sz="2000" dirty="0">
                <a:latin typeface="Futura Md BT" panose="020B0602020204020303" pitchFamily="34" charset="0"/>
              </a:rPr>
              <a:t>Prized for its meat producing qualities as well as its pelt, the “Cal” is a competitive commercial breed in all 50 states and beyond.</a:t>
            </a:r>
          </a:p>
          <a:p>
            <a:r>
              <a:rPr lang="en-US" sz="2000" dirty="0">
                <a:latin typeface="Futura Md BT" panose="020B0602020204020303" pitchFamily="34" charset="0"/>
              </a:rPr>
              <a:t>Maximum weight 10.5 lbs.</a:t>
            </a:r>
          </a:p>
        </p:txBody>
      </p:sp>
      <p:pic>
        <p:nvPicPr>
          <p:cNvPr id="6" name="Content Placeholder 5">
            <a:extLst>
              <a:ext uri="{FF2B5EF4-FFF2-40B4-BE49-F238E27FC236}">
                <a16:creationId xmlns:a16="http://schemas.microsoft.com/office/drawing/2014/main" id="{FC367F78-8D58-4FE4-B46C-F1904EC14B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232125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Champagne </a:t>
            </a:r>
            <a:r>
              <a:rPr lang="en-US" dirty="0" err="1">
                <a:solidFill>
                  <a:schemeClr val="bg1"/>
                </a:solidFill>
                <a:latin typeface="Lucida Handwriting" panose="03010101010101010101" pitchFamily="66" charset="0"/>
              </a:rPr>
              <a:t>d’Argent</a:t>
            </a:r>
            <a:endParaRPr lang="en-US" dirty="0">
              <a:solidFill>
                <a:schemeClr val="bg1"/>
              </a:solidFill>
              <a:latin typeface="Lucida Handwriting" panose="03010101010101010101" pitchFamily="66" charset="0"/>
            </a:endParaRP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Champagne </a:t>
            </a:r>
            <a:r>
              <a:rPr lang="en-US" sz="2000" dirty="0" err="1">
                <a:latin typeface="Futura Md BT" panose="020B0602020204020303" pitchFamily="34" charset="0"/>
              </a:rPr>
              <a:t>d’Argent</a:t>
            </a:r>
            <a:r>
              <a:rPr lang="en-US" sz="2000" dirty="0">
                <a:latin typeface="Futura Md BT" panose="020B0602020204020303" pitchFamily="34" charset="0"/>
              </a:rPr>
              <a:t> means ‘Silver [rabbit] of Champagne’. </a:t>
            </a:r>
          </a:p>
          <a:p>
            <a:r>
              <a:rPr lang="en-US" sz="2000" dirty="0">
                <a:latin typeface="Futura Md BT" panose="020B0602020204020303" pitchFamily="34" charset="0"/>
              </a:rPr>
              <a:t>Though the specific origins are unknown, the breed may have been present in France by the mid 1600s.</a:t>
            </a:r>
          </a:p>
          <a:p>
            <a:r>
              <a:rPr lang="en-US" sz="2000" dirty="0">
                <a:latin typeface="Futura Md BT" panose="020B0602020204020303" pitchFamily="34" charset="0"/>
              </a:rPr>
              <a:t>Prized for their unique “silvery” pelt and meat producing qualities, the Champagne is a frequent winner on the show table. </a:t>
            </a:r>
          </a:p>
          <a:p>
            <a:r>
              <a:rPr lang="en-US" sz="2000" dirty="0">
                <a:latin typeface="Futura Md BT" panose="020B0602020204020303" pitchFamily="34" charset="0"/>
              </a:rPr>
              <a:t>Maximum weight 12 lbs.</a:t>
            </a:r>
          </a:p>
        </p:txBody>
      </p:sp>
      <p:pic>
        <p:nvPicPr>
          <p:cNvPr id="6" name="Content Placeholder 5">
            <a:extLst>
              <a:ext uri="{FF2B5EF4-FFF2-40B4-BE49-F238E27FC236}">
                <a16:creationId xmlns:a16="http://schemas.microsoft.com/office/drawing/2014/main" id="{FF48709A-0098-4291-BA2A-B25C7CDE8DE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264879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Checkered Giant</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Recognized by the ARBA in 1919, the Checkered Giant is celebrating 100 years as the “rabbit beautiful”. </a:t>
            </a:r>
          </a:p>
          <a:p>
            <a:r>
              <a:rPr lang="en-US" sz="2000" dirty="0">
                <a:latin typeface="Futura Md BT" panose="020B0602020204020303" pitchFamily="34" charset="0"/>
              </a:rPr>
              <a:t>One of the largest rabbit breeds, the Checkered Giant is easily recognized by its distinctive bold markings and arched body type. </a:t>
            </a:r>
          </a:p>
          <a:p>
            <a:r>
              <a:rPr lang="en-US" sz="2000" dirty="0">
                <a:latin typeface="Futura Md BT" panose="020B0602020204020303" pitchFamily="34" charset="0"/>
              </a:rPr>
              <a:t>They are a running breed and require a large cage to move comfortably.</a:t>
            </a:r>
          </a:p>
          <a:p>
            <a:r>
              <a:rPr lang="en-US" sz="2000" dirty="0">
                <a:latin typeface="Futura Md BT" panose="020B0602020204020303" pitchFamily="34" charset="0"/>
              </a:rPr>
              <a:t>No maximum weight.</a:t>
            </a:r>
          </a:p>
        </p:txBody>
      </p:sp>
      <p:pic>
        <p:nvPicPr>
          <p:cNvPr id="6" name="Content Placeholder 5">
            <a:extLst>
              <a:ext uri="{FF2B5EF4-FFF2-40B4-BE49-F238E27FC236}">
                <a16:creationId xmlns:a16="http://schemas.microsoft.com/office/drawing/2014/main" id="{04AA3EA9-EC68-428A-9DE3-DE90775457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57341"/>
          </a:xfrm>
        </p:spPr>
      </p:pic>
    </p:spTree>
    <p:extLst>
      <p:ext uri="{BB962C8B-B14F-4D97-AF65-F5344CB8AC3E}">
        <p14:creationId xmlns:p14="http://schemas.microsoft.com/office/powerpoint/2010/main" val="330650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Cinnamon</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800" dirty="0">
                <a:latin typeface="Futura Md BT" panose="020B0602020204020303" pitchFamily="34" charset="0"/>
              </a:rPr>
              <a:t>The Cinnamon, named for its russet coat color, became a recognized breed in 1972.</a:t>
            </a:r>
          </a:p>
          <a:p>
            <a:r>
              <a:rPr lang="en-US" sz="1800" dirty="0">
                <a:latin typeface="Futura Md BT" panose="020B0602020204020303" pitchFamily="34" charset="0"/>
              </a:rPr>
              <a:t>Developed by the Houseman Family who saw the potential of this breed. </a:t>
            </a:r>
          </a:p>
          <a:p>
            <a:r>
              <a:rPr lang="en-US" sz="1800" dirty="0">
                <a:latin typeface="Futura Md BT" panose="020B0602020204020303" pitchFamily="34" charset="0"/>
              </a:rPr>
              <a:t>The color of the Cinnamon is a rust or ground cinnamon with a uniform gray ticking across the back, smoky grey coloring on its sides, a dark underbelly, and an orange under-color all over. </a:t>
            </a:r>
          </a:p>
          <a:p>
            <a:r>
              <a:rPr lang="en-US" sz="1800" dirty="0">
                <a:latin typeface="Futura Md BT" panose="020B0602020204020303" pitchFamily="34" charset="0"/>
              </a:rPr>
              <a:t>They are a commercial breed and are also valued for their meat production.</a:t>
            </a:r>
          </a:p>
          <a:p>
            <a:r>
              <a:rPr lang="en-US" sz="1800" dirty="0">
                <a:latin typeface="Futura Md BT" panose="020B0602020204020303" pitchFamily="34" charset="0"/>
              </a:rPr>
              <a:t>Maximum weight 11 lbs.</a:t>
            </a:r>
          </a:p>
        </p:txBody>
      </p:sp>
      <p:pic>
        <p:nvPicPr>
          <p:cNvPr id="6" name="Content Placeholder 5">
            <a:extLst>
              <a:ext uri="{FF2B5EF4-FFF2-40B4-BE49-F238E27FC236}">
                <a16:creationId xmlns:a16="http://schemas.microsoft.com/office/drawing/2014/main" id="{46A067D5-EE0B-440B-9CA3-C069F3E307D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57341"/>
          </a:xfrm>
        </p:spPr>
      </p:pic>
    </p:spTree>
    <p:extLst>
      <p:ext uri="{BB962C8B-B14F-4D97-AF65-F5344CB8AC3E}">
        <p14:creationId xmlns:p14="http://schemas.microsoft.com/office/powerpoint/2010/main" val="3195274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Crème </a:t>
            </a:r>
            <a:r>
              <a:rPr lang="en-US" dirty="0" err="1">
                <a:solidFill>
                  <a:schemeClr val="bg1"/>
                </a:solidFill>
                <a:latin typeface="Lucida Handwriting" panose="03010101010101010101" pitchFamily="66" charset="0"/>
              </a:rPr>
              <a:t>d’Argent</a:t>
            </a:r>
            <a:endParaRPr lang="en-US" dirty="0">
              <a:solidFill>
                <a:schemeClr val="bg1"/>
              </a:solidFill>
              <a:latin typeface="Lucida Handwriting" panose="03010101010101010101" pitchFamily="66" charset="0"/>
            </a:endParaRP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One of the rarest breeds of rabbit, the stunning Crème </a:t>
            </a:r>
            <a:r>
              <a:rPr lang="en-US" sz="2000" dirty="0" err="1">
                <a:latin typeface="Futura Md BT" panose="020B0602020204020303" pitchFamily="34" charset="0"/>
              </a:rPr>
              <a:t>d’Argent’s</a:t>
            </a:r>
            <a:r>
              <a:rPr lang="en-US" sz="2000" dirty="0">
                <a:latin typeface="Futura Md BT" panose="020B0602020204020303" pitchFamily="34" charset="0"/>
              </a:rPr>
              <a:t> creamy-white color with a bright orange </a:t>
            </a:r>
            <a:r>
              <a:rPr lang="en-US" sz="2000" dirty="0" err="1">
                <a:latin typeface="Futura Md BT" panose="020B0602020204020303" pitchFamily="34" charset="0"/>
              </a:rPr>
              <a:t>undercolor</a:t>
            </a:r>
            <a:r>
              <a:rPr lang="en-US" sz="2000" dirty="0">
                <a:latin typeface="Futura Md BT" panose="020B0602020204020303" pitchFamily="34" charset="0"/>
              </a:rPr>
              <a:t> is a true showstopper. </a:t>
            </a:r>
          </a:p>
          <a:p>
            <a:r>
              <a:rPr lang="en-US" sz="2000" dirty="0">
                <a:latin typeface="Futura Md BT" panose="020B0602020204020303" pitchFamily="34" charset="0"/>
              </a:rPr>
              <a:t>This rare breed, (which numbers less than 1,000 in the US) has become extinct in all countries except the US and the United Kingdom.</a:t>
            </a:r>
          </a:p>
          <a:p>
            <a:r>
              <a:rPr lang="en-US" sz="2000" dirty="0">
                <a:latin typeface="Futura Md BT" panose="020B0602020204020303" pitchFamily="34" charset="0"/>
              </a:rPr>
              <a:t>The ARBA, together with the Creme </a:t>
            </a:r>
            <a:r>
              <a:rPr lang="en-US" sz="2000" dirty="0" err="1">
                <a:latin typeface="Futura Md BT" panose="020B0602020204020303" pitchFamily="34" charset="0"/>
              </a:rPr>
              <a:t>d’Argent</a:t>
            </a:r>
            <a:r>
              <a:rPr lang="en-US" sz="2000" dirty="0">
                <a:latin typeface="Futura Md BT" panose="020B0602020204020303" pitchFamily="34" charset="0"/>
              </a:rPr>
              <a:t> Rabbit Federation is working to preserve and promote this magnificent breed.</a:t>
            </a:r>
          </a:p>
          <a:p>
            <a:r>
              <a:rPr lang="en-US" sz="2000" dirty="0">
                <a:latin typeface="Futura Md BT" panose="020B0602020204020303" pitchFamily="34" charset="0"/>
              </a:rPr>
              <a:t>Maximum weight 11 lbs.</a:t>
            </a:r>
          </a:p>
        </p:txBody>
      </p:sp>
      <p:pic>
        <p:nvPicPr>
          <p:cNvPr id="6" name="Content Placeholder 5">
            <a:extLst>
              <a:ext uri="{FF2B5EF4-FFF2-40B4-BE49-F238E27FC236}">
                <a16:creationId xmlns:a16="http://schemas.microsoft.com/office/drawing/2014/main" id="{F6E49BE1-01CA-4024-9E70-D3A7FD398CF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320355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Dutch</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Perhaps the most recognizable breed, the Dutch rabbit was developed in England during the 1830s. </a:t>
            </a:r>
          </a:p>
          <a:p>
            <a:r>
              <a:rPr lang="en-US" sz="2000" dirty="0">
                <a:latin typeface="Futura Md BT" panose="020B0602020204020303" pitchFamily="34" charset="0"/>
              </a:rPr>
              <a:t>Breeders began selecting rabbits that bore the distinct markings that have become the hallmark of the breed we know today. </a:t>
            </a:r>
          </a:p>
          <a:p>
            <a:r>
              <a:rPr lang="en-US" sz="2000" dirty="0">
                <a:latin typeface="Futura Md BT" panose="020B0602020204020303" pitchFamily="34" charset="0"/>
              </a:rPr>
              <a:t>Selecting for correct markings paired with type can be challenging, but the fact that the Dutch remains one of the top 10 most popular breeds, is evidence that many are up to this task.</a:t>
            </a:r>
          </a:p>
          <a:p>
            <a:r>
              <a:rPr lang="en-US" sz="2000" dirty="0">
                <a:latin typeface="Futura Md BT" panose="020B0602020204020303" pitchFamily="34" charset="0"/>
              </a:rPr>
              <a:t>Maximum weight 5.5 lbs.</a:t>
            </a:r>
          </a:p>
        </p:txBody>
      </p:sp>
      <p:pic>
        <p:nvPicPr>
          <p:cNvPr id="6" name="Content Placeholder 5">
            <a:extLst>
              <a:ext uri="{FF2B5EF4-FFF2-40B4-BE49-F238E27FC236}">
                <a16:creationId xmlns:a16="http://schemas.microsoft.com/office/drawing/2014/main" id="{300F74BD-58FE-4281-A54A-98AA011DF69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272413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Dwarf </a:t>
            </a:r>
            <a:r>
              <a:rPr lang="en-US" dirty="0" err="1">
                <a:solidFill>
                  <a:schemeClr val="bg1"/>
                </a:solidFill>
                <a:latin typeface="Lucida Handwriting" panose="03010101010101010101" pitchFamily="66" charset="0"/>
              </a:rPr>
              <a:t>Hotot</a:t>
            </a:r>
            <a:endParaRPr lang="en-US" dirty="0">
              <a:solidFill>
                <a:schemeClr val="bg1"/>
              </a:solidFill>
              <a:latin typeface="Lucida Handwriting" panose="03010101010101010101" pitchFamily="66" charset="0"/>
            </a:endParaRP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The “Eye of the Fancy” was developed in Germany from two different strains that eventually merged to become the breed we know today. </a:t>
            </a:r>
          </a:p>
          <a:p>
            <a:r>
              <a:rPr lang="en-US" sz="2000" dirty="0">
                <a:latin typeface="Futura Md BT" panose="020B0602020204020303" pitchFamily="34" charset="0"/>
              </a:rPr>
              <a:t>The Dwarf </a:t>
            </a:r>
            <a:r>
              <a:rPr lang="en-US" sz="2000" dirty="0" err="1">
                <a:latin typeface="Futura Md BT" panose="020B0602020204020303" pitchFamily="34" charset="0"/>
              </a:rPr>
              <a:t>Hotot</a:t>
            </a:r>
            <a:r>
              <a:rPr lang="en-US" sz="2000" dirty="0">
                <a:latin typeface="Futura Md BT" panose="020B0602020204020303" pitchFamily="34" charset="0"/>
              </a:rPr>
              <a:t> combines the striking markings of the Blanc de </a:t>
            </a:r>
            <a:r>
              <a:rPr lang="en-US" sz="2000" dirty="0" err="1">
                <a:latin typeface="Futura Md BT" panose="020B0602020204020303" pitchFamily="34" charset="0"/>
              </a:rPr>
              <a:t>Hotot</a:t>
            </a:r>
            <a:r>
              <a:rPr lang="en-US" sz="2000" dirty="0">
                <a:latin typeface="Futura Md BT" panose="020B0602020204020303" pitchFamily="34" charset="0"/>
              </a:rPr>
              <a:t> with the charm of a dwarfed breed, making them easy to handle for children and a challenge to breed for the more seasoned expert. </a:t>
            </a:r>
          </a:p>
          <a:p>
            <a:r>
              <a:rPr lang="en-US" sz="2000" dirty="0">
                <a:latin typeface="Futura Md BT" panose="020B0602020204020303" pitchFamily="34" charset="0"/>
              </a:rPr>
              <a:t>Recognized by the ARBA in 1983, the Dwarf </a:t>
            </a:r>
            <a:r>
              <a:rPr lang="en-US" sz="2000" dirty="0" err="1">
                <a:latin typeface="Futura Md BT" panose="020B0602020204020303" pitchFamily="34" charset="0"/>
              </a:rPr>
              <a:t>Hotot</a:t>
            </a:r>
            <a:r>
              <a:rPr lang="en-US" sz="2000" dirty="0">
                <a:latin typeface="Futura Md BT" panose="020B0602020204020303" pitchFamily="34" charset="0"/>
              </a:rPr>
              <a:t> enjoys a steady popularity and a loyal following.</a:t>
            </a:r>
          </a:p>
          <a:p>
            <a:r>
              <a:rPr lang="en-US" sz="2000" dirty="0">
                <a:latin typeface="Futura Md BT" panose="020B0602020204020303" pitchFamily="34" charset="0"/>
              </a:rPr>
              <a:t>Maximum weight 3 lbs.</a:t>
            </a:r>
          </a:p>
        </p:txBody>
      </p:sp>
      <p:pic>
        <p:nvPicPr>
          <p:cNvPr id="6" name="Content Placeholder 5">
            <a:extLst>
              <a:ext uri="{FF2B5EF4-FFF2-40B4-BE49-F238E27FC236}">
                <a16:creationId xmlns:a16="http://schemas.microsoft.com/office/drawing/2014/main" id="{093418F6-0D2B-4D36-B675-177928008DD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986843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English Angora</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One of four breeds of Angora recognized by the ARBA. </a:t>
            </a:r>
          </a:p>
          <a:p>
            <a:r>
              <a:rPr lang="en-US" sz="2000" dirty="0">
                <a:latin typeface="Futura Md BT" panose="020B0602020204020303" pitchFamily="34" charset="0"/>
              </a:rPr>
              <a:t>The English is the only breed of Angora that is classified as a compact breed. </a:t>
            </a:r>
          </a:p>
          <a:p>
            <a:r>
              <a:rPr lang="en-US" sz="2000" dirty="0">
                <a:latin typeface="Futura Md BT" panose="020B0602020204020303" pitchFamily="34" charset="0"/>
              </a:rPr>
              <a:t>It possesses a silky, luxurious wool that is both beautiful and sought after for spinning.</a:t>
            </a:r>
          </a:p>
          <a:p>
            <a:r>
              <a:rPr lang="en-US" sz="2000" dirty="0">
                <a:latin typeface="Futura Md BT" panose="020B0602020204020303" pitchFamily="34" charset="0"/>
              </a:rPr>
              <a:t>Maximum weight 7.5 lbs.</a:t>
            </a:r>
          </a:p>
        </p:txBody>
      </p:sp>
      <p:pic>
        <p:nvPicPr>
          <p:cNvPr id="6" name="Content Placeholder 5">
            <a:extLst>
              <a:ext uri="{FF2B5EF4-FFF2-40B4-BE49-F238E27FC236}">
                <a16:creationId xmlns:a16="http://schemas.microsoft.com/office/drawing/2014/main" id="{9730154D-1BA7-4739-9295-2BBE2726262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491577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English Lop</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Known for having the longest ears of any rabbit breed, the English Lop is also considered the original lopped rabbit. </a:t>
            </a:r>
          </a:p>
          <a:p>
            <a:r>
              <a:rPr lang="en-US" sz="2000" dirty="0">
                <a:latin typeface="Futura Md BT" panose="020B0602020204020303" pitchFamily="34" charset="0"/>
              </a:rPr>
              <a:t>Bred in the early 19th century and prized as pets in the Victorian era, the English Lop was used to develop other lopped breeds such as the French and Mini Lop. </a:t>
            </a:r>
          </a:p>
          <a:p>
            <a:r>
              <a:rPr lang="en-US" sz="2000" dirty="0">
                <a:latin typeface="Futura Md BT" panose="020B0602020204020303" pitchFamily="34" charset="0"/>
              </a:rPr>
              <a:t>This breed’s placid temperament and easy going nature has earned it the nickname “the Dog of the Rabbit World”.</a:t>
            </a:r>
          </a:p>
          <a:p>
            <a:r>
              <a:rPr lang="en-US" sz="2000" dirty="0">
                <a:latin typeface="Futura Md BT" panose="020B0602020204020303" pitchFamily="34" charset="0"/>
              </a:rPr>
              <a:t>No max weight on seniors.</a:t>
            </a:r>
          </a:p>
        </p:txBody>
      </p:sp>
      <p:pic>
        <p:nvPicPr>
          <p:cNvPr id="6" name="Content Placeholder 5">
            <a:extLst>
              <a:ext uri="{FF2B5EF4-FFF2-40B4-BE49-F238E27FC236}">
                <a16:creationId xmlns:a16="http://schemas.microsoft.com/office/drawing/2014/main" id="{0D7FBC0C-55CC-4E3B-9480-F033E8FE49A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23770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American</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The American rabbit is considered a rare breed by the American Livestock Breed Conservancy which lists the American as critical. </a:t>
            </a:r>
          </a:p>
          <a:p>
            <a:r>
              <a:rPr lang="en-US" sz="2000" dirty="0">
                <a:latin typeface="Futura Md BT" panose="020B0602020204020303" pitchFamily="34" charset="0"/>
              </a:rPr>
              <a:t>This breed possesses a calm temperament making it an excellent project. </a:t>
            </a:r>
          </a:p>
          <a:p>
            <a:r>
              <a:rPr lang="en-US" sz="2000" dirty="0">
                <a:latin typeface="Futura Md BT" panose="020B0602020204020303" pitchFamily="34" charset="0"/>
              </a:rPr>
              <a:t>They come in two varieties (colors) Blue and White.</a:t>
            </a:r>
          </a:p>
          <a:p>
            <a:r>
              <a:rPr lang="en-US" sz="2000" dirty="0">
                <a:latin typeface="Futura Md BT" panose="020B0602020204020303" pitchFamily="34" charset="0"/>
              </a:rPr>
              <a:t>Maximum weight 12 lbs.</a:t>
            </a:r>
          </a:p>
        </p:txBody>
      </p:sp>
      <p:pic>
        <p:nvPicPr>
          <p:cNvPr id="6" name="Content Placeholder 5">
            <a:extLst>
              <a:ext uri="{FF2B5EF4-FFF2-40B4-BE49-F238E27FC236}">
                <a16:creationId xmlns:a16="http://schemas.microsoft.com/office/drawing/2014/main" id="{531FCFEB-5E26-4055-9A07-4D12CF0602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8863" y="2270723"/>
            <a:ext cx="4010025" cy="3467492"/>
          </a:xfrm>
        </p:spPr>
      </p:pic>
    </p:spTree>
    <p:extLst>
      <p:ext uri="{BB962C8B-B14F-4D97-AF65-F5344CB8AC3E}">
        <p14:creationId xmlns:p14="http://schemas.microsoft.com/office/powerpoint/2010/main" val="3627850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English Spot</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750" dirty="0">
                <a:latin typeface="Futura Md BT" panose="020B0602020204020303" pitchFamily="34" charset="0"/>
              </a:rPr>
              <a:t>The English Spot rabbit was developed in England in the 19th century. </a:t>
            </a:r>
          </a:p>
          <a:p>
            <a:r>
              <a:rPr lang="en-US" sz="1750" dirty="0">
                <a:latin typeface="Futura Md BT" panose="020B0602020204020303" pitchFamily="34" charset="0"/>
              </a:rPr>
              <a:t>Through selective breeding they developed the distinctive colored markings on its body, including the butterfly nose marking, eye circles, cheek spots, herringbone, colored ears, and a chain of spots. </a:t>
            </a:r>
          </a:p>
          <a:p>
            <a:r>
              <a:rPr lang="en-US" sz="1750" dirty="0">
                <a:latin typeface="Futura Md BT" panose="020B0602020204020303" pitchFamily="34" charset="0"/>
              </a:rPr>
              <a:t>The English Spots made their appearance in the US in 1890 and were an instant hit. </a:t>
            </a:r>
          </a:p>
          <a:p>
            <a:r>
              <a:rPr lang="en-US" sz="1750" dirty="0">
                <a:latin typeface="Futura Md BT" panose="020B0602020204020303" pitchFamily="34" charset="0"/>
              </a:rPr>
              <a:t>They are a running breed (exhibited by moving about the show table instead of statically posed), and make an exciting and challenging breed to master. </a:t>
            </a:r>
          </a:p>
          <a:p>
            <a:r>
              <a:rPr lang="en-US" sz="1750" dirty="0">
                <a:latin typeface="Futura Md BT" panose="020B0602020204020303" pitchFamily="34" charset="0"/>
              </a:rPr>
              <a:t>Maximum weight 7 lbs.</a:t>
            </a:r>
          </a:p>
        </p:txBody>
      </p:sp>
      <p:pic>
        <p:nvPicPr>
          <p:cNvPr id="6" name="Content Placeholder 5">
            <a:extLst>
              <a:ext uri="{FF2B5EF4-FFF2-40B4-BE49-F238E27FC236}">
                <a16:creationId xmlns:a16="http://schemas.microsoft.com/office/drawing/2014/main" id="{3078CD39-5ADA-44A3-9473-B94BC30D5E0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57341"/>
          </a:xfrm>
        </p:spPr>
      </p:pic>
    </p:spTree>
    <p:extLst>
      <p:ext uri="{BB962C8B-B14F-4D97-AF65-F5344CB8AC3E}">
        <p14:creationId xmlns:p14="http://schemas.microsoft.com/office/powerpoint/2010/main" val="1884799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Flemish Giant</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800" dirty="0">
                <a:latin typeface="Futura Md BT" panose="020B0602020204020303" pitchFamily="34" charset="0"/>
              </a:rPr>
              <a:t>Believed to have originated in Flanders, Belgium, the Flemish Giant was bred as early as the 16th Century.</a:t>
            </a:r>
          </a:p>
          <a:p>
            <a:r>
              <a:rPr lang="en-US" sz="1800" dirty="0">
                <a:latin typeface="Futura Md BT" panose="020B0602020204020303" pitchFamily="34" charset="0"/>
              </a:rPr>
              <a:t>The breed was exported to America in the early 1890s to help improve the size of meat rabbits during the great “rabbit boom”. </a:t>
            </a:r>
          </a:p>
          <a:p>
            <a:r>
              <a:rPr lang="en-US" sz="1800" dirty="0">
                <a:latin typeface="Futura Md BT" panose="020B0602020204020303" pitchFamily="34" charset="0"/>
              </a:rPr>
              <a:t>The docile personality of the Flemish Giant has earned it the nickname “Gentle Giant”, and its varied use as pet, show, breeding, meat, and fur have made it a universal rabbit.</a:t>
            </a:r>
          </a:p>
          <a:p>
            <a:r>
              <a:rPr lang="en-US" sz="1800" dirty="0">
                <a:latin typeface="Futura Md BT" panose="020B0602020204020303" pitchFamily="34" charset="0"/>
              </a:rPr>
              <a:t>Though there is no maximum weight for the Flemish Giant, they often tip the scales at over 20 lbs.</a:t>
            </a:r>
          </a:p>
        </p:txBody>
      </p:sp>
      <p:pic>
        <p:nvPicPr>
          <p:cNvPr id="6" name="Content Placeholder 5">
            <a:extLst>
              <a:ext uri="{FF2B5EF4-FFF2-40B4-BE49-F238E27FC236}">
                <a16:creationId xmlns:a16="http://schemas.microsoft.com/office/drawing/2014/main" id="{FC4103BB-6C87-4B0A-B9E9-F3E24909C2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753740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Florida White</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800" dirty="0">
                <a:latin typeface="Futura Md BT" panose="020B0602020204020303" pitchFamily="34" charset="0"/>
              </a:rPr>
              <a:t>Originally developed to provide a smaller rabbit for laboratory use, the Florida White has become much more than just another white rabbit. </a:t>
            </a:r>
          </a:p>
          <a:p>
            <a:r>
              <a:rPr lang="en-US" sz="1800" dirty="0">
                <a:latin typeface="Futura Md BT" panose="020B0602020204020303" pitchFamily="34" charset="0"/>
              </a:rPr>
              <a:t>Recent years have seen a surge in popularity for the Florida White; frequently winning Best In Show.</a:t>
            </a:r>
          </a:p>
          <a:p>
            <a:r>
              <a:rPr lang="en-US" sz="1800" dirty="0">
                <a:latin typeface="Futura Md BT" panose="020B0602020204020303" pitchFamily="34" charset="0"/>
              </a:rPr>
              <a:t>The Florida White has also achieved the rabbit world’s highest honor; ARBA Convention Best in Show. </a:t>
            </a:r>
          </a:p>
          <a:p>
            <a:r>
              <a:rPr lang="en-US" sz="1800" dirty="0">
                <a:latin typeface="Futura Md BT" panose="020B0602020204020303" pitchFamily="34" charset="0"/>
              </a:rPr>
              <a:t>Accepted as a breed by the ARBA in 1967 by ARBA Judge Orville </a:t>
            </a:r>
            <a:r>
              <a:rPr lang="en-US" sz="1800" dirty="0" err="1">
                <a:latin typeface="Futura Md BT" panose="020B0602020204020303" pitchFamily="34" charset="0"/>
              </a:rPr>
              <a:t>Miliken</a:t>
            </a:r>
            <a:r>
              <a:rPr lang="en-US" sz="1800" dirty="0">
                <a:latin typeface="Futura Md BT" panose="020B0602020204020303" pitchFamily="34" charset="0"/>
              </a:rPr>
              <a:t>, the Florida White is an ideal show rabbit for the competitive breeder.</a:t>
            </a:r>
          </a:p>
          <a:p>
            <a:r>
              <a:rPr lang="en-US" sz="1800" dirty="0">
                <a:latin typeface="Futura Md BT" panose="020B0602020204020303" pitchFamily="34" charset="0"/>
              </a:rPr>
              <a:t>Maximum weight 6 lbs.</a:t>
            </a:r>
          </a:p>
        </p:txBody>
      </p:sp>
      <p:pic>
        <p:nvPicPr>
          <p:cNvPr id="6" name="Content Placeholder 5">
            <a:extLst>
              <a:ext uri="{FF2B5EF4-FFF2-40B4-BE49-F238E27FC236}">
                <a16:creationId xmlns:a16="http://schemas.microsoft.com/office/drawing/2014/main" id="{AE25E581-8EC5-40A3-92E9-76B7836C252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3447475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French Angora</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One of four breeds of Angora recognized by the ARBA. </a:t>
            </a:r>
          </a:p>
          <a:p>
            <a:r>
              <a:rPr lang="en-US" sz="2000" dirty="0">
                <a:latin typeface="Futura Md BT" panose="020B0602020204020303" pitchFamily="34" charset="0"/>
              </a:rPr>
              <a:t>The French has enjoyed a surge in popularity in recent years due to its docile nature and unique wool producing properties.</a:t>
            </a:r>
          </a:p>
          <a:p>
            <a:r>
              <a:rPr lang="en-US" sz="2000" dirty="0">
                <a:latin typeface="Futura Md BT" panose="020B0602020204020303" pitchFamily="34" charset="0"/>
              </a:rPr>
              <a:t>Maximum weight 10.5 lbs.</a:t>
            </a:r>
          </a:p>
        </p:txBody>
      </p:sp>
      <p:pic>
        <p:nvPicPr>
          <p:cNvPr id="6" name="Content Placeholder 5">
            <a:extLst>
              <a:ext uri="{FF2B5EF4-FFF2-40B4-BE49-F238E27FC236}">
                <a16:creationId xmlns:a16="http://schemas.microsoft.com/office/drawing/2014/main" id="{EB793621-2BEA-4EB4-9E4E-9DFB28650C6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86997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French Lop</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950" dirty="0">
                <a:latin typeface="Futura Md BT" panose="020B0602020204020303" pitchFamily="34" charset="0"/>
              </a:rPr>
              <a:t>Believed to have been developed in the 19th century by crossing the English Lop with the Giant </a:t>
            </a:r>
            <a:r>
              <a:rPr lang="en-US" sz="1950" dirty="0" err="1">
                <a:latin typeface="Futura Md BT" panose="020B0602020204020303" pitchFamily="34" charset="0"/>
              </a:rPr>
              <a:t>Pappillon</a:t>
            </a:r>
            <a:r>
              <a:rPr lang="en-US" sz="1950" dirty="0">
                <a:latin typeface="Futura Md BT" panose="020B0602020204020303" pitchFamily="34" charset="0"/>
              </a:rPr>
              <a:t>, the ever popular French Lop made its appearance in the US in 1971.</a:t>
            </a:r>
          </a:p>
          <a:p>
            <a:r>
              <a:rPr lang="en-US" sz="1950" dirty="0">
                <a:latin typeface="Futura Md BT" panose="020B0602020204020303" pitchFamily="34" charset="0"/>
              </a:rPr>
              <a:t>Though placid and relaxed in temperament, the French Lop is a massive, heavy boned rabbit with a strongly developed, wide and sturdy head. </a:t>
            </a:r>
          </a:p>
          <a:p>
            <a:r>
              <a:rPr lang="en-US" sz="1950" dirty="0">
                <a:latin typeface="Futura Md BT" panose="020B0602020204020303" pitchFamily="34" charset="0"/>
              </a:rPr>
              <a:t>They are a beautiful and majestic breed, and make a stunning presence on the show table.</a:t>
            </a:r>
          </a:p>
          <a:p>
            <a:r>
              <a:rPr lang="en-US" sz="1950" dirty="0">
                <a:latin typeface="Futura Md BT" panose="020B0602020204020303" pitchFamily="34" charset="0"/>
              </a:rPr>
              <a:t>French Lops have no maximum weight.</a:t>
            </a:r>
          </a:p>
        </p:txBody>
      </p:sp>
      <p:pic>
        <p:nvPicPr>
          <p:cNvPr id="6" name="Content Placeholder 5">
            <a:extLst>
              <a:ext uri="{FF2B5EF4-FFF2-40B4-BE49-F238E27FC236}">
                <a16:creationId xmlns:a16="http://schemas.microsoft.com/office/drawing/2014/main" id="{2745BC15-FD37-4E65-8D4D-E011D04581D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57341"/>
          </a:xfrm>
        </p:spPr>
      </p:pic>
    </p:spTree>
    <p:extLst>
      <p:ext uri="{BB962C8B-B14F-4D97-AF65-F5344CB8AC3E}">
        <p14:creationId xmlns:p14="http://schemas.microsoft.com/office/powerpoint/2010/main" val="211911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Giant Angora</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The largest of the four breeds of angora recognized by the ARBA. </a:t>
            </a:r>
          </a:p>
          <a:p>
            <a:r>
              <a:rPr lang="en-US" sz="2000" dirty="0">
                <a:latin typeface="Futura Md BT" panose="020B0602020204020303" pitchFamily="34" charset="0"/>
              </a:rPr>
              <a:t>The Giant was developed specifically as a wool producer. </a:t>
            </a:r>
          </a:p>
          <a:p>
            <a:r>
              <a:rPr lang="en-US" sz="2000" dirty="0">
                <a:latin typeface="Futura Md BT" panose="020B0602020204020303" pitchFamily="34" charset="0"/>
              </a:rPr>
              <a:t>Its wool consists of three fiber types: Underwool, awn fluff and awn hair, and must be shorn as this breed does not </a:t>
            </a:r>
            <a:r>
              <a:rPr lang="en-US" sz="2000" dirty="0" err="1">
                <a:latin typeface="Futura Md BT" panose="020B0602020204020303" pitchFamily="34" charset="0"/>
              </a:rPr>
              <a:t>moult</a:t>
            </a:r>
            <a:r>
              <a:rPr lang="en-US" sz="2000" dirty="0">
                <a:latin typeface="Futura Md BT" panose="020B0602020204020303" pitchFamily="34" charset="0"/>
              </a:rPr>
              <a:t>.</a:t>
            </a:r>
          </a:p>
          <a:p>
            <a:r>
              <a:rPr lang="en-US" sz="2000" dirty="0">
                <a:latin typeface="Futura Md BT" panose="020B0602020204020303" pitchFamily="34" charset="0"/>
              </a:rPr>
              <a:t>Maximum weight 10 lbs.</a:t>
            </a:r>
          </a:p>
        </p:txBody>
      </p:sp>
      <p:pic>
        <p:nvPicPr>
          <p:cNvPr id="6" name="Content Placeholder 5">
            <a:extLst>
              <a:ext uri="{FF2B5EF4-FFF2-40B4-BE49-F238E27FC236}">
                <a16:creationId xmlns:a16="http://schemas.microsoft.com/office/drawing/2014/main" id="{3FCED7B8-8A75-4A26-BDCD-F07890374FD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4240607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Giant Chinchilla</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850" dirty="0">
                <a:latin typeface="Futura Md BT" panose="020B0602020204020303" pitchFamily="34" charset="0"/>
              </a:rPr>
              <a:t>The Giant Chinchilla was developed in the US in 1921 by Edward H. Stahl. </a:t>
            </a:r>
          </a:p>
          <a:p>
            <a:r>
              <a:rPr lang="en-US" sz="1850" dirty="0">
                <a:latin typeface="Futura Md BT" panose="020B0602020204020303" pitchFamily="34" charset="0"/>
              </a:rPr>
              <a:t>His purpose was to create a breed that produced the prized Chinchilla fur on as large as pelt as possible. </a:t>
            </a:r>
          </a:p>
          <a:p>
            <a:r>
              <a:rPr lang="en-US" sz="1850" dirty="0">
                <a:latin typeface="Futura Md BT" panose="020B0602020204020303" pitchFamily="34" charset="0"/>
              </a:rPr>
              <a:t>In 1928, he achieved his goal and the Giant Chinchilla was officially recognized by the ARBA.</a:t>
            </a:r>
          </a:p>
          <a:p>
            <a:r>
              <a:rPr lang="en-US" sz="1850" dirty="0">
                <a:latin typeface="Futura Md BT" panose="020B0602020204020303" pitchFamily="34" charset="0"/>
              </a:rPr>
              <a:t>The nickname given to the Giant Chinchillas is “The Million Dollar Rabbit” as Edward H. Stahl was the first (and perhaps the only individual) to ever make a million dollars from the sale of rabbit breeding stock.</a:t>
            </a:r>
          </a:p>
          <a:p>
            <a:r>
              <a:rPr lang="en-US" sz="1850" dirty="0">
                <a:latin typeface="Futura Md BT" panose="020B0602020204020303" pitchFamily="34" charset="0"/>
              </a:rPr>
              <a:t>Maximum weight 16 lbs.</a:t>
            </a:r>
          </a:p>
        </p:txBody>
      </p:sp>
      <p:pic>
        <p:nvPicPr>
          <p:cNvPr id="6" name="Content Placeholder 5">
            <a:extLst>
              <a:ext uri="{FF2B5EF4-FFF2-40B4-BE49-F238E27FC236}">
                <a16:creationId xmlns:a16="http://schemas.microsoft.com/office/drawing/2014/main" id="{17D6CE64-253B-44C3-8A4F-92F11C367E1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3634598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Harlequin</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850" dirty="0">
                <a:latin typeface="Futura Md BT" panose="020B0602020204020303" pitchFamily="34" charset="0"/>
              </a:rPr>
              <a:t>Originating in France and first exhibited in Paris in 1887, the Harlequin rabbit comes in two types: The Japanese and the Magpie. </a:t>
            </a:r>
          </a:p>
          <a:p>
            <a:r>
              <a:rPr lang="en-US" sz="1850" dirty="0">
                <a:latin typeface="Futura Md BT" panose="020B0602020204020303" pitchFamily="34" charset="0"/>
              </a:rPr>
              <a:t>Japanese Harlequins are orange or fawn and either black, blue, chocolate, or lilac, while Magpie Harlequins are white and either black, blue, chocolate, or lilac. </a:t>
            </a:r>
          </a:p>
          <a:p>
            <a:r>
              <a:rPr lang="en-US" sz="1850" dirty="0">
                <a:latin typeface="Futura Md BT" panose="020B0602020204020303" pitchFamily="34" charset="0"/>
              </a:rPr>
              <a:t>A “perfect” Harlequin will have a marked split of the two colors alternating on the head, ears, feet, and body. </a:t>
            </a:r>
          </a:p>
          <a:p>
            <a:r>
              <a:rPr lang="en-US" sz="1850" dirty="0">
                <a:latin typeface="Futura Md BT" panose="020B0602020204020303" pitchFamily="34" charset="0"/>
              </a:rPr>
              <a:t>The Harlequin presents a worthy challenge to breeders to achieve a perfect 3-part harmony.</a:t>
            </a:r>
          </a:p>
          <a:p>
            <a:r>
              <a:rPr lang="en-US" sz="1850" dirty="0">
                <a:latin typeface="Futura Md BT" panose="020B0602020204020303" pitchFamily="34" charset="0"/>
              </a:rPr>
              <a:t>Maximum weight 9.5 lbs.</a:t>
            </a:r>
          </a:p>
        </p:txBody>
      </p:sp>
      <p:pic>
        <p:nvPicPr>
          <p:cNvPr id="6" name="Content Placeholder 5">
            <a:extLst>
              <a:ext uri="{FF2B5EF4-FFF2-40B4-BE49-F238E27FC236}">
                <a16:creationId xmlns:a16="http://schemas.microsoft.com/office/drawing/2014/main" id="{C75063E8-7DDA-4B01-A393-539573BE46B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471800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Havana</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The “Mink of the Fancy” became an ARBA recognized breed in 1916. </a:t>
            </a:r>
          </a:p>
          <a:p>
            <a:r>
              <a:rPr lang="en-US" sz="2000" dirty="0">
                <a:latin typeface="Futura Md BT" panose="020B0602020204020303" pitchFamily="34" charset="0"/>
              </a:rPr>
              <a:t>Known then as the Standard Havana, the breed was prized for the mink-like quality of their fur. </a:t>
            </a:r>
          </a:p>
          <a:p>
            <a:r>
              <a:rPr lang="en-US" sz="2000" dirty="0">
                <a:latin typeface="Futura Md BT" panose="020B0602020204020303" pitchFamily="34" charset="0"/>
              </a:rPr>
              <a:t>Today the Havana is one of the heavy hitters on the show table; frequently taking top honors at shows. </a:t>
            </a:r>
          </a:p>
          <a:p>
            <a:r>
              <a:rPr lang="en-US" sz="2000" dirty="0">
                <a:latin typeface="Futura Md BT" panose="020B0602020204020303" pitchFamily="34" charset="0"/>
              </a:rPr>
              <a:t>They are a compact breed and can be shown in the five recognized colors: Chocolate, Black, Blue, Broken and Lilac.</a:t>
            </a:r>
          </a:p>
          <a:p>
            <a:r>
              <a:rPr lang="en-US" sz="2000" dirty="0">
                <a:latin typeface="Futura Md BT" panose="020B0602020204020303" pitchFamily="34" charset="0"/>
              </a:rPr>
              <a:t>Maximum weight 6.5 lbs.</a:t>
            </a:r>
          </a:p>
        </p:txBody>
      </p:sp>
      <p:pic>
        <p:nvPicPr>
          <p:cNvPr id="6" name="Content Placeholder 5">
            <a:extLst>
              <a:ext uri="{FF2B5EF4-FFF2-40B4-BE49-F238E27FC236}">
                <a16:creationId xmlns:a16="http://schemas.microsoft.com/office/drawing/2014/main" id="{FFDDC6FE-1475-4378-8477-6EFDEDE59CC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3425243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Himalayan</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600" dirty="0">
                <a:latin typeface="Futura Md BT" panose="020B0602020204020303" pitchFamily="34" charset="0"/>
              </a:rPr>
              <a:t>Known abroad by various names such as the Russian Rabbit, the Black Nose Rabbit from China, and the Egyptian Smut, the Himalayan is indeed a worldly wonder.</a:t>
            </a:r>
          </a:p>
          <a:p>
            <a:r>
              <a:rPr lang="en-US" sz="1600" dirty="0">
                <a:latin typeface="Futura Md BT" panose="020B0602020204020303" pitchFamily="34" charset="0"/>
              </a:rPr>
              <a:t>A description of the Himalayan rabbit first appeared in an 1857 European publication and that by the end of the 19th century Himalayans were being raised for show in Great Britain. </a:t>
            </a:r>
          </a:p>
          <a:p>
            <a:r>
              <a:rPr lang="en-US" sz="1600" dirty="0">
                <a:latin typeface="Futura Md BT" panose="020B0602020204020303" pitchFamily="34" charset="0"/>
              </a:rPr>
              <a:t>At this time the Himalayan is the only cylindrical typed breed recognized by the ARBA. </a:t>
            </a:r>
          </a:p>
          <a:p>
            <a:r>
              <a:rPr lang="en-US" sz="1600" dirty="0">
                <a:latin typeface="Futura Md BT" panose="020B0602020204020303" pitchFamily="34" charset="0"/>
              </a:rPr>
              <a:t>Their laid back demeanor makes them easy to handle and a joy to exhibit. </a:t>
            </a:r>
          </a:p>
          <a:p>
            <a:r>
              <a:rPr lang="en-US" sz="1600" dirty="0">
                <a:latin typeface="Futura Md BT" panose="020B0602020204020303" pitchFamily="34" charset="0"/>
              </a:rPr>
              <a:t>They are ideal for youth competing in showmanship and challenging enough for seasoned breeders.</a:t>
            </a:r>
          </a:p>
          <a:p>
            <a:r>
              <a:rPr lang="en-US" sz="1600" dirty="0">
                <a:latin typeface="Futura Md BT" panose="020B0602020204020303" pitchFamily="34" charset="0"/>
              </a:rPr>
              <a:t>Maximum weight 4.5 lbs.</a:t>
            </a:r>
          </a:p>
        </p:txBody>
      </p:sp>
      <p:pic>
        <p:nvPicPr>
          <p:cNvPr id="6" name="Content Placeholder 5">
            <a:extLst>
              <a:ext uri="{FF2B5EF4-FFF2-40B4-BE49-F238E27FC236}">
                <a16:creationId xmlns:a16="http://schemas.microsoft.com/office/drawing/2014/main" id="{836983EF-6A22-4F8C-9B87-45111C5639C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300771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American Chinchilla</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Upon being shown by a British exhibitor at the New York State Fair in 1919 Chinchilla rabbits were sold to Edward H. Stahl and Jack Harris and the rest is history. </a:t>
            </a:r>
          </a:p>
          <a:p>
            <a:r>
              <a:rPr lang="en-US" sz="2000" dirty="0">
                <a:latin typeface="Futura Md BT" panose="020B0602020204020303" pitchFamily="34" charset="0"/>
              </a:rPr>
              <a:t>The Chinchilla can be credited with the development of more breeds and varieties of rabbit worldwide than any other breed of domestic rabbit. </a:t>
            </a:r>
          </a:p>
          <a:p>
            <a:r>
              <a:rPr lang="en-US" sz="2000" dirty="0">
                <a:latin typeface="Futura Md BT" panose="020B0602020204020303" pitchFamily="34" charset="0"/>
              </a:rPr>
              <a:t>The versatile American Chinchilla is the most rare of all the Chinchilla breeds but is a worthy competitor on the show table.</a:t>
            </a:r>
          </a:p>
          <a:p>
            <a:r>
              <a:rPr lang="en-US" sz="2000" dirty="0">
                <a:latin typeface="Futura Md BT" panose="020B0602020204020303" pitchFamily="34" charset="0"/>
              </a:rPr>
              <a:t>Maximum weight 12 lbs.</a:t>
            </a:r>
          </a:p>
        </p:txBody>
      </p:sp>
      <p:pic>
        <p:nvPicPr>
          <p:cNvPr id="6" name="Content Placeholder 5">
            <a:extLst>
              <a:ext uri="{FF2B5EF4-FFF2-40B4-BE49-F238E27FC236}">
                <a16:creationId xmlns:a16="http://schemas.microsoft.com/office/drawing/2014/main" id="{812439C8-6B6F-42F7-B27C-39A37A6EA14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4953" y="2273988"/>
            <a:ext cx="4004642" cy="3457341"/>
          </a:xfrm>
        </p:spPr>
      </p:pic>
    </p:spTree>
    <p:extLst>
      <p:ext uri="{BB962C8B-B14F-4D97-AF65-F5344CB8AC3E}">
        <p14:creationId xmlns:p14="http://schemas.microsoft.com/office/powerpoint/2010/main" val="3699534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Holland Lop</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800" dirty="0">
                <a:latin typeface="Futura Md BT" panose="020B0602020204020303" pitchFamily="34" charset="0"/>
              </a:rPr>
              <a:t>Originally developed by </a:t>
            </a:r>
            <a:r>
              <a:rPr lang="en-US" sz="1800" dirty="0" err="1">
                <a:latin typeface="Futura Md BT" panose="020B0602020204020303" pitchFamily="34" charset="0"/>
              </a:rPr>
              <a:t>Adriann</a:t>
            </a:r>
            <a:r>
              <a:rPr lang="en-US" sz="1800" dirty="0">
                <a:latin typeface="Futura Md BT" panose="020B0602020204020303" pitchFamily="34" charset="0"/>
              </a:rPr>
              <a:t> de Cock of the Netherlands with the purpose of creating a dwarfed lop-eared rabbit that was smaller and easier to handle than the larger French Lop.</a:t>
            </a:r>
          </a:p>
          <a:p>
            <a:r>
              <a:rPr lang="en-US" sz="1800" dirty="0">
                <a:latin typeface="Futura Md BT" panose="020B0602020204020303" pitchFamily="34" charset="0"/>
              </a:rPr>
              <a:t>The venture was long and challenging but ultimately, rewarding as the breed was recognized by the ARBA in 1979.</a:t>
            </a:r>
          </a:p>
          <a:p>
            <a:r>
              <a:rPr lang="en-US" sz="1800" dirty="0">
                <a:latin typeface="Futura Md BT" panose="020B0602020204020303" pitchFamily="34" charset="0"/>
              </a:rPr>
              <a:t>Today the Holland Lop is one of the top five most popular breeds in the ARBA. </a:t>
            </a:r>
          </a:p>
          <a:p>
            <a:r>
              <a:rPr lang="en-US" sz="1800" dirty="0">
                <a:latin typeface="Futura Md BT" panose="020B0602020204020303" pitchFamily="34" charset="0"/>
              </a:rPr>
              <a:t>Its compact size paired with the large head and lopped ears makes it a beautiful addition to the rabbit world. </a:t>
            </a:r>
          </a:p>
          <a:p>
            <a:r>
              <a:rPr lang="en-US" sz="1800" dirty="0">
                <a:latin typeface="Futura Md BT" panose="020B0602020204020303" pitchFamily="34" charset="0"/>
              </a:rPr>
              <a:t>Maximum weight 4 lbs.</a:t>
            </a:r>
          </a:p>
        </p:txBody>
      </p:sp>
      <p:pic>
        <p:nvPicPr>
          <p:cNvPr id="6" name="Content Placeholder 5">
            <a:extLst>
              <a:ext uri="{FF2B5EF4-FFF2-40B4-BE49-F238E27FC236}">
                <a16:creationId xmlns:a16="http://schemas.microsoft.com/office/drawing/2014/main" id="{CCCA490E-816C-4393-95DB-AA7ECD5021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734261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Jersey Wooly</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This distinctive breed with the mug head and luxurious </a:t>
            </a:r>
            <a:r>
              <a:rPr lang="en-US" sz="2000" dirty="0" err="1">
                <a:latin typeface="Futura Md BT" panose="020B0602020204020303" pitchFamily="34" charset="0"/>
              </a:rPr>
              <a:t>wooled</a:t>
            </a:r>
            <a:r>
              <a:rPr lang="en-US" sz="2000" dirty="0">
                <a:latin typeface="Futura Md BT" panose="020B0602020204020303" pitchFamily="34" charset="0"/>
              </a:rPr>
              <a:t> coat was developed by Bonnie Seeley and recognized as a breed in 1988. </a:t>
            </a:r>
          </a:p>
          <a:p>
            <a:r>
              <a:rPr lang="en-US" sz="2000" dirty="0">
                <a:latin typeface="Futura Md BT" panose="020B0602020204020303" pitchFamily="34" charset="0"/>
              </a:rPr>
              <a:t>Bonnie’s intent was to produce a small pet rabbit with wool that was easy to care for. </a:t>
            </a:r>
          </a:p>
          <a:p>
            <a:r>
              <a:rPr lang="en-US" sz="2000" dirty="0">
                <a:latin typeface="Futura Md BT" panose="020B0602020204020303" pitchFamily="34" charset="0"/>
              </a:rPr>
              <a:t>Today, the Jersey Wooly has become one of the most popular breeds of rabbit exhibited in the US and abroad.</a:t>
            </a:r>
          </a:p>
          <a:p>
            <a:r>
              <a:rPr lang="en-US" sz="2000" dirty="0">
                <a:latin typeface="Futura Md BT" panose="020B0602020204020303" pitchFamily="34" charset="0"/>
              </a:rPr>
              <a:t>Maximum weight 3.5 lbs.</a:t>
            </a:r>
          </a:p>
        </p:txBody>
      </p:sp>
      <p:pic>
        <p:nvPicPr>
          <p:cNvPr id="6" name="Content Placeholder 5">
            <a:extLst>
              <a:ext uri="{FF2B5EF4-FFF2-40B4-BE49-F238E27FC236}">
                <a16:creationId xmlns:a16="http://schemas.microsoft.com/office/drawing/2014/main" id="{FE14D988-7A7C-4E90-8725-6BD7E110C01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3990607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Lilac</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700" dirty="0">
                <a:latin typeface="Futura Md BT" panose="020B0602020204020303" pitchFamily="34" charset="0"/>
              </a:rPr>
              <a:t>Developed in Great Britain in the early 20th century, the Lilac was imported to the United States in 1922. </a:t>
            </a:r>
          </a:p>
          <a:p>
            <a:r>
              <a:rPr lang="en-US" sz="1700" dirty="0">
                <a:latin typeface="Futura Md BT" panose="020B0602020204020303" pitchFamily="34" charset="0"/>
              </a:rPr>
              <a:t>Population numbers remain low enough that it is currently listed by the Livestock Conservancy as a breed to watch. </a:t>
            </a:r>
          </a:p>
          <a:p>
            <a:r>
              <a:rPr lang="en-US" sz="1700" dirty="0">
                <a:latin typeface="Futura Md BT" panose="020B0602020204020303" pitchFamily="34" charset="0"/>
              </a:rPr>
              <a:t>This engaging breed is known for its distinctive pinkish dove-gray coloring and luxurious fur. </a:t>
            </a:r>
          </a:p>
          <a:p>
            <a:r>
              <a:rPr lang="en-US" sz="1700" dirty="0">
                <a:latin typeface="Futura Md BT" panose="020B0602020204020303" pitchFamily="34" charset="0"/>
              </a:rPr>
              <a:t>The Lilac is a standard breed, meaning it comes in only one color. </a:t>
            </a:r>
          </a:p>
          <a:p>
            <a:r>
              <a:rPr lang="en-US" sz="1700" dirty="0">
                <a:latin typeface="Futura Md BT" panose="020B0602020204020303" pitchFamily="34" charset="0"/>
              </a:rPr>
              <a:t>It is an ideal choice for a beginning rabbit enthusiast due to it’s docile nature, medium size and easy to understand breeding standard.</a:t>
            </a:r>
          </a:p>
          <a:p>
            <a:r>
              <a:rPr lang="en-US" sz="1700" dirty="0">
                <a:latin typeface="Futura Md BT" panose="020B0602020204020303" pitchFamily="34" charset="0"/>
              </a:rPr>
              <a:t>Maximum weight 8 lbs.</a:t>
            </a:r>
          </a:p>
        </p:txBody>
      </p:sp>
      <p:pic>
        <p:nvPicPr>
          <p:cNvPr id="6" name="Content Placeholder 5">
            <a:extLst>
              <a:ext uri="{FF2B5EF4-FFF2-40B4-BE49-F238E27FC236}">
                <a16:creationId xmlns:a16="http://schemas.microsoft.com/office/drawing/2014/main" id="{362DE2FB-43D6-4952-900B-A225B70760F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6" y="2273988"/>
            <a:ext cx="4010139" cy="3462087"/>
          </a:xfrm>
        </p:spPr>
      </p:pic>
    </p:spTree>
    <p:extLst>
      <p:ext uri="{BB962C8B-B14F-4D97-AF65-F5344CB8AC3E}">
        <p14:creationId xmlns:p14="http://schemas.microsoft.com/office/powerpoint/2010/main" val="966390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Lionhead</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The most eye-catching feature of the Lionhead rabbit is the distinctive mane around its head giving it the look of a male lion, as the name implies. </a:t>
            </a:r>
          </a:p>
          <a:p>
            <a:r>
              <a:rPr lang="en-US" sz="2000" dirty="0">
                <a:latin typeface="Futura Md BT" panose="020B0602020204020303" pitchFamily="34" charset="0"/>
              </a:rPr>
              <a:t>While the Lionhead has only been a recognized breed in the United States since 2014, it is steadily gaining in popularity throughout the rabbit hobby. </a:t>
            </a:r>
          </a:p>
          <a:p>
            <a:r>
              <a:rPr lang="en-US" sz="2000" dirty="0">
                <a:latin typeface="Futura Md BT" panose="020B0602020204020303" pitchFamily="34" charset="0"/>
              </a:rPr>
              <a:t>In 2018 the Lionhead roared; capturing its first ARBA Convention Best in Show!</a:t>
            </a:r>
          </a:p>
          <a:p>
            <a:r>
              <a:rPr lang="en-US" sz="2000" dirty="0">
                <a:latin typeface="Futura Md BT" panose="020B0602020204020303" pitchFamily="34" charset="0"/>
              </a:rPr>
              <a:t>Maximum weight 3.75 lbs.</a:t>
            </a:r>
          </a:p>
        </p:txBody>
      </p:sp>
      <p:pic>
        <p:nvPicPr>
          <p:cNvPr id="6" name="Content Placeholder 5">
            <a:extLst>
              <a:ext uri="{FF2B5EF4-FFF2-40B4-BE49-F238E27FC236}">
                <a16:creationId xmlns:a16="http://schemas.microsoft.com/office/drawing/2014/main" id="{166E0692-2D50-4E6A-935F-525DE6323F6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2130907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Mini Lop</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Stocky and compact the Mini Lop was brought to the U.S. in the 1970s bearing the name Klein </a:t>
            </a:r>
            <a:r>
              <a:rPr lang="en-US" sz="2000" dirty="0" err="1">
                <a:latin typeface="Futura Md BT" panose="020B0602020204020303" pitchFamily="34" charset="0"/>
              </a:rPr>
              <a:t>Widderand</a:t>
            </a:r>
            <a:r>
              <a:rPr lang="en-US" sz="2000" dirty="0">
                <a:latin typeface="Futura Md BT" panose="020B0602020204020303" pitchFamily="34" charset="0"/>
              </a:rPr>
              <a:t>. </a:t>
            </a:r>
          </a:p>
          <a:p>
            <a:r>
              <a:rPr lang="en-US" sz="2000" dirty="0">
                <a:latin typeface="Futura Md BT" panose="020B0602020204020303" pitchFamily="34" charset="0"/>
              </a:rPr>
              <a:t>After a slow start and a name change, the Mini Lop (presented by Herb Dyck), became an official ARBA breed in 1980. </a:t>
            </a:r>
          </a:p>
          <a:p>
            <a:r>
              <a:rPr lang="en-US" sz="2000" dirty="0">
                <a:latin typeface="Futura Md BT" panose="020B0602020204020303" pitchFamily="34" charset="0"/>
              </a:rPr>
              <a:t>Easily recognized by the basketball-sized head and engaging lopped ears, the Mini Lop only gains in popularity each year.</a:t>
            </a:r>
          </a:p>
          <a:p>
            <a:r>
              <a:rPr lang="en-US" sz="2000" dirty="0">
                <a:latin typeface="Futura Md BT" panose="020B0602020204020303" pitchFamily="34" charset="0"/>
              </a:rPr>
              <a:t>Maximum weight 6.5 lbs.</a:t>
            </a:r>
          </a:p>
        </p:txBody>
      </p:sp>
      <p:pic>
        <p:nvPicPr>
          <p:cNvPr id="6" name="Content Placeholder 5">
            <a:extLst>
              <a:ext uri="{FF2B5EF4-FFF2-40B4-BE49-F238E27FC236}">
                <a16:creationId xmlns:a16="http://schemas.microsoft.com/office/drawing/2014/main" id="{6853845E-DA83-40BB-9F39-CE194573E3D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034933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Mini Rex</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Though a relatively new breed, the Mini Rex is consistently the #1 or #2 top entry at any ARBA Convention. </a:t>
            </a:r>
          </a:p>
          <a:p>
            <a:r>
              <a:rPr lang="en-US" sz="2000" dirty="0">
                <a:latin typeface="Futura Md BT" panose="020B0602020204020303" pitchFamily="34" charset="0"/>
              </a:rPr>
              <a:t>Developed in 1984 in Texas by the late-great Monna Berryhill. </a:t>
            </a:r>
          </a:p>
          <a:p>
            <a:r>
              <a:rPr lang="en-US" sz="2000" dirty="0">
                <a:latin typeface="Futura Md BT" panose="020B0602020204020303" pitchFamily="34" charset="0"/>
              </a:rPr>
              <a:t>The plush coated Mini Rex became a recognized breed in 1988 and have been dominating the show tables ever since. </a:t>
            </a:r>
          </a:p>
          <a:p>
            <a:r>
              <a:rPr lang="en-US" sz="2000" dirty="0">
                <a:latin typeface="Futura Md BT" panose="020B0602020204020303" pitchFamily="34" charset="0"/>
              </a:rPr>
              <a:t>Popular and available in may different colors, the Mini Rex appeals to both new and seasoned breeders.</a:t>
            </a:r>
          </a:p>
          <a:p>
            <a:r>
              <a:rPr lang="en-US" sz="2000" dirty="0">
                <a:latin typeface="Futura Md BT" panose="020B0602020204020303" pitchFamily="34" charset="0"/>
              </a:rPr>
              <a:t>Maximum weight 4.5 lbs.</a:t>
            </a:r>
          </a:p>
        </p:txBody>
      </p:sp>
      <p:pic>
        <p:nvPicPr>
          <p:cNvPr id="6" name="Content Placeholder 5">
            <a:extLst>
              <a:ext uri="{FF2B5EF4-FFF2-40B4-BE49-F238E27FC236}">
                <a16:creationId xmlns:a16="http://schemas.microsoft.com/office/drawing/2014/main" id="{C090121B-6B3A-4A10-AACC-B1591CBA643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8863" y="2088824"/>
            <a:ext cx="4010025" cy="3831290"/>
          </a:xfrm>
        </p:spPr>
      </p:pic>
    </p:spTree>
    <p:extLst>
      <p:ext uri="{BB962C8B-B14F-4D97-AF65-F5344CB8AC3E}">
        <p14:creationId xmlns:p14="http://schemas.microsoft.com/office/powerpoint/2010/main" val="3968656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Mini Satin</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950" dirty="0">
                <a:latin typeface="Futura Md BT" panose="020B0602020204020303" pitchFamily="34" charset="0"/>
              </a:rPr>
              <a:t>The newest addition to “Team Sheen” arrived courtesy of J. Leo Collins who succeeded in getting the Mini Satins recognized by the ARBA in 2005. </a:t>
            </a:r>
          </a:p>
          <a:p>
            <a:r>
              <a:rPr lang="en-US" sz="1950" dirty="0">
                <a:latin typeface="Futura Md BT" panose="020B0602020204020303" pitchFamily="34" charset="0"/>
              </a:rPr>
              <a:t>Originally called the </a:t>
            </a:r>
            <a:r>
              <a:rPr lang="en-US" sz="1950" dirty="0" err="1">
                <a:latin typeface="Futura Md BT" panose="020B0602020204020303" pitchFamily="34" charset="0"/>
              </a:rPr>
              <a:t>Satinette</a:t>
            </a:r>
            <a:r>
              <a:rPr lang="en-US" sz="1950" dirty="0">
                <a:latin typeface="Futura Md BT" panose="020B0602020204020303" pitchFamily="34" charset="0"/>
              </a:rPr>
              <a:t>, the 47th breed came only in one showable color – white.</a:t>
            </a:r>
          </a:p>
          <a:p>
            <a:r>
              <a:rPr lang="en-US" sz="1950" dirty="0">
                <a:latin typeface="Futura Md BT" panose="020B0602020204020303" pitchFamily="34" charset="0"/>
              </a:rPr>
              <a:t>However, so popular was this breed that other rapidly followed. </a:t>
            </a:r>
          </a:p>
          <a:p>
            <a:r>
              <a:rPr lang="en-US" sz="1950" dirty="0">
                <a:latin typeface="Futura Md BT" panose="020B0602020204020303" pitchFamily="34" charset="0"/>
              </a:rPr>
              <a:t>As of this writing there are 16 showable varieties of Mini Satin; offering something for everyone.</a:t>
            </a:r>
          </a:p>
          <a:p>
            <a:r>
              <a:rPr lang="en-US" sz="1950" dirty="0">
                <a:latin typeface="Futura Md BT" panose="020B0602020204020303" pitchFamily="34" charset="0"/>
              </a:rPr>
              <a:t>Maximum weight 4 lbs.</a:t>
            </a:r>
          </a:p>
        </p:txBody>
      </p:sp>
      <p:pic>
        <p:nvPicPr>
          <p:cNvPr id="6" name="Content Placeholder 5">
            <a:extLst>
              <a:ext uri="{FF2B5EF4-FFF2-40B4-BE49-F238E27FC236}">
                <a16:creationId xmlns:a16="http://schemas.microsoft.com/office/drawing/2014/main" id="{6C5E5EFE-3262-4CD1-A3D9-115B070FB5C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2481658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Netherland Dwarf</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The enduring appeal of the Netherland Dwarf can be attributed to their diminutive size, variety of showable colors, and brachycephalic head. </a:t>
            </a:r>
          </a:p>
          <a:p>
            <a:r>
              <a:rPr lang="en-US" sz="2000" dirty="0">
                <a:latin typeface="Futura Md BT" panose="020B0602020204020303" pitchFamily="34" charset="0"/>
              </a:rPr>
              <a:t>The Netherland Dwarf breed was first produced in the Netherlands in the early 20th century, and soon made its way to America.</a:t>
            </a:r>
          </a:p>
          <a:p>
            <a:r>
              <a:rPr lang="en-US" sz="2000" dirty="0">
                <a:latin typeface="Futura Md BT" panose="020B0602020204020303" pitchFamily="34" charset="0"/>
              </a:rPr>
              <a:t>Since then their popularity has only grown and new color varieties have been recognized; bringing the total to 26.</a:t>
            </a:r>
          </a:p>
          <a:p>
            <a:r>
              <a:rPr lang="en-US" sz="2000" dirty="0">
                <a:latin typeface="Futura Md BT" panose="020B0602020204020303" pitchFamily="34" charset="0"/>
              </a:rPr>
              <a:t>Maximum weight 2.5 lbs.</a:t>
            </a:r>
          </a:p>
        </p:txBody>
      </p:sp>
      <p:pic>
        <p:nvPicPr>
          <p:cNvPr id="6" name="Content Placeholder 5">
            <a:extLst>
              <a:ext uri="{FF2B5EF4-FFF2-40B4-BE49-F238E27FC236}">
                <a16:creationId xmlns:a16="http://schemas.microsoft.com/office/drawing/2014/main" id="{F32C2D30-1F67-4412-B0E8-E5E86BB9A37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6" y="2273988"/>
            <a:ext cx="4010139" cy="3462087"/>
          </a:xfrm>
        </p:spPr>
      </p:pic>
    </p:spTree>
    <p:extLst>
      <p:ext uri="{BB962C8B-B14F-4D97-AF65-F5344CB8AC3E}">
        <p14:creationId xmlns:p14="http://schemas.microsoft.com/office/powerpoint/2010/main" val="2688988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New Zealand</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900" dirty="0">
                <a:latin typeface="Futura Md BT" panose="020B0602020204020303" pitchFamily="34" charset="0"/>
              </a:rPr>
              <a:t>With more ARBA Best in Show wins than any other breed, the New Zealand rabbit was a game changer for many breeders. </a:t>
            </a:r>
          </a:p>
          <a:p>
            <a:r>
              <a:rPr lang="en-US" sz="1900" dirty="0">
                <a:latin typeface="Futura Md BT" panose="020B0602020204020303" pitchFamily="34" charset="0"/>
              </a:rPr>
              <a:t>Despite the name, the breed was originally developed in the United States and became recognized in 1916. </a:t>
            </a:r>
          </a:p>
          <a:p>
            <a:r>
              <a:rPr lang="en-US" sz="1900" dirty="0">
                <a:latin typeface="Futura Md BT" panose="020B0602020204020303" pitchFamily="34" charset="0"/>
              </a:rPr>
              <a:t>New </a:t>
            </a:r>
            <a:r>
              <a:rPr lang="en-US" sz="1900" dirty="0" err="1">
                <a:latin typeface="Futura Md BT" panose="020B0602020204020303" pitchFamily="34" charset="0"/>
              </a:rPr>
              <a:t>Zealands</a:t>
            </a:r>
            <a:r>
              <a:rPr lang="en-US" sz="1900" dirty="0">
                <a:latin typeface="Futura Md BT" panose="020B0602020204020303" pitchFamily="34" charset="0"/>
              </a:rPr>
              <a:t> were prized for their quick growth rate and meat production, and while the Reds were initially more popular, the New Zealand White soon took over due to the easy of dyeing a white pelt for the fur market.</a:t>
            </a:r>
          </a:p>
          <a:p>
            <a:r>
              <a:rPr lang="en-US" sz="1900" dirty="0">
                <a:latin typeface="Futura Md BT" panose="020B0602020204020303" pitchFamily="34" charset="0"/>
              </a:rPr>
              <a:t>Maximum weight 12 lbs.</a:t>
            </a:r>
          </a:p>
        </p:txBody>
      </p:sp>
      <p:pic>
        <p:nvPicPr>
          <p:cNvPr id="6" name="Content Placeholder 5">
            <a:extLst>
              <a:ext uri="{FF2B5EF4-FFF2-40B4-BE49-F238E27FC236}">
                <a16:creationId xmlns:a16="http://schemas.microsoft.com/office/drawing/2014/main" id="{50B7495D-2DBC-4B1E-9E54-93813542BD2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454006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Palomino</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1957 became the year of the Palomino. </a:t>
            </a:r>
          </a:p>
          <a:p>
            <a:r>
              <a:rPr lang="en-US" sz="2000" dirty="0">
                <a:latin typeface="Futura Md BT" panose="020B0602020204020303" pitchFamily="34" charset="0"/>
              </a:rPr>
              <a:t>Named after their color (similar to the Palomino horse), the Palomino comes in two varieties, Golden and Lynx. </a:t>
            </a:r>
          </a:p>
          <a:p>
            <a:r>
              <a:rPr lang="en-US" sz="2000" dirty="0">
                <a:latin typeface="Futura Md BT" panose="020B0602020204020303" pitchFamily="34" charset="0"/>
              </a:rPr>
              <a:t>Palominos are a popular breed with enthusiasts from coast to coast due to their multiple uses for show, pet, meat and fur.</a:t>
            </a:r>
          </a:p>
          <a:p>
            <a:r>
              <a:rPr lang="en-US" sz="2000" dirty="0">
                <a:latin typeface="Futura Md BT" panose="020B0602020204020303" pitchFamily="34" charset="0"/>
              </a:rPr>
              <a:t>Maximum weight 11 lbs.</a:t>
            </a:r>
          </a:p>
        </p:txBody>
      </p:sp>
      <p:pic>
        <p:nvPicPr>
          <p:cNvPr id="6" name="Content Placeholder 5">
            <a:extLst>
              <a:ext uri="{FF2B5EF4-FFF2-40B4-BE49-F238E27FC236}">
                <a16:creationId xmlns:a16="http://schemas.microsoft.com/office/drawing/2014/main" id="{2737B368-9FBB-4AE9-BDE7-AD11D4EA1E6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57341"/>
          </a:xfrm>
        </p:spPr>
      </p:pic>
    </p:spTree>
    <p:extLst>
      <p:ext uri="{BB962C8B-B14F-4D97-AF65-F5344CB8AC3E}">
        <p14:creationId xmlns:p14="http://schemas.microsoft.com/office/powerpoint/2010/main" val="259830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American Fuzzy Lop</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The American Fuzzy Lop became a recognized breed in 1989. </a:t>
            </a:r>
          </a:p>
          <a:p>
            <a:r>
              <a:rPr lang="en-US" sz="2000" dirty="0">
                <a:latin typeface="Futura Md BT" panose="020B0602020204020303" pitchFamily="34" charset="0"/>
              </a:rPr>
              <a:t>Known for its lopped ears, large head and </a:t>
            </a:r>
            <a:r>
              <a:rPr lang="en-US" sz="2000" dirty="0" err="1">
                <a:latin typeface="Futura Md BT" panose="020B0602020204020303" pitchFamily="34" charset="0"/>
              </a:rPr>
              <a:t>wooled</a:t>
            </a:r>
            <a:r>
              <a:rPr lang="en-US" sz="2000" dirty="0">
                <a:latin typeface="Futura Md BT" panose="020B0602020204020303" pitchFamily="34" charset="0"/>
              </a:rPr>
              <a:t> coat, the AFL is a sweet tempered, rabbit that is energetic and popular for beginning and seasoned exhibitors alike. </a:t>
            </a:r>
          </a:p>
          <a:p>
            <a:r>
              <a:rPr lang="en-US" sz="2000" dirty="0">
                <a:latin typeface="Futura Md BT" panose="020B0602020204020303" pitchFamily="34" charset="0"/>
              </a:rPr>
              <a:t>Maximum weight 4 lbs.</a:t>
            </a:r>
          </a:p>
        </p:txBody>
      </p:sp>
      <p:pic>
        <p:nvPicPr>
          <p:cNvPr id="6" name="Content Placeholder 5">
            <a:extLst>
              <a:ext uri="{FF2B5EF4-FFF2-40B4-BE49-F238E27FC236}">
                <a16:creationId xmlns:a16="http://schemas.microsoft.com/office/drawing/2014/main" id="{D41FCB3C-FFE2-4677-B03A-D93FA80296E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8863" y="2270723"/>
            <a:ext cx="4010025" cy="3467492"/>
          </a:xfrm>
        </p:spPr>
      </p:pic>
    </p:spTree>
    <p:extLst>
      <p:ext uri="{BB962C8B-B14F-4D97-AF65-F5344CB8AC3E}">
        <p14:creationId xmlns:p14="http://schemas.microsoft.com/office/powerpoint/2010/main" val="1330536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Polish</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900" dirty="0">
                <a:latin typeface="Futura Md BT" panose="020B0602020204020303" pitchFamily="34" charset="0"/>
              </a:rPr>
              <a:t>The origins of the Polish remain somewhat obscure. </a:t>
            </a:r>
          </a:p>
          <a:p>
            <a:r>
              <a:rPr lang="en-US" sz="1900" dirty="0">
                <a:latin typeface="Futura Md BT" panose="020B0602020204020303" pitchFamily="34" charset="0"/>
              </a:rPr>
              <a:t>The breed was mentioned in English literature in 1860 and was believed to have owed their origins to Britain and not Poland as their name suggested. </a:t>
            </a:r>
          </a:p>
          <a:p>
            <a:r>
              <a:rPr lang="en-US" sz="1900" dirty="0">
                <a:latin typeface="Futura Md BT" panose="020B0602020204020303" pitchFamily="34" charset="0"/>
              </a:rPr>
              <a:t>Though diminutive in size, the Polish is not a dwarf breed, having longer ears, a non-brachycephalic head, and less </a:t>
            </a:r>
            <a:r>
              <a:rPr lang="en-US" sz="1900" dirty="0" err="1">
                <a:latin typeface="Futura Md BT" panose="020B0602020204020303" pitchFamily="34" charset="0"/>
              </a:rPr>
              <a:t>cobbiness</a:t>
            </a:r>
            <a:r>
              <a:rPr lang="en-US" sz="1900" dirty="0">
                <a:latin typeface="Futura Md BT" panose="020B0602020204020303" pitchFamily="34" charset="0"/>
              </a:rPr>
              <a:t> of body than the Netherland Dwarf. </a:t>
            </a:r>
          </a:p>
          <a:p>
            <a:r>
              <a:rPr lang="en-US" sz="1900" dirty="0">
                <a:latin typeface="Futura Md BT" panose="020B0602020204020303" pitchFamily="34" charset="0"/>
              </a:rPr>
              <a:t>The Polish are a popular show rabbit and enjoy a loyal following among exhibitors.</a:t>
            </a:r>
          </a:p>
          <a:p>
            <a:r>
              <a:rPr lang="en-US" sz="1900" dirty="0">
                <a:latin typeface="Futura Md BT" panose="020B0602020204020303" pitchFamily="34" charset="0"/>
              </a:rPr>
              <a:t>Maximum weight 3.5 lbs.</a:t>
            </a:r>
          </a:p>
        </p:txBody>
      </p:sp>
      <p:pic>
        <p:nvPicPr>
          <p:cNvPr id="6" name="Content Placeholder 5">
            <a:extLst>
              <a:ext uri="{FF2B5EF4-FFF2-40B4-BE49-F238E27FC236}">
                <a16:creationId xmlns:a16="http://schemas.microsoft.com/office/drawing/2014/main" id="{D6FA6516-2782-4235-BBE0-FF6E743AA85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774776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Rex</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750" dirty="0">
                <a:latin typeface="Futura Md BT" panose="020B0602020204020303" pitchFamily="34" charset="0"/>
              </a:rPr>
              <a:t>First shown publicly at the Paris International Rabbit Show in 1924, the Rex breed was recognized internationally as a breed to watch. </a:t>
            </a:r>
          </a:p>
          <a:p>
            <a:r>
              <a:rPr lang="en-US" sz="1750" dirty="0">
                <a:latin typeface="Futura Md BT" panose="020B0602020204020303" pitchFamily="34" charset="0"/>
              </a:rPr>
              <a:t>Imported to the US in 1924 by John Fehr and Alfred Zimmerman. </a:t>
            </a:r>
          </a:p>
          <a:p>
            <a:r>
              <a:rPr lang="en-US" sz="1750" dirty="0">
                <a:latin typeface="Futura Md BT" panose="020B0602020204020303" pitchFamily="34" charset="0"/>
              </a:rPr>
              <a:t>The popularity of the Rex is largely due to the mutation that produces a short, dense velvet-like quality to the fur. </a:t>
            </a:r>
          </a:p>
          <a:p>
            <a:r>
              <a:rPr lang="en-US" sz="1750" dirty="0">
                <a:latin typeface="Futura Md BT" panose="020B0602020204020303" pitchFamily="34" charset="0"/>
              </a:rPr>
              <a:t>Today the Rex remains the number one breed used in fur production due to this unique coat quality. </a:t>
            </a:r>
          </a:p>
          <a:p>
            <a:r>
              <a:rPr lang="en-US" sz="1750" dirty="0">
                <a:latin typeface="Futura Md BT" panose="020B0602020204020303" pitchFamily="34" charset="0"/>
              </a:rPr>
              <a:t>Today the “King of the Rabbits” can be shown in 16 color varieties that showcase that plush and unforgettable fur.</a:t>
            </a:r>
          </a:p>
          <a:p>
            <a:r>
              <a:rPr lang="en-US" sz="1750" dirty="0">
                <a:latin typeface="Futura Md BT" panose="020B0602020204020303" pitchFamily="34" charset="0"/>
              </a:rPr>
              <a:t>Maximum weight 10.5 lbs.</a:t>
            </a:r>
          </a:p>
        </p:txBody>
      </p:sp>
      <p:pic>
        <p:nvPicPr>
          <p:cNvPr id="6" name="Content Placeholder 5">
            <a:extLst>
              <a:ext uri="{FF2B5EF4-FFF2-40B4-BE49-F238E27FC236}">
                <a16:creationId xmlns:a16="http://schemas.microsoft.com/office/drawing/2014/main" id="{CC4C5967-846C-4054-B420-F708B41E163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475381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Rhinelander</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850" dirty="0">
                <a:latin typeface="Futura Md BT" panose="020B0602020204020303" pitchFamily="34" charset="0"/>
              </a:rPr>
              <a:t>Trim and athletic, the Rhinelander is a medium sized arched breed known for its flashy markings of orange and black, or fawn and blue. </a:t>
            </a:r>
          </a:p>
          <a:p>
            <a:r>
              <a:rPr lang="en-US" sz="1850" dirty="0">
                <a:latin typeface="Futura Md BT" panose="020B0602020204020303" pitchFamily="34" charset="0"/>
              </a:rPr>
              <a:t>Developed in Germany in the first decade of the 20th century, </a:t>
            </a:r>
            <a:r>
              <a:rPr lang="en-US" sz="1850" dirty="0" err="1">
                <a:latin typeface="Futura Md BT" panose="020B0602020204020303" pitchFamily="34" charset="0"/>
              </a:rPr>
              <a:t>Rhinelanders</a:t>
            </a:r>
            <a:r>
              <a:rPr lang="en-US" sz="1850" dirty="0">
                <a:latin typeface="Futura Md BT" panose="020B0602020204020303" pitchFamily="34" charset="0"/>
              </a:rPr>
              <a:t> made their way to the United States in 1923 and were recognized as a breed in 1924. </a:t>
            </a:r>
          </a:p>
          <a:p>
            <a:r>
              <a:rPr lang="en-US" sz="1850" dirty="0" err="1">
                <a:latin typeface="Futura Md BT" panose="020B0602020204020303" pitchFamily="34" charset="0"/>
              </a:rPr>
              <a:t>Rhinelanders</a:t>
            </a:r>
            <a:r>
              <a:rPr lang="en-US" sz="1850" dirty="0">
                <a:latin typeface="Futura Md BT" panose="020B0602020204020303" pitchFamily="34" charset="0"/>
              </a:rPr>
              <a:t> are known as a running breed meaning they move about the show table instead of being statically posed. </a:t>
            </a:r>
          </a:p>
          <a:p>
            <a:r>
              <a:rPr lang="en-US" sz="1850" dirty="0">
                <a:latin typeface="Futura Md BT" panose="020B0602020204020303" pitchFamily="34" charset="0"/>
              </a:rPr>
              <a:t>They are considered a rare breed in the US. </a:t>
            </a:r>
          </a:p>
          <a:p>
            <a:r>
              <a:rPr lang="en-US" sz="1850" dirty="0">
                <a:latin typeface="Futura Md BT" panose="020B0602020204020303" pitchFamily="34" charset="0"/>
              </a:rPr>
              <a:t>Maximum weight 10 lbs.</a:t>
            </a:r>
          </a:p>
        </p:txBody>
      </p:sp>
      <p:pic>
        <p:nvPicPr>
          <p:cNvPr id="6" name="Content Placeholder 5">
            <a:extLst>
              <a:ext uri="{FF2B5EF4-FFF2-40B4-BE49-F238E27FC236}">
                <a16:creationId xmlns:a16="http://schemas.microsoft.com/office/drawing/2014/main" id="{500D0251-2390-486D-936D-5E2A82ABAC6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76839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Satin</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650" dirty="0">
                <a:latin typeface="Futura Md BT" panose="020B0602020204020303" pitchFamily="34" charset="0"/>
              </a:rPr>
              <a:t>Satins first appeared in a litter of </a:t>
            </a:r>
            <a:r>
              <a:rPr lang="en-US" sz="1650" dirty="0" err="1">
                <a:latin typeface="Futura Md BT" panose="020B0602020204020303" pitchFamily="34" charset="0"/>
              </a:rPr>
              <a:t>Havanas</a:t>
            </a:r>
            <a:r>
              <a:rPr lang="en-US" sz="1650" dirty="0">
                <a:latin typeface="Futura Md BT" panose="020B0602020204020303" pitchFamily="34" charset="0"/>
              </a:rPr>
              <a:t> owned by Walter Huey of Pendleton, IN in 1934.  After consulting with Harvard University geneticists it was concluded that this was a simple mutation that was unlike anything seen in the rabbit world.  From those humble beginnings the Satin Rabbit was born. </a:t>
            </a:r>
          </a:p>
          <a:p>
            <a:r>
              <a:rPr lang="en-US" sz="1650" dirty="0">
                <a:latin typeface="Futura Md BT" panose="020B0602020204020303" pitchFamily="34" charset="0"/>
              </a:rPr>
              <a:t>First called Satin </a:t>
            </a:r>
            <a:r>
              <a:rPr lang="en-US" sz="1650" dirty="0" err="1">
                <a:latin typeface="Futura Md BT" panose="020B0602020204020303" pitchFamily="34" charset="0"/>
              </a:rPr>
              <a:t>Havanas</a:t>
            </a:r>
            <a:r>
              <a:rPr lang="en-US" sz="1650" dirty="0">
                <a:latin typeface="Futura Md BT" panose="020B0602020204020303" pitchFamily="34" charset="0"/>
              </a:rPr>
              <a:t>, these rabbits with the brilliant sheen were later renamed Satins. </a:t>
            </a:r>
          </a:p>
          <a:p>
            <a:r>
              <a:rPr lang="en-US" sz="1650" dirty="0">
                <a:latin typeface="Futura Md BT" panose="020B0602020204020303" pitchFamily="34" charset="0"/>
              </a:rPr>
              <a:t>Today exhibitors can enjoy showing Satins in 11 brilliant colors.</a:t>
            </a:r>
          </a:p>
          <a:p>
            <a:r>
              <a:rPr lang="en-US" sz="1650" dirty="0">
                <a:latin typeface="Futura Md BT" panose="020B0602020204020303" pitchFamily="34" charset="0"/>
              </a:rPr>
              <a:t>The Satins and Mini Satins (affectionately called Team Sheen) are grouped under one specialty club.</a:t>
            </a:r>
          </a:p>
          <a:p>
            <a:r>
              <a:rPr lang="en-US" sz="1650" dirty="0">
                <a:latin typeface="Futura Md BT" panose="020B0602020204020303" pitchFamily="34" charset="0"/>
              </a:rPr>
              <a:t>Maximum weight 11 lbs.</a:t>
            </a:r>
          </a:p>
        </p:txBody>
      </p:sp>
      <p:pic>
        <p:nvPicPr>
          <p:cNvPr id="6" name="Content Placeholder 5">
            <a:extLst>
              <a:ext uri="{FF2B5EF4-FFF2-40B4-BE49-F238E27FC236}">
                <a16:creationId xmlns:a16="http://schemas.microsoft.com/office/drawing/2014/main" id="{F4E45DE8-2728-47BC-AF74-090DC9576C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2418477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Satin Angora</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The commercial typed Satin Angora became a recognized breed in 1987. </a:t>
            </a:r>
          </a:p>
          <a:p>
            <a:r>
              <a:rPr lang="en-US" sz="2000" dirty="0">
                <a:latin typeface="Futura Md BT" panose="020B0602020204020303" pitchFamily="34" charset="0"/>
              </a:rPr>
              <a:t>The unique silky wool which possesses a distinct sheen is considered some of the most valuable of all wool and is the hallmark of the breed.</a:t>
            </a:r>
          </a:p>
          <a:p>
            <a:r>
              <a:rPr lang="en-US" sz="2000" dirty="0">
                <a:latin typeface="Futura Md BT" panose="020B0602020204020303" pitchFamily="34" charset="0"/>
              </a:rPr>
              <a:t>Maximum weight 9.5 lbs.</a:t>
            </a:r>
          </a:p>
        </p:txBody>
      </p:sp>
      <p:pic>
        <p:nvPicPr>
          <p:cNvPr id="6" name="Content Placeholder 5">
            <a:extLst>
              <a:ext uri="{FF2B5EF4-FFF2-40B4-BE49-F238E27FC236}">
                <a16:creationId xmlns:a16="http://schemas.microsoft.com/office/drawing/2014/main" id="{FF449DB5-6701-4A4F-BA47-9A176B9CE1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6" y="2273988"/>
            <a:ext cx="4023555" cy="3473669"/>
          </a:xfrm>
        </p:spPr>
      </p:pic>
    </p:spTree>
    <p:extLst>
      <p:ext uri="{BB962C8B-B14F-4D97-AF65-F5344CB8AC3E}">
        <p14:creationId xmlns:p14="http://schemas.microsoft.com/office/powerpoint/2010/main" val="2309245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Silver</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700" dirty="0">
                <a:latin typeface="Futura Md BT" panose="020B0602020204020303" pitchFamily="34" charset="0"/>
              </a:rPr>
              <a:t>One of the oldest recorded breed of domestic rabbit the Silver dates back at least to the 1500s. </a:t>
            </a:r>
          </a:p>
          <a:p>
            <a:r>
              <a:rPr lang="en-US" sz="1700" dirty="0">
                <a:latin typeface="Futura Md BT" panose="020B0602020204020303" pitchFamily="34" charset="0"/>
              </a:rPr>
              <a:t>There are legends and stories that tell of Sir Walter Raleigh introducing the breed to England from Portugal. </a:t>
            </a:r>
          </a:p>
          <a:p>
            <a:r>
              <a:rPr lang="en-US" sz="1700" dirty="0">
                <a:latin typeface="Futura Md BT" panose="020B0602020204020303" pitchFamily="34" charset="0"/>
              </a:rPr>
              <a:t>Around 1920 the Silver was introduced onto American soil and was accepted as a breed. </a:t>
            </a:r>
          </a:p>
          <a:p>
            <a:r>
              <a:rPr lang="en-US" sz="1700" dirty="0">
                <a:latin typeface="Futura Md BT" panose="020B0602020204020303" pitchFamily="34" charset="0"/>
              </a:rPr>
              <a:t>It was one of the first breeds to ever be accepted and today, it is accepted in three different varieties: black, brown and fawn. </a:t>
            </a:r>
          </a:p>
          <a:p>
            <a:r>
              <a:rPr lang="en-US" sz="1700" dirty="0">
                <a:latin typeface="Futura Md BT" panose="020B0602020204020303" pitchFamily="34" charset="0"/>
              </a:rPr>
              <a:t>The Silver is distinguished by the silvery luster of the white guard hairs mingled with the colored portion of the coat.</a:t>
            </a:r>
          </a:p>
          <a:p>
            <a:r>
              <a:rPr lang="en-US" sz="1700" dirty="0">
                <a:latin typeface="Futura Md BT" panose="020B0602020204020303" pitchFamily="34" charset="0"/>
              </a:rPr>
              <a:t>Maximum weight 5 lbs.</a:t>
            </a:r>
          </a:p>
        </p:txBody>
      </p:sp>
      <p:pic>
        <p:nvPicPr>
          <p:cNvPr id="6" name="Content Placeholder 5">
            <a:extLst>
              <a:ext uri="{FF2B5EF4-FFF2-40B4-BE49-F238E27FC236}">
                <a16:creationId xmlns:a16="http://schemas.microsoft.com/office/drawing/2014/main" id="{44BB5011-249A-42FF-B7B3-6A90F7FF865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986600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Silver Fox</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700" dirty="0">
                <a:latin typeface="Futura Md BT" panose="020B0602020204020303" pitchFamily="34" charset="0"/>
              </a:rPr>
              <a:t>The Silver Fox breed was developed by Walter B. Garland and was the third breed to be developed in the United States. </a:t>
            </a:r>
          </a:p>
          <a:p>
            <a:r>
              <a:rPr lang="en-US" sz="1700" dirty="0">
                <a:latin typeface="Futura Md BT" panose="020B0602020204020303" pitchFamily="34" charset="0"/>
              </a:rPr>
              <a:t>Originally named the American Heavyweight Silver, the name was changed to Silver Fox in 1929. </a:t>
            </a:r>
          </a:p>
          <a:p>
            <a:r>
              <a:rPr lang="en-US" sz="1700" dirty="0">
                <a:latin typeface="Futura Md BT" panose="020B0602020204020303" pitchFamily="34" charset="0"/>
              </a:rPr>
              <a:t>Though the black and blue color varieties of Silver Fox were originally recognized, the blue variety was later dropped. </a:t>
            </a:r>
          </a:p>
          <a:p>
            <a:r>
              <a:rPr lang="en-US" sz="1700" dirty="0">
                <a:latin typeface="Futura Md BT" panose="020B0602020204020303" pitchFamily="34" charset="0"/>
              </a:rPr>
              <a:t>The Silver Fox is distinguished by the unique standing fur and silver tipped and white hairs shot throughout the coat. </a:t>
            </a:r>
          </a:p>
          <a:p>
            <a:r>
              <a:rPr lang="en-US" sz="1700" dirty="0">
                <a:latin typeface="Futura Md BT" panose="020B0602020204020303" pitchFamily="34" charset="0"/>
              </a:rPr>
              <a:t>These hairs are evenly dispersed giving a sharp, bright look to the fur.</a:t>
            </a:r>
          </a:p>
          <a:p>
            <a:r>
              <a:rPr lang="en-US" sz="1700" dirty="0">
                <a:latin typeface="Futura Md BT" panose="020B0602020204020303" pitchFamily="34" charset="0"/>
              </a:rPr>
              <a:t>Maximum weight 12 lbs.</a:t>
            </a:r>
          </a:p>
        </p:txBody>
      </p:sp>
      <p:pic>
        <p:nvPicPr>
          <p:cNvPr id="6" name="Content Placeholder 5">
            <a:extLst>
              <a:ext uri="{FF2B5EF4-FFF2-40B4-BE49-F238E27FC236}">
                <a16:creationId xmlns:a16="http://schemas.microsoft.com/office/drawing/2014/main" id="{3CF80FA8-778C-4C8D-AEE0-0D8F0D70603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599140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Silver Marten</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600" dirty="0">
                <a:latin typeface="Futura Md BT" panose="020B0602020204020303" pitchFamily="34" charset="0"/>
              </a:rPr>
              <a:t>Originally described as “strange little black rabbits” in the 1920s when they popped up in Chinchilla litters, the Silver Marten was the result of breeders introducing black and tan rabbits into Chinchillas to improve the type. </a:t>
            </a:r>
          </a:p>
          <a:p>
            <a:r>
              <a:rPr lang="en-US" sz="1600" dirty="0">
                <a:latin typeface="Futura Md BT" panose="020B0602020204020303" pitchFamily="34" charset="0"/>
              </a:rPr>
              <a:t>The ‘Silver Marten’ is both the name of a breed and a color. </a:t>
            </a:r>
          </a:p>
          <a:p>
            <a:r>
              <a:rPr lang="en-US" sz="1600" dirty="0">
                <a:latin typeface="Futura Md BT" panose="020B0602020204020303" pitchFamily="34" charset="0"/>
              </a:rPr>
              <a:t>The Silver Marten breed came first, and then was used to introduce the color as a variety in a number of other breeds such as the Netherland Dwarf, Mini Rex, and Mini Satin. </a:t>
            </a:r>
          </a:p>
          <a:p>
            <a:r>
              <a:rPr lang="en-US" sz="1600" dirty="0">
                <a:latin typeface="Futura Md BT" panose="020B0602020204020303" pitchFamily="34" charset="0"/>
              </a:rPr>
              <a:t>The American Rabbit Breeders Association established a working standard for Black and Chocolate Silver Marten in 1927, Blue was added in 1933, and finally Sable in 1993.</a:t>
            </a:r>
          </a:p>
          <a:p>
            <a:r>
              <a:rPr lang="en-US" sz="1600" dirty="0">
                <a:latin typeface="Futura Md BT" panose="020B0602020204020303" pitchFamily="34" charset="0"/>
              </a:rPr>
              <a:t>Maximum weight 9.5 lbs.</a:t>
            </a:r>
          </a:p>
        </p:txBody>
      </p:sp>
      <p:pic>
        <p:nvPicPr>
          <p:cNvPr id="6" name="Content Placeholder 5">
            <a:extLst>
              <a:ext uri="{FF2B5EF4-FFF2-40B4-BE49-F238E27FC236}">
                <a16:creationId xmlns:a16="http://schemas.microsoft.com/office/drawing/2014/main" id="{4A7AF707-70E3-4BCA-B611-CCCFE3DD4BE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994836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Standard Chinchilla</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800" dirty="0">
                <a:latin typeface="Futura Md BT" panose="020B0602020204020303" pitchFamily="34" charset="0"/>
              </a:rPr>
              <a:t>In the 1920s the Standard Chinchilla took the US by storm. Breeders recognized immediately that the breed would be of great value for its fur. </a:t>
            </a:r>
          </a:p>
          <a:p>
            <a:r>
              <a:rPr lang="en-US" sz="1800" dirty="0">
                <a:latin typeface="Futura Md BT" panose="020B0602020204020303" pitchFamily="34" charset="0"/>
              </a:rPr>
              <a:t>Almost overnight the Standard Chinchillas were the next big thing following the Belgian Hares. </a:t>
            </a:r>
          </a:p>
          <a:p>
            <a:r>
              <a:rPr lang="en-US" sz="1800" dirty="0">
                <a:latin typeface="Futura Md BT" panose="020B0602020204020303" pitchFamily="34" charset="0"/>
              </a:rPr>
              <a:t>Thousands of Chinchilla rabbits, including the Standard Chinchillas, were registered with the association during the 1920’s. </a:t>
            </a:r>
          </a:p>
          <a:p>
            <a:r>
              <a:rPr lang="en-US" sz="1800" dirty="0">
                <a:latin typeface="Futura Md BT" panose="020B0602020204020303" pitchFamily="34" charset="0"/>
              </a:rPr>
              <a:t>Today the breed enjoys a more modest, but steady exposure; remaining popular with top breeders and showman alike. </a:t>
            </a:r>
          </a:p>
          <a:p>
            <a:r>
              <a:rPr lang="en-US" sz="1800" dirty="0">
                <a:latin typeface="Futura Md BT" panose="020B0602020204020303" pitchFamily="34" charset="0"/>
              </a:rPr>
              <a:t>Maximum weight 7.5 lbs.</a:t>
            </a:r>
          </a:p>
        </p:txBody>
      </p:sp>
      <p:pic>
        <p:nvPicPr>
          <p:cNvPr id="6" name="Content Placeholder 5">
            <a:extLst>
              <a:ext uri="{FF2B5EF4-FFF2-40B4-BE49-F238E27FC236}">
                <a16:creationId xmlns:a16="http://schemas.microsoft.com/office/drawing/2014/main" id="{4CDF9AA5-F01F-4ADB-96FD-651D8A3A115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2935760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Tan</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800" dirty="0">
                <a:latin typeface="Futura Md BT" panose="020B0602020204020303" pitchFamily="34" charset="0"/>
              </a:rPr>
              <a:t>Almost from the moment Tans were discovered in the late 1800s from a wild colony of rabbits in England, their development and domestication began. </a:t>
            </a:r>
          </a:p>
          <a:p>
            <a:r>
              <a:rPr lang="en-US" sz="1800" dirty="0">
                <a:latin typeface="Futura Md BT" panose="020B0602020204020303" pitchFamily="34" charset="0"/>
              </a:rPr>
              <a:t>The black Tan was the primary color though the blues followed soon after. </a:t>
            </a:r>
          </a:p>
          <a:p>
            <a:r>
              <a:rPr lang="en-US" sz="1800" dirty="0">
                <a:latin typeface="Futura Md BT" panose="020B0602020204020303" pitchFamily="34" charset="0"/>
              </a:rPr>
              <a:t>The original Tans bore little resemblance to the lithe, longer limbed and sleek animals we know today; rather they were a </a:t>
            </a:r>
            <a:r>
              <a:rPr lang="en-US" sz="1800" dirty="0" err="1">
                <a:latin typeface="Futura Md BT" panose="020B0602020204020303" pitchFamily="34" charset="0"/>
              </a:rPr>
              <a:t>cobby</a:t>
            </a:r>
            <a:r>
              <a:rPr lang="en-US" sz="1800" dirty="0">
                <a:latin typeface="Futura Md BT" panose="020B0602020204020303" pitchFamily="34" charset="0"/>
              </a:rPr>
              <a:t> style animal more resembling a Dutch. </a:t>
            </a:r>
          </a:p>
          <a:p>
            <a:r>
              <a:rPr lang="en-US" sz="1800" dirty="0">
                <a:latin typeface="Futura Md BT" panose="020B0602020204020303" pitchFamily="34" charset="0"/>
              </a:rPr>
              <a:t>Today’s Tans are a highly competitive breed with many enthusiastic exhibitors. </a:t>
            </a:r>
          </a:p>
          <a:p>
            <a:r>
              <a:rPr lang="en-US" sz="1800" dirty="0">
                <a:latin typeface="Futura Md BT" panose="020B0602020204020303" pitchFamily="34" charset="0"/>
              </a:rPr>
              <a:t>Maximum weight 5.5 lbs.</a:t>
            </a:r>
          </a:p>
        </p:txBody>
      </p:sp>
      <p:pic>
        <p:nvPicPr>
          <p:cNvPr id="6" name="Content Placeholder 5">
            <a:extLst>
              <a:ext uri="{FF2B5EF4-FFF2-40B4-BE49-F238E27FC236}">
                <a16:creationId xmlns:a16="http://schemas.microsoft.com/office/drawing/2014/main" id="{FECFB73F-B4AA-419A-A1DB-4DE425B8F3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333520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American Sable</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The American Sable is distinguished by its luxurious brown coat that shades from a dark sepia over the top to a lighter shade of sepia over the sides. It has a dark sepia face, ears, feet, and tail. They are often compared to a mink in color. </a:t>
            </a:r>
          </a:p>
          <a:p>
            <a:r>
              <a:rPr lang="en-US" sz="2000" dirty="0">
                <a:latin typeface="Futura Md BT" panose="020B0602020204020303" pitchFamily="34" charset="0"/>
              </a:rPr>
              <a:t>They are an ideal breed for show, meat and fur.</a:t>
            </a:r>
          </a:p>
          <a:p>
            <a:r>
              <a:rPr lang="en-US" sz="2000" dirty="0">
                <a:latin typeface="Futura Md BT" panose="020B0602020204020303" pitchFamily="34" charset="0"/>
              </a:rPr>
              <a:t>Maximum weight 9 lbs.</a:t>
            </a:r>
          </a:p>
        </p:txBody>
      </p:sp>
      <p:pic>
        <p:nvPicPr>
          <p:cNvPr id="6" name="Content Placeholder 5">
            <a:extLst>
              <a:ext uri="{FF2B5EF4-FFF2-40B4-BE49-F238E27FC236}">
                <a16:creationId xmlns:a16="http://schemas.microsoft.com/office/drawing/2014/main" id="{7809FB94-C2BF-43AF-B36C-ECD6AEA51E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2738278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err="1">
                <a:solidFill>
                  <a:schemeClr val="bg1"/>
                </a:solidFill>
                <a:latin typeface="Lucida Handwriting" panose="03010101010101010101" pitchFamily="66" charset="0"/>
              </a:rPr>
              <a:t>Thrianta</a:t>
            </a:r>
            <a:endParaRPr lang="en-US" dirty="0">
              <a:solidFill>
                <a:schemeClr val="bg1"/>
              </a:solidFill>
              <a:latin typeface="Lucida Handwriting" panose="03010101010101010101" pitchFamily="66" charset="0"/>
            </a:endParaRP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A brilliant orange-red rabbit from nose to tail describes the </a:t>
            </a:r>
            <a:r>
              <a:rPr lang="en-US" sz="2000" dirty="0" err="1">
                <a:latin typeface="Futura Md BT" panose="020B0602020204020303" pitchFamily="34" charset="0"/>
              </a:rPr>
              <a:t>Thrianta</a:t>
            </a:r>
            <a:r>
              <a:rPr lang="en-US" sz="2000" dirty="0">
                <a:latin typeface="Futura Md BT" panose="020B0602020204020303" pitchFamily="34" charset="0"/>
              </a:rPr>
              <a:t>. </a:t>
            </a:r>
          </a:p>
          <a:p>
            <a:r>
              <a:rPr lang="en-US" sz="2000" dirty="0">
                <a:latin typeface="Futura Md BT" panose="020B0602020204020303" pitchFamily="34" charset="0"/>
              </a:rPr>
              <a:t>In 2005 the </a:t>
            </a:r>
            <a:r>
              <a:rPr lang="en-US" sz="2000" dirty="0" err="1">
                <a:latin typeface="Futura Md BT" panose="020B0602020204020303" pitchFamily="34" charset="0"/>
              </a:rPr>
              <a:t>Thrianta</a:t>
            </a:r>
            <a:r>
              <a:rPr lang="en-US" sz="2000" dirty="0">
                <a:latin typeface="Futura Md BT" panose="020B0602020204020303" pitchFamily="34" charset="0"/>
              </a:rPr>
              <a:t> became the first new breed passed by the ARBA Standards Committee since 1988 under the leadership of Hall of Fame legend Glen </a:t>
            </a:r>
            <a:r>
              <a:rPr lang="en-US" sz="2000" dirty="0" err="1">
                <a:latin typeface="Futura Md BT" panose="020B0602020204020303" pitchFamily="34" charset="0"/>
              </a:rPr>
              <a:t>Carr</a:t>
            </a:r>
            <a:r>
              <a:rPr lang="en-US" sz="2000" dirty="0">
                <a:latin typeface="Futura Md BT" panose="020B0602020204020303" pitchFamily="34" charset="0"/>
              </a:rPr>
              <a:t>. </a:t>
            </a:r>
          </a:p>
          <a:p>
            <a:r>
              <a:rPr lang="en-US" sz="2000" dirty="0">
                <a:latin typeface="Futura Md BT" panose="020B0602020204020303" pitchFamily="34" charset="0"/>
              </a:rPr>
              <a:t>The breed was originally developed in Sweden for the Royal House of Orange-Nassau in the late 1930s and today this “fire of the fancy” enjoys a steady following of dedicated breeders.</a:t>
            </a:r>
          </a:p>
          <a:p>
            <a:r>
              <a:rPr lang="en-US" sz="2000" dirty="0">
                <a:latin typeface="Futura Md BT" panose="020B0602020204020303" pitchFamily="34" charset="0"/>
              </a:rPr>
              <a:t>Maximum weight 6 lbs.</a:t>
            </a:r>
          </a:p>
        </p:txBody>
      </p:sp>
      <p:pic>
        <p:nvPicPr>
          <p:cNvPr id="6" name="Content Placeholder 5">
            <a:extLst>
              <a:ext uri="{FF2B5EF4-FFF2-40B4-BE49-F238E27FC236}">
                <a16:creationId xmlns:a16="http://schemas.microsoft.com/office/drawing/2014/main" id="{41CA5EC0-84A8-4E9F-B27A-B41B4A0037D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57341"/>
          </a:xfrm>
        </p:spPr>
      </p:pic>
    </p:spTree>
    <p:extLst>
      <p:ext uri="{BB962C8B-B14F-4D97-AF65-F5344CB8AC3E}">
        <p14:creationId xmlns:p14="http://schemas.microsoft.com/office/powerpoint/2010/main" val="1462441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Standard of Perfection</a:t>
            </a:r>
          </a:p>
        </p:txBody>
      </p:sp>
      <p:sp>
        <p:nvSpPr>
          <p:cNvPr id="3" name="Subtitle 2">
            <a:extLst>
              <a:ext uri="{FF2B5EF4-FFF2-40B4-BE49-F238E27FC236}">
                <a16:creationId xmlns:a16="http://schemas.microsoft.com/office/drawing/2014/main" id="{BD7ECF1E-8766-487F-8202-2DF36989E047}"/>
              </a:ext>
            </a:extLst>
          </p:cNvPr>
          <p:cNvSpPr>
            <a:spLocks noGrp="1"/>
          </p:cNvSpPr>
          <p:nvPr>
            <p:ph idx="1"/>
          </p:nvPr>
        </p:nvSpPr>
        <p:spPr>
          <a:solidFill>
            <a:srgbClr val="C59EE2">
              <a:alpha val="50000"/>
            </a:srgbClr>
          </a:solidFill>
        </p:spPr>
        <p:txBody>
          <a:bodyPr anchor="t">
            <a:noAutofit/>
          </a:bodyPr>
          <a:lstStyle/>
          <a:p>
            <a:r>
              <a:rPr lang="en-US" sz="2400" dirty="0">
                <a:latin typeface="Futura Md BT" panose="020B0602020204020303" pitchFamily="34" charset="0"/>
              </a:rPr>
              <a:t>To learn more about the breeds recognized by the ARBA and their breed standards pick up a copy of the ARBA’s Standard of Perfection.</a:t>
            </a:r>
          </a:p>
          <a:p>
            <a:r>
              <a:rPr lang="en-US" sz="2400" dirty="0">
                <a:latin typeface="Futura Md BT" panose="020B0602020204020303" pitchFamily="34" charset="0"/>
              </a:rPr>
              <a:t>Published every five years, the Standard of Perfection is the ultimate resource for the breeder/exhibitor and is a “Must Have” for ARBA Judges and Registrars.</a:t>
            </a:r>
          </a:p>
          <a:p>
            <a:r>
              <a:rPr lang="en-US" sz="2400" dirty="0">
                <a:latin typeface="Futura Md BT" panose="020B0602020204020303" pitchFamily="34" charset="0"/>
              </a:rPr>
              <a:t>Covers detailed descriptions /standards for all 49 ARBA recognized breeds of rabbits and all 13 cavy breeds; color photos; glossaries; </a:t>
            </a:r>
          </a:p>
          <a:p>
            <a:pPr indent="0">
              <a:spcBef>
                <a:spcPts val="0"/>
              </a:spcBef>
              <a:buNone/>
            </a:pPr>
            <a:r>
              <a:rPr lang="en-US" sz="2400" dirty="0">
                <a:latin typeface="Futura Md BT" panose="020B0602020204020303" pitchFamily="34" charset="0"/>
              </a:rPr>
              <a:t>posing, showing &amp; judging aids, </a:t>
            </a:r>
          </a:p>
          <a:p>
            <a:pPr indent="0">
              <a:spcBef>
                <a:spcPts val="0"/>
              </a:spcBef>
              <a:buNone/>
            </a:pPr>
            <a:r>
              <a:rPr lang="en-US" sz="2400" dirty="0">
                <a:latin typeface="Futura Md BT" panose="020B0602020204020303" pitchFamily="34" charset="0"/>
              </a:rPr>
              <a:t>and much more!</a:t>
            </a:r>
          </a:p>
        </p:txBody>
      </p:sp>
      <p:pic>
        <p:nvPicPr>
          <p:cNvPr id="6" name="Picture 5">
            <a:extLst>
              <a:ext uri="{FF2B5EF4-FFF2-40B4-BE49-F238E27FC236}">
                <a16:creationId xmlns:a16="http://schemas.microsoft.com/office/drawing/2014/main" id="{A464F13A-4865-4D99-A2FF-EFBADFC1B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013" y="4845407"/>
            <a:ext cx="2849337" cy="1786941"/>
          </a:xfrm>
          <a:prstGeom prst="rect">
            <a:avLst/>
          </a:prstGeom>
        </p:spPr>
      </p:pic>
    </p:spTree>
    <p:extLst>
      <p:ext uri="{BB962C8B-B14F-4D97-AF65-F5344CB8AC3E}">
        <p14:creationId xmlns:p14="http://schemas.microsoft.com/office/powerpoint/2010/main" val="3557294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Breed Classes</a:t>
            </a:r>
          </a:p>
        </p:txBody>
      </p:sp>
      <p:sp>
        <p:nvSpPr>
          <p:cNvPr id="3" name="Subtitle 2">
            <a:extLst>
              <a:ext uri="{FF2B5EF4-FFF2-40B4-BE49-F238E27FC236}">
                <a16:creationId xmlns:a16="http://schemas.microsoft.com/office/drawing/2014/main" id="{BD7ECF1E-8766-487F-8202-2DF36989E047}"/>
              </a:ext>
            </a:extLst>
          </p:cNvPr>
          <p:cNvSpPr>
            <a:spLocks noGrp="1"/>
          </p:cNvSpPr>
          <p:nvPr>
            <p:ph idx="1"/>
          </p:nvPr>
        </p:nvSpPr>
        <p:spPr>
          <a:xfrm>
            <a:off x="628650" y="1825625"/>
            <a:ext cx="2764545" cy="4351338"/>
          </a:xfrm>
          <a:solidFill>
            <a:srgbClr val="C59EE2">
              <a:alpha val="50000"/>
            </a:srgbClr>
          </a:solidFill>
        </p:spPr>
        <p:txBody>
          <a:bodyPr anchor="t">
            <a:noAutofit/>
          </a:bodyPr>
          <a:lstStyle/>
          <a:p>
            <a:pPr marL="0" indent="0" algn="ctr">
              <a:buNone/>
            </a:pPr>
            <a:r>
              <a:rPr lang="en-US" sz="2000" dirty="0">
                <a:latin typeface="Futura Md BT" panose="020B0602020204020303" pitchFamily="34" charset="0"/>
              </a:rPr>
              <a:t>Depending on the breed and weight all rabbit breeds each have a set number of groups they are broken into for judging.</a:t>
            </a:r>
          </a:p>
        </p:txBody>
      </p:sp>
      <p:graphicFrame>
        <p:nvGraphicFramePr>
          <p:cNvPr id="5" name="Table 4">
            <a:extLst>
              <a:ext uri="{FF2B5EF4-FFF2-40B4-BE49-F238E27FC236}">
                <a16:creationId xmlns:a16="http://schemas.microsoft.com/office/drawing/2014/main" id="{9A08539C-5B68-4C58-BCDA-8E45E43B65F2}"/>
              </a:ext>
            </a:extLst>
          </p:cNvPr>
          <p:cNvGraphicFramePr>
            <a:graphicFrameLocks noGrp="1"/>
          </p:cNvGraphicFramePr>
          <p:nvPr>
            <p:extLst>
              <p:ext uri="{D42A27DB-BD31-4B8C-83A1-F6EECF244321}">
                <p14:modId xmlns:p14="http://schemas.microsoft.com/office/powerpoint/2010/main" val="1958812063"/>
              </p:ext>
            </p:extLst>
          </p:nvPr>
        </p:nvGraphicFramePr>
        <p:xfrm>
          <a:off x="3393195" y="1829505"/>
          <a:ext cx="5486400" cy="4482394"/>
        </p:xfrm>
        <a:graphic>
          <a:graphicData uri="http://schemas.openxmlformats.org/drawingml/2006/table">
            <a:tbl>
              <a:tblPr firstRow="1" bandRow="1">
                <a:tableStyleId>{AF606853-7671-496A-8E4F-DF71F8EC918B}</a:tableStyleId>
              </a:tblPr>
              <a:tblGrid>
                <a:gridCol w="1371600">
                  <a:extLst>
                    <a:ext uri="{9D8B030D-6E8A-4147-A177-3AD203B41FA5}">
                      <a16:colId xmlns:a16="http://schemas.microsoft.com/office/drawing/2014/main" val="88794681"/>
                    </a:ext>
                  </a:extLst>
                </a:gridCol>
                <a:gridCol w="1371600">
                  <a:extLst>
                    <a:ext uri="{9D8B030D-6E8A-4147-A177-3AD203B41FA5}">
                      <a16:colId xmlns:a16="http://schemas.microsoft.com/office/drawing/2014/main" val="4267275996"/>
                    </a:ext>
                  </a:extLst>
                </a:gridCol>
                <a:gridCol w="1371600">
                  <a:extLst>
                    <a:ext uri="{9D8B030D-6E8A-4147-A177-3AD203B41FA5}">
                      <a16:colId xmlns:a16="http://schemas.microsoft.com/office/drawing/2014/main" val="2645712196"/>
                    </a:ext>
                  </a:extLst>
                </a:gridCol>
                <a:gridCol w="1371600">
                  <a:extLst>
                    <a:ext uri="{9D8B030D-6E8A-4147-A177-3AD203B41FA5}">
                      <a16:colId xmlns:a16="http://schemas.microsoft.com/office/drawing/2014/main" val="938468159"/>
                    </a:ext>
                  </a:extLst>
                </a:gridCol>
              </a:tblGrid>
              <a:tr h="343817">
                <a:tc gridSpan="4">
                  <a:txBody>
                    <a:bodyPr/>
                    <a:lstStyle/>
                    <a:p>
                      <a:pPr algn="ctr"/>
                      <a:r>
                        <a:rPr lang="en-US" sz="1600" dirty="0"/>
                        <a:t>Four Class Rabbit Breeds</a:t>
                      </a:r>
                      <a:endParaRPr lang="en-US" sz="1600" b="1" dirty="0"/>
                    </a:p>
                  </a:txBody>
                  <a:tcPr/>
                </a:tc>
                <a:tc hMerge="1">
                  <a:txBody>
                    <a:bodyPr/>
                    <a:lstStyle/>
                    <a:p>
                      <a:endParaRPr lang="en-US"/>
                    </a:p>
                  </a:txBody>
                  <a:tcPr/>
                </a:tc>
                <a:tc hMerge="1">
                  <a:txBody>
                    <a:bodyPr/>
                    <a:lstStyle/>
                    <a:p>
                      <a:endParaRPr lang="en-US" dirty="0"/>
                    </a:p>
                  </a:txBody>
                  <a:tcPr/>
                </a:tc>
                <a:tc hMerge="1">
                  <a:txBody>
                    <a:bodyPr/>
                    <a:lstStyle/>
                    <a:p>
                      <a:pPr algn="ctr"/>
                      <a:endParaRPr lang="en-US" sz="1600" b="1" dirty="0"/>
                    </a:p>
                  </a:txBody>
                  <a:tcPr/>
                </a:tc>
                <a:extLst>
                  <a:ext uri="{0D108BD9-81ED-4DB2-BD59-A6C34878D82A}">
                    <a16:rowId xmlns:a16="http://schemas.microsoft.com/office/drawing/2014/main" val="2567704600"/>
                  </a:ext>
                </a:extLst>
              </a:tr>
              <a:tr h="508661">
                <a:tc gridSpan="2">
                  <a:txBody>
                    <a:bodyPr/>
                    <a:lstStyle/>
                    <a:p>
                      <a:pPr algn="ctr"/>
                      <a:r>
                        <a:rPr lang="en-US" sz="1800" dirty="0"/>
                        <a:t>Small</a:t>
                      </a:r>
                      <a:endParaRPr lang="en-US" sz="1600" dirty="0"/>
                    </a:p>
                    <a:p>
                      <a:pPr algn="ctr"/>
                      <a:r>
                        <a:rPr lang="en-US" sz="1200" dirty="0"/>
                        <a:t>(2 to 6 lbs.)</a:t>
                      </a:r>
                    </a:p>
                  </a:txBody>
                  <a:tcPr/>
                </a:tc>
                <a:tc hMerge="1">
                  <a:txBody>
                    <a:bodyPr/>
                    <a:lstStyle/>
                    <a:p>
                      <a:pPr algn="ctr"/>
                      <a:endParaRPr lang="en-US" sz="1600" dirty="0"/>
                    </a:p>
                  </a:txBody>
                  <a:tcPr/>
                </a:tc>
                <a:tc gridSpan="2">
                  <a:txBody>
                    <a:bodyPr/>
                    <a:lstStyle/>
                    <a:p>
                      <a:pPr algn="ctr"/>
                      <a:r>
                        <a:rPr lang="en-US" sz="1800" dirty="0"/>
                        <a:t>Medium</a:t>
                      </a:r>
                    </a:p>
                    <a:p>
                      <a:pPr algn="ctr"/>
                      <a:r>
                        <a:rPr lang="en-US" sz="1200" dirty="0"/>
                        <a:t>(over 6 to 9 lbs.)</a:t>
                      </a:r>
                    </a:p>
                  </a:txBody>
                  <a:tcPr/>
                </a:tc>
                <a:tc hMerge="1">
                  <a:txBody>
                    <a:bodyPr/>
                    <a:lstStyle/>
                    <a:p>
                      <a:pPr algn="ctr"/>
                      <a:endParaRPr lang="en-US" sz="1600" dirty="0"/>
                    </a:p>
                  </a:txBody>
                  <a:tcPr/>
                </a:tc>
                <a:extLst>
                  <a:ext uri="{0D108BD9-81ED-4DB2-BD59-A6C34878D82A}">
                    <a16:rowId xmlns:a16="http://schemas.microsoft.com/office/drawing/2014/main" val="3144626319"/>
                  </a:ext>
                </a:extLst>
              </a:tr>
              <a:tr h="1328170">
                <a:tc>
                  <a:txBody>
                    <a:bodyPr/>
                    <a:lstStyle/>
                    <a:p>
                      <a:r>
                        <a:rPr lang="en-US" sz="1100" dirty="0"/>
                        <a:t>American Fuzzy Lop</a:t>
                      </a:r>
                    </a:p>
                    <a:p>
                      <a:r>
                        <a:rPr lang="en-US" sz="1100" dirty="0"/>
                        <a:t>Britannia Petite</a:t>
                      </a:r>
                    </a:p>
                    <a:p>
                      <a:r>
                        <a:rPr lang="en-US" sz="1100" dirty="0"/>
                        <a:t>Dutch</a:t>
                      </a:r>
                    </a:p>
                    <a:p>
                      <a:r>
                        <a:rPr lang="en-US" sz="1100" dirty="0"/>
                        <a:t>Dwarf </a:t>
                      </a:r>
                      <a:r>
                        <a:rPr lang="en-US" sz="1100" dirty="0" err="1"/>
                        <a:t>Hotot</a:t>
                      </a:r>
                      <a:endParaRPr lang="en-US" sz="1100" dirty="0"/>
                    </a:p>
                    <a:p>
                      <a:r>
                        <a:rPr lang="en-US" sz="1100" dirty="0"/>
                        <a:t>Florida White</a:t>
                      </a:r>
                    </a:p>
                    <a:p>
                      <a:r>
                        <a:rPr lang="en-US" sz="1100" dirty="0"/>
                        <a:t>Havana</a:t>
                      </a:r>
                    </a:p>
                    <a:p>
                      <a:r>
                        <a:rPr lang="en-US" sz="1100" dirty="0"/>
                        <a:t>Himalayan</a:t>
                      </a:r>
                    </a:p>
                  </a:txBody>
                  <a:tcPr/>
                </a:tc>
                <a:tc>
                  <a:txBody>
                    <a:bodyPr/>
                    <a:lstStyle/>
                    <a:p>
                      <a:r>
                        <a:rPr lang="en-US" sz="1100" dirty="0"/>
                        <a:t>Holland Lop</a:t>
                      </a:r>
                    </a:p>
                    <a:p>
                      <a:r>
                        <a:rPr lang="en-US" sz="1100" dirty="0"/>
                        <a:t>Jersey Wooly</a:t>
                      </a:r>
                    </a:p>
                    <a:p>
                      <a:r>
                        <a:rPr lang="en-US" sz="1100" dirty="0"/>
                        <a:t>Mini Lop</a:t>
                      </a:r>
                    </a:p>
                    <a:p>
                      <a:r>
                        <a:rPr lang="en-US" sz="1100" dirty="0"/>
                        <a:t>Mini Rex</a:t>
                      </a:r>
                    </a:p>
                    <a:p>
                      <a:r>
                        <a:rPr lang="en-US" sz="1100" dirty="0"/>
                        <a:t>Netherland Dwarf</a:t>
                      </a:r>
                    </a:p>
                    <a:p>
                      <a:r>
                        <a:rPr lang="en-US" sz="1100" dirty="0"/>
                        <a:t>Polish</a:t>
                      </a:r>
                    </a:p>
                    <a:p>
                      <a:r>
                        <a:rPr lang="en-US" sz="1100" dirty="0"/>
                        <a:t>Silver</a:t>
                      </a:r>
                    </a:p>
                    <a:p>
                      <a:r>
                        <a:rPr lang="en-US" sz="1100" dirty="0"/>
                        <a:t>Tan</a:t>
                      </a:r>
                    </a:p>
                  </a:txBody>
                  <a:tcPr/>
                </a:tc>
                <a:tc>
                  <a:txBody>
                    <a:bodyPr/>
                    <a:lstStyle/>
                    <a:p>
                      <a:r>
                        <a:rPr lang="en-US" sz="1100" dirty="0"/>
                        <a:t>American Sable</a:t>
                      </a:r>
                    </a:p>
                    <a:p>
                      <a:r>
                        <a:rPr lang="en-US" sz="1100" dirty="0"/>
                        <a:t>Belgian Hare</a:t>
                      </a:r>
                    </a:p>
                    <a:p>
                      <a:r>
                        <a:rPr lang="en-US" sz="1100" dirty="0"/>
                        <a:t>English Angora</a:t>
                      </a:r>
                    </a:p>
                    <a:p>
                      <a:r>
                        <a:rPr lang="en-US" sz="1100" dirty="0"/>
                        <a:t>English Spot</a:t>
                      </a:r>
                    </a:p>
                    <a:p>
                      <a:r>
                        <a:rPr lang="en-US" sz="1100" dirty="0"/>
                        <a:t>French Angora</a:t>
                      </a:r>
                    </a:p>
                    <a:p>
                      <a:r>
                        <a:rPr lang="en-US" sz="1100" dirty="0"/>
                        <a:t>Harlequin</a:t>
                      </a:r>
                    </a:p>
                  </a:txBody>
                  <a:tcPr/>
                </a:tc>
                <a:tc>
                  <a:txBody>
                    <a:bodyPr/>
                    <a:lstStyle/>
                    <a:p>
                      <a:r>
                        <a:rPr lang="en-US" sz="1100" dirty="0"/>
                        <a:t>Lilac</a:t>
                      </a:r>
                    </a:p>
                    <a:p>
                      <a:r>
                        <a:rPr lang="en-US" sz="1100" dirty="0"/>
                        <a:t>Rex</a:t>
                      </a:r>
                    </a:p>
                    <a:p>
                      <a:r>
                        <a:rPr lang="en-US" sz="1100" dirty="0"/>
                        <a:t>Rhinelander</a:t>
                      </a:r>
                    </a:p>
                    <a:p>
                      <a:r>
                        <a:rPr lang="en-US" sz="1100" dirty="0"/>
                        <a:t>Satin Angora</a:t>
                      </a:r>
                    </a:p>
                    <a:p>
                      <a:r>
                        <a:rPr lang="en-US" sz="1100" dirty="0"/>
                        <a:t>Silver Marten</a:t>
                      </a:r>
                    </a:p>
                    <a:p>
                      <a:r>
                        <a:rPr lang="en-US" sz="1100" dirty="0"/>
                        <a:t>Standard Chinchilla</a:t>
                      </a:r>
                      <a:endParaRPr lang="en-US" dirty="0"/>
                    </a:p>
                  </a:txBody>
                  <a:tcPr/>
                </a:tc>
                <a:extLst>
                  <a:ext uri="{0D108BD9-81ED-4DB2-BD59-A6C34878D82A}">
                    <a16:rowId xmlns:a16="http://schemas.microsoft.com/office/drawing/2014/main" val="4025668432"/>
                  </a:ext>
                </a:extLst>
              </a:tr>
              <a:tr h="343817">
                <a:tc gridSpan="4">
                  <a:txBody>
                    <a:bodyPr/>
                    <a:lstStyle/>
                    <a:p>
                      <a:pPr algn="ctr"/>
                      <a:r>
                        <a:rPr lang="en-US" sz="1600" b="1" dirty="0"/>
                        <a:t>Six Class Rabbit Breeds</a:t>
                      </a:r>
                    </a:p>
                  </a:txBody>
                  <a:tcPr>
                    <a:solidFill>
                      <a:schemeClr val="tx1"/>
                    </a:solidFill>
                  </a:tcPr>
                </a:tc>
                <a:tc hMerge="1">
                  <a:txBody>
                    <a:bodyPr/>
                    <a:lstStyle/>
                    <a:p>
                      <a:endParaRPr lang="en-US"/>
                    </a:p>
                  </a:txBody>
                  <a:tcPr/>
                </a:tc>
                <a:tc hMerge="1">
                  <a:txBody>
                    <a:bodyPr/>
                    <a:lstStyle/>
                    <a:p>
                      <a:endParaRPr lang="en-US" dirty="0"/>
                    </a:p>
                  </a:txBody>
                  <a:tcPr/>
                </a:tc>
                <a:tc hMerge="1">
                  <a:txBody>
                    <a:bodyPr/>
                    <a:lstStyle/>
                    <a:p>
                      <a:pPr algn="ctr"/>
                      <a:endParaRPr lang="en-US" sz="1600" b="1" dirty="0"/>
                    </a:p>
                  </a:txBody>
                  <a:tcPr/>
                </a:tc>
                <a:extLst>
                  <a:ext uri="{0D108BD9-81ED-4DB2-BD59-A6C34878D82A}">
                    <a16:rowId xmlns:a16="http://schemas.microsoft.com/office/drawing/2014/main" val="3677273805"/>
                  </a:ext>
                </a:extLst>
              </a:tr>
              <a:tr h="508661">
                <a:tc gridSpan="2">
                  <a:txBody>
                    <a:bodyPr/>
                    <a:lstStyle/>
                    <a:p>
                      <a:pPr algn="ctr"/>
                      <a:r>
                        <a:rPr lang="en-US" sz="1800" dirty="0"/>
                        <a:t>Large</a:t>
                      </a:r>
                    </a:p>
                    <a:p>
                      <a:pPr algn="ctr"/>
                      <a:r>
                        <a:rPr lang="en-US" sz="1200" dirty="0"/>
                        <a:t>(over 9 to 11 lbs.)</a:t>
                      </a:r>
                    </a:p>
                  </a:txBody>
                  <a:tcPr/>
                </a:tc>
                <a:tc hMerge="1">
                  <a:txBody>
                    <a:bodyPr/>
                    <a:lstStyle/>
                    <a:p>
                      <a:pPr algn="ctr"/>
                      <a:endParaRPr lang="en-US" sz="1600" dirty="0"/>
                    </a:p>
                  </a:txBody>
                  <a:tcPr/>
                </a:tc>
                <a:tc gridSpan="2">
                  <a:txBody>
                    <a:bodyPr/>
                    <a:lstStyle/>
                    <a:p>
                      <a:pPr algn="ctr"/>
                      <a:r>
                        <a:rPr lang="en-US" sz="1800" dirty="0"/>
                        <a:t>Giant</a:t>
                      </a:r>
                    </a:p>
                    <a:p>
                      <a:pPr algn="ctr"/>
                      <a:r>
                        <a:rPr lang="en-US" sz="1200" dirty="0"/>
                        <a:t>(over 11 lbs.)</a:t>
                      </a:r>
                    </a:p>
                  </a:txBody>
                  <a:tcPr/>
                </a:tc>
                <a:tc hMerge="1">
                  <a:txBody>
                    <a:bodyPr/>
                    <a:lstStyle/>
                    <a:p>
                      <a:pPr algn="ctr"/>
                      <a:endParaRPr lang="en-US" sz="1600" dirty="0"/>
                    </a:p>
                  </a:txBody>
                  <a:tcPr/>
                </a:tc>
                <a:extLst>
                  <a:ext uri="{0D108BD9-81ED-4DB2-BD59-A6C34878D82A}">
                    <a16:rowId xmlns:a16="http://schemas.microsoft.com/office/drawing/2014/main" val="4187101609"/>
                  </a:ext>
                </a:extLst>
              </a:tr>
              <a:tr h="1172746">
                <a:tc>
                  <a:txBody>
                    <a:bodyPr/>
                    <a:lstStyle/>
                    <a:p>
                      <a:r>
                        <a:rPr lang="en-US" sz="1100" dirty="0"/>
                        <a:t>American</a:t>
                      </a:r>
                    </a:p>
                    <a:p>
                      <a:r>
                        <a:rPr lang="en-US" sz="1100" dirty="0"/>
                        <a:t>American Chinchilla</a:t>
                      </a:r>
                    </a:p>
                    <a:p>
                      <a:r>
                        <a:rPr lang="en-US" sz="1100" dirty="0"/>
                        <a:t>Beveren</a:t>
                      </a:r>
                    </a:p>
                    <a:p>
                      <a:r>
                        <a:rPr lang="en-US" sz="1100" dirty="0"/>
                        <a:t>Blanc de </a:t>
                      </a:r>
                      <a:r>
                        <a:rPr lang="en-US" sz="1100" dirty="0" err="1"/>
                        <a:t>Hotot</a:t>
                      </a:r>
                      <a:endParaRPr lang="en-US" sz="1100" dirty="0"/>
                    </a:p>
                    <a:p>
                      <a:r>
                        <a:rPr lang="en-US" sz="1100" dirty="0"/>
                        <a:t>Californian</a:t>
                      </a:r>
                    </a:p>
                    <a:p>
                      <a:r>
                        <a:rPr lang="en-US" sz="1100" dirty="0"/>
                        <a:t>Champagne</a:t>
                      </a:r>
                    </a:p>
                    <a:p>
                      <a:r>
                        <a:rPr lang="en-US" sz="1100" dirty="0"/>
                        <a:t>   </a:t>
                      </a:r>
                      <a:r>
                        <a:rPr lang="en-US" sz="1100" dirty="0" err="1"/>
                        <a:t>d’Argent</a:t>
                      </a:r>
                      <a:endParaRPr lang="en-US" sz="1100" dirty="0"/>
                    </a:p>
                  </a:txBody>
                  <a:tcPr/>
                </a:tc>
                <a:tc>
                  <a:txBody>
                    <a:bodyPr/>
                    <a:lstStyle/>
                    <a:p>
                      <a:r>
                        <a:rPr lang="en-US" sz="1100" dirty="0"/>
                        <a:t>Cinnamon</a:t>
                      </a:r>
                    </a:p>
                    <a:p>
                      <a:r>
                        <a:rPr lang="en-US" sz="1100" dirty="0"/>
                        <a:t>Crème </a:t>
                      </a:r>
                      <a:r>
                        <a:rPr lang="en-US" sz="1100" dirty="0" err="1"/>
                        <a:t>d’Argent</a:t>
                      </a:r>
                      <a:endParaRPr lang="en-US" sz="1100" dirty="0"/>
                    </a:p>
                    <a:p>
                      <a:r>
                        <a:rPr lang="en-US" sz="1100" dirty="0"/>
                        <a:t>English Lop</a:t>
                      </a:r>
                    </a:p>
                    <a:p>
                      <a:r>
                        <a:rPr lang="en-US" sz="1100" dirty="0"/>
                        <a:t>New Zealand</a:t>
                      </a:r>
                    </a:p>
                    <a:p>
                      <a:r>
                        <a:rPr lang="en-US" sz="1100" dirty="0"/>
                        <a:t>Palomino</a:t>
                      </a:r>
                    </a:p>
                    <a:p>
                      <a:r>
                        <a:rPr lang="en-US" sz="1100" dirty="0"/>
                        <a:t>Satin</a:t>
                      </a:r>
                    </a:p>
                    <a:p>
                      <a:r>
                        <a:rPr lang="en-US" sz="1100" dirty="0"/>
                        <a:t>Silver Fox</a:t>
                      </a:r>
                    </a:p>
                  </a:txBody>
                  <a:tcPr/>
                </a:tc>
                <a:tc>
                  <a:txBody>
                    <a:bodyPr/>
                    <a:lstStyle/>
                    <a:p>
                      <a:r>
                        <a:rPr lang="en-US" sz="1100" dirty="0"/>
                        <a:t>Checkered Giant</a:t>
                      </a:r>
                    </a:p>
                    <a:p>
                      <a:r>
                        <a:rPr lang="en-US" sz="1100" dirty="0"/>
                        <a:t>Flemish Giant</a:t>
                      </a:r>
                    </a:p>
                    <a:p>
                      <a:r>
                        <a:rPr lang="en-US" sz="1100" dirty="0"/>
                        <a:t>French Lop</a:t>
                      </a:r>
                    </a:p>
                    <a:p>
                      <a:r>
                        <a:rPr lang="en-US" sz="1100" dirty="0"/>
                        <a:t>Giant Chinchilla</a:t>
                      </a:r>
                    </a:p>
                    <a:p>
                      <a:r>
                        <a:rPr lang="en-US" sz="1100" dirty="0"/>
                        <a:t>Giant Angora</a:t>
                      </a:r>
                    </a:p>
                  </a:txBody>
                  <a:tcPr/>
                </a:tc>
                <a:tc>
                  <a:txBody>
                    <a:bodyPr/>
                    <a:lstStyle/>
                    <a:p>
                      <a:endParaRPr lang="en-US" dirty="0"/>
                    </a:p>
                  </a:txBody>
                  <a:tcPr/>
                </a:tc>
                <a:extLst>
                  <a:ext uri="{0D108BD9-81ED-4DB2-BD59-A6C34878D82A}">
                    <a16:rowId xmlns:a16="http://schemas.microsoft.com/office/drawing/2014/main" val="270346534"/>
                  </a:ext>
                </a:extLst>
              </a:tr>
            </a:tbl>
          </a:graphicData>
        </a:graphic>
      </p:graphicFrame>
    </p:spTree>
    <p:extLst>
      <p:ext uri="{BB962C8B-B14F-4D97-AF65-F5344CB8AC3E}">
        <p14:creationId xmlns:p14="http://schemas.microsoft.com/office/powerpoint/2010/main" val="360483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err="1">
                <a:solidFill>
                  <a:schemeClr val="bg1"/>
                </a:solidFill>
                <a:latin typeface="Lucida Handwriting" panose="03010101010101010101" pitchFamily="66" charset="0"/>
              </a:rPr>
              <a:t>Argente</a:t>
            </a:r>
            <a:r>
              <a:rPr lang="en-US" dirty="0">
                <a:solidFill>
                  <a:schemeClr val="bg1"/>
                </a:solidFill>
                <a:latin typeface="Lucida Handwriting" panose="03010101010101010101" pitchFamily="66" charset="0"/>
              </a:rPr>
              <a:t> Brun</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1800" dirty="0">
                <a:latin typeface="Futura Md BT" panose="020B0602020204020303" pitchFamily="34" charset="0"/>
              </a:rPr>
              <a:t>Though there are six types of </a:t>
            </a:r>
            <a:r>
              <a:rPr lang="en-US" sz="1800" dirty="0" err="1">
                <a:latin typeface="Futura Md BT" panose="020B0602020204020303" pitchFamily="34" charset="0"/>
              </a:rPr>
              <a:t>Argente</a:t>
            </a:r>
            <a:r>
              <a:rPr lang="en-US" sz="1800" dirty="0">
                <a:latin typeface="Futura Md BT" panose="020B0602020204020303" pitchFamily="34" charset="0"/>
              </a:rPr>
              <a:t> rabbits, the ARBA recognizes only three: the Champagne, the Creme and the newest accepted </a:t>
            </a:r>
            <a:r>
              <a:rPr lang="en-US" sz="1800" dirty="0" err="1">
                <a:latin typeface="Futura Md BT" panose="020B0602020204020303" pitchFamily="34" charset="0"/>
              </a:rPr>
              <a:t>Argente</a:t>
            </a:r>
            <a:r>
              <a:rPr lang="en-US" sz="1800" dirty="0">
                <a:latin typeface="Futura Md BT" panose="020B0602020204020303" pitchFamily="34" charset="0"/>
              </a:rPr>
              <a:t> breed – the Brun. </a:t>
            </a:r>
          </a:p>
          <a:p>
            <a:r>
              <a:rPr lang="en-US" sz="1800" dirty="0">
                <a:latin typeface="Futura Md BT" panose="020B0602020204020303" pitchFamily="34" charset="0"/>
              </a:rPr>
              <a:t>With their dense, glossy, silky coat with a deep chocolate brown </a:t>
            </a:r>
            <a:r>
              <a:rPr lang="en-US" sz="1800" dirty="0" err="1">
                <a:latin typeface="Futura Md BT" panose="020B0602020204020303" pitchFamily="34" charset="0"/>
              </a:rPr>
              <a:t>undercolor</a:t>
            </a:r>
            <a:r>
              <a:rPr lang="en-US" sz="1800" dirty="0">
                <a:latin typeface="Futura Md BT" panose="020B0602020204020303" pitchFamily="34" charset="0"/>
              </a:rPr>
              <a:t>, the </a:t>
            </a:r>
            <a:r>
              <a:rPr lang="en-US" sz="1800" dirty="0" err="1">
                <a:latin typeface="Futura Md BT" panose="020B0602020204020303" pitchFamily="34" charset="0"/>
              </a:rPr>
              <a:t>Argente</a:t>
            </a:r>
            <a:r>
              <a:rPr lang="en-US" sz="1800" dirty="0">
                <a:latin typeface="Futura Md BT" panose="020B0602020204020303" pitchFamily="34" charset="0"/>
              </a:rPr>
              <a:t> Brun is a handsome and striking animal. </a:t>
            </a:r>
          </a:p>
          <a:p>
            <a:r>
              <a:rPr lang="en-US" sz="1800" dirty="0">
                <a:latin typeface="Futura Md BT" panose="020B0602020204020303" pitchFamily="34" charset="0"/>
              </a:rPr>
              <a:t>Accepted at the 92nd ARBA Convention in Portland, Oregon and successfully presented by Charmaine </a:t>
            </a:r>
            <a:r>
              <a:rPr lang="en-US" sz="1800" dirty="0" err="1">
                <a:latin typeface="Futura Md BT" panose="020B0602020204020303" pitchFamily="34" charset="0"/>
              </a:rPr>
              <a:t>Wardrop</a:t>
            </a:r>
            <a:r>
              <a:rPr lang="en-US" sz="1800" dirty="0">
                <a:latin typeface="Futura Md BT" panose="020B0602020204020303" pitchFamily="34" charset="0"/>
              </a:rPr>
              <a:t>, this breed has joined the ranks of the fabulous frosty rabbits that enjoy a distinct place in the hearts of breeders everywhere.</a:t>
            </a:r>
          </a:p>
        </p:txBody>
      </p:sp>
      <p:pic>
        <p:nvPicPr>
          <p:cNvPr id="6" name="Content Placeholder 5">
            <a:extLst>
              <a:ext uri="{FF2B5EF4-FFF2-40B4-BE49-F238E27FC236}">
                <a16:creationId xmlns:a16="http://schemas.microsoft.com/office/drawing/2014/main" id="{A4793822-3AF8-471F-9914-031B6F12C41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316771"/>
            <a:ext cx="4017769" cy="2924699"/>
          </a:xfrm>
        </p:spPr>
      </p:pic>
    </p:spTree>
    <p:extLst>
      <p:ext uri="{BB962C8B-B14F-4D97-AF65-F5344CB8AC3E}">
        <p14:creationId xmlns:p14="http://schemas.microsoft.com/office/powerpoint/2010/main" val="241795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Belgian Hare</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One of the oldest breeds of rabbits in America, the Belgian Hare can trace its roots back to the 1880s. </a:t>
            </a:r>
          </a:p>
          <a:p>
            <a:r>
              <a:rPr lang="en-US" sz="2000" dirty="0">
                <a:latin typeface="Futura Md BT" panose="020B0602020204020303" pitchFamily="34" charset="0"/>
              </a:rPr>
              <a:t>They were developed in the early part of the 18th century in Eastern Europe through selected breeding of wild and domestic rabbits. </a:t>
            </a:r>
          </a:p>
          <a:p>
            <a:r>
              <a:rPr lang="en-US" sz="2000" dirty="0">
                <a:latin typeface="Futura Md BT" panose="020B0602020204020303" pitchFamily="34" charset="0"/>
              </a:rPr>
              <a:t>The Belgian Hare has a very distinct, lithe and elegant body and makes a striking presence on the show table.</a:t>
            </a:r>
          </a:p>
          <a:p>
            <a:r>
              <a:rPr lang="en-US" sz="2000" dirty="0">
                <a:latin typeface="Futura Md BT" panose="020B0602020204020303" pitchFamily="34" charset="0"/>
              </a:rPr>
              <a:t>Maximum weight 9.5 lbs.</a:t>
            </a:r>
          </a:p>
        </p:txBody>
      </p:sp>
      <p:pic>
        <p:nvPicPr>
          <p:cNvPr id="6" name="Content Placeholder 5">
            <a:extLst>
              <a:ext uri="{FF2B5EF4-FFF2-40B4-BE49-F238E27FC236}">
                <a16:creationId xmlns:a16="http://schemas.microsoft.com/office/drawing/2014/main" id="{5D571497-5B45-40B4-9E74-455234EA8FA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8" y="2269671"/>
            <a:ext cx="4013836" cy="3465277"/>
          </a:xfrm>
        </p:spPr>
      </p:pic>
    </p:spTree>
    <p:extLst>
      <p:ext uri="{BB962C8B-B14F-4D97-AF65-F5344CB8AC3E}">
        <p14:creationId xmlns:p14="http://schemas.microsoft.com/office/powerpoint/2010/main" val="261665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Beveren</a:t>
            </a: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The Beveren has a rich European history. </a:t>
            </a:r>
          </a:p>
          <a:p>
            <a:r>
              <a:rPr lang="en-US" sz="2000" dirty="0">
                <a:latin typeface="Futura Md BT" panose="020B0602020204020303" pitchFamily="34" charset="0"/>
              </a:rPr>
              <a:t>First developed in Beveren, Belgium during the 19th century and created from crosses of the </a:t>
            </a:r>
            <a:r>
              <a:rPr lang="en-US" sz="2000" dirty="0" err="1">
                <a:latin typeface="Futura Md BT" panose="020B0602020204020303" pitchFamily="34" charset="0"/>
              </a:rPr>
              <a:t>Brabanconne</a:t>
            </a:r>
            <a:r>
              <a:rPr lang="en-US" sz="2000" dirty="0">
                <a:latin typeface="Futura Md BT" panose="020B0602020204020303" pitchFamily="34" charset="0"/>
              </a:rPr>
              <a:t>, St. Nicolas Blue, and the Blue Vienna. </a:t>
            </a:r>
          </a:p>
          <a:p>
            <a:r>
              <a:rPr lang="en-US" sz="2000" dirty="0">
                <a:latin typeface="Futura Md BT" panose="020B0602020204020303" pitchFamily="34" charset="0"/>
              </a:rPr>
              <a:t>Although rare in the United States, the active and energetic Beveren has a devoted following. </a:t>
            </a:r>
          </a:p>
          <a:p>
            <a:r>
              <a:rPr lang="en-US" sz="2000" dirty="0">
                <a:latin typeface="Futura Md BT" panose="020B0602020204020303" pitchFamily="34" charset="0"/>
              </a:rPr>
              <a:t>They are recognized in black, blue and white.</a:t>
            </a:r>
          </a:p>
          <a:p>
            <a:r>
              <a:rPr lang="en-US" sz="2000" dirty="0">
                <a:latin typeface="Futura Md BT" panose="020B0602020204020303" pitchFamily="34" charset="0"/>
              </a:rPr>
              <a:t>Maximum weight 12 lbs.</a:t>
            </a:r>
          </a:p>
        </p:txBody>
      </p:sp>
      <p:pic>
        <p:nvPicPr>
          <p:cNvPr id="6" name="Content Placeholder 5">
            <a:extLst>
              <a:ext uri="{FF2B5EF4-FFF2-40B4-BE49-F238E27FC236}">
                <a16:creationId xmlns:a16="http://schemas.microsoft.com/office/drawing/2014/main" id="{A5B18AD1-58F6-41D0-89CE-D46264E708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181144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1D-F44F-471A-8189-0BF09D4D237E}"/>
              </a:ext>
            </a:extLst>
          </p:cNvPr>
          <p:cNvSpPr>
            <a:spLocks noGrp="1"/>
          </p:cNvSpPr>
          <p:nvPr>
            <p:ph type="title"/>
          </p:nvPr>
        </p:nvSpPr>
        <p:spPr>
          <a:xfrm>
            <a:off x="0" y="365127"/>
            <a:ext cx="9144000" cy="824696"/>
          </a:xfrm>
          <a:solidFill>
            <a:srgbClr val="7030A0">
              <a:alpha val="50000"/>
            </a:srgbClr>
          </a:solidFill>
        </p:spPr>
        <p:txBody>
          <a:bodyPr anchor="ctr">
            <a:noAutofit/>
          </a:bodyPr>
          <a:lstStyle/>
          <a:p>
            <a:pPr algn="ctr"/>
            <a:r>
              <a:rPr lang="en-US" dirty="0">
                <a:solidFill>
                  <a:schemeClr val="bg1"/>
                </a:solidFill>
                <a:latin typeface="Lucida Handwriting" panose="03010101010101010101" pitchFamily="66" charset="0"/>
              </a:rPr>
              <a:t>Blanc de </a:t>
            </a:r>
            <a:r>
              <a:rPr lang="en-US" dirty="0" err="1">
                <a:solidFill>
                  <a:schemeClr val="bg1"/>
                </a:solidFill>
                <a:latin typeface="Lucida Handwriting" panose="03010101010101010101" pitchFamily="66" charset="0"/>
              </a:rPr>
              <a:t>Hotot</a:t>
            </a:r>
            <a:endParaRPr lang="en-US" dirty="0">
              <a:solidFill>
                <a:schemeClr val="bg1"/>
              </a:solidFill>
              <a:latin typeface="Lucida Handwriting" panose="03010101010101010101" pitchFamily="66" charset="0"/>
            </a:endParaRPr>
          </a:p>
        </p:txBody>
      </p:sp>
      <p:sp>
        <p:nvSpPr>
          <p:cNvPr id="3" name="Subtitle 2">
            <a:extLst>
              <a:ext uri="{FF2B5EF4-FFF2-40B4-BE49-F238E27FC236}">
                <a16:creationId xmlns:a16="http://schemas.microsoft.com/office/drawing/2014/main" id="{BD7ECF1E-8766-487F-8202-2DF36989E047}"/>
              </a:ext>
            </a:extLst>
          </p:cNvPr>
          <p:cNvSpPr>
            <a:spLocks noGrp="1"/>
          </p:cNvSpPr>
          <p:nvPr>
            <p:ph sz="half" idx="1"/>
          </p:nvPr>
        </p:nvSpPr>
        <p:spPr>
          <a:xfrm>
            <a:off x="264405" y="1421176"/>
            <a:ext cx="4010140" cy="5166911"/>
          </a:xfrm>
          <a:solidFill>
            <a:srgbClr val="C59EE2">
              <a:alpha val="50000"/>
            </a:srgbClr>
          </a:solidFill>
        </p:spPr>
        <p:txBody>
          <a:bodyPr anchor="t">
            <a:noAutofit/>
          </a:bodyPr>
          <a:lstStyle/>
          <a:p>
            <a:r>
              <a:rPr lang="en-US" sz="2000" dirty="0">
                <a:latin typeface="Futura Md BT" panose="020B0602020204020303" pitchFamily="34" charset="0"/>
              </a:rPr>
              <a:t>Derived from </a:t>
            </a:r>
            <a:r>
              <a:rPr lang="en-US" sz="2000" dirty="0" err="1">
                <a:latin typeface="Futura Md BT" panose="020B0602020204020303" pitchFamily="34" charset="0"/>
              </a:rPr>
              <a:t>Hotot-en-Auge</a:t>
            </a:r>
            <a:r>
              <a:rPr lang="en-US" sz="2000" dirty="0">
                <a:latin typeface="Futura Md BT" panose="020B0602020204020303" pitchFamily="34" charset="0"/>
              </a:rPr>
              <a:t>, near the port of </a:t>
            </a:r>
            <a:r>
              <a:rPr lang="en-US" sz="2000" dirty="0" err="1">
                <a:latin typeface="Futura Md BT" panose="020B0602020204020303" pitchFamily="34" charset="0"/>
              </a:rPr>
              <a:t>LeHavre</a:t>
            </a:r>
            <a:r>
              <a:rPr lang="en-US" sz="2000" dirty="0">
                <a:latin typeface="Futura Md BT" panose="020B0602020204020303" pitchFamily="34" charset="0"/>
              </a:rPr>
              <a:t> in Northern France, came the name and the rabbits known as Blanc de </a:t>
            </a:r>
            <a:r>
              <a:rPr lang="en-US" sz="2000" dirty="0" err="1">
                <a:latin typeface="Futura Md BT" panose="020B0602020204020303" pitchFamily="34" charset="0"/>
              </a:rPr>
              <a:t>Hotot</a:t>
            </a:r>
            <a:r>
              <a:rPr lang="en-US" sz="2000" dirty="0">
                <a:latin typeface="Futura Md BT" panose="020B0602020204020303" pitchFamily="34" charset="0"/>
              </a:rPr>
              <a:t> (White of </a:t>
            </a:r>
            <a:r>
              <a:rPr lang="en-US" sz="2000" dirty="0" err="1">
                <a:latin typeface="Futura Md BT" panose="020B0602020204020303" pitchFamily="34" charset="0"/>
              </a:rPr>
              <a:t>Hotot</a:t>
            </a:r>
            <a:r>
              <a:rPr lang="en-US" sz="2000" dirty="0">
                <a:latin typeface="Futura Md BT" panose="020B0602020204020303" pitchFamily="34" charset="0"/>
              </a:rPr>
              <a:t>). </a:t>
            </a:r>
          </a:p>
          <a:p>
            <a:r>
              <a:rPr lang="en-US" sz="2000" dirty="0">
                <a:latin typeface="Futura Md BT" panose="020B0602020204020303" pitchFamily="34" charset="0"/>
              </a:rPr>
              <a:t>From those humble beginnings at the turn of the 19th Century to their recognition by the ARBA in 1979, this snow white breed with the black eyeliner has enjoyed a steady and loyal following.</a:t>
            </a:r>
          </a:p>
          <a:p>
            <a:r>
              <a:rPr lang="en-US" sz="2000" dirty="0">
                <a:latin typeface="Futura Md BT" panose="020B0602020204020303" pitchFamily="34" charset="0"/>
              </a:rPr>
              <a:t>Maximum weight 11 lbs.</a:t>
            </a:r>
          </a:p>
        </p:txBody>
      </p:sp>
      <p:pic>
        <p:nvPicPr>
          <p:cNvPr id="6" name="Content Placeholder 5">
            <a:extLst>
              <a:ext uri="{FF2B5EF4-FFF2-40B4-BE49-F238E27FC236}">
                <a16:creationId xmlns:a16="http://schemas.microsoft.com/office/drawing/2014/main" id="{96C5149A-9C5A-42E7-80BB-B0E084AD7C8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9457" y="2273988"/>
            <a:ext cx="4010138" cy="3462086"/>
          </a:xfrm>
        </p:spPr>
      </p:pic>
    </p:spTree>
    <p:extLst>
      <p:ext uri="{BB962C8B-B14F-4D97-AF65-F5344CB8AC3E}">
        <p14:creationId xmlns:p14="http://schemas.microsoft.com/office/powerpoint/2010/main" val="24761991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D59CE438DE1F4699281E1DD73EAC52" ma:contentTypeVersion="8" ma:contentTypeDescription="Create a new document." ma:contentTypeScope="" ma:versionID="3b1751c17a468a85d86802b37fc66ebb">
  <xsd:schema xmlns:xsd="http://www.w3.org/2001/XMLSchema" xmlns:xs="http://www.w3.org/2001/XMLSchema" xmlns:p="http://schemas.microsoft.com/office/2006/metadata/properties" xmlns:ns2="43f7b7e8-8509-4225-bfbd-c3d7285004ed" targetNamespace="http://schemas.microsoft.com/office/2006/metadata/properties" ma:root="true" ma:fieldsID="07b5882c4cba9e47443ed6116e63b008" ns2:_="">
    <xsd:import namespace="43f7b7e8-8509-4225-bfbd-c3d7285004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7b7e8-8509-4225-bfbd-c3d728500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13BBC7-C9C7-4028-AE9F-01901C9F4C54}"/>
</file>

<file path=customXml/itemProps2.xml><?xml version="1.0" encoding="utf-8"?>
<ds:datastoreItem xmlns:ds="http://schemas.openxmlformats.org/officeDocument/2006/customXml" ds:itemID="{7DAE82ED-E31D-44DC-9944-5C6F24561A3E}"/>
</file>

<file path=customXml/itemProps3.xml><?xml version="1.0" encoding="utf-8"?>
<ds:datastoreItem xmlns:ds="http://schemas.openxmlformats.org/officeDocument/2006/customXml" ds:itemID="{FB0DA91C-CA6C-4096-A4E8-B6C2AE3E0A70}"/>
</file>

<file path=docProps/app.xml><?xml version="1.0" encoding="utf-8"?>
<Properties xmlns="http://schemas.openxmlformats.org/officeDocument/2006/extended-properties" xmlns:vt="http://schemas.openxmlformats.org/officeDocument/2006/docPropsVTypes">
  <Template>Office Theme</Template>
  <TotalTime>255</TotalTime>
  <Words>4310</Words>
  <Application>Microsoft Office PowerPoint</Application>
  <PresentationFormat>Letter Paper (8.5x11 in)</PresentationFormat>
  <Paragraphs>331</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Affectionately Yours</vt:lpstr>
      <vt:lpstr>Arial</vt:lpstr>
      <vt:lpstr>Calibri</vt:lpstr>
      <vt:lpstr>Calibri Light</vt:lpstr>
      <vt:lpstr>Futura Md BT</vt:lpstr>
      <vt:lpstr>Ink Free</vt:lpstr>
      <vt:lpstr>Lucida Handwriting</vt:lpstr>
      <vt:lpstr>Office Theme</vt:lpstr>
      <vt:lpstr>Rabbit Breeds</vt:lpstr>
      <vt:lpstr>American</vt:lpstr>
      <vt:lpstr>American Chinchilla</vt:lpstr>
      <vt:lpstr>American Fuzzy Lop</vt:lpstr>
      <vt:lpstr>American Sable</vt:lpstr>
      <vt:lpstr>Argente Brun</vt:lpstr>
      <vt:lpstr>Belgian Hare</vt:lpstr>
      <vt:lpstr>Beveren</vt:lpstr>
      <vt:lpstr>Blanc de Hotot</vt:lpstr>
      <vt:lpstr>Britannia Petite</vt:lpstr>
      <vt:lpstr>Californian</vt:lpstr>
      <vt:lpstr>Champagne d’Argent</vt:lpstr>
      <vt:lpstr>Checkered Giant</vt:lpstr>
      <vt:lpstr>Cinnamon</vt:lpstr>
      <vt:lpstr>Crème d’Argent</vt:lpstr>
      <vt:lpstr>Dutch</vt:lpstr>
      <vt:lpstr>Dwarf Hotot</vt:lpstr>
      <vt:lpstr>English Angora</vt:lpstr>
      <vt:lpstr>English Lop</vt:lpstr>
      <vt:lpstr>English Spot</vt:lpstr>
      <vt:lpstr>Flemish Giant</vt:lpstr>
      <vt:lpstr>Florida White</vt:lpstr>
      <vt:lpstr>French Angora</vt:lpstr>
      <vt:lpstr>French Lop</vt:lpstr>
      <vt:lpstr>Giant Angora</vt:lpstr>
      <vt:lpstr>Giant Chinchilla</vt:lpstr>
      <vt:lpstr>Harlequin</vt:lpstr>
      <vt:lpstr>Havana</vt:lpstr>
      <vt:lpstr>Himalayan</vt:lpstr>
      <vt:lpstr>Holland Lop</vt:lpstr>
      <vt:lpstr>Jersey Wooly</vt:lpstr>
      <vt:lpstr>Lilac</vt:lpstr>
      <vt:lpstr>Lionhead</vt:lpstr>
      <vt:lpstr>Mini Lop</vt:lpstr>
      <vt:lpstr>Mini Rex</vt:lpstr>
      <vt:lpstr>Mini Satin</vt:lpstr>
      <vt:lpstr>Netherland Dwarf</vt:lpstr>
      <vt:lpstr>New Zealand</vt:lpstr>
      <vt:lpstr>Palomino</vt:lpstr>
      <vt:lpstr>Polish</vt:lpstr>
      <vt:lpstr>Rex</vt:lpstr>
      <vt:lpstr>Rhinelander</vt:lpstr>
      <vt:lpstr>Satin</vt:lpstr>
      <vt:lpstr>Satin Angora</vt:lpstr>
      <vt:lpstr>Silver</vt:lpstr>
      <vt:lpstr>Silver Fox</vt:lpstr>
      <vt:lpstr>Silver Marten</vt:lpstr>
      <vt:lpstr>Standard Chinchilla</vt:lpstr>
      <vt:lpstr>Tan</vt:lpstr>
      <vt:lpstr>Thrianta</vt:lpstr>
      <vt:lpstr>Standard of Perfection</vt:lpstr>
      <vt:lpstr>Breed Classes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Rabbit Breeds</dc:title>
  <dc:creator>Jaime Flora</dc:creator>
  <cp:lastModifiedBy>Jaime Flora</cp:lastModifiedBy>
  <cp:revision>18</cp:revision>
  <dcterms:created xsi:type="dcterms:W3CDTF">2019-06-02T05:40:20Z</dcterms:created>
  <dcterms:modified xsi:type="dcterms:W3CDTF">2019-06-03T14:14:32Z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0x0101001DD59CE438DE1F4699281E1DD73EAC52</vt:lpwstr>
  </property>
</Properties>
</file>