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0" r:id="rId1"/>
    <p:sldMasterId id="2147483862" r:id="rId2"/>
    <p:sldMasterId id="2147483864" r:id="rId3"/>
    <p:sldMasterId id="2147483866" r:id="rId4"/>
    <p:sldMasterId id="2147483868" r:id="rId5"/>
    <p:sldMasterId id="2147483870" r:id="rId6"/>
    <p:sldMasterId id="2147483872" r:id="rId7"/>
    <p:sldMasterId id="2147483874" r:id="rId8"/>
    <p:sldMasterId id="2147483876" r:id="rId9"/>
    <p:sldMasterId id="2147483878" r:id="rId10"/>
    <p:sldMasterId id="2147483880" r:id="rId11"/>
    <p:sldMasterId id="2147483882" r:id="rId12"/>
    <p:sldMasterId id="2147483884" r:id="rId13"/>
    <p:sldMasterId id="2147483886" r:id="rId14"/>
  </p:sldMasterIdLst>
  <p:notesMasterIdLst>
    <p:notesMasterId r:id="rId34"/>
  </p:notesMasterIdLst>
  <p:sldIdLst>
    <p:sldId id="261" r:id="rId15"/>
    <p:sldId id="264" r:id="rId16"/>
    <p:sldId id="265" r:id="rId17"/>
    <p:sldId id="266" r:id="rId18"/>
    <p:sldId id="267" r:id="rId19"/>
    <p:sldId id="268" r:id="rId20"/>
    <p:sldId id="269" r:id="rId21"/>
    <p:sldId id="270" r:id="rId22"/>
    <p:sldId id="271" r:id="rId23"/>
    <p:sldId id="272" r:id="rId24"/>
    <p:sldId id="256" r:id="rId25"/>
    <p:sldId id="257" r:id="rId26"/>
    <p:sldId id="258" r:id="rId27"/>
    <p:sldId id="259" r:id="rId28"/>
    <p:sldId id="260" r:id="rId29"/>
    <p:sldId id="276" r:id="rId30"/>
    <p:sldId id="274" r:id="rId31"/>
    <p:sldId id="275" r:id="rId32"/>
    <p:sldId id="27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1540" y="2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7.xml.rels><?xml version="1.0" encoding="UTF-8" standalone="yes"?>
<Relationships xmlns="http://schemas.openxmlformats.org/package/2006/relationships"><Relationship Id="rId1" Type="http://schemas.openxmlformats.org/officeDocument/2006/relationships/hyperlink" Target="mailto:bill@southxcapital.com"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mailto:bill@southxcapital.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949F0-8A14-4A03-8EA2-452E7411582F}"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4B5C8107-1A6B-4FB3-B4C8-AA78DD5F6A9E}">
      <dgm:prSet/>
      <dgm:spPr/>
      <dgm:t>
        <a:bodyPr/>
        <a:lstStyle/>
        <a:p>
          <a:r>
            <a:rPr lang="en-US" dirty="0"/>
            <a:t>Commercial Real Estate Lending and Mortgage Banking</a:t>
          </a:r>
        </a:p>
      </dgm:t>
    </dgm:pt>
    <dgm:pt modelId="{E4F86C42-B871-4830-A965-25A9F743AA6B}" type="parTrans" cxnId="{922166BC-52B0-4E5D-A165-FF6D3935C8CB}">
      <dgm:prSet/>
      <dgm:spPr/>
      <dgm:t>
        <a:bodyPr/>
        <a:lstStyle/>
        <a:p>
          <a:endParaRPr lang="en-US"/>
        </a:p>
      </dgm:t>
    </dgm:pt>
    <dgm:pt modelId="{0A228E9F-18C4-4CD8-AC5D-43766CFB5967}" type="sibTrans" cxnId="{922166BC-52B0-4E5D-A165-FF6D3935C8CB}">
      <dgm:prSet/>
      <dgm:spPr/>
      <dgm:t>
        <a:bodyPr/>
        <a:lstStyle/>
        <a:p>
          <a:endParaRPr lang="en-US"/>
        </a:p>
      </dgm:t>
    </dgm:pt>
    <dgm:pt modelId="{F6D15456-E9AD-4037-823E-0F662F951110}">
      <dgm:prSet/>
      <dgm:spPr/>
      <dgm:t>
        <a:bodyPr/>
        <a:lstStyle/>
        <a:p>
          <a:r>
            <a:rPr lang="en-US" dirty="0"/>
            <a:t>Land Acquisition and Construction</a:t>
          </a:r>
        </a:p>
      </dgm:t>
    </dgm:pt>
    <dgm:pt modelId="{D5539F4D-E016-4758-AFEA-676D70C1D77A}" type="parTrans" cxnId="{5D6349A0-E79B-4DB6-B5FE-9E04286DA2D3}">
      <dgm:prSet/>
      <dgm:spPr/>
      <dgm:t>
        <a:bodyPr/>
        <a:lstStyle/>
        <a:p>
          <a:endParaRPr lang="en-US"/>
        </a:p>
      </dgm:t>
    </dgm:pt>
    <dgm:pt modelId="{77A5DE0B-97F3-4476-A159-732946AD8DC0}" type="sibTrans" cxnId="{5D6349A0-E79B-4DB6-B5FE-9E04286DA2D3}">
      <dgm:prSet/>
      <dgm:spPr/>
      <dgm:t>
        <a:bodyPr/>
        <a:lstStyle/>
        <a:p>
          <a:endParaRPr lang="en-US"/>
        </a:p>
      </dgm:t>
    </dgm:pt>
    <dgm:pt modelId="{6B804DB4-CAE2-45E0-8764-094F90F92FE7}">
      <dgm:prSet/>
      <dgm:spPr/>
      <dgm:t>
        <a:bodyPr/>
        <a:lstStyle/>
        <a:p>
          <a:r>
            <a:rPr lang="en-US" dirty="0"/>
            <a:t>Accounts Receivable and Term Facilities</a:t>
          </a:r>
        </a:p>
      </dgm:t>
    </dgm:pt>
    <dgm:pt modelId="{913154D9-8846-4E2A-BEA8-9BC804FC8DD7}" type="parTrans" cxnId="{67C60635-673E-4706-B117-3700B23E4A0B}">
      <dgm:prSet/>
      <dgm:spPr/>
      <dgm:t>
        <a:bodyPr/>
        <a:lstStyle/>
        <a:p>
          <a:endParaRPr lang="en-US"/>
        </a:p>
      </dgm:t>
    </dgm:pt>
    <dgm:pt modelId="{91067317-63A9-4376-B064-153FCA33B470}" type="sibTrans" cxnId="{67C60635-673E-4706-B117-3700B23E4A0B}">
      <dgm:prSet/>
      <dgm:spPr/>
      <dgm:t>
        <a:bodyPr/>
        <a:lstStyle/>
        <a:p>
          <a:endParaRPr lang="en-US"/>
        </a:p>
      </dgm:t>
    </dgm:pt>
    <dgm:pt modelId="{FF7181B8-B9A8-4D19-8D67-E631623573FE}">
      <dgm:prSet/>
      <dgm:spPr/>
      <dgm:t>
        <a:bodyPr/>
        <a:lstStyle/>
        <a:p>
          <a:r>
            <a:rPr lang="en-US" dirty="0"/>
            <a:t>Bridge Loans</a:t>
          </a:r>
        </a:p>
      </dgm:t>
    </dgm:pt>
    <dgm:pt modelId="{268EF682-D684-49D4-B9AC-A8CFAAD8E0CB}" type="parTrans" cxnId="{7305E920-6685-4EB5-B8D6-5F2B1840262A}">
      <dgm:prSet/>
      <dgm:spPr/>
      <dgm:t>
        <a:bodyPr/>
        <a:lstStyle/>
        <a:p>
          <a:endParaRPr lang="en-US"/>
        </a:p>
      </dgm:t>
    </dgm:pt>
    <dgm:pt modelId="{C41AEA07-8C7B-4C69-84A0-350D2E366AEE}" type="sibTrans" cxnId="{7305E920-6685-4EB5-B8D6-5F2B1840262A}">
      <dgm:prSet/>
      <dgm:spPr/>
      <dgm:t>
        <a:bodyPr/>
        <a:lstStyle/>
        <a:p>
          <a:endParaRPr lang="en-US"/>
        </a:p>
      </dgm:t>
    </dgm:pt>
    <dgm:pt modelId="{381F436F-C7AC-4F06-BB31-D83E3E741EE4}">
      <dgm:prSet/>
      <dgm:spPr/>
      <dgm:t>
        <a:bodyPr/>
        <a:lstStyle/>
        <a:p>
          <a:r>
            <a:rPr lang="en-US" dirty="0"/>
            <a:t>Mezzanine Loans</a:t>
          </a:r>
        </a:p>
      </dgm:t>
    </dgm:pt>
    <dgm:pt modelId="{15388EBC-A572-459D-A54F-97F4465FCCB9}" type="parTrans" cxnId="{7A3E5037-3659-470D-903F-BA59439522F3}">
      <dgm:prSet/>
      <dgm:spPr/>
      <dgm:t>
        <a:bodyPr/>
        <a:lstStyle/>
        <a:p>
          <a:endParaRPr lang="en-US"/>
        </a:p>
      </dgm:t>
    </dgm:pt>
    <dgm:pt modelId="{CA07C412-FED5-40DC-9823-EF5BCBDDCF4E}" type="sibTrans" cxnId="{7A3E5037-3659-470D-903F-BA59439522F3}">
      <dgm:prSet/>
      <dgm:spPr/>
      <dgm:t>
        <a:bodyPr/>
        <a:lstStyle/>
        <a:p>
          <a:endParaRPr lang="en-US"/>
        </a:p>
      </dgm:t>
    </dgm:pt>
    <dgm:pt modelId="{BE092393-33D4-40ED-B0D0-975D47098726}">
      <dgm:prSet/>
      <dgm:spPr/>
      <dgm:t>
        <a:bodyPr/>
        <a:lstStyle/>
        <a:p>
          <a:r>
            <a:rPr lang="en-US" dirty="0"/>
            <a:t>Private Funding</a:t>
          </a:r>
        </a:p>
      </dgm:t>
    </dgm:pt>
    <dgm:pt modelId="{23864E8B-D452-4D75-80CA-AD3DF2851FEE}" type="parTrans" cxnId="{BC23C48B-A67C-4373-8334-2A989255939A}">
      <dgm:prSet/>
      <dgm:spPr/>
      <dgm:t>
        <a:bodyPr/>
        <a:lstStyle/>
        <a:p>
          <a:endParaRPr lang="en-US"/>
        </a:p>
      </dgm:t>
    </dgm:pt>
    <dgm:pt modelId="{929FB7B0-2AD0-4F50-9DD5-3EE9DBD8DF08}" type="sibTrans" cxnId="{BC23C48B-A67C-4373-8334-2A989255939A}">
      <dgm:prSet/>
      <dgm:spPr/>
      <dgm:t>
        <a:bodyPr/>
        <a:lstStyle/>
        <a:p>
          <a:endParaRPr lang="en-US"/>
        </a:p>
      </dgm:t>
    </dgm:pt>
    <dgm:pt modelId="{52FA22C5-51FF-4923-8914-68838D04EB49}">
      <dgm:prSet/>
      <dgm:spPr/>
      <dgm:t>
        <a:bodyPr/>
        <a:lstStyle/>
        <a:p>
          <a:r>
            <a:rPr lang="en-US" dirty="0"/>
            <a:t>Corporate Debt and Equity Placement</a:t>
          </a:r>
        </a:p>
      </dgm:t>
    </dgm:pt>
    <dgm:pt modelId="{7429E4A1-93C6-4E1E-938A-D7073B4D0C41}" type="parTrans" cxnId="{BE384767-BD03-4CCD-9B88-6A801341135A}">
      <dgm:prSet/>
      <dgm:spPr/>
      <dgm:t>
        <a:bodyPr/>
        <a:lstStyle/>
        <a:p>
          <a:endParaRPr lang="en-US"/>
        </a:p>
      </dgm:t>
    </dgm:pt>
    <dgm:pt modelId="{62D837AA-0E5A-48DA-81D6-5425B4DA131F}" type="sibTrans" cxnId="{BE384767-BD03-4CCD-9B88-6A801341135A}">
      <dgm:prSet/>
      <dgm:spPr/>
      <dgm:t>
        <a:bodyPr/>
        <a:lstStyle/>
        <a:p>
          <a:endParaRPr lang="en-US"/>
        </a:p>
      </dgm:t>
    </dgm:pt>
    <dgm:pt modelId="{DC53C59C-DAC5-4B54-ADC4-0E9F84AD9FEF}">
      <dgm:prSet/>
      <dgm:spPr/>
      <dgm:t>
        <a:bodyPr/>
        <a:lstStyle/>
        <a:p>
          <a:r>
            <a:rPr lang="en-US" dirty="0"/>
            <a:t>Small Business Administration</a:t>
          </a:r>
        </a:p>
      </dgm:t>
    </dgm:pt>
    <dgm:pt modelId="{AD291DA8-CEEA-4A56-91A6-C3BFA868412B}" type="parTrans" cxnId="{DC32148F-A0BA-4849-8EBC-7F40ECAAE4DA}">
      <dgm:prSet/>
      <dgm:spPr/>
      <dgm:t>
        <a:bodyPr/>
        <a:lstStyle/>
        <a:p>
          <a:endParaRPr lang="en-US"/>
        </a:p>
      </dgm:t>
    </dgm:pt>
    <dgm:pt modelId="{70A3DD69-2578-47FB-96F2-26D409313B17}" type="sibTrans" cxnId="{DC32148F-A0BA-4849-8EBC-7F40ECAAE4DA}">
      <dgm:prSet/>
      <dgm:spPr/>
      <dgm:t>
        <a:bodyPr/>
        <a:lstStyle/>
        <a:p>
          <a:endParaRPr lang="en-US"/>
        </a:p>
      </dgm:t>
    </dgm:pt>
    <dgm:pt modelId="{CFFB28EC-2D8B-4591-974A-5D1A618D1755}">
      <dgm:prSet/>
      <dgm:spPr/>
      <dgm:t>
        <a:bodyPr/>
        <a:lstStyle/>
        <a:p>
          <a:r>
            <a:rPr lang="en-US" dirty="0"/>
            <a:t>Corporate Work Outs, Restructure and Turn Around's</a:t>
          </a:r>
        </a:p>
      </dgm:t>
    </dgm:pt>
    <dgm:pt modelId="{976ECC49-0FEF-48AF-9388-F76E97FD4EC6}" type="parTrans" cxnId="{85C77463-CBCE-4886-9D9E-C543A2BCAD3A}">
      <dgm:prSet/>
      <dgm:spPr/>
      <dgm:t>
        <a:bodyPr/>
        <a:lstStyle/>
        <a:p>
          <a:endParaRPr lang="en-US"/>
        </a:p>
      </dgm:t>
    </dgm:pt>
    <dgm:pt modelId="{57D686AA-DE85-4D8E-BD59-29D1A0CBD174}" type="sibTrans" cxnId="{85C77463-CBCE-4886-9D9E-C543A2BCAD3A}">
      <dgm:prSet/>
      <dgm:spPr/>
      <dgm:t>
        <a:bodyPr/>
        <a:lstStyle/>
        <a:p>
          <a:endParaRPr lang="en-US"/>
        </a:p>
      </dgm:t>
    </dgm:pt>
    <dgm:pt modelId="{C676EE7B-9645-4F54-93DA-4F7E69CB8352}">
      <dgm:prSet/>
      <dgm:spPr/>
      <dgm:t>
        <a:bodyPr/>
        <a:lstStyle/>
        <a:p>
          <a:r>
            <a:rPr lang="en-US" dirty="0"/>
            <a:t>Debtor In Possession Financing (DIP)</a:t>
          </a:r>
        </a:p>
      </dgm:t>
    </dgm:pt>
    <dgm:pt modelId="{D008DB02-C40D-4942-AE10-F4C17171A030}" type="parTrans" cxnId="{E2C25674-F081-4879-8D23-369340012956}">
      <dgm:prSet/>
      <dgm:spPr/>
      <dgm:t>
        <a:bodyPr/>
        <a:lstStyle/>
        <a:p>
          <a:endParaRPr lang="en-US"/>
        </a:p>
      </dgm:t>
    </dgm:pt>
    <dgm:pt modelId="{CF45DB88-5A62-4F21-9299-1092898FD70F}" type="sibTrans" cxnId="{E2C25674-F081-4879-8D23-369340012956}">
      <dgm:prSet/>
      <dgm:spPr/>
      <dgm:t>
        <a:bodyPr/>
        <a:lstStyle/>
        <a:p>
          <a:endParaRPr lang="en-US"/>
        </a:p>
      </dgm:t>
    </dgm:pt>
    <dgm:pt modelId="{52EB4EA6-2826-402B-955B-3E5EB38B0EB0}">
      <dgm:prSet/>
      <dgm:spPr/>
      <dgm:t>
        <a:bodyPr/>
        <a:lstStyle/>
        <a:p>
          <a:r>
            <a:rPr lang="en-US" dirty="0"/>
            <a:t>International Loans</a:t>
          </a:r>
        </a:p>
      </dgm:t>
    </dgm:pt>
    <dgm:pt modelId="{83D04CA2-415D-40C8-93E3-22C043B78167}" type="parTrans" cxnId="{94831793-B123-4DC0-B8BB-C098E75166BB}">
      <dgm:prSet/>
      <dgm:spPr/>
      <dgm:t>
        <a:bodyPr/>
        <a:lstStyle/>
        <a:p>
          <a:endParaRPr lang="en-US"/>
        </a:p>
      </dgm:t>
    </dgm:pt>
    <dgm:pt modelId="{3AA03C6E-17FD-4509-80BC-CFEBBD2D0A77}" type="sibTrans" cxnId="{94831793-B123-4DC0-B8BB-C098E75166BB}">
      <dgm:prSet/>
      <dgm:spPr/>
      <dgm:t>
        <a:bodyPr/>
        <a:lstStyle/>
        <a:p>
          <a:endParaRPr lang="en-US"/>
        </a:p>
      </dgm:t>
    </dgm:pt>
    <dgm:pt modelId="{6908E745-F740-414B-9B3B-FD1777CE55EF}">
      <dgm:prSet/>
      <dgm:spPr/>
      <dgm:t>
        <a:bodyPr/>
        <a:lstStyle/>
        <a:p>
          <a:r>
            <a:rPr lang="en-US" dirty="0"/>
            <a:t>Whole and Portfolio Loan Acquisition's</a:t>
          </a:r>
        </a:p>
      </dgm:t>
    </dgm:pt>
    <dgm:pt modelId="{3A8E6B21-141E-47DD-B06B-92D3B637EE06}" type="parTrans" cxnId="{6D39109A-B868-48FC-932A-9B2D776FAB7A}">
      <dgm:prSet/>
      <dgm:spPr/>
      <dgm:t>
        <a:bodyPr/>
        <a:lstStyle/>
        <a:p>
          <a:endParaRPr lang="en-US"/>
        </a:p>
      </dgm:t>
    </dgm:pt>
    <dgm:pt modelId="{529F36DC-BD4B-4DD4-8224-B7B2588B239E}" type="sibTrans" cxnId="{6D39109A-B868-48FC-932A-9B2D776FAB7A}">
      <dgm:prSet/>
      <dgm:spPr/>
      <dgm:t>
        <a:bodyPr/>
        <a:lstStyle/>
        <a:p>
          <a:endParaRPr lang="en-US"/>
        </a:p>
      </dgm:t>
    </dgm:pt>
    <dgm:pt modelId="{45DB4E52-2D17-4736-ADDF-4C0B0A764D8D}">
      <dgm:prSet/>
      <dgm:spPr/>
      <dgm:t>
        <a:bodyPr/>
        <a:lstStyle/>
        <a:p>
          <a:r>
            <a:rPr lang="en-US" dirty="0"/>
            <a:t>EDA and Public Financing </a:t>
          </a:r>
        </a:p>
      </dgm:t>
    </dgm:pt>
    <dgm:pt modelId="{B2FC2E39-A36F-44A4-826A-C58F0D14972C}" type="parTrans" cxnId="{53B42779-EF06-47CD-AEEA-98C80D2D2BF3}">
      <dgm:prSet/>
      <dgm:spPr/>
      <dgm:t>
        <a:bodyPr/>
        <a:lstStyle/>
        <a:p>
          <a:endParaRPr lang="en-US"/>
        </a:p>
      </dgm:t>
    </dgm:pt>
    <dgm:pt modelId="{1C4A2486-0990-436C-BC9F-3B76F174EEC7}" type="sibTrans" cxnId="{53B42779-EF06-47CD-AEEA-98C80D2D2BF3}">
      <dgm:prSet/>
      <dgm:spPr/>
      <dgm:t>
        <a:bodyPr/>
        <a:lstStyle/>
        <a:p>
          <a:endParaRPr lang="en-US"/>
        </a:p>
      </dgm:t>
    </dgm:pt>
    <dgm:pt modelId="{3CE5E8D4-ED9A-49DA-9779-A538C5BC0234}" type="pres">
      <dgm:prSet presAssocID="{C07949F0-8A14-4A03-8EA2-452E7411582F}" presName="vert0" presStyleCnt="0">
        <dgm:presLayoutVars>
          <dgm:dir/>
          <dgm:animOne val="branch"/>
          <dgm:animLvl val="lvl"/>
        </dgm:presLayoutVars>
      </dgm:prSet>
      <dgm:spPr/>
    </dgm:pt>
    <dgm:pt modelId="{15A678DD-2FE4-413A-8CE8-AE0995753825}" type="pres">
      <dgm:prSet presAssocID="{4B5C8107-1A6B-4FB3-B4C8-AA78DD5F6A9E}" presName="thickLine" presStyleLbl="alignNode1" presStyleIdx="0" presStyleCnt="13"/>
      <dgm:spPr/>
    </dgm:pt>
    <dgm:pt modelId="{3C3AD963-2740-4464-957A-C9D32C183C93}" type="pres">
      <dgm:prSet presAssocID="{4B5C8107-1A6B-4FB3-B4C8-AA78DD5F6A9E}" presName="horz1" presStyleCnt="0"/>
      <dgm:spPr/>
    </dgm:pt>
    <dgm:pt modelId="{729DD267-3933-4F37-AA4F-509CCC634F69}" type="pres">
      <dgm:prSet presAssocID="{4B5C8107-1A6B-4FB3-B4C8-AA78DD5F6A9E}" presName="tx1" presStyleLbl="revTx" presStyleIdx="0" presStyleCnt="13"/>
      <dgm:spPr/>
    </dgm:pt>
    <dgm:pt modelId="{10AC4019-5449-4E92-B7BD-D74405ADA89A}" type="pres">
      <dgm:prSet presAssocID="{4B5C8107-1A6B-4FB3-B4C8-AA78DD5F6A9E}" presName="vert1" presStyleCnt="0"/>
      <dgm:spPr/>
    </dgm:pt>
    <dgm:pt modelId="{F2B30B9C-D156-45B4-9A80-6FB4EE3FBBE8}" type="pres">
      <dgm:prSet presAssocID="{F6D15456-E9AD-4037-823E-0F662F951110}" presName="thickLine" presStyleLbl="alignNode1" presStyleIdx="1" presStyleCnt="13"/>
      <dgm:spPr/>
    </dgm:pt>
    <dgm:pt modelId="{715FB994-A85F-43C0-9CCF-CD0E4A78F43A}" type="pres">
      <dgm:prSet presAssocID="{F6D15456-E9AD-4037-823E-0F662F951110}" presName="horz1" presStyleCnt="0"/>
      <dgm:spPr/>
    </dgm:pt>
    <dgm:pt modelId="{12C519AC-7A0E-46CA-88BE-FA5CA87A9A77}" type="pres">
      <dgm:prSet presAssocID="{F6D15456-E9AD-4037-823E-0F662F951110}" presName="tx1" presStyleLbl="revTx" presStyleIdx="1" presStyleCnt="13"/>
      <dgm:spPr/>
    </dgm:pt>
    <dgm:pt modelId="{34A2654A-3C30-4786-B218-A50FAE484683}" type="pres">
      <dgm:prSet presAssocID="{F6D15456-E9AD-4037-823E-0F662F951110}" presName="vert1" presStyleCnt="0"/>
      <dgm:spPr/>
    </dgm:pt>
    <dgm:pt modelId="{E8932217-CC1D-4B53-AF64-9B59E1F13747}" type="pres">
      <dgm:prSet presAssocID="{6B804DB4-CAE2-45E0-8764-094F90F92FE7}" presName="thickLine" presStyleLbl="alignNode1" presStyleIdx="2" presStyleCnt="13"/>
      <dgm:spPr/>
    </dgm:pt>
    <dgm:pt modelId="{A1D9B38F-D5AD-4704-B1B1-B9BB747E94F5}" type="pres">
      <dgm:prSet presAssocID="{6B804DB4-CAE2-45E0-8764-094F90F92FE7}" presName="horz1" presStyleCnt="0"/>
      <dgm:spPr/>
    </dgm:pt>
    <dgm:pt modelId="{C465F401-75BE-4F87-83C7-AF95073FFFDF}" type="pres">
      <dgm:prSet presAssocID="{6B804DB4-CAE2-45E0-8764-094F90F92FE7}" presName="tx1" presStyleLbl="revTx" presStyleIdx="2" presStyleCnt="13"/>
      <dgm:spPr/>
    </dgm:pt>
    <dgm:pt modelId="{994CB71E-7E4C-43E1-9715-0F27735FC2AB}" type="pres">
      <dgm:prSet presAssocID="{6B804DB4-CAE2-45E0-8764-094F90F92FE7}" presName="vert1" presStyleCnt="0"/>
      <dgm:spPr/>
    </dgm:pt>
    <dgm:pt modelId="{951F87C2-DBCE-46E7-AA2B-69E030B15DF4}" type="pres">
      <dgm:prSet presAssocID="{FF7181B8-B9A8-4D19-8D67-E631623573FE}" presName="thickLine" presStyleLbl="alignNode1" presStyleIdx="3" presStyleCnt="13"/>
      <dgm:spPr/>
    </dgm:pt>
    <dgm:pt modelId="{688A7679-3268-4EDE-A552-1EBC7B125C28}" type="pres">
      <dgm:prSet presAssocID="{FF7181B8-B9A8-4D19-8D67-E631623573FE}" presName="horz1" presStyleCnt="0"/>
      <dgm:spPr/>
    </dgm:pt>
    <dgm:pt modelId="{CCAEEE55-61A4-4492-99DA-EDC2F9732395}" type="pres">
      <dgm:prSet presAssocID="{FF7181B8-B9A8-4D19-8D67-E631623573FE}" presName="tx1" presStyleLbl="revTx" presStyleIdx="3" presStyleCnt="13"/>
      <dgm:spPr/>
    </dgm:pt>
    <dgm:pt modelId="{A7BA6344-C23C-42E8-A4E6-B67378DA73F1}" type="pres">
      <dgm:prSet presAssocID="{FF7181B8-B9A8-4D19-8D67-E631623573FE}" presName="vert1" presStyleCnt="0"/>
      <dgm:spPr/>
    </dgm:pt>
    <dgm:pt modelId="{54E74CAB-4801-4FF2-8E1F-CF8C1A55B939}" type="pres">
      <dgm:prSet presAssocID="{381F436F-C7AC-4F06-BB31-D83E3E741EE4}" presName="thickLine" presStyleLbl="alignNode1" presStyleIdx="4" presStyleCnt="13"/>
      <dgm:spPr/>
    </dgm:pt>
    <dgm:pt modelId="{D0F17275-FF5D-4712-A1FE-323BF38284D4}" type="pres">
      <dgm:prSet presAssocID="{381F436F-C7AC-4F06-BB31-D83E3E741EE4}" presName="horz1" presStyleCnt="0"/>
      <dgm:spPr/>
    </dgm:pt>
    <dgm:pt modelId="{CFB5C282-108D-44BF-A74A-AE4F9C8F30FB}" type="pres">
      <dgm:prSet presAssocID="{381F436F-C7AC-4F06-BB31-D83E3E741EE4}" presName="tx1" presStyleLbl="revTx" presStyleIdx="4" presStyleCnt="13"/>
      <dgm:spPr/>
    </dgm:pt>
    <dgm:pt modelId="{CE0DE272-3248-4A81-98F4-C10770E1E1C7}" type="pres">
      <dgm:prSet presAssocID="{381F436F-C7AC-4F06-BB31-D83E3E741EE4}" presName="vert1" presStyleCnt="0"/>
      <dgm:spPr/>
    </dgm:pt>
    <dgm:pt modelId="{31978D97-964E-43A0-8618-69FEB988F806}" type="pres">
      <dgm:prSet presAssocID="{BE092393-33D4-40ED-B0D0-975D47098726}" presName="thickLine" presStyleLbl="alignNode1" presStyleIdx="5" presStyleCnt="13"/>
      <dgm:spPr/>
    </dgm:pt>
    <dgm:pt modelId="{8C7EAFB9-7E99-44C7-B696-9F46FF4B8BF0}" type="pres">
      <dgm:prSet presAssocID="{BE092393-33D4-40ED-B0D0-975D47098726}" presName="horz1" presStyleCnt="0"/>
      <dgm:spPr/>
    </dgm:pt>
    <dgm:pt modelId="{1C632669-0D2D-43A7-A855-BD0C33E1BA7C}" type="pres">
      <dgm:prSet presAssocID="{BE092393-33D4-40ED-B0D0-975D47098726}" presName="tx1" presStyleLbl="revTx" presStyleIdx="5" presStyleCnt="13"/>
      <dgm:spPr/>
    </dgm:pt>
    <dgm:pt modelId="{3BE58CC7-8C5B-42B8-AD4B-1A08C2440294}" type="pres">
      <dgm:prSet presAssocID="{BE092393-33D4-40ED-B0D0-975D47098726}" presName="vert1" presStyleCnt="0"/>
      <dgm:spPr/>
    </dgm:pt>
    <dgm:pt modelId="{474EB986-2494-4AC9-9636-4D648B75706A}" type="pres">
      <dgm:prSet presAssocID="{52FA22C5-51FF-4923-8914-68838D04EB49}" presName="thickLine" presStyleLbl="alignNode1" presStyleIdx="6" presStyleCnt="13"/>
      <dgm:spPr/>
    </dgm:pt>
    <dgm:pt modelId="{9A125828-45A1-42FB-818C-608CE6702C4D}" type="pres">
      <dgm:prSet presAssocID="{52FA22C5-51FF-4923-8914-68838D04EB49}" presName="horz1" presStyleCnt="0"/>
      <dgm:spPr/>
    </dgm:pt>
    <dgm:pt modelId="{DA9949C9-56BD-48E3-8B41-6A573FCC90DA}" type="pres">
      <dgm:prSet presAssocID="{52FA22C5-51FF-4923-8914-68838D04EB49}" presName="tx1" presStyleLbl="revTx" presStyleIdx="6" presStyleCnt="13"/>
      <dgm:spPr/>
    </dgm:pt>
    <dgm:pt modelId="{DD7AE7FE-9978-4468-AA67-C3D1B2203970}" type="pres">
      <dgm:prSet presAssocID="{52FA22C5-51FF-4923-8914-68838D04EB49}" presName="vert1" presStyleCnt="0"/>
      <dgm:spPr/>
    </dgm:pt>
    <dgm:pt modelId="{B6E892AE-F0DD-4EE0-8960-554F27162687}" type="pres">
      <dgm:prSet presAssocID="{DC53C59C-DAC5-4B54-ADC4-0E9F84AD9FEF}" presName="thickLine" presStyleLbl="alignNode1" presStyleIdx="7" presStyleCnt="13"/>
      <dgm:spPr/>
    </dgm:pt>
    <dgm:pt modelId="{B564F8DD-D718-48C5-BA73-8DD6DAC0F387}" type="pres">
      <dgm:prSet presAssocID="{DC53C59C-DAC5-4B54-ADC4-0E9F84AD9FEF}" presName="horz1" presStyleCnt="0"/>
      <dgm:spPr/>
    </dgm:pt>
    <dgm:pt modelId="{C4007FBE-16F6-4A8B-BD0F-200B567052C5}" type="pres">
      <dgm:prSet presAssocID="{DC53C59C-DAC5-4B54-ADC4-0E9F84AD9FEF}" presName="tx1" presStyleLbl="revTx" presStyleIdx="7" presStyleCnt="13"/>
      <dgm:spPr/>
    </dgm:pt>
    <dgm:pt modelId="{7E84039B-101D-4B9F-842E-1DE2C8375123}" type="pres">
      <dgm:prSet presAssocID="{DC53C59C-DAC5-4B54-ADC4-0E9F84AD9FEF}" presName="vert1" presStyleCnt="0"/>
      <dgm:spPr/>
    </dgm:pt>
    <dgm:pt modelId="{8E33606C-0AB1-4170-BFA0-EFF83E8E765C}" type="pres">
      <dgm:prSet presAssocID="{CFFB28EC-2D8B-4591-974A-5D1A618D1755}" presName="thickLine" presStyleLbl="alignNode1" presStyleIdx="8" presStyleCnt="13"/>
      <dgm:spPr/>
    </dgm:pt>
    <dgm:pt modelId="{8ADC814C-BD47-4C67-8A96-984D1851A025}" type="pres">
      <dgm:prSet presAssocID="{CFFB28EC-2D8B-4591-974A-5D1A618D1755}" presName="horz1" presStyleCnt="0"/>
      <dgm:spPr/>
    </dgm:pt>
    <dgm:pt modelId="{5339A505-B9CC-43CA-B6FE-C08B6053C0BE}" type="pres">
      <dgm:prSet presAssocID="{CFFB28EC-2D8B-4591-974A-5D1A618D1755}" presName="tx1" presStyleLbl="revTx" presStyleIdx="8" presStyleCnt="13"/>
      <dgm:spPr/>
    </dgm:pt>
    <dgm:pt modelId="{E5F0F61B-683D-4021-9AF3-BD09B4EDFBCD}" type="pres">
      <dgm:prSet presAssocID="{CFFB28EC-2D8B-4591-974A-5D1A618D1755}" presName="vert1" presStyleCnt="0"/>
      <dgm:spPr/>
    </dgm:pt>
    <dgm:pt modelId="{D3224B95-2834-4A7E-AB91-14389D20E40D}" type="pres">
      <dgm:prSet presAssocID="{C676EE7B-9645-4F54-93DA-4F7E69CB8352}" presName="thickLine" presStyleLbl="alignNode1" presStyleIdx="9" presStyleCnt="13"/>
      <dgm:spPr/>
    </dgm:pt>
    <dgm:pt modelId="{49EC6E3D-E1CF-4107-81E1-0AEEFAAFD12A}" type="pres">
      <dgm:prSet presAssocID="{C676EE7B-9645-4F54-93DA-4F7E69CB8352}" presName="horz1" presStyleCnt="0"/>
      <dgm:spPr/>
    </dgm:pt>
    <dgm:pt modelId="{9861A466-20CB-4E6B-A918-ABB9E850D0ED}" type="pres">
      <dgm:prSet presAssocID="{C676EE7B-9645-4F54-93DA-4F7E69CB8352}" presName="tx1" presStyleLbl="revTx" presStyleIdx="9" presStyleCnt="13"/>
      <dgm:spPr/>
    </dgm:pt>
    <dgm:pt modelId="{874194D1-3110-4179-B4DF-58EC96EB62B5}" type="pres">
      <dgm:prSet presAssocID="{C676EE7B-9645-4F54-93DA-4F7E69CB8352}" presName="vert1" presStyleCnt="0"/>
      <dgm:spPr/>
    </dgm:pt>
    <dgm:pt modelId="{AB4F68AC-4A2B-4D86-B619-F9B4F810FABD}" type="pres">
      <dgm:prSet presAssocID="{52EB4EA6-2826-402B-955B-3E5EB38B0EB0}" presName="thickLine" presStyleLbl="alignNode1" presStyleIdx="10" presStyleCnt="13"/>
      <dgm:spPr/>
    </dgm:pt>
    <dgm:pt modelId="{916982A7-CBAC-40D7-8777-292B194DE354}" type="pres">
      <dgm:prSet presAssocID="{52EB4EA6-2826-402B-955B-3E5EB38B0EB0}" presName="horz1" presStyleCnt="0"/>
      <dgm:spPr/>
    </dgm:pt>
    <dgm:pt modelId="{C7522767-F09A-4283-89E9-3CD4194D04D9}" type="pres">
      <dgm:prSet presAssocID="{52EB4EA6-2826-402B-955B-3E5EB38B0EB0}" presName="tx1" presStyleLbl="revTx" presStyleIdx="10" presStyleCnt="13"/>
      <dgm:spPr/>
    </dgm:pt>
    <dgm:pt modelId="{0EE612A0-E460-4540-ADE3-10350858A79C}" type="pres">
      <dgm:prSet presAssocID="{52EB4EA6-2826-402B-955B-3E5EB38B0EB0}" presName="vert1" presStyleCnt="0"/>
      <dgm:spPr/>
    </dgm:pt>
    <dgm:pt modelId="{013E471C-04D8-4E22-8937-EF8777235202}" type="pres">
      <dgm:prSet presAssocID="{6908E745-F740-414B-9B3B-FD1777CE55EF}" presName="thickLine" presStyleLbl="alignNode1" presStyleIdx="11" presStyleCnt="13"/>
      <dgm:spPr/>
    </dgm:pt>
    <dgm:pt modelId="{5ED2211E-D279-4208-AB06-B66309A654C0}" type="pres">
      <dgm:prSet presAssocID="{6908E745-F740-414B-9B3B-FD1777CE55EF}" presName="horz1" presStyleCnt="0"/>
      <dgm:spPr/>
    </dgm:pt>
    <dgm:pt modelId="{464F3DAA-B514-4AF6-B1F4-3C233DFC59E7}" type="pres">
      <dgm:prSet presAssocID="{6908E745-F740-414B-9B3B-FD1777CE55EF}" presName="tx1" presStyleLbl="revTx" presStyleIdx="11" presStyleCnt="13"/>
      <dgm:spPr/>
    </dgm:pt>
    <dgm:pt modelId="{DC918417-CED0-4894-BF2F-AD7737853C71}" type="pres">
      <dgm:prSet presAssocID="{6908E745-F740-414B-9B3B-FD1777CE55EF}" presName="vert1" presStyleCnt="0"/>
      <dgm:spPr/>
    </dgm:pt>
    <dgm:pt modelId="{1B44538B-DA77-465F-8CB8-58D82BD91648}" type="pres">
      <dgm:prSet presAssocID="{45DB4E52-2D17-4736-ADDF-4C0B0A764D8D}" presName="thickLine" presStyleLbl="alignNode1" presStyleIdx="12" presStyleCnt="13"/>
      <dgm:spPr/>
    </dgm:pt>
    <dgm:pt modelId="{EAF5B363-3B89-489D-BF0A-CA23CE94FB57}" type="pres">
      <dgm:prSet presAssocID="{45DB4E52-2D17-4736-ADDF-4C0B0A764D8D}" presName="horz1" presStyleCnt="0"/>
      <dgm:spPr/>
    </dgm:pt>
    <dgm:pt modelId="{A6988FDE-8FD5-434D-B4E3-1B6BF97E765C}" type="pres">
      <dgm:prSet presAssocID="{45DB4E52-2D17-4736-ADDF-4C0B0A764D8D}" presName="tx1" presStyleLbl="revTx" presStyleIdx="12" presStyleCnt="13"/>
      <dgm:spPr/>
    </dgm:pt>
    <dgm:pt modelId="{F0EA7902-A941-497F-A4D4-A9A6EAC0D26A}" type="pres">
      <dgm:prSet presAssocID="{45DB4E52-2D17-4736-ADDF-4C0B0A764D8D}" presName="vert1" presStyleCnt="0"/>
      <dgm:spPr/>
    </dgm:pt>
  </dgm:ptLst>
  <dgm:cxnLst>
    <dgm:cxn modelId="{4294860E-444B-4818-BE37-2AD32CD7AC51}" type="presOf" srcId="{4B5C8107-1A6B-4FB3-B4C8-AA78DD5F6A9E}" destId="{729DD267-3933-4F37-AA4F-509CCC634F69}" srcOrd="0" destOrd="0" presId="urn:microsoft.com/office/officeart/2008/layout/LinedList"/>
    <dgm:cxn modelId="{7305E920-6685-4EB5-B8D6-5F2B1840262A}" srcId="{C07949F0-8A14-4A03-8EA2-452E7411582F}" destId="{FF7181B8-B9A8-4D19-8D67-E631623573FE}" srcOrd="3" destOrd="0" parTransId="{268EF682-D684-49D4-B9AC-A8CFAAD8E0CB}" sibTransId="{C41AEA07-8C7B-4C69-84A0-350D2E366AEE}"/>
    <dgm:cxn modelId="{F475FA22-AEAC-4E86-858D-4DA0EFCAE194}" type="presOf" srcId="{FF7181B8-B9A8-4D19-8D67-E631623573FE}" destId="{CCAEEE55-61A4-4492-99DA-EDC2F9732395}" srcOrd="0" destOrd="0" presId="urn:microsoft.com/office/officeart/2008/layout/LinedList"/>
    <dgm:cxn modelId="{67C60635-673E-4706-B117-3700B23E4A0B}" srcId="{C07949F0-8A14-4A03-8EA2-452E7411582F}" destId="{6B804DB4-CAE2-45E0-8764-094F90F92FE7}" srcOrd="2" destOrd="0" parTransId="{913154D9-8846-4E2A-BEA8-9BC804FC8DD7}" sibTransId="{91067317-63A9-4376-B064-153FCA33B470}"/>
    <dgm:cxn modelId="{7A3E5037-3659-470D-903F-BA59439522F3}" srcId="{C07949F0-8A14-4A03-8EA2-452E7411582F}" destId="{381F436F-C7AC-4F06-BB31-D83E3E741EE4}" srcOrd="4" destOrd="0" parTransId="{15388EBC-A572-459D-A54F-97F4465FCCB9}" sibTransId="{CA07C412-FED5-40DC-9823-EF5BCBDDCF4E}"/>
    <dgm:cxn modelId="{3CBACD3E-7AA9-494B-8055-3FF123E976EB}" type="presOf" srcId="{45DB4E52-2D17-4736-ADDF-4C0B0A764D8D}" destId="{A6988FDE-8FD5-434D-B4E3-1B6BF97E765C}" srcOrd="0" destOrd="0" presId="urn:microsoft.com/office/officeart/2008/layout/LinedList"/>
    <dgm:cxn modelId="{85C77463-CBCE-4886-9D9E-C543A2BCAD3A}" srcId="{C07949F0-8A14-4A03-8EA2-452E7411582F}" destId="{CFFB28EC-2D8B-4591-974A-5D1A618D1755}" srcOrd="8" destOrd="0" parTransId="{976ECC49-0FEF-48AF-9388-F76E97FD4EC6}" sibTransId="{57D686AA-DE85-4D8E-BD59-29D1A0CBD174}"/>
    <dgm:cxn modelId="{BE384767-BD03-4CCD-9B88-6A801341135A}" srcId="{C07949F0-8A14-4A03-8EA2-452E7411582F}" destId="{52FA22C5-51FF-4923-8914-68838D04EB49}" srcOrd="6" destOrd="0" parTransId="{7429E4A1-93C6-4E1E-938A-D7073B4D0C41}" sibTransId="{62D837AA-0E5A-48DA-81D6-5425B4DA131F}"/>
    <dgm:cxn modelId="{A2183D70-0482-4793-B003-452F68D18137}" type="presOf" srcId="{C676EE7B-9645-4F54-93DA-4F7E69CB8352}" destId="{9861A466-20CB-4E6B-A918-ABB9E850D0ED}" srcOrd="0" destOrd="0" presId="urn:microsoft.com/office/officeart/2008/layout/LinedList"/>
    <dgm:cxn modelId="{E2C25674-F081-4879-8D23-369340012956}" srcId="{C07949F0-8A14-4A03-8EA2-452E7411582F}" destId="{C676EE7B-9645-4F54-93DA-4F7E69CB8352}" srcOrd="9" destOrd="0" parTransId="{D008DB02-C40D-4942-AE10-F4C17171A030}" sibTransId="{CF45DB88-5A62-4F21-9299-1092898FD70F}"/>
    <dgm:cxn modelId="{35D62A55-72DE-4B31-8379-095490AB078E}" type="presOf" srcId="{6908E745-F740-414B-9B3B-FD1777CE55EF}" destId="{464F3DAA-B514-4AF6-B1F4-3C233DFC59E7}" srcOrd="0" destOrd="0" presId="urn:microsoft.com/office/officeart/2008/layout/LinedList"/>
    <dgm:cxn modelId="{53B42779-EF06-47CD-AEEA-98C80D2D2BF3}" srcId="{C07949F0-8A14-4A03-8EA2-452E7411582F}" destId="{45DB4E52-2D17-4736-ADDF-4C0B0A764D8D}" srcOrd="12" destOrd="0" parTransId="{B2FC2E39-A36F-44A4-826A-C58F0D14972C}" sibTransId="{1C4A2486-0990-436C-BC9F-3B76F174EEC7}"/>
    <dgm:cxn modelId="{0B3D617D-CAA6-4CBE-B949-4F4CBF9890AA}" type="presOf" srcId="{381F436F-C7AC-4F06-BB31-D83E3E741EE4}" destId="{CFB5C282-108D-44BF-A74A-AE4F9C8F30FB}" srcOrd="0" destOrd="0" presId="urn:microsoft.com/office/officeart/2008/layout/LinedList"/>
    <dgm:cxn modelId="{F54EAA86-7460-4D26-A681-5FBCD226EB09}" type="presOf" srcId="{52EB4EA6-2826-402B-955B-3E5EB38B0EB0}" destId="{C7522767-F09A-4283-89E9-3CD4194D04D9}" srcOrd="0" destOrd="0" presId="urn:microsoft.com/office/officeart/2008/layout/LinedList"/>
    <dgm:cxn modelId="{BC23C48B-A67C-4373-8334-2A989255939A}" srcId="{C07949F0-8A14-4A03-8EA2-452E7411582F}" destId="{BE092393-33D4-40ED-B0D0-975D47098726}" srcOrd="5" destOrd="0" parTransId="{23864E8B-D452-4D75-80CA-AD3DF2851FEE}" sibTransId="{929FB7B0-2AD0-4F50-9DD5-3EE9DBD8DF08}"/>
    <dgm:cxn modelId="{DC32148F-A0BA-4849-8EBC-7F40ECAAE4DA}" srcId="{C07949F0-8A14-4A03-8EA2-452E7411582F}" destId="{DC53C59C-DAC5-4B54-ADC4-0E9F84AD9FEF}" srcOrd="7" destOrd="0" parTransId="{AD291DA8-CEEA-4A56-91A6-C3BFA868412B}" sibTransId="{70A3DD69-2578-47FB-96F2-26D409313B17}"/>
    <dgm:cxn modelId="{94831793-B123-4DC0-B8BB-C098E75166BB}" srcId="{C07949F0-8A14-4A03-8EA2-452E7411582F}" destId="{52EB4EA6-2826-402B-955B-3E5EB38B0EB0}" srcOrd="10" destOrd="0" parTransId="{83D04CA2-415D-40C8-93E3-22C043B78167}" sibTransId="{3AA03C6E-17FD-4509-80BC-CFEBBD2D0A77}"/>
    <dgm:cxn modelId="{AD58D297-5590-4A05-9095-1E8310EE4650}" type="presOf" srcId="{52FA22C5-51FF-4923-8914-68838D04EB49}" destId="{DA9949C9-56BD-48E3-8B41-6A573FCC90DA}" srcOrd="0" destOrd="0" presId="urn:microsoft.com/office/officeart/2008/layout/LinedList"/>
    <dgm:cxn modelId="{6D39109A-B868-48FC-932A-9B2D776FAB7A}" srcId="{C07949F0-8A14-4A03-8EA2-452E7411582F}" destId="{6908E745-F740-414B-9B3B-FD1777CE55EF}" srcOrd="11" destOrd="0" parTransId="{3A8E6B21-141E-47DD-B06B-92D3B637EE06}" sibTransId="{529F36DC-BD4B-4DD4-8224-B7B2588B239E}"/>
    <dgm:cxn modelId="{5D6349A0-E79B-4DB6-B5FE-9E04286DA2D3}" srcId="{C07949F0-8A14-4A03-8EA2-452E7411582F}" destId="{F6D15456-E9AD-4037-823E-0F662F951110}" srcOrd="1" destOrd="0" parTransId="{D5539F4D-E016-4758-AFEA-676D70C1D77A}" sibTransId="{77A5DE0B-97F3-4476-A159-732946AD8DC0}"/>
    <dgm:cxn modelId="{7ED27FA0-B7EA-48E3-BF60-54D3AE4DDE1F}" type="presOf" srcId="{6B804DB4-CAE2-45E0-8764-094F90F92FE7}" destId="{C465F401-75BE-4F87-83C7-AF95073FFFDF}" srcOrd="0" destOrd="0" presId="urn:microsoft.com/office/officeart/2008/layout/LinedList"/>
    <dgm:cxn modelId="{112069A7-FEBF-4727-952C-B752A15B1E73}" type="presOf" srcId="{BE092393-33D4-40ED-B0D0-975D47098726}" destId="{1C632669-0D2D-43A7-A855-BD0C33E1BA7C}" srcOrd="0" destOrd="0" presId="urn:microsoft.com/office/officeart/2008/layout/LinedList"/>
    <dgm:cxn modelId="{922166BC-52B0-4E5D-A165-FF6D3935C8CB}" srcId="{C07949F0-8A14-4A03-8EA2-452E7411582F}" destId="{4B5C8107-1A6B-4FB3-B4C8-AA78DD5F6A9E}" srcOrd="0" destOrd="0" parTransId="{E4F86C42-B871-4830-A965-25A9F743AA6B}" sibTransId="{0A228E9F-18C4-4CD8-AC5D-43766CFB5967}"/>
    <dgm:cxn modelId="{AD23C1D4-BE41-4C31-B76C-0A349E08C367}" type="presOf" srcId="{DC53C59C-DAC5-4B54-ADC4-0E9F84AD9FEF}" destId="{C4007FBE-16F6-4A8B-BD0F-200B567052C5}" srcOrd="0" destOrd="0" presId="urn:microsoft.com/office/officeart/2008/layout/LinedList"/>
    <dgm:cxn modelId="{D2BD5ED5-7E51-4304-8161-36C3EAF8F9F4}" type="presOf" srcId="{CFFB28EC-2D8B-4591-974A-5D1A618D1755}" destId="{5339A505-B9CC-43CA-B6FE-C08B6053C0BE}" srcOrd="0" destOrd="0" presId="urn:microsoft.com/office/officeart/2008/layout/LinedList"/>
    <dgm:cxn modelId="{76CF03E4-B105-4092-AD0D-DBABA12DE12A}" type="presOf" srcId="{C07949F0-8A14-4A03-8EA2-452E7411582F}" destId="{3CE5E8D4-ED9A-49DA-9779-A538C5BC0234}" srcOrd="0" destOrd="0" presId="urn:microsoft.com/office/officeart/2008/layout/LinedList"/>
    <dgm:cxn modelId="{CEEE57EE-76DE-4B31-8D44-50002BFA11E3}" type="presOf" srcId="{F6D15456-E9AD-4037-823E-0F662F951110}" destId="{12C519AC-7A0E-46CA-88BE-FA5CA87A9A77}" srcOrd="0" destOrd="0" presId="urn:microsoft.com/office/officeart/2008/layout/LinedList"/>
    <dgm:cxn modelId="{3665BFDA-0C18-41D5-AA0E-DEF8D20105B0}" type="presParOf" srcId="{3CE5E8D4-ED9A-49DA-9779-A538C5BC0234}" destId="{15A678DD-2FE4-413A-8CE8-AE0995753825}" srcOrd="0" destOrd="0" presId="urn:microsoft.com/office/officeart/2008/layout/LinedList"/>
    <dgm:cxn modelId="{541C08F5-532E-4DCD-B9B2-BE1E2B0C3C7A}" type="presParOf" srcId="{3CE5E8D4-ED9A-49DA-9779-A538C5BC0234}" destId="{3C3AD963-2740-4464-957A-C9D32C183C93}" srcOrd="1" destOrd="0" presId="urn:microsoft.com/office/officeart/2008/layout/LinedList"/>
    <dgm:cxn modelId="{8342217F-608A-48CB-A4F1-2BE171F9DE2E}" type="presParOf" srcId="{3C3AD963-2740-4464-957A-C9D32C183C93}" destId="{729DD267-3933-4F37-AA4F-509CCC634F69}" srcOrd="0" destOrd="0" presId="urn:microsoft.com/office/officeart/2008/layout/LinedList"/>
    <dgm:cxn modelId="{2FABD25B-9999-4E14-A14D-5C84F1451489}" type="presParOf" srcId="{3C3AD963-2740-4464-957A-C9D32C183C93}" destId="{10AC4019-5449-4E92-B7BD-D74405ADA89A}" srcOrd="1" destOrd="0" presId="urn:microsoft.com/office/officeart/2008/layout/LinedList"/>
    <dgm:cxn modelId="{A3B3AC9E-3D68-424E-BC8A-7976C4F50D65}" type="presParOf" srcId="{3CE5E8D4-ED9A-49DA-9779-A538C5BC0234}" destId="{F2B30B9C-D156-45B4-9A80-6FB4EE3FBBE8}" srcOrd="2" destOrd="0" presId="urn:microsoft.com/office/officeart/2008/layout/LinedList"/>
    <dgm:cxn modelId="{B18D1C0A-F022-432B-8089-4C1293FF14EC}" type="presParOf" srcId="{3CE5E8D4-ED9A-49DA-9779-A538C5BC0234}" destId="{715FB994-A85F-43C0-9CCF-CD0E4A78F43A}" srcOrd="3" destOrd="0" presId="urn:microsoft.com/office/officeart/2008/layout/LinedList"/>
    <dgm:cxn modelId="{A0E227C5-BE83-49E5-9C62-531DE6D119BC}" type="presParOf" srcId="{715FB994-A85F-43C0-9CCF-CD0E4A78F43A}" destId="{12C519AC-7A0E-46CA-88BE-FA5CA87A9A77}" srcOrd="0" destOrd="0" presId="urn:microsoft.com/office/officeart/2008/layout/LinedList"/>
    <dgm:cxn modelId="{68EB05C1-630C-43C9-9FAD-720D1F725C4B}" type="presParOf" srcId="{715FB994-A85F-43C0-9CCF-CD0E4A78F43A}" destId="{34A2654A-3C30-4786-B218-A50FAE484683}" srcOrd="1" destOrd="0" presId="urn:microsoft.com/office/officeart/2008/layout/LinedList"/>
    <dgm:cxn modelId="{BE20297C-4EC3-4583-BBBB-8726EE182517}" type="presParOf" srcId="{3CE5E8D4-ED9A-49DA-9779-A538C5BC0234}" destId="{E8932217-CC1D-4B53-AF64-9B59E1F13747}" srcOrd="4" destOrd="0" presId="urn:microsoft.com/office/officeart/2008/layout/LinedList"/>
    <dgm:cxn modelId="{99026682-B349-4488-BEDA-7C8D77E8D55B}" type="presParOf" srcId="{3CE5E8D4-ED9A-49DA-9779-A538C5BC0234}" destId="{A1D9B38F-D5AD-4704-B1B1-B9BB747E94F5}" srcOrd="5" destOrd="0" presId="urn:microsoft.com/office/officeart/2008/layout/LinedList"/>
    <dgm:cxn modelId="{2D436DDF-862D-47F2-A9C1-AE333F27FB21}" type="presParOf" srcId="{A1D9B38F-D5AD-4704-B1B1-B9BB747E94F5}" destId="{C465F401-75BE-4F87-83C7-AF95073FFFDF}" srcOrd="0" destOrd="0" presId="urn:microsoft.com/office/officeart/2008/layout/LinedList"/>
    <dgm:cxn modelId="{DBDDBFAC-64CC-4559-98CF-070F24A41838}" type="presParOf" srcId="{A1D9B38F-D5AD-4704-B1B1-B9BB747E94F5}" destId="{994CB71E-7E4C-43E1-9715-0F27735FC2AB}" srcOrd="1" destOrd="0" presId="urn:microsoft.com/office/officeart/2008/layout/LinedList"/>
    <dgm:cxn modelId="{EA4300DE-F3B4-4520-9987-9BF55B6DBAB1}" type="presParOf" srcId="{3CE5E8D4-ED9A-49DA-9779-A538C5BC0234}" destId="{951F87C2-DBCE-46E7-AA2B-69E030B15DF4}" srcOrd="6" destOrd="0" presId="urn:microsoft.com/office/officeart/2008/layout/LinedList"/>
    <dgm:cxn modelId="{376F86DA-716A-4ED0-A109-0EED6BE2E96E}" type="presParOf" srcId="{3CE5E8D4-ED9A-49DA-9779-A538C5BC0234}" destId="{688A7679-3268-4EDE-A552-1EBC7B125C28}" srcOrd="7" destOrd="0" presId="urn:microsoft.com/office/officeart/2008/layout/LinedList"/>
    <dgm:cxn modelId="{AEBDCA46-29C6-4B8C-8014-40DBB66141CF}" type="presParOf" srcId="{688A7679-3268-4EDE-A552-1EBC7B125C28}" destId="{CCAEEE55-61A4-4492-99DA-EDC2F9732395}" srcOrd="0" destOrd="0" presId="urn:microsoft.com/office/officeart/2008/layout/LinedList"/>
    <dgm:cxn modelId="{FC8ED4E2-B113-44AE-B281-593A5B470143}" type="presParOf" srcId="{688A7679-3268-4EDE-A552-1EBC7B125C28}" destId="{A7BA6344-C23C-42E8-A4E6-B67378DA73F1}" srcOrd="1" destOrd="0" presId="urn:microsoft.com/office/officeart/2008/layout/LinedList"/>
    <dgm:cxn modelId="{A5C6C08D-E5B7-434D-85EA-BED0ECF7BBF7}" type="presParOf" srcId="{3CE5E8D4-ED9A-49DA-9779-A538C5BC0234}" destId="{54E74CAB-4801-4FF2-8E1F-CF8C1A55B939}" srcOrd="8" destOrd="0" presId="urn:microsoft.com/office/officeart/2008/layout/LinedList"/>
    <dgm:cxn modelId="{E05EFC5D-B2D8-4BA0-9D46-209884B51355}" type="presParOf" srcId="{3CE5E8D4-ED9A-49DA-9779-A538C5BC0234}" destId="{D0F17275-FF5D-4712-A1FE-323BF38284D4}" srcOrd="9" destOrd="0" presId="urn:microsoft.com/office/officeart/2008/layout/LinedList"/>
    <dgm:cxn modelId="{49213523-B356-41B7-A5D6-70D608BE9EAF}" type="presParOf" srcId="{D0F17275-FF5D-4712-A1FE-323BF38284D4}" destId="{CFB5C282-108D-44BF-A74A-AE4F9C8F30FB}" srcOrd="0" destOrd="0" presId="urn:microsoft.com/office/officeart/2008/layout/LinedList"/>
    <dgm:cxn modelId="{E4F96BDE-3FB2-45FD-9086-B4851701440D}" type="presParOf" srcId="{D0F17275-FF5D-4712-A1FE-323BF38284D4}" destId="{CE0DE272-3248-4A81-98F4-C10770E1E1C7}" srcOrd="1" destOrd="0" presId="urn:microsoft.com/office/officeart/2008/layout/LinedList"/>
    <dgm:cxn modelId="{92E8489E-FDC6-4F12-A522-472A61497860}" type="presParOf" srcId="{3CE5E8D4-ED9A-49DA-9779-A538C5BC0234}" destId="{31978D97-964E-43A0-8618-69FEB988F806}" srcOrd="10" destOrd="0" presId="urn:microsoft.com/office/officeart/2008/layout/LinedList"/>
    <dgm:cxn modelId="{ED692802-5114-4060-AF40-3C7C31741464}" type="presParOf" srcId="{3CE5E8D4-ED9A-49DA-9779-A538C5BC0234}" destId="{8C7EAFB9-7E99-44C7-B696-9F46FF4B8BF0}" srcOrd="11" destOrd="0" presId="urn:microsoft.com/office/officeart/2008/layout/LinedList"/>
    <dgm:cxn modelId="{633AC40F-AC31-4997-B1AE-F934B59093BB}" type="presParOf" srcId="{8C7EAFB9-7E99-44C7-B696-9F46FF4B8BF0}" destId="{1C632669-0D2D-43A7-A855-BD0C33E1BA7C}" srcOrd="0" destOrd="0" presId="urn:microsoft.com/office/officeart/2008/layout/LinedList"/>
    <dgm:cxn modelId="{54A712FA-5AEB-47AB-8923-210570B1AEC0}" type="presParOf" srcId="{8C7EAFB9-7E99-44C7-B696-9F46FF4B8BF0}" destId="{3BE58CC7-8C5B-42B8-AD4B-1A08C2440294}" srcOrd="1" destOrd="0" presId="urn:microsoft.com/office/officeart/2008/layout/LinedList"/>
    <dgm:cxn modelId="{80CB4E1D-DE3E-4B1F-B135-749601A8BFE5}" type="presParOf" srcId="{3CE5E8D4-ED9A-49DA-9779-A538C5BC0234}" destId="{474EB986-2494-4AC9-9636-4D648B75706A}" srcOrd="12" destOrd="0" presId="urn:microsoft.com/office/officeart/2008/layout/LinedList"/>
    <dgm:cxn modelId="{9DF690C4-83AF-4D8C-B4A7-536A1E92E4E9}" type="presParOf" srcId="{3CE5E8D4-ED9A-49DA-9779-A538C5BC0234}" destId="{9A125828-45A1-42FB-818C-608CE6702C4D}" srcOrd="13" destOrd="0" presId="urn:microsoft.com/office/officeart/2008/layout/LinedList"/>
    <dgm:cxn modelId="{2BB603EE-01FD-4AC4-824D-0195B551692B}" type="presParOf" srcId="{9A125828-45A1-42FB-818C-608CE6702C4D}" destId="{DA9949C9-56BD-48E3-8B41-6A573FCC90DA}" srcOrd="0" destOrd="0" presId="urn:microsoft.com/office/officeart/2008/layout/LinedList"/>
    <dgm:cxn modelId="{9D3BC49F-50E3-465F-8FFB-A1109B8722F0}" type="presParOf" srcId="{9A125828-45A1-42FB-818C-608CE6702C4D}" destId="{DD7AE7FE-9978-4468-AA67-C3D1B2203970}" srcOrd="1" destOrd="0" presId="urn:microsoft.com/office/officeart/2008/layout/LinedList"/>
    <dgm:cxn modelId="{C8D7C2CA-D8E3-47FC-ACEF-2F3360CC2D9A}" type="presParOf" srcId="{3CE5E8D4-ED9A-49DA-9779-A538C5BC0234}" destId="{B6E892AE-F0DD-4EE0-8960-554F27162687}" srcOrd="14" destOrd="0" presId="urn:microsoft.com/office/officeart/2008/layout/LinedList"/>
    <dgm:cxn modelId="{87EA41D4-3B9A-429E-967A-72DFB11DFB0A}" type="presParOf" srcId="{3CE5E8D4-ED9A-49DA-9779-A538C5BC0234}" destId="{B564F8DD-D718-48C5-BA73-8DD6DAC0F387}" srcOrd="15" destOrd="0" presId="urn:microsoft.com/office/officeart/2008/layout/LinedList"/>
    <dgm:cxn modelId="{5929CCF4-4486-4D3B-8961-DF3955DD3FEE}" type="presParOf" srcId="{B564F8DD-D718-48C5-BA73-8DD6DAC0F387}" destId="{C4007FBE-16F6-4A8B-BD0F-200B567052C5}" srcOrd="0" destOrd="0" presId="urn:microsoft.com/office/officeart/2008/layout/LinedList"/>
    <dgm:cxn modelId="{0485A17E-BD75-4766-968A-14B8B9F976A0}" type="presParOf" srcId="{B564F8DD-D718-48C5-BA73-8DD6DAC0F387}" destId="{7E84039B-101D-4B9F-842E-1DE2C8375123}" srcOrd="1" destOrd="0" presId="urn:microsoft.com/office/officeart/2008/layout/LinedList"/>
    <dgm:cxn modelId="{D38F3D9A-10AD-475A-8E3E-6173833BC321}" type="presParOf" srcId="{3CE5E8D4-ED9A-49DA-9779-A538C5BC0234}" destId="{8E33606C-0AB1-4170-BFA0-EFF83E8E765C}" srcOrd="16" destOrd="0" presId="urn:microsoft.com/office/officeart/2008/layout/LinedList"/>
    <dgm:cxn modelId="{BC28F433-40CC-4FFB-B5C0-E9E9A0E59751}" type="presParOf" srcId="{3CE5E8D4-ED9A-49DA-9779-A538C5BC0234}" destId="{8ADC814C-BD47-4C67-8A96-984D1851A025}" srcOrd="17" destOrd="0" presId="urn:microsoft.com/office/officeart/2008/layout/LinedList"/>
    <dgm:cxn modelId="{51563C20-894F-4C42-A105-732B9D624ED6}" type="presParOf" srcId="{8ADC814C-BD47-4C67-8A96-984D1851A025}" destId="{5339A505-B9CC-43CA-B6FE-C08B6053C0BE}" srcOrd="0" destOrd="0" presId="urn:microsoft.com/office/officeart/2008/layout/LinedList"/>
    <dgm:cxn modelId="{4CFF24E8-2769-4197-B7D5-76E234C567C9}" type="presParOf" srcId="{8ADC814C-BD47-4C67-8A96-984D1851A025}" destId="{E5F0F61B-683D-4021-9AF3-BD09B4EDFBCD}" srcOrd="1" destOrd="0" presId="urn:microsoft.com/office/officeart/2008/layout/LinedList"/>
    <dgm:cxn modelId="{C02D828C-F1EB-404C-B027-250EC2E8E341}" type="presParOf" srcId="{3CE5E8D4-ED9A-49DA-9779-A538C5BC0234}" destId="{D3224B95-2834-4A7E-AB91-14389D20E40D}" srcOrd="18" destOrd="0" presId="urn:microsoft.com/office/officeart/2008/layout/LinedList"/>
    <dgm:cxn modelId="{A5E2AB69-1DD0-41B5-B1D4-65CB0413355E}" type="presParOf" srcId="{3CE5E8D4-ED9A-49DA-9779-A538C5BC0234}" destId="{49EC6E3D-E1CF-4107-81E1-0AEEFAAFD12A}" srcOrd="19" destOrd="0" presId="urn:microsoft.com/office/officeart/2008/layout/LinedList"/>
    <dgm:cxn modelId="{F2C7499A-CEFB-48BA-A691-0945DE09FD5F}" type="presParOf" srcId="{49EC6E3D-E1CF-4107-81E1-0AEEFAAFD12A}" destId="{9861A466-20CB-4E6B-A918-ABB9E850D0ED}" srcOrd="0" destOrd="0" presId="urn:microsoft.com/office/officeart/2008/layout/LinedList"/>
    <dgm:cxn modelId="{AF740CB5-286A-4270-85EE-4F92D26D0AEC}" type="presParOf" srcId="{49EC6E3D-E1CF-4107-81E1-0AEEFAAFD12A}" destId="{874194D1-3110-4179-B4DF-58EC96EB62B5}" srcOrd="1" destOrd="0" presId="urn:microsoft.com/office/officeart/2008/layout/LinedList"/>
    <dgm:cxn modelId="{C4D57C00-7761-4189-BFEE-44338D1109A6}" type="presParOf" srcId="{3CE5E8D4-ED9A-49DA-9779-A538C5BC0234}" destId="{AB4F68AC-4A2B-4D86-B619-F9B4F810FABD}" srcOrd="20" destOrd="0" presId="urn:microsoft.com/office/officeart/2008/layout/LinedList"/>
    <dgm:cxn modelId="{B52F5C68-792A-4391-8F79-B80C40D449B1}" type="presParOf" srcId="{3CE5E8D4-ED9A-49DA-9779-A538C5BC0234}" destId="{916982A7-CBAC-40D7-8777-292B194DE354}" srcOrd="21" destOrd="0" presId="urn:microsoft.com/office/officeart/2008/layout/LinedList"/>
    <dgm:cxn modelId="{065BE4E0-81D1-40B4-A761-8F3025F149A3}" type="presParOf" srcId="{916982A7-CBAC-40D7-8777-292B194DE354}" destId="{C7522767-F09A-4283-89E9-3CD4194D04D9}" srcOrd="0" destOrd="0" presId="urn:microsoft.com/office/officeart/2008/layout/LinedList"/>
    <dgm:cxn modelId="{4C2DB51A-7B8D-434D-9117-ADB44F8080EB}" type="presParOf" srcId="{916982A7-CBAC-40D7-8777-292B194DE354}" destId="{0EE612A0-E460-4540-ADE3-10350858A79C}" srcOrd="1" destOrd="0" presId="urn:microsoft.com/office/officeart/2008/layout/LinedList"/>
    <dgm:cxn modelId="{AB7CE260-D414-4DA0-A5A1-F58BAA727BB4}" type="presParOf" srcId="{3CE5E8D4-ED9A-49DA-9779-A538C5BC0234}" destId="{013E471C-04D8-4E22-8937-EF8777235202}" srcOrd="22" destOrd="0" presId="urn:microsoft.com/office/officeart/2008/layout/LinedList"/>
    <dgm:cxn modelId="{B76A2E9F-310A-445D-B3DB-775CBC45AF38}" type="presParOf" srcId="{3CE5E8D4-ED9A-49DA-9779-A538C5BC0234}" destId="{5ED2211E-D279-4208-AB06-B66309A654C0}" srcOrd="23" destOrd="0" presId="urn:microsoft.com/office/officeart/2008/layout/LinedList"/>
    <dgm:cxn modelId="{E62AE9A2-6FA0-459A-8EEF-C157774C997C}" type="presParOf" srcId="{5ED2211E-D279-4208-AB06-B66309A654C0}" destId="{464F3DAA-B514-4AF6-B1F4-3C233DFC59E7}" srcOrd="0" destOrd="0" presId="urn:microsoft.com/office/officeart/2008/layout/LinedList"/>
    <dgm:cxn modelId="{62C3F273-DD16-45B4-A195-C29DCC75596D}" type="presParOf" srcId="{5ED2211E-D279-4208-AB06-B66309A654C0}" destId="{DC918417-CED0-4894-BF2F-AD7737853C71}" srcOrd="1" destOrd="0" presId="urn:microsoft.com/office/officeart/2008/layout/LinedList"/>
    <dgm:cxn modelId="{56D78E36-607C-4A95-A8B7-3ECA65A237F9}" type="presParOf" srcId="{3CE5E8D4-ED9A-49DA-9779-A538C5BC0234}" destId="{1B44538B-DA77-465F-8CB8-58D82BD91648}" srcOrd="24" destOrd="0" presId="urn:microsoft.com/office/officeart/2008/layout/LinedList"/>
    <dgm:cxn modelId="{3985CE05-B229-42AA-8CA5-C1690CA84632}" type="presParOf" srcId="{3CE5E8D4-ED9A-49DA-9779-A538C5BC0234}" destId="{EAF5B363-3B89-489D-BF0A-CA23CE94FB57}" srcOrd="25" destOrd="0" presId="urn:microsoft.com/office/officeart/2008/layout/LinedList"/>
    <dgm:cxn modelId="{47DB7F91-05C2-4A17-83D4-CE00A3B57B36}" type="presParOf" srcId="{EAF5B363-3B89-489D-BF0A-CA23CE94FB57}" destId="{A6988FDE-8FD5-434D-B4E3-1B6BF97E765C}" srcOrd="0" destOrd="0" presId="urn:microsoft.com/office/officeart/2008/layout/LinedList"/>
    <dgm:cxn modelId="{684A3CDA-F202-4AFF-85EC-5253E690810F}" type="presParOf" srcId="{EAF5B363-3B89-489D-BF0A-CA23CE94FB57}" destId="{F0EA7902-A941-497F-A4D4-A9A6EAC0D26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4F7A2-F62A-41B5-9732-C3225DD5ED3D}" type="doc">
      <dgm:prSet loTypeId="urn:microsoft.com/office/officeart/2016/7/layout/RepeatingBendingProcessNew" loCatId="process" qsTypeId="urn:microsoft.com/office/officeart/2005/8/quickstyle/simple2" qsCatId="simple" csTypeId="urn:microsoft.com/office/officeart/2005/8/colors/accent1_2" csCatId="accent1"/>
      <dgm:spPr/>
      <dgm:t>
        <a:bodyPr/>
        <a:lstStyle/>
        <a:p>
          <a:endParaRPr lang="en-US"/>
        </a:p>
      </dgm:t>
    </dgm:pt>
    <dgm:pt modelId="{EA1BAD0E-3B30-4DE7-9EAE-561B96DD9088}">
      <dgm:prSet/>
      <dgm:spPr/>
      <dgm:t>
        <a:bodyPr/>
        <a:lstStyle/>
        <a:p>
          <a:r>
            <a:rPr lang="en-US" dirty="0"/>
            <a:t>Insurance Companies </a:t>
          </a:r>
        </a:p>
      </dgm:t>
    </dgm:pt>
    <dgm:pt modelId="{E263135F-A9BC-46C6-BFB3-3C70E7952B3E}" type="parTrans" cxnId="{7F76C6AD-6800-4487-9C92-F3D9E208012B}">
      <dgm:prSet/>
      <dgm:spPr/>
      <dgm:t>
        <a:bodyPr/>
        <a:lstStyle/>
        <a:p>
          <a:endParaRPr lang="en-US"/>
        </a:p>
      </dgm:t>
    </dgm:pt>
    <dgm:pt modelId="{CF867680-CAD9-44AF-84AD-7663509B18B6}" type="sibTrans" cxnId="{7F76C6AD-6800-4487-9C92-F3D9E208012B}">
      <dgm:prSet/>
      <dgm:spPr/>
      <dgm:t>
        <a:bodyPr/>
        <a:lstStyle/>
        <a:p>
          <a:endParaRPr lang="en-US"/>
        </a:p>
      </dgm:t>
    </dgm:pt>
    <dgm:pt modelId="{154577C6-3451-4792-9A82-F941CB13AB14}">
      <dgm:prSet/>
      <dgm:spPr/>
      <dgm:t>
        <a:bodyPr/>
        <a:lstStyle/>
        <a:p>
          <a:r>
            <a:rPr lang="en-US" dirty="0"/>
            <a:t>Pension Funds </a:t>
          </a:r>
        </a:p>
      </dgm:t>
    </dgm:pt>
    <dgm:pt modelId="{4DB7A69F-314F-47E9-9357-A1E1934966F8}" type="parTrans" cxnId="{2AFCA6EB-5AEB-4E61-AD27-2ECF7BC04CF5}">
      <dgm:prSet/>
      <dgm:spPr/>
      <dgm:t>
        <a:bodyPr/>
        <a:lstStyle/>
        <a:p>
          <a:endParaRPr lang="en-US"/>
        </a:p>
      </dgm:t>
    </dgm:pt>
    <dgm:pt modelId="{673D2518-3193-4C19-A036-44DD61830E64}" type="sibTrans" cxnId="{2AFCA6EB-5AEB-4E61-AD27-2ECF7BC04CF5}">
      <dgm:prSet/>
      <dgm:spPr/>
      <dgm:t>
        <a:bodyPr/>
        <a:lstStyle/>
        <a:p>
          <a:endParaRPr lang="en-US"/>
        </a:p>
      </dgm:t>
    </dgm:pt>
    <dgm:pt modelId="{95AAD358-251C-424A-8168-F6A85987949A}">
      <dgm:prSet/>
      <dgm:spPr/>
      <dgm:t>
        <a:bodyPr/>
        <a:lstStyle/>
        <a:p>
          <a:r>
            <a:rPr lang="en-US" dirty="0"/>
            <a:t>Agencies </a:t>
          </a:r>
        </a:p>
      </dgm:t>
    </dgm:pt>
    <dgm:pt modelId="{DBBACD2E-BA5E-46F9-9A52-382FD30FDE90}" type="parTrans" cxnId="{F6C69A05-2E80-474B-B0D8-CE37B944D3C3}">
      <dgm:prSet/>
      <dgm:spPr/>
      <dgm:t>
        <a:bodyPr/>
        <a:lstStyle/>
        <a:p>
          <a:endParaRPr lang="en-US"/>
        </a:p>
      </dgm:t>
    </dgm:pt>
    <dgm:pt modelId="{A24ECC43-D548-47BB-AC36-6807C09A6BBA}" type="sibTrans" cxnId="{F6C69A05-2E80-474B-B0D8-CE37B944D3C3}">
      <dgm:prSet/>
      <dgm:spPr/>
      <dgm:t>
        <a:bodyPr/>
        <a:lstStyle/>
        <a:p>
          <a:endParaRPr lang="en-US"/>
        </a:p>
      </dgm:t>
    </dgm:pt>
    <dgm:pt modelId="{B3B0E2BA-111B-4C9F-87B7-03F1F5030227}">
      <dgm:prSet/>
      <dgm:spPr/>
      <dgm:t>
        <a:bodyPr/>
        <a:lstStyle/>
        <a:p>
          <a:r>
            <a:rPr lang="en-US" dirty="0"/>
            <a:t>Capital and credit companies </a:t>
          </a:r>
        </a:p>
      </dgm:t>
    </dgm:pt>
    <dgm:pt modelId="{B67F09A2-A119-4FC2-BBE4-C3B7A4D86D32}" type="parTrans" cxnId="{FBCCB420-E384-415F-84FA-06931493E24C}">
      <dgm:prSet/>
      <dgm:spPr/>
      <dgm:t>
        <a:bodyPr/>
        <a:lstStyle/>
        <a:p>
          <a:endParaRPr lang="en-US"/>
        </a:p>
      </dgm:t>
    </dgm:pt>
    <dgm:pt modelId="{E61B7304-0DDC-4D00-BFF4-99A1216A28E7}" type="sibTrans" cxnId="{FBCCB420-E384-415F-84FA-06931493E24C}">
      <dgm:prSet/>
      <dgm:spPr/>
      <dgm:t>
        <a:bodyPr/>
        <a:lstStyle/>
        <a:p>
          <a:endParaRPr lang="en-US"/>
        </a:p>
      </dgm:t>
    </dgm:pt>
    <dgm:pt modelId="{3D872A31-93AE-4110-B509-290404DACC71}">
      <dgm:prSet/>
      <dgm:spPr/>
      <dgm:t>
        <a:bodyPr/>
        <a:lstStyle/>
        <a:p>
          <a:r>
            <a:rPr lang="en-US" dirty="0"/>
            <a:t>REITs </a:t>
          </a:r>
        </a:p>
      </dgm:t>
    </dgm:pt>
    <dgm:pt modelId="{C9486951-674E-4F50-A9EF-D8E300C45FC4}" type="parTrans" cxnId="{91680048-B041-4AFD-804B-7A74219C1711}">
      <dgm:prSet/>
      <dgm:spPr/>
      <dgm:t>
        <a:bodyPr/>
        <a:lstStyle/>
        <a:p>
          <a:endParaRPr lang="en-US"/>
        </a:p>
      </dgm:t>
    </dgm:pt>
    <dgm:pt modelId="{FAA58E17-8ECB-4516-AD88-703C8E031B21}" type="sibTrans" cxnId="{91680048-B041-4AFD-804B-7A74219C1711}">
      <dgm:prSet/>
      <dgm:spPr/>
      <dgm:t>
        <a:bodyPr/>
        <a:lstStyle/>
        <a:p>
          <a:endParaRPr lang="en-US"/>
        </a:p>
      </dgm:t>
    </dgm:pt>
    <dgm:pt modelId="{8DBA3C09-4C6D-41AF-B76A-A4A2D923A4C4}">
      <dgm:prSet/>
      <dgm:spPr/>
      <dgm:t>
        <a:bodyPr/>
        <a:lstStyle/>
        <a:p>
          <a:r>
            <a:rPr lang="en-US" dirty="0"/>
            <a:t>Investment banks </a:t>
          </a:r>
        </a:p>
      </dgm:t>
    </dgm:pt>
    <dgm:pt modelId="{C6700C2D-427C-4312-B3D3-F0753CB3622F}" type="parTrans" cxnId="{5286D6C3-AA38-4F66-9D81-B5AC2CC0C3AF}">
      <dgm:prSet/>
      <dgm:spPr/>
      <dgm:t>
        <a:bodyPr/>
        <a:lstStyle/>
        <a:p>
          <a:endParaRPr lang="en-US"/>
        </a:p>
      </dgm:t>
    </dgm:pt>
    <dgm:pt modelId="{EF29595E-400D-4270-8A5B-D2F7A737F99F}" type="sibTrans" cxnId="{5286D6C3-AA38-4F66-9D81-B5AC2CC0C3AF}">
      <dgm:prSet/>
      <dgm:spPr/>
      <dgm:t>
        <a:bodyPr/>
        <a:lstStyle/>
        <a:p>
          <a:endParaRPr lang="en-US"/>
        </a:p>
      </dgm:t>
    </dgm:pt>
    <dgm:pt modelId="{B90958B5-494A-40BE-AEFA-C4D49CB06A88}">
      <dgm:prSet/>
      <dgm:spPr/>
      <dgm:t>
        <a:bodyPr/>
        <a:lstStyle/>
        <a:p>
          <a:r>
            <a:rPr lang="en-US" dirty="0"/>
            <a:t>Opportunity Funds </a:t>
          </a:r>
        </a:p>
      </dgm:t>
    </dgm:pt>
    <dgm:pt modelId="{09754BE6-945E-488F-877D-F7179CF17C3F}" type="parTrans" cxnId="{B47A1EDF-08A3-4E16-8FDD-7EFC9AF16442}">
      <dgm:prSet/>
      <dgm:spPr/>
      <dgm:t>
        <a:bodyPr/>
        <a:lstStyle/>
        <a:p>
          <a:endParaRPr lang="en-US"/>
        </a:p>
      </dgm:t>
    </dgm:pt>
    <dgm:pt modelId="{633F0059-A4F7-4C88-9E46-C70AB519AA2C}" type="sibTrans" cxnId="{B47A1EDF-08A3-4E16-8FDD-7EFC9AF16442}">
      <dgm:prSet/>
      <dgm:spPr/>
      <dgm:t>
        <a:bodyPr/>
        <a:lstStyle/>
        <a:p>
          <a:endParaRPr lang="en-US"/>
        </a:p>
      </dgm:t>
    </dgm:pt>
    <dgm:pt modelId="{48728531-D534-4AA2-9B8B-6881E7E42DEB}">
      <dgm:prSet/>
      <dgm:spPr/>
      <dgm:t>
        <a:bodyPr/>
        <a:lstStyle/>
        <a:p>
          <a:r>
            <a:rPr lang="en-US" dirty="0"/>
            <a:t>Hedge Funds </a:t>
          </a:r>
        </a:p>
      </dgm:t>
    </dgm:pt>
    <dgm:pt modelId="{3517F95C-2C2D-4AA6-86C6-81E3554B9F69}" type="parTrans" cxnId="{ADFB9214-E420-4CA4-BD8F-27B1803CC359}">
      <dgm:prSet/>
      <dgm:spPr/>
      <dgm:t>
        <a:bodyPr/>
        <a:lstStyle/>
        <a:p>
          <a:endParaRPr lang="en-US"/>
        </a:p>
      </dgm:t>
    </dgm:pt>
    <dgm:pt modelId="{16C33BE8-CA98-4819-B6B8-D0DC6E03B4F0}" type="sibTrans" cxnId="{ADFB9214-E420-4CA4-BD8F-27B1803CC359}">
      <dgm:prSet/>
      <dgm:spPr/>
      <dgm:t>
        <a:bodyPr/>
        <a:lstStyle/>
        <a:p>
          <a:endParaRPr lang="en-US"/>
        </a:p>
      </dgm:t>
    </dgm:pt>
    <dgm:pt modelId="{63D1DE64-AD23-4914-B924-831F6D5646A7}">
      <dgm:prSet/>
      <dgm:spPr/>
      <dgm:t>
        <a:bodyPr/>
        <a:lstStyle/>
        <a:p>
          <a:r>
            <a:rPr lang="en-US" dirty="0"/>
            <a:t>Endowment Funds </a:t>
          </a:r>
        </a:p>
      </dgm:t>
    </dgm:pt>
    <dgm:pt modelId="{9CE6C02B-4DED-4E65-AA1C-8F5DEF7A90AB}" type="parTrans" cxnId="{FD0660F0-B0FE-49DF-8744-ED7F8BDA532B}">
      <dgm:prSet/>
      <dgm:spPr/>
      <dgm:t>
        <a:bodyPr/>
        <a:lstStyle/>
        <a:p>
          <a:endParaRPr lang="en-US"/>
        </a:p>
      </dgm:t>
    </dgm:pt>
    <dgm:pt modelId="{630712C1-75FA-4655-B259-4846CAC9574C}" type="sibTrans" cxnId="{FD0660F0-B0FE-49DF-8744-ED7F8BDA532B}">
      <dgm:prSet/>
      <dgm:spPr/>
      <dgm:t>
        <a:bodyPr/>
        <a:lstStyle/>
        <a:p>
          <a:endParaRPr lang="en-US"/>
        </a:p>
      </dgm:t>
    </dgm:pt>
    <dgm:pt modelId="{315E9A2A-AA4D-45C4-B4BE-35319D12FF13}">
      <dgm:prSet/>
      <dgm:spPr/>
      <dgm:t>
        <a:bodyPr/>
        <a:lstStyle/>
        <a:p>
          <a:r>
            <a:rPr lang="en-US" dirty="0"/>
            <a:t>Foundations </a:t>
          </a:r>
        </a:p>
      </dgm:t>
    </dgm:pt>
    <dgm:pt modelId="{00F90FE6-51E7-4912-B570-1F8692D2A98D}" type="parTrans" cxnId="{240B2DB9-9947-4CF4-B159-51F08E6CAF25}">
      <dgm:prSet/>
      <dgm:spPr/>
      <dgm:t>
        <a:bodyPr/>
        <a:lstStyle/>
        <a:p>
          <a:endParaRPr lang="en-US"/>
        </a:p>
      </dgm:t>
    </dgm:pt>
    <dgm:pt modelId="{82658E4D-8078-48BC-8976-2E52AF0FD7D4}" type="sibTrans" cxnId="{240B2DB9-9947-4CF4-B159-51F08E6CAF25}">
      <dgm:prSet/>
      <dgm:spPr/>
      <dgm:t>
        <a:bodyPr/>
        <a:lstStyle/>
        <a:p>
          <a:endParaRPr lang="en-US"/>
        </a:p>
      </dgm:t>
    </dgm:pt>
    <dgm:pt modelId="{7353113E-690B-4DE3-A6F2-414C359D2914}">
      <dgm:prSet/>
      <dgm:spPr/>
      <dgm:t>
        <a:bodyPr/>
        <a:lstStyle/>
        <a:p>
          <a:r>
            <a:rPr lang="en-US" dirty="0"/>
            <a:t>Advisors </a:t>
          </a:r>
        </a:p>
      </dgm:t>
    </dgm:pt>
    <dgm:pt modelId="{8729CBEE-81F2-460D-9B7B-3858CBF1EDFA}" type="parTrans" cxnId="{9D384546-833A-456D-9F12-3F20E8F658C0}">
      <dgm:prSet/>
      <dgm:spPr/>
      <dgm:t>
        <a:bodyPr/>
        <a:lstStyle/>
        <a:p>
          <a:endParaRPr lang="en-US"/>
        </a:p>
      </dgm:t>
    </dgm:pt>
    <dgm:pt modelId="{C24A036B-150C-4A35-8F8D-6A5C304032EC}" type="sibTrans" cxnId="{9D384546-833A-456D-9F12-3F20E8F658C0}">
      <dgm:prSet/>
      <dgm:spPr/>
      <dgm:t>
        <a:bodyPr/>
        <a:lstStyle/>
        <a:p>
          <a:endParaRPr lang="en-US"/>
        </a:p>
      </dgm:t>
    </dgm:pt>
    <dgm:pt modelId="{84F33AA1-3337-4844-A0D5-753FF506C63B}">
      <dgm:prSet/>
      <dgm:spPr/>
      <dgm:t>
        <a:bodyPr/>
        <a:lstStyle/>
        <a:p>
          <a:r>
            <a:rPr lang="en-US" dirty="0"/>
            <a:t>Trusts </a:t>
          </a:r>
        </a:p>
      </dgm:t>
    </dgm:pt>
    <dgm:pt modelId="{2A2EC3BB-7F2E-415D-BB82-744BB1358003}" type="parTrans" cxnId="{7160F591-816A-46F1-9533-72462D7FD758}">
      <dgm:prSet/>
      <dgm:spPr/>
      <dgm:t>
        <a:bodyPr/>
        <a:lstStyle/>
        <a:p>
          <a:endParaRPr lang="en-US"/>
        </a:p>
      </dgm:t>
    </dgm:pt>
    <dgm:pt modelId="{FFE61153-86AB-4C59-88D7-7D161369E6A0}" type="sibTrans" cxnId="{7160F591-816A-46F1-9533-72462D7FD758}">
      <dgm:prSet/>
      <dgm:spPr/>
      <dgm:t>
        <a:bodyPr/>
        <a:lstStyle/>
        <a:p>
          <a:endParaRPr lang="en-US"/>
        </a:p>
      </dgm:t>
    </dgm:pt>
    <dgm:pt modelId="{BAB44980-DA5B-4B40-BEAE-0BAEE30AF3A7}">
      <dgm:prSet/>
      <dgm:spPr/>
      <dgm:t>
        <a:bodyPr/>
        <a:lstStyle/>
        <a:p>
          <a:r>
            <a:rPr lang="en-US" dirty="0"/>
            <a:t>High-net-worth individuals </a:t>
          </a:r>
        </a:p>
      </dgm:t>
    </dgm:pt>
    <dgm:pt modelId="{B606320D-FF8B-4211-B4EF-EF286C9F82ED}" type="parTrans" cxnId="{29115EC5-887F-49DD-BF57-BEF36B2CCAD5}">
      <dgm:prSet/>
      <dgm:spPr/>
      <dgm:t>
        <a:bodyPr/>
        <a:lstStyle/>
        <a:p>
          <a:endParaRPr lang="en-US"/>
        </a:p>
      </dgm:t>
    </dgm:pt>
    <dgm:pt modelId="{9A4B8F93-34CF-4C72-ABCE-977BC4E4F8E9}" type="sibTrans" cxnId="{29115EC5-887F-49DD-BF57-BEF36B2CCAD5}">
      <dgm:prSet/>
      <dgm:spPr/>
      <dgm:t>
        <a:bodyPr/>
        <a:lstStyle/>
        <a:p>
          <a:endParaRPr lang="en-US"/>
        </a:p>
      </dgm:t>
    </dgm:pt>
    <dgm:pt modelId="{E7D75DBC-EBC4-4C5E-8411-AFF5CCB4FEBC}">
      <dgm:prSet/>
      <dgm:spPr/>
      <dgm:t>
        <a:bodyPr/>
        <a:lstStyle/>
        <a:p>
          <a:r>
            <a:rPr lang="en-US" dirty="0"/>
            <a:t>Domestic (Regional to Money-center) Banks </a:t>
          </a:r>
        </a:p>
      </dgm:t>
    </dgm:pt>
    <dgm:pt modelId="{7D0EC99D-B515-48DB-8926-B65595F5A70E}" type="parTrans" cxnId="{64032FD1-3EAE-4928-9008-A111AB066748}">
      <dgm:prSet/>
      <dgm:spPr/>
      <dgm:t>
        <a:bodyPr/>
        <a:lstStyle/>
        <a:p>
          <a:endParaRPr lang="en-US"/>
        </a:p>
      </dgm:t>
    </dgm:pt>
    <dgm:pt modelId="{E8B3C14A-B73D-458A-8CB5-078DFC804EEA}" type="sibTrans" cxnId="{64032FD1-3EAE-4928-9008-A111AB066748}">
      <dgm:prSet/>
      <dgm:spPr/>
      <dgm:t>
        <a:bodyPr/>
        <a:lstStyle/>
        <a:p>
          <a:endParaRPr lang="en-US"/>
        </a:p>
      </dgm:t>
    </dgm:pt>
    <dgm:pt modelId="{702152A3-5BBF-4828-82DA-5A6F2F6D1745}">
      <dgm:prSet/>
      <dgm:spPr/>
      <dgm:t>
        <a:bodyPr/>
        <a:lstStyle/>
        <a:p>
          <a:r>
            <a:rPr lang="en-US" dirty="0"/>
            <a:t>Foreign Banks </a:t>
          </a:r>
        </a:p>
      </dgm:t>
    </dgm:pt>
    <dgm:pt modelId="{E8A520A3-AC2F-45B3-B9E7-9E1C80983FBB}" type="parTrans" cxnId="{2B4AD275-DABA-45DA-92E1-7C6278440725}">
      <dgm:prSet/>
      <dgm:spPr/>
      <dgm:t>
        <a:bodyPr/>
        <a:lstStyle/>
        <a:p>
          <a:endParaRPr lang="en-US"/>
        </a:p>
      </dgm:t>
    </dgm:pt>
    <dgm:pt modelId="{22652438-FC2F-46DD-AA4A-C29F18014BC9}" type="sibTrans" cxnId="{2B4AD275-DABA-45DA-92E1-7C6278440725}">
      <dgm:prSet/>
      <dgm:spPr/>
      <dgm:t>
        <a:bodyPr/>
        <a:lstStyle/>
        <a:p>
          <a:endParaRPr lang="en-US"/>
        </a:p>
      </dgm:t>
    </dgm:pt>
    <dgm:pt modelId="{018596DF-18FD-4AB3-A60F-B031AFD41230}">
      <dgm:prSet/>
      <dgm:spPr/>
      <dgm:t>
        <a:bodyPr/>
        <a:lstStyle/>
        <a:p>
          <a:r>
            <a:rPr lang="en-US" dirty="0"/>
            <a:t>Domestic and Foreign Syndicators </a:t>
          </a:r>
        </a:p>
      </dgm:t>
    </dgm:pt>
    <dgm:pt modelId="{FB3383AC-0C99-4501-BD75-852A3949CD29}" type="parTrans" cxnId="{06D74E89-D635-44DF-B321-89D7B02ED93D}">
      <dgm:prSet/>
      <dgm:spPr/>
      <dgm:t>
        <a:bodyPr/>
        <a:lstStyle/>
        <a:p>
          <a:endParaRPr lang="en-US"/>
        </a:p>
      </dgm:t>
    </dgm:pt>
    <dgm:pt modelId="{0EC94D7A-DB39-4655-A65D-3B9B83A6A193}" type="sibTrans" cxnId="{06D74E89-D635-44DF-B321-89D7B02ED93D}">
      <dgm:prSet/>
      <dgm:spPr/>
      <dgm:t>
        <a:bodyPr/>
        <a:lstStyle/>
        <a:p>
          <a:endParaRPr lang="en-US"/>
        </a:p>
      </dgm:t>
    </dgm:pt>
    <dgm:pt modelId="{6FBC930D-6320-487E-822E-8542D5062871}" type="pres">
      <dgm:prSet presAssocID="{E324F7A2-F62A-41B5-9732-C3225DD5ED3D}" presName="Name0" presStyleCnt="0">
        <dgm:presLayoutVars>
          <dgm:dir/>
          <dgm:resizeHandles val="exact"/>
        </dgm:presLayoutVars>
      </dgm:prSet>
      <dgm:spPr/>
    </dgm:pt>
    <dgm:pt modelId="{296F1FAC-1229-43DA-B2F9-B066B74AF07F}" type="pres">
      <dgm:prSet presAssocID="{EA1BAD0E-3B30-4DE7-9EAE-561B96DD9088}" presName="node" presStyleLbl="node1" presStyleIdx="0" presStyleCnt="16">
        <dgm:presLayoutVars>
          <dgm:bulletEnabled val="1"/>
        </dgm:presLayoutVars>
      </dgm:prSet>
      <dgm:spPr/>
    </dgm:pt>
    <dgm:pt modelId="{74A88029-ECC8-430B-A368-4CBD4CE73EAF}" type="pres">
      <dgm:prSet presAssocID="{CF867680-CAD9-44AF-84AD-7663509B18B6}" presName="sibTrans" presStyleLbl="sibTrans1D1" presStyleIdx="0" presStyleCnt="15"/>
      <dgm:spPr/>
    </dgm:pt>
    <dgm:pt modelId="{9C990142-D1C0-45D4-98EB-2C4B7BAD7BB7}" type="pres">
      <dgm:prSet presAssocID="{CF867680-CAD9-44AF-84AD-7663509B18B6}" presName="connectorText" presStyleLbl="sibTrans1D1" presStyleIdx="0" presStyleCnt="15"/>
      <dgm:spPr/>
    </dgm:pt>
    <dgm:pt modelId="{356F6CB2-0028-4D30-83C0-562313D12658}" type="pres">
      <dgm:prSet presAssocID="{154577C6-3451-4792-9A82-F941CB13AB14}" presName="node" presStyleLbl="node1" presStyleIdx="1" presStyleCnt="16">
        <dgm:presLayoutVars>
          <dgm:bulletEnabled val="1"/>
        </dgm:presLayoutVars>
      </dgm:prSet>
      <dgm:spPr/>
    </dgm:pt>
    <dgm:pt modelId="{C34B0B07-3BD9-4155-A9A1-E26EEF966EF2}" type="pres">
      <dgm:prSet presAssocID="{673D2518-3193-4C19-A036-44DD61830E64}" presName="sibTrans" presStyleLbl="sibTrans1D1" presStyleIdx="1" presStyleCnt="15"/>
      <dgm:spPr/>
    </dgm:pt>
    <dgm:pt modelId="{FA6F2CB3-A15A-4FFD-B6A9-87B4FD447098}" type="pres">
      <dgm:prSet presAssocID="{673D2518-3193-4C19-A036-44DD61830E64}" presName="connectorText" presStyleLbl="sibTrans1D1" presStyleIdx="1" presStyleCnt="15"/>
      <dgm:spPr/>
    </dgm:pt>
    <dgm:pt modelId="{AB1921ED-00F7-41F1-8EE7-3CF17D2B1A06}" type="pres">
      <dgm:prSet presAssocID="{95AAD358-251C-424A-8168-F6A85987949A}" presName="node" presStyleLbl="node1" presStyleIdx="2" presStyleCnt="16">
        <dgm:presLayoutVars>
          <dgm:bulletEnabled val="1"/>
        </dgm:presLayoutVars>
      </dgm:prSet>
      <dgm:spPr/>
    </dgm:pt>
    <dgm:pt modelId="{59B38C72-5182-40EC-AF32-E596E61BA999}" type="pres">
      <dgm:prSet presAssocID="{A24ECC43-D548-47BB-AC36-6807C09A6BBA}" presName="sibTrans" presStyleLbl="sibTrans1D1" presStyleIdx="2" presStyleCnt="15"/>
      <dgm:spPr/>
    </dgm:pt>
    <dgm:pt modelId="{E09CDF8B-46C2-4896-A9D9-E6E8B2C3FF67}" type="pres">
      <dgm:prSet presAssocID="{A24ECC43-D548-47BB-AC36-6807C09A6BBA}" presName="connectorText" presStyleLbl="sibTrans1D1" presStyleIdx="2" presStyleCnt="15"/>
      <dgm:spPr/>
    </dgm:pt>
    <dgm:pt modelId="{8A9A11D2-6A6B-424B-A834-AE152A116261}" type="pres">
      <dgm:prSet presAssocID="{B3B0E2BA-111B-4C9F-87B7-03F1F5030227}" presName="node" presStyleLbl="node1" presStyleIdx="3" presStyleCnt="16">
        <dgm:presLayoutVars>
          <dgm:bulletEnabled val="1"/>
        </dgm:presLayoutVars>
      </dgm:prSet>
      <dgm:spPr/>
    </dgm:pt>
    <dgm:pt modelId="{7086C354-8100-4CD9-B699-63150CAF4A60}" type="pres">
      <dgm:prSet presAssocID="{E61B7304-0DDC-4D00-BFF4-99A1216A28E7}" presName="sibTrans" presStyleLbl="sibTrans1D1" presStyleIdx="3" presStyleCnt="15"/>
      <dgm:spPr/>
    </dgm:pt>
    <dgm:pt modelId="{5122B7EC-54AB-41BC-866B-C921F3AD6789}" type="pres">
      <dgm:prSet presAssocID="{E61B7304-0DDC-4D00-BFF4-99A1216A28E7}" presName="connectorText" presStyleLbl="sibTrans1D1" presStyleIdx="3" presStyleCnt="15"/>
      <dgm:spPr/>
    </dgm:pt>
    <dgm:pt modelId="{F730FA47-C042-425F-AB19-A7F7EE5AF6D8}" type="pres">
      <dgm:prSet presAssocID="{3D872A31-93AE-4110-B509-290404DACC71}" presName="node" presStyleLbl="node1" presStyleIdx="4" presStyleCnt="16">
        <dgm:presLayoutVars>
          <dgm:bulletEnabled val="1"/>
        </dgm:presLayoutVars>
      </dgm:prSet>
      <dgm:spPr/>
    </dgm:pt>
    <dgm:pt modelId="{1CE07CC7-F34E-46B1-A08A-C23D8AA3A0CB}" type="pres">
      <dgm:prSet presAssocID="{FAA58E17-8ECB-4516-AD88-703C8E031B21}" presName="sibTrans" presStyleLbl="sibTrans1D1" presStyleIdx="4" presStyleCnt="15"/>
      <dgm:spPr/>
    </dgm:pt>
    <dgm:pt modelId="{DAED3D07-AB41-473B-8906-F75A3DFE7E9F}" type="pres">
      <dgm:prSet presAssocID="{FAA58E17-8ECB-4516-AD88-703C8E031B21}" presName="connectorText" presStyleLbl="sibTrans1D1" presStyleIdx="4" presStyleCnt="15"/>
      <dgm:spPr/>
    </dgm:pt>
    <dgm:pt modelId="{13730FC9-25DE-4E14-B99B-189FED0902F3}" type="pres">
      <dgm:prSet presAssocID="{8DBA3C09-4C6D-41AF-B76A-A4A2D923A4C4}" presName="node" presStyleLbl="node1" presStyleIdx="5" presStyleCnt="16">
        <dgm:presLayoutVars>
          <dgm:bulletEnabled val="1"/>
        </dgm:presLayoutVars>
      </dgm:prSet>
      <dgm:spPr/>
    </dgm:pt>
    <dgm:pt modelId="{88270031-6314-44A4-95D8-BDEA6850C460}" type="pres">
      <dgm:prSet presAssocID="{EF29595E-400D-4270-8A5B-D2F7A737F99F}" presName="sibTrans" presStyleLbl="sibTrans1D1" presStyleIdx="5" presStyleCnt="15"/>
      <dgm:spPr/>
    </dgm:pt>
    <dgm:pt modelId="{F04BCDBF-E33A-49B7-9313-A6C73B42E409}" type="pres">
      <dgm:prSet presAssocID="{EF29595E-400D-4270-8A5B-D2F7A737F99F}" presName="connectorText" presStyleLbl="sibTrans1D1" presStyleIdx="5" presStyleCnt="15"/>
      <dgm:spPr/>
    </dgm:pt>
    <dgm:pt modelId="{BAC74D04-59E7-4FD4-AF93-34C899A3124F}" type="pres">
      <dgm:prSet presAssocID="{B90958B5-494A-40BE-AEFA-C4D49CB06A88}" presName="node" presStyleLbl="node1" presStyleIdx="6" presStyleCnt="16">
        <dgm:presLayoutVars>
          <dgm:bulletEnabled val="1"/>
        </dgm:presLayoutVars>
      </dgm:prSet>
      <dgm:spPr/>
    </dgm:pt>
    <dgm:pt modelId="{B9488474-13DA-4002-8793-7A0CAD4D854F}" type="pres">
      <dgm:prSet presAssocID="{633F0059-A4F7-4C88-9E46-C70AB519AA2C}" presName="sibTrans" presStyleLbl="sibTrans1D1" presStyleIdx="6" presStyleCnt="15"/>
      <dgm:spPr/>
    </dgm:pt>
    <dgm:pt modelId="{B4EFE201-8B31-49B1-B283-176FE7654E17}" type="pres">
      <dgm:prSet presAssocID="{633F0059-A4F7-4C88-9E46-C70AB519AA2C}" presName="connectorText" presStyleLbl="sibTrans1D1" presStyleIdx="6" presStyleCnt="15"/>
      <dgm:spPr/>
    </dgm:pt>
    <dgm:pt modelId="{A8DE54A9-E1EF-49AF-9AA9-B96A75293E64}" type="pres">
      <dgm:prSet presAssocID="{48728531-D534-4AA2-9B8B-6881E7E42DEB}" presName="node" presStyleLbl="node1" presStyleIdx="7" presStyleCnt="16">
        <dgm:presLayoutVars>
          <dgm:bulletEnabled val="1"/>
        </dgm:presLayoutVars>
      </dgm:prSet>
      <dgm:spPr/>
    </dgm:pt>
    <dgm:pt modelId="{8941E2A0-DB87-47D7-9E5C-A755965F9114}" type="pres">
      <dgm:prSet presAssocID="{16C33BE8-CA98-4819-B6B8-D0DC6E03B4F0}" presName="sibTrans" presStyleLbl="sibTrans1D1" presStyleIdx="7" presStyleCnt="15"/>
      <dgm:spPr/>
    </dgm:pt>
    <dgm:pt modelId="{313C7859-A919-4051-9376-27DC0E9B85BB}" type="pres">
      <dgm:prSet presAssocID="{16C33BE8-CA98-4819-B6B8-D0DC6E03B4F0}" presName="connectorText" presStyleLbl="sibTrans1D1" presStyleIdx="7" presStyleCnt="15"/>
      <dgm:spPr/>
    </dgm:pt>
    <dgm:pt modelId="{C62DCC47-F41E-4944-9884-4AA4AB6E4B94}" type="pres">
      <dgm:prSet presAssocID="{63D1DE64-AD23-4914-B924-831F6D5646A7}" presName="node" presStyleLbl="node1" presStyleIdx="8" presStyleCnt="16">
        <dgm:presLayoutVars>
          <dgm:bulletEnabled val="1"/>
        </dgm:presLayoutVars>
      </dgm:prSet>
      <dgm:spPr/>
    </dgm:pt>
    <dgm:pt modelId="{E1043C8D-8D60-4DB8-80B1-2E83A61FBDDB}" type="pres">
      <dgm:prSet presAssocID="{630712C1-75FA-4655-B259-4846CAC9574C}" presName="sibTrans" presStyleLbl="sibTrans1D1" presStyleIdx="8" presStyleCnt="15"/>
      <dgm:spPr/>
    </dgm:pt>
    <dgm:pt modelId="{8518240B-5122-4C29-AB4F-54C51090FCB2}" type="pres">
      <dgm:prSet presAssocID="{630712C1-75FA-4655-B259-4846CAC9574C}" presName="connectorText" presStyleLbl="sibTrans1D1" presStyleIdx="8" presStyleCnt="15"/>
      <dgm:spPr/>
    </dgm:pt>
    <dgm:pt modelId="{4E5A9605-48DE-444B-A1EE-41F8B16BED24}" type="pres">
      <dgm:prSet presAssocID="{315E9A2A-AA4D-45C4-B4BE-35319D12FF13}" presName="node" presStyleLbl="node1" presStyleIdx="9" presStyleCnt="16">
        <dgm:presLayoutVars>
          <dgm:bulletEnabled val="1"/>
        </dgm:presLayoutVars>
      </dgm:prSet>
      <dgm:spPr/>
    </dgm:pt>
    <dgm:pt modelId="{7B6F2E06-D9DC-4F5E-8400-9FC8CBCCD154}" type="pres">
      <dgm:prSet presAssocID="{82658E4D-8078-48BC-8976-2E52AF0FD7D4}" presName="sibTrans" presStyleLbl="sibTrans1D1" presStyleIdx="9" presStyleCnt="15"/>
      <dgm:spPr/>
    </dgm:pt>
    <dgm:pt modelId="{54FBBC9F-58DC-4A4C-8A2F-2EA2CEFB365E}" type="pres">
      <dgm:prSet presAssocID="{82658E4D-8078-48BC-8976-2E52AF0FD7D4}" presName="connectorText" presStyleLbl="sibTrans1D1" presStyleIdx="9" presStyleCnt="15"/>
      <dgm:spPr/>
    </dgm:pt>
    <dgm:pt modelId="{D90CADE6-E540-4DDF-B56D-389FF0CA4235}" type="pres">
      <dgm:prSet presAssocID="{7353113E-690B-4DE3-A6F2-414C359D2914}" presName="node" presStyleLbl="node1" presStyleIdx="10" presStyleCnt="16">
        <dgm:presLayoutVars>
          <dgm:bulletEnabled val="1"/>
        </dgm:presLayoutVars>
      </dgm:prSet>
      <dgm:spPr/>
    </dgm:pt>
    <dgm:pt modelId="{AD679C2D-9E53-4337-88F3-7F4DC7A78FCD}" type="pres">
      <dgm:prSet presAssocID="{C24A036B-150C-4A35-8F8D-6A5C304032EC}" presName="sibTrans" presStyleLbl="sibTrans1D1" presStyleIdx="10" presStyleCnt="15"/>
      <dgm:spPr/>
    </dgm:pt>
    <dgm:pt modelId="{B3E1AE52-714B-4C6F-B08D-29C708281360}" type="pres">
      <dgm:prSet presAssocID="{C24A036B-150C-4A35-8F8D-6A5C304032EC}" presName="connectorText" presStyleLbl="sibTrans1D1" presStyleIdx="10" presStyleCnt="15"/>
      <dgm:spPr/>
    </dgm:pt>
    <dgm:pt modelId="{7071292C-2A97-4B0D-B309-CF73C7B3FB6D}" type="pres">
      <dgm:prSet presAssocID="{84F33AA1-3337-4844-A0D5-753FF506C63B}" presName="node" presStyleLbl="node1" presStyleIdx="11" presStyleCnt="16">
        <dgm:presLayoutVars>
          <dgm:bulletEnabled val="1"/>
        </dgm:presLayoutVars>
      </dgm:prSet>
      <dgm:spPr/>
    </dgm:pt>
    <dgm:pt modelId="{97B64CA1-9482-4653-8E0A-10924C0E6F39}" type="pres">
      <dgm:prSet presAssocID="{FFE61153-86AB-4C59-88D7-7D161369E6A0}" presName="sibTrans" presStyleLbl="sibTrans1D1" presStyleIdx="11" presStyleCnt="15"/>
      <dgm:spPr/>
    </dgm:pt>
    <dgm:pt modelId="{34E5DC84-2786-467F-9E00-7312E16120F9}" type="pres">
      <dgm:prSet presAssocID="{FFE61153-86AB-4C59-88D7-7D161369E6A0}" presName="connectorText" presStyleLbl="sibTrans1D1" presStyleIdx="11" presStyleCnt="15"/>
      <dgm:spPr/>
    </dgm:pt>
    <dgm:pt modelId="{3BE3D6CE-8331-475A-85B3-E88880D43F36}" type="pres">
      <dgm:prSet presAssocID="{BAB44980-DA5B-4B40-BEAE-0BAEE30AF3A7}" presName="node" presStyleLbl="node1" presStyleIdx="12" presStyleCnt="16">
        <dgm:presLayoutVars>
          <dgm:bulletEnabled val="1"/>
        </dgm:presLayoutVars>
      </dgm:prSet>
      <dgm:spPr/>
    </dgm:pt>
    <dgm:pt modelId="{92BFB25C-98D7-49E5-B58D-04B5BA1807E1}" type="pres">
      <dgm:prSet presAssocID="{9A4B8F93-34CF-4C72-ABCE-977BC4E4F8E9}" presName="sibTrans" presStyleLbl="sibTrans1D1" presStyleIdx="12" presStyleCnt="15"/>
      <dgm:spPr/>
    </dgm:pt>
    <dgm:pt modelId="{DEEC76BA-ED02-4286-AB0B-08DDFFF76F8A}" type="pres">
      <dgm:prSet presAssocID="{9A4B8F93-34CF-4C72-ABCE-977BC4E4F8E9}" presName="connectorText" presStyleLbl="sibTrans1D1" presStyleIdx="12" presStyleCnt="15"/>
      <dgm:spPr/>
    </dgm:pt>
    <dgm:pt modelId="{7BAF09B5-38AB-4BA1-B32C-966E981D4824}" type="pres">
      <dgm:prSet presAssocID="{E7D75DBC-EBC4-4C5E-8411-AFF5CCB4FEBC}" presName="node" presStyleLbl="node1" presStyleIdx="13" presStyleCnt="16">
        <dgm:presLayoutVars>
          <dgm:bulletEnabled val="1"/>
        </dgm:presLayoutVars>
      </dgm:prSet>
      <dgm:spPr/>
    </dgm:pt>
    <dgm:pt modelId="{169C1E9F-7737-4B3E-A844-8C8F6AE68041}" type="pres">
      <dgm:prSet presAssocID="{E8B3C14A-B73D-458A-8CB5-078DFC804EEA}" presName="sibTrans" presStyleLbl="sibTrans1D1" presStyleIdx="13" presStyleCnt="15"/>
      <dgm:spPr/>
    </dgm:pt>
    <dgm:pt modelId="{35DFC8C2-EC1F-4771-83E5-296CC1313B77}" type="pres">
      <dgm:prSet presAssocID="{E8B3C14A-B73D-458A-8CB5-078DFC804EEA}" presName="connectorText" presStyleLbl="sibTrans1D1" presStyleIdx="13" presStyleCnt="15"/>
      <dgm:spPr/>
    </dgm:pt>
    <dgm:pt modelId="{9B0B1217-CF59-440B-B858-1F8407AEDDF8}" type="pres">
      <dgm:prSet presAssocID="{702152A3-5BBF-4828-82DA-5A6F2F6D1745}" presName="node" presStyleLbl="node1" presStyleIdx="14" presStyleCnt="16">
        <dgm:presLayoutVars>
          <dgm:bulletEnabled val="1"/>
        </dgm:presLayoutVars>
      </dgm:prSet>
      <dgm:spPr/>
    </dgm:pt>
    <dgm:pt modelId="{3CE3ACD4-1306-4EB9-AD9A-25EB0D5170F8}" type="pres">
      <dgm:prSet presAssocID="{22652438-FC2F-46DD-AA4A-C29F18014BC9}" presName="sibTrans" presStyleLbl="sibTrans1D1" presStyleIdx="14" presStyleCnt="15"/>
      <dgm:spPr/>
    </dgm:pt>
    <dgm:pt modelId="{AE5C5D1C-1C0B-4201-B1A4-3D772F975C63}" type="pres">
      <dgm:prSet presAssocID="{22652438-FC2F-46DD-AA4A-C29F18014BC9}" presName="connectorText" presStyleLbl="sibTrans1D1" presStyleIdx="14" presStyleCnt="15"/>
      <dgm:spPr/>
    </dgm:pt>
    <dgm:pt modelId="{700C259D-967A-4AC4-8BAC-9456F040543E}" type="pres">
      <dgm:prSet presAssocID="{018596DF-18FD-4AB3-A60F-B031AFD41230}" presName="node" presStyleLbl="node1" presStyleIdx="15" presStyleCnt="16">
        <dgm:presLayoutVars>
          <dgm:bulletEnabled val="1"/>
        </dgm:presLayoutVars>
      </dgm:prSet>
      <dgm:spPr/>
    </dgm:pt>
  </dgm:ptLst>
  <dgm:cxnLst>
    <dgm:cxn modelId="{92A04600-752F-4672-A6CD-8257CBC015C0}" type="presOf" srcId="{E7D75DBC-EBC4-4C5E-8411-AFF5CCB4FEBC}" destId="{7BAF09B5-38AB-4BA1-B32C-966E981D4824}" srcOrd="0" destOrd="0" presId="urn:microsoft.com/office/officeart/2016/7/layout/RepeatingBendingProcessNew"/>
    <dgm:cxn modelId="{DEF6B903-844C-4AAF-8A3C-4A249742DEA3}" type="presOf" srcId="{9A4B8F93-34CF-4C72-ABCE-977BC4E4F8E9}" destId="{92BFB25C-98D7-49E5-B58D-04B5BA1807E1}" srcOrd="0" destOrd="0" presId="urn:microsoft.com/office/officeart/2016/7/layout/RepeatingBendingProcessNew"/>
    <dgm:cxn modelId="{F6C69A05-2E80-474B-B0D8-CE37B944D3C3}" srcId="{E324F7A2-F62A-41B5-9732-C3225DD5ED3D}" destId="{95AAD358-251C-424A-8168-F6A85987949A}" srcOrd="2" destOrd="0" parTransId="{DBBACD2E-BA5E-46F9-9A52-382FD30FDE90}" sibTransId="{A24ECC43-D548-47BB-AC36-6807C09A6BBA}"/>
    <dgm:cxn modelId="{2B4AA312-1079-4ADF-969D-CF997857E43F}" type="presOf" srcId="{018596DF-18FD-4AB3-A60F-B031AFD41230}" destId="{700C259D-967A-4AC4-8BAC-9456F040543E}" srcOrd="0" destOrd="0" presId="urn:microsoft.com/office/officeart/2016/7/layout/RepeatingBendingProcessNew"/>
    <dgm:cxn modelId="{14D2E212-2AF2-4880-B0E0-DFB3C8E73EE2}" type="presOf" srcId="{FAA58E17-8ECB-4516-AD88-703C8E031B21}" destId="{DAED3D07-AB41-473B-8906-F75A3DFE7E9F}" srcOrd="1" destOrd="0" presId="urn:microsoft.com/office/officeart/2016/7/layout/RepeatingBendingProcessNew"/>
    <dgm:cxn modelId="{59EEE613-3C07-4F01-9B80-B7962830D5DA}" type="presOf" srcId="{315E9A2A-AA4D-45C4-B4BE-35319D12FF13}" destId="{4E5A9605-48DE-444B-A1EE-41F8B16BED24}" srcOrd="0" destOrd="0" presId="urn:microsoft.com/office/officeart/2016/7/layout/RepeatingBendingProcessNew"/>
    <dgm:cxn modelId="{ADFB9214-E420-4CA4-BD8F-27B1803CC359}" srcId="{E324F7A2-F62A-41B5-9732-C3225DD5ED3D}" destId="{48728531-D534-4AA2-9B8B-6881E7E42DEB}" srcOrd="7" destOrd="0" parTransId="{3517F95C-2C2D-4AA6-86C6-81E3554B9F69}" sibTransId="{16C33BE8-CA98-4819-B6B8-D0DC6E03B4F0}"/>
    <dgm:cxn modelId="{FBCCB420-E384-415F-84FA-06931493E24C}" srcId="{E324F7A2-F62A-41B5-9732-C3225DD5ED3D}" destId="{B3B0E2BA-111B-4C9F-87B7-03F1F5030227}" srcOrd="3" destOrd="0" parTransId="{B67F09A2-A119-4FC2-BBE4-C3B7A4D86D32}" sibTransId="{E61B7304-0DDC-4D00-BFF4-99A1216A28E7}"/>
    <dgm:cxn modelId="{EDBF2222-C0EF-46F5-8DD8-48A1E85EB09A}" type="presOf" srcId="{154577C6-3451-4792-9A82-F941CB13AB14}" destId="{356F6CB2-0028-4D30-83C0-562313D12658}" srcOrd="0" destOrd="0" presId="urn:microsoft.com/office/officeart/2016/7/layout/RepeatingBendingProcessNew"/>
    <dgm:cxn modelId="{E0C76126-EE27-44F5-9F7E-7861AB13721E}" type="presOf" srcId="{C24A036B-150C-4A35-8F8D-6A5C304032EC}" destId="{AD679C2D-9E53-4337-88F3-7F4DC7A78FCD}" srcOrd="0" destOrd="0" presId="urn:microsoft.com/office/officeart/2016/7/layout/RepeatingBendingProcessNew"/>
    <dgm:cxn modelId="{6E19AB26-E14D-4A96-BA66-A486A34AC9D8}" type="presOf" srcId="{82658E4D-8078-48BC-8976-2E52AF0FD7D4}" destId="{54FBBC9F-58DC-4A4C-8A2F-2EA2CEFB365E}" srcOrd="1" destOrd="0" presId="urn:microsoft.com/office/officeart/2016/7/layout/RepeatingBendingProcessNew"/>
    <dgm:cxn modelId="{758BAC2A-84E9-41DC-A069-A47DF752A136}" type="presOf" srcId="{B3B0E2BA-111B-4C9F-87B7-03F1F5030227}" destId="{8A9A11D2-6A6B-424B-A834-AE152A116261}" srcOrd="0" destOrd="0" presId="urn:microsoft.com/office/officeart/2016/7/layout/RepeatingBendingProcessNew"/>
    <dgm:cxn modelId="{19109430-09FF-40E6-9089-BFF63D989EC3}" type="presOf" srcId="{E61B7304-0DDC-4D00-BFF4-99A1216A28E7}" destId="{7086C354-8100-4CD9-B699-63150CAF4A60}" srcOrd="0" destOrd="0" presId="urn:microsoft.com/office/officeart/2016/7/layout/RepeatingBendingProcessNew"/>
    <dgm:cxn modelId="{767D673F-2B76-40E9-AE6A-AD27467B56D7}" type="presOf" srcId="{8DBA3C09-4C6D-41AF-B76A-A4A2D923A4C4}" destId="{13730FC9-25DE-4E14-B99B-189FED0902F3}" srcOrd="0" destOrd="0" presId="urn:microsoft.com/office/officeart/2016/7/layout/RepeatingBendingProcessNew"/>
    <dgm:cxn modelId="{A72D875C-9D21-4B3B-B169-DC5209E44456}" type="presOf" srcId="{633F0059-A4F7-4C88-9E46-C70AB519AA2C}" destId="{B9488474-13DA-4002-8793-7A0CAD4D854F}" srcOrd="0" destOrd="0" presId="urn:microsoft.com/office/officeart/2016/7/layout/RepeatingBendingProcessNew"/>
    <dgm:cxn modelId="{54CDF941-3C85-45E9-B3FD-23ED0A8E5B44}" type="presOf" srcId="{EA1BAD0E-3B30-4DE7-9EAE-561B96DD9088}" destId="{296F1FAC-1229-43DA-B2F9-B066B74AF07F}" srcOrd="0" destOrd="0" presId="urn:microsoft.com/office/officeart/2016/7/layout/RepeatingBendingProcessNew"/>
    <dgm:cxn modelId="{A839D343-11C6-4556-A75A-4BEC46F299C8}" type="presOf" srcId="{E324F7A2-F62A-41B5-9732-C3225DD5ED3D}" destId="{6FBC930D-6320-487E-822E-8542D5062871}" srcOrd="0" destOrd="0" presId="urn:microsoft.com/office/officeart/2016/7/layout/RepeatingBendingProcessNew"/>
    <dgm:cxn modelId="{9D384546-833A-456D-9F12-3F20E8F658C0}" srcId="{E324F7A2-F62A-41B5-9732-C3225DD5ED3D}" destId="{7353113E-690B-4DE3-A6F2-414C359D2914}" srcOrd="10" destOrd="0" parTransId="{8729CBEE-81F2-460D-9B7B-3858CBF1EDFA}" sibTransId="{C24A036B-150C-4A35-8F8D-6A5C304032EC}"/>
    <dgm:cxn modelId="{DC964A46-E4ED-4134-9D6B-567B00CD536A}" type="presOf" srcId="{16C33BE8-CA98-4819-B6B8-D0DC6E03B4F0}" destId="{8941E2A0-DB87-47D7-9E5C-A755965F9114}" srcOrd="0" destOrd="0" presId="urn:microsoft.com/office/officeart/2016/7/layout/RepeatingBendingProcessNew"/>
    <dgm:cxn modelId="{91680048-B041-4AFD-804B-7A74219C1711}" srcId="{E324F7A2-F62A-41B5-9732-C3225DD5ED3D}" destId="{3D872A31-93AE-4110-B509-290404DACC71}" srcOrd="4" destOrd="0" parTransId="{C9486951-674E-4F50-A9EF-D8E300C45FC4}" sibTransId="{FAA58E17-8ECB-4516-AD88-703C8E031B21}"/>
    <dgm:cxn modelId="{87E4816A-0D6E-46B8-A057-A698D63DC9CF}" type="presOf" srcId="{BAB44980-DA5B-4B40-BEAE-0BAEE30AF3A7}" destId="{3BE3D6CE-8331-475A-85B3-E88880D43F36}" srcOrd="0" destOrd="0" presId="urn:microsoft.com/office/officeart/2016/7/layout/RepeatingBendingProcessNew"/>
    <dgm:cxn modelId="{3EA9B64B-9818-4B71-8EF8-9AC39AAE7500}" type="presOf" srcId="{FFE61153-86AB-4C59-88D7-7D161369E6A0}" destId="{97B64CA1-9482-4653-8E0A-10924C0E6F39}" srcOrd="0" destOrd="0" presId="urn:microsoft.com/office/officeart/2016/7/layout/RepeatingBendingProcessNew"/>
    <dgm:cxn modelId="{4066C56D-2EF7-44C1-AD21-641C120B84D3}" type="presOf" srcId="{FFE61153-86AB-4C59-88D7-7D161369E6A0}" destId="{34E5DC84-2786-467F-9E00-7312E16120F9}" srcOrd="1" destOrd="0" presId="urn:microsoft.com/office/officeart/2016/7/layout/RepeatingBendingProcessNew"/>
    <dgm:cxn modelId="{3DE4094E-A761-4431-B585-12E477565A8F}" type="presOf" srcId="{95AAD358-251C-424A-8168-F6A85987949A}" destId="{AB1921ED-00F7-41F1-8EE7-3CF17D2B1A06}" srcOrd="0" destOrd="0" presId="urn:microsoft.com/office/officeart/2016/7/layout/RepeatingBendingProcessNew"/>
    <dgm:cxn modelId="{0040FA6E-4ED9-44B5-BDC6-3B32457F2F41}" type="presOf" srcId="{16C33BE8-CA98-4819-B6B8-D0DC6E03B4F0}" destId="{313C7859-A919-4051-9376-27DC0E9B85BB}" srcOrd="1" destOrd="0" presId="urn:microsoft.com/office/officeart/2016/7/layout/RepeatingBendingProcessNew"/>
    <dgm:cxn modelId="{397FEA73-2AEA-4144-97C9-694DF7CB4DB2}" type="presOf" srcId="{630712C1-75FA-4655-B259-4846CAC9574C}" destId="{E1043C8D-8D60-4DB8-80B1-2E83A61FBDDB}" srcOrd="0" destOrd="0" presId="urn:microsoft.com/office/officeart/2016/7/layout/RepeatingBendingProcessNew"/>
    <dgm:cxn modelId="{3A99AF75-630A-4972-8791-AD218A6FB7A7}" type="presOf" srcId="{CF867680-CAD9-44AF-84AD-7663509B18B6}" destId="{74A88029-ECC8-430B-A368-4CBD4CE73EAF}" srcOrd="0" destOrd="0" presId="urn:microsoft.com/office/officeart/2016/7/layout/RepeatingBendingProcessNew"/>
    <dgm:cxn modelId="{2B4AD275-DABA-45DA-92E1-7C6278440725}" srcId="{E324F7A2-F62A-41B5-9732-C3225DD5ED3D}" destId="{702152A3-5BBF-4828-82DA-5A6F2F6D1745}" srcOrd="14" destOrd="0" parTransId="{E8A520A3-AC2F-45B3-B9E7-9E1C80983FBB}" sibTransId="{22652438-FC2F-46DD-AA4A-C29F18014BC9}"/>
    <dgm:cxn modelId="{89DDBE76-8EDB-427A-8084-1C9EBACF775C}" type="presOf" srcId="{7353113E-690B-4DE3-A6F2-414C359D2914}" destId="{D90CADE6-E540-4DDF-B56D-389FF0CA4235}" srcOrd="0" destOrd="0" presId="urn:microsoft.com/office/officeart/2016/7/layout/RepeatingBendingProcessNew"/>
    <dgm:cxn modelId="{9E17EB7B-2E57-4100-9E6A-7A0376CABB68}" type="presOf" srcId="{CF867680-CAD9-44AF-84AD-7663509B18B6}" destId="{9C990142-D1C0-45D4-98EB-2C4B7BAD7BB7}" srcOrd="1" destOrd="0" presId="urn:microsoft.com/office/officeart/2016/7/layout/RepeatingBendingProcessNew"/>
    <dgm:cxn modelId="{722AD67C-E4D9-4170-A363-36E68FCAD856}" type="presOf" srcId="{702152A3-5BBF-4828-82DA-5A6F2F6D1745}" destId="{9B0B1217-CF59-440B-B858-1F8407AEDDF8}" srcOrd="0" destOrd="0" presId="urn:microsoft.com/office/officeart/2016/7/layout/RepeatingBendingProcessNew"/>
    <dgm:cxn modelId="{3D852882-0204-433C-9116-E64ABE0AD9AF}" type="presOf" srcId="{9A4B8F93-34CF-4C72-ABCE-977BC4E4F8E9}" destId="{DEEC76BA-ED02-4286-AB0B-08DDFFF76F8A}" srcOrd="1" destOrd="0" presId="urn:microsoft.com/office/officeart/2016/7/layout/RepeatingBendingProcessNew"/>
    <dgm:cxn modelId="{D41A3E84-C11C-47E1-A4DA-6EDB00757A16}" type="presOf" srcId="{3D872A31-93AE-4110-B509-290404DACC71}" destId="{F730FA47-C042-425F-AB19-A7F7EE5AF6D8}" srcOrd="0" destOrd="0" presId="urn:microsoft.com/office/officeart/2016/7/layout/RepeatingBendingProcessNew"/>
    <dgm:cxn modelId="{2A260E85-65ED-47E2-B84B-9EF7E8F99E74}" type="presOf" srcId="{63D1DE64-AD23-4914-B924-831F6D5646A7}" destId="{C62DCC47-F41E-4944-9884-4AA4AB6E4B94}" srcOrd="0" destOrd="0" presId="urn:microsoft.com/office/officeart/2016/7/layout/RepeatingBendingProcessNew"/>
    <dgm:cxn modelId="{DE5A3488-4788-4D14-9A45-D7C654FCB340}" type="presOf" srcId="{B90958B5-494A-40BE-AEFA-C4D49CB06A88}" destId="{BAC74D04-59E7-4FD4-AF93-34C899A3124F}" srcOrd="0" destOrd="0" presId="urn:microsoft.com/office/officeart/2016/7/layout/RepeatingBendingProcessNew"/>
    <dgm:cxn modelId="{06D74E89-D635-44DF-B321-89D7B02ED93D}" srcId="{E324F7A2-F62A-41B5-9732-C3225DD5ED3D}" destId="{018596DF-18FD-4AB3-A60F-B031AFD41230}" srcOrd="15" destOrd="0" parTransId="{FB3383AC-0C99-4501-BD75-852A3949CD29}" sibTransId="{0EC94D7A-DB39-4655-A65D-3B9B83A6A193}"/>
    <dgm:cxn modelId="{7160F591-816A-46F1-9533-72462D7FD758}" srcId="{E324F7A2-F62A-41B5-9732-C3225DD5ED3D}" destId="{84F33AA1-3337-4844-A0D5-753FF506C63B}" srcOrd="11" destOrd="0" parTransId="{2A2EC3BB-7F2E-415D-BB82-744BB1358003}" sibTransId="{FFE61153-86AB-4C59-88D7-7D161369E6A0}"/>
    <dgm:cxn modelId="{62C66BA1-5A0A-466F-BEB9-2B8AA0679215}" type="presOf" srcId="{48728531-D534-4AA2-9B8B-6881E7E42DEB}" destId="{A8DE54A9-E1EF-49AF-9AA9-B96A75293E64}" srcOrd="0" destOrd="0" presId="urn:microsoft.com/office/officeart/2016/7/layout/RepeatingBendingProcessNew"/>
    <dgm:cxn modelId="{77F2CAA2-A214-46E6-AC23-31306FA64287}" type="presOf" srcId="{E8B3C14A-B73D-458A-8CB5-078DFC804EEA}" destId="{169C1E9F-7737-4B3E-A844-8C8F6AE68041}" srcOrd="0" destOrd="0" presId="urn:microsoft.com/office/officeart/2016/7/layout/RepeatingBendingProcessNew"/>
    <dgm:cxn modelId="{7A3943A6-7BE6-4702-B4A6-EC9D60934323}" type="presOf" srcId="{E8B3C14A-B73D-458A-8CB5-078DFC804EEA}" destId="{35DFC8C2-EC1F-4771-83E5-296CC1313B77}" srcOrd="1" destOrd="0" presId="urn:microsoft.com/office/officeart/2016/7/layout/RepeatingBendingProcessNew"/>
    <dgm:cxn modelId="{DA3A43AC-A4C6-4EC3-9900-96A64AE53181}" type="presOf" srcId="{673D2518-3193-4C19-A036-44DD61830E64}" destId="{FA6F2CB3-A15A-4FFD-B6A9-87B4FD447098}" srcOrd="1" destOrd="0" presId="urn:microsoft.com/office/officeart/2016/7/layout/RepeatingBendingProcessNew"/>
    <dgm:cxn modelId="{7F76C6AD-6800-4487-9C92-F3D9E208012B}" srcId="{E324F7A2-F62A-41B5-9732-C3225DD5ED3D}" destId="{EA1BAD0E-3B30-4DE7-9EAE-561B96DD9088}" srcOrd="0" destOrd="0" parTransId="{E263135F-A9BC-46C6-BFB3-3C70E7952B3E}" sibTransId="{CF867680-CAD9-44AF-84AD-7663509B18B6}"/>
    <dgm:cxn modelId="{44CBD3AE-4C1A-4CEF-8F99-1073CC258F25}" type="presOf" srcId="{84F33AA1-3337-4844-A0D5-753FF506C63B}" destId="{7071292C-2A97-4B0D-B309-CF73C7B3FB6D}" srcOrd="0" destOrd="0" presId="urn:microsoft.com/office/officeart/2016/7/layout/RepeatingBendingProcessNew"/>
    <dgm:cxn modelId="{9BC09EB8-1C32-4700-8211-09DABB15B663}" type="presOf" srcId="{C24A036B-150C-4A35-8F8D-6A5C304032EC}" destId="{B3E1AE52-714B-4C6F-B08D-29C708281360}" srcOrd="1" destOrd="0" presId="urn:microsoft.com/office/officeart/2016/7/layout/RepeatingBendingProcessNew"/>
    <dgm:cxn modelId="{38D5E6B8-ED08-44A7-ADBA-5BA940744BC4}" type="presOf" srcId="{EF29595E-400D-4270-8A5B-D2F7A737F99F}" destId="{F04BCDBF-E33A-49B7-9313-A6C73B42E409}" srcOrd="1" destOrd="0" presId="urn:microsoft.com/office/officeart/2016/7/layout/RepeatingBendingProcessNew"/>
    <dgm:cxn modelId="{240B2DB9-9947-4CF4-B159-51F08E6CAF25}" srcId="{E324F7A2-F62A-41B5-9732-C3225DD5ED3D}" destId="{315E9A2A-AA4D-45C4-B4BE-35319D12FF13}" srcOrd="9" destOrd="0" parTransId="{00F90FE6-51E7-4912-B570-1F8692D2A98D}" sibTransId="{82658E4D-8078-48BC-8976-2E52AF0FD7D4}"/>
    <dgm:cxn modelId="{CE7BE3BB-C42C-40D3-BBE0-C9D3AEF17D61}" type="presOf" srcId="{22652438-FC2F-46DD-AA4A-C29F18014BC9}" destId="{3CE3ACD4-1306-4EB9-AD9A-25EB0D5170F8}" srcOrd="0" destOrd="0" presId="urn:microsoft.com/office/officeart/2016/7/layout/RepeatingBendingProcessNew"/>
    <dgm:cxn modelId="{C7A0B7BE-BFB7-4EBB-98E1-2DE51496E8AC}" type="presOf" srcId="{E61B7304-0DDC-4D00-BFF4-99A1216A28E7}" destId="{5122B7EC-54AB-41BC-866B-C921F3AD6789}" srcOrd="1" destOrd="0" presId="urn:microsoft.com/office/officeart/2016/7/layout/RepeatingBendingProcessNew"/>
    <dgm:cxn modelId="{5286D6C3-AA38-4F66-9D81-B5AC2CC0C3AF}" srcId="{E324F7A2-F62A-41B5-9732-C3225DD5ED3D}" destId="{8DBA3C09-4C6D-41AF-B76A-A4A2D923A4C4}" srcOrd="5" destOrd="0" parTransId="{C6700C2D-427C-4312-B3D3-F0753CB3622F}" sibTransId="{EF29595E-400D-4270-8A5B-D2F7A737F99F}"/>
    <dgm:cxn modelId="{130A03C4-1B10-4615-B17C-E4B34BCB6DA6}" type="presOf" srcId="{A24ECC43-D548-47BB-AC36-6807C09A6BBA}" destId="{E09CDF8B-46C2-4896-A9D9-E6E8B2C3FF67}" srcOrd="1" destOrd="0" presId="urn:microsoft.com/office/officeart/2016/7/layout/RepeatingBendingProcessNew"/>
    <dgm:cxn modelId="{29115EC5-887F-49DD-BF57-BEF36B2CCAD5}" srcId="{E324F7A2-F62A-41B5-9732-C3225DD5ED3D}" destId="{BAB44980-DA5B-4B40-BEAE-0BAEE30AF3A7}" srcOrd="12" destOrd="0" parTransId="{B606320D-FF8B-4211-B4EF-EF286C9F82ED}" sibTransId="{9A4B8F93-34CF-4C72-ABCE-977BC4E4F8E9}"/>
    <dgm:cxn modelId="{B389B5CF-9E8F-4F97-8469-0000433BC11F}" type="presOf" srcId="{22652438-FC2F-46DD-AA4A-C29F18014BC9}" destId="{AE5C5D1C-1C0B-4201-B1A4-3D772F975C63}" srcOrd="1" destOrd="0" presId="urn:microsoft.com/office/officeart/2016/7/layout/RepeatingBendingProcessNew"/>
    <dgm:cxn modelId="{920562D0-B42A-4EE3-9296-1EC50B3CF0F6}" type="presOf" srcId="{673D2518-3193-4C19-A036-44DD61830E64}" destId="{C34B0B07-3BD9-4155-A9A1-E26EEF966EF2}" srcOrd="0" destOrd="0" presId="urn:microsoft.com/office/officeart/2016/7/layout/RepeatingBendingProcessNew"/>
    <dgm:cxn modelId="{64032FD1-3EAE-4928-9008-A111AB066748}" srcId="{E324F7A2-F62A-41B5-9732-C3225DD5ED3D}" destId="{E7D75DBC-EBC4-4C5E-8411-AFF5CCB4FEBC}" srcOrd="13" destOrd="0" parTransId="{7D0EC99D-B515-48DB-8926-B65595F5A70E}" sibTransId="{E8B3C14A-B73D-458A-8CB5-078DFC804EEA}"/>
    <dgm:cxn modelId="{D3F513D5-FA2D-483A-B8DC-A560A5F12E91}" type="presOf" srcId="{633F0059-A4F7-4C88-9E46-C70AB519AA2C}" destId="{B4EFE201-8B31-49B1-B283-176FE7654E17}" srcOrd="1" destOrd="0" presId="urn:microsoft.com/office/officeart/2016/7/layout/RepeatingBendingProcessNew"/>
    <dgm:cxn modelId="{24705CD6-2CFD-4BB2-A4FE-8F3784D599D9}" type="presOf" srcId="{A24ECC43-D548-47BB-AC36-6807C09A6BBA}" destId="{59B38C72-5182-40EC-AF32-E596E61BA999}" srcOrd="0" destOrd="0" presId="urn:microsoft.com/office/officeart/2016/7/layout/RepeatingBendingProcessNew"/>
    <dgm:cxn modelId="{B47A1EDF-08A3-4E16-8FDD-7EFC9AF16442}" srcId="{E324F7A2-F62A-41B5-9732-C3225DD5ED3D}" destId="{B90958B5-494A-40BE-AEFA-C4D49CB06A88}" srcOrd="6" destOrd="0" parTransId="{09754BE6-945E-488F-877D-F7179CF17C3F}" sibTransId="{633F0059-A4F7-4C88-9E46-C70AB519AA2C}"/>
    <dgm:cxn modelId="{3BDF77E6-A665-424E-B636-E4696FE1F066}" type="presOf" srcId="{82658E4D-8078-48BC-8976-2E52AF0FD7D4}" destId="{7B6F2E06-D9DC-4F5E-8400-9FC8CBCCD154}" srcOrd="0" destOrd="0" presId="urn:microsoft.com/office/officeart/2016/7/layout/RepeatingBendingProcessNew"/>
    <dgm:cxn modelId="{501681E9-54C4-42EA-A5F1-0666B82C0B01}" type="presOf" srcId="{630712C1-75FA-4655-B259-4846CAC9574C}" destId="{8518240B-5122-4C29-AB4F-54C51090FCB2}" srcOrd="1" destOrd="0" presId="urn:microsoft.com/office/officeart/2016/7/layout/RepeatingBendingProcessNew"/>
    <dgm:cxn modelId="{2AFCA6EB-5AEB-4E61-AD27-2ECF7BC04CF5}" srcId="{E324F7A2-F62A-41B5-9732-C3225DD5ED3D}" destId="{154577C6-3451-4792-9A82-F941CB13AB14}" srcOrd="1" destOrd="0" parTransId="{4DB7A69F-314F-47E9-9357-A1E1934966F8}" sibTransId="{673D2518-3193-4C19-A036-44DD61830E64}"/>
    <dgm:cxn modelId="{FD0660F0-B0FE-49DF-8744-ED7F8BDA532B}" srcId="{E324F7A2-F62A-41B5-9732-C3225DD5ED3D}" destId="{63D1DE64-AD23-4914-B924-831F6D5646A7}" srcOrd="8" destOrd="0" parTransId="{9CE6C02B-4DED-4E65-AA1C-8F5DEF7A90AB}" sibTransId="{630712C1-75FA-4655-B259-4846CAC9574C}"/>
    <dgm:cxn modelId="{0F2359F4-1EA3-4332-B8F8-9925E76E125A}" type="presOf" srcId="{EF29595E-400D-4270-8A5B-D2F7A737F99F}" destId="{88270031-6314-44A4-95D8-BDEA6850C460}" srcOrd="0" destOrd="0" presId="urn:microsoft.com/office/officeart/2016/7/layout/RepeatingBendingProcessNew"/>
    <dgm:cxn modelId="{088A1AFB-E584-4800-9FF1-981CCC2DEFC0}" type="presOf" srcId="{FAA58E17-8ECB-4516-AD88-703C8E031B21}" destId="{1CE07CC7-F34E-46B1-A08A-C23D8AA3A0CB}" srcOrd="0" destOrd="0" presId="urn:microsoft.com/office/officeart/2016/7/layout/RepeatingBendingProcessNew"/>
    <dgm:cxn modelId="{BF89D044-33F7-43AD-9E88-6FADB7A24BC1}" type="presParOf" srcId="{6FBC930D-6320-487E-822E-8542D5062871}" destId="{296F1FAC-1229-43DA-B2F9-B066B74AF07F}" srcOrd="0" destOrd="0" presId="urn:microsoft.com/office/officeart/2016/7/layout/RepeatingBendingProcessNew"/>
    <dgm:cxn modelId="{9C0408BC-54BA-4F99-8678-DF11645C4C3A}" type="presParOf" srcId="{6FBC930D-6320-487E-822E-8542D5062871}" destId="{74A88029-ECC8-430B-A368-4CBD4CE73EAF}" srcOrd="1" destOrd="0" presId="urn:microsoft.com/office/officeart/2016/7/layout/RepeatingBendingProcessNew"/>
    <dgm:cxn modelId="{7B56898B-CE7E-4750-91DA-F4C593F1C997}" type="presParOf" srcId="{74A88029-ECC8-430B-A368-4CBD4CE73EAF}" destId="{9C990142-D1C0-45D4-98EB-2C4B7BAD7BB7}" srcOrd="0" destOrd="0" presId="urn:microsoft.com/office/officeart/2016/7/layout/RepeatingBendingProcessNew"/>
    <dgm:cxn modelId="{F163DDE9-46A2-4280-B43E-41CCC2413C85}" type="presParOf" srcId="{6FBC930D-6320-487E-822E-8542D5062871}" destId="{356F6CB2-0028-4D30-83C0-562313D12658}" srcOrd="2" destOrd="0" presId="urn:microsoft.com/office/officeart/2016/7/layout/RepeatingBendingProcessNew"/>
    <dgm:cxn modelId="{66EFCF44-0B13-4F01-889A-9D85AD1E894C}" type="presParOf" srcId="{6FBC930D-6320-487E-822E-8542D5062871}" destId="{C34B0B07-3BD9-4155-A9A1-E26EEF966EF2}" srcOrd="3" destOrd="0" presId="urn:microsoft.com/office/officeart/2016/7/layout/RepeatingBendingProcessNew"/>
    <dgm:cxn modelId="{1B1B10ED-26F8-4E28-80EF-9A40E78FA2E1}" type="presParOf" srcId="{C34B0B07-3BD9-4155-A9A1-E26EEF966EF2}" destId="{FA6F2CB3-A15A-4FFD-B6A9-87B4FD447098}" srcOrd="0" destOrd="0" presId="urn:microsoft.com/office/officeart/2016/7/layout/RepeatingBendingProcessNew"/>
    <dgm:cxn modelId="{69E63DE8-3163-497A-B4A9-637C305C50A7}" type="presParOf" srcId="{6FBC930D-6320-487E-822E-8542D5062871}" destId="{AB1921ED-00F7-41F1-8EE7-3CF17D2B1A06}" srcOrd="4" destOrd="0" presId="urn:microsoft.com/office/officeart/2016/7/layout/RepeatingBendingProcessNew"/>
    <dgm:cxn modelId="{75DFECD3-FF9C-4E3F-8B5D-9D02A2858D04}" type="presParOf" srcId="{6FBC930D-6320-487E-822E-8542D5062871}" destId="{59B38C72-5182-40EC-AF32-E596E61BA999}" srcOrd="5" destOrd="0" presId="urn:microsoft.com/office/officeart/2016/7/layout/RepeatingBendingProcessNew"/>
    <dgm:cxn modelId="{82EEEE42-886E-4403-A941-C16DF5C9DBCA}" type="presParOf" srcId="{59B38C72-5182-40EC-AF32-E596E61BA999}" destId="{E09CDF8B-46C2-4896-A9D9-E6E8B2C3FF67}" srcOrd="0" destOrd="0" presId="urn:microsoft.com/office/officeart/2016/7/layout/RepeatingBendingProcessNew"/>
    <dgm:cxn modelId="{22080148-0703-45A5-B8C6-67E5DC863131}" type="presParOf" srcId="{6FBC930D-6320-487E-822E-8542D5062871}" destId="{8A9A11D2-6A6B-424B-A834-AE152A116261}" srcOrd="6" destOrd="0" presId="urn:microsoft.com/office/officeart/2016/7/layout/RepeatingBendingProcessNew"/>
    <dgm:cxn modelId="{72E8CFC7-BF0C-47C0-87CC-9E283A4D5615}" type="presParOf" srcId="{6FBC930D-6320-487E-822E-8542D5062871}" destId="{7086C354-8100-4CD9-B699-63150CAF4A60}" srcOrd="7" destOrd="0" presId="urn:microsoft.com/office/officeart/2016/7/layout/RepeatingBendingProcessNew"/>
    <dgm:cxn modelId="{D9878D37-9177-492F-8670-76770BE7AD22}" type="presParOf" srcId="{7086C354-8100-4CD9-B699-63150CAF4A60}" destId="{5122B7EC-54AB-41BC-866B-C921F3AD6789}" srcOrd="0" destOrd="0" presId="urn:microsoft.com/office/officeart/2016/7/layout/RepeatingBendingProcessNew"/>
    <dgm:cxn modelId="{7486205D-8607-4939-A0AF-401B18352BC5}" type="presParOf" srcId="{6FBC930D-6320-487E-822E-8542D5062871}" destId="{F730FA47-C042-425F-AB19-A7F7EE5AF6D8}" srcOrd="8" destOrd="0" presId="urn:microsoft.com/office/officeart/2016/7/layout/RepeatingBendingProcessNew"/>
    <dgm:cxn modelId="{0E5C34A2-B086-4AD1-B472-B9123BFBB93B}" type="presParOf" srcId="{6FBC930D-6320-487E-822E-8542D5062871}" destId="{1CE07CC7-F34E-46B1-A08A-C23D8AA3A0CB}" srcOrd="9" destOrd="0" presId="urn:microsoft.com/office/officeart/2016/7/layout/RepeatingBendingProcessNew"/>
    <dgm:cxn modelId="{3A41575F-0DE6-495E-9673-A26B1E2CE40B}" type="presParOf" srcId="{1CE07CC7-F34E-46B1-A08A-C23D8AA3A0CB}" destId="{DAED3D07-AB41-473B-8906-F75A3DFE7E9F}" srcOrd="0" destOrd="0" presId="urn:microsoft.com/office/officeart/2016/7/layout/RepeatingBendingProcessNew"/>
    <dgm:cxn modelId="{5F0AF396-7A50-4FFE-BACE-ECA686B11B49}" type="presParOf" srcId="{6FBC930D-6320-487E-822E-8542D5062871}" destId="{13730FC9-25DE-4E14-B99B-189FED0902F3}" srcOrd="10" destOrd="0" presId="urn:microsoft.com/office/officeart/2016/7/layout/RepeatingBendingProcessNew"/>
    <dgm:cxn modelId="{C0B1720C-1937-4F1E-ABD8-14D1DFC8F1E1}" type="presParOf" srcId="{6FBC930D-6320-487E-822E-8542D5062871}" destId="{88270031-6314-44A4-95D8-BDEA6850C460}" srcOrd="11" destOrd="0" presId="urn:microsoft.com/office/officeart/2016/7/layout/RepeatingBendingProcessNew"/>
    <dgm:cxn modelId="{D0D93476-D8EE-4863-8981-7FF6CC507962}" type="presParOf" srcId="{88270031-6314-44A4-95D8-BDEA6850C460}" destId="{F04BCDBF-E33A-49B7-9313-A6C73B42E409}" srcOrd="0" destOrd="0" presId="urn:microsoft.com/office/officeart/2016/7/layout/RepeatingBendingProcessNew"/>
    <dgm:cxn modelId="{BCA1BE3D-EF74-4138-B14C-BF1971AC2589}" type="presParOf" srcId="{6FBC930D-6320-487E-822E-8542D5062871}" destId="{BAC74D04-59E7-4FD4-AF93-34C899A3124F}" srcOrd="12" destOrd="0" presId="urn:microsoft.com/office/officeart/2016/7/layout/RepeatingBendingProcessNew"/>
    <dgm:cxn modelId="{9AC8C612-E3BE-4632-9824-8A5CEC1F564A}" type="presParOf" srcId="{6FBC930D-6320-487E-822E-8542D5062871}" destId="{B9488474-13DA-4002-8793-7A0CAD4D854F}" srcOrd="13" destOrd="0" presId="urn:microsoft.com/office/officeart/2016/7/layout/RepeatingBendingProcessNew"/>
    <dgm:cxn modelId="{52CA70CF-C5CA-48B7-B60E-66B8634DBADE}" type="presParOf" srcId="{B9488474-13DA-4002-8793-7A0CAD4D854F}" destId="{B4EFE201-8B31-49B1-B283-176FE7654E17}" srcOrd="0" destOrd="0" presId="urn:microsoft.com/office/officeart/2016/7/layout/RepeatingBendingProcessNew"/>
    <dgm:cxn modelId="{0B1700C4-7A1E-41B6-ADC3-CFB5147A690B}" type="presParOf" srcId="{6FBC930D-6320-487E-822E-8542D5062871}" destId="{A8DE54A9-E1EF-49AF-9AA9-B96A75293E64}" srcOrd="14" destOrd="0" presId="urn:microsoft.com/office/officeart/2016/7/layout/RepeatingBendingProcessNew"/>
    <dgm:cxn modelId="{B1D69008-393A-4C4B-8075-C99D3F7D1CE1}" type="presParOf" srcId="{6FBC930D-6320-487E-822E-8542D5062871}" destId="{8941E2A0-DB87-47D7-9E5C-A755965F9114}" srcOrd="15" destOrd="0" presId="urn:microsoft.com/office/officeart/2016/7/layout/RepeatingBendingProcessNew"/>
    <dgm:cxn modelId="{1AEE4F01-79E6-4554-AE91-FDAF03F883EF}" type="presParOf" srcId="{8941E2A0-DB87-47D7-9E5C-A755965F9114}" destId="{313C7859-A919-4051-9376-27DC0E9B85BB}" srcOrd="0" destOrd="0" presId="urn:microsoft.com/office/officeart/2016/7/layout/RepeatingBendingProcessNew"/>
    <dgm:cxn modelId="{8FE55035-2838-4D3D-A75A-3F4CA58F6754}" type="presParOf" srcId="{6FBC930D-6320-487E-822E-8542D5062871}" destId="{C62DCC47-F41E-4944-9884-4AA4AB6E4B94}" srcOrd="16" destOrd="0" presId="urn:microsoft.com/office/officeart/2016/7/layout/RepeatingBendingProcessNew"/>
    <dgm:cxn modelId="{6A93517B-517F-47B6-80FC-C589E8B84D6D}" type="presParOf" srcId="{6FBC930D-6320-487E-822E-8542D5062871}" destId="{E1043C8D-8D60-4DB8-80B1-2E83A61FBDDB}" srcOrd="17" destOrd="0" presId="urn:microsoft.com/office/officeart/2016/7/layout/RepeatingBendingProcessNew"/>
    <dgm:cxn modelId="{ADAD0127-AA0B-48DF-9219-B1FEB63B7DE6}" type="presParOf" srcId="{E1043C8D-8D60-4DB8-80B1-2E83A61FBDDB}" destId="{8518240B-5122-4C29-AB4F-54C51090FCB2}" srcOrd="0" destOrd="0" presId="urn:microsoft.com/office/officeart/2016/7/layout/RepeatingBendingProcessNew"/>
    <dgm:cxn modelId="{D39232C9-A0C5-43A1-ABB4-67EF17450512}" type="presParOf" srcId="{6FBC930D-6320-487E-822E-8542D5062871}" destId="{4E5A9605-48DE-444B-A1EE-41F8B16BED24}" srcOrd="18" destOrd="0" presId="urn:microsoft.com/office/officeart/2016/7/layout/RepeatingBendingProcessNew"/>
    <dgm:cxn modelId="{297B7924-8E16-4653-B629-297A6A1BBF55}" type="presParOf" srcId="{6FBC930D-6320-487E-822E-8542D5062871}" destId="{7B6F2E06-D9DC-4F5E-8400-9FC8CBCCD154}" srcOrd="19" destOrd="0" presId="urn:microsoft.com/office/officeart/2016/7/layout/RepeatingBendingProcessNew"/>
    <dgm:cxn modelId="{8254D584-D443-443A-A3F1-F5D9FD07185D}" type="presParOf" srcId="{7B6F2E06-D9DC-4F5E-8400-9FC8CBCCD154}" destId="{54FBBC9F-58DC-4A4C-8A2F-2EA2CEFB365E}" srcOrd="0" destOrd="0" presId="urn:microsoft.com/office/officeart/2016/7/layout/RepeatingBendingProcessNew"/>
    <dgm:cxn modelId="{63BB0C9F-DF75-4B99-9506-0153C425B613}" type="presParOf" srcId="{6FBC930D-6320-487E-822E-8542D5062871}" destId="{D90CADE6-E540-4DDF-B56D-389FF0CA4235}" srcOrd="20" destOrd="0" presId="urn:microsoft.com/office/officeart/2016/7/layout/RepeatingBendingProcessNew"/>
    <dgm:cxn modelId="{C2672C4F-BF99-4A84-8833-219603A320EE}" type="presParOf" srcId="{6FBC930D-6320-487E-822E-8542D5062871}" destId="{AD679C2D-9E53-4337-88F3-7F4DC7A78FCD}" srcOrd="21" destOrd="0" presId="urn:microsoft.com/office/officeart/2016/7/layout/RepeatingBendingProcessNew"/>
    <dgm:cxn modelId="{4F647997-DD8C-4DAB-8038-150EE9FD759D}" type="presParOf" srcId="{AD679C2D-9E53-4337-88F3-7F4DC7A78FCD}" destId="{B3E1AE52-714B-4C6F-B08D-29C708281360}" srcOrd="0" destOrd="0" presId="urn:microsoft.com/office/officeart/2016/7/layout/RepeatingBendingProcessNew"/>
    <dgm:cxn modelId="{1DD9E508-9F08-4DA4-985B-0951F83D4115}" type="presParOf" srcId="{6FBC930D-6320-487E-822E-8542D5062871}" destId="{7071292C-2A97-4B0D-B309-CF73C7B3FB6D}" srcOrd="22" destOrd="0" presId="urn:microsoft.com/office/officeart/2016/7/layout/RepeatingBendingProcessNew"/>
    <dgm:cxn modelId="{E028C745-8ED9-4FE9-864D-1D371EC71EFF}" type="presParOf" srcId="{6FBC930D-6320-487E-822E-8542D5062871}" destId="{97B64CA1-9482-4653-8E0A-10924C0E6F39}" srcOrd="23" destOrd="0" presId="urn:microsoft.com/office/officeart/2016/7/layout/RepeatingBendingProcessNew"/>
    <dgm:cxn modelId="{E759578B-8383-4484-B96C-F932EB849838}" type="presParOf" srcId="{97B64CA1-9482-4653-8E0A-10924C0E6F39}" destId="{34E5DC84-2786-467F-9E00-7312E16120F9}" srcOrd="0" destOrd="0" presId="urn:microsoft.com/office/officeart/2016/7/layout/RepeatingBendingProcessNew"/>
    <dgm:cxn modelId="{BC89F9BD-9639-4AC6-A70B-5A8C4E6195BE}" type="presParOf" srcId="{6FBC930D-6320-487E-822E-8542D5062871}" destId="{3BE3D6CE-8331-475A-85B3-E88880D43F36}" srcOrd="24" destOrd="0" presId="urn:microsoft.com/office/officeart/2016/7/layout/RepeatingBendingProcessNew"/>
    <dgm:cxn modelId="{F8F576EA-DD5B-4B89-85D7-47C01AE31219}" type="presParOf" srcId="{6FBC930D-6320-487E-822E-8542D5062871}" destId="{92BFB25C-98D7-49E5-B58D-04B5BA1807E1}" srcOrd="25" destOrd="0" presId="urn:microsoft.com/office/officeart/2016/7/layout/RepeatingBendingProcessNew"/>
    <dgm:cxn modelId="{C4C26F7A-8C32-4981-98C1-EE3350B536CA}" type="presParOf" srcId="{92BFB25C-98D7-49E5-B58D-04B5BA1807E1}" destId="{DEEC76BA-ED02-4286-AB0B-08DDFFF76F8A}" srcOrd="0" destOrd="0" presId="urn:microsoft.com/office/officeart/2016/7/layout/RepeatingBendingProcessNew"/>
    <dgm:cxn modelId="{3CFB5D3F-15AC-4176-831A-495C62D9C64B}" type="presParOf" srcId="{6FBC930D-6320-487E-822E-8542D5062871}" destId="{7BAF09B5-38AB-4BA1-B32C-966E981D4824}" srcOrd="26" destOrd="0" presId="urn:microsoft.com/office/officeart/2016/7/layout/RepeatingBendingProcessNew"/>
    <dgm:cxn modelId="{E5B2BE5C-D76F-4270-B6D8-05BB0C6E08D2}" type="presParOf" srcId="{6FBC930D-6320-487E-822E-8542D5062871}" destId="{169C1E9F-7737-4B3E-A844-8C8F6AE68041}" srcOrd="27" destOrd="0" presId="urn:microsoft.com/office/officeart/2016/7/layout/RepeatingBendingProcessNew"/>
    <dgm:cxn modelId="{B16F8C05-BBA9-45A1-90FD-F3CC01D91984}" type="presParOf" srcId="{169C1E9F-7737-4B3E-A844-8C8F6AE68041}" destId="{35DFC8C2-EC1F-4771-83E5-296CC1313B77}" srcOrd="0" destOrd="0" presId="urn:microsoft.com/office/officeart/2016/7/layout/RepeatingBendingProcessNew"/>
    <dgm:cxn modelId="{56A23731-0068-4A01-BD45-28FE014E90A1}" type="presParOf" srcId="{6FBC930D-6320-487E-822E-8542D5062871}" destId="{9B0B1217-CF59-440B-B858-1F8407AEDDF8}" srcOrd="28" destOrd="0" presId="urn:microsoft.com/office/officeart/2016/7/layout/RepeatingBendingProcessNew"/>
    <dgm:cxn modelId="{174B4D6E-EA18-4B3E-A438-9EFA2AC0582A}" type="presParOf" srcId="{6FBC930D-6320-487E-822E-8542D5062871}" destId="{3CE3ACD4-1306-4EB9-AD9A-25EB0D5170F8}" srcOrd="29" destOrd="0" presId="urn:microsoft.com/office/officeart/2016/7/layout/RepeatingBendingProcessNew"/>
    <dgm:cxn modelId="{5C07B66C-725C-4C0C-A2B0-31106D764BE5}" type="presParOf" srcId="{3CE3ACD4-1306-4EB9-AD9A-25EB0D5170F8}" destId="{AE5C5D1C-1C0B-4201-B1A4-3D772F975C63}" srcOrd="0" destOrd="0" presId="urn:microsoft.com/office/officeart/2016/7/layout/RepeatingBendingProcessNew"/>
    <dgm:cxn modelId="{164BAC41-6FC5-447F-A892-9F9DDA724F13}" type="presParOf" srcId="{6FBC930D-6320-487E-822E-8542D5062871}" destId="{700C259D-967A-4AC4-8BAC-9456F040543E}" srcOrd="3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60060-6717-4E71-9E27-2D38D8A901C5}"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6C2C1A85-1310-4DE0-A1B7-8A2161E0D15E}">
      <dgm:prSet/>
      <dgm:spPr/>
      <dgm:t>
        <a:bodyPr/>
        <a:lstStyle/>
        <a:p>
          <a:r>
            <a:rPr lang="en-US" dirty="0"/>
            <a:t>The Borrower</a:t>
          </a:r>
        </a:p>
      </dgm:t>
    </dgm:pt>
    <dgm:pt modelId="{4FEC9B18-0DB0-4813-ACAF-FAB900754331}" type="parTrans" cxnId="{6D6A1B54-A7FD-446D-9AD6-54CFF4426280}">
      <dgm:prSet/>
      <dgm:spPr/>
      <dgm:t>
        <a:bodyPr/>
        <a:lstStyle/>
        <a:p>
          <a:endParaRPr lang="en-US"/>
        </a:p>
      </dgm:t>
    </dgm:pt>
    <dgm:pt modelId="{5053D172-E57F-4351-80B6-82D75804D967}" type="sibTrans" cxnId="{6D6A1B54-A7FD-446D-9AD6-54CFF4426280}">
      <dgm:prSet/>
      <dgm:spPr/>
      <dgm:t>
        <a:bodyPr/>
        <a:lstStyle/>
        <a:p>
          <a:endParaRPr lang="en-US"/>
        </a:p>
      </dgm:t>
    </dgm:pt>
    <dgm:pt modelId="{44843E08-E6AE-4690-8C70-4D62BD358AF7}">
      <dgm:prSet/>
      <dgm:spPr/>
      <dgm:t>
        <a:bodyPr/>
        <a:lstStyle/>
        <a:p>
          <a:r>
            <a:rPr lang="en-US" dirty="0"/>
            <a:t>On the </a:t>
          </a:r>
          <a:r>
            <a:rPr lang="en-US" i="1" dirty="0"/>
            <a:t>downside</a:t>
          </a:r>
          <a:r>
            <a:rPr lang="en-US" dirty="0"/>
            <a:t> : </a:t>
          </a:r>
        </a:p>
      </dgm:t>
    </dgm:pt>
    <dgm:pt modelId="{EADF9463-1F64-450C-9318-72BE1B00631D}" type="parTrans" cxnId="{A9D01300-C21A-4303-99F1-67360E7E7897}">
      <dgm:prSet/>
      <dgm:spPr/>
      <dgm:t>
        <a:bodyPr/>
        <a:lstStyle/>
        <a:p>
          <a:endParaRPr lang="en-US"/>
        </a:p>
      </dgm:t>
    </dgm:pt>
    <dgm:pt modelId="{4F5527E4-0454-4A5B-806D-82D38F186E90}" type="sibTrans" cxnId="{A9D01300-C21A-4303-99F1-67360E7E7897}">
      <dgm:prSet/>
      <dgm:spPr/>
      <dgm:t>
        <a:bodyPr/>
        <a:lstStyle/>
        <a:p>
          <a:endParaRPr lang="en-US"/>
        </a:p>
      </dgm:t>
    </dgm:pt>
    <dgm:pt modelId="{01399B1C-CF5F-4A5F-BB4D-387A7B93A85E}">
      <dgm:prSet/>
      <dgm:spPr/>
      <dgm:t>
        <a:bodyPr/>
        <a:lstStyle/>
        <a:p>
          <a:r>
            <a:rPr lang="en-US" dirty="0"/>
            <a:t>Can  “bleed” healthy assets as “cash cow”.</a:t>
          </a:r>
        </a:p>
      </dgm:t>
    </dgm:pt>
    <dgm:pt modelId="{FBBA007E-5A6D-4FC2-8E9E-85740AC019CE}" type="parTrans" cxnId="{FF681774-B97A-48CD-9610-781BA1ED015D}">
      <dgm:prSet/>
      <dgm:spPr/>
      <dgm:t>
        <a:bodyPr/>
        <a:lstStyle/>
        <a:p>
          <a:endParaRPr lang="en-US"/>
        </a:p>
      </dgm:t>
    </dgm:pt>
    <dgm:pt modelId="{1EABC9EA-64C6-4A48-B8D4-9C2542641941}" type="sibTrans" cxnId="{FF681774-B97A-48CD-9610-781BA1ED015D}">
      <dgm:prSet/>
      <dgm:spPr/>
      <dgm:t>
        <a:bodyPr/>
        <a:lstStyle/>
        <a:p>
          <a:endParaRPr lang="en-US"/>
        </a:p>
      </dgm:t>
    </dgm:pt>
    <dgm:pt modelId="{B7440B45-3C4B-4178-8F44-76387EE624AB}">
      <dgm:prSet/>
      <dgm:spPr/>
      <dgm:t>
        <a:bodyPr/>
        <a:lstStyle/>
        <a:p>
          <a:r>
            <a:rPr lang="en-US" dirty="0"/>
            <a:t>Can use Ch. 11 if they get in trouble (“cramdown”).</a:t>
          </a:r>
        </a:p>
      </dgm:t>
    </dgm:pt>
    <dgm:pt modelId="{C2BA5F47-5B69-45FF-986D-3E4F42A1FAF6}" type="parTrans" cxnId="{281D04DA-2B2C-4FFE-A7F5-2151A41D6B31}">
      <dgm:prSet/>
      <dgm:spPr/>
      <dgm:t>
        <a:bodyPr/>
        <a:lstStyle/>
        <a:p>
          <a:endParaRPr lang="en-US"/>
        </a:p>
      </dgm:t>
    </dgm:pt>
    <dgm:pt modelId="{AA8E2AF7-A016-48C3-B571-B49E215550F8}" type="sibTrans" cxnId="{281D04DA-2B2C-4FFE-A7F5-2151A41D6B31}">
      <dgm:prSet/>
      <dgm:spPr/>
      <dgm:t>
        <a:bodyPr/>
        <a:lstStyle/>
        <a:p>
          <a:endParaRPr lang="en-US"/>
        </a:p>
      </dgm:t>
    </dgm:pt>
    <dgm:pt modelId="{D5B933D3-D6E9-41C1-8FAD-D95D1D703E41}">
      <dgm:prSet/>
      <dgm:spPr/>
      <dgm:t>
        <a:bodyPr/>
        <a:lstStyle/>
        <a:p>
          <a:r>
            <a:rPr lang="en-US" dirty="0"/>
            <a:t>Financial health of borrower is important. </a:t>
          </a:r>
        </a:p>
      </dgm:t>
    </dgm:pt>
    <dgm:pt modelId="{2A414184-4F4C-4285-AB7E-AC340BBDAA33}" type="parTrans" cxnId="{35B9A253-7A88-4B14-A194-AA02DC172F52}">
      <dgm:prSet/>
      <dgm:spPr/>
      <dgm:t>
        <a:bodyPr/>
        <a:lstStyle/>
        <a:p>
          <a:endParaRPr lang="en-US"/>
        </a:p>
      </dgm:t>
    </dgm:pt>
    <dgm:pt modelId="{20C94FE8-690A-4312-AAEB-F4AFC61C7B50}" type="sibTrans" cxnId="{35B9A253-7A88-4B14-A194-AA02DC172F52}">
      <dgm:prSet/>
      <dgm:spPr/>
      <dgm:t>
        <a:bodyPr/>
        <a:lstStyle/>
        <a:p>
          <a:endParaRPr lang="en-US"/>
        </a:p>
      </dgm:t>
    </dgm:pt>
    <dgm:pt modelId="{0E44C387-D133-4958-8F18-EF665155C595}">
      <dgm:prSet/>
      <dgm:spPr/>
      <dgm:t>
        <a:bodyPr/>
        <a:lstStyle/>
        <a:p>
          <a:r>
            <a:rPr lang="en-US" dirty="0"/>
            <a:t>Always investigate asset ownership i.e., parent company. </a:t>
          </a:r>
        </a:p>
      </dgm:t>
    </dgm:pt>
    <dgm:pt modelId="{55F6E97A-5064-4375-B43A-92E695D193A2}" type="parTrans" cxnId="{AEF89923-159C-410F-A185-3FECBCB2F203}">
      <dgm:prSet/>
      <dgm:spPr/>
      <dgm:t>
        <a:bodyPr/>
        <a:lstStyle/>
        <a:p>
          <a:endParaRPr lang="en-US"/>
        </a:p>
      </dgm:t>
    </dgm:pt>
    <dgm:pt modelId="{A649626A-6C5A-4C0B-AACF-CB1A33577D27}" type="sibTrans" cxnId="{AEF89923-159C-410F-A185-3FECBCB2F203}">
      <dgm:prSet/>
      <dgm:spPr/>
      <dgm:t>
        <a:bodyPr/>
        <a:lstStyle/>
        <a:p>
          <a:endParaRPr lang="en-US"/>
        </a:p>
      </dgm:t>
    </dgm:pt>
    <dgm:pt modelId="{09CDFEC4-98B8-45B6-9B91-91E13328C550}">
      <dgm:prSet/>
      <dgm:spPr/>
      <dgm:t>
        <a:bodyPr/>
        <a:lstStyle/>
        <a:p>
          <a:r>
            <a:rPr lang="en-US" dirty="0"/>
            <a:t>On the </a:t>
          </a:r>
          <a:r>
            <a:rPr lang="en-US" i="1" dirty="0"/>
            <a:t>upside</a:t>
          </a:r>
          <a:r>
            <a:rPr lang="en-US" dirty="0"/>
            <a:t>: </a:t>
          </a:r>
        </a:p>
      </dgm:t>
    </dgm:pt>
    <dgm:pt modelId="{78321C9D-BF27-4C12-94DC-B12762BE9797}" type="parTrans" cxnId="{8A6213FE-29D0-4DA5-B6BB-03ECF1211884}">
      <dgm:prSet/>
      <dgm:spPr/>
      <dgm:t>
        <a:bodyPr/>
        <a:lstStyle/>
        <a:p>
          <a:endParaRPr lang="en-US"/>
        </a:p>
      </dgm:t>
    </dgm:pt>
    <dgm:pt modelId="{83E7F80A-A9F2-4D51-9BE5-344BBA9061F7}" type="sibTrans" cxnId="{8A6213FE-29D0-4DA5-B6BB-03ECF1211884}">
      <dgm:prSet/>
      <dgm:spPr/>
      <dgm:t>
        <a:bodyPr/>
        <a:lstStyle/>
        <a:p>
          <a:endParaRPr lang="en-US"/>
        </a:p>
      </dgm:t>
    </dgm:pt>
    <dgm:pt modelId="{459551BE-5DC7-4268-89B8-231C370B6C8E}">
      <dgm:prSet/>
      <dgm:spPr/>
      <dgm:t>
        <a:bodyPr/>
        <a:lstStyle/>
        <a:p>
          <a:r>
            <a:rPr lang="en-US" dirty="0"/>
            <a:t>Potential “repeat customer”.</a:t>
          </a:r>
        </a:p>
      </dgm:t>
    </dgm:pt>
    <dgm:pt modelId="{DBA205D1-6F5D-4ED3-8A89-AEABE8E5A77C}" type="parTrans" cxnId="{3F554D7B-EACA-4DC2-8DAC-064B58A26CCE}">
      <dgm:prSet/>
      <dgm:spPr/>
      <dgm:t>
        <a:bodyPr/>
        <a:lstStyle/>
        <a:p>
          <a:endParaRPr lang="en-US"/>
        </a:p>
      </dgm:t>
    </dgm:pt>
    <dgm:pt modelId="{9B7B7BC0-325E-4096-BF3E-8F94C26DA9E2}" type="sibTrans" cxnId="{3F554D7B-EACA-4DC2-8DAC-064B58A26CCE}">
      <dgm:prSet/>
      <dgm:spPr/>
      <dgm:t>
        <a:bodyPr/>
        <a:lstStyle/>
        <a:p>
          <a:endParaRPr lang="en-US"/>
        </a:p>
      </dgm:t>
    </dgm:pt>
    <dgm:pt modelId="{683092B7-F4B7-4FDB-9472-F96D4F5FE81F}">
      <dgm:prSet/>
      <dgm:spPr/>
      <dgm:t>
        <a:bodyPr/>
        <a:lstStyle/>
        <a:p>
          <a:r>
            <a:rPr lang="en-US" dirty="0"/>
            <a:t>Consider size, track record, future potential.  </a:t>
          </a:r>
        </a:p>
      </dgm:t>
    </dgm:pt>
    <dgm:pt modelId="{FEB63F9F-EF13-4F7A-BD5C-EE90EFE7E7D1}" type="parTrans" cxnId="{3C40C455-2E7E-4AA5-B2D8-68F88652EB8E}">
      <dgm:prSet/>
      <dgm:spPr/>
      <dgm:t>
        <a:bodyPr/>
        <a:lstStyle/>
        <a:p>
          <a:endParaRPr lang="en-US"/>
        </a:p>
      </dgm:t>
    </dgm:pt>
    <dgm:pt modelId="{B4B6BF0C-665F-445A-9FBA-6C00CA35F5DF}" type="sibTrans" cxnId="{3C40C455-2E7E-4AA5-B2D8-68F88652EB8E}">
      <dgm:prSet/>
      <dgm:spPr/>
      <dgm:t>
        <a:bodyPr/>
        <a:lstStyle/>
        <a:p>
          <a:endParaRPr lang="en-US"/>
        </a:p>
      </dgm:t>
    </dgm:pt>
    <dgm:pt modelId="{3BFB50B6-954C-4E18-843C-6F2E422B09C1}" type="pres">
      <dgm:prSet presAssocID="{F4860060-6717-4E71-9E27-2D38D8A901C5}" presName="Name0" presStyleCnt="0">
        <dgm:presLayoutVars>
          <dgm:dir/>
          <dgm:animLvl val="lvl"/>
          <dgm:resizeHandles val="exact"/>
        </dgm:presLayoutVars>
      </dgm:prSet>
      <dgm:spPr/>
    </dgm:pt>
    <dgm:pt modelId="{AF3C9FBB-8E43-43BB-8B3F-C3BF459FC51E}" type="pres">
      <dgm:prSet presAssocID="{6C2C1A85-1310-4DE0-A1B7-8A2161E0D15E}" presName="linNode" presStyleCnt="0"/>
      <dgm:spPr/>
    </dgm:pt>
    <dgm:pt modelId="{FC85853E-8F58-4E16-A7BB-3F3DC6C85EA9}" type="pres">
      <dgm:prSet presAssocID="{6C2C1A85-1310-4DE0-A1B7-8A2161E0D15E}" presName="parentText" presStyleLbl="node1" presStyleIdx="0" presStyleCnt="3">
        <dgm:presLayoutVars>
          <dgm:chMax val="1"/>
          <dgm:bulletEnabled val="1"/>
        </dgm:presLayoutVars>
      </dgm:prSet>
      <dgm:spPr/>
    </dgm:pt>
    <dgm:pt modelId="{24480405-E7DF-4EBD-A289-04F664820F85}" type="pres">
      <dgm:prSet presAssocID="{5053D172-E57F-4351-80B6-82D75804D967}" presName="sp" presStyleCnt="0"/>
      <dgm:spPr/>
    </dgm:pt>
    <dgm:pt modelId="{3043F623-89D5-4410-A439-7DF06B186D4F}" type="pres">
      <dgm:prSet presAssocID="{44843E08-E6AE-4690-8C70-4D62BD358AF7}" presName="linNode" presStyleCnt="0"/>
      <dgm:spPr/>
    </dgm:pt>
    <dgm:pt modelId="{D42212CD-39BA-46FB-987E-D0D328FEA9DF}" type="pres">
      <dgm:prSet presAssocID="{44843E08-E6AE-4690-8C70-4D62BD358AF7}" presName="parentText" presStyleLbl="node1" presStyleIdx="1" presStyleCnt="3">
        <dgm:presLayoutVars>
          <dgm:chMax val="1"/>
          <dgm:bulletEnabled val="1"/>
        </dgm:presLayoutVars>
      </dgm:prSet>
      <dgm:spPr/>
    </dgm:pt>
    <dgm:pt modelId="{DE4CBA9A-D388-47C9-B70D-1F90ABE7F5D7}" type="pres">
      <dgm:prSet presAssocID="{44843E08-E6AE-4690-8C70-4D62BD358AF7}" presName="descendantText" presStyleLbl="alignAccFollowNode1" presStyleIdx="0" presStyleCnt="2">
        <dgm:presLayoutVars>
          <dgm:bulletEnabled val="1"/>
        </dgm:presLayoutVars>
      </dgm:prSet>
      <dgm:spPr/>
    </dgm:pt>
    <dgm:pt modelId="{AAF2020D-B04E-42C9-94C8-4E35AF5A95F7}" type="pres">
      <dgm:prSet presAssocID="{4F5527E4-0454-4A5B-806D-82D38F186E90}" presName="sp" presStyleCnt="0"/>
      <dgm:spPr/>
    </dgm:pt>
    <dgm:pt modelId="{07F6E4F8-024D-4FAF-A513-BF2FD30D4379}" type="pres">
      <dgm:prSet presAssocID="{09CDFEC4-98B8-45B6-9B91-91E13328C550}" presName="linNode" presStyleCnt="0"/>
      <dgm:spPr/>
    </dgm:pt>
    <dgm:pt modelId="{B8839DDD-E4A5-4F9E-90EE-FAE4110550CB}" type="pres">
      <dgm:prSet presAssocID="{09CDFEC4-98B8-45B6-9B91-91E13328C550}" presName="parentText" presStyleLbl="node1" presStyleIdx="2" presStyleCnt="3">
        <dgm:presLayoutVars>
          <dgm:chMax val="1"/>
          <dgm:bulletEnabled val="1"/>
        </dgm:presLayoutVars>
      </dgm:prSet>
      <dgm:spPr/>
    </dgm:pt>
    <dgm:pt modelId="{93EEA487-815F-47DA-8E5F-AD4D7118FC97}" type="pres">
      <dgm:prSet presAssocID="{09CDFEC4-98B8-45B6-9B91-91E13328C550}" presName="descendantText" presStyleLbl="alignAccFollowNode1" presStyleIdx="1" presStyleCnt="2">
        <dgm:presLayoutVars>
          <dgm:bulletEnabled val="1"/>
        </dgm:presLayoutVars>
      </dgm:prSet>
      <dgm:spPr/>
    </dgm:pt>
  </dgm:ptLst>
  <dgm:cxnLst>
    <dgm:cxn modelId="{A9D01300-C21A-4303-99F1-67360E7E7897}" srcId="{F4860060-6717-4E71-9E27-2D38D8A901C5}" destId="{44843E08-E6AE-4690-8C70-4D62BD358AF7}" srcOrd="1" destOrd="0" parTransId="{EADF9463-1F64-450C-9318-72BE1B00631D}" sibTransId="{4F5527E4-0454-4A5B-806D-82D38F186E90}"/>
    <dgm:cxn modelId="{5FA39809-F4FD-4288-BC72-187668FA0931}" type="presOf" srcId="{D5B933D3-D6E9-41C1-8FAD-D95D1D703E41}" destId="{DE4CBA9A-D388-47C9-B70D-1F90ABE7F5D7}" srcOrd="0" destOrd="2" presId="urn:microsoft.com/office/officeart/2005/8/layout/vList5"/>
    <dgm:cxn modelId="{279AB81D-6083-4F31-B89B-B75323EEDB96}" type="presOf" srcId="{6C2C1A85-1310-4DE0-A1B7-8A2161E0D15E}" destId="{FC85853E-8F58-4E16-A7BB-3F3DC6C85EA9}" srcOrd="0" destOrd="0" presId="urn:microsoft.com/office/officeart/2005/8/layout/vList5"/>
    <dgm:cxn modelId="{AEF89923-159C-410F-A185-3FECBCB2F203}" srcId="{44843E08-E6AE-4690-8C70-4D62BD358AF7}" destId="{0E44C387-D133-4958-8F18-EF665155C595}" srcOrd="3" destOrd="0" parTransId="{55F6E97A-5064-4375-B43A-92E695D193A2}" sibTransId="{A649626A-6C5A-4C0B-AACF-CB1A33577D27}"/>
    <dgm:cxn modelId="{5B844F28-3A80-434D-90B9-5F1944F33503}" type="presOf" srcId="{44843E08-E6AE-4690-8C70-4D62BD358AF7}" destId="{D42212CD-39BA-46FB-987E-D0D328FEA9DF}" srcOrd="0" destOrd="0" presId="urn:microsoft.com/office/officeart/2005/8/layout/vList5"/>
    <dgm:cxn modelId="{F8B9E55E-45AE-4601-AAF9-A86782D81280}" type="presOf" srcId="{09CDFEC4-98B8-45B6-9B91-91E13328C550}" destId="{B8839DDD-E4A5-4F9E-90EE-FAE4110550CB}" srcOrd="0" destOrd="0" presId="urn:microsoft.com/office/officeart/2005/8/layout/vList5"/>
    <dgm:cxn modelId="{5C548B66-8273-4236-B121-6198B87138C4}" type="presOf" srcId="{459551BE-5DC7-4268-89B8-231C370B6C8E}" destId="{93EEA487-815F-47DA-8E5F-AD4D7118FC97}" srcOrd="0" destOrd="0" presId="urn:microsoft.com/office/officeart/2005/8/layout/vList5"/>
    <dgm:cxn modelId="{3EC14F6C-A61A-4DF8-A66F-D1E2C3E26E2D}" type="presOf" srcId="{0E44C387-D133-4958-8F18-EF665155C595}" destId="{DE4CBA9A-D388-47C9-B70D-1F90ABE7F5D7}" srcOrd="0" destOrd="3" presId="urn:microsoft.com/office/officeart/2005/8/layout/vList5"/>
    <dgm:cxn modelId="{35B9A253-7A88-4B14-A194-AA02DC172F52}" srcId="{44843E08-E6AE-4690-8C70-4D62BD358AF7}" destId="{D5B933D3-D6E9-41C1-8FAD-D95D1D703E41}" srcOrd="2" destOrd="0" parTransId="{2A414184-4F4C-4285-AB7E-AC340BBDAA33}" sibTransId="{20C94FE8-690A-4312-AAEB-F4AFC61C7B50}"/>
    <dgm:cxn modelId="{FF681774-B97A-48CD-9610-781BA1ED015D}" srcId="{44843E08-E6AE-4690-8C70-4D62BD358AF7}" destId="{01399B1C-CF5F-4A5F-BB4D-387A7B93A85E}" srcOrd="0" destOrd="0" parTransId="{FBBA007E-5A6D-4FC2-8E9E-85740AC019CE}" sibTransId="{1EABC9EA-64C6-4A48-B8D4-9C2542641941}"/>
    <dgm:cxn modelId="{6D6A1B54-A7FD-446D-9AD6-54CFF4426280}" srcId="{F4860060-6717-4E71-9E27-2D38D8A901C5}" destId="{6C2C1A85-1310-4DE0-A1B7-8A2161E0D15E}" srcOrd="0" destOrd="0" parTransId="{4FEC9B18-0DB0-4813-ACAF-FAB900754331}" sibTransId="{5053D172-E57F-4351-80B6-82D75804D967}"/>
    <dgm:cxn modelId="{3C40C455-2E7E-4AA5-B2D8-68F88652EB8E}" srcId="{09CDFEC4-98B8-45B6-9B91-91E13328C550}" destId="{683092B7-F4B7-4FDB-9472-F96D4F5FE81F}" srcOrd="1" destOrd="0" parTransId="{FEB63F9F-EF13-4F7A-BD5C-EE90EFE7E7D1}" sibTransId="{B4B6BF0C-665F-445A-9FBA-6C00CA35F5DF}"/>
    <dgm:cxn modelId="{C79A2A57-FC6E-45A8-A7B4-054816BA9A31}" type="presOf" srcId="{B7440B45-3C4B-4178-8F44-76387EE624AB}" destId="{DE4CBA9A-D388-47C9-B70D-1F90ABE7F5D7}" srcOrd="0" destOrd="1" presId="urn:microsoft.com/office/officeart/2005/8/layout/vList5"/>
    <dgm:cxn modelId="{3F554D7B-EACA-4DC2-8DAC-064B58A26CCE}" srcId="{09CDFEC4-98B8-45B6-9B91-91E13328C550}" destId="{459551BE-5DC7-4268-89B8-231C370B6C8E}" srcOrd="0" destOrd="0" parTransId="{DBA205D1-6F5D-4ED3-8A89-AEABE8E5A77C}" sibTransId="{9B7B7BC0-325E-4096-BF3E-8F94C26DA9E2}"/>
    <dgm:cxn modelId="{ACDFD3BA-3D1C-4EC4-BE85-75CF0DA6AAD5}" type="presOf" srcId="{F4860060-6717-4E71-9E27-2D38D8A901C5}" destId="{3BFB50B6-954C-4E18-843C-6F2E422B09C1}" srcOrd="0" destOrd="0" presId="urn:microsoft.com/office/officeart/2005/8/layout/vList5"/>
    <dgm:cxn modelId="{084954C8-DF5A-4E1F-88C3-9D8934130894}" type="presOf" srcId="{01399B1C-CF5F-4A5F-BB4D-387A7B93A85E}" destId="{DE4CBA9A-D388-47C9-B70D-1F90ABE7F5D7}" srcOrd="0" destOrd="0" presId="urn:microsoft.com/office/officeart/2005/8/layout/vList5"/>
    <dgm:cxn modelId="{281D04DA-2B2C-4FFE-A7F5-2151A41D6B31}" srcId="{44843E08-E6AE-4690-8C70-4D62BD358AF7}" destId="{B7440B45-3C4B-4178-8F44-76387EE624AB}" srcOrd="1" destOrd="0" parTransId="{C2BA5F47-5B69-45FF-986D-3E4F42A1FAF6}" sibTransId="{AA8E2AF7-A016-48C3-B571-B49E215550F8}"/>
    <dgm:cxn modelId="{317334E9-2D78-4645-9241-9DE948B6D1B7}" type="presOf" srcId="{683092B7-F4B7-4FDB-9472-F96D4F5FE81F}" destId="{93EEA487-815F-47DA-8E5F-AD4D7118FC97}" srcOrd="0" destOrd="1" presId="urn:microsoft.com/office/officeart/2005/8/layout/vList5"/>
    <dgm:cxn modelId="{8A6213FE-29D0-4DA5-B6BB-03ECF1211884}" srcId="{F4860060-6717-4E71-9E27-2D38D8A901C5}" destId="{09CDFEC4-98B8-45B6-9B91-91E13328C550}" srcOrd="2" destOrd="0" parTransId="{78321C9D-BF27-4C12-94DC-B12762BE9797}" sibTransId="{83E7F80A-A9F2-4D51-9BE5-344BBA9061F7}"/>
    <dgm:cxn modelId="{65558646-F769-424E-80BB-B43C56FC43F8}" type="presParOf" srcId="{3BFB50B6-954C-4E18-843C-6F2E422B09C1}" destId="{AF3C9FBB-8E43-43BB-8B3F-C3BF459FC51E}" srcOrd="0" destOrd="0" presId="urn:microsoft.com/office/officeart/2005/8/layout/vList5"/>
    <dgm:cxn modelId="{793D7712-ED42-42C7-9C8F-C006C59C43AB}" type="presParOf" srcId="{AF3C9FBB-8E43-43BB-8B3F-C3BF459FC51E}" destId="{FC85853E-8F58-4E16-A7BB-3F3DC6C85EA9}" srcOrd="0" destOrd="0" presId="urn:microsoft.com/office/officeart/2005/8/layout/vList5"/>
    <dgm:cxn modelId="{3E410F71-C137-4497-8031-100D41E90EAC}" type="presParOf" srcId="{3BFB50B6-954C-4E18-843C-6F2E422B09C1}" destId="{24480405-E7DF-4EBD-A289-04F664820F85}" srcOrd="1" destOrd="0" presId="urn:microsoft.com/office/officeart/2005/8/layout/vList5"/>
    <dgm:cxn modelId="{881AAB09-2D02-48DD-BB5E-FDBBF28129C6}" type="presParOf" srcId="{3BFB50B6-954C-4E18-843C-6F2E422B09C1}" destId="{3043F623-89D5-4410-A439-7DF06B186D4F}" srcOrd="2" destOrd="0" presId="urn:microsoft.com/office/officeart/2005/8/layout/vList5"/>
    <dgm:cxn modelId="{0705FE90-6B90-4BC8-8C6A-1651AC4AA50D}" type="presParOf" srcId="{3043F623-89D5-4410-A439-7DF06B186D4F}" destId="{D42212CD-39BA-46FB-987E-D0D328FEA9DF}" srcOrd="0" destOrd="0" presId="urn:microsoft.com/office/officeart/2005/8/layout/vList5"/>
    <dgm:cxn modelId="{513E96F2-67D0-4238-A729-9662DD086919}" type="presParOf" srcId="{3043F623-89D5-4410-A439-7DF06B186D4F}" destId="{DE4CBA9A-D388-47C9-B70D-1F90ABE7F5D7}" srcOrd="1" destOrd="0" presId="urn:microsoft.com/office/officeart/2005/8/layout/vList5"/>
    <dgm:cxn modelId="{DB43CFC8-E104-47EE-8708-E73B8DEBC38D}" type="presParOf" srcId="{3BFB50B6-954C-4E18-843C-6F2E422B09C1}" destId="{AAF2020D-B04E-42C9-94C8-4E35AF5A95F7}" srcOrd="3" destOrd="0" presId="urn:microsoft.com/office/officeart/2005/8/layout/vList5"/>
    <dgm:cxn modelId="{711B6BB7-08F8-490E-8639-A14DC570920F}" type="presParOf" srcId="{3BFB50B6-954C-4E18-843C-6F2E422B09C1}" destId="{07F6E4F8-024D-4FAF-A513-BF2FD30D4379}" srcOrd="4" destOrd="0" presId="urn:microsoft.com/office/officeart/2005/8/layout/vList5"/>
    <dgm:cxn modelId="{B55CE354-BCF5-4165-BF63-FE0761523211}" type="presParOf" srcId="{07F6E4F8-024D-4FAF-A513-BF2FD30D4379}" destId="{B8839DDD-E4A5-4F9E-90EE-FAE4110550CB}" srcOrd="0" destOrd="0" presId="urn:microsoft.com/office/officeart/2005/8/layout/vList5"/>
    <dgm:cxn modelId="{289B05DD-E795-4EAD-BF46-4905244F3FC4}" type="presParOf" srcId="{07F6E4F8-024D-4FAF-A513-BF2FD30D4379}" destId="{93EEA487-815F-47DA-8E5F-AD4D7118FC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2DB0AB-49B4-4DA4-81D8-DBCAA79021C9}"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6CD9CA4C-E1EA-46DB-9228-8B05CA0A9276}">
      <dgm:prSet custT="1"/>
      <dgm:spPr/>
      <dgm:t>
        <a:bodyPr/>
        <a:lstStyle/>
        <a:p>
          <a:r>
            <a:rPr lang="en-US" sz="2400" dirty="0"/>
            <a:t>Turning down a borrower risks……………..</a:t>
          </a:r>
        </a:p>
      </dgm:t>
    </dgm:pt>
    <dgm:pt modelId="{97245AF5-6CA4-45CA-B40F-DFAE0C04ADC7}" type="parTrans" cxnId="{A34BFDEC-92A2-4D20-960C-6446FAE98B4D}">
      <dgm:prSet/>
      <dgm:spPr/>
      <dgm:t>
        <a:bodyPr/>
        <a:lstStyle/>
        <a:p>
          <a:endParaRPr lang="en-US"/>
        </a:p>
      </dgm:t>
    </dgm:pt>
    <dgm:pt modelId="{BAFFF341-B2D3-42FE-90B3-3C2B51FF1256}" type="sibTrans" cxnId="{A34BFDEC-92A2-4D20-960C-6446FAE98B4D}">
      <dgm:prSet/>
      <dgm:spPr/>
      <dgm:t>
        <a:bodyPr/>
        <a:lstStyle/>
        <a:p>
          <a:endParaRPr lang="en-US"/>
        </a:p>
      </dgm:t>
    </dgm:pt>
    <dgm:pt modelId="{23391EFB-DE2C-4C36-A90E-186F4F089DC5}">
      <dgm:prSet custT="1"/>
      <dgm:spPr/>
      <dgm:t>
        <a:bodyPr/>
        <a:lstStyle/>
        <a:p>
          <a:r>
            <a:rPr lang="en-US" sz="2400" dirty="0"/>
            <a:t>Losing deposit, savings, and commercial accounts</a:t>
          </a:r>
        </a:p>
      </dgm:t>
    </dgm:pt>
    <dgm:pt modelId="{0CD4B84A-2114-4F6D-B999-8E5C8859E482}" type="parTrans" cxnId="{3E3CB8D6-6A78-402C-A965-0C47CC1072AE}">
      <dgm:prSet/>
      <dgm:spPr/>
      <dgm:t>
        <a:bodyPr/>
        <a:lstStyle/>
        <a:p>
          <a:endParaRPr lang="en-US"/>
        </a:p>
      </dgm:t>
    </dgm:pt>
    <dgm:pt modelId="{C9A8A84B-F022-41FF-9A69-357D440B16B5}" type="sibTrans" cxnId="{3E3CB8D6-6A78-402C-A965-0C47CC1072AE}">
      <dgm:prSet/>
      <dgm:spPr/>
      <dgm:t>
        <a:bodyPr/>
        <a:lstStyle/>
        <a:p>
          <a:endParaRPr lang="en-US"/>
        </a:p>
      </dgm:t>
    </dgm:pt>
    <dgm:pt modelId="{78C2D16B-BA2F-46D5-A3E1-A5C94E254915}">
      <dgm:prSet custT="1"/>
      <dgm:spPr/>
      <dgm:t>
        <a:bodyPr/>
        <a:lstStyle/>
        <a:p>
          <a:r>
            <a:rPr lang="en-US" sz="2400" dirty="0"/>
            <a:t>Damaging valuable client relationships</a:t>
          </a:r>
        </a:p>
      </dgm:t>
    </dgm:pt>
    <dgm:pt modelId="{A19CD302-3339-4F6A-BC84-6ECD09F0849A}" type="parTrans" cxnId="{F3819039-E77A-43ED-A2D7-4B160688DCA3}">
      <dgm:prSet/>
      <dgm:spPr/>
      <dgm:t>
        <a:bodyPr/>
        <a:lstStyle/>
        <a:p>
          <a:endParaRPr lang="en-US"/>
        </a:p>
      </dgm:t>
    </dgm:pt>
    <dgm:pt modelId="{FCC975F0-2CB7-42FD-A6F4-B4C5332CA84B}" type="sibTrans" cxnId="{F3819039-E77A-43ED-A2D7-4B160688DCA3}">
      <dgm:prSet/>
      <dgm:spPr/>
      <dgm:t>
        <a:bodyPr/>
        <a:lstStyle/>
        <a:p>
          <a:endParaRPr lang="en-US"/>
        </a:p>
      </dgm:t>
    </dgm:pt>
    <dgm:pt modelId="{D446BA17-9340-4B36-9968-51684B0C2E93}" type="pres">
      <dgm:prSet presAssocID="{E02DB0AB-49B4-4DA4-81D8-DBCAA79021C9}" presName="vert0" presStyleCnt="0">
        <dgm:presLayoutVars>
          <dgm:dir/>
          <dgm:animOne val="branch"/>
          <dgm:animLvl val="lvl"/>
        </dgm:presLayoutVars>
      </dgm:prSet>
      <dgm:spPr/>
    </dgm:pt>
    <dgm:pt modelId="{F2162723-4D96-409A-942E-0E5C02C8C9E4}" type="pres">
      <dgm:prSet presAssocID="{6CD9CA4C-E1EA-46DB-9228-8B05CA0A9276}" presName="thickLine" presStyleLbl="alignNode1" presStyleIdx="0" presStyleCnt="3"/>
      <dgm:spPr/>
    </dgm:pt>
    <dgm:pt modelId="{EB2EDF7C-8285-42B5-A742-644F6BB237D1}" type="pres">
      <dgm:prSet presAssocID="{6CD9CA4C-E1EA-46DB-9228-8B05CA0A9276}" presName="horz1" presStyleCnt="0"/>
      <dgm:spPr/>
    </dgm:pt>
    <dgm:pt modelId="{B7AE96C2-996E-4C19-A470-29876D6F3F72}" type="pres">
      <dgm:prSet presAssocID="{6CD9CA4C-E1EA-46DB-9228-8B05CA0A9276}" presName="tx1" presStyleLbl="revTx" presStyleIdx="0" presStyleCnt="3"/>
      <dgm:spPr/>
    </dgm:pt>
    <dgm:pt modelId="{0FD76865-EF3F-4245-B002-1C47176F282A}" type="pres">
      <dgm:prSet presAssocID="{6CD9CA4C-E1EA-46DB-9228-8B05CA0A9276}" presName="vert1" presStyleCnt="0"/>
      <dgm:spPr/>
    </dgm:pt>
    <dgm:pt modelId="{1F4416E3-7BA1-45F9-9B12-017B57899BDF}" type="pres">
      <dgm:prSet presAssocID="{23391EFB-DE2C-4C36-A90E-186F4F089DC5}" presName="thickLine" presStyleLbl="alignNode1" presStyleIdx="1" presStyleCnt="3"/>
      <dgm:spPr/>
    </dgm:pt>
    <dgm:pt modelId="{8C1BE4DF-B18E-4D11-96F3-A2BD1DBA1583}" type="pres">
      <dgm:prSet presAssocID="{23391EFB-DE2C-4C36-A90E-186F4F089DC5}" presName="horz1" presStyleCnt="0"/>
      <dgm:spPr/>
    </dgm:pt>
    <dgm:pt modelId="{11F758C6-7F57-4F0D-9938-57CC6557DA60}" type="pres">
      <dgm:prSet presAssocID="{23391EFB-DE2C-4C36-A90E-186F4F089DC5}" presName="tx1" presStyleLbl="revTx" presStyleIdx="1" presStyleCnt="3"/>
      <dgm:spPr/>
    </dgm:pt>
    <dgm:pt modelId="{3AFE3E37-7C46-494B-BECB-85F3BDFE3DA2}" type="pres">
      <dgm:prSet presAssocID="{23391EFB-DE2C-4C36-A90E-186F4F089DC5}" presName="vert1" presStyleCnt="0"/>
      <dgm:spPr/>
    </dgm:pt>
    <dgm:pt modelId="{9AAC5BEC-1C0D-4BFD-BA98-DDE235B33E3C}" type="pres">
      <dgm:prSet presAssocID="{78C2D16B-BA2F-46D5-A3E1-A5C94E254915}" presName="thickLine" presStyleLbl="alignNode1" presStyleIdx="2" presStyleCnt="3"/>
      <dgm:spPr/>
    </dgm:pt>
    <dgm:pt modelId="{E6971BCC-6E09-4F76-AA49-DF1ED3436C1B}" type="pres">
      <dgm:prSet presAssocID="{78C2D16B-BA2F-46D5-A3E1-A5C94E254915}" presName="horz1" presStyleCnt="0"/>
      <dgm:spPr/>
    </dgm:pt>
    <dgm:pt modelId="{59EF14A5-6589-4AA6-BC9A-139C3103D92F}" type="pres">
      <dgm:prSet presAssocID="{78C2D16B-BA2F-46D5-A3E1-A5C94E254915}" presName="tx1" presStyleLbl="revTx" presStyleIdx="2" presStyleCnt="3"/>
      <dgm:spPr/>
    </dgm:pt>
    <dgm:pt modelId="{CC012E07-3418-4B34-A82D-F91F56E35E67}" type="pres">
      <dgm:prSet presAssocID="{78C2D16B-BA2F-46D5-A3E1-A5C94E254915}" presName="vert1" presStyleCnt="0"/>
      <dgm:spPr/>
    </dgm:pt>
  </dgm:ptLst>
  <dgm:cxnLst>
    <dgm:cxn modelId="{F3819039-E77A-43ED-A2D7-4B160688DCA3}" srcId="{E02DB0AB-49B4-4DA4-81D8-DBCAA79021C9}" destId="{78C2D16B-BA2F-46D5-A3E1-A5C94E254915}" srcOrd="2" destOrd="0" parTransId="{A19CD302-3339-4F6A-BC84-6ECD09F0849A}" sibTransId="{FCC975F0-2CB7-42FD-A6F4-B4C5332CA84B}"/>
    <dgm:cxn modelId="{C915ED54-0A75-4C51-82E1-FF4EFBE646D8}" type="presOf" srcId="{E02DB0AB-49B4-4DA4-81D8-DBCAA79021C9}" destId="{D446BA17-9340-4B36-9968-51684B0C2E93}" srcOrd="0" destOrd="0" presId="urn:microsoft.com/office/officeart/2008/layout/LinedList"/>
    <dgm:cxn modelId="{81ED0899-E8C6-4F00-9A1D-260E7514F948}" type="presOf" srcId="{23391EFB-DE2C-4C36-A90E-186F4F089DC5}" destId="{11F758C6-7F57-4F0D-9938-57CC6557DA60}" srcOrd="0" destOrd="0" presId="urn:microsoft.com/office/officeart/2008/layout/LinedList"/>
    <dgm:cxn modelId="{E53A32CF-057E-46D5-9C9E-CA6CDD3A52BA}" type="presOf" srcId="{6CD9CA4C-E1EA-46DB-9228-8B05CA0A9276}" destId="{B7AE96C2-996E-4C19-A470-29876D6F3F72}" srcOrd="0" destOrd="0" presId="urn:microsoft.com/office/officeart/2008/layout/LinedList"/>
    <dgm:cxn modelId="{3E3CB8D6-6A78-402C-A965-0C47CC1072AE}" srcId="{E02DB0AB-49B4-4DA4-81D8-DBCAA79021C9}" destId="{23391EFB-DE2C-4C36-A90E-186F4F089DC5}" srcOrd="1" destOrd="0" parTransId="{0CD4B84A-2114-4F6D-B999-8E5C8859E482}" sibTransId="{C9A8A84B-F022-41FF-9A69-357D440B16B5}"/>
    <dgm:cxn modelId="{A34BFDEC-92A2-4D20-960C-6446FAE98B4D}" srcId="{E02DB0AB-49B4-4DA4-81D8-DBCAA79021C9}" destId="{6CD9CA4C-E1EA-46DB-9228-8B05CA0A9276}" srcOrd="0" destOrd="0" parTransId="{97245AF5-6CA4-45CA-B40F-DFAE0C04ADC7}" sibTransId="{BAFFF341-B2D3-42FE-90B3-3C2B51FF1256}"/>
    <dgm:cxn modelId="{06285AED-2A1C-48BF-811B-17192ABBF7ED}" type="presOf" srcId="{78C2D16B-BA2F-46D5-A3E1-A5C94E254915}" destId="{59EF14A5-6589-4AA6-BC9A-139C3103D92F}" srcOrd="0" destOrd="0" presId="urn:microsoft.com/office/officeart/2008/layout/LinedList"/>
    <dgm:cxn modelId="{6D083F3E-E056-41EF-A716-B2B9947F07DF}" type="presParOf" srcId="{D446BA17-9340-4B36-9968-51684B0C2E93}" destId="{F2162723-4D96-409A-942E-0E5C02C8C9E4}" srcOrd="0" destOrd="0" presId="urn:microsoft.com/office/officeart/2008/layout/LinedList"/>
    <dgm:cxn modelId="{272888D8-BE4E-490A-B04A-E289F222DDBE}" type="presParOf" srcId="{D446BA17-9340-4B36-9968-51684B0C2E93}" destId="{EB2EDF7C-8285-42B5-A742-644F6BB237D1}" srcOrd="1" destOrd="0" presId="urn:microsoft.com/office/officeart/2008/layout/LinedList"/>
    <dgm:cxn modelId="{C348D021-7B67-475D-8588-94C1FFE0A6E1}" type="presParOf" srcId="{EB2EDF7C-8285-42B5-A742-644F6BB237D1}" destId="{B7AE96C2-996E-4C19-A470-29876D6F3F72}" srcOrd="0" destOrd="0" presId="urn:microsoft.com/office/officeart/2008/layout/LinedList"/>
    <dgm:cxn modelId="{285A000A-8D7E-4128-A648-FF0B93489FBA}" type="presParOf" srcId="{EB2EDF7C-8285-42B5-A742-644F6BB237D1}" destId="{0FD76865-EF3F-4245-B002-1C47176F282A}" srcOrd="1" destOrd="0" presId="urn:microsoft.com/office/officeart/2008/layout/LinedList"/>
    <dgm:cxn modelId="{169BEB3E-13FF-4FFF-B3C6-9B905D14D21C}" type="presParOf" srcId="{D446BA17-9340-4B36-9968-51684B0C2E93}" destId="{1F4416E3-7BA1-45F9-9B12-017B57899BDF}" srcOrd="2" destOrd="0" presId="urn:microsoft.com/office/officeart/2008/layout/LinedList"/>
    <dgm:cxn modelId="{D453710B-1C48-459C-A6E8-16D73913C4A2}" type="presParOf" srcId="{D446BA17-9340-4B36-9968-51684B0C2E93}" destId="{8C1BE4DF-B18E-4D11-96F3-A2BD1DBA1583}" srcOrd="3" destOrd="0" presId="urn:microsoft.com/office/officeart/2008/layout/LinedList"/>
    <dgm:cxn modelId="{A240B74A-D5EF-4D5F-8BB8-00AA33C39A66}" type="presParOf" srcId="{8C1BE4DF-B18E-4D11-96F3-A2BD1DBA1583}" destId="{11F758C6-7F57-4F0D-9938-57CC6557DA60}" srcOrd="0" destOrd="0" presId="urn:microsoft.com/office/officeart/2008/layout/LinedList"/>
    <dgm:cxn modelId="{46030EFC-0696-4968-A151-717166DADB35}" type="presParOf" srcId="{8C1BE4DF-B18E-4D11-96F3-A2BD1DBA1583}" destId="{3AFE3E37-7C46-494B-BECB-85F3BDFE3DA2}" srcOrd="1" destOrd="0" presId="urn:microsoft.com/office/officeart/2008/layout/LinedList"/>
    <dgm:cxn modelId="{DDEDEF33-1646-473C-A8AA-5050B89E2219}" type="presParOf" srcId="{D446BA17-9340-4B36-9968-51684B0C2E93}" destId="{9AAC5BEC-1C0D-4BFD-BA98-DDE235B33E3C}" srcOrd="4" destOrd="0" presId="urn:microsoft.com/office/officeart/2008/layout/LinedList"/>
    <dgm:cxn modelId="{BC7F1343-DC23-4F96-95BC-B8D9D3EB616A}" type="presParOf" srcId="{D446BA17-9340-4B36-9968-51684B0C2E93}" destId="{E6971BCC-6E09-4F76-AA49-DF1ED3436C1B}" srcOrd="5" destOrd="0" presId="urn:microsoft.com/office/officeart/2008/layout/LinedList"/>
    <dgm:cxn modelId="{BFBB1676-EBA3-4B49-9AB2-8B8777CF2D83}" type="presParOf" srcId="{E6971BCC-6E09-4F76-AA49-DF1ED3436C1B}" destId="{59EF14A5-6589-4AA6-BC9A-139C3103D92F}" srcOrd="0" destOrd="0" presId="urn:microsoft.com/office/officeart/2008/layout/LinedList"/>
    <dgm:cxn modelId="{D07B9D21-3CA5-4FCE-931D-CF7252DF951E}" type="presParOf" srcId="{E6971BCC-6E09-4F76-AA49-DF1ED3436C1B}" destId="{CC012E07-3418-4B34-A82D-F91F56E35E6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E15C3B-96E4-4479-8D41-753EBD3B350D}"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7F87E4CC-CBD6-48E0-AC15-B95E17566D81}">
      <dgm:prSet/>
      <dgm:spPr/>
      <dgm:t>
        <a:bodyPr/>
        <a:lstStyle/>
        <a:p>
          <a:r>
            <a:rPr lang="en-US" dirty="0"/>
            <a:t>Refer declined borrowers to Southern Cross Capital Advisors</a:t>
          </a:r>
        </a:p>
      </dgm:t>
    </dgm:pt>
    <dgm:pt modelId="{99E0E9D9-CCCB-4D14-AF1D-F444B74DA297}" type="parTrans" cxnId="{9FFEBADF-4766-4392-8C46-96C8272EE7B1}">
      <dgm:prSet/>
      <dgm:spPr/>
      <dgm:t>
        <a:bodyPr/>
        <a:lstStyle/>
        <a:p>
          <a:endParaRPr lang="en-US"/>
        </a:p>
      </dgm:t>
    </dgm:pt>
    <dgm:pt modelId="{D815931C-FA8A-4F8C-AEB4-1A9825BFB547}" type="sibTrans" cxnId="{9FFEBADF-4766-4392-8C46-96C8272EE7B1}">
      <dgm:prSet/>
      <dgm:spPr/>
      <dgm:t>
        <a:bodyPr/>
        <a:lstStyle/>
        <a:p>
          <a:endParaRPr lang="en-US"/>
        </a:p>
      </dgm:t>
    </dgm:pt>
    <dgm:pt modelId="{DCB9156C-A322-46DE-B4F3-829ADB043138}">
      <dgm:prSet/>
      <dgm:spPr/>
      <dgm:t>
        <a:bodyPr/>
        <a:lstStyle/>
        <a:p>
          <a:endParaRPr lang="en-US" dirty="0"/>
        </a:p>
        <a:p>
          <a:r>
            <a:rPr lang="en-US" dirty="0"/>
            <a:t>Access to 100+ investors offering:</a:t>
          </a:r>
        </a:p>
      </dgm:t>
    </dgm:pt>
    <dgm:pt modelId="{3A5B13C2-3849-49DB-97DB-13BC9085CB34}" type="parTrans" cxnId="{8BB7B887-15C8-489B-9E47-E2A3C4F64FF9}">
      <dgm:prSet/>
      <dgm:spPr/>
      <dgm:t>
        <a:bodyPr/>
        <a:lstStyle/>
        <a:p>
          <a:endParaRPr lang="en-US"/>
        </a:p>
      </dgm:t>
    </dgm:pt>
    <dgm:pt modelId="{A84F758E-870F-4F24-A964-912C71D24F67}" type="sibTrans" cxnId="{8BB7B887-15C8-489B-9E47-E2A3C4F64FF9}">
      <dgm:prSet/>
      <dgm:spPr/>
      <dgm:t>
        <a:bodyPr/>
        <a:lstStyle/>
        <a:p>
          <a:endParaRPr lang="en-US"/>
        </a:p>
      </dgm:t>
    </dgm:pt>
    <dgm:pt modelId="{66A67898-61E5-42AB-8D58-AADCF97EFF95}">
      <dgm:prSet/>
      <dgm:spPr/>
      <dgm:t>
        <a:bodyPr/>
        <a:lstStyle/>
        <a:p>
          <a:r>
            <a:rPr lang="en-US" dirty="0"/>
            <a:t>Best available rates &amp; terms</a:t>
          </a:r>
        </a:p>
      </dgm:t>
    </dgm:pt>
    <dgm:pt modelId="{FB33FFD7-4E02-497E-B5E6-51FEF2961E30}" type="parTrans" cxnId="{F4B60DE1-E8A8-49D1-B2E6-EBDB868C1EF3}">
      <dgm:prSet/>
      <dgm:spPr/>
      <dgm:t>
        <a:bodyPr/>
        <a:lstStyle/>
        <a:p>
          <a:endParaRPr lang="en-US"/>
        </a:p>
      </dgm:t>
    </dgm:pt>
    <dgm:pt modelId="{5298A9F1-73E1-4ABD-81CB-86CA2137569B}" type="sibTrans" cxnId="{F4B60DE1-E8A8-49D1-B2E6-EBDB868C1EF3}">
      <dgm:prSet/>
      <dgm:spPr/>
      <dgm:t>
        <a:bodyPr/>
        <a:lstStyle/>
        <a:p>
          <a:endParaRPr lang="en-US"/>
        </a:p>
      </dgm:t>
    </dgm:pt>
    <dgm:pt modelId="{7BB2AC1D-0C64-4C5A-B175-C44845A35F60}">
      <dgm:prSet/>
      <dgm:spPr/>
      <dgm:t>
        <a:bodyPr/>
        <a:lstStyle/>
        <a:p>
          <a:r>
            <a:rPr lang="en-US" dirty="0"/>
            <a:t>Programs tailored to client business plans</a:t>
          </a:r>
        </a:p>
      </dgm:t>
    </dgm:pt>
    <dgm:pt modelId="{C9D3FDFE-AC3B-4EF4-9AA0-F2EE5C675C0B}" type="parTrans" cxnId="{2BDBDF15-834B-4994-A8CA-AE072C8761AE}">
      <dgm:prSet/>
      <dgm:spPr/>
      <dgm:t>
        <a:bodyPr/>
        <a:lstStyle/>
        <a:p>
          <a:endParaRPr lang="en-US"/>
        </a:p>
      </dgm:t>
    </dgm:pt>
    <dgm:pt modelId="{223E20F5-74F4-4086-9301-D87AB0733409}" type="sibTrans" cxnId="{2BDBDF15-834B-4994-A8CA-AE072C8761AE}">
      <dgm:prSet/>
      <dgm:spPr/>
      <dgm:t>
        <a:bodyPr/>
        <a:lstStyle/>
        <a:p>
          <a:endParaRPr lang="en-US"/>
        </a:p>
      </dgm:t>
    </dgm:pt>
    <dgm:pt modelId="{AA6E7454-DA45-4DF4-9C87-0140B3C84ED6}">
      <dgm:prSet/>
      <dgm:spPr/>
      <dgm:t>
        <a:bodyPr/>
        <a:lstStyle/>
        <a:p>
          <a:r>
            <a:rPr lang="en-US" dirty="0"/>
            <a:t>Complimentary business planning &amp; consultation</a:t>
          </a:r>
        </a:p>
      </dgm:t>
    </dgm:pt>
    <dgm:pt modelId="{CDC4B883-9C5E-4CD6-A7AA-FB9C925B275B}" type="parTrans" cxnId="{18684F89-84B4-4C41-A36A-F569C1DD8917}">
      <dgm:prSet/>
      <dgm:spPr/>
      <dgm:t>
        <a:bodyPr/>
        <a:lstStyle/>
        <a:p>
          <a:endParaRPr lang="en-US"/>
        </a:p>
      </dgm:t>
    </dgm:pt>
    <dgm:pt modelId="{D4345F67-7683-45C7-AE1C-3C09EA025F81}" type="sibTrans" cxnId="{18684F89-84B4-4C41-A36A-F569C1DD8917}">
      <dgm:prSet/>
      <dgm:spPr/>
      <dgm:t>
        <a:bodyPr/>
        <a:lstStyle/>
        <a:p>
          <a:endParaRPr lang="en-US"/>
        </a:p>
      </dgm:t>
    </dgm:pt>
    <dgm:pt modelId="{7B8ED932-4495-4136-BA9C-69F1157B26BC}" type="pres">
      <dgm:prSet presAssocID="{2EE15C3B-96E4-4479-8D41-753EBD3B350D}" presName="vert0" presStyleCnt="0">
        <dgm:presLayoutVars>
          <dgm:dir/>
          <dgm:animOne val="branch"/>
          <dgm:animLvl val="lvl"/>
        </dgm:presLayoutVars>
      </dgm:prSet>
      <dgm:spPr/>
    </dgm:pt>
    <dgm:pt modelId="{B2C5AD3F-36A9-4CE3-A399-CB88A3AFDEA0}" type="pres">
      <dgm:prSet presAssocID="{7F87E4CC-CBD6-48E0-AC15-B95E17566D81}" presName="thickLine" presStyleLbl="alignNode1" presStyleIdx="0" presStyleCnt="5"/>
      <dgm:spPr/>
    </dgm:pt>
    <dgm:pt modelId="{453094EE-77D6-472B-9911-BDFFCB426993}" type="pres">
      <dgm:prSet presAssocID="{7F87E4CC-CBD6-48E0-AC15-B95E17566D81}" presName="horz1" presStyleCnt="0"/>
      <dgm:spPr/>
    </dgm:pt>
    <dgm:pt modelId="{33194449-6F24-4FE7-94B3-359388E53CF7}" type="pres">
      <dgm:prSet presAssocID="{7F87E4CC-CBD6-48E0-AC15-B95E17566D81}" presName="tx1" presStyleLbl="revTx" presStyleIdx="0" presStyleCnt="5"/>
      <dgm:spPr/>
    </dgm:pt>
    <dgm:pt modelId="{B49F588C-BED6-4402-A016-834D6AFC4836}" type="pres">
      <dgm:prSet presAssocID="{7F87E4CC-CBD6-48E0-AC15-B95E17566D81}" presName="vert1" presStyleCnt="0"/>
      <dgm:spPr/>
    </dgm:pt>
    <dgm:pt modelId="{929E7D06-7DAA-4141-A61D-1C0E1E5C7DED}" type="pres">
      <dgm:prSet presAssocID="{DCB9156C-A322-46DE-B4F3-829ADB043138}" presName="thickLine" presStyleLbl="alignNode1" presStyleIdx="1" presStyleCnt="5"/>
      <dgm:spPr/>
    </dgm:pt>
    <dgm:pt modelId="{40E212C5-0656-473C-B1B6-FB5901D3B282}" type="pres">
      <dgm:prSet presAssocID="{DCB9156C-A322-46DE-B4F3-829ADB043138}" presName="horz1" presStyleCnt="0"/>
      <dgm:spPr/>
    </dgm:pt>
    <dgm:pt modelId="{F5ECDC11-B5B1-4D2E-95B6-502B338FF623}" type="pres">
      <dgm:prSet presAssocID="{DCB9156C-A322-46DE-B4F3-829ADB043138}" presName="tx1" presStyleLbl="revTx" presStyleIdx="1" presStyleCnt="5" custLinFactNeighborY="-41964"/>
      <dgm:spPr/>
    </dgm:pt>
    <dgm:pt modelId="{146556ED-E8E9-44F6-AC3C-6F91929C0740}" type="pres">
      <dgm:prSet presAssocID="{DCB9156C-A322-46DE-B4F3-829ADB043138}" presName="vert1" presStyleCnt="0"/>
      <dgm:spPr/>
    </dgm:pt>
    <dgm:pt modelId="{D2FC323C-C9F2-4D98-B7F5-E36D4BFCC8A9}" type="pres">
      <dgm:prSet presAssocID="{66A67898-61E5-42AB-8D58-AADCF97EFF95}" presName="thickLine" presStyleLbl="alignNode1" presStyleIdx="2" presStyleCnt="5"/>
      <dgm:spPr/>
    </dgm:pt>
    <dgm:pt modelId="{53AF6F94-DF77-4A48-B011-F602A566FEEF}" type="pres">
      <dgm:prSet presAssocID="{66A67898-61E5-42AB-8D58-AADCF97EFF95}" presName="horz1" presStyleCnt="0"/>
      <dgm:spPr/>
    </dgm:pt>
    <dgm:pt modelId="{632409E8-5729-4B2B-AA05-DE86E70ED6E5}" type="pres">
      <dgm:prSet presAssocID="{66A67898-61E5-42AB-8D58-AADCF97EFF95}" presName="tx1" presStyleLbl="revTx" presStyleIdx="2" presStyleCnt="5" custScaleY="103867"/>
      <dgm:spPr/>
    </dgm:pt>
    <dgm:pt modelId="{1CA0D179-1732-40E4-BE8B-5FA0A0218A30}" type="pres">
      <dgm:prSet presAssocID="{66A67898-61E5-42AB-8D58-AADCF97EFF95}" presName="vert1" presStyleCnt="0"/>
      <dgm:spPr/>
    </dgm:pt>
    <dgm:pt modelId="{6C98D5C2-E779-43D6-9B51-D95EF08BBCBA}" type="pres">
      <dgm:prSet presAssocID="{7BB2AC1D-0C64-4C5A-B175-C44845A35F60}" presName="thickLine" presStyleLbl="alignNode1" presStyleIdx="3" presStyleCnt="5"/>
      <dgm:spPr/>
    </dgm:pt>
    <dgm:pt modelId="{B38C3350-0A8C-4427-9AA1-54C44DE1AEDC}" type="pres">
      <dgm:prSet presAssocID="{7BB2AC1D-0C64-4C5A-B175-C44845A35F60}" presName="horz1" presStyleCnt="0"/>
      <dgm:spPr/>
    </dgm:pt>
    <dgm:pt modelId="{967F8084-4F01-4E93-A40D-8B9CFDCC815F}" type="pres">
      <dgm:prSet presAssocID="{7BB2AC1D-0C64-4C5A-B175-C44845A35F60}" presName="tx1" presStyleLbl="revTx" presStyleIdx="3" presStyleCnt="5"/>
      <dgm:spPr/>
    </dgm:pt>
    <dgm:pt modelId="{EECB6428-5649-4ACB-BBF9-F0597C2D85DA}" type="pres">
      <dgm:prSet presAssocID="{7BB2AC1D-0C64-4C5A-B175-C44845A35F60}" presName="vert1" presStyleCnt="0"/>
      <dgm:spPr/>
    </dgm:pt>
    <dgm:pt modelId="{41C78548-E7B5-4DF9-A8EA-448CB0891402}" type="pres">
      <dgm:prSet presAssocID="{AA6E7454-DA45-4DF4-9C87-0140B3C84ED6}" presName="thickLine" presStyleLbl="alignNode1" presStyleIdx="4" presStyleCnt="5"/>
      <dgm:spPr/>
    </dgm:pt>
    <dgm:pt modelId="{45ECB2E0-51A2-45D5-A796-470B753AF8B0}" type="pres">
      <dgm:prSet presAssocID="{AA6E7454-DA45-4DF4-9C87-0140B3C84ED6}" presName="horz1" presStyleCnt="0"/>
      <dgm:spPr/>
    </dgm:pt>
    <dgm:pt modelId="{9EF4DC4D-0FF9-420D-A789-8FF929F587CA}" type="pres">
      <dgm:prSet presAssocID="{AA6E7454-DA45-4DF4-9C87-0140B3C84ED6}" presName="tx1" presStyleLbl="revTx" presStyleIdx="4" presStyleCnt="5"/>
      <dgm:spPr/>
    </dgm:pt>
    <dgm:pt modelId="{307F78BA-3122-4EDA-9B4C-978A3F3311BD}" type="pres">
      <dgm:prSet presAssocID="{AA6E7454-DA45-4DF4-9C87-0140B3C84ED6}" presName="vert1" presStyleCnt="0"/>
      <dgm:spPr/>
    </dgm:pt>
  </dgm:ptLst>
  <dgm:cxnLst>
    <dgm:cxn modelId="{2BDBDF15-834B-4994-A8CA-AE072C8761AE}" srcId="{2EE15C3B-96E4-4479-8D41-753EBD3B350D}" destId="{7BB2AC1D-0C64-4C5A-B175-C44845A35F60}" srcOrd="3" destOrd="0" parTransId="{C9D3FDFE-AC3B-4EF4-9AA0-F2EE5C675C0B}" sibTransId="{223E20F5-74F4-4086-9301-D87AB0733409}"/>
    <dgm:cxn modelId="{3723FD21-3EA7-4A48-9880-405300CAA8CB}" type="presOf" srcId="{DCB9156C-A322-46DE-B4F3-829ADB043138}" destId="{F5ECDC11-B5B1-4D2E-95B6-502B338FF623}" srcOrd="0" destOrd="0" presId="urn:microsoft.com/office/officeart/2008/layout/LinedList"/>
    <dgm:cxn modelId="{CE176441-D946-4A06-9DA1-5CBAA27C77D1}" type="presOf" srcId="{2EE15C3B-96E4-4479-8D41-753EBD3B350D}" destId="{7B8ED932-4495-4136-BA9C-69F1157B26BC}" srcOrd="0" destOrd="0" presId="urn:microsoft.com/office/officeart/2008/layout/LinedList"/>
    <dgm:cxn modelId="{11446068-C8BA-426C-BF3B-9C38A23F0510}" type="presOf" srcId="{7F87E4CC-CBD6-48E0-AC15-B95E17566D81}" destId="{33194449-6F24-4FE7-94B3-359388E53CF7}" srcOrd="0" destOrd="0" presId="urn:microsoft.com/office/officeart/2008/layout/LinedList"/>
    <dgm:cxn modelId="{95234A6C-1151-40EB-9B11-760221C2F913}" type="presOf" srcId="{66A67898-61E5-42AB-8D58-AADCF97EFF95}" destId="{632409E8-5729-4B2B-AA05-DE86E70ED6E5}" srcOrd="0" destOrd="0" presId="urn:microsoft.com/office/officeart/2008/layout/LinedList"/>
    <dgm:cxn modelId="{8BB7B887-15C8-489B-9E47-E2A3C4F64FF9}" srcId="{2EE15C3B-96E4-4479-8D41-753EBD3B350D}" destId="{DCB9156C-A322-46DE-B4F3-829ADB043138}" srcOrd="1" destOrd="0" parTransId="{3A5B13C2-3849-49DB-97DB-13BC9085CB34}" sibTransId="{A84F758E-870F-4F24-A964-912C71D24F67}"/>
    <dgm:cxn modelId="{18684F89-84B4-4C41-A36A-F569C1DD8917}" srcId="{2EE15C3B-96E4-4479-8D41-753EBD3B350D}" destId="{AA6E7454-DA45-4DF4-9C87-0140B3C84ED6}" srcOrd="4" destOrd="0" parTransId="{CDC4B883-9C5E-4CD6-A7AA-FB9C925B275B}" sibTransId="{D4345F67-7683-45C7-AE1C-3C09EA025F81}"/>
    <dgm:cxn modelId="{7639508E-5AC4-4540-B510-57D468DDE609}" type="presOf" srcId="{AA6E7454-DA45-4DF4-9C87-0140B3C84ED6}" destId="{9EF4DC4D-0FF9-420D-A789-8FF929F587CA}" srcOrd="0" destOrd="0" presId="urn:microsoft.com/office/officeart/2008/layout/LinedList"/>
    <dgm:cxn modelId="{695A2EA2-B375-444C-8627-2B28CA73E2B9}" type="presOf" srcId="{7BB2AC1D-0C64-4C5A-B175-C44845A35F60}" destId="{967F8084-4F01-4E93-A40D-8B9CFDCC815F}" srcOrd="0" destOrd="0" presId="urn:microsoft.com/office/officeart/2008/layout/LinedList"/>
    <dgm:cxn modelId="{9FFEBADF-4766-4392-8C46-96C8272EE7B1}" srcId="{2EE15C3B-96E4-4479-8D41-753EBD3B350D}" destId="{7F87E4CC-CBD6-48E0-AC15-B95E17566D81}" srcOrd="0" destOrd="0" parTransId="{99E0E9D9-CCCB-4D14-AF1D-F444B74DA297}" sibTransId="{D815931C-FA8A-4F8C-AEB4-1A9825BFB547}"/>
    <dgm:cxn modelId="{F4B60DE1-E8A8-49D1-B2E6-EBDB868C1EF3}" srcId="{2EE15C3B-96E4-4479-8D41-753EBD3B350D}" destId="{66A67898-61E5-42AB-8D58-AADCF97EFF95}" srcOrd="2" destOrd="0" parTransId="{FB33FFD7-4E02-497E-B5E6-51FEF2961E30}" sibTransId="{5298A9F1-73E1-4ABD-81CB-86CA2137569B}"/>
    <dgm:cxn modelId="{8C85FEC4-E936-4DEE-A642-109E037672B2}" type="presParOf" srcId="{7B8ED932-4495-4136-BA9C-69F1157B26BC}" destId="{B2C5AD3F-36A9-4CE3-A399-CB88A3AFDEA0}" srcOrd="0" destOrd="0" presId="urn:microsoft.com/office/officeart/2008/layout/LinedList"/>
    <dgm:cxn modelId="{EE6513D0-A6EC-4873-942A-ADB8D7D92E61}" type="presParOf" srcId="{7B8ED932-4495-4136-BA9C-69F1157B26BC}" destId="{453094EE-77D6-472B-9911-BDFFCB426993}" srcOrd="1" destOrd="0" presId="urn:microsoft.com/office/officeart/2008/layout/LinedList"/>
    <dgm:cxn modelId="{78777FB2-2E9B-47D9-999D-DBB19839322D}" type="presParOf" srcId="{453094EE-77D6-472B-9911-BDFFCB426993}" destId="{33194449-6F24-4FE7-94B3-359388E53CF7}" srcOrd="0" destOrd="0" presId="urn:microsoft.com/office/officeart/2008/layout/LinedList"/>
    <dgm:cxn modelId="{838155A2-3D49-4CE4-B1FD-6C93EC2A141E}" type="presParOf" srcId="{453094EE-77D6-472B-9911-BDFFCB426993}" destId="{B49F588C-BED6-4402-A016-834D6AFC4836}" srcOrd="1" destOrd="0" presId="urn:microsoft.com/office/officeart/2008/layout/LinedList"/>
    <dgm:cxn modelId="{0853FEF6-0E38-4BF7-A49A-7EBF4227E5E4}" type="presParOf" srcId="{7B8ED932-4495-4136-BA9C-69F1157B26BC}" destId="{929E7D06-7DAA-4141-A61D-1C0E1E5C7DED}" srcOrd="2" destOrd="0" presId="urn:microsoft.com/office/officeart/2008/layout/LinedList"/>
    <dgm:cxn modelId="{68D7CA3A-5C66-4252-8F35-015B0A79E687}" type="presParOf" srcId="{7B8ED932-4495-4136-BA9C-69F1157B26BC}" destId="{40E212C5-0656-473C-B1B6-FB5901D3B282}" srcOrd="3" destOrd="0" presId="urn:microsoft.com/office/officeart/2008/layout/LinedList"/>
    <dgm:cxn modelId="{42C6A074-FA4B-4D94-A6BF-C1C39ECFADED}" type="presParOf" srcId="{40E212C5-0656-473C-B1B6-FB5901D3B282}" destId="{F5ECDC11-B5B1-4D2E-95B6-502B338FF623}" srcOrd="0" destOrd="0" presId="urn:microsoft.com/office/officeart/2008/layout/LinedList"/>
    <dgm:cxn modelId="{9633DBCB-8772-42FD-B9F0-61BC12E52088}" type="presParOf" srcId="{40E212C5-0656-473C-B1B6-FB5901D3B282}" destId="{146556ED-E8E9-44F6-AC3C-6F91929C0740}" srcOrd="1" destOrd="0" presId="urn:microsoft.com/office/officeart/2008/layout/LinedList"/>
    <dgm:cxn modelId="{6E8086B1-FE16-4AC2-BBD5-7CE11B4CBDA3}" type="presParOf" srcId="{7B8ED932-4495-4136-BA9C-69F1157B26BC}" destId="{D2FC323C-C9F2-4D98-B7F5-E36D4BFCC8A9}" srcOrd="4" destOrd="0" presId="urn:microsoft.com/office/officeart/2008/layout/LinedList"/>
    <dgm:cxn modelId="{339411AD-FA47-47B6-A618-2CF8BFD9B9E3}" type="presParOf" srcId="{7B8ED932-4495-4136-BA9C-69F1157B26BC}" destId="{53AF6F94-DF77-4A48-B011-F602A566FEEF}" srcOrd="5" destOrd="0" presId="urn:microsoft.com/office/officeart/2008/layout/LinedList"/>
    <dgm:cxn modelId="{93645897-84EB-4635-80D2-F42333907C3F}" type="presParOf" srcId="{53AF6F94-DF77-4A48-B011-F602A566FEEF}" destId="{632409E8-5729-4B2B-AA05-DE86E70ED6E5}" srcOrd="0" destOrd="0" presId="urn:microsoft.com/office/officeart/2008/layout/LinedList"/>
    <dgm:cxn modelId="{CC0D0955-D290-490A-B844-BC601E79CCFB}" type="presParOf" srcId="{53AF6F94-DF77-4A48-B011-F602A566FEEF}" destId="{1CA0D179-1732-40E4-BE8B-5FA0A0218A30}" srcOrd="1" destOrd="0" presId="urn:microsoft.com/office/officeart/2008/layout/LinedList"/>
    <dgm:cxn modelId="{F90E4E43-B0C6-4719-822D-1387C14E9A44}" type="presParOf" srcId="{7B8ED932-4495-4136-BA9C-69F1157B26BC}" destId="{6C98D5C2-E779-43D6-9B51-D95EF08BBCBA}" srcOrd="6" destOrd="0" presId="urn:microsoft.com/office/officeart/2008/layout/LinedList"/>
    <dgm:cxn modelId="{4F56FAAE-4E9D-4C53-BEFF-09EE54CB3154}" type="presParOf" srcId="{7B8ED932-4495-4136-BA9C-69F1157B26BC}" destId="{B38C3350-0A8C-4427-9AA1-54C44DE1AEDC}" srcOrd="7" destOrd="0" presId="urn:microsoft.com/office/officeart/2008/layout/LinedList"/>
    <dgm:cxn modelId="{896519CB-B454-4C72-97C5-F7859AEE1370}" type="presParOf" srcId="{B38C3350-0A8C-4427-9AA1-54C44DE1AEDC}" destId="{967F8084-4F01-4E93-A40D-8B9CFDCC815F}" srcOrd="0" destOrd="0" presId="urn:microsoft.com/office/officeart/2008/layout/LinedList"/>
    <dgm:cxn modelId="{5E252E95-02DA-4B90-BB3C-8A25F9B48652}" type="presParOf" srcId="{B38C3350-0A8C-4427-9AA1-54C44DE1AEDC}" destId="{EECB6428-5649-4ACB-BBF9-F0597C2D85DA}" srcOrd="1" destOrd="0" presId="urn:microsoft.com/office/officeart/2008/layout/LinedList"/>
    <dgm:cxn modelId="{6F535433-85E1-4062-92B3-D31F30BFBC6E}" type="presParOf" srcId="{7B8ED932-4495-4136-BA9C-69F1157B26BC}" destId="{41C78548-E7B5-4DF9-A8EA-448CB0891402}" srcOrd="8" destOrd="0" presId="urn:microsoft.com/office/officeart/2008/layout/LinedList"/>
    <dgm:cxn modelId="{B505DF1F-4757-4E32-A83C-1B3039E6565B}" type="presParOf" srcId="{7B8ED932-4495-4136-BA9C-69F1157B26BC}" destId="{45ECB2E0-51A2-45D5-A796-470B753AF8B0}" srcOrd="9" destOrd="0" presId="urn:microsoft.com/office/officeart/2008/layout/LinedList"/>
    <dgm:cxn modelId="{650A36C8-AE2C-416C-943B-3716800DE197}" type="presParOf" srcId="{45ECB2E0-51A2-45D5-A796-470B753AF8B0}" destId="{9EF4DC4D-0FF9-420D-A789-8FF929F587CA}" srcOrd="0" destOrd="0" presId="urn:microsoft.com/office/officeart/2008/layout/LinedList"/>
    <dgm:cxn modelId="{07C9243E-9D5F-441B-A9C6-C1A90F8087AE}" type="presParOf" srcId="{45ECB2E0-51A2-45D5-A796-470B753AF8B0}" destId="{307F78BA-3122-4EDA-9B4C-978A3F3311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C91E06-99CC-4A18-91A6-7ABB224570CC}"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AE5B59DA-AA82-404A-925D-4908B8777533}">
      <dgm:prSet custT="1"/>
      <dgm:spPr/>
      <dgm:t>
        <a:bodyPr/>
        <a:lstStyle/>
        <a:p>
          <a:r>
            <a:rPr lang="en-US" sz="2400" dirty="0"/>
            <a:t>Client Retention – Keep your deposit and account relationships intact</a:t>
          </a:r>
        </a:p>
      </dgm:t>
    </dgm:pt>
    <dgm:pt modelId="{116E47D9-D93B-4BD2-B06F-F45362E7AE67}" type="parTrans" cxnId="{40C12EC6-0D9A-4FFA-805B-63E5A13E4C21}">
      <dgm:prSet/>
      <dgm:spPr/>
      <dgm:t>
        <a:bodyPr/>
        <a:lstStyle/>
        <a:p>
          <a:endParaRPr lang="en-US"/>
        </a:p>
      </dgm:t>
    </dgm:pt>
    <dgm:pt modelId="{3A283F16-3A49-4C1B-AD79-00A28B807AB8}" type="sibTrans" cxnId="{40C12EC6-0D9A-4FFA-805B-63E5A13E4C21}">
      <dgm:prSet/>
      <dgm:spPr/>
      <dgm:t>
        <a:bodyPr/>
        <a:lstStyle/>
        <a:p>
          <a:endParaRPr lang="en-US"/>
        </a:p>
      </dgm:t>
    </dgm:pt>
    <dgm:pt modelId="{346E84E2-6AC6-43E9-BD14-9EF681FF06BD}">
      <dgm:prSet custT="1"/>
      <dgm:spPr/>
      <dgm:t>
        <a:bodyPr/>
        <a:lstStyle/>
        <a:p>
          <a:r>
            <a:rPr lang="en-US" sz="2400" dirty="0"/>
            <a:t>Non-Compete Guarantee – We don’t offer retail banking services</a:t>
          </a:r>
        </a:p>
      </dgm:t>
    </dgm:pt>
    <dgm:pt modelId="{B9525CC4-7E3F-49ED-BE4D-5009E26FA7FA}" type="parTrans" cxnId="{21DF43AD-3175-4DD1-ABC6-67A50CE0449B}">
      <dgm:prSet/>
      <dgm:spPr/>
      <dgm:t>
        <a:bodyPr/>
        <a:lstStyle/>
        <a:p>
          <a:endParaRPr lang="en-US"/>
        </a:p>
      </dgm:t>
    </dgm:pt>
    <dgm:pt modelId="{532A1A53-74F5-40F7-BFC4-92E58A34DA08}" type="sibTrans" cxnId="{21DF43AD-3175-4DD1-ABC6-67A50CE0449B}">
      <dgm:prSet/>
      <dgm:spPr/>
      <dgm:t>
        <a:bodyPr/>
        <a:lstStyle/>
        <a:p>
          <a:endParaRPr lang="en-US"/>
        </a:p>
      </dgm:t>
    </dgm:pt>
    <dgm:pt modelId="{43321FA1-26C8-48C3-9DD3-603E3108AA2A}">
      <dgm:prSet custT="1"/>
      <dgm:spPr/>
      <dgm:t>
        <a:bodyPr/>
        <a:lstStyle/>
        <a:p>
          <a:r>
            <a:rPr lang="en-US" sz="2400" dirty="0"/>
            <a:t>Revenue Sharing – Earn from closed transactions via our Alliance Program</a:t>
          </a:r>
        </a:p>
      </dgm:t>
    </dgm:pt>
    <dgm:pt modelId="{6E936DD4-2CBF-4FDA-A95F-610F7947C2FC}" type="parTrans" cxnId="{BAF9FC1E-331D-4EA1-AF4D-F7594B1499AF}">
      <dgm:prSet/>
      <dgm:spPr/>
      <dgm:t>
        <a:bodyPr/>
        <a:lstStyle/>
        <a:p>
          <a:endParaRPr lang="en-US"/>
        </a:p>
      </dgm:t>
    </dgm:pt>
    <dgm:pt modelId="{F30B0610-F441-487C-B553-4C5A8ED86A1B}" type="sibTrans" cxnId="{BAF9FC1E-331D-4EA1-AF4D-F7594B1499AF}">
      <dgm:prSet/>
      <dgm:spPr/>
      <dgm:t>
        <a:bodyPr/>
        <a:lstStyle/>
        <a:p>
          <a:endParaRPr lang="en-US"/>
        </a:p>
      </dgm:t>
    </dgm:pt>
    <dgm:pt modelId="{AD34A1B6-3AA8-4C02-ADD8-27A35F646BE3}">
      <dgm:prSet custT="1"/>
      <dgm:spPr/>
      <dgm:t>
        <a:bodyPr/>
        <a:lstStyle/>
        <a:p>
          <a:r>
            <a:rPr lang="en-US" sz="2400" dirty="0"/>
            <a:t>Reciprocal Referrals – We refer “bankable” borrowers back to you</a:t>
          </a:r>
        </a:p>
      </dgm:t>
    </dgm:pt>
    <dgm:pt modelId="{7899DE94-6E85-4591-869A-2683C9D1F30C}" type="parTrans" cxnId="{7B9493B2-6011-4CA4-9AA4-5F1B8B874D7A}">
      <dgm:prSet/>
      <dgm:spPr/>
      <dgm:t>
        <a:bodyPr/>
        <a:lstStyle/>
        <a:p>
          <a:endParaRPr lang="en-US"/>
        </a:p>
      </dgm:t>
    </dgm:pt>
    <dgm:pt modelId="{2529AFA7-AC59-4A4D-AB30-D19893FF8DDC}" type="sibTrans" cxnId="{7B9493B2-6011-4CA4-9AA4-5F1B8B874D7A}">
      <dgm:prSet/>
      <dgm:spPr/>
      <dgm:t>
        <a:bodyPr/>
        <a:lstStyle/>
        <a:p>
          <a:endParaRPr lang="en-US"/>
        </a:p>
      </dgm:t>
    </dgm:pt>
    <dgm:pt modelId="{13AD4F74-8702-4C43-BA51-98218568D2A3}" type="pres">
      <dgm:prSet presAssocID="{C9C91E06-99CC-4A18-91A6-7ABB224570CC}" presName="vert0" presStyleCnt="0">
        <dgm:presLayoutVars>
          <dgm:dir/>
          <dgm:animOne val="branch"/>
          <dgm:animLvl val="lvl"/>
        </dgm:presLayoutVars>
      </dgm:prSet>
      <dgm:spPr/>
    </dgm:pt>
    <dgm:pt modelId="{DB5EEA46-9DED-4ED5-9C56-B77A6E237235}" type="pres">
      <dgm:prSet presAssocID="{AE5B59DA-AA82-404A-925D-4908B8777533}" presName="thickLine" presStyleLbl="alignNode1" presStyleIdx="0" presStyleCnt="4"/>
      <dgm:spPr/>
    </dgm:pt>
    <dgm:pt modelId="{961BD5D8-861A-4BCC-9A28-AFB396528D93}" type="pres">
      <dgm:prSet presAssocID="{AE5B59DA-AA82-404A-925D-4908B8777533}" presName="horz1" presStyleCnt="0"/>
      <dgm:spPr/>
    </dgm:pt>
    <dgm:pt modelId="{0F9D193A-B853-4009-93E5-24821BDE8909}" type="pres">
      <dgm:prSet presAssocID="{AE5B59DA-AA82-404A-925D-4908B8777533}" presName="tx1" presStyleLbl="revTx" presStyleIdx="0" presStyleCnt="4"/>
      <dgm:spPr/>
    </dgm:pt>
    <dgm:pt modelId="{B005E583-E22C-4057-B809-A7E0A12846B7}" type="pres">
      <dgm:prSet presAssocID="{AE5B59DA-AA82-404A-925D-4908B8777533}" presName="vert1" presStyleCnt="0"/>
      <dgm:spPr/>
    </dgm:pt>
    <dgm:pt modelId="{7BC99945-3300-464D-9AA9-EE66F5C91CF4}" type="pres">
      <dgm:prSet presAssocID="{346E84E2-6AC6-43E9-BD14-9EF681FF06BD}" presName="thickLine" presStyleLbl="alignNode1" presStyleIdx="1" presStyleCnt="4"/>
      <dgm:spPr/>
    </dgm:pt>
    <dgm:pt modelId="{1024C984-E69D-4391-8B21-10CB995248B6}" type="pres">
      <dgm:prSet presAssocID="{346E84E2-6AC6-43E9-BD14-9EF681FF06BD}" presName="horz1" presStyleCnt="0"/>
      <dgm:spPr/>
    </dgm:pt>
    <dgm:pt modelId="{EE08A3E5-452A-4713-B6B9-5FC2E2850A86}" type="pres">
      <dgm:prSet presAssocID="{346E84E2-6AC6-43E9-BD14-9EF681FF06BD}" presName="tx1" presStyleLbl="revTx" presStyleIdx="1" presStyleCnt="4"/>
      <dgm:spPr/>
    </dgm:pt>
    <dgm:pt modelId="{B2534B23-A5C2-4C70-B97C-3E4667E486A1}" type="pres">
      <dgm:prSet presAssocID="{346E84E2-6AC6-43E9-BD14-9EF681FF06BD}" presName="vert1" presStyleCnt="0"/>
      <dgm:spPr/>
    </dgm:pt>
    <dgm:pt modelId="{F9630D0E-28AD-4B7C-9309-2DF52E0556D3}" type="pres">
      <dgm:prSet presAssocID="{43321FA1-26C8-48C3-9DD3-603E3108AA2A}" presName="thickLine" presStyleLbl="alignNode1" presStyleIdx="2" presStyleCnt="4"/>
      <dgm:spPr/>
    </dgm:pt>
    <dgm:pt modelId="{BBB0078A-5E9E-4F72-A476-E975D19AD364}" type="pres">
      <dgm:prSet presAssocID="{43321FA1-26C8-48C3-9DD3-603E3108AA2A}" presName="horz1" presStyleCnt="0"/>
      <dgm:spPr/>
    </dgm:pt>
    <dgm:pt modelId="{0575EFEB-1832-4C68-BEBE-E23FE3F234CC}" type="pres">
      <dgm:prSet presAssocID="{43321FA1-26C8-48C3-9DD3-603E3108AA2A}" presName="tx1" presStyleLbl="revTx" presStyleIdx="2" presStyleCnt="4"/>
      <dgm:spPr/>
    </dgm:pt>
    <dgm:pt modelId="{DB4D3D1B-58CA-4D30-B518-E6CED290D11D}" type="pres">
      <dgm:prSet presAssocID="{43321FA1-26C8-48C3-9DD3-603E3108AA2A}" presName="vert1" presStyleCnt="0"/>
      <dgm:spPr/>
    </dgm:pt>
    <dgm:pt modelId="{6D68B745-BF97-4151-97AA-0B8141153FC7}" type="pres">
      <dgm:prSet presAssocID="{AD34A1B6-3AA8-4C02-ADD8-27A35F646BE3}" presName="thickLine" presStyleLbl="alignNode1" presStyleIdx="3" presStyleCnt="4"/>
      <dgm:spPr/>
    </dgm:pt>
    <dgm:pt modelId="{C6DC8563-AD7B-4594-915F-BAD6A50EB22E}" type="pres">
      <dgm:prSet presAssocID="{AD34A1B6-3AA8-4C02-ADD8-27A35F646BE3}" presName="horz1" presStyleCnt="0"/>
      <dgm:spPr/>
    </dgm:pt>
    <dgm:pt modelId="{8E00F991-F5C2-4C2D-B53F-9A73402A1689}" type="pres">
      <dgm:prSet presAssocID="{AD34A1B6-3AA8-4C02-ADD8-27A35F646BE3}" presName="tx1" presStyleLbl="revTx" presStyleIdx="3" presStyleCnt="4"/>
      <dgm:spPr/>
    </dgm:pt>
    <dgm:pt modelId="{EA16AF3C-B6CD-4A98-9767-DB2F9778841E}" type="pres">
      <dgm:prSet presAssocID="{AD34A1B6-3AA8-4C02-ADD8-27A35F646BE3}" presName="vert1" presStyleCnt="0"/>
      <dgm:spPr/>
    </dgm:pt>
  </dgm:ptLst>
  <dgm:cxnLst>
    <dgm:cxn modelId="{9FF00D12-AACE-4010-A7D6-071C800C28C8}" type="presOf" srcId="{346E84E2-6AC6-43E9-BD14-9EF681FF06BD}" destId="{EE08A3E5-452A-4713-B6B9-5FC2E2850A86}" srcOrd="0" destOrd="0" presId="urn:microsoft.com/office/officeart/2008/layout/LinedList"/>
    <dgm:cxn modelId="{BAF9FC1E-331D-4EA1-AF4D-F7594B1499AF}" srcId="{C9C91E06-99CC-4A18-91A6-7ABB224570CC}" destId="{43321FA1-26C8-48C3-9DD3-603E3108AA2A}" srcOrd="2" destOrd="0" parTransId="{6E936DD4-2CBF-4FDA-A95F-610F7947C2FC}" sibTransId="{F30B0610-F441-487C-B553-4C5A8ED86A1B}"/>
    <dgm:cxn modelId="{367FB764-0768-494C-BC37-97571BFE4761}" type="presOf" srcId="{AD34A1B6-3AA8-4C02-ADD8-27A35F646BE3}" destId="{8E00F991-F5C2-4C2D-B53F-9A73402A1689}" srcOrd="0" destOrd="0" presId="urn:microsoft.com/office/officeart/2008/layout/LinedList"/>
    <dgm:cxn modelId="{40B34145-16CE-431D-A4BB-3A4E47DADB38}" type="presOf" srcId="{43321FA1-26C8-48C3-9DD3-603E3108AA2A}" destId="{0575EFEB-1832-4C68-BEBE-E23FE3F234CC}" srcOrd="0" destOrd="0" presId="urn:microsoft.com/office/officeart/2008/layout/LinedList"/>
    <dgm:cxn modelId="{1C427279-184F-4D40-8974-18C0CAB2D8FF}" type="presOf" srcId="{AE5B59DA-AA82-404A-925D-4908B8777533}" destId="{0F9D193A-B853-4009-93E5-24821BDE8909}" srcOrd="0" destOrd="0" presId="urn:microsoft.com/office/officeart/2008/layout/LinedList"/>
    <dgm:cxn modelId="{21DF43AD-3175-4DD1-ABC6-67A50CE0449B}" srcId="{C9C91E06-99CC-4A18-91A6-7ABB224570CC}" destId="{346E84E2-6AC6-43E9-BD14-9EF681FF06BD}" srcOrd="1" destOrd="0" parTransId="{B9525CC4-7E3F-49ED-BE4D-5009E26FA7FA}" sibTransId="{532A1A53-74F5-40F7-BFC4-92E58A34DA08}"/>
    <dgm:cxn modelId="{7B9493B2-6011-4CA4-9AA4-5F1B8B874D7A}" srcId="{C9C91E06-99CC-4A18-91A6-7ABB224570CC}" destId="{AD34A1B6-3AA8-4C02-ADD8-27A35F646BE3}" srcOrd="3" destOrd="0" parTransId="{7899DE94-6E85-4591-869A-2683C9D1F30C}" sibTransId="{2529AFA7-AC59-4A4D-AB30-D19893FF8DDC}"/>
    <dgm:cxn modelId="{40C12EC6-0D9A-4FFA-805B-63E5A13E4C21}" srcId="{C9C91E06-99CC-4A18-91A6-7ABB224570CC}" destId="{AE5B59DA-AA82-404A-925D-4908B8777533}" srcOrd="0" destOrd="0" parTransId="{116E47D9-D93B-4BD2-B06F-F45362E7AE67}" sibTransId="{3A283F16-3A49-4C1B-AD79-00A28B807AB8}"/>
    <dgm:cxn modelId="{74D539F8-AA62-4216-8C6E-956B045D5927}" type="presOf" srcId="{C9C91E06-99CC-4A18-91A6-7ABB224570CC}" destId="{13AD4F74-8702-4C43-BA51-98218568D2A3}" srcOrd="0" destOrd="0" presId="urn:microsoft.com/office/officeart/2008/layout/LinedList"/>
    <dgm:cxn modelId="{7C9F0B4B-D219-4BD8-8834-7832272DE9FD}" type="presParOf" srcId="{13AD4F74-8702-4C43-BA51-98218568D2A3}" destId="{DB5EEA46-9DED-4ED5-9C56-B77A6E237235}" srcOrd="0" destOrd="0" presId="urn:microsoft.com/office/officeart/2008/layout/LinedList"/>
    <dgm:cxn modelId="{CB2C1E01-0382-4EE1-981B-9CC382859B5F}" type="presParOf" srcId="{13AD4F74-8702-4C43-BA51-98218568D2A3}" destId="{961BD5D8-861A-4BCC-9A28-AFB396528D93}" srcOrd="1" destOrd="0" presId="urn:microsoft.com/office/officeart/2008/layout/LinedList"/>
    <dgm:cxn modelId="{0820AE31-4B94-4253-B060-97711ECA3864}" type="presParOf" srcId="{961BD5D8-861A-4BCC-9A28-AFB396528D93}" destId="{0F9D193A-B853-4009-93E5-24821BDE8909}" srcOrd="0" destOrd="0" presId="urn:microsoft.com/office/officeart/2008/layout/LinedList"/>
    <dgm:cxn modelId="{4D79FAB8-E3B1-43CE-8D78-203694157113}" type="presParOf" srcId="{961BD5D8-861A-4BCC-9A28-AFB396528D93}" destId="{B005E583-E22C-4057-B809-A7E0A12846B7}" srcOrd="1" destOrd="0" presId="urn:microsoft.com/office/officeart/2008/layout/LinedList"/>
    <dgm:cxn modelId="{307CA383-0557-47F8-9F24-D86CE5D40117}" type="presParOf" srcId="{13AD4F74-8702-4C43-BA51-98218568D2A3}" destId="{7BC99945-3300-464D-9AA9-EE66F5C91CF4}" srcOrd="2" destOrd="0" presId="urn:microsoft.com/office/officeart/2008/layout/LinedList"/>
    <dgm:cxn modelId="{F970761C-AEED-471D-A6A2-65341ED88D1D}" type="presParOf" srcId="{13AD4F74-8702-4C43-BA51-98218568D2A3}" destId="{1024C984-E69D-4391-8B21-10CB995248B6}" srcOrd="3" destOrd="0" presId="urn:microsoft.com/office/officeart/2008/layout/LinedList"/>
    <dgm:cxn modelId="{DBD15B4B-0D79-4CE4-95F8-77DB76AEA8BA}" type="presParOf" srcId="{1024C984-E69D-4391-8B21-10CB995248B6}" destId="{EE08A3E5-452A-4713-B6B9-5FC2E2850A86}" srcOrd="0" destOrd="0" presId="urn:microsoft.com/office/officeart/2008/layout/LinedList"/>
    <dgm:cxn modelId="{F04187E0-4F2C-47A4-BBE7-9DDADFF1684A}" type="presParOf" srcId="{1024C984-E69D-4391-8B21-10CB995248B6}" destId="{B2534B23-A5C2-4C70-B97C-3E4667E486A1}" srcOrd="1" destOrd="0" presId="urn:microsoft.com/office/officeart/2008/layout/LinedList"/>
    <dgm:cxn modelId="{FBA9EE65-4C76-45FA-8E27-9D86FAABAEF7}" type="presParOf" srcId="{13AD4F74-8702-4C43-BA51-98218568D2A3}" destId="{F9630D0E-28AD-4B7C-9309-2DF52E0556D3}" srcOrd="4" destOrd="0" presId="urn:microsoft.com/office/officeart/2008/layout/LinedList"/>
    <dgm:cxn modelId="{514FFAA3-7BCE-444C-A0A9-4EA6E29ECA31}" type="presParOf" srcId="{13AD4F74-8702-4C43-BA51-98218568D2A3}" destId="{BBB0078A-5E9E-4F72-A476-E975D19AD364}" srcOrd="5" destOrd="0" presId="urn:microsoft.com/office/officeart/2008/layout/LinedList"/>
    <dgm:cxn modelId="{D308FF43-E806-4BC4-9711-FD9A77E25A67}" type="presParOf" srcId="{BBB0078A-5E9E-4F72-A476-E975D19AD364}" destId="{0575EFEB-1832-4C68-BEBE-E23FE3F234CC}" srcOrd="0" destOrd="0" presId="urn:microsoft.com/office/officeart/2008/layout/LinedList"/>
    <dgm:cxn modelId="{CDCB4C58-BE21-4A2D-A562-30CDAF6F805E}" type="presParOf" srcId="{BBB0078A-5E9E-4F72-A476-E975D19AD364}" destId="{DB4D3D1B-58CA-4D30-B518-E6CED290D11D}" srcOrd="1" destOrd="0" presId="urn:microsoft.com/office/officeart/2008/layout/LinedList"/>
    <dgm:cxn modelId="{494EE488-58DA-47D7-B094-B60BCC905894}" type="presParOf" srcId="{13AD4F74-8702-4C43-BA51-98218568D2A3}" destId="{6D68B745-BF97-4151-97AA-0B8141153FC7}" srcOrd="6" destOrd="0" presId="urn:microsoft.com/office/officeart/2008/layout/LinedList"/>
    <dgm:cxn modelId="{F708EE08-1783-43EC-8859-0EC61384189F}" type="presParOf" srcId="{13AD4F74-8702-4C43-BA51-98218568D2A3}" destId="{C6DC8563-AD7B-4594-915F-BAD6A50EB22E}" srcOrd="7" destOrd="0" presId="urn:microsoft.com/office/officeart/2008/layout/LinedList"/>
    <dgm:cxn modelId="{623131BD-0424-4CA8-8321-CCA4B65737F5}" type="presParOf" srcId="{C6DC8563-AD7B-4594-915F-BAD6A50EB22E}" destId="{8E00F991-F5C2-4C2D-B53F-9A73402A1689}" srcOrd="0" destOrd="0" presId="urn:microsoft.com/office/officeart/2008/layout/LinedList"/>
    <dgm:cxn modelId="{A5B5E210-3A98-4246-B9F2-0AF089BEBBD4}" type="presParOf" srcId="{C6DC8563-AD7B-4594-915F-BAD6A50EB22E}" destId="{EA16AF3C-B6CD-4A98-9767-DB2F977884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7EA74F-AF1E-4407-A871-A881FAAD74AA}"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E3BC7F21-5561-4CE4-A588-D46C6D429435}">
      <dgm:prSet custT="1"/>
      <dgm:spPr/>
      <dgm:t>
        <a:bodyPr/>
        <a:lstStyle/>
        <a:p>
          <a:r>
            <a:rPr lang="en-US" sz="2400" dirty="0"/>
            <a:t>Let’s turn declined loans into long-term relationships and revenue.</a:t>
          </a:r>
        </a:p>
      </dgm:t>
    </dgm:pt>
    <dgm:pt modelId="{98302C26-F54B-4850-99FD-7F014D02F531}" type="parTrans" cxnId="{7D0B4478-A78B-4B87-892F-5BA01196A8A3}">
      <dgm:prSet/>
      <dgm:spPr/>
      <dgm:t>
        <a:bodyPr/>
        <a:lstStyle/>
        <a:p>
          <a:endParaRPr lang="en-US"/>
        </a:p>
      </dgm:t>
    </dgm:pt>
    <dgm:pt modelId="{769B27D2-7AEB-4C1B-B349-EAD39FD4D199}" type="sibTrans" cxnId="{7D0B4478-A78B-4B87-892F-5BA01196A8A3}">
      <dgm:prSet/>
      <dgm:spPr/>
      <dgm:t>
        <a:bodyPr/>
        <a:lstStyle/>
        <a:p>
          <a:endParaRPr lang="en-US"/>
        </a:p>
      </dgm:t>
    </dgm:pt>
    <dgm:pt modelId="{08C5C4D3-ACE7-433B-B9AA-B5144498AA0B}">
      <dgm:prSet custT="1"/>
      <dgm:spPr/>
      <dgm:t>
        <a:bodyPr/>
        <a:lstStyle/>
        <a:p>
          <a:r>
            <a:rPr lang="en-US" sz="2400" dirty="0">
              <a:hlinkClick xmlns:r="http://schemas.openxmlformats.org/officeDocument/2006/relationships" r:id="rId1"/>
            </a:rPr>
            <a:t>Contact </a:t>
          </a:r>
          <a:r>
            <a:rPr lang="en-US" sz="2400" dirty="0"/>
            <a:t>us to explore the Alliance Program.</a:t>
          </a:r>
        </a:p>
      </dgm:t>
    </dgm:pt>
    <dgm:pt modelId="{FE4ECCEE-77AE-4A4E-B561-3A49605A6ECB}" type="parTrans" cxnId="{B85DC1F3-A5A1-44D6-B97C-96FC1805C578}">
      <dgm:prSet/>
      <dgm:spPr/>
      <dgm:t>
        <a:bodyPr/>
        <a:lstStyle/>
        <a:p>
          <a:endParaRPr lang="en-US"/>
        </a:p>
      </dgm:t>
    </dgm:pt>
    <dgm:pt modelId="{FCB00A03-7FF9-4ADB-9375-6B36654E8ECD}" type="sibTrans" cxnId="{B85DC1F3-A5A1-44D6-B97C-96FC1805C578}">
      <dgm:prSet/>
      <dgm:spPr/>
      <dgm:t>
        <a:bodyPr/>
        <a:lstStyle/>
        <a:p>
          <a:endParaRPr lang="en-US"/>
        </a:p>
      </dgm:t>
    </dgm:pt>
    <dgm:pt modelId="{685BAB10-CAF9-4E71-BF76-7E22E76D751A}" type="pres">
      <dgm:prSet presAssocID="{C67EA74F-AF1E-4407-A871-A881FAAD74AA}" presName="hierChild1" presStyleCnt="0">
        <dgm:presLayoutVars>
          <dgm:chPref val="1"/>
          <dgm:dir/>
          <dgm:animOne val="branch"/>
          <dgm:animLvl val="lvl"/>
          <dgm:resizeHandles/>
        </dgm:presLayoutVars>
      </dgm:prSet>
      <dgm:spPr/>
    </dgm:pt>
    <dgm:pt modelId="{AB2D1540-A5FD-4351-8FAA-DDD8110E0E0C}" type="pres">
      <dgm:prSet presAssocID="{E3BC7F21-5561-4CE4-A588-D46C6D429435}" presName="hierRoot1" presStyleCnt="0"/>
      <dgm:spPr/>
    </dgm:pt>
    <dgm:pt modelId="{D49CAD5E-FE6C-4113-AF2B-0CEF8140DE1C}" type="pres">
      <dgm:prSet presAssocID="{E3BC7F21-5561-4CE4-A588-D46C6D429435}" presName="composite" presStyleCnt="0"/>
      <dgm:spPr/>
    </dgm:pt>
    <dgm:pt modelId="{9B247254-B347-4F5B-B604-91E15CEAA1D6}" type="pres">
      <dgm:prSet presAssocID="{E3BC7F21-5561-4CE4-A588-D46C6D429435}" presName="background" presStyleLbl="node0" presStyleIdx="0" presStyleCnt="2"/>
      <dgm:spPr/>
    </dgm:pt>
    <dgm:pt modelId="{9F75A308-AB95-4EB3-B704-A6EA88591BE5}" type="pres">
      <dgm:prSet presAssocID="{E3BC7F21-5561-4CE4-A588-D46C6D429435}" presName="text" presStyleLbl="fgAcc0" presStyleIdx="0" presStyleCnt="2">
        <dgm:presLayoutVars>
          <dgm:chPref val="3"/>
        </dgm:presLayoutVars>
      </dgm:prSet>
      <dgm:spPr/>
    </dgm:pt>
    <dgm:pt modelId="{183E22FA-AF15-4799-AB25-78B6D9871A33}" type="pres">
      <dgm:prSet presAssocID="{E3BC7F21-5561-4CE4-A588-D46C6D429435}" presName="hierChild2" presStyleCnt="0"/>
      <dgm:spPr/>
    </dgm:pt>
    <dgm:pt modelId="{D6831BF9-8D33-49BD-90DA-D90A493735F3}" type="pres">
      <dgm:prSet presAssocID="{08C5C4D3-ACE7-433B-B9AA-B5144498AA0B}" presName="hierRoot1" presStyleCnt="0"/>
      <dgm:spPr/>
    </dgm:pt>
    <dgm:pt modelId="{533ABA06-B3CC-45E8-9809-9DA73C51EBE0}" type="pres">
      <dgm:prSet presAssocID="{08C5C4D3-ACE7-433B-B9AA-B5144498AA0B}" presName="composite" presStyleCnt="0"/>
      <dgm:spPr/>
    </dgm:pt>
    <dgm:pt modelId="{E8E25504-A4CD-4892-AEE1-DED2C05B91BA}" type="pres">
      <dgm:prSet presAssocID="{08C5C4D3-ACE7-433B-B9AA-B5144498AA0B}" presName="background" presStyleLbl="node0" presStyleIdx="1" presStyleCnt="2"/>
      <dgm:spPr/>
    </dgm:pt>
    <dgm:pt modelId="{FF2F6695-E2F2-4C3B-ACC1-4EDBB50FE47B}" type="pres">
      <dgm:prSet presAssocID="{08C5C4D3-ACE7-433B-B9AA-B5144498AA0B}" presName="text" presStyleLbl="fgAcc0" presStyleIdx="1" presStyleCnt="2">
        <dgm:presLayoutVars>
          <dgm:chPref val="3"/>
        </dgm:presLayoutVars>
      </dgm:prSet>
      <dgm:spPr/>
    </dgm:pt>
    <dgm:pt modelId="{7A417B17-6252-4A78-AFB9-CCCEA7A5FECD}" type="pres">
      <dgm:prSet presAssocID="{08C5C4D3-ACE7-433B-B9AA-B5144498AA0B}" presName="hierChild2" presStyleCnt="0"/>
      <dgm:spPr/>
    </dgm:pt>
  </dgm:ptLst>
  <dgm:cxnLst>
    <dgm:cxn modelId="{0C038767-BD07-4F56-B09D-75B8F2704662}" type="presOf" srcId="{C67EA74F-AF1E-4407-A871-A881FAAD74AA}" destId="{685BAB10-CAF9-4E71-BF76-7E22E76D751A}" srcOrd="0" destOrd="0" presId="urn:microsoft.com/office/officeart/2005/8/layout/hierarchy1"/>
    <dgm:cxn modelId="{7D0B4478-A78B-4B87-892F-5BA01196A8A3}" srcId="{C67EA74F-AF1E-4407-A871-A881FAAD74AA}" destId="{E3BC7F21-5561-4CE4-A588-D46C6D429435}" srcOrd="0" destOrd="0" parTransId="{98302C26-F54B-4850-99FD-7F014D02F531}" sibTransId="{769B27D2-7AEB-4C1B-B349-EAD39FD4D199}"/>
    <dgm:cxn modelId="{235BE68B-C112-4316-9ABF-527012D6CE67}" type="presOf" srcId="{08C5C4D3-ACE7-433B-B9AA-B5144498AA0B}" destId="{FF2F6695-E2F2-4C3B-ACC1-4EDBB50FE47B}" srcOrd="0" destOrd="0" presId="urn:microsoft.com/office/officeart/2005/8/layout/hierarchy1"/>
    <dgm:cxn modelId="{7B4C6A95-1AB1-47E6-83B4-5955702892B5}" type="presOf" srcId="{E3BC7F21-5561-4CE4-A588-D46C6D429435}" destId="{9F75A308-AB95-4EB3-B704-A6EA88591BE5}" srcOrd="0" destOrd="0" presId="urn:microsoft.com/office/officeart/2005/8/layout/hierarchy1"/>
    <dgm:cxn modelId="{B85DC1F3-A5A1-44D6-B97C-96FC1805C578}" srcId="{C67EA74F-AF1E-4407-A871-A881FAAD74AA}" destId="{08C5C4D3-ACE7-433B-B9AA-B5144498AA0B}" srcOrd="1" destOrd="0" parTransId="{FE4ECCEE-77AE-4A4E-B561-3A49605A6ECB}" sibTransId="{FCB00A03-7FF9-4ADB-9375-6B36654E8ECD}"/>
    <dgm:cxn modelId="{A78E6F94-8E4B-4F3B-B343-0C5B20C2A854}" type="presParOf" srcId="{685BAB10-CAF9-4E71-BF76-7E22E76D751A}" destId="{AB2D1540-A5FD-4351-8FAA-DDD8110E0E0C}" srcOrd="0" destOrd="0" presId="urn:microsoft.com/office/officeart/2005/8/layout/hierarchy1"/>
    <dgm:cxn modelId="{7716E047-04A4-4AA9-BDAB-87C92B0CF59D}" type="presParOf" srcId="{AB2D1540-A5FD-4351-8FAA-DDD8110E0E0C}" destId="{D49CAD5E-FE6C-4113-AF2B-0CEF8140DE1C}" srcOrd="0" destOrd="0" presId="urn:microsoft.com/office/officeart/2005/8/layout/hierarchy1"/>
    <dgm:cxn modelId="{76208859-C72E-4052-A3B6-7D9C607B9A86}" type="presParOf" srcId="{D49CAD5E-FE6C-4113-AF2B-0CEF8140DE1C}" destId="{9B247254-B347-4F5B-B604-91E15CEAA1D6}" srcOrd="0" destOrd="0" presId="urn:microsoft.com/office/officeart/2005/8/layout/hierarchy1"/>
    <dgm:cxn modelId="{12A4F077-40BC-4C79-9327-97ED3B0E7E83}" type="presParOf" srcId="{D49CAD5E-FE6C-4113-AF2B-0CEF8140DE1C}" destId="{9F75A308-AB95-4EB3-B704-A6EA88591BE5}" srcOrd="1" destOrd="0" presId="urn:microsoft.com/office/officeart/2005/8/layout/hierarchy1"/>
    <dgm:cxn modelId="{616C218C-2385-4F55-97B6-83E7AF67B8CD}" type="presParOf" srcId="{AB2D1540-A5FD-4351-8FAA-DDD8110E0E0C}" destId="{183E22FA-AF15-4799-AB25-78B6D9871A33}" srcOrd="1" destOrd="0" presId="urn:microsoft.com/office/officeart/2005/8/layout/hierarchy1"/>
    <dgm:cxn modelId="{F3D78C37-DC86-4DB5-8065-7235F273FC86}" type="presParOf" srcId="{685BAB10-CAF9-4E71-BF76-7E22E76D751A}" destId="{D6831BF9-8D33-49BD-90DA-D90A493735F3}" srcOrd="1" destOrd="0" presId="urn:microsoft.com/office/officeart/2005/8/layout/hierarchy1"/>
    <dgm:cxn modelId="{AFED77CD-FB49-44B2-B04D-CAE0B2E5F193}" type="presParOf" srcId="{D6831BF9-8D33-49BD-90DA-D90A493735F3}" destId="{533ABA06-B3CC-45E8-9809-9DA73C51EBE0}" srcOrd="0" destOrd="0" presId="urn:microsoft.com/office/officeart/2005/8/layout/hierarchy1"/>
    <dgm:cxn modelId="{ECD5C998-A610-4889-B035-5FACC1D8DAE0}" type="presParOf" srcId="{533ABA06-B3CC-45E8-9809-9DA73C51EBE0}" destId="{E8E25504-A4CD-4892-AEE1-DED2C05B91BA}" srcOrd="0" destOrd="0" presId="urn:microsoft.com/office/officeart/2005/8/layout/hierarchy1"/>
    <dgm:cxn modelId="{38278B72-9842-41C5-81A4-317A0FF16110}" type="presParOf" srcId="{533ABA06-B3CC-45E8-9809-9DA73C51EBE0}" destId="{FF2F6695-E2F2-4C3B-ACC1-4EDBB50FE47B}" srcOrd="1" destOrd="0" presId="urn:microsoft.com/office/officeart/2005/8/layout/hierarchy1"/>
    <dgm:cxn modelId="{87C1393E-5FB8-466B-80F9-1D73AEF4371C}" type="presParOf" srcId="{D6831BF9-8D33-49BD-90DA-D90A493735F3}" destId="{7A417B17-6252-4A78-AFB9-CCCEA7A5FEC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678DD-2FE4-413A-8CE8-AE0995753825}">
      <dsp:nvSpPr>
        <dsp:cNvPr id="0" name=""/>
        <dsp:cNvSpPr/>
      </dsp:nvSpPr>
      <dsp:spPr>
        <a:xfrm>
          <a:off x="0" y="411"/>
          <a:ext cx="349481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9DD267-3933-4F37-AA4F-509CCC634F69}">
      <dsp:nvSpPr>
        <dsp:cNvPr id="0" name=""/>
        <dsp:cNvSpPr/>
      </dsp:nvSpPr>
      <dsp:spPr>
        <a:xfrm>
          <a:off x="0" y="411"/>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Commercial Real Estate Lending and Mortgage Banking</a:t>
          </a:r>
        </a:p>
      </dsp:txBody>
      <dsp:txXfrm>
        <a:off x="0" y="411"/>
        <a:ext cx="3494817" cy="259485"/>
      </dsp:txXfrm>
    </dsp:sp>
    <dsp:sp modelId="{F2B30B9C-D156-45B4-9A80-6FB4EE3FBBE8}">
      <dsp:nvSpPr>
        <dsp:cNvPr id="0" name=""/>
        <dsp:cNvSpPr/>
      </dsp:nvSpPr>
      <dsp:spPr>
        <a:xfrm>
          <a:off x="0" y="259897"/>
          <a:ext cx="349481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C519AC-7A0E-46CA-88BE-FA5CA87A9A77}">
      <dsp:nvSpPr>
        <dsp:cNvPr id="0" name=""/>
        <dsp:cNvSpPr/>
      </dsp:nvSpPr>
      <dsp:spPr>
        <a:xfrm>
          <a:off x="0" y="259897"/>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Land Acquisition and Construction</a:t>
          </a:r>
        </a:p>
      </dsp:txBody>
      <dsp:txXfrm>
        <a:off x="0" y="259897"/>
        <a:ext cx="3494817" cy="259485"/>
      </dsp:txXfrm>
    </dsp:sp>
    <dsp:sp modelId="{E8932217-CC1D-4B53-AF64-9B59E1F13747}">
      <dsp:nvSpPr>
        <dsp:cNvPr id="0" name=""/>
        <dsp:cNvSpPr/>
      </dsp:nvSpPr>
      <dsp:spPr>
        <a:xfrm>
          <a:off x="0" y="519383"/>
          <a:ext cx="349481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465F401-75BE-4F87-83C7-AF95073FFFDF}">
      <dsp:nvSpPr>
        <dsp:cNvPr id="0" name=""/>
        <dsp:cNvSpPr/>
      </dsp:nvSpPr>
      <dsp:spPr>
        <a:xfrm>
          <a:off x="0" y="519383"/>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Accounts Receivable and Term Facilities</a:t>
          </a:r>
        </a:p>
      </dsp:txBody>
      <dsp:txXfrm>
        <a:off x="0" y="519383"/>
        <a:ext cx="3494817" cy="259485"/>
      </dsp:txXfrm>
    </dsp:sp>
    <dsp:sp modelId="{951F87C2-DBCE-46E7-AA2B-69E030B15DF4}">
      <dsp:nvSpPr>
        <dsp:cNvPr id="0" name=""/>
        <dsp:cNvSpPr/>
      </dsp:nvSpPr>
      <dsp:spPr>
        <a:xfrm>
          <a:off x="0" y="778868"/>
          <a:ext cx="349481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AEEE55-61A4-4492-99DA-EDC2F9732395}">
      <dsp:nvSpPr>
        <dsp:cNvPr id="0" name=""/>
        <dsp:cNvSpPr/>
      </dsp:nvSpPr>
      <dsp:spPr>
        <a:xfrm>
          <a:off x="0" y="778868"/>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Bridge Loans</a:t>
          </a:r>
        </a:p>
      </dsp:txBody>
      <dsp:txXfrm>
        <a:off x="0" y="778868"/>
        <a:ext cx="3494817" cy="259485"/>
      </dsp:txXfrm>
    </dsp:sp>
    <dsp:sp modelId="{54E74CAB-4801-4FF2-8E1F-CF8C1A55B939}">
      <dsp:nvSpPr>
        <dsp:cNvPr id="0" name=""/>
        <dsp:cNvSpPr/>
      </dsp:nvSpPr>
      <dsp:spPr>
        <a:xfrm>
          <a:off x="0" y="1038354"/>
          <a:ext cx="349481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B5C282-108D-44BF-A74A-AE4F9C8F30FB}">
      <dsp:nvSpPr>
        <dsp:cNvPr id="0" name=""/>
        <dsp:cNvSpPr/>
      </dsp:nvSpPr>
      <dsp:spPr>
        <a:xfrm>
          <a:off x="0" y="1038354"/>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Mezzanine Loans</a:t>
          </a:r>
        </a:p>
      </dsp:txBody>
      <dsp:txXfrm>
        <a:off x="0" y="1038354"/>
        <a:ext cx="3494817" cy="259485"/>
      </dsp:txXfrm>
    </dsp:sp>
    <dsp:sp modelId="{31978D97-964E-43A0-8618-69FEB988F806}">
      <dsp:nvSpPr>
        <dsp:cNvPr id="0" name=""/>
        <dsp:cNvSpPr/>
      </dsp:nvSpPr>
      <dsp:spPr>
        <a:xfrm>
          <a:off x="0" y="1297840"/>
          <a:ext cx="349481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632669-0D2D-43A7-A855-BD0C33E1BA7C}">
      <dsp:nvSpPr>
        <dsp:cNvPr id="0" name=""/>
        <dsp:cNvSpPr/>
      </dsp:nvSpPr>
      <dsp:spPr>
        <a:xfrm>
          <a:off x="0" y="1297840"/>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Private Funding</a:t>
          </a:r>
        </a:p>
      </dsp:txBody>
      <dsp:txXfrm>
        <a:off x="0" y="1297840"/>
        <a:ext cx="3494817" cy="259485"/>
      </dsp:txXfrm>
    </dsp:sp>
    <dsp:sp modelId="{474EB986-2494-4AC9-9636-4D648B75706A}">
      <dsp:nvSpPr>
        <dsp:cNvPr id="0" name=""/>
        <dsp:cNvSpPr/>
      </dsp:nvSpPr>
      <dsp:spPr>
        <a:xfrm>
          <a:off x="0" y="1557325"/>
          <a:ext cx="349481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9949C9-56BD-48E3-8B41-6A573FCC90DA}">
      <dsp:nvSpPr>
        <dsp:cNvPr id="0" name=""/>
        <dsp:cNvSpPr/>
      </dsp:nvSpPr>
      <dsp:spPr>
        <a:xfrm>
          <a:off x="0" y="1557325"/>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Corporate Debt and Equity Placement</a:t>
          </a:r>
        </a:p>
      </dsp:txBody>
      <dsp:txXfrm>
        <a:off x="0" y="1557325"/>
        <a:ext cx="3494817" cy="259485"/>
      </dsp:txXfrm>
    </dsp:sp>
    <dsp:sp modelId="{B6E892AE-F0DD-4EE0-8960-554F27162687}">
      <dsp:nvSpPr>
        <dsp:cNvPr id="0" name=""/>
        <dsp:cNvSpPr/>
      </dsp:nvSpPr>
      <dsp:spPr>
        <a:xfrm>
          <a:off x="0" y="1816811"/>
          <a:ext cx="349481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4007FBE-16F6-4A8B-BD0F-200B567052C5}">
      <dsp:nvSpPr>
        <dsp:cNvPr id="0" name=""/>
        <dsp:cNvSpPr/>
      </dsp:nvSpPr>
      <dsp:spPr>
        <a:xfrm>
          <a:off x="0" y="1816811"/>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Small Business Administration</a:t>
          </a:r>
        </a:p>
      </dsp:txBody>
      <dsp:txXfrm>
        <a:off x="0" y="1816811"/>
        <a:ext cx="3494817" cy="259485"/>
      </dsp:txXfrm>
    </dsp:sp>
    <dsp:sp modelId="{8E33606C-0AB1-4170-BFA0-EFF83E8E765C}">
      <dsp:nvSpPr>
        <dsp:cNvPr id="0" name=""/>
        <dsp:cNvSpPr/>
      </dsp:nvSpPr>
      <dsp:spPr>
        <a:xfrm>
          <a:off x="0" y="2076296"/>
          <a:ext cx="349481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39A505-B9CC-43CA-B6FE-C08B6053C0BE}">
      <dsp:nvSpPr>
        <dsp:cNvPr id="0" name=""/>
        <dsp:cNvSpPr/>
      </dsp:nvSpPr>
      <dsp:spPr>
        <a:xfrm>
          <a:off x="0" y="2076296"/>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Corporate Work Outs, Restructure and Turn Around's</a:t>
          </a:r>
        </a:p>
      </dsp:txBody>
      <dsp:txXfrm>
        <a:off x="0" y="2076296"/>
        <a:ext cx="3494817" cy="259485"/>
      </dsp:txXfrm>
    </dsp:sp>
    <dsp:sp modelId="{D3224B95-2834-4A7E-AB91-14389D20E40D}">
      <dsp:nvSpPr>
        <dsp:cNvPr id="0" name=""/>
        <dsp:cNvSpPr/>
      </dsp:nvSpPr>
      <dsp:spPr>
        <a:xfrm>
          <a:off x="0" y="2335782"/>
          <a:ext cx="349481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861A466-20CB-4E6B-A918-ABB9E850D0ED}">
      <dsp:nvSpPr>
        <dsp:cNvPr id="0" name=""/>
        <dsp:cNvSpPr/>
      </dsp:nvSpPr>
      <dsp:spPr>
        <a:xfrm>
          <a:off x="0" y="2335782"/>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Debtor In Possession Financing (DIP)</a:t>
          </a:r>
        </a:p>
      </dsp:txBody>
      <dsp:txXfrm>
        <a:off x="0" y="2335782"/>
        <a:ext cx="3494817" cy="259485"/>
      </dsp:txXfrm>
    </dsp:sp>
    <dsp:sp modelId="{AB4F68AC-4A2B-4D86-B619-F9B4F810FABD}">
      <dsp:nvSpPr>
        <dsp:cNvPr id="0" name=""/>
        <dsp:cNvSpPr/>
      </dsp:nvSpPr>
      <dsp:spPr>
        <a:xfrm>
          <a:off x="0" y="2595268"/>
          <a:ext cx="349481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522767-F09A-4283-89E9-3CD4194D04D9}">
      <dsp:nvSpPr>
        <dsp:cNvPr id="0" name=""/>
        <dsp:cNvSpPr/>
      </dsp:nvSpPr>
      <dsp:spPr>
        <a:xfrm>
          <a:off x="0" y="2595268"/>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International Loans</a:t>
          </a:r>
        </a:p>
      </dsp:txBody>
      <dsp:txXfrm>
        <a:off x="0" y="2595268"/>
        <a:ext cx="3494817" cy="259485"/>
      </dsp:txXfrm>
    </dsp:sp>
    <dsp:sp modelId="{013E471C-04D8-4E22-8937-EF8777235202}">
      <dsp:nvSpPr>
        <dsp:cNvPr id="0" name=""/>
        <dsp:cNvSpPr/>
      </dsp:nvSpPr>
      <dsp:spPr>
        <a:xfrm>
          <a:off x="0" y="2854753"/>
          <a:ext cx="349481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4F3DAA-B514-4AF6-B1F4-3C233DFC59E7}">
      <dsp:nvSpPr>
        <dsp:cNvPr id="0" name=""/>
        <dsp:cNvSpPr/>
      </dsp:nvSpPr>
      <dsp:spPr>
        <a:xfrm>
          <a:off x="0" y="2854753"/>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Whole and Portfolio Loan Acquisition's</a:t>
          </a:r>
        </a:p>
      </dsp:txBody>
      <dsp:txXfrm>
        <a:off x="0" y="2854753"/>
        <a:ext cx="3494817" cy="259485"/>
      </dsp:txXfrm>
    </dsp:sp>
    <dsp:sp modelId="{1B44538B-DA77-465F-8CB8-58D82BD91648}">
      <dsp:nvSpPr>
        <dsp:cNvPr id="0" name=""/>
        <dsp:cNvSpPr/>
      </dsp:nvSpPr>
      <dsp:spPr>
        <a:xfrm>
          <a:off x="0" y="3114239"/>
          <a:ext cx="349481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988FDE-8FD5-434D-B4E3-1B6BF97E765C}">
      <dsp:nvSpPr>
        <dsp:cNvPr id="0" name=""/>
        <dsp:cNvSpPr/>
      </dsp:nvSpPr>
      <dsp:spPr>
        <a:xfrm>
          <a:off x="0" y="3114239"/>
          <a:ext cx="3494817" cy="25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EDA and Public Financing </a:t>
          </a:r>
        </a:p>
      </dsp:txBody>
      <dsp:txXfrm>
        <a:off x="0" y="3114239"/>
        <a:ext cx="3494817" cy="259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88029-ECC8-430B-A368-4CBD4CE73EAF}">
      <dsp:nvSpPr>
        <dsp:cNvPr id="0" name=""/>
        <dsp:cNvSpPr/>
      </dsp:nvSpPr>
      <dsp:spPr>
        <a:xfrm>
          <a:off x="2048443" y="377593"/>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421695"/>
        <a:ext cx="16186" cy="3237"/>
      </dsp:txXfrm>
    </dsp:sp>
    <dsp:sp modelId="{296F1FAC-1229-43DA-B2F9-B066B74AF07F}">
      <dsp:nvSpPr>
        <dsp:cNvPr id="0" name=""/>
        <dsp:cNvSpPr/>
      </dsp:nvSpPr>
      <dsp:spPr>
        <a:xfrm>
          <a:off x="642729" y="105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Insurance Companies </a:t>
          </a:r>
        </a:p>
      </dsp:txBody>
      <dsp:txXfrm>
        <a:off x="642729" y="1059"/>
        <a:ext cx="1407514" cy="844508"/>
      </dsp:txXfrm>
    </dsp:sp>
    <dsp:sp modelId="{C34B0B07-3BD9-4155-A9A1-E26EEF966EF2}">
      <dsp:nvSpPr>
        <dsp:cNvPr id="0" name=""/>
        <dsp:cNvSpPr/>
      </dsp:nvSpPr>
      <dsp:spPr>
        <a:xfrm>
          <a:off x="3779685" y="377593"/>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421695"/>
        <a:ext cx="16186" cy="3237"/>
      </dsp:txXfrm>
    </dsp:sp>
    <dsp:sp modelId="{356F6CB2-0028-4D30-83C0-562313D12658}">
      <dsp:nvSpPr>
        <dsp:cNvPr id="0" name=""/>
        <dsp:cNvSpPr/>
      </dsp:nvSpPr>
      <dsp:spPr>
        <a:xfrm>
          <a:off x="2373971" y="105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Pension Funds </a:t>
          </a:r>
        </a:p>
      </dsp:txBody>
      <dsp:txXfrm>
        <a:off x="2373971" y="1059"/>
        <a:ext cx="1407514" cy="844508"/>
      </dsp:txXfrm>
    </dsp:sp>
    <dsp:sp modelId="{59B38C72-5182-40EC-AF32-E596E61BA999}">
      <dsp:nvSpPr>
        <dsp:cNvPr id="0" name=""/>
        <dsp:cNvSpPr/>
      </dsp:nvSpPr>
      <dsp:spPr>
        <a:xfrm>
          <a:off x="5510928" y="377593"/>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399" y="421695"/>
        <a:ext cx="16186" cy="3237"/>
      </dsp:txXfrm>
    </dsp:sp>
    <dsp:sp modelId="{AB1921ED-00F7-41F1-8EE7-3CF17D2B1A06}">
      <dsp:nvSpPr>
        <dsp:cNvPr id="0" name=""/>
        <dsp:cNvSpPr/>
      </dsp:nvSpPr>
      <dsp:spPr>
        <a:xfrm>
          <a:off x="4105214" y="105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Agencies </a:t>
          </a:r>
        </a:p>
      </dsp:txBody>
      <dsp:txXfrm>
        <a:off x="4105214" y="1059"/>
        <a:ext cx="1407514" cy="844508"/>
      </dsp:txXfrm>
    </dsp:sp>
    <dsp:sp modelId="{7086C354-8100-4CD9-B699-63150CAF4A60}">
      <dsp:nvSpPr>
        <dsp:cNvPr id="0" name=""/>
        <dsp:cNvSpPr/>
      </dsp:nvSpPr>
      <dsp:spPr>
        <a:xfrm>
          <a:off x="1346486" y="843768"/>
          <a:ext cx="5193726" cy="293128"/>
        </a:xfrm>
        <a:custGeom>
          <a:avLst/>
          <a:gdLst/>
          <a:ahLst/>
          <a:cxnLst/>
          <a:rect l="0" t="0" r="0" b="0"/>
          <a:pathLst>
            <a:path>
              <a:moveTo>
                <a:pt x="5193726" y="0"/>
              </a:moveTo>
              <a:lnTo>
                <a:pt x="5193726" y="163664"/>
              </a:lnTo>
              <a:lnTo>
                <a:pt x="0" y="163664"/>
              </a:lnTo>
              <a:lnTo>
                <a:pt x="0" y="293128"/>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254" y="988713"/>
        <a:ext cx="260190" cy="3237"/>
      </dsp:txXfrm>
    </dsp:sp>
    <dsp:sp modelId="{8A9A11D2-6A6B-424B-A834-AE152A116261}">
      <dsp:nvSpPr>
        <dsp:cNvPr id="0" name=""/>
        <dsp:cNvSpPr/>
      </dsp:nvSpPr>
      <dsp:spPr>
        <a:xfrm>
          <a:off x="5836456" y="105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Capital and credit companies </a:t>
          </a:r>
        </a:p>
      </dsp:txBody>
      <dsp:txXfrm>
        <a:off x="5836456" y="1059"/>
        <a:ext cx="1407514" cy="844508"/>
      </dsp:txXfrm>
    </dsp:sp>
    <dsp:sp modelId="{1CE07CC7-F34E-46B1-A08A-C23D8AA3A0CB}">
      <dsp:nvSpPr>
        <dsp:cNvPr id="0" name=""/>
        <dsp:cNvSpPr/>
      </dsp:nvSpPr>
      <dsp:spPr>
        <a:xfrm>
          <a:off x="2048443" y="1545830"/>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1589932"/>
        <a:ext cx="16186" cy="3237"/>
      </dsp:txXfrm>
    </dsp:sp>
    <dsp:sp modelId="{F730FA47-C042-425F-AB19-A7F7EE5AF6D8}">
      <dsp:nvSpPr>
        <dsp:cNvPr id="0" name=""/>
        <dsp:cNvSpPr/>
      </dsp:nvSpPr>
      <dsp:spPr>
        <a:xfrm>
          <a:off x="642729" y="1169296"/>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REITs </a:t>
          </a:r>
        </a:p>
      </dsp:txBody>
      <dsp:txXfrm>
        <a:off x="642729" y="1169296"/>
        <a:ext cx="1407514" cy="844508"/>
      </dsp:txXfrm>
    </dsp:sp>
    <dsp:sp modelId="{88270031-6314-44A4-95D8-BDEA6850C460}">
      <dsp:nvSpPr>
        <dsp:cNvPr id="0" name=""/>
        <dsp:cNvSpPr/>
      </dsp:nvSpPr>
      <dsp:spPr>
        <a:xfrm>
          <a:off x="3779685" y="1545830"/>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1589932"/>
        <a:ext cx="16186" cy="3237"/>
      </dsp:txXfrm>
    </dsp:sp>
    <dsp:sp modelId="{13730FC9-25DE-4E14-B99B-189FED0902F3}">
      <dsp:nvSpPr>
        <dsp:cNvPr id="0" name=""/>
        <dsp:cNvSpPr/>
      </dsp:nvSpPr>
      <dsp:spPr>
        <a:xfrm>
          <a:off x="2373971" y="1169296"/>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Investment banks </a:t>
          </a:r>
        </a:p>
      </dsp:txBody>
      <dsp:txXfrm>
        <a:off x="2373971" y="1169296"/>
        <a:ext cx="1407514" cy="844508"/>
      </dsp:txXfrm>
    </dsp:sp>
    <dsp:sp modelId="{B9488474-13DA-4002-8793-7A0CAD4D854F}">
      <dsp:nvSpPr>
        <dsp:cNvPr id="0" name=""/>
        <dsp:cNvSpPr/>
      </dsp:nvSpPr>
      <dsp:spPr>
        <a:xfrm>
          <a:off x="5510928" y="1545830"/>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399" y="1589932"/>
        <a:ext cx="16186" cy="3237"/>
      </dsp:txXfrm>
    </dsp:sp>
    <dsp:sp modelId="{BAC74D04-59E7-4FD4-AF93-34C899A3124F}">
      <dsp:nvSpPr>
        <dsp:cNvPr id="0" name=""/>
        <dsp:cNvSpPr/>
      </dsp:nvSpPr>
      <dsp:spPr>
        <a:xfrm>
          <a:off x="4105214" y="1169296"/>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Opportunity Funds </a:t>
          </a:r>
        </a:p>
      </dsp:txBody>
      <dsp:txXfrm>
        <a:off x="4105214" y="1169296"/>
        <a:ext cx="1407514" cy="844508"/>
      </dsp:txXfrm>
    </dsp:sp>
    <dsp:sp modelId="{8941E2A0-DB87-47D7-9E5C-A755965F9114}">
      <dsp:nvSpPr>
        <dsp:cNvPr id="0" name=""/>
        <dsp:cNvSpPr/>
      </dsp:nvSpPr>
      <dsp:spPr>
        <a:xfrm>
          <a:off x="1346486" y="2012004"/>
          <a:ext cx="5193726" cy="293128"/>
        </a:xfrm>
        <a:custGeom>
          <a:avLst/>
          <a:gdLst/>
          <a:ahLst/>
          <a:cxnLst/>
          <a:rect l="0" t="0" r="0" b="0"/>
          <a:pathLst>
            <a:path>
              <a:moveTo>
                <a:pt x="5193726" y="0"/>
              </a:moveTo>
              <a:lnTo>
                <a:pt x="5193726" y="163664"/>
              </a:lnTo>
              <a:lnTo>
                <a:pt x="0" y="163664"/>
              </a:lnTo>
              <a:lnTo>
                <a:pt x="0" y="293128"/>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254" y="2156950"/>
        <a:ext cx="260190" cy="3237"/>
      </dsp:txXfrm>
    </dsp:sp>
    <dsp:sp modelId="{A8DE54A9-E1EF-49AF-9AA9-B96A75293E64}">
      <dsp:nvSpPr>
        <dsp:cNvPr id="0" name=""/>
        <dsp:cNvSpPr/>
      </dsp:nvSpPr>
      <dsp:spPr>
        <a:xfrm>
          <a:off x="5836456" y="1169296"/>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Hedge Funds </a:t>
          </a:r>
        </a:p>
      </dsp:txBody>
      <dsp:txXfrm>
        <a:off x="5836456" y="1169296"/>
        <a:ext cx="1407514" cy="844508"/>
      </dsp:txXfrm>
    </dsp:sp>
    <dsp:sp modelId="{E1043C8D-8D60-4DB8-80B1-2E83A61FBDDB}">
      <dsp:nvSpPr>
        <dsp:cNvPr id="0" name=""/>
        <dsp:cNvSpPr/>
      </dsp:nvSpPr>
      <dsp:spPr>
        <a:xfrm>
          <a:off x="2048443" y="2714067"/>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2758168"/>
        <a:ext cx="16186" cy="3237"/>
      </dsp:txXfrm>
    </dsp:sp>
    <dsp:sp modelId="{C62DCC47-F41E-4944-9884-4AA4AB6E4B94}">
      <dsp:nvSpPr>
        <dsp:cNvPr id="0" name=""/>
        <dsp:cNvSpPr/>
      </dsp:nvSpPr>
      <dsp:spPr>
        <a:xfrm>
          <a:off x="642729" y="2337533"/>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Endowment Funds </a:t>
          </a:r>
        </a:p>
      </dsp:txBody>
      <dsp:txXfrm>
        <a:off x="642729" y="2337533"/>
        <a:ext cx="1407514" cy="844508"/>
      </dsp:txXfrm>
    </dsp:sp>
    <dsp:sp modelId="{7B6F2E06-D9DC-4F5E-8400-9FC8CBCCD154}">
      <dsp:nvSpPr>
        <dsp:cNvPr id="0" name=""/>
        <dsp:cNvSpPr/>
      </dsp:nvSpPr>
      <dsp:spPr>
        <a:xfrm>
          <a:off x="3779685" y="2714067"/>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2758168"/>
        <a:ext cx="16186" cy="3237"/>
      </dsp:txXfrm>
    </dsp:sp>
    <dsp:sp modelId="{4E5A9605-48DE-444B-A1EE-41F8B16BED24}">
      <dsp:nvSpPr>
        <dsp:cNvPr id="0" name=""/>
        <dsp:cNvSpPr/>
      </dsp:nvSpPr>
      <dsp:spPr>
        <a:xfrm>
          <a:off x="2373971" y="2337533"/>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Foundations </a:t>
          </a:r>
        </a:p>
      </dsp:txBody>
      <dsp:txXfrm>
        <a:off x="2373971" y="2337533"/>
        <a:ext cx="1407514" cy="844508"/>
      </dsp:txXfrm>
    </dsp:sp>
    <dsp:sp modelId="{AD679C2D-9E53-4337-88F3-7F4DC7A78FCD}">
      <dsp:nvSpPr>
        <dsp:cNvPr id="0" name=""/>
        <dsp:cNvSpPr/>
      </dsp:nvSpPr>
      <dsp:spPr>
        <a:xfrm>
          <a:off x="5510928" y="2714067"/>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399" y="2758168"/>
        <a:ext cx="16186" cy="3237"/>
      </dsp:txXfrm>
    </dsp:sp>
    <dsp:sp modelId="{D90CADE6-E540-4DDF-B56D-389FF0CA4235}">
      <dsp:nvSpPr>
        <dsp:cNvPr id="0" name=""/>
        <dsp:cNvSpPr/>
      </dsp:nvSpPr>
      <dsp:spPr>
        <a:xfrm>
          <a:off x="4105214" y="2337533"/>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Advisors </a:t>
          </a:r>
        </a:p>
      </dsp:txBody>
      <dsp:txXfrm>
        <a:off x="4105214" y="2337533"/>
        <a:ext cx="1407514" cy="844508"/>
      </dsp:txXfrm>
    </dsp:sp>
    <dsp:sp modelId="{97B64CA1-9482-4653-8E0A-10924C0E6F39}">
      <dsp:nvSpPr>
        <dsp:cNvPr id="0" name=""/>
        <dsp:cNvSpPr/>
      </dsp:nvSpPr>
      <dsp:spPr>
        <a:xfrm>
          <a:off x="1346486" y="3180241"/>
          <a:ext cx="5193726" cy="293128"/>
        </a:xfrm>
        <a:custGeom>
          <a:avLst/>
          <a:gdLst/>
          <a:ahLst/>
          <a:cxnLst/>
          <a:rect l="0" t="0" r="0" b="0"/>
          <a:pathLst>
            <a:path>
              <a:moveTo>
                <a:pt x="5193726" y="0"/>
              </a:moveTo>
              <a:lnTo>
                <a:pt x="5193726" y="163664"/>
              </a:lnTo>
              <a:lnTo>
                <a:pt x="0" y="163664"/>
              </a:lnTo>
              <a:lnTo>
                <a:pt x="0" y="293128"/>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254" y="3325187"/>
        <a:ext cx="260190" cy="3237"/>
      </dsp:txXfrm>
    </dsp:sp>
    <dsp:sp modelId="{7071292C-2A97-4B0D-B309-CF73C7B3FB6D}">
      <dsp:nvSpPr>
        <dsp:cNvPr id="0" name=""/>
        <dsp:cNvSpPr/>
      </dsp:nvSpPr>
      <dsp:spPr>
        <a:xfrm>
          <a:off x="5836456" y="2337533"/>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Trusts </a:t>
          </a:r>
        </a:p>
      </dsp:txBody>
      <dsp:txXfrm>
        <a:off x="5836456" y="2337533"/>
        <a:ext cx="1407514" cy="844508"/>
      </dsp:txXfrm>
    </dsp:sp>
    <dsp:sp modelId="{92BFB25C-98D7-49E5-B58D-04B5BA1807E1}">
      <dsp:nvSpPr>
        <dsp:cNvPr id="0" name=""/>
        <dsp:cNvSpPr/>
      </dsp:nvSpPr>
      <dsp:spPr>
        <a:xfrm>
          <a:off x="2048443" y="3882304"/>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3926405"/>
        <a:ext cx="16186" cy="3237"/>
      </dsp:txXfrm>
    </dsp:sp>
    <dsp:sp modelId="{3BE3D6CE-8331-475A-85B3-E88880D43F36}">
      <dsp:nvSpPr>
        <dsp:cNvPr id="0" name=""/>
        <dsp:cNvSpPr/>
      </dsp:nvSpPr>
      <dsp:spPr>
        <a:xfrm>
          <a:off x="642729" y="350576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High-net-worth individuals </a:t>
          </a:r>
        </a:p>
      </dsp:txBody>
      <dsp:txXfrm>
        <a:off x="642729" y="3505769"/>
        <a:ext cx="1407514" cy="844508"/>
      </dsp:txXfrm>
    </dsp:sp>
    <dsp:sp modelId="{169C1E9F-7737-4B3E-A844-8C8F6AE68041}">
      <dsp:nvSpPr>
        <dsp:cNvPr id="0" name=""/>
        <dsp:cNvSpPr/>
      </dsp:nvSpPr>
      <dsp:spPr>
        <a:xfrm>
          <a:off x="3779685" y="3882304"/>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3926405"/>
        <a:ext cx="16186" cy="3237"/>
      </dsp:txXfrm>
    </dsp:sp>
    <dsp:sp modelId="{7BAF09B5-38AB-4BA1-B32C-966E981D4824}">
      <dsp:nvSpPr>
        <dsp:cNvPr id="0" name=""/>
        <dsp:cNvSpPr/>
      </dsp:nvSpPr>
      <dsp:spPr>
        <a:xfrm>
          <a:off x="2373971" y="350576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Domestic (Regional to Money-center) Banks </a:t>
          </a:r>
        </a:p>
      </dsp:txBody>
      <dsp:txXfrm>
        <a:off x="2373971" y="3505769"/>
        <a:ext cx="1407514" cy="844508"/>
      </dsp:txXfrm>
    </dsp:sp>
    <dsp:sp modelId="{3CE3ACD4-1306-4EB9-AD9A-25EB0D5170F8}">
      <dsp:nvSpPr>
        <dsp:cNvPr id="0" name=""/>
        <dsp:cNvSpPr/>
      </dsp:nvSpPr>
      <dsp:spPr>
        <a:xfrm>
          <a:off x="5510928" y="3882304"/>
          <a:ext cx="293128" cy="91440"/>
        </a:xfrm>
        <a:custGeom>
          <a:avLst/>
          <a:gdLst/>
          <a:ahLst/>
          <a:cxnLst/>
          <a:rect l="0" t="0" r="0" b="0"/>
          <a:pathLst>
            <a:path>
              <a:moveTo>
                <a:pt x="0" y="45720"/>
              </a:moveTo>
              <a:lnTo>
                <a:pt x="29312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399" y="3926405"/>
        <a:ext cx="16186" cy="3237"/>
      </dsp:txXfrm>
    </dsp:sp>
    <dsp:sp modelId="{9B0B1217-CF59-440B-B858-1F8407AEDDF8}">
      <dsp:nvSpPr>
        <dsp:cNvPr id="0" name=""/>
        <dsp:cNvSpPr/>
      </dsp:nvSpPr>
      <dsp:spPr>
        <a:xfrm>
          <a:off x="4105214" y="350576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Foreign Banks </a:t>
          </a:r>
        </a:p>
      </dsp:txBody>
      <dsp:txXfrm>
        <a:off x="4105214" y="3505769"/>
        <a:ext cx="1407514" cy="844508"/>
      </dsp:txXfrm>
    </dsp:sp>
    <dsp:sp modelId="{700C259D-967A-4AC4-8BAC-9456F040543E}">
      <dsp:nvSpPr>
        <dsp:cNvPr id="0" name=""/>
        <dsp:cNvSpPr/>
      </dsp:nvSpPr>
      <dsp:spPr>
        <a:xfrm>
          <a:off x="5836456" y="3505769"/>
          <a:ext cx="1407514" cy="844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dirty="0"/>
            <a:t>Domestic and Foreign Syndicators </a:t>
          </a:r>
        </a:p>
      </dsp:txBody>
      <dsp:txXfrm>
        <a:off x="5836456" y="3505769"/>
        <a:ext cx="1407514" cy="844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5853E-8F58-4E16-A7BB-3F3DC6C85EA9}">
      <dsp:nvSpPr>
        <dsp:cNvPr id="0" name=""/>
        <dsp:cNvSpPr/>
      </dsp:nvSpPr>
      <dsp:spPr>
        <a:xfrm>
          <a:off x="0" y="2124"/>
          <a:ext cx="2839212" cy="14022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The Borrower</a:t>
          </a:r>
        </a:p>
      </dsp:txBody>
      <dsp:txXfrm>
        <a:off x="68454" y="70578"/>
        <a:ext cx="2702304" cy="1265378"/>
      </dsp:txXfrm>
    </dsp:sp>
    <dsp:sp modelId="{DE4CBA9A-D388-47C9-B70D-1F90ABE7F5D7}">
      <dsp:nvSpPr>
        <dsp:cNvPr id="0" name=""/>
        <dsp:cNvSpPr/>
      </dsp:nvSpPr>
      <dsp:spPr>
        <a:xfrm rot="5400000">
          <a:off x="4802041" y="-348074"/>
          <a:ext cx="1121829" cy="504748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Can  “bleed” healthy assets as “cash cow”.</a:t>
          </a:r>
        </a:p>
        <a:p>
          <a:pPr marL="114300" lvl="1" indent="-114300" algn="l" defTabSz="622300">
            <a:lnSpc>
              <a:spcPct val="90000"/>
            </a:lnSpc>
            <a:spcBef>
              <a:spcPct val="0"/>
            </a:spcBef>
            <a:spcAft>
              <a:spcPct val="15000"/>
            </a:spcAft>
            <a:buChar char="•"/>
          </a:pPr>
          <a:r>
            <a:rPr lang="en-US" sz="1400" kern="1200" dirty="0"/>
            <a:t>Can use Ch. 11 if they get in trouble (“cramdown”).</a:t>
          </a:r>
        </a:p>
        <a:p>
          <a:pPr marL="114300" lvl="1" indent="-114300" algn="l" defTabSz="622300">
            <a:lnSpc>
              <a:spcPct val="90000"/>
            </a:lnSpc>
            <a:spcBef>
              <a:spcPct val="0"/>
            </a:spcBef>
            <a:spcAft>
              <a:spcPct val="15000"/>
            </a:spcAft>
            <a:buChar char="•"/>
          </a:pPr>
          <a:r>
            <a:rPr lang="en-US" sz="1400" kern="1200" dirty="0"/>
            <a:t>Financial health of borrower is important. </a:t>
          </a:r>
        </a:p>
        <a:p>
          <a:pPr marL="114300" lvl="1" indent="-114300" algn="l" defTabSz="622300">
            <a:lnSpc>
              <a:spcPct val="90000"/>
            </a:lnSpc>
            <a:spcBef>
              <a:spcPct val="0"/>
            </a:spcBef>
            <a:spcAft>
              <a:spcPct val="15000"/>
            </a:spcAft>
            <a:buChar char="•"/>
          </a:pPr>
          <a:r>
            <a:rPr lang="en-US" sz="1400" kern="1200" dirty="0"/>
            <a:t>Always investigate asset ownership i.e., parent company. </a:t>
          </a:r>
        </a:p>
      </dsp:txBody>
      <dsp:txXfrm rot="-5400000">
        <a:off x="2839212" y="1669518"/>
        <a:ext cx="4992725" cy="1012303"/>
      </dsp:txXfrm>
    </dsp:sp>
    <dsp:sp modelId="{D42212CD-39BA-46FB-987E-D0D328FEA9DF}">
      <dsp:nvSpPr>
        <dsp:cNvPr id="0" name=""/>
        <dsp:cNvSpPr/>
      </dsp:nvSpPr>
      <dsp:spPr>
        <a:xfrm>
          <a:off x="0" y="1474525"/>
          <a:ext cx="2839212" cy="1402286"/>
        </a:xfrm>
        <a:prstGeom prst="roundRect">
          <a:avLst/>
        </a:prstGeom>
        <a:solidFill>
          <a:schemeClr val="accent2">
            <a:hueOff val="3600000"/>
            <a:satOff val="-38406"/>
            <a:lumOff val="170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On the </a:t>
          </a:r>
          <a:r>
            <a:rPr lang="en-US" sz="3900" i="1" kern="1200" dirty="0"/>
            <a:t>downside</a:t>
          </a:r>
          <a:r>
            <a:rPr lang="en-US" sz="3900" kern="1200" dirty="0"/>
            <a:t> : </a:t>
          </a:r>
        </a:p>
      </dsp:txBody>
      <dsp:txXfrm>
        <a:off x="68454" y="1542979"/>
        <a:ext cx="2702304" cy="1265378"/>
      </dsp:txXfrm>
    </dsp:sp>
    <dsp:sp modelId="{93EEA487-815F-47DA-8E5F-AD4D7118FC97}">
      <dsp:nvSpPr>
        <dsp:cNvPr id="0" name=""/>
        <dsp:cNvSpPr/>
      </dsp:nvSpPr>
      <dsp:spPr>
        <a:xfrm rot="5400000">
          <a:off x="4802041" y="1124325"/>
          <a:ext cx="1121829" cy="5047488"/>
        </a:xfrm>
        <a:prstGeom prst="round2SameRect">
          <a:avLst/>
        </a:prstGeom>
        <a:solidFill>
          <a:schemeClr val="accent2">
            <a:tint val="40000"/>
            <a:alpha val="90000"/>
            <a:hueOff val="7200000"/>
            <a:satOff val="-22912"/>
            <a:lumOff val="4688"/>
            <a:alphaOff val="0"/>
          </a:schemeClr>
        </a:solidFill>
        <a:ln w="19050" cap="flat" cmpd="sng" algn="ctr">
          <a:solidFill>
            <a:schemeClr val="accent2">
              <a:tint val="40000"/>
              <a:alpha val="90000"/>
              <a:hueOff val="7200000"/>
              <a:satOff val="-22912"/>
              <a:lumOff val="46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Potential “repeat customer”.</a:t>
          </a:r>
        </a:p>
        <a:p>
          <a:pPr marL="114300" lvl="1" indent="-114300" algn="l" defTabSz="622300">
            <a:lnSpc>
              <a:spcPct val="90000"/>
            </a:lnSpc>
            <a:spcBef>
              <a:spcPct val="0"/>
            </a:spcBef>
            <a:spcAft>
              <a:spcPct val="15000"/>
            </a:spcAft>
            <a:buChar char="•"/>
          </a:pPr>
          <a:r>
            <a:rPr lang="en-US" sz="1400" kern="1200" dirty="0"/>
            <a:t>Consider size, track record, future potential.  </a:t>
          </a:r>
        </a:p>
      </dsp:txBody>
      <dsp:txXfrm rot="-5400000">
        <a:off x="2839212" y="3141918"/>
        <a:ext cx="4992725" cy="1012303"/>
      </dsp:txXfrm>
    </dsp:sp>
    <dsp:sp modelId="{B8839DDD-E4A5-4F9E-90EE-FAE4110550CB}">
      <dsp:nvSpPr>
        <dsp:cNvPr id="0" name=""/>
        <dsp:cNvSpPr/>
      </dsp:nvSpPr>
      <dsp:spPr>
        <a:xfrm>
          <a:off x="0" y="2946926"/>
          <a:ext cx="2839212" cy="1402286"/>
        </a:xfrm>
        <a:prstGeom prst="roundRect">
          <a:avLst/>
        </a:prstGeom>
        <a:solidFill>
          <a:schemeClr val="accent2">
            <a:hueOff val="7200000"/>
            <a:satOff val="-76812"/>
            <a:lumOff val="3411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On the </a:t>
          </a:r>
          <a:r>
            <a:rPr lang="en-US" sz="3900" i="1" kern="1200" dirty="0"/>
            <a:t>upside</a:t>
          </a:r>
          <a:r>
            <a:rPr lang="en-US" sz="3900" kern="1200" dirty="0"/>
            <a:t>: </a:t>
          </a:r>
        </a:p>
      </dsp:txBody>
      <dsp:txXfrm>
        <a:off x="68454" y="3015380"/>
        <a:ext cx="2702304"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2723-4D96-409A-942E-0E5C02C8C9E4}">
      <dsp:nvSpPr>
        <dsp:cNvPr id="0" name=""/>
        <dsp:cNvSpPr/>
      </dsp:nvSpPr>
      <dsp:spPr>
        <a:xfrm>
          <a:off x="0" y="2124"/>
          <a:ext cx="78867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AE96C2-996E-4C19-A470-29876D6F3F72}">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Turning down a borrower risks……………..</a:t>
          </a:r>
        </a:p>
      </dsp:txBody>
      <dsp:txXfrm>
        <a:off x="0" y="2124"/>
        <a:ext cx="7886700" cy="1449029"/>
      </dsp:txXfrm>
    </dsp:sp>
    <dsp:sp modelId="{1F4416E3-7BA1-45F9-9B12-017B57899BDF}">
      <dsp:nvSpPr>
        <dsp:cNvPr id="0" name=""/>
        <dsp:cNvSpPr/>
      </dsp:nvSpPr>
      <dsp:spPr>
        <a:xfrm>
          <a:off x="0" y="1451154"/>
          <a:ext cx="78867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1F758C6-7F57-4F0D-9938-57CC6557DA60}">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Losing deposit, savings, and commercial accounts</a:t>
          </a:r>
        </a:p>
      </dsp:txBody>
      <dsp:txXfrm>
        <a:off x="0" y="1451154"/>
        <a:ext cx="7886700" cy="1449029"/>
      </dsp:txXfrm>
    </dsp:sp>
    <dsp:sp modelId="{9AAC5BEC-1C0D-4BFD-BA98-DDE235B33E3C}">
      <dsp:nvSpPr>
        <dsp:cNvPr id="0" name=""/>
        <dsp:cNvSpPr/>
      </dsp:nvSpPr>
      <dsp:spPr>
        <a:xfrm>
          <a:off x="0" y="2900183"/>
          <a:ext cx="78867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9EF14A5-6589-4AA6-BC9A-139C3103D92F}">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Damaging valuable client relationships</a:t>
          </a:r>
        </a:p>
      </dsp:txBody>
      <dsp:txXfrm>
        <a:off x="0" y="2900183"/>
        <a:ext cx="78867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5AD3F-36A9-4CE3-A399-CB88A3AFDEA0}">
      <dsp:nvSpPr>
        <dsp:cNvPr id="0" name=""/>
        <dsp:cNvSpPr/>
      </dsp:nvSpPr>
      <dsp:spPr>
        <a:xfrm>
          <a:off x="0" y="2443"/>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3194449-6F24-4FE7-94B3-359388E53CF7}">
      <dsp:nvSpPr>
        <dsp:cNvPr id="0" name=""/>
        <dsp:cNvSpPr/>
      </dsp:nvSpPr>
      <dsp:spPr>
        <a:xfrm>
          <a:off x="0" y="2443"/>
          <a:ext cx="7886700" cy="86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Refer declined borrowers to Southern Cross Capital Advisors</a:t>
          </a:r>
        </a:p>
      </dsp:txBody>
      <dsp:txXfrm>
        <a:off x="0" y="2443"/>
        <a:ext cx="7886700" cy="862618"/>
      </dsp:txXfrm>
    </dsp:sp>
    <dsp:sp modelId="{929E7D06-7DAA-4141-A61D-1C0E1E5C7DED}">
      <dsp:nvSpPr>
        <dsp:cNvPr id="0" name=""/>
        <dsp:cNvSpPr/>
      </dsp:nvSpPr>
      <dsp:spPr>
        <a:xfrm>
          <a:off x="0" y="865062"/>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ECDC11-B5B1-4D2E-95B6-502B338FF623}">
      <dsp:nvSpPr>
        <dsp:cNvPr id="0" name=""/>
        <dsp:cNvSpPr/>
      </dsp:nvSpPr>
      <dsp:spPr>
        <a:xfrm>
          <a:off x="0" y="503072"/>
          <a:ext cx="7886700" cy="86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dirty="0"/>
        </a:p>
        <a:p>
          <a:pPr marL="0" lvl="0" indent="0" algn="l" defTabSz="933450">
            <a:lnSpc>
              <a:spcPct val="90000"/>
            </a:lnSpc>
            <a:spcBef>
              <a:spcPct val="0"/>
            </a:spcBef>
            <a:spcAft>
              <a:spcPct val="35000"/>
            </a:spcAft>
            <a:buNone/>
          </a:pPr>
          <a:r>
            <a:rPr lang="en-US" sz="2100" kern="1200" dirty="0"/>
            <a:t>Access to 100+ investors offering:</a:t>
          </a:r>
        </a:p>
      </dsp:txBody>
      <dsp:txXfrm>
        <a:off x="0" y="503072"/>
        <a:ext cx="7886700" cy="862618"/>
      </dsp:txXfrm>
    </dsp:sp>
    <dsp:sp modelId="{D2FC323C-C9F2-4D98-B7F5-E36D4BFCC8A9}">
      <dsp:nvSpPr>
        <dsp:cNvPr id="0" name=""/>
        <dsp:cNvSpPr/>
      </dsp:nvSpPr>
      <dsp:spPr>
        <a:xfrm>
          <a:off x="0" y="1727680"/>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32409E8-5729-4B2B-AA05-DE86E70ED6E5}">
      <dsp:nvSpPr>
        <dsp:cNvPr id="0" name=""/>
        <dsp:cNvSpPr/>
      </dsp:nvSpPr>
      <dsp:spPr>
        <a:xfrm>
          <a:off x="0" y="1727680"/>
          <a:ext cx="7878998" cy="89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Best available rates &amp; terms</a:t>
          </a:r>
        </a:p>
      </dsp:txBody>
      <dsp:txXfrm>
        <a:off x="0" y="1727680"/>
        <a:ext cx="7878998" cy="895976"/>
      </dsp:txXfrm>
    </dsp:sp>
    <dsp:sp modelId="{6C98D5C2-E779-43D6-9B51-D95EF08BBCBA}">
      <dsp:nvSpPr>
        <dsp:cNvPr id="0" name=""/>
        <dsp:cNvSpPr/>
      </dsp:nvSpPr>
      <dsp:spPr>
        <a:xfrm>
          <a:off x="0" y="2623657"/>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7F8084-4F01-4E93-A40D-8B9CFDCC815F}">
      <dsp:nvSpPr>
        <dsp:cNvPr id="0" name=""/>
        <dsp:cNvSpPr/>
      </dsp:nvSpPr>
      <dsp:spPr>
        <a:xfrm>
          <a:off x="0" y="2623657"/>
          <a:ext cx="7886700" cy="86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Programs tailored to client business plans</a:t>
          </a:r>
        </a:p>
      </dsp:txBody>
      <dsp:txXfrm>
        <a:off x="0" y="2623657"/>
        <a:ext cx="7886700" cy="862618"/>
      </dsp:txXfrm>
    </dsp:sp>
    <dsp:sp modelId="{41C78548-E7B5-4DF9-A8EA-448CB0891402}">
      <dsp:nvSpPr>
        <dsp:cNvPr id="0" name=""/>
        <dsp:cNvSpPr/>
      </dsp:nvSpPr>
      <dsp:spPr>
        <a:xfrm>
          <a:off x="0" y="3486275"/>
          <a:ext cx="7886700"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EF4DC4D-0FF9-420D-A789-8FF929F587CA}">
      <dsp:nvSpPr>
        <dsp:cNvPr id="0" name=""/>
        <dsp:cNvSpPr/>
      </dsp:nvSpPr>
      <dsp:spPr>
        <a:xfrm>
          <a:off x="0" y="3486275"/>
          <a:ext cx="7886700" cy="86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Complimentary business planning &amp; consultation</a:t>
          </a:r>
        </a:p>
      </dsp:txBody>
      <dsp:txXfrm>
        <a:off x="0" y="3486275"/>
        <a:ext cx="7886700" cy="862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EEA46-9DED-4ED5-9C56-B77A6E237235}">
      <dsp:nvSpPr>
        <dsp:cNvPr id="0" name=""/>
        <dsp:cNvSpPr/>
      </dsp:nvSpPr>
      <dsp:spPr>
        <a:xfrm>
          <a:off x="0" y="0"/>
          <a:ext cx="78867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9D193A-B853-4009-93E5-24821BDE8909}">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Client Retention – Keep your deposit and account relationships intact</a:t>
          </a:r>
        </a:p>
      </dsp:txBody>
      <dsp:txXfrm>
        <a:off x="0" y="0"/>
        <a:ext cx="7886700" cy="1087834"/>
      </dsp:txXfrm>
    </dsp:sp>
    <dsp:sp modelId="{7BC99945-3300-464D-9AA9-EE66F5C91CF4}">
      <dsp:nvSpPr>
        <dsp:cNvPr id="0" name=""/>
        <dsp:cNvSpPr/>
      </dsp:nvSpPr>
      <dsp:spPr>
        <a:xfrm>
          <a:off x="0" y="1087834"/>
          <a:ext cx="78867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08A3E5-452A-4713-B6B9-5FC2E2850A86}">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Non-Compete Guarantee – We don’t offer retail banking services</a:t>
          </a:r>
        </a:p>
      </dsp:txBody>
      <dsp:txXfrm>
        <a:off x="0" y="1087834"/>
        <a:ext cx="7886700" cy="1087834"/>
      </dsp:txXfrm>
    </dsp:sp>
    <dsp:sp modelId="{F9630D0E-28AD-4B7C-9309-2DF52E0556D3}">
      <dsp:nvSpPr>
        <dsp:cNvPr id="0" name=""/>
        <dsp:cNvSpPr/>
      </dsp:nvSpPr>
      <dsp:spPr>
        <a:xfrm>
          <a:off x="0" y="2175669"/>
          <a:ext cx="78867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575EFEB-1832-4C68-BEBE-E23FE3F234CC}">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Revenue Sharing – Earn from closed transactions via our Alliance Program</a:t>
          </a:r>
        </a:p>
      </dsp:txBody>
      <dsp:txXfrm>
        <a:off x="0" y="2175669"/>
        <a:ext cx="7886700" cy="1087834"/>
      </dsp:txXfrm>
    </dsp:sp>
    <dsp:sp modelId="{6D68B745-BF97-4151-97AA-0B8141153FC7}">
      <dsp:nvSpPr>
        <dsp:cNvPr id="0" name=""/>
        <dsp:cNvSpPr/>
      </dsp:nvSpPr>
      <dsp:spPr>
        <a:xfrm>
          <a:off x="0" y="3263503"/>
          <a:ext cx="78867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E00F991-F5C2-4C2D-B53F-9A73402A1689}">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Reciprocal Referrals – We refer “bankable” borrowers back to you</a:t>
          </a:r>
        </a:p>
      </dsp:txBody>
      <dsp:txXfrm>
        <a:off x="0" y="3263503"/>
        <a:ext cx="78867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47254-B347-4F5B-B604-91E15CEAA1D6}">
      <dsp:nvSpPr>
        <dsp:cNvPr id="0" name=""/>
        <dsp:cNvSpPr/>
      </dsp:nvSpPr>
      <dsp:spPr>
        <a:xfrm>
          <a:off x="962" y="924430"/>
          <a:ext cx="3379189" cy="21457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5A308-AB95-4EB3-B704-A6EA88591BE5}">
      <dsp:nvSpPr>
        <dsp:cNvPr id="0" name=""/>
        <dsp:cNvSpPr/>
      </dsp:nvSpPr>
      <dsp:spPr>
        <a:xfrm>
          <a:off x="376428" y="1281122"/>
          <a:ext cx="3379189" cy="21457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Let’s turn declined loans into long-term relationships and revenue.</a:t>
          </a:r>
        </a:p>
      </dsp:txBody>
      <dsp:txXfrm>
        <a:off x="439276" y="1343970"/>
        <a:ext cx="3253493" cy="2020089"/>
      </dsp:txXfrm>
    </dsp:sp>
    <dsp:sp modelId="{E8E25504-A4CD-4892-AEE1-DED2C05B91BA}">
      <dsp:nvSpPr>
        <dsp:cNvPr id="0" name=""/>
        <dsp:cNvSpPr/>
      </dsp:nvSpPr>
      <dsp:spPr>
        <a:xfrm>
          <a:off x="4131082" y="924430"/>
          <a:ext cx="3379189" cy="21457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F6695-E2F2-4C3B-ACC1-4EDBB50FE47B}">
      <dsp:nvSpPr>
        <dsp:cNvPr id="0" name=""/>
        <dsp:cNvSpPr/>
      </dsp:nvSpPr>
      <dsp:spPr>
        <a:xfrm>
          <a:off x="4506548" y="1281122"/>
          <a:ext cx="3379189" cy="21457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1"/>
            </a:rPr>
            <a:t>Contact </a:t>
          </a:r>
          <a:r>
            <a:rPr lang="en-US" sz="2400" kern="1200" dirty="0"/>
            <a:t>us to explore the Alliance Program.</a:t>
          </a:r>
        </a:p>
      </dsp:txBody>
      <dsp:txXfrm>
        <a:off x="4569396" y="1343970"/>
        <a:ext cx="3253493" cy="20200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34B3F-69F0-4AFE-B469-E735B69EE119}" type="datetimeFigureOut">
              <a:rPr lang="en-US" smtClean="0"/>
              <a:t>9/17/2025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347D2-B679-4BBB-BBA0-4D42FB2016C6}" type="slidenum">
              <a:rPr lang="en-US" smtClean="0"/>
              <a:t>‹#›</a:t>
            </a:fld>
            <a:endParaRPr lang="en-US" dirty="0"/>
          </a:p>
        </p:txBody>
      </p:sp>
    </p:spTree>
    <p:extLst>
      <p:ext uri="{BB962C8B-B14F-4D97-AF65-F5344CB8AC3E}">
        <p14:creationId xmlns:p14="http://schemas.microsoft.com/office/powerpoint/2010/main" val="144362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58EC331-56EE-81DA-FAE5-D5FC1C5292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Tahoma" panose="020B0604030504040204" pitchFamily="34" charset="0"/>
              </a:defRPr>
            </a:lvl1pPr>
            <a:lvl2pPr marL="742950" indent="-285750" defTabSz="923925">
              <a:defRPr>
                <a:solidFill>
                  <a:schemeClr val="tx1"/>
                </a:solidFill>
                <a:latin typeface="Tahoma" panose="020B0604030504040204" pitchFamily="34" charset="0"/>
              </a:defRPr>
            </a:lvl2pPr>
            <a:lvl3pPr marL="1143000" indent="-228600" defTabSz="923925">
              <a:defRPr>
                <a:solidFill>
                  <a:schemeClr val="tx1"/>
                </a:solidFill>
                <a:latin typeface="Tahoma" panose="020B0604030504040204" pitchFamily="34" charset="0"/>
              </a:defRPr>
            </a:lvl3pPr>
            <a:lvl4pPr marL="1600200" indent="-228600" defTabSz="923925">
              <a:defRPr>
                <a:solidFill>
                  <a:schemeClr val="tx1"/>
                </a:solidFill>
                <a:latin typeface="Tahoma" panose="020B0604030504040204" pitchFamily="34" charset="0"/>
              </a:defRPr>
            </a:lvl4pPr>
            <a:lvl5pPr marL="2057400" indent="-228600" defTabSz="923925">
              <a:defRPr>
                <a:solidFill>
                  <a:schemeClr val="tx1"/>
                </a:solidFill>
                <a:latin typeface="Tahoma" panose="020B0604030504040204" pitchFamily="34" charset="0"/>
              </a:defRPr>
            </a:lvl5pPr>
            <a:lvl6pPr marL="2514600" indent="-228600" defTabSz="923925" eaLnBrk="0" fontAlgn="base" hangingPunct="0">
              <a:spcBef>
                <a:spcPct val="0"/>
              </a:spcBef>
              <a:spcAft>
                <a:spcPct val="0"/>
              </a:spcAft>
              <a:defRPr>
                <a:solidFill>
                  <a:schemeClr val="tx1"/>
                </a:solidFill>
                <a:latin typeface="Tahoma" panose="020B0604030504040204" pitchFamily="34" charset="0"/>
              </a:defRPr>
            </a:lvl6pPr>
            <a:lvl7pPr marL="2971800" indent="-228600" defTabSz="923925" eaLnBrk="0" fontAlgn="base" hangingPunct="0">
              <a:spcBef>
                <a:spcPct val="0"/>
              </a:spcBef>
              <a:spcAft>
                <a:spcPct val="0"/>
              </a:spcAft>
              <a:defRPr>
                <a:solidFill>
                  <a:schemeClr val="tx1"/>
                </a:solidFill>
                <a:latin typeface="Tahoma" panose="020B0604030504040204" pitchFamily="34" charset="0"/>
              </a:defRPr>
            </a:lvl7pPr>
            <a:lvl8pPr marL="3429000" indent="-228600" defTabSz="923925" eaLnBrk="0" fontAlgn="base" hangingPunct="0">
              <a:spcBef>
                <a:spcPct val="0"/>
              </a:spcBef>
              <a:spcAft>
                <a:spcPct val="0"/>
              </a:spcAft>
              <a:defRPr>
                <a:solidFill>
                  <a:schemeClr val="tx1"/>
                </a:solidFill>
                <a:latin typeface="Tahoma" panose="020B0604030504040204" pitchFamily="34" charset="0"/>
              </a:defRPr>
            </a:lvl8pPr>
            <a:lvl9pPr marL="3886200" indent="-228600" defTabSz="923925" eaLnBrk="0" fontAlgn="base" hangingPunct="0">
              <a:spcBef>
                <a:spcPct val="0"/>
              </a:spcBef>
              <a:spcAft>
                <a:spcPct val="0"/>
              </a:spcAft>
              <a:defRPr>
                <a:solidFill>
                  <a:schemeClr val="tx1"/>
                </a:solidFill>
                <a:latin typeface="Tahoma" panose="020B0604030504040204" pitchFamily="34" charset="0"/>
              </a:defRPr>
            </a:lvl9pPr>
          </a:lstStyle>
          <a:p>
            <a:fld id="{D32F482B-B05C-4C67-9C51-0B2FECD4285F}" type="slidenum">
              <a:rPr lang="en-US" altLang="en-US" smtClean="0">
                <a:latin typeface="Verdana" panose="020B0604030504040204" pitchFamily="34" charset="0"/>
              </a:rPr>
              <a:pPr/>
              <a:t>1</a:t>
            </a:fld>
            <a:endParaRPr lang="en-US" altLang="en-US" dirty="0">
              <a:latin typeface="Verdana" panose="020B0604030504040204" pitchFamily="34" charset="0"/>
            </a:endParaRPr>
          </a:p>
        </p:txBody>
      </p:sp>
      <p:sp>
        <p:nvSpPr>
          <p:cNvPr id="6147" name="Rectangle 2">
            <a:extLst>
              <a:ext uri="{FF2B5EF4-FFF2-40B4-BE49-F238E27FC236}">
                <a16:creationId xmlns:a16="http://schemas.microsoft.com/office/drawing/2014/main" id="{C41A2BB5-F8DA-2FD6-7270-3A070929FAF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3685D6C-6FF1-F9CB-639F-472698041E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Thank you for giving us your time today, we really appreciate the opportunity.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C827778-1209-645F-7879-445AE05FA9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Tahoma" panose="020B0604030504040204" pitchFamily="34" charset="0"/>
              </a:defRPr>
            </a:lvl1pPr>
            <a:lvl2pPr marL="742950" indent="-285750" defTabSz="923925">
              <a:defRPr>
                <a:solidFill>
                  <a:schemeClr val="tx1"/>
                </a:solidFill>
                <a:latin typeface="Tahoma" panose="020B0604030504040204" pitchFamily="34" charset="0"/>
              </a:defRPr>
            </a:lvl2pPr>
            <a:lvl3pPr marL="1143000" indent="-228600" defTabSz="923925">
              <a:defRPr>
                <a:solidFill>
                  <a:schemeClr val="tx1"/>
                </a:solidFill>
                <a:latin typeface="Tahoma" panose="020B0604030504040204" pitchFamily="34" charset="0"/>
              </a:defRPr>
            </a:lvl3pPr>
            <a:lvl4pPr marL="1600200" indent="-228600" defTabSz="923925">
              <a:defRPr>
                <a:solidFill>
                  <a:schemeClr val="tx1"/>
                </a:solidFill>
                <a:latin typeface="Tahoma" panose="020B0604030504040204" pitchFamily="34" charset="0"/>
              </a:defRPr>
            </a:lvl4pPr>
            <a:lvl5pPr marL="2057400" indent="-228600" defTabSz="923925">
              <a:defRPr>
                <a:solidFill>
                  <a:schemeClr val="tx1"/>
                </a:solidFill>
                <a:latin typeface="Tahoma" panose="020B0604030504040204" pitchFamily="34" charset="0"/>
              </a:defRPr>
            </a:lvl5pPr>
            <a:lvl6pPr marL="2514600" indent="-228600" defTabSz="923925" eaLnBrk="0" fontAlgn="base" hangingPunct="0">
              <a:spcBef>
                <a:spcPct val="0"/>
              </a:spcBef>
              <a:spcAft>
                <a:spcPct val="0"/>
              </a:spcAft>
              <a:defRPr>
                <a:solidFill>
                  <a:schemeClr val="tx1"/>
                </a:solidFill>
                <a:latin typeface="Tahoma" panose="020B0604030504040204" pitchFamily="34" charset="0"/>
              </a:defRPr>
            </a:lvl6pPr>
            <a:lvl7pPr marL="2971800" indent="-228600" defTabSz="923925" eaLnBrk="0" fontAlgn="base" hangingPunct="0">
              <a:spcBef>
                <a:spcPct val="0"/>
              </a:spcBef>
              <a:spcAft>
                <a:spcPct val="0"/>
              </a:spcAft>
              <a:defRPr>
                <a:solidFill>
                  <a:schemeClr val="tx1"/>
                </a:solidFill>
                <a:latin typeface="Tahoma" panose="020B0604030504040204" pitchFamily="34" charset="0"/>
              </a:defRPr>
            </a:lvl7pPr>
            <a:lvl8pPr marL="3429000" indent="-228600" defTabSz="923925" eaLnBrk="0" fontAlgn="base" hangingPunct="0">
              <a:spcBef>
                <a:spcPct val="0"/>
              </a:spcBef>
              <a:spcAft>
                <a:spcPct val="0"/>
              </a:spcAft>
              <a:defRPr>
                <a:solidFill>
                  <a:schemeClr val="tx1"/>
                </a:solidFill>
                <a:latin typeface="Tahoma" panose="020B0604030504040204" pitchFamily="34" charset="0"/>
              </a:defRPr>
            </a:lvl8pPr>
            <a:lvl9pPr marL="3886200" indent="-228600" defTabSz="923925" eaLnBrk="0" fontAlgn="base" hangingPunct="0">
              <a:spcBef>
                <a:spcPct val="0"/>
              </a:spcBef>
              <a:spcAft>
                <a:spcPct val="0"/>
              </a:spcAft>
              <a:defRPr>
                <a:solidFill>
                  <a:schemeClr val="tx1"/>
                </a:solidFill>
                <a:latin typeface="Tahoma" panose="020B0604030504040204" pitchFamily="34" charset="0"/>
              </a:defRPr>
            </a:lvl9pPr>
          </a:lstStyle>
          <a:p>
            <a:fld id="{7DAA2B86-E4DD-4D15-AA8B-5A466F4EC016}" type="slidenum">
              <a:rPr lang="en-US" altLang="en-US" smtClean="0">
                <a:latin typeface="Verdana" panose="020B0604030504040204" pitchFamily="34" charset="0"/>
              </a:rPr>
              <a:pPr/>
              <a:t>3</a:t>
            </a:fld>
            <a:endParaRPr lang="en-US" altLang="en-US" dirty="0">
              <a:latin typeface="Verdana" panose="020B0604030504040204" pitchFamily="34" charset="0"/>
            </a:endParaRPr>
          </a:p>
        </p:txBody>
      </p:sp>
      <p:sp>
        <p:nvSpPr>
          <p:cNvPr id="9219" name="Rectangle 2">
            <a:extLst>
              <a:ext uri="{FF2B5EF4-FFF2-40B4-BE49-F238E27FC236}">
                <a16:creationId xmlns:a16="http://schemas.microsoft.com/office/drawing/2014/main" id="{D4783365-C0BB-5883-2AE6-1E45CB8E03D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94FA7158-6995-DB29-9DBD-9C28596359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371E497-D972-BCB6-6BBF-9069571D4A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Tahoma" panose="020B0604030504040204" pitchFamily="34" charset="0"/>
              </a:defRPr>
            </a:lvl1pPr>
            <a:lvl2pPr marL="742950" indent="-285750" defTabSz="923925">
              <a:defRPr>
                <a:solidFill>
                  <a:schemeClr val="tx1"/>
                </a:solidFill>
                <a:latin typeface="Tahoma" panose="020B0604030504040204" pitchFamily="34" charset="0"/>
              </a:defRPr>
            </a:lvl2pPr>
            <a:lvl3pPr marL="1143000" indent="-228600" defTabSz="923925">
              <a:defRPr>
                <a:solidFill>
                  <a:schemeClr val="tx1"/>
                </a:solidFill>
                <a:latin typeface="Tahoma" panose="020B0604030504040204" pitchFamily="34" charset="0"/>
              </a:defRPr>
            </a:lvl3pPr>
            <a:lvl4pPr marL="1600200" indent="-228600" defTabSz="923925">
              <a:defRPr>
                <a:solidFill>
                  <a:schemeClr val="tx1"/>
                </a:solidFill>
                <a:latin typeface="Tahoma" panose="020B0604030504040204" pitchFamily="34" charset="0"/>
              </a:defRPr>
            </a:lvl4pPr>
            <a:lvl5pPr marL="2057400" indent="-228600" defTabSz="923925">
              <a:defRPr>
                <a:solidFill>
                  <a:schemeClr val="tx1"/>
                </a:solidFill>
                <a:latin typeface="Tahoma" panose="020B0604030504040204" pitchFamily="34" charset="0"/>
              </a:defRPr>
            </a:lvl5pPr>
            <a:lvl6pPr marL="2514600" indent="-228600" defTabSz="923925" eaLnBrk="0" fontAlgn="base" hangingPunct="0">
              <a:spcBef>
                <a:spcPct val="0"/>
              </a:spcBef>
              <a:spcAft>
                <a:spcPct val="0"/>
              </a:spcAft>
              <a:defRPr>
                <a:solidFill>
                  <a:schemeClr val="tx1"/>
                </a:solidFill>
                <a:latin typeface="Tahoma" panose="020B0604030504040204" pitchFamily="34" charset="0"/>
              </a:defRPr>
            </a:lvl6pPr>
            <a:lvl7pPr marL="2971800" indent="-228600" defTabSz="923925" eaLnBrk="0" fontAlgn="base" hangingPunct="0">
              <a:spcBef>
                <a:spcPct val="0"/>
              </a:spcBef>
              <a:spcAft>
                <a:spcPct val="0"/>
              </a:spcAft>
              <a:defRPr>
                <a:solidFill>
                  <a:schemeClr val="tx1"/>
                </a:solidFill>
                <a:latin typeface="Tahoma" panose="020B0604030504040204" pitchFamily="34" charset="0"/>
              </a:defRPr>
            </a:lvl7pPr>
            <a:lvl8pPr marL="3429000" indent="-228600" defTabSz="923925" eaLnBrk="0" fontAlgn="base" hangingPunct="0">
              <a:spcBef>
                <a:spcPct val="0"/>
              </a:spcBef>
              <a:spcAft>
                <a:spcPct val="0"/>
              </a:spcAft>
              <a:defRPr>
                <a:solidFill>
                  <a:schemeClr val="tx1"/>
                </a:solidFill>
                <a:latin typeface="Tahoma" panose="020B0604030504040204" pitchFamily="34" charset="0"/>
              </a:defRPr>
            </a:lvl8pPr>
            <a:lvl9pPr marL="3886200" indent="-228600" defTabSz="923925" eaLnBrk="0" fontAlgn="base" hangingPunct="0">
              <a:spcBef>
                <a:spcPct val="0"/>
              </a:spcBef>
              <a:spcAft>
                <a:spcPct val="0"/>
              </a:spcAft>
              <a:defRPr>
                <a:solidFill>
                  <a:schemeClr val="tx1"/>
                </a:solidFill>
                <a:latin typeface="Tahoma" panose="020B0604030504040204" pitchFamily="34" charset="0"/>
              </a:defRPr>
            </a:lvl9pPr>
          </a:lstStyle>
          <a:p>
            <a:fld id="{4BD7561E-7624-4415-8CAB-6A9AAF659C63}" type="slidenum">
              <a:rPr lang="en-US" altLang="en-US" smtClean="0">
                <a:latin typeface="Verdana" panose="020B0604030504040204" pitchFamily="34" charset="0"/>
              </a:rPr>
              <a:pPr/>
              <a:t>4</a:t>
            </a:fld>
            <a:endParaRPr lang="en-US" altLang="en-US" dirty="0">
              <a:latin typeface="Verdana" panose="020B0604030504040204" pitchFamily="34" charset="0"/>
            </a:endParaRPr>
          </a:p>
        </p:txBody>
      </p:sp>
      <p:sp>
        <p:nvSpPr>
          <p:cNvPr id="11267" name="Rectangle 2">
            <a:extLst>
              <a:ext uri="{FF2B5EF4-FFF2-40B4-BE49-F238E27FC236}">
                <a16:creationId xmlns:a16="http://schemas.microsoft.com/office/drawing/2014/main" id="{1F8FB178-1BD6-B883-5F67-0E4A4885084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BF93915-9F0D-2F6A-A132-964F67B991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69865CD-BDBA-92E4-9859-45DDD090E7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Tahoma" panose="020B0604030504040204" pitchFamily="34" charset="0"/>
              </a:defRPr>
            </a:lvl1pPr>
            <a:lvl2pPr marL="742950" indent="-285750" defTabSz="923925">
              <a:defRPr>
                <a:solidFill>
                  <a:schemeClr val="tx1"/>
                </a:solidFill>
                <a:latin typeface="Tahoma" panose="020B0604030504040204" pitchFamily="34" charset="0"/>
              </a:defRPr>
            </a:lvl2pPr>
            <a:lvl3pPr marL="1143000" indent="-228600" defTabSz="923925">
              <a:defRPr>
                <a:solidFill>
                  <a:schemeClr val="tx1"/>
                </a:solidFill>
                <a:latin typeface="Tahoma" panose="020B0604030504040204" pitchFamily="34" charset="0"/>
              </a:defRPr>
            </a:lvl3pPr>
            <a:lvl4pPr marL="1600200" indent="-228600" defTabSz="923925">
              <a:defRPr>
                <a:solidFill>
                  <a:schemeClr val="tx1"/>
                </a:solidFill>
                <a:latin typeface="Tahoma" panose="020B0604030504040204" pitchFamily="34" charset="0"/>
              </a:defRPr>
            </a:lvl4pPr>
            <a:lvl5pPr marL="2057400" indent="-228600" defTabSz="923925">
              <a:defRPr>
                <a:solidFill>
                  <a:schemeClr val="tx1"/>
                </a:solidFill>
                <a:latin typeface="Tahoma" panose="020B0604030504040204" pitchFamily="34" charset="0"/>
              </a:defRPr>
            </a:lvl5pPr>
            <a:lvl6pPr marL="2514600" indent="-228600" defTabSz="923925" eaLnBrk="0" fontAlgn="base" hangingPunct="0">
              <a:spcBef>
                <a:spcPct val="0"/>
              </a:spcBef>
              <a:spcAft>
                <a:spcPct val="0"/>
              </a:spcAft>
              <a:defRPr>
                <a:solidFill>
                  <a:schemeClr val="tx1"/>
                </a:solidFill>
                <a:latin typeface="Tahoma" panose="020B0604030504040204" pitchFamily="34" charset="0"/>
              </a:defRPr>
            </a:lvl6pPr>
            <a:lvl7pPr marL="2971800" indent="-228600" defTabSz="923925" eaLnBrk="0" fontAlgn="base" hangingPunct="0">
              <a:spcBef>
                <a:spcPct val="0"/>
              </a:spcBef>
              <a:spcAft>
                <a:spcPct val="0"/>
              </a:spcAft>
              <a:defRPr>
                <a:solidFill>
                  <a:schemeClr val="tx1"/>
                </a:solidFill>
                <a:latin typeface="Tahoma" panose="020B0604030504040204" pitchFamily="34" charset="0"/>
              </a:defRPr>
            </a:lvl7pPr>
            <a:lvl8pPr marL="3429000" indent="-228600" defTabSz="923925" eaLnBrk="0" fontAlgn="base" hangingPunct="0">
              <a:spcBef>
                <a:spcPct val="0"/>
              </a:spcBef>
              <a:spcAft>
                <a:spcPct val="0"/>
              </a:spcAft>
              <a:defRPr>
                <a:solidFill>
                  <a:schemeClr val="tx1"/>
                </a:solidFill>
                <a:latin typeface="Tahoma" panose="020B0604030504040204" pitchFamily="34" charset="0"/>
              </a:defRPr>
            </a:lvl8pPr>
            <a:lvl9pPr marL="3886200" indent="-228600" defTabSz="923925" eaLnBrk="0" fontAlgn="base" hangingPunct="0">
              <a:spcBef>
                <a:spcPct val="0"/>
              </a:spcBef>
              <a:spcAft>
                <a:spcPct val="0"/>
              </a:spcAft>
              <a:defRPr>
                <a:solidFill>
                  <a:schemeClr val="tx1"/>
                </a:solidFill>
                <a:latin typeface="Tahoma" panose="020B0604030504040204" pitchFamily="34" charset="0"/>
              </a:defRPr>
            </a:lvl9pPr>
          </a:lstStyle>
          <a:p>
            <a:fld id="{19243EF7-EC2F-4735-9407-3BF8D57F106C}" type="slidenum">
              <a:rPr lang="en-US" altLang="en-US" smtClean="0">
                <a:latin typeface="Verdana" panose="020B0604030504040204" pitchFamily="34" charset="0"/>
              </a:rPr>
              <a:pPr/>
              <a:t>6</a:t>
            </a:fld>
            <a:endParaRPr lang="en-US" altLang="en-US" dirty="0">
              <a:latin typeface="Verdana" panose="020B0604030504040204" pitchFamily="34" charset="0"/>
            </a:endParaRPr>
          </a:p>
        </p:txBody>
      </p:sp>
      <p:sp>
        <p:nvSpPr>
          <p:cNvPr id="14339" name="Rectangle 2">
            <a:extLst>
              <a:ext uri="{FF2B5EF4-FFF2-40B4-BE49-F238E27FC236}">
                <a16:creationId xmlns:a16="http://schemas.microsoft.com/office/drawing/2014/main" id="{A3CA54E9-9250-F44B-6683-365D1EA3BF9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883F387-86FA-4B0F-F086-DF85594B23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www.southxcapital.com</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45720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www.southxcapital.com</a:t>
            </a:r>
          </a:p>
        </p:txBody>
      </p:sp>
      <p:sp>
        <p:nvSpPr>
          <p:cNvPr id="6" name="Slide Number Placeholder 5"/>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208831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www.southxcapital.com</a:t>
            </a:r>
          </a:p>
        </p:txBody>
      </p:sp>
      <p:sp>
        <p:nvSpPr>
          <p:cNvPr id="6" name="Slide Number Placeholder 5"/>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420042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150AA4-DC68-F685-F06B-D9378E059C1B}"/>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39238C63-0F65-90F2-E225-FDAFE93BB6C2}"/>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4" name="Rectangle 6">
            <a:extLst>
              <a:ext uri="{FF2B5EF4-FFF2-40B4-BE49-F238E27FC236}">
                <a16:creationId xmlns:a16="http://schemas.microsoft.com/office/drawing/2014/main" id="{B482F74C-F20B-A30E-B08E-3EE26A86BCA5}"/>
              </a:ext>
            </a:extLst>
          </p:cNvPr>
          <p:cNvSpPr>
            <a:spLocks noGrp="1" noChangeArrowheads="1"/>
          </p:cNvSpPr>
          <p:nvPr>
            <p:ph type="sldNum" sz="quarter" idx="12"/>
          </p:nvPr>
        </p:nvSpPr>
        <p:spPr>
          <a:ln/>
        </p:spPr>
        <p:txBody>
          <a:bodyPr/>
          <a:lstStyle>
            <a:lvl1pPr>
              <a:defRPr/>
            </a:lvl1pPr>
          </a:lstStyle>
          <a:p>
            <a:pPr>
              <a:defRPr/>
            </a:pPr>
            <a:fld id="{DF5B6E91-E076-4EEC-BF44-5CE1145569E4}" type="slidenum">
              <a:rPr lang="en-US" altLang="en-US"/>
              <a:pPr>
                <a:defRPr/>
              </a:pPr>
              <a:t>‹#›</a:t>
            </a:fld>
            <a:endParaRPr lang="en-US" altLang="en-US" dirty="0"/>
          </a:p>
        </p:txBody>
      </p:sp>
    </p:spTree>
    <p:extLst>
      <p:ext uri="{BB962C8B-B14F-4D97-AF65-F5344CB8AC3E}">
        <p14:creationId xmlns:p14="http://schemas.microsoft.com/office/powerpoint/2010/main" val="16441972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www.southxcapital.com</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6966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www.southxcapital.com</a:t>
            </a:r>
          </a:p>
        </p:txBody>
      </p:sp>
      <p:sp>
        <p:nvSpPr>
          <p:cNvPr id="6" name="Slide Number Placeholder 5"/>
          <p:cNvSpPr>
            <a:spLocks noGrp="1"/>
          </p:cNvSpPr>
          <p:nvPr>
            <p:ph type="sldNum" sz="quarter" idx="12"/>
          </p:nvPr>
        </p:nvSpPr>
        <p:spPr/>
        <p:txBody>
          <a:bodyPr/>
          <a:lstStyle/>
          <a:p>
            <a:pPr>
              <a:defRPr/>
            </a:pPr>
            <a:fld id="{42FA727F-609B-43D2-AD0A-42ABD1D43BDB}" type="slidenum">
              <a:rPr lang="en-US" altLang="en-US" smtClean="0"/>
              <a:pPr>
                <a:defRPr/>
              </a:pPr>
              <a:t>‹#›</a:t>
            </a:fld>
            <a:endParaRPr lang="en-US" altLang="en-US" dirty="0"/>
          </a:p>
        </p:txBody>
      </p:sp>
    </p:spTree>
    <p:extLst>
      <p:ext uri="{BB962C8B-B14F-4D97-AF65-F5344CB8AC3E}">
        <p14:creationId xmlns:p14="http://schemas.microsoft.com/office/powerpoint/2010/main" val="5746784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150AA4-DC68-F685-F06B-D9378E059C1B}"/>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39238C63-0F65-90F2-E225-FDAFE93BB6C2}"/>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4" name="Rectangle 6">
            <a:extLst>
              <a:ext uri="{FF2B5EF4-FFF2-40B4-BE49-F238E27FC236}">
                <a16:creationId xmlns:a16="http://schemas.microsoft.com/office/drawing/2014/main" id="{B482F74C-F20B-A30E-B08E-3EE26A86BCA5}"/>
              </a:ext>
            </a:extLst>
          </p:cNvPr>
          <p:cNvSpPr>
            <a:spLocks noGrp="1" noChangeArrowheads="1"/>
          </p:cNvSpPr>
          <p:nvPr>
            <p:ph type="sldNum" sz="quarter" idx="12"/>
          </p:nvPr>
        </p:nvSpPr>
        <p:spPr>
          <a:ln/>
        </p:spPr>
        <p:txBody>
          <a:bodyPr/>
          <a:lstStyle>
            <a:lvl1pPr>
              <a:defRPr/>
            </a:lvl1pPr>
          </a:lstStyle>
          <a:p>
            <a:pPr>
              <a:defRPr/>
            </a:pPr>
            <a:fld id="{DF5B6E91-E076-4EEC-BF44-5CE1145569E4}" type="slidenum">
              <a:rPr lang="en-US" altLang="en-US"/>
              <a:pPr>
                <a:defRPr/>
              </a:pPr>
              <a:t>‹#›</a:t>
            </a:fld>
            <a:endParaRPr lang="en-US" altLang="en-US" dirty="0"/>
          </a:p>
        </p:txBody>
      </p:sp>
    </p:spTree>
    <p:extLst>
      <p:ext uri="{BB962C8B-B14F-4D97-AF65-F5344CB8AC3E}">
        <p14:creationId xmlns:p14="http://schemas.microsoft.com/office/powerpoint/2010/main" val="7280904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www.southxcapital.com</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22946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www.southxcapital.com</a:t>
            </a:r>
          </a:p>
        </p:txBody>
      </p:sp>
      <p:sp>
        <p:nvSpPr>
          <p:cNvPr id="6" name="Slide Number Placeholder 5"/>
          <p:cNvSpPr>
            <a:spLocks noGrp="1"/>
          </p:cNvSpPr>
          <p:nvPr>
            <p:ph type="sldNum" sz="quarter" idx="12"/>
          </p:nvPr>
        </p:nvSpPr>
        <p:spPr/>
        <p:txBody>
          <a:bodyPr/>
          <a:lstStyle/>
          <a:p>
            <a:pPr>
              <a:defRPr/>
            </a:pPr>
            <a:fld id="{42FA727F-609B-43D2-AD0A-42ABD1D43BDB}" type="slidenum">
              <a:rPr lang="en-US" altLang="en-US" smtClean="0"/>
              <a:pPr>
                <a:defRPr/>
              </a:pPr>
              <a:t>‹#›</a:t>
            </a:fld>
            <a:endParaRPr lang="en-US" altLang="en-US" dirty="0"/>
          </a:p>
        </p:txBody>
      </p:sp>
    </p:spTree>
    <p:extLst>
      <p:ext uri="{BB962C8B-B14F-4D97-AF65-F5344CB8AC3E}">
        <p14:creationId xmlns:p14="http://schemas.microsoft.com/office/powerpoint/2010/main" val="22690246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150AA4-DC68-F685-F06B-D9378E059C1B}"/>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39238C63-0F65-90F2-E225-FDAFE93BB6C2}"/>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4" name="Rectangle 6">
            <a:extLst>
              <a:ext uri="{FF2B5EF4-FFF2-40B4-BE49-F238E27FC236}">
                <a16:creationId xmlns:a16="http://schemas.microsoft.com/office/drawing/2014/main" id="{B482F74C-F20B-A30E-B08E-3EE26A86BCA5}"/>
              </a:ext>
            </a:extLst>
          </p:cNvPr>
          <p:cNvSpPr>
            <a:spLocks noGrp="1" noChangeArrowheads="1"/>
          </p:cNvSpPr>
          <p:nvPr>
            <p:ph type="sldNum" sz="quarter" idx="12"/>
          </p:nvPr>
        </p:nvSpPr>
        <p:spPr>
          <a:ln/>
        </p:spPr>
        <p:txBody>
          <a:bodyPr/>
          <a:lstStyle>
            <a:lvl1pPr>
              <a:defRPr/>
            </a:lvl1pPr>
          </a:lstStyle>
          <a:p>
            <a:pPr>
              <a:defRPr/>
            </a:pPr>
            <a:fld id="{DF5B6E91-E076-4EEC-BF44-5CE1145569E4}" type="slidenum">
              <a:rPr lang="en-US" altLang="en-US"/>
              <a:pPr>
                <a:defRPr/>
              </a:pPr>
              <a:t>‹#›</a:t>
            </a:fld>
            <a:endParaRPr lang="en-US" altLang="en-US" dirty="0"/>
          </a:p>
        </p:txBody>
      </p:sp>
    </p:spTree>
    <p:extLst>
      <p:ext uri="{BB962C8B-B14F-4D97-AF65-F5344CB8AC3E}">
        <p14:creationId xmlns:p14="http://schemas.microsoft.com/office/powerpoint/2010/main" val="31700823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6738002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www.southxcapital.com</a:t>
            </a:r>
          </a:p>
        </p:txBody>
      </p:sp>
      <p:sp>
        <p:nvSpPr>
          <p:cNvPr id="6" name="Slide Number Placeholder 5"/>
          <p:cNvSpPr>
            <a:spLocks noGrp="1"/>
          </p:cNvSpPr>
          <p:nvPr>
            <p:ph type="sldNum" sz="quarter" idx="12"/>
          </p:nvPr>
        </p:nvSpPr>
        <p:spPr/>
        <p:txBody>
          <a:bodyPr/>
          <a:lstStyle/>
          <a:p>
            <a:pPr>
              <a:defRPr/>
            </a:pPr>
            <a:fld id="{42FA727F-609B-43D2-AD0A-42ABD1D43BDB}" type="slidenum">
              <a:rPr lang="en-US" altLang="en-US" smtClean="0"/>
              <a:pPr>
                <a:defRPr/>
              </a:pPr>
              <a:t>‹#›</a:t>
            </a:fld>
            <a:endParaRPr lang="en-US" altLang="en-US" dirty="0"/>
          </a:p>
        </p:txBody>
      </p:sp>
    </p:spTree>
    <p:extLst>
      <p:ext uri="{BB962C8B-B14F-4D97-AF65-F5344CB8AC3E}">
        <p14:creationId xmlns:p14="http://schemas.microsoft.com/office/powerpoint/2010/main" val="2537434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72538342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1865810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38729865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21676540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190073194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48733395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23491261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381339641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dirty="0"/>
              <a:t>www.southxcapital.com</a:t>
            </a:r>
          </a:p>
        </p:txBody>
      </p:sp>
      <p:sp>
        <p:nvSpPr>
          <p:cNvPr id="4" name="Slide Number Placeholder 3"/>
          <p:cNvSpPr>
            <a:spLocks noGrp="1"/>
          </p:cNvSpPr>
          <p:nvPr>
            <p:ph type="sldNum" sz="quarter" idx="12"/>
          </p:nvPr>
        </p:nvSpPr>
        <p:spPr/>
        <p:txBody>
          <a:bodyPr/>
          <a:lstStyle/>
          <a:p>
            <a:pPr>
              <a:defRPr/>
            </a:pPr>
            <a:fld id="{DF5B6E91-E076-4EEC-BF44-5CE1145569E4}" type="slidenum">
              <a:rPr lang="en-US" altLang="en-US" smtClean="0"/>
              <a:pPr>
                <a:defRPr/>
              </a:pPr>
              <a:t>‹#›</a:t>
            </a:fld>
            <a:endParaRPr lang="en-US" altLang="en-US" dirty="0"/>
          </a:p>
        </p:txBody>
      </p:sp>
    </p:spTree>
    <p:extLst>
      <p:ext uri="{BB962C8B-B14F-4D97-AF65-F5344CB8AC3E}">
        <p14:creationId xmlns:p14="http://schemas.microsoft.com/office/powerpoint/2010/main" val="1505555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www.southxcapital.com</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75471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dirty="0"/>
              <a:t>www.southxcapital.com</a:t>
            </a:r>
          </a:p>
        </p:txBody>
      </p:sp>
      <p:sp>
        <p:nvSpPr>
          <p:cNvPr id="6" name="Slide Number Placeholder 5"/>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1243745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5FDE6-D77E-862D-9907-C3DC39208C3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1C22CE7E-34AB-2F9B-261C-8A82DBB1B739}"/>
              </a:ext>
            </a:extLst>
          </p:cNvPr>
          <p:cNvSpPr>
            <a:spLocks noGrp="1" noChangeArrowheads="1"/>
          </p:cNvSpPr>
          <p:nvPr>
            <p:ph type="ftr" sz="quarter" idx="11"/>
          </p:nvPr>
        </p:nvSpPr>
        <p:spPr>
          <a:ln/>
        </p:spPr>
        <p:txBody>
          <a:bodyPr/>
          <a:lstStyle>
            <a:lvl1pPr>
              <a:defRPr/>
            </a:lvl1pPr>
          </a:lstStyle>
          <a:p>
            <a:pPr>
              <a:defRPr/>
            </a:pPr>
            <a:r>
              <a:rPr lang="en-US" altLang="en-US" dirty="0"/>
              <a:t>www.southxcapital.com</a:t>
            </a:r>
          </a:p>
        </p:txBody>
      </p:sp>
      <p:sp>
        <p:nvSpPr>
          <p:cNvPr id="6" name="Rectangle 6">
            <a:extLst>
              <a:ext uri="{FF2B5EF4-FFF2-40B4-BE49-F238E27FC236}">
                <a16:creationId xmlns:a16="http://schemas.microsoft.com/office/drawing/2014/main" id="{1EDA8C40-7B23-3B0B-CA51-E28CFFFE2637}"/>
              </a:ext>
            </a:extLst>
          </p:cNvPr>
          <p:cNvSpPr>
            <a:spLocks noGrp="1" noChangeArrowheads="1"/>
          </p:cNvSpPr>
          <p:nvPr>
            <p:ph type="sldNum" sz="quarter" idx="12"/>
          </p:nvPr>
        </p:nvSpPr>
        <p:spPr>
          <a:ln/>
        </p:spPr>
        <p:txBody>
          <a:bodyPr/>
          <a:lstStyle>
            <a:lvl1pPr>
              <a:defRPr/>
            </a:lvl1pPr>
          </a:lstStyle>
          <a:p>
            <a:pPr>
              <a:defRPr/>
            </a:pPr>
            <a:fld id="{42FA727F-609B-43D2-AD0A-42ABD1D43BDB}" type="slidenum">
              <a:rPr lang="en-US" altLang="en-US"/>
              <a:pPr>
                <a:defRPr/>
              </a:pPr>
              <a:t>‹#›</a:t>
            </a:fld>
            <a:endParaRPr lang="en-US" altLang="en-US" dirty="0"/>
          </a:p>
        </p:txBody>
      </p:sp>
    </p:spTree>
    <p:extLst>
      <p:ext uri="{BB962C8B-B14F-4D97-AF65-F5344CB8AC3E}">
        <p14:creationId xmlns:p14="http://schemas.microsoft.com/office/powerpoint/2010/main" val="25575325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dirty="0"/>
              <a:t>www.southxcapital.com</a:t>
            </a:r>
          </a:p>
        </p:txBody>
      </p:sp>
      <p:sp>
        <p:nvSpPr>
          <p:cNvPr id="7" name="Slide Number Placeholder 6"/>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123433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dirty="0"/>
              <a:t>www.southxcapital.com</a:t>
            </a:r>
          </a:p>
        </p:txBody>
      </p:sp>
      <p:sp>
        <p:nvSpPr>
          <p:cNvPr id="9" name="Slide Number Placeholder 8"/>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135319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dirty="0"/>
              <a:t>www.southxcapital.com</a:t>
            </a:r>
          </a:p>
        </p:txBody>
      </p:sp>
      <p:sp>
        <p:nvSpPr>
          <p:cNvPr id="5" name="Slide Number Placeholder 4"/>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984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dirty="0"/>
              <a:t>www.southxcapital.com</a:t>
            </a:r>
          </a:p>
        </p:txBody>
      </p:sp>
      <p:sp>
        <p:nvSpPr>
          <p:cNvPr id="4" name="Slide Number Placeholder 3"/>
          <p:cNvSpPr>
            <a:spLocks noGrp="1"/>
          </p:cNvSpPr>
          <p:nvPr>
            <p:ph type="sldNum" sz="quarter" idx="12"/>
          </p:nvPr>
        </p:nvSpPr>
        <p:spPr/>
        <p:txBody>
          <a:bodyPr/>
          <a:lstStyle/>
          <a:p>
            <a:pPr>
              <a:defRPr/>
            </a:pPr>
            <a:fld id="{DF5B6E91-E076-4EEC-BF44-5CE1145569E4}" type="slidenum">
              <a:rPr lang="en-US" altLang="en-US" smtClean="0"/>
              <a:pPr>
                <a:defRPr/>
              </a:pPr>
              <a:t>‹#›</a:t>
            </a:fld>
            <a:endParaRPr lang="en-US" altLang="en-US" dirty="0"/>
          </a:p>
        </p:txBody>
      </p:sp>
    </p:spTree>
    <p:extLst>
      <p:ext uri="{BB962C8B-B14F-4D97-AF65-F5344CB8AC3E}">
        <p14:creationId xmlns:p14="http://schemas.microsoft.com/office/powerpoint/2010/main" val="32689725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dirty="0"/>
              <a:t>www.southxcapital.com</a:t>
            </a:r>
          </a:p>
        </p:txBody>
      </p:sp>
      <p:sp>
        <p:nvSpPr>
          <p:cNvPr id="7" name="Slide Number Placeholder 6"/>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240232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dirty="0"/>
              <a:t>www.southxcapital.com</a:t>
            </a:r>
          </a:p>
        </p:txBody>
      </p:sp>
      <p:sp>
        <p:nvSpPr>
          <p:cNvPr id="7" name="Slide Number Placeholder 6"/>
          <p:cNvSpPr>
            <a:spLocks noGrp="1"/>
          </p:cNvSpPr>
          <p:nvPr>
            <p:ph type="sldNum" sz="quarter" idx="12"/>
          </p:nvPr>
        </p:nvSpPr>
        <p:spPr/>
        <p:txBody>
          <a:body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417020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dirty="0"/>
              <a:t>www.southxcapital.com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B3863B-7A3A-426F-9D1E-062CAB20237B}" type="slidenum">
              <a:rPr lang="en-US" altLang="en-US" smtClean="0"/>
              <a:pPr>
                <a:defRPr/>
              </a:pPr>
              <a:t>‹#›</a:t>
            </a:fld>
            <a:endParaRPr lang="en-US" altLang="en-US" dirty="0"/>
          </a:p>
        </p:txBody>
      </p:sp>
    </p:spTree>
    <p:extLst>
      <p:ext uri="{BB962C8B-B14F-4D97-AF65-F5344CB8AC3E}">
        <p14:creationId xmlns:p14="http://schemas.microsoft.com/office/powerpoint/2010/main" val="247563167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fade/>
  </p:transition>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198904794"/>
      </p:ext>
    </p:extLst>
  </p:cSld>
  <p:clrMap bg1="dk2" tx1="lt1" bg2="dk1" tx2="lt2" accent1="accent1" accent2="accent2" accent3="accent3" accent4="accent4" accent5="accent5" accent6="accent6" hlink="hlink" folHlink="folHlink"/>
  <p:sldLayoutIdLst>
    <p:sldLayoutId id="2147483879"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1345479067"/>
      </p:ext>
    </p:extLst>
  </p:cSld>
  <p:clrMap bg1="dk2" tx1="lt1" bg2="dk1" tx2="lt2" accent1="accent1" accent2="accent2" accent3="accent3" accent4="accent4" accent5="accent5" accent6="accent6" hlink="hlink" folHlink="folHlink"/>
  <p:sldLayoutIdLst>
    <p:sldLayoutId id="2147483881"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1776446855"/>
      </p:ext>
    </p:extLst>
  </p:cSld>
  <p:clrMap bg1="dk2" tx1="lt1" bg2="dk1" tx2="lt2" accent1="accent1" accent2="accent2" accent3="accent3" accent4="accent4" accent5="accent5" accent6="accent6" hlink="hlink" folHlink="folHlink"/>
  <p:sldLayoutIdLst>
    <p:sldLayoutId id="2147483883"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2812983202"/>
      </p:ext>
    </p:extLst>
  </p:cSld>
  <p:clrMap bg1="dk2" tx1="lt1" bg2="dk1" tx2="lt2" accent1="accent1" accent2="accent2" accent3="accent3" accent4="accent4" accent5="accent5" accent6="accent6" hlink="hlink" folHlink="folHlink"/>
  <p:sldLayoutIdLst>
    <p:sldLayoutId id="2147483885" r:id="rId1"/>
    <p:sldLayoutId id="2147483888" r:id="rId2"/>
    <p:sldLayoutId id="2147483889" r:id="rId3"/>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627757680"/>
      </p:ext>
    </p:extLst>
  </p:cSld>
  <p:clrMap bg1="dk2" tx1="lt1" bg2="dk1" tx2="lt2" accent1="accent1" accent2="accent2" accent3="accent3" accent4="accent4" accent5="accent5" accent6="accent6" hlink="hlink" folHlink="folHlink"/>
  <p:sldLayoutIdLst>
    <p:sldLayoutId id="2147483887"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3299123180"/>
      </p:ext>
    </p:extLst>
  </p:cSld>
  <p:clrMap bg1="dk2" tx1="lt1" bg2="dk1" tx2="lt2" accent1="accent1" accent2="accent2" accent3="accent3" accent4="accent4" accent5="accent5" accent6="accent6" hlink="hlink" folHlink="folHlink"/>
  <p:sldLayoutIdLst>
    <p:sldLayoutId id="2147483863" r:id="rId1"/>
    <p:sldLayoutId id="2147483902" r:id="rId2"/>
    <p:sldLayoutId id="2147483903" r:id="rId3"/>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3330016776"/>
      </p:ext>
    </p:extLst>
  </p:cSld>
  <p:clrMap bg1="dk2" tx1="lt1" bg2="dk1" tx2="lt2" accent1="accent1" accent2="accent2" accent3="accent3" accent4="accent4" accent5="accent5" accent6="accent6" hlink="hlink" folHlink="folHlink"/>
  <p:sldLayoutIdLst>
    <p:sldLayoutId id="2147483865" r:id="rId1"/>
    <p:sldLayoutId id="2147483904" r:id="rId2"/>
    <p:sldLayoutId id="2147483905" r:id="rId3"/>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3476880730"/>
      </p:ext>
    </p:extLst>
  </p:cSld>
  <p:clrMap bg1="dk2" tx1="lt1" bg2="dk1" tx2="lt2" accent1="accent1" accent2="accent2" accent3="accent3" accent4="accent4" accent5="accent5" accent6="accent6" hlink="hlink" folHlink="folHlink"/>
  <p:sldLayoutIdLst>
    <p:sldLayoutId id="2147483867"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1292722436"/>
      </p:ext>
    </p:extLst>
  </p:cSld>
  <p:clrMap bg1="dk2" tx1="lt1" bg2="dk1" tx2="lt2" accent1="accent1" accent2="accent2" accent3="accent3" accent4="accent4" accent5="accent5" accent6="accent6" hlink="hlink" folHlink="folHlink"/>
  <p:sldLayoutIdLst>
    <p:sldLayoutId id="2147483869"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2993009930"/>
      </p:ext>
    </p:extLst>
  </p:cSld>
  <p:clrMap bg1="dk2" tx1="lt1" bg2="dk1" tx2="lt2" accent1="accent1" accent2="accent2" accent3="accent3" accent4="accent4" accent5="accent5" accent6="accent6" hlink="hlink" folHlink="folHlink"/>
  <p:sldLayoutIdLst>
    <p:sldLayoutId id="2147483871"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2623471177"/>
      </p:ext>
    </p:extLst>
  </p:cSld>
  <p:clrMap bg1="dk2" tx1="lt1" bg2="dk1" tx2="lt2" accent1="accent1" accent2="accent2" accent3="accent3" accent4="accent4" accent5="accent5" accent6="accent6" hlink="hlink" folHlink="folHlink"/>
  <p:sldLayoutIdLst>
    <p:sldLayoutId id="2147483873"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1024904384"/>
      </p:ext>
    </p:extLst>
  </p:cSld>
  <p:clrMap bg1="dk2" tx1="lt1" bg2="dk1" tx2="lt2" accent1="accent1" accent2="accent2" accent3="accent3" accent4="accent4" accent5="accent5" accent6="accent6" hlink="hlink" folHlink="folHlink"/>
  <p:sldLayoutIdLst>
    <p:sldLayoutId id="2147483875"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3A55144-F67A-41EF-7ACE-22831E6EC888}"/>
              </a:ext>
            </a:extLst>
          </p:cNvPr>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63" name="Rectangle 3">
            <a:extLst>
              <a:ext uri="{FF2B5EF4-FFF2-40B4-BE49-F238E27FC236}">
                <a16:creationId xmlns:a16="http://schemas.microsoft.com/office/drawing/2014/main" id="{BA13147D-FC9D-9923-0A0D-A6C71F53A7B7}"/>
              </a:ext>
            </a:extLst>
          </p:cNvPr>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C8D502E2-E504-54FB-0FE5-B10768D69F5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dirty="0"/>
          </a:p>
        </p:txBody>
      </p:sp>
      <p:sp>
        <p:nvSpPr>
          <p:cNvPr id="143365" name="Rectangle 5">
            <a:extLst>
              <a:ext uri="{FF2B5EF4-FFF2-40B4-BE49-F238E27FC236}">
                <a16:creationId xmlns:a16="http://schemas.microsoft.com/office/drawing/2014/main" id="{C8BF70F7-E06E-4767-8849-318D491546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ltLang="en-US" dirty="0"/>
              <a:t>www.southxcapital.com</a:t>
            </a:r>
          </a:p>
        </p:txBody>
      </p:sp>
      <p:sp>
        <p:nvSpPr>
          <p:cNvPr id="143366" name="Rectangle 6">
            <a:extLst>
              <a:ext uri="{FF2B5EF4-FFF2-40B4-BE49-F238E27FC236}">
                <a16:creationId xmlns:a16="http://schemas.microsoft.com/office/drawing/2014/main" id="{2EF9AF54-191E-E260-0A84-8E58117CB00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1B3863B-7A3A-426F-9D1E-062CAB20237B}" type="slidenum">
              <a:rPr lang="en-US" altLang="en-US"/>
              <a:pPr>
                <a:defRPr/>
              </a:pPr>
              <a:t>‹#›</a:t>
            </a:fld>
            <a:endParaRPr lang="en-US" altLang="en-US" dirty="0"/>
          </a:p>
        </p:txBody>
      </p:sp>
    </p:spTree>
    <p:extLst>
      <p:ext uri="{BB962C8B-B14F-4D97-AF65-F5344CB8AC3E}">
        <p14:creationId xmlns:p14="http://schemas.microsoft.com/office/powerpoint/2010/main" val="3583540499"/>
      </p:ext>
    </p:extLst>
  </p:cSld>
  <p:clrMap bg1="dk2" tx1="lt1" bg2="dk1" tx2="lt2" accent1="accent1" accent2="accent2" accent3="accent3" accent4="accent4" accent5="accent5" accent6="accent6" hlink="hlink" folHlink="folHlink"/>
  <p:sldLayoutIdLst>
    <p:sldLayoutId id="2147483877" r:id="rId1"/>
  </p:sldLayoutIdLst>
  <p:transition>
    <p:fade/>
  </p:transition>
  <p:hf sldNum="0" hdr="0" dt="0"/>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southerncros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mailto:wilsonpetro1@yahoo.com"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southxcapital.com/press-roo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mailto:bill@southxcapital.com"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28" name="Rectangle 860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30" name="Rectangle 860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6032" name="Group 860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86033" name="Freeform: Shape 860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034" name="Freeform: Shape 860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035" name="Freeform: Shape 860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036" name="Freeform: Shape 860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6023" name="Rectangle 7">
            <a:extLst>
              <a:ext uri="{FF2B5EF4-FFF2-40B4-BE49-F238E27FC236}">
                <a16:creationId xmlns:a16="http://schemas.microsoft.com/office/drawing/2014/main" id="{16C03119-536C-082D-EFFE-533941B021DE}"/>
              </a:ext>
            </a:extLst>
          </p:cNvPr>
          <p:cNvSpPr>
            <a:spLocks noChangeArrowheads="1"/>
          </p:cNvSpPr>
          <p:nvPr/>
        </p:nvSpPr>
        <p:spPr bwMode="auto">
          <a:xfrm>
            <a:off x="480060" y="1243013"/>
            <a:ext cx="2891790" cy="4371974"/>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endParaRPr lang="en-US" altLang="en-US" sz="2900" u="sng" kern="1200" cap="all" dirty="0">
              <a:solidFill>
                <a:schemeClr val="tx2"/>
              </a:solidFill>
              <a:effectLst>
                <a:outerShdw blurRad="38100" dist="38100" dir="2700000" algn="tl">
                  <a:srgbClr val="000000"/>
                </a:outerShdw>
              </a:effectLst>
              <a:latin typeface="+mj-lt"/>
              <a:ea typeface="+mj-ea"/>
              <a:cs typeface="+mj-cs"/>
            </a:endParaRPr>
          </a:p>
          <a:p>
            <a:pPr defTabSz="914400">
              <a:lnSpc>
                <a:spcPct val="90000"/>
              </a:lnSpc>
              <a:spcBef>
                <a:spcPct val="0"/>
              </a:spcBef>
              <a:spcAft>
                <a:spcPts val="600"/>
              </a:spcAft>
              <a:defRPr/>
            </a:pPr>
            <a:r>
              <a:rPr lang="en-US" altLang="en-US" sz="2900" kern="1200" cap="all" dirty="0">
                <a:solidFill>
                  <a:schemeClr val="tx2"/>
                </a:solidFill>
                <a:effectLst>
                  <a:outerShdw blurRad="38100" dist="38100" dir="2700000" algn="tl">
                    <a:srgbClr val="000000"/>
                  </a:outerShdw>
                </a:effectLst>
                <a:latin typeface="+mj-lt"/>
                <a:ea typeface="+mj-ea"/>
                <a:cs typeface="+mj-cs"/>
              </a:rPr>
              <a:t>Southern Cross CAPITAL Advisors</a:t>
            </a:r>
          </a:p>
          <a:p>
            <a:pPr defTabSz="914400">
              <a:lnSpc>
                <a:spcPct val="90000"/>
              </a:lnSpc>
              <a:spcBef>
                <a:spcPct val="0"/>
              </a:spcBef>
              <a:spcAft>
                <a:spcPts val="600"/>
              </a:spcAft>
              <a:defRPr/>
            </a:pPr>
            <a:endParaRPr lang="en-US" altLang="en-US" sz="2900" kern="1200" cap="all" dirty="0">
              <a:solidFill>
                <a:schemeClr val="tx2"/>
              </a:solidFill>
              <a:effectLst>
                <a:outerShdw blurRad="38100" dist="38100" dir="2700000" algn="tl">
                  <a:srgbClr val="000000"/>
                </a:outerShdw>
              </a:effectLst>
              <a:latin typeface="+mj-lt"/>
              <a:ea typeface="+mj-ea"/>
              <a:cs typeface="+mj-cs"/>
            </a:endParaRPr>
          </a:p>
          <a:p>
            <a:pPr defTabSz="914400">
              <a:lnSpc>
                <a:spcPct val="90000"/>
              </a:lnSpc>
              <a:spcBef>
                <a:spcPct val="0"/>
              </a:spcBef>
              <a:spcAft>
                <a:spcPts val="600"/>
              </a:spcAft>
              <a:defRPr/>
            </a:pPr>
            <a:r>
              <a:rPr lang="en-US" altLang="en-US" sz="2900" kern="1200" cap="all" dirty="0">
                <a:solidFill>
                  <a:schemeClr val="tx2"/>
                </a:solidFill>
                <a:effectLst>
                  <a:outerShdw blurRad="38100" dist="38100" dir="2700000" algn="tl">
                    <a:srgbClr val="000000"/>
                  </a:outerShdw>
                </a:effectLst>
                <a:latin typeface="+mj-lt"/>
                <a:ea typeface="+mj-ea"/>
                <a:cs typeface="+mj-cs"/>
              </a:rPr>
              <a:t>Southern Cross Management, Inc. </a:t>
            </a:r>
          </a:p>
          <a:p>
            <a:pPr defTabSz="914400">
              <a:lnSpc>
                <a:spcPct val="90000"/>
              </a:lnSpc>
              <a:spcBef>
                <a:spcPct val="0"/>
              </a:spcBef>
              <a:spcAft>
                <a:spcPts val="600"/>
              </a:spcAft>
              <a:defRPr/>
            </a:pPr>
            <a:endParaRPr lang="en-US" altLang="en-US" sz="2900" kern="1200" cap="all" dirty="0">
              <a:solidFill>
                <a:schemeClr val="tx2"/>
              </a:solidFill>
              <a:effectLst>
                <a:outerShdw blurRad="38100" dist="38100" dir="2700000" algn="tl">
                  <a:srgbClr val="000000"/>
                </a:outerShdw>
              </a:effectLst>
              <a:latin typeface="+mj-lt"/>
              <a:ea typeface="+mj-ea"/>
              <a:cs typeface="+mj-cs"/>
            </a:endParaRPr>
          </a:p>
        </p:txBody>
      </p:sp>
      <p:sp>
        <p:nvSpPr>
          <p:cNvPr id="86019" name="Rectangle 3">
            <a:extLst>
              <a:ext uri="{FF2B5EF4-FFF2-40B4-BE49-F238E27FC236}">
                <a16:creationId xmlns:a16="http://schemas.microsoft.com/office/drawing/2014/main" id="{D67E46DD-6290-162C-7F18-1CEA1F26B771}"/>
              </a:ext>
            </a:extLst>
          </p:cNvPr>
          <p:cNvSpPr>
            <a:spLocks noGrp="1" noChangeArrowheads="1"/>
          </p:cNvSpPr>
          <p:nvPr>
            <p:ph type="subTitle" idx="4294967295"/>
          </p:nvPr>
        </p:nvSpPr>
        <p:spPr>
          <a:xfrm>
            <a:off x="4629150" y="804672"/>
            <a:ext cx="3915918" cy="5230368"/>
          </a:xfrm>
        </p:spPr>
        <p:txBody>
          <a:bodyPr vert="horz" lIns="91440" tIns="45720" rIns="91440" bIns="45720" rtlCol="0" anchor="ctr">
            <a:normAutofit/>
          </a:bodyPr>
          <a:lstStyle/>
          <a:p>
            <a:pPr marL="0" indent="-228600">
              <a:lnSpc>
                <a:spcPct val="90000"/>
              </a:lnSpc>
              <a:buFont typeface="Arial" panose="020B0604020202020204" pitchFamily="34" charset="0"/>
              <a:buChar char="•"/>
              <a:defRPr/>
            </a:pPr>
            <a:endParaRPr lang="en-US" altLang="en-US" sz="1600" b="1">
              <a:solidFill>
                <a:schemeClr val="tx2"/>
              </a:solidFill>
            </a:endParaRPr>
          </a:p>
          <a:p>
            <a:pPr marL="0" indent="-228600">
              <a:lnSpc>
                <a:spcPct val="90000"/>
              </a:lnSpc>
              <a:buFont typeface="Arial" panose="020B0604020202020204" pitchFamily="34" charset="0"/>
              <a:buChar char="•"/>
              <a:defRPr/>
            </a:pPr>
            <a:r>
              <a:rPr lang="en-US" altLang="en-US" sz="1600" b="1">
                <a:solidFill>
                  <a:schemeClr val="tx2"/>
                </a:solidFill>
                <a:effectLst/>
              </a:rPr>
              <a:t>Advisory Services Introduction </a:t>
            </a:r>
          </a:p>
          <a:p>
            <a:pPr marL="0" indent="-228600">
              <a:lnSpc>
                <a:spcPct val="90000"/>
              </a:lnSpc>
              <a:buFont typeface="Arial" panose="020B0604020202020204" pitchFamily="34" charset="0"/>
              <a:buChar char="•"/>
              <a:defRPr/>
            </a:pPr>
            <a:endParaRPr lang="en-US" altLang="en-US" sz="1600" b="1">
              <a:solidFill>
                <a:schemeClr val="tx2"/>
              </a:solidFill>
              <a:effectLst/>
            </a:endParaRPr>
          </a:p>
          <a:p>
            <a:pPr marL="0" indent="-228600">
              <a:lnSpc>
                <a:spcPct val="90000"/>
              </a:lnSpc>
              <a:buFont typeface="Arial" panose="020B0604020202020204" pitchFamily="34" charset="0"/>
              <a:buChar char="•"/>
              <a:defRPr/>
            </a:pPr>
            <a:r>
              <a:rPr lang="en-US" altLang="en-US" sz="1600" b="1">
                <a:solidFill>
                  <a:schemeClr val="tx2"/>
                </a:solidFill>
                <a:effectLst/>
              </a:rPr>
              <a:t>To:	Tax Quotes Staff 	</a:t>
            </a:r>
          </a:p>
          <a:p>
            <a:pPr marL="0" indent="-228600">
              <a:lnSpc>
                <a:spcPct val="90000"/>
              </a:lnSpc>
              <a:buFont typeface="Arial" panose="020B0604020202020204" pitchFamily="34" charset="0"/>
              <a:buChar char="•"/>
              <a:defRPr/>
            </a:pPr>
            <a:endParaRPr lang="en-US" altLang="en-US" sz="1600" b="1">
              <a:solidFill>
                <a:schemeClr val="tx2"/>
              </a:solidFill>
              <a:effectLst/>
            </a:endParaRPr>
          </a:p>
          <a:p>
            <a:pPr marL="0" indent="-228600">
              <a:lnSpc>
                <a:spcPct val="90000"/>
              </a:lnSpc>
              <a:buFont typeface="Arial" panose="020B0604020202020204" pitchFamily="34" charset="0"/>
              <a:buChar char="•"/>
              <a:defRPr/>
            </a:pPr>
            <a:endParaRPr lang="en-US" altLang="en-US" sz="1600">
              <a:solidFill>
                <a:schemeClr val="tx2"/>
              </a:solidFill>
              <a:effectLst/>
            </a:endParaRPr>
          </a:p>
          <a:p>
            <a:pPr marL="0" indent="-228600">
              <a:lnSpc>
                <a:spcPct val="90000"/>
              </a:lnSpc>
              <a:buFont typeface="Arial" panose="020B0604020202020204" pitchFamily="34" charset="0"/>
              <a:buChar char="•"/>
              <a:defRPr/>
            </a:pPr>
            <a:endParaRPr lang="en-US" altLang="en-US" sz="1600">
              <a:solidFill>
                <a:schemeClr val="tx2"/>
              </a:solidFill>
            </a:endParaRPr>
          </a:p>
          <a:p>
            <a:pPr marL="0" indent="-228600">
              <a:lnSpc>
                <a:spcPct val="90000"/>
              </a:lnSpc>
              <a:buFont typeface="Arial" panose="020B0604020202020204" pitchFamily="34" charset="0"/>
              <a:buChar char="•"/>
              <a:defRPr/>
            </a:pPr>
            <a:endParaRPr lang="en-US" altLang="en-US" sz="1600">
              <a:solidFill>
                <a:schemeClr val="tx2"/>
              </a:solidFill>
            </a:endParaRPr>
          </a:p>
          <a:p>
            <a:pPr marL="0" indent="-228600">
              <a:lnSpc>
                <a:spcPct val="90000"/>
              </a:lnSpc>
              <a:buFont typeface="Arial" panose="020B0604020202020204" pitchFamily="34" charset="0"/>
              <a:buChar char="•"/>
              <a:defRPr/>
            </a:pPr>
            <a:endParaRPr lang="en-US" altLang="en-US" sz="1600">
              <a:solidFill>
                <a:schemeClr val="tx2"/>
              </a:solidFill>
            </a:endParaRPr>
          </a:p>
          <a:p>
            <a:pPr marL="0" indent="-228600">
              <a:lnSpc>
                <a:spcPct val="90000"/>
              </a:lnSpc>
              <a:buFont typeface="Arial" panose="020B0604020202020204" pitchFamily="34" charset="0"/>
              <a:buChar char="•"/>
              <a:defRPr/>
            </a:pPr>
            <a:endParaRPr lang="en-US" altLang="en-US" sz="1600">
              <a:solidFill>
                <a:schemeClr val="tx2"/>
              </a:solidFill>
            </a:endParaRPr>
          </a:p>
        </p:txBody>
      </p:sp>
      <p:sp>
        <p:nvSpPr>
          <p:cNvPr id="4" name="Footer Placeholder 3">
            <a:extLst>
              <a:ext uri="{FF2B5EF4-FFF2-40B4-BE49-F238E27FC236}">
                <a16:creationId xmlns:a16="http://schemas.microsoft.com/office/drawing/2014/main" id="{7270AA5C-B7A6-91EB-D555-9F047D9E3F4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altLang="en-US" sz="1200" kern="1200">
                <a:solidFill>
                  <a:schemeClr val="tx1">
                    <a:tint val="75000"/>
                  </a:schemeClr>
                </a:solidFill>
                <a:latin typeface="+mn-lt"/>
                <a:ea typeface="+mn-ea"/>
                <a:cs typeface="+mn-cs"/>
              </a:rPr>
              <a:t>www.southxcapital.com</a:t>
            </a:r>
          </a:p>
        </p:txBody>
      </p:sp>
      <p:pic>
        <p:nvPicPr>
          <p:cNvPr id="5124" name="Picture 4" descr="A blue and white logo&#10;&#10;AI-generated content may be incorrect.">
            <a:hlinkClick r:id="rId3"/>
            <a:extLst>
              <a:ext uri="{FF2B5EF4-FFF2-40B4-BE49-F238E27FC236}">
                <a16:creationId xmlns:a16="http://schemas.microsoft.com/office/drawing/2014/main" id="{924BA199-0BF0-397A-27D8-8B3CFD812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486400"/>
            <a:ext cx="91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4920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2FE7BA8-D88F-5FE7-1022-CF0EB3009E4C}"/>
              </a:ext>
            </a:extLst>
          </p:cNvPr>
          <p:cNvSpPr>
            <a:spLocks noGrp="1"/>
          </p:cNvSpPr>
          <p:nvPr>
            <p:ph idx="1"/>
          </p:nvPr>
        </p:nvSpPr>
        <p:spPr>
          <a:xfrm>
            <a:off x="628650" y="2478024"/>
            <a:ext cx="7886700" cy="3694176"/>
          </a:xfrm>
        </p:spPr>
        <p:txBody>
          <a:bodyPr>
            <a:normAutofit/>
          </a:bodyPr>
          <a:lstStyle/>
          <a:p>
            <a:pPr marL="0">
              <a:lnSpc>
                <a:spcPct val="90000"/>
              </a:lnSpc>
              <a:spcAft>
                <a:spcPts val="800"/>
              </a:spcAft>
              <a:buFontTx/>
              <a:buNone/>
              <a:defRPr/>
            </a:pPr>
            <a:r>
              <a:rPr lang="en-US" altLang="en-US" sz="1300" u="sng" dirty="0">
                <a:effectLst/>
                <a:cs typeface="Times New Roman" panose="02020603050405020304" pitchFamily="18" charset="0"/>
                <a:hlinkClick r:id="rId2"/>
              </a:rPr>
              <a:t>John F. Wilson, Jr. </a:t>
            </a:r>
            <a:r>
              <a:rPr lang="en-US" altLang="en-US" sz="1300" u="sng" dirty="0">
                <a:effectLst/>
                <a:cs typeface="Times New Roman" panose="02020603050405020304" pitchFamily="18" charset="0"/>
              </a:rPr>
              <a:t>, Managing Director</a:t>
            </a:r>
          </a:p>
          <a:p>
            <a:pPr marL="0">
              <a:lnSpc>
                <a:spcPct val="90000"/>
              </a:lnSpc>
              <a:spcAft>
                <a:spcPts val="800"/>
              </a:spcAft>
              <a:buFontTx/>
              <a:buNone/>
              <a:defRPr/>
            </a:pPr>
            <a:r>
              <a:rPr lang="en-US" altLang="en-US" sz="1300" dirty="0">
                <a:effectLst/>
                <a:latin typeface="Aptos" panose="020B0004020202020204" pitchFamily="34" charset="0"/>
                <a:cs typeface="Calibri" panose="020F0502020204030204" pitchFamily="34" charset="0"/>
              </a:rPr>
              <a:t>Former GE Capital Corporate Officer, senior Executive, and Board Member,  with 40+ years of progressive experience in the capital markets, underwriting, financial management, and general management. Mr. Wilson joined Southern Cross Management in 2022.  Previously, he was the founder and Managing Partner of Wilson Capital Partners.  Wilson Capital Partners was a capital advisory firm dedicated to serving small-cap and middle market companies assisting them in identifying both debt and equity financing opportunities.  Typical transaction size ranges from $10MM-$100MM.  </a:t>
            </a:r>
            <a:endParaRPr lang="en-US" altLang="en-US" sz="1300" dirty="0">
              <a:effectLst/>
              <a:latin typeface="Aptos" panose="020B0004020202020204" pitchFamily="34" charset="0"/>
              <a:ea typeface="Calibri" panose="020F0502020204030204" pitchFamily="34" charset="0"/>
              <a:cs typeface="Times New Roman" panose="02020603050405020304" pitchFamily="18" charset="0"/>
            </a:endParaRPr>
          </a:p>
          <a:p>
            <a:pPr marL="0">
              <a:lnSpc>
                <a:spcPct val="90000"/>
              </a:lnSpc>
              <a:spcAft>
                <a:spcPts val="800"/>
              </a:spcAft>
              <a:buFontTx/>
              <a:buNone/>
              <a:defRPr/>
            </a:pPr>
            <a:r>
              <a:rPr lang="en-US" altLang="en-US" sz="1300" dirty="0">
                <a:effectLst/>
                <a:latin typeface="Aptos" panose="020B0004020202020204" pitchFamily="34" charset="0"/>
                <a:cs typeface="Calibri" panose="020F0502020204030204" pitchFamily="34" charset="0"/>
              </a:rPr>
              <a:t>Prior to Southern Cross Management and Wilson Capital Partners, Mr. Wilson owned and operated $80MM multi-unit retail gasoline franchise operation and several retail strip centers located in the Mid-Atlantic region.  He also has held Senior Officer positions at General Electric Company, GE Capital and Dun &amp; Bradstreet Company. He had full P&amp;L responsibility for $110MM business supporting GE Capital’s credit card operation with six locations and 1,300 employees.  He was the Director Corporate Audit Staff at Dun &amp; Bradstreet reporting to the Chief Financial Officer and Chairman of D&amp;B’s Audit Committee.</a:t>
            </a:r>
          </a:p>
          <a:p>
            <a:pPr marL="0" indent="0">
              <a:lnSpc>
                <a:spcPct val="90000"/>
              </a:lnSpc>
              <a:spcAft>
                <a:spcPts val="800"/>
              </a:spcAft>
              <a:buNone/>
              <a:defRPr/>
            </a:pPr>
            <a:r>
              <a:rPr lang="en-US" altLang="en-US" sz="1300" dirty="0">
                <a:effectLst/>
                <a:latin typeface="Aptos" panose="020B0004020202020204" pitchFamily="34" charset="0"/>
                <a:cs typeface="Calibri" panose="020F0502020204030204" pitchFamily="34" charset="0"/>
              </a:rPr>
              <a:t>Mr. Wilson graduated with a BA from Tufts University and attended LaSalle University’s MBA Program. He is a former Board member of the American Cancer Society Foundation, GE Foundation, and a non-profit A Better Chance of Ridgefield, Ct.</a:t>
            </a:r>
          </a:p>
          <a:p>
            <a:pPr marL="0">
              <a:lnSpc>
                <a:spcPct val="90000"/>
              </a:lnSpc>
              <a:defRPr/>
            </a:pPr>
            <a:endParaRPr lang="en-US" altLang="en-US" sz="1300" dirty="0"/>
          </a:p>
        </p:txBody>
      </p:sp>
      <p:sp>
        <p:nvSpPr>
          <p:cNvPr id="2" name="Footer Placeholder 1">
            <a:extLst>
              <a:ext uri="{FF2B5EF4-FFF2-40B4-BE49-F238E27FC236}">
                <a16:creationId xmlns:a16="http://schemas.microsoft.com/office/drawing/2014/main" id="{F46ACF9C-A98B-E9C6-8AA3-619871744295}"/>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ltLang="en-US">
                <a:solidFill>
                  <a:schemeClr val="tx1">
                    <a:lumMod val="50000"/>
                    <a:lumOff val="50000"/>
                  </a:schemeClr>
                </a:solidFill>
              </a:rPr>
              <a:t>www.southxcapital.com</a:t>
            </a:r>
          </a:p>
        </p:txBody>
      </p:sp>
    </p:spTree>
    <p:extLst>
      <p:ext uri="{BB962C8B-B14F-4D97-AF65-F5344CB8AC3E}">
        <p14:creationId xmlns:p14="http://schemas.microsoft.com/office/powerpoint/2010/main" val="17479225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49" y="1093788"/>
            <a:ext cx="7879841" cy="2967208"/>
          </a:xfrm>
        </p:spPr>
        <p:txBody>
          <a:bodyPr>
            <a:normAutofit/>
          </a:bodyPr>
          <a:lstStyle/>
          <a:p>
            <a:pPr algn="l">
              <a:lnSpc>
                <a:spcPct val="90000"/>
              </a:lnSpc>
            </a:pPr>
            <a:r>
              <a:rPr lang="en-US" sz="2400" dirty="0"/>
              <a:t>A Strategic Solution for Declined Loan Requests</a:t>
            </a:r>
            <a:br>
              <a:rPr lang="en-US" sz="2400" dirty="0"/>
            </a:br>
            <a:br>
              <a:rPr lang="en-US" sz="2400" dirty="0"/>
            </a:br>
            <a:r>
              <a:rPr lang="en-US" sz="2400" dirty="0"/>
              <a:t>Partnering with Southern Cross Capital Advisors</a:t>
            </a:r>
          </a:p>
        </p:txBody>
      </p:sp>
      <p:sp>
        <p:nvSpPr>
          <p:cNvPr id="3" name="Subtitle 2"/>
          <p:cNvSpPr>
            <a:spLocks noGrp="1"/>
          </p:cNvSpPr>
          <p:nvPr>
            <p:ph type="subTitle" idx="1"/>
          </p:nvPr>
        </p:nvSpPr>
        <p:spPr>
          <a:xfrm>
            <a:off x="5550693" y="4619624"/>
            <a:ext cx="2960084" cy="1038225"/>
          </a:xfrm>
        </p:spPr>
        <p:txBody>
          <a:bodyPr>
            <a:normAutofit/>
          </a:bodyPr>
          <a:lstStyle/>
          <a:p>
            <a:pPr algn="r"/>
            <a:r>
              <a:rPr lang="en-US"/>
              <a:t>Our Bank Alliance Program </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033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1F3ABE6-A59D-4D20-47E8-5DF2749BD26D}"/>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chemeClr val="tx1">
                    <a:lumMod val="50000"/>
                    <a:lumOff val="50000"/>
                  </a:schemeClr>
                </a:solidFill>
              </a:rPr>
              <a:t>www.southxcapital.com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7047C5-5F84-A421-57A9-2289B6ADD88D}"/>
              </a:ext>
            </a:extLst>
          </p:cNvPr>
          <p:cNvPicPr>
            <a:picLocks noChangeAspect="1"/>
          </p:cNvPicPr>
          <p:nvPr/>
        </p:nvPicPr>
        <p:blipFill>
          <a:blip r:embed="rId2"/>
          <a:srcRect r="19091" b="9091"/>
          <a:stretch>
            <a:fillRect/>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sz="2400" dirty="0"/>
              <a:t>Why Partner with Us?</a:t>
            </a:r>
          </a:p>
        </p:txBody>
      </p:sp>
      <p:graphicFrame>
        <p:nvGraphicFramePr>
          <p:cNvPr id="5" name="Content Placeholder 2">
            <a:extLst>
              <a:ext uri="{FF2B5EF4-FFF2-40B4-BE49-F238E27FC236}">
                <a16:creationId xmlns:a16="http://schemas.microsoft.com/office/drawing/2014/main" id="{31658B81-6359-1710-CDBA-62D9C1AC8444}"/>
              </a:ext>
            </a:extLst>
          </p:cNvPr>
          <p:cNvGraphicFramePr>
            <a:graphicFrameLocks noGrp="1"/>
          </p:cNvGraphicFramePr>
          <p:nvPr>
            <p:ph idx="1"/>
            <p:extLst>
              <p:ext uri="{D42A27DB-BD31-4B8C-83A1-F6EECF244321}">
                <p14:modId xmlns:p14="http://schemas.microsoft.com/office/powerpoint/2010/main" val="18619030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5AD1CFA-559E-75AD-93F8-FB3A12127D0B}"/>
              </a:ext>
            </a:extLst>
          </p:cNvPr>
          <p:cNvSpPr>
            <a:spLocks noGrp="1"/>
          </p:cNvSpPr>
          <p:nvPr>
            <p:ph type="ftr" sz="quarter" idx="11"/>
          </p:nvPr>
        </p:nvSpPr>
        <p:spPr/>
        <p:txBody>
          <a:bodyPr/>
          <a:lstStyle/>
          <a:p>
            <a:pPr>
              <a:defRPr/>
            </a:pPr>
            <a:r>
              <a:rPr lang="en-US" altLang="en-US" dirty="0"/>
              <a:t>www.southxcapital.com</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DB547-BF74-3A70-C725-8888D9611C1E}"/>
              </a:ext>
            </a:extLst>
          </p:cNvPr>
          <p:cNvPicPr>
            <a:picLocks noChangeAspect="1"/>
          </p:cNvPicPr>
          <p:nvPr/>
        </p:nvPicPr>
        <p:blipFill>
          <a:blip r:embed="rId2"/>
          <a:srcRect r="16061" b="9091"/>
          <a:stretch>
            <a:fillRect/>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sz="2400" dirty="0"/>
              <a:t>Our Solution</a:t>
            </a:r>
          </a:p>
        </p:txBody>
      </p:sp>
      <p:graphicFrame>
        <p:nvGraphicFramePr>
          <p:cNvPr id="5" name="Content Placeholder 2">
            <a:extLst>
              <a:ext uri="{FF2B5EF4-FFF2-40B4-BE49-F238E27FC236}">
                <a16:creationId xmlns:a16="http://schemas.microsoft.com/office/drawing/2014/main" id="{F0E9A3E2-8F31-C036-1C9A-85C638DA697E}"/>
              </a:ext>
            </a:extLst>
          </p:cNvPr>
          <p:cNvGraphicFramePr>
            <a:graphicFrameLocks noGrp="1"/>
          </p:cNvGraphicFramePr>
          <p:nvPr>
            <p:ph idx="1"/>
            <p:extLst>
              <p:ext uri="{D42A27DB-BD31-4B8C-83A1-F6EECF244321}">
                <p14:modId xmlns:p14="http://schemas.microsoft.com/office/powerpoint/2010/main" val="3006858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0573E4D-FF68-4425-69CC-2E29C9341794}"/>
              </a:ext>
            </a:extLst>
          </p:cNvPr>
          <p:cNvSpPr>
            <a:spLocks noGrp="1"/>
          </p:cNvSpPr>
          <p:nvPr>
            <p:ph type="ftr" sz="quarter" idx="11"/>
          </p:nvPr>
        </p:nvSpPr>
        <p:spPr/>
        <p:txBody>
          <a:bodyPr/>
          <a:lstStyle/>
          <a:p>
            <a:pPr>
              <a:defRPr/>
            </a:pPr>
            <a:r>
              <a:rPr lang="en-US" altLang="en-US" dirty="0"/>
              <a:t>www.southxcapital.com</a:t>
            </a:r>
          </a:p>
        </p:txBody>
      </p:sp>
      <p:cxnSp>
        <p:nvCxnSpPr>
          <p:cNvPr id="9" name="Straight Connector 8">
            <a:extLst>
              <a:ext uri="{FF2B5EF4-FFF2-40B4-BE49-F238E27FC236}">
                <a16:creationId xmlns:a16="http://schemas.microsoft.com/office/drawing/2014/main" id="{3A45FC76-E21F-7B2E-2C3F-5223713CB7C1}"/>
              </a:ext>
            </a:extLst>
          </p:cNvPr>
          <p:cNvCxnSpPr/>
          <p:nvPr/>
        </p:nvCxnSpPr>
        <p:spPr bwMode="auto">
          <a:xfrm>
            <a:off x="628650" y="2556387"/>
            <a:ext cx="7315200" cy="0"/>
          </a:xfrm>
          <a:prstGeom prst="line">
            <a:avLst/>
          </a:prstGeom>
          <a:solidFill>
            <a:schemeClr val="accent1"/>
          </a:solidFill>
          <a:ln w="19050" cap="flat" cmpd="sng" algn="ctr">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E101BB2A-6FC5-D2BF-44F3-DE4B599FE8CF}"/>
              </a:ext>
            </a:extLst>
          </p:cNvPr>
          <p:cNvCxnSpPr/>
          <p:nvPr/>
        </p:nvCxnSpPr>
        <p:spPr bwMode="auto">
          <a:xfrm>
            <a:off x="628650" y="3357716"/>
            <a:ext cx="7315200" cy="0"/>
          </a:xfrm>
          <a:prstGeom prst="line">
            <a:avLst/>
          </a:prstGeom>
          <a:solidFill>
            <a:schemeClr val="accent1"/>
          </a:solidFill>
          <a:ln w="19050" cap="flat" cmpd="sng" algn="ctr">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25A7146D-71B7-429D-1A33-07A067CD2542}"/>
              </a:ext>
            </a:extLst>
          </p:cNvPr>
          <p:cNvCxnSpPr/>
          <p:nvPr/>
        </p:nvCxnSpPr>
        <p:spPr bwMode="auto">
          <a:xfrm>
            <a:off x="628650" y="4198372"/>
            <a:ext cx="7315200" cy="0"/>
          </a:xfrm>
          <a:prstGeom prst="line">
            <a:avLst/>
          </a:prstGeom>
          <a:solidFill>
            <a:schemeClr val="accent1"/>
          </a:solidFill>
          <a:ln w="19050" cap="flat" cmpd="sng" algn="ctr">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0D479D47-FC36-45E8-AD33-16D654B662FE}"/>
              </a:ext>
            </a:extLst>
          </p:cNvPr>
          <p:cNvCxnSpPr/>
          <p:nvPr/>
        </p:nvCxnSpPr>
        <p:spPr bwMode="auto">
          <a:xfrm>
            <a:off x="628650" y="4989871"/>
            <a:ext cx="7315200" cy="0"/>
          </a:xfrm>
          <a:prstGeom prst="line">
            <a:avLst/>
          </a:prstGeom>
          <a:solidFill>
            <a:schemeClr val="accent1"/>
          </a:solidFill>
          <a:ln w="19050" cap="flat" cmpd="sng" algn="ctr">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C76679E6-FF0C-CFDB-D24C-1BEBAC127933}"/>
              </a:ext>
            </a:extLst>
          </p:cNvPr>
          <p:cNvCxnSpPr/>
          <p:nvPr/>
        </p:nvCxnSpPr>
        <p:spPr bwMode="auto">
          <a:xfrm>
            <a:off x="628650" y="1825625"/>
            <a:ext cx="7315200" cy="0"/>
          </a:xfrm>
          <a:prstGeom prst="line">
            <a:avLst/>
          </a:prstGeom>
          <a:solidFill>
            <a:schemeClr val="accent1"/>
          </a:solidFill>
          <a:ln w="19050" cap="flat" cmpd="sng" algn="ctr">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036B53-DF37-A529-F365-4798534112A7}"/>
              </a:ext>
            </a:extLst>
          </p:cNvPr>
          <p:cNvPicPr>
            <a:picLocks noChangeAspect="1"/>
          </p:cNvPicPr>
          <p:nvPr/>
        </p:nvPicPr>
        <p:blipFill>
          <a:blip r:embed="rId2"/>
          <a:srcRect r="27272" b="9090"/>
          <a:stretch>
            <a:fillRect/>
          </a:stretch>
        </p:blipFill>
        <p:spPr>
          <a:xfrm>
            <a:off x="20" y="10"/>
            <a:ext cx="9143980" cy="6857990"/>
          </a:xfrm>
          <a:prstGeom prst="rect">
            <a:avLst/>
          </a:prstGeom>
        </p:spPr>
      </p:pic>
      <p:sp>
        <p:nvSpPr>
          <p:cNvPr id="14" name="Rectangle 1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lang="en-US" sz="2400" dirty="0"/>
              <a:t>Benefits to Your Bank</a:t>
            </a:r>
          </a:p>
        </p:txBody>
      </p:sp>
      <p:graphicFrame>
        <p:nvGraphicFramePr>
          <p:cNvPr id="7" name="Content Placeholder 2">
            <a:extLst>
              <a:ext uri="{FF2B5EF4-FFF2-40B4-BE49-F238E27FC236}">
                <a16:creationId xmlns:a16="http://schemas.microsoft.com/office/drawing/2014/main" id="{B1E16FEE-7903-56D0-6C52-1CCB8D478974}"/>
              </a:ext>
            </a:extLst>
          </p:cNvPr>
          <p:cNvGraphicFramePr>
            <a:graphicFrameLocks noGrp="1"/>
          </p:cNvGraphicFramePr>
          <p:nvPr>
            <p:ph idx="1"/>
            <p:extLst>
              <p:ext uri="{D42A27DB-BD31-4B8C-83A1-F6EECF244321}">
                <p14:modId xmlns:p14="http://schemas.microsoft.com/office/powerpoint/2010/main" val="8560917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95254D7-C2AA-682A-8D9A-73D2F8850286}"/>
              </a:ext>
            </a:extLst>
          </p:cNvPr>
          <p:cNvSpPr>
            <a:spLocks noGrp="1"/>
          </p:cNvSpPr>
          <p:nvPr>
            <p:ph type="ftr" sz="quarter" idx="11"/>
          </p:nvPr>
        </p:nvSpPr>
        <p:spPr/>
        <p:txBody>
          <a:bodyPr/>
          <a:lstStyle/>
          <a:p>
            <a:pPr>
              <a:defRPr/>
            </a:pPr>
            <a:r>
              <a:rPr lang="en-US" altLang="en-US" dirty="0"/>
              <a:t>www.southxcapital.com</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8A851E-D78D-6102-4408-B93A5631D733}"/>
              </a:ext>
            </a:extLst>
          </p:cNvPr>
          <p:cNvPicPr>
            <a:picLocks noChangeAspect="1"/>
          </p:cNvPicPr>
          <p:nvPr/>
        </p:nvPicPr>
        <p:blipFill>
          <a:blip r:embed="rId2"/>
          <a:srcRect t="9091" r="19091"/>
          <a:stretch>
            <a:fillRect/>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lang="en-US" sz="2400" dirty="0"/>
              <a:t>Call to Action</a:t>
            </a:r>
          </a:p>
        </p:txBody>
      </p:sp>
      <p:graphicFrame>
        <p:nvGraphicFramePr>
          <p:cNvPr id="5" name="Content Placeholder 2">
            <a:extLst>
              <a:ext uri="{FF2B5EF4-FFF2-40B4-BE49-F238E27FC236}">
                <a16:creationId xmlns:a16="http://schemas.microsoft.com/office/drawing/2014/main" id="{185FD44A-A513-1897-4C28-E59DAD5F255B}"/>
              </a:ext>
            </a:extLst>
          </p:cNvPr>
          <p:cNvGraphicFramePr>
            <a:graphicFrameLocks noGrp="1"/>
          </p:cNvGraphicFramePr>
          <p:nvPr>
            <p:ph idx="1"/>
            <p:extLst>
              <p:ext uri="{D42A27DB-BD31-4B8C-83A1-F6EECF244321}">
                <p14:modId xmlns:p14="http://schemas.microsoft.com/office/powerpoint/2010/main" val="34841639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2E7767B-D76A-FA28-CBA0-6D6078D82E17}"/>
              </a:ext>
            </a:extLst>
          </p:cNvPr>
          <p:cNvSpPr>
            <a:spLocks noGrp="1"/>
          </p:cNvSpPr>
          <p:nvPr>
            <p:ph type="ftr" sz="quarter" idx="11"/>
          </p:nvPr>
        </p:nvSpPr>
        <p:spPr/>
        <p:txBody>
          <a:bodyPr/>
          <a:lstStyle/>
          <a:p>
            <a:pPr>
              <a:defRPr/>
            </a:pPr>
            <a:r>
              <a:rPr lang="en-US" altLang="en-US" dirty="0"/>
              <a:t>www.southxcapital.com</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F5DE3D-DCDF-5154-A87B-D0DD93EC6C25}"/>
              </a:ext>
            </a:extLst>
          </p:cNvPr>
          <p:cNvSpPr>
            <a:spLocks noGrp="1"/>
          </p:cNvSpPr>
          <p:nvPr>
            <p:ph type="title"/>
          </p:nvPr>
        </p:nvSpPr>
        <p:spPr>
          <a:xfrm>
            <a:off x="1143002" y="1999615"/>
            <a:ext cx="6858000" cy="2764028"/>
          </a:xfrm>
        </p:spPr>
        <p:txBody>
          <a:bodyPr vert="horz" lIns="91440" tIns="45720" rIns="91440" bIns="45720" rtlCol="0" anchor="ctr">
            <a:normAutofit/>
          </a:bodyPr>
          <a:lstStyle/>
          <a:p>
            <a:pPr algn="ctr">
              <a:lnSpc>
                <a:spcPct val="90000"/>
              </a:lnSpc>
            </a:pPr>
            <a:r>
              <a:rPr lang="en-US" sz="1600" b="1" kern="1200">
                <a:solidFill>
                  <a:schemeClr val="tx1"/>
                </a:solidFill>
                <a:effectLst/>
                <a:latin typeface="+mj-lt"/>
                <a:ea typeface="+mj-ea"/>
                <a:cs typeface="+mj-cs"/>
              </a:rPr>
              <a:t>Southern Cross Capital Advisors and TaxQuotes Form Strategic Alliance to Deliver Integrated Lending and Tax Solutions</a:t>
            </a:r>
            <a:br>
              <a:rPr lang="en-US" sz="1600" kern="1200">
                <a:solidFill>
                  <a:schemeClr val="tx1"/>
                </a:solidFill>
                <a:effectLst/>
                <a:latin typeface="+mj-lt"/>
                <a:ea typeface="+mj-ea"/>
                <a:cs typeface="+mj-cs"/>
              </a:rPr>
            </a:br>
            <a:br>
              <a:rPr lang="en-US" sz="1600" kern="1200">
                <a:solidFill>
                  <a:schemeClr val="tx1"/>
                </a:solidFill>
                <a:effectLst/>
                <a:latin typeface="+mj-lt"/>
                <a:ea typeface="+mj-ea"/>
                <a:cs typeface="+mj-cs"/>
              </a:rPr>
            </a:br>
            <a:br>
              <a:rPr lang="en-US" sz="1600" kern="1200">
                <a:solidFill>
                  <a:schemeClr val="tx1"/>
                </a:solidFill>
                <a:effectLst/>
                <a:latin typeface="+mj-lt"/>
                <a:ea typeface="+mj-ea"/>
                <a:cs typeface="+mj-cs"/>
              </a:rPr>
            </a:br>
            <a:r>
              <a:rPr lang="en-US" sz="1600" i="1" kern="1200">
                <a:solidFill>
                  <a:schemeClr val="tx1"/>
                </a:solidFill>
                <a:effectLst/>
                <a:latin typeface="+mj-lt"/>
                <a:ea typeface="+mj-ea"/>
                <a:cs typeface="+mj-cs"/>
              </a:rPr>
              <a:t>PHILADELPHIA, PA &amp; IRVINE, CA</a:t>
            </a:r>
            <a:r>
              <a:rPr lang="en-US" sz="1600" kern="1200">
                <a:solidFill>
                  <a:schemeClr val="tx1"/>
                </a:solidFill>
                <a:effectLst/>
                <a:latin typeface="+mj-lt"/>
                <a:ea typeface="+mj-ea"/>
                <a:cs typeface="+mj-cs"/>
              </a:rPr>
              <a:t> — Southern Cross Capital Advisors, a national business lending platform, and TaxQuotes, a professional tax services firm, have formed a strategic alliance to offer integrated financing and tax resolution solutions.</a:t>
            </a:r>
            <a:br>
              <a:rPr lang="en-US" sz="1600" kern="1200">
                <a:solidFill>
                  <a:schemeClr val="tx1"/>
                </a:solidFill>
                <a:effectLst/>
                <a:latin typeface="+mj-lt"/>
                <a:ea typeface="+mj-ea"/>
                <a:cs typeface="+mj-cs"/>
              </a:rPr>
            </a:br>
            <a:br>
              <a:rPr lang="en-US" sz="1600" kern="1200">
                <a:solidFill>
                  <a:schemeClr val="tx1"/>
                </a:solidFill>
                <a:effectLst/>
                <a:latin typeface="+mj-lt"/>
                <a:ea typeface="+mj-ea"/>
                <a:cs typeface="+mj-cs"/>
              </a:rPr>
            </a:br>
            <a:r>
              <a:rPr lang="en-US" sz="1600" kern="1200">
                <a:solidFill>
                  <a:schemeClr val="tx1"/>
                </a:solidFill>
                <a:effectLst/>
                <a:latin typeface="+mj-lt"/>
                <a:ea typeface="+mj-ea"/>
                <a:cs typeface="+mj-cs"/>
                <a:hlinkClick r:id="rId2"/>
              </a:rPr>
              <a:t>Read More About The Alliance </a:t>
            </a:r>
            <a:br>
              <a:rPr lang="en-US" sz="1600" kern="1200">
                <a:solidFill>
                  <a:schemeClr val="tx1"/>
                </a:solidFill>
                <a:effectLst/>
                <a:latin typeface="+mj-lt"/>
                <a:ea typeface="+mj-ea"/>
                <a:cs typeface="+mj-cs"/>
              </a:rPr>
            </a:br>
            <a:br>
              <a:rPr lang="en-US" sz="1600" kern="1200">
                <a:solidFill>
                  <a:schemeClr val="tx1"/>
                </a:solidFill>
                <a:effectLst/>
                <a:latin typeface="+mj-lt"/>
                <a:ea typeface="+mj-ea"/>
                <a:cs typeface="+mj-cs"/>
              </a:rPr>
            </a:br>
            <a:endParaRPr lang="en-US" sz="1600"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8BA29D4-63D1-EA61-74DB-EE84961B4C36}"/>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altLang="en-US" sz="1200" kern="1200">
                <a:solidFill>
                  <a:schemeClr val="tx1">
                    <a:lumMod val="50000"/>
                    <a:lumOff val="50000"/>
                  </a:schemeClr>
                </a:solidFill>
                <a:latin typeface="+mn-lt"/>
                <a:ea typeface="+mn-ea"/>
                <a:cs typeface="+mn-cs"/>
              </a:rPr>
              <a:t>www.southxcapital.com</a:t>
            </a:r>
          </a:p>
        </p:txBody>
      </p:sp>
    </p:spTree>
    <p:extLst>
      <p:ext uri="{BB962C8B-B14F-4D97-AF65-F5344CB8AC3E}">
        <p14:creationId xmlns:p14="http://schemas.microsoft.com/office/powerpoint/2010/main" val="4146780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A27740-D43B-C0EF-4E45-93B6247B7267}"/>
              </a:ext>
            </a:extLst>
          </p:cNvPr>
          <p:cNvSpPr>
            <a:spLocks noGrp="1"/>
          </p:cNvSpPr>
          <p:nvPr>
            <p:ph type="title"/>
          </p:nvPr>
        </p:nvSpPr>
        <p:spPr>
          <a:xfrm>
            <a:off x="466344" y="1161288"/>
            <a:ext cx="2702052" cy="4526280"/>
          </a:xfrm>
        </p:spPr>
        <p:txBody>
          <a:bodyPr>
            <a:normAutofit/>
          </a:bodyPr>
          <a:lstStyle/>
          <a:p>
            <a:r>
              <a:rPr lang="en-US" sz="3500"/>
              <a:t>Getting a Loan With a Tax Lien </a:t>
            </a:r>
            <a:r>
              <a:rPr lang="en-US" sz="3500" b="1" i="1"/>
              <a:t>is</a:t>
            </a:r>
            <a:r>
              <a:rPr lang="en-US" sz="3500"/>
              <a:t> Possible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9EE6FC4-6D4F-6208-CC3F-FFC55C3B68F2}"/>
              </a:ext>
            </a:extLst>
          </p:cNvPr>
          <p:cNvSpPr>
            <a:spLocks noGrp="1"/>
          </p:cNvSpPr>
          <p:nvPr>
            <p:ph idx="1"/>
          </p:nvPr>
        </p:nvSpPr>
        <p:spPr>
          <a:xfrm>
            <a:off x="4075611" y="932688"/>
            <a:ext cx="4437453" cy="4992624"/>
          </a:xfrm>
        </p:spPr>
        <p:txBody>
          <a:bodyPr anchor="ctr">
            <a:normAutofit/>
          </a:bodyPr>
          <a:lstStyle/>
          <a:p>
            <a:pPr>
              <a:lnSpc>
                <a:spcPct val="90000"/>
              </a:lnSpc>
              <a:buFont typeface="Arial" panose="020B0604020202020204" pitchFamily="34" charset="0"/>
              <a:buChar char="•"/>
            </a:pPr>
            <a:r>
              <a:rPr lang="en-US" sz="1700"/>
              <a:t>Insure tax lien is accurate </a:t>
            </a:r>
          </a:p>
          <a:p>
            <a:pPr>
              <a:lnSpc>
                <a:spcPct val="90000"/>
              </a:lnSpc>
              <a:buFont typeface="Arial" panose="020B0604020202020204" pitchFamily="34" charset="0"/>
              <a:buChar char="•"/>
            </a:pPr>
            <a:r>
              <a:rPr lang="en-US" sz="1700"/>
              <a:t>Fortify the Rest of Your Loan Application</a:t>
            </a:r>
          </a:p>
          <a:p>
            <a:pPr lvl="1">
              <a:lnSpc>
                <a:spcPct val="90000"/>
              </a:lnSpc>
              <a:buFont typeface="Arial" panose="020B0604020202020204" pitchFamily="34" charset="0"/>
              <a:buChar char="•"/>
            </a:pPr>
            <a:r>
              <a:rPr lang="en-US" sz="1700"/>
              <a:t>Build a strong business and cash flow model to support the repayment of the tax lien </a:t>
            </a:r>
          </a:p>
          <a:p>
            <a:pPr>
              <a:lnSpc>
                <a:spcPct val="90000"/>
              </a:lnSpc>
              <a:buClr>
                <a:srgbClr val="FFC000"/>
              </a:buClr>
              <a:buSzPct val="110000"/>
              <a:buFont typeface="Arial" panose="020B0604020202020204" pitchFamily="34" charset="0"/>
              <a:buChar char="•"/>
            </a:pPr>
            <a:r>
              <a:rPr lang="en-US" sz="1700"/>
              <a:t>Set Up a Repayment Plan</a:t>
            </a:r>
          </a:p>
          <a:p>
            <a:pPr lvl="1">
              <a:lnSpc>
                <a:spcPct val="90000"/>
              </a:lnSpc>
              <a:buClr>
                <a:srgbClr val="FFC000"/>
              </a:buClr>
              <a:buSzPct val="110000"/>
              <a:buFont typeface="Arial" panose="020B0604020202020204" pitchFamily="34" charset="0"/>
              <a:buChar char="•"/>
            </a:pPr>
            <a:r>
              <a:rPr lang="en-US" sz="1700"/>
              <a:t>Installment plan</a:t>
            </a:r>
          </a:p>
          <a:p>
            <a:pPr lvl="1">
              <a:lnSpc>
                <a:spcPct val="90000"/>
              </a:lnSpc>
              <a:buClr>
                <a:srgbClr val="FFC000"/>
              </a:buClr>
              <a:buSzPct val="110000"/>
              <a:buFont typeface="Arial" panose="020B0604020202020204" pitchFamily="34" charset="0"/>
              <a:buChar char="•"/>
            </a:pPr>
            <a:r>
              <a:rPr lang="en-US" sz="1700"/>
              <a:t>Offer in compromise</a:t>
            </a:r>
          </a:p>
          <a:p>
            <a:pPr lvl="1">
              <a:lnSpc>
                <a:spcPct val="90000"/>
              </a:lnSpc>
              <a:buClr>
                <a:srgbClr val="FFC000"/>
              </a:buClr>
              <a:buSzPct val="110000"/>
              <a:buFont typeface="Arial" panose="020B0604020202020204" pitchFamily="34" charset="0"/>
              <a:buChar char="•"/>
            </a:pPr>
            <a:r>
              <a:rPr lang="en-US" sz="1700"/>
              <a:t>Bring down the debt to $10,000 or less</a:t>
            </a:r>
          </a:p>
          <a:p>
            <a:pPr marL="285750" lvl="1">
              <a:lnSpc>
                <a:spcPct val="90000"/>
              </a:lnSpc>
              <a:buClr>
                <a:srgbClr val="FFC000"/>
              </a:buClr>
              <a:buSzPct val="110000"/>
              <a:buFont typeface="Arial" panose="020B0604020202020204" pitchFamily="34" charset="0"/>
              <a:buChar char="•"/>
            </a:pPr>
            <a:r>
              <a:rPr lang="en-US" sz="1700"/>
              <a:t>Usually, liens under $250,000 are less of an obstacle. </a:t>
            </a:r>
          </a:p>
          <a:p>
            <a:pPr marL="285750" lvl="1">
              <a:lnSpc>
                <a:spcPct val="90000"/>
              </a:lnSpc>
              <a:buClr>
                <a:srgbClr val="FFC000"/>
              </a:buClr>
              <a:buSzPct val="110000"/>
              <a:buFont typeface="Arial" panose="020B0604020202020204" pitchFamily="34" charset="0"/>
              <a:buChar char="•"/>
            </a:pPr>
            <a:r>
              <a:rPr lang="en-US" sz="1700"/>
              <a:t>Lenders view the lien through the context of your annual business revenue. </a:t>
            </a:r>
          </a:p>
          <a:p>
            <a:pPr marL="285750" lvl="1">
              <a:lnSpc>
                <a:spcPct val="90000"/>
              </a:lnSpc>
              <a:buClr>
                <a:srgbClr val="FFC000"/>
              </a:buClr>
              <a:buSzPct val="110000"/>
              <a:buFont typeface="Arial" panose="020B0604020202020204" pitchFamily="34" charset="0"/>
              <a:buChar char="•"/>
            </a:pPr>
            <a:r>
              <a:rPr lang="en-US" sz="1700"/>
              <a:t>Liens that are smaller than 7% to 10% of your annual revenue are more likely to make it through a lender’s underwriting process.</a:t>
            </a:r>
          </a:p>
          <a:p>
            <a:pPr lvl="1">
              <a:lnSpc>
                <a:spcPct val="90000"/>
              </a:lnSpc>
              <a:buClr>
                <a:srgbClr val="FFC000"/>
              </a:buClr>
              <a:buSzPct val="110000"/>
              <a:buFont typeface="Arial" panose="020B0604020202020204" pitchFamily="34" charset="0"/>
              <a:buChar char="•"/>
            </a:pPr>
            <a:endParaRPr lang="en-US" sz="1700"/>
          </a:p>
          <a:p>
            <a:pPr lvl="1">
              <a:lnSpc>
                <a:spcPct val="90000"/>
              </a:lnSpc>
            </a:pPr>
            <a:endParaRPr lang="en-US" sz="1700"/>
          </a:p>
          <a:p>
            <a:pPr lvl="1">
              <a:lnSpc>
                <a:spcPct val="90000"/>
              </a:lnSpc>
            </a:pPr>
            <a:endParaRPr lang="en-US" sz="1700"/>
          </a:p>
          <a:p>
            <a:pPr lvl="1">
              <a:lnSpc>
                <a:spcPct val="90000"/>
              </a:lnSpc>
            </a:pPr>
            <a:endParaRPr lang="en-US" sz="1700"/>
          </a:p>
          <a:p>
            <a:pPr lvl="1">
              <a:lnSpc>
                <a:spcPct val="90000"/>
              </a:lnSpc>
            </a:pPr>
            <a:endParaRPr lang="en-US" sz="1700"/>
          </a:p>
          <a:p>
            <a:pPr lvl="1">
              <a:lnSpc>
                <a:spcPct val="90000"/>
              </a:lnSpc>
            </a:pPr>
            <a:endParaRPr lang="en-US" sz="1700"/>
          </a:p>
          <a:p>
            <a:pPr lvl="1">
              <a:lnSpc>
                <a:spcPct val="90000"/>
              </a:lnSpc>
            </a:pPr>
            <a:endParaRPr lang="en-US" sz="1700"/>
          </a:p>
          <a:p>
            <a:pPr marL="457200" lvl="1" indent="0">
              <a:lnSpc>
                <a:spcPct val="90000"/>
              </a:lnSpc>
              <a:buNone/>
            </a:pPr>
            <a:endParaRPr lang="en-US" sz="1700"/>
          </a:p>
        </p:txBody>
      </p:sp>
      <p:sp>
        <p:nvSpPr>
          <p:cNvPr id="4" name="Footer Placeholder 3">
            <a:extLst>
              <a:ext uri="{FF2B5EF4-FFF2-40B4-BE49-F238E27FC236}">
                <a16:creationId xmlns:a16="http://schemas.microsoft.com/office/drawing/2014/main" id="{D2D0AC7C-1352-EE55-3357-FBFA838D099B}"/>
              </a:ext>
            </a:extLst>
          </p:cNvPr>
          <p:cNvSpPr>
            <a:spLocks noGrp="1"/>
          </p:cNvSpPr>
          <p:nvPr>
            <p:ph type="ftr" sz="quarter" idx="11"/>
          </p:nvPr>
        </p:nvSpPr>
        <p:spPr>
          <a:xfrm>
            <a:off x="4075610" y="6356350"/>
            <a:ext cx="3429000" cy="365125"/>
          </a:xfrm>
        </p:spPr>
        <p:txBody>
          <a:bodyPr>
            <a:normAutofit/>
          </a:bodyPr>
          <a:lstStyle/>
          <a:p>
            <a:pPr algn="l">
              <a:spcAft>
                <a:spcPts val="600"/>
              </a:spcAft>
              <a:defRPr/>
            </a:pPr>
            <a:r>
              <a:rPr lang="en-US" altLang="en-US">
                <a:solidFill>
                  <a:schemeClr val="tx1">
                    <a:lumMod val="50000"/>
                    <a:lumOff val="50000"/>
                  </a:schemeClr>
                </a:solidFill>
              </a:rPr>
              <a:t>www.southxcapital.com</a:t>
            </a:r>
          </a:p>
        </p:txBody>
      </p:sp>
    </p:spTree>
    <p:extLst>
      <p:ext uri="{BB962C8B-B14F-4D97-AF65-F5344CB8AC3E}">
        <p14:creationId xmlns:p14="http://schemas.microsoft.com/office/powerpoint/2010/main" val="34248390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17826-DB32-77ED-BD68-A2A8157EF324}"/>
              </a:ext>
            </a:extLst>
          </p:cNvPr>
          <p:cNvSpPr>
            <a:spLocks noGrp="1"/>
          </p:cNvSpPr>
          <p:nvPr>
            <p:ph type="title"/>
          </p:nvPr>
        </p:nvSpPr>
        <p:spPr>
          <a:xfrm>
            <a:off x="466344" y="1161288"/>
            <a:ext cx="2702052" cy="4526280"/>
          </a:xfrm>
        </p:spPr>
        <p:txBody>
          <a:bodyPr>
            <a:normAutofit/>
          </a:bodyPr>
          <a:lstStyle/>
          <a:p>
            <a:r>
              <a:rPr lang="en-US" sz="2700"/>
              <a:t>Tax Liens Continued……….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C35403-08C2-79A8-528D-4CFA240E378E}"/>
              </a:ext>
            </a:extLst>
          </p:cNvPr>
          <p:cNvSpPr>
            <a:spLocks noGrp="1"/>
          </p:cNvSpPr>
          <p:nvPr>
            <p:ph idx="1"/>
          </p:nvPr>
        </p:nvSpPr>
        <p:spPr>
          <a:xfrm>
            <a:off x="4075611" y="932688"/>
            <a:ext cx="4437453" cy="4992624"/>
          </a:xfrm>
        </p:spPr>
        <p:txBody>
          <a:bodyPr anchor="ctr">
            <a:normAutofit/>
          </a:bodyPr>
          <a:lstStyle/>
          <a:p>
            <a:pPr>
              <a:lnSpc>
                <a:spcPct val="90000"/>
              </a:lnSpc>
            </a:pPr>
            <a:r>
              <a:rPr lang="en-US" sz="1300"/>
              <a:t>Tools we use to provide financing to the tax lien borrower:</a:t>
            </a:r>
          </a:p>
          <a:p>
            <a:pPr lvl="1">
              <a:lnSpc>
                <a:spcPct val="90000"/>
              </a:lnSpc>
            </a:pPr>
            <a:r>
              <a:rPr lang="en-US" sz="1300"/>
              <a:t>Subordination Agreement</a:t>
            </a:r>
          </a:p>
          <a:p>
            <a:pPr lvl="1">
              <a:lnSpc>
                <a:spcPct val="90000"/>
              </a:lnSpc>
            </a:pPr>
            <a:r>
              <a:rPr lang="en-US" sz="1300"/>
              <a:t>Escrows </a:t>
            </a:r>
          </a:p>
          <a:p>
            <a:pPr lvl="1">
              <a:lnSpc>
                <a:spcPct val="90000"/>
              </a:lnSpc>
            </a:pPr>
            <a:r>
              <a:rPr lang="en-US" sz="1300"/>
              <a:t>Cash Flow Assignments </a:t>
            </a:r>
          </a:p>
          <a:p>
            <a:pPr lvl="1">
              <a:lnSpc>
                <a:spcPct val="90000"/>
              </a:lnSpc>
            </a:pPr>
            <a:r>
              <a:rPr lang="en-US" sz="1300"/>
              <a:t>Asset Based Lending </a:t>
            </a:r>
          </a:p>
          <a:p>
            <a:pPr lvl="1">
              <a:lnSpc>
                <a:spcPct val="90000"/>
              </a:lnSpc>
            </a:pPr>
            <a:r>
              <a:rPr lang="en-US" sz="1300"/>
              <a:t>Accounts Receivable Factoring </a:t>
            </a:r>
          </a:p>
          <a:p>
            <a:pPr lvl="1">
              <a:lnSpc>
                <a:spcPct val="90000"/>
              </a:lnSpc>
            </a:pPr>
            <a:r>
              <a:rPr lang="en-US" sz="1300"/>
              <a:t>Invoice Financing</a:t>
            </a:r>
          </a:p>
          <a:p>
            <a:pPr lvl="1">
              <a:lnSpc>
                <a:spcPct val="90000"/>
              </a:lnSpc>
            </a:pPr>
            <a:r>
              <a:rPr lang="en-US" sz="1300"/>
              <a:t>Revenue Funding </a:t>
            </a:r>
          </a:p>
          <a:p>
            <a:pPr lvl="1">
              <a:lnSpc>
                <a:spcPct val="90000"/>
              </a:lnSpc>
            </a:pPr>
            <a:r>
              <a:rPr lang="en-US" sz="1300"/>
              <a:t>Private lending for preferred clients </a:t>
            </a:r>
          </a:p>
          <a:p>
            <a:pPr marL="457200" lvl="1" indent="0">
              <a:lnSpc>
                <a:spcPct val="90000"/>
              </a:lnSpc>
              <a:buNone/>
            </a:pPr>
            <a:endParaRPr lang="en-US" sz="1300"/>
          </a:p>
          <a:p>
            <a:pPr marL="285750" lvl="1">
              <a:lnSpc>
                <a:spcPct val="90000"/>
              </a:lnSpc>
              <a:buClr>
                <a:srgbClr val="FFC000"/>
              </a:buClr>
              <a:buSzPct val="105000"/>
              <a:buFont typeface="Tahoma" panose="020B0604030504040204" pitchFamily="34" charset="0"/>
              <a:buChar char="•"/>
            </a:pPr>
            <a:r>
              <a:rPr lang="en-US" sz="1300"/>
              <a:t>The credit bureaus completed the removal of all tax liens from consumer credit reports in April 2018</a:t>
            </a:r>
          </a:p>
          <a:p>
            <a:pPr marL="0" lvl="1" indent="0">
              <a:lnSpc>
                <a:spcPct val="90000"/>
              </a:lnSpc>
              <a:buClr>
                <a:srgbClr val="FFC000"/>
              </a:buClr>
              <a:buSzPct val="105000"/>
              <a:buNone/>
            </a:pPr>
            <a:endParaRPr lang="en-US" sz="1300"/>
          </a:p>
          <a:p>
            <a:pPr marL="285750" lvl="1">
              <a:lnSpc>
                <a:spcPct val="90000"/>
              </a:lnSpc>
              <a:buClr>
                <a:srgbClr val="FFC000"/>
              </a:buClr>
              <a:buSzPct val="105000"/>
              <a:buFont typeface="Tahoma" panose="020B0604030504040204" pitchFamily="34" charset="0"/>
              <a:buChar char="•"/>
            </a:pPr>
            <a:r>
              <a:rPr lang="en-US" sz="1300"/>
              <a:t>Tax liens no longer appear on credit reports and therefore do not affect credit scores. However, tax liens still exist as public records, and lenders may still be able to access this information when making lending decisions. </a:t>
            </a:r>
          </a:p>
          <a:p>
            <a:pPr marL="0" lvl="1" indent="0">
              <a:lnSpc>
                <a:spcPct val="90000"/>
              </a:lnSpc>
              <a:buNone/>
            </a:pPr>
            <a:endParaRPr lang="en-US" sz="1300"/>
          </a:p>
          <a:p>
            <a:pPr marL="0" lvl="1" indent="0">
              <a:lnSpc>
                <a:spcPct val="90000"/>
              </a:lnSpc>
              <a:buNone/>
            </a:pPr>
            <a:endParaRPr lang="en-US" sz="1300"/>
          </a:p>
          <a:p>
            <a:pPr>
              <a:lnSpc>
                <a:spcPct val="90000"/>
              </a:lnSpc>
            </a:pPr>
            <a:endParaRPr lang="en-US" sz="1300"/>
          </a:p>
          <a:p>
            <a:pPr marL="0" indent="0">
              <a:lnSpc>
                <a:spcPct val="90000"/>
              </a:lnSpc>
              <a:buNone/>
            </a:pPr>
            <a:r>
              <a:rPr lang="en-US" sz="1300"/>
              <a:t>	</a:t>
            </a:r>
          </a:p>
        </p:txBody>
      </p:sp>
      <p:sp>
        <p:nvSpPr>
          <p:cNvPr id="4" name="Footer Placeholder 3">
            <a:extLst>
              <a:ext uri="{FF2B5EF4-FFF2-40B4-BE49-F238E27FC236}">
                <a16:creationId xmlns:a16="http://schemas.microsoft.com/office/drawing/2014/main" id="{A2F81FF3-1EBB-DCD1-CCF4-5BBC6DC2D878}"/>
              </a:ext>
            </a:extLst>
          </p:cNvPr>
          <p:cNvSpPr>
            <a:spLocks noGrp="1"/>
          </p:cNvSpPr>
          <p:nvPr>
            <p:ph type="ftr" sz="quarter" idx="11"/>
          </p:nvPr>
        </p:nvSpPr>
        <p:spPr>
          <a:xfrm>
            <a:off x="4075610" y="6356350"/>
            <a:ext cx="3429000" cy="365125"/>
          </a:xfrm>
        </p:spPr>
        <p:txBody>
          <a:bodyPr>
            <a:normAutofit/>
          </a:bodyPr>
          <a:lstStyle/>
          <a:p>
            <a:pPr algn="l">
              <a:spcAft>
                <a:spcPts val="600"/>
              </a:spcAft>
              <a:defRPr/>
            </a:pPr>
            <a:r>
              <a:rPr lang="en-US" altLang="en-US">
                <a:solidFill>
                  <a:schemeClr val="tx1">
                    <a:lumMod val="50000"/>
                    <a:lumOff val="50000"/>
                  </a:schemeClr>
                </a:solidFill>
              </a:rPr>
              <a:t>www.southxcapital.com</a:t>
            </a:r>
          </a:p>
        </p:txBody>
      </p:sp>
    </p:spTree>
    <p:extLst>
      <p:ext uri="{BB962C8B-B14F-4D97-AF65-F5344CB8AC3E}">
        <p14:creationId xmlns:p14="http://schemas.microsoft.com/office/powerpoint/2010/main" val="27115170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9241"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32679"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76D4D2-7DCD-7857-3A7F-863A7438CB5F}"/>
              </a:ext>
            </a:extLst>
          </p:cNvPr>
          <p:cNvSpPr>
            <a:spLocks noGrp="1"/>
          </p:cNvSpPr>
          <p:nvPr>
            <p:ph type="title"/>
          </p:nvPr>
        </p:nvSpPr>
        <p:spPr>
          <a:xfrm>
            <a:off x="462669" y="1238250"/>
            <a:ext cx="5252331" cy="4381500"/>
          </a:xfrm>
        </p:spPr>
        <p:txBody>
          <a:bodyPr vert="horz" lIns="91440" tIns="45720" rIns="91440" bIns="45720" rtlCol="0" anchor="ctr">
            <a:normAutofit/>
          </a:bodyPr>
          <a:lstStyle/>
          <a:p>
            <a:pPr>
              <a:lnSpc>
                <a:spcPct val="90000"/>
              </a:lnSpc>
              <a:defRPr/>
            </a:pPr>
            <a:r>
              <a:rPr lang="en-US" sz="6300" kern="1200">
                <a:solidFill>
                  <a:schemeClr val="tx1"/>
                </a:solidFill>
                <a:latin typeface="+mj-lt"/>
                <a:ea typeface="+mj-ea"/>
                <a:cs typeface="+mj-cs"/>
              </a:rPr>
              <a:t>  Notes: </a:t>
            </a:r>
          </a:p>
        </p:txBody>
      </p:sp>
      <p:sp>
        <p:nvSpPr>
          <p:cNvPr id="14" name="Rectangle 13">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9601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7BAB485-33AD-6DAB-189E-A5AEC4523D9A}"/>
              </a:ext>
            </a:extLst>
          </p:cNvPr>
          <p:cNvSpPr>
            <a:spLocks noGrp="1"/>
          </p:cNvSpPr>
          <p:nvPr>
            <p:ph type="ftr" sz="quarter" idx="11"/>
          </p:nvPr>
        </p:nvSpPr>
        <p:spPr>
          <a:xfrm>
            <a:off x="2380517" y="6356350"/>
            <a:ext cx="3002215" cy="365125"/>
          </a:xfrm>
        </p:spPr>
        <p:txBody>
          <a:bodyPr vert="horz" lIns="91440" tIns="45720" rIns="91440" bIns="45720" rtlCol="0" anchor="ctr">
            <a:normAutofit/>
          </a:bodyPr>
          <a:lstStyle/>
          <a:p>
            <a:pPr algn="r" defTabSz="914400">
              <a:spcAft>
                <a:spcPts val="600"/>
              </a:spcAft>
              <a:defRPr/>
            </a:pPr>
            <a:r>
              <a:rPr lang="en-US" altLang="en-US" sz="1200" kern="1200">
                <a:solidFill>
                  <a:schemeClr val="tx1">
                    <a:lumMod val="50000"/>
                    <a:lumOff val="50000"/>
                  </a:schemeClr>
                </a:solidFill>
                <a:latin typeface="+mn-lt"/>
                <a:ea typeface="+mn-ea"/>
                <a:cs typeface="+mn-cs"/>
              </a:rPr>
              <a:t>www.southxcapital.com</a:t>
            </a:r>
          </a:p>
        </p:txBody>
      </p:sp>
    </p:spTree>
    <p:extLst>
      <p:ext uri="{BB962C8B-B14F-4D97-AF65-F5344CB8AC3E}">
        <p14:creationId xmlns:p14="http://schemas.microsoft.com/office/powerpoint/2010/main" val="23813564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6" name="Rectangle 13517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8" name="Rectangle 13517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5180" name="Group 13517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5181" name="Freeform: Shape 13518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182" name="Freeform: Shape 13518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183" name="Freeform: Shape 13518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184" name="Freeform: Shape 13518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5170" name="Rectangle 2">
            <a:extLst>
              <a:ext uri="{FF2B5EF4-FFF2-40B4-BE49-F238E27FC236}">
                <a16:creationId xmlns:a16="http://schemas.microsoft.com/office/drawing/2014/main" id="{6D2E9517-7137-9700-70C4-060C1C2A07AA}"/>
              </a:ext>
            </a:extLst>
          </p:cNvPr>
          <p:cNvSpPr>
            <a:spLocks noGrp="1" noChangeArrowheads="1"/>
          </p:cNvSpPr>
          <p:nvPr>
            <p:ph type="title"/>
          </p:nvPr>
        </p:nvSpPr>
        <p:spPr>
          <a:xfrm>
            <a:off x="480060" y="1243013"/>
            <a:ext cx="2891790" cy="4371974"/>
          </a:xfrm>
        </p:spPr>
        <p:txBody>
          <a:bodyPr>
            <a:normAutofit/>
          </a:bodyPr>
          <a:lstStyle/>
          <a:p>
            <a:pPr eaLnBrk="1" hangingPunct="1">
              <a:defRPr/>
            </a:pPr>
            <a:r>
              <a:rPr lang="en-US" altLang="en-US" sz="3100"/>
              <a:t>About US  </a:t>
            </a:r>
          </a:p>
        </p:txBody>
      </p:sp>
      <p:sp>
        <p:nvSpPr>
          <p:cNvPr id="135171" name="Rectangle 3">
            <a:extLst>
              <a:ext uri="{FF2B5EF4-FFF2-40B4-BE49-F238E27FC236}">
                <a16:creationId xmlns:a16="http://schemas.microsoft.com/office/drawing/2014/main" id="{D7D9F0E1-2855-3C7F-2394-0A7E30BD4783}"/>
              </a:ext>
            </a:extLst>
          </p:cNvPr>
          <p:cNvSpPr>
            <a:spLocks noGrp="1" noChangeArrowheads="1"/>
          </p:cNvSpPr>
          <p:nvPr>
            <p:ph idx="1"/>
          </p:nvPr>
        </p:nvSpPr>
        <p:spPr>
          <a:xfrm>
            <a:off x="4629150" y="804672"/>
            <a:ext cx="3915918" cy="5230368"/>
          </a:xfrm>
        </p:spPr>
        <p:txBody>
          <a:bodyPr anchor="ctr">
            <a:normAutofit/>
          </a:bodyPr>
          <a:lstStyle/>
          <a:p>
            <a:pPr eaLnBrk="1" hangingPunct="1">
              <a:buFontTx/>
              <a:buNone/>
              <a:defRPr/>
            </a:pPr>
            <a:r>
              <a:rPr lang="en-US" altLang="en-US" sz="1600">
                <a:solidFill>
                  <a:schemeClr val="tx2"/>
                </a:solidFill>
              </a:rPr>
              <a:t>	Southern Cross Management Inc. is a full - service Capital Advisory Service firm, founded in 1998 for real estate investors, business owners, entrepreneurs and companies in need of financing.  </a:t>
            </a:r>
          </a:p>
          <a:p>
            <a:pPr eaLnBrk="1" hangingPunct="1">
              <a:buFontTx/>
              <a:buNone/>
              <a:defRPr/>
            </a:pPr>
            <a:r>
              <a:rPr lang="en-US" altLang="en-US" sz="1600">
                <a:solidFill>
                  <a:schemeClr val="tx2"/>
                </a:solidFill>
              </a:rPr>
              <a:t>	</a:t>
            </a:r>
          </a:p>
          <a:p>
            <a:pPr eaLnBrk="1" hangingPunct="1">
              <a:buFontTx/>
              <a:buNone/>
              <a:defRPr/>
            </a:pPr>
            <a:r>
              <a:rPr lang="en-US" altLang="en-US" sz="1600">
                <a:solidFill>
                  <a:schemeClr val="tx2"/>
                </a:solidFill>
              </a:rPr>
              <a:t>	Southern Cross Management, Inc. specializes in commercial grade financings funded through a combination of channels in the Capital Markets.  The company’s long history as an intermediary allows it to bring the best possible deal to the table. Southern Cross is known for its superior customer service, understanding of complex transactions and ability to find the right solution. </a:t>
            </a:r>
          </a:p>
        </p:txBody>
      </p:sp>
      <p:sp>
        <p:nvSpPr>
          <p:cNvPr id="2" name="Footer Placeholder 1">
            <a:extLst>
              <a:ext uri="{FF2B5EF4-FFF2-40B4-BE49-F238E27FC236}">
                <a16:creationId xmlns:a16="http://schemas.microsoft.com/office/drawing/2014/main" id="{00A70FD8-8A04-60E0-5B74-0A9EBCC512F3}"/>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ltLang="en-US" dirty="0"/>
              <a:t>www.southxcapital.com</a:t>
            </a:r>
            <a:endParaRPr lang="en-US" altLang="en-US"/>
          </a:p>
        </p:txBody>
      </p:sp>
    </p:spTree>
    <p:extLst>
      <p:ext uri="{BB962C8B-B14F-4D97-AF65-F5344CB8AC3E}">
        <p14:creationId xmlns:p14="http://schemas.microsoft.com/office/powerpoint/2010/main" val="27722476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270" name="Rectangle 9626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72" name="Rectangle 9627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96274" name="Group 9627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96275" name="Freeform: Shape 9627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276" name="Freeform: Shape 9627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277" name="Freeform: Shape 9627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278" name="Freeform: Shape 9627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258" name="Rectangle 2">
            <a:extLst>
              <a:ext uri="{FF2B5EF4-FFF2-40B4-BE49-F238E27FC236}">
                <a16:creationId xmlns:a16="http://schemas.microsoft.com/office/drawing/2014/main" id="{34282501-1568-EFB3-6BFC-96C0540B23D5}"/>
              </a:ext>
            </a:extLst>
          </p:cNvPr>
          <p:cNvSpPr>
            <a:spLocks noGrp="1" noChangeArrowheads="1"/>
          </p:cNvSpPr>
          <p:nvPr>
            <p:ph type="title"/>
          </p:nvPr>
        </p:nvSpPr>
        <p:spPr>
          <a:xfrm>
            <a:off x="480060" y="1243013"/>
            <a:ext cx="2891790" cy="4371974"/>
          </a:xfrm>
        </p:spPr>
        <p:txBody>
          <a:bodyPr vert="horz" lIns="91440" tIns="45720" rIns="91440" bIns="45720" rtlCol="0" anchor="ctr">
            <a:normAutofit/>
          </a:bodyPr>
          <a:lstStyle/>
          <a:p>
            <a:pPr>
              <a:lnSpc>
                <a:spcPct val="90000"/>
              </a:lnSpc>
              <a:defRPr/>
            </a:pPr>
            <a:r>
              <a:rPr lang="en-US" altLang="en-US" sz="3100" kern="1200">
                <a:latin typeface="+mj-lt"/>
                <a:ea typeface="+mj-ea"/>
                <a:cs typeface="+mj-cs"/>
              </a:rPr>
              <a:t>Why Use Southern Cross </a:t>
            </a:r>
          </a:p>
        </p:txBody>
      </p:sp>
      <p:sp>
        <p:nvSpPr>
          <p:cNvPr id="96265" name="Text Box 9">
            <a:extLst>
              <a:ext uri="{FF2B5EF4-FFF2-40B4-BE49-F238E27FC236}">
                <a16:creationId xmlns:a16="http://schemas.microsoft.com/office/drawing/2014/main" id="{89501C62-5E60-6D13-FF01-1CEE33A45A36}"/>
              </a:ext>
            </a:extLst>
          </p:cNvPr>
          <p:cNvSpPr txBox="1">
            <a:spLocks noChangeArrowheads="1"/>
          </p:cNvSpPr>
          <p:nvPr/>
        </p:nvSpPr>
        <p:spPr bwMode="auto">
          <a:xfrm>
            <a:off x="4629150" y="804672"/>
            <a:ext cx="3915918" cy="5230368"/>
          </a:xfrm>
          <a:prstGeom prst="rect">
            <a:avLst/>
          </a:prstGeom>
        </p:spPr>
        <p:txBody>
          <a:bodyPr vert="horz" lIns="91440" tIns="45720" rIns="91440" bIns="45720" rtlCol="0" anchor="ctr">
            <a:normAutofit/>
          </a:bodyPr>
          <a:lstStyle/>
          <a:p>
            <a:pPr indent="-228600" defTabSz="914400">
              <a:lnSpc>
                <a:spcPct val="90000"/>
              </a:lnSpc>
              <a:spcAft>
                <a:spcPts val="600"/>
              </a:spcAft>
              <a:buClr>
                <a:schemeClr val="hlink"/>
              </a:buClr>
              <a:buFont typeface="Arial" panose="020B0604020202020204" pitchFamily="34" charset="0"/>
              <a:buChar char="•"/>
              <a:defRPr/>
            </a:pPr>
            <a:r>
              <a:rPr lang="en-US" altLang="en-US" sz="1200">
                <a:solidFill>
                  <a:schemeClr val="tx2"/>
                </a:solidFill>
                <a:effectLst>
                  <a:outerShdw blurRad="38100" dist="38100" dir="2700000" algn="tl">
                    <a:srgbClr val="000000"/>
                  </a:outerShdw>
                </a:effectLst>
              </a:rPr>
              <a:t>We constantly monitor the Capital Markets for the best rate and terms for each product type so that our clients always receive the best overall product for their financial needs. </a:t>
            </a:r>
          </a:p>
          <a:p>
            <a:pPr indent="-228600" defTabSz="914400">
              <a:lnSpc>
                <a:spcPct val="90000"/>
              </a:lnSpc>
              <a:spcAft>
                <a:spcPts val="600"/>
              </a:spcAft>
              <a:buClr>
                <a:schemeClr val="hlink"/>
              </a:buClr>
              <a:buFont typeface="Arial" panose="020B0604020202020204" pitchFamily="34" charset="0"/>
              <a:buChar char="•"/>
              <a:defRPr/>
            </a:pPr>
            <a:r>
              <a:rPr lang="en-US" altLang="en-US" sz="1200">
                <a:solidFill>
                  <a:schemeClr val="tx2"/>
                </a:solidFill>
                <a:effectLst>
                  <a:outerShdw blurRad="38100" dist="38100" dir="2700000" algn="tl">
                    <a:srgbClr val="000000"/>
                  </a:outerShdw>
                </a:effectLst>
              </a:rPr>
              <a:t>We can provide you with a variety of equity and financing options. </a:t>
            </a:r>
          </a:p>
          <a:p>
            <a:pPr indent="-228600" defTabSz="914400">
              <a:lnSpc>
                <a:spcPct val="90000"/>
              </a:lnSpc>
              <a:spcAft>
                <a:spcPts val="600"/>
              </a:spcAft>
              <a:buClr>
                <a:schemeClr val="hlink"/>
              </a:buClr>
              <a:buFont typeface="Arial" panose="020B0604020202020204" pitchFamily="34" charset="0"/>
              <a:buChar char="•"/>
              <a:defRPr/>
            </a:pPr>
            <a:r>
              <a:rPr lang="en-US" altLang="en-US" sz="1200">
                <a:solidFill>
                  <a:schemeClr val="tx2"/>
                </a:solidFill>
                <a:effectLst>
                  <a:outerShdw blurRad="38100" dist="38100" dir="2700000" algn="tl">
                    <a:srgbClr val="000000"/>
                  </a:outerShdw>
                </a:effectLst>
              </a:rPr>
              <a:t>We are experienced with each private equity partner and lender's product. We know each lender's procedural preferences, lending criteria and idiosyncrasies regarding presentation of the loan package and therefore we will expedite the loan process.) </a:t>
            </a:r>
          </a:p>
          <a:p>
            <a:pPr indent="-228600" defTabSz="914400">
              <a:lnSpc>
                <a:spcPct val="90000"/>
              </a:lnSpc>
              <a:spcAft>
                <a:spcPts val="600"/>
              </a:spcAft>
              <a:buClr>
                <a:schemeClr val="hlink"/>
              </a:buClr>
              <a:buFont typeface="Arial" panose="020B0604020202020204" pitchFamily="34" charset="0"/>
              <a:buChar char="•"/>
              <a:defRPr/>
            </a:pPr>
            <a:r>
              <a:rPr lang="en-US" altLang="en-US" sz="1200">
                <a:solidFill>
                  <a:schemeClr val="tx2"/>
                </a:solidFill>
                <a:effectLst>
                  <a:outerShdw blurRad="38100" dist="38100" dir="2700000" algn="tl">
                    <a:srgbClr val="000000"/>
                  </a:outerShdw>
                </a:effectLst>
              </a:rPr>
              <a:t>Our team has over 20 years experience in efficiently gathering and properly presenting information of paperwork, certifications, financial information and reports involved in the loan process. </a:t>
            </a:r>
          </a:p>
          <a:p>
            <a:pPr indent="-228600" defTabSz="914400">
              <a:lnSpc>
                <a:spcPct val="90000"/>
              </a:lnSpc>
              <a:spcAft>
                <a:spcPts val="600"/>
              </a:spcAft>
              <a:buClr>
                <a:schemeClr val="hlink"/>
              </a:buClr>
              <a:buFont typeface="Arial" panose="020B0604020202020204" pitchFamily="34" charset="0"/>
              <a:buChar char="•"/>
              <a:defRPr/>
            </a:pPr>
            <a:r>
              <a:rPr lang="en-US" altLang="en-US" sz="1200">
                <a:solidFill>
                  <a:schemeClr val="tx2"/>
                </a:solidFill>
                <a:effectLst>
                  <a:outerShdw blurRad="38100" dist="38100" dir="2700000" algn="tl">
                    <a:srgbClr val="000000"/>
                  </a:outerShdw>
                </a:effectLst>
              </a:rPr>
              <a:t>Our background in the Capital Markets and our experience and reputation provides the equity and debt provider with the necessary comfort level for a swifter approval process. </a:t>
            </a:r>
          </a:p>
          <a:p>
            <a:pPr indent="-228600" defTabSz="914400">
              <a:lnSpc>
                <a:spcPct val="90000"/>
              </a:lnSpc>
              <a:spcAft>
                <a:spcPts val="600"/>
              </a:spcAft>
              <a:buClr>
                <a:schemeClr val="hlink"/>
              </a:buClr>
              <a:buFont typeface="Arial" panose="020B0604020202020204" pitchFamily="34" charset="0"/>
              <a:buChar char="•"/>
              <a:defRPr/>
            </a:pPr>
            <a:r>
              <a:rPr lang="en-US" altLang="en-US" sz="1200">
                <a:solidFill>
                  <a:schemeClr val="tx2"/>
                </a:solidFill>
                <a:effectLst>
                  <a:outerShdw blurRad="38100" dist="38100" dir="2700000" algn="tl">
                    <a:srgbClr val="000000"/>
                  </a:outerShdw>
                </a:effectLst>
              </a:rPr>
              <a:t>Our clients capitalize on our experience in evaluating an equity partner or lender's term sheet for their ability to close consistent with the terms and conditions represented. </a:t>
            </a:r>
          </a:p>
        </p:txBody>
      </p:sp>
      <p:sp>
        <p:nvSpPr>
          <p:cNvPr id="4" name="Footer Placeholder 3">
            <a:extLst>
              <a:ext uri="{FF2B5EF4-FFF2-40B4-BE49-F238E27FC236}">
                <a16:creationId xmlns:a16="http://schemas.microsoft.com/office/drawing/2014/main" id="{D05841C2-6BF5-2EF0-48FE-D16BEFB0BC58}"/>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altLang="en-US" sz="1200" kern="1200">
                <a:solidFill>
                  <a:schemeClr val="tx1">
                    <a:tint val="75000"/>
                  </a:schemeClr>
                </a:solidFill>
                <a:latin typeface="+mn-lt"/>
                <a:ea typeface="+mn-ea"/>
                <a:cs typeface="+mn-cs"/>
              </a:rPr>
              <a:t>www.southxcapital.com</a:t>
            </a:r>
          </a:p>
        </p:txBody>
      </p:sp>
    </p:spTree>
    <p:extLst>
      <p:ext uri="{BB962C8B-B14F-4D97-AF65-F5344CB8AC3E}">
        <p14:creationId xmlns:p14="http://schemas.microsoft.com/office/powerpoint/2010/main" val="1379884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96258"/>
                                        </p:tgtEl>
                                        <p:attrNameLst>
                                          <p:attrName>style.visibility</p:attrName>
                                        </p:attrNameLst>
                                      </p:cBhvr>
                                      <p:to>
                                        <p:strVal val="visible"/>
                                      </p:to>
                                    </p:set>
                                    <p:animEffect transition="in" filter="fade">
                                      <p:cBhvr>
                                        <p:cTn id="7" dur="7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3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287" name="Picture 97286">
            <a:extLst>
              <a:ext uri="{FF2B5EF4-FFF2-40B4-BE49-F238E27FC236}">
                <a16:creationId xmlns:a16="http://schemas.microsoft.com/office/drawing/2014/main" id="{89D2250C-6A86-2D9C-36AF-94F04BDC7A7A}"/>
              </a:ext>
            </a:extLst>
          </p:cNvPr>
          <p:cNvPicPr>
            <a:picLocks noChangeAspect="1"/>
          </p:cNvPicPr>
          <p:nvPr/>
        </p:nvPicPr>
        <p:blipFill>
          <a:blip r:embed="rId3"/>
          <a:srcRect l="19668" r="35882" b="-1"/>
          <a:stretch>
            <a:fillRect/>
          </a:stretch>
        </p:blipFill>
        <p:spPr>
          <a:xfrm>
            <a:off x="4577270" y="10"/>
            <a:ext cx="4566728" cy="6857990"/>
          </a:xfrm>
          <a:prstGeom prst="rect">
            <a:avLst/>
          </a:prstGeom>
        </p:spPr>
      </p:pic>
      <p:sp useBgFill="1">
        <p:nvSpPr>
          <p:cNvPr id="97311" name="Rectangle 973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7312" name="Rectangle 9731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Rectangle 2">
            <a:extLst>
              <a:ext uri="{FF2B5EF4-FFF2-40B4-BE49-F238E27FC236}">
                <a16:creationId xmlns:a16="http://schemas.microsoft.com/office/drawing/2014/main" id="{5A8DA50B-E043-532B-156F-C1D2071AA282}"/>
              </a:ext>
            </a:extLst>
          </p:cNvPr>
          <p:cNvSpPr>
            <a:spLocks noGrp="1" noChangeArrowheads="1"/>
          </p:cNvSpPr>
          <p:nvPr>
            <p:ph type="title"/>
          </p:nvPr>
        </p:nvSpPr>
        <p:spPr>
          <a:xfrm>
            <a:off x="571350" y="328512"/>
            <a:ext cx="3583791" cy="1628970"/>
          </a:xfrm>
        </p:spPr>
        <p:txBody>
          <a:bodyPr anchor="ctr">
            <a:normAutofit/>
          </a:bodyPr>
          <a:lstStyle/>
          <a:p>
            <a:pPr eaLnBrk="1" hangingPunct="1">
              <a:lnSpc>
                <a:spcPct val="90000"/>
              </a:lnSpc>
              <a:defRPr/>
            </a:pPr>
            <a:r>
              <a:rPr lang="en-US" altLang="en-US" sz="3500"/>
              <a:t>Our Capital Products and Services </a:t>
            </a:r>
          </a:p>
        </p:txBody>
      </p:sp>
      <p:sp>
        <p:nvSpPr>
          <p:cNvPr id="2" name="Footer Placeholder 1">
            <a:extLst>
              <a:ext uri="{FF2B5EF4-FFF2-40B4-BE49-F238E27FC236}">
                <a16:creationId xmlns:a16="http://schemas.microsoft.com/office/drawing/2014/main" id="{71D0A262-091B-A8E2-0EDF-8FED0CE4F3B2}"/>
              </a:ext>
            </a:extLst>
          </p:cNvPr>
          <p:cNvSpPr>
            <a:spLocks noGrp="1"/>
          </p:cNvSpPr>
          <p:nvPr>
            <p:ph type="ftr" sz="quarter" idx="11"/>
          </p:nvPr>
        </p:nvSpPr>
        <p:spPr>
          <a:xfrm>
            <a:off x="4892361" y="6356350"/>
            <a:ext cx="3192351" cy="365125"/>
          </a:xfrm>
        </p:spPr>
        <p:txBody>
          <a:bodyPr>
            <a:normAutofit/>
          </a:bodyPr>
          <a:lstStyle/>
          <a:p>
            <a:pPr algn="l">
              <a:spcAft>
                <a:spcPts val="600"/>
              </a:spcAft>
              <a:defRPr/>
            </a:pPr>
            <a:r>
              <a:rPr lang="en-US" altLang="en-US">
                <a:solidFill>
                  <a:srgbClr val="FFFFFF"/>
                </a:solidFill>
              </a:rPr>
              <a:t>www.southxcapital.com</a:t>
            </a:r>
          </a:p>
        </p:txBody>
      </p:sp>
      <p:graphicFrame>
        <p:nvGraphicFramePr>
          <p:cNvPr id="97286" name="Rectangle 4">
            <a:extLst>
              <a:ext uri="{FF2B5EF4-FFF2-40B4-BE49-F238E27FC236}">
                <a16:creationId xmlns:a16="http://schemas.microsoft.com/office/drawing/2014/main" id="{61B78607-79DA-3B31-5592-D2C6BA64E6D6}"/>
              </a:ext>
            </a:extLst>
          </p:cNvPr>
          <p:cNvGraphicFramePr>
            <a:graphicFrameLocks noGrp="1"/>
          </p:cNvGraphicFramePr>
          <p:nvPr>
            <p:ph idx="1"/>
            <p:extLst>
              <p:ext uri="{D42A27DB-BD31-4B8C-83A1-F6EECF244321}">
                <p14:modId xmlns:p14="http://schemas.microsoft.com/office/powerpoint/2010/main" val="2004028735"/>
              </p:ext>
            </p:extLst>
          </p:nvPr>
        </p:nvGraphicFramePr>
        <p:xfrm>
          <a:off x="571350" y="2884929"/>
          <a:ext cx="3494817" cy="3374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7668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5974" name="Picture 125973">
            <a:extLst>
              <a:ext uri="{FF2B5EF4-FFF2-40B4-BE49-F238E27FC236}">
                <a16:creationId xmlns:a16="http://schemas.microsoft.com/office/drawing/2014/main" id="{5AF77ED5-880A-1E58-24C2-6CF3EE19E192}"/>
              </a:ext>
            </a:extLst>
          </p:cNvPr>
          <p:cNvPicPr>
            <a:picLocks noChangeAspect="1"/>
          </p:cNvPicPr>
          <p:nvPr/>
        </p:nvPicPr>
        <p:blipFill>
          <a:blip r:embed="rId2">
            <a:duotone>
              <a:prstClr val="black"/>
              <a:schemeClr val="tx2">
                <a:tint val="45000"/>
                <a:satMod val="400000"/>
              </a:schemeClr>
            </a:duotone>
            <a:alphaModFix amt="25000"/>
          </a:blip>
          <a:srcRect l="6780" r="4219" b="-1"/>
          <a:stretch>
            <a:fillRect/>
          </a:stretch>
        </p:blipFill>
        <p:spPr>
          <a:xfrm>
            <a:off x="20" y="10"/>
            <a:ext cx="9143980" cy="6857990"/>
          </a:xfrm>
          <a:prstGeom prst="rect">
            <a:avLst/>
          </a:prstGeom>
        </p:spPr>
      </p:pic>
      <p:sp>
        <p:nvSpPr>
          <p:cNvPr id="125954" name="Rectangle 2">
            <a:extLst>
              <a:ext uri="{FF2B5EF4-FFF2-40B4-BE49-F238E27FC236}">
                <a16:creationId xmlns:a16="http://schemas.microsoft.com/office/drawing/2014/main" id="{450DA8AE-5E5D-999E-59FB-DFAFC95078FD}"/>
              </a:ext>
            </a:extLst>
          </p:cNvPr>
          <p:cNvSpPr>
            <a:spLocks noGrp="1" noChangeArrowheads="1"/>
          </p:cNvSpPr>
          <p:nvPr>
            <p:ph type="title"/>
          </p:nvPr>
        </p:nvSpPr>
        <p:spPr>
          <a:xfrm>
            <a:off x="628650" y="365125"/>
            <a:ext cx="7886700" cy="1325563"/>
          </a:xfrm>
        </p:spPr>
        <p:txBody>
          <a:bodyPr>
            <a:normAutofit/>
          </a:bodyPr>
          <a:lstStyle/>
          <a:p>
            <a:pPr eaLnBrk="1" hangingPunct="1">
              <a:defRPr/>
            </a:pPr>
            <a:r>
              <a:rPr lang="en-US" altLang="en-US"/>
              <a:t>Our Sources </a:t>
            </a:r>
          </a:p>
        </p:txBody>
      </p:sp>
      <p:sp>
        <p:nvSpPr>
          <p:cNvPr id="2" name="Footer Placeholder 1">
            <a:extLst>
              <a:ext uri="{FF2B5EF4-FFF2-40B4-BE49-F238E27FC236}">
                <a16:creationId xmlns:a16="http://schemas.microsoft.com/office/drawing/2014/main" id="{C3878D3F-EFB2-D34C-FBBF-56B1E52E54D4}"/>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ltLang="en-US" sz="1000"/>
              <a:t>www.southxcapital.com</a:t>
            </a:r>
          </a:p>
        </p:txBody>
      </p:sp>
      <p:graphicFrame>
        <p:nvGraphicFramePr>
          <p:cNvPr id="125976" name="Rectangle 4">
            <a:extLst>
              <a:ext uri="{FF2B5EF4-FFF2-40B4-BE49-F238E27FC236}">
                <a16:creationId xmlns:a16="http://schemas.microsoft.com/office/drawing/2014/main" id="{7F0F2E1E-A88F-C095-7DDF-722A634BD219}"/>
              </a:ext>
            </a:extLst>
          </p:cNvPr>
          <p:cNvGraphicFramePr>
            <a:graphicFrameLocks noGrp="1"/>
          </p:cNvGraphicFramePr>
          <p:nvPr>
            <p:ph idx="1"/>
            <p:extLst>
              <p:ext uri="{D42A27DB-BD31-4B8C-83A1-F6EECF244321}">
                <p14:modId xmlns:p14="http://schemas.microsoft.com/office/powerpoint/2010/main" val="269525115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931223"/>
      </p:ext>
    </p:extLst>
  </p:cSld>
  <p:clrMapOvr>
    <a:overrideClrMapping bg1="dk1" tx1="lt1" bg2="dk2" tx2="lt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348CB5C3-7B1C-E637-C02B-36CC73B73D79}"/>
              </a:ext>
            </a:extLst>
          </p:cNvPr>
          <p:cNvSpPr>
            <a:spLocks noGrp="1" noChangeArrowheads="1"/>
          </p:cNvSpPr>
          <p:nvPr>
            <p:ph type="title"/>
          </p:nvPr>
        </p:nvSpPr>
        <p:spPr>
          <a:xfrm>
            <a:off x="381000" y="381000"/>
            <a:ext cx="8229600" cy="560388"/>
          </a:xfrm>
        </p:spPr>
        <p:txBody>
          <a:bodyPr>
            <a:normAutofit/>
          </a:bodyPr>
          <a:lstStyle/>
          <a:p>
            <a:pPr eaLnBrk="1" hangingPunct="1">
              <a:defRPr/>
            </a:pPr>
            <a:r>
              <a:rPr lang="en-US" altLang="en-US" sz="2400" dirty="0"/>
              <a:t>The Process</a:t>
            </a:r>
          </a:p>
        </p:txBody>
      </p:sp>
      <p:sp>
        <p:nvSpPr>
          <p:cNvPr id="129027" name="Rectangle 3">
            <a:extLst>
              <a:ext uri="{FF2B5EF4-FFF2-40B4-BE49-F238E27FC236}">
                <a16:creationId xmlns:a16="http://schemas.microsoft.com/office/drawing/2014/main" id="{8B0B0643-CE3C-2895-6CB5-03644C76E39F}"/>
              </a:ext>
            </a:extLst>
          </p:cNvPr>
          <p:cNvSpPr>
            <a:spLocks noGrp="1" noChangeArrowheads="1"/>
          </p:cNvSpPr>
          <p:nvPr>
            <p:ph idx="1"/>
          </p:nvPr>
        </p:nvSpPr>
        <p:spPr>
          <a:xfrm>
            <a:off x="228600" y="845578"/>
            <a:ext cx="8686800" cy="3955024"/>
          </a:xfrm>
        </p:spPr>
        <p:txBody>
          <a:bodyPr/>
          <a:lstStyle/>
          <a:p>
            <a:pPr eaLnBrk="1" hangingPunct="1">
              <a:lnSpc>
                <a:spcPct val="90000"/>
              </a:lnSpc>
              <a:buFontTx/>
              <a:buNone/>
              <a:defRPr/>
            </a:pPr>
            <a:endParaRPr lang="en-US" altLang="en-US" dirty="0">
              <a:solidFill>
                <a:schemeClr val="tx2"/>
              </a:solidFill>
            </a:endParaRPr>
          </a:p>
          <a:p>
            <a:pPr eaLnBrk="1" hangingPunct="1">
              <a:lnSpc>
                <a:spcPct val="90000"/>
              </a:lnSpc>
              <a:buFontTx/>
              <a:buNone/>
              <a:defRPr/>
            </a:pPr>
            <a:endParaRPr lang="en-US" altLang="en-US" dirty="0">
              <a:solidFill>
                <a:schemeClr val="tx2"/>
              </a:solidFill>
            </a:endParaRPr>
          </a:p>
          <a:p>
            <a:pPr eaLnBrk="1" hangingPunct="1">
              <a:lnSpc>
                <a:spcPct val="90000"/>
              </a:lnSpc>
              <a:buFontTx/>
              <a:buNone/>
              <a:defRPr/>
            </a:pPr>
            <a:endParaRPr lang="en-US" altLang="en-US" dirty="0">
              <a:solidFill>
                <a:schemeClr val="tx2"/>
              </a:solidFill>
            </a:endParaRPr>
          </a:p>
          <a:p>
            <a:pPr eaLnBrk="1" hangingPunct="1">
              <a:lnSpc>
                <a:spcPct val="90000"/>
              </a:lnSpc>
              <a:buFontTx/>
              <a:buNone/>
              <a:defRPr/>
            </a:pPr>
            <a:endParaRPr lang="en-US" altLang="en-US" dirty="0">
              <a:solidFill>
                <a:schemeClr val="tx2"/>
              </a:solidFill>
            </a:endParaRPr>
          </a:p>
          <a:p>
            <a:pPr eaLnBrk="1" hangingPunct="1">
              <a:lnSpc>
                <a:spcPct val="90000"/>
              </a:lnSpc>
              <a:buFontTx/>
              <a:buNone/>
              <a:defRPr/>
            </a:pPr>
            <a:endParaRPr lang="en-US" altLang="en-US" dirty="0">
              <a:solidFill>
                <a:schemeClr val="tx2"/>
              </a:solidFill>
            </a:endParaRPr>
          </a:p>
          <a:p>
            <a:pPr eaLnBrk="1" hangingPunct="1">
              <a:lnSpc>
                <a:spcPct val="90000"/>
              </a:lnSpc>
              <a:buFontTx/>
              <a:buNone/>
              <a:defRPr/>
            </a:pPr>
            <a:endParaRPr lang="en-US" altLang="en-US" dirty="0">
              <a:solidFill>
                <a:schemeClr val="tx2"/>
              </a:solidFill>
            </a:endParaRPr>
          </a:p>
          <a:p>
            <a:pPr eaLnBrk="1" hangingPunct="1">
              <a:lnSpc>
                <a:spcPct val="90000"/>
              </a:lnSpc>
              <a:buFontTx/>
              <a:buNone/>
              <a:defRPr/>
            </a:pPr>
            <a:endParaRPr lang="en-US" altLang="en-US" dirty="0">
              <a:solidFill>
                <a:schemeClr val="tx2"/>
              </a:solidFill>
            </a:endParaRPr>
          </a:p>
          <a:p>
            <a:pPr eaLnBrk="1" hangingPunct="1">
              <a:lnSpc>
                <a:spcPct val="90000"/>
              </a:lnSpc>
              <a:buFontTx/>
              <a:buNone/>
              <a:defRPr/>
            </a:pPr>
            <a:endParaRPr lang="en-US" altLang="en-US" dirty="0">
              <a:solidFill>
                <a:schemeClr val="tx2"/>
              </a:solidFill>
            </a:endParaRPr>
          </a:p>
        </p:txBody>
      </p:sp>
      <p:sp>
        <p:nvSpPr>
          <p:cNvPr id="13316" name="Rectangle 4">
            <a:extLst>
              <a:ext uri="{FF2B5EF4-FFF2-40B4-BE49-F238E27FC236}">
                <a16:creationId xmlns:a16="http://schemas.microsoft.com/office/drawing/2014/main" id="{01A48BF0-0B29-673D-D227-1D7E3DCF96F7}"/>
              </a:ext>
            </a:extLst>
          </p:cNvPr>
          <p:cNvSpPr>
            <a:spLocks noChangeArrowheads="1"/>
          </p:cNvSpPr>
          <p:nvPr/>
        </p:nvSpPr>
        <p:spPr bwMode="auto">
          <a:xfrm>
            <a:off x="152400" y="2971800"/>
            <a:ext cx="1905000" cy="5334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latin typeface="Verdana" panose="020B0604030504040204" pitchFamily="34" charset="0"/>
              </a:rPr>
              <a:t>Retained </a:t>
            </a:r>
            <a:r>
              <a:rPr lang="en-US" altLang="en-US" sz="2400" dirty="0">
                <a:latin typeface="Verdana" panose="020B0604030504040204" pitchFamily="34" charset="0"/>
              </a:rPr>
              <a:t> </a:t>
            </a:r>
          </a:p>
        </p:txBody>
      </p:sp>
      <p:sp>
        <p:nvSpPr>
          <p:cNvPr id="13317" name="Rectangle 5">
            <a:extLst>
              <a:ext uri="{FF2B5EF4-FFF2-40B4-BE49-F238E27FC236}">
                <a16:creationId xmlns:a16="http://schemas.microsoft.com/office/drawing/2014/main" id="{998E482A-6605-1DBA-D59C-E7CCE8D07017}"/>
              </a:ext>
            </a:extLst>
          </p:cNvPr>
          <p:cNvSpPr>
            <a:spLocks noChangeArrowheads="1"/>
          </p:cNvSpPr>
          <p:nvPr/>
        </p:nvSpPr>
        <p:spPr bwMode="auto">
          <a:xfrm>
            <a:off x="2438400" y="2667000"/>
            <a:ext cx="1828800" cy="1143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2400" dirty="0">
              <a:latin typeface="Verdana" panose="020B0604030504040204" pitchFamily="34" charset="0"/>
            </a:endParaRPr>
          </a:p>
          <a:p>
            <a:pPr algn="ctr" eaLnBrk="1" hangingPunct="1">
              <a:spcBef>
                <a:spcPct val="0"/>
              </a:spcBef>
              <a:buClrTx/>
              <a:buSzTx/>
              <a:buFontTx/>
              <a:buNone/>
            </a:pPr>
            <a:r>
              <a:rPr lang="en-US" altLang="en-US" sz="1800" dirty="0">
                <a:latin typeface="Verdana" panose="020B0604030504040204" pitchFamily="34" charset="0"/>
              </a:rPr>
              <a:t>Client </a:t>
            </a:r>
          </a:p>
          <a:p>
            <a:pPr algn="ctr" eaLnBrk="1" hangingPunct="1">
              <a:spcBef>
                <a:spcPct val="0"/>
              </a:spcBef>
              <a:buClrTx/>
              <a:buSzTx/>
              <a:buFontTx/>
              <a:buNone/>
            </a:pPr>
            <a:r>
              <a:rPr lang="en-US" altLang="en-US" sz="1800" dirty="0">
                <a:latin typeface="Verdana" panose="020B0604030504040204" pitchFamily="34" charset="0"/>
              </a:rPr>
              <a:t>Due Diligence </a:t>
            </a:r>
          </a:p>
          <a:p>
            <a:pPr algn="ctr" eaLnBrk="1" hangingPunct="1">
              <a:spcBef>
                <a:spcPct val="0"/>
              </a:spcBef>
              <a:buClrTx/>
              <a:buSzTx/>
              <a:buFontTx/>
              <a:buNone/>
            </a:pPr>
            <a:r>
              <a:rPr lang="en-US" altLang="en-US" sz="1800" dirty="0">
                <a:latin typeface="Verdana" panose="020B0604030504040204" pitchFamily="34" charset="0"/>
              </a:rPr>
              <a:t>  </a:t>
            </a:r>
          </a:p>
        </p:txBody>
      </p:sp>
      <p:sp>
        <p:nvSpPr>
          <p:cNvPr id="13318" name="Rectangle 6">
            <a:extLst>
              <a:ext uri="{FF2B5EF4-FFF2-40B4-BE49-F238E27FC236}">
                <a16:creationId xmlns:a16="http://schemas.microsoft.com/office/drawing/2014/main" id="{EA990028-EFDF-A982-DC55-AFD9598FCD67}"/>
              </a:ext>
            </a:extLst>
          </p:cNvPr>
          <p:cNvSpPr>
            <a:spLocks noChangeArrowheads="1"/>
          </p:cNvSpPr>
          <p:nvPr/>
        </p:nvSpPr>
        <p:spPr bwMode="auto">
          <a:xfrm>
            <a:off x="2514600" y="5105400"/>
            <a:ext cx="3505200" cy="1143000"/>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dirty="0">
                <a:solidFill>
                  <a:schemeClr val="tx2"/>
                </a:solidFill>
                <a:latin typeface="Verdana" panose="020B0604030504040204" pitchFamily="34" charset="0"/>
              </a:rPr>
              <a:t> </a:t>
            </a:r>
            <a:r>
              <a:rPr lang="en-US" altLang="en-US" sz="1800" dirty="0">
                <a:solidFill>
                  <a:schemeClr val="tx2"/>
                </a:solidFill>
                <a:latin typeface="Verdana" panose="020B0604030504040204" pitchFamily="34" charset="0"/>
              </a:rPr>
              <a:t>Drafting </a:t>
            </a:r>
          </a:p>
          <a:p>
            <a:pPr algn="ctr" eaLnBrk="1" hangingPunct="1">
              <a:spcBef>
                <a:spcPct val="0"/>
              </a:spcBef>
              <a:buClrTx/>
              <a:buSzTx/>
              <a:buFontTx/>
              <a:buNone/>
            </a:pPr>
            <a:r>
              <a:rPr lang="en-US" altLang="en-US" sz="1800" dirty="0">
                <a:solidFill>
                  <a:schemeClr val="tx2"/>
                </a:solidFill>
                <a:latin typeface="Verdana" panose="020B0604030504040204" pitchFamily="34" charset="0"/>
              </a:rPr>
              <a:t>Business Plan and Request </a:t>
            </a:r>
          </a:p>
          <a:p>
            <a:pPr algn="ctr" eaLnBrk="1" hangingPunct="1">
              <a:spcBef>
                <a:spcPct val="0"/>
              </a:spcBef>
              <a:buClrTx/>
              <a:buSzTx/>
              <a:buFontTx/>
              <a:buNone/>
            </a:pPr>
            <a:r>
              <a:rPr lang="en-US" altLang="en-US" sz="1800" dirty="0">
                <a:solidFill>
                  <a:schemeClr val="tx2"/>
                </a:solidFill>
                <a:latin typeface="Verdana" panose="020B0604030504040204" pitchFamily="34" charset="0"/>
              </a:rPr>
              <a:t>Solicit Capital Markets</a:t>
            </a:r>
            <a:r>
              <a:rPr lang="en-US" altLang="en-US" sz="2400" dirty="0">
                <a:solidFill>
                  <a:schemeClr val="tx2"/>
                </a:solidFill>
                <a:latin typeface="Verdana" panose="020B0604030504040204" pitchFamily="34" charset="0"/>
              </a:rPr>
              <a:t>  </a:t>
            </a:r>
          </a:p>
        </p:txBody>
      </p:sp>
      <p:sp>
        <p:nvSpPr>
          <p:cNvPr id="13319" name="Rectangle 7">
            <a:extLst>
              <a:ext uri="{FF2B5EF4-FFF2-40B4-BE49-F238E27FC236}">
                <a16:creationId xmlns:a16="http://schemas.microsoft.com/office/drawing/2014/main" id="{8104759F-D40E-FD40-9E1A-BB9E27FDD497}"/>
              </a:ext>
            </a:extLst>
          </p:cNvPr>
          <p:cNvSpPr>
            <a:spLocks noChangeArrowheads="1"/>
          </p:cNvSpPr>
          <p:nvPr/>
        </p:nvSpPr>
        <p:spPr bwMode="auto">
          <a:xfrm>
            <a:off x="4724400" y="2667000"/>
            <a:ext cx="2133600" cy="1143000"/>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latin typeface="Verdana" panose="020B0604030504040204" pitchFamily="34" charset="0"/>
              </a:rPr>
              <a:t>Size </a:t>
            </a:r>
          </a:p>
          <a:p>
            <a:pPr algn="ctr" eaLnBrk="1" hangingPunct="1">
              <a:spcBef>
                <a:spcPct val="0"/>
              </a:spcBef>
              <a:buClrTx/>
              <a:buSzTx/>
              <a:buFontTx/>
              <a:buNone/>
            </a:pPr>
            <a:r>
              <a:rPr lang="en-US" altLang="en-US" sz="1800" dirty="0">
                <a:latin typeface="Verdana" panose="020B0604030504040204" pitchFamily="34" charset="0"/>
              </a:rPr>
              <a:t>Transaction</a:t>
            </a:r>
            <a:r>
              <a:rPr lang="en-US" altLang="en-US" sz="2400" dirty="0">
                <a:latin typeface="Verdana" panose="020B0604030504040204" pitchFamily="34" charset="0"/>
              </a:rPr>
              <a:t> </a:t>
            </a:r>
          </a:p>
        </p:txBody>
      </p:sp>
      <p:sp>
        <p:nvSpPr>
          <p:cNvPr id="13320" name="Rectangle 9">
            <a:extLst>
              <a:ext uri="{FF2B5EF4-FFF2-40B4-BE49-F238E27FC236}">
                <a16:creationId xmlns:a16="http://schemas.microsoft.com/office/drawing/2014/main" id="{09E5616D-65DB-AE79-9F5E-B4AA475844AB}"/>
              </a:ext>
            </a:extLst>
          </p:cNvPr>
          <p:cNvSpPr>
            <a:spLocks noChangeArrowheads="1"/>
          </p:cNvSpPr>
          <p:nvPr/>
        </p:nvSpPr>
        <p:spPr bwMode="auto">
          <a:xfrm>
            <a:off x="6705600" y="4876800"/>
            <a:ext cx="1752600" cy="1295400"/>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dirty="0">
                <a:solidFill>
                  <a:schemeClr val="tx2"/>
                </a:solidFill>
                <a:latin typeface="Verdana" panose="020B0604030504040204" pitchFamily="34" charset="0"/>
              </a:rPr>
              <a:t>Closing</a:t>
            </a:r>
          </a:p>
        </p:txBody>
      </p:sp>
      <p:sp>
        <p:nvSpPr>
          <p:cNvPr id="13321" name="Line 10">
            <a:extLst>
              <a:ext uri="{FF2B5EF4-FFF2-40B4-BE49-F238E27FC236}">
                <a16:creationId xmlns:a16="http://schemas.microsoft.com/office/drawing/2014/main" id="{2A14565B-A321-9A1F-E67A-9F060C31734D}"/>
              </a:ext>
            </a:extLst>
          </p:cNvPr>
          <p:cNvSpPr>
            <a:spLocks noChangeShapeType="1"/>
          </p:cNvSpPr>
          <p:nvPr/>
        </p:nvSpPr>
        <p:spPr bwMode="auto">
          <a:xfrm>
            <a:off x="2057400" y="3200400"/>
            <a:ext cx="381000"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322" name="Line 11">
            <a:extLst>
              <a:ext uri="{FF2B5EF4-FFF2-40B4-BE49-F238E27FC236}">
                <a16:creationId xmlns:a16="http://schemas.microsoft.com/office/drawing/2014/main" id="{42C2F03B-9C9C-BBDD-B5A0-588F629A2A74}"/>
              </a:ext>
            </a:extLst>
          </p:cNvPr>
          <p:cNvSpPr>
            <a:spLocks noChangeShapeType="1"/>
          </p:cNvSpPr>
          <p:nvPr/>
        </p:nvSpPr>
        <p:spPr bwMode="auto">
          <a:xfrm>
            <a:off x="4267200" y="3200400"/>
            <a:ext cx="457200" cy="0"/>
          </a:xfrm>
          <a:prstGeom prst="line">
            <a:avLst/>
          </a:prstGeom>
          <a:noFill/>
          <a:ln w="9525">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323" name="Oval 13">
            <a:extLst>
              <a:ext uri="{FF2B5EF4-FFF2-40B4-BE49-F238E27FC236}">
                <a16:creationId xmlns:a16="http://schemas.microsoft.com/office/drawing/2014/main" id="{742E7E6D-A646-4E93-91BB-B36A97F24D5B}"/>
              </a:ext>
            </a:extLst>
          </p:cNvPr>
          <p:cNvSpPr>
            <a:spLocks noChangeArrowheads="1"/>
          </p:cNvSpPr>
          <p:nvPr/>
        </p:nvSpPr>
        <p:spPr bwMode="auto">
          <a:xfrm>
            <a:off x="1600200" y="3733800"/>
            <a:ext cx="1981200" cy="762000"/>
          </a:xfrm>
          <a:prstGeom prst="ellipse">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dirty="0">
                <a:solidFill>
                  <a:schemeClr val="tx2"/>
                </a:solidFill>
                <a:latin typeface="Verdana" panose="020B0604030504040204" pitchFamily="34" charset="0"/>
              </a:rPr>
              <a:t>Administration 	 </a:t>
            </a:r>
          </a:p>
        </p:txBody>
      </p:sp>
      <p:sp>
        <p:nvSpPr>
          <p:cNvPr id="13324" name="Line 14">
            <a:extLst>
              <a:ext uri="{FF2B5EF4-FFF2-40B4-BE49-F238E27FC236}">
                <a16:creationId xmlns:a16="http://schemas.microsoft.com/office/drawing/2014/main" id="{5ED05B91-83A4-FE2B-B4F1-CB8097B265BB}"/>
              </a:ext>
            </a:extLst>
          </p:cNvPr>
          <p:cNvSpPr>
            <a:spLocks noChangeShapeType="1"/>
          </p:cNvSpPr>
          <p:nvPr/>
        </p:nvSpPr>
        <p:spPr bwMode="auto">
          <a:xfrm>
            <a:off x="2667000" y="4495800"/>
            <a:ext cx="0" cy="609600"/>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325" name="Oval 15">
            <a:extLst>
              <a:ext uri="{FF2B5EF4-FFF2-40B4-BE49-F238E27FC236}">
                <a16:creationId xmlns:a16="http://schemas.microsoft.com/office/drawing/2014/main" id="{ED382E06-B0E1-280B-DF1F-B87C421FA0CE}"/>
              </a:ext>
            </a:extLst>
          </p:cNvPr>
          <p:cNvSpPr>
            <a:spLocks noChangeArrowheads="1"/>
          </p:cNvSpPr>
          <p:nvPr/>
        </p:nvSpPr>
        <p:spPr bwMode="auto">
          <a:xfrm>
            <a:off x="4800600" y="3733800"/>
            <a:ext cx="1981200" cy="762000"/>
          </a:xfrm>
          <a:prstGeom prst="ellipse">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400" dirty="0">
              <a:solidFill>
                <a:schemeClr val="tx2"/>
              </a:solidFill>
              <a:latin typeface="Verdana" panose="020B0604030504040204" pitchFamily="34" charset="0"/>
            </a:endParaRPr>
          </a:p>
          <a:p>
            <a:pPr algn="ctr" eaLnBrk="1" hangingPunct="1">
              <a:spcBef>
                <a:spcPct val="0"/>
              </a:spcBef>
              <a:buClrTx/>
              <a:buSzTx/>
              <a:buFontTx/>
              <a:buNone/>
            </a:pPr>
            <a:r>
              <a:rPr lang="en-US" altLang="en-US" sz="1400" dirty="0">
                <a:solidFill>
                  <a:schemeClr val="tx2"/>
                </a:solidFill>
                <a:latin typeface="Verdana" panose="020B0604030504040204" pitchFamily="34" charset="0"/>
              </a:rPr>
              <a:t>Insert Financials </a:t>
            </a:r>
          </a:p>
          <a:p>
            <a:pPr algn="ctr" eaLnBrk="1" hangingPunct="1">
              <a:spcBef>
                <a:spcPct val="0"/>
              </a:spcBef>
              <a:buClrTx/>
              <a:buSzTx/>
              <a:buFontTx/>
              <a:buNone/>
            </a:pPr>
            <a:endParaRPr lang="en-US" altLang="en-US" sz="1400" dirty="0">
              <a:solidFill>
                <a:schemeClr val="tx2"/>
              </a:solidFill>
              <a:latin typeface="Verdana" panose="020B0604030504040204" pitchFamily="34" charset="0"/>
            </a:endParaRPr>
          </a:p>
        </p:txBody>
      </p:sp>
      <p:sp>
        <p:nvSpPr>
          <p:cNvPr id="13326" name="Line 16">
            <a:extLst>
              <a:ext uri="{FF2B5EF4-FFF2-40B4-BE49-F238E27FC236}">
                <a16:creationId xmlns:a16="http://schemas.microsoft.com/office/drawing/2014/main" id="{FB503154-F5E3-E365-4212-F7F5735FD3F2}"/>
              </a:ext>
            </a:extLst>
          </p:cNvPr>
          <p:cNvSpPr>
            <a:spLocks noChangeShapeType="1"/>
          </p:cNvSpPr>
          <p:nvPr/>
        </p:nvSpPr>
        <p:spPr bwMode="auto">
          <a:xfrm>
            <a:off x="5715000" y="4495800"/>
            <a:ext cx="0" cy="609600"/>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3327" name="Line 17">
            <a:extLst>
              <a:ext uri="{FF2B5EF4-FFF2-40B4-BE49-F238E27FC236}">
                <a16:creationId xmlns:a16="http://schemas.microsoft.com/office/drawing/2014/main" id="{B290B6FE-4C02-5E3F-CCD2-D8547CF37BF7}"/>
              </a:ext>
            </a:extLst>
          </p:cNvPr>
          <p:cNvSpPr>
            <a:spLocks noChangeShapeType="1"/>
          </p:cNvSpPr>
          <p:nvPr/>
        </p:nvSpPr>
        <p:spPr bwMode="auto">
          <a:xfrm>
            <a:off x="6019800" y="5486400"/>
            <a:ext cx="685800" cy="0"/>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 name="Footer Placeholder 1">
            <a:extLst>
              <a:ext uri="{FF2B5EF4-FFF2-40B4-BE49-F238E27FC236}">
                <a16:creationId xmlns:a16="http://schemas.microsoft.com/office/drawing/2014/main" id="{2FE1B603-E717-4D22-0CDB-309A9A3AE0F6}"/>
              </a:ext>
            </a:extLst>
          </p:cNvPr>
          <p:cNvSpPr>
            <a:spLocks noGrp="1"/>
          </p:cNvSpPr>
          <p:nvPr>
            <p:ph type="ftr" sz="quarter" idx="11"/>
          </p:nvPr>
        </p:nvSpPr>
        <p:spPr/>
        <p:txBody>
          <a:bodyPr/>
          <a:lstStyle/>
          <a:p>
            <a:pPr>
              <a:defRPr/>
            </a:pPr>
            <a:r>
              <a:rPr lang="en-US" altLang="en-US" dirty="0"/>
              <a:t>www.southxcapital.com</a:t>
            </a:r>
          </a:p>
        </p:txBody>
      </p:sp>
    </p:spTree>
    <p:extLst>
      <p:ext uri="{BB962C8B-B14F-4D97-AF65-F5344CB8AC3E}">
        <p14:creationId xmlns:p14="http://schemas.microsoft.com/office/powerpoint/2010/main" val="20326607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6438" name="Picture 146437">
            <a:extLst>
              <a:ext uri="{FF2B5EF4-FFF2-40B4-BE49-F238E27FC236}">
                <a16:creationId xmlns:a16="http://schemas.microsoft.com/office/drawing/2014/main" id="{A8C9E831-63B2-965C-358E-89876955D33B}"/>
              </a:ext>
            </a:extLst>
          </p:cNvPr>
          <p:cNvPicPr>
            <a:picLocks noChangeAspect="1"/>
          </p:cNvPicPr>
          <p:nvPr/>
        </p:nvPicPr>
        <p:blipFill>
          <a:blip r:embed="rId2">
            <a:duotone>
              <a:prstClr val="black"/>
              <a:schemeClr val="tx2">
                <a:tint val="45000"/>
                <a:satMod val="400000"/>
              </a:schemeClr>
            </a:duotone>
            <a:alphaModFix amt="25000"/>
          </a:blip>
          <a:srcRect l="2333"/>
          <a:stretch>
            <a:fillRect/>
          </a:stretch>
        </p:blipFill>
        <p:spPr>
          <a:xfrm>
            <a:off x="20" y="10"/>
            <a:ext cx="9143980" cy="6857990"/>
          </a:xfrm>
          <a:prstGeom prst="rect">
            <a:avLst/>
          </a:prstGeom>
        </p:spPr>
      </p:pic>
      <p:sp>
        <p:nvSpPr>
          <p:cNvPr id="146434" name="Rectangle 2">
            <a:extLst>
              <a:ext uri="{FF2B5EF4-FFF2-40B4-BE49-F238E27FC236}">
                <a16:creationId xmlns:a16="http://schemas.microsoft.com/office/drawing/2014/main" id="{72D7A0BD-E107-4A5A-D84D-100A737280CA}"/>
              </a:ext>
            </a:extLst>
          </p:cNvPr>
          <p:cNvSpPr>
            <a:spLocks noGrp="1" noChangeArrowheads="1"/>
          </p:cNvSpPr>
          <p:nvPr>
            <p:ph type="title"/>
          </p:nvPr>
        </p:nvSpPr>
        <p:spPr>
          <a:xfrm>
            <a:off x="628650" y="365125"/>
            <a:ext cx="7886700" cy="1325563"/>
          </a:xfrm>
        </p:spPr>
        <p:txBody>
          <a:bodyPr>
            <a:normAutofit/>
          </a:bodyPr>
          <a:lstStyle/>
          <a:p>
            <a:pPr eaLnBrk="1" hangingPunct="1">
              <a:lnSpc>
                <a:spcPct val="90000"/>
              </a:lnSpc>
              <a:defRPr/>
            </a:pPr>
            <a:r>
              <a:rPr lang="en-US" altLang="en-US"/>
              <a:t>Two Key Elements Of Underwriting </a:t>
            </a:r>
          </a:p>
        </p:txBody>
      </p:sp>
      <p:sp>
        <p:nvSpPr>
          <p:cNvPr id="2" name="Footer Placeholder 1">
            <a:extLst>
              <a:ext uri="{FF2B5EF4-FFF2-40B4-BE49-F238E27FC236}">
                <a16:creationId xmlns:a16="http://schemas.microsoft.com/office/drawing/2014/main" id="{F9AC9A3D-44CC-AEB0-664F-FA19E7759DF8}"/>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ltLang="en-US" sz="1000"/>
              <a:t>www.southxcapital.com</a:t>
            </a:r>
          </a:p>
        </p:txBody>
      </p:sp>
      <p:graphicFrame>
        <p:nvGraphicFramePr>
          <p:cNvPr id="146437" name="Rectangle 3">
            <a:extLst>
              <a:ext uri="{FF2B5EF4-FFF2-40B4-BE49-F238E27FC236}">
                <a16:creationId xmlns:a16="http://schemas.microsoft.com/office/drawing/2014/main" id="{97763039-06C3-2DC4-C7E6-3BCA75EA5D43}"/>
              </a:ext>
            </a:extLst>
          </p:cNvPr>
          <p:cNvGraphicFramePr/>
          <p:nvPr>
            <p:extLst>
              <p:ext uri="{D42A27DB-BD31-4B8C-83A1-F6EECF244321}">
                <p14:modId xmlns:p14="http://schemas.microsoft.com/office/powerpoint/2010/main" val="10510455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034265"/>
      </p:ext>
    </p:extLst>
  </p:cSld>
  <p:clrMapOvr>
    <a:overrideClrMapping bg1="dk1" tx1="lt1" bg2="dk2" tx2="lt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493" name="Rectangle 14749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8" name="Rectangle 2">
            <a:extLst>
              <a:ext uri="{FF2B5EF4-FFF2-40B4-BE49-F238E27FC236}">
                <a16:creationId xmlns:a16="http://schemas.microsoft.com/office/drawing/2014/main" id="{732F2111-4CB1-8749-F69D-E50232050C2B}"/>
              </a:ext>
            </a:extLst>
          </p:cNvPr>
          <p:cNvSpPr>
            <a:spLocks noGrp="1" noChangeArrowheads="1"/>
          </p:cNvSpPr>
          <p:nvPr>
            <p:ph type="title"/>
          </p:nvPr>
        </p:nvSpPr>
        <p:spPr>
          <a:xfrm>
            <a:off x="628650" y="365125"/>
            <a:ext cx="3938487" cy="1807305"/>
          </a:xfrm>
        </p:spPr>
        <p:txBody>
          <a:bodyPr>
            <a:normAutofit/>
          </a:bodyPr>
          <a:lstStyle/>
          <a:p>
            <a:pPr eaLnBrk="1" hangingPunct="1">
              <a:lnSpc>
                <a:spcPct val="90000"/>
              </a:lnSpc>
              <a:defRPr/>
            </a:pPr>
            <a:r>
              <a:rPr lang="en-US" altLang="en-US" sz="3400"/>
              <a:t>Two Key Elements Of Underwriting</a:t>
            </a:r>
            <a:br>
              <a:rPr lang="en-US" altLang="en-US" sz="3400"/>
            </a:br>
            <a:r>
              <a:rPr lang="en-US" altLang="en-US" sz="3400"/>
              <a:t>(</a:t>
            </a:r>
            <a:r>
              <a:rPr lang="en-US" altLang="en-US" sz="3400" i="1"/>
              <a:t>cont.)</a:t>
            </a:r>
          </a:p>
        </p:txBody>
      </p:sp>
      <p:sp>
        <p:nvSpPr>
          <p:cNvPr id="147488" name="Rectangle 3">
            <a:extLst>
              <a:ext uri="{FF2B5EF4-FFF2-40B4-BE49-F238E27FC236}">
                <a16:creationId xmlns:a16="http://schemas.microsoft.com/office/drawing/2014/main" id="{25479AB3-B895-E651-7BD4-91BD9C729015}"/>
              </a:ext>
            </a:extLst>
          </p:cNvPr>
          <p:cNvSpPr>
            <a:spLocks noGrp="1" noChangeArrowheads="1"/>
          </p:cNvSpPr>
          <p:nvPr>
            <p:ph idx="1"/>
          </p:nvPr>
        </p:nvSpPr>
        <p:spPr>
          <a:xfrm>
            <a:off x="628650" y="2333297"/>
            <a:ext cx="3464715" cy="3843666"/>
          </a:xfrm>
        </p:spPr>
        <p:txBody>
          <a:bodyPr>
            <a:normAutofit/>
          </a:bodyPr>
          <a:lstStyle/>
          <a:p>
            <a:pPr marL="762000" indent="-762000" eaLnBrk="1" hangingPunct="1">
              <a:lnSpc>
                <a:spcPct val="90000"/>
              </a:lnSpc>
              <a:buFontTx/>
              <a:buNone/>
              <a:defRPr/>
            </a:pPr>
            <a:r>
              <a:rPr lang="en-US" altLang="en-US" sz="1400"/>
              <a:t>The asset </a:t>
            </a:r>
          </a:p>
          <a:p>
            <a:pPr marL="762000" indent="-762000" eaLnBrk="1" hangingPunct="1">
              <a:lnSpc>
                <a:spcPct val="90000"/>
              </a:lnSpc>
              <a:buFontTx/>
              <a:buNone/>
              <a:defRPr/>
            </a:pPr>
            <a:r>
              <a:rPr lang="en-US" altLang="en-US" sz="1400" i="1"/>
              <a:t>Generally, more important than the borrower:</a:t>
            </a:r>
          </a:p>
          <a:p>
            <a:pPr marL="762000" indent="-762000" eaLnBrk="1" hangingPunct="1">
              <a:lnSpc>
                <a:spcPct val="90000"/>
              </a:lnSpc>
              <a:buFont typeface="Wingdings" panose="05000000000000000000" pitchFamily="2" charset="2"/>
              <a:buAutoNum type="romanUcPeriod"/>
              <a:defRPr/>
            </a:pPr>
            <a:r>
              <a:rPr lang="en-US" altLang="en-US" sz="1400"/>
              <a:t>Main source of cash flow to service loan</a:t>
            </a:r>
            <a:r>
              <a:rPr lang="en-US" altLang="en-US" sz="1400" i="1"/>
              <a:t>.</a:t>
            </a:r>
          </a:p>
          <a:p>
            <a:pPr marL="762000" indent="-762000" eaLnBrk="1" hangingPunct="1">
              <a:lnSpc>
                <a:spcPct val="90000"/>
              </a:lnSpc>
              <a:buFont typeface="Wingdings" panose="05000000000000000000" pitchFamily="2" charset="2"/>
              <a:buAutoNum type="romanUcPeriod"/>
              <a:defRPr/>
            </a:pPr>
            <a:r>
              <a:rPr lang="en-US" altLang="en-US" sz="1400" i="1"/>
              <a:t>Commercial Mortgages are effectively “non-recourse”.</a:t>
            </a:r>
          </a:p>
          <a:p>
            <a:pPr marL="762000" indent="-762000" eaLnBrk="1" hangingPunct="1">
              <a:lnSpc>
                <a:spcPct val="90000"/>
              </a:lnSpc>
              <a:buFont typeface="Wingdings" panose="05000000000000000000" pitchFamily="2" charset="2"/>
              <a:buAutoNum type="romanUcPeriod"/>
              <a:defRPr/>
            </a:pPr>
            <a:r>
              <a:rPr lang="en-US" altLang="en-US" sz="1400"/>
              <a:t>A Careful lender with well crafted loan will rely more on the asset than a strong borrower.  </a:t>
            </a:r>
          </a:p>
          <a:p>
            <a:pPr marL="762000" indent="-762000" eaLnBrk="1" hangingPunct="1">
              <a:lnSpc>
                <a:spcPct val="90000"/>
              </a:lnSpc>
              <a:buFontTx/>
              <a:buNone/>
              <a:defRPr/>
            </a:pPr>
            <a:endParaRPr lang="en-US" altLang="en-US" sz="1400" i="1"/>
          </a:p>
          <a:p>
            <a:pPr marL="762000" indent="-762000" eaLnBrk="1" hangingPunct="1">
              <a:lnSpc>
                <a:spcPct val="90000"/>
              </a:lnSpc>
              <a:buFontTx/>
              <a:buNone/>
              <a:defRPr/>
            </a:pPr>
            <a:r>
              <a:rPr lang="en-US" altLang="en-US" sz="1400" i="1"/>
              <a:t>Standard asset level underwriting criteria: </a:t>
            </a:r>
          </a:p>
          <a:p>
            <a:pPr marL="762000" indent="-762000" eaLnBrk="1" hangingPunct="1">
              <a:lnSpc>
                <a:spcPct val="90000"/>
              </a:lnSpc>
              <a:buFont typeface="Wingdings" panose="05000000000000000000" pitchFamily="2" charset="2"/>
              <a:buAutoNum type="romanUcPeriod"/>
              <a:defRPr/>
            </a:pPr>
            <a:r>
              <a:rPr lang="en-US" altLang="en-US" sz="1400" i="1"/>
              <a:t>Asset value criteria </a:t>
            </a:r>
          </a:p>
          <a:p>
            <a:pPr marL="762000" indent="-762000" eaLnBrk="1" hangingPunct="1">
              <a:lnSpc>
                <a:spcPct val="90000"/>
              </a:lnSpc>
              <a:buFont typeface="Wingdings" panose="05000000000000000000" pitchFamily="2" charset="2"/>
              <a:buAutoNum type="romanUcPeriod"/>
              <a:defRPr/>
            </a:pPr>
            <a:r>
              <a:rPr lang="en-US" altLang="en-US" sz="1400" i="1"/>
              <a:t>Income value criteria </a:t>
            </a:r>
          </a:p>
          <a:p>
            <a:pPr marL="762000" indent="-762000" eaLnBrk="1" hangingPunct="1">
              <a:lnSpc>
                <a:spcPct val="90000"/>
              </a:lnSpc>
              <a:buFontTx/>
              <a:buNone/>
              <a:defRPr/>
            </a:pPr>
            <a:endParaRPr lang="en-US" altLang="en-US" sz="1400" i="1"/>
          </a:p>
        </p:txBody>
      </p:sp>
      <p:pic>
        <p:nvPicPr>
          <p:cNvPr id="147461" name="Picture 147460" descr="Calculator, pen, compass, money and a paper with graphs printed on it">
            <a:extLst>
              <a:ext uri="{FF2B5EF4-FFF2-40B4-BE49-F238E27FC236}">
                <a16:creationId xmlns:a16="http://schemas.microsoft.com/office/drawing/2014/main" id="{BB05B6AC-BC64-FC6A-52DA-AA40BE02B918}"/>
              </a:ext>
            </a:extLst>
          </p:cNvPr>
          <p:cNvPicPr>
            <a:picLocks noChangeAspect="1"/>
          </p:cNvPicPr>
          <p:nvPr/>
        </p:nvPicPr>
        <p:blipFill>
          <a:blip r:embed="rId2"/>
          <a:srcRect l="32069" r="28642" b="-1"/>
          <a:stretch>
            <a:fill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Footer Placeholder 1">
            <a:extLst>
              <a:ext uri="{FF2B5EF4-FFF2-40B4-BE49-F238E27FC236}">
                <a16:creationId xmlns:a16="http://schemas.microsoft.com/office/drawing/2014/main" id="{1CD6AE38-6143-2432-8D31-D6B774E4BFCE}"/>
              </a:ext>
            </a:extLst>
          </p:cNvPr>
          <p:cNvSpPr>
            <a:spLocks noGrp="1"/>
          </p:cNvSpPr>
          <p:nvPr>
            <p:ph type="ftr" sz="quarter" idx="11"/>
          </p:nvPr>
        </p:nvSpPr>
        <p:spPr>
          <a:xfrm>
            <a:off x="2628900" y="6356350"/>
            <a:ext cx="2571750" cy="365125"/>
          </a:xfrm>
        </p:spPr>
        <p:txBody>
          <a:bodyPr>
            <a:normAutofit/>
          </a:bodyPr>
          <a:lstStyle/>
          <a:p>
            <a:pPr algn="l">
              <a:spcAft>
                <a:spcPts val="600"/>
              </a:spcAft>
              <a:defRPr/>
            </a:pPr>
            <a:r>
              <a:rPr lang="en-US" altLang="en-US" dirty="0"/>
              <a:t>www.southxcapital.com</a:t>
            </a:r>
            <a:endParaRPr lang="en-US" altLang="en-US"/>
          </a:p>
        </p:txBody>
      </p:sp>
    </p:spTree>
    <p:extLst>
      <p:ext uri="{BB962C8B-B14F-4D97-AF65-F5344CB8AC3E}">
        <p14:creationId xmlns:p14="http://schemas.microsoft.com/office/powerpoint/2010/main" val="25407558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998FB0-1CBA-DA1D-8A86-E9F0AF857CBC}"/>
              </a:ext>
            </a:extLst>
          </p:cNvPr>
          <p:cNvSpPr>
            <a:spLocks noGrp="1"/>
          </p:cNvSpPr>
          <p:nvPr>
            <p:ph type="title"/>
          </p:nvPr>
        </p:nvSpPr>
        <p:spPr>
          <a:xfrm>
            <a:off x="628650" y="253397"/>
            <a:ext cx="7886700" cy="1273233"/>
          </a:xfrm>
        </p:spPr>
        <p:txBody>
          <a:bodyPr>
            <a:normAutofit/>
          </a:bodyPr>
          <a:lstStyle/>
          <a:p>
            <a:pPr>
              <a:defRPr/>
            </a:pPr>
            <a:r>
              <a:rPr lang="en-US" sz="3500"/>
              <a:t>The Principals </a:t>
            </a:r>
          </a:p>
        </p:txBody>
      </p:sp>
      <p:sp>
        <p:nvSpPr>
          <p:cNvPr id="15" name="Rectangle 14">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644225F-A92C-F057-19C6-A511D00E1520}"/>
              </a:ext>
            </a:extLst>
          </p:cNvPr>
          <p:cNvSpPr>
            <a:spLocks noGrp="1"/>
          </p:cNvSpPr>
          <p:nvPr>
            <p:ph idx="1"/>
          </p:nvPr>
        </p:nvSpPr>
        <p:spPr>
          <a:xfrm>
            <a:off x="628650" y="2478024"/>
            <a:ext cx="7886700" cy="3694176"/>
          </a:xfrm>
        </p:spPr>
        <p:txBody>
          <a:bodyPr>
            <a:normAutofit/>
          </a:bodyPr>
          <a:lstStyle/>
          <a:p>
            <a:pPr marL="0" indent="0">
              <a:lnSpc>
                <a:spcPct val="90000"/>
              </a:lnSpc>
              <a:buFontTx/>
              <a:buNone/>
              <a:defRPr/>
            </a:pPr>
            <a:r>
              <a:rPr lang="en-US" sz="1900" u="sng" dirty="0">
                <a:hlinkClick r:id="rId2"/>
              </a:rPr>
              <a:t>William P. Fusselbaugh </a:t>
            </a:r>
            <a:r>
              <a:rPr lang="en-US" sz="1900" u="sng" dirty="0"/>
              <a:t>, Managing Director </a:t>
            </a:r>
          </a:p>
          <a:p>
            <a:pPr marL="0" indent="0">
              <a:lnSpc>
                <a:spcPct val="90000"/>
              </a:lnSpc>
              <a:buFontTx/>
              <a:buNone/>
              <a:defRPr/>
            </a:pPr>
            <a:endParaRPr lang="en-US" sz="19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buFontTx/>
              <a:buNone/>
              <a:defRPr/>
            </a:pPr>
            <a:r>
              <a:rPr lang="en-US" sz="1900" b="1" kern="100" dirty="0">
                <a:effectLst/>
                <a:latin typeface="Aptos" panose="020B0004020202020204" pitchFamily="34" charset="0"/>
                <a:ea typeface="Aptos" panose="020B0004020202020204" pitchFamily="34" charset="0"/>
                <a:cs typeface="Times New Roman" panose="02020603050405020304" pitchFamily="18" charset="0"/>
              </a:rPr>
              <a:t>William Fusselbaugh</a:t>
            </a:r>
            <a:r>
              <a:rPr lang="en-US" sz="1900" kern="100" dirty="0">
                <a:effectLst/>
                <a:latin typeface="Aptos" panose="020B0004020202020204" pitchFamily="34" charset="0"/>
                <a:ea typeface="Aptos" panose="020B0004020202020204" pitchFamily="34" charset="0"/>
                <a:cs typeface="Times New Roman" panose="02020603050405020304" pitchFamily="18" charset="0"/>
              </a:rPr>
              <a:t> is a commercial finance professional. Over the course of his tenured career, Bill has led transactions valued more than $1bn across many asset classes and fundings in the private and public  markets. He is both an entrepreneur and holds key C-Suite positions. Bill is known for superior execution, understanding of complex transactions and ability to find the right solution. Bill favors business acceleration and  liquidity as key elements to success.  Bill leads the private capital investor desk for Southern Cross.  </a:t>
            </a:r>
          </a:p>
          <a:p>
            <a:pPr marL="0" indent="0">
              <a:lnSpc>
                <a:spcPct val="90000"/>
              </a:lnSpc>
              <a:buFontTx/>
              <a:buNone/>
              <a:defRP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buFontTx/>
              <a:buNone/>
              <a:defRPr/>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Finance, BS  at Pennsylvania State University </a:t>
            </a:r>
          </a:p>
          <a:p>
            <a:pPr marL="0" indent="0">
              <a:lnSpc>
                <a:spcPct val="90000"/>
              </a:lnSpc>
              <a:buFontTx/>
              <a:buNone/>
              <a:defRP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buFontTx/>
              <a:buNone/>
              <a:defRP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buFontTx/>
              <a:buNone/>
              <a:defRP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buFontTx/>
              <a:buNone/>
              <a:defRP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buFontTx/>
              <a:buNone/>
              <a:defRP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defRPr/>
            </a:pPr>
            <a:endParaRPr lang="en-US" sz="1900" dirty="0"/>
          </a:p>
        </p:txBody>
      </p:sp>
      <p:sp>
        <p:nvSpPr>
          <p:cNvPr id="4" name="Footer Placeholder 3">
            <a:extLst>
              <a:ext uri="{FF2B5EF4-FFF2-40B4-BE49-F238E27FC236}">
                <a16:creationId xmlns:a16="http://schemas.microsoft.com/office/drawing/2014/main" id="{55DE2251-35FD-BF6F-113D-FAD6DAAEB9CC}"/>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ltLang="en-US">
                <a:solidFill>
                  <a:schemeClr val="tx1">
                    <a:lumMod val="50000"/>
                    <a:lumOff val="50000"/>
                  </a:schemeClr>
                </a:solidFill>
              </a:rPr>
              <a:t>www.southxcapital.com</a:t>
            </a:r>
          </a:p>
        </p:txBody>
      </p:sp>
    </p:spTree>
    <p:extLst>
      <p:ext uri="{BB962C8B-B14F-4D97-AF65-F5344CB8AC3E}">
        <p14:creationId xmlns:p14="http://schemas.microsoft.com/office/powerpoint/2010/main" val="3630478886"/>
      </p:ext>
    </p:extLst>
  </p:cSld>
  <p:clrMapOvr>
    <a:masterClrMapping/>
  </p:clrMapOvr>
  <p:transition>
    <p:fade/>
  </p:transition>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C4A8F523-B05F-4A47-9390-04C3FD2D5BEE}" vid="{8C941171-54BB-4E2E-B5DA-E863CBF14DA7}"/>
    </a:ext>
  </a:extLst>
</a:theme>
</file>

<file path=ppt/theme/theme10.xml><?xml version="1.0" encoding="utf-8"?>
<a:theme xmlns:a="http://schemas.openxmlformats.org/drawingml/2006/main" name="8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9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10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13.xml><?xml version="1.0" encoding="utf-8"?>
<a:theme xmlns:a="http://schemas.openxmlformats.org/drawingml/2006/main" name="1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14.xml><?xml version="1.0" encoding="utf-8"?>
<a:theme xmlns:a="http://schemas.openxmlformats.org/drawingml/2006/main" name="1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4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5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6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7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Template>
  <TotalTime>399</TotalTime>
  <Words>1445</Words>
  <Application>Microsoft Office PowerPoint</Application>
  <PresentationFormat>On-screen Show (4:3)</PresentationFormat>
  <Paragraphs>191</Paragraphs>
  <Slides>19</Slides>
  <Notes>4</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19</vt:i4>
      </vt:variant>
    </vt:vector>
  </HeadingPairs>
  <TitlesOfParts>
    <vt:vector size="40" baseType="lpstr">
      <vt:lpstr>Aptos</vt:lpstr>
      <vt:lpstr>Arial</vt:lpstr>
      <vt:lpstr>Calibri</vt:lpstr>
      <vt:lpstr>Tahoma</vt:lpstr>
      <vt:lpstr>Times New Roman</vt:lpstr>
      <vt:lpstr>Verdana</vt:lpstr>
      <vt:lpstr>Wingdings</vt:lpstr>
      <vt:lpstr>Theme1</vt:lpstr>
      <vt:lpstr>Ocean</vt:lpstr>
      <vt:lpstr>1_Ocean</vt:lpstr>
      <vt:lpstr>2_Ocean</vt:lpstr>
      <vt:lpstr>3_Ocean</vt:lpstr>
      <vt:lpstr>4_Ocean</vt:lpstr>
      <vt:lpstr>5_Ocean</vt:lpstr>
      <vt:lpstr>6_Ocean</vt:lpstr>
      <vt:lpstr>7_Ocean</vt:lpstr>
      <vt:lpstr>8_Ocean</vt:lpstr>
      <vt:lpstr>9_Ocean</vt:lpstr>
      <vt:lpstr>10_Ocean</vt:lpstr>
      <vt:lpstr>11_Ocean</vt:lpstr>
      <vt:lpstr>12_Ocean</vt:lpstr>
      <vt:lpstr>PowerPoint Presentation</vt:lpstr>
      <vt:lpstr>About US  </vt:lpstr>
      <vt:lpstr>Why Use Southern Cross </vt:lpstr>
      <vt:lpstr>Our Capital Products and Services </vt:lpstr>
      <vt:lpstr>Our Sources </vt:lpstr>
      <vt:lpstr>The Process</vt:lpstr>
      <vt:lpstr>Two Key Elements Of Underwriting </vt:lpstr>
      <vt:lpstr>Two Key Elements Of Underwriting (cont.)</vt:lpstr>
      <vt:lpstr>The Principals </vt:lpstr>
      <vt:lpstr>PowerPoint Presentation</vt:lpstr>
      <vt:lpstr>A Strategic Solution for Declined Loan Requests  Partnering with Southern Cross Capital Advisors</vt:lpstr>
      <vt:lpstr>Why Partner with Us?</vt:lpstr>
      <vt:lpstr>Our Solution</vt:lpstr>
      <vt:lpstr>Benefits to Your Bank</vt:lpstr>
      <vt:lpstr>Call to Action</vt:lpstr>
      <vt:lpstr>Southern Cross Capital Advisors and TaxQuotes Form Strategic Alliance to Deliver Integrated Lending and Tax Solutions   PHILADELPHIA, PA &amp; IRVINE, CA — Southern Cross Capital Advisors, a national business lending platform, and TaxQuotes, a professional tax services firm, have formed a strategic alliance to offer integrated financing and tax resolution solutions.  Read More About The Alliance   </vt:lpstr>
      <vt:lpstr>Getting a Loan With a Tax Lien is Possible ……………</vt:lpstr>
      <vt:lpstr>Tax Liens Continued………. </vt:lpstr>
      <vt:lpstr>  Notes: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William Fusselbaugh</dc:creator>
  <cp:keywords/>
  <dc:description>generated using python-pptx</dc:description>
  <cp:lastModifiedBy>Bill southxcapital.com</cp:lastModifiedBy>
  <cp:revision>33</cp:revision>
  <dcterms:created xsi:type="dcterms:W3CDTF">2013-01-27T09:14:16Z</dcterms:created>
  <dcterms:modified xsi:type="dcterms:W3CDTF">2025-09-17T20:03:23Z</dcterms:modified>
  <cp:category/>
</cp:coreProperties>
</file>