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3"/>
  </p:notesMasterIdLst>
  <p:sldIdLst>
    <p:sldId id="256" r:id="rId2"/>
    <p:sldId id="258" r:id="rId3"/>
    <p:sldId id="257" r:id="rId4"/>
    <p:sldId id="272" r:id="rId5"/>
    <p:sldId id="273" r:id="rId6"/>
    <p:sldId id="274" r:id="rId7"/>
    <p:sldId id="275" r:id="rId8"/>
    <p:sldId id="276" r:id="rId9"/>
    <p:sldId id="260" r:id="rId10"/>
    <p:sldId id="277" r:id="rId11"/>
    <p:sldId id="278" r:id="rId12"/>
    <p:sldId id="279" r:id="rId13"/>
    <p:sldId id="282" r:id="rId14"/>
    <p:sldId id="283" r:id="rId15"/>
    <p:sldId id="280" r:id="rId16"/>
    <p:sldId id="284" r:id="rId17"/>
    <p:sldId id="285" r:id="rId18"/>
    <p:sldId id="286" r:id="rId19"/>
    <p:sldId id="281" r:id="rId20"/>
    <p:sldId id="287" r:id="rId21"/>
    <p:sldId id="288" r:id="rId22"/>
    <p:sldId id="262" r:id="rId23"/>
    <p:sldId id="292" r:id="rId24"/>
    <p:sldId id="263" r:id="rId25"/>
    <p:sldId id="261" r:id="rId26"/>
    <p:sldId id="289" r:id="rId27"/>
    <p:sldId id="290" r:id="rId28"/>
    <p:sldId id="271" r:id="rId29"/>
    <p:sldId id="291" r:id="rId30"/>
    <p:sldId id="293" r:id="rId31"/>
    <p:sldId id="294" r:id="rId32"/>
    <p:sldId id="295" r:id="rId33"/>
    <p:sldId id="299" r:id="rId34"/>
    <p:sldId id="296" r:id="rId35"/>
    <p:sldId id="297" r:id="rId36"/>
    <p:sldId id="316" r:id="rId37"/>
    <p:sldId id="298" r:id="rId38"/>
    <p:sldId id="300" r:id="rId39"/>
    <p:sldId id="303" r:id="rId40"/>
    <p:sldId id="301" r:id="rId41"/>
    <p:sldId id="302" r:id="rId42"/>
    <p:sldId id="304" r:id="rId43"/>
    <p:sldId id="305" r:id="rId44"/>
    <p:sldId id="307" r:id="rId45"/>
    <p:sldId id="308" r:id="rId46"/>
    <p:sldId id="311" r:id="rId47"/>
    <p:sldId id="313" r:id="rId48"/>
    <p:sldId id="314" r:id="rId49"/>
    <p:sldId id="264" r:id="rId50"/>
    <p:sldId id="315" r:id="rId51"/>
    <p:sldId id="317" r:id="rId52"/>
    <p:sldId id="318" r:id="rId53"/>
    <p:sldId id="265" r:id="rId54"/>
    <p:sldId id="354" r:id="rId55"/>
    <p:sldId id="355" r:id="rId56"/>
    <p:sldId id="266" r:id="rId57"/>
    <p:sldId id="267" r:id="rId58"/>
    <p:sldId id="356" r:id="rId59"/>
    <p:sldId id="357" r:id="rId60"/>
    <p:sldId id="358" r:id="rId61"/>
    <p:sldId id="359" r:id="rId62"/>
    <p:sldId id="270" r:id="rId63"/>
    <p:sldId id="349" r:id="rId64"/>
    <p:sldId id="350" r:id="rId65"/>
    <p:sldId id="351" r:id="rId66"/>
    <p:sldId id="361" r:id="rId67"/>
    <p:sldId id="362" r:id="rId68"/>
    <p:sldId id="319" r:id="rId69"/>
    <p:sldId id="320" r:id="rId70"/>
    <p:sldId id="321" r:id="rId71"/>
    <p:sldId id="327" r:id="rId72"/>
    <p:sldId id="322" r:id="rId73"/>
    <p:sldId id="324" r:id="rId74"/>
    <p:sldId id="325" r:id="rId75"/>
    <p:sldId id="323" r:id="rId76"/>
    <p:sldId id="326" r:id="rId77"/>
    <p:sldId id="328" r:id="rId78"/>
    <p:sldId id="329" r:id="rId79"/>
    <p:sldId id="330" r:id="rId80"/>
    <p:sldId id="331" r:id="rId81"/>
    <p:sldId id="332" r:id="rId82"/>
    <p:sldId id="333" r:id="rId83"/>
    <p:sldId id="335" r:id="rId84"/>
    <p:sldId id="334" r:id="rId85"/>
    <p:sldId id="337" r:id="rId86"/>
    <p:sldId id="338" r:id="rId87"/>
    <p:sldId id="343" r:id="rId88"/>
    <p:sldId id="344" r:id="rId89"/>
    <p:sldId id="345" r:id="rId90"/>
    <p:sldId id="346" r:id="rId91"/>
    <p:sldId id="347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4660"/>
  </p:normalViewPr>
  <p:slideViewPr>
    <p:cSldViewPr>
      <p:cViewPr varScale="1">
        <p:scale>
          <a:sx n="51" d="100"/>
          <a:sy n="51" d="100"/>
        </p:scale>
        <p:origin x="1325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BFE9-C674-4DEE-9ABB-6EB52223E1B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3A255-673A-4181-8929-8F3A09AC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3A255-673A-4181-8929-8F3A09ACB9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8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4595293-9917-43AC-B65F-F635132E50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84BB42-F583-4F1E-83CF-A600DB3DCD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406324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教会内部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       </a:t>
            </a:r>
            <a:r>
              <a:rPr lang="zh-CN" altLang="en-US" dirty="0" smtClean="0">
                <a:solidFill>
                  <a:srgbClr val="FF0000"/>
                </a:solidFill>
              </a:rPr>
              <a:t>的争战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0" y="4190999"/>
            <a:ext cx="3145639" cy="18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太</a:t>
            </a:r>
            <a:r>
              <a:rPr lang="en-US" dirty="0" smtClean="0"/>
              <a:t> </a:t>
            </a:r>
            <a:r>
              <a:rPr lang="en-US" dirty="0"/>
              <a:t>7:15-23 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en-US" dirty="0" smtClean="0"/>
              <a:t>你们要防备假先知，他们到你们这里来，外面披着羊皮，里面</a:t>
            </a:r>
            <a:r>
              <a:rPr lang="zh-CN" altLang="en-US" dirty="0"/>
              <a:t>却</a:t>
            </a:r>
            <a:r>
              <a:rPr lang="zh-CN" altLang="en-US" dirty="0" smtClean="0"/>
              <a:t>是残暴的狼。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en-US" dirty="0" smtClean="0"/>
              <a:t>凭着他们的果子，就可以认出他们来。荆棘上岂能摘葡萄呢？蒺藜里岂能摘无花果呢？</a:t>
            </a:r>
            <a:endParaRPr lang="en-US" dirty="0"/>
          </a:p>
          <a:p>
            <a:r>
              <a:rPr lang="en-US" b="1" baseline="30000" dirty="0"/>
              <a:t>17 </a:t>
            </a:r>
            <a:r>
              <a:rPr lang="zh-CN" altLang="en-US" dirty="0" smtClean="0"/>
              <a:t>这样</a:t>
            </a:r>
            <a:r>
              <a:rPr lang="zh-CN" altLang="en-US" dirty="0"/>
              <a:t>，凡好树都结好果子；惟独坏树结坏果子</a:t>
            </a:r>
            <a:r>
              <a:rPr lang="zh-CN" altLang="en-US" dirty="0" smtClean="0"/>
              <a:t>。</a:t>
            </a:r>
            <a:endParaRPr lang="en-US" dirty="0"/>
          </a:p>
          <a:p>
            <a:r>
              <a:rPr lang="en-US" b="1" baseline="30000" dirty="0"/>
              <a:t>18 </a:t>
            </a:r>
            <a:r>
              <a:rPr lang="zh-CN" altLang="en-US" dirty="0" smtClean="0"/>
              <a:t>好树不能结坏果子，坏树不能结好果子。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8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30000" dirty="0"/>
              <a:t>19 </a:t>
            </a:r>
            <a:r>
              <a:rPr lang="zh-CN" altLang="en-US" dirty="0" smtClean="0"/>
              <a:t>凡不结好果子的树，就砍下来丢在火里。</a:t>
            </a:r>
            <a:endParaRPr lang="en-US" dirty="0"/>
          </a:p>
          <a:p>
            <a:r>
              <a:rPr lang="en-US" baseline="30000" dirty="0"/>
              <a:t>20 </a:t>
            </a:r>
            <a:r>
              <a:rPr lang="zh-CN" altLang="en-US" dirty="0" smtClean="0"/>
              <a:t>所以，凭着他们的果子，就可以认出他们来。</a:t>
            </a:r>
            <a:endParaRPr lang="en-US" dirty="0"/>
          </a:p>
          <a:p>
            <a:r>
              <a:rPr lang="en-US" baseline="30000" dirty="0"/>
              <a:t>21 </a:t>
            </a:r>
            <a:r>
              <a:rPr lang="zh-CN" altLang="en-US" dirty="0" smtClean="0"/>
              <a:t>凡称呼我‘主啊，主啊’的人，不能都进天国；惟独遵行我天父旨意的人，才能进去。</a:t>
            </a:r>
            <a:endParaRPr lang="en-US" dirty="0"/>
          </a:p>
          <a:p>
            <a:r>
              <a:rPr lang="en-US" baseline="30000" dirty="0"/>
              <a:t>22 </a:t>
            </a:r>
            <a:r>
              <a:rPr lang="zh-CN" altLang="en-US" dirty="0" smtClean="0"/>
              <a:t>当那日，必有许多人对我说：‘主啊，主啊，我们不是奉你的名传道，奉你的名赶鬼，奉你的名行许多异能吗？’</a:t>
            </a:r>
            <a:endParaRPr lang="en-US" dirty="0"/>
          </a:p>
          <a:p>
            <a:r>
              <a:rPr lang="en-US" baseline="30000" dirty="0"/>
              <a:t>23 </a:t>
            </a:r>
            <a:r>
              <a:rPr lang="zh-CN" altLang="en-US" dirty="0" smtClean="0"/>
              <a:t>我就明明地告诉他们说：‘我从来不认识你们，你们这些作恶的人，离开我去吧！’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6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zh-CN" altLang="en-US" sz="2600" dirty="0" smtClean="0"/>
              <a:t>徒</a:t>
            </a:r>
            <a:r>
              <a:rPr lang="en-US" sz="2600" dirty="0" smtClean="0"/>
              <a:t> 20:28-32 (</a:t>
            </a:r>
            <a:r>
              <a:rPr lang="zh-CN" altLang="en-US" sz="2600" dirty="0"/>
              <a:t>和合本</a:t>
            </a:r>
            <a:r>
              <a:rPr lang="en-US" sz="2600" dirty="0" smtClean="0"/>
              <a:t>)</a:t>
            </a:r>
            <a:endParaRPr lang="en-US" sz="2600" dirty="0"/>
          </a:p>
          <a:p>
            <a:r>
              <a:rPr lang="en-US" sz="2600" b="1" baseline="30000" dirty="0"/>
              <a:t>28 </a:t>
            </a:r>
            <a:r>
              <a:rPr lang="zh-CN" altLang="en-US" sz="2600" dirty="0" smtClean="0"/>
              <a:t>圣灵立你们作全群的监督，你们就当为自己谨慎，也为全群谨慎，牧养神的教会，就是他用自己血所卖粮的（或作“救赎的”）。</a:t>
            </a:r>
            <a:endParaRPr lang="en-US" sz="2600" dirty="0"/>
          </a:p>
          <a:p>
            <a:r>
              <a:rPr lang="en-US" sz="2600" b="1" baseline="30000" dirty="0"/>
              <a:t>29 </a:t>
            </a:r>
            <a:r>
              <a:rPr lang="zh-CN" altLang="zh-CN" sz="2600" dirty="0" smtClean="0"/>
              <a:t>我</a:t>
            </a:r>
            <a:r>
              <a:rPr lang="zh-CN" altLang="zh-CN" sz="2600" dirty="0"/>
              <a:t>知道我去之后，必有凶暴的豺狼进入你们中间，不爱惜羊群</a:t>
            </a:r>
            <a:r>
              <a:rPr lang="zh-CN" altLang="zh-CN" sz="2600" dirty="0" smtClean="0"/>
              <a:t>。</a:t>
            </a:r>
            <a:endParaRPr lang="en-US" sz="2600" dirty="0"/>
          </a:p>
          <a:p>
            <a:r>
              <a:rPr lang="en-US" sz="2600" b="1" baseline="30000" dirty="0"/>
              <a:t>30 </a:t>
            </a:r>
            <a:r>
              <a:rPr lang="zh-CN" altLang="zh-CN" sz="2600" dirty="0" smtClean="0"/>
              <a:t>就是</a:t>
            </a:r>
            <a:r>
              <a:rPr lang="zh-CN" altLang="zh-CN" sz="2600" dirty="0"/>
              <a:t>你们中间，也必有人起来，说悖谬的话，要引诱门徒跟从</a:t>
            </a:r>
            <a:r>
              <a:rPr lang="zh-CN" altLang="zh-CN" sz="2600" dirty="0" smtClean="0"/>
              <a:t>他们</a:t>
            </a:r>
            <a:r>
              <a:rPr lang="zh-CN" altLang="en-US" sz="2600" dirty="0" smtClean="0"/>
              <a:t>。</a:t>
            </a:r>
            <a:endParaRPr lang="en-US" sz="2600" dirty="0"/>
          </a:p>
          <a:p>
            <a:r>
              <a:rPr lang="en-US" sz="2600" b="1" baseline="30000" dirty="0"/>
              <a:t>31 </a:t>
            </a:r>
            <a:r>
              <a:rPr lang="zh-CN" altLang="zh-CN" sz="2600" dirty="0" smtClean="0"/>
              <a:t>所以</a:t>
            </a:r>
            <a:r>
              <a:rPr lang="zh-CN" altLang="zh-CN" sz="2600" dirty="0"/>
              <a:t>你们应当警醒，记念我三年之久昼夜不住地流泪，劝戒你们各人</a:t>
            </a:r>
            <a:r>
              <a:rPr lang="zh-CN" altLang="zh-CN" sz="2600" dirty="0" smtClean="0"/>
              <a:t>。</a:t>
            </a:r>
            <a:endParaRPr lang="en-US" sz="2600" dirty="0"/>
          </a:p>
          <a:p>
            <a:r>
              <a:rPr lang="en-US" sz="2600" b="1" baseline="30000" dirty="0"/>
              <a:t>32 </a:t>
            </a:r>
            <a:r>
              <a:rPr lang="zh-CN" altLang="zh-CN" dirty="0" smtClean="0"/>
              <a:t>如今</a:t>
            </a:r>
            <a:r>
              <a:rPr lang="zh-CN" altLang="zh-CN" dirty="0"/>
              <a:t>我把你们交托神和他恩惠的道。这道能建立你们，叫你们和一切成圣的人同得</a:t>
            </a:r>
            <a:r>
              <a:rPr lang="zh-CN" altLang="zh-CN" dirty="0" smtClean="0"/>
              <a:t>基业</a:t>
            </a:r>
            <a:r>
              <a:rPr lang="zh-CN" altLang="en-US" sz="2600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3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sz="3300" dirty="0" smtClean="0"/>
              <a:t>徒</a:t>
            </a:r>
            <a:r>
              <a:rPr lang="en-US" sz="3300" dirty="0" smtClean="0"/>
              <a:t>20:28-31: </a:t>
            </a:r>
            <a:r>
              <a:rPr lang="zh-CN" altLang="en-US" sz="3300" dirty="0" smtClean="0"/>
              <a:t>保罗最后一次见到来自以弗所教会的领袖，他警告他们要警醒“狼”。</a:t>
            </a:r>
            <a:endParaRPr lang="en-US" sz="3300" dirty="0"/>
          </a:p>
          <a:p>
            <a:r>
              <a:rPr lang="zh-CN" altLang="en-US" sz="3300" dirty="0" smtClean="0"/>
              <a:t>他说一些人会成为教会的领袖，不过这些人甚至不是真正的信徒。</a:t>
            </a:r>
            <a:endParaRPr lang="en-US" sz="3300" dirty="0"/>
          </a:p>
          <a:p>
            <a:r>
              <a:rPr lang="zh-CN" altLang="en-US" sz="3300" dirty="0" smtClean="0"/>
              <a:t>他们会伪装</a:t>
            </a:r>
            <a:r>
              <a:rPr lang="en-US" altLang="zh-CN" sz="3300" dirty="0" smtClean="0"/>
              <a:t>……</a:t>
            </a:r>
            <a:r>
              <a:rPr lang="zh-CN" altLang="en-US" sz="3300" dirty="0" smtClean="0"/>
              <a:t>教会认为他们是教会的一部分，但是这些领袖确是伪装的。</a:t>
            </a:r>
            <a:endParaRPr lang="en-US" sz="3300" dirty="0"/>
          </a:p>
          <a:p>
            <a:r>
              <a:rPr lang="zh-CN" altLang="en-US" sz="3300" dirty="0" smtClean="0"/>
              <a:t>事实上他们并不是牧人，他们是残暴的豺狼，要毁掉很多的羊。</a:t>
            </a:r>
            <a:endParaRPr lang="en-US" sz="3300" dirty="0"/>
          </a:p>
          <a:p>
            <a:r>
              <a:rPr lang="zh-CN" altLang="en-US" sz="3300" dirty="0" smtClean="0"/>
              <a:t>他们这样做并不是为了成为有影响力的人，而是为了扭曲教义，使人误入歧途。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6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保</a:t>
            </a:r>
            <a:r>
              <a:rPr lang="zh-CN" altLang="en-US" dirty="0" smtClean="0"/>
              <a:t>罗警告长老们警醒教会内部的争战。狼在教会内找机会。</a:t>
            </a:r>
            <a:r>
              <a:rPr lang="en-US" dirty="0" smtClean="0"/>
              <a:t>  </a:t>
            </a:r>
            <a:r>
              <a:rPr lang="zh-CN" altLang="en-US" dirty="0" smtClean="0"/>
              <a:t>有些狼从教会的十一和奉献中窃取钱财。有些狼寻求权力，领导教会。有些狼以他们领袖的位置犯奸淫。保罗告诉他们保守基督徒，为全群警醒，抵挡狼群溜进教会。</a:t>
            </a:r>
            <a:endParaRPr lang="en-US" dirty="0"/>
          </a:p>
          <a:p>
            <a:r>
              <a:rPr lang="zh-CN" altLang="en-US" dirty="0" smtClean="0"/>
              <a:t>因此，狼是教会内部争战的首要因素。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6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/>
              <a:t>犹</a:t>
            </a:r>
            <a:r>
              <a:rPr lang="en-US" dirty="0" smtClean="0"/>
              <a:t>3-4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zh-CN" dirty="0" smtClean="0"/>
              <a:t>亲爱的</a:t>
            </a:r>
            <a:r>
              <a:rPr lang="zh-CN" altLang="zh-CN" dirty="0"/>
              <a:t>弟兄啊，我想尽心写信给你们，论我们同得救恩的时候，就不得不写信劝你们，要为从前一次交付圣徒的真道竭力地争辩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zh-CN" dirty="0" smtClean="0"/>
              <a:t>因为</a:t>
            </a:r>
            <a:r>
              <a:rPr lang="zh-CN" altLang="zh-CN" dirty="0"/>
              <a:t>有些人偷着进来，就是自古被定受刑罚的，是不虔诚的，将我们神的恩变作放纵情欲的机会，并且不认独一的主宰、我们主耶稣</a:t>
            </a:r>
            <a:r>
              <a:rPr lang="zh-CN" altLang="zh-CN" dirty="0" smtClean="0"/>
              <a:t>基督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9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dirty="0" smtClean="0"/>
              <a:t>叛教者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争战的第二个战场来自叛教者</a:t>
            </a:r>
            <a:r>
              <a:rPr lang="en-US" altLang="zh-CN" dirty="0" smtClean="0"/>
              <a:t>……</a:t>
            </a:r>
            <a:endParaRPr lang="en-US" dirty="0" smtClean="0"/>
          </a:p>
          <a:p>
            <a:r>
              <a:rPr lang="zh-CN" altLang="en-US" dirty="0" smtClean="0"/>
              <a:t>叛教者是那些知道真理，似乎也跟从真理一段时间，但是现在拒绝了。不过他们并没有离开教会。他们呆在教会里，抵挡真理。他们破坏教会成员之间的关系，使他们彼此争战。</a:t>
            </a:r>
            <a:endParaRPr lang="en-US" altLang="zh-CN" dirty="0" smtClean="0"/>
          </a:p>
          <a:p>
            <a:r>
              <a:rPr lang="zh-CN" altLang="en-US" dirty="0" smtClean="0"/>
              <a:t>保罗就教会内部的这些争战警告提摩太。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5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叛教者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提前</a:t>
            </a:r>
            <a:r>
              <a:rPr lang="en-US" dirty="0" smtClean="0"/>
              <a:t>6:3-5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若有人传异教，不服从我们主耶稣基督纯正的话与那合乎敬虔的道理，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他是自高自大，一无所知，专好问难，争辩言词，从此就生出嫉妒、纷争、毁谤、妄疑，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并那坏了心术、失丧真理之人的争竞。他们以敬虔为得利的门路。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2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叛教者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" indent="0">
              <a:buNone/>
            </a:pPr>
            <a:r>
              <a:rPr lang="zh-CN" altLang="en-US" dirty="0" smtClean="0"/>
              <a:t>若有人</a:t>
            </a:r>
            <a:r>
              <a:rPr lang="en-US" dirty="0" smtClean="0"/>
              <a:t>. </a:t>
            </a:r>
            <a:r>
              <a:rPr lang="en-US" dirty="0"/>
              <a:t>. </a:t>
            </a:r>
            <a:r>
              <a:rPr lang="en-US" dirty="0" smtClean="0"/>
              <a:t>.</a:t>
            </a:r>
            <a:r>
              <a:rPr lang="zh-CN" altLang="en-US" dirty="0" smtClean="0"/>
              <a:t>不服从我们主耶稣基督纯正的话与那合乎敬虔的道理</a:t>
            </a:r>
            <a:r>
              <a:rPr lang="en-US" altLang="zh-CN" dirty="0" smtClean="0"/>
              <a:t>……</a:t>
            </a:r>
            <a:endParaRPr lang="en-US" dirty="0"/>
          </a:p>
          <a:p>
            <a:pPr marL="508" indent="0">
              <a:buNone/>
            </a:pPr>
            <a:endParaRPr lang="en-US" dirty="0"/>
          </a:p>
          <a:p>
            <a:pPr marL="508" indent="0">
              <a:buNone/>
            </a:pPr>
            <a:r>
              <a:rPr lang="en-US" dirty="0" smtClean="0"/>
              <a:t>……</a:t>
            </a:r>
            <a:r>
              <a:rPr lang="zh-CN" altLang="en-US" dirty="0" smtClean="0"/>
              <a:t>他们自高自大，一无所知。</a:t>
            </a:r>
            <a:r>
              <a:rPr lang="en-US" dirty="0" smtClean="0"/>
              <a:t> </a:t>
            </a:r>
            <a:endParaRPr lang="en-US" dirty="0"/>
          </a:p>
          <a:p>
            <a:pPr marL="68580" indent="0">
              <a:buNone/>
            </a:pPr>
            <a:r>
              <a:rPr lang="zh-CN" altLang="en-US" dirty="0" smtClean="0"/>
              <a:t>提前</a:t>
            </a:r>
            <a:r>
              <a:rPr lang="en-US" dirty="0" smtClean="0"/>
              <a:t>6:3-5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1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叛教者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彼后</a:t>
            </a:r>
            <a:r>
              <a:rPr lang="en-US" dirty="0" smtClean="0"/>
              <a:t>2:</a:t>
            </a:r>
            <a:r>
              <a:rPr lang="en-US" altLang="zh-CN" dirty="0" smtClean="0"/>
              <a:t>1-2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¹B</a:t>
            </a:r>
            <a:r>
              <a:rPr lang="zh-CN" altLang="en-US" dirty="0" smtClean="0"/>
              <a:t>从前在百姓中有假先知起来，将来在你们中间必有假师傅，私自引进陷害人的异端，连买他们的主他们也不承认，自取速速的灭亡。</a:t>
            </a:r>
            <a:endParaRPr lang="en-US" dirty="0"/>
          </a:p>
          <a:p>
            <a:r>
              <a:rPr lang="en-US" b="1" baseline="30000" dirty="0" smtClean="0"/>
              <a:t>2</a:t>
            </a:r>
            <a:r>
              <a:rPr lang="zh-CN" altLang="en-US" dirty="0" smtClean="0"/>
              <a:t>将有许多人随从他们邪淫的行为，便叫真理因他们的缘故被毁谤。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8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          </a:t>
            </a:r>
            <a:r>
              <a:rPr lang="en-US" altLang="zh-CN" dirty="0" err="1" smtClean="0"/>
              <a:t>教会内部的争战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8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叛教者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08" indent="0">
              <a:buNone/>
            </a:pPr>
            <a:r>
              <a:rPr lang="zh-CN" altLang="en-US" sz="4000" dirty="0" smtClean="0"/>
              <a:t>彼后</a:t>
            </a:r>
            <a:r>
              <a:rPr lang="en-US" sz="4000" dirty="0" smtClean="0"/>
              <a:t>2:1-2</a:t>
            </a:r>
            <a:endParaRPr lang="en-US" sz="4000" dirty="0"/>
          </a:p>
          <a:p>
            <a:pPr marL="508" indent="0">
              <a:buNone/>
            </a:pPr>
            <a:r>
              <a:rPr lang="zh-CN" altLang="en-US" sz="4000" dirty="0" smtClean="0"/>
              <a:t>他们对神的道的争论和争吵，有不健康的兴趣，导致：</a:t>
            </a:r>
            <a:r>
              <a:rPr lang="en-US" sz="4000" dirty="0" smtClean="0"/>
              <a:t> </a:t>
            </a:r>
            <a:endParaRPr lang="en-US" sz="4000" dirty="0"/>
          </a:p>
          <a:p>
            <a:pPr lvl="1"/>
            <a:r>
              <a:rPr lang="zh-CN" altLang="en-US" sz="3600" dirty="0"/>
              <a:t>嫉妒</a:t>
            </a:r>
            <a:r>
              <a:rPr lang="en-US" sz="3600" dirty="0" smtClean="0"/>
              <a:t> </a:t>
            </a:r>
            <a:endParaRPr lang="en-US" sz="3600" dirty="0"/>
          </a:p>
          <a:p>
            <a:pPr lvl="1"/>
            <a:r>
              <a:rPr lang="zh-CN" altLang="en-US" sz="3600" dirty="0" smtClean="0"/>
              <a:t>冲突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恶意诽谤的谈话</a:t>
            </a:r>
            <a:r>
              <a:rPr lang="en-US" sz="3600" dirty="0" smtClean="0"/>
              <a:t>k</a:t>
            </a:r>
            <a:endParaRPr lang="en-US" sz="3600" dirty="0"/>
          </a:p>
          <a:p>
            <a:pPr lvl="1"/>
            <a:r>
              <a:rPr lang="zh-CN" altLang="en-US" sz="3600" dirty="0" smtClean="0"/>
              <a:t>邪恶的阴谋</a:t>
            </a:r>
            <a:r>
              <a:rPr lang="en-US" sz="3600" dirty="0" smtClean="0"/>
              <a:t> </a:t>
            </a:r>
            <a:endParaRPr lang="en-US" sz="3600" dirty="0"/>
          </a:p>
          <a:p>
            <a:pPr lvl="1"/>
            <a:r>
              <a:rPr lang="zh-CN" altLang="en-US" sz="3600" dirty="0" smtClean="0"/>
              <a:t>人与人之间不断的摩擦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1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叛教者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这些人不只在摧毁教会成员，而且不信者也因着争斗和争吵被赶走。</a:t>
            </a:r>
            <a:endParaRPr lang="en-US" dirty="0"/>
          </a:p>
          <a:p>
            <a:r>
              <a:rPr lang="zh-CN" altLang="en-US" dirty="0" smtClean="0"/>
              <a:t>他们看到教会内部有问题，但是却不解决。他们认为圣经的信息都是假的。</a:t>
            </a:r>
            <a:endParaRPr lang="en-US" altLang="zh-CN" dirty="0" smtClean="0"/>
          </a:p>
          <a:p>
            <a:r>
              <a:rPr lang="zh-CN" altLang="en-US" dirty="0" smtClean="0"/>
              <a:t>教会作见证和影响力的机会也会失去。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弟兄纷争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92120"/>
            <a:ext cx="411480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</a:t>
            </a:r>
            <a:r>
              <a:rPr lang="en-US" dirty="0" smtClean="0"/>
              <a:t>:</a:t>
            </a:r>
            <a:r>
              <a:rPr lang="zh-CN" altLang="en-US" dirty="0" smtClean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前两个来源</a:t>
            </a:r>
            <a:r>
              <a:rPr lang="en-US" dirty="0" smtClean="0"/>
              <a:t>(</a:t>
            </a:r>
            <a:r>
              <a:rPr lang="zh-CN" altLang="en-US" dirty="0" smtClean="0"/>
              <a:t>狼和叛教者</a:t>
            </a:r>
            <a:r>
              <a:rPr lang="en-US" dirty="0" smtClean="0"/>
              <a:t>)</a:t>
            </a:r>
            <a:r>
              <a:rPr lang="zh-CN" altLang="en-US" dirty="0" smtClean="0"/>
              <a:t>是教会内的不信者。</a:t>
            </a:r>
            <a:endParaRPr lang="en-US" dirty="0"/>
          </a:p>
          <a:p>
            <a:r>
              <a:rPr lang="zh-CN" altLang="en-US" dirty="0" smtClean="0"/>
              <a:t>教会内部的争战的第三个来源是基督徒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一旦他们中间起了异议，随即开始彼此纷争。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99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罗</a:t>
            </a:r>
            <a:r>
              <a:rPr lang="en-US" dirty="0" smtClean="0">
                <a:solidFill>
                  <a:srgbClr val="FF0000"/>
                </a:solidFill>
              </a:rPr>
              <a:t>16:17  </a:t>
            </a:r>
            <a:r>
              <a:rPr lang="zh-CN" altLang="en-US" dirty="0" smtClean="0">
                <a:solidFill>
                  <a:schemeClr val="tx1"/>
                </a:solidFill>
              </a:rPr>
              <a:t>留意那些引起纷争的人们</a:t>
            </a: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baseline="30000" dirty="0" smtClean="0"/>
              <a:t>17</a:t>
            </a:r>
            <a:r>
              <a:rPr lang="en-US" b="1" baseline="30000" dirty="0"/>
              <a:t> </a:t>
            </a:r>
            <a:r>
              <a:rPr lang="zh-CN" altLang="zh-CN" dirty="0"/>
              <a:t>弟兄们，那些离间你们，叫你们跌倒，背乎所学之道的人，我劝你们要留意躲避</a:t>
            </a:r>
            <a:r>
              <a:rPr lang="zh-CN" altLang="zh-CN" dirty="0" smtClean="0"/>
              <a:t>他们</a:t>
            </a:r>
            <a:r>
              <a:rPr lang="zh-CN" altLang="en-US" dirty="0" smtClean="0"/>
              <a:t>。罗</a:t>
            </a:r>
            <a:r>
              <a:rPr lang="en-US" dirty="0" smtClean="0"/>
              <a:t>16:17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林前</a:t>
            </a:r>
            <a:r>
              <a:rPr lang="en-US" dirty="0" smtClean="0">
                <a:solidFill>
                  <a:srgbClr val="FF0000"/>
                </a:solidFill>
              </a:rPr>
              <a:t>11:18  </a:t>
            </a:r>
            <a:r>
              <a:rPr lang="zh-CN" altLang="en-US" dirty="0" smtClean="0"/>
              <a:t>我听说你们中间有</a:t>
            </a:r>
            <a:endParaRPr lang="en-US" dirty="0" smtClean="0"/>
          </a:p>
          <a:p>
            <a:endParaRPr lang="en-US" b="1" baseline="30000" dirty="0" smtClean="0"/>
          </a:p>
          <a:p>
            <a:pPr marL="68580" indent="0">
              <a:buNone/>
            </a:pPr>
            <a:r>
              <a:rPr lang="en-US" b="1" baseline="30000" dirty="0" smtClean="0"/>
              <a:t>18</a:t>
            </a:r>
            <a:r>
              <a:rPr lang="en-US" b="1" baseline="30000" dirty="0"/>
              <a:t> </a:t>
            </a:r>
            <a:r>
              <a:rPr lang="zh-CN" altLang="zh-CN" dirty="0" smtClean="0"/>
              <a:t>第一</a:t>
            </a:r>
            <a:r>
              <a:rPr lang="zh-CN" altLang="zh-CN" dirty="0"/>
              <a:t>，我听说，你们聚会的时候彼此分门别类，我也稍微地信这</a:t>
            </a:r>
            <a:r>
              <a:rPr lang="zh-CN" altLang="zh-CN" dirty="0" smtClean="0"/>
              <a:t>话</a:t>
            </a:r>
            <a:r>
              <a:rPr lang="zh-CN" altLang="en-US" dirty="0" smtClean="0"/>
              <a:t>。林前</a:t>
            </a:r>
            <a:r>
              <a:rPr lang="en-US" dirty="0" smtClean="0"/>
              <a:t>11:18 (</a:t>
            </a:r>
            <a:r>
              <a:rPr lang="zh-CN" altLang="en-US" dirty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96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当有不满时：</a:t>
            </a:r>
            <a:endParaRPr lang="en-US" altLang="zh-CN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林前</a:t>
            </a:r>
            <a:r>
              <a:rPr lang="en-US" dirty="0" smtClean="0">
                <a:solidFill>
                  <a:srgbClr val="FF0000"/>
                </a:solidFill>
              </a:rPr>
              <a:t>6:1-10</a:t>
            </a:r>
          </a:p>
          <a:p>
            <a:r>
              <a:rPr lang="zh-CN" altLang="en-US" dirty="0" smtClean="0"/>
              <a:t>你们中间有彼此相争的事，怎敢在不义的人面前求审，不在圣徒面前求审呢</a:t>
            </a:r>
            <a:r>
              <a:rPr lang="zh-CN" altLang="en-US" dirty="0" smtClean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7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zh-CN" altLang="en-US" dirty="0" smtClean="0"/>
              <a:t>林前</a:t>
            </a:r>
            <a:r>
              <a:rPr lang="en-US" dirty="0" smtClean="0"/>
              <a:t>6:1-10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6 </a:t>
            </a:r>
            <a:r>
              <a:rPr lang="zh-CN" altLang="zh-CN" dirty="0" smtClean="0"/>
              <a:t>你们</a:t>
            </a:r>
            <a:r>
              <a:rPr lang="zh-CN" altLang="zh-CN" dirty="0"/>
              <a:t>中间有彼此相争的事，怎敢在不义的人面前求审，不在圣徒面前求审呢</a:t>
            </a:r>
            <a:r>
              <a:rPr lang="zh-CN" altLang="zh-CN" dirty="0" smtClean="0"/>
              <a:t>？</a:t>
            </a:r>
            <a:endParaRPr lang="en-US" dirty="0"/>
          </a:p>
          <a:p>
            <a:r>
              <a:rPr lang="en-US" b="1" baseline="30000" dirty="0"/>
              <a:t>2 </a:t>
            </a:r>
            <a:r>
              <a:rPr lang="zh-CN" altLang="zh-CN" dirty="0" smtClean="0"/>
              <a:t>岂不</a:t>
            </a:r>
            <a:r>
              <a:rPr lang="zh-CN" altLang="zh-CN" dirty="0"/>
              <a:t>知圣徒要审判世界吗？若世界为你们所审，难道你们不配审判这最小的事吗</a:t>
            </a:r>
            <a:r>
              <a:rPr lang="zh-CN" altLang="zh-CN" dirty="0" smtClean="0"/>
              <a:t>？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zh-CN" dirty="0" smtClean="0"/>
              <a:t>岂不</a:t>
            </a:r>
            <a:r>
              <a:rPr lang="zh-CN" altLang="zh-CN" dirty="0"/>
              <a:t>知我们要审判天使吗？何况今生的事</a:t>
            </a:r>
            <a:r>
              <a:rPr lang="zh-CN" altLang="zh-CN" dirty="0" smtClean="0"/>
              <a:t>呢</a:t>
            </a:r>
            <a:r>
              <a:rPr lang="zh-CN" altLang="en-US" dirty="0" smtClean="0"/>
              <a:t>？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zh-CN" dirty="0" smtClean="0"/>
              <a:t>既是</a:t>
            </a:r>
            <a:r>
              <a:rPr lang="zh-CN" altLang="zh-CN" dirty="0"/>
              <a:t>这样，你们若有今生的事当审判，是派教会所轻看的人审判吗</a:t>
            </a:r>
            <a:r>
              <a:rPr lang="zh-CN" altLang="zh-CN" dirty="0" smtClean="0"/>
              <a:t>？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zh-CN" dirty="0" smtClean="0"/>
              <a:t>我</a:t>
            </a:r>
            <a:r>
              <a:rPr lang="zh-CN" altLang="zh-CN" dirty="0"/>
              <a:t>说这话是要叫你们羞耻。难道你们中间没有一个智慧人能审断弟兄们的事吗</a:t>
            </a:r>
            <a:r>
              <a:rPr lang="zh-CN" altLang="zh-CN" dirty="0" smtClean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1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baseline="30000" dirty="0"/>
              <a:t>6 </a:t>
            </a:r>
            <a:r>
              <a:rPr lang="zh-CN" altLang="zh-CN" dirty="0" smtClean="0"/>
              <a:t>你们</a:t>
            </a:r>
            <a:r>
              <a:rPr lang="zh-CN" altLang="zh-CN" dirty="0"/>
              <a:t>竟是弟兄与弟兄告状，而且告在不信主的人面前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zh-CN" dirty="0" smtClean="0"/>
              <a:t>你们</a:t>
            </a:r>
            <a:r>
              <a:rPr lang="zh-CN" altLang="zh-CN" dirty="0"/>
              <a:t>彼此告状，这已经是你们的大错了。为什么不情愿受欺呢？为什么不情愿吃亏呢</a:t>
            </a:r>
            <a:r>
              <a:rPr lang="zh-CN" altLang="zh-CN" dirty="0" smtClean="0"/>
              <a:t>？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zh-CN" dirty="0" smtClean="0"/>
              <a:t>你们</a:t>
            </a:r>
            <a:r>
              <a:rPr lang="zh-CN" altLang="zh-CN" dirty="0"/>
              <a:t>倒是欺压人、亏负人，况且所欺压、所亏负的就是</a:t>
            </a:r>
            <a:r>
              <a:rPr lang="zh-CN" altLang="zh-CN" dirty="0" smtClean="0"/>
              <a:t>弟兄</a:t>
            </a:r>
            <a:r>
              <a:rPr lang="zh-CN" altLang="en-US" dirty="0" smtClean="0"/>
              <a:t>。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zh-CN" dirty="0" smtClean="0"/>
              <a:t>你们</a:t>
            </a:r>
            <a:r>
              <a:rPr lang="zh-CN" altLang="zh-CN" dirty="0"/>
              <a:t>岂不知不义的人不能承受神的国吗？不要自欺，无论是淫乱的、拜偶像的、奸淫的、作娈童的、亲男色的</a:t>
            </a:r>
            <a:r>
              <a:rPr lang="zh-CN" altLang="zh-CN" dirty="0" smtClean="0"/>
              <a:t>、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zh-CN" dirty="0" smtClean="0"/>
              <a:t>偷窃</a:t>
            </a:r>
            <a:r>
              <a:rPr lang="zh-CN" altLang="zh-CN" dirty="0"/>
              <a:t>的、贪婪的、醉酒的、辱骂的、勒索的，都不能承受神的</a:t>
            </a:r>
            <a:r>
              <a:rPr lang="zh-CN" altLang="zh-CN" dirty="0" smtClean="0"/>
              <a:t>国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31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教会内部的</a:t>
            </a:r>
            <a:r>
              <a:rPr lang="zh-CN" altLang="en-US" dirty="0" smtClean="0"/>
              <a:t>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“</a:t>
            </a:r>
            <a:r>
              <a:rPr lang="zh-CN" altLang="en-US" dirty="0" smtClean="0"/>
              <a:t>为什么看见你弟兄眼中有刺，却不想自己眼中有梁木呢？</a:t>
            </a:r>
            <a:r>
              <a:rPr lang="en-US" dirty="0"/>
              <a:t> </a:t>
            </a:r>
            <a:r>
              <a:rPr lang="en-US" b="1" baseline="30000" dirty="0"/>
              <a:t>4 </a:t>
            </a:r>
            <a:r>
              <a:rPr lang="en-US" dirty="0" smtClean="0"/>
              <a:t>H</a:t>
            </a:r>
            <a:r>
              <a:rPr lang="zh-CN" altLang="en-US" dirty="0" smtClean="0"/>
              <a:t>你自己眼中有梁木，怎能对你弟兄说‘容我去掉你眼中的刺’呢？</a:t>
            </a:r>
            <a:r>
              <a:rPr lang="en-US" dirty="0"/>
              <a:t> </a:t>
            </a:r>
            <a:r>
              <a:rPr lang="en-US" b="1" baseline="30000" dirty="0"/>
              <a:t>5 </a:t>
            </a:r>
            <a:r>
              <a:rPr lang="en-US" dirty="0" smtClean="0"/>
              <a:t>Y</a:t>
            </a:r>
            <a:r>
              <a:rPr lang="zh-CN" altLang="en-US" dirty="0" smtClean="0"/>
              <a:t>你这假冒为善的人！先去掉自己眼中的梁木，然后才能看得清楚，去掉你弟兄眼中的刺。太</a:t>
            </a:r>
            <a:r>
              <a:rPr lang="en-US" dirty="0" smtClean="0"/>
              <a:t> 7 </a:t>
            </a:r>
            <a:r>
              <a:rPr lang="zh-CN" altLang="en-US" dirty="0" smtClean="0"/>
              <a:t>和路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6" y="139823"/>
            <a:ext cx="183822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00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有些争议很难分出对错。看下图，到底是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个还是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个？谁对呢？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3842331"/>
            <a:ext cx="3678381" cy="20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6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err="1"/>
              <a:t>教会内部的争战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22" y="2743200"/>
            <a:ext cx="4886778" cy="2736596"/>
          </a:xfrm>
        </p:spPr>
      </p:pic>
    </p:spTree>
    <p:extLst>
      <p:ext uri="{BB962C8B-B14F-4D97-AF65-F5344CB8AC3E}">
        <p14:creationId xmlns:p14="http://schemas.microsoft.com/office/powerpoint/2010/main" val="810061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只要有人就有争议。重要的是当教会成员面对分歧时，该如何反应。</a:t>
            </a:r>
            <a:endParaRPr lang="en-US" dirty="0"/>
          </a:p>
          <a:p>
            <a:r>
              <a:rPr lang="zh-CN" altLang="en-US" dirty="0" smtClean="0"/>
              <a:t>如果他们不能达成一致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他们是否继续争执呢？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19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分歧会转化成纷争吗？教会中其他的成员会不会开始站在其中的一方，然后加入争吵中？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75" y="3581400"/>
            <a:ext cx="2900862" cy="318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2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如果分歧持续发酵，纷争越来越厉害，结果就是教会分裂。我相信大家都有见到这种情况，一个教会从分歧开始，最终分裂成几个小团体。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34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" indent="0">
              <a:buNone/>
            </a:pPr>
            <a:r>
              <a:rPr lang="zh-CN" altLang="en-US" dirty="0" smtClean="0"/>
              <a:t>我劝友阿爹</a:t>
            </a:r>
            <a:r>
              <a:rPr lang="en-US" dirty="0" smtClean="0"/>
              <a:t>……</a:t>
            </a:r>
            <a:endParaRPr lang="en-US" dirty="0"/>
          </a:p>
          <a:p>
            <a:pPr marL="508" indent="0">
              <a:buNone/>
            </a:pPr>
            <a:endParaRPr lang="en-US" dirty="0"/>
          </a:p>
          <a:p>
            <a:pPr marL="508" indent="0">
              <a:buNone/>
            </a:pPr>
            <a:r>
              <a:rPr lang="en-US" dirty="0"/>
              <a:t>          </a:t>
            </a:r>
            <a:r>
              <a:rPr lang="zh-CN" altLang="en-US" dirty="0" smtClean="0"/>
              <a:t>我劝循都基</a:t>
            </a:r>
            <a:r>
              <a:rPr lang="en-US" altLang="zh-CN" dirty="0" smtClean="0"/>
              <a:t>……</a:t>
            </a:r>
            <a:endParaRPr lang="en-US" dirty="0"/>
          </a:p>
          <a:p>
            <a:pPr marL="508" indent="0">
              <a:buNone/>
            </a:pPr>
            <a:endParaRPr lang="en-US" dirty="0"/>
          </a:p>
          <a:p>
            <a:pPr marL="508" indent="0">
              <a:buNone/>
            </a:pPr>
            <a:r>
              <a:rPr lang="en-US" dirty="0"/>
              <a:t> </a:t>
            </a:r>
            <a:r>
              <a:rPr lang="en-US" dirty="0" smtClean="0"/>
              <a:t>……</a:t>
            </a:r>
            <a:r>
              <a:rPr lang="zh-CN" altLang="en-US" dirty="0" smtClean="0"/>
              <a:t>要在主里同心。</a:t>
            </a:r>
            <a:r>
              <a:rPr lang="en-US" dirty="0" smtClean="0"/>
              <a:t> 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zh-CN" altLang="en-US" dirty="0" smtClean="0"/>
              <a:t>腓</a:t>
            </a:r>
            <a:r>
              <a:rPr lang="en-US" dirty="0" smtClean="0"/>
              <a:t> </a:t>
            </a:r>
            <a:r>
              <a:rPr lang="en-US" dirty="0"/>
              <a:t>4:2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99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保罗在给腓立比教会写信时，他关心教会里两个姊妹的关系。</a:t>
            </a:r>
            <a:endParaRPr lang="en-US" dirty="0"/>
          </a:p>
          <a:p>
            <a:r>
              <a:rPr lang="zh-CN" altLang="en-US" dirty="0" smtClean="0"/>
              <a:t>他知道她们两个都是忠心的信徒，但是她们中间有分歧还没有得到解决。</a:t>
            </a:r>
            <a:endParaRPr lang="en-US" dirty="0"/>
          </a:p>
          <a:p>
            <a:r>
              <a:rPr lang="zh-CN" altLang="en-US" dirty="0" smtClean="0"/>
              <a:t>两位姊妹都曾和保罗同工。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9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保罗所用的词“求”，在希腊原文中的意思是“除去”和“要用”。</a:t>
            </a:r>
            <a:endParaRPr lang="en-US" altLang="zh-CN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zh-CN" altLang="en-US" dirty="0" smtClean="0"/>
              <a:t>保罗希望她们能放下自己的想法，开始以神的方式去思想问题。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2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太</a:t>
            </a:r>
            <a:r>
              <a:rPr lang="en-US" dirty="0" smtClean="0"/>
              <a:t> 18:15-17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zh-CN" dirty="0" smtClean="0"/>
              <a:t>倘若</a:t>
            </a:r>
            <a:r>
              <a:rPr lang="zh-CN" altLang="zh-CN" dirty="0"/>
              <a:t>你的弟兄得罪你，你就去趁着只有他和你在一处的时候，指出他的错来。他若听你，你便得了你的弟兄</a:t>
            </a:r>
            <a:r>
              <a:rPr lang="zh-CN" altLang="zh-CN" dirty="0" smtClean="0"/>
              <a:t>；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zh-CN" dirty="0" smtClean="0"/>
              <a:t>他</a:t>
            </a:r>
            <a:r>
              <a:rPr lang="zh-CN" altLang="zh-CN" dirty="0"/>
              <a:t>若不听，你就另外带一两个人同去，要凭两三个人的口作见证，句句都可定准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17 </a:t>
            </a:r>
            <a:r>
              <a:rPr lang="zh-CN" altLang="zh-CN" dirty="0" smtClean="0"/>
              <a:t>若是</a:t>
            </a:r>
            <a:r>
              <a:rPr lang="zh-CN" altLang="zh-CN" dirty="0"/>
              <a:t>不听他们，就告诉教会；若是不听教会，就看他像外邦人和税吏一样</a:t>
            </a:r>
            <a:r>
              <a:rPr lang="zh-CN" altLang="zh-CN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51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pic>
        <p:nvPicPr>
          <p:cNvPr id="4" name="Picture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286000"/>
            <a:ext cx="6777037" cy="3493724"/>
          </a:xfrm>
        </p:spPr>
      </p:pic>
    </p:spTree>
    <p:extLst>
      <p:ext uri="{BB962C8B-B14F-4D97-AF65-F5344CB8AC3E}">
        <p14:creationId xmlns:p14="http://schemas.microsoft.com/office/powerpoint/2010/main" val="2903613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有句古谚是关于属灵方面的争论。</a:t>
            </a:r>
            <a:endParaRPr lang="en-US" dirty="0"/>
          </a:p>
          <a:p>
            <a:r>
              <a:rPr lang="zh-CN" altLang="en-US" dirty="0" smtClean="0"/>
              <a:t>黑色圆圈代表了基督教的</a:t>
            </a:r>
            <a:r>
              <a:rPr lang="zh-CN" altLang="en-US" b="1" dirty="0" smtClean="0"/>
              <a:t>基本</a:t>
            </a:r>
            <a:r>
              <a:rPr lang="zh-CN" altLang="en-US" dirty="0" smtClean="0"/>
              <a:t>教义。这一核心信念定义了基督徒“相信”的含义。（例如：耶稣无罪的生命、悔改、赎罪）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在本质上，我们需要教会成员和教派之间的合一。</a:t>
            </a:r>
            <a:endParaRPr lang="en-US" dirty="0"/>
          </a:p>
          <a:p>
            <a:r>
              <a:rPr lang="zh-CN" altLang="en-US" dirty="0" smtClean="0"/>
              <a:t>有大量的基督教教义对成为基督徒来说并不是必不可少的。（例如：理解创造的原因，或不同的预言说）。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9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在不必要的事情上，我们有</a:t>
            </a:r>
            <a:r>
              <a:rPr lang="zh-CN" altLang="en-US" b="1" dirty="0" smtClean="0"/>
              <a:t>自由</a:t>
            </a:r>
            <a:r>
              <a:rPr lang="zh-CN" altLang="en-US" dirty="0" smtClean="0"/>
              <a:t>相信或不同意其他基督徒对圣经的理解。生活中还有其他的事情。在一切的事情上用</a:t>
            </a:r>
            <a:r>
              <a:rPr lang="zh-CN" altLang="en-US" b="1" dirty="0" smtClean="0"/>
              <a:t>爱</a:t>
            </a:r>
            <a:r>
              <a:rPr lang="zh-CN" altLang="en-US" dirty="0" smtClean="0"/>
              <a:t>经营。</a:t>
            </a:r>
            <a:endParaRPr lang="en-US" dirty="0"/>
          </a:p>
          <a:p>
            <a:r>
              <a:rPr lang="zh-CN" altLang="en-US" dirty="0" smtClean="0"/>
              <a:t>因此这句古谚是：在必要的事情上，要合一。在不必要的事情上，有自由。用爱面对万事。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9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当骄傲进入路西弗的心，他开始抵挡神</a:t>
            </a:r>
            <a:r>
              <a:rPr lang="en-US" altLang="zh-CN" dirty="0" smtClean="0"/>
              <a:t>……</a:t>
            </a:r>
            <a:endParaRPr lang="en-US" dirty="0"/>
          </a:p>
          <a:p>
            <a:r>
              <a:rPr lang="zh-CN" altLang="en-US" dirty="0" smtClean="0"/>
              <a:t>在神和路西弗（也可以称他为撒但，就是敌人的意思）或魔鬼（控告者）</a:t>
            </a:r>
            <a:endParaRPr lang="en-US" dirty="0"/>
          </a:p>
          <a:p>
            <a:r>
              <a:rPr lang="zh-CN" altLang="en-US" dirty="0" smtClean="0"/>
              <a:t>当撒但说服亚当和夏娃背叛神，加入到背叛的行列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罪和死进入世界。</a:t>
            </a:r>
            <a:endParaRPr lang="en-US" dirty="0"/>
          </a:p>
          <a:p>
            <a:r>
              <a:rPr lang="zh-CN" altLang="en-US" dirty="0" smtClean="0"/>
              <a:t>自从神创造的完美世界被破坏成一个粗糙而又危险的地方。我们仍能从其中看到神创造的原始的美好，但是一切都被战争和罪破坏和扭曲了。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4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教会中会有很多种分裂的缘由。</a:t>
            </a:r>
            <a:r>
              <a:rPr lang="en-US" dirty="0" smtClean="0"/>
              <a:t> </a:t>
            </a:r>
          </a:p>
          <a:p>
            <a:r>
              <a:rPr lang="zh-CN" altLang="en-US" dirty="0" smtClean="0"/>
              <a:t>教条主义是第一个。教条主义就是当基督徒有了信仰之后，支持他们的不是圣经，而是将他人的话语和教导当作真理。（可</a:t>
            </a:r>
            <a:r>
              <a:rPr lang="en-US" altLang="zh-CN" dirty="0" smtClean="0"/>
              <a:t>16:18</a:t>
            </a:r>
            <a:r>
              <a:rPr lang="zh-CN" altLang="en-US" dirty="0" smtClean="0"/>
              <a:t>手拿毒蛇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在教会的侍奉中使用它们）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2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教条主义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r>
              <a:rPr lang="zh-CN" altLang="en-US" dirty="0" smtClean="0"/>
              <a:t>他们把这种解释作为一种基本的学说。如果你不照做，你就不是一位坚强真正的基督徒。他们开始轻看那些有异议的基督徒。通常他们拒绝和持异议的基督徒连接。教条主义带来基督身体的分裂和争战。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6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律法主义是纷争的另外一个缘由。</a:t>
            </a:r>
            <a:endParaRPr lang="en-US" dirty="0" smtClean="0"/>
          </a:p>
          <a:p>
            <a:r>
              <a:rPr lang="zh-CN" altLang="en-US" dirty="0" smtClean="0"/>
              <a:t>律法主义的信念是按照规条做是最重要的。有时它要求做的比书上写的多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但是同时他们错失了订立规条的目的。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96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耶稣说我们若真爱神爱人，我们就要遵守旧约的一切律法。法利赛人制定了严格的律法，凡不遵守这些律法的，就不与之相交。今日教会的人们也开始制定规矩去遵守，成为律法主义，这还会分裂教会。教条主义和律法主义都是使某些信仰成为基本教义。这是撒但在教会内部制造争战的一个方法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61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另一个产生纷争的是错误和异端。</a:t>
            </a:r>
            <a:endParaRPr lang="en-US" dirty="0"/>
          </a:p>
          <a:p>
            <a:r>
              <a:rPr lang="zh-CN" altLang="en-US" dirty="0" smtClean="0"/>
              <a:t>把这看作是一个基本原则和将其降低到自由的领域。人们教导</a:t>
            </a:r>
            <a:r>
              <a:rPr lang="en-US" dirty="0" smtClean="0"/>
              <a:t>….. “</a:t>
            </a:r>
            <a:r>
              <a:rPr lang="zh-CN" altLang="en-US" dirty="0" smtClean="0"/>
              <a:t>作为基督徒，你不需要相信这些。例如，有人说耶稣不是神，他只是一位伟大的教师。</a:t>
            </a:r>
            <a:endParaRPr lang="en-US" dirty="0"/>
          </a:p>
          <a:p>
            <a:r>
              <a:rPr lang="zh-CN" altLang="en-US" dirty="0" smtClean="0"/>
              <a:t>我们的教会若不持守信仰的本质，信徒就会误入撒谎和错误信息中。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49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当今很多邪教都是在教会里以好的教义开始的。</a:t>
            </a:r>
            <a:endParaRPr lang="en-US" dirty="0"/>
          </a:p>
          <a:p>
            <a:r>
              <a:rPr lang="zh-CN" altLang="en-US" dirty="0" smtClean="0"/>
              <a:t>但是随着时间的推移，他们渐渐疏远圣经的基本教义，进入错误中</a:t>
            </a:r>
            <a:r>
              <a:rPr lang="en-US" dirty="0" smtClean="0"/>
              <a:t>.</a:t>
            </a:r>
            <a:endParaRPr lang="en-US" dirty="0"/>
          </a:p>
          <a:p>
            <a:r>
              <a:rPr lang="zh-CN" altLang="en-US" dirty="0" smtClean="0"/>
              <a:t>允许错误溜进教会，终将导致教会内部的争战。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42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" indent="0">
              <a:buNone/>
            </a:pPr>
            <a:r>
              <a:rPr lang="zh-CN" altLang="en-US" dirty="0" smtClean="0"/>
              <a:t>弟兄们，那些离间你们、叫你们跌倒</a:t>
            </a:r>
            <a:r>
              <a:rPr lang="en-US" altLang="zh-CN" dirty="0" smtClean="0"/>
              <a:t>……</a:t>
            </a:r>
            <a:endParaRPr lang="en-US" dirty="0" smtClean="0"/>
          </a:p>
          <a:p>
            <a:pPr marL="508" indent="0">
              <a:buNone/>
            </a:pPr>
            <a:endParaRPr lang="en-US" sz="1400" dirty="0" smtClean="0"/>
          </a:p>
          <a:p>
            <a:pPr marL="508" indent="0">
              <a:buNone/>
            </a:pP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08" indent="0">
              <a:buNone/>
            </a:pPr>
            <a:r>
              <a:rPr lang="zh-CN" altLang="en-US" dirty="0" smtClean="0"/>
              <a:t>背乎所学之道的人，我劝你们</a:t>
            </a:r>
            <a:r>
              <a:rPr lang="en-US" dirty="0" smtClean="0"/>
              <a:t> </a:t>
            </a:r>
          </a:p>
          <a:p>
            <a:pPr marL="508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508" indent="0"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marL="508" indent="0">
              <a:buNone/>
            </a:pPr>
            <a:r>
              <a:rPr lang="zh-CN" altLang="en-US" dirty="0" smtClean="0"/>
              <a:t>要留意躲避他们。</a:t>
            </a:r>
            <a:endParaRPr lang="en-US" altLang="zh-CN" dirty="0" smtClean="0"/>
          </a:p>
          <a:p>
            <a:pPr marL="508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zh-CN" altLang="en-US" dirty="0" smtClean="0"/>
              <a:t>罗</a:t>
            </a:r>
            <a:r>
              <a:rPr lang="en-US" dirty="0" smtClean="0"/>
              <a:t>16:17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46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允许基本教义出错引来教会内的争战。</a:t>
            </a:r>
            <a:endParaRPr lang="en-US" dirty="0"/>
          </a:p>
          <a:p>
            <a:r>
              <a:rPr lang="zh-CN" altLang="en-US" dirty="0" smtClean="0"/>
              <a:t>对非本质教义过于严格也会引来争战。</a:t>
            </a:r>
            <a:r>
              <a:rPr lang="en-US" dirty="0" smtClean="0"/>
              <a:t>.</a:t>
            </a:r>
            <a:endParaRPr lang="en-US" dirty="0"/>
          </a:p>
          <a:p>
            <a:r>
              <a:rPr lang="zh-CN" altLang="en-US" dirty="0" smtClean="0"/>
              <a:t>我们需要神的圣灵带领我们明白它们的不同。</a:t>
            </a:r>
            <a:r>
              <a:rPr lang="en-US" dirty="0" smtClean="0"/>
              <a:t>  </a:t>
            </a:r>
            <a:endParaRPr lang="en-US" dirty="0"/>
          </a:p>
          <a:p>
            <a:r>
              <a:rPr lang="zh-CN" altLang="en-US" dirty="0" smtClean="0"/>
              <a:t>团契和来自成熟的弟兄姐妹的辅导也很重要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45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/>
              <a:t>:</a:t>
            </a:r>
            <a:r>
              <a:rPr lang="zh-CN" altLang="en-US" dirty="0"/>
              <a:t>纷争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教会内部纷争的另一个来源就是教会成员，甚至是牧师的“惧怕”。</a:t>
            </a:r>
            <a:endParaRPr lang="en-US" dirty="0"/>
          </a:p>
          <a:p>
            <a:r>
              <a:rPr lang="zh-CN" altLang="en-US" dirty="0" smtClean="0"/>
              <a:t>惧怕的人通常都会做出糟糕的决定。</a:t>
            </a:r>
            <a:endParaRPr lang="en-US" dirty="0"/>
          </a:p>
          <a:p>
            <a:r>
              <a:rPr lang="en-US" dirty="0" smtClean="0"/>
              <a:t>…..</a:t>
            </a:r>
            <a:r>
              <a:rPr lang="zh-CN" altLang="en-US" dirty="0" smtClean="0"/>
              <a:t>糟糕的决定带出纷争。</a:t>
            </a:r>
            <a:endParaRPr lang="en-US" dirty="0"/>
          </a:p>
          <a:p>
            <a:r>
              <a:rPr lang="zh-CN" altLang="en-US" dirty="0" smtClean="0"/>
              <a:t>保罗给提摩太写了几封信，将管理事工的最好方法告诉他。</a:t>
            </a:r>
            <a:endParaRPr lang="en-US" dirty="0"/>
          </a:p>
          <a:p>
            <a:r>
              <a:rPr lang="zh-CN" altLang="en-US" dirty="0" smtClean="0"/>
              <a:t>在提摩太后书</a:t>
            </a:r>
            <a:r>
              <a:rPr lang="en-US" altLang="zh-CN" dirty="0" smtClean="0"/>
              <a:t>1</a:t>
            </a:r>
            <a:r>
              <a:rPr lang="zh-CN" altLang="en-US" dirty="0" smtClean="0"/>
              <a:t>章，保罗解决了惧怕。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02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教会内部的</a:t>
            </a:r>
            <a:r>
              <a:rPr lang="zh-CN" altLang="en-US" dirty="0" smtClean="0"/>
              <a:t>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惧怕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3359151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6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这场争战是属灵和属肉体的。</a:t>
            </a:r>
            <a:endParaRPr lang="en-US" dirty="0" smtClean="0"/>
          </a:p>
          <a:p>
            <a:r>
              <a:rPr lang="zh-CN" altLang="en-US" dirty="0" smtClean="0"/>
              <a:t>不管你认识与否，每一个基督徒都被卷入这场争战中。</a:t>
            </a:r>
            <a:endParaRPr lang="en-US" dirty="0" smtClean="0"/>
          </a:p>
          <a:p>
            <a:r>
              <a:rPr lang="zh-CN" altLang="en-US" dirty="0" smtClean="0"/>
              <a:t>我们的指挥官指示每一位基督徒这场属灵的和属肉体的争战。</a:t>
            </a:r>
            <a:endParaRPr lang="en-US" dirty="0"/>
          </a:p>
          <a:p>
            <a:r>
              <a:rPr lang="zh-CN" altLang="en-US" dirty="0" smtClean="0"/>
              <a:t>我们要穿戴属灵的全副军装预备争战。</a:t>
            </a:r>
            <a:r>
              <a:rPr lang="en-US" dirty="0" smtClean="0"/>
              <a:t> </a:t>
            </a:r>
            <a:endParaRPr lang="en-US" dirty="0"/>
          </a:p>
          <a:p>
            <a:r>
              <a:rPr lang="zh-CN" altLang="en-US" dirty="0" smtClean="0"/>
              <a:t>有时我们周围没有属肉体的争战，好像一切都不错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我们会忘记我们仍在战争中。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14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教会内部的争战</a:t>
            </a:r>
            <a:r>
              <a:rPr lang="en-US" altLang="zh-CN" dirty="0" smtClean="0"/>
              <a:t>:</a:t>
            </a:r>
            <a:r>
              <a:rPr lang="zh-CN" altLang="en-US" dirty="0"/>
              <a:t>惧怕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" indent="0">
              <a:buNone/>
            </a:pPr>
            <a:r>
              <a:rPr lang="zh-CN" altLang="en-US" dirty="0" smtClean="0"/>
              <a:t>因为神赐给我们不是胆怯的心</a:t>
            </a:r>
            <a:r>
              <a:rPr lang="en-US" altLang="zh-CN" dirty="0" smtClean="0"/>
              <a:t>……</a:t>
            </a:r>
            <a:endParaRPr lang="en-US" dirty="0" smtClean="0"/>
          </a:p>
          <a:p>
            <a:pPr marL="508" indent="0">
              <a:buNone/>
            </a:pP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08" indent="0">
              <a:buNone/>
            </a:pPr>
            <a:r>
              <a:rPr lang="en-US" dirty="0" smtClean="0"/>
              <a:t>……</a:t>
            </a:r>
            <a:r>
              <a:rPr lang="zh-CN" altLang="en-US" dirty="0" smtClean="0"/>
              <a:t>总要按神的能力，与我为福音同受苦难。</a:t>
            </a:r>
            <a:endParaRPr lang="en-US" altLang="zh-CN" dirty="0" smtClean="0"/>
          </a:p>
          <a:p>
            <a:pPr marL="508" indent="0">
              <a:buNone/>
            </a:pPr>
            <a:endParaRPr lang="en-US" altLang="zh-CN" dirty="0"/>
          </a:p>
          <a:p>
            <a:pPr marL="508" indent="0">
              <a:buNone/>
            </a:pPr>
            <a:r>
              <a:rPr lang="zh-CN" altLang="en-US" dirty="0" smtClean="0"/>
              <a:t>提后</a:t>
            </a:r>
            <a:r>
              <a:rPr lang="en-US" dirty="0" smtClean="0"/>
              <a:t>1:</a:t>
            </a:r>
            <a:r>
              <a:rPr lang="en-US" altLang="zh-CN" dirty="0" smtClean="0"/>
              <a:t>7</a:t>
            </a:r>
            <a:r>
              <a:rPr lang="en-US" dirty="0" smtClean="0"/>
              <a:t>-8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89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教会内部的争战：惧怕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在尼泊尔的教会。</a:t>
            </a:r>
            <a:r>
              <a:rPr lang="en-US" dirty="0" smtClean="0"/>
              <a:t> </a:t>
            </a:r>
            <a:endParaRPr lang="en-US" dirty="0"/>
          </a:p>
          <a:p>
            <a:r>
              <a:rPr lang="zh-CN" altLang="en-US" dirty="0" smtClean="0"/>
              <a:t>城市的领导人要求他们开始交税，为要建佛教寺庙。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078140"/>
            <a:ext cx="3068955" cy="15621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82548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教会内部的争战：惧怕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如果基督徒不交税，他们就要面对社区居民的愤怒，和政府官员找他们麻烦。</a:t>
            </a:r>
            <a:endParaRPr lang="en-US" dirty="0"/>
          </a:p>
          <a:p>
            <a:r>
              <a:rPr lang="zh-CN" altLang="en-US" dirty="0" smtClean="0"/>
              <a:t>如果他们交税帮助佛教徒建庙宇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他们是否背叛耶稣和他们的信仰？</a:t>
            </a:r>
            <a:endParaRPr lang="en-US" dirty="0"/>
          </a:p>
          <a:p>
            <a:r>
              <a:rPr lang="zh-CN" altLang="en-US" dirty="0" smtClean="0"/>
              <a:t>一些基督徒害怕，想交税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一些不害怕，他们要冒险承担不交税的后果。</a:t>
            </a:r>
            <a:endParaRPr lang="en-US" dirty="0"/>
          </a:p>
          <a:p>
            <a:r>
              <a:rPr lang="zh-CN" altLang="en-US" dirty="0" smtClean="0"/>
              <a:t>惧怕带来了纷争。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13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太</a:t>
            </a:r>
            <a:r>
              <a:rPr lang="en-US" dirty="0" smtClean="0"/>
              <a:t> 10:28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r>
              <a:rPr lang="zh-CN" altLang="en-US" dirty="0" smtClean="0"/>
              <a:t>那杀身体的不要怕他们</a:t>
            </a:r>
            <a:endParaRPr lang="en-US" altLang="zh-CN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zh-CN" altLang="en-US" dirty="0" smtClean="0"/>
              <a:t>因为献祭隐含在皈依中，传福音的呼召称为</a:t>
            </a:r>
            <a:endParaRPr lang="en-US" altLang="zh-CN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祭坛的呼召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0"/>
            <a:ext cx="1971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57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教会内部的争战：惧怕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尼</a:t>
            </a:r>
            <a:r>
              <a:rPr lang="de-DE" dirty="0" smtClean="0"/>
              <a:t> </a:t>
            </a:r>
            <a:r>
              <a:rPr lang="de-DE" dirty="0"/>
              <a:t>6</a:t>
            </a:r>
            <a:r>
              <a:rPr lang="de-DE" dirty="0" smtClean="0"/>
              <a:t> (</a:t>
            </a:r>
            <a:r>
              <a:rPr lang="zh-CN" altLang="en-US" dirty="0"/>
              <a:t>和合本</a:t>
            </a:r>
            <a:r>
              <a:rPr lang="de-DE" dirty="0" smtClean="0"/>
              <a:t>) </a:t>
            </a:r>
          </a:p>
          <a:p>
            <a:pPr marL="68580" indent="0">
              <a:buNone/>
            </a:pPr>
            <a:endParaRPr lang="de-DE" dirty="0"/>
          </a:p>
          <a:p>
            <a:r>
              <a:rPr lang="en-US" b="1" baseline="30000" dirty="0" smtClean="0"/>
              <a:t>13</a:t>
            </a:r>
            <a:r>
              <a:rPr lang="en-US" b="1" baseline="30000" dirty="0"/>
              <a:t> </a:t>
            </a:r>
            <a:r>
              <a:rPr lang="en-US" dirty="0" smtClean="0"/>
              <a:t>T</a:t>
            </a:r>
            <a:r>
              <a:rPr lang="zh-CN" altLang="en-US" dirty="0" smtClean="0"/>
              <a:t>贿买他的缘故，是要叫我惧怕，依从他犯罪，他们好传扬恶言毁谤我。尼</a:t>
            </a:r>
            <a:r>
              <a:rPr lang="de-DE" dirty="0" smtClean="0"/>
              <a:t> 6:13(</a:t>
            </a:r>
            <a:r>
              <a:rPr lang="zh-CN" altLang="en-US" dirty="0" smtClean="0"/>
              <a:t>和合本</a:t>
            </a:r>
            <a:r>
              <a:rPr lang="de-DE" dirty="0" smtClean="0"/>
              <a:t>)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48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教会内部的争战：惧怕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CN" altLang="en-US" dirty="0" smtClean="0"/>
              <a:t>提后</a:t>
            </a:r>
            <a:r>
              <a:rPr lang="en-US" dirty="0" smtClean="0"/>
              <a:t>2:15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en-US" dirty="0" smtClean="0"/>
              <a:t>你当竭力在神面前得蒙喜悦，作无愧的工人，按着正意分解真理的道。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9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不信</a:t>
            </a:r>
            <a:endParaRPr lang="en-US" b="1" dirty="0" smtClean="0"/>
          </a:p>
          <a:p>
            <a:pPr marL="68580" indent="0">
              <a:buNone/>
            </a:pPr>
            <a:r>
              <a:rPr lang="en-US" dirty="0" smtClean="0"/>
              <a:t>       </a:t>
            </a:r>
            <a:r>
              <a:rPr lang="zh-CN" altLang="en-US" dirty="0" smtClean="0">
                <a:solidFill>
                  <a:srgbClr val="FF0000"/>
                </a:solidFill>
              </a:rPr>
              <a:t>太</a:t>
            </a:r>
            <a:r>
              <a:rPr lang="en-US" dirty="0" smtClean="0">
                <a:solidFill>
                  <a:srgbClr val="FF0000"/>
                </a:solidFill>
              </a:rPr>
              <a:t>13:58</a:t>
            </a:r>
            <a:r>
              <a:rPr lang="en-US" dirty="0" smtClean="0"/>
              <a:t>  </a:t>
            </a:r>
            <a:r>
              <a:rPr lang="zh-CN" altLang="en-US" dirty="0" smtClean="0"/>
              <a:t>耶稣因为他们的不信，就在那里不多行异能了。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可</a:t>
            </a:r>
            <a:r>
              <a:rPr lang="en-US" dirty="0" smtClean="0">
                <a:solidFill>
                  <a:srgbClr val="FF0000"/>
                </a:solidFill>
              </a:rPr>
              <a:t>16:14 </a:t>
            </a:r>
            <a:r>
              <a:rPr lang="zh-CN" altLang="en-US" dirty="0" smtClean="0"/>
              <a:t>耶稣责备他们不信，心里刚硬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4495800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6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教会内部的争战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来</a:t>
            </a:r>
            <a:r>
              <a:rPr lang="en-US" dirty="0" smtClean="0"/>
              <a:t> 3:12-19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zh-CN" altLang="en-US" dirty="0" smtClean="0"/>
              <a:t>弟兄们，你们要谨慎，免得你们中间或有人存着不信的恶心，把永生神离弃了。要天天彼此相劝。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0"/>
            <a:ext cx="1676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3600"/>
            <a:ext cx="2009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85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教会内部的争战：不信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太</a:t>
            </a:r>
            <a:r>
              <a:rPr lang="en-US" dirty="0" smtClean="0"/>
              <a:t> 17:19-20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19 </a:t>
            </a:r>
            <a:r>
              <a:rPr lang="zh-CN" altLang="zh-CN" dirty="0"/>
              <a:t>门徒暗暗地到耶稣跟前说：</a:t>
            </a:r>
            <a:r>
              <a:rPr lang="en-US" altLang="zh-CN" dirty="0"/>
              <a:t>“</a:t>
            </a:r>
            <a:r>
              <a:rPr lang="zh-CN" altLang="zh-CN" dirty="0"/>
              <a:t>我们为什么不能赶出那鬼呢？</a:t>
            </a:r>
            <a:r>
              <a:rPr lang="en-US" altLang="zh-CN" dirty="0" smtClean="0"/>
              <a:t>”</a:t>
            </a:r>
            <a:endParaRPr lang="en-US" dirty="0"/>
          </a:p>
          <a:p>
            <a:r>
              <a:rPr lang="en-US" b="1" baseline="30000" dirty="0"/>
              <a:t>20 </a:t>
            </a:r>
            <a:r>
              <a:rPr lang="zh-CN" altLang="zh-CN" dirty="0" smtClean="0"/>
              <a:t>耶稣</a:t>
            </a:r>
            <a:r>
              <a:rPr lang="zh-CN" altLang="zh-CN" dirty="0"/>
              <a:t>说：</a:t>
            </a:r>
            <a:r>
              <a:rPr lang="en-US" altLang="zh-CN" dirty="0"/>
              <a:t>“</a:t>
            </a:r>
            <a:r>
              <a:rPr lang="zh-CN" altLang="zh-CN" dirty="0"/>
              <a:t>是因你们的信心小。我实在告诉你们，你们若有信心像一粒芥菜种，就是对这座山说，</a:t>
            </a:r>
            <a:r>
              <a:rPr lang="en-US" altLang="zh-CN" dirty="0"/>
              <a:t>‘</a:t>
            </a:r>
            <a:r>
              <a:rPr lang="zh-CN" altLang="zh-CN" dirty="0"/>
              <a:t>你从这边挪到那边</a:t>
            </a:r>
            <a:r>
              <a:rPr lang="en-US" altLang="zh-CN" dirty="0"/>
              <a:t>’</a:t>
            </a:r>
            <a:r>
              <a:rPr lang="zh-CN" altLang="zh-CN" dirty="0"/>
              <a:t>，它也必挪去，并且你们没有一件不能作的事了。</a:t>
            </a:r>
            <a:r>
              <a:rPr lang="en-US" altLang="zh-CN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教会内部的争战：不信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可</a:t>
            </a:r>
            <a:r>
              <a:rPr lang="en-US" dirty="0" smtClean="0"/>
              <a:t>6:5-6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zh-CN" dirty="0" smtClean="0"/>
              <a:t>耶稣</a:t>
            </a:r>
            <a:r>
              <a:rPr lang="zh-CN" altLang="zh-CN" dirty="0"/>
              <a:t>就在那里不得行什么异能，不过按手在几个病人身上，治好他们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zh-CN" dirty="0" smtClean="0"/>
              <a:t>他</a:t>
            </a:r>
            <a:r>
              <a:rPr lang="zh-CN" altLang="zh-CN" dirty="0"/>
              <a:t>也诧异他们的不信，就往周围乡村教训人去了</a:t>
            </a:r>
            <a:r>
              <a:rPr lang="zh-CN" altLang="zh-CN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争战在哪里？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……</a:t>
            </a:r>
            <a:r>
              <a:rPr lang="zh-CN" altLang="en-US" dirty="0" smtClean="0"/>
              <a:t>但是每一天的争战在哪里？</a:t>
            </a:r>
            <a:endParaRPr lang="en-US" dirty="0"/>
          </a:p>
          <a:p>
            <a:r>
              <a:rPr lang="zh-CN" altLang="en-US" dirty="0" smtClean="0"/>
              <a:t>我们都预期和假使争战“在那里”。</a:t>
            </a:r>
            <a:endParaRPr lang="en-US" dirty="0"/>
          </a:p>
          <a:p>
            <a:r>
              <a:rPr lang="zh-CN" altLang="en-US" dirty="0" smtClean="0"/>
              <a:t>在我们和世人会见的时候。</a:t>
            </a:r>
            <a:endParaRPr lang="en-US" dirty="0"/>
          </a:p>
          <a:p>
            <a:r>
              <a:rPr lang="zh-CN" altLang="en-US" dirty="0" smtClean="0"/>
              <a:t>在我们开始我们的宣教事工。</a:t>
            </a:r>
            <a:endParaRPr lang="en-US" dirty="0"/>
          </a:p>
          <a:p>
            <a:r>
              <a:rPr lang="zh-CN" altLang="en-US" dirty="0" smtClean="0"/>
              <a:t>在我们的信仰和其他的宗教起冲突时。</a:t>
            </a:r>
            <a:endParaRPr lang="en-US" dirty="0"/>
          </a:p>
          <a:p>
            <a:r>
              <a:rPr lang="zh-CN" altLang="en-US" dirty="0" smtClean="0"/>
              <a:t>和穆斯林人、共产主义、不信的人、异端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等等。</a:t>
            </a:r>
            <a:endParaRPr lang="en-US" dirty="0"/>
          </a:p>
          <a:p>
            <a:r>
              <a:rPr lang="zh-CN" altLang="en-US" dirty="0" smtClean="0"/>
              <a:t>是的，这些地方都会有争战。</a:t>
            </a:r>
            <a:endParaRPr lang="en-US" dirty="0"/>
          </a:p>
          <a:p>
            <a:r>
              <a:rPr lang="zh-CN" altLang="en-US" dirty="0" smtClean="0"/>
              <a:t>世人恨光，他们不喜欢福音。</a:t>
            </a:r>
            <a:endParaRPr lang="en-US" dirty="0"/>
          </a:p>
          <a:p>
            <a:r>
              <a:rPr lang="en-US" dirty="0" smtClean="0"/>
              <a:t>……</a:t>
            </a:r>
            <a:r>
              <a:rPr lang="zh-CN" altLang="en-US" dirty="0" smtClean="0"/>
              <a:t>但是还有隐藏的争战，我们需要谨记，并预备。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664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教会内部的争战：不信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罗</a:t>
            </a:r>
            <a:r>
              <a:rPr lang="en-US" dirty="0" smtClean="0"/>
              <a:t> 4:19-21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19 </a:t>
            </a:r>
            <a:r>
              <a:rPr lang="zh-CN" altLang="zh-CN" dirty="0" smtClean="0"/>
              <a:t>他</a:t>
            </a:r>
            <a:r>
              <a:rPr lang="zh-CN" altLang="zh-CN" dirty="0"/>
              <a:t>将近百岁的时候，虽然想到自己的身体如同已死，撒拉的生育已经断绝，他的信心还是不软弱</a:t>
            </a:r>
            <a:r>
              <a:rPr lang="zh-CN" altLang="zh-CN" dirty="0" smtClean="0"/>
              <a:t>；</a:t>
            </a:r>
            <a:endParaRPr lang="en-US" dirty="0"/>
          </a:p>
          <a:p>
            <a:r>
              <a:rPr lang="en-US" b="1" baseline="30000" dirty="0"/>
              <a:t>20 </a:t>
            </a:r>
            <a:r>
              <a:rPr lang="zh-CN" altLang="zh-CN" dirty="0" smtClean="0"/>
              <a:t>并且</a:t>
            </a:r>
            <a:r>
              <a:rPr lang="zh-CN" altLang="zh-CN" dirty="0"/>
              <a:t>仰望神的应许，总没有因不信，心里起疑惑，反倒因信，心里得坚固，将荣耀归给神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21 </a:t>
            </a:r>
            <a:r>
              <a:rPr lang="en-US" altLang="zh-CN" dirty="0" err="1" smtClean="0"/>
              <a:t>且满心相信神所应许的必能作成</a:t>
            </a:r>
            <a:r>
              <a:rPr lang="en-US" altLang="zh-CN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2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教会内部的争战：不信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可</a:t>
            </a:r>
            <a:r>
              <a:rPr lang="en-US" dirty="0" smtClean="0"/>
              <a:t> 9:23-24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23 </a:t>
            </a:r>
            <a:r>
              <a:rPr lang="en-US" altLang="zh-CN" dirty="0" smtClean="0"/>
              <a:t>“</a:t>
            </a:r>
            <a:r>
              <a:rPr lang="zh-CN" altLang="zh-CN" dirty="0"/>
              <a:t>耶稣对他说：</a:t>
            </a:r>
            <a:r>
              <a:rPr lang="en-US" altLang="zh-CN" dirty="0"/>
              <a:t>‘</a:t>
            </a:r>
            <a:r>
              <a:rPr lang="zh-CN" altLang="zh-CN" dirty="0"/>
              <a:t>你若能信，在信的人，凡事都能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24 </a:t>
            </a:r>
            <a:r>
              <a:rPr lang="zh-CN" altLang="zh-CN" dirty="0" smtClean="0"/>
              <a:t>孩子</a:t>
            </a:r>
            <a:r>
              <a:rPr lang="zh-CN" altLang="zh-CN" dirty="0"/>
              <a:t>的父亲立时喊着说：</a:t>
            </a:r>
            <a:r>
              <a:rPr lang="en-US" altLang="zh-CN" dirty="0"/>
              <a:t>“</a:t>
            </a:r>
            <a:r>
              <a:rPr lang="zh-CN" altLang="zh-CN" dirty="0"/>
              <a:t>我信！但我信不足，求主帮助！</a:t>
            </a:r>
            <a:r>
              <a:rPr lang="en-US" altLang="zh-CN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30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缺乏爱</a:t>
            </a:r>
            <a:endParaRPr lang="en-US" altLang="zh-CN" b="1" dirty="0" smtClean="0"/>
          </a:p>
          <a:p>
            <a:endParaRPr lang="en-US" dirty="0"/>
          </a:p>
          <a:p>
            <a:r>
              <a:rPr lang="zh-CN" altLang="en-US" dirty="0" smtClean="0"/>
              <a:t>启示录</a:t>
            </a:r>
            <a:r>
              <a:rPr lang="en-US" altLang="zh-CN" dirty="0" smtClean="0"/>
              <a:t>2</a:t>
            </a:r>
            <a:r>
              <a:rPr lang="zh-CN" altLang="en-US" dirty="0" smtClean="0"/>
              <a:t>章的以弗所教会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zh-CN" altLang="en-US" dirty="0" smtClean="0"/>
              <a:t>然而有一件事我要责备</a:t>
            </a:r>
            <a:r>
              <a:rPr lang="zh-CN" altLang="en-US" dirty="0" smtClean="0">
                <a:solidFill>
                  <a:schemeClr val="tx1"/>
                </a:solidFill>
              </a:rPr>
              <a:t>你</a:t>
            </a:r>
            <a:r>
              <a:rPr lang="zh-CN" altLang="en-US" dirty="0" smtClean="0"/>
              <a:t>，就是你把起初的爱心离弃了。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74986"/>
            <a:ext cx="2183167" cy="21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007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教会内部的争战：缺乏爱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CN" altLang="en-US" dirty="0" smtClean="0"/>
              <a:t>约</a:t>
            </a:r>
            <a:r>
              <a:rPr lang="en-US" dirty="0" smtClean="0"/>
              <a:t>15:12-13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zh-CN" dirty="0" smtClean="0"/>
              <a:t>你们</a:t>
            </a:r>
            <a:r>
              <a:rPr lang="zh-CN" altLang="zh-CN" dirty="0"/>
              <a:t>要彼此相爱，像我爱你们一样，这就是我的命令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13 </a:t>
            </a:r>
            <a:r>
              <a:rPr lang="zh-CN" altLang="zh-CN" dirty="0" smtClean="0"/>
              <a:t>人为</a:t>
            </a:r>
            <a:r>
              <a:rPr lang="zh-CN" altLang="zh-CN" dirty="0"/>
              <a:t>朋友舍命，人的爱心没有比这个大</a:t>
            </a:r>
            <a:r>
              <a:rPr lang="zh-CN" altLang="zh-CN" dirty="0" smtClean="0"/>
              <a:t>的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221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教会内部的争战：缺乏爱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CN" altLang="en-US" dirty="0" smtClean="0"/>
              <a:t>弗</a:t>
            </a:r>
            <a:r>
              <a:rPr lang="en-US" dirty="0" smtClean="0"/>
              <a:t>4:2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2 </a:t>
            </a:r>
            <a:r>
              <a:rPr lang="zh-CN" altLang="zh-CN" dirty="0" smtClean="0"/>
              <a:t>凡事</a:t>
            </a:r>
            <a:r>
              <a:rPr lang="zh-CN" altLang="zh-CN" dirty="0"/>
              <a:t>谦虚、温柔、忍耐，用爱心互相</a:t>
            </a:r>
            <a:r>
              <a:rPr lang="zh-CN" altLang="zh-CN" dirty="0" smtClean="0"/>
              <a:t>宽容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zh-CN" altLang="en-US" dirty="0" smtClean="0"/>
              <a:t>来</a:t>
            </a:r>
            <a:r>
              <a:rPr lang="en-US" dirty="0" smtClean="0"/>
              <a:t>10:24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24 </a:t>
            </a:r>
            <a:r>
              <a:rPr lang="zh-CN" altLang="zh-CN" dirty="0" smtClean="0"/>
              <a:t>又要</a:t>
            </a:r>
            <a:r>
              <a:rPr lang="zh-CN" altLang="zh-CN" dirty="0"/>
              <a:t>彼此相顾，激发爱心，勉励</a:t>
            </a:r>
            <a:r>
              <a:rPr lang="zh-CN" altLang="zh-CN" dirty="0" smtClean="0"/>
              <a:t>行善</a:t>
            </a:r>
            <a:r>
              <a:rPr lang="zh-CN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006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教会内部的争战：缺乏爱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CN" altLang="en-US" dirty="0" smtClean="0"/>
              <a:t>彼前</a:t>
            </a:r>
            <a:r>
              <a:rPr lang="en-US" dirty="0" smtClean="0"/>
              <a:t>4:8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zh-CN" dirty="0" smtClean="0"/>
              <a:t>最</a:t>
            </a:r>
            <a:r>
              <a:rPr lang="zh-CN" altLang="zh-CN" dirty="0"/>
              <a:t>要紧的是彼此切实相爱，因为爱能遮掩许多的</a:t>
            </a:r>
            <a:r>
              <a:rPr lang="zh-CN" altLang="zh-CN" dirty="0" smtClean="0"/>
              <a:t>罪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4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约一</a:t>
            </a:r>
            <a:r>
              <a:rPr lang="en-US" dirty="0" smtClean="0"/>
              <a:t> 4:7-11(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baseline="30000" dirty="0"/>
              <a:t>7 </a:t>
            </a:r>
            <a:r>
              <a:rPr lang="zh-CN" altLang="en-US" dirty="0" smtClean="0"/>
              <a:t>亲爱的弟兄啊，我们应当彼此相爱，因为爱是从神来的。凡有爱心的，都是由神而生，并且认识神。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en-US" dirty="0" smtClean="0"/>
              <a:t>没有爱心的，就不认识神，因为神就是爱。</a:t>
            </a:r>
            <a:endParaRPr lang="en-US" dirty="0"/>
          </a:p>
          <a:p>
            <a:r>
              <a:rPr lang="en-US" b="1" baseline="30000" dirty="0" smtClean="0"/>
              <a:t>9</a:t>
            </a:r>
            <a:r>
              <a:rPr lang="en-US" dirty="0" smtClean="0"/>
              <a:t>I</a:t>
            </a:r>
            <a:r>
              <a:rPr lang="zh-CN" altLang="en-US" dirty="0" smtClean="0"/>
              <a:t>神差他独生子到世间来，使我们借着他得生，神爱我们的心在此就显明了。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不是我们爱神，乃是神爱我们，差他的儿子为我们的罪作了挽回祭，这就是爱了。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en-US" dirty="0" smtClean="0"/>
              <a:t>亲爱的弟兄啊，神既是这样爱我们，我们也当彼此相爱。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276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教会内部的争战：缺乏爱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dirty="0" smtClean="0"/>
              <a:t>约</a:t>
            </a:r>
            <a:r>
              <a:rPr lang="en-US" dirty="0" smtClean="0"/>
              <a:t> 17:23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23 </a:t>
            </a:r>
            <a:r>
              <a:rPr lang="zh-CN" altLang="zh-CN" dirty="0" smtClean="0"/>
              <a:t>我</a:t>
            </a:r>
            <a:r>
              <a:rPr lang="zh-CN" altLang="zh-CN" dirty="0"/>
              <a:t>在他们里面，你在我里面，使他们完完全全地合而为一，叫世人知道你差了我来，也知道你爱他们如同爱我</a:t>
            </a:r>
            <a:r>
              <a:rPr lang="zh-CN" altLang="zh-CN" dirty="0" smtClean="0"/>
              <a:t>一样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zh-CN" altLang="en-US" dirty="0" smtClean="0"/>
              <a:t>彼前</a:t>
            </a:r>
            <a:r>
              <a:rPr lang="en-US" dirty="0" smtClean="0"/>
              <a:t>1:22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22 </a:t>
            </a:r>
            <a:r>
              <a:rPr lang="zh-CN" altLang="zh-CN" dirty="0" smtClean="0"/>
              <a:t>你们</a:t>
            </a:r>
            <a:r>
              <a:rPr lang="zh-CN" altLang="zh-CN" dirty="0"/>
              <a:t>既因顺从真理，洁净了自己的心，以致爱弟兄没有虚假，就当从心里彼此切实</a:t>
            </a:r>
            <a:r>
              <a:rPr lang="zh-CN" altLang="zh-CN" dirty="0" smtClean="0"/>
              <a:t>相爱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617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圣经中的内战</a:t>
            </a:r>
            <a:r>
              <a:rPr lang="en-US" altLang="zh-CN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所以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在我们自己的阵营里发生内战，该怎么办？</a:t>
            </a:r>
            <a:endParaRPr lang="en-US" dirty="0"/>
          </a:p>
          <a:p>
            <a:r>
              <a:rPr lang="zh-CN" altLang="en-US" dirty="0" smtClean="0"/>
              <a:t>圣经中有争战发生在自己的阵营里的例子。</a:t>
            </a:r>
            <a:endParaRPr lang="en-US" dirty="0"/>
          </a:p>
          <a:p>
            <a:r>
              <a:rPr lang="zh-CN" altLang="en-US" dirty="0" smtClean="0"/>
              <a:t>有些例子是神用这种方式摧毁敌人。</a:t>
            </a:r>
            <a:endParaRPr lang="en-US" dirty="0"/>
          </a:p>
          <a:p>
            <a:r>
              <a:rPr lang="zh-CN" altLang="en-US" dirty="0" smtClean="0"/>
              <a:t>有些例子是撒但在信徒的阵营里挑起内战。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710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约沙法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约沙法</a:t>
            </a:r>
            <a:r>
              <a:rPr lang="en-US" altLang="zh-CN" dirty="0" smtClean="0"/>
              <a:t>……</a:t>
            </a:r>
            <a:endParaRPr lang="en-US" dirty="0"/>
          </a:p>
          <a:p>
            <a:r>
              <a:rPr lang="zh-CN" altLang="en-US" dirty="0" smtClean="0"/>
              <a:t>约沙法在位期间，三个国家组成的大军攻击犹大。</a:t>
            </a:r>
            <a:endParaRPr lang="en-US" dirty="0"/>
          </a:p>
          <a:p>
            <a:r>
              <a:rPr lang="zh-CN" altLang="en-US" dirty="0" smtClean="0"/>
              <a:t>约沙法惧怕，定意寻求耶和华。</a:t>
            </a:r>
            <a:endParaRPr lang="en-US" dirty="0"/>
          </a:p>
          <a:p>
            <a:r>
              <a:rPr lang="zh-CN" altLang="en-US" dirty="0" smtClean="0"/>
              <a:t>他在犹大全地宣告禁食。</a:t>
            </a:r>
            <a:endParaRPr lang="en-US" dirty="0"/>
          </a:p>
          <a:p>
            <a:r>
              <a:rPr lang="zh-CN" altLang="en-US" dirty="0" smtClean="0"/>
              <a:t>他让犹大人寻求耶和华的帮助。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7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被伏击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不过很容易忘记这是另一个战场。</a:t>
            </a:r>
            <a:endParaRPr lang="en-US" dirty="0"/>
          </a:p>
          <a:p>
            <a:r>
              <a:rPr lang="en-US" dirty="0" smtClean="0"/>
              <a:t>……</a:t>
            </a:r>
            <a:r>
              <a:rPr lang="zh-CN" altLang="en-US" dirty="0" smtClean="0"/>
              <a:t>如果我们在没有想到的时刻，受到敌人的攻击呢？</a:t>
            </a:r>
            <a:endParaRPr lang="en-US" dirty="0"/>
          </a:p>
          <a:p>
            <a:r>
              <a:rPr lang="zh-CN" altLang="en-US" dirty="0" smtClean="0"/>
              <a:t>如果我们在没有走出自我时，受到攻击受伤呢？</a:t>
            </a:r>
            <a:endParaRPr lang="en-US" dirty="0"/>
          </a:p>
          <a:p>
            <a:r>
              <a:rPr lang="zh-CN" altLang="en-US" dirty="0" smtClean="0"/>
              <a:t>如果争战从我们中间开始呢？</a:t>
            </a:r>
            <a:endParaRPr lang="en-US" dirty="0"/>
          </a:p>
          <a:p>
            <a:r>
              <a:rPr lang="zh-CN" altLang="en-US" dirty="0" smtClean="0"/>
              <a:t>如果争战从我们教会开始呢？</a:t>
            </a:r>
            <a:endParaRPr lang="en-US" altLang="zh-CN" dirty="0" smtClean="0"/>
          </a:p>
          <a:p>
            <a:r>
              <a:rPr lang="zh-CN" altLang="en-US" dirty="0" smtClean="0"/>
              <a:t>这都是我们将要谈论的</a:t>
            </a:r>
            <a:r>
              <a:rPr lang="zh-CN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13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约沙法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在代下</a:t>
            </a:r>
            <a:r>
              <a:rPr lang="en-US" altLang="zh-CN" dirty="0" smtClean="0"/>
              <a:t>20</a:t>
            </a:r>
            <a:r>
              <a:rPr lang="zh-CN" altLang="en-US" dirty="0" smtClean="0"/>
              <a:t>章记载了这个故事</a:t>
            </a:r>
            <a:r>
              <a:rPr lang="en-US" altLang="zh-CN" dirty="0" smtClean="0"/>
              <a:t>……</a:t>
            </a:r>
            <a:endParaRPr lang="en-US" dirty="0"/>
          </a:p>
          <a:p>
            <a:r>
              <a:rPr lang="zh-CN" altLang="en-US" dirty="0" smtClean="0"/>
              <a:t>他们设立歌唱的人走在军队的前面。</a:t>
            </a:r>
            <a:r>
              <a:rPr lang="en-US" dirty="0" smtClean="0"/>
              <a:t> </a:t>
            </a:r>
            <a:endParaRPr lang="en-US" dirty="0"/>
          </a:p>
          <a:p>
            <a:r>
              <a:rPr lang="zh-CN" altLang="en-US" dirty="0" smtClean="0"/>
              <a:t>当他们出来迎敌时，众人都唱歌赞美。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291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约沙法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犹大人根本不需要去争战。</a:t>
            </a:r>
            <a:endParaRPr lang="en-US" dirty="0"/>
          </a:p>
          <a:p>
            <a:r>
              <a:rPr lang="zh-CN" altLang="en-US" dirty="0" smtClean="0"/>
              <a:t>他们不需要射出一支箭。</a:t>
            </a:r>
            <a:endParaRPr lang="en-US" dirty="0"/>
          </a:p>
          <a:p>
            <a:r>
              <a:rPr lang="zh-CN" altLang="en-US" dirty="0" smtClean="0"/>
              <a:t>敌人在他们自己的阵营中彼此自相击杀，被摧毁。</a:t>
            </a:r>
            <a:endParaRPr lang="en-US" dirty="0"/>
          </a:p>
          <a:p>
            <a:r>
              <a:rPr lang="zh-CN" altLang="en-US" dirty="0" smtClean="0"/>
              <a:t>这临到犹大的极大的救恩是从神而来，他们的强敌被打败了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作为基督徒领袖，我们也需要明白，这种有效的内部争战策略也会攻击我们。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856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约沙法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" indent="0">
              <a:buNone/>
            </a:pPr>
            <a:r>
              <a:rPr lang="en-US" dirty="0" smtClean="0"/>
              <a:t>“</a:t>
            </a:r>
            <a:r>
              <a:rPr lang="zh-CN" altLang="en-US" dirty="0" smtClean="0"/>
              <a:t>当称谢耶和华，因他的慈爱永远长存！</a:t>
            </a:r>
            <a:r>
              <a:rPr lang="en-US" dirty="0" smtClean="0"/>
              <a:t>”</a:t>
            </a:r>
            <a:endParaRPr lang="en-US" dirty="0"/>
          </a:p>
          <a:p>
            <a:pPr marL="508" indent="0">
              <a:buNone/>
            </a:pPr>
            <a:r>
              <a:rPr lang="en-US" dirty="0"/>
              <a:t> </a:t>
            </a:r>
          </a:p>
          <a:p>
            <a:pPr marL="508" indent="0">
              <a:buNone/>
            </a:pPr>
            <a:r>
              <a:rPr lang="zh-CN" altLang="en-US" dirty="0" smtClean="0"/>
              <a:t>众人方唱歌赞美的时候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代下</a:t>
            </a:r>
            <a:r>
              <a:rPr lang="en-US" dirty="0" smtClean="0"/>
              <a:t>20:2</a:t>
            </a:r>
            <a:r>
              <a:rPr lang="en-US" altLang="zh-CN" dirty="0" smtClean="0"/>
              <a:t>1</a:t>
            </a:r>
            <a:r>
              <a:rPr lang="en-US" dirty="0" smtClean="0"/>
              <a:t>-23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070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约沙法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耶和华就派伏兵击杀那来攻击犹大人的亚扪人、摩押人和西珥山人，他们就被打败了。</a:t>
            </a:r>
            <a:r>
              <a:rPr lang="en-US" dirty="0" smtClean="0"/>
              <a:t>  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zh-CN" altLang="en-US" dirty="0" smtClean="0"/>
              <a:t>代下</a:t>
            </a:r>
            <a:r>
              <a:rPr lang="en-US" dirty="0" smtClean="0"/>
              <a:t>20:2</a:t>
            </a:r>
            <a:r>
              <a:rPr lang="en-US" altLang="zh-CN" dirty="0" smtClean="0"/>
              <a:t>1</a:t>
            </a:r>
            <a:r>
              <a:rPr lang="en-US" dirty="0" smtClean="0"/>
              <a:t>-23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99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约沙法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" indent="0">
              <a:buNone/>
            </a:pPr>
            <a:r>
              <a:rPr lang="en-US" dirty="0" smtClean="0"/>
              <a:t>……</a:t>
            </a:r>
            <a:r>
              <a:rPr lang="zh-CN" altLang="en-US" dirty="0" smtClean="0"/>
              <a:t>亚扪人和摩押人起来，击杀住西珥山的人，将他们灭尽；</a:t>
            </a:r>
            <a:r>
              <a:rPr lang="en-US" dirty="0" smtClean="0"/>
              <a:t> </a:t>
            </a:r>
            <a:endParaRPr lang="en-US" dirty="0"/>
          </a:p>
          <a:p>
            <a:pPr marL="508" indent="0">
              <a:buNone/>
            </a:pPr>
            <a:endParaRPr lang="en-US" dirty="0"/>
          </a:p>
          <a:p>
            <a:pPr marL="508" indent="0">
              <a:buNone/>
            </a:pPr>
            <a:r>
              <a:rPr lang="zh-CN" altLang="en-US" dirty="0" smtClean="0"/>
              <a:t>灭尽住西珥山的人之后，他们又彼此自相击杀。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zh-CN" altLang="en-US" dirty="0" smtClean="0"/>
              <a:t>代下</a:t>
            </a:r>
            <a:r>
              <a:rPr lang="en-US" dirty="0" smtClean="0"/>
              <a:t>20:2</a:t>
            </a:r>
            <a:r>
              <a:rPr lang="en-US" altLang="zh-CN" dirty="0" smtClean="0"/>
              <a:t>1</a:t>
            </a:r>
            <a:r>
              <a:rPr lang="en-US" dirty="0" smtClean="0"/>
              <a:t>-23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780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约沙法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耶和华应允他们的祷告，告诉犹大军队第二天出去，只是看入侵的军队。</a:t>
            </a:r>
            <a:endParaRPr lang="en-US" dirty="0"/>
          </a:p>
          <a:p>
            <a:r>
              <a:rPr lang="zh-CN" altLang="en-US" dirty="0" smtClean="0"/>
              <a:t>但是神说这场战争不是你们去打的。</a:t>
            </a:r>
            <a:endParaRPr lang="en-US" dirty="0"/>
          </a:p>
          <a:p>
            <a:r>
              <a:rPr lang="zh-CN" altLang="en-US" dirty="0" smtClean="0"/>
              <a:t>只管站着看耶和华拯救你们。</a:t>
            </a:r>
            <a:endParaRPr lang="en-US" dirty="0"/>
          </a:p>
          <a:p>
            <a:pPr marL="68580" indent="0">
              <a:buNone/>
            </a:pPr>
            <a:r>
              <a:rPr lang="zh-CN" altLang="en-US" dirty="0" smtClean="0"/>
              <a:t>代下</a:t>
            </a:r>
            <a:r>
              <a:rPr lang="en-US" dirty="0" smtClean="0"/>
              <a:t>20:2</a:t>
            </a:r>
            <a:r>
              <a:rPr lang="en-US" altLang="zh-CN" dirty="0" smtClean="0"/>
              <a:t>1</a:t>
            </a:r>
            <a:r>
              <a:rPr lang="en-US" dirty="0" smtClean="0"/>
              <a:t>-23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013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圣经中的内战</a:t>
            </a:r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这并不是唯一一次，以色列的敌人彼此自相击杀。</a:t>
            </a:r>
            <a:endParaRPr lang="en-US" dirty="0"/>
          </a:p>
          <a:p>
            <a:r>
              <a:rPr lang="zh-CN" altLang="en-US" dirty="0" smtClean="0"/>
              <a:t>耶和华使用基甸在敌人的阵营内摧毁他们。</a:t>
            </a:r>
            <a:endParaRPr lang="en-US" dirty="0"/>
          </a:p>
          <a:p>
            <a:r>
              <a:rPr lang="zh-CN" altLang="en-US" dirty="0" smtClean="0">
                <a:solidFill>
                  <a:schemeClr val="tx1"/>
                </a:solidFill>
              </a:rPr>
              <a:t>你们都了解基甸和</a:t>
            </a:r>
            <a:r>
              <a:rPr lang="en-US" altLang="zh-CN" dirty="0" smtClean="0">
                <a:solidFill>
                  <a:schemeClr val="tx1"/>
                </a:solidFill>
              </a:rPr>
              <a:t>300</a:t>
            </a:r>
            <a:r>
              <a:rPr lang="zh-CN" altLang="en-US" dirty="0" smtClean="0">
                <a:solidFill>
                  <a:schemeClr val="tx1"/>
                </a:solidFill>
              </a:rPr>
              <a:t>精兵的故事。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晚上，</a:t>
            </a:r>
            <a:r>
              <a:rPr lang="en-US" altLang="zh-CN" dirty="0" smtClean="0">
                <a:solidFill>
                  <a:schemeClr val="tx1"/>
                </a:solidFill>
              </a:rPr>
              <a:t>300</a:t>
            </a:r>
            <a:r>
              <a:rPr lang="zh-CN" altLang="en-US" dirty="0" smtClean="0">
                <a:solidFill>
                  <a:schemeClr val="tx1"/>
                </a:solidFill>
              </a:rPr>
              <a:t>精兵围绕在米甸巨大的军营四围。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士师记第</a:t>
            </a:r>
            <a:r>
              <a:rPr lang="en-US" altLang="zh-CN" dirty="0" smtClean="0">
                <a:solidFill>
                  <a:schemeClr val="tx1"/>
                </a:solidFill>
              </a:rPr>
              <a:t>7</a:t>
            </a:r>
            <a:r>
              <a:rPr lang="zh-CN" altLang="en-US" dirty="0" smtClean="0">
                <a:solidFill>
                  <a:schemeClr val="tx1"/>
                </a:solidFill>
              </a:rPr>
              <a:t>章</a:t>
            </a:r>
            <a:r>
              <a:rPr lang="en-US" altLang="zh-CN" dirty="0" smtClean="0">
                <a:solidFill>
                  <a:schemeClr val="tx1"/>
                </a:solidFill>
              </a:rPr>
              <a:t>——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43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士</a:t>
            </a:r>
            <a:r>
              <a:rPr lang="en-US" dirty="0" smtClean="0"/>
              <a:t>7:22                  </a:t>
            </a:r>
            <a:r>
              <a:rPr lang="zh-CN" altLang="en-US" dirty="0" smtClean="0"/>
              <a:t>基甸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" indent="0">
              <a:buNone/>
            </a:pPr>
            <a:r>
              <a:rPr lang="zh-CN" altLang="en-US" dirty="0" smtClean="0"/>
              <a:t>三百人就吹角</a:t>
            </a:r>
            <a:r>
              <a:rPr lang="en-US" altLang="zh-CN" dirty="0" smtClean="0"/>
              <a:t>……</a:t>
            </a:r>
            <a:endParaRPr lang="en-US" dirty="0"/>
          </a:p>
          <a:p>
            <a:pPr marL="508" indent="0">
              <a:buNone/>
            </a:pPr>
            <a:endParaRPr lang="en-US" dirty="0"/>
          </a:p>
          <a:p>
            <a:pPr marL="508" indent="0">
              <a:buNone/>
            </a:pPr>
            <a:r>
              <a:rPr lang="en-US" dirty="0" smtClean="0"/>
              <a:t>……</a:t>
            </a:r>
            <a:r>
              <a:rPr lang="zh-CN" altLang="en-US" dirty="0" smtClean="0"/>
              <a:t>耶和华使全营的人用刀互相击杀。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792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士</a:t>
            </a:r>
            <a:r>
              <a:rPr lang="en-US" dirty="0" smtClean="0"/>
              <a:t> </a:t>
            </a:r>
            <a:r>
              <a:rPr lang="en-US" dirty="0"/>
              <a:t>7:22                  </a:t>
            </a:r>
            <a:r>
              <a:rPr lang="zh-CN" altLang="en-US" dirty="0" smtClean="0"/>
              <a:t>基甸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神使米甸的人们混乱，他们在黑暗中自相击杀。军队还没有上战场攻击以色列，就被摧毁了。</a:t>
            </a:r>
            <a:r>
              <a:rPr lang="en-US" dirty="0" smtClean="0"/>
              <a:t>.</a:t>
            </a:r>
            <a:endParaRPr lang="en-US" dirty="0"/>
          </a:p>
          <a:p>
            <a:r>
              <a:rPr lang="zh-CN" altLang="en-US" dirty="0" smtClean="0"/>
              <a:t>同样这些也可能发生在我们的阵营里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在我们的教会。如果我们的认识在黑暗中，敌人就会在我们的教会发动争战。</a:t>
            </a:r>
            <a:endParaRPr lang="en-US" dirty="0"/>
          </a:p>
          <a:p>
            <a:r>
              <a:rPr lang="zh-CN" altLang="en-US" dirty="0" smtClean="0"/>
              <a:t>我们会相互摧毁。我们一起看新约教会的一些争战。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051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十二门徒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路</a:t>
            </a:r>
            <a:r>
              <a:rPr lang="en-US" dirty="0" smtClean="0"/>
              <a:t>9:46</a:t>
            </a:r>
            <a:endParaRPr lang="en-US" dirty="0"/>
          </a:p>
          <a:p>
            <a:r>
              <a:rPr lang="zh-CN" altLang="en-US" dirty="0" smtClean="0"/>
              <a:t>在路加福音第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章，耶稣已经在以色列传讲神的国度、赶鬼，并医治病人。</a:t>
            </a:r>
            <a:endParaRPr lang="en-US" dirty="0"/>
          </a:p>
          <a:p>
            <a:r>
              <a:rPr lang="zh-CN" altLang="en-US" dirty="0" smtClean="0"/>
              <a:t>耶稣也带几个门徒上山，向他们显现他的荣耀。摩西和以利亚，两位最伟大的先知和他们一起在那里。</a:t>
            </a:r>
            <a:endParaRPr lang="en-US" dirty="0"/>
          </a:p>
          <a:p>
            <a:r>
              <a:rPr lang="zh-CN" altLang="en-US" dirty="0" smtClean="0"/>
              <a:t>因此，在看到这些奇妙的事情后，门徒们的信心增长了，成为一个跟随耶稣的强大团体。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也许不是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881" y="22098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dirty="0" smtClean="0"/>
              <a:t>教会内部的争战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86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路</a:t>
            </a:r>
            <a:r>
              <a:rPr lang="en-US" dirty="0" smtClean="0"/>
              <a:t> </a:t>
            </a:r>
            <a:r>
              <a:rPr lang="en-US" dirty="0"/>
              <a:t>9:46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门徒中间起了议论，谁将为大。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387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路</a:t>
            </a:r>
            <a:r>
              <a:rPr lang="en-US" dirty="0" smtClean="0"/>
              <a:t> </a:t>
            </a:r>
            <a:r>
              <a:rPr lang="en-US" dirty="0"/>
              <a:t>22:21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那卖我之人的手与我一同在桌子上！</a:t>
            </a:r>
            <a:endParaRPr lang="en-US" dirty="0"/>
          </a:p>
          <a:p>
            <a:r>
              <a:rPr lang="zh-CN" altLang="en-US" dirty="0" smtClean="0"/>
              <a:t>耶稣继续他的事工，门徒们也继续学习以神的方式做事。法利赛人和犹大领袖仇恨耶稣吸引众人跟随他，使他们失了面子。他们最终决定要杀害他来终止他的工作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因为没有别的可行方法。因此，在逾越节的晚上，耶稣和他的门徒们一起吃最后的晚餐。他开始圣餐，然后告诉他们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同桌吃饭的一人要出卖他。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267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路</a:t>
            </a:r>
            <a:r>
              <a:rPr lang="en-US" dirty="0" smtClean="0"/>
              <a:t>22:21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耶稣在这艰难的环境中，门徒们是如何支持他的呢？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236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路</a:t>
            </a:r>
            <a:r>
              <a:rPr lang="en-US" dirty="0" smtClean="0"/>
              <a:t> </a:t>
            </a:r>
            <a:r>
              <a:rPr lang="en-US" dirty="0"/>
              <a:t>22:24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门徒起了争论，他们中间哪一个可算为大。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94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路</a:t>
            </a:r>
            <a:r>
              <a:rPr lang="en-US" dirty="0" smtClean="0"/>
              <a:t> </a:t>
            </a:r>
            <a:r>
              <a:rPr lang="en-US" dirty="0"/>
              <a:t>22:24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门徒们没有去预备自己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相反的，他们中间起了争执。</a:t>
            </a:r>
            <a:endParaRPr lang="en-US" dirty="0"/>
          </a:p>
          <a:p>
            <a:r>
              <a:rPr lang="zh-CN" altLang="en-US" dirty="0" smtClean="0"/>
              <a:t>他们和耶稣在一起三年了，但是敌人还是能够进入他们的阵营，挑启争端。</a:t>
            </a:r>
            <a:endParaRPr lang="en-US" dirty="0"/>
          </a:p>
          <a:p>
            <a:r>
              <a:rPr lang="zh-CN" altLang="en-US" dirty="0" smtClean="0"/>
              <a:t>撒但转移他们的思想，使他们不再思想和他们在一起的弥赛亚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相反的，他们专注自己。</a:t>
            </a:r>
            <a:r>
              <a:rPr lang="en-US" dirty="0" smtClean="0"/>
              <a:t> </a:t>
            </a:r>
            <a:endParaRPr lang="en-US" dirty="0"/>
          </a:p>
          <a:p>
            <a:r>
              <a:rPr lang="zh-CN" altLang="en-US" dirty="0" smtClean="0"/>
              <a:t>他们不明白所有人都要与邪恶争战的战争已经开始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他们还在彼此争执。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117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哥林多教会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撒但继续用这个策略摧毁新约教会。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zh-CN" altLang="en-US" dirty="0" smtClean="0"/>
              <a:t>保罗责备哥林多信徒在教会中彼此纷争。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zh-CN" altLang="en-US" dirty="0" smtClean="0"/>
              <a:t>林前</a:t>
            </a:r>
            <a:r>
              <a:rPr lang="en-US" dirty="0" smtClean="0"/>
              <a:t>1:12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38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哥林多教会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林前</a:t>
            </a:r>
            <a:r>
              <a:rPr lang="en-US" dirty="0" smtClean="0"/>
              <a:t>1:12</a:t>
            </a:r>
            <a:endParaRPr lang="en-US" dirty="0"/>
          </a:p>
          <a:p>
            <a:pPr marL="508" indent="0">
              <a:buNone/>
            </a:pPr>
            <a:r>
              <a:rPr lang="zh-CN" altLang="en-US" dirty="0" smtClean="0"/>
              <a:t>你们各人说：“我是属保罗的”；“我是属亚波罗的”；“我是属矶法的”；“我是属基督的”。</a:t>
            </a:r>
            <a:endParaRPr lang="en-US" dirty="0"/>
          </a:p>
          <a:p>
            <a:pPr marL="343408" indent="-342900"/>
            <a:r>
              <a:rPr lang="zh-CN" altLang="en-US" dirty="0" smtClean="0"/>
              <a:t>基督是分开的吗？</a:t>
            </a:r>
            <a:endParaRPr lang="en-US" dirty="0" smtClean="0"/>
          </a:p>
          <a:p>
            <a:pPr marL="343408" indent="-342900"/>
            <a:r>
              <a:rPr lang="zh-CN" altLang="en-US" dirty="0" smtClean="0"/>
              <a:t>如果教会中发生争战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他们有怎么能够给哥林多城市的人们带去光呢？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654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我们该怎么做？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b="1" dirty="0" smtClean="0"/>
              <a:t>牢记</a:t>
            </a:r>
            <a:r>
              <a:rPr lang="en-US" dirty="0" smtClean="0"/>
              <a:t> </a:t>
            </a:r>
            <a:r>
              <a:rPr lang="en-US" dirty="0"/>
              <a:t>-  </a:t>
            </a:r>
          </a:p>
          <a:p>
            <a:r>
              <a:rPr lang="zh-CN" altLang="en-US" dirty="0" smtClean="0"/>
              <a:t>牢记敌人喜欢攻击教会内部。</a:t>
            </a:r>
            <a:endParaRPr lang="en-US" dirty="0"/>
          </a:p>
          <a:p>
            <a:r>
              <a:rPr lang="zh-CN" altLang="en-US" dirty="0" smtClean="0"/>
              <a:t>当一个人在他的圈子里生活安逸，是最容易被摧毁的。</a:t>
            </a:r>
            <a:endParaRPr lang="en-US" dirty="0"/>
          </a:p>
          <a:p>
            <a:r>
              <a:rPr lang="zh-CN" altLang="en-US" dirty="0" smtClean="0"/>
              <a:t>如果我们没有意识到这个策略，我们很容易成为魔鬼的目标。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236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我们该怎么做？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b="1" dirty="0" smtClean="0"/>
              <a:t>保卫</a:t>
            </a:r>
            <a:r>
              <a:rPr lang="en-US" altLang="zh-CN" b="1" dirty="0" smtClean="0"/>
              <a:t>——</a:t>
            </a:r>
            <a:endParaRPr lang="en-US" dirty="0"/>
          </a:p>
          <a:p>
            <a:r>
              <a:rPr lang="zh-CN" altLang="en-US" dirty="0" smtClean="0"/>
              <a:t>确保家庭阵营受保护</a:t>
            </a:r>
            <a:r>
              <a:rPr lang="en-US" altLang="zh-CN" dirty="0" smtClean="0"/>
              <a:t>……</a:t>
            </a:r>
            <a:endParaRPr lang="en-US" dirty="0"/>
          </a:p>
          <a:p>
            <a:r>
              <a:rPr lang="zh-CN" altLang="en-US" dirty="0" smtClean="0"/>
              <a:t>一个好的军队安营时，就立刻设立一个守卫。</a:t>
            </a:r>
            <a:endParaRPr lang="en-US" dirty="0" smtClean="0"/>
          </a:p>
          <a:p>
            <a:r>
              <a:rPr lang="zh-CN" altLang="en-US" dirty="0" smtClean="0"/>
              <a:t>我们要用正确的教义、密切的关系和相互负责来守护我们的教会。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917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我们该怎么做？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CN" altLang="en-US" b="1" dirty="0" smtClean="0"/>
              <a:t>教导</a:t>
            </a:r>
            <a:r>
              <a:rPr lang="en-US" altLang="zh-CN" b="1" dirty="0" smtClean="0"/>
              <a:t>——</a:t>
            </a:r>
            <a:endParaRPr lang="en-US" b="1" dirty="0" smtClean="0"/>
          </a:p>
          <a:p>
            <a:r>
              <a:rPr lang="zh-CN" altLang="en-US" dirty="0" smtClean="0"/>
              <a:t>确保我们教会成员都有很好的圣经知识装备。</a:t>
            </a:r>
            <a:endParaRPr lang="en-US" dirty="0" smtClean="0"/>
          </a:p>
          <a:p>
            <a:r>
              <a:rPr lang="zh-CN" altLang="en-US" dirty="0" smtClean="0"/>
              <a:t>他们能分辨假教师吗？</a:t>
            </a:r>
            <a:endParaRPr lang="en-US" dirty="0"/>
          </a:p>
          <a:p>
            <a:r>
              <a:rPr lang="zh-CN" altLang="en-US" dirty="0" smtClean="0"/>
              <a:t>当他们听到假教义时，他们能辨明吗？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5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披着羊皮的狼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zh-CN" altLang="en-US" dirty="0" smtClean="0">
                <a:solidFill>
                  <a:srgbClr val="00B0F0"/>
                </a:solidFill>
              </a:rPr>
              <a:t>太</a:t>
            </a:r>
            <a:r>
              <a:rPr lang="en-US" dirty="0" smtClean="0">
                <a:solidFill>
                  <a:srgbClr val="00B0F0"/>
                </a:solidFill>
              </a:rPr>
              <a:t> 7:15-23</a:t>
            </a:r>
          </a:p>
          <a:p>
            <a:pPr marL="68580" indent="0">
              <a:buNone/>
            </a:pPr>
            <a:r>
              <a:rPr lang="en-US" dirty="0" smtClean="0"/>
              <a:t>                                        </a:t>
            </a:r>
            <a:r>
              <a:rPr lang="zh-CN" altLang="en-US" sz="1800" dirty="0" smtClean="0"/>
              <a:t>要防备假先知</a:t>
            </a:r>
            <a:endParaRPr lang="en-US" sz="1800" dirty="0" smtClean="0"/>
          </a:p>
          <a:p>
            <a:pPr marL="68580" indent="0">
              <a:buNone/>
            </a:pPr>
            <a:r>
              <a:rPr lang="en-US" dirty="0" smtClean="0"/>
              <a:t>                                        </a:t>
            </a:r>
            <a:r>
              <a:rPr lang="zh-CN" altLang="en-US" dirty="0" smtClean="0">
                <a:solidFill>
                  <a:srgbClr val="00B0F0"/>
                </a:solidFill>
              </a:rPr>
              <a:t>徒</a:t>
            </a:r>
            <a:r>
              <a:rPr lang="en-US" dirty="0" smtClean="0">
                <a:solidFill>
                  <a:srgbClr val="00B0F0"/>
                </a:solidFill>
              </a:rPr>
              <a:t> 20:28-32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zh-CN" altLang="en-US" sz="1800" dirty="0" smtClean="0"/>
              <a:t>凶暴的豺狼要来</a:t>
            </a:r>
            <a:endParaRPr lang="en-US" sz="1800" dirty="0" smtClean="0"/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</a:t>
            </a:r>
            <a:r>
              <a:rPr lang="zh-CN" altLang="en-US" dirty="0" smtClean="0">
                <a:solidFill>
                  <a:srgbClr val="00B0F0"/>
                </a:solidFill>
              </a:rPr>
              <a:t>犹</a:t>
            </a:r>
            <a:r>
              <a:rPr lang="en-US" altLang="zh-CN" dirty="0" smtClean="0">
                <a:solidFill>
                  <a:srgbClr val="00B0F0"/>
                </a:solidFill>
              </a:rPr>
              <a:t>3</a:t>
            </a:r>
            <a:r>
              <a:rPr lang="en-US" dirty="0" smtClean="0">
                <a:solidFill>
                  <a:srgbClr val="00B0F0"/>
                </a:solidFill>
              </a:rPr>
              <a:t>-4</a:t>
            </a:r>
            <a:endParaRPr lang="en-US" dirty="0" smtClean="0">
              <a:solidFill>
                <a:srgbClr val="00B0F0"/>
              </a:solidFill>
            </a:endParaRPr>
          </a:p>
          <a:p>
            <a:pPr marL="68580" indent="0">
              <a:buNone/>
            </a:pPr>
            <a:r>
              <a:rPr lang="en-US" sz="1600" dirty="0" smtClean="0"/>
              <a:t>                                                            </a:t>
            </a:r>
            <a:r>
              <a:rPr lang="zh-CN" altLang="en-US" sz="1700" dirty="0" smtClean="0"/>
              <a:t>人偷着进来</a:t>
            </a:r>
            <a:endParaRPr lang="en-US" sz="1700" dirty="0" smtClean="0"/>
          </a:p>
          <a:p>
            <a:pPr marL="68580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			           </a:t>
            </a:r>
            <a:r>
              <a:rPr lang="zh-CN" altLang="en-US" dirty="0" smtClean="0">
                <a:solidFill>
                  <a:srgbClr val="00B0F0"/>
                </a:solidFill>
              </a:rPr>
              <a:t>彼后</a:t>
            </a:r>
            <a:r>
              <a:rPr lang="en-US" dirty="0" smtClean="0">
                <a:solidFill>
                  <a:srgbClr val="00B0F0"/>
                </a:solidFill>
              </a:rPr>
              <a:t>2</a:t>
            </a:r>
            <a:endParaRPr lang="en-US" dirty="0">
              <a:solidFill>
                <a:srgbClr val="00B0F0"/>
              </a:solidFill>
            </a:endParaRPr>
          </a:p>
          <a:p>
            <a:pPr marL="68580" indent="0">
              <a:buNone/>
            </a:pP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86" y="2895600"/>
            <a:ext cx="232343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008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我们该怎么做？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CN" altLang="en-US" b="1" dirty="0" smtClean="0"/>
              <a:t>爱</a:t>
            </a:r>
            <a:r>
              <a:rPr lang="en-US" altLang="zh-CN" b="1" dirty="0" smtClean="0"/>
              <a:t>——</a:t>
            </a:r>
            <a:endParaRPr lang="en-US" b="1" dirty="0"/>
          </a:p>
          <a:p>
            <a:r>
              <a:rPr lang="zh-CN" altLang="en-US" dirty="0" smtClean="0"/>
              <a:t>我们是否彼此相爱？</a:t>
            </a:r>
            <a:endParaRPr lang="en-US" dirty="0"/>
          </a:p>
          <a:p>
            <a:r>
              <a:rPr lang="zh-CN" altLang="en-US" dirty="0" smtClean="0"/>
              <a:t>我们是否彼此饶恕？（教会成员之间不可避免地有需要彼此饶恕的冒犯行为）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035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教会内部的争战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神呼召我们在神的无限事工中与神同工。</a:t>
            </a:r>
            <a:endParaRPr lang="en-US" dirty="0"/>
          </a:p>
          <a:p>
            <a:r>
              <a:rPr lang="zh-CN" altLang="en-US" dirty="0" smtClean="0"/>
              <a:t>神的事工非常庞大，靠我们自己是无法胜任的。</a:t>
            </a:r>
            <a:endParaRPr lang="en-US" dirty="0"/>
          </a:p>
          <a:p>
            <a:r>
              <a:rPr lang="zh-CN" altLang="en-US" dirty="0" smtClean="0"/>
              <a:t>和他同工是会受到攻击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为福音受苦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经历逼迫。</a:t>
            </a:r>
            <a:endParaRPr lang="en-US" dirty="0"/>
          </a:p>
          <a:p>
            <a:r>
              <a:rPr lang="zh-CN" altLang="en-US" dirty="0" smtClean="0"/>
              <a:t>本课是提醒你们：敌人会从你们的教会内部发起攻击。</a:t>
            </a:r>
            <a:endParaRPr lang="en-US" dirty="0"/>
          </a:p>
          <a:p>
            <a:r>
              <a:rPr lang="zh-CN" altLang="en-US" dirty="0" smtClean="0"/>
              <a:t>有时争战发生在你自己的阵营中。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22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3694</Words>
  <Application>Microsoft Office PowerPoint</Application>
  <PresentationFormat>全屏显示(4:3)</PresentationFormat>
  <Paragraphs>418</Paragraphs>
  <Slides>91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96" baseType="lpstr">
      <vt:lpstr>幼圆</vt:lpstr>
      <vt:lpstr>Calibri</vt:lpstr>
      <vt:lpstr>Century Gothic</vt:lpstr>
      <vt:lpstr>Wingdings 2</vt:lpstr>
      <vt:lpstr>Austin</vt:lpstr>
      <vt:lpstr>     教会内部        的争战</vt:lpstr>
      <vt:lpstr>           教会内部的争战</vt:lpstr>
      <vt:lpstr>教会内部的争战</vt:lpstr>
      <vt:lpstr>教会内部的争战</vt:lpstr>
      <vt:lpstr>教会内部的争战</vt:lpstr>
      <vt:lpstr>……争战在哪里？</vt:lpstr>
      <vt:lpstr>……被伏击</vt:lpstr>
      <vt:lpstr> 教会内部的争战</vt:lpstr>
      <vt:lpstr>教会内部的争战</vt:lpstr>
      <vt:lpstr>狼</vt:lpstr>
      <vt:lpstr>狼</vt:lpstr>
      <vt:lpstr>狼</vt:lpstr>
      <vt:lpstr>狼</vt:lpstr>
      <vt:lpstr>狼</vt:lpstr>
      <vt:lpstr>狼</vt:lpstr>
      <vt:lpstr>   叛教者</vt:lpstr>
      <vt:lpstr>叛教者</vt:lpstr>
      <vt:lpstr>叛教者</vt:lpstr>
      <vt:lpstr>叛教者</vt:lpstr>
      <vt:lpstr>叛教者</vt:lpstr>
      <vt:lpstr>叛教者</vt:lpstr>
      <vt:lpstr>教会内部的争战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教会内部的争战:纷争</vt:lpstr>
      <vt:lpstr>教会内部的争战</vt:lpstr>
      <vt:lpstr>教会内部的争战:惧怕</vt:lpstr>
      <vt:lpstr>教会内部的争战：惧怕</vt:lpstr>
      <vt:lpstr>教会内部的争战：惧怕</vt:lpstr>
      <vt:lpstr>教会内部的争战</vt:lpstr>
      <vt:lpstr>教会内部的争战：惧怕</vt:lpstr>
      <vt:lpstr>教会内部的争战：惧怕</vt:lpstr>
      <vt:lpstr>教会内部的争战</vt:lpstr>
      <vt:lpstr>教会内部的争战</vt:lpstr>
      <vt:lpstr>教会内部的争战：不信</vt:lpstr>
      <vt:lpstr>教会内部的争战：不信</vt:lpstr>
      <vt:lpstr>教会内部的争战：不信</vt:lpstr>
      <vt:lpstr>教会内部的争战：不信</vt:lpstr>
      <vt:lpstr>教会内部的争战</vt:lpstr>
      <vt:lpstr>教会内部的争战：缺乏爱</vt:lpstr>
      <vt:lpstr>教会内部的争战：缺乏爱</vt:lpstr>
      <vt:lpstr>教会内部的争战：缺乏爱</vt:lpstr>
      <vt:lpstr>约一 4:7-11(和合本) </vt:lpstr>
      <vt:lpstr>教会内部的争战：缺乏爱</vt:lpstr>
      <vt:lpstr>圣经中的内战……</vt:lpstr>
      <vt:lpstr>……约沙法</vt:lpstr>
      <vt:lpstr>……约沙法</vt:lpstr>
      <vt:lpstr>……约沙法</vt:lpstr>
      <vt:lpstr>……约沙法</vt:lpstr>
      <vt:lpstr>……约沙法</vt:lpstr>
      <vt:lpstr>……约沙法</vt:lpstr>
      <vt:lpstr>……约沙法</vt:lpstr>
      <vt:lpstr>圣经中的内战……</vt:lpstr>
      <vt:lpstr>士7:22                  基甸 </vt:lpstr>
      <vt:lpstr>士 7:22                  基甸</vt:lpstr>
      <vt:lpstr>……十二门徒</vt:lpstr>
      <vt:lpstr>路 9:46 </vt:lpstr>
      <vt:lpstr>路 22:21 </vt:lpstr>
      <vt:lpstr>路22:21</vt:lpstr>
      <vt:lpstr>路 22:24 </vt:lpstr>
      <vt:lpstr>路 22:24</vt:lpstr>
      <vt:lpstr>……哥林多教会</vt:lpstr>
      <vt:lpstr>……哥林多教会</vt:lpstr>
      <vt:lpstr>……我们该怎么做？</vt:lpstr>
      <vt:lpstr>……我们该怎么做？</vt:lpstr>
      <vt:lpstr>……我们该怎么做？</vt:lpstr>
      <vt:lpstr>我们该怎么做？</vt:lpstr>
      <vt:lpstr>……教会内部的争战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2018-12-31T04:46:43Z</dcterms:created>
  <dcterms:modified xsi:type="dcterms:W3CDTF">2019-05-24T13:03:49Z</dcterms:modified>
</cp:coreProperties>
</file>