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4044" r:id="rId1"/>
  </p:sldMasterIdLst>
  <p:notesMasterIdLst>
    <p:notesMasterId r:id="rId66"/>
  </p:notesMasterIdLst>
  <p:sldIdLst>
    <p:sldId id="443" r:id="rId2"/>
    <p:sldId id="440" r:id="rId3"/>
    <p:sldId id="446" r:id="rId4"/>
    <p:sldId id="441" r:id="rId5"/>
    <p:sldId id="439" r:id="rId6"/>
    <p:sldId id="447" r:id="rId7"/>
    <p:sldId id="449" r:id="rId8"/>
    <p:sldId id="476" r:id="rId9"/>
    <p:sldId id="477" r:id="rId10"/>
    <p:sldId id="451" r:id="rId11"/>
    <p:sldId id="450" r:id="rId12"/>
    <p:sldId id="453" r:id="rId13"/>
    <p:sldId id="454" r:id="rId14"/>
    <p:sldId id="455" r:id="rId15"/>
    <p:sldId id="456" r:id="rId16"/>
    <p:sldId id="467" r:id="rId17"/>
    <p:sldId id="468" r:id="rId18"/>
    <p:sldId id="469" r:id="rId19"/>
    <p:sldId id="470" r:id="rId20"/>
    <p:sldId id="471" r:id="rId21"/>
    <p:sldId id="472" r:id="rId22"/>
    <p:sldId id="473" r:id="rId23"/>
    <p:sldId id="475" r:id="rId24"/>
    <p:sldId id="457" r:id="rId25"/>
    <p:sldId id="458" r:id="rId26"/>
    <p:sldId id="459" r:id="rId27"/>
    <p:sldId id="460" r:id="rId28"/>
    <p:sldId id="461" r:id="rId29"/>
    <p:sldId id="462" r:id="rId30"/>
    <p:sldId id="463" r:id="rId31"/>
    <p:sldId id="474" r:id="rId32"/>
    <p:sldId id="464" r:id="rId33"/>
    <p:sldId id="465" r:id="rId34"/>
    <p:sldId id="466" r:id="rId35"/>
    <p:sldId id="445" r:id="rId36"/>
    <p:sldId id="399" r:id="rId37"/>
    <p:sldId id="401" r:id="rId38"/>
    <p:sldId id="402" r:id="rId39"/>
    <p:sldId id="444" r:id="rId40"/>
    <p:sldId id="258" r:id="rId41"/>
    <p:sldId id="442" r:id="rId42"/>
    <p:sldId id="256" r:id="rId43"/>
    <p:sldId id="361" r:id="rId44"/>
    <p:sldId id="423" r:id="rId45"/>
    <p:sldId id="424" r:id="rId46"/>
    <p:sldId id="317" r:id="rId47"/>
    <p:sldId id="375" r:id="rId48"/>
    <p:sldId id="334" r:id="rId49"/>
    <p:sldId id="343" r:id="rId50"/>
    <p:sldId id="363" r:id="rId51"/>
    <p:sldId id="385" r:id="rId52"/>
    <p:sldId id="418" r:id="rId53"/>
    <p:sldId id="387" r:id="rId54"/>
    <p:sldId id="392" r:id="rId55"/>
    <p:sldId id="434" r:id="rId56"/>
    <p:sldId id="435" r:id="rId57"/>
    <p:sldId id="436" r:id="rId58"/>
    <p:sldId id="396" r:id="rId59"/>
    <p:sldId id="437" r:id="rId60"/>
    <p:sldId id="427" r:id="rId61"/>
    <p:sldId id="428" r:id="rId62"/>
    <p:sldId id="429" r:id="rId63"/>
    <p:sldId id="438" r:id="rId64"/>
    <p:sldId id="452" r:id="rId6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>
        <p:scale>
          <a:sx n="55" d="100"/>
          <a:sy n="55" d="100"/>
        </p:scale>
        <p:origin x="112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A4A633B-85BC-4D58-926E-8E237F689D5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1929094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726630C-E816-493F-92B8-D14A4485F594}" type="slidenum">
              <a:rPr lang="en-US" altLang="vi-VN" sz="1200" smtClean="0">
                <a:latin typeface="Arial" panose="020B0604020202020204" pitchFamily="34" charset="0"/>
              </a:rPr>
              <a:pPr/>
              <a:t>40</a:t>
            </a:fld>
            <a:endParaRPr lang="en-US" altLang="vi-VN" sz="1200" smtClean="0">
              <a:latin typeface="Arial" panose="020B0604020202020204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62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F601687B-2601-4B47-943B-0BF2E8AF21F6}" type="slidenum">
              <a:rPr lang="en-US" altLang="vi-VN" sz="1200" smtClean="0">
                <a:latin typeface="Arial" panose="020B0604020202020204" pitchFamily="34" charset="0"/>
              </a:rPr>
              <a:pPr/>
              <a:t>50</a:t>
            </a:fld>
            <a:endParaRPr lang="en-US" altLang="vi-VN" sz="1200" smtClean="0">
              <a:latin typeface="Arial" panose="020B0604020202020204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927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CCC7F26-0FFA-4827-B5CE-74FA3E665F1F}" type="slidenum">
              <a:rPr lang="en-US" altLang="vi-VN" sz="1200" smtClean="0">
                <a:latin typeface="Arial" panose="020B0604020202020204" pitchFamily="34" charset="0"/>
              </a:rPr>
              <a:pPr/>
              <a:t>51</a:t>
            </a:fld>
            <a:endParaRPr lang="en-US" altLang="vi-VN" sz="1200" smtClean="0">
              <a:latin typeface="Arial" panose="020B0604020202020204" pitchFamily="34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34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8A1FAE29-3701-41DC-834F-0DAC51DE4C9D}" type="slidenum">
              <a:rPr lang="en-US" altLang="vi-VN" sz="1200" smtClean="0">
                <a:latin typeface="Arial" panose="020B0604020202020204" pitchFamily="34" charset="0"/>
              </a:rPr>
              <a:pPr/>
              <a:t>53</a:t>
            </a:fld>
            <a:endParaRPr lang="en-US" altLang="vi-VN" sz="1200" smtClean="0">
              <a:latin typeface="Arial" panose="020B0604020202020204" pitchFamily="34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269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AA0C051-723E-49A5-938D-EC3DF53811D2}" type="slidenum">
              <a:rPr lang="en-US" altLang="vi-VN" sz="1200" smtClean="0">
                <a:latin typeface="Arial" panose="020B0604020202020204" pitchFamily="34" charset="0"/>
              </a:rPr>
              <a:pPr/>
              <a:t>54</a:t>
            </a:fld>
            <a:endParaRPr lang="en-US" altLang="vi-VN" sz="1200" smtClean="0">
              <a:latin typeface="Arial" panose="020B0604020202020204" pitchFamily="34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085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7328394-DE63-4AB0-B49A-3AC0EA753BE1}" type="slidenum">
              <a:rPr lang="en-US" altLang="vi-VN" sz="1200" smtClean="0">
                <a:latin typeface="Arial" panose="020B0604020202020204" pitchFamily="34" charset="0"/>
              </a:rPr>
              <a:pPr/>
              <a:t>42</a:t>
            </a:fld>
            <a:endParaRPr lang="en-US" altLang="vi-VN" sz="1200" smtClean="0">
              <a:latin typeface="Arial" panose="020B0604020202020204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523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2127AFF-4C0E-40BE-A092-15F51AC2763E}" type="slidenum">
              <a:rPr lang="en-US" altLang="vi-VN" sz="1200" smtClean="0">
                <a:latin typeface="Arial" panose="020B0604020202020204" pitchFamily="34" charset="0"/>
              </a:rPr>
              <a:pPr/>
              <a:t>43</a:t>
            </a:fld>
            <a:endParaRPr lang="en-US" altLang="vi-VN" sz="1200" smtClean="0">
              <a:latin typeface="Arial" panose="020B0604020202020204" pitchFamily="34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791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7551C569-C7A5-4D04-8795-C5313E6A6AC3}" type="slidenum">
              <a:rPr lang="en-US" altLang="vi-VN" sz="1200" smtClean="0">
                <a:latin typeface="Arial" panose="020B0604020202020204" pitchFamily="34" charset="0"/>
              </a:rPr>
              <a:pPr/>
              <a:t>44</a:t>
            </a:fld>
            <a:endParaRPr lang="en-US" altLang="vi-VN" sz="1200" smtClean="0">
              <a:latin typeface="Arial" panose="020B0604020202020204" pitchFamily="34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647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E5EC38D-19A3-428C-8392-7F845CA663F7}" type="slidenum">
              <a:rPr lang="en-US" altLang="vi-VN" sz="1200" smtClean="0">
                <a:latin typeface="Arial" panose="020B0604020202020204" pitchFamily="34" charset="0"/>
              </a:rPr>
              <a:pPr/>
              <a:t>45</a:t>
            </a:fld>
            <a:endParaRPr lang="en-US" altLang="vi-VN" sz="1200" smtClean="0">
              <a:latin typeface="Arial" panose="020B0604020202020204" pitchFamily="34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077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38E955F9-66C1-4C8B-8DED-C3842E618699}" type="slidenum">
              <a:rPr lang="en-US" altLang="vi-VN" sz="1200" smtClean="0">
                <a:latin typeface="Arial" panose="020B0604020202020204" pitchFamily="34" charset="0"/>
              </a:rPr>
              <a:pPr/>
              <a:t>46</a:t>
            </a:fld>
            <a:endParaRPr lang="en-US" altLang="vi-VN" sz="1200" smtClean="0">
              <a:latin typeface="Arial" panose="020B0604020202020204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499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221B016-7EFC-4E75-946C-DDE8330F791D}" type="slidenum">
              <a:rPr lang="en-US" altLang="vi-VN" sz="1200" smtClean="0">
                <a:latin typeface="Arial" panose="020B0604020202020204" pitchFamily="34" charset="0"/>
              </a:rPr>
              <a:pPr/>
              <a:t>47</a:t>
            </a:fld>
            <a:endParaRPr lang="en-US" altLang="vi-VN" sz="1200" smtClean="0">
              <a:latin typeface="Arial" panose="020B0604020202020204" pitchFamily="34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998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49A429AF-62F0-4196-A7B5-A2BB81586762}" type="slidenum">
              <a:rPr lang="en-US" altLang="vi-VN" sz="1200" smtClean="0">
                <a:latin typeface="Arial" panose="020B0604020202020204" pitchFamily="34" charset="0"/>
              </a:rPr>
              <a:pPr/>
              <a:t>48</a:t>
            </a:fld>
            <a:endParaRPr lang="en-US" altLang="vi-VN" sz="1200" smtClean="0">
              <a:latin typeface="Arial" panose="020B0604020202020204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317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B34C3BEF-FDF9-45F6-976C-B71FB25F1573}" type="slidenum">
              <a:rPr lang="en-US" altLang="vi-VN" sz="1200" smtClean="0">
                <a:latin typeface="Arial" panose="020B0604020202020204" pitchFamily="34" charset="0"/>
              </a:rPr>
              <a:pPr/>
              <a:t>49</a:t>
            </a:fld>
            <a:endParaRPr lang="en-US" altLang="vi-VN" sz="1200" smtClean="0">
              <a:latin typeface="Arial" panose="020B0604020202020204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036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3"/>
          <p:cNvSpPr>
            <a:spLocks/>
          </p:cNvSpPr>
          <p:nvPr/>
        </p:nvSpPr>
        <p:spPr bwMode="auto">
          <a:xfrm>
            <a:off x="-31750" y="4321175"/>
            <a:ext cx="1395413" cy="781050"/>
          </a:xfrm>
          <a:custGeom>
            <a:avLst/>
            <a:gdLst>
              <a:gd name="T0" fmla="*/ 5799 w 8042"/>
              <a:gd name="T1" fmla="*/ 10000 h 10000"/>
              <a:gd name="T2" fmla="*/ 5961 w 8042"/>
              <a:gd name="T3" fmla="*/ 9880 h 10000"/>
              <a:gd name="T4" fmla="*/ 5988 w 8042"/>
              <a:gd name="T5" fmla="*/ 9820 h 10000"/>
              <a:gd name="T6" fmla="*/ 8042 w 8042"/>
              <a:gd name="T7" fmla="*/ 5260 h 10000"/>
              <a:gd name="T8" fmla="*/ 8042 w 8042"/>
              <a:gd name="T9" fmla="*/ 4721 h 10000"/>
              <a:gd name="T10" fmla="*/ 5988 w 8042"/>
              <a:gd name="T11" fmla="*/ 221 h 10000"/>
              <a:gd name="T12" fmla="*/ 5961 w 8042"/>
              <a:gd name="T13" fmla="*/ 160 h 10000"/>
              <a:gd name="T14" fmla="*/ 5799 w 8042"/>
              <a:gd name="T15" fmla="*/ 41 h 10000"/>
              <a:gd name="T16" fmla="*/ 18 w 8042"/>
              <a:gd name="T17" fmla="*/ 0 h 10000"/>
              <a:gd name="T18" fmla="*/ 0 w 8042"/>
              <a:gd name="T19" fmla="*/ 9991 h 10000"/>
              <a:gd name="T20" fmla="*/ 5799 w 8042"/>
              <a:gd name="T21" fmla="*/ 10000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863" y="4529138"/>
            <a:ext cx="584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4EE65-4A18-455C-AF4D-180589965BF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6824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ED2B9-765D-4A42-A675-71A815831BD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51663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Box 34"/>
          <p:cNvSpPr txBox="1">
            <a:spLocks noChangeArrowheads="1"/>
          </p:cNvSpPr>
          <p:nvPr/>
        </p:nvSpPr>
        <p:spPr bwMode="auto">
          <a:xfrm>
            <a:off x="1808163" y="647700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62"/>
          <p:cNvSpPr txBox="1">
            <a:spLocks noChangeArrowheads="1"/>
          </p:cNvSpPr>
          <p:nvPr/>
        </p:nvSpPr>
        <p:spPr bwMode="auto">
          <a:xfrm>
            <a:off x="8169275" y="290512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92F3F-457C-4971-A561-4D97EEA89EB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18732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24965-2035-4AC1-9FC2-D82BD2AACDF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5615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Box 34"/>
          <p:cNvSpPr txBox="1">
            <a:spLocks noChangeArrowheads="1"/>
          </p:cNvSpPr>
          <p:nvPr/>
        </p:nvSpPr>
        <p:spPr bwMode="auto">
          <a:xfrm>
            <a:off x="1808163" y="647700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62"/>
          <p:cNvSpPr txBox="1">
            <a:spLocks noChangeArrowheads="1"/>
          </p:cNvSpPr>
          <p:nvPr/>
        </p:nvSpPr>
        <p:spPr bwMode="auto">
          <a:xfrm>
            <a:off x="8169275" y="2905125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1667D-5C4D-4030-8F12-5D3D80C0D99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367628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C2928-0D16-41A6-BD91-8BCF86828B8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29346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2F8B5-B503-4FC2-AA62-1054836E6EB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90479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96151-A918-4AC3-A4BA-B0AE9EAF3F0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6442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04326-D91A-4D8E-A7BC-C37DA3AE6EB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0433833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87C2C-77EF-4942-882F-E42AE701B91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1270184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E84FF-FB98-48CE-8376-9E1E2336F34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8692088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39784-C8B9-4CEE-AD3B-02CFFF22D79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99897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99029-1F3B-4F27-B53B-616DA48D6FB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67426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2726D-F363-4891-9704-0B23866CFE0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33236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D9593-B4D6-4673-8AB5-D58F8059164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628994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8D1DF-F609-4B5F-82AA-9809730870C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4243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C67F2-4D5A-43C0-A272-D364B532982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02630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FEE2F-03A5-4540-BAEC-9A0CDA7EC76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99378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7908 w 7908"/>
              <a:gd name="T1" fmla="*/ 4694 h 10000"/>
              <a:gd name="T2" fmla="*/ 6575 w 7908"/>
              <a:gd name="T3" fmla="*/ 188 h 10000"/>
              <a:gd name="T4" fmla="*/ 6546 w 7908"/>
              <a:gd name="T5" fmla="*/ 94 h 10000"/>
              <a:gd name="T6" fmla="*/ 6463 w 7908"/>
              <a:gd name="T7" fmla="*/ 0 h 10000"/>
              <a:gd name="T8" fmla="*/ 5935 w 7908"/>
              <a:gd name="T9" fmla="*/ 0 h 10000"/>
              <a:gd name="T10" fmla="*/ 0 w 7908"/>
              <a:gd name="T11" fmla="*/ 62 h 10000"/>
              <a:gd name="T12" fmla="*/ 0 w 7908"/>
              <a:gd name="T13" fmla="*/ 10000 h 10000"/>
              <a:gd name="T14" fmla="*/ 5935 w 7908"/>
              <a:gd name="T15" fmla="*/ 9952 h 10000"/>
              <a:gd name="T16" fmla="*/ 6463 w 7908"/>
              <a:gd name="T17" fmla="*/ 9952 h 10000"/>
              <a:gd name="T18" fmla="*/ 6546 w 7908"/>
              <a:gd name="T19" fmla="*/ 9859 h 10000"/>
              <a:gd name="T20" fmla="*/ 6575 w 7908"/>
              <a:gd name="T21" fmla="*/ 9764 h 10000"/>
              <a:gd name="T22" fmla="*/ 7908 w 7908"/>
              <a:gd name="T23" fmla="*/ 5258 h 10000"/>
              <a:gd name="T24" fmla="*/ 7908 w 7908"/>
              <a:gd name="T25" fmla="*/ 4694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CD3E5-B65C-4520-B1A6-99F7560572E3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38500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5"/>
          <p:cNvGrpSpPr>
            <a:grpSpLocks/>
          </p:cNvGrpSpPr>
          <p:nvPr/>
        </p:nvGrpSpPr>
        <p:grpSpPr bwMode="auto">
          <a:xfrm>
            <a:off x="0" y="228600"/>
            <a:ext cx="1981200" cy="6638925"/>
            <a:chOff x="2487613" y="285750"/>
            <a:chExt cx="2428875" cy="5654676"/>
          </a:xfrm>
        </p:grpSpPr>
        <p:sp>
          <p:nvSpPr>
            <p:cNvPr id="1046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22 w 22"/>
                <a:gd name="T1" fmla="*/ 136 h 136"/>
                <a:gd name="T2" fmla="*/ 17 w 22"/>
                <a:gd name="T3" fmla="*/ 80 h 136"/>
                <a:gd name="T4" fmla="*/ 0 w 22"/>
                <a:gd name="T5" fmla="*/ 0 h 136"/>
                <a:gd name="T6" fmla="*/ 0 w 22"/>
                <a:gd name="T7" fmla="*/ 35 h 136"/>
                <a:gd name="T8" fmla="*/ 20 w 22"/>
                <a:gd name="T9" fmla="*/ 124 h 136"/>
                <a:gd name="T10" fmla="*/ 22 w 22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86 w 140"/>
                <a:gd name="T1" fmla="*/ 350 h 504"/>
                <a:gd name="T2" fmla="*/ 139 w 140"/>
                <a:gd name="T3" fmla="*/ 504 h 504"/>
                <a:gd name="T4" fmla="*/ 140 w 140"/>
                <a:gd name="T5" fmla="*/ 478 h 504"/>
                <a:gd name="T6" fmla="*/ 95 w 140"/>
                <a:gd name="T7" fmla="*/ 347 h 504"/>
                <a:gd name="T8" fmla="*/ 0 w 140"/>
                <a:gd name="T9" fmla="*/ 0 h 504"/>
                <a:gd name="T10" fmla="*/ 6 w 140"/>
                <a:gd name="T11" fmla="*/ 61 h 504"/>
                <a:gd name="T12" fmla="*/ 86 w 140"/>
                <a:gd name="T13" fmla="*/ 35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8 w 132"/>
                <a:gd name="T1" fmla="*/ 22 h 308"/>
                <a:gd name="T2" fmla="*/ 0 w 132"/>
                <a:gd name="T3" fmla="*/ 0 h 308"/>
                <a:gd name="T4" fmla="*/ 0 w 132"/>
                <a:gd name="T5" fmla="*/ 29 h 308"/>
                <a:gd name="T6" fmla="*/ 68 w 132"/>
                <a:gd name="T7" fmla="*/ 194 h 308"/>
                <a:gd name="T8" fmla="*/ 123 w 132"/>
                <a:gd name="T9" fmla="*/ 308 h 308"/>
                <a:gd name="T10" fmla="*/ 132 w 132"/>
                <a:gd name="T11" fmla="*/ 308 h 308"/>
                <a:gd name="T12" fmla="*/ 77 w 132"/>
                <a:gd name="T13" fmla="*/ 190 h 308"/>
                <a:gd name="T14" fmla="*/ 8 w 132"/>
                <a:gd name="T15" fmla="*/ 2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9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28 w 37"/>
                <a:gd name="T1" fmla="*/ 79 h 79"/>
                <a:gd name="T2" fmla="*/ 37 w 37"/>
                <a:gd name="T3" fmla="*/ 79 h 79"/>
                <a:gd name="T4" fmla="*/ 0 w 37"/>
                <a:gd name="T5" fmla="*/ 0 h 79"/>
                <a:gd name="T6" fmla="*/ 28 w 37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162 w 178"/>
                <a:gd name="T1" fmla="*/ 660 h 722"/>
                <a:gd name="T2" fmla="*/ 116 w 178"/>
                <a:gd name="T3" fmla="*/ 534 h 722"/>
                <a:gd name="T4" fmla="*/ 40 w 178"/>
                <a:gd name="T5" fmla="*/ 236 h 722"/>
                <a:gd name="T6" fmla="*/ 12 w 178"/>
                <a:gd name="T7" fmla="*/ 51 h 722"/>
                <a:gd name="T8" fmla="*/ 0 w 178"/>
                <a:gd name="T9" fmla="*/ 0 h 722"/>
                <a:gd name="T10" fmla="*/ 33 w 178"/>
                <a:gd name="T11" fmla="*/ 237 h 722"/>
                <a:gd name="T12" fmla="*/ 107 w 178"/>
                <a:gd name="T13" fmla="*/ 537 h 722"/>
                <a:gd name="T14" fmla="*/ 160 w 178"/>
                <a:gd name="T15" fmla="*/ 681 h 722"/>
                <a:gd name="T16" fmla="*/ 178 w 178"/>
                <a:gd name="T17" fmla="*/ 722 h 722"/>
                <a:gd name="T18" fmla="*/ 174 w 178"/>
                <a:gd name="T19" fmla="*/ 708 h 722"/>
                <a:gd name="T20" fmla="*/ 162 w 178"/>
                <a:gd name="T21" fmla="*/ 660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1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11 w 23"/>
                <a:gd name="T1" fmla="*/ 577 h 635"/>
                <a:gd name="T2" fmla="*/ 12 w 23"/>
                <a:gd name="T3" fmla="*/ 589 h 635"/>
                <a:gd name="T4" fmla="*/ 22 w 23"/>
                <a:gd name="T5" fmla="*/ 632 h 635"/>
                <a:gd name="T6" fmla="*/ 23 w 23"/>
                <a:gd name="T7" fmla="*/ 635 h 635"/>
                <a:gd name="T8" fmla="*/ 17 w 23"/>
                <a:gd name="T9" fmla="*/ 576 h 635"/>
                <a:gd name="T10" fmla="*/ 5 w 23"/>
                <a:gd name="T11" fmla="*/ 269 h 635"/>
                <a:gd name="T12" fmla="*/ 15 w 23"/>
                <a:gd name="T13" fmla="*/ 0 h 635"/>
                <a:gd name="T14" fmla="*/ 12 w 23"/>
                <a:gd name="T15" fmla="*/ 0 h 635"/>
                <a:gd name="T16" fmla="*/ 1 w 23"/>
                <a:gd name="T17" fmla="*/ 269 h 635"/>
                <a:gd name="T18" fmla="*/ 11 w 23"/>
                <a:gd name="T19" fmla="*/ 577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5 w 17"/>
                <a:gd name="T3" fmla="*/ 56 h 107"/>
                <a:gd name="T4" fmla="*/ 17 w 17"/>
                <a:gd name="T5" fmla="*/ 107 h 107"/>
                <a:gd name="T6" fmla="*/ 11 w 17"/>
                <a:gd name="T7" fmla="*/ 46 h 107"/>
                <a:gd name="T8" fmla="*/ 10 w 17"/>
                <a:gd name="T9" fmla="*/ 43 h 107"/>
                <a:gd name="T10" fmla="*/ 0 w 17"/>
                <a:gd name="T1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5 w 41"/>
                <a:gd name="T3" fmla="*/ 93 h 222"/>
                <a:gd name="T4" fmla="*/ 17 w 41"/>
                <a:gd name="T5" fmla="*/ 166 h 222"/>
                <a:gd name="T6" fmla="*/ 24 w 41"/>
                <a:gd name="T7" fmla="*/ 184 h 222"/>
                <a:gd name="T8" fmla="*/ 41 w 41"/>
                <a:gd name="T9" fmla="*/ 222 h 222"/>
                <a:gd name="T10" fmla="*/ 38 w 41"/>
                <a:gd name="T11" fmla="*/ 212 h 222"/>
                <a:gd name="T12" fmla="*/ 13 w 41"/>
                <a:gd name="T13" fmla="*/ 92 h 222"/>
                <a:gd name="T14" fmla="*/ 8 w 41"/>
                <a:gd name="T15" fmla="*/ 22 h 222"/>
                <a:gd name="T16" fmla="*/ 7 w 41"/>
                <a:gd name="T17" fmla="*/ 18 h 222"/>
                <a:gd name="T18" fmla="*/ 0 w 41"/>
                <a:gd name="T1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4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7 w 450"/>
                <a:gd name="T1" fmla="*/ 854 h 878"/>
                <a:gd name="T2" fmla="*/ 50 w 450"/>
                <a:gd name="T3" fmla="*/ 613 h 878"/>
                <a:gd name="T4" fmla="*/ 149 w 450"/>
                <a:gd name="T5" fmla="*/ 388 h 878"/>
                <a:gd name="T6" fmla="*/ 285 w 450"/>
                <a:gd name="T7" fmla="*/ 183 h 878"/>
                <a:gd name="T8" fmla="*/ 364 w 450"/>
                <a:gd name="T9" fmla="*/ 89 h 878"/>
                <a:gd name="T10" fmla="*/ 406 w 450"/>
                <a:gd name="T11" fmla="*/ 44 h 878"/>
                <a:gd name="T12" fmla="*/ 450 w 450"/>
                <a:gd name="T13" fmla="*/ 1 h 878"/>
                <a:gd name="T14" fmla="*/ 450 w 450"/>
                <a:gd name="T15" fmla="*/ 0 h 878"/>
                <a:gd name="T16" fmla="*/ 405 w 450"/>
                <a:gd name="T17" fmla="*/ 43 h 878"/>
                <a:gd name="T18" fmla="*/ 363 w 450"/>
                <a:gd name="T19" fmla="*/ 88 h 878"/>
                <a:gd name="T20" fmla="*/ 283 w 450"/>
                <a:gd name="T21" fmla="*/ 181 h 878"/>
                <a:gd name="T22" fmla="*/ 145 w 450"/>
                <a:gd name="T23" fmla="*/ 386 h 878"/>
                <a:gd name="T24" fmla="*/ 45 w 450"/>
                <a:gd name="T25" fmla="*/ 611 h 878"/>
                <a:gd name="T26" fmla="*/ 0 w 450"/>
                <a:gd name="T27" fmla="*/ 854 h 878"/>
                <a:gd name="T28" fmla="*/ 0 w 450"/>
                <a:gd name="T29" fmla="*/ 859 h 878"/>
                <a:gd name="T30" fmla="*/ 7 w 450"/>
                <a:gd name="T31" fmla="*/ 878 h 878"/>
                <a:gd name="T32" fmla="*/ 7 w 450"/>
                <a:gd name="T33" fmla="*/ 854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26 w 35"/>
                <a:gd name="T3" fmla="*/ 73 h 73"/>
                <a:gd name="T4" fmla="*/ 35 w 35"/>
                <a:gd name="T5" fmla="*/ 73 h 73"/>
                <a:gd name="T6" fmla="*/ 0 w 35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7 w 8"/>
                <a:gd name="T1" fmla="*/ 44 h 48"/>
                <a:gd name="T2" fmla="*/ 8 w 8"/>
                <a:gd name="T3" fmla="*/ 48 h 48"/>
                <a:gd name="T4" fmla="*/ 8 w 8"/>
                <a:gd name="T5" fmla="*/ 19 h 48"/>
                <a:gd name="T6" fmla="*/ 1 w 8"/>
                <a:gd name="T7" fmla="*/ 0 h 48"/>
                <a:gd name="T8" fmla="*/ 0 w 8"/>
                <a:gd name="T9" fmla="*/ 26 h 48"/>
                <a:gd name="T10" fmla="*/ 7 w 8"/>
                <a:gd name="T1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7 w 52"/>
                <a:gd name="T1" fmla="*/ 18 h 135"/>
                <a:gd name="T2" fmla="*/ 0 w 52"/>
                <a:gd name="T3" fmla="*/ 0 h 135"/>
                <a:gd name="T4" fmla="*/ 12 w 52"/>
                <a:gd name="T5" fmla="*/ 48 h 135"/>
                <a:gd name="T6" fmla="*/ 16 w 52"/>
                <a:gd name="T7" fmla="*/ 62 h 135"/>
                <a:gd name="T8" fmla="*/ 51 w 52"/>
                <a:gd name="T9" fmla="*/ 135 h 135"/>
                <a:gd name="T10" fmla="*/ 52 w 52"/>
                <a:gd name="T11" fmla="*/ 135 h 135"/>
                <a:gd name="T12" fmla="*/ 24 w 52"/>
                <a:gd name="T13" fmla="*/ 56 h 135"/>
                <a:gd name="T14" fmla="*/ 7 w 52"/>
                <a:gd name="T15" fmla="*/ 1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27" name="Group 48"/>
          <p:cNvGrpSpPr>
            <a:grpSpLocks/>
          </p:cNvGrpSpPr>
          <p:nvPr/>
        </p:nvGrpSpPr>
        <p:grpSpPr bwMode="auto">
          <a:xfrm>
            <a:off x="20638" y="0"/>
            <a:ext cx="1952625" cy="6853238"/>
            <a:chOff x="6627813" y="195717"/>
            <a:chExt cx="1952625" cy="5678034"/>
          </a:xfrm>
        </p:grpSpPr>
        <p:sp>
          <p:nvSpPr>
            <p:cNvPr id="1034" name="Freeform 27"/>
            <p:cNvSpPr>
              <a:spLocks/>
            </p:cNvSpPr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>
                <a:gd name="T0" fmla="*/ 7 w 103"/>
                <a:gd name="T1" fmla="*/ 210 h 920"/>
                <a:gd name="T2" fmla="*/ 26 w 103"/>
                <a:gd name="T3" fmla="*/ 445 h 920"/>
                <a:gd name="T4" fmla="*/ 57 w 103"/>
                <a:gd name="T5" fmla="*/ 679 h 920"/>
                <a:gd name="T6" fmla="*/ 101 w 103"/>
                <a:gd name="T7" fmla="*/ 911 h 920"/>
                <a:gd name="T8" fmla="*/ 103 w 103"/>
                <a:gd name="T9" fmla="*/ 920 h 920"/>
                <a:gd name="T10" fmla="*/ 99 w 103"/>
                <a:gd name="T11" fmla="*/ 874 h 920"/>
                <a:gd name="T12" fmla="*/ 99 w 103"/>
                <a:gd name="T13" fmla="*/ 866 h 920"/>
                <a:gd name="T14" fmla="*/ 63 w 103"/>
                <a:gd name="T15" fmla="*/ 678 h 920"/>
                <a:gd name="T16" fmla="*/ 30 w 103"/>
                <a:gd name="T17" fmla="*/ 444 h 920"/>
                <a:gd name="T18" fmla="*/ 9 w 103"/>
                <a:gd name="T19" fmla="*/ 209 h 920"/>
                <a:gd name="T20" fmla="*/ 3 w 103"/>
                <a:gd name="T21" fmla="*/ 92 h 920"/>
                <a:gd name="T22" fmla="*/ 1 w 103"/>
                <a:gd name="T23" fmla="*/ 0 h 920"/>
                <a:gd name="T24" fmla="*/ 0 w 103"/>
                <a:gd name="T25" fmla="*/ 0 h 920"/>
                <a:gd name="T26" fmla="*/ 1 w 103"/>
                <a:gd name="T27" fmla="*/ 92 h 920"/>
                <a:gd name="T28" fmla="*/ 7 w 103"/>
                <a:gd name="T29" fmla="*/ 210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53 w 88"/>
                <a:gd name="T1" fmla="*/ 229 h 330"/>
                <a:gd name="T2" fmla="*/ 88 w 88"/>
                <a:gd name="T3" fmla="*/ 330 h 330"/>
                <a:gd name="T4" fmla="*/ 88 w 88"/>
                <a:gd name="T5" fmla="*/ 308 h 330"/>
                <a:gd name="T6" fmla="*/ 88 w 88"/>
                <a:gd name="T7" fmla="*/ 304 h 330"/>
                <a:gd name="T8" fmla="*/ 62 w 88"/>
                <a:gd name="T9" fmla="*/ 226 h 330"/>
                <a:gd name="T10" fmla="*/ 0 w 88"/>
                <a:gd name="T11" fmla="*/ 0 h 330"/>
                <a:gd name="T12" fmla="*/ 7 w 88"/>
                <a:gd name="T13" fmla="*/ 63 h 330"/>
                <a:gd name="T14" fmla="*/ 53 w 88"/>
                <a:gd name="T15" fmla="*/ 22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6 w 90"/>
                <a:gd name="T1" fmla="*/ 15 h 207"/>
                <a:gd name="T2" fmla="*/ 0 w 90"/>
                <a:gd name="T3" fmla="*/ 0 h 207"/>
                <a:gd name="T4" fmla="*/ 1 w 90"/>
                <a:gd name="T5" fmla="*/ 29 h 207"/>
                <a:gd name="T6" fmla="*/ 42 w 90"/>
                <a:gd name="T7" fmla="*/ 127 h 207"/>
                <a:gd name="T8" fmla="*/ 80 w 90"/>
                <a:gd name="T9" fmla="*/ 207 h 207"/>
                <a:gd name="T10" fmla="*/ 90 w 90"/>
                <a:gd name="T11" fmla="*/ 207 h 207"/>
                <a:gd name="T12" fmla="*/ 50 w 90"/>
                <a:gd name="T13" fmla="*/ 123 h 207"/>
                <a:gd name="T14" fmla="*/ 6 w 90"/>
                <a:gd name="T15" fmla="*/ 1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101 w 115"/>
                <a:gd name="T1" fmla="*/ 409 h 467"/>
                <a:gd name="T2" fmla="*/ 78 w 115"/>
                <a:gd name="T3" fmla="*/ 344 h 467"/>
                <a:gd name="T4" fmla="*/ 29 w 115"/>
                <a:gd name="T5" fmla="*/ 151 h 467"/>
                <a:gd name="T6" fmla="*/ 13 w 115"/>
                <a:gd name="T7" fmla="*/ 53 h 467"/>
                <a:gd name="T8" fmla="*/ 0 w 115"/>
                <a:gd name="T9" fmla="*/ 0 h 467"/>
                <a:gd name="T10" fmla="*/ 21 w 115"/>
                <a:gd name="T11" fmla="*/ 152 h 467"/>
                <a:gd name="T12" fmla="*/ 69 w 115"/>
                <a:gd name="T13" fmla="*/ 347 h 467"/>
                <a:gd name="T14" fmla="*/ 103 w 115"/>
                <a:gd name="T15" fmla="*/ 441 h 467"/>
                <a:gd name="T16" fmla="*/ 115 w 115"/>
                <a:gd name="T17" fmla="*/ 467 h 467"/>
                <a:gd name="T18" fmla="*/ 112 w 115"/>
                <a:gd name="T19" fmla="*/ 458 h 467"/>
                <a:gd name="T20" fmla="*/ 101 w 115"/>
                <a:gd name="T21" fmla="*/ 409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17 w 36"/>
                <a:gd name="T1" fmla="*/ 633 h 633"/>
                <a:gd name="T2" fmla="*/ 13 w 36"/>
                <a:gd name="T3" fmla="*/ 597 h 633"/>
                <a:gd name="T4" fmla="*/ 5 w 36"/>
                <a:gd name="T5" fmla="*/ 398 h 633"/>
                <a:gd name="T6" fmla="*/ 13 w 36"/>
                <a:gd name="T7" fmla="*/ 198 h 633"/>
                <a:gd name="T8" fmla="*/ 22 w 36"/>
                <a:gd name="T9" fmla="*/ 99 h 633"/>
                <a:gd name="T10" fmla="*/ 36 w 36"/>
                <a:gd name="T11" fmla="*/ 0 h 633"/>
                <a:gd name="T12" fmla="*/ 35 w 36"/>
                <a:gd name="T13" fmla="*/ 0 h 633"/>
                <a:gd name="T14" fmla="*/ 20 w 36"/>
                <a:gd name="T15" fmla="*/ 99 h 633"/>
                <a:gd name="T16" fmla="*/ 10 w 36"/>
                <a:gd name="T17" fmla="*/ 198 h 633"/>
                <a:gd name="T18" fmla="*/ 1 w 36"/>
                <a:gd name="T19" fmla="*/ 398 h 633"/>
                <a:gd name="T20" fmla="*/ 7 w 36"/>
                <a:gd name="T21" fmla="*/ 589 h 633"/>
                <a:gd name="T22" fmla="*/ 16 w 36"/>
                <a:gd name="T23" fmla="*/ 632 h 633"/>
                <a:gd name="T24" fmla="*/ 17 w 36"/>
                <a:gd name="T25" fmla="*/ 633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22 w 28"/>
                <a:gd name="T1" fmla="*/ 59 h 59"/>
                <a:gd name="T2" fmla="*/ 28 w 28"/>
                <a:gd name="T3" fmla="*/ 59 h 59"/>
                <a:gd name="T4" fmla="*/ 0 w 28"/>
                <a:gd name="T5" fmla="*/ 0 h 59"/>
                <a:gd name="T6" fmla="*/ 22 w 28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4 w 17"/>
                <a:gd name="T1" fmla="*/ 54 h 107"/>
                <a:gd name="T2" fmla="*/ 17 w 17"/>
                <a:gd name="T3" fmla="*/ 107 h 107"/>
                <a:gd name="T4" fmla="*/ 10 w 17"/>
                <a:gd name="T5" fmla="*/ 44 h 107"/>
                <a:gd name="T6" fmla="*/ 9 w 17"/>
                <a:gd name="T7" fmla="*/ 43 h 107"/>
                <a:gd name="T8" fmla="*/ 0 w 17"/>
                <a:gd name="T9" fmla="*/ 0 h 107"/>
                <a:gd name="T10" fmla="*/ 0 w 17"/>
                <a:gd name="T11" fmla="*/ 8 h 107"/>
                <a:gd name="T12" fmla="*/ 4 w 17"/>
                <a:gd name="T13" fmla="*/ 5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8 w 294"/>
                <a:gd name="T1" fmla="*/ 553 h 568"/>
                <a:gd name="T2" fmla="*/ 35 w 294"/>
                <a:gd name="T3" fmla="*/ 397 h 568"/>
                <a:gd name="T4" fmla="*/ 99 w 294"/>
                <a:gd name="T5" fmla="*/ 252 h 568"/>
                <a:gd name="T6" fmla="*/ 187 w 294"/>
                <a:gd name="T7" fmla="*/ 119 h 568"/>
                <a:gd name="T8" fmla="*/ 238 w 294"/>
                <a:gd name="T9" fmla="*/ 58 h 568"/>
                <a:gd name="T10" fmla="*/ 265 w 294"/>
                <a:gd name="T11" fmla="*/ 28 h 568"/>
                <a:gd name="T12" fmla="*/ 294 w 294"/>
                <a:gd name="T13" fmla="*/ 0 h 568"/>
                <a:gd name="T14" fmla="*/ 293 w 294"/>
                <a:gd name="T15" fmla="*/ 0 h 568"/>
                <a:gd name="T16" fmla="*/ 264 w 294"/>
                <a:gd name="T17" fmla="*/ 27 h 568"/>
                <a:gd name="T18" fmla="*/ 237 w 294"/>
                <a:gd name="T19" fmla="*/ 56 h 568"/>
                <a:gd name="T20" fmla="*/ 185 w 294"/>
                <a:gd name="T21" fmla="*/ 117 h 568"/>
                <a:gd name="T22" fmla="*/ 95 w 294"/>
                <a:gd name="T23" fmla="*/ 249 h 568"/>
                <a:gd name="T24" fmla="*/ 30 w 294"/>
                <a:gd name="T25" fmla="*/ 396 h 568"/>
                <a:gd name="T26" fmla="*/ 0 w 294"/>
                <a:gd name="T27" fmla="*/ 549 h 568"/>
                <a:gd name="T28" fmla="*/ 7 w 294"/>
                <a:gd name="T29" fmla="*/ 568 h 568"/>
                <a:gd name="T30" fmla="*/ 8 w 294"/>
                <a:gd name="T31" fmla="*/ 553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2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19 w 25"/>
                <a:gd name="T3" fmla="*/ 53 h 53"/>
                <a:gd name="T4" fmla="*/ 25 w 25"/>
                <a:gd name="T5" fmla="*/ 53 h 53"/>
                <a:gd name="T6" fmla="*/ 0 w 25"/>
                <a:gd name="T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3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7 w 29"/>
                <a:gd name="T3" fmla="*/ 89 h 141"/>
                <a:gd name="T4" fmla="*/ 18 w 29"/>
                <a:gd name="T5" fmla="*/ 117 h 141"/>
                <a:gd name="T6" fmla="*/ 29 w 29"/>
                <a:gd name="T7" fmla="*/ 141 h 141"/>
                <a:gd name="T8" fmla="*/ 27 w 29"/>
                <a:gd name="T9" fmla="*/ 135 h 141"/>
                <a:gd name="T10" fmla="*/ 8 w 29"/>
                <a:gd name="T11" fmla="*/ 22 h 141"/>
                <a:gd name="T12" fmla="*/ 4 w 29"/>
                <a:gd name="T13" fmla="*/ 11 h 141"/>
                <a:gd name="T14" fmla="*/ 0 w 29"/>
                <a:gd name="T1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26 h 48"/>
                <a:gd name="T2" fmla="*/ 4 w 8"/>
                <a:gd name="T3" fmla="*/ 37 h 48"/>
                <a:gd name="T4" fmla="*/ 8 w 8"/>
                <a:gd name="T5" fmla="*/ 48 h 48"/>
                <a:gd name="T6" fmla="*/ 7 w 8"/>
                <a:gd name="T7" fmla="*/ 19 h 48"/>
                <a:gd name="T8" fmla="*/ 0 w 8"/>
                <a:gd name="T9" fmla="*/ 0 h 48"/>
                <a:gd name="T10" fmla="*/ 0 w 8"/>
                <a:gd name="T11" fmla="*/ 4 h 48"/>
                <a:gd name="T12" fmla="*/ 0 w 8"/>
                <a:gd name="T13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11 w 44"/>
                <a:gd name="T1" fmla="*/ 28 h 111"/>
                <a:gd name="T2" fmla="*/ 0 w 44"/>
                <a:gd name="T3" fmla="*/ 0 h 111"/>
                <a:gd name="T4" fmla="*/ 11 w 44"/>
                <a:gd name="T5" fmla="*/ 49 h 111"/>
                <a:gd name="T6" fmla="*/ 14 w 44"/>
                <a:gd name="T7" fmla="*/ 58 h 111"/>
                <a:gd name="T8" fmla="*/ 39 w 44"/>
                <a:gd name="T9" fmla="*/ 111 h 111"/>
                <a:gd name="T10" fmla="*/ 44 w 44"/>
                <a:gd name="T11" fmla="*/ 111 h 111"/>
                <a:gd name="T12" fmla="*/ 22 w 44"/>
                <a:gd name="T13" fmla="*/ 52 h 111"/>
                <a:gd name="T14" fmla="*/ 11 w 44"/>
                <a:gd name="T15" fmla="*/ 2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" name="Rectangle 61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1944688" y="623888"/>
            <a:ext cx="6589712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43100" y="2133600"/>
            <a:ext cx="65913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688"/>
            <a:ext cx="766763" cy="369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3100" y="6135688"/>
            <a:ext cx="5716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175" y="787400"/>
            <a:ext cx="5857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smtClean="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B2F7D06E-C4E3-4A4B-9FC7-6FCAD69E4D4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  <p:sldLayoutId id="2147484094" r:id="rId12"/>
    <p:sldLayoutId id="2147484095" r:id="rId13"/>
    <p:sldLayoutId id="2147484096" r:id="rId14"/>
    <p:sldLayoutId id="2147484097" r:id="rId15"/>
    <p:sldLayoutId id="2147484098" r:id="rId16"/>
    <p:sldLayoutId id="2147484099" r:id="rId17"/>
    <p:sldLayoutId id="2147484100" r:id="rId18"/>
    <p:sldLayoutId id="2147484101" r:id="rId19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Y:\SSTS Backgrounds\SSTS BG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963"/>
            <a:ext cx="9144000" cy="693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6019800" y="801469"/>
            <a:ext cx="2590800" cy="2438400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>
              <a:defRPr/>
            </a:pPr>
            <a:r>
              <a:rPr lang="zh-CN" altLang="en-US" sz="6000" kern="1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Impact"/>
              </a:rPr>
              <a:t>我们独一的救主</a:t>
            </a:r>
            <a:endParaRPr lang="en-US" sz="6000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Impact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352800" y="3620869"/>
            <a:ext cx="53142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zh-CN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预言有患难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52400" y="3840824"/>
            <a:ext cx="881149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endParaRPr lang="en-CA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eaLnBrk="1" hangingPunct="1">
              <a:defRPr/>
            </a:pPr>
            <a:endParaRPr lang="en-CA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eaLnBrk="1" hangingPunct="1">
              <a:defRPr/>
            </a:pPr>
            <a:r>
              <a:rPr lang="zh-CN" alt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耶稣基督昨日、今日、一直到永远，是一样的。来</a:t>
            </a:r>
            <a:r>
              <a:rPr lang="en-CA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CA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13:8</a:t>
            </a:r>
          </a:p>
          <a:p>
            <a:pPr eaLnBrk="1" hangingPunct="1">
              <a:defRPr/>
            </a:pPr>
            <a:endParaRPr lang="en-CA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eaLnBrk="1" hangingPunct="1">
              <a:defRPr/>
            </a:pPr>
            <a:r>
              <a:rPr lang="zh-CN" alt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他因那摆在前面</a:t>
            </a:r>
            <a:r>
              <a:rPr lang="zh-CN" altLang="en-US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的</a:t>
            </a:r>
            <a:r>
              <a:rPr lang="zh-CN" alt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喜乐，就轻看羞辱，忍受了十字架的苦难</a:t>
            </a:r>
            <a:r>
              <a:rPr lang="en-US" altLang="zh-CN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……</a:t>
            </a:r>
          </a:p>
          <a:p>
            <a:pPr eaLnBrk="1" hangingPunct="1">
              <a:defRPr/>
            </a:pPr>
            <a:r>
              <a:rPr lang="zh-CN" alt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来</a:t>
            </a:r>
            <a:r>
              <a:rPr lang="en-CA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CA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12:2</a:t>
            </a:r>
            <a:endParaRPr lang="en-CA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88" y="457200"/>
            <a:ext cx="6589712" cy="9144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彼前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2:18-25 (</a:t>
            </a:r>
            <a:r>
              <a:rPr lang="zh-C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和合本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3100" y="1371600"/>
            <a:ext cx="6896100" cy="5029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sz="20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22 </a:t>
            </a:r>
            <a:r>
              <a:rPr lang="zh-CN" altLang="zh-CN" sz="2000" dirty="0" smtClean="0"/>
              <a:t>他</a:t>
            </a:r>
            <a:r>
              <a:rPr lang="zh-CN" altLang="zh-CN" sz="2000" dirty="0"/>
              <a:t>并没有犯罪，口里也没有</a:t>
            </a:r>
            <a:r>
              <a:rPr lang="zh-CN" altLang="zh-CN" sz="2000" dirty="0" smtClean="0"/>
              <a:t>诡诈</a:t>
            </a:r>
            <a:r>
              <a:rPr lang="zh-CN" altLang="en-US" sz="2000" dirty="0" smtClean="0"/>
              <a:t>。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sz="20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23 </a:t>
            </a:r>
            <a:r>
              <a:rPr lang="zh-CN" altLang="zh-CN" sz="2000" dirty="0" smtClean="0"/>
              <a:t>他</a:t>
            </a:r>
            <a:r>
              <a:rPr lang="zh-CN" altLang="zh-CN" sz="2000" dirty="0"/>
              <a:t>被骂不还口，受害不说威吓的话，只将自己交托那按公义审判人的主</a:t>
            </a:r>
            <a:r>
              <a:rPr lang="zh-CN" altLang="zh-CN" sz="2000" dirty="0" smtClean="0"/>
              <a:t>。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sz="20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24 </a:t>
            </a:r>
            <a:r>
              <a:rPr lang="zh-CN" altLang="zh-CN" sz="2000" dirty="0" smtClean="0"/>
              <a:t>他</a:t>
            </a:r>
            <a:r>
              <a:rPr lang="zh-CN" altLang="zh-CN" sz="2000" dirty="0"/>
              <a:t>被挂在木头上，亲身担当了我们的罪，使我们既然在罪上死，就得以在义上活。因他受的鞭伤，你们便得了医治</a:t>
            </a:r>
            <a:r>
              <a:rPr lang="zh-CN" altLang="zh-CN" sz="2000" dirty="0" smtClean="0"/>
              <a:t>。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sz="20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25 </a:t>
            </a:r>
            <a:r>
              <a:rPr lang="zh-CN" altLang="zh-CN" sz="2000" dirty="0" smtClean="0"/>
              <a:t>你们</a:t>
            </a:r>
            <a:r>
              <a:rPr lang="zh-CN" altLang="zh-CN" sz="2000" dirty="0"/>
              <a:t>从前好像迷路的羊，如今却归到你们灵魂的牧人监督</a:t>
            </a:r>
            <a:r>
              <a:rPr lang="zh-CN" altLang="zh-CN" sz="2000" dirty="0" smtClean="0"/>
              <a:t>了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r>
              <a:rPr lang="zh-CN" altLang="en-US" b="1" dirty="0" smtClean="0"/>
              <a:t>耶稣受难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1943100" y="2133600"/>
            <a:ext cx="6591300" cy="3778250"/>
          </a:xfrm>
        </p:spPr>
        <p:txBody>
          <a:bodyPr/>
          <a:lstStyle/>
          <a:p>
            <a:r>
              <a:rPr lang="zh-CN" altLang="en-US" sz="2400" b="1" dirty="0" smtClean="0"/>
              <a:t>彼前</a:t>
            </a:r>
            <a:r>
              <a:rPr lang="en-US" altLang="en-US" sz="2400" b="1" dirty="0" smtClean="0"/>
              <a:t>4:1-2 (</a:t>
            </a:r>
            <a:r>
              <a:rPr lang="zh-CN" altLang="en-US" sz="2400" b="1" dirty="0" smtClean="0"/>
              <a:t>和合本</a:t>
            </a:r>
            <a:r>
              <a:rPr lang="en-US" altLang="en-US" sz="2400" b="1" dirty="0" smtClean="0"/>
              <a:t>)</a:t>
            </a:r>
          </a:p>
          <a:p>
            <a:r>
              <a:rPr lang="en-US" altLang="en-US" sz="2400" b="1" dirty="0" smtClean="0"/>
              <a:t>¹</a:t>
            </a:r>
            <a:r>
              <a:rPr lang="zh-CN" altLang="en-US" sz="2400" b="1" dirty="0" smtClean="0"/>
              <a:t>基督既在肉身受苦，你们也当将这样的心志作为兵器，因为在肉身受过苦的，就已经与罪断绝了。</a:t>
            </a:r>
            <a:r>
              <a:rPr lang="en-US" altLang="en-US" sz="2400" b="1" dirty="0" smtClean="0"/>
              <a:t> </a:t>
            </a:r>
          </a:p>
          <a:p>
            <a:r>
              <a:rPr lang="en-US" altLang="en-US" sz="2400" b="1" baseline="30000" dirty="0" smtClean="0"/>
              <a:t>2 </a:t>
            </a:r>
            <a:r>
              <a:rPr lang="zh-CN" altLang="en-US" sz="2400" b="1" dirty="0" smtClean="0"/>
              <a:t>你们存这样的心，从今以后就可以不从人的情欲，只从神的旨意在世度余下的光阴。</a:t>
            </a: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23888"/>
            <a:ext cx="7010400" cy="12811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b="1" dirty="0" smtClean="0">
                <a:solidFill>
                  <a:schemeClr val="accent2">
                    <a:lumMod val="50000"/>
                  </a:schemeClr>
                </a:solidFill>
              </a:rPr>
              <a:t>作为基督徒，为信仰受苦是正常的和预料中的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2133600"/>
            <a:ext cx="6858000" cy="4191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B. </a:t>
            </a: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耶稣的门徒们要或将要和耶稣一样为着他们的信仰受苦。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约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15:18-20 (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和合本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18 </a:t>
            </a:r>
            <a:r>
              <a:rPr lang="zh-CN" altLang="zh-CN" dirty="0" smtClean="0"/>
              <a:t>世人</a:t>
            </a:r>
            <a:r>
              <a:rPr lang="zh-CN" altLang="zh-CN" dirty="0"/>
              <a:t>若恨你们，你们知道恨你们以先，已经恨我了</a:t>
            </a:r>
            <a:r>
              <a:rPr lang="zh-CN" altLang="zh-CN" dirty="0" smtClean="0"/>
              <a:t>。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19 </a:t>
            </a:r>
            <a:r>
              <a:rPr lang="zh-CN" altLang="zh-CN" dirty="0" smtClean="0"/>
              <a:t>你们</a:t>
            </a:r>
            <a:r>
              <a:rPr lang="zh-CN" altLang="zh-CN" dirty="0"/>
              <a:t>若属世界，世界必爱属自己的；只因你们不属世界，乃是我从世界中拣选了你们，所以世界就恨</a:t>
            </a:r>
            <a:r>
              <a:rPr lang="zh-CN" altLang="zh-CN" dirty="0" smtClean="0"/>
              <a:t>你们</a:t>
            </a:r>
            <a:r>
              <a:rPr lang="zh-CN" altLang="en-US" dirty="0" smtClean="0"/>
              <a:t>。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20 </a:t>
            </a:r>
            <a:r>
              <a:rPr lang="zh-CN" altLang="zh-CN" dirty="0" smtClean="0"/>
              <a:t>你们</a:t>
            </a:r>
            <a:r>
              <a:rPr lang="zh-CN" altLang="zh-CN" dirty="0"/>
              <a:t>要记念我从前对你们所说的话：</a:t>
            </a:r>
            <a:r>
              <a:rPr lang="en-US" altLang="zh-CN" dirty="0"/>
              <a:t>‘</a:t>
            </a:r>
            <a:r>
              <a:rPr lang="zh-CN" altLang="zh-CN" dirty="0"/>
              <a:t>仆人不能大于主人。</a:t>
            </a:r>
            <a:r>
              <a:rPr lang="en-US" altLang="zh-CN" dirty="0"/>
              <a:t>’</a:t>
            </a:r>
            <a:r>
              <a:rPr lang="zh-CN" altLang="zh-CN" dirty="0"/>
              <a:t>他们若逼迫了我，也要逼迫你们；若遵守了我的话，也要遵守你们的话</a:t>
            </a:r>
            <a:r>
              <a:rPr lang="zh-CN" altLang="zh-CN" dirty="0" smtClean="0"/>
              <a:t>。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r>
              <a:rPr lang="zh-CN" altLang="en-US" dirty="0"/>
              <a:t>路</a:t>
            </a:r>
            <a:r>
              <a:rPr lang="en-US" altLang="en-US" dirty="0" smtClean="0"/>
              <a:t> 21:12-19 (</a:t>
            </a:r>
            <a:r>
              <a:rPr lang="zh-CN" altLang="en-US" dirty="0" smtClean="0"/>
              <a:t>和合本</a:t>
            </a:r>
            <a:r>
              <a:rPr lang="en-US" altLang="en-US" dirty="0" smtClean="0"/>
              <a:t>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676400"/>
            <a:ext cx="7315200" cy="47244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12 </a:t>
            </a:r>
            <a:r>
              <a:rPr lang="zh-CN" altLang="zh-CN" dirty="0" smtClean="0"/>
              <a:t>但</a:t>
            </a:r>
            <a:r>
              <a:rPr lang="zh-CN" altLang="zh-CN" dirty="0"/>
              <a:t>这一切的事以先，人要下手拿住你们，逼迫你们，把你们交给会堂，并且收在监里，又为我的名拉你们到君王诸侯面前</a:t>
            </a:r>
            <a:r>
              <a:rPr lang="zh-CN" altLang="zh-CN" dirty="0" smtClean="0"/>
              <a:t>。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13 </a:t>
            </a:r>
            <a:r>
              <a:rPr lang="zh-CN" altLang="zh-CN" dirty="0" smtClean="0"/>
              <a:t>但</a:t>
            </a:r>
            <a:r>
              <a:rPr lang="zh-CN" altLang="zh-CN" dirty="0"/>
              <a:t>这些事终必为你们的见证</a:t>
            </a:r>
            <a:r>
              <a:rPr lang="zh-CN" altLang="zh-CN" dirty="0" smtClean="0"/>
              <a:t>。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14 </a:t>
            </a:r>
            <a:r>
              <a:rPr lang="zh-CN" altLang="zh-CN" dirty="0" smtClean="0"/>
              <a:t>所以</a:t>
            </a:r>
            <a:r>
              <a:rPr lang="zh-CN" altLang="zh-CN" dirty="0"/>
              <a:t>，你们当立定心意，不要预先思想怎样分诉</a:t>
            </a:r>
            <a:r>
              <a:rPr lang="zh-CN" altLang="zh-CN" dirty="0" smtClean="0"/>
              <a:t>，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15 </a:t>
            </a:r>
            <a:r>
              <a:rPr lang="zh-CN" altLang="zh-CN" dirty="0" smtClean="0"/>
              <a:t>因为</a:t>
            </a:r>
            <a:r>
              <a:rPr lang="zh-CN" altLang="zh-CN" dirty="0"/>
              <a:t>我必赐你们口才智慧，是你们一切敌人所敌不住、驳不倒的</a:t>
            </a:r>
            <a:r>
              <a:rPr lang="zh-CN" altLang="zh-CN" dirty="0" smtClean="0"/>
              <a:t>。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16 </a:t>
            </a:r>
            <a:r>
              <a:rPr lang="zh-CN" altLang="zh-CN" dirty="0" smtClean="0"/>
              <a:t>连</a:t>
            </a:r>
            <a:r>
              <a:rPr lang="zh-CN" altLang="zh-CN" dirty="0"/>
              <a:t>你们的父母、弟兄、亲族、朋友也要把你们交官，你们也有被他们害死的</a:t>
            </a:r>
            <a:r>
              <a:rPr lang="zh-CN" altLang="zh-CN" dirty="0" smtClean="0"/>
              <a:t>。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17 </a:t>
            </a:r>
            <a:r>
              <a:rPr lang="zh-CN" altLang="zh-CN" dirty="0" smtClean="0"/>
              <a:t>你们</a:t>
            </a:r>
            <a:r>
              <a:rPr lang="zh-CN" altLang="zh-CN" dirty="0"/>
              <a:t>要为我的名被众人恨恶</a:t>
            </a:r>
            <a:r>
              <a:rPr lang="zh-CN" altLang="zh-CN" dirty="0" smtClean="0"/>
              <a:t>，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18 </a:t>
            </a:r>
            <a:r>
              <a:rPr lang="zh-CN" altLang="zh-CN" dirty="0" smtClean="0"/>
              <a:t>然而</a:t>
            </a:r>
            <a:r>
              <a:rPr lang="zh-CN" altLang="zh-CN" dirty="0"/>
              <a:t>，你们连一根头发也必不损坏</a:t>
            </a:r>
            <a:r>
              <a:rPr lang="zh-CN" altLang="zh-CN" dirty="0" smtClean="0"/>
              <a:t>。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19 </a:t>
            </a:r>
            <a:r>
              <a:rPr lang="zh-CN" altLang="zh-CN" dirty="0" smtClean="0"/>
              <a:t>你们</a:t>
            </a:r>
            <a:r>
              <a:rPr lang="zh-CN" altLang="zh-CN" dirty="0"/>
              <a:t>常存忍耐，就必保全灵魂</a:t>
            </a:r>
            <a:r>
              <a:rPr lang="zh-CN" altLang="zh-CN" dirty="0" smtClean="0"/>
              <a:t>。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23888"/>
            <a:ext cx="7391400" cy="12049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</a:rPr>
              <a:t>作为基督徒，为信仰受苦是正常的和预料中的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905000"/>
            <a:ext cx="7391400" cy="47244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彼前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2:21 (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和合本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21 </a:t>
            </a:r>
            <a:r>
              <a:rPr lang="zh-CN" altLang="zh-CN" dirty="0" smtClean="0"/>
              <a:t>你们</a:t>
            </a:r>
            <a:r>
              <a:rPr lang="zh-CN" altLang="zh-CN" dirty="0"/>
              <a:t>蒙召原是为此，因基督也为你们受过苦，给你们留下榜样，叫你们跟随他的脚踪行</a:t>
            </a:r>
            <a:r>
              <a:rPr lang="zh-CN" altLang="zh-CN" dirty="0" smtClean="0"/>
              <a:t>。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帖前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3:1-4 (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和合本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¹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zh-CN" altLang="zh-CN" dirty="0" smtClean="0"/>
              <a:t>我们</a:t>
            </a:r>
            <a:r>
              <a:rPr lang="zh-CN" altLang="zh-CN" dirty="0"/>
              <a:t>既不能再忍，就愿意独自等在雅典</a:t>
            </a:r>
            <a:r>
              <a:rPr lang="zh-CN" altLang="zh-CN" dirty="0" smtClean="0"/>
              <a:t>，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2 </a:t>
            </a:r>
            <a:r>
              <a:rPr lang="zh-CN" altLang="zh-CN" dirty="0" smtClean="0"/>
              <a:t>打发</a:t>
            </a:r>
            <a:r>
              <a:rPr lang="zh-CN" altLang="zh-CN" dirty="0"/>
              <a:t>我们的兄弟在基督福音上作神执事的提摩太前去坚固你们，并在你们所信的道上劝慰你们</a:t>
            </a:r>
            <a:r>
              <a:rPr lang="zh-CN" altLang="zh-CN" dirty="0" smtClean="0"/>
              <a:t>，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3 </a:t>
            </a:r>
            <a:r>
              <a:rPr lang="zh-CN" altLang="zh-CN" dirty="0" smtClean="0"/>
              <a:t>免得</a:t>
            </a:r>
            <a:r>
              <a:rPr lang="zh-CN" altLang="zh-CN" dirty="0"/>
              <a:t>有人被诸般患难摇动，因为你们自己知道我们受患难原是命定的</a:t>
            </a:r>
            <a:r>
              <a:rPr lang="zh-CN" altLang="zh-CN" dirty="0" smtClean="0"/>
              <a:t>。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4 </a:t>
            </a:r>
            <a:r>
              <a:rPr lang="zh-CN" altLang="zh-CN" dirty="0" smtClean="0"/>
              <a:t>我们</a:t>
            </a:r>
            <a:r>
              <a:rPr lang="zh-CN" altLang="zh-CN" dirty="0"/>
              <a:t>在你们那里的时候预先告诉你们，我们必受患难，以后果然应验了，你们也知道</a:t>
            </a:r>
            <a:r>
              <a:rPr lang="zh-CN" altLang="zh-CN" dirty="0" smtClean="0"/>
              <a:t>。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900112"/>
          </a:xfrm>
        </p:spPr>
        <p:txBody>
          <a:bodyPr/>
          <a:lstStyle/>
          <a:p>
            <a:r>
              <a:rPr lang="zh-CN" altLang="en-US" dirty="0" smtClean="0"/>
              <a:t>提后</a:t>
            </a:r>
            <a:r>
              <a:rPr lang="en-US" altLang="en-US" dirty="0" smtClean="0"/>
              <a:t>3:10-15 (</a:t>
            </a:r>
            <a:r>
              <a:rPr lang="zh-CN" altLang="en-US" dirty="0" smtClean="0"/>
              <a:t>和合本</a:t>
            </a:r>
            <a:r>
              <a:rPr lang="en-US" altLang="en-US" dirty="0" smtClean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676400"/>
            <a:ext cx="7315200" cy="4800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10 </a:t>
            </a:r>
            <a:r>
              <a:rPr lang="zh-CN" altLang="zh-CN" dirty="0" smtClean="0"/>
              <a:t>但</a:t>
            </a:r>
            <a:r>
              <a:rPr lang="zh-CN" altLang="zh-CN" dirty="0"/>
              <a:t>你已经服从了我的教训、品行、志向、信心、宽容、爱心、忍耐</a:t>
            </a:r>
            <a:r>
              <a:rPr lang="zh-CN" altLang="zh-CN" dirty="0" smtClean="0"/>
              <a:t>，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11 </a:t>
            </a:r>
            <a:r>
              <a:rPr lang="zh-CN" altLang="zh-CN" dirty="0" smtClean="0"/>
              <a:t>以及</a:t>
            </a:r>
            <a:r>
              <a:rPr lang="zh-CN" altLang="zh-CN" dirty="0"/>
              <a:t>我在安提阿、以哥念、路司得所遭遇的逼迫、苦难。我所忍受是何等的逼迫！但从这一切苦难中，主都把我救出来了</a:t>
            </a:r>
            <a:r>
              <a:rPr lang="zh-CN" altLang="zh-CN" dirty="0" smtClean="0"/>
              <a:t>。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12 </a:t>
            </a:r>
            <a:r>
              <a:rPr lang="zh-CN" altLang="zh-CN" dirty="0" smtClean="0"/>
              <a:t>不但</a:t>
            </a:r>
            <a:r>
              <a:rPr lang="zh-CN" altLang="zh-CN" dirty="0"/>
              <a:t>如此，凡立志在基督耶稣里敬虔度日的，也都要受逼迫</a:t>
            </a:r>
            <a:r>
              <a:rPr lang="zh-CN" altLang="zh-CN" dirty="0" smtClean="0"/>
              <a:t>。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13 </a:t>
            </a:r>
            <a:r>
              <a:rPr lang="zh-CN" altLang="zh-CN" dirty="0" smtClean="0"/>
              <a:t>只是</a:t>
            </a:r>
            <a:r>
              <a:rPr lang="zh-CN" altLang="zh-CN" dirty="0"/>
              <a:t>作恶的和迷惑人的，必越久越恶，他欺哄人，也被人</a:t>
            </a:r>
            <a:r>
              <a:rPr lang="zh-CN" altLang="zh-CN" dirty="0" smtClean="0"/>
              <a:t>欺哄</a:t>
            </a:r>
            <a:r>
              <a:rPr lang="zh-CN" altLang="en-US" dirty="0" smtClean="0"/>
              <a:t>。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14 </a:t>
            </a:r>
            <a:r>
              <a:rPr lang="zh-CN" altLang="zh-CN" dirty="0" smtClean="0"/>
              <a:t>但</a:t>
            </a:r>
            <a:r>
              <a:rPr lang="zh-CN" altLang="zh-CN" dirty="0"/>
              <a:t>你所学习的、所确信的，要存在心里，因为你知道是跟谁学的</a:t>
            </a:r>
            <a:r>
              <a:rPr lang="zh-CN" altLang="zh-CN" dirty="0" smtClean="0"/>
              <a:t>。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15 </a:t>
            </a:r>
            <a:r>
              <a:rPr lang="zh-CN" altLang="zh-CN" dirty="0" smtClean="0"/>
              <a:t>并且</a:t>
            </a:r>
            <a:r>
              <a:rPr lang="zh-CN" altLang="zh-CN" dirty="0"/>
              <a:t>知道你是从小明白圣经，这圣经能使你因信基督耶稣有得救的智慧</a:t>
            </a:r>
            <a:r>
              <a:rPr lang="zh-CN" altLang="zh-CN" dirty="0" smtClean="0"/>
              <a:t>。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r>
              <a:rPr lang="zh-CN" altLang="en-US" dirty="0" smtClean="0"/>
              <a:t>太</a:t>
            </a:r>
            <a:r>
              <a:rPr lang="en-US" altLang="en-US" dirty="0" smtClean="0"/>
              <a:t> 10:16-23 (</a:t>
            </a:r>
            <a:r>
              <a:rPr lang="zh-CN" altLang="en-US" dirty="0" smtClean="0"/>
              <a:t>和合本</a:t>
            </a:r>
            <a:r>
              <a:rPr lang="en-US" altLang="en-US" dirty="0" smtClean="0"/>
              <a:t>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1524000" y="1676400"/>
            <a:ext cx="7010400" cy="4800600"/>
          </a:xfrm>
        </p:spPr>
        <p:txBody>
          <a:bodyPr/>
          <a:lstStyle/>
          <a:p>
            <a:r>
              <a:rPr lang="en-US" altLang="en-US" sz="2000" b="1" baseline="30000" dirty="0" smtClean="0"/>
              <a:t>16 </a:t>
            </a:r>
            <a:r>
              <a:rPr lang="zh-CN" altLang="zh-CN" sz="2000" dirty="0" smtClean="0"/>
              <a:t>我</a:t>
            </a:r>
            <a:r>
              <a:rPr lang="zh-CN" altLang="zh-CN" sz="2000" dirty="0"/>
              <a:t>差你们去，如同羊进入狼群，所以你们要灵巧像蛇，驯良像鸽子</a:t>
            </a:r>
            <a:r>
              <a:rPr lang="zh-CN" altLang="zh-CN" sz="2000" dirty="0" smtClean="0"/>
              <a:t>。</a:t>
            </a:r>
            <a:endParaRPr lang="en-US" altLang="en-US" sz="2000" b="1" dirty="0" smtClean="0"/>
          </a:p>
          <a:p>
            <a:r>
              <a:rPr lang="en-US" altLang="en-US" sz="2000" b="1" baseline="30000" dirty="0" smtClean="0"/>
              <a:t>17 </a:t>
            </a:r>
            <a:r>
              <a:rPr lang="zh-CN" altLang="zh-CN" sz="2000" dirty="0" smtClean="0"/>
              <a:t>你们</a:t>
            </a:r>
            <a:r>
              <a:rPr lang="zh-CN" altLang="zh-CN" sz="2000" dirty="0"/>
              <a:t>要防备人，因为他们要把你们交给公会，也要在会堂里鞭打你们</a:t>
            </a:r>
            <a:r>
              <a:rPr lang="zh-CN" altLang="zh-CN" sz="2000" dirty="0" smtClean="0"/>
              <a:t>；</a:t>
            </a:r>
            <a:endParaRPr lang="en-US" altLang="en-US" sz="2000" b="1" dirty="0" smtClean="0"/>
          </a:p>
          <a:p>
            <a:r>
              <a:rPr lang="en-US" altLang="en-US" sz="2000" b="1" baseline="30000" dirty="0" smtClean="0"/>
              <a:t>18 </a:t>
            </a:r>
            <a:r>
              <a:rPr lang="zh-CN" altLang="zh-CN" sz="2000" dirty="0" smtClean="0"/>
              <a:t>并且</a:t>
            </a:r>
            <a:r>
              <a:rPr lang="zh-CN" altLang="zh-CN" sz="2000" dirty="0"/>
              <a:t>你们要为我的缘故被送到诸侯君王面前，对他们和外邦人作见证</a:t>
            </a:r>
            <a:r>
              <a:rPr lang="zh-CN" altLang="zh-CN" sz="2000" dirty="0" smtClean="0"/>
              <a:t>。</a:t>
            </a:r>
            <a:endParaRPr lang="en-US" altLang="en-US" sz="2000" b="1" dirty="0" smtClean="0"/>
          </a:p>
          <a:p>
            <a:r>
              <a:rPr lang="en-US" altLang="en-US" sz="2000" b="1" baseline="30000" dirty="0" smtClean="0"/>
              <a:t>19 </a:t>
            </a:r>
            <a:r>
              <a:rPr lang="zh-CN" altLang="zh-CN" sz="2000" dirty="0" smtClean="0"/>
              <a:t>你们</a:t>
            </a:r>
            <a:r>
              <a:rPr lang="zh-CN" altLang="zh-CN" sz="2000" dirty="0"/>
              <a:t>被交的时候，不要思虑怎样说话，或说什么话</a:t>
            </a:r>
            <a:r>
              <a:rPr lang="zh-CN" altLang="zh-CN" sz="2000" dirty="0" smtClean="0"/>
              <a:t>，</a:t>
            </a:r>
            <a:endParaRPr lang="en-US" altLang="en-US" sz="2000" b="1" dirty="0" smtClean="0"/>
          </a:p>
          <a:p>
            <a:r>
              <a:rPr lang="en-US" altLang="en-US" sz="2000" b="1" baseline="30000" dirty="0" smtClean="0"/>
              <a:t>20 </a:t>
            </a:r>
            <a:r>
              <a:rPr lang="zh-CN" altLang="zh-CN" sz="2000" dirty="0" smtClean="0"/>
              <a:t>因为</a:t>
            </a:r>
            <a:r>
              <a:rPr lang="zh-CN" altLang="zh-CN" sz="2000" dirty="0"/>
              <a:t>不是你们自己说的，乃是你们父的灵在你们里头说的</a:t>
            </a:r>
            <a:r>
              <a:rPr lang="zh-CN" altLang="zh-CN" sz="2000" dirty="0" smtClean="0"/>
              <a:t>。</a:t>
            </a:r>
            <a:endParaRPr lang="en-US" alt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r>
              <a:rPr lang="zh-CN" altLang="en-US" dirty="0"/>
              <a:t>太</a:t>
            </a:r>
            <a:r>
              <a:rPr lang="en-US" altLang="en-US" dirty="0" smtClean="0"/>
              <a:t> 10:16-23 (</a:t>
            </a:r>
            <a:r>
              <a:rPr lang="zh-CN" altLang="en-US" dirty="0"/>
              <a:t>和合本</a:t>
            </a:r>
            <a:r>
              <a:rPr lang="en-US" altLang="en-US" dirty="0" smtClean="0"/>
              <a:t>)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1371600" y="1905000"/>
            <a:ext cx="7162800" cy="4419600"/>
          </a:xfrm>
        </p:spPr>
        <p:txBody>
          <a:bodyPr/>
          <a:lstStyle/>
          <a:p>
            <a:r>
              <a:rPr lang="en-US" altLang="en-US" sz="2000" b="1" baseline="30000" dirty="0" smtClean="0"/>
              <a:t>21 </a:t>
            </a:r>
            <a:r>
              <a:rPr lang="zh-CN" altLang="zh-CN" sz="2000" dirty="0" smtClean="0"/>
              <a:t>弟兄</a:t>
            </a:r>
            <a:r>
              <a:rPr lang="zh-CN" altLang="zh-CN" sz="2000" dirty="0"/>
              <a:t>要把弟兄，父亲要把儿子，送到死地；儿女要与父母为敌，害死她吗</a:t>
            </a:r>
            <a:r>
              <a:rPr lang="zh-CN" altLang="zh-CN" sz="2000" dirty="0" smtClean="0"/>
              <a:t>。</a:t>
            </a:r>
            <a:endParaRPr lang="en-US" altLang="en-US" sz="2000" b="1" dirty="0" smtClean="0"/>
          </a:p>
          <a:p>
            <a:r>
              <a:rPr lang="en-US" altLang="en-US" sz="2000" b="1" baseline="30000" dirty="0" smtClean="0"/>
              <a:t>22 </a:t>
            </a:r>
            <a:r>
              <a:rPr lang="zh-CN" altLang="zh-CN" sz="2000" dirty="0" smtClean="0"/>
              <a:t>并且</a:t>
            </a:r>
            <a:r>
              <a:rPr lang="zh-CN" altLang="zh-CN" sz="2000" dirty="0"/>
              <a:t>你们要为我的名被众人恨恶，惟有忍耐到底的必然得救</a:t>
            </a:r>
            <a:r>
              <a:rPr lang="zh-CN" altLang="zh-CN" sz="2000" dirty="0" smtClean="0"/>
              <a:t>。</a:t>
            </a:r>
            <a:endParaRPr lang="en-US" altLang="en-US" sz="2000" b="1" dirty="0" smtClean="0"/>
          </a:p>
          <a:p>
            <a:r>
              <a:rPr lang="en-US" altLang="en-US" sz="2000" b="1" baseline="30000" dirty="0" smtClean="0"/>
              <a:t>23 </a:t>
            </a:r>
            <a:r>
              <a:rPr lang="zh-CN" altLang="zh-CN" sz="2000" dirty="0" smtClean="0"/>
              <a:t>有人</a:t>
            </a:r>
            <a:r>
              <a:rPr lang="zh-CN" altLang="zh-CN" sz="2000" dirty="0"/>
              <a:t>在这城里逼迫你们，就逃到那城里去。我实在告诉你们，以色列的城邑你们还没有走遍，人子就到了</a:t>
            </a:r>
            <a:r>
              <a:rPr lang="zh-CN" altLang="zh-CN" sz="2000" dirty="0" smtClean="0"/>
              <a:t>。</a:t>
            </a:r>
            <a:endParaRPr lang="en-US" alt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r>
              <a:rPr lang="zh-CN" altLang="en-US" dirty="0" smtClean="0"/>
              <a:t>太</a:t>
            </a:r>
            <a:r>
              <a:rPr lang="en-US" altLang="en-US" dirty="0" smtClean="0"/>
              <a:t> 16:24-25 (</a:t>
            </a:r>
            <a:r>
              <a:rPr lang="zh-CN" altLang="en-US" dirty="0" smtClean="0"/>
              <a:t>和合本</a:t>
            </a:r>
            <a:r>
              <a:rPr lang="en-US" altLang="en-US" dirty="0" smtClean="0"/>
              <a:t>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3100" y="2133600"/>
            <a:ext cx="6591300" cy="37782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sz="28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24 </a:t>
            </a:r>
            <a:r>
              <a:rPr lang="zh-CN" altLang="zh-CN" sz="2800" dirty="0" smtClean="0"/>
              <a:t>于是</a:t>
            </a:r>
            <a:r>
              <a:rPr lang="zh-CN" altLang="zh-CN" sz="2800" dirty="0"/>
              <a:t>，耶稣对门徒说：</a:t>
            </a:r>
            <a:r>
              <a:rPr lang="en-US" altLang="zh-CN" sz="2800" dirty="0"/>
              <a:t>“</a:t>
            </a:r>
            <a:r>
              <a:rPr lang="zh-CN" altLang="zh-CN" sz="2800" dirty="0"/>
              <a:t>若有人要跟从我，就当舍己，背起他的十字架，来跟从我</a:t>
            </a:r>
            <a:r>
              <a:rPr lang="zh-CN" altLang="zh-CN" sz="2800" dirty="0" smtClean="0"/>
              <a:t>。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sz="28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25 </a:t>
            </a:r>
            <a:r>
              <a:rPr lang="zh-CN" altLang="zh-CN" sz="2800" dirty="0" smtClean="0"/>
              <a:t>因为</a:t>
            </a:r>
            <a:r>
              <a:rPr lang="zh-CN" altLang="zh-CN" sz="2800" dirty="0"/>
              <a:t>凡要救自己性命的，必丧掉生命；凡为我丧掉生命的，必得着生命</a:t>
            </a:r>
            <a:r>
              <a:rPr lang="zh-CN" altLang="zh-CN" sz="2800" dirty="0" smtClean="0"/>
              <a:t>。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37743"/>
            <a:ext cx="6934200" cy="12811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b="1" dirty="0" smtClean="0">
                <a:solidFill>
                  <a:schemeClr val="accent2">
                    <a:lumMod val="50000"/>
                  </a:schemeClr>
                </a:solidFill>
              </a:rPr>
              <a:t>作为基督徒，为信仰受苦是正常的和预料中的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3100" y="2133600"/>
            <a:ext cx="6591300" cy="37782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徒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14:22 (</a:t>
            </a: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和合本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22 </a:t>
            </a:r>
            <a:r>
              <a:rPr lang="zh-CN" altLang="zh-CN" sz="2400" dirty="0" smtClean="0"/>
              <a:t>坚固</a:t>
            </a:r>
            <a:r>
              <a:rPr lang="zh-CN" altLang="zh-CN" sz="2400" dirty="0"/>
              <a:t>门徒的心，劝他们恒守所信的道，又说：</a:t>
            </a:r>
            <a:r>
              <a:rPr lang="en-US" altLang="zh-CN" sz="2400" dirty="0"/>
              <a:t>“</a:t>
            </a:r>
            <a:r>
              <a:rPr lang="zh-CN" altLang="zh-CN" sz="2400" dirty="0"/>
              <a:t>我们进入神的国，必须经历许多艰难</a:t>
            </a:r>
            <a:r>
              <a:rPr lang="zh-CN" altLang="zh-CN" sz="2400" dirty="0" smtClean="0"/>
              <a:t>。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腓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1:29 (</a:t>
            </a: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和合本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29 </a:t>
            </a:r>
            <a:r>
              <a:rPr lang="zh-CN" altLang="zh-CN" sz="2400" dirty="0" smtClean="0"/>
              <a:t>因为</a:t>
            </a:r>
            <a:r>
              <a:rPr lang="zh-CN" altLang="zh-CN" sz="2400" dirty="0"/>
              <a:t>你们蒙恩，不但得以信服基督，并要为他受苦</a:t>
            </a:r>
            <a:r>
              <a:rPr lang="zh-CN" altLang="zh-CN" sz="2400" dirty="0" smtClean="0"/>
              <a:t>。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:\PPT Backgrounds\a. Powerpoint Dinge\loveisthemessage2w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52400" y="1708576"/>
            <a:ext cx="8686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defRPr/>
            </a:pPr>
            <a:r>
              <a:rPr lang="zh-CN" alt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他是王，但是他在任的手下受难</a:t>
            </a:r>
            <a:r>
              <a:rPr lang="en-US" altLang="zh-CN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——</a:t>
            </a:r>
            <a:r>
              <a:rPr lang="zh-CN" alt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忍受十字架的羞辱</a:t>
            </a:r>
            <a:r>
              <a:rPr lang="en-US" altLang="zh-CN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——</a:t>
            </a:r>
            <a:r>
              <a:rPr lang="zh-CN" alt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为要击败撒但，让神得荣耀。</a:t>
            </a:r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(</a:t>
            </a:r>
            <a:r>
              <a:rPr lang="zh-CN" alt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腓</a:t>
            </a: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2:7</a:t>
            </a:r>
            <a:r>
              <a: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)</a:t>
            </a:r>
            <a:r>
              <a:rPr lang="en-US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438400" y="3186113"/>
            <a:ext cx="60960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</a:t>
            </a:r>
            <a:r>
              <a:rPr lang="zh-CN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死即是生</a:t>
            </a:r>
            <a:r>
              <a:rPr 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eaLnBrk="1" hangingPunct="1">
              <a:defRPr/>
            </a:pP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</a:t>
            </a:r>
            <a:r>
              <a:rPr lang="zh-CN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失即是得</a:t>
            </a:r>
            <a:r>
              <a:rPr 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eaLnBrk="1" hangingPunct="1">
              <a:defRPr/>
            </a:pP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</a:t>
            </a:r>
            <a:r>
              <a:rPr lang="zh-CN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服侍即是带领。</a:t>
            </a:r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eaLnBrk="1" hangingPunct="1">
              <a:defRPr/>
            </a:pPr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909763" y="762000"/>
            <a:ext cx="274947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受苦的仆人</a:t>
            </a:r>
            <a:endParaRPr lang="en-US" sz="4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23888"/>
            <a:ext cx="7162800" cy="12811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</a:rPr>
              <a:t>作为基督徒，为信仰受苦是正常的和预料中的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905000"/>
            <a:ext cx="7010400" cy="4419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徒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9:15-16 (</a:t>
            </a: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和合本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15 </a:t>
            </a:r>
            <a:r>
              <a:rPr lang="zh-CN" altLang="zh-CN" sz="2400" dirty="0" smtClean="0"/>
              <a:t>主</a:t>
            </a:r>
            <a:r>
              <a:rPr lang="zh-CN" altLang="zh-CN" sz="2400" dirty="0"/>
              <a:t>对亚拿尼亚说</a:t>
            </a:r>
            <a:r>
              <a:rPr lang="en-US" altLang="zh-CN" sz="2400" dirty="0"/>
              <a:t>: “</a:t>
            </a:r>
            <a:r>
              <a:rPr lang="zh-CN" altLang="zh-CN" sz="2400" dirty="0"/>
              <a:t>你只管去。他是我所拣选的器皿，要在外邦人和君王并以色列人面前宣扬我的名</a:t>
            </a:r>
            <a:r>
              <a:rPr lang="zh-CN" altLang="zh-CN" sz="2400" dirty="0" smtClean="0"/>
              <a:t>。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16 </a:t>
            </a:r>
            <a:r>
              <a:rPr lang="zh-CN" altLang="zh-CN" sz="2400" dirty="0" smtClean="0"/>
              <a:t>我</a:t>
            </a:r>
            <a:r>
              <a:rPr lang="zh-CN" altLang="zh-CN" sz="2400" dirty="0"/>
              <a:t>也要指示他，为我的名必须受许多的苦难</a:t>
            </a:r>
            <a:r>
              <a:rPr lang="zh-CN" altLang="zh-CN" sz="2400" dirty="0" smtClean="0"/>
              <a:t>。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加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5:11 (</a:t>
            </a: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和合本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11 </a:t>
            </a:r>
            <a:r>
              <a:rPr lang="zh-CN" altLang="zh-CN" sz="2400" dirty="0" smtClean="0"/>
              <a:t>弟兄们</a:t>
            </a:r>
            <a:r>
              <a:rPr lang="zh-CN" altLang="zh-CN" sz="2400" dirty="0"/>
              <a:t>，我若仍旧传割礼，为什么还受逼迫呢？若是这样，那十字架讨厌的地方就没有了</a:t>
            </a:r>
            <a:r>
              <a:rPr lang="zh-CN" altLang="zh-CN" sz="2400" dirty="0" smtClean="0"/>
              <a:t>。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r>
              <a:rPr lang="zh-CN" altLang="en-US" dirty="0" smtClean="0"/>
              <a:t>西</a:t>
            </a:r>
            <a:r>
              <a:rPr lang="en-US" altLang="en-US" dirty="0" smtClean="0"/>
              <a:t>1:24-29 (</a:t>
            </a:r>
            <a:r>
              <a:rPr lang="zh-CN" altLang="en-US" dirty="0" smtClean="0"/>
              <a:t>和合本</a:t>
            </a:r>
            <a:r>
              <a:rPr lang="en-US" altLang="en-US" dirty="0" smtClean="0"/>
              <a:t>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905000"/>
            <a:ext cx="7315200" cy="4572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24 </a:t>
            </a:r>
            <a:r>
              <a:rPr lang="zh-CN" altLang="zh-CN" dirty="0" smtClean="0"/>
              <a:t>现在</a:t>
            </a:r>
            <a:r>
              <a:rPr lang="zh-CN" altLang="zh-CN" dirty="0"/>
              <a:t>我为你们受苦，倒觉快乐，并且为基督的身体，就是为教会，要在我肉身上补满基督患难的缺欠</a:t>
            </a:r>
            <a:r>
              <a:rPr lang="zh-CN" altLang="zh-CN" dirty="0" smtClean="0"/>
              <a:t>。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25 </a:t>
            </a:r>
            <a:r>
              <a:rPr lang="zh-CN" altLang="zh-CN" dirty="0" smtClean="0"/>
              <a:t>我</a:t>
            </a:r>
            <a:r>
              <a:rPr lang="zh-CN" altLang="zh-CN" dirty="0"/>
              <a:t>照神为你们所赐我的职分作了教会的执事，要把神的道理传得全备</a:t>
            </a:r>
            <a:r>
              <a:rPr lang="zh-CN" altLang="zh-CN" dirty="0" smtClean="0"/>
              <a:t>，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26 </a:t>
            </a:r>
            <a:r>
              <a:rPr lang="zh-CN" altLang="zh-CN" dirty="0" smtClean="0"/>
              <a:t>这</a:t>
            </a:r>
            <a:r>
              <a:rPr lang="zh-CN" altLang="zh-CN" dirty="0"/>
              <a:t>道理就是历世历代所隐藏的奥秘，但如今向他的圣徒显明了</a:t>
            </a:r>
            <a:r>
              <a:rPr lang="zh-CN" altLang="zh-CN" dirty="0" smtClean="0"/>
              <a:t>。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27 </a:t>
            </a:r>
            <a:r>
              <a:rPr lang="zh-CN" altLang="zh-CN" dirty="0" smtClean="0"/>
              <a:t>神</a:t>
            </a:r>
            <a:r>
              <a:rPr lang="zh-CN" altLang="zh-CN" dirty="0"/>
              <a:t>愿意叫他们知道，这奥秘在外邦人中有何等丰盛的荣耀，就是基督在你们心里成了荣耀的盼望</a:t>
            </a:r>
            <a:r>
              <a:rPr lang="zh-CN" altLang="zh-CN" dirty="0" smtClean="0"/>
              <a:t>。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28 </a:t>
            </a:r>
            <a:r>
              <a:rPr lang="zh-CN" altLang="zh-CN" dirty="0" smtClean="0"/>
              <a:t>我们</a:t>
            </a:r>
            <a:r>
              <a:rPr lang="zh-CN" altLang="zh-CN" dirty="0"/>
              <a:t>传扬他，是用诸般的智慧劝戒各人、教导各人，要把各人在基督里完完全全地引到神面前</a:t>
            </a:r>
            <a:r>
              <a:rPr lang="zh-CN" altLang="zh-CN" dirty="0" smtClean="0"/>
              <a:t>。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29 </a:t>
            </a:r>
            <a:r>
              <a:rPr lang="zh-CN" altLang="zh-CN" dirty="0" smtClean="0"/>
              <a:t>我</a:t>
            </a:r>
            <a:r>
              <a:rPr lang="zh-CN" altLang="zh-CN" dirty="0"/>
              <a:t>也为此劳苦，照着他在我里面运用的大能尽心竭力</a:t>
            </a:r>
            <a:r>
              <a:rPr lang="zh-CN" altLang="zh-CN" dirty="0" smtClean="0"/>
              <a:t>。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23888"/>
            <a:ext cx="7010400" cy="12811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</a:rPr>
              <a:t>作为基督徒，为信仰受苦是正常的和预料中的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2133600"/>
            <a:ext cx="7239000" cy="4267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提后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1:8-9 (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和合本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20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8 </a:t>
            </a:r>
            <a:r>
              <a:rPr lang="zh-CN" altLang="zh-CN" sz="2000" dirty="0" smtClean="0"/>
              <a:t>你</a:t>
            </a:r>
            <a:r>
              <a:rPr lang="zh-CN" altLang="zh-CN" sz="2000" dirty="0"/>
              <a:t>不要以给我们的主作见证为耻，也不要以我这为主被囚的为耻。总要按神的能力，与我为福音同受苦难</a:t>
            </a:r>
            <a:r>
              <a:rPr lang="zh-CN" altLang="zh-CN" sz="2000" dirty="0" smtClean="0"/>
              <a:t>。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20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9 </a:t>
            </a:r>
            <a:r>
              <a:rPr lang="zh-CN" altLang="zh-CN" sz="2000" dirty="0" smtClean="0"/>
              <a:t>神</a:t>
            </a:r>
            <a:r>
              <a:rPr lang="zh-CN" altLang="zh-CN" sz="2000" dirty="0"/>
              <a:t>救了我们，以圣召召我们，不是按我们的行为，乃是按他的旨意和恩典。这恩典是万古之先在基督耶稣里赐给我们</a:t>
            </a:r>
            <a:r>
              <a:rPr lang="zh-CN" altLang="zh-CN" sz="2000" dirty="0" smtClean="0"/>
              <a:t>的</a:t>
            </a:r>
            <a:r>
              <a:rPr lang="zh-CN" altLang="en-US" sz="2000" dirty="0" smtClean="0"/>
              <a:t>。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约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16:2 (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和合本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20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2 </a:t>
            </a:r>
            <a:r>
              <a:rPr lang="zh-CN" altLang="zh-CN" sz="2000" dirty="0" smtClean="0"/>
              <a:t>人</a:t>
            </a:r>
            <a:r>
              <a:rPr lang="zh-CN" altLang="zh-CN" sz="2000" dirty="0"/>
              <a:t>要把你们赶出会堂，并且时候将到，凡杀你们的就以为是侍奉</a:t>
            </a:r>
            <a:r>
              <a:rPr lang="zh-CN" altLang="zh-CN" sz="2000" dirty="0" smtClean="0"/>
              <a:t>神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r>
              <a:rPr lang="zh-CN" altLang="en-US" dirty="0" smtClean="0"/>
              <a:t>来</a:t>
            </a:r>
            <a:r>
              <a:rPr lang="en-US" altLang="en-US" dirty="0" smtClean="0"/>
              <a:t> 11:24-27 (</a:t>
            </a:r>
            <a:r>
              <a:rPr lang="zh-CN" altLang="en-US" dirty="0" smtClean="0"/>
              <a:t>和合本</a:t>
            </a:r>
            <a:r>
              <a:rPr lang="en-US" altLang="en-US" dirty="0" smtClean="0"/>
              <a:t>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1600200" y="2133600"/>
            <a:ext cx="6934200" cy="4419600"/>
          </a:xfrm>
        </p:spPr>
        <p:txBody>
          <a:bodyPr/>
          <a:lstStyle/>
          <a:p>
            <a:r>
              <a:rPr lang="en-US" altLang="en-US" sz="2000" b="1" baseline="30000" dirty="0" smtClean="0"/>
              <a:t>24 </a:t>
            </a:r>
            <a:r>
              <a:rPr lang="zh-CN" altLang="en-US" sz="2000" b="1" dirty="0" smtClean="0"/>
              <a:t>摩西因着信，长大了就不肯称为法老女儿之子。</a:t>
            </a:r>
            <a:endParaRPr lang="en-US" altLang="en-US" sz="2000" b="1" dirty="0" smtClean="0"/>
          </a:p>
          <a:p>
            <a:r>
              <a:rPr lang="en-US" altLang="en-US" sz="2000" b="1" baseline="30000" dirty="0" smtClean="0"/>
              <a:t>25 </a:t>
            </a:r>
            <a:r>
              <a:rPr lang="zh-CN" altLang="en-US" sz="2000" b="1" dirty="0" smtClean="0"/>
              <a:t>他宁可和神的百姓同受苦害，也不愿暂时享受罪中之乐。</a:t>
            </a:r>
            <a:endParaRPr lang="en-US" altLang="en-US" sz="2000" b="1" dirty="0" smtClean="0"/>
          </a:p>
          <a:p>
            <a:r>
              <a:rPr lang="en-US" altLang="en-US" sz="2000" b="1" baseline="30000" dirty="0" smtClean="0"/>
              <a:t>26 </a:t>
            </a:r>
            <a:r>
              <a:rPr lang="zh-CN" altLang="en-US" sz="2000" b="1" dirty="0" smtClean="0"/>
              <a:t>他看为基督受的凌辱比埃及的财物更宝贵，因他想望所要得的赏赐。</a:t>
            </a:r>
            <a:endParaRPr lang="en-US" altLang="en-US" sz="2000" b="1" dirty="0" smtClean="0"/>
          </a:p>
          <a:p>
            <a:r>
              <a:rPr lang="en-US" altLang="en-US" sz="2000" b="1" baseline="30000" dirty="0" smtClean="0"/>
              <a:t>27 </a:t>
            </a:r>
            <a:r>
              <a:rPr lang="zh-CN" altLang="en-US" sz="2000" b="1" dirty="0" smtClean="0"/>
              <a:t>他因着信，就离开埃及，不怕王怒；因为他恒心忍耐，如同看见那不能看见的主。</a:t>
            </a:r>
            <a:endParaRPr lang="en-US" alt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</a:rPr>
              <a:t>作为基督徒，为信仰受苦是正常的和预料中的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133600"/>
            <a:ext cx="7315200" cy="42672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太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5:11-12 (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和合本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11 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人若因我辱骂你们，逼迫你们，捏造各样坏话毁谤你们，你们就有福了。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12 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应当欢喜快乐，因为你们在天上的赏赐是大的。在你们以前的先知，人也是这样逼迫他们。</a:t>
            </a: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路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9:23-24 (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和合本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23 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耶稣又对众人说：“若有人要跟从我，就当舍己，天天背起他的十字架来跟从我。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24 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因为凡要救自己生命的，必丧掉生命；凡为我丧掉生命的，必救了生命。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r>
              <a:rPr lang="zh-CN" altLang="en-US" dirty="0" smtClean="0"/>
              <a:t>腓</a:t>
            </a:r>
            <a:r>
              <a:rPr lang="en-US" altLang="en-US" dirty="0" smtClean="0"/>
              <a:t> 3:7-14 (</a:t>
            </a:r>
            <a:r>
              <a:rPr lang="zh-CN" altLang="en-US" dirty="0" smtClean="0"/>
              <a:t>和合本</a:t>
            </a:r>
            <a:r>
              <a:rPr lang="en-US" altLang="en-US" dirty="0" smtClean="0"/>
              <a:t>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1447800" y="1676400"/>
            <a:ext cx="7239000" cy="4876800"/>
          </a:xfrm>
        </p:spPr>
        <p:txBody>
          <a:bodyPr/>
          <a:lstStyle/>
          <a:p>
            <a:r>
              <a:rPr lang="en-US" altLang="en-US" sz="2000" b="1" baseline="30000" dirty="0" smtClean="0"/>
              <a:t>7 </a:t>
            </a:r>
            <a:r>
              <a:rPr lang="zh-CN" altLang="en-US" sz="2000" b="1" dirty="0" smtClean="0"/>
              <a:t>只是我先前以为与我有益的，我现在因基督都当作有损的。</a:t>
            </a:r>
            <a:endParaRPr lang="en-US" altLang="en-US" sz="2000" b="1" dirty="0" smtClean="0"/>
          </a:p>
          <a:p>
            <a:r>
              <a:rPr lang="en-US" altLang="en-US" sz="2000" b="1" baseline="30000" dirty="0" smtClean="0"/>
              <a:t>8 </a:t>
            </a:r>
            <a:r>
              <a:rPr lang="zh-CN" altLang="en-US" sz="2000" b="1" dirty="0" smtClean="0"/>
              <a:t>不但如此，我也将万事当作有损的，因我以认识我主基督耶稣为至宝。我为他已经丢弃万事，看作粪土，为要得着基督，</a:t>
            </a:r>
            <a:endParaRPr lang="en-US" altLang="en-US" sz="2000" b="1" dirty="0" smtClean="0"/>
          </a:p>
          <a:p>
            <a:r>
              <a:rPr lang="en-US" altLang="en-US" sz="2000" b="1" baseline="30000" dirty="0" smtClean="0"/>
              <a:t>9 </a:t>
            </a:r>
            <a:r>
              <a:rPr lang="zh-CN" altLang="en-US" sz="2000" b="1" dirty="0" smtClean="0"/>
              <a:t>并且得以在他里面，不是有自己因律法而得的义，乃是有信基督的义，就是因信神而来的义，</a:t>
            </a:r>
            <a:endParaRPr lang="en-US" altLang="en-US" sz="2000" b="1" dirty="0" smtClean="0"/>
          </a:p>
          <a:p>
            <a:r>
              <a:rPr lang="en-US" altLang="en-US" sz="2000" b="1" baseline="30000" dirty="0" smtClean="0"/>
              <a:t>10 </a:t>
            </a:r>
            <a:r>
              <a:rPr lang="zh-CN" altLang="en-US" sz="2000" b="1" dirty="0" smtClean="0"/>
              <a:t>使我认识基督，晓得他复活的大能，并且晓得和他一同受苦，效法他的死，</a:t>
            </a: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r>
              <a:rPr lang="zh-CN" altLang="en-US" dirty="0" smtClean="0"/>
              <a:t>腓</a:t>
            </a:r>
            <a:r>
              <a:rPr lang="en-US" altLang="en-US" dirty="0" smtClean="0"/>
              <a:t> 3:7-14 (</a:t>
            </a:r>
            <a:r>
              <a:rPr lang="zh-CN" altLang="en-US" dirty="0" smtClean="0"/>
              <a:t>和合本</a:t>
            </a:r>
            <a:r>
              <a:rPr lang="en-US" altLang="en-US" dirty="0" smtClean="0"/>
              <a:t>)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1447800" y="1676400"/>
            <a:ext cx="7086600" cy="4876800"/>
          </a:xfrm>
        </p:spPr>
        <p:txBody>
          <a:bodyPr/>
          <a:lstStyle/>
          <a:p>
            <a:r>
              <a:rPr lang="en-US" altLang="en-US" sz="2000" b="1" baseline="30000" dirty="0" smtClean="0"/>
              <a:t>11 </a:t>
            </a:r>
            <a:r>
              <a:rPr lang="zh-CN" altLang="en-US" sz="2000" b="1" dirty="0" smtClean="0"/>
              <a:t>或者我也得以从死里复活。</a:t>
            </a:r>
            <a:endParaRPr lang="en-US" altLang="en-US" sz="2000" b="1" dirty="0" smtClean="0"/>
          </a:p>
          <a:p>
            <a:r>
              <a:rPr lang="en-US" altLang="en-US" sz="2000" b="1" baseline="30000" dirty="0" smtClean="0"/>
              <a:t>12 </a:t>
            </a:r>
            <a:r>
              <a:rPr lang="zh-CN" altLang="en-US" sz="2000" b="1" dirty="0" smtClean="0"/>
              <a:t>这不是说我已经得着了，已经完全了，我乃是竭力追求，或者可以得着基督耶稣所以得着我的。</a:t>
            </a:r>
            <a:endParaRPr lang="en-US" altLang="en-US" sz="2000" b="1" dirty="0" smtClean="0"/>
          </a:p>
          <a:p>
            <a:r>
              <a:rPr lang="en-US" altLang="en-US" sz="2000" b="1" baseline="30000" dirty="0" smtClean="0"/>
              <a:t>13 </a:t>
            </a:r>
            <a:r>
              <a:rPr lang="zh-CN" altLang="en-US" sz="2000" b="1" dirty="0" smtClean="0"/>
              <a:t>弟兄们，我不是以为自己已经得着了，我只有一件事，就是忘记背后，努力面前的，</a:t>
            </a:r>
            <a:endParaRPr lang="en-US" altLang="en-US" sz="2000" b="1" dirty="0" smtClean="0"/>
          </a:p>
          <a:p>
            <a:r>
              <a:rPr lang="en-US" altLang="en-US" sz="2000" b="1" baseline="30000" dirty="0" smtClean="0"/>
              <a:t>14 </a:t>
            </a:r>
            <a:r>
              <a:rPr lang="zh-CN" altLang="en-US" sz="2000" b="1" dirty="0" smtClean="0"/>
              <a:t>向着标竿直跑，要得神在基督耶稣里从上面召我来得的奖赏。</a:t>
            </a: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r>
              <a:rPr lang="zh-CN" altLang="en-US" dirty="0" smtClean="0"/>
              <a:t>徒</a:t>
            </a:r>
            <a:r>
              <a:rPr lang="en-US" altLang="en-US" dirty="0" smtClean="0"/>
              <a:t> 5:40-42 (</a:t>
            </a:r>
            <a:r>
              <a:rPr lang="zh-CN" altLang="en-US" dirty="0" smtClean="0"/>
              <a:t>和合本</a:t>
            </a:r>
            <a:r>
              <a:rPr lang="en-US" altLang="en-US" dirty="0" smtClean="0"/>
              <a:t>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1943100" y="2133600"/>
            <a:ext cx="6591300" cy="3778250"/>
          </a:xfrm>
        </p:spPr>
        <p:txBody>
          <a:bodyPr/>
          <a:lstStyle/>
          <a:p>
            <a:r>
              <a:rPr lang="en-US" altLang="en-US" sz="2000" b="1" baseline="30000" dirty="0" smtClean="0"/>
              <a:t>40 </a:t>
            </a:r>
            <a:r>
              <a:rPr lang="zh-CN" altLang="zh-CN" sz="2000" dirty="0" smtClean="0"/>
              <a:t>公会</a:t>
            </a:r>
            <a:r>
              <a:rPr lang="zh-CN" altLang="zh-CN" sz="2000" dirty="0"/>
              <a:t>的人听从了他，便叫使徒来，把他们打了，又吩咐他们不可奉耶稣的名讲道，就把他们释放了</a:t>
            </a:r>
            <a:r>
              <a:rPr lang="zh-CN" altLang="zh-CN" sz="2000" dirty="0" smtClean="0"/>
              <a:t>。</a:t>
            </a:r>
            <a:r>
              <a:rPr lang="en-US" altLang="en-US" sz="2000" b="1" dirty="0" smtClean="0"/>
              <a:t>.</a:t>
            </a:r>
          </a:p>
          <a:p>
            <a:r>
              <a:rPr lang="en-US" altLang="en-US" sz="2000" b="1" baseline="30000" dirty="0" smtClean="0"/>
              <a:t>41 </a:t>
            </a:r>
            <a:r>
              <a:rPr lang="zh-CN" altLang="zh-CN" sz="2000" dirty="0" smtClean="0"/>
              <a:t>他们</a:t>
            </a:r>
            <a:r>
              <a:rPr lang="zh-CN" altLang="zh-CN" sz="2000" dirty="0"/>
              <a:t>离开公会，心里欢喜，因被算是配为这名受辱</a:t>
            </a:r>
            <a:r>
              <a:rPr lang="zh-CN" altLang="zh-CN" sz="2000" dirty="0" smtClean="0"/>
              <a:t>。</a:t>
            </a:r>
            <a:endParaRPr lang="en-US" altLang="en-US" sz="2000" b="1" dirty="0" smtClean="0"/>
          </a:p>
          <a:p>
            <a:r>
              <a:rPr lang="en-US" altLang="en-US" sz="2000" b="1" baseline="30000" dirty="0" smtClean="0"/>
              <a:t>42 </a:t>
            </a:r>
            <a:r>
              <a:rPr lang="zh-CN" altLang="zh-CN" sz="2000" dirty="0" smtClean="0"/>
              <a:t>他们</a:t>
            </a:r>
            <a:r>
              <a:rPr lang="zh-CN" altLang="zh-CN" sz="2000" dirty="0"/>
              <a:t>就每日在殿里、在家里不住地教训人，传耶稣是</a:t>
            </a:r>
            <a:r>
              <a:rPr lang="zh-CN" altLang="zh-CN" sz="2000" dirty="0" smtClean="0"/>
              <a:t>基督</a:t>
            </a:r>
            <a:r>
              <a:rPr lang="zh-CN" altLang="en-US" sz="2000" dirty="0" smtClean="0"/>
              <a:t>。</a:t>
            </a:r>
            <a:endParaRPr lang="en-US" altLang="en-US" sz="2000" b="1" dirty="0" smtClean="0"/>
          </a:p>
          <a:p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r>
              <a:rPr lang="zh-CN" altLang="en-US" dirty="0" smtClean="0"/>
              <a:t>罗</a:t>
            </a:r>
            <a:r>
              <a:rPr lang="en-US" altLang="en-US" dirty="0" smtClean="0"/>
              <a:t>8:16-18  (</a:t>
            </a:r>
            <a:r>
              <a:rPr lang="zh-CN" altLang="en-US" dirty="0" smtClean="0"/>
              <a:t>和合本</a:t>
            </a:r>
            <a:r>
              <a:rPr lang="en-US" altLang="en-US" dirty="0" smtClean="0"/>
              <a:t>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3100" y="2133600"/>
            <a:ext cx="6591300" cy="37782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sz="24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16</a:t>
            </a:r>
            <a:r>
              <a:rPr 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zh-CN" altLang="zh-CN" sz="2400" dirty="0" smtClean="0"/>
              <a:t>圣灵</a:t>
            </a:r>
            <a:r>
              <a:rPr lang="zh-CN" altLang="zh-CN" sz="2400" dirty="0"/>
              <a:t>与我们的心同证我们是神的儿女</a:t>
            </a:r>
            <a:r>
              <a:rPr lang="zh-CN" altLang="zh-CN" sz="2400" dirty="0" smtClean="0"/>
              <a:t>；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17 </a:t>
            </a:r>
            <a:r>
              <a:rPr lang="zh-CN" altLang="zh-CN" sz="2400" dirty="0" smtClean="0"/>
              <a:t>既是</a:t>
            </a:r>
            <a:r>
              <a:rPr lang="zh-CN" altLang="zh-CN" sz="2400" dirty="0"/>
              <a:t>儿女，便是后嗣，就是神的后嗣，和基督同作后嗣。如果我们和他一同受苦，也必和他一同得荣耀</a:t>
            </a:r>
            <a:r>
              <a:rPr lang="zh-CN" altLang="zh-CN" sz="2400" dirty="0" smtClean="0"/>
              <a:t>。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18 </a:t>
            </a:r>
            <a:r>
              <a:rPr lang="zh-CN" altLang="zh-CN" sz="2400" dirty="0" smtClean="0"/>
              <a:t>我</a:t>
            </a:r>
            <a:r>
              <a:rPr lang="zh-CN" altLang="zh-CN" sz="2400" dirty="0"/>
              <a:t>想，现在的苦楚若比起将来要显于我们的荣耀，就不足介意了</a:t>
            </a:r>
            <a:r>
              <a:rPr lang="zh-CN" altLang="zh-CN" sz="2400" dirty="0" smtClean="0"/>
              <a:t>。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r>
              <a:rPr lang="zh-CN" altLang="en-US" dirty="0" smtClean="0"/>
              <a:t>林后</a:t>
            </a:r>
            <a:r>
              <a:rPr lang="en-US" altLang="en-US" dirty="0" smtClean="0"/>
              <a:t>4:16-18 (</a:t>
            </a:r>
            <a:r>
              <a:rPr lang="zh-CN" altLang="en-US" dirty="0" smtClean="0"/>
              <a:t>和合本</a:t>
            </a:r>
            <a:r>
              <a:rPr lang="en-US" altLang="en-US" dirty="0" smtClean="0"/>
              <a:t>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3100" y="2133600"/>
            <a:ext cx="6591300" cy="37782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sz="24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16</a:t>
            </a:r>
            <a:r>
              <a:rPr 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所以，我们不丧胆。外体虽然毁坏，内心却一天新似一天。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17 </a:t>
            </a: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我们这至暂至轻的苦楚，要为我们成就极重无比永远的荣耀。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18 </a:t>
            </a: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原来我们不是顾念所见的，乃是顾念所不见的；因为所见的是暂时的，所不见的是永远的。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Y:\SSTS Backgrounds\SSTS BG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0" y="3436938"/>
            <a:ext cx="3657600" cy="91440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vi-VN" altLang="vi-VN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5334000" y="3467100"/>
            <a:ext cx="3810000" cy="914400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vi-VN" altLang="vi-VN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330036" y="2150774"/>
            <a:ext cx="43165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zh-CN" altLang="en-US" sz="32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就没有复活</a:t>
            </a:r>
            <a:endParaRPr lang="en-US" sz="4000" dirty="0">
              <a:solidFill>
                <a:srgbClr val="00CC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3134255" y="4628803"/>
            <a:ext cx="281198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1" hangingPunct="1">
              <a:defRPr/>
            </a:pP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复活的大能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ctr" eaLnBrk="1" hangingPunct="1">
              <a:defRPr/>
            </a:pPr>
            <a:r>
              <a:rPr lang="zh-CN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现在向你我显明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ctr">
              <a:defRPr/>
            </a:pP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931988" y="1600200"/>
            <a:ext cx="30572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CN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没有被钉十字架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" name="Picture 15" descr="102000521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810000" y="3300274"/>
            <a:ext cx="1371600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r>
              <a:rPr lang="zh-CN" altLang="en-US" dirty="0" smtClean="0"/>
              <a:t>林后</a:t>
            </a:r>
            <a:r>
              <a:rPr lang="en-US" altLang="en-US" dirty="0" smtClean="0"/>
              <a:t>12:9-10  (</a:t>
            </a:r>
            <a:r>
              <a:rPr lang="zh-CN" altLang="en-US" dirty="0" smtClean="0"/>
              <a:t>和合本</a:t>
            </a:r>
            <a:r>
              <a:rPr lang="en-US" altLang="en-US" dirty="0" smtClean="0"/>
              <a:t>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3100" y="2133600"/>
            <a:ext cx="6591300" cy="37782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sz="2400" b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9</a:t>
            </a:r>
            <a:r>
              <a:rPr 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他对我说：“我的恩典够你用的，因为我的能力是在人的软弱上显得完全。”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10 </a:t>
            </a: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我为基督的缘故，就以软弱、凌辱、急难、逼迫、困苦为可喜乐的，因我什么时候软弱，什么时候就刚强了。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r>
              <a:rPr lang="zh-CN" altLang="en-US" dirty="0" smtClean="0"/>
              <a:t>提前</a:t>
            </a:r>
            <a:r>
              <a:rPr lang="en-US" altLang="en-US" dirty="0" smtClean="0"/>
              <a:t>4:8-11(</a:t>
            </a:r>
            <a:r>
              <a:rPr lang="zh-CN" altLang="en-US" dirty="0" smtClean="0"/>
              <a:t>和合本</a:t>
            </a:r>
            <a:r>
              <a:rPr lang="en-US" altLang="en-US" dirty="0" smtClean="0"/>
              <a:t>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752600"/>
            <a:ext cx="6934200" cy="4572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8 </a:t>
            </a: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操练身体，益处还少；惟独敬虔，凡事都有益处，因有今生和来生的应许。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9 </a:t>
            </a: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这话是可信的，是十分可佩服的。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10 </a:t>
            </a: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我们劳苦努力，正是为此，因我们的指望在乎永生的神。他是万人的救主，更是信徒的救主。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11 </a:t>
            </a:r>
            <a:r>
              <a:rPr lang="zh-CN" alt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这些事，你要吩咐人，也要教导人。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r>
              <a:rPr lang="zh-CN" altLang="en-US" dirty="0" smtClean="0"/>
              <a:t>彼前</a:t>
            </a:r>
            <a:r>
              <a:rPr lang="en-US" altLang="en-US" dirty="0" smtClean="0"/>
              <a:t>4:12-16 (</a:t>
            </a:r>
            <a:r>
              <a:rPr lang="zh-CN" altLang="en-US" dirty="0" smtClean="0"/>
              <a:t>和合本</a:t>
            </a:r>
            <a:r>
              <a:rPr lang="en-US" altLang="en-US" dirty="0" smtClean="0"/>
              <a:t>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1600200" y="1676400"/>
            <a:ext cx="6934200" cy="4724400"/>
          </a:xfrm>
        </p:spPr>
        <p:txBody>
          <a:bodyPr/>
          <a:lstStyle/>
          <a:p>
            <a:r>
              <a:rPr lang="en-US" altLang="en-US" b="1" baseline="30000" dirty="0" smtClean="0"/>
              <a:t>12 </a:t>
            </a:r>
            <a:r>
              <a:rPr lang="zh-CN" altLang="zh-CN" dirty="0" smtClean="0"/>
              <a:t>亲爱的</a:t>
            </a:r>
            <a:r>
              <a:rPr lang="zh-CN" altLang="zh-CN" dirty="0"/>
              <a:t>弟兄啊，有火炼的试验临到你们，不要以为奇怪（似乎是遭遇非常的事</a:t>
            </a:r>
            <a:r>
              <a:rPr lang="zh-CN" altLang="zh-CN" dirty="0" smtClean="0"/>
              <a:t>），</a:t>
            </a:r>
            <a:endParaRPr lang="en-US" altLang="en-US" b="1" dirty="0" smtClean="0"/>
          </a:p>
          <a:p>
            <a:r>
              <a:rPr lang="en-US" altLang="en-US" b="1" baseline="30000" dirty="0" smtClean="0"/>
              <a:t>13 </a:t>
            </a:r>
            <a:r>
              <a:rPr lang="zh-CN" altLang="zh-CN" dirty="0" smtClean="0"/>
              <a:t>倒</a:t>
            </a:r>
            <a:r>
              <a:rPr lang="zh-CN" altLang="zh-CN" dirty="0"/>
              <a:t>要欢喜，因为你们是与基督一同受苦，使你们在他荣耀显现的时候，也可以欢喜快乐</a:t>
            </a:r>
            <a:r>
              <a:rPr lang="zh-CN" altLang="zh-CN" dirty="0" smtClean="0"/>
              <a:t>。</a:t>
            </a:r>
            <a:endParaRPr lang="en-US" altLang="en-US" b="1" dirty="0" smtClean="0"/>
          </a:p>
          <a:p>
            <a:r>
              <a:rPr lang="en-US" altLang="en-US" b="1" baseline="30000" dirty="0" smtClean="0"/>
              <a:t>14 </a:t>
            </a:r>
            <a:r>
              <a:rPr lang="zh-CN" altLang="zh-CN" dirty="0" smtClean="0"/>
              <a:t>你们</a:t>
            </a:r>
            <a:r>
              <a:rPr lang="zh-CN" altLang="zh-CN" dirty="0"/>
              <a:t>若为基督的名受辱骂，便是有福的，因为神荣耀的灵常住在你们</a:t>
            </a:r>
            <a:r>
              <a:rPr lang="zh-CN" altLang="zh-CN" dirty="0" smtClean="0"/>
              <a:t>身上</a:t>
            </a:r>
            <a:r>
              <a:rPr lang="zh-CN" altLang="en-US" dirty="0" smtClean="0"/>
              <a:t>。</a:t>
            </a:r>
            <a:endParaRPr lang="en-US" altLang="en-US" b="1" dirty="0" smtClean="0"/>
          </a:p>
          <a:p>
            <a:r>
              <a:rPr lang="en-US" altLang="en-US" b="1" baseline="30000" dirty="0" smtClean="0"/>
              <a:t>15 </a:t>
            </a:r>
            <a:r>
              <a:rPr lang="zh-CN" altLang="zh-CN" dirty="0" smtClean="0"/>
              <a:t>你们</a:t>
            </a:r>
            <a:r>
              <a:rPr lang="zh-CN" altLang="zh-CN" dirty="0"/>
              <a:t>中间却不可有人因为杀人、偷窃、作恶、好管闲事而受苦</a:t>
            </a:r>
            <a:r>
              <a:rPr lang="zh-CN" altLang="zh-CN" dirty="0" smtClean="0"/>
              <a:t>；</a:t>
            </a:r>
            <a:endParaRPr lang="en-US" altLang="en-US" b="1" dirty="0" smtClean="0"/>
          </a:p>
          <a:p>
            <a:r>
              <a:rPr lang="en-US" altLang="en-US" b="1" baseline="30000" dirty="0" smtClean="0"/>
              <a:t>16 </a:t>
            </a:r>
            <a:r>
              <a:rPr lang="zh-CN" altLang="zh-CN" dirty="0" smtClean="0"/>
              <a:t>若</a:t>
            </a:r>
            <a:r>
              <a:rPr lang="zh-CN" altLang="zh-CN" dirty="0"/>
              <a:t>为作基督徒受苦，却不要羞耻，倒要因这名归荣耀给</a:t>
            </a:r>
            <a:r>
              <a:rPr lang="zh-CN" altLang="zh-CN" dirty="0" smtClean="0"/>
              <a:t>神</a:t>
            </a: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r>
              <a:rPr lang="zh-CN" altLang="en-US" dirty="0" smtClean="0"/>
              <a:t>彼前</a:t>
            </a:r>
            <a:r>
              <a:rPr lang="en-US" altLang="en-US" dirty="0" smtClean="0"/>
              <a:t>5:8-11 (</a:t>
            </a:r>
            <a:r>
              <a:rPr lang="zh-CN" altLang="en-US" dirty="0" smtClean="0"/>
              <a:t>和合本</a:t>
            </a:r>
            <a:r>
              <a:rPr lang="en-US" altLang="en-US" dirty="0" smtClean="0"/>
              <a:t>)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1600200" y="1676400"/>
            <a:ext cx="7086600" cy="4800600"/>
          </a:xfrm>
        </p:spPr>
        <p:txBody>
          <a:bodyPr/>
          <a:lstStyle/>
          <a:p>
            <a:r>
              <a:rPr lang="en-US" altLang="en-US" sz="2000" b="1" baseline="30000" dirty="0" smtClean="0"/>
              <a:t>8 </a:t>
            </a:r>
            <a:r>
              <a:rPr lang="zh-CN" altLang="zh-CN" sz="2000" dirty="0" smtClean="0"/>
              <a:t>务要</a:t>
            </a:r>
            <a:r>
              <a:rPr lang="zh-CN" altLang="zh-CN" sz="2000" dirty="0"/>
              <a:t>谨守、警醒，因为你们的仇敌魔鬼，如同吼叫的狮子，遍地游行，寻找可吞吃的人</a:t>
            </a:r>
            <a:r>
              <a:rPr lang="zh-CN" altLang="zh-CN" sz="2000" dirty="0" smtClean="0"/>
              <a:t>。</a:t>
            </a:r>
            <a:endParaRPr lang="en-US" altLang="en-US" sz="2000" b="1" dirty="0" smtClean="0"/>
          </a:p>
          <a:p>
            <a:r>
              <a:rPr lang="en-US" altLang="en-US" sz="2000" b="1" baseline="30000" dirty="0" smtClean="0"/>
              <a:t>9 </a:t>
            </a:r>
            <a:r>
              <a:rPr lang="zh-CN" altLang="zh-CN" sz="2000" dirty="0" smtClean="0"/>
              <a:t>你们</a:t>
            </a:r>
            <a:r>
              <a:rPr lang="zh-CN" altLang="zh-CN" sz="2000" dirty="0"/>
              <a:t>要用坚固的信心抵挡它，因为知道你们在世上的众弟兄也是经历这样的苦难</a:t>
            </a:r>
            <a:r>
              <a:rPr lang="zh-CN" altLang="zh-CN" sz="2000" dirty="0" smtClean="0"/>
              <a:t>。</a:t>
            </a:r>
            <a:endParaRPr lang="en-US" altLang="en-US" sz="2000" b="1" dirty="0" smtClean="0"/>
          </a:p>
          <a:p>
            <a:r>
              <a:rPr lang="en-US" altLang="en-US" sz="2000" b="1" baseline="30000" dirty="0" smtClean="0"/>
              <a:t>10 </a:t>
            </a:r>
            <a:r>
              <a:rPr lang="zh-CN" altLang="zh-CN" sz="2000" dirty="0" smtClean="0"/>
              <a:t>那</a:t>
            </a:r>
            <a:r>
              <a:rPr lang="zh-CN" altLang="zh-CN" sz="2000" dirty="0"/>
              <a:t>赐诸般恩典的神曾在基督里召你们，得享他永远的荣耀，等你们暂受苦难之后，必要亲自成全你们，坚固你们，赐力量给你们</a:t>
            </a:r>
            <a:r>
              <a:rPr lang="zh-CN" altLang="zh-CN" sz="2000" dirty="0" smtClean="0"/>
              <a:t>。</a:t>
            </a:r>
            <a:endParaRPr lang="en-US" altLang="en-US" sz="2000" b="1" dirty="0" smtClean="0"/>
          </a:p>
          <a:p>
            <a:r>
              <a:rPr lang="en-US" altLang="en-US" sz="2000" b="1" baseline="30000" dirty="0" smtClean="0"/>
              <a:t>11 </a:t>
            </a:r>
            <a:r>
              <a:rPr lang="zh-CN" altLang="zh-CN" sz="2000" dirty="0" smtClean="0"/>
              <a:t>愿</a:t>
            </a:r>
            <a:r>
              <a:rPr lang="zh-CN" altLang="zh-CN" sz="2000" dirty="0"/>
              <a:t>权能归给他，直到永永远远。阿们</a:t>
            </a:r>
            <a:r>
              <a:rPr lang="zh-CN" altLang="zh-CN" sz="2000" dirty="0" smtClean="0"/>
              <a:t>！</a:t>
            </a:r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23888"/>
            <a:ext cx="7010400" cy="12049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b="1" dirty="0" smtClean="0">
                <a:solidFill>
                  <a:schemeClr val="accent2">
                    <a:lumMod val="50000"/>
                  </a:schemeClr>
                </a:solidFill>
              </a:rPr>
              <a:t>为信仰受苦带来属灵的祝福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981200"/>
            <a:ext cx="7162800" cy="4572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雅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1:2-4 (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和合本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2 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我的弟兄们，你们落在百般试炼中，都要以为大喜乐；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3 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因为知道你们的信心经过试验，就生忍耐。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4 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但忍耐也当成功，使你们成全完备，毫无缺欠。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启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2:10-11 (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和合本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10 </a:t>
            </a:r>
            <a:r>
              <a:rPr lang="zh-CN" altLang="zh-CN" dirty="0" smtClean="0"/>
              <a:t>你</a:t>
            </a:r>
            <a:r>
              <a:rPr lang="zh-CN" altLang="zh-CN" dirty="0"/>
              <a:t>将要受的苦你不用怕。魔鬼要把你们中间几个人下在监里，叫你们被试炼，你们必受患难十日。你务要至死忠心，我就赐给你那生命的冠冕</a:t>
            </a:r>
            <a:r>
              <a:rPr lang="zh-CN" altLang="zh-CN" dirty="0" smtClean="0"/>
              <a:t>。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11 </a:t>
            </a:r>
            <a:r>
              <a:rPr lang="zh-CN" altLang="zh-CN" dirty="0" smtClean="0"/>
              <a:t>圣灵</a:t>
            </a:r>
            <a:r>
              <a:rPr lang="zh-CN" altLang="zh-CN" dirty="0"/>
              <a:t>向众教会所说的话，凡有耳的，就应当听！得胜的，必不受第二次死的</a:t>
            </a:r>
            <a:r>
              <a:rPr lang="zh-CN" altLang="zh-CN" dirty="0" smtClean="0"/>
              <a:t>害</a:t>
            </a:r>
            <a:r>
              <a:rPr lang="zh-CN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79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61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9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67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Y:\SSTS Backgrounds\SSTS BG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05200" y="5541963"/>
            <a:ext cx="281519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 eaLnBrk="1" hangingPunct="1">
              <a:defRPr/>
            </a:pPr>
            <a:r>
              <a:rPr lang="zh-CN" alt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当今</a:t>
            </a:r>
            <a:r>
              <a:rPr 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: </a:t>
            </a:r>
            <a:r>
              <a:rPr lang="zh-CN" alt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约</a:t>
            </a:r>
            <a:r>
              <a:rPr 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</a:t>
            </a:r>
            <a:r>
              <a:rPr lang="zh-CN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百万</a:t>
            </a:r>
            <a:r>
              <a:rPr 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Picture 4" descr="auto0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 l="5391" t="7777" r="4048" b="3703"/>
          <a:stretch>
            <a:fillRect/>
          </a:stretch>
        </p:blipFill>
        <p:spPr bwMode="auto">
          <a:xfrm>
            <a:off x="18737" y="2299083"/>
            <a:ext cx="4553263" cy="317932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7" name="Picture 6" descr="V-nam1"/>
          <p:cNvPicPr>
            <a:picLocks noChangeAspect="1" noChangeArrowheads="1"/>
          </p:cNvPicPr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4562992" y="2286000"/>
            <a:ext cx="4553263" cy="321298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55625" y="1511300"/>
            <a:ext cx="630237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1975:  160,000 </a:t>
            </a:r>
            <a:r>
              <a:rPr lang="zh-CN" alt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基督徒</a:t>
            </a:r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6567" name="Picture 9" descr="vnfl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33400"/>
            <a:ext cx="990600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57200" y="549275"/>
            <a:ext cx="11079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越南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683" name="Text Box 3"/>
          <p:cNvSpPr txBox="1">
            <a:spLocks noChangeArrowheads="1"/>
          </p:cNvSpPr>
          <p:nvPr/>
        </p:nvSpPr>
        <p:spPr bwMode="auto">
          <a:xfrm>
            <a:off x="3048000" y="4587875"/>
            <a:ext cx="301396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CN" altLang="en-US" sz="4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就没有冠冕</a:t>
            </a:r>
            <a:endParaRPr lang="en-US" sz="44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27686" name="Rectangle 6"/>
          <p:cNvSpPr>
            <a:spLocks noChangeArrowheads="1"/>
          </p:cNvSpPr>
          <p:nvPr/>
        </p:nvSpPr>
        <p:spPr bwMode="auto">
          <a:xfrm>
            <a:off x="4038600" y="2754313"/>
            <a:ext cx="301396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zh-CN" altLang="en-US" sz="44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没有十字架</a:t>
            </a:r>
            <a:endParaRPr lang="en-US" sz="4400" b="1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27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83" grpId="0"/>
      <p:bldP spid="32768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003"/>
          <p:cNvPicPr>
            <a:picLocks noChangeAspect="1" noChangeArrowheads="1"/>
          </p:cNvPicPr>
          <p:nvPr/>
        </p:nvPicPr>
        <p:blipFill>
          <a:blip r:embed="rId3" cstate="print">
            <a:lum bright="6000" contrast="42000"/>
          </a:blip>
          <a:srcRect l="9507" t="30986" r="8099" b="5634"/>
          <a:stretch>
            <a:fillRect/>
          </a:stretch>
        </p:blipFill>
        <p:spPr bwMode="auto">
          <a:xfrm>
            <a:off x="914400" y="2286000"/>
            <a:ext cx="7315200" cy="4220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0" y="762000"/>
            <a:ext cx="914400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CA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Hmong – a tribal people group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0" y="1447800"/>
            <a:ext cx="723900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CA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CHRISTIANS: 200,000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7589" name="TextBox 6"/>
          <p:cNvSpPr txBox="1">
            <a:spLocks noChangeArrowheads="1"/>
          </p:cNvSpPr>
          <p:nvPr/>
        </p:nvSpPr>
        <p:spPr bwMode="auto">
          <a:xfrm>
            <a:off x="1905000" y="228600"/>
            <a:ext cx="4800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vi-VN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HMONG BELIEVERS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Y:\SSTS Backgrounds\SSTS BG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Dsc08672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b="13333"/>
          <a:stretch>
            <a:fillRect/>
          </a:stretch>
        </p:blipFill>
        <p:spPr bwMode="auto">
          <a:xfrm>
            <a:off x="1465062" y="152400"/>
            <a:ext cx="7526538" cy="48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69636" name="Picture 5" descr="Dsc08674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14613"/>
            <a:ext cx="3200400" cy="393858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810000" y="5181600"/>
            <a:ext cx="4973638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defRPr/>
            </a:pPr>
            <a:r>
              <a:rPr lang="en-US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Houses of Hmong Christians </a:t>
            </a:r>
          </a:p>
          <a:p>
            <a:pPr eaLnBrk="1" hangingPunct="1">
              <a:defRPr/>
            </a:pPr>
            <a:r>
              <a:rPr lang="en-US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raided and burned down by </a:t>
            </a:r>
          </a:p>
          <a:p>
            <a:pPr eaLnBrk="1" hangingPunct="1">
              <a:defRPr/>
            </a:pPr>
            <a:r>
              <a:rPr lang="en-US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Vietnamese local authorities</a:t>
            </a:r>
            <a:r>
              <a:rPr lang="en-PH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69638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10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Christian Hmong Vietnamese houses burned down</a:t>
            </a:r>
            <a:r>
              <a:rPr lang="en-PH" altLang="en-US" sz="80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PH" altLang="en-US" sz="180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m01"/>
          <p:cNvPicPr>
            <a:picLocks noChangeAspect="1" noChangeArrowheads="1"/>
          </p:cNvPicPr>
          <p:nvPr/>
        </p:nvPicPr>
        <p:blipFill>
          <a:blip r:embed="rId4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IMG_4005"/>
          <p:cNvPicPr>
            <a:picLocks noChangeAspect="1" noChangeArrowheads="1"/>
          </p:cNvPicPr>
          <p:nvPr/>
        </p:nvPicPr>
        <p:blipFill>
          <a:blip r:embed="rId5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IMG_40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IMG_41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IMG_02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G_410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IMGP0043"/>
          <p:cNvPicPr>
            <a:picLocks noChangeAspect="1" noChangeArrowheads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IMGP0044"/>
          <p:cNvPicPr>
            <a:picLocks noChangeAspect="1" noChangeArrowheads="1"/>
          </p:cNvPicPr>
          <p:nvPr/>
        </p:nvPicPr>
        <p:blipFill>
          <a:blip r:embed="rId11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IMGP003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2000" y="1143000"/>
            <a:ext cx="7620000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0668" name="TextBox 13"/>
          <p:cNvSpPr txBox="1">
            <a:spLocks noChangeArrowheads="1"/>
          </p:cNvSpPr>
          <p:nvPr/>
        </p:nvSpPr>
        <p:spPr bwMode="auto">
          <a:xfrm>
            <a:off x="2514600" y="76200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vi-VN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HMONG VILLAGE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219200"/>
            <a:ext cx="8077200" cy="5029200"/>
          </a:xfrm>
        </p:spPr>
        <p:txBody>
          <a:bodyPr/>
          <a:lstStyle/>
          <a:p>
            <a:r>
              <a:rPr lang="zh-CN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基督徒人数</a:t>
            </a:r>
            <a:r>
              <a:rPr lang="en-US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10,000</a:t>
            </a:r>
          </a:p>
          <a:p>
            <a:r>
              <a:rPr lang="zh-CN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总人数</a:t>
            </a:r>
            <a:r>
              <a:rPr lang="en-US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around 50,000</a:t>
            </a:r>
          </a:p>
          <a:p>
            <a:r>
              <a:rPr lang="en-US" altLang="vi-V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Hre</a:t>
            </a:r>
            <a:r>
              <a:rPr lang="en-US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民族在越南中部的广义（</a:t>
            </a:r>
            <a:r>
              <a:rPr lang="en-US" altLang="vi-V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Ngai</a:t>
            </a:r>
            <a:r>
              <a:rPr lang="zh-CN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）省</a:t>
            </a:r>
            <a:r>
              <a:rPr lang="en-US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。因为当局想让全省都为无神论者，因此，</a:t>
            </a:r>
            <a:r>
              <a:rPr lang="en-US" altLang="vi-VN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Hre</a:t>
            </a:r>
            <a:r>
              <a:rPr lang="en-US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基督徒</a:t>
            </a:r>
            <a:r>
              <a:rPr lang="en-US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Christians (</a:t>
            </a:r>
            <a:r>
              <a:rPr lang="zh-CN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和所有其它宗教</a:t>
            </a:r>
            <a:r>
              <a:rPr lang="en-US" alt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遭受极大逼迫。</a:t>
            </a:r>
            <a:endParaRPr lang="en-US" altLang="vi-V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755" name="TextBox 5"/>
          <p:cNvSpPr txBox="1">
            <a:spLocks noChangeArrowheads="1"/>
          </p:cNvSpPr>
          <p:nvPr/>
        </p:nvSpPr>
        <p:spPr bwMode="auto">
          <a:xfrm>
            <a:off x="1600200" y="152400"/>
            <a:ext cx="594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vi-VN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Hre</a:t>
            </a:r>
            <a:r>
              <a:rPr lang="en-US" altLang="vi-V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部落民族</a:t>
            </a:r>
            <a:endParaRPr lang="en-US" altLang="vi-VN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012"/>
          <p:cNvPicPr>
            <a:picLocks noChangeAspect="1" noChangeArrowheads="1"/>
          </p:cNvPicPr>
          <p:nvPr/>
        </p:nvPicPr>
        <p:blipFill>
          <a:blip r:embed="rId4" cstate="print">
            <a:lum bright="-12000" contrast="24000"/>
          </a:blip>
          <a:srcRect/>
          <a:stretch>
            <a:fillRect/>
          </a:stretch>
        </p:blipFill>
        <p:spPr bwMode="auto">
          <a:xfrm>
            <a:off x="762000" y="1143000"/>
            <a:ext cx="7620000" cy="571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6804" name="TextBox 5"/>
          <p:cNvSpPr txBox="1">
            <a:spLocks noChangeArrowheads="1"/>
          </p:cNvSpPr>
          <p:nvPr/>
        </p:nvSpPr>
        <p:spPr bwMode="auto">
          <a:xfrm>
            <a:off x="1600200" y="152400"/>
            <a:ext cx="5943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vi-VN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Hre</a:t>
            </a:r>
            <a:r>
              <a:rPr lang="en-US" altLang="vi-V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部落民族</a:t>
            </a:r>
            <a:endParaRPr lang="en-US" altLang="vi-VN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2" descr="IMG_1249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/>
          <a:stretch>
            <a:fillRect/>
          </a:stretch>
        </p:blipFill>
        <p:spPr bwMode="auto">
          <a:xfrm>
            <a:off x="152400" y="914400"/>
            <a:ext cx="4343400" cy="5783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4648200" y="914400"/>
            <a:ext cx="44958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erpetua" pitchFamily="18" charset="0"/>
              </a:rPr>
              <a:t>另一位</a:t>
            </a:r>
            <a:r>
              <a:rPr 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erpetua" pitchFamily="18" charset="0"/>
              </a:rPr>
              <a:t> </a:t>
            </a:r>
            <a:r>
              <a:rPr lang="en-US" sz="28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erpetua" pitchFamily="18" charset="0"/>
              </a:rPr>
              <a:t>Hre</a:t>
            </a:r>
            <a:r>
              <a:rPr lang="zh-CN" alt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erpetua" pitchFamily="18" charset="0"/>
              </a:rPr>
              <a:t>部落的宣教士。他的房子被当局焚烧多次。</a:t>
            </a:r>
            <a:r>
              <a:rPr 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erpetua" pitchFamily="18" charset="0"/>
              </a:rPr>
              <a:t> </a:t>
            </a:r>
            <a:r>
              <a:rPr lang="en-US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erpetua" pitchFamily="18" charset="0"/>
              </a:rPr>
              <a:t/>
            </a:r>
            <a:br>
              <a:rPr lang="en-US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erpetua" pitchFamily="18" charset="0"/>
              </a:rPr>
            </a:br>
            <a:r>
              <a:rPr lang="zh-CN" altLang="en-US" sz="28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erpetua" pitchFamily="18" charset="0"/>
              </a:rPr>
              <a:t>他怀孕的妻子因着拒绝放弃信仰，被女官员暴打，致使其流产。</a:t>
            </a:r>
            <a:endParaRPr lang="en-US" sz="2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8852" name="TextBox 4"/>
          <p:cNvSpPr txBox="1">
            <a:spLocks noChangeArrowheads="1"/>
          </p:cNvSpPr>
          <p:nvPr/>
        </p:nvSpPr>
        <p:spPr bwMode="auto">
          <a:xfrm>
            <a:off x="1600200" y="152400"/>
            <a:ext cx="594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vi-VN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Hre</a:t>
            </a:r>
            <a:r>
              <a:rPr lang="en-US" altLang="vi-V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部落民族</a:t>
            </a:r>
            <a:endParaRPr lang="en-US" altLang="vi-VN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G_1245"/>
          <p:cNvPicPr>
            <a:picLocks noChangeAspect="1" noChangeArrowheads="1"/>
          </p:cNvPicPr>
          <p:nvPr/>
        </p:nvPicPr>
        <p:blipFill>
          <a:blip r:embed="rId3" cstate="print">
            <a:lum bright="12000" contrast="12000"/>
          </a:blip>
          <a:srcRect/>
          <a:stretch>
            <a:fillRect/>
          </a:stretch>
        </p:blipFill>
        <p:spPr bwMode="auto">
          <a:xfrm>
            <a:off x="152400" y="914400"/>
            <a:ext cx="4348163" cy="579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4800600" y="1246287"/>
            <a:ext cx="40386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erpetua" pitchFamily="18" charset="0"/>
              </a:rPr>
              <a:t>在</a:t>
            </a:r>
            <a:r>
              <a:rPr lang="en-US" altLang="zh-CN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erpetua" pitchFamily="18" charset="0"/>
              </a:rPr>
              <a:t>Hre</a:t>
            </a:r>
            <a:r>
              <a:rPr lang="zh-CN" altLang="en-US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Perpetua" pitchFamily="18" charset="0"/>
              </a:rPr>
              <a:t>部落民族的基督徒领袖之一。因着传福音被警察暴打很多次。</a:t>
            </a:r>
            <a:endParaRPr lang="en-US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0900" name="TextBox 4"/>
          <p:cNvSpPr txBox="1">
            <a:spLocks noChangeArrowheads="1"/>
          </p:cNvSpPr>
          <p:nvPr/>
        </p:nvSpPr>
        <p:spPr bwMode="auto">
          <a:xfrm>
            <a:off x="1600200" y="152400"/>
            <a:ext cx="594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vi-VN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Hre</a:t>
            </a:r>
            <a:r>
              <a:rPr lang="en-US" altLang="vi-VN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部落民族</a:t>
            </a:r>
            <a:endParaRPr lang="en-US" altLang="vi-VN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Teaching Preaching Workers - 09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 l="6000" t="24000" r="4000" b="12000"/>
          <a:stretch>
            <a:fillRect/>
          </a:stretch>
        </p:blipFill>
        <p:spPr bwMode="auto">
          <a:xfrm>
            <a:off x="685800" y="1524000"/>
            <a:ext cx="7858125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2947" name="TextBox 3"/>
          <p:cNvSpPr txBox="1">
            <a:spLocks noChangeArrowheads="1"/>
          </p:cNvSpPr>
          <p:nvPr/>
        </p:nvSpPr>
        <p:spPr bwMode="auto">
          <a:xfrm>
            <a:off x="1600200" y="152400"/>
            <a:ext cx="594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vi-VN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STIENG TRIBAL GROUP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DSC00117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5791200" y="990600"/>
            <a:ext cx="29851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vi-VN" sz="4400" b="1" dirty="0" smtClean="0">
                <a:solidFill>
                  <a:schemeClr val="tx1"/>
                </a:solidFill>
                <a:latin typeface="Perpetua" panose="02020502060401020303" pitchFamily="18" charset="0"/>
              </a:rPr>
              <a:t>Truong</a:t>
            </a:r>
            <a:r>
              <a:rPr lang="zh-CN" altLang="en-US" sz="4400" b="1" dirty="0" smtClean="0">
                <a:solidFill>
                  <a:schemeClr val="tx1"/>
                </a:solidFill>
                <a:latin typeface="Perpetua" panose="02020502060401020303" pitchFamily="18" charset="0"/>
              </a:rPr>
              <a:t>先生</a:t>
            </a:r>
            <a:endParaRPr lang="en-US" altLang="vi-VN" sz="4400" b="1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5029200" y="1981200"/>
            <a:ext cx="41148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CN" altLang="en-US" b="1" dirty="0" smtClean="0">
                <a:solidFill>
                  <a:schemeClr val="tx1"/>
                </a:solidFill>
                <a:latin typeface="Perpetua" panose="02020502060401020303" pitchFamily="18" charset="0"/>
              </a:rPr>
              <a:t>曾带领人逼迫基督徒。如今是一位基督徒！</a:t>
            </a:r>
            <a:endParaRPr lang="en-US" altLang="vi-VN" b="1" dirty="0">
              <a:solidFill>
                <a:schemeClr val="tx1"/>
              </a:solidFill>
              <a:latin typeface="Perpetua" panose="02020502060401020303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SC009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52400"/>
            <a:ext cx="4876800" cy="4767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228600" y="4919008"/>
            <a:ext cx="876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Truong</a:t>
            </a:r>
            <a:r>
              <a:rPr lang="zh-CN" alt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先生在监狱里一年半的时间，因着他拒绝停止传福音，之后和其他的罪犯一起被送进精神病院</a:t>
            </a:r>
            <a:r>
              <a:rPr lang="zh-CN" alt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。在医院，他带领</a:t>
            </a:r>
            <a:r>
              <a:rPr lang="en-US" altLang="zh-CN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42</a:t>
            </a:r>
            <a:r>
              <a:rPr lang="zh-CN" alt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名犯人信耶稣</a:t>
            </a:r>
            <a:endParaRPr lang="en-US" sz="2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9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r="5333" b="466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1079500" y="357188"/>
            <a:ext cx="3889206" cy="646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b="1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现今十字架的道路</a:t>
            </a:r>
            <a:endParaRPr lang="en-US" altLang="vi-VN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3130" name="Rectangle 10"/>
          <p:cNvSpPr>
            <a:spLocks noChangeArrowheads="1"/>
          </p:cNvSpPr>
          <p:nvPr/>
        </p:nvSpPr>
        <p:spPr bwMode="auto">
          <a:xfrm>
            <a:off x="584200" y="1212513"/>
            <a:ext cx="575991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r>
              <a:rPr lang="zh-CN" altLang="en-US" sz="2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于是他对他们说：“若有人要跟从我，就当</a:t>
            </a:r>
            <a:r>
              <a:rPr lang="en-US" altLang="zh-CN" sz="2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……</a:t>
            </a:r>
            <a:endParaRPr lang="en-US" sz="2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33131" name="Text Box 11"/>
          <p:cNvSpPr txBox="1">
            <a:spLocks noChangeArrowheads="1"/>
          </p:cNvSpPr>
          <p:nvPr/>
        </p:nvSpPr>
        <p:spPr bwMode="auto">
          <a:xfrm>
            <a:off x="1812925" y="2065338"/>
            <a:ext cx="1829347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3200" b="1" i="1" dirty="0" smtClean="0">
                <a:solidFill>
                  <a:srgbClr val="FF993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舍己</a:t>
            </a:r>
            <a:r>
              <a:rPr lang="en-US" altLang="zh-CN" sz="3200" b="1" i="1" dirty="0" smtClean="0">
                <a:solidFill>
                  <a:srgbClr val="FF993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…</a:t>
            </a:r>
            <a:r>
              <a:rPr lang="en-US" altLang="vi-VN" sz="3200" b="1" i="1" dirty="0" smtClean="0">
                <a:solidFill>
                  <a:srgbClr val="FF993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en-US" altLang="vi-VN" sz="3200" b="1" i="1" dirty="0">
              <a:solidFill>
                <a:srgbClr val="FF993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3132" name="Text Box 12"/>
          <p:cNvSpPr txBox="1">
            <a:spLocks noChangeArrowheads="1"/>
          </p:cNvSpPr>
          <p:nvPr/>
        </p:nvSpPr>
        <p:spPr bwMode="auto">
          <a:xfrm>
            <a:off x="1828800" y="2522538"/>
            <a:ext cx="3207929" cy="46166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2400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放弃自我</a:t>
            </a:r>
            <a:r>
              <a:rPr lang="en-US" altLang="zh-CN" sz="2400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——</a:t>
            </a:r>
            <a:r>
              <a:rPr lang="zh-CN" altLang="en-US" sz="2400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放下自我</a:t>
            </a:r>
            <a:endParaRPr lang="en-US" altLang="vi-VN" sz="24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3133" name="Text Box 13"/>
          <p:cNvSpPr txBox="1">
            <a:spLocks noChangeArrowheads="1"/>
          </p:cNvSpPr>
          <p:nvPr/>
        </p:nvSpPr>
        <p:spPr bwMode="auto">
          <a:xfrm>
            <a:off x="1752600" y="3078163"/>
            <a:ext cx="4687502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3200" b="1" i="1" dirty="0" smtClean="0">
                <a:solidFill>
                  <a:srgbClr val="FF993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天天背起他的十字架</a:t>
            </a:r>
            <a:r>
              <a:rPr lang="en-US" altLang="zh-CN" sz="3200" b="1" i="1" dirty="0" smtClean="0">
                <a:solidFill>
                  <a:srgbClr val="FF993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……</a:t>
            </a:r>
            <a:endParaRPr lang="en-US" altLang="vi-VN" sz="3200" b="1" i="1" dirty="0">
              <a:solidFill>
                <a:srgbClr val="FF993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3134" name="Text Box 14"/>
          <p:cNvSpPr txBox="1">
            <a:spLocks noChangeArrowheads="1"/>
          </p:cNvSpPr>
          <p:nvPr/>
        </p:nvSpPr>
        <p:spPr bwMode="auto">
          <a:xfrm>
            <a:off x="1828800" y="3581400"/>
            <a:ext cx="3775393" cy="46166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2400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完全的委身，愿意为他而死</a:t>
            </a:r>
            <a:endParaRPr lang="en-US" altLang="vi-VN" sz="24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3135" name="Text Box 15"/>
          <p:cNvSpPr txBox="1">
            <a:spLocks noChangeArrowheads="1"/>
          </p:cNvSpPr>
          <p:nvPr/>
        </p:nvSpPr>
        <p:spPr bwMode="auto">
          <a:xfrm>
            <a:off x="1752600" y="4518025"/>
            <a:ext cx="2106667" cy="5847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3200" b="1" i="1" dirty="0" smtClean="0">
                <a:solidFill>
                  <a:srgbClr val="FF9933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来跟从我。</a:t>
            </a:r>
            <a:endParaRPr lang="en-US" altLang="vi-VN" sz="3200" b="1" i="1" dirty="0">
              <a:solidFill>
                <a:srgbClr val="FF9933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3136" name="Text Box 16"/>
          <p:cNvSpPr txBox="1">
            <a:spLocks noChangeArrowheads="1"/>
          </p:cNvSpPr>
          <p:nvPr/>
        </p:nvSpPr>
        <p:spPr bwMode="auto">
          <a:xfrm>
            <a:off x="1782763" y="4960938"/>
            <a:ext cx="5314275" cy="83099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2400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我们渴望跟随耶稣，因为神先将他自己</a:t>
            </a:r>
            <a:endParaRPr lang="en-US" altLang="zh-CN" sz="2400" dirty="0" smtClean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sz="2400" dirty="0" smtClean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给了我们，并呼召我们跟随他</a:t>
            </a:r>
            <a:endParaRPr lang="en-US" altLang="vi-VN" sz="24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3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3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3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3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3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3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3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7" grpId="0"/>
      <p:bldP spid="133130" grpId="0"/>
      <p:bldP spid="133131" grpId="0"/>
      <p:bldP spid="133132" grpId="0"/>
      <p:bldP spid="133133" grpId="0"/>
      <p:bldP spid="133134" grpId="0"/>
      <p:bldP spid="133135" grpId="0"/>
      <p:bldP spid="13313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IMGP0896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733871"/>
            <a:ext cx="9144000" cy="1200329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4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精神病院</a:t>
            </a:r>
            <a:endParaRPr lang="en-US" altLang="zh-CN" sz="4400" b="1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CA" sz="2800" b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(Jail </a:t>
            </a:r>
            <a:r>
              <a:rPr lang="en-CA" sz="2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for “criminal” mental patients)</a:t>
            </a:r>
            <a:endParaRPr lang="en-US" sz="2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Teaching Preaching Workers - 04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70104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Teaching Preaching Workers - 03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838200" y="1352550"/>
            <a:ext cx="7340600" cy="5505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1140" name="TextBox 5"/>
          <p:cNvSpPr txBox="1">
            <a:spLocks noChangeArrowheads="1"/>
          </p:cNvSpPr>
          <p:nvPr/>
        </p:nvSpPr>
        <p:spPr bwMode="auto">
          <a:xfrm>
            <a:off x="762000" y="152400"/>
            <a:ext cx="7543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CN" alt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圣经学校开学典礼在丛林中举行</a:t>
            </a:r>
            <a:endParaRPr lang="en-US" altLang="vi-VN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762000"/>
            <a:ext cx="9144000" cy="190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zh-CN" altLang="en-US" sz="3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在越南培训工人的学校</a:t>
            </a:r>
            <a:endParaRPr lang="en-US" sz="3600" b="1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zh-CN" altLang="en-US" sz="36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耶稣事工在地上的副本</a:t>
            </a:r>
            <a:endParaRPr lang="en-US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187" name="TextBox 5"/>
          <p:cNvSpPr txBox="1">
            <a:spLocks noChangeArrowheads="1"/>
          </p:cNvSpPr>
          <p:nvPr/>
        </p:nvSpPr>
        <p:spPr bwMode="auto">
          <a:xfrm>
            <a:off x="2362200" y="152400"/>
            <a:ext cx="594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圣经培训</a:t>
            </a:r>
            <a:endParaRPr lang="en-US" altLang="vi-VN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6" name="Picture 2" descr="Untitled-3a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981200" y="2667000"/>
            <a:ext cx="5105400" cy="3823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Teaching Preaching Workers - 06"/>
          <p:cNvPicPr>
            <a:picLocks noChangeAspect="1" noChangeArrowheads="1"/>
          </p:cNvPicPr>
          <p:nvPr/>
        </p:nvPicPr>
        <p:blipFill>
          <a:blip r:embed="rId3">
            <a:lum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14450"/>
            <a:ext cx="7696200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SC0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295400"/>
            <a:ext cx="7526342" cy="5432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4212" name="TextBox 5"/>
          <p:cNvSpPr txBox="1">
            <a:spLocks noChangeArrowheads="1"/>
          </p:cNvSpPr>
          <p:nvPr/>
        </p:nvSpPr>
        <p:spPr bwMode="auto">
          <a:xfrm>
            <a:off x="2265219" y="138546"/>
            <a:ext cx="594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圣经培训</a:t>
            </a:r>
            <a:endParaRPr lang="en-US" altLang="vi-VN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005"/>
          <p:cNvPicPr>
            <a:picLocks noChangeAspect="1" noChangeArrowheads="1"/>
          </p:cNvPicPr>
          <p:nvPr/>
        </p:nvPicPr>
        <p:blipFill>
          <a:blip cstate="print">
            <a:lum contrast="20000"/>
          </a:blip>
          <a:srcRect l="7500" t="12222" b="11111"/>
          <a:stretch>
            <a:fillRect/>
          </a:stretch>
        </p:blipFill>
        <p:spPr bwMode="auto">
          <a:xfrm>
            <a:off x="914400" y="1600200"/>
            <a:ext cx="7967870" cy="495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6259" name="TextBox 2"/>
          <p:cNvSpPr txBox="1">
            <a:spLocks noChangeArrowheads="1"/>
          </p:cNvSpPr>
          <p:nvPr/>
        </p:nvSpPr>
        <p:spPr bwMode="auto">
          <a:xfrm>
            <a:off x="3200400" y="0"/>
            <a:ext cx="2590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洗礼</a:t>
            </a:r>
            <a:endParaRPr lang="en-US" altLang="vi-VN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M'DRAK 11.11.2007.JPG"/>
          <p:cNvPicPr>
            <a:picLocks noChangeAspect="1"/>
          </p:cNvPicPr>
          <p:nvPr/>
        </p:nvPicPr>
        <p:blipFill>
          <a:blip r:embed="rId3" cstate="print"/>
          <a:srcRect l="11757" r="33610"/>
          <a:stretch>
            <a:fillRect/>
          </a:stretch>
        </p:blipFill>
        <p:spPr>
          <a:xfrm rot="21309206">
            <a:off x="415771" y="1199645"/>
            <a:ext cx="3338201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1" name="Picture 5" descr="Picture5"/>
          <p:cNvPicPr>
            <a:picLocks noChangeAspect="1" noChangeArrowheads="1"/>
          </p:cNvPicPr>
          <p:nvPr/>
        </p:nvPicPr>
        <p:blipFill>
          <a:blip cstate="print"/>
          <a:srcRect l="8305"/>
          <a:stretch>
            <a:fillRect/>
          </a:stretch>
        </p:blipFill>
        <p:spPr bwMode="auto">
          <a:xfrm rot="233142">
            <a:off x="4518380" y="814836"/>
            <a:ext cx="3911656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9572" name="Picture 6" descr="Picture3"/>
          <p:cNvPicPr>
            <a:picLocks noChangeAspect="1" noChangeArrowheads="1"/>
          </p:cNvPicPr>
          <p:nvPr/>
        </p:nvPicPr>
        <p:blipFill>
          <a:blip cstate="print">
            <a:lum contrast="20000"/>
          </a:blip>
          <a:srcRect t="22871" r="5014"/>
          <a:stretch>
            <a:fillRect/>
          </a:stretch>
        </p:blipFill>
        <p:spPr bwMode="auto">
          <a:xfrm>
            <a:off x="5410200" y="4191000"/>
            <a:ext cx="3392318" cy="2104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9573" name="Picture 7" descr="IMG_0715"/>
          <p:cNvPicPr>
            <a:picLocks noChangeAspect="1" noChangeArrowheads="1"/>
          </p:cNvPicPr>
          <p:nvPr/>
        </p:nvPicPr>
        <p:blipFill>
          <a:blip cstate="print"/>
          <a:srcRect/>
          <a:stretch>
            <a:fillRect/>
          </a:stretch>
        </p:blipFill>
        <p:spPr bwMode="auto">
          <a:xfrm>
            <a:off x="152400" y="762000"/>
            <a:ext cx="3886199" cy="518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8309" name="TextBox 6"/>
          <p:cNvSpPr txBox="1">
            <a:spLocks noChangeArrowheads="1"/>
          </p:cNvSpPr>
          <p:nvPr/>
        </p:nvSpPr>
        <p:spPr bwMode="auto">
          <a:xfrm>
            <a:off x="914400" y="115888"/>
            <a:ext cx="7848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从受迫害到得胜者！</a:t>
            </a:r>
            <a:endParaRPr lang="en-US" alt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9574" name="Picture 8" descr="DSC00918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3276600"/>
            <a:ext cx="2370138" cy="32004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7" name="Picture 5" descr="8"/>
          <p:cNvPicPr>
            <a:picLocks noChangeAspect="1" noChangeArrowheads="1"/>
          </p:cNvPicPr>
          <p:nvPr/>
        </p:nvPicPr>
        <p:blipFill>
          <a:blip cstate="print">
            <a:lum bright="-6000" contrast="18000"/>
          </a:blip>
          <a:srcRect l="12346" r="2872" b="13559"/>
          <a:stretch>
            <a:fillRect/>
          </a:stretch>
        </p:blipFill>
        <p:spPr bwMode="auto">
          <a:xfrm>
            <a:off x="228600" y="3124200"/>
            <a:ext cx="4953000" cy="3256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0598" name="Picture 6" descr="nha nguyen (1)1992"/>
          <p:cNvPicPr>
            <a:picLocks noChangeAspect="1" noChangeArrowheads="1"/>
          </p:cNvPicPr>
          <p:nvPr/>
        </p:nvPicPr>
        <p:blipFill>
          <a:blip cstate="print"/>
          <a:srcRect/>
          <a:stretch>
            <a:fillRect/>
          </a:stretch>
        </p:blipFill>
        <p:spPr bwMode="auto">
          <a:xfrm>
            <a:off x="228600" y="838200"/>
            <a:ext cx="3129507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9332" name="TextBox 6"/>
          <p:cNvSpPr txBox="1">
            <a:spLocks noChangeArrowheads="1"/>
          </p:cNvSpPr>
          <p:nvPr/>
        </p:nvSpPr>
        <p:spPr bwMode="auto">
          <a:xfrm>
            <a:off x="2286000" y="228600"/>
            <a:ext cx="594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随着时间的变化！</a:t>
            </a:r>
            <a:endParaRPr lang="en-US" altLang="vi-VN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0596" name="Picture 4" descr="IMG_2597"/>
          <p:cNvPicPr>
            <a:picLocks noChangeAspect="1" noChangeArrowheads="1"/>
          </p:cNvPicPr>
          <p:nvPr/>
        </p:nvPicPr>
        <p:blipFill>
          <a:blip cstate="print">
            <a:lum bright="18000" contrast="30000"/>
          </a:blip>
          <a:srcRect t="9155" b="3642"/>
          <a:stretch>
            <a:fillRect/>
          </a:stretch>
        </p:blipFill>
        <p:spPr bwMode="auto">
          <a:xfrm>
            <a:off x="5545170" y="1050419"/>
            <a:ext cx="3598830" cy="4814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scan0013"/>
          <p:cNvPicPr>
            <a:picLocks noChangeAspect="1" noChangeArrowheads="1"/>
          </p:cNvPicPr>
          <p:nvPr/>
        </p:nvPicPr>
        <p:blipFill>
          <a:blip cstate="print"/>
          <a:srcRect/>
          <a:stretch>
            <a:fillRect/>
          </a:stretch>
        </p:blipFill>
        <p:spPr bwMode="auto">
          <a:xfrm>
            <a:off x="323850" y="549275"/>
            <a:ext cx="5202238" cy="3346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4275" name="Picture 5" descr="scan0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70853">
            <a:off x="1993479" y="2760187"/>
            <a:ext cx="6912090" cy="3733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78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 descr="scan0011"/>
          <p:cNvPicPr>
            <a:picLocks noChangeAspect="1" noChangeArrowheads="1"/>
          </p:cNvPicPr>
          <p:nvPr/>
        </p:nvPicPr>
        <p:blipFill>
          <a:blip r:embed="rId2" cstate="print"/>
          <a:srcRect t="15378" b="25386"/>
          <a:stretch>
            <a:fillRect/>
          </a:stretch>
        </p:blipFill>
        <p:spPr bwMode="auto">
          <a:xfrm>
            <a:off x="468313" y="1773238"/>
            <a:ext cx="5303837" cy="1944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45" name="Picture 5" descr="IMG_1690[1]"/>
          <p:cNvPicPr>
            <a:picLocks noChangeAspect="1" noChangeArrowheads="1"/>
          </p:cNvPicPr>
          <p:nvPr/>
        </p:nvPicPr>
        <p:blipFill>
          <a:blip r:embed="rId3" cstate="print"/>
          <a:srcRect l="8324" r="43417"/>
          <a:stretch>
            <a:fillRect/>
          </a:stretch>
        </p:blipFill>
        <p:spPr bwMode="auto">
          <a:xfrm>
            <a:off x="5940425" y="1773238"/>
            <a:ext cx="2873375" cy="4465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46" name="Picture 6" descr="IMG_0145[1]"/>
          <p:cNvPicPr>
            <a:picLocks noChangeAspect="1" noChangeArrowheads="1"/>
          </p:cNvPicPr>
          <p:nvPr/>
        </p:nvPicPr>
        <p:blipFill>
          <a:blip r:embed="rId4" cstate="print">
            <a:lum bright="12000" contrast="18000"/>
          </a:blip>
          <a:srcRect t="27301" b="10658"/>
          <a:stretch>
            <a:fillRect/>
          </a:stretch>
        </p:blipFill>
        <p:spPr bwMode="auto">
          <a:xfrm rot="21428139">
            <a:off x="515829" y="3865367"/>
            <a:ext cx="5327650" cy="2479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3429" name="TextBox 6"/>
          <p:cNvSpPr txBox="1">
            <a:spLocks noChangeArrowheads="1"/>
          </p:cNvSpPr>
          <p:nvPr/>
        </p:nvSpPr>
        <p:spPr bwMode="auto">
          <a:xfrm>
            <a:off x="1676400" y="152400"/>
            <a:ext cx="5943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zh-CN" alt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分发圣经和传福音</a:t>
            </a:r>
            <a:endParaRPr lang="en-US" altLang="vi-VN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r>
              <a:rPr lang="zh-CN" altLang="en-US" dirty="0" smtClean="0"/>
              <a:t>预言受难</a:t>
            </a:r>
            <a:endParaRPr lang="en-US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zh-CN" altLang="en-US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不是所有人都被呼召做殉道者，但是我们都被呼召有殉道者的自我牺牲的精神和爱，直到末了。</a:t>
            </a:r>
            <a:r>
              <a:rPr lang="en-US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”</a:t>
            </a:r>
            <a:endParaRPr lang="en-US" sz="4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57600" lvl="8" indent="0">
              <a:buFont typeface="Wingdings 3" charset="2"/>
              <a:buNone/>
              <a:defRPr/>
            </a:pPr>
            <a:r>
              <a:rPr lang="zh-CN" altLang="en-US" sz="3600" b="1" dirty="0" smtClean="0"/>
              <a:t>理查德</a:t>
            </a:r>
            <a:r>
              <a:rPr lang="en-US" altLang="zh-CN" sz="3600" b="1" dirty="0" smtClean="0"/>
              <a:t>·</a:t>
            </a:r>
            <a:r>
              <a:rPr lang="zh-CN" altLang="en-US" sz="3600" b="1" dirty="0"/>
              <a:t> </a:t>
            </a:r>
            <a:r>
              <a:rPr lang="zh-CN" altLang="en-US" sz="3600" b="1" dirty="0" smtClean="0"/>
              <a:t>魏恩波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 descr="IMG_4005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323850" y="828212"/>
            <a:ext cx="6305550" cy="3437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1381" name="Picture 5" descr="IMG_0198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3294803" y="3213100"/>
            <a:ext cx="5330085" cy="3416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4452" name="TextBox 5"/>
          <p:cNvSpPr txBox="1">
            <a:spLocks noChangeArrowheads="1"/>
          </p:cNvSpPr>
          <p:nvPr/>
        </p:nvSpPr>
        <p:spPr bwMode="auto">
          <a:xfrm>
            <a:off x="1219200" y="152400"/>
            <a:ext cx="7086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新一代基督徒</a:t>
            </a:r>
            <a:endParaRPr lang="en-US" altLang="vi-VN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6" descr="IMG_18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3350"/>
            <a:ext cx="9144000" cy="423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extBox 5"/>
          <p:cNvSpPr txBox="1">
            <a:spLocks noChangeArrowheads="1"/>
          </p:cNvSpPr>
          <p:nvPr/>
        </p:nvSpPr>
        <p:spPr bwMode="auto">
          <a:xfrm>
            <a:off x="228600" y="152400"/>
            <a:ext cx="594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zh-CN" alt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未来的异象</a:t>
            </a:r>
            <a:r>
              <a:rPr lang="en-US" altLang="vi-VN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vi-VN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04" name="Picture 5" descr="IMG_247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80522">
            <a:off x="4383197" y="310929"/>
            <a:ext cx="4012689" cy="3010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 descr="IMG_23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9155113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5" descr="IMG_23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457200"/>
            <a:ext cx="4953000" cy="3484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30" name="Picture 6" descr="IMG_01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72174">
            <a:off x="381619" y="355747"/>
            <a:ext cx="2830513" cy="3349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Box 6"/>
          <p:cNvSpPr txBox="1">
            <a:spLocks noChangeArrowheads="1"/>
          </p:cNvSpPr>
          <p:nvPr/>
        </p:nvSpPr>
        <p:spPr bwMode="auto">
          <a:xfrm>
            <a:off x="3276600" y="152400"/>
            <a:ext cx="594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vi-VN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Youth Camp July 2015</a:t>
            </a:r>
          </a:p>
        </p:txBody>
      </p:sp>
      <p:pic>
        <p:nvPicPr>
          <p:cNvPr id="1075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3100" y="1600200"/>
            <a:ext cx="6591300" cy="431165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altLang="zh-CN" sz="2800" dirty="0"/>
              <a:t>“</a:t>
            </a:r>
            <a:r>
              <a:rPr lang="zh-CN" altLang="zh-CN" sz="2800" dirty="0"/>
              <a:t>我亲爱的弟兄们，没有经历过基督奇妙的平安的人是不能理解的</a:t>
            </a:r>
            <a:r>
              <a:rPr lang="en-US" altLang="zh-CN" sz="2800" dirty="0"/>
              <a:t>……</a:t>
            </a:r>
            <a:r>
              <a:rPr lang="zh-CN" altLang="zh-CN" sz="2800" dirty="0"/>
              <a:t>拥有这一平安的人是何等的喜乐</a:t>
            </a:r>
            <a:r>
              <a:rPr lang="en-US" altLang="zh-CN" sz="2800" dirty="0"/>
              <a:t>……</a:t>
            </a:r>
            <a:r>
              <a:rPr lang="zh-CN" altLang="zh-CN" sz="2800" dirty="0"/>
              <a:t>我们在基督里，没有任何的患难和挫折能拦阻我们</a:t>
            </a:r>
            <a:r>
              <a:rPr lang="en-US" altLang="zh-CN" sz="2800" dirty="0" smtClean="0"/>
              <a:t>……”       </a:t>
            </a: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altLang="zh-CN" sz="2800" dirty="0"/>
              <a:t> </a:t>
            </a:r>
            <a:r>
              <a:rPr lang="en-US" altLang="zh-CN" sz="2800" dirty="0" smtClean="0"/>
              <a:t>                                         </a:t>
            </a: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altLang="zh-CN" sz="2800" dirty="0"/>
              <a:t> </a:t>
            </a:r>
            <a:r>
              <a:rPr lang="en-US" altLang="zh-CN" sz="2800" dirty="0" smtClean="0"/>
              <a:t>                                          ——</a:t>
            </a:r>
            <a:r>
              <a:rPr lang="zh-CN" altLang="zh-CN" sz="2800" dirty="0"/>
              <a:t>魏恩波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23888"/>
            <a:ext cx="7010400" cy="1509712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b="1" dirty="0" smtClean="0">
                <a:solidFill>
                  <a:schemeClr val="accent2">
                    <a:lumMod val="50000"/>
                  </a:schemeClr>
                </a:solidFill>
              </a:rPr>
              <a:t>作为基督徒，为信仰受苦是正常的和预料中的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33600"/>
            <a:ext cx="7467600" cy="4419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A. </a:t>
            </a:r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耶稣受难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彼前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2:18-25 (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和合本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20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18 </a:t>
            </a:r>
            <a:r>
              <a:rPr lang="zh-CN" altLang="zh-CN" sz="2000" dirty="0" smtClean="0"/>
              <a:t>你们</a:t>
            </a:r>
            <a:r>
              <a:rPr lang="zh-CN" altLang="zh-CN" sz="2000" dirty="0"/>
              <a:t>作仆人的，凡事要存敬畏的心顺服主人，不但顺服那善良温和的，就是那乖僻的也要顺服</a:t>
            </a:r>
            <a:r>
              <a:rPr lang="zh-CN" altLang="zh-CN" sz="2000" dirty="0" smtClean="0"/>
              <a:t>。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20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19 </a:t>
            </a:r>
            <a:r>
              <a:rPr lang="zh-CN" altLang="zh-CN" sz="2000" dirty="0" smtClean="0"/>
              <a:t>倘若</a:t>
            </a:r>
            <a:r>
              <a:rPr lang="zh-CN" altLang="zh-CN" sz="2000" dirty="0"/>
              <a:t>人为叫良心对得住神，就忍受冤屈的苦楚，这是可喜爱</a:t>
            </a:r>
            <a:r>
              <a:rPr lang="zh-CN" altLang="zh-CN" sz="2000" dirty="0" smtClean="0"/>
              <a:t>的</a:t>
            </a:r>
            <a:r>
              <a:rPr lang="zh-CN" altLang="en-US" sz="2000" dirty="0" smtClean="0"/>
              <a:t>。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20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20 </a:t>
            </a:r>
            <a:r>
              <a:rPr lang="zh-CN" altLang="zh-CN" sz="2000" dirty="0" smtClean="0"/>
              <a:t>你们</a:t>
            </a:r>
            <a:r>
              <a:rPr lang="zh-CN" altLang="zh-CN" sz="2000" dirty="0"/>
              <a:t>若因犯罪受责打，能忍耐，有什么可夸的呢？但你们若因行善受苦，能忍耐，这在神看是可喜爱的</a:t>
            </a:r>
            <a:r>
              <a:rPr lang="zh-CN" altLang="zh-CN" sz="2000" dirty="0" smtClean="0"/>
              <a:t>。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20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21 </a:t>
            </a:r>
            <a:r>
              <a:rPr lang="zh-CN" altLang="zh-CN" sz="2000" dirty="0" smtClean="0"/>
              <a:t>你们</a:t>
            </a:r>
            <a:r>
              <a:rPr lang="zh-CN" altLang="zh-CN" sz="2000" dirty="0"/>
              <a:t>蒙召原是为此，因基督也为你们受过苦，给你们留下榜样，叫你们跟随他的脚踪行</a:t>
            </a:r>
            <a:r>
              <a:rPr lang="zh-CN" altLang="zh-CN" sz="2000" dirty="0" smtClean="0"/>
              <a:t>。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3100" y="1676400"/>
            <a:ext cx="6591300" cy="423545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Wingdings 3" charset="2"/>
              <a:buNone/>
              <a:defRPr/>
            </a:pPr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zh-CN" altLang="zh-CN" sz="2800" dirty="0"/>
              <a:t>当基督徒爱世界，他就不再抵挡它。非信徒不会再抵挡他</a:t>
            </a:r>
            <a:r>
              <a:rPr lang="en-US" altLang="zh-CN" sz="2800" dirty="0"/>
              <a:t>……</a:t>
            </a:r>
            <a:r>
              <a:rPr lang="zh-CN" altLang="zh-CN" sz="2800" dirty="0"/>
              <a:t>耶稣告诉他的</a:t>
            </a:r>
            <a:r>
              <a:rPr lang="zh-CN" altLang="zh-CN" sz="2800" dirty="0" smtClean="0"/>
              <a:t>门徒们</a:t>
            </a:r>
            <a:r>
              <a:rPr lang="zh-CN" altLang="en-US" sz="2800" dirty="0" smtClean="0"/>
              <a:t>会</a:t>
            </a:r>
            <a:r>
              <a:rPr lang="zh-CN" altLang="zh-CN" sz="2800" dirty="0" smtClean="0"/>
              <a:t>有</a:t>
            </a:r>
            <a:r>
              <a:rPr lang="zh-CN" altLang="zh-CN" sz="2800" dirty="0"/>
              <a:t>宗教逼迫。</a:t>
            </a:r>
            <a:r>
              <a:rPr lang="en-US" altLang="zh-CN" sz="2800" dirty="0"/>
              <a:t>”</a:t>
            </a:r>
            <a:r>
              <a:rPr lang="zh-CN" altLang="zh-CN" sz="2800" dirty="0"/>
              <a:t>（麦克阿瑟，如何处理逼迫，学习笔记</a:t>
            </a:r>
            <a:r>
              <a:rPr lang="en-US" altLang="zh-CN" sz="2800" dirty="0"/>
              <a:t>2</a:t>
            </a:r>
            <a:r>
              <a:rPr lang="zh-CN" altLang="zh-CN" sz="2800" dirty="0" smtClean="0"/>
              <a:t>）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3100" y="1600200"/>
            <a:ext cx="6591300" cy="4311650"/>
          </a:xfrm>
        </p:spPr>
        <p:txBody>
          <a:bodyPr rtlCol="0">
            <a:normAutofit/>
          </a:bodyPr>
          <a:lstStyle/>
          <a:p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“</a:t>
            </a:r>
            <a:r>
              <a:rPr lang="en-US" altLang="zh-CN" sz="2800" dirty="0" err="1"/>
              <a:t>耶稣要彼得明白，他刚才谈到他自己的生命和事奉，</a:t>
            </a:r>
            <a:r>
              <a:rPr lang="en-US" altLang="zh-CN" sz="2800" dirty="0" err="1" smtClean="0"/>
              <a:t>完全是神要工作在</a:t>
            </a:r>
            <a:r>
              <a:rPr lang="zh-CN" altLang="en-US" sz="2800" dirty="0" smtClean="0"/>
              <a:t>他</a:t>
            </a:r>
            <a:r>
              <a:rPr lang="en-US" altLang="zh-CN" sz="2800" dirty="0" err="1" smtClean="0"/>
              <a:t>的计划里的所有人的生命中</a:t>
            </a:r>
            <a:r>
              <a:rPr lang="en-US" altLang="zh-CN" sz="2800" dirty="0" err="1"/>
              <a:t>。不只是基督要遭受患难、受死；这也是所有跟随他的人的命运。这就是神的想法</a:t>
            </a:r>
            <a:r>
              <a:rPr lang="en-US" altLang="zh-CN" sz="2800" dirty="0" smtClean="0"/>
              <a:t>。”</a:t>
            </a:r>
          </a:p>
          <a:p>
            <a:pPr marL="0" indent="0">
              <a:buNone/>
            </a:pPr>
            <a:r>
              <a:rPr lang="en-US" altLang="zh-CN" sz="2800" dirty="0" smtClean="0"/>
              <a:t>                                              ——</a:t>
            </a:r>
            <a:r>
              <a:rPr lang="en-US" altLang="zh-CN" sz="2800" dirty="0" err="1" smtClean="0"/>
              <a:t>彭纳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965</Words>
  <Application>Microsoft Office PowerPoint</Application>
  <PresentationFormat>全屏显示(4:3)</PresentationFormat>
  <Paragraphs>232</Paragraphs>
  <Slides>64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64</vt:i4>
      </vt:variant>
    </vt:vector>
  </HeadingPairs>
  <TitlesOfParts>
    <vt:vector size="74" baseType="lpstr">
      <vt:lpstr>ＭＳ Ｐゴシック</vt:lpstr>
      <vt:lpstr>Perpetua</vt:lpstr>
      <vt:lpstr>幼圆</vt:lpstr>
      <vt:lpstr>Arial</vt:lpstr>
      <vt:lpstr>Century Gothic</vt:lpstr>
      <vt:lpstr>Impact</vt:lpstr>
      <vt:lpstr>Tahoma</vt:lpstr>
      <vt:lpstr>Times New Roman</vt:lpstr>
      <vt:lpstr>Wingdings 3</vt:lpstr>
      <vt:lpstr>Wisp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预言受难</vt:lpstr>
      <vt:lpstr>作为基督徒，为信仰受苦是正常的和预料中的</vt:lpstr>
      <vt:lpstr>PowerPoint 演示文稿</vt:lpstr>
      <vt:lpstr>PowerPoint 演示文稿</vt:lpstr>
      <vt:lpstr>彼前2:18-25 (和合本) </vt:lpstr>
      <vt:lpstr>耶稣受难 </vt:lpstr>
      <vt:lpstr>作为基督徒，为信仰受苦是正常的和预料中的</vt:lpstr>
      <vt:lpstr>路 21:12-19 (和合本) </vt:lpstr>
      <vt:lpstr>作为基督徒，为信仰受苦是正常的和预料中的</vt:lpstr>
      <vt:lpstr>提后3:10-15 (和合本)</vt:lpstr>
      <vt:lpstr>太 10:16-23 (和合本) </vt:lpstr>
      <vt:lpstr>太 10:16-23 (和合本)</vt:lpstr>
      <vt:lpstr>太 16:24-25 (和合本) </vt:lpstr>
      <vt:lpstr>作为基督徒，为信仰受苦是正常的和预料中的</vt:lpstr>
      <vt:lpstr>作为基督徒，为信仰受苦是正常的和预料中的</vt:lpstr>
      <vt:lpstr>西1:24-29 (和合本) </vt:lpstr>
      <vt:lpstr>作为基督徒，为信仰受苦是正常的和预料中的</vt:lpstr>
      <vt:lpstr>来 11:24-27 (和合本) </vt:lpstr>
      <vt:lpstr>作为基督徒，为信仰受苦是正常的和预料中的</vt:lpstr>
      <vt:lpstr>腓 3:7-14 (和合本) </vt:lpstr>
      <vt:lpstr>腓 3:7-14 (和合本)</vt:lpstr>
      <vt:lpstr>徒 5:40-42 (和合本) </vt:lpstr>
      <vt:lpstr>罗8:16-18  (和合本) </vt:lpstr>
      <vt:lpstr>林后4:16-18 (和合本) </vt:lpstr>
      <vt:lpstr>林后12:9-10  (和合本) </vt:lpstr>
      <vt:lpstr>提前4:8-11(和合本) </vt:lpstr>
      <vt:lpstr>彼前4:12-16 (和合本) </vt:lpstr>
      <vt:lpstr>彼前5:8-11 (和合本) </vt:lpstr>
      <vt:lpstr>为信仰受苦带来属灵的祝福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2019-08-02T13:12:23Z</dcterms:modified>
</cp:coreProperties>
</file>