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24"/>
  </p:notesMasterIdLst>
  <p:sldIdLst>
    <p:sldId id="256" r:id="rId2"/>
    <p:sldId id="277" r:id="rId3"/>
    <p:sldId id="345" r:id="rId4"/>
    <p:sldId id="374" r:id="rId5"/>
    <p:sldId id="282" r:id="rId6"/>
    <p:sldId id="346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33" r:id="rId15"/>
    <p:sldId id="257" r:id="rId16"/>
    <p:sldId id="347" r:id="rId17"/>
    <p:sldId id="258" r:id="rId18"/>
    <p:sldId id="265" r:id="rId19"/>
    <p:sldId id="348" r:id="rId20"/>
    <p:sldId id="262" r:id="rId21"/>
    <p:sldId id="349" r:id="rId22"/>
    <p:sldId id="285" r:id="rId23"/>
    <p:sldId id="286" r:id="rId24"/>
    <p:sldId id="350" r:id="rId25"/>
    <p:sldId id="272" r:id="rId26"/>
    <p:sldId id="287" r:id="rId27"/>
    <p:sldId id="288" r:id="rId28"/>
    <p:sldId id="289" r:id="rId29"/>
    <p:sldId id="290" r:id="rId30"/>
    <p:sldId id="291" r:id="rId31"/>
    <p:sldId id="388" r:id="rId32"/>
    <p:sldId id="351" r:id="rId33"/>
    <p:sldId id="292" r:id="rId34"/>
    <p:sldId id="293" r:id="rId35"/>
    <p:sldId id="352" r:id="rId36"/>
    <p:sldId id="294" r:id="rId37"/>
    <p:sldId id="295" r:id="rId38"/>
    <p:sldId id="353" r:id="rId39"/>
    <p:sldId id="296" r:id="rId40"/>
    <p:sldId id="297" r:id="rId41"/>
    <p:sldId id="354" r:id="rId42"/>
    <p:sldId id="298" r:id="rId43"/>
    <p:sldId id="299" r:id="rId44"/>
    <p:sldId id="300" r:id="rId45"/>
    <p:sldId id="355" r:id="rId46"/>
    <p:sldId id="301" r:id="rId47"/>
    <p:sldId id="356" r:id="rId48"/>
    <p:sldId id="302" r:id="rId49"/>
    <p:sldId id="357" r:id="rId50"/>
    <p:sldId id="398" r:id="rId51"/>
    <p:sldId id="267" r:id="rId52"/>
    <p:sldId id="358" r:id="rId53"/>
    <p:sldId id="268" r:id="rId54"/>
    <p:sldId id="274" r:id="rId55"/>
    <p:sldId id="303" r:id="rId56"/>
    <p:sldId id="359" r:id="rId57"/>
    <p:sldId id="304" r:id="rId58"/>
    <p:sldId id="305" r:id="rId59"/>
    <p:sldId id="306" r:id="rId60"/>
    <p:sldId id="360" r:id="rId61"/>
    <p:sldId id="307" r:id="rId62"/>
    <p:sldId id="308" r:id="rId63"/>
    <p:sldId id="309" r:id="rId64"/>
    <p:sldId id="392" r:id="rId65"/>
    <p:sldId id="393" r:id="rId66"/>
    <p:sldId id="394" r:id="rId67"/>
    <p:sldId id="395" r:id="rId68"/>
    <p:sldId id="396" r:id="rId69"/>
    <p:sldId id="397" r:id="rId70"/>
    <p:sldId id="260" r:id="rId71"/>
    <p:sldId id="310" r:id="rId72"/>
    <p:sldId id="361" r:id="rId73"/>
    <p:sldId id="311" r:id="rId74"/>
    <p:sldId id="362" r:id="rId75"/>
    <p:sldId id="312" r:id="rId76"/>
    <p:sldId id="313" r:id="rId77"/>
    <p:sldId id="314" r:id="rId78"/>
    <p:sldId id="363" r:id="rId79"/>
    <p:sldId id="315" r:id="rId80"/>
    <p:sldId id="364" r:id="rId81"/>
    <p:sldId id="382" r:id="rId82"/>
    <p:sldId id="383" r:id="rId83"/>
    <p:sldId id="384" r:id="rId84"/>
    <p:sldId id="385" r:id="rId85"/>
    <p:sldId id="386" r:id="rId86"/>
    <p:sldId id="387" r:id="rId87"/>
    <p:sldId id="271" r:id="rId88"/>
    <p:sldId id="273" r:id="rId89"/>
    <p:sldId id="316" r:id="rId90"/>
    <p:sldId id="365" r:id="rId91"/>
    <p:sldId id="317" r:id="rId92"/>
    <p:sldId id="318" r:id="rId93"/>
    <p:sldId id="319" r:id="rId94"/>
    <p:sldId id="320" r:id="rId95"/>
    <p:sldId id="321" r:id="rId96"/>
    <p:sldId id="322" r:id="rId97"/>
    <p:sldId id="323" r:id="rId98"/>
    <p:sldId id="366" r:id="rId99"/>
    <p:sldId id="324" r:id="rId100"/>
    <p:sldId id="325" r:id="rId101"/>
    <p:sldId id="367" r:id="rId102"/>
    <p:sldId id="389" r:id="rId103"/>
    <p:sldId id="390" r:id="rId104"/>
    <p:sldId id="391" r:id="rId105"/>
    <p:sldId id="343" r:id="rId106"/>
    <p:sldId id="326" r:id="rId107"/>
    <p:sldId id="368" r:id="rId108"/>
    <p:sldId id="327" r:id="rId109"/>
    <p:sldId id="329" r:id="rId110"/>
    <p:sldId id="328" r:id="rId111"/>
    <p:sldId id="369" r:id="rId112"/>
    <p:sldId id="330" r:id="rId113"/>
    <p:sldId id="331" r:id="rId114"/>
    <p:sldId id="370" r:id="rId115"/>
    <p:sldId id="276" r:id="rId116"/>
    <p:sldId id="269" r:id="rId117"/>
    <p:sldId id="371" r:id="rId118"/>
    <p:sldId id="342" r:id="rId119"/>
    <p:sldId id="275" r:id="rId120"/>
    <p:sldId id="372" r:id="rId121"/>
    <p:sldId id="373" r:id="rId122"/>
    <p:sldId id="344" r:id="rId1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D9049-B185-488A-A991-C8BEFCD4F3C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C0AB4-C06B-446F-B0EF-55EE4BE4B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5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5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HAVE SOMEONE READ THE PURPOSE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God tells us that He will use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 our </a:t>
            </a: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suffering and persecution…..to be an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 experience that</a:t>
            </a: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 allows us to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 </a:t>
            </a: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comfort others who are suffering.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Evil people mean to hurt us with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 their persecution, but God will use it for good.</a:t>
            </a:r>
            <a:endParaRPr lang="en-US" sz="1100" baseline="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Please take time later to study the full passage of 2 </a:t>
            </a:r>
            <a:r>
              <a:rPr lang="en-US" sz="1200" dirty="0" err="1" smtClean="0">
                <a:effectLst/>
                <a:latin typeface="Trebuchet MS"/>
                <a:ea typeface="Calibri"/>
                <a:cs typeface="Times New Roman"/>
              </a:rPr>
              <a:t>Cor</a:t>
            </a: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 1:3-11</a:t>
            </a: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But one part of that passages says:</a:t>
            </a: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20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READ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 SLIDE -</a:t>
            </a:r>
            <a:endParaRPr lang="en-US" sz="1200" dirty="0" smtClean="0">
              <a:effectLst/>
              <a:latin typeface="Trebuchet MS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God the Father comforts us in all our suffering…..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That is a present tense verb……. 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God is with us NOW during our time of suffering and will comfort us now!…….….but He has more than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 </a:t>
            </a: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just comforting us in His plan.</a:t>
            </a: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LATER, He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 wants us to join Him in comforting </a:t>
            </a: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others……….. when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 they are </a:t>
            </a: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suffering.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God will be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 with them in their trouble, but now He has also provided them a brother or sister to also comfort them.  A double comfort!</a:t>
            </a: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Let me tell you about the Kham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 believers’ situation and </a:t>
            </a: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how God used purpose #1 in Hasta Ram’s life.</a:t>
            </a: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5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14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8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08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24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9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59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91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9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en-US" sz="1200" dirty="0" smtClean="0">
              <a:effectLst/>
              <a:latin typeface="Trebuchet MS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17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20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None/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5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41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marR="0" lvl="1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31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71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36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94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05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3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3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9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33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STORY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086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None/>
            </a:pP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621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19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011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None/>
            </a:pPr>
            <a:r>
              <a:rPr lang="en-US" sz="1200" smtClean="0">
                <a:effectLst/>
                <a:latin typeface="+mn-lt"/>
                <a:ea typeface="Calibri"/>
                <a:cs typeface="Times New Roman"/>
              </a:rPr>
              <a:t>“….to speak God’s word more boldly and courageously than ever before.”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None/>
            </a:pPr>
            <a:r>
              <a:rPr lang="en-US" sz="1200" smtClean="0">
                <a:effectLst/>
                <a:latin typeface="+mn-lt"/>
                <a:ea typeface="Calibri"/>
                <a:cs typeface="Times New Roman"/>
              </a:rPr>
              <a:t>The Gospel</a:t>
            </a:r>
            <a:r>
              <a:rPr lang="en-US" sz="1200" baseline="0" smtClean="0">
                <a:effectLst/>
                <a:latin typeface="+mn-lt"/>
                <a:ea typeface="Calibri"/>
                <a:cs typeface="Times New Roman"/>
              </a:rPr>
              <a:t> was advancing better </a:t>
            </a:r>
            <a:r>
              <a:rPr lang="en-US" sz="1200" b="1" baseline="0" smtClean="0">
                <a:effectLst/>
                <a:latin typeface="+mn-lt"/>
                <a:ea typeface="Calibri"/>
                <a:cs typeface="Times New Roman"/>
              </a:rPr>
              <a:t>after</a:t>
            </a:r>
            <a:r>
              <a:rPr lang="en-US" sz="1200" baseline="0" smtClean="0">
                <a:effectLst/>
                <a:latin typeface="+mn-lt"/>
                <a:ea typeface="Calibri"/>
                <a:cs typeface="Times New Roman"/>
              </a:rPr>
              <a:t> Paul &amp; Silas suffered and had experienced persecution.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None/>
            </a:pPr>
            <a:r>
              <a:rPr lang="en-US" sz="1200" smtClean="0">
                <a:effectLst/>
                <a:latin typeface="+mn-lt"/>
                <a:ea typeface="Calibri"/>
                <a:cs typeface="Times New Roman"/>
              </a:rPr>
              <a:t>Jesus</a:t>
            </a:r>
            <a:r>
              <a:rPr lang="en-US" sz="1200" baseline="0" smtClean="0">
                <a:effectLst/>
                <a:latin typeface="+mn-lt"/>
                <a:ea typeface="Calibri"/>
                <a:cs typeface="Times New Roman"/>
              </a:rPr>
              <a:t> taught the same thing.</a:t>
            </a:r>
            <a:endParaRPr lang="en-US" sz="1200" smtClean="0">
              <a:effectLst/>
              <a:latin typeface="+mn-lt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None/>
            </a:pPr>
            <a:r>
              <a:rPr lang="en-US" sz="1200" smtClean="0">
                <a:effectLst/>
                <a:latin typeface="Trebuchet MS"/>
                <a:ea typeface="Calibri"/>
                <a:cs typeface="Times New Roman"/>
              </a:rPr>
              <a:t>In Luke 21 Jesus is talking to His disciples about the Last Days.</a:t>
            </a:r>
            <a:endParaRPr lang="en-US" sz="120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78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268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207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None/>
            </a:pPr>
            <a:r>
              <a:rPr lang="en-US" sz="1200" b="1" dirty="0" smtClean="0">
                <a:effectLst/>
                <a:latin typeface="+mn-lt"/>
                <a:ea typeface="Calibri"/>
                <a:cs typeface="Times New Roman"/>
              </a:rPr>
              <a:t>“It will give you an opportunity to testify.”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In the case of the Kham Christians it happened many times 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just like Jesus said.</a:t>
            </a:r>
            <a:endParaRPr lang="en-US" sz="1200" dirty="0" smtClean="0">
              <a:effectLst/>
              <a:latin typeface="Trebuchet MS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You already heard the Elders of the Taka village 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quote this very passage while they were being led away in chains.</a:t>
            </a: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015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Here’s another example:</a:t>
            </a:r>
          </a:p>
          <a:p>
            <a:r>
              <a:rPr lang="en-US" baseline="0" dirty="0" smtClean="0"/>
              <a:t>READ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endParaRPr lang="en-US" sz="1200" dirty="0" smtClean="0">
              <a:effectLst/>
              <a:latin typeface="Trebuchet MS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037BE-A44F-451C-B902-11C3DD59FC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703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God said that suffering and persecution is a proof of our faith.</a:t>
            </a: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Let’s look at Acts 5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 when the disciples were arrested and brought before the Jewish officials in Jerusalem.</a:t>
            </a: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757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17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743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</a:pP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“…greatly rejoice in this….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</a:pP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….even though you have to suffer various kinds of trials for a little while….”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733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954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None/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412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…back to our Kham</a:t>
            </a:r>
            <a:r>
              <a:rPr lang="en-US" sz="1200" baseline="0" dirty="0" smtClean="0">
                <a:effectLst/>
                <a:latin typeface="+mn-lt"/>
                <a:ea typeface="Calibri"/>
                <a:cs typeface="Times New Roman"/>
              </a:rPr>
              <a:t> brothers and sisters…..</a:t>
            </a: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One year in February, it was a cold, snowy Sunday. </a:t>
            </a:r>
          </a:p>
          <a:p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The police came to the village house church that morning as the believers</a:t>
            </a:r>
            <a:r>
              <a:rPr lang="en-US" sz="1200" baseline="0" dirty="0" smtClean="0">
                <a:effectLst/>
                <a:latin typeface="+mn-lt"/>
                <a:ea typeface="Calibri"/>
                <a:cs typeface="Times New Roman"/>
              </a:rPr>
              <a:t> gathered.  The police planned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to arrest the Church Elders.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487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were fifty-eight believers in the house that morning.   Men, women and children.</a:t>
            </a:r>
          </a:p>
          <a:p>
            <a:r>
              <a:rPr lang="en-US" dirty="0" smtClean="0"/>
              <a:t>READ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404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998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6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.</a:t>
            </a: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996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231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279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647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990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58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None/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192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594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502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how</a:t>
            </a:r>
            <a:r>
              <a:rPr lang="en-US" baseline="0" dirty="0" smtClean="0"/>
              <a:t> Jesus displayed Himself one time in the Kham Christians during their severe suffering.</a:t>
            </a:r>
            <a:endParaRPr lang="en-US" dirty="0" smtClean="0"/>
          </a:p>
          <a:p>
            <a:r>
              <a:rPr lang="en-US" dirty="0" smtClean="0"/>
              <a:t>READ STORY pg.59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18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The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 7th purpose for suffering and persecution </a:t>
            </a: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–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tabLst/>
              <a:defRPr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HAVE SOMEONE READ THE PURPOSE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God said our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 </a:t>
            </a: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suffering and persecution completes what is lacking in Christ’s sufferings.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All believers</a:t>
            </a: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 from the time of Jesus until He returns again is called the </a:t>
            </a: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Church.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The Bible tells us the Church is the body of Christ.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As His followers, we will suffer and be persecuted. 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When we suffer, it is Christ’s body – Christ Himself – that is suffering.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baseline="0" dirty="0" smtClean="0">
                <a:effectLst/>
                <a:latin typeface="Trebuchet MS"/>
                <a:ea typeface="Calibri"/>
                <a:cs typeface="Times New Roman"/>
              </a:rPr>
              <a:t>As His body we are receiving the suffering and persecution the world intends for Jesus.</a:t>
            </a:r>
            <a:endParaRPr lang="en-US" sz="1100" baseline="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r>
              <a:rPr lang="en-US" sz="1200" dirty="0" smtClean="0">
                <a:effectLst/>
                <a:latin typeface="Trebuchet MS"/>
                <a:ea typeface="Calibri"/>
                <a:cs typeface="Times New Roman"/>
              </a:rPr>
              <a:t>Col 1:24 says….</a:t>
            </a: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77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232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905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819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752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4497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None/>
            </a:pP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The Pharisees</a:t>
            </a:r>
            <a:r>
              <a:rPr lang="en-US" sz="1200" baseline="0" dirty="0" smtClean="0">
                <a:effectLst/>
                <a:latin typeface="+mn-lt"/>
                <a:ea typeface="Calibri"/>
                <a:cs typeface="Times New Roman"/>
              </a:rPr>
              <a:t> were given time and opportunity to repent and be saved…..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None/>
            </a:pPr>
            <a:r>
              <a:rPr lang="en-US" sz="1200" baseline="0" dirty="0" smtClean="0">
                <a:effectLst/>
                <a:latin typeface="+mn-lt"/>
                <a:ea typeface="Calibri"/>
                <a:cs typeface="Times New Roman"/>
              </a:rPr>
              <a:t>but they refused so Jesus calls them out………. to finish the persecution God’s mercy allows them. 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None/>
            </a:pPr>
            <a:r>
              <a:rPr lang="en-US" sz="1200" baseline="0" dirty="0" smtClean="0">
                <a:effectLst/>
                <a:latin typeface="+mn-lt"/>
                <a:ea typeface="Calibri"/>
                <a:cs typeface="Times New Roman"/>
              </a:rPr>
              <a:t>Our persecution now as the Body of Christ is completing His suffering.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None/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14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8021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47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read these 7 Purposes God has for suffering and persecution together.</a:t>
            </a:r>
          </a:p>
          <a:p>
            <a:r>
              <a:rPr lang="en-US" dirty="0" smtClean="0"/>
              <a:t>I’ll say the number then the</a:t>
            </a:r>
            <a:r>
              <a:rPr lang="en-US" baseline="0" dirty="0" smtClean="0"/>
              <a:t> group reads the reason….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7755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5361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73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4523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(IDOP – </a:t>
            </a:r>
            <a:r>
              <a:rPr lang="en-US" dirty="0" err="1" smtClean="0"/>
              <a:t>Suta</a:t>
            </a:r>
            <a:r>
              <a:rPr lang="en-US" dirty="0" smtClean="0"/>
              <a:t> India – a story how God used </a:t>
            </a:r>
            <a:r>
              <a:rPr lang="en-US" dirty="0" err="1" smtClean="0"/>
              <a:t>Suta’s</a:t>
            </a:r>
            <a:r>
              <a:rPr lang="en-US" dirty="0" smtClean="0"/>
              <a:t> suffering for an opportunity for more ministry)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02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None/>
            </a:pPr>
            <a:endParaRPr lang="en-US" sz="12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8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Char char="o"/>
            </a:pP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C0AB4-C06B-446F-B0EF-55EE4BE4BE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8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59EA-5630-4669-997E-55242DF8003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7766B-18FD-45B9-82C5-616186AD18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59EA-5630-4669-997E-55242DF8003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766B-18FD-45B9-82C5-616186AD1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59EA-5630-4669-997E-55242DF8003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766B-18FD-45B9-82C5-616186AD1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59EA-5630-4669-997E-55242DF8003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766B-18FD-45B9-82C5-616186AD1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59EA-5630-4669-997E-55242DF8003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766B-18FD-45B9-82C5-616186AD1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59EA-5630-4669-997E-55242DF8003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766B-18FD-45B9-82C5-616186AD18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59EA-5630-4669-997E-55242DF8003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766B-18FD-45B9-82C5-616186AD18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59EA-5630-4669-997E-55242DF8003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766B-18FD-45B9-82C5-616186AD1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59EA-5630-4669-997E-55242DF8003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766B-18FD-45B9-82C5-616186AD1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59EA-5630-4669-997E-55242DF8003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766B-18FD-45B9-82C5-616186AD1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59EA-5630-4669-997E-55242DF8003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7766B-18FD-45B9-82C5-616186AD1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F4BA59EA-5630-4669-997E-55242DF80035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DF7766B-18FD-45B9-82C5-616186AD18B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1"/>
            <a:ext cx="7315200" cy="1828800"/>
          </a:xfrm>
        </p:spPr>
        <p:txBody>
          <a:bodyPr>
            <a:normAutofit/>
          </a:bodyPr>
          <a:lstStyle/>
          <a:p>
            <a:r>
              <a:rPr lang="zh-CN" altLang="en-US" sz="6000" dirty="0" smtClean="0"/>
              <a:t>有何目的</a:t>
            </a:r>
            <a:r>
              <a:rPr lang="en-US" sz="6000" dirty="0" smtClean="0"/>
              <a:t>?? 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4114800"/>
            <a:ext cx="73152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28 Days Later" panose="020B0603050302020204" pitchFamily="34" charset="0"/>
              </a:rPr>
              <a:t>…. </a:t>
            </a:r>
            <a:r>
              <a:rPr lang="zh-CN" altLang="en-US" sz="4000" dirty="0" smtClean="0">
                <a:latin typeface="28 Days Later" panose="020B0603050302020204" pitchFamily="34" charset="0"/>
              </a:rPr>
              <a:t>受苦和逼迫</a:t>
            </a:r>
            <a:endParaRPr lang="en-US" sz="4000" dirty="0">
              <a:latin typeface="28 Days Later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1"/>
            <a:ext cx="7315200" cy="16764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弗</a:t>
            </a:r>
            <a:r>
              <a:rPr lang="en-US" dirty="0" smtClean="0"/>
              <a:t> 1:11-12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1"/>
            <a:ext cx="7315200" cy="4099559"/>
          </a:xfrm>
        </p:spPr>
        <p:txBody>
          <a:bodyPr>
            <a:normAutofit/>
          </a:bodyPr>
          <a:lstStyle/>
          <a:p>
            <a:r>
              <a:rPr lang="en-US" sz="3200" b="1" baseline="30000" dirty="0"/>
              <a:t>11 </a:t>
            </a:r>
            <a:r>
              <a:rPr lang="zh-CN" altLang="zh-CN" sz="3200" dirty="0" smtClean="0"/>
              <a:t>我们</a:t>
            </a:r>
            <a:r>
              <a:rPr lang="zh-CN" altLang="zh-CN" sz="3200" dirty="0"/>
              <a:t>也在他里面得了基业，这原是那位随己意行作万事的，照着他旨意所预定的</a:t>
            </a:r>
            <a:r>
              <a:rPr lang="zh-CN" altLang="zh-CN" sz="3200" dirty="0" smtClean="0"/>
              <a:t>，</a:t>
            </a:r>
            <a:endParaRPr lang="en-US" sz="3200" dirty="0"/>
          </a:p>
          <a:p>
            <a:r>
              <a:rPr lang="en-US" sz="3200" b="1" baseline="30000" dirty="0"/>
              <a:t>12 </a:t>
            </a:r>
            <a:r>
              <a:rPr lang="zh-CN" altLang="zh-CN" sz="3200" dirty="0" smtClean="0"/>
              <a:t>叫</a:t>
            </a:r>
            <a:r>
              <a:rPr lang="zh-CN" altLang="zh-CN" sz="3200" dirty="0"/>
              <a:t>他的荣耀，从我们这首先在基督里有盼望的人可以得着称赞</a:t>
            </a:r>
            <a:r>
              <a:rPr lang="zh-CN" altLang="zh-CN" sz="3200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391400" cy="3816249"/>
          </a:xfrm>
        </p:spPr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使耶稣的生在我们这必死的身上显明出来。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      </a:t>
            </a:r>
            <a:r>
              <a:rPr lang="zh-CN" altLang="en-US" sz="3600" dirty="0" smtClean="0"/>
              <a:t>林后</a:t>
            </a:r>
            <a:r>
              <a:rPr lang="en-US" sz="3600" dirty="0" smtClean="0"/>
              <a:t>4:11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581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1"/>
            <a:ext cx="7315200" cy="53187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400" dirty="0" smtClean="0">
                <a:ea typeface="Calibri"/>
                <a:cs typeface="Times New Roman"/>
              </a:rPr>
              <a:t>在这段经文中提到了两次。重复说明重要。在两节经文中提到了两次。</a:t>
            </a:r>
            <a:endParaRPr lang="en-US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400" dirty="0" smtClean="0">
                <a:ea typeface="Calibri"/>
                <a:cs typeface="Times New Roman"/>
              </a:rPr>
              <a:t>不藉着患难和逼迫，耶稣的生无法显明在我们身上。</a:t>
            </a:r>
            <a:endParaRPr lang="en-US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400" dirty="0" smtClean="0">
                <a:ea typeface="Calibri"/>
                <a:cs typeface="Times New Roman"/>
              </a:rPr>
              <a:t>倚靠人的力量，我们就有人性化的反应</a:t>
            </a:r>
            <a:r>
              <a:rPr lang="en-US" altLang="zh-CN" sz="2400" dirty="0" smtClean="0">
                <a:ea typeface="Calibri"/>
                <a:cs typeface="Times New Roman"/>
              </a:rPr>
              <a:t>……</a:t>
            </a:r>
            <a:r>
              <a:rPr lang="zh-CN" altLang="en-US" sz="2400" dirty="0" smtClean="0">
                <a:ea typeface="Calibri"/>
                <a:cs typeface="Times New Roman"/>
              </a:rPr>
              <a:t>倚靠神的力量，我们的反应会使世人惊奇。</a:t>
            </a:r>
            <a:endParaRPr lang="en-US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400" dirty="0">
                <a:ea typeface="Calibri"/>
                <a:cs typeface="Times New Roman"/>
              </a:rPr>
              <a:t>藉</a:t>
            </a:r>
            <a:r>
              <a:rPr lang="zh-CN" altLang="en-US" sz="2400" dirty="0" smtClean="0">
                <a:ea typeface="Calibri"/>
                <a:cs typeface="Times New Roman"/>
              </a:rPr>
              <a:t>着我们，耶稣的生得以显明</a:t>
            </a:r>
            <a:r>
              <a:rPr lang="en-US" altLang="zh-CN" sz="2400" dirty="0" smtClean="0">
                <a:ea typeface="Calibri"/>
                <a:cs typeface="Times New Roman"/>
              </a:rPr>
              <a:t>……</a:t>
            </a:r>
            <a:r>
              <a:rPr lang="zh-CN" altLang="en-US" sz="2400" dirty="0" smtClean="0">
                <a:ea typeface="Calibri"/>
                <a:cs typeface="Times New Roman"/>
              </a:rPr>
              <a:t>当我们为着耶稣的缘故受苦，其他人能够清晰地看到。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7315200" cy="1066799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太</a:t>
            </a:r>
            <a:r>
              <a:rPr lang="en-US" dirty="0" smtClean="0"/>
              <a:t>5:13-16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315200" cy="4861560"/>
          </a:xfrm>
        </p:spPr>
        <p:txBody>
          <a:bodyPr>
            <a:normAutofit/>
          </a:bodyPr>
          <a:lstStyle/>
          <a:p>
            <a:r>
              <a:rPr lang="en-US" sz="2400" b="1" baseline="30000" dirty="0"/>
              <a:t>13 </a:t>
            </a:r>
            <a:r>
              <a:rPr lang="zh-CN" altLang="en-US" sz="2400" dirty="0" smtClean="0"/>
              <a:t>你们是世上的盐。盐若失了味，怎能叫它再咸呢？以后无用，不过丢在外面，被人践踏了。</a:t>
            </a:r>
            <a:endParaRPr lang="en-US" sz="2400" dirty="0"/>
          </a:p>
          <a:p>
            <a:r>
              <a:rPr lang="en-US" sz="2400" b="1" baseline="30000" dirty="0"/>
              <a:t>14 </a:t>
            </a:r>
            <a:r>
              <a:rPr lang="zh-CN" altLang="en-US" sz="2400" dirty="0" smtClean="0"/>
              <a:t>你们是世上的光。城造在山上，是不能隐藏的。</a:t>
            </a:r>
            <a:endParaRPr lang="en-US" sz="2400" dirty="0"/>
          </a:p>
          <a:p>
            <a:r>
              <a:rPr lang="en-US" sz="2400" b="1" baseline="30000" dirty="0"/>
              <a:t>15 </a:t>
            </a:r>
            <a:r>
              <a:rPr lang="zh-CN" altLang="en-US" sz="2400" dirty="0" smtClean="0"/>
              <a:t>人点灯，不放在斗底下，是放在灯台上，就照亮一家的人。</a:t>
            </a:r>
            <a:endParaRPr lang="en-US" sz="2400" dirty="0"/>
          </a:p>
          <a:p>
            <a:r>
              <a:rPr lang="en-US" sz="2400" b="1" baseline="30000" dirty="0"/>
              <a:t>16 </a:t>
            </a:r>
            <a:r>
              <a:rPr lang="zh-CN" altLang="en-US" sz="2400" dirty="0" smtClean="0"/>
              <a:t>你们的光也当这样照在人前，叫他们看见你们的好行为，便将荣耀给你们在天上的父。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1"/>
            <a:ext cx="7315200" cy="990599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弗</a:t>
            </a:r>
            <a:r>
              <a:rPr lang="en-US" dirty="0" smtClean="0"/>
              <a:t> 2:4-7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1"/>
            <a:ext cx="7315200" cy="5090160"/>
          </a:xfrm>
        </p:spPr>
        <p:txBody>
          <a:bodyPr>
            <a:normAutofit/>
          </a:bodyPr>
          <a:lstStyle/>
          <a:p>
            <a:r>
              <a:rPr lang="en-US" sz="2800" b="1" baseline="30000" dirty="0"/>
              <a:t>4 </a:t>
            </a:r>
            <a:r>
              <a:rPr lang="zh-CN" altLang="en-US" sz="2800" dirty="0" smtClean="0"/>
              <a:t>然而神既有丰富的怜悯，因他爱我们的大爱，</a:t>
            </a:r>
            <a:endParaRPr lang="en-US" sz="2800" dirty="0"/>
          </a:p>
          <a:p>
            <a:r>
              <a:rPr lang="en-US" sz="2800" b="1" baseline="30000" dirty="0"/>
              <a:t>5 </a:t>
            </a:r>
            <a:r>
              <a:rPr lang="zh-CN" altLang="en-US" sz="2800" dirty="0" smtClean="0"/>
              <a:t>当我们死在过犯中的时候，便觉我们与基督一同活过来（你们得救是本乎恩）。</a:t>
            </a:r>
            <a:endParaRPr lang="en-US" sz="2800" dirty="0"/>
          </a:p>
          <a:p>
            <a:r>
              <a:rPr lang="en-US" sz="2800" b="1" baseline="30000" dirty="0"/>
              <a:t>6 </a:t>
            </a:r>
            <a:r>
              <a:rPr lang="zh-CN" altLang="en-US" sz="2800" dirty="0" smtClean="0"/>
              <a:t>他又叫我们与基督耶稣一同复活，一同坐在天上，</a:t>
            </a:r>
            <a:endParaRPr lang="en-US" sz="2800" dirty="0"/>
          </a:p>
          <a:p>
            <a:r>
              <a:rPr lang="en-US" sz="2800" b="1" baseline="30000" dirty="0"/>
              <a:t>7 </a:t>
            </a:r>
            <a:r>
              <a:rPr lang="zh-CN" altLang="en-US" sz="2800" dirty="0" smtClean="0"/>
              <a:t>要将他极丰富的恩典，就是他基督耶稣里向我们所施的恩慈，显明给后来的世代看。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zh-CN" altLang="en-US" dirty="0" smtClean="0"/>
              <a:t>提前</a:t>
            </a:r>
            <a:r>
              <a:rPr lang="en-US" dirty="0" smtClean="0"/>
              <a:t>1:16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zh-CN" altLang="en-US" dirty="0" smtClean="0"/>
              <a:t>和合本）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baseline="30000" dirty="0"/>
              <a:t>16 </a:t>
            </a:r>
            <a:r>
              <a:rPr lang="zh-CN" altLang="en-US" sz="3200" dirty="0" smtClean="0"/>
              <a:t>然而我蒙了怜悯，是因耶稣基督要在我这罪魁身上显明他一切的忍耐，给后来信他得永生的人作榜样。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0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837">
            <a:off x="541441" y="280773"/>
            <a:ext cx="3157538" cy="473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8072"/>
            <a:ext cx="221297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800" y="506249"/>
            <a:ext cx="2816157" cy="427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2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219201"/>
            <a:ext cx="8991600" cy="11429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28 Days Later" panose="020B0603050302020204" pitchFamily="34" charset="0"/>
              </a:rPr>
              <a:t> </a:t>
            </a:r>
            <a:r>
              <a:rPr lang="zh-CN" altLang="en-US" dirty="0" smtClean="0">
                <a:latin typeface="28 Days Later" panose="020B0603050302020204" pitchFamily="34" charset="0"/>
              </a:rPr>
              <a:t>受苦和逼迫的七大目的</a:t>
            </a:r>
            <a:endParaRPr lang="en-US" sz="3600" dirty="0">
              <a:latin typeface="28 Days Later" panose="020B06030503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315200" cy="4267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#1 – </a:t>
            </a:r>
            <a:r>
              <a:rPr lang="zh-CN" altLang="en-US" sz="2400" dirty="0" smtClean="0"/>
              <a:t>使我们可以安慰他人</a:t>
            </a:r>
            <a:endParaRPr lang="en-US" sz="2400" dirty="0" smtClean="0"/>
          </a:p>
          <a:p>
            <a:r>
              <a:rPr lang="en-US" sz="2400" dirty="0" smtClean="0"/>
              <a:t>#2 – </a:t>
            </a:r>
            <a:r>
              <a:rPr lang="zh-CN" altLang="en-US" sz="2400" dirty="0" smtClean="0"/>
              <a:t>使我们的生命成熟</a:t>
            </a:r>
            <a:endParaRPr lang="en-US" sz="2400" dirty="0" smtClean="0"/>
          </a:p>
          <a:p>
            <a:r>
              <a:rPr lang="en-US" sz="2400" dirty="0" smtClean="0"/>
              <a:t>#3 – </a:t>
            </a:r>
            <a:r>
              <a:rPr lang="zh-CN" altLang="en-US" sz="2400" dirty="0" smtClean="0"/>
              <a:t>洁净我们</a:t>
            </a:r>
            <a:endParaRPr lang="en-US" sz="2400" dirty="0" smtClean="0"/>
          </a:p>
          <a:p>
            <a:r>
              <a:rPr lang="en-US" sz="2400" dirty="0" smtClean="0"/>
              <a:t>#4 – </a:t>
            </a:r>
            <a:r>
              <a:rPr lang="zh-CN" altLang="en-US" sz="2400" dirty="0" smtClean="0"/>
              <a:t>提供服侍的机会</a:t>
            </a:r>
            <a:endParaRPr lang="en-US" altLang="zh-CN" sz="2400" dirty="0" smtClean="0"/>
          </a:p>
          <a:p>
            <a:r>
              <a:rPr lang="en-US" sz="2400" dirty="0" smtClean="0"/>
              <a:t>#5 – </a:t>
            </a:r>
            <a:r>
              <a:rPr lang="zh-CN" altLang="en-US" sz="2400" dirty="0" smtClean="0"/>
              <a:t>我们信仰的证据</a:t>
            </a:r>
            <a:endParaRPr lang="en-US" sz="2400" dirty="0" smtClean="0"/>
          </a:p>
          <a:p>
            <a:r>
              <a:rPr lang="en-US" sz="2400" dirty="0" smtClean="0"/>
              <a:t>#6 – </a:t>
            </a:r>
            <a:r>
              <a:rPr lang="zh-CN" altLang="en-US" sz="2400" dirty="0" smtClean="0"/>
              <a:t>使耶稣的生命透过我们得以彰显</a:t>
            </a:r>
            <a:endParaRPr lang="en-US" sz="2400" dirty="0" smtClean="0"/>
          </a:p>
          <a:p>
            <a:r>
              <a:rPr lang="en-US" sz="3600" dirty="0" smtClean="0"/>
              <a:t>#7 – </a:t>
            </a:r>
            <a:r>
              <a:rPr lang="zh-CN" altLang="en-US" sz="3600" dirty="0" smtClean="0"/>
              <a:t>补满基督患难的缺欠</a:t>
            </a:r>
            <a:endParaRPr lang="en-US" altLang="zh-CN" sz="3600" dirty="0" smtClean="0"/>
          </a:p>
          <a:p>
            <a:r>
              <a:rPr lang="en-US" sz="3600" dirty="0" smtClean="0"/>
              <a:t>      </a:t>
            </a:r>
            <a:r>
              <a:rPr lang="zh-CN" altLang="en-US" sz="3600" dirty="0" smtClean="0"/>
              <a:t>西</a:t>
            </a:r>
            <a:r>
              <a:rPr lang="en-US" sz="3600" dirty="0" smtClean="0"/>
              <a:t>1:24   </a:t>
            </a:r>
            <a:r>
              <a:rPr lang="zh-CN" altLang="en-US" sz="3600" dirty="0" smtClean="0"/>
              <a:t>太</a:t>
            </a:r>
            <a:r>
              <a:rPr lang="en-US" sz="3600" dirty="0" smtClean="0"/>
              <a:t> 21:31-32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10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1"/>
            <a:ext cx="7315200" cy="54711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神说，我们的受苦和逼迫是要补满基督患难的缺欠。</a:t>
            </a:r>
            <a:endParaRPr lang="en-US" sz="2400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从耶稣时代开始到他二次再来期间的所有信徒都被称为教会。</a:t>
            </a:r>
            <a:endParaRPr lang="en-US" sz="2400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圣经告诉我们教会是基督的身体。</a:t>
            </a:r>
            <a:endParaRPr lang="en-US" sz="2400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作为他的跟随者，我们要受苦和遭逼迫。</a:t>
            </a:r>
            <a:r>
              <a:rPr lang="en-US" sz="2400" dirty="0" smtClean="0">
                <a:latin typeface="Trebuchet MS"/>
                <a:ea typeface="Calibri"/>
                <a:cs typeface="Times New Roman"/>
              </a:rPr>
              <a:t>  </a:t>
            </a:r>
            <a:endParaRPr lang="en-US" sz="2400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我们受苦，是基督的身体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——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基督自己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——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在受苦。</a:t>
            </a:r>
            <a:endParaRPr lang="en-US" sz="2400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作为他的身体，我们接受世人打算给耶稣的患难和逼迫。</a:t>
            </a:r>
            <a:endParaRPr lang="en-US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西</a:t>
            </a:r>
            <a:r>
              <a:rPr lang="en-US" sz="2400" dirty="0" smtClean="0">
                <a:latin typeface="Trebuchet MS"/>
                <a:ea typeface="Calibri"/>
                <a:cs typeface="Times New Roman"/>
              </a:rPr>
              <a:t> </a:t>
            </a:r>
            <a:r>
              <a:rPr lang="en-US" sz="2400" dirty="0">
                <a:latin typeface="Trebuchet MS"/>
                <a:ea typeface="Calibri"/>
                <a:cs typeface="Times New Roman"/>
              </a:rPr>
              <a:t>1:24 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如此说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……</a:t>
            </a:r>
            <a:endParaRPr lang="en-US" sz="24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91400" cy="381624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现在我为你们受苦，倒觉欢乐</a:t>
            </a:r>
            <a:r>
              <a:rPr lang="en-US" altLang="zh-CN" dirty="0" smtClean="0"/>
              <a:t>……</a:t>
            </a:r>
            <a:br>
              <a:rPr lang="en-US" altLang="zh-CN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        </a:t>
            </a:r>
            <a:r>
              <a:rPr lang="zh-CN" altLang="en-US" sz="3200" dirty="0" smtClean="0"/>
              <a:t>西</a:t>
            </a:r>
            <a:r>
              <a:rPr lang="en-US" sz="3200" dirty="0" smtClean="0"/>
              <a:t>1:24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1242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1828800"/>
            <a:ext cx="7162800" cy="3816249"/>
          </a:xfrm>
        </p:spPr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并且为基督的身体，就是为教会</a:t>
            </a:r>
            <a:r>
              <a:rPr lang="en-US" altLang="zh-CN" dirty="0" smtClean="0"/>
              <a:t>……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     </a:t>
            </a:r>
            <a:r>
              <a:rPr lang="zh-CN" altLang="en-US" sz="3200" dirty="0" smtClean="0"/>
              <a:t>西</a:t>
            </a:r>
            <a:r>
              <a:rPr lang="en-US" sz="3200" dirty="0" smtClean="0"/>
              <a:t>1:24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728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16764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弗</a:t>
            </a:r>
            <a:r>
              <a:rPr lang="en-US" dirty="0" smtClean="0"/>
              <a:t> 3:8-13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1"/>
            <a:ext cx="7315200" cy="4328160"/>
          </a:xfrm>
        </p:spPr>
        <p:txBody>
          <a:bodyPr>
            <a:normAutofit/>
          </a:bodyPr>
          <a:lstStyle/>
          <a:p>
            <a:r>
              <a:rPr lang="en-US" b="1" baseline="30000" dirty="0"/>
              <a:t>8 </a:t>
            </a:r>
            <a:r>
              <a:rPr lang="zh-CN" altLang="zh-CN" dirty="0" smtClean="0"/>
              <a:t>我</a:t>
            </a:r>
            <a:r>
              <a:rPr lang="zh-CN" altLang="zh-CN" dirty="0"/>
              <a:t>本来比众圣徒中最小的还小，然而他还赐我这恩典，叫我把基督那测不透的丰富传给外邦人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9 </a:t>
            </a:r>
            <a:r>
              <a:rPr lang="zh-CN" altLang="zh-CN" dirty="0" smtClean="0"/>
              <a:t>又</a:t>
            </a:r>
            <a:r>
              <a:rPr lang="zh-CN" altLang="zh-CN" dirty="0"/>
              <a:t>使众人都明白，这历代以来隐藏在创造万物之神里的奥秘，是如何安排的</a:t>
            </a:r>
            <a:r>
              <a:rPr lang="zh-CN" altLang="zh-CN" dirty="0" smtClean="0"/>
              <a:t>，</a:t>
            </a:r>
            <a:endParaRPr lang="en-US" dirty="0"/>
          </a:p>
          <a:p>
            <a:r>
              <a:rPr lang="en-US" b="1" baseline="30000" dirty="0"/>
              <a:t>10 </a:t>
            </a:r>
            <a:r>
              <a:rPr lang="zh-CN" altLang="zh-CN" dirty="0" smtClean="0"/>
              <a:t>为</a:t>
            </a:r>
            <a:r>
              <a:rPr lang="zh-CN" altLang="zh-CN" dirty="0"/>
              <a:t>要藉着教会使天上执政的、掌权的，现在得知神百般的智慧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11 </a:t>
            </a:r>
            <a:r>
              <a:rPr lang="zh-CN" altLang="zh-CN" dirty="0" smtClean="0"/>
              <a:t>这</a:t>
            </a:r>
            <a:r>
              <a:rPr lang="zh-CN" altLang="zh-CN" dirty="0"/>
              <a:t>是照神从万世以前，在我们主基督耶稣里所定的旨意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12 </a:t>
            </a:r>
            <a:r>
              <a:rPr lang="zh-CN" altLang="zh-CN" dirty="0" smtClean="0"/>
              <a:t>我们</a:t>
            </a:r>
            <a:r>
              <a:rPr lang="zh-CN" altLang="zh-CN" dirty="0"/>
              <a:t>因信耶稣，就在他里面放胆无惧，笃信不疑第来到神面前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13 </a:t>
            </a:r>
            <a:r>
              <a:rPr lang="zh-CN" altLang="zh-CN" dirty="0" smtClean="0"/>
              <a:t>所以</a:t>
            </a:r>
            <a:r>
              <a:rPr lang="zh-CN" altLang="zh-CN" dirty="0"/>
              <a:t>，我求你们不要因我为你们所受的患难丧胆，这原是你们的荣耀</a:t>
            </a:r>
            <a:r>
              <a:rPr lang="zh-CN" altLang="zh-CN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7391400" cy="3816249"/>
          </a:xfrm>
        </p:spPr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要在我肉身上补满基督患难的缺欠。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       </a:t>
            </a:r>
            <a:r>
              <a:rPr lang="zh-CN" altLang="en-US" sz="3600" dirty="0"/>
              <a:t>西</a:t>
            </a:r>
            <a:r>
              <a:rPr lang="en-US" sz="3600" dirty="0" smtClean="0"/>
              <a:t> 1:24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1577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1"/>
            <a:ext cx="7315200" cy="53187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1900" dirty="0" smtClean="0">
                <a:latin typeface="Trebuchet MS"/>
                <a:ea typeface="Calibri"/>
                <a:cs typeface="Times New Roman"/>
              </a:rPr>
              <a:t>保罗也受苦、下监，但是发生在他身上的事情告诉我们这并不是单单他自己受逼迫。</a:t>
            </a:r>
            <a:endParaRPr lang="en-US" sz="1900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1900" dirty="0" smtClean="0">
                <a:latin typeface="Trebuchet MS"/>
                <a:ea typeface="Calibri"/>
                <a:cs typeface="Times New Roman"/>
              </a:rPr>
              <a:t>神给非基督徒很多的时间和仁慈。</a:t>
            </a:r>
            <a:r>
              <a:rPr lang="en-US" sz="1900" dirty="0" smtClean="0">
                <a:latin typeface="Trebuchet MS"/>
                <a:ea typeface="Calibri"/>
                <a:cs typeface="Times New Roman"/>
              </a:rPr>
              <a:t>  </a:t>
            </a:r>
            <a:endParaRPr lang="en-US" sz="1900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1900" dirty="0" smtClean="0">
                <a:latin typeface="Trebuchet MS"/>
                <a:ea typeface="Calibri"/>
                <a:cs typeface="Times New Roman"/>
              </a:rPr>
              <a:t>他给恶人太多悔改的时间，以及很多回应神救恩的机会。</a:t>
            </a:r>
            <a:endParaRPr lang="en-US" sz="19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1900" dirty="0" smtClean="0">
                <a:latin typeface="Trebuchet MS"/>
                <a:ea typeface="Calibri"/>
                <a:cs typeface="Times New Roman"/>
              </a:rPr>
              <a:t>同样的时间和仁慈，允许更多的受苦和遭逼迫的机会。</a:t>
            </a:r>
            <a:endParaRPr lang="en-US" sz="19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1900" dirty="0" smtClean="0">
                <a:ea typeface="Calibri"/>
                <a:cs typeface="Times New Roman"/>
              </a:rPr>
              <a:t>他们恨恶的是也是。但是他们不能直接攻击神。因此，他们就攻击他们所能接触的</a:t>
            </a:r>
            <a:r>
              <a:rPr lang="en-US" altLang="zh-CN" sz="1900" dirty="0" smtClean="0">
                <a:ea typeface="Calibri"/>
                <a:cs typeface="Times New Roman"/>
              </a:rPr>
              <a:t>……</a:t>
            </a:r>
            <a:r>
              <a:rPr lang="zh-CN" altLang="en-US" sz="1900" dirty="0" smtClean="0">
                <a:ea typeface="Calibri"/>
                <a:cs typeface="Times New Roman"/>
              </a:rPr>
              <a:t>跟随耶稣的人们。</a:t>
            </a:r>
            <a:endParaRPr lang="en-US" sz="19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1900" dirty="0" smtClean="0">
                <a:ea typeface="Calibri"/>
                <a:cs typeface="Times New Roman"/>
              </a:rPr>
              <a:t>信徒是基督的身体</a:t>
            </a:r>
            <a:r>
              <a:rPr lang="en-US" altLang="zh-CN" sz="1900" dirty="0" smtClean="0">
                <a:ea typeface="Calibri"/>
                <a:cs typeface="Times New Roman"/>
              </a:rPr>
              <a:t>……</a:t>
            </a:r>
            <a:r>
              <a:rPr lang="zh-CN" altLang="en-US" sz="1900" dirty="0" smtClean="0">
                <a:ea typeface="Calibri"/>
                <a:cs typeface="Times New Roman"/>
              </a:rPr>
              <a:t>当我们受苦</a:t>
            </a:r>
            <a:r>
              <a:rPr lang="en-US" altLang="zh-CN" sz="1900" dirty="0" smtClean="0">
                <a:ea typeface="Calibri"/>
                <a:cs typeface="Times New Roman"/>
              </a:rPr>
              <a:t>……</a:t>
            </a:r>
            <a:r>
              <a:rPr lang="zh-CN" altLang="en-US" sz="1900" dirty="0" smtClean="0">
                <a:ea typeface="Calibri"/>
                <a:cs typeface="Times New Roman"/>
              </a:rPr>
              <a:t>是耶稣在受苦。</a:t>
            </a:r>
            <a:endParaRPr lang="en-US" sz="19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1900" dirty="0" smtClean="0">
                <a:ea typeface="Calibri"/>
                <a:cs typeface="Times New Roman"/>
              </a:rPr>
              <a:t>耶稣受苦时，是在补满神留下所要忍受的。</a:t>
            </a:r>
            <a:endParaRPr lang="en-US" sz="19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1900" dirty="0" smtClean="0">
                <a:ea typeface="Calibri"/>
                <a:cs typeface="Times New Roman"/>
              </a:rPr>
              <a:t>在马太福音</a:t>
            </a:r>
            <a:r>
              <a:rPr lang="en-US" altLang="zh-CN" sz="1900" dirty="0" smtClean="0">
                <a:ea typeface="Calibri"/>
                <a:cs typeface="Times New Roman"/>
              </a:rPr>
              <a:t>23</a:t>
            </a:r>
            <a:r>
              <a:rPr lang="zh-CN" altLang="en-US" sz="1900" dirty="0" smtClean="0">
                <a:ea typeface="Calibri"/>
                <a:cs typeface="Times New Roman"/>
              </a:rPr>
              <a:t>章，我们看到因着神的恩</a:t>
            </a:r>
            <a:r>
              <a:rPr lang="zh-CN" altLang="en-US" sz="1900" dirty="0" smtClean="0">
                <a:ea typeface="Calibri"/>
                <a:cs typeface="Times New Roman"/>
              </a:rPr>
              <a:t>慈允许有更多的逼迫。耶稣对法利赛人的讲话。</a:t>
            </a:r>
            <a:endParaRPr lang="en-US" sz="19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905000"/>
            <a:ext cx="7162800" cy="4038600"/>
          </a:xfrm>
        </p:spPr>
        <p:txBody>
          <a:bodyPr>
            <a:normAutofit/>
          </a:bodyPr>
          <a:lstStyle/>
          <a:p>
            <a:r>
              <a:rPr lang="zh-CN" altLang="en-US" sz="4900" dirty="0" smtClean="0"/>
              <a:t>这就是你们自己证明是杀害先知者的子孙了</a:t>
            </a:r>
            <a:r>
              <a:rPr lang="en-US" altLang="zh-CN" sz="4900" dirty="0" smtClean="0"/>
              <a:t>……</a:t>
            </a:r>
            <a:br>
              <a:rPr lang="en-US" altLang="zh-CN" sz="4900" dirty="0" smtClean="0"/>
            </a:br>
            <a:r>
              <a:rPr lang="en-US" sz="4900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zh-CN" altLang="en-US" sz="3600" dirty="0" smtClean="0">
                <a:latin typeface="Trebuchet MS"/>
                <a:ea typeface="Calibri"/>
                <a:cs typeface="Times New Roman"/>
              </a:rPr>
              <a:t>太</a:t>
            </a:r>
            <a:r>
              <a:rPr lang="en-US" sz="3600" dirty="0" smtClean="0">
                <a:latin typeface="Trebuchet MS"/>
                <a:ea typeface="Calibri"/>
                <a:cs typeface="Times New Roman"/>
              </a:rPr>
              <a:t> </a:t>
            </a:r>
            <a:r>
              <a:rPr lang="en-US" sz="3600" dirty="0">
                <a:latin typeface="Trebuchet MS"/>
                <a:ea typeface="Calibri"/>
                <a:cs typeface="Times New Roman"/>
              </a:rPr>
              <a:t>23:31-32 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284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752600"/>
            <a:ext cx="68580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你们去充满你们祖宗的恶贯吧！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zh-CN" altLang="en-US" sz="3200" dirty="0" smtClean="0">
                <a:latin typeface="Trebuchet MS"/>
                <a:ea typeface="Calibri"/>
                <a:cs typeface="Times New Roman"/>
              </a:rPr>
              <a:t>太</a:t>
            </a:r>
            <a:r>
              <a:rPr lang="en-US" sz="3200" dirty="0" smtClean="0">
                <a:latin typeface="Trebuchet MS"/>
                <a:ea typeface="Calibri"/>
                <a:cs typeface="Times New Roman"/>
              </a:rPr>
              <a:t> </a:t>
            </a:r>
            <a:r>
              <a:rPr lang="en-US" sz="3200" dirty="0">
                <a:latin typeface="Trebuchet MS"/>
                <a:ea typeface="Calibri"/>
                <a:cs typeface="Times New Roman"/>
              </a:rPr>
              <a:t>23:31-32 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829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1"/>
            <a:ext cx="7315200" cy="52425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3200" dirty="0" smtClean="0">
                <a:ea typeface="Calibri"/>
                <a:cs typeface="Times New Roman"/>
              </a:rPr>
              <a:t>神给法利赛人时间和机会悔改得救</a:t>
            </a:r>
            <a:r>
              <a:rPr lang="en-US" altLang="zh-CN" sz="3200" dirty="0" smtClean="0">
                <a:ea typeface="Calibri"/>
                <a:cs typeface="Times New Roman"/>
              </a:rPr>
              <a:t>……</a:t>
            </a:r>
            <a:endParaRPr lang="en-US" sz="32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3200" dirty="0" smtClean="0">
                <a:ea typeface="Calibri"/>
                <a:cs typeface="Times New Roman"/>
              </a:rPr>
              <a:t>但是他们拒绝了，所以耶稣将他们提出来</a:t>
            </a:r>
            <a:r>
              <a:rPr lang="en-US" altLang="zh-CN" sz="3200" dirty="0" smtClean="0">
                <a:ea typeface="Calibri"/>
                <a:cs typeface="Times New Roman"/>
              </a:rPr>
              <a:t>……</a:t>
            </a:r>
            <a:r>
              <a:rPr lang="zh-CN" altLang="en-US" sz="3200" dirty="0" smtClean="0">
                <a:ea typeface="Calibri"/>
                <a:cs typeface="Times New Roman"/>
              </a:rPr>
              <a:t>去结束因神的仁慈允许他们的逼迫。</a:t>
            </a:r>
            <a:r>
              <a:rPr lang="en-US" sz="3200" dirty="0" smtClean="0">
                <a:ea typeface="Calibri"/>
                <a:cs typeface="Times New Roman"/>
              </a:rPr>
              <a:t>  </a:t>
            </a:r>
            <a:endParaRPr lang="en-US" sz="32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3200" dirty="0" smtClean="0">
                <a:ea typeface="Calibri"/>
                <a:cs typeface="Times New Roman"/>
              </a:rPr>
              <a:t>如今我们遭逼迫，是作为基督的身体补满基督患难的缺欠。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28002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5720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000" dirty="0">
                <a:ea typeface="Calibri"/>
                <a:cs typeface="Times New Roman"/>
              </a:rPr>
              <a:t>康</a:t>
            </a:r>
            <a:r>
              <a:rPr lang="zh-CN" altLang="en-US" sz="2000" dirty="0" smtClean="0">
                <a:ea typeface="Calibri"/>
                <a:cs typeface="Times New Roman"/>
              </a:rPr>
              <a:t>族基督徒继续补满耶稣的患难。</a:t>
            </a:r>
            <a:endParaRPr lang="en-US" sz="2000" dirty="0">
              <a:ea typeface="Calibri"/>
              <a:cs typeface="Times New Roman"/>
            </a:endParaRPr>
          </a:p>
          <a:p>
            <a:pPr lvl="0">
              <a:defRPr/>
            </a:pPr>
            <a:r>
              <a:rPr lang="zh-CN" altLang="en-US" sz="2000" dirty="0" smtClean="0">
                <a:ea typeface="Calibri"/>
                <a:cs typeface="Times New Roman"/>
              </a:rPr>
              <a:t>曾经，有</a:t>
            </a:r>
            <a:r>
              <a:rPr lang="en-US" altLang="zh-CN" sz="2000" dirty="0" smtClean="0">
                <a:ea typeface="Calibri"/>
                <a:cs typeface="Times New Roman"/>
              </a:rPr>
              <a:t>22</a:t>
            </a:r>
            <a:r>
              <a:rPr lang="zh-CN" altLang="en-US" sz="2000" dirty="0" smtClean="0">
                <a:ea typeface="Calibri"/>
                <a:cs typeface="Times New Roman"/>
              </a:rPr>
              <a:t>位基督徒同时被下监。</a:t>
            </a:r>
            <a:r>
              <a:rPr lang="en-US" sz="2000" dirty="0" smtClean="0">
                <a:ea typeface="Calibri"/>
                <a:cs typeface="Times New Roman"/>
              </a:rPr>
              <a:t>  </a:t>
            </a:r>
            <a:endParaRPr lang="en-US" sz="2000" dirty="0">
              <a:ea typeface="Calibri"/>
              <a:cs typeface="Times New Roman"/>
            </a:endParaRPr>
          </a:p>
          <a:p>
            <a:pPr lvl="0">
              <a:defRPr/>
            </a:pPr>
            <a:r>
              <a:rPr lang="zh-CN" altLang="en-US" sz="2000" dirty="0" smtClean="0">
                <a:ea typeface="Calibri"/>
                <a:cs typeface="Times New Roman"/>
              </a:rPr>
              <a:t>因为</a:t>
            </a:r>
            <a:r>
              <a:rPr lang="en-US" altLang="zh-CN" sz="2000" dirty="0" smtClean="0">
                <a:ea typeface="Calibri"/>
                <a:cs typeface="Times New Roman"/>
              </a:rPr>
              <a:t>Hasta Ram</a:t>
            </a:r>
            <a:r>
              <a:rPr lang="zh-CN" altLang="en-US" sz="2000" dirty="0" smtClean="0">
                <a:ea typeface="Calibri"/>
                <a:cs typeface="Times New Roman"/>
              </a:rPr>
              <a:t>和其他第一代基督徒在患难中的忠心，当今已有成百的康族基督徒。</a:t>
            </a:r>
            <a:endParaRPr lang="en-US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8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2362200" cy="3657600"/>
          </a:xfrm>
        </p:spPr>
        <p:txBody>
          <a:bodyPr/>
          <a:lstStyle/>
          <a:p>
            <a:r>
              <a:rPr lang="en-US" dirty="0" smtClean="0"/>
              <a:t>Hasta Ram</a:t>
            </a:r>
            <a:r>
              <a:rPr lang="zh-CN" altLang="en-US" dirty="0" smtClean="0"/>
              <a:t>的儿子还是婴儿时期</a:t>
            </a:r>
            <a:endParaRPr lang="en-US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09" y="1524000"/>
            <a:ext cx="569075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1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1"/>
            <a:ext cx="7315200" cy="52425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dirty="0" smtClean="0">
                <a:ea typeface="Calibri"/>
                <a:cs typeface="Times New Roman"/>
              </a:rPr>
              <a:t>随着时间推移，</a:t>
            </a:r>
            <a:r>
              <a:rPr lang="en-US" dirty="0" smtClean="0">
                <a:ea typeface="Calibri"/>
                <a:cs typeface="Times New Roman"/>
              </a:rPr>
              <a:t>Hasta Ram</a:t>
            </a:r>
            <a:r>
              <a:rPr lang="zh-CN" altLang="en-US" dirty="0" smtClean="0">
                <a:ea typeface="Calibri"/>
                <a:cs typeface="Times New Roman"/>
              </a:rPr>
              <a:t>遭受更多患难。</a:t>
            </a:r>
            <a:endParaRPr lang="en-US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dirty="0" smtClean="0">
                <a:ea typeface="Calibri"/>
                <a:cs typeface="Times New Roman"/>
              </a:rPr>
              <a:t>一天，他的独子（还是一位年轻人）被捕，带到河边，</a:t>
            </a:r>
            <a:r>
              <a:rPr lang="en-US" altLang="zh-CN" dirty="0" smtClean="0">
                <a:ea typeface="Calibri"/>
                <a:cs typeface="Times New Roman"/>
              </a:rPr>
              <a:t>……</a:t>
            </a:r>
            <a:r>
              <a:rPr lang="zh-CN" altLang="en-US" dirty="0">
                <a:ea typeface="Calibri"/>
                <a:cs typeface="Times New Roman"/>
              </a:rPr>
              <a:t>被</a:t>
            </a:r>
            <a:r>
              <a:rPr lang="zh-CN" altLang="en-US" dirty="0" smtClean="0">
                <a:ea typeface="Calibri"/>
                <a:cs typeface="Times New Roman"/>
              </a:rPr>
              <a:t>射了</a:t>
            </a:r>
            <a:r>
              <a:rPr lang="en-US" altLang="zh-CN" dirty="0" smtClean="0">
                <a:ea typeface="Calibri"/>
                <a:cs typeface="Times New Roman"/>
              </a:rPr>
              <a:t>20</a:t>
            </a:r>
            <a:r>
              <a:rPr lang="zh-CN" altLang="en-US" dirty="0">
                <a:ea typeface="Calibri"/>
                <a:cs typeface="Times New Roman"/>
              </a:rPr>
              <a:t>次</a:t>
            </a:r>
            <a:r>
              <a:rPr lang="zh-CN" altLang="en-US" dirty="0" smtClean="0">
                <a:ea typeface="Calibri"/>
                <a:cs typeface="Times New Roman"/>
              </a:rPr>
              <a:t>。</a:t>
            </a:r>
            <a:r>
              <a:rPr lang="en-US" dirty="0" smtClean="0">
                <a:ea typeface="Calibri"/>
                <a:cs typeface="Times New Roman"/>
              </a:rPr>
              <a:t>  </a:t>
            </a:r>
            <a:endParaRPr lang="en-US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dirty="0" smtClean="0">
                <a:ea typeface="Calibri"/>
                <a:cs typeface="Times New Roman"/>
              </a:rPr>
              <a:t>他的侄子和另外</a:t>
            </a:r>
            <a:r>
              <a:rPr lang="en-US" altLang="zh-CN" dirty="0" smtClean="0">
                <a:ea typeface="Calibri"/>
                <a:cs typeface="Times New Roman"/>
              </a:rPr>
              <a:t>4</a:t>
            </a:r>
            <a:r>
              <a:rPr lang="zh-CN" altLang="en-US" dirty="0" smtClean="0">
                <a:ea typeface="Calibri"/>
                <a:cs typeface="Times New Roman"/>
              </a:rPr>
              <a:t>名基督徒随后被杀。</a:t>
            </a:r>
            <a:r>
              <a:rPr lang="en-US" dirty="0" smtClean="0">
                <a:ea typeface="Calibri"/>
                <a:cs typeface="Times New Roman"/>
              </a:rPr>
              <a:t>  </a:t>
            </a:r>
            <a:endParaRPr lang="en-US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dirty="0" smtClean="0">
                <a:ea typeface="Calibri"/>
                <a:cs typeface="Times New Roman"/>
              </a:rPr>
              <a:t>行这些事的警察因着他们的“勇敢”得到升职。</a:t>
            </a:r>
            <a:r>
              <a:rPr lang="en-US" dirty="0" smtClean="0">
                <a:ea typeface="Calibri"/>
                <a:cs typeface="Times New Roman"/>
              </a:rPr>
              <a:t>  </a:t>
            </a:r>
            <a:endParaRPr lang="en-US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Hasta </a:t>
            </a:r>
            <a:r>
              <a:rPr lang="en-US" dirty="0" smtClean="0">
                <a:ea typeface="Calibri"/>
                <a:cs typeface="Times New Roman"/>
              </a:rPr>
              <a:t>Ram</a:t>
            </a:r>
            <a:r>
              <a:rPr lang="zh-CN" altLang="en-US" dirty="0" smtClean="0">
                <a:ea typeface="Calibri"/>
                <a:cs typeface="Times New Roman"/>
              </a:rPr>
              <a:t>的心碎了。</a:t>
            </a:r>
            <a:r>
              <a:rPr lang="en-US" dirty="0" smtClean="0">
                <a:ea typeface="Calibri"/>
                <a:cs typeface="Times New Roman"/>
              </a:rPr>
              <a:t>  </a:t>
            </a:r>
            <a:endParaRPr lang="en-US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dirty="0" smtClean="0">
                <a:ea typeface="Calibri"/>
                <a:cs typeface="Times New Roman"/>
              </a:rPr>
              <a:t>但是他仍然说：“神呼召我们部落教会来补满基督患难的缺欠</a:t>
            </a:r>
            <a:r>
              <a:rPr lang="en-US" altLang="zh-CN" dirty="0" smtClean="0">
                <a:ea typeface="Calibri"/>
                <a:cs typeface="Times New Roman"/>
              </a:rPr>
              <a:t>……</a:t>
            </a:r>
            <a:endParaRPr lang="en-US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dirty="0" smtClean="0">
                <a:ea typeface="Calibri"/>
                <a:cs typeface="Times New Roman"/>
              </a:rPr>
              <a:t>我们仍要忠心</a:t>
            </a:r>
            <a:r>
              <a:rPr lang="en-US" altLang="zh-CN" dirty="0" smtClean="0">
                <a:ea typeface="Calibri"/>
                <a:cs typeface="Times New Roman"/>
              </a:rPr>
              <a:t>……</a:t>
            </a:r>
            <a:r>
              <a:rPr lang="zh-CN" altLang="en-US" dirty="0" smtClean="0">
                <a:ea typeface="Calibri"/>
                <a:cs typeface="Times New Roman"/>
              </a:rPr>
              <a:t>回应神的呼召</a:t>
            </a:r>
            <a:r>
              <a:rPr lang="en-US" altLang="zh-CN" dirty="0" smtClean="0">
                <a:ea typeface="Calibri"/>
                <a:cs typeface="Times New Roman"/>
              </a:rPr>
              <a:t>……</a:t>
            </a:r>
            <a:r>
              <a:rPr lang="zh-CN" altLang="en-US" dirty="0" smtClean="0">
                <a:ea typeface="Calibri"/>
                <a:cs typeface="Times New Roman"/>
              </a:rPr>
              <a:t>直到末了。”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2372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219201"/>
            <a:ext cx="8991600" cy="11429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28 Days Later" panose="020B0603050302020204" pitchFamily="34" charset="0"/>
              </a:rPr>
              <a:t> </a:t>
            </a:r>
            <a:r>
              <a:rPr lang="zh-CN" altLang="en-US" dirty="0" smtClean="0">
                <a:latin typeface="28 Days Later" panose="020B0603050302020204" pitchFamily="34" charset="0"/>
              </a:rPr>
              <a:t>受苦和逼迫的七大目的</a:t>
            </a:r>
            <a:endParaRPr lang="en-US" sz="3600" dirty="0">
              <a:latin typeface="28 Days Later" panose="020B06030503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315200" cy="3810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#1 – </a:t>
            </a:r>
            <a:r>
              <a:rPr lang="zh-CN" altLang="en-US" sz="2800" dirty="0" smtClean="0"/>
              <a:t>使我们可以安慰他人</a:t>
            </a:r>
            <a:endParaRPr lang="en-US" sz="2800" dirty="0" smtClean="0"/>
          </a:p>
          <a:p>
            <a:r>
              <a:rPr lang="en-US" sz="2800" dirty="0" smtClean="0"/>
              <a:t>#2 – </a:t>
            </a:r>
            <a:r>
              <a:rPr lang="zh-CN" altLang="en-US" sz="2800" dirty="0" smtClean="0"/>
              <a:t>使我们的生命成熟</a:t>
            </a:r>
            <a:endParaRPr lang="en-US" sz="2800" dirty="0" smtClean="0"/>
          </a:p>
          <a:p>
            <a:r>
              <a:rPr lang="en-US" sz="2800" dirty="0" smtClean="0"/>
              <a:t>#3 – </a:t>
            </a:r>
            <a:r>
              <a:rPr lang="zh-CN" altLang="en-US" sz="2800" dirty="0" smtClean="0"/>
              <a:t>洁净我们</a:t>
            </a:r>
            <a:endParaRPr lang="en-US" sz="2800" dirty="0" smtClean="0"/>
          </a:p>
          <a:p>
            <a:r>
              <a:rPr lang="en-US" sz="2800" dirty="0" smtClean="0"/>
              <a:t>#4 – </a:t>
            </a:r>
            <a:r>
              <a:rPr lang="zh-CN" altLang="en-US" sz="2800" dirty="0" smtClean="0"/>
              <a:t>提供服侍的机会</a:t>
            </a:r>
            <a:endParaRPr lang="en-US" sz="2800" dirty="0" smtClean="0"/>
          </a:p>
          <a:p>
            <a:r>
              <a:rPr lang="en-US" sz="2800" dirty="0" smtClean="0"/>
              <a:t>#5 – </a:t>
            </a:r>
            <a:r>
              <a:rPr lang="zh-CN" altLang="en-US" sz="2800" dirty="0" smtClean="0"/>
              <a:t>我们信仰的证据</a:t>
            </a:r>
            <a:endParaRPr lang="en-US" sz="2800" dirty="0" smtClean="0"/>
          </a:p>
          <a:p>
            <a:r>
              <a:rPr lang="en-US" sz="2800" dirty="0" smtClean="0"/>
              <a:t>#6 – </a:t>
            </a:r>
            <a:r>
              <a:rPr lang="zh-CN" altLang="en-US" sz="2800" dirty="0" smtClean="0"/>
              <a:t>使耶稣的生命透过我们得以彰显</a:t>
            </a:r>
            <a:endParaRPr lang="en-US" sz="2800" dirty="0" smtClean="0"/>
          </a:p>
          <a:p>
            <a:r>
              <a:rPr lang="en-US" sz="2800" dirty="0" smtClean="0"/>
              <a:t>#7 – </a:t>
            </a:r>
            <a:r>
              <a:rPr lang="zh-CN" altLang="en-US" sz="2800" dirty="0" smtClean="0"/>
              <a:t>补满基督患难的缺欠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661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85825"/>
            <a:ext cx="335280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6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175259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腓</a:t>
            </a:r>
            <a:r>
              <a:rPr lang="en-US" dirty="0" smtClean="0"/>
              <a:t> 3:12-14 (</a:t>
            </a:r>
            <a:r>
              <a:rPr lang="zh-CN" altLang="en-US" dirty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1"/>
            <a:ext cx="7315200" cy="4480560"/>
          </a:xfrm>
        </p:spPr>
        <p:txBody>
          <a:bodyPr>
            <a:normAutofit/>
          </a:bodyPr>
          <a:lstStyle/>
          <a:p>
            <a:r>
              <a:rPr lang="en-US" sz="2400" b="1" baseline="30000" dirty="0"/>
              <a:t>12 </a:t>
            </a:r>
            <a:r>
              <a:rPr lang="zh-CN" altLang="zh-CN" sz="2400" dirty="0" smtClean="0"/>
              <a:t>这</a:t>
            </a:r>
            <a:r>
              <a:rPr lang="zh-CN" altLang="zh-CN" sz="2400" dirty="0"/>
              <a:t>不是说我已经得</a:t>
            </a:r>
            <a:r>
              <a:rPr lang="zh-CN" altLang="zh-CN" sz="2400" dirty="0" smtClean="0"/>
              <a:t>着</a:t>
            </a:r>
            <a:r>
              <a:rPr lang="zh-CN" altLang="en-US" sz="2400" dirty="0" smtClean="0"/>
              <a:t>了</a:t>
            </a:r>
            <a:r>
              <a:rPr lang="zh-CN" altLang="zh-CN" sz="2400" dirty="0" smtClean="0"/>
              <a:t>，</a:t>
            </a:r>
            <a:r>
              <a:rPr lang="zh-CN" altLang="zh-CN" sz="2400" dirty="0"/>
              <a:t>已经完全了，我乃是竭力追求，或者可以得着基督耶稣所以得着我的</a:t>
            </a:r>
            <a:r>
              <a:rPr lang="zh-CN" altLang="zh-CN" sz="2400" dirty="0" smtClean="0"/>
              <a:t>。</a:t>
            </a:r>
            <a:endParaRPr lang="en-US" sz="2400" dirty="0"/>
          </a:p>
          <a:p>
            <a:r>
              <a:rPr lang="en-US" sz="2400" b="1" baseline="30000" dirty="0"/>
              <a:t>13 </a:t>
            </a:r>
            <a:r>
              <a:rPr lang="zh-CN" altLang="zh-CN" sz="2400" dirty="0" smtClean="0"/>
              <a:t>弟兄们</a:t>
            </a:r>
            <a:r>
              <a:rPr lang="zh-CN" altLang="zh-CN" sz="2400" dirty="0"/>
              <a:t>，我不是以为自己已经得着了，我只有一件事，就是忘记背后，努力面前的</a:t>
            </a:r>
            <a:r>
              <a:rPr lang="zh-CN" altLang="zh-CN" sz="2400" dirty="0" smtClean="0"/>
              <a:t>，</a:t>
            </a:r>
            <a:endParaRPr lang="en-US" sz="2400" dirty="0"/>
          </a:p>
          <a:p>
            <a:r>
              <a:rPr lang="en-US" sz="2400" b="1" baseline="30000" dirty="0"/>
              <a:t>14 </a:t>
            </a:r>
            <a:r>
              <a:rPr lang="zh-CN" altLang="zh-CN" sz="2400" dirty="0" smtClean="0"/>
              <a:t>向着</a:t>
            </a:r>
            <a:r>
              <a:rPr lang="zh-CN" altLang="zh-CN" sz="2400" dirty="0"/>
              <a:t>标竿直跑，要得神在基督耶稣里从上面召我来得的</a:t>
            </a:r>
            <a:r>
              <a:rPr lang="zh-CN" altLang="zh-CN" sz="2400" dirty="0" smtClean="0"/>
              <a:t>奖赏</a:t>
            </a:r>
            <a:r>
              <a:rPr lang="zh-CN" altLang="en-US" sz="2400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1"/>
            <a:ext cx="7315200" cy="53187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神的道路高过我们的道路。我们不会选择受苦使事工得到拓展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……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使生命成熟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……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证明我们的信仰。</a:t>
            </a:r>
            <a:endParaRPr lang="en-US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但是我们可以信靠神，他知道什么对我们最好。</a:t>
            </a:r>
            <a:endParaRPr lang="en-US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他将生命的道给我们。这道告诉我们逼迫给我们带来益处。</a:t>
            </a:r>
            <a:endParaRPr lang="en-US" sz="2400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这张</a:t>
            </a:r>
            <a:r>
              <a:rPr lang="en-US" altLang="zh-CN" sz="2400" dirty="0">
                <a:latin typeface="Trebuchet MS"/>
                <a:ea typeface="Calibri"/>
                <a:cs typeface="Times New Roman"/>
              </a:rPr>
              <a:t>Hasta 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Ram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的照片，是他收到第一批用坎族语言印刷的神的道。</a:t>
            </a:r>
            <a:endParaRPr lang="en-US" sz="2400" dirty="0">
              <a:latin typeface="Trebuchet MS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1"/>
            <a:ext cx="7315200" cy="5318760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Trebuchet MS"/>
                <a:ea typeface="Calibri"/>
                <a:cs typeface="Times New Roman"/>
              </a:rPr>
              <a:t>Hasta Ram 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从圣经中学习到，神允许我们受苦是有目的的。</a:t>
            </a:r>
            <a:endParaRPr lang="en-US" sz="2400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他的生命的道一再告诉我们，所走的路是坎坷的、艰难的、有死荫。</a:t>
            </a:r>
            <a:endParaRPr lang="en-US" sz="2400" dirty="0">
              <a:latin typeface="Trebuchet MS"/>
              <a:ea typeface="Calibri"/>
              <a:cs typeface="Times New Roman"/>
            </a:endParaRPr>
          </a:p>
          <a:p>
            <a:r>
              <a:rPr lang="zh-CN" altLang="en-US" sz="2400" dirty="0" smtClean="0"/>
              <a:t>但是神允许他的孩子们受苦</a:t>
            </a:r>
            <a:r>
              <a:rPr lang="zh-CN" altLang="en-US" sz="2400" dirty="0" smtClean="0"/>
              <a:t>，因他</a:t>
            </a:r>
            <a:r>
              <a:rPr lang="zh-CN" altLang="en-US" sz="2400" dirty="0" smtClean="0"/>
              <a:t>在他们身上有美好的计划。</a:t>
            </a:r>
            <a:endParaRPr lang="en-US" sz="2400" dirty="0"/>
          </a:p>
          <a:p>
            <a:r>
              <a:rPr lang="zh-CN" altLang="en-US" sz="2400" dirty="0" smtClean="0"/>
              <a:t>我们需要知道并信靠神，否则我们不明白在我们身上所发生的一切</a:t>
            </a:r>
            <a:r>
              <a:rPr lang="en-US" altLang="zh-CN" sz="2400" dirty="0" smtClean="0"/>
              <a:t>……</a:t>
            </a:r>
            <a:r>
              <a:rPr lang="zh-CN" altLang="en-US" sz="2400" dirty="0" smtClean="0"/>
              <a:t>就是我们的受苦和造逼迫是有目的的。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3027285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你是否经历过患难和遭逼迫，神借着这些为你开事工之门？</a:t>
            </a: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748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167639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提后</a:t>
            </a:r>
            <a:r>
              <a:rPr lang="en-US" dirty="0" smtClean="0"/>
              <a:t>1:8-12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632961"/>
          </a:xfrm>
        </p:spPr>
        <p:txBody>
          <a:bodyPr>
            <a:normAutofit/>
          </a:bodyPr>
          <a:lstStyle/>
          <a:p>
            <a:r>
              <a:rPr lang="en-US" b="1" baseline="30000" dirty="0"/>
              <a:t>8 </a:t>
            </a:r>
            <a:r>
              <a:rPr lang="zh-CN" altLang="zh-CN" dirty="0" smtClean="0"/>
              <a:t>你</a:t>
            </a:r>
            <a:r>
              <a:rPr lang="zh-CN" altLang="zh-CN" dirty="0"/>
              <a:t>不要以给我们的主作见证为耻，也不要以我这为主被囚的为耻。总要按神的能力，与我为福音同受苦难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9 </a:t>
            </a:r>
            <a:r>
              <a:rPr lang="zh-CN" altLang="zh-CN" dirty="0" smtClean="0"/>
              <a:t>神</a:t>
            </a:r>
            <a:r>
              <a:rPr lang="zh-CN" altLang="zh-CN" dirty="0"/>
              <a:t>救了我们，以圣召召我们，不是按我们的行为，乃是按他的旨意和恩典。这恩典是万古之先在基督耶稣里赐给我们的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10 </a:t>
            </a:r>
            <a:r>
              <a:rPr lang="zh-CN" altLang="zh-CN" dirty="0" smtClean="0"/>
              <a:t>但</a:t>
            </a:r>
            <a:r>
              <a:rPr lang="zh-CN" altLang="zh-CN" dirty="0"/>
              <a:t>如今藉着我们救主基督耶稣的显现才表明出来了。他已经把死废去，藉着福音，将不能坏的生命彰显出来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11 </a:t>
            </a:r>
            <a:r>
              <a:rPr lang="zh-CN" altLang="zh-CN" dirty="0" smtClean="0"/>
              <a:t>我</a:t>
            </a:r>
            <a:r>
              <a:rPr lang="zh-CN" altLang="zh-CN" dirty="0"/>
              <a:t>为这福音奉派作传道的，作使徒，作师傅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12 </a:t>
            </a:r>
            <a:r>
              <a:rPr lang="zh-CN" altLang="zh-CN" dirty="0" smtClean="0"/>
              <a:t>为</a:t>
            </a:r>
            <a:r>
              <a:rPr lang="zh-CN" altLang="zh-CN" dirty="0"/>
              <a:t>这缘故，我也受这些苦难，然而我不以为耻。因为知道我所信的是谁，也深信他能保全我所交付他的，直到那日</a:t>
            </a:r>
            <a:r>
              <a:rPr lang="zh-CN" altLang="zh-CN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219201"/>
            <a:ext cx="8991600" cy="11429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28 Days Later" panose="020B0603050302020204" pitchFamily="34" charset="0"/>
              </a:rPr>
              <a:t> </a:t>
            </a:r>
            <a:r>
              <a:rPr lang="zh-CN" altLang="en-US" dirty="0" smtClean="0">
                <a:latin typeface="28 Days Later" panose="020B0603050302020204" pitchFamily="34" charset="0"/>
              </a:rPr>
              <a:t>受苦难和逼迫的七个目的</a:t>
            </a:r>
            <a:endParaRPr lang="en-US" sz="3600" dirty="0">
              <a:latin typeface="28 Days Later" panose="020B06030503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315200" cy="3720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#1 – </a:t>
            </a:r>
            <a:r>
              <a:rPr lang="zh-CN" altLang="en-US" sz="2800" dirty="0" smtClean="0"/>
              <a:t>为要安慰他人</a:t>
            </a:r>
            <a:endParaRPr lang="en-US" sz="2800" dirty="0" smtClean="0"/>
          </a:p>
          <a:p>
            <a:r>
              <a:rPr lang="en-US" sz="2800" dirty="0" smtClean="0"/>
              <a:t>#2 – </a:t>
            </a:r>
            <a:r>
              <a:rPr lang="zh-CN" altLang="en-US" sz="2800" dirty="0" smtClean="0"/>
              <a:t>使我们的生命成熟</a:t>
            </a:r>
            <a:endParaRPr lang="en-US" sz="2800" dirty="0" smtClean="0"/>
          </a:p>
          <a:p>
            <a:r>
              <a:rPr lang="en-US" sz="2800" dirty="0" smtClean="0"/>
              <a:t>#3 – </a:t>
            </a:r>
            <a:r>
              <a:rPr lang="zh-CN" altLang="en-US" sz="2800" dirty="0" smtClean="0"/>
              <a:t>洁净我们</a:t>
            </a:r>
            <a:endParaRPr lang="en-US" sz="2800" dirty="0" smtClean="0"/>
          </a:p>
          <a:p>
            <a:r>
              <a:rPr lang="en-US" sz="2800" dirty="0" smtClean="0"/>
              <a:t>#4 – </a:t>
            </a:r>
            <a:r>
              <a:rPr lang="zh-CN" altLang="en-US" sz="2800" dirty="0" smtClean="0"/>
              <a:t>提供服侍的机会</a:t>
            </a:r>
            <a:endParaRPr lang="en-US" sz="2800" dirty="0" smtClean="0"/>
          </a:p>
          <a:p>
            <a:r>
              <a:rPr lang="en-US" sz="2800" dirty="0" smtClean="0"/>
              <a:t>#5 – </a:t>
            </a:r>
            <a:r>
              <a:rPr lang="zh-CN" altLang="en-US" sz="2800" dirty="0" smtClean="0"/>
              <a:t>我们信心的证明</a:t>
            </a:r>
            <a:endParaRPr lang="en-US" sz="2800" dirty="0" smtClean="0"/>
          </a:p>
          <a:p>
            <a:r>
              <a:rPr lang="en-US" sz="2800" dirty="0" smtClean="0"/>
              <a:t>#6 – </a:t>
            </a:r>
            <a:r>
              <a:rPr lang="zh-CN" altLang="en-US" sz="2800" dirty="0" smtClean="0"/>
              <a:t>使耶稣的生命在我们里面得以彰显</a:t>
            </a:r>
            <a:endParaRPr lang="en-US" sz="2800" dirty="0" smtClean="0"/>
          </a:p>
          <a:p>
            <a:r>
              <a:rPr lang="en-US" sz="2800" dirty="0" smtClean="0"/>
              <a:t>#7 – </a:t>
            </a:r>
            <a:r>
              <a:rPr lang="zh-CN" altLang="en-US" sz="2800" dirty="0" smtClean="0"/>
              <a:t>补满基督患难的缺欠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35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3429" y="0"/>
            <a:ext cx="4486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2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066799"/>
          </a:xfrm>
        </p:spPr>
        <p:txBody>
          <a:bodyPr/>
          <a:lstStyle/>
          <a:p>
            <a:r>
              <a:rPr lang="zh-CN" altLang="en-US" dirty="0" smtClean="0"/>
              <a:t>康族人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63296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康族人居住在尼泊尔。</a:t>
            </a:r>
            <a:endParaRPr lang="en-US" sz="2400" dirty="0"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这个故事发生在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1970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年至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2005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年。</a:t>
            </a:r>
            <a:endParaRPr lang="en-US" sz="2400" dirty="0"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一个来自美国的家庭将福音传给了康族人，他们是大卫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·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华特和南希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·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华特。</a:t>
            </a:r>
            <a:endParaRPr lang="en-US" sz="2400" dirty="0"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None/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康族人没有神的话语。华特家人来到康族人中，并住在他们中间，学习他们的语言，并和他们分享福音。然后他们就和一位新信徒一起将圣经翻译成康族语言。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2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895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28 Days Later" panose="020B0603050302020204" pitchFamily="34" charset="0"/>
              </a:rPr>
              <a:t>Hasta Ram</a:t>
            </a:r>
            <a:endParaRPr lang="en-US" sz="3200" dirty="0">
              <a:latin typeface="28 Days Later" panose="020B06030503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4876799"/>
            <a:ext cx="8382000" cy="1696529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 smtClean="0">
              <a:latin typeface="Trebuchet MS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1800" dirty="0" smtClean="0">
                <a:latin typeface="Trebuchet MS"/>
                <a:ea typeface="Calibri"/>
                <a:cs typeface="Times New Roman"/>
              </a:rPr>
              <a:t>历经艰难的岁月，他们学了语言。</a:t>
            </a:r>
            <a:r>
              <a:rPr lang="en-US" sz="1800" dirty="0" smtClean="0">
                <a:latin typeface="Trebuchet MS"/>
                <a:ea typeface="Calibri"/>
                <a:cs typeface="Times New Roman"/>
              </a:rPr>
              <a:t>  </a:t>
            </a:r>
            <a:endParaRPr lang="en-US" sz="1800" dirty="0">
              <a:latin typeface="Trebuchet MS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1800" dirty="0" smtClean="0">
                <a:latin typeface="Trebuchet MS"/>
                <a:ea typeface="Calibri"/>
                <a:cs typeface="Times New Roman"/>
              </a:rPr>
              <a:t>之后，神带领他们遇到</a:t>
            </a:r>
            <a:r>
              <a:rPr lang="en-US" altLang="zh-CN" sz="1800" dirty="0" smtClean="0">
                <a:latin typeface="Trebuchet MS"/>
                <a:ea typeface="Calibri"/>
                <a:cs typeface="Times New Roman"/>
              </a:rPr>
              <a:t>Hasta Ram</a:t>
            </a:r>
            <a:r>
              <a:rPr lang="zh-CN" altLang="en-US" sz="1800" dirty="0" smtClean="0">
                <a:latin typeface="Trebuchet MS"/>
                <a:ea typeface="Calibri"/>
                <a:cs typeface="Times New Roman"/>
              </a:rPr>
              <a:t>。他对神的信息产生兴趣，很快成为基督徒。</a:t>
            </a:r>
            <a:endParaRPr lang="en-US" sz="1800" dirty="0"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5715000" cy="474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057400" cy="4038600"/>
          </a:xfrm>
        </p:spPr>
        <p:txBody>
          <a:bodyPr/>
          <a:lstStyle/>
          <a:p>
            <a:r>
              <a:rPr lang="zh-CN" altLang="en-US" dirty="0" smtClean="0">
                <a:latin typeface="28 Days Later" panose="020B0603050302020204" pitchFamily="34" charset="0"/>
              </a:rPr>
              <a:t>圣经翻译成康族语</a:t>
            </a:r>
            <a:endParaRPr lang="en-US" dirty="0">
              <a:latin typeface="28 Days Later" panose="020B0603050302020204" pitchFamily="34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95" y="1752600"/>
            <a:ext cx="541539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2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315200" cy="5547361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None/>
            </a:pPr>
            <a:r>
              <a:rPr lang="en-US" sz="2400" dirty="0">
                <a:ea typeface="Calibri"/>
                <a:cs typeface="Times New Roman"/>
              </a:rPr>
              <a:t>Hasta Ram </a:t>
            </a:r>
            <a:r>
              <a:rPr lang="zh-CN" altLang="en-US" sz="2400" dirty="0" smtClean="0">
                <a:ea typeface="Calibri"/>
                <a:cs typeface="Times New Roman"/>
              </a:rPr>
              <a:t>花费大量时间和大卫一起将圣经翻译成康族语。</a:t>
            </a:r>
            <a:r>
              <a:rPr lang="en-US" sz="2400" dirty="0" smtClean="0">
                <a:ea typeface="Calibri"/>
                <a:cs typeface="Times New Roman"/>
              </a:rPr>
              <a:t> </a:t>
            </a:r>
            <a:endParaRPr lang="en-US" sz="2400" dirty="0"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None/>
            </a:pPr>
            <a:r>
              <a:rPr lang="zh-CN" altLang="en-US" sz="2400" dirty="0" smtClean="0">
                <a:ea typeface="Calibri"/>
                <a:cs typeface="Times New Roman"/>
              </a:rPr>
              <a:t>好多年，他分文不取报酬。他说：“我这么做不是为了报酬。我这么做是因为我乐意这样做。”</a:t>
            </a:r>
            <a:endParaRPr lang="en-US" sz="2400" dirty="0"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None/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他们一边工作，一边继续向康族人传福音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…….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渐渐地越来越多的人成为基督徒。</a:t>
            </a:r>
            <a:r>
              <a:rPr lang="en-US" sz="2400" dirty="0" smtClean="0">
                <a:latin typeface="Trebuchet MS"/>
                <a:ea typeface="Calibri"/>
                <a:cs typeface="Times New Roman"/>
              </a:rPr>
              <a:t>  </a:t>
            </a:r>
            <a:endParaRPr lang="en-US" sz="2400" dirty="0">
              <a:latin typeface="Trebuchet MS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None/>
            </a:pPr>
            <a:r>
              <a:rPr lang="zh-CN" altLang="en-US" sz="2400" dirty="0">
                <a:latin typeface="Trebuchet MS"/>
                <a:ea typeface="Calibri"/>
                <a:cs typeface="Times New Roman"/>
              </a:rPr>
              <a:t>刚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开始，他们和警方及其他的村民之间没有任何的问题。</a:t>
            </a:r>
            <a:r>
              <a:rPr lang="en-US" sz="2400" dirty="0" smtClean="0">
                <a:latin typeface="Trebuchet MS"/>
                <a:ea typeface="Calibri"/>
                <a:cs typeface="Times New Roman"/>
              </a:rPr>
              <a:t>  </a:t>
            </a:r>
            <a:endParaRPr lang="en-US" sz="2400" dirty="0">
              <a:latin typeface="Trebuchet MS"/>
              <a:ea typeface="Calibri"/>
              <a:cs typeface="Times New Roman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/>
              <a:buNone/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当越来越多的经文翻译出来，新信徒能够听到神的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话语。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7315200" cy="4648200"/>
          </a:xfrm>
        </p:spPr>
        <p:txBody>
          <a:bodyPr>
            <a:normAutofit/>
          </a:bodyPr>
          <a:lstStyle/>
          <a:p>
            <a:r>
              <a:rPr lang="zh-CN" altLang="en-US" sz="5400" dirty="0" smtClean="0"/>
              <a:t>耶和华在天上立定宝座；他的权柄统管万有。</a:t>
            </a:r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en-US" altLang="zh-CN" sz="5400" dirty="0"/>
              <a:t/>
            </a:r>
            <a:br>
              <a:rPr lang="en-US" altLang="zh-CN" sz="5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	</a:t>
            </a:r>
            <a:r>
              <a:rPr lang="zh-CN" altLang="en-US" sz="3600" dirty="0" smtClean="0"/>
              <a:t>诗</a:t>
            </a:r>
            <a:r>
              <a:rPr lang="en-US" sz="3600" dirty="0" smtClean="0"/>
              <a:t> 103:19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7335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828">
            <a:off x="545439" y="257036"/>
            <a:ext cx="2514600" cy="370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3048602" cy="439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397">
            <a:off x="313141" y="3061921"/>
            <a:ext cx="2390604" cy="360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795">
            <a:off x="5789901" y="250420"/>
            <a:ext cx="2878137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18451"/>
            <a:ext cx="3716337" cy="253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0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1"/>
            <a:ext cx="7315200" cy="53949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dirty="0" smtClean="0">
                <a:latin typeface="Trebuchet MS"/>
                <a:ea typeface="Calibri"/>
                <a:cs typeface="Times New Roman"/>
              </a:rPr>
              <a:t>当基督徒越来越多，不再参加村子里的祭拜仪式，当地的巫师（萨满）开始担心了。</a:t>
            </a:r>
            <a:endParaRPr lang="en-US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dirty="0" smtClean="0">
                <a:latin typeface="Trebuchet MS"/>
                <a:ea typeface="Calibri"/>
                <a:cs typeface="Times New Roman"/>
              </a:rPr>
              <a:t>巫师和村长说服警察和政府官员，说这是一件很严重的问题。之后</a:t>
            </a:r>
            <a:r>
              <a:rPr lang="en-US" altLang="zh-CN" dirty="0" smtClean="0">
                <a:latin typeface="Trebuchet MS"/>
                <a:ea typeface="Calibri"/>
                <a:cs typeface="Times New Roman"/>
              </a:rPr>
              <a:t>Hasta Ram</a:t>
            </a:r>
            <a:r>
              <a:rPr lang="zh-CN" altLang="en-US" dirty="0" smtClean="0">
                <a:latin typeface="Trebuchet MS"/>
                <a:ea typeface="Calibri"/>
                <a:cs typeface="Times New Roman"/>
              </a:rPr>
              <a:t>被捕入狱。</a:t>
            </a:r>
            <a:endParaRPr lang="en-US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dirty="0" smtClean="0">
                <a:latin typeface="Trebuchet MS"/>
                <a:ea typeface="Calibri"/>
                <a:cs typeface="Times New Roman"/>
              </a:rPr>
              <a:t>在非常恶劣的条件和警察的残酷对待下，历经几个月</a:t>
            </a:r>
            <a:r>
              <a:rPr lang="en-US" altLang="zh-CN" dirty="0" smtClean="0">
                <a:latin typeface="Trebuchet MS"/>
                <a:ea typeface="Calibri"/>
                <a:cs typeface="Times New Roman"/>
              </a:rPr>
              <a:t>……</a:t>
            </a:r>
            <a:r>
              <a:rPr lang="zh-CN" altLang="en-US" dirty="0" smtClean="0">
                <a:latin typeface="Trebuchet MS"/>
                <a:ea typeface="Calibri"/>
                <a:cs typeface="Times New Roman"/>
              </a:rPr>
              <a:t>他获释了。</a:t>
            </a:r>
            <a:r>
              <a:rPr lang="en-US" dirty="0" smtClean="0">
                <a:latin typeface="Trebuchet MS"/>
                <a:ea typeface="Calibri"/>
                <a:cs typeface="Times New Roman"/>
              </a:rPr>
              <a:t>  </a:t>
            </a:r>
            <a:endParaRPr lang="en-US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rebuchet MS"/>
                <a:ea typeface="Calibri"/>
                <a:cs typeface="Times New Roman"/>
              </a:rPr>
              <a:t>Hasta </a:t>
            </a:r>
            <a:r>
              <a:rPr lang="en-US" dirty="0" smtClean="0">
                <a:latin typeface="Trebuchet MS"/>
                <a:ea typeface="Calibri"/>
                <a:cs typeface="Times New Roman"/>
              </a:rPr>
              <a:t>Ram</a:t>
            </a:r>
            <a:r>
              <a:rPr lang="zh-CN" altLang="en-US" dirty="0" smtClean="0">
                <a:latin typeface="Trebuchet MS"/>
                <a:ea typeface="Calibri"/>
                <a:cs typeface="Times New Roman"/>
              </a:rPr>
              <a:t>回来后，立刻投入到圣经的翻译工作中，并继续和乐意听的人们分享福音</a:t>
            </a:r>
            <a:endParaRPr lang="en-US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dirty="0" smtClean="0">
                <a:latin typeface="Trebuchet MS"/>
                <a:ea typeface="Calibri"/>
                <a:cs typeface="Times New Roman"/>
              </a:rPr>
              <a:t>这就引出了基督徒受苦和受逼迫的第一个目的。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219201"/>
            <a:ext cx="8991600" cy="11429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28 Days Later" panose="020B0603050302020204" pitchFamily="34" charset="0"/>
              </a:rPr>
              <a:t> </a:t>
            </a:r>
            <a:r>
              <a:rPr lang="zh-CN" altLang="en-US" dirty="0" smtClean="0">
                <a:latin typeface="28 Days Later" panose="020B0603050302020204" pitchFamily="34" charset="0"/>
              </a:rPr>
              <a:t>受苦和</a:t>
            </a:r>
            <a:r>
              <a:rPr lang="zh-CN" altLang="en-US" dirty="0">
                <a:latin typeface="28 Days Later" panose="020B0603050302020204" pitchFamily="34" charset="0"/>
              </a:rPr>
              <a:t>遭</a:t>
            </a:r>
            <a:r>
              <a:rPr lang="zh-CN" altLang="en-US" dirty="0" smtClean="0">
                <a:latin typeface="28 Days Later" panose="020B0603050302020204" pitchFamily="34" charset="0"/>
              </a:rPr>
              <a:t>逼迫的七大目的</a:t>
            </a:r>
            <a:endParaRPr lang="en-US" sz="3600" dirty="0">
              <a:latin typeface="28 Days Later" panose="020B06030503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315200" cy="3720362"/>
          </a:xfrm>
        </p:spPr>
        <p:txBody>
          <a:bodyPr>
            <a:noAutofit/>
          </a:bodyPr>
          <a:lstStyle/>
          <a:p>
            <a:r>
              <a:rPr lang="en-US" sz="4000" dirty="0" smtClean="0"/>
              <a:t>#1 – </a:t>
            </a:r>
            <a:r>
              <a:rPr lang="zh-CN" altLang="en-US" sz="4000" dirty="0" smtClean="0"/>
              <a:t>使我们可以安慰他人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/>
              <a:t> </a:t>
            </a:r>
            <a:r>
              <a:rPr lang="en-US" sz="4000" dirty="0" smtClean="0"/>
              <a:t>                   </a:t>
            </a:r>
            <a:r>
              <a:rPr lang="zh-CN" altLang="en-US" sz="4000" dirty="0" smtClean="0"/>
              <a:t>林后</a:t>
            </a:r>
            <a:r>
              <a:rPr lang="en-US" sz="4000" dirty="0" smtClean="0"/>
              <a:t>1:3-11</a:t>
            </a:r>
          </a:p>
        </p:txBody>
      </p:sp>
    </p:spTree>
    <p:extLst>
      <p:ext uri="{BB962C8B-B14F-4D97-AF65-F5344CB8AC3E}">
        <p14:creationId xmlns:p14="http://schemas.microsoft.com/office/powerpoint/2010/main" val="23030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315200" cy="464819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……</a:t>
            </a:r>
            <a:r>
              <a:rPr lang="zh-CN" altLang="en-US" sz="4400" dirty="0" smtClean="0"/>
              <a:t>我们在患难中，他们就安慰我们</a:t>
            </a:r>
            <a:r>
              <a:rPr lang="en-US" altLang="zh-CN" sz="4400" dirty="0" smtClean="0"/>
              <a:t>…</a:t>
            </a:r>
            <a:r>
              <a:rPr lang="en-US" sz="4400" dirty="0" smtClean="0"/>
              <a:t>…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zh-CN" altLang="en-US" sz="4400" dirty="0" smtClean="0"/>
              <a:t>叫我们去安慰那遭各样患难的人</a:t>
            </a:r>
            <a:r>
              <a:rPr lang="en-US" altLang="zh-CN" sz="4400" dirty="0" smtClean="0"/>
              <a:t>……</a:t>
            </a:r>
            <a:r>
              <a:rPr lang="en-US" sz="4400" dirty="0" smtClean="0"/>
              <a:t>…</a:t>
            </a:r>
            <a:br>
              <a:rPr lang="en-US" sz="4400" dirty="0" smtClean="0"/>
            </a:br>
            <a:r>
              <a:rPr lang="en-US" sz="4400" dirty="0"/>
              <a:t>	</a:t>
            </a:r>
            <a:r>
              <a:rPr lang="en-US" sz="2000" dirty="0" smtClean="0"/>
              <a:t>		</a:t>
            </a: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zh-CN" altLang="en-US" sz="3200" dirty="0" smtClean="0"/>
              <a:t>林后</a:t>
            </a:r>
            <a:r>
              <a:rPr lang="en-US" sz="3200" dirty="0" smtClean="0"/>
              <a:t>1:4, 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94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1"/>
            <a:ext cx="7315200" cy="51663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当我们在患难中，神与我们同在，并安慰我们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……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不过在他的计划中，远不止单单给我们安慰。</a:t>
            </a:r>
            <a:endParaRPr lang="en-US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接下来，他要让我们和他一起安慰他人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……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当他人患难之时。</a:t>
            </a:r>
            <a:endParaRPr lang="en-US" sz="2400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在患难中，神与他们同在，现在神又为他们预备了一个弟兄或姐妹安慰他们。双重安慰！</a:t>
            </a:r>
            <a:endParaRPr lang="en-US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让我来告诉你们康族信徒的环境，以及神如何将</a:t>
            </a:r>
            <a:r>
              <a:rPr lang="zh-CN" altLang="en-US" sz="2400" dirty="0">
                <a:latin typeface="Trebuchet MS"/>
                <a:ea typeface="Calibri"/>
                <a:cs typeface="Times New Roman"/>
              </a:rPr>
              <a:t>计划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运用在</a:t>
            </a:r>
            <a:r>
              <a:rPr lang="en-US" sz="2400" dirty="0" smtClean="0">
                <a:latin typeface="Trebuchet MS"/>
                <a:ea typeface="Calibri"/>
                <a:cs typeface="Times New Roman"/>
              </a:rPr>
              <a:t>Hasta Ram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的生命中。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2133600" cy="3581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28 Days Later" panose="020B0603050302020204" pitchFamily="34" charset="0"/>
              </a:rPr>
              <a:t>7 </a:t>
            </a:r>
            <a:r>
              <a:rPr lang="zh-CN" altLang="en-US" sz="3200" dirty="0" smtClean="0">
                <a:latin typeface="28 Days Later" panose="020B0603050302020204" pitchFamily="34" charset="0"/>
              </a:rPr>
              <a:t>位被捕</a:t>
            </a:r>
            <a:endParaRPr lang="en-US" sz="3200" dirty="0">
              <a:latin typeface="28 Days Later" panose="020B06030503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457200"/>
            <a:ext cx="6629400" cy="1371600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在</a:t>
            </a:r>
            <a:r>
              <a:rPr lang="en-US" sz="2400" dirty="0" smtClean="0">
                <a:latin typeface="Trebuchet MS"/>
                <a:ea typeface="Calibri"/>
                <a:cs typeface="Times New Roman"/>
              </a:rPr>
              <a:t>Hasta Ram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获释后不久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……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警察又抓捕了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7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名新信徒。</a:t>
            </a:r>
            <a:endParaRPr lang="en-US" sz="2400" dirty="0">
              <a:latin typeface="Trebuchet MS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559896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5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219201"/>
            <a:ext cx="8991600" cy="11429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28 Days Later" panose="020B0603050302020204" pitchFamily="34" charset="0"/>
              </a:rPr>
              <a:t> </a:t>
            </a:r>
            <a:r>
              <a:rPr lang="zh-CN" altLang="en-US" dirty="0" smtClean="0">
                <a:latin typeface="28 Days Later" panose="020B0603050302020204" pitchFamily="34" charset="0"/>
              </a:rPr>
              <a:t>受苦和逼迫的七大目的</a:t>
            </a:r>
            <a:endParaRPr lang="en-US" sz="3600" dirty="0">
              <a:latin typeface="28 Days Later" panose="020B06030503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315200" cy="3720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#1 – </a:t>
            </a:r>
            <a:r>
              <a:rPr lang="zh-CN" altLang="en-US" sz="2400" dirty="0" smtClean="0"/>
              <a:t>使我们可以安慰他人</a:t>
            </a:r>
            <a:endParaRPr lang="en-US" sz="2400" dirty="0" smtClean="0"/>
          </a:p>
          <a:p>
            <a:r>
              <a:rPr lang="en-US" sz="4000" dirty="0" smtClean="0"/>
              <a:t>#2 – </a:t>
            </a:r>
            <a:r>
              <a:rPr lang="zh-CN" altLang="en-US" sz="4000" dirty="0" smtClean="0"/>
              <a:t>使我们的生命成熟</a:t>
            </a:r>
            <a:endParaRPr lang="en-US" sz="4000" dirty="0"/>
          </a:p>
          <a:p>
            <a:r>
              <a:rPr lang="en-US" sz="4000" dirty="0" smtClean="0"/>
              <a:t>      </a:t>
            </a:r>
          </a:p>
          <a:p>
            <a:r>
              <a:rPr lang="en-US" altLang="zh-CN" sz="4000" dirty="0"/>
              <a:t> </a:t>
            </a:r>
            <a:r>
              <a:rPr lang="en-US" altLang="zh-CN" sz="4000" dirty="0" smtClean="0"/>
              <a:t>                         </a:t>
            </a:r>
            <a:r>
              <a:rPr lang="zh-CN" altLang="en-US" sz="4000" dirty="0" smtClean="0"/>
              <a:t>雅</a:t>
            </a:r>
            <a:r>
              <a:rPr lang="en-US" sz="4000" dirty="0" smtClean="0"/>
              <a:t>1:2-4</a:t>
            </a:r>
          </a:p>
        </p:txBody>
      </p:sp>
    </p:spTree>
    <p:extLst>
      <p:ext uri="{BB962C8B-B14F-4D97-AF65-F5344CB8AC3E}">
        <p14:creationId xmlns:p14="http://schemas.microsoft.com/office/powerpoint/2010/main" val="29471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524000"/>
            <a:ext cx="7315200" cy="4038600"/>
          </a:xfrm>
        </p:spPr>
        <p:txBody>
          <a:bodyPr>
            <a:normAutofit fontScale="90000"/>
          </a:bodyPr>
          <a:lstStyle/>
          <a:p>
            <a:r>
              <a:rPr lang="zh-CN" altLang="en-US" sz="5300" dirty="0" smtClean="0"/>
              <a:t>我的弟兄们，你们落在百般试炼中，都要以为大喜乐</a:t>
            </a:r>
            <a:r>
              <a:rPr lang="en-US" altLang="zh-CN" sz="5300" dirty="0" smtClean="0"/>
              <a:t>……</a:t>
            </a:r>
            <a:br>
              <a:rPr lang="en-US" altLang="zh-CN" sz="5300" dirty="0" smtClean="0"/>
            </a:br>
            <a:r>
              <a:rPr lang="en-US" altLang="zh-CN" sz="5300" dirty="0"/>
              <a:t/>
            </a:r>
            <a:br>
              <a:rPr lang="en-US" altLang="zh-CN" sz="5300" dirty="0"/>
            </a:br>
            <a:r>
              <a:rPr lang="en-US" dirty="0" smtClean="0"/>
              <a:t>					</a:t>
            </a:r>
            <a:r>
              <a:rPr lang="zh-CN" altLang="en-US" dirty="0" smtClean="0"/>
              <a:t>雅</a:t>
            </a:r>
            <a:r>
              <a:rPr lang="en-US" sz="3600" dirty="0" smtClean="0"/>
              <a:t> 1:2-4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62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752600"/>
            <a:ext cx="7239000" cy="3663849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……</a:t>
            </a:r>
            <a:r>
              <a:rPr lang="zh-CN" altLang="en-US" sz="5300" dirty="0" smtClean="0"/>
              <a:t>因为知道你们的信心经过试验，就生忍耐</a:t>
            </a:r>
            <a:r>
              <a:rPr lang="en-US" altLang="zh-CN" sz="5300" dirty="0" smtClean="0"/>
              <a:t>……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</a:t>
            </a:r>
            <a:r>
              <a:rPr lang="zh-CN" altLang="en-US" sz="3600" dirty="0" smtClean="0"/>
              <a:t>雅</a:t>
            </a:r>
            <a:r>
              <a:rPr lang="en-US" sz="3600" dirty="0" smtClean="0"/>
              <a:t> 1:2-4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09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1219200"/>
            <a:ext cx="70104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但忍耐也当成功</a:t>
            </a:r>
            <a:r>
              <a:rPr lang="en-US" altLang="zh-CN" dirty="0" smtClean="0"/>
              <a:t>…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zh-CN" altLang="en-US" sz="3200" dirty="0" smtClean="0"/>
              <a:t>雅</a:t>
            </a:r>
            <a:r>
              <a:rPr lang="en-US" sz="3200" dirty="0" smtClean="0"/>
              <a:t> 1:2-4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41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3789218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solidFill>
                  <a:schemeClr val="tx2"/>
                </a:solidFill>
                <a:latin typeface="Trebuchet MS"/>
                <a:ea typeface="Calibri"/>
                <a:cs typeface="Times New Roman"/>
              </a:rPr>
              <a:t>神掌管我们生命中的一切。</a:t>
            </a:r>
            <a:endParaRPr lang="en-US" sz="2400" dirty="0">
              <a:solidFill>
                <a:schemeClr val="tx2"/>
              </a:solidFill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solidFill>
                  <a:schemeClr val="tx2"/>
                </a:solidFill>
                <a:latin typeface="Trebuchet MS"/>
                <a:ea typeface="Calibri"/>
                <a:cs typeface="Times New Roman"/>
              </a:rPr>
              <a:t>神命定我们出生的日子。</a:t>
            </a:r>
            <a:endParaRPr lang="en-US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solidFill>
                  <a:schemeClr val="tx2"/>
                </a:solidFill>
                <a:latin typeface="Trebuchet MS"/>
                <a:ea typeface="Calibri"/>
                <a:cs typeface="Times New Roman"/>
              </a:rPr>
              <a:t>神命定我们出生在哪里。</a:t>
            </a:r>
            <a:endParaRPr lang="en-US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solidFill>
                  <a:schemeClr val="tx2"/>
                </a:solidFill>
                <a:latin typeface="Trebuchet MS"/>
                <a:ea typeface="Calibri"/>
                <a:cs typeface="Times New Roman"/>
              </a:rPr>
              <a:t>神命定我们出生的文化和人群。</a:t>
            </a:r>
            <a:endParaRPr lang="en-US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solidFill>
                  <a:schemeClr val="tx2"/>
                </a:solidFill>
                <a:latin typeface="Trebuchet MS"/>
                <a:ea typeface="Calibri"/>
                <a:cs typeface="Times New Roman"/>
              </a:rPr>
              <a:t>神命定我们出生的家庭。</a:t>
            </a:r>
            <a:endParaRPr lang="en-US" sz="2400" dirty="0">
              <a:solidFill>
                <a:schemeClr val="tx2"/>
              </a:solidFill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solidFill>
                  <a:schemeClr val="tx2"/>
                </a:solidFill>
                <a:latin typeface="Trebuchet MS"/>
                <a:ea typeface="Calibri"/>
                <a:cs typeface="Times New Roman"/>
              </a:rPr>
              <a:t>神允许一些事情发生在我们身上。</a:t>
            </a:r>
            <a:r>
              <a:rPr lang="en-US" sz="2400" dirty="0" smtClean="0">
                <a:solidFill>
                  <a:schemeClr val="tx2"/>
                </a:solidFill>
                <a:latin typeface="Trebuchet MS"/>
                <a:ea typeface="Calibri"/>
                <a:cs typeface="Times New Roman"/>
              </a:rPr>
              <a:t> 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solidFill>
                  <a:schemeClr val="tx2"/>
                </a:solidFill>
                <a:latin typeface="Trebuchet MS"/>
                <a:ea typeface="Calibri"/>
                <a:cs typeface="Times New Roman"/>
              </a:rPr>
              <a:t>神在掌权。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1752599"/>
            <a:ext cx="7162800" cy="3352801"/>
          </a:xfrm>
        </p:spPr>
        <p:txBody>
          <a:bodyPr>
            <a:normAutofit/>
          </a:bodyPr>
          <a:lstStyle/>
          <a:p>
            <a:r>
              <a:rPr lang="en-US" sz="4900" dirty="0" smtClean="0"/>
              <a:t>……</a:t>
            </a:r>
            <a:r>
              <a:rPr lang="zh-CN" altLang="en-US" sz="4900" dirty="0" smtClean="0"/>
              <a:t>使你们成全完备，毫无缺欠。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zh-CN" altLang="en-US" sz="3600" dirty="0" smtClean="0"/>
              <a:t>雅</a:t>
            </a:r>
            <a:r>
              <a:rPr lang="en-US" sz="3600" dirty="0" smtClean="0"/>
              <a:t> 1:2-4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11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zh-CN" altLang="en-US" dirty="0" smtClean="0"/>
              <a:t>林后</a:t>
            </a:r>
            <a:r>
              <a:rPr lang="en-US" dirty="0" smtClean="0"/>
              <a:t>12:7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baseline="30000" dirty="0"/>
              <a:t>7 </a:t>
            </a:r>
            <a:r>
              <a:rPr lang="zh-CN" altLang="en-US" sz="2800" dirty="0" smtClean="0"/>
              <a:t>又</a:t>
            </a:r>
            <a:r>
              <a:rPr lang="zh-CN" altLang="en-US" sz="2800" dirty="0" smtClean="0"/>
              <a:t>恐怕我因所得的启示甚大，就过于自高，所以有一根刺加在我肉体上，就是撒但的差役要攻击我，免得我过于自高。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99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4000" dirty="0" smtClean="0">
                <a:ea typeface="Calibri"/>
                <a:cs typeface="Times New Roman"/>
              </a:rPr>
              <a:t>患难和逼迫为基督徒带来益处。</a:t>
            </a:r>
            <a:endParaRPr lang="en-US" sz="4000" dirty="0">
              <a:ea typeface="Calibri"/>
              <a:cs typeface="Times New Roman"/>
            </a:endParaRPr>
          </a:p>
          <a:p>
            <a:pPr marL="57150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4000" dirty="0" smtClean="0">
                <a:latin typeface="Trebuchet MS"/>
                <a:ea typeface="Calibri"/>
                <a:cs typeface="Times New Roman"/>
              </a:rPr>
              <a:t>保罗在罗马书</a:t>
            </a:r>
            <a:r>
              <a:rPr lang="en-US" altLang="zh-CN" sz="4000" dirty="0" smtClean="0">
                <a:latin typeface="Trebuchet MS"/>
                <a:ea typeface="Calibri"/>
                <a:cs typeface="Times New Roman"/>
              </a:rPr>
              <a:t>5</a:t>
            </a:r>
            <a:r>
              <a:rPr lang="zh-CN" altLang="en-US" sz="4000" dirty="0" smtClean="0">
                <a:latin typeface="Trebuchet MS"/>
                <a:ea typeface="Calibri"/>
                <a:cs typeface="Times New Roman"/>
              </a:rPr>
              <a:t>章也说到同样的事情。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1828800"/>
            <a:ext cx="7315200" cy="3816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就是在患难中也是欢欢喜喜的</a:t>
            </a:r>
            <a:r>
              <a:rPr lang="en-US" altLang="zh-CN" dirty="0" smtClean="0"/>
              <a:t>…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……</a:t>
            </a:r>
            <a:r>
              <a:rPr lang="zh-CN" altLang="en-US" dirty="0" smtClean="0"/>
              <a:t>因为知道患难生忍耐</a:t>
            </a:r>
            <a:r>
              <a:rPr lang="en-US" altLang="zh-CN" dirty="0" smtClean="0"/>
              <a:t>…</a:t>
            </a:r>
            <a:r>
              <a:rPr lang="en-US" dirty="0" smtClean="0"/>
              <a:t>...</a:t>
            </a:r>
            <a:br>
              <a:rPr lang="en-US" dirty="0" smtClean="0"/>
            </a:br>
            <a:r>
              <a:rPr lang="en-US" dirty="0" smtClean="0"/>
              <a:t>				  </a:t>
            </a:r>
            <a:r>
              <a:rPr lang="zh-CN" altLang="en-US" sz="3200" dirty="0"/>
              <a:t>罗</a:t>
            </a:r>
            <a:r>
              <a:rPr lang="en-US" sz="3200" dirty="0" smtClean="0"/>
              <a:t> 5:3-4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31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315200" cy="3816249"/>
          </a:xfrm>
        </p:spPr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忍耐生老练</a:t>
            </a:r>
            <a:r>
              <a:rPr lang="en-US" altLang="zh-CN" dirty="0" smtClean="0"/>
              <a:t>…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……</a:t>
            </a:r>
            <a:r>
              <a:rPr lang="zh-CN" altLang="en-US" dirty="0" smtClean="0"/>
              <a:t>老练生盼望。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  </a:t>
            </a:r>
            <a:r>
              <a:rPr lang="zh-CN" altLang="en-US" sz="3200" dirty="0" smtClean="0"/>
              <a:t>罗</a:t>
            </a:r>
            <a:r>
              <a:rPr lang="en-US" sz="3200" dirty="0" smtClean="0"/>
              <a:t> 5:3-4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47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1"/>
            <a:ext cx="7315200" cy="5242560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400" dirty="0" smtClean="0">
                <a:ea typeface="Calibri"/>
                <a:cs typeface="Times New Roman"/>
              </a:rPr>
              <a:t>透过患难和逼迫，我们收获了成熟、全备、忍耐、；老练、盼望</a:t>
            </a:r>
            <a:r>
              <a:rPr lang="en-US" altLang="zh-CN" sz="2400" dirty="0" smtClean="0">
                <a:ea typeface="Calibri"/>
                <a:cs typeface="Times New Roman"/>
              </a:rPr>
              <a:t>……</a:t>
            </a:r>
            <a:endParaRPr lang="en-US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这儿有一封坐监的康族基督徒的信。</a:t>
            </a:r>
            <a:r>
              <a:rPr lang="en-US" sz="2400" dirty="0" smtClean="0">
                <a:latin typeface="Trebuchet MS"/>
                <a:ea typeface="Calibri"/>
                <a:cs typeface="Times New Roman"/>
              </a:rPr>
              <a:t> </a:t>
            </a:r>
            <a:endParaRPr lang="en-US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他们有些担心。他们需要帮助。</a:t>
            </a:r>
            <a:endParaRPr lang="en-US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但是在他们里面有成熟和平安。</a:t>
            </a:r>
            <a:endParaRPr lang="en-US" sz="2400" dirty="0" smtClean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患难在康族信徒里生了忍耐</a:t>
            </a:r>
            <a:r>
              <a:rPr lang="en-US" altLang="zh-CN" sz="2400" dirty="0" smtClean="0">
                <a:latin typeface="Trebuchet MS"/>
                <a:ea typeface="Calibri"/>
                <a:cs typeface="Times New Roman"/>
              </a:rPr>
              <a:t>……</a:t>
            </a:r>
            <a:r>
              <a:rPr lang="zh-CN" altLang="en-US" sz="2400" dirty="0" smtClean="0">
                <a:latin typeface="Trebuchet MS"/>
                <a:ea typeface="Calibri"/>
                <a:cs typeface="Times New Roman"/>
              </a:rPr>
              <a:t>下面是这封信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524000"/>
            <a:ext cx="4497532" cy="4876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4400" y="2057400"/>
            <a:ext cx="2590800" cy="4251960"/>
          </a:xfrm>
        </p:spPr>
        <p:txBody>
          <a:bodyPr>
            <a:normAutofit/>
          </a:bodyPr>
          <a:lstStyle/>
          <a:p>
            <a:r>
              <a:rPr lang="en-US" altLang="zh-CN" sz="2000" b="1" dirty="0" smtClean="0"/>
              <a:t>……</a:t>
            </a:r>
            <a:r>
              <a:rPr lang="zh-CN" altLang="en-US" sz="2000" b="1" dirty="0" smtClean="0"/>
              <a:t>作为主的门徒</a:t>
            </a:r>
            <a:r>
              <a:rPr lang="en-US" altLang="zh-CN" sz="2000" b="1" dirty="0" smtClean="0"/>
              <a:t>,</a:t>
            </a:r>
            <a:r>
              <a:rPr lang="zh-CN" altLang="en-US" sz="2000" b="1" dirty="0" smtClean="0"/>
              <a:t>纵然</a:t>
            </a:r>
            <a:r>
              <a:rPr lang="zh-CN" altLang="en-US" sz="2000" b="1" dirty="0"/>
              <a:t>我们</a:t>
            </a:r>
            <a:r>
              <a:rPr lang="zh-CN" altLang="en-US" sz="2000" b="1" dirty="0" smtClean="0"/>
              <a:t>被捆锁受监禁，也不过是针对我们的肉体。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zh-CN" altLang="en-US" sz="2000" b="1" dirty="0" smtClean="0"/>
              <a:t>他们不能对我们的灵魂做什么。和主卫我们所受的苦难相比，我们被囚禁算不得什么。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13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524000"/>
            <a:ext cx="4497532" cy="4876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4400" y="2057400"/>
            <a:ext cx="2590800" cy="4251960"/>
          </a:xfrm>
        </p:spPr>
        <p:txBody>
          <a:bodyPr>
            <a:normAutofit/>
          </a:bodyPr>
          <a:lstStyle/>
          <a:p>
            <a:r>
              <a:rPr lang="zh-CN" altLang="en-US" sz="2000" b="1" dirty="0" smtClean="0"/>
              <a:t>只是我们的妻子和孩子们在哭泣。我们的邻居在嘲笑他们。</a:t>
            </a:r>
            <a:r>
              <a:rPr lang="en-US" sz="2000" b="1" dirty="0" smtClean="0"/>
              <a:t>  </a:t>
            </a:r>
          </a:p>
          <a:p>
            <a:endParaRPr lang="en-US" sz="2000" b="1" dirty="0"/>
          </a:p>
          <a:p>
            <a:r>
              <a:rPr lang="zh-CN" altLang="en-US" sz="2000" b="1" dirty="0" smtClean="0"/>
              <a:t>但是我们忍耐，是因为我们相信我们欢笑的日子就要到了。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54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632961"/>
          </a:xfrm>
        </p:spPr>
        <p:txBody>
          <a:bodyPr/>
          <a:lstStyle/>
          <a:p>
            <a:r>
              <a:rPr lang="zh-CN" altLang="en-US" sz="3600" dirty="0" smtClean="0">
                <a:ea typeface="Calibri"/>
                <a:cs typeface="Times New Roman"/>
              </a:rPr>
              <a:t>这些信徒们有信心和忍耐，因为他们的信仰更成熟了。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219201"/>
            <a:ext cx="8991600" cy="11429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28 Days Later" panose="020B0603050302020204" pitchFamily="34" charset="0"/>
              </a:rPr>
              <a:t> </a:t>
            </a:r>
            <a:r>
              <a:rPr lang="zh-CN" altLang="en-US" dirty="0" smtClean="0">
                <a:latin typeface="28 Days Later" panose="020B0603050302020204" pitchFamily="34" charset="0"/>
              </a:rPr>
              <a:t>受苦和逼迫的七大目的</a:t>
            </a:r>
            <a:r>
              <a:rPr lang="en-US" dirty="0" smtClean="0">
                <a:latin typeface="28 Days Later" panose="020B0603050302020204" pitchFamily="34" charset="0"/>
              </a:rPr>
              <a:t>7</a:t>
            </a:r>
            <a:endParaRPr lang="en-US" sz="3600" dirty="0">
              <a:latin typeface="28 Days Later" panose="020B06030503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315200" cy="3720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#1 – </a:t>
            </a:r>
            <a:r>
              <a:rPr lang="zh-CN" altLang="en-US" sz="2400" dirty="0" smtClean="0"/>
              <a:t>使我们能够安慰他人</a:t>
            </a:r>
            <a:endParaRPr lang="en-US" sz="2400" dirty="0" smtClean="0"/>
          </a:p>
          <a:p>
            <a:r>
              <a:rPr lang="en-US" sz="2400" dirty="0" smtClean="0"/>
              <a:t>#2 – </a:t>
            </a:r>
            <a:r>
              <a:rPr lang="zh-CN" altLang="en-US" sz="2400" dirty="0" smtClean="0"/>
              <a:t>使我们的生命成熟</a:t>
            </a:r>
            <a:endParaRPr lang="en-US" sz="2400" dirty="0" smtClean="0"/>
          </a:p>
          <a:p>
            <a:r>
              <a:rPr lang="en-US" sz="4000" dirty="0" smtClean="0"/>
              <a:t>#3 – </a:t>
            </a:r>
            <a:r>
              <a:rPr lang="zh-CN" altLang="en-US" sz="4000" dirty="0" smtClean="0"/>
              <a:t>洁净我们</a:t>
            </a:r>
            <a:endParaRPr lang="en-US" sz="4000" dirty="0" smtClean="0"/>
          </a:p>
          <a:p>
            <a:endParaRPr lang="en-US" sz="4000" dirty="0"/>
          </a:p>
          <a:p>
            <a:r>
              <a:rPr lang="zh-CN" altLang="en-US" sz="3600" dirty="0"/>
              <a:t>伯</a:t>
            </a:r>
            <a:r>
              <a:rPr lang="en-US" sz="3600" dirty="0" smtClean="0"/>
              <a:t>23:10     </a:t>
            </a:r>
            <a:r>
              <a:rPr lang="zh-CN" altLang="en-US" sz="3600" dirty="0" smtClean="0"/>
              <a:t>诗</a:t>
            </a:r>
            <a:r>
              <a:rPr lang="en-US" sz="3600" dirty="0" smtClean="0"/>
              <a:t>66:8-12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35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1"/>
            <a:ext cx="7315200" cy="5013960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“</a:t>
            </a:r>
            <a:r>
              <a:rPr lang="zh-CN" altLang="zh-CN" sz="2400" dirty="0"/>
              <a:t>透过苦难，神给他的百姓完全的恢复并肯定他们的个人品格。尽管撒但是要摧毁，但是神做工，施恩将他的品格转化并成为他百姓的。正如基督一样，他的苦难伴随着荣耀，对他的孩子们也是如此。</a:t>
            </a:r>
            <a:r>
              <a:rPr lang="zh-CN" altLang="zh-CN" sz="2400" b="1" dirty="0"/>
              <a:t>苦难不能拦阻神的目的。事实上，神知道没有其他的方式，惟有牺牲自我和给予。在这个悖逆堕落的世界，这是神的恩典的意义所在。</a:t>
            </a:r>
            <a:r>
              <a:rPr lang="en-US" altLang="zh-CN" sz="2400" dirty="0" smtClean="0"/>
              <a:t>”</a:t>
            </a:r>
          </a:p>
          <a:p>
            <a:endParaRPr lang="en-US" altLang="zh-CN" sz="2400" dirty="0"/>
          </a:p>
          <a:p>
            <a:pPr marL="45720" indent="0">
              <a:buNone/>
            </a:pPr>
            <a:r>
              <a:rPr lang="en-US" altLang="zh-CN" sz="2400" dirty="0" smtClean="0"/>
              <a:t>                                                                   ——</a:t>
            </a:r>
            <a:r>
              <a:rPr lang="en-US" altLang="zh-CN" sz="2400" dirty="0" err="1" smtClean="0"/>
              <a:t>彭纳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7315200" cy="46482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然而他知道我所行的路</a:t>
            </a:r>
            <a:r>
              <a:rPr lang="en-US" altLang="zh-CN" dirty="0" smtClean="0"/>
              <a:t>……</a:t>
            </a:r>
            <a:br>
              <a:rPr lang="en-US" altLang="zh-CN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……</a:t>
            </a:r>
            <a:r>
              <a:rPr lang="zh-CN" altLang="en-US" dirty="0" smtClean="0"/>
              <a:t>他试炼我之后，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zh-CN" altLang="en-US" dirty="0" smtClean="0"/>
              <a:t>我必如精金。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zh-CN" altLang="en-US" sz="3200" dirty="0" smtClean="0"/>
              <a:t>伯</a:t>
            </a:r>
            <a:r>
              <a:rPr lang="en-US" sz="3200" dirty="0" smtClean="0"/>
              <a:t>23:10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895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1"/>
            <a:ext cx="7315200" cy="53187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dirty="0" smtClean="0">
                <a:latin typeface="Trebuchet MS"/>
                <a:ea typeface="Calibri"/>
                <a:cs typeface="Times New Roman"/>
              </a:rPr>
              <a:t>跟随耶稣不是要得到安逸和物质财富。</a:t>
            </a:r>
            <a:endParaRPr lang="en-US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dirty="0" smtClean="0">
                <a:latin typeface="Trebuchet MS"/>
                <a:ea typeface="Calibri"/>
                <a:cs typeface="Times New Roman"/>
              </a:rPr>
              <a:t>跟随耶稣是除去我们性情中的坏东西，像神一样成为圣洁。</a:t>
            </a:r>
            <a:endParaRPr lang="en-US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dirty="0" smtClean="0">
                <a:latin typeface="Trebuchet MS"/>
                <a:ea typeface="Calibri"/>
                <a:cs typeface="Times New Roman"/>
              </a:rPr>
              <a:t>锤炼金子时，将金子放在火上烧，直至融化。融化之后，杂质就从金子里分离出来。</a:t>
            </a:r>
            <a:endParaRPr lang="en-US" dirty="0">
              <a:latin typeface="Trebuchet MS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dirty="0" smtClean="0">
                <a:latin typeface="Trebuchet MS"/>
                <a:ea typeface="Calibri"/>
                <a:cs typeface="Times New Roman"/>
              </a:rPr>
              <a:t>精金</a:t>
            </a:r>
            <a:r>
              <a:rPr lang="en-US" altLang="zh-CN" dirty="0" smtClean="0">
                <a:latin typeface="Trebuchet MS"/>
                <a:ea typeface="Calibri"/>
                <a:cs typeface="Times New Roman"/>
              </a:rPr>
              <a:t>……</a:t>
            </a:r>
            <a:r>
              <a:rPr lang="zh-CN" altLang="en-US" dirty="0" smtClean="0">
                <a:latin typeface="Trebuchet MS"/>
                <a:ea typeface="Calibri"/>
                <a:cs typeface="Times New Roman"/>
              </a:rPr>
              <a:t>没有保留一丝铁屑或脏东西</a:t>
            </a:r>
            <a:r>
              <a:rPr lang="en-US" altLang="zh-CN" dirty="0" smtClean="0">
                <a:latin typeface="Trebuchet MS"/>
                <a:ea typeface="Calibri"/>
                <a:cs typeface="Times New Roman"/>
              </a:rPr>
              <a:t>……</a:t>
            </a:r>
            <a:r>
              <a:rPr lang="zh-CN" altLang="en-US" dirty="0" smtClean="0">
                <a:latin typeface="Trebuchet MS"/>
                <a:ea typeface="Calibri"/>
                <a:cs typeface="Times New Roman"/>
              </a:rPr>
              <a:t>纯粹的精金。但是对金子来说，这个过程是非常艰难的。金子必须放在火上加热，直至融化。神使用逼迫和患难如同烈火一样。当我们不再依靠自己的力量，降服倚靠神时，我们的性情得以圣洁。</a:t>
            </a:r>
            <a:endParaRPr lang="en-US" sz="18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dirty="0" smtClean="0">
                <a:latin typeface="Trebuchet MS"/>
                <a:ea typeface="Calibri"/>
                <a:cs typeface="Times New Roman"/>
              </a:rPr>
              <a:t>另外一段关于洁净的过程的经文是诗</a:t>
            </a:r>
            <a:r>
              <a:rPr lang="en-US" dirty="0" smtClean="0">
                <a:latin typeface="Trebuchet MS"/>
                <a:ea typeface="Calibri"/>
                <a:cs typeface="Times New Roman"/>
              </a:rPr>
              <a:t>66:8-12</a:t>
            </a:r>
            <a:r>
              <a:rPr lang="zh-CN" altLang="en-US" dirty="0" smtClean="0">
                <a:latin typeface="Trebuchet MS"/>
                <a:ea typeface="Calibri"/>
                <a:cs typeface="Times New Roman"/>
              </a:rPr>
              <a:t>。</a:t>
            </a:r>
            <a:endParaRPr lang="en-US" sz="18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315200" cy="381624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万民哪，你们当称颂我们的神</a:t>
            </a:r>
            <a:r>
              <a:rPr lang="en-US" altLang="zh-CN" dirty="0" smtClean="0"/>
              <a:t>……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</a:t>
            </a:r>
            <a:r>
              <a:rPr lang="zh-CN" altLang="en-US" dirty="0" smtClean="0"/>
              <a:t>使人得听赞美他的声音。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 </a:t>
            </a:r>
            <a:r>
              <a:rPr lang="zh-CN" altLang="en-US" sz="3200" dirty="0" smtClean="0"/>
              <a:t>诗</a:t>
            </a:r>
            <a:r>
              <a:rPr lang="en-US" sz="3200" dirty="0" smtClean="0"/>
              <a:t> 66:8-12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13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315200" cy="381624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他使我们的性命存活，也不叫我们的脚摇动。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   </a:t>
            </a:r>
            <a:r>
              <a:rPr lang="zh-CN" altLang="en-US" sz="3200" dirty="0" smtClean="0"/>
              <a:t>诗</a:t>
            </a:r>
            <a:r>
              <a:rPr lang="en-US" sz="3200" dirty="0" smtClean="0"/>
              <a:t>66:8-12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3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315200" cy="3816249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神啊，你曾试验我们</a:t>
            </a:r>
            <a:r>
              <a:rPr lang="en-US" altLang="zh-CN" dirty="0" smtClean="0"/>
              <a:t>…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zh-CN" altLang="en-US" dirty="0"/>
              <a:t>熬炼</a:t>
            </a:r>
            <a:r>
              <a:rPr lang="zh-CN" altLang="en-US" dirty="0" smtClean="0"/>
              <a:t>我们，如熬炼银子一样。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   </a:t>
            </a:r>
            <a:r>
              <a:rPr lang="zh-CN" altLang="en-US" sz="3200" dirty="0" smtClean="0"/>
              <a:t>诗</a:t>
            </a:r>
            <a:r>
              <a:rPr lang="en-US" sz="3200" dirty="0" smtClean="0"/>
              <a:t>66:8-12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11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1"/>
            <a:ext cx="7315200" cy="55473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800" dirty="0" smtClean="0">
                <a:ea typeface="Calibri"/>
                <a:cs typeface="Times New Roman"/>
              </a:rPr>
              <a:t>这个例子告诉我们，像熬炼银子的过程一样，神在熬炼我们。</a:t>
            </a:r>
            <a:endParaRPr lang="en-US" sz="2800" dirty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800" dirty="0" smtClean="0">
                <a:ea typeface="Calibri"/>
                <a:cs typeface="Times New Roman"/>
              </a:rPr>
              <a:t>怎样熬炼银子？</a:t>
            </a:r>
            <a:r>
              <a:rPr lang="en-US" altLang="zh-CN" sz="2800" dirty="0" smtClean="0">
                <a:ea typeface="Calibri"/>
                <a:cs typeface="Times New Roman"/>
              </a:rPr>
              <a:t>……</a:t>
            </a:r>
            <a:r>
              <a:rPr lang="zh-CN" altLang="en-US" sz="2800" dirty="0" smtClean="0">
                <a:ea typeface="Calibri"/>
                <a:cs typeface="Times New Roman"/>
              </a:rPr>
              <a:t>像熬炼金子一样</a:t>
            </a:r>
            <a:r>
              <a:rPr lang="en-US" altLang="zh-CN" sz="2800" dirty="0" smtClean="0">
                <a:ea typeface="Calibri"/>
                <a:cs typeface="Times New Roman"/>
              </a:rPr>
              <a:t>……</a:t>
            </a:r>
            <a:endParaRPr lang="en-US" sz="2800" dirty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800" dirty="0" smtClean="0">
                <a:ea typeface="Calibri"/>
                <a:cs typeface="Times New Roman"/>
              </a:rPr>
              <a:t>加热直至融化</a:t>
            </a:r>
            <a:r>
              <a:rPr lang="en-US" altLang="zh-CN" sz="2800" dirty="0" smtClean="0">
                <a:ea typeface="Calibri"/>
                <a:cs typeface="Times New Roman"/>
              </a:rPr>
              <a:t>……</a:t>
            </a:r>
            <a:r>
              <a:rPr lang="zh-CN" altLang="en-US" sz="2800" dirty="0" smtClean="0">
                <a:ea typeface="Calibri"/>
                <a:cs typeface="Times New Roman"/>
              </a:rPr>
              <a:t>高温</a:t>
            </a:r>
            <a:r>
              <a:rPr lang="en-US" altLang="zh-CN" sz="2800" dirty="0" smtClean="0">
                <a:ea typeface="Calibri"/>
                <a:cs typeface="Times New Roman"/>
              </a:rPr>
              <a:t>……</a:t>
            </a:r>
            <a:r>
              <a:rPr lang="zh-CN" altLang="en-US" sz="2800" dirty="0">
                <a:ea typeface="Calibri"/>
                <a:cs typeface="Times New Roman"/>
              </a:rPr>
              <a:t>不</a:t>
            </a:r>
            <a:r>
              <a:rPr lang="zh-CN" altLang="en-US" sz="2800" dirty="0" smtClean="0">
                <a:ea typeface="Calibri"/>
                <a:cs typeface="Times New Roman"/>
              </a:rPr>
              <a:t>洁净的东西被炼净，只剩下纯粹的精品部分。</a:t>
            </a:r>
            <a:endParaRPr lang="en-US" sz="2800" dirty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800" dirty="0" smtClean="0">
                <a:ea typeface="Calibri"/>
                <a:cs typeface="Times New Roman"/>
              </a:rPr>
              <a:t>什么是被洁净？？</a:t>
            </a:r>
            <a:r>
              <a:rPr lang="en-US" altLang="zh-CN" sz="2800" dirty="0" smtClean="0">
                <a:ea typeface="Calibri"/>
                <a:cs typeface="Times New Roman"/>
              </a:rPr>
              <a:t>……</a:t>
            </a:r>
            <a:r>
              <a:rPr lang="zh-CN" altLang="en-US" sz="2800" dirty="0" smtClean="0">
                <a:ea typeface="Calibri"/>
                <a:cs typeface="Times New Roman"/>
              </a:rPr>
              <a:t>一块珍贵的金属！！</a:t>
            </a:r>
            <a:r>
              <a:rPr lang="en-US" altLang="zh-CN" sz="2800" dirty="0" smtClean="0">
                <a:ea typeface="Calibri"/>
                <a:cs typeface="Times New Roman"/>
              </a:rPr>
              <a:t>......</a:t>
            </a:r>
            <a:r>
              <a:rPr lang="zh-CN" altLang="en-US" sz="2800" dirty="0" smtClean="0">
                <a:ea typeface="Calibri"/>
                <a:cs typeface="Times New Roman"/>
              </a:rPr>
              <a:t>神看我们为宝贵。他愿我们更美丽、更圣洁。。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3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7244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你使我们进入网罗，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zh-CN" altLang="en-US" dirty="0" smtClean="0"/>
              <a:t>把重担放在我们的身上。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zh-CN" altLang="en-US" dirty="0" smtClean="0"/>
              <a:t>你使人坐车轧我们的头。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 </a:t>
            </a:r>
            <a:r>
              <a:rPr lang="zh-CN" altLang="en-US" sz="3200" dirty="0" smtClean="0"/>
              <a:t>诗</a:t>
            </a:r>
            <a:r>
              <a:rPr lang="en-US" sz="3200" dirty="0" smtClean="0"/>
              <a:t> 66:8-12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21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1"/>
            <a:ext cx="7315200" cy="539496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800" dirty="0" smtClean="0">
                <a:ea typeface="Calibri"/>
                <a:cs typeface="Times New Roman"/>
              </a:rPr>
              <a:t>这类应许非常非常痛苦</a:t>
            </a:r>
            <a:r>
              <a:rPr lang="en-US" altLang="zh-CN" sz="2800" dirty="0" smtClean="0">
                <a:ea typeface="Calibri"/>
                <a:cs typeface="Times New Roman"/>
              </a:rPr>
              <a:t>……</a:t>
            </a:r>
            <a:r>
              <a:rPr lang="zh-CN" altLang="en-US" sz="2800" dirty="0" smtClean="0">
                <a:ea typeface="Calibri"/>
                <a:cs typeface="Times New Roman"/>
              </a:rPr>
              <a:t>是神给我们的一个艰难的事实。但是我们需要信靠神，他爱我们，他要把最好的给我们。我们要明白患难是我们圣洁的必需。若有简单的方法可以洁净我们，神不会让我们受苦。</a:t>
            </a:r>
            <a:r>
              <a:rPr lang="en-US" sz="2800" dirty="0" smtClean="0">
                <a:ea typeface="Calibri"/>
                <a:cs typeface="Times New Roman"/>
              </a:rPr>
              <a:t>  </a:t>
            </a:r>
            <a:endParaRPr lang="en-US" sz="28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en-US" sz="2800" dirty="0" smtClean="0">
                <a:ea typeface="Calibri"/>
                <a:cs typeface="Times New Roman"/>
              </a:rPr>
              <a:t>……</a:t>
            </a:r>
            <a:r>
              <a:rPr lang="zh-CN" altLang="en-US" sz="2800" dirty="0" smtClean="0">
                <a:ea typeface="Calibri"/>
                <a:cs typeface="Times New Roman"/>
              </a:rPr>
              <a:t>但是这个过程不会以痛苦告终</a:t>
            </a:r>
            <a:r>
              <a:rPr lang="en-US" altLang="zh-CN" sz="2800" dirty="0" smtClean="0">
                <a:ea typeface="Calibri"/>
                <a:cs typeface="Times New Roman"/>
              </a:rPr>
              <a:t>……</a:t>
            </a:r>
            <a:r>
              <a:rPr lang="zh-CN" altLang="en-US" sz="2800" dirty="0" smtClean="0">
                <a:ea typeface="Calibri"/>
                <a:cs typeface="Times New Roman"/>
              </a:rPr>
              <a:t>洗耳恭听！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315200" cy="381624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我们经过水火</a:t>
            </a:r>
            <a:r>
              <a:rPr lang="en-US" altLang="zh-CN" dirty="0" smtClean="0"/>
              <a:t>……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zh-CN" altLang="en-US" dirty="0" smtClean="0"/>
              <a:t>你却使我们到丰富之地。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  </a:t>
            </a:r>
            <a:r>
              <a:rPr lang="zh-CN" altLang="en-US" sz="3200" dirty="0" smtClean="0"/>
              <a:t>诗</a:t>
            </a:r>
            <a:r>
              <a:rPr lang="en-US" sz="3200" dirty="0" smtClean="0"/>
              <a:t>66:8-12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68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1"/>
            <a:ext cx="7315200" cy="5394960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ea typeface="Calibri"/>
                <a:cs typeface="Times New Roman"/>
              </a:rPr>
              <a:t>洁净的过程是痛苦艰难的</a:t>
            </a:r>
            <a:r>
              <a:rPr lang="en-US" altLang="zh-CN" sz="2400" dirty="0" smtClean="0">
                <a:ea typeface="Calibri"/>
                <a:cs typeface="Times New Roman"/>
              </a:rPr>
              <a:t>……</a:t>
            </a:r>
            <a:r>
              <a:rPr lang="zh-CN" altLang="en-US" sz="2400" dirty="0" smtClean="0">
                <a:ea typeface="Calibri"/>
                <a:cs typeface="Times New Roman"/>
              </a:rPr>
              <a:t>神在我们的生命中使用这些艰难的事情是有目的的</a:t>
            </a:r>
            <a:r>
              <a:rPr lang="en-US" altLang="zh-CN" sz="2400" dirty="0" smtClean="0">
                <a:ea typeface="Calibri"/>
                <a:cs typeface="Times New Roman"/>
              </a:rPr>
              <a:t>……</a:t>
            </a:r>
            <a:r>
              <a:rPr lang="zh-CN" altLang="en-US" sz="2400" dirty="0" smtClean="0">
                <a:ea typeface="Calibri"/>
                <a:cs typeface="Times New Roman"/>
              </a:rPr>
              <a:t>他给我买艰难的时刻</a:t>
            </a:r>
            <a:r>
              <a:rPr lang="en-US" altLang="zh-CN" sz="2400" dirty="0" smtClean="0">
                <a:ea typeface="Calibri"/>
                <a:cs typeface="Times New Roman"/>
              </a:rPr>
              <a:t>……</a:t>
            </a:r>
            <a:endParaRPr lang="en-US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en-US" sz="2400" dirty="0" smtClean="0">
                <a:ea typeface="Calibri"/>
                <a:cs typeface="Times New Roman"/>
              </a:rPr>
              <a:t>……</a:t>
            </a:r>
            <a:r>
              <a:rPr lang="zh-CN" altLang="en-US" sz="2400" dirty="0">
                <a:ea typeface="Calibri"/>
                <a:cs typeface="Times New Roman"/>
              </a:rPr>
              <a:t>藉</a:t>
            </a:r>
            <a:r>
              <a:rPr lang="zh-CN" altLang="en-US" sz="2400" dirty="0" smtClean="0">
                <a:ea typeface="Calibri"/>
                <a:cs typeface="Times New Roman"/>
              </a:rPr>
              <a:t>着这些艰难的事情</a:t>
            </a:r>
            <a:r>
              <a:rPr lang="en-US" sz="2400" dirty="0" smtClean="0">
                <a:ea typeface="Calibri"/>
                <a:cs typeface="Times New Roman"/>
              </a:rPr>
              <a:t>…….</a:t>
            </a:r>
            <a:r>
              <a:rPr lang="zh-CN" altLang="en-US" sz="2400" dirty="0" smtClean="0">
                <a:ea typeface="Calibri"/>
                <a:cs typeface="Times New Roman"/>
              </a:rPr>
              <a:t>我们得洁净，可以得享丰盛。</a:t>
            </a:r>
            <a:r>
              <a:rPr lang="en-US" sz="2400" dirty="0" smtClean="0">
                <a:ea typeface="Calibri"/>
                <a:cs typeface="Times New Roman"/>
              </a:rPr>
              <a:t> </a:t>
            </a:r>
            <a:endParaRPr lang="en-US" sz="2400" dirty="0"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</a:pPr>
            <a:r>
              <a:rPr lang="zh-CN" altLang="en-US" sz="2400" dirty="0" smtClean="0">
                <a:ea typeface="Calibri"/>
                <a:cs typeface="Times New Roman"/>
              </a:rPr>
              <a:t>这个过程可能持续我们在世的整个人生</a:t>
            </a:r>
            <a:r>
              <a:rPr lang="en-US" altLang="zh-CN" sz="2400" dirty="0" smtClean="0">
                <a:ea typeface="Calibri"/>
                <a:cs typeface="Times New Roman"/>
              </a:rPr>
              <a:t>……</a:t>
            </a:r>
            <a:r>
              <a:rPr lang="zh-CN" altLang="en-US" sz="2400" dirty="0" smtClean="0">
                <a:ea typeface="Calibri"/>
                <a:cs typeface="Times New Roman"/>
              </a:rPr>
              <a:t>但是神预备我们得洁净，得以进天堂。可能直到我们回到天堂，才能看到神给我们的丰富。</a:t>
            </a:r>
            <a:endParaRPr lang="en-US" dirty="0" smtClean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23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4486274" cy="628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1" y="609600"/>
            <a:ext cx="259079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effectLst/>
              <a:latin typeface="Academy Engraved LET" pitchFamily="2" charset="0"/>
            </a:endParaRPr>
          </a:p>
          <a:p>
            <a:pPr algn="ctr"/>
            <a:r>
              <a:rPr lang="zh-CN" alt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effectLst/>
                <a:latin typeface="Academy Engraved LET" pitchFamily="2" charset="0"/>
              </a:rPr>
              <a:t>因为他心怎样思量，他为人就是怎样。</a:t>
            </a:r>
            <a:endParaRPr lang="en-US" altLang="zh-CN" sz="36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effectLst/>
              <a:latin typeface="Academy Engraved LET" pitchFamily="2" charset="0"/>
            </a:endParaRPr>
          </a:p>
          <a:p>
            <a:pPr algn="ctr"/>
            <a:endParaRPr lang="en-US" altLang="zh-CN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latin typeface="Academy Engraved LET" pitchFamily="2" charset="0"/>
            </a:endParaRPr>
          </a:p>
          <a:p>
            <a:pPr algn="ctr"/>
            <a:endParaRPr lang="en-US" altLang="zh-CN" sz="36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effectLst/>
              <a:latin typeface="Academy Engraved LET" pitchFamily="2" charset="0"/>
            </a:endParaRPr>
          </a:p>
          <a:p>
            <a:pPr algn="ctr"/>
            <a:r>
              <a:rPr lang="zh-CN" alt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effectLst/>
                <a:latin typeface="Academy Engraved LET" pitchFamily="2" charset="0"/>
              </a:rPr>
              <a:t>箴</a:t>
            </a:r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effectLst/>
                <a:latin typeface="Academy Engraved LET" pitchFamily="2" charset="0"/>
              </a:rPr>
              <a:t>23:7</a:t>
            </a:r>
            <a:endParaRPr lang="en-U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74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1066799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彼前</a:t>
            </a:r>
            <a:r>
              <a:rPr lang="en-US" dirty="0" smtClean="0"/>
              <a:t>1:6-8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1"/>
            <a:ext cx="7315200" cy="5090160"/>
          </a:xfrm>
        </p:spPr>
        <p:txBody>
          <a:bodyPr/>
          <a:lstStyle/>
          <a:p>
            <a:r>
              <a:rPr lang="en-US" sz="2400" b="1" baseline="30000" dirty="0"/>
              <a:t>6 </a:t>
            </a:r>
            <a:r>
              <a:rPr lang="zh-CN" altLang="en-US" sz="2400" dirty="0" smtClean="0"/>
              <a:t>因此，你们是大有喜乐。但如今在百般的试炼中暂时忧愁，</a:t>
            </a:r>
            <a:endParaRPr lang="en-US" sz="2400" dirty="0"/>
          </a:p>
          <a:p>
            <a:r>
              <a:rPr lang="en-US" sz="2400" b="1" baseline="30000" dirty="0"/>
              <a:t>7 </a:t>
            </a:r>
            <a:r>
              <a:rPr lang="zh-CN" altLang="en-US" sz="2400" dirty="0" smtClean="0"/>
              <a:t>叫你们的信心既被试验，就比那被火试验仍然能坏的金子更显宝贵，可以在耶稣基督显现的时候，得着称赞、荣耀、尊贵。</a:t>
            </a:r>
            <a:endParaRPr lang="en-US" sz="2400" dirty="0"/>
          </a:p>
          <a:p>
            <a:r>
              <a:rPr lang="en-US" sz="2400" b="1" baseline="30000" dirty="0"/>
              <a:t>8 </a:t>
            </a:r>
            <a:r>
              <a:rPr lang="zh-CN" altLang="en-US" sz="2400" dirty="0" smtClean="0"/>
              <a:t>你们虽然没有见过他，却是爱他。如今虽不得看见，却因信他就有说不出来、满有荣光的大喜乐。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1905000" cy="38100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latin typeface="28 Days Later" panose="020B0603050302020204" pitchFamily="34" charset="0"/>
              </a:rPr>
              <a:t>山羊毛帐篷</a:t>
            </a:r>
            <a:endParaRPr lang="en-US" sz="3600" dirty="0">
              <a:latin typeface="28 Days Later" panose="020B0603050302020204" pitchFamily="34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73" y="1676400"/>
            <a:ext cx="587432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5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1"/>
            <a:ext cx="7315200" cy="56235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en-US" sz="2800" dirty="0" err="1">
                <a:ea typeface="Calibri"/>
                <a:cs typeface="Times New Roman"/>
              </a:rPr>
              <a:t>Dalla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zh-CN" altLang="en-US" sz="2800" dirty="0" smtClean="0">
                <a:ea typeface="Calibri"/>
                <a:cs typeface="Times New Roman"/>
              </a:rPr>
              <a:t>是一</a:t>
            </a:r>
            <a:r>
              <a:rPr lang="zh-CN" altLang="en-US" sz="2800" dirty="0" smtClean="0">
                <a:ea typeface="Calibri"/>
                <a:cs typeface="Times New Roman"/>
              </a:rPr>
              <a:t>位康族</a:t>
            </a:r>
            <a:r>
              <a:rPr lang="zh-CN" altLang="en-US" sz="2800" dirty="0" smtClean="0">
                <a:ea typeface="Calibri"/>
                <a:cs typeface="Times New Roman"/>
              </a:rPr>
              <a:t>的老人，他是基督徒。</a:t>
            </a:r>
            <a:r>
              <a:rPr lang="en-US" sz="2800" dirty="0" smtClean="0">
                <a:ea typeface="Calibri"/>
                <a:cs typeface="Times New Roman"/>
              </a:rPr>
              <a:t>   </a:t>
            </a:r>
            <a:endParaRPr lang="en-US" sz="2800" dirty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zh-CN" altLang="en-US" sz="2800" dirty="0" smtClean="0">
                <a:ea typeface="Calibri"/>
                <a:cs typeface="Times New Roman"/>
              </a:rPr>
              <a:t>他一度被捕，在监狱里呆了一年半的时间。</a:t>
            </a:r>
            <a:r>
              <a:rPr lang="en-US" sz="2800" dirty="0" smtClean="0">
                <a:ea typeface="Calibri"/>
                <a:cs typeface="Times New Roman"/>
              </a:rPr>
              <a:t>  </a:t>
            </a:r>
            <a:endParaRPr lang="en-US" sz="2800" dirty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zh-CN" altLang="en-US" sz="2800" dirty="0" smtClean="0">
                <a:ea typeface="Calibri"/>
                <a:cs typeface="Times New Roman"/>
              </a:rPr>
              <a:t>他获释后，在</a:t>
            </a:r>
            <a:r>
              <a:rPr lang="en-US" altLang="zh-CN" sz="2800" dirty="0" err="1" smtClean="0">
                <a:ea typeface="Calibri"/>
                <a:cs typeface="Times New Roman"/>
              </a:rPr>
              <a:t>Chamarah</a:t>
            </a:r>
            <a:r>
              <a:rPr lang="zh-CN" altLang="en-US" sz="2800" dirty="0" smtClean="0">
                <a:ea typeface="Calibri"/>
                <a:cs typeface="Times New Roman"/>
              </a:rPr>
              <a:t>村子外面搭了一顶山羊毛帐篷。</a:t>
            </a:r>
            <a:r>
              <a:rPr lang="en-US" sz="2800" dirty="0" smtClean="0">
                <a:ea typeface="Calibri"/>
                <a:cs typeface="Times New Roman"/>
              </a:rPr>
              <a:t>  </a:t>
            </a:r>
            <a:endParaRPr lang="en-US" sz="2800" dirty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zh-CN" altLang="en-US" sz="2800" dirty="0" smtClean="0">
                <a:ea typeface="Calibri"/>
                <a:cs typeface="Times New Roman"/>
              </a:rPr>
              <a:t>这是一个有约</a:t>
            </a:r>
            <a:r>
              <a:rPr lang="en-US" altLang="zh-CN" sz="2800" dirty="0" smtClean="0">
                <a:ea typeface="Calibri"/>
                <a:cs typeface="Times New Roman"/>
              </a:rPr>
              <a:t>20</a:t>
            </a:r>
            <a:r>
              <a:rPr lang="zh-CN" altLang="en-US" sz="2800" dirty="0" smtClean="0">
                <a:ea typeface="Calibri"/>
                <a:cs typeface="Times New Roman"/>
              </a:rPr>
              <a:t>个家庭的小村庄。照片是他和他的妻子居住的帐篷，山羊在后面的山坡上。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362200"/>
            <a:ext cx="2953512" cy="394716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Tx/>
              <a:defRPr/>
            </a:pPr>
            <a:r>
              <a:rPr lang="zh-CN" altLang="en-US" sz="2000" dirty="0" smtClean="0">
                <a:ea typeface="Calibri"/>
                <a:cs typeface="Times New Roman"/>
              </a:rPr>
              <a:t>每天晚上，他系好水牛，就坐在帐篷门口。他的妻子在准备简单的晚餐。</a:t>
            </a:r>
            <a:r>
              <a:rPr lang="en-US" altLang="zh-CN" sz="2000" dirty="0" err="1" smtClean="0">
                <a:ea typeface="Calibri"/>
                <a:cs typeface="Times New Roman"/>
              </a:rPr>
              <a:t>Dalla</a:t>
            </a:r>
            <a:r>
              <a:rPr lang="zh-CN" altLang="en-US" sz="2000" dirty="0" smtClean="0">
                <a:ea typeface="Calibri"/>
                <a:cs typeface="Times New Roman"/>
              </a:rPr>
              <a:t>坐在那里，用他那苍老粗哑的声音吟唱着福音的故事。</a:t>
            </a:r>
            <a:endParaRPr lang="en-US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81" y="1676400"/>
            <a:ext cx="523182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3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35814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28 Days Later" panose="020B0603050302020204" pitchFamily="34" charset="0"/>
              </a:rPr>
              <a:t>Dalla</a:t>
            </a:r>
            <a:endParaRPr lang="en-US" sz="4000" dirty="0">
              <a:latin typeface="28 Days Later" panose="020B0603050302020204" pitchFamily="34" charset="0"/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05" y="1828800"/>
            <a:ext cx="523182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9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219201"/>
            <a:ext cx="8991600" cy="1142999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28 Days Later" panose="020B0603050302020204" pitchFamily="34" charset="0"/>
              </a:rPr>
              <a:t>受苦和逼迫的七大目的</a:t>
            </a:r>
            <a:endParaRPr lang="en-US" sz="3600" dirty="0">
              <a:latin typeface="28 Days Later" panose="020B06030503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315200" cy="4267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#1 – </a:t>
            </a:r>
            <a:r>
              <a:rPr lang="zh-CN" altLang="en-US" sz="2400" dirty="0" smtClean="0"/>
              <a:t>使我们可以安慰他人</a:t>
            </a:r>
            <a:endParaRPr lang="en-US" sz="2400" dirty="0" smtClean="0"/>
          </a:p>
          <a:p>
            <a:r>
              <a:rPr lang="en-US" sz="2400" dirty="0" smtClean="0"/>
              <a:t>#2 – </a:t>
            </a:r>
            <a:r>
              <a:rPr lang="zh-CN" altLang="en-US" sz="2400" dirty="0" smtClean="0"/>
              <a:t>使我们的生命成熟</a:t>
            </a:r>
            <a:endParaRPr lang="en-US" sz="2400" dirty="0" smtClean="0"/>
          </a:p>
          <a:p>
            <a:r>
              <a:rPr lang="en-US" sz="2400" dirty="0" smtClean="0"/>
              <a:t>#3 – </a:t>
            </a:r>
            <a:r>
              <a:rPr lang="zh-CN" altLang="en-US" sz="2400" dirty="0" smtClean="0"/>
              <a:t>洁净我们</a:t>
            </a:r>
            <a:endParaRPr lang="en-US" sz="2400" dirty="0" smtClean="0"/>
          </a:p>
          <a:p>
            <a:r>
              <a:rPr lang="en-US" sz="4000" dirty="0" smtClean="0"/>
              <a:t>#4 – </a:t>
            </a:r>
            <a:r>
              <a:rPr lang="zh-CN" altLang="en-US" sz="4000" dirty="0" smtClean="0"/>
              <a:t>提供服侍的机会</a:t>
            </a:r>
            <a:endParaRPr lang="en-US" sz="4000" dirty="0" smtClean="0"/>
          </a:p>
          <a:p>
            <a:endParaRPr lang="en-US" sz="4000" dirty="0"/>
          </a:p>
          <a:p>
            <a:r>
              <a:rPr lang="zh-CN" altLang="en-US" sz="3600" dirty="0" smtClean="0"/>
              <a:t>腓</a:t>
            </a:r>
            <a:r>
              <a:rPr lang="en-US" sz="3600" dirty="0" smtClean="0"/>
              <a:t> 1:12-24  </a:t>
            </a:r>
            <a:r>
              <a:rPr lang="zh-CN" altLang="en-US" sz="3600" dirty="0" smtClean="0"/>
              <a:t>路</a:t>
            </a:r>
            <a:r>
              <a:rPr lang="en-US" sz="3600" dirty="0" smtClean="0"/>
              <a:t> 21:12-13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56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1"/>
            <a:ext cx="7315200" cy="5242560"/>
          </a:xfrm>
        </p:spPr>
        <p:txBody>
          <a:bodyPr/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3200" dirty="0" smtClean="0">
                <a:latin typeface="Trebuchet MS"/>
                <a:ea typeface="Calibri"/>
                <a:cs typeface="Times New Roman"/>
              </a:rPr>
              <a:t>神说，经历苦难和逼迫，为要给我们提供服侍和见证的机会。</a:t>
            </a:r>
            <a:endParaRPr lang="en-US" sz="3200" dirty="0">
              <a:latin typeface="Trebuchet MS"/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3200" dirty="0" smtClean="0">
                <a:latin typeface="Trebuchet MS"/>
                <a:ea typeface="Calibri"/>
                <a:cs typeface="Times New Roman"/>
              </a:rPr>
              <a:t>腓利比书</a:t>
            </a:r>
            <a:r>
              <a:rPr lang="en-US" altLang="zh-CN" sz="3200" dirty="0" smtClean="0">
                <a:latin typeface="Trebuchet MS"/>
                <a:ea typeface="Calibri"/>
                <a:cs typeface="Times New Roman"/>
              </a:rPr>
              <a:t>1</a:t>
            </a:r>
            <a:r>
              <a:rPr lang="zh-CN" altLang="en-US" sz="3200" dirty="0" smtClean="0">
                <a:latin typeface="Trebuchet MS"/>
                <a:ea typeface="Calibri"/>
                <a:cs typeface="Times New Roman"/>
              </a:rPr>
              <a:t>章是这段信息的一部分。</a:t>
            </a:r>
            <a:endParaRPr lang="en-US" sz="3200" dirty="0">
              <a:ea typeface="Calibri"/>
              <a:cs typeface="Times New Roman"/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7315200" cy="3816249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弟兄们，我愿意你们知道</a:t>
            </a:r>
            <a:r>
              <a:rPr lang="en-US" altLang="zh-CN" dirty="0" smtClean="0"/>
              <a:t>..</a:t>
            </a:r>
            <a:r>
              <a:rPr lang="en-US" dirty="0" smtClean="0"/>
              <a:t>….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……</a:t>
            </a:r>
            <a:r>
              <a:rPr lang="zh-CN" altLang="en-US" dirty="0" smtClean="0"/>
              <a:t>我所遭遇的事更是叫福音兴旺。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zh-CN" altLang="en-US" sz="3600" dirty="0" smtClean="0"/>
              <a:t>腓</a:t>
            </a:r>
            <a:r>
              <a:rPr lang="en-US" sz="3600" dirty="0" smtClean="0"/>
              <a:t> 1:12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49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848600" cy="38862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并且那在主里的弟兄，多半因我受的捆锁，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zh-CN" altLang="en-US" dirty="0" smtClean="0"/>
              <a:t>就笃信不疑</a:t>
            </a:r>
            <a:r>
              <a:rPr lang="en-US" altLang="zh-CN" dirty="0" smtClean="0"/>
              <a:t>……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zh-CN" altLang="en-US" sz="3600" dirty="0" smtClean="0"/>
              <a:t>腓</a:t>
            </a:r>
            <a:r>
              <a:rPr lang="en-US" sz="3600" dirty="0" smtClean="0"/>
              <a:t>1:14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6096000"/>
            <a:ext cx="7315200" cy="215162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3816249"/>
          </a:xfrm>
        </p:spPr>
        <p:txBody>
          <a:bodyPr>
            <a:normAutofit/>
          </a:bodyPr>
          <a:lstStyle/>
          <a:p>
            <a:r>
              <a:rPr lang="en-US" dirty="0" smtClean="0"/>
              <a:t>…</a:t>
            </a:r>
            <a:r>
              <a:rPr lang="zh-CN" altLang="en-US" dirty="0"/>
              <a:t>越发放胆传神的道，无所</a:t>
            </a:r>
            <a:r>
              <a:rPr lang="zh-CN" altLang="en-US" dirty="0" smtClean="0"/>
              <a:t>惧怕</a:t>
            </a:r>
            <a:r>
              <a:rPr lang="zh-CN" altLang="en-US" dirty="0"/>
              <a:t>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zh-CN" altLang="en-US" sz="3200" dirty="0" smtClean="0"/>
              <a:t>腓</a:t>
            </a:r>
            <a:r>
              <a:rPr lang="en-US" sz="3200" dirty="0" smtClean="0"/>
              <a:t>1:14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84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1"/>
            <a:ext cx="7315200" cy="45567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zh-CN" altLang="en-US" sz="3200" dirty="0" smtClean="0">
                <a:solidFill>
                  <a:schemeClr val="tx2"/>
                </a:solidFill>
                <a:latin typeface="Trebuchet MS"/>
                <a:ea typeface="Calibri"/>
                <a:cs typeface="Times New Roman"/>
              </a:rPr>
              <a:t>如果我们不理解发生在我们生命中的事，那么艰难的时刻会摧毁我们。</a:t>
            </a:r>
            <a:endParaRPr lang="en-US" sz="3200" dirty="0">
              <a:solidFill>
                <a:schemeClr val="tx2"/>
              </a:solidFill>
              <a:latin typeface="Trebuchet MS"/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zh-CN" altLang="en-US" sz="3200" dirty="0" smtClean="0">
                <a:solidFill>
                  <a:schemeClr val="tx2"/>
                </a:solidFill>
                <a:latin typeface="Trebuchet MS"/>
                <a:ea typeface="Calibri"/>
                <a:cs typeface="Times New Roman"/>
              </a:rPr>
              <a:t>箴言书</a:t>
            </a:r>
            <a:r>
              <a:rPr lang="en-US" sz="3200" dirty="0" smtClean="0">
                <a:solidFill>
                  <a:schemeClr val="tx2"/>
                </a:solidFill>
                <a:latin typeface="Trebuchet MS"/>
                <a:ea typeface="Calibri"/>
                <a:cs typeface="Times New Roman"/>
              </a:rPr>
              <a:t>23</a:t>
            </a:r>
            <a:r>
              <a:rPr lang="zh-CN" altLang="en-US" sz="3200" dirty="0" smtClean="0">
                <a:solidFill>
                  <a:schemeClr val="tx2"/>
                </a:solidFill>
                <a:latin typeface="Trebuchet MS"/>
                <a:ea typeface="Calibri"/>
                <a:cs typeface="Times New Roman"/>
              </a:rPr>
              <a:t>章教导我们，我们的思考方式决定我们的为人。因此我们需要明确我们对受苦和逼迫的理解是正确的。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1"/>
            <a:ext cx="7315200" cy="5318760"/>
          </a:xfrm>
        </p:spPr>
        <p:txBody>
          <a:bodyPr/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800" dirty="0" smtClean="0">
                <a:ea typeface="Calibri"/>
                <a:cs typeface="Times New Roman"/>
              </a:rPr>
              <a:t>保罗和西拉经历逼迫后，福音传扬的很快。</a:t>
            </a:r>
            <a:endParaRPr lang="en-US" sz="2800" dirty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800" dirty="0" smtClean="0">
                <a:ea typeface="Calibri"/>
                <a:cs typeface="Times New Roman"/>
              </a:rPr>
              <a:t>耶稣也教导同样的事情。</a:t>
            </a:r>
            <a:endParaRPr lang="en-US" sz="2800" dirty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800" dirty="0" smtClean="0">
                <a:latin typeface="Trebuchet MS"/>
                <a:ea typeface="Calibri"/>
                <a:cs typeface="Times New Roman"/>
              </a:rPr>
              <a:t>在路加福音</a:t>
            </a:r>
            <a:r>
              <a:rPr lang="en-US" altLang="zh-CN" sz="2800" dirty="0" smtClean="0">
                <a:latin typeface="Trebuchet MS"/>
                <a:ea typeface="Calibri"/>
                <a:cs typeface="Times New Roman"/>
              </a:rPr>
              <a:t>21</a:t>
            </a:r>
            <a:r>
              <a:rPr lang="zh-CN" altLang="en-US" sz="2800" dirty="0" smtClean="0">
                <a:latin typeface="Trebuchet MS"/>
                <a:ea typeface="Calibri"/>
                <a:cs typeface="Times New Roman"/>
              </a:rPr>
              <a:t>章，耶稣告诉他的门徒们末后的事。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7315200" cy="4425849"/>
          </a:xfrm>
        </p:spPr>
        <p:txBody>
          <a:bodyPr>
            <a:normAutofit/>
          </a:bodyPr>
          <a:lstStyle/>
          <a:p>
            <a:r>
              <a:rPr lang="zh-CN" altLang="en-US" sz="5300" dirty="0" smtClean="0"/>
              <a:t>但这一切的事以先</a:t>
            </a:r>
            <a:r>
              <a:rPr lang="en-US" altLang="zh-CN" sz="5300" dirty="0" smtClean="0"/>
              <a:t>……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zh-CN" altLang="en-US" sz="5300" dirty="0" smtClean="0"/>
              <a:t>人要下手拿住你们，逼迫你们</a:t>
            </a:r>
            <a:r>
              <a:rPr lang="en-US" altLang="zh-CN" sz="5300" dirty="0" smtClean="0"/>
              <a:t>…..</a:t>
            </a:r>
            <a:r>
              <a:rPr lang="en-US" sz="53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zh-CN" altLang="en-US" sz="3200" dirty="0" smtClean="0">
                <a:latin typeface="Trebuchet MS"/>
                <a:ea typeface="Calibri"/>
                <a:cs typeface="Times New Roman"/>
              </a:rPr>
              <a:t>路</a:t>
            </a:r>
            <a:r>
              <a:rPr lang="en-US" sz="3200" dirty="0" smtClean="0">
                <a:latin typeface="Trebuchet MS"/>
                <a:ea typeface="Calibri"/>
                <a:cs typeface="Times New Roman"/>
              </a:rPr>
              <a:t> </a:t>
            </a:r>
            <a:r>
              <a:rPr lang="en-US" sz="3200" dirty="0">
                <a:latin typeface="Trebuchet MS"/>
                <a:ea typeface="Calibri"/>
                <a:cs typeface="Times New Roman"/>
              </a:rPr>
              <a:t>21:12-13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68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1"/>
            <a:ext cx="73152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又为我的名拉你们到君王诸侯面前。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zh-CN" altLang="en-US" sz="3200" dirty="0" smtClean="0">
                <a:latin typeface="Trebuchet MS"/>
                <a:ea typeface="Calibri"/>
                <a:cs typeface="Times New Roman"/>
              </a:rPr>
              <a:t>路</a:t>
            </a:r>
            <a:r>
              <a:rPr lang="en-US" sz="3200" dirty="0" smtClean="0">
                <a:latin typeface="Trebuchet MS"/>
                <a:ea typeface="Calibri"/>
                <a:cs typeface="Times New Roman"/>
              </a:rPr>
              <a:t> </a:t>
            </a:r>
            <a:r>
              <a:rPr lang="en-US" sz="3200" dirty="0">
                <a:latin typeface="Trebuchet MS"/>
                <a:ea typeface="Calibri"/>
                <a:cs typeface="Times New Roman"/>
              </a:rPr>
              <a:t>21:12-13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47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1295400"/>
            <a:ext cx="6553200" cy="381624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但这些事终必为你们的见证。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zh-CN" altLang="en-US" sz="3200" dirty="0" smtClean="0">
                <a:latin typeface="Trebuchet MS"/>
                <a:ea typeface="Calibri"/>
                <a:cs typeface="Times New Roman"/>
              </a:rPr>
              <a:t>路</a:t>
            </a:r>
            <a:r>
              <a:rPr lang="en-US" sz="3200" dirty="0" smtClean="0">
                <a:latin typeface="Trebuchet MS"/>
                <a:ea typeface="Calibri"/>
                <a:cs typeface="Times New Roman"/>
              </a:rPr>
              <a:t> </a:t>
            </a:r>
            <a:r>
              <a:rPr lang="en-US" sz="3200" dirty="0">
                <a:latin typeface="Trebuchet MS"/>
                <a:ea typeface="Calibri"/>
                <a:cs typeface="Times New Roman"/>
              </a:rPr>
              <a:t>21:12-13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76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7315200" cy="1295399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雅</a:t>
            </a:r>
            <a:r>
              <a:rPr lang="en-US" dirty="0" smtClean="0"/>
              <a:t> 2:14-20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315200" cy="4861560"/>
          </a:xfrm>
        </p:spPr>
        <p:txBody>
          <a:bodyPr>
            <a:normAutofit/>
          </a:bodyPr>
          <a:lstStyle/>
          <a:p>
            <a:r>
              <a:rPr lang="en-US" b="1" baseline="30000" dirty="0"/>
              <a:t>14 </a:t>
            </a:r>
            <a:r>
              <a:rPr lang="zh-CN" altLang="en-US" dirty="0" smtClean="0"/>
              <a:t>我的弟兄们，若有人说自己有信心，却没有行为，有什么益处呢？这信心能救他吗？</a:t>
            </a:r>
            <a:endParaRPr lang="en-US" dirty="0"/>
          </a:p>
          <a:p>
            <a:r>
              <a:rPr lang="en-US" b="1" baseline="30000" dirty="0"/>
              <a:t>15 </a:t>
            </a:r>
            <a:r>
              <a:rPr lang="zh-CN" altLang="en-US" dirty="0" smtClean="0"/>
              <a:t>若是弟兄或是姐妹赤身露体，又缺了日用的饮食，</a:t>
            </a:r>
            <a:endParaRPr lang="en-US" dirty="0"/>
          </a:p>
          <a:p>
            <a:r>
              <a:rPr lang="en-US" b="1" baseline="30000" dirty="0"/>
              <a:t>16 </a:t>
            </a:r>
            <a:r>
              <a:rPr lang="zh-CN" altLang="en-US" dirty="0" smtClean="0"/>
              <a:t>你们中间有人对他们说：“平平安安地去吧！愿你们穿得暖吃得饱”，却不给他们身体所需用的，这有什么益处呢？</a:t>
            </a:r>
            <a:endParaRPr lang="en-US" dirty="0"/>
          </a:p>
          <a:p>
            <a:r>
              <a:rPr lang="en-US" b="1" baseline="30000" dirty="0"/>
              <a:t>17 </a:t>
            </a:r>
            <a:r>
              <a:rPr lang="zh-CN" altLang="en-US" dirty="0" smtClean="0"/>
              <a:t>这样，信心若没有行为就是死的。</a:t>
            </a:r>
            <a:endParaRPr lang="en-US" dirty="0"/>
          </a:p>
          <a:p>
            <a:r>
              <a:rPr lang="en-US" b="1" baseline="30000" dirty="0"/>
              <a:t>18 </a:t>
            </a:r>
            <a:r>
              <a:rPr lang="zh-CN" altLang="en-US" dirty="0" smtClean="0"/>
              <a:t>必有人说：“你有信心，我有行为。”你将你没有行为的信心指给我看，我便藉着我的行为，将我的信心指给你看。</a:t>
            </a:r>
            <a:endParaRPr lang="en-US" dirty="0"/>
          </a:p>
          <a:p>
            <a:r>
              <a:rPr lang="en-US" b="1" baseline="30000" dirty="0"/>
              <a:t>19 </a:t>
            </a:r>
            <a:r>
              <a:rPr lang="zh-CN" altLang="en-US" dirty="0" smtClean="0"/>
              <a:t>你信神只有一位，你信的不错；鬼魔也信，却是战惊。</a:t>
            </a:r>
            <a:endParaRPr lang="en-US" dirty="0"/>
          </a:p>
          <a:p>
            <a:r>
              <a:rPr lang="en-US" b="1" baseline="30000" dirty="0"/>
              <a:t>20 </a:t>
            </a:r>
            <a:r>
              <a:rPr lang="zh-CN" altLang="en-US" dirty="0" smtClean="0"/>
              <a:t>虚浮的人哪，你愿意知道没有行为的信心是死的吗？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1142999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来</a:t>
            </a:r>
            <a:r>
              <a:rPr lang="en-US" dirty="0" smtClean="0"/>
              <a:t> 11:24-27, 39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1"/>
            <a:ext cx="7315200" cy="5166360"/>
          </a:xfrm>
        </p:spPr>
        <p:txBody>
          <a:bodyPr>
            <a:normAutofit/>
          </a:bodyPr>
          <a:lstStyle/>
          <a:p>
            <a:r>
              <a:rPr lang="en-US" b="1" baseline="30000" dirty="0"/>
              <a:t>24 </a:t>
            </a:r>
            <a:r>
              <a:rPr lang="zh-CN" altLang="en-US" dirty="0" smtClean="0"/>
              <a:t>摩西因着信，长大了就不肯称为法老女儿之子。</a:t>
            </a:r>
            <a:endParaRPr lang="en-US" dirty="0"/>
          </a:p>
          <a:p>
            <a:r>
              <a:rPr lang="en-US" b="1" baseline="30000" dirty="0"/>
              <a:t>25 </a:t>
            </a:r>
            <a:r>
              <a:rPr lang="zh-CN" altLang="en-US" dirty="0" smtClean="0"/>
              <a:t>他宁可和神的百姓同受苦害，也不愿暂时享受罪中之乐。</a:t>
            </a:r>
            <a:endParaRPr lang="en-US" dirty="0"/>
          </a:p>
          <a:p>
            <a:r>
              <a:rPr lang="en-US" b="1" baseline="30000" dirty="0"/>
              <a:t>26 </a:t>
            </a:r>
            <a:r>
              <a:rPr lang="zh-CN" altLang="en-US" dirty="0" smtClean="0"/>
              <a:t>他看为基督受的凌辱比埃及的财物更宝贵，因他想望所要得的赏赐。</a:t>
            </a:r>
            <a:endParaRPr lang="en-US" dirty="0"/>
          </a:p>
          <a:p>
            <a:r>
              <a:rPr lang="en-US" b="1" baseline="30000" dirty="0"/>
              <a:t>27 </a:t>
            </a:r>
            <a:r>
              <a:rPr lang="zh-CN" altLang="en-US" dirty="0" smtClean="0"/>
              <a:t>他因着信，就离开埃及，不怕王怒；因为他恒心忍耐，如同看见那不能看见的主。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baseline="30000" dirty="0"/>
              <a:t>39 </a:t>
            </a:r>
            <a:r>
              <a:rPr lang="zh-CN" altLang="en-US" dirty="0" smtClean="0"/>
              <a:t>这些人都是因信得了美好的证据，却仍未得着所应许的。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1142999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帖前</a:t>
            </a:r>
            <a:r>
              <a:rPr lang="en-US" dirty="0" smtClean="0"/>
              <a:t>3:1-10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1"/>
            <a:ext cx="7315200" cy="524256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3 </a:t>
            </a:r>
            <a:r>
              <a:rPr lang="zh-CN" altLang="en-US" sz="2200" dirty="0" smtClean="0"/>
              <a:t>我们既不能再忍，就愿意独自等在雅典，</a:t>
            </a:r>
            <a:endParaRPr lang="en-US" sz="2200" dirty="0"/>
          </a:p>
          <a:p>
            <a:r>
              <a:rPr lang="en-US" sz="2200" b="1" baseline="30000" dirty="0"/>
              <a:t>2 </a:t>
            </a:r>
            <a:r>
              <a:rPr lang="zh-CN" altLang="en-US" sz="2200" dirty="0" smtClean="0"/>
              <a:t>打发我们的兄弟在基督福音上作神执事的提摩太前去坚固你们，并在你们所信的道上劝慰你们，</a:t>
            </a:r>
            <a:endParaRPr lang="en-US" sz="2200" dirty="0"/>
          </a:p>
          <a:p>
            <a:r>
              <a:rPr lang="en-US" sz="2200" b="1" baseline="30000" dirty="0"/>
              <a:t>3 </a:t>
            </a:r>
            <a:r>
              <a:rPr lang="zh-CN" altLang="en-US" sz="2200" dirty="0" smtClean="0"/>
              <a:t>免得有人被诸般患难摇动，因为你们自己知道我们受患难原是命定的。</a:t>
            </a:r>
            <a:endParaRPr lang="en-US" sz="2200" dirty="0"/>
          </a:p>
          <a:p>
            <a:r>
              <a:rPr lang="en-US" sz="2200" b="1" baseline="30000" dirty="0"/>
              <a:t>4 </a:t>
            </a:r>
            <a:r>
              <a:rPr lang="zh-CN" altLang="en-US" sz="2200" dirty="0" smtClean="0"/>
              <a:t>我们在你们那里的时候预先告诉你们，我们必受患难，以后果然应验了，你们也知道。</a:t>
            </a:r>
            <a:endParaRPr lang="en-US" sz="2200" dirty="0"/>
          </a:p>
          <a:p>
            <a:r>
              <a:rPr lang="en-US" sz="2200" b="1" baseline="30000" dirty="0"/>
              <a:t>5 </a:t>
            </a:r>
            <a:r>
              <a:rPr lang="zh-CN" altLang="en-US" sz="2200" dirty="0" smtClean="0"/>
              <a:t>为此，我既不能再忍，就打发人去，要晓得你们的信心如何，恐怕那诱惑人的到底诱惑了你们，叫我们的劳苦归于徒然。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515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685799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帖前</a:t>
            </a:r>
            <a:r>
              <a:rPr lang="en-US" dirty="0" smtClean="0"/>
              <a:t>3:1-10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1"/>
            <a:ext cx="7315200" cy="5013960"/>
          </a:xfrm>
        </p:spPr>
        <p:txBody>
          <a:bodyPr>
            <a:normAutofit/>
          </a:bodyPr>
          <a:lstStyle/>
          <a:p>
            <a:r>
              <a:rPr lang="en-US" sz="2400" b="1" baseline="30000" dirty="0"/>
              <a:t>6 </a:t>
            </a:r>
            <a:r>
              <a:rPr lang="zh-CN" altLang="en-US" sz="2400" dirty="0" smtClean="0"/>
              <a:t>但提摩太刚才从你们那里回来，将你们信心和爱心的好消息报给我们，又说你们常常记念我们，切切地想见我吗，如同我们想见你们一样。</a:t>
            </a:r>
            <a:endParaRPr lang="en-US" sz="2400" dirty="0"/>
          </a:p>
          <a:p>
            <a:r>
              <a:rPr lang="en-US" sz="2400" b="1" baseline="30000" dirty="0"/>
              <a:t>7 </a:t>
            </a:r>
            <a:r>
              <a:rPr lang="zh-CN" altLang="en-US" sz="2400" dirty="0" smtClean="0"/>
              <a:t>所以弟兄们，我们在一切困苦患难之中，因着你们的信心就得了安慰。</a:t>
            </a:r>
            <a:endParaRPr lang="en-US" sz="2400" dirty="0"/>
          </a:p>
          <a:p>
            <a:r>
              <a:rPr lang="en-US" sz="2400" b="1" baseline="30000" dirty="0"/>
              <a:t>8 </a:t>
            </a:r>
            <a:r>
              <a:rPr lang="zh-CN" altLang="en-US" sz="2400" dirty="0" smtClean="0"/>
              <a:t>你们若靠主站立得稳，我们就活了。</a:t>
            </a:r>
            <a:endParaRPr lang="en-US" sz="2400" dirty="0"/>
          </a:p>
          <a:p>
            <a:r>
              <a:rPr lang="en-US" sz="2400" b="1" baseline="30000" dirty="0"/>
              <a:t>9 </a:t>
            </a:r>
            <a:r>
              <a:rPr lang="zh-CN" altLang="en-US" sz="2400" dirty="0" smtClean="0"/>
              <a:t>我们在神面前，因着你们甚是喜乐，为这一切喜乐，可用何等的感谢为你们报答神呢？</a:t>
            </a:r>
            <a:endParaRPr lang="en-US" sz="2400" dirty="0"/>
          </a:p>
          <a:p>
            <a:r>
              <a:rPr lang="en-US" sz="2400" b="1" baseline="30000" dirty="0"/>
              <a:t>10 </a:t>
            </a:r>
            <a:r>
              <a:rPr lang="zh-CN" altLang="en-US" sz="2400" dirty="0" smtClean="0"/>
              <a:t>我们昼夜切切地祈求，要见你们的面，补满你们信心的不足。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1"/>
            <a:ext cx="7315200" cy="1142999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林后</a:t>
            </a:r>
            <a:r>
              <a:rPr lang="en-US" dirty="0" smtClean="0"/>
              <a:t>1:3-11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1"/>
            <a:ext cx="7315200" cy="5318760"/>
          </a:xfrm>
        </p:spPr>
        <p:txBody>
          <a:bodyPr/>
          <a:lstStyle/>
          <a:p>
            <a:r>
              <a:rPr lang="en-US" b="1" baseline="30000" dirty="0"/>
              <a:t>3 </a:t>
            </a:r>
            <a:r>
              <a:rPr lang="zh-CN" altLang="en-US" dirty="0" smtClean="0"/>
              <a:t>愿颂赞归与我们的主耶稣基督的父神，就是发慈悲的父，赐各样安慰的神。</a:t>
            </a:r>
            <a:endParaRPr lang="en-US" dirty="0"/>
          </a:p>
          <a:p>
            <a:r>
              <a:rPr lang="en-US" b="1" baseline="30000" dirty="0"/>
              <a:t>4 </a:t>
            </a:r>
            <a:r>
              <a:rPr lang="zh-CN" altLang="en-US" dirty="0" smtClean="0"/>
              <a:t>我们在一切患难中，他就安慰我吗，叫我们能用神所赐的安慰去安慰那遭各样患难的人。</a:t>
            </a:r>
            <a:endParaRPr lang="en-US" dirty="0"/>
          </a:p>
          <a:p>
            <a:r>
              <a:rPr lang="en-US" b="1" baseline="30000" dirty="0"/>
              <a:t>5 </a:t>
            </a:r>
            <a:r>
              <a:rPr lang="zh-CN" altLang="en-US" dirty="0" smtClean="0"/>
              <a:t>我们既多收基督的苦楚，就靠基督多得安慰。</a:t>
            </a:r>
            <a:endParaRPr lang="en-US" dirty="0"/>
          </a:p>
          <a:p>
            <a:r>
              <a:rPr lang="en-US" b="1" baseline="30000" dirty="0"/>
              <a:t>6 </a:t>
            </a:r>
            <a:r>
              <a:rPr lang="zh-CN" altLang="en-US" dirty="0" smtClean="0"/>
              <a:t>我们受患难呢，是为叫你们得安慰，得拯救；我们得安慰呢，也是为叫你们得安慰。这安慰能叫你们忍受我们所受的那样苦楚。</a:t>
            </a:r>
            <a:endParaRPr lang="en-US" dirty="0"/>
          </a:p>
          <a:p>
            <a:r>
              <a:rPr lang="en-US" b="1" baseline="30000" dirty="0"/>
              <a:t>7 </a:t>
            </a:r>
            <a:r>
              <a:rPr lang="zh-CN" altLang="en-US" dirty="0" smtClean="0"/>
              <a:t>我们为你们所存的盼望是确定的，因为知道你们既是同受苦楚，也必通得安慰。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1"/>
            <a:ext cx="7315200" cy="685799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林后</a:t>
            </a:r>
            <a:r>
              <a:rPr lang="en-US" dirty="0" smtClean="0"/>
              <a:t>1:3-11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1"/>
            <a:ext cx="7315200" cy="5090160"/>
          </a:xfrm>
        </p:spPr>
        <p:txBody>
          <a:bodyPr>
            <a:normAutofit/>
          </a:bodyPr>
          <a:lstStyle/>
          <a:p>
            <a:r>
              <a:rPr lang="en-US" sz="2400" b="1" baseline="30000" dirty="0"/>
              <a:t>8 </a:t>
            </a:r>
            <a:r>
              <a:rPr lang="zh-CN" altLang="en-US" sz="2400" dirty="0" smtClean="0"/>
              <a:t>弟兄们，我们不要你们不晓得，我们从前在亚细亚遭遇苦难，被压太重，力不能胜，甚至连活命的指望都绝了。</a:t>
            </a:r>
            <a:endParaRPr lang="en-US" sz="2400" dirty="0"/>
          </a:p>
          <a:p>
            <a:r>
              <a:rPr lang="en-US" sz="2400" b="1" baseline="30000" dirty="0"/>
              <a:t>9 </a:t>
            </a:r>
            <a:r>
              <a:rPr lang="zh-CN" altLang="en-US" sz="2400" dirty="0" smtClean="0"/>
              <a:t>自己心里也断定是必死的，叫我们不靠自己，只靠叫死人复活的神。</a:t>
            </a:r>
            <a:endParaRPr lang="en-US" sz="2400" dirty="0"/>
          </a:p>
          <a:p>
            <a:r>
              <a:rPr lang="en-US" sz="2400" b="1" baseline="30000" dirty="0"/>
              <a:t>10 </a:t>
            </a:r>
            <a:r>
              <a:rPr lang="zh-CN" altLang="en-US" sz="2400" dirty="0" smtClean="0"/>
              <a:t>他曾就我们脱离那极大的死亡，现在仍要救我们。</a:t>
            </a:r>
            <a:endParaRPr lang="en-US" sz="2400" dirty="0"/>
          </a:p>
          <a:p>
            <a:r>
              <a:rPr lang="en-US" sz="2400" b="1" baseline="30000" dirty="0"/>
              <a:t>11 </a:t>
            </a:r>
            <a:r>
              <a:rPr lang="zh-CN" altLang="en-US" sz="2400" dirty="0" smtClean="0"/>
              <a:t>你们以祈祷帮助我们，好叫许多人为我们谢恩，就是为我们因许多人所得的恩。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51268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zh-CN" altLang="en-US" dirty="0"/>
              <a:t>约</a:t>
            </a:r>
            <a:r>
              <a:rPr lang="en-US" dirty="0" smtClean="0"/>
              <a:t>12:24-28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1"/>
            <a:ext cx="7315200" cy="4556760"/>
          </a:xfrm>
        </p:spPr>
        <p:txBody>
          <a:bodyPr>
            <a:normAutofit/>
          </a:bodyPr>
          <a:lstStyle/>
          <a:p>
            <a:r>
              <a:rPr lang="en-US" b="1" baseline="30000" dirty="0"/>
              <a:t>24 </a:t>
            </a:r>
            <a:r>
              <a:rPr lang="zh-CN" altLang="zh-CN" dirty="0" smtClean="0"/>
              <a:t>我</a:t>
            </a:r>
            <a:r>
              <a:rPr lang="zh-CN" altLang="zh-CN" dirty="0"/>
              <a:t>实实在在地告诉你们：一粒麦子不落在地里死了，仍旧是一粒；若是死了，就结出许多子粒来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25 </a:t>
            </a:r>
            <a:r>
              <a:rPr lang="zh-CN" altLang="zh-CN" dirty="0" smtClean="0"/>
              <a:t>爱惜</a:t>
            </a:r>
            <a:r>
              <a:rPr lang="zh-CN" altLang="zh-CN" dirty="0"/>
              <a:t>自己生命的，就失丧生命；在这世上恨恶自己生命的，就要保守生命到永生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26 </a:t>
            </a:r>
            <a:r>
              <a:rPr lang="zh-CN" altLang="zh-CN" dirty="0" smtClean="0"/>
              <a:t>若</a:t>
            </a:r>
            <a:r>
              <a:rPr lang="zh-CN" altLang="zh-CN" dirty="0"/>
              <a:t>有人服侍我，就当跟从我；我在哪里，服侍我的人也要在那里；若有人服侍我，我父必尊重他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27 </a:t>
            </a:r>
            <a:r>
              <a:rPr lang="en-US" altLang="zh-CN" dirty="0" smtClean="0"/>
              <a:t>“</a:t>
            </a:r>
            <a:r>
              <a:rPr lang="zh-CN" altLang="zh-CN" dirty="0"/>
              <a:t>我现在心里忧愁，我说什么才好呢</a:t>
            </a:r>
            <a:r>
              <a:rPr lang="en-US" altLang="zh-CN" dirty="0" smtClean="0"/>
              <a:t>?</a:t>
            </a:r>
            <a:r>
              <a:rPr lang="zh-CN" altLang="zh-CN" dirty="0"/>
              <a:t>父啊，救我脱离这时候；但我原是为这时候来的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28 </a:t>
            </a:r>
            <a:r>
              <a:rPr lang="zh-CN" altLang="zh-CN" dirty="0" smtClean="0"/>
              <a:t>父</a:t>
            </a:r>
            <a:r>
              <a:rPr lang="zh-CN" altLang="zh-CN" dirty="0"/>
              <a:t>啊，愿你荣耀你的名。</a:t>
            </a:r>
            <a:r>
              <a:rPr lang="en-US" altLang="zh-CN" dirty="0"/>
              <a:t>”</a:t>
            </a:r>
            <a:r>
              <a:rPr lang="zh-CN" altLang="zh-CN" dirty="0"/>
              <a:t>当时就有声音从天上来说：</a:t>
            </a:r>
            <a:r>
              <a:rPr lang="en-US" altLang="zh-CN" dirty="0"/>
              <a:t>“</a:t>
            </a:r>
            <a:r>
              <a:rPr lang="zh-CN" altLang="zh-CN" dirty="0"/>
              <a:t>我已经荣耀了我的名，还要再荣耀。</a:t>
            </a:r>
            <a:r>
              <a:rPr lang="en-US" altLang="zh-CN" dirty="0" smtClean="0"/>
              <a:t>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057400" cy="3505200"/>
          </a:xfrm>
        </p:spPr>
        <p:txBody>
          <a:bodyPr/>
          <a:lstStyle/>
          <a:p>
            <a:r>
              <a:rPr lang="zh-CN" altLang="en-US" dirty="0" smtClean="0"/>
              <a:t>坎族村庄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587432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0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219201"/>
            <a:ext cx="8991600" cy="11429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28 Days Later" panose="020B0603050302020204" pitchFamily="34" charset="0"/>
              </a:rPr>
              <a:t> </a:t>
            </a:r>
            <a:r>
              <a:rPr lang="zh-CN" altLang="en-US" dirty="0" smtClean="0">
                <a:latin typeface="28 Days Later" panose="020B0603050302020204" pitchFamily="34" charset="0"/>
              </a:rPr>
              <a:t>受苦和逼迫的七大目的</a:t>
            </a:r>
            <a:endParaRPr lang="en-US" sz="3600" dirty="0">
              <a:latin typeface="28 Days Later" panose="020B06030503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315200" cy="3720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#1 – </a:t>
            </a:r>
            <a:r>
              <a:rPr lang="zh-CN" altLang="en-US" sz="2400" dirty="0" smtClean="0"/>
              <a:t>使我们可以安慰他人</a:t>
            </a:r>
            <a:endParaRPr lang="en-US" sz="2400" dirty="0" smtClean="0"/>
          </a:p>
          <a:p>
            <a:r>
              <a:rPr lang="en-US" sz="2400" dirty="0" smtClean="0"/>
              <a:t>#2 – </a:t>
            </a:r>
            <a:r>
              <a:rPr lang="zh-CN" altLang="en-US" sz="2400" dirty="0" smtClean="0"/>
              <a:t>使我们的生命成熟</a:t>
            </a:r>
            <a:endParaRPr lang="en-US" sz="2400" dirty="0" smtClean="0"/>
          </a:p>
          <a:p>
            <a:r>
              <a:rPr lang="en-US" sz="2400" dirty="0" smtClean="0"/>
              <a:t>#3 – </a:t>
            </a:r>
            <a:r>
              <a:rPr lang="zh-CN" altLang="en-US" sz="2400" dirty="0" smtClean="0"/>
              <a:t>洁净我们</a:t>
            </a:r>
            <a:endParaRPr lang="en-US" sz="2400" dirty="0" smtClean="0"/>
          </a:p>
          <a:p>
            <a:r>
              <a:rPr lang="en-US" sz="2400" dirty="0" smtClean="0"/>
              <a:t>#4 – </a:t>
            </a:r>
            <a:r>
              <a:rPr lang="zh-CN" altLang="en-US" sz="2400" dirty="0" smtClean="0"/>
              <a:t>提供服侍的机会</a:t>
            </a:r>
            <a:endParaRPr lang="en-US" altLang="zh-CN" sz="2400" dirty="0" smtClean="0"/>
          </a:p>
          <a:p>
            <a:r>
              <a:rPr lang="en-US" sz="4000" dirty="0" smtClean="0"/>
              <a:t>#5 – </a:t>
            </a:r>
            <a:r>
              <a:rPr lang="zh-CN" altLang="en-US" sz="4000" dirty="0" smtClean="0"/>
              <a:t>我们信仰的证据</a:t>
            </a:r>
            <a:endParaRPr lang="en-US" sz="3600" dirty="0" smtClean="0"/>
          </a:p>
          <a:p>
            <a:r>
              <a:rPr lang="en-US" sz="3600" dirty="0" smtClean="0"/>
              <a:t>      </a:t>
            </a:r>
            <a:r>
              <a:rPr lang="zh-CN" altLang="en-US" sz="3600" dirty="0" smtClean="0"/>
              <a:t>徒</a:t>
            </a:r>
            <a:r>
              <a:rPr lang="en-US" sz="3600" dirty="0" smtClean="0"/>
              <a:t>5:41    </a:t>
            </a:r>
            <a:r>
              <a:rPr lang="zh-CN" altLang="en-US" sz="3600" dirty="0" smtClean="0"/>
              <a:t>彼前</a:t>
            </a:r>
            <a:r>
              <a:rPr lang="en-US" sz="3600" dirty="0" smtClean="0"/>
              <a:t>1:6-7</a:t>
            </a:r>
          </a:p>
        </p:txBody>
      </p:sp>
    </p:spTree>
    <p:extLst>
      <p:ext uri="{BB962C8B-B14F-4D97-AF65-F5344CB8AC3E}">
        <p14:creationId xmlns:p14="http://schemas.microsoft.com/office/powerpoint/2010/main" val="3137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486156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15000"/>
              </a:lnSpc>
              <a:spcBef>
                <a:spcPts val="0"/>
              </a:spcBef>
            </a:pPr>
            <a:r>
              <a:rPr lang="zh-CN" altLang="en-US" sz="3600" dirty="0" smtClean="0">
                <a:latin typeface="Trebuchet MS"/>
                <a:ea typeface="Calibri"/>
                <a:cs typeface="Times New Roman"/>
              </a:rPr>
              <a:t>神说患难和逼迫是信仰的明证。</a:t>
            </a:r>
            <a:endParaRPr lang="en-US" sz="3600" dirty="0">
              <a:ea typeface="Calibri"/>
              <a:cs typeface="Times New Roman"/>
            </a:endParaRPr>
          </a:p>
          <a:p>
            <a:pPr marL="571500" indent="-571500">
              <a:lnSpc>
                <a:spcPct val="115000"/>
              </a:lnSpc>
              <a:spcBef>
                <a:spcPts val="0"/>
              </a:spcBef>
            </a:pPr>
            <a:r>
              <a:rPr lang="zh-CN" altLang="en-US" sz="3600" dirty="0" smtClean="0">
                <a:latin typeface="Trebuchet MS"/>
                <a:ea typeface="Calibri"/>
                <a:cs typeface="Times New Roman"/>
              </a:rPr>
              <a:t>我们一起看使徒行传第五章，当门徒们在耶路撒冷被拿住，并带到犹太领袖前。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2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981200"/>
            <a:ext cx="6858000" cy="381624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他们离开公会，心里欢喜，因被算是配为这名受辱。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    </a:t>
            </a:r>
            <a:r>
              <a:rPr lang="zh-CN" altLang="en-US" sz="3200" dirty="0" smtClean="0"/>
              <a:t>徒</a:t>
            </a:r>
            <a:r>
              <a:rPr lang="en-US" sz="3200" dirty="0" smtClean="0"/>
              <a:t>5:41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11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1"/>
            <a:ext cx="7315200" cy="531876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cs typeface="Times New Roman"/>
              </a:rPr>
              <a:t>犹太领袖逼迫并杀害耶稣，现在门徒们受到类似的待遇。</a:t>
            </a:r>
            <a:endParaRPr lang="en-US" sz="2800" dirty="0">
              <a:cs typeface="Times New Roman"/>
            </a:endParaRPr>
          </a:p>
          <a:p>
            <a:r>
              <a:rPr lang="zh-CN" altLang="en-US" sz="2800" dirty="0" smtClean="0">
                <a:cs typeface="Times New Roman"/>
              </a:rPr>
              <a:t>这安慰了门徒们，他们和耶稣一样了。</a:t>
            </a:r>
            <a:r>
              <a:rPr lang="en-US" sz="2800" dirty="0" smtClean="0">
                <a:cs typeface="Times New Roman"/>
              </a:rPr>
              <a:t>  </a:t>
            </a:r>
            <a:endParaRPr lang="en-US" sz="2800" dirty="0">
              <a:cs typeface="Times New Roman"/>
            </a:endParaRPr>
          </a:p>
          <a:p>
            <a:r>
              <a:rPr lang="zh-CN" altLang="en-US" sz="2800" dirty="0" smtClean="0">
                <a:cs typeface="Times New Roman"/>
              </a:rPr>
              <a:t>神</a:t>
            </a:r>
            <a:r>
              <a:rPr lang="zh-CN" altLang="en-US" sz="2800" dirty="0" smtClean="0">
                <a:cs typeface="Times New Roman"/>
              </a:rPr>
              <a:t>使用他们</a:t>
            </a:r>
            <a:r>
              <a:rPr lang="zh-CN" altLang="en-US" sz="2800" dirty="0" smtClean="0">
                <a:cs typeface="Times New Roman"/>
              </a:rPr>
              <a:t>传扬他的福音。</a:t>
            </a:r>
            <a:endParaRPr lang="en-US" sz="2800" dirty="0">
              <a:cs typeface="Times New Roman"/>
            </a:endParaRPr>
          </a:p>
          <a:p>
            <a:r>
              <a:rPr lang="zh-CN" altLang="en-US" sz="2800" dirty="0" smtClean="0">
                <a:cs typeface="Times New Roman"/>
              </a:rPr>
              <a:t>他们明白他们的患难和逼迫是证明他们的信仰是正确的。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82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315200" cy="3816249"/>
          </a:xfrm>
        </p:spPr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配为这名受辱。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zh-CN" altLang="en-US" sz="3200" dirty="0" smtClean="0"/>
              <a:t>徒</a:t>
            </a:r>
            <a:r>
              <a:rPr lang="en-US" sz="3200" dirty="0" smtClean="0"/>
              <a:t> 5:41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85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5187849"/>
          </a:xfrm>
        </p:spPr>
        <p:txBody>
          <a:bodyPr>
            <a:normAutofit fontScale="90000"/>
          </a:bodyPr>
          <a:lstStyle/>
          <a:p>
            <a:r>
              <a:rPr lang="zh-CN" altLang="en-US" sz="2700" dirty="0" smtClean="0">
                <a:solidFill>
                  <a:schemeClr val="tx1"/>
                </a:solidFill>
                <a:latin typeface="Trebuchet MS"/>
                <a:ea typeface="Calibri"/>
                <a:cs typeface="Times New Roman"/>
              </a:rPr>
              <a:t>彼得在彼得前书也谈到了同样的事：</a:t>
            </a:r>
            <a:r>
              <a:rPr lang="en-US" sz="2700" dirty="0" smtClean="0">
                <a:solidFill>
                  <a:schemeClr val="tx1"/>
                </a:solidFill>
                <a:latin typeface="Trebuchet MS"/>
                <a:ea typeface="Calibri"/>
                <a:cs typeface="Times New Roman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Trebuchet MS"/>
                <a:ea typeface="Calibri"/>
                <a:cs typeface="Times New Roman"/>
              </a:rPr>
            </a:br>
            <a:r>
              <a:rPr lang="en-US" sz="27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27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dirty="0" smtClean="0"/>
              <a:t>……</a:t>
            </a:r>
            <a:r>
              <a:rPr lang="zh-CN" altLang="en-US" dirty="0" smtClean="0"/>
              <a:t>你们是有大喜乐</a:t>
            </a:r>
            <a:r>
              <a:rPr lang="en-US" altLang="zh-CN" dirty="0" smtClean="0"/>
              <a:t>……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zh-CN" altLang="en-US" dirty="0" smtClean="0"/>
              <a:t>但如今在百般的试炼中暂时忧愁</a:t>
            </a:r>
            <a:r>
              <a:rPr lang="en-US" altLang="zh-CN" dirty="0" smtClean="0"/>
              <a:t>……</a:t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zh-CN" altLang="en-US" sz="3200" dirty="0" smtClean="0"/>
              <a:t>彼前</a:t>
            </a:r>
            <a:r>
              <a:rPr lang="en-US" sz="3200" dirty="0" smtClean="0"/>
              <a:t>1:6-7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61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2057400"/>
            <a:ext cx="6858000" cy="3816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叫你们的信心既被试验，就比那被火试验仍然能坏的金子更显宝贵</a:t>
            </a:r>
            <a:r>
              <a:rPr lang="en-US" altLang="zh-CN" dirty="0" smtClean="0"/>
              <a:t>……</a:t>
            </a:r>
            <a:br>
              <a:rPr lang="en-US" altLang="zh-CN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zh-CN" altLang="en-US" sz="3200" dirty="0" smtClean="0"/>
              <a:t>彼前</a:t>
            </a:r>
            <a:r>
              <a:rPr lang="en-US" sz="3200" dirty="0" smtClean="0"/>
              <a:t>1:6-7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29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1"/>
            <a:ext cx="7315200" cy="524256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3600" dirty="0" smtClean="0">
                <a:ea typeface="Calibri"/>
                <a:cs typeface="Times New Roman"/>
              </a:rPr>
              <a:t>基督徒所受的患难对彼得来说是表示他们的信仰是真实的。</a:t>
            </a:r>
            <a:endParaRPr lang="en-US" sz="3600" dirty="0">
              <a:ea typeface="Calibri"/>
              <a:cs typeface="Times New Roman"/>
            </a:endParaRPr>
          </a:p>
          <a:p>
            <a:pPr marL="57150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3600" dirty="0" smtClean="0">
                <a:ea typeface="Calibri"/>
                <a:cs typeface="Times New Roman"/>
              </a:rPr>
              <a:t>是真实的。在神看有极大的价值</a:t>
            </a:r>
            <a:r>
              <a:rPr lang="en-US" altLang="zh-CN" sz="3600" dirty="0" smtClean="0">
                <a:ea typeface="Calibri"/>
                <a:cs typeface="Times New Roman"/>
              </a:rPr>
              <a:t>……</a:t>
            </a:r>
            <a:r>
              <a:rPr lang="zh-CN" altLang="en-US" sz="3600" dirty="0" smtClean="0">
                <a:ea typeface="Calibri"/>
                <a:cs typeface="Times New Roman"/>
              </a:rPr>
              <a:t>甚至比金子更宝贵。</a:t>
            </a:r>
            <a:endParaRPr lang="en-US" sz="3600" dirty="0">
              <a:ea typeface="Calibri"/>
              <a:cs typeface="Times New Roman"/>
            </a:endParaRPr>
          </a:p>
          <a:p>
            <a:pPr marL="571500" indent="-5715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ea typeface="Calibri"/>
                <a:cs typeface="Times New Roman"/>
              </a:rPr>
              <a:t>……</a:t>
            </a:r>
            <a:r>
              <a:rPr lang="zh-CN" altLang="en-US" sz="3600" dirty="0" smtClean="0">
                <a:ea typeface="Calibri"/>
                <a:cs typeface="Times New Roman"/>
              </a:rPr>
              <a:t>真实信仰的结果是</a:t>
            </a:r>
            <a:r>
              <a:rPr lang="en-US" altLang="zh-CN" sz="3600" dirty="0" smtClean="0">
                <a:ea typeface="Calibri"/>
                <a:cs typeface="Times New Roman"/>
              </a:rPr>
              <a:t>——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9927" y="1420091"/>
            <a:ext cx="7010400" cy="3816249"/>
          </a:xfrm>
        </p:spPr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在耶稣基督显现的时候，得着称赞、荣耀、尊贵。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zh-CN" altLang="en-US" sz="3200" dirty="0" smtClean="0"/>
              <a:t>彼前</a:t>
            </a:r>
            <a:r>
              <a:rPr lang="en-US" sz="3200" dirty="0" smtClean="0"/>
              <a:t>1:6-7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50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1"/>
            <a:ext cx="7315200" cy="190499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徒</a:t>
            </a:r>
            <a:r>
              <a:rPr lang="en-US" dirty="0" smtClean="0"/>
              <a:t>26:15-18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1"/>
            <a:ext cx="7315200" cy="4328160"/>
          </a:xfrm>
        </p:spPr>
        <p:txBody>
          <a:bodyPr>
            <a:normAutofit/>
          </a:bodyPr>
          <a:lstStyle/>
          <a:p>
            <a:r>
              <a:rPr lang="en-US" b="1" baseline="30000" dirty="0"/>
              <a:t>15 </a:t>
            </a:r>
            <a:r>
              <a:rPr lang="zh-CN" altLang="zh-CN" dirty="0" smtClean="0"/>
              <a:t>我</a:t>
            </a:r>
            <a:r>
              <a:rPr lang="zh-CN" altLang="zh-CN" dirty="0"/>
              <a:t>说：</a:t>
            </a:r>
            <a:r>
              <a:rPr lang="en-US" altLang="zh-CN" dirty="0"/>
              <a:t>‘</a:t>
            </a:r>
            <a:r>
              <a:rPr lang="zh-CN" altLang="zh-CN" dirty="0"/>
              <a:t>主啊，你是谁？</a:t>
            </a:r>
            <a:r>
              <a:rPr lang="en-US" altLang="zh-CN" dirty="0"/>
              <a:t>’</a:t>
            </a:r>
            <a:r>
              <a:rPr lang="zh-CN" altLang="zh-CN" dirty="0"/>
              <a:t>主说：</a:t>
            </a:r>
            <a:r>
              <a:rPr lang="en-US" altLang="zh-CN" dirty="0"/>
              <a:t>‘</a:t>
            </a:r>
            <a:r>
              <a:rPr lang="zh-CN" altLang="zh-CN" dirty="0"/>
              <a:t>我就是你所逼迫的耶稣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16 </a:t>
            </a:r>
            <a:r>
              <a:rPr lang="zh-CN" altLang="zh-CN" dirty="0" smtClean="0"/>
              <a:t>你</a:t>
            </a:r>
            <a:r>
              <a:rPr lang="zh-CN" altLang="zh-CN" dirty="0"/>
              <a:t>起来站着，我特意向你显现，要派你作执事，作见证，将你所看见的事和我将要指示你的事证明出来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17 </a:t>
            </a:r>
            <a:r>
              <a:rPr lang="zh-CN" altLang="zh-CN" dirty="0" smtClean="0"/>
              <a:t>我</a:t>
            </a:r>
            <a:r>
              <a:rPr lang="zh-CN" altLang="zh-CN" dirty="0"/>
              <a:t>也要就你脱离百姓和外邦人的手</a:t>
            </a:r>
            <a:r>
              <a:rPr lang="zh-CN" altLang="zh-CN" dirty="0" smtClean="0"/>
              <a:t>。</a:t>
            </a:r>
            <a:endParaRPr lang="en-US" dirty="0"/>
          </a:p>
          <a:p>
            <a:r>
              <a:rPr lang="en-US" b="1" baseline="30000" dirty="0"/>
              <a:t>18 </a:t>
            </a:r>
            <a:r>
              <a:rPr lang="zh-CN" altLang="zh-CN" dirty="0" smtClean="0"/>
              <a:t>我</a:t>
            </a:r>
            <a:r>
              <a:rPr lang="zh-CN" altLang="zh-CN" dirty="0"/>
              <a:t>差你到他们那里去，要叫他们的眼睛得开，从黑暗中归向光明，从撒旦权下归向神；又因信我，得蒙赦罪，和一切成圣的人同得基业。</a:t>
            </a:r>
            <a:r>
              <a:rPr lang="en-US" altLang="zh-CN" dirty="0" smtClean="0"/>
              <a:t>’”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1"/>
            <a:ext cx="7315200" cy="5166360"/>
          </a:xfrm>
        </p:spPr>
        <p:txBody>
          <a:bodyPr/>
          <a:lstStyle/>
          <a:p>
            <a:r>
              <a:rPr lang="zh-CN" altLang="en-US" sz="4000" dirty="0" smtClean="0">
                <a:ea typeface="Calibri"/>
                <a:cs typeface="Times New Roman"/>
              </a:rPr>
              <a:t>患难和逼迫显出真实的信仰和真门徒</a:t>
            </a:r>
            <a:r>
              <a:rPr lang="en-US" altLang="zh-CN" sz="4000" dirty="0" smtClean="0">
                <a:ea typeface="Calibri"/>
                <a:cs typeface="Times New Roman"/>
              </a:rPr>
              <a:t>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1"/>
            <a:ext cx="7315200" cy="152399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zh-CN" altLang="en-US" dirty="0" smtClean="0"/>
              <a:t>腓</a:t>
            </a:r>
            <a:r>
              <a:rPr lang="en-US" dirty="0" smtClean="0"/>
              <a:t>3:7-10</a:t>
            </a:r>
            <a:r>
              <a:rPr lang="en-US" dirty="0"/>
              <a:t> 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/>
          </a:bodyPr>
          <a:lstStyle/>
          <a:p>
            <a:r>
              <a:rPr lang="en-US" b="1" baseline="30000" dirty="0"/>
              <a:t>7 </a:t>
            </a:r>
            <a:r>
              <a:rPr lang="zh-CN" altLang="en-US" dirty="0" smtClean="0"/>
              <a:t>只是我先前以为与我有益的，我现在因基督都当作有损的。</a:t>
            </a:r>
            <a:endParaRPr lang="en-US" dirty="0"/>
          </a:p>
          <a:p>
            <a:r>
              <a:rPr lang="en-US" b="1" baseline="30000" dirty="0"/>
              <a:t>8 </a:t>
            </a:r>
            <a:r>
              <a:rPr lang="zh-CN" altLang="en-US" dirty="0" smtClean="0"/>
              <a:t>不但如此，我也将万事当作有损的，因我以认识我主基督耶稣为至宝。我为他已经丢弃万事，看作粪土，为要得着基督，</a:t>
            </a:r>
            <a:endParaRPr lang="en-US" dirty="0"/>
          </a:p>
          <a:p>
            <a:r>
              <a:rPr lang="en-US" b="1" baseline="30000" dirty="0"/>
              <a:t>9 </a:t>
            </a:r>
            <a:r>
              <a:rPr lang="zh-CN" altLang="en-US" dirty="0" smtClean="0"/>
              <a:t>并且得以在他里面，不是有自己因律法而得的义，乃是有信基督的义，就是因信神而来的义，</a:t>
            </a:r>
            <a:endParaRPr lang="en-US" dirty="0"/>
          </a:p>
          <a:p>
            <a:r>
              <a:rPr lang="en-US" b="1" baseline="30000" dirty="0"/>
              <a:t>10 </a:t>
            </a:r>
            <a:r>
              <a:rPr lang="zh-CN" altLang="en-US" dirty="0" smtClean="0"/>
              <a:t>使我认识基督，晓得他复活的大能，并且晓得和他一同受苦，效法他的死。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1219199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彼前</a:t>
            </a:r>
            <a:r>
              <a:rPr lang="en-US" dirty="0" smtClean="0"/>
              <a:t>4:12-14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1"/>
            <a:ext cx="7315200" cy="4937760"/>
          </a:xfrm>
        </p:spPr>
        <p:txBody>
          <a:bodyPr/>
          <a:lstStyle/>
          <a:p>
            <a:r>
              <a:rPr lang="en-US" sz="2400" b="1" baseline="30000" dirty="0"/>
              <a:t>12 </a:t>
            </a:r>
            <a:r>
              <a:rPr lang="zh-CN" altLang="en-US" sz="2400" dirty="0" smtClean="0"/>
              <a:t>亲爱的弟兄啊，有火炼的试验临到你们，不要以为奇怪（似乎是遭遇非常的事），</a:t>
            </a:r>
            <a:endParaRPr lang="en-US" sz="2400" dirty="0"/>
          </a:p>
          <a:p>
            <a:r>
              <a:rPr lang="en-US" sz="2400" b="1" baseline="30000" dirty="0"/>
              <a:t>13 </a:t>
            </a:r>
            <a:r>
              <a:rPr lang="zh-CN" altLang="en-US" sz="2400" dirty="0" smtClean="0"/>
              <a:t>倒要欢喜，因为你们是与基督一同受苦，使你们在他荣耀显现的时候，也可以欢喜快乐。</a:t>
            </a:r>
            <a:endParaRPr lang="en-US" sz="2400" dirty="0"/>
          </a:p>
          <a:p>
            <a:r>
              <a:rPr lang="en-US" sz="2400" b="1" baseline="30000" dirty="0"/>
              <a:t>14 </a:t>
            </a:r>
            <a:r>
              <a:rPr lang="zh-CN" altLang="en-US" sz="2400" dirty="0" smtClean="0"/>
              <a:t>你们若为基督的名受辱骂，便是有福的，因为神荣耀的灵常住在你们身上。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来</a:t>
            </a:r>
            <a:r>
              <a:rPr lang="en-US" dirty="0" smtClean="0"/>
              <a:t> 10:36</a:t>
            </a:r>
            <a:r>
              <a:rPr lang="en-US" altLang="zh-CN" dirty="0" smtClean="0"/>
              <a:t>-39</a:t>
            </a:r>
            <a:r>
              <a:rPr lang="en-US" dirty="0" smtClean="0"/>
              <a:t>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>
            <a:normAutofit/>
          </a:bodyPr>
          <a:lstStyle/>
          <a:p>
            <a:r>
              <a:rPr lang="en-US" sz="2400" b="1" baseline="30000" dirty="0"/>
              <a:t>36 </a:t>
            </a:r>
            <a:r>
              <a:rPr lang="zh-CN" altLang="en-US" sz="2400" dirty="0" smtClean="0"/>
              <a:t>你们必须忍耐，使你们行完了神的旨意，就可以得着所应许的。</a:t>
            </a:r>
            <a:endParaRPr lang="en-US" sz="2400" dirty="0"/>
          </a:p>
          <a:p>
            <a:r>
              <a:rPr lang="en-US" sz="2400" b="1" baseline="30000" dirty="0"/>
              <a:t>37 </a:t>
            </a:r>
            <a:r>
              <a:rPr lang="zh-CN" altLang="en-US" sz="2400" dirty="0" smtClean="0"/>
              <a:t>因为还有一点点时候，那要来的就来，并不迟延。</a:t>
            </a:r>
            <a:endParaRPr lang="en-US" sz="2400" dirty="0"/>
          </a:p>
          <a:p>
            <a:r>
              <a:rPr lang="en-US" sz="2400" b="1" baseline="30000" dirty="0"/>
              <a:t>38 </a:t>
            </a:r>
            <a:r>
              <a:rPr lang="zh-CN" altLang="en-US" sz="2400" dirty="0" smtClean="0"/>
              <a:t>只是义人必因信得生，他若退后，我心里就不喜欢他。</a:t>
            </a:r>
            <a:endParaRPr lang="en-US" sz="2400" dirty="0"/>
          </a:p>
          <a:p>
            <a:r>
              <a:rPr lang="en-US" sz="2400" b="1" baseline="30000" dirty="0"/>
              <a:t>39 </a:t>
            </a:r>
            <a:r>
              <a:rPr lang="zh-CN" altLang="en-US" sz="2400" dirty="0" smtClean="0"/>
              <a:t>我们却不是退后入沉沦的那等人，乃是由信心以致灵魂得救的人。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104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167639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帖后</a:t>
            </a:r>
            <a:r>
              <a:rPr lang="en-US" dirty="0" smtClean="0"/>
              <a:t>1:3-12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1"/>
            <a:ext cx="7315200" cy="4556760"/>
          </a:xfrm>
        </p:spPr>
        <p:txBody>
          <a:bodyPr>
            <a:normAutofit/>
          </a:bodyPr>
          <a:lstStyle/>
          <a:p>
            <a:r>
              <a:rPr lang="en-US" b="1" baseline="30000" dirty="0"/>
              <a:t>3 </a:t>
            </a:r>
            <a:r>
              <a:rPr lang="zh-CN" altLang="en-US" dirty="0" smtClean="0"/>
              <a:t>弟兄们，我们该为你们常常感谢神，这本是合宜的，因你们的信心格外增长，并且你们众人彼此相爱的心也都充足。</a:t>
            </a:r>
            <a:endParaRPr lang="en-US" dirty="0"/>
          </a:p>
          <a:p>
            <a:r>
              <a:rPr lang="en-US" b="1" baseline="30000" dirty="0"/>
              <a:t>4 </a:t>
            </a:r>
            <a:r>
              <a:rPr lang="zh-CN" altLang="en-US" dirty="0" smtClean="0"/>
              <a:t>甚至我们在神的各教会里为你们夸口，都因你们在所受的一切逼迫患难中，仍旧存忍耐和信心。</a:t>
            </a:r>
            <a:endParaRPr lang="en-US" dirty="0"/>
          </a:p>
          <a:p>
            <a:r>
              <a:rPr lang="en-US" b="1" baseline="30000" dirty="0"/>
              <a:t>5 </a:t>
            </a:r>
            <a:r>
              <a:rPr lang="zh-CN" altLang="en-US" dirty="0" smtClean="0"/>
              <a:t>这正是神公义判断的明证，叫你们可算配得神的国，你们就是为这国受苦。</a:t>
            </a:r>
            <a:endParaRPr lang="en-US" dirty="0"/>
          </a:p>
          <a:p>
            <a:r>
              <a:rPr lang="en-US" b="1" baseline="30000" dirty="0"/>
              <a:t>6 </a:t>
            </a:r>
            <a:r>
              <a:rPr lang="zh-CN" altLang="en-US" dirty="0" smtClean="0"/>
              <a:t>神既是公义的，就必将患难报应那加患难给你们的人；</a:t>
            </a:r>
            <a:endParaRPr lang="en-US" dirty="0"/>
          </a:p>
          <a:p>
            <a:r>
              <a:rPr lang="en-US" b="1" baseline="30000" dirty="0"/>
              <a:t>7 </a:t>
            </a:r>
            <a:r>
              <a:rPr lang="zh-CN" altLang="en-US" dirty="0" smtClean="0"/>
              <a:t>也必使你们这受患难的人与我们同得平安。那时，主耶稣同他有能力的天使从天上在火焰中显现。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5200" cy="106679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帖后</a:t>
            </a:r>
            <a:r>
              <a:rPr lang="en-US" dirty="0" smtClean="0"/>
              <a:t>1:3-12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399"/>
            <a:ext cx="7315200" cy="5013961"/>
          </a:xfrm>
        </p:spPr>
        <p:txBody>
          <a:bodyPr/>
          <a:lstStyle/>
          <a:p>
            <a:r>
              <a:rPr lang="en-US" b="1" baseline="30000" dirty="0"/>
              <a:t>8 </a:t>
            </a:r>
            <a:r>
              <a:rPr lang="zh-CN" altLang="en-US" dirty="0" smtClean="0"/>
              <a:t>要报应那不认识神和那不听从我主耶稣福音的人。</a:t>
            </a:r>
            <a:endParaRPr lang="en-US" dirty="0"/>
          </a:p>
          <a:p>
            <a:r>
              <a:rPr lang="en-US" b="1" baseline="30000" dirty="0"/>
              <a:t>9 </a:t>
            </a:r>
            <a:r>
              <a:rPr lang="zh-CN" altLang="en-US" dirty="0" smtClean="0"/>
              <a:t>他们要收刑罚，就是永远沉沦，离开主的面和他权能的荣光。</a:t>
            </a:r>
            <a:endParaRPr lang="en-US" dirty="0"/>
          </a:p>
          <a:p>
            <a:r>
              <a:rPr lang="en-US" b="1" baseline="30000" dirty="0"/>
              <a:t>10 </a:t>
            </a:r>
            <a:r>
              <a:rPr lang="zh-CN" altLang="en-US" dirty="0" smtClean="0"/>
              <a:t>这正是主降临，要在他圣徒的身上得荣耀，又在一切信的人身上显为希奇的那日子（我们对你们作的见证，你们也信了）。</a:t>
            </a:r>
            <a:endParaRPr lang="en-US" dirty="0"/>
          </a:p>
          <a:p>
            <a:r>
              <a:rPr lang="en-US" b="1" baseline="30000" dirty="0"/>
              <a:t>11 </a:t>
            </a:r>
            <a:r>
              <a:rPr lang="zh-CN" altLang="en-US" dirty="0" smtClean="0"/>
              <a:t>因此，我们常为你们祷告，愿我们的神看你们配得过所蒙的召，又用大能成就你们一切所羡慕的良善和一切因信心所作的工夫，</a:t>
            </a:r>
            <a:endParaRPr lang="en-US" dirty="0"/>
          </a:p>
          <a:p>
            <a:r>
              <a:rPr lang="en-US" b="1" baseline="30000" dirty="0"/>
              <a:t>12 </a:t>
            </a:r>
            <a:r>
              <a:rPr lang="zh-CN" altLang="en-US" dirty="0" smtClean="0"/>
              <a:t>叫我们主耶稣的名在你们身上得荣耀，你们也在他身上得荣耀，都照着我们的神兵主耶稣基督的恩。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152399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彼前</a:t>
            </a:r>
            <a:r>
              <a:rPr lang="en-US" dirty="0" smtClean="0"/>
              <a:t>1:6-7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315200" cy="4709160"/>
          </a:xfrm>
        </p:spPr>
        <p:txBody>
          <a:bodyPr/>
          <a:lstStyle/>
          <a:p>
            <a:r>
              <a:rPr lang="en-US" sz="2800" b="1" baseline="30000" dirty="0"/>
              <a:t>6 </a:t>
            </a:r>
            <a:r>
              <a:rPr lang="zh-CN" altLang="en-US" sz="2800" dirty="0" smtClean="0"/>
              <a:t>因此，你们是大有喜乐。但如今在百般的试炼中暂时忧愁，</a:t>
            </a:r>
            <a:endParaRPr lang="en-US" sz="2800" dirty="0"/>
          </a:p>
          <a:p>
            <a:r>
              <a:rPr lang="en-US" sz="2800" b="1" baseline="30000" dirty="0"/>
              <a:t>7 </a:t>
            </a:r>
            <a:r>
              <a:rPr lang="zh-CN" altLang="en-US" sz="2800" dirty="0" smtClean="0"/>
              <a:t>叫你们的信心既被试验，就比那被火试验仍然能坏的金子更显宝贵，可以在耶稣基督显现的时候，得着称赞、荣耀、尊贵。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209800" cy="3657600"/>
          </a:xfrm>
        </p:spPr>
        <p:txBody>
          <a:bodyPr/>
          <a:lstStyle/>
          <a:p>
            <a:r>
              <a:rPr lang="zh-CN" altLang="en-US" dirty="0" smtClean="0"/>
              <a:t>村庄上的雪</a:t>
            </a:r>
            <a:endParaRPr lang="en-US" dirty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523182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1" y="3230563"/>
            <a:ext cx="5462587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887">
            <a:off x="4013413" y="2260693"/>
            <a:ext cx="4972400" cy="328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4924">
            <a:off x="324744" y="317892"/>
            <a:ext cx="4989480" cy="330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5562600"/>
            <a:ext cx="3200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zh-CN" altLang="en-US" dirty="0" smtClean="0"/>
              <a:t>村里的教会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219201"/>
            <a:ext cx="8991600" cy="11429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28 Days Later" panose="020B0603050302020204" pitchFamily="34" charset="0"/>
              </a:rPr>
              <a:t> </a:t>
            </a:r>
            <a:r>
              <a:rPr lang="zh-CN" altLang="en-US" dirty="0" smtClean="0">
                <a:latin typeface="28 Days Later" panose="020B0603050302020204" pitchFamily="34" charset="0"/>
              </a:rPr>
              <a:t>受苦和逼迫的七大目的</a:t>
            </a:r>
            <a:endParaRPr lang="en-US" sz="3600" dirty="0">
              <a:latin typeface="28 Days Later" panose="020B060305030202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7315200" cy="3720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#1 – </a:t>
            </a:r>
            <a:r>
              <a:rPr lang="zh-CN" altLang="en-US" sz="2400" dirty="0" smtClean="0"/>
              <a:t>使我们可以安慰他人</a:t>
            </a:r>
            <a:endParaRPr lang="en-US" sz="2400" dirty="0" smtClean="0"/>
          </a:p>
          <a:p>
            <a:r>
              <a:rPr lang="en-US" sz="2400" dirty="0" smtClean="0"/>
              <a:t>#2 – </a:t>
            </a:r>
            <a:r>
              <a:rPr lang="zh-CN" altLang="en-US" sz="2400" dirty="0" smtClean="0"/>
              <a:t>使我们的生命成熟</a:t>
            </a:r>
            <a:endParaRPr lang="en-US" sz="2400" dirty="0" smtClean="0"/>
          </a:p>
          <a:p>
            <a:r>
              <a:rPr lang="en-US" sz="2400" dirty="0" smtClean="0"/>
              <a:t>#3 – </a:t>
            </a:r>
            <a:r>
              <a:rPr lang="zh-CN" altLang="en-US" sz="2400" dirty="0" smtClean="0"/>
              <a:t>洁净我们</a:t>
            </a:r>
            <a:endParaRPr lang="en-US" sz="2400" dirty="0" smtClean="0"/>
          </a:p>
          <a:p>
            <a:r>
              <a:rPr lang="en-US" sz="2400" dirty="0" smtClean="0"/>
              <a:t>#4 – </a:t>
            </a:r>
            <a:r>
              <a:rPr lang="zh-CN" altLang="en-US" sz="2400" dirty="0" smtClean="0"/>
              <a:t>提供服侍的机会</a:t>
            </a:r>
            <a:endParaRPr lang="en-US" sz="2400" dirty="0" smtClean="0"/>
          </a:p>
          <a:p>
            <a:r>
              <a:rPr lang="en-US" sz="2400" dirty="0" smtClean="0"/>
              <a:t>#5 – </a:t>
            </a:r>
            <a:r>
              <a:rPr lang="zh-CN" altLang="en-US" sz="2400" dirty="0" smtClean="0"/>
              <a:t>我们信仰的证据</a:t>
            </a:r>
            <a:r>
              <a:rPr lang="en-US" sz="2400" dirty="0" smtClean="0"/>
              <a:t>a proof of our faith</a:t>
            </a:r>
          </a:p>
          <a:p>
            <a:r>
              <a:rPr lang="en-US" sz="4000" dirty="0" smtClean="0"/>
              <a:t>#6 – </a:t>
            </a:r>
            <a:r>
              <a:rPr lang="zh-CN" altLang="en-US" sz="4000" dirty="0" smtClean="0"/>
              <a:t>使耶稣的生命透过我们得以彰显</a:t>
            </a:r>
            <a:endParaRPr lang="en-US" sz="4000" dirty="0" smtClean="0"/>
          </a:p>
          <a:p>
            <a:r>
              <a:rPr lang="en-US" sz="3600" dirty="0" smtClean="0"/>
              <a:t>         </a:t>
            </a:r>
            <a:r>
              <a:rPr lang="zh-CN" altLang="en-US" sz="3600" dirty="0" smtClean="0"/>
              <a:t>林后</a:t>
            </a:r>
            <a:r>
              <a:rPr lang="en-US" sz="3600" dirty="0" smtClean="0"/>
              <a:t>4:7-11</a:t>
            </a:r>
          </a:p>
        </p:txBody>
      </p:sp>
    </p:spTree>
    <p:extLst>
      <p:ext uri="{BB962C8B-B14F-4D97-AF65-F5344CB8AC3E}">
        <p14:creationId xmlns:p14="http://schemas.microsoft.com/office/powerpoint/2010/main" val="9810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16764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罗</a:t>
            </a:r>
            <a:r>
              <a:rPr lang="en-US" dirty="0" smtClean="0"/>
              <a:t> 8:26-28 (</a:t>
            </a:r>
            <a:r>
              <a:rPr lang="zh-CN" altLang="en-US" dirty="0" smtClean="0"/>
              <a:t>和合本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1"/>
            <a:ext cx="7315200" cy="4404360"/>
          </a:xfrm>
        </p:spPr>
        <p:txBody>
          <a:bodyPr>
            <a:normAutofit/>
          </a:bodyPr>
          <a:lstStyle/>
          <a:p>
            <a:r>
              <a:rPr lang="en-US" sz="2400" b="1" baseline="30000" dirty="0"/>
              <a:t>26 </a:t>
            </a:r>
            <a:r>
              <a:rPr lang="zh-CN" altLang="zh-CN" sz="2400" dirty="0" smtClean="0"/>
              <a:t>况且</a:t>
            </a:r>
            <a:r>
              <a:rPr lang="zh-CN" altLang="zh-CN" sz="2400" dirty="0"/>
              <a:t>，我们的软弱有圣灵帮助，我们本不晓得当怎样祷告，只是圣灵亲自用说不出来的叹息替我们</a:t>
            </a:r>
            <a:r>
              <a:rPr lang="zh-CN" altLang="zh-CN" sz="2400" dirty="0" smtClean="0"/>
              <a:t>祷告</a:t>
            </a:r>
            <a:r>
              <a:rPr lang="zh-CN" altLang="en-US" sz="2400" dirty="0" smtClean="0"/>
              <a:t>。</a:t>
            </a:r>
            <a:endParaRPr lang="en-US" sz="2400" dirty="0"/>
          </a:p>
          <a:p>
            <a:r>
              <a:rPr lang="en-US" sz="2400" b="1" baseline="30000" dirty="0"/>
              <a:t>27 </a:t>
            </a:r>
            <a:r>
              <a:rPr lang="zh-CN" altLang="zh-CN" sz="2400" dirty="0" smtClean="0"/>
              <a:t>鉴</a:t>
            </a:r>
            <a:r>
              <a:rPr lang="zh-CN" altLang="zh-CN" sz="2400" dirty="0"/>
              <a:t>察人心的，晓得圣灵的意思，因为圣灵照着神的旨意替圣徒</a:t>
            </a:r>
            <a:r>
              <a:rPr lang="zh-CN" altLang="zh-CN" sz="2400" dirty="0" smtClean="0"/>
              <a:t>祈求</a:t>
            </a:r>
            <a:r>
              <a:rPr lang="zh-CN" altLang="en-US" sz="2400" dirty="0" smtClean="0"/>
              <a:t>。</a:t>
            </a:r>
            <a:endParaRPr lang="en-US" sz="2400" dirty="0"/>
          </a:p>
          <a:p>
            <a:r>
              <a:rPr lang="en-US" sz="2400" b="1" baseline="30000" dirty="0"/>
              <a:t>28 </a:t>
            </a:r>
            <a:r>
              <a:rPr lang="zh-CN" altLang="zh-CN" sz="2400" dirty="0" smtClean="0"/>
              <a:t>我们</a:t>
            </a:r>
            <a:r>
              <a:rPr lang="zh-CN" altLang="zh-CN" sz="2400" dirty="0"/>
              <a:t>晓得万事都互相效力，叫爱神的人得益处，就是按他旨意被召的人</a:t>
            </a:r>
            <a:r>
              <a:rPr lang="zh-CN" altLang="zh-CN" sz="2400" dirty="0" smtClean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1"/>
            <a:ext cx="7315200" cy="52425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zh-CN" altLang="en-US" sz="4400" dirty="0" smtClean="0">
                <a:latin typeface="Trebuchet MS"/>
                <a:ea typeface="Calibri"/>
                <a:cs typeface="Times New Roman"/>
              </a:rPr>
              <a:t>神说，他使用患难和逼迫为要使耶稣的生命显明在我们身上</a:t>
            </a:r>
            <a:r>
              <a:rPr lang="en-US" altLang="zh-CN" sz="4400" dirty="0" smtClean="0">
                <a:latin typeface="Trebuchet MS"/>
                <a:ea typeface="Calibri"/>
                <a:cs typeface="Times New Roman"/>
              </a:rPr>
              <a:t>……</a:t>
            </a:r>
            <a:endParaRPr lang="en-US" sz="4400" dirty="0">
              <a:ea typeface="Calibri"/>
              <a:cs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zh-CN" altLang="en-US" sz="4400" dirty="0" smtClean="0">
                <a:latin typeface="Trebuchet MS"/>
                <a:ea typeface="Calibri"/>
                <a:cs typeface="Times New Roman"/>
              </a:rPr>
              <a:t>林后</a:t>
            </a:r>
            <a:r>
              <a:rPr lang="en-US" sz="4400" dirty="0" smtClean="0">
                <a:latin typeface="Trebuchet MS"/>
                <a:ea typeface="Calibri"/>
                <a:cs typeface="Times New Roman"/>
              </a:rPr>
              <a:t>4 </a:t>
            </a:r>
            <a:r>
              <a:rPr lang="zh-CN" altLang="en-US" sz="4400" dirty="0" smtClean="0">
                <a:latin typeface="Trebuchet MS"/>
                <a:ea typeface="Calibri"/>
                <a:cs typeface="Times New Roman"/>
              </a:rPr>
              <a:t>章如此说</a:t>
            </a:r>
            <a:r>
              <a:rPr lang="en-US" altLang="zh-CN" sz="4400" dirty="0" smtClean="0">
                <a:latin typeface="Trebuchet MS"/>
                <a:ea typeface="Calibri"/>
                <a:cs typeface="Times New Roman"/>
              </a:rPr>
              <a:t>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990600"/>
            <a:ext cx="7010400" cy="548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我们有这宝贝放在瓦器里</a:t>
            </a:r>
            <a:r>
              <a:rPr lang="en-US" altLang="zh-CN" dirty="0" smtClean="0"/>
              <a:t>……</a:t>
            </a:r>
            <a:br>
              <a:rPr lang="en-US" altLang="zh-CN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……</a:t>
            </a:r>
            <a:r>
              <a:rPr lang="zh-CN" altLang="en-US" dirty="0" smtClean="0"/>
              <a:t>要显明这莫大的能力，是出于神，不是出于我们</a:t>
            </a:r>
            <a:r>
              <a:rPr lang="en-US" altLang="zh-CN" dirty="0" smtClean="0"/>
              <a:t>……</a:t>
            </a:r>
            <a:br>
              <a:rPr lang="en-US" altLang="zh-CN" dirty="0" smtClean="0"/>
            </a:br>
            <a:r>
              <a:rPr lang="en-US" dirty="0" smtClean="0"/>
              <a:t>					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					</a:t>
            </a:r>
            <a:r>
              <a:rPr lang="zh-CN" altLang="en-US" sz="3600" dirty="0" smtClean="0"/>
              <a:t>林后</a:t>
            </a:r>
            <a:r>
              <a:rPr lang="en-US" sz="3600" dirty="0" smtClean="0"/>
              <a:t>4:7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08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1143000"/>
            <a:ext cx="6400800" cy="427344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我们四面受敌，却不被困住</a:t>
            </a:r>
            <a:r>
              <a:rPr lang="en-US" altLang="zh-CN" dirty="0" smtClean="0"/>
              <a:t>……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zh-CN" altLang="en-US" sz="3200" dirty="0" smtClean="0"/>
              <a:t>林后</a:t>
            </a:r>
            <a:r>
              <a:rPr lang="en-US" sz="3200" dirty="0" smtClean="0"/>
              <a:t>4:8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161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1752600"/>
            <a:ext cx="6324600" cy="3816249"/>
          </a:xfrm>
        </p:spPr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心里作难，却不至失望</a:t>
            </a:r>
            <a:r>
              <a:rPr lang="en-US" altLang="zh-CN" dirty="0" smtClean="0"/>
              <a:t>……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zh-CN" altLang="en-US" dirty="0" smtClean="0"/>
              <a:t>林后</a:t>
            </a:r>
            <a:r>
              <a:rPr lang="en-US" sz="3200" dirty="0" smtClean="0"/>
              <a:t>4:8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585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1676400"/>
            <a:ext cx="6629400" cy="3816249"/>
          </a:xfrm>
        </p:spPr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遭逼迫，却不被丢弃</a:t>
            </a:r>
            <a:r>
              <a:rPr lang="en-US" altLang="zh-CN" dirty="0" smtClean="0"/>
              <a:t>……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zh-CN" altLang="en-US" sz="3200" dirty="0" smtClean="0"/>
              <a:t>林后</a:t>
            </a:r>
            <a:r>
              <a:rPr lang="en-US" sz="3200" dirty="0" smtClean="0"/>
              <a:t>4:9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052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0200" y="1752600"/>
            <a:ext cx="6629400" cy="3816249"/>
          </a:xfrm>
        </p:spPr>
        <p:txBody>
          <a:bodyPr>
            <a:normAutofit/>
          </a:bodyPr>
          <a:lstStyle/>
          <a:p>
            <a:r>
              <a:rPr lang="en-US" dirty="0" smtClean="0"/>
              <a:t>……</a:t>
            </a:r>
            <a:r>
              <a:rPr lang="zh-CN" altLang="en-US" dirty="0" smtClean="0"/>
              <a:t>打倒了，却不至死亡。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zh-CN" altLang="en-US" sz="3200" dirty="0" smtClean="0"/>
              <a:t>林后</a:t>
            </a:r>
            <a:r>
              <a:rPr lang="en-US" sz="3200" dirty="0" smtClean="0"/>
              <a:t>4:9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5212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1828800"/>
            <a:ext cx="7315200" cy="381624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身上常带着耶稣的死</a:t>
            </a:r>
            <a:r>
              <a:rPr lang="en-US" altLang="zh-CN" dirty="0" smtClean="0"/>
              <a:t>……</a:t>
            </a:r>
            <a:br>
              <a:rPr lang="en-US" altLang="zh-CN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    </a:t>
            </a:r>
            <a:r>
              <a:rPr lang="zh-CN" altLang="en-US" sz="3200" dirty="0"/>
              <a:t>林</a:t>
            </a:r>
            <a:r>
              <a:rPr lang="zh-CN" altLang="en-US" sz="3200" dirty="0" smtClean="0"/>
              <a:t>后</a:t>
            </a:r>
            <a:r>
              <a:rPr lang="en-US" sz="3200" dirty="0" smtClean="0"/>
              <a:t>4:10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0600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905000"/>
            <a:ext cx="7315200" cy="37400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……</a:t>
            </a:r>
            <a:r>
              <a:rPr lang="zh-CN" altLang="en-US" dirty="0"/>
              <a:t>使耶稣的生也显明在我们身上。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zh-CN" altLang="en-US" sz="3200" dirty="0" smtClean="0"/>
              <a:t>林后</a:t>
            </a:r>
            <a:r>
              <a:rPr lang="en-US" sz="3200" dirty="0" smtClean="0"/>
              <a:t>4:10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577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315200" cy="4861560"/>
          </a:xfrm>
        </p:spPr>
        <p:txBody>
          <a:bodyPr/>
          <a:lstStyle/>
          <a:p>
            <a:r>
              <a:rPr lang="zh-CN" altLang="en-US" sz="4000" dirty="0" smtClean="0">
                <a:ea typeface="Calibri"/>
                <a:cs typeface="Times New Roman"/>
              </a:rPr>
              <a:t>藉着我们如何生活，逼迫和患难给我们彰显耶稣的生命和品格的机会。</a:t>
            </a:r>
            <a:endParaRPr lang="en-US" sz="40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1905000"/>
            <a:ext cx="7391400" cy="381624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因为我们这活着的人，是常为耶稣被交于死地</a:t>
            </a:r>
            <a:r>
              <a:rPr lang="en-US" altLang="zh-CN" dirty="0" smtClean="0"/>
              <a:t>……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      	</a:t>
            </a:r>
            <a:r>
              <a:rPr lang="zh-CN" altLang="en-US" sz="3600" dirty="0" smtClean="0"/>
              <a:t>林后</a:t>
            </a:r>
            <a:r>
              <a:rPr lang="en-US" sz="3600" dirty="0" smtClean="0"/>
              <a:t>4:11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230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4068</Words>
  <Application>Microsoft Office PowerPoint</Application>
  <PresentationFormat>全屏显示(4:3)</PresentationFormat>
  <Paragraphs>484</Paragraphs>
  <Slides>122</Slides>
  <Notes>70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122</vt:i4>
      </vt:variant>
    </vt:vector>
  </HeadingPairs>
  <TitlesOfParts>
    <vt:vector size="133" baseType="lpstr">
      <vt:lpstr>28 Days Later</vt:lpstr>
      <vt:lpstr>Academy Engraved LET</vt:lpstr>
      <vt:lpstr>方正舒体</vt:lpstr>
      <vt:lpstr>Arial</vt:lpstr>
      <vt:lpstr>Calibri</vt:lpstr>
      <vt:lpstr>Courier New</vt:lpstr>
      <vt:lpstr>Symbol</vt:lpstr>
      <vt:lpstr>Times New Roman</vt:lpstr>
      <vt:lpstr>Trebuchet MS</vt:lpstr>
      <vt:lpstr>Wingdings</vt:lpstr>
      <vt:lpstr>Perspective</vt:lpstr>
      <vt:lpstr>有何目的?? </vt:lpstr>
      <vt:lpstr>耶和华在天上立定宝座；他的权柄统管万有。       诗 103:19</vt:lpstr>
      <vt:lpstr>PowerPoint 演示文稿</vt:lpstr>
      <vt:lpstr>PowerPoint 演示文稿</vt:lpstr>
      <vt:lpstr>PowerPoint 演示文稿</vt:lpstr>
      <vt:lpstr>PowerPoint 演示文稿</vt:lpstr>
      <vt:lpstr>  约12:24-28 (和合本) </vt:lpstr>
      <vt:lpstr>徒26:15-18 (和合本) </vt:lpstr>
      <vt:lpstr>罗 8:26-28 (和合本) </vt:lpstr>
      <vt:lpstr>弗 1:11-12 (和合本) </vt:lpstr>
      <vt:lpstr>弗 3:8-13 (和合本) </vt:lpstr>
      <vt:lpstr>腓 3:12-14 (和合本) </vt:lpstr>
      <vt:lpstr>提后1:8-12 (和合本) </vt:lpstr>
      <vt:lpstr> 受苦难和逼迫的七个目的</vt:lpstr>
      <vt:lpstr>PowerPoint 演示文稿</vt:lpstr>
      <vt:lpstr>康族人</vt:lpstr>
      <vt:lpstr>Hasta Ram</vt:lpstr>
      <vt:lpstr>圣经翻译成康族语</vt:lpstr>
      <vt:lpstr>PowerPoint 演示文稿</vt:lpstr>
      <vt:lpstr>PowerPoint 演示文稿</vt:lpstr>
      <vt:lpstr>PowerPoint 演示文稿</vt:lpstr>
      <vt:lpstr> 受苦和遭逼迫的七大目的</vt:lpstr>
      <vt:lpstr>……我们在患难中，他们就安慰我们……  叫我们去安慰那遭各样患难的人………           林后1:4, 6</vt:lpstr>
      <vt:lpstr>PowerPoint 演示文稿</vt:lpstr>
      <vt:lpstr>7 位被捕</vt:lpstr>
      <vt:lpstr> 受苦和逼迫的七大目的</vt:lpstr>
      <vt:lpstr>我的弟兄们，你们落在百般试炼中，都要以为大喜乐……       雅 1:2-4</vt:lpstr>
      <vt:lpstr>……因为知道你们的信心经过试验，就生忍耐……       雅 1:2-4</vt:lpstr>
      <vt:lpstr>……但忍耐也当成功……     雅 1:2-4</vt:lpstr>
      <vt:lpstr>……使你们成全完备，毫无缺欠。          雅 1:2-4</vt:lpstr>
      <vt:lpstr>  林后12:7 (和合本) </vt:lpstr>
      <vt:lpstr>PowerPoint 演示文稿</vt:lpstr>
      <vt:lpstr>……就是在患难中也是欢欢喜喜的……   ……因为知道患难生忍耐…...       罗 5:3-4</vt:lpstr>
      <vt:lpstr>……忍耐生老练……  ……老练生盼望。       罗 5:3-4</vt:lpstr>
      <vt:lpstr>PowerPoint 演示文稿</vt:lpstr>
      <vt:lpstr>PowerPoint 演示文稿</vt:lpstr>
      <vt:lpstr>PowerPoint 演示文稿</vt:lpstr>
      <vt:lpstr>PowerPoint 演示文稿</vt:lpstr>
      <vt:lpstr> 受苦和逼迫的七大目的7</vt:lpstr>
      <vt:lpstr>然而他知道我所行的路……  ……他试炼我之后，  我必如精金。      伯23:10</vt:lpstr>
      <vt:lpstr>PowerPoint 演示文稿</vt:lpstr>
      <vt:lpstr>万民哪，你们当称颂我们的神…… a使人得听赞美他的声音。      诗 66:8-12</vt:lpstr>
      <vt:lpstr>他使我们的性命存活，也不叫我们的脚摇动。          诗66:8-12</vt:lpstr>
      <vt:lpstr>神啊，你曾试验我们……  熬炼我们，如熬炼银子一样。          诗66:8-12</vt:lpstr>
      <vt:lpstr>PowerPoint 演示文稿</vt:lpstr>
      <vt:lpstr>你使我们进入网罗，  把重担放在我们的身上。   你使人坐车轧我们的头。      诗 66:8-12</vt:lpstr>
      <vt:lpstr>PowerPoint 演示文稿</vt:lpstr>
      <vt:lpstr>我们经过水火……  你却使我们到丰富之地。       诗66:8-12</vt:lpstr>
      <vt:lpstr>PowerPoint 演示文稿</vt:lpstr>
      <vt:lpstr>彼前1:6-8 (和合本) </vt:lpstr>
      <vt:lpstr>山羊毛帐篷</vt:lpstr>
      <vt:lpstr>PowerPoint 演示文稿</vt:lpstr>
      <vt:lpstr>PowerPoint 演示文稿</vt:lpstr>
      <vt:lpstr>Dalla</vt:lpstr>
      <vt:lpstr>受苦和逼迫的七大目的</vt:lpstr>
      <vt:lpstr>PowerPoint 演示文稿</vt:lpstr>
      <vt:lpstr>弟兄们，我愿意你们知道..….  ……我所遭遇的事更是叫福音兴旺。      腓 1:12</vt:lpstr>
      <vt:lpstr>并且那在主里的弟兄，多半因我受的捆锁，  就笃信不疑……      腓1:14</vt:lpstr>
      <vt:lpstr>…越发放胆传神的道，无所惧怕。       腓1:14</vt:lpstr>
      <vt:lpstr>PowerPoint 演示文稿</vt:lpstr>
      <vt:lpstr>但这一切的事以先……  人要下手拿住你们，逼迫你们…...      路 21:12-13 </vt:lpstr>
      <vt:lpstr>……又为我的名拉你们到君王诸侯面前。        路 21:12-13 </vt:lpstr>
      <vt:lpstr>但这些事终必为你们的见证。      路 21:12-13 </vt:lpstr>
      <vt:lpstr>雅 2:14-20 (和合本) </vt:lpstr>
      <vt:lpstr>来 11:24-27, 39 (和合本) </vt:lpstr>
      <vt:lpstr>帖前3:1-10 (和合本) </vt:lpstr>
      <vt:lpstr>帖前3:1-10 (和合本)</vt:lpstr>
      <vt:lpstr>林后1:3-11 (和合本) </vt:lpstr>
      <vt:lpstr>林后1:3-11 (和合本)</vt:lpstr>
      <vt:lpstr>坎族村庄</vt:lpstr>
      <vt:lpstr> 受苦和逼迫的七大目的</vt:lpstr>
      <vt:lpstr>PowerPoint 演示文稿</vt:lpstr>
      <vt:lpstr>他们离开公会，心里欢喜，因被算是配为这名受辱。          徒5:41</vt:lpstr>
      <vt:lpstr>PowerPoint 演示文稿</vt:lpstr>
      <vt:lpstr>……配为这名受辱。       徒 5:41</vt:lpstr>
      <vt:lpstr>彼得在彼得前书也谈到了同样的事：  ……你们是有大喜乐……  但如今在百般的试炼中暂时忧愁……       彼前1:6-7</vt:lpstr>
      <vt:lpstr>……叫你们的信心既被试验，就比那被火试验仍然能坏的金子更显宝贵……      彼前1:6-7</vt:lpstr>
      <vt:lpstr>PowerPoint 演示文稿</vt:lpstr>
      <vt:lpstr>……在耶稣基督显现的时候，得着称赞、荣耀、尊贵。          彼前1:6-7</vt:lpstr>
      <vt:lpstr>PowerPoint 演示文稿</vt:lpstr>
      <vt:lpstr>  腓3:7-10  (和合本) </vt:lpstr>
      <vt:lpstr>彼前4:12-14 (和合本) </vt:lpstr>
      <vt:lpstr>来 10:36-39 (和合本) </vt:lpstr>
      <vt:lpstr>帖后1:3-12 (和合本) </vt:lpstr>
      <vt:lpstr>帖后1:3-12 (和合本)</vt:lpstr>
      <vt:lpstr>彼前1:6-7 (和合本) </vt:lpstr>
      <vt:lpstr>村庄上的雪</vt:lpstr>
      <vt:lpstr>  村里的教会</vt:lpstr>
      <vt:lpstr> 受苦和逼迫的七大目的</vt:lpstr>
      <vt:lpstr>PowerPoint 演示文稿</vt:lpstr>
      <vt:lpstr>……我们有这宝贝放在瓦器里……  ……要显明这莫大的能力，是出于神，不是出于我们……            林后4:7</vt:lpstr>
      <vt:lpstr>我们四面受敌，却不被困住……      林后4:8 </vt:lpstr>
      <vt:lpstr>……心里作难，却不至失望……      林后4:8 </vt:lpstr>
      <vt:lpstr>……遭逼迫，却不被丢弃……      林后4:9 </vt:lpstr>
      <vt:lpstr>……打倒了，却不至死亡。      林后4:9 </vt:lpstr>
      <vt:lpstr>身上常带着耶稣的死……          林后4:10 </vt:lpstr>
      <vt:lpstr>……使耶稣的生也显明在我们身上。       林后4:10 </vt:lpstr>
      <vt:lpstr>PowerPoint 演示文稿</vt:lpstr>
      <vt:lpstr>因为我们这活着的人，是常为耶稣被交于死地……            林后4:11 </vt:lpstr>
      <vt:lpstr>……使耶稣的生在我们这必死的身上显明出来。            林后4:11 </vt:lpstr>
      <vt:lpstr>PowerPoint 演示文稿</vt:lpstr>
      <vt:lpstr>太5:13-16 (和合本) </vt:lpstr>
      <vt:lpstr>弗 2:4-7 (和合本) </vt:lpstr>
      <vt:lpstr>  提前1:16 (和合本） </vt:lpstr>
      <vt:lpstr>PowerPoint 演示文稿</vt:lpstr>
      <vt:lpstr> 受苦和逼迫的七大目的</vt:lpstr>
      <vt:lpstr>PowerPoint 演示文稿</vt:lpstr>
      <vt:lpstr>现在我为你们受苦，倒觉欢乐……              西1:24 </vt:lpstr>
      <vt:lpstr>……并且为基督的身体，就是为教会……           西1:24 </vt:lpstr>
      <vt:lpstr>……要在我肉身上补满基督患难的缺欠。             西 1:24 </vt:lpstr>
      <vt:lpstr>PowerPoint 演示文稿</vt:lpstr>
      <vt:lpstr>这就是你们自己证明是杀害先知者的子孙了……       太 23:31-32  </vt:lpstr>
      <vt:lpstr>……你们去充满你们祖宗的恶贯吧！       太 23:31-32  </vt:lpstr>
      <vt:lpstr>PowerPoint 演示文稿</vt:lpstr>
      <vt:lpstr>PowerPoint 演示文稿</vt:lpstr>
      <vt:lpstr>Hasta Ram的儿子还是婴儿时期</vt:lpstr>
      <vt:lpstr>PowerPoint 演示文稿</vt:lpstr>
      <vt:lpstr> 受苦和逼迫的七大目的</vt:lpstr>
      <vt:lpstr>PowerPoint 演示文稿</vt:lpstr>
      <vt:lpstr>PowerPoint 演示文稿</vt:lpstr>
      <vt:lpstr>PowerPoint 演示文稿</vt:lpstr>
      <vt:lpstr>你是否经历过患难和遭逼迫，神借着这些为你开事工之门？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2019-08-02T12:48:44Z</dcterms:modified>
</cp:coreProperties>
</file>