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1"/>
  </p:notesMasterIdLst>
  <p:sldIdLst>
    <p:sldId id="256" r:id="rId2"/>
    <p:sldId id="284" r:id="rId3"/>
    <p:sldId id="257" r:id="rId4"/>
    <p:sldId id="282" r:id="rId5"/>
    <p:sldId id="304" r:id="rId6"/>
    <p:sldId id="305" r:id="rId7"/>
    <p:sldId id="301" r:id="rId8"/>
    <p:sldId id="302" r:id="rId9"/>
    <p:sldId id="303" r:id="rId10"/>
    <p:sldId id="258" r:id="rId11"/>
    <p:sldId id="285" r:id="rId12"/>
    <p:sldId id="306" r:id="rId13"/>
    <p:sldId id="307" r:id="rId14"/>
    <p:sldId id="308" r:id="rId15"/>
    <p:sldId id="309" r:id="rId16"/>
    <p:sldId id="310" r:id="rId17"/>
    <p:sldId id="311" r:id="rId18"/>
    <p:sldId id="312" r:id="rId19"/>
    <p:sldId id="313" r:id="rId20"/>
    <p:sldId id="314" r:id="rId21"/>
    <p:sldId id="259" r:id="rId22"/>
    <p:sldId id="286" r:id="rId23"/>
    <p:sldId id="260" r:id="rId24"/>
    <p:sldId id="287" r:id="rId25"/>
    <p:sldId id="261" r:id="rId26"/>
    <p:sldId id="288" r:id="rId27"/>
    <p:sldId id="293" r:id="rId28"/>
    <p:sldId id="294" r:id="rId29"/>
    <p:sldId id="295" r:id="rId30"/>
    <p:sldId id="296" r:id="rId31"/>
    <p:sldId id="297" r:id="rId32"/>
    <p:sldId id="298" r:id="rId33"/>
    <p:sldId id="299" r:id="rId34"/>
    <p:sldId id="300" r:id="rId35"/>
    <p:sldId id="262" r:id="rId36"/>
    <p:sldId id="289" r:id="rId37"/>
    <p:sldId id="291" r:id="rId38"/>
    <p:sldId id="290" r:id="rId39"/>
    <p:sldId id="292" r:id="rId40"/>
    <p:sldId id="279" r:id="rId41"/>
    <p:sldId id="263" r:id="rId42"/>
    <p:sldId id="264" r:id="rId43"/>
    <p:sldId id="265" r:id="rId44"/>
    <p:sldId id="266" r:id="rId45"/>
    <p:sldId id="267" r:id="rId46"/>
    <p:sldId id="268" r:id="rId47"/>
    <p:sldId id="272" r:id="rId48"/>
    <p:sldId id="273" r:id="rId49"/>
    <p:sldId id="274"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1206" autoAdjust="0"/>
  </p:normalViewPr>
  <p:slideViewPr>
    <p:cSldViewPr>
      <p:cViewPr varScale="1">
        <p:scale>
          <a:sx n="55" d="100"/>
          <a:sy n="55" d="100"/>
        </p:scale>
        <p:origin x="1109"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254001-00BC-4D95-8ADF-6A9F10BF7B65}" type="datetimeFigureOut">
              <a:rPr lang="en-US" smtClean="0"/>
              <a:t>8/2/2019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0EA835-164B-4D96-9470-5E2F955F23DA}" type="slidenum">
              <a:rPr lang="en-US" smtClean="0"/>
              <a:t>‹#›</a:t>
            </a:fld>
            <a:endParaRPr lang="en-US"/>
          </a:p>
        </p:txBody>
      </p:sp>
    </p:spTree>
    <p:extLst>
      <p:ext uri="{BB962C8B-B14F-4D97-AF65-F5344CB8AC3E}">
        <p14:creationId xmlns:p14="http://schemas.microsoft.com/office/powerpoint/2010/main" val="1615569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0EA835-164B-4D96-9470-5E2F955F23DA}" type="slidenum">
              <a:rPr lang="en-US" smtClean="0"/>
              <a:t>1</a:t>
            </a:fld>
            <a:endParaRPr lang="en-US"/>
          </a:p>
        </p:txBody>
      </p:sp>
    </p:spTree>
    <p:extLst>
      <p:ext uri="{BB962C8B-B14F-4D97-AF65-F5344CB8AC3E}">
        <p14:creationId xmlns:p14="http://schemas.microsoft.com/office/powerpoint/2010/main" val="37953084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Joel</a:t>
            </a:r>
            <a:r>
              <a:rPr lang="en-US" sz="1200" kern="1200" baseline="0" dirty="0" smtClean="0">
                <a:solidFill>
                  <a:schemeClr val="tx1"/>
                </a:solidFill>
                <a:effectLst/>
                <a:latin typeface="+mn-lt"/>
                <a:ea typeface="+mn-ea"/>
                <a:cs typeface="+mn-cs"/>
              </a:rPr>
              <a:t> Osteen</a:t>
            </a:r>
            <a:r>
              <a:rPr lang="en-US" sz="1200" kern="1200" dirty="0" smtClean="0">
                <a:solidFill>
                  <a:schemeClr val="tx1"/>
                </a:solidFill>
                <a:effectLst/>
                <a:latin typeface="+mn-lt"/>
                <a:ea typeface="+mn-ea"/>
                <a:cs typeface="+mn-cs"/>
              </a:rPr>
              <a:t> taught that Christians should leave places when people don’t treat them nice.  Our comfort is most important.  Christians should go where we are celebrated not persecuted.</a:t>
            </a:r>
          </a:p>
        </p:txBody>
      </p:sp>
      <p:sp>
        <p:nvSpPr>
          <p:cNvPr id="4" name="Slide Number Placeholder 3"/>
          <p:cNvSpPr>
            <a:spLocks noGrp="1"/>
          </p:cNvSpPr>
          <p:nvPr>
            <p:ph type="sldNum" sz="quarter" idx="10"/>
          </p:nvPr>
        </p:nvSpPr>
        <p:spPr/>
        <p:txBody>
          <a:bodyPr/>
          <a:lstStyle/>
          <a:p>
            <a:fld id="{470EA835-164B-4D96-9470-5E2F955F23DA}" type="slidenum">
              <a:rPr lang="en-US" smtClean="0"/>
              <a:t>42</a:t>
            </a:fld>
            <a:endParaRPr lang="en-US"/>
          </a:p>
        </p:txBody>
      </p:sp>
    </p:spTree>
    <p:extLst>
      <p:ext uri="{BB962C8B-B14F-4D97-AF65-F5344CB8AC3E}">
        <p14:creationId xmlns:p14="http://schemas.microsoft.com/office/powerpoint/2010/main" val="15021235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Suffering is the result of not giving enough money to their ministries.  If we would just sow a seed and make a faith promise to God then our problems would disappear.</a:t>
            </a:r>
          </a:p>
        </p:txBody>
      </p:sp>
      <p:sp>
        <p:nvSpPr>
          <p:cNvPr id="4" name="Slide Number Placeholder 3"/>
          <p:cNvSpPr>
            <a:spLocks noGrp="1"/>
          </p:cNvSpPr>
          <p:nvPr>
            <p:ph type="sldNum" sz="quarter" idx="10"/>
          </p:nvPr>
        </p:nvSpPr>
        <p:spPr/>
        <p:txBody>
          <a:bodyPr/>
          <a:lstStyle/>
          <a:p>
            <a:fld id="{470EA835-164B-4D96-9470-5E2F955F23DA}" type="slidenum">
              <a:rPr lang="en-US" smtClean="0"/>
              <a:t>43</a:t>
            </a:fld>
            <a:endParaRPr lang="en-US"/>
          </a:p>
        </p:txBody>
      </p:sp>
    </p:spTree>
    <p:extLst>
      <p:ext uri="{BB962C8B-B14F-4D97-AF65-F5344CB8AC3E}">
        <p14:creationId xmlns:p14="http://schemas.microsoft.com/office/powerpoint/2010/main" val="15021235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Instead</a:t>
            </a:r>
            <a:r>
              <a:rPr lang="en-US" sz="1200" kern="1200" baseline="0" dirty="0" smtClean="0">
                <a:solidFill>
                  <a:schemeClr val="tx1"/>
                </a:solidFill>
                <a:effectLst/>
                <a:latin typeface="+mn-lt"/>
                <a:ea typeface="+mn-ea"/>
                <a:cs typeface="+mn-cs"/>
              </a:rPr>
              <a:t> of being poor, God wants Christians to be rich.  Pastor Thompson teaches w</a:t>
            </a:r>
            <a:r>
              <a:rPr lang="en-US" sz="1200" kern="1200" dirty="0" smtClean="0">
                <a:solidFill>
                  <a:schemeClr val="tx1"/>
                </a:solidFill>
                <a:effectLst/>
                <a:latin typeface="+mn-lt"/>
                <a:ea typeface="+mn-ea"/>
                <a:cs typeface="+mn-cs"/>
              </a:rPr>
              <a:t>e can have Money </a:t>
            </a:r>
            <a:r>
              <a:rPr lang="en-US" sz="1200" kern="1200" dirty="0" err="1" smtClean="0">
                <a:solidFill>
                  <a:schemeClr val="tx1"/>
                </a:solidFill>
                <a:effectLst/>
                <a:latin typeface="+mn-lt"/>
                <a:ea typeface="+mn-ea"/>
                <a:cs typeface="+mn-cs"/>
              </a:rPr>
              <a:t>comin</a:t>
            </a:r>
            <a:r>
              <a:rPr lang="en-US" sz="1200" kern="1200" dirty="0" smtClean="0">
                <a:solidFill>
                  <a:schemeClr val="tx1"/>
                </a:solidFill>
                <a:effectLst/>
                <a:latin typeface="+mn-lt"/>
                <a:ea typeface="+mn-ea"/>
                <a:cs typeface="+mn-cs"/>
              </a:rPr>
              <a:t>’ to us…..now!</a:t>
            </a:r>
          </a:p>
        </p:txBody>
      </p:sp>
      <p:sp>
        <p:nvSpPr>
          <p:cNvPr id="4" name="Slide Number Placeholder 3"/>
          <p:cNvSpPr>
            <a:spLocks noGrp="1"/>
          </p:cNvSpPr>
          <p:nvPr>
            <p:ph type="sldNum" sz="quarter" idx="10"/>
          </p:nvPr>
        </p:nvSpPr>
        <p:spPr/>
        <p:txBody>
          <a:bodyPr/>
          <a:lstStyle/>
          <a:p>
            <a:fld id="{470EA835-164B-4D96-9470-5E2F955F23DA}" type="slidenum">
              <a:rPr lang="en-US" smtClean="0"/>
              <a:t>44</a:t>
            </a:fld>
            <a:endParaRPr lang="en-US"/>
          </a:p>
        </p:txBody>
      </p:sp>
    </p:spTree>
    <p:extLst>
      <p:ext uri="{BB962C8B-B14F-4D97-AF65-F5344CB8AC3E}">
        <p14:creationId xmlns:p14="http://schemas.microsoft.com/office/powerpoint/2010/main" val="15021235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Robert Tilton says</a:t>
            </a:r>
            <a:r>
              <a:rPr lang="en-US" sz="1200" kern="1200" baseline="0" dirty="0" smtClean="0">
                <a:solidFill>
                  <a:schemeClr val="tx1"/>
                </a:solidFill>
                <a:effectLst/>
                <a:latin typeface="+mn-lt"/>
                <a:ea typeface="+mn-ea"/>
                <a:cs typeface="+mn-cs"/>
              </a:rPr>
              <a:t> that i</a:t>
            </a:r>
            <a:r>
              <a:rPr lang="en-US" sz="1200" kern="1200" dirty="0" smtClean="0">
                <a:solidFill>
                  <a:schemeClr val="tx1"/>
                </a:solidFill>
                <a:effectLst/>
                <a:latin typeface="+mn-lt"/>
                <a:ea typeface="+mn-ea"/>
                <a:cs typeface="+mn-cs"/>
              </a:rPr>
              <a:t>f we have suffering,</a:t>
            </a:r>
            <a:r>
              <a:rPr lang="en-US" sz="1200" kern="1200" baseline="0" dirty="0" smtClean="0">
                <a:solidFill>
                  <a:schemeClr val="tx1"/>
                </a:solidFill>
                <a:effectLst/>
                <a:latin typeface="+mn-lt"/>
                <a:ea typeface="+mn-ea"/>
                <a:cs typeface="+mn-cs"/>
              </a:rPr>
              <a:t> bad health or problems, then </a:t>
            </a:r>
            <a:r>
              <a:rPr lang="en-US" sz="1200" kern="1200" dirty="0" smtClean="0">
                <a:solidFill>
                  <a:schemeClr val="tx1"/>
                </a:solidFill>
                <a:effectLst/>
                <a:latin typeface="+mn-lt"/>
                <a:ea typeface="+mn-ea"/>
                <a:cs typeface="+mn-cs"/>
              </a:rPr>
              <a:t>we can just shake them away in the name of Jesus.  I want you to hear them say these things in their own words so you don’t think I am</a:t>
            </a:r>
            <a:r>
              <a:rPr lang="en-US" sz="1200" kern="1200" baseline="0" dirty="0" smtClean="0">
                <a:solidFill>
                  <a:schemeClr val="tx1"/>
                </a:solidFill>
                <a:effectLst/>
                <a:latin typeface="+mn-lt"/>
                <a:ea typeface="+mn-ea"/>
                <a:cs typeface="+mn-cs"/>
              </a:rPr>
              <a:t> making this up.</a:t>
            </a:r>
            <a:endParaRPr lang="en-US" sz="1200" kern="1200" dirty="0" smtClean="0">
              <a:solidFill>
                <a:schemeClr val="tx1"/>
              </a:solidFill>
              <a:effectLst/>
              <a:latin typeface="+mn-lt"/>
              <a:ea typeface="+mn-ea"/>
              <a:cs typeface="+mn-cs"/>
            </a:endParaRPr>
          </a:p>
          <a:p>
            <a:pPr marL="0" marR="0" lvl="2"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70EA835-164B-4D96-9470-5E2F955F23DA}" type="slidenum">
              <a:rPr lang="en-US" smtClean="0"/>
              <a:t>45</a:t>
            </a:fld>
            <a:endParaRPr lang="en-US"/>
          </a:p>
        </p:txBody>
      </p:sp>
    </p:spTree>
    <p:extLst>
      <p:ext uri="{BB962C8B-B14F-4D97-AF65-F5344CB8AC3E}">
        <p14:creationId xmlns:p14="http://schemas.microsoft.com/office/powerpoint/2010/main" val="15021235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(ISIS &amp; GIRLS VIDEO)</a:t>
            </a:r>
          </a:p>
        </p:txBody>
      </p:sp>
      <p:sp>
        <p:nvSpPr>
          <p:cNvPr id="4" name="Slide Number Placeholder 3"/>
          <p:cNvSpPr>
            <a:spLocks noGrp="1"/>
          </p:cNvSpPr>
          <p:nvPr>
            <p:ph type="sldNum" sz="quarter" idx="10"/>
          </p:nvPr>
        </p:nvSpPr>
        <p:spPr/>
        <p:txBody>
          <a:bodyPr/>
          <a:lstStyle/>
          <a:p>
            <a:fld id="{470EA835-164B-4D96-9470-5E2F955F23DA}" type="slidenum">
              <a:rPr lang="en-US" smtClean="0"/>
              <a:t>46</a:t>
            </a:fld>
            <a:endParaRPr lang="en-US"/>
          </a:p>
        </p:txBody>
      </p:sp>
    </p:spTree>
    <p:extLst>
      <p:ext uri="{BB962C8B-B14F-4D97-AF65-F5344CB8AC3E}">
        <p14:creationId xmlns:p14="http://schemas.microsoft.com/office/powerpoint/2010/main" val="15021235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VIDEO – WHERE IS THIS BETTER LIFE?</a:t>
            </a:r>
          </a:p>
        </p:txBody>
      </p:sp>
      <p:sp>
        <p:nvSpPr>
          <p:cNvPr id="4" name="Slide Number Placeholder 3"/>
          <p:cNvSpPr>
            <a:spLocks noGrp="1"/>
          </p:cNvSpPr>
          <p:nvPr>
            <p:ph type="sldNum" sz="quarter" idx="10"/>
          </p:nvPr>
        </p:nvSpPr>
        <p:spPr/>
        <p:txBody>
          <a:bodyPr/>
          <a:lstStyle/>
          <a:p>
            <a:fld id="{470EA835-164B-4D96-9470-5E2F955F23DA}" type="slidenum">
              <a:rPr lang="en-US" smtClean="0"/>
              <a:t>47</a:t>
            </a:fld>
            <a:endParaRPr lang="en-US"/>
          </a:p>
        </p:txBody>
      </p:sp>
    </p:spTree>
    <p:extLst>
      <p:ext uri="{BB962C8B-B14F-4D97-AF65-F5344CB8AC3E}">
        <p14:creationId xmlns:p14="http://schemas.microsoft.com/office/powerpoint/2010/main" val="15021235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kern="1200" smtClean="0">
                <a:solidFill>
                  <a:schemeClr val="tx1"/>
                </a:solidFill>
                <a:effectLst/>
                <a:latin typeface="+mn-lt"/>
                <a:ea typeface="+mn-ea"/>
                <a:cs typeface="+mn-cs"/>
              </a:rPr>
              <a:t>VIDEO – WHO IS CORRECT?</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70EA835-164B-4D96-9470-5E2F955F23DA}" type="slidenum">
              <a:rPr lang="en-US" smtClean="0"/>
              <a:t>48</a:t>
            </a:fld>
            <a:endParaRPr lang="en-US"/>
          </a:p>
        </p:txBody>
      </p:sp>
    </p:spTree>
    <p:extLst>
      <p:ext uri="{BB962C8B-B14F-4D97-AF65-F5344CB8AC3E}">
        <p14:creationId xmlns:p14="http://schemas.microsoft.com/office/powerpoint/2010/main" val="15021235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full I am N</a:t>
            </a:r>
            <a:r>
              <a:rPr lang="en-US" sz="1200" kern="1200" baseline="0" dirty="0" smtClean="0">
                <a:solidFill>
                  <a:schemeClr val="tx1"/>
                </a:solidFill>
                <a:effectLst/>
                <a:latin typeface="+mn-lt"/>
                <a:ea typeface="+mn-ea"/>
                <a:cs typeface="+mn-cs"/>
              </a:rPr>
              <a:t> video</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70EA835-164B-4D96-9470-5E2F955F23DA}" type="slidenum">
              <a:rPr lang="en-US" smtClean="0"/>
              <a:t>49</a:t>
            </a:fld>
            <a:endParaRPr lang="en-US"/>
          </a:p>
        </p:txBody>
      </p:sp>
    </p:spTree>
    <p:extLst>
      <p:ext uri="{BB962C8B-B14F-4D97-AF65-F5344CB8AC3E}">
        <p14:creationId xmlns:p14="http://schemas.microsoft.com/office/powerpoint/2010/main" val="1502123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0EA835-164B-4D96-9470-5E2F955F23DA}" type="slidenum">
              <a:rPr lang="en-US" smtClean="0"/>
              <a:t>3</a:t>
            </a:fld>
            <a:endParaRPr lang="en-US"/>
          </a:p>
        </p:txBody>
      </p:sp>
    </p:spTree>
    <p:extLst>
      <p:ext uri="{BB962C8B-B14F-4D97-AF65-F5344CB8AC3E}">
        <p14:creationId xmlns:p14="http://schemas.microsoft.com/office/powerpoint/2010/main" val="2845073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sz="11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70EA835-164B-4D96-9470-5E2F955F23DA}" type="slidenum">
              <a:rPr lang="en-US" smtClean="0"/>
              <a:t>10</a:t>
            </a:fld>
            <a:endParaRPr lang="en-US"/>
          </a:p>
        </p:txBody>
      </p:sp>
    </p:spTree>
    <p:extLst>
      <p:ext uri="{BB962C8B-B14F-4D97-AF65-F5344CB8AC3E}">
        <p14:creationId xmlns:p14="http://schemas.microsoft.com/office/powerpoint/2010/main" val="1656678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Suffering tempts us to think God doesn’t love us.  We are tempted to think He doesn’t care enough to help us or He would fix our situation.</a:t>
            </a:r>
            <a:endParaRPr lang="en-US" sz="11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70EA835-164B-4D96-9470-5E2F955F23DA}" type="slidenum">
              <a:rPr lang="en-US" smtClean="0"/>
              <a:t>21</a:t>
            </a:fld>
            <a:endParaRPr lang="en-US"/>
          </a:p>
        </p:txBody>
      </p:sp>
    </p:spTree>
    <p:extLst>
      <p:ext uri="{BB962C8B-B14F-4D97-AF65-F5344CB8AC3E}">
        <p14:creationId xmlns:p14="http://schemas.microsoft.com/office/powerpoint/2010/main" val="1682525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sz="11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70EA835-164B-4D96-9470-5E2F955F23DA}" type="slidenum">
              <a:rPr lang="en-US" smtClean="0"/>
              <a:t>23</a:t>
            </a:fld>
            <a:endParaRPr lang="en-US"/>
          </a:p>
        </p:txBody>
      </p:sp>
    </p:spTree>
    <p:extLst>
      <p:ext uri="{BB962C8B-B14F-4D97-AF65-F5344CB8AC3E}">
        <p14:creationId xmlns:p14="http://schemas.microsoft.com/office/powerpoint/2010/main" val="3523571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sz="11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70EA835-164B-4D96-9470-5E2F955F23DA}" type="slidenum">
              <a:rPr lang="en-US" smtClean="0"/>
              <a:t>25</a:t>
            </a:fld>
            <a:endParaRPr lang="en-US"/>
          </a:p>
        </p:txBody>
      </p:sp>
    </p:spTree>
    <p:extLst>
      <p:ext uri="{BB962C8B-B14F-4D97-AF65-F5344CB8AC3E}">
        <p14:creationId xmlns:p14="http://schemas.microsoft.com/office/powerpoint/2010/main" val="15021235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sz="11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70EA835-164B-4D96-9470-5E2F955F23DA}" type="slidenum">
              <a:rPr lang="en-US" smtClean="0"/>
              <a:t>35</a:t>
            </a:fld>
            <a:endParaRPr lang="en-US"/>
          </a:p>
        </p:txBody>
      </p:sp>
    </p:spTree>
    <p:extLst>
      <p:ext uri="{BB962C8B-B14F-4D97-AF65-F5344CB8AC3E}">
        <p14:creationId xmlns:p14="http://schemas.microsoft.com/office/powerpoint/2010/main" val="15021235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My purpose here is to point out that some preachers are teaching lies about suffering. We need to evaluate if their preaching matches the message of the Bible.  You saw Iraqi Believers in the video yesterday who are keeping their faith but having to sacrifice all the physical things they have.  Some even have to sacrifice their life. These believers have not been able to run away or leave their suffering.  So who is right?  If we suffer is it our fault?  Or is suffering out of our control?  Someone must wrong in what they say about suffering.  I want to show you both sides and you can decide who is right and who is wrong.  You can decide who matches what the Bible teaches.  </a:t>
            </a:r>
            <a:r>
              <a:rPr lang="en-US" sz="1200" kern="1200" dirty="0" smtClean="0">
                <a:solidFill>
                  <a:schemeClr val="tx1"/>
                </a:solidFill>
                <a:effectLst/>
                <a:latin typeface="+mn-lt"/>
                <a:ea typeface="+mn-ea"/>
                <a:cs typeface="+mn-cs"/>
              </a:rPr>
              <a:t>Here are some things some</a:t>
            </a:r>
            <a:r>
              <a:rPr lang="en-US" sz="1200" kern="1200" baseline="0" dirty="0" smtClean="0">
                <a:solidFill>
                  <a:schemeClr val="tx1"/>
                </a:solidFill>
                <a:effectLst/>
                <a:latin typeface="+mn-lt"/>
                <a:ea typeface="+mn-ea"/>
                <a:cs typeface="+mn-cs"/>
              </a:rPr>
              <a:t> very popular and successful American pastors are teaching:  (PROSPERTY PREACHERS VIDEO)</a:t>
            </a:r>
            <a:endParaRPr lang="en-US" sz="11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70EA835-164B-4D96-9470-5E2F955F23DA}" type="slidenum">
              <a:rPr lang="en-US" smtClean="0"/>
              <a:t>40</a:t>
            </a:fld>
            <a:endParaRPr lang="en-US"/>
          </a:p>
        </p:txBody>
      </p:sp>
    </p:spTree>
    <p:extLst>
      <p:ext uri="{BB962C8B-B14F-4D97-AF65-F5344CB8AC3E}">
        <p14:creationId xmlns:p14="http://schemas.microsoft.com/office/powerpoint/2010/main" val="15021235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God wants us happy.  Going to church and living the Christian life is all about us.  Our focus should be about us and not about serving and worshiping God.   This is what Victoria Osteen said.</a:t>
            </a:r>
          </a:p>
        </p:txBody>
      </p:sp>
      <p:sp>
        <p:nvSpPr>
          <p:cNvPr id="4" name="Slide Number Placeholder 3"/>
          <p:cNvSpPr>
            <a:spLocks noGrp="1"/>
          </p:cNvSpPr>
          <p:nvPr>
            <p:ph type="sldNum" sz="quarter" idx="10"/>
          </p:nvPr>
        </p:nvSpPr>
        <p:spPr/>
        <p:txBody>
          <a:bodyPr/>
          <a:lstStyle/>
          <a:p>
            <a:fld id="{470EA835-164B-4D96-9470-5E2F955F23DA}" type="slidenum">
              <a:rPr lang="en-US" smtClean="0"/>
              <a:t>41</a:t>
            </a:fld>
            <a:endParaRPr lang="en-US"/>
          </a:p>
        </p:txBody>
      </p:sp>
    </p:spTree>
    <p:extLst>
      <p:ext uri="{BB962C8B-B14F-4D97-AF65-F5344CB8AC3E}">
        <p14:creationId xmlns:p14="http://schemas.microsoft.com/office/powerpoint/2010/main" val="1502123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6DC01D8-8523-458A-91C5-192553DB2FC5}" type="datetimeFigureOut">
              <a:rPr lang="en-US" smtClean="0"/>
              <a:t>8/2/2019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C9896F6-615C-46AA-8335-1CB60AFCABC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DC01D8-8523-458A-91C5-192553DB2FC5}"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896F6-615C-46AA-8335-1CB60AFCABC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DC01D8-8523-458A-91C5-192553DB2FC5}"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896F6-615C-46AA-8335-1CB60AFCABC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DC01D8-8523-458A-91C5-192553DB2FC5}"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896F6-615C-46AA-8335-1CB60AFCABC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6DC01D8-8523-458A-91C5-192553DB2FC5}"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896F6-615C-46AA-8335-1CB60AFCABC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6DC01D8-8523-458A-91C5-192553DB2FC5}"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9896F6-615C-46AA-8335-1CB60AFCABC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6DC01D8-8523-458A-91C5-192553DB2FC5}"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9896F6-615C-46AA-8335-1CB60AFCABC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6DC01D8-8523-458A-91C5-192553DB2FC5}"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9896F6-615C-46AA-8335-1CB60AFCABC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DC01D8-8523-458A-91C5-192553DB2FC5}"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9896F6-615C-46AA-8335-1CB60AFCABC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6DC01D8-8523-458A-91C5-192553DB2FC5}"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9896F6-615C-46AA-8335-1CB60AFCABC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6DC01D8-8523-458A-91C5-192553DB2FC5}"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C9896F6-615C-46AA-8335-1CB60AFCABCE}"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6DC01D8-8523-458A-91C5-192553DB2FC5}" type="datetimeFigureOut">
              <a:rPr lang="en-US" smtClean="0"/>
              <a:t>8/2/2019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C9896F6-615C-46AA-8335-1CB60AFCABCE}"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14400"/>
            <a:ext cx="7851648" cy="1828800"/>
          </a:xfrm>
        </p:spPr>
        <p:txBody>
          <a:bodyPr/>
          <a:lstStyle/>
          <a:p>
            <a:pPr algn="ctr"/>
            <a:r>
              <a:rPr lang="zh-CN" altLang="en-US" dirty="0" smtClean="0"/>
              <a:t>误解和谎言</a:t>
            </a:r>
            <a:r>
              <a:rPr lang="en-US" dirty="0" smtClean="0"/>
              <a:t> ……</a:t>
            </a:r>
            <a:endParaRPr lang="en-US" dirty="0"/>
          </a:p>
        </p:txBody>
      </p:sp>
      <p:sp>
        <p:nvSpPr>
          <p:cNvPr id="3" name="Subtitle 2"/>
          <p:cNvSpPr>
            <a:spLocks noGrp="1"/>
          </p:cNvSpPr>
          <p:nvPr>
            <p:ph type="subTitle" idx="1"/>
          </p:nvPr>
        </p:nvSpPr>
        <p:spPr>
          <a:xfrm>
            <a:off x="533400" y="3886200"/>
            <a:ext cx="7854696" cy="1752600"/>
          </a:xfrm>
        </p:spPr>
        <p:txBody>
          <a:bodyPr>
            <a:normAutofit fontScale="32500" lnSpcReduction="20000"/>
          </a:bodyPr>
          <a:lstStyle/>
          <a:p>
            <a:endParaRPr lang="en-US" dirty="0" smtClean="0"/>
          </a:p>
          <a:p>
            <a:endParaRPr lang="en-US" dirty="0"/>
          </a:p>
          <a:p>
            <a:endParaRPr lang="en-US" dirty="0" smtClean="0"/>
          </a:p>
          <a:p>
            <a:pPr algn="ctr"/>
            <a:r>
              <a:rPr lang="zh-CN" altLang="en-US" sz="7400" b="1" dirty="0" smtClean="0"/>
              <a:t>我们所相信的患难和逼迫</a:t>
            </a:r>
            <a:r>
              <a:rPr lang="en-US" altLang="zh-CN" sz="7400" b="1" dirty="0" smtClean="0"/>
              <a:t>……</a:t>
            </a:r>
            <a:r>
              <a:rPr lang="en-US" sz="7400" b="1" dirty="0" smtClean="0"/>
              <a:t>…</a:t>
            </a:r>
          </a:p>
          <a:p>
            <a:endParaRPr lang="en-US" sz="7400" b="1" dirty="0" smtClean="0"/>
          </a:p>
          <a:p>
            <a:pPr algn="ctr"/>
            <a:r>
              <a:rPr lang="en-US" sz="7400" b="1" dirty="0" smtClean="0"/>
              <a:t>                               ……</a:t>
            </a:r>
            <a:r>
              <a:rPr lang="zh-CN" altLang="en-US" sz="7400" b="1" dirty="0" smtClean="0"/>
              <a:t>是错误的</a:t>
            </a:r>
            <a:endParaRPr lang="en-US" sz="7400" b="1" dirty="0"/>
          </a:p>
        </p:txBody>
      </p:sp>
    </p:spTree>
    <p:extLst>
      <p:ext uri="{BB962C8B-B14F-4D97-AF65-F5344CB8AC3E}">
        <p14:creationId xmlns:p14="http://schemas.microsoft.com/office/powerpoint/2010/main" val="15712434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0" y="1316736"/>
            <a:ext cx="7540752" cy="2950464"/>
          </a:xfrm>
        </p:spPr>
        <p:txBody>
          <a:bodyPr/>
          <a:lstStyle/>
          <a:p>
            <a:r>
              <a:rPr lang="zh-CN" altLang="en-US" dirty="0" smtClean="0">
                <a:solidFill>
                  <a:schemeClr val="tx1"/>
                </a:solidFill>
              </a:rPr>
              <a:t>我遭逼迫是因为神无法掌权，不能保护我</a:t>
            </a:r>
            <a:endParaRPr lang="en-US" dirty="0">
              <a:solidFill>
                <a:schemeClr val="tx1"/>
              </a:solidFill>
            </a:endParaRPr>
          </a:p>
        </p:txBody>
      </p:sp>
    </p:spTree>
    <p:extLst>
      <p:ext uri="{BB962C8B-B14F-4D97-AF65-F5344CB8AC3E}">
        <p14:creationId xmlns:p14="http://schemas.microsoft.com/office/powerpoint/2010/main" val="29315609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74162"/>
            <a:ext cx="7772400" cy="1362456"/>
          </a:xfrm>
        </p:spPr>
        <p:txBody>
          <a:bodyPr/>
          <a:lstStyle/>
          <a:p>
            <a:r>
              <a:rPr lang="zh-CN" altLang="en-US" dirty="0" smtClean="0"/>
              <a:t>误解和谎言</a:t>
            </a:r>
            <a:r>
              <a:rPr lang="en-US" altLang="zh-CN" dirty="0" smtClean="0"/>
              <a:t>……</a:t>
            </a:r>
            <a:endParaRPr lang="en-US" dirty="0"/>
          </a:p>
        </p:txBody>
      </p:sp>
      <p:sp>
        <p:nvSpPr>
          <p:cNvPr id="3" name="Text Placeholder 2"/>
          <p:cNvSpPr>
            <a:spLocks noGrp="1"/>
          </p:cNvSpPr>
          <p:nvPr>
            <p:ph type="body" idx="1"/>
          </p:nvPr>
        </p:nvSpPr>
        <p:spPr>
          <a:xfrm>
            <a:off x="530352" y="2057400"/>
            <a:ext cx="7772400" cy="3886200"/>
          </a:xfrm>
        </p:spPr>
        <p:txBody>
          <a:bodyPr>
            <a:normAutofit/>
          </a:bodyPr>
          <a:lstStyle/>
          <a:p>
            <a:r>
              <a:rPr lang="zh-CN" altLang="en-US" sz="3600" dirty="0" smtClean="0"/>
              <a:t>我们生活在破碎和邪恶的世界。遭逼迫的时候，就好像是神无法掌管生活在这个邪恶败坏的世界的人们。我们要认识到恶在神的控制之中。</a:t>
            </a:r>
            <a:endParaRPr lang="en-US" dirty="0"/>
          </a:p>
        </p:txBody>
      </p:sp>
    </p:spTree>
    <p:extLst>
      <p:ext uri="{BB962C8B-B14F-4D97-AF65-F5344CB8AC3E}">
        <p14:creationId xmlns:p14="http://schemas.microsoft.com/office/powerpoint/2010/main" val="535636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828800"/>
            <a:ext cx="7772400" cy="152400"/>
          </a:xfrm>
        </p:spPr>
        <p:txBody>
          <a:bodyPr/>
          <a:lstStyle/>
          <a:p>
            <a:r>
              <a:rPr lang="en-US" b="0" dirty="0">
                <a:effectLst/>
              </a:rPr>
              <a:t/>
            </a:r>
            <a:br>
              <a:rPr lang="en-US" b="0" dirty="0">
                <a:effectLst/>
              </a:rPr>
            </a:br>
            <a:r>
              <a:rPr lang="en-US" b="0" dirty="0">
                <a:effectLst/>
              </a:rPr>
              <a:t/>
            </a:r>
            <a:br>
              <a:rPr lang="en-US" b="0" dirty="0">
                <a:effectLst/>
              </a:rPr>
            </a:br>
            <a:r>
              <a:rPr lang="en-US" b="0" dirty="0" smtClean="0">
                <a:effectLst/>
              </a:rPr>
              <a:t/>
            </a:r>
            <a:br>
              <a:rPr lang="en-US" b="0" dirty="0" smtClean="0">
                <a:effectLst/>
              </a:rPr>
            </a:br>
            <a:r>
              <a:rPr lang="en-US" b="0" dirty="0">
                <a:effectLst/>
              </a:rPr>
              <a:t/>
            </a:r>
            <a:br>
              <a:rPr lang="en-US" b="0" dirty="0">
                <a:effectLst/>
              </a:rPr>
            </a:br>
            <a:r>
              <a:rPr lang="en-US" b="0" dirty="0" smtClean="0">
                <a:effectLst/>
              </a:rPr>
              <a:t/>
            </a:r>
            <a:br>
              <a:rPr lang="en-US" b="0" dirty="0" smtClean="0">
                <a:effectLst/>
              </a:rPr>
            </a:br>
            <a:r>
              <a:rPr lang="en-US" b="0" dirty="0">
                <a:effectLst/>
              </a:rPr>
              <a:t/>
            </a:r>
            <a:br>
              <a:rPr lang="en-US" b="0" dirty="0">
                <a:effectLst/>
              </a:rPr>
            </a:br>
            <a:r>
              <a:rPr lang="en-US" b="0" dirty="0" smtClean="0">
                <a:effectLst/>
              </a:rPr>
              <a:t/>
            </a:r>
            <a:br>
              <a:rPr lang="en-US" b="0" dirty="0" smtClean="0">
                <a:effectLst/>
              </a:rPr>
            </a:br>
            <a:r>
              <a:rPr lang="en-US" b="0" dirty="0">
                <a:effectLst/>
              </a:rPr>
              <a:t/>
            </a:r>
            <a:br>
              <a:rPr lang="en-US" b="0" dirty="0">
                <a:effectLst/>
              </a:rPr>
            </a:br>
            <a:r>
              <a:rPr lang="en-US" b="0" dirty="0" smtClean="0">
                <a:effectLst/>
              </a:rPr>
              <a:t/>
            </a:r>
            <a:br>
              <a:rPr lang="en-US" b="0" dirty="0" smtClean="0">
                <a:effectLst/>
              </a:rPr>
            </a:br>
            <a:r>
              <a:rPr lang="en-US" b="0" dirty="0">
                <a:effectLst/>
              </a:rPr>
              <a:t/>
            </a:r>
            <a:br>
              <a:rPr lang="en-US" b="0" dirty="0">
                <a:effectLst/>
              </a:rPr>
            </a:br>
            <a:r>
              <a:rPr lang="en-US" b="0" dirty="0" smtClean="0">
                <a:effectLst/>
              </a:rPr>
              <a:t/>
            </a:r>
            <a:br>
              <a:rPr lang="en-US" b="0" dirty="0" smtClean="0">
                <a:effectLst/>
              </a:rPr>
            </a:br>
            <a:r>
              <a:rPr lang="en-US" b="0" dirty="0">
                <a:effectLst/>
              </a:rPr>
              <a:t/>
            </a:r>
            <a:br>
              <a:rPr lang="en-US" b="0" dirty="0">
                <a:effectLst/>
              </a:rPr>
            </a:br>
            <a:r>
              <a:rPr lang="en-US" b="0" dirty="0" smtClean="0">
                <a:effectLst/>
              </a:rPr>
              <a:t/>
            </a:r>
            <a:br>
              <a:rPr lang="en-US" b="0" dirty="0" smtClean="0">
                <a:effectLst/>
              </a:rPr>
            </a:br>
            <a:r>
              <a:rPr lang="en-US" b="0" dirty="0">
                <a:effectLst/>
              </a:rPr>
              <a:t/>
            </a:r>
            <a:br>
              <a:rPr lang="en-US" b="0" dirty="0">
                <a:effectLst/>
              </a:rPr>
            </a:br>
            <a:r>
              <a:rPr lang="en-US" b="0" dirty="0" smtClean="0">
                <a:effectLst/>
              </a:rPr>
              <a:t/>
            </a:r>
            <a:br>
              <a:rPr lang="en-US" b="0" dirty="0" smtClean="0">
                <a:effectLst/>
              </a:rPr>
            </a:br>
            <a:r>
              <a:rPr lang="zh-CN" altLang="en-US" sz="4000" dirty="0" smtClean="0">
                <a:effectLst/>
              </a:rPr>
              <a:t>但</a:t>
            </a:r>
            <a:r>
              <a:rPr lang="en-US" sz="4000" dirty="0" smtClean="0">
                <a:effectLst/>
              </a:rPr>
              <a:t> 4 and </a:t>
            </a:r>
            <a:r>
              <a:rPr lang="zh-CN" altLang="en-US" sz="4000" dirty="0" smtClean="0">
                <a:effectLst/>
              </a:rPr>
              <a:t>但</a:t>
            </a:r>
            <a:r>
              <a:rPr lang="en-US" sz="4000" dirty="0" smtClean="0">
                <a:effectLst/>
              </a:rPr>
              <a:t> </a:t>
            </a:r>
            <a:r>
              <a:rPr lang="en-US" sz="4000" dirty="0">
                <a:effectLst/>
              </a:rPr>
              <a:t>4:30-32 </a:t>
            </a:r>
            <a:r>
              <a:rPr lang="en-US" sz="4000" dirty="0" smtClean="0">
                <a:effectLst/>
              </a:rPr>
              <a:t> (</a:t>
            </a:r>
            <a:r>
              <a:rPr lang="zh-CN" altLang="en-US" sz="4000" dirty="0" smtClean="0">
                <a:effectLst/>
              </a:rPr>
              <a:t>和合本</a:t>
            </a:r>
            <a:r>
              <a:rPr lang="en-US" sz="4000" dirty="0" smtClean="0">
                <a:effectLst/>
              </a:rPr>
              <a:t>)</a:t>
            </a:r>
            <a:r>
              <a:rPr lang="en-US" b="0" dirty="0">
                <a:effectLst/>
              </a:rPr>
              <a:t/>
            </a:r>
            <a:br>
              <a:rPr lang="en-US" b="0" dirty="0">
                <a:effectLst/>
              </a:rPr>
            </a:br>
            <a:endParaRPr lang="en-US" dirty="0"/>
          </a:p>
        </p:txBody>
      </p:sp>
      <p:sp>
        <p:nvSpPr>
          <p:cNvPr id="3" name="Text Placeholder 2"/>
          <p:cNvSpPr>
            <a:spLocks noGrp="1"/>
          </p:cNvSpPr>
          <p:nvPr>
            <p:ph type="body" idx="1"/>
          </p:nvPr>
        </p:nvSpPr>
        <p:spPr>
          <a:xfrm>
            <a:off x="530352" y="2133600"/>
            <a:ext cx="7772400" cy="4267200"/>
          </a:xfrm>
        </p:spPr>
        <p:txBody>
          <a:bodyPr>
            <a:normAutofit/>
          </a:bodyPr>
          <a:lstStyle/>
          <a:p>
            <a:r>
              <a:rPr lang="en-US" b="1" baseline="30000" dirty="0"/>
              <a:t>30 </a:t>
            </a:r>
            <a:r>
              <a:rPr lang="zh-CN" altLang="en-US" dirty="0" smtClean="0"/>
              <a:t>他说：“这大巴比伦不是我用大能大力建为京都，要显我威严的荣耀吗？”</a:t>
            </a:r>
            <a:endParaRPr lang="en-US" dirty="0"/>
          </a:p>
          <a:p>
            <a:r>
              <a:rPr lang="en-US" b="1" baseline="30000" dirty="0"/>
              <a:t>31 </a:t>
            </a:r>
            <a:r>
              <a:rPr lang="zh-CN" altLang="en-US" dirty="0" smtClean="0"/>
              <a:t>这</a:t>
            </a:r>
            <a:r>
              <a:rPr lang="zh-CN" altLang="en-US" dirty="0" smtClean="0"/>
              <a:t>话在王口中尚未说完，有声音从天降下，说：“尼布甲尼撒王啊，有话对你说：你的国位离开你了。</a:t>
            </a:r>
            <a:endParaRPr lang="en-US" dirty="0"/>
          </a:p>
          <a:p>
            <a:r>
              <a:rPr lang="en-US" b="1" baseline="30000" dirty="0"/>
              <a:t>32 </a:t>
            </a:r>
            <a:r>
              <a:rPr lang="zh-CN" altLang="en-US" dirty="0" smtClean="0"/>
              <a:t>你</a:t>
            </a:r>
            <a:r>
              <a:rPr lang="zh-CN" altLang="en-US" dirty="0" smtClean="0"/>
              <a:t>必被赶出离开世人，与野地的兽同居，吃草如牛，且要经过七期。等你知道至高者在人的国中掌权，要将国赐与谁，就赐与谁。”</a:t>
            </a:r>
            <a:endParaRPr lang="en-US" dirty="0"/>
          </a:p>
        </p:txBody>
      </p:sp>
    </p:spTree>
    <p:extLst>
      <p:ext uri="{BB962C8B-B14F-4D97-AF65-F5344CB8AC3E}">
        <p14:creationId xmlns:p14="http://schemas.microsoft.com/office/powerpoint/2010/main" val="13282770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381000"/>
            <a:ext cx="7772400" cy="1143000"/>
          </a:xfrm>
        </p:spPr>
        <p:txBody>
          <a:bodyPr/>
          <a:lstStyle/>
          <a:p>
            <a:r>
              <a:rPr lang="zh-CN" altLang="en-US" b="0" dirty="0" smtClean="0">
                <a:effectLst/>
              </a:rPr>
              <a:t>诗</a:t>
            </a:r>
            <a:r>
              <a:rPr lang="en-US" b="0" dirty="0" smtClean="0">
                <a:effectLst/>
              </a:rPr>
              <a:t> 139:1-12 (</a:t>
            </a:r>
            <a:r>
              <a:rPr lang="zh-CN" altLang="en-US" b="0" dirty="0" smtClean="0">
                <a:effectLst/>
              </a:rPr>
              <a:t>和合本</a:t>
            </a:r>
            <a:r>
              <a:rPr lang="en-US" b="0" dirty="0" smtClean="0">
                <a:effectLst/>
              </a:rPr>
              <a:t>)</a:t>
            </a:r>
            <a:endParaRPr lang="en-US" dirty="0"/>
          </a:p>
        </p:txBody>
      </p:sp>
      <p:sp>
        <p:nvSpPr>
          <p:cNvPr id="3" name="Text Placeholder 2"/>
          <p:cNvSpPr>
            <a:spLocks noGrp="1"/>
          </p:cNvSpPr>
          <p:nvPr>
            <p:ph type="body" idx="1"/>
          </p:nvPr>
        </p:nvSpPr>
        <p:spPr>
          <a:xfrm>
            <a:off x="530352" y="1676400"/>
            <a:ext cx="7772400" cy="4572000"/>
          </a:xfrm>
        </p:spPr>
        <p:txBody>
          <a:bodyPr>
            <a:normAutofit/>
          </a:bodyPr>
          <a:lstStyle/>
          <a:p>
            <a:r>
              <a:rPr lang="en-US" b="1" dirty="0"/>
              <a:t>139 </a:t>
            </a:r>
            <a:r>
              <a:rPr lang="zh-CN" altLang="en-US" dirty="0" smtClean="0"/>
              <a:t>耶和华啊，你已经鉴察我，认识我。</a:t>
            </a:r>
            <a:endParaRPr lang="en-US" dirty="0"/>
          </a:p>
          <a:p>
            <a:r>
              <a:rPr lang="en-US" b="1" baseline="30000" dirty="0"/>
              <a:t>2 </a:t>
            </a:r>
            <a:r>
              <a:rPr lang="zh-CN" altLang="en-US" dirty="0" smtClean="0"/>
              <a:t>我坐下，我起来，你都晓得，你从远处知道我的意念；</a:t>
            </a:r>
            <a:endParaRPr lang="en-US" dirty="0"/>
          </a:p>
          <a:p>
            <a:r>
              <a:rPr lang="en-US" b="1" baseline="30000" dirty="0"/>
              <a:t>3 </a:t>
            </a:r>
            <a:r>
              <a:rPr lang="zh-CN" altLang="en-US" dirty="0" smtClean="0"/>
              <a:t>我行路，我躺卧，你都细察，你也深知我一切所行的。</a:t>
            </a:r>
            <a:endParaRPr lang="en-US" dirty="0"/>
          </a:p>
          <a:p>
            <a:r>
              <a:rPr lang="en-US" b="1" baseline="30000" dirty="0"/>
              <a:t>4 </a:t>
            </a:r>
            <a:r>
              <a:rPr lang="zh-CN" altLang="en-US" dirty="0" smtClean="0"/>
              <a:t>耶和华啊，我舌头上的话，你没有一句不知道的。</a:t>
            </a:r>
            <a:endParaRPr lang="en-US" dirty="0"/>
          </a:p>
          <a:p>
            <a:r>
              <a:rPr lang="en-US" b="1" baseline="30000" dirty="0"/>
              <a:t>5 </a:t>
            </a:r>
            <a:r>
              <a:rPr lang="zh-CN" altLang="en-US" dirty="0" smtClean="0"/>
              <a:t>你在我前后环绕我，按手在我身上。</a:t>
            </a:r>
            <a:endParaRPr lang="en-US" dirty="0"/>
          </a:p>
          <a:p>
            <a:r>
              <a:rPr lang="en-US" b="1" baseline="30000" dirty="0"/>
              <a:t>6 </a:t>
            </a:r>
            <a:r>
              <a:rPr lang="zh-CN" altLang="en-US" dirty="0" smtClean="0"/>
              <a:t>这样的知识奇妙，是我不能测的；至高，是我不能及的。</a:t>
            </a:r>
            <a:endParaRPr lang="en-US" dirty="0"/>
          </a:p>
        </p:txBody>
      </p:sp>
    </p:spTree>
    <p:extLst>
      <p:ext uri="{BB962C8B-B14F-4D97-AF65-F5344CB8AC3E}">
        <p14:creationId xmlns:p14="http://schemas.microsoft.com/office/powerpoint/2010/main" val="24941376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457200"/>
            <a:ext cx="7772400" cy="914400"/>
          </a:xfrm>
        </p:spPr>
        <p:txBody>
          <a:bodyPr/>
          <a:lstStyle/>
          <a:p>
            <a:r>
              <a:rPr lang="zh-CN" altLang="en-US" b="0" dirty="0" smtClean="0">
                <a:effectLst/>
              </a:rPr>
              <a:t>诗</a:t>
            </a:r>
            <a:r>
              <a:rPr lang="en-US" b="0" dirty="0" smtClean="0">
                <a:effectLst/>
              </a:rPr>
              <a:t> </a:t>
            </a:r>
            <a:r>
              <a:rPr lang="en-US" b="0" dirty="0">
                <a:effectLst/>
              </a:rPr>
              <a:t>139:1-12 </a:t>
            </a:r>
            <a:r>
              <a:rPr lang="en-US" b="0" dirty="0" smtClean="0">
                <a:effectLst/>
              </a:rPr>
              <a:t>(</a:t>
            </a:r>
            <a:r>
              <a:rPr lang="zh-CN" altLang="en-US" b="0" dirty="0" smtClean="0">
                <a:effectLst/>
              </a:rPr>
              <a:t>和合本</a:t>
            </a:r>
            <a:r>
              <a:rPr lang="en-US" b="0" dirty="0" smtClean="0">
                <a:effectLst/>
              </a:rPr>
              <a:t>)</a:t>
            </a:r>
            <a:endParaRPr lang="en-US" dirty="0"/>
          </a:p>
        </p:txBody>
      </p:sp>
      <p:sp>
        <p:nvSpPr>
          <p:cNvPr id="3" name="Text Placeholder 2"/>
          <p:cNvSpPr>
            <a:spLocks noGrp="1"/>
          </p:cNvSpPr>
          <p:nvPr>
            <p:ph type="body" idx="1"/>
          </p:nvPr>
        </p:nvSpPr>
        <p:spPr>
          <a:xfrm>
            <a:off x="530352" y="1676400"/>
            <a:ext cx="7772400" cy="4419600"/>
          </a:xfrm>
        </p:spPr>
        <p:txBody>
          <a:bodyPr>
            <a:normAutofit/>
          </a:bodyPr>
          <a:lstStyle/>
          <a:p>
            <a:r>
              <a:rPr lang="en-US" b="1" baseline="30000" dirty="0"/>
              <a:t>7 </a:t>
            </a:r>
            <a:r>
              <a:rPr lang="zh-CN" altLang="en-US" dirty="0" smtClean="0"/>
              <a:t>我往哪里去，躲避你的灵？我往哪里逃，躲避你的面？</a:t>
            </a:r>
            <a:endParaRPr lang="en-US" dirty="0"/>
          </a:p>
          <a:p>
            <a:r>
              <a:rPr lang="en-US" b="1" baseline="30000" dirty="0"/>
              <a:t>8 </a:t>
            </a:r>
            <a:r>
              <a:rPr lang="zh-CN" altLang="en-US" dirty="0" smtClean="0"/>
              <a:t>我若升到天上，你在那里；我若在阴间下榻，你也在那里。</a:t>
            </a:r>
            <a:endParaRPr lang="en-US" dirty="0"/>
          </a:p>
          <a:p>
            <a:r>
              <a:rPr lang="en-US" b="1" baseline="30000" dirty="0"/>
              <a:t>9 </a:t>
            </a:r>
            <a:r>
              <a:rPr lang="zh-CN" altLang="en-US" dirty="0" smtClean="0"/>
              <a:t>我若展开清晨的翅膀，飞到海极居住，</a:t>
            </a:r>
            <a:endParaRPr lang="en-US" dirty="0"/>
          </a:p>
          <a:p>
            <a:r>
              <a:rPr lang="en-US" b="1" baseline="30000" dirty="0" smtClean="0"/>
              <a:t>10</a:t>
            </a:r>
            <a:r>
              <a:rPr lang="zh-CN" altLang="en-US" dirty="0" smtClean="0"/>
              <a:t>就是在那里，你的手必引导我，你的右手也必扶持我。</a:t>
            </a:r>
            <a:endParaRPr lang="en-US" dirty="0"/>
          </a:p>
          <a:p>
            <a:r>
              <a:rPr lang="en-US" b="1" baseline="30000" dirty="0"/>
              <a:t>11 </a:t>
            </a:r>
            <a:r>
              <a:rPr lang="zh-CN" altLang="en-US" dirty="0" smtClean="0"/>
              <a:t>我若说：“黑暗必定遮蔽我，我周围的亮光必成为黑夜”，</a:t>
            </a:r>
            <a:endParaRPr lang="en-US" dirty="0"/>
          </a:p>
          <a:p>
            <a:r>
              <a:rPr lang="en-US" b="1" baseline="30000" dirty="0" smtClean="0"/>
              <a:t>12</a:t>
            </a:r>
            <a:r>
              <a:rPr lang="zh-CN" altLang="en-US" dirty="0" smtClean="0"/>
              <a:t>黑暗也不能遮蔽我使你不见，黑夜却如白昼发亮。黑暗和光明，在你看都是一样。</a:t>
            </a:r>
            <a:endParaRPr lang="en-US" dirty="0"/>
          </a:p>
        </p:txBody>
      </p:sp>
    </p:spTree>
    <p:extLst>
      <p:ext uri="{BB962C8B-B14F-4D97-AF65-F5344CB8AC3E}">
        <p14:creationId xmlns:p14="http://schemas.microsoft.com/office/powerpoint/2010/main" val="4844880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533400"/>
            <a:ext cx="7772400" cy="914400"/>
          </a:xfrm>
        </p:spPr>
        <p:txBody>
          <a:bodyPr/>
          <a:lstStyle/>
          <a:p>
            <a:r>
              <a:rPr lang="en-US" b="0" dirty="0">
                <a:effectLst/>
              </a:rPr>
              <a:t/>
            </a:r>
            <a:br>
              <a:rPr lang="en-US" b="0" dirty="0">
                <a:effectLst/>
              </a:rPr>
            </a:br>
            <a:r>
              <a:rPr lang="en-US" b="0" dirty="0">
                <a:effectLst/>
              </a:rPr>
              <a:t/>
            </a:r>
            <a:br>
              <a:rPr lang="en-US" b="0" dirty="0">
                <a:effectLst/>
              </a:rPr>
            </a:br>
            <a:r>
              <a:rPr lang="en-US" b="0" dirty="0" smtClean="0">
                <a:effectLst/>
              </a:rPr>
              <a:t/>
            </a:r>
            <a:br>
              <a:rPr lang="en-US" b="0" dirty="0" smtClean="0">
                <a:effectLst/>
              </a:rPr>
            </a:br>
            <a:r>
              <a:rPr lang="en-US" b="0" dirty="0">
                <a:effectLst/>
              </a:rPr>
              <a:t/>
            </a:r>
            <a:br>
              <a:rPr lang="en-US" b="0" dirty="0">
                <a:effectLst/>
              </a:rPr>
            </a:br>
            <a:r>
              <a:rPr lang="zh-CN" altLang="en-US" b="0" dirty="0" smtClean="0">
                <a:effectLst/>
              </a:rPr>
              <a:t>罗</a:t>
            </a:r>
            <a:r>
              <a:rPr lang="en-US" b="0" dirty="0" smtClean="0">
                <a:effectLst/>
              </a:rPr>
              <a:t> 8:35-39 (</a:t>
            </a:r>
            <a:r>
              <a:rPr lang="zh-CN" altLang="en-US" b="0" dirty="0" smtClean="0">
                <a:effectLst/>
              </a:rPr>
              <a:t>和合本</a:t>
            </a:r>
            <a:r>
              <a:rPr lang="en-US" b="0" dirty="0" smtClean="0">
                <a:effectLst/>
              </a:rPr>
              <a:t>)</a:t>
            </a:r>
            <a:endParaRPr lang="en-US" dirty="0"/>
          </a:p>
        </p:txBody>
      </p:sp>
      <p:sp>
        <p:nvSpPr>
          <p:cNvPr id="3" name="Text Placeholder 2"/>
          <p:cNvSpPr>
            <a:spLocks noGrp="1"/>
          </p:cNvSpPr>
          <p:nvPr>
            <p:ph type="body" idx="1"/>
          </p:nvPr>
        </p:nvSpPr>
        <p:spPr>
          <a:xfrm>
            <a:off x="530352" y="1676400"/>
            <a:ext cx="7772400" cy="4495800"/>
          </a:xfrm>
        </p:spPr>
        <p:txBody>
          <a:bodyPr>
            <a:normAutofit/>
          </a:bodyPr>
          <a:lstStyle/>
          <a:p>
            <a:r>
              <a:rPr lang="en-US" b="1" baseline="30000" dirty="0"/>
              <a:t>35 </a:t>
            </a:r>
            <a:r>
              <a:rPr lang="zh-CN" altLang="en-US" dirty="0" smtClean="0"/>
              <a:t>谁能使我们与基督的爱隔绝呢？难道是患难吗？是困苦吗？是逼迫吗？是饥饿吗？是赤身露体吗？是危险吗？是刀剑吗？</a:t>
            </a:r>
            <a:endParaRPr lang="en-US" dirty="0"/>
          </a:p>
          <a:p>
            <a:r>
              <a:rPr lang="en-US" b="1" baseline="30000" dirty="0"/>
              <a:t>36 </a:t>
            </a:r>
            <a:r>
              <a:rPr lang="zh-CN" altLang="en-US" dirty="0" smtClean="0"/>
              <a:t>如经上所记：“我们为你的缘故终日被杀，人看我们如将宰的羊。”</a:t>
            </a:r>
            <a:endParaRPr lang="en-US" dirty="0"/>
          </a:p>
          <a:p>
            <a:r>
              <a:rPr lang="en-US" b="1" baseline="30000" dirty="0"/>
              <a:t>37 </a:t>
            </a:r>
            <a:r>
              <a:rPr lang="zh-CN" altLang="en-US" dirty="0" smtClean="0"/>
              <a:t>然而，靠着爱我吗的主，在这一切的事上已经得胜有余了。</a:t>
            </a:r>
            <a:endParaRPr lang="en-US" dirty="0"/>
          </a:p>
          <a:p>
            <a:r>
              <a:rPr lang="en-US" b="1" baseline="30000" dirty="0"/>
              <a:t>38 </a:t>
            </a:r>
            <a:r>
              <a:rPr lang="zh-CN" altLang="en-US" dirty="0" smtClean="0"/>
              <a:t>因为我深信无论是死，是生，是天使，是掌权的，是有能的，是现在的事，是将来的事，</a:t>
            </a:r>
            <a:endParaRPr lang="en-US" dirty="0"/>
          </a:p>
          <a:p>
            <a:r>
              <a:rPr lang="en-US" b="1" baseline="30000" dirty="0"/>
              <a:t>39 </a:t>
            </a:r>
            <a:r>
              <a:rPr lang="zh-CN" altLang="en-US" dirty="0" smtClean="0"/>
              <a:t>是高处的，是低处的，是别的受造之物，都不能叫我们与神的爱隔绝；这爱是在我们的主基督耶稣里的。</a:t>
            </a:r>
            <a:endParaRPr lang="en-US" dirty="0"/>
          </a:p>
        </p:txBody>
      </p:sp>
    </p:spTree>
    <p:extLst>
      <p:ext uri="{BB962C8B-B14F-4D97-AF65-F5344CB8AC3E}">
        <p14:creationId xmlns:p14="http://schemas.microsoft.com/office/powerpoint/2010/main" val="11007292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a:bodyPr>
          <a:lstStyle/>
          <a:p>
            <a:r>
              <a:rPr lang="zh-CN" altLang="en-US" sz="4000" dirty="0" smtClean="0"/>
              <a:t>以受苦为羞辱</a:t>
            </a:r>
            <a:endParaRPr lang="en-US" sz="4000" dirty="0"/>
          </a:p>
        </p:txBody>
      </p:sp>
    </p:spTree>
    <p:extLst>
      <p:ext uri="{BB962C8B-B14F-4D97-AF65-F5344CB8AC3E}">
        <p14:creationId xmlns:p14="http://schemas.microsoft.com/office/powerpoint/2010/main" val="33306379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457200"/>
            <a:ext cx="7772400" cy="1143000"/>
          </a:xfrm>
        </p:spPr>
        <p:txBody>
          <a:bodyPr/>
          <a:lstStyle/>
          <a:p>
            <a:r>
              <a:rPr lang="zh-CN" altLang="en-US" dirty="0" smtClean="0"/>
              <a:t>诗</a:t>
            </a:r>
            <a:r>
              <a:rPr lang="en-US" dirty="0" smtClean="0"/>
              <a:t> 25:1-3 (</a:t>
            </a:r>
            <a:r>
              <a:rPr lang="zh-CN" altLang="en-US" dirty="0" smtClean="0"/>
              <a:t>和合本</a:t>
            </a:r>
            <a:r>
              <a:rPr lang="en-US" dirty="0" smtClean="0"/>
              <a:t>)</a:t>
            </a:r>
            <a:endParaRPr lang="en-US" dirty="0"/>
          </a:p>
        </p:txBody>
      </p:sp>
      <p:sp>
        <p:nvSpPr>
          <p:cNvPr id="3" name="Text Placeholder 2"/>
          <p:cNvSpPr>
            <a:spLocks noGrp="1"/>
          </p:cNvSpPr>
          <p:nvPr>
            <p:ph type="body" idx="1"/>
          </p:nvPr>
        </p:nvSpPr>
        <p:spPr>
          <a:xfrm>
            <a:off x="530352" y="1981200"/>
            <a:ext cx="7772400" cy="3962400"/>
          </a:xfrm>
        </p:spPr>
        <p:txBody>
          <a:bodyPr>
            <a:normAutofit/>
          </a:bodyPr>
          <a:lstStyle/>
          <a:p>
            <a:r>
              <a:rPr lang="en-US" sz="3200" b="1" dirty="0" smtClean="0"/>
              <a:t>25</a:t>
            </a:r>
            <a:r>
              <a:rPr lang="en-US" sz="3200" b="1" dirty="0"/>
              <a:t> </a:t>
            </a:r>
            <a:r>
              <a:rPr lang="zh-CN" altLang="en-US" sz="3200" dirty="0" smtClean="0"/>
              <a:t>耶和华啊，我的心仰望你。</a:t>
            </a:r>
            <a:endParaRPr lang="en-US" sz="3200" dirty="0"/>
          </a:p>
          <a:p>
            <a:r>
              <a:rPr lang="en-US" sz="3200" b="1" baseline="30000" dirty="0"/>
              <a:t>2 </a:t>
            </a:r>
            <a:r>
              <a:rPr lang="zh-CN" altLang="en-US" sz="3200" dirty="0" smtClean="0"/>
              <a:t>我的神啊，我素来倚靠你。求你不要叫我羞愧，不要叫我的仇敌向我夸胜。</a:t>
            </a:r>
            <a:endParaRPr lang="en-US" sz="3200" dirty="0"/>
          </a:p>
          <a:p>
            <a:r>
              <a:rPr lang="en-US" sz="3200" b="1" baseline="30000" dirty="0"/>
              <a:t>3 </a:t>
            </a:r>
            <a:r>
              <a:rPr lang="zh-CN" altLang="en-US" sz="3200" dirty="0" smtClean="0"/>
              <a:t>凡等候你的必不羞愧，惟有那无故行奸诈的必要羞愧。</a:t>
            </a:r>
            <a:endParaRPr lang="en-US" dirty="0"/>
          </a:p>
        </p:txBody>
      </p:sp>
    </p:spTree>
    <p:extLst>
      <p:ext uri="{BB962C8B-B14F-4D97-AF65-F5344CB8AC3E}">
        <p14:creationId xmlns:p14="http://schemas.microsoft.com/office/powerpoint/2010/main" val="29679627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457200"/>
            <a:ext cx="7772400" cy="1143000"/>
          </a:xfrm>
        </p:spPr>
        <p:txBody>
          <a:bodyPr/>
          <a:lstStyle/>
          <a:p>
            <a:r>
              <a:rPr lang="zh-CN" altLang="en-US" b="0" dirty="0" smtClean="0">
                <a:effectLst/>
              </a:rPr>
              <a:t>彼前</a:t>
            </a:r>
            <a:r>
              <a:rPr lang="en-US" b="0" dirty="0" smtClean="0">
                <a:effectLst/>
              </a:rPr>
              <a:t>3:13-18 (</a:t>
            </a:r>
            <a:r>
              <a:rPr lang="zh-CN" altLang="en-US" b="0" dirty="0" smtClean="0">
                <a:effectLst/>
              </a:rPr>
              <a:t>和合本</a:t>
            </a:r>
            <a:r>
              <a:rPr lang="en-US" b="0" dirty="0" smtClean="0">
                <a:effectLst/>
              </a:rPr>
              <a:t>)</a:t>
            </a:r>
            <a:endParaRPr lang="en-US" dirty="0"/>
          </a:p>
        </p:txBody>
      </p:sp>
      <p:sp>
        <p:nvSpPr>
          <p:cNvPr id="3" name="Text Placeholder 2"/>
          <p:cNvSpPr>
            <a:spLocks noGrp="1"/>
          </p:cNvSpPr>
          <p:nvPr>
            <p:ph type="body" idx="1"/>
          </p:nvPr>
        </p:nvSpPr>
        <p:spPr>
          <a:xfrm>
            <a:off x="530352" y="1905000"/>
            <a:ext cx="7772400" cy="4191000"/>
          </a:xfrm>
        </p:spPr>
        <p:txBody>
          <a:bodyPr>
            <a:normAutofit/>
          </a:bodyPr>
          <a:lstStyle/>
          <a:p>
            <a:r>
              <a:rPr lang="en-US" b="1" baseline="30000" dirty="0"/>
              <a:t>13 </a:t>
            </a:r>
            <a:r>
              <a:rPr lang="zh-CN" altLang="en-US" dirty="0" smtClean="0"/>
              <a:t>你们若是热心行善，有谁害你们呢？</a:t>
            </a:r>
            <a:endParaRPr lang="en-US" dirty="0"/>
          </a:p>
          <a:p>
            <a:r>
              <a:rPr lang="en-US" b="1" baseline="30000" dirty="0"/>
              <a:t>14 </a:t>
            </a:r>
            <a:r>
              <a:rPr lang="zh-CN" altLang="en-US" dirty="0" smtClean="0"/>
              <a:t>你们就是为义受苦，也是有福的。不要怕人的威吓，也不要惊慌，</a:t>
            </a:r>
            <a:endParaRPr lang="en-US" dirty="0"/>
          </a:p>
          <a:p>
            <a:r>
              <a:rPr lang="en-US" b="1" baseline="30000" dirty="0"/>
              <a:t>15 </a:t>
            </a:r>
            <a:r>
              <a:rPr lang="zh-CN" altLang="en-US" dirty="0" smtClean="0"/>
              <a:t>只要心里尊主基督为圣。有人问你们心中盼望的缘由，就要常作准备，以温柔、敬畏的心回答各人。</a:t>
            </a:r>
            <a:endParaRPr lang="en-US" dirty="0"/>
          </a:p>
          <a:p>
            <a:r>
              <a:rPr lang="en-US" b="1" baseline="30000" dirty="0"/>
              <a:t>16 </a:t>
            </a:r>
            <a:r>
              <a:rPr lang="zh-CN" altLang="en-US" dirty="0" smtClean="0"/>
              <a:t>存着无亏的良心，叫你们在何事上被毁谤，就在何事上可以叫那诬赖你们在基督里有好品行的人自觉羞愧。</a:t>
            </a:r>
            <a:endParaRPr lang="en-US" dirty="0"/>
          </a:p>
          <a:p>
            <a:r>
              <a:rPr lang="en-US" b="1" baseline="30000" dirty="0"/>
              <a:t>17 </a:t>
            </a:r>
            <a:r>
              <a:rPr lang="zh-CN" altLang="en-US" dirty="0" smtClean="0"/>
              <a:t>神的旨意若是叫你们因行善受苦，总强如因行恶受苦。</a:t>
            </a:r>
            <a:endParaRPr lang="en-US" dirty="0"/>
          </a:p>
          <a:p>
            <a:r>
              <a:rPr lang="en-US" b="1" baseline="30000" dirty="0"/>
              <a:t>18 </a:t>
            </a:r>
            <a:r>
              <a:rPr lang="zh-CN" altLang="en-US" dirty="0" smtClean="0"/>
              <a:t>因基督也曾一次为罪受苦，就是义的代替不义的，为要引我们到神面前。按着肉体说，他被治死；按着灵性说，他复活了。</a:t>
            </a:r>
            <a:endParaRPr lang="en-US" dirty="0"/>
          </a:p>
        </p:txBody>
      </p:sp>
    </p:spTree>
    <p:extLst>
      <p:ext uri="{BB962C8B-B14F-4D97-AF65-F5344CB8AC3E}">
        <p14:creationId xmlns:p14="http://schemas.microsoft.com/office/powerpoint/2010/main" val="29520249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447800"/>
            <a:ext cx="7772400" cy="4648200"/>
          </a:xfrm>
        </p:spPr>
        <p:txBody>
          <a:bodyPr>
            <a:normAutofit/>
          </a:bodyPr>
          <a:lstStyle/>
          <a:p>
            <a:r>
              <a:rPr lang="zh-CN" altLang="en-US" sz="2400" dirty="0" smtClean="0">
                <a:solidFill>
                  <a:schemeClr val="accent3">
                    <a:lumMod val="40000"/>
                    <a:lumOff val="60000"/>
                  </a:schemeClr>
                </a:solidFill>
              </a:rPr>
              <a:t>彼前</a:t>
            </a:r>
            <a:r>
              <a:rPr lang="en-US" sz="2400" dirty="0" smtClean="0">
                <a:solidFill>
                  <a:schemeClr val="accent3">
                    <a:lumMod val="40000"/>
                    <a:lumOff val="60000"/>
                  </a:schemeClr>
                </a:solidFill>
              </a:rPr>
              <a:t>4:16 (</a:t>
            </a:r>
            <a:r>
              <a:rPr lang="zh-CN" altLang="en-US" sz="2400" dirty="0" smtClean="0">
                <a:solidFill>
                  <a:schemeClr val="accent3">
                    <a:lumMod val="40000"/>
                    <a:lumOff val="60000"/>
                  </a:schemeClr>
                </a:solidFill>
              </a:rPr>
              <a:t>和合本</a:t>
            </a:r>
            <a:r>
              <a:rPr lang="en-US" sz="2400" dirty="0" smtClean="0">
                <a:solidFill>
                  <a:schemeClr val="accent3">
                    <a:lumMod val="40000"/>
                    <a:lumOff val="60000"/>
                  </a:schemeClr>
                </a:solidFill>
              </a:rPr>
              <a:t>)</a:t>
            </a:r>
            <a:endParaRPr lang="en-US" sz="2400" dirty="0">
              <a:solidFill>
                <a:schemeClr val="accent3">
                  <a:lumMod val="40000"/>
                  <a:lumOff val="60000"/>
                </a:schemeClr>
              </a:solidFill>
            </a:endParaRPr>
          </a:p>
          <a:p>
            <a:r>
              <a:rPr lang="en-US" b="1" baseline="30000" dirty="0"/>
              <a:t>16 </a:t>
            </a:r>
            <a:r>
              <a:rPr lang="zh-CN" altLang="en-US" dirty="0" smtClean="0"/>
              <a:t>若</a:t>
            </a:r>
            <a:r>
              <a:rPr lang="zh-CN" altLang="en-US" dirty="0" smtClean="0"/>
              <a:t>为作基督徒受苦，却不愿羞耻，倒要因这名归荣耀给神。</a:t>
            </a:r>
            <a:endParaRPr lang="en-US" dirty="0"/>
          </a:p>
          <a:p>
            <a:endParaRPr lang="en-US" sz="2400" dirty="0" smtClean="0">
              <a:solidFill>
                <a:schemeClr val="accent3">
                  <a:lumMod val="40000"/>
                  <a:lumOff val="60000"/>
                </a:schemeClr>
              </a:solidFill>
            </a:endParaRPr>
          </a:p>
          <a:p>
            <a:r>
              <a:rPr lang="zh-CN" altLang="en-US" sz="2400" dirty="0" smtClean="0">
                <a:solidFill>
                  <a:schemeClr val="accent3">
                    <a:lumMod val="40000"/>
                    <a:lumOff val="60000"/>
                  </a:schemeClr>
                </a:solidFill>
              </a:rPr>
              <a:t>雅</a:t>
            </a:r>
            <a:r>
              <a:rPr lang="en-US" sz="2400" dirty="0" smtClean="0">
                <a:solidFill>
                  <a:schemeClr val="accent3">
                    <a:lumMod val="40000"/>
                    <a:lumOff val="60000"/>
                  </a:schemeClr>
                </a:solidFill>
              </a:rPr>
              <a:t> 5:9-11 (</a:t>
            </a:r>
            <a:r>
              <a:rPr lang="zh-CN" altLang="en-US" sz="2400" dirty="0" smtClean="0">
                <a:solidFill>
                  <a:schemeClr val="accent3">
                    <a:lumMod val="40000"/>
                    <a:lumOff val="60000"/>
                  </a:schemeClr>
                </a:solidFill>
              </a:rPr>
              <a:t>和合本</a:t>
            </a:r>
            <a:r>
              <a:rPr lang="en-US" sz="2400" dirty="0" smtClean="0">
                <a:solidFill>
                  <a:schemeClr val="accent3">
                    <a:lumMod val="40000"/>
                    <a:lumOff val="60000"/>
                  </a:schemeClr>
                </a:solidFill>
              </a:rPr>
              <a:t>)</a:t>
            </a:r>
            <a:endParaRPr lang="en-US" sz="2400" dirty="0">
              <a:solidFill>
                <a:schemeClr val="accent3">
                  <a:lumMod val="40000"/>
                  <a:lumOff val="60000"/>
                </a:schemeClr>
              </a:solidFill>
            </a:endParaRPr>
          </a:p>
          <a:p>
            <a:r>
              <a:rPr lang="en-US" b="1" baseline="30000" dirty="0"/>
              <a:t>9 </a:t>
            </a:r>
            <a:r>
              <a:rPr lang="zh-CN" altLang="en-US" dirty="0" smtClean="0"/>
              <a:t>弟兄们，你们不要彼此埋怨，免得受审判。看哪，审判的主站在门前了。</a:t>
            </a:r>
            <a:endParaRPr lang="en-US" dirty="0"/>
          </a:p>
          <a:p>
            <a:r>
              <a:rPr lang="en-US" b="1" baseline="30000" dirty="0"/>
              <a:t>10 </a:t>
            </a:r>
            <a:r>
              <a:rPr lang="zh-CN" altLang="en-US" dirty="0" smtClean="0"/>
              <a:t>弟兄们，你们要把那先前奉主名说话的众先知，当作能受苦、能忍耐的榜样。</a:t>
            </a:r>
            <a:endParaRPr lang="en-US" dirty="0"/>
          </a:p>
          <a:p>
            <a:r>
              <a:rPr lang="en-US" b="1" baseline="30000" dirty="0"/>
              <a:t>11 </a:t>
            </a:r>
            <a:r>
              <a:rPr lang="zh-CN" altLang="en-US" dirty="0" smtClean="0"/>
              <a:t>那先前忍耐的人，我们称他们是有福的。你们听见过约伯的忍耐，也知道主给他的结局，明显主是满心怜悯，大有慈悲。</a:t>
            </a:r>
            <a:endParaRPr lang="en-US" dirty="0"/>
          </a:p>
        </p:txBody>
      </p:sp>
    </p:spTree>
    <p:extLst>
      <p:ext uri="{BB962C8B-B14F-4D97-AF65-F5344CB8AC3E}">
        <p14:creationId xmlns:p14="http://schemas.microsoft.com/office/powerpoint/2010/main" val="2493734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57200"/>
            <a:ext cx="7851648" cy="1143000"/>
          </a:xfrm>
        </p:spPr>
        <p:txBody>
          <a:bodyPr>
            <a:normAutofit/>
          </a:bodyPr>
          <a:lstStyle/>
          <a:p>
            <a:pPr algn="ctr"/>
            <a:r>
              <a:rPr lang="zh-CN" altLang="en-US" dirty="0" smtClean="0"/>
              <a:t>误解和谎言</a:t>
            </a:r>
            <a:r>
              <a:rPr lang="en-US" altLang="zh-CN" dirty="0" smtClean="0"/>
              <a:t>……</a:t>
            </a:r>
            <a:endParaRPr lang="en-US" dirty="0"/>
          </a:p>
        </p:txBody>
      </p:sp>
      <p:sp>
        <p:nvSpPr>
          <p:cNvPr id="3" name="Subtitle 2"/>
          <p:cNvSpPr>
            <a:spLocks noGrp="1"/>
          </p:cNvSpPr>
          <p:nvPr>
            <p:ph type="subTitle" idx="1"/>
          </p:nvPr>
        </p:nvSpPr>
        <p:spPr>
          <a:xfrm>
            <a:off x="533400" y="1600200"/>
            <a:ext cx="7854696" cy="4419600"/>
          </a:xfrm>
        </p:spPr>
        <p:txBody>
          <a:bodyPr>
            <a:normAutofit/>
          </a:bodyPr>
          <a:lstStyle/>
          <a:p>
            <a:pPr marL="342900" indent="-342900" algn="l">
              <a:buFont typeface="Arial" panose="020B0604020202020204" pitchFamily="34" charset="0"/>
              <a:buChar char="•"/>
            </a:pPr>
            <a:r>
              <a:rPr lang="zh-CN" altLang="en-US" sz="2400" dirty="0" smtClean="0">
                <a:latin typeface="Trebuchet MS"/>
                <a:ea typeface="Calibri"/>
                <a:cs typeface="Times New Roman"/>
              </a:rPr>
              <a:t>有关患难和逼迫的一些事情，我们可能相信， 但事实上却是错误的。</a:t>
            </a:r>
            <a:r>
              <a:rPr lang="en-US" sz="2400" dirty="0" smtClean="0">
                <a:latin typeface="Trebuchet MS"/>
                <a:ea typeface="Calibri"/>
                <a:cs typeface="Times New Roman"/>
              </a:rPr>
              <a:t> </a:t>
            </a:r>
          </a:p>
          <a:p>
            <a:pPr marL="342900" indent="-342900" algn="l">
              <a:buFont typeface="Arial" panose="020B0604020202020204" pitchFamily="34" charset="0"/>
              <a:buChar char="•"/>
            </a:pPr>
            <a:r>
              <a:rPr lang="zh-CN" altLang="en-US" sz="2400" dirty="0" smtClean="0">
                <a:latin typeface="Trebuchet MS"/>
                <a:ea typeface="Calibri"/>
                <a:cs typeface="Times New Roman"/>
              </a:rPr>
              <a:t>相信一些错误的事情会带来错误的决定和痛苦。</a:t>
            </a:r>
            <a:r>
              <a:rPr lang="en-US" sz="2400" dirty="0" smtClean="0">
                <a:latin typeface="Trebuchet MS"/>
                <a:ea typeface="Calibri"/>
                <a:cs typeface="Times New Roman"/>
              </a:rPr>
              <a:t>  </a:t>
            </a:r>
          </a:p>
          <a:p>
            <a:pPr marL="342900" indent="-342900" algn="l">
              <a:buFont typeface="Arial" panose="020B0604020202020204" pitchFamily="34" charset="0"/>
              <a:buChar char="•"/>
            </a:pPr>
            <a:r>
              <a:rPr lang="zh-CN" altLang="en-US" sz="2400" dirty="0" smtClean="0">
                <a:latin typeface="Trebuchet MS"/>
                <a:ea typeface="Calibri"/>
                <a:cs typeface="Times New Roman"/>
              </a:rPr>
              <a:t>箴言书</a:t>
            </a:r>
            <a:r>
              <a:rPr lang="en-US" altLang="zh-CN" sz="2400" dirty="0" smtClean="0">
                <a:latin typeface="Trebuchet MS"/>
                <a:ea typeface="Calibri"/>
                <a:cs typeface="Times New Roman"/>
              </a:rPr>
              <a:t>23</a:t>
            </a:r>
            <a:r>
              <a:rPr lang="zh-CN" altLang="en-US" sz="2400" dirty="0" smtClean="0">
                <a:latin typeface="Trebuchet MS"/>
                <a:ea typeface="Calibri"/>
                <a:cs typeface="Times New Roman"/>
              </a:rPr>
              <a:t>章说“他心怎样思量，他为人就是怎样”。我们需要学习神的话，并相信。</a:t>
            </a:r>
            <a:r>
              <a:rPr lang="en-US" sz="2400" dirty="0" smtClean="0">
                <a:latin typeface="Trebuchet MS"/>
                <a:ea typeface="Calibri"/>
                <a:cs typeface="Times New Roman"/>
              </a:rPr>
              <a:t>  </a:t>
            </a:r>
          </a:p>
          <a:p>
            <a:pPr marL="342900" indent="-342900" algn="l">
              <a:buFont typeface="Arial" panose="020B0604020202020204" pitchFamily="34" charset="0"/>
              <a:buChar char="•"/>
            </a:pPr>
            <a:r>
              <a:rPr lang="zh-CN" altLang="en-US" sz="2400" dirty="0" smtClean="0">
                <a:latin typeface="Trebuchet MS"/>
                <a:ea typeface="Calibri"/>
                <a:cs typeface="Times New Roman"/>
              </a:rPr>
              <a:t>魔鬼来是撒谎、偷窃和杀害。如果我们相信他的谎言，我们的生命就会被摧毁。</a:t>
            </a:r>
            <a:r>
              <a:rPr lang="en-US" sz="2400" dirty="0" smtClean="0">
                <a:latin typeface="Trebuchet MS"/>
                <a:ea typeface="Calibri"/>
                <a:cs typeface="Times New Roman"/>
              </a:rPr>
              <a:t>  </a:t>
            </a:r>
          </a:p>
          <a:p>
            <a:pPr marL="342900" indent="-342900" algn="l">
              <a:buFont typeface="Arial" panose="020B0604020202020204" pitchFamily="34" charset="0"/>
              <a:buChar char="•"/>
            </a:pPr>
            <a:r>
              <a:rPr lang="zh-CN" altLang="en-US" sz="2400" dirty="0" smtClean="0">
                <a:latin typeface="Trebuchet MS"/>
                <a:ea typeface="Calibri"/>
                <a:cs typeface="Times New Roman"/>
              </a:rPr>
              <a:t>有许许多多的谎言和误解。</a:t>
            </a:r>
            <a:endParaRPr lang="en-US" dirty="0"/>
          </a:p>
        </p:txBody>
      </p:sp>
    </p:spTree>
    <p:extLst>
      <p:ext uri="{BB962C8B-B14F-4D97-AF65-F5344CB8AC3E}">
        <p14:creationId xmlns:p14="http://schemas.microsoft.com/office/powerpoint/2010/main" val="14806264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990600"/>
            <a:ext cx="7772400" cy="5029200"/>
          </a:xfrm>
        </p:spPr>
        <p:txBody>
          <a:bodyPr>
            <a:normAutofit/>
          </a:bodyPr>
          <a:lstStyle/>
          <a:p>
            <a:r>
              <a:rPr lang="zh-CN" altLang="en-US" sz="2800" dirty="0" smtClean="0">
                <a:solidFill>
                  <a:schemeClr val="accent3">
                    <a:lumMod val="40000"/>
                    <a:lumOff val="60000"/>
                  </a:schemeClr>
                </a:solidFill>
              </a:rPr>
              <a:t>来</a:t>
            </a:r>
            <a:r>
              <a:rPr lang="en-US" sz="2800" dirty="0" smtClean="0">
                <a:solidFill>
                  <a:schemeClr val="accent3">
                    <a:lumMod val="40000"/>
                    <a:lumOff val="60000"/>
                  </a:schemeClr>
                </a:solidFill>
              </a:rPr>
              <a:t> </a:t>
            </a:r>
            <a:r>
              <a:rPr lang="en-US" sz="2800" dirty="0">
                <a:solidFill>
                  <a:schemeClr val="accent3">
                    <a:lumMod val="40000"/>
                    <a:lumOff val="60000"/>
                  </a:schemeClr>
                </a:solidFill>
              </a:rPr>
              <a:t>13:12-13 </a:t>
            </a:r>
            <a:r>
              <a:rPr lang="en-US" sz="2800" dirty="0" smtClean="0">
                <a:solidFill>
                  <a:schemeClr val="accent3">
                    <a:lumMod val="40000"/>
                    <a:lumOff val="60000"/>
                  </a:schemeClr>
                </a:solidFill>
              </a:rPr>
              <a:t>(</a:t>
            </a:r>
            <a:r>
              <a:rPr lang="zh-CN" altLang="en-US" sz="2800" dirty="0" smtClean="0">
                <a:solidFill>
                  <a:schemeClr val="accent3">
                    <a:lumMod val="40000"/>
                    <a:lumOff val="60000"/>
                  </a:schemeClr>
                </a:solidFill>
              </a:rPr>
              <a:t>和合本</a:t>
            </a:r>
            <a:r>
              <a:rPr lang="en-US" sz="2800" dirty="0" smtClean="0">
                <a:solidFill>
                  <a:schemeClr val="accent3">
                    <a:lumMod val="40000"/>
                    <a:lumOff val="60000"/>
                  </a:schemeClr>
                </a:solidFill>
              </a:rPr>
              <a:t>)</a:t>
            </a:r>
            <a:endParaRPr lang="en-US" sz="2800" dirty="0">
              <a:solidFill>
                <a:schemeClr val="accent3">
                  <a:lumMod val="40000"/>
                  <a:lumOff val="60000"/>
                </a:schemeClr>
              </a:solidFill>
            </a:endParaRPr>
          </a:p>
          <a:p>
            <a:r>
              <a:rPr lang="en-US" sz="2800" b="1" baseline="30000" dirty="0"/>
              <a:t>12 </a:t>
            </a:r>
            <a:r>
              <a:rPr lang="zh-CN" altLang="en-US" sz="2800" dirty="0" smtClean="0"/>
              <a:t>所以耶稣要用自己的血叫百姓成圣，也就是城门外受苦。</a:t>
            </a:r>
            <a:endParaRPr lang="en-US" sz="2800" dirty="0"/>
          </a:p>
          <a:p>
            <a:r>
              <a:rPr lang="en-US" sz="2800" b="1" baseline="30000" dirty="0"/>
              <a:t>13 </a:t>
            </a:r>
            <a:r>
              <a:rPr lang="zh-CN" altLang="en-US" sz="2800" dirty="0" smtClean="0"/>
              <a:t>这样，我们也当出到营外，就了他去，忍受他所受的凌辱。</a:t>
            </a:r>
            <a:endParaRPr lang="en-US" sz="2800" dirty="0"/>
          </a:p>
          <a:p>
            <a:endParaRPr lang="en-US" sz="2800" dirty="0" smtClean="0"/>
          </a:p>
          <a:p>
            <a:r>
              <a:rPr lang="zh-CN" altLang="en-US" sz="2800" dirty="0" smtClean="0">
                <a:solidFill>
                  <a:schemeClr val="accent3">
                    <a:lumMod val="40000"/>
                    <a:lumOff val="60000"/>
                  </a:schemeClr>
                </a:solidFill>
              </a:rPr>
              <a:t>罗</a:t>
            </a:r>
            <a:r>
              <a:rPr lang="en-US" sz="2800" dirty="0" smtClean="0">
                <a:solidFill>
                  <a:schemeClr val="accent3">
                    <a:lumMod val="40000"/>
                    <a:lumOff val="60000"/>
                  </a:schemeClr>
                </a:solidFill>
              </a:rPr>
              <a:t> 8:28 (</a:t>
            </a:r>
            <a:r>
              <a:rPr lang="zh-CN" altLang="en-US" sz="2800" dirty="0" smtClean="0">
                <a:solidFill>
                  <a:schemeClr val="accent3">
                    <a:lumMod val="40000"/>
                    <a:lumOff val="60000"/>
                  </a:schemeClr>
                </a:solidFill>
              </a:rPr>
              <a:t>和合本</a:t>
            </a:r>
            <a:r>
              <a:rPr lang="en-US" sz="2800" dirty="0" smtClean="0">
                <a:solidFill>
                  <a:schemeClr val="accent3">
                    <a:lumMod val="40000"/>
                    <a:lumOff val="60000"/>
                  </a:schemeClr>
                </a:solidFill>
              </a:rPr>
              <a:t>)</a:t>
            </a:r>
            <a:endParaRPr lang="en-US" sz="2800" dirty="0">
              <a:solidFill>
                <a:schemeClr val="accent3">
                  <a:lumMod val="40000"/>
                  <a:lumOff val="60000"/>
                </a:schemeClr>
              </a:solidFill>
            </a:endParaRPr>
          </a:p>
          <a:p>
            <a:r>
              <a:rPr lang="en-US" sz="2800" b="1" baseline="30000" dirty="0"/>
              <a:t>28 </a:t>
            </a:r>
            <a:r>
              <a:rPr lang="zh-CN" altLang="en-US" sz="2800" dirty="0" smtClean="0"/>
              <a:t>我们晓得万事都互相效力，叫爱神的人得益处，就是按他旨意被召的人。</a:t>
            </a:r>
            <a:endParaRPr lang="en-US" dirty="0" smtClean="0"/>
          </a:p>
          <a:p>
            <a:endParaRPr lang="en-US" dirty="0"/>
          </a:p>
        </p:txBody>
      </p:sp>
    </p:spTree>
    <p:extLst>
      <p:ext uri="{BB962C8B-B14F-4D97-AF65-F5344CB8AC3E}">
        <p14:creationId xmlns:p14="http://schemas.microsoft.com/office/powerpoint/2010/main" val="17534197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0352" y="1316736"/>
            <a:ext cx="7772400" cy="2950464"/>
          </a:xfrm>
        </p:spPr>
        <p:txBody>
          <a:bodyPr/>
          <a:lstStyle/>
          <a:p>
            <a:r>
              <a:rPr lang="zh-CN" altLang="en-US" dirty="0" smtClean="0">
                <a:solidFill>
                  <a:schemeClr val="tx1"/>
                </a:solidFill>
              </a:rPr>
              <a:t>我受苦是因为神不关心我</a:t>
            </a:r>
            <a:endParaRPr lang="en-US" dirty="0">
              <a:solidFill>
                <a:schemeClr val="tx1"/>
              </a:solidFill>
            </a:endParaRPr>
          </a:p>
        </p:txBody>
      </p:sp>
    </p:spTree>
    <p:extLst>
      <p:ext uri="{BB962C8B-B14F-4D97-AF65-F5344CB8AC3E}">
        <p14:creationId xmlns:p14="http://schemas.microsoft.com/office/powerpoint/2010/main" val="41302154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533400"/>
            <a:ext cx="7772400" cy="990600"/>
          </a:xfrm>
        </p:spPr>
        <p:txBody>
          <a:bodyPr/>
          <a:lstStyle/>
          <a:p>
            <a:r>
              <a:rPr lang="zh-CN" altLang="en-US" dirty="0" smtClean="0"/>
              <a:t>误解和谎言</a:t>
            </a:r>
            <a:r>
              <a:rPr lang="en-US" altLang="zh-CN" dirty="0" smtClean="0"/>
              <a:t>..</a:t>
            </a:r>
            <a:r>
              <a:rPr lang="en-US" dirty="0" smtClean="0"/>
              <a:t>….</a:t>
            </a:r>
            <a:endParaRPr lang="en-US" dirty="0"/>
          </a:p>
        </p:txBody>
      </p:sp>
      <p:sp>
        <p:nvSpPr>
          <p:cNvPr id="3" name="Text Placeholder 2"/>
          <p:cNvSpPr>
            <a:spLocks noGrp="1"/>
          </p:cNvSpPr>
          <p:nvPr>
            <p:ph type="body" idx="1"/>
          </p:nvPr>
        </p:nvSpPr>
        <p:spPr>
          <a:xfrm>
            <a:off x="530352" y="1828800"/>
            <a:ext cx="7772400" cy="4114800"/>
          </a:xfrm>
        </p:spPr>
        <p:txBody>
          <a:bodyPr>
            <a:normAutofit/>
          </a:bodyPr>
          <a:lstStyle/>
          <a:p>
            <a:r>
              <a:rPr lang="zh-CN" altLang="en-US" sz="4400" dirty="0" smtClean="0"/>
              <a:t>苦难诱使我们认为神不爱我们。我们禁不住会想神并不想帮助我们，否则他会改变我们的处境</a:t>
            </a:r>
            <a:r>
              <a:rPr lang="zh-CN" altLang="en-US" sz="4400" dirty="0" smtClean="0"/>
              <a:t>。</a:t>
            </a:r>
            <a:endParaRPr lang="en-US" dirty="0"/>
          </a:p>
        </p:txBody>
      </p:sp>
    </p:spTree>
    <p:extLst>
      <p:ext uri="{BB962C8B-B14F-4D97-AF65-F5344CB8AC3E}">
        <p14:creationId xmlns:p14="http://schemas.microsoft.com/office/powerpoint/2010/main" val="10979846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0" y="1316736"/>
            <a:ext cx="7540752" cy="2950464"/>
          </a:xfrm>
        </p:spPr>
        <p:txBody>
          <a:bodyPr/>
          <a:lstStyle/>
          <a:p>
            <a:r>
              <a:rPr lang="zh-CN" altLang="en-US" dirty="0" smtClean="0">
                <a:solidFill>
                  <a:schemeClr val="tx1"/>
                </a:solidFill>
              </a:rPr>
              <a:t>我遭逼迫是因为神不知道我的处境</a:t>
            </a:r>
            <a:endParaRPr lang="en-US" dirty="0">
              <a:solidFill>
                <a:schemeClr val="tx1"/>
              </a:solidFill>
            </a:endParaRPr>
          </a:p>
        </p:txBody>
      </p:sp>
    </p:spTree>
    <p:extLst>
      <p:ext uri="{BB962C8B-B14F-4D97-AF65-F5344CB8AC3E}">
        <p14:creationId xmlns:p14="http://schemas.microsoft.com/office/powerpoint/2010/main" val="14635191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685800"/>
            <a:ext cx="7772400" cy="914400"/>
          </a:xfrm>
        </p:spPr>
        <p:txBody>
          <a:bodyPr/>
          <a:lstStyle/>
          <a:p>
            <a:r>
              <a:rPr lang="zh-CN" altLang="en-US" dirty="0" smtClean="0"/>
              <a:t>误解和谎言</a:t>
            </a:r>
            <a:r>
              <a:rPr lang="en-US" altLang="zh-CN" dirty="0" smtClean="0"/>
              <a:t>……</a:t>
            </a:r>
            <a:endParaRPr lang="en-US" dirty="0"/>
          </a:p>
        </p:txBody>
      </p:sp>
      <p:sp>
        <p:nvSpPr>
          <p:cNvPr id="3" name="Text Placeholder 2"/>
          <p:cNvSpPr>
            <a:spLocks noGrp="1"/>
          </p:cNvSpPr>
          <p:nvPr>
            <p:ph type="body" idx="1"/>
          </p:nvPr>
        </p:nvSpPr>
        <p:spPr>
          <a:xfrm>
            <a:off x="530352" y="1828800"/>
            <a:ext cx="7772400" cy="3886200"/>
          </a:xfrm>
        </p:spPr>
        <p:txBody>
          <a:bodyPr>
            <a:normAutofit/>
          </a:bodyPr>
          <a:lstStyle/>
          <a:p>
            <a:r>
              <a:rPr lang="zh-CN" altLang="en-US" sz="4000" dirty="0" smtClean="0"/>
              <a:t>当我们受苦时，我们会想神是不知道发生在我们身上的事情。他不知道在我生命中具体的事情，不然苦难也不会发生。</a:t>
            </a:r>
            <a:endParaRPr lang="en-US" dirty="0"/>
          </a:p>
        </p:txBody>
      </p:sp>
    </p:spTree>
    <p:extLst>
      <p:ext uri="{BB962C8B-B14F-4D97-AF65-F5344CB8AC3E}">
        <p14:creationId xmlns:p14="http://schemas.microsoft.com/office/powerpoint/2010/main" val="9791573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6800" y="1316736"/>
            <a:ext cx="7010400" cy="3179064"/>
          </a:xfrm>
        </p:spPr>
        <p:txBody>
          <a:bodyPr/>
          <a:lstStyle/>
          <a:p>
            <a:r>
              <a:rPr lang="zh-CN" altLang="en-US" dirty="0" smtClean="0">
                <a:solidFill>
                  <a:schemeClr val="tx1"/>
                </a:solidFill>
              </a:rPr>
              <a:t>我受苦</a:t>
            </a:r>
            <a:r>
              <a:rPr lang="en-US" altLang="zh-CN" dirty="0" smtClean="0">
                <a:solidFill>
                  <a:schemeClr val="tx1"/>
                </a:solidFill>
              </a:rPr>
              <a:t>……</a:t>
            </a:r>
            <a:r>
              <a:rPr lang="en-US" dirty="0" smtClean="0">
                <a:solidFill>
                  <a:schemeClr val="tx1"/>
                </a:solidFill>
              </a:rPr>
              <a:t/>
            </a:r>
            <a:br>
              <a:rPr lang="en-US" dirty="0" smtClean="0">
                <a:solidFill>
                  <a:schemeClr val="tx1"/>
                </a:solidFill>
              </a:rPr>
            </a:br>
            <a:r>
              <a:rPr lang="zh-CN" altLang="en-US" dirty="0" smtClean="0">
                <a:solidFill>
                  <a:schemeClr val="tx1"/>
                </a:solidFill>
              </a:rPr>
              <a:t>这是我服侍神</a:t>
            </a:r>
            <a:r>
              <a:rPr lang="zh-CN" altLang="en-US" dirty="0" smtClean="0">
                <a:solidFill>
                  <a:schemeClr val="tx1"/>
                </a:solidFill>
              </a:rPr>
              <a:t>的赏赐？？</a:t>
            </a:r>
            <a:r>
              <a:rPr lang="zh-CN" altLang="en-US"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25118388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533400"/>
            <a:ext cx="7772400" cy="1143000"/>
          </a:xfrm>
        </p:spPr>
        <p:txBody>
          <a:bodyPr/>
          <a:lstStyle/>
          <a:p>
            <a:r>
              <a:rPr lang="zh-CN" altLang="en-US" dirty="0" smtClean="0"/>
              <a:t>误解和谎言</a:t>
            </a:r>
            <a:r>
              <a:rPr lang="en-US" altLang="zh-CN" dirty="0" smtClean="0"/>
              <a:t>……</a:t>
            </a:r>
            <a:endParaRPr lang="en-US" dirty="0"/>
          </a:p>
        </p:txBody>
      </p:sp>
      <p:sp>
        <p:nvSpPr>
          <p:cNvPr id="3" name="Text Placeholder 2"/>
          <p:cNvSpPr>
            <a:spLocks noGrp="1"/>
          </p:cNvSpPr>
          <p:nvPr>
            <p:ph type="body" idx="1"/>
          </p:nvPr>
        </p:nvSpPr>
        <p:spPr>
          <a:xfrm>
            <a:off x="530352" y="1828800"/>
            <a:ext cx="7772400" cy="4267200"/>
          </a:xfrm>
        </p:spPr>
        <p:txBody>
          <a:bodyPr>
            <a:normAutofit/>
          </a:bodyPr>
          <a:lstStyle/>
          <a:p>
            <a:r>
              <a:rPr lang="zh-CN" altLang="en-US" sz="2400" dirty="0" smtClean="0"/>
              <a:t>我们可能会禁不住地想，这些痛苦不值得去跟随神。我们跟随神生活贫困，生活艰辛。我们跟随神除了患难和逼迫，再无所有。这些是谎言。是错误的思想。</a:t>
            </a:r>
            <a:r>
              <a:rPr lang="en-US" sz="2400" dirty="0" smtClean="0"/>
              <a:t> </a:t>
            </a:r>
            <a:r>
              <a:rPr lang="zh-CN" altLang="en-US" sz="2400" dirty="0" smtClean="0"/>
              <a:t>当我们理解错误</a:t>
            </a:r>
            <a:r>
              <a:rPr lang="en-US" altLang="zh-CN" sz="2400" dirty="0" smtClean="0"/>
              <a:t>……</a:t>
            </a:r>
            <a:r>
              <a:rPr lang="zh-CN" altLang="en-US" sz="2400" dirty="0" smtClean="0"/>
              <a:t>当我们相信谎言</a:t>
            </a:r>
            <a:r>
              <a:rPr lang="en-US" altLang="zh-CN" sz="2400" dirty="0" smtClean="0"/>
              <a:t>……</a:t>
            </a:r>
            <a:r>
              <a:rPr lang="zh-CN" altLang="en-US" sz="2400" dirty="0" smtClean="0"/>
              <a:t>我们会</a:t>
            </a:r>
            <a:r>
              <a:rPr lang="zh-CN" altLang="en-US" sz="2400" dirty="0" smtClean="0"/>
              <a:t>做出错误</a:t>
            </a:r>
            <a:r>
              <a:rPr lang="zh-CN" altLang="en-US" sz="2400" dirty="0" smtClean="0"/>
              <a:t>的决定。我们会</a:t>
            </a:r>
            <a:r>
              <a:rPr lang="zh-CN" altLang="en-US" sz="2400" dirty="0" smtClean="0"/>
              <a:t>伤害自己</a:t>
            </a:r>
            <a:r>
              <a:rPr lang="zh-CN" altLang="en-US" sz="2400" dirty="0" smtClean="0"/>
              <a:t>。这就如同开车上路，却不明白交通规则。</a:t>
            </a:r>
            <a:r>
              <a:rPr lang="en-US" sz="2400" dirty="0" smtClean="0"/>
              <a:t>  </a:t>
            </a:r>
            <a:r>
              <a:rPr lang="zh-CN" altLang="en-US" sz="2400" dirty="0" smtClean="0"/>
              <a:t>我们要做的事就非常危险。我们做的决定会伤害我们自己或他人。</a:t>
            </a:r>
            <a:r>
              <a:rPr lang="en-US" sz="2400" dirty="0" smtClean="0"/>
              <a:t> </a:t>
            </a:r>
            <a:r>
              <a:rPr lang="zh-CN" altLang="en-US" sz="2400" dirty="0" smtClean="0"/>
              <a:t>我们需要明白谁在掌权，按照神的话语过我们的生活。这样我们对美好的结果有盼望。</a:t>
            </a:r>
            <a:endParaRPr lang="en-US" dirty="0"/>
          </a:p>
        </p:txBody>
      </p:sp>
    </p:spTree>
    <p:extLst>
      <p:ext uri="{BB962C8B-B14F-4D97-AF65-F5344CB8AC3E}">
        <p14:creationId xmlns:p14="http://schemas.microsoft.com/office/powerpoint/2010/main" val="21379971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2133600"/>
            <a:ext cx="7772400" cy="3048000"/>
          </a:xfrm>
        </p:spPr>
        <p:txBody>
          <a:bodyPr>
            <a:normAutofit/>
          </a:bodyPr>
          <a:lstStyle/>
          <a:p>
            <a:r>
              <a:rPr lang="zh-CN" altLang="en-US" sz="4400" dirty="0" smtClean="0"/>
              <a:t>患难带来苦毒。</a:t>
            </a:r>
            <a:endParaRPr lang="en-US" sz="4400" dirty="0"/>
          </a:p>
        </p:txBody>
      </p:sp>
    </p:spTree>
    <p:extLst>
      <p:ext uri="{BB962C8B-B14F-4D97-AF65-F5344CB8AC3E}">
        <p14:creationId xmlns:p14="http://schemas.microsoft.com/office/powerpoint/2010/main" val="26466649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752600"/>
            <a:ext cx="7772400" cy="3733800"/>
          </a:xfrm>
        </p:spPr>
        <p:txBody>
          <a:bodyPr>
            <a:normAutofit/>
          </a:bodyPr>
          <a:lstStyle/>
          <a:p>
            <a:r>
              <a:rPr lang="en-US" sz="2800" dirty="0" smtClean="0"/>
              <a:t>“</a:t>
            </a:r>
            <a:r>
              <a:rPr lang="zh-CN" altLang="en-US" sz="2800" dirty="0" smtClean="0"/>
              <a:t>我认为亚当明白这一真理。亚当没有在苦毒和绝望中远离神的公义，相反，他对他的妻子说：‘我相信神的应许。他并没有让我们彻底漂泊。他会使我们取得最终的胜利，胜过我们的仇敌，我们会再次享受神给我们的丰盛的生命。’”</a:t>
            </a:r>
            <a:r>
              <a:rPr lang="en-US" altLang="zh-CN" sz="2800" dirty="0" smtClean="0"/>
              <a:t>——</a:t>
            </a:r>
            <a:r>
              <a:rPr lang="zh-CN" altLang="en-US" sz="2800" dirty="0" smtClean="0"/>
              <a:t>彭纳</a:t>
            </a:r>
            <a:endParaRPr lang="en-US" dirty="0"/>
          </a:p>
        </p:txBody>
      </p:sp>
    </p:spTree>
    <p:extLst>
      <p:ext uri="{BB962C8B-B14F-4D97-AF65-F5344CB8AC3E}">
        <p14:creationId xmlns:p14="http://schemas.microsoft.com/office/powerpoint/2010/main" val="1902648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969264"/>
          </a:xfrm>
        </p:spPr>
        <p:txBody>
          <a:bodyPr/>
          <a:lstStyle/>
          <a:p>
            <a:r>
              <a:rPr lang="zh-CN" altLang="en-US" b="0" dirty="0" smtClean="0">
                <a:effectLst/>
              </a:rPr>
              <a:t>林后</a:t>
            </a:r>
            <a:r>
              <a:rPr lang="en-US" b="0" dirty="0" smtClean="0">
                <a:effectLst/>
              </a:rPr>
              <a:t>4:7-9 (</a:t>
            </a:r>
            <a:r>
              <a:rPr lang="zh-CN" altLang="en-US" b="0" dirty="0" smtClean="0">
                <a:effectLst/>
              </a:rPr>
              <a:t>和合本</a:t>
            </a:r>
            <a:r>
              <a:rPr lang="en-US" b="0" dirty="0" smtClean="0">
                <a:effectLst/>
              </a:rPr>
              <a:t>)</a:t>
            </a:r>
            <a:r>
              <a:rPr lang="en-US" b="0" dirty="0">
                <a:effectLst/>
              </a:rPr>
              <a:t/>
            </a:r>
            <a:br>
              <a:rPr lang="en-US" b="0" dirty="0">
                <a:effectLst/>
              </a:rPr>
            </a:br>
            <a:endParaRPr lang="en-US" dirty="0"/>
          </a:p>
        </p:txBody>
      </p:sp>
      <p:sp>
        <p:nvSpPr>
          <p:cNvPr id="3" name="Text Placeholder 2"/>
          <p:cNvSpPr>
            <a:spLocks noGrp="1"/>
          </p:cNvSpPr>
          <p:nvPr>
            <p:ph type="body" idx="1"/>
          </p:nvPr>
        </p:nvSpPr>
        <p:spPr>
          <a:xfrm>
            <a:off x="530352" y="1981200"/>
            <a:ext cx="7772400" cy="3962400"/>
          </a:xfrm>
        </p:spPr>
        <p:txBody>
          <a:bodyPr>
            <a:normAutofit/>
          </a:bodyPr>
          <a:lstStyle/>
          <a:p>
            <a:r>
              <a:rPr lang="en-US" sz="2800" b="1" baseline="30000" dirty="0"/>
              <a:t>7 </a:t>
            </a:r>
            <a:r>
              <a:rPr lang="zh-CN" altLang="en-US" sz="2800" dirty="0" smtClean="0"/>
              <a:t>我们有这宝贝放在瓦器里，要显明这莫大的能力，是出于神，不是出于我们。</a:t>
            </a:r>
            <a:endParaRPr lang="en-US" sz="2800" dirty="0"/>
          </a:p>
          <a:p>
            <a:r>
              <a:rPr lang="en-US" sz="2800" b="1" baseline="30000" dirty="0"/>
              <a:t>8 </a:t>
            </a:r>
            <a:r>
              <a:rPr lang="zh-CN" altLang="en-US" sz="2800" dirty="0" smtClean="0"/>
              <a:t>我们四面受敌，却不被困住；心里作难，却不至失望；</a:t>
            </a:r>
            <a:endParaRPr lang="en-US" sz="2800" dirty="0"/>
          </a:p>
          <a:p>
            <a:r>
              <a:rPr lang="en-US" sz="2800" b="1" baseline="30000" dirty="0"/>
              <a:t>9 </a:t>
            </a:r>
            <a:r>
              <a:rPr lang="zh-CN" altLang="en-US" sz="2800" dirty="0" smtClean="0"/>
              <a:t>遭逼迫，却不被丢弃；打倒了，却不至死亡。</a:t>
            </a:r>
            <a:endParaRPr lang="en-US" dirty="0"/>
          </a:p>
        </p:txBody>
      </p:sp>
    </p:spTree>
    <p:extLst>
      <p:ext uri="{BB962C8B-B14F-4D97-AF65-F5344CB8AC3E}">
        <p14:creationId xmlns:p14="http://schemas.microsoft.com/office/powerpoint/2010/main" val="1558811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0352" y="1316736"/>
            <a:ext cx="7772400" cy="2950464"/>
          </a:xfrm>
        </p:spPr>
        <p:txBody>
          <a:bodyPr/>
          <a:lstStyle/>
          <a:p>
            <a:r>
              <a:rPr lang="zh-CN" altLang="en-US" dirty="0" smtClean="0">
                <a:solidFill>
                  <a:schemeClr val="tx1"/>
                </a:solidFill>
              </a:rPr>
              <a:t>我受苦是因为神要惩罚和伤害我</a:t>
            </a:r>
            <a:endParaRPr lang="en-US" dirty="0">
              <a:solidFill>
                <a:schemeClr val="tx1"/>
              </a:solidFill>
            </a:endParaRPr>
          </a:p>
        </p:txBody>
      </p:sp>
    </p:spTree>
    <p:extLst>
      <p:ext uri="{BB962C8B-B14F-4D97-AF65-F5344CB8AC3E}">
        <p14:creationId xmlns:p14="http://schemas.microsoft.com/office/powerpoint/2010/main" val="17602076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609600"/>
            <a:ext cx="7772400" cy="228600"/>
          </a:xfrm>
        </p:spPr>
        <p:txBody>
          <a:bodyPr/>
          <a:lstStyle/>
          <a:p>
            <a:r>
              <a:rPr lang="en-US" b="0" dirty="0">
                <a:effectLst/>
              </a:rPr>
              <a:t/>
            </a:r>
            <a:br>
              <a:rPr lang="en-US" b="0" dirty="0">
                <a:effectLst/>
              </a:rPr>
            </a:br>
            <a:endParaRPr lang="en-US" dirty="0"/>
          </a:p>
        </p:txBody>
      </p:sp>
      <p:sp>
        <p:nvSpPr>
          <p:cNvPr id="3" name="Text Placeholder 2"/>
          <p:cNvSpPr>
            <a:spLocks noGrp="1"/>
          </p:cNvSpPr>
          <p:nvPr>
            <p:ph type="body" idx="1"/>
          </p:nvPr>
        </p:nvSpPr>
        <p:spPr>
          <a:xfrm>
            <a:off x="530352" y="1066800"/>
            <a:ext cx="7772400" cy="5029200"/>
          </a:xfrm>
        </p:spPr>
        <p:txBody>
          <a:bodyPr/>
          <a:lstStyle/>
          <a:p>
            <a:r>
              <a:rPr lang="zh-CN" altLang="en-US" sz="3200" dirty="0" smtClean="0">
                <a:solidFill>
                  <a:schemeClr val="accent3">
                    <a:lumMod val="40000"/>
                    <a:lumOff val="60000"/>
                  </a:schemeClr>
                </a:solidFill>
                <a:latin typeface="+mj-lt"/>
              </a:rPr>
              <a:t>罗</a:t>
            </a:r>
            <a:r>
              <a:rPr lang="en-US" sz="3200" dirty="0" smtClean="0">
                <a:solidFill>
                  <a:schemeClr val="accent3">
                    <a:lumMod val="40000"/>
                    <a:lumOff val="60000"/>
                  </a:schemeClr>
                </a:solidFill>
                <a:latin typeface="+mj-lt"/>
              </a:rPr>
              <a:t> </a:t>
            </a:r>
            <a:r>
              <a:rPr lang="en-US" sz="3200" dirty="0">
                <a:solidFill>
                  <a:schemeClr val="accent3">
                    <a:lumMod val="40000"/>
                    <a:lumOff val="60000"/>
                  </a:schemeClr>
                </a:solidFill>
                <a:latin typeface="+mj-lt"/>
              </a:rPr>
              <a:t>8:28 </a:t>
            </a:r>
            <a:r>
              <a:rPr lang="en-US" sz="3200" dirty="0" smtClean="0">
                <a:solidFill>
                  <a:schemeClr val="accent3">
                    <a:lumMod val="40000"/>
                    <a:lumOff val="60000"/>
                  </a:schemeClr>
                </a:solidFill>
                <a:latin typeface="+mj-lt"/>
              </a:rPr>
              <a:t> (</a:t>
            </a:r>
            <a:r>
              <a:rPr lang="zh-CN" altLang="en-US" sz="3200" dirty="0" smtClean="0">
                <a:solidFill>
                  <a:schemeClr val="accent3">
                    <a:lumMod val="40000"/>
                    <a:lumOff val="60000"/>
                  </a:schemeClr>
                </a:solidFill>
                <a:latin typeface="+mj-lt"/>
              </a:rPr>
              <a:t>和合本</a:t>
            </a:r>
            <a:r>
              <a:rPr lang="en-US" sz="3200" dirty="0" smtClean="0">
                <a:solidFill>
                  <a:schemeClr val="accent3">
                    <a:lumMod val="40000"/>
                    <a:lumOff val="60000"/>
                  </a:schemeClr>
                </a:solidFill>
                <a:latin typeface="+mj-lt"/>
              </a:rPr>
              <a:t>)</a:t>
            </a:r>
          </a:p>
          <a:p>
            <a:endParaRPr lang="en-US" dirty="0"/>
          </a:p>
          <a:p>
            <a:r>
              <a:rPr lang="en-US" b="1" baseline="30000" dirty="0" smtClean="0"/>
              <a:t>28</a:t>
            </a:r>
            <a:r>
              <a:rPr lang="en-US" b="1" baseline="30000" dirty="0"/>
              <a:t> </a:t>
            </a:r>
            <a:r>
              <a:rPr lang="zh-CN" altLang="en-US" dirty="0" smtClean="0"/>
              <a:t>我们晓得万事都互相效力，叫爱神的人得益处，就是按他旨意被召的人。</a:t>
            </a:r>
            <a:endParaRPr lang="en-US" dirty="0" smtClean="0"/>
          </a:p>
          <a:p>
            <a:endParaRPr lang="en-US" dirty="0" smtClean="0"/>
          </a:p>
          <a:p>
            <a:r>
              <a:rPr lang="zh-CN" altLang="en-US" sz="3200" dirty="0" smtClean="0">
                <a:solidFill>
                  <a:schemeClr val="accent3">
                    <a:lumMod val="40000"/>
                    <a:lumOff val="60000"/>
                  </a:schemeClr>
                </a:solidFill>
              </a:rPr>
              <a:t>帖前</a:t>
            </a:r>
            <a:r>
              <a:rPr lang="en-US" sz="3200" dirty="0" smtClean="0">
                <a:solidFill>
                  <a:schemeClr val="accent3">
                    <a:lumMod val="40000"/>
                    <a:lumOff val="60000"/>
                  </a:schemeClr>
                </a:solidFill>
              </a:rPr>
              <a:t>5:16-18</a:t>
            </a:r>
            <a:r>
              <a:rPr lang="en-US" sz="3200" dirty="0">
                <a:solidFill>
                  <a:schemeClr val="accent3">
                    <a:lumMod val="40000"/>
                    <a:lumOff val="60000"/>
                  </a:schemeClr>
                </a:solidFill>
              </a:rPr>
              <a:t> </a:t>
            </a:r>
            <a:r>
              <a:rPr lang="en-US" sz="3200" dirty="0" smtClean="0">
                <a:solidFill>
                  <a:schemeClr val="accent3">
                    <a:lumMod val="40000"/>
                    <a:lumOff val="60000"/>
                  </a:schemeClr>
                </a:solidFill>
              </a:rPr>
              <a:t> (</a:t>
            </a:r>
            <a:r>
              <a:rPr lang="zh-CN" altLang="en-US" sz="3200" dirty="0" smtClean="0">
                <a:solidFill>
                  <a:schemeClr val="accent3">
                    <a:lumMod val="40000"/>
                    <a:lumOff val="60000"/>
                  </a:schemeClr>
                </a:solidFill>
              </a:rPr>
              <a:t>和合本</a:t>
            </a:r>
            <a:r>
              <a:rPr lang="en-US" sz="3200" dirty="0" smtClean="0">
                <a:solidFill>
                  <a:schemeClr val="accent3">
                    <a:lumMod val="40000"/>
                    <a:lumOff val="60000"/>
                  </a:schemeClr>
                </a:solidFill>
              </a:rPr>
              <a:t>)</a:t>
            </a:r>
            <a:endParaRPr lang="en-US" sz="3200" dirty="0">
              <a:solidFill>
                <a:schemeClr val="accent3">
                  <a:lumMod val="40000"/>
                  <a:lumOff val="60000"/>
                </a:schemeClr>
              </a:solidFill>
            </a:endParaRPr>
          </a:p>
          <a:p>
            <a:r>
              <a:rPr lang="en-US" b="1" baseline="30000" dirty="0"/>
              <a:t>16 </a:t>
            </a:r>
            <a:r>
              <a:rPr lang="zh-CN" altLang="en-US" dirty="0" smtClean="0"/>
              <a:t>要常常喜乐，</a:t>
            </a:r>
            <a:endParaRPr lang="en-US" dirty="0"/>
          </a:p>
          <a:p>
            <a:r>
              <a:rPr lang="en-US" b="1" baseline="30000" dirty="0"/>
              <a:t>17 </a:t>
            </a:r>
            <a:r>
              <a:rPr lang="zh-CN" altLang="en-US" dirty="0" smtClean="0"/>
              <a:t>不住地祷告，</a:t>
            </a:r>
            <a:endParaRPr lang="en-US" dirty="0"/>
          </a:p>
          <a:p>
            <a:r>
              <a:rPr lang="en-US" b="1" baseline="30000" dirty="0"/>
              <a:t>18 </a:t>
            </a:r>
            <a:r>
              <a:rPr lang="zh-CN" altLang="en-US" dirty="0" smtClean="0"/>
              <a:t>凡事谢恩，因为这是神在基督耶稣里向你们所定的旨意。</a:t>
            </a:r>
            <a:endParaRPr lang="en-US" dirty="0"/>
          </a:p>
        </p:txBody>
      </p:sp>
    </p:spTree>
    <p:extLst>
      <p:ext uri="{BB962C8B-B14F-4D97-AF65-F5344CB8AC3E}">
        <p14:creationId xmlns:p14="http://schemas.microsoft.com/office/powerpoint/2010/main" val="41382174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2286000"/>
            <a:ext cx="7772400" cy="1928376"/>
          </a:xfrm>
        </p:spPr>
        <p:txBody>
          <a:bodyPr>
            <a:normAutofit/>
          </a:bodyPr>
          <a:lstStyle/>
          <a:p>
            <a:r>
              <a:rPr lang="zh-CN" altLang="en-US" sz="4800" dirty="0" smtClean="0"/>
              <a:t>我不该伤心。</a:t>
            </a:r>
            <a:endParaRPr lang="en-US" sz="4800" dirty="0"/>
          </a:p>
        </p:txBody>
      </p:sp>
    </p:spTree>
    <p:extLst>
      <p:ext uri="{BB962C8B-B14F-4D97-AF65-F5344CB8AC3E}">
        <p14:creationId xmlns:p14="http://schemas.microsoft.com/office/powerpoint/2010/main" val="8219452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676400"/>
            <a:ext cx="7772400" cy="4191000"/>
          </a:xfrm>
        </p:spPr>
        <p:txBody>
          <a:bodyPr/>
          <a:lstStyle/>
          <a:p>
            <a:r>
              <a:rPr lang="zh-CN" altLang="en-US" sz="2800" dirty="0" smtClean="0">
                <a:solidFill>
                  <a:schemeClr val="accent3">
                    <a:lumMod val="40000"/>
                    <a:lumOff val="60000"/>
                  </a:schemeClr>
                </a:solidFill>
              </a:rPr>
              <a:t>伯</a:t>
            </a:r>
            <a:r>
              <a:rPr lang="en-US" sz="2800" dirty="0" smtClean="0">
                <a:solidFill>
                  <a:schemeClr val="accent3">
                    <a:lumMod val="40000"/>
                    <a:lumOff val="60000"/>
                  </a:schemeClr>
                </a:solidFill>
              </a:rPr>
              <a:t> 2:13 (</a:t>
            </a:r>
            <a:r>
              <a:rPr lang="zh-CN" altLang="en-US" sz="2800" dirty="0" smtClean="0">
                <a:solidFill>
                  <a:schemeClr val="accent3">
                    <a:lumMod val="40000"/>
                    <a:lumOff val="60000"/>
                  </a:schemeClr>
                </a:solidFill>
              </a:rPr>
              <a:t>和合本</a:t>
            </a:r>
            <a:r>
              <a:rPr lang="en-US" sz="2800" dirty="0" smtClean="0">
                <a:solidFill>
                  <a:schemeClr val="accent3">
                    <a:lumMod val="40000"/>
                    <a:lumOff val="60000"/>
                  </a:schemeClr>
                </a:solidFill>
              </a:rPr>
              <a:t>)</a:t>
            </a:r>
            <a:endParaRPr lang="en-US" sz="2800" dirty="0">
              <a:solidFill>
                <a:schemeClr val="accent3">
                  <a:lumMod val="40000"/>
                  <a:lumOff val="60000"/>
                </a:schemeClr>
              </a:solidFill>
            </a:endParaRPr>
          </a:p>
          <a:p>
            <a:r>
              <a:rPr lang="en-US" sz="2400" b="1" baseline="30000" dirty="0"/>
              <a:t>13 </a:t>
            </a:r>
            <a:r>
              <a:rPr lang="zh-CN" altLang="en-US" sz="2400" dirty="0" smtClean="0"/>
              <a:t>他们就同他七天七夜坐在地上，一个人也不向他说句话，因为他极其痛苦。</a:t>
            </a:r>
            <a:endParaRPr lang="en-US" sz="2400" dirty="0"/>
          </a:p>
          <a:p>
            <a:endParaRPr lang="en-US" sz="2400" dirty="0" smtClean="0"/>
          </a:p>
          <a:p>
            <a:r>
              <a:rPr lang="zh-CN" altLang="en-US" sz="2800" dirty="0" smtClean="0">
                <a:solidFill>
                  <a:schemeClr val="accent3">
                    <a:lumMod val="40000"/>
                    <a:lumOff val="60000"/>
                  </a:schemeClr>
                </a:solidFill>
              </a:rPr>
              <a:t>彼前</a:t>
            </a:r>
            <a:r>
              <a:rPr lang="en-US" sz="2800" dirty="0" smtClean="0">
                <a:solidFill>
                  <a:schemeClr val="accent3">
                    <a:lumMod val="40000"/>
                    <a:lumOff val="60000"/>
                  </a:schemeClr>
                </a:solidFill>
              </a:rPr>
              <a:t>1:6</a:t>
            </a:r>
            <a:r>
              <a:rPr lang="en-US" sz="2800" dirty="0">
                <a:solidFill>
                  <a:schemeClr val="accent3">
                    <a:lumMod val="40000"/>
                    <a:lumOff val="60000"/>
                  </a:schemeClr>
                </a:solidFill>
              </a:rPr>
              <a:t> </a:t>
            </a:r>
            <a:r>
              <a:rPr lang="en-US" sz="2800" dirty="0" smtClean="0">
                <a:solidFill>
                  <a:schemeClr val="accent3">
                    <a:lumMod val="40000"/>
                    <a:lumOff val="60000"/>
                  </a:schemeClr>
                </a:solidFill>
              </a:rPr>
              <a:t>(</a:t>
            </a:r>
            <a:r>
              <a:rPr lang="zh-CN" altLang="en-US" sz="2800" dirty="0" smtClean="0">
                <a:solidFill>
                  <a:schemeClr val="accent3">
                    <a:lumMod val="40000"/>
                    <a:lumOff val="60000"/>
                  </a:schemeClr>
                </a:solidFill>
              </a:rPr>
              <a:t>和合本</a:t>
            </a:r>
            <a:r>
              <a:rPr lang="en-US" sz="2800" dirty="0" smtClean="0">
                <a:solidFill>
                  <a:schemeClr val="accent3">
                    <a:lumMod val="40000"/>
                    <a:lumOff val="60000"/>
                  </a:schemeClr>
                </a:solidFill>
              </a:rPr>
              <a:t>)</a:t>
            </a:r>
            <a:endParaRPr lang="en-US" sz="2800" dirty="0">
              <a:solidFill>
                <a:schemeClr val="accent3">
                  <a:lumMod val="40000"/>
                  <a:lumOff val="60000"/>
                </a:schemeClr>
              </a:solidFill>
            </a:endParaRPr>
          </a:p>
          <a:p>
            <a:r>
              <a:rPr lang="en-US" sz="2400" b="1" baseline="30000" dirty="0"/>
              <a:t>6 </a:t>
            </a:r>
            <a:r>
              <a:rPr lang="zh-CN" altLang="en-US" sz="2400" dirty="0" smtClean="0"/>
              <a:t>因此，你们是大有喜乐。但如今在百般试炼中暂时忧愁。</a:t>
            </a:r>
            <a:endParaRPr lang="en-US" dirty="0"/>
          </a:p>
        </p:txBody>
      </p:sp>
    </p:spTree>
    <p:extLst>
      <p:ext uri="{BB962C8B-B14F-4D97-AF65-F5344CB8AC3E}">
        <p14:creationId xmlns:p14="http://schemas.microsoft.com/office/powerpoint/2010/main" val="1542206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045464"/>
          </a:xfrm>
        </p:spPr>
        <p:txBody>
          <a:bodyPr/>
          <a:lstStyle/>
          <a:p>
            <a:r>
              <a:rPr lang="zh-CN" altLang="en-US" b="0" dirty="0" smtClean="0">
                <a:effectLst/>
              </a:rPr>
              <a:t>林后</a:t>
            </a:r>
            <a:r>
              <a:rPr lang="en-US" b="0" dirty="0" smtClean="0">
                <a:effectLst/>
              </a:rPr>
              <a:t>4:7-9 (</a:t>
            </a:r>
            <a:r>
              <a:rPr lang="zh-CN" altLang="en-US" b="0" dirty="0" smtClean="0">
                <a:effectLst/>
              </a:rPr>
              <a:t>和合本</a:t>
            </a:r>
            <a:r>
              <a:rPr lang="en-US" b="0" dirty="0" smtClean="0">
                <a:effectLst/>
              </a:rPr>
              <a:t>)</a:t>
            </a:r>
            <a:r>
              <a:rPr lang="en-US" b="0" dirty="0">
                <a:effectLst/>
              </a:rPr>
              <a:t/>
            </a:r>
            <a:br>
              <a:rPr lang="en-US" b="0" dirty="0">
                <a:effectLst/>
              </a:rPr>
            </a:br>
            <a:endParaRPr lang="en-US" dirty="0"/>
          </a:p>
        </p:txBody>
      </p:sp>
      <p:sp>
        <p:nvSpPr>
          <p:cNvPr id="3" name="Text Placeholder 2"/>
          <p:cNvSpPr>
            <a:spLocks noGrp="1"/>
          </p:cNvSpPr>
          <p:nvPr>
            <p:ph type="body" idx="1"/>
          </p:nvPr>
        </p:nvSpPr>
        <p:spPr>
          <a:xfrm>
            <a:off x="530352" y="1828800"/>
            <a:ext cx="7772400" cy="3962400"/>
          </a:xfrm>
        </p:spPr>
        <p:txBody>
          <a:bodyPr/>
          <a:lstStyle/>
          <a:p>
            <a:r>
              <a:rPr lang="en-US" sz="2800" b="1" baseline="30000" dirty="0"/>
              <a:t>7 </a:t>
            </a:r>
            <a:r>
              <a:rPr lang="zh-CN" altLang="en-US" sz="2800" dirty="0" smtClean="0"/>
              <a:t>我们</a:t>
            </a:r>
            <a:r>
              <a:rPr lang="zh-CN" altLang="en-US" sz="2800" dirty="0"/>
              <a:t>有这宝贝放在瓦器里，要显明这莫大的能力，是出于神，不是出于我们。</a:t>
            </a:r>
            <a:endParaRPr lang="en-US" altLang="zh-CN" sz="2800" dirty="0"/>
          </a:p>
          <a:p>
            <a:r>
              <a:rPr lang="en-US" altLang="zh-CN" sz="2800" b="1" baseline="30000" dirty="0"/>
              <a:t>8 </a:t>
            </a:r>
            <a:r>
              <a:rPr lang="zh-CN" altLang="en-US" sz="2800" dirty="0"/>
              <a:t>我们四面受敌，却不被困住；心里作难，却不至失望；</a:t>
            </a:r>
            <a:endParaRPr lang="en-US" altLang="zh-CN" sz="2800" dirty="0"/>
          </a:p>
          <a:p>
            <a:r>
              <a:rPr lang="en-US" altLang="zh-CN" sz="2800" b="1" baseline="30000" dirty="0"/>
              <a:t>9 </a:t>
            </a:r>
            <a:r>
              <a:rPr lang="zh-CN" altLang="en-US" sz="2800" dirty="0"/>
              <a:t>遭逼迫，却不被丢弃；打倒了，却不至死亡。</a:t>
            </a:r>
            <a:endParaRPr lang="en-US" altLang="zh-CN" sz="2800" dirty="0"/>
          </a:p>
          <a:p>
            <a:endParaRPr lang="en-US" dirty="0"/>
          </a:p>
        </p:txBody>
      </p:sp>
    </p:spTree>
    <p:extLst>
      <p:ext uri="{BB962C8B-B14F-4D97-AF65-F5344CB8AC3E}">
        <p14:creationId xmlns:p14="http://schemas.microsoft.com/office/powerpoint/2010/main" val="20353051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121664"/>
          </a:xfrm>
        </p:spPr>
        <p:txBody>
          <a:bodyPr/>
          <a:lstStyle/>
          <a:p>
            <a:r>
              <a:rPr lang="zh-CN" altLang="en-US" b="0" dirty="0" smtClean="0">
                <a:effectLst/>
              </a:rPr>
              <a:t>林后</a:t>
            </a:r>
            <a:r>
              <a:rPr lang="en-US" b="0" dirty="0" smtClean="0">
                <a:effectLst/>
              </a:rPr>
              <a:t>1:3-4 (</a:t>
            </a:r>
            <a:r>
              <a:rPr lang="zh-CN" altLang="en-US" b="0" dirty="0" smtClean="0">
                <a:effectLst/>
              </a:rPr>
              <a:t>和合本</a:t>
            </a:r>
            <a:r>
              <a:rPr lang="en-US" b="0" dirty="0" smtClean="0">
                <a:effectLst/>
              </a:rPr>
              <a:t>)</a:t>
            </a:r>
            <a:r>
              <a:rPr lang="en-US" b="0" dirty="0">
                <a:effectLst/>
              </a:rPr>
              <a:t/>
            </a:r>
            <a:br>
              <a:rPr lang="en-US" b="0" dirty="0">
                <a:effectLst/>
              </a:rPr>
            </a:br>
            <a:endParaRPr lang="en-US" dirty="0"/>
          </a:p>
        </p:txBody>
      </p:sp>
      <p:sp>
        <p:nvSpPr>
          <p:cNvPr id="3" name="Text Placeholder 2"/>
          <p:cNvSpPr>
            <a:spLocks noGrp="1"/>
          </p:cNvSpPr>
          <p:nvPr>
            <p:ph type="body" idx="1"/>
          </p:nvPr>
        </p:nvSpPr>
        <p:spPr>
          <a:xfrm>
            <a:off x="530352" y="1981200"/>
            <a:ext cx="7772400" cy="4038600"/>
          </a:xfrm>
        </p:spPr>
        <p:txBody>
          <a:bodyPr>
            <a:normAutofit/>
          </a:bodyPr>
          <a:lstStyle/>
          <a:p>
            <a:r>
              <a:rPr lang="en-US" sz="3200" b="1" baseline="30000" dirty="0"/>
              <a:t>3 </a:t>
            </a:r>
            <a:r>
              <a:rPr lang="zh-CN" altLang="en-US" sz="3200" dirty="0" smtClean="0"/>
              <a:t>愿颂赞归与我们的主耶稣基督的父神，就是发慈悲的父，赐各样安慰的神。</a:t>
            </a:r>
            <a:endParaRPr lang="en-US" sz="3200" dirty="0"/>
          </a:p>
          <a:p>
            <a:r>
              <a:rPr lang="en-US" sz="3200" b="1" baseline="30000" dirty="0"/>
              <a:t>4 </a:t>
            </a:r>
            <a:r>
              <a:rPr lang="zh-CN" altLang="en-US" sz="3200" dirty="0" smtClean="0"/>
              <a:t>我们在一切患难中，他就安慰我们，叫我们能用神所赐的安慰去安慰那遭各样患难的人。</a:t>
            </a:r>
            <a:endParaRPr lang="en-US" dirty="0"/>
          </a:p>
        </p:txBody>
      </p:sp>
    </p:spTree>
    <p:extLst>
      <p:ext uri="{BB962C8B-B14F-4D97-AF65-F5344CB8AC3E}">
        <p14:creationId xmlns:p14="http://schemas.microsoft.com/office/powerpoint/2010/main" val="4896870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6800" y="1316736"/>
            <a:ext cx="7010400" cy="2645664"/>
          </a:xfrm>
        </p:spPr>
        <p:txBody>
          <a:bodyPr/>
          <a:lstStyle/>
          <a:p>
            <a:r>
              <a:rPr lang="zh-CN" altLang="en-US" dirty="0" smtClean="0">
                <a:solidFill>
                  <a:schemeClr val="tx1"/>
                </a:solidFill>
              </a:rPr>
              <a:t>我受苦是我的错。</a:t>
            </a:r>
            <a:endParaRPr lang="en-US" dirty="0">
              <a:solidFill>
                <a:schemeClr val="tx1"/>
              </a:solidFill>
            </a:endParaRPr>
          </a:p>
        </p:txBody>
      </p:sp>
    </p:spTree>
    <p:extLst>
      <p:ext uri="{BB962C8B-B14F-4D97-AF65-F5344CB8AC3E}">
        <p14:creationId xmlns:p14="http://schemas.microsoft.com/office/powerpoint/2010/main" val="34093370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533400"/>
            <a:ext cx="7772400" cy="1066800"/>
          </a:xfrm>
        </p:spPr>
        <p:txBody>
          <a:bodyPr/>
          <a:lstStyle/>
          <a:p>
            <a:r>
              <a:rPr lang="zh-CN" altLang="en-US" dirty="0" smtClean="0"/>
              <a:t>误解和谎言</a:t>
            </a:r>
            <a:r>
              <a:rPr lang="en-US" altLang="zh-CN" dirty="0" smtClean="0"/>
              <a:t>……</a:t>
            </a:r>
            <a:endParaRPr lang="en-US" dirty="0"/>
          </a:p>
        </p:txBody>
      </p:sp>
      <p:sp>
        <p:nvSpPr>
          <p:cNvPr id="3" name="Text Placeholder 2"/>
          <p:cNvSpPr>
            <a:spLocks noGrp="1"/>
          </p:cNvSpPr>
          <p:nvPr>
            <p:ph type="body" idx="1"/>
          </p:nvPr>
        </p:nvSpPr>
        <p:spPr>
          <a:xfrm>
            <a:off x="530352" y="1752600"/>
            <a:ext cx="7772400" cy="4648200"/>
          </a:xfrm>
        </p:spPr>
        <p:txBody>
          <a:bodyPr>
            <a:normAutofit/>
          </a:bodyPr>
          <a:lstStyle/>
          <a:p>
            <a:r>
              <a:rPr lang="zh-CN" altLang="en-US" sz="2400" dirty="0" smtClean="0"/>
              <a:t>一些穿的人说受苦是我们自己的错。他们说如果我们改变我们的行为，我们可以停止受苦。他们说神想给我们一个好的生活，如果你错失你的好生活，就是你的错。这源于美国的一间教会，但是这一教导现今已经传播到全世界。保罗说如果因着错误的动机，神的名被传扬，他仍觉快乐因为福音被传开了。但是如果错误的福音被传出去，保罗说我们不应该相信它，即使是天使所传的。</a:t>
            </a:r>
            <a:endParaRPr lang="en-US" dirty="0"/>
          </a:p>
        </p:txBody>
      </p:sp>
    </p:spTree>
    <p:extLst>
      <p:ext uri="{BB962C8B-B14F-4D97-AF65-F5344CB8AC3E}">
        <p14:creationId xmlns:p14="http://schemas.microsoft.com/office/powerpoint/2010/main" val="40261362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600200"/>
            <a:ext cx="7772400" cy="4572000"/>
          </a:xfrm>
        </p:spPr>
        <p:txBody>
          <a:bodyPr>
            <a:normAutofit fontScale="92500"/>
          </a:bodyPr>
          <a:lstStyle/>
          <a:p>
            <a:r>
              <a:rPr lang="en-US" sz="5400" dirty="0" smtClean="0"/>
              <a:t>“</a:t>
            </a:r>
            <a:r>
              <a:rPr lang="zh-CN" altLang="en-US" sz="5400" dirty="0" smtClean="0"/>
              <a:t>他们（在埃及统治下的以色列民）受苦不是因为他们个人或群体的罪，只是因为他们的身份。</a:t>
            </a:r>
            <a:r>
              <a:rPr lang="en-US" sz="5400" dirty="0" smtClean="0"/>
              <a:t>”</a:t>
            </a:r>
          </a:p>
          <a:p>
            <a:r>
              <a:rPr lang="en-US" altLang="zh-CN" sz="5400" dirty="0"/>
              <a:t> </a:t>
            </a:r>
            <a:r>
              <a:rPr lang="en-US" altLang="zh-CN" sz="5400" dirty="0" smtClean="0"/>
              <a:t>                             </a:t>
            </a:r>
            <a:r>
              <a:rPr lang="en-US" altLang="zh-CN" sz="5400" dirty="0" smtClean="0"/>
              <a:t>——</a:t>
            </a:r>
            <a:r>
              <a:rPr lang="zh-CN" altLang="en-US" sz="5400" dirty="0" smtClean="0"/>
              <a:t>彭纳</a:t>
            </a:r>
            <a:endParaRPr lang="en-US" dirty="0"/>
          </a:p>
        </p:txBody>
      </p:sp>
    </p:spTree>
    <p:extLst>
      <p:ext uri="{BB962C8B-B14F-4D97-AF65-F5344CB8AC3E}">
        <p14:creationId xmlns:p14="http://schemas.microsoft.com/office/powerpoint/2010/main" val="29790014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b="0" dirty="0" smtClean="0">
                <a:effectLst/>
              </a:rPr>
              <a:t>彼前</a:t>
            </a:r>
            <a:r>
              <a:rPr lang="en-US" b="0" dirty="0" smtClean="0">
                <a:effectLst/>
              </a:rPr>
              <a:t>3:14</a:t>
            </a:r>
            <a:r>
              <a:rPr lang="en-US" b="0" dirty="0">
                <a:effectLst/>
              </a:rPr>
              <a:t> </a:t>
            </a:r>
            <a:r>
              <a:rPr lang="en-US" b="0" dirty="0" smtClean="0">
                <a:effectLst/>
              </a:rPr>
              <a:t> (</a:t>
            </a:r>
            <a:r>
              <a:rPr lang="zh-CN" altLang="en-US" b="0" dirty="0" smtClean="0">
                <a:effectLst/>
              </a:rPr>
              <a:t>和合本</a:t>
            </a:r>
            <a:r>
              <a:rPr lang="en-US" b="0" dirty="0" smtClean="0">
                <a:effectLst/>
              </a:rPr>
              <a:t>)</a:t>
            </a:r>
            <a:r>
              <a:rPr lang="en-US" b="0" dirty="0">
                <a:effectLst/>
              </a:rPr>
              <a:t/>
            </a:r>
            <a:br>
              <a:rPr lang="en-US" b="0" dirty="0">
                <a:effectLst/>
              </a:rPr>
            </a:br>
            <a:endParaRPr lang="en-US" dirty="0"/>
          </a:p>
        </p:txBody>
      </p:sp>
      <p:sp>
        <p:nvSpPr>
          <p:cNvPr id="3" name="Text Placeholder 2"/>
          <p:cNvSpPr>
            <a:spLocks noGrp="1"/>
          </p:cNvSpPr>
          <p:nvPr>
            <p:ph type="body" idx="1"/>
          </p:nvPr>
        </p:nvSpPr>
        <p:spPr>
          <a:xfrm>
            <a:off x="530352" y="2133600"/>
            <a:ext cx="7772400" cy="3886200"/>
          </a:xfrm>
        </p:spPr>
        <p:txBody>
          <a:bodyPr>
            <a:normAutofit/>
          </a:bodyPr>
          <a:lstStyle/>
          <a:p>
            <a:r>
              <a:rPr lang="en-US" sz="4800" b="1" baseline="30000" dirty="0"/>
              <a:t>14 </a:t>
            </a:r>
            <a:r>
              <a:rPr lang="zh-CN" altLang="en-US" sz="4800" dirty="0" smtClean="0"/>
              <a:t>你们就是为义受苦，也是有福的。不要怕人的威吓，也不要惊慌。</a:t>
            </a:r>
            <a:endParaRPr lang="en-US" dirty="0"/>
          </a:p>
        </p:txBody>
      </p:sp>
    </p:spTree>
    <p:extLst>
      <p:ext uri="{BB962C8B-B14F-4D97-AF65-F5344CB8AC3E}">
        <p14:creationId xmlns:p14="http://schemas.microsoft.com/office/powerpoint/2010/main" val="23711418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b="0" dirty="0" smtClean="0">
                <a:effectLst/>
              </a:rPr>
              <a:t>彼前</a:t>
            </a:r>
            <a:r>
              <a:rPr lang="en-US" b="0" dirty="0" smtClean="0">
                <a:effectLst/>
              </a:rPr>
              <a:t>4:16, 19 (</a:t>
            </a:r>
            <a:r>
              <a:rPr lang="zh-CN" altLang="en-US" b="0" dirty="0" smtClean="0">
                <a:effectLst/>
              </a:rPr>
              <a:t>和合本</a:t>
            </a:r>
            <a:r>
              <a:rPr lang="en-US" b="0" dirty="0" smtClean="0">
                <a:effectLst/>
              </a:rPr>
              <a:t>)</a:t>
            </a:r>
            <a:r>
              <a:rPr lang="en-US" b="0" dirty="0">
                <a:effectLst/>
              </a:rPr>
              <a:t/>
            </a:r>
            <a:br>
              <a:rPr lang="en-US" b="0" dirty="0">
                <a:effectLst/>
              </a:rPr>
            </a:br>
            <a:endParaRPr lang="en-US" dirty="0"/>
          </a:p>
        </p:txBody>
      </p:sp>
      <p:sp>
        <p:nvSpPr>
          <p:cNvPr id="3" name="Text Placeholder 2"/>
          <p:cNvSpPr>
            <a:spLocks noGrp="1"/>
          </p:cNvSpPr>
          <p:nvPr>
            <p:ph type="body" idx="1"/>
          </p:nvPr>
        </p:nvSpPr>
        <p:spPr>
          <a:xfrm>
            <a:off x="530352" y="2057400"/>
            <a:ext cx="7772400" cy="4114800"/>
          </a:xfrm>
        </p:spPr>
        <p:txBody>
          <a:bodyPr>
            <a:noAutofit/>
          </a:bodyPr>
          <a:lstStyle/>
          <a:p>
            <a:r>
              <a:rPr lang="en-US" sz="3200" b="1" baseline="30000" dirty="0"/>
              <a:t>16 </a:t>
            </a:r>
            <a:r>
              <a:rPr lang="zh-CN" altLang="en-US" sz="3200" dirty="0" smtClean="0"/>
              <a:t>若为作基督徒受苦，却不要羞耻，倒要因这名归荣耀给神。</a:t>
            </a:r>
            <a:endParaRPr lang="en-US" sz="3200" dirty="0" smtClean="0"/>
          </a:p>
          <a:p>
            <a:endParaRPr lang="en-US" sz="3200" dirty="0"/>
          </a:p>
          <a:p>
            <a:r>
              <a:rPr lang="en-US" sz="3200" b="1" baseline="30000" dirty="0"/>
              <a:t>19 </a:t>
            </a:r>
            <a:r>
              <a:rPr lang="zh-CN" altLang="en-US" sz="3200" dirty="0" smtClean="0"/>
              <a:t>所以，那照神旨意受苦的人要一心为善，将自己灵魂交与那信实的造化之主。</a:t>
            </a:r>
            <a:endParaRPr lang="en-US" sz="3200" dirty="0"/>
          </a:p>
        </p:txBody>
      </p:sp>
    </p:spTree>
    <p:extLst>
      <p:ext uri="{BB962C8B-B14F-4D97-AF65-F5344CB8AC3E}">
        <p14:creationId xmlns:p14="http://schemas.microsoft.com/office/powerpoint/2010/main" val="25717932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914400"/>
            <a:ext cx="7772400" cy="5105400"/>
          </a:xfrm>
        </p:spPr>
        <p:txBody>
          <a:bodyPr>
            <a:normAutofit/>
          </a:bodyPr>
          <a:lstStyle/>
          <a:p>
            <a:r>
              <a:rPr lang="zh-CN" altLang="en-US" sz="3600" dirty="0" smtClean="0"/>
              <a:t>当然，当我们不顺服的时候，会有不会的结果。逼迫好像是对我们的惩罚。当我们受攻击，遭患难，我们很容易想到是神因着我们的罪惩罚我。但是这不是逼迫。</a:t>
            </a:r>
            <a:endParaRPr lang="en-US" dirty="0"/>
          </a:p>
        </p:txBody>
      </p:sp>
    </p:spTree>
    <p:extLst>
      <p:ext uri="{BB962C8B-B14F-4D97-AF65-F5344CB8AC3E}">
        <p14:creationId xmlns:p14="http://schemas.microsoft.com/office/powerpoint/2010/main" val="19983058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6800" y="1316736"/>
            <a:ext cx="7010400" cy="2645664"/>
          </a:xfrm>
        </p:spPr>
        <p:txBody>
          <a:bodyPr/>
          <a:lstStyle/>
          <a:p>
            <a:r>
              <a:rPr lang="zh-CN" altLang="en-US" dirty="0" smtClean="0">
                <a:solidFill>
                  <a:schemeClr val="tx1"/>
                </a:solidFill>
              </a:rPr>
              <a:t>我受苦是我的错。</a:t>
            </a:r>
            <a:endParaRPr lang="en-US" dirty="0">
              <a:solidFill>
                <a:schemeClr val="tx1"/>
              </a:solidFill>
            </a:endParaRPr>
          </a:p>
        </p:txBody>
      </p:sp>
    </p:spTree>
    <p:extLst>
      <p:ext uri="{BB962C8B-B14F-4D97-AF65-F5344CB8AC3E}">
        <p14:creationId xmlns:p14="http://schemas.microsoft.com/office/powerpoint/2010/main" val="376439371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6800" y="1316736"/>
            <a:ext cx="7010400" cy="2645664"/>
          </a:xfrm>
        </p:spPr>
        <p:txBody>
          <a:bodyPr/>
          <a:lstStyle/>
          <a:p>
            <a:r>
              <a:rPr lang="zh-CN" altLang="en-US" dirty="0" smtClean="0">
                <a:solidFill>
                  <a:schemeClr val="tx1"/>
                </a:solidFill>
              </a:rPr>
              <a:t>神愿你们喜乐。</a:t>
            </a:r>
            <a:endParaRPr lang="en-US" dirty="0">
              <a:solidFill>
                <a:schemeClr val="tx1"/>
              </a:solidFill>
            </a:endParaRPr>
          </a:p>
        </p:txBody>
      </p:sp>
    </p:spTree>
    <p:extLst>
      <p:ext uri="{BB962C8B-B14F-4D97-AF65-F5344CB8AC3E}">
        <p14:creationId xmlns:p14="http://schemas.microsoft.com/office/powerpoint/2010/main" val="148648539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47800" y="1752600"/>
            <a:ext cx="6629400" cy="2362200"/>
          </a:xfrm>
        </p:spPr>
        <p:txBody>
          <a:bodyPr/>
          <a:lstStyle/>
          <a:p>
            <a:r>
              <a:rPr lang="zh-CN" altLang="en-US" dirty="0" smtClean="0">
                <a:solidFill>
                  <a:schemeClr val="tx1"/>
                </a:solidFill>
              </a:rPr>
              <a:t>你若得不到正确的对待，就离开那里。</a:t>
            </a:r>
            <a:endParaRPr lang="en-US" dirty="0">
              <a:solidFill>
                <a:schemeClr val="tx1"/>
              </a:solidFill>
            </a:endParaRPr>
          </a:p>
        </p:txBody>
      </p:sp>
    </p:spTree>
    <p:extLst>
      <p:ext uri="{BB962C8B-B14F-4D97-AF65-F5344CB8AC3E}">
        <p14:creationId xmlns:p14="http://schemas.microsoft.com/office/powerpoint/2010/main" val="166226911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71600" y="2362200"/>
            <a:ext cx="7010400" cy="2645664"/>
          </a:xfrm>
        </p:spPr>
        <p:txBody>
          <a:bodyPr/>
          <a:lstStyle/>
          <a:p>
            <a:r>
              <a:rPr lang="zh-CN" altLang="en-US" dirty="0" smtClean="0">
                <a:solidFill>
                  <a:schemeClr val="tx1"/>
                </a:solidFill>
              </a:rPr>
              <a:t>你受苦是因为你没有为事工奉献足够的钱。</a:t>
            </a:r>
            <a:endParaRPr lang="en-US" dirty="0">
              <a:solidFill>
                <a:schemeClr val="tx1"/>
              </a:solidFill>
            </a:endParaRPr>
          </a:p>
        </p:txBody>
      </p:sp>
    </p:spTree>
    <p:extLst>
      <p:ext uri="{BB962C8B-B14F-4D97-AF65-F5344CB8AC3E}">
        <p14:creationId xmlns:p14="http://schemas.microsoft.com/office/powerpoint/2010/main" val="363678804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9200" y="1905000"/>
            <a:ext cx="7010400" cy="1981200"/>
          </a:xfrm>
        </p:spPr>
        <p:txBody>
          <a:bodyPr/>
          <a:lstStyle/>
          <a:p>
            <a:r>
              <a:rPr lang="zh-CN" altLang="en-US" dirty="0" smtClean="0">
                <a:solidFill>
                  <a:schemeClr val="tx1"/>
                </a:solidFill>
              </a:rPr>
              <a:t>今天可能是你贫穷的最后一天！</a:t>
            </a:r>
            <a:endParaRPr lang="en-US" dirty="0">
              <a:solidFill>
                <a:schemeClr val="tx1"/>
              </a:solidFill>
            </a:endParaRPr>
          </a:p>
        </p:txBody>
      </p:sp>
    </p:spTree>
    <p:extLst>
      <p:ext uri="{BB962C8B-B14F-4D97-AF65-F5344CB8AC3E}">
        <p14:creationId xmlns:p14="http://schemas.microsoft.com/office/powerpoint/2010/main" val="83354170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9200" y="1752600"/>
            <a:ext cx="7010400" cy="2743200"/>
          </a:xfrm>
        </p:spPr>
        <p:txBody>
          <a:bodyPr/>
          <a:lstStyle/>
          <a:p>
            <a:r>
              <a:rPr lang="zh-CN" altLang="en-US" dirty="0" smtClean="0">
                <a:solidFill>
                  <a:schemeClr val="tx1"/>
                </a:solidFill>
              </a:rPr>
              <a:t>我们可以奉耶稣的名摆脱困扰。</a:t>
            </a:r>
            <a:endParaRPr lang="en-US" dirty="0">
              <a:solidFill>
                <a:schemeClr val="tx1"/>
              </a:solidFill>
            </a:endParaRPr>
          </a:p>
        </p:txBody>
      </p:sp>
    </p:spTree>
    <p:extLst>
      <p:ext uri="{BB962C8B-B14F-4D97-AF65-F5344CB8AC3E}">
        <p14:creationId xmlns:p14="http://schemas.microsoft.com/office/powerpoint/2010/main" val="98042333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9200" y="1219200"/>
            <a:ext cx="7010400" cy="1066800"/>
          </a:xfrm>
        </p:spPr>
        <p:txBody>
          <a:bodyPr/>
          <a:lstStyle/>
          <a:p>
            <a:r>
              <a:rPr lang="zh-CN" altLang="en-US" sz="7200" dirty="0" smtClean="0">
                <a:solidFill>
                  <a:schemeClr val="tx1"/>
                </a:solidFill>
              </a:rPr>
              <a:t>伊斯兰国和女人</a:t>
            </a:r>
            <a:endParaRPr lang="en-US" sz="7200" dirty="0">
              <a:solidFill>
                <a:schemeClr val="tx1"/>
              </a:solidFill>
            </a:endParaRPr>
          </a:p>
        </p:txBody>
      </p:sp>
      <p:sp>
        <p:nvSpPr>
          <p:cNvPr id="5" name="Text Placeholder 4"/>
          <p:cNvSpPr>
            <a:spLocks noGrp="1"/>
          </p:cNvSpPr>
          <p:nvPr>
            <p:ph type="body" idx="1"/>
          </p:nvPr>
        </p:nvSpPr>
        <p:spPr>
          <a:xfrm>
            <a:off x="609600" y="2971800"/>
            <a:ext cx="7772400" cy="3124200"/>
          </a:xfrm>
        </p:spPr>
        <p:txBody>
          <a:bodyPr>
            <a:noAutofit/>
          </a:bodyPr>
          <a:lstStyle/>
          <a:p>
            <a:pPr marL="342900" indent="-342900">
              <a:buFont typeface="Arial" panose="020B0604020202020204" pitchFamily="34" charset="0"/>
              <a:buChar char="•"/>
            </a:pPr>
            <a:r>
              <a:rPr lang="zh-CN" altLang="en-US" sz="3200" dirty="0" smtClean="0"/>
              <a:t>这给你带来怎样的感觉？</a:t>
            </a:r>
            <a:endParaRPr lang="en-US" sz="3200" dirty="0" smtClean="0"/>
          </a:p>
          <a:p>
            <a:endParaRPr lang="en-US" sz="3200" dirty="0" smtClean="0"/>
          </a:p>
          <a:p>
            <a:pPr marL="342900" indent="-342900">
              <a:buFont typeface="Arial" panose="020B0604020202020204" pitchFamily="34" charset="0"/>
              <a:buChar char="•"/>
            </a:pPr>
            <a:r>
              <a:rPr lang="zh-CN" altLang="en-US" sz="3200" dirty="0" smtClean="0"/>
              <a:t>如果你和带着两个儿子的女人一起，当她问你“神在哪里”的时候，你该如何回答？</a:t>
            </a:r>
            <a:endParaRPr lang="en-US" sz="3200" dirty="0"/>
          </a:p>
        </p:txBody>
      </p:sp>
    </p:spTree>
    <p:extLst>
      <p:ext uri="{BB962C8B-B14F-4D97-AF65-F5344CB8AC3E}">
        <p14:creationId xmlns:p14="http://schemas.microsoft.com/office/powerpoint/2010/main" val="181792983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28800" y="2133600"/>
            <a:ext cx="5943600" cy="1066800"/>
          </a:xfrm>
        </p:spPr>
        <p:txBody>
          <a:bodyPr/>
          <a:lstStyle/>
          <a:p>
            <a:r>
              <a:rPr lang="zh-CN" altLang="en-US" sz="7200" dirty="0" smtClean="0">
                <a:solidFill>
                  <a:schemeClr val="tx1"/>
                </a:solidFill>
              </a:rPr>
              <a:t>哪里有更好的生活？</a:t>
            </a:r>
            <a:endParaRPr lang="en-US" sz="7200" dirty="0">
              <a:solidFill>
                <a:schemeClr val="tx1"/>
              </a:solidFill>
            </a:endParaRPr>
          </a:p>
        </p:txBody>
      </p:sp>
      <p:sp>
        <p:nvSpPr>
          <p:cNvPr id="5" name="Text Placeholder 4"/>
          <p:cNvSpPr>
            <a:spLocks noGrp="1"/>
          </p:cNvSpPr>
          <p:nvPr>
            <p:ph type="body" idx="1"/>
          </p:nvPr>
        </p:nvSpPr>
        <p:spPr>
          <a:xfrm>
            <a:off x="609600" y="4038600"/>
            <a:ext cx="7772400" cy="2590800"/>
          </a:xfrm>
        </p:spPr>
        <p:txBody>
          <a:bodyPr>
            <a:noAutofit/>
          </a:bodyPr>
          <a:lstStyle/>
          <a:p>
            <a:pPr marL="342900" indent="-342900">
              <a:buFont typeface="Arial" panose="020B0604020202020204" pitchFamily="34" charset="0"/>
              <a:buChar char="•"/>
            </a:pPr>
            <a:r>
              <a:rPr lang="zh-CN" altLang="en-US" sz="3200" dirty="0" smtClean="0"/>
              <a:t>耶稣会给叙利亚的基督徒带领更好的生活吗？是或否？</a:t>
            </a:r>
            <a:endParaRPr lang="en-US" sz="3200" dirty="0" smtClean="0"/>
          </a:p>
          <a:p>
            <a:pPr marL="342900" indent="-342900">
              <a:buFont typeface="Arial" panose="020B0604020202020204" pitchFamily="34" charset="0"/>
              <a:buChar char="•"/>
            </a:pPr>
            <a:r>
              <a:rPr lang="zh-CN" altLang="en-US" sz="3200" dirty="0" smtClean="0"/>
              <a:t>基督徒在伊斯兰国或邦萨摩洛之下能找到更好的生活吗？</a:t>
            </a:r>
            <a:endParaRPr lang="en-US" sz="3200" dirty="0" smtClean="0"/>
          </a:p>
        </p:txBody>
      </p:sp>
    </p:spTree>
    <p:extLst>
      <p:ext uri="{BB962C8B-B14F-4D97-AF65-F5344CB8AC3E}">
        <p14:creationId xmlns:p14="http://schemas.microsoft.com/office/powerpoint/2010/main" val="7979906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9200" y="1219200"/>
            <a:ext cx="7010400" cy="1066800"/>
          </a:xfrm>
        </p:spPr>
        <p:txBody>
          <a:bodyPr/>
          <a:lstStyle/>
          <a:p>
            <a:r>
              <a:rPr lang="zh-CN" altLang="en-US" sz="7200" dirty="0" smtClean="0">
                <a:solidFill>
                  <a:schemeClr val="tx1"/>
                </a:solidFill>
              </a:rPr>
              <a:t>谁是正确的？</a:t>
            </a:r>
            <a:endParaRPr lang="en-US" sz="7200" dirty="0">
              <a:solidFill>
                <a:schemeClr val="tx1"/>
              </a:solidFill>
            </a:endParaRPr>
          </a:p>
        </p:txBody>
      </p:sp>
      <p:sp>
        <p:nvSpPr>
          <p:cNvPr id="5" name="Text Placeholder 4"/>
          <p:cNvSpPr>
            <a:spLocks noGrp="1"/>
          </p:cNvSpPr>
          <p:nvPr>
            <p:ph type="body" idx="1"/>
          </p:nvPr>
        </p:nvSpPr>
        <p:spPr>
          <a:xfrm>
            <a:off x="609600" y="2667000"/>
            <a:ext cx="7772400" cy="2895600"/>
          </a:xfrm>
        </p:spPr>
        <p:txBody>
          <a:bodyPr>
            <a:noAutofit/>
          </a:bodyPr>
          <a:lstStyle/>
          <a:p>
            <a:pPr marL="342900" indent="-342900">
              <a:buFont typeface="Arial" panose="020B0604020202020204" pitchFamily="34" charset="0"/>
              <a:buChar char="•"/>
            </a:pPr>
            <a:r>
              <a:rPr lang="zh-CN" altLang="en-US" sz="3200" dirty="0" smtClean="0">
                <a:solidFill>
                  <a:schemeClr val="tx1">
                    <a:lumMod val="85000"/>
                  </a:schemeClr>
                </a:solidFill>
              </a:rPr>
              <a:t>杰森说我们基督徒的生活不容易。</a:t>
            </a:r>
            <a:endParaRPr lang="en-US" sz="3200" dirty="0" smtClean="0">
              <a:solidFill>
                <a:schemeClr val="tx1">
                  <a:lumMod val="85000"/>
                </a:schemeClr>
              </a:solidFill>
            </a:endParaRPr>
          </a:p>
          <a:p>
            <a:pPr marL="342900" indent="-342900">
              <a:buFont typeface="Arial" panose="020B0604020202020204" pitchFamily="34" charset="0"/>
              <a:buChar char="•"/>
            </a:pPr>
            <a:r>
              <a:rPr lang="zh-CN" altLang="en-US" sz="3200" dirty="0" smtClean="0">
                <a:solidFill>
                  <a:schemeClr val="tx1">
                    <a:lumMod val="85000"/>
                  </a:schemeClr>
                </a:solidFill>
              </a:rPr>
              <a:t>美国的传道人说神要我们的生活舒适富有。</a:t>
            </a:r>
            <a:endParaRPr lang="en-US" sz="3200" dirty="0" smtClean="0">
              <a:solidFill>
                <a:schemeClr val="tx1">
                  <a:lumMod val="85000"/>
                </a:schemeClr>
              </a:solidFill>
            </a:endParaRPr>
          </a:p>
          <a:p>
            <a:pPr marL="342900" indent="-342900">
              <a:buFont typeface="Arial" panose="020B0604020202020204" pitchFamily="34" charset="0"/>
              <a:buChar char="•"/>
            </a:pPr>
            <a:r>
              <a:rPr lang="zh-CN" altLang="en-US" sz="3200" dirty="0" smtClean="0"/>
              <a:t>谁是正确的呢？</a:t>
            </a:r>
            <a:r>
              <a:rPr lang="en-US" sz="3200" dirty="0" smtClean="0"/>
              <a:t>  </a:t>
            </a:r>
          </a:p>
          <a:p>
            <a:pPr marL="342900" indent="-342900">
              <a:buFont typeface="Arial" panose="020B0604020202020204" pitchFamily="34" charset="0"/>
              <a:buChar char="•"/>
            </a:pPr>
            <a:r>
              <a:rPr lang="zh-CN" altLang="en-US" sz="3200" dirty="0" smtClean="0"/>
              <a:t>谁得到圣经的支持？为什么？</a:t>
            </a:r>
            <a:endParaRPr lang="en-US" sz="3200" dirty="0" smtClean="0"/>
          </a:p>
        </p:txBody>
      </p:sp>
    </p:spTree>
    <p:extLst>
      <p:ext uri="{BB962C8B-B14F-4D97-AF65-F5344CB8AC3E}">
        <p14:creationId xmlns:p14="http://schemas.microsoft.com/office/powerpoint/2010/main" val="96828561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6800" y="1219200"/>
            <a:ext cx="7010400" cy="1066800"/>
          </a:xfrm>
        </p:spPr>
        <p:txBody>
          <a:bodyPr/>
          <a:lstStyle/>
          <a:p>
            <a:pPr algn="ctr"/>
            <a:r>
              <a:rPr lang="zh-CN" altLang="en-US" sz="7200" dirty="0">
                <a:solidFill>
                  <a:schemeClr val="tx1"/>
                </a:solidFill>
              </a:rPr>
              <a:t>喜乐</a:t>
            </a:r>
            <a:endParaRPr lang="en-US" sz="7200" dirty="0">
              <a:solidFill>
                <a:schemeClr val="tx1"/>
              </a:solidFill>
            </a:endParaRPr>
          </a:p>
        </p:txBody>
      </p:sp>
      <p:sp>
        <p:nvSpPr>
          <p:cNvPr id="5" name="Text Placeholder 4"/>
          <p:cNvSpPr>
            <a:spLocks noGrp="1"/>
          </p:cNvSpPr>
          <p:nvPr>
            <p:ph type="body" idx="1"/>
          </p:nvPr>
        </p:nvSpPr>
        <p:spPr>
          <a:xfrm>
            <a:off x="609600" y="3048000"/>
            <a:ext cx="7772400" cy="2895600"/>
          </a:xfrm>
        </p:spPr>
        <p:txBody>
          <a:bodyPr>
            <a:noAutofit/>
          </a:bodyPr>
          <a:lstStyle/>
          <a:p>
            <a:pPr marL="342900" indent="-342900">
              <a:buFont typeface="Arial" panose="020B0604020202020204" pitchFamily="34" charset="0"/>
              <a:buChar char="•"/>
            </a:pPr>
            <a:r>
              <a:rPr lang="zh-CN" altLang="en-US" sz="3200" dirty="0" smtClean="0"/>
              <a:t>舒适和喜乐之间的区别是什么？</a:t>
            </a:r>
            <a:endParaRPr lang="en-US" sz="3200" dirty="0"/>
          </a:p>
          <a:p>
            <a:pPr marL="342900" indent="-342900">
              <a:buFont typeface="Arial" panose="020B0604020202020204" pitchFamily="34" charset="0"/>
              <a:buChar char="•"/>
            </a:pPr>
            <a:r>
              <a:rPr lang="zh-CN" altLang="en-US" sz="3200" dirty="0" smtClean="0"/>
              <a:t>当你受苦时，如何让喜乐彰显在你的生命中？</a:t>
            </a:r>
            <a:endParaRPr lang="en-US" sz="3200" dirty="0" smtClean="0"/>
          </a:p>
        </p:txBody>
      </p:sp>
    </p:spTree>
    <p:extLst>
      <p:ext uri="{BB962C8B-B14F-4D97-AF65-F5344CB8AC3E}">
        <p14:creationId xmlns:p14="http://schemas.microsoft.com/office/powerpoint/2010/main" val="39425449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990600"/>
            <a:ext cx="8156448" cy="5257800"/>
          </a:xfrm>
        </p:spPr>
        <p:txBody>
          <a:bodyPr>
            <a:normAutofit/>
          </a:bodyPr>
          <a:lstStyle/>
          <a:p>
            <a:r>
              <a:rPr lang="zh-CN" altLang="en-US" sz="2400" dirty="0" smtClean="0"/>
              <a:t>约瑟夫</a:t>
            </a:r>
            <a:r>
              <a:rPr lang="en-US" altLang="zh-CN" sz="2400" dirty="0" smtClean="0"/>
              <a:t>·</a:t>
            </a:r>
            <a:r>
              <a:rPr lang="zh-CN" altLang="en-US" sz="2400" dirty="0" smtClean="0"/>
              <a:t>唐：</a:t>
            </a:r>
            <a:endParaRPr lang="en-US" sz="2400" dirty="0"/>
          </a:p>
          <a:p>
            <a:r>
              <a:rPr lang="en-US" sz="2400" dirty="0" smtClean="0"/>
              <a:t>“</a:t>
            </a:r>
            <a:r>
              <a:rPr lang="zh-CN" altLang="en-US" sz="2400" dirty="0" smtClean="0"/>
              <a:t>神训练和试验他在世上的儿女时，患难和殉道是整个过程不可或缺的一部分。神对他所呼召遭患难和殉道的儿女，有两个基本的目的。第一个目的是通过患难和殉道他计划在我们生命中作工。另一个则是通过我们的患难和殉道他计划在世人中作工。</a:t>
            </a:r>
            <a:r>
              <a:rPr lang="en-US" sz="2400" dirty="0" smtClean="0"/>
              <a:t> </a:t>
            </a:r>
            <a:r>
              <a:rPr lang="zh-CN" altLang="en-US" sz="2400" dirty="0" smtClean="0"/>
              <a:t>他在我们里面作工，和他藉着我们在世人中作工是平行的、相伴的。然而，我们不应该专注其中一个而忽视另一个。</a:t>
            </a:r>
            <a:r>
              <a:rPr lang="en-US" sz="2400" dirty="0" smtClean="0"/>
              <a:t>” (</a:t>
            </a:r>
            <a:r>
              <a:rPr lang="zh-CN" altLang="en-US" sz="2400" dirty="0" smtClean="0"/>
              <a:t>唐，</a:t>
            </a:r>
            <a:r>
              <a:rPr lang="en-US" sz="2400" dirty="0" smtClean="0"/>
              <a:t> </a:t>
            </a:r>
            <a:r>
              <a:rPr lang="en-US" sz="2400" dirty="0"/>
              <a:t>321).”</a:t>
            </a:r>
          </a:p>
          <a:p>
            <a:endParaRPr lang="en-US" dirty="0"/>
          </a:p>
        </p:txBody>
      </p:sp>
    </p:spTree>
    <p:extLst>
      <p:ext uri="{BB962C8B-B14F-4D97-AF65-F5344CB8AC3E}">
        <p14:creationId xmlns:p14="http://schemas.microsoft.com/office/powerpoint/2010/main" val="1600298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676400"/>
            <a:ext cx="7772400" cy="4572000"/>
          </a:xfrm>
        </p:spPr>
        <p:txBody>
          <a:bodyPr>
            <a:normAutofit/>
          </a:bodyPr>
          <a:lstStyle/>
          <a:p>
            <a:r>
              <a:rPr lang="zh-CN" altLang="en-US" sz="2800" dirty="0" smtClean="0">
                <a:solidFill>
                  <a:schemeClr val="accent3">
                    <a:lumMod val="40000"/>
                    <a:lumOff val="60000"/>
                  </a:schemeClr>
                </a:solidFill>
              </a:rPr>
              <a:t>雅</a:t>
            </a:r>
            <a:r>
              <a:rPr lang="en-US" sz="2800" dirty="0" smtClean="0">
                <a:solidFill>
                  <a:schemeClr val="accent3">
                    <a:lumMod val="40000"/>
                    <a:lumOff val="60000"/>
                  </a:schemeClr>
                </a:solidFill>
              </a:rPr>
              <a:t> 1:2-4 (</a:t>
            </a:r>
            <a:r>
              <a:rPr lang="zh-CN" altLang="en-US" sz="2800" dirty="0" smtClean="0">
                <a:solidFill>
                  <a:schemeClr val="accent3">
                    <a:lumMod val="40000"/>
                    <a:lumOff val="60000"/>
                  </a:schemeClr>
                </a:solidFill>
              </a:rPr>
              <a:t>和合本</a:t>
            </a:r>
            <a:r>
              <a:rPr lang="en-US" sz="2800" dirty="0" smtClean="0">
                <a:solidFill>
                  <a:schemeClr val="accent3">
                    <a:lumMod val="40000"/>
                    <a:lumOff val="60000"/>
                  </a:schemeClr>
                </a:solidFill>
              </a:rPr>
              <a:t>)</a:t>
            </a:r>
            <a:endParaRPr lang="en-US" sz="2800" dirty="0">
              <a:solidFill>
                <a:schemeClr val="accent3">
                  <a:lumMod val="40000"/>
                  <a:lumOff val="60000"/>
                </a:schemeClr>
              </a:solidFill>
            </a:endParaRPr>
          </a:p>
          <a:p>
            <a:r>
              <a:rPr lang="en-US" sz="2800" b="1" baseline="30000" dirty="0"/>
              <a:t>2 </a:t>
            </a:r>
            <a:r>
              <a:rPr lang="zh-CN" altLang="en-US" sz="2800" dirty="0" smtClean="0"/>
              <a:t>我的弟兄们，你们落在百般试炼中，都要以为大喜乐；</a:t>
            </a:r>
            <a:endParaRPr lang="en-US" sz="2800" dirty="0"/>
          </a:p>
          <a:p>
            <a:r>
              <a:rPr lang="en-US" sz="2800" b="1" baseline="30000" dirty="0"/>
              <a:t>3 </a:t>
            </a:r>
            <a:r>
              <a:rPr lang="zh-CN" altLang="en-US" sz="2800" dirty="0" smtClean="0"/>
              <a:t>因为知道你们的信心经过试验，就生忍耐。</a:t>
            </a:r>
            <a:endParaRPr lang="en-US" sz="2800" dirty="0"/>
          </a:p>
          <a:p>
            <a:r>
              <a:rPr lang="en-US" sz="2800" b="1" baseline="30000" dirty="0"/>
              <a:t>4 </a:t>
            </a:r>
            <a:r>
              <a:rPr lang="zh-CN" altLang="en-US" sz="2800" dirty="0" smtClean="0"/>
              <a:t>但忍耐也当成功，使你们成全完备，毫无缺欠。</a:t>
            </a:r>
            <a:endParaRPr lang="en-US" sz="2800" dirty="0" smtClean="0"/>
          </a:p>
          <a:p>
            <a:endParaRPr lang="en-US" sz="2800" dirty="0"/>
          </a:p>
          <a:p>
            <a:r>
              <a:rPr lang="zh-CN" altLang="en-US" sz="2800" dirty="0" smtClean="0"/>
              <a:t>伯</a:t>
            </a:r>
            <a:r>
              <a:rPr lang="en-US" sz="2800" dirty="0" smtClean="0"/>
              <a:t>1-2</a:t>
            </a:r>
            <a:endParaRPr lang="en-US" sz="2800" dirty="0"/>
          </a:p>
          <a:p>
            <a:endParaRPr lang="en-US" dirty="0"/>
          </a:p>
        </p:txBody>
      </p:sp>
    </p:spTree>
    <p:extLst>
      <p:ext uri="{BB962C8B-B14F-4D97-AF65-F5344CB8AC3E}">
        <p14:creationId xmlns:p14="http://schemas.microsoft.com/office/powerpoint/2010/main" val="2478594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a:bodyPr>
          <a:lstStyle/>
          <a:p>
            <a:r>
              <a:rPr lang="zh-CN" altLang="en-US" sz="4800" dirty="0" smtClean="0"/>
              <a:t>我的患难对我来说是独一的。</a:t>
            </a:r>
            <a:r>
              <a:rPr lang="en-US" sz="4800" dirty="0" smtClean="0"/>
              <a:t>  </a:t>
            </a:r>
            <a:endParaRPr lang="en-US" sz="4800" dirty="0"/>
          </a:p>
        </p:txBody>
      </p:sp>
    </p:spTree>
    <p:extLst>
      <p:ext uri="{BB962C8B-B14F-4D97-AF65-F5344CB8AC3E}">
        <p14:creationId xmlns:p14="http://schemas.microsoft.com/office/powerpoint/2010/main" val="11354719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4800" y="1524000"/>
            <a:ext cx="8610600" cy="4953000"/>
          </a:xfrm>
        </p:spPr>
        <p:txBody>
          <a:bodyPr>
            <a:normAutofit/>
          </a:bodyPr>
          <a:lstStyle/>
          <a:p>
            <a:r>
              <a:rPr lang="zh-CN" altLang="en-US" sz="2800" dirty="0" smtClean="0">
                <a:solidFill>
                  <a:schemeClr val="accent3">
                    <a:lumMod val="40000"/>
                    <a:lumOff val="60000"/>
                  </a:schemeClr>
                </a:solidFill>
              </a:rPr>
              <a:t>彼前</a:t>
            </a:r>
            <a:r>
              <a:rPr lang="en-US" sz="2800" dirty="0" smtClean="0">
                <a:solidFill>
                  <a:schemeClr val="accent3">
                    <a:lumMod val="40000"/>
                    <a:lumOff val="60000"/>
                  </a:schemeClr>
                </a:solidFill>
              </a:rPr>
              <a:t>5:9</a:t>
            </a:r>
            <a:r>
              <a:rPr lang="en-US" sz="2800" dirty="0">
                <a:solidFill>
                  <a:schemeClr val="accent3">
                    <a:lumMod val="40000"/>
                    <a:lumOff val="60000"/>
                  </a:schemeClr>
                </a:solidFill>
              </a:rPr>
              <a:t> </a:t>
            </a:r>
            <a:r>
              <a:rPr lang="en-US" sz="2800" dirty="0" smtClean="0">
                <a:solidFill>
                  <a:schemeClr val="accent3">
                    <a:lumMod val="40000"/>
                    <a:lumOff val="60000"/>
                  </a:schemeClr>
                </a:solidFill>
              </a:rPr>
              <a:t> (</a:t>
            </a:r>
            <a:r>
              <a:rPr lang="zh-CN" altLang="en-US" sz="2800" dirty="0" smtClean="0">
                <a:solidFill>
                  <a:schemeClr val="accent3">
                    <a:lumMod val="40000"/>
                    <a:lumOff val="60000"/>
                  </a:schemeClr>
                </a:solidFill>
              </a:rPr>
              <a:t>和合本</a:t>
            </a:r>
            <a:r>
              <a:rPr lang="en-US" sz="2800" dirty="0" smtClean="0">
                <a:solidFill>
                  <a:schemeClr val="accent3">
                    <a:lumMod val="40000"/>
                    <a:lumOff val="60000"/>
                  </a:schemeClr>
                </a:solidFill>
              </a:rPr>
              <a:t>)</a:t>
            </a:r>
            <a:endParaRPr lang="en-US" sz="2800" dirty="0">
              <a:solidFill>
                <a:schemeClr val="accent3">
                  <a:lumMod val="40000"/>
                  <a:lumOff val="60000"/>
                </a:schemeClr>
              </a:solidFill>
            </a:endParaRPr>
          </a:p>
          <a:p>
            <a:r>
              <a:rPr lang="en-US" sz="2400" b="1" baseline="30000" dirty="0"/>
              <a:t>9 </a:t>
            </a:r>
            <a:r>
              <a:rPr lang="zh-CN" altLang="en-US" sz="2400" dirty="0" smtClean="0"/>
              <a:t>你们要用坚固的信心抵挡它，因为知道你们在世上的众弟兄也是经历这样的苦难。</a:t>
            </a:r>
            <a:endParaRPr lang="en-US" sz="2400" dirty="0" smtClean="0"/>
          </a:p>
          <a:p>
            <a:endParaRPr lang="en-US" sz="2400" dirty="0">
              <a:solidFill>
                <a:schemeClr val="accent3">
                  <a:lumMod val="40000"/>
                  <a:lumOff val="60000"/>
                </a:schemeClr>
              </a:solidFill>
            </a:endParaRPr>
          </a:p>
          <a:p>
            <a:r>
              <a:rPr lang="zh-CN" altLang="en-US" sz="2800" dirty="0" smtClean="0">
                <a:solidFill>
                  <a:schemeClr val="accent3">
                    <a:lumMod val="40000"/>
                    <a:lumOff val="60000"/>
                  </a:schemeClr>
                </a:solidFill>
              </a:rPr>
              <a:t>彼前</a:t>
            </a:r>
            <a:r>
              <a:rPr lang="en-US" sz="2800" dirty="0" smtClean="0">
                <a:solidFill>
                  <a:schemeClr val="accent3">
                    <a:lumMod val="40000"/>
                    <a:lumOff val="60000"/>
                  </a:schemeClr>
                </a:solidFill>
              </a:rPr>
              <a:t>4:12-13</a:t>
            </a:r>
            <a:r>
              <a:rPr lang="en-US" sz="2800" dirty="0">
                <a:solidFill>
                  <a:schemeClr val="accent3">
                    <a:lumMod val="40000"/>
                    <a:lumOff val="60000"/>
                  </a:schemeClr>
                </a:solidFill>
              </a:rPr>
              <a:t> </a:t>
            </a:r>
            <a:r>
              <a:rPr lang="en-US" sz="2800" dirty="0" smtClean="0">
                <a:solidFill>
                  <a:schemeClr val="accent3">
                    <a:lumMod val="40000"/>
                    <a:lumOff val="60000"/>
                  </a:schemeClr>
                </a:solidFill>
              </a:rPr>
              <a:t>(</a:t>
            </a:r>
            <a:r>
              <a:rPr lang="zh-CN" altLang="en-US" sz="2800" dirty="0" smtClean="0">
                <a:solidFill>
                  <a:schemeClr val="accent3">
                    <a:lumMod val="40000"/>
                    <a:lumOff val="60000"/>
                  </a:schemeClr>
                </a:solidFill>
              </a:rPr>
              <a:t>和合本</a:t>
            </a:r>
            <a:r>
              <a:rPr lang="en-US" sz="2800" dirty="0" smtClean="0">
                <a:solidFill>
                  <a:schemeClr val="accent3">
                    <a:lumMod val="40000"/>
                    <a:lumOff val="60000"/>
                  </a:schemeClr>
                </a:solidFill>
              </a:rPr>
              <a:t>)</a:t>
            </a:r>
            <a:endParaRPr lang="en-US" sz="2800" dirty="0">
              <a:solidFill>
                <a:schemeClr val="accent3">
                  <a:lumMod val="40000"/>
                  <a:lumOff val="60000"/>
                </a:schemeClr>
              </a:solidFill>
            </a:endParaRPr>
          </a:p>
          <a:p>
            <a:r>
              <a:rPr lang="en-US" sz="2400" b="1" baseline="30000" dirty="0"/>
              <a:t>12 </a:t>
            </a:r>
            <a:r>
              <a:rPr lang="zh-CN" altLang="en-US" sz="2400" dirty="0" smtClean="0"/>
              <a:t>亲爱的弟兄啊，有火炼的试验临到你们，不要以为奇怪（似乎是遭遇非常的事），</a:t>
            </a:r>
            <a:endParaRPr lang="en-US" sz="2400" dirty="0"/>
          </a:p>
          <a:p>
            <a:r>
              <a:rPr lang="en-US" sz="2400" b="1" baseline="30000" dirty="0"/>
              <a:t>13 </a:t>
            </a:r>
            <a:r>
              <a:rPr lang="zh-CN" altLang="en-US" sz="2400" dirty="0" smtClean="0"/>
              <a:t>倒要欢喜，因为你们是与基督一同受苦，使你们在他荣耀显现的时候，也可以欢喜快乐。</a:t>
            </a:r>
            <a:endParaRPr lang="en-US" dirty="0"/>
          </a:p>
        </p:txBody>
      </p:sp>
    </p:spTree>
    <p:extLst>
      <p:ext uri="{BB962C8B-B14F-4D97-AF65-F5344CB8AC3E}">
        <p14:creationId xmlns:p14="http://schemas.microsoft.com/office/powerpoint/2010/main" val="22298299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685800"/>
            <a:ext cx="7772400" cy="1676400"/>
          </a:xfrm>
        </p:spPr>
        <p:txBody>
          <a:bodyPr/>
          <a:lstStyle/>
          <a:p>
            <a:r>
              <a:rPr lang="zh-CN" altLang="en-US" b="0" dirty="0" smtClean="0">
                <a:effectLst/>
              </a:rPr>
              <a:t>林前</a:t>
            </a:r>
            <a:r>
              <a:rPr lang="en-US" b="0" dirty="0" smtClean="0">
                <a:effectLst/>
              </a:rPr>
              <a:t>10:13 (</a:t>
            </a:r>
            <a:r>
              <a:rPr lang="zh-CN" altLang="en-US" b="0" dirty="0" smtClean="0">
                <a:effectLst/>
              </a:rPr>
              <a:t>和合本</a:t>
            </a:r>
            <a:r>
              <a:rPr lang="en-US" b="0" dirty="0" smtClean="0">
                <a:effectLst/>
              </a:rPr>
              <a:t>)</a:t>
            </a:r>
            <a:r>
              <a:rPr lang="en-US" b="0" dirty="0">
                <a:effectLst/>
              </a:rPr>
              <a:t/>
            </a:r>
            <a:br>
              <a:rPr lang="en-US" b="0" dirty="0">
                <a:effectLst/>
              </a:rPr>
            </a:br>
            <a:endParaRPr lang="en-US" dirty="0"/>
          </a:p>
        </p:txBody>
      </p:sp>
      <p:sp>
        <p:nvSpPr>
          <p:cNvPr id="3" name="Text Placeholder 2"/>
          <p:cNvSpPr>
            <a:spLocks noGrp="1"/>
          </p:cNvSpPr>
          <p:nvPr>
            <p:ph type="body" idx="1"/>
          </p:nvPr>
        </p:nvSpPr>
        <p:spPr>
          <a:xfrm>
            <a:off x="530352" y="1905000"/>
            <a:ext cx="7772400" cy="4419600"/>
          </a:xfrm>
        </p:spPr>
        <p:txBody>
          <a:bodyPr>
            <a:normAutofit/>
          </a:bodyPr>
          <a:lstStyle/>
          <a:p>
            <a:r>
              <a:rPr lang="en-US" sz="3600" b="1" baseline="30000" dirty="0"/>
              <a:t>13 </a:t>
            </a:r>
            <a:r>
              <a:rPr lang="zh-CN" altLang="en-US" sz="3600" dirty="0" smtClean="0"/>
              <a:t>你们所遇见的试探，无非是人所能受的。神是信实的，必不叫你们受试探过于所能受的。在受试探的时候，总要给你们开一条出路，叫你们能忍受得住</a:t>
            </a:r>
            <a:r>
              <a:rPr lang="zh-CN" altLang="en-US" sz="3600" dirty="0" smtClean="0"/>
              <a:t>。</a:t>
            </a:r>
            <a:endParaRPr lang="en-US" sz="3600" dirty="0"/>
          </a:p>
        </p:txBody>
      </p:sp>
    </p:spTree>
    <p:extLst>
      <p:ext uri="{BB962C8B-B14F-4D97-AF65-F5344CB8AC3E}">
        <p14:creationId xmlns:p14="http://schemas.microsoft.com/office/powerpoint/2010/main" val="39982300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1503</Words>
  <Application>Microsoft Office PowerPoint</Application>
  <PresentationFormat>全屏显示(4:3)</PresentationFormat>
  <Paragraphs>181</Paragraphs>
  <Slides>49</Slides>
  <Notes>17</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49</vt:i4>
      </vt:variant>
    </vt:vector>
  </HeadingPairs>
  <TitlesOfParts>
    <vt:vector size="58" baseType="lpstr">
      <vt:lpstr>宋体</vt:lpstr>
      <vt:lpstr>隶书</vt:lpstr>
      <vt:lpstr>Arial</vt:lpstr>
      <vt:lpstr>Calibri</vt:lpstr>
      <vt:lpstr>Constantia</vt:lpstr>
      <vt:lpstr>Times New Roman</vt:lpstr>
      <vt:lpstr>Trebuchet MS</vt:lpstr>
      <vt:lpstr>Wingdings 2</vt:lpstr>
      <vt:lpstr>Flow</vt:lpstr>
      <vt:lpstr>误解和谎言 ……</vt:lpstr>
      <vt:lpstr>误解和谎言……</vt:lpstr>
      <vt:lpstr>我受苦是因为神要惩罚和伤害我</vt:lpstr>
      <vt:lpstr>PowerPoint 演示文稿</vt:lpstr>
      <vt:lpstr>PowerPoint 演示文稿</vt:lpstr>
      <vt:lpstr>PowerPoint 演示文稿</vt:lpstr>
      <vt:lpstr>PowerPoint 演示文稿</vt:lpstr>
      <vt:lpstr>PowerPoint 演示文稿</vt:lpstr>
      <vt:lpstr>林前10:13 (和合本) </vt:lpstr>
      <vt:lpstr>我遭逼迫是因为神无法掌权，不能保护我</vt:lpstr>
      <vt:lpstr>误解和谎言……</vt:lpstr>
      <vt:lpstr>               但 4 and 但 4:30-32  (和合本) </vt:lpstr>
      <vt:lpstr>诗 139:1-12 (和合本)</vt:lpstr>
      <vt:lpstr>诗 139:1-12 (和合本)</vt:lpstr>
      <vt:lpstr>    罗 8:35-39 (和合本)</vt:lpstr>
      <vt:lpstr>PowerPoint 演示文稿</vt:lpstr>
      <vt:lpstr>诗 25:1-3 (和合本)</vt:lpstr>
      <vt:lpstr>彼前3:13-18 (和合本)</vt:lpstr>
      <vt:lpstr>PowerPoint 演示文稿</vt:lpstr>
      <vt:lpstr>PowerPoint 演示文稿</vt:lpstr>
      <vt:lpstr>我受苦是因为神不关心我</vt:lpstr>
      <vt:lpstr>误解和谎言..….</vt:lpstr>
      <vt:lpstr>我遭逼迫是因为神不知道我的处境</vt:lpstr>
      <vt:lpstr>误解和谎言……</vt:lpstr>
      <vt:lpstr>我受苦…… 这是我服侍神的赏赐？？？</vt:lpstr>
      <vt:lpstr>误解和谎言……</vt:lpstr>
      <vt:lpstr>PowerPoint 演示文稿</vt:lpstr>
      <vt:lpstr>PowerPoint 演示文稿</vt:lpstr>
      <vt:lpstr>林后4:7-9 (和合本) </vt:lpstr>
      <vt:lpstr> </vt:lpstr>
      <vt:lpstr>PowerPoint 演示文稿</vt:lpstr>
      <vt:lpstr>PowerPoint 演示文稿</vt:lpstr>
      <vt:lpstr>林后4:7-9 (和合本) </vt:lpstr>
      <vt:lpstr>林后1:3-4 (和合本) </vt:lpstr>
      <vt:lpstr>我受苦是我的错。</vt:lpstr>
      <vt:lpstr>误解和谎言……</vt:lpstr>
      <vt:lpstr>PowerPoint 演示文稿</vt:lpstr>
      <vt:lpstr>彼前3:14  (和合本) </vt:lpstr>
      <vt:lpstr>彼前4:16, 19 (和合本) </vt:lpstr>
      <vt:lpstr>我受苦是我的错。</vt:lpstr>
      <vt:lpstr>神愿你们喜乐。</vt:lpstr>
      <vt:lpstr>你若得不到正确的对待，就离开那里。</vt:lpstr>
      <vt:lpstr>你受苦是因为你没有为事工奉献足够的钱。</vt:lpstr>
      <vt:lpstr>今天可能是你贫穷的最后一天！</vt:lpstr>
      <vt:lpstr>我们可以奉耶稣的名摆脱困扰。</vt:lpstr>
      <vt:lpstr>伊斯兰国和女人</vt:lpstr>
      <vt:lpstr>哪里有更好的生活？</vt:lpstr>
      <vt:lpstr>谁是正确的？</vt:lpstr>
      <vt:lpstr>喜乐</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2019-01-02T04:01:36Z</dcterms:created>
  <dcterms:modified xsi:type="dcterms:W3CDTF">2019-08-02T12:31:12Z</dcterms:modified>
</cp:coreProperties>
</file>