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0"/>
  </p:notesMasterIdLst>
  <p:sldIdLst>
    <p:sldId id="371" r:id="rId2"/>
    <p:sldId id="311" r:id="rId3"/>
    <p:sldId id="416" r:id="rId4"/>
    <p:sldId id="286" r:id="rId5"/>
    <p:sldId id="417" r:id="rId6"/>
    <p:sldId id="313" r:id="rId7"/>
    <p:sldId id="349" r:id="rId8"/>
    <p:sldId id="375" r:id="rId9"/>
    <p:sldId id="377" r:id="rId10"/>
    <p:sldId id="376" r:id="rId11"/>
    <p:sldId id="347" r:id="rId12"/>
    <p:sldId id="287" r:id="rId13"/>
    <p:sldId id="419" r:id="rId14"/>
    <p:sldId id="293" r:id="rId15"/>
    <p:sldId id="421" r:id="rId16"/>
    <p:sldId id="294" r:id="rId17"/>
    <p:sldId id="422" r:id="rId18"/>
    <p:sldId id="316" r:id="rId19"/>
    <p:sldId id="335" r:id="rId20"/>
    <p:sldId id="423" r:id="rId21"/>
    <p:sldId id="353" r:id="rId22"/>
    <p:sldId id="424" r:id="rId23"/>
    <p:sldId id="296" r:id="rId24"/>
    <p:sldId id="425" r:id="rId25"/>
    <p:sldId id="329" r:id="rId26"/>
    <p:sldId id="330" r:id="rId27"/>
    <p:sldId id="426" r:id="rId28"/>
    <p:sldId id="331" r:id="rId29"/>
    <p:sldId id="427" r:id="rId30"/>
    <p:sldId id="332" r:id="rId31"/>
    <p:sldId id="428" r:id="rId32"/>
    <p:sldId id="429" r:id="rId33"/>
    <p:sldId id="333" r:id="rId34"/>
    <p:sldId id="431" r:id="rId35"/>
    <p:sldId id="370" r:id="rId36"/>
    <p:sldId id="432" r:id="rId37"/>
    <p:sldId id="278" r:id="rId38"/>
    <p:sldId id="389" r:id="rId39"/>
    <p:sldId id="390" r:id="rId40"/>
    <p:sldId id="391" r:id="rId41"/>
    <p:sldId id="392" r:id="rId42"/>
    <p:sldId id="393" r:id="rId43"/>
    <p:sldId id="394" r:id="rId44"/>
    <p:sldId id="395" r:id="rId45"/>
    <p:sldId id="396" r:id="rId46"/>
    <p:sldId id="397" r:id="rId47"/>
    <p:sldId id="398" r:id="rId48"/>
    <p:sldId id="399" r:id="rId49"/>
    <p:sldId id="400" r:id="rId50"/>
    <p:sldId id="433" r:id="rId51"/>
    <p:sldId id="434" r:id="rId52"/>
    <p:sldId id="435" r:id="rId53"/>
    <p:sldId id="436" r:id="rId54"/>
    <p:sldId id="437" r:id="rId55"/>
    <p:sldId id="471" r:id="rId56"/>
    <p:sldId id="438" r:id="rId57"/>
    <p:sldId id="439" r:id="rId58"/>
    <p:sldId id="440" r:id="rId59"/>
    <p:sldId id="441" r:id="rId60"/>
    <p:sldId id="442" r:id="rId61"/>
    <p:sldId id="443" r:id="rId62"/>
    <p:sldId id="444" r:id="rId63"/>
    <p:sldId id="445" r:id="rId64"/>
    <p:sldId id="446" r:id="rId65"/>
    <p:sldId id="448" r:id="rId66"/>
    <p:sldId id="447" r:id="rId67"/>
    <p:sldId id="449" r:id="rId68"/>
    <p:sldId id="450" r:id="rId69"/>
    <p:sldId id="451" r:id="rId70"/>
    <p:sldId id="452" r:id="rId71"/>
    <p:sldId id="453" r:id="rId72"/>
    <p:sldId id="454" r:id="rId73"/>
    <p:sldId id="455" r:id="rId74"/>
    <p:sldId id="472" r:id="rId75"/>
    <p:sldId id="456" r:id="rId76"/>
    <p:sldId id="457" r:id="rId77"/>
    <p:sldId id="458" r:id="rId78"/>
    <p:sldId id="459" r:id="rId79"/>
    <p:sldId id="460" r:id="rId80"/>
    <p:sldId id="461" r:id="rId81"/>
    <p:sldId id="462" r:id="rId82"/>
    <p:sldId id="463" r:id="rId83"/>
    <p:sldId id="464" r:id="rId84"/>
    <p:sldId id="465" r:id="rId85"/>
    <p:sldId id="467" r:id="rId86"/>
    <p:sldId id="468" r:id="rId87"/>
    <p:sldId id="469" r:id="rId88"/>
    <p:sldId id="470" r:id="rId8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4877" autoAdjust="0"/>
  </p:normalViewPr>
  <p:slideViewPr>
    <p:cSldViewPr>
      <p:cViewPr varScale="1">
        <p:scale>
          <a:sx n="47" d="100"/>
          <a:sy n="47" d="100"/>
        </p:scale>
        <p:origin x="1349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63CB1-64E7-4464-A535-8D138D4C930F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0C0DE-3537-4C88-895C-E8427AAE2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06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45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00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6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6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62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62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50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89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887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855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0962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1541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746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(</a:t>
            </a:r>
            <a:r>
              <a:rPr lang="zh-CN" altLang="en-US" baseline="0" dirty="0" smtClean="0"/>
              <a:t>我有一份来自叙利亚一位母亲的视频。她挣扎</a:t>
            </a:r>
            <a:r>
              <a:rPr lang="en-US" baseline="0" dirty="0" smtClean="0"/>
              <a:t> </a:t>
            </a:r>
            <a:r>
              <a:rPr lang="zh-CN" altLang="en-US" baseline="0" dirty="0" smtClean="0"/>
              <a:t>与是否和她的家人一起信靠神，</a:t>
            </a:r>
            <a:r>
              <a:rPr lang="en-US" altLang="zh-CN" baseline="0" dirty="0" smtClean="0"/>
              <a:t>ISIS</a:t>
            </a:r>
            <a:r>
              <a:rPr lang="zh-CN" altLang="en-US" baseline="0" dirty="0" smtClean="0"/>
              <a:t>可能会因此杀她全家。</a:t>
            </a:r>
            <a:r>
              <a:rPr lang="en-US" baseline="0" dirty="0" smtClean="0"/>
              <a:t>) </a:t>
            </a:r>
            <a:r>
              <a:rPr lang="zh-CN" altLang="en-US" baseline="0" dirty="0" smtClean="0"/>
              <a:t>我们用以赛亚书</a:t>
            </a:r>
            <a:r>
              <a:rPr lang="en-US" altLang="zh-CN" baseline="0" dirty="0" smtClean="0"/>
              <a:t>40</a:t>
            </a:r>
            <a:r>
              <a:rPr lang="zh-CN" altLang="en-US" baseline="0" dirty="0" smtClean="0"/>
              <a:t>章结束这段信息。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音乐视频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得胜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8288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6572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96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从这七封信我们举个例子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耶稣呼召以弗所的基督徒悔改，不然将面对后果。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对那些顺服的信徒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我们可以很清楚地知道，一些信徒不会顺服、悔改，因此他们也不会成为得胜者。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给推雅推喇教会的信中，</a:t>
            </a:r>
            <a:r>
              <a:rPr lang="zh-CN" altLang="en-US" dirty="0" smtClean="0"/>
              <a:t>耶稣给教会的信徒带来一个不同的问题</a:t>
            </a:r>
            <a:r>
              <a:rPr lang="en-US" altLang="zh-CN" dirty="0" smtClean="0"/>
              <a:t>……</a:t>
            </a:r>
            <a:r>
              <a:rPr lang="en-US" dirty="0" smtClean="0"/>
              <a:t> </a:t>
            </a:r>
            <a:r>
              <a:rPr lang="en-US" baseline="0" dirty="0" smtClean="0"/>
              <a:t>(</a:t>
            </a:r>
            <a:r>
              <a:rPr lang="zh-CN" altLang="en-US" baseline="0" dirty="0" smtClean="0"/>
              <a:t>看幻灯片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但是</a:t>
            </a:r>
            <a:r>
              <a:rPr lang="en-US" dirty="0" smtClean="0"/>
              <a:t>…..(</a:t>
            </a:r>
            <a:r>
              <a:rPr lang="zh-CN" altLang="en-US" dirty="0" smtClean="0"/>
              <a:t>看幻灯片</a:t>
            </a:r>
            <a:r>
              <a:rPr lang="en-US" dirty="0" smtClean="0"/>
              <a:t>)</a:t>
            </a:r>
            <a:r>
              <a:rPr lang="zh-CN" altLang="en-US" dirty="0" smtClean="0"/>
              <a:t>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0C0DE-3537-4C88-895C-E8427AAE259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0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AA634-E930-499C-9A5E-3C00308FE6CF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2324A-E7B9-41E6-8C5D-869977CB1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382000" cy="1470025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作一名得胜者</a:t>
            </a:r>
            <a:endParaRPr lang="en-US" sz="8000" dirty="0">
              <a:latin typeface="Blue Highway Linocut" pitchFamily="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53400" cy="2133600"/>
          </a:xfrm>
        </p:spPr>
        <p:txBody>
          <a:bodyPr>
            <a:noAutofit/>
          </a:bodyPr>
          <a:lstStyle/>
          <a:p>
            <a:r>
              <a:rPr lang="zh-CN" altLang="en-US" sz="4000" dirty="0" smtClean="0"/>
              <a:t>受苦和遭患难的奖赏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796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304800"/>
            <a:ext cx="4773821" cy="2338981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60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81000" y="2819400"/>
            <a:ext cx="7772400" cy="3657600"/>
          </a:xfrm>
        </p:spPr>
        <p:txBody>
          <a:bodyPr>
            <a:normAutofit/>
          </a:bodyPr>
          <a:lstStyle/>
          <a:p>
            <a:pPr algn="l"/>
            <a:r>
              <a:rPr lang="zh-CN" altLang="en-US" sz="3900" dirty="0" smtClean="0">
                <a:latin typeface="Blue Highway Linocut" pitchFamily="2" charset="0"/>
              </a:rPr>
              <a:t>启</a:t>
            </a:r>
            <a:r>
              <a:rPr lang="en-US" sz="3900" dirty="0" smtClean="0">
                <a:latin typeface="Blue Highway Linocut" pitchFamily="2" charset="0"/>
              </a:rPr>
              <a:t>2:26</a:t>
            </a:r>
          </a:p>
          <a:p>
            <a:pPr algn="l"/>
            <a:r>
              <a:rPr lang="zh-CN" altLang="en-US" sz="3900" dirty="0" smtClean="0">
                <a:latin typeface="Blue Highway Linocut" pitchFamily="2" charset="0"/>
              </a:rPr>
              <a:t>那得胜又遵守我命令到底的，我要赐给他权柄制伏列国。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4773821" cy="2338981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66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81000" y="3276600"/>
            <a:ext cx="8153400" cy="3276600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>
                <a:latin typeface="Blue Highway Linocut" pitchFamily="2" charset="0"/>
              </a:rPr>
              <a:t>#1 – </a:t>
            </a:r>
            <a:r>
              <a:rPr lang="zh-CN" altLang="en-US" sz="5400" dirty="0" smtClean="0">
                <a:latin typeface="Blue Highway Linocut" pitchFamily="2" charset="0"/>
              </a:rPr>
              <a:t>信靠耶稣的人们</a:t>
            </a:r>
            <a:endParaRPr lang="en-US" sz="5400" dirty="0" smtClean="0">
              <a:latin typeface="Blue Highway Linocut" pitchFamily="2" charset="0"/>
            </a:endParaRPr>
          </a:p>
          <a:p>
            <a:pPr algn="l"/>
            <a:r>
              <a:rPr lang="en-US" sz="2800" dirty="0" smtClean="0"/>
              <a:t>Type #1 – </a:t>
            </a:r>
            <a:r>
              <a:rPr lang="zh-CN" altLang="en-US" sz="2800" dirty="0" smtClean="0"/>
              <a:t>是那些信靠耶稣是神儿子的人们</a:t>
            </a:r>
            <a:r>
              <a:rPr lang="zh-CN" altLang="en-US" sz="2800" dirty="0" smtClean="0"/>
              <a:t>。从这层意义上说，所有</a:t>
            </a:r>
            <a:r>
              <a:rPr lang="zh-CN" altLang="en-US" sz="2800" dirty="0" smtClean="0"/>
              <a:t>的基督徒已经胜过世界，他们是神的儿女</a:t>
            </a:r>
            <a:r>
              <a:rPr lang="zh-CN" altLang="en-US" sz="28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5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4773821" cy="2338981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54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81000" y="3276600"/>
            <a:ext cx="8153400" cy="3276600"/>
          </a:xfrm>
        </p:spPr>
        <p:txBody>
          <a:bodyPr>
            <a:normAutofit/>
          </a:bodyPr>
          <a:lstStyle/>
          <a:p>
            <a:pPr lvl="0" algn="l">
              <a:buClr>
                <a:srgbClr val="FEDD78"/>
              </a:buClr>
            </a:pPr>
            <a:r>
              <a:rPr lang="en-US" sz="5400" dirty="0" smtClean="0">
                <a:latin typeface="Blue Highway Linocut" pitchFamily="2" charset="0"/>
              </a:rPr>
              <a:t>#2 </a:t>
            </a:r>
            <a:r>
              <a:rPr lang="en-US" sz="3600" dirty="0" smtClean="0">
                <a:solidFill>
                  <a:srgbClr val="FEDD78"/>
                </a:solidFill>
                <a:latin typeface="Blue Highway Linocut" pitchFamily="2" charset="0"/>
              </a:rPr>
              <a:t>–</a:t>
            </a:r>
            <a:r>
              <a:rPr lang="zh-CN" altLang="en-US" sz="4400" dirty="0" smtClean="0">
                <a:solidFill>
                  <a:srgbClr val="FEDD78"/>
                </a:solidFill>
                <a:latin typeface="Blue Highway Linocut" pitchFamily="2" charset="0"/>
              </a:rPr>
              <a:t>基督徒的特征是忠心、顺服、忍受苦难和逼迫</a:t>
            </a:r>
            <a:r>
              <a:rPr lang="zh-CN" altLang="en-US" sz="4400" dirty="0" smtClean="0">
                <a:solidFill>
                  <a:srgbClr val="FEDD78"/>
                </a:solidFill>
                <a:latin typeface="Blue Highway Linocut" pitchFamily="2" charset="0"/>
              </a:rPr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3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zh-CN" altLang="en-US" sz="2400" dirty="0" smtClean="0"/>
              <a:t>类型</a:t>
            </a:r>
            <a:r>
              <a:rPr lang="en-US" altLang="zh-CN" sz="2400" dirty="0" smtClean="0"/>
              <a:t>#2</a:t>
            </a:r>
            <a:r>
              <a:rPr lang="zh-CN" altLang="en-US" sz="2400" dirty="0" smtClean="0"/>
              <a:t> 得胜者是那些对耶稣的命令忠心并顺服的基督徒</a:t>
            </a:r>
            <a:r>
              <a:rPr lang="en-US" sz="2400" dirty="0" smtClean="0"/>
              <a:t>……</a:t>
            </a:r>
            <a:endParaRPr lang="en-US" sz="2400" dirty="0"/>
          </a:p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n-US" sz="2400" dirty="0" smtClean="0"/>
              <a:t>#2 </a:t>
            </a:r>
            <a:r>
              <a:rPr lang="zh-CN" altLang="en-US" sz="2400" dirty="0" smtClean="0"/>
              <a:t>类型的得胜者拥有顺服的特征。凡忍受苦难的，凡坚持的。这里的“特征”一词非常重要。它意味着绝大部分时间</a:t>
            </a:r>
            <a:r>
              <a:rPr lang="mr-IN" altLang="zh-CN" sz="2400" dirty="0" smtClean="0"/>
              <a:t>……</a:t>
            </a:r>
            <a:r>
              <a:rPr lang="zh-CN" altLang="en-US" sz="2400" dirty="0" smtClean="0"/>
              <a:t>我们知道我们还不时地失败和犯罪。没有人是完美的。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435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43000"/>
            <a:ext cx="7117180" cy="1470025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</a:rPr>
              <a:t>赏赐</a:t>
            </a:r>
            <a:endParaRPr lang="en-US" sz="8000" dirty="0">
              <a:latin typeface="Blue Highway Linocu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7117180" cy="861420"/>
          </a:xfrm>
        </p:spPr>
        <p:txBody>
          <a:bodyPr>
            <a:normAutofit/>
          </a:bodyPr>
          <a:lstStyle/>
          <a:p>
            <a:r>
              <a:rPr lang="zh-CN" altLang="en-US" sz="4400" dirty="0" smtClean="0">
                <a:latin typeface="Blue Highway Linocut" pitchFamily="2" charset="0"/>
              </a:rPr>
              <a:t>是什么赏赐？</a:t>
            </a:r>
            <a:endParaRPr lang="en-US" sz="44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8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在耶稣写给七教会的信中，他应许坚持并得胜的人们有赏赐</a:t>
            </a:r>
            <a:r>
              <a:rPr lang="zh-CN" altLang="en-US" sz="2400" dirty="0" smtClean="0"/>
              <a:t>。保</a:t>
            </a:r>
            <a:r>
              <a:rPr lang="zh-CN" altLang="en-US" sz="2400" dirty="0" smtClean="0"/>
              <a:t>罗和其他人也说了忍耐到底的和打完美好仗的所得的赏赐</a:t>
            </a:r>
            <a:r>
              <a:rPr lang="zh-CN" altLang="en-US" sz="2400" dirty="0" smtClean="0"/>
              <a:t>。赏赐是</a:t>
            </a:r>
            <a:r>
              <a:rPr lang="zh-CN" altLang="en-US" sz="2400" dirty="0" smtClean="0"/>
              <a:t>什么</a:t>
            </a:r>
            <a:r>
              <a:rPr lang="zh-CN" altLang="en-US" sz="2400" dirty="0" smtClean="0"/>
              <a:t>？</a:t>
            </a:r>
            <a:endParaRPr lang="en-US" sz="2400" dirty="0"/>
          </a:p>
          <a:p>
            <a:r>
              <a:rPr lang="zh-CN" altLang="en-US" sz="2400" dirty="0" smtClean="0"/>
              <a:t>圣经中有很多</a:t>
            </a:r>
            <a:r>
              <a:rPr lang="zh-CN" altLang="en-US" sz="2400" dirty="0" smtClean="0"/>
              <a:t>关于赏赐的</a:t>
            </a:r>
            <a:r>
              <a:rPr lang="zh-CN" altLang="en-US" sz="2400" dirty="0" smtClean="0"/>
              <a:t>暗示，但并不具体</a:t>
            </a:r>
            <a:r>
              <a:rPr lang="zh-CN" altLang="en-US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14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117178" cy="1733266"/>
          </a:xfrm>
        </p:spPr>
        <p:txBody>
          <a:bodyPr/>
          <a:lstStyle/>
          <a:p>
            <a:pPr algn="l"/>
            <a:r>
              <a:rPr lang="zh-CN" altLang="en-US" sz="8000" dirty="0" smtClean="0">
                <a:latin typeface="Blue Highway Linocut" pitchFamily="2" charset="0"/>
              </a:rPr>
              <a:t>赏赐</a:t>
            </a:r>
            <a:r>
              <a:rPr lang="en-US" sz="8000" dirty="0" smtClean="0">
                <a:latin typeface="Blue Highway Linocut" pitchFamily="2" charset="0"/>
              </a:rPr>
              <a:t>:</a:t>
            </a:r>
            <a:r>
              <a:rPr lang="en-US" sz="5400" dirty="0" smtClean="0">
                <a:latin typeface="Blue Highway Linocut" pitchFamily="2" charset="0"/>
              </a:rPr>
              <a:t> </a:t>
            </a:r>
            <a:br>
              <a:rPr lang="en-US" sz="5400" dirty="0" smtClean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不是</a:t>
            </a:r>
            <a:r>
              <a:rPr lang="en-US" altLang="zh-CN" sz="5400" dirty="0" smtClean="0">
                <a:latin typeface="Blue Highway Linocut" pitchFamily="2" charset="0"/>
              </a:rPr>
              <a:t>…</a:t>
            </a:r>
            <a:r>
              <a:rPr lang="en-US" sz="5400" dirty="0" smtClean="0">
                <a:latin typeface="Blue Highway Linocut" pitchFamily="2" charset="0"/>
              </a:rPr>
              <a:t>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3124200"/>
            <a:ext cx="5274860" cy="2743200"/>
          </a:xfrm>
        </p:spPr>
        <p:txBody>
          <a:bodyPr>
            <a:noAutofit/>
          </a:bodyPr>
          <a:lstStyle/>
          <a:p>
            <a:pPr algn="l"/>
            <a:r>
              <a:rPr lang="en-US" sz="4400" dirty="0">
                <a:latin typeface="Blue Highway Linocut" pitchFamily="2" charset="0"/>
              </a:rPr>
              <a:t>•	</a:t>
            </a:r>
            <a:r>
              <a:rPr lang="zh-CN" altLang="en-US" sz="4400" dirty="0" smtClean="0">
                <a:latin typeface="Blue Highway Linocut" pitchFamily="2" charset="0"/>
              </a:rPr>
              <a:t>钱财</a:t>
            </a:r>
            <a:r>
              <a:rPr lang="en-US" sz="4400" dirty="0">
                <a:latin typeface="Blue Highway Linocut" pitchFamily="2" charset="0"/>
              </a:rPr>
              <a:t/>
            </a:r>
            <a:br>
              <a:rPr lang="en-US" sz="4400" dirty="0">
                <a:latin typeface="Blue Highway Linocut" pitchFamily="2" charset="0"/>
              </a:rPr>
            </a:br>
            <a:r>
              <a:rPr lang="en-US" sz="4400" dirty="0">
                <a:latin typeface="Blue Highway Linocut" pitchFamily="2" charset="0"/>
              </a:rPr>
              <a:t>•	</a:t>
            </a:r>
            <a:r>
              <a:rPr lang="zh-CN" altLang="en-US" sz="4400" dirty="0" smtClean="0">
                <a:latin typeface="Blue Highway Linocut" pitchFamily="2" charset="0"/>
              </a:rPr>
              <a:t>金银</a:t>
            </a:r>
            <a:r>
              <a:rPr lang="en-US" sz="4400" dirty="0">
                <a:latin typeface="Blue Highway Linocut" pitchFamily="2" charset="0"/>
              </a:rPr>
              <a:t/>
            </a:r>
            <a:br>
              <a:rPr lang="en-US" sz="4400" dirty="0">
                <a:latin typeface="Blue Highway Linocut" pitchFamily="2" charset="0"/>
              </a:rPr>
            </a:br>
            <a:r>
              <a:rPr lang="en-US" sz="4400" dirty="0">
                <a:latin typeface="Blue Highway Linocut" pitchFamily="2" charset="0"/>
              </a:rPr>
              <a:t>•	</a:t>
            </a:r>
            <a:r>
              <a:rPr lang="zh-CN" altLang="en-US" sz="4400" dirty="0" smtClean="0">
                <a:latin typeface="Blue Highway Linocut" pitchFamily="2" charset="0"/>
              </a:rPr>
              <a:t>山上的大别墅</a:t>
            </a:r>
            <a:r>
              <a:rPr lang="en-US" sz="4400" dirty="0">
                <a:latin typeface="Blue Highway Linocut" pitchFamily="2" charset="0"/>
              </a:rPr>
              <a:t/>
            </a:r>
            <a:br>
              <a:rPr lang="en-US" sz="4400" dirty="0">
                <a:latin typeface="Blue Highway Linocut" pitchFamily="2" charset="0"/>
              </a:rPr>
            </a:br>
            <a:r>
              <a:rPr lang="en-US" sz="4400" dirty="0">
                <a:latin typeface="Blue Highway Linocut" pitchFamily="2" charset="0"/>
              </a:rPr>
              <a:t>•	</a:t>
            </a:r>
            <a:r>
              <a:rPr lang="zh-CN" altLang="en-US" sz="4400" dirty="0" smtClean="0">
                <a:latin typeface="Blue Highway Linocut" pitchFamily="2" charset="0"/>
              </a:rPr>
              <a:t>豪华跑车</a:t>
            </a:r>
            <a:endParaRPr lang="en-US" sz="44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54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dirty="0" smtClean="0">
                <a:latin typeface="Blue Highway Linocut" pitchFamily="2" charset="0"/>
              </a:rPr>
              <a:t>赏赐</a:t>
            </a:r>
            <a:r>
              <a:rPr lang="en-US" sz="4800" dirty="0" smtClean="0">
                <a:latin typeface="Blue Highway Linocut" pitchFamily="2" charset="0"/>
              </a:rPr>
              <a:t>:</a:t>
            </a:r>
            <a:r>
              <a:rPr lang="en-US" dirty="0" smtClean="0">
                <a:latin typeface="Blue Highway Linocut" pitchFamily="2" charset="0"/>
              </a:rPr>
              <a:t> </a:t>
            </a:r>
            <a:r>
              <a:rPr lang="en-US" dirty="0">
                <a:latin typeface="Blue Highway Linocut" pitchFamily="2" charset="0"/>
              </a:rPr>
              <a:t/>
            </a:r>
            <a:br>
              <a:rPr lang="en-US" dirty="0">
                <a:latin typeface="Blue Highway Linocut" pitchFamily="2" charset="0"/>
              </a:rPr>
            </a:br>
            <a:r>
              <a:rPr lang="zh-CN" altLang="en-US" dirty="0" smtClean="0">
                <a:latin typeface="Blue Highway Linocut" pitchFamily="2" charset="0"/>
              </a:rPr>
              <a:t>不是</a:t>
            </a:r>
            <a:r>
              <a:rPr lang="en-US" altLang="zh-CN" dirty="0" smtClean="0">
                <a:latin typeface="Blue Highway Linocut" pitchFamily="2" charset="0"/>
              </a:rPr>
              <a:t>…</a:t>
            </a:r>
            <a:r>
              <a:rPr lang="en-US" dirty="0" smtClean="0">
                <a:latin typeface="Blue Highway Linocut" pitchFamily="2" charset="0"/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我们的</a:t>
            </a:r>
            <a:r>
              <a:rPr lang="zh-CN" altLang="en-US" sz="2800" dirty="0"/>
              <a:t>思想被罪扭曲。</a:t>
            </a:r>
            <a:r>
              <a:rPr lang="zh-CN" altLang="en-US" sz="2800" dirty="0" smtClean="0"/>
              <a:t>我们通常</a:t>
            </a:r>
            <a:r>
              <a:rPr lang="zh-CN" altLang="en-US" sz="2800" dirty="0" smtClean="0"/>
              <a:t>认为赏赐的是在这个世上有价值的。</a:t>
            </a:r>
            <a:endParaRPr lang="en-US" sz="2800" dirty="0"/>
          </a:p>
          <a:p>
            <a:r>
              <a:rPr lang="zh-CN" altLang="en-US" sz="2800" dirty="0" smtClean="0"/>
              <a:t>但是</a:t>
            </a:r>
            <a:r>
              <a:rPr lang="zh-CN" altLang="en-US" sz="2800" dirty="0" smtClean="0"/>
              <a:t>天堂不是像在地上一样追求财富和权力。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50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7117178" cy="2362200"/>
          </a:xfrm>
        </p:spPr>
        <p:txBody>
          <a:bodyPr/>
          <a:lstStyle/>
          <a:p>
            <a:pPr algn="l"/>
            <a:r>
              <a:rPr lang="zh-CN" altLang="en-US" sz="7200" dirty="0" smtClean="0">
                <a:latin typeface="Blue Highway Linocut" pitchFamily="2" charset="0"/>
              </a:rPr>
              <a:t>赏赐</a:t>
            </a:r>
            <a:r>
              <a:rPr lang="en-US" sz="8000" dirty="0" smtClean="0">
                <a:latin typeface="Blue Highway Linocut" pitchFamily="2" charset="0"/>
              </a:rPr>
              <a:t>:</a:t>
            </a:r>
            <a:r>
              <a:rPr lang="en-US" sz="5400" dirty="0" smtClean="0">
                <a:latin typeface="Blue Highway Linocut" pitchFamily="2" charset="0"/>
              </a:rPr>
              <a:t> </a:t>
            </a:r>
            <a:br>
              <a:rPr lang="en-US" sz="5400" dirty="0" smtClean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是</a:t>
            </a:r>
            <a:r>
              <a:rPr lang="en-US" altLang="zh-CN" sz="5400" dirty="0" smtClean="0">
                <a:latin typeface="Blue Highway Linocut" pitchFamily="2" charset="0"/>
              </a:rPr>
              <a:t>…</a:t>
            </a:r>
            <a:r>
              <a:rPr lang="en-US" sz="5400" dirty="0" smtClean="0">
                <a:latin typeface="Blue Highway Linocut" pitchFamily="2" charset="0"/>
              </a:rPr>
              <a:t>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161" y="2286000"/>
            <a:ext cx="7933839" cy="4343400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latin typeface="Blue Highway Linocut" pitchFamily="2" charset="0"/>
              </a:rPr>
              <a:t>耶稣在父的面前认他的名</a:t>
            </a:r>
            <a:r>
              <a:rPr lang="en-US" altLang="zh-CN" sz="4000" dirty="0" smtClean="0">
                <a:latin typeface="Blue Highway Linocut" pitchFamily="2" charset="0"/>
              </a:rPr>
              <a:t>—</a:t>
            </a:r>
            <a:r>
              <a:rPr lang="zh-CN" altLang="en-US" sz="4000" dirty="0" smtClean="0">
                <a:latin typeface="Blue Highway Linocut" pitchFamily="2" charset="0"/>
              </a:rPr>
              <a:t>启</a:t>
            </a:r>
            <a:r>
              <a:rPr lang="en-US" altLang="zh-CN" sz="4000" dirty="0" smtClean="0">
                <a:latin typeface="Blue Highway Linocut" pitchFamily="2" charset="0"/>
              </a:rPr>
              <a:t>3:5 </a:t>
            </a:r>
            <a:endParaRPr lang="en-US" sz="4000" dirty="0" smtClean="0">
              <a:latin typeface="Blue Highway Linocut" pitchFamily="2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latin typeface="Blue Highway Linocut" pitchFamily="2" charset="0"/>
              </a:rPr>
              <a:t>在神的殿中作柱子</a:t>
            </a:r>
            <a:r>
              <a:rPr lang="en-US" altLang="zh-CN" sz="4000" dirty="0" smtClean="0">
                <a:latin typeface="Blue Highway Linocut" pitchFamily="2" charset="0"/>
              </a:rPr>
              <a:t>—</a:t>
            </a:r>
            <a:r>
              <a:rPr lang="zh-CN" altLang="en-US" sz="4000" dirty="0" smtClean="0">
                <a:latin typeface="Blue Highway Linocut" pitchFamily="2" charset="0"/>
              </a:rPr>
              <a:t>启</a:t>
            </a:r>
            <a:r>
              <a:rPr lang="en-US" sz="4000" dirty="0" smtClean="0">
                <a:latin typeface="Blue Highway Linocut" pitchFamily="2" charset="0"/>
              </a:rPr>
              <a:t> 3:12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latin typeface="Blue Highway Linocut" pitchFamily="2" charset="0"/>
              </a:rPr>
              <a:t>将神的名和神城的名都写在柱子上</a:t>
            </a:r>
            <a:r>
              <a:rPr lang="en-US" altLang="zh-CN" sz="4000" dirty="0" smtClean="0">
                <a:latin typeface="Blue Highway Linocut" pitchFamily="2" charset="0"/>
              </a:rPr>
              <a:t>——</a:t>
            </a:r>
            <a:r>
              <a:rPr lang="zh-CN" altLang="en-US" sz="4000" dirty="0" smtClean="0">
                <a:latin typeface="Blue Highway Linocut" pitchFamily="2" charset="0"/>
              </a:rPr>
              <a:t>启</a:t>
            </a:r>
            <a:r>
              <a:rPr lang="en-US" altLang="zh-CN" sz="4000" dirty="0" smtClean="0">
                <a:latin typeface="Blue Highway Linocut" pitchFamily="2" charset="0"/>
              </a:rPr>
              <a:t>3:12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latin typeface="Blue Highway Linocut" pitchFamily="2" charset="0"/>
              </a:rPr>
              <a:t>在宝座上与耶稣同坐 </a:t>
            </a:r>
            <a:r>
              <a:rPr lang="en-US" altLang="zh-CN" sz="4000" dirty="0" smtClean="0">
                <a:latin typeface="Blue Highway Linocut" pitchFamily="2" charset="0"/>
              </a:rPr>
              <a:t>—</a:t>
            </a:r>
            <a:r>
              <a:rPr lang="zh-CN" altLang="en-US" sz="4000" dirty="0" smtClean="0">
                <a:latin typeface="Blue Highway Linocut" pitchFamily="2" charset="0"/>
              </a:rPr>
              <a:t>启</a:t>
            </a:r>
            <a:r>
              <a:rPr lang="en-US" sz="4000" dirty="0" smtClean="0">
                <a:latin typeface="Blue Highway Linocut" pitchFamily="2" charset="0"/>
              </a:rPr>
              <a:t>3:21</a:t>
            </a:r>
          </a:p>
        </p:txBody>
      </p:sp>
    </p:spTree>
    <p:extLst>
      <p:ext uri="{BB962C8B-B14F-4D97-AF65-F5344CB8AC3E}">
        <p14:creationId xmlns:p14="http://schemas.microsoft.com/office/powerpoint/2010/main" val="22948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334"/>
            <a:ext cx="7117178" cy="1809466"/>
          </a:xfrm>
        </p:spPr>
        <p:txBody>
          <a:bodyPr/>
          <a:lstStyle/>
          <a:p>
            <a:pPr algn="l"/>
            <a:r>
              <a:rPr lang="zh-CN" altLang="en-US" sz="8000" dirty="0" smtClean="0">
                <a:latin typeface="Blue Highway Linocut" pitchFamily="2" charset="0"/>
              </a:rPr>
              <a:t>赏赐</a:t>
            </a:r>
            <a:r>
              <a:rPr lang="en-US" sz="8000" dirty="0" smtClean="0">
                <a:latin typeface="Blue Highway Linocut" pitchFamily="2" charset="0"/>
              </a:rPr>
              <a:t>:</a:t>
            </a:r>
            <a:r>
              <a:rPr lang="en-US" sz="5400" dirty="0" smtClean="0">
                <a:latin typeface="Blue Highway Linocut" pitchFamily="2" charset="0"/>
              </a:rPr>
              <a:t> </a:t>
            </a:r>
            <a:br>
              <a:rPr lang="en-US" sz="5400" dirty="0" smtClean="0">
                <a:latin typeface="Blue Highway Linocut" pitchFamily="2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379" y="2133600"/>
            <a:ext cx="8618621" cy="4191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latin typeface="Blue Highway Linocut" pitchFamily="2" charset="0"/>
              </a:rPr>
              <a:t>……</a:t>
            </a:r>
            <a:r>
              <a:rPr lang="zh-CN" altLang="en-US" sz="4000" dirty="0" smtClean="0">
                <a:latin typeface="Blue Highway Linocut" pitchFamily="2" charset="0"/>
              </a:rPr>
              <a:t>你们中间，谁愿为大，就必作你们的用人；</a:t>
            </a:r>
            <a:endParaRPr lang="en-US" sz="4000" u="sng" dirty="0" smtClean="0">
              <a:latin typeface="Blue Highway Linocut" pitchFamily="2" charset="0"/>
            </a:endParaRPr>
          </a:p>
          <a:p>
            <a:pPr algn="l"/>
            <a:endParaRPr lang="en-US" sz="4000" dirty="0" smtClean="0">
              <a:latin typeface="Blue Highway Linocut" pitchFamily="2" charset="0"/>
            </a:endParaRPr>
          </a:p>
          <a:p>
            <a:pPr algn="l"/>
            <a:r>
              <a:rPr lang="en-US" sz="4000" dirty="0" smtClean="0">
                <a:latin typeface="Blue Highway Linocut" pitchFamily="2" charset="0"/>
              </a:rPr>
              <a:t>……</a:t>
            </a:r>
            <a:r>
              <a:rPr lang="zh-CN" altLang="en-US" sz="4000" dirty="0" smtClean="0">
                <a:latin typeface="Blue Highway Linocut" pitchFamily="2" charset="0"/>
              </a:rPr>
              <a:t>在你们中间，谁愿为首，就必作众人的仆人。</a:t>
            </a:r>
            <a:r>
              <a:rPr lang="en-US" sz="4000" dirty="0" smtClean="0">
                <a:latin typeface="Blue Highway Linocut" pitchFamily="2" charset="0"/>
              </a:rPr>
              <a:t>                 </a:t>
            </a:r>
            <a:r>
              <a:rPr lang="zh-CN" altLang="en-US" sz="4000" dirty="0" smtClean="0">
                <a:latin typeface="Blue Highway Linocut" pitchFamily="2" charset="0"/>
              </a:rPr>
              <a:t>可</a:t>
            </a:r>
            <a:r>
              <a:rPr lang="en-US" sz="4000" dirty="0" smtClean="0">
                <a:latin typeface="Blue Highway Linocut" pitchFamily="2" charset="0"/>
              </a:rPr>
              <a:t> </a:t>
            </a:r>
            <a:r>
              <a:rPr lang="en-US" sz="4000" dirty="0">
                <a:latin typeface="Blue Highway Linocut" pitchFamily="2" charset="0"/>
              </a:rPr>
              <a:t>10:43-45</a:t>
            </a:r>
            <a:endParaRPr lang="en-US" sz="4000" dirty="0" smtClean="0">
              <a:latin typeface="Blue Highway Linocut" pitchFamily="2" charset="0"/>
            </a:endParaRPr>
          </a:p>
          <a:p>
            <a:pPr algn="l"/>
            <a:r>
              <a:rPr lang="en-US" sz="3600" dirty="0" smtClean="0"/>
              <a:t>									</a:t>
            </a:r>
            <a:endParaRPr lang="en-US" sz="35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42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6934200" cy="2414337"/>
          </a:xfrm>
        </p:spPr>
        <p:txBody>
          <a:bodyPr/>
          <a:lstStyle/>
          <a:p>
            <a:pPr algn="ctr"/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66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04800" y="2819400"/>
            <a:ext cx="8610599" cy="32765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  <a:latin typeface="Blue Highway Linocut" pitchFamily="2" charset="0"/>
              </a:rPr>
              <a:t>……</a:t>
            </a:r>
            <a:r>
              <a:rPr lang="zh-CN" altLang="en-US" sz="2800" b="1" dirty="0" smtClean="0">
                <a:solidFill>
                  <a:schemeClr val="bg1"/>
                </a:solidFill>
                <a:latin typeface="Blue Highway Linocut" pitchFamily="2" charset="0"/>
              </a:rPr>
              <a:t>凡从神生的，就胜过世界。</a:t>
            </a:r>
            <a:r>
              <a:rPr lang="en-US" sz="2800" b="1" dirty="0" smtClean="0">
                <a:solidFill>
                  <a:schemeClr val="bg1"/>
                </a:solidFill>
                <a:latin typeface="Blue Highway Linocut" pitchFamily="2" charset="0"/>
              </a:rPr>
              <a:t> </a:t>
            </a:r>
            <a:endParaRPr lang="en-US" sz="2800" b="1" dirty="0">
              <a:solidFill>
                <a:schemeClr val="bg1"/>
              </a:solidFill>
              <a:latin typeface="Blue Highway Linocut" pitchFamily="2" charset="0"/>
            </a:endParaRPr>
          </a:p>
          <a:p>
            <a:pPr algn="l"/>
            <a:r>
              <a:rPr lang="zh-CN" altLang="en-US" sz="2800" b="1" dirty="0" smtClean="0">
                <a:solidFill>
                  <a:schemeClr val="bg1"/>
                </a:solidFill>
                <a:latin typeface="Blue Highway Linocut" pitchFamily="2" charset="0"/>
              </a:rPr>
              <a:t>使我们胜了</a:t>
            </a:r>
            <a:r>
              <a:rPr lang="zh-CN" altLang="en-US" sz="2800" b="1" dirty="0">
                <a:solidFill>
                  <a:schemeClr val="bg1"/>
                </a:solidFill>
                <a:latin typeface="Blue Highway Linocut" pitchFamily="2" charset="0"/>
              </a:rPr>
              <a:t>世界</a:t>
            </a:r>
            <a:r>
              <a:rPr lang="zh-CN" altLang="en-US" sz="2800" b="1" dirty="0" smtClean="0">
                <a:solidFill>
                  <a:schemeClr val="bg1"/>
                </a:solidFill>
                <a:latin typeface="Blue Highway Linocut" pitchFamily="2" charset="0"/>
              </a:rPr>
              <a:t>的，就是我们</a:t>
            </a:r>
            <a:r>
              <a:rPr lang="zh-CN" altLang="en-US" sz="2800" b="1" dirty="0">
                <a:solidFill>
                  <a:schemeClr val="bg1"/>
                </a:solidFill>
                <a:latin typeface="Blue Highway Linocut" pitchFamily="2" charset="0"/>
              </a:rPr>
              <a:t>的信心</a:t>
            </a:r>
            <a:r>
              <a:rPr lang="zh-CN" altLang="en-US" sz="2800" b="1" dirty="0" smtClean="0">
                <a:solidFill>
                  <a:schemeClr val="bg1"/>
                </a:solidFill>
                <a:latin typeface="Blue Highway Linocut" pitchFamily="2" charset="0"/>
              </a:rPr>
              <a:t>。</a:t>
            </a:r>
            <a:r>
              <a:rPr lang="en-US" sz="2800" b="1" dirty="0" smtClean="0">
                <a:solidFill>
                  <a:schemeClr val="bg1"/>
                </a:solidFill>
                <a:latin typeface="Blue Highway Linocut" pitchFamily="2" charset="0"/>
              </a:rPr>
              <a:t> </a:t>
            </a:r>
          </a:p>
          <a:p>
            <a:pPr algn="l"/>
            <a:r>
              <a:rPr lang="zh-CN" altLang="en-US" sz="2800" b="1" dirty="0" smtClean="0">
                <a:solidFill>
                  <a:schemeClr val="bg1"/>
                </a:solidFill>
                <a:latin typeface="Blue Highway Linocut" pitchFamily="2" charset="0"/>
              </a:rPr>
              <a:t>胜过世界的是谁呢？不是那信耶稣是神儿子的吗？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8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要记得在神的国事情和地上的是相反的</a:t>
            </a:r>
            <a:r>
              <a:rPr lang="zh-CN" altLang="en-US" sz="3200" dirty="0" smtClean="0"/>
              <a:t>。</a:t>
            </a:r>
            <a:endParaRPr lang="en-US" sz="3200" dirty="0"/>
          </a:p>
          <a:p>
            <a:r>
              <a:rPr lang="zh-CN" altLang="en-US" sz="3200" dirty="0" smtClean="0"/>
              <a:t>因此，当我们思想赏赐时，我们需要以神的心为心</a:t>
            </a:r>
            <a:r>
              <a:rPr lang="zh-CN" altLang="en-US" sz="32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02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117178" cy="1752600"/>
          </a:xfrm>
        </p:spPr>
        <p:txBody>
          <a:bodyPr/>
          <a:lstStyle/>
          <a:p>
            <a:pPr algn="l"/>
            <a:r>
              <a:rPr lang="zh-CN" altLang="en-US" sz="8000" dirty="0" smtClean="0">
                <a:latin typeface="Blue Highway Linocut" pitchFamily="2" charset="0"/>
              </a:rPr>
              <a:t>赏赐</a:t>
            </a:r>
            <a:r>
              <a:rPr lang="en-US" sz="8000" dirty="0" smtClean="0">
                <a:latin typeface="Blue Highway Linocut" pitchFamily="2" charset="0"/>
              </a:rPr>
              <a:t>:</a:t>
            </a:r>
            <a:r>
              <a:rPr lang="en-US" sz="5400" dirty="0" smtClean="0">
                <a:latin typeface="Blue Highway Linocut" pitchFamily="2" charset="0"/>
              </a:rPr>
              <a:t> </a:t>
            </a:r>
            <a:br>
              <a:rPr lang="en-US" sz="5400" dirty="0" smtClean="0">
                <a:latin typeface="Blue Highway Linocut" pitchFamily="2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2209800"/>
            <a:ext cx="7467600" cy="4419600"/>
          </a:xfrm>
        </p:spPr>
        <p:txBody>
          <a:bodyPr>
            <a:noAutofit/>
          </a:bodyPr>
          <a:lstStyle/>
          <a:p>
            <a:pPr algn="l"/>
            <a:r>
              <a:rPr lang="zh-CN" altLang="en-US" sz="4400" dirty="0" smtClean="0">
                <a:latin typeface="Blue Highway Linocut" pitchFamily="2" charset="0"/>
              </a:rPr>
              <a:t>因为人子来，并不是要受人的服侍，乃是要服侍人，</a:t>
            </a:r>
            <a:endParaRPr lang="en-US" sz="4400" dirty="0">
              <a:latin typeface="Blue Highway Linocut" pitchFamily="2" charset="0"/>
            </a:endParaRPr>
          </a:p>
          <a:p>
            <a:pPr algn="l"/>
            <a:r>
              <a:rPr lang="zh-CN" altLang="en-US" sz="4400" dirty="0" smtClean="0">
                <a:latin typeface="Blue Highway Linocut" pitchFamily="2" charset="0"/>
              </a:rPr>
              <a:t>并且要舍命，作多人的赎价。</a:t>
            </a:r>
            <a:endParaRPr lang="en-US" altLang="zh-CN" sz="4400" dirty="0" smtClean="0">
              <a:latin typeface="Blue Highway Linocut" pitchFamily="2" charset="0"/>
            </a:endParaRPr>
          </a:p>
          <a:p>
            <a:pPr algn="l"/>
            <a:endParaRPr lang="en-US" sz="3600" dirty="0">
              <a:latin typeface="Blue Highway Linocut" pitchFamily="2" charset="0"/>
            </a:endParaRPr>
          </a:p>
          <a:p>
            <a:pPr algn="l"/>
            <a:r>
              <a:rPr lang="en-US" sz="3600" dirty="0" smtClean="0">
                <a:latin typeface="Blue Highway Linocut" pitchFamily="2" charset="0"/>
              </a:rPr>
              <a:t>								</a:t>
            </a:r>
            <a:r>
              <a:rPr lang="zh-CN" altLang="en-US" sz="3600" dirty="0" smtClean="0">
                <a:latin typeface="Blue Highway Linocut" pitchFamily="2" charset="0"/>
              </a:rPr>
              <a:t>可</a:t>
            </a:r>
            <a:r>
              <a:rPr lang="en-US" sz="3600" dirty="0" smtClean="0">
                <a:latin typeface="Blue Highway Linocut" pitchFamily="2" charset="0"/>
              </a:rPr>
              <a:t>10:43-45</a:t>
            </a:r>
            <a:endParaRPr lang="en-US" sz="35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6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1624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990600"/>
            <a:ext cx="7125112" cy="5410199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r>
              <a:rPr lang="zh-CN" altLang="en-US" dirty="0" smtClean="0"/>
              <a:t>赏赐就是在神国度里的位置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在他的管理。他们有服侍的机会。</a:t>
            </a:r>
            <a:r>
              <a:rPr lang="en-US" dirty="0" smtClean="0"/>
              <a:t>  </a:t>
            </a:r>
            <a:endParaRPr lang="en-US" dirty="0"/>
          </a:p>
          <a:p>
            <a:r>
              <a:rPr lang="zh-CN" altLang="en-US" dirty="0" smtClean="0"/>
              <a:t>为什么“职位”或“更多服侍的机会”是在天堂给予的赏赐？</a:t>
            </a:r>
            <a:endParaRPr lang="en-US" dirty="0"/>
          </a:p>
          <a:p>
            <a:r>
              <a:rPr lang="zh-CN" altLang="en-US" dirty="0" smtClean="0"/>
              <a:t>你若非常爱并尊重某个人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你愿意为他们做什么？</a:t>
            </a:r>
            <a:endParaRPr lang="en-US" dirty="0"/>
          </a:p>
          <a:p>
            <a:r>
              <a:rPr lang="zh-CN" altLang="en-US" dirty="0" smtClean="0"/>
              <a:t>他们的钱财？他们的家？</a:t>
            </a:r>
            <a:r>
              <a:rPr lang="en-US" altLang="zh-CN" dirty="0" smtClean="0"/>
              <a:t>……</a:t>
            </a:r>
            <a:r>
              <a:rPr lang="zh-CN" altLang="en-US" dirty="0"/>
              <a:t> </a:t>
            </a:r>
            <a:r>
              <a:rPr lang="zh-CN" altLang="en-US" dirty="0" smtClean="0"/>
              <a:t>不！！！</a:t>
            </a:r>
            <a:endParaRPr lang="en-US" dirty="0"/>
          </a:p>
          <a:p>
            <a:r>
              <a:rPr lang="zh-CN" altLang="en-US" dirty="0" smtClean="0"/>
              <a:t>你若真的爱他们，你就想和他们在一起，为他们做事情。你想服侍他们！</a:t>
            </a:r>
            <a:endParaRPr lang="en-US" dirty="0"/>
          </a:p>
          <a:p>
            <a:r>
              <a:rPr lang="zh-CN" altLang="en-US" dirty="0" smtClean="0"/>
              <a:t>当我们爱神并服侍他时，他就给我们更多服侍他的机会为赏赐。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936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077200" cy="3810000"/>
          </a:xfrm>
        </p:spPr>
        <p:txBody>
          <a:bodyPr/>
          <a:lstStyle/>
          <a:p>
            <a:r>
              <a:rPr lang="en-US" sz="6600" dirty="0" smtClean="0">
                <a:latin typeface="Blue Highway Linocut" pitchFamily="2" charset="0"/>
              </a:rPr>
              <a:t>……</a:t>
            </a:r>
            <a:r>
              <a:rPr lang="zh-CN" altLang="en-US" sz="6600" dirty="0" smtClean="0">
                <a:latin typeface="Blue Highway Linocut" pitchFamily="2" charset="0"/>
              </a:rPr>
              <a:t>更多</a:t>
            </a:r>
            <a:r>
              <a:rPr lang="en-US" sz="6600" dirty="0" smtClean="0">
                <a:latin typeface="Blue Highway Linocut" pitchFamily="2" charset="0"/>
              </a:rPr>
              <a:t> </a:t>
            </a:r>
            <a:br>
              <a:rPr lang="en-US" sz="6600" dirty="0" smtClean="0">
                <a:latin typeface="Blue Highway Linocut" pitchFamily="2" charset="0"/>
              </a:rPr>
            </a:br>
            <a:r>
              <a:rPr lang="zh-CN" altLang="en-US" sz="6600" dirty="0" smtClean="0">
                <a:latin typeface="Blue Highway Linocut" pitchFamily="2" charset="0"/>
              </a:rPr>
              <a:t>服侍</a:t>
            </a:r>
            <a:r>
              <a:rPr lang="en-US" sz="6600" dirty="0" smtClean="0">
                <a:latin typeface="Blue Highway Linocut" pitchFamily="2" charset="0"/>
              </a:rPr>
              <a:t/>
            </a:r>
            <a:br>
              <a:rPr lang="en-US" sz="6600" dirty="0" smtClean="0">
                <a:latin typeface="Blue Highway Linocut" pitchFamily="2" charset="0"/>
              </a:rPr>
            </a:br>
            <a:r>
              <a:rPr lang="en-US" sz="6600" dirty="0" smtClean="0">
                <a:latin typeface="Blue Highway Linocut" pitchFamily="2" charset="0"/>
              </a:rPr>
              <a:t> </a:t>
            </a:r>
            <a:r>
              <a:rPr lang="zh-CN" altLang="en-US" sz="6600" dirty="0" smtClean="0">
                <a:latin typeface="Blue Highway Linocut" pitchFamily="2" charset="0"/>
              </a:rPr>
              <a:t>王</a:t>
            </a:r>
            <a:r>
              <a:rPr lang="en-US" altLang="zh-CN" sz="6600" dirty="0" smtClean="0">
                <a:latin typeface="Blue Highway Linocut" pitchFamily="2" charset="0"/>
              </a:rPr>
              <a:t/>
            </a:r>
            <a:br>
              <a:rPr lang="en-US" altLang="zh-CN" sz="6600" dirty="0" smtClean="0">
                <a:latin typeface="Blue Highway Linocut" pitchFamily="2" charset="0"/>
              </a:rPr>
            </a:br>
            <a:r>
              <a:rPr lang="zh-CN" altLang="en-US" sz="6600" dirty="0" smtClean="0">
                <a:latin typeface="Blue Highway Linocut" pitchFamily="2" charset="0"/>
              </a:rPr>
              <a:t>的机会</a:t>
            </a:r>
            <a:endParaRPr lang="en-US" sz="6600" dirty="0">
              <a:latin typeface="Blue Highway Linocu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540100"/>
            <a:ext cx="685800" cy="45719"/>
          </a:xfrm>
        </p:spPr>
        <p:txBody>
          <a:bodyPr>
            <a:normAutofit fontScale="25000" lnSpcReduction="20000"/>
          </a:bodyPr>
          <a:lstStyle/>
          <a:p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3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914401"/>
            <a:ext cx="7125112" cy="494439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还有什么赏赐比宇宙的造物主说</a:t>
            </a:r>
            <a:r>
              <a:rPr lang="en-US" dirty="0" smtClean="0"/>
              <a:t> “</a:t>
            </a:r>
            <a:r>
              <a:rPr lang="zh-CN" altLang="en-US" dirty="0" smtClean="0"/>
              <a:t>我想让你为我做这项工作</a:t>
            </a:r>
            <a:r>
              <a:rPr lang="en-US" dirty="0" smtClean="0"/>
              <a:t>”</a:t>
            </a:r>
            <a:r>
              <a:rPr lang="zh-CN" altLang="en-US" dirty="0" smtClean="0"/>
              <a:t>更好呢？这是何等荣耀。为万物的造物主做特别的工作！</a:t>
            </a:r>
            <a:endParaRPr lang="en-US" dirty="0"/>
          </a:p>
          <a:p>
            <a:r>
              <a:rPr lang="zh-CN" altLang="en-US" dirty="0" smtClean="0"/>
              <a:t>神现在呼召我们参与他的事工，忍受艰难的环境。耶稣让我们作他的手和脚</a:t>
            </a:r>
            <a:r>
              <a:rPr lang="zh-CN" altLang="en-US" dirty="0" smtClean="0"/>
              <a:t>。发生在耶稣的手和脚的什么事？它们被刺穿。它们被钉在十字架上。耶稣服侍人们，他为此受苦。在客西马尼园他有挣扎。很难！但是他忍受并坚持。人们憎恨耶稣。他们也憎恨我们。这将会很难，但是神告诉我们，如果我们悔改，如果我们忍受并坚持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如果我们忠心到底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他会赏赐我们，让我们所受的患难都值得。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67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219201"/>
            <a:ext cx="7117178" cy="2743200"/>
          </a:xfrm>
        </p:spPr>
        <p:txBody>
          <a:bodyPr/>
          <a:lstStyle/>
          <a:p>
            <a:r>
              <a:rPr lang="zh-CN" altLang="en-US" sz="4000" dirty="0" smtClean="0">
                <a:latin typeface="Blue Highway Linocut" pitchFamily="2" charset="0"/>
              </a:rPr>
              <a:t>提后</a:t>
            </a:r>
            <a:r>
              <a:rPr lang="en-US" sz="4000" dirty="0" smtClean="0">
                <a:latin typeface="Blue Highway Linocut" pitchFamily="2" charset="0"/>
              </a:rPr>
              <a:t>2:11-13</a:t>
            </a:r>
            <a:r>
              <a:rPr lang="en-US" dirty="0" smtClean="0">
                <a:latin typeface="Blue Highway Linocut" pitchFamily="2" charset="0"/>
              </a:rPr>
              <a:t/>
            </a:r>
            <a:br>
              <a:rPr lang="en-US" dirty="0" smtClean="0">
                <a:latin typeface="Blue Highway Linocut" pitchFamily="2" charset="0"/>
              </a:rPr>
            </a:br>
            <a:r>
              <a:rPr lang="en-US" dirty="0">
                <a:latin typeface="Blue Highway Linocut" pitchFamily="2" charset="0"/>
              </a:rPr>
              <a:t/>
            </a:r>
            <a:br>
              <a:rPr lang="en-US" dirty="0">
                <a:latin typeface="Blue Highway Linocut" pitchFamily="2" charset="0"/>
              </a:rPr>
            </a:br>
            <a:endParaRPr lang="en-US" sz="44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9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90600" y="1905000"/>
            <a:ext cx="7117180" cy="2819400"/>
          </a:xfrm>
        </p:spPr>
        <p:txBody>
          <a:bodyPr/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zh-CN" altLang="en-US" dirty="0" smtClean="0">
                <a:latin typeface="Blue Highway Linocut" pitchFamily="2" charset="0"/>
              </a:rPr>
              <a:t>提后</a:t>
            </a:r>
            <a:r>
              <a:rPr lang="en-US" dirty="0" smtClean="0">
                <a:latin typeface="Blue Highway Linocut" pitchFamily="2" charset="0"/>
              </a:rPr>
              <a:t>2:11</a:t>
            </a:r>
            <a:br>
              <a:rPr lang="en-US" dirty="0" smtClean="0">
                <a:latin typeface="Blue Highway Linocut" pitchFamily="2" charset="0"/>
              </a:rPr>
            </a:br>
            <a:r>
              <a:rPr lang="en-US" sz="4800" dirty="0" smtClean="0">
                <a:latin typeface="Blue Highway Linocut" pitchFamily="2" charset="0"/>
              </a:rPr>
              <a:t/>
            </a:r>
            <a:br>
              <a:rPr lang="en-US" sz="4800" dirty="0" smtClean="0">
                <a:latin typeface="Blue Highway Linocut" pitchFamily="2" charset="0"/>
              </a:rPr>
            </a:br>
            <a:r>
              <a:rPr lang="zh-CN" altLang="en-US" sz="4800" dirty="0" smtClean="0">
                <a:latin typeface="Blue Highway Linocut" pitchFamily="2" charset="0"/>
              </a:rPr>
              <a:t>我们若与基督同死，</a:t>
            </a:r>
            <a:r>
              <a:rPr lang="en-US" sz="5400" dirty="0" smtClean="0">
                <a:latin typeface="Blue Highway Linocut" pitchFamily="2" charset="0"/>
              </a:rPr>
              <a:t/>
            </a:r>
            <a:br>
              <a:rPr lang="en-US" sz="5400" dirty="0" smtClean="0">
                <a:latin typeface="Blue Highway Linocut" pitchFamily="2" charset="0"/>
              </a:rPr>
            </a:br>
            <a:r>
              <a:rPr lang="en-US" sz="5400" dirty="0">
                <a:latin typeface="Blue Highway Linocut" pitchFamily="2" charset="0"/>
              </a:rPr>
              <a:t/>
            </a:r>
            <a:br>
              <a:rPr lang="en-US" sz="5400" dirty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也必与他同活。</a:t>
            </a:r>
            <a:endParaRPr lang="en-US" sz="5400" dirty="0">
              <a:latin typeface="Blue Highway Linocut" pitchFamily="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1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3148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219201"/>
            <a:ext cx="7125112" cy="4639598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这是永生的无条件应许。</a:t>
            </a:r>
            <a:endParaRPr lang="en-US" sz="2800" dirty="0"/>
          </a:p>
          <a:p>
            <a:r>
              <a:rPr lang="zh-CN" altLang="en-US" sz="2800" dirty="0" smtClean="0"/>
              <a:t>我们得救是因着他的恩典。成了。</a:t>
            </a:r>
            <a:endParaRPr lang="en-US" sz="2800" dirty="0"/>
          </a:p>
          <a:p>
            <a:r>
              <a:rPr lang="zh-CN" altLang="en-US" sz="2800" dirty="0" smtClean="0"/>
              <a:t>将来我们要永远与他在一起。</a:t>
            </a:r>
            <a:endParaRPr lang="en-US" sz="2800" dirty="0"/>
          </a:p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zh-CN" altLang="en-US" sz="2800" dirty="0"/>
              <a:t>这</a:t>
            </a:r>
            <a:r>
              <a:rPr lang="zh-CN" altLang="en-US" sz="2800" dirty="0" smtClean="0"/>
              <a:t>是</a:t>
            </a:r>
            <a:r>
              <a:rPr lang="en-US" sz="2800" dirty="0" smtClean="0"/>
              <a:t> </a:t>
            </a:r>
            <a:r>
              <a:rPr lang="en-US" sz="2800" dirty="0"/>
              <a:t>#3.  </a:t>
            </a:r>
            <a:r>
              <a:rPr lang="zh-CN" altLang="en-US" sz="2800" dirty="0" smtClean="0"/>
              <a:t>在十字架上，我们从罪的惩罚中无条件被拯救。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690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1905001"/>
            <a:ext cx="7593222" cy="2743199"/>
          </a:xfrm>
        </p:spPr>
        <p:txBody>
          <a:bodyPr/>
          <a:lstStyle/>
          <a:p>
            <a:pPr algn="r"/>
            <a:r>
              <a:rPr lang="zh-CN" altLang="en-US" dirty="0" smtClean="0">
                <a:latin typeface="Blue Highway Linocut" pitchFamily="2" charset="0"/>
              </a:rPr>
              <a:t>提后</a:t>
            </a:r>
            <a:r>
              <a:rPr lang="en-US" dirty="0" smtClean="0">
                <a:latin typeface="Blue Highway Linocut" pitchFamily="2" charset="0"/>
              </a:rPr>
              <a:t>2:12</a:t>
            </a:r>
            <a:br>
              <a:rPr lang="en-US" dirty="0" smtClean="0">
                <a:latin typeface="Blue Highway Linocut" pitchFamily="2" charset="0"/>
              </a:rPr>
            </a:br>
            <a:r>
              <a:rPr lang="en-US" dirty="0">
                <a:latin typeface="Blue Highway Linocut" pitchFamily="2" charset="0"/>
              </a:rPr>
              <a:t/>
            </a:r>
            <a:br>
              <a:rPr lang="en-US" dirty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我们若能忍耐，</a:t>
            </a:r>
            <a:r>
              <a:rPr lang="en-US" sz="5400" dirty="0" smtClean="0">
                <a:latin typeface="Blue Highway Linocut" pitchFamily="2" charset="0"/>
              </a:rPr>
              <a:t/>
            </a:r>
            <a:br>
              <a:rPr lang="en-US" sz="5400" dirty="0" smtClean="0">
                <a:latin typeface="Blue Highway Linocut" pitchFamily="2" charset="0"/>
              </a:rPr>
            </a:br>
            <a:r>
              <a:rPr lang="en-US" sz="5400" dirty="0">
                <a:latin typeface="Blue Highway Linocut" pitchFamily="2" charset="0"/>
              </a:rPr>
              <a:t/>
            </a:r>
            <a:br>
              <a:rPr lang="en-US" sz="5400" dirty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也必和他一同作王。</a:t>
            </a:r>
            <a:endParaRPr lang="en-US" sz="5400" dirty="0">
              <a:latin typeface="Blue Highway Linocut" pitchFamily="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7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219200"/>
            <a:ext cx="7125112" cy="5105400"/>
          </a:xfrm>
        </p:spPr>
        <p:txBody>
          <a:bodyPr/>
          <a:lstStyle/>
          <a:p>
            <a:r>
              <a:rPr lang="zh-CN" altLang="en-US" sz="2400" dirty="0" smtClean="0"/>
              <a:t>这是一个有条件的应许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基于我们的忍耐。</a:t>
            </a:r>
            <a:endParaRPr lang="en-US" sz="2400" dirty="0"/>
          </a:p>
          <a:p>
            <a:r>
              <a:rPr lang="en-US" sz="2400" dirty="0" smtClean="0"/>
              <a:t>“</a:t>
            </a:r>
            <a:r>
              <a:rPr lang="zh-CN" altLang="en-US" sz="2400" dirty="0" smtClean="0"/>
              <a:t>我们若能忍耐，也必和他一同作王。</a:t>
            </a:r>
            <a:r>
              <a:rPr lang="en-US" sz="2400" dirty="0" smtClean="0"/>
              <a:t>”</a:t>
            </a:r>
            <a:endParaRPr lang="en-US" sz="2400" dirty="0"/>
          </a:p>
          <a:p>
            <a:r>
              <a:rPr lang="zh-CN" altLang="en-US" sz="2400" dirty="0" smtClean="0"/>
              <a:t>这是</a:t>
            </a:r>
            <a:r>
              <a:rPr lang="en-US" sz="2400" dirty="0" smtClean="0"/>
              <a:t>#</a:t>
            </a:r>
            <a:r>
              <a:rPr lang="en-US" sz="2400" dirty="0"/>
              <a:t>4</a:t>
            </a:r>
            <a:r>
              <a:rPr lang="en-US" sz="2400" dirty="0" smtClean="0"/>
              <a:t>……</a:t>
            </a:r>
            <a:r>
              <a:rPr lang="zh-CN" altLang="en-US" sz="2400" dirty="0" smtClean="0"/>
              <a:t>基督徒的人生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是关于我们怎样选择我们的人生。我们是否能忠心忍受患难和逼迫？</a:t>
            </a:r>
            <a:endParaRPr lang="en-US" sz="2400" dirty="0"/>
          </a:p>
          <a:p>
            <a:r>
              <a:rPr lang="zh-CN" altLang="en-US" sz="2400" dirty="0" smtClean="0"/>
              <a:t>如果我们忍耐到底，神赏赐我们和耶稣一同服侍。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这基于我们的行为。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4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304801"/>
            <a:ext cx="7125112" cy="555399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b="1" dirty="0" smtClean="0">
                <a:solidFill>
                  <a:schemeClr val="bg1"/>
                </a:solidFill>
              </a:rPr>
              <a:t>约一</a:t>
            </a:r>
            <a:r>
              <a:rPr lang="en-US" sz="2800" b="1" dirty="0" smtClean="0">
                <a:solidFill>
                  <a:schemeClr val="bg1"/>
                </a:solidFill>
              </a:rPr>
              <a:t>5:4-5 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说</a:t>
            </a:r>
            <a:r>
              <a:rPr lang="en-US" sz="2800" b="1" dirty="0" smtClean="0">
                <a:solidFill>
                  <a:schemeClr val="bg1"/>
                </a:solidFill>
              </a:rPr>
              <a:t>……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因为凡从神生的，就胜过世界；使我们胜了世界的，就是我们的信心。胜过世界的是谁呢？不是那信耶稣是神儿子的吗？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317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66800" y="1981200"/>
            <a:ext cx="7086600" cy="2643780"/>
          </a:xfrm>
        </p:spPr>
        <p:txBody>
          <a:bodyPr/>
          <a:lstStyle/>
          <a:p>
            <a:pPr algn="r"/>
            <a:r>
              <a:rPr lang="zh-CN" altLang="en-US" dirty="0" smtClean="0">
                <a:latin typeface="Blue Highway Linocut" pitchFamily="2" charset="0"/>
              </a:rPr>
              <a:t>提后</a:t>
            </a:r>
            <a:r>
              <a:rPr lang="en-US" dirty="0" smtClean="0">
                <a:latin typeface="Blue Highway Linocut" pitchFamily="2" charset="0"/>
              </a:rPr>
              <a:t>2:11-13</a:t>
            </a:r>
            <a:br>
              <a:rPr lang="en-US" dirty="0" smtClean="0">
                <a:latin typeface="Blue Highway Linocut" pitchFamily="2" charset="0"/>
              </a:rPr>
            </a:br>
            <a:r>
              <a:rPr lang="en-US" dirty="0">
                <a:latin typeface="Blue Highway Linocut" pitchFamily="2" charset="0"/>
              </a:rPr>
              <a:t/>
            </a:r>
            <a:br>
              <a:rPr lang="en-US" dirty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我们若不认他，</a:t>
            </a:r>
            <a:r>
              <a:rPr lang="en-US" altLang="zh-CN" sz="5400" dirty="0" smtClean="0">
                <a:latin typeface="Blue Highway Linocut" pitchFamily="2" charset="0"/>
              </a:rPr>
              <a:t/>
            </a:r>
            <a:br>
              <a:rPr lang="en-US" altLang="zh-CN" sz="5400" dirty="0" smtClean="0">
                <a:latin typeface="Blue Highway Linocut" pitchFamily="2" charset="0"/>
              </a:rPr>
            </a:br>
            <a:r>
              <a:rPr lang="en-US" altLang="zh-CN" sz="5400" dirty="0" smtClean="0">
                <a:latin typeface="Blue Highway Linocut" pitchFamily="2" charset="0"/>
              </a:rPr>
              <a:t/>
            </a:r>
            <a:br>
              <a:rPr lang="en-US" altLang="zh-CN" sz="5400" dirty="0" smtClean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他也必不认我们。</a:t>
            </a:r>
            <a:endParaRPr lang="en-US" sz="5400" dirty="0">
              <a:latin typeface="Blue Highway Linocut" pitchFamily="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6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2386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305800" cy="5410199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这是又一个无条件的应许。它依据我们做什么。</a:t>
            </a:r>
            <a:endParaRPr lang="en-US" sz="2800" dirty="0"/>
          </a:p>
          <a:p>
            <a:r>
              <a:rPr lang="zh-CN" altLang="en-US" sz="2800" dirty="0" smtClean="0"/>
              <a:t>如果我们不坚持</a:t>
            </a:r>
            <a:r>
              <a:rPr lang="en-US" sz="2800" dirty="0" smtClean="0"/>
              <a:t>…..</a:t>
            </a:r>
            <a:r>
              <a:rPr lang="zh-CN" altLang="en-US" sz="2800" dirty="0" smtClean="0"/>
              <a:t>如果我们在苦难和逼迫中否认他，那他也不认我们。</a:t>
            </a:r>
            <a:endParaRPr lang="en-US" sz="2800" dirty="0"/>
          </a:p>
          <a:p>
            <a:r>
              <a:rPr lang="zh-CN" altLang="en-US" sz="2800" dirty="0" smtClean="0"/>
              <a:t>我们是否失去我们在天堂的位置？没有。这个就是</a:t>
            </a:r>
            <a:r>
              <a:rPr lang="en-US" altLang="zh-CN" sz="2800" dirty="0" smtClean="0"/>
              <a:t>#4</a:t>
            </a:r>
            <a:r>
              <a:rPr lang="zh-CN" altLang="en-US" sz="2800" dirty="0" smtClean="0"/>
              <a:t>，是否有赏赐。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63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 smtClean="0"/>
              <a:t>记住</a:t>
            </a:r>
            <a:r>
              <a:rPr lang="en-US" altLang="zh-CN" sz="2000" dirty="0" smtClean="0"/>
              <a:t>#3</a:t>
            </a:r>
            <a:r>
              <a:rPr lang="zh-CN" altLang="en-US" sz="2000" dirty="0" smtClean="0"/>
              <a:t>提后</a:t>
            </a:r>
            <a:r>
              <a:rPr lang="en-US" altLang="zh-CN" sz="2000" dirty="0" smtClean="0"/>
              <a:t>2</a:t>
            </a:r>
            <a:r>
              <a:rPr lang="en-US" altLang="zh-CN" sz="2000" dirty="0"/>
              <a:t>:</a:t>
            </a:r>
            <a:r>
              <a:rPr lang="en-US" altLang="zh-CN" sz="2000" dirty="0" smtClean="0"/>
              <a:t>11</a:t>
            </a:r>
            <a:r>
              <a:rPr lang="zh-CN" altLang="en-US" sz="2000" dirty="0" smtClean="0"/>
              <a:t>节所述</a:t>
            </a:r>
            <a:r>
              <a:rPr lang="en-US" altLang="zh-CN" sz="2000" dirty="0" smtClean="0"/>
              <a:t>……</a:t>
            </a:r>
            <a:r>
              <a:rPr lang="zh-CN" altLang="en-US" sz="2000" dirty="0" smtClean="0"/>
              <a:t>我们若与基督同死</a:t>
            </a:r>
            <a:r>
              <a:rPr lang="en-US" altLang="zh-CN" sz="2000" dirty="0" smtClean="0"/>
              <a:t>……</a:t>
            </a:r>
            <a:r>
              <a:rPr lang="zh-CN" altLang="en-US" sz="2000" dirty="0" smtClean="0"/>
              <a:t>那么我们也必与他同活</a:t>
            </a:r>
            <a:r>
              <a:rPr lang="en-US" altLang="zh-CN" sz="2000" dirty="0" smtClean="0"/>
              <a:t>……</a:t>
            </a:r>
            <a:r>
              <a:rPr lang="zh-CN" altLang="en-US" sz="2000" dirty="0" smtClean="0"/>
              <a:t>无条件的！</a:t>
            </a:r>
            <a:endParaRPr lang="en-US" sz="2000" dirty="0"/>
          </a:p>
          <a:p>
            <a:r>
              <a:rPr lang="zh-CN" altLang="en-US" sz="2000" dirty="0" smtClean="0"/>
              <a:t>不过基督否认我们是什么意思呢？</a:t>
            </a:r>
            <a:endParaRPr lang="en-US" sz="2000" dirty="0"/>
          </a:p>
          <a:p>
            <a:r>
              <a:rPr lang="zh-CN" altLang="en-US" sz="2000" dirty="0" smtClean="0"/>
              <a:t>记住忍耐到底的其中一个赏赐是耶稣在父的面前承认我们的名。</a:t>
            </a:r>
            <a:r>
              <a:rPr lang="en-US" sz="2000" dirty="0" smtClean="0"/>
              <a:t> (</a:t>
            </a:r>
            <a:r>
              <a:rPr lang="zh-CN" altLang="en-US" sz="2000" dirty="0" smtClean="0"/>
              <a:t>启</a:t>
            </a:r>
            <a:r>
              <a:rPr lang="en-US" sz="2000" dirty="0" smtClean="0"/>
              <a:t> </a:t>
            </a:r>
            <a:r>
              <a:rPr lang="en-US" sz="2000" dirty="0"/>
              <a:t>3:5)</a:t>
            </a:r>
          </a:p>
          <a:p>
            <a:r>
              <a:rPr lang="zh-CN" altLang="en-US" sz="2000" dirty="0" smtClean="0"/>
              <a:t>我们若否认他</a:t>
            </a:r>
            <a:r>
              <a:rPr lang="en-US" altLang="zh-CN" sz="2000" dirty="0" smtClean="0"/>
              <a:t>……</a:t>
            </a:r>
            <a:r>
              <a:rPr lang="zh-CN" altLang="en-US" sz="2000" dirty="0" smtClean="0"/>
              <a:t>他将会告诉天父</a:t>
            </a:r>
            <a:r>
              <a:rPr lang="en-US" altLang="zh-CN" sz="2000" dirty="0" smtClean="0"/>
              <a:t>……</a:t>
            </a:r>
            <a:r>
              <a:rPr lang="zh-CN" altLang="en-US" sz="2000" dirty="0" smtClean="0"/>
              <a:t>这样的信徒没有预备好接受更多的权柄和服侍。他会拒绝给我们赏赐。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446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66800" y="990600"/>
            <a:ext cx="7117180" cy="4472580"/>
          </a:xfrm>
        </p:spPr>
        <p:txBody>
          <a:bodyPr/>
          <a:lstStyle/>
          <a:p>
            <a:pPr algn="r"/>
            <a:r>
              <a:rPr lang="zh-CN" altLang="en-US" dirty="0" smtClean="0">
                <a:latin typeface="Blue Highway Linocut" pitchFamily="2" charset="0"/>
              </a:rPr>
              <a:t>提后</a:t>
            </a:r>
            <a:r>
              <a:rPr lang="en-US" dirty="0" smtClean="0">
                <a:latin typeface="Blue Highway Linocut" pitchFamily="2" charset="0"/>
              </a:rPr>
              <a:t>2:11-13</a:t>
            </a:r>
            <a:br>
              <a:rPr lang="en-US" dirty="0" smtClean="0">
                <a:latin typeface="Blue Highway Linocut" pitchFamily="2" charset="0"/>
              </a:rPr>
            </a:br>
            <a:r>
              <a:rPr lang="en-US" dirty="0">
                <a:latin typeface="Blue Highway Linocut" pitchFamily="2" charset="0"/>
              </a:rPr>
              <a:t/>
            </a:r>
            <a:br>
              <a:rPr lang="en-US" dirty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我们纵然失信，</a:t>
            </a:r>
            <a:r>
              <a:rPr lang="en-US" sz="5400" dirty="0" smtClean="0">
                <a:latin typeface="Blue Highway Linocut" pitchFamily="2" charset="0"/>
              </a:rPr>
              <a:t/>
            </a:r>
            <a:br>
              <a:rPr lang="en-US" sz="5400" dirty="0" smtClean="0">
                <a:latin typeface="Blue Highway Linocut" pitchFamily="2" charset="0"/>
              </a:rPr>
            </a:br>
            <a:r>
              <a:rPr lang="en-US" sz="5400" dirty="0">
                <a:latin typeface="Blue Highway Linocut" pitchFamily="2" charset="0"/>
              </a:rPr>
              <a:t/>
            </a:r>
            <a:br>
              <a:rPr lang="en-US" sz="5400" dirty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他仍是可信的，</a:t>
            </a:r>
            <a:r>
              <a:rPr lang="en-US" sz="5400" dirty="0">
                <a:latin typeface="Blue Highway Linocut" pitchFamily="2" charset="0"/>
              </a:rPr>
              <a:t/>
            </a:r>
            <a:br>
              <a:rPr lang="en-US" sz="5400" dirty="0">
                <a:latin typeface="Blue Highway Linocut" pitchFamily="2" charset="0"/>
              </a:rPr>
            </a:br>
            <a:r>
              <a:rPr lang="zh-CN" altLang="en-US" sz="5400" dirty="0" smtClean="0">
                <a:latin typeface="Blue Highway Linocut" pitchFamily="2" charset="0"/>
              </a:rPr>
              <a:t>因为他不能背乎自己。</a:t>
            </a:r>
            <a:endParaRPr lang="en-US" sz="5400" dirty="0">
              <a:latin typeface="Blue Highway Linocut" pitchFamily="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5791200"/>
            <a:ext cx="7117180" cy="8614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这是另一个无条件的应许。我们的救恩</a:t>
            </a:r>
            <a:r>
              <a:rPr lang="en-US" altLang="zh-CN" dirty="0" smtClean="0"/>
              <a:t>#3</a:t>
            </a:r>
            <a:r>
              <a:rPr lang="zh-CN" altLang="en-US" dirty="0" smtClean="0"/>
              <a:t>不是依靠我们的顺服或好行为。</a:t>
            </a:r>
            <a:endParaRPr lang="en-US" dirty="0"/>
          </a:p>
          <a:p>
            <a:r>
              <a:rPr lang="zh-CN" altLang="en-US" dirty="0" smtClean="0"/>
              <a:t>他是信实的，他救我们是因着他的恩典。</a:t>
            </a:r>
            <a:r>
              <a:rPr lang="en-US" dirty="0" smtClean="0"/>
              <a:t>  </a:t>
            </a:r>
            <a:endParaRPr lang="en-US" dirty="0"/>
          </a:p>
          <a:p>
            <a:r>
              <a:rPr lang="zh-CN" altLang="en-US" dirty="0" smtClean="0"/>
              <a:t>当我们和他同死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他住在我们里面。他将保惠师圣灵赐给我们。</a:t>
            </a:r>
            <a:r>
              <a:rPr lang="en-US" dirty="0" smtClean="0"/>
              <a:t>  </a:t>
            </a:r>
            <a:endParaRPr lang="en-US" dirty="0"/>
          </a:p>
          <a:p>
            <a:r>
              <a:rPr lang="zh-CN" altLang="en-US" dirty="0" smtClean="0"/>
              <a:t>但神看我们是看我们里面的耶稣（既是我们失败时）。神拯救我们不是因着我们的好行为。</a:t>
            </a:r>
            <a:endParaRPr lang="en-US" dirty="0"/>
          </a:p>
          <a:p>
            <a:r>
              <a:rPr lang="zh-CN" altLang="en-US" dirty="0" smtClean="0"/>
              <a:t>他拯救我们，是因为他无法否认住在我们里面的圣灵。他不能背乎他自己。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261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98558" y="0"/>
            <a:ext cx="6629400" cy="1523999"/>
          </a:xfrm>
        </p:spPr>
        <p:txBody>
          <a:bodyPr/>
          <a:lstStyle/>
          <a:p>
            <a:r>
              <a:rPr lang="en-US" sz="2800" dirty="0" smtClean="0">
                <a:latin typeface="Blue Highway Linocut" pitchFamily="2" charset="0"/>
              </a:rPr>
              <a:t>……</a:t>
            </a:r>
            <a:r>
              <a:rPr lang="zh-CN" altLang="en-US" sz="2800" dirty="0" smtClean="0">
                <a:latin typeface="Blue Highway Linocut" pitchFamily="2" charset="0"/>
              </a:rPr>
              <a:t>遭受亏损</a:t>
            </a:r>
            <a:r>
              <a:rPr lang="en-US" sz="2800" dirty="0">
                <a:latin typeface="Blue Highway Linocut" pitchFamily="2" charset="0"/>
              </a:rPr>
              <a:t/>
            </a:r>
            <a:br>
              <a:rPr lang="en-US" sz="2800" dirty="0">
                <a:latin typeface="Blue Highway Linocut" pitchFamily="2" charset="0"/>
              </a:rPr>
            </a:br>
            <a:r>
              <a:rPr lang="en-US" sz="2800" dirty="0" smtClean="0">
                <a:latin typeface="Blue Highway Linocut" pitchFamily="2" charset="0"/>
              </a:rPr>
              <a:t>                               </a:t>
            </a:r>
            <a:r>
              <a:rPr lang="zh-CN" altLang="en-US" sz="2800" dirty="0" smtClean="0">
                <a:latin typeface="Blue Highway Linocut" pitchFamily="2" charset="0"/>
              </a:rPr>
              <a:t>林前</a:t>
            </a:r>
            <a:r>
              <a:rPr lang="en-US" sz="2800" dirty="0" smtClean="0">
                <a:latin typeface="Blue Highway Linocut" pitchFamily="2" charset="0"/>
              </a:rPr>
              <a:t>3:14-15</a:t>
            </a:r>
            <a:endParaRPr lang="en-US" sz="2800" dirty="0">
              <a:latin typeface="Blue Highway Linocut" pitchFamily="2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991600" cy="4572000"/>
          </a:xfrm>
        </p:spPr>
        <p:txBody>
          <a:bodyPr>
            <a:noAutofit/>
          </a:bodyPr>
          <a:lstStyle/>
          <a:p>
            <a:r>
              <a:rPr lang="zh-CN" altLang="en-US" sz="3600" dirty="0" smtClean="0"/>
              <a:t>人在那根基上所建造的工程若存得住，他就要得赏赐；</a:t>
            </a:r>
            <a:endParaRPr lang="en-US" altLang="zh-CN" sz="3600" dirty="0"/>
          </a:p>
          <a:p>
            <a:r>
              <a:rPr lang="zh-CN" altLang="en-US" sz="3600" dirty="0" smtClean="0"/>
              <a:t>人的工程若被烧了，他就要受亏损，自己却要得救。</a:t>
            </a:r>
            <a:endParaRPr lang="en-US" altLang="zh-CN" sz="3600" dirty="0" smtClean="0"/>
          </a:p>
          <a:p>
            <a:r>
              <a:rPr lang="zh-CN" altLang="en-US" sz="3600" dirty="0" smtClean="0"/>
              <a:t>虽然得救，乃像从火里经过的一样。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04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神对那些无法克服困难的信徒鼓励和安慰</a:t>
            </a:r>
            <a:r>
              <a:rPr lang="en-US" altLang="zh-CN" dirty="0" smtClean="0"/>
              <a:t>……</a:t>
            </a:r>
            <a:endParaRPr lang="en-US" dirty="0"/>
          </a:p>
          <a:p>
            <a:r>
              <a:rPr lang="zh-CN" altLang="en-US" dirty="0" smtClean="0"/>
              <a:t>对不能忍受的</a:t>
            </a:r>
            <a:r>
              <a:rPr lang="en-US" altLang="zh-CN" dirty="0" smtClean="0"/>
              <a:t>……</a:t>
            </a:r>
            <a:endParaRPr lang="en-US" dirty="0"/>
          </a:p>
          <a:p>
            <a:r>
              <a:rPr lang="zh-CN" altLang="en-US" dirty="0" smtClean="0"/>
              <a:t>对那些失败的，甚至是否认他的</a:t>
            </a:r>
            <a:r>
              <a:rPr lang="en-US" dirty="0" smtClean="0"/>
              <a:t>……</a:t>
            </a:r>
            <a:endParaRPr lang="en-US" dirty="0"/>
          </a:p>
          <a:p>
            <a:r>
              <a:rPr lang="zh-CN" altLang="en-US" dirty="0" smtClean="0"/>
              <a:t>对那些信心不坚定的</a:t>
            </a:r>
            <a:r>
              <a:rPr lang="en-US" dirty="0" smtClean="0"/>
              <a:t>…….</a:t>
            </a:r>
            <a:endParaRPr lang="en-US" dirty="0"/>
          </a:p>
          <a:p>
            <a:r>
              <a:rPr lang="zh-CN" altLang="en-US" dirty="0" smtClean="0"/>
              <a:t>对那些基督徒，他们将失去它们的赏赐。</a:t>
            </a:r>
            <a:endParaRPr lang="en-US" dirty="0"/>
          </a:p>
          <a:p>
            <a:r>
              <a:rPr lang="zh-CN" altLang="en-US" dirty="0" smtClean="0"/>
              <a:t>他们没有预备好接受更多的责任和服侍。</a:t>
            </a:r>
            <a:endParaRPr lang="en-US" dirty="0"/>
          </a:p>
          <a:p>
            <a:r>
              <a:rPr lang="en-US" dirty="0" smtClean="0"/>
              <a:t>……</a:t>
            </a:r>
            <a:r>
              <a:rPr lang="zh-CN" altLang="en-US" dirty="0" smtClean="0"/>
              <a:t>但是他们的根基是稳固的，他们</a:t>
            </a:r>
            <a:r>
              <a:rPr lang="en-US" altLang="zh-CN" dirty="0" smtClean="0"/>
              <a:t>#2</a:t>
            </a:r>
            <a:r>
              <a:rPr lang="zh-CN" altLang="en-US" dirty="0" smtClean="0"/>
              <a:t>救恩是保证的。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764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那又如何呢？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19812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我们都知道生活艰难。事工更艰难</a:t>
            </a:r>
            <a:r>
              <a:rPr lang="en-US" altLang="zh-CN" sz="3600" dirty="0" smtClean="0"/>
              <a:t>……</a:t>
            </a:r>
            <a:r>
              <a:rPr lang="zh-CN" altLang="en-US" sz="3600" dirty="0" smtClean="0"/>
              <a:t>不管神让我们忍受什么，我们都要忍耐到底</a:t>
            </a:r>
            <a:r>
              <a:rPr lang="en-US" altLang="zh-CN" sz="3600" dirty="0" smtClean="0"/>
              <a:t>……</a:t>
            </a:r>
            <a:r>
              <a:rPr lang="zh-CN" altLang="en-US" sz="3600" dirty="0" smtClean="0"/>
              <a:t>我们必须信靠神能做成。</a:t>
            </a:r>
            <a:r>
              <a:rPr lang="en-US" sz="3600" dirty="0" smtClean="0"/>
              <a:t> </a:t>
            </a:r>
            <a:r>
              <a:rPr lang="zh-CN" altLang="en-US" sz="3600" dirty="0" smtClean="0"/>
              <a:t>我们若信靠神</a:t>
            </a:r>
            <a:r>
              <a:rPr lang="en-US" altLang="zh-CN" sz="3600" dirty="0" smtClean="0"/>
              <a:t>……</a:t>
            </a:r>
            <a:r>
              <a:rPr lang="zh-CN" altLang="en-US" sz="3600" dirty="0" smtClean="0"/>
              <a:t>真心信靠他</a:t>
            </a:r>
            <a:r>
              <a:rPr lang="en-US" altLang="zh-CN" sz="3600" dirty="0" smtClean="0"/>
              <a:t>……</a:t>
            </a:r>
            <a:r>
              <a:rPr lang="zh-CN" altLang="en-US" sz="3600" dirty="0" smtClean="0"/>
              <a:t>我们必须要真知道他。我们只有知道他是谁，他什么样，才能真心信靠他。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6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4400" dirty="0" smtClean="0">
                <a:latin typeface="Blue Highway Linocut" pitchFamily="2" charset="0"/>
              </a:rPr>
              <a:t>……</a:t>
            </a:r>
            <a:r>
              <a:rPr lang="zh-CN" altLang="en-US" sz="4400" dirty="0" smtClean="0">
                <a:latin typeface="Blue Highway Linocut" pitchFamily="2" charset="0"/>
              </a:rPr>
              <a:t>那又如何呢？</a:t>
            </a:r>
            <a:r>
              <a:rPr lang="en-US" sz="4400" dirty="0" smtClean="0">
                <a:latin typeface="Blue Highway Linocut" pitchFamily="2" charset="0"/>
              </a:rPr>
              <a:t>               </a:t>
            </a:r>
            <a:r>
              <a:rPr lang="zh-CN" altLang="en-US" sz="4400" dirty="0" smtClean="0">
                <a:latin typeface="Blue Highway Linocut" pitchFamily="2" charset="0"/>
              </a:rPr>
              <a:t>赛</a:t>
            </a:r>
            <a:r>
              <a:rPr lang="en-US" altLang="zh-CN" sz="4400" dirty="0" smtClean="0">
                <a:latin typeface="Blue Highway Linocut" pitchFamily="2" charset="0"/>
              </a:rPr>
              <a:t>40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Blue Highway Linocut" pitchFamily="2" charset="0"/>
              </a:rPr>
              <a:t>你</a:t>
            </a:r>
            <a:r>
              <a:rPr lang="zh-CN" altLang="en-US" sz="3600" dirty="0" smtClean="0">
                <a:latin typeface="Blue Highway Linocut" pitchFamily="2" charset="0"/>
              </a:rPr>
              <a:t>们的神说：”你们要安慰、安慰我的百姓</a:t>
            </a:r>
            <a:r>
              <a:rPr lang="en-US" altLang="zh-CN" sz="3600" dirty="0" smtClean="0">
                <a:latin typeface="Blue Highway Linocut" pitchFamily="2" charset="0"/>
              </a:rPr>
              <a:t>……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“你要登高山</a:t>
            </a:r>
            <a:r>
              <a:rPr lang="en-US" altLang="zh-CN" sz="3600" dirty="0" smtClean="0">
                <a:latin typeface="Blue Highway Linocut" pitchFamily="2" charset="0"/>
              </a:rPr>
              <a:t>……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你要极力扬声，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扬声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不要惧怕。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对犹大的城邑说：“看哪，你们的神！”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主耶和华必像大能者临到，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他的膀臂必为他掌权。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他的赏赐在他那里。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他的报应在他面前。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12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5715000" cy="2209800"/>
          </a:xfrm>
        </p:spPr>
        <p:txBody>
          <a:bodyPr/>
          <a:lstStyle/>
          <a:p>
            <a:pPr algn="l"/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66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09600" y="2895600"/>
            <a:ext cx="7117178" cy="3429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Blue Highway Linocut" pitchFamily="2" charset="0"/>
              </a:rPr>
              <a:t>#1 </a:t>
            </a:r>
            <a:r>
              <a:rPr lang="en-US" sz="4200" dirty="0">
                <a:latin typeface="Blue Highway Linocut" pitchFamily="2" charset="0"/>
              </a:rPr>
              <a:t>– </a:t>
            </a:r>
            <a:r>
              <a:rPr lang="zh-CN" altLang="en-US" sz="4200" dirty="0" smtClean="0">
                <a:latin typeface="Blue Highway Linocut" pitchFamily="2" charset="0"/>
              </a:rPr>
              <a:t>凡信耶稣的人，重生得救，脱离属灵的死亡。这些人是“胜过”世界的。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6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他必像牧人牧养自己的羊群，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用膀臂聚集羊羔抱在怀中，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慢慢引导那乳养小羊的。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4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谁曾用手心量诸水，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用虎口量苍天，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用升斗盛大地的尘土，用秤称山岭，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用天平平冈陵呢？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谁曾测度耶和华的心？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33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 lnSpcReduction="10000"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或作他的谋士指教他呢？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他与谁商议，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谁教导他，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又将知识教训他，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将通达的道指教他呢？</a:t>
            </a:r>
            <a:r>
              <a:rPr lang="en-US" sz="3600" dirty="0" smtClean="0">
                <a:latin typeface="Blue Highway Linocut" pitchFamily="2" charset="0"/>
              </a:rPr>
              <a:t>?</a:t>
            </a:r>
          </a:p>
          <a:p>
            <a:r>
              <a:rPr lang="zh-CN" altLang="en-US" sz="3600" dirty="0" smtClean="0">
                <a:latin typeface="Blue Highway Linocut" pitchFamily="2" charset="0"/>
              </a:rPr>
              <a:t>看哪，万民都像水桶的一滴，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又算如天平上的微尘。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10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 lnSpcReduction="10000"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他举起众海岛，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好像极微之物</a:t>
            </a:r>
            <a:r>
              <a:rPr lang="en-US" altLang="zh-CN" sz="3600" dirty="0" smtClean="0">
                <a:latin typeface="Blue Highway Linocut" pitchFamily="2" charset="0"/>
              </a:rPr>
              <a:t>……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你们岂不曾知道吗？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你们岂不曾听见吗？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从起初岂没有人告诉你们吗？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自从立地的根基，你们岂没有明白吗？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神坐在地球大圈之上。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2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地上的居民好像蝗虫。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他铺张穹苍如幔子，展开诸天如可住的帐棚。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他使君王归于虚无，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使地上的审判官成为虚空</a:t>
            </a:r>
            <a:r>
              <a:rPr lang="en-US" altLang="zh-CN" sz="3600" dirty="0" smtClean="0">
                <a:latin typeface="Blue Highway Linocut" pitchFamily="2" charset="0"/>
              </a:rPr>
              <a:t>……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他一吹在其上，便都枯干，旋风将他们吹去，像碎秸一样。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1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那圣者说：“你们将谁比我，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叫他与我相等呢？</a:t>
            </a:r>
            <a:endParaRPr lang="en-US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你们向上举目，看谁创造这万象，按数目领出，他一一称其名。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Blue Highway Linocut" pitchFamily="2" charset="0"/>
              </a:rPr>
              <a:t>“又因他的大能大力，连一个都不缺</a:t>
            </a:r>
            <a:r>
              <a:rPr lang="zh-CN" altLang="en-US" sz="3600" dirty="0" smtClean="0">
                <a:latin typeface="Blue Highway Linocut" pitchFamily="2" charset="0"/>
              </a:rPr>
              <a:t>。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 雅各啊，你为何说：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”我的道路向耶和华隐藏？“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以色列啊，你为何言：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”我的冤屈神并不查问？“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0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你岂不曾知道吗？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你岂不曾听见吗？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永在的神耶和华，创造地极的主，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并不疲乏，也不困倦，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他的智慧无法测度。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93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疲乏的，他赐能力；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软弱的，他加力量。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就是少年人也要疲乏困倦，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强壮的也必全然跌倒。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84" y="152401"/>
            <a:ext cx="7117180" cy="1295400"/>
          </a:xfrm>
        </p:spPr>
        <p:txBody>
          <a:bodyPr/>
          <a:lstStyle/>
          <a:p>
            <a:r>
              <a:rPr lang="en-US" sz="8000" dirty="0" smtClean="0">
                <a:latin typeface="Blue Highway Linocut" pitchFamily="2" charset="0"/>
              </a:rPr>
              <a:t>……</a:t>
            </a:r>
            <a:r>
              <a:rPr lang="zh-CN" altLang="en-US" sz="8000" dirty="0" smtClean="0">
                <a:latin typeface="Blue Highway Linocut" pitchFamily="2" charset="0"/>
              </a:rPr>
              <a:t>那又如何？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134558" cy="4876800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latin typeface="Blue Highway Linocut" pitchFamily="2" charset="0"/>
              </a:rPr>
              <a:t>但那等候耶和华的，必从新得力。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他们必如鹰展翅上腾，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他们奔跑却不困倦，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行走却不疲乏。</a:t>
            </a:r>
            <a:endParaRPr lang="en-US" altLang="zh-CN" sz="3600" dirty="0" smtClean="0">
              <a:latin typeface="Blue Highway Linocut" pitchFamily="2" charset="0"/>
            </a:endParaRPr>
          </a:p>
          <a:p>
            <a:r>
              <a:rPr lang="zh-CN" altLang="en-US" sz="3600" dirty="0" smtClean="0">
                <a:latin typeface="Blue Highway Linocut" pitchFamily="2" charset="0"/>
              </a:rPr>
              <a:t>默然等候伟大全能的神</a:t>
            </a:r>
            <a:endParaRPr lang="en-US" sz="3600" dirty="0">
              <a:latin typeface="Blue Highway Linocu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9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0"/>
            <a:ext cx="7125113" cy="609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得胜者的类型</a:t>
            </a:r>
            <a:r>
              <a:rPr lang="en-US" altLang="zh-CN" sz="2400" dirty="0" smtClean="0"/>
              <a:t>#1</a:t>
            </a:r>
            <a:r>
              <a:rPr lang="zh-CN" altLang="en-US" sz="2400" dirty="0" smtClean="0"/>
              <a:t>：凡将相信耶稣的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相信耶稣是神的儿子的摆脱死亡，战胜世界。还记得</a:t>
            </a:r>
            <a:r>
              <a:rPr lang="en-US" sz="2400" dirty="0" smtClean="0"/>
              <a:t>#3……</a:t>
            </a:r>
            <a:r>
              <a:rPr lang="zh-CN" altLang="en-US" sz="2400" dirty="0" smtClean="0"/>
              <a:t>从罪的惩罚中得拯救？藉着信我们从罪的惩罚中得拯救。这是神给凡信他的人们的赏赐。我们不能藉着好行为赚取的。我们凭着信心接受它，胜过世人的腐败。 得胜者类型</a:t>
            </a:r>
            <a:r>
              <a:rPr lang="en-US" altLang="zh-CN" sz="2400" dirty="0" smtClean="0"/>
              <a:t>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4584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“</a:t>
            </a:r>
            <a:r>
              <a:rPr lang="zh-CN" altLang="zh-CN" sz="3200" dirty="0"/>
              <a:t>如果神的仆人要完成神呼召他去做的艰巨任务，他需要属天的力量，</a:t>
            </a:r>
            <a:r>
              <a:rPr lang="zh-CN" altLang="zh-CN" sz="3200" dirty="0" smtClean="0"/>
              <a:t>不</a:t>
            </a:r>
            <a:r>
              <a:rPr lang="zh-CN" altLang="en-US" sz="3200" dirty="0" smtClean="0"/>
              <a:t>只</a:t>
            </a:r>
            <a:r>
              <a:rPr lang="zh-CN" altLang="zh-CN" sz="3200" dirty="0" smtClean="0"/>
              <a:t>是</a:t>
            </a:r>
            <a:r>
              <a:rPr lang="zh-CN" altLang="zh-CN" sz="3200" dirty="0"/>
              <a:t>为了承受来自世界的攻击</a:t>
            </a:r>
            <a:r>
              <a:rPr lang="zh-CN" altLang="zh-CN" sz="3200" dirty="0" smtClean="0"/>
              <a:t>，</a:t>
            </a:r>
            <a:r>
              <a:rPr lang="zh-CN" altLang="en-US" sz="3200" dirty="0" smtClean="0"/>
              <a:t>更</a:t>
            </a:r>
            <a:r>
              <a:rPr lang="zh-CN" altLang="zh-CN" sz="3200" dirty="0" smtClean="0"/>
              <a:t>是</a:t>
            </a:r>
            <a:r>
              <a:rPr lang="zh-CN" altLang="zh-CN" sz="3200" dirty="0"/>
              <a:t>为要战胜它。</a:t>
            </a:r>
            <a:r>
              <a:rPr lang="en-US" altLang="zh-CN" sz="3200" dirty="0"/>
              <a:t>” ——</a:t>
            </a:r>
            <a:r>
              <a:rPr lang="zh-CN" altLang="zh-CN" sz="3200" dirty="0" smtClean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72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得胜者的品格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提后</a:t>
            </a:r>
            <a:r>
              <a:rPr lang="en-US" dirty="0" smtClean="0"/>
              <a:t>1:6-7</a:t>
            </a:r>
            <a:r>
              <a:rPr lang="en-US" dirty="0"/>
              <a:t> </a:t>
            </a:r>
            <a:r>
              <a:rPr lang="en-US" dirty="0" smtClean="0"/>
              <a:t>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6 </a:t>
            </a:r>
            <a:r>
              <a:rPr lang="zh-CN" altLang="en-US" dirty="0" smtClean="0"/>
              <a:t>为此我提醒你，使你将神藉我按手所给你的恩赐，再如火挑旺起来。</a:t>
            </a:r>
            <a:endParaRPr lang="en-US" dirty="0"/>
          </a:p>
          <a:p>
            <a:r>
              <a:rPr lang="en-US" b="1" baseline="30000" dirty="0"/>
              <a:t>7 </a:t>
            </a:r>
            <a:r>
              <a:rPr lang="zh-CN" altLang="en-US" dirty="0" smtClean="0"/>
              <a:t>因为神赐给我们不是胆怯的心，乃是刚强、仁爱、谨守的心。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762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882886"/>
            <a:ext cx="7125113" cy="924475"/>
          </a:xfrm>
        </p:spPr>
        <p:txBody>
          <a:bodyPr/>
          <a:lstStyle/>
          <a:p>
            <a:r>
              <a:rPr lang="zh-CN" altLang="en-US" dirty="0" smtClean="0"/>
              <a:t>得胜者的品格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zh-CN" altLang="en-US" sz="3600" dirty="0" smtClean="0"/>
              <a:t>能力</a:t>
            </a:r>
            <a:endParaRPr lang="en-US" altLang="zh-CN" sz="3600" dirty="0" smtClean="0"/>
          </a:p>
          <a:p>
            <a:pPr marL="914400" lvl="2" indent="0">
              <a:buNone/>
            </a:pPr>
            <a:r>
              <a:rPr lang="zh-CN" altLang="zh-CN" sz="2000" dirty="0"/>
              <a:t>唐纳德･格思里的注解：“当人们奉神的名被呼召去完成困难的事工时，圣灵大能的内住使很多胆小的人变得大胆起来。”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752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得胜者的品格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zh-CN" altLang="en-US" sz="3600" dirty="0" smtClean="0"/>
              <a:t>爱</a:t>
            </a:r>
            <a:endParaRPr lang="en-US" altLang="zh-CN" sz="3600" dirty="0" smtClean="0"/>
          </a:p>
          <a:p>
            <a:pPr marL="914400" lvl="2" indent="0">
              <a:buNone/>
            </a:pPr>
            <a:r>
              <a:rPr lang="en-US" altLang="zh-CN" sz="2000" dirty="0"/>
              <a:t>“</a:t>
            </a:r>
            <a:r>
              <a:rPr lang="zh-CN" altLang="zh-CN" sz="2000" dirty="0"/>
              <a:t>善待那些想伤害你的人，不仅是出于神的教导（太</a:t>
            </a:r>
            <a:r>
              <a:rPr lang="en-US" altLang="zh-CN" sz="2000" dirty="0"/>
              <a:t>5:43–48; </a:t>
            </a:r>
            <a:r>
              <a:rPr lang="zh-CN" altLang="zh-CN" sz="2000" dirty="0"/>
              <a:t>路</a:t>
            </a:r>
            <a:r>
              <a:rPr lang="en-US" altLang="zh-CN" sz="2000" dirty="0"/>
              <a:t> 6:27–36; </a:t>
            </a:r>
            <a:r>
              <a:rPr lang="zh-CN" altLang="zh-CN" sz="2000" dirty="0"/>
              <a:t>罗</a:t>
            </a:r>
            <a:r>
              <a:rPr lang="en-US" altLang="zh-CN" sz="2000" dirty="0"/>
              <a:t>12:20,21, etc.</a:t>
            </a:r>
            <a:r>
              <a:rPr lang="zh-CN" altLang="zh-CN" sz="2000" dirty="0"/>
              <a:t>），也是出于基督的榜样（罗</a:t>
            </a:r>
            <a:r>
              <a:rPr lang="en-US" altLang="zh-CN" sz="2000" dirty="0"/>
              <a:t>5:8; </a:t>
            </a:r>
            <a:r>
              <a:rPr lang="zh-CN" altLang="zh-CN" sz="2000" dirty="0"/>
              <a:t>约一</a:t>
            </a:r>
            <a:r>
              <a:rPr lang="en-US" altLang="zh-CN" sz="2000" dirty="0"/>
              <a:t>3:16</a:t>
            </a:r>
            <a:r>
              <a:rPr lang="zh-CN" altLang="zh-CN" sz="2000" dirty="0"/>
              <a:t>）。用爱来反击仇恨，我们回应的方式配为福音受苦。</a:t>
            </a:r>
            <a:r>
              <a:rPr lang="en-US" altLang="zh-CN" sz="2000" dirty="0" smtClean="0"/>
              <a:t>”——</a:t>
            </a:r>
            <a:r>
              <a:rPr lang="zh-CN" altLang="en-US" sz="2000" dirty="0" smtClean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119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52400"/>
            <a:ext cx="7125113" cy="838201"/>
          </a:xfrm>
        </p:spPr>
        <p:txBody>
          <a:bodyPr/>
          <a:lstStyle/>
          <a:p>
            <a:r>
              <a:rPr lang="zh-CN" altLang="en-US" dirty="0" smtClean="0"/>
              <a:t>得胜者的品格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zh-CN" altLang="en-US" sz="3200" dirty="0" smtClean="0"/>
              <a:t>节制</a:t>
            </a:r>
            <a:endParaRPr lang="en-US" altLang="zh-CN" sz="3200" dirty="0" smtClean="0"/>
          </a:p>
          <a:p>
            <a:pPr marL="914400" lvl="2" indent="0">
              <a:buNone/>
            </a:pPr>
            <a:r>
              <a:rPr lang="en-US" altLang="zh-CN" sz="2400" dirty="0"/>
              <a:t>“</a:t>
            </a:r>
            <a:r>
              <a:rPr lang="zh-CN" altLang="zh-CN" sz="2400" dirty="0"/>
              <a:t>在面对事工中的敌意和艰难</a:t>
            </a:r>
            <a:r>
              <a:rPr lang="en-US" altLang="zh-CN" sz="2400" dirty="0"/>
              <a:t>——</a:t>
            </a:r>
            <a:r>
              <a:rPr lang="zh-CN" altLang="zh-CN" sz="2400" dirty="0"/>
              <a:t>当试探临到，恐惧笼罩</a:t>
            </a:r>
            <a:r>
              <a:rPr lang="en-US" altLang="zh-CN" sz="2400" dirty="0"/>
              <a:t>——</a:t>
            </a:r>
            <a:r>
              <a:rPr lang="zh-CN" altLang="zh-CN" sz="2400" dirty="0"/>
              <a:t>保持自制的能力，以便做出正确的选择，是神的恩赐，，对忠心的基督徒见证人是必不可少的最高的奖赏。</a:t>
            </a:r>
            <a:r>
              <a:rPr lang="en-US" altLang="zh-CN" sz="2400" dirty="0"/>
              <a:t>”——</a:t>
            </a:r>
            <a:r>
              <a:rPr lang="zh-CN" altLang="zh-CN" sz="2400" dirty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2376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得胜者的品格</a:t>
            </a:r>
            <a:endParaRPr lang="en-US" dirty="0"/>
          </a:p>
        </p:txBody>
      </p:sp>
      <p:pic>
        <p:nvPicPr>
          <p:cNvPr id="13314" name="Picture 2" descr="http://www.christianmessenger.in/wp-content/uploads/2018/10/overcomer-696x39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966119"/>
            <a:ext cx="66294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0774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得胜者的品格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000" dirty="0" smtClean="0"/>
              <a:t>约一</a:t>
            </a:r>
            <a:r>
              <a:rPr lang="en-US" sz="2000" dirty="0" smtClean="0"/>
              <a:t>5:4-5 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4 </a:t>
            </a:r>
            <a:r>
              <a:rPr lang="zh-CN" altLang="en-US" sz="2000" dirty="0" smtClean="0"/>
              <a:t>因为凡从神生的，就胜过世界；使我们胜了世界的，就是我们的信心。</a:t>
            </a:r>
            <a:endParaRPr lang="en-US" sz="2000" dirty="0"/>
          </a:p>
          <a:p>
            <a:r>
              <a:rPr lang="en-US" sz="2000" b="1" baseline="30000" dirty="0"/>
              <a:t>5 </a:t>
            </a:r>
            <a:r>
              <a:rPr lang="zh-CN" altLang="en-US" sz="2000" dirty="0" smtClean="0"/>
              <a:t>胜过世界的是谁呢？不是那信耶稣是神儿子的吗？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869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得胜者的品格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zh-CN" altLang="en-US" sz="2000" dirty="0" smtClean="0"/>
              <a:t>启</a:t>
            </a:r>
            <a:r>
              <a:rPr lang="en-US" sz="2000" dirty="0" smtClean="0"/>
              <a:t>2:7</a:t>
            </a:r>
            <a:r>
              <a:rPr lang="en-US" sz="2000" dirty="0"/>
              <a:t>, 11, 17</a:t>
            </a:r>
          </a:p>
          <a:p>
            <a:pPr lvl="1"/>
            <a:r>
              <a:rPr lang="en-US" altLang="zh-CN" sz="2000" dirty="0"/>
              <a:t>7</a:t>
            </a:r>
            <a:r>
              <a:rPr lang="zh-CN" altLang="zh-CN" sz="2000" dirty="0"/>
              <a:t>圣灵向众教会所说的话，凡有耳的，就应当听！得胜的，我必将神乐园中生命树的果子赐给他吃。</a:t>
            </a:r>
            <a:r>
              <a:rPr lang="en-US" altLang="zh-CN" sz="2000" dirty="0"/>
              <a:t>…… 11</a:t>
            </a:r>
            <a:r>
              <a:rPr lang="zh-CN" altLang="zh-CN" sz="2000" dirty="0"/>
              <a:t>圣灵向众教会所说的话，凡有耳的，就应当听！得胜的，必不受第二次死的害。</a:t>
            </a:r>
            <a:r>
              <a:rPr lang="en-US" altLang="zh-CN" sz="2000" dirty="0"/>
              <a:t>…… 17</a:t>
            </a:r>
            <a:r>
              <a:rPr lang="zh-CN" altLang="zh-CN" sz="2000" dirty="0"/>
              <a:t>圣灵向众教会所说的话，凡有耳的，就应当听！得胜的，我必将那隐藏的吗哪赐给他，并赐他一块白石，石上写着新名；除了那领受的以外，没有人能</a:t>
            </a:r>
            <a:r>
              <a:rPr lang="zh-CN" altLang="zh-CN" sz="2000" dirty="0" smtClean="0"/>
              <a:t>认识</a:t>
            </a:r>
            <a:r>
              <a:rPr lang="zh-CN" altLang="en-US" sz="20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32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zh-CN" altLang="en-US" dirty="0" smtClean="0"/>
              <a:t>启</a:t>
            </a:r>
            <a:r>
              <a:rPr lang="en-US" dirty="0" smtClean="0"/>
              <a:t> 2:26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26 </a:t>
            </a:r>
            <a:r>
              <a:rPr lang="zh-CN" altLang="zh-CN" dirty="0" smtClean="0"/>
              <a:t>那</a:t>
            </a:r>
            <a:r>
              <a:rPr lang="zh-CN" altLang="zh-CN" dirty="0"/>
              <a:t>得胜又遵守我命令到底的，我要赐给他权柄制伏</a:t>
            </a:r>
            <a:r>
              <a:rPr lang="zh-CN" altLang="zh-CN" dirty="0" smtClean="0"/>
              <a:t>列国</a:t>
            </a:r>
            <a:r>
              <a:rPr lang="zh-CN" altLang="en-US" dirty="0" smtClean="0"/>
              <a:t>。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启</a:t>
            </a:r>
            <a:r>
              <a:rPr lang="en-US" dirty="0" smtClean="0"/>
              <a:t> 3:5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5 </a:t>
            </a:r>
            <a:r>
              <a:rPr lang="zh-CN" altLang="zh-CN" dirty="0" smtClean="0"/>
              <a:t>凡</a:t>
            </a:r>
            <a:r>
              <a:rPr lang="zh-CN" altLang="zh-CN" dirty="0"/>
              <a:t>得胜的必这样穿白衣，我也必不从生命册上涂抹他的名；且要在我父面前，和我父众使者面前，认他的</a:t>
            </a:r>
            <a:r>
              <a:rPr lang="zh-CN" altLang="zh-CN" dirty="0" smtClean="0"/>
              <a:t>名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5235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dirty="0" smtClean="0"/>
              <a:t>启</a:t>
            </a:r>
            <a:r>
              <a:rPr lang="en-US" sz="2400" dirty="0" smtClean="0"/>
              <a:t> 3:12 (</a:t>
            </a:r>
            <a:r>
              <a:rPr lang="zh-CN" altLang="en-US" sz="2400" dirty="0" smtClean="0"/>
              <a:t>和合本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b="1" baseline="30000" dirty="0"/>
              <a:t>12 </a:t>
            </a:r>
            <a:r>
              <a:rPr lang="zh-CN" altLang="zh-CN" sz="2400" dirty="0" smtClean="0"/>
              <a:t>得胜</a:t>
            </a:r>
            <a:r>
              <a:rPr lang="zh-CN" altLang="zh-CN" sz="2400" dirty="0"/>
              <a:t>的，我要叫他在我神殿中作柱子，他也必不再从那里出去。我又要将我神的名和我神城的名（这城就是从天上、从我神那里降下来的新耶路撒冷），并我的新名，都写在他</a:t>
            </a:r>
            <a:r>
              <a:rPr lang="zh-CN" altLang="zh-CN" sz="2400" dirty="0" smtClean="0"/>
              <a:t>上面</a:t>
            </a:r>
            <a:r>
              <a:rPr lang="zh-CN" altLang="en-US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0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304800"/>
            <a:ext cx="4773821" cy="2338981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66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80999" y="2643781"/>
            <a:ext cx="8431421" cy="3452219"/>
          </a:xfrm>
        </p:spPr>
        <p:txBody>
          <a:bodyPr>
            <a:normAutofit/>
          </a:bodyPr>
          <a:lstStyle/>
          <a:p>
            <a:pPr algn="l"/>
            <a:r>
              <a:rPr lang="zh-CN" altLang="en-US" sz="3900" dirty="0" smtClean="0">
                <a:latin typeface="Blue Highway Linocut" pitchFamily="2" charset="0"/>
              </a:rPr>
              <a:t>启</a:t>
            </a:r>
            <a:r>
              <a:rPr lang="en-US" sz="3900" dirty="0" smtClean="0">
                <a:latin typeface="Blue Highway Linocut" pitchFamily="2" charset="0"/>
              </a:rPr>
              <a:t>2 &amp; 3</a:t>
            </a:r>
          </a:p>
          <a:p>
            <a:pPr algn="l"/>
            <a:r>
              <a:rPr lang="zh-CN" altLang="en-US" sz="4800" dirty="0" smtClean="0">
                <a:latin typeface="Blue Highway Linocut" pitchFamily="2" charset="0"/>
              </a:rPr>
              <a:t>七封给七教会的信</a:t>
            </a:r>
            <a:endParaRPr lang="en-US" sz="5800" dirty="0">
              <a:latin typeface="Blue Highway Linocut" pitchFamily="2" charset="0"/>
            </a:endParaRPr>
          </a:p>
          <a:p>
            <a:pPr algn="ctr"/>
            <a:r>
              <a:rPr lang="zh-CN" altLang="en-US" sz="2400" dirty="0" smtClean="0"/>
              <a:t>在启示录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章，耶稣给七教会写了七封信。在这些信中，耶稣告诉教会要作得胜者。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4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zh-CN" altLang="en-US" sz="2000" dirty="0" smtClean="0"/>
              <a:t>启</a:t>
            </a:r>
            <a:r>
              <a:rPr lang="en-US" sz="2000" dirty="0" smtClean="0"/>
              <a:t> </a:t>
            </a:r>
            <a:r>
              <a:rPr lang="en-US" sz="2000" dirty="0"/>
              <a:t>3:21 </a:t>
            </a:r>
            <a:r>
              <a:rPr lang="en-US" sz="2000" dirty="0" smtClean="0"/>
              <a:t>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21 </a:t>
            </a:r>
            <a:r>
              <a:rPr lang="zh-CN" altLang="zh-CN" sz="2000" dirty="0" smtClean="0"/>
              <a:t>得胜</a:t>
            </a:r>
            <a:r>
              <a:rPr lang="zh-CN" altLang="zh-CN" sz="2000" dirty="0"/>
              <a:t>的，我要赐他在我宝座上与我同坐，就如我得了胜，在我父的宝座上与他同坐一般</a:t>
            </a:r>
            <a:r>
              <a:rPr lang="zh-CN" altLang="zh-CN" sz="2000" dirty="0" smtClean="0"/>
              <a:t>。</a:t>
            </a:r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r>
              <a:rPr lang="zh-CN" altLang="en-US" sz="2000" dirty="0" smtClean="0"/>
              <a:t>启</a:t>
            </a:r>
            <a:r>
              <a:rPr lang="en-US" sz="2000" dirty="0" smtClean="0"/>
              <a:t>21:7</a:t>
            </a:r>
            <a:r>
              <a:rPr lang="en-US" sz="2000" dirty="0"/>
              <a:t> </a:t>
            </a:r>
            <a:r>
              <a:rPr lang="en-US" sz="2000" dirty="0" smtClean="0"/>
              <a:t> 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7 </a:t>
            </a:r>
            <a:r>
              <a:rPr lang="zh-CN" altLang="zh-CN" sz="2000" dirty="0" smtClean="0"/>
              <a:t>得胜</a:t>
            </a:r>
            <a:r>
              <a:rPr lang="zh-CN" altLang="zh-CN" sz="2000" dirty="0"/>
              <a:t>的，必承受这些为业：我要作他的神，他要作我的</a:t>
            </a:r>
            <a:r>
              <a:rPr lang="zh-CN" altLang="zh-CN" sz="2000" dirty="0" smtClean="0"/>
              <a:t>儿子</a:t>
            </a:r>
            <a:r>
              <a:rPr lang="zh-CN" altLang="en-US" sz="20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483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配得一切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“</a:t>
            </a:r>
            <a:r>
              <a:rPr lang="zh-CN" altLang="zh-CN" sz="3200" dirty="0"/>
              <a:t>受逼迫的教会完全不是牺牲的教会！若忠于圣经，它们带着神的大能，相信患难不是他们所经历的最糟糕的事情。</a:t>
            </a:r>
            <a:r>
              <a:rPr lang="en-US" altLang="zh-CN" sz="3200" dirty="0"/>
              <a:t>”——</a:t>
            </a:r>
            <a:r>
              <a:rPr lang="zh-CN" altLang="zh-CN" sz="3200" dirty="0" smtClean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3631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配得一切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600199"/>
            <a:ext cx="7125112" cy="42585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000" dirty="0" smtClean="0"/>
              <a:t>林后</a:t>
            </a:r>
            <a:r>
              <a:rPr lang="en-US" sz="2000" dirty="0" smtClean="0"/>
              <a:t>4:16-18 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16 </a:t>
            </a:r>
            <a:r>
              <a:rPr lang="zh-CN" altLang="zh-CN" sz="2000" dirty="0" smtClean="0"/>
              <a:t>所以</a:t>
            </a:r>
            <a:r>
              <a:rPr lang="zh-CN" altLang="zh-CN" sz="2000" dirty="0"/>
              <a:t>，我们不丧胆。外体虽然毁坏，内心却一天新似一天</a:t>
            </a:r>
            <a:r>
              <a:rPr lang="zh-CN" altLang="zh-CN" sz="2000" dirty="0" smtClean="0"/>
              <a:t>。</a:t>
            </a:r>
            <a:endParaRPr lang="en-US" sz="2000" dirty="0"/>
          </a:p>
          <a:p>
            <a:r>
              <a:rPr lang="en-US" sz="2000" b="1" baseline="30000" dirty="0"/>
              <a:t>17 </a:t>
            </a:r>
            <a:r>
              <a:rPr lang="zh-CN" altLang="zh-CN" sz="2000" dirty="0" smtClean="0"/>
              <a:t>我们</a:t>
            </a:r>
            <a:r>
              <a:rPr lang="zh-CN" altLang="zh-CN" sz="2000" dirty="0"/>
              <a:t>这至暂至轻的苦楚，要为我们成就极重无比、永远的荣耀</a:t>
            </a:r>
            <a:r>
              <a:rPr lang="zh-CN" altLang="zh-CN" sz="2000" dirty="0" smtClean="0"/>
              <a:t>。</a:t>
            </a:r>
            <a:endParaRPr lang="en-US" sz="2000" dirty="0"/>
          </a:p>
          <a:p>
            <a:r>
              <a:rPr lang="en-US" sz="2000" b="1" baseline="30000" dirty="0"/>
              <a:t>18 </a:t>
            </a:r>
            <a:r>
              <a:rPr lang="zh-CN" altLang="zh-CN" sz="2000" dirty="0" smtClean="0"/>
              <a:t>原来</a:t>
            </a:r>
            <a:r>
              <a:rPr lang="zh-CN" altLang="zh-CN" sz="2000" dirty="0"/>
              <a:t>我们不是顾念所见的，乃是顾念所不见的；因为所见的是暂时的，所不见的是永远</a:t>
            </a:r>
            <a:r>
              <a:rPr lang="zh-CN" altLang="zh-CN" sz="2000" dirty="0" smtClean="0"/>
              <a:t>的</a:t>
            </a:r>
            <a:r>
              <a:rPr lang="zh-CN" altLang="en-US" sz="20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940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配得一切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600199"/>
            <a:ext cx="7125112" cy="44958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400" dirty="0" smtClean="0"/>
              <a:t>彼前</a:t>
            </a:r>
            <a:r>
              <a:rPr lang="en-US" sz="2400" dirty="0" smtClean="0"/>
              <a:t>5:1, 10(</a:t>
            </a:r>
            <a:r>
              <a:rPr lang="zh-CN" altLang="en-US" sz="2400" dirty="0" smtClean="0"/>
              <a:t>和合本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b="1" dirty="0"/>
              <a:t>5 </a:t>
            </a:r>
            <a:r>
              <a:rPr lang="zh-CN" altLang="zh-CN" sz="2400" dirty="0" smtClean="0"/>
              <a:t>我</a:t>
            </a:r>
            <a:r>
              <a:rPr lang="zh-CN" altLang="zh-CN" sz="2400" dirty="0"/>
              <a:t>这作长老、作基督受苦的见证、同享后来所要显现之荣耀的，劝你们中间与我同作长老的人</a:t>
            </a:r>
            <a:r>
              <a:rPr lang="zh-CN" altLang="zh-CN" sz="2400" dirty="0" smtClean="0"/>
              <a:t>；</a:t>
            </a:r>
            <a:endParaRPr lang="en-US" sz="2400" dirty="0"/>
          </a:p>
          <a:p>
            <a:r>
              <a:rPr lang="en-US" sz="2400" b="1" baseline="30000" dirty="0"/>
              <a:t>10 </a:t>
            </a:r>
            <a:r>
              <a:rPr lang="zh-CN" altLang="zh-CN" sz="2400" dirty="0" smtClean="0"/>
              <a:t>那</a:t>
            </a:r>
            <a:r>
              <a:rPr lang="zh-CN" altLang="en-US" sz="2400" dirty="0" smtClean="0"/>
              <a:t>赐</a:t>
            </a:r>
            <a:r>
              <a:rPr lang="zh-CN" altLang="zh-CN" sz="2400" dirty="0" smtClean="0"/>
              <a:t>诸般</a:t>
            </a:r>
            <a:r>
              <a:rPr lang="zh-CN" altLang="zh-CN" sz="2400" dirty="0"/>
              <a:t>恩典的神曾在基督里召你们，得享他永远的荣耀，等你们暂受苦难之后，必要亲自成全你们，坚固你们，赐力量给</a:t>
            </a:r>
            <a:r>
              <a:rPr lang="zh-CN" altLang="zh-CN" sz="2400" dirty="0" smtClean="0"/>
              <a:t>你们</a:t>
            </a:r>
            <a:r>
              <a:rPr lang="zh-CN" altLang="en-US" sz="2400" dirty="0" smtClean="0"/>
              <a:t>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514712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配得一切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林后</a:t>
            </a:r>
            <a:r>
              <a:rPr lang="en-US" dirty="0" smtClean="0"/>
              <a:t>1:7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7 </a:t>
            </a:r>
            <a:r>
              <a:rPr lang="zh-CN" altLang="zh-CN" dirty="0" smtClean="0"/>
              <a:t>我们</a:t>
            </a:r>
            <a:r>
              <a:rPr lang="zh-CN" altLang="zh-CN" dirty="0"/>
              <a:t>为你们所存的盼望是确定的，因为知道你们既是同受苦楚，也必同得</a:t>
            </a:r>
            <a:r>
              <a:rPr lang="zh-CN" altLang="zh-CN" dirty="0" smtClean="0"/>
              <a:t>安慰</a:t>
            </a:r>
            <a:r>
              <a:rPr lang="zh-CN" altLang="en-US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zh-CN" altLang="en-US" dirty="0" smtClean="0"/>
              <a:t>罗</a:t>
            </a:r>
            <a:r>
              <a:rPr lang="en-US" dirty="0" smtClean="0"/>
              <a:t>8:17-18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17 </a:t>
            </a:r>
            <a:r>
              <a:rPr lang="en-US" altLang="zh-CN" dirty="0" err="1" smtClean="0"/>
              <a:t>既是儿女</a:t>
            </a:r>
            <a:r>
              <a:rPr lang="en-US" altLang="zh-CN" dirty="0" err="1"/>
              <a:t>，便是后嗣，就是神的后嗣，和基督同作后嗣</a:t>
            </a:r>
            <a:r>
              <a:rPr lang="en-US" altLang="zh-CN" dirty="0"/>
              <a:t>。</a:t>
            </a:r>
            <a:r>
              <a:rPr lang="zh-CN" altLang="zh-CN" dirty="0"/>
              <a:t>如果我们和他一同受苦，也必和他一同得荣耀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18 </a:t>
            </a:r>
            <a:r>
              <a:rPr lang="zh-CN" altLang="zh-CN" dirty="0" smtClean="0"/>
              <a:t>我</a:t>
            </a:r>
            <a:r>
              <a:rPr lang="zh-CN" altLang="zh-CN" dirty="0"/>
              <a:t>想，现在的苦楚若比起将来要显于我们的荣耀就不足介意</a:t>
            </a:r>
            <a:r>
              <a:rPr lang="zh-CN" altLang="zh-CN" dirty="0" smtClean="0"/>
              <a:t>了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1939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配得一切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腓</a:t>
            </a:r>
            <a:r>
              <a:rPr lang="en-US" dirty="0" smtClean="0"/>
              <a:t>3:8-14</a:t>
            </a:r>
            <a:r>
              <a:rPr lang="en-US" dirty="0"/>
              <a:t> </a:t>
            </a:r>
            <a:r>
              <a:rPr lang="en-US" dirty="0" smtClean="0"/>
              <a:t>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8 </a:t>
            </a:r>
            <a:r>
              <a:rPr lang="zh-CN" altLang="zh-CN" dirty="0" smtClean="0"/>
              <a:t>不但</a:t>
            </a:r>
            <a:r>
              <a:rPr lang="zh-CN" altLang="zh-CN" dirty="0"/>
              <a:t>如此，我也将万事当作有损的，因我以认识我主基督耶稣为至宝。我为他已经丢弃万事，看作粪土，为要得着基督</a:t>
            </a:r>
            <a:r>
              <a:rPr lang="zh-CN" altLang="zh-CN" dirty="0" smtClean="0"/>
              <a:t>；</a:t>
            </a:r>
            <a:endParaRPr lang="en-US" dirty="0"/>
          </a:p>
          <a:p>
            <a:r>
              <a:rPr lang="en-US" b="1" baseline="30000" dirty="0"/>
              <a:t>9 </a:t>
            </a:r>
            <a:r>
              <a:rPr lang="zh-CN" altLang="zh-CN" dirty="0" smtClean="0"/>
              <a:t>并且</a:t>
            </a:r>
            <a:r>
              <a:rPr lang="zh-CN" altLang="zh-CN" dirty="0"/>
              <a:t>得以在他里面，不是有自己因律法而得的义，乃是有信基督的义，就是因信神而来的义</a:t>
            </a:r>
            <a:r>
              <a:rPr lang="zh-CN" altLang="zh-CN" dirty="0" smtClean="0"/>
              <a:t>，</a:t>
            </a:r>
            <a:endParaRPr lang="en-US" dirty="0"/>
          </a:p>
          <a:p>
            <a:r>
              <a:rPr lang="en-US" b="1" baseline="30000" dirty="0"/>
              <a:t>10 </a:t>
            </a:r>
            <a:r>
              <a:rPr lang="zh-CN" altLang="zh-CN" dirty="0" smtClean="0"/>
              <a:t>使</a:t>
            </a:r>
            <a:r>
              <a:rPr lang="zh-CN" altLang="zh-CN" dirty="0"/>
              <a:t>我认识基督，晓得他复活的大能，并且晓得和他一同受苦，效法他的死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53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配得一切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/>
              <a:t>11 </a:t>
            </a:r>
            <a:r>
              <a:rPr lang="zh-CN" altLang="zh-CN" dirty="0" smtClean="0"/>
              <a:t>或者</a:t>
            </a:r>
            <a:r>
              <a:rPr lang="zh-CN" altLang="zh-CN" dirty="0"/>
              <a:t>我也得以从死里复活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12 </a:t>
            </a:r>
            <a:r>
              <a:rPr lang="zh-CN" altLang="zh-CN" dirty="0" smtClean="0"/>
              <a:t>这</a:t>
            </a:r>
            <a:r>
              <a:rPr lang="zh-CN" altLang="zh-CN" dirty="0"/>
              <a:t>不是说我已经得着了，已经完全了；我乃是竭力追求，或者可以得着基督耶稣所以得着我的（所以得着我的：或译所要我得的）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13 </a:t>
            </a:r>
            <a:r>
              <a:rPr lang="zh-CN" altLang="zh-CN" dirty="0" smtClean="0"/>
              <a:t>弟兄们</a:t>
            </a:r>
            <a:r>
              <a:rPr lang="zh-CN" altLang="zh-CN" dirty="0"/>
              <a:t>，我不是以为自己已经得着了；我只有一件事，就是忘记背后，努力面前的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14 </a:t>
            </a:r>
            <a:r>
              <a:rPr lang="zh-CN" altLang="zh-CN" dirty="0" smtClean="0"/>
              <a:t>向着</a:t>
            </a:r>
            <a:r>
              <a:rPr lang="zh-CN" altLang="zh-CN" dirty="0"/>
              <a:t>标竿直跑，要得神在基督耶稣里从上面召我来得的</a:t>
            </a:r>
            <a:r>
              <a:rPr lang="zh-CN" altLang="zh-CN" dirty="0" smtClean="0"/>
              <a:t>奖赏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736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死</a:t>
            </a:r>
            <a:r>
              <a:rPr lang="zh-CN" altLang="en-US" dirty="0" smtClean="0"/>
              <a:t>了就有</a:t>
            </a:r>
            <a:r>
              <a:rPr lang="zh-CN" altLang="en-US" dirty="0"/>
              <a:t>收获</a:t>
            </a:r>
            <a:r>
              <a:rPr lang="en-US" altLang="zh-CN" dirty="0" smtClean="0"/>
              <a:t>——</a:t>
            </a:r>
            <a:r>
              <a:rPr lang="en-US" altLang="zh-CN" dirty="0" err="1" smtClean="0"/>
              <a:t>活着</a:t>
            </a:r>
            <a:r>
              <a:rPr lang="zh-CN" altLang="en-US" dirty="0" smtClean="0"/>
              <a:t>就是</a:t>
            </a:r>
            <a:r>
              <a:rPr lang="en-US" altLang="zh-CN" dirty="0" err="1" smtClean="0"/>
              <a:t>果子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“</a:t>
            </a:r>
            <a:r>
              <a:rPr lang="zh-CN" altLang="zh-CN" sz="2800" dirty="0"/>
              <a:t>去吧，罪的名利福乐！来吧，艰难和嘲讽</a:t>
            </a:r>
            <a:r>
              <a:rPr lang="zh-CN" altLang="zh-CN" sz="2800" dirty="0" smtClean="0"/>
              <a:t>！</a:t>
            </a:r>
            <a:endParaRPr lang="en-US" altLang="zh-CN" sz="2800" dirty="0" smtClean="0"/>
          </a:p>
          <a:p>
            <a:r>
              <a:rPr lang="zh-CN" altLang="zh-CN" sz="2800" dirty="0" smtClean="0"/>
              <a:t>为</a:t>
            </a:r>
            <a:r>
              <a:rPr lang="zh-CN" altLang="zh-CN" sz="2800" dirty="0"/>
              <a:t>你生活，失即是得；有你喜悦，卑也高。</a:t>
            </a:r>
            <a:r>
              <a:rPr lang="en-US" altLang="zh-CN" sz="2800" dirty="0"/>
              <a:t>” ——</a:t>
            </a:r>
            <a:r>
              <a:rPr lang="zh-CN" altLang="zh-CN" sz="2800" dirty="0"/>
              <a:t>赞美诗</a:t>
            </a:r>
            <a:r>
              <a:rPr lang="en-US" altLang="zh-CN" sz="2800" dirty="0"/>
              <a:t>“</a:t>
            </a:r>
            <a:r>
              <a:rPr lang="zh-CN" altLang="zh-CN" sz="2800" dirty="0"/>
              <a:t>耶稣，我今撇下所有</a:t>
            </a:r>
            <a:r>
              <a:rPr lang="en-US" altLang="zh-CN" sz="2800" dirty="0"/>
              <a:t>”</a:t>
            </a:r>
            <a:r>
              <a:rPr lang="zh-CN" altLang="zh-CN" sz="2800" dirty="0"/>
              <a:t>，</a:t>
            </a:r>
            <a:r>
              <a:rPr lang="zh-CN" altLang="zh-CN" sz="2800" b="1" dirty="0"/>
              <a:t> </a:t>
            </a:r>
            <a:r>
              <a:rPr lang="zh-CN" altLang="zh-CN" sz="2800" dirty="0"/>
              <a:t>作者亨利</a:t>
            </a:r>
            <a:r>
              <a:rPr lang="en-US" altLang="zh-CN" sz="2800" dirty="0"/>
              <a:t>·</a:t>
            </a:r>
            <a:r>
              <a:rPr lang="zh-CN" altLang="zh-CN" sz="2800" dirty="0"/>
              <a:t>弗兰西斯</a:t>
            </a:r>
            <a:r>
              <a:rPr lang="en-US" altLang="zh-CN" sz="2800" dirty="0"/>
              <a:t>·</a:t>
            </a:r>
            <a:r>
              <a:rPr lang="zh-CN" altLang="zh-CN" sz="2800" dirty="0"/>
              <a:t>赖特</a:t>
            </a:r>
            <a:r>
              <a:rPr lang="en-US" sz="2800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867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52400"/>
            <a:ext cx="7125113" cy="1447799"/>
          </a:xfrm>
        </p:spPr>
        <p:txBody>
          <a:bodyPr/>
          <a:lstStyle/>
          <a:p>
            <a:pPr algn="ctr"/>
            <a:r>
              <a:rPr lang="en-US" altLang="zh-CN" dirty="0" smtClean="0"/>
              <a:t>死</a:t>
            </a:r>
            <a:r>
              <a:rPr lang="zh-CN" altLang="en-US" dirty="0" smtClean="0"/>
              <a:t>了就有益处</a:t>
            </a:r>
            <a:r>
              <a:rPr lang="en-US" altLang="zh-CN" dirty="0" smtClean="0"/>
              <a:t>——</a:t>
            </a:r>
            <a:r>
              <a:rPr lang="en-US" altLang="zh-CN" dirty="0" err="1" smtClean="0"/>
              <a:t>活着</a:t>
            </a:r>
            <a:r>
              <a:rPr lang="zh-CN" altLang="en-US" dirty="0" smtClean="0"/>
              <a:t>就是</a:t>
            </a:r>
            <a:r>
              <a:rPr lang="en-US" altLang="zh-CN" dirty="0" err="1" smtClean="0"/>
              <a:t>果子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399"/>
            <a:ext cx="8305800" cy="4419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腓</a:t>
            </a:r>
            <a:r>
              <a:rPr lang="en-US" dirty="0" smtClean="0"/>
              <a:t> 1:19-24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19 </a:t>
            </a:r>
            <a:r>
              <a:rPr lang="zh-CN" altLang="zh-CN" dirty="0" smtClean="0"/>
              <a:t>因为</a:t>
            </a:r>
            <a:r>
              <a:rPr lang="zh-CN" altLang="zh-CN" dirty="0"/>
              <a:t>我知道，这事藉着你们的祈祷和耶稣基督之灵的帮助，终必叫我得救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20 </a:t>
            </a:r>
            <a:r>
              <a:rPr lang="zh-CN" altLang="zh-CN" dirty="0" smtClean="0"/>
              <a:t>照着</a:t>
            </a:r>
            <a:r>
              <a:rPr lang="zh-CN" altLang="zh-CN" dirty="0"/>
              <a:t>我所切慕、所盼望的，没有一事叫我羞愧。只要凡事放胆，无论是死是生，总叫基督在我身上照常显大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21 </a:t>
            </a:r>
            <a:r>
              <a:rPr lang="zh-CN" altLang="zh-CN" dirty="0" smtClean="0"/>
              <a:t>因</a:t>
            </a:r>
            <a:r>
              <a:rPr lang="zh-CN" altLang="zh-CN" dirty="0"/>
              <a:t>我活着就是基督，我死了就有益处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22 </a:t>
            </a:r>
            <a:r>
              <a:rPr lang="zh-CN" altLang="zh-CN" dirty="0" smtClean="0"/>
              <a:t>但</a:t>
            </a:r>
            <a:r>
              <a:rPr lang="zh-CN" altLang="zh-CN" dirty="0"/>
              <a:t>我在肉身活着，若成就我工夫的果子，我就不知道该挑选什么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23 </a:t>
            </a:r>
            <a:r>
              <a:rPr lang="zh-CN" altLang="zh-CN" dirty="0" smtClean="0"/>
              <a:t>我</a:t>
            </a:r>
            <a:r>
              <a:rPr lang="zh-CN" altLang="zh-CN" dirty="0"/>
              <a:t>正在两难之间，情愿离世与基督同在，因为这是好得无比的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24 </a:t>
            </a:r>
            <a:r>
              <a:rPr lang="zh-CN" altLang="zh-CN" dirty="0" smtClean="0"/>
              <a:t>然而</a:t>
            </a:r>
            <a:r>
              <a:rPr lang="zh-CN" altLang="zh-CN" dirty="0"/>
              <a:t>，我在肉身活着，为你们更是要紧的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161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预备作基督的新妇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altLang="zh-CN" dirty="0"/>
              <a:t>“</a:t>
            </a:r>
            <a:r>
              <a:rPr lang="en-US" altLang="zh-CN" dirty="0" err="1"/>
              <a:t>藉着羔羊的死以及他的得胜，为自己和教会取得胜利，我们得以与羔羊同得救赎、天国的得胜、永远的保障</a:t>
            </a:r>
            <a:r>
              <a:rPr lang="en-US" altLang="zh-CN" dirty="0"/>
              <a:t>。</a:t>
            </a:r>
            <a:endParaRPr lang="zh-CN" altLang="zh-CN" dirty="0"/>
          </a:p>
          <a:p>
            <a:r>
              <a:rPr lang="zh-CN" altLang="zh-CN" dirty="0"/>
              <a:t>教会参与基督的得胜就如新娘和新郎。拒绝否认他们对神的忠诚，而盲目崇拜世界秩序</a:t>
            </a:r>
            <a:r>
              <a:rPr lang="en-US" altLang="zh-CN" dirty="0"/>
              <a:t> (13:15; 14:9)</a:t>
            </a:r>
            <a:r>
              <a:rPr lang="zh-CN" altLang="zh-CN" dirty="0"/>
              <a:t>，忍耐至死，殉道者在基督的得胜和胜过一切邪恶的势力有份。</a:t>
            </a:r>
            <a:r>
              <a:rPr lang="en-US" altLang="zh-CN" dirty="0"/>
              <a:t>”——</a:t>
            </a:r>
            <a:r>
              <a:rPr lang="zh-CN" altLang="zh-CN" dirty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0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304800"/>
            <a:ext cx="4773821" cy="2338981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66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81000" y="2667000"/>
            <a:ext cx="7772400" cy="3810000"/>
          </a:xfrm>
        </p:spPr>
        <p:txBody>
          <a:bodyPr>
            <a:normAutofit/>
          </a:bodyPr>
          <a:lstStyle/>
          <a:p>
            <a:pPr algn="l"/>
            <a:r>
              <a:rPr lang="zh-CN" altLang="en-US" sz="3900" dirty="0">
                <a:latin typeface="Blue Highway Linocut" pitchFamily="2" charset="0"/>
              </a:rPr>
              <a:t>启</a:t>
            </a:r>
            <a:r>
              <a:rPr lang="en-US" sz="3900" dirty="0" smtClean="0">
                <a:latin typeface="Blue Highway Linocut" pitchFamily="2" charset="0"/>
              </a:rPr>
              <a:t>2:5</a:t>
            </a:r>
          </a:p>
          <a:p>
            <a:pPr algn="l"/>
            <a:r>
              <a:rPr lang="zh-CN" altLang="en-US" sz="3900" dirty="0" smtClean="0">
                <a:latin typeface="Blue Highway Linocut" pitchFamily="2" charset="0"/>
              </a:rPr>
              <a:t>所以应当回想你是从哪里坠落的，并要悔改，行起初所行的事。你若不悔改，我就临到你那里，把你的灯台从原处挪去。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预备作基督的新妇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447800"/>
            <a:ext cx="7125112" cy="49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太</a:t>
            </a:r>
            <a:r>
              <a:rPr lang="en-US" dirty="0" smtClean="0"/>
              <a:t> </a:t>
            </a:r>
            <a:r>
              <a:rPr lang="en-US" dirty="0"/>
              <a:t>25:1-13 </a:t>
            </a:r>
            <a:r>
              <a:rPr lang="en-US" dirty="0" smtClean="0"/>
              <a:t>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dirty="0"/>
              <a:t>25 </a:t>
            </a:r>
            <a:r>
              <a:rPr lang="zh-CN" altLang="zh-CN" dirty="0" smtClean="0"/>
              <a:t>那时</a:t>
            </a:r>
            <a:r>
              <a:rPr lang="zh-CN" altLang="zh-CN" dirty="0"/>
              <a:t>，天国好比十个童女拿着灯，出去迎接</a:t>
            </a:r>
            <a:r>
              <a:rPr lang="zh-CN" altLang="zh-CN" dirty="0" smtClean="0"/>
              <a:t>新郎</a:t>
            </a:r>
            <a:r>
              <a:rPr lang="zh-CN" altLang="en-US" dirty="0" smtClean="0"/>
              <a:t>。</a:t>
            </a:r>
            <a:endParaRPr lang="en-US" dirty="0"/>
          </a:p>
          <a:p>
            <a:r>
              <a:rPr lang="en-US" b="1" baseline="30000" dirty="0"/>
              <a:t>2 </a:t>
            </a:r>
            <a:r>
              <a:rPr lang="zh-CN" altLang="zh-CN" dirty="0" smtClean="0"/>
              <a:t>其中</a:t>
            </a:r>
            <a:r>
              <a:rPr lang="zh-CN" altLang="zh-CN" dirty="0"/>
              <a:t>有五个是愚拙的，五个是聪明的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3 </a:t>
            </a:r>
            <a:r>
              <a:rPr lang="zh-CN" altLang="zh-CN" dirty="0" smtClean="0"/>
              <a:t>愚拙</a:t>
            </a:r>
            <a:r>
              <a:rPr lang="zh-CN" altLang="zh-CN" dirty="0"/>
              <a:t>的拿着灯，却不预备油</a:t>
            </a:r>
            <a:r>
              <a:rPr lang="zh-CN" altLang="zh-CN" dirty="0" smtClean="0"/>
              <a:t>；</a:t>
            </a:r>
            <a:endParaRPr lang="en-US" dirty="0"/>
          </a:p>
          <a:p>
            <a:r>
              <a:rPr lang="en-US" b="1" baseline="30000" dirty="0"/>
              <a:t>4 </a:t>
            </a:r>
            <a:r>
              <a:rPr lang="zh-CN" altLang="zh-CN" dirty="0" smtClean="0"/>
              <a:t>聪明</a:t>
            </a:r>
            <a:r>
              <a:rPr lang="zh-CN" altLang="zh-CN" dirty="0"/>
              <a:t>的拿着灯，又预备油在器皿里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5 </a:t>
            </a:r>
            <a:r>
              <a:rPr lang="zh-CN" altLang="zh-CN" dirty="0" smtClean="0"/>
              <a:t>新郎</a:t>
            </a:r>
            <a:r>
              <a:rPr lang="zh-CN" altLang="zh-CN" dirty="0"/>
              <a:t>迟延的时候，她们都打盹、睡着了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6 </a:t>
            </a:r>
            <a:r>
              <a:rPr lang="zh-CN" altLang="zh-CN" dirty="0" smtClean="0"/>
              <a:t>半夜</a:t>
            </a:r>
            <a:r>
              <a:rPr lang="zh-CN" altLang="zh-CN" dirty="0"/>
              <a:t>有人喊着说：</a:t>
            </a:r>
            <a:r>
              <a:rPr lang="en-US" altLang="zh-CN" dirty="0"/>
              <a:t>‘</a:t>
            </a:r>
            <a:r>
              <a:rPr lang="zh-CN" altLang="zh-CN" dirty="0"/>
              <a:t>新郎来了，你们出来迎接他</a:t>
            </a:r>
            <a:r>
              <a:rPr lang="zh-CN" altLang="zh-CN" dirty="0" smtClean="0"/>
              <a:t>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3173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预备作基督的新妇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800601"/>
          </a:xfrm>
        </p:spPr>
        <p:txBody>
          <a:bodyPr>
            <a:normAutofit/>
          </a:bodyPr>
          <a:lstStyle/>
          <a:p>
            <a:r>
              <a:rPr lang="en-US" b="1" baseline="30000" dirty="0"/>
              <a:t>7 </a:t>
            </a:r>
            <a:r>
              <a:rPr lang="zh-CN" altLang="zh-CN" dirty="0" smtClean="0"/>
              <a:t>那些</a:t>
            </a:r>
            <a:r>
              <a:rPr lang="zh-CN" altLang="zh-CN" dirty="0"/>
              <a:t>童女就都起来收拾灯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8 </a:t>
            </a:r>
            <a:r>
              <a:rPr lang="zh-CN" altLang="zh-CN" dirty="0" smtClean="0"/>
              <a:t>愚拙</a:t>
            </a:r>
            <a:r>
              <a:rPr lang="zh-CN" altLang="zh-CN" dirty="0"/>
              <a:t>的对聪明的说：</a:t>
            </a:r>
            <a:r>
              <a:rPr lang="en-US" altLang="zh-CN" dirty="0"/>
              <a:t>‘</a:t>
            </a:r>
            <a:r>
              <a:rPr lang="zh-CN" altLang="zh-CN" dirty="0"/>
              <a:t>请分点油给我们，因为我们的灯要灭了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9 </a:t>
            </a:r>
            <a:r>
              <a:rPr lang="zh-CN" altLang="zh-CN" dirty="0" smtClean="0"/>
              <a:t>聪明</a:t>
            </a:r>
            <a:r>
              <a:rPr lang="zh-CN" altLang="zh-CN" dirty="0"/>
              <a:t>的回答说：</a:t>
            </a:r>
            <a:r>
              <a:rPr lang="en-US" altLang="zh-CN" dirty="0"/>
              <a:t>‘</a:t>
            </a:r>
            <a:r>
              <a:rPr lang="zh-CN" altLang="zh-CN" dirty="0"/>
              <a:t>恐怕不够你我用的，不如你们自己到卖油的那里去买吧</a:t>
            </a:r>
            <a:r>
              <a:rPr lang="zh-CN" altLang="zh-CN" dirty="0" smtClean="0"/>
              <a:t>！</a:t>
            </a:r>
            <a:endParaRPr lang="en-US" dirty="0"/>
          </a:p>
          <a:p>
            <a:r>
              <a:rPr lang="en-US" altLang="zh-CN" baseline="30000" dirty="0"/>
              <a:t>10</a:t>
            </a:r>
            <a:r>
              <a:rPr lang="zh-CN" altLang="zh-CN" dirty="0"/>
              <a:t>她们去买的时候，新郎到了，那预备好了的，同他进去坐席，们就关了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altLang="zh-CN" baseline="30000" dirty="0"/>
              <a:t>11</a:t>
            </a:r>
            <a:r>
              <a:rPr lang="zh-CN" altLang="zh-CN" dirty="0"/>
              <a:t>其余的童女随后也来了，说：</a:t>
            </a:r>
            <a:r>
              <a:rPr lang="en-US" altLang="zh-CN" dirty="0"/>
              <a:t>‘</a:t>
            </a:r>
            <a:r>
              <a:rPr lang="zh-CN" altLang="zh-CN" dirty="0"/>
              <a:t>主啊，主啊，给我们开门！</a:t>
            </a:r>
            <a:r>
              <a:rPr lang="en-US" altLang="zh-CN" dirty="0" smtClean="0"/>
              <a:t>’</a:t>
            </a:r>
            <a:endParaRPr lang="en-US" dirty="0"/>
          </a:p>
          <a:p>
            <a:r>
              <a:rPr lang="en-US" b="1" baseline="30000" dirty="0"/>
              <a:t>12 </a:t>
            </a:r>
            <a:r>
              <a:rPr lang="zh-CN" altLang="zh-CN" dirty="0" smtClean="0"/>
              <a:t>他</a:t>
            </a:r>
            <a:r>
              <a:rPr lang="zh-CN" altLang="zh-CN" dirty="0"/>
              <a:t>却回答说：</a:t>
            </a:r>
            <a:r>
              <a:rPr lang="en-US" altLang="zh-CN" dirty="0"/>
              <a:t>‘</a:t>
            </a:r>
            <a:r>
              <a:rPr lang="zh-CN" altLang="zh-CN" dirty="0"/>
              <a:t>我实在告诉你们：我不认识你们</a:t>
            </a:r>
            <a:r>
              <a:rPr lang="zh-CN" altLang="zh-CN" dirty="0" smtClean="0"/>
              <a:t>。</a:t>
            </a:r>
            <a:r>
              <a:rPr lang="zh-CN" altLang="en-US" dirty="0" smtClean="0"/>
              <a:t>’</a:t>
            </a:r>
            <a:endParaRPr lang="en-US" dirty="0"/>
          </a:p>
          <a:p>
            <a:r>
              <a:rPr lang="en-US" altLang="zh-CN" baseline="30000" dirty="0"/>
              <a:t>13</a:t>
            </a:r>
            <a:r>
              <a:rPr lang="zh-CN" altLang="zh-CN" dirty="0"/>
              <a:t>所以，你们要警醒，因为那日子、那时辰，你们不知道。</a:t>
            </a:r>
            <a:r>
              <a:rPr lang="en-US" altLang="zh-CN" dirty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3965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预备作基督的新妇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弗</a:t>
            </a:r>
            <a:r>
              <a:rPr lang="en-US" dirty="0" smtClean="0"/>
              <a:t> 5:25-27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25 </a:t>
            </a:r>
            <a:r>
              <a:rPr lang="zh-CN" altLang="zh-CN" dirty="0" smtClean="0"/>
              <a:t>你们</a:t>
            </a:r>
            <a:r>
              <a:rPr lang="zh-CN" altLang="zh-CN" dirty="0"/>
              <a:t>作丈夫的，要爱你们的妻子，正如基督爱教会，为教会舍己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26 </a:t>
            </a:r>
            <a:r>
              <a:rPr lang="zh-CN" altLang="zh-CN" dirty="0" smtClean="0"/>
              <a:t>要</a:t>
            </a:r>
            <a:r>
              <a:rPr lang="zh-CN" altLang="zh-CN" dirty="0"/>
              <a:t>用谁藉着道把教会洗净，成为圣经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27 </a:t>
            </a:r>
            <a:r>
              <a:rPr lang="zh-CN" altLang="zh-CN" dirty="0" smtClean="0"/>
              <a:t>可以</a:t>
            </a:r>
            <a:r>
              <a:rPr lang="zh-CN" altLang="zh-CN" dirty="0"/>
              <a:t>献给自己，作个荣耀的教会，毫无玷污、皱纹等类的病，乃是圣经没有瑕疵的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4575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预备作基督的新妇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启</a:t>
            </a:r>
            <a:r>
              <a:rPr lang="en-US" dirty="0" smtClean="0"/>
              <a:t>19:7-9</a:t>
            </a:r>
            <a:r>
              <a:rPr lang="en-US" dirty="0"/>
              <a:t> </a:t>
            </a:r>
            <a:r>
              <a:rPr lang="en-US" dirty="0" smtClean="0"/>
              <a:t>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7 </a:t>
            </a:r>
            <a:r>
              <a:rPr lang="zh-CN" altLang="zh-CN" dirty="0" smtClean="0"/>
              <a:t>我们</a:t>
            </a:r>
            <a:r>
              <a:rPr lang="zh-CN" altLang="zh-CN" dirty="0"/>
              <a:t>要欢喜快乐，将荣耀归给他。因为，羔羊婚娶的时候到了；新妇也自己预备好</a:t>
            </a:r>
            <a:r>
              <a:rPr lang="zh-CN" altLang="zh-CN" dirty="0" smtClean="0"/>
              <a:t>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b="1" baseline="30000" dirty="0" smtClean="0"/>
              <a:t>8</a:t>
            </a:r>
            <a:r>
              <a:rPr lang="en-US" b="1" baseline="30000" dirty="0"/>
              <a:t> </a:t>
            </a:r>
            <a:r>
              <a:rPr lang="zh-CN" altLang="zh-CN" dirty="0" smtClean="0"/>
              <a:t>就</a:t>
            </a:r>
            <a:r>
              <a:rPr lang="zh-CN" altLang="zh-CN" dirty="0"/>
              <a:t>蒙恩得穿光明洁白的细麻衣。（这细麻衣就是圣徒所行的义。</a:t>
            </a:r>
            <a:r>
              <a:rPr lang="zh-CN" altLang="zh-CN" dirty="0" smtClean="0"/>
              <a:t>）</a:t>
            </a:r>
            <a:endParaRPr lang="en-US" dirty="0"/>
          </a:p>
          <a:p>
            <a:r>
              <a:rPr lang="en-US" b="1" baseline="30000" dirty="0"/>
              <a:t>9 </a:t>
            </a:r>
            <a:r>
              <a:rPr lang="zh-CN" altLang="zh-CN" dirty="0" smtClean="0"/>
              <a:t>天使</a:t>
            </a:r>
            <a:r>
              <a:rPr lang="zh-CN" altLang="zh-CN" dirty="0"/>
              <a:t>吩咐我说：</a:t>
            </a:r>
            <a:r>
              <a:rPr lang="en-US" altLang="zh-CN" dirty="0"/>
              <a:t>“</a:t>
            </a:r>
            <a:r>
              <a:rPr lang="zh-CN" altLang="zh-CN" dirty="0"/>
              <a:t>你要写上：凡被请赴羔羊之婚筵的有福了！</a:t>
            </a:r>
            <a:r>
              <a:rPr lang="en-US" altLang="zh-CN" dirty="0"/>
              <a:t>”</a:t>
            </a:r>
            <a:r>
              <a:rPr lang="zh-CN" altLang="zh-CN" dirty="0"/>
              <a:t>又对我说：</a:t>
            </a:r>
            <a:r>
              <a:rPr lang="en-US" altLang="zh-CN" dirty="0"/>
              <a:t>“</a:t>
            </a:r>
            <a:r>
              <a:rPr lang="zh-CN" altLang="zh-CN" dirty="0"/>
              <a:t>这是神真实的话。</a:t>
            </a:r>
            <a:r>
              <a:rPr lang="en-US" altLang="zh-CN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3843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服侍的机会</a:t>
            </a:r>
            <a:r>
              <a:rPr lang="en-US" altLang="zh-CN" sz="2800" dirty="0" smtClean="0"/>
              <a:t>——</a:t>
            </a:r>
            <a:r>
              <a:rPr lang="zh-CN" altLang="en-US" sz="2800" dirty="0" smtClean="0"/>
              <a:t>冠冕</a:t>
            </a:r>
            <a:endParaRPr lang="en-US" sz="2800" dirty="0"/>
          </a:p>
        </p:txBody>
      </p:sp>
      <p:pic>
        <p:nvPicPr>
          <p:cNvPr id="14338" name="Picture 2" descr="crown of lif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1230213"/>
            <a:ext cx="4279900" cy="384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1740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85800"/>
            <a:ext cx="7125113" cy="924475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zh-CN" altLang="en-US" dirty="0" smtClean="0"/>
              <a:t>服侍的机会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冠冕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“</a:t>
            </a:r>
            <a:r>
              <a:rPr lang="zh-CN" altLang="zh-CN" sz="2400" dirty="0"/>
              <a:t>保罗要得到冠冕，因为他完全依赖基督在十字架上为他作成的工。当他往前看他的</a:t>
            </a:r>
            <a:r>
              <a:rPr lang="en-US" altLang="zh-CN" sz="2400" dirty="0"/>
              <a:t>“</a:t>
            </a:r>
            <a:r>
              <a:rPr lang="zh-CN" altLang="zh-CN" sz="2400" dirty="0"/>
              <a:t>归家</a:t>
            </a:r>
            <a:r>
              <a:rPr lang="en-US" altLang="zh-CN" sz="2400" dirty="0"/>
              <a:t>”</a:t>
            </a:r>
            <a:r>
              <a:rPr lang="zh-CN" altLang="zh-CN" sz="2400" dirty="0"/>
              <a:t>，他知道是神释放了他，并要平安带领他到达目的地。因此一切的荣耀都归给神。</a:t>
            </a:r>
            <a:r>
              <a:rPr lang="en-US" altLang="zh-CN" sz="2400" dirty="0"/>
              <a:t>”——</a:t>
            </a:r>
            <a:r>
              <a:rPr lang="en-US" altLang="zh-CN" sz="2400" dirty="0" err="1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8730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服侍的机会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冠冕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000" dirty="0" smtClean="0"/>
              <a:t>林前</a:t>
            </a:r>
            <a:r>
              <a:rPr lang="en-US" sz="2000" dirty="0" smtClean="0"/>
              <a:t>9:25</a:t>
            </a:r>
            <a:r>
              <a:rPr lang="en-US" sz="2000" dirty="0"/>
              <a:t> </a:t>
            </a:r>
            <a:r>
              <a:rPr lang="en-US" sz="2000" dirty="0" smtClean="0"/>
              <a:t> 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25 </a:t>
            </a:r>
            <a:r>
              <a:rPr lang="zh-CN" altLang="zh-CN" sz="2000" dirty="0" smtClean="0"/>
              <a:t>凡</a:t>
            </a:r>
            <a:r>
              <a:rPr lang="zh-CN" altLang="zh-CN" sz="2000" dirty="0"/>
              <a:t>较力争胜的，诸事都有节制，他们不过是要得能坏的冠冕；我们却是要得不能坏的</a:t>
            </a:r>
            <a:r>
              <a:rPr lang="zh-CN" altLang="zh-CN" sz="2000" dirty="0" smtClean="0"/>
              <a:t>冠冕</a:t>
            </a:r>
            <a:r>
              <a:rPr lang="zh-CN" altLang="en-US" sz="2000" dirty="0" smtClean="0"/>
              <a:t>。</a:t>
            </a:r>
            <a:endParaRPr lang="en-US" sz="2000" dirty="0" smtClean="0"/>
          </a:p>
          <a:p>
            <a:pPr marL="0" indent="0">
              <a:buNone/>
            </a:pPr>
            <a:r>
              <a:rPr lang="zh-CN" altLang="en-US" sz="2000" dirty="0" smtClean="0"/>
              <a:t>腓</a:t>
            </a:r>
            <a:r>
              <a:rPr lang="en-US" sz="2000" dirty="0" smtClean="0"/>
              <a:t>2:19 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19 </a:t>
            </a:r>
            <a:r>
              <a:rPr lang="zh-CN" altLang="zh-CN" sz="2000" dirty="0" smtClean="0"/>
              <a:t>我</a:t>
            </a:r>
            <a:r>
              <a:rPr lang="zh-CN" altLang="zh-CN" sz="2000" dirty="0"/>
              <a:t>靠主耶稣指望快打发提摩太去见你们，叫我知道你们的事，心里就得着</a:t>
            </a:r>
            <a:r>
              <a:rPr lang="zh-CN" altLang="zh-CN" sz="2000" dirty="0" smtClean="0"/>
              <a:t>安慰</a:t>
            </a:r>
            <a:r>
              <a:rPr lang="zh-CN" altLang="en-US" sz="2000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7916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服侍的机会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冠冕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dirty="0" smtClean="0"/>
              <a:t>提后</a:t>
            </a:r>
            <a:r>
              <a:rPr lang="en-US" sz="2000" dirty="0" smtClean="0"/>
              <a:t>4:8 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8 </a:t>
            </a:r>
            <a:r>
              <a:rPr lang="zh-CN" altLang="zh-CN" sz="2000" dirty="0" smtClean="0"/>
              <a:t>从此以后</a:t>
            </a:r>
            <a:r>
              <a:rPr lang="zh-CN" altLang="zh-CN" sz="2000" dirty="0"/>
              <a:t>，有公义的冠冕为我存留，就是按着公义审判的主到了那日要赐给我的；不但赐给我，也赐给凡爱慕他显现的</a:t>
            </a:r>
            <a:r>
              <a:rPr lang="zh-CN" altLang="zh-CN" sz="2000" dirty="0" smtClean="0"/>
              <a:t>人</a:t>
            </a:r>
            <a:r>
              <a:rPr lang="zh-CN" altLang="en-US" sz="2000" dirty="0" smtClean="0"/>
              <a:t>。</a:t>
            </a:r>
            <a:endParaRPr lang="en-US" sz="2000" dirty="0"/>
          </a:p>
          <a:p>
            <a:pPr marL="0" indent="0">
              <a:buNone/>
            </a:pPr>
            <a:r>
              <a:rPr lang="zh-CN" altLang="en-US" sz="2000" dirty="0" smtClean="0"/>
              <a:t>雅</a:t>
            </a:r>
            <a:r>
              <a:rPr lang="en-US" sz="2000" dirty="0" smtClean="0"/>
              <a:t>1:12</a:t>
            </a:r>
            <a:r>
              <a:rPr lang="en-US" sz="2000" dirty="0"/>
              <a:t> </a:t>
            </a:r>
            <a:r>
              <a:rPr lang="en-US" sz="2000" dirty="0" smtClean="0"/>
              <a:t>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12 </a:t>
            </a:r>
            <a:r>
              <a:rPr lang="en-US" sz="2000" dirty="0" smtClean="0"/>
              <a:t>B</a:t>
            </a:r>
            <a:r>
              <a:rPr lang="zh-CN" altLang="zh-CN" sz="2000" dirty="0" smtClean="0"/>
              <a:t>忍受</a:t>
            </a:r>
            <a:r>
              <a:rPr lang="zh-CN" altLang="zh-CN" sz="2000" dirty="0"/>
              <a:t>试探的人是有福的，因为他经过试验以后，必得生命的</a:t>
            </a:r>
            <a:r>
              <a:rPr lang="zh-CN" altLang="zh-CN" sz="2000" dirty="0" smtClean="0"/>
              <a:t>冠冕；这是主应许给那些爱他之人的</a:t>
            </a:r>
            <a:r>
              <a:rPr lang="zh-CN" altLang="en-US" sz="20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1598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服侍的机会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冠冕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752600"/>
            <a:ext cx="7125112" cy="4051437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000" dirty="0" smtClean="0"/>
              <a:t>彼前</a:t>
            </a:r>
            <a:r>
              <a:rPr lang="en-US" sz="2000" dirty="0" smtClean="0"/>
              <a:t>5:4</a:t>
            </a:r>
            <a:r>
              <a:rPr lang="en-US" sz="2000" dirty="0"/>
              <a:t> </a:t>
            </a:r>
            <a:r>
              <a:rPr lang="en-US" sz="2000" dirty="0" smtClean="0"/>
              <a:t>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4 </a:t>
            </a:r>
            <a:r>
              <a:rPr lang="zh-CN" altLang="zh-CN" sz="2000" dirty="0" smtClean="0"/>
              <a:t>到</a:t>
            </a:r>
            <a:r>
              <a:rPr lang="zh-CN" altLang="zh-CN" sz="2000" dirty="0"/>
              <a:t>了牧长显现的时候，你们必得那永不衰残的荣耀</a:t>
            </a:r>
            <a:r>
              <a:rPr lang="zh-CN" altLang="zh-CN" sz="2000" dirty="0" smtClean="0"/>
              <a:t>冠冕</a:t>
            </a:r>
            <a:r>
              <a:rPr lang="zh-CN" altLang="en-US" sz="2000" dirty="0" smtClean="0"/>
              <a:t>。</a:t>
            </a:r>
            <a:endParaRPr lang="en-US" sz="2000" dirty="0"/>
          </a:p>
          <a:p>
            <a:pPr marL="0" indent="0">
              <a:buNone/>
            </a:pPr>
            <a:r>
              <a:rPr lang="zh-CN" altLang="en-US" sz="2000" dirty="0" smtClean="0"/>
              <a:t>启</a:t>
            </a:r>
            <a:r>
              <a:rPr lang="en-US" sz="2000" dirty="0" smtClean="0"/>
              <a:t> 2:10 (</a:t>
            </a:r>
            <a:r>
              <a:rPr lang="zh-CN" altLang="en-US" sz="2000" dirty="0" smtClean="0"/>
              <a:t>和合本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baseline="30000" dirty="0"/>
              <a:t>10 </a:t>
            </a:r>
            <a:r>
              <a:rPr lang="zh-CN" altLang="zh-CN" sz="2000" dirty="0" smtClean="0"/>
              <a:t>你</a:t>
            </a:r>
            <a:r>
              <a:rPr lang="zh-CN" altLang="zh-CN" sz="2000" dirty="0"/>
              <a:t>将要受的苦你不用怕。魔鬼要把你们中间几个人下在监里，叫你们被试炼，你们必受患难十日。你务要至死忠心，我就赐给你那生命的</a:t>
            </a:r>
            <a:r>
              <a:rPr lang="zh-CN" altLang="zh-CN" sz="2000" dirty="0" smtClean="0"/>
              <a:t>冠冕</a:t>
            </a:r>
            <a:r>
              <a:rPr lang="zh-CN" altLang="en-US" sz="20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2391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服侍的机会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冠冕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400" dirty="0" smtClean="0"/>
              <a:t>启</a:t>
            </a:r>
            <a:r>
              <a:rPr lang="en-US" sz="2400" dirty="0" smtClean="0"/>
              <a:t> 3:10 (</a:t>
            </a:r>
            <a:r>
              <a:rPr lang="zh-CN" altLang="en-US" sz="2400" dirty="0" smtClean="0"/>
              <a:t>和合本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b="1" baseline="30000" dirty="0"/>
              <a:t>10 </a:t>
            </a:r>
            <a:r>
              <a:rPr lang="zh-CN" altLang="zh-CN" sz="2400" dirty="0" smtClean="0"/>
              <a:t>你</a:t>
            </a:r>
            <a:r>
              <a:rPr lang="zh-CN" altLang="zh-CN" sz="2400" dirty="0"/>
              <a:t>既遵守我忍耐的道，我必在普天下人受试炼的时候，保守你免去你的试</a:t>
            </a:r>
            <a:r>
              <a:rPr lang="zh-CN" altLang="zh-CN" sz="2400" dirty="0" smtClean="0"/>
              <a:t>炼</a:t>
            </a:r>
            <a:r>
              <a:rPr lang="zh-CN" altLang="en-US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1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304800"/>
            <a:ext cx="4773821" cy="2338981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54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81000" y="3429000"/>
            <a:ext cx="7772400" cy="3048000"/>
          </a:xfrm>
        </p:spPr>
        <p:txBody>
          <a:bodyPr>
            <a:normAutofit/>
          </a:bodyPr>
          <a:lstStyle/>
          <a:p>
            <a:pPr algn="l"/>
            <a:r>
              <a:rPr lang="zh-CN" altLang="en-US" sz="3900" dirty="0">
                <a:latin typeface="Blue Highway Linocut" pitchFamily="2" charset="0"/>
              </a:rPr>
              <a:t>启</a:t>
            </a:r>
            <a:r>
              <a:rPr lang="en-US" sz="3900" dirty="0" smtClean="0">
                <a:latin typeface="Blue Highway Linocut" pitchFamily="2" charset="0"/>
              </a:rPr>
              <a:t>2:7</a:t>
            </a:r>
          </a:p>
          <a:p>
            <a:pPr algn="l"/>
            <a:r>
              <a:rPr lang="zh-CN" altLang="en-US" sz="3900" dirty="0" smtClean="0">
                <a:latin typeface="Blue Highway Linocut" pitchFamily="2" charset="0"/>
              </a:rPr>
              <a:t>圣灵向众教会所说的话，凡有耳的，就应当听。得胜的，我必将神乐园中生命树的果子赐给他吃。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0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服侍的机会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冠冕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zh-CN" altLang="en-US" sz="2800" dirty="0" smtClean="0"/>
              <a:t>太</a:t>
            </a:r>
            <a:r>
              <a:rPr lang="en-US" sz="2800" dirty="0" smtClean="0"/>
              <a:t>25:1-13</a:t>
            </a:r>
            <a:endParaRPr lang="en-US" sz="2800" dirty="0"/>
          </a:p>
          <a:p>
            <a:pPr marL="914400" lvl="2" indent="0">
              <a:buNone/>
            </a:pPr>
            <a:r>
              <a:rPr lang="zh-CN" altLang="en-US" sz="2800" dirty="0" smtClean="0"/>
              <a:t>十个童女的比喻</a:t>
            </a:r>
            <a:endParaRPr lang="en-US" sz="2800" dirty="0"/>
          </a:p>
          <a:p>
            <a:pPr marL="457200" lvl="1" indent="0">
              <a:buNone/>
            </a:pPr>
            <a:r>
              <a:rPr lang="zh-CN" altLang="en-US" sz="2800" dirty="0" smtClean="0"/>
              <a:t>太</a:t>
            </a:r>
            <a:r>
              <a:rPr lang="en-US" sz="2800" dirty="0" smtClean="0"/>
              <a:t> </a:t>
            </a:r>
            <a:r>
              <a:rPr lang="en-US" sz="2800" dirty="0"/>
              <a:t>25:14-30</a:t>
            </a:r>
          </a:p>
          <a:p>
            <a:pPr marL="914400" lvl="2" indent="0">
              <a:buNone/>
            </a:pPr>
            <a:r>
              <a:rPr lang="zh-CN" altLang="en-US" sz="2800" dirty="0" smtClean="0"/>
              <a:t>按才受托的比喻</a:t>
            </a:r>
            <a:endParaRPr lang="en-US" sz="2800" dirty="0" smtClean="0"/>
          </a:p>
          <a:p>
            <a:pPr marL="457200" lvl="2" indent="0">
              <a:buNone/>
            </a:pPr>
            <a:r>
              <a:rPr lang="zh-CN" altLang="en-US" sz="2800" dirty="0" smtClean="0"/>
              <a:t>路</a:t>
            </a:r>
            <a:r>
              <a:rPr lang="en-US" sz="2800" dirty="0" smtClean="0"/>
              <a:t>19:12-27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	</a:t>
            </a:r>
            <a:r>
              <a:rPr lang="zh-CN" altLang="en-US" sz="2800" dirty="0" smtClean="0"/>
              <a:t>十锭银子的比喻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61130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与基督一同作王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</a:t>
            </a:r>
            <a:r>
              <a:rPr lang="zh-CN" altLang="zh-CN" sz="3200" dirty="0"/>
              <a:t>伟大又奇妙的应许是给那些听神的话并得胜的人</a:t>
            </a:r>
            <a:r>
              <a:rPr lang="en-US" altLang="zh-CN" sz="3200" dirty="0"/>
              <a:t>…… </a:t>
            </a:r>
            <a:r>
              <a:rPr lang="zh-CN" altLang="zh-CN" sz="3200" dirty="0"/>
              <a:t>在神的国度里与神同掌王权的权利</a:t>
            </a:r>
            <a:r>
              <a:rPr lang="en-US" altLang="zh-CN" sz="3200" dirty="0"/>
              <a:t>” ——</a:t>
            </a:r>
            <a:r>
              <a:rPr lang="zh-CN" altLang="zh-CN" sz="3200" dirty="0" smtClean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723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与基督一同作王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228" y="1828800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启</a:t>
            </a:r>
            <a:r>
              <a:rPr lang="en-US" dirty="0" smtClean="0"/>
              <a:t>5:10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10 </a:t>
            </a:r>
            <a:r>
              <a:rPr lang="zh-CN" altLang="zh-CN" dirty="0" smtClean="0"/>
              <a:t>又</a:t>
            </a:r>
            <a:r>
              <a:rPr lang="zh-CN" altLang="zh-CN" dirty="0"/>
              <a:t>叫他们成为国民，作祭司，归于神，在地上执掌</a:t>
            </a:r>
            <a:r>
              <a:rPr lang="zh-CN" altLang="zh-CN" dirty="0" smtClean="0"/>
              <a:t>王权</a:t>
            </a:r>
            <a:r>
              <a:rPr lang="zh-CN" altLang="en-US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zh-CN" altLang="en-US" dirty="0" smtClean="0"/>
              <a:t>启</a:t>
            </a:r>
            <a:r>
              <a:rPr lang="en-US" dirty="0" smtClean="0"/>
              <a:t>20:6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6 </a:t>
            </a:r>
            <a:r>
              <a:rPr lang="zh-CN" altLang="zh-CN" dirty="0" smtClean="0"/>
              <a:t>在</a:t>
            </a:r>
            <a:r>
              <a:rPr lang="zh-CN" altLang="zh-CN" dirty="0"/>
              <a:t>头一次复活有份的有福了、圣洁了，第二次的死在他们身上没有权柄。他们必作神和基督的祭司，并要与基督一同作王一千年</a:t>
            </a:r>
            <a:r>
              <a:rPr lang="zh-CN" altLang="zh-CN" dirty="0" smtClean="0"/>
              <a:t>。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/>
              <a:t>启</a:t>
            </a:r>
            <a:r>
              <a:rPr lang="en-US" dirty="0" smtClean="0"/>
              <a:t>22:5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5 </a:t>
            </a:r>
            <a:r>
              <a:rPr lang="zh-CN" altLang="zh-CN" dirty="0" smtClean="0"/>
              <a:t>不再</a:t>
            </a:r>
            <a:r>
              <a:rPr lang="zh-CN" altLang="zh-CN" dirty="0"/>
              <a:t>有黑夜，他们也不用灯光、日光，因为主神要光照他们，他们要作王，直到永永远</a:t>
            </a:r>
            <a:r>
              <a:rPr lang="zh-CN" altLang="zh-CN" dirty="0" smtClean="0"/>
              <a:t>远</a:t>
            </a:r>
            <a:r>
              <a:rPr lang="zh-CN" altLang="en-US" dirty="0" smtClean="0"/>
              <a:t>。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9925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假如我“被打倒了”，会怎么样？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“</a:t>
            </a:r>
            <a:r>
              <a:rPr lang="zh-CN" altLang="zh-CN" sz="2800" dirty="0"/>
              <a:t>在面对常有的个人仇恨和排斥时，门徒无疑受到极大的诱惑而放弃信仰，当救自己脱离这些敌意和危险。耶稣提醒他们，然而，只有忍耐到底的必然得救。</a:t>
            </a:r>
            <a:r>
              <a:rPr lang="en-US" altLang="zh-CN" sz="2800" dirty="0"/>
              <a:t>”——</a:t>
            </a:r>
            <a:r>
              <a:rPr lang="en-US" altLang="zh-CN" sz="2800" smtClean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2254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假使“</a:t>
            </a:r>
            <a:r>
              <a:rPr lang="en-US" altLang="zh-CN" dirty="0" err="1"/>
              <a:t>我被打倒了</a:t>
            </a:r>
            <a:r>
              <a:rPr lang="en-US" altLang="zh-CN" dirty="0"/>
              <a:t>”，</a:t>
            </a:r>
            <a:r>
              <a:rPr lang="en-US" altLang="zh-CN" dirty="0" err="1"/>
              <a:t>会怎么样</a:t>
            </a:r>
            <a:r>
              <a:rPr lang="en-US" altLang="zh-CN" dirty="0"/>
              <a:t>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林前</a:t>
            </a:r>
            <a:r>
              <a:rPr lang="en-US" dirty="0" smtClean="0"/>
              <a:t>3:15-17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15 </a:t>
            </a:r>
            <a:r>
              <a:rPr lang="zh-CN" altLang="zh-CN" dirty="0" smtClean="0"/>
              <a:t>人</a:t>
            </a:r>
            <a:r>
              <a:rPr lang="zh-CN" altLang="zh-CN" dirty="0"/>
              <a:t>的工程若被烧了，他就要受亏损，自己却要得救。虽然得救，乃像从火里经过的一样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16 </a:t>
            </a:r>
            <a:r>
              <a:rPr lang="zh-CN" altLang="zh-CN" dirty="0" smtClean="0"/>
              <a:t>岂不</a:t>
            </a:r>
            <a:r>
              <a:rPr lang="zh-CN" altLang="zh-CN" dirty="0"/>
              <a:t>知你们是神的殿，神的灵住在你们里头吗</a:t>
            </a:r>
            <a:r>
              <a:rPr lang="zh-CN" altLang="zh-CN" dirty="0" smtClean="0"/>
              <a:t>？</a:t>
            </a:r>
            <a:endParaRPr lang="en-US" dirty="0"/>
          </a:p>
          <a:p>
            <a:r>
              <a:rPr lang="en-US" b="1" baseline="30000" dirty="0"/>
              <a:t>17 </a:t>
            </a:r>
            <a:r>
              <a:rPr lang="zh-CN" altLang="zh-CN" dirty="0" smtClean="0"/>
              <a:t>若</a:t>
            </a:r>
            <a:r>
              <a:rPr lang="zh-CN" altLang="zh-CN" dirty="0"/>
              <a:t>有人毁坏神的殿，神必要毁坏那人，因为神的殿是圣的，这殿就是你们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790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altLang="zh-CN" dirty="0"/>
              <a:t>假使“</a:t>
            </a:r>
            <a:r>
              <a:rPr lang="en-US" altLang="zh-CN" dirty="0" err="1"/>
              <a:t>我被打倒了</a:t>
            </a:r>
            <a:r>
              <a:rPr lang="en-US" altLang="zh-CN" dirty="0"/>
              <a:t>”，</a:t>
            </a:r>
            <a:r>
              <a:rPr lang="en-US" altLang="zh-CN" dirty="0" err="1"/>
              <a:t>会怎么样</a:t>
            </a:r>
            <a:r>
              <a:rPr lang="en-US" altLang="zh-CN" dirty="0"/>
              <a:t>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林前</a:t>
            </a:r>
            <a:r>
              <a:rPr lang="en-US" dirty="0" smtClean="0"/>
              <a:t>9:24-27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24 </a:t>
            </a:r>
            <a:r>
              <a:rPr lang="zh-CN" altLang="zh-CN" dirty="0" smtClean="0"/>
              <a:t>岂不</a:t>
            </a:r>
            <a:r>
              <a:rPr lang="zh-CN" altLang="zh-CN" dirty="0"/>
              <a:t>知在场上赛跑的都跑，但得奖赏的只有一人？你们也当这样跑，好叫你们得着奖赏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25 </a:t>
            </a:r>
            <a:r>
              <a:rPr lang="zh-CN" altLang="zh-CN" dirty="0" smtClean="0"/>
              <a:t>凡</a:t>
            </a:r>
            <a:r>
              <a:rPr lang="zh-CN" altLang="zh-CN" dirty="0"/>
              <a:t>较力争胜的，诸事都有节制，他们不过是要得能坏的冠冕；我们却是要得不能坏的冠冕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26 </a:t>
            </a:r>
            <a:r>
              <a:rPr lang="zh-CN" altLang="zh-CN" dirty="0" smtClean="0"/>
              <a:t>所以</a:t>
            </a:r>
            <a:r>
              <a:rPr lang="zh-CN" altLang="zh-CN" dirty="0"/>
              <a:t>，我奔跑，不像无定向的；我斗拳，不像打空气</a:t>
            </a:r>
            <a:r>
              <a:rPr lang="zh-CN" altLang="zh-CN" dirty="0" smtClean="0"/>
              <a:t>的</a:t>
            </a:r>
            <a:r>
              <a:rPr lang="zh-CN" altLang="en-US" dirty="0" smtClean="0"/>
              <a:t>。</a:t>
            </a:r>
            <a:endParaRPr lang="en-US" dirty="0"/>
          </a:p>
          <a:p>
            <a:r>
              <a:rPr lang="en-US" b="1" baseline="30000" dirty="0"/>
              <a:t>27 </a:t>
            </a:r>
            <a:r>
              <a:rPr lang="zh-CN" altLang="zh-CN" dirty="0" smtClean="0"/>
              <a:t>我</a:t>
            </a:r>
            <a:r>
              <a:rPr lang="zh-CN" altLang="zh-CN" dirty="0"/>
              <a:t>是攻克己身，叫身服我，恐怕我传福音给别人，自己反被弃绝</a:t>
            </a:r>
            <a:r>
              <a:rPr lang="zh-CN" altLang="zh-CN" dirty="0" smtClean="0"/>
              <a:t>了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4749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假使“</a:t>
            </a:r>
            <a:r>
              <a:rPr lang="en-US" altLang="zh-CN" dirty="0" err="1"/>
              <a:t>我被打倒了</a:t>
            </a:r>
            <a:r>
              <a:rPr lang="en-US" altLang="zh-CN" dirty="0"/>
              <a:t>”，</a:t>
            </a:r>
            <a:r>
              <a:rPr lang="en-US" altLang="zh-CN" dirty="0" err="1"/>
              <a:t>会怎么样</a:t>
            </a:r>
            <a:r>
              <a:rPr lang="en-US" altLang="zh-CN" dirty="0"/>
              <a:t>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400" dirty="0" smtClean="0"/>
              <a:t>提后</a:t>
            </a:r>
            <a:r>
              <a:rPr lang="en-US" sz="2400" dirty="0" smtClean="0"/>
              <a:t>1:12 (</a:t>
            </a:r>
            <a:r>
              <a:rPr lang="zh-CN" altLang="en-US" sz="2400" dirty="0" smtClean="0"/>
              <a:t>和合本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b="1" baseline="30000" dirty="0"/>
              <a:t>12 </a:t>
            </a:r>
            <a:r>
              <a:rPr lang="zh-CN" altLang="zh-CN" sz="2400" dirty="0" smtClean="0"/>
              <a:t>为</a:t>
            </a:r>
            <a:r>
              <a:rPr lang="zh-CN" altLang="zh-CN" sz="2400" dirty="0"/>
              <a:t>这缘故，我也受这些苦难，然而我不以为耻。因为知道我所信的是谁，也深信他能保全我所交付他的（或作</a:t>
            </a:r>
            <a:r>
              <a:rPr lang="en-US" altLang="zh-CN" sz="2400" dirty="0"/>
              <a:t>“</a:t>
            </a:r>
            <a:r>
              <a:rPr lang="zh-CN" altLang="zh-CN" sz="2400" dirty="0"/>
              <a:t>他所交托我的</a:t>
            </a:r>
            <a:r>
              <a:rPr lang="en-US" altLang="zh-CN" sz="2400" dirty="0"/>
              <a:t>”</a:t>
            </a:r>
            <a:r>
              <a:rPr lang="zh-CN" altLang="zh-CN" sz="2400" dirty="0"/>
              <a:t>），直到</a:t>
            </a:r>
            <a:r>
              <a:rPr lang="zh-CN" altLang="zh-CN" sz="2400" dirty="0" smtClean="0"/>
              <a:t>那日</a:t>
            </a:r>
            <a:r>
              <a:rPr lang="zh-CN" altLang="en-US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8553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假使“</a:t>
            </a:r>
            <a:r>
              <a:rPr lang="en-US" altLang="zh-CN" dirty="0" err="1"/>
              <a:t>我被打倒了</a:t>
            </a:r>
            <a:r>
              <a:rPr lang="en-US" altLang="zh-CN" dirty="0"/>
              <a:t>”，</a:t>
            </a:r>
            <a:r>
              <a:rPr lang="en-US" altLang="zh-CN" dirty="0" err="1"/>
              <a:t>会怎么样</a:t>
            </a:r>
            <a:r>
              <a:rPr lang="en-US" altLang="zh-CN" dirty="0"/>
              <a:t>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来</a:t>
            </a:r>
            <a:r>
              <a:rPr lang="en-US" dirty="0" smtClean="0"/>
              <a:t> </a:t>
            </a:r>
            <a:r>
              <a:rPr lang="en-US" dirty="0"/>
              <a:t>10:32-38 </a:t>
            </a:r>
            <a:r>
              <a:rPr lang="en-US" dirty="0" smtClean="0"/>
              <a:t>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baseline="30000" dirty="0"/>
              <a:t>32 </a:t>
            </a:r>
            <a:r>
              <a:rPr lang="zh-CN" altLang="zh-CN" dirty="0" smtClean="0"/>
              <a:t>你们</a:t>
            </a:r>
            <a:r>
              <a:rPr lang="zh-CN" altLang="zh-CN" dirty="0"/>
              <a:t>要追念往日，蒙了关照以后所忍受大争战的各样苦难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33 </a:t>
            </a:r>
            <a:r>
              <a:rPr lang="zh-CN" altLang="zh-CN" dirty="0" smtClean="0"/>
              <a:t>一面</a:t>
            </a:r>
            <a:r>
              <a:rPr lang="zh-CN" altLang="zh-CN" dirty="0"/>
              <a:t>被毁谤，遭患难，成了戏景，叫众人观看；一面陪伴那些受这样苦难的人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34 </a:t>
            </a:r>
            <a:r>
              <a:rPr lang="zh-CN" altLang="zh-CN" dirty="0" smtClean="0"/>
              <a:t>因为</a:t>
            </a:r>
            <a:r>
              <a:rPr lang="zh-CN" altLang="zh-CN" dirty="0"/>
              <a:t>你们体恤了那些被捆锁的人，并且你们的家业被人抢去，也甘心忍受，知道自己有更美、长存的家业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9827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假使“</a:t>
            </a:r>
            <a:r>
              <a:rPr lang="en-US" altLang="zh-CN" dirty="0" err="1"/>
              <a:t>我被打倒了</a:t>
            </a:r>
            <a:r>
              <a:rPr lang="en-US" altLang="zh-CN" dirty="0"/>
              <a:t>”，</a:t>
            </a:r>
            <a:r>
              <a:rPr lang="en-US" altLang="zh-CN" dirty="0" err="1"/>
              <a:t>会怎么样</a:t>
            </a:r>
            <a:r>
              <a:rPr lang="en-US" altLang="zh-CN" dirty="0"/>
              <a:t>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/>
              <a:t>35 </a:t>
            </a:r>
            <a:r>
              <a:rPr lang="zh-CN" altLang="zh-CN" dirty="0" smtClean="0"/>
              <a:t>所以</a:t>
            </a:r>
            <a:r>
              <a:rPr lang="zh-CN" altLang="zh-CN" dirty="0"/>
              <a:t>，你们不可丢弃勇敢的心，存这样的心必得大赏赐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36 </a:t>
            </a:r>
            <a:r>
              <a:rPr lang="zh-CN" altLang="zh-CN" dirty="0" smtClean="0"/>
              <a:t>你们</a:t>
            </a:r>
            <a:r>
              <a:rPr lang="zh-CN" altLang="zh-CN" dirty="0"/>
              <a:t>必须忍耐，使你们行完了神的旨意，就可以得着所应许的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37 </a:t>
            </a:r>
            <a:r>
              <a:rPr lang="en-US" altLang="zh-CN" dirty="0" smtClean="0"/>
              <a:t>“</a:t>
            </a:r>
            <a:r>
              <a:rPr lang="zh-CN" altLang="zh-CN" dirty="0"/>
              <a:t>因为还有一点点时候，那要来的就来，并不迟延</a:t>
            </a:r>
            <a:r>
              <a:rPr lang="zh-CN" altLang="zh-CN" dirty="0" smtClean="0"/>
              <a:t>。</a:t>
            </a:r>
            <a:endParaRPr lang="en-US" dirty="0"/>
          </a:p>
          <a:p>
            <a:r>
              <a:rPr lang="en-US" b="1" baseline="30000" dirty="0"/>
              <a:t>38 </a:t>
            </a:r>
            <a:r>
              <a:rPr lang="zh-CN" altLang="zh-CN" dirty="0" smtClean="0"/>
              <a:t>只是</a:t>
            </a:r>
            <a:r>
              <a:rPr lang="zh-CN" altLang="zh-CN" dirty="0"/>
              <a:t>义人必因信得生</a:t>
            </a:r>
            <a:r>
              <a:rPr lang="en-US" altLang="zh-CN" dirty="0"/>
              <a:t>(“</a:t>
            </a:r>
            <a:r>
              <a:rPr lang="zh-CN" altLang="zh-CN" dirty="0"/>
              <a:t>义人</a:t>
            </a:r>
            <a:r>
              <a:rPr lang="en-US" altLang="zh-CN" dirty="0"/>
              <a:t>”</a:t>
            </a:r>
            <a:r>
              <a:rPr lang="zh-CN" altLang="zh-CN" dirty="0"/>
              <a:t>有古卷作</a:t>
            </a:r>
            <a:r>
              <a:rPr lang="en-US" altLang="zh-CN" dirty="0"/>
              <a:t>“</a:t>
            </a:r>
            <a:r>
              <a:rPr lang="zh-CN" altLang="zh-CN" dirty="0"/>
              <a:t>我的义人</a:t>
            </a:r>
            <a:r>
              <a:rPr lang="en-US" altLang="zh-CN" dirty="0"/>
              <a:t>”)</a:t>
            </a:r>
            <a:r>
              <a:rPr lang="zh-CN" altLang="zh-CN" dirty="0"/>
              <a:t>，他若退后，我心里就不喜欢他。</a:t>
            </a:r>
            <a:r>
              <a:rPr lang="en-US" altLang="zh-CN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83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304800"/>
            <a:ext cx="4773821" cy="2338981"/>
          </a:xfrm>
        </p:spPr>
        <p:txBody>
          <a:bodyPr/>
          <a:lstStyle/>
          <a:p>
            <a:r>
              <a:rPr lang="zh-CN" altLang="en-US" sz="8000" dirty="0" smtClean="0">
                <a:latin typeface="Blue Highway Linocut" pitchFamily="2" charset="0"/>
              </a:rPr>
              <a:t>谁是得胜者？</a:t>
            </a:r>
            <a:endParaRPr lang="en-US" sz="54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81000" y="2667000"/>
            <a:ext cx="7772400" cy="3810000"/>
          </a:xfrm>
        </p:spPr>
        <p:txBody>
          <a:bodyPr>
            <a:normAutofit/>
          </a:bodyPr>
          <a:lstStyle/>
          <a:p>
            <a:pPr algn="l"/>
            <a:r>
              <a:rPr lang="zh-CN" altLang="en-US" sz="3900" dirty="0" smtClean="0">
                <a:latin typeface="Blue Highway Linocut" pitchFamily="2" charset="0"/>
              </a:rPr>
              <a:t>启</a:t>
            </a:r>
            <a:r>
              <a:rPr lang="en-US" sz="3900" dirty="0" smtClean="0">
                <a:latin typeface="Blue Highway Linocut" pitchFamily="2" charset="0"/>
              </a:rPr>
              <a:t>2:20</a:t>
            </a:r>
          </a:p>
          <a:p>
            <a:pPr algn="l"/>
            <a:r>
              <a:rPr lang="zh-CN" altLang="en-US" sz="3900" dirty="0" smtClean="0">
                <a:latin typeface="Blue Highway Linocut" pitchFamily="2" charset="0"/>
              </a:rPr>
              <a:t>然而，有一件事我要责备你，就是你容让那自称是先知的妇人耶洗别教导我的仆人，引诱他们行奸淫，吃祭偶像之物。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0</TotalTime>
  <Words>3259</Words>
  <Application>Microsoft Office PowerPoint</Application>
  <PresentationFormat>全屏显示(4:3)</PresentationFormat>
  <Paragraphs>385</Paragraphs>
  <Slides>88</Slides>
  <Notes>37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88</vt:i4>
      </vt:variant>
    </vt:vector>
  </HeadingPairs>
  <TitlesOfParts>
    <vt:vector size="100" baseType="lpstr">
      <vt:lpstr>Arial Unicode MS</vt:lpstr>
      <vt:lpstr>Blue Highway Linocut</vt:lpstr>
      <vt:lpstr>宋体</vt:lpstr>
      <vt:lpstr>微软雅黑</vt:lpstr>
      <vt:lpstr>Arial</vt:lpstr>
      <vt:lpstr>Calibri</vt:lpstr>
      <vt:lpstr>Courier New</vt:lpstr>
      <vt:lpstr>Mangal</vt:lpstr>
      <vt:lpstr>Trebuchet MS</vt:lpstr>
      <vt:lpstr>Verdana</vt:lpstr>
      <vt:lpstr>Wingdings 2</vt:lpstr>
      <vt:lpstr>Summer</vt:lpstr>
      <vt:lpstr>作一名得胜者</vt:lpstr>
      <vt:lpstr>谁是得胜者？</vt:lpstr>
      <vt:lpstr>PowerPoint 演示文稿</vt:lpstr>
      <vt:lpstr>谁是得胜者？</vt:lpstr>
      <vt:lpstr>PowerPoint 演示文稿</vt:lpstr>
      <vt:lpstr>谁是得胜者？</vt:lpstr>
      <vt:lpstr>谁是得胜者？</vt:lpstr>
      <vt:lpstr>谁是得胜者？</vt:lpstr>
      <vt:lpstr>谁是得胜者？</vt:lpstr>
      <vt:lpstr>谁是得胜者？</vt:lpstr>
      <vt:lpstr>谁是得胜者？</vt:lpstr>
      <vt:lpstr>谁是得胜者？</vt:lpstr>
      <vt:lpstr>PowerPoint 演示文稿</vt:lpstr>
      <vt:lpstr>赏赐</vt:lpstr>
      <vt:lpstr>PowerPoint 演示文稿</vt:lpstr>
      <vt:lpstr>赏赐:  不是……</vt:lpstr>
      <vt:lpstr>赏赐:  不是……</vt:lpstr>
      <vt:lpstr>赏赐:  是……</vt:lpstr>
      <vt:lpstr>赏赐:  </vt:lpstr>
      <vt:lpstr>PowerPoint 演示文稿</vt:lpstr>
      <vt:lpstr>赏赐:  </vt:lpstr>
      <vt:lpstr>PowerPoint 演示文稿</vt:lpstr>
      <vt:lpstr>……更多  服侍  王 的机会</vt:lpstr>
      <vt:lpstr>PowerPoint 演示文稿</vt:lpstr>
      <vt:lpstr>提后2:11-13  </vt:lpstr>
      <vt:lpstr> 提后2:11  我们若与基督同死，  也必与他同活。</vt:lpstr>
      <vt:lpstr>PowerPoint 演示文稿</vt:lpstr>
      <vt:lpstr>提后2:12  我们若能忍耐，  也必和他一同作王。</vt:lpstr>
      <vt:lpstr>PowerPoint 演示文稿</vt:lpstr>
      <vt:lpstr>提后2:11-13  我们若不认他，  他也必不认我们。</vt:lpstr>
      <vt:lpstr>PowerPoint 演示文稿</vt:lpstr>
      <vt:lpstr>PowerPoint 演示文稿</vt:lpstr>
      <vt:lpstr>提后2:11-13  我们纵然失信，  他仍是可信的， 因为他不能背乎自己。</vt:lpstr>
      <vt:lpstr>PowerPoint 演示文稿</vt:lpstr>
      <vt:lpstr>……遭受亏损                                林前3:14-15</vt:lpstr>
      <vt:lpstr>PowerPoint 演示文稿</vt:lpstr>
      <vt:lpstr>……那又如何呢？</vt:lpstr>
      <vt:lpstr>……那又如何呢？               赛40 </vt:lpstr>
      <vt:lpstr>……那又如何？</vt:lpstr>
      <vt:lpstr>……那又如何？</vt:lpstr>
      <vt:lpstr>……那又如何？</vt:lpstr>
      <vt:lpstr>……那又如何？</vt:lpstr>
      <vt:lpstr>……那又如何？</vt:lpstr>
      <vt:lpstr>……那又如何？</vt:lpstr>
      <vt:lpstr>……那又如何？</vt:lpstr>
      <vt:lpstr>……那又如何？</vt:lpstr>
      <vt:lpstr>……那又如何？</vt:lpstr>
      <vt:lpstr>……那又如何？</vt:lpstr>
      <vt:lpstr>……那又如何？</vt:lpstr>
      <vt:lpstr>PowerPoint 演示文稿</vt:lpstr>
      <vt:lpstr>得胜者的品格</vt:lpstr>
      <vt:lpstr>得胜者的品格</vt:lpstr>
      <vt:lpstr>得胜者的品格</vt:lpstr>
      <vt:lpstr>得胜者的品格</vt:lpstr>
      <vt:lpstr>得胜者的品格</vt:lpstr>
      <vt:lpstr>得胜者的品格</vt:lpstr>
      <vt:lpstr>得胜者的品格</vt:lpstr>
      <vt:lpstr>PowerPoint 演示文稿</vt:lpstr>
      <vt:lpstr>PowerPoint 演示文稿</vt:lpstr>
      <vt:lpstr>PowerPoint 演示文稿</vt:lpstr>
      <vt:lpstr>配得一切</vt:lpstr>
      <vt:lpstr>配得一切</vt:lpstr>
      <vt:lpstr>配得一切</vt:lpstr>
      <vt:lpstr>配得一切</vt:lpstr>
      <vt:lpstr>配得一切</vt:lpstr>
      <vt:lpstr>配得一切</vt:lpstr>
      <vt:lpstr>死了就有收获——活着就是果子</vt:lpstr>
      <vt:lpstr>死了就有益处——活着就是果子</vt:lpstr>
      <vt:lpstr>预备作基督的新妇</vt:lpstr>
      <vt:lpstr>预备作基督的新妇</vt:lpstr>
      <vt:lpstr>预备作基督的新妇</vt:lpstr>
      <vt:lpstr>预备作基督的新妇</vt:lpstr>
      <vt:lpstr>预备作基督的新妇</vt:lpstr>
      <vt:lpstr>PowerPoint 演示文稿</vt:lpstr>
      <vt:lpstr> 服侍的机会——冠冕</vt:lpstr>
      <vt:lpstr>服侍的机会——冠冕</vt:lpstr>
      <vt:lpstr>服侍的机会——冠冕</vt:lpstr>
      <vt:lpstr>服侍的机会——冠冕</vt:lpstr>
      <vt:lpstr>服侍的机会——冠冕</vt:lpstr>
      <vt:lpstr>服侍的机会——冠冕</vt:lpstr>
      <vt:lpstr>与基督一同作王</vt:lpstr>
      <vt:lpstr>与基督一同作王</vt:lpstr>
      <vt:lpstr>假如我“被打倒了”，会怎么样？ </vt:lpstr>
      <vt:lpstr>假使“我被打倒了”，会怎么样？</vt:lpstr>
      <vt:lpstr> 假使“我被打倒了”，会怎么样？</vt:lpstr>
      <vt:lpstr>假使“我被打倒了”，会怎么样？</vt:lpstr>
      <vt:lpstr>假使“我被打倒了”，会怎么样？</vt:lpstr>
      <vt:lpstr>假使“我被打倒了”，会怎么样？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2019-01-03T00:09:45Z</dcterms:created>
  <dcterms:modified xsi:type="dcterms:W3CDTF">2019-08-02T11:51:14Z</dcterms:modified>
</cp:coreProperties>
</file>