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1" r:id="rId3"/>
    <p:sldId id="262" r:id="rId4"/>
    <p:sldId id="257" r:id="rId5"/>
    <p:sldId id="264" r:id="rId6"/>
    <p:sldId id="292" r:id="rId7"/>
    <p:sldId id="265" r:id="rId8"/>
    <p:sldId id="263" r:id="rId9"/>
    <p:sldId id="260" r:id="rId10"/>
    <p:sldId id="269" r:id="rId11"/>
    <p:sldId id="285" r:id="rId12"/>
    <p:sldId id="268" r:id="rId13"/>
    <p:sldId id="267" r:id="rId14"/>
    <p:sldId id="282" r:id="rId15"/>
    <p:sldId id="271" r:id="rId16"/>
    <p:sldId id="287" r:id="rId17"/>
    <p:sldId id="273" r:id="rId18"/>
    <p:sldId id="289" r:id="rId19"/>
    <p:sldId id="274" r:id="rId20"/>
    <p:sldId id="290" r:id="rId21"/>
    <p:sldId id="275" r:id="rId22"/>
    <p:sldId id="291" r:id="rId23"/>
    <p:sldId id="276" r:id="rId24"/>
    <p:sldId id="277" r:id="rId25"/>
    <p:sldId id="270" r:id="rId26"/>
    <p:sldId id="266" r:id="rId27"/>
    <p:sldId id="283" r:id="rId28"/>
    <p:sldId id="278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A710A-1279-4BAB-B1EC-60B99C9D30B9}" v="8" dt="2025-10-21T12:47:42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Martin" userId="fca9b90cb608cbed" providerId="LiveId" clId="{9772F359-1979-43AC-80A8-0E4BC608928E}"/>
    <pc:docChg chg="custSel addSld modSld">
      <pc:chgData name="Jennifer Martin" userId="fca9b90cb608cbed" providerId="LiveId" clId="{9772F359-1979-43AC-80A8-0E4BC608928E}" dt="2025-10-21T12:53:42.094" v="518" actId="207"/>
      <pc:docMkLst>
        <pc:docMk/>
      </pc:docMkLst>
      <pc:sldChg chg="addSp modSp mod">
        <pc:chgData name="Jennifer Martin" userId="fca9b90cb608cbed" providerId="LiveId" clId="{9772F359-1979-43AC-80A8-0E4BC608928E}" dt="2025-10-21T02:17:38.052" v="65" actId="207"/>
        <pc:sldMkLst>
          <pc:docMk/>
          <pc:sldMk cId="934270586" sldId="266"/>
        </pc:sldMkLst>
        <pc:spChg chg="add mod">
          <ac:chgData name="Jennifer Martin" userId="fca9b90cb608cbed" providerId="LiveId" clId="{9772F359-1979-43AC-80A8-0E4BC608928E}" dt="2025-10-21T02:17:38.052" v="65" actId="207"/>
          <ac:spMkLst>
            <pc:docMk/>
            <pc:sldMk cId="934270586" sldId="266"/>
            <ac:spMk id="3" creationId="{935423F4-8380-83B8-B198-3181A31B3DF4}"/>
          </ac:spMkLst>
        </pc:spChg>
      </pc:sldChg>
      <pc:sldChg chg="addSp modSp mod modAnim">
        <pc:chgData name="Jennifer Martin" userId="fca9b90cb608cbed" providerId="LiveId" clId="{9772F359-1979-43AC-80A8-0E4BC608928E}" dt="2025-10-21T12:47:42.119" v="171"/>
        <pc:sldMkLst>
          <pc:docMk/>
          <pc:sldMk cId="876720376" sldId="267"/>
        </pc:sldMkLst>
        <pc:spChg chg="add mod">
          <ac:chgData name="Jennifer Martin" userId="fca9b90cb608cbed" providerId="LiveId" clId="{9772F359-1979-43AC-80A8-0E4BC608928E}" dt="2025-10-21T12:47:28.449" v="170" actId="1076"/>
          <ac:spMkLst>
            <pc:docMk/>
            <pc:sldMk cId="876720376" sldId="267"/>
            <ac:spMk id="3" creationId="{6C525E9F-E442-7E29-C863-40C589DA59E2}"/>
          </ac:spMkLst>
        </pc:spChg>
      </pc:sldChg>
      <pc:sldChg chg="modSp mod">
        <pc:chgData name="Jennifer Martin" userId="fca9b90cb608cbed" providerId="LiveId" clId="{9772F359-1979-43AC-80A8-0E4BC608928E}" dt="2025-10-21T12:48:42.056" v="253" actId="27636"/>
        <pc:sldMkLst>
          <pc:docMk/>
          <pc:sldMk cId="2053639347" sldId="271"/>
        </pc:sldMkLst>
        <pc:spChg chg="mod">
          <ac:chgData name="Jennifer Martin" userId="fca9b90cb608cbed" providerId="LiveId" clId="{9772F359-1979-43AC-80A8-0E4BC608928E}" dt="2025-10-21T12:48:42.056" v="253" actId="27636"/>
          <ac:spMkLst>
            <pc:docMk/>
            <pc:sldMk cId="2053639347" sldId="271"/>
            <ac:spMk id="3" creationId="{AF0CF14B-EE37-E138-93C7-1EC2853B09FB}"/>
          </ac:spMkLst>
        </pc:spChg>
      </pc:sldChg>
      <pc:sldChg chg="modSp mod">
        <pc:chgData name="Jennifer Martin" userId="fca9b90cb608cbed" providerId="LiveId" clId="{9772F359-1979-43AC-80A8-0E4BC608928E}" dt="2025-10-21T12:52:18.288" v="448" actId="20577"/>
        <pc:sldMkLst>
          <pc:docMk/>
          <pc:sldMk cId="1954543599" sldId="273"/>
        </pc:sldMkLst>
        <pc:spChg chg="mod">
          <ac:chgData name="Jennifer Martin" userId="fca9b90cb608cbed" providerId="LiveId" clId="{9772F359-1979-43AC-80A8-0E4BC608928E}" dt="2025-10-21T12:52:18.288" v="448" actId="20577"/>
          <ac:spMkLst>
            <pc:docMk/>
            <pc:sldMk cId="1954543599" sldId="273"/>
            <ac:spMk id="3" creationId="{080AD03E-D0D1-63C7-9437-234526A12A3D}"/>
          </ac:spMkLst>
        </pc:spChg>
      </pc:sldChg>
      <pc:sldChg chg="modSp mod">
        <pc:chgData name="Jennifer Martin" userId="fca9b90cb608cbed" providerId="LiveId" clId="{9772F359-1979-43AC-80A8-0E4BC608928E}" dt="2025-10-21T12:51:23.830" v="401" actId="5793"/>
        <pc:sldMkLst>
          <pc:docMk/>
          <pc:sldMk cId="2317325282" sldId="274"/>
        </pc:sldMkLst>
        <pc:spChg chg="mod">
          <ac:chgData name="Jennifer Martin" userId="fca9b90cb608cbed" providerId="LiveId" clId="{9772F359-1979-43AC-80A8-0E4BC608928E}" dt="2025-10-21T12:51:23.830" v="401" actId="5793"/>
          <ac:spMkLst>
            <pc:docMk/>
            <pc:sldMk cId="2317325282" sldId="274"/>
            <ac:spMk id="3" creationId="{88147ED7-4212-1536-EEF8-756C75D8B189}"/>
          </ac:spMkLst>
        </pc:spChg>
      </pc:sldChg>
      <pc:sldChg chg="modSp mod">
        <pc:chgData name="Jennifer Martin" userId="fca9b90cb608cbed" providerId="LiveId" clId="{9772F359-1979-43AC-80A8-0E4BC608928E}" dt="2025-10-21T12:53:42.094" v="518" actId="207"/>
        <pc:sldMkLst>
          <pc:docMk/>
          <pc:sldMk cId="1198748437" sldId="275"/>
        </pc:sldMkLst>
        <pc:spChg chg="mod">
          <ac:chgData name="Jennifer Martin" userId="fca9b90cb608cbed" providerId="LiveId" clId="{9772F359-1979-43AC-80A8-0E4BC608928E}" dt="2025-10-21T12:53:42.094" v="518" actId="207"/>
          <ac:spMkLst>
            <pc:docMk/>
            <pc:sldMk cId="1198748437" sldId="275"/>
            <ac:spMk id="3" creationId="{98466A66-137F-5580-B072-EE4AF8AAFC82}"/>
          </ac:spMkLst>
        </pc:spChg>
      </pc:sldChg>
      <pc:sldChg chg="addSp modSp mod">
        <pc:chgData name="Jennifer Martin" userId="fca9b90cb608cbed" providerId="LiveId" clId="{9772F359-1979-43AC-80A8-0E4BC608928E}" dt="2025-10-21T02:18:17.322" v="69" actId="207"/>
        <pc:sldMkLst>
          <pc:docMk/>
          <pc:sldMk cId="1471439754" sldId="283"/>
        </pc:sldMkLst>
        <pc:spChg chg="add mod">
          <ac:chgData name="Jennifer Martin" userId="fca9b90cb608cbed" providerId="LiveId" clId="{9772F359-1979-43AC-80A8-0E4BC608928E}" dt="2025-10-21T02:18:17.322" v="69" actId="207"/>
          <ac:spMkLst>
            <pc:docMk/>
            <pc:sldMk cId="1471439754" sldId="283"/>
            <ac:spMk id="2" creationId="{841253FD-3188-0F79-052E-EB629201FDA9}"/>
          </ac:spMkLst>
        </pc:spChg>
        <pc:picChg chg="mod">
          <ac:chgData name="Jennifer Martin" userId="fca9b90cb608cbed" providerId="LiveId" clId="{9772F359-1979-43AC-80A8-0E4BC608928E}" dt="2025-10-21T02:18:00.596" v="66" actId="1076"/>
          <ac:picMkLst>
            <pc:docMk/>
            <pc:sldMk cId="1471439754" sldId="283"/>
            <ac:picMk id="5" creationId="{5375FA29-94C5-59EB-38AA-CB8D20B9C506}"/>
          </ac:picMkLst>
        </pc:picChg>
      </pc:sldChg>
      <pc:sldChg chg="addSp delSp modSp new mod">
        <pc:chgData name="Jennifer Martin" userId="fca9b90cb608cbed" providerId="LiveId" clId="{9772F359-1979-43AC-80A8-0E4BC608928E}" dt="2025-10-21T02:25:56.674" v="99" actId="255"/>
        <pc:sldMkLst>
          <pc:docMk/>
          <pc:sldMk cId="1378793106" sldId="292"/>
        </pc:sldMkLst>
        <pc:spChg chg="mod">
          <ac:chgData name="Jennifer Martin" userId="fca9b90cb608cbed" providerId="LiveId" clId="{9772F359-1979-43AC-80A8-0E4BC608928E}" dt="2025-10-21T02:25:56.674" v="99" actId="255"/>
          <ac:spMkLst>
            <pc:docMk/>
            <pc:sldMk cId="1378793106" sldId="292"/>
            <ac:spMk id="2" creationId="{E782C201-EE59-722B-A893-24FFAEE496FE}"/>
          </ac:spMkLst>
        </pc:spChg>
        <pc:spChg chg="del">
          <ac:chgData name="Jennifer Martin" userId="fca9b90cb608cbed" providerId="LiveId" clId="{9772F359-1979-43AC-80A8-0E4BC608928E}" dt="2025-10-21T02:23:34.451" v="71"/>
          <ac:spMkLst>
            <pc:docMk/>
            <pc:sldMk cId="1378793106" sldId="292"/>
            <ac:spMk id="3" creationId="{2A75CA86-32B1-9DB6-0528-EBED54B57478}"/>
          </ac:spMkLst>
        </pc:spChg>
        <pc:spChg chg="add del mod">
          <ac:chgData name="Jennifer Martin" userId="fca9b90cb608cbed" providerId="LiveId" clId="{9772F359-1979-43AC-80A8-0E4BC608928E}" dt="2025-10-21T02:23:44.358" v="72"/>
          <ac:spMkLst>
            <pc:docMk/>
            <pc:sldMk cId="1378793106" sldId="292"/>
            <ac:spMk id="4" creationId="{AE00C387-BF2B-41B2-2FAC-F2A0241CCC6F}"/>
          </ac:spMkLst>
        </pc:spChg>
        <pc:spChg chg="add del mod">
          <ac:chgData name="Jennifer Martin" userId="fca9b90cb608cbed" providerId="LiveId" clId="{9772F359-1979-43AC-80A8-0E4BC608928E}" dt="2025-10-21T02:25:18.864" v="73" actId="22"/>
          <ac:spMkLst>
            <pc:docMk/>
            <pc:sldMk cId="1378793106" sldId="292"/>
            <ac:spMk id="5" creationId="{CD4B1EE9-B8B9-E3AB-A84E-CFCCF176956B}"/>
          </ac:spMkLst>
        </pc:spChg>
        <pc:picChg chg="add mod ord">
          <ac:chgData name="Jennifer Martin" userId="fca9b90cb608cbed" providerId="LiveId" clId="{9772F359-1979-43AC-80A8-0E4BC608928E}" dt="2025-10-21T02:25:25.698" v="75" actId="14100"/>
          <ac:picMkLst>
            <pc:docMk/>
            <pc:sldMk cId="1378793106" sldId="292"/>
            <ac:picMk id="7" creationId="{54C9EDB7-35A1-108C-57DE-025EDD1F6B2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6:26.0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2,'74'-1,"11"0,0 4,98 14,-40 0,1-7,148-8,-193-2,-58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23:56.90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37,'1440'0,"-1405"-2,0-1,62-15,-73 13,17-4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24:09.74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23:59:07.84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 6423 0,'-96'-6423'0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7T23:59:13.89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3:43.14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0,'0'6328'0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3:52.09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23:59:07.84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 6423 0,'-96'-6423'0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7T23:59:13.89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3:43.14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0,'0'6328'0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3:52.09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6:31.61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1,'1103'0,"-1062"0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5:38.25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6471 0,'0'-6470'0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5:41.85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5:54.20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0,'0'6425'0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6:00.92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23:59:07.84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 6423 0,'-96'-6423'0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7T23:59:13.89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3:43.14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0,'0'6328'0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3:52.09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5:38.25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6471 0,'0'-6470'0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5:41.85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6:38.07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99,'40'0,"-5"1,0-1,0-2,-1-1,52-12,-51 5,26-8,2 2,0 3,122-10,296 26,-463-3,0 1,0 1,0 1,33 9,-20-1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5:54.20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0,'0'6425'0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6:00.92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6:51.50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6423 0,'0'-6422'0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6:56.46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7:09.81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0,'47'6421'0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7:15.46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23:59:07.84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 6423 0,'-96'-6423'0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7T23:59:13.894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3:43.14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0,'0'6328'0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3:52.09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6:40.5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1 147,'7'-5,"0"0,1 0,0 1,0 0,0 0,0 0,1 1,-1 1,1 0,0 0,-1 0,13 0,37-10,-20 1,0 2,1 2,57-4,118 8,-191 3,17-2,-1-1,68-16,-59 10,55-4,-9 10,-52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5:38.25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6471 0,'0'-6470'0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5:41.85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5:54.20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0,'0'6425'0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6:00.92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6:51.50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6423 0,'0'-6422'0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6:56.46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7:09.81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0,'47'6421'0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7:15.46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7:47.96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6470 0,'0'-6470'0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7:56.53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02:06:54.78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0,'1582'0'0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00:08:17.66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0,'0'6567'0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08:22.599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18T00:10:05.1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 0,'-8'0,"-3"0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8:49.52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2T02:07:00.9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0 144 0,'1677'-144'0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07:41.34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47,'1201'0,"-1163"-2,0-2,58-13,18-2,-73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23:49.67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99,'247'3,"271"-7,-328-17,-22 1,-120 14,60-14,-64 10,87-8,531 15,-331 6,-273 0,107 19,-101-11,81 3,164-16,110 4,-333 9,149 38,-115-22,-34-5,-49-12,0-1,74 6,390-13,-238-5,863 3,-1074 3,-1 2,53 12,70 6,404-19,-298-7,-183-2,0-4,119-28,-38 6,36 0,338-4,223 38,-738-1,1 2,66 15,-64-10,1-2,45 2,-41-8,-4-1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22T02:23:53.29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47,'1189'-18,"-1044"12,821-16,-617 46,38 0,-316-20,-1 3,97 22,-155-27,186 49,-139-39,2 1,0-2,87 3,739-13,-401-3,1117 2,-1528 3,102 18,32 3,256-22,-246-4,-174 5,-1 1,52 12,38 4,378-13,-287-9,781 2,-969-3,-1-1,1-2,47-13,-35 7,96-32,-111 31,1 2,0 1,1 2,58-6,315 12,-195 5,-173-3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7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5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64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72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9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40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2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9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2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4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9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3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4" Type="http://schemas.openxmlformats.org/officeDocument/2006/relationships/image" Target="../media/image210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.peabody.vanderbilt.edu/module/pmr/cresource/q2/p08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9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3.xm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21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6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customXml" Target="../ink/ink19.xml"/><Relationship Id="rId14" Type="http://schemas.openxmlformats.org/officeDocument/2006/relationships/customXml" Target="../ink/ink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29.xml"/><Relationship Id="rId18" Type="http://schemas.openxmlformats.org/officeDocument/2006/relationships/image" Target="../media/image25.png"/><Relationship Id="rId3" Type="http://schemas.openxmlformats.org/officeDocument/2006/relationships/customXml" Target="../ink/ink24.xml"/><Relationship Id="rId21" Type="http://schemas.openxmlformats.org/officeDocument/2006/relationships/image" Target="../media/image26.png"/><Relationship Id="rId7" Type="http://schemas.openxmlformats.org/officeDocument/2006/relationships/customXml" Target="../ink/ink26.xml"/><Relationship Id="rId12" Type="http://schemas.openxmlformats.org/officeDocument/2006/relationships/image" Target="../media/image23.png"/><Relationship Id="rId17" Type="http://schemas.openxmlformats.org/officeDocument/2006/relationships/customXml" Target="../ink/ink32.xml"/><Relationship Id="rId2" Type="http://schemas.openxmlformats.org/officeDocument/2006/relationships/image" Target="../media/image11.png"/><Relationship Id="rId16" Type="http://schemas.openxmlformats.org/officeDocument/2006/relationships/customXml" Target="../ink/ink31.xml"/><Relationship Id="rId20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19" Type="http://schemas.openxmlformats.org/officeDocument/2006/relationships/customXml" Target="../ink/ink33.xml"/><Relationship Id="rId4" Type="http://schemas.openxmlformats.org/officeDocument/2006/relationships/image" Target="../media/image19.png"/><Relationship Id="rId9" Type="http://schemas.openxmlformats.org/officeDocument/2006/relationships/customXml" Target="../ink/ink27.xml"/><Relationship Id="rId14" Type="http://schemas.openxmlformats.org/officeDocument/2006/relationships/customXml" Target="../ink/ink30.xml"/><Relationship Id="rId22" Type="http://schemas.openxmlformats.org/officeDocument/2006/relationships/customXml" Target="../ink/ink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41.xml"/><Relationship Id="rId18" Type="http://schemas.openxmlformats.org/officeDocument/2006/relationships/image" Target="../media/image25.png"/><Relationship Id="rId26" Type="http://schemas.openxmlformats.org/officeDocument/2006/relationships/image" Target="../media/image27.png"/><Relationship Id="rId3" Type="http://schemas.openxmlformats.org/officeDocument/2006/relationships/customXml" Target="../ink/ink36.xml"/><Relationship Id="rId21" Type="http://schemas.openxmlformats.org/officeDocument/2006/relationships/image" Target="../media/image26.png"/><Relationship Id="rId7" Type="http://schemas.openxmlformats.org/officeDocument/2006/relationships/customXml" Target="../ink/ink38.xml"/><Relationship Id="rId12" Type="http://schemas.openxmlformats.org/officeDocument/2006/relationships/image" Target="../media/image23.png"/><Relationship Id="rId17" Type="http://schemas.openxmlformats.org/officeDocument/2006/relationships/customXml" Target="../ink/ink44.xml"/><Relationship Id="rId25" Type="http://schemas.openxmlformats.org/officeDocument/2006/relationships/customXml" Target="../ink/ink50.xml"/><Relationship Id="rId2" Type="http://schemas.openxmlformats.org/officeDocument/2006/relationships/image" Target="../media/image11.png"/><Relationship Id="rId16" Type="http://schemas.openxmlformats.org/officeDocument/2006/relationships/customXml" Target="../ink/ink43.xml"/><Relationship Id="rId20" Type="http://schemas.openxmlformats.org/officeDocument/2006/relationships/customXml" Target="../ink/ink46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40.xml"/><Relationship Id="rId24" Type="http://schemas.openxmlformats.org/officeDocument/2006/relationships/customXml" Target="../ink/ink49.xml"/><Relationship Id="rId5" Type="http://schemas.openxmlformats.org/officeDocument/2006/relationships/customXml" Target="../ink/ink37.xml"/><Relationship Id="rId15" Type="http://schemas.openxmlformats.org/officeDocument/2006/relationships/image" Target="../media/image24.png"/><Relationship Id="rId23" Type="http://schemas.openxmlformats.org/officeDocument/2006/relationships/customXml" Target="../ink/ink48.xml"/><Relationship Id="rId28" Type="http://schemas.openxmlformats.org/officeDocument/2006/relationships/customXml" Target="../ink/ink52.xml"/><Relationship Id="rId10" Type="http://schemas.openxmlformats.org/officeDocument/2006/relationships/image" Target="../media/image22.png"/><Relationship Id="rId19" Type="http://schemas.openxmlformats.org/officeDocument/2006/relationships/customXml" Target="../ink/ink45.xml"/><Relationship Id="rId4" Type="http://schemas.openxmlformats.org/officeDocument/2006/relationships/image" Target="../media/image19.png"/><Relationship Id="rId9" Type="http://schemas.openxmlformats.org/officeDocument/2006/relationships/customXml" Target="../ink/ink39.xml"/><Relationship Id="rId14" Type="http://schemas.openxmlformats.org/officeDocument/2006/relationships/customXml" Target="../ink/ink42.xml"/><Relationship Id="rId22" Type="http://schemas.openxmlformats.org/officeDocument/2006/relationships/customXml" Target="../ink/ink47.xml"/><Relationship Id="rId27" Type="http://schemas.openxmlformats.org/officeDocument/2006/relationships/customXml" Target="../ink/ink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FE37C-8544-3786-E19C-74E91FEF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561" y="724619"/>
            <a:ext cx="7766936" cy="27043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solidFill>
                  <a:srgbClr val="FFCC00"/>
                </a:solidFill>
                <a:latin typeface="Ravie" panose="04040805050809020602" pitchFamily="82" charset="0"/>
              </a:rPr>
              <a:t>Synergize it!</a:t>
            </a:r>
            <a:br>
              <a:rPr lang="en-US" sz="7300" b="1" dirty="0">
                <a:solidFill>
                  <a:srgbClr val="FFCC00"/>
                </a:solidFill>
                <a:latin typeface="Ravie" panose="04040805050809020602" pitchFamily="82" charset="0"/>
              </a:rPr>
            </a:b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Engaging Strategies for RLA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8CF6E-81BE-E09C-5044-2C99C8BB8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973" y="4274897"/>
            <a:ext cx="9010112" cy="21335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Jennifer Martin, Literacy Consultant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Jmeducate.com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jmeducationpd@gmail.com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9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2F0280E-0F03-09C5-2B0A-D0E5445D93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63305" y="242960"/>
            <a:ext cx="6711352" cy="6372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2CA90CF-77BD-8B98-0971-F2621DB6602F}"/>
                  </a:ext>
                </a:extLst>
              </p14:cNvPr>
              <p14:cNvContentPartPr/>
              <p14:nvPr/>
            </p14:nvContentPartPr>
            <p14:xfrm>
              <a:off x="1586989" y="1310930"/>
              <a:ext cx="412920" cy="1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2CA90CF-77BD-8B98-0971-F2621DB660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989" y="1202930"/>
                <a:ext cx="5205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B163D11-E829-9217-51AC-0361AF4F36EF}"/>
                  </a:ext>
                </a:extLst>
              </p14:cNvPr>
              <p14:cNvContentPartPr/>
              <p14:nvPr/>
            </p14:nvContentPartPr>
            <p14:xfrm>
              <a:off x="1604269" y="2950010"/>
              <a:ext cx="41220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B163D11-E829-9217-51AC-0361AF4F36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0629" y="2842370"/>
                <a:ext cx="519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FE7B65C-7A33-963F-68E3-7F32487F2E80}"/>
                  </a:ext>
                </a:extLst>
              </p14:cNvPr>
              <p14:cNvContentPartPr/>
              <p14:nvPr/>
            </p14:nvContentPartPr>
            <p14:xfrm>
              <a:off x="1638829" y="3656690"/>
              <a:ext cx="470880" cy="3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FE7B65C-7A33-963F-68E3-7F32487F2E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5189" y="3548690"/>
                <a:ext cx="5785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3B7942-66A4-5BC0-AEEC-0E99D263995D}"/>
                  </a:ext>
                </a:extLst>
              </p14:cNvPr>
              <p14:cNvContentPartPr/>
              <p14:nvPr/>
            </p14:nvContentPartPr>
            <p14:xfrm>
              <a:off x="1707949" y="4881410"/>
              <a:ext cx="395280" cy="5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3B7942-66A4-5BC0-AEEC-0E99D26399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54309" y="4773410"/>
                <a:ext cx="5029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F6BD98E-FEE9-AAE4-DA34-EED0EDA9B082}"/>
                  </a:ext>
                </a:extLst>
              </p14:cNvPr>
              <p14:cNvContentPartPr/>
              <p14:nvPr/>
            </p14:nvContentPartPr>
            <p14:xfrm>
              <a:off x="8005069" y="1345130"/>
              <a:ext cx="569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F6BD98E-FEE9-AAE4-DA34-EED0EDA9B0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1069" y="1237130"/>
                <a:ext cx="677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9074F66-014A-760C-C3B9-0CC3044D44BE}"/>
                  </a:ext>
                </a:extLst>
              </p14:cNvPr>
              <p14:cNvContentPartPr/>
              <p14:nvPr/>
            </p14:nvContentPartPr>
            <p14:xfrm>
              <a:off x="8401789" y="1880450"/>
              <a:ext cx="604080" cy="52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9074F66-014A-760C-C3B9-0CC3044D44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47789" y="1772450"/>
                <a:ext cx="7117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D3F16F-7A46-B0F8-DF32-3F17753482D7}"/>
                  </a:ext>
                </a:extLst>
              </p14:cNvPr>
              <p14:cNvContentPartPr/>
              <p14:nvPr/>
            </p14:nvContentPartPr>
            <p14:xfrm>
              <a:off x="8160589" y="3985730"/>
              <a:ext cx="550440" cy="16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D3F16F-7A46-B0F8-DF32-3F17753482D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06589" y="3878090"/>
                <a:ext cx="65808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89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F3102A-D48B-3A96-4676-B8CF5B20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4571998"/>
            <a:ext cx="7673801" cy="16764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Pick your partner! Let’s break into pairs.</a:t>
            </a:r>
            <a:endParaRPr lang="en-US" sz="5400" kern="12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94CAC83B-7498-6630-DCF0-17EDCBEDB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7933" y="221410"/>
            <a:ext cx="6525882" cy="435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6278ED-A176-F5E0-EFC7-5B435458E2B2}"/>
              </a:ext>
            </a:extLst>
          </p:cNvPr>
          <p:cNvSpPr/>
          <p:nvPr/>
        </p:nvSpPr>
        <p:spPr>
          <a:xfrm>
            <a:off x="1777042" y="1930400"/>
            <a:ext cx="6849373" cy="47464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62F094-8E31-F49A-B09A-738B0879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5820"/>
            <a:ext cx="8596668" cy="1320800"/>
          </a:xfrm>
        </p:spPr>
        <p:txBody>
          <a:bodyPr/>
          <a:lstStyle/>
          <a:p>
            <a:r>
              <a:rPr lang="en-US" dirty="0"/>
              <a:t>This is a variation if you want to keep students working in pairs.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CDE9B-633F-B5B2-BF54-590DA5A7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61" y="2418237"/>
            <a:ext cx="4949134" cy="37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28CA89-D073-E38C-8088-235A95D57804}"/>
              </a:ext>
            </a:extLst>
          </p:cNvPr>
          <p:cNvSpPr/>
          <p:nvPr/>
        </p:nvSpPr>
        <p:spPr>
          <a:xfrm>
            <a:off x="5434641" y="224287"/>
            <a:ext cx="5520905" cy="64870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5C4D3-C95F-4439-A8C3-BEF413DB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58" y="1345569"/>
            <a:ext cx="4779034" cy="36404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use several text structures for responding, but today we are using a variation of QA12345-  QA12-5.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374BFD-12A1-5C23-38DF-E9885AF0D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688" y="687754"/>
            <a:ext cx="4834809" cy="54824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944C022-0A8F-2888-8EAD-891B272BBE9D}"/>
                  </a:ext>
                </a:extLst>
              </p14:cNvPr>
              <p14:cNvContentPartPr/>
              <p14:nvPr/>
            </p14:nvContentPartPr>
            <p14:xfrm>
              <a:off x="5900149" y="4242770"/>
              <a:ext cx="3603600" cy="89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944C022-0A8F-2888-8EAD-891B272BBE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6509" y="4134770"/>
                <a:ext cx="37112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2253E9-A9E6-25CB-8827-25A5C36B6F93}"/>
                  </a:ext>
                </a:extLst>
              </p14:cNvPr>
              <p14:cNvContentPartPr/>
              <p14:nvPr/>
            </p14:nvContentPartPr>
            <p14:xfrm>
              <a:off x="6072949" y="5038010"/>
              <a:ext cx="4087080" cy="104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2253E9-A9E6-25CB-8827-25A5C36B6F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9309" y="4930370"/>
                <a:ext cx="4194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D796682-8CDC-4B04-67A0-A5933CBDACF4}"/>
                  </a:ext>
                </a:extLst>
              </p14:cNvPr>
              <p14:cNvContentPartPr/>
              <p14:nvPr/>
            </p14:nvContentPartPr>
            <p14:xfrm>
              <a:off x="9523189" y="4265090"/>
              <a:ext cx="602280" cy="13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D796682-8CDC-4B04-67A0-A5933CBDAC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69549" y="4157090"/>
                <a:ext cx="7099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2005D62-2FDA-B5BD-9078-037BAEB65D6F}"/>
                  </a:ext>
                </a:extLst>
              </p14:cNvPr>
              <p14:cNvContentPartPr/>
              <p14:nvPr/>
            </p14:nvContentPartPr>
            <p14:xfrm>
              <a:off x="5986549" y="426149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2005D62-2FDA-B5BD-9078-037BAEB65D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2549" y="4153490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525E9F-E442-7E29-C863-40C589DA59E2}"/>
              </a:ext>
            </a:extLst>
          </p:cNvPr>
          <p:cNvSpPr txBox="1"/>
          <p:nvPr/>
        </p:nvSpPr>
        <p:spPr>
          <a:xfrm>
            <a:off x="674808" y="5108529"/>
            <a:ext cx="4399471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 to TrailofBreadCrumbs.net for more exciting text structures!!!</a:t>
            </a:r>
          </a:p>
        </p:txBody>
      </p:sp>
    </p:spTree>
    <p:extLst>
      <p:ext uri="{BB962C8B-B14F-4D97-AF65-F5344CB8AC3E}">
        <p14:creationId xmlns:p14="http://schemas.microsoft.com/office/powerpoint/2010/main" val="8767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96640-0C40-FA11-25AE-8C625A4A1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9D9D72-EBE8-455D-DCE9-4C9FD98E6FC5}"/>
              </a:ext>
            </a:extLst>
          </p:cNvPr>
          <p:cNvSpPr/>
          <p:nvPr/>
        </p:nvSpPr>
        <p:spPr>
          <a:xfrm>
            <a:off x="897148" y="1552755"/>
            <a:ext cx="8781690" cy="5305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0A414-D6B3-D118-63AA-138FA423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0"/>
            <a:ext cx="9161253" cy="13533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 use several text structures for responding, but today we are using a variation of QA12345--  QA12-5.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EBBDA9-4A69-9CB8-47C4-2F2BA189B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1220" y="258793"/>
            <a:ext cx="4865299" cy="78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3240-4234-6B8C-C485-2583F9D1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character is more arrogant:  the Fox or the Leopard?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F14B-EE37-E138-93C7-1EC2853B0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84251" cy="4516256"/>
          </a:xfrm>
        </p:spPr>
        <p:txBody>
          <a:bodyPr>
            <a:normAutofit/>
          </a:bodyPr>
          <a:lstStyle/>
          <a:p>
            <a:r>
              <a:rPr lang="en-US" sz="3200" b="1" dirty="0"/>
              <a:t>Look at your section of the graphic organizer and see which character you have been assigned.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Next to “Answer,” answer the question with a </a:t>
            </a:r>
            <a:r>
              <a:rPr lang="en-US" sz="3200" b="1" u="sng" dirty="0">
                <a:solidFill>
                  <a:srgbClr val="FF0000"/>
                </a:solidFill>
              </a:rPr>
              <a:t>complete sentence</a:t>
            </a:r>
            <a:r>
              <a:rPr lang="en-US" sz="3200" b="1" dirty="0">
                <a:solidFill>
                  <a:srgbClr val="FF0000"/>
                </a:solidFill>
              </a:rPr>
              <a:t>.  </a:t>
            </a:r>
          </a:p>
          <a:p>
            <a:r>
              <a:rPr lang="en-US" sz="3200" b="1" dirty="0"/>
              <a:t>Provide sentence stems:  The ___________ is more arrogant than ___________.</a:t>
            </a:r>
          </a:p>
        </p:txBody>
      </p:sp>
    </p:spTree>
    <p:extLst>
      <p:ext uri="{BB962C8B-B14F-4D97-AF65-F5344CB8AC3E}">
        <p14:creationId xmlns:p14="http://schemas.microsoft.com/office/powerpoint/2010/main" val="205363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D447-8D1F-2D73-8636-5F1273F2B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175815-8DC9-978B-13C8-9D6EAB591314}"/>
              </a:ext>
            </a:extLst>
          </p:cNvPr>
          <p:cNvSpPr/>
          <p:nvPr/>
        </p:nvSpPr>
        <p:spPr>
          <a:xfrm>
            <a:off x="897148" y="1552755"/>
            <a:ext cx="8781690" cy="5305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57D6F-B0ED-99F9-5F5F-05EB1A5E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0"/>
            <a:ext cx="9161253" cy="13533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Now each participant has responded to the “Answer.”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86B293-E91F-F284-560E-56F37A01D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1220" y="258793"/>
            <a:ext cx="4865299" cy="7867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D4CEC8-BF70-AB6D-BD95-8590D924E100}"/>
                  </a:ext>
                </a:extLst>
              </p14:cNvPr>
              <p14:cNvContentPartPr/>
              <p14:nvPr/>
            </p14:nvContentPartPr>
            <p14:xfrm>
              <a:off x="7021909" y="2432330"/>
              <a:ext cx="34920" cy="231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D4CEC8-BF70-AB6D-BD95-8590D924E1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7909" y="2324330"/>
                <a:ext cx="142560" cy="25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0B95208-C498-DFF9-C910-3C6C1473EEAF}"/>
                  </a:ext>
                </a:extLst>
              </p14:cNvPr>
              <p14:cNvContentPartPr/>
              <p14:nvPr/>
            </p14:nvContentPartPr>
            <p14:xfrm>
              <a:off x="7021909" y="207053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0B95208-C498-DFF9-C910-3C6C1473EE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7909" y="1962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4EE0BD-032A-7934-BA94-3FE145351FC7}"/>
                  </a:ext>
                </a:extLst>
              </p14:cNvPr>
              <p14:cNvContentPartPr/>
              <p14:nvPr/>
            </p14:nvContentPartPr>
            <p14:xfrm>
              <a:off x="3605509" y="3691970"/>
              <a:ext cx="720" cy="227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4EE0BD-032A-7934-BA94-3FE145351F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7509" y="3583970"/>
                <a:ext cx="216000" cy="24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9EE8A4A-B2D0-42D7-400B-72D1E6DA9160}"/>
                  </a:ext>
                </a:extLst>
              </p14:cNvPr>
              <p14:cNvContentPartPr/>
              <p14:nvPr/>
            </p14:nvContentPartPr>
            <p14:xfrm>
              <a:off x="3588589" y="62800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9EE8A4A-B2D0-42D7-400B-72D1E6DA91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4949" y="617237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46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7F5A-73CA-6264-8494-4E3CB2A2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Turn the graphic organizer one time to face your partner.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AD03E-D0D1-63C7-9437-234526A12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260960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You now have your partner’s answer. Read it.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How do you know this is true?  </a:t>
            </a:r>
            <a:r>
              <a:rPr lang="en-US" sz="3200" b="1" dirty="0"/>
              <a:t>Answer with a complete sentence that provides text evidence from the selection.</a:t>
            </a:r>
          </a:p>
          <a:p>
            <a:r>
              <a:rPr lang="en-US" sz="3200" b="1" u="sng" dirty="0">
                <a:solidFill>
                  <a:srgbClr val="FF0000"/>
                </a:solidFill>
              </a:rPr>
              <a:t>Remember</a:t>
            </a:r>
            <a:r>
              <a:rPr lang="en-US" sz="3200" b="1" dirty="0"/>
              <a:t> that you have </a:t>
            </a:r>
            <a:r>
              <a:rPr lang="en-US" sz="3200" b="1" dirty="0">
                <a:highlight>
                  <a:srgbClr val="FFFF00"/>
                </a:highlight>
              </a:rPr>
              <a:t>highlighted text evidence</a:t>
            </a:r>
            <a:r>
              <a:rPr lang="en-US" sz="3200" b="1" dirty="0"/>
              <a:t> on your selection for support.</a:t>
            </a:r>
          </a:p>
          <a:p>
            <a:r>
              <a:rPr lang="en-US" sz="3200" b="1" dirty="0"/>
              <a:t>Provide sentence stems/frames:  I think this because in the text it says, 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95454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D33AD-14BC-9215-EEB7-AB786A399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064B7E-FB64-63E0-8AB8-0AE3732373DD}"/>
              </a:ext>
            </a:extLst>
          </p:cNvPr>
          <p:cNvSpPr/>
          <p:nvPr/>
        </p:nvSpPr>
        <p:spPr>
          <a:xfrm>
            <a:off x="897148" y="1552755"/>
            <a:ext cx="8781690" cy="5305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438E3-EB18-B6F0-2359-0EA9CCAC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0"/>
            <a:ext cx="9161253" cy="13533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At this point, you and your partner have continued the response to each other’s original answer.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292FCE-8786-2B3D-D4B1-DBE364465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1220" y="258793"/>
            <a:ext cx="4865299" cy="7867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E2211A-A137-D131-AC5A-27AA85DDB4B6}"/>
                  </a:ext>
                </a:extLst>
              </p14:cNvPr>
              <p14:cNvContentPartPr/>
              <p14:nvPr/>
            </p14:nvContentPartPr>
            <p14:xfrm>
              <a:off x="7021909" y="2432330"/>
              <a:ext cx="34920" cy="231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E2211A-A137-D131-AC5A-27AA85DDB4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7909" y="2324330"/>
                <a:ext cx="142560" cy="25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6A998F-C3A3-0816-DAD2-49DA35E83D58}"/>
                  </a:ext>
                </a:extLst>
              </p14:cNvPr>
              <p14:cNvContentPartPr/>
              <p14:nvPr/>
            </p14:nvContentPartPr>
            <p14:xfrm>
              <a:off x="7021909" y="207053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6A998F-C3A3-0816-DAD2-49DA35E83D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7909" y="1962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02B77D8-C59D-9BF6-A497-80039E5D4B92}"/>
                  </a:ext>
                </a:extLst>
              </p14:cNvPr>
              <p14:cNvContentPartPr/>
              <p14:nvPr/>
            </p14:nvContentPartPr>
            <p14:xfrm>
              <a:off x="3605509" y="3691970"/>
              <a:ext cx="720" cy="227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02B77D8-C59D-9BF6-A497-80039E5D4B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7509" y="3583970"/>
                <a:ext cx="216000" cy="24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0F0AC09-FD19-5D7E-C867-FF3ED35E3130}"/>
                  </a:ext>
                </a:extLst>
              </p14:cNvPr>
              <p14:cNvContentPartPr/>
              <p14:nvPr/>
            </p14:nvContentPartPr>
            <p14:xfrm>
              <a:off x="3588589" y="62800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0F0AC09-FD19-5D7E-C867-FF3ED35E31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4949" y="6172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AB4B4C-FE36-285B-9633-DEB3A3EF252A}"/>
                  </a:ext>
                </a:extLst>
              </p14:cNvPr>
              <p14:cNvContentPartPr/>
              <p14:nvPr/>
            </p14:nvContentPartPr>
            <p14:xfrm>
              <a:off x="7487389" y="2415050"/>
              <a:ext cx="720" cy="232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AB4B4C-FE36-285B-9633-DEB3A3EF25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9389" y="2307410"/>
                <a:ext cx="216000" cy="25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69B197-6162-5B8E-0E26-18F37C43012C}"/>
                  </a:ext>
                </a:extLst>
              </p14:cNvPr>
              <p14:cNvContentPartPr/>
              <p14:nvPr/>
            </p14:nvContentPartPr>
            <p14:xfrm>
              <a:off x="7470469" y="205289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69B197-6162-5B8E-0E26-18F37C4301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6829" y="1944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E0F7622-7CDA-2ABF-6DCB-6B22C0CE29FC}"/>
                  </a:ext>
                </a:extLst>
              </p14:cNvPr>
              <p14:cNvContentPartPr/>
              <p14:nvPr/>
            </p14:nvContentPartPr>
            <p14:xfrm>
              <a:off x="3140029" y="3674330"/>
              <a:ext cx="720" cy="231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E0F7622-7CDA-2ABF-6DCB-6B22C0CE29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2029" y="3566330"/>
                <a:ext cx="216000" cy="25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E147B40-962A-564C-2509-FBB654E252C2}"/>
                  </a:ext>
                </a:extLst>
              </p14:cNvPr>
              <p14:cNvContentPartPr/>
              <p14:nvPr/>
            </p14:nvContentPartPr>
            <p14:xfrm>
              <a:off x="3140029" y="62627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E147B40-962A-564C-2509-FBB654E252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6389" y="615473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50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7B5D-03BD-BC90-91E2-6A4D95F1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Turn the graphic organizer again.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47ED7-4212-1536-EEF8-756C75D8B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Read what you and your partner have written in the space.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What does this mean?  </a:t>
            </a:r>
            <a:r>
              <a:rPr lang="en-US" sz="3600" b="1" dirty="0"/>
              <a:t>Explain in your own words.</a:t>
            </a:r>
          </a:p>
          <a:p>
            <a:r>
              <a:rPr lang="en-US" sz="3600" b="1" dirty="0"/>
              <a:t>Provide sentence starters:  What this means is…</a:t>
            </a:r>
          </a:p>
        </p:txBody>
      </p:sp>
    </p:spTree>
    <p:extLst>
      <p:ext uri="{BB962C8B-B14F-4D97-AF65-F5344CB8AC3E}">
        <p14:creationId xmlns:p14="http://schemas.microsoft.com/office/powerpoint/2010/main" val="231732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DDA4-7169-3607-D501-2C57D3AE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4287"/>
            <a:ext cx="8596668" cy="170611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What does it mean to “synergize”?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ECBA-B7F6-3072-04DF-5FB08E74A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64106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Synergy — Working together to create something greater than what an individual could do alone.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The word synergy comes from the Greek </a:t>
            </a:r>
            <a:r>
              <a:rPr lang="en-US" sz="2400" i="1" dirty="0">
                <a:latin typeface="Arial Black" panose="020B0A04020102020204" pitchFamily="34" charset="0"/>
              </a:rPr>
              <a:t>sun</a:t>
            </a:r>
            <a:r>
              <a:rPr lang="en-US" sz="2400" dirty="0">
                <a:latin typeface="Arial Black" panose="020B0A04020102020204" pitchFamily="34" charset="0"/>
              </a:rPr>
              <a:t>, "together," and </a:t>
            </a:r>
            <a:r>
              <a:rPr lang="en-US" sz="2400" i="1" dirty="0">
                <a:latin typeface="Arial Black" panose="020B0A04020102020204" pitchFamily="34" charset="0"/>
              </a:rPr>
              <a:t>ergon</a:t>
            </a:r>
            <a:r>
              <a:rPr lang="en-US" sz="2400" dirty="0">
                <a:latin typeface="Arial Black" panose="020B0A04020102020204" pitchFamily="34" charset="0"/>
              </a:rPr>
              <a:t>, "work."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When one thing magnifies the effect of another, together they have synergy.</a:t>
            </a:r>
          </a:p>
        </p:txBody>
      </p:sp>
    </p:spTree>
    <p:extLst>
      <p:ext uri="{BB962C8B-B14F-4D97-AF65-F5344CB8AC3E}">
        <p14:creationId xmlns:p14="http://schemas.microsoft.com/office/powerpoint/2010/main" val="5257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E5F1-58C0-7CDF-A33C-873BE14D7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2F2180-7A6C-C343-4BD0-5EFD7D798923}"/>
              </a:ext>
            </a:extLst>
          </p:cNvPr>
          <p:cNvSpPr/>
          <p:nvPr/>
        </p:nvSpPr>
        <p:spPr>
          <a:xfrm>
            <a:off x="897148" y="1552755"/>
            <a:ext cx="8781690" cy="5305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1F0B4-F214-27CC-05FA-C6C2F933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0"/>
            <a:ext cx="9161253" cy="13533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Almost done! You have both contributed to this response.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7FA1CC-C436-792D-3594-5EE13509D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1220" y="258793"/>
            <a:ext cx="4865299" cy="7867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9E43B0-DFCF-32C7-A8FC-F1636B2CAE65}"/>
                  </a:ext>
                </a:extLst>
              </p14:cNvPr>
              <p14:cNvContentPartPr/>
              <p14:nvPr/>
            </p14:nvContentPartPr>
            <p14:xfrm>
              <a:off x="7021909" y="2432330"/>
              <a:ext cx="34920" cy="231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9E43B0-DFCF-32C7-A8FC-F1636B2CAE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7909" y="2324330"/>
                <a:ext cx="142560" cy="25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8668F1E-0D3A-3165-6E2C-5E6688A483AF}"/>
                  </a:ext>
                </a:extLst>
              </p14:cNvPr>
              <p14:cNvContentPartPr/>
              <p14:nvPr/>
            </p14:nvContentPartPr>
            <p14:xfrm>
              <a:off x="7021909" y="207053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8668F1E-0D3A-3165-6E2C-5E6688A483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7909" y="1962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93F2A6A-46EF-770E-1CDA-FDD146459530}"/>
                  </a:ext>
                </a:extLst>
              </p14:cNvPr>
              <p14:cNvContentPartPr/>
              <p14:nvPr/>
            </p14:nvContentPartPr>
            <p14:xfrm>
              <a:off x="3605509" y="3691970"/>
              <a:ext cx="720" cy="227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93F2A6A-46EF-770E-1CDA-FDD146459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7509" y="3583970"/>
                <a:ext cx="216000" cy="24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7C6E43-6F56-1FBF-2594-E285BA8AE481}"/>
                  </a:ext>
                </a:extLst>
              </p14:cNvPr>
              <p14:cNvContentPartPr/>
              <p14:nvPr/>
            </p14:nvContentPartPr>
            <p14:xfrm>
              <a:off x="3588589" y="62800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7C6E43-6F56-1FBF-2594-E285BA8AE4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4949" y="6172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A7CF1A-9605-4397-3FAE-1B1292594780}"/>
                  </a:ext>
                </a:extLst>
              </p14:cNvPr>
              <p14:cNvContentPartPr/>
              <p14:nvPr/>
            </p14:nvContentPartPr>
            <p14:xfrm>
              <a:off x="7487389" y="2415050"/>
              <a:ext cx="720" cy="232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A7CF1A-9605-4397-3FAE-1B12925947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9389" y="2307410"/>
                <a:ext cx="216000" cy="25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C5BB65-0ACD-1F3A-9F1A-6B4F56B71351}"/>
                  </a:ext>
                </a:extLst>
              </p14:cNvPr>
              <p14:cNvContentPartPr/>
              <p14:nvPr/>
            </p14:nvContentPartPr>
            <p14:xfrm>
              <a:off x="7470469" y="205289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C5BB65-0ACD-1F3A-9F1A-6B4F56B713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6829" y="1944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99002AB-AB03-4505-B3A7-545EEF516B61}"/>
                  </a:ext>
                </a:extLst>
              </p14:cNvPr>
              <p14:cNvContentPartPr/>
              <p14:nvPr/>
            </p14:nvContentPartPr>
            <p14:xfrm>
              <a:off x="3140029" y="3674330"/>
              <a:ext cx="720" cy="231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99002AB-AB03-4505-B3A7-545EEF516B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2029" y="3566330"/>
                <a:ext cx="216000" cy="25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6C1514D-E52A-4260-29E7-C34128B25092}"/>
                  </a:ext>
                </a:extLst>
              </p14:cNvPr>
              <p14:cNvContentPartPr/>
              <p14:nvPr/>
            </p14:nvContentPartPr>
            <p14:xfrm>
              <a:off x="3140029" y="62627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6C1514D-E52A-4260-29E7-C34128B250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6389" y="61547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77AD67-7C16-B465-146C-E95E5F16B95D}"/>
                  </a:ext>
                </a:extLst>
              </p14:cNvPr>
              <p14:cNvContentPartPr/>
              <p14:nvPr/>
            </p14:nvContentPartPr>
            <p14:xfrm>
              <a:off x="7953229" y="2449250"/>
              <a:ext cx="720" cy="231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77AD67-7C16-B465-146C-E95E5F16B9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45229" y="2341610"/>
                <a:ext cx="216000" cy="25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54EAFEC-614D-837F-CF0A-9E1CDB147C7A}"/>
                  </a:ext>
                </a:extLst>
              </p14:cNvPr>
              <p14:cNvContentPartPr/>
              <p14:nvPr/>
            </p14:nvContentPartPr>
            <p14:xfrm>
              <a:off x="7953229" y="208745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54EAFEC-614D-837F-CF0A-9E1CDB147C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9229" y="19794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B4A6D34-4E6C-3EA7-2550-41ABD46F6F4D}"/>
                  </a:ext>
                </a:extLst>
              </p14:cNvPr>
              <p14:cNvContentPartPr/>
              <p14:nvPr/>
            </p14:nvContentPartPr>
            <p14:xfrm>
              <a:off x="2691469" y="3691970"/>
              <a:ext cx="17280" cy="231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B4A6D34-4E6C-3EA7-2550-41ABD46F6F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37469" y="3583970"/>
                <a:ext cx="124920" cy="25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A1B3A55-646B-DC9E-3251-E6F9D85B38F1}"/>
                  </a:ext>
                </a:extLst>
              </p14:cNvPr>
              <p14:cNvContentPartPr/>
              <p14:nvPr/>
            </p14:nvContentPartPr>
            <p14:xfrm>
              <a:off x="2691469" y="628001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A1B3A55-646B-DC9E-3251-E6F9D85B38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37469" y="617237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5658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F569-5BA7-22FC-ED9E-651979A8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Turn the graphic organizer once more.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6A66-137F-5580-B072-EE4AF8AAF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Read the three previous statements.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Tie it all together with a final statement.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Sentence starters:  As a result…</a:t>
            </a:r>
          </a:p>
        </p:txBody>
      </p:sp>
    </p:spTree>
    <p:extLst>
      <p:ext uri="{BB962C8B-B14F-4D97-AF65-F5344CB8AC3E}">
        <p14:creationId xmlns:p14="http://schemas.microsoft.com/office/powerpoint/2010/main" val="1198748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257DA-DF9C-FB29-00AD-EFB4A059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CCC11E-44E4-D036-3D77-174DE0FF6D61}"/>
              </a:ext>
            </a:extLst>
          </p:cNvPr>
          <p:cNvSpPr/>
          <p:nvPr/>
        </p:nvSpPr>
        <p:spPr>
          <a:xfrm>
            <a:off x="897148" y="1552755"/>
            <a:ext cx="8781690" cy="53052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24498-8320-4358-3F5D-8AFC86CC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0"/>
            <a:ext cx="9161253" cy="135339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You did it!  Now decide which response is the strongest.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16068E-F380-E1EF-B82B-E46FA1D7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1220" y="258793"/>
            <a:ext cx="4865299" cy="7867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A91164A-BD73-3CAB-ADA1-8BAEE267459E}"/>
                  </a:ext>
                </a:extLst>
              </p14:cNvPr>
              <p14:cNvContentPartPr/>
              <p14:nvPr/>
            </p14:nvContentPartPr>
            <p14:xfrm>
              <a:off x="7021909" y="2432330"/>
              <a:ext cx="34920" cy="231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A91164A-BD73-3CAB-ADA1-8BAEE26745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7909" y="2324330"/>
                <a:ext cx="142560" cy="25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B18BE5-FB99-FDEE-B74C-C48D05E00B3A}"/>
                  </a:ext>
                </a:extLst>
              </p14:cNvPr>
              <p14:cNvContentPartPr/>
              <p14:nvPr/>
            </p14:nvContentPartPr>
            <p14:xfrm>
              <a:off x="7021909" y="207053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B18BE5-FB99-FDEE-B74C-C48D05E00B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7909" y="1962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3ADC7F-7CAA-7834-28F3-5B5D3A531793}"/>
                  </a:ext>
                </a:extLst>
              </p14:cNvPr>
              <p14:cNvContentPartPr/>
              <p14:nvPr/>
            </p14:nvContentPartPr>
            <p14:xfrm>
              <a:off x="3605509" y="3691970"/>
              <a:ext cx="720" cy="227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3ADC7F-7CAA-7834-28F3-5B5D3A5317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7509" y="3583970"/>
                <a:ext cx="216000" cy="24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F081E3-6AFF-3F90-5C51-1E242292D244}"/>
                  </a:ext>
                </a:extLst>
              </p14:cNvPr>
              <p14:cNvContentPartPr/>
              <p14:nvPr/>
            </p14:nvContentPartPr>
            <p14:xfrm>
              <a:off x="3588589" y="628001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F081E3-6AFF-3F90-5C51-1E242292D2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4949" y="6172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9D7799-4D96-CD5B-E94C-256F787525B6}"/>
                  </a:ext>
                </a:extLst>
              </p14:cNvPr>
              <p14:cNvContentPartPr/>
              <p14:nvPr/>
            </p14:nvContentPartPr>
            <p14:xfrm>
              <a:off x="7487389" y="2415050"/>
              <a:ext cx="720" cy="232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9D7799-4D96-CD5B-E94C-256F787525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9389" y="2307410"/>
                <a:ext cx="216000" cy="25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FB0045E-D959-ED79-D451-E384A96F5981}"/>
                  </a:ext>
                </a:extLst>
              </p14:cNvPr>
              <p14:cNvContentPartPr/>
              <p14:nvPr/>
            </p14:nvContentPartPr>
            <p14:xfrm>
              <a:off x="7470469" y="205289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FB0045E-D959-ED79-D451-E384A96F598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6829" y="1944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E106B1-16FD-6404-46EE-C4E86FCB895C}"/>
                  </a:ext>
                </a:extLst>
              </p14:cNvPr>
              <p14:cNvContentPartPr/>
              <p14:nvPr/>
            </p14:nvContentPartPr>
            <p14:xfrm>
              <a:off x="3140029" y="3674330"/>
              <a:ext cx="720" cy="231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E106B1-16FD-6404-46EE-C4E86FCB89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2029" y="3566330"/>
                <a:ext cx="216000" cy="25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86C4A6-DA7A-B586-D46A-123A219DAB8D}"/>
                  </a:ext>
                </a:extLst>
              </p14:cNvPr>
              <p14:cNvContentPartPr/>
              <p14:nvPr/>
            </p14:nvContentPartPr>
            <p14:xfrm>
              <a:off x="3140029" y="62627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86C4A6-DA7A-B586-D46A-123A219DAB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6389" y="61547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035222-BA03-F771-A293-9B85A6BC867C}"/>
                  </a:ext>
                </a:extLst>
              </p14:cNvPr>
              <p14:cNvContentPartPr/>
              <p14:nvPr/>
            </p14:nvContentPartPr>
            <p14:xfrm>
              <a:off x="7953229" y="2449250"/>
              <a:ext cx="720" cy="231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035222-BA03-F771-A293-9B85A6BC86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45229" y="2341610"/>
                <a:ext cx="216000" cy="25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BD6BCE5-7B29-B641-D41F-42A2E1BD6659}"/>
                  </a:ext>
                </a:extLst>
              </p14:cNvPr>
              <p14:cNvContentPartPr/>
              <p14:nvPr/>
            </p14:nvContentPartPr>
            <p14:xfrm>
              <a:off x="7953229" y="208745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BD6BCE5-7B29-B641-D41F-42A2E1BD66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9229" y="19794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0421F47-85B9-732E-302C-015CA3FFF15D}"/>
                  </a:ext>
                </a:extLst>
              </p14:cNvPr>
              <p14:cNvContentPartPr/>
              <p14:nvPr/>
            </p14:nvContentPartPr>
            <p14:xfrm>
              <a:off x="2691469" y="3691970"/>
              <a:ext cx="17280" cy="231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0421F47-85B9-732E-302C-015CA3FFF15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37469" y="3583970"/>
                <a:ext cx="124920" cy="25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8BDA5B-659C-AEFA-D306-4FCFF326F4D4}"/>
                  </a:ext>
                </a:extLst>
              </p14:cNvPr>
              <p14:cNvContentPartPr/>
              <p14:nvPr/>
            </p14:nvContentPartPr>
            <p14:xfrm>
              <a:off x="2691469" y="628001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8BDA5B-659C-AEFA-D306-4FCFF326F4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37469" y="6172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C30DDF4-D70C-0010-46D2-CDA6EDD28757}"/>
                  </a:ext>
                </a:extLst>
              </p14:cNvPr>
              <p14:cNvContentPartPr/>
              <p14:nvPr/>
            </p14:nvContentPartPr>
            <p14:xfrm>
              <a:off x="8453989" y="2432330"/>
              <a:ext cx="720" cy="2329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C30DDF4-D70C-0010-46D2-CDA6EDD287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45989" y="2324330"/>
                <a:ext cx="216000" cy="25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8FA312F-8CF1-6DBE-2AAD-359BA5D0CEE7}"/>
                  </a:ext>
                </a:extLst>
              </p14:cNvPr>
              <p14:cNvContentPartPr/>
              <p14:nvPr/>
            </p14:nvContentPartPr>
            <p14:xfrm>
              <a:off x="8436349" y="208745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8FA312F-8CF1-6DBE-2AAD-359BA5D0CE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82349" y="19794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2FD81A9-8116-F888-81AF-C02D0391AA4A}"/>
                  </a:ext>
                </a:extLst>
              </p14:cNvPr>
              <p14:cNvContentPartPr/>
              <p14:nvPr/>
            </p14:nvContentPartPr>
            <p14:xfrm>
              <a:off x="2208349" y="3674330"/>
              <a:ext cx="720" cy="236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2FD81A9-8116-F888-81AF-C02D0391AA4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00349" y="3566330"/>
                <a:ext cx="216000" cy="25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E9F550-75C9-BB2C-3155-8F94B8E0BC00}"/>
                  </a:ext>
                </a:extLst>
              </p14:cNvPr>
              <p14:cNvContentPartPr/>
              <p14:nvPr/>
            </p14:nvContentPartPr>
            <p14:xfrm>
              <a:off x="2208349" y="631421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E9F550-75C9-BB2C-3155-8F94B8E0BC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4349" y="6206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86912C-37EE-3669-CFE1-B2C6DB4FB128}"/>
                  </a:ext>
                </a:extLst>
              </p14:cNvPr>
              <p14:cNvContentPartPr/>
              <p14:nvPr/>
            </p14:nvContentPartPr>
            <p14:xfrm>
              <a:off x="-1093931" y="2329370"/>
              <a:ext cx="720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86912C-37EE-3669-CFE1-B2C6DB4FB1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147931" y="2221370"/>
                <a:ext cx="1148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021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F077-ECC6-3B44-100E-5EA5F019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 the graphic organizer back to the original writer.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36FC-6A02-5AF9-2D42-DCBA38AA4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Read what your team developed from your original answer.</a:t>
            </a:r>
          </a:p>
          <a:p>
            <a:r>
              <a:rPr lang="en-US" sz="3200" b="1" dirty="0"/>
              <a:t>As a team, read all responses and decide which one is the best.</a:t>
            </a:r>
          </a:p>
          <a:p>
            <a:r>
              <a:rPr lang="en-US" sz="3200" b="1" dirty="0"/>
              <a:t>You may use this time to add or delete anything to improve your final answer.</a:t>
            </a:r>
          </a:p>
          <a:p>
            <a:r>
              <a:rPr lang="en-US" sz="3200" b="1" dirty="0"/>
              <a:t>Be ready to share!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96D2-A0F5-40D9-467D-6C286537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Variations of Placemat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FE81-475C-9BB6-D146-80CACEEB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Use any genre of literature</a:t>
            </a:r>
          </a:p>
          <a:p>
            <a:r>
              <a:rPr lang="en-US" sz="3200" b="1" dirty="0"/>
              <a:t>Change the number in each group</a:t>
            </a:r>
          </a:p>
          <a:p>
            <a:r>
              <a:rPr lang="en-US" sz="3200" b="1" dirty="0"/>
              <a:t>Create new text structures</a:t>
            </a:r>
          </a:p>
          <a:p>
            <a:r>
              <a:rPr lang="en-US" sz="3200" b="1" dirty="0"/>
              <a:t>Refer to Gretchen Bernabei’s Text Structures online and in her many books!</a:t>
            </a:r>
          </a:p>
        </p:txBody>
      </p:sp>
    </p:spTree>
    <p:extLst>
      <p:ext uri="{BB962C8B-B14F-4D97-AF65-F5344CB8AC3E}">
        <p14:creationId xmlns:p14="http://schemas.microsoft.com/office/powerpoint/2010/main" val="48525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2EEA-3513-3DF2-1456-68A6C2CA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classroom, I like to arrange students into groups of four.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3718AB-62BE-1107-7F3B-2C1596A28988}"/>
                  </a:ext>
                </a:extLst>
              </p14:cNvPr>
              <p14:cNvContentPartPr/>
              <p14:nvPr/>
            </p14:nvContentPartPr>
            <p14:xfrm>
              <a:off x="-2829851" y="10313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3718AB-62BE-1107-7F3B-2C1596A289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883491" y="-487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FFA7CE3-09EC-5570-A47F-E8A0D2D70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906" y="1930400"/>
            <a:ext cx="5622153" cy="41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4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9F31F7-0F51-BD27-5243-A3A3AC3B5270}"/>
              </a:ext>
            </a:extLst>
          </p:cNvPr>
          <p:cNvSpPr/>
          <p:nvPr/>
        </p:nvSpPr>
        <p:spPr>
          <a:xfrm>
            <a:off x="1069675" y="1535502"/>
            <a:ext cx="8005314" cy="51758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5CA01-C49D-3E60-C540-163F1FB9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3863"/>
            <a:ext cx="8596668" cy="1320800"/>
          </a:xfrm>
        </p:spPr>
        <p:txBody>
          <a:bodyPr/>
          <a:lstStyle/>
          <a:p>
            <a:r>
              <a:rPr lang="en-US" dirty="0"/>
              <a:t>Provide a graphic organizer or instruct students how to create one.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D1DD3-01A9-C49F-0E42-2C67C9264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036" y="2160588"/>
            <a:ext cx="5039965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5423F4-8380-83B8-B198-3181A31B3DF4}"/>
              </a:ext>
            </a:extLst>
          </p:cNvPr>
          <p:cNvSpPr txBox="1"/>
          <p:nvPr/>
        </p:nvSpPr>
        <p:spPr>
          <a:xfrm>
            <a:off x="9274002" y="897147"/>
            <a:ext cx="2647704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 example of a graphic organizer for a group of four.</a:t>
            </a:r>
          </a:p>
        </p:txBody>
      </p:sp>
    </p:spTree>
    <p:extLst>
      <p:ext uri="{BB962C8B-B14F-4D97-AF65-F5344CB8AC3E}">
        <p14:creationId xmlns:p14="http://schemas.microsoft.com/office/powerpoint/2010/main" val="934270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75FA29-94C5-59EB-38AA-CB8D20B9C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07451" y="748259"/>
            <a:ext cx="4590386" cy="58663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253FD-3188-0F79-052E-EB629201FDA9}"/>
              </a:ext>
            </a:extLst>
          </p:cNvPr>
          <p:cNvSpPr txBox="1"/>
          <p:nvPr/>
        </p:nvSpPr>
        <p:spPr>
          <a:xfrm>
            <a:off x="8454187" y="1770727"/>
            <a:ext cx="2647704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 example of a graphic organizer for a group of four.</a:t>
            </a:r>
          </a:p>
        </p:txBody>
      </p:sp>
    </p:spTree>
    <p:extLst>
      <p:ext uri="{BB962C8B-B14F-4D97-AF65-F5344CB8AC3E}">
        <p14:creationId xmlns:p14="http://schemas.microsoft.com/office/powerpoint/2010/main" val="147143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7449-AF4C-20B5-01D6-504938AC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Synergize to Synthesize--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44F19-D673-87E4-9C99-492CC202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Did we work together to create new learning?</a:t>
            </a:r>
          </a:p>
          <a:p>
            <a:r>
              <a:rPr lang="en-US" sz="3200" b="1" dirty="0"/>
              <a:t>Did we use multiple sources to create new learning?</a:t>
            </a:r>
          </a:p>
        </p:txBody>
      </p:sp>
    </p:spTree>
    <p:extLst>
      <p:ext uri="{BB962C8B-B14F-4D97-AF65-F5344CB8AC3E}">
        <p14:creationId xmlns:p14="http://schemas.microsoft.com/office/powerpoint/2010/main" val="2687586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7D8775-706B-26B2-233C-C11CDB7D9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9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30EB-B0FF-AC0A-0717-9344ED2F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Synergize to Synthesize!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3C535-17A0-FED5-7E72-6B42641E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US" sz="4000" b="1" dirty="0">
                <a:latin typeface="Rockwell" panose="02060603020205020403" pitchFamily="18" charset="0"/>
              </a:rPr>
              <a:t>Combine different elements</a:t>
            </a:r>
          </a:p>
          <a:p>
            <a:r>
              <a:rPr lang="en-US" sz="4000" b="1" dirty="0">
                <a:latin typeface="Rockwell" panose="02060603020205020403" pitchFamily="18" charset="0"/>
              </a:rPr>
              <a:t>Make connections</a:t>
            </a:r>
          </a:p>
          <a:p>
            <a:r>
              <a:rPr lang="en-US" sz="4000" b="1" dirty="0">
                <a:latin typeface="Rockwell" panose="02060603020205020403" pitchFamily="18" charset="0"/>
              </a:rPr>
              <a:t>Create new understanding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DC8D73-3836-B852-2A49-A3B4C1D3B39D}"/>
              </a:ext>
            </a:extLst>
          </p:cNvPr>
          <p:cNvSpPr/>
          <p:nvPr/>
        </p:nvSpPr>
        <p:spPr>
          <a:xfrm>
            <a:off x="1155940" y="4123426"/>
            <a:ext cx="7349705" cy="24326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Let’s learn and experience some strategies to synergize your RLA classroom!</a:t>
            </a:r>
          </a:p>
        </p:txBody>
      </p:sp>
    </p:spTree>
    <p:extLst>
      <p:ext uri="{BB962C8B-B14F-4D97-AF65-F5344CB8AC3E}">
        <p14:creationId xmlns:p14="http://schemas.microsoft.com/office/powerpoint/2010/main" val="2878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ED9F-8278-7195-332C-814258F3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5" y="7331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Sentence Scramble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FE642-A031-EF9C-6735-8019F17E6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00664"/>
            <a:ext cx="8997957" cy="50924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43F316-17B9-BC82-4480-BED926F38806}"/>
              </a:ext>
            </a:extLst>
          </p:cNvPr>
          <p:cNvSpPr/>
          <p:nvPr/>
        </p:nvSpPr>
        <p:spPr>
          <a:xfrm>
            <a:off x="800483" y="3693543"/>
            <a:ext cx="8350370" cy="31601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. </a:t>
            </a:r>
            <a:r>
              <a:rPr lang="en-US" sz="4000" b="1" dirty="0"/>
              <a:t>       an         </a:t>
            </a:r>
            <a:r>
              <a:rPr lang="en-US" sz="4000" b="1" dirty="0" err="1"/>
              <a:t>an</a:t>
            </a:r>
            <a:r>
              <a:rPr lang="en-US" sz="4000" b="1" dirty="0"/>
              <a:t>        of</a:t>
            </a:r>
          </a:p>
          <a:p>
            <a:pPr algn="ctr"/>
            <a:r>
              <a:rPr lang="en-US" sz="4000" b="1" dirty="0"/>
              <a:t>are     always      not</a:t>
            </a:r>
          </a:p>
          <a:p>
            <a:pPr algn="ctr"/>
            <a:r>
              <a:rPr lang="en-US" sz="4000" b="1" dirty="0"/>
              <a:t>Good       attractive</a:t>
            </a:r>
          </a:p>
          <a:p>
            <a:pPr algn="ctr"/>
            <a:r>
              <a:rPr lang="en-US" sz="4000" b="1" dirty="0"/>
              <a:t>mind       indication       looks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B5348-53B1-57A0-D0F6-B31CD793074D}"/>
              </a:ext>
            </a:extLst>
          </p:cNvPr>
          <p:cNvSpPr txBox="1"/>
          <p:nvPr/>
        </p:nvSpPr>
        <p:spPr>
          <a:xfrm>
            <a:off x="276045" y="1128056"/>
            <a:ext cx="96422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the classroom:</a:t>
            </a:r>
          </a:p>
          <a:p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Write on the board or project the words and punctuation of a sentence that is connected to what you are learning.  I give them the words in a parts of speech grouping.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Students receive enough small slips of paper on which to write each word.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Students write one word or punctuation mark on each small slip of paper.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Students begin unscrambling the sentence in pairs.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7" name="Callout: Left-Right Arrow 6">
            <a:extLst>
              <a:ext uri="{FF2B5EF4-FFF2-40B4-BE49-F238E27FC236}">
                <a16:creationId xmlns:a16="http://schemas.microsoft.com/office/drawing/2014/main" id="{D7CFF1C8-3862-EAEE-7578-CAD02B44DA8F}"/>
              </a:ext>
            </a:extLst>
          </p:cNvPr>
          <p:cNvSpPr/>
          <p:nvPr/>
        </p:nvSpPr>
        <p:spPr>
          <a:xfrm>
            <a:off x="7483540" y="200704"/>
            <a:ext cx="2434743" cy="1320800"/>
          </a:xfrm>
          <a:prstGeom prst="left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Level!</a:t>
            </a:r>
          </a:p>
        </p:txBody>
      </p:sp>
    </p:spTree>
    <p:extLst>
      <p:ext uri="{BB962C8B-B14F-4D97-AF65-F5344CB8AC3E}">
        <p14:creationId xmlns:p14="http://schemas.microsoft.com/office/powerpoint/2010/main" val="1373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C19EA-DE1F-77C8-7E34-1CCDF9044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3563-BC95-0C14-7302-A720C289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5" y="7331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Sentence Scramble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ACBA-4D05-794C-3D97-58BE8421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00664"/>
            <a:ext cx="8997957" cy="50924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4F6AFC-65CA-4128-9D11-2206FD7D4F20}"/>
              </a:ext>
            </a:extLst>
          </p:cNvPr>
          <p:cNvSpPr/>
          <p:nvPr/>
        </p:nvSpPr>
        <p:spPr>
          <a:xfrm>
            <a:off x="800483" y="3693543"/>
            <a:ext cx="8350370" cy="31601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   </a:t>
            </a:r>
            <a:r>
              <a:rPr lang="en-US" sz="4800" b="1" dirty="0"/>
              <a:t>Good looks are not always an indication of an attractive mind.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A3163-8D68-927E-B61C-D6EE69831720}"/>
              </a:ext>
            </a:extLst>
          </p:cNvPr>
          <p:cNvSpPr txBox="1"/>
          <p:nvPr/>
        </p:nvSpPr>
        <p:spPr>
          <a:xfrm>
            <a:off x="276045" y="1128056"/>
            <a:ext cx="96422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the classroom:</a:t>
            </a:r>
          </a:p>
          <a:p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Give students enough time to create a correct answer. (I used a timer for classes that needed structure)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Reveal the original sentence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Open a discussion about how students determined the order/position of the words, use of punctuation, and so 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201-EE59-722B-A893-24FFAEE4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Today’s Presentation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C9EDB7-35A1-108C-57DE-025EDD1F6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0786" y="2036327"/>
            <a:ext cx="4605622" cy="457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79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67BB8-B6FE-2E66-F713-4AA041C7B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9AFD-4301-ACC3-0781-E135FBF2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5" y="73312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dirty="0"/>
              <a:t>Sentence Scramble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BC810-CFE8-8BD8-DE48-963512E5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000664"/>
            <a:ext cx="8997957" cy="50924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ED69AF-7B9E-799F-9C32-128AAABFD6D2}"/>
              </a:ext>
            </a:extLst>
          </p:cNvPr>
          <p:cNvSpPr/>
          <p:nvPr/>
        </p:nvSpPr>
        <p:spPr>
          <a:xfrm>
            <a:off x="800483" y="4082711"/>
            <a:ext cx="8350370" cy="27709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   </a:t>
            </a:r>
            <a:r>
              <a:rPr lang="en-US" sz="4800" b="1" dirty="0"/>
              <a:t>Good looks are not always an indication of an attractive mind.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ECF74-FA2E-EF17-2A81-81B78B69A11E}"/>
              </a:ext>
            </a:extLst>
          </p:cNvPr>
          <p:cNvSpPr txBox="1"/>
          <p:nvPr/>
        </p:nvSpPr>
        <p:spPr>
          <a:xfrm>
            <a:off x="276045" y="1128056"/>
            <a:ext cx="9642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Build on this strategy:</a:t>
            </a:r>
          </a:p>
          <a:p>
            <a:endParaRPr lang="en-US" sz="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Give each student a Ziplock bag to store word squares.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After each sentence scramble (I strive for once a week), students continue to add their word squares to the bag.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After a few times, they will have quite a collection of words and punctuation marks.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Give them time periodically to use all of their cumulative words to create amazing sentences!  My students would beg to do this!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BC2F-99ED-4CBA-03A0-851AD6B7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Placemat Activity—Synthesis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345F35-1FCA-371C-FD1D-C181C62BC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955" y="1660257"/>
            <a:ext cx="4786271" cy="5050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6FBE0-A5A6-8232-FD01-9D11FB306D4F}"/>
              </a:ext>
            </a:extLst>
          </p:cNvPr>
          <p:cNvSpPr txBox="1"/>
          <p:nvPr/>
        </p:nvSpPr>
        <p:spPr>
          <a:xfrm>
            <a:off x="1016536" y="2378973"/>
            <a:ext cx="4433977" cy="29546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A reading stimulus is needed to initiate the Placemat Strategy.</a:t>
            </a:r>
          </a:p>
          <a:p>
            <a:pPr algn="ctr"/>
            <a:endParaRPr lang="en-US" sz="2400" b="1" dirty="0">
              <a:latin typeface="Arial Black" panose="020B0A04020102020204" pitchFamily="34" charset="0"/>
            </a:endParaRP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Use a brief selection that has enough layers for analysis.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8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CFC8-EBCA-820E-8AE1-02F1FDEE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Placemat Activity—Synthesis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9DB5EA0-322E-3261-4DAE-F642BCF31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552" y="1489075"/>
            <a:ext cx="4833308" cy="5099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2A1AE4-98BD-DBE6-4D07-99B864222346}"/>
              </a:ext>
            </a:extLst>
          </p:cNvPr>
          <p:cNvSpPr txBox="1"/>
          <p:nvPr/>
        </p:nvSpPr>
        <p:spPr>
          <a:xfrm>
            <a:off x="5510642" y="1489075"/>
            <a:ext cx="421995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Read the selection.</a:t>
            </a:r>
          </a:p>
          <a:p>
            <a:pPr marL="342900" indent="-342900">
              <a:buAutoNum type="arabicPeriod"/>
            </a:pPr>
            <a:r>
              <a:rPr lang="en-US" sz="3200" dirty="0"/>
              <a:t>Guide students through analysis.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D0FBC-B02C-598F-28AD-04B029FD936E}"/>
              </a:ext>
            </a:extLst>
          </p:cNvPr>
          <p:cNvSpPr txBox="1"/>
          <p:nvPr/>
        </p:nvSpPr>
        <p:spPr>
          <a:xfrm>
            <a:off x="5762445" y="3674853"/>
            <a:ext cx="3795623" cy="2585323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Both characters are arrogant.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Select two different colored highlighters—one to represent each character.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As I read, highlight text evidence that supports how each character is arrogant.</a:t>
            </a:r>
          </a:p>
        </p:txBody>
      </p:sp>
    </p:spTree>
    <p:extLst>
      <p:ext uri="{BB962C8B-B14F-4D97-AF65-F5344CB8AC3E}">
        <p14:creationId xmlns:p14="http://schemas.microsoft.com/office/powerpoint/2010/main" val="22387478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2375</TotalTime>
  <Words>905</Words>
  <Application>Microsoft Office PowerPoint</Application>
  <PresentationFormat>Widescreen</PresentationFormat>
  <Paragraphs>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Aharoni</vt:lpstr>
      <vt:lpstr>Arial</vt:lpstr>
      <vt:lpstr>Arial Black</vt:lpstr>
      <vt:lpstr>Kristen ITC</vt:lpstr>
      <vt:lpstr>Ravie</vt:lpstr>
      <vt:lpstr>Rockwell</vt:lpstr>
      <vt:lpstr>Trebuchet MS</vt:lpstr>
      <vt:lpstr>Wingdings</vt:lpstr>
      <vt:lpstr>Wingdings 3</vt:lpstr>
      <vt:lpstr>Facet</vt:lpstr>
      <vt:lpstr>Synergize it! Engaging Strategies for RLA Learning</vt:lpstr>
      <vt:lpstr>What does it mean to “synergize”?</vt:lpstr>
      <vt:lpstr>Synergize to Synthesize!</vt:lpstr>
      <vt:lpstr>Sentence Scramble</vt:lpstr>
      <vt:lpstr>Sentence Scramble</vt:lpstr>
      <vt:lpstr>Today’s Presentation</vt:lpstr>
      <vt:lpstr>Sentence Scramble</vt:lpstr>
      <vt:lpstr>Placemat Activity—Synthesis </vt:lpstr>
      <vt:lpstr>Placemat Activity—Synthesis </vt:lpstr>
      <vt:lpstr>PowerPoint Presentation</vt:lpstr>
      <vt:lpstr>Pick your partner! Let’s break into pairs.</vt:lpstr>
      <vt:lpstr>This is a variation if you want to keep students working in pairs.</vt:lpstr>
      <vt:lpstr>I use several text structures for responding, but today we are using a variation of QA12345-  QA12-5.</vt:lpstr>
      <vt:lpstr>I use several text structures for responding, but today we are using a variation of QA12345--  QA12-5.</vt:lpstr>
      <vt:lpstr>Which character is more arrogant:  the Fox or the Leopard?</vt:lpstr>
      <vt:lpstr>Now each participant has responded to the “Answer.”</vt:lpstr>
      <vt:lpstr>Turn the graphic organizer one time to face your partner. </vt:lpstr>
      <vt:lpstr>At this point, you and your partner have continued the response to each other’s original answer. </vt:lpstr>
      <vt:lpstr>Turn the graphic organizer again.</vt:lpstr>
      <vt:lpstr>Almost done! You have both contributed to this response.</vt:lpstr>
      <vt:lpstr>Turn the graphic organizer once more.</vt:lpstr>
      <vt:lpstr>You did it!  Now decide which response is the strongest.</vt:lpstr>
      <vt:lpstr>Rotate the graphic organizer back to the original writer.</vt:lpstr>
      <vt:lpstr>Variations of Placemat Activity</vt:lpstr>
      <vt:lpstr>In the classroom, I like to arrange students into groups of four.</vt:lpstr>
      <vt:lpstr>Provide a graphic organizer or instruct students how to create one.</vt:lpstr>
      <vt:lpstr>PowerPoint Presentation</vt:lpstr>
      <vt:lpstr>Synergize to Synthesize--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Martin</dc:creator>
  <cp:lastModifiedBy>Jennifer Martin</cp:lastModifiedBy>
  <cp:revision>6</cp:revision>
  <dcterms:created xsi:type="dcterms:W3CDTF">2025-07-16T00:04:17Z</dcterms:created>
  <dcterms:modified xsi:type="dcterms:W3CDTF">2025-10-21T12:53:43Z</dcterms:modified>
</cp:coreProperties>
</file>