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1" r:id="rId3"/>
    <p:sldId id="262" r:id="rId4"/>
    <p:sldId id="257" r:id="rId5"/>
    <p:sldId id="264" r:id="rId6"/>
    <p:sldId id="265" r:id="rId7"/>
    <p:sldId id="263" r:id="rId8"/>
    <p:sldId id="260" r:id="rId9"/>
    <p:sldId id="269" r:id="rId10"/>
    <p:sldId id="270" r:id="rId11"/>
    <p:sldId id="266" r:id="rId12"/>
    <p:sldId id="268" r:id="rId13"/>
    <p:sldId id="267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06:26.0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2,'74'-1,"11"0,0 4,98 14,-40 0,1-7,148-8,-193-2,-58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23:53.29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47,'1189'-18,"-1044"12,821-16,-617 46,38 0,-316-20,-1 3,97 22,-155-27,186 49,-139-39,2 1,0-2,87 3,739-13,-401-3,1117 2,-1528 3,102 18,32 3,256-22,-246-4,-174 5,-1 1,52 12,38 4,378-13,-287-9,781 2,-969-3,-1-1,1-2,47-13,-35 7,96-32,-111 31,1 2,0 1,1 2,58-6,315 12,-195 5,-173-3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23:56.90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37,'1440'0,"-1405"-2,0-1,62-15,-73 13,17-4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24:09.74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06:31.61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1,'1103'0,"-1062"0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06:38.07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99,'40'0,"-5"1,0-1,0-2,-1-1,52-12,-51 5,26-8,2 2,0 3,122-10,296 26,-463-3,0 1,0 1,0 1,33 9,-20-1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06:40.53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1 147,'7'-5,"0"0,1 0,0 1,0 0,0 0,0 0,1 1,-1 1,1 0,0 0,-1 0,13 0,37-10,-20 1,0 2,1 2,57-4,118 8,-191 3,17-2,-1-1,68-16,-59 10,55-4,-9 10,-52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2T02:06:54.78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0,'1582'0'0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2T02:07:00.9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0 144 0,'1677'-144'0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07:41.34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47,'1201'0,"-1163"-2,0-2,58-13,18-2,-73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08:49.52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23:49.67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99,'247'3,"271"-7,-328-17,-22 1,-120 14,60-14,-64 10,87-8,531 15,-331 6,-273 0,107 19,-101-11,81 3,164-16,110 4,-333 9,149 38,-115-22,-34-5,-49-12,0-1,74 6,390-13,-238-5,863 3,-1074 3,-1 2,53 12,70 6,404-19,-298-7,-183-2,0-4,119-28,-38 6,36 0,338-4,223 38,-738-1,1 2,66 15,-64-10,1-2,45 2,-41-8,-4-1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7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5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964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725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9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40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2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9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2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4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9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3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8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10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FE37C-8544-3786-E19C-74E91FEF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561" y="724619"/>
            <a:ext cx="7766936" cy="27043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b="1" dirty="0">
                <a:solidFill>
                  <a:srgbClr val="FFCC00"/>
                </a:solidFill>
                <a:latin typeface="Ravie" panose="04040805050809020602" pitchFamily="82" charset="0"/>
              </a:rPr>
              <a:t>Synergize it!</a:t>
            </a:r>
            <a:br>
              <a:rPr lang="en-US" sz="7300" b="1" dirty="0">
                <a:solidFill>
                  <a:srgbClr val="FFCC00"/>
                </a:solidFill>
                <a:latin typeface="Ravie" panose="04040805050809020602" pitchFamily="82" charset="0"/>
              </a:rPr>
            </a:b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Engaging Strategies for RLA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8CF6E-81BE-E09C-5044-2C99C8BB8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973" y="4274897"/>
            <a:ext cx="9010112" cy="213359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Jennifer Martin, Literacy Consultant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Jmeducate.com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jmeducationpd@gmail.com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9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2EEA-3513-3DF2-1456-68A6C2CA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Arrange students into groups of four.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3718AB-62BE-1107-7F3B-2C1596A28988}"/>
                  </a:ext>
                </a:extLst>
              </p14:cNvPr>
              <p14:cNvContentPartPr/>
              <p14:nvPr/>
            </p14:nvContentPartPr>
            <p14:xfrm>
              <a:off x="-2829851" y="10313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3718AB-62BE-1107-7F3B-2C1596A289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883491" y="-487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FFA7CE3-09EC-5570-A47F-E8A0D2D70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906" y="1930400"/>
            <a:ext cx="5622153" cy="419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9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9F31F7-0F51-BD27-5243-A3A3AC3B5270}"/>
              </a:ext>
            </a:extLst>
          </p:cNvPr>
          <p:cNvSpPr/>
          <p:nvPr/>
        </p:nvSpPr>
        <p:spPr>
          <a:xfrm>
            <a:off x="1069675" y="1535502"/>
            <a:ext cx="8005314" cy="51758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15CA01-C49D-3E60-C540-163F1FB91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3863"/>
            <a:ext cx="8596668" cy="1320800"/>
          </a:xfrm>
        </p:spPr>
        <p:txBody>
          <a:bodyPr/>
          <a:lstStyle/>
          <a:p>
            <a:r>
              <a:rPr lang="en-US" dirty="0"/>
              <a:t>Provide a graphic organizer or instruct students how to create one.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7D1DD3-01A9-C49F-0E42-2C67C9264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036" y="2160588"/>
            <a:ext cx="503996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7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6278ED-A176-F5E0-EFC7-5B435458E2B2}"/>
              </a:ext>
            </a:extLst>
          </p:cNvPr>
          <p:cNvSpPr/>
          <p:nvPr/>
        </p:nvSpPr>
        <p:spPr>
          <a:xfrm>
            <a:off x="1777042" y="1930400"/>
            <a:ext cx="6849373" cy="47464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62F094-8E31-F49A-B09A-738B0879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5820"/>
            <a:ext cx="8596668" cy="1320800"/>
          </a:xfrm>
        </p:spPr>
        <p:txBody>
          <a:bodyPr/>
          <a:lstStyle/>
          <a:p>
            <a:r>
              <a:rPr lang="en-US" dirty="0"/>
              <a:t>This is a variation if you want to keep students working in pairs.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CDE9B-633F-B5B2-BF54-590DA5A72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61" y="2418237"/>
            <a:ext cx="4949134" cy="377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1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28CA89-D073-E38C-8088-235A95D57804}"/>
              </a:ext>
            </a:extLst>
          </p:cNvPr>
          <p:cNvSpPr/>
          <p:nvPr/>
        </p:nvSpPr>
        <p:spPr>
          <a:xfrm>
            <a:off x="5434641" y="224287"/>
            <a:ext cx="5520905" cy="64870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5C4D3-C95F-4439-A8C3-BEF413DB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58" y="1345569"/>
            <a:ext cx="4779034" cy="36404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 use several text structures for responding, but today we are using a variation of QA12345-  QA12-5.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F374BFD-12A1-5C23-38DF-E9885AF0D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7688" y="687754"/>
            <a:ext cx="4834809" cy="54824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944C022-0A8F-2888-8EAD-891B272BBE9D}"/>
                  </a:ext>
                </a:extLst>
              </p14:cNvPr>
              <p14:cNvContentPartPr/>
              <p14:nvPr/>
            </p14:nvContentPartPr>
            <p14:xfrm>
              <a:off x="5900149" y="4242770"/>
              <a:ext cx="3603600" cy="89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944C022-0A8F-2888-8EAD-891B272BBE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6509" y="4134770"/>
                <a:ext cx="37112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82253E9-A9E6-25CB-8827-25A5C36B6F93}"/>
                  </a:ext>
                </a:extLst>
              </p14:cNvPr>
              <p14:cNvContentPartPr/>
              <p14:nvPr/>
            </p14:nvContentPartPr>
            <p14:xfrm>
              <a:off x="6072949" y="5038010"/>
              <a:ext cx="4087080" cy="104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82253E9-A9E6-25CB-8827-25A5C36B6F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9309" y="4930370"/>
                <a:ext cx="41947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D796682-8CDC-4B04-67A0-A5933CBDACF4}"/>
                  </a:ext>
                </a:extLst>
              </p14:cNvPr>
              <p14:cNvContentPartPr/>
              <p14:nvPr/>
            </p14:nvContentPartPr>
            <p14:xfrm>
              <a:off x="9523189" y="4265090"/>
              <a:ext cx="602280" cy="13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D796682-8CDC-4B04-67A0-A5933CBDAC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69549" y="4157090"/>
                <a:ext cx="7099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2005D62-2FDA-B5BD-9078-037BAEB65D6F}"/>
                  </a:ext>
                </a:extLst>
              </p14:cNvPr>
              <p14:cNvContentPartPr/>
              <p14:nvPr/>
            </p14:nvContentPartPr>
            <p14:xfrm>
              <a:off x="5986549" y="4261490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2005D62-2FDA-B5BD-9078-037BAEB65D6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32549" y="4153490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672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9F1B7-A69A-26A5-BF7A-B0B462FBF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9744EE-8A05-4C47-C395-C050D5F89CF7}"/>
              </a:ext>
            </a:extLst>
          </p:cNvPr>
          <p:cNvSpPr/>
          <p:nvPr/>
        </p:nvSpPr>
        <p:spPr>
          <a:xfrm>
            <a:off x="1466491" y="1930400"/>
            <a:ext cx="7246188" cy="45394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F7359-AF6B-80BA-9CE1-090855F1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379412"/>
            <a:ext cx="9161253" cy="13533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 use several text structures for responding, but today we are using a variation of QA12345--  QA12-5.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CB4F73-2D8A-B9A0-4DB7-88C29C832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933" y="2160588"/>
            <a:ext cx="504217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60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A3240-4234-6B8C-C485-2583F9D1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Which character is more arrogant:  the Fox or the Leopard?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CF14B-EE37-E138-93C7-1EC2853B0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Look at your section of the graphic organizer and see which character you have been assigned.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Answer the question with a complete sentence.  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363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7F5A-73CA-6264-8494-4E3CB2A2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Turn the graphic organizer one time to the left.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AD03E-D0D1-63C7-9437-234526A12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You now have someone else’s answer. Read it.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How do you know this is true?  </a:t>
            </a:r>
            <a:r>
              <a:rPr lang="en-US" sz="3200" b="1" dirty="0"/>
              <a:t>Answer with a complete sentence that provides text evidence from the selection.</a:t>
            </a:r>
          </a:p>
        </p:txBody>
      </p:sp>
    </p:spTree>
    <p:extLst>
      <p:ext uri="{BB962C8B-B14F-4D97-AF65-F5344CB8AC3E}">
        <p14:creationId xmlns:p14="http://schemas.microsoft.com/office/powerpoint/2010/main" val="1954543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7B5D-03BD-BC90-91E2-6A4D95F1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Turn the graphic organizer again.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47ED7-4212-1536-EEF8-756C75D8B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Read what the previous students have written in the space.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What does this mean?  </a:t>
            </a:r>
            <a:r>
              <a:rPr lang="en-US" sz="3600" b="1" dirty="0"/>
              <a:t>Explain in your own words.</a:t>
            </a:r>
          </a:p>
        </p:txBody>
      </p:sp>
    </p:spTree>
    <p:extLst>
      <p:ext uri="{BB962C8B-B14F-4D97-AF65-F5344CB8AC3E}">
        <p14:creationId xmlns:p14="http://schemas.microsoft.com/office/powerpoint/2010/main" val="2317325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F569-5BA7-22FC-ED9E-651979A8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Turn the graphic organizer once more.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66A66-137F-5580-B072-EE4AF8AAF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Read what the previous three students have written.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Tie it all together with a final statement.</a:t>
            </a:r>
          </a:p>
        </p:txBody>
      </p:sp>
    </p:spTree>
    <p:extLst>
      <p:ext uri="{BB962C8B-B14F-4D97-AF65-F5344CB8AC3E}">
        <p14:creationId xmlns:p14="http://schemas.microsoft.com/office/powerpoint/2010/main" val="1198748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F077-ECC6-3B44-100E-5EA5F019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Rotate the graphic organizer back to the original writer.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36FC-6A02-5AF9-2D42-DCBA38AA4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Read what your team developed from your original answer.</a:t>
            </a:r>
          </a:p>
          <a:p>
            <a:r>
              <a:rPr lang="en-US" sz="3200" b="1" dirty="0"/>
              <a:t>As a team, read all responses and decide which one is the best.</a:t>
            </a:r>
          </a:p>
          <a:p>
            <a:r>
              <a:rPr lang="en-US" sz="3200" b="1" dirty="0"/>
              <a:t>You may use this time to add or delete anything to improve your final answer.</a:t>
            </a:r>
          </a:p>
          <a:p>
            <a:r>
              <a:rPr lang="en-US" sz="3200" b="1" dirty="0"/>
              <a:t>Be ready to share!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0DDA4-7169-3607-D501-2C57D3AE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4287"/>
            <a:ext cx="8596668" cy="170611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What does it mean to “synergize”?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3ECBA-B7F6-3072-04DF-5FB08E74A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64106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Synergy — Working together to create something greater than what an individual could do alone. 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The word synergy comes from the Greek </a:t>
            </a:r>
            <a:r>
              <a:rPr lang="en-US" sz="2400" i="1" dirty="0">
                <a:latin typeface="Arial Black" panose="020B0A04020102020204" pitchFamily="34" charset="0"/>
              </a:rPr>
              <a:t>sun</a:t>
            </a:r>
            <a:r>
              <a:rPr lang="en-US" sz="2400" dirty="0">
                <a:latin typeface="Arial Black" panose="020B0A04020102020204" pitchFamily="34" charset="0"/>
              </a:rPr>
              <a:t>, "together," and </a:t>
            </a:r>
            <a:r>
              <a:rPr lang="en-US" sz="2400" i="1" dirty="0">
                <a:latin typeface="Arial Black" panose="020B0A04020102020204" pitchFamily="34" charset="0"/>
              </a:rPr>
              <a:t>ergon</a:t>
            </a:r>
            <a:r>
              <a:rPr lang="en-US" sz="2400" dirty="0">
                <a:latin typeface="Arial Black" panose="020B0A04020102020204" pitchFamily="34" charset="0"/>
              </a:rPr>
              <a:t>, "work." 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When one thing magnifies the effect of another, together they have synergy.</a:t>
            </a:r>
          </a:p>
        </p:txBody>
      </p:sp>
    </p:spTree>
    <p:extLst>
      <p:ext uri="{BB962C8B-B14F-4D97-AF65-F5344CB8AC3E}">
        <p14:creationId xmlns:p14="http://schemas.microsoft.com/office/powerpoint/2010/main" val="5257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896D2-A0F5-40D9-467D-6C286537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Variations of Placemat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6FE81-475C-9BB6-D146-80CACEEB0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Use any genre of literature</a:t>
            </a:r>
          </a:p>
          <a:p>
            <a:r>
              <a:rPr lang="en-US" sz="3200" b="1" dirty="0"/>
              <a:t>Change the number in each group</a:t>
            </a:r>
          </a:p>
          <a:p>
            <a:r>
              <a:rPr lang="en-US" sz="3200" b="1" dirty="0"/>
              <a:t>Create new text structures</a:t>
            </a:r>
          </a:p>
          <a:p>
            <a:r>
              <a:rPr lang="en-US" sz="3200" b="1" dirty="0"/>
              <a:t>Refer to Gretchen Bernabei’s Text Structures online and in her many books!</a:t>
            </a:r>
          </a:p>
        </p:txBody>
      </p:sp>
    </p:spTree>
    <p:extLst>
      <p:ext uri="{BB962C8B-B14F-4D97-AF65-F5344CB8AC3E}">
        <p14:creationId xmlns:p14="http://schemas.microsoft.com/office/powerpoint/2010/main" val="485257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7449-AF4C-20B5-01D6-504938AC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Synergize to Synthesize--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44F19-D673-87E4-9C99-492CC2029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Did we work together to create new learning?</a:t>
            </a:r>
          </a:p>
          <a:p>
            <a:r>
              <a:rPr lang="en-US" sz="3200" b="1" dirty="0"/>
              <a:t>Did we use multiple sources to create new learning?</a:t>
            </a:r>
          </a:p>
        </p:txBody>
      </p:sp>
    </p:spTree>
    <p:extLst>
      <p:ext uri="{BB962C8B-B14F-4D97-AF65-F5344CB8AC3E}">
        <p14:creationId xmlns:p14="http://schemas.microsoft.com/office/powerpoint/2010/main" val="2687586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7D8775-706B-26B2-233C-C11CDB7D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9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30EB-B0FF-AC0A-0717-9344ED2F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Synergize to Synthesize!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3C535-17A0-FED5-7E72-6B42641E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n-US" sz="4000" b="1" dirty="0">
                <a:latin typeface="Rockwell" panose="02060603020205020403" pitchFamily="18" charset="0"/>
              </a:rPr>
              <a:t>Combine different elements</a:t>
            </a:r>
          </a:p>
          <a:p>
            <a:r>
              <a:rPr lang="en-US" sz="4000" b="1" dirty="0">
                <a:latin typeface="Rockwell" panose="02060603020205020403" pitchFamily="18" charset="0"/>
              </a:rPr>
              <a:t>Make connections</a:t>
            </a:r>
          </a:p>
          <a:p>
            <a:r>
              <a:rPr lang="en-US" sz="4000" b="1" dirty="0">
                <a:latin typeface="Rockwell" panose="02060603020205020403" pitchFamily="18" charset="0"/>
              </a:rPr>
              <a:t>Create new understanding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DC8D73-3836-B852-2A49-A3B4C1D3B39D}"/>
              </a:ext>
            </a:extLst>
          </p:cNvPr>
          <p:cNvSpPr/>
          <p:nvPr/>
        </p:nvSpPr>
        <p:spPr>
          <a:xfrm>
            <a:off x="1155940" y="4123426"/>
            <a:ext cx="7349705" cy="24326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 Black" panose="020B0A04020102020204" pitchFamily="34" charset="0"/>
              </a:rPr>
              <a:t>Let’s learn and experience some strategies to synergize your RLA classroom!</a:t>
            </a:r>
          </a:p>
        </p:txBody>
      </p:sp>
    </p:spTree>
    <p:extLst>
      <p:ext uri="{BB962C8B-B14F-4D97-AF65-F5344CB8AC3E}">
        <p14:creationId xmlns:p14="http://schemas.microsoft.com/office/powerpoint/2010/main" val="28780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ED9F-8278-7195-332C-814258F3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5" y="73312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Sentence Scramble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FE642-A031-EF9C-6735-8019F17E6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000664"/>
            <a:ext cx="8997957" cy="509245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43F316-17B9-BC82-4480-BED926F38806}"/>
              </a:ext>
            </a:extLst>
          </p:cNvPr>
          <p:cNvSpPr/>
          <p:nvPr/>
        </p:nvSpPr>
        <p:spPr>
          <a:xfrm>
            <a:off x="800483" y="3693543"/>
            <a:ext cx="8350370" cy="31601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. </a:t>
            </a:r>
            <a:r>
              <a:rPr lang="en-US" sz="4000" b="1" dirty="0"/>
              <a:t>       an         </a:t>
            </a:r>
            <a:r>
              <a:rPr lang="en-US" sz="4000" b="1" dirty="0" err="1"/>
              <a:t>an</a:t>
            </a:r>
            <a:r>
              <a:rPr lang="en-US" sz="4000" b="1" dirty="0"/>
              <a:t>        of</a:t>
            </a:r>
          </a:p>
          <a:p>
            <a:pPr algn="ctr"/>
            <a:r>
              <a:rPr lang="en-US" sz="4000" b="1" dirty="0"/>
              <a:t>are     always      not</a:t>
            </a:r>
          </a:p>
          <a:p>
            <a:pPr algn="ctr"/>
            <a:r>
              <a:rPr lang="en-US" sz="4000" b="1" dirty="0"/>
              <a:t>Good       attractive</a:t>
            </a:r>
          </a:p>
          <a:p>
            <a:pPr algn="ctr"/>
            <a:r>
              <a:rPr lang="en-US" sz="4000" b="1" dirty="0"/>
              <a:t>mind       indication       looks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B5348-53B1-57A0-D0F6-B31CD793074D}"/>
              </a:ext>
            </a:extLst>
          </p:cNvPr>
          <p:cNvSpPr txBox="1"/>
          <p:nvPr/>
        </p:nvSpPr>
        <p:spPr>
          <a:xfrm>
            <a:off x="276045" y="1128056"/>
            <a:ext cx="96422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 the classroom:</a:t>
            </a:r>
          </a:p>
          <a:p>
            <a:endParaRPr lang="en-US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Write on the board or project the words and punctuation of a sentence that is connected to what you are learning.  I give them the words in a parts of speech grouping.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Students receive enough small slips of paper on which to write each word.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Students write one word or punctuation mark on each small slip of paper.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Students begin unscrambling the sentence in pairs.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7" name="Callout: Left-Right Arrow 6">
            <a:extLst>
              <a:ext uri="{FF2B5EF4-FFF2-40B4-BE49-F238E27FC236}">
                <a16:creationId xmlns:a16="http://schemas.microsoft.com/office/drawing/2014/main" id="{D7CFF1C8-3862-EAEE-7578-CAD02B44DA8F}"/>
              </a:ext>
            </a:extLst>
          </p:cNvPr>
          <p:cNvSpPr/>
          <p:nvPr/>
        </p:nvSpPr>
        <p:spPr>
          <a:xfrm>
            <a:off x="7483540" y="200704"/>
            <a:ext cx="2434743" cy="1320800"/>
          </a:xfrm>
          <a:prstGeom prst="left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Next Level!</a:t>
            </a:r>
          </a:p>
        </p:txBody>
      </p:sp>
    </p:spTree>
    <p:extLst>
      <p:ext uri="{BB962C8B-B14F-4D97-AF65-F5344CB8AC3E}">
        <p14:creationId xmlns:p14="http://schemas.microsoft.com/office/powerpoint/2010/main" val="1373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C19EA-DE1F-77C8-7E34-1CCDF9044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3563-BC95-0C14-7302-A720C289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5" y="73312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Sentence Scramble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1ACBA-4D05-794C-3D97-58BE84212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000664"/>
            <a:ext cx="8997957" cy="509245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4F6AFC-65CA-4128-9D11-2206FD7D4F20}"/>
              </a:ext>
            </a:extLst>
          </p:cNvPr>
          <p:cNvSpPr/>
          <p:nvPr/>
        </p:nvSpPr>
        <p:spPr>
          <a:xfrm>
            <a:off x="800483" y="3693543"/>
            <a:ext cx="8350370" cy="31601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   </a:t>
            </a:r>
            <a:r>
              <a:rPr lang="en-US" sz="4800" b="1" dirty="0"/>
              <a:t>Good looks are not always an indication of an attractive mind.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A3163-8D68-927E-B61C-D6EE69831720}"/>
              </a:ext>
            </a:extLst>
          </p:cNvPr>
          <p:cNvSpPr txBox="1"/>
          <p:nvPr/>
        </p:nvSpPr>
        <p:spPr>
          <a:xfrm>
            <a:off x="276045" y="1128056"/>
            <a:ext cx="964223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 the classroom:</a:t>
            </a:r>
          </a:p>
          <a:p>
            <a:endParaRPr lang="en-US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Give students enough time to create a correct answer. (I used a timer for classes that needed structure)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Reveal the original sentence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Open a discussion about how students determined the order/position of the words, use of punctuation, and so 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67BB8-B6FE-2E66-F713-4AA041C7B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9AFD-4301-ACC3-0781-E135FBF2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5" y="73312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Sentence Scramble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BC810-CFE8-8BD8-DE48-963512E5B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000664"/>
            <a:ext cx="8997957" cy="509245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ED69AF-7B9E-799F-9C32-128AAABFD6D2}"/>
              </a:ext>
            </a:extLst>
          </p:cNvPr>
          <p:cNvSpPr/>
          <p:nvPr/>
        </p:nvSpPr>
        <p:spPr>
          <a:xfrm>
            <a:off x="800483" y="4082711"/>
            <a:ext cx="8350370" cy="27709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   </a:t>
            </a:r>
            <a:r>
              <a:rPr lang="en-US" sz="4800" b="1" dirty="0"/>
              <a:t>Good looks are not always an indication of an attractive mind.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ECF74-FA2E-EF17-2A81-81B78B69A11E}"/>
              </a:ext>
            </a:extLst>
          </p:cNvPr>
          <p:cNvSpPr txBox="1"/>
          <p:nvPr/>
        </p:nvSpPr>
        <p:spPr>
          <a:xfrm>
            <a:off x="276045" y="1128056"/>
            <a:ext cx="96422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Build on this strategy:</a:t>
            </a:r>
          </a:p>
          <a:p>
            <a:endParaRPr lang="en-US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Give each student a Ziplock bag to store word squares.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After each sentence scramble (I strive for once a week), students continue to add their word squares to the bag.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After a few times, they will have quite a collection of words and punctuation marks.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Give them time periodically to use all of their cumulative words to create amazing sentences!  My students would beg to do this!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BC2F-99ED-4CBA-03A0-851AD6B7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Placemat Activity—Synthesis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345F35-1FCA-371C-FD1D-C181C62BC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7955" y="1660257"/>
            <a:ext cx="4786271" cy="5050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6FBE0-A5A6-8232-FD01-9D11FB306D4F}"/>
              </a:ext>
            </a:extLst>
          </p:cNvPr>
          <p:cNvSpPr txBox="1"/>
          <p:nvPr/>
        </p:nvSpPr>
        <p:spPr>
          <a:xfrm>
            <a:off x="1016536" y="2378973"/>
            <a:ext cx="4433977" cy="29546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A reading stimulus is needed to initiate the Placemat Strategy.</a:t>
            </a:r>
          </a:p>
          <a:p>
            <a:pPr algn="ctr"/>
            <a:endParaRPr lang="en-US" sz="2400" b="1" dirty="0">
              <a:latin typeface="Arial Black" panose="020B0A04020102020204" pitchFamily="34" charset="0"/>
            </a:endParaRPr>
          </a:p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Use a brief selection that has enough layers for analysis.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8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BCFC8-EBCA-820E-8AE1-02F1FDEE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Placemat Activity—Synthesis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9DB5EA0-322E-3261-4DAE-F642BCF31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552" y="1489075"/>
            <a:ext cx="4833308" cy="50998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2A1AE4-98BD-DBE6-4D07-99B864222346}"/>
              </a:ext>
            </a:extLst>
          </p:cNvPr>
          <p:cNvSpPr txBox="1"/>
          <p:nvPr/>
        </p:nvSpPr>
        <p:spPr>
          <a:xfrm>
            <a:off x="5510642" y="1489075"/>
            <a:ext cx="421995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Read the selection.</a:t>
            </a:r>
          </a:p>
          <a:p>
            <a:pPr marL="342900" indent="-342900">
              <a:buAutoNum type="arabicPeriod"/>
            </a:pPr>
            <a:r>
              <a:rPr lang="en-US" sz="3200" dirty="0"/>
              <a:t>Guide students through analysis.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D0FBC-B02C-598F-28AD-04B029FD936E}"/>
              </a:ext>
            </a:extLst>
          </p:cNvPr>
          <p:cNvSpPr txBox="1"/>
          <p:nvPr/>
        </p:nvSpPr>
        <p:spPr>
          <a:xfrm>
            <a:off x="5762445" y="3674853"/>
            <a:ext cx="3795623" cy="2585323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Both characters are arrogant.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Select two different colored highlighters—one to represent each character.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As I read, highlight text evidence that supports how each character is arrogant.</a:t>
            </a:r>
          </a:p>
        </p:txBody>
      </p:sp>
    </p:spTree>
    <p:extLst>
      <p:ext uri="{BB962C8B-B14F-4D97-AF65-F5344CB8AC3E}">
        <p14:creationId xmlns:p14="http://schemas.microsoft.com/office/powerpoint/2010/main" val="223874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2F0280E-0F03-09C5-2B0A-D0E5445D938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63305" y="242960"/>
            <a:ext cx="6711352" cy="63720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CA90CF-77BD-8B98-0971-F2621DB6602F}"/>
                  </a:ext>
                </a:extLst>
              </p14:cNvPr>
              <p14:cNvContentPartPr/>
              <p14:nvPr/>
            </p14:nvContentPartPr>
            <p14:xfrm>
              <a:off x="1586989" y="1310930"/>
              <a:ext cx="412920" cy="180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CA90CF-77BD-8B98-0971-F2621DB660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2989" y="1202930"/>
                <a:ext cx="5205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B163D11-E829-9217-51AC-0361AF4F36EF}"/>
                  </a:ext>
                </a:extLst>
              </p14:cNvPr>
              <p14:cNvContentPartPr/>
              <p14:nvPr/>
            </p14:nvContentPartPr>
            <p14:xfrm>
              <a:off x="1604269" y="2950010"/>
              <a:ext cx="41220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B163D11-E829-9217-51AC-0361AF4F36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0629" y="2842370"/>
                <a:ext cx="519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FE7B65C-7A33-963F-68E3-7F32487F2E80}"/>
                  </a:ext>
                </a:extLst>
              </p14:cNvPr>
              <p14:cNvContentPartPr/>
              <p14:nvPr/>
            </p14:nvContentPartPr>
            <p14:xfrm>
              <a:off x="1638829" y="3656690"/>
              <a:ext cx="470880" cy="36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FE7B65C-7A33-963F-68E3-7F32487F2E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85189" y="3548690"/>
                <a:ext cx="5785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03B7942-66A4-5BC0-AEEC-0E99D263995D}"/>
                  </a:ext>
                </a:extLst>
              </p14:cNvPr>
              <p14:cNvContentPartPr/>
              <p14:nvPr/>
            </p14:nvContentPartPr>
            <p14:xfrm>
              <a:off x="1707949" y="4881410"/>
              <a:ext cx="395280" cy="53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03B7942-66A4-5BC0-AEEC-0E99D263995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54309" y="4773410"/>
                <a:ext cx="5029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F6BD98E-FEE9-AAE4-DA34-EED0EDA9B082}"/>
                  </a:ext>
                </a:extLst>
              </p14:cNvPr>
              <p14:cNvContentPartPr/>
              <p14:nvPr/>
            </p14:nvContentPartPr>
            <p14:xfrm>
              <a:off x="8005069" y="1345130"/>
              <a:ext cx="56988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F6BD98E-FEE9-AAE4-DA34-EED0EDA9B0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51069" y="1237130"/>
                <a:ext cx="677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9074F66-014A-760C-C3B9-0CC3044D44BE}"/>
                  </a:ext>
                </a:extLst>
              </p14:cNvPr>
              <p14:cNvContentPartPr/>
              <p14:nvPr/>
            </p14:nvContentPartPr>
            <p14:xfrm>
              <a:off x="8401789" y="1880450"/>
              <a:ext cx="604080" cy="522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9074F66-014A-760C-C3B9-0CC3044D44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47789" y="1772450"/>
                <a:ext cx="7117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D3F16F-7A46-B0F8-DF32-3F17753482D7}"/>
                  </a:ext>
                </a:extLst>
              </p14:cNvPr>
              <p14:cNvContentPartPr/>
              <p14:nvPr/>
            </p14:nvContentPartPr>
            <p14:xfrm>
              <a:off x="8160589" y="3985730"/>
              <a:ext cx="550440" cy="16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D3F16F-7A46-B0F8-DF32-3F17753482D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06589" y="3878090"/>
                <a:ext cx="658080" cy="2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8965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1635</TotalTime>
  <Words>740</Words>
  <Application>Microsoft Office PowerPoint</Application>
  <PresentationFormat>Widescreen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Kristen ITC</vt:lpstr>
      <vt:lpstr>Ravie</vt:lpstr>
      <vt:lpstr>Rockwell</vt:lpstr>
      <vt:lpstr>Trebuchet MS</vt:lpstr>
      <vt:lpstr>Wingdings</vt:lpstr>
      <vt:lpstr>Wingdings 3</vt:lpstr>
      <vt:lpstr>Facet</vt:lpstr>
      <vt:lpstr>Synergize it! Engaging Strategies for RLA Learning</vt:lpstr>
      <vt:lpstr>What does it mean to “synergize”?</vt:lpstr>
      <vt:lpstr>Synergize to Synthesize!</vt:lpstr>
      <vt:lpstr>Sentence Scramble</vt:lpstr>
      <vt:lpstr>Sentence Scramble</vt:lpstr>
      <vt:lpstr>Sentence Scramble</vt:lpstr>
      <vt:lpstr>Placemat Activity—Synthesis </vt:lpstr>
      <vt:lpstr>Placemat Activity—Synthesis </vt:lpstr>
      <vt:lpstr>PowerPoint Presentation</vt:lpstr>
      <vt:lpstr>Arrange students into groups of four.</vt:lpstr>
      <vt:lpstr>Provide a graphic organizer or instruct students how to create one.</vt:lpstr>
      <vt:lpstr>This is a variation if you want to keep students working in pairs.</vt:lpstr>
      <vt:lpstr>I use several text structures for responding, but today we are using a variation of QA12345-  QA12-5.</vt:lpstr>
      <vt:lpstr>I use several text structures for responding, but today we are using a variation of QA12345--  QA12-5.</vt:lpstr>
      <vt:lpstr>Which character is more arrogant:  the Fox or the Leopard?</vt:lpstr>
      <vt:lpstr>Turn the graphic organizer one time to the left. </vt:lpstr>
      <vt:lpstr>Turn the graphic organizer again.</vt:lpstr>
      <vt:lpstr>Turn the graphic organizer once more.</vt:lpstr>
      <vt:lpstr>Rotate the graphic organizer back to the original writer.</vt:lpstr>
      <vt:lpstr>Variations of Placemat Activity</vt:lpstr>
      <vt:lpstr>Synergize to Synthesize--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Martin</dc:creator>
  <cp:lastModifiedBy>Jennifer Martin</cp:lastModifiedBy>
  <cp:revision>4</cp:revision>
  <dcterms:created xsi:type="dcterms:W3CDTF">2025-07-16T00:04:17Z</dcterms:created>
  <dcterms:modified xsi:type="dcterms:W3CDTF">2025-07-22T03:47:53Z</dcterms:modified>
</cp:coreProperties>
</file>