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00" r:id="rId3"/>
    <p:sldId id="412" r:id="rId4"/>
    <p:sldId id="413" r:id="rId5"/>
    <p:sldId id="257" r:id="rId6"/>
    <p:sldId id="258" r:id="rId7"/>
    <p:sldId id="401" r:id="rId8"/>
    <p:sldId id="402" r:id="rId9"/>
    <p:sldId id="404" r:id="rId10"/>
    <p:sldId id="403" r:id="rId11"/>
    <p:sldId id="405" r:id="rId12"/>
    <p:sldId id="407" r:id="rId13"/>
    <p:sldId id="406" r:id="rId14"/>
    <p:sldId id="408" r:id="rId15"/>
    <p:sldId id="410" r:id="rId16"/>
    <p:sldId id="411" r:id="rId17"/>
    <p:sldId id="409" r:id="rId18"/>
    <p:sldId id="414" r:id="rId19"/>
    <p:sldId id="415" r:id="rId20"/>
    <p:sldId id="416" r:id="rId21"/>
    <p:sldId id="419" r:id="rId22"/>
    <p:sldId id="421" r:id="rId23"/>
    <p:sldId id="417" r:id="rId24"/>
    <p:sldId id="420" r:id="rId25"/>
    <p:sldId id="433" r:id="rId26"/>
    <p:sldId id="422" r:id="rId27"/>
    <p:sldId id="423" r:id="rId28"/>
    <p:sldId id="424" r:id="rId29"/>
    <p:sldId id="425" r:id="rId30"/>
    <p:sldId id="426" r:id="rId31"/>
    <p:sldId id="427" r:id="rId32"/>
    <p:sldId id="428" r:id="rId33"/>
    <p:sldId id="418" r:id="rId34"/>
    <p:sldId id="434" r:id="rId35"/>
    <p:sldId id="435" r:id="rId36"/>
    <p:sldId id="437" r:id="rId37"/>
    <p:sldId id="436" r:id="rId38"/>
    <p:sldId id="429" r:id="rId39"/>
    <p:sldId id="430" r:id="rId40"/>
    <p:sldId id="431" r:id="rId41"/>
    <p:sldId id="438" r:id="rId42"/>
    <p:sldId id="439" r:id="rId43"/>
    <p:sldId id="440" r:id="rId44"/>
    <p:sldId id="441" r:id="rId45"/>
    <p:sldId id="442" r:id="rId46"/>
    <p:sldId id="443" r:id="rId47"/>
    <p:sldId id="444" r:id="rId48"/>
    <p:sldId id="270" r:id="rId49"/>
    <p:sldId id="446" r:id="rId50"/>
    <p:sldId id="448" r:id="rId51"/>
    <p:sldId id="354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6600"/>
    <a:srgbClr val="236777"/>
    <a:srgbClr val="9933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3C2C56-CE77-4166-A5AD-335CDBF1A838}" v="2" dt="2023-06-24T20:05:35.5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Martin" userId="fca9b90cb608cbed" providerId="LiveId" clId="{DF3C2C56-CE77-4166-A5AD-335CDBF1A838}"/>
    <pc:docChg chg="modSld">
      <pc:chgData name="Jennifer Martin" userId="fca9b90cb608cbed" providerId="LiveId" clId="{DF3C2C56-CE77-4166-A5AD-335CDBF1A838}" dt="2023-06-24T20:05:39.396" v="57" actId="1076"/>
      <pc:docMkLst>
        <pc:docMk/>
      </pc:docMkLst>
      <pc:sldChg chg="addSp modSp mod">
        <pc:chgData name="Jennifer Martin" userId="fca9b90cb608cbed" providerId="LiveId" clId="{DF3C2C56-CE77-4166-A5AD-335CDBF1A838}" dt="2023-06-24T20:05:19.212" v="55" actId="14100"/>
        <pc:sldMkLst>
          <pc:docMk/>
          <pc:sldMk cId="299023478" sldId="424"/>
        </pc:sldMkLst>
        <pc:spChg chg="add mod">
          <ac:chgData name="Jennifer Martin" userId="fca9b90cb608cbed" providerId="LiveId" clId="{DF3C2C56-CE77-4166-A5AD-335CDBF1A838}" dt="2023-06-24T20:05:19.212" v="55" actId="14100"/>
          <ac:spMkLst>
            <pc:docMk/>
            <pc:sldMk cId="299023478" sldId="424"/>
            <ac:spMk id="2" creationId="{B323EC5A-3AFB-7CB6-4C7F-D341A061D85C}"/>
          </ac:spMkLst>
        </pc:spChg>
      </pc:sldChg>
      <pc:sldChg chg="addSp modSp mod">
        <pc:chgData name="Jennifer Martin" userId="fca9b90cb608cbed" providerId="LiveId" clId="{DF3C2C56-CE77-4166-A5AD-335CDBF1A838}" dt="2023-06-24T20:05:39.396" v="57" actId="1076"/>
        <pc:sldMkLst>
          <pc:docMk/>
          <pc:sldMk cId="2398765261" sldId="425"/>
        </pc:sldMkLst>
        <pc:spChg chg="add mod">
          <ac:chgData name="Jennifer Martin" userId="fca9b90cb608cbed" providerId="LiveId" clId="{DF3C2C56-CE77-4166-A5AD-335CDBF1A838}" dt="2023-06-24T20:05:39.396" v="57" actId="1076"/>
          <ac:spMkLst>
            <pc:docMk/>
            <pc:sldMk cId="2398765261" sldId="425"/>
            <ac:spMk id="2" creationId="{8036A497-5241-473E-DA90-947F0BC4C8C7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1CD7BF-3AFA-43F5-82FF-4CE9CA556394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BEE16A-54A8-47A1-8C70-E312715DE77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dirty="0"/>
            <a:t>Your students can use a quick list to brainstorm ideas and then answer the questions for each “chunk” of the structure. They will then have the framework to begin fleshing out a fuller composition.</a:t>
          </a:r>
        </a:p>
      </dgm:t>
    </dgm:pt>
    <dgm:pt modelId="{8EDB2A38-0E44-48DF-BA64-0242CDDEB576}" type="parTrans" cxnId="{57F497C1-4A06-4EB0-9A51-15B98B7D05D2}">
      <dgm:prSet/>
      <dgm:spPr/>
      <dgm:t>
        <a:bodyPr/>
        <a:lstStyle/>
        <a:p>
          <a:endParaRPr lang="en-US"/>
        </a:p>
      </dgm:t>
    </dgm:pt>
    <dgm:pt modelId="{62884B34-7F0D-44C8-B712-6C9F3FFD355A}" type="sibTrans" cxnId="{57F497C1-4A06-4EB0-9A51-15B98B7D05D2}">
      <dgm:prSet/>
      <dgm:spPr/>
      <dgm:t>
        <a:bodyPr/>
        <a:lstStyle/>
        <a:p>
          <a:endParaRPr lang="en-US"/>
        </a:p>
      </dgm:t>
    </dgm:pt>
    <dgm:pt modelId="{E59AA902-C189-41C4-AB9E-8B6E3EAFE94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Your students can also “chunk” the parts of a text to discover the organization and framework of the selection.</a:t>
          </a:r>
        </a:p>
      </dgm:t>
    </dgm:pt>
    <dgm:pt modelId="{AFAFC1FF-A02E-429F-BAAF-5B7E98140921}" type="parTrans" cxnId="{1A5DCBA7-98F9-47CC-B9B3-15D82C2E1743}">
      <dgm:prSet/>
      <dgm:spPr/>
      <dgm:t>
        <a:bodyPr/>
        <a:lstStyle/>
        <a:p>
          <a:endParaRPr lang="en-US"/>
        </a:p>
      </dgm:t>
    </dgm:pt>
    <dgm:pt modelId="{DA06DBF9-AC3C-4ABB-A3D0-6E5D44AEB196}" type="sibTrans" cxnId="{1A5DCBA7-98F9-47CC-B9B3-15D82C2E1743}">
      <dgm:prSet/>
      <dgm:spPr/>
      <dgm:t>
        <a:bodyPr/>
        <a:lstStyle/>
        <a:p>
          <a:endParaRPr lang="en-US"/>
        </a:p>
      </dgm:t>
    </dgm:pt>
    <dgm:pt modelId="{83D20655-CF46-400F-84D9-2ADDE4D976F2}" type="pres">
      <dgm:prSet presAssocID="{A61CD7BF-3AFA-43F5-82FF-4CE9CA556394}" presName="root" presStyleCnt="0">
        <dgm:presLayoutVars>
          <dgm:dir/>
          <dgm:resizeHandles val="exact"/>
        </dgm:presLayoutVars>
      </dgm:prSet>
      <dgm:spPr/>
    </dgm:pt>
    <dgm:pt modelId="{145B2D8B-96A5-4C5F-9AC1-7B0470F5C5C8}" type="pres">
      <dgm:prSet presAssocID="{26BEE16A-54A8-47A1-8C70-E312715DE776}" presName="compNode" presStyleCnt="0"/>
      <dgm:spPr/>
    </dgm:pt>
    <dgm:pt modelId="{C570E38B-EC49-4C82-AF35-2953329FC788}" type="pres">
      <dgm:prSet presAssocID="{26BEE16A-54A8-47A1-8C70-E312715DE776}" presName="iconBgRect" presStyleLbl="bgShp" presStyleIdx="0" presStyleCnt="2"/>
      <dgm:spPr/>
    </dgm:pt>
    <dgm:pt modelId="{8AFAECB6-93FB-4B1E-A5E3-4E9AB0D5CE7C}" type="pres">
      <dgm:prSet presAssocID="{26BEE16A-54A8-47A1-8C70-E312715DE77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8CBEBA14-B831-41FB-B57D-16C7930C1CB6}" type="pres">
      <dgm:prSet presAssocID="{26BEE16A-54A8-47A1-8C70-E312715DE776}" presName="spaceRect" presStyleCnt="0"/>
      <dgm:spPr/>
    </dgm:pt>
    <dgm:pt modelId="{BDF9F4B7-981B-422E-BBA4-CF2846CFAAA1}" type="pres">
      <dgm:prSet presAssocID="{26BEE16A-54A8-47A1-8C70-E312715DE776}" presName="textRect" presStyleLbl="revTx" presStyleIdx="0" presStyleCnt="2">
        <dgm:presLayoutVars>
          <dgm:chMax val="1"/>
          <dgm:chPref val="1"/>
        </dgm:presLayoutVars>
      </dgm:prSet>
      <dgm:spPr/>
    </dgm:pt>
    <dgm:pt modelId="{724501DC-7AC1-40F5-85DD-0F5944F9768C}" type="pres">
      <dgm:prSet presAssocID="{62884B34-7F0D-44C8-B712-6C9F3FFD355A}" presName="sibTrans" presStyleCnt="0"/>
      <dgm:spPr/>
    </dgm:pt>
    <dgm:pt modelId="{AAC880AF-006C-4A3C-BC8B-25573A1A31A4}" type="pres">
      <dgm:prSet presAssocID="{E59AA902-C189-41C4-AB9E-8B6E3EAFE94C}" presName="compNode" presStyleCnt="0"/>
      <dgm:spPr/>
    </dgm:pt>
    <dgm:pt modelId="{69BA3E7E-4A22-461B-B820-B154D0E62DBD}" type="pres">
      <dgm:prSet presAssocID="{E59AA902-C189-41C4-AB9E-8B6E3EAFE94C}" presName="iconBgRect" presStyleLbl="bgShp" presStyleIdx="1" presStyleCnt="2"/>
      <dgm:spPr/>
    </dgm:pt>
    <dgm:pt modelId="{90E7D584-7817-468A-B8B4-4DB8BC6B3F53}" type="pres">
      <dgm:prSet presAssocID="{E59AA902-C189-41C4-AB9E-8B6E3EAFE94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01B81B0E-2D2A-440C-95E6-05DF672AC988}" type="pres">
      <dgm:prSet presAssocID="{E59AA902-C189-41C4-AB9E-8B6E3EAFE94C}" presName="spaceRect" presStyleCnt="0"/>
      <dgm:spPr/>
    </dgm:pt>
    <dgm:pt modelId="{6E4D9F3C-564D-418C-A2A1-00D09094570F}" type="pres">
      <dgm:prSet presAssocID="{E59AA902-C189-41C4-AB9E-8B6E3EAFE94C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69C9B41-6BC4-4AF2-A8D9-BA505E271C94}" type="presOf" srcId="{E59AA902-C189-41C4-AB9E-8B6E3EAFE94C}" destId="{6E4D9F3C-564D-418C-A2A1-00D09094570F}" srcOrd="0" destOrd="0" presId="urn:microsoft.com/office/officeart/2018/5/layout/IconCircleLabelList"/>
    <dgm:cxn modelId="{4A1D3555-71D4-4253-A81D-8F11BC270047}" type="presOf" srcId="{A61CD7BF-3AFA-43F5-82FF-4CE9CA556394}" destId="{83D20655-CF46-400F-84D9-2ADDE4D976F2}" srcOrd="0" destOrd="0" presId="urn:microsoft.com/office/officeart/2018/5/layout/IconCircleLabelList"/>
    <dgm:cxn modelId="{1A5DCBA7-98F9-47CC-B9B3-15D82C2E1743}" srcId="{A61CD7BF-3AFA-43F5-82FF-4CE9CA556394}" destId="{E59AA902-C189-41C4-AB9E-8B6E3EAFE94C}" srcOrd="1" destOrd="0" parTransId="{AFAFC1FF-A02E-429F-BAAF-5B7E98140921}" sibTransId="{DA06DBF9-AC3C-4ABB-A3D0-6E5D44AEB196}"/>
    <dgm:cxn modelId="{B0E8C9B2-CB7D-4409-A797-01CCD0B1EF04}" type="presOf" srcId="{26BEE16A-54A8-47A1-8C70-E312715DE776}" destId="{BDF9F4B7-981B-422E-BBA4-CF2846CFAAA1}" srcOrd="0" destOrd="0" presId="urn:microsoft.com/office/officeart/2018/5/layout/IconCircleLabelList"/>
    <dgm:cxn modelId="{57F497C1-4A06-4EB0-9A51-15B98B7D05D2}" srcId="{A61CD7BF-3AFA-43F5-82FF-4CE9CA556394}" destId="{26BEE16A-54A8-47A1-8C70-E312715DE776}" srcOrd="0" destOrd="0" parTransId="{8EDB2A38-0E44-48DF-BA64-0242CDDEB576}" sibTransId="{62884B34-7F0D-44C8-B712-6C9F3FFD355A}"/>
    <dgm:cxn modelId="{A029E078-98AA-444B-810E-6E105FEB6968}" type="presParOf" srcId="{83D20655-CF46-400F-84D9-2ADDE4D976F2}" destId="{145B2D8B-96A5-4C5F-9AC1-7B0470F5C5C8}" srcOrd="0" destOrd="0" presId="urn:microsoft.com/office/officeart/2018/5/layout/IconCircleLabelList"/>
    <dgm:cxn modelId="{AD2E42CA-4C58-4995-8A2A-D3AF43FE7E68}" type="presParOf" srcId="{145B2D8B-96A5-4C5F-9AC1-7B0470F5C5C8}" destId="{C570E38B-EC49-4C82-AF35-2953329FC788}" srcOrd="0" destOrd="0" presId="urn:microsoft.com/office/officeart/2018/5/layout/IconCircleLabelList"/>
    <dgm:cxn modelId="{25A67B6A-E0A6-4C7D-B557-829E1A37CE92}" type="presParOf" srcId="{145B2D8B-96A5-4C5F-9AC1-7B0470F5C5C8}" destId="{8AFAECB6-93FB-4B1E-A5E3-4E9AB0D5CE7C}" srcOrd="1" destOrd="0" presId="urn:microsoft.com/office/officeart/2018/5/layout/IconCircleLabelList"/>
    <dgm:cxn modelId="{5FB8883C-D16A-476B-9C2F-7D98E0BB29D5}" type="presParOf" srcId="{145B2D8B-96A5-4C5F-9AC1-7B0470F5C5C8}" destId="{8CBEBA14-B831-41FB-B57D-16C7930C1CB6}" srcOrd="2" destOrd="0" presId="urn:microsoft.com/office/officeart/2018/5/layout/IconCircleLabelList"/>
    <dgm:cxn modelId="{B70EF2D7-2A2B-4E89-95E0-9981E46B6D5E}" type="presParOf" srcId="{145B2D8B-96A5-4C5F-9AC1-7B0470F5C5C8}" destId="{BDF9F4B7-981B-422E-BBA4-CF2846CFAAA1}" srcOrd="3" destOrd="0" presId="urn:microsoft.com/office/officeart/2018/5/layout/IconCircleLabelList"/>
    <dgm:cxn modelId="{5FACF2BF-AB54-4BC8-9DD8-CCE2D4338124}" type="presParOf" srcId="{83D20655-CF46-400F-84D9-2ADDE4D976F2}" destId="{724501DC-7AC1-40F5-85DD-0F5944F9768C}" srcOrd="1" destOrd="0" presId="urn:microsoft.com/office/officeart/2018/5/layout/IconCircleLabelList"/>
    <dgm:cxn modelId="{43B74E35-352E-4481-9A26-6ECC7A393CAC}" type="presParOf" srcId="{83D20655-CF46-400F-84D9-2ADDE4D976F2}" destId="{AAC880AF-006C-4A3C-BC8B-25573A1A31A4}" srcOrd="2" destOrd="0" presId="urn:microsoft.com/office/officeart/2018/5/layout/IconCircleLabelList"/>
    <dgm:cxn modelId="{6FA8D3D3-CC9A-44C3-8741-02126100D6BB}" type="presParOf" srcId="{AAC880AF-006C-4A3C-BC8B-25573A1A31A4}" destId="{69BA3E7E-4A22-461B-B820-B154D0E62DBD}" srcOrd="0" destOrd="0" presId="urn:microsoft.com/office/officeart/2018/5/layout/IconCircleLabelList"/>
    <dgm:cxn modelId="{EFB12A60-2D32-48E2-B25A-9BB165F6C82E}" type="presParOf" srcId="{AAC880AF-006C-4A3C-BC8B-25573A1A31A4}" destId="{90E7D584-7817-468A-B8B4-4DB8BC6B3F53}" srcOrd="1" destOrd="0" presId="urn:microsoft.com/office/officeart/2018/5/layout/IconCircleLabelList"/>
    <dgm:cxn modelId="{5A398F9C-5EA4-4BAE-981A-9C544E05B64B}" type="presParOf" srcId="{AAC880AF-006C-4A3C-BC8B-25573A1A31A4}" destId="{01B81B0E-2D2A-440C-95E6-05DF672AC988}" srcOrd="2" destOrd="0" presId="urn:microsoft.com/office/officeart/2018/5/layout/IconCircleLabelList"/>
    <dgm:cxn modelId="{E564E06E-08A8-4418-B58A-C30EEAE364C6}" type="presParOf" srcId="{AAC880AF-006C-4A3C-BC8B-25573A1A31A4}" destId="{6E4D9F3C-564D-418C-A2A1-00D09094570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70E38B-EC49-4C82-AF35-2953329FC788}">
      <dsp:nvSpPr>
        <dsp:cNvPr id="0" name=""/>
        <dsp:cNvSpPr/>
      </dsp:nvSpPr>
      <dsp:spPr>
        <a:xfrm>
          <a:off x="2495072" y="643790"/>
          <a:ext cx="2196000" cy="2196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AECB6-93FB-4B1E-A5E3-4E9AB0D5CE7C}">
      <dsp:nvSpPr>
        <dsp:cNvPr id="0" name=""/>
        <dsp:cNvSpPr/>
      </dsp:nvSpPr>
      <dsp:spPr>
        <a:xfrm>
          <a:off x="2963072" y="1111790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F9F4B7-981B-422E-BBA4-CF2846CFAAA1}">
      <dsp:nvSpPr>
        <dsp:cNvPr id="0" name=""/>
        <dsp:cNvSpPr/>
      </dsp:nvSpPr>
      <dsp:spPr>
        <a:xfrm>
          <a:off x="1793072" y="3523790"/>
          <a:ext cx="3600000" cy="19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Your students can use a quick list to brainstorm ideas and then answer the questions for each “chunk” of the structure. They will then have the framework to begin fleshing out a fuller composition.</a:t>
          </a:r>
        </a:p>
      </dsp:txBody>
      <dsp:txXfrm>
        <a:off x="1793072" y="3523790"/>
        <a:ext cx="3600000" cy="1980000"/>
      </dsp:txXfrm>
    </dsp:sp>
    <dsp:sp modelId="{69BA3E7E-4A22-461B-B820-B154D0E62DBD}">
      <dsp:nvSpPr>
        <dsp:cNvPr id="0" name=""/>
        <dsp:cNvSpPr/>
      </dsp:nvSpPr>
      <dsp:spPr>
        <a:xfrm>
          <a:off x="6725073" y="643790"/>
          <a:ext cx="2196000" cy="2196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7D584-7817-468A-B8B4-4DB8BC6B3F53}">
      <dsp:nvSpPr>
        <dsp:cNvPr id="0" name=""/>
        <dsp:cNvSpPr/>
      </dsp:nvSpPr>
      <dsp:spPr>
        <a:xfrm>
          <a:off x="7193073" y="1111790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4D9F3C-564D-418C-A2A1-00D09094570F}">
      <dsp:nvSpPr>
        <dsp:cNvPr id="0" name=""/>
        <dsp:cNvSpPr/>
      </dsp:nvSpPr>
      <dsp:spPr>
        <a:xfrm>
          <a:off x="6023073" y="3523790"/>
          <a:ext cx="3600000" cy="19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Your students can also “chunk” the parts of a text to discover the organization and framework of the selection.</a:t>
          </a:r>
        </a:p>
      </dsp:txBody>
      <dsp:txXfrm>
        <a:off x="6023073" y="3523790"/>
        <a:ext cx="3600000" cy="198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282B3-1A54-3C4F-AA95-CD13973AB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4A2A2-0612-B04C-68E8-F055D0A7C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29510-05A2-6F14-A886-4DAAD3BA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5A47B-0E58-4F77-BFE7-2A675F0913B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B2F05-DA84-CDFA-4B26-8EB16053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062AC-450D-9E65-E73D-8DCDE1E3C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7A9D-BD05-4743-A6C0-9BF7A0A0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23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8148E-3111-B4BC-4E1D-A8D5529B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A469D8-A36D-4D34-4423-7A3B2F5DE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64BE4-F276-85EF-FF45-EA9E5CE85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5A47B-0E58-4F77-BFE7-2A675F0913B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9CA29-A4BB-96B8-D994-0220A58A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AB125-3C94-FBEF-6870-2369B4F20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7A9D-BD05-4743-A6C0-9BF7A0A0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68A537-EC42-F4F0-79B9-8F0DAC0868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54F88A-7FC5-2895-60B2-A537A74D1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DBA59-EEED-8A83-915F-F994310BA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5A47B-0E58-4F77-BFE7-2A675F0913B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7C9FD-9E63-1CFB-78E3-5D4C5D211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1FE8F-C22C-C5E1-37C6-9869CD7AC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7A9D-BD05-4743-A6C0-9BF7A0A0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06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A32D2-333A-F8C5-4568-3F2F31F56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46F3D-3BB0-2477-1CCE-6CEFDC4AB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7E7EE-7B50-C273-1B16-76AD62EF0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5A47B-0E58-4F77-BFE7-2A675F0913B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00BFB-52CB-8CBE-3923-01DE52B90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A850D-CDD5-6754-EA08-C380A5AA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7A9D-BD05-4743-A6C0-9BF7A0A0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18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0241F-1CD8-4169-2850-177C0E851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792D1-3372-3B06-2F54-0D99FEF98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317D0-929B-296C-9A3D-4947E71F4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5A47B-0E58-4F77-BFE7-2A675F0913B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946B9-72EB-2D7F-79E8-A8177AE5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D96D3-6D09-A983-B200-1C9178C71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7A9D-BD05-4743-A6C0-9BF7A0A0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04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38037-3CAA-8BBE-A225-7D861B6B4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1D733-CA28-821C-3686-A22F62F3F3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127E1-E98E-88BC-5249-2F91398C2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A86FC-8D08-EBD4-063B-12E2DE8AB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5A47B-0E58-4F77-BFE7-2A675F0913B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BD954-9606-3E84-A7DA-10E9CDAF7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FE228-2AEA-E851-0B4B-D9B6FEE37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7A9D-BD05-4743-A6C0-9BF7A0A0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66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0AF7A-1396-DFE4-0B6D-8A79CDFAD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23091-0450-9AA4-545C-1C019A895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5BBA4-FA33-B494-3178-95E7C76CD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DE1B6-DCCC-0A48-016F-8DFA9F81B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AA4011-2AFE-C39C-F681-B6E710DC57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20CBD7-533C-5060-9C9B-B1E98BE87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5A47B-0E58-4F77-BFE7-2A675F0913B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0DC009-2571-D19F-4A82-8C7096BD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3E9329-08C9-7B5B-B6E5-77CCA6014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7A9D-BD05-4743-A6C0-9BF7A0A0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A39C-9008-612E-2DC6-6EE4A754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2C3A5B-1E44-BD3A-6156-7F533AEEB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5A47B-0E58-4F77-BFE7-2A675F0913B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DCC3E-F350-C4A0-C312-3306F230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535B3-E033-C1F2-8D81-5986AA8A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7A9D-BD05-4743-A6C0-9BF7A0A0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04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AAC86B-4A52-6A08-772D-46E70F244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5A47B-0E58-4F77-BFE7-2A675F0913B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450B74-29A2-90C5-AA08-DAC37DD1D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B7931-59FD-CA07-8595-7D6FAF56C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7A9D-BD05-4743-A6C0-9BF7A0A0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14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D65C5-B135-35BB-E352-BFCB30F4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21427-0978-75BC-DDF7-F5AD5CD67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E55CE4-28A8-C7AA-D524-2C63CD468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35E58-6DA0-6B18-81A9-C0ED9C2F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5A47B-0E58-4F77-BFE7-2A675F0913B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333B2-EDD6-3765-C609-C15AE43D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94BEA-29D7-1B90-B588-74B3AC3C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7A9D-BD05-4743-A6C0-9BF7A0A0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40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E1879-4068-64DC-009C-91E1773FC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E1BA55-3729-BE80-D81A-82971C31A9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AB30B1-D8E6-6957-6F0B-E2351226A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D118F-23DD-6869-5D35-7FD940B8D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5A47B-0E58-4F77-BFE7-2A675F0913B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36B9E-ACFB-3436-A6B6-1180B0A26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62432-6D75-7FC3-398A-4C2BD4DE5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A7A9D-BD05-4743-A6C0-9BF7A0A0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5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6D6C7-69BF-4D4E-75C8-1EBD5255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4678D-C590-726A-7684-1F5A465BB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993F3-4799-4728-C91B-92A05BEB57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5A47B-0E58-4F77-BFE7-2A675F0913B5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137B9-1905-6343-459C-07490ACFE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BD5BA-3DEF-70A3-E783-5B694D081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A7A9D-BD05-4743-A6C0-9BF7A0A0E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3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railofbreadcrumbs.net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udysites.corwin.com/funsize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youtu.be/n29UEtb9uEE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railofbreadcrumbs.net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sources.corwin.com/bernabeigrammar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1drv.ms/p/s!Au3LCLYMuan8nVU0XfCs4g8Vo4UB?e=Hx1jOP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1drv.ms/p/s!Au3LCLYMuan8kH2vUFcbrrygflbj?e=7olEL1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jmedcationpd@gmail.com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5E0AE4-56DD-F4E4-631E-15EC691B6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9240" y="1065861"/>
            <a:ext cx="3797714" cy="3495696"/>
          </a:xfrm>
        </p:spPr>
        <p:txBody>
          <a:bodyPr>
            <a:normAutofit fontScale="90000"/>
          </a:bodyPr>
          <a:lstStyle/>
          <a:p>
            <a:r>
              <a:rPr lang="en-US" sz="4000" b="1" i="1" dirty="0">
                <a:solidFill>
                  <a:schemeClr val="bg1"/>
                </a:solidFill>
              </a:rPr>
              <a:t>Trail of Breadcrumbs</a:t>
            </a:r>
            <a:br>
              <a:rPr lang="en-US" sz="4000" b="1" dirty="0">
                <a:solidFill>
                  <a:schemeClr val="bg1"/>
                </a:solidFill>
              </a:rPr>
            </a:b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Grammar    &amp; Writing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3394EA-8757-61C3-8E80-50B616070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1130" y="4894067"/>
            <a:ext cx="2669597" cy="1631423"/>
          </a:xfrm>
        </p:spPr>
        <p:txBody>
          <a:bodyPr>
            <a:normAutofit fontScale="92500" lnSpcReduction="10000"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Mineral Wells ISD</a:t>
            </a:r>
          </a:p>
          <a:p>
            <a:r>
              <a:rPr lang="en-US" dirty="0">
                <a:solidFill>
                  <a:schemeClr val="bg1"/>
                </a:solidFill>
              </a:rPr>
              <a:t>June 20, 2023</a:t>
            </a:r>
          </a:p>
          <a:p>
            <a:r>
              <a:rPr lang="en-US" dirty="0">
                <a:solidFill>
                  <a:schemeClr val="bg1"/>
                </a:solidFill>
              </a:rPr>
              <a:t>9:00 am to 3:30 pm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7976BE1-40A8-3BF9-6BA4-33EE90ECE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5" r="10099"/>
          <a:stretch/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4B8B6FC-BB40-2C51-8631-7B104D92DF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38" r="13557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26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B9784-16AB-6319-334E-B5DE34B3B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91" y="586798"/>
            <a:ext cx="10695709" cy="867930"/>
          </a:xfrm>
          <a:solidFill>
            <a:schemeClr val="accent4"/>
          </a:solidFill>
        </p:spPr>
        <p:txBody>
          <a:bodyPr/>
          <a:lstStyle/>
          <a:p>
            <a:r>
              <a:rPr lang="en-US" dirty="0"/>
              <a:t>#1 Where were you and what were you doing?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B64950-D5B3-CC9E-0F56-D411837819C7}"/>
              </a:ext>
            </a:extLst>
          </p:cNvPr>
          <p:cNvSpPr txBox="1">
            <a:spLocks/>
          </p:cNvSpPr>
          <p:nvPr/>
        </p:nvSpPr>
        <p:spPr>
          <a:xfrm>
            <a:off x="429491" y="1612034"/>
            <a:ext cx="5971309" cy="867931"/>
          </a:xfrm>
          <a:prstGeom prst="rect">
            <a:avLst/>
          </a:prstGeom>
          <a:solidFill>
            <a:srgbClr val="9933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#2 What happened first?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61E911-CC7C-84BF-CA40-D29D0331C985}"/>
              </a:ext>
            </a:extLst>
          </p:cNvPr>
          <p:cNvSpPr txBox="1">
            <a:spLocks/>
          </p:cNvSpPr>
          <p:nvPr/>
        </p:nvSpPr>
        <p:spPr>
          <a:xfrm>
            <a:off x="429490" y="2840612"/>
            <a:ext cx="5971309" cy="86793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#3 What happened next?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185BD0-AE4A-03B1-C4F1-0B08FEF0A1E6}"/>
              </a:ext>
            </a:extLst>
          </p:cNvPr>
          <p:cNvSpPr txBox="1">
            <a:spLocks/>
          </p:cNvSpPr>
          <p:nvPr/>
        </p:nvSpPr>
        <p:spPr>
          <a:xfrm>
            <a:off x="429490" y="4069190"/>
            <a:ext cx="5971309" cy="738982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#4 What happened last?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97B45D1-1D18-3F70-E019-4D4C12AEB502}"/>
              </a:ext>
            </a:extLst>
          </p:cNvPr>
          <p:cNvSpPr txBox="1">
            <a:spLocks/>
          </p:cNvSpPr>
          <p:nvPr/>
        </p:nvSpPr>
        <p:spPr>
          <a:xfrm>
            <a:off x="429491" y="5094426"/>
            <a:ext cx="8880764" cy="117677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#5 What did you think or learn from this experience?</a:t>
            </a:r>
          </a:p>
        </p:txBody>
      </p:sp>
    </p:spTree>
    <p:extLst>
      <p:ext uri="{BB962C8B-B14F-4D97-AF65-F5344CB8AC3E}">
        <p14:creationId xmlns:p14="http://schemas.microsoft.com/office/powerpoint/2010/main" val="109361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CD84E-9749-9BE7-ED87-BAEAA4B4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1571715"/>
            <a:ext cx="3449782" cy="451043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Write one complete sentence for each of the following questions for the “kernel essay.”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C728A-F230-1663-B04D-4EE322868AF1}"/>
              </a:ext>
            </a:extLst>
          </p:cNvPr>
          <p:cNvSpPr txBox="1"/>
          <p:nvPr/>
        </p:nvSpPr>
        <p:spPr>
          <a:xfrm>
            <a:off x="3906982" y="0"/>
            <a:ext cx="7883237" cy="6740307"/>
          </a:xfrm>
          <a:custGeom>
            <a:avLst/>
            <a:gdLst>
              <a:gd name="connsiteX0" fmla="*/ 0 w 7883237"/>
              <a:gd name="connsiteY0" fmla="*/ 0 h 6740307"/>
              <a:gd name="connsiteX1" fmla="*/ 7883237 w 7883237"/>
              <a:gd name="connsiteY1" fmla="*/ 0 h 6740307"/>
              <a:gd name="connsiteX2" fmla="*/ 7883237 w 7883237"/>
              <a:gd name="connsiteY2" fmla="*/ 6740307 h 6740307"/>
              <a:gd name="connsiteX3" fmla="*/ 0 w 7883237"/>
              <a:gd name="connsiteY3" fmla="*/ 6740307 h 6740307"/>
              <a:gd name="connsiteX4" fmla="*/ 0 w 7883237"/>
              <a:gd name="connsiteY4" fmla="*/ 0 h 67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237" h="6740307" extrusionOk="0">
                <a:moveTo>
                  <a:pt x="0" y="0"/>
                </a:moveTo>
                <a:cubicBezTo>
                  <a:pt x="2700054" y="-5264"/>
                  <a:pt x="5024596" y="84467"/>
                  <a:pt x="7883237" y="0"/>
                </a:cubicBezTo>
                <a:cubicBezTo>
                  <a:pt x="7755064" y="2099771"/>
                  <a:pt x="8012387" y="4118811"/>
                  <a:pt x="7883237" y="6740307"/>
                </a:cubicBezTo>
                <a:cubicBezTo>
                  <a:pt x="4613062" y="6846627"/>
                  <a:pt x="3352304" y="6732658"/>
                  <a:pt x="0" y="6740307"/>
                </a:cubicBezTo>
                <a:cubicBezTo>
                  <a:pt x="160128" y="3932082"/>
                  <a:pt x="25049" y="2745975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/>
              <a:t>Name___</a:t>
            </a:r>
            <a:r>
              <a:rPr lang="en-US" u="sng" dirty="0"/>
              <a:t>Jenny</a:t>
            </a:r>
            <a:r>
              <a:rPr lang="en-US" dirty="0"/>
              <a:t>______________</a:t>
            </a:r>
          </a:p>
          <a:p>
            <a:r>
              <a:rPr lang="en-US" dirty="0" err="1"/>
              <a:t>Topic__</a:t>
            </a:r>
            <a:r>
              <a:rPr lang="en-US" u="sng" dirty="0" err="1"/>
              <a:t>Going</a:t>
            </a:r>
            <a:r>
              <a:rPr lang="en-US" u="sng" dirty="0"/>
              <a:t> to cemeteries with my grandparents</a:t>
            </a:r>
            <a:r>
              <a:rPr lang="en-US" dirty="0"/>
              <a:t>__</a:t>
            </a:r>
          </a:p>
          <a:p>
            <a:endParaRPr lang="en-US" dirty="0"/>
          </a:p>
          <a:p>
            <a:r>
              <a:rPr lang="en-US" dirty="0"/>
              <a:t>My Structure ______________________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Kernel Essay:</a:t>
            </a:r>
          </a:p>
          <a:p>
            <a:endParaRPr lang="en-US" dirty="0"/>
          </a:p>
          <a:p>
            <a:r>
              <a:rPr lang="en-US" dirty="0"/>
              <a:t>   1) My grandparents would load their gardening tools into their old truck, and we </a:t>
            </a:r>
          </a:p>
          <a:p>
            <a:r>
              <a:rPr lang="en-US" dirty="0"/>
              <a:t>      would all pile into the front sitting on laps.</a:t>
            </a:r>
          </a:p>
          <a:p>
            <a:endParaRPr lang="en-US" dirty="0"/>
          </a:p>
          <a:p>
            <a:r>
              <a:rPr lang="en-US" dirty="0"/>
              <a:t>   2) When we got to the cemetery of choice, all of us would grab a garden tool and </a:t>
            </a:r>
          </a:p>
          <a:p>
            <a:r>
              <a:rPr lang="en-US" dirty="0"/>
              <a:t>       gloves to clean up around the headstones.</a:t>
            </a:r>
          </a:p>
          <a:p>
            <a:endParaRPr lang="en-US" dirty="0"/>
          </a:p>
          <a:p>
            <a:r>
              <a:rPr lang="en-US" dirty="0"/>
              <a:t>   3) While we were pulling weeds and cleaning up debris, my grandparents would </a:t>
            </a:r>
          </a:p>
          <a:p>
            <a:r>
              <a:rPr lang="en-US" dirty="0"/>
              <a:t>       tell us stories about the people buried there.</a:t>
            </a:r>
          </a:p>
          <a:p>
            <a:endParaRPr lang="en-US" dirty="0"/>
          </a:p>
          <a:p>
            <a:r>
              <a:rPr lang="en-US" dirty="0"/>
              <a:t>   4) Our imaginations brought these people to life, and we learned the history of </a:t>
            </a:r>
          </a:p>
          <a:p>
            <a:r>
              <a:rPr lang="en-US" dirty="0"/>
              <a:t>       our family and community.</a:t>
            </a:r>
          </a:p>
          <a:p>
            <a:endParaRPr lang="en-US" dirty="0"/>
          </a:p>
          <a:p>
            <a:r>
              <a:rPr lang="en-US" dirty="0"/>
              <a:t>   5) I learned that cemeteries are full of memories and lessons.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C33E2-55F7-6FB2-844C-44856C056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10" y="1128369"/>
            <a:ext cx="6068272" cy="110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6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CD84E-9749-9BE7-ED87-BAEAA4B4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1571715"/>
            <a:ext cx="3449782" cy="451043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/>
              <a:t>Fill in your structure along with the kernel questions.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C728A-F230-1663-B04D-4EE322868AF1}"/>
              </a:ext>
            </a:extLst>
          </p:cNvPr>
          <p:cNvSpPr txBox="1"/>
          <p:nvPr/>
        </p:nvSpPr>
        <p:spPr>
          <a:xfrm>
            <a:off x="3906982" y="0"/>
            <a:ext cx="7883237" cy="6740307"/>
          </a:xfrm>
          <a:custGeom>
            <a:avLst/>
            <a:gdLst>
              <a:gd name="connsiteX0" fmla="*/ 0 w 7883237"/>
              <a:gd name="connsiteY0" fmla="*/ 0 h 6740307"/>
              <a:gd name="connsiteX1" fmla="*/ 7883237 w 7883237"/>
              <a:gd name="connsiteY1" fmla="*/ 0 h 6740307"/>
              <a:gd name="connsiteX2" fmla="*/ 7883237 w 7883237"/>
              <a:gd name="connsiteY2" fmla="*/ 6740307 h 6740307"/>
              <a:gd name="connsiteX3" fmla="*/ 0 w 7883237"/>
              <a:gd name="connsiteY3" fmla="*/ 6740307 h 6740307"/>
              <a:gd name="connsiteX4" fmla="*/ 0 w 7883237"/>
              <a:gd name="connsiteY4" fmla="*/ 0 h 67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237" h="6740307" extrusionOk="0">
                <a:moveTo>
                  <a:pt x="0" y="0"/>
                </a:moveTo>
                <a:cubicBezTo>
                  <a:pt x="2700054" y="-5264"/>
                  <a:pt x="5024596" y="84467"/>
                  <a:pt x="7883237" y="0"/>
                </a:cubicBezTo>
                <a:cubicBezTo>
                  <a:pt x="7755064" y="2099771"/>
                  <a:pt x="8012387" y="4118811"/>
                  <a:pt x="7883237" y="6740307"/>
                </a:cubicBezTo>
                <a:cubicBezTo>
                  <a:pt x="4613062" y="6846627"/>
                  <a:pt x="3352304" y="6732658"/>
                  <a:pt x="0" y="6740307"/>
                </a:cubicBezTo>
                <a:cubicBezTo>
                  <a:pt x="160128" y="3932082"/>
                  <a:pt x="25049" y="2745975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/>
              <a:t>Name___</a:t>
            </a:r>
            <a:r>
              <a:rPr lang="en-US" u="sng" dirty="0"/>
              <a:t>Jenny</a:t>
            </a:r>
            <a:r>
              <a:rPr lang="en-US" dirty="0"/>
              <a:t>______________</a:t>
            </a:r>
          </a:p>
          <a:p>
            <a:r>
              <a:rPr lang="en-US" dirty="0" err="1"/>
              <a:t>Topic__</a:t>
            </a:r>
            <a:r>
              <a:rPr lang="en-US" u="sng" dirty="0" err="1"/>
              <a:t>Going</a:t>
            </a:r>
            <a:r>
              <a:rPr lang="en-US" u="sng" dirty="0"/>
              <a:t> to cemeteries with my grandparents</a:t>
            </a:r>
            <a:r>
              <a:rPr lang="en-US" dirty="0"/>
              <a:t>__</a:t>
            </a:r>
          </a:p>
          <a:p>
            <a:endParaRPr lang="en-US" dirty="0"/>
          </a:p>
          <a:p>
            <a:r>
              <a:rPr lang="en-US" dirty="0"/>
              <a:t>My Structure __</a:t>
            </a:r>
            <a:r>
              <a:rPr lang="en-US" u="sng" dirty="0"/>
              <a:t>Memory Reflection</a:t>
            </a:r>
            <a:r>
              <a:rPr lang="en-US" dirty="0"/>
              <a:t>___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Kernel Essay:</a:t>
            </a:r>
          </a:p>
          <a:p>
            <a:endParaRPr lang="en-US" dirty="0"/>
          </a:p>
          <a:p>
            <a:r>
              <a:rPr lang="en-US" dirty="0"/>
              <a:t>   1) My grandparents would load their gardening tools into their old truck, and we </a:t>
            </a:r>
          </a:p>
          <a:p>
            <a:r>
              <a:rPr lang="en-US" dirty="0"/>
              <a:t>      would all pile into the front sitting on laps.</a:t>
            </a:r>
          </a:p>
          <a:p>
            <a:endParaRPr lang="en-US" dirty="0"/>
          </a:p>
          <a:p>
            <a:r>
              <a:rPr lang="en-US" dirty="0"/>
              <a:t>   2) When we got to the cemetery of choice, all of us would grab a garden tool and </a:t>
            </a:r>
          </a:p>
          <a:p>
            <a:r>
              <a:rPr lang="en-US" dirty="0"/>
              <a:t>       gloves to clean up around the headstones.</a:t>
            </a:r>
          </a:p>
          <a:p>
            <a:endParaRPr lang="en-US" dirty="0"/>
          </a:p>
          <a:p>
            <a:r>
              <a:rPr lang="en-US" dirty="0"/>
              <a:t>   3) While we were pulling weeds and cleaning up debris, my grandparents would </a:t>
            </a:r>
          </a:p>
          <a:p>
            <a:r>
              <a:rPr lang="en-US" dirty="0"/>
              <a:t>       tell us stories about the people buried there.</a:t>
            </a:r>
          </a:p>
          <a:p>
            <a:endParaRPr lang="en-US" dirty="0"/>
          </a:p>
          <a:p>
            <a:r>
              <a:rPr lang="en-US" dirty="0"/>
              <a:t>   4) Our imaginations brought these people to life, and we learned the history of </a:t>
            </a:r>
          </a:p>
          <a:p>
            <a:r>
              <a:rPr lang="en-US" dirty="0"/>
              <a:t>       our family and community.</a:t>
            </a:r>
          </a:p>
          <a:p>
            <a:endParaRPr lang="en-US" dirty="0"/>
          </a:p>
          <a:p>
            <a:r>
              <a:rPr lang="en-US" dirty="0"/>
              <a:t>   5) I learned that cemeteries are full of memories and lessons.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25146A-07A3-24C4-C86D-DC9F11B31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480" y="1153552"/>
            <a:ext cx="7354892" cy="108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04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D5C09-2C68-18F9-DEC6-E3242DD25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37201"/>
          </a:xfrm>
        </p:spPr>
        <p:txBody>
          <a:bodyPr>
            <a:normAutofit/>
          </a:bodyPr>
          <a:lstStyle/>
          <a:p>
            <a:r>
              <a:rPr lang="en-US" dirty="0"/>
              <a:t>On the back of your kernel essay, write the following:</a:t>
            </a:r>
            <a:br>
              <a:rPr lang="en-US" dirty="0"/>
            </a:br>
            <a:br>
              <a:rPr lang="en-US" dirty="0"/>
            </a:br>
            <a:r>
              <a:rPr lang="en-US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Read by: __________________________</a:t>
            </a:r>
            <a:br>
              <a:rPr lang="en-US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en-US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en-US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Read by: __________________________</a:t>
            </a:r>
            <a:br>
              <a:rPr lang="en-US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en-US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8983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mpty speech bubbles">
            <a:extLst>
              <a:ext uri="{FF2B5EF4-FFF2-40B4-BE49-F238E27FC236}">
                <a16:creationId xmlns:a16="http://schemas.microsoft.com/office/drawing/2014/main" id="{3B61B726-2F68-8186-DB3E-F60499DAC3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505" r="-1" b="1020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00F47D-9C0A-ACEB-35C0-BAEF84AC3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9" y="1897380"/>
            <a:ext cx="11097490" cy="306324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</a:rPr>
              <a:t>Share your kernel essay with at least two other people.</a:t>
            </a:r>
            <a:br>
              <a:rPr lang="en-US" sz="5400" b="1" dirty="0">
                <a:solidFill>
                  <a:srgbClr val="FFFFFF"/>
                </a:solidFill>
              </a:rPr>
            </a:br>
            <a:br>
              <a:rPr lang="en-US" sz="5400" b="1" dirty="0">
                <a:solidFill>
                  <a:srgbClr val="FFFFFF"/>
                </a:solidFill>
              </a:rPr>
            </a:br>
            <a:r>
              <a:rPr lang="en-US" sz="5400" b="1" dirty="0">
                <a:solidFill>
                  <a:srgbClr val="FFFFFF"/>
                </a:solidFill>
              </a:rPr>
              <a:t>Have them sign the back of your paper.</a:t>
            </a:r>
            <a:br>
              <a:rPr lang="en-US" sz="5400" b="1" dirty="0">
                <a:solidFill>
                  <a:srgbClr val="FFFFFF"/>
                </a:solidFill>
              </a:rPr>
            </a:br>
            <a:r>
              <a:rPr lang="en-US" sz="5400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27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9F2802-D946-9E80-6A62-27252AC1A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4568" y="2339073"/>
            <a:ext cx="6056996" cy="144321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9600" dirty="0">
                <a:solidFill>
                  <a:schemeClr val="bg1"/>
                </a:solidFill>
              </a:rPr>
              <a:t>Let’s share!</a:t>
            </a:r>
          </a:p>
        </p:txBody>
      </p:sp>
      <p:pic>
        <p:nvPicPr>
          <p:cNvPr id="4" name="Picture 3" descr="One in a crowd">
            <a:extLst>
              <a:ext uri="{FF2B5EF4-FFF2-40B4-BE49-F238E27FC236}">
                <a16:creationId xmlns:a16="http://schemas.microsoft.com/office/drawing/2014/main" id="{1AB1F9F5-D107-EA2A-1A15-3F840030D6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09" r="21018"/>
          <a:stretch/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723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lasses on top of a book">
            <a:extLst>
              <a:ext uri="{FF2B5EF4-FFF2-40B4-BE49-F238E27FC236}">
                <a16:creationId xmlns:a16="http://schemas.microsoft.com/office/drawing/2014/main" id="{5C66E53A-FFE6-536B-BCF1-BBCEC0FD0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12" b="98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4D029-CC1E-A335-8E18-957094A68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851564"/>
            <a:ext cx="9445752" cy="2591073"/>
          </a:xfr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</a:rPr>
              <a:t>How does this look in your classroom?</a:t>
            </a:r>
          </a:p>
        </p:txBody>
      </p:sp>
    </p:spTree>
    <p:extLst>
      <p:ext uri="{BB962C8B-B14F-4D97-AF65-F5344CB8AC3E}">
        <p14:creationId xmlns:p14="http://schemas.microsoft.com/office/powerpoint/2010/main" val="132034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8">
            <a:extLst>
              <a:ext uri="{FF2B5EF4-FFF2-40B4-BE49-F238E27FC236}">
                <a16:creationId xmlns:a16="http://schemas.microsoft.com/office/drawing/2014/main" id="{0549372C-0458-4141-B7F6-01A81E2A7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FCD1E-F114-1E47-7F8B-FF2FC32EB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81" y="1440873"/>
            <a:ext cx="6556604" cy="2888945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latin typeface="Congenial Black" panose="02000503040000020004" pitchFamily="2" charset="0"/>
                <a:cs typeface="Aharoni" panose="02010803020104030203" pitchFamily="2" charset="-79"/>
              </a:rPr>
              <a:t>Let’s explore Gretchen and Judi’s </a:t>
            </a:r>
            <a:r>
              <a:rPr lang="en-US" sz="5200" b="1" i="1" dirty="0">
                <a:solidFill>
                  <a:schemeClr val="accent2">
                    <a:lumMod val="75000"/>
                  </a:schemeClr>
                </a:solidFill>
                <a:latin typeface="Congenial Black" panose="02000503040000020004" pitchFamily="2" charset="0"/>
                <a:cs typeface="Aharoni" panose="02010803020104030203" pitchFamily="2" charset="-79"/>
              </a:rPr>
              <a:t>Fun-Size Academic Writing for Serious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96456-D48F-B719-D0EB-7464DB68F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967" y="640082"/>
            <a:ext cx="4379065" cy="567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02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E9E43-B3BD-3BEE-D30D-252E9C46C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690" y="237311"/>
            <a:ext cx="8617528" cy="1884652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Digital Resources – Corwin and Trailofbreadcrumbs.net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B33F9A-75C3-138E-66D0-AA0B60696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822" y="2393498"/>
            <a:ext cx="7903135" cy="39795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263490-46B8-4C44-4515-AE5CE18C2052}"/>
              </a:ext>
            </a:extLst>
          </p:cNvPr>
          <p:cNvSpPr txBox="1"/>
          <p:nvPr/>
        </p:nvSpPr>
        <p:spPr>
          <a:xfrm>
            <a:off x="3519055" y="5500255"/>
            <a:ext cx="257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Password:   imagination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FD2A5-2B57-8EAC-BAD9-A224CF74609E}"/>
              </a:ext>
            </a:extLst>
          </p:cNvPr>
          <p:cNvSpPr txBox="1"/>
          <p:nvPr/>
        </p:nvSpPr>
        <p:spPr>
          <a:xfrm>
            <a:off x="8797636" y="3687679"/>
            <a:ext cx="3172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https://trailofbreadcrumbs.net/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4962EE-0D2F-D4CA-EAC6-0E7DAE1CE863}"/>
              </a:ext>
            </a:extLst>
          </p:cNvPr>
          <p:cNvSpPr txBox="1"/>
          <p:nvPr/>
        </p:nvSpPr>
        <p:spPr>
          <a:xfrm>
            <a:off x="9435350" y="2782669"/>
            <a:ext cx="18972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Corwin Fun-Size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035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A4744-34D6-83DD-4B48-050DFE70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65" y="265661"/>
            <a:ext cx="6512489" cy="1325563"/>
          </a:xfrm>
        </p:spPr>
        <p:txBody>
          <a:bodyPr/>
          <a:lstStyle/>
          <a:p>
            <a:pPr algn="ctr"/>
            <a:r>
              <a:rPr lang="en-US" b="1" dirty="0">
                <a:latin typeface="Congenial Black" panose="02000503040000020004" pitchFamily="2" charset="0"/>
              </a:rPr>
              <a:t>Lesson #1 “Color It Up” </a:t>
            </a:r>
            <a:br>
              <a:rPr lang="en-US" b="1" dirty="0">
                <a:latin typeface="Congenial Black" panose="02000503040000020004" pitchFamily="2" charset="0"/>
              </a:rPr>
            </a:br>
            <a:r>
              <a:rPr lang="en-US" sz="3600" b="1" dirty="0">
                <a:latin typeface="Congenial Black" panose="02000503040000020004" pitchFamily="2" charset="0"/>
              </a:rPr>
              <a:t>Pages 14-15 in </a:t>
            </a:r>
            <a:r>
              <a:rPr lang="en-US" sz="3600" b="1" i="1" dirty="0">
                <a:latin typeface="Congenial Black" panose="02000503040000020004" pitchFamily="2" charset="0"/>
              </a:rPr>
              <a:t>Fun-Size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017836-9A10-9056-7218-AA2AB20FE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956" y="141739"/>
            <a:ext cx="5262379" cy="657452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8B11BC4-741D-9008-5869-5B0B1B170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673" y="1591223"/>
            <a:ext cx="4201372" cy="360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B73C33-3CB1-0989-187C-BDD6339B608C}"/>
              </a:ext>
            </a:extLst>
          </p:cNvPr>
          <p:cNvSpPr txBox="1"/>
          <p:nvPr/>
        </p:nvSpPr>
        <p:spPr>
          <a:xfrm>
            <a:off x="514323" y="4961934"/>
            <a:ext cx="582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You will need four colors (highlighters, crayons, gel pens, etc.).</a:t>
            </a:r>
          </a:p>
        </p:txBody>
      </p:sp>
    </p:spTree>
    <p:extLst>
      <p:ext uri="{BB962C8B-B14F-4D97-AF65-F5344CB8AC3E}">
        <p14:creationId xmlns:p14="http://schemas.microsoft.com/office/powerpoint/2010/main" val="4036344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mazon.com: Burgundy Place Cards - Flat or Tent Style - 10 or 50 Pack -  White Blank Front Solid Border - Placement Table Name Dinner Seat -  Stationery Party Supplies - Any">
            <a:extLst>
              <a:ext uri="{FF2B5EF4-FFF2-40B4-BE49-F238E27FC236}">
                <a16:creationId xmlns:a16="http://schemas.microsoft.com/office/drawing/2014/main" id="{7E95036D-6159-AFCD-FCB5-F75B26935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1971675"/>
            <a:ext cx="85153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A6D0C8-D7D0-B032-73D9-967743D2126E}"/>
              </a:ext>
            </a:extLst>
          </p:cNvPr>
          <p:cNvSpPr txBox="1"/>
          <p:nvPr/>
        </p:nvSpPr>
        <p:spPr>
          <a:xfrm rot="171538">
            <a:off x="2700227" y="2848578"/>
            <a:ext cx="586641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Jennifer Martin </a:t>
            </a:r>
          </a:p>
          <a:p>
            <a:pPr algn="ctr"/>
            <a:r>
              <a:rPr lang="en-US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Instructional Strategist</a:t>
            </a:r>
          </a:p>
          <a:p>
            <a:pPr algn="ctr"/>
            <a:r>
              <a:rPr lang="en-US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RLA and Social Studies </a:t>
            </a:r>
          </a:p>
          <a:p>
            <a:pPr algn="ctr"/>
            <a:r>
              <a:rPr lang="en-US" sz="32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Trail of Breadcrumbs Presenter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FCB69-41B4-64B1-6804-94EDFE31B7F1}"/>
              </a:ext>
            </a:extLst>
          </p:cNvPr>
          <p:cNvSpPr txBox="1"/>
          <p:nvPr/>
        </p:nvSpPr>
        <p:spPr>
          <a:xfrm>
            <a:off x="520700" y="241300"/>
            <a:ext cx="1115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Make a table tent with your name and what grade you teach.  Thanks!</a:t>
            </a:r>
          </a:p>
        </p:txBody>
      </p:sp>
    </p:spTree>
    <p:extLst>
      <p:ext uri="{BB962C8B-B14F-4D97-AF65-F5344CB8AC3E}">
        <p14:creationId xmlns:p14="http://schemas.microsoft.com/office/powerpoint/2010/main" val="680677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81CA5-B238-947C-A4E4-8B0ABCEAB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91" y="351271"/>
            <a:ext cx="4274127" cy="236422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Before we “color it up,” let’s “Rope and Brand.”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AC00A-4683-23C9-0176-011FB7EB7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672" y="3151188"/>
            <a:ext cx="3470564" cy="3452957"/>
          </a:xfrm>
        </p:spPr>
        <p:txBody>
          <a:bodyPr/>
          <a:lstStyle/>
          <a:p>
            <a:r>
              <a:rPr lang="en-US" dirty="0"/>
              <a:t>First, read the piece.</a:t>
            </a:r>
          </a:p>
          <a:p>
            <a:r>
              <a:rPr lang="en-US" dirty="0"/>
              <a:t>Using the text structure “Memory Reflection,” block off the paragraphs to represent each part or chunk of the structure.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EE7908-47AD-5B08-4E6C-4CA27076C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109" y="1"/>
            <a:ext cx="6155346" cy="67162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EE3072E-6C1B-F14F-8BF9-87447BAA29F6}"/>
              </a:ext>
            </a:extLst>
          </p:cNvPr>
          <p:cNvSpPr/>
          <p:nvPr/>
        </p:nvSpPr>
        <p:spPr>
          <a:xfrm>
            <a:off x="5999018" y="351271"/>
            <a:ext cx="2751087" cy="139312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2F81BF-60C7-34A3-7B54-BA90E50A3FAF}"/>
              </a:ext>
            </a:extLst>
          </p:cNvPr>
          <p:cNvSpPr/>
          <p:nvPr/>
        </p:nvSpPr>
        <p:spPr>
          <a:xfrm>
            <a:off x="5999018" y="1744394"/>
            <a:ext cx="2751087" cy="139312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F3B9F7-B34D-3F3B-8991-9548FFF104DA}"/>
              </a:ext>
            </a:extLst>
          </p:cNvPr>
          <p:cNvSpPr/>
          <p:nvPr/>
        </p:nvSpPr>
        <p:spPr>
          <a:xfrm>
            <a:off x="5999018" y="3151187"/>
            <a:ext cx="2751087" cy="261230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2A7046-43C8-C9A2-8235-3BBD2F1CF6FF}"/>
              </a:ext>
            </a:extLst>
          </p:cNvPr>
          <p:cNvSpPr/>
          <p:nvPr/>
        </p:nvSpPr>
        <p:spPr>
          <a:xfrm>
            <a:off x="8750105" y="791623"/>
            <a:ext cx="2751087" cy="113052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CDECEB-7EF5-B708-604A-85E8988B3937}"/>
              </a:ext>
            </a:extLst>
          </p:cNvPr>
          <p:cNvSpPr/>
          <p:nvPr/>
        </p:nvSpPr>
        <p:spPr>
          <a:xfrm>
            <a:off x="5999018" y="5776167"/>
            <a:ext cx="2751087" cy="92741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1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81CA5-B238-947C-A4E4-8B0ABCEAB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45" y="-8947"/>
            <a:ext cx="4274127" cy="205942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Before we “color it up,” let’s “Rope and Brand.”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AC00A-4683-23C9-0176-011FB7EB7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6" y="1922149"/>
            <a:ext cx="4973781" cy="4781434"/>
          </a:xfrm>
          <a:solidFill>
            <a:schemeClr val="accent1"/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First, read the piece.</a:t>
            </a:r>
          </a:p>
          <a:p>
            <a:r>
              <a:rPr lang="en-US" dirty="0"/>
              <a:t>Using the text structure “Memory Reflection,” block off the paragraphs to represent each part or chunk of the structure.</a:t>
            </a:r>
          </a:p>
          <a:p>
            <a:r>
              <a:rPr lang="en-US" dirty="0"/>
              <a:t>Write short summary sentences for each chunk of text by answering the text structure questions.</a:t>
            </a:r>
          </a:p>
          <a:p>
            <a:r>
              <a:rPr lang="en-US" dirty="0"/>
              <a:t>Read the short sentences aloud to hear the kernel essay.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EE7908-47AD-5B08-4E6C-4CA27076C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109" y="1"/>
            <a:ext cx="6155346" cy="67162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EE3072E-6C1B-F14F-8BF9-87447BAA29F6}"/>
              </a:ext>
            </a:extLst>
          </p:cNvPr>
          <p:cNvSpPr/>
          <p:nvPr/>
        </p:nvSpPr>
        <p:spPr>
          <a:xfrm>
            <a:off x="5999018" y="351271"/>
            <a:ext cx="2751087" cy="139312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2F81BF-60C7-34A3-7B54-BA90E50A3FAF}"/>
              </a:ext>
            </a:extLst>
          </p:cNvPr>
          <p:cNvSpPr/>
          <p:nvPr/>
        </p:nvSpPr>
        <p:spPr>
          <a:xfrm>
            <a:off x="5999018" y="1744394"/>
            <a:ext cx="2751087" cy="139312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F3B9F7-B34D-3F3B-8991-9548FFF104DA}"/>
              </a:ext>
            </a:extLst>
          </p:cNvPr>
          <p:cNvSpPr/>
          <p:nvPr/>
        </p:nvSpPr>
        <p:spPr>
          <a:xfrm>
            <a:off x="5999018" y="3151187"/>
            <a:ext cx="2751087" cy="261230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2A7046-43C8-C9A2-8235-3BBD2F1CF6FF}"/>
              </a:ext>
            </a:extLst>
          </p:cNvPr>
          <p:cNvSpPr/>
          <p:nvPr/>
        </p:nvSpPr>
        <p:spPr>
          <a:xfrm>
            <a:off x="8750105" y="791623"/>
            <a:ext cx="2751087" cy="113052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CDECEB-7EF5-B708-604A-85E8988B3937}"/>
              </a:ext>
            </a:extLst>
          </p:cNvPr>
          <p:cNvSpPr/>
          <p:nvPr/>
        </p:nvSpPr>
        <p:spPr>
          <a:xfrm>
            <a:off x="5999018" y="5776167"/>
            <a:ext cx="2751087" cy="92741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72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EE7908-47AD-5B08-4E6C-4CA27076C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109" y="1"/>
            <a:ext cx="6155346" cy="67162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EE3072E-6C1B-F14F-8BF9-87447BAA29F6}"/>
              </a:ext>
            </a:extLst>
          </p:cNvPr>
          <p:cNvSpPr/>
          <p:nvPr/>
        </p:nvSpPr>
        <p:spPr>
          <a:xfrm>
            <a:off x="5999018" y="351271"/>
            <a:ext cx="2751087" cy="139312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2F81BF-60C7-34A3-7B54-BA90E50A3FAF}"/>
              </a:ext>
            </a:extLst>
          </p:cNvPr>
          <p:cNvSpPr/>
          <p:nvPr/>
        </p:nvSpPr>
        <p:spPr>
          <a:xfrm>
            <a:off x="5999018" y="1744394"/>
            <a:ext cx="2751087" cy="139312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F3B9F7-B34D-3F3B-8991-9548FFF104DA}"/>
              </a:ext>
            </a:extLst>
          </p:cNvPr>
          <p:cNvSpPr/>
          <p:nvPr/>
        </p:nvSpPr>
        <p:spPr>
          <a:xfrm>
            <a:off x="5999018" y="3151187"/>
            <a:ext cx="2751087" cy="261230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2A7046-43C8-C9A2-8235-3BBD2F1CF6FF}"/>
              </a:ext>
            </a:extLst>
          </p:cNvPr>
          <p:cNvSpPr/>
          <p:nvPr/>
        </p:nvSpPr>
        <p:spPr>
          <a:xfrm>
            <a:off x="8750105" y="791623"/>
            <a:ext cx="2751087" cy="113052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CDECEB-7EF5-B708-604A-85E8988B3937}"/>
              </a:ext>
            </a:extLst>
          </p:cNvPr>
          <p:cNvSpPr/>
          <p:nvPr/>
        </p:nvSpPr>
        <p:spPr>
          <a:xfrm>
            <a:off x="5999018" y="5776167"/>
            <a:ext cx="2751087" cy="92741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8F3C8-DF47-28B2-8115-8F3DC26D9BDB}"/>
              </a:ext>
            </a:extLst>
          </p:cNvPr>
          <p:cNvSpPr txBox="1"/>
          <p:nvPr/>
        </p:nvSpPr>
        <p:spPr>
          <a:xfrm>
            <a:off x="57427" y="391125"/>
            <a:ext cx="5345846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ongenial Black" panose="02000503040000020004" pitchFamily="2" charset="0"/>
              </a:rPr>
              <a:t>Kernel Essay = one sentence for each part of the structure</a:t>
            </a:r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4EA53E-49A7-068A-F4C2-671B5C2CD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24" y="2095665"/>
            <a:ext cx="5156349" cy="3680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103B50-F434-DEB0-8FEE-3C2746A0B787}"/>
              </a:ext>
            </a:extLst>
          </p:cNvPr>
          <p:cNvSpPr txBox="1"/>
          <p:nvPr/>
        </p:nvSpPr>
        <p:spPr>
          <a:xfrm>
            <a:off x="614069" y="4897215"/>
            <a:ext cx="4422058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“Roping and Branding” helps our students create text structures for what they are reading as well as what they are writing.</a:t>
            </a:r>
          </a:p>
        </p:txBody>
      </p:sp>
    </p:spTree>
    <p:extLst>
      <p:ext uri="{BB962C8B-B14F-4D97-AF65-F5344CB8AC3E}">
        <p14:creationId xmlns:p14="http://schemas.microsoft.com/office/powerpoint/2010/main" val="204699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9BFE3-78A0-3A95-73D5-32AECA3D1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0"/>
            <a:ext cx="10965873" cy="1325563"/>
          </a:xfrm>
        </p:spPr>
        <p:txBody>
          <a:bodyPr/>
          <a:lstStyle/>
          <a:p>
            <a:pPr algn="ctr"/>
            <a:r>
              <a:rPr lang="en-US" b="1" dirty="0">
                <a:latin typeface="Congenial Black" panose="02000503040000020004" pitchFamily="2" charset="0"/>
              </a:rPr>
              <a:t>Text structures can work both ways--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59DA6907-0162-2370-252C-66875FB5DE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2934390"/>
              </p:ext>
            </p:extLst>
          </p:nvPr>
        </p:nvGraphicFramePr>
        <p:xfrm>
          <a:off x="387927" y="1012874"/>
          <a:ext cx="11416146" cy="6147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8497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E4E57-3A5A-5506-151F-CE1426D0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49062" cy="732155"/>
          </a:xfrm>
        </p:spPr>
        <p:txBody>
          <a:bodyPr/>
          <a:lstStyle/>
          <a:p>
            <a:r>
              <a:rPr lang="en-US" dirty="0"/>
              <a:t>Color It 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BF49E6-792C-F73E-DF80-B84D03D7D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82" y="1223889"/>
            <a:ext cx="4343877" cy="5634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3FA08B-D546-938B-E6B7-444F78A50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709" y="-107185"/>
            <a:ext cx="6607309" cy="696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0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E4E57-3A5A-5506-151F-CE1426D0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49062" cy="732155"/>
          </a:xfrm>
        </p:spPr>
        <p:txBody>
          <a:bodyPr/>
          <a:lstStyle/>
          <a:p>
            <a:r>
              <a:rPr lang="en-US" dirty="0"/>
              <a:t>Color It Up</a:t>
            </a:r>
          </a:p>
        </p:txBody>
      </p:sp>
      <p:pic>
        <p:nvPicPr>
          <p:cNvPr id="2052" name="Picture 4" descr="Fishing with Grandpa.pdf">
            <a:extLst>
              <a:ext uri="{FF2B5EF4-FFF2-40B4-BE49-F238E27FC236}">
                <a16:creationId xmlns:a16="http://schemas.microsoft.com/office/drawing/2014/main" id="{07564E97-7F08-E897-8098-0663E395B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031" y="168813"/>
            <a:ext cx="6508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BF49E6-792C-F73E-DF80-B84D03D7D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82" y="1223889"/>
            <a:ext cx="4343877" cy="563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1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shing with Grandpa.pdf">
            <a:extLst>
              <a:ext uri="{FF2B5EF4-FFF2-40B4-BE49-F238E27FC236}">
                <a16:creationId xmlns:a16="http://schemas.microsoft.com/office/drawing/2014/main" id="{98A05E8E-8F9A-3CCC-E6BC-9C95B23F3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031" y="168813"/>
            <a:ext cx="6508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CA4EA6-2458-3CED-EAB0-F60251152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419" y="3010065"/>
            <a:ext cx="2876782" cy="2407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673A26-D4D6-5B05-EFC6-3723F0B9FDC9}"/>
              </a:ext>
            </a:extLst>
          </p:cNvPr>
          <p:cNvSpPr txBox="1"/>
          <p:nvPr/>
        </p:nvSpPr>
        <p:spPr>
          <a:xfrm>
            <a:off x="457201" y="889843"/>
            <a:ext cx="4378035" cy="4524315"/>
          </a:xfrm>
          <a:prstGeom prst="rect">
            <a:avLst/>
          </a:prstGeom>
          <a:solidFill>
            <a:srgbClr val="00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do students gain through these strategies?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/>
              <a:t>Quick Lists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/>
              <a:t>Kernel Essays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/>
              <a:t>Text Structures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/>
              <a:t>Roping &amp; Branding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/>
              <a:t>Color It Up</a:t>
            </a:r>
          </a:p>
        </p:txBody>
      </p:sp>
    </p:spTree>
    <p:extLst>
      <p:ext uri="{BB962C8B-B14F-4D97-AF65-F5344CB8AC3E}">
        <p14:creationId xmlns:p14="http://schemas.microsoft.com/office/powerpoint/2010/main" val="187867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77CBF-E168-43B2-5BF7-833D72770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63" y="351270"/>
            <a:ext cx="2894435" cy="1868154"/>
          </a:xfrm>
          <a:solidFill>
            <a:srgbClr val="FF66FF"/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Back to your kernel essay!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FCF20-394B-4C49-5746-9E3769ECE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127" y="1134242"/>
            <a:ext cx="7358510" cy="10851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F7DE48-28F4-B58D-9131-6BC79E6B168B}"/>
              </a:ext>
            </a:extLst>
          </p:cNvPr>
          <p:cNvSpPr txBox="1"/>
          <p:nvPr/>
        </p:nvSpPr>
        <p:spPr>
          <a:xfrm>
            <a:off x="643363" y="2485816"/>
            <a:ext cx="31741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Let’s add a Ba-Da-Bing sentence to your kernel.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B7CBC3-187E-53C8-4B41-CF6A2B869633}"/>
              </a:ext>
            </a:extLst>
          </p:cNvPr>
          <p:cNvSpPr txBox="1"/>
          <p:nvPr/>
        </p:nvSpPr>
        <p:spPr>
          <a:xfrm>
            <a:off x="3906982" y="0"/>
            <a:ext cx="7883237" cy="6740307"/>
          </a:xfrm>
          <a:custGeom>
            <a:avLst/>
            <a:gdLst>
              <a:gd name="connsiteX0" fmla="*/ 0 w 7883237"/>
              <a:gd name="connsiteY0" fmla="*/ 0 h 6740307"/>
              <a:gd name="connsiteX1" fmla="*/ 7883237 w 7883237"/>
              <a:gd name="connsiteY1" fmla="*/ 0 h 6740307"/>
              <a:gd name="connsiteX2" fmla="*/ 7883237 w 7883237"/>
              <a:gd name="connsiteY2" fmla="*/ 6740307 h 6740307"/>
              <a:gd name="connsiteX3" fmla="*/ 0 w 7883237"/>
              <a:gd name="connsiteY3" fmla="*/ 6740307 h 6740307"/>
              <a:gd name="connsiteX4" fmla="*/ 0 w 7883237"/>
              <a:gd name="connsiteY4" fmla="*/ 0 h 67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3237" h="6740307" extrusionOk="0">
                <a:moveTo>
                  <a:pt x="0" y="0"/>
                </a:moveTo>
                <a:cubicBezTo>
                  <a:pt x="2700054" y="-5264"/>
                  <a:pt x="5024596" y="84467"/>
                  <a:pt x="7883237" y="0"/>
                </a:cubicBezTo>
                <a:cubicBezTo>
                  <a:pt x="7755064" y="2099771"/>
                  <a:pt x="8012387" y="4118811"/>
                  <a:pt x="7883237" y="6740307"/>
                </a:cubicBezTo>
                <a:cubicBezTo>
                  <a:pt x="4613062" y="6846627"/>
                  <a:pt x="3352304" y="6732658"/>
                  <a:pt x="0" y="6740307"/>
                </a:cubicBezTo>
                <a:cubicBezTo>
                  <a:pt x="160128" y="3932082"/>
                  <a:pt x="25049" y="2745975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/>
              <a:t>Name___</a:t>
            </a:r>
            <a:r>
              <a:rPr lang="en-US" u="sng" dirty="0"/>
              <a:t>Jenny</a:t>
            </a:r>
            <a:r>
              <a:rPr lang="en-US" dirty="0"/>
              <a:t>______________</a:t>
            </a:r>
          </a:p>
          <a:p>
            <a:r>
              <a:rPr lang="en-US" dirty="0" err="1"/>
              <a:t>Topic__</a:t>
            </a:r>
            <a:r>
              <a:rPr lang="en-US" u="sng" dirty="0" err="1"/>
              <a:t>Going</a:t>
            </a:r>
            <a:r>
              <a:rPr lang="en-US" u="sng" dirty="0"/>
              <a:t> to cemeteries with my grandparents</a:t>
            </a:r>
            <a:r>
              <a:rPr lang="en-US" dirty="0"/>
              <a:t>__</a:t>
            </a:r>
          </a:p>
          <a:p>
            <a:endParaRPr lang="en-US" dirty="0"/>
          </a:p>
          <a:p>
            <a:r>
              <a:rPr lang="en-US" dirty="0"/>
              <a:t>My Structure __</a:t>
            </a:r>
            <a:r>
              <a:rPr lang="en-US" u="sng" dirty="0"/>
              <a:t>Memory Reflection</a:t>
            </a:r>
            <a:r>
              <a:rPr lang="en-US" dirty="0"/>
              <a:t>___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Kernel Essay:</a:t>
            </a:r>
          </a:p>
          <a:p>
            <a:endParaRPr lang="en-US" dirty="0"/>
          </a:p>
          <a:p>
            <a:r>
              <a:rPr lang="en-US" dirty="0"/>
              <a:t>   1) My grandparents would load their gardening tools into their old truck, and we </a:t>
            </a:r>
          </a:p>
          <a:p>
            <a:r>
              <a:rPr lang="en-US" dirty="0"/>
              <a:t>      would all pile into the front sitting on laps.</a:t>
            </a:r>
          </a:p>
          <a:p>
            <a:endParaRPr lang="en-US" dirty="0"/>
          </a:p>
          <a:p>
            <a:r>
              <a:rPr lang="en-US" dirty="0"/>
              <a:t>   2) When we got to the cemetery of choice, all of us would grab a garden tool and </a:t>
            </a:r>
          </a:p>
          <a:p>
            <a:r>
              <a:rPr lang="en-US" dirty="0"/>
              <a:t>       gloves to clean up around the headstones.</a:t>
            </a:r>
          </a:p>
          <a:p>
            <a:endParaRPr lang="en-US" dirty="0"/>
          </a:p>
          <a:p>
            <a:r>
              <a:rPr lang="en-US" dirty="0"/>
              <a:t>   3) While we were pulling weeds and cleaning up debris, my grandparents would </a:t>
            </a:r>
          </a:p>
          <a:p>
            <a:r>
              <a:rPr lang="en-US" dirty="0"/>
              <a:t>       tell us stories about the people buried there.</a:t>
            </a:r>
          </a:p>
          <a:p>
            <a:endParaRPr lang="en-US" dirty="0"/>
          </a:p>
          <a:p>
            <a:r>
              <a:rPr lang="en-US" dirty="0"/>
              <a:t>   4) Our imaginations brought these people to life, and we learned the history of </a:t>
            </a:r>
          </a:p>
          <a:p>
            <a:r>
              <a:rPr lang="en-US" dirty="0"/>
              <a:t>       our family and community.</a:t>
            </a:r>
          </a:p>
          <a:p>
            <a:endParaRPr lang="en-US" dirty="0"/>
          </a:p>
          <a:p>
            <a:r>
              <a:rPr lang="en-US" dirty="0"/>
              <a:t>   5) I learned that cemeteries are full of memories and lessons.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53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ED5695-0AEB-E46F-4BD2-7A836FE7A3DD}"/>
              </a:ext>
            </a:extLst>
          </p:cNvPr>
          <p:cNvSpPr txBox="1"/>
          <p:nvPr/>
        </p:nvSpPr>
        <p:spPr>
          <a:xfrm>
            <a:off x="8013682" y="4679238"/>
            <a:ext cx="2105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Ba-Da-Bing Video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2D26BF-4C2F-8E57-1D8B-960263755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365125"/>
            <a:ext cx="5838091" cy="6582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4531CD-3875-E2DB-4C8E-E815930458AF}"/>
              </a:ext>
            </a:extLst>
          </p:cNvPr>
          <p:cNvSpPr txBox="1"/>
          <p:nvPr/>
        </p:nvSpPr>
        <p:spPr>
          <a:xfrm>
            <a:off x="6963508" y="717452"/>
            <a:ext cx="4206240" cy="35394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You will need your kernel essay and a copy of the Ba-Da-Bing graphic organizer.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Let’s watch Stephen </a:t>
            </a:r>
            <a:r>
              <a:rPr lang="en-US" sz="3200" b="1" dirty="0" err="1"/>
              <a:t>Briseno’s</a:t>
            </a:r>
            <a:r>
              <a:rPr lang="en-US" sz="3200" b="1" dirty="0"/>
              <a:t> helpful video.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23EC5A-3AFB-7CB6-4C7F-D341A061D85C}"/>
              </a:ext>
            </a:extLst>
          </p:cNvPr>
          <p:cNvSpPr txBox="1"/>
          <p:nvPr/>
        </p:nvSpPr>
        <p:spPr>
          <a:xfrm>
            <a:off x="6567055" y="6151418"/>
            <a:ext cx="35525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Ba-Da-Bing Graphic Organizer created by Tara </a:t>
            </a:r>
            <a:r>
              <a:rPr lang="en-US" sz="1100" dirty="0" err="1"/>
              <a:t>Temprano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9023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80C124-70E3-75D3-6FA2-04B640EE2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455" y="0"/>
            <a:ext cx="5838091" cy="6582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237ADF-2979-5881-0777-AAF5BC4509F8}"/>
              </a:ext>
            </a:extLst>
          </p:cNvPr>
          <p:cNvSpPr txBox="1"/>
          <p:nvPr/>
        </p:nvSpPr>
        <p:spPr>
          <a:xfrm>
            <a:off x="346364" y="894046"/>
            <a:ext cx="5838091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Kernel Essay:</a:t>
            </a:r>
          </a:p>
          <a:p>
            <a:endParaRPr lang="en-US" dirty="0"/>
          </a:p>
          <a:p>
            <a:r>
              <a:rPr lang="en-US" dirty="0"/>
              <a:t>   1) My grandparents would load their gardening tools into their old truck, and we would all pile into the front sitting in laps.</a:t>
            </a:r>
          </a:p>
          <a:p>
            <a:endParaRPr lang="en-US" dirty="0"/>
          </a:p>
          <a:p>
            <a:r>
              <a:rPr lang="en-US" dirty="0"/>
              <a:t>   2) When we got to the cemetery of choice, all of us would grab a garden tool and gloves to clean up around the headstones.</a:t>
            </a:r>
          </a:p>
          <a:p>
            <a:endParaRPr lang="en-US" dirty="0"/>
          </a:p>
          <a:p>
            <a:r>
              <a:rPr lang="en-US" dirty="0"/>
              <a:t>   3) While we were pulling weeds and cleaning up debris, my grandparents would tell us stories about the people buried there.</a:t>
            </a:r>
          </a:p>
          <a:p>
            <a:endParaRPr lang="en-US" dirty="0"/>
          </a:p>
          <a:p>
            <a:r>
              <a:rPr lang="en-US" dirty="0"/>
              <a:t>   4) Our imaginations brought these people to life, and we learned the history of our family and community.</a:t>
            </a:r>
          </a:p>
          <a:p>
            <a:endParaRPr lang="en-US" dirty="0"/>
          </a:p>
          <a:p>
            <a:r>
              <a:rPr lang="en-US" dirty="0"/>
              <a:t>   5) I learned that cemeteries are full of memories and lessons.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F50DAB-0270-43BD-CED4-AC7804CE9AF3}"/>
              </a:ext>
            </a:extLst>
          </p:cNvPr>
          <p:cNvSpPr/>
          <p:nvPr/>
        </p:nvSpPr>
        <p:spPr>
          <a:xfrm>
            <a:off x="169454" y="3614667"/>
            <a:ext cx="5838091" cy="92132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A4B8A2-FE0F-C42B-DD7D-79275A1C5F97}"/>
              </a:ext>
            </a:extLst>
          </p:cNvPr>
          <p:cNvSpPr txBox="1"/>
          <p:nvPr/>
        </p:nvSpPr>
        <p:spPr>
          <a:xfrm>
            <a:off x="8382000" y="1136073"/>
            <a:ext cx="3006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While we were pulling weeds and cleaning up debris,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E198A5-F2EE-FC62-09C3-3CF003118A4B}"/>
              </a:ext>
            </a:extLst>
          </p:cNvPr>
          <p:cNvSpPr txBox="1"/>
          <p:nvPr/>
        </p:nvSpPr>
        <p:spPr>
          <a:xfrm>
            <a:off x="6761017" y="3259028"/>
            <a:ext cx="2757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 grandparents would tell us stories about the people buried there,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CAE765-3202-FC10-EF04-3A48542AA344}"/>
              </a:ext>
            </a:extLst>
          </p:cNvPr>
          <p:cNvSpPr txBox="1"/>
          <p:nvPr/>
        </p:nvSpPr>
        <p:spPr>
          <a:xfrm>
            <a:off x="7523018" y="5355312"/>
            <a:ext cx="318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I would wonder, “Is this like being a time traveler?”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36A497-5241-473E-DA90-947F0BC4C8C7}"/>
              </a:ext>
            </a:extLst>
          </p:cNvPr>
          <p:cNvSpPr txBox="1"/>
          <p:nvPr/>
        </p:nvSpPr>
        <p:spPr>
          <a:xfrm>
            <a:off x="2729346" y="6487179"/>
            <a:ext cx="35525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Ba-Da-Bing Graphic Organizer created by Tara </a:t>
            </a:r>
            <a:r>
              <a:rPr lang="en-US" sz="1100" dirty="0" err="1"/>
              <a:t>Temprano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9876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3BAD19-D7EF-1FF9-DAA4-C2EE3F93F3E9}"/>
              </a:ext>
            </a:extLst>
          </p:cNvPr>
          <p:cNvSpPr txBox="1"/>
          <p:nvPr/>
        </p:nvSpPr>
        <p:spPr>
          <a:xfrm>
            <a:off x="253219" y="248038"/>
            <a:ext cx="11704320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Meet the Authors (Gretchen and Judi)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C013A-CA48-2BFD-3D9D-3563884599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05" b="1"/>
          <a:stretch/>
        </p:blipFill>
        <p:spPr>
          <a:xfrm>
            <a:off x="1073966" y="1966293"/>
            <a:ext cx="10044066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92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DF431-2C2B-C886-FC70-0BCC134D9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90309" cy="1325563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5400" b="1" dirty="0"/>
              <a:t>Improved sentence: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D13D0-6784-57FC-0230-66E33771F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78025"/>
            <a:ext cx="10633364" cy="2316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3600" b="1" dirty="0"/>
              <a:t>3) While we were pulling weeds and cleaning up debris, my grandparents would tell us stories about the people buried there, and I would wonder, “Is this like being a time traveler?”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F23BF-3717-1CEC-C7A9-B90769E7DDB6}"/>
              </a:ext>
            </a:extLst>
          </p:cNvPr>
          <p:cNvSpPr txBox="1"/>
          <p:nvPr/>
        </p:nvSpPr>
        <p:spPr>
          <a:xfrm>
            <a:off x="1925783" y="4904509"/>
            <a:ext cx="9102435" cy="1569660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Forte Forward" panose="020B0604020202020204" pitchFamily="2" charset="0"/>
                <a:cs typeface="Forte Forward" panose="020B0604020202020204" pitchFamily="2" charset="0"/>
              </a:rPr>
              <a:t>Create a Ba-Da-Bing sentence for your kernel essay!</a:t>
            </a:r>
          </a:p>
        </p:txBody>
      </p:sp>
    </p:spTree>
    <p:extLst>
      <p:ext uri="{BB962C8B-B14F-4D97-AF65-F5344CB8AC3E}">
        <p14:creationId xmlns:p14="http://schemas.microsoft.com/office/powerpoint/2010/main" val="156525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AEAB6-93B0-E452-523F-A4906665C4E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33FF"/>
          </a:solidFill>
        </p:spPr>
        <p:txBody>
          <a:bodyPr>
            <a:normAutofit/>
          </a:bodyPr>
          <a:lstStyle/>
          <a:p>
            <a:r>
              <a:rPr lang="en-US" sz="5400" b="1" dirty="0"/>
              <a:t>What to do with kernel essays--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B29D0-D248-EEC8-2D25-166A5A17D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Flesh out the essay by expanding each chunk.</a:t>
            </a:r>
          </a:p>
          <a:p>
            <a:r>
              <a:rPr lang="en-US" sz="3600" dirty="0"/>
              <a:t>Work a bit each day making changes and learning new writing crafts.</a:t>
            </a:r>
          </a:p>
          <a:p>
            <a:r>
              <a:rPr lang="en-US" sz="3600" dirty="0"/>
              <a:t>Grow a variety of writing modes for a student portfolio/writer’s notebook.</a:t>
            </a:r>
          </a:p>
          <a:p>
            <a:r>
              <a:rPr lang="en-US" sz="3600" dirty="0"/>
              <a:t>Help students add to their writer’s toolbox.</a:t>
            </a:r>
          </a:p>
          <a:p>
            <a:r>
              <a:rPr lang="en-US" sz="3600" dirty="0"/>
              <a:t>Support skills connected to paraphrasing, summarizing, and organization.</a:t>
            </a:r>
          </a:p>
          <a:p>
            <a:r>
              <a:rPr lang="en-US" sz="3600" dirty="0"/>
              <a:t>What are some other ideas?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34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7ACBC8-2972-1E79-2321-3069F0CC3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91" y="170933"/>
            <a:ext cx="5043487" cy="6516133"/>
          </a:xfrm>
          <a:prstGeom prst="rect">
            <a:avLst/>
          </a:prstGeom>
        </p:spPr>
      </p:pic>
      <p:sp>
        <p:nvSpPr>
          <p:cNvPr id="5" name="Rectangle: Beveled 4">
            <a:extLst>
              <a:ext uri="{FF2B5EF4-FFF2-40B4-BE49-F238E27FC236}">
                <a16:creationId xmlns:a16="http://schemas.microsoft.com/office/drawing/2014/main" id="{42180828-D766-27C1-46ED-4CB9A4736998}"/>
              </a:ext>
            </a:extLst>
          </p:cNvPr>
          <p:cNvSpPr/>
          <p:nvPr/>
        </p:nvSpPr>
        <p:spPr>
          <a:xfrm>
            <a:off x="6261824" y="1925783"/>
            <a:ext cx="5389418" cy="3311236"/>
          </a:xfrm>
          <a:prstGeom prst="bevel">
            <a:avLst/>
          </a:prstGeom>
          <a:solidFill>
            <a:srgbClr val="2367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C639B-F65D-42D5-3C09-198792391FE5}"/>
              </a:ext>
            </a:extLst>
          </p:cNvPr>
          <p:cNvSpPr txBox="1"/>
          <p:nvPr/>
        </p:nvSpPr>
        <p:spPr>
          <a:xfrm>
            <a:off x="6837218" y="2705724"/>
            <a:ext cx="46551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Let’s shift over to Grammar Keepers!</a:t>
            </a:r>
          </a:p>
        </p:txBody>
      </p:sp>
    </p:spTree>
    <p:extLst>
      <p:ext uri="{BB962C8B-B14F-4D97-AF65-F5344CB8AC3E}">
        <p14:creationId xmlns:p14="http://schemas.microsoft.com/office/powerpoint/2010/main" val="3306097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EC76-C662-E5A6-34E5-9B1EF42A7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ngenial Black" panose="02000503040000020004" pitchFamily="2" charset="0"/>
              </a:rPr>
              <a:t>Digital Resources—</a:t>
            </a:r>
            <a:r>
              <a:rPr lang="en-US" b="1" i="1" dirty="0">
                <a:latin typeface="Congenial Black" panose="02000503040000020004" pitchFamily="2" charset="0"/>
              </a:rPr>
              <a:t>Grammar Keepers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78EEF-93DE-F808-C8EE-77B681834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5" y="1617846"/>
            <a:ext cx="8279746" cy="47715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A87937-48F8-6AC3-9D9C-191833D50C1B}"/>
              </a:ext>
            </a:extLst>
          </p:cNvPr>
          <p:cNvSpPr txBox="1"/>
          <p:nvPr/>
        </p:nvSpPr>
        <p:spPr>
          <a:xfrm>
            <a:off x="8562108" y="3034144"/>
            <a:ext cx="3352801" cy="1938992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genial Black" panose="02000503040000020004" pitchFamily="2" charset="0"/>
              </a:rPr>
              <a:t>Page 7 of the book’s introduction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BAE76E-7D7E-74DC-36A0-720B93961D73}"/>
              </a:ext>
            </a:extLst>
          </p:cNvPr>
          <p:cNvSpPr txBox="1"/>
          <p:nvPr/>
        </p:nvSpPr>
        <p:spPr>
          <a:xfrm>
            <a:off x="8652162" y="5439104"/>
            <a:ext cx="3172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https://trailofbreadcrumbs.net/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F3C757-1A68-5FF4-4284-1ED70410F6ED}"/>
              </a:ext>
            </a:extLst>
          </p:cNvPr>
          <p:cNvSpPr txBox="1"/>
          <p:nvPr/>
        </p:nvSpPr>
        <p:spPr>
          <a:xfrm>
            <a:off x="8305800" y="1993084"/>
            <a:ext cx="3609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Corwin Grammar Keepers Resources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4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xclamation mark on a yellow background">
            <a:extLst>
              <a:ext uri="{FF2B5EF4-FFF2-40B4-BE49-F238E27FC236}">
                <a16:creationId xmlns:a16="http://schemas.microsoft.com/office/drawing/2014/main" id="{D0B12528-151D-BDA3-7267-B4A79F53B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-3048" y="0"/>
            <a:ext cx="12191999" cy="6857990"/>
          </a:xfrm>
          <a:prstGeom prst="rect">
            <a:avLst/>
          </a:prstGeom>
        </p:spPr>
      </p:pic>
      <p:sp>
        <p:nvSpPr>
          <p:cNvPr id="20" name="Rectangle 1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55F6A-25E0-AA58-7F2E-B2E033AD999C}"/>
              </a:ext>
            </a:extLst>
          </p:cNvPr>
          <p:cNvSpPr txBox="1"/>
          <p:nvPr/>
        </p:nvSpPr>
        <p:spPr>
          <a:xfrm>
            <a:off x="422030" y="142999"/>
            <a:ext cx="10058400" cy="2690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Let’s check out Gretchen’s introductory PowerPoint for </a:t>
            </a:r>
            <a:r>
              <a:rPr lang="en-US" sz="6000" b="1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Grammar Keepers</a:t>
            </a:r>
            <a:r>
              <a:rPr lang="en-US" sz="6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69E39-7377-7D5D-AB71-373A38CC5807}"/>
              </a:ext>
            </a:extLst>
          </p:cNvPr>
          <p:cNvSpPr txBox="1"/>
          <p:nvPr/>
        </p:nvSpPr>
        <p:spPr>
          <a:xfrm>
            <a:off x="1606594" y="3428995"/>
            <a:ext cx="768927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hlinkClick r:id="rId3"/>
              </a:rPr>
              <a:t>Grammar Keepers Intro </a:t>
            </a:r>
            <a:r>
              <a:rPr lang="en-US" sz="4000" dirty="0" err="1">
                <a:hlinkClick r:id="rId3"/>
              </a:rPr>
              <a:t>Bernabei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785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-up of the stem of a yellow daisy">
            <a:extLst>
              <a:ext uri="{FF2B5EF4-FFF2-40B4-BE49-F238E27FC236}">
                <a16:creationId xmlns:a16="http://schemas.microsoft.com/office/drawing/2014/main" id="{00B7278E-DF50-A1DD-32C7-C98DCFB0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878" r="-1" b="10830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3A002C-2224-4167-8F54-1556B0B284EB}"/>
              </a:ext>
            </a:extLst>
          </p:cNvPr>
          <p:cNvSpPr txBox="1"/>
          <p:nvPr/>
        </p:nvSpPr>
        <p:spPr>
          <a:xfrm>
            <a:off x="1524000" y="1122363"/>
            <a:ext cx="9144000" cy="3063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Putting It All Together-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49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2694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916" y="2822170"/>
            <a:ext cx="9371214" cy="3883429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rgbClr val="FFFF00"/>
                </a:solidFill>
              </a:rPr>
              <a:t>Reading with Lenses:</a:t>
            </a:r>
          </a:p>
          <a:p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Selecting lenses or filters through which we focus our reading gives us purpose.</a:t>
            </a:r>
          </a:p>
          <a:p>
            <a:r>
              <a:rPr lang="en-US" sz="32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Reading with Lenses Fables Student.pptx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sz="4000" b="1" dirty="0">
              <a:solidFill>
                <a:srgbClr val="FF0000"/>
              </a:solidFill>
            </a:endParaRPr>
          </a:p>
          <a:p>
            <a:endParaRPr lang="en-US" sz="4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32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ight bulb on yellow background with sketched light beams and cord">
            <a:extLst>
              <a:ext uri="{FF2B5EF4-FFF2-40B4-BE49-F238E27FC236}">
                <a16:creationId xmlns:a16="http://schemas.microsoft.com/office/drawing/2014/main" id="{B214EF90-0F60-6985-0B98-ACCBB7766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4" r="62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D31C73-74C9-5D5D-F93E-7C950A55988A}"/>
              </a:ext>
            </a:extLst>
          </p:cNvPr>
          <p:cNvSpPr txBox="1"/>
          <p:nvPr/>
        </p:nvSpPr>
        <p:spPr>
          <a:xfrm>
            <a:off x="159327" y="1103529"/>
            <a:ext cx="642925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latin typeface="+mj-lt"/>
                <a:ea typeface="+mj-ea"/>
                <a:cs typeface="+mj-cs"/>
              </a:rPr>
              <a:t>Let’s look at our new writing rubrics!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23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5B57EE-ECB8-AFD6-4CEC-55EA0082E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5" y="457200"/>
            <a:ext cx="1042736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72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01925-4248-E9AF-9F45-B1D76D073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605" y="457200"/>
            <a:ext cx="867678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45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E9F760-3112-BC97-6699-F546E8FE0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47" y="1839455"/>
            <a:ext cx="12039878" cy="30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641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935EF-8CE6-13F3-9E57-D0617E44D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024" y="457200"/>
            <a:ext cx="954795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10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1A85FD-1D68-E703-9CE3-308852345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651695" y="457200"/>
            <a:ext cx="488861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32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FA9CF-DE07-FE1A-AFAD-40397341B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406" y="457200"/>
            <a:ext cx="493318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411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D5E497-9F61-D883-5C4D-2651FB125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776686" cy="6882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8F251C-2841-DB60-AE3A-8C91F70AB22B}"/>
              </a:ext>
            </a:extLst>
          </p:cNvPr>
          <p:cNvSpPr txBox="1"/>
          <p:nvPr/>
        </p:nvSpPr>
        <p:spPr>
          <a:xfrm>
            <a:off x="957943" y="721757"/>
            <a:ext cx="4760686" cy="507831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rgbClr val="FFFF00"/>
                </a:solidFill>
              </a:rPr>
              <a:t>Fun-Size Academic Writing for Serious Learning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Lesson 65 on pages 144-145</a:t>
            </a:r>
          </a:p>
        </p:txBody>
      </p:sp>
    </p:spTree>
    <p:extLst>
      <p:ext uri="{BB962C8B-B14F-4D97-AF65-F5344CB8AC3E}">
        <p14:creationId xmlns:p14="http://schemas.microsoft.com/office/powerpoint/2010/main" val="5581331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8EE3C-9176-131A-1948-622B5EED4094}"/>
              </a:ext>
            </a:extLst>
          </p:cNvPr>
          <p:cNvSpPr txBox="1"/>
          <p:nvPr/>
        </p:nvSpPr>
        <p:spPr>
          <a:xfrm>
            <a:off x="838201" y="1652209"/>
            <a:ext cx="3888528" cy="3553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dirty="0"/>
              <a:t>This text structure would support some STAAR prompts that analyze literature.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9D501C-4D73-12AE-9C28-A2C51C347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509" y="92390"/>
            <a:ext cx="6510093" cy="676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74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BA54E-20F6-9DFB-7AEF-D352FE247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5152"/>
            <a:ext cx="11277600" cy="51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617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49BB4B-2E6C-9A7A-D51A-8D5C6121B282}"/>
              </a:ext>
            </a:extLst>
          </p:cNvPr>
          <p:cNvSpPr txBox="1"/>
          <p:nvPr/>
        </p:nvSpPr>
        <p:spPr>
          <a:xfrm>
            <a:off x="924845" y="392283"/>
            <a:ext cx="9907065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genial Black" panose="02000503040000020004" pitchFamily="2" charset="0"/>
              </a:rPr>
              <a:t>Let’s use the “Describing a Character” text structure to create a kernel essay.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4C285-7EC2-EFD2-65B0-DD22E762CB9C}"/>
              </a:ext>
            </a:extLst>
          </p:cNvPr>
          <p:cNvSpPr txBox="1"/>
          <p:nvPr/>
        </p:nvSpPr>
        <p:spPr>
          <a:xfrm>
            <a:off x="6664037" y="1955623"/>
            <a:ext cx="3477491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roadway" panose="04040905080B02020502" pitchFamily="82" charset="0"/>
              </a:rPr>
              <a:t>Add a </a:t>
            </a:r>
          </a:p>
          <a:p>
            <a:pPr algn="ctr"/>
            <a:r>
              <a:rPr lang="en-US" sz="4000" dirty="0">
                <a:latin typeface="Broadway" panose="04040905080B02020502" pitchFamily="82" charset="0"/>
              </a:rPr>
              <a:t>Ba-Da-Bing sentence.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B3352D-F84E-11B6-ABC9-6F5111B44FD1}"/>
              </a:ext>
            </a:extLst>
          </p:cNvPr>
          <p:cNvSpPr txBox="1"/>
          <p:nvPr/>
        </p:nvSpPr>
        <p:spPr>
          <a:xfrm>
            <a:off x="1234333" y="2021775"/>
            <a:ext cx="4404467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Elephant Pro" panose="020B0604020202020204" pitchFamily="2" charset="0"/>
              </a:rPr>
              <a:t>Show one of the proofs from </a:t>
            </a:r>
            <a:r>
              <a:rPr lang="en-US" sz="3200" b="1" i="1" dirty="0">
                <a:latin typeface="Elephant Pro" panose="020B0604020202020204" pitchFamily="2" charset="0"/>
              </a:rPr>
              <a:t>Grammar Keepers</a:t>
            </a:r>
            <a:r>
              <a:rPr lang="en-US" sz="3200" b="1" dirty="0">
                <a:latin typeface="Elephant Pro" panose="020B0604020202020204" pitchFamily="2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580638-24D4-31B5-4C54-E0D8E7DC9015}"/>
              </a:ext>
            </a:extLst>
          </p:cNvPr>
          <p:cNvSpPr txBox="1"/>
          <p:nvPr/>
        </p:nvSpPr>
        <p:spPr>
          <a:xfrm>
            <a:off x="5203020" y="4373773"/>
            <a:ext cx="6691745" cy="2062103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Take time to expand your essay and then use the “Color It Up” activity as shown in lesson #65.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06578-A9B9-F3BF-676B-23B197930E43}"/>
              </a:ext>
            </a:extLst>
          </p:cNvPr>
          <p:cNvSpPr txBox="1"/>
          <p:nvPr/>
        </p:nvSpPr>
        <p:spPr>
          <a:xfrm>
            <a:off x="297235" y="3894615"/>
            <a:ext cx="4710545" cy="26776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Jumble" panose="020B0604020202020204" pitchFamily="2" charset="0"/>
              </a:rPr>
              <a:t>Your Quick List</a:t>
            </a:r>
          </a:p>
          <a:p>
            <a:pPr algn="ctr"/>
            <a:r>
              <a:rPr lang="en-US" sz="2800" dirty="0">
                <a:latin typeface="Jumble" panose="020B0604020202020204" pitchFamily="2" charset="0"/>
              </a:rPr>
              <a:t>What about the three people/characters that you thought were smart?  Could a comparison be made?</a:t>
            </a:r>
          </a:p>
        </p:txBody>
      </p:sp>
    </p:spTree>
    <p:extLst>
      <p:ext uri="{BB962C8B-B14F-4D97-AF65-F5344CB8AC3E}">
        <p14:creationId xmlns:p14="http://schemas.microsoft.com/office/powerpoint/2010/main" val="227607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1ADB2F24-1F33-F0C4-C787-D2668D3EF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450" y="749074"/>
            <a:ext cx="3948979" cy="510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392D4C25-2D04-4A4F-6E9A-D555353D4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2" y="749073"/>
            <a:ext cx="3941973" cy="510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BB487A-AFC9-8FBB-8F94-EAE9D6FC6F18}"/>
              </a:ext>
            </a:extLst>
          </p:cNvPr>
          <p:cNvSpPr txBox="1"/>
          <p:nvPr/>
        </p:nvSpPr>
        <p:spPr>
          <a:xfrm>
            <a:off x="4698609" y="1111348"/>
            <a:ext cx="2573048" cy="41549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These two resources along with the online support will not only fill your reading and writing toolboxes, but they will help you add more authentic learning to your classroom.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982445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43CC4E-00DD-46EE-96A4-0C57BEC24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19" r="2" b="738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DF8B4E35-7698-4F22-AB3A-98F72631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281" y="493775"/>
            <a:ext cx="3544711" cy="2130440"/>
          </a:xfrm>
          <a:solidFill>
            <a:srgbClr val="F8D22F"/>
          </a:solidFill>
        </p:spPr>
        <p:txBody>
          <a:bodyPr/>
          <a:lstStyle/>
          <a:p>
            <a:pPr algn="ctr"/>
            <a:r>
              <a:rPr lang="en-US" b="1" dirty="0"/>
              <a:t>Think about our students who “slip through the cracks”-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97FFA45-E8E9-45F9-AD63-FB4E529B1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7281" y="2720622"/>
            <a:ext cx="3544711" cy="3643603"/>
          </a:xfrm>
          <a:solidFill>
            <a:srgbClr val="B686DA"/>
          </a:solidFill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We can still help them grow where they are and blossom as they learn.</a:t>
            </a:r>
          </a:p>
        </p:txBody>
      </p:sp>
    </p:spTree>
    <p:extLst>
      <p:ext uri="{BB962C8B-B14F-4D97-AF65-F5344CB8AC3E}">
        <p14:creationId xmlns:p14="http://schemas.microsoft.com/office/powerpoint/2010/main" val="26699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7F87C1-8257-D3E9-EF4A-813E054DB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77"/>
          <a:stretch/>
        </p:blipFill>
        <p:spPr>
          <a:xfrm>
            <a:off x="1" y="10"/>
            <a:ext cx="926869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A62EC7-817B-E1D1-42DA-94487C2679B6}"/>
              </a:ext>
            </a:extLst>
          </p:cNvPr>
          <p:cNvSpPr txBox="1"/>
          <p:nvPr/>
        </p:nvSpPr>
        <p:spPr>
          <a:xfrm>
            <a:off x="9268691" y="722671"/>
            <a:ext cx="2923307" cy="53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6700" b="1" dirty="0">
              <a:latin typeface="Imprint MT Shadow" panose="04020605060303030202" pitchFamily="82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700" b="1" dirty="0">
                <a:latin typeface="Imprint MT Shadow" panose="04020605060303030202" pitchFamily="82" charset="0"/>
              </a:rPr>
              <a:t>Remember that special place that you mentioned in your quick list?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6700" b="1" dirty="0">
              <a:latin typeface="Imprint MT Shadow" panose="04020605060303030202" pitchFamily="82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6700" b="1" dirty="0">
              <a:latin typeface="Imprint MT Shadow" panose="04020605060303030202" pitchFamily="82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latin typeface="Imprint MT Shadow" panose="04020605060303030202" pitchFamily="8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6830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C5130F-E96E-C697-B492-3C0CF87FE637}"/>
              </a:ext>
            </a:extLst>
          </p:cNvPr>
          <p:cNvSpPr txBox="1"/>
          <p:nvPr/>
        </p:nvSpPr>
        <p:spPr>
          <a:xfrm>
            <a:off x="2189018" y="440398"/>
            <a:ext cx="7813964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  <a:cs typeface="Dreaming Outloud Script Pro" panose="03050502040304050704" pitchFamily="66" charset="0"/>
              </a:rPr>
              <a:t>Let’s start with a Quick List—Number your paper 1-10.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B46704-10A1-FA28-961A-F83975C8140A}"/>
              </a:ext>
            </a:extLst>
          </p:cNvPr>
          <p:cNvSpPr txBox="1"/>
          <p:nvPr/>
        </p:nvSpPr>
        <p:spPr>
          <a:xfrm>
            <a:off x="609599" y="1911928"/>
            <a:ext cx="5167745" cy="4708981"/>
          </a:xfrm>
          <a:custGeom>
            <a:avLst/>
            <a:gdLst>
              <a:gd name="connsiteX0" fmla="*/ 0 w 5167745"/>
              <a:gd name="connsiteY0" fmla="*/ 0 h 4708981"/>
              <a:gd name="connsiteX1" fmla="*/ 574194 w 5167745"/>
              <a:gd name="connsiteY1" fmla="*/ 0 h 4708981"/>
              <a:gd name="connsiteX2" fmla="*/ 1096710 w 5167745"/>
              <a:gd name="connsiteY2" fmla="*/ 0 h 4708981"/>
              <a:gd name="connsiteX3" fmla="*/ 1722582 w 5167745"/>
              <a:gd name="connsiteY3" fmla="*/ 0 h 4708981"/>
              <a:gd name="connsiteX4" fmla="*/ 2141743 w 5167745"/>
              <a:gd name="connsiteY4" fmla="*/ 0 h 4708981"/>
              <a:gd name="connsiteX5" fmla="*/ 2767615 w 5167745"/>
              <a:gd name="connsiteY5" fmla="*/ 0 h 4708981"/>
              <a:gd name="connsiteX6" fmla="*/ 3238454 w 5167745"/>
              <a:gd name="connsiteY6" fmla="*/ 0 h 4708981"/>
              <a:gd name="connsiteX7" fmla="*/ 3760970 w 5167745"/>
              <a:gd name="connsiteY7" fmla="*/ 0 h 4708981"/>
              <a:gd name="connsiteX8" fmla="*/ 4335164 w 5167745"/>
              <a:gd name="connsiteY8" fmla="*/ 0 h 4708981"/>
              <a:gd name="connsiteX9" fmla="*/ 5167745 w 5167745"/>
              <a:gd name="connsiteY9" fmla="*/ 0 h 4708981"/>
              <a:gd name="connsiteX10" fmla="*/ 5167745 w 5167745"/>
              <a:gd name="connsiteY10" fmla="*/ 588623 h 4708981"/>
              <a:gd name="connsiteX11" fmla="*/ 5167745 w 5167745"/>
              <a:gd name="connsiteY11" fmla="*/ 1130155 h 4708981"/>
              <a:gd name="connsiteX12" fmla="*/ 5167745 w 5167745"/>
              <a:gd name="connsiteY12" fmla="*/ 1671688 h 4708981"/>
              <a:gd name="connsiteX13" fmla="*/ 5167745 w 5167745"/>
              <a:gd name="connsiteY13" fmla="*/ 2119041 h 4708981"/>
              <a:gd name="connsiteX14" fmla="*/ 5167745 w 5167745"/>
              <a:gd name="connsiteY14" fmla="*/ 2754754 h 4708981"/>
              <a:gd name="connsiteX15" fmla="*/ 5167745 w 5167745"/>
              <a:gd name="connsiteY15" fmla="*/ 3296287 h 4708981"/>
              <a:gd name="connsiteX16" fmla="*/ 5167745 w 5167745"/>
              <a:gd name="connsiteY16" fmla="*/ 3884909 h 4708981"/>
              <a:gd name="connsiteX17" fmla="*/ 5167745 w 5167745"/>
              <a:gd name="connsiteY17" fmla="*/ 4708981 h 4708981"/>
              <a:gd name="connsiteX18" fmla="*/ 4696906 w 5167745"/>
              <a:gd name="connsiteY18" fmla="*/ 4708981 h 4708981"/>
              <a:gd name="connsiteX19" fmla="*/ 4071035 w 5167745"/>
              <a:gd name="connsiteY19" fmla="*/ 4708981 h 4708981"/>
              <a:gd name="connsiteX20" fmla="*/ 3651873 w 5167745"/>
              <a:gd name="connsiteY20" fmla="*/ 4708981 h 4708981"/>
              <a:gd name="connsiteX21" fmla="*/ 3129357 w 5167745"/>
              <a:gd name="connsiteY21" fmla="*/ 4708981 h 4708981"/>
              <a:gd name="connsiteX22" fmla="*/ 2503485 w 5167745"/>
              <a:gd name="connsiteY22" fmla="*/ 4708981 h 4708981"/>
              <a:gd name="connsiteX23" fmla="*/ 2032646 w 5167745"/>
              <a:gd name="connsiteY23" fmla="*/ 4708981 h 4708981"/>
              <a:gd name="connsiteX24" fmla="*/ 1561807 w 5167745"/>
              <a:gd name="connsiteY24" fmla="*/ 4708981 h 4708981"/>
              <a:gd name="connsiteX25" fmla="*/ 987613 w 5167745"/>
              <a:gd name="connsiteY25" fmla="*/ 4708981 h 4708981"/>
              <a:gd name="connsiteX26" fmla="*/ 516774 w 5167745"/>
              <a:gd name="connsiteY26" fmla="*/ 4708981 h 4708981"/>
              <a:gd name="connsiteX27" fmla="*/ 0 w 5167745"/>
              <a:gd name="connsiteY27" fmla="*/ 4708981 h 4708981"/>
              <a:gd name="connsiteX28" fmla="*/ 0 w 5167745"/>
              <a:gd name="connsiteY28" fmla="*/ 4261628 h 4708981"/>
              <a:gd name="connsiteX29" fmla="*/ 0 w 5167745"/>
              <a:gd name="connsiteY29" fmla="*/ 3720095 h 4708981"/>
              <a:gd name="connsiteX30" fmla="*/ 0 w 5167745"/>
              <a:gd name="connsiteY30" fmla="*/ 3178562 h 4708981"/>
              <a:gd name="connsiteX31" fmla="*/ 0 w 5167745"/>
              <a:gd name="connsiteY31" fmla="*/ 2731209 h 4708981"/>
              <a:gd name="connsiteX32" fmla="*/ 0 w 5167745"/>
              <a:gd name="connsiteY32" fmla="*/ 2142586 h 4708981"/>
              <a:gd name="connsiteX33" fmla="*/ 0 w 5167745"/>
              <a:gd name="connsiteY33" fmla="*/ 1695233 h 4708981"/>
              <a:gd name="connsiteX34" fmla="*/ 0 w 5167745"/>
              <a:gd name="connsiteY34" fmla="*/ 1247880 h 4708981"/>
              <a:gd name="connsiteX35" fmla="*/ 0 w 5167745"/>
              <a:gd name="connsiteY35" fmla="*/ 753437 h 4708981"/>
              <a:gd name="connsiteX36" fmla="*/ 0 w 5167745"/>
              <a:gd name="connsiteY36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67745" h="4708981" fill="none" extrusionOk="0">
                <a:moveTo>
                  <a:pt x="0" y="0"/>
                </a:moveTo>
                <a:cubicBezTo>
                  <a:pt x="199552" y="-45431"/>
                  <a:pt x="363724" y="7111"/>
                  <a:pt x="574194" y="0"/>
                </a:cubicBezTo>
                <a:cubicBezTo>
                  <a:pt x="784664" y="-7111"/>
                  <a:pt x="884349" y="22205"/>
                  <a:pt x="1096710" y="0"/>
                </a:cubicBezTo>
                <a:cubicBezTo>
                  <a:pt x="1309071" y="-22205"/>
                  <a:pt x="1476961" y="13379"/>
                  <a:pt x="1722582" y="0"/>
                </a:cubicBezTo>
                <a:cubicBezTo>
                  <a:pt x="1968203" y="-13379"/>
                  <a:pt x="2000386" y="4983"/>
                  <a:pt x="2141743" y="0"/>
                </a:cubicBezTo>
                <a:cubicBezTo>
                  <a:pt x="2283100" y="-4983"/>
                  <a:pt x="2579863" y="63587"/>
                  <a:pt x="2767615" y="0"/>
                </a:cubicBezTo>
                <a:cubicBezTo>
                  <a:pt x="2955367" y="-63587"/>
                  <a:pt x="3132087" y="49248"/>
                  <a:pt x="3238454" y="0"/>
                </a:cubicBezTo>
                <a:cubicBezTo>
                  <a:pt x="3344821" y="-49248"/>
                  <a:pt x="3613797" y="58670"/>
                  <a:pt x="3760970" y="0"/>
                </a:cubicBezTo>
                <a:cubicBezTo>
                  <a:pt x="3908143" y="-58670"/>
                  <a:pt x="4115459" y="35440"/>
                  <a:pt x="4335164" y="0"/>
                </a:cubicBezTo>
                <a:cubicBezTo>
                  <a:pt x="4554869" y="-35440"/>
                  <a:pt x="4906737" y="97421"/>
                  <a:pt x="5167745" y="0"/>
                </a:cubicBezTo>
                <a:cubicBezTo>
                  <a:pt x="5209439" y="191022"/>
                  <a:pt x="5155668" y="418524"/>
                  <a:pt x="5167745" y="588623"/>
                </a:cubicBezTo>
                <a:cubicBezTo>
                  <a:pt x="5179822" y="758722"/>
                  <a:pt x="5117031" y="971083"/>
                  <a:pt x="5167745" y="1130155"/>
                </a:cubicBezTo>
                <a:cubicBezTo>
                  <a:pt x="5218459" y="1289227"/>
                  <a:pt x="5147170" y="1545182"/>
                  <a:pt x="5167745" y="1671688"/>
                </a:cubicBezTo>
                <a:cubicBezTo>
                  <a:pt x="5188320" y="1798194"/>
                  <a:pt x="5116233" y="1947477"/>
                  <a:pt x="5167745" y="2119041"/>
                </a:cubicBezTo>
                <a:cubicBezTo>
                  <a:pt x="5219257" y="2290605"/>
                  <a:pt x="5104441" y="2612273"/>
                  <a:pt x="5167745" y="2754754"/>
                </a:cubicBezTo>
                <a:cubicBezTo>
                  <a:pt x="5231049" y="2897235"/>
                  <a:pt x="5131082" y="3140292"/>
                  <a:pt x="5167745" y="3296287"/>
                </a:cubicBezTo>
                <a:cubicBezTo>
                  <a:pt x="5204408" y="3452282"/>
                  <a:pt x="5104987" y="3712977"/>
                  <a:pt x="5167745" y="3884909"/>
                </a:cubicBezTo>
                <a:cubicBezTo>
                  <a:pt x="5230503" y="4056841"/>
                  <a:pt x="5122202" y="4456126"/>
                  <a:pt x="5167745" y="4708981"/>
                </a:cubicBezTo>
                <a:cubicBezTo>
                  <a:pt x="5022004" y="4720767"/>
                  <a:pt x="4815998" y="4692545"/>
                  <a:pt x="4696906" y="4708981"/>
                </a:cubicBezTo>
                <a:cubicBezTo>
                  <a:pt x="4577814" y="4725417"/>
                  <a:pt x="4330221" y="4669544"/>
                  <a:pt x="4071035" y="4708981"/>
                </a:cubicBezTo>
                <a:cubicBezTo>
                  <a:pt x="3811849" y="4748418"/>
                  <a:pt x="3784834" y="4681868"/>
                  <a:pt x="3651873" y="4708981"/>
                </a:cubicBezTo>
                <a:cubicBezTo>
                  <a:pt x="3518912" y="4736094"/>
                  <a:pt x="3356446" y="4658367"/>
                  <a:pt x="3129357" y="4708981"/>
                </a:cubicBezTo>
                <a:cubicBezTo>
                  <a:pt x="2902268" y="4759595"/>
                  <a:pt x="2806568" y="4689834"/>
                  <a:pt x="2503485" y="4708981"/>
                </a:cubicBezTo>
                <a:cubicBezTo>
                  <a:pt x="2200402" y="4728128"/>
                  <a:pt x="2184700" y="4695380"/>
                  <a:pt x="2032646" y="4708981"/>
                </a:cubicBezTo>
                <a:cubicBezTo>
                  <a:pt x="1880592" y="4722582"/>
                  <a:pt x="1771006" y="4660025"/>
                  <a:pt x="1561807" y="4708981"/>
                </a:cubicBezTo>
                <a:cubicBezTo>
                  <a:pt x="1352608" y="4757937"/>
                  <a:pt x="1208490" y="4697011"/>
                  <a:pt x="987613" y="4708981"/>
                </a:cubicBezTo>
                <a:cubicBezTo>
                  <a:pt x="766736" y="4720951"/>
                  <a:pt x="748403" y="4704970"/>
                  <a:pt x="516774" y="4708981"/>
                </a:cubicBezTo>
                <a:cubicBezTo>
                  <a:pt x="285145" y="4712992"/>
                  <a:pt x="181485" y="4698451"/>
                  <a:pt x="0" y="4708981"/>
                </a:cubicBezTo>
                <a:cubicBezTo>
                  <a:pt x="-42874" y="4578414"/>
                  <a:pt x="33125" y="4429947"/>
                  <a:pt x="0" y="4261628"/>
                </a:cubicBezTo>
                <a:cubicBezTo>
                  <a:pt x="-33125" y="4093309"/>
                  <a:pt x="18015" y="3852536"/>
                  <a:pt x="0" y="3720095"/>
                </a:cubicBezTo>
                <a:cubicBezTo>
                  <a:pt x="-18015" y="3587654"/>
                  <a:pt x="19445" y="3413143"/>
                  <a:pt x="0" y="3178562"/>
                </a:cubicBezTo>
                <a:cubicBezTo>
                  <a:pt x="-19445" y="2943981"/>
                  <a:pt x="7930" y="2866244"/>
                  <a:pt x="0" y="2731209"/>
                </a:cubicBezTo>
                <a:cubicBezTo>
                  <a:pt x="-7930" y="2596174"/>
                  <a:pt x="63938" y="2331074"/>
                  <a:pt x="0" y="2142586"/>
                </a:cubicBezTo>
                <a:cubicBezTo>
                  <a:pt x="-63938" y="1954098"/>
                  <a:pt x="44451" y="1858120"/>
                  <a:pt x="0" y="1695233"/>
                </a:cubicBezTo>
                <a:cubicBezTo>
                  <a:pt x="-44451" y="1532346"/>
                  <a:pt x="12659" y="1363344"/>
                  <a:pt x="0" y="1247880"/>
                </a:cubicBezTo>
                <a:cubicBezTo>
                  <a:pt x="-12659" y="1132416"/>
                  <a:pt x="7141" y="932430"/>
                  <a:pt x="0" y="753437"/>
                </a:cubicBezTo>
                <a:cubicBezTo>
                  <a:pt x="-7141" y="574444"/>
                  <a:pt x="90257" y="201260"/>
                  <a:pt x="0" y="0"/>
                </a:cubicBezTo>
                <a:close/>
              </a:path>
              <a:path w="5167745" h="4708981" stroke="0" extrusionOk="0">
                <a:moveTo>
                  <a:pt x="0" y="0"/>
                </a:moveTo>
                <a:cubicBezTo>
                  <a:pt x="110945" y="-21962"/>
                  <a:pt x="266232" y="963"/>
                  <a:pt x="522516" y="0"/>
                </a:cubicBezTo>
                <a:cubicBezTo>
                  <a:pt x="778800" y="-963"/>
                  <a:pt x="945238" y="47253"/>
                  <a:pt x="1148388" y="0"/>
                </a:cubicBezTo>
                <a:cubicBezTo>
                  <a:pt x="1351538" y="-47253"/>
                  <a:pt x="1481890" y="16906"/>
                  <a:pt x="1774259" y="0"/>
                </a:cubicBezTo>
                <a:cubicBezTo>
                  <a:pt x="2066628" y="-16906"/>
                  <a:pt x="2139186" y="60245"/>
                  <a:pt x="2400130" y="0"/>
                </a:cubicBezTo>
                <a:cubicBezTo>
                  <a:pt x="2661074" y="-60245"/>
                  <a:pt x="2687893" y="15981"/>
                  <a:pt x="2870969" y="0"/>
                </a:cubicBezTo>
                <a:cubicBezTo>
                  <a:pt x="3054045" y="-15981"/>
                  <a:pt x="3383953" y="10459"/>
                  <a:pt x="3548518" y="0"/>
                </a:cubicBezTo>
                <a:cubicBezTo>
                  <a:pt x="3713083" y="-10459"/>
                  <a:pt x="3828843" y="49666"/>
                  <a:pt x="3967680" y="0"/>
                </a:cubicBezTo>
                <a:cubicBezTo>
                  <a:pt x="4106517" y="-49666"/>
                  <a:pt x="4371172" y="20949"/>
                  <a:pt x="4490196" y="0"/>
                </a:cubicBezTo>
                <a:cubicBezTo>
                  <a:pt x="4609220" y="-20949"/>
                  <a:pt x="4943562" y="2948"/>
                  <a:pt x="5167745" y="0"/>
                </a:cubicBezTo>
                <a:cubicBezTo>
                  <a:pt x="5189612" y="175247"/>
                  <a:pt x="5115271" y="304738"/>
                  <a:pt x="5167745" y="447353"/>
                </a:cubicBezTo>
                <a:cubicBezTo>
                  <a:pt x="5220219" y="589968"/>
                  <a:pt x="5148147" y="897047"/>
                  <a:pt x="5167745" y="1130155"/>
                </a:cubicBezTo>
                <a:cubicBezTo>
                  <a:pt x="5187343" y="1363263"/>
                  <a:pt x="5114949" y="1390280"/>
                  <a:pt x="5167745" y="1624598"/>
                </a:cubicBezTo>
                <a:cubicBezTo>
                  <a:pt x="5220541" y="1858916"/>
                  <a:pt x="5160880" y="1974134"/>
                  <a:pt x="5167745" y="2071952"/>
                </a:cubicBezTo>
                <a:cubicBezTo>
                  <a:pt x="5174610" y="2169770"/>
                  <a:pt x="5107430" y="2508978"/>
                  <a:pt x="5167745" y="2707664"/>
                </a:cubicBezTo>
                <a:cubicBezTo>
                  <a:pt x="5228060" y="2906350"/>
                  <a:pt x="5139395" y="2961822"/>
                  <a:pt x="5167745" y="3155017"/>
                </a:cubicBezTo>
                <a:cubicBezTo>
                  <a:pt x="5196095" y="3348212"/>
                  <a:pt x="5104661" y="3487893"/>
                  <a:pt x="5167745" y="3696550"/>
                </a:cubicBezTo>
                <a:cubicBezTo>
                  <a:pt x="5230829" y="3905207"/>
                  <a:pt x="5115870" y="4007647"/>
                  <a:pt x="5167745" y="4190993"/>
                </a:cubicBezTo>
                <a:cubicBezTo>
                  <a:pt x="5219620" y="4374339"/>
                  <a:pt x="5120354" y="4460638"/>
                  <a:pt x="5167745" y="4708981"/>
                </a:cubicBezTo>
                <a:cubicBezTo>
                  <a:pt x="5001480" y="4749820"/>
                  <a:pt x="4948740" y="4704457"/>
                  <a:pt x="4748583" y="4708981"/>
                </a:cubicBezTo>
                <a:cubicBezTo>
                  <a:pt x="4548426" y="4713505"/>
                  <a:pt x="4415421" y="4690099"/>
                  <a:pt x="4329422" y="4708981"/>
                </a:cubicBezTo>
                <a:cubicBezTo>
                  <a:pt x="4243423" y="4727863"/>
                  <a:pt x="4010630" y="4687843"/>
                  <a:pt x="3910260" y="4708981"/>
                </a:cubicBezTo>
                <a:cubicBezTo>
                  <a:pt x="3809890" y="4730119"/>
                  <a:pt x="3487226" y="4646452"/>
                  <a:pt x="3284389" y="4708981"/>
                </a:cubicBezTo>
                <a:cubicBezTo>
                  <a:pt x="3081552" y="4771510"/>
                  <a:pt x="2797134" y="4687015"/>
                  <a:pt x="2658518" y="4708981"/>
                </a:cubicBezTo>
                <a:cubicBezTo>
                  <a:pt x="2519902" y="4730947"/>
                  <a:pt x="2318485" y="4657920"/>
                  <a:pt x="2136001" y="4708981"/>
                </a:cubicBezTo>
                <a:cubicBezTo>
                  <a:pt x="1953517" y="4760042"/>
                  <a:pt x="1719056" y="4693482"/>
                  <a:pt x="1613485" y="4708981"/>
                </a:cubicBezTo>
                <a:cubicBezTo>
                  <a:pt x="1507914" y="4724480"/>
                  <a:pt x="1221255" y="4686033"/>
                  <a:pt x="1039291" y="4708981"/>
                </a:cubicBezTo>
                <a:cubicBezTo>
                  <a:pt x="857327" y="4731929"/>
                  <a:pt x="819065" y="4660367"/>
                  <a:pt x="620129" y="4708981"/>
                </a:cubicBezTo>
                <a:cubicBezTo>
                  <a:pt x="421193" y="4757595"/>
                  <a:pt x="179922" y="4682932"/>
                  <a:pt x="0" y="4708981"/>
                </a:cubicBezTo>
                <a:cubicBezTo>
                  <a:pt x="-35272" y="4464145"/>
                  <a:pt x="19326" y="4306338"/>
                  <a:pt x="0" y="4120358"/>
                </a:cubicBezTo>
                <a:cubicBezTo>
                  <a:pt x="-19326" y="3934378"/>
                  <a:pt x="12938" y="3891111"/>
                  <a:pt x="0" y="3673005"/>
                </a:cubicBezTo>
                <a:cubicBezTo>
                  <a:pt x="-12938" y="3454899"/>
                  <a:pt x="20486" y="3344530"/>
                  <a:pt x="0" y="3225652"/>
                </a:cubicBezTo>
                <a:cubicBezTo>
                  <a:pt x="-20486" y="3106774"/>
                  <a:pt x="52962" y="2735974"/>
                  <a:pt x="0" y="2589940"/>
                </a:cubicBezTo>
                <a:cubicBezTo>
                  <a:pt x="-52962" y="2443906"/>
                  <a:pt x="46969" y="2287733"/>
                  <a:pt x="0" y="2142586"/>
                </a:cubicBezTo>
                <a:cubicBezTo>
                  <a:pt x="-46969" y="1997439"/>
                  <a:pt x="61269" y="1742881"/>
                  <a:pt x="0" y="1553964"/>
                </a:cubicBezTo>
                <a:cubicBezTo>
                  <a:pt x="-61269" y="1365047"/>
                  <a:pt x="66832" y="1230791"/>
                  <a:pt x="0" y="965341"/>
                </a:cubicBezTo>
                <a:cubicBezTo>
                  <a:pt x="-66832" y="699891"/>
                  <a:pt x="2554" y="20777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114692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Three interesting things about you:</a:t>
            </a:r>
          </a:p>
          <a:p>
            <a:r>
              <a:rPr lang="en-US" sz="2000" b="1" dirty="0"/>
              <a:t>1.</a:t>
            </a:r>
          </a:p>
          <a:p>
            <a:r>
              <a:rPr lang="en-US" sz="2000" b="1" dirty="0"/>
              <a:t>2.</a:t>
            </a:r>
          </a:p>
          <a:p>
            <a:r>
              <a:rPr lang="en-US" sz="2000" b="1" dirty="0"/>
              <a:t>3.</a:t>
            </a:r>
          </a:p>
          <a:p>
            <a:r>
              <a:rPr lang="en-US" sz="2000" b="1" dirty="0"/>
              <a:t>Three memories that are important to you: </a:t>
            </a:r>
          </a:p>
          <a:p>
            <a:r>
              <a:rPr lang="en-US" sz="2000" b="1" dirty="0"/>
              <a:t>4.</a:t>
            </a:r>
          </a:p>
          <a:p>
            <a:r>
              <a:rPr lang="en-US" sz="2000" b="1" dirty="0"/>
              <a:t>5.</a:t>
            </a:r>
          </a:p>
          <a:p>
            <a:r>
              <a:rPr lang="en-US" sz="2000" b="1" dirty="0"/>
              <a:t>6.</a:t>
            </a:r>
          </a:p>
          <a:p>
            <a:r>
              <a:rPr lang="en-US" sz="2000" b="1" dirty="0"/>
              <a:t>Three people or literary characters that you think are smart or wise:</a:t>
            </a:r>
          </a:p>
          <a:p>
            <a:r>
              <a:rPr lang="en-US" sz="2000" b="1" dirty="0"/>
              <a:t>7.</a:t>
            </a:r>
          </a:p>
          <a:p>
            <a:r>
              <a:rPr lang="en-US" sz="2000" b="1" dirty="0"/>
              <a:t>8.</a:t>
            </a:r>
          </a:p>
          <a:p>
            <a:r>
              <a:rPr lang="en-US" sz="2000" b="1" dirty="0"/>
              <a:t>9.</a:t>
            </a:r>
          </a:p>
          <a:p>
            <a:r>
              <a:rPr lang="en-US" sz="2000" b="1" dirty="0"/>
              <a:t>One place that makes you happy:</a:t>
            </a:r>
          </a:p>
          <a:p>
            <a:r>
              <a:rPr lang="en-US" sz="2000" b="1" dirty="0"/>
              <a:t>10.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AC782-D5E5-94B6-EE25-63E1C16EF443}"/>
              </a:ext>
            </a:extLst>
          </p:cNvPr>
          <p:cNvSpPr txBox="1"/>
          <p:nvPr/>
        </p:nvSpPr>
        <p:spPr>
          <a:xfrm>
            <a:off x="6414658" y="1911928"/>
            <a:ext cx="5029201" cy="4708981"/>
          </a:xfrm>
          <a:custGeom>
            <a:avLst/>
            <a:gdLst>
              <a:gd name="connsiteX0" fmla="*/ 0 w 5029201"/>
              <a:gd name="connsiteY0" fmla="*/ 0 h 4708981"/>
              <a:gd name="connsiteX1" fmla="*/ 558800 w 5029201"/>
              <a:gd name="connsiteY1" fmla="*/ 0 h 4708981"/>
              <a:gd name="connsiteX2" fmla="*/ 1067308 w 5029201"/>
              <a:gd name="connsiteY2" fmla="*/ 0 h 4708981"/>
              <a:gd name="connsiteX3" fmla="*/ 1676400 w 5029201"/>
              <a:gd name="connsiteY3" fmla="*/ 0 h 4708981"/>
              <a:gd name="connsiteX4" fmla="*/ 2084324 w 5029201"/>
              <a:gd name="connsiteY4" fmla="*/ 0 h 4708981"/>
              <a:gd name="connsiteX5" fmla="*/ 2693417 w 5029201"/>
              <a:gd name="connsiteY5" fmla="*/ 0 h 4708981"/>
              <a:gd name="connsiteX6" fmla="*/ 3151633 w 5029201"/>
              <a:gd name="connsiteY6" fmla="*/ 0 h 4708981"/>
              <a:gd name="connsiteX7" fmla="*/ 3660141 w 5029201"/>
              <a:gd name="connsiteY7" fmla="*/ 0 h 4708981"/>
              <a:gd name="connsiteX8" fmla="*/ 4218941 w 5029201"/>
              <a:gd name="connsiteY8" fmla="*/ 0 h 4708981"/>
              <a:gd name="connsiteX9" fmla="*/ 5029201 w 5029201"/>
              <a:gd name="connsiteY9" fmla="*/ 0 h 4708981"/>
              <a:gd name="connsiteX10" fmla="*/ 5029201 w 5029201"/>
              <a:gd name="connsiteY10" fmla="*/ 588623 h 4708981"/>
              <a:gd name="connsiteX11" fmla="*/ 5029201 w 5029201"/>
              <a:gd name="connsiteY11" fmla="*/ 1130155 h 4708981"/>
              <a:gd name="connsiteX12" fmla="*/ 5029201 w 5029201"/>
              <a:gd name="connsiteY12" fmla="*/ 1671688 h 4708981"/>
              <a:gd name="connsiteX13" fmla="*/ 5029201 w 5029201"/>
              <a:gd name="connsiteY13" fmla="*/ 2119041 h 4708981"/>
              <a:gd name="connsiteX14" fmla="*/ 5029201 w 5029201"/>
              <a:gd name="connsiteY14" fmla="*/ 2754754 h 4708981"/>
              <a:gd name="connsiteX15" fmla="*/ 5029201 w 5029201"/>
              <a:gd name="connsiteY15" fmla="*/ 3296287 h 4708981"/>
              <a:gd name="connsiteX16" fmla="*/ 5029201 w 5029201"/>
              <a:gd name="connsiteY16" fmla="*/ 3884909 h 4708981"/>
              <a:gd name="connsiteX17" fmla="*/ 5029201 w 5029201"/>
              <a:gd name="connsiteY17" fmla="*/ 4708981 h 4708981"/>
              <a:gd name="connsiteX18" fmla="*/ 4570985 w 5029201"/>
              <a:gd name="connsiteY18" fmla="*/ 4708981 h 4708981"/>
              <a:gd name="connsiteX19" fmla="*/ 3961893 w 5029201"/>
              <a:gd name="connsiteY19" fmla="*/ 4708981 h 4708981"/>
              <a:gd name="connsiteX20" fmla="*/ 3553969 w 5029201"/>
              <a:gd name="connsiteY20" fmla="*/ 4708981 h 4708981"/>
              <a:gd name="connsiteX21" fmla="*/ 3045461 w 5029201"/>
              <a:gd name="connsiteY21" fmla="*/ 4708981 h 4708981"/>
              <a:gd name="connsiteX22" fmla="*/ 2436368 w 5029201"/>
              <a:gd name="connsiteY22" fmla="*/ 4708981 h 4708981"/>
              <a:gd name="connsiteX23" fmla="*/ 1978152 w 5029201"/>
              <a:gd name="connsiteY23" fmla="*/ 4708981 h 4708981"/>
              <a:gd name="connsiteX24" fmla="*/ 1519936 w 5029201"/>
              <a:gd name="connsiteY24" fmla="*/ 4708981 h 4708981"/>
              <a:gd name="connsiteX25" fmla="*/ 961136 w 5029201"/>
              <a:gd name="connsiteY25" fmla="*/ 4708981 h 4708981"/>
              <a:gd name="connsiteX26" fmla="*/ 502920 w 5029201"/>
              <a:gd name="connsiteY26" fmla="*/ 4708981 h 4708981"/>
              <a:gd name="connsiteX27" fmla="*/ 0 w 5029201"/>
              <a:gd name="connsiteY27" fmla="*/ 4708981 h 4708981"/>
              <a:gd name="connsiteX28" fmla="*/ 0 w 5029201"/>
              <a:gd name="connsiteY28" fmla="*/ 4261628 h 4708981"/>
              <a:gd name="connsiteX29" fmla="*/ 0 w 5029201"/>
              <a:gd name="connsiteY29" fmla="*/ 3720095 h 4708981"/>
              <a:gd name="connsiteX30" fmla="*/ 0 w 5029201"/>
              <a:gd name="connsiteY30" fmla="*/ 3178562 h 4708981"/>
              <a:gd name="connsiteX31" fmla="*/ 0 w 5029201"/>
              <a:gd name="connsiteY31" fmla="*/ 2731209 h 4708981"/>
              <a:gd name="connsiteX32" fmla="*/ 0 w 5029201"/>
              <a:gd name="connsiteY32" fmla="*/ 2142586 h 4708981"/>
              <a:gd name="connsiteX33" fmla="*/ 0 w 5029201"/>
              <a:gd name="connsiteY33" fmla="*/ 1695233 h 4708981"/>
              <a:gd name="connsiteX34" fmla="*/ 0 w 5029201"/>
              <a:gd name="connsiteY34" fmla="*/ 1247880 h 4708981"/>
              <a:gd name="connsiteX35" fmla="*/ 0 w 5029201"/>
              <a:gd name="connsiteY35" fmla="*/ 753437 h 4708981"/>
              <a:gd name="connsiteX36" fmla="*/ 0 w 5029201"/>
              <a:gd name="connsiteY36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029201" h="4708981" fill="none" extrusionOk="0">
                <a:moveTo>
                  <a:pt x="0" y="0"/>
                </a:moveTo>
                <a:cubicBezTo>
                  <a:pt x="146414" y="-28812"/>
                  <a:pt x="325956" y="48346"/>
                  <a:pt x="558800" y="0"/>
                </a:cubicBezTo>
                <a:cubicBezTo>
                  <a:pt x="791644" y="-48346"/>
                  <a:pt x="906695" y="32522"/>
                  <a:pt x="1067308" y="0"/>
                </a:cubicBezTo>
                <a:cubicBezTo>
                  <a:pt x="1227921" y="-32522"/>
                  <a:pt x="1404683" y="32516"/>
                  <a:pt x="1676400" y="0"/>
                </a:cubicBezTo>
                <a:cubicBezTo>
                  <a:pt x="1948117" y="-32516"/>
                  <a:pt x="1902555" y="29984"/>
                  <a:pt x="2084324" y="0"/>
                </a:cubicBezTo>
                <a:cubicBezTo>
                  <a:pt x="2266093" y="-29984"/>
                  <a:pt x="2486666" y="13598"/>
                  <a:pt x="2693417" y="0"/>
                </a:cubicBezTo>
                <a:cubicBezTo>
                  <a:pt x="2900168" y="-13598"/>
                  <a:pt x="2985049" y="45173"/>
                  <a:pt x="3151633" y="0"/>
                </a:cubicBezTo>
                <a:cubicBezTo>
                  <a:pt x="3318217" y="-45173"/>
                  <a:pt x="3452570" y="42591"/>
                  <a:pt x="3660141" y="0"/>
                </a:cubicBezTo>
                <a:cubicBezTo>
                  <a:pt x="3867712" y="-42591"/>
                  <a:pt x="4081115" y="65629"/>
                  <a:pt x="4218941" y="0"/>
                </a:cubicBezTo>
                <a:cubicBezTo>
                  <a:pt x="4356767" y="-65629"/>
                  <a:pt x="4810690" y="20967"/>
                  <a:pt x="5029201" y="0"/>
                </a:cubicBezTo>
                <a:cubicBezTo>
                  <a:pt x="5070895" y="191022"/>
                  <a:pt x="5017124" y="418524"/>
                  <a:pt x="5029201" y="588623"/>
                </a:cubicBezTo>
                <a:cubicBezTo>
                  <a:pt x="5041278" y="758722"/>
                  <a:pt x="4978487" y="971083"/>
                  <a:pt x="5029201" y="1130155"/>
                </a:cubicBezTo>
                <a:cubicBezTo>
                  <a:pt x="5079915" y="1289227"/>
                  <a:pt x="5008626" y="1545182"/>
                  <a:pt x="5029201" y="1671688"/>
                </a:cubicBezTo>
                <a:cubicBezTo>
                  <a:pt x="5049776" y="1798194"/>
                  <a:pt x="4977689" y="1947477"/>
                  <a:pt x="5029201" y="2119041"/>
                </a:cubicBezTo>
                <a:cubicBezTo>
                  <a:pt x="5080713" y="2290605"/>
                  <a:pt x="4965897" y="2612273"/>
                  <a:pt x="5029201" y="2754754"/>
                </a:cubicBezTo>
                <a:cubicBezTo>
                  <a:pt x="5092505" y="2897235"/>
                  <a:pt x="4992538" y="3140292"/>
                  <a:pt x="5029201" y="3296287"/>
                </a:cubicBezTo>
                <a:cubicBezTo>
                  <a:pt x="5065864" y="3452282"/>
                  <a:pt x="4966443" y="3712977"/>
                  <a:pt x="5029201" y="3884909"/>
                </a:cubicBezTo>
                <a:cubicBezTo>
                  <a:pt x="5091959" y="4056841"/>
                  <a:pt x="4983658" y="4456126"/>
                  <a:pt x="5029201" y="4708981"/>
                </a:cubicBezTo>
                <a:cubicBezTo>
                  <a:pt x="4847510" y="4762109"/>
                  <a:pt x="4797554" y="4656393"/>
                  <a:pt x="4570985" y="4708981"/>
                </a:cubicBezTo>
                <a:cubicBezTo>
                  <a:pt x="4344416" y="4761569"/>
                  <a:pt x="4155840" y="4667970"/>
                  <a:pt x="3961893" y="4708981"/>
                </a:cubicBezTo>
                <a:cubicBezTo>
                  <a:pt x="3767946" y="4749992"/>
                  <a:pt x="3724960" y="4662145"/>
                  <a:pt x="3553969" y="4708981"/>
                </a:cubicBezTo>
                <a:cubicBezTo>
                  <a:pt x="3382978" y="4755817"/>
                  <a:pt x="3258886" y="4686262"/>
                  <a:pt x="3045461" y="4708981"/>
                </a:cubicBezTo>
                <a:cubicBezTo>
                  <a:pt x="2832036" y="4731700"/>
                  <a:pt x="2731384" y="4685306"/>
                  <a:pt x="2436368" y="4708981"/>
                </a:cubicBezTo>
                <a:cubicBezTo>
                  <a:pt x="2141352" y="4732656"/>
                  <a:pt x="2154839" y="4688227"/>
                  <a:pt x="1978152" y="4708981"/>
                </a:cubicBezTo>
                <a:cubicBezTo>
                  <a:pt x="1801465" y="4729735"/>
                  <a:pt x="1672654" y="4703424"/>
                  <a:pt x="1519936" y="4708981"/>
                </a:cubicBezTo>
                <a:cubicBezTo>
                  <a:pt x="1367218" y="4714538"/>
                  <a:pt x="1222030" y="4682907"/>
                  <a:pt x="961136" y="4708981"/>
                </a:cubicBezTo>
                <a:cubicBezTo>
                  <a:pt x="700242" y="4735055"/>
                  <a:pt x="655306" y="4693405"/>
                  <a:pt x="502920" y="4708981"/>
                </a:cubicBezTo>
                <a:cubicBezTo>
                  <a:pt x="350534" y="4724557"/>
                  <a:pt x="107208" y="4666784"/>
                  <a:pt x="0" y="4708981"/>
                </a:cubicBezTo>
                <a:cubicBezTo>
                  <a:pt x="-42874" y="4578414"/>
                  <a:pt x="33125" y="4429947"/>
                  <a:pt x="0" y="4261628"/>
                </a:cubicBezTo>
                <a:cubicBezTo>
                  <a:pt x="-33125" y="4093309"/>
                  <a:pt x="18015" y="3852536"/>
                  <a:pt x="0" y="3720095"/>
                </a:cubicBezTo>
                <a:cubicBezTo>
                  <a:pt x="-18015" y="3587654"/>
                  <a:pt x="19445" y="3413143"/>
                  <a:pt x="0" y="3178562"/>
                </a:cubicBezTo>
                <a:cubicBezTo>
                  <a:pt x="-19445" y="2943981"/>
                  <a:pt x="7930" y="2866244"/>
                  <a:pt x="0" y="2731209"/>
                </a:cubicBezTo>
                <a:cubicBezTo>
                  <a:pt x="-7930" y="2596174"/>
                  <a:pt x="63938" y="2331074"/>
                  <a:pt x="0" y="2142586"/>
                </a:cubicBezTo>
                <a:cubicBezTo>
                  <a:pt x="-63938" y="1954098"/>
                  <a:pt x="44451" y="1858120"/>
                  <a:pt x="0" y="1695233"/>
                </a:cubicBezTo>
                <a:cubicBezTo>
                  <a:pt x="-44451" y="1532346"/>
                  <a:pt x="12659" y="1363344"/>
                  <a:pt x="0" y="1247880"/>
                </a:cubicBezTo>
                <a:cubicBezTo>
                  <a:pt x="-12659" y="1132416"/>
                  <a:pt x="7141" y="932430"/>
                  <a:pt x="0" y="753437"/>
                </a:cubicBezTo>
                <a:cubicBezTo>
                  <a:pt x="-7141" y="574444"/>
                  <a:pt x="90257" y="201260"/>
                  <a:pt x="0" y="0"/>
                </a:cubicBezTo>
                <a:close/>
              </a:path>
              <a:path w="5029201" h="4708981" stroke="0" extrusionOk="0">
                <a:moveTo>
                  <a:pt x="0" y="0"/>
                </a:moveTo>
                <a:cubicBezTo>
                  <a:pt x="114137" y="-14612"/>
                  <a:pt x="285332" y="27667"/>
                  <a:pt x="508508" y="0"/>
                </a:cubicBezTo>
                <a:cubicBezTo>
                  <a:pt x="731684" y="-27667"/>
                  <a:pt x="935628" y="57839"/>
                  <a:pt x="1117600" y="0"/>
                </a:cubicBezTo>
                <a:cubicBezTo>
                  <a:pt x="1299572" y="-57839"/>
                  <a:pt x="1447663" y="55158"/>
                  <a:pt x="1726692" y="0"/>
                </a:cubicBezTo>
                <a:cubicBezTo>
                  <a:pt x="2005721" y="-55158"/>
                  <a:pt x="2039181" y="56964"/>
                  <a:pt x="2335784" y="0"/>
                </a:cubicBezTo>
                <a:cubicBezTo>
                  <a:pt x="2632387" y="-56964"/>
                  <a:pt x="2615151" y="19129"/>
                  <a:pt x="2794001" y="0"/>
                </a:cubicBezTo>
                <a:cubicBezTo>
                  <a:pt x="2972851" y="-19129"/>
                  <a:pt x="3269228" y="50606"/>
                  <a:pt x="3453385" y="0"/>
                </a:cubicBezTo>
                <a:cubicBezTo>
                  <a:pt x="3637542" y="-50606"/>
                  <a:pt x="3663207" y="3017"/>
                  <a:pt x="3861309" y="0"/>
                </a:cubicBezTo>
                <a:cubicBezTo>
                  <a:pt x="4059411" y="-3017"/>
                  <a:pt x="4133592" y="10946"/>
                  <a:pt x="4369817" y="0"/>
                </a:cubicBezTo>
                <a:cubicBezTo>
                  <a:pt x="4606042" y="-10946"/>
                  <a:pt x="4751591" y="20065"/>
                  <a:pt x="5029201" y="0"/>
                </a:cubicBezTo>
                <a:cubicBezTo>
                  <a:pt x="5051068" y="175247"/>
                  <a:pt x="4976727" y="304738"/>
                  <a:pt x="5029201" y="447353"/>
                </a:cubicBezTo>
                <a:cubicBezTo>
                  <a:pt x="5081675" y="589968"/>
                  <a:pt x="5009603" y="897047"/>
                  <a:pt x="5029201" y="1130155"/>
                </a:cubicBezTo>
                <a:cubicBezTo>
                  <a:pt x="5048799" y="1363263"/>
                  <a:pt x="4976405" y="1390280"/>
                  <a:pt x="5029201" y="1624598"/>
                </a:cubicBezTo>
                <a:cubicBezTo>
                  <a:pt x="5081997" y="1858916"/>
                  <a:pt x="5022336" y="1974134"/>
                  <a:pt x="5029201" y="2071952"/>
                </a:cubicBezTo>
                <a:cubicBezTo>
                  <a:pt x="5036066" y="2169770"/>
                  <a:pt x="4968886" y="2508978"/>
                  <a:pt x="5029201" y="2707664"/>
                </a:cubicBezTo>
                <a:cubicBezTo>
                  <a:pt x="5089516" y="2906350"/>
                  <a:pt x="5000851" y="2961822"/>
                  <a:pt x="5029201" y="3155017"/>
                </a:cubicBezTo>
                <a:cubicBezTo>
                  <a:pt x="5057551" y="3348212"/>
                  <a:pt x="4966117" y="3487893"/>
                  <a:pt x="5029201" y="3696550"/>
                </a:cubicBezTo>
                <a:cubicBezTo>
                  <a:pt x="5092285" y="3905207"/>
                  <a:pt x="4977326" y="4007647"/>
                  <a:pt x="5029201" y="4190993"/>
                </a:cubicBezTo>
                <a:cubicBezTo>
                  <a:pt x="5081076" y="4374339"/>
                  <a:pt x="4981810" y="4460638"/>
                  <a:pt x="5029201" y="4708981"/>
                </a:cubicBezTo>
                <a:cubicBezTo>
                  <a:pt x="4913566" y="4753857"/>
                  <a:pt x="4770901" y="4684927"/>
                  <a:pt x="4621277" y="4708981"/>
                </a:cubicBezTo>
                <a:cubicBezTo>
                  <a:pt x="4471653" y="4733035"/>
                  <a:pt x="4373862" y="4660958"/>
                  <a:pt x="4213353" y="4708981"/>
                </a:cubicBezTo>
                <a:cubicBezTo>
                  <a:pt x="4052844" y="4757004"/>
                  <a:pt x="3974659" y="4682965"/>
                  <a:pt x="3805429" y="4708981"/>
                </a:cubicBezTo>
                <a:cubicBezTo>
                  <a:pt x="3636199" y="4734997"/>
                  <a:pt x="3428813" y="4673664"/>
                  <a:pt x="3196337" y="4708981"/>
                </a:cubicBezTo>
                <a:cubicBezTo>
                  <a:pt x="2963861" y="4744298"/>
                  <a:pt x="2719776" y="4690361"/>
                  <a:pt x="2587245" y="4708981"/>
                </a:cubicBezTo>
                <a:cubicBezTo>
                  <a:pt x="2454714" y="4727601"/>
                  <a:pt x="2226043" y="4673222"/>
                  <a:pt x="2078736" y="4708981"/>
                </a:cubicBezTo>
                <a:cubicBezTo>
                  <a:pt x="1931429" y="4744740"/>
                  <a:pt x="1792160" y="4705468"/>
                  <a:pt x="1570228" y="4708981"/>
                </a:cubicBezTo>
                <a:cubicBezTo>
                  <a:pt x="1348296" y="4712494"/>
                  <a:pt x="1284148" y="4663235"/>
                  <a:pt x="1011428" y="4708981"/>
                </a:cubicBezTo>
                <a:cubicBezTo>
                  <a:pt x="738708" y="4754727"/>
                  <a:pt x="700930" y="4668501"/>
                  <a:pt x="603504" y="4708981"/>
                </a:cubicBezTo>
                <a:cubicBezTo>
                  <a:pt x="506078" y="4749461"/>
                  <a:pt x="287334" y="4706705"/>
                  <a:pt x="0" y="4708981"/>
                </a:cubicBezTo>
                <a:cubicBezTo>
                  <a:pt x="-35272" y="4464145"/>
                  <a:pt x="19326" y="4306338"/>
                  <a:pt x="0" y="4120358"/>
                </a:cubicBezTo>
                <a:cubicBezTo>
                  <a:pt x="-19326" y="3934378"/>
                  <a:pt x="12938" y="3891111"/>
                  <a:pt x="0" y="3673005"/>
                </a:cubicBezTo>
                <a:cubicBezTo>
                  <a:pt x="-12938" y="3454899"/>
                  <a:pt x="20486" y="3344530"/>
                  <a:pt x="0" y="3225652"/>
                </a:cubicBezTo>
                <a:cubicBezTo>
                  <a:pt x="-20486" y="3106774"/>
                  <a:pt x="52962" y="2735974"/>
                  <a:pt x="0" y="2589940"/>
                </a:cubicBezTo>
                <a:cubicBezTo>
                  <a:pt x="-52962" y="2443906"/>
                  <a:pt x="46969" y="2287733"/>
                  <a:pt x="0" y="2142586"/>
                </a:cubicBezTo>
                <a:cubicBezTo>
                  <a:pt x="-46969" y="1997439"/>
                  <a:pt x="61269" y="1742881"/>
                  <a:pt x="0" y="1553964"/>
                </a:cubicBezTo>
                <a:cubicBezTo>
                  <a:pt x="-61269" y="1365047"/>
                  <a:pt x="66832" y="1230791"/>
                  <a:pt x="0" y="965341"/>
                </a:cubicBezTo>
                <a:cubicBezTo>
                  <a:pt x="-66832" y="699891"/>
                  <a:pt x="2554" y="20777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114692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Three interesting things about Jenny:</a:t>
            </a:r>
          </a:p>
          <a:p>
            <a:r>
              <a:rPr lang="en-US" sz="2000" b="1" dirty="0"/>
              <a:t>1. </a:t>
            </a:r>
            <a:r>
              <a:rPr lang="en-US" sz="2000" dirty="0"/>
              <a:t>No birth certificate for the first 5 years</a:t>
            </a:r>
          </a:p>
          <a:p>
            <a:r>
              <a:rPr lang="en-US" sz="2000" b="1" dirty="0"/>
              <a:t>2. </a:t>
            </a:r>
            <a:r>
              <a:rPr lang="en-US" sz="2000" dirty="0"/>
              <a:t>Nearly kidnapped by a band of hippies at 5</a:t>
            </a:r>
          </a:p>
          <a:p>
            <a:r>
              <a:rPr lang="en-US" sz="2000" b="1" dirty="0"/>
              <a:t>3. </a:t>
            </a:r>
            <a:r>
              <a:rPr lang="en-US" sz="2000" dirty="0"/>
              <a:t>Kissed George Strait</a:t>
            </a:r>
            <a:endParaRPr lang="en-US" sz="2000" b="1" dirty="0"/>
          </a:p>
          <a:p>
            <a:r>
              <a:rPr lang="en-US" sz="2000" b="1" dirty="0"/>
              <a:t>Three memories that are important to you: </a:t>
            </a:r>
          </a:p>
          <a:p>
            <a:r>
              <a:rPr lang="en-US" sz="2000" b="1" dirty="0"/>
              <a:t>4. </a:t>
            </a:r>
            <a:r>
              <a:rPr lang="en-US" sz="2000" dirty="0"/>
              <a:t>Going to cemeteries with my grandparents</a:t>
            </a:r>
            <a:endParaRPr lang="en-US" sz="2000" b="1" dirty="0"/>
          </a:p>
          <a:p>
            <a:r>
              <a:rPr lang="en-US" sz="2000" b="1" dirty="0"/>
              <a:t>5. </a:t>
            </a:r>
            <a:r>
              <a:rPr lang="en-US" sz="2000" dirty="0"/>
              <a:t>The day I lost my mother</a:t>
            </a:r>
            <a:endParaRPr lang="en-US" sz="2000" b="1" dirty="0"/>
          </a:p>
          <a:p>
            <a:r>
              <a:rPr lang="en-US" sz="2000" b="1" dirty="0"/>
              <a:t>6. </a:t>
            </a:r>
            <a:r>
              <a:rPr lang="en-US" sz="2000" dirty="0"/>
              <a:t>Holding our newborn babies</a:t>
            </a:r>
          </a:p>
          <a:p>
            <a:r>
              <a:rPr lang="en-US" sz="2000" b="1" dirty="0"/>
              <a:t>Three people or literary characters that you think are smart or wise:</a:t>
            </a:r>
          </a:p>
          <a:p>
            <a:r>
              <a:rPr lang="en-US" sz="2000" b="1" dirty="0"/>
              <a:t>7. </a:t>
            </a:r>
            <a:r>
              <a:rPr lang="en-US" sz="2000" dirty="0"/>
              <a:t>Grandparents</a:t>
            </a:r>
          </a:p>
          <a:p>
            <a:r>
              <a:rPr lang="en-US" sz="2000" b="1" dirty="0"/>
              <a:t>8. </a:t>
            </a:r>
            <a:r>
              <a:rPr lang="en-US" sz="2000" dirty="0"/>
              <a:t>Atticus Finch</a:t>
            </a:r>
          </a:p>
          <a:p>
            <a:r>
              <a:rPr lang="en-US" sz="2000" b="1" dirty="0"/>
              <a:t>9. </a:t>
            </a:r>
            <a:r>
              <a:rPr lang="en-US" sz="2000" dirty="0"/>
              <a:t>Violet Crawley</a:t>
            </a:r>
          </a:p>
          <a:p>
            <a:r>
              <a:rPr lang="en-US" sz="2000" b="1" dirty="0"/>
              <a:t>One place that makes you happy:</a:t>
            </a:r>
          </a:p>
          <a:p>
            <a:r>
              <a:rPr lang="en-US" sz="2000" b="1" dirty="0"/>
              <a:t>10. </a:t>
            </a:r>
            <a:r>
              <a:rPr lang="en-US" sz="2000" dirty="0"/>
              <a:t>My Kitchen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7249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4EEF55-E7BC-8564-6D77-C3450AE6264D}"/>
              </a:ext>
            </a:extLst>
          </p:cNvPr>
          <p:cNvSpPr txBox="1"/>
          <p:nvPr/>
        </p:nvSpPr>
        <p:spPr>
          <a:xfrm>
            <a:off x="699713" y="248038"/>
            <a:ext cx="7429143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Reach out with questions and share your successes!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BEC61F-07E5-1EDC-4685-DC7FE457E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096776"/>
            <a:ext cx="11327549" cy="419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455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8476DD-5363-5739-A4E1-93C987C14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4623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CBD03D-9E6A-C53E-E221-1D576A681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63743">
            <a:off x="574884" y="1235281"/>
            <a:ext cx="5474110" cy="1325563"/>
          </a:xfrm>
          <a:custGeom>
            <a:avLst/>
            <a:gdLst>
              <a:gd name="connsiteX0" fmla="*/ 0 w 5474110"/>
              <a:gd name="connsiteY0" fmla="*/ 0 h 1325563"/>
              <a:gd name="connsiteX1" fmla="*/ 793746 w 5474110"/>
              <a:gd name="connsiteY1" fmla="*/ 0 h 1325563"/>
              <a:gd name="connsiteX2" fmla="*/ 1587492 w 5474110"/>
              <a:gd name="connsiteY2" fmla="*/ 0 h 1325563"/>
              <a:gd name="connsiteX3" fmla="*/ 2162273 w 5474110"/>
              <a:gd name="connsiteY3" fmla="*/ 0 h 1325563"/>
              <a:gd name="connsiteX4" fmla="*/ 2956019 w 5474110"/>
              <a:gd name="connsiteY4" fmla="*/ 0 h 1325563"/>
              <a:gd name="connsiteX5" fmla="*/ 3749765 w 5474110"/>
              <a:gd name="connsiteY5" fmla="*/ 0 h 1325563"/>
              <a:gd name="connsiteX6" fmla="*/ 4379288 w 5474110"/>
              <a:gd name="connsiteY6" fmla="*/ 0 h 1325563"/>
              <a:gd name="connsiteX7" fmla="*/ 5474110 w 5474110"/>
              <a:gd name="connsiteY7" fmla="*/ 0 h 1325563"/>
              <a:gd name="connsiteX8" fmla="*/ 5474110 w 5474110"/>
              <a:gd name="connsiteY8" fmla="*/ 662782 h 1325563"/>
              <a:gd name="connsiteX9" fmla="*/ 5474110 w 5474110"/>
              <a:gd name="connsiteY9" fmla="*/ 1325563 h 1325563"/>
              <a:gd name="connsiteX10" fmla="*/ 4844587 w 5474110"/>
              <a:gd name="connsiteY10" fmla="*/ 1325563 h 1325563"/>
              <a:gd name="connsiteX11" fmla="*/ 4215065 w 5474110"/>
              <a:gd name="connsiteY11" fmla="*/ 1325563 h 1325563"/>
              <a:gd name="connsiteX12" fmla="*/ 3585542 w 5474110"/>
              <a:gd name="connsiteY12" fmla="*/ 1325563 h 1325563"/>
              <a:gd name="connsiteX13" fmla="*/ 3010761 w 5474110"/>
              <a:gd name="connsiteY13" fmla="*/ 1325563 h 1325563"/>
              <a:gd name="connsiteX14" fmla="*/ 2490720 w 5474110"/>
              <a:gd name="connsiteY14" fmla="*/ 1325563 h 1325563"/>
              <a:gd name="connsiteX15" fmla="*/ 1696974 w 5474110"/>
              <a:gd name="connsiteY15" fmla="*/ 1325563 h 1325563"/>
              <a:gd name="connsiteX16" fmla="*/ 903228 w 5474110"/>
              <a:gd name="connsiteY16" fmla="*/ 1325563 h 1325563"/>
              <a:gd name="connsiteX17" fmla="*/ 0 w 5474110"/>
              <a:gd name="connsiteY17" fmla="*/ 1325563 h 1325563"/>
              <a:gd name="connsiteX18" fmla="*/ 0 w 5474110"/>
              <a:gd name="connsiteY18" fmla="*/ 676037 h 1325563"/>
              <a:gd name="connsiteX19" fmla="*/ 0 w 5474110"/>
              <a:gd name="connsiteY19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74110" h="1325563" fill="none" extrusionOk="0">
                <a:moveTo>
                  <a:pt x="0" y="0"/>
                </a:moveTo>
                <a:cubicBezTo>
                  <a:pt x="272244" y="-22024"/>
                  <a:pt x="500748" y="-3111"/>
                  <a:pt x="793746" y="0"/>
                </a:cubicBezTo>
                <a:cubicBezTo>
                  <a:pt x="1086744" y="3111"/>
                  <a:pt x="1318819" y="-490"/>
                  <a:pt x="1587492" y="0"/>
                </a:cubicBezTo>
                <a:cubicBezTo>
                  <a:pt x="1856165" y="490"/>
                  <a:pt x="1892322" y="-9667"/>
                  <a:pt x="2162273" y="0"/>
                </a:cubicBezTo>
                <a:cubicBezTo>
                  <a:pt x="2432224" y="9667"/>
                  <a:pt x="2665786" y="9454"/>
                  <a:pt x="2956019" y="0"/>
                </a:cubicBezTo>
                <a:cubicBezTo>
                  <a:pt x="3246252" y="-9454"/>
                  <a:pt x="3393986" y="-3577"/>
                  <a:pt x="3749765" y="0"/>
                </a:cubicBezTo>
                <a:cubicBezTo>
                  <a:pt x="4105544" y="3577"/>
                  <a:pt x="4240191" y="-24078"/>
                  <a:pt x="4379288" y="0"/>
                </a:cubicBezTo>
                <a:cubicBezTo>
                  <a:pt x="4518385" y="24078"/>
                  <a:pt x="5192193" y="40865"/>
                  <a:pt x="5474110" y="0"/>
                </a:cubicBezTo>
                <a:cubicBezTo>
                  <a:pt x="5477784" y="308731"/>
                  <a:pt x="5454842" y="479603"/>
                  <a:pt x="5474110" y="662782"/>
                </a:cubicBezTo>
                <a:cubicBezTo>
                  <a:pt x="5493378" y="845961"/>
                  <a:pt x="5469132" y="1144301"/>
                  <a:pt x="5474110" y="1325563"/>
                </a:cubicBezTo>
                <a:cubicBezTo>
                  <a:pt x="5339476" y="1322198"/>
                  <a:pt x="5024304" y="1314460"/>
                  <a:pt x="4844587" y="1325563"/>
                </a:cubicBezTo>
                <a:cubicBezTo>
                  <a:pt x="4664870" y="1336666"/>
                  <a:pt x="4345659" y="1316077"/>
                  <a:pt x="4215065" y="1325563"/>
                </a:cubicBezTo>
                <a:cubicBezTo>
                  <a:pt x="4084471" y="1335049"/>
                  <a:pt x="3778476" y="1335007"/>
                  <a:pt x="3585542" y="1325563"/>
                </a:cubicBezTo>
                <a:cubicBezTo>
                  <a:pt x="3392608" y="1316119"/>
                  <a:pt x="3232819" y="1330320"/>
                  <a:pt x="3010761" y="1325563"/>
                </a:cubicBezTo>
                <a:cubicBezTo>
                  <a:pt x="2788703" y="1320806"/>
                  <a:pt x="2634192" y="1315018"/>
                  <a:pt x="2490720" y="1325563"/>
                </a:cubicBezTo>
                <a:cubicBezTo>
                  <a:pt x="2347248" y="1336108"/>
                  <a:pt x="2008881" y="1356035"/>
                  <a:pt x="1696974" y="1325563"/>
                </a:cubicBezTo>
                <a:cubicBezTo>
                  <a:pt x="1385067" y="1295091"/>
                  <a:pt x="1177394" y="1355272"/>
                  <a:pt x="903228" y="1325563"/>
                </a:cubicBezTo>
                <a:cubicBezTo>
                  <a:pt x="629062" y="1295854"/>
                  <a:pt x="203182" y="1323543"/>
                  <a:pt x="0" y="1325563"/>
                </a:cubicBezTo>
                <a:cubicBezTo>
                  <a:pt x="-25787" y="1107160"/>
                  <a:pt x="-173" y="938077"/>
                  <a:pt x="0" y="676037"/>
                </a:cubicBezTo>
                <a:cubicBezTo>
                  <a:pt x="173" y="413997"/>
                  <a:pt x="-18827" y="144939"/>
                  <a:pt x="0" y="0"/>
                </a:cubicBezTo>
                <a:close/>
              </a:path>
              <a:path w="5474110" h="1325563" stroke="0" extrusionOk="0">
                <a:moveTo>
                  <a:pt x="0" y="0"/>
                </a:moveTo>
                <a:cubicBezTo>
                  <a:pt x="143275" y="-18985"/>
                  <a:pt x="518463" y="31862"/>
                  <a:pt x="684264" y="0"/>
                </a:cubicBezTo>
                <a:cubicBezTo>
                  <a:pt x="850065" y="-31862"/>
                  <a:pt x="1051504" y="-11075"/>
                  <a:pt x="1259045" y="0"/>
                </a:cubicBezTo>
                <a:cubicBezTo>
                  <a:pt x="1466586" y="11075"/>
                  <a:pt x="1671715" y="13093"/>
                  <a:pt x="1998050" y="0"/>
                </a:cubicBezTo>
                <a:cubicBezTo>
                  <a:pt x="2324386" y="-13093"/>
                  <a:pt x="2549383" y="11215"/>
                  <a:pt x="2737055" y="0"/>
                </a:cubicBezTo>
                <a:cubicBezTo>
                  <a:pt x="2924728" y="-11215"/>
                  <a:pt x="3164259" y="-8756"/>
                  <a:pt x="3311837" y="0"/>
                </a:cubicBezTo>
                <a:cubicBezTo>
                  <a:pt x="3459415" y="8756"/>
                  <a:pt x="3855650" y="-24827"/>
                  <a:pt x="4050841" y="0"/>
                </a:cubicBezTo>
                <a:cubicBezTo>
                  <a:pt x="4246032" y="24827"/>
                  <a:pt x="4405373" y="20890"/>
                  <a:pt x="4570882" y="0"/>
                </a:cubicBezTo>
                <a:cubicBezTo>
                  <a:pt x="4736391" y="-20890"/>
                  <a:pt x="5258084" y="11564"/>
                  <a:pt x="5474110" y="0"/>
                </a:cubicBezTo>
                <a:cubicBezTo>
                  <a:pt x="5487502" y="156461"/>
                  <a:pt x="5446869" y="487769"/>
                  <a:pt x="5474110" y="662782"/>
                </a:cubicBezTo>
                <a:cubicBezTo>
                  <a:pt x="5501351" y="837795"/>
                  <a:pt x="5443127" y="1040163"/>
                  <a:pt x="5474110" y="1325563"/>
                </a:cubicBezTo>
                <a:cubicBezTo>
                  <a:pt x="5198473" y="1295501"/>
                  <a:pt x="5045861" y="1291986"/>
                  <a:pt x="4735105" y="1325563"/>
                </a:cubicBezTo>
                <a:cubicBezTo>
                  <a:pt x="4424350" y="1359140"/>
                  <a:pt x="4291464" y="1314843"/>
                  <a:pt x="4160324" y="1325563"/>
                </a:cubicBezTo>
                <a:cubicBezTo>
                  <a:pt x="4029184" y="1336283"/>
                  <a:pt x="3748733" y="1344406"/>
                  <a:pt x="3640283" y="1325563"/>
                </a:cubicBezTo>
                <a:cubicBezTo>
                  <a:pt x="3531833" y="1306720"/>
                  <a:pt x="3260942" y="1343507"/>
                  <a:pt x="3120243" y="1325563"/>
                </a:cubicBezTo>
                <a:cubicBezTo>
                  <a:pt x="2979544" y="1307619"/>
                  <a:pt x="2531609" y="1351456"/>
                  <a:pt x="2381238" y="1325563"/>
                </a:cubicBezTo>
                <a:cubicBezTo>
                  <a:pt x="2230867" y="1299670"/>
                  <a:pt x="1950916" y="1311884"/>
                  <a:pt x="1751715" y="1325563"/>
                </a:cubicBezTo>
                <a:cubicBezTo>
                  <a:pt x="1552514" y="1339242"/>
                  <a:pt x="1356713" y="1317919"/>
                  <a:pt x="1122193" y="1325563"/>
                </a:cubicBezTo>
                <a:cubicBezTo>
                  <a:pt x="887673" y="1333207"/>
                  <a:pt x="343887" y="1328349"/>
                  <a:pt x="0" y="1325563"/>
                </a:cubicBezTo>
                <a:cubicBezTo>
                  <a:pt x="-1486" y="1157582"/>
                  <a:pt x="28181" y="1003069"/>
                  <a:pt x="0" y="702548"/>
                </a:cubicBezTo>
                <a:cubicBezTo>
                  <a:pt x="-28181" y="402027"/>
                  <a:pt x="32676" y="153948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5094092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r>
              <a:rPr lang="en-US" sz="6000" dirty="0">
                <a:latin typeface="Brush Script MT" panose="03060802040406070304" pitchFamily="66" charset="0"/>
              </a:rPr>
              <a:t>Reach out anytime!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BB793-4790-AC54-A7F3-E295EB590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193" y="3429000"/>
            <a:ext cx="7066935" cy="246615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C00000"/>
                </a:solidFill>
              </a:rPr>
              <a:t>Jennifer Martin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jmedcationpd@gmail.com</a:t>
            </a:r>
            <a:endParaRPr lang="en-US" sz="48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C00000"/>
                </a:solidFill>
              </a:rPr>
              <a:t>Jmeducate.com</a:t>
            </a:r>
          </a:p>
          <a:p>
            <a:pPr marL="0" indent="0" algn="ctr">
              <a:buNone/>
            </a:pPr>
            <a:r>
              <a:rPr lang="en-US" sz="4800" b="1">
                <a:solidFill>
                  <a:srgbClr val="C00000"/>
                </a:solidFill>
              </a:rPr>
              <a:t>903-217-2613</a:t>
            </a:r>
            <a:endParaRPr lang="en-US" sz="4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70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361A3-373F-9382-F688-C2C9A0A28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3" y="1967266"/>
            <a:ext cx="2978727" cy="2547257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Share some    of your “interesting things” with those at your table. 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2BE4C0-9A6A-369F-3EBC-5352A7C9E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995354"/>
            <a:ext cx="6780700" cy="4864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39F4AE-9677-2C4F-7FAE-EEE3CEE09F55}"/>
              </a:ext>
            </a:extLst>
          </p:cNvPr>
          <p:cNvSpPr txBox="1"/>
          <p:nvPr/>
        </p:nvSpPr>
        <p:spPr>
          <a:xfrm>
            <a:off x="9434945" y="6289964"/>
            <a:ext cx="2382982" cy="318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from </a:t>
            </a:r>
            <a:r>
              <a:rPr lang="en-US" sz="1400" b="1" i="1" dirty="0"/>
              <a:t>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2674557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870D7-9136-2F98-6AA3-369BC63C6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166255"/>
            <a:ext cx="5347854" cy="362989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Select one of your important memories that you feel that you could write about.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C5F6D-E087-CF8F-E473-1A2AD6E7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35" y="4170219"/>
            <a:ext cx="5181599" cy="2521526"/>
          </a:xfrm>
        </p:spPr>
        <p:txBody>
          <a:bodyPr/>
          <a:lstStyle/>
          <a:p>
            <a:r>
              <a:rPr lang="en-US" dirty="0"/>
              <a:t>Take a moment to reflect on the details, feelings, conversations, actions, and so on that are connected to this special memory.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B8425-1350-422D-6151-F056BB2F9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291" y="397232"/>
            <a:ext cx="4423791" cy="5452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872D62-5D4A-6DF8-4AC1-B9227D5A67A1}"/>
              </a:ext>
            </a:extLst>
          </p:cNvPr>
          <p:cNvSpPr txBox="1"/>
          <p:nvPr/>
        </p:nvSpPr>
        <p:spPr>
          <a:xfrm>
            <a:off x="9164783" y="6306879"/>
            <a:ext cx="2382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from </a:t>
            </a:r>
            <a:r>
              <a:rPr lang="en-US" sz="1400" b="1" i="1" dirty="0"/>
              <a:t>Clipartmag.com</a:t>
            </a:r>
          </a:p>
        </p:txBody>
      </p:sp>
    </p:spTree>
    <p:extLst>
      <p:ext uri="{BB962C8B-B14F-4D97-AF65-F5344CB8AC3E}">
        <p14:creationId xmlns:p14="http://schemas.microsoft.com/office/powerpoint/2010/main" val="2699429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CD84E-9749-9BE7-ED87-BAEAA4B4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1035"/>
            <a:ext cx="3934692" cy="291722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/>
              <a:t>On a clean sheet of paper, create this graphic organizer.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C728A-F230-1663-B04D-4EE322868AF1}"/>
              </a:ext>
            </a:extLst>
          </p:cNvPr>
          <p:cNvSpPr txBox="1"/>
          <p:nvPr/>
        </p:nvSpPr>
        <p:spPr>
          <a:xfrm>
            <a:off x="4918364" y="734290"/>
            <a:ext cx="6567054" cy="5909310"/>
          </a:xfrm>
          <a:custGeom>
            <a:avLst/>
            <a:gdLst>
              <a:gd name="connsiteX0" fmla="*/ 0 w 6567054"/>
              <a:gd name="connsiteY0" fmla="*/ 0 h 5909310"/>
              <a:gd name="connsiteX1" fmla="*/ 6567054 w 6567054"/>
              <a:gd name="connsiteY1" fmla="*/ 0 h 5909310"/>
              <a:gd name="connsiteX2" fmla="*/ 6567054 w 6567054"/>
              <a:gd name="connsiteY2" fmla="*/ 5909310 h 5909310"/>
              <a:gd name="connsiteX3" fmla="*/ 0 w 6567054"/>
              <a:gd name="connsiteY3" fmla="*/ 5909310 h 5909310"/>
              <a:gd name="connsiteX4" fmla="*/ 0 w 6567054"/>
              <a:gd name="connsiteY4" fmla="*/ 0 h 590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7054" h="5909310" extrusionOk="0">
                <a:moveTo>
                  <a:pt x="0" y="0"/>
                </a:moveTo>
                <a:cubicBezTo>
                  <a:pt x="678735" y="-5264"/>
                  <a:pt x="3474466" y="84467"/>
                  <a:pt x="6567054" y="0"/>
                </a:cubicBezTo>
                <a:cubicBezTo>
                  <a:pt x="6438881" y="2164363"/>
                  <a:pt x="6696204" y="3777170"/>
                  <a:pt x="6567054" y="5909310"/>
                </a:cubicBezTo>
                <a:cubicBezTo>
                  <a:pt x="4475900" y="6015630"/>
                  <a:pt x="3264883" y="5901661"/>
                  <a:pt x="0" y="5909310"/>
                </a:cubicBezTo>
                <a:cubicBezTo>
                  <a:pt x="160128" y="3073428"/>
                  <a:pt x="25049" y="1924233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/>
              <a:t>Name_________________</a:t>
            </a:r>
          </a:p>
          <a:p>
            <a:r>
              <a:rPr lang="en-US" dirty="0"/>
              <a:t>Topic__________________________</a:t>
            </a:r>
          </a:p>
          <a:p>
            <a:endParaRPr lang="en-US" dirty="0"/>
          </a:p>
          <a:p>
            <a:r>
              <a:rPr lang="en-US" dirty="0"/>
              <a:t>My Structure ______________________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Kernel Essay:</a:t>
            </a:r>
          </a:p>
          <a:p>
            <a:endParaRPr lang="en-US" dirty="0"/>
          </a:p>
          <a:p>
            <a:r>
              <a:rPr lang="en-US" dirty="0"/>
              <a:t>   1)</a:t>
            </a:r>
          </a:p>
          <a:p>
            <a:endParaRPr lang="en-US" dirty="0"/>
          </a:p>
          <a:p>
            <a:r>
              <a:rPr lang="en-US" dirty="0"/>
              <a:t>   2)</a:t>
            </a:r>
          </a:p>
          <a:p>
            <a:endParaRPr lang="en-US" dirty="0"/>
          </a:p>
          <a:p>
            <a:r>
              <a:rPr lang="en-US" dirty="0"/>
              <a:t>   3)</a:t>
            </a:r>
          </a:p>
          <a:p>
            <a:endParaRPr lang="en-US" dirty="0"/>
          </a:p>
          <a:p>
            <a:r>
              <a:rPr lang="en-US" dirty="0"/>
              <a:t>   4)</a:t>
            </a:r>
          </a:p>
          <a:p>
            <a:endParaRPr lang="en-US" dirty="0"/>
          </a:p>
          <a:p>
            <a:r>
              <a:rPr lang="en-US" dirty="0"/>
              <a:t>   5)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C33E2-55F7-6FB2-844C-44856C056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755" y="1940410"/>
            <a:ext cx="6068272" cy="13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8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CD84E-9749-9BE7-ED87-BAEAA4B4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1035"/>
            <a:ext cx="3934692" cy="291722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/>
              <a:t>Fill in your name and the memory that you chose for the topic.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C728A-F230-1663-B04D-4EE322868AF1}"/>
              </a:ext>
            </a:extLst>
          </p:cNvPr>
          <p:cNvSpPr txBox="1"/>
          <p:nvPr/>
        </p:nvSpPr>
        <p:spPr>
          <a:xfrm>
            <a:off x="4918364" y="734290"/>
            <a:ext cx="6567054" cy="5909310"/>
          </a:xfrm>
          <a:custGeom>
            <a:avLst/>
            <a:gdLst>
              <a:gd name="connsiteX0" fmla="*/ 0 w 6567054"/>
              <a:gd name="connsiteY0" fmla="*/ 0 h 5909310"/>
              <a:gd name="connsiteX1" fmla="*/ 6567054 w 6567054"/>
              <a:gd name="connsiteY1" fmla="*/ 0 h 5909310"/>
              <a:gd name="connsiteX2" fmla="*/ 6567054 w 6567054"/>
              <a:gd name="connsiteY2" fmla="*/ 5909310 h 5909310"/>
              <a:gd name="connsiteX3" fmla="*/ 0 w 6567054"/>
              <a:gd name="connsiteY3" fmla="*/ 5909310 h 5909310"/>
              <a:gd name="connsiteX4" fmla="*/ 0 w 6567054"/>
              <a:gd name="connsiteY4" fmla="*/ 0 h 590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7054" h="5909310" extrusionOk="0">
                <a:moveTo>
                  <a:pt x="0" y="0"/>
                </a:moveTo>
                <a:cubicBezTo>
                  <a:pt x="678735" y="-5264"/>
                  <a:pt x="3474466" y="84467"/>
                  <a:pt x="6567054" y="0"/>
                </a:cubicBezTo>
                <a:cubicBezTo>
                  <a:pt x="6438881" y="2164363"/>
                  <a:pt x="6696204" y="3777170"/>
                  <a:pt x="6567054" y="5909310"/>
                </a:cubicBezTo>
                <a:cubicBezTo>
                  <a:pt x="4475900" y="6015630"/>
                  <a:pt x="3264883" y="5901661"/>
                  <a:pt x="0" y="5909310"/>
                </a:cubicBezTo>
                <a:cubicBezTo>
                  <a:pt x="160128" y="3073428"/>
                  <a:pt x="25049" y="1924233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/>
              <a:t>Name___</a:t>
            </a:r>
            <a:r>
              <a:rPr lang="en-US" u="sng" dirty="0"/>
              <a:t>Jenny</a:t>
            </a:r>
            <a:r>
              <a:rPr lang="en-US" dirty="0"/>
              <a:t>______________</a:t>
            </a:r>
          </a:p>
          <a:p>
            <a:r>
              <a:rPr lang="en-US" dirty="0" err="1"/>
              <a:t>Topic__</a:t>
            </a:r>
            <a:r>
              <a:rPr lang="en-US" u="sng" dirty="0" err="1"/>
              <a:t>Going</a:t>
            </a:r>
            <a:r>
              <a:rPr lang="en-US" u="sng" dirty="0"/>
              <a:t> to cemeteries with grandparents</a:t>
            </a:r>
            <a:r>
              <a:rPr lang="en-US" dirty="0"/>
              <a:t>__</a:t>
            </a:r>
          </a:p>
          <a:p>
            <a:endParaRPr lang="en-US" dirty="0"/>
          </a:p>
          <a:p>
            <a:r>
              <a:rPr lang="en-US" dirty="0"/>
              <a:t>My Structure ______________________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Kernel Essay:</a:t>
            </a:r>
          </a:p>
          <a:p>
            <a:endParaRPr lang="en-US" dirty="0"/>
          </a:p>
          <a:p>
            <a:r>
              <a:rPr lang="en-US" dirty="0"/>
              <a:t>   1)</a:t>
            </a:r>
          </a:p>
          <a:p>
            <a:endParaRPr lang="en-US" dirty="0"/>
          </a:p>
          <a:p>
            <a:r>
              <a:rPr lang="en-US" dirty="0"/>
              <a:t>   2)</a:t>
            </a:r>
          </a:p>
          <a:p>
            <a:endParaRPr lang="en-US" dirty="0"/>
          </a:p>
          <a:p>
            <a:r>
              <a:rPr lang="en-US" dirty="0"/>
              <a:t>   3)</a:t>
            </a:r>
          </a:p>
          <a:p>
            <a:endParaRPr lang="en-US" dirty="0"/>
          </a:p>
          <a:p>
            <a:r>
              <a:rPr lang="en-US" dirty="0"/>
              <a:t>   4)</a:t>
            </a:r>
          </a:p>
          <a:p>
            <a:endParaRPr lang="en-US" dirty="0"/>
          </a:p>
          <a:p>
            <a:r>
              <a:rPr lang="en-US" dirty="0"/>
              <a:t>   5)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C33E2-55F7-6FB2-844C-44856C056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755" y="1940410"/>
            <a:ext cx="6068272" cy="13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73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3213</TotalTime>
  <Words>1821</Words>
  <Application>Microsoft Office PowerPoint</Application>
  <PresentationFormat>Widescreen</PresentationFormat>
  <Paragraphs>264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7" baseType="lpstr">
      <vt:lpstr>Arial</vt:lpstr>
      <vt:lpstr>Broadway</vt:lpstr>
      <vt:lpstr>Brush Script MT</vt:lpstr>
      <vt:lpstr>Calibri</vt:lpstr>
      <vt:lpstr>Calibri Light</vt:lpstr>
      <vt:lpstr>Cavolini</vt:lpstr>
      <vt:lpstr>Comic Sans MS</vt:lpstr>
      <vt:lpstr>Congenial Black</vt:lpstr>
      <vt:lpstr>Dreaming Outloud Pro</vt:lpstr>
      <vt:lpstr>Dreaming Outloud Script Pro</vt:lpstr>
      <vt:lpstr>Elephant Pro</vt:lpstr>
      <vt:lpstr>Forte Forward</vt:lpstr>
      <vt:lpstr>Imprint MT Shadow</vt:lpstr>
      <vt:lpstr>Jumble</vt:lpstr>
      <vt:lpstr>Wingdings</vt:lpstr>
      <vt:lpstr>Office Theme</vt:lpstr>
      <vt:lpstr>Trail of Breadcrumbs  Grammar    &amp; Writing Workshop</vt:lpstr>
      <vt:lpstr>PowerPoint Presentation</vt:lpstr>
      <vt:lpstr>PowerPoint Presentation</vt:lpstr>
      <vt:lpstr>PowerPoint Presentation</vt:lpstr>
      <vt:lpstr>PowerPoint Presentation</vt:lpstr>
      <vt:lpstr>Share some    of your “interesting things” with those at your table.   </vt:lpstr>
      <vt:lpstr>Select one of your important memories that you feel that you could write about.</vt:lpstr>
      <vt:lpstr>On a clean sheet of paper, create this graphic organizer.</vt:lpstr>
      <vt:lpstr>Fill in your name and the memory that you chose for the topic.</vt:lpstr>
      <vt:lpstr>#1 Where were you and what were you doing?</vt:lpstr>
      <vt:lpstr>Write one complete sentence for each of the following questions for the “kernel essay.”</vt:lpstr>
      <vt:lpstr>Fill in your structure along with the kernel questions.</vt:lpstr>
      <vt:lpstr>On the back of your kernel essay, write the following:  Read by: __________________________  Read by: __________________________  </vt:lpstr>
      <vt:lpstr>Share your kernel essay with at least two other people.  Have them sign the back of your paper.  </vt:lpstr>
      <vt:lpstr>Let’s share!</vt:lpstr>
      <vt:lpstr>How does this look in your classroom?</vt:lpstr>
      <vt:lpstr>Let’s explore Gretchen and Judi’s Fun-Size Academic Writing for Serious Learning</vt:lpstr>
      <vt:lpstr>Digital Resources – Corwin and Trailofbreadcrumbs.net</vt:lpstr>
      <vt:lpstr>Lesson #1 “Color It Up”  Pages 14-15 in Fun-Size</vt:lpstr>
      <vt:lpstr>Before we “color it up,” let’s “Rope and Brand.”</vt:lpstr>
      <vt:lpstr>Before we “color it up,” let’s “Rope and Brand.”</vt:lpstr>
      <vt:lpstr>PowerPoint Presentation</vt:lpstr>
      <vt:lpstr>Text structures can work both ways--</vt:lpstr>
      <vt:lpstr>Color It Up</vt:lpstr>
      <vt:lpstr>Color It Up</vt:lpstr>
      <vt:lpstr>PowerPoint Presentation</vt:lpstr>
      <vt:lpstr>Back to your kernel essay!</vt:lpstr>
      <vt:lpstr>PowerPoint Presentation</vt:lpstr>
      <vt:lpstr>PowerPoint Presentation</vt:lpstr>
      <vt:lpstr>Improved sentence:</vt:lpstr>
      <vt:lpstr>What to do with kernel essays--</vt:lpstr>
      <vt:lpstr>PowerPoint Presentation</vt:lpstr>
      <vt:lpstr>Digital Resources—Grammar Keepers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Think about our students who “slip through the cracks”-</vt:lpstr>
      <vt:lpstr>PowerPoint Presentation</vt:lpstr>
      <vt:lpstr>PowerPoint Presentation</vt:lpstr>
      <vt:lpstr>Reach out anytime!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Trail of Breadcrumbs  Grammar    &amp; Writing Workshop</dc:title>
  <dc:creator>Jennifer Martin</dc:creator>
  <cp:lastModifiedBy>Jennifer Martin</cp:lastModifiedBy>
  <cp:revision>2</cp:revision>
  <dcterms:created xsi:type="dcterms:W3CDTF">2023-06-17T20:48:28Z</dcterms:created>
  <dcterms:modified xsi:type="dcterms:W3CDTF">2023-06-24T20:05:44Z</dcterms:modified>
</cp:coreProperties>
</file>