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6" r:id="rId6"/>
    <p:sldId id="260" r:id="rId7"/>
    <p:sldId id="261" r:id="rId8"/>
    <p:sldId id="338" r:id="rId9"/>
    <p:sldId id="262" r:id="rId10"/>
    <p:sldId id="307" r:id="rId11"/>
    <p:sldId id="265" r:id="rId12"/>
    <p:sldId id="266" r:id="rId13"/>
    <p:sldId id="267" r:id="rId14"/>
    <p:sldId id="268" r:id="rId15"/>
    <p:sldId id="339" r:id="rId16"/>
    <p:sldId id="340" r:id="rId17"/>
    <p:sldId id="269" r:id="rId18"/>
    <p:sldId id="273" r:id="rId19"/>
    <p:sldId id="280" r:id="rId20"/>
    <p:sldId id="281" r:id="rId21"/>
    <p:sldId id="270" r:id="rId22"/>
    <p:sldId id="274" r:id="rId23"/>
    <p:sldId id="272" r:id="rId24"/>
    <p:sldId id="277" r:id="rId25"/>
    <p:sldId id="278" r:id="rId26"/>
    <p:sldId id="317" r:id="rId27"/>
    <p:sldId id="350" r:id="rId28"/>
    <p:sldId id="291" r:id="rId29"/>
    <p:sldId id="353" r:id="rId30"/>
    <p:sldId id="361" r:id="rId31"/>
    <p:sldId id="36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fer Martin" initials="JM" lastIdx="1" clrIdx="0">
    <p:extLst>
      <p:ext uri="{19B8F6BF-5375-455C-9EA6-DF929625EA0E}">
        <p15:presenceInfo xmlns:p15="http://schemas.microsoft.com/office/powerpoint/2012/main" userId="fca9b90cb608cbe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FFFF6D"/>
    <a:srgbClr val="FF6969"/>
    <a:srgbClr val="BA0EA1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D51378-581B-4E12-8483-D0FEB6B9FA40}" v="3" dt="2025-10-22T23:34:36.4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62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fer Martin" userId="fca9b90cb608cbed" providerId="LiveId" clId="{9772F359-1979-43AC-80A8-0E4BC608928E}"/>
    <pc:docChg chg="custSel modSld">
      <pc:chgData name="Jennifer Martin" userId="fca9b90cb608cbed" providerId="LiveId" clId="{9772F359-1979-43AC-80A8-0E4BC608928E}" dt="2025-10-22T23:36:06.116" v="218" actId="20577"/>
      <pc:docMkLst>
        <pc:docMk/>
      </pc:docMkLst>
      <pc:sldChg chg="addSp modSp mod">
        <pc:chgData name="Jennifer Martin" userId="fca9b90cb608cbed" providerId="LiveId" clId="{9772F359-1979-43AC-80A8-0E4BC608928E}" dt="2025-10-22T23:31:11.723" v="49" actId="255"/>
        <pc:sldMkLst>
          <pc:docMk/>
          <pc:sldMk cId="2449468367" sldId="260"/>
        </pc:sldMkLst>
        <pc:spChg chg="add mod">
          <ac:chgData name="Jennifer Martin" userId="fca9b90cb608cbed" providerId="LiveId" clId="{9772F359-1979-43AC-80A8-0E4BC608928E}" dt="2025-10-22T23:31:11.723" v="49" actId="255"/>
          <ac:spMkLst>
            <pc:docMk/>
            <pc:sldMk cId="2449468367" sldId="260"/>
            <ac:spMk id="3" creationId="{8B555EFE-7E09-F374-9214-9ED75F34B1C4}"/>
          </ac:spMkLst>
        </pc:spChg>
      </pc:sldChg>
      <pc:sldChg chg="addSp modSp mod">
        <pc:chgData name="Jennifer Martin" userId="fca9b90cb608cbed" providerId="LiveId" clId="{9772F359-1979-43AC-80A8-0E4BC608928E}" dt="2025-10-22T23:33:53.959" v="97" actId="14100"/>
        <pc:sldMkLst>
          <pc:docMk/>
          <pc:sldMk cId="3740550437" sldId="338"/>
        </pc:sldMkLst>
        <pc:spChg chg="add mod">
          <ac:chgData name="Jennifer Martin" userId="fca9b90cb608cbed" providerId="LiveId" clId="{9772F359-1979-43AC-80A8-0E4BC608928E}" dt="2025-10-22T23:33:53.959" v="97" actId="14100"/>
          <ac:spMkLst>
            <pc:docMk/>
            <pc:sldMk cId="3740550437" sldId="338"/>
            <ac:spMk id="4" creationId="{6A94AFD2-7FDD-607F-72EA-9D513CB6E2D2}"/>
          </ac:spMkLst>
        </pc:spChg>
        <pc:graphicFrameChg chg="modGraphic">
          <ac:chgData name="Jennifer Martin" userId="fca9b90cb608cbed" providerId="LiveId" clId="{9772F359-1979-43AC-80A8-0E4BC608928E}" dt="2025-10-22T23:33:11.230" v="50" actId="20577"/>
          <ac:graphicFrameMkLst>
            <pc:docMk/>
            <pc:sldMk cId="3740550437" sldId="338"/>
            <ac:graphicFrameMk id="5" creationId="{3CC5D2CD-D359-4137-771F-3DB32CEE46C5}"/>
          </ac:graphicFrameMkLst>
        </pc:graphicFrameChg>
      </pc:sldChg>
      <pc:sldChg chg="addSp modSp mod">
        <pc:chgData name="Jennifer Martin" userId="fca9b90cb608cbed" providerId="LiveId" clId="{9772F359-1979-43AC-80A8-0E4BC608928E}" dt="2025-10-22T23:36:06.116" v="218" actId="20577"/>
        <pc:sldMkLst>
          <pc:docMk/>
          <pc:sldMk cId="2299213089" sldId="350"/>
        </pc:sldMkLst>
        <pc:spChg chg="add mod">
          <ac:chgData name="Jennifer Martin" userId="fca9b90cb608cbed" providerId="LiveId" clId="{9772F359-1979-43AC-80A8-0E4BC608928E}" dt="2025-10-22T23:36:06.116" v="218" actId="20577"/>
          <ac:spMkLst>
            <pc:docMk/>
            <pc:sldMk cId="2299213089" sldId="350"/>
            <ac:spMk id="2" creationId="{7841993E-6306-FCF2-5293-91F024809D12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1FDCB3-180C-495D-8250-1213413B10F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59258DF-4E34-463E-BA1D-762AD9ADF679}">
      <dgm:prSet/>
      <dgm:spPr/>
      <dgm:t>
        <a:bodyPr/>
        <a:lstStyle/>
        <a:p>
          <a:r>
            <a:rPr lang="en-US" dirty="0"/>
            <a:t>Context Clues </a:t>
          </a:r>
          <a:r>
            <a:rPr lang="en-US" b="1" dirty="0">
              <a:solidFill>
                <a:srgbClr val="FFFF00"/>
              </a:solidFill>
            </a:rPr>
            <a:t>7.2(B)</a:t>
          </a:r>
          <a:r>
            <a:rPr lang="en-US" b="1" dirty="0"/>
            <a:t> use context such as definition, analogy, and examples to clarify the meaning of words; </a:t>
          </a:r>
          <a:endParaRPr lang="en-US" dirty="0"/>
        </a:p>
      </dgm:t>
    </dgm:pt>
    <dgm:pt modelId="{E94C8137-4ED0-41A2-B10D-7CB0D1600905}" type="parTrans" cxnId="{C09364A1-23A0-454D-8AEE-BB9E6B47500A}">
      <dgm:prSet/>
      <dgm:spPr/>
      <dgm:t>
        <a:bodyPr/>
        <a:lstStyle/>
        <a:p>
          <a:endParaRPr lang="en-US"/>
        </a:p>
      </dgm:t>
    </dgm:pt>
    <dgm:pt modelId="{A23AB8DF-E47F-4546-9B84-3986C09AD3A8}" type="sibTrans" cxnId="{C09364A1-23A0-454D-8AEE-BB9E6B47500A}">
      <dgm:prSet/>
      <dgm:spPr/>
      <dgm:t>
        <a:bodyPr/>
        <a:lstStyle/>
        <a:p>
          <a:endParaRPr lang="en-US"/>
        </a:p>
      </dgm:t>
    </dgm:pt>
    <dgm:pt modelId="{D4CB810D-8D02-430A-A49C-9DD1E3BE1CA1}">
      <dgm:prSet/>
      <dgm:spPr/>
      <dgm:t>
        <a:bodyPr/>
        <a:lstStyle/>
        <a:p>
          <a:r>
            <a:rPr lang="en-US" dirty="0"/>
            <a:t>Greek/Latin Roots—</a:t>
          </a:r>
          <a:r>
            <a:rPr lang="en-US" b="1" dirty="0">
              <a:solidFill>
                <a:srgbClr val="FFFF00"/>
              </a:solidFill>
            </a:rPr>
            <a:t>7.2(C)</a:t>
          </a:r>
          <a:r>
            <a:rPr lang="en-US" b="1" dirty="0"/>
            <a:t> determine the meaning and usage of grade-level academic English words derived from Greek and Latin roots such as omni, log/</a:t>
          </a:r>
          <a:r>
            <a:rPr lang="en-US" b="1" dirty="0" err="1"/>
            <a:t>logue</a:t>
          </a:r>
          <a:r>
            <a:rPr lang="en-US" b="1" dirty="0"/>
            <a:t>, gen, vid/vis, </a:t>
          </a:r>
          <a:r>
            <a:rPr lang="en-US" b="1" dirty="0" err="1"/>
            <a:t>phil</a:t>
          </a:r>
          <a:r>
            <a:rPr lang="en-US" b="1" dirty="0"/>
            <a:t>, </a:t>
          </a:r>
          <a:r>
            <a:rPr lang="en-US" b="1" dirty="0" err="1"/>
            <a:t>luc</a:t>
          </a:r>
          <a:r>
            <a:rPr lang="en-US" b="1" dirty="0"/>
            <a:t>, and </a:t>
          </a:r>
          <a:r>
            <a:rPr lang="en-US" b="1" dirty="0" err="1"/>
            <a:t>sens</a:t>
          </a:r>
          <a:r>
            <a:rPr lang="en-US" b="1" dirty="0"/>
            <a:t>/sent.</a:t>
          </a:r>
          <a:endParaRPr lang="en-US" dirty="0"/>
        </a:p>
      </dgm:t>
    </dgm:pt>
    <dgm:pt modelId="{B25DC4F7-F79A-4110-892A-09D2FEFEE2B6}" type="parTrans" cxnId="{6F5FBE38-0EB4-4174-B5C1-7AB0B6A1D533}">
      <dgm:prSet/>
      <dgm:spPr/>
      <dgm:t>
        <a:bodyPr/>
        <a:lstStyle/>
        <a:p>
          <a:endParaRPr lang="en-US"/>
        </a:p>
      </dgm:t>
    </dgm:pt>
    <dgm:pt modelId="{F95FC2E4-0D94-4DDC-93A5-AB5A0AC9488F}" type="sibTrans" cxnId="{6F5FBE38-0EB4-4174-B5C1-7AB0B6A1D533}">
      <dgm:prSet/>
      <dgm:spPr/>
      <dgm:t>
        <a:bodyPr/>
        <a:lstStyle/>
        <a:p>
          <a:endParaRPr lang="en-US"/>
        </a:p>
      </dgm:t>
    </dgm:pt>
    <dgm:pt modelId="{CBAFCC05-3DAC-4F98-9C0A-2AA0075E488E}">
      <dgm:prSet/>
      <dgm:spPr/>
      <dgm:t>
        <a:bodyPr/>
        <a:lstStyle/>
        <a:p>
          <a:r>
            <a:rPr lang="en-US" dirty="0"/>
            <a:t>Multi-meaning Words and Origins--</a:t>
          </a:r>
          <a:r>
            <a:rPr lang="en-US" b="1" dirty="0"/>
            <a:t>Vocabulary</a:t>
          </a:r>
          <a:endParaRPr lang="en-US" dirty="0"/>
        </a:p>
        <a:p>
          <a:pPr>
            <a:buNone/>
          </a:pPr>
          <a:r>
            <a:rPr lang="en-US" b="1" dirty="0">
              <a:solidFill>
                <a:srgbClr val="FFFF00"/>
              </a:solidFill>
            </a:rPr>
            <a:t>7.2(A)</a:t>
          </a:r>
          <a:r>
            <a:rPr lang="en-US" b="1" dirty="0"/>
            <a:t> use print or digital resources to determine the meaning, syllabication, pronunciation, word origin, and part of speech</a:t>
          </a:r>
          <a:endParaRPr lang="en-US" dirty="0"/>
        </a:p>
      </dgm:t>
    </dgm:pt>
    <dgm:pt modelId="{D77B49C5-C9D4-4710-A6CE-4DE10B4931B0}" type="parTrans" cxnId="{144D23F3-9B02-4CBC-BF74-AE66E8826A99}">
      <dgm:prSet/>
      <dgm:spPr/>
      <dgm:t>
        <a:bodyPr/>
        <a:lstStyle/>
        <a:p>
          <a:endParaRPr lang="en-US"/>
        </a:p>
      </dgm:t>
    </dgm:pt>
    <dgm:pt modelId="{719256EF-2DEF-4905-B8DB-37541A29DC1E}" type="sibTrans" cxnId="{144D23F3-9B02-4CBC-BF74-AE66E8826A99}">
      <dgm:prSet/>
      <dgm:spPr/>
      <dgm:t>
        <a:bodyPr/>
        <a:lstStyle/>
        <a:p>
          <a:endParaRPr lang="en-US"/>
        </a:p>
      </dgm:t>
    </dgm:pt>
    <dgm:pt modelId="{FDDB41C3-5C41-40FC-BD9D-71FCFC7F3371}" type="pres">
      <dgm:prSet presAssocID="{B81FDCB3-180C-495D-8250-1213413B10FF}" presName="linear" presStyleCnt="0">
        <dgm:presLayoutVars>
          <dgm:animLvl val="lvl"/>
          <dgm:resizeHandles val="exact"/>
        </dgm:presLayoutVars>
      </dgm:prSet>
      <dgm:spPr/>
    </dgm:pt>
    <dgm:pt modelId="{35D54261-A08F-4DF9-A1C1-AEA5EDFE3ECB}" type="pres">
      <dgm:prSet presAssocID="{B59258DF-4E34-463E-BA1D-762AD9ADF679}" presName="parentText" presStyleLbl="node1" presStyleIdx="0" presStyleCnt="3" custLinFactY="-21640" custLinFactNeighborX="-1770" custLinFactNeighborY="-100000">
        <dgm:presLayoutVars>
          <dgm:chMax val="0"/>
          <dgm:bulletEnabled val="1"/>
        </dgm:presLayoutVars>
      </dgm:prSet>
      <dgm:spPr/>
    </dgm:pt>
    <dgm:pt modelId="{6460843E-041C-4860-82EB-85BDB027FEE3}" type="pres">
      <dgm:prSet presAssocID="{A23AB8DF-E47F-4546-9B84-3986C09AD3A8}" presName="spacer" presStyleCnt="0"/>
      <dgm:spPr/>
    </dgm:pt>
    <dgm:pt modelId="{74322C2B-151C-4FBD-8124-FFDCD7FC5589}" type="pres">
      <dgm:prSet presAssocID="{D4CB810D-8D02-430A-A49C-9DD1E3BE1CA1}" presName="parentText" presStyleLbl="node1" presStyleIdx="1" presStyleCnt="3" custScaleY="131678">
        <dgm:presLayoutVars>
          <dgm:chMax val="0"/>
          <dgm:bulletEnabled val="1"/>
        </dgm:presLayoutVars>
      </dgm:prSet>
      <dgm:spPr/>
    </dgm:pt>
    <dgm:pt modelId="{1263C2AC-E815-4D93-B868-165C30C9F42B}" type="pres">
      <dgm:prSet presAssocID="{F95FC2E4-0D94-4DDC-93A5-AB5A0AC9488F}" presName="spacer" presStyleCnt="0"/>
      <dgm:spPr/>
    </dgm:pt>
    <dgm:pt modelId="{7CADBAB8-D47A-4E99-8F8B-4C9473996251}" type="pres">
      <dgm:prSet presAssocID="{CBAFCC05-3DAC-4F98-9C0A-2AA0075E488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CA8CC525-978D-4933-A5A5-622E0E04D24A}" type="presOf" srcId="{B81FDCB3-180C-495D-8250-1213413B10FF}" destId="{FDDB41C3-5C41-40FC-BD9D-71FCFC7F3371}" srcOrd="0" destOrd="0" presId="urn:microsoft.com/office/officeart/2005/8/layout/vList2"/>
    <dgm:cxn modelId="{6F5FBE38-0EB4-4174-B5C1-7AB0B6A1D533}" srcId="{B81FDCB3-180C-495D-8250-1213413B10FF}" destId="{D4CB810D-8D02-430A-A49C-9DD1E3BE1CA1}" srcOrd="1" destOrd="0" parTransId="{B25DC4F7-F79A-4110-892A-09D2FEFEE2B6}" sibTransId="{F95FC2E4-0D94-4DDC-93A5-AB5A0AC9488F}"/>
    <dgm:cxn modelId="{AFE5A563-1972-4382-8014-3ED3AB278EDE}" type="presOf" srcId="{CBAFCC05-3DAC-4F98-9C0A-2AA0075E488E}" destId="{7CADBAB8-D47A-4E99-8F8B-4C9473996251}" srcOrd="0" destOrd="0" presId="urn:microsoft.com/office/officeart/2005/8/layout/vList2"/>
    <dgm:cxn modelId="{C09364A1-23A0-454D-8AEE-BB9E6B47500A}" srcId="{B81FDCB3-180C-495D-8250-1213413B10FF}" destId="{B59258DF-4E34-463E-BA1D-762AD9ADF679}" srcOrd="0" destOrd="0" parTransId="{E94C8137-4ED0-41A2-B10D-7CB0D1600905}" sibTransId="{A23AB8DF-E47F-4546-9B84-3986C09AD3A8}"/>
    <dgm:cxn modelId="{0CB961A5-30C6-44DF-B997-87E77FAFC138}" type="presOf" srcId="{B59258DF-4E34-463E-BA1D-762AD9ADF679}" destId="{35D54261-A08F-4DF9-A1C1-AEA5EDFE3ECB}" srcOrd="0" destOrd="0" presId="urn:microsoft.com/office/officeart/2005/8/layout/vList2"/>
    <dgm:cxn modelId="{0FB926AA-5703-47A5-9F1D-1F4DF7BC547D}" type="presOf" srcId="{D4CB810D-8D02-430A-A49C-9DD1E3BE1CA1}" destId="{74322C2B-151C-4FBD-8124-FFDCD7FC5589}" srcOrd="0" destOrd="0" presId="urn:microsoft.com/office/officeart/2005/8/layout/vList2"/>
    <dgm:cxn modelId="{144D23F3-9B02-4CBC-BF74-AE66E8826A99}" srcId="{B81FDCB3-180C-495D-8250-1213413B10FF}" destId="{CBAFCC05-3DAC-4F98-9C0A-2AA0075E488E}" srcOrd="2" destOrd="0" parTransId="{D77B49C5-C9D4-4710-A6CE-4DE10B4931B0}" sibTransId="{719256EF-2DEF-4905-B8DB-37541A29DC1E}"/>
    <dgm:cxn modelId="{0B94AE69-2926-4FC4-AE3F-7F478DE43495}" type="presParOf" srcId="{FDDB41C3-5C41-40FC-BD9D-71FCFC7F3371}" destId="{35D54261-A08F-4DF9-A1C1-AEA5EDFE3ECB}" srcOrd="0" destOrd="0" presId="urn:microsoft.com/office/officeart/2005/8/layout/vList2"/>
    <dgm:cxn modelId="{B14CB081-8397-4864-8588-52DD224F2620}" type="presParOf" srcId="{FDDB41C3-5C41-40FC-BD9D-71FCFC7F3371}" destId="{6460843E-041C-4860-82EB-85BDB027FEE3}" srcOrd="1" destOrd="0" presId="urn:microsoft.com/office/officeart/2005/8/layout/vList2"/>
    <dgm:cxn modelId="{A2F09A24-4DAF-4861-9712-AE27C0E72978}" type="presParOf" srcId="{FDDB41C3-5C41-40FC-BD9D-71FCFC7F3371}" destId="{74322C2B-151C-4FBD-8124-FFDCD7FC5589}" srcOrd="2" destOrd="0" presId="urn:microsoft.com/office/officeart/2005/8/layout/vList2"/>
    <dgm:cxn modelId="{EAA05D54-8B49-4526-990B-4D2211AC92FB}" type="presParOf" srcId="{FDDB41C3-5C41-40FC-BD9D-71FCFC7F3371}" destId="{1263C2AC-E815-4D93-B868-165C30C9F42B}" srcOrd="3" destOrd="0" presId="urn:microsoft.com/office/officeart/2005/8/layout/vList2"/>
    <dgm:cxn modelId="{3A4BF45A-F61F-4372-AD8F-2E8505DEE386}" type="presParOf" srcId="{FDDB41C3-5C41-40FC-BD9D-71FCFC7F3371}" destId="{7CADBAB8-D47A-4E99-8F8B-4C947399625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D54261-A08F-4DF9-A1C1-AEA5EDFE3ECB}">
      <dsp:nvSpPr>
        <dsp:cNvPr id="0" name=""/>
        <dsp:cNvSpPr/>
      </dsp:nvSpPr>
      <dsp:spPr>
        <a:xfrm>
          <a:off x="0" y="0"/>
          <a:ext cx="6263640" cy="161828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Context Clues </a:t>
          </a:r>
          <a:r>
            <a:rPr lang="en-US" sz="2100" b="1" kern="1200" dirty="0">
              <a:solidFill>
                <a:srgbClr val="FFFF00"/>
              </a:solidFill>
            </a:rPr>
            <a:t>7.2(B)</a:t>
          </a:r>
          <a:r>
            <a:rPr lang="en-US" sz="2100" b="1" kern="1200" dirty="0"/>
            <a:t> use context such as definition, analogy, and examples to clarify the meaning of words; </a:t>
          </a:r>
          <a:endParaRPr lang="en-US" sz="2100" kern="1200" dirty="0"/>
        </a:p>
      </dsp:txBody>
      <dsp:txXfrm>
        <a:off x="78998" y="78998"/>
        <a:ext cx="6105644" cy="1460288"/>
      </dsp:txXfrm>
    </dsp:sp>
    <dsp:sp modelId="{74322C2B-151C-4FBD-8124-FFDCD7FC5589}">
      <dsp:nvSpPr>
        <dsp:cNvPr id="0" name=""/>
        <dsp:cNvSpPr/>
      </dsp:nvSpPr>
      <dsp:spPr>
        <a:xfrm>
          <a:off x="0" y="1686881"/>
          <a:ext cx="6263640" cy="2130925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Greek/Latin Roots—</a:t>
          </a:r>
          <a:r>
            <a:rPr lang="en-US" sz="2100" b="1" kern="1200" dirty="0">
              <a:solidFill>
                <a:srgbClr val="FFFF00"/>
              </a:solidFill>
            </a:rPr>
            <a:t>7.2(C)</a:t>
          </a:r>
          <a:r>
            <a:rPr lang="en-US" sz="2100" b="1" kern="1200" dirty="0"/>
            <a:t> determine the meaning and usage of grade-level academic English words derived from Greek and Latin roots such as omni, log/</a:t>
          </a:r>
          <a:r>
            <a:rPr lang="en-US" sz="2100" b="1" kern="1200" dirty="0" err="1"/>
            <a:t>logue</a:t>
          </a:r>
          <a:r>
            <a:rPr lang="en-US" sz="2100" b="1" kern="1200" dirty="0"/>
            <a:t>, gen, vid/vis, </a:t>
          </a:r>
          <a:r>
            <a:rPr lang="en-US" sz="2100" b="1" kern="1200" dirty="0" err="1"/>
            <a:t>phil</a:t>
          </a:r>
          <a:r>
            <a:rPr lang="en-US" sz="2100" b="1" kern="1200" dirty="0"/>
            <a:t>, </a:t>
          </a:r>
          <a:r>
            <a:rPr lang="en-US" sz="2100" b="1" kern="1200" dirty="0" err="1"/>
            <a:t>luc</a:t>
          </a:r>
          <a:r>
            <a:rPr lang="en-US" sz="2100" b="1" kern="1200" dirty="0"/>
            <a:t>, and </a:t>
          </a:r>
          <a:r>
            <a:rPr lang="en-US" sz="2100" b="1" kern="1200" dirty="0" err="1"/>
            <a:t>sens</a:t>
          </a:r>
          <a:r>
            <a:rPr lang="en-US" sz="2100" b="1" kern="1200" dirty="0"/>
            <a:t>/sent.</a:t>
          </a:r>
          <a:endParaRPr lang="en-US" sz="2100" kern="1200" dirty="0"/>
        </a:p>
      </dsp:txBody>
      <dsp:txXfrm>
        <a:off x="104023" y="1790904"/>
        <a:ext cx="6055594" cy="1922879"/>
      </dsp:txXfrm>
    </dsp:sp>
    <dsp:sp modelId="{7CADBAB8-D47A-4E99-8F8B-4C9473996251}">
      <dsp:nvSpPr>
        <dsp:cNvPr id="0" name=""/>
        <dsp:cNvSpPr/>
      </dsp:nvSpPr>
      <dsp:spPr>
        <a:xfrm>
          <a:off x="0" y="3878286"/>
          <a:ext cx="6263640" cy="1618284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Multi-meaning Words and Origins--</a:t>
          </a:r>
          <a:r>
            <a:rPr lang="en-US" sz="2100" b="1" kern="1200" dirty="0"/>
            <a:t>Vocabulary</a:t>
          </a:r>
          <a:endParaRPr lang="en-US" sz="2100" kern="1200" dirty="0"/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rgbClr val="FFFF00"/>
              </a:solidFill>
            </a:rPr>
            <a:t>7.2(A)</a:t>
          </a:r>
          <a:r>
            <a:rPr lang="en-US" sz="2100" b="1" kern="1200" dirty="0"/>
            <a:t> use print or digital resources to determine the meaning, syllabication, pronunciation, word origin, and part of speech</a:t>
          </a:r>
          <a:endParaRPr lang="en-US" sz="2100" kern="1200" dirty="0"/>
        </a:p>
      </dsp:txBody>
      <dsp:txXfrm>
        <a:off x="78998" y="3957284"/>
        <a:ext cx="6105644" cy="14602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EF2DE-89E7-4277-B4E5-8C05EFDC2518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2A0DF-E042-4887-B403-B4BD88C82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EF2DE-89E7-4277-B4E5-8C05EFDC2518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2A0DF-E042-4887-B403-B4BD88C82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49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EF2DE-89E7-4277-B4E5-8C05EFDC2518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2A0DF-E042-4887-B403-B4BD88C82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657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EF2DE-89E7-4277-B4E5-8C05EFDC2518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2A0DF-E042-4887-B403-B4BD88C82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607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EF2DE-89E7-4277-B4E5-8C05EFDC2518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2A0DF-E042-4887-B403-B4BD88C82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900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EF2DE-89E7-4277-B4E5-8C05EFDC2518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2A0DF-E042-4887-B403-B4BD88C82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882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EF2DE-89E7-4277-B4E5-8C05EFDC2518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2A0DF-E042-4887-B403-B4BD88C82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6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EF2DE-89E7-4277-B4E5-8C05EFDC2518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2A0DF-E042-4887-B403-B4BD88C82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506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EF2DE-89E7-4277-B4E5-8C05EFDC2518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2A0DF-E042-4887-B403-B4BD88C82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462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EF2DE-89E7-4277-B4E5-8C05EFDC2518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2A0DF-E042-4887-B403-B4BD88C82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26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EF2DE-89E7-4277-B4E5-8C05EFDC2518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2A0DF-E042-4887-B403-B4BD88C82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073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EF2DE-89E7-4277-B4E5-8C05EFDC2518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2A0DF-E042-4887-B403-B4BD88C82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50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mailto:jmeducationpd@gmail.com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support.skillscommons.org/showcases/open-courseware/dev-ed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jmedcationpd@gmail.com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2309" y="325369"/>
            <a:ext cx="4813540" cy="21245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b="1" i="1" dirty="0">
                <a:latin typeface="Arial Black" panose="020B0A04020102020204" pitchFamily="34" charset="0"/>
                <a:ea typeface="+mj-ea"/>
                <a:cs typeface="+mj-cs"/>
              </a:rPr>
              <a:t>Reading Lenses 101—Focus on Fiction</a:t>
            </a:r>
          </a:p>
        </p:txBody>
      </p:sp>
      <p:sp>
        <p:nvSpPr>
          <p:cNvPr id="2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Jennifer Martin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Instructional Specialist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>
                <a:hlinkClick r:id="rId2"/>
              </a:rPr>
              <a:t>jmeducationpd@gmail.com</a:t>
            </a:r>
            <a:endParaRPr lang="en-US" sz="22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903-217-2613</a:t>
            </a:r>
          </a:p>
        </p:txBody>
      </p:sp>
      <p:pic>
        <p:nvPicPr>
          <p:cNvPr id="4" name="Picture 3" descr="A stack of books with an apple on top&#10;&#10;Description automatically generated">
            <a:extLst>
              <a:ext uri="{FF2B5EF4-FFF2-40B4-BE49-F238E27FC236}">
                <a16:creationId xmlns:a16="http://schemas.microsoft.com/office/drawing/2014/main" id="{FA4A10CD-DED7-AF42-C4D2-489C343CB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9392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CE650F-73A1-3393-57F6-4E7DB63CF970}"/>
              </a:ext>
            </a:extLst>
          </p:cNvPr>
          <p:cNvSpPr txBox="1"/>
          <p:nvPr/>
        </p:nvSpPr>
        <p:spPr>
          <a:xfrm>
            <a:off x="10005184" y="6657945"/>
            <a:ext cx="21868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s://support.skillscommons.org/showcases/open-courseware/dev-ed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968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BEA1B3-5C2D-5EFD-0E64-D63D9D9F0116}"/>
              </a:ext>
            </a:extLst>
          </p:cNvPr>
          <p:cNvSpPr txBox="1"/>
          <p:nvPr/>
        </p:nvSpPr>
        <p:spPr>
          <a:xfrm>
            <a:off x="1025236" y="749554"/>
            <a:ext cx="10141527" cy="1096519"/>
          </a:xfrm>
          <a:prstGeom prst="rect">
            <a:avLst/>
          </a:prstGeom>
          <a:solidFill>
            <a:srgbClr val="FF6969"/>
          </a:solidFill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7.6(F) make inferences and use evidence to support understanding;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7.7(C) use text evidence to support an appropriate response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530DC1-3CAD-70F7-2E11-2367AC5F22F5}"/>
              </a:ext>
            </a:extLst>
          </p:cNvPr>
          <p:cNvSpPr txBox="1"/>
          <p:nvPr/>
        </p:nvSpPr>
        <p:spPr>
          <a:xfrm>
            <a:off x="3075709" y="2755613"/>
            <a:ext cx="5832764" cy="3046988"/>
          </a:xfrm>
          <a:custGeom>
            <a:avLst/>
            <a:gdLst>
              <a:gd name="connsiteX0" fmla="*/ 0 w 5832764"/>
              <a:gd name="connsiteY0" fmla="*/ 0 h 3046988"/>
              <a:gd name="connsiteX1" fmla="*/ 699932 w 5832764"/>
              <a:gd name="connsiteY1" fmla="*/ 0 h 3046988"/>
              <a:gd name="connsiteX2" fmla="*/ 1283208 w 5832764"/>
              <a:gd name="connsiteY2" fmla="*/ 0 h 3046988"/>
              <a:gd name="connsiteX3" fmla="*/ 1749829 w 5832764"/>
              <a:gd name="connsiteY3" fmla="*/ 0 h 3046988"/>
              <a:gd name="connsiteX4" fmla="*/ 2274778 w 5832764"/>
              <a:gd name="connsiteY4" fmla="*/ 0 h 3046988"/>
              <a:gd name="connsiteX5" fmla="*/ 2799727 w 5832764"/>
              <a:gd name="connsiteY5" fmla="*/ 0 h 3046988"/>
              <a:gd name="connsiteX6" fmla="*/ 3324675 w 5832764"/>
              <a:gd name="connsiteY6" fmla="*/ 0 h 3046988"/>
              <a:gd name="connsiteX7" fmla="*/ 3849624 w 5832764"/>
              <a:gd name="connsiteY7" fmla="*/ 0 h 3046988"/>
              <a:gd name="connsiteX8" fmla="*/ 4257918 w 5832764"/>
              <a:gd name="connsiteY8" fmla="*/ 0 h 3046988"/>
              <a:gd name="connsiteX9" fmla="*/ 4841194 w 5832764"/>
              <a:gd name="connsiteY9" fmla="*/ 0 h 3046988"/>
              <a:gd name="connsiteX10" fmla="*/ 5307815 w 5832764"/>
              <a:gd name="connsiteY10" fmla="*/ 0 h 3046988"/>
              <a:gd name="connsiteX11" fmla="*/ 5832764 w 5832764"/>
              <a:gd name="connsiteY11" fmla="*/ 0 h 3046988"/>
              <a:gd name="connsiteX12" fmla="*/ 5832764 w 5832764"/>
              <a:gd name="connsiteY12" fmla="*/ 446892 h 3046988"/>
              <a:gd name="connsiteX13" fmla="*/ 5832764 w 5832764"/>
              <a:gd name="connsiteY13" fmla="*/ 985193 h 3046988"/>
              <a:gd name="connsiteX14" fmla="*/ 5832764 w 5832764"/>
              <a:gd name="connsiteY14" fmla="*/ 1462554 h 3046988"/>
              <a:gd name="connsiteX15" fmla="*/ 5832764 w 5832764"/>
              <a:gd name="connsiteY15" fmla="*/ 2000855 h 3046988"/>
              <a:gd name="connsiteX16" fmla="*/ 5832764 w 5832764"/>
              <a:gd name="connsiteY16" fmla="*/ 2539157 h 3046988"/>
              <a:gd name="connsiteX17" fmla="*/ 5832764 w 5832764"/>
              <a:gd name="connsiteY17" fmla="*/ 3046988 h 3046988"/>
              <a:gd name="connsiteX18" fmla="*/ 5424471 w 5832764"/>
              <a:gd name="connsiteY18" fmla="*/ 3046988 h 3046988"/>
              <a:gd name="connsiteX19" fmla="*/ 4841194 w 5832764"/>
              <a:gd name="connsiteY19" fmla="*/ 3046988 h 3046988"/>
              <a:gd name="connsiteX20" fmla="*/ 4199590 w 5832764"/>
              <a:gd name="connsiteY20" fmla="*/ 3046988 h 3046988"/>
              <a:gd name="connsiteX21" fmla="*/ 3674641 w 5832764"/>
              <a:gd name="connsiteY21" fmla="*/ 3046988 h 3046988"/>
              <a:gd name="connsiteX22" fmla="*/ 3033037 w 5832764"/>
              <a:gd name="connsiteY22" fmla="*/ 3046988 h 3046988"/>
              <a:gd name="connsiteX23" fmla="*/ 2508089 w 5832764"/>
              <a:gd name="connsiteY23" fmla="*/ 3046988 h 3046988"/>
              <a:gd name="connsiteX24" fmla="*/ 1808157 w 5832764"/>
              <a:gd name="connsiteY24" fmla="*/ 3046988 h 3046988"/>
              <a:gd name="connsiteX25" fmla="*/ 1224880 w 5832764"/>
              <a:gd name="connsiteY25" fmla="*/ 3046988 h 3046988"/>
              <a:gd name="connsiteX26" fmla="*/ 641604 w 5832764"/>
              <a:gd name="connsiteY26" fmla="*/ 3046988 h 3046988"/>
              <a:gd name="connsiteX27" fmla="*/ 0 w 5832764"/>
              <a:gd name="connsiteY27" fmla="*/ 3046988 h 3046988"/>
              <a:gd name="connsiteX28" fmla="*/ 0 w 5832764"/>
              <a:gd name="connsiteY28" fmla="*/ 2630566 h 3046988"/>
              <a:gd name="connsiteX29" fmla="*/ 0 w 5832764"/>
              <a:gd name="connsiteY29" fmla="*/ 2122735 h 3046988"/>
              <a:gd name="connsiteX30" fmla="*/ 0 w 5832764"/>
              <a:gd name="connsiteY30" fmla="*/ 1584434 h 3046988"/>
              <a:gd name="connsiteX31" fmla="*/ 0 w 5832764"/>
              <a:gd name="connsiteY31" fmla="*/ 1076602 h 3046988"/>
              <a:gd name="connsiteX32" fmla="*/ 0 w 5832764"/>
              <a:gd name="connsiteY32" fmla="*/ 660181 h 3046988"/>
              <a:gd name="connsiteX33" fmla="*/ 0 w 5832764"/>
              <a:gd name="connsiteY33" fmla="*/ 0 h 304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832764" h="3046988" fill="none" extrusionOk="0">
                <a:moveTo>
                  <a:pt x="0" y="0"/>
                </a:moveTo>
                <a:cubicBezTo>
                  <a:pt x="163012" y="-32236"/>
                  <a:pt x="493520" y="29549"/>
                  <a:pt x="699932" y="0"/>
                </a:cubicBezTo>
                <a:cubicBezTo>
                  <a:pt x="906344" y="-29549"/>
                  <a:pt x="1055457" y="42112"/>
                  <a:pt x="1283208" y="0"/>
                </a:cubicBezTo>
                <a:cubicBezTo>
                  <a:pt x="1510959" y="-42112"/>
                  <a:pt x="1568427" y="2776"/>
                  <a:pt x="1749829" y="0"/>
                </a:cubicBezTo>
                <a:cubicBezTo>
                  <a:pt x="1931231" y="-2776"/>
                  <a:pt x="2053639" y="21951"/>
                  <a:pt x="2274778" y="0"/>
                </a:cubicBezTo>
                <a:cubicBezTo>
                  <a:pt x="2495917" y="-21951"/>
                  <a:pt x="2589283" y="24532"/>
                  <a:pt x="2799727" y="0"/>
                </a:cubicBezTo>
                <a:cubicBezTo>
                  <a:pt x="3010171" y="-24532"/>
                  <a:pt x="3174971" y="4941"/>
                  <a:pt x="3324675" y="0"/>
                </a:cubicBezTo>
                <a:cubicBezTo>
                  <a:pt x="3474379" y="-4941"/>
                  <a:pt x="3684278" y="21195"/>
                  <a:pt x="3849624" y="0"/>
                </a:cubicBezTo>
                <a:cubicBezTo>
                  <a:pt x="4014970" y="-21195"/>
                  <a:pt x="4091818" y="47917"/>
                  <a:pt x="4257918" y="0"/>
                </a:cubicBezTo>
                <a:cubicBezTo>
                  <a:pt x="4424018" y="-47917"/>
                  <a:pt x="4588905" y="3958"/>
                  <a:pt x="4841194" y="0"/>
                </a:cubicBezTo>
                <a:cubicBezTo>
                  <a:pt x="5093483" y="-3958"/>
                  <a:pt x="5181688" y="40276"/>
                  <a:pt x="5307815" y="0"/>
                </a:cubicBezTo>
                <a:cubicBezTo>
                  <a:pt x="5433942" y="-40276"/>
                  <a:pt x="5585716" y="42230"/>
                  <a:pt x="5832764" y="0"/>
                </a:cubicBezTo>
                <a:cubicBezTo>
                  <a:pt x="5847757" y="129521"/>
                  <a:pt x="5819640" y="346268"/>
                  <a:pt x="5832764" y="446892"/>
                </a:cubicBezTo>
                <a:cubicBezTo>
                  <a:pt x="5845888" y="547516"/>
                  <a:pt x="5775952" y="761364"/>
                  <a:pt x="5832764" y="985193"/>
                </a:cubicBezTo>
                <a:cubicBezTo>
                  <a:pt x="5889576" y="1209022"/>
                  <a:pt x="5790405" y="1259873"/>
                  <a:pt x="5832764" y="1462554"/>
                </a:cubicBezTo>
                <a:cubicBezTo>
                  <a:pt x="5875123" y="1665235"/>
                  <a:pt x="5804709" y="1875834"/>
                  <a:pt x="5832764" y="2000855"/>
                </a:cubicBezTo>
                <a:cubicBezTo>
                  <a:pt x="5860819" y="2125876"/>
                  <a:pt x="5771802" y="2421267"/>
                  <a:pt x="5832764" y="2539157"/>
                </a:cubicBezTo>
                <a:cubicBezTo>
                  <a:pt x="5893726" y="2657047"/>
                  <a:pt x="5796077" y="2867612"/>
                  <a:pt x="5832764" y="3046988"/>
                </a:cubicBezTo>
                <a:cubicBezTo>
                  <a:pt x="5675120" y="3067096"/>
                  <a:pt x="5609033" y="3015971"/>
                  <a:pt x="5424471" y="3046988"/>
                </a:cubicBezTo>
                <a:cubicBezTo>
                  <a:pt x="5239909" y="3078005"/>
                  <a:pt x="5017013" y="2986006"/>
                  <a:pt x="4841194" y="3046988"/>
                </a:cubicBezTo>
                <a:cubicBezTo>
                  <a:pt x="4665375" y="3107970"/>
                  <a:pt x="4378748" y="3035681"/>
                  <a:pt x="4199590" y="3046988"/>
                </a:cubicBezTo>
                <a:cubicBezTo>
                  <a:pt x="4020432" y="3058295"/>
                  <a:pt x="3900560" y="3025102"/>
                  <a:pt x="3674641" y="3046988"/>
                </a:cubicBezTo>
                <a:cubicBezTo>
                  <a:pt x="3448722" y="3068874"/>
                  <a:pt x="3226770" y="3001813"/>
                  <a:pt x="3033037" y="3046988"/>
                </a:cubicBezTo>
                <a:cubicBezTo>
                  <a:pt x="2839304" y="3092163"/>
                  <a:pt x="2708085" y="3028906"/>
                  <a:pt x="2508089" y="3046988"/>
                </a:cubicBezTo>
                <a:cubicBezTo>
                  <a:pt x="2308093" y="3065070"/>
                  <a:pt x="1958816" y="3011888"/>
                  <a:pt x="1808157" y="3046988"/>
                </a:cubicBezTo>
                <a:cubicBezTo>
                  <a:pt x="1657498" y="3082088"/>
                  <a:pt x="1453278" y="3013240"/>
                  <a:pt x="1224880" y="3046988"/>
                </a:cubicBezTo>
                <a:cubicBezTo>
                  <a:pt x="996482" y="3080736"/>
                  <a:pt x="849637" y="2980802"/>
                  <a:pt x="641604" y="3046988"/>
                </a:cubicBezTo>
                <a:cubicBezTo>
                  <a:pt x="433571" y="3113174"/>
                  <a:pt x="191240" y="2980829"/>
                  <a:pt x="0" y="3046988"/>
                </a:cubicBezTo>
                <a:cubicBezTo>
                  <a:pt x="-46096" y="2961063"/>
                  <a:pt x="29494" y="2735573"/>
                  <a:pt x="0" y="2630566"/>
                </a:cubicBezTo>
                <a:cubicBezTo>
                  <a:pt x="-29494" y="2525559"/>
                  <a:pt x="29800" y="2357522"/>
                  <a:pt x="0" y="2122735"/>
                </a:cubicBezTo>
                <a:cubicBezTo>
                  <a:pt x="-29800" y="1887948"/>
                  <a:pt x="2739" y="1703451"/>
                  <a:pt x="0" y="1584434"/>
                </a:cubicBezTo>
                <a:cubicBezTo>
                  <a:pt x="-2739" y="1465417"/>
                  <a:pt x="47195" y="1276340"/>
                  <a:pt x="0" y="1076602"/>
                </a:cubicBezTo>
                <a:cubicBezTo>
                  <a:pt x="-47195" y="876864"/>
                  <a:pt x="4502" y="800256"/>
                  <a:pt x="0" y="660181"/>
                </a:cubicBezTo>
                <a:cubicBezTo>
                  <a:pt x="-4502" y="520106"/>
                  <a:pt x="26924" y="143726"/>
                  <a:pt x="0" y="0"/>
                </a:cubicBezTo>
                <a:close/>
              </a:path>
              <a:path w="5832764" h="3046988" stroke="0" extrusionOk="0">
                <a:moveTo>
                  <a:pt x="0" y="0"/>
                </a:moveTo>
                <a:cubicBezTo>
                  <a:pt x="242239" y="-54096"/>
                  <a:pt x="323376" y="58527"/>
                  <a:pt x="641604" y="0"/>
                </a:cubicBezTo>
                <a:cubicBezTo>
                  <a:pt x="959832" y="-58527"/>
                  <a:pt x="1137924" y="27294"/>
                  <a:pt x="1283208" y="0"/>
                </a:cubicBezTo>
                <a:cubicBezTo>
                  <a:pt x="1428492" y="-27294"/>
                  <a:pt x="1673686" y="60636"/>
                  <a:pt x="1808157" y="0"/>
                </a:cubicBezTo>
                <a:cubicBezTo>
                  <a:pt x="1942628" y="-60636"/>
                  <a:pt x="2075481" y="17337"/>
                  <a:pt x="2216450" y="0"/>
                </a:cubicBezTo>
                <a:cubicBezTo>
                  <a:pt x="2357419" y="-17337"/>
                  <a:pt x="2566917" y="60305"/>
                  <a:pt x="2741399" y="0"/>
                </a:cubicBezTo>
                <a:cubicBezTo>
                  <a:pt x="2915881" y="-60305"/>
                  <a:pt x="3095122" y="49318"/>
                  <a:pt x="3208020" y="0"/>
                </a:cubicBezTo>
                <a:cubicBezTo>
                  <a:pt x="3320918" y="-49318"/>
                  <a:pt x="3604793" y="4449"/>
                  <a:pt x="3732969" y="0"/>
                </a:cubicBezTo>
                <a:cubicBezTo>
                  <a:pt x="3861145" y="-4449"/>
                  <a:pt x="4110546" y="14049"/>
                  <a:pt x="4432901" y="0"/>
                </a:cubicBezTo>
                <a:cubicBezTo>
                  <a:pt x="4755256" y="-14049"/>
                  <a:pt x="4667875" y="31147"/>
                  <a:pt x="4899522" y="0"/>
                </a:cubicBezTo>
                <a:cubicBezTo>
                  <a:pt x="5131169" y="-31147"/>
                  <a:pt x="5188340" y="7408"/>
                  <a:pt x="5307815" y="0"/>
                </a:cubicBezTo>
                <a:cubicBezTo>
                  <a:pt x="5427290" y="-7408"/>
                  <a:pt x="5636387" y="18187"/>
                  <a:pt x="5832764" y="0"/>
                </a:cubicBezTo>
                <a:cubicBezTo>
                  <a:pt x="5855529" y="134592"/>
                  <a:pt x="5811877" y="314904"/>
                  <a:pt x="5832764" y="446892"/>
                </a:cubicBezTo>
                <a:cubicBezTo>
                  <a:pt x="5853651" y="578880"/>
                  <a:pt x="5775951" y="820733"/>
                  <a:pt x="5832764" y="924253"/>
                </a:cubicBezTo>
                <a:cubicBezTo>
                  <a:pt x="5889577" y="1027773"/>
                  <a:pt x="5810454" y="1205895"/>
                  <a:pt x="5832764" y="1401614"/>
                </a:cubicBezTo>
                <a:cubicBezTo>
                  <a:pt x="5855074" y="1597333"/>
                  <a:pt x="5773875" y="1711008"/>
                  <a:pt x="5832764" y="1909446"/>
                </a:cubicBezTo>
                <a:cubicBezTo>
                  <a:pt x="5891653" y="2107884"/>
                  <a:pt x="5772048" y="2219942"/>
                  <a:pt x="5832764" y="2478217"/>
                </a:cubicBezTo>
                <a:cubicBezTo>
                  <a:pt x="5893480" y="2736492"/>
                  <a:pt x="5768362" y="2813907"/>
                  <a:pt x="5832764" y="3046988"/>
                </a:cubicBezTo>
                <a:cubicBezTo>
                  <a:pt x="5669699" y="3110247"/>
                  <a:pt x="5446274" y="3037591"/>
                  <a:pt x="5132832" y="3046988"/>
                </a:cubicBezTo>
                <a:cubicBezTo>
                  <a:pt x="4819390" y="3056385"/>
                  <a:pt x="4831494" y="3045521"/>
                  <a:pt x="4724539" y="3046988"/>
                </a:cubicBezTo>
                <a:cubicBezTo>
                  <a:pt x="4617584" y="3048455"/>
                  <a:pt x="4295960" y="3003393"/>
                  <a:pt x="4082935" y="3046988"/>
                </a:cubicBezTo>
                <a:cubicBezTo>
                  <a:pt x="3869910" y="3090583"/>
                  <a:pt x="3734238" y="2993734"/>
                  <a:pt x="3557986" y="3046988"/>
                </a:cubicBezTo>
                <a:cubicBezTo>
                  <a:pt x="3381734" y="3100242"/>
                  <a:pt x="3283556" y="3000221"/>
                  <a:pt x="3091365" y="3046988"/>
                </a:cubicBezTo>
                <a:cubicBezTo>
                  <a:pt x="2899174" y="3093755"/>
                  <a:pt x="2709044" y="3010202"/>
                  <a:pt x="2566416" y="3046988"/>
                </a:cubicBezTo>
                <a:cubicBezTo>
                  <a:pt x="2423788" y="3083774"/>
                  <a:pt x="2224361" y="3045417"/>
                  <a:pt x="1924812" y="3046988"/>
                </a:cubicBezTo>
                <a:cubicBezTo>
                  <a:pt x="1625263" y="3048559"/>
                  <a:pt x="1624224" y="3024113"/>
                  <a:pt x="1516519" y="3046988"/>
                </a:cubicBezTo>
                <a:cubicBezTo>
                  <a:pt x="1408814" y="3069863"/>
                  <a:pt x="1248390" y="3043701"/>
                  <a:pt x="1049898" y="3046988"/>
                </a:cubicBezTo>
                <a:cubicBezTo>
                  <a:pt x="851406" y="3050275"/>
                  <a:pt x="390994" y="2954499"/>
                  <a:pt x="0" y="3046988"/>
                </a:cubicBezTo>
                <a:cubicBezTo>
                  <a:pt x="-35332" y="2791543"/>
                  <a:pt x="16453" y="2708787"/>
                  <a:pt x="0" y="2508687"/>
                </a:cubicBezTo>
                <a:cubicBezTo>
                  <a:pt x="-16453" y="2308587"/>
                  <a:pt x="56522" y="2189623"/>
                  <a:pt x="0" y="1939916"/>
                </a:cubicBezTo>
                <a:cubicBezTo>
                  <a:pt x="-56522" y="1690209"/>
                  <a:pt x="41449" y="1721146"/>
                  <a:pt x="0" y="1523494"/>
                </a:cubicBezTo>
                <a:cubicBezTo>
                  <a:pt x="-41449" y="1325842"/>
                  <a:pt x="38019" y="1259746"/>
                  <a:pt x="0" y="1046133"/>
                </a:cubicBezTo>
                <a:cubicBezTo>
                  <a:pt x="-38019" y="832520"/>
                  <a:pt x="47966" y="799388"/>
                  <a:pt x="0" y="599241"/>
                </a:cubicBezTo>
                <a:cubicBezTo>
                  <a:pt x="-47966" y="399094"/>
                  <a:pt x="23654" y="299213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4138089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Remember:</a:t>
            </a:r>
          </a:p>
          <a:p>
            <a:endParaRPr lang="en-US" sz="3200" b="1" dirty="0"/>
          </a:p>
          <a:p>
            <a:r>
              <a:rPr lang="en-US" sz="3200" b="1" dirty="0"/>
              <a:t>   What you know (schema)</a:t>
            </a:r>
          </a:p>
          <a:p>
            <a:r>
              <a:rPr lang="en-US" sz="3200" b="1" dirty="0"/>
              <a:t> </a:t>
            </a:r>
            <a:r>
              <a:rPr lang="en-US" sz="3200" b="1" u="sng" dirty="0"/>
              <a:t>+What you read (text evidence)</a:t>
            </a:r>
          </a:p>
          <a:p>
            <a:r>
              <a:rPr lang="en-US" sz="3200" b="1" dirty="0"/>
              <a:t>   Inference (your conclusion,   </a:t>
            </a:r>
          </a:p>
          <a:p>
            <a:r>
              <a:rPr lang="en-US" sz="3200" b="1" dirty="0"/>
              <a:t>   guess, thought result)</a:t>
            </a:r>
          </a:p>
        </p:txBody>
      </p:sp>
    </p:spTree>
    <p:extLst>
      <p:ext uri="{BB962C8B-B14F-4D97-AF65-F5344CB8AC3E}">
        <p14:creationId xmlns:p14="http://schemas.microsoft.com/office/powerpoint/2010/main" val="420196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6270" y="606056"/>
            <a:ext cx="8686800" cy="584775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0000"/>
                </a:solidFill>
                <a:latin typeface="Arial Black" panose="020B0A04020102020204" pitchFamily="34" charset="0"/>
              </a:rPr>
              <a:t>2</a:t>
            </a:r>
            <a:r>
              <a:rPr lang="en-US" sz="6600" baseline="30000" dirty="0">
                <a:solidFill>
                  <a:srgbClr val="C00000"/>
                </a:solidFill>
                <a:latin typeface="Arial Black" panose="020B0A04020102020204" pitchFamily="34" charset="0"/>
              </a:rPr>
              <a:t>nd</a:t>
            </a:r>
            <a:r>
              <a:rPr lang="en-US" sz="6600" dirty="0">
                <a:solidFill>
                  <a:srgbClr val="C00000"/>
                </a:solidFill>
                <a:latin typeface="Arial Black" panose="020B0A04020102020204" pitchFamily="34" charset="0"/>
              </a:rPr>
              <a:t> Read:  </a:t>
            </a:r>
          </a:p>
          <a:p>
            <a:pPr algn="ctr"/>
            <a:r>
              <a:rPr lang="en-US" sz="4400" dirty="0">
                <a:solidFill>
                  <a:srgbClr val="00B0F0"/>
                </a:solidFill>
                <a:latin typeface="Arial Black" panose="020B0A04020102020204" pitchFamily="34" charset="0"/>
              </a:rPr>
              <a:t>Read through the excerpt again using the </a:t>
            </a:r>
            <a:r>
              <a:rPr lang="en-US" sz="4400" dirty="0">
                <a:solidFill>
                  <a:srgbClr val="C00000"/>
                </a:solidFill>
                <a:latin typeface="Arial Black" panose="020B0A04020102020204" pitchFamily="34" charset="0"/>
              </a:rPr>
              <a:t>lens of inferences in dialogue</a:t>
            </a:r>
            <a:r>
              <a:rPr lang="en-US" sz="4400" dirty="0">
                <a:latin typeface="Arial Black" panose="020B0A04020102020204" pitchFamily="34" charset="0"/>
              </a:rPr>
              <a:t>. </a:t>
            </a:r>
          </a:p>
          <a:p>
            <a:pPr algn="ctr"/>
            <a:endParaRPr lang="en-US" sz="4400" dirty="0">
              <a:latin typeface="Arial Black" panose="020B0A04020102020204" pitchFamily="34" charset="0"/>
            </a:endParaRPr>
          </a:p>
          <a:p>
            <a:pPr algn="ctr"/>
            <a:r>
              <a:rPr lang="en-US" sz="4400" b="1" dirty="0"/>
              <a:t>*Note and/or highlight any text that is spoken and presented in quotation marks.</a:t>
            </a:r>
          </a:p>
        </p:txBody>
      </p:sp>
    </p:spTree>
    <p:extLst>
      <p:ext uri="{BB962C8B-B14F-4D97-AF65-F5344CB8AC3E}">
        <p14:creationId xmlns:p14="http://schemas.microsoft.com/office/powerpoint/2010/main" val="2064797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49" y="-115722"/>
            <a:ext cx="11648078" cy="74736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FB1195-E48A-FBE1-DF3B-93C07990048B}"/>
              </a:ext>
            </a:extLst>
          </p:cNvPr>
          <p:cNvSpPr txBox="1"/>
          <p:nvPr/>
        </p:nvSpPr>
        <p:spPr>
          <a:xfrm>
            <a:off x="6385034" y="5517931"/>
            <a:ext cx="5218387" cy="646331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Read only the dialogue.  What do you notice?  What can be inferred about the characters?</a:t>
            </a:r>
          </a:p>
        </p:txBody>
      </p:sp>
    </p:spTree>
    <p:extLst>
      <p:ext uri="{BB962C8B-B14F-4D97-AF65-F5344CB8AC3E}">
        <p14:creationId xmlns:p14="http://schemas.microsoft.com/office/powerpoint/2010/main" val="3151630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9824" y="372140"/>
            <a:ext cx="9239693" cy="62786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0000"/>
                </a:solidFill>
                <a:latin typeface="Arial Black" panose="020B0A04020102020204" pitchFamily="34" charset="0"/>
              </a:rPr>
              <a:t>3</a:t>
            </a:r>
            <a:r>
              <a:rPr lang="en-US" sz="6600" baseline="30000" dirty="0">
                <a:solidFill>
                  <a:srgbClr val="C00000"/>
                </a:solidFill>
                <a:latin typeface="Arial Black" panose="020B0A04020102020204" pitchFamily="34" charset="0"/>
              </a:rPr>
              <a:t>rd</a:t>
            </a:r>
            <a:r>
              <a:rPr lang="en-US" sz="6600" dirty="0">
                <a:solidFill>
                  <a:srgbClr val="C00000"/>
                </a:solidFill>
                <a:latin typeface="Arial Black" panose="020B0A04020102020204" pitchFamily="34" charset="0"/>
              </a:rPr>
              <a:t> Read:  </a:t>
            </a:r>
          </a:p>
          <a:p>
            <a:pPr algn="ctr"/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Read through the excerpt again using the </a:t>
            </a:r>
            <a:r>
              <a:rPr lang="en-US" sz="4800" dirty="0">
                <a:solidFill>
                  <a:srgbClr val="C00000"/>
                </a:solidFill>
                <a:latin typeface="Arial Black" panose="020B0A04020102020204" pitchFamily="34" charset="0"/>
              </a:rPr>
              <a:t>lens of characterization</a:t>
            </a:r>
            <a:r>
              <a:rPr lang="en-US" sz="4800" dirty="0">
                <a:latin typeface="Arial Black" panose="020B0A04020102020204" pitchFamily="34" charset="0"/>
              </a:rPr>
              <a:t>. </a:t>
            </a:r>
          </a:p>
          <a:p>
            <a:pPr algn="ctr"/>
            <a:endParaRPr lang="en-US" sz="4800" dirty="0">
              <a:latin typeface="Arial Black" panose="020B0A04020102020204" pitchFamily="34" charset="0"/>
            </a:endParaRPr>
          </a:p>
          <a:p>
            <a:pPr algn="ctr"/>
            <a:r>
              <a:rPr lang="en-US" sz="4800" b="1" dirty="0"/>
              <a:t>*Note and/or highlight any text evidence that develops the characters.</a:t>
            </a:r>
          </a:p>
        </p:txBody>
      </p:sp>
    </p:spTree>
    <p:extLst>
      <p:ext uri="{BB962C8B-B14F-4D97-AF65-F5344CB8AC3E}">
        <p14:creationId xmlns:p14="http://schemas.microsoft.com/office/powerpoint/2010/main" val="3387891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11" y="0"/>
            <a:ext cx="11728376" cy="735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82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092522-62E3-6D6E-0943-D2E5077FA7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776" b="-1"/>
          <a:stretch/>
        </p:blipFill>
        <p:spPr>
          <a:xfrm>
            <a:off x="-6507" y="1183339"/>
            <a:ext cx="4046132" cy="57075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DDD912-9458-2DC6-E4A4-8031A7D9CB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069" b="-1"/>
          <a:stretch/>
        </p:blipFill>
        <p:spPr>
          <a:xfrm>
            <a:off x="4123372" y="0"/>
            <a:ext cx="4029005" cy="57075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824404-AA96-C0D6-EE56-E12FFB9D8B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349" b="-1"/>
          <a:stretch/>
        </p:blipFill>
        <p:spPr>
          <a:xfrm>
            <a:off x="8179347" y="1183339"/>
            <a:ext cx="4012654" cy="57075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8EADA9-4BC4-E4CA-B44F-5DA3529952A4}"/>
              </a:ext>
            </a:extLst>
          </p:cNvPr>
          <p:cNvSpPr txBox="1"/>
          <p:nvPr/>
        </p:nvSpPr>
        <p:spPr>
          <a:xfrm>
            <a:off x="1857375" y="2428875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The Stepmother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888F31-406E-D685-8DFA-8C495BB52DAB}"/>
              </a:ext>
            </a:extLst>
          </p:cNvPr>
          <p:cNvSpPr txBox="1"/>
          <p:nvPr/>
        </p:nvSpPr>
        <p:spPr>
          <a:xfrm>
            <a:off x="5903506" y="1150463"/>
            <a:ext cx="19403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The Wise Woman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E66294-60F5-2D48-9237-CFD6729D666C}"/>
              </a:ext>
            </a:extLst>
          </p:cNvPr>
          <p:cNvSpPr txBox="1"/>
          <p:nvPr/>
        </p:nvSpPr>
        <p:spPr>
          <a:xfrm>
            <a:off x="10185674" y="2221057"/>
            <a:ext cx="1618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The Stepson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7852CA-0CB3-6688-C3AF-EE1EC4292FBB}"/>
              </a:ext>
            </a:extLst>
          </p:cNvPr>
          <p:cNvSpPr txBox="1"/>
          <p:nvPr/>
        </p:nvSpPr>
        <p:spPr>
          <a:xfrm>
            <a:off x="512618" y="3718679"/>
            <a:ext cx="318654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Desperate</a:t>
            </a:r>
          </a:p>
          <a:p>
            <a:pPr algn="ctr"/>
            <a:r>
              <a:rPr lang="en-US" sz="2000" b="1" dirty="0"/>
              <a:t>Pleading</a:t>
            </a:r>
          </a:p>
          <a:p>
            <a:pPr algn="ctr"/>
            <a:r>
              <a:rPr lang="en-US" sz="2000" b="1" dirty="0"/>
              <a:t>Frantic</a:t>
            </a:r>
          </a:p>
          <a:p>
            <a:pPr algn="ctr"/>
            <a:r>
              <a:rPr lang="en-US" sz="2000" b="1" dirty="0"/>
              <a:t>Determined</a:t>
            </a:r>
          </a:p>
          <a:p>
            <a:pPr algn="ctr"/>
            <a:r>
              <a:rPr lang="en-US" sz="2000" b="1" dirty="0"/>
              <a:t>Hopeful</a:t>
            </a:r>
          </a:p>
          <a:p>
            <a:pPr algn="ctr"/>
            <a:r>
              <a:rPr lang="en-US" sz="2000" b="1" dirty="0"/>
              <a:t>Loving</a:t>
            </a:r>
          </a:p>
          <a:p>
            <a:pPr algn="ctr"/>
            <a:r>
              <a:rPr lang="en-US" sz="2000" b="1" dirty="0"/>
              <a:t>Frustrated</a:t>
            </a:r>
          </a:p>
          <a:p>
            <a:pPr algn="ctr"/>
            <a:r>
              <a:rPr lang="en-US" sz="2000" b="1" dirty="0"/>
              <a:t>Anxious</a:t>
            </a:r>
          </a:p>
          <a:p>
            <a:pPr algn="ctr"/>
            <a:r>
              <a:rPr lang="en-US" sz="2000" b="1" dirty="0"/>
              <a:t>Brave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59483B-743A-C6CA-1296-1FF0679765A1}"/>
              </a:ext>
            </a:extLst>
          </p:cNvPr>
          <p:cNvSpPr txBox="1"/>
          <p:nvPr/>
        </p:nvSpPr>
        <p:spPr>
          <a:xfrm>
            <a:off x="4849091" y="2698110"/>
            <a:ext cx="2521527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Good listener</a:t>
            </a:r>
          </a:p>
          <a:p>
            <a:pPr algn="ctr"/>
            <a:r>
              <a:rPr lang="en-US" sz="2000" b="1" dirty="0"/>
              <a:t>Patient</a:t>
            </a:r>
          </a:p>
          <a:p>
            <a:pPr algn="ctr"/>
            <a:r>
              <a:rPr lang="en-US" sz="2000" b="1" dirty="0"/>
              <a:t>Insightful</a:t>
            </a:r>
          </a:p>
          <a:p>
            <a:pPr algn="ctr"/>
            <a:r>
              <a:rPr lang="en-US" sz="2000" b="1" dirty="0"/>
              <a:t>Controlled</a:t>
            </a:r>
          </a:p>
          <a:p>
            <a:pPr algn="ctr"/>
            <a:r>
              <a:rPr lang="en-US" sz="2000" b="1" dirty="0"/>
              <a:t>Perceptive</a:t>
            </a:r>
          </a:p>
          <a:p>
            <a:pPr algn="ctr"/>
            <a:r>
              <a:rPr lang="en-US" sz="2000" b="1" dirty="0"/>
              <a:t>Understanding</a:t>
            </a:r>
          </a:p>
          <a:p>
            <a:pPr algn="ctr"/>
            <a:r>
              <a:rPr lang="en-US" sz="2000" b="1" dirty="0"/>
              <a:t>Clever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07391F-7B08-4AD4-C53F-FED6A752C809}"/>
              </a:ext>
            </a:extLst>
          </p:cNvPr>
          <p:cNvSpPr txBox="1"/>
          <p:nvPr/>
        </p:nvSpPr>
        <p:spPr>
          <a:xfrm>
            <a:off x="8961843" y="3718679"/>
            <a:ext cx="271753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Resistant</a:t>
            </a:r>
          </a:p>
          <a:p>
            <a:pPr algn="ctr"/>
            <a:r>
              <a:rPr lang="en-US" sz="2000" b="1" dirty="0"/>
              <a:t>Difficult</a:t>
            </a:r>
          </a:p>
          <a:p>
            <a:pPr algn="ctr"/>
            <a:r>
              <a:rPr lang="en-US" sz="2000" b="1" dirty="0"/>
              <a:t>Hateful</a:t>
            </a:r>
          </a:p>
          <a:p>
            <a:pPr algn="ctr"/>
            <a:r>
              <a:rPr lang="en-US" sz="2000" b="1" dirty="0"/>
              <a:t>Bitter</a:t>
            </a:r>
          </a:p>
          <a:p>
            <a:pPr algn="ctr"/>
            <a:r>
              <a:rPr lang="en-US" sz="2000" b="1" dirty="0"/>
              <a:t>Stubborn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15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11" y="0"/>
            <a:ext cx="11728376" cy="73568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CACEE8-CBD5-981C-20D4-5B2796DEC21B}"/>
              </a:ext>
            </a:extLst>
          </p:cNvPr>
          <p:cNvSpPr txBox="1"/>
          <p:nvPr/>
        </p:nvSpPr>
        <p:spPr>
          <a:xfrm rot="20175532">
            <a:off x="0" y="2479964"/>
            <a:ext cx="1399309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determined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2B120A-7992-70FF-1AD7-4C3363BFF9FD}"/>
              </a:ext>
            </a:extLst>
          </p:cNvPr>
          <p:cNvSpPr txBox="1"/>
          <p:nvPr/>
        </p:nvSpPr>
        <p:spPr>
          <a:xfrm rot="1088322">
            <a:off x="5181601" y="2189018"/>
            <a:ext cx="1136073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difficult &amp; hateful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B20F2E-25A5-0D96-7EC6-CA67B0E45C89}"/>
              </a:ext>
            </a:extLst>
          </p:cNvPr>
          <p:cNvSpPr txBox="1"/>
          <p:nvPr/>
        </p:nvSpPr>
        <p:spPr>
          <a:xfrm rot="20175532">
            <a:off x="-75581" y="3214563"/>
            <a:ext cx="1220958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pleading &amp; desperate</a:t>
            </a:r>
          </a:p>
        </p:txBody>
      </p:sp>
    </p:spTree>
    <p:extLst>
      <p:ext uri="{BB962C8B-B14F-4D97-AF65-F5344CB8AC3E}">
        <p14:creationId xmlns:p14="http://schemas.microsoft.com/office/powerpoint/2010/main" val="216742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0084" y="159488"/>
            <a:ext cx="5536841" cy="58160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833" y="897185"/>
            <a:ext cx="764481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Do you understand why you highlighted your text?</a:t>
            </a:r>
          </a:p>
          <a:p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Do you feel like the activity had purpose?</a:t>
            </a:r>
          </a:p>
          <a:p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Now that you have found answers, let’s match them with some questions!</a:t>
            </a:r>
          </a:p>
        </p:txBody>
      </p:sp>
    </p:spTree>
    <p:extLst>
      <p:ext uri="{BB962C8B-B14F-4D97-AF65-F5344CB8AC3E}">
        <p14:creationId xmlns:p14="http://schemas.microsoft.com/office/powerpoint/2010/main" val="350324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888584" cy="274523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766" y="2745204"/>
            <a:ext cx="10779034" cy="38646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>
                <a:latin typeface="Comic Sans MS" panose="030F0702030302020204" pitchFamily="66" charset="0"/>
              </a:rPr>
              <a:t>With a partner, create questions for the following lenses:</a:t>
            </a:r>
          </a:p>
          <a:p>
            <a:r>
              <a:rPr lang="en-US" sz="4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Vocabulary</a:t>
            </a:r>
          </a:p>
          <a:p>
            <a:r>
              <a:rPr lang="en-US" sz="4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Inferences through Dialogue</a:t>
            </a:r>
          </a:p>
          <a:p>
            <a:r>
              <a:rPr lang="en-US" sz="4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Characterization</a:t>
            </a:r>
          </a:p>
        </p:txBody>
      </p:sp>
    </p:spTree>
    <p:extLst>
      <p:ext uri="{BB962C8B-B14F-4D97-AF65-F5344CB8AC3E}">
        <p14:creationId xmlns:p14="http://schemas.microsoft.com/office/powerpoint/2010/main" val="2362082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88149" y="552893"/>
            <a:ext cx="5518298" cy="569386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Vocabulary Lens</a:t>
            </a:r>
            <a:r>
              <a:rPr lang="en-US" sz="2800" b="1" dirty="0"/>
              <a:t>—Students are tested over three areas of vocabulary:  Greek/Roman roots, context clues, and dictionary skills.</a:t>
            </a:r>
          </a:p>
          <a:p>
            <a:endParaRPr lang="en-US" sz="2800" b="1" dirty="0"/>
          </a:p>
          <a:p>
            <a:r>
              <a:rPr lang="en-US" sz="2800" b="1" dirty="0"/>
              <a:t>With a partner, select one of the words that you highlighted to create a STAAR-level question using the stem bank.  </a:t>
            </a:r>
          </a:p>
          <a:p>
            <a:endParaRPr lang="en-US" sz="2800" b="1" dirty="0"/>
          </a:p>
          <a:p>
            <a:r>
              <a:rPr lang="en-US" sz="2800" b="1" dirty="0"/>
              <a:t>The stem questions will serve as models of how to craft your question.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9DB050-84E0-CD7E-297B-50F529DD1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15" y="423183"/>
            <a:ext cx="5953285" cy="595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658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/>
              <a:t>Today’s </a:t>
            </a:r>
          </a:p>
        </p:txBody>
      </p:sp>
      <p:pic>
        <p:nvPicPr>
          <p:cNvPr id="1026" name="Picture 2" descr="Image result for today's go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278" y="5258550"/>
            <a:ext cx="19812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159" y="145619"/>
            <a:ext cx="3268095" cy="19256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196" y="5175423"/>
            <a:ext cx="2133600" cy="1524000"/>
          </a:xfrm>
          <a:prstGeom prst="rect">
            <a:avLst/>
          </a:prstGeom>
        </p:spPr>
      </p:pic>
      <p:sp>
        <p:nvSpPr>
          <p:cNvPr id="5" name="Explosion 1 4"/>
          <p:cNvSpPr/>
          <p:nvPr/>
        </p:nvSpPr>
        <p:spPr>
          <a:xfrm>
            <a:off x="2050472" y="1023070"/>
            <a:ext cx="8091055" cy="5759481"/>
          </a:xfrm>
          <a:prstGeom prst="irregularSeal1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Teachers will gain several strategies to strengthen instruction in bridging   reading and writing using deep analysis. </a:t>
            </a:r>
            <a:r>
              <a:rPr lang="en-US" sz="2400" dirty="0"/>
              <a:t>gain </a:t>
            </a:r>
          </a:p>
        </p:txBody>
      </p:sp>
      <p:pic>
        <p:nvPicPr>
          <p:cNvPr id="1028" name="Picture 4" descr="Image result for today's go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695" y="36887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21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8872" y="446568"/>
            <a:ext cx="3679602" cy="6001643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Dialogue Skill Lens</a:t>
            </a:r>
            <a:r>
              <a:rPr lang="en-US" sz="3200" b="1" dirty="0"/>
              <a:t>—Students are tested over various elements of fiction.</a:t>
            </a:r>
          </a:p>
          <a:p>
            <a:endParaRPr lang="en-US" sz="3200" b="1" dirty="0"/>
          </a:p>
          <a:p>
            <a:r>
              <a:rPr lang="en-US" sz="3200" b="1" dirty="0"/>
              <a:t>Select a question stem that you could craft to ask about this particular skill based on what you learned from the text.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C87779-72DC-E67A-DF74-52C16DAF9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794" y="446568"/>
            <a:ext cx="7152743" cy="578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806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67824" y="875645"/>
            <a:ext cx="3402418" cy="489364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Characterization Lens</a:t>
            </a:r>
            <a:r>
              <a:rPr lang="en-US" sz="2400" b="1" dirty="0"/>
              <a:t>—Students must not only make inferences about characters, but they must use text evidence to form support.</a:t>
            </a:r>
          </a:p>
          <a:p>
            <a:endParaRPr lang="en-US" sz="2400" b="1" dirty="0"/>
          </a:p>
          <a:p>
            <a:r>
              <a:rPr lang="en-US" sz="2400" b="1" dirty="0"/>
              <a:t>With your partner, create a third question that connects with the information that you highlighted and the inference skill.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5DB64B-AC7F-C54C-12B5-D8341FDD2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87" y="429822"/>
            <a:ext cx="7139288" cy="597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9842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75" y="661382"/>
            <a:ext cx="9001125" cy="6000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98418" y="-11811798"/>
            <a:ext cx="4213451" cy="31903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8748798">
            <a:off x="327849" y="1109132"/>
            <a:ext cx="4148667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latin typeface="Arial Black" panose="020B0A04020102020204" pitchFamily="34" charset="0"/>
              </a:rPr>
              <a:t>Let’s share out some of the questions that you created based on our short story—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6711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822" y="157943"/>
            <a:ext cx="8484865" cy="6434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81796" y="906087"/>
            <a:ext cx="29343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What do the details from paragraphs 8-13 reveal about the little boy?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06393" y="324196"/>
            <a:ext cx="14297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Which words from paragraph 2 help us understand the meaning of </a:t>
            </a:r>
            <a:r>
              <a:rPr lang="en-US" i="1" dirty="0"/>
              <a:t>petulant?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76109" y="2809702"/>
            <a:ext cx="1512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“Snow-covered heap”—imagery?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4851" y="490451"/>
            <a:ext cx="221118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The alliteration in paragraph 15 creates a feeling of—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20740244">
            <a:off x="2877268" y="2823682"/>
            <a:ext cx="1966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 can tell from the dialogue that…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7725" y="2332648"/>
            <a:ext cx="16684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Explain the inner conflict that the narrator faces.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301943" y="739833"/>
            <a:ext cx="2676698" cy="526297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What if we could teach our students to write their own STAAR-level questions  in response to their reading?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i="1" dirty="0">
                <a:solidFill>
                  <a:srgbClr val="FF33CC"/>
                </a:solidFill>
              </a:rPr>
              <a:t>Academic conversations are heavenly!!!!</a:t>
            </a:r>
          </a:p>
        </p:txBody>
      </p:sp>
    </p:spTree>
    <p:extLst>
      <p:ext uri="{BB962C8B-B14F-4D97-AF65-F5344CB8AC3E}">
        <p14:creationId xmlns:p14="http://schemas.microsoft.com/office/powerpoint/2010/main" val="329046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4270" b="10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What does this look like in your classroom?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67284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9730" y="265814"/>
            <a:ext cx="1158948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B0F0"/>
                </a:solidFill>
              </a:rPr>
              <a:t>So far, we have… </a:t>
            </a:r>
          </a:p>
          <a:p>
            <a:r>
              <a:rPr lang="en-US" sz="2800" b="1" dirty="0">
                <a:solidFill>
                  <a:srgbClr val="00B0F0"/>
                </a:solidFill>
              </a:rPr>
              <a:t>read a selection, </a:t>
            </a:r>
          </a:p>
          <a:p>
            <a:r>
              <a:rPr lang="en-US" sz="2800" b="1" dirty="0">
                <a:solidFill>
                  <a:srgbClr val="00B0F0"/>
                </a:solidFill>
              </a:rPr>
              <a:t>used purposeful lenses based on TEKS, </a:t>
            </a:r>
          </a:p>
          <a:p>
            <a:r>
              <a:rPr lang="en-US" sz="2800" b="1" dirty="0">
                <a:solidFill>
                  <a:srgbClr val="00B0F0"/>
                </a:solidFill>
              </a:rPr>
              <a:t>created STAAR-level questions based on the text and TEKS, </a:t>
            </a:r>
          </a:p>
          <a:p>
            <a:r>
              <a:rPr lang="en-US" sz="2800" b="1" dirty="0">
                <a:solidFill>
                  <a:srgbClr val="00B0F0"/>
                </a:solidFill>
              </a:rPr>
              <a:t>and we have discussed how this strategy can carry over into our classrooms.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9730" y="3870251"/>
            <a:ext cx="111003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Using the same text and building upon the analysis that we have hammered out, we will now respond with a composition that will continue to develop rigorous learning!</a:t>
            </a:r>
          </a:p>
        </p:txBody>
      </p:sp>
    </p:spTree>
    <p:extLst>
      <p:ext uri="{BB962C8B-B14F-4D97-AF65-F5344CB8AC3E}">
        <p14:creationId xmlns:p14="http://schemas.microsoft.com/office/powerpoint/2010/main" val="38028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5D0F6C-BCDD-40A2-B9CD-669A83C3C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888" y="1602761"/>
            <a:ext cx="11277600" cy="49621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1617C9-8755-4468-AF83-3F065C63EC3B}"/>
              </a:ext>
            </a:extLst>
          </p:cNvPr>
          <p:cNvSpPr txBox="1"/>
          <p:nvPr/>
        </p:nvSpPr>
        <p:spPr>
          <a:xfrm>
            <a:off x="2286000" y="500332"/>
            <a:ext cx="885825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Go to my website:  jmeducate.com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9C8B013-D3BF-4C1F-891F-0BCCE2C12088}"/>
              </a:ext>
            </a:extLst>
          </p:cNvPr>
          <p:cNvSpPr/>
          <p:nvPr/>
        </p:nvSpPr>
        <p:spPr>
          <a:xfrm>
            <a:off x="9426222" y="2043289"/>
            <a:ext cx="1174045" cy="6434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24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54FE4B-6BF4-CC2A-1803-1DDAEC01D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" y="1607212"/>
            <a:ext cx="6716272" cy="36435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148011-7505-B86E-5CBB-9FFD384CF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655" y="1203554"/>
            <a:ext cx="4172712" cy="44508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4F85D7-0634-6CA1-701D-E49374FC077F}"/>
              </a:ext>
            </a:extLst>
          </p:cNvPr>
          <p:cNvSpPr txBox="1"/>
          <p:nvPr/>
        </p:nvSpPr>
        <p:spPr>
          <a:xfrm>
            <a:off x="1539240" y="228600"/>
            <a:ext cx="8397240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Student-Friendly Reading Stem Questions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41993E-6306-FCF2-5293-91F024809D12}"/>
              </a:ext>
            </a:extLst>
          </p:cNvPr>
          <p:cNvSpPr txBox="1"/>
          <p:nvPr/>
        </p:nvSpPr>
        <p:spPr>
          <a:xfrm>
            <a:off x="1292772" y="5654446"/>
            <a:ext cx="5407573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/>
              <a:t>*Go </a:t>
            </a:r>
            <a:r>
              <a:rPr lang="en-US" dirty="0"/>
              <a:t>to JMEducate.com and scroll down to the page that is titled “Student-Friendly STAAR Stems.”</a:t>
            </a:r>
          </a:p>
        </p:txBody>
      </p:sp>
    </p:spTree>
    <p:extLst>
      <p:ext uri="{BB962C8B-B14F-4D97-AF65-F5344CB8AC3E}">
        <p14:creationId xmlns:p14="http://schemas.microsoft.com/office/powerpoint/2010/main" val="22992130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lasses on top of a book">
            <a:extLst>
              <a:ext uri="{FF2B5EF4-FFF2-40B4-BE49-F238E27FC236}">
                <a16:creationId xmlns:a16="http://schemas.microsoft.com/office/drawing/2014/main" id="{33E94424-C9A0-E5B8-0E22-4496E0C3E6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88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243762" y="923916"/>
            <a:ext cx="4495799" cy="504826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/>
              <a:t>Thoughts?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6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/>
              <a:t>We must teach our students to suck the marrow from reading and writing by modeling it. Once they taste the marrow, they will want more.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/>
              <a:t>		</a:t>
            </a:r>
            <a:r>
              <a:rPr lang="en-US" sz="2000" b="1" dirty="0"/>
              <a:t>		</a:t>
            </a: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0790898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CB12E1-F7CE-108C-C3D7-A67F10A3FEE5}"/>
              </a:ext>
            </a:extLst>
          </p:cNvPr>
          <p:cNvSpPr txBox="1"/>
          <p:nvPr/>
        </p:nvSpPr>
        <p:spPr>
          <a:xfrm>
            <a:off x="1255060" y="5400676"/>
            <a:ext cx="9681882" cy="12287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Imprint MT Shadow" panose="04020605060303030202" pitchFamily="82" charset="0"/>
                <a:ea typeface="+mj-ea"/>
                <a:cs typeface="+mj-cs"/>
              </a:rPr>
              <a:t>Time to share!</a:t>
            </a:r>
          </a:p>
        </p:txBody>
      </p:sp>
      <p:pic>
        <p:nvPicPr>
          <p:cNvPr id="3" name="Picture 2" descr="Two people collaborating over books">
            <a:extLst>
              <a:ext uri="{FF2B5EF4-FFF2-40B4-BE49-F238E27FC236}">
                <a16:creationId xmlns:a16="http://schemas.microsoft.com/office/drawing/2014/main" id="{B930C36F-DFB8-2410-2381-8A794F021D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1" b="8777"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14572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" y="-297"/>
            <a:ext cx="12174767" cy="6858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2767281"/>
            <a:ext cx="6096000" cy="1323439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</a:rPr>
              <a:t>Reading with Lenses:</a:t>
            </a:r>
          </a:p>
          <a:p>
            <a:pPr algn="ctr"/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Selecting lenses or filters through which we focus our reading gives us purpose.</a:t>
            </a:r>
          </a:p>
        </p:txBody>
      </p:sp>
    </p:spTree>
    <p:extLst>
      <p:ext uri="{BB962C8B-B14F-4D97-AF65-F5344CB8AC3E}">
        <p14:creationId xmlns:p14="http://schemas.microsoft.com/office/powerpoint/2010/main" val="32643483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43CC4E-00DD-46EE-96A4-0C57BEC24B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19" r="2" b="738"/>
          <a:stretch/>
        </p:blipFill>
        <p:spPr>
          <a:xfrm>
            <a:off x="228599" y="237744"/>
            <a:ext cx="7696201" cy="638251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DF8B4E35-7698-4F22-AB3A-98F726316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7281" y="493775"/>
            <a:ext cx="3544711" cy="2130440"/>
          </a:xfrm>
          <a:solidFill>
            <a:srgbClr val="F8D22F"/>
          </a:solidFill>
        </p:spPr>
        <p:txBody>
          <a:bodyPr/>
          <a:lstStyle/>
          <a:p>
            <a:pPr algn="ctr"/>
            <a:r>
              <a:rPr lang="en-US" b="1" dirty="0"/>
              <a:t>Think about our students who “slip through the cracks”-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97FFA45-E8E9-45F9-AD63-FB4E529B17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77281" y="2720622"/>
            <a:ext cx="3544711" cy="3643603"/>
          </a:xfrm>
          <a:solidFill>
            <a:srgbClr val="B686DA"/>
          </a:solidFill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We can still help them grow where they are and blossom as they learn.</a:t>
            </a:r>
          </a:p>
        </p:txBody>
      </p:sp>
    </p:spTree>
    <p:extLst>
      <p:ext uri="{BB962C8B-B14F-4D97-AF65-F5344CB8AC3E}">
        <p14:creationId xmlns:p14="http://schemas.microsoft.com/office/powerpoint/2010/main" val="26699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8476DD-5363-5739-A4E1-93C987C14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46238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CBD03D-9E6A-C53E-E221-1D576A681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63743">
            <a:off x="574884" y="1235281"/>
            <a:ext cx="5474110" cy="1325563"/>
          </a:xfrm>
          <a:custGeom>
            <a:avLst/>
            <a:gdLst>
              <a:gd name="connsiteX0" fmla="*/ 0 w 5474110"/>
              <a:gd name="connsiteY0" fmla="*/ 0 h 1325563"/>
              <a:gd name="connsiteX1" fmla="*/ 793746 w 5474110"/>
              <a:gd name="connsiteY1" fmla="*/ 0 h 1325563"/>
              <a:gd name="connsiteX2" fmla="*/ 1587492 w 5474110"/>
              <a:gd name="connsiteY2" fmla="*/ 0 h 1325563"/>
              <a:gd name="connsiteX3" fmla="*/ 2162273 w 5474110"/>
              <a:gd name="connsiteY3" fmla="*/ 0 h 1325563"/>
              <a:gd name="connsiteX4" fmla="*/ 2956019 w 5474110"/>
              <a:gd name="connsiteY4" fmla="*/ 0 h 1325563"/>
              <a:gd name="connsiteX5" fmla="*/ 3749765 w 5474110"/>
              <a:gd name="connsiteY5" fmla="*/ 0 h 1325563"/>
              <a:gd name="connsiteX6" fmla="*/ 4379288 w 5474110"/>
              <a:gd name="connsiteY6" fmla="*/ 0 h 1325563"/>
              <a:gd name="connsiteX7" fmla="*/ 5474110 w 5474110"/>
              <a:gd name="connsiteY7" fmla="*/ 0 h 1325563"/>
              <a:gd name="connsiteX8" fmla="*/ 5474110 w 5474110"/>
              <a:gd name="connsiteY8" fmla="*/ 662782 h 1325563"/>
              <a:gd name="connsiteX9" fmla="*/ 5474110 w 5474110"/>
              <a:gd name="connsiteY9" fmla="*/ 1325563 h 1325563"/>
              <a:gd name="connsiteX10" fmla="*/ 4844587 w 5474110"/>
              <a:gd name="connsiteY10" fmla="*/ 1325563 h 1325563"/>
              <a:gd name="connsiteX11" fmla="*/ 4215065 w 5474110"/>
              <a:gd name="connsiteY11" fmla="*/ 1325563 h 1325563"/>
              <a:gd name="connsiteX12" fmla="*/ 3585542 w 5474110"/>
              <a:gd name="connsiteY12" fmla="*/ 1325563 h 1325563"/>
              <a:gd name="connsiteX13" fmla="*/ 3010761 w 5474110"/>
              <a:gd name="connsiteY13" fmla="*/ 1325563 h 1325563"/>
              <a:gd name="connsiteX14" fmla="*/ 2490720 w 5474110"/>
              <a:gd name="connsiteY14" fmla="*/ 1325563 h 1325563"/>
              <a:gd name="connsiteX15" fmla="*/ 1696974 w 5474110"/>
              <a:gd name="connsiteY15" fmla="*/ 1325563 h 1325563"/>
              <a:gd name="connsiteX16" fmla="*/ 903228 w 5474110"/>
              <a:gd name="connsiteY16" fmla="*/ 1325563 h 1325563"/>
              <a:gd name="connsiteX17" fmla="*/ 0 w 5474110"/>
              <a:gd name="connsiteY17" fmla="*/ 1325563 h 1325563"/>
              <a:gd name="connsiteX18" fmla="*/ 0 w 5474110"/>
              <a:gd name="connsiteY18" fmla="*/ 676037 h 1325563"/>
              <a:gd name="connsiteX19" fmla="*/ 0 w 5474110"/>
              <a:gd name="connsiteY19" fmla="*/ 0 h 132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474110" h="1325563" fill="none" extrusionOk="0">
                <a:moveTo>
                  <a:pt x="0" y="0"/>
                </a:moveTo>
                <a:cubicBezTo>
                  <a:pt x="272244" y="-22024"/>
                  <a:pt x="500748" y="-3111"/>
                  <a:pt x="793746" y="0"/>
                </a:cubicBezTo>
                <a:cubicBezTo>
                  <a:pt x="1086744" y="3111"/>
                  <a:pt x="1318819" y="-490"/>
                  <a:pt x="1587492" y="0"/>
                </a:cubicBezTo>
                <a:cubicBezTo>
                  <a:pt x="1856165" y="490"/>
                  <a:pt x="1892322" y="-9667"/>
                  <a:pt x="2162273" y="0"/>
                </a:cubicBezTo>
                <a:cubicBezTo>
                  <a:pt x="2432224" y="9667"/>
                  <a:pt x="2665786" y="9454"/>
                  <a:pt x="2956019" y="0"/>
                </a:cubicBezTo>
                <a:cubicBezTo>
                  <a:pt x="3246252" y="-9454"/>
                  <a:pt x="3393986" y="-3577"/>
                  <a:pt x="3749765" y="0"/>
                </a:cubicBezTo>
                <a:cubicBezTo>
                  <a:pt x="4105544" y="3577"/>
                  <a:pt x="4240191" y="-24078"/>
                  <a:pt x="4379288" y="0"/>
                </a:cubicBezTo>
                <a:cubicBezTo>
                  <a:pt x="4518385" y="24078"/>
                  <a:pt x="5192193" y="40865"/>
                  <a:pt x="5474110" y="0"/>
                </a:cubicBezTo>
                <a:cubicBezTo>
                  <a:pt x="5477784" y="308731"/>
                  <a:pt x="5454842" y="479603"/>
                  <a:pt x="5474110" y="662782"/>
                </a:cubicBezTo>
                <a:cubicBezTo>
                  <a:pt x="5493378" y="845961"/>
                  <a:pt x="5469132" y="1144301"/>
                  <a:pt x="5474110" y="1325563"/>
                </a:cubicBezTo>
                <a:cubicBezTo>
                  <a:pt x="5339476" y="1322198"/>
                  <a:pt x="5024304" y="1314460"/>
                  <a:pt x="4844587" y="1325563"/>
                </a:cubicBezTo>
                <a:cubicBezTo>
                  <a:pt x="4664870" y="1336666"/>
                  <a:pt x="4345659" y="1316077"/>
                  <a:pt x="4215065" y="1325563"/>
                </a:cubicBezTo>
                <a:cubicBezTo>
                  <a:pt x="4084471" y="1335049"/>
                  <a:pt x="3778476" y="1335007"/>
                  <a:pt x="3585542" y="1325563"/>
                </a:cubicBezTo>
                <a:cubicBezTo>
                  <a:pt x="3392608" y="1316119"/>
                  <a:pt x="3232819" y="1330320"/>
                  <a:pt x="3010761" y="1325563"/>
                </a:cubicBezTo>
                <a:cubicBezTo>
                  <a:pt x="2788703" y="1320806"/>
                  <a:pt x="2634192" y="1315018"/>
                  <a:pt x="2490720" y="1325563"/>
                </a:cubicBezTo>
                <a:cubicBezTo>
                  <a:pt x="2347248" y="1336108"/>
                  <a:pt x="2008881" y="1356035"/>
                  <a:pt x="1696974" y="1325563"/>
                </a:cubicBezTo>
                <a:cubicBezTo>
                  <a:pt x="1385067" y="1295091"/>
                  <a:pt x="1177394" y="1355272"/>
                  <a:pt x="903228" y="1325563"/>
                </a:cubicBezTo>
                <a:cubicBezTo>
                  <a:pt x="629062" y="1295854"/>
                  <a:pt x="203182" y="1323543"/>
                  <a:pt x="0" y="1325563"/>
                </a:cubicBezTo>
                <a:cubicBezTo>
                  <a:pt x="-25787" y="1107160"/>
                  <a:pt x="-173" y="938077"/>
                  <a:pt x="0" y="676037"/>
                </a:cubicBezTo>
                <a:cubicBezTo>
                  <a:pt x="173" y="413997"/>
                  <a:pt x="-18827" y="144939"/>
                  <a:pt x="0" y="0"/>
                </a:cubicBezTo>
                <a:close/>
              </a:path>
              <a:path w="5474110" h="1325563" stroke="0" extrusionOk="0">
                <a:moveTo>
                  <a:pt x="0" y="0"/>
                </a:moveTo>
                <a:cubicBezTo>
                  <a:pt x="143275" y="-18985"/>
                  <a:pt x="518463" y="31862"/>
                  <a:pt x="684264" y="0"/>
                </a:cubicBezTo>
                <a:cubicBezTo>
                  <a:pt x="850065" y="-31862"/>
                  <a:pt x="1051504" y="-11075"/>
                  <a:pt x="1259045" y="0"/>
                </a:cubicBezTo>
                <a:cubicBezTo>
                  <a:pt x="1466586" y="11075"/>
                  <a:pt x="1671715" y="13093"/>
                  <a:pt x="1998050" y="0"/>
                </a:cubicBezTo>
                <a:cubicBezTo>
                  <a:pt x="2324386" y="-13093"/>
                  <a:pt x="2549383" y="11215"/>
                  <a:pt x="2737055" y="0"/>
                </a:cubicBezTo>
                <a:cubicBezTo>
                  <a:pt x="2924728" y="-11215"/>
                  <a:pt x="3164259" y="-8756"/>
                  <a:pt x="3311837" y="0"/>
                </a:cubicBezTo>
                <a:cubicBezTo>
                  <a:pt x="3459415" y="8756"/>
                  <a:pt x="3855650" y="-24827"/>
                  <a:pt x="4050841" y="0"/>
                </a:cubicBezTo>
                <a:cubicBezTo>
                  <a:pt x="4246032" y="24827"/>
                  <a:pt x="4405373" y="20890"/>
                  <a:pt x="4570882" y="0"/>
                </a:cubicBezTo>
                <a:cubicBezTo>
                  <a:pt x="4736391" y="-20890"/>
                  <a:pt x="5258084" y="11564"/>
                  <a:pt x="5474110" y="0"/>
                </a:cubicBezTo>
                <a:cubicBezTo>
                  <a:pt x="5487502" y="156461"/>
                  <a:pt x="5446869" y="487769"/>
                  <a:pt x="5474110" y="662782"/>
                </a:cubicBezTo>
                <a:cubicBezTo>
                  <a:pt x="5501351" y="837795"/>
                  <a:pt x="5443127" y="1040163"/>
                  <a:pt x="5474110" y="1325563"/>
                </a:cubicBezTo>
                <a:cubicBezTo>
                  <a:pt x="5198473" y="1295501"/>
                  <a:pt x="5045861" y="1291986"/>
                  <a:pt x="4735105" y="1325563"/>
                </a:cubicBezTo>
                <a:cubicBezTo>
                  <a:pt x="4424350" y="1359140"/>
                  <a:pt x="4291464" y="1314843"/>
                  <a:pt x="4160324" y="1325563"/>
                </a:cubicBezTo>
                <a:cubicBezTo>
                  <a:pt x="4029184" y="1336283"/>
                  <a:pt x="3748733" y="1344406"/>
                  <a:pt x="3640283" y="1325563"/>
                </a:cubicBezTo>
                <a:cubicBezTo>
                  <a:pt x="3531833" y="1306720"/>
                  <a:pt x="3260942" y="1343507"/>
                  <a:pt x="3120243" y="1325563"/>
                </a:cubicBezTo>
                <a:cubicBezTo>
                  <a:pt x="2979544" y="1307619"/>
                  <a:pt x="2531609" y="1351456"/>
                  <a:pt x="2381238" y="1325563"/>
                </a:cubicBezTo>
                <a:cubicBezTo>
                  <a:pt x="2230867" y="1299670"/>
                  <a:pt x="1950916" y="1311884"/>
                  <a:pt x="1751715" y="1325563"/>
                </a:cubicBezTo>
                <a:cubicBezTo>
                  <a:pt x="1552514" y="1339242"/>
                  <a:pt x="1356713" y="1317919"/>
                  <a:pt x="1122193" y="1325563"/>
                </a:cubicBezTo>
                <a:cubicBezTo>
                  <a:pt x="887673" y="1333207"/>
                  <a:pt x="343887" y="1328349"/>
                  <a:pt x="0" y="1325563"/>
                </a:cubicBezTo>
                <a:cubicBezTo>
                  <a:pt x="-1486" y="1157582"/>
                  <a:pt x="28181" y="1003069"/>
                  <a:pt x="0" y="702548"/>
                </a:cubicBezTo>
                <a:cubicBezTo>
                  <a:pt x="-28181" y="402027"/>
                  <a:pt x="32676" y="153948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55094092">
                  <ask:type>
                    <ask:lineSketchFreehand/>
                  </ask:type>
                </ask:lineSketchStyleProps>
              </a:ext>
            </a:extLst>
          </a:ln>
        </p:spPr>
        <p:txBody>
          <a:bodyPr>
            <a:normAutofit/>
          </a:bodyPr>
          <a:lstStyle/>
          <a:p>
            <a:r>
              <a:rPr lang="en-US" sz="6000" dirty="0">
                <a:latin typeface="Brush Script MT" panose="03060802040406070304" pitchFamily="66" charset="0"/>
              </a:rPr>
              <a:t>Reach out anytime!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BB793-4790-AC54-A7F3-E295EB590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193" y="3429000"/>
            <a:ext cx="7066935" cy="246615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C00000"/>
                </a:solidFill>
              </a:rPr>
              <a:t>Jennifer Martin</a:t>
            </a:r>
          </a:p>
          <a:p>
            <a:pPr marL="0" indent="0" algn="ctr">
              <a:buNone/>
            </a:pPr>
            <a:r>
              <a:rPr lang="en-US" sz="4800" b="1" dirty="0">
                <a:solidFill>
                  <a:srgbClr val="C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jmedcationpd@gmail.com</a:t>
            </a:r>
            <a:endParaRPr lang="en-US" sz="480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en-US" sz="4800" b="1" dirty="0">
                <a:solidFill>
                  <a:srgbClr val="C00000"/>
                </a:solidFill>
              </a:rPr>
              <a:t>Jmeducate.com</a:t>
            </a:r>
          </a:p>
          <a:p>
            <a:pPr marL="0" indent="0" algn="ctr">
              <a:buNone/>
            </a:pPr>
            <a:r>
              <a:rPr lang="en-US" sz="4800" b="1">
                <a:solidFill>
                  <a:srgbClr val="C00000"/>
                </a:solidFill>
              </a:rPr>
              <a:t>903-217-2613</a:t>
            </a:r>
            <a:endParaRPr lang="en-US" sz="48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670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FDA47BC-3069-47F5-8257-24B3B1F76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2927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859" y="982364"/>
            <a:ext cx="2648371" cy="264837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E95D8F-9825-4222-8846-E3461598C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You will need:  copy of text, STAAR stem question bank, highlighters, and paper &amp; pen for your thoughts.</a:t>
            </a:r>
            <a:endParaRPr lang="en-US" sz="30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1" y="1450444"/>
            <a:ext cx="2659472" cy="171221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42B920A-73AD-402A-8EEF-B88E1A939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768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0C9EB70-BC82-414A-BF8D-AD7FC6727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609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5269" y="1448279"/>
            <a:ext cx="2648372" cy="1761168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217665F-0036-444A-8D4A-33AF36A36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2256434-AC7F-F4B7-C3FE-1CBE26C3F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5967" y="938159"/>
            <a:ext cx="2710853" cy="319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93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" y="0"/>
            <a:ext cx="12192000" cy="6857999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236921" y="612843"/>
            <a:ext cx="1027620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Using your curriculum documents, decide which TEKS are to be taught.  From there, determine the skills that compose the TEKS and which resources you will need to build your lesson.</a:t>
            </a:r>
          </a:p>
          <a:p>
            <a:endParaRPr lang="en-US" sz="3600" b="1" dirty="0"/>
          </a:p>
          <a:p>
            <a:r>
              <a:rPr lang="en-US" sz="3600" b="1" dirty="0"/>
              <a:t>In our first activity today, we are going to use the TEKS associated with </a:t>
            </a:r>
            <a:r>
              <a:rPr lang="en-US" sz="3600" b="1" u="sng" dirty="0"/>
              <a:t>vocabulary, characterization, and plot elements such as dialogue.</a:t>
            </a:r>
            <a:r>
              <a:rPr lang="en-US" sz="3600" b="1" dirty="0"/>
              <a:t> Before this lesson, you would have directly taught these skills.</a:t>
            </a:r>
            <a:endParaRPr lang="en-US" sz="3600" b="1" u="sng" dirty="0"/>
          </a:p>
        </p:txBody>
      </p:sp>
    </p:spTree>
    <p:extLst>
      <p:ext uri="{BB962C8B-B14F-4D97-AF65-F5344CB8AC3E}">
        <p14:creationId xmlns:p14="http://schemas.microsoft.com/office/powerpoint/2010/main" val="195520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0" y="0"/>
            <a:ext cx="11802139" cy="71344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555EFE-7E09-F374-9214-9ED75F34B1C4}"/>
              </a:ext>
            </a:extLst>
          </p:cNvPr>
          <p:cNvSpPr txBox="1"/>
          <p:nvPr/>
        </p:nvSpPr>
        <p:spPr>
          <a:xfrm>
            <a:off x="6684579" y="6479628"/>
            <a:ext cx="49819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Used with permission from the Vaughan Family.</a:t>
            </a:r>
          </a:p>
        </p:txBody>
      </p:sp>
    </p:spTree>
    <p:extLst>
      <p:ext uri="{BB962C8B-B14F-4D97-AF65-F5344CB8AC3E}">
        <p14:creationId xmlns:p14="http://schemas.microsoft.com/office/powerpoint/2010/main" val="2449468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0605" y="839972"/>
            <a:ext cx="10526232" cy="498598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Arial Black" panose="020B0A04020102020204" pitchFamily="34" charset="0"/>
              </a:rPr>
              <a:t>1</a:t>
            </a:r>
            <a:r>
              <a:rPr lang="en-US" sz="6000" b="1" baseline="30000" dirty="0">
                <a:solidFill>
                  <a:srgbClr val="C00000"/>
                </a:solidFill>
                <a:latin typeface="Arial Black" panose="020B0A04020102020204" pitchFamily="34" charset="0"/>
              </a:rPr>
              <a:t>st</a:t>
            </a:r>
            <a:r>
              <a:rPr lang="en-US" sz="6000" b="1" dirty="0">
                <a:solidFill>
                  <a:srgbClr val="C00000"/>
                </a:solidFill>
                <a:latin typeface="Arial Black" panose="020B0A04020102020204" pitchFamily="34" charset="0"/>
              </a:rPr>
              <a:t> Read:  </a:t>
            </a:r>
          </a:p>
          <a:p>
            <a:endParaRPr lang="en-US" sz="44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Read the selection aloud for the 1</a:t>
            </a:r>
            <a:r>
              <a:rPr lang="en-US" sz="4400" b="1" baseline="300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st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 time through the </a:t>
            </a:r>
            <a:r>
              <a:rPr lang="en-US" sz="4400" b="1" dirty="0">
                <a:solidFill>
                  <a:srgbClr val="C00000"/>
                </a:solidFill>
                <a:latin typeface="Arial Black" panose="020B0A04020102020204" pitchFamily="34" charset="0"/>
              </a:rPr>
              <a:t>vocabulary lens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.</a:t>
            </a:r>
            <a:b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</a:br>
            <a:br>
              <a:rPr lang="en-US" b="1" dirty="0"/>
            </a:br>
            <a:r>
              <a:rPr lang="en-US" sz="3200" b="1" dirty="0"/>
              <a:t>*Note any words that particularly address the skills in the assessed TEKS.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95582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112026-8B88-46ED-4312-171356B6997C}"/>
              </a:ext>
            </a:extLst>
          </p:cNvPr>
          <p:cNvSpPr txBox="1"/>
          <p:nvPr/>
        </p:nvSpPr>
        <p:spPr>
          <a:xfrm>
            <a:off x="328696" y="665833"/>
            <a:ext cx="4890020" cy="5293807"/>
          </a:xfrm>
          <a:custGeom>
            <a:avLst/>
            <a:gdLst>
              <a:gd name="connsiteX0" fmla="*/ 0 w 4890020"/>
              <a:gd name="connsiteY0" fmla="*/ 0 h 5293807"/>
              <a:gd name="connsiteX1" fmla="*/ 445535 w 4890020"/>
              <a:gd name="connsiteY1" fmla="*/ 0 h 5293807"/>
              <a:gd name="connsiteX2" fmla="*/ 891070 w 4890020"/>
              <a:gd name="connsiteY2" fmla="*/ 0 h 5293807"/>
              <a:gd name="connsiteX3" fmla="*/ 1532206 w 4890020"/>
              <a:gd name="connsiteY3" fmla="*/ 0 h 5293807"/>
              <a:gd name="connsiteX4" fmla="*/ 2173342 w 4890020"/>
              <a:gd name="connsiteY4" fmla="*/ 0 h 5293807"/>
              <a:gd name="connsiteX5" fmla="*/ 2716678 w 4890020"/>
              <a:gd name="connsiteY5" fmla="*/ 0 h 5293807"/>
              <a:gd name="connsiteX6" fmla="*/ 3211113 w 4890020"/>
              <a:gd name="connsiteY6" fmla="*/ 0 h 5293807"/>
              <a:gd name="connsiteX7" fmla="*/ 3656648 w 4890020"/>
              <a:gd name="connsiteY7" fmla="*/ 0 h 5293807"/>
              <a:gd name="connsiteX8" fmla="*/ 4053283 w 4890020"/>
              <a:gd name="connsiteY8" fmla="*/ 0 h 5293807"/>
              <a:gd name="connsiteX9" fmla="*/ 4890020 w 4890020"/>
              <a:gd name="connsiteY9" fmla="*/ 0 h 5293807"/>
              <a:gd name="connsiteX10" fmla="*/ 4890020 w 4890020"/>
              <a:gd name="connsiteY10" fmla="*/ 694077 h 5293807"/>
              <a:gd name="connsiteX11" fmla="*/ 4890020 w 4890020"/>
              <a:gd name="connsiteY11" fmla="*/ 1176402 h 5293807"/>
              <a:gd name="connsiteX12" fmla="*/ 4890020 w 4890020"/>
              <a:gd name="connsiteY12" fmla="*/ 1764602 h 5293807"/>
              <a:gd name="connsiteX13" fmla="*/ 4890020 w 4890020"/>
              <a:gd name="connsiteY13" fmla="*/ 2193989 h 5293807"/>
              <a:gd name="connsiteX14" fmla="*/ 4890020 w 4890020"/>
              <a:gd name="connsiteY14" fmla="*/ 2729252 h 5293807"/>
              <a:gd name="connsiteX15" fmla="*/ 4890020 w 4890020"/>
              <a:gd name="connsiteY15" fmla="*/ 3264514 h 5293807"/>
              <a:gd name="connsiteX16" fmla="*/ 4890020 w 4890020"/>
              <a:gd name="connsiteY16" fmla="*/ 3799777 h 5293807"/>
              <a:gd name="connsiteX17" fmla="*/ 4890020 w 4890020"/>
              <a:gd name="connsiteY17" fmla="*/ 4493854 h 5293807"/>
              <a:gd name="connsiteX18" fmla="*/ 4890020 w 4890020"/>
              <a:gd name="connsiteY18" fmla="*/ 5293807 h 5293807"/>
              <a:gd name="connsiteX19" fmla="*/ 4248884 w 4890020"/>
              <a:gd name="connsiteY19" fmla="*/ 5293807 h 5293807"/>
              <a:gd name="connsiteX20" fmla="*/ 3803349 w 4890020"/>
              <a:gd name="connsiteY20" fmla="*/ 5293807 h 5293807"/>
              <a:gd name="connsiteX21" fmla="*/ 3308914 w 4890020"/>
              <a:gd name="connsiteY21" fmla="*/ 5293807 h 5293807"/>
              <a:gd name="connsiteX22" fmla="*/ 2765578 w 4890020"/>
              <a:gd name="connsiteY22" fmla="*/ 5293807 h 5293807"/>
              <a:gd name="connsiteX23" fmla="*/ 2368943 w 4890020"/>
              <a:gd name="connsiteY23" fmla="*/ 5293807 h 5293807"/>
              <a:gd name="connsiteX24" fmla="*/ 1825607 w 4890020"/>
              <a:gd name="connsiteY24" fmla="*/ 5293807 h 5293807"/>
              <a:gd name="connsiteX25" fmla="*/ 1233372 w 4890020"/>
              <a:gd name="connsiteY25" fmla="*/ 5293807 h 5293807"/>
              <a:gd name="connsiteX26" fmla="*/ 641136 w 4890020"/>
              <a:gd name="connsiteY26" fmla="*/ 5293807 h 5293807"/>
              <a:gd name="connsiteX27" fmla="*/ 0 w 4890020"/>
              <a:gd name="connsiteY27" fmla="*/ 5293807 h 5293807"/>
              <a:gd name="connsiteX28" fmla="*/ 0 w 4890020"/>
              <a:gd name="connsiteY28" fmla="*/ 4599730 h 5293807"/>
              <a:gd name="connsiteX29" fmla="*/ 0 w 4890020"/>
              <a:gd name="connsiteY29" fmla="*/ 4117405 h 5293807"/>
              <a:gd name="connsiteX30" fmla="*/ 0 w 4890020"/>
              <a:gd name="connsiteY30" fmla="*/ 3635081 h 5293807"/>
              <a:gd name="connsiteX31" fmla="*/ 0 w 4890020"/>
              <a:gd name="connsiteY31" fmla="*/ 2941004 h 5293807"/>
              <a:gd name="connsiteX32" fmla="*/ 0 w 4890020"/>
              <a:gd name="connsiteY32" fmla="*/ 2352803 h 5293807"/>
              <a:gd name="connsiteX33" fmla="*/ 0 w 4890020"/>
              <a:gd name="connsiteY33" fmla="*/ 1658726 h 5293807"/>
              <a:gd name="connsiteX34" fmla="*/ 0 w 4890020"/>
              <a:gd name="connsiteY34" fmla="*/ 964649 h 5293807"/>
              <a:gd name="connsiteX35" fmla="*/ 0 w 4890020"/>
              <a:gd name="connsiteY35" fmla="*/ 0 h 5293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890020" h="5293807" fill="none" extrusionOk="0">
                <a:moveTo>
                  <a:pt x="0" y="0"/>
                </a:moveTo>
                <a:cubicBezTo>
                  <a:pt x="157143" y="-4130"/>
                  <a:pt x="303823" y="19012"/>
                  <a:pt x="445535" y="0"/>
                </a:cubicBezTo>
                <a:cubicBezTo>
                  <a:pt x="587248" y="-19012"/>
                  <a:pt x="702029" y="29270"/>
                  <a:pt x="891070" y="0"/>
                </a:cubicBezTo>
                <a:cubicBezTo>
                  <a:pt x="1080111" y="-29270"/>
                  <a:pt x="1236386" y="23190"/>
                  <a:pt x="1532206" y="0"/>
                </a:cubicBezTo>
                <a:cubicBezTo>
                  <a:pt x="1828026" y="-23190"/>
                  <a:pt x="2025037" y="74377"/>
                  <a:pt x="2173342" y="0"/>
                </a:cubicBezTo>
                <a:cubicBezTo>
                  <a:pt x="2321647" y="-74377"/>
                  <a:pt x="2586326" y="30612"/>
                  <a:pt x="2716678" y="0"/>
                </a:cubicBezTo>
                <a:cubicBezTo>
                  <a:pt x="2847030" y="-30612"/>
                  <a:pt x="3063275" y="26090"/>
                  <a:pt x="3211113" y="0"/>
                </a:cubicBezTo>
                <a:cubicBezTo>
                  <a:pt x="3358951" y="-26090"/>
                  <a:pt x="3448095" y="52134"/>
                  <a:pt x="3656648" y="0"/>
                </a:cubicBezTo>
                <a:cubicBezTo>
                  <a:pt x="3865201" y="-52134"/>
                  <a:pt x="3944619" y="40286"/>
                  <a:pt x="4053283" y="0"/>
                </a:cubicBezTo>
                <a:cubicBezTo>
                  <a:pt x="4161947" y="-40286"/>
                  <a:pt x="4640819" y="83404"/>
                  <a:pt x="4890020" y="0"/>
                </a:cubicBezTo>
                <a:cubicBezTo>
                  <a:pt x="4968923" y="317359"/>
                  <a:pt x="4870894" y="347088"/>
                  <a:pt x="4890020" y="694077"/>
                </a:cubicBezTo>
                <a:cubicBezTo>
                  <a:pt x="4909146" y="1041066"/>
                  <a:pt x="4888739" y="957896"/>
                  <a:pt x="4890020" y="1176402"/>
                </a:cubicBezTo>
                <a:cubicBezTo>
                  <a:pt x="4891301" y="1394908"/>
                  <a:pt x="4825890" y="1642540"/>
                  <a:pt x="4890020" y="1764602"/>
                </a:cubicBezTo>
                <a:cubicBezTo>
                  <a:pt x="4954150" y="1886664"/>
                  <a:pt x="4885259" y="2061110"/>
                  <a:pt x="4890020" y="2193989"/>
                </a:cubicBezTo>
                <a:cubicBezTo>
                  <a:pt x="4894781" y="2326868"/>
                  <a:pt x="4875397" y="2484918"/>
                  <a:pt x="4890020" y="2729252"/>
                </a:cubicBezTo>
                <a:cubicBezTo>
                  <a:pt x="4904643" y="2973586"/>
                  <a:pt x="4879885" y="3053831"/>
                  <a:pt x="4890020" y="3264514"/>
                </a:cubicBezTo>
                <a:cubicBezTo>
                  <a:pt x="4900155" y="3475197"/>
                  <a:pt x="4829604" y="3690628"/>
                  <a:pt x="4890020" y="3799777"/>
                </a:cubicBezTo>
                <a:cubicBezTo>
                  <a:pt x="4950436" y="3908926"/>
                  <a:pt x="4836437" y="4183280"/>
                  <a:pt x="4890020" y="4493854"/>
                </a:cubicBezTo>
                <a:cubicBezTo>
                  <a:pt x="4943603" y="4804428"/>
                  <a:pt x="4845771" y="5030202"/>
                  <a:pt x="4890020" y="5293807"/>
                </a:cubicBezTo>
                <a:cubicBezTo>
                  <a:pt x="4639057" y="5365871"/>
                  <a:pt x="4525642" y="5286380"/>
                  <a:pt x="4248884" y="5293807"/>
                </a:cubicBezTo>
                <a:cubicBezTo>
                  <a:pt x="3972126" y="5301234"/>
                  <a:pt x="3893954" y="5242953"/>
                  <a:pt x="3803349" y="5293807"/>
                </a:cubicBezTo>
                <a:cubicBezTo>
                  <a:pt x="3712745" y="5344661"/>
                  <a:pt x="3420525" y="5239763"/>
                  <a:pt x="3308914" y="5293807"/>
                </a:cubicBezTo>
                <a:cubicBezTo>
                  <a:pt x="3197303" y="5347851"/>
                  <a:pt x="2906078" y="5252570"/>
                  <a:pt x="2765578" y="5293807"/>
                </a:cubicBezTo>
                <a:cubicBezTo>
                  <a:pt x="2625078" y="5335044"/>
                  <a:pt x="2537704" y="5251001"/>
                  <a:pt x="2368943" y="5293807"/>
                </a:cubicBezTo>
                <a:cubicBezTo>
                  <a:pt x="2200182" y="5336613"/>
                  <a:pt x="1997791" y="5234219"/>
                  <a:pt x="1825607" y="5293807"/>
                </a:cubicBezTo>
                <a:cubicBezTo>
                  <a:pt x="1653423" y="5353395"/>
                  <a:pt x="1450450" y="5289392"/>
                  <a:pt x="1233372" y="5293807"/>
                </a:cubicBezTo>
                <a:cubicBezTo>
                  <a:pt x="1016295" y="5298222"/>
                  <a:pt x="933892" y="5286428"/>
                  <a:pt x="641136" y="5293807"/>
                </a:cubicBezTo>
                <a:cubicBezTo>
                  <a:pt x="348380" y="5301186"/>
                  <a:pt x="299288" y="5243314"/>
                  <a:pt x="0" y="5293807"/>
                </a:cubicBezTo>
                <a:cubicBezTo>
                  <a:pt x="-42072" y="5127992"/>
                  <a:pt x="48847" y="4910718"/>
                  <a:pt x="0" y="4599730"/>
                </a:cubicBezTo>
                <a:cubicBezTo>
                  <a:pt x="-48847" y="4288742"/>
                  <a:pt x="8670" y="4301780"/>
                  <a:pt x="0" y="4117405"/>
                </a:cubicBezTo>
                <a:cubicBezTo>
                  <a:pt x="-8670" y="3933031"/>
                  <a:pt x="51131" y="3767072"/>
                  <a:pt x="0" y="3635081"/>
                </a:cubicBezTo>
                <a:cubicBezTo>
                  <a:pt x="-51131" y="3503090"/>
                  <a:pt x="45573" y="3245420"/>
                  <a:pt x="0" y="2941004"/>
                </a:cubicBezTo>
                <a:cubicBezTo>
                  <a:pt x="-45573" y="2636588"/>
                  <a:pt x="6500" y="2562659"/>
                  <a:pt x="0" y="2352803"/>
                </a:cubicBezTo>
                <a:cubicBezTo>
                  <a:pt x="-6500" y="2142947"/>
                  <a:pt x="23736" y="1897189"/>
                  <a:pt x="0" y="1658726"/>
                </a:cubicBezTo>
                <a:cubicBezTo>
                  <a:pt x="-23736" y="1420263"/>
                  <a:pt x="75232" y="1126002"/>
                  <a:pt x="0" y="964649"/>
                </a:cubicBezTo>
                <a:cubicBezTo>
                  <a:pt x="-75232" y="803296"/>
                  <a:pt x="105819" y="455970"/>
                  <a:pt x="0" y="0"/>
                </a:cubicBezTo>
                <a:close/>
              </a:path>
              <a:path w="4890020" h="5293807" stroke="0" extrusionOk="0">
                <a:moveTo>
                  <a:pt x="0" y="0"/>
                </a:moveTo>
                <a:cubicBezTo>
                  <a:pt x="108925" y="-27083"/>
                  <a:pt x="214880" y="4042"/>
                  <a:pt x="396635" y="0"/>
                </a:cubicBezTo>
                <a:cubicBezTo>
                  <a:pt x="578391" y="-4042"/>
                  <a:pt x="694925" y="64381"/>
                  <a:pt x="988871" y="0"/>
                </a:cubicBezTo>
                <a:cubicBezTo>
                  <a:pt x="1282817" y="-64381"/>
                  <a:pt x="1320629" y="12878"/>
                  <a:pt x="1483306" y="0"/>
                </a:cubicBezTo>
                <a:cubicBezTo>
                  <a:pt x="1645983" y="-12878"/>
                  <a:pt x="1741782" y="6356"/>
                  <a:pt x="1879941" y="0"/>
                </a:cubicBezTo>
                <a:cubicBezTo>
                  <a:pt x="2018101" y="-6356"/>
                  <a:pt x="2173625" y="18135"/>
                  <a:pt x="2276576" y="0"/>
                </a:cubicBezTo>
                <a:cubicBezTo>
                  <a:pt x="2379528" y="-18135"/>
                  <a:pt x="2571346" y="43379"/>
                  <a:pt x="2673211" y="0"/>
                </a:cubicBezTo>
                <a:cubicBezTo>
                  <a:pt x="2775076" y="-43379"/>
                  <a:pt x="2990680" y="34367"/>
                  <a:pt x="3265447" y="0"/>
                </a:cubicBezTo>
                <a:cubicBezTo>
                  <a:pt x="3540214" y="-34367"/>
                  <a:pt x="3647701" y="26286"/>
                  <a:pt x="3759882" y="0"/>
                </a:cubicBezTo>
                <a:cubicBezTo>
                  <a:pt x="3872063" y="-26286"/>
                  <a:pt x="3966381" y="13315"/>
                  <a:pt x="4156517" y="0"/>
                </a:cubicBezTo>
                <a:cubicBezTo>
                  <a:pt x="4346654" y="-13315"/>
                  <a:pt x="4552511" y="26914"/>
                  <a:pt x="4890020" y="0"/>
                </a:cubicBezTo>
                <a:cubicBezTo>
                  <a:pt x="4948226" y="240745"/>
                  <a:pt x="4828475" y="311436"/>
                  <a:pt x="4890020" y="535263"/>
                </a:cubicBezTo>
                <a:cubicBezTo>
                  <a:pt x="4951565" y="759090"/>
                  <a:pt x="4882996" y="750503"/>
                  <a:pt x="4890020" y="964649"/>
                </a:cubicBezTo>
                <a:cubicBezTo>
                  <a:pt x="4897044" y="1178795"/>
                  <a:pt x="4885327" y="1469355"/>
                  <a:pt x="4890020" y="1605788"/>
                </a:cubicBezTo>
                <a:cubicBezTo>
                  <a:pt x="4894713" y="1742221"/>
                  <a:pt x="4888428" y="1896086"/>
                  <a:pt x="4890020" y="2141051"/>
                </a:cubicBezTo>
                <a:cubicBezTo>
                  <a:pt x="4891612" y="2386016"/>
                  <a:pt x="4865672" y="2457454"/>
                  <a:pt x="4890020" y="2623375"/>
                </a:cubicBezTo>
                <a:cubicBezTo>
                  <a:pt x="4914368" y="2789296"/>
                  <a:pt x="4865372" y="2984704"/>
                  <a:pt x="4890020" y="3264514"/>
                </a:cubicBezTo>
                <a:cubicBezTo>
                  <a:pt x="4914668" y="3544324"/>
                  <a:pt x="4842437" y="3528843"/>
                  <a:pt x="4890020" y="3693901"/>
                </a:cubicBezTo>
                <a:cubicBezTo>
                  <a:pt x="4937603" y="3858959"/>
                  <a:pt x="4863287" y="4109499"/>
                  <a:pt x="4890020" y="4282102"/>
                </a:cubicBezTo>
                <a:cubicBezTo>
                  <a:pt x="4916753" y="4454705"/>
                  <a:pt x="4883022" y="4857014"/>
                  <a:pt x="4890020" y="5293807"/>
                </a:cubicBezTo>
                <a:cubicBezTo>
                  <a:pt x="4718716" y="5325696"/>
                  <a:pt x="4642473" y="5278940"/>
                  <a:pt x="4493385" y="5293807"/>
                </a:cubicBezTo>
                <a:cubicBezTo>
                  <a:pt x="4344297" y="5308674"/>
                  <a:pt x="4142133" y="5243129"/>
                  <a:pt x="3852249" y="5293807"/>
                </a:cubicBezTo>
                <a:cubicBezTo>
                  <a:pt x="3562365" y="5344485"/>
                  <a:pt x="3577032" y="5290851"/>
                  <a:pt x="3308914" y="5293807"/>
                </a:cubicBezTo>
                <a:cubicBezTo>
                  <a:pt x="3040797" y="5296763"/>
                  <a:pt x="2850199" y="5262524"/>
                  <a:pt x="2716678" y="5293807"/>
                </a:cubicBezTo>
                <a:cubicBezTo>
                  <a:pt x="2583157" y="5325090"/>
                  <a:pt x="2461544" y="5246220"/>
                  <a:pt x="2320043" y="5293807"/>
                </a:cubicBezTo>
                <a:cubicBezTo>
                  <a:pt x="2178542" y="5341394"/>
                  <a:pt x="2119393" y="5264492"/>
                  <a:pt x="1923408" y="5293807"/>
                </a:cubicBezTo>
                <a:cubicBezTo>
                  <a:pt x="1727424" y="5323122"/>
                  <a:pt x="1647586" y="5273465"/>
                  <a:pt x="1380072" y="5293807"/>
                </a:cubicBezTo>
                <a:cubicBezTo>
                  <a:pt x="1112558" y="5314149"/>
                  <a:pt x="1096888" y="5256300"/>
                  <a:pt x="983437" y="5293807"/>
                </a:cubicBezTo>
                <a:cubicBezTo>
                  <a:pt x="869986" y="5331314"/>
                  <a:pt x="662330" y="5283968"/>
                  <a:pt x="489002" y="5293807"/>
                </a:cubicBezTo>
                <a:cubicBezTo>
                  <a:pt x="315674" y="5303646"/>
                  <a:pt x="215392" y="5237904"/>
                  <a:pt x="0" y="5293807"/>
                </a:cubicBezTo>
                <a:cubicBezTo>
                  <a:pt x="-16774" y="4955531"/>
                  <a:pt x="5036" y="4765853"/>
                  <a:pt x="0" y="4599730"/>
                </a:cubicBezTo>
                <a:cubicBezTo>
                  <a:pt x="-5036" y="4433607"/>
                  <a:pt x="25232" y="4285436"/>
                  <a:pt x="0" y="4170344"/>
                </a:cubicBezTo>
                <a:cubicBezTo>
                  <a:pt x="-25232" y="4055252"/>
                  <a:pt x="41904" y="3866782"/>
                  <a:pt x="0" y="3582143"/>
                </a:cubicBezTo>
                <a:cubicBezTo>
                  <a:pt x="-41904" y="3297504"/>
                  <a:pt x="66701" y="3160519"/>
                  <a:pt x="0" y="2993942"/>
                </a:cubicBezTo>
                <a:cubicBezTo>
                  <a:pt x="-66701" y="2827365"/>
                  <a:pt x="48816" y="2753492"/>
                  <a:pt x="0" y="2564555"/>
                </a:cubicBezTo>
                <a:cubicBezTo>
                  <a:pt x="-48816" y="2375618"/>
                  <a:pt x="59876" y="2126807"/>
                  <a:pt x="0" y="1870478"/>
                </a:cubicBezTo>
                <a:cubicBezTo>
                  <a:pt x="-59876" y="1614149"/>
                  <a:pt x="70105" y="1572334"/>
                  <a:pt x="0" y="1282278"/>
                </a:cubicBezTo>
                <a:cubicBezTo>
                  <a:pt x="-70105" y="992222"/>
                  <a:pt x="17215" y="797264"/>
                  <a:pt x="0" y="588201"/>
                </a:cubicBezTo>
                <a:cubicBezTo>
                  <a:pt x="-17215" y="379138"/>
                  <a:pt x="110" y="293380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0353382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EA96B1-A739-094C-08F2-62592F142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696" y="166255"/>
            <a:ext cx="4890020" cy="5504688"/>
          </a:xfrm>
        </p:spPr>
        <p:txBody>
          <a:bodyPr>
            <a:normAutofit/>
          </a:bodyPr>
          <a:lstStyle/>
          <a:p>
            <a:pPr algn="ctr"/>
            <a:br>
              <a:rPr lang="en-US" sz="53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5300" b="1" dirty="0">
                <a:latin typeface="Aharoni" panose="02010803020104030203" pitchFamily="2" charset="-79"/>
                <a:cs typeface="Aharoni" panose="02010803020104030203" pitchFamily="2" charset="-79"/>
              </a:rPr>
              <a:t>Vocabulary Skills—</a:t>
            </a:r>
            <a:r>
              <a:rPr lang="en-US" sz="5300" b="1" dirty="0">
                <a:solidFill>
                  <a:schemeClr val="accent4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Remember the</a:t>
            </a:r>
            <a:r>
              <a:rPr lang="en-US" sz="5300" b="1" dirty="0">
                <a:solidFill>
                  <a:schemeClr val="bg1"/>
                </a:solidFill>
              </a:rPr>
              <a:t>           </a:t>
            </a:r>
            <a:r>
              <a:rPr lang="en-US" sz="60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BIG THREE:</a:t>
            </a:r>
            <a:br>
              <a:rPr lang="en-US" sz="6000" b="1" dirty="0">
                <a:solidFill>
                  <a:schemeClr val="bg1"/>
                </a:solidFill>
              </a:rPr>
            </a:br>
            <a:r>
              <a:rPr lang="en-US" sz="4000" b="1" i="1" dirty="0"/>
              <a:t>Let’s try some examples!</a:t>
            </a:r>
            <a:endParaRPr lang="en-US" sz="6000" b="1" i="1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CC5D2CD-D359-4137-771F-3DB32CEE46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6245087"/>
              </p:ext>
            </p:extLst>
          </p:nvPr>
        </p:nvGraphicFramePr>
        <p:xfrm>
          <a:off x="5450713" y="560393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A94AFD2-7FDD-607F-72EA-9D513CB6E2D2}"/>
              </a:ext>
            </a:extLst>
          </p:cNvPr>
          <p:cNvSpPr txBox="1"/>
          <p:nvPr/>
        </p:nvSpPr>
        <p:spPr>
          <a:xfrm>
            <a:off x="5659821" y="6353503"/>
            <a:ext cx="4950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Grade 7 TEKS from the Texas Education Agency.</a:t>
            </a:r>
          </a:p>
        </p:txBody>
      </p:sp>
    </p:spTree>
    <p:extLst>
      <p:ext uri="{BB962C8B-B14F-4D97-AF65-F5344CB8AC3E}">
        <p14:creationId xmlns:p14="http://schemas.microsoft.com/office/powerpoint/2010/main" val="374055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F3A0C4-1E8A-BA96-0061-A628A9366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44" y="210975"/>
            <a:ext cx="5688856" cy="65901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932891-7743-8F6D-0CC6-724982F68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618" y="804224"/>
            <a:ext cx="5295210" cy="557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180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5058</TotalTime>
  <Words>972</Words>
  <Application>Microsoft Office PowerPoint</Application>
  <PresentationFormat>Widescreen</PresentationFormat>
  <Paragraphs>122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Aharoni</vt:lpstr>
      <vt:lpstr>Arial</vt:lpstr>
      <vt:lpstr>Arial Black</vt:lpstr>
      <vt:lpstr>Brush Script MT</vt:lpstr>
      <vt:lpstr>Calibri</vt:lpstr>
      <vt:lpstr>Calibri Light</vt:lpstr>
      <vt:lpstr>Comic Sans MS</vt:lpstr>
      <vt:lpstr>Imprint MT Shadow</vt:lpstr>
      <vt:lpstr>Wingdings</vt:lpstr>
      <vt:lpstr>Office Theme</vt:lpstr>
      <vt:lpstr>PowerPoint Presentation</vt:lpstr>
      <vt:lpstr>Today’s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Vocabulary Skills—Remember the           BIG THREE: Let’s try some examples!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Think about our students who “slip through the cracks”-</vt:lpstr>
      <vt:lpstr>Reach out anytime!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Martin</dc:creator>
  <cp:lastModifiedBy>Jennifer Martin</cp:lastModifiedBy>
  <cp:revision>7</cp:revision>
  <dcterms:created xsi:type="dcterms:W3CDTF">2020-07-13T03:19:05Z</dcterms:created>
  <dcterms:modified xsi:type="dcterms:W3CDTF">2025-10-22T23:36:06Z</dcterms:modified>
</cp:coreProperties>
</file>