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rtifac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548640"/>
            <a:ext cx="27432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1945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EMPLOYEE ONBOARDING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the Team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57200" y="3840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Welcome &amp; Company Overview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325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Customer Interaction Expectations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17373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Professional Conduct &amp; NDA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2148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Safety Basics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2560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Tools, Vehicle &amp; Appearance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2971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Active Listening &amp; De-escalation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383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Conflict Resolution Skills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3794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Support &amp; Next Steps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Above &amp; Beyond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a local HVAC company serving Eastern Iowa. Our reputation is built on quality work, reliable service, and professional conduct in every interaction.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BF8F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Work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94360" y="28346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job right the first time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19202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BF8FF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Professionalism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8346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the company well at all times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1920240"/>
            <a:ext cx="2651760" cy="2011680"/>
          </a:xfrm>
          <a:prstGeom prst="roundRect">
            <a:avLst>
              <a:gd name="adj" fmla="val 4545"/>
            </a:avLst>
          </a:prstGeom>
          <a:solidFill>
            <a:srgbClr val="EBF8FF"/>
          </a:solidFill>
          <a:ln/>
        </p:spPr>
      </p:sp>
      <p:sp>
        <p:nvSpPr>
          <p:cNvPr id="12" name="Text 10"/>
          <p:cNvSpPr/>
          <p:nvPr/>
        </p:nvSpPr>
        <p:spPr>
          <a:xfrm>
            <a:off x="6263640" y="219456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Focus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63640" y="28346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Listen, communicate clearly, solve problems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Interaction Expectations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Communicate courteously and respectfully with every customer and tenant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417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Remain calm even when faced with challenging or critical comments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20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De-escalate conflicts — do not argue or escalate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423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Never make threats or retaliatory statements (including regulatory agencies)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Represent the company positively in the truck, on site, and in public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Report legitimate concerns through proper internal channels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Conduct &amp; 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Unprofessional Conduct Policy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Aggressive, argumentative, or retaliatory behavior toward customers, tenants, or the public is not acceptable. Violations can result in disciplinary action up to and including termination.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Non-Disclosure Agreement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24688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signed an NDA upon hiring. You may not disclose company trade secrets, practices, or methods of operation during or after employment. Legal action may be taken for violations.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3291840"/>
            <a:ext cx="8229600" cy="1005840"/>
          </a:xfrm>
          <a:prstGeom prst="roundRect">
            <a:avLst>
              <a:gd name="adj" fmla="val 7273"/>
            </a:avLst>
          </a:prstGeom>
          <a:solidFill>
            <a:srgbClr val="FFF5F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47472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Reminder: Your behavior in the company vehicle, on job sites, and with customers directly affects the company’s reputation and your employment.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11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Basics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123444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required personal protective equipment on every job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754880" y="9144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Ladders &amp; Heights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754880" y="123444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ladders, use proper setup, maintain three points of contact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0116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lockout/tagout procedures; treat all systems as live until verified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20116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Stress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54880" y="233172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hydrated, take breaks, watch for signs of heat illness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310896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Refrigerant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7200" y="342900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EPA Section 608 rules; never vent refrigerant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754880" y="310896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Hazards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754880" y="342900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unsafe conditions or near-misses to your supervisor immediately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Tools, Vehicle &amp; Appearance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Vehicle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represent the company every time you are in the truck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aggressive driving or road confrontations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vehicle clean and stocked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daily inspections as required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754880" y="9144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&amp; Appearance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754880" y="132588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for tools issued — you are responsible for them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clean, company-appropriate attire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a professional appearance on every call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damaged or missing tools promptly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3566160"/>
            <a:ext cx="8229600" cy="822960"/>
          </a:xfrm>
          <a:prstGeom prst="roundRect">
            <a:avLst>
              <a:gd name="adj" fmla="val 8889"/>
            </a:avLst>
          </a:prstGeom>
          <a:solidFill>
            <a:srgbClr val="EBF8FF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7490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truck is a rolling billboard. Your behavior in and around it reflects directly on Above &amp; Beyond.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Listening &amp; De-escalation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Listening Sequence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Let the customer finish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Pause briefly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Reflect content + emotion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Check accuracy (“Did I get that right?”)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Then move to next steps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754880" y="86868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De-escalation Keys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754880" y="1280160"/>
            <a:ext cx="3931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voice lower and calmer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match their energy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make threats or sarcastic remarks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in doubt, step away and call your supervisor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the interaction factually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3474720"/>
            <a:ext cx="8229600" cy="914400"/>
          </a:xfrm>
          <a:prstGeom prst="roundRect">
            <a:avLst>
              <a:gd name="adj" fmla="val 8000"/>
            </a:avLst>
          </a:prstGeom>
          <a:solidFill>
            <a:srgbClr val="FFF5F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65760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closer: “I want to help, but I can see we’re not going to resolve this right now. I’m going to step away and have my supervisor contact you today.”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 Resolution Skills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Statements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11887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can see why this would be frustrating.”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Reframing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2011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want the same thing you do — a system that works reliably.”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Boundaries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" y="2834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need us to keep this conversation respectful so we can move forward.”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3383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Time-Out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" y="3657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“I’m going to step outside and call my supervisor.”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&amp; Next Steps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to Contact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32588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 / Manager — day-to-day questions, job issues, escalation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Liz Kelly — payroll, paperwork, administrative questions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assigned mentor / buddy — practical guidance in the first weeks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8346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First Weeks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32004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will shadow experienced technicians, complete safety orientation, and review company policies. Use the Onboarding Checklist to track progress. Ask questions early and often.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6576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&amp; Beyond Heating and Air Conditioning, LLC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772400" y="4800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rtifac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731520"/>
            <a:ext cx="27432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Aboard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914400" y="30175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the company well. Stay professional. Ask for help when you need it.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Questions?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 Onboarding</dc:title>
  <dc:subject>Digital Onboarding Presentation</dc:subject>
  <dc:creator>Above &amp; Beyond Heating and Air Conditioning, LLC</dc:creator>
  <cp:lastModifiedBy>Above &amp; Beyond Heating and Air Conditioning, LLC</cp:lastModifiedBy>
  <cp:revision>1</cp:revision>
  <dcterms:created xsi:type="dcterms:W3CDTF">2026-08-13T00:01:42Z</dcterms:created>
  <dcterms:modified xsi:type="dcterms:W3CDTF">2026-08-13T00:01:42Z</dcterms:modified>
</cp:coreProperties>
</file>