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notesMasterIdLst>
    <p:notesMasterId r:id="rId11"/>
  </p:notesMasterIdLst>
  <p:sldIdLst>
    <p:sldId id="966" r:id="rId2"/>
    <p:sldId id="962" r:id="rId3"/>
    <p:sldId id="963" r:id="rId4"/>
    <p:sldId id="964" r:id="rId5"/>
    <p:sldId id="969" r:id="rId6"/>
    <p:sldId id="967" r:id="rId7"/>
    <p:sldId id="333" r:id="rId8"/>
    <p:sldId id="968" r:id="rId9"/>
    <p:sldId id="970" r:id="rId10"/>
  </p:sldIdLst>
  <p:sldSz cx="9144000" cy="6858000" type="screen4x3"/>
  <p:notesSz cx="6858000" cy="9294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-7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3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63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457E92-7A91-4999-BF36-4E85D03581EA}" type="datetimeFigureOut">
              <a:rPr lang="en-US" smtClean="0"/>
              <a:t>10/23/18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382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73129"/>
            <a:ext cx="5486400" cy="365983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8460"/>
            <a:ext cx="2971800" cy="4663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8460"/>
            <a:ext cx="2971800" cy="4663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6D31ED-E8EC-41CB-978C-4A712A480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642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1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26FF363-7FAF-2C45-B23C-9378C2B62F16}" type="datetimeFigureOut">
              <a:rPr lang="en-US" smtClean="0"/>
              <a:pPr/>
              <a:t>10/23/18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0B2B1FC-E45B-1D4C-BC8D-1560D6C4E99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383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26FF363-7FAF-2C45-B23C-9378C2B62F16}" type="datetimeFigureOut">
              <a:rPr lang="en-US" smtClean="0"/>
              <a:pPr/>
              <a:t>10/23/18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0B2B1FC-E45B-1D4C-BC8D-1560D6C4E99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7834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26FF363-7FAF-2C45-B23C-9378C2B62F16}" type="datetimeFigureOut">
              <a:rPr lang="en-US" smtClean="0"/>
              <a:pPr/>
              <a:t>10/23/18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0B2B1FC-E45B-1D4C-BC8D-1560D6C4E99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862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fld id="{D26FF363-7FAF-2C45-B23C-9378C2B62F16}" type="datetimeFigureOut">
              <a:rPr lang="en-US" smtClean="0"/>
              <a:pPr/>
              <a:t>10/23/18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fld id="{20B2B1FC-E45B-1D4C-BC8D-1560D6C4E99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311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26FF363-7FAF-2C45-B23C-9378C2B62F16}" type="datetimeFigureOut">
              <a:rPr lang="en-US" smtClean="0"/>
              <a:pPr/>
              <a:t>10/23/18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0B2B1FC-E45B-1D4C-BC8D-1560D6C4E99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736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35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5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35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5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26FF363-7FAF-2C45-B23C-9378C2B62F16}" type="datetimeFigureOut">
              <a:rPr lang="en-US" smtClean="0"/>
              <a:pPr/>
              <a:t>10/23/18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0B2B1FC-E45B-1D4C-BC8D-1560D6C4E99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970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35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35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26FF363-7FAF-2C45-B23C-9378C2B62F16}" type="datetimeFigureOut">
              <a:rPr lang="en-US" smtClean="0"/>
              <a:pPr/>
              <a:t>10/23/18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0B2B1FC-E45B-1D4C-BC8D-1560D6C4E99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2308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26FF363-7FAF-2C45-B23C-9378C2B62F16}" type="datetimeFigureOut">
              <a:rPr lang="en-US" smtClean="0"/>
              <a:pPr/>
              <a:t>10/23/18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0B2B1FC-E45B-1D4C-BC8D-1560D6C4E99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0887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26FF363-7FAF-2C45-B23C-9378C2B62F16}" type="datetimeFigureOut">
              <a:rPr lang="en-US" smtClean="0"/>
              <a:pPr/>
              <a:t>10/23/18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0B2B1FC-E45B-1D4C-BC8D-1560D6C4E99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519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26FF363-7FAF-2C45-B23C-9378C2B62F16}" type="datetimeFigureOut">
              <a:rPr lang="en-US" smtClean="0"/>
              <a:pPr/>
              <a:t>10/23/18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0B2B1FC-E45B-1D4C-BC8D-1560D6C4E99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981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26FF363-7FAF-2C45-B23C-9378C2B62F16}" type="datetimeFigureOut">
              <a:rPr lang="en-US" smtClean="0"/>
              <a:pPr/>
              <a:t>10/23/18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0B2B1FC-E45B-1D4C-BC8D-1560D6C4E99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410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4" Type="http://schemas.openxmlformats.org/officeDocument/2006/relationships/image" Target="../media/image2.jpg"/><Relationship Id="rId1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ackground gradation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48692"/>
            <a:ext cx="9144000" cy="5209308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8597051" y="6412470"/>
            <a:ext cx="32573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20B2B1FC-E45B-1D4C-BC8D-1560D6C4E992}" type="slidenum">
              <a:rPr lang="en-US" sz="900" smtClean="0">
                <a:latin typeface="Arial"/>
                <a:cs typeface="L Helvetica Light"/>
              </a:rPr>
              <a:pPr/>
              <a:t>‹#›</a:t>
            </a:fld>
            <a:endParaRPr lang="en-US" sz="900" dirty="0">
              <a:latin typeface="Arial"/>
              <a:cs typeface="L Helvetica Light"/>
            </a:endParaRPr>
          </a:p>
        </p:txBody>
      </p:sp>
      <p:pic>
        <p:nvPicPr>
          <p:cNvPr id="2" name="Picture 1" descr="master top banner.jp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"/>
            <a:ext cx="9144000" cy="16930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38A195D1-79F8-48BC-9F48-E527241961CB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265" y="96455"/>
            <a:ext cx="1142858" cy="1228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3136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3429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3429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buFont typeface="Arial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609E537-2D30-47C0-8EAB-3B0A0A84E0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Presentation to United Beverage </a:t>
            </a:r>
            <a:br>
              <a:rPr lang="en-US" sz="3200" dirty="0"/>
            </a:br>
            <a:r>
              <a:rPr lang="en-US" sz="3200" dirty="0"/>
              <a:t>Retailers of Arkansas (UBRA)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 </a:t>
            </a:r>
            <a:br>
              <a:rPr lang="en-US" sz="2400" dirty="0"/>
            </a:br>
            <a:r>
              <a:rPr lang="en-US" sz="2400" dirty="0"/>
              <a:t>Dale Szyndrowski</a:t>
            </a:r>
            <a:br>
              <a:rPr lang="en-US" sz="2400" dirty="0"/>
            </a:br>
            <a:r>
              <a:rPr lang="en-US" sz="2400" dirty="0"/>
              <a:t>V.P. of Government Relations </a:t>
            </a:r>
            <a:br>
              <a:rPr lang="en-US" sz="2400" dirty="0"/>
            </a:br>
            <a:r>
              <a:rPr lang="en-US" sz="2400" dirty="0"/>
              <a:t>Distilled Spirits Council</a:t>
            </a:r>
            <a:br>
              <a:rPr lang="en-US" sz="2400" dirty="0"/>
            </a:br>
            <a:r>
              <a:rPr lang="en-US" sz="2400" dirty="0"/>
              <a:t> </a:t>
            </a:r>
            <a:br>
              <a:rPr lang="en-US" sz="2400" dirty="0"/>
            </a:br>
            <a:r>
              <a:rPr lang="en-US" sz="2400" dirty="0"/>
              <a:t>October 15, 2018</a:t>
            </a:r>
            <a:br>
              <a:rPr lang="en-US" sz="2400" dirty="0"/>
            </a:b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036017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E313DFD-5728-47CE-BDF5-3807D5B338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300" y="274638"/>
            <a:ext cx="7556500" cy="1143000"/>
          </a:xfrm>
        </p:spPr>
        <p:txBody>
          <a:bodyPr/>
          <a:lstStyle/>
          <a:p>
            <a:r>
              <a:rPr lang="en-US" dirty="0"/>
              <a:t>Distilled Spirits Council Key Issues</a:t>
            </a:r>
            <a:br>
              <a:rPr lang="en-US" dirty="0"/>
            </a:br>
            <a:r>
              <a:rPr lang="en-US" i="1" dirty="0"/>
              <a:t>2018 - 2019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92496FE-9057-47C4-85C2-D536862697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363" y="1673709"/>
            <a:ext cx="8783273" cy="4909653"/>
          </a:xfrm>
        </p:spPr>
        <p:txBody>
          <a:bodyPr/>
          <a:lstStyle/>
          <a:p>
            <a:r>
              <a:rPr lang="en-US" dirty="0"/>
              <a:t>Craft Beverage Modernization and Tax Reform Act</a:t>
            </a:r>
          </a:p>
          <a:p>
            <a:pPr lvl="1"/>
            <a:r>
              <a:rPr lang="en-US" dirty="0"/>
              <a:t>Pass permanent extension beyond 2019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Speed up implementation of rates and rules by TTB</a:t>
            </a:r>
          </a:p>
          <a:p>
            <a:r>
              <a:rPr lang="en-US" dirty="0"/>
              <a:t>De-escalate trade war and retaliatory tariffs</a:t>
            </a:r>
          </a:p>
          <a:p>
            <a:pPr lvl="1"/>
            <a:r>
              <a:rPr lang="en-US" dirty="0"/>
              <a:t>After years of successful work to reduce trade barriers, alcohol industry now caught in crossfire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25 percent EU tariffs hurting both large and small distillers</a:t>
            </a:r>
          </a:p>
          <a:p>
            <a:pPr>
              <a:spcAft>
                <a:spcPts val="600"/>
              </a:spcAft>
            </a:pPr>
            <a:r>
              <a:rPr lang="en-US" dirty="0"/>
              <a:t>Work with agencies to implement duty drawback rules as Congress intended</a:t>
            </a:r>
          </a:p>
          <a:p>
            <a:r>
              <a:rPr lang="en-US" dirty="0"/>
              <a:t>Marijuana legalization happening rapidly at state level</a:t>
            </a:r>
          </a:p>
          <a:p>
            <a:pPr lvl="1"/>
            <a:r>
              <a:rPr lang="en-US" dirty="0"/>
              <a:t>Advocates ask to “tax and regulate it like alcohol”</a:t>
            </a:r>
          </a:p>
          <a:p>
            <a:pPr lvl="1"/>
            <a:r>
              <a:rPr lang="en-US" dirty="0"/>
              <a:t>What does that look like?  Any impact on alcohol sales?</a:t>
            </a:r>
          </a:p>
        </p:txBody>
      </p:sp>
    </p:spTree>
    <p:extLst>
      <p:ext uri="{BB962C8B-B14F-4D97-AF65-F5344CB8AC3E}">
        <p14:creationId xmlns:p14="http://schemas.microsoft.com/office/powerpoint/2010/main" val="386338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3EEF162-E0E6-4F91-AC3F-EB2CC0384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9351" y="457204"/>
            <a:ext cx="7369728" cy="1143000"/>
          </a:xfrm>
        </p:spPr>
        <p:txBody>
          <a:bodyPr/>
          <a:lstStyle/>
          <a:p>
            <a:r>
              <a:rPr lang="en-US" dirty="0"/>
              <a:t>Marijuana Legalization Taking Shape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AF50BFE-B657-44C5-BF5B-181BA747AC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559" y="1600204"/>
            <a:ext cx="8783272" cy="5110989"/>
          </a:xfrm>
        </p:spPr>
        <p:txBody>
          <a:bodyPr/>
          <a:lstStyle/>
          <a:p>
            <a:r>
              <a:rPr lang="en-US" dirty="0"/>
              <a:t>21 percent live in states legal for sale &amp; personal use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New York, New Jersey and Michigan could legalize by 2019</a:t>
            </a:r>
          </a:p>
          <a:p>
            <a:pPr>
              <a:spcAft>
                <a:spcPts val="600"/>
              </a:spcAft>
            </a:pPr>
            <a:r>
              <a:rPr lang="en-US" dirty="0"/>
              <a:t>Cannabis tax rates appear roughly equivalent with alcohol</a:t>
            </a:r>
          </a:p>
          <a:p>
            <a:pPr>
              <a:spcAft>
                <a:spcPts val="600"/>
              </a:spcAft>
            </a:pPr>
            <a:r>
              <a:rPr lang="en-US" dirty="0"/>
              <a:t>Growers are highly regulated to prevent contaminants like mold, mites and pesticides</a:t>
            </a:r>
          </a:p>
          <a:p>
            <a:pPr>
              <a:spcAft>
                <a:spcPts val="600"/>
              </a:spcAft>
            </a:pPr>
            <a:r>
              <a:rPr lang="en-US" dirty="0"/>
              <a:t>Distribution rules vary; some states allow vertical integration</a:t>
            </a:r>
          </a:p>
          <a:p>
            <a:pPr>
              <a:spcAft>
                <a:spcPts val="600"/>
              </a:spcAft>
            </a:pPr>
            <a:r>
              <a:rPr lang="en-US" dirty="0"/>
              <a:t>Retailers cannot sell both cannabis and alcohol</a:t>
            </a:r>
          </a:p>
          <a:p>
            <a:pPr>
              <a:spcAft>
                <a:spcPts val="600"/>
              </a:spcAft>
            </a:pPr>
            <a:r>
              <a:rPr lang="en-US" dirty="0"/>
              <a:t>Health claims are not permitted but standards are lax</a:t>
            </a:r>
          </a:p>
          <a:p>
            <a:r>
              <a:rPr lang="en-US" dirty="0"/>
              <a:t>Marijuana users are generally alcohol consumers, as well</a:t>
            </a:r>
          </a:p>
          <a:p>
            <a:pPr lvl="1"/>
            <a:r>
              <a:rPr lang="en-US" dirty="0"/>
              <a:t>They tend to view alcohol and cannabis “occasions” separately</a:t>
            </a:r>
          </a:p>
          <a:p>
            <a:pPr lvl="1"/>
            <a:r>
              <a:rPr lang="en-US" dirty="0"/>
              <a:t>No credible evidence that pot use is cutting into spirits sales</a:t>
            </a:r>
          </a:p>
        </p:txBody>
      </p:sp>
    </p:spTree>
    <p:extLst>
      <p:ext uri="{BB962C8B-B14F-4D97-AF65-F5344CB8AC3E}">
        <p14:creationId xmlns:p14="http://schemas.microsoft.com/office/powerpoint/2010/main" val="3567556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E879576-2E0A-4606-AF8D-EC1944DB7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34" y="274638"/>
            <a:ext cx="7722066" cy="1143000"/>
          </a:xfrm>
        </p:spPr>
        <p:txBody>
          <a:bodyPr/>
          <a:lstStyle/>
          <a:p>
            <a:r>
              <a:rPr lang="en-US" dirty="0"/>
              <a:t>Distilled Spirits Council</a:t>
            </a:r>
            <a:br>
              <a:rPr lang="en-US" dirty="0"/>
            </a:br>
            <a:r>
              <a:rPr lang="en-US" sz="2800" i="1" dirty="0"/>
              <a:t>Guiding Principles on Marijuana Policy</a:t>
            </a:r>
            <a:endParaRPr lang="en-US" i="1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xmlns="" id="{093E0364-4039-44DC-9120-05D0FB2670A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9508" y="1600200"/>
            <a:ext cx="7852095" cy="4983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599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9BAC591C-0A88-4531-8FE9-D8F973FB4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8569558C-8FF0-4526-BEA3-0BD797C066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4800" dirty="0"/>
          </a:p>
          <a:p>
            <a:pPr marL="0" indent="0" algn="ctr">
              <a:buNone/>
            </a:pPr>
            <a:r>
              <a:rPr lang="en-US" sz="4800" dirty="0"/>
              <a:t>Summary: </a:t>
            </a:r>
          </a:p>
          <a:p>
            <a:pPr marL="0" indent="0" algn="ctr">
              <a:buNone/>
            </a:pPr>
            <a:r>
              <a:rPr lang="en-US" sz="4800" dirty="0"/>
              <a:t>So what do we do know? </a:t>
            </a:r>
          </a:p>
        </p:txBody>
      </p:sp>
    </p:spTree>
    <p:extLst>
      <p:ext uri="{BB962C8B-B14F-4D97-AF65-F5344CB8AC3E}">
        <p14:creationId xmlns:p14="http://schemas.microsoft.com/office/powerpoint/2010/main" val="42748654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E4460D2-C5DA-49C6-9B80-93D8C55D65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702" y="564053"/>
            <a:ext cx="8229600" cy="1143000"/>
          </a:xfrm>
        </p:spPr>
        <p:txBody>
          <a:bodyPr/>
          <a:lstStyle/>
          <a:p>
            <a:r>
              <a:rPr lang="en-US" dirty="0"/>
              <a:t>Meeting Consumer Demand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EAA8D15-11D2-4944-A5D7-9459A90A38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086" y="1910597"/>
            <a:ext cx="8640660" cy="4525963"/>
          </a:xfrm>
        </p:spPr>
        <p:txBody>
          <a:bodyPr/>
          <a:lstStyle/>
          <a:p>
            <a:r>
              <a:rPr lang="en-US" dirty="0"/>
              <a:t>Spirits consumers are making informed choices </a:t>
            </a:r>
          </a:p>
          <a:p>
            <a:r>
              <a:rPr lang="en-US" dirty="0"/>
              <a:t>Spirits consumers want to purchase </a:t>
            </a:r>
            <a:r>
              <a:rPr lang="en-US" i="1" dirty="0"/>
              <a:t>what </a:t>
            </a:r>
            <a:r>
              <a:rPr lang="en-US" dirty="0"/>
              <a:t>they want, </a:t>
            </a:r>
            <a:r>
              <a:rPr lang="en-US" i="1" dirty="0"/>
              <a:t>when</a:t>
            </a:r>
            <a:r>
              <a:rPr lang="en-US" dirty="0"/>
              <a:t> they want, and </a:t>
            </a:r>
            <a:r>
              <a:rPr lang="en-US" i="1" dirty="0"/>
              <a:t>how</a:t>
            </a:r>
            <a:r>
              <a:rPr lang="en-US" dirty="0"/>
              <a:t> the want it  </a:t>
            </a:r>
          </a:p>
          <a:p>
            <a:pPr lvl="0"/>
            <a:r>
              <a:rPr lang="en-US" dirty="0"/>
              <a:t>Spirits need to be treated fairly and equitably relative to beer and wine and other regulated consumable products</a:t>
            </a:r>
          </a:p>
          <a:p>
            <a:pPr lvl="0"/>
            <a:r>
              <a:rPr lang="en-US" dirty="0"/>
              <a:t>Spirits continue to be the leader in advancing moderation and responsibility</a:t>
            </a:r>
          </a:p>
          <a:p>
            <a:pPr lvl="0"/>
            <a:r>
              <a:rPr lang="en-US" dirty="0"/>
              <a:t>Sunday sales – Colorado model for sales (2016 compromise)</a:t>
            </a:r>
          </a:p>
          <a:p>
            <a:r>
              <a:rPr lang="en-US" dirty="0"/>
              <a:t>What does that mean for a changing marketplace for beverage alcohol?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367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xmlns="" id="{EDD40A50-2AFA-4B8D-8190-446D9307D0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400" dirty="0"/>
              <a:t>States Allowing Grocery Store </a:t>
            </a:r>
            <a:br>
              <a:rPr lang="en-US" altLang="en-US" sz="2400" dirty="0"/>
            </a:br>
            <a:r>
              <a:rPr lang="en-US" altLang="en-US" sz="2400" dirty="0"/>
              <a:t>Alcohol Sales - 2018</a:t>
            </a:r>
          </a:p>
        </p:txBody>
      </p:sp>
      <p:grpSp>
        <p:nvGrpSpPr>
          <p:cNvPr id="5123" name="Group 3">
            <a:extLst>
              <a:ext uri="{FF2B5EF4-FFF2-40B4-BE49-F238E27FC236}">
                <a16:creationId xmlns:a16="http://schemas.microsoft.com/office/drawing/2014/main" xmlns="" id="{9ED9C43E-EC83-4473-8858-BE5525001F58}"/>
              </a:ext>
            </a:extLst>
          </p:cNvPr>
          <p:cNvGrpSpPr>
            <a:grpSpLocks/>
          </p:cNvGrpSpPr>
          <p:nvPr/>
        </p:nvGrpSpPr>
        <p:grpSpPr bwMode="auto">
          <a:xfrm>
            <a:off x="902836" y="1088579"/>
            <a:ext cx="6937375" cy="4114800"/>
            <a:chOff x="1482" y="591"/>
            <a:chExt cx="3986" cy="2435"/>
          </a:xfrm>
        </p:grpSpPr>
        <p:sp>
          <p:nvSpPr>
            <p:cNvPr id="5135" name="Freeform 4">
              <a:extLst>
                <a:ext uri="{FF2B5EF4-FFF2-40B4-BE49-F238E27FC236}">
                  <a16:creationId xmlns:a16="http://schemas.microsoft.com/office/drawing/2014/main" xmlns="" id="{82A0C455-4138-4FF5-8891-5CA767BF658E}"/>
                </a:ext>
              </a:extLst>
            </p:cNvPr>
            <p:cNvSpPr>
              <a:spLocks/>
            </p:cNvSpPr>
            <p:nvPr/>
          </p:nvSpPr>
          <p:spPr bwMode="auto">
            <a:xfrm>
              <a:off x="4804" y="1462"/>
              <a:ext cx="385" cy="159"/>
            </a:xfrm>
            <a:custGeom>
              <a:avLst/>
              <a:gdLst>
                <a:gd name="T0" fmla="*/ 0 w 385"/>
                <a:gd name="T1" fmla="*/ 54 h 159"/>
                <a:gd name="T2" fmla="*/ 287 w 385"/>
                <a:gd name="T3" fmla="*/ 0 h 159"/>
                <a:gd name="T4" fmla="*/ 334 w 385"/>
                <a:gd name="T5" fmla="*/ 109 h 159"/>
                <a:gd name="T6" fmla="*/ 384 w 385"/>
                <a:gd name="T7" fmla="*/ 97 h 159"/>
                <a:gd name="T8" fmla="*/ 385 w 385"/>
                <a:gd name="T9" fmla="*/ 152 h 159"/>
                <a:gd name="T10" fmla="*/ 345 w 385"/>
                <a:gd name="T11" fmla="*/ 159 h 159"/>
                <a:gd name="T12" fmla="*/ 310 w 385"/>
                <a:gd name="T13" fmla="*/ 123 h 159"/>
                <a:gd name="T14" fmla="*/ 287 w 385"/>
                <a:gd name="T15" fmla="*/ 80 h 159"/>
                <a:gd name="T16" fmla="*/ 283 w 385"/>
                <a:gd name="T17" fmla="*/ 20 h 159"/>
                <a:gd name="T18" fmla="*/ 265 w 385"/>
                <a:gd name="T19" fmla="*/ 50 h 159"/>
                <a:gd name="T20" fmla="*/ 285 w 385"/>
                <a:gd name="T21" fmla="*/ 140 h 159"/>
                <a:gd name="T22" fmla="*/ 201 w 385"/>
                <a:gd name="T23" fmla="*/ 153 h 159"/>
                <a:gd name="T24" fmla="*/ 198 w 385"/>
                <a:gd name="T25" fmla="*/ 87 h 159"/>
                <a:gd name="T26" fmla="*/ 147 w 385"/>
                <a:gd name="T27" fmla="*/ 59 h 159"/>
                <a:gd name="T28" fmla="*/ 103 w 385"/>
                <a:gd name="T29" fmla="*/ 52 h 159"/>
                <a:gd name="T30" fmla="*/ 11 w 385"/>
                <a:gd name="T31" fmla="*/ 97 h 159"/>
                <a:gd name="T32" fmla="*/ 0 w 385"/>
                <a:gd name="T33" fmla="*/ 54 h 15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85"/>
                <a:gd name="T52" fmla="*/ 0 h 159"/>
                <a:gd name="T53" fmla="*/ 385 w 385"/>
                <a:gd name="T54" fmla="*/ 159 h 15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85" h="159">
                  <a:moveTo>
                    <a:pt x="0" y="54"/>
                  </a:moveTo>
                  <a:lnTo>
                    <a:pt x="287" y="0"/>
                  </a:lnTo>
                  <a:lnTo>
                    <a:pt x="334" y="109"/>
                  </a:lnTo>
                  <a:lnTo>
                    <a:pt x="384" y="97"/>
                  </a:lnTo>
                  <a:lnTo>
                    <a:pt x="385" y="152"/>
                  </a:lnTo>
                  <a:lnTo>
                    <a:pt x="345" y="159"/>
                  </a:lnTo>
                  <a:lnTo>
                    <a:pt x="310" y="123"/>
                  </a:lnTo>
                  <a:lnTo>
                    <a:pt x="287" y="80"/>
                  </a:lnTo>
                  <a:lnTo>
                    <a:pt x="283" y="20"/>
                  </a:lnTo>
                  <a:lnTo>
                    <a:pt x="265" y="50"/>
                  </a:lnTo>
                  <a:lnTo>
                    <a:pt x="285" y="140"/>
                  </a:lnTo>
                  <a:lnTo>
                    <a:pt x="201" y="153"/>
                  </a:lnTo>
                  <a:lnTo>
                    <a:pt x="198" y="87"/>
                  </a:lnTo>
                  <a:lnTo>
                    <a:pt x="147" y="59"/>
                  </a:lnTo>
                  <a:lnTo>
                    <a:pt x="103" y="52"/>
                  </a:lnTo>
                  <a:lnTo>
                    <a:pt x="11" y="97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chemeClr val="bg1"/>
            </a:solidFill>
            <a:ln w="17526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6" name="Freeform 5">
              <a:extLst>
                <a:ext uri="{FF2B5EF4-FFF2-40B4-BE49-F238E27FC236}">
                  <a16:creationId xmlns:a16="http://schemas.microsoft.com/office/drawing/2014/main" xmlns="" id="{B1C39E29-2513-4B01-92C0-5FA1433689A0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4" y="591"/>
              <a:ext cx="508" cy="373"/>
            </a:xfrm>
            <a:custGeom>
              <a:avLst/>
              <a:gdLst>
                <a:gd name="T0" fmla="*/ 128 w 508"/>
                <a:gd name="T1" fmla="*/ 0 h 373"/>
                <a:gd name="T2" fmla="*/ 233 w 508"/>
                <a:gd name="T3" fmla="*/ 28 h 373"/>
                <a:gd name="T4" fmla="*/ 313 w 508"/>
                <a:gd name="T5" fmla="*/ 47 h 373"/>
                <a:gd name="T6" fmla="*/ 351 w 508"/>
                <a:gd name="T7" fmla="*/ 56 h 373"/>
                <a:gd name="T8" fmla="*/ 391 w 508"/>
                <a:gd name="T9" fmla="*/ 61 h 373"/>
                <a:gd name="T10" fmla="*/ 444 w 508"/>
                <a:gd name="T11" fmla="*/ 71 h 373"/>
                <a:gd name="T12" fmla="*/ 508 w 508"/>
                <a:gd name="T13" fmla="*/ 83 h 373"/>
                <a:gd name="T14" fmla="*/ 467 w 508"/>
                <a:gd name="T15" fmla="*/ 373 h 373"/>
                <a:gd name="T16" fmla="*/ 270 w 508"/>
                <a:gd name="T17" fmla="*/ 331 h 373"/>
                <a:gd name="T18" fmla="*/ 243 w 508"/>
                <a:gd name="T19" fmla="*/ 350 h 373"/>
                <a:gd name="T20" fmla="*/ 207 w 508"/>
                <a:gd name="T21" fmla="*/ 321 h 373"/>
                <a:gd name="T22" fmla="*/ 175 w 508"/>
                <a:gd name="T23" fmla="*/ 350 h 373"/>
                <a:gd name="T24" fmla="*/ 147 w 508"/>
                <a:gd name="T25" fmla="*/ 326 h 373"/>
                <a:gd name="T26" fmla="*/ 65 w 508"/>
                <a:gd name="T27" fmla="*/ 321 h 373"/>
                <a:gd name="T28" fmla="*/ 77 w 508"/>
                <a:gd name="T29" fmla="*/ 274 h 373"/>
                <a:gd name="T30" fmla="*/ 18 w 508"/>
                <a:gd name="T31" fmla="*/ 270 h 373"/>
                <a:gd name="T32" fmla="*/ 13 w 508"/>
                <a:gd name="T33" fmla="*/ 243 h 373"/>
                <a:gd name="T34" fmla="*/ 24 w 508"/>
                <a:gd name="T35" fmla="*/ 214 h 373"/>
                <a:gd name="T36" fmla="*/ 10 w 508"/>
                <a:gd name="T37" fmla="*/ 188 h 373"/>
                <a:gd name="T38" fmla="*/ 11 w 508"/>
                <a:gd name="T39" fmla="*/ 116 h 373"/>
                <a:gd name="T40" fmla="*/ 0 w 508"/>
                <a:gd name="T41" fmla="*/ 60 h 373"/>
                <a:gd name="T42" fmla="*/ 7 w 508"/>
                <a:gd name="T43" fmla="*/ 38 h 373"/>
                <a:gd name="T44" fmla="*/ 33 w 508"/>
                <a:gd name="T45" fmla="*/ 47 h 373"/>
                <a:gd name="T46" fmla="*/ 60 w 508"/>
                <a:gd name="T47" fmla="*/ 80 h 373"/>
                <a:gd name="T48" fmla="*/ 110 w 508"/>
                <a:gd name="T49" fmla="*/ 87 h 373"/>
                <a:gd name="T50" fmla="*/ 123 w 508"/>
                <a:gd name="T51" fmla="*/ 114 h 373"/>
                <a:gd name="T52" fmla="*/ 98 w 508"/>
                <a:gd name="T53" fmla="*/ 114 h 373"/>
                <a:gd name="T54" fmla="*/ 95 w 508"/>
                <a:gd name="T55" fmla="*/ 137 h 373"/>
                <a:gd name="T56" fmla="*/ 110 w 508"/>
                <a:gd name="T57" fmla="*/ 140 h 373"/>
                <a:gd name="T58" fmla="*/ 115 w 508"/>
                <a:gd name="T59" fmla="*/ 163 h 373"/>
                <a:gd name="T60" fmla="*/ 85 w 508"/>
                <a:gd name="T61" fmla="*/ 180 h 373"/>
                <a:gd name="T62" fmla="*/ 85 w 508"/>
                <a:gd name="T63" fmla="*/ 196 h 373"/>
                <a:gd name="T64" fmla="*/ 120 w 508"/>
                <a:gd name="T65" fmla="*/ 196 h 373"/>
                <a:gd name="T66" fmla="*/ 128 w 508"/>
                <a:gd name="T67" fmla="*/ 156 h 373"/>
                <a:gd name="T68" fmla="*/ 154 w 508"/>
                <a:gd name="T69" fmla="*/ 131 h 373"/>
                <a:gd name="T70" fmla="*/ 123 w 508"/>
                <a:gd name="T71" fmla="*/ 68 h 373"/>
                <a:gd name="T72" fmla="*/ 143 w 508"/>
                <a:gd name="T73" fmla="*/ 48 h 373"/>
                <a:gd name="T74" fmla="*/ 128 w 508"/>
                <a:gd name="T75" fmla="*/ 0 h 373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508"/>
                <a:gd name="T115" fmla="*/ 0 h 373"/>
                <a:gd name="T116" fmla="*/ 508 w 508"/>
                <a:gd name="T117" fmla="*/ 373 h 373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508" h="373">
                  <a:moveTo>
                    <a:pt x="128" y="0"/>
                  </a:moveTo>
                  <a:lnTo>
                    <a:pt x="233" y="28"/>
                  </a:lnTo>
                  <a:lnTo>
                    <a:pt x="313" y="47"/>
                  </a:lnTo>
                  <a:lnTo>
                    <a:pt x="351" y="56"/>
                  </a:lnTo>
                  <a:lnTo>
                    <a:pt x="391" y="61"/>
                  </a:lnTo>
                  <a:lnTo>
                    <a:pt x="444" y="71"/>
                  </a:lnTo>
                  <a:lnTo>
                    <a:pt x="508" y="83"/>
                  </a:lnTo>
                  <a:lnTo>
                    <a:pt x="467" y="373"/>
                  </a:lnTo>
                  <a:lnTo>
                    <a:pt x="270" y="331"/>
                  </a:lnTo>
                  <a:lnTo>
                    <a:pt x="243" y="350"/>
                  </a:lnTo>
                  <a:lnTo>
                    <a:pt x="207" y="321"/>
                  </a:lnTo>
                  <a:lnTo>
                    <a:pt x="175" y="350"/>
                  </a:lnTo>
                  <a:lnTo>
                    <a:pt x="147" y="326"/>
                  </a:lnTo>
                  <a:lnTo>
                    <a:pt x="65" y="321"/>
                  </a:lnTo>
                  <a:lnTo>
                    <a:pt x="77" y="274"/>
                  </a:lnTo>
                  <a:lnTo>
                    <a:pt x="18" y="270"/>
                  </a:lnTo>
                  <a:lnTo>
                    <a:pt x="13" y="243"/>
                  </a:lnTo>
                  <a:lnTo>
                    <a:pt x="24" y="214"/>
                  </a:lnTo>
                  <a:lnTo>
                    <a:pt x="10" y="188"/>
                  </a:lnTo>
                  <a:lnTo>
                    <a:pt x="11" y="116"/>
                  </a:lnTo>
                  <a:lnTo>
                    <a:pt x="0" y="60"/>
                  </a:lnTo>
                  <a:lnTo>
                    <a:pt x="7" y="38"/>
                  </a:lnTo>
                  <a:lnTo>
                    <a:pt x="33" y="47"/>
                  </a:lnTo>
                  <a:lnTo>
                    <a:pt x="60" y="80"/>
                  </a:lnTo>
                  <a:lnTo>
                    <a:pt x="110" y="87"/>
                  </a:lnTo>
                  <a:lnTo>
                    <a:pt x="123" y="114"/>
                  </a:lnTo>
                  <a:lnTo>
                    <a:pt x="98" y="114"/>
                  </a:lnTo>
                  <a:lnTo>
                    <a:pt x="95" y="137"/>
                  </a:lnTo>
                  <a:lnTo>
                    <a:pt x="110" y="140"/>
                  </a:lnTo>
                  <a:lnTo>
                    <a:pt x="115" y="163"/>
                  </a:lnTo>
                  <a:lnTo>
                    <a:pt x="85" y="180"/>
                  </a:lnTo>
                  <a:lnTo>
                    <a:pt x="85" y="196"/>
                  </a:lnTo>
                  <a:lnTo>
                    <a:pt x="120" y="196"/>
                  </a:lnTo>
                  <a:lnTo>
                    <a:pt x="128" y="156"/>
                  </a:lnTo>
                  <a:lnTo>
                    <a:pt x="154" y="131"/>
                  </a:lnTo>
                  <a:lnTo>
                    <a:pt x="123" y="68"/>
                  </a:lnTo>
                  <a:lnTo>
                    <a:pt x="143" y="48"/>
                  </a:lnTo>
                  <a:lnTo>
                    <a:pt x="128" y="0"/>
                  </a:lnTo>
                  <a:close/>
                </a:path>
              </a:pathLst>
            </a:custGeom>
            <a:solidFill>
              <a:srgbClr val="FFFF00"/>
            </a:solidFill>
            <a:ln w="1752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7" name="Freeform 6">
              <a:extLst>
                <a:ext uri="{FF2B5EF4-FFF2-40B4-BE49-F238E27FC236}">
                  <a16:creationId xmlns:a16="http://schemas.microsoft.com/office/drawing/2014/main" xmlns="" id="{69F781B4-D7D6-4BED-B850-EF4153D0D654}"/>
                </a:ext>
              </a:extLst>
            </p:cNvPr>
            <p:cNvSpPr>
              <a:spLocks/>
            </p:cNvSpPr>
            <p:nvPr/>
          </p:nvSpPr>
          <p:spPr bwMode="auto">
            <a:xfrm>
              <a:off x="1534" y="861"/>
              <a:ext cx="634" cy="484"/>
            </a:xfrm>
            <a:custGeom>
              <a:avLst/>
              <a:gdLst>
                <a:gd name="T0" fmla="*/ 138 w 634"/>
                <a:gd name="T1" fmla="*/ 0 h 484"/>
                <a:gd name="T2" fmla="*/ 120 w 634"/>
                <a:gd name="T3" fmla="*/ 10 h 484"/>
                <a:gd name="T4" fmla="*/ 108 w 634"/>
                <a:gd name="T5" fmla="*/ 53 h 484"/>
                <a:gd name="T6" fmla="*/ 97 w 634"/>
                <a:gd name="T7" fmla="*/ 88 h 484"/>
                <a:gd name="T8" fmla="*/ 88 w 634"/>
                <a:gd name="T9" fmla="*/ 117 h 484"/>
                <a:gd name="T10" fmla="*/ 77 w 634"/>
                <a:gd name="T11" fmla="*/ 148 h 484"/>
                <a:gd name="T12" fmla="*/ 64 w 634"/>
                <a:gd name="T13" fmla="*/ 180 h 484"/>
                <a:gd name="T14" fmla="*/ 47 w 634"/>
                <a:gd name="T15" fmla="*/ 214 h 484"/>
                <a:gd name="T16" fmla="*/ 24 w 634"/>
                <a:gd name="T17" fmla="*/ 254 h 484"/>
                <a:gd name="T18" fmla="*/ 0 w 634"/>
                <a:gd name="T19" fmla="*/ 293 h 484"/>
                <a:gd name="T20" fmla="*/ 0 w 634"/>
                <a:gd name="T21" fmla="*/ 377 h 484"/>
                <a:gd name="T22" fmla="*/ 355 w 634"/>
                <a:gd name="T23" fmla="*/ 450 h 484"/>
                <a:gd name="T24" fmla="*/ 520 w 634"/>
                <a:gd name="T25" fmla="*/ 484 h 484"/>
                <a:gd name="T26" fmla="*/ 554 w 634"/>
                <a:gd name="T27" fmla="*/ 316 h 484"/>
                <a:gd name="T28" fmla="*/ 575 w 634"/>
                <a:gd name="T29" fmla="*/ 301 h 484"/>
                <a:gd name="T30" fmla="*/ 555 w 634"/>
                <a:gd name="T31" fmla="*/ 264 h 484"/>
                <a:gd name="T32" fmla="*/ 565 w 634"/>
                <a:gd name="T33" fmla="*/ 226 h 484"/>
                <a:gd name="T34" fmla="*/ 634 w 634"/>
                <a:gd name="T35" fmla="*/ 161 h 484"/>
                <a:gd name="T36" fmla="*/ 587 w 634"/>
                <a:gd name="T37" fmla="*/ 103 h 484"/>
                <a:gd name="T38" fmla="*/ 390 w 634"/>
                <a:gd name="T39" fmla="*/ 61 h 484"/>
                <a:gd name="T40" fmla="*/ 363 w 634"/>
                <a:gd name="T41" fmla="*/ 78 h 484"/>
                <a:gd name="T42" fmla="*/ 327 w 634"/>
                <a:gd name="T43" fmla="*/ 50 h 484"/>
                <a:gd name="T44" fmla="*/ 295 w 634"/>
                <a:gd name="T45" fmla="*/ 80 h 484"/>
                <a:gd name="T46" fmla="*/ 265 w 634"/>
                <a:gd name="T47" fmla="*/ 50 h 484"/>
                <a:gd name="T48" fmla="*/ 187 w 634"/>
                <a:gd name="T49" fmla="*/ 51 h 484"/>
                <a:gd name="T50" fmla="*/ 197 w 634"/>
                <a:gd name="T51" fmla="*/ 4 h 484"/>
                <a:gd name="T52" fmla="*/ 138 w 634"/>
                <a:gd name="T53" fmla="*/ 0 h 484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634"/>
                <a:gd name="T82" fmla="*/ 0 h 484"/>
                <a:gd name="T83" fmla="*/ 634 w 634"/>
                <a:gd name="T84" fmla="*/ 484 h 484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634" h="484">
                  <a:moveTo>
                    <a:pt x="138" y="0"/>
                  </a:moveTo>
                  <a:lnTo>
                    <a:pt x="120" y="10"/>
                  </a:lnTo>
                  <a:lnTo>
                    <a:pt x="108" y="53"/>
                  </a:lnTo>
                  <a:lnTo>
                    <a:pt x="97" y="88"/>
                  </a:lnTo>
                  <a:lnTo>
                    <a:pt x="88" y="117"/>
                  </a:lnTo>
                  <a:lnTo>
                    <a:pt x="77" y="148"/>
                  </a:lnTo>
                  <a:lnTo>
                    <a:pt x="64" y="180"/>
                  </a:lnTo>
                  <a:lnTo>
                    <a:pt x="47" y="214"/>
                  </a:lnTo>
                  <a:lnTo>
                    <a:pt x="24" y="254"/>
                  </a:lnTo>
                  <a:lnTo>
                    <a:pt x="0" y="293"/>
                  </a:lnTo>
                  <a:lnTo>
                    <a:pt x="0" y="377"/>
                  </a:lnTo>
                  <a:lnTo>
                    <a:pt x="355" y="450"/>
                  </a:lnTo>
                  <a:lnTo>
                    <a:pt x="520" y="484"/>
                  </a:lnTo>
                  <a:lnTo>
                    <a:pt x="554" y="316"/>
                  </a:lnTo>
                  <a:lnTo>
                    <a:pt x="575" y="301"/>
                  </a:lnTo>
                  <a:lnTo>
                    <a:pt x="555" y="264"/>
                  </a:lnTo>
                  <a:lnTo>
                    <a:pt x="565" y="226"/>
                  </a:lnTo>
                  <a:lnTo>
                    <a:pt x="634" y="161"/>
                  </a:lnTo>
                  <a:lnTo>
                    <a:pt x="587" y="103"/>
                  </a:lnTo>
                  <a:lnTo>
                    <a:pt x="390" y="61"/>
                  </a:lnTo>
                  <a:lnTo>
                    <a:pt x="363" y="78"/>
                  </a:lnTo>
                  <a:lnTo>
                    <a:pt x="327" y="50"/>
                  </a:lnTo>
                  <a:lnTo>
                    <a:pt x="295" y="80"/>
                  </a:lnTo>
                  <a:lnTo>
                    <a:pt x="265" y="50"/>
                  </a:lnTo>
                  <a:lnTo>
                    <a:pt x="187" y="51"/>
                  </a:lnTo>
                  <a:lnTo>
                    <a:pt x="197" y="4"/>
                  </a:lnTo>
                  <a:lnTo>
                    <a:pt x="138" y="0"/>
                  </a:lnTo>
                  <a:close/>
                </a:path>
              </a:pathLst>
            </a:custGeom>
            <a:solidFill>
              <a:srgbClr val="FFFF00"/>
            </a:solidFill>
            <a:ln w="17526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8" name="Freeform 7">
              <a:extLst>
                <a:ext uri="{FF2B5EF4-FFF2-40B4-BE49-F238E27FC236}">
                  <a16:creationId xmlns:a16="http://schemas.microsoft.com/office/drawing/2014/main" xmlns="" id="{66B5E56E-541D-4566-A008-DE8F14696DF6}"/>
                </a:ext>
              </a:extLst>
            </p:cNvPr>
            <p:cNvSpPr>
              <a:spLocks/>
            </p:cNvSpPr>
            <p:nvPr/>
          </p:nvSpPr>
          <p:spPr bwMode="auto">
            <a:xfrm>
              <a:off x="1482" y="1235"/>
              <a:ext cx="669" cy="1033"/>
            </a:xfrm>
            <a:custGeom>
              <a:avLst/>
              <a:gdLst>
                <a:gd name="T0" fmla="*/ 52 w 669"/>
                <a:gd name="T1" fmla="*/ 0 h 1033"/>
                <a:gd name="T2" fmla="*/ 359 w 669"/>
                <a:gd name="T3" fmla="*/ 62 h 1033"/>
                <a:gd name="T4" fmla="*/ 292 w 669"/>
                <a:gd name="T5" fmla="*/ 366 h 1033"/>
                <a:gd name="T6" fmla="*/ 637 w 669"/>
                <a:gd name="T7" fmla="*/ 829 h 1033"/>
                <a:gd name="T8" fmla="*/ 669 w 669"/>
                <a:gd name="T9" fmla="*/ 887 h 1033"/>
                <a:gd name="T10" fmla="*/ 636 w 669"/>
                <a:gd name="T11" fmla="*/ 916 h 1033"/>
                <a:gd name="T12" fmla="*/ 615 w 669"/>
                <a:gd name="T13" fmla="*/ 967 h 1033"/>
                <a:gd name="T14" fmla="*/ 595 w 669"/>
                <a:gd name="T15" fmla="*/ 997 h 1033"/>
                <a:gd name="T16" fmla="*/ 616 w 669"/>
                <a:gd name="T17" fmla="*/ 1024 h 1033"/>
                <a:gd name="T18" fmla="*/ 580 w 669"/>
                <a:gd name="T19" fmla="*/ 1033 h 1033"/>
                <a:gd name="T20" fmla="*/ 377 w 669"/>
                <a:gd name="T21" fmla="*/ 1026 h 1033"/>
                <a:gd name="T22" fmla="*/ 365 w 669"/>
                <a:gd name="T23" fmla="*/ 966 h 1033"/>
                <a:gd name="T24" fmla="*/ 329 w 669"/>
                <a:gd name="T25" fmla="*/ 921 h 1033"/>
                <a:gd name="T26" fmla="*/ 303 w 669"/>
                <a:gd name="T27" fmla="*/ 906 h 1033"/>
                <a:gd name="T28" fmla="*/ 296 w 669"/>
                <a:gd name="T29" fmla="*/ 874 h 1033"/>
                <a:gd name="T30" fmla="*/ 275 w 669"/>
                <a:gd name="T31" fmla="*/ 857 h 1033"/>
                <a:gd name="T32" fmla="*/ 253 w 669"/>
                <a:gd name="T33" fmla="*/ 836 h 1033"/>
                <a:gd name="T34" fmla="*/ 246 w 669"/>
                <a:gd name="T35" fmla="*/ 811 h 1033"/>
                <a:gd name="T36" fmla="*/ 226 w 669"/>
                <a:gd name="T37" fmla="*/ 796 h 1033"/>
                <a:gd name="T38" fmla="*/ 195 w 669"/>
                <a:gd name="T39" fmla="*/ 804 h 1033"/>
                <a:gd name="T40" fmla="*/ 159 w 669"/>
                <a:gd name="T41" fmla="*/ 791 h 1033"/>
                <a:gd name="T42" fmla="*/ 159 w 669"/>
                <a:gd name="T43" fmla="*/ 779 h 1033"/>
                <a:gd name="T44" fmla="*/ 157 w 669"/>
                <a:gd name="T45" fmla="*/ 750 h 1033"/>
                <a:gd name="T46" fmla="*/ 143 w 669"/>
                <a:gd name="T47" fmla="*/ 719 h 1033"/>
                <a:gd name="T48" fmla="*/ 142 w 669"/>
                <a:gd name="T49" fmla="*/ 693 h 1033"/>
                <a:gd name="T50" fmla="*/ 126 w 669"/>
                <a:gd name="T51" fmla="*/ 670 h 1033"/>
                <a:gd name="T52" fmla="*/ 130 w 669"/>
                <a:gd name="T53" fmla="*/ 649 h 1033"/>
                <a:gd name="T54" fmla="*/ 86 w 669"/>
                <a:gd name="T55" fmla="*/ 596 h 1033"/>
                <a:gd name="T56" fmla="*/ 86 w 669"/>
                <a:gd name="T57" fmla="*/ 566 h 1033"/>
                <a:gd name="T58" fmla="*/ 109 w 669"/>
                <a:gd name="T59" fmla="*/ 554 h 1033"/>
                <a:gd name="T60" fmla="*/ 109 w 669"/>
                <a:gd name="T61" fmla="*/ 536 h 1033"/>
                <a:gd name="T62" fmla="*/ 86 w 669"/>
                <a:gd name="T63" fmla="*/ 530 h 1033"/>
                <a:gd name="T64" fmla="*/ 76 w 669"/>
                <a:gd name="T65" fmla="*/ 501 h 1033"/>
                <a:gd name="T66" fmla="*/ 65 w 669"/>
                <a:gd name="T67" fmla="*/ 451 h 1033"/>
                <a:gd name="T68" fmla="*/ 97 w 669"/>
                <a:gd name="T69" fmla="*/ 479 h 1033"/>
                <a:gd name="T70" fmla="*/ 85 w 669"/>
                <a:gd name="T71" fmla="*/ 443 h 1033"/>
                <a:gd name="T72" fmla="*/ 109 w 669"/>
                <a:gd name="T73" fmla="*/ 443 h 1033"/>
                <a:gd name="T74" fmla="*/ 109 w 669"/>
                <a:gd name="T75" fmla="*/ 417 h 1033"/>
                <a:gd name="T76" fmla="*/ 85 w 669"/>
                <a:gd name="T77" fmla="*/ 400 h 1033"/>
                <a:gd name="T78" fmla="*/ 73 w 669"/>
                <a:gd name="T79" fmla="*/ 424 h 1033"/>
                <a:gd name="T80" fmla="*/ 52 w 669"/>
                <a:gd name="T81" fmla="*/ 416 h 1033"/>
                <a:gd name="T82" fmla="*/ 9 w 669"/>
                <a:gd name="T83" fmla="*/ 300 h 1033"/>
                <a:gd name="T84" fmla="*/ 20 w 669"/>
                <a:gd name="T85" fmla="*/ 217 h 1033"/>
                <a:gd name="T86" fmla="*/ 0 w 669"/>
                <a:gd name="T87" fmla="*/ 170 h 1033"/>
                <a:gd name="T88" fmla="*/ 10 w 669"/>
                <a:gd name="T89" fmla="*/ 134 h 1033"/>
                <a:gd name="T90" fmla="*/ 32 w 669"/>
                <a:gd name="T91" fmla="*/ 127 h 1033"/>
                <a:gd name="T92" fmla="*/ 52 w 669"/>
                <a:gd name="T93" fmla="*/ 70 h 1033"/>
                <a:gd name="T94" fmla="*/ 52 w 669"/>
                <a:gd name="T95" fmla="*/ 0 h 1033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669"/>
                <a:gd name="T145" fmla="*/ 0 h 1033"/>
                <a:gd name="T146" fmla="*/ 669 w 669"/>
                <a:gd name="T147" fmla="*/ 1033 h 1033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669" h="1033">
                  <a:moveTo>
                    <a:pt x="52" y="0"/>
                  </a:moveTo>
                  <a:lnTo>
                    <a:pt x="359" y="62"/>
                  </a:lnTo>
                  <a:lnTo>
                    <a:pt x="292" y="366"/>
                  </a:lnTo>
                  <a:lnTo>
                    <a:pt x="637" y="829"/>
                  </a:lnTo>
                  <a:lnTo>
                    <a:pt x="669" y="887"/>
                  </a:lnTo>
                  <a:lnTo>
                    <a:pt x="636" y="916"/>
                  </a:lnTo>
                  <a:lnTo>
                    <a:pt x="615" y="967"/>
                  </a:lnTo>
                  <a:lnTo>
                    <a:pt x="595" y="997"/>
                  </a:lnTo>
                  <a:lnTo>
                    <a:pt x="616" y="1024"/>
                  </a:lnTo>
                  <a:lnTo>
                    <a:pt x="580" y="1033"/>
                  </a:lnTo>
                  <a:lnTo>
                    <a:pt x="377" y="1026"/>
                  </a:lnTo>
                  <a:lnTo>
                    <a:pt x="365" y="966"/>
                  </a:lnTo>
                  <a:lnTo>
                    <a:pt x="329" y="921"/>
                  </a:lnTo>
                  <a:lnTo>
                    <a:pt x="303" y="906"/>
                  </a:lnTo>
                  <a:lnTo>
                    <a:pt x="296" y="874"/>
                  </a:lnTo>
                  <a:lnTo>
                    <a:pt x="275" y="857"/>
                  </a:lnTo>
                  <a:lnTo>
                    <a:pt x="253" y="836"/>
                  </a:lnTo>
                  <a:lnTo>
                    <a:pt x="246" y="811"/>
                  </a:lnTo>
                  <a:lnTo>
                    <a:pt x="226" y="796"/>
                  </a:lnTo>
                  <a:lnTo>
                    <a:pt x="195" y="804"/>
                  </a:lnTo>
                  <a:lnTo>
                    <a:pt x="159" y="791"/>
                  </a:lnTo>
                  <a:lnTo>
                    <a:pt x="159" y="779"/>
                  </a:lnTo>
                  <a:lnTo>
                    <a:pt x="157" y="750"/>
                  </a:lnTo>
                  <a:lnTo>
                    <a:pt x="143" y="719"/>
                  </a:lnTo>
                  <a:lnTo>
                    <a:pt x="142" y="693"/>
                  </a:lnTo>
                  <a:lnTo>
                    <a:pt x="126" y="670"/>
                  </a:lnTo>
                  <a:lnTo>
                    <a:pt x="130" y="649"/>
                  </a:lnTo>
                  <a:lnTo>
                    <a:pt x="86" y="596"/>
                  </a:lnTo>
                  <a:lnTo>
                    <a:pt x="86" y="566"/>
                  </a:lnTo>
                  <a:lnTo>
                    <a:pt x="109" y="554"/>
                  </a:lnTo>
                  <a:lnTo>
                    <a:pt x="109" y="536"/>
                  </a:lnTo>
                  <a:lnTo>
                    <a:pt x="86" y="530"/>
                  </a:lnTo>
                  <a:lnTo>
                    <a:pt x="76" y="501"/>
                  </a:lnTo>
                  <a:lnTo>
                    <a:pt x="65" y="451"/>
                  </a:lnTo>
                  <a:lnTo>
                    <a:pt x="97" y="479"/>
                  </a:lnTo>
                  <a:lnTo>
                    <a:pt x="85" y="443"/>
                  </a:lnTo>
                  <a:lnTo>
                    <a:pt x="109" y="443"/>
                  </a:lnTo>
                  <a:lnTo>
                    <a:pt x="109" y="417"/>
                  </a:lnTo>
                  <a:lnTo>
                    <a:pt x="85" y="400"/>
                  </a:lnTo>
                  <a:lnTo>
                    <a:pt x="73" y="424"/>
                  </a:lnTo>
                  <a:lnTo>
                    <a:pt x="52" y="416"/>
                  </a:lnTo>
                  <a:lnTo>
                    <a:pt x="9" y="300"/>
                  </a:lnTo>
                  <a:lnTo>
                    <a:pt x="20" y="217"/>
                  </a:lnTo>
                  <a:lnTo>
                    <a:pt x="0" y="170"/>
                  </a:lnTo>
                  <a:lnTo>
                    <a:pt x="10" y="134"/>
                  </a:lnTo>
                  <a:lnTo>
                    <a:pt x="32" y="127"/>
                  </a:lnTo>
                  <a:lnTo>
                    <a:pt x="52" y="70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FFFF00"/>
            </a:solidFill>
            <a:ln w="1752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9" name="Freeform 8">
              <a:extLst>
                <a:ext uri="{FF2B5EF4-FFF2-40B4-BE49-F238E27FC236}">
                  <a16:creationId xmlns:a16="http://schemas.microsoft.com/office/drawing/2014/main" xmlns="" id="{371609AF-1E8F-4CD1-BF83-0B33A280EEED}"/>
                </a:ext>
              </a:extLst>
            </p:cNvPr>
            <p:cNvSpPr>
              <a:spLocks/>
            </p:cNvSpPr>
            <p:nvPr/>
          </p:nvSpPr>
          <p:spPr bwMode="auto">
            <a:xfrm>
              <a:off x="1774" y="1299"/>
              <a:ext cx="505" cy="765"/>
            </a:xfrm>
            <a:custGeom>
              <a:avLst/>
              <a:gdLst>
                <a:gd name="T0" fmla="*/ 64 w 505"/>
                <a:gd name="T1" fmla="*/ 0 h 765"/>
                <a:gd name="T2" fmla="*/ 0 w 505"/>
                <a:gd name="T3" fmla="*/ 303 h 765"/>
                <a:gd name="T4" fmla="*/ 344 w 505"/>
                <a:gd name="T5" fmla="*/ 765 h 765"/>
                <a:gd name="T6" fmla="*/ 365 w 505"/>
                <a:gd name="T7" fmla="*/ 745 h 765"/>
                <a:gd name="T8" fmla="*/ 364 w 505"/>
                <a:gd name="T9" fmla="*/ 653 h 765"/>
                <a:gd name="T10" fmla="*/ 407 w 505"/>
                <a:gd name="T11" fmla="*/ 660 h 765"/>
                <a:gd name="T12" fmla="*/ 451 w 505"/>
                <a:gd name="T13" fmla="*/ 380 h 765"/>
                <a:gd name="T14" fmla="*/ 481 w 505"/>
                <a:gd name="T15" fmla="*/ 190 h 765"/>
                <a:gd name="T16" fmla="*/ 490 w 505"/>
                <a:gd name="T17" fmla="*/ 133 h 765"/>
                <a:gd name="T18" fmla="*/ 505 w 505"/>
                <a:gd name="T19" fmla="*/ 82 h 765"/>
                <a:gd name="T20" fmla="*/ 278 w 505"/>
                <a:gd name="T21" fmla="*/ 46 h 765"/>
                <a:gd name="T22" fmla="*/ 64 w 505"/>
                <a:gd name="T23" fmla="*/ 0 h 76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05"/>
                <a:gd name="T37" fmla="*/ 0 h 765"/>
                <a:gd name="T38" fmla="*/ 505 w 505"/>
                <a:gd name="T39" fmla="*/ 765 h 76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05" h="765">
                  <a:moveTo>
                    <a:pt x="64" y="0"/>
                  </a:moveTo>
                  <a:lnTo>
                    <a:pt x="0" y="303"/>
                  </a:lnTo>
                  <a:lnTo>
                    <a:pt x="344" y="765"/>
                  </a:lnTo>
                  <a:lnTo>
                    <a:pt x="365" y="745"/>
                  </a:lnTo>
                  <a:lnTo>
                    <a:pt x="364" y="653"/>
                  </a:lnTo>
                  <a:lnTo>
                    <a:pt x="407" y="660"/>
                  </a:lnTo>
                  <a:lnTo>
                    <a:pt x="451" y="380"/>
                  </a:lnTo>
                  <a:lnTo>
                    <a:pt x="481" y="190"/>
                  </a:lnTo>
                  <a:lnTo>
                    <a:pt x="490" y="133"/>
                  </a:lnTo>
                  <a:lnTo>
                    <a:pt x="505" y="82"/>
                  </a:lnTo>
                  <a:lnTo>
                    <a:pt x="278" y="46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rgbClr val="FFFF00"/>
            </a:solidFill>
            <a:ln w="1752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0" name="Freeform 9">
              <a:extLst>
                <a:ext uri="{FF2B5EF4-FFF2-40B4-BE49-F238E27FC236}">
                  <a16:creationId xmlns:a16="http://schemas.microsoft.com/office/drawing/2014/main" xmlns="" id="{B5822C65-9149-4EDE-A815-D3109CE8CA51}"/>
                </a:ext>
              </a:extLst>
            </p:cNvPr>
            <p:cNvSpPr>
              <a:spLocks/>
            </p:cNvSpPr>
            <p:nvPr/>
          </p:nvSpPr>
          <p:spPr bwMode="auto">
            <a:xfrm>
              <a:off x="2052" y="672"/>
              <a:ext cx="456" cy="739"/>
            </a:xfrm>
            <a:custGeom>
              <a:avLst/>
              <a:gdLst>
                <a:gd name="T0" fmla="*/ 110 w 456"/>
                <a:gd name="T1" fmla="*/ 0 h 739"/>
                <a:gd name="T2" fmla="*/ 69 w 456"/>
                <a:gd name="T3" fmla="*/ 289 h 739"/>
                <a:gd name="T4" fmla="*/ 112 w 456"/>
                <a:gd name="T5" fmla="*/ 350 h 739"/>
                <a:gd name="T6" fmla="*/ 45 w 456"/>
                <a:gd name="T7" fmla="*/ 415 h 739"/>
                <a:gd name="T8" fmla="*/ 36 w 456"/>
                <a:gd name="T9" fmla="*/ 459 h 739"/>
                <a:gd name="T10" fmla="*/ 55 w 456"/>
                <a:gd name="T11" fmla="*/ 490 h 739"/>
                <a:gd name="T12" fmla="*/ 36 w 456"/>
                <a:gd name="T13" fmla="*/ 506 h 739"/>
                <a:gd name="T14" fmla="*/ 0 w 456"/>
                <a:gd name="T15" fmla="*/ 673 h 739"/>
                <a:gd name="T16" fmla="*/ 217 w 456"/>
                <a:gd name="T17" fmla="*/ 712 h 739"/>
                <a:gd name="T18" fmla="*/ 423 w 456"/>
                <a:gd name="T19" fmla="*/ 739 h 739"/>
                <a:gd name="T20" fmla="*/ 445 w 456"/>
                <a:gd name="T21" fmla="*/ 586 h 739"/>
                <a:gd name="T22" fmla="*/ 456 w 456"/>
                <a:gd name="T23" fmla="*/ 502 h 739"/>
                <a:gd name="T24" fmla="*/ 436 w 456"/>
                <a:gd name="T25" fmla="*/ 472 h 739"/>
                <a:gd name="T26" fmla="*/ 389 w 456"/>
                <a:gd name="T27" fmla="*/ 480 h 739"/>
                <a:gd name="T28" fmla="*/ 327 w 456"/>
                <a:gd name="T29" fmla="*/ 487 h 739"/>
                <a:gd name="T30" fmla="*/ 316 w 456"/>
                <a:gd name="T31" fmla="*/ 419 h 739"/>
                <a:gd name="T32" fmla="*/ 242 w 456"/>
                <a:gd name="T33" fmla="*/ 363 h 739"/>
                <a:gd name="T34" fmla="*/ 252 w 456"/>
                <a:gd name="T35" fmla="*/ 327 h 739"/>
                <a:gd name="T36" fmla="*/ 259 w 456"/>
                <a:gd name="T37" fmla="*/ 265 h 739"/>
                <a:gd name="T38" fmla="*/ 163 w 456"/>
                <a:gd name="T39" fmla="*/ 129 h 739"/>
                <a:gd name="T40" fmla="*/ 176 w 456"/>
                <a:gd name="T41" fmla="*/ 9 h 739"/>
                <a:gd name="T42" fmla="*/ 110 w 456"/>
                <a:gd name="T43" fmla="*/ 0 h 73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56"/>
                <a:gd name="T67" fmla="*/ 0 h 739"/>
                <a:gd name="T68" fmla="*/ 456 w 456"/>
                <a:gd name="T69" fmla="*/ 739 h 739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56" h="739">
                  <a:moveTo>
                    <a:pt x="110" y="0"/>
                  </a:moveTo>
                  <a:lnTo>
                    <a:pt x="69" y="289"/>
                  </a:lnTo>
                  <a:lnTo>
                    <a:pt x="112" y="350"/>
                  </a:lnTo>
                  <a:lnTo>
                    <a:pt x="45" y="415"/>
                  </a:lnTo>
                  <a:lnTo>
                    <a:pt x="36" y="459"/>
                  </a:lnTo>
                  <a:lnTo>
                    <a:pt x="55" y="490"/>
                  </a:lnTo>
                  <a:lnTo>
                    <a:pt x="36" y="506"/>
                  </a:lnTo>
                  <a:lnTo>
                    <a:pt x="0" y="673"/>
                  </a:lnTo>
                  <a:lnTo>
                    <a:pt x="217" y="712"/>
                  </a:lnTo>
                  <a:lnTo>
                    <a:pt x="423" y="739"/>
                  </a:lnTo>
                  <a:lnTo>
                    <a:pt x="445" y="586"/>
                  </a:lnTo>
                  <a:lnTo>
                    <a:pt x="456" y="502"/>
                  </a:lnTo>
                  <a:lnTo>
                    <a:pt x="436" y="472"/>
                  </a:lnTo>
                  <a:lnTo>
                    <a:pt x="389" y="480"/>
                  </a:lnTo>
                  <a:lnTo>
                    <a:pt x="327" y="487"/>
                  </a:lnTo>
                  <a:lnTo>
                    <a:pt x="316" y="419"/>
                  </a:lnTo>
                  <a:lnTo>
                    <a:pt x="242" y="363"/>
                  </a:lnTo>
                  <a:lnTo>
                    <a:pt x="252" y="327"/>
                  </a:lnTo>
                  <a:lnTo>
                    <a:pt x="259" y="265"/>
                  </a:lnTo>
                  <a:lnTo>
                    <a:pt x="163" y="129"/>
                  </a:lnTo>
                  <a:lnTo>
                    <a:pt x="176" y="9"/>
                  </a:lnTo>
                  <a:lnTo>
                    <a:pt x="110" y="0"/>
                  </a:lnTo>
                  <a:close/>
                </a:path>
              </a:pathLst>
            </a:custGeom>
            <a:solidFill>
              <a:srgbClr val="FFFF00"/>
            </a:solidFill>
            <a:ln w="1752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" name="Freeform 10">
              <a:extLst>
                <a:ext uri="{FF2B5EF4-FFF2-40B4-BE49-F238E27FC236}">
                  <a16:creationId xmlns:a16="http://schemas.microsoft.com/office/drawing/2014/main" xmlns="" id="{569DDFA9-976C-4128-B582-71FD18B7F33A}"/>
                </a:ext>
              </a:extLst>
            </p:cNvPr>
            <p:cNvSpPr>
              <a:spLocks/>
            </p:cNvSpPr>
            <p:nvPr/>
          </p:nvSpPr>
          <p:spPr bwMode="auto">
            <a:xfrm>
              <a:off x="2192" y="1382"/>
              <a:ext cx="423" cy="546"/>
            </a:xfrm>
            <a:custGeom>
              <a:avLst/>
              <a:gdLst>
                <a:gd name="T0" fmla="*/ 79 w 423"/>
                <a:gd name="T1" fmla="*/ 0 h 546"/>
                <a:gd name="T2" fmla="*/ 286 w 423"/>
                <a:gd name="T3" fmla="*/ 29 h 546"/>
                <a:gd name="T4" fmla="*/ 272 w 423"/>
                <a:gd name="T5" fmla="*/ 133 h 546"/>
                <a:gd name="T6" fmla="*/ 423 w 423"/>
                <a:gd name="T7" fmla="*/ 147 h 546"/>
                <a:gd name="T8" fmla="*/ 382 w 423"/>
                <a:gd name="T9" fmla="*/ 546 h 546"/>
                <a:gd name="T10" fmla="*/ 0 w 423"/>
                <a:gd name="T11" fmla="*/ 504 h 546"/>
                <a:gd name="T12" fmla="*/ 39 w 423"/>
                <a:gd name="T13" fmla="*/ 250 h 546"/>
                <a:gd name="T14" fmla="*/ 79 w 423"/>
                <a:gd name="T15" fmla="*/ 0 h 54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23"/>
                <a:gd name="T25" fmla="*/ 0 h 546"/>
                <a:gd name="T26" fmla="*/ 423 w 423"/>
                <a:gd name="T27" fmla="*/ 546 h 54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23" h="546">
                  <a:moveTo>
                    <a:pt x="79" y="0"/>
                  </a:moveTo>
                  <a:lnTo>
                    <a:pt x="286" y="29"/>
                  </a:lnTo>
                  <a:lnTo>
                    <a:pt x="272" y="133"/>
                  </a:lnTo>
                  <a:lnTo>
                    <a:pt x="423" y="147"/>
                  </a:lnTo>
                  <a:lnTo>
                    <a:pt x="382" y="546"/>
                  </a:lnTo>
                  <a:lnTo>
                    <a:pt x="0" y="504"/>
                  </a:lnTo>
                  <a:lnTo>
                    <a:pt x="39" y="250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tx2"/>
            </a:solidFill>
            <a:ln w="1752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dirty="0">
                <a:latin typeface="Arial" charset="0"/>
              </a:endParaRPr>
            </a:p>
          </p:txBody>
        </p:sp>
        <p:sp>
          <p:nvSpPr>
            <p:cNvPr id="5142" name="Freeform 11">
              <a:extLst>
                <a:ext uri="{FF2B5EF4-FFF2-40B4-BE49-F238E27FC236}">
                  <a16:creationId xmlns:a16="http://schemas.microsoft.com/office/drawing/2014/main" xmlns="" id="{0D1DA713-8400-4C71-8739-78BF5FAD878D}"/>
                </a:ext>
              </a:extLst>
            </p:cNvPr>
            <p:cNvSpPr>
              <a:spLocks/>
            </p:cNvSpPr>
            <p:nvPr/>
          </p:nvSpPr>
          <p:spPr bwMode="auto">
            <a:xfrm>
              <a:off x="2212" y="679"/>
              <a:ext cx="793" cy="495"/>
            </a:xfrm>
            <a:custGeom>
              <a:avLst/>
              <a:gdLst>
                <a:gd name="T0" fmla="*/ 13 w 793"/>
                <a:gd name="T1" fmla="*/ 0 h 495"/>
                <a:gd name="T2" fmla="*/ 169 w 793"/>
                <a:gd name="T3" fmla="*/ 20 h 495"/>
                <a:gd name="T4" fmla="*/ 263 w 793"/>
                <a:gd name="T5" fmla="*/ 33 h 495"/>
                <a:gd name="T6" fmla="*/ 387 w 793"/>
                <a:gd name="T7" fmla="*/ 46 h 495"/>
                <a:gd name="T8" fmla="*/ 502 w 793"/>
                <a:gd name="T9" fmla="*/ 58 h 495"/>
                <a:gd name="T10" fmla="*/ 700 w 793"/>
                <a:gd name="T11" fmla="*/ 72 h 495"/>
                <a:gd name="T12" fmla="*/ 793 w 793"/>
                <a:gd name="T13" fmla="*/ 79 h 495"/>
                <a:gd name="T14" fmla="*/ 790 w 793"/>
                <a:gd name="T15" fmla="*/ 482 h 495"/>
                <a:gd name="T16" fmla="*/ 305 w 793"/>
                <a:gd name="T17" fmla="*/ 440 h 495"/>
                <a:gd name="T18" fmla="*/ 295 w 793"/>
                <a:gd name="T19" fmla="*/ 495 h 495"/>
                <a:gd name="T20" fmla="*/ 276 w 793"/>
                <a:gd name="T21" fmla="*/ 469 h 495"/>
                <a:gd name="T22" fmla="*/ 232 w 793"/>
                <a:gd name="T23" fmla="*/ 473 h 495"/>
                <a:gd name="T24" fmla="*/ 167 w 793"/>
                <a:gd name="T25" fmla="*/ 483 h 495"/>
                <a:gd name="T26" fmla="*/ 156 w 793"/>
                <a:gd name="T27" fmla="*/ 413 h 495"/>
                <a:gd name="T28" fmla="*/ 80 w 793"/>
                <a:gd name="T29" fmla="*/ 358 h 495"/>
                <a:gd name="T30" fmla="*/ 92 w 793"/>
                <a:gd name="T31" fmla="*/ 305 h 495"/>
                <a:gd name="T32" fmla="*/ 99 w 793"/>
                <a:gd name="T33" fmla="*/ 262 h 495"/>
                <a:gd name="T34" fmla="*/ 0 w 793"/>
                <a:gd name="T35" fmla="*/ 123 h 495"/>
                <a:gd name="T36" fmla="*/ 13 w 793"/>
                <a:gd name="T37" fmla="*/ 0 h 49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93"/>
                <a:gd name="T58" fmla="*/ 0 h 495"/>
                <a:gd name="T59" fmla="*/ 793 w 793"/>
                <a:gd name="T60" fmla="*/ 495 h 495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93" h="495">
                  <a:moveTo>
                    <a:pt x="13" y="0"/>
                  </a:moveTo>
                  <a:lnTo>
                    <a:pt x="169" y="20"/>
                  </a:lnTo>
                  <a:lnTo>
                    <a:pt x="263" y="33"/>
                  </a:lnTo>
                  <a:lnTo>
                    <a:pt x="387" y="46"/>
                  </a:lnTo>
                  <a:lnTo>
                    <a:pt x="502" y="58"/>
                  </a:lnTo>
                  <a:lnTo>
                    <a:pt x="700" y="72"/>
                  </a:lnTo>
                  <a:lnTo>
                    <a:pt x="793" y="79"/>
                  </a:lnTo>
                  <a:lnTo>
                    <a:pt x="790" y="482"/>
                  </a:lnTo>
                  <a:lnTo>
                    <a:pt x="305" y="440"/>
                  </a:lnTo>
                  <a:lnTo>
                    <a:pt x="295" y="495"/>
                  </a:lnTo>
                  <a:lnTo>
                    <a:pt x="276" y="469"/>
                  </a:lnTo>
                  <a:lnTo>
                    <a:pt x="232" y="473"/>
                  </a:lnTo>
                  <a:lnTo>
                    <a:pt x="167" y="483"/>
                  </a:lnTo>
                  <a:lnTo>
                    <a:pt x="156" y="413"/>
                  </a:lnTo>
                  <a:lnTo>
                    <a:pt x="80" y="358"/>
                  </a:lnTo>
                  <a:lnTo>
                    <a:pt x="92" y="305"/>
                  </a:lnTo>
                  <a:lnTo>
                    <a:pt x="99" y="262"/>
                  </a:lnTo>
                  <a:lnTo>
                    <a:pt x="0" y="123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92D050"/>
            </a:solidFill>
            <a:ln w="1752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3" name="Freeform 12">
              <a:extLst>
                <a:ext uri="{FF2B5EF4-FFF2-40B4-BE49-F238E27FC236}">
                  <a16:creationId xmlns:a16="http://schemas.microsoft.com/office/drawing/2014/main" xmlns="" id="{B77B0507-E302-44DE-A418-C11BE23821AD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9" y="1115"/>
              <a:ext cx="543" cy="444"/>
            </a:xfrm>
            <a:custGeom>
              <a:avLst/>
              <a:gdLst>
                <a:gd name="T0" fmla="*/ 53 w 543"/>
                <a:gd name="T1" fmla="*/ 0 h 444"/>
                <a:gd name="T2" fmla="*/ 33 w 543"/>
                <a:gd name="T3" fmla="*/ 166 h 444"/>
                <a:gd name="T4" fmla="*/ 0 w 543"/>
                <a:gd name="T5" fmla="*/ 403 h 444"/>
                <a:gd name="T6" fmla="*/ 158 w 543"/>
                <a:gd name="T7" fmla="*/ 416 h 444"/>
                <a:gd name="T8" fmla="*/ 525 w 543"/>
                <a:gd name="T9" fmla="*/ 444 h 444"/>
                <a:gd name="T10" fmla="*/ 543 w 543"/>
                <a:gd name="T11" fmla="*/ 46 h 444"/>
                <a:gd name="T12" fmla="*/ 53 w 543"/>
                <a:gd name="T13" fmla="*/ 0 h 44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43"/>
                <a:gd name="T22" fmla="*/ 0 h 444"/>
                <a:gd name="T23" fmla="*/ 543 w 543"/>
                <a:gd name="T24" fmla="*/ 444 h 44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43" h="444">
                  <a:moveTo>
                    <a:pt x="53" y="0"/>
                  </a:moveTo>
                  <a:lnTo>
                    <a:pt x="33" y="166"/>
                  </a:lnTo>
                  <a:lnTo>
                    <a:pt x="0" y="403"/>
                  </a:lnTo>
                  <a:lnTo>
                    <a:pt x="158" y="416"/>
                  </a:lnTo>
                  <a:lnTo>
                    <a:pt x="525" y="444"/>
                  </a:lnTo>
                  <a:lnTo>
                    <a:pt x="543" y="46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rgbClr val="FFFF00"/>
            </a:solidFill>
            <a:ln w="1752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4" name="Freeform 13">
              <a:extLst>
                <a:ext uri="{FF2B5EF4-FFF2-40B4-BE49-F238E27FC236}">
                  <a16:creationId xmlns:a16="http://schemas.microsoft.com/office/drawing/2014/main" xmlns="" id="{2DA79F21-AEE2-4286-AC1D-0D64EDF3E062}"/>
                </a:ext>
              </a:extLst>
            </p:cNvPr>
            <p:cNvSpPr>
              <a:spLocks/>
            </p:cNvSpPr>
            <p:nvPr/>
          </p:nvSpPr>
          <p:spPr bwMode="auto">
            <a:xfrm>
              <a:off x="2569" y="1529"/>
              <a:ext cx="566" cy="427"/>
            </a:xfrm>
            <a:custGeom>
              <a:avLst/>
              <a:gdLst>
                <a:gd name="T0" fmla="*/ 48 w 566"/>
                <a:gd name="T1" fmla="*/ 0 h 422"/>
                <a:gd name="T2" fmla="*/ 19 w 566"/>
                <a:gd name="T3" fmla="*/ 280 h 422"/>
                <a:gd name="T4" fmla="*/ 0 w 566"/>
                <a:gd name="T5" fmla="*/ 444 h 422"/>
                <a:gd name="T6" fmla="*/ 283 w 566"/>
                <a:gd name="T7" fmla="*/ 458 h 422"/>
                <a:gd name="T8" fmla="*/ 553 w 566"/>
                <a:gd name="T9" fmla="*/ 467 h 422"/>
                <a:gd name="T10" fmla="*/ 562 w 566"/>
                <a:gd name="T11" fmla="*/ 252 h 422"/>
                <a:gd name="T12" fmla="*/ 566 w 566"/>
                <a:gd name="T13" fmla="*/ 32 h 422"/>
                <a:gd name="T14" fmla="*/ 412 w 566"/>
                <a:gd name="T15" fmla="*/ 29 h 422"/>
                <a:gd name="T16" fmla="*/ 48 w 566"/>
                <a:gd name="T17" fmla="*/ 0 h 4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66"/>
                <a:gd name="T28" fmla="*/ 0 h 422"/>
                <a:gd name="T29" fmla="*/ 566 w 566"/>
                <a:gd name="T30" fmla="*/ 422 h 42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66" h="422">
                  <a:moveTo>
                    <a:pt x="48" y="0"/>
                  </a:moveTo>
                  <a:lnTo>
                    <a:pt x="19" y="253"/>
                  </a:lnTo>
                  <a:lnTo>
                    <a:pt x="0" y="399"/>
                  </a:lnTo>
                  <a:lnTo>
                    <a:pt x="283" y="413"/>
                  </a:lnTo>
                  <a:lnTo>
                    <a:pt x="553" y="422"/>
                  </a:lnTo>
                  <a:lnTo>
                    <a:pt x="562" y="225"/>
                  </a:lnTo>
                  <a:lnTo>
                    <a:pt x="566" y="32"/>
                  </a:lnTo>
                  <a:lnTo>
                    <a:pt x="412" y="29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FFFF00"/>
            </a:solidFill>
            <a:ln w="1752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5" name="Freeform 14">
              <a:extLst>
                <a:ext uri="{FF2B5EF4-FFF2-40B4-BE49-F238E27FC236}">
                  <a16:creationId xmlns:a16="http://schemas.microsoft.com/office/drawing/2014/main" xmlns="" id="{766B947F-378D-41D5-8DC1-26EA269DE19E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1" y="1884"/>
              <a:ext cx="513" cy="570"/>
            </a:xfrm>
            <a:custGeom>
              <a:avLst/>
              <a:gdLst>
                <a:gd name="T0" fmla="*/ 130 w 513"/>
                <a:gd name="T1" fmla="*/ 0 h 570"/>
                <a:gd name="T2" fmla="*/ 120 w 513"/>
                <a:gd name="T3" fmla="*/ 74 h 570"/>
                <a:gd name="T4" fmla="*/ 76 w 513"/>
                <a:gd name="T5" fmla="*/ 65 h 570"/>
                <a:gd name="T6" fmla="*/ 78 w 513"/>
                <a:gd name="T7" fmla="*/ 161 h 570"/>
                <a:gd name="T8" fmla="*/ 57 w 513"/>
                <a:gd name="T9" fmla="*/ 180 h 570"/>
                <a:gd name="T10" fmla="*/ 88 w 513"/>
                <a:gd name="T11" fmla="*/ 238 h 570"/>
                <a:gd name="T12" fmla="*/ 57 w 513"/>
                <a:gd name="T13" fmla="*/ 264 h 570"/>
                <a:gd name="T14" fmla="*/ 40 w 513"/>
                <a:gd name="T15" fmla="*/ 307 h 570"/>
                <a:gd name="T16" fmla="*/ 16 w 513"/>
                <a:gd name="T17" fmla="*/ 348 h 570"/>
                <a:gd name="T18" fmla="*/ 33 w 513"/>
                <a:gd name="T19" fmla="*/ 372 h 570"/>
                <a:gd name="T20" fmla="*/ 3 w 513"/>
                <a:gd name="T21" fmla="*/ 382 h 570"/>
                <a:gd name="T22" fmla="*/ 0 w 513"/>
                <a:gd name="T23" fmla="*/ 421 h 570"/>
                <a:gd name="T24" fmla="*/ 288 w 513"/>
                <a:gd name="T25" fmla="*/ 567 h 570"/>
                <a:gd name="T26" fmla="*/ 451 w 513"/>
                <a:gd name="T27" fmla="*/ 570 h 570"/>
                <a:gd name="T28" fmla="*/ 513 w 513"/>
                <a:gd name="T29" fmla="*/ 44 h 570"/>
                <a:gd name="T30" fmla="*/ 130 w 513"/>
                <a:gd name="T31" fmla="*/ 0 h 57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513"/>
                <a:gd name="T49" fmla="*/ 0 h 570"/>
                <a:gd name="T50" fmla="*/ 513 w 513"/>
                <a:gd name="T51" fmla="*/ 570 h 57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513" h="570">
                  <a:moveTo>
                    <a:pt x="130" y="0"/>
                  </a:moveTo>
                  <a:lnTo>
                    <a:pt x="120" y="74"/>
                  </a:lnTo>
                  <a:lnTo>
                    <a:pt x="76" y="65"/>
                  </a:lnTo>
                  <a:lnTo>
                    <a:pt x="78" y="161"/>
                  </a:lnTo>
                  <a:lnTo>
                    <a:pt x="57" y="180"/>
                  </a:lnTo>
                  <a:lnTo>
                    <a:pt x="88" y="238"/>
                  </a:lnTo>
                  <a:lnTo>
                    <a:pt x="57" y="264"/>
                  </a:lnTo>
                  <a:lnTo>
                    <a:pt x="40" y="307"/>
                  </a:lnTo>
                  <a:lnTo>
                    <a:pt x="16" y="348"/>
                  </a:lnTo>
                  <a:lnTo>
                    <a:pt x="33" y="372"/>
                  </a:lnTo>
                  <a:lnTo>
                    <a:pt x="3" y="382"/>
                  </a:lnTo>
                  <a:lnTo>
                    <a:pt x="0" y="421"/>
                  </a:lnTo>
                  <a:lnTo>
                    <a:pt x="288" y="567"/>
                  </a:lnTo>
                  <a:lnTo>
                    <a:pt x="451" y="570"/>
                  </a:lnTo>
                  <a:lnTo>
                    <a:pt x="513" y="44"/>
                  </a:lnTo>
                  <a:lnTo>
                    <a:pt x="130" y="0"/>
                  </a:lnTo>
                  <a:close/>
                </a:path>
              </a:pathLst>
            </a:custGeom>
            <a:solidFill>
              <a:srgbClr val="FFFF00"/>
            </a:solidFill>
            <a:ln w="1752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6" name="Freeform 15">
              <a:extLst>
                <a:ext uri="{FF2B5EF4-FFF2-40B4-BE49-F238E27FC236}">
                  <a16:creationId xmlns:a16="http://schemas.microsoft.com/office/drawing/2014/main" xmlns="" id="{00D28C39-8388-47CD-8B0F-DC94A4E0FAB9}"/>
                </a:ext>
              </a:extLst>
            </p:cNvPr>
            <p:cNvSpPr>
              <a:spLocks/>
            </p:cNvSpPr>
            <p:nvPr/>
          </p:nvSpPr>
          <p:spPr bwMode="auto">
            <a:xfrm>
              <a:off x="2508" y="1924"/>
              <a:ext cx="544" cy="540"/>
            </a:xfrm>
            <a:custGeom>
              <a:avLst/>
              <a:gdLst>
                <a:gd name="T0" fmla="*/ 66 w 544"/>
                <a:gd name="T1" fmla="*/ 0 h 540"/>
                <a:gd name="T2" fmla="*/ 544 w 544"/>
                <a:gd name="T3" fmla="*/ 21 h 540"/>
                <a:gd name="T4" fmla="*/ 521 w 544"/>
                <a:gd name="T5" fmla="*/ 498 h 540"/>
                <a:gd name="T6" fmla="*/ 366 w 544"/>
                <a:gd name="T7" fmla="*/ 490 h 540"/>
                <a:gd name="T8" fmla="*/ 220 w 544"/>
                <a:gd name="T9" fmla="*/ 485 h 540"/>
                <a:gd name="T10" fmla="*/ 220 w 544"/>
                <a:gd name="T11" fmla="*/ 504 h 540"/>
                <a:gd name="T12" fmla="*/ 99 w 544"/>
                <a:gd name="T13" fmla="*/ 504 h 540"/>
                <a:gd name="T14" fmla="*/ 91 w 544"/>
                <a:gd name="T15" fmla="*/ 540 h 540"/>
                <a:gd name="T16" fmla="*/ 0 w 544"/>
                <a:gd name="T17" fmla="*/ 528 h 540"/>
                <a:gd name="T18" fmla="*/ 51 w 544"/>
                <a:gd name="T19" fmla="*/ 124 h 540"/>
                <a:gd name="T20" fmla="*/ 66 w 544"/>
                <a:gd name="T21" fmla="*/ 0 h 54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44"/>
                <a:gd name="T34" fmla="*/ 0 h 540"/>
                <a:gd name="T35" fmla="*/ 544 w 544"/>
                <a:gd name="T36" fmla="*/ 540 h 54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44" h="540">
                  <a:moveTo>
                    <a:pt x="66" y="0"/>
                  </a:moveTo>
                  <a:lnTo>
                    <a:pt x="544" y="21"/>
                  </a:lnTo>
                  <a:lnTo>
                    <a:pt x="521" y="498"/>
                  </a:lnTo>
                  <a:lnTo>
                    <a:pt x="366" y="490"/>
                  </a:lnTo>
                  <a:lnTo>
                    <a:pt x="220" y="485"/>
                  </a:lnTo>
                  <a:lnTo>
                    <a:pt x="220" y="504"/>
                  </a:lnTo>
                  <a:lnTo>
                    <a:pt x="99" y="504"/>
                  </a:lnTo>
                  <a:lnTo>
                    <a:pt x="91" y="540"/>
                  </a:lnTo>
                  <a:lnTo>
                    <a:pt x="0" y="528"/>
                  </a:lnTo>
                  <a:lnTo>
                    <a:pt x="51" y="124"/>
                  </a:lnTo>
                  <a:lnTo>
                    <a:pt x="66" y="0"/>
                  </a:lnTo>
                  <a:close/>
                </a:path>
              </a:pathLst>
            </a:custGeom>
            <a:solidFill>
              <a:srgbClr val="FFFF00"/>
            </a:solidFill>
            <a:ln w="1752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7" name="Freeform 16">
              <a:extLst>
                <a:ext uri="{FF2B5EF4-FFF2-40B4-BE49-F238E27FC236}">
                  <a16:creationId xmlns:a16="http://schemas.microsoft.com/office/drawing/2014/main" xmlns="" id="{89597491-B4AD-4679-B35C-7B49C236A936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4" y="2004"/>
              <a:ext cx="1104" cy="1022"/>
            </a:xfrm>
            <a:custGeom>
              <a:avLst/>
              <a:gdLst>
                <a:gd name="T0" fmla="*/ 320 w 1104"/>
                <a:gd name="T1" fmla="*/ 0 h 1022"/>
                <a:gd name="T2" fmla="*/ 564 w 1104"/>
                <a:gd name="T3" fmla="*/ 8 h 1022"/>
                <a:gd name="T4" fmla="*/ 564 w 1104"/>
                <a:gd name="T5" fmla="*/ 194 h 1022"/>
                <a:gd name="T6" fmla="*/ 688 w 1104"/>
                <a:gd name="T7" fmla="*/ 245 h 1022"/>
                <a:gd name="T8" fmla="*/ 723 w 1104"/>
                <a:gd name="T9" fmla="*/ 228 h 1022"/>
                <a:gd name="T10" fmla="*/ 804 w 1104"/>
                <a:gd name="T11" fmla="*/ 268 h 1022"/>
                <a:gd name="T12" fmla="*/ 853 w 1104"/>
                <a:gd name="T13" fmla="*/ 265 h 1022"/>
                <a:gd name="T14" fmla="*/ 947 w 1104"/>
                <a:gd name="T15" fmla="*/ 225 h 1022"/>
                <a:gd name="T16" fmla="*/ 1001 w 1104"/>
                <a:gd name="T17" fmla="*/ 264 h 1022"/>
                <a:gd name="T18" fmla="*/ 1048 w 1104"/>
                <a:gd name="T19" fmla="*/ 274 h 1022"/>
                <a:gd name="T20" fmla="*/ 1048 w 1104"/>
                <a:gd name="T21" fmla="*/ 425 h 1022"/>
                <a:gd name="T22" fmla="*/ 1104 w 1104"/>
                <a:gd name="T23" fmla="*/ 520 h 1022"/>
                <a:gd name="T24" fmla="*/ 1091 w 1104"/>
                <a:gd name="T25" fmla="*/ 648 h 1022"/>
                <a:gd name="T26" fmla="*/ 1031 w 1104"/>
                <a:gd name="T27" fmla="*/ 700 h 1022"/>
                <a:gd name="T28" fmla="*/ 1018 w 1104"/>
                <a:gd name="T29" fmla="*/ 652 h 1022"/>
                <a:gd name="T30" fmla="*/ 1001 w 1104"/>
                <a:gd name="T31" fmla="*/ 674 h 1022"/>
                <a:gd name="T32" fmla="*/ 1014 w 1104"/>
                <a:gd name="T33" fmla="*/ 704 h 1022"/>
                <a:gd name="T34" fmla="*/ 907 w 1104"/>
                <a:gd name="T35" fmla="*/ 781 h 1022"/>
                <a:gd name="T36" fmla="*/ 881 w 1104"/>
                <a:gd name="T37" fmla="*/ 785 h 1022"/>
                <a:gd name="T38" fmla="*/ 825 w 1104"/>
                <a:gd name="T39" fmla="*/ 824 h 1022"/>
                <a:gd name="T40" fmla="*/ 825 w 1104"/>
                <a:gd name="T41" fmla="*/ 845 h 1022"/>
                <a:gd name="T42" fmla="*/ 808 w 1104"/>
                <a:gd name="T43" fmla="*/ 850 h 1022"/>
                <a:gd name="T44" fmla="*/ 821 w 1104"/>
                <a:gd name="T45" fmla="*/ 875 h 1022"/>
                <a:gd name="T46" fmla="*/ 791 w 1104"/>
                <a:gd name="T47" fmla="*/ 914 h 1022"/>
                <a:gd name="T48" fmla="*/ 808 w 1104"/>
                <a:gd name="T49" fmla="*/ 970 h 1022"/>
                <a:gd name="T50" fmla="*/ 825 w 1104"/>
                <a:gd name="T51" fmla="*/ 988 h 1022"/>
                <a:gd name="T52" fmla="*/ 821 w 1104"/>
                <a:gd name="T53" fmla="*/ 1022 h 1022"/>
                <a:gd name="T54" fmla="*/ 778 w 1104"/>
                <a:gd name="T55" fmla="*/ 1022 h 1022"/>
                <a:gd name="T56" fmla="*/ 740 w 1104"/>
                <a:gd name="T57" fmla="*/ 1005 h 1022"/>
                <a:gd name="T58" fmla="*/ 714 w 1104"/>
                <a:gd name="T59" fmla="*/ 1009 h 1022"/>
                <a:gd name="T60" fmla="*/ 628 w 1104"/>
                <a:gd name="T61" fmla="*/ 979 h 1022"/>
                <a:gd name="T62" fmla="*/ 590 w 1104"/>
                <a:gd name="T63" fmla="*/ 862 h 1022"/>
                <a:gd name="T64" fmla="*/ 530 w 1104"/>
                <a:gd name="T65" fmla="*/ 807 h 1022"/>
                <a:gd name="T66" fmla="*/ 477 w 1104"/>
                <a:gd name="T67" fmla="*/ 704 h 1022"/>
                <a:gd name="T68" fmla="*/ 453 w 1104"/>
                <a:gd name="T69" fmla="*/ 694 h 1022"/>
                <a:gd name="T70" fmla="*/ 424 w 1104"/>
                <a:gd name="T71" fmla="*/ 668 h 1022"/>
                <a:gd name="T72" fmla="*/ 397 w 1104"/>
                <a:gd name="T73" fmla="*/ 668 h 1022"/>
                <a:gd name="T74" fmla="*/ 355 w 1104"/>
                <a:gd name="T75" fmla="*/ 660 h 1022"/>
                <a:gd name="T76" fmla="*/ 324 w 1104"/>
                <a:gd name="T77" fmla="*/ 668 h 1022"/>
                <a:gd name="T78" fmla="*/ 303 w 1104"/>
                <a:gd name="T79" fmla="*/ 720 h 1022"/>
                <a:gd name="T80" fmla="*/ 270 w 1104"/>
                <a:gd name="T81" fmla="*/ 728 h 1022"/>
                <a:gd name="T82" fmla="*/ 200 w 1104"/>
                <a:gd name="T83" fmla="*/ 688 h 1022"/>
                <a:gd name="T84" fmla="*/ 158 w 1104"/>
                <a:gd name="T85" fmla="*/ 640 h 1022"/>
                <a:gd name="T86" fmla="*/ 151 w 1104"/>
                <a:gd name="T87" fmla="*/ 581 h 1022"/>
                <a:gd name="T88" fmla="*/ 121 w 1104"/>
                <a:gd name="T89" fmla="*/ 541 h 1022"/>
                <a:gd name="T90" fmla="*/ 51 w 1104"/>
                <a:gd name="T91" fmla="*/ 485 h 1022"/>
                <a:gd name="T92" fmla="*/ 0 w 1104"/>
                <a:gd name="T93" fmla="*/ 427 h 1022"/>
                <a:gd name="T94" fmla="*/ 0 w 1104"/>
                <a:gd name="T95" fmla="*/ 402 h 1022"/>
                <a:gd name="T96" fmla="*/ 167 w 1104"/>
                <a:gd name="T97" fmla="*/ 404 h 1022"/>
                <a:gd name="T98" fmla="*/ 303 w 1104"/>
                <a:gd name="T99" fmla="*/ 415 h 1022"/>
                <a:gd name="T100" fmla="*/ 320 w 1104"/>
                <a:gd name="T101" fmla="*/ 0 h 102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1104"/>
                <a:gd name="T154" fmla="*/ 0 h 1022"/>
                <a:gd name="T155" fmla="*/ 1104 w 1104"/>
                <a:gd name="T156" fmla="*/ 1022 h 1022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1104" h="1022">
                  <a:moveTo>
                    <a:pt x="320" y="0"/>
                  </a:moveTo>
                  <a:lnTo>
                    <a:pt x="564" y="8"/>
                  </a:lnTo>
                  <a:lnTo>
                    <a:pt x="564" y="194"/>
                  </a:lnTo>
                  <a:lnTo>
                    <a:pt x="688" y="245"/>
                  </a:lnTo>
                  <a:lnTo>
                    <a:pt x="723" y="228"/>
                  </a:lnTo>
                  <a:lnTo>
                    <a:pt x="804" y="268"/>
                  </a:lnTo>
                  <a:lnTo>
                    <a:pt x="853" y="265"/>
                  </a:lnTo>
                  <a:lnTo>
                    <a:pt x="947" y="225"/>
                  </a:lnTo>
                  <a:lnTo>
                    <a:pt x="1001" y="264"/>
                  </a:lnTo>
                  <a:lnTo>
                    <a:pt x="1048" y="274"/>
                  </a:lnTo>
                  <a:lnTo>
                    <a:pt x="1048" y="425"/>
                  </a:lnTo>
                  <a:lnTo>
                    <a:pt x="1104" y="520"/>
                  </a:lnTo>
                  <a:lnTo>
                    <a:pt x="1091" y="648"/>
                  </a:lnTo>
                  <a:lnTo>
                    <a:pt x="1031" y="700"/>
                  </a:lnTo>
                  <a:lnTo>
                    <a:pt x="1018" y="652"/>
                  </a:lnTo>
                  <a:lnTo>
                    <a:pt x="1001" y="674"/>
                  </a:lnTo>
                  <a:lnTo>
                    <a:pt x="1014" y="704"/>
                  </a:lnTo>
                  <a:lnTo>
                    <a:pt x="907" y="781"/>
                  </a:lnTo>
                  <a:lnTo>
                    <a:pt x="881" y="785"/>
                  </a:lnTo>
                  <a:lnTo>
                    <a:pt x="825" y="824"/>
                  </a:lnTo>
                  <a:lnTo>
                    <a:pt x="825" y="845"/>
                  </a:lnTo>
                  <a:lnTo>
                    <a:pt x="808" y="850"/>
                  </a:lnTo>
                  <a:lnTo>
                    <a:pt x="821" y="875"/>
                  </a:lnTo>
                  <a:lnTo>
                    <a:pt x="791" y="914"/>
                  </a:lnTo>
                  <a:lnTo>
                    <a:pt x="808" y="970"/>
                  </a:lnTo>
                  <a:lnTo>
                    <a:pt x="825" y="988"/>
                  </a:lnTo>
                  <a:lnTo>
                    <a:pt x="821" y="1022"/>
                  </a:lnTo>
                  <a:lnTo>
                    <a:pt x="778" y="1022"/>
                  </a:lnTo>
                  <a:lnTo>
                    <a:pt x="740" y="1005"/>
                  </a:lnTo>
                  <a:lnTo>
                    <a:pt x="714" y="1009"/>
                  </a:lnTo>
                  <a:lnTo>
                    <a:pt x="628" y="979"/>
                  </a:lnTo>
                  <a:lnTo>
                    <a:pt x="590" y="862"/>
                  </a:lnTo>
                  <a:lnTo>
                    <a:pt x="530" y="807"/>
                  </a:lnTo>
                  <a:lnTo>
                    <a:pt x="477" y="704"/>
                  </a:lnTo>
                  <a:lnTo>
                    <a:pt x="453" y="694"/>
                  </a:lnTo>
                  <a:lnTo>
                    <a:pt x="424" y="668"/>
                  </a:lnTo>
                  <a:lnTo>
                    <a:pt x="397" y="668"/>
                  </a:lnTo>
                  <a:lnTo>
                    <a:pt x="355" y="660"/>
                  </a:lnTo>
                  <a:lnTo>
                    <a:pt x="324" y="668"/>
                  </a:lnTo>
                  <a:lnTo>
                    <a:pt x="303" y="720"/>
                  </a:lnTo>
                  <a:lnTo>
                    <a:pt x="270" y="728"/>
                  </a:lnTo>
                  <a:lnTo>
                    <a:pt x="200" y="688"/>
                  </a:lnTo>
                  <a:lnTo>
                    <a:pt x="158" y="640"/>
                  </a:lnTo>
                  <a:lnTo>
                    <a:pt x="151" y="581"/>
                  </a:lnTo>
                  <a:lnTo>
                    <a:pt x="121" y="541"/>
                  </a:lnTo>
                  <a:lnTo>
                    <a:pt x="51" y="485"/>
                  </a:lnTo>
                  <a:lnTo>
                    <a:pt x="0" y="427"/>
                  </a:lnTo>
                  <a:lnTo>
                    <a:pt x="0" y="402"/>
                  </a:lnTo>
                  <a:lnTo>
                    <a:pt x="167" y="404"/>
                  </a:lnTo>
                  <a:lnTo>
                    <a:pt x="303" y="415"/>
                  </a:lnTo>
                  <a:lnTo>
                    <a:pt x="320" y="0"/>
                  </a:lnTo>
                  <a:close/>
                </a:path>
              </a:pathLst>
            </a:custGeom>
            <a:solidFill>
              <a:srgbClr val="92D050"/>
            </a:solidFill>
            <a:ln w="1752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8" name="Freeform 17">
              <a:extLst>
                <a:ext uri="{FF2B5EF4-FFF2-40B4-BE49-F238E27FC236}">
                  <a16:creationId xmlns:a16="http://schemas.microsoft.com/office/drawing/2014/main" xmlns="" id="{4C041CEF-CCD3-4E92-852E-736158D0F93B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4" y="758"/>
              <a:ext cx="531" cy="311"/>
            </a:xfrm>
            <a:custGeom>
              <a:avLst/>
              <a:gdLst>
                <a:gd name="T0" fmla="*/ 1 w 531"/>
                <a:gd name="T1" fmla="*/ 0 h 311"/>
                <a:gd name="T2" fmla="*/ 445 w 531"/>
                <a:gd name="T3" fmla="*/ 10 h 311"/>
                <a:gd name="T4" fmla="*/ 478 w 531"/>
                <a:gd name="T5" fmla="*/ 101 h 311"/>
                <a:gd name="T6" fmla="*/ 510 w 531"/>
                <a:gd name="T7" fmla="*/ 171 h 311"/>
                <a:gd name="T8" fmla="*/ 531 w 531"/>
                <a:gd name="T9" fmla="*/ 286 h 311"/>
                <a:gd name="T10" fmla="*/ 518 w 531"/>
                <a:gd name="T11" fmla="*/ 311 h 311"/>
                <a:gd name="T12" fmla="*/ 354 w 531"/>
                <a:gd name="T13" fmla="*/ 307 h 311"/>
                <a:gd name="T14" fmla="*/ 0 w 531"/>
                <a:gd name="T15" fmla="*/ 301 h 311"/>
                <a:gd name="T16" fmla="*/ 1 w 531"/>
                <a:gd name="T17" fmla="*/ 0 h 31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31"/>
                <a:gd name="T28" fmla="*/ 0 h 311"/>
                <a:gd name="T29" fmla="*/ 531 w 531"/>
                <a:gd name="T30" fmla="*/ 311 h 31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31" h="311">
                  <a:moveTo>
                    <a:pt x="1" y="0"/>
                  </a:moveTo>
                  <a:lnTo>
                    <a:pt x="445" y="10"/>
                  </a:lnTo>
                  <a:lnTo>
                    <a:pt x="478" y="101"/>
                  </a:lnTo>
                  <a:lnTo>
                    <a:pt x="510" y="171"/>
                  </a:lnTo>
                  <a:lnTo>
                    <a:pt x="531" y="286"/>
                  </a:lnTo>
                  <a:lnTo>
                    <a:pt x="518" y="311"/>
                  </a:lnTo>
                  <a:lnTo>
                    <a:pt x="354" y="307"/>
                  </a:lnTo>
                  <a:lnTo>
                    <a:pt x="0" y="30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FF00"/>
            </a:solidFill>
            <a:ln w="1752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9" name="Freeform 18">
              <a:extLst>
                <a:ext uri="{FF2B5EF4-FFF2-40B4-BE49-F238E27FC236}">
                  <a16:creationId xmlns:a16="http://schemas.microsoft.com/office/drawing/2014/main" xmlns="" id="{8F23C2D0-61EB-4009-B420-C4AA00234887}"/>
                </a:ext>
              </a:extLst>
            </p:cNvPr>
            <p:cNvSpPr>
              <a:spLocks/>
            </p:cNvSpPr>
            <p:nvPr/>
          </p:nvSpPr>
          <p:spPr bwMode="auto">
            <a:xfrm>
              <a:off x="2989" y="1058"/>
              <a:ext cx="559" cy="364"/>
            </a:xfrm>
            <a:custGeom>
              <a:avLst/>
              <a:gdLst>
                <a:gd name="T0" fmla="*/ 10 w 559"/>
                <a:gd name="T1" fmla="*/ 0 h 364"/>
                <a:gd name="T2" fmla="*/ 9 w 559"/>
                <a:gd name="T3" fmla="*/ 141 h 364"/>
                <a:gd name="T4" fmla="*/ 0 w 559"/>
                <a:gd name="T5" fmla="*/ 307 h 364"/>
                <a:gd name="T6" fmla="*/ 406 w 559"/>
                <a:gd name="T7" fmla="*/ 313 h 364"/>
                <a:gd name="T8" fmla="*/ 449 w 559"/>
                <a:gd name="T9" fmla="*/ 336 h 364"/>
                <a:gd name="T10" fmla="*/ 479 w 559"/>
                <a:gd name="T11" fmla="*/ 304 h 364"/>
                <a:gd name="T12" fmla="*/ 559 w 559"/>
                <a:gd name="T13" fmla="*/ 364 h 364"/>
                <a:gd name="T14" fmla="*/ 548 w 559"/>
                <a:gd name="T15" fmla="*/ 301 h 364"/>
                <a:gd name="T16" fmla="*/ 555 w 559"/>
                <a:gd name="T17" fmla="*/ 253 h 364"/>
                <a:gd name="T18" fmla="*/ 559 w 559"/>
                <a:gd name="T19" fmla="*/ 87 h 364"/>
                <a:gd name="T20" fmla="*/ 523 w 559"/>
                <a:gd name="T21" fmla="*/ 51 h 364"/>
                <a:gd name="T22" fmla="*/ 538 w 559"/>
                <a:gd name="T23" fmla="*/ 6 h 364"/>
                <a:gd name="T24" fmla="*/ 272 w 559"/>
                <a:gd name="T25" fmla="*/ 4 h 364"/>
                <a:gd name="T26" fmla="*/ 10 w 559"/>
                <a:gd name="T27" fmla="*/ 0 h 36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559"/>
                <a:gd name="T43" fmla="*/ 0 h 364"/>
                <a:gd name="T44" fmla="*/ 559 w 559"/>
                <a:gd name="T45" fmla="*/ 364 h 364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559" h="364">
                  <a:moveTo>
                    <a:pt x="10" y="0"/>
                  </a:moveTo>
                  <a:lnTo>
                    <a:pt x="9" y="141"/>
                  </a:lnTo>
                  <a:lnTo>
                    <a:pt x="0" y="307"/>
                  </a:lnTo>
                  <a:lnTo>
                    <a:pt x="406" y="313"/>
                  </a:lnTo>
                  <a:lnTo>
                    <a:pt x="449" y="336"/>
                  </a:lnTo>
                  <a:lnTo>
                    <a:pt x="479" y="304"/>
                  </a:lnTo>
                  <a:lnTo>
                    <a:pt x="559" y="364"/>
                  </a:lnTo>
                  <a:lnTo>
                    <a:pt x="548" y="301"/>
                  </a:lnTo>
                  <a:lnTo>
                    <a:pt x="555" y="253"/>
                  </a:lnTo>
                  <a:lnTo>
                    <a:pt x="559" y="87"/>
                  </a:lnTo>
                  <a:lnTo>
                    <a:pt x="523" y="51"/>
                  </a:lnTo>
                  <a:lnTo>
                    <a:pt x="538" y="6"/>
                  </a:lnTo>
                  <a:lnTo>
                    <a:pt x="272" y="4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FF00"/>
            </a:solidFill>
            <a:ln w="1752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0" name="Freeform 19">
              <a:extLst>
                <a:ext uri="{FF2B5EF4-FFF2-40B4-BE49-F238E27FC236}">
                  <a16:creationId xmlns:a16="http://schemas.microsoft.com/office/drawing/2014/main" xmlns="" id="{AEE5B79A-5B02-459C-B9EF-2CC53F14BDDF}"/>
                </a:ext>
              </a:extLst>
            </p:cNvPr>
            <p:cNvSpPr>
              <a:spLocks/>
            </p:cNvSpPr>
            <p:nvPr/>
          </p:nvSpPr>
          <p:spPr bwMode="auto">
            <a:xfrm>
              <a:off x="2981" y="1361"/>
              <a:ext cx="666" cy="300"/>
            </a:xfrm>
            <a:custGeom>
              <a:avLst/>
              <a:gdLst>
                <a:gd name="T0" fmla="*/ 7 w 666"/>
                <a:gd name="T1" fmla="*/ 0 h 300"/>
                <a:gd name="T2" fmla="*/ 0 w 666"/>
                <a:gd name="T3" fmla="*/ 198 h 300"/>
                <a:gd name="T4" fmla="*/ 150 w 666"/>
                <a:gd name="T5" fmla="*/ 203 h 300"/>
                <a:gd name="T6" fmla="*/ 148 w 666"/>
                <a:gd name="T7" fmla="*/ 300 h 300"/>
                <a:gd name="T8" fmla="*/ 351 w 666"/>
                <a:gd name="T9" fmla="*/ 297 h 300"/>
                <a:gd name="T10" fmla="*/ 533 w 666"/>
                <a:gd name="T11" fmla="*/ 294 h 300"/>
                <a:gd name="T12" fmla="*/ 666 w 666"/>
                <a:gd name="T13" fmla="*/ 297 h 300"/>
                <a:gd name="T14" fmla="*/ 624 w 666"/>
                <a:gd name="T15" fmla="*/ 213 h 300"/>
                <a:gd name="T16" fmla="*/ 596 w 666"/>
                <a:gd name="T17" fmla="*/ 134 h 300"/>
                <a:gd name="T18" fmla="*/ 564 w 666"/>
                <a:gd name="T19" fmla="*/ 53 h 300"/>
                <a:gd name="T20" fmla="*/ 488 w 666"/>
                <a:gd name="T21" fmla="*/ 1 h 300"/>
                <a:gd name="T22" fmla="*/ 454 w 666"/>
                <a:gd name="T23" fmla="*/ 31 h 300"/>
                <a:gd name="T24" fmla="*/ 413 w 666"/>
                <a:gd name="T25" fmla="*/ 10 h 300"/>
                <a:gd name="T26" fmla="*/ 231 w 666"/>
                <a:gd name="T27" fmla="*/ 4 h 300"/>
                <a:gd name="T28" fmla="*/ 7 w 666"/>
                <a:gd name="T29" fmla="*/ 0 h 30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666"/>
                <a:gd name="T46" fmla="*/ 0 h 300"/>
                <a:gd name="T47" fmla="*/ 666 w 666"/>
                <a:gd name="T48" fmla="*/ 300 h 30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666" h="300">
                  <a:moveTo>
                    <a:pt x="7" y="0"/>
                  </a:moveTo>
                  <a:lnTo>
                    <a:pt x="0" y="198"/>
                  </a:lnTo>
                  <a:lnTo>
                    <a:pt x="150" y="203"/>
                  </a:lnTo>
                  <a:lnTo>
                    <a:pt x="148" y="300"/>
                  </a:lnTo>
                  <a:lnTo>
                    <a:pt x="351" y="297"/>
                  </a:lnTo>
                  <a:lnTo>
                    <a:pt x="533" y="294"/>
                  </a:lnTo>
                  <a:lnTo>
                    <a:pt x="666" y="297"/>
                  </a:lnTo>
                  <a:lnTo>
                    <a:pt x="624" y="213"/>
                  </a:lnTo>
                  <a:lnTo>
                    <a:pt x="596" y="134"/>
                  </a:lnTo>
                  <a:lnTo>
                    <a:pt x="564" y="53"/>
                  </a:lnTo>
                  <a:lnTo>
                    <a:pt x="488" y="1"/>
                  </a:lnTo>
                  <a:lnTo>
                    <a:pt x="454" y="31"/>
                  </a:lnTo>
                  <a:lnTo>
                    <a:pt x="413" y="10"/>
                  </a:lnTo>
                  <a:lnTo>
                    <a:pt x="231" y="4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FFF00"/>
            </a:solidFill>
            <a:ln w="1752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1" name="Freeform 20">
              <a:extLst>
                <a:ext uri="{FF2B5EF4-FFF2-40B4-BE49-F238E27FC236}">
                  <a16:creationId xmlns:a16="http://schemas.microsoft.com/office/drawing/2014/main" xmlns="" id="{D493F912-4D39-467F-B3AE-A8B473D65432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2" y="1654"/>
              <a:ext cx="586" cy="298"/>
            </a:xfrm>
            <a:custGeom>
              <a:avLst/>
              <a:gdLst>
                <a:gd name="T0" fmla="*/ 6 w 586"/>
                <a:gd name="T1" fmla="*/ 2 h 298"/>
                <a:gd name="T2" fmla="*/ 5 w 586"/>
                <a:gd name="T3" fmla="*/ 174 h 298"/>
                <a:gd name="T4" fmla="*/ 0 w 586"/>
                <a:gd name="T5" fmla="*/ 295 h 298"/>
                <a:gd name="T6" fmla="*/ 586 w 586"/>
                <a:gd name="T7" fmla="*/ 298 h 298"/>
                <a:gd name="T8" fmla="*/ 575 w 586"/>
                <a:gd name="T9" fmla="*/ 142 h 298"/>
                <a:gd name="T10" fmla="*/ 575 w 586"/>
                <a:gd name="T11" fmla="*/ 84 h 298"/>
                <a:gd name="T12" fmla="*/ 527 w 586"/>
                <a:gd name="T13" fmla="*/ 48 h 298"/>
                <a:gd name="T14" fmla="*/ 542 w 586"/>
                <a:gd name="T15" fmla="*/ 17 h 298"/>
                <a:gd name="T16" fmla="*/ 522 w 586"/>
                <a:gd name="T17" fmla="*/ 0 h 298"/>
                <a:gd name="T18" fmla="*/ 256 w 586"/>
                <a:gd name="T19" fmla="*/ 2 h 298"/>
                <a:gd name="T20" fmla="*/ 6 w 586"/>
                <a:gd name="T21" fmla="*/ 2 h 29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86"/>
                <a:gd name="T34" fmla="*/ 0 h 298"/>
                <a:gd name="T35" fmla="*/ 586 w 586"/>
                <a:gd name="T36" fmla="*/ 298 h 29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86" h="298">
                  <a:moveTo>
                    <a:pt x="6" y="2"/>
                  </a:moveTo>
                  <a:lnTo>
                    <a:pt x="5" y="174"/>
                  </a:lnTo>
                  <a:lnTo>
                    <a:pt x="0" y="295"/>
                  </a:lnTo>
                  <a:lnTo>
                    <a:pt x="586" y="298"/>
                  </a:lnTo>
                  <a:lnTo>
                    <a:pt x="575" y="142"/>
                  </a:lnTo>
                  <a:lnTo>
                    <a:pt x="575" y="84"/>
                  </a:lnTo>
                  <a:lnTo>
                    <a:pt x="527" y="48"/>
                  </a:lnTo>
                  <a:lnTo>
                    <a:pt x="542" y="17"/>
                  </a:lnTo>
                  <a:lnTo>
                    <a:pt x="522" y="0"/>
                  </a:lnTo>
                  <a:lnTo>
                    <a:pt x="256" y="2"/>
                  </a:lnTo>
                  <a:lnTo>
                    <a:pt x="6" y="2"/>
                  </a:lnTo>
                  <a:close/>
                </a:path>
              </a:pathLst>
            </a:custGeom>
            <a:solidFill>
              <a:schemeClr val="tx2"/>
            </a:solidFill>
            <a:ln w="1752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5152" name="Freeform 21">
              <a:extLst>
                <a:ext uri="{FF2B5EF4-FFF2-40B4-BE49-F238E27FC236}">
                  <a16:creationId xmlns:a16="http://schemas.microsoft.com/office/drawing/2014/main" xmlns="" id="{9A50FEF1-D2B7-4D6C-AAEC-AADA5425CF56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4" y="1945"/>
              <a:ext cx="683" cy="331"/>
            </a:xfrm>
            <a:custGeom>
              <a:avLst/>
              <a:gdLst>
                <a:gd name="T0" fmla="*/ 4 w 683"/>
                <a:gd name="T1" fmla="*/ 0 h 329"/>
                <a:gd name="T2" fmla="*/ 0 w 683"/>
                <a:gd name="T3" fmla="*/ 59 h 329"/>
                <a:gd name="T4" fmla="*/ 243 w 683"/>
                <a:gd name="T5" fmla="*/ 67 h 329"/>
                <a:gd name="T6" fmla="*/ 244 w 683"/>
                <a:gd name="T7" fmla="*/ 254 h 329"/>
                <a:gd name="T8" fmla="*/ 368 w 683"/>
                <a:gd name="T9" fmla="*/ 306 h 329"/>
                <a:gd name="T10" fmla="*/ 403 w 683"/>
                <a:gd name="T11" fmla="*/ 287 h 329"/>
                <a:gd name="T12" fmla="*/ 481 w 683"/>
                <a:gd name="T13" fmla="*/ 329 h 329"/>
                <a:gd name="T14" fmla="*/ 533 w 683"/>
                <a:gd name="T15" fmla="*/ 327 h 329"/>
                <a:gd name="T16" fmla="*/ 627 w 683"/>
                <a:gd name="T17" fmla="*/ 287 h 329"/>
                <a:gd name="T18" fmla="*/ 683 w 683"/>
                <a:gd name="T19" fmla="*/ 326 h 329"/>
                <a:gd name="T20" fmla="*/ 683 w 683"/>
                <a:gd name="T21" fmla="*/ 123 h 329"/>
                <a:gd name="T22" fmla="*/ 665 w 683"/>
                <a:gd name="T23" fmla="*/ 4 h 329"/>
                <a:gd name="T24" fmla="*/ 4 w 683"/>
                <a:gd name="T25" fmla="*/ 0 h 32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83"/>
                <a:gd name="T40" fmla="*/ 0 h 329"/>
                <a:gd name="T41" fmla="*/ 683 w 683"/>
                <a:gd name="T42" fmla="*/ 329 h 32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83" h="329">
                  <a:moveTo>
                    <a:pt x="4" y="0"/>
                  </a:moveTo>
                  <a:lnTo>
                    <a:pt x="0" y="59"/>
                  </a:lnTo>
                  <a:lnTo>
                    <a:pt x="243" y="67"/>
                  </a:lnTo>
                  <a:lnTo>
                    <a:pt x="244" y="254"/>
                  </a:lnTo>
                  <a:lnTo>
                    <a:pt x="368" y="306"/>
                  </a:lnTo>
                  <a:lnTo>
                    <a:pt x="403" y="287"/>
                  </a:lnTo>
                  <a:lnTo>
                    <a:pt x="481" y="329"/>
                  </a:lnTo>
                  <a:lnTo>
                    <a:pt x="533" y="327"/>
                  </a:lnTo>
                  <a:lnTo>
                    <a:pt x="627" y="287"/>
                  </a:lnTo>
                  <a:lnTo>
                    <a:pt x="683" y="326"/>
                  </a:lnTo>
                  <a:lnTo>
                    <a:pt x="683" y="123"/>
                  </a:lnTo>
                  <a:lnTo>
                    <a:pt x="665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92D050"/>
            </a:solidFill>
            <a:ln w="1752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5153" name="Freeform 22">
              <a:extLst>
                <a:ext uri="{FF2B5EF4-FFF2-40B4-BE49-F238E27FC236}">
                  <a16:creationId xmlns:a16="http://schemas.microsoft.com/office/drawing/2014/main" xmlns="" id="{53CFDD70-B8B3-4A02-BB6A-0CA67732CE67}"/>
                </a:ext>
              </a:extLst>
            </p:cNvPr>
            <p:cNvSpPr>
              <a:spLocks/>
            </p:cNvSpPr>
            <p:nvPr/>
          </p:nvSpPr>
          <p:spPr bwMode="auto">
            <a:xfrm>
              <a:off x="3714" y="1961"/>
              <a:ext cx="384" cy="358"/>
            </a:xfrm>
            <a:custGeom>
              <a:avLst/>
              <a:gdLst>
                <a:gd name="T0" fmla="*/ 0 w 384"/>
                <a:gd name="T1" fmla="*/ 33 h 358"/>
                <a:gd name="T2" fmla="*/ 151 w 384"/>
                <a:gd name="T3" fmla="*/ 14 h 358"/>
                <a:gd name="T4" fmla="*/ 338 w 384"/>
                <a:gd name="T5" fmla="*/ 0 h 358"/>
                <a:gd name="T6" fmla="*/ 328 w 384"/>
                <a:gd name="T7" fmla="*/ 47 h 358"/>
                <a:gd name="T8" fmla="*/ 370 w 384"/>
                <a:gd name="T9" fmla="*/ 37 h 358"/>
                <a:gd name="T10" fmla="*/ 384 w 384"/>
                <a:gd name="T11" fmla="*/ 68 h 358"/>
                <a:gd name="T12" fmla="*/ 341 w 384"/>
                <a:gd name="T13" fmla="*/ 97 h 358"/>
                <a:gd name="T14" fmla="*/ 351 w 384"/>
                <a:gd name="T15" fmla="*/ 147 h 358"/>
                <a:gd name="T16" fmla="*/ 307 w 384"/>
                <a:gd name="T17" fmla="*/ 230 h 358"/>
                <a:gd name="T18" fmla="*/ 274 w 384"/>
                <a:gd name="T19" fmla="*/ 281 h 358"/>
                <a:gd name="T20" fmla="*/ 293 w 384"/>
                <a:gd name="T21" fmla="*/ 347 h 358"/>
                <a:gd name="T22" fmla="*/ 55 w 384"/>
                <a:gd name="T23" fmla="*/ 358 h 358"/>
                <a:gd name="T24" fmla="*/ 54 w 384"/>
                <a:gd name="T25" fmla="*/ 318 h 358"/>
                <a:gd name="T26" fmla="*/ 7 w 384"/>
                <a:gd name="T27" fmla="*/ 310 h 358"/>
                <a:gd name="T28" fmla="*/ 7 w 384"/>
                <a:gd name="T29" fmla="*/ 97 h 358"/>
                <a:gd name="T30" fmla="*/ 0 w 384"/>
                <a:gd name="T31" fmla="*/ 33 h 35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384"/>
                <a:gd name="T49" fmla="*/ 0 h 358"/>
                <a:gd name="T50" fmla="*/ 384 w 384"/>
                <a:gd name="T51" fmla="*/ 358 h 358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384" h="358">
                  <a:moveTo>
                    <a:pt x="0" y="33"/>
                  </a:moveTo>
                  <a:lnTo>
                    <a:pt x="151" y="14"/>
                  </a:lnTo>
                  <a:lnTo>
                    <a:pt x="338" y="0"/>
                  </a:lnTo>
                  <a:lnTo>
                    <a:pt x="328" y="47"/>
                  </a:lnTo>
                  <a:lnTo>
                    <a:pt x="370" y="37"/>
                  </a:lnTo>
                  <a:lnTo>
                    <a:pt x="384" y="68"/>
                  </a:lnTo>
                  <a:lnTo>
                    <a:pt x="341" y="97"/>
                  </a:lnTo>
                  <a:lnTo>
                    <a:pt x="351" y="147"/>
                  </a:lnTo>
                  <a:lnTo>
                    <a:pt x="307" y="230"/>
                  </a:lnTo>
                  <a:lnTo>
                    <a:pt x="274" y="281"/>
                  </a:lnTo>
                  <a:lnTo>
                    <a:pt x="293" y="347"/>
                  </a:lnTo>
                  <a:lnTo>
                    <a:pt x="55" y="358"/>
                  </a:lnTo>
                  <a:lnTo>
                    <a:pt x="54" y="318"/>
                  </a:lnTo>
                  <a:lnTo>
                    <a:pt x="7" y="310"/>
                  </a:lnTo>
                  <a:lnTo>
                    <a:pt x="7" y="97"/>
                  </a:lnTo>
                  <a:lnTo>
                    <a:pt x="0" y="33"/>
                  </a:lnTo>
                  <a:close/>
                </a:path>
              </a:pathLst>
            </a:custGeom>
            <a:solidFill>
              <a:srgbClr val="92D050"/>
            </a:solidFill>
            <a:ln w="1752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4" name="Freeform 23">
              <a:extLst>
                <a:ext uri="{FF2B5EF4-FFF2-40B4-BE49-F238E27FC236}">
                  <a16:creationId xmlns:a16="http://schemas.microsoft.com/office/drawing/2014/main" xmlns="" id="{707540AA-DAE8-4BF3-AED5-2A7C80AA77C2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9" y="2306"/>
              <a:ext cx="469" cy="376"/>
            </a:xfrm>
            <a:custGeom>
              <a:avLst/>
              <a:gdLst>
                <a:gd name="T0" fmla="*/ 0 w 469"/>
                <a:gd name="T1" fmla="*/ 9 h 376"/>
                <a:gd name="T2" fmla="*/ 235 w 469"/>
                <a:gd name="T3" fmla="*/ 0 h 376"/>
                <a:gd name="T4" fmla="*/ 276 w 469"/>
                <a:gd name="T5" fmla="*/ 78 h 376"/>
                <a:gd name="T6" fmla="*/ 240 w 469"/>
                <a:gd name="T7" fmla="*/ 169 h 376"/>
                <a:gd name="T8" fmla="*/ 229 w 469"/>
                <a:gd name="T9" fmla="*/ 210 h 376"/>
                <a:gd name="T10" fmla="*/ 386 w 469"/>
                <a:gd name="T11" fmla="*/ 193 h 376"/>
                <a:gd name="T12" fmla="*/ 396 w 469"/>
                <a:gd name="T13" fmla="*/ 253 h 376"/>
                <a:gd name="T14" fmla="*/ 349 w 469"/>
                <a:gd name="T15" fmla="*/ 248 h 376"/>
                <a:gd name="T16" fmla="*/ 328 w 469"/>
                <a:gd name="T17" fmla="*/ 273 h 376"/>
                <a:gd name="T18" fmla="*/ 352 w 469"/>
                <a:gd name="T19" fmla="*/ 290 h 376"/>
                <a:gd name="T20" fmla="*/ 395 w 469"/>
                <a:gd name="T21" fmla="*/ 270 h 376"/>
                <a:gd name="T22" fmla="*/ 396 w 469"/>
                <a:gd name="T23" fmla="*/ 299 h 376"/>
                <a:gd name="T24" fmla="*/ 422 w 469"/>
                <a:gd name="T25" fmla="*/ 275 h 376"/>
                <a:gd name="T26" fmla="*/ 439 w 469"/>
                <a:gd name="T27" fmla="*/ 275 h 376"/>
                <a:gd name="T28" fmla="*/ 419 w 469"/>
                <a:gd name="T29" fmla="*/ 325 h 376"/>
                <a:gd name="T30" fmla="*/ 458 w 469"/>
                <a:gd name="T31" fmla="*/ 333 h 376"/>
                <a:gd name="T32" fmla="*/ 469 w 469"/>
                <a:gd name="T33" fmla="*/ 360 h 376"/>
                <a:gd name="T34" fmla="*/ 452 w 469"/>
                <a:gd name="T35" fmla="*/ 369 h 376"/>
                <a:gd name="T36" fmla="*/ 428 w 469"/>
                <a:gd name="T37" fmla="*/ 352 h 376"/>
                <a:gd name="T38" fmla="*/ 382 w 469"/>
                <a:gd name="T39" fmla="*/ 339 h 376"/>
                <a:gd name="T40" fmla="*/ 392 w 469"/>
                <a:gd name="T41" fmla="*/ 372 h 376"/>
                <a:gd name="T42" fmla="*/ 369 w 469"/>
                <a:gd name="T43" fmla="*/ 376 h 376"/>
                <a:gd name="T44" fmla="*/ 350 w 469"/>
                <a:gd name="T45" fmla="*/ 346 h 376"/>
                <a:gd name="T46" fmla="*/ 339 w 469"/>
                <a:gd name="T47" fmla="*/ 365 h 376"/>
                <a:gd name="T48" fmla="*/ 270 w 469"/>
                <a:gd name="T49" fmla="*/ 365 h 376"/>
                <a:gd name="T50" fmla="*/ 270 w 469"/>
                <a:gd name="T51" fmla="*/ 346 h 376"/>
                <a:gd name="T52" fmla="*/ 245 w 469"/>
                <a:gd name="T53" fmla="*/ 325 h 376"/>
                <a:gd name="T54" fmla="*/ 193 w 469"/>
                <a:gd name="T55" fmla="*/ 322 h 376"/>
                <a:gd name="T56" fmla="*/ 236 w 469"/>
                <a:gd name="T57" fmla="*/ 346 h 376"/>
                <a:gd name="T58" fmla="*/ 176 w 469"/>
                <a:gd name="T59" fmla="*/ 359 h 376"/>
                <a:gd name="T60" fmla="*/ 82 w 469"/>
                <a:gd name="T61" fmla="*/ 342 h 376"/>
                <a:gd name="T62" fmla="*/ 46 w 469"/>
                <a:gd name="T63" fmla="*/ 346 h 376"/>
                <a:gd name="T64" fmla="*/ 59 w 469"/>
                <a:gd name="T65" fmla="*/ 220 h 376"/>
                <a:gd name="T66" fmla="*/ 2 w 469"/>
                <a:gd name="T67" fmla="*/ 120 h 376"/>
                <a:gd name="T68" fmla="*/ 0 w 469"/>
                <a:gd name="T69" fmla="*/ 9 h 37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469"/>
                <a:gd name="T106" fmla="*/ 0 h 376"/>
                <a:gd name="T107" fmla="*/ 469 w 469"/>
                <a:gd name="T108" fmla="*/ 376 h 37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469" h="376">
                  <a:moveTo>
                    <a:pt x="0" y="9"/>
                  </a:moveTo>
                  <a:lnTo>
                    <a:pt x="235" y="0"/>
                  </a:lnTo>
                  <a:lnTo>
                    <a:pt x="276" y="78"/>
                  </a:lnTo>
                  <a:lnTo>
                    <a:pt x="240" y="169"/>
                  </a:lnTo>
                  <a:lnTo>
                    <a:pt x="229" y="210"/>
                  </a:lnTo>
                  <a:lnTo>
                    <a:pt x="386" y="193"/>
                  </a:lnTo>
                  <a:lnTo>
                    <a:pt x="396" y="253"/>
                  </a:lnTo>
                  <a:lnTo>
                    <a:pt x="349" y="248"/>
                  </a:lnTo>
                  <a:lnTo>
                    <a:pt x="328" y="273"/>
                  </a:lnTo>
                  <a:lnTo>
                    <a:pt x="352" y="290"/>
                  </a:lnTo>
                  <a:lnTo>
                    <a:pt x="395" y="270"/>
                  </a:lnTo>
                  <a:lnTo>
                    <a:pt x="396" y="299"/>
                  </a:lnTo>
                  <a:lnTo>
                    <a:pt x="422" y="275"/>
                  </a:lnTo>
                  <a:lnTo>
                    <a:pt x="439" y="275"/>
                  </a:lnTo>
                  <a:lnTo>
                    <a:pt x="419" y="325"/>
                  </a:lnTo>
                  <a:lnTo>
                    <a:pt x="458" y="333"/>
                  </a:lnTo>
                  <a:lnTo>
                    <a:pt x="469" y="360"/>
                  </a:lnTo>
                  <a:lnTo>
                    <a:pt x="452" y="369"/>
                  </a:lnTo>
                  <a:lnTo>
                    <a:pt x="428" y="352"/>
                  </a:lnTo>
                  <a:lnTo>
                    <a:pt x="382" y="339"/>
                  </a:lnTo>
                  <a:lnTo>
                    <a:pt x="392" y="372"/>
                  </a:lnTo>
                  <a:lnTo>
                    <a:pt x="369" y="376"/>
                  </a:lnTo>
                  <a:lnTo>
                    <a:pt x="350" y="346"/>
                  </a:lnTo>
                  <a:lnTo>
                    <a:pt x="339" y="365"/>
                  </a:lnTo>
                  <a:lnTo>
                    <a:pt x="270" y="365"/>
                  </a:lnTo>
                  <a:lnTo>
                    <a:pt x="270" y="346"/>
                  </a:lnTo>
                  <a:lnTo>
                    <a:pt x="245" y="325"/>
                  </a:lnTo>
                  <a:lnTo>
                    <a:pt x="193" y="322"/>
                  </a:lnTo>
                  <a:lnTo>
                    <a:pt x="236" y="346"/>
                  </a:lnTo>
                  <a:lnTo>
                    <a:pt x="176" y="359"/>
                  </a:lnTo>
                  <a:lnTo>
                    <a:pt x="82" y="342"/>
                  </a:lnTo>
                  <a:lnTo>
                    <a:pt x="46" y="346"/>
                  </a:lnTo>
                  <a:lnTo>
                    <a:pt x="59" y="220"/>
                  </a:lnTo>
                  <a:lnTo>
                    <a:pt x="2" y="12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FFFF00"/>
            </a:solidFill>
            <a:ln w="1752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5" name="Freeform 24">
              <a:extLst>
                <a:ext uri="{FF2B5EF4-FFF2-40B4-BE49-F238E27FC236}">
                  <a16:creationId xmlns:a16="http://schemas.microsoft.com/office/drawing/2014/main" xmlns="" id="{1544B4A2-5CD5-422A-94C1-2454C8E03E6B}"/>
                </a:ext>
              </a:extLst>
            </p:cNvPr>
            <p:cNvSpPr>
              <a:spLocks/>
            </p:cNvSpPr>
            <p:nvPr/>
          </p:nvSpPr>
          <p:spPr bwMode="auto">
            <a:xfrm>
              <a:off x="3448" y="721"/>
              <a:ext cx="524" cy="588"/>
            </a:xfrm>
            <a:custGeom>
              <a:avLst/>
              <a:gdLst>
                <a:gd name="T0" fmla="*/ 0 w 523"/>
                <a:gd name="T1" fmla="*/ 46 h 588"/>
                <a:gd name="T2" fmla="*/ 137 w 523"/>
                <a:gd name="T3" fmla="*/ 46 h 588"/>
                <a:gd name="T4" fmla="*/ 136 w 523"/>
                <a:gd name="T5" fmla="*/ 0 h 588"/>
                <a:gd name="T6" fmla="*/ 166 w 523"/>
                <a:gd name="T7" fmla="*/ 13 h 588"/>
                <a:gd name="T8" fmla="*/ 171 w 523"/>
                <a:gd name="T9" fmla="*/ 48 h 588"/>
                <a:gd name="T10" fmla="*/ 237 w 523"/>
                <a:gd name="T11" fmla="*/ 87 h 588"/>
                <a:gd name="T12" fmla="*/ 257 w 523"/>
                <a:gd name="T13" fmla="*/ 70 h 588"/>
                <a:gd name="T14" fmla="*/ 296 w 523"/>
                <a:gd name="T15" fmla="*/ 70 h 588"/>
                <a:gd name="T16" fmla="*/ 326 w 523"/>
                <a:gd name="T17" fmla="*/ 104 h 588"/>
                <a:gd name="T18" fmla="*/ 346 w 523"/>
                <a:gd name="T19" fmla="*/ 91 h 588"/>
                <a:gd name="T20" fmla="*/ 403 w 523"/>
                <a:gd name="T21" fmla="*/ 106 h 588"/>
                <a:gd name="T22" fmla="*/ 423 w 523"/>
                <a:gd name="T23" fmla="*/ 80 h 588"/>
                <a:gd name="T24" fmla="*/ 459 w 523"/>
                <a:gd name="T25" fmla="*/ 100 h 588"/>
                <a:gd name="T26" fmla="*/ 523 w 523"/>
                <a:gd name="T27" fmla="*/ 97 h 588"/>
                <a:gd name="T28" fmla="*/ 419 w 523"/>
                <a:gd name="T29" fmla="*/ 170 h 588"/>
                <a:gd name="T30" fmla="*/ 367 w 523"/>
                <a:gd name="T31" fmla="*/ 234 h 588"/>
                <a:gd name="T32" fmla="*/ 377 w 523"/>
                <a:gd name="T33" fmla="*/ 327 h 588"/>
                <a:gd name="T34" fmla="*/ 341 w 523"/>
                <a:gd name="T35" fmla="*/ 366 h 588"/>
                <a:gd name="T36" fmla="*/ 356 w 523"/>
                <a:gd name="T37" fmla="*/ 393 h 588"/>
                <a:gd name="T38" fmla="*/ 356 w 523"/>
                <a:gd name="T39" fmla="*/ 461 h 588"/>
                <a:gd name="T40" fmla="*/ 391 w 523"/>
                <a:gd name="T41" fmla="*/ 461 h 588"/>
                <a:gd name="T42" fmla="*/ 444 w 523"/>
                <a:gd name="T43" fmla="*/ 511 h 588"/>
                <a:gd name="T44" fmla="*/ 466 w 523"/>
                <a:gd name="T45" fmla="*/ 571 h 588"/>
                <a:gd name="T46" fmla="*/ 96 w 523"/>
                <a:gd name="T47" fmla="*/ 588 h 588"/>
                <a:gd name="T48" fmla="*/ 97 w 523"/>
                <a:gd name="T49" fmla="*/ 426 h 588"/>
                <a:gd name="T50" fmla="*/ 64 w 523"/>
                <a:gd name="T51" fmla="*/ 390 h 588"/>
                <a:gd name="T52" fmla="*/ 76 w 523"/>
                <a:gd name="T53" fmla="*/ 347 h 588"/>
                <a:gd name="T54" fmla="*/ 87 w 523"/>
                <a:gd name="T55" fmla="*/ 323 h 588"/>
                <a:gd name="T56" fmla="*/ 64 w 523"/>
                <a:gd name="T57" fmla="*/ 210 h 588"/>
                <a:gd name="T58" fmla="*/ 33 w 523"/>
                <a:gd name="T59" fmla="*/ 136 h 588"/>
                <a:gd name="T60" fmla="*/ 0 w 523"/>
                <a:gd name="T61" fmla="*/ 46 h 588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523"/>
                <a:gd name="T94" fmla="*/ 0 h 588"/>
                <a:gd name="T95" fmla="*/ 523 w 523"/>
                <a:gd name="T96" fmla="*/ 588 h 588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523" h="588">
                  <a:moveTo>
                    <a:pt x="0" y="46"/>
                  </a:moveTo>
                  <a:lnTo>
                    <a:pt x="137" y="46"/>
                  </a:lnTo>
                  <a:lnTo>
                    <a:pt x="136" y="0"/>
                  </a:lnTo>
                  <a:lnTo>
                    <a:pt x="166" y="13"/>
                  </a:lnTo>
                  <a:lnTo>
                    <a:pt x="171" y="48"/>
                  </a:lnTo>
                  <a:lnTo>
                    <a:pt x="237" y="87"/>
                  </a:lnTo>
                  <a:lnTo>
                    <a:pt x="257" y="70"/>
                  </a:lnTo>
                  <a:lnTo>
                    <a:pt x="296" y="70"/>
                  </a:lnTo>
                  <a:lnTo>
                    <a:pt x="326" y="104"/>
                  </a:lnTo>
                  <a:lnTo>
                    <a:pt x="346" y="91"/>
                  </a:lnTo>
                  <a:lnTo>
                    <a:pt x="403" y="106"/>
                  </a:lnTo>
                  <a:lnTo>
                    <a:pt x="423" y="80"/>
                  </a:lnTo>
                  <a:lnTo>
                    <a:pt x="459" y="100"/>
                  </a:lnTo>
                  <a:lnTo>
                    <a:pt x="523" y="97"/>
                  </a:lnTo>
                  <a:lnTo>
                    <a:pt x="419" y="170"/>
                  </a:lnTo>
                  <a:lnTo>
                    <a:pt x="367" y="234"/>
                  </a:lnTo>
                  <a:lnTo>
                    <a:pt x="377" y="327"/>
                  </a:lnTo>
                  <a:lnTo>
                    <a:pt x="341" y="366"/>
                  </a:lnTo>
                  <a:lnTo>
                    <a:pt x="356" y="393"/>
                  </a:lnTo>
                  <a:lnTo>
                    <a:pt x="356" y="461"/>
                  </a:lnTo>
                  <a:lnTo>
                    <a:pt x="391" y="461"/>
                  </a:lnTo>
                  <a:lnTo>
                    <a:pt x="444" y="511"/>
                  </a:lnTo>
                  <a:lnTo>
                    <a:pt x="466" y="571"/>
                  </a:lnTo>
                  <a:lnTo>
                    <a:pt x="96" y="588"/>
                  </a:lnTo>
                  <a:lnTo>
                    <a:pt x="97" y="426"/>
                  </a:lnTo>
                  <a:lnTo>
                    <a:pt x="64" y="390"/>
                  </a:lnTo>
                  <a:lnTo>
                    <a:pt x="76" y="347"/>
                  </a:lnTo>
                  <a:lnTo>
                    <a:pt x="87" y="323"/>
                  </a:lnTo>
                  <a:lnTo>
                    <a:pt x="64" y="210"/>
                  </a:lnTo>
                  <a:lnTo>
                    <a:pt x="33" y="136"/>
                  </a:lnTo>
                  <a:lnTo>
                    <a:pt x="0" y="46"/>
                  </a:lnTo>
                  <a:close/>
                </a:path>
              </a:pathLst>
            </a:custGeom>
            <a:solidFill>
              <a:schemeClr val="tx2"/>
            </a:solidFill>
            <a:ln w="1752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5156" name="Freeform 25">
              <a:extLst>
                <a:ext uri="{FF2B5EF4-FFF2-40B4-BE49-F238E27FC236}">
                  <a16:creationId xmlns:a16="http://schemas.microsoft.com/office/drawing/2014/main" xmlns="" id="{70A74276-A921-457E-805D-76ECE0020075}"/>
                </a:ext>
              </a:extLst>
            </p:cNvPr>
            <p:cNvSpPr>
              <a:spLocks/>
            </p:cNvSpPr>
            <p:nvPr/>
          </p:nvSpPr>
          <p:spPr bwMode="auto">
            <a:xfrm>
              <a:off x="3787" y="924"/>
              <a:ext cx="397" cy="464"/>
            </a:xfrm>
            <a:custGeom>
              <a:avLst/>
              <a:gdLst>
                <a:gd name="T0" fmla="*/ 28 w 397"/>
                <a:gd name="T1" fmla="*/ 31 h 464"/>
                <a:gd name="T2" fmla="*/ 58 w 397"/>
                <a:gd name="T3" fmla="*/ 27 h 464"/>
                <a:gd name="T4" fmla="*/ 85 w 397"/>
                <a:gd name="T5" fmla="*/ 27 h 464"/>
                <a:gd name="T6" fmla="*/ 102 w 397"/>
                <a:gd name="T7" fmla="*/ 0 h 464"/>
                <a:gd name="T8" fmla="*/ 115 w 397"/>
                <a:gd name="T9" fmla="*/ 34 h 464"/>
                <a:gd name="T10" fmla="*/ 158 w 397"/>
                <a:gd name="T11" fmla="*/ 34 h 464"/>
                <a:gd name="T12" fmla="*/ 181 w 397"/>
                <a:gd name="T13" fmla="*/ 65 h 464"/>
                <a:gd name="T14" fmla="*/ 225 w 397"/>
                <a:gd name="T15" fmla="*/ 57 h 464"/>
                <a:gd name="T16" fmla="*/ 255 w 397"/>
                <a:gd name="T17" fmla="*/ 77 h 464"/>
                <a:gd name="T18" fmla="*/ 311 w 397"/>
                <a:gd name="T19" fmla="*/ 91 h 464"/>
                <a:gd name="T20" fmla="*/ 321 w 397"/>
                <a:gd name="T21" fmla="*/ 115 h 464"/>
                <a:gd name="T22" fmla="*/ 350 w 397"/>
                <a:gd name="T23" fmla="*/ 117 h 464"/>
                <a:gd name="T24" fmla="*/ 341 w 397"/>
                <a:gd name="T25" fmla="*/ 141 h 464"/>
                <a:gd name="T26" fmla="*/ 351 w 397"/>
                <a:gd name="T27" fmla="*/ 168 h 464"/>
                <a:gd name="T28" fmla="*/ 332 w 397"/>
                <a:gd name="T29" fmla="*/ 203 h 464"/>
                <a:gd name="T30" fmla="*/ 345 w 397"/>
                <a:gd name="T31" fmla="*/ 210 h 464"/>
                <a:gd name="T32" fmla="*/ 377 w 397"/>
                <a:gd name="T33" fmla="*/ 173 h 464"/>
                <a:gd name="T34" fmla="*/ 375 w 397"/>
                <a:gd name="T35" fmla="*/ 160 h 464"/>
                <a:gd name="T36" fmla="*/ 388 w 397"/>
                <a:gd name="T37" fmla="*/ 154 h 464"/>
                <a:gd name="T38" fmla="*/ 397 w 397"/>
                <a:gd name="T39" fmla="*/ 173 h 464"/>
                <a:gd name="T40" fmla="*/ 372 w 397"/>
                <a:gd name="T41" fmla="*/ 198 h 464"/>
                <a:gd name="T42" fmla="*/ 362 w 397"/>
                <a:gd name="T43" fmla="*/ 257 h 464"/>
                <a:gd name="T44" fmla="*/ 362 w 397"/>
                <a:gd name="T45" fmla="*/ 355 h 464"/>
                <a:gd name="T46" fmla="*/ 377 w 397"/>
                <a:gd name="T47" fmla="*/ 373 h 464"/>
                <a:gd name="T48" fmla="*/ 371 w 397"/>
                <a:gd name="T49" fmla="*/ 434 h 464"/>
                <a:gd name="T50" fmla="*/ 182 w 397"/>
                <a:gd name="T51" fmla="*/ 464 h 464"/>
                <a:gd name="T52" fmla="*/ 135 w 397"/>
                <a:gd name="T53" fmla="*/ 435 h 464"/>
                <a:gd name="T54" fmla="*/ 145 w 397"/>
                <a:gd name="T55" fmla="*/ 398 h 464"/>
                <a:gd name="T56" fmla="*/ 122 w 397"/>
                <a:gd name="T57" fmla="*/ 358 h 464"/>
                <a:gd name="T58" fmla="*/ 102 w 397"/>
                <a:gd name="T59" fmla="*/ 308 h 464"/>
                <a:gd name="T60" fmla="*/ 50 w 397"/>
                <a:gd name="T61" fmla="*/ 258 h 464"/>
                <a:gd name="T62" fmla="*/ 17 w 397"/>
                <a:gd name="T63" fmla="*/ 258 h 464"/>
                <a:gd name="T64" fmla="*/ 17 w 397"/>
                <a:gd name="T65" fmla="*/ 190 h 464"/>
                <a:gd name="T66" fmla="*/ 0 w 397"/>
                <a:gd name="T67" fmla="*/ 164 h 464"/>
                <a:gd name="T68" fmla="*/ 37 w 397"/>
                <a:gd name="T69" fmla="*/ 124 h 464"/>
                <a:gd name="T70" fmla="*/ 28 w 397"/>
                <a:gd name="T71" fmla="*/ 31 h 46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397"/>
                <a:gd name="T109" fmla="*/ 0 h 464"/>
                <a:gd name="T110" fmla="*/ 397 w 397"/>
                <a:gd name="T111" fmla="*/ 464 h 464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397" h="464">
                  <a:moveTo>
                    <a:pt x="28" y="31"/>
                  </a:moveTo>
                  <a:lnTo>
                    <a:pt x="58" y="27"/>
                  </a:lnTo>
                  <a:lnTo>
                    <a:pt x="85" y="27"/>
                  </a:lnTo>
                  <a:lnTo>
                    <a:pt x="102" y="0"/>
                  </a:lnTo>
                  <a:lnTo>
                    <a:pt x="115" y="34"/>
                  </a:lnTo>
                  <a:lnTo>
                    <a:pt x="158" y="34"/>
                  </a:lnTo>
                  <a:lnTo>
                    <a:pt x="181" y="65"/>
                  </a:lnTo>
                  <a:lnTo>
                    <a:pt x="225" y="57"/>
                  </a:lnTo>
                  <a:lnTo>
                    <a:pt x="255" y="77"/>
                  </a:lnTo>
                  <a:lnTo>
                    <a:pt x="311" y="91"/>
                  </a:lnTo>
                  <a:lnTo>
                    <a:pt x="321" y="115"/>
                  </a:lnTo>
                  <a:lnTo>
                    <a:pt x="350" y="117"/>
                  </a:lnTo>
                  <a:lnTo>
                    <a:pt x="341" y="141"/>
                  </a:lnTo>
                  <a:lnTo>
                    <a:pt x="351" y="168"/>
                  </a:lnTo>
                  <a:lnTo>
                    <a:pt x="332" y="203"/>
                  </a:lnTo>
                  <a:lnTo>
                    <a:pt x="345" y="210"/>
                  </a:lnTo>
                  <a:lnTo>
                    <a:pt x="377" y="173"/>
                  </a:lnTo>
                  <a:lnTo>
                    <a:pt x="375" y="160"/>
                  </a:lnTo>
                  <a:lnTo>
                    <a:pt x="388" y="154"/>
                  </a:lnTo>
                  <a:lnTo>
                    <a:pt x="397" y="173"/>
                  </a:lnTo>
                  <a:lnTo>
                    <a:pt x="372" y="198"/>
                  </a:lnTo>
                  <a:lnTo>
                    <a:pt x="362" y="257"/>
                  </a:lnTo>
                  <a:lnTo>
                    <a:pt x="362" y="355"/>
                  </a:lnTo>
                  <a:lnTo>
                    <a:pt x="377" y="373"/>
                  </a:lnTo>
                  <a:lnTo>
                    <a:pt x="371" y="434"/>
                  </a:lnTo>
                  <a:lnTo>
                    <a:pt x="182" y="464"/>
                  </a:lnTo>
                  <a:lnTo>
                    <a:pt x="135" y="435"/>
                  </a:lnTo>
                  <a:lnTo>
                    <a:pt x="145" y="398"/>
                  </a:lnTo>
                  <a:lnTo>
                    <a:pt x="122" y="358"/>
                  </a:lnTo>
                  <a:lnTo>
                    <a:pt x="102" y="308"/>
                  </a:lnTo>
                  <a:lnTo>
                    <a:pt x="50" y="258"/>
                  </a:lnTo>
                  <a:lnTo>
                    <a:pt x="17" y="258"/>
                  </a:lnTo>
                  <a:lnTo>
                    <a:pt x="17" y="190"/>
                  </a:lnTo>
                  <a:lnTo>
                    <a:pt x="0" y="164"/>
                  </a:lnTo>
                  <a:lnTo>
                    <a:pt x="37" y="124"/>
                  </a:lnTo>
                  <a:lnTo>
                    <a:pt x="28" y="31"/>
                  </a:lnTo>
                  <a:close/>
                </a:path>
              </a:pathLst>
            </a:custGeom>
            <a:solidFill>
              <a:srgbClr val="FFFF00"/>
            </a:solidFill>
            <a:ln w="1752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7" name="Freeform 26">
              <a:extLst>
                <a:ext uri="{FF2B5EF4-FFF2-40B4-BE49-F238E27FC236}">
                  <a16:creationId xmlns:a16="http://schemas.microsoft.com/office/drawing/2014/main" xmlns="" id="{1C9141B0-5B91-4467-9787-2789BCF69286}"/>
                </a:ext>
              </a:extLst>
            </p:cNvPr>
            <p:cNvSpPr>
              <a:spLocks/>
            </p:cNvSpPr>
            <p:nvPr/>
          </p:nvSpPr>
          <p:spPr bwMode="auto">
            <a:xfrm>
              <a:off x="3535" y="1291"/>
              <a:ext cx="462" cy="300"/>
            </a:xfrm>
            <a:custGeom>
              <a:avLst/>
              <a:gdLst>
                <a:gd name="T0" fmla="*/ 7 w 462"/>
                <a:gd name="T1" fmla="*/ 16 h 300"/>
                <a:gd name="T2" fmla="*/ 0 w 462"/>
                <a:gd name="T3" fmla="*/ 68 h 300"/>
                <a:gd name="T4" fmla="*/ 10 w 462"/>
                <a:gd name="T5" fmla="*/ 124 h 300"/>
                <a:gd name="T6" fmla="*/ 53 w 462"/>
                <a:gd name="T7" fmla="*/ 238 h 300"/>
                <a:gd name="T8" fmla="*/ 77 w 462"/>
                <a:gd name="T9" fmla="*/ 300 h 300"/>
                <a:gd name="T10" fmla="*/ 349 w 462"/>
                <a:gd name="T11" fmla="*/ 285 h 300"/>
                <a:gd name="T12" fmla="*/ 393 w 462"/>
                <a:gd name="T13" fmla="*/ 300 h 300"/>
                <a:gd name="T14" fmla="*/ 420 w 462"/>
                <a:gd name="T15" fmla="*/ 241 h 300"/>
                <a:gd name="T16" fmla="*/ 410 w 462"/>
                <a:gd name="T17" fmla="*/ 200 h 300"/>
                <a:gd name="T18" fmla="*/ 456 w 462"/>
                <a:gd name="T19" fmla="*/ 191 h 300"/>
                <a:gd name="T20" fmla="*/ 462 w 462"/>
                <a:gd name="T21" fmla="*/ 125 h 300"/>
                <a:gd name="T22" fmla="*/ 434 w 462"/>
                <a:gd name="T23" fmla="*/ 97 h 300"/>
                <a:gd name="T24" fmla="*/ 387 w 462"/>
                <a:gd name="T25" fmla="*/ 68 h 300"/>
                <a:gd name="T26" fmla="*/ 397 w 462"/>
                <a:gd name="T27" fmla="*/ 28 h 300"/>
                <a:gd name="T28" fmla="*/ 377 w 462"/>
                <a:gd name="T29" fmla="*/ 0 h 300"/>
                <a:gd name="T30" fmla="*/ 276 w 462"/>
                <a:gd name="T31" fmla="*/ 4 h 300"/>
                <a:gd name="T32" fmla="*/ 173 w 462"/>
                <a:gd name="T33" fmla="*/ 8 h 300"/>
                <a:gd name="T34" fmla="*/ 7 w 462"/>
                <a:gd name="T35" fmla="*/ 16 h 30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462"/>
                <a:gd name="T55" fmla="*/ 0 h 300"/>
                <a:gd name="T56" fmla="*/ 462 w 462"/>
                <a:gd name="T57" fmla="*/ 300 h 300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462" h="300">
                  <a:moveTo>
                    <a:pt x="7" y="16"/>
                  </a:moveTo>
                  <a:lnTo>
                    <a:pt x="0" y="68"/>
                  </a:lnTo>
                  <a:lnTo>
                    <a:pt x="10" y="124"/>
                  </a:lnTo>
                  <a:lnTo>
                    <a:pt x="53" y="238"/>
                  </a:lnTo>
                  <a:lnTo>
                    <a:pt x="77" y="300"/>
                  </a:lnTo>
                  <a:lnTo>
                    <a:pt x="349" y="285"/>
                  </a:lnTo>
                  <a:lnTo>
                    <a:pt x="393" y="300"/>
                  </a:lnTo>
                  <a:lnTo>
                    <a:pt x="420" y="241"/>
                  </a:lnTo>
                  <a:lnTo>
                    <a:pt x="410" y="200"/>
                  </a:lnTo>
                  <a:lnTo>
                    <a:pt x="456" y="191"/>
                  </a:lnTo>
                  <a:lnTo>
                    <a:pt x="462" y="125"/>
                  </a:lnTo>
                  <a:lnTo>
                    <a:pt x="434" y="97"/>
                  </a:lnTo>
                  <a:lnTo>
                    <a:pt x="387" y="68"/>
                  </a:lnTo>
                  <a:lnTo>
                    <a:pt x="397" y="28"/>
                  </a:lnTo>
                  <a:lnTo>
                    <a:pt x="377" y="0"/>
                  </a:lnTo>
                  <a:lnTo>
                    <a:pt x="276" y="4"/>
                  </a:lnTo>
                  <a:lnTo>
                    <a:pt x="173" y="8"/>
                  </a:lnTo>
                  <a:lnTo>
                    <a:pt x="7" y="16"/>
                  </a:lnTo>
                  <a:close/>
                </a:path>
              </a:pathLst>
            </a:custGeom>
            <a:solidFill>
              <a:srgbClr val="FFFF00"/>
            </a:solidFill>
            <a:ln w="1752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8" name="Freeform 27">
              <a:extLst>
                <a:ext uri="{FF2B5EF4-FFF2-40B4-BE49-F238E27FC236}">
                  <a16:creationId xmlns:a16="http://schemas.microsoft.com/office/drawing/2014/main" xmlns="" id="{907D54AE-9F53-4C37-8ECD-EB246804EEDA}"/>
                </a:ext>
              </a:extLst>
            </p:cNvPr>
            <p:cNvSpPr>
              <a:spLocks/>
            </p:cNvSpPr>
            <p:nvPr/>
          </p:nvSpPr>
          <p:spPr bwMode="auto">
            <a:xfrm>
              <a:off x="3942" y="858"/>
              <a:ext cx="427" cy="184"/>
            </a:xfrm>
            <a:custGeom>
              <a:avLst/>
              <a:gdLst>
                <a:gd name="T0" fmla="*/ 0 w 427"/>
                <a:gd name="T1" fmla="*/ 101 h 184"/>
                <a:gd name="T2" fmla="*/ 96 w 427"/>
                <a:gd name="T3" fmla="*/ 0 h 184"/>
                <a:gd name="T4" fmla="*/ 79 w 427"/>
                <a:gd name="T5" fmla="*/ 41 h 184"/>
                <a:gd name="T6" fmla="*/ 92 w 427"/>
                <a:gd name="T7" fmla="*/ 54 h 184"/>
                <a:gd name="T8" fmla="*/ 122 w 427"/>
                <a:gd name="T9" fmla="*/ 37 h 184"/>
                <a:gd name="T10" fmla="*/ 187 w 427"/>
                <a:gd name="T11" fmla="*/ 63 h 184"/>
                <a:gd name="T12" fmla="*/ 216 w 427"/>
                <a:gd name="T13" fmla="*/ 41 h 184"/>
                <a:gd name="T14" fmla="*/ 305 w 427"/>
                <a:gd name="T15" fmla="*/ 30 h 184"/>
                <a:gd name="T16" fmla="*/ 322 w 427"/>
                <a:gd name="T17" fmla="*/ 56 h 184"/>
                <a:gd name="T18" fmla="*/ 356 w 427"/>
                <a:gd name="T19" fmla="*/ 50 h 184"/>
                <a:gd name="T20" fmla="*/ 423 w 427"/>
                <a:gd name="T21" fmla="*/ 77 h 184"/>
                <a:gd name="T22" fmla="*/ 427 w 427"/>
                <a:gd name="T23" fmla="*/ 97 h 184"/>
                <a:gd name="T24" fmla="*/ 355 w 427"/>
                <a:gd name="T25" fmla="*/ 114 h 184"/>
                <a:gd name="T26" fmla="*/ 333 w 427"/>
                <a:gd name="T27" fmla="*/ 101 h 184"/>
                <a:gd name="T28" fmla="*/ 296 w 427"/>
                <a:gd name="T29" fmla="*/ 106 h 184"/>
                <a:gd name="T30" fmla="*/ 253 w 427"/>
                <a:gd name="T31" fmla="*/ 131 h 184"/>
                <a:gd name="T32" fmla="*/ 233 w 427"/>
                <a:gd name="T33" fmla="*/ 133 h 184"/>
                <a:gd name="T34" fmla="*/ 217 w 427"/>
                <a:gd name="T35" fmla="*/ 114 h 184"/>
                <a:gd name="T36" fmla="*/ 193 w 427"/>
                <a:gd name="T37" fmla="*/ 183 h 184"/>
                <a:gd name="T38" fmla="*/ 166 w 427"/>
                <a:gd name="T39" fmla="*/ 184 h 184"/>
                <a:gd name="T40" fmla="*/ 155 w 427"/>
                <a:gd name="T41" fmla="*/ 157 h 184"/>
                <a:gd name="T42" fmla="*/ 97 w 427"/>
                <a:gd name="T43" fmla="*/ 144 h 184"/>
                <a:gd name="T44" fmla="*/ 70 w 427"/>
                <a:gd name="T45" fmla="*/ 124 h 184"/>
                <a:gd name="T46" fmla="*/ 23 w 427"/>
                <a:gd name="T47" fmla="*/ 131 h 184"/>
                <a:gd name="T48" fmla="*/ 0 w 427"/>
                <a:gd name="T49" fmla="*/ 101 h 18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427"/>
                <a:gd name="T76" fmla="*/ 0 h 184"/>
                <a:gd name="T77" fmla="*/ 427 w 427"/>
                <a:gd name="T78" fmla="*/ 184 h 18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427" h="184">
                  <a:moveTo>
                    <a:pt x="0" y="101"/>
                  </a:moveTo>
                  <a:lnTo>
                    <a:pt x="96" y="0"/>
                  </a:lnTo>
                  <a:lnTo>
                    <a:pt x="79" y="41"/>
                  </a:lnTo>
                  <a:lnTo>
                    <a:pt x="92" y="54"/>
                  </a:lnTo>
                  <a:lnTo>
                    <a:pt x="122" y="37"/>
                  </a:lnTo>
                  <a:lnTo>
                    <a:pt x="187" y="63"/>
                  </a:lnTo>
                  <a:lnTo>
                    <a:pt x="216" y="41"/>
                  </a:lnTo>
                  <a:lnTo>
                    <a:pt x="305" y="30"/>
                  </a:lnTo>
                  <a:lnTo>
                    <a:pt x="322" y="56"/>
                  </a:lnTo>
                  <a:lnTo>
                    <a:pt x="356" y="50"/>
                  </a:lnTo>
                  <a:lnTo>
                    <a:pt x="423" y="77"/>
                  </a:lnTo>
                  <a:lnTo>
                    <a:pt x="427" y="97"/>
                  </a:lnTo>
                  <a:lnTo>
                    <a:pt x="355" y="114"/>
                  </a:lnTo>
                  <a:lnTo>
                    <a:pt x="333" y="101"/>
                  </a:lnTo>
                  <a:lnTo>
                    <a:pt x="296" y="106"/>
                  </a:lnTo>
                  <a:lnTo>
                    <a:pt x="253" y="131"/>
                  </a:lnTo>
                  <a:lnTo>
                    <a:pt x="233" y="133"/>
                  </a:lnTo>
                  <a:lnTo>
                    <a:pt x="217" y="114"/>
                  </a:lnTo>
                  <a:lnTo>
                    <a:pt x="193" y="183"/>
                  </a:lnTo>
                  <a:lnTo>
                    <a:pt x="166" y="184"/>
                  </a:lnTo>
                  <a:lnTo>
                    <a:pt x="155" y="157"/>
                  </a:lnTo>
                  <a:lnTo>
                    <a:pt x="97" y="144"/>
                  </a:lnTo>
                  <a:lnTo>
                    <a:pt x="70" y="124"/>
                  </a:lnTo>
                  <a:lnTo>
                    <a:pt x="23" y="131"/>
                  </a:lnTo>
                  <a:lnTo>
                    <a:pt x="0" y="101"/>
                  </a:lnTo>
                  <a:close/>
                </a:path>
              </a:pathLst>
            </a:custGeom>
            <a:solidFill>
              <a:srgbClr val="FFFF00"/>
            </a:solidFill>
            <a:ln w="1752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9" name="Freeform 28">
              <a:extLst>
                <a:ext uri="{FF2B5EF4-FFF2-40B4-BE49-F238E27FC236}">
                  <a16:creationId xmlns:a16="http://schemas.microsoft.com/office/drawing/2014/main" xmlns="" id="{EC0EF9A2-F20B-42A5-BD56-E2D876DCD193}"/>
                </a:ext>
              </a:extLst>
            </p:cNvPr>
            <p:cNvSpPr>
              <a:spLocks/>
            </p:cNvSpPr>
            <p:nvPr/>
          </p:nvSpPr>
          <p:spPr bwMode="auto">
            <a:xfrm>
              <a:off x="4238" y="988"/>
              <a:ext cx="306" cy="414"/>
            </a:xfrm>
            <a:custGeom>
              <a:avLst/>
              <a:gdLst>
                <a:gd name="T0" fmla="*/ 77 w 306"/>
                <a:gd name="T1" fmla="*/ 17 h 414"/>
                <a:gd name="T2" fmla="*/ 89 w 306"/>
                <a:gd name="T3" fmla="*/ 43 h 414"/>
                <a:gd name="T4" fmla="*/ 67 w 306"/>
                <a:gd name="T5" fmla="*/ 59 h 414"/>
                <a:gd name="T6" fmla="*/ 66 w 306"/>
                <a:gd name="T7" fmla="*/ 124 h 414"/>
                <a:gd name="T8" fmla="*/ 54 w 306"/>
                <a:gd name="T9" fmla="*/ 81 h 414"/>
                <a:gd name="T10" fmla="*/ 10 w 306"/>
                <a:gd name="T11" fmla="*/ 123 h 414"/>
                <a:gd name="T12" fmla="*/ 0 w 306"/>
                <a:gd name="T13" fmla="*/ 241 h 414"/>
                <a:gd name="T14" fmla="*/ 29 w 306"/>
                <a:gd name="T15" fmla="*/ 300 h 414"/>
                <a:gd name="T16" fmla="*/ 31 w 306"/>
                <a:gd name="T17" fmla="*/ 330 h 414"/>
                <a:gd name="T18" fmla="*/ 33 w 306"/>
                <a:gd name="T19" fmla="*/ 354 h 414"/>
                <a:gd name="T20" fmla="*/ 31 w 306"/>
                <a:gd name="T21" fmla="*/ 376 h 414"/>
                <a:gd name="T22" fmla="*/ 26 w 306"/>
                <a:gd name="T23" fmla="*/ 414 h 414"/>
                <a:gd name="T24" fmla="*/ 146 w 306"/>
                <a:gd name="T25" fmla="*/ 407 h 414"/>
                <a:gd name="T26" fmla="*/ 304 w 306"/>
                <a:gd name="T27" fmla="*/ 393 h 414"/>
                <a:gd name="T28" fmla="*/ 276 w 306"/>
                <a:gd name="T29" fmla="*/ 384 h 414"/>
                <a:gd name="T30" fmla="*/ 260 w 306"/>
                <a:gd name="T31" fmla="*/ 363 h 414"/>
                <a:gd name="T32" fmla="*/ 284 w 306"/>
                <a:gd name="T33" fmla="*/ 344 h 414"/>
                <a:gd name="T34" fmla="*/ 284 w 306"/>
                <a:gd name="T35" fmla="*/ 321 h 414"/>
                <a:gd name="T36" fmla="*/ 273 w 306"/>
                <a:gd name="T37" fmla="*/ 301 h 414"/>
                <a:gd name="T38" fmla="*/ 284 w 306"/>
                <a:gd name="T39" fmla="*/ 287 h 414"/>
                <a:gd name="T40" fmla="*/ 306 w 306"/>
                <a:gd name="T41" fmla="*/ 289 h 414"/>
                <a:gd name="T42" fmla="*/ 301 w 306"/>
                <a:gd name="T43" fmla="*/ 231 h 414"/>
                <a:gd name="T44" fmla="*/ 296 w 306"/>
                <a:gd name="T45" fmla="*/ 197 h 414"/>
                <a:gd name="T46" fmla="*/ 283 w 306"/>
                <a:gd name="T47" fmla="*/ 176 h 414"/>
                <a:gd name="T48" fmla="*/ 270 w 306"/>
                <a:gd name="T49" fmla="*/ 163 h 414"/>
                <a:gd name="T50" fmla="*/ 250 w 306"/>
                <a:gd name="T51" fmla="*/ 159 h 414"/>
                <a:gd name="T52" fmla="*/ 231 w 306"/>
                <a:gd name="T53" fmla="*/ 159 h 414"/>
                <a:gd name="T54" fmla="*/ 211 w 306"/>
                <a:gd name="T55" fmla="*/ 186 h 414"/>
                <a:gd name="T56" fmla="*/ 199 w 306"/>
                <a:gd name="T57" fmla="*/ 194 h 414"/>
                <a:gd name="T58" fmla="*/ 190 w 306"/>
                <a:gd name="T59" fmla="*/ 197 h 414"/>
                <a:gd name="T60" fmla="*/ 180 w 306"/>
                <a:gd name="T61" fmla="*/ 193 h 414"/>
                <a:gd name="T62" fmla="*/ 177 w 306"/>
                <a:gd name="T63" fmla="*/ 180 h 414"/>
                <a:gd name="T64" fmla="*/ 180 w 306"/>
                <a:gd name="T65" fmla="*/ 171 h 414"/>
                <a:gd name="T66" fmla="*/ 189 w 306"/>
                <a:gd name="T67" fmla="*/ 163 h 414"/>
                <a:gd name="T68" fmla="*/ 197 w 306"/>
                <a:gd name="T69" fmla="*/ 159 h 414"/>
                <a:gd name="T70" fmla="*/ 206 w 306"/>
                <a:gd name="T71" fmla="*/ 157 h 414"/>
                <a:gd name="T72" fmla="*/ 206 w 306"/>
                <a:gd name="T73" fmla="*/ 141 h 414"/>
                <a:gd name="T74" fmla="*/ 229 w 306"/>
                <a:gd name="T75" fmla="*/ 124 h 414"/>
                <a:gd name="T76" fmla="*/ 206 w 306"/>
                <a:gd name="T77" fmla="*/ 70 h 414"/>
                <a:gd name="T78" fmla="*/ 206 w 306"/>
                <a:gd name="T79" fmla="*/ 44 h 414"/>
                <a:gd name="T80" fmla="*/ 167 w 306"/>
                <a:gd name="T81" fmla="*/ 34 h 414"/>
                <a:gd name="T82" fmla="*/ 111 w 306"/>
                <a:gd name="T83" fmla="*/ 0 h 414"/>
                <a:gd name="T84" fmla="*/ 77 w 306"/>
                <a:gd name="T85" fmla="*/ 17 h 414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06"/>
                <a:gd name="T130" fmla="*/ 0 h 414"/>
                <a:gd name="T131" fmla="*/ 306 w 306"/>
                <a:gd name="T132" fmla="*/ 414 h 414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06" h="414">
                  <a:moveTo>
                    <a:pt x="77" y="17"/>
                  </a:moveTo>
                  <a:lnTo>
                    <a:pt x="89" y="43"/>
                  </a:lnTo>
                  <a:lnTo>
                    <a:pt x="67" y="59"/>
                  </a:lnTo>
                  <a:lnTo>
                    <a:pt x="66" y="124"/>
                  </a:lnTo>
                  <a:lnTo>
                    <a:pt x="54" y="81"/>
                  </a:lnTo>
                  <a:lnTo>
                    <a:pt x="10" y="123"/>
                  </a:lnTo>
                  <a:lnTo>
                    <a:pt x="0" y="241"/>
                  </a:lnTo>
                  <a:lnTo>
                    <a:pt x="29" y="300"/>
                  </a:lnTo>
                  <a:lnTo>
                    <a:pt x="31" y="330"/>
                  </a:lnTo>
                  <a:lnTo>
                    <a:pt x="33" y="354"/>
                  </a:lnTo>
                  <a:lnTo>
                    <a:pt x="31" y="376"/>
                  </a:lnTo>
                  <a:lnTo>
                    <a:pt x="26" y="414"/>
                  </a:lnTo>
                  <a:lnTo>
                    <a:pt x="146" y="407"/>
                  </a:lnTo>
                  <a:lnTo>
                    <a:pt x="304" y="393"/>
                  </a:lnTo>
                  <a:lnTo>
                    <a:pt x="276" y="384"/>
                  </a:lnTo>
                  <a:lnTo>
                    <a:pt x="260" y="363"/>
                  </a:lnTo>
                  <a:lnTo>
                    <a:pt x="284" y="344"/>
                  </a:lnTo>
                  <a:lnTo>
                    <a:pt x="284" y="321"/>
                  </a:lnTo>
                  <a:lnTo>
                    <a:pt x="273" y="301"/>
                  </a:lnTo>
                  <a:lnTo>
                    <a:pt x="284" y="287"/>
                  </a:lnTo>
                  <a:lnTo>
                    <a:pt x="306" y="289"/>
                  </a:lnTo>
                  <a:lnTo>
                    <a:pt x="301" y="231"/>
                  </a:lnTo>
                  <a:lnTo>
                    <a:pt x="296" y="197"/>
                  </a:lnTo>
                  <a:lnTo>
                    <a:pt x="283" y="176"/>
                  </a:lnTo>
                  <a:lnTo>
                    <a:pt x="270" y="163"/>
                  </a:lnTo>
                  <a:lnTo>
                    <a:pt x="250" y="159"/>
                  </a:lnTo>
                  <a:lnTo>
                    <a:pt x="231" y="159"/>
                  </a:lnTo>
                  <a:lnTo>
                    <a:pt x="211" y="186"/>
                  </a:lnTo>
                  <a:lnTo>
                    <a:pt x="199" y="194"/>
                  </a:lnTo>
                  <a:lnTo>
                    <a:pt x="190" y="197"/>
                  </a:lnTo>
                  <a:lnTo>
                    <a:pt x="180" y="193"/>
                  </a:lnTo>
                  <a:lnTo>
                    <a:pt x="177" y="180"/>
                  </a:lnTo>
                  <a:lnTo>
                    <a:pt x="180" y="171"/>
                  </a:lnTo>
                  <a:lnTo>
                    <a:pt x="189" y="163"/>
                  </a:lnTo>
                  <a:lnTo>
                    <a:pt x="197" y="159"/>
                  </a:lnTo>
                  <a:lnTo>
                    <a:pt x="206" y="157"/>
                  </a:lnTo>
                  <a:lnTo>
                    <a:pt x="206" y="141"/>
                  </a:lnTo>
                  <a:lnTo>
                    <a:pt x="229" y="124"/>
                  </a:lnTo>
                  <a:lnTo>
                    <a:pt x="206" y="70"/>
                  </a:lnTo>
                  <a:lnTo>
                    <a:pt x="206" y="44"/>
                  </a:lnTo>
                  <a:lnTo>
                    <a:pt x="167" y="34"/>
                  </a:lnTo>
                  <a:lnTo>
                    <a:pt x="111" y="0"/>
                  </a:lnTo>
                  <a:lnTo>
                    <a:pt x="77" y="17"/>
                  </a:lnTo>
                  <a:close/>
                </a:path>
              </a:pathLst>
            </a:custGeom>
            <a:solidFill>
              <a:srgbClr val="FFFF00"/>
            </a:solidFill>
            <a:ln w="1752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60" name="Freeform 29">
              <a:extLst>
                <a:ext uri="{FF2B5EF4-FFF2-40B4-BE49-F238E27FC236}">
                  <a16:creationId xmlns:a16="http://schemas.microsoft.com/office/drawing/2014/main" xmlns="" id="{C66A0650-BA15-471D-8801-EB4186A20FA4}"/>
                </a:ext>
              </a:extLst>
            </p:cNvPr>
            <p:cNvSpPr>
              <a:spLocks/>
            </p:cNvSpPr>
            <p:nvPr/>
          </p:nvSpPr>
          <p:spPr bwMode="auto">
            <a:xfrm>
              <a:off x="3905" y="1355"/>
              <a:ext cx="332" cy="547"/>
            </a:xfrm>
            <a:custGeom>
              <a:avLst/>
              <a:gdLst>
                <a:gd name="T0" fmla="*/ 62 w 332"/>
                <a:gd name="T1" fmla="*/ 31 h 547"/>
                <a:gd name="T2" fmla="*/ 252 w 332"/>
                <a:gd name="T3" fmla="*/ 0 h 547"/>
                <a:gd name="T4" fmla="*/ 282 w 332"/>
                <a:gd name="T5" fmla="*/ 67 h 547"/>
                <a:gd name="T6" fmla="*/ 320 w 332"/>
                <a:gd name="T7" fmla="*/ 347 h 547"/>
                <a:gd name="T8" fmla="*/ 332 w 332"/>
                <a:gd name="T9" fmla="*/ 384 h 547"/>
                <a:gd name="T10" fmla="*/ 302 w 332"/>
                <a:gd name="T11" fmla="*/ 459 h 547"/>
                <a:gd name="T12" fmla="*/ 302 w 332"/>
                <a:gd name="T13" fmla="*/ 510 h 547"/>
                <a:gd name="T14" fmla="*/ 267 w 332"/>
                <a:gd name="T15" fmla="*/ 504 h 547"/>
                <a:gd name="T16" fmla="*/ 269 w 332"/>
                <a:gd name="T17" fmla="*/ 547 h 547"/>
                <a:gd name="T18" fmla="*/ 233 w 332"/>
                <a:gd name="T19" fmla="*/ 530 h 547"/>
                <a:gd name="T20" fmla="*/ 214 w 332"/>
                <a:gd name="T21" fmla="*/ 536 h 547"/>
                <a:gd name="T22" fmla="*/ 187 w 332"/>
                <a:gd name="T23" fmla="*/ 531 h 547"/>
                <a:gd name="T24" fmla="*/ 167 w 332"/>
                <a:gd name="T25" fmla="*/ 466 h 547"/>
                <a:gd name="T26" fmla="*/ 129 w 332"/>
                <a:gd name="T27" fmla="*/ 446 h 547"/>
                <a:gd name="T28" fmla="*/ 129 w 332"/>
                <a:gd name="T29" fmla="*/ 376 h 547"/>
                <a:gd name="T30" fmla="*/ 90 w 332"/>
                <a:gd name="T31" fmla="*/ 384 h 547"/>
                <a:gd name="T32" fmla="*/ 69 w 332"/>
                <a:gd name="T33" fmla="*/ 333 h 547"/>
                <a:gd name="T34" fmla="*/ 0 w 332"/>
                <a:gd name="T35" fmla="*/ 273 h 547"/>
                <a:gd name="T36" fmla="*/ 50 w 332"/>
                <a:gd name="T37" fmla="*/ 179 h 547"/>
                <a:gd name="T38" fmla="*/ 36 w 332"/>
                <a:gd name="T39" fmla="*/ 134 h 547"/>
                <a:gd name="T40" fmla="*/ 86 w 332"/>
                <a:gd name="T41" fmla="*/ 126 h 547"/>
                <a:gd name="T42" fmla="*/ 90 w 332"/>
                <a:gd name="T43" fmla="*/ 64 h 547"/>
                <a:gd name="T44" fmla="*/ 62 w 332"/>
                <a:gd name="T45" fmla="*/ 31 h 54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32"/>
                <a:gd name="T70" fmla="*/ 0 h 547"/>
                <a:gd name="T71" fmla="*/ 332 w 332"/>
                <a:gd name="T72" fmla="*/ 547 h 547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32" h="547">
                  <a:moveTo>
                    <a:pt x="62" y="31"/>
                  </a:moveTo>
                  <a:lnTo>
                    <a:pt x="252" y="0"/>
                  </a:lnTo>
                  <a:lnTo>
                    <a:pt x="282" y="67"/>
                  </a:lnTo>
                  <a:lnTo>
                    <a:pt x="320" y="347"/>
                  </a:lnTo>
                  <a:lnTo>
                    <a:pt x="332" y="384"/>
                  </a:lnTo>
                  <a:lnTo>
                    <a:pt x="302" y="459"/>
                  </a:lnTo>
                  <a:lnTo>
                    <a:pt x="302" y="510"/>
                  </a:lnTo>
                  <a:lnTo>
                    <a:pt x="267" y="504"/>
                  </a:lnTo>
                  <a:lnTo>
                    <a:pt x="269" y="547"/>
                  </a:lnTo>
                  <a:lnTo>
                    <a:pt x="233" y="530"/>
                  </a:lnTo>
                  <a:lnTo>
                    <a:pt x="214" y="536"/>
                  </a:lnTo>
                  <a:lnTo>
                    <a:pt x="187" y="531"/>
                  </a:lnTo>
                  <a:lnTo>
                    <a:pt x="167" y="466"/>
                  </a:lnTo>
                  <a:lnTo>
                    <a:pt x="129" y="446"/>
                  </a:lnTo>
                  <a:lnTo>
                    <a:pt x="129" y="376"/>
                  </a:lnTo>
                  <a:lnTo>
                    <a:pt x="90" y="384"/>
                  </a:lnTo>
                  <a:lnTo>
                    <a:pt x="69" y="333"/>
                  </a:lnTo>
                  <a:lnTo>
                    <a:pt x="0" y="273"/>
                  </a:lnTo>
                  <a:lnTo>
                    <a:pt x="50" y="179"/>
                  </a:lnTo>
                  <a:lnTo>
                    <a:pt x="36" y="134"/>
                  </a:lnTo>
                  <a:lnTo>
                    <a:pt x="86" y="126"/>
                  </a:lnTo>
                  <a:lnTo>
                    <a:pt x="90" y="64"/>
                  </a:lnTo>
                  <a:lnTo>
                    <a:pt x="62" y="31"/>
                  </a:lnTo>
                  <a:close/>
                </a:path>
              </a:pathLst>
            </a:custGeom>
            <a:solidFill>
              <a:srgbClr val="FFFF00"/>
            </a:solidFill>
            <a:ln w="1752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61" name="Freeform 30">
              <a:extLst>
                <a:ext uri="{FF2B5EF4-FFF2-40B4-BE49-F238E27FC236}">
                  <a16:creationId xmlns:a16="http://schemas.microsoft.com/office/drawing/2014/main" xmlns="" id="{6DE186B2-6C07-47E9-8287-B6C493991DD5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1" y="1576"/>
              <a:ext cx="526" cy="433"/>
            </a:xfrm>
            <a:custGeom>
              <a:avLst/>
              <a:gdLst>
                <a:gd name="T0" fmla="*/ 0 w 526"/>
                <a:gd name="T1" fmla="*/ 15 h 433"/>
                <a:gd name="T2" fmla="*/ 230 w 526"/>
                <a:gd name="T3" fmla="*/ 0 h 433"/>
                <a:gd name="T4" fmla="*/ 278 w 526"/>
                <a:gd name="T5" fmla="*/ 0 h 433"/>
                <a:gd name="T6" fmla="*/ 316 w 526"/>
                <a:gd name="T7" fmla="*/ 13 h 433"/>
                <a:gd name="T8" fmla="*/ 296 w 526"/>
                <a:gd name="T9" fmla="*/ 50 h 433"/>
                <a:gd name="T10" fmla="*/ 363 w 526"/>
                <a:gd name="T11" fmla="*/ 112 h 433"/>
                <a:gd name="T12" fmla="*/ 384 w 526"/>
                <a:gd name="T13" fmla="*/ 163 h 433"/>
                <a:gd name="T14" fmla="*/ 424 w 526"/>
                <a:gd name="T15" fmla="*/ 150 h 433"/>
                <a:gd name="T16" fmla="*/ 423 w 526"/>
                <a:gd name="T17" fmla="*/ 223 h 433"/>
                <a:gd name="T18" fmla="*/ 463 w 526"/>
                <a:gd name="T19" fmla="*/ 245 h 433"/>
                <a:gd name="T20" fmla="*/ 481 w 526"/>
                <a:gd name="T21" fmla="*/ 309 h 433"/>
                <a:gd name="T22" fmla="*/ 510 w 526"/>
                <a:gd name="T23" fmla="*/ 315 h 433"/>
                <a:gd name="T24" fmla="*/ 526 w 526"/>
                <a:gd name="T25" fmla="*/ 342 h 433"/>
                <a:gd name="T26" fmla="*/ 490 w 526"/>
                <a:gd name="T27" fmla="*/ 379 h 433"/>
                <a:gd name="T28" fmla="*/ 478 w 526"/>
                <a:gd name="T29" fmla="*/ 422 h 433"/>
                <a:gd name="T30" fmla="*/ 428 w 526"/>
                <a:gd name="T31" fmla="*/ 433 h 433"/>
                <a:gd name="T32" fmla="*/ 441 w 526"/>
                <a:gd name="T33" fmla="*/ 386 h 433"/>
                <a:gd name="T34" fmla="*/ 244 w 526"/>
                <a:gd name="T35" fmla="*/ 403 h 433"/>
                <a:gd name="T36" fmla="*/ 103 w 526"/>
                <a:gd name="T37" fmla="*/ 420 h 433"/>
                <a:gd name="T38" fmla="*/ 94 w 526"/>
                <a:gd name="T39" fmla="*/ 375 h 433"/>
                <a:gd name="T40" fmla="*/ 84 w 526"/>
                <a:gd name="T41" fmla="*/ 236 h 433"/>
                <a:gd name="T42" fmla="*/ 83 w 526"/>
                <a:gd name="T43" fmla="*/ 160 h 433"/>
                <a:gd name="T44" fmla="*/ 36 w 526"/>
                <a:gd name="T45" fmla="*/ 126 h 433"/>
                <a:gd name="T46" fmla="*/ 53 w 526"/>
                <a:gd name="T47" fmla="*/ 95 h 433"/>
                <a:gd name="T48" fmla="*/ 30 w 526"/>
                <a:gd name="T49" fmla="*/ 78 h 433"/>
                <a:gd name="T50" fmla="*/ 0 w 526"/>
                <a:gd name="T51" fmla="*/ 15 h 43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526"/>
                <a:gd name="T79" fmla="*/ 0 h 433"/>
                <a:gd name="T80" fmla="*/ 526 w 526"/>
                <a:gd name="T81" fmla="*/ 433 h 43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526" h="433">
                  <a:moveTo>
                    <a:pt x="0" y="15"/>
                  </a:moveTo>
                  <a:lnTo>
                    <a:pt x="230" y="0"/>
                  </a:lnTo>
                  <a:lnTo>
                    <a:pt x="278" y="0"/>
                  </a:lnTo>
                  <a:lnTo>
                    <a:pt x="316" y="13"/>
                  </a:lnTo>
                  <a:lnTo>
                    <a:pt x="296" y="50"/>
                  </a:lnTo>
                  <a:lnTo>
                    <a:pt x="363" y="112"/>
                  </a:lnTo>
                  <a:lnTo>
                    <a:pt x="384" y="163"/>
                  </a:lnTo>
                  <a:lnTo>
                    <a:pt x="424" y="150"/>
                  </a:lnTo>
                  <a:lnTo>
                    <a:pt x="423" y="223"/>
                  </a:lnTo>
                  <a:lnTo>
                    <a:pt x="463" y="245"/>
                  </a:lnTo>
                  <a:lnTo>
                    <a:pt x="481" y="309"/>
                  </a:lnTo>
                  <a:lnTo>
                    <a:pt x="510" y="315"/>
                  </a:lnTo>
                  <a:lnTo>
                    <a:pt x="526" y="342"/>
                  </a:lnTo>
                  <a:lnTo>
                    <a:pt x="490" y="379"/>
                  </a:lnTo>
                  <a:lnTo>
                    <a:pt x="478" y="422"/>
                  </a:lnTo>
                  <a:lnTo>
                    <a:pt x="428" y="433"/>
                  </a:lnTo>
                  <a:lnTo>
                    <a:pt x="441" y="386"/>
                  </a:lnTo>
                  <a:lnTo>
                    <a:pt x="244" y="403"/>
                  </a:lnTo>
                  <a:lnTo>
                    <a:pt x="103" y="420"/>
                  </a:lnTo>
                  <a:lnTo>
                    <a:pt x="94" y="375"/>
                  </a:lnTo>
                  <a:lnTo>
                    <a:pt x="84" y="236"/>
                  </a:lnTo>
                  <a:lnTo>
                    <a:pt x="83" y="160"/>
                  </a:lnTo>
                  <a:lnTo>
                    <a:pt x="36" y="126"/>
                  </a:lnTo>
                  <a:lnTo>
                    <a:pt x="53" y="95"/>
                  </a:lnTo>
                  <a:lnTo>
                    <a:pt x="30" y="78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FF00"/>
            </a:solidFill>
            <a:ln w="1752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62" name="Freeform 31">
              <a:extLst>
                <a:ext uri="{FF2B5EF4-FFF2-40B4-BE49-F238E27FC236}">
                  <a16:creationId xmlns:a16="http://schemas.microsoft.com/office/drawing/2014/main" xmlns="" id="{D4E7F514-33EA-4AFC-940E-C6F7960F7A05}"/>
                </a:ext>
              </a:extLst>
            </p:cNvPr>
            <p:cNvSpPr>
              <a:spLocks/>
            </p:cNvSpPr>
            <p:nvPr/>
          </p:nvSpPr>
          <p:spPr bwMode="auto">
            <a:xfrm>
              <a:off x="4187" y="1394"/>
              <a:ext cx="257" cy="422"/>
            </a:xfrm>
            <a:custGeom>
              <a:avLst/>
              <a:gdLst>
                <a:gd name="T0" fmla="*/ 0 w 257"/>
                <a:gd name="T1" fmla="*/ 30 h 422"/>
                <a:gd name="T2" fmla="*/ 30 w 257"/>
                <a:gd name="T3" fmla="*/ 45 h 422"/>
                <a:gd name="T4" fmla="*/ 58 w 257"/>
                <a:gd name="T5" fmla="*/ 42 h 422"/>
                <a:gd name="T6" fmla="*/ 68 w 257"/>
                <a:gd name="T7" fmla="*/ 34 h 422"/>
                <a:gd name="T8" fmla="*/ 75 w 257"/>
                <a:gd name="T9" fmla="*/ 8 h 422"/>
                <a:gd name="T10" fmla="*/ 200 w 257"/>
                <a:gd name="T11" fmla="*/ 0 h 422"/>
                <a:gd name="T12" fmla="*/ 257 w 257"/>
                <a:gd name="T13" fmla="*/ 298 h 422"/>
                <a:gd name="T14" fmla="*/ 252 w 257"/>
                <a:gd name="T15" fmla="*/ 295 h 422"/>
                <a:gd name="T16" fmla="*/ 210 w 257"/>
                <a:gd name="T17" fmla="*/ 312 h 422"/>
                <a:gd name="T18" fmla="*/ 180 w 257"/>
                <a:gd name="T19" fmla="*/ 392 h 422"/>
                <a:gd name="T20" fmla="*/ 135 w 257"/>
                <a:gd name="T21" fmla="*/ 381 h 422"/>
                <a:gd name="T22" fmla="*/ 84 w 257"/>
                <a:gd name="T23" fmla="*/ 411 h 422"/>
                <a:gd name="T24" fmla="*/ 17 w 257"/>
                <a:gd name="T25" fmla="*/ 422 h 422"/>
                <a:gd name="T26" fmla="*/ 47 w 257"/>
                <a:gd name="T27" fmla="*/ 344 h 422"/>
                <a:gd name="T28" fmla="*/ 34 w 257"/>
                <a:gd name="T29" fmla="*/ 300 h 422"/>
                <a:gd name="T30" fmla="*/ 0 w 257"/>
                <a:gd name="T31" fmla="*/ 30 h 42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57"/>
                <a:gd name="T49" fmla="*/ 0 h 422"/>
                <a:gd name="T50" fmla="*/ 257 w 257"/>
                <a:gd name="T51" fmla="*/ 422 h 422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57" h="422">
                  <a:moveTo>
                    <a:pt x="0" y="30"/>
                  </a:moveTo>
                  <a:lnTo>
                    <a:pt x="30" y="45"/>
                  </a:lnTo>
                  <a:lnTo>
                    <a:pt x="58" y="42"/>
                  </a:lnTo>
                  <a:lnTo>
                    <a:pt x="68" y="34"/>
                  </a:lnTo>
                  <a:lnTo>
                    <a:pt x="75" y="8"/>
                  </a:lnTo>
                  <a:lnTo>
                    <a:pt x="200" y="0"/>
                  </a:lnTo>
                  <a:lnTo>
                    <a:pt x="257" y="298"/>
                  </a:lnTo>
                  <a:lnTo>
                    <a:pt x="252" y="295"/>
                  </a:lnTo>
                  <a:lnTo>
                    <a:pt x="210" y="312"/>
                  </a:lnTo>
                  <a:lnTo>
                    <a:pt x="180" y="392"/>
                  </a:lnTo>
                  <a:lnTo>
                    <a:pt x="135" y="381"/>
                  </a:lnTo>
                  <a:lnTo>
                    <a:pt x="84" y="411"/>
                  </a:lnTo>
                  <a:lnTo>
                    <a:pt x="17" y="422"/>
                  </a:lnTo>
                  <a:lnTo>
                    <a:pt x="47" y="344"/>
                  </a:lnTo>
                  <a:lnTo>
                    <a:pt x="34" y="300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FFFF00"/>
            </a:solidFill>
            <a:ln w="1752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63" name="Freeform 32">
              <a:extLst>
                <a:ext uri="{FF2B5EF4-FFF2-40B4-BE49-F238E27FC236}">
                  <a16:creationId xmlns:a16="http://schemas.microsoft.com/office/drawing/2014/main" xmlns="" id="{A8CB7D6F-B596-4F48-BFFE-797DB1130839}"/>
                </a:ext>
              </a:extLst>
            </p:cNvPr>
            <p:cNvSpPr>
              <a:spLocks/>
            </p:cNvSpPr>
            <p:nvPr/>
          </p:nvSpPr>
          <p:spPr bwMode="auto">
            <a:xfrm>
              <a:off x="4387" y="1308"/>
              <a:ext cx="330" cy="381"/>
            </a:xfrm>
            <a:custGeom>
              <a:avLst/>
              <a:gdLst>
                <a:gd name="T0" fmla="*/ 0 w 330"/>
                <a:gd name="T1" fmla="*/ 86 h 381"/>
                <a:gd name="T2" fmla="*/ 148 w 330"/>
                <a:gd name="T3" fmla="*/ 71 h 381"/>
                <a:gd name="T4" fmla="*/ 180 w 330"/>
                <a:gd name="T5" fmla="*/ 77 h 381"/>
                <a:gd name="T6" fmla="*/ 250 w 330"/>
                <a:gd name="T7" fmla="*/ 44 h 381"/>
                <a:gd name="T8" fmla="*/ 265 w 330"/>
                <a:gd name="T9" fmla="*/ 14 h 381"/>
                <a:gd name="T10" fmla="*/ 307 w 330"/>
                <a:gd name="T11" fmla="*/ 0 h 381"/>
                <a:gd name="T12" fmla="*/ 330 w 330"/>
                <a:gd name="T13" fmla="*/ 144 h 381"/>
                <a:gd name="T14" fmla="*/ 312 w 330"/>
                <a:gd name="T15" fmla="*/ 160 h 381"/>
                <a:gd name="T16" fmla="*/ 317 w 330"/>
                <a:gd name="T17" fmla="*/ 260 h 381"/>
                <a:gd name="T18" fmla="*/ 284 w 330"/>
                <a:gd name="T19" fmla="*/ 268 h 381"/>
                <a:gd name="T20" fmla="*/ 265 w 330"/>
                <a:gd name="T21" fmla="*/ 324 h 381"/>
                <a:gd name="T22" fmla="*/ 240 w 330"/>
                <a:gd name="T23" fmla="*/ 317 h 381"/>
                <a:gd name="T24" fmla="*/ 231 w 330"/>
                <a:gd name="T25" fmla="*/ 381 h 381"/>
                <a:gd name="T26" fmla="*/ 194 w 330"/>
                <a:gd name="T27" fmla="*/ 354 h 381"/>
                <a:gd name="T28" fmla="*/ 121 w 330"/>
                <a:gd name="T29" fmla="*/ 371 h 381"/>
                <a:gd name="T30" fmla="*/ 90 w 330"/>
                <a:gd name="T31" fmla="*/ 347 h 381"/>
                <a:gd name="T32" fmla="*/ 48 w 330"/>
                <a:gd name="T33" fmla="*/ 346 h 381"/>
                <a:gd name="T34" fmla="*/ 27 w 330"/>
                <a:gd name="T35" fmla="*/ 238 h 381"/>
                <a:gd name="T36" fmla="*/ 0 w 330"/>
                <a:gd name="T37" fmla="*/ 86 h 38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330"/>
                <a:gd name="T58" fmla="*/ 0 h 381"/>
                <a:gd name="T59" fmla="*/ 330 w 330"/>
                <a:gd name="T60" fmla="*/ 381 h 381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330" h="381">
                  <a:moveTo>
                    <a:pt x="0" y="86"/>
                  </a:moveTo>
                  <a:lnTo>
                    <a:pt x="148" y="71"/>
                  </a:lnTo>
                  <a:lnTo>
                    <a:pt x="180" y="77"/>
                  </a:lnTo>
                  <a:lnTo>
                    <a:pt x="250" y="44"/>
                  </a:lnTo>
                  <a:lnTo>
                    <a:pt x="265" y="14"/>
                  </a:lnTo>
                  <a:lnTo>
                    <a:pt x="307" y="0"/>
                  </a:lnTo>
                  <a:lnTo>
                    <a:pt x="330" y="144"/>
                  </a:lnTo>
                  <a:lnTo>
                    <a:pt x="312" y="160"/>
                  </a:lnTo>
                  <a:lnTo>
                    <a:pt x="317" y="260"/>
                  </a:lnTo>
                  <a:lnTo>
                    <a:pt x="284" y="268"/>
                  </a:lnTo>
                  <a:lnTo>
                    <a:pt x="265" y="324"/>
                  </a:lnTo>
                  <a:lnTo>
                    <a:pt x="240" y="317"/>
                  </a:lnTo>
                  <a:lnTo>
                    <a:pt x="231" y="381"/>
                  </a:lnTo>
                  <a:lnTo>
                    <a:pt x="194" y="354"/>
                  </a:lnTo>
                  <a:lnTo>
                    <a:pt x="121" y="371"/>
                  </a:lnTo>
                  <a:lnTo>
                    <a:pt x="90" y="347"/>
                  </a:lnTo>
                  <a:lnTo>
                    <a:pt x="48" y="346"/>
                  </a:lnTo>
                  <a:lnTo>
                    <a:pt x="27" y="238"/>
                  </a:lnTo>
                  <a:lnTo>
                    <a:pt x="0" y="86"/>
                  </a:lnTo>
                  <a:close/>
                </a:path>
              </a:pathLst>
            </a:custGeom>
            <a:solidFill>
              <a:srgbClr val="FFFF00"/>
            </a:solidFill>
            <a:ln w="1752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33">
              <a:extLst>
                <a:ext uri="{FF2B5EF4-FFF2-40B4-BE49-F238E27FC236}">
                  <a16:creationId xmlns:a16="http://schemas.microsoft.com/office/drawing/2014/main" xmlns="" id="{05EC0EB5-4296-4932-A436-B2A0E39944BA}"/>
                </a:ext>
              </a:extLst>
            </p:cNvPr>
            <p:cNvSpPr>
              <a:spLocks/>
            </p:cNvSpPr>
            <p:nvPr/>
          </p:nvSpPr>
          <p:spPr bwMode="auto">
            <a:xfrm>
              <a:off x="4092" y="1652"/>
              <a:ext cx="586" cy="323"/>
            </a:xfrm>
            <a:custGeom>
              <a:avLst/>
              <a:gdLst>
                <a:gd name="T0" fmla="*/ 0 w 582"/>
                <a:gd name="T1" fmla="*/ 323 h 323"/>
                <a:gd name="T2" fmla="*/ 142 w 582"/>
                <a:gd name="T3" fmla="*/ 303 h 323"/>
                <a:gd name="T4" fmla="*/ 142 w 582"/>
                <a:gd name="T5" fmla="*/ 289 h 323"/>
                <a:gd name="T6" fmla="*/ 483 w 582"/>
                <a:gd name="T7" fmla="*/ 242 h 323"/>
                <a:gd name="T8" fmla="*/ 489 w 582"/>
                <a:gd name="T9" fmla="*/ 217 h 323"/>
                <a:gd name="T10" fmla="*/ 539 w 582"/>
                <a:gd name="T11" fmla="*/ 199 h 323"/>
                <a:gd name="T12" fmla="*/ 545 w 582"/>
                <a:gd name="T13" fmla="*/ 173 h 323"/>
                <a:gd name="T14" fmla="*/ 566 w 582"/>
                <a:gd name="T15" fmla="*/ 164 h 323"/>
                <a:gd name="T16" fmla="*/ 582 w 582"/>
                <a:gd name="T17" fmla="*/ 126 h 323"/>
                <a:gd name="T18" fmla="*/ 535 w 582"/>
                <a:gd name="T19" fmla="*/ 87 h 323"/>
                <a:gd name="T20" fmla="*/ 526 w 582"/>
                <a:gd name="T21" fmla="*/ 36 h 323"/>
                <a:gd name="T22" fmla="*/ 489 w 582"/>
                <a:gd name="T23" fmla="*/ 10 h 323"/>
                <a:gd name="T24" fmla="*/ 413 w 582"/>
                <a:gd name="T25" fmla="*/ 24 h 323"/>
                <a:gd name="T26" fmla="*/ 377 w 582"/>
                <a:gd name="T27" fmla="*/ 2 h 323"/>
                <a:gd name="T28" fmla="*/ 343 w 582"/>
                <a:gd name="T29" fmla="*/ 0 h 323"/>
                <a:gd name="T30" fmla="*/ 350 w 582"/>
                <a:gd name="T31" fmla="*/ 36 h 323"/>
                <a:gd name="T32" fmla="*/ 303 w 582"/>
                <a:gd name="T33" fmla="*/ 54 h 323"/>
                <a:gd name="T34" fmla="*/ 272 w 582"/>
                <a:gd name="T35" fmla="*/ 134 h 323"/>
                <a:gd name="T36" fmla="*/ 229 w 582"/>
                <a:gd name="T37" fmla="*/ 122 h 323"/>
                <a:gd name="T38" fmla="*/ 177 w 582"/>
                <a:gd name="T39" fmla="*/ 152 h 323"/>
                <a:gd name="T40" fmla="*/ 112 w 582"/>
                <a:gd name="T41" fmla="*/ 163 h 323"/>
                <a:gd name="T42" fmla="*/ 112 w 582"/>
                <a:gd name="T43" fmla="*/ 209 h 323"/>
                <a:gd name="T44" fmla="*/ 79 w 582"/>
                <a:gd name="T45" fmla="*/ 207 h 323"/>
                <a:gd name="T46" fmla="*/ 80 w 582"/>
                <a:gd name="T47" fmla="*/ 247 h 323"/>
                <a:gd name="T48" fmla="*/ 46 w 582"/>
                <a:gd name="T49" fmla="*/ 232 h 323"/>
                <a:gd name="T50" fmla="*/ 26 w 582"/>
                <a:gd name="T51" fmla="*/ 239 h 323"/>
                <a:gd name="T52" fmla="*/ 43 w 582"/>
                <a:gd name="T53" fmla="*/ 266 h 323"/>
                <a:gd name="T54" fmla="*/ 7 w 582"/>
                <a:gd name="T55" fmla="*/ 302 h 323"/>
                <a:gd name="T56" fmla="*/ 0 w 582"/>
                <a:gd name="T57" fmla="*/ 323 h 323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82"/>
                <a:gd name="T88" fmla="*/ 0 h 323"/>
                <a:gd name="T89" fmla="*/ 582 w 582"/>
                <a:gd name="T90" fmla="*/ 323 h 323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82" h="323">
                  <a:moveTo>
                    <a:pt x="0" y="323"/>
                  </a:moveTo>
                  <a:lnTo>
                    <a:pt x="142" y="303"/>
                  </a:lnTo>
                  <a:lnTo>
                    <a:pt x="142" y="289"/>
                  </a:lnTo>
                  <a:lnTo>
                    <a:pt x="483" y="242"/>
                  </a:lnTo>
                  <a:lnTo>
                    <a:pt x="489" y="217"/>
                  </a:lnTo>
                  <a:lnTo>
                    <a:pt x="539" y="199"/>
                  </a:lnTo>
                  <a:lnTo>
                    <a:pt x="545" y="173"/>
                  </a:lnTo>
                  <a:lnTo>
                    <a:pt x="566" y="164"/>
                  </a:lnTo>
                  <a:lnTo>
                    <a:pt x="582" y="126"/>
                  </a:lnTo>
                  <a:lnTo>
                    <a:pt x="535" y="87"/>
                  </a:lnTo>
                  <a:lnTo>
                    <a:pt x="526" y="36"/>
                  </a:lnTo>
                  <a:lnTo>
                    <a:pt x="489" y="10"/>
                  </a:lnTo>
                  <a:lnTo>
                    <a:pt x="413" y="24"/>
                  </a:lnTo>
                  <a:lnTo>
                    <a:pt x="377" y="2"/>
                  </a:lnTo>
                  <a:lnTo>
                    <a:pt x="343" y="0"/>
                  </a:lnTo>
                  <a:lnTo>
                    <a:pt x="350" y="36"/>
                  </a:lnTo>
                  <a:lnTo>
                    <a:pt x="303" y="54"/>
                  </a:lnTo>
                  <a:lnTo>
                    <a:pt x="272" y="134"/>
                  </a:lnTo>
                  <a:lnTo>
                    <a:pt x="229" y="122"/>
                  </a:lnTo>
                  <a:lnTo>
                    <a:pt x="177" y="152"/>
                  </a:lnTo>
                  <a:lnTo>
                    <a:pt x="112" y="163"/>
                  </a:lnTo>
                  <a:lnTo>
                    <a:pt x="112" y="209"/>
                  </a:lnTo>
                  <a:lnTo>
                    <a:pt x="79" y="207"/>
                  </a:lnTo>
                  <a:lnTo>
                    <a:pt x="80" y="247"/>
                  </a:lnTo>
                  <a:lnTo>
                    <a:pt x="46" y="232"/>
                  </a:lnTo>
                  <a:lnTo>
                    <a:pt x="26" y="239"/>
                  </a:lnTo>
                  <a:lnTo>
                    <a:pt x="43" y="266"/>
                  </a:lnTo>
                  <a:lnTo>
                    <a:pt x="7" y="302"/>
                  </a:lnTo>
                  <a:lnTo>
                    <a:pt x="0" y="323"/>
                  </a:lnTo>
                  <a:close/>
                </a:path>
              </a:pathLst>
            </a:custGeom>
            <a:solidFill>
              <a:schemeClr val="tx2"/>
            </a:solidFill>
            <a:ln w="1752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dirty="0">
                <a:latin typeface="Arial" charset="0"/>
              </a:endParaRPr>
            </a:p>
          </p:txBody>
        </p:sp>
        <p:sp>
          <p:nvSpPr>
            <p:cNvPr id="5165" name="Freeform 34">
              <a:extLst>
                <a:ext uri="{FF2B5EF4-FFF2-40B4-BE49-F238E27FC236}">
                  <a16:creationId xmlns:a16="http://schemas.microsoft.com/office/drawing/2014/main" xmlns="" id="{847F7422-98C4-4A45-8B4A-33AD748F561F}"/>
                </a:ext>
              </a:extLst>
            </p:cNvPr>
            <p:cNvSpPr>
              <a:spLocks/>
            </p:cNvSpPr>
            <p:nvPr/>
          </p:nvSpPr>
          <p:spPr bwMode="auto">
            <a:xfrm>
              <a:off x="4054" y="1861"/>
              <a:ext cx="670" cy="244"/>
            </a:xfrm>
            <a:custGeom>
              <a:avLst/>
              <a:gdLst>
                <a:gd name="T0" fmla="*/ 40 w 670"/>
                <a:gd name="T1" fmla="*/ 111 h 244"/>
                <a:gd name="T2" fmla="*/ 40 w 670"/>
                <a:gd name="T3" fmla="*/ 115 h 244"/>
                <a:gd name="T4" fmla="*/ 28 w 670"/>
                <a:gd name="T5" fmla="*/ 138 h 244"/>
                <a:gd name="T6" fmla="*/ 41 w 670"/>
                <a:gd name="T7" fmla="*/ 170 h 244"/>
                <a:gd name="T8" fmla="*/ 0 w 670"/>
                <a:gd name="T9" fmla="*/ 197 h 244"/>
                <a:gd name="T10" fmla="*/ 8 w 670"/>
                <a:gd name="T11" fmla="*/ 244 h 244"/>
                <a:gd name="T12" fmla="*/ 184 w 670"/>
                <a:gd name="T13" fmla="*/ 230 h 244"/>
                <a:gd name="T14" fmla="*/ 393 w 670"/>
                <a:gd name="T15" fmla="*/ 205 h 244"/>
                <a:gd name="T16" fmla="*/ 497 w 670"/>
                <a:gd name="T17" fmla="*/ 187 h 244"/>
                <a:gd name="T18" fmla="*/ 518 w 670"/>
                <a:gd name="T19" fmla="*/ 124 h 244"/>
                <a:gd name="T20" fmla="*/ 555 w 670"/>
                <a:gd name="T21" fmla="*/ 121 h 244"/>
                <a:gd name="T22" fmla="*/ 670 w 670"/>
                <a:gd name="T23" fmla="*/ 0 h 244"/>
                <a:gd name="T24" fmla="*/ 521 w 670"/>
                <a:gd name="T25" fmla="*/ 30 h 244"/>
                <a:gd name="T26" fmla="*/ 175 w 670"/>
                <a:gd name="T27" fmla="*/ 80 h 244"/>
                <a:gd name="T28" fmla="*/ 178 w 670"/>
                <a:gd name="T29" fmla="*/ 94 h 244"/>
                <a:gd name="T30" fmla="*/ 40 w 670"/>
                <a:gd name="T31" fmla="*/ 111 h 24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670"/>
                <a:gd name="T49" fmla="*/ 0 h 244"/>
                <a:gd name="T50" fmla="*/ 670 w 670"/>
                <a:gd name="T51" fmla="*/ 244 h 24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670" h="244">
                  <a:moveTo>
                    <a:pt x="40" y="111"/>
                  </a:moveTo>
                  <a:lnTo>
                    <a:pt x="40" y="115"/>
                  </a:lnTo>
                  <a:lnTo>
                    <a:pt x="28" y="138"/>
                  </a:lnTo>
                  <a:lnTo>
                    <a:pt x="41" y="170"/>
                  </a:lnTo>
                  <a:lnTo>
                    <a:pt x="0" y="197"/>
                  </a:lnTo>
                  <a:lnTo>
                    <a:pt x="8" y="244"/>
                  </a:lnTo>
                  <a:lnTo>
                    <a:pt x="184" y="230"/>
                  </a:lnTo>
                  <a:lnTo>
                    <a:pt x="393" y="205"/>
                  </a:lnTo>
                  <a:lnTo>
                    <a:pt x="497" y="187"/>
                  </a:lnTo>
                  <a:lnTo>
                    <a:pt x="518" y="124"/>
                  </a:lnTo>
                  <a:lnTo>
                    <a:pt x="555" y="121"/>
                  </a:lnTo>
                  <a:lnTo>
                    <a:pt x="670" y="0"/>
                  </a:lnTo>
                  <a:lnTo>
                    <a:pt x="521" y="30"/>
                  </a:lnTo>
                  <a:lnTo>
                    <a:pt x="175" y="80"/>
                  </a:lnTo>
                  <a:lnTo>
                    <a:pt x="178" y="94"/>
                  </a:lnTo>
                  <a:lnTo>
                    <a:pt x="40" y="111"/>
                  </a:lnTo>
                  <a:close/>
                </a:path>
              </a:pathLst>
            </a:custGeom>
            <a:solidFill>
              <a:srgbClr val="92D050"/>
            </a:solidFill>
            <a:ln w="1752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66" name="Freeform 35">
              <a:extLst>
                <a:ext uri="{FF2B5EF4-FFF2-40B4-BE49-F238E27FC236}">
                  <a16:creationId xmlns:a16="http://schemas.microsoft.com/office/drawing/2014/main" xmlns="" id="{4FA6365E-793F-4725-8422-37EAAA61CAF4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8" y="2086"/>
              <a:ext cx="275" cy="479"/>
            </a:xfrm>
            <a:custGeom>
              <a:avLst/>
              <a:gdLst>
                <a:gd name="T0" fmla="*/ 77 w 274"/>
                <a:gd name="T1" fmla="*/ 16 h 479"/>
                <a:gd name="T2" fmla="*/ 36 w 274"/>
                <a:gd name="T3" fmla="*/ 98 h 479"/>
                <a:gd name="T4" fmla="*/ 0 w 274"/>
                <a:gd name="T5" fmla="*/ 150 h 479"/>
                <a:gd name="T6" fmla="*/ 11 w 274"/>
                <a:gd name="T7" fmla="*/ 213 h 479"/>
                <a:gd name="T8" fmla="*/ 54 w 274"/>
                <a:gd name="T9" fmla="*/ 299 h 479"/>
                <a:gd name="T10" fmla="*/ 21 w 274"/>
                <a:gd name="T11" fmla="*/ 386 h 479"/>
                <a:gd name="T12" fmla="*/ 7 w 274"/>
                <a:gd name="T13" fmla="*/ 432 h 479"/>
                <a:gd name="T14" fmla="*/ 167 w 274"/>
                <a:gd name="T15" fmla="*/ 413 h 479"/>
                <a:gd name="T16" fmla="*/ 174 w 274"/>
                <a:gd name="T17" fmla="*/ 472 h 479"/>
                <a:gd name="T18" fmla="*/ 207 w 274"/>
                <a:gd name="T19" fmla="*/ 479 h 479"/>
                <a:gd name="T20" fmla="*/ 216 w 274"/>
                <a:gd name="T21" fmla="*/ 449 h 479"/>
                <a:gd name="T22" fmla="*/ 274 w 274"/>
                <a:gd name="T23" fmla="*/ 440 h 479"/>
                <a:gd name="T24" fmla="*/ 261 w 274"/>
                <a:gd name="T25" fmla="*/ 343 h 479"/>
                <a:gd name="T26" fmla="*/ 259 w 274"/>
                <a:gd name="T27" fmla="*/ 0 h 479"/>
                <a:gd name="T28" fmla="*/ 77 w 274"/>
                <a:gd name="T29" fmla="*/ 16 h 47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74"/>
                <a:gd name="T46" fmla="*/ 0 h 479"/>
                <a:gd name="T47" fmla="*/ 274 w 274"/>
                <a:gd name="T48" fmla="*/ 479 h 479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74" h="479">
                  <a:moveTo>
                    <a:pt x="77" y="16"/>
                  </a:moveTo>
                  <a:lnTo>
                    <a:pt x="36" y="98"/>
                  </a:lnTo>
                  <a:lnTo>
                    <a:pt x="0" y="150"/>
                  </a:lnTo>
                  <a:lnTo>
                    <a:pt x="11" y="213"/>
                  </a:lnTo>
                  <a:lnTo>
                    <a:pt x="54" y="299"/>
                  </a:lnTo>
                  <a:lnTo>
                    <a:pt x="21" y="386"/>
                  </a:lnTo>
                  <a:lnTo>
                    <a:pt x="7" y="432"/>
                  </a:lnTo>
                  <a:lnTo>
                    <a:pt x="167" y="413"/>
                  </a:lnTo>
                  <a:lnTo>
                    <a:pt x="174" y="472"/>
                  </a:lnTo>
                  <a:lnTo>
                    <a:pt x="207" y="479"/>
                  </a:lnTo>
                  <a:lnTo>
                    <a:pt x="216" y="449"/>
                  </a:lnTo>
                  <a:lnTo>
                    <a:pt x="274" y="440"/>
                  </a:lnTo>
                  <a:lnTo>
                    <a:pt x="261" y="343"/>
                  </a:lnTo>
                  <a:lnTo>
                    <a:pt x="259" y="0"/>
                  </a:lnTo>
                  <a:lnTo>
                    <a:pt x="77" y="16"/>
                  </a:lnTo>
                  <a:close/>
                </a:path>
              </a:pathLst>
            </a:custGeom>
            <a:solidFill>
              <a:schemeClr val="tx2"/>
            </a:solidFill>
            <a:ln w="1752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5167" name="Freeform 36">
              <a:extLst>
                <a:ext uri="{FF2B5EF4-FFF2-40B4-BE49-F238E27FC236}">
                  <a16:creationId xmlns:a16="http://schemas.microsoft.com/office/drawing/2014/main" xmlns="" id="{9D187CB3-27DD-4E66-895B-F3EEAD6312AC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5" y="2064"/>
              <a:ext cx="310" cy="482"/>
            </a:xfrm>
            <a:custGeom>
              <a:avLst/>
              <a:gdLst>
                <a:gd name="T0" fmla="*/ 0 w 310"/>
                <a:gd name="T1" fmla="*/ 24 h 482"/>
                <a:gd name="T2" fmla="*/ 202 w 310"/>
                <a:gd name="T3" fmla="*/ 0 h 482"/>
                <a:gd name="T4" fmla="*/ 266 w 310"/>
                <a:gd name="T5" fmla="*/ 222 h 482"/>
                <a:gd name="T6" fmla="*/ 310 w 310"/>
                <a:gd name="T7" fmla="*/ 258 h 482"/>
                <a:gd name="T8" fmla="*/ 274 w 310"/>
                <a:gd name="T9" fmla="*/ 324 h 482"/>
                <a:gd name="T10" fmla="*/ 309 w 310"/>
                <a:gd name="T11" fmla="*/ 387 h 482"/>
                <a:gd name="T12" fmla="*/ 103 w 310"/>
                <a:gd name="T13" fmla="*/ 410 h 482"/>
                <a:gd name="T14" fmla="*/ 112 w 310"/>
                <a:gd name="T15" fmla="*/ 464 h 482"/>
                <a:gd name="T16" fmla="*/ 82 w 310"/>
                <a:gd name="T17" fmla="*/ 482 h 482"/>
                <a:gd name="T18" fmla="*/ 57 w 310"/>
                <a:gd name="T19" fmla="*/ 414 h 482"/>
                <a:gd name="T20" fmla="*/ 43 w 310"/>
                <a:gd name="T21" fmla="*/ 470 h 482"/>
                <a:gd name="T22" fmla="*/ 17 w 310"/>
                <a:gd name="T23" fmla="*/ 464 h 482"/>
                <a:gd name="T24" fmla="*/ 9 w 310"/>
                <a:gd name="T25" fmla="*/ 408 h 482"/>
                <a:gd name="T26" fmla="*/ 2 w 310"/>
                <a:gd name="T27" fmla="*/ 360 h 482"/>
                <a:gd name="T28" fmla="*/ 0 w 310"/>
                <a:gd name="T29" fmla="*/ 24 h 48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310"/>
                <a:gd name="T46" fmla="*/ 0 h 482"/>
                <a:gd name="T47" fmla="*/ 310 w 310"/>
                <a:gd name="T48" fmla="*/ 482 h 482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310" h="482">
                  <a:moveTo>
                    <a:pt x="0" y="24"/>
                  </a:moveTo>
                  <a:lnTo>
                    <a:pt x="202" y="0"/>
                  </a:lnTo>
                  <a:lnTo>
                    <a:pt x="266" y="222"/>
                  </a:lnTo>
                  <a:lnTo>
                    <a:pt x="310" y="258"/>
                  </a:lnTo>
                  <a:lnTo>
                    <a:pt x="274" y="324"/>
                  </a:lnTo>
                  <a:lnTo>
                    <a:pt x="309" y="387"/>
                  </a:lnTo>
                  <a:lnTo>
                    <a:pt x="103" y="410"/>
                  </a:lnTo>
                  <a:lnTo>
                    <a:pt x="112" y="464"/>
                  </a:lnTo>
                  <a:lnTo>
                    <a:pt x="82" y="482"/>
                  </a:lnTo>
                  <a:lnTo>
                    <a:pt x="57" y="414"/>
                  </a:lnTo>
                  <a:lnTo>
                    <a:pt x="43" y="470"/>
                  </a:lnTo>
                  <a:lnTo>
                    <a:pt x="17" y="464"/>
                  </a:lnTo>
                  <a:lnTo>
                    <a:pt x="9" y="408"/>
                  </a:lnTo>
                  <a:lnTo>
                    <a:pt x="2" y="36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92D050"/>
            </a:solidFill>
            <a:ln w="1752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68" name="Freeform 37">
              <a:extLst>
                <a:ext uri="{FF2B5EF4-FFF2-40B4-BE49-F238E27FC236}">
                  <a16:creationId xmlns:a16="http://schemas.microsoft.com/office/drawing/2014/main" xmlns="" id="{BF7B8D83-FB52-4ED2-81B2-E7D884508E94}"/>
                </a:ext>
              </a:extLst>
            </p:cNvPr>
            <p:cNvSpPr>
              <a:spLocks/>
            </p:cNvSpPr>
            <p:nvPr/>
          </p:nvSpPr>
          <p:spPr bwMode="auto">
            <a:xfrm>
              <a:off x="4447" y="2039"/>
              <a:ext cx="428" cy="445"/>
            </a:xfrm>
            <a:custGeom>
              <a:avLst/>
              <a:gdLst>
                <a:gd name="T0" fmla="*/ 0 w 428"/>
                <a:gd name="T1" fmla="*/ 27 h 445"/>
                <a:gd name="T2" fmla="*/ 4 w 428"/>
                <a:gd name="T3" fmla="*/ 27 h 445"/>
                <a:gd name="T4" fmla="*/ 104 w 428"/>
                <a:gd name="T5" fmla="*/ 9 h 445"/>
                <a:gd name="T6" fmla="*/ 192 w 428"/>
                <a:gd name="T7" fmla="*/ 0 h 445"/>
                <a:gd name="T8" fmla="*/ 180 w 428"/>
                <a:gd name="T9" fmla="*/ 23 h 445"/>
                <a:gd name="T10" fmla="*/ 207 w 428"/>
                <a:gd name="T11" fmla="*/ 23 h 445"/>
                <a:gd name="T12" fmla="*/ 360 w 428"/>
                <a:gd name="T13" fmla="*/ 160 h 445"/>
                <a:gd name="T14" fmla="*/ 420 w 428"/>
                <a:gd name="T15" fmla="*/ 249 h 445"/>
                <a:gd name="T16" fmla="*/ 428 w 428"/>
                <a:gd name="T17" fmla="*/ 309 h 445"/>
                <a:gd name="T18" fmla="*/ 408 w 428"/>
                <a:gd name="T19" fmla="*/ 323 h 445"/>
                <a:gd name="T20" fmla="*/ 420 w 428"/>
                <a:gd name="T21" fmla="*/ 383 h 445"/>
                <a:gd name="T22" fmla="*/ 377 w 428"/>
                <a:gd name="T23" fmla="*/ 386 h 445"/>
                <a:gd name="T24" fmla="*/ 377 w 428"/>
                <a:gd name="T25" fmla="*/ 437 h 445"/>
                <a:gd name="T26" fmla="*/ 342 w 428"/>
                <a:gd name="T27" fmla="*/ 412 h 445"/>
                <a:gd name="T28" fmla="*/ 122 w 428"/>
                <a:gd name="T29" fmla="*/ 445 h 445"/>
                <a:gd name="T30" fmla="*/ 72 w 428"/>
                <a:gd name="T31" fmla="*/ 349 h 445"/>
                <a:gd name="T32" fmla="*/ 108 w 428"/>
                <a:gd name="T33" fmla="*/ 283 h 445"/>
                <a:gd name="T34" fmla="*/ 61 w 428"/>
                <a:gd name="T35" fmla="*/ 250 h 445"/>
                <a:gd name="T36" fmla="*/ 0 w 428"/>
                <a:gd name="T37" fmla="*/ 27 h 44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428"/>
                <a:gd name="T58" fmla="*/ 0 h 445"/>
                <a:gd name="T59" fmla="*/ 428 w 428"/>
                <a:gd name="T60" fmla="*/ 445 h 445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428" h="445">
                  <a:moveTo>
                    <a:pt x="0" y="27"/>
                  </a:moveTo>
                  <a:lnTo>
                    <a:pt x="4" y="27"/>
                  </a:lnTo>
                  <a:lnTo>
                    <a:pt x="104" y="9"/>
                  </a:lnTo>
                  <a:lnTo>
                    <a:pt x="192" y="0"/>
                  </a:lnTo>
                  <a:lnTo>
                    <a:pt x="180" y="23"/>
                  </a:lnTo>
                  <a:lnTo>
                    <a:pt x="207" y="23"/>
                  </a:lnTo>
                  <a:lnTo>
                    <a:pt x="360" y="160"/>
                  </a:lnTo>
                  <a:lnTo>
                    <a:pt x="420" y="249"/>
                  </a:lnTo>
                  <a:lnTo>
                    <a:pt x="428" y="309"/>
                  </a:lnTo>
                  <a:lnTo>
                    <a:pt x="408" y="323"/>
                  </a:lnTo>
                  <a:lnTo>
                    <a:pt x="420" y="383"/>
                  </a:lnTo>
                  <a:lnTo>
                    <a:pt x="377" y="386"/>
                  </a:lnTo>
                  <a:lnTo>
                    <a:pt x="377" y="437"/>
                  </a:lnTo>
                  <a:lnTo>
                    <a:pt x="342" y="412"/>
                  </a:lnTo>
                  <a:lnTo>
                    <a:pt x="122" y="445"/>
                  </a:lnTo>
                  <a:lnTo>
                    <a:pt x="72" y="349"/>
                  </a:lnTo>
                  <a:lnTo>
                    <a:pt x="108" y="283"/>
                  </a:lnTo>
                  <a:lnTo>
                    <a:pt x="61" y="250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rgbClr val="92D050"/>
            </a:solidFill>
            <a:ln w="1752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69" name="Freeform 38">
              <a:extLst>
                <a:ext uri="{FF2B5EF4-FFF2-40B4-BE49-F238E27FC236}">
                  <a16:creationId xmlns:a16="http://schemas.microsoft.com/office/drawing/2014/main" xmlns="" id="{E286347A-3B78-49CD-9EAD-AB1F38484CE7}"/>
                </a:ext>
              </a:extLst>
            </p:cNvPr>
            <p:cNvSpPr>
              <a:spLocks/>
            </p:cNvSpPr>
            <p:nvPr/>
          </p:nvSpPr>
          <p:spPr bwMode="auto">
            <a:xfrm>
              <a:off x="4627" y="1979"/>
              <a:ext cx="391" cy="310"/>
            </a:xfrm>
            <a:custGeom>
              <a:avLst/>
              <a:gdLst>
                <a:gd name="T0" fmla="*/ 14 w 391"/>
                <a:gd name="T1" fmla="*/ 56 h 310"/>
                <a:gd name="T2" fmla="*/ 45 w 391"/>
                <a:gd name="T3" fmla="*/ 26 h 310"/>
                <a:gd name="T4" fmla="*/ 162 w 391"/>
                <a:gd name="T5" fmla="*/ 0 h 310"/>
                <a:gd name="T6" fmla="*/ 198 w 391"/>
                <a:gd name="T7" fmla="*/ 17 h 310"/>
                <a:gd name="T8" fmla="*/ 274 w 391"/>
                <a:gd name="T9" fmla="*/ 5 h 310"/>
                <a:gd name="T10" fmla="*/ 335 w 391"/>
                <a:gd name="T11" fmla="*/ 49 h 310"/>
                <a:gd name="T12" fmla="*/ 391 w 391"/>
                <a:gd name="T13" fmla="*/ 83 h 310"/>
                <a:gd name="T14" fmla="*/ 360 w 391"/>
                <a:gd name="T15" fmla="*/ 176 h 310"/>
                <a:gd name="T16" fmla="*/ 312 w 391"/>
                <a:gd name="T17" fmla="*/ 223 h 310"/>
                <a:gd name="T18" fmla="*/ 261 w 391"/>
                <a:gd name="T19" fmla="*/ 237 h 310"/>
                <a:gd name="T20" fmla="*/ 271 w 391"/>
                <a:gd name="T21" fmla="*/ 275 h 310"/>
                <a:gd name="T22" fmla="*/ 240 w 391"/>
                <a:gd name="T23" fmla="*/ 310 h 310"/>
                <a:gd name="T24" fmla="*/ 180 w 391"/>
                <a:gd name="T25" fmla="*/ 223 h 310"/>
                <a:gd name="T26" fmla="*/ 25 w 391"/>
                <a:gd name="T27" fmla="*/ 83 h 310"/>
                <a:gd name="T28" fmla="*/ 0 w 391"/>
                <a:gd name="T29" fmla="*/ 83 h 310"/>
                <a:gd name="T30" fmla="*/ 14 w 391"/>
                <a:gd name="T31" fmla="*/ 56 h 31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391"/>
                <a:gd name="T49" fmla="*/ 0 h 310"/>
                <a:gd name="T50" fmla="*/ 391 w 391"/>
                <a:gd name="T51" fmla="*/ 310 h 31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391" h="310">
                  <a:moveTo>
                    <a:pt x="14" y="56"/>
                  </a:moveTo>
                  <a:lnTo>
                    <a:pt x="45" y="26"/>
                  </a:lnTo>
                  <a:lnTo>
                    <a:pt x="162" y="0"/>
                  </a:lnTo>
                  <a:lnTo>
                    <a:pt x="198" y="17"/>
                  </a:lnTo>
                  <a:lnTo>
                    <a:pt x="274" y="5"/>
                  </a:lnTo>
                  <a:lnTo>
                    <a:pt x="335" y="49"/>
                  </a:lnTo>
                  <a:lnTo>
                    <a:pt x="391" y="83"/>
                  </a:lnTo>
                  <a:lnTo>
                    <a:pt x="360" y="176"/>
                  </a:lnTo>
                  <a:lnTo>
                    <a:pt x="312" y="223"/>
                  </a:lnTo>
                  <a:lnTo>
                    <a:pt x="261" y="237"/>
                  </a:lnTo>
                  <a:lnTo>
                    <a:pt x="271" y="275"/>
                  </a:lnTo>
                  <a:lnTo>
                    <a:pt x="240" y="310"/>
                  </a:lnTo>
                  <a:lnTo>
                    <a:pt x="180" y="223"/>
                  </a:lnTo>
                  <a:lnTo>
                    <a:pt x="25" y="83"/>
                  </a:lnTo>
                  <a:lnTo>
                    <a:pt x="0" y="83"/>
                  </a:lnTo>
                  <a:lnTo>
                    <a:pt x="14" y="56"/>
                  </a:lnTo>
                  <a:close/>
                </a:path>
              </a:pathLst>
            </a:custGeom>
            <a:solidFill>
              <a:srgbClr val="92D050"/>
            </a:solidFill>
            <a:ln w="1752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70" name="Freeform 39">
              <a:extLst>
                <a:ext uri="{FF2B5EF4-FFF2-40B4-BE49-F238E27FC236}">
                  <a16:creationId xmlns:a16="http://schemas.microsoft.com/office/drawing/2014/main" xmlns="" id="{C791F71E-14B6-4288-A74E-950BB79EB2B4}"/>
                </a:ext>
              </a:extLst>
            </p:cNvPr>
            <p:cNvSpPr>
              <a:spLocks/>
            </p:cNvSpPr>
            <p:nvPr/>
          </p:nvSpPr>
          <p:spPr bwMode="auto">
            <a:xfrm>
              <a:off x="4348" y="2422"/>
              <a:ext cx="733" cy="497"/>
            </a:xfrm>
            <a:custGeom>
              <a:avLst/>
              <a:gdLst>
                <a:gd name="T0" fmla="*/ 0 w 733"/>
                <a:gd name="T1" fmla="*/ 49 h 497"/>
                <a:gd name="T2" fmla="*/ 201 w 733"/>
                <a:gd name="T3" fmla="*/ 29 h 497"/>
                <a:gd name="T4" fmla="*/ 223 w 733"/>
                <a:gd name="T5" fmla="*/ 62 h 497"/>
                <a:gd name="T6" fmla="*/ 439 w 733"/>
                <a:gd name="T7" fmla="*/ 29 h 497"/>
                <a:gd name="T8" fmla="*/ 476 w 733"/>
                <a:gd name="T9" fmla="*/ 56 h 497"/>
                <a:gd name="T10" fmla="*/ 476 w 733"/>
                <a:gd name="T11" fmla="*/ 4 h 497"/>
                <a:gd name="T12" fmla="*/ 473 w 733"/>
                <a:gd name="T13" fmla="*/ 0 h 497"/>
                <a:gd name="T14" fmla="*/ 516 w 733"/>
                <a:gd name="T15" fmla="*/ 3 h 497"/>
                <a:gd name="T16" fmla="*/ 561 w 733"/>
                <a:gd name="T17" fmla="*/ 80 h 497"/>
                <a:gd name="T18" fmla="*/ 634 w 733"/>
                <a:gd name="T19" fmla="*/ 184 h 497"/>
                <a:gd name="T20" fmla="*/ 670 w 733"/>
                <a:gd name="T21" fmla="*/ 274 h 497"/>
                <a:gd name="T22" fmla="*/ 724 w 733"/>
                <a:gd name="T23" fmla="*/ 337 h 497"/>
                <a:gd name="T24" fmla="*/ 733 w 733"/>
                <a:gd name="T25" fmla="*/ 429 h 497"/>
                <a:gd name="T26" fmla="*/ 716 w 733"/>
                <a:gd name="T27" fmla="*/ 483 h 497"/>
                <a:gd name="T28" fmla="*/ 639 w 733"/>
                <a:gd name="T29" fmla="*/ 497 h 497"/>
                <a:gd name="T30" fmla="*/ 626 w 733"/>
                <a:gd name="T31" fmla="*/ 474 h 497"/>
                <a:gd name="T32" fmla="*/ 571 w 733"/>
                <a:gd name="T33" fmla="*/ 442 h 497"/>
                <a:gd name="T34" fmla="*/ 554 w 733"/>
                <a:gd name="T35" fmla="*/ 407 h 497"/>
                <a:gd name="T36" fmla="*/ 540 w 733"/>
                <a:gd name="T37" fmla="*/ 394 h 497"/>
                <a:gd name="T38" fmla="*/ 531 w 733"/>
                <a:gd name="T39" fmla="*/ 363 h 497"/>
                <a:gd name="T40" fmla="*/ 519 w 733"/>
                <a:gd name="T41" fmla="*/ 372 h 497"/>
                <a:gd name="T42" fmla="*/ 476 w 733"/>
                <a:gd name="T43" fmla="*/ 330 h 497"/>
                <a:gd name="T44" fmla="*/ 486 w 733"/>
                <a:gd name="T45" fmla="*/ 292 h 497"/>
                <a:gd name="T46" fmla="*/ 476 w 733"/>
                <a:gd name="T47" fmla="*/ 270 h 497"/>
                <a:gd name="T48" fmla="*/ 463 w 733"/>
                <a:gd name="T49" fmla="*/ 277 h 497"/>
                <a:gd name="T50" fmla="*/ 464 w 733"/>
                <a:gd name="T51" fmla="*/ 300 h 497"/>
                <a:gd name="T52" fmla="*/ 450 w 733"/>
                <a:gd name="T53" fmla="*/ 270 h 497"/>
                <a:gd name="T54" fmla="*/ 451 w 733"/>
                <a:gd name="T55" fmla="*/ 200 h 497"/>
                <a:gd name="T56" fmla="*/ 424 w 733"/>
                <a:gd name="T57" fmla="*/ 159 h 497"/>
                <a:gd name="T58" fmla="*/ 356 w 733"/>
                <a:gd name="T59" fmla="*/ 124 h 497"/>
                <a:gd name="T60" fmla="*/ 321 w 733"/>
                <a:gd name="T61" fmla="*/ 86 h 497"/>
                <a:gd name="T62" fmla="*/ 283 w 733"/>
                <a:gd name="T63" fmla="*/ 82 h 497"/>
                <a:gd name="T64" fmla="*/ 267 w 733"/>
                <a:gd name="T65" fmla="*/ 106 h 497"/>
                <a:gd name="T66" fmla="*/ 210 w 733"/>
                <a:gd name="T67" fmla="*/ 123 h 497"/>
                <a:gd name="T68" fmla="*/ 177 w 733"/>
                <a:gd name="T69" fmla="*/ 106 h 497"/>
                <a:gd name="T70" fmla="*/ 160 w 733"/>
                <a:gd name="T71" fmla="*/ 80 h 497"/>
                <a:gd name="T72" fmla="*/ 53 w 733"/>
                <a:gd name="T73" fmla="*/ 103 h 497"/>
                <a:gd name="T74" fmla="*/ 30 w 733"/>
                <a:gd name="T75" fmla="*/ 84 h 497"/>
                <a:gd name="T76" fmla="*/ 6 w 733"/>
                <a:gd name="T77" fmla="*/ 104 h 497"/>
                <a:gd name="T78" fmla="*/ 0 w 733"/>
                <a:gd name="T79" fmla="*/ 49 h 497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733"/>
                <a:gd name="T121" fmla="*/ 0 h 497"/>
                <a:gd name="T122" fmla="*/ 733 w 733"/>
                <a:gd name="T123" fmla="*/ 497 h 497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733" h="497">
                  <a:moveTo>
                    <a:pt x="0" y="49"/>
                  </a:moveTo>
                  <a:lnTo>
                    <a:pt x="201" y="29"/>
                  </a:lnTo>
                  <a:lnTo>
                    <a:pt x="223" y="62"/>
                  </a:lnTo>
                  <a:lnTo>
                    <a:pt x="439" y="29"/>
                  </a:lnTo>
                  <a:lnTo>
                    <a:pt x="476" y="56"/>
                  </a:lnTo>
                  <a:lnTo>
                    <a:pt x="476" y="4"/>
                  </a:lnTo>
                  <a:lnTo>
                    <a:pt x="473" y="0"/>
                  </a:lnTo>
                  <a:lnTo>
                    <a:pt x="516" y="3"/>
                  </a:lnTo>
                  <a:lnTo>
                    <a:pt x="561" y="80"/>
                  </a:lnTo>
                  <a:lnTo>
                    <a:pt x="634" y="184"/>
                  </a:lnTo>
                  <a:lnTo>
                    <a:pt x="670" y="274"/>
                  </a:lnTo>
                  <a:lnTo>
                    <a:pt x="724" y="337"/>
                  </a:lnTo>
                  <a:lnTo>
                    <a:pt x="733" y="429"/>
                  </a:lnTo>
                  <a:lnTo>
                    <a:pt x="716" y="483"/>
                  </a:lnTo>
                  <a:lnTo>
                    <a:pt x="639" y="497"/>
                  </a:lnTo>
                  <a:lnTo>
                    <a:pt x="626" y="474"/>
                  </a:lnTo>
                  <a:lnTo>
                    <a:pt x="571" y="442"/>
                  </a:lnTo>
                  <a:lnTo>
                    <a:pt x="554" y="407"/>
                  </a:lnTo>
                  <a:lnTo>
                    <a:pt x="540" y="394"/>
                  </a:lnTo>
                  <a:lnTo>
                    <a:pt x="531" y="363"/>
                  </a:lnTo>
                  <a:lnTo>
                    <a:pt x="519" y="372"/>
                  </a:lnTo>
                  <a:lnTo>
                    <a:pt x="476" y="330"/>
                  </a:lnTo>
                  <a:lnTo>
                    <a:pt x="486" y="292"/>
                  </a:lnTo>
                  <a:lnTo>
                    <a:pt x="476" y="270"/>
                  </a:lnTo>
                  <a:lnTo>
                    <a:pt x="463" y="277"/>
                  </a:lnTo>
                  <a:lnTo>
                    <a:pt x="464" y="300"/>
                  </a:lnTo>
                  <a:lnTo>
                    <a:pt x="450" y="270"/>
                  </a:lnTo>
                  <a:lnTo>
                    <a:pt x="451" y="200"/>
                  </a:lnTo>
                  <a:lnTo>
                    <a:pt x="424" y="159"/>
                  </a:lnTo>
                  <a:lnTo>
                    <a:pt x="356" y="124"/>
                  </a:lnTo>
                  <a:lnTo>
                    <a:pt x="321" y="86"/>
                  </a:lnTo>
                  <a:lnTo>
                    <a:pt x="283" y="82"/>
                  </a:lnTo>
                  <a:lnTo>
                    <a:pt x="267" y="106"/>
                  </a:lnTo>
                  <a:lnTo>
                    <a:pt x="210" y="123"/>
                  </a:lnTo>
                  <a:lnTo>
                    <a:pt x="177" y="106"/>
                  </a:lnTo>
                  <a:lnTo>
                    <a:pt x="160" y="80"/>
                  </a:lnTo>
                  <a:lnTo>
                    <a:pt x="53" y="103"/>
                  </a:lnTo>
                  <a:lnTo>
                    <a:pt x="30" y="84"/>
                  </a:lnTo>
                  <a:lnTo>
                    <a:pt x="6" y="104"/>
                  </a:lnTo>
                  <a:lnTo>
                    <a:pt x="0" y="49"/>
                  </a:lnTo>
                  <a:close/>
                </a:path>
              </a:pathLst>
            </a:custGeom>
            <a:solidFill>
              <a:srgbClr val="92D050"/>
            </a:solidFill>
            <a:ln w="1752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71" name="Freeform 40">
              <a:extLst>
                <a:ext uri="{FF2B5EF4-FFF2-40B4-BE49-F238E27FC236}">
                  <a16:creationId xmlns:a16="http://schemas.microsoft.com/office/drawing/2014/main" xmlns="" id="{10D1D92F-D31F-4A83-9B20-81DE4FE68B88}"/>
                </a:ext>
              </a:extLst>
            </p:cNvPr>
            <p:cNvSpPr>
              <a:spLocks/>
            </p:cNvSpPr>
            <p:nvPr/>
          </p:nvSpPr>
          <p:spPr bwMode="auto">
            <a:xfrm>
              <a:off x="4549" y="1766"/>
              <a:ext cx="675" cy="296"/>
            </a:xfrm>
            <a:custGeom>
              <a:avLst/>
              <a:gdLst>
                <a:gd name="T0" fmla="*/ 23 w 675"/>
                <a:gd name="T1" fmla="*/ 219 h 296"/>
                <a:gd name="T2" fmla="*/ 0 w 675"/>
                <a:gd name="T3" fmla="*/ 282 h 296"/>
                <a:gd name="T4" fmla="*/ 88 w 675"/>
                <a:gd name="T5" fmla="*/ 273 h 296"/>
                <a:gd name="T6" fmla="*/ 122 w 675"/>
                <a:gd name="T7" fmla="*/ 245 h 296"/>
                <a:gd name="T8" fmla="*/ 240 w 675"/>
                <a:gd name="T9" fmla="*/ 213 h 296"/>
                <a:gd name="T10" fmla="*/ 273 w 675"/>
                <a:gd name="T11" fmla="*/ 230 h 296"/>
                <a:gd name="T12" fmla="*/ 352 w 675"/>
                <a:gd name="T13" fmla="*/ 219 h 296"/>
                <a:gd name="T14" fmla="*/ 352 w 675"/>
                <a:gd name="T15" fmla="*/ 223 h 296"/>
                <a:gd name="T16" fmla="*/ 469 w 675"/>
                <a:gd name="T17" fmla="*/ 296 h 296"/>
                <a:gd name="T18" fmla="*/ 538 w 675"/>
                <a:gd name="T19" fmla="*/ 275 h 296"/>
                <a:gd name="T20" fmla="*/ 576 w 675"/>
                <a:gd name="T21" fmla="*/ 193 h 296"/>
                <a:gd name="T22" fmla="*/ 643 w 675"/>
                <a:gd name="T23" fmla="*/ 170 h 296"/>
                <a:gd name="T24" fmla="*/ 675 w 675"/>
                <a:gd name="T25" fmla="*/ 110 h 296"/>
                <a:gd name="T26" fmla="*/ 673 w 675"/>
                <a:gd name="T27" fmla="*/ 38 h 296"/>
                <a:gd name="T28" fmla="*/ 665 w 675"/>
                <a:gd name="T29" fmla="*/ 98 h 296"/>
                <a:gd name="T30" fmla="*/ 628 w 675"/>
                <a:gd name="T31" fmla="*/ 149 h 296"/>
                <a:gd name="T32" fmla="*/ 613 w 675"/>
                <a:gd name="T33" fmla="*/ 145 h 296"/>
                <a:gd name="T34" fmla="*/ 563 w 675"/>
                <a:gd name="T35" fmla="*/ 159 h 296"/>
                <a:gd name="T36" fmla="*/ 563 w 675"/>
                <a:gd name="T37" fmla="*/ 142 h 296"/>
                <a:gd name="T38" fmla="*/ 613 w 675"/>
                <a:gd name="T39" fmla="*/ 125 h 296"/>
                <a:gd name="T40" fmla="*/ 568 w 675"/>
                <a:gd name="T41" fmla="*/ 119 h 296"/>
                <a:gd name="T42" fmla="*/ 619 w 675"/>
                <a:gd name="T43" fmla="*/ 103 h 296"/>
                <a:gd name="T44" fmla="*/ 639 w 675"/>
                <a:gd name="T45" fmla="*/ 112 h 296"/>
                <a:gd name="T46" fmla="*/ 649 w 675"/>
                <a:gd name="T47" fmla="*/ 55 h 296"/>
                <a:gd name="T48" fmla="*/ 636 w 675"/>
                <a:gd name="T49" fmla="*/ 42 h 296"/>
                <a:gd name="T50" fmla="*/ 575 w 675"/>
                <a:gd name="T51" fmla="*/ 65 h 296"/>
                <a:gd name="T52" fmla="*/ 576 w 675"/>
                <a:gd name="T53" fmla="*/ 30 h 296"/>
                <a:gd name="T54" fmla="*/ 602 w 675"/>
                <a:gd name="T55" fmla="*/ 39 h 296"/>
                <a:gd name="T56" fmla="*/ 636 w 675"/>
                <a:gd name="T57" fmla="*/ 13 h 296"/>
                <a:gd name="T58" fmla="*/ 618 w 675"/>
                <a:gd name="T59" fmla="*/ 0 h 296"/>
                <a:gd name="T60" fmla="*/ 416 w 675"/>
                <a:gd name="T61" fmla="*/ 46 h 296"/>
                <a:gd name="T62" fmla="*/ 169 w 675"/>
                <a:gd name="T63" fmla="*/ 96 h 296"/>
                <a:gd name="T64" fmla="*/ 56 w 675"/>
                <a:gd name="T65" fmla="*/ 218 h 296"/>
                <a:gd name="T66" fmla="*/ 23 w 675"/>
                <a:gd name="T67" fmla="*/ 219 h 29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675"/>
                <a:gd name="T103" fmla="*/ 0 h 296"/>
                <a:gd name="T104" fmla="*/ 675 w 675"/>
                <a:gd name="T105" fmla="*/ 296 h 29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675" h="296">
                  <a:moveTo>
                    <a:pt x="23" y="219"/>
                  </a:moveTo>
                  <a:lnTo>
                    <a:pt x="0" y="282"/>
                  </a:lnTo>
                  <a:lnTo>
                    <a:pt x="88" y="273"/>
                  </a:lnTo>
                  <a:lnTo>
                    <a:pt x="122" y="245"/>
                  </a:lnTo>
                  <a:lnTo>
                    <a:pt x="240" y="213"/>
                  </a:lnTo>
                  <a:lnTo>
                    <a:pt x="273" y="230"/>
                  </a:lnTo>
                  <a:lnTo>
                    <a:pt x="352" y="219"/>
                  </a:lnTo>
                  <a:lnTo>
                    <a:pt x="352" y="223"/>
                  </a:lnTo>
                  <a:lnTo>
                    <a:pt x="469" y="296"/>
                  </a:lnTo>
                  <a:lnTo>
                    <a:pt x="538" y="275"/>
                  </a:lnTo>
                  <a:lnTo>
                    <a:pt x="576" y="193"/>
                  </a:lnTo>
                  <a:lnTo>
                    <a:pt x="643" y="170"/>
                  </a:lnTo>
                  <a:lnTo>
                    <a:pt x="675" y="110"/>
                  </a:lnTo>
                  <a:lnTo>
                    <a:pt x="673" y="38"/>
                  </a:lnTo>
                  <a:lnTo>
                    <a:pt x="665" y="98"/>
                  </a:lnTo>
                  <a:lnTo>
                    <a:pt x="628" y="149"/>
                  </a:lnTo>
                  <a:lnTo>
                    <a:pt x="613" y="145"/>
                  </a:lnTo>
                  <a:lnTo>
                    <a:pt x="563" y="159"/>
                  </a:lnTo>
                  <a:lnTo>
                    <a:pt x="563" y="142"/>
                  </a:lnTo>
                  <a:lnTo>
                    <a:pt x="613" y="125"/>
                  </a:lnTo>
                  <a:lnTo>
                    <a:pt x="568" y="119"/>
                  </a:lnTo>
                  <a:lnTo>
                    <a:pt x="619" y="103"/>
                  </a:lnTo>
                  <a:lnTo>
                    <a:pt x="639" y="112"/>
                  </a:lnTo>
                  <a:lnTo>
                    <a:pt x="649" y="55"/>
                  </a:lnTo>
                  <a:lnTo>
                    <a:pt x="636" y="42"/>
                  </a:lnTo>
                  <a:lnTo>
                    <a:pt x="575" y="65"/>
                  </a:lnTo>
                  <a:lnTo>
                    <a:pt x="576" y="30"/>
                  </a:lnTo>
                  <a:lnTo>
                    <a:pt x="602" y="39"/>
                  </a:lnTo>
                  <a:lnTo>
                    <a:pt x="636" y="13"/>
                  </a:lnTo>
                  <a:lnTo>
                    <a:pt x="618" y="0"/>
                  </a:lnTo>
                  <a:lnTo>
                    <a:pt x="416" y="46"/>
                  </a:lnTo>
                  <a:lnTo>
                    <a:pt x="169" y="96"/>
                  </a:lnTo>
                  <a:lnTo>
                    <a:pt x="56" y="218"/>
                  </a:lnTo>
                  <a:lnTo>
                    <a:pt x="23" y="219"/>
                  </a:lnTo>
                  <a:close/>
                </a:path>
              </a:pathLst>
            </a:custGeom>
            <a:solidFill>
              <a:srgbClr val="92D050"/>
            </a:solidFill>
            <a:ln w="1752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72" name="Freeform 41">
              <a:extLst>
                <a:ext uri="{FF2B5EF4-FFF2-40B4-BE49-F238E27FC236}">
                  <a16:creationId xmlns:a16="http://schemas.microsoft.com/office/drawing/2014/main" xmlns="" id="{82ECCCF3-C3B8-433D-8D9C-CCBD04475148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7" y="1522"/>
              <a:ext cx="590" cy="367"/>
            </a:xfrm>
            <a:custGeom>
              <a:avLst/>
              <a:gdLst>
                <a:gd name="T0" fmla="*/ 97 w 590"/>
                <a:gd name="T1" fmla="*/ 257 h 367"/>
                <a:gd name="T2" fmla="*/ 80 w 590"/>
                <a:gd name="T3" fmla="*/ 294 h 367"/>
                <a:gd name="T4" fmla="*/ 55 w 590"/>
                <a:gd name="T5" fmla="*/ 304 h 367"/>
                <a:gd name="T6" fmla="*/ 54 w 590"/>
                <a:gd name="T7" fmla="*/ 329 h 367"/>
                <a:gd name="T8" fmla="*/ 2 w 590"/>
                <a:gd name="T9" fmla="*/ 347 h 367"/>
                <a:gd name="T10" fmla="*/ 0 w 590"/>
                <a:gd name="T11" fmla="*/ 367 h 367"/>
                <a:gd name="T12" fmla="*/ 140 w 590"/>
                <a:gd name="T13" fmla="*/ 343 h 367"/>
                <a:gd name="T14" fmla="*/ 394 w 590"/>
                <a:gd name="T15" fmla="*/ 290 h 367"/>
                <a:gd name="T16" fmla="*/ 590 w 590"/>
                <a:gd name="T17" fmla="*/ 243 h 367"/>
                <a:gd name="T18" fmla="*/ 590 w 590"/>
                <a:gd name="T19" fmla="*/ 206 h 367"/>
                <a:gd name="T20" fmla="*/ 568 w 590"/>
                <a:gd name="T21" fmla="*/ 194 h 367"/>
                <a:gd name="T22" fmla="*/ 551 w 590"/>
                <a:gd name="T23" fmla="*/ 213 h 367"/>
                <a:gd name="T24" fmla="*/ 541 w 590"/>
                <a:gd name="T25" fmla="*/ 163 h 367"/>
                <a:gd name="T26" fmla="*/ 551 w 590"/>
                <a:gd name="T27" fmla="*/ 119 h 367"/>
                <a:gd name="T28" fmla="*/ 478 w 590"/>
                <a:gd name="T29" fmla="*/ 86 h 367"/>
                <a:gd name="T30" fmla="*/ 428 w 590"/>
                <a:gd name="T31" fmla="*/ 94 h 367"/>
                <a:gd name="T32" fmla="*/ 427 w 590"/>
                <a:gd name="T33" fmla="*/ 26 h 367"/>
                <a:gd name="T34" fmla="*/ 375 w 590"/>
                <a:gd name="T35" fmla="*/ 0 h 367"/>
                <a:gd name="T36" fmla="*/ 337 w 590"/>
                <a:gd name="T37" fmla="*/ 16 h 367"/>
                <a:gd name="T38" fmla="*/ 311 w 590"/>
                <a:gd name="T39" fmla="*/ 80 h 367"/>
                <a:gd name="T40" fmla="*/ 265 w 590"/>
                <a:gd name="T41" fmla="*/ 106 h 367"/>
                <a:gd name="T42" fmla="*/ 247 w 590"/>
                <a:gd name="T43" fmla="*/ 207 h 367"/>
                <a:gd name="T44" fmla="*/ 172 w 590"/>
                <a:gd name="T45" fmla="*/ 257 h 367"/>
                <a:gd name="T46" fmla="*/ 112 w 590"/>
                <a:gd name="T47" fmla="*/ 277 h 367"/>
                <a:gd name="T48" fmla="*/ 97 w 590"/>
                <a:gd name="T49" fmla="*/ 257 h 36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590"/>
                <a:gd name="T76" fmla="*/ 0 h 367"/>
                <a:gd name="T77" fmla="*/ 590 w 590"/>
                <a:gd name="T78" fmla="*/ 367 h 36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590" h="367">
                  <a:moveTo>
                    <a:pt x="97" y="257"/>
                  </a:moveTo>
                  <a:lnTo>
                    <a:pt x="80" y="294"/>
                  </a:lnTo>
                  <a:lnTo>
                    <a:pt x="55" y="304"/>
                  </a:lnTo>
                  <a:lnTo>
                    <a:pt x="54" y="329"/>
                  </a:lnTo>
                  <a:lnTo>
                    <a:pt x="2" y="347"/>
                  </a:lnTo>
                  <a:lnTo>
                    <a:pt x="0" y="367"/>
                  </a:lnTo>
                  <a:lnTo>
                    <a:pt x="140" y="343"/>
                  </a:lnTo>
                  <a:lnTo>
                    <a:pt x="394" y="290"/>
                  </a:lnTo>
                  <a:lnTo>
                    <a:pt x="590" y="243"/>
                  </a:lnTo>
                  <a:lnTo>
                    <a:pt x="590" y="206"/>
                  </a:lnTo>
                  <a:lnTo>
                    <a:pt x="568" y="194"/>
                  </a:lnTo>
                  <a:lnTo>
                    <a:pt x="551" y="213"/>
                  </a:lnTo>
                  <a:lnTo>
                    <a:pt x="541" y="163"/>
                  </a:lnTo>
                  <a:lnTo>
                    <a:pt x="551" y="119"/>
                  </a:lnTo>
                  <a:lnTo>
                    <a:pt x="478" y="86"/>
                  </a:lnTo>
                  <a:lnTo>
                    <a:pt x="428" y="94"/>
                  </a:lnTo>
                  <a:lnTo>
                    <a:pt x="427" y="26"/>
                  </a:lnTo>
                  <a:lnTo>
                    <a:pt x="375" y="0"/>
                  </a:lnTo>
                  <a:lnTo>
                    <a:pt x="337" y="16"/>
                  </a:lnTo>
                  <a:lnTo>
                    <a:pt x="311" y="80"/>
                  </a:lnTo>
                  <a:lnTo>
                    <a:pt x="265" y="106"/>
                  </a:lnTo>
                  <a:lnTo>
                    <a:pt x="247" y="207"/>
                  </a:lnTo>
                  <a:lnTo>
                    <a:pt x="172" y="257"/>
                  </a:lnTo>
                  <a:lnTo>
                    <a:pt x="112" y="277"/>
                  </a:lnTo>
                  <a:lnTo>
                    <a:pt x="97" y="257"/>
                  </a:lnTo>
                  <a:close/>
                </a:path>
              </a:pathLst>
            </a:custGeom>
            <a:solidFill>
              <a:srgbClr val="92D050"/>
            </a:solidFill>
            <a:ln w="1752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73" name="Freeform 42">
              <a:extLst>
                <a:ext uri="{FF2B5EF4-FFF2-40B4-BE49-F238E27FC236}">
                  <a16:creationId xmlns:a16="http://schemas.microsoft.com/office/drawing/2014/main" xmlns="" id="{72F0F891-9B72-4941-83F5-CE279608460D}"/>
                </a:ext>
              </a:extLst>
            </p:cNvPr>
            <p:cNvSpPr>
              <a:spLocks/>
            </p:cNvSpPr>
            <p:nvPr/>
          </p:nvSpPr>
          <p:spPr bwMode="auto">
            <a:xfrm>
              <a:off x="4618" y="1449"/>
              <a:ext cx="334" cy="350"/>
            </a:xfrm>
            <a:custGeom>
              <a:avLst/>
              <a:gdLst>
                <a:gd name="T0" fmla="*/ 34 w 334"/>
                <a:gd name="T1" fmla="*/ 183 h 350"/>
                <a:gd name="T2" fmla="*/ 9 w 334"/>
                <a:gd name="T3" fmla="*/ 176 h 350"/>
                <a:gd name="T4" fmla="*/ 0 w 334"/>
                <a:gd name="T5" fmla="*/ 232 h 350"/>
                <a:gd name="T6" fmla="*/ 9 w 334"/>
                <a:gd name="T7" fmla="*/ 290 h 350"/>
                <a:gd name="T8" fmla="*/ 57 w 334"/>
                <a:gd name="T9" fmla="*/ 330 h 350"/>
                <a:gd name="T10" fmla="*/ 69 w 334"/>
                <a:gd name="T11" fmla="*/ 350 h 350"/>
                <a:gd name="T12" fmla="*/ 130 w 334"/>
                <a:gd name="T13" fmla="*/ 330 h 350"/>
                <a:gd name="T14" fmla="*/ 203 w 334"/>
                <a:gd name="T15" fmla="*/ 283 h 350"/>
                <a:gd name="T16" fmla="*/ 224 w 334"/>
                <a:gd name="T17" fmla="*/ 180 h 350"/>
                <a:gd name="T18" fmla="*/ 271 w 334"/>
                <a:gd name="T19" fmla="*/ 153 h 350"/>
                <a:gd name="T20" fmla="*/ 297 w 334"/>
                <a:gd name="T21" fmla="*/ 90 h 350"/>
                <a:gd name="T22" fmla="*/ 334 w 334"/>
                <a:gd name="T23" fmla="*/ 73 h 350"/>
                <a:gd name="T24" fmla="*/ 286 w 334"/>
                <a:gd name="T25" fmla="*/ 65 h 350"/>
                <a:gd name="T26" fmla="*/ 201 w 334"/>
                <a:gd name="T27" fmla="*/ 110 h 350"/>
                <a:gd name="T28" fmla="*/ 189 w 334"/>
                <a:gd name="T29" fmla="*/ 66 h 350"/>
                <a:gd name="T30" fmla="*/ 116 w 334"/>
                <a:gd name="T31" fmla="*/ 70 h 350"/>
                <a:gd name="T32" fmla="*/ 99 w 334"/>
                <a:gd name="T33" fmla="*/ 0 h 350"/>
                <a:gd name="T34" fmla="*/ 80 w 334"/>
                <a:gd name="T35" fmla="*/ 19 h 350"/>
                <a:gd name="T36" fmla="*/ 86 w 334"/>
                <a:gd name="T37" fmla="*/ 119 h 350"/>
                <a:gd name="T38" fmla="*/ 53 w 334"/>
                <a:gd name="T39" fmla="*/ 127 h 350"/>
                <a:gd name="T40" fmla="*/ 34 w 334"/>
                <a:gd name="T41" fmla="*/ 183 h 35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34"/>
                <a:gd name="T64" fmla="*/ 0 h 350"/>
                <a:gd name="T65" fmla="*/ 334 w 334"/>
                <a:gd name="T66" fmla="*/ 350 h 35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34" h="350">
                  <a:moveTo>
                    <a:pt x="34" y="183"/>
                  </a:moveTo>
                  <a:lnTo>
                    <a:pt x="9" y="176"/>
                  </a:lnTo>
                  <a:lnTo>
                    <a:pt x="0" y="232"/>
                  </a:lnTo>
                  <a:lnTo>
                    <a:pt x="9" y="290"/>
                  </a:lnTo>
                  <a:lnTo>
                    <a:pt x="57" y="330"/>
                  </a:lnTo>
                  <a:lnTo>
                    <a:pt x="69" y="350"/>
                  </a:lnTo>
                  <a:lnTo>
                    <a:pt x="130" y="330"/>
                  </a:lnTo>
                  <a:lnTo>
                    <a:pt x="203" y="283"/>
                  </a:lnTo>
                  <a:lnTo>
                    <a:pt x="224" y="180"/>
                  </a:lnTo>
                  <a:lnTo>
                    <a:pt x="271" y="153"/>
                  </a:lnTo>
                  <a:lnTo>
                    <a:pt x="297" y="90"/>
                  </a:lnTo>
                  <a:lnTo>
                    <a:pt x="334" y="73"/>
                  </a:lnTo>
                  <a:lnTo>
                    <a:pt x="286" y="65"/>
                  </a:lnTo>
                  <a:lnTo>
                    <a:pt x="201" y="110"/>
                  </a:lnTo>
                  <a:lnTo>
                    <a:pt x="189" y="66"/>
                  </a:lnTo>
                  <a:lnTo>
                    <a:pt x="116" y="70"/>
                  </a:lnTo>
                  <a:lnTo>
                    <a:pt x="99" y="0"/>
                  </a:lnTo>
                  <a:lnTo>
                    <a:pt x="80" y="19"/>
                  </a:lnTo>
                  <a:lnTo>
                    <a:pt x="86" y="119"/>
                  </a:lnTo>
                  <a:lnTo>
                    <a:pt x="53" y="127"/>
                  </a:lnTo>
                  <a:lnTo>
                    <a:pt x="34" y="183"/>
                  </a:lnTo>
                  <a:close/>
                </a:path>
              </a:pathLst>
            </a:custGeom>
            <a:solidFill>
              <a:srgbClr val="FFFF00"/>
            </a:solidFill>
            <a:ln w="1752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74" name="Freeform 43">
              <a:extLst>
                <a:ext uri="{FF2B5EF4-FFF2-40B4-BE49-F238E27FC236}">
                  <a16:creationId xmlns:a16="http://schemas.microsoft.com/office/drawing/2014/main" xmlns="" id="{1FA00CC0-1A20-42D5-ADB9-C41DEB9021BF}"/>
                </a:ext>
              </a:extLst>
            </p:cNvPr>
            <p:cNvSpPr>
              <a:spLocks/>
            </p:cNvSpPr>
            <p:nvPr/>
          </p:nvSpPr>
          <p:spPr bwMode="auto">
            <a:xfrm>
              <a:off x="5094" y="1455"/>
              <a:ext cx="94" cy="117"/>
            </a:xfrm>
            <a:custGeom>
              <a:avLst/>
              <a:gdLst>
                <a:gd name="T0" fmla="*/ 0 w 94"/>
                <a:gd name="T1" fmla="*/ 7 h 117"/>
                <a:gd name="T2" fmla="*/ 20 w 94"/>
                <a:gd name="T3" fmla="*/ 0 h 117"/>
                <a:gd name="T4" fmla="*/ 63 w 94"/>
                <a:gd name="T5" fmla="*/ 26 h 117"/>
                <a:gd name="T6" fmla="*/ 63 w 94"/>
                <a:gd name="T7" fmla="*/ 51 h 117"/>
                <a:gd name="T8" fmla="*/ 93 w 94"/>
                <a:gd name="T9" fmla="*/ 70 h 117"/>
                <a:gd name="T10" fmla="*/ 94 w 94"/>
                <a:gd name="T11" fmla="*/ 104 h 117"/>
                <a:gd name="T12" fmla="*/ 45 w 94"/>
                <a:gd name="T13" fmla="*/ 117 h 117"/>
                <a:gd name="T14" fmla="*/ 0 w 94"/>
                <a:gd name="T15" fmla="*/ 7 h 11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94"/>
                <a:gd name="T25" fmla="*/ 0 h 117"/>
                <a:gd name="T26" fmla="*/ 94 w 94"/>
                <a:gd name="T27" fmla="*/ 117 h 11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4" h="117">
                  <a:moveTo>
                    <a:pt x="0" y="7"/>
                  </a:moveTo>
                  <a:lnTo>
                    <a:pt x="20" y="0"/>
                  </a:lnTo>
                  <a:lnTo>
                    <a:pt x="63" y="26"/>
                  </a:lnTo>
                  <a:lnTo>
                    <a:pt x="63" y="51"/>
                  </a:lnTo>
                  <a:lnTo>
                    <a:pt x="93" y="70"/>
                  </a:lnTo>
                  <a:lnTo>
                    <a:pt x="94" y="104"/>
                  </a:lnTo>
                  <a:lnTo>
                    <a:pt x="45" y="11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bg1"/>
            </a:solidFill>
            <a:ln w="1752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75" name="Freeform 44">
              <a:extLst>
                <a:ext uri="{FF2B5EF4-FFF2-40B4-BE49-F238E27FC236}">
                  <a16:creationId xmlns:a16="http://schemas.microsoft.com/office/drawing/2014/main" xmlns="" id="{6FCE73B3-F761-4B4C-9C4A-462ED0E50697}"/>
                </a:ext>
              </a:extLst>
            </p:cNvPr>
            <p:cNvSpPr>
              <a:spLocks/>
            </p:cNvSpPr>
            <p:nvPr/>
          </p:nvSpPr>
          <p:spPr bwMode="auto">
            <a:xfrm>
              <a:off x="4692" y="1225"/>
              <a:ext cx="453" cy="297"/>
            </a:xfrm>
            <a:custGeom>
              <a:avLst/>
              <a:gdLst>
                <a:gd name="T0" fmla="*/ 42 w 453"/>
                <a:gd name="T1" fmla="*/ 43 h 297"/>
                <a:gd name="T2" fmla="*/ 0 w 453"/>
                <a:gd name="T3" fmla="*/ 83 h 297"/>
                <a:gd name="T4" fmla="*/ 23 w 453"/>
                <a:gd name="T5" fmla="*/ 227 h 297"/>
                <a:gd name="T6" fmla="*/ 42 w 453"/>
                <a:gd name="T7" fmla="*/ 297 h 297"/>
                <a:gd name="T8" fmla="*/ 119 w 453"/>
                <a:gd name="T9" fmla="*/ 291 h 297"/>
                <a:gd name="T10" fmla="*/ 405 w 453"/>
                <a:gd name="T11" fmla="*/ 237 h 297"/>
                <a:gd name="T12" fmla="*/ 425 w 453"/>
                <a:gd name="T13" fmla="*/ 229 h 297"/>
                <a:gd name="T14" fmla="*/ 453 w 453"/>
                <a:gd name="T15" fmla="*/ 161 h 297"/>
                <a:gd name="T16" fmla="*/ 410 w 453"/>
                <a:gd name="T17" fmla="*/ 124 h 297"/>
                <a:gd name="T18" fmla="*/ 433 w 453"/>
                <a:gd name="T19" fmla="*/ 39 h 297"/>
                <a:gd name="T20" fmla="*/ 400 w 453"/>
                <a:gd name="T21" fmla="*/ 30 h 297"/>
                <a:gd name="T22" fmla="*/ 400 w 453"/>
                <a:gd name="T23" fmla="*/ 9 h 297"/>
                <a:gd name="T24" fmla="*/ 386 w 453"/>
                <a:gd name="T25" fmla="*/ 0 h 297"/>
                <a:gd name="T26" fmla="*/ 55 w 453"/>
                <a:gd name="T27" fmla="*/ 62 h 297"/>
                <a:gd name="T28" fmla="*/ 42 w 453"/>
                <a:gd name="T29" fmla="*/ 43 h 297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453"/>
                <a:gd name="T46" fmla="*/ 0 h 297"/>
                <a:gd name="T47" fmla="*/ 453 w 453"/>
                <a:gd name="T48" fmla="*/ 297 h 297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453" h="297">
                  <a:moveTo>
                    <a:pt x="42" y="43"/>
                  </a:moveTo>
                  <a:lnTo>
                    <a:pt x="0" y="83"/>
                  </a:lnTo>
                  <a:lnTo>
                    <a:pt x="23" y="227"/>
                  </a:lnTo>
                  <a:lnTo>
                    <a:pt x="42" y="297"/>
                  </a:lnTo>
                  <a:lnTo>
                    <a:pt x="119" y="291"/>
                  </a:lnTo>
                  <a:lnTo>
                    <a:pt x="405" y="237"/>
                  </a:lnTo>
                  <a:lnTo>
                    <a:pt x="425" y="229"/>
                  </a:lnTo>
                  <a:lnTo>
                    <a:pt x="453" y="161"/>
                  </a:lnTo>
                  <a:lnTo>
                    <a:pt x="410" y="124"/>
                  </a:lnTo>
                  <a:lnTo>
                    <a:pt x="433" y="39"/>
                  </a:lnTo>
                  <a:lnTo>
                    <a:pt x="400" y="30"/>
                  </a:lnTo>
                  <a:lnTo>
                    <a:pt x="400" y="9"/>
                  </a:lnTo>
                  <a:lnTo>
                    <a:pt x="386" y="0"/>
                  </a:lnTo>
                  <a:lnTo>
                    <a:pt x="55" y="62"/>
                  </a:lnTo>
                  <a:lnTo>
                    <a:pt x="42" y="43"/>
                  </a:lnTo>
                  <a:close/>
                </a:path>
              </a:pathLst>
            </a:custGeom>
            <a:solidFill>
              <a:srgbClr val="FFFF00"/>
            </a:solidFill>
            <a:ln w="1752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76" name="Freeform 45">
              <a:extLst>
                <a:ext uri="{FF2B5EF4-FFF2-40B4-BE49-F238E27FC236}">
                  <a16:creationId xmlns:a16="http://schemas.microsoft.com/office/drawing/2014/main" xmlns="" id="{F918E4E6-FFA1-4E2C-87B6-0A70C190F877}"/>
                </a:ext>
              </a:extLst>
            </p:cNvPr>
            <p:cNvSpPr>
              <a:spLocks/>
            </p:cNvSpPr>
            <p:nvPr/>
          </p:nvSpPr>
          <p:spPr bwMode="auto">
            <a:xfrm>
              <a:off x="5102" y="1259"/>
              <a:ext cx="120" cy="237"/>
            </a:xfrm>
            <a:custGeom>
              <a:avLst/>
              <a:gdLst>
                <a:gd name="T0" fmla="*/ 22 w 120"/>
                <a:gd name="T1" fmla="*/ 2 h 237"/>
                <a:gd name="T2" fmla="*/ 50 w 120"/>
                <a:gd name="T3" fmla="*/ 0 h 237"/>
                <a:gd name="T4" fmla="*/ 107 w 120"/>
                <a:gd name="T5" fmla="*/ 36 h 237"/>
                <a:gd name="T6" fmla="*/ 99 w 120"/>
                <a:gd name="T7" fmla="*/ 65 h 237"/>
                <a:gd name="T8" fmla="*/ 119 w 120"/>
                <a:gd name="T9" fmla="*/ 83 h 237"/>
                <a:gd name="T10" fmla="*/ 120 w 120"/>
                <a:gd name="T11" fmla="*/ 195 h 237"/>
                <a:gd name="T12" fmla="*/ 100 w 120"/>
                <a:gd name="T13" fmla="*/ 237 h 237"/>
                <a:gd name="T14" fmla="*/ 77 w 120"/>
                <a:gd name="T15" fmla="*/ 222 h 237"/>
                <a:gd name="T16" fmla="*/ 53 w 120"/>
                <a:gd name="T17" fmla="*/ 220 h 237"/>
                <a:gd name="T18" fmla="*/ 12 w 120"/>
                <a:gd name="T19" fmla="*/ 197 h 237"/>
                <a:gd name="T20" fmla="*/ 43 w 120"/>
                <a:gd name="T21" fmla="*/ 127 h 237"/>
                <a:gd name="T22" fmla="*/ 0 w 120"/>
                <a:gd name="T23" fmla="*/ 90 h 237"/>
                <a:gd name="T24" fmla="*/ 22 w 120"/>
                <a:gd name="T25" fmla="*/ 2 h 23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20"/>
                <a:gd name="T40" fmla="*/ 0 h 237"/>
                <a:gd name="T41" fmla="*/ 120 w 120"/>
                <a:gd name="T42" fmla="*/ 237 h 23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20" h="237">
                  <a:moveTo>
                    <a:pt x="22" y="2"/>
                  </a:moveTo>
                  <a:lnTo>
                    <a:pt x="50" y="0"/>
                  </a:lnTo>
                  <a:lnTo>
                    <a:pt x="107" y="36"/>
                  </a:lnTo>
                  <a:lnTo>
                    <a:pt x="99" y="65"/>
                  </a:lnTo>
                  <a:lnTo>
                    <a:pt x="119" y="83"/>
                  </a:lnTo>
                  <a:lnTo>
                    <a:pt x="120" y="195"/>
                  </a:lnTo>
                  <a:lnTo>
                    <a:pt x="100" y="237"/>
                  </a:lnTo>
                  <a:lnTo>
                    <a:pt x="77" y="222"/>
                  </a:lnTo>
                  <a:lnTo>
                    <a:pt x="53" y="220"/>
                  </a:lnTo>
                  <a:lnTo>
                    <a:pt x="12" y="197"/>
                  </a:lnTo>
                  <a:lnTo>
                    <a:pt x="43" y="127"/>
                  </a:lnTo>
                  <a:lnTo>
                    <a:pt x="0" y="90"/>
                  </a:lnTo>
                  <a:lnTo>
                    <a:pt x="22" y="2"/>
                  </a:lnTo>
                  <a:close/>
                </a:path>
              </a:pathLst>
            </a:custGeom>
            <a:solidFill>
              <a:srgbClr val="FFFF00"/>
            </a:solidFill>
            <a:ln w="17526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46">
              <a:extLst>
                <a:ext uri="{FF2B5EF4-FFF2-40B4-BE49-F238E27FC236}">
                  <a16:creationId xmlns:a16="http://schemas.microsoft.com/office/drawing/2014/main" xmlns="" id="{0A48BD63-7C97-4568-8212-1C35F83AD02A}"/>
                </a:ext>
              </a:extLst>
            </p:cNvPr>
            <p:cNvSpPr>
              <a:spLocks/>
            </p:cNvSpPr>
            <p:nvPr/>
          </p:nvSpPr>
          <p:spPr bwMode="auto">
            <a:xfrm>
              <a:off x="4731" y="889"/>
              <a:ext cx="501" cy="411"/>
            </a:xfrm>
            <a:custGeom>
              <a:avLst/>
              <a:gdLst>
                <a:gd name="T0" fmla="*/ 38 w 501"/>
                <a:gd name="T1" fmla="*/ 275 h 409"/>
                <a:gd name="T2" fmla="*/ 86 w 501"/>
                <a:gd name="T3" fmla="*/ 250 h 409"/>
                <a:gd name="T4" fmla="*/ 150 w 501"/>
                <a:gd name="T5" fmla="*/ 245 h 409"/>
                <a:gd name="T6" fmla="*/ 166 w 501"/>
                <a:gd name="T7" fmla="*/ 223 h 409"/>
                <a:gd name="T8" fmla="*/ 188 w 501"/>
                <a:gd name="T9" fmla="*/ 220 h 409"/>
                <a:gd name="T10" fmla="*/ 201 w 501"/>
                <a:gd name="T11" fmla="*/ 198 h 409"/>
                <a:gd name="T12" fmla="*/ 223 w 501"/>
                <a:gd name="T13" fmla="*/ 189 h 409"/>
                <a:gd name="T14" fmla="*/ 213 w 501"/>
                <a:gd name="T15" fmla="*/ 146 h 409"/>
                <a:gd name="T16" fmla="*/ 200 w 501"/>
                <a:gd name="T17" fmla="*/ 135 h 409"/>
                <a:gd name="T18" fmla="*/ 227 w 501"/>
                <a:gd name="T19" fmla="*/ 100 h 409"/>
                <a:gd name="T20" fmla="*/ 244 w 501"/>
                <a:gd name="T21" fmla="*/ 100 h 409"/>
                <a:gd name="T22" fmla="*/ 303 w 501"/>
                <a:gd name="T23" fmla="*/ 28 h 409"/>
                <a:gd name="T24" fmla="*/ 393 w 501"/>
                <a:gd name="T25" fmla="*/ 0 h 409"/>
                <a:gd name="T26" fmla="*/ 403 w 501"/>
                <a:gd name="T27" fmla="*/ 69 h 409"/>
                <a:gd name="T28" fmla="*/ 407 w 501"/>
                <a:gd name="T29" fmla="*/ 66 h 409"/>
                <a:gd name="T30" fmla="*/ 428 w 501"/>
                <a:gd name="T31" fmla="*/ 90 h 409"/>
                <a:gd name="T32" fmla="*/ 430 w 501"/>
                <a:gd name="T33" fmla="*/ 160 h 409"/>
                <a:gd name="T34" fmla="*/ 457 w 501"/>
                <a:gd name="T35" fmla="*/ 218 h 409"/>
                <a:gd name="T36" fmla="*/ 467 w 501"/>
                <a:gd name="T37" fmla="*/ 292 h 409"/>
                <a:gd name="T38" fmla="*/ 470 w 501"/>
                <a:gd name="T39" fmla="*/ 356 h 409"/>
                <a:gd name="T40" fmla="*/ 501 w 501"/>
                <a:gd name="T41" fmla="*/ 378 h 409"/>
                <a:gd name="T42" fmla="*/ 478 w 501"/>
                <a:gd name="T43" fmla="*/ 409 h 409"/>
                <a:gd name="T44" fmla="*/ 420 w 501"/>
                <a:gd name="T45" fmla="*/ 372 h 409"/>
                <a:gd name="T46" fmla="*/ 390 w 501"/>
                <a:gd name="T47" fmla="*/ 375 h 409"/>
                <a:gd name="T48" fmla="*/ 360 w 501"/>
                <a:gd name="T49" fmla="*/ 366 h 409"/>
                <a:gd name="T50" fmla="*/ 361 w 501"/>
                <a:gd name="T51" fmla="*/ 345 h 409"/>
                <a:gd name="T52" fmla="*/ 343 w 501"/>
                <a:gd name="T53" fmla="*/ 338 h 409"/>
                <a:gd name="T54" fmla="*/ 14 w 501"/>
                <a:gd name="T55" fmla="*/ 400 h 409"/>
                <a:gd name="T56" fmla="*/ 0 w 501"/>
                <a:gd name="T57" fmla="*/ 382 h 409"/>
                <a:gd name="T58" fmla="*/ 50 w 501"/>
                <a:gd name="T59" fmla="*/ 309 h 409"/>
                <a:gd name="T60" fmla="*/ 38 w 501"/>
                <a:gd name="T61" fmla="*/ 275 h 409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501"/>
                <a:gd name="T94" fmla="*/ 0 h 409"/>
                <a:gd name="T95" fmla="*/ 501 w 501"/>
                <a:gd name="T96" fmla="*/ 409 h 409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501" h="409">
                  <a:moveTo>
                    <a:pt x="38" y="275"/>
                  </a:moveTo>
                  <a:lnTo>
                    <a:pt x="86" y="250"/>
                  </a:lnTo>
                  <a:lnTo>
                    <a:pt x="150" y="245"/>
                  </a:lnTo>
                  <a:lnTo>
                    <a:pt x="166" y="223"/>
                  </a:lnTo>
                  <a:lnTo>
                    <a:pt x="188" y="220"/>
                  </a:lnTo>
                  <a:lnTo>
                    <a:pt x="201" y="198"/>
                  </a:lnTo>
                  <a:lnTo>
                    <a:pt x="223" y="189"/>
                  </a:lnTo>
                  <a:lnTo>
                    <a:pt x="213" y="146"/>
                  </a:lnTo>
                  <a:lnTo>
                    <a:pt x="200" y="135"/>
                  </a:lnTo>
                  <a:lnTo>
                    <a:pt x="227" y="100"/>
                  </a:lnTo>
                  <a:lnTo>
                    <a:pt x="244" y="100"/>
                  </a:lnTo>
                  <a:lnTo>
                    <a:pt x="303" y="28"/>
                  </a:lnTo>
                  <a:lnTo>
                    <a:pt x="393" y="0"/>
                  </a:lnTo>
                  <a:lnTo>
                    <a:pt x="403" y="69"/>
                  </a:lnTo>
                  <a:lnTo>
                    <a:pt x="407" y="66"/>
                  </a:lnTo>
                  <a:lnTo>
                    <a:pt x="428" y="90"/>
                  </a:lnTo>
                  <a:lnTo>
                    <a:pt x="430" y="160"/>
                  </a:lnTo>
                  <a:lnTo>
                    <a:pt x="457" y="218"/>
                  </a:lnTo>
                  <a:lnTo>
                    <a:pt x="467" y="292"/>
                  </a:lnTo>
                  <a:lnTo>
                    <a:pt x="470" y="356"/>
                  </a:lnTo>
                  <a:lnTo>
                    <a:pt x="501" y="378"/>
                  </a:lnTo>
                  <a:lnTo>
                    <a:pt x="478" y="409"/>
                  </a:lnTo>
                  <a:lnTo>
                    <a:pt x="420" y="372"/>
                  </a:lnTo>
                  <a:lnTo>
                    <a:pt x="390" y="375"/>
                  </a:lnTo>
                  <a:lnTo>
                    <a:pt x="360" y="366"/>
                  </a:lnTo>
                  <a:lnTo>
                    <a:pt x="361" y="345"/>
                  </a:lnTo>
                  <a:lnTo>
                    <a:pt x="343" y="338"/>
                  </a:lnTo>
                  <a:lnTo>
                    <a:pt x="14" y="400"/>
                  </a:lnTo>
                  <a:lnTo>
                    <a:pt x="0" y="382"/>
                  </a:lnTo>
                  <a:lnTo>
                    <a:pt x="50" y="309"/>
                  </a:lnTo>
                  <a:lnTo>
                    <a:pt x="38" y="275"/>
                  </a:lnTo>
                  <a:close/>
                </a:path>
              </a:pathLst>
            </a:custGeom>
            <a:solidFill>
              <a:schemeClr val="tx2"/>
            </a:solidFill>
            <a:ln w="1752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5178" name="Freeform 47">
              <a:extLst>
                <a:ext uri="{FF2B5EF4-FFF2-40B4-BE49-F238E27FC236}">
                  <a16:creationId xmlns:a16="http://schemas.microsoft.com/office/drawing/2014/main" xmlns="" id="{53538D50-B469-4DB4-B32A-8B1BAB39E6FD}"/>
                </a:ext>
              </a:extLst>
            </p:cNvPr>
            <p:cNvSpPr>
              <a:spLocks/>
            </p:cNvSpPr>
            <p:nvPr/>
          </p:nvSpPr>
          <p:spPr bwMode="auto">
            <a:xfrm>
              <a:off x="5121" y="867"/>
              <a:ext cx="133" cy="245"/>
            </a:xfrm>
            <a:custGeom>
              <a:avLst/>
              <a:gdLst>
                <a:gd name="T0" fmla="*/ 0 w 133"/>
                <a:gd name="T1" fmla="*/ 25 h 245"/>
                <a:gd name="T2" fmla="*/ 97 w 133"/>
                <a:gd name="T3" fmla="*/ 0 h 245"/>
                <a:gd name="T4" fmla="*/ 133 w 133"/>
                <a:gd name="T5" fmla="*/ 67 h 245"/>
                <a:gd name="T6" fmla="*/ 114 w 133"/>
                <a:gd name="T7" fmla="*/ 84 h 245"/>
                <a:gd name="T8" fmla="*/ 121 w 133"/>
                <a:gd name="T9" fmla="*/ 232 h 245"/>
                <a:gd name="T10" fmla="*/ 66 w 133"/>
                <a:gd name="T11" fmla="*/ 245 h 245"/>
                <a:gd name="T12" fmla="*/ 38 w 133"/>
                <a:gd name="T13" fmla="*/ 184 h 245"/>
                <a:gd name="T14" fmla="*/ 37 w 133"/>
                <a:gd name="T15" fmla="*/ 111 h 245"/>
                <a:gd name="T16" fmla="*/ 13 w 133"/>
                <a:gd name="T17" fmla="*/ 90 h 245"/>
                <a:gd name="T18" fmla="*/ 0 w 133"/>
                <a:gd name="T19" fmla="*/ 25 h 24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33"/>
                <a:gd name="T31" fmla="*/ 0 h 245"/>
                <a:gd name="T32" fmla="*/ 133 w 133"/>
                <a:gd name="T33" fmla="*/ 245 h 24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33" h="245">
                  <a:moveTo>
                    <a:pt x="0" y="25"/>
                  </a:moveTo>
                  <a:lnTo>
                    <a:pt x="97" y="0"/>
                  </a:lnTo>
                  <a:lnTo>
                    <a:pt x="133" y="67"/>
                  </a:lnTo>
                  <a:lnTo>
                    <a:pt x="114" y="84"/>
                  </a:lnTo>
                  <a:lnTo>
                    <a:pt x="121" y="232"/>
                  </a:lnTo>
                  <a:lnTo>
                    <a:pt x="66" y="245"/>
                  </a:lnTo>
                  <a:lnTo>
                    <a:pt x="38" y="184"/>
                  </a:lnTo>
                  <a:lnTo>
                    <a:pt x="37" y="111"/>
                  </a:lnTo>
                  <a:lnTo>
                    <a:pt x="13" y="90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FFFF00"/>
            </a:solidFill>
            <a:ln w="1752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79" name="Freeform 48">
              <a:extLst>
                <a:ext uri="{FF2B5EF4-FFF2-40B4-BE49-F238E27FC236}">
                  <a16:creationId xmlns:a16="http://schemas.microsoft.com/office/drawing/2014/main" xmlns="" id="{8EAB7D42-33C0-4F1A-8DB6-A538EBDD9844}"/>
                </a:ext>
              </a:extLst>
            </p:cNvPr>
            <p:cNvSpPr>
              <a:spLocks/>
            </p:cNvSpPr>
            <p:nvPr/>
          </p:nvSpPr>
          <p:spPr bwMode="auto">
            <a:xfrm>
              <a:off x="5185" y="1058"/>
              <a:ext cx="283" cy="129"/>
            </a:xfrm>
            <a:custGeom>
              <a:avLst/>
              <a:gdLst>
                <a:gd name="T0" fmla="*/ 0 w 283"/>
                <a:gd name="T1" fmla="*/ 51 h 129"/>
                <a:gd name="T2" fmla="*/ 144 w 283"/>
                <a:gd name="T3" fmla="*/ 16 h 129"/>
                <a:gd name="T4" fmla="*/ 162 w 283"/>
                <a:gd name="T5" fmla="*/ 17 h 129"/>
                <a:gd name="T6" fmla="*/ 179 w 283"/>
                <a:gd name="T7" fmla="*/ 0 h 129"/>
                <a:gd name="T8" fmla="*/ 193 w 283"/>
                <a:gd name="T9" fmla="*/ 9 h 129"/>
                <a:gd name="T10" fmla="*/ 176 w 283"/>
                <a:gd name="T11" fmla="*/ 46 h 129"/>
                <a:gd name="T12" fmla="*/ 206 w 283"/>
                <a:gd name="T13" fmla="*/ 43 h 129"/>
                <a:gd name="T14" fmla="*/ 223 w 283"/>
                <a:gd name="T15" fmla="*/ 71 h 129"/>
                <a:gd name="T16" fmla="*/ 243 w 283"/>
                <a:gd name="T17" fmla="*/ 74 h 129"/>
                <a:gd name="T18" fmla="*/ 257 w 283"/>
                <a:gd name="T19" fmla="*/ 70 h 129"/>
                <a:gd name="T20" fmla="*/ 257 w 283"/>
                <a:gd name="T21" fmla="*/ 54 h 129"/>
                <a:gd name="T22" fmla="*/ 233 w 283"/>
                <a:gd name="T23" fmla="*/ 34 h 129"/>
                <a:gd name="T24" fmla="*/ 252 w 283"/>
                <a:gd name="T25" fmla="*/ 33 h 129"/>
                <a:gd name="T26" fmla="*/ 283 w 283"/>
                <a:gd name="T27" fmla="*/ 76 h 129"/>
                <a:gd name="T28" fmla="*/ 253 w 283"/>
                <a:gd name="T29" fmla="*/ 101 h 129"/>
                <a:gd name="T30" fmla="*/ 219 w 283"/>
                <a:gd name="T31" fmla="*/ 89 h 129"/>
                <a:gd name="T32" fmla="*/ 197 w 283"/>
                <a:gd name="T33" fmla="*/ 120 h 129"/>
                <a:gd name="T34" fmla="*/ 154 w 283"/>
                <a:gd name="T35" fmla="*/ 89 h 129"/>
                <a:gd name="T36" fmla="*/ 12 w 283"/>
                <a:gd name="T37" fmla="*/ 129 h 129"/>
                <a:gd name="T38" fmla="*/ 0 w 283"/>
                <a:gd name="T39" fmla="*/ 51 h 129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83"/>
                <a:gd name="T61" fmla="*/ 0 h 129"/>
                <a:gd name="T62" fmla="*/ 283 w 283"/>
                <a:gd name="T63" fmla="*/ 129 h 129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83" h="129">
                  <a:moveTo>
                    <a:pt x="0" y="51"/>
                  </a:moveTo>
                  <a:lnTo>
                    <a:pt x="144" y="16"/>
                  </a:lnTo>
                  <a:lnTo>
                    <a:pt x="162" y="17"/>
                  </a:lnTo>
                  <a:lnTo>
                    <a:pt x="179" y="0"/>
                  </a:lnTo>
                  <a:lnTo>
                    <a:pt x="193" y="9"/>
                  </a:lnTo>
                  <a:lnTo>
                    <a:pt x="176" y="46"/>
                  </a:lnTo>
                  <a:lnTo>
                    <a:pt x="206" y="43"/>
                  </a:lnTo>
                  <a:lnTo>
                    <a:pt x="223" y="71"/>
                  </a:lnTo>
                  <a:lnTo>
                    <a:pt x="243" y="74"/>
                  </a:lnTo>
                  <a:lnTo>
                    <a:pt x="257" y="70"/>
                  </a:lnTo>
                  <a:lnTo>
                    <a:pt x="257" y="54"/>
                  </a:lnTo>
                  <a:lnTo>
                    <a:pt x="233" y="34"/>
                  </a:lnTo>
                  <a:lnTo>
                    <a:pt x="252" y="33"/>
                  </a:lnTo>
                  <a:lnTo>
                    <a:pt x="283" y="76"/>
                  </a:lnTo>
                  <a:lnTo>
                    <a:pt x="253" y="101"/>
                  </a:lnTo>
                  <a:lnTo>
                    <a:pt x="219" y="89"/>
                  </a:lnTo>
                  <a:lnTo>
                    <a:pt x="197" y="120"/>
                  </a:lnTo>
                  <a:lnTo>
                    <a:pt x="154" y="89"/>
                  </a:lnTo>
                  <a:lnTo>
                    <a:pt x="12" y="129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rgbClr val="FFFF00"/>
            </a:solidFill>
            <a:ln w="1752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49">
              <a:extLst>
                <a:ext uri="{FF2B5EF4-FFF2-40B4-BE49-F238E27FC236}">
                  <a16:creationId xmlns:a16="http://schemas.microsoft.com/office/drawing/2014/main" xmlns="" id="{C252DC22-C856-424B-9B74-AE5337D93289}"/>
                </a:ext>
              </a:extLst>
            </p:cNvPr>
            <p:cNvSpPr>
              <a:spLocks/>
            </p:cNvSpPr>
            <p:nvPr/>
          </p:nvSpPr>
          <p:spPr bwMode="auto">
            <a:xfrm>
              <a:off x="5195" y="1155"/>
              <a:ext cx="147" cy="116"/>
            </a:xfrm>
            <a:custGeom>
              <a:avLst/>
              <a:gdLst>
                <a:gd name="T0" fmla="*/ 0 w 147"/>
                <a:gd name="T1" fmla="*/ 29 h 113"/>
                <a:gd name="T2" fmla="*/ 113 w 147"/>
                <a:gd name="T3" fmla="*/ 0 h 113"/>
                <a:gd name="T4" fmla="*/ 147 w 147"/>
                <a:gd name="T5" fmla="*/ 52 h 113"/>
                <a:gd name="T6" fmla="*/ 127 w 147"/>
                <a:gd name="T7" fmla="*/ 74 h 113"/>
                <a:gd name="T8" fmla="*/ 92 w 147"/>
                <a:gd name="T9" fmla="*/ 66 h 113"/>
                <a:gd name="T10" fmla="*/ 36 w 147"/>
                <a:gd name="T11" fmla="*/ 113 h 113"/>
                <a:gd name="T12" fmla="*/ 6 w 147"/>
                <a:gd name="T13" fmla="*/ 89 h 113"/>
                <a:gd name="T14" fmla="*/ 0 w 147"/>
                <a:gd name="T15" fmla="*/ 29 h 11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47"/>
                <a:gd name="T25" fmla="*/ 0 h 113"/>
                <a:gd name="T26" fmla="*/ 147 w 147"/>
                <a:gd name="T27" fmla="*/ 113 h 11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47" h="113">
                  <a:moveTo>
                    <a:pt x="0" y="29"/>
                  </a:moveTo>
                  <a:lnTo>
                    <a:pt x="113" y="0"/>
                  </a:lnTo>
                  <a:lnTo>
                    <a:pt x="147" y="52"/>
                  </a:lnTo>
                  <a:lnTo>
                    <a:pt x="127" y="74"/>
                  </a:lnTo>
                  <a:lnTo>
                    <a:pt x="92" y="66"/>
                  </a:lnTo>
                  <a:lnTo>
                    <a:pt x="36" y="113"/>
                  </a:lnTo>
                  <a:lnTo>
                    <a:pt x="6" y="89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chemeClr val="tx2"/>
            </a:solidFill>
            <a:ln w="1752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9" name="Freeform 50">
              <a:extLst>
                <a:ext uri="{FF2B5EF4-FFF2-40B4-BE49-F238E27FC236}">
                  <a16:creationId xmlns:a16="http://schemas.microsoft.com/office/drawing/2014/main" xmlns="" id="{C75C4945-EC87-41CF-B9D1-72D4D09F30B4}"/>
                </a:ext>
              </a:extLst>
            </p:cNvPr>
            <p:cNvSpPr>
              <a:spLocks/>
            </p:cNvSpPr>
            <p:nvPr/>
          </p:nvSpPr>
          <p:spPr bwMode="auto">
            <a:xfrm>
              <a:off x="5219" y="1232"/>
              <a:ext cx="146" cy="87"/>
            </a:xfrm>
            <a:custGeom>
              <a:avLst/>
              <a:gdLst>
                <a:gd name="T0" fmla="*/ 0 w 146"/>
                <a:gd name="T1" fmla="*/ 65 h 87"/>
                <a:gd name="T2" fmla="*/ 60 w 146"/>
                <a:gd name="T3" fmla="*/ 36 h 87"/>
                <a:gd name="T4" fmla="*/ 119 w 146"/>
                <a:gd name="T5" fmla="*/ 0 h 87"/>
                <a:gd name="T6" fmla="*/ 129 w 146"/>
                <a:gd name="T7" fmla="*/ 2 h 87"/>
                <a:gd name="T8" fmla="*/ 146 w 146"/>
                <a:gd name="T9" fmla="*/ 3 h 87"/>
                <a:gd name="T10" fmla="*/ 89 w 146"/>
                <a:gd name="T11" fmla="*/ 49 h 87"/>
                <a:gd name="T12" fmla="*/ 18 w 146"/>
                <a:gd name="T13" fmla="*/ 87 h 87"/>
                <a:gd name="T14" fmla="*/ 0 w 146"/>
                <a:gd name="T15" fmla="*/ 65 h 8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46"/>
                <a:gd name="T25" fmla="*/ 0 h 87"/>
                <a:gd name="T26" fmla="*/ 146 w 146"/>
                <a:gd name="T27" fmla="*/ 87 h 8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46" h="87">
                  <a:moveTo>
                    <a:pt x="0" y="65"/>
                  </a:moveTo>
                  <a:lnTo>
                    <a:pt x="60" y="36"/>
                  </a:lnTo>
                  <a:lnTo>
                    <a:pt x="119" y="0"/>
                  </a:lnTo>
                  <a:lnTo>
                    <a:pt x="129" y="2"/>
                  </a:lnTo>
                  <a:lnTo>
                    <a:pt x="146" y="3"/>
                  </a:lnTo>
                  <a:lnTo>
                    <a:pt x="89" y="49"/>
                  </a:lnTo>
                  <a:lnTo>
                    <a:pt x="18" y="87"/>
                  </a:lnTo>
                  <a:lnTo>
                    <a:pt x="0" y="65"/>
                  </a:lnTo>
                  <a:close/>
                </a:path>
              </a:pathLst>
            </a:custGeom>
            <a:solidFill>
              <a:schemeClr val="tx2"/>
            </a:solidFill>
            <a:ln w="1752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5182" name="Freeform 51">
              <a:extLst>
                <a:ext uri="{FF2B5EF4-FFF2-40B4-BE49-F238E27FC236}">
                  <a16:creationId xmlns:a16="http://schemas.microsoft.com/office/drawing/2014/main" xmlns="" id="{67305829-D8F0-435B-B03C-578E4F2DE188}"/>
                </a:ext>
              </a:extLst>
            </p:cNvPr>
            <p:cNvSpPr>
              <a:spLocks/>
            </p:cNvSpPr>
            <p:nvPr/>
          </p:nvSpPr>
          <p:spPr bwMode="auto">
            <a:xfrm>
              <a:off x="5218" y="819"/>
              <a:ext cx="156" cy="278"/>
            </a:xfrm>
            <a:custGeom>
              <a:avLst/>
              <a:gdLst>
                <a:gd name="T0" fmla="*/ 33 w 156"/>
                <a:gd name="T1" fmla="*/ 0 h 278"/>
                <a:gd name="T2" fmla="*/ 0 w 156"/>
                <a:gd name="T3" fmla="*/ 49 h 278"/>
                <a:gd name="T4" fmla="*/ 36 w 156"/>
                <a:gd name="T5" fmla="*/ 113 h 278"/>
                <a:gd name="T6" fmla="*/ 14 w 156"/>
                <a:gd name="T7" fmla="*/ 130 h 278"/>
                <a:gd name="T8" fmla="*/ 23 w 156"/>
                <a:gd name="T9" fmla="*/ 278 h 278"/>
                <a:gd name="T10" fmla="*/ 110 w 156"/>
                <a:gd name="T11" fmla="*/ 256 h 278"/>
                <a:gd name="T12" fmla="*/ 133 w 156"/>
                <a:gd name="T13" fmla="*/ 256 h 278"/>
                <a:gd name="T14" fmla="*/ 146 w 156"/>
                <a:gd name="T15" fmla="*/ 240 h 278"/>
                <a:gd name="T16" fmla="*/ 146 w 156"/>
                <a:gd name="T17" fmla="*/ 213 h 278"/>
                <a:gd name="T18" fmla="*/ 156 w 156"/>
                <a:gd name="T19" fmla="*/ 196 h 278"/>
                <a:gd name="T20" fmla="*/ 107 w 156"/>
                <a:gd name="T21" fmla="*/ 175 h 278"/>
                <a:gd name="T22" fmla="*/ 44 w 156"/>
                <a:gd name="T23" fmla="*/ 13 h 278"/>
                <a:gd name="T24" fmla="*/ 33 w 156"/>
                <a:gd name="T25" fmla="*/ 0 h 27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56"/>
                <a:gd name="T40" fmla="*/ 0 h 278"/>
                <a:gd name="T41" fmla="*/ 156 w 156"/>
                <a:gd name="T42" fmla="*/ 278 h 27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56" h="278">
                  <a:moveTo>
                    <a:pt x="33" y="0"/>
                  </a:moveTo>
                  <a:lnTo>
                    <a:pt x="0" y="49"/>
                  </a:lnTo>
                  <a:lnTo>
                    <a:pt x="36" y="113"/>
                  </a:lnTo>
                  <a:lnTo>
                    <a:pt x="14" y="130"/>
                  </a:lnTo>
                  <a:lnTo>
                    <a:pt x="23" y="278"/>
                  </a:lnTo>
                  <a:lnTo>
                    <a:pt x="110" y="256"/>
                  </a:lnTo>
                  <a:lnTo>
                    <a:pt x="133" y="256"/>
                  </a:lnTo>
                  <a:lnTo>
                    <a:pt x="146" y="240"/>
                  </a:lnTo>
                  <a:lnTo>
                    <a:pt x="146" y="213"/>
                  </a:lnTo>
                  <a:lnTo>
                    <a:pt x="156" y="196"/>
                  </a:lnTo>
                  <a:lnTo>
                    <a:pt x="107" y="175"/>
                  </a:lnTo>
                  <a:lnTo>
                    <a:pt x="44" y="13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92D050"/>
            </a:solidFill>
            <a:ln w="1752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83" name="Freeform 52">
              <a:extLst>
                <a:ext uri="{FF2B5EF4-FFF2-40B4-BE49-F238E27FC236}">
                  <a16:creationId xmlns:a16="http://schemas.microsoft.com/office/drawing/2014/main" xmlns="" id="{1A134D8D-A56C-414F-A0C2-CC56A3472741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8" y="1145"/>
              <a:ext cx="74" cy="62"/>
            </a:xfrm>
            <a:custGeom>
              <a:avLst/>
              <a:gdLst>
                <a:gd name="T0" fmla="*/ 0 w 74"/>
                <a:gd name="T1" fmla="*/ 10 h 62"/>
                <a:gd name="T2" fmla="*/ 31 w 74"/>
                <a:gd name="T3" fmla="*/ 0 h 62"/>
                <a:gd name="T4" fmla="*/ 74 w 74"/>
                <a:gd name="T5" fmla="*/ 32 h 62"/>
                <a:gd name="T6" fmla="*/ 66 w 74"/>
                <a:gd name="T7" fmla="*/ 40 h 62"/>
                <a:gd name="T8" fmla="*/ 44 w 74"/>
                <a:gd name="T9" fmla="*/ 40 h 62"/>
                <a:gd name="T10" fmla="*/ 34 w 74"/>
                <a:gd name="T11" fmla="*/ 62 h 62"/>
                <a:gd name="T12" fmla="*/ 0 w 74"/>
                <a:gd name="T13" fmla="*/ 10 h 6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4"/>
                <a:gd name="T22" fmla="*/ 0 h 62"/>
                <a:gd name="T23" fmla="*/ 74 w 74"/>
                <a:gd name="T24" fmla="*/ 62 h 6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4" h="62">
                  <a:moveTo>
                    <a:pt x="0" y="10"/>
                  </a:moveTo>
                  <a:lnTo>
                    <a:pt x="31" y="0"/>
                  </a:lnTo>
                  <a:lnTo>
                    <a:pt x="74" y="32"/>
                  </a:lnTo>
                  <a:lnTo>
                    <a:pt x="66" y="40"/>
                  </a:lnTo>
                  <a:lnTo>
                    <a:pt x="44" y="40"/>
                  </a:lnTo>
                  <a:lnTo>
                    <a:pt x="34" y="62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bg1"/>
            </a:solidFill>
            <a:ln w="1752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84" name="Freeform 53">
              <a:extLst>
                <a:ext uri="{FF2B5EF4-FFF2-40B4-BE49-F238E27FC236}">
                  <a16:creationId xmlns:a16="http://schemas.microsoft.com/office/drawing/2014/main" xmlns="" id="{B9F07C71-F65F-4D84-A015-9E7980DFC4A7}"/>
                </a:ext>
              </a:extLst>
            </p:cNvPr>
            <p:cNvSpPr>
              <a:spLocks/>
            </p:cNvSpPr>
            <p:nvPr/>
          </p:nvSpPr>
          <p:spPr bwMode="auto">
            <a:xfrm>
              <a:off x="5149" y="1614"/>
              <a:ext cx="40" cy="68"/>
            </a:xfrm>
            <a:custGeom>
              <a:avLst/>
              <a:gdLst>
                <a:gd name="T0" fmla="*/ 0 w 40"/>
                <a:gd name="T1" fmla="*/ 5 h 68"/>
                <a:gd name="T2" fmla="*/ 40 w 40"/>
                <a:gd name="T3" fmla="*/ 0 h 68"/>
                <a:gd name="T4" fmla="*/ 18 w 40"/>
                <a:gd name="T5" fmla="*/ 68 h 68"/>
                <a:gd name="T6" fmla="*/ 2 w 40"/>
                <a:gd name="T7" fmla="*/ 67 h 68"/>
                <a:gd name="T8" fmla="*/ 0 w 40"/>
                <a:gd name="T9" fmla="*/ 5 h 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68"/>
                <a:gd name="T17" fmla="*/ 40 w 40"/>
                <a:gd name="T18" fmla="*/ 68 h 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68">
                  <a:moveTo>
                    <a:pt x="0" y="5"/>
                  </a:moveTo>
                  <a:lnTo>
                    <a:pt x="40" y="0"/>
                  </a:lnTo>
                  <a:lnTo>
                    <a:pt x="18" y="68"/>
                  </a:lnTo>
                  <a:lnTo>
                    <a:pt x="2" y="67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92D050"/>
            </a:solidFill>
            <a:ln w="17526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55">
            <a:extLst>
              <a:ext uri="{FF2B5EF4-FFF2-40B4-BE49-F238E27FC236}">
                <a16:creationId xmlns:a16="http://schemas.microsoft.com/office/drawing/2014/main" xmlns="" id="{AF733FA4-1DD5-420E-9AEB-766DB3D6B1AE}"/>
              </a:ext>
            </a:extLst>
          </p:cNvPr>
          <p:cNvGrpSpPr>
            <a:grpSpLocks/>
          </p:cNvGrpSpPr>
          <p:nvPr/>
        </p:nvGrpSpPr>
        <p:grpSpPr bwMode="auto">
          <a:xfrm>
            <a:off x="1757446" y="4443274"/>
            <a:ext cx="1066800" cy="762000"/>
            <a:chOff x="1711" y="3142"/>
            <a:chExt cx="824" cy="634"/>
          </a:xfrm>
          <a:solidFill>
            <a:srgbClr val="FFFF00"/>
          </a:solidFill>
        </p:grpSpPr>
        <p:grpSp>
          <p:nvGrpSpPr>
            <p:cNvPr id="10" name="Group 56">
              <a:extLst>
                <a:ext uri="{FF2B5EF4-FFF2-40B4-BE49-F238E27FC236}">
                  <a16:creationId xmlns:a16="http://schemas.microsoft.com/office/drawing/2014/main" xmlns="" id="{CC3F2081-08D4-4CC3-8728-A4F0ABCF8D1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11" y="3142"/>
              <a:ext cx="824" cy="634"/>
              <a:chOff x="1711" y="3142"/>
              <a:chExt cx="824" cy="634"/>
            </a:xfrm>
            <a:grpFill/>
          </p:grpSpPr>
          <p:sp>
            <p:nvSpPr>
              <p:cNvPr id="66617" name="Freeform 57">
                <a:extLst>
                  <a:ext uri="{FF2B5EF4-FFF2-40B4-BE49-F238E27FC236}">
                    <a16:creationId xmlns:a16="http://schemas.microsoft.com/office/drawing/2014/main" xmlns="" id="{78E6BC82-A027-4AE0-BCD5-CE96C2DC32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11" y="3222"/>
                <a:ext cx="63" cy="91"/>
              </a:xfrm>
              <a:custGeom>
                <a:avLst/>
                <a:gdLst/>
                <a:ahLst/>
                <a:cxnLst>
                  <a:cxn ang="0">
                    <a:pos x="0" y="91"/>
                  </a:cxn>
                  <a:cxn ang="0">
                    <a:pos x="0" y="64"/>
                  </a:cxn>
                  <a:cxn ang="0">
                    <a:pos x="36" y="0"/>
                  </a:cxn>
                  <a:cxn ang="0">
                    <a:pos x="63" y="19"/>
                  </a:cxn>
                  <a:cxn ang="0">
                    <a:pos x="33" y="91"/>
                  </a:cxn>
                  <a:cxn ang="0">
                    <a:pos x="0" y="91"/>
                  </a:cxn>
                </a:cxnLst>
                <a:rect l="0" t="0" r="r" b="b"/>
                <a:pathLst>
                  <a:path w="63" h="91">
                    <a:moveTo>
                      <a:pt x="0" y="91"/>
                    </a:moveTo>
                    <a:lnTo>
                      <a:pt x="0" y="64"/>
                    </a:lnTo>
                    <a:lnTo>
                      <a:pt x="36" y="0"/>
                    </a:lnTo>
                    <a:lnTo>
                      <a:pt x="63" y="19"/>
                    </a:lnTo>
                    <a:lnTo>
                      <a:pt x="33" y="91"/>
                    </a:lnTo>
                    <a:lnTo>
                      <a:pt x="0" y="91"/>
                    </a:lnTo>
                    <a:close/>
                  </a:path>
                </a:pathLst>
              </a:custGeom>
              <a:grpFill/>
              <a:ln w="17526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66618" name="Freeform 58">
                <a:extLst>
                  <a:ext uri="{FF2B5EF4-FFF2-40B4-BE49-F238E27FC236}">
                    <a16:creationId xmlns:a16="http://schemas.microsoft.com/office/drawing/2014/main" xmlns="" id="{9AF779C3-0297-4DC7-9DAE-F1B949F7C7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01" y="3142"/>
                <a:ext cx="118" cy="116"/>
              </a:xfrm>
              <a:custGeom>
                <a:avLst/>
                <a:gdLst/>
                <a:ahLst/>
                <a:cxnLst>
                  <a:cxn ang="0">
                    <a:pos x="26" y="13"/>
                  </a:cxn>
                  <a:cxn ang="0">
                    <a:pos x="0" y="69"/>
                  </a:cxn>
                  <a:cxn ang="0">
                    <a:pos x="46" y="106"/>
                  </a:cxn>
                  <a:cxn ang="0">
                    <a:pos x="98" y="116"/>
                  </a:cxn>
                  <a:cxn ang="0">
                    <a:pos x="118" y="70"/>
                  </a:cxn>
                  <a:cxn ang="0">
                    <a:pos x="106" y="0"/>
                  </a:cxn>
                  <a:cxn ang="0">
                    <a:pos x="26" y="13"/>
                  </a:cxn>
                </a:cxnLst>
                <a:rect l="0" t="0" r="r" b="b"/>
                <a:pathLst>
                  <a:path w="118" h="116">
                    <a:moveTo>
                      <a:pt x="26" y="13"/>
                    </a:moveTo>
                    <a:lnTo>
                      <a:pt x="0" y="69"/>
                    </a:lnTo>
                    <a:lnTo>
                      <a:pt x="46" y="106"/>
                    </a:lnTo>
                    <a:lnTo>
                      <a:pt x="98" y="116"/>
                    </a:lnTo>
                    <a:lnTo>
                      <a:pt x="118" y="70"/>
                    </a:lnTo>
                    <a:lnTo>
                      <a:pt x="106" y="0"/>
                    </a:lnTo>
                    <a:lnTo>
                      <a:pt x="26" y="13"/>
                    </a:lnTo>
                    <a:close/>
                  </a:path>
                </a:pathLst>
              </a:custGeom>
              <a:grpFill/>
              <a:ln w="17526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66619" name="Freeform 59">
                <a:extLst>
                  <a:ext uri="{FF2B5EF4-FFF2-40B4-BE49-F238E27FC236}">
                    <a16:creationId xmlns:a16="http://schemas.microsoft.com/office/drawing/2014/main" xmlns="" id="{C488ACDD-B23E-44C9-AE8F-8324BFE573A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12" y="3222"/>
                <a:ext cx="176" cy="130"/>
              </a:xfrm>
              <a:custGeom>
                <a:avLst/>
                <a:gdLst/>
                <a:ahLst/>
                <a:cxnLst>
                  <a:cxn ang="0">
                    <a:pos x="0" y="46"/>
                  </a:cxn>
                  <a:cxn ang="0">
                    <a:pos x="120" y="0"/>
                  </a:cxn>
                  <a:cxn ang="0">
                    <a:pos x="143" y="56"/>
                  </a:cxn>
                  <a:cxn ang="0">
                    <a:pos x="166" y="69"/>
                  </a:cxn>
                  <a:cxn ang="0">
                    <a:pos x="176" y="114"/>
                  </a:cxn>
                  <a:cxn ang="0">
                    <a:pos x="116" y="121"/>
                  </a:cxn>
                  <a:cxn ang="0">
                    <a:pos x="73" y="130"/>
                  </a:cxn>
                  <a:cxn ang="0">
                    <a:pos x="0" y="46"/>
                  </a:cxn>
                </a:cxnLst>
                <a:rect l="0" t="0" r="r" b="b"/>
                <a:pathLst>
                  <a:path w="176" h="130">
                    <a:moveTo>
                      <a:pt x="0" y="46"/>
                    </a:moveTo>
                    <a:lnTo>
                      <a:pt x="120" y="0"/>
                    </a:lnTo>
                    <a:lnTo>
                      <a:pt x="143" y="56"/>
                    </a:lnTo>
                    <a:lnTo>
                      <a:pt x="166" y="69"/>
                    </a:lnTo>
                    <a:lnTo>
                      <a:pt x="176" y="114"/>
                    </a:lnTo>
                    <a:lnTo>
                      <a:pt x="116" y="121"/>
                    </a:lnTo>
                    <a:lnTo>
                      <a:pt x="73" y="130"/>
                    </a:lnTo>
                    <a:lnTo>
                      <a:pt x="0" y="46"/>
                    </a:lnTo>
                    <a:close/>
                  </a:path>
                </a:pathLst>
              </a:custGeom>
              <a:grpFill/>
              <a:ln w="17526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66620" name="Freeform 60">
                <a:extLst>
                  <a:ext uri="{FF2B5EF4-FFF2-40B4-BE49-F238E27FC236}">
                    <a16:creationId xmlns:a16="http://schemas.microsoft.com/office/drawing/2014/main" xmlns="" id="{40824C87-0F1E-4E6A-84A0-BDBEAFC265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94" y="3321"/>
                <a:ext cx="140" cy="68"/>
              </a:xfrm>
              <a:custGeom>
                <a:avLst/>
                <a:gdLst/>
                <a:ahLst/>
                <a:cxnLst>
                  <a:cxn ang="0">
                    <a:pos x="21" y="2"/>
                  </a:cxn>
                  <a:cxn ang="0">
                    <a:pos x="0" y="64"/>
                  </a:cxn>
                  <a:cxn ang="0">
                    <a:pos x="37" y="68"/>
                  </a:cxn>
                  <a:cxn ang="0">
                    <a:pos x="60" y="54"/>
                  </a:cxn>
                  <a:cxn ang="0">
                    <a:pos x="103" y="55"/>
                  </a:cxn>
                  <a:cxn ang="0">
                    <a:pos x="140" y="28"/>
                  </a:cxn>
                  <a:cxn ang="0">
                    <a:pos x="115" y="18"/>
                  </a:cxn>
                  <a:cxn ang="0">
                    <a:pos x="97" y="0"/>
                  </a:cxn>
                  <a:cxn ang="0">
                    <a:pos x="21" y="2"/>
                  </a:cxn>
                </a:cxnLst>
                <a:rect l="0" t="0" r="r" b="b"/>
                <a:pathLst>
                  <a:path w="140" h="68">
                    <a:moveTo>
                      <a:pt x="21" y="2"/>
                    </a:moveTo>
                    <a:lnTo>
                      <a:pt x="0" y="64"/>
                    </a:lnTo>
                    <a:lnTo>
                      <a:pt x="37" y="68"/>
                    </a:lnTo>
                    <a:lnTo>
                      <a:pt x="60" y="54"/>
                    </a:lnTo>
                    <a:lnTo>
                      <a:pt x="103" y="55"/>
                    </a:lnTo>
                    <a:lnTo>
                      <a:pt x="140" y="28"/>
                    </a:lnTo>
                    <a:lnTo>
                      <a:pt x="115" y="18"/>
                    </a:lnTo>
                    <a:lnTo>
                      <a:pt x="97" y="0"/>
                    </a:lnTo>
                    <a:lnTo>
                      <a:pt x="21" y="2"/>
                    </a:lnTo>
                    <a:close/>
                  </a:path>
                </a:pathLst>
              </a:custGeom>
              <a:grpFill/>
              <a:ln w="17526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66621" name="Freeform 61">
                <a:extLst>
                  <a:ext uri="{FF2B5EF4-FFF2-40B4-BE49-F238E27FC236}">
                    <a16:creationId xmlns:a16="http://schemas.microsoft.com/office/drawing/2014/main" xmlns="" id="{22EAD19E-1026-4070-BDB3-7B9A9B38D4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35" y="3418"/>
                <a:ext cx="57" cy="50"/>
              </a:xfrm>
              <a:custGeom>
                <a:avLst/>
                <a:gdLst/>
                <a:ahLst/>
                <a:cxnLst>
                  <a:cxn ang="0">
                    <a:pos x="50" y="0"/>
                  </a:cxn>
                  <a:cxn ang="0">
                    <a:pos x="0" y="4"/>
                  </a:cxn>
                  <a:cxn ang="0">
                    <a:pos x="9" y="50"/>
                  </a:cxn>
                  <a:cxn ang="0">
                    <a:pos x="57" y="38"/>
                  </a:cxn>
                  <a:cxn ang="0">
                    <a:pos x="50" y="0"/>
                  </a:cxn>
                </a:cxnLst>
                <a:rect l="0" t="0" r="r" b="b"/>
                <a:pathLst>
                  <a:path w="57" h="50">
                    <a:moveTo>
                      <a:pt x="50" y="0"/>
                    </a:moveTo>
                    <a:lnTo>
                      <a:pt x="0" y="4"/>
                    </a:lnTo>
                    <a:lnTo>
                      <a:pt x="9" y="50"/>
                    </a:lnTo>
                    <a:lnTo>
                      <a:pt x="57" y="38"/>
                    </a:lnTo>
                    <a:lnTo>
                      <a:pt x="50" y="0"/>
                    </a:lnTo>
                    <a:close/>
                  </a:path>
                </a:pathLst>
              </a:custGeom>
              <a:grpFill/>
              <a:ln w="17526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66622" name="Freeform 62">
                <a:extLst>
                  <a:ext uri="{FF2B5EF4-FFF2-40B4-BE49-F238E27FC236}">
                    <a16:creationId xmlns:a16="http://schemas.microsoft.com/office/drawing/2014/main" xmlns="" id="{4BE8570E-57DC-4F54-981E-89D7811837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98" y="3472"/>
                <a:ext cx="39" cy="49"/>
              </a:xfrm>
              <a:custGeom>
                <a:avLst/>
                <a:gdLst/>
                <a:ahLst/>
                <a:cxnLst>
                  <a:cxn ang="0">
                    <a:pos x="0" y="19"/>
                  </a:cxn>
                  <a:cxn ang="0">
                    <a:pos x="39" y="0"/>
                  </a:cxn>
                  <a:cxn ang="0">
                    <a:pos x="39" y="43"/>
                  </a:cxn>
                  <a:cxn ang="0">
                    <a:pos x="13" y="49"/>
                  </a:cxn>
                  <a:cxn ang="0">
                    <a:pos x="0" y="19"/>
                  </a:cxn>
                </a:cxnLst>
                <a:rect l="0" t="0" r="r" b="b"/>
                <a:pathLst>
                  <a:path w="39" h="49">
                    <a:moveTo>
                      <a:pt x="0" y="19"/>
                    </a:moveTo>
                    <a:lnTo>
                      <a:pt x="39" y="0"/>
                    </a:lnTo>
                    <a:lnTo>
                      <a:pt x="39" y="43"/>
                    </a:lnTo>
                    <a:lnTo>
                      <a:pt x="13" y="49"/>
                    </a:lnTo>
                    <a:lnTo>
                      <a:pt x="0" y="19"/>
                    </a:lnTo>
                    <a:close/>
                  </a:path>
                </a:pathLst>
              </a:custGeom>
              <a:grpFill/>
              <a:ln w="17526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66623" name="Freeform 63">
                <a:extLst>
                  <a:ext uri="{FF2B5EF4-FFF2-40B4-BE49-F238E27FC236}">
                    <a16:creationId xmlns:a16="http://schemas.microsoft.com/office/drawing/2014/main" xmlns="" id="{8E88C3F5-06D7-4671-A7C8-EB8B183A3C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97" y="3495"/>
                <a:ext cx="238" cy="281"/>
              </a:xfrm>
              <a:custGeom>
                <a:avLst/>
                <a:gdLst/>
                <a:ahLst/>
                <a:cxnLst>
                  <a:cxn ang="0">
                    <a:pos x="40" y="0"/>
                  </a:cxn>
                  <a:cxn ang="0">
                    <a:pos x="0" y="107"/>
                  </a:cxn>
                  <a:cxn ang="0">
                    <a:pos x="28" y="160"/>
                  </a:cxn>
                  <a:cxn ang="0">
                    <a:pos x="28" y="256"/>
                  </a:cxn>
                  <a:cxn ang="0">
                    <a:pos x="85" y="281"/>
                  </a:cxn>
                  <a:cxn ang="0">
                    <a:pos x="111" y="226"/>
                  </a:cxn>
                  <a:cxn ang="0">
                    <a:pos x="184" y="213"/>
                  </a:cxn>
                  <a:cxn ang="0">
                    <a:pos x="238" y="151"/>
                  </a:cxn>
                  <a:cxn ang="0">
                    <a:pos x="181" y="56"/>
                  </a:cxn>
                  <a:cxn ang="0">
                    <a:pos x="40" y="0"/>
                  </a:cxn>
                </a:cxnLst>
                <a:rect l="0" t="0" r="r" b="b"/>
                <a:pathLst>
                  <a:path w="238" h="281">
                    <a:moveTo>
                      <a:pt x="40" y="0"/>
                    </a:moveTo>
                    <a:lnTo>
                      <a:pt x="0" y="107"/>
                    </a:lnTo>
                    <a:lnTo>
                      <a:pt x="28" y="160"/>
                    </a:lnTo>
                    <a:lnTo>
                      <a:pt x="28" y="256"/>
                    </a:lnTo>
                    <a:lnTo>
                      <a:pt x="85" y="281"/>
                    </a:lnTo>
                    <a:lnTo>
                      <a:pt x="111" y="226"/>
                    </a:lnTo>
                    <a:lnTo>
                      <a:pt x="184" y="213"/>
                    </a:lnTo>
                    <a:lnTo>
                      <a:pt x="238" y="151"/>
                    </a:lnTo>
                    <a:lnTo>
                      <a:pt x="181" y="56"/>
                    </a:lnTo>
                    <a:lnTo>
                      <a:pt x="40" y="0"/>
                    </a:lnTo>
                    <a:close/>
                  </a:path>
                </a:pathLst>
              </a:custGeom>
              <a:grpFill/>
              <a:ln w="17526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charset="0"/>
                </a:endParaRPr>
              </a:p>
            </p:txBody>
          </p:sp>
        </p:grpSp>
        <p:sp>
          <p:nvSpPr>
            <p:cNvPr id="66624" name="Freeform 64">
              <a:extLst>
                <a:ext uri="{FF2B5EF4-FFF2-40B4-BE49-F238E27FC236}">
                  <a16:creationId xmlns:a16="http://schemas.microsoft.com/office/drawing/2014/main" xmlns="" id="{4B11A158-0136-4918-8A0B-D28FE95E208B}"/>
                </a:ext>
              </a:extLst>
            </p:cNvPr>
            <p:cNvSpPr>
              <a:spLocks/>
            </p:cNvSpPr>
            <p:nvPr/>
          </p:nvSpPr>
          <p:spPr bwMode="auto">
            <a:xfrm>
              <a:off x="2212" y="3363"/>
              <a:ext cx="132" cy="110"/>
            </a:xfrm>
            <a:custGeom>
              <a:avLst/>
              <a:gdLst/>
              <a:ahLst/>
              <a:cxnLst>
                <a:cxn ang="0">
                  <a:pos x="27" y="0"/>
                </a:cxn>
                <a:cxn ang="0">
                  <a:pos x="0" y="33"/>
                </a:cxn>
                <a:cxn ang="0">
                  <a:pos x="12" y="59"/>
                </a:cxn>
                <a:cxn ang="0">
                  <a:pos x="36" y="68"/>
                </a:cxn>
                <a:cxn ang="0">
                  <a:pos x="62" y="110"/>
                </a:cxn>
                <a:cxn ang="0">
                  <a:pos x="130" y="93"/>
                </a:cxn>
                <a:cxn ang="0">
                  <a:pos x="132" y="48"/>
                </a:cxn>
                <a:cxn ang="0">
                  <a:pos x="82" y="9"/>
                </a:cxn>
                <a:cxn ang="0">
                  <a:pos x="27" y="0"/>
                </a:cxn>
              </a:cxnLst>
              <a:rect l="0" t="0" r="r" b="b"/>
              <a:pathLst>
                <a:path w="132" h="110">
                  <a:moveTo>
                    <a:pt x="27" y="0"/>
                  </a:moveTo>
                  <a:lnTo>
                    <a:pt x="0" y="33"/>
                  </a:lnTo>
                  <a:lnTo>
                    <a:pt x="12" y="59"/>
                  </a:lnTo>
                  <a:lnTo>
                    <a:pt x="36" y="68"/>
                  </a:lnTo>
                  <a:lnTo>
                    <a:pt x="62" y="110"/>
                  </a:lnTo>
                  <a:lnTo>
                    <a:pt x="130" y="93"/>
                  </a:lnTo>
                  <a:lnTo>
                    <a:pt x="132" y="48"/>
                  </a:lnTo>
                  <a:lnTo>
                    <a:pt x="82" y="9"/>
                  </a:lnTo>
                  <a:lnTo>
                    <a:pt x="27" y="0"/>
                  </a:lnTo>
                  <a:close/>
                </a:path>
              </a:pathLst>
            </a:custGeom>
            <a:grpFill/>
            <a:ln w="17526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5125" name="Freeform 73">
            <a:extLst>
              <a:ext uri="{FF2B5EF4-FFF2-40B4-BE49-F238E27FC236}">
                <a16:creationId xmlns:a16="http://schemas.microsoft.com/office/drawing/2014/main" xmlns="" id="{711B2B26-46CE-4DD7-97F4-7B944C8C6581}"/>
              </a:ext>
            </a:extLst>
          </p:cNvPr>
          <p:cNvSpPr>
            <a:spLocks/>
          </p:cNvSpPr>
          <p:nvPr/>
        </p:nvSpPr>
        <p:spPr bwMode="auto">
          <a:xfrm>
            <a:off x="7467600" y="1066800"/>
            <a:ext cx="476250" cy="727075"/>
          </a:xfrm>
          <a:custGeom>
            <a:avLst/>
            <a:gdLst>
              <a:gd name="T0" fmla="*/ 2147483646 w 300"/>
              <a:gd name="T1" fmla="*/ 2147483646 h 458"/>
              <a:gd name="T2" fmla="*/ 2147483646 w 300"/>
              <a:gd name="T3" fmla="*/ 2147483646 h 458"/>
              <a:gd name="T4" fmla="*/ 2147483646 w 300"/>
              <a:gd name="T5" fmla="*/ 2147483646 h 458"/>
              <a:gd name="T6" fmla="*/ 2147483646 w 300"/>
              <a:gd name="T7" fmla="*/ 2147483646 h 458"/>
              <a:gd name="T8" fmla="*/ 2147483646 w 300"/>
              <a:gd name="T9" fmla="*/ 2147483646 h 458"/>
              <a:gd name="T10" fmla="*/ 2147483646 w 300"/>
              <a:gd name="T11" fmla="*/ 2147483646 h 458"/>
              <a:gd name="T12" fmla="*/ 2147483646 w 300"/>
              <a:gd name="T13" fmla="*/ 2147483646 h 458"/>
              <a:gd name="T14" fmla="*/ 0 w 300"/>
              <a:gd name="T15" fmla="*/ 2147483646 h 458"/>
              <a:gd name="T16" fmla="*/ 2147483646 w 300"/>
              <a:gd name="T17" fmla="*/ 2147483646 h 458"/>
              <a:gd name="T18" fmla="*/ 2147483646 w 300"/>
              <a:gd name="T19" fmla="*/ 2147483646 h 458"/>
              <a:gd name="T20" fmla="*/ 2147483646 w 300"/>
              <a:gd name="T21" fmla="*/ 2147483646 h 458"/>
              <a:gd name="T22" fmla="*/ 2147483646 w 300"/>
              <a:gd name="T23" fmla="*/ 2147483646 h 458"/>
              <a:gd name="T24" fmla="*/ 2147483646 w 300"/>
              <a:gd name="T25" fmla="*/ 2147483646 h 458"/>
              <a:gd name="T26" fmla="*/ 2147483646 w 300"/>
              <a:gd name="T27" fmla="*/ 2147483646 h 458"/>
              <a:gd name="T28" fmla="*/ 2147483646 w 300"/>
              <a:gd name="T29" fmla="*/ 2147483646 h 458"/>
              <a:gd name="T30" fmla="*/ 2147483646 w 300"/>
              <a:gd name="T31" fmla="*/ 2147483646 h 458"/>
              <a:gd name="T32" fmla="*/ 2147483646 w 300"/>
              <a:gd name="T33" fmla="*/ 2147483646 h 458"/>
              <a:gd name="T34" fmla="*/ 2147483646 w 300"/>
              <a:gd name="T35" fmla="*/ 2147483646 h 458"/>
              <a:gd name="T36" fmla="*/ 2147483646 w 300"/>
              <a:gd name="T37" fmla="*/ 2147483646 h 458"/>
              <a:gd name="T38" fmla="*/ 2147483646 w 300"/>
              <a:gd name="T39" fmla="*/ 2147483646 h 458"/>
              <a:gd name="T40" fmla="*/ 2147483646 w 300"/>
              <a:gd name="T41" fmla="*/ 2147483646 h 458"/>
              <a:gd name="T42" fmla="*/ 2147483646 w 300"/>
              <a:gd name="T43" fmla="*/ 2147483646 h 458"/>
              <a:gd name="T44" fmla="*/ 2147483646 w 300"/>
              <a:gd name="T45" fmla="*/ 2147483646 h 458"/>
              <a:gd name="T46" fmla="*/ 2147483646 w 300"/>
              <a:gd name="T47" fmla="*/ 2147483646 h 458"/>
              <a:gd name="T48" fmla="*/ 2147483646 w 300"/>
              <a:gd name="T49" fmla="*/ 0 h 458"/>
              <a:gd name="T50" fmla="*/ 2147483646 w 300"/>
              <a:gd name="T51" fmla="*/ 2147483646 h 458"/>
              <a:gd name="T52" fmla="*/ 2147483646 w 300"/>
              <a:gd name="T53" fmla="*/ 2147483646 h 458"/>
              <a:gd name="T54" fmla="*/ 2147483646 w 300"/>
              <a:gd name="T55" fmla="*/ 2147483646 h 458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300"/>
              <a:gd name="T85" fmla="*/ 0 h 458"/>
              <a:gd name="T86" fmla="*/ 300 w 300"/>
              <a:gd name="T87" fmla="*/ 458 h 458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300" h="458">
                <a:moveTo>
                  <a:pt x="70" y="14"/>
                </a:moveTo>
                <a:lnTo>
                  <a:pt x="26" y="98"/>
                </a:lnTo>
                <a:lnTo>
                  <a:pt x="47" y="130"/>
                </a:lnTo>
                <a:lnTo>
                  <a:pt x="26" y="168"/>
                </a:lnTo>
                <a:lnTo>
                  <a:pt x="38" y="181"/>
                </a:lnTo>
                <a:lnTo>
                  <a:pt x="30" y="207"/>
                </a:lnTo>
                <a:lnTo>
                  <a:pt x="30" y="250"/>
                </a:lnTo>
                <a:lnTo>
                  <a:pt x="0" y="265"/>
                </a:lnTo>
                <a:lnTo>
                  <a:pt x="11" y="278"/>
                </a:lnTo>
                <a:lnTo>
                  <a:pt x="74" y="438"/>
                </a:lnTo>
                <a:lnTo>
                  <a:pt x="124" y="458"/>
                </a:lnTo>
                <a:lnTo>
                  <a:pt x="121" y="425"/>
                </a:lnTo>
                <a:lnTo>
                  <a:pt x="146" y="400"/>
                </a:lnTo>
                <a:lnTo>
                  <a:pt x="137" y="372"/>
                </a:lnTo>
                <a:lnTo>
                  <a:pt x="198" y="340"/>
                </a:lnTo>
                <a:lnTo>
                  <a:pt x="201" y="295"/>
                </a:lnTo>
                <a:lnTo>
                  <a:pt x="237" y="292"/>
                </a:lnTo>
                <a:lnTo>
                  <a:pt x="266" y="258"/>
                </a:lnTo>
                <a:lnTo>
                  <a:pt x="300" y="235"/>
                </a:lnTo>
                <a:lnTo>
                  <a:pt x="300" y="207"/>
                </a:lnTo>
                <a:lnTo>
                  <a:pt x="253" y="198"/>
                </a:lnTo>
                <a:lnTo>
                  <a:pt x="244" y="167"/>
                </a:lnTo>
                <a:lnTo>
                  <a:pt x="197" y="162"/>
                </a:lnTo>
                <a:lnTo>
                  <a:pt x="158" y="27"/>
                </a:lnTo>
                <a:lnTo>
                  <a:pt x="141" y="0"/>
                </a:lnTo>
                <a:lnTo>
                  <a:pt x="94" y="11"/>
                </a:lnTo>
                <a:lnTo>
                  <a:pt x="86" y="24"/>
                </a:lnTo>
                <a:lnTo>
                  <a:pt x="70" y="14"/>
                </a:lnTo>
                <a:close/>
              </a:path>
            </a:pathLst>
          </a:custGeom>
          <a:solidFill>
            <a:srgbClr val="FFFF00"/>
          </a:solidFill>
          <a:ln w="17526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5126" name="Group 2">
            <a:extLst>
              <a:ext uri="{FF2B5EF4-FFF2-40B4-BE49-F238E27FC236}">
                <a16:creationId xmlns:a16="http://schemas.microsoft.com/office/drawing/2014/main" xmlns="" id="{9396DEFB-A738-4071-9528-6C6D6E84064A}"/>
              </a:ext>
            </a:extLst>
          </p:cNvPr>
          <p:cNvGrpSpPr>
            <a:grpSpLocks/>
          </p:cNvGrpSpPr>
          <p:nvPr/>
        </p:nvGrpSpPr>
        <p:grpSpPr bwMode="auto">
          <a:xfrm>
            <a:off x="5257800" y="5334000"/>
            <a:ext cx="4419600" cy="914400"/>
            <a:chOff x="4572000" y="5334000"/>
            <a:chExt cx="4419600" cy="914400"/>
          </a:xfrm>
        </p:grpSpPr>
        <p:sp>
          <p:nvSpPr>
            <p:cNvPr id="5129" name="Rectangle 65">
              <a:extLst>
                <a:ext uri="{FF2B5EF4-FFF2-40B4-BE49-F238E27FC236}">
                  <a16:creationId xmlns:a16="http://schemas.microsoft.com/office/drawing/2014/main" xmlns="" id="{81F25147-0DA9-4596-8D6E-CD41D2DFB4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2000" y="5410200"/>
              <a:ext cx="152400" cy="152400"/>
            </a:xfrm>
            <a:prstGeom prst="rect">
              <a:avLst/>
            </a:prstGeom>
            <a:solidFill>
              <a:srgbClr val="99CC00"/>
            </a:solidFill>
            <a:ln w="17526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140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1" name="Rectangle 66">
              <a:extLst>
                <a:ext uri="{FF2B5EF4-FFF2-40B4-BE49-F238E27FC236}">
                  <a16:creationId xmlns:a16="http://schemas.microsoft.com/office/drawing/2014/main" xmlns="" id="{9F54DDB3-1817-4AD7-A575-9DC4DF1C2C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2000" y="5715000"/>
              <a:ext cx="152400" cy="152400"/>
            </a:xfrm>
            <a:prstGeom prst="rect">
              <a:avLst/>
            </a:prstGeom>
            <a:solidFill>
              <a:schemeClr val="tx2"/>
            </a:solidFill>
            <a:ln w="17526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5131" name="Text Box 69">
              <a:extLst>
                <a:ext uri="{FF2B5EF4-FFF2-40B4-BE49-F238E27FC236}">
                  <a16:creationId xmlns:a16="http://schemas.microsoft.com/office/drawing/2014/main" xmlns="" id="{D958B3CD-B18C-434C-91DA-342EFD2AF7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53000" y="5334000"/>
              <a:ext cx="34290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7526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1400"/>
                <a:t>States allowing  beer and wine sales</a:t>
              </a:r>
            </a:p>
          </p:txBody>
        </p:sp>
        <p:sp>
          <p:nvSpPr>
            <p:cNvPr id="5132" name="Text Box 70">
              <a:extLst>
                <a:ext uri="{FF2B5EF4-FFF2-40B4-BE49-F238E27FC236}">
                  <a16:creationId xmlns:a16="http://schemas.microsoft.com/office/drawing/2014/main" xmlns="" id="{D37B0AA1-D7A7-4588-BEAD-FF5BF7D7B83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53000" y="5638800"/>
              <a:ext cx="40386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7526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1400"/>
                <a:t>States allowing beer only</a:t>
              </a:r>
            </a:p>
          </p:txBody>
        </p:sp>
        <p:sp>
          <p:nvSpPr>
            <p:cNvPr id="5133" name="Rectangle 67">
              <a:extLst>
                <a:ext uri="{FF2B5EF4-FFF2-40B4-BE49-F238E27FC236}">
                  <a16:creationId xmlns:a16="http://schemas.microsoft.com/office/drawing/2014/main" xmlns="" id="{73F1BC81-393C-47C0-AEFF-658B866640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2000" y="6019800"/>
              <a:ext cx="152400" cy="152400"/>
            </a:xfrm>
            <a:prstGeom prst="rect">
              <a:avLst/>
            </a:prstGeom>
            <a:solidFill>
              <a:srgbClr val="FFFF00"/>
            </a:solidFill>
            <a:ln w="17526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140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134" name="Text Box 71">
              <a:extLst>
                <a:ext uri="{FF2B5EF4-FFF2-40B4-BE49-F238E27FC236}">
                  <a16:creationId xmlns:a16="http://schemas.microsoft.com/office/drawing/2014/main" xmlns="" id="{AED42A98-E93A-49DB-8858-3C046C3697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53000" y="5943600"/>
              <a:ext cx="38100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7526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1400"/>
                <a:t>States allowing beer, wine and spirits</a:t>
              </a:r>
            </a:p>
          </p:txBody>
        </p:sp>
      </p:grpSp>
      <p:sp>
        <p:nvSpPr>
          <p:cNvPr id="5127" name="Rectangle 54">
            <a:extLst>
              <a:ext uri="{FF2B5EF4-FFF2-40B4-BE49-F238E27FC236}">
                <a16:creationId xmlns:a16="http://schemas.microsoft.com/office/drawing/2014/main" xmlns="" id="{39DD6413-6D53-469E-BE98-A91CC41D54F3}"/>
              </a:ext>
            </a:extLst>
          </p:cNvPr>
          <p:cNvSpPr>
            <a:spLocks noTextEdit="1"/>
          </p:cNvSpPr>
          <p:nvPr/>
        </p:nvSpPr>
        <p:spPr bwMode="auto">
          <a:xfrm>
            <a:off x="261938" y="3900488"/>
            <a:ext cx="1481137" cy="1044575"/>
          </a:xfrm>
          <a:custGeom>
            <a:avLst/>
            <a:gdLst>
              <a:gd name="T0" fmla="*/ 2147483646 w 1506"/>
              <a:gd name="T1" fmla="*/ 2147483646 h 1470"/>
              <a:gd name="T2" fmla="*/ 2147483646 w 1506"/>
              <a:gd name="T3" fmla="*/ 0 h 1470"/>
              <a:gd name="T4" fmla="*/ 2147483646 w 1506"/>
              <a:gd name="T5" fmla="*/ 2147483646 h 1470"/>
              <a:gd name="T6" fmla="*/ 2147483646 w 1506"/>
              <a:gd name="T7" fmla="*/ 2147483646 h 1470"/>
              <a:gd name="T8" fmla="*/ 2147483646 w 1506"/>
              <a:gd name="T9" fmla="*/ 2147483646 h 1470"/>
              <a:gd name="T10" fmla="*/ 2147483646 w 1506"/>
              <a:gd name="T11" fmla="*/ 2147483646 h 1470"/>
              <a:gd name="T12" fmla="*/ 2147483646 w 1506"/>
              <a:gd name="T13" fmla="*/ 2147483646 h 1470"/>
              <a:gd name="T14" fmla="*/ 2147483646 w 1506"/>
              <a:gd name="T15" fmla="*/ 2147483646 h 1470"/>
              <a:gd name="T16" fmla="*/ 2147483646 w 1506"/>
              <a:gd name="T17" fmla="*/ 2147483646 h 1470"/>
              <a:gd name="T18" fmla="*/ 2147483646 w 1506"/>
              <a:gd name="T19" fmla="*/ 2147483646 h 1470"/>
              <a:gd name="T20" fmla="*/ 2147483646 w 1506"/>
              <a:gd name="T21" fmla="*/ 2147483646 h 1470"/>
              <a:gd name="T22" fmla="*/ 2147483646 w 1506"/>
              <a:gd name="T23" fmla="*/ 2147483646 h 1470"/>
              <a:gd name="T24" fmla="*/ 2147483646 w 1506"/>
              <a:gd name="T25" fmla="*/ 2147483646 h 1470"/>
              <a:gd name="T26" fmla="*/ 2147483646 w 1506"/>
              <a:gd name="T27" fmla="*/ 2147483646 h 1470"/>
              <a:gd name="T28" fmla="*/ 2147483646 w 1506"/>
              <a:gd name="T29" fmla="*/ 2147483646 h 1470"/>
              <a:gd name="T30" fmla="*/ 2147483646 w 1506"/>
              <a:gd name="T31" fmla="*/ 2147483646 h 1470"/>
              <a:gd name="T32" fmla="*/ 2147483646 w 1506"/>
              <a:gd name="T33" fmla="*/ 2147483646 h 1470"/>
              <a:gd name="T34" fmla="*/ 2147483646 w 1506"/>
              <a:gd name="T35" fmla="*/ 2147483646 h 1470"/>
              <a:gd name="T36" fmla="*/ 2147483646 w 1506"/>
              <a:gd name="T37" fmla="*/ 2147483646 h 1470"/>
              <a:gd name="T38" fmla="*/ 2147483646 w 1506"/>
              <a:gd name="T39" fmla="*/ 2147483646 h 1470"/>
              <a:gd name="T40" fmla="*/ 2147483646 w 1506"/>
              <a:gd name="T41" fmla="*/ 2147483646 h 1470"/>
              <a:gd name="T42" fmla="*/ 2147483646 w 1506"/>
              <a:gd name="T43" fmla="*/ 2147483646 h 1470"/>
              <a:gd name="T44" fmla="*/ 0 w 1506"/>
              <a:gd name="T45" fmla="*/ 2147483646 h 1470"/>
              <a:gd name="T46" fmla="*/ 2147483646 w 1506"/>
              <a:gd name="T47" fmla="*/ 2147483646 h 1470"/>
              <a:gd name="T48" fmla="*/ 2147483646 w 1506"/>
              <a:gd name="T49" fmla="*/ 2147483646 h 1470"/>
              <a:gd name="T50" fmla="*/ 2147483646 w 1506"/>
              <a:gd name="T51" fmla="*/ 2147483646 h 1470"/>
              <a:gd name="T52" fmla="*/ 2147483646 w 1506"/>
              <a:gd name="T53" fmla="*/ 2147483646 h 1470"/>
              <a:gd name="T54" fmla="*/ 2147483646 w 1506"/>
              <a:gd name="T55" fmla="*/ 2147483646 h 1470"/>
              <a:gd name="T56" fmla="*/ 2147483646 w 1506"/>
              <a:gd name="T57" fmla="*/ 2147483646 h 1470"/>
              <a:gd name="T58" fmla="*/ 2147483646 w 1506"/>
              <a:gd name="T59" fmla="*/ 2147483646 h 1470"/>
              <a:gd name="T60" fmla="*/ 2147483646 w 1506"/>
              <a:gd name="T61" fmla="*/ 2147483646 h 1470"/>
              <a:gd name="T62" fmla="*/ 2147483646 w 1506"/>
              <a:gd name="T63" fmla="*/ 2147483646 h 1470"/>
              <a:gd name="T64" fmla="*/ 2147483646 w 1506"/>
              <a:gd name="T65" fmla="*/ 2147483646 h 1470"/>
              <a:gd name="T66" fmla="*/ 2147483646 w 1506"/>
              <a:gd name="T67" fmla="*/ 2147483646 h 1470"/>
              <a:gd name="T68" fmla="*/ 2147483646 w 1506"/>
              <a:gd name="T69" fmla="*/ 2147483646 h 1470"/>
              <a:gd name="T70" fmla="*/ 2147483646 w 1506"/>
              <a:gd name="T71" fmla="*/ 2147483646 h 1470"/>
              <a:gd name="T72" fmla="*/ 2147483646 w 1506"/>
              <a:gd name="T73" fmla="*/ 2147483646 h 1470"/>
              <a:gd name="T74" fmla="*/ 2147483646 w 1506"/>
              <a:gd name="T75" fmla="*/ 2147483646 h 1470"/>
              <a:gd name="T76" fmla="*/ 2147483646 w 1506"/>
              <a:gd name="T77" fmla="*/ 2147483646 h 1470"/>
              <a:gd name="T78" fmla="*/ 2147483646 w 1506"/>
              <a:gd name="T79" fmla="*/ 2147483646 h 1470"/>
              <a:gd name="T80" fmla="*/ 2147483646 w 1506"/>
              <a:gd name="T81" fmla="*/ 2147483646 h 1470"/>
              <a:gd name="T82" fmla="*/ 2147483646 w 1506"/>
              <a:gd name="T83" fmla="*/ 2147483646 h 1470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1506"/>
              <a:gd name="T127" fmla="*/ 0 h 1470"/>
              <a:gd name="T128" fmla="*/ 1506 w 1506"/>
              <a:gd name="T129" fmla="*/ 1470 h 1470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1506" h="1470">
                <a:moveTo>
                  <a:pt x="240" y="219"/>
                </a:moveTo>
                <a:lnTo>
                  <a:pt x="543" y="0"/>
                </a:lnTo>
                <a:lnTo>
                  <a:pt x="687" y="39"/>
                </a:lnTo>
                <a:lnTo>
                  <a:pt x="757" y="109"/>
                </a:lnTo>
                <a:lnTo>
                  <a:pt x="1041" y="136"/>
                </a:lnTo>
                <a:lnTo>
                  <a:pt x="1050" y="863"/>
                </a:lnTo>
                <a:lnTo>
                  <a:pt x="1143" y="885"/>
                </a:lnTo>
                <a:lnTo>
                  <a:pt x="1186" y="972"/>
                </a:lnTo>
                <a:lnTo>
                  <a:pt x="1251" y="942"/>
                </a:lnTo>
                <a:lnTo>
                  <a:pt x="1389" y="1139"/>
                </a:lnTo>
                <a:lnTo>
                  <a:pt x="1506" y="1230"/>
                </a:lnTo>
                <a:lnTo>
                  <a:pt x="1501" y="1309"/>
                </a:lnTo>
                <a:lnTo>
                  <a:pt x="1353" y="1319"/>
                </a:lnTo>
                <a:lnTo>
                  <a:pt x="1287" y="1078"/>
                </a:lnTo>
                <a:lnTo>
                  <a:pt x="819" y="840"/>
                </a:lnTo>
                <a:lnTo>
                  <a:pt x="831" y="915"/>
                </a:lnTo>
                <a:lnTo>
                  <a:pt x="726" y="1012"/>
                </a:lnTo>
                <a:lnTo>
                  <a:pt x="709" y="976"/>
                </a:lnTo>
                <a:lnTo>
                  <a:pt x="679" y="976"/>
                </a:lnTo>
                <a:lnTo>
                  <a:pt x="594" y="1178"/>
                </a:lnTo>
                <a:lnTo>
                  <a:pt x="333" y="1376"/>
                </a:lnTo>
                <a:lnTo>
                  <a:pt x="74" y="1470"/>
                </a:lnTo>
                <a:lnTo>
                  <a:pt x="0" y="1457"/>
                </a:lnTo>
                <a:lnTo>
                  <a:pt x="297" y="1288"/>
                </a:lnTo>
                <a:lnTo>
                  <a:pt x="333" y="1288"/>
                </a:lnTo>
                <a:lnTo>
                  <a:pt x="441" y="1156"/>
                </a:lnTo>
                <a:lnTo>
                  <a:pt x="490" y="1152"/>
                </a:lnTo>
                <a:lnTo>
                  <a:pt x="564" y="1052"/>
                </a:lnTo>
                <a:lnTo>
                  <a:pt x="539" y="1008"/>
                </a:lnTo>
                <a:lnTo>
                  <a:pt x="380" y="1029"/>
                </a:lnTo>
                <a:lnTo>
                  <a:pt x="271" y="779"/>
                </a:lnTo>
                <a:lnTo>
                  <a:pt x="333" y="666"/>
                </a:lnTo>
                <a:lnTo>
                  <a:pt x="433" y="626"/>
                </a:lnTo>
                <a:lnTo>
                  <a:pt x="397" y="526"/>
                </a:lnTo>
                <a:lnTo>
                  <a:pt x="293" y="573"/>
                </a:lnTo>
                <a:lnTo>
                  <a:pt x="214" y="429"/>
                </a:lnTo>
                <a:lnTo>
                  <a:pt x="301" y="395"/>
                </a:lnTo>
                <a:lnTo>
                  <a:pt x="380" y="433"/>
                </a:lnTo>
                <a:lnTo>
                  <a:pt x="416" y="412"/>
                </a:lnTo>
                <a:lnTo>
                  <a:pt x="350" y="289"/>
                </a:lnTo>
                <a:lnTo>
                  <a:pt x="236" y="280"/>
                </a:lnTo>
                <a:lnTo>
                  <a:pt x="240" y="219"/>
                </a:lnTo>
                <a:close/>
              </a:path>
            </a:pathLst>
          </a:custGeom>
          <a:solidFill>
            <a:schemeClr val="bg1"/>
          </a:solidFill>
          <a:ln w="17526">
            <a:solidFill>
              <a:srgbClr val="000000"/>
            </a:solidFill>
            <a:round/>
            <a:headEnd/>
            <a:tailEnd/>
          </a:ln>
        </p:spPr>
        <p:txBody>
          <a:bodyPr lIns="91436" tIns="45718" rIns="91436" bIns="45718"/>
          <a:lstStyle/>
          <a:p>
            <a:endParaRPr lang="en-US"/>
          </a:p>
        </p:txBody>
      </p:sp>
      <p:sp>
        <p:nvSpPr>
          <p:cNvPr id="5128" name="TextBox 76">
            <a:extLst>
              <a:ext uri="{FF2B5EF4-FFF2-40B4-BE49-F238E27FC236}">
                <a16:creationId xmlns:a16="http://schemas.microsoft.com/office/drawing/2014/main" xmlns="" id="{0D709CE4-1600-4596-86FF-5F771C49F6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100" y="5113338"/>
            <a:ext cx="4822825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12713" indent="-112713"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69913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</a:pPr>
            <a:r>
              <a:rPr lang="en-US" altLang="en-US" sz="1200" dirty="0">
                <a:cs typeface="Times New Roman" panose="02020603050405020304" pitchFamily="18" charset="0"/>
              </a:rPr>
              <a:t>46 some form of beer, wine, spirits or combination</a:t>
            </a:r>
          </a:p>
          <a:p>
            <a:pPr eaLnBrk="1" hangingPunct="1">
              <a:spcBef>
                <a:spcPct val="0"/>
              </a:spcBef>
              <a:buClrTx/>
            </a:pPr>
            <a:r>
              <a:rPr lang="en-US" altLang="en-US" sz="1200" dirty="0">
                <a:cs typeface="Times New Roman" panose="02020603050405020304" pitchFamily="18" charset="0"/>
              </a:rPr>
              <a:t>46 beer sales</a:t>
            </a:r>
          </a:p>
          <a:p>
            <a:pPr eaLnBrk="1" hangingPunct="1">
              <a:spcBef>
                <a:spcPct val="0"/>
              </a:spcBef>
              <a:buClrTx/>
            </a:pPr>
            <a:r>
              <a:rPr lang="en-US" altLang="en-US" sz="1200" dirty="0">
                <a:cs typeface="Times New Roman" panose="02020603050405020304" pitchFamily="18" charset="0"/>
              </a:rPr>
              <a:t>39 wine sales</a:t>
            </a:r>
          </a:p>
          <a:p>
            <a:pPr eaLnBrk="1" hangingPunct="1">
              <a:spcBef>
                <a:spcPct val="0"/>
              </a:spcBef>
              <a:buClrTx/>
            </a:pPr>
            <a:r>
              <a:rPr lang="en-US" altLang="en-US" sz="1200" dirty="0">
                <a:cs typeface="Times New Roman" panose="02020603050405020304" pitchFamily="18" charset="0"/>
              </a:rPr>
              <a:t>27 spirits sales</a:t>
            </a:r>
          </a:p>
          <a:p>
            <a:pPr eaLnBrk="1" hangingPunct="1">
              <a:spcBef>
                <a:spcPct val="0"/>
              </a:spcBef>
              <a:buClrTx/>
            </a:pPr>
            <a:r>
              <a:rPr lang="en-US" altLang="en-US" sz="1200" dirty="0">
                <a:cs typeface="Times New Roman" panose="02020603050405020304" pitchFamily="18" charset="0"/>
              </a:rPr>
              <a:t>4 states have no form of alcohol in grocery stores</a:t>
            </a:r>
          </a:p>
          <a:p>
            <a:pPr lvl="1" eaLnBrk="1" hangingPunct="1">
              <a:spcBef>
                <a:spcPct val="0"/>
              </a:spcBef>
              <a:buClrTx/>
              <a:buFont typeface="Courier New" panose="02070309020205020404" pitchFamily="49" charset="0"/>
              <a:buChar char="o"/>
            </a:pPr>
            <a:r>
              <a:rPr lang="en-US" altLang="en-US" sz="1000" dirty="0">
                <a:cs typeface="Times New Roman" panose="02020603050405020304" pitchFamily="18" charset="0"/>
              </a:rPr>
              <a:t>AK, DE, MD, RI </a:t>
            </a:r>
          </a:p>
          <a:p>
            <a:pPr lvl="1" eaLnBrk="1" hangingPunct="1">
              <a:spcBef>
                <a:spcPct val="0"/>
              </a:spcBef>
              <a:buClrTx/>
              <a:buFont typeface="Courier New" panose="02070309020205020404" pitchFamily="49" charset="0"/>
              <a:buChar char="o"/>
            </a:pPr>
            <a:endParaRPr lang="en-US" altLang="en-US" sz="1000" dirty="0"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000" i="1" u="sng" dirty="0">
                <a:cs typeface="Times New Roman" panose="02020603050405020304" pitchFamily="18" charset="0"/>
              </a:rPr>
              <a:t>Note</a:t>
            </a:r>
            <a:r>
              <a:rPr lang="en-US" altLang="en-US" sz="1000" i="1" dirty="0">
                <a:cs typeface="Times New Roman" panose="02020603050405020304" pitchFamily="18" charset="0"/>
              </a:rPr>
              <a:t>: Other restrictions (e.g., retail license caps and local ordinances) will limit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000" i="1" dirty="0">
                <a:cs typeface="Times New Roman" panose="02020603050405020304" pitchFamily="18" charset="0"/>
              </a:rPr>
              <a:t>          the availability of grocery stores sales in certain states</a:t>
            </a:r>
            <a:endParaRPr lang="en-US" altLang="en-US" sz="1600" dirty="0"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5D6275F5-FED5-4DBF-BDFD-9D39FAD42C24}"/>
              </a:ext>
            </a:extLst>
          </p:cNvPr>
          <p:cNvSpPr txBox="1"/>
          <p:nvPr/>
        </p:nvSpPr>
        <p:spPr>
          <a:xfrm>
            <a:off x="2298119" y="2770690"/>
            <a:ext cx="5665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</a:rPr>
              <a:t>3.2% beer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xmlns="" id="{7E15F006-D990-4ACC-9E8B-64FAE9EDA4BC}"/>
              </a:ext>
            </a:extLst>
          </p:cNvPr>
          <p:cNvSpPr txBox="1"/>
          <p:nvPr/>
        </p:nvSpPr>
        <p:spPr>
          <a:xfrm>
            <a:off x="4549153" y="1654621"/>
            <a:ext cx="5665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</a:rPr>
              <a:t>3.2% beer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xmlns="" id="{8E91A233-AD79-4B84-8A34-97DA318F06B6}"/>
              </a:ext>
            </a:extLst>
          </p:cNvPr>
          <p:cNvSpPr txBox="1"/>
          <p:nvPr/>
        </p:nvSpPr>
        <p:spPr>
          <a:xfrm>
            <a:off x="3920961" y="2945323"/>
            <a:ext cx="8404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</a:rPr>
              <a:t>3.2% beer until 2019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xmlns="" id="{2B6E4266-1CEC-4D84-9205-6024244E162E}"/>
              </a:ext>
            </a:extLst>
          </p:cNvPr>
          <p:cNvSpPr txBox="1"/>
          <p:nvPr/>
        </p:nvSpPr>
        <p:spPr>
          <a:xfrm>
            <a:off x="2947752" y="2874363"/>
            <a:ext cx="8404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3.2% beer until 2019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54C7829-898C-47A1-BA90-36DDACCA0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Recent Changes to State Grocery </a:t>
            </a:r>
            <a:br>
              <a:rPr lang="en-US" dirty="0"/>
            </a:br>
            <a:r>
              <a:rPr lang="en-US" dirty="0"/>
              <a:t>Store Alcohol Sales Laws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11B2FE9-33F3-41B2-867C-6953259B26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002" y="1818318"/>
            <a:ext cx="8858773" cy="4525963"/>
          </a:xfrm>
        </p:spPr>
        <p:txBody>
          <a:bodyPr/>
          <a:lstStyle/>
          <a:p>
            <a:pPr marL="0" lvl="0" indent="0">
              <a:buNone/>
            </a:pPr>
            <a:r>
              <a:rPr lang="en-US" sz="1400" b="1" dirty="0"/>
              <a:t>2014</a:t>
            </a:r>
          </a:p>
          <a:p>
            <a:r>
              <a:rPr lang="en-US" sz="1400" b="1" dirty="0"/>
              <a:t>Tennessee: </a:t>
            </a:r>
            <a:r>
              <a:rPr lang="en-US" sz="1400" dirty="0"/>
              <a:t>2014 legislation signed into law to allow local-option wine in grocery stores. Local elections began in November 2014 and wine sales began July 1, 2016.</a:t>
            </a:r>
          </a:p>
          <a:p>
            <a:pPr marL="0" indent="0">
              <a:buNone/>
            </a:pPr>
            <a:endParaRPr lang="en-US" sz="1400" dirty="0"/>
          </a:p>
          <a:p>
            <a:pPr marL="0" lvl="0" indent="0">
              <a:buNone/>
            </a:pPr>
            <a:r>
              <a:rPr lang="en-US" sz="1400" b="1" dirty="0"/>
              <a:t>2016</a:t>
            </a:r>
          </a:p>
          <a:p>
            <a:r>
              <a:rPr lang="en-US" sz="1400" b="1" dirty="0"/>
              <a:t>Colorado: </a:t>
            </a:r>
            <a:r>
              <a:rPr lang="en-US" sz="1400" dirty="0"/>
              <a:t>2016 legislation signed into law to allow additional all-alcohol licenses for grocery stores and phase out 3.2% beer by Jan. 2019. </a:t>
            </a:r>
          </a:p>
          <a:p>
            <a:r>
              <a:rPr lang="en-US" sz="1400" b="1" dirty="0"/>
              <a:t>Oklahoma: </a:t>
            </a:r>
            <a:r>
              <a:rPr lang="en-US" sz="1400" dirty="0"/>
              <a:t>On November 8, 2016, 66% of Oklahoma voters approved a ballot measure to allow full-strength beer and wine in grocery and convenience stores. The measure took effect October 1, 2018. </a:t>
            </a:r>
          </a:p>
          <a:p>
            <a:r>
              <a:rPr lang="en-US" sz="1400" b="1" dirty="0"/>
              <a:t>Pennsylvania: </a:t>
            </a:r>
            <a:r>
              <a:rPr lang="en-US" sz="1400" dirty="0"/>
              <a:t>2016 legislation signed into law allows off-premise wine sales at restaurant licenses, including grocery stores with restaurants attached, effective August 8, 2016.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b="1" dirty="0"/>
              <a:t>2017</a:t>
            </a:r>
          </a:p>
          <a:p>
            <a:pPr lvl="0"/>
            <a:r>
              <a:rPr lang="en-US" sz="1400" b="1" dirty="0"/>
              <a:t>Arkansas: </a:t>
            </a:r>
            <a:r>
              <a:rPr lang="en-US" sz="1400" dirty="0"/>
              <a:t>2017 legislation signed into law to allow all wine in grocery stores sales, effective Oct. 1, 2017.</a:t>
            </a:r>
          </a:p>
          <a:p>
            <a:pPr lvl="0"/>
            <a:r>
              <a:rPr lang="en-US" sz="1400" b="1" dirty="0"/>
              <a:t>Kansas: </a:t>
            </a:r>
            <a:r>
              <a:rPr lang="en-US" sz="1400" dirty="0"/>
              <a:t>2017 legislation signed into law will allow grocery and convenience stores to sell beer containing 6% ABV. Full-strength beer sales will begin April 1, 2019 and a market impact study will be required after 10 years.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8623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F2C9A29-9BC9-4592-AB6A-061D607F5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Image result for arkansas state shape">
            <a:extLst>
              <a:ext uri="{FF2B5EF4-FFF2-40B4-BE49-F238E27FC236}">
                <a16:creationId xmlns:a16="http://schemas.microsoft.com/office/drawing/2014/main" xmlns="" id="{7E17C0DC-B387-43DC-920B-00DB30F429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0841" y="1711354"/>
            <a:ext cx="6729367" cy="5047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20A3EBA6-C592-4B9D-A746-F5581390A014}"/>
              </a:ext>
            </a:extLst>
          </p:cNvPr>
          <p:cNvSpPr txBox="1"/>
          <p:nvPr/>
        </p:nvSpPr>
        <p:spPr>
          <a:xfrm>
            <a:off x="3103927" y="3061982"/>
            <a:ext cx="265931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Designing your own destiny</a:t>
            </a:r>
          </a:p>
        </p:txBody>
      </p:sp>
    </p:spTree>
    <p:extLst>
      <p:ext uri="{BB962C8B-B14F-4D97-AF65-F5344CB8AC3E}">
        <p14:creationId xmlns:p14="http://schemas.microsoft.com/office/powerpoint/2010/main" val="2012010023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Power Point Template 2016" id="{BEA0F91D-739A-44C6-8BA0-4C5C55D366C8}" vid="{C851A3BA-7697-440B-9D37-5EB3E387C52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557</Words>
  <Application>Microsoft Macintosh PowerPoint</Application>
  <PresentationFormat>On-screen Show (4:3)</PresentationFormat>
  <Paragraphs>64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2_Office Theme</vt:lpstr>
      <vt:lpstr>Presentation to United Beverage  Retailers of Arkansas (UBRA)   Dale Szyndrowski V.P. of Government Relations  Distilled Spirits Council   October 15, 2018 </vt:lpstr>
      <vt:lpstr>Distilled Spirits Council Key Issues 2018 - 2019</vt:lpstr>
      <vt:lpstr>Marijuana Legalization Taking Shape</vt:lpstr>
      <vt:lpstr>Distilled Spirits Council Guiding Principles on Marijuana Policy</vt:lpstr>
      <vt:lpstr>PowerPoint Presentation</vt:lpstr>
      <vt:lpstr>Meeting Consumer Demand</vt:lpstr>
      <vt:lpstr>States Allowing Grocery Store  Alcohol Sales - 2018</vt:lpstr>
      <vt:lpstr>Recent Changes to State Grocery  Store Alcohol Sales Laws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2018-09-17T17:50:20Z</dcterms:created>
  <dcterms:modified xsi:type="dcterms:W3CDTF">2018-10-23T16:06:24Z</dcterms:modified>
</cp:coreProperties>
</file>