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31" r:id="rId2"/>
    <p:sldId id="576" r:id="rId3"/>
    <p:sldId id="792" r:id="rId4"/>
    <p:sldId id="577" r:id="rId5"/>
    <p:sldId id="499" r:id="rId6"/>
    <p:sldId id="565" r:id="rId7"/>
    <p:sldId id="493" r:id="rId8"/>
    <p:sldId id="492" r:id="rId9"/>
    <p:sldId id="266" r:id="rId10"/>
    <p:sldId id="574" r:id="rId11"/>
    <p:sldId id="793" r:id="rId12"/>
    <p:sldId id="258" r:id="rId13"/>
    <p:sldId id="527" r:id="rId14"/>
    <p:sldId id="530" r:id="rId15"/>
    <p:sldId id="491" r:id="rId16"/>
    <p:sldId id="306" r:id="rId17"/>
    <p:sldId id="536" r:id="rId18"/>
    <p:sldId id="538" r:id="rId19"/>
    <p:sldId id="552" r:id="rId20"/>
    <p:sldId id="791" r:id="rId21"/>
    <p:sldId id="304" r:id="rId22"/>
    <p:sldId id="378" r:id="rId23"/>
    <p:sldId id="471" r:id="rId24"/>
    <p:sldId id="795" r:id="rId25"/>
    <p:sldId id="566" r:id="rId26"/>
    <p:sldId id="316" r:id="rId27"/>
    <p:sldId id="794" r:id="rId28"/>
    <p:sldId id="528" r:id="rId29"/>
    <p:sldId id="57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AE34B5-C982-466F-9B0D-60A7977CB285}">
          <p14:sldIdLst>
            <p14:sldId id="331"/>
          </p14:sldIdLst>
        </p14:section>
        <p14:section name="Economics and Demographics" id="{BBEB2B72-B3A7-4155-925F-7FD31813B579}">
          <p14:sldIdLst>
            <p14:sldId id="576"/>
            <p14:sldId id="792"/>
            <p14:sldId id="577"/>
            <p14:sldId id="499"/>
            <p14:sldId id="565"/>
            <p14:sldId id="493"/>
            <p14:sldId id="492"/>
            <p14:sldId id="266"/>
            <p14:sldId id="574"/>
            <p14:sldId id="793"/>
          </p14:sldIdLst>
        </p14:section>
        <p14:section name="Retail" id="{E2D2EB68-91C5-4F8B-B0EA-5FFA6906395D}">
          <p14:sldIdLst>
            <p14:sldId id="258"/>
            <p14:sldId id="527"/>
            <p14:sldId id="530"/>
            <p14:sldId id="491"/>
            <p14:sldId id="306"/>
            <p14:sldId id="536"/>
            <p14:sldId id="538"/>
            <p14:sldId id="552"/>
          </p14:sldIdLst>
        </p14:section>
        <p14:section name="Ethanol" id="{217F916F-0756-4423-A489-3221F33B93F0}">
          <p14:sldIdLst>
            <p14:sldId id="791"/>
            <p14:sldId id="304"/>
            <p14:sldId id="378"/>
            <p14:sldId id="471"/>
            <p14:sldId id="795"/>
          </p14:sldIdLst>
        </p14:section>
        <p14:section name="Scarboruigh Alcohol 2018" id="{B5EFA391-94C2-4C88-A2E8-25D78C62C452}">
          <p14:sldIdLst>
            <p14:sldId id="566"/>
            <p14:sldId id="316"/>
            <p14:sldId id="794"/>
            <p14:sldId id="528"/>
            <p14:sldId id="57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4" Type="http://schemas.microsoft.com/office/2011/relationships/chartColorStyle" Target="colors17.xml"/><Relationship Id="rId1" Type="http://schemas.openxmlformats.org/officeDocument/2006/relationships/package" Target="../embeddings/Microsoft_Excel_Sheet16.xlsx"/><Relationship Id="rId2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Relationship Id="rId2" Type="http://schemas.microsoft.com/office/2011/relationships/chartStyle" Target="style18.xml"/><Relationship Id="rId3" Type="http://schemas.microsoft.com/office/2011/relationships/chartColorStyle" Target="colors1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Relationship Id="rId2" Type="http://schemas.microsoft.com/office/2011/relationships/chartStyle" Target="style19.xml"/><Relationship Id="rId3" Type="http://schemas.microsoft.com/office/2011/relationships/chartColorStyle" Target="colors1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jones\AppData\Local\Packages\Microsoft.MicrosoftEdge_8wekyb3d8bbwe\TempState\Downloads\SeriesReport-20181014130923_41b9f4%20(1)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Relationship Id="rId2" Type="http://schemas.microsoft.com/office/2011/relationships/chartStyle" Target="style20.xml"/><Relationship Id="rId3" Type="http://schemas.microsoft.com/office/2011/relationships/chartColorStyle" Target="colors20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4" Type="http://schemas.microsoft.com/office/2011/relationships/chartColorStyle" Target="colors21.xml"/><Relationship Id="rId1" Type="http://schemas.openxmlformats.org/officeDocument/2006/relationships/oleObject" Target="file:///C:\Users\ljones\Desktop\Copy%20of%20Commodity%20group_Module%20080118.xlsx" TargetMode="External"/><Relationship Id="rId2" Type="http://schemas.openxmlformats.org/officeDocument/2006/relationships/chartUserShapes" Target="../drawings/drawing4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4" Type="http://schemas.microsoft.com/office/2011/relationships/chartColorStyle" Target="colors22.xml"/><Relationship Id="rId1" Type="http://schemas.openxmlformats.org/officeDocument/2006/relationships/package" Target="../embeddings/Microsoft_Excel_Sheet20.xlsx"/><Relationship Id="rId2" Type="http://schemas.openxmlformats.org/officeDocument/2006/relationships/chartUserShapes" Target="../drawings/drawing5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Relationship Id="rId2" Type="http://schemas.microsoft.com/office/2011/relationships/chartStyle" Target="style23.xml"/><Relationship Id="rId3" Type="http://schemas.microsoft.com/office/2011/relationships/chartColorStyle" Target="colors23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36-4CB6-8E37-8B49A3759079}"/>
              </c:ext>
            </c:extLst>
          </c:dPt>
          <c:cat>
            <c:strRef>
              <c:f>Sheet1!$A$2:$A$8</c:f>
              <c:strCache>
                <c:ptCount val="7"/>
                <c:pt idx="0">
                  <c:v>June 2009 to October 2018 </c:v>
                </c:pt>
                <c:pt idx="1">
                  <c:v>March 1991 to March 2001</c:v>
                </c:pt>
                <c:pt idx="2">
                  <c:v>Feb 1961 to Dec 1969</c:v>
                </c:pt>
                <c:pt idx="3">
                  <c:v>Nov 1982 to July 1990</c:v>
                </c:pt>
                <c:pt idx="4">
                  <c:v>Nov 2001 to Dec 2007</c:v>
                </c:pt>
                <c:pt idx="5">
                  <c:v>March 1975 to Jan 1980</c:v>
                </c:pt>
                <c:pt idx="6">
                  <c:v>Oct 1949 to July 1953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113.0</c:v>
                </c:pt>
                <c:pt idx="1">
                  <c:v>120.0</c:v>
                </c:pt>
                <c:pt idx="2">
                  <c:v>106.0</c:v>
                </c:pt>
                <c:pt idx="3">
                  <c:v>92.0</c:v>
                </c:pt>
                <c:pt idx="4">
                  <c:v>73.0</c:v>
                </c:pt>
                <c:pt idx="5">
                  <c:v>58.0</c:v>
                </c:pt>
                <c:pt idx="6">
                  <c:v>45.0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36-4CB6-8E37-8B49A3759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115384"/>
        <c:axId val="2138338472"/>
      </c:barChart>
      <c:catAx>
        <c:axId val="214211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338472"/>
        <c:crosses val="autoZero"/>
        <c:auto val="1"/>
        <c:lblAlgn val="ctr"/>
        <c:lblOffset val="100"/>
        <c:noMultiLvlLbl val="0"/>
      </c:catAx>
      <c:valAx>
        <c:axId val="213833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11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Retail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12 Months 2014-2015</c:v>
                </c:pt>
                <c:pt idx="1">
                  <c:v>12 Months 2015-2016</c:v>
                </c:pt>
                <c:pt idx="2">
                  <c:v>12 Months 2016-2017</c:v>
                </c:pt>
                <c:pt idx="3">
                  <c:v>12 Months 2017-2018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14198.0</c:v>
                </c:pt>
                <c:pt idx="1">
                  <c:v>14198.0</c:v>
                </c:pt>
                <c:pt idx="2">
                  <c:v>11967.0</c:v>
                </c:pt>
                <c:pt idx="3">
                  <c:v>1234.0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71-41C3-8CAD-5083E1F593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Chain Retail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12 Months 2014-2015</c:v>
                </c:pt>
                <c:pt idx="1">
                  <c:v>12 Months 2015-2016</c:v>
                </c:pt>
                <c:pt idx="2">
                  <c:v>12 Months 2016-2017</c:v>
                </c:pt>
                <c:pt idx="3">
                  <c:v>12 Months 2017-2018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4815.0</c:v>
                </c:pt>
                <c:pt idx="1">
                  <c:v>4815.0</c:v>
                </c:pt>
                <c:pt idx="2">
                  <c:v>7395.0</c:v>
                </c:pt>
                <c:pt idx="3">
                  <c:v>2821.0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71-41C3-8CAD-5083E1F593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Indy Retail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12 Months 2014-2015</c:v>
                </c:pt>
                <c:pt idx="1">
                  <c:v>12 Months 2015-2016</c:v>
                </c:pt>
                <c:pt idx="2">
                  <c:v>12 Months 2016-2017</c:v>
                </c:pt>
                <c:pt idx="3">
                  <c:v>12 Months 2017-2018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9383.0</c:v>
                </c:pt>
                <c:pt idx="1">
                  <c:v>9383.0</c:v>
                </c:pt>
                <c:pt idx="2">
                  <c:v>4572.0</c:v>
                </c:pt>
                <c:pt idx="3">
                  <c:v>-1587.0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71-41C3-8CAD-5083E1F59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500824"/>
        <c:axId val="-2130242120"/>
      </c:barChart>
      <c:catAx>
        <c:axId val="214150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242120"/>
        <c:crosses val="autoZero"/>
        <c:auto val="1"/>
        <c:lblAlgn val="ctr"/>
        <c:lblOffset val="100"/>
        <c:noMultiLvlLbl val="0"/>
      </c:catAx>
      <c:valAx>
        <c:axId val="-213024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New</a:t>
                </a:r>
                <a:r>
                  <a:rPr lang="en-US" baseline="0" dirty="0"/>
                  <a:t> Accounts Added 12 Months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500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Bar-Tavern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46034.0</c:v>
                </c:pt>
                <c:pt idx="1">
                  <c:v>45491.0</c:v>
                </c:pt>
                <c:pt idx="2">
                  <c:v>45007.0</c:v>
                </c:pt>
                <c:pt idx="3">
                  <c:v>44599.0</c:v>
                </c:pt>
                <c:pt idx="4">
                  <c:v>44051.0</c:v>
                </c:pt>
                <c:pt idx="5">
                  <c:v>43427.0</c:v>
                </c:pt>
                <c:pt idx="6">
                  <c:v>42961.0</c:v>
                </c:pt>
                <c:pt idx="7">
                  <c:v>42665.0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53-4770-82E2-D8BDB6333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6973736"/>
        <c:axId val="2146977512"/>
      </c:barChart>
      <c:catAx>
        <c:axId val="214697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977512"/>
        <c:crosses val="autoZero"/>
        <c:auto val="1"/>
        <c:lblAlgn val="ctr"/>
        <c:lblOffset val="100"/>
        <c:noMultiLvlLbl val="0"/>
      </c:catAx>
      <c:valAx>
        <c:axId val="214697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Count of Establishments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97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Brewery Permits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Brewery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2343.0</c:v>
                </c:pt>
                <c:pt idx="1">
                  <c:v>2725.0</c:v>
                </c:pt>
                <c:pt idx="2">
                  <c:v>3312.0</c:v>
                </c:pt>
                <c:pt idx="3">
                  <c:v>3934.0</c:v>
                </c:pt>
                <c:pt idx="4">
                  <c:v>4938.0</c:v>
                </c:pt>
                <c:pt idx="5">
                  <c:v>6080.0</c:v>
                </c:pt>
                <c:pt idx="6">
                  <c:v>7190.0</c:v>
                </c:pt>
                <c:pt idx="7">
                  <c:v>8301.0</c:v>
                </c:pt>
                <c:pt idx="8" formatCode="#,##0">
                  <c:v>9482.0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55-45C5-91CC-16696D220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7025672"/>
        <c:axId val="2147029448"/>
      </c:barChart>
      <c:catAx>
        <c:axId val="214702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029448"/>
        <c:crosses val="autoZero"/>
        <c:auto val="1"/>
        <c:lblAlgn val="ctr"/>
        <c:lblOffset val="100"/>
        <c:noMultiLvlLbl val="0"/>
      </c:catAx>
      <c:valAx>
        <c:axId val="214702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025672"/>
        <c:crosses val="autoZero"/>
        <c:crossBetween val="between"/>
        <c:majorUnit val="1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Distillery Permits</a:t>
            </a:r>
          </a:p>
        </c:rich>
      </c:tx>
      <c:layout>
        <c:manualLayout>
          <c:xMode val="edge"/>
          <c:yMode val="edge"/>
          <c:x val="0.330204963045894"/>
          <c:y val="0.022746428900215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BF-41D6-942A-30F9F04A7B65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609.0</c:v>
                </c:pt>
                <c:pt idx="1">
                  <c:v>718.0</c:v>
                </c:pt>
                <c:pt idx="2">
                  <c:v>929.0</c:v>
                </c:pt>
                <c:pt idx="3">
                  <c:v>1241.0</c:v>
                </c:pt>
                <c:pt idx="4">
                  <c:v>1583.0</c:v>
                </c:pt>
                <c:pt idx="5">
                  <c:v>1993.0</c:v>
                </c:pt>
                <c:pt idx="6">
                  <c:v>2124.0</c:v>
                </c:pt>
                <c:pt idx="7">
                  <c:v>2341.0</c:v>
                </c:pt>
                <c:pt idx="8">
                  <c:v>2500.0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A7-4A7E-A2E7-CF999113D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3187752"/>
        <c:axId val="2063196552"/>
      </c:barChart>
      <c:catAx>
        <c:axId val="206318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196552"/>
        <c:crosses val="autoZero"/>
        <c:auto val="1"/>
        <c:lblAlgn val="ctr"/>
        <c:lblOffset val="100"/>
        <c:noMultiLvlLbl val="0"/>
      </c:catAx>
      <c:valAx>
        <c:axId val="206319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18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Winery Permits</a:t>
            </a:r>
          </a:p>
        </c:rich>
      </c:tx>
      <c:layout>
        <c:manualLayout>
          <c:xMode val="edge"/>
          <c:yMode val="edge"/>
          <c:x val="0.335515585234957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Winery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6851.0</c:v>
                </c:pt>
                <c:pt idx="1">
                  <c:v>8151.0</c:v>
                </c:pt>
                <c:pt idx="2">
                  <c:v>8798.0</c:v>
                </c:pt>
                <c:pt idx="3">
                  <c:v>9636.0</c:v>
                </c:pt>
                <c:pt idx="4">
                  <c:v>10397.0</c:v>
                </c:pt>
                <c:pt idx="5">
                  <c:v>10736.0</c:v>
                </c:pt>
                <c:pt idx="6">
                  <c:v>11496.0</c:v>
                </c:pt>
                <c:pt idx="7" formatCode="#,##0">
                  <c:v>12335.0</c:v>
                </c:pt>
                <c:pt idx="8" formatCode="#,##0">
                  <c:v>12573.0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EF-49DF-90FA-1C7B5688A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7067560"/>
        <c:axId val="2147071384"/>
      </c:barChart>
      <c:catAx>
        <c:axId val="214706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071384"/>
        <c:crosses val="autoZero"/>
        <c:auto val="1"/>
        <c:lblAlgn val="ctr"/>
        <c:lblOffset val="100"/>
        <c:noMultiLvlLbl val="0"/>
      </c:catAx>
      <c:valAx>
        <c:axId val="214707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06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Permits</a:t>
            </a:r>
          </a:p>
        </c:rich>
      </c:tx>
      <c:layout>
        <c:manualLayout>
          <c:xMode val="edge"/>
          <c:yMode val="edge"/>
          <c:x val="0.335515585234957"/>
          <c:y val="0.0048348020472150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Distillery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9803.0</c:v>
                </c:pt>
                <c:pt idx="1">
                  <c:v>11594.0</c:v>
                </c:pt>
                <c:pt idx="2">
                  <c:v>13039.0</c:v>
                </c:pt>
                <c:pt idx="3">
                  <c:v>14811.0</c:v>
                </c:pt>
                <c:pt idx="4">
                  <c:v>16918.0</c:v>
                </c:pt>
                <c:pt idx="5">
                  <c:v>18809.0</c:v>
                </c:pt>
                <c:pt idx="6">
                  <c:v>20810.0</c:v>
                </c:pt>
                <c:pt idx="7">
                  <c:v>23246.0</c:v>
                </c:pt>
                <c:pt idx="8">
                  <c:v>25550.0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48-456C-9B30-9A981E2DC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7108792"/>
        <c:axId val="2147112568"/>
      </c:barChart>
      <c:catAx>
        <c:axId val="214710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112568"/>
        <c:crosses val="autoZero"/>
        <c:auto val="1"/>
        <c:lblAlgn val="ctr"/>
        <c:lblOffset val="100"/>
        <c:noMultiLvlLbl val="0"/>
      </c:catAx>
      <c:valAx>
        <c:axId val="214711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10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05278506853"/>
          <c:y val="0.0513643668990715"/>
          <c:w val="0.844380150565857"/>
          <c:h val="0.812085471724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TTB Permits Issued Per 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 Q1</c:v>
                </c:pt>
                <c:pt idx="9">
                  <c:v>2018 Q2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0.6</c:v>
                </c:pt>
                <c:pt idx="1">
                  <c:v>1.0</c:v>
                </c:pt>
                <c:pt idx="2">
                  <c:v>1.6</c:v>
                </c:pt>
                <c:pt idx="3">
                  <c:v>1.7</c:v>
                </c:pt>
                <c:pt idx="4">
                  <c:v>2.8</c:v>
                </c:pt>
                <c:pt idx="5">
                  <c:v>3.1</c:v>
                </c:pt>
                <c:pt idx="6">
                  <c:v>3.0</c:v>
                </c:pt>
                <c:pt idx="7">
                  <c:v>4.6</c:v>
                </c:pt>
                <c:pt idx="8">
                  <c:v>3.5</c:v>
                </c:pt>
                <c:pt idx="9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BA-4520-91C7-E60BBDD86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7281880"/>
        <c:axId val="2147285432"/>
      </c:barChart>
      <c:catAx>
        <c:axId val="214728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285432"/>
        <c:crosses val="autoZero"/>
        <c:auto val="1"/>
        <c:lblAlgn val="ctr"/>
        <c:lblOffset val="100"/>
        <c:noMultiLvlLbl val="0"/>
      </c:catAx>
      <c:valAx>
        <c:axId val="21472854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Permits Issued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28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60732625813"/>
          <c:y val="0.0470373923394288"/>
          <c:w val="0.879092890562593"/>
          <c:h val="0.8576803896896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General</c:formatCode>
                <c:ptCount val="39"/>
                <c:pt idx="0">
                  <c:v>1939.0</c:v>
                </c:pt>
                <c:pt idx="1">
                  <c:v>1945.0</c:v>
                </c:pt>
                <c:pt idx="2">
                  <c:v>1947.0</c:v>
                </c:pt>
                <c:pt idx="3">
                  <c:v>1949.0</c:v>
                </c:pt>
                <c:pt idx="4">
                  <c:v>1950.0</c:v>
                </c:pt>
                <c:pt idx="5">
                  <c:v>1951.0</c:v>
                </c:pt>
                <c:pt idx="6">
                  <c:v>1952.0</c:v>
                </c:pt>
                <c:pt idx="7">
                  <c:v>1957.0</c:v>
                </c:pt>
                <c:pt idx="8">
                  <c:v>1958.0</c:v>
                </c:pt>
                <c:pt idx="9">
                  <c:v>1960.0</c:v>
                </c:pt>
                <c:pt idx="10">
                  <c:v>1966.0</c:v>
                </c:pt>
                <c:pt idx="11">
                  <c:v>1969.0</c:v>
                </c:pt>
                <c:pt idx="12">
                  <c:v>1974.0</c:v>
                </c:pt>
                <c:pt idx="13">
                  <c:v>1979.0</c:v>
                </c:pt>
                <c:pt idx="14">
                  <c:v>1981.0</c:v>
                </c:pt>
                <c:pt idx="15">
                  <c:v>1985.0</c:v>
                </c:pt>
                <c:pt idx="16">
                  <c:v>1988.0</c:v>
                </c:pt>
                <c:pt idx="17">
                  <c:v>1990.0</c:v>
                </c:pt>
                <c:pt idx="18">
                  <c:v>1994.0</c:v>
                </c:pt>
                <c:pt idx="19">
                  <c:v>1996.0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  <c:pt idx="36">
                  <c:v>2016.0</c:v>
                </c:pt>
                <c:pt idx="37">
                  <c:v>2017.0</c:v>
                </c:pt>
                <c:pt idx="38">
                  <c:v>2018.0</c:v>
                </c:pt>
              </c:numCache>
            </c:num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58.0</c:v>
                </c:pt>
                <c:pt idx="1">
                  <c:v>67.0</c:v>
                </c:pt>
                <c:pt idx="2">
                  <c:v>63.0</c:v>
                </c:pt>
                <c:pt idx="3">
                  <c:v>58.0</c:v>
                </c:pt>
                <c:pt idx="4">
                  <c:v>60.0</c:v>
                </c:pt>
                <c:pt idx="5">
                  <c:v>59.0</c:v>
                </c:pt>
                <c:pt idx="6">
                  <c:v>60.0</c:v>
                </c:pt>
                <c:pt idx="7">
                  <c:v>58.0</c:v>
                </c:pt>
                <c:pt idx="8">
                  <c:v>55.0</c:v>
                </c:pt>
                <c:pt idx="9">
                  <c:v>62.0</c:v>
                </c:pt>
                <c:pt idx="10">
                  <c:v>65.0</c:v>
                </c:pt>
                <c:pt idx="11">
                  <c:v>64.0</c:v>
                </c:pt>
                <c:pt idx="12">
                  <c:v>68.0</c:v>
                </c:pt>
                <c:pt idx="13">
                  <c:v>69.0</c:v>
                </c:pt>
                <c:pt idx="14">
                  <c:v>70.0</c:v>
                </c:pt>
                <c:pt idx="15">
                  <c:v>67.0</c:v>
                </c:pt>
                <c:pt idx="16">
                  <c:v>63.0</c:v>
                </c:pt>
                <c:pt idx="17">
                  <c:v>57.0</c:v>
                </c:pt>
                <c:pt idx="18">
                  <c:v>65.0</c:v>
                </c:pt>
                <c:pt idx="19">
                  <c:v>58.0</c:v>
                </c:pt>
                <c:pt idx="20">
                  <c:v>64.0</c:v>
                </c:pt>
                <c:pt idx="21">
                  <c:v>62.0</c:v>
                </c:pt>
                <c:pt idx="22">
                  <c:v>66.0</c:v>
                </c:pt>
                <c:pt idx="23">
                  <c:v>62.0</c:v>
                </c:pt>
                <c:pt idx="24">
                  <c:v>62.0</c:v>
                </c:pt>
                <c:pt idx="25">
                  <c:v>63.0</c:v>
                </c:pt>
                <c:pt idx="26">
                  <c:v>64.0</c:v>
                </c:pt>
                <c:pt idx="27">
                  <c:v>64.0</c:v>
                </c:pt>
                <c:pt idx="28">
                  <c:v>62.0</c:v>
                </c:pt>
                <c:pt idx="29">
                  <c:v>64.0</c:v>
                </c:pt>
                <c:pt idx="30">
                  <c:v>67.0</c:v>
                </c:pt>
                <c:pt idx="31">
                  <c:v>64.0</c:v>
                </c:pt>
                <c:pt idx="32">
                  <c:v>66.0</c:v>
                </c:pt>
                <c:pt idx="33">
                  <c:v>60.0</c:v>
                </c:pt>
                <c:pt idx="34">
                  <c:v>64.0</c:v>
                </c:pt>
                <c:pt idx="35">
                  <c:v>64.0</c:v>
                </c:pt>
                <c:pt idx="36">
                  <c:v>65.0</c:v>
                </c:pt>
                <c:pt idx="37">
                  <c:v>62.0</c:v>
                </c:pt>
                <c:pt idx="38">
                  <c:v>63.0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C1-4FD0-9C37-E55566384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832408"/>
        <c:axId val="-2129796216"/>
      </c:lineChart>
      <c:catAx>
        <c:axId val="-212983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796216"/>
        <c:crosses val="autoZero"/>
        <c:auto val="1"/>
        <c:lblAlgn val="ctr"/>
        <c:lblOffset val="100"/>
        <c:noMultiLvlLbl val="0"/>
      </c:catAx>
      <c:valAx>
        <c:axId val="-2129796216"/>
        <c:scaling>
          <c:orientation val="minMax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who said “Yes”</a:t>
                </a:r>
              </a:p>
            </c:rich>
          </c:tx>
          <c:layout>
            <c:manualLayout>
              <c:xMode val="edge"/>
              <c:yMode val="edge"/>
              <c:x val="0.00434782608695652"/>
              <c:y val="0.2405660523046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832408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05559006142"/>
          <c:y val="0.0230416219209031"/>
          <c:w val="0.831952430882527"/>
          <c:h val="0.8129670435839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Beer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Sheet1!$B$2:$B$9</c:f>
              <c:numCache>
                <c:formatCode>0.00</c:formatCode>
                <c:ptCount val="8"/>
                <c:pt idx="0">
                  <c:v>1.34</c:v>
                </c:pt>
                <c:pt idx="1">
                  <c:v>1.31</c:v>
                </c:pt>
                <c:pt idx="2">
                  <c:v>1.31</c:v>
                </c:pt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1.29</c:v>
                </c:pt>
                <c:pt idx="7">
                  <c:v>1.27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07-4D25-A80D-E8652D45A5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0.37</c:v>
                </c:pt>
                <c:pt idx="1">
                  <c:v>0.38</c:v>
                </c:pt>
                <c:pt idx="2">
                  <c:v>0.38</c:v>
                </c:pt>
                <c:pt idx="3">
                  <c:v>0.38</c:v>
                </c:pt>
                <c:pt idx="4">
                  <c:v>0.38</c:v>
                </c:pt>
                <c:pt idx="5">
                  <c:v>0.38</c:v>
                </c:pt>
                <c:pt idx="6">
                  <c:v>0.39</c:v>
                </c:pt>
                <c:pt idx="7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07-4D25-A80D-E8652D45A5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Spirits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0.79</c:v>
                </c:pt>
                <c:pt idx="1">
                  <c:v>0.81</c:v>
                </c:pt>
                <c:pt idx="2">
                  <c:v>0.83</c:v>
                </c:pt>
                <c:pt idx="3">
                  <c:v>0.84</c:v>
                </c:pt>
                <c:pt idx="4">
                  <c:v>0.84</c:v>
                </c:pt>
                <c:pt idx="5">
                  <c:v>0.86</c:v>
                </c:pt>
                <c:pt idx="6">
                  <c:v>0.87</c:v>
                </c:pt>
                <c:pt idx="7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07-4D25-A80D-E8652D45A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147379240"/>
        <c:axId val="-2128298312"/>
      </c:barChart>
      <c:catAx>
        <c:axId val="214737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298312"/>
        <c:crosses val="autoZero"/>
        <c:auto val="1"/>
        <c:lblAlgn val="ctr"/>
        <c:lblOffset val="100"/>
        <c:noMultiLvlLbl val="0"/>
      </c:catAx>
      <c:valAx>
        <c:axId val="-2128298312"/>
        <c:scaling>
          <c:orientation val="minMax"/>
          <c:max val="2.7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Gallons Per LDA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3792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5978995706252"/>
          <c:y val="0.89769467782783"/>
          <c:w val="0.267177576085432"/>
          <c:h val="0.0597797207864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ABV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2000.0</c:v>
                </c:pt>
                <c:pt idx="1">
                  <c:v>2005.0</c:v>
                </c:pt>
                <c:pt idx="2">
                  <c:v>2010.0</c:v>
                </c:pt>
                <c:pt idx="3">
                  <c:v>2015.0</c:v>
                </c:pt>
                <c:pt idx="4">
                  <c:v>2017.0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4.51</c:v>
                </c:pt>
                <c:pt idx="1">
                  <c:v>4.51</c:v>
                </c:pt>
                <c:pt idx="2">
                  <c:v>4.6</c:v>
                </c:pt>
                <c:pt idx="3">
                  <c:v>4.659999999999999</c:v>
                </c:pt>
                <c:pt idx="4">
                  <c:v>4.689999999999999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AD-4D86-A55C-8A73D3903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7216408"/>
        <c:axId val="-2127213048"/>
      </c:barChart>
      <c:catAx>
        <c:axId val="-212721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213048"/>
        <c:crosses val="autoZero"/>
        <c:auto val="1"/>
        <c:lblAlgn val="ctr"/>
        <c:lblOffset val="100"/>
        <c:noMultiLvlLbl val="0"/>
      </c:catAx>
      <c:valAx>
        <c:axId val="-2127213048"/>
        <c:scaling>
          <c:orientation val="minMax"/>
          <c:min val="4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ABV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216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34664796889"/>
          <c:y val="0.0396514888763904"/>
          <c:w val="0.723878836526564"/>
          <c:h val="0.765592695098666"/>
        </c:manualLayout>
      </c:layout>
      <c:lineChart>
        <c:grouping val="standard"/>
        <c:varyColors val="0"/>
        <c:ser>
          <c:idx val="0"/>
          <c:order val="0"/>
          <c:tx>
            <c:strRef>
              <c:f>'[SeriesReport-20181014130923_41b9f4 (1).xlsx]Sheet1'!$B$1</c:f>
              <c:strCache>
                <c:ptCount val="1"/>
                <c:pt idx="0">
                  <c:v>Goods Producing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'[SeriesReport-20181014130923_41b9f4 (1).xlsx]Sheet1'!$A$2:$A$130</c:f>
              <c:numCache>
                <c:formatCode>m/d/yyyy</c:formatCode>
                <c:ptCount val="129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  <c:pt idx="68">
                  <c:v>41518.0</c:v>
                </c:pt>
                <c:pt idx="69">
                  <c:v>41548.0</c:v>
                </c:pt>
                <c:pt idx="70">
                  <c:v>41579.0</c:v>
                </c:pt>
                <c:pt idx="71">
                  <c:v>41609.0</c:v>
                </c:pt>
                <c:pt idx="72">
                  <c:v>41640.0</c:v>
                </c:pt>
                <c:pt idx="73">
                  <c:v>41671.0</c:v>
                </c:pt>
                <c:pt idx="74">
                  <c:v>41699.0</c:v>
                </c:pt>
                <c:pt idx="75">
                  <c:v>41730.0</c:v>
                </c:pt>
                <c:pt idx="76">
                  <c:v>41760.0</c:v>
                </c:pt>
                <c:pt idx="77">
                  <c:v>41791.0</c:v>
                </c:pt>
                <c:pt idx="78">
                  <c:v>41821.0</c:v>
                </c:pt>
                <c:pt idx="79">
                  <c:v>41852.0</c:v>
                </c:pt>
                <c:pt idx="80">
                  <c:v>41883.0</c:v>
                </c:pt>
                <c:pt idx="81">
                  <c:v>41913.0</c:v>
                </c:pt>
                <c:pt idx="82">
                  <c:v>41944.0</c:v>
                </c:pt>
                <c:pt idx="83">
                  <c:v>41974.0</c:v>
                </c:pt>
                <c:pt idx="84">
                  <c:v>42005.0</c:v>
                </c:pt>
                <c:pt idx="85">
                  <c:v>42036.0</c:v>
                </c:pt>
                <c:pt idx="86">
                  <c:v>42064.0</c:v>
                </c:pt>
                <c:pt idx="87">
                  <c:v>42095.0</c:v>
                </c:pt>
                <c:pt idx="88">
                  <c:v>42125.0</c:v>
                </c:pt>
                <c:pt idx="89">
                  <c:v>42156.0</c:v>
                </c:pt>
                <c:pt idx="90">
                  <c:v>42186.0</c:v>
                </c:pt>
                <c:pt idx="91">
                  <c:v>42217.0</c:v>
                </c:pt>
                <c:pt idx="92">
                  <c:v>42248.0</c:v>
                </c:pt>
                <c:pt idx="93">
                  <c:v>42278.0</c:v>
                </c:pt>
                <c:pt idx="94">
                  <c:v>42309.0</c:v>
                </c:pt>
                <c:pt idx="95">
                  <c:v>42339.0</c:v>
                </c:pt>
                <c:pt idx="96">
                  <c:v>42370.0</c:v>
                </c:pt>
                <c:pt idx="97">
                  <c:v>42401.0</c:v>
                </c:pt>
                <c:pt idx="98">
                  <c:v>42430.0</c:v>
                </c:pt>
                <c:pt idx="99">
                  <c:v>42461.0</c:v>
                </c:pt>
                <c:pt idx="100">
                  <c:v>42491.0</c:v>
                </c:pt>
                <c:pt idx="101">
                  <c:v>42522.0</c:v>
                </c:pt>
                <c:pt idx="102">
                  <c:v>42552.0</c:v>
                </c:pt>
                <c:pt idx="103">
                  <c:v>42583.0</c:v>
                </c:pt>
                <c:pt idx="104">
                  <c:v>42614.0</c:v>
                </c:pt>
                <c:pt idx="105">
                  <c:v>42644.0</c:v>
                </c:pt>
                <c:pt idx="106">
                  <c:v>42675.0</c:v>
                </c:pt>
                <c:pt idx="107">
                  <c:v>42705.0</c:v>
                </c:pt>
                <c:pt idx="108">
                  <c:v>42736.0</c:v>
                </c:pt>
                <c:pt idx="109">
                  <c:v>42767.0</c:v>
                </c:pt>
                <c:pt idx="110">
                  <c:v>42795.0</c:v>
                </c:pt>
                <c:pt idx="111">
                  <c:v>42826.0</c:v>
                </c:pt>
                <c:pt idx="112">
                  <c:v>42856.0</c:v>
                </c:pt>
                <c:pt idx="113">
                  <c:v>42887.0</c:v>
                </c:pt>
                <c:pt idx="114">
                  <c:v>42917.0</c:v>
                </c:pt>
                <c:pt idx="115">
                  <c:v>42948.0</c:v>
                </c:pt>
                <c:pt idx="116">
                  <c:v>42979.0</c:v>
                </c:pt>
                <c:pt idx="117">
                  <c:v>43009.0</c:v>
                </c:pt>
                <c:pt idx="118">
                  <c:v>43040.0</c:v>
                </c:pt>
                <c:pt idx="119">
                  <c:v>43070.0</c:v>
                </c:pt>
                <c:pt idx="120">
                  <c:v>43101.0</c:v>
                </c:pt>
                <c:pt idx="121">
                  <c:v>43132.0</c:v>
                </c:pt>
                <c:pt idx="122">
                  <c:v>43160.0</c:v>
                </c:pt>
                <c:pt idx="123">
                  <c:v>43191.0</c:v>
                </c:pt>
                <c:pt idx="124">
                  <c:v>43221.0</c:v>
                </c:pt>
                <c:pt idx="125">
                  <c:v>43252.0</c:v>
                </c:pt>
                <c:pt idx="126">
                  <c:v>43282.0</c:v>
                </c:pt>
                <c:pt idx="127">
                  <c:v>43313.0</c:v>
                </c:pt>
                <c:pt idx="128">
                  <c:v>43344.0</c:v>
                </c:pt>
              </c:numCache>
            </c:numRef>
          </c:cat>
          <c:val>
            <c:numRef>
              <c:f>'[SeriesReport-20181014130923_41b9f4 (1).xlsx]Sheet1'!$B$2:$B$130</c:f>
              <c:numCache>
                <c:formatCode>General</c:formatCode>
                <c:ptCount val="129"/>
                <c:pt idx="0">
                  <c:v>21947.0</c:v>
                </c:pt>
                <c:pt idx="1">
                  <c:v>21897.0</c:v>
                </c:pt>
                <c:pt idx="2">
                  <c:v>21820.0</c:v>
                </c:pt>
                <c:pt idx="3">
                  <c:v>21681.0</c:v>
                </c:pt>
                <c:pt idx="4">
                  <c:v>21599.0</c:v>
                </c:pt>
                <c:pt idx="5">
                  <c:v>21483.0</c:v>
                </c:pt>
                <c:pt idx="6">
                  <c:v>21360.0</c:v>
                </c:pt>
                <c:pt idx="7">
                  <c:v>21250.0</c:v>
                </c:pt>
                <c:pt idx="8">
                  <c:v>21101.0</c:v>
                </c:pt>
                <c:pt idx="9">
                  <c:v>20895.0</c:v>
                </c:pt>
                <c:pt idx="10">
                  <c:v>20623.0</c:v>
                </c:pt>
                <c:pt idx="11">
                  <c:v>20322.0</c:v>
                </c:pt>
                <c:pt idx="12">
                  <c:v>19889.0</c:v>
                </c:pt>
                <c:pt idx="13">
                  <c:v>19575.0</c:v>
                </c:pt>
                <c:pt idx="14">
                  <c:v>19227.0</c:v>
                </c:pt>
                <c:pt idx="15">
                  <c:v>18894.0</c:v>
                </c:pt>
                <c:pt idx="16">
                  <c:v>18655.0</c:v>
                </c:pt>
                <c:pt idx="17">
                  <c:v>18422.0</c:v>
                </c:pt>
                <c:pt idx="18">
                  <c:v>18278.0</c:v>
                </c:pt>
                <c:pt idx="19">
                  <c:v>18151.0</c:v>
                </c:pt>
                <c:pt idx="20">
                  <c:v>18043.0</c:v>
                </c:pt>
                <c:pt idx="21">
                  <c:v>17915.0</c:v>
                </c:pt>
                <c:pt idx="22">
                  <c:v>17869.0</c:v>
                </c:pt>
                <c:pt idx="23">
                  <c:v>17792.0</c:v>
                </c:pt>
                <c:pt idx="24">
                  <c:v>17707.0</c:v>
                </c:pt>
                <c:pt idx="25">
                  <c:v>17627.0</c:v>
                </c:pt>
                <c:pt idx="26">
                  <c:v>17672.0</c:v>
                </c:pt>
                <c:pt idx="27">
                  <c:v>17729.0</c:v>
                </c:pt>
                <c:pt idx="28">
                  <c:v>17742.0</c:v>
                </c:pt>
                <c:pt idx="29">
                  <c:v>17763.0</c:v>
                </c:pt>
                <c:pt idx="30">
                  <c:v>17777.0</c:v>
                </c:pt>
                <c:pt idx="31">
                  <c:v>17793.0</c:v>
                </c:pt>
                <c:pt idx="32">
                  <c:v>17787.0</c:v>
                </c:pt>
                <c:pt idx="33">
                  <c:v>17801.0</c:v>
                </c:pt>
                <c:pt idx="34">
                  <c:v>17827.0</c:v>
                </c:pt>
                <c:pt idx="35">
                  <c:v>17796.0</c:v>
                </c:pt>
                <c:pt idx="36">
                  <c:v>17784.0</c:v>
                </c:pt>
                <c:pt idx="37">
                  <c:v>17844.0</c:v>
                </c:pt>
                <c:pt idx="38">
                  <c:v>17906.0</c:v>
                </c:pt>
                <c:pt idx="39">
                  <c:v>17957.0</c:v>
                </c:pt>
                <c:pt idx="40">
                  <c:v>18007.0</c:v>
                </c:pt>
                <c:pt idx="41">
                  <c:v>18045.0</c:v>
                </c:pt>
                <c:pt idx="42">
                  <c:v>18094.0</c:v>
                </c:pt>
                <c:pt idx="43">
                  <c:v>18120.0</c:v>
                </c:pt>
                <c:pt idx="44">
                  <c:v>18167.0</c:v>
                </c:pt>
                <c:pt idx="45">
                  <c:v>18188.0</c:v>
                </c:pt>
                <c:pt idx="46">
                  <c:v>18187.0</c:v>
                </c:pt>
                <c:pt idx="47">
                  <c:v>18244.0</c:v>
                </c:pt>
                <c:pt idx="48">
                  <c:v>18304.0</c:v>
                </c:pt>
                <c:pt idx="49">
                  <c:v>18334.0</c:v>
                </c:pt>
                <c:pt idx="50">
                  <c:v>18372.0</c:v>
                </c:pt>
                <c:pt idx="51">
                  <c:v>18384.0</c:v>
                </c:pt>
                <c:pt idx="52">
                  <c:v>18386.0</c:v>
                </c:pt>
                <c:pt idx="53">
                  <c:v>18411.0</c:v>
                </c:pt>
                <c:pt idx="54">
                  <c:v>18447.0</c:v>
                </c:pt>
                <c:pt idx="55">
                  <c:v>18459.0</c:v>
                </c:pt>
                <c:pt idx="56">
                  <c:v>18461.0</c:v>
                </c:pt>
                <c:pt idx="57">
                  <c:v>18472.0</c:v>
                </c:pt>
                <c:pt idx="58">
                  <c:v>18477.0</c:v>
                </c:pt>
                <c:pt idx="59">
                  <c:v>18532.0</c:v>
                </c:pt>
                <c:pt idx="60">
                  <c:v>18580.0</c:v>
                </c:pt>
                <c:pt idx="61">
                  <c:v>18638.0</c:v>
                </c:pt>
                <c:pt idx="62">
                  <c:v>18660.0</c:v>
                </c:pt>
                <c:pt idx="63">
                  <c:v>18653.0</c:v>
                </c:pt>
                <c:pt idx="64">
                  <c:v>18691.0</c:v>
                </c:pt>
                <c:pt idx="65">
                  <c:v>18724.0</c:v>
                </c:pt>
                <c:pt idx="66">
                  <c:v>18705.0</c:v>
                </c:pt>
                <c:pt idx="67">
                  <c:v>18756.0</c:v>
                </c:pt>
                <c:pt idx="68">
                  <c:v>18810.0</c:v>
                </c:pt>
                <c:pt idx="69">
                  <c:v>18857.0</c:v>
                </c:pt>
                <c:pt idx="70">
                  <c:v>18911.0</c:v>
                </c:pt>
                <c:pt idx="71">
                  <c:v>18881.0</c:v>
                </c:pt>
                <c:pt idx="72">
                  <c:v>18934.0</c:v>
                </c:pt>
                <c:pt idx="73">
                  <c:v>18986.0</c:v>
                </c:pt>
                <c:pt idx="74">
                  <c:v>19041.0</c:v>
                </c:pt>
                <c:pt idx="75">
                  <c:v>19102.0</c:v>
                </c:pt>
                <c:pt idx="76">
                  <c:v>19145.0</c:v>
                </c:pt>
                <c:pt idx="77">
                  <c:v>19194.0</c:v>
                </c:pt>
                <c:pt idx="78">
                  <c:v>19261.0</c:v>
                </c:pt>
                <c:pt idx="79">
                  <c:v>19307.0</c:v>
                </c:pt>
                <c:pt idx="80">
                  <c:v>19364.0</c:v>
                </c:pt>
                <c:pt idx="81">
                  <c:v>19411.0</c:v>
                </c:pt>
                <c:pt idx="82">
                  <c:v>19451.0</c:v>
                </c:pt>
                <c:pt idx="83">
                  <c:v>19482.0</c:v>
                </c:pt>
                <c:pt idx="84">
                  <c:v>19516.0</c:v>
                </c:pt>
                <c:pt idx="85">
                  <c:v>19532.0</c:v>
                </c:pt>
                <c:pt idx="86">
                  <c:v>19512.0</c:v>
                </c:pt>
                <c:pt idx="87">
                  <c:v>19551.0</c:v>
                </c:pt>
                <c:pt idx="88">
                  <c:v>19584.0</c:v>
                </c:pt>
                <c:pt idx="89">
                  <c:v>19601.0</c:v>
                </c:pt>
                <c:pt idx="90">
                  <c:v>19629.0</c:v>
                </c:pt>
                <c:pt idx="91">
                  <c:v>19628.0</c:v>
                </c:pt>
                <c:pt idx="92">
                  <c:v>19622.0</c:v>
                </c:pt>
                <c:pt idx="93">
                  <c:v>19669.0</c:v>
                </c:pt>
                <c:pt idx="94">
                  <c:v>19701.0</c:v>
                </c:pt>
                <c:pt idx="95">
                  <c:v>19737.0</c:v>
                </c:pt>
                <c:pt idx="96">
                  <c:v>19751.0</c:v>
                </c:pt>
                <c:pt idx="97">
                  <c:v>19726.0</c:v>
                </c:pt>
                <c:pt idx="98">
                  <c:v>19729.0</c:v>
                </c:pt>
                <c:pt idx="99">
                  <c:v>19731.0</c:v>
                </c:pt>
                <c:pt idx="100">
                  <c:v>19695.0</c:v>
                </c:pt>
                <c:pt idx="101">
                  <c:v>19712.0</c:v>
                </c:pt>
                <c:pt idx="102">
                  <c:v>19751.0</c:v>
                </c:pt>
                <c:pt idx="103">
                  <c:v>19728.0</c:v>
                </c:pt>
                <c:pt idx="104">
                  <c:v>19749.0</c:v>
                </c:pt>
                <c:pt idx="105">
                  <c:v>19768.0</c:v>
                </c:pt>
                <c:pt idx="106">
                  <c:v>19796.0</c:v>
                </c:pt>
                <c:pt idx="107">
                  <c:v>19819.0</c:v>
                </c:pt>
                <c:pt idx="108">
                  <c:v>19888.0</c:v>
                </c:pt>
                <c:pt idx="109">
                  <c:v>19964.0</c:v>
                </c:pt>
                <c:pt idx="110">
                  <c:v>19982.0</c:v>
                </c:pt>
                <c:pt idx="111">
                  <c:v>19998.0</c:v>
                </c:pt>
                <c:pt idx="112">
                  <c:v>20013.0</c:v>
                </c:pt>
                <c:pt idx="113">
                  <c:v>20048.0</c:v>
                </c:pt>
                <c:pt idx="114">
                  <c:v>20040.0</c:v>
                </c:pt>
                <c:pt idx="115">
                  <c:v>20115.0</c:v>
                </c:pt>
                <c:pt idx="116">
                  <c:v>20130.0</c:v>
                </c:pt>
                <c:pt idx="117">
                  <c:v>20168.0</c:v>
                </c:pt>
                <c:pt idx="118">
                  <c:v>20246.0</c:v>
                </c:pt>
                <c:pt idx="119">
                  <c:v>20328.0</c:v>
                </c:pt>
                <c:pt idx="120">
                  <c:v>20383.0</c:v>
                </c:pt>
                <c:pt idx="121">
                  <c:v>20490.0</c:v>
                </c:pt>
                <c:pt idx="122">
                  <c:v>20516.0</c:v>
                </c:pt>
                <c:pt idx="123">
                  <c:v>20568.0</c:v>
                </c:pt>
                <c:pt idx="124">
                  <c:v>20624.0</c:v>
                </c:pt>
                <c:pt idx="125">
                  <c:v>20660.0</c:v>
                </c:pt>
                <c:pt idx="126">
                  <c:v>20701.0</c:v>
                </c:pt>
                <c:pt idx="127">
                  <c:v>20738.0</c:v>
                </c:pt>
                <c:pt idx="128">
                  <c:v>20784.0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E5-407A-9BD3-C04ABAD9D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435672"/>
        <c:axId val="2137628968"/>
      </c:lineChart>
      <c:lineChart>
        <c:grouping val="standard"/>
        <c:varyColors val="0"/>
        <c:ser>
          <c:idx val="1"/>
          <c:order val="1"/>
          <c:tx>
            <c:strRef>
              <c:f>'[SeriesReport-20181014130923_41b9f4 (1).xlsx]Sheet1'!$C$1</c:f>
              <c:strCache>
                <c:ptCount val="1"/>
                <c:pt idx="0">
                  <c:v>Service Provding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'[SeriesReport-20181014130923_41b9f4 (1).xlsx]Sheet1'!$A$2:$A$130</c:f>
              <c:numCache>
                <c:formatCode>m/d/yyyy</c:formatCode>
                <c:ptCount val="129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  <c:pt idx="68">
                  <c:v>41518.0</c:v>
                </c:pt>
                <c:pt idx="69">
                  <c:v>41548.0</c:v>
                </c:pt>
                <c:pt idx="70">
                  <c:v>41579.0</c:v>
                </c:pt>
                <c:pt idx="71">
                  <c:v>41609.0</c:v>
                </c:pt>
                <c:pt idx="72">
                  <c:v>41640.0</c:v>
                </c:pt>
                <c:pt idx="73">
                  <c:v>41671.0</c:v>
                </c:pt>
                <c:pt idx="74">
                  <c:v>41699.0</c:v>
                </c:pt>
                <c:pt idx="75">
                  <c:v>41730.0</c:v>
                </c:pt>
                <c:pt idx="76">
                  <c:v>41760.0</c:v>
                </c:pt>
                <c:pt idx="77">
                  <c:v>41791.0</c:v>
                </c:pt>
                <c:pt idx="78">
                  <c:v>41821.0</c:v>
                </c:pt>
                <c:pt idx="79">
                  <c:v>41852.0</c:v>
                </c:pt>
                <c:pt idx="80">
                  <c:v>41883.0</c:v>
                </c:pt>
                <c:pt idx="81">
                  <c:v>41913.0</c:v>
                </c:pt>
                <c:pt idx="82">
                  <c:v>41944.0</c:v>
                </c:pt>
                <c:pt idx="83">
                  <c:v>41974.0</c:v>
                </c:pt>
                <c:pt idx="84">
                  <c:v>42005.0</c:v>
                </c:pt>
                <c:pt idx="85">
                  <c:v>42036.0</c:v>
                </c:pt>
                <c:pt idx="86">
                  <c:v>42064.0</c:v>
                </c:pt>
                <c:pt idx="87">
                  <c:v>42095.0</c:v>
                </c:pt>
                <c:pt idx="88">
                  <c:v>42125.0</c:v>
                </c:pt>
                <c:pt idx="89">
                  <c:v>42156.0</c:v>
                </c:pt>
                <c:pt idx="90">
                  <c:v>42186.0</c:v>
                </c:pt>
                <c:pt idx="91">
                  <c:v>42217.0</c:v>
                </c:pt>
                <c:pt idx="92">
                  <c:v>42248.0</c:v>
                </c:pt>
                <c:pt idx="93">
                  <c:v>42278.0</c:v>
                </c:pt>
                <c:pt idx="94">
                  <c:v>42309.0</c:v>
                </c:pt>
                <c:pt idx="95">
                  <c:v>42339.0</c:v>
                </c:pt>
                <c:pt idx="96">
                  <c:v>42370.0</c:v>
                </c:pt>
                <c:pt idx="97">
                  <c:v>42401.0</c:v>
                </c:pt>
                <c:pt idx="98">
                  <c:v>42430.0</c:v>
                </c:pt>
                <c:pt idx="99">
                  <c:v>42461.0</c:v>
                </c:pt>
                <c:pt idx="100">
                  <c:v>42491.0</c:v>
                </c:pt>
                <c:pt idx="101">
                  <c:v>42522.0</c:v>
                </c:pt>
                <c:pt idx="102">
                  <c:v>42552.0</c:v>
                </c:pt>
                <c:pt idx="103">
                  <c:v>42583.0</c:v>
                </c:pt>
                <c:pt idx="104">
                  <c:v>42614.0</c:v>
                </c:pt>
                <c:pt idx="105">
                  <c:v>42644.0</c:v>
                </c:pt>
                <c:pt idx="106">
                  <c:v>42675.0</c:v>
                </c:pt>
                <c:pt idx="107">
                  <c:v>42705.0</c:v>
                </c:pt>
                <c:pt idx="108">
                  <c:v>42736.0</c:v>
                </c:pt>
                <c:pt idx="109">
                  <c:v>42767.0</c:v>
                </c:pt>
                <c:pt idx="110">
                  <c:v>42795.0</c:v>
                </c:pt>
                <c:pt idx="111">
                  <c:v>42826.0</c:v>
                </c:pt>
                <c:pt idx="112">
                  <c:v>42856.0</c:v>
                </c:pt>
                <c:pt idx="113">
                  <c:v>42887.0</c:v>
                </c:pt>
                <c:pt idx="114">
                  <c:v>42917.0</c:v>
                </c:pt>
                <c:pt idx="115">
                  <c:v>42948.0</c:v>
                </c:pt>
                <c:pt idx="116">
                  <c:v>42979.0</c:v>
                </c:pt>
                <c:pt idx="117">
                  <c:v>43009.0</c:v>
                </c:pt>
                <c:pt idx="118">
                  <c:v>43040.0</c:v>
                </c:pt>
                <c:pt idx="119">
                  <c:v>43070.0</c:v>
                </c:pt>
                <c:pt idx="120">
                  <c:v>43101.0</c:v>
                </c:pt>
                <c:pt idx="121">
                  <c:v>43132.0</c:v>
                </c:pt>
                <c:pt idx="122">
                  <c:v>43160.0</c:v>
                </c:pt>
                <c:pt idx="123">
                  <c:v>43191.0</c:v>
                </c:pt>
                <c:pt idx="124">
                  <c:v>43221.0</c:v>
                </c:pt>
                <c:pt idx="125">
                  <c:v>43252.0</c:v>
                </c:pt>
                <c:pt idx="126">
                  <c:v>43282.0</c:v>
                </c:pt>
                <c:pt idx="127">
                  <c:v>43313.0</c:v>
                </c:pt>
                <c:pt idx="128">
                  <c:v>43344.0</c:v>
                </c:pt>
              </c:numCache>
            </c:numRef>
          </c:cat>
          <c:val>
            <c:numRef>
              <c:f>'[SeriesReport-20181014130923_41b9f4 (1).xlsx]Sheet1'!$C$2:$C$130</c:f>
              <c:numCache>
                <c:formatCode>General</c:formatCode>
                <c:ptCount val="129"/>
                <c:pt idx="0">
                  <c:v>116472.0</c:v>
                </c:pt>
                <c:pt idx="1">
                  <c:v>116441.0</c:v>
                </c:pt>
                <c:pt idx="2">
                  <c:v>116463.0</c:v>
                </c:pt>
                <c:pt idx="3">
                  <c:v>116373.0</c:v>
                </c:pt>
                <c:pt idx="4">
                  <c:v>116271.0</c:v>
                </c:pt>
                <c:pt idx="5">
                  <c:v>116233.0</c:v>
                </c:pt>
                <c:pt idx="6">
                  <c:v>116143.0</c:v>
                </c:pt>
                <c:pt idx="7">
                  <c:v>115976.0</c:v>
                </c:pt>
                <c:pt idx="8">
                  <c:v>115682.0</c:v>
                </c:pt>
                <c:pt idx="9">
                  <c:v>115413.0</c:v>
                </c:pt>
                <c:pt idx="10">
                  <c:v>114926.0</c:v>
                </c:pt>
                <c:pt idx="11">
                  <c:v>114520.0</c:v>
                </c:pt>
                <c:pt idx="12">
                  <c:v>114166.0</c:v>
                </c:pt>
                <c:pt idx="13">
                  <c:v>113776.0</c:v>
                </c:pt>
                <c:pt idx="14">
                  <c:v>113322.0</c:v>
                </c:pt>
                <c:pt idx="15">
                  <c:v>112951.0</c:v>
                </c:pt>
                <c:pt idx="16">
                  <c:v>112836.0</c:v>
                </c:pt>
                <c:pt idx="17">
                  <c:v>112600.0</c:v>
                </c:pt>
                <c:pt idx="18">
                  <c:v>112402.0</c:v>
                </c:pt>
                <c:pt idx="19">
                  <c:v>112333.0</c:v>
                </c:pt>
                <c:pt idx="20">
                  <c:v>112212.0</c:v>
                </c:pt>
                <c:pt idx="21">
                  <c:v>112131.0</c:v>
                </c:pt>
                <c:pt idx="22">
                  <c:v>112189.0</c:v>
                </c:pt>
                <c:pt idx="23">
                  <c:v>111989.0</c:v>
                </c:pt>
                <c:pt idx="24">
                  <c:v>112092.0</c:v>
                </c:pt>
                <c:pt idx="25">
                  <c:v>112099.0</c:v>
                </c:pt>
                <c:pt idx="26">
                  <c:v>112247.0</c:v>
                </c:pt>
                <c:pt idx="27">
                  <c:v>112411.0</c:v>
                </c:pt>
                <c:pt idx="28">
                  <c:v>112920.0</c:v>
                </c:pt>
                <c:pt idx="29">
                  <c:v>112759.0</c:v>
                </c:pt>
                <c:pt idx="30">
                  <c:v>112667.0</c:v>
                </c:pt>
                <c:pt idx="31">
                  <c:v>112635.0</c:v>
                </c:pt>
                <c:pt idx="32">
                  <c:v>112578.0</c:v>
                </c:pt>
                <c:pt idx="33">
                  <c:v>112831.0</c:v>
                </c:pt>
                <c:pt idx="34">
                  <c:v>112934.0</c:v>
                </c:pt>
                <c:pt idx="35">
                  <c:v>113038.0</c:v>
                </c:pt>
                <c:pt idx="36">
                  <c:v>113094.0</c:v>
                </c:pt>
                <c:pt idx="37">
                  <c:v>113216.0</c:v>
                </c:pt>
                <c:pt idx="38">
                  <c:v>113408.0</c:v>
                </c:pt>
                <c:pt idx="39">
                  <c:v>113680.0</c:v>
                </c:pt>
                <c:pt idx="40">
                  <c:v>113711.0</c:v>
                </c:pt>
                <c:pt idx="41">
                  <c:v>113907.0</c:v>
                </c:pt>
                <c:pt idx="42">
                  <c:v>113930.0</c:v>
                </c:pt>
                <c:pt idx="43">
                  <c:v>114016.0</c:v>
                </c:pt>
                <c:pt idx="44">
                  <c:v>114202.0</c:v>
                </c:pt>
                <c:pt idx="45">
                  <c:v>114390.0</c:v>
                </c:pt>
                <c:pt idx="46">
                  <c:v>114536.0</c:v>
                </c:pt>
                <c:pt idx="47">
                  <c:v>114680.0</c:v>
                </c:pt>
                <c:pt idx="48">
                  <c:v>114968.0</c:v>
                </c:pt>
                <c:pt idx="49">
                  <c:v>115171.0</c:v>
                </c:pt>
                <c:pt idx="50">
                  <c:v>115397.0</c:v>
                </c:pt>
                <c:pt idx="51">
                  <c:v>115457.0</c:v>
                </c:pt>
                <c:pt idx="52">
                  <c:v>115572.0</c:v>
                </c:pt>
                <c:pt idx="53">
                  <c:v>115615.0</c:v>
                </c:pt>
                <c:pt idx="54">
                  <c:v>115735.0</c:v>
                </c:pt>
                <c:pt idx="55">
                  <c:v>115896.0</c:v>
                </c:pt>
                <c:pt idx="56">
                  <c:v>116088.0</c:v>
                </c:pt>
                <c:pt idx="57">
                  <c:v>116230.0</c:v>
                </c:pt>
                <c:pt idx="58">
                  <c:v>116355.0</c:v>
                </c:pt>
                <c:pt idx="59">
                  <c:v>116543.0</c:v>
                </c:pt>
                <c:pt idx="60">
                  <c:v>116702.0</c:v>
                </c:pt>
                <c:pt idx="61">
                  <c:v>116909.0</c:v>
                </c:pt>
                <c:pt idx="62">
                  <c:v>117043.0</c:v>
                </c:pt>
                <c:pt idx="63">
                  <c:v>117229.0</c:v>
                </c:pt>
                <c:pt idx="64">
                  <c:v>117431.0</c:v>
                </c:pt>
                <c:pt idx="65">
                  <c:v>117556.0</c:v>
                </c:pt>
                <c:pt idx="66">
                  <c:v>117686.0</c:v>
                </c:pt>
                <c:pt idx="67">
                  <c:v>117895.0</c:v>
                </c:pt>
                <c:pt idx="68">
                  <c:v>118042.0</c:v>
                </c:pt>
                <c:pt idx="69">
                  <c:v>118205.0</c:v>
                </c:pt>
                <c:pt idx="70">
                  <c:v>118372.0</c:v>
                </c:pt>
                <c:pt idx="71">
                  <c:v>118495.0</c:v>
                </c:pt>
                <c:pt idx="72">
                  <c:v>118616.0</c:v>
                </c:pt>
                <c:pt idx="73">
                  <c:v>118746.0</c:v>
                </c:pt>
                <c:pt idx="74">
                  <c:v>118952.0</c:v>
                </c:pt>
                <c:pt idx="75">
                  <c:v>119202.0</c:v>
                </c:pt>
                <c:pt idx="76">
                  <c:v>119411.0</c:v>
                </c:pt>
                <c:pt idx="77">
                  <c:v>119668.0</c:v>
                </c:pt>
                <c:pt idx="78">
                  <c:v>119797.0</c:v>
                </c:pt>
                <c:pt idx="79">
                  <c:v>119977.0</c:v>
                </c:pt>
                <c:pt idx="80">
                  <c:v>120204.0</c:v>
                </c:pt>
                <c:pt idx="81">
                  <c:v>120412.0</c:v>
                </c:pt>
                <c:pt idx="82">
                  <c:v>120679.0</c:v>
                </c:pt>
                <c:pt idx="83">
                  <c:v>120899.0</c:v>
                </c:pt>
                <c:pt idx="84">
                  <c:v>121076.0</c:v>
                </c:pt>
                <c:pt idx="85">
                  <c:v>121327.0</c:v>
                </c:pt>
                <c:pt idx="86">
                  <c:v>121425.0</c:v>
                </c:pt>
                <c:pt idx="87">
                  <c:v>121668.0</c:v>
                </c:pt>
                <c:pt idx="88">
                  <c:v>121961.0</c:v>
                </c:pt>
                <c:pt idx="89">
                  <c:v>122135.0</c:v>
                </c:pt>
                <c:pt idx="90">
                  <c:v>122363.0</c:v>
                </c:pt>
                <c:pt idx="91">
                  <c:v>122528.0</c:v>
                </c:pt>
                <c:pt idx="92">
                  <c:v>122622.0</c:v>
                </c:pt>
                <c:pt idx="93">
                  <c:v>122926.0</c:v>
                </c:pt>
                <c:pt idx="94">
                  <c:v>123158.0</c:v>
                </c:pt>
                <c:pt idx="95">
                  <c:v>123356.0</c:v>
                </c:pt>
                <c:pt idx="96">
                  <c:v>123445.0</c:v>
                </c:pt>
                <c:pt idx="97">
                  <c:v>123727.0</c:v>
                </c:pt>
                <c:pt idx="98">
                  <c:v>123959.0</c:v>
                </c:pt>
                <c:pt idx="99">
                  <c:v>124131.0</c:v>
                </c:pt>
                <c:pt idx="100">
                  <c:v>124201.0</c:v>
                </c:pt>
                <c:pt idx="101">
                  <c:v>124469.0</c:v>
                </c:pt>
                <c:pt idx="102">
                  <c:v>124755.0</c:v>
                </c:pt>
                <c:pt idx="103">
                  <c:v>124953.0</c:v>
                </c:pt>
                <c:pt idx="104">
                  <c:v>125196.0</c:v>
                </c:pt>
                <c:pt idx="105">
                  <c:v>125317.0</c:v>
                </c:pt>
                <c:pt idx="106">
                  <c:v>125461.0</c:v>
                </c:pt>
                <c:pt idx="107">
                  <c:v>125618.0</c:v>
                </c:pt>
                <c:pt idx="108">
                  <c:v>125808.0</c:v>
                </c:pt>
                <c:pt idx="109">
                  <c:v>125932.0</c:v>
                </c:pt>
                <c:pt idx="110">
                  <c:v>125987.0</c:v>
                </c:pt>
                <c:pt idx="111">
                  <c:v>126146.0</c:v>
                </c:pt>
                <c:pt idx="112">
                  <c:v>126286.0</c:v>
                </c:pt>
                <c:pt idx="113">
                  <c:v>126490.0</c:v>
                </c:pt>
                <c:pt idx="114">
                  <c:v>126688.0</c:v>
                </c:pt>
                <c:pt idx="115">
                  <c:v>126834.0</c:v>
                </c:pt>
                <c:pt idx="116">
                  <c:v>126833.0</c:v>
                </c:pt>
                <c:pt idx="117">
                  <c:v>127066.0</c:v>
                </c:pt>
                <c:pt idx="118">
                  <c:v>127204.0</c:v>
                </c:pt>
                <c:pt idx="119">
                  <c:v>127297.0</c:v>
                </c:pt>
                <c:pt idx="120">
                  <c:v>127418.0</c:v>
                </c:pt>
                <c:pt idx="121">
                  <c:v>127635.0</c:v>
                </c:pt>
                <c:pt idx="122">
                  <c:v>127764.0</c:v>
                </c:pt>
                <c:pt idx="123">
                  <c:v>127887.0</c:v>
                </c:pt>
                <c:pt idx="124">
                  <c:v>128099.0</c:v>
                </c:pt>
                <c:pt idx="125">
                  <c:v>128271.0</c:v>
                </c:pt>
                <c:pt idx="126">
                  <c:v>128395.0</c:v>
                </c:pt>
                <c:pt idx="127">
                  <c:v>128628.0</c:v>
                </c:pt>
                <c:pt idx="128">
                  <c:v>128716.0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0E5-407A-9BD3-C04ABAD9D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650888"/>
        <c:axId val="2081339672"/>
      </c:lineChart>
      <c:dateAx>
        <c:axId val="21424356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628968"/>
        <c:crosses val="autoZero"/>
        <c:auto val="1"/>
        <c:lblOffset val="100"/>
        <c:baseTimeUnit val="months"/>
      </c:dateAx>
      <c:valAx>
        <c:axId val="213762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Goods Producing Jobs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435672"/>
        <c:crosses val="autoZero"/>
        <c:crossBetween val="between"/>
      </c:valAx>
      <c:valAx>
        <c:axId val="20813396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Service Providing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650888"/>
        <c:crosses val="max"/>
        <c:crossBetween val="between"/>
      </c:valAx>
      <c:dateAx>
        <c:axId val="20806508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8133967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FMB</c:v>
                </c:pt>
                <c:pt idx="1">
                  <c:v>Malt</c:v>
                </c:pt>
                <c:pt idx="2">
                  <c:v>Craft</c:v>
                </c:pt>
                <c:pt idx="3">
                  <c:v>Other</c:v>
                </c:pt>
                <c:pt idx="4">
                  <c:v>Regular</c:v>
                </c:pt>
                <c:pt idx="5">
                  <c:v>Import</c:v>
                </c:pt>
                <c:pt idx="6">
                  <c:v>Light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0.0652</c:v>
                </c:pt>
                <c:pt idx="1">
                  <c:v>0.0647</c:v>
                </c:pt>
                <c:pt idx="2">
                  <c:v>0.0543</c:v>
                </c:pt>
                <c:pt idx="3">
                  <c:v>0.05</c:v>
                </c:pt>
                <c:pt idx="4">
                  <c:v>0.0495</c:v>
                </c:pt>
                <c:pt idx="5">
                  <c:v>0.0468</c:v>
                </c:pt>
                <c:pt idx="6">
                  <c:v>0.0421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AF-47C6-8957-1307A047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9225896"/>
        <c:axId val="-2129264280"/>
      </c:barChart>
      <c:catAx>
        <c:axId val="-212922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264280"/>
        <c:crosses val="autoZero"/>
        <c:auto val="1"/>
        <c:lblAlgn val="ctr"/>
        <c:lblOffset val="100"/>
        <c:noMultiLvlLbl val="0"/>
      </c:catAx>
      <c:valAx>
        <c:axId val="-212926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22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62618443881"/>
          <c:y val="0.25297124600639"/>
          <c:w val="0.419374749766449"/>
          <c:h val="0.6324117632260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59-4A10-9754-02E2FA3C62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59-4A10-9754-02E2FA3C62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59-4A10-9754-02E2FA3C62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59-4A10-9754-02E2FA3C62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959-4A10-9754-02E2FA3C62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959-4A10-9754-02E2FA3C62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Sheet2!$A$1:$A$12</c:f>
              <c:strCache>
                <c:ptCount val="12"/>
                <c:pt idx="0">
                  <c:v>WINE</c:v>
                </c:pt>
                <c:pt idx="1">
                  <c:v>JUICE DRINKS</c:v>
                </c:pt>
                <c:pt idx="2">
                  <c:v>SOFT DRINK AND WATER</c:v>
                </c:pt>
                <c:pt idx="3">
                  <c:v>BEER, MALT, CIDER</c:v>
                </c:pt>
                <c:pt idx="4">
                  <c:v>LIQUOR</c:v>
                </c:pt>
                <c:pt idx="5">
                  <c:v>OTHER LIQUID SKUs</c:v>
                </c:pt>
                <c:pt idx="7">
                  <c:v>LIQUID TEA AND TEA DRINK</c:v>
                </c:pt>
                <c:pt idx="8">
                  <c:v>LIQUEURS</c:v>
                </c:pt>
                <c:pt idx="9">
                  <c:v>COCKTAIL MIX AND PRODUCT</c:v>
                </c:pt>
                <c:pt idx="10">
                  <c:v>YOGURT SHAKE AND DRINK</c:v>
                </c:pt>
                <c:pt idx="11">
                  <c:v>LIQUID COFFEE AND COFFEE DRINK</c:v>
                </c:pt>
              </c:strCache>
            </c:strRef>
          </c:cat>
          <c:val>
            <c:numRef>
              <c:f>Sheet2!$B$1:$B$6</c:f>
              <c:numCache>
                <c:formatCode>_(* #,##0_);_(* \(#,##0\);_(* "-"??_);_(@_)</c:formatCode>
                <c:ptCount val="6"/>
                <c:pt idx="0">
                  <c:v>80238.0</c:v>
                </c:pt>
                <c:pt idx="1">
                  <c:v>67709.0</c:v>
                </c:pt>
                <c:pt idx="2">
                  <c:v>61672.0</c:v>
                </c:pt>
                <c:pt idx="3">
                  <c:v>42496.0</c:v>
                </c:pt>
                <c:pt idx="4">
                  <c:v>29793.0</c:v>
                </c:pt>
                <c:pt idx="5">
                  <c:v>29920.0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959-4A10-9754-02E2FA3C62D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268884292006"/>
          <c:y val="0.378481296068023"/>
          <c:w val="0.261527178054356"/>
          <c:h val="0.311639342524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80017149676"/>
          <c:y val="0.068025510107335"/>
          <c:w val="0.865568390991197"/>
          <c:h val="0.739168386330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Spirits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1F-481F-B30D-7CE332ED477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1F-481F-B30D-7CE332ED4772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1F-481F-B30D-7CE332ED4772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1F-481F-B30D-7CE332ED4772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1F-481F-B30D-7CE332ED4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 21-24</c:v>
                </c:pt>
                <c:pt idx="1">
                  <c:v>Age 25-34</c:v>
                </c:pt>
                <c:pt idx="2">
                  <c:v>Age 35-44</c:v>
                </c:pt>
                <c:pt idx="3">
                  <c:v>Age 45-54</c:v>
                </c:pt>
                <c:pt idx="4">
                  <c:v>Age 55-64</c:v>
                </c:pt>
                <c:pt idx="5">
                  <c:v>Age 65+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124.0</c:v>
                </c:pt>
                <c:pt idx="1">
                  <c:v>119.0</c:v>
                </c:pt>
                <c:pt idx="2">
                  <c:v>107.0</c:v>
                </c:pt>
                <c:pt idx="3">
                  <c:v>101.0</c:v>
                </c:pt>
                <c:pt idx="4">
                  <c:v>94.0</c:v>
                </c:pt>
                <c:pt idx="5">
                  <c:v>73.0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48-41FF-8868-0F387D193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Beer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1F-481F-B30D-7CE332ED477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1F-481F-B30D-7CE332ED4772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1F-481F-B30D-7CE332ED4772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1F-481F-B30D-7CE332ED4772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B1F-481F-B30D-7CE332ED4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 21-24</c:v>
                </c:pt>
                <c:pt idx="1">
                  <c:v>Age 25-34</c:v>
                </c:pt>
                <c:pt idx="2">
                  <c:v>Age 35-44</c:v>
                </c:pt>
                <c:pt idx="3">
                  <c:v>Age 45-54</c:v>
                </c:pt>
                <c:pt idx="4">
                  <c:v>Age 55-64</c:v>
                </c:pt>
                <c:pt idx="5">
                  <c:v>Age 65+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106.0</c:v>
                </c:pt>
                <c:pt idx="1">
                  <c:v>115.0</c:v>
                </c:pt>
                <c:pt idx="2">
                  <c:v>109.0</c:v>
                </c:pt>
                <c:pt idx="3">
                  <c:v>107.0</c:v>
                </c:pt>
                <c:pt idx="4">
                  <c:v>96.0</c:v>
                </c:pt>
                <c:pt idx="5">
                  <c:v>75.0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48-41FF-8868-0F387D1931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1F-481F-B30D-7CE332ED477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1F-481F-B30D-7CE332ED4772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1F-481F-B30D-7CE332ED4772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1F-481F-B30D-7CE332ED4772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1F-481F-B30D-7CE332ED4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 21-24</c:v>
                </c:pt>
                <c:pt idx="1">
                  <c:v>Age 25-34</c:v>
                </c:pt>
                <c:pt idx="2">
                  <c:v>Age 35-44</c:v>
                </c:pt>
                <c:pt idx="3">
                  <c:v>Age 45-54</c:v>
                </c:pt>
                <c:pt idx="4">
                  <c:v>Age 55-64</c:v>
                </c:pt>
                <c:pt idx="5">
                  <c:v>Age 65+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90.0</c:v>
                </c:pt>
                <c:pt idx="1">
                  <c:v>104.0</c:v>
                </c:pt>
                <c:pt idx="2">
                  <c:v>104.0</c:v>
                </c:pt>
                <c:pt idx="3">
                  <c:v>102.0</c:v>
                </c:pt>
                <c:pt idx="4">
                  <c:v>98.0</c:v>
                </c:pt>
                <c:pt idx="5">
                  <c:v>96.0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48-41FF-8868-0F387D193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0652472"/>
        <c:axId val="-2130640424"/>
      </c:barChart>
      <c:catAx>
        <c:axId val="-213065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640424"/>
        <c:crosses val="autoZero"/>
        <c:auto val="1"/>
        <c:lblAlgn val="ctr"/>
        <c:lblOffset val="100"/>
        <c:noMultiLvlLbl val="0"/>
      </c:catAx>
      <c:valAx>
        <c:axId val="-213064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Index Base = 100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65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Craft Beer</c:v>
                </c:pt>
                <c:pt idx="1">
                  <c:v>Import Beer</c:v>
                </c:pt>
                <c:pt idx="2">
                  <c:v>Light Beer</c:v>
                </c:pt>
                <c:pt idx="3">
                  <c:v>Spirits</c:v>
                </c:pt>
                <c:pt idx="4">
                  <c:v>Cider</c:v>
                </c:pt>
                <c:pt idx="5">
                  <c:v>FMB</c:v>
                </c:pt>
                <c:pt idx="6">
                  <c:v>Wine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143.0</c:v>
                </c:pt>
                <c:pt idx="1">
                  <c:v>130.0</c:v>
                </c:pt>
                <c:pt idx="2">
                  <c:v>127.0</c:v>
                </c:pt>
                <c:pt idx="3">
                  <c:v>109.0</c:v>
                </c:pt>
                <c:pt idx="4">
                  <c:v>109.0</c:v>
                </c:pt>
                <c:pt idx="5">
                  <c:v>96.0</c:v>
                </c:pt>
                <c:pt idx="6">
                  <c:v>93.0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BD-40FC-A44C-8F6F9088B5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Craft Beer</c:v>
                </c:pt>
                <c:pt idx="1">
                  <c:v>Import Beer</c:v>
                </c:pt>
                <c:pt idx="2">
                  <c:v>Light Beer</c:v>
                </c:pt>
                <c:pt idx="3">
                  <c:v>Spirits</c:v>
                </c:pt>
                <c:pt idx="4">
                  <c:v>Cider</c:v>
                </c:pt>
                <c:pt idx="5">
                  <c:v>FMB</c:v>
                </c:pt>
                <c:pt idx="6">
                  <c:v>Wine</c:v>
                </c:pt>
              </c:strCache>
            </c:strRef>
          </c:cat>
          <c:val>
            <c:numRef>
              <c:f>Sheet1!$B$3:$H$3</c:f>
              <c:numCache>
                <c:formatCode>#,##0</c:formatCode>
                <c:ptCount val="7"/>
                <c:pt idx="0">
                  <c:v>60.0</c:v>
                </c:pt>
                <c:pt idx="1">
                  <c:v>72.0</c:v>
                </c:pt>
                <c:pt idx="2">
                  <c:v>75.0</c:v>
                </c:pt>
                <c:pt idx="3">
                  <c:v>92.0</c:v>
                </c:pt>
                <c:pt idx="4">
                  <c:v>92.0</c:v>
                </c:pt>
                <c:pt idx="5">
                  <c:v>104.0</c:v>
                </c:pt>
                <c:pt idx="6">
                  <c:v>106.0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BD-40FC-A44C-8F6F9088B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0502920"/>
        <c:axId val="-2130469608"/>
      </c:barChart>
      <c:catAx>
        <c:axId val="-213050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469608"/>
        <c:crosses val="autoZero"/>
        <c:auto val="1"/>
        <c:lblAlgn val="ctr"/>
        <c:lblOffset val="100"/>
        <c:noMultiLvlLbl val="0"/>
      </c:catAx>
      <c:valAx>
        <c:axId val="-2130469608"/>
        <c:scaling>
          <c:orientation val="minMax"/>
          <c:min val="4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Index Base = 100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50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16359872004697"/>
          <c:y val="0.0565427584238376"/>
          <c:w val="0.881686801974434"/>
          <c:h val="0.8298982612392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22225" cap="rnd" cmpd="sng" algn="ctr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21"/>
            <c:bubble3D val="0"/>
            <c:spPr>
              <a:ln w="22225" cap="rnd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B5-4BE5-9945-B80C5B7A659F}"/>
              </c:ext>
            </c:extLst>
          </c:dPt>
          <c:dPt>
            <c:idx val="29"/>
            <c:bubble3D val="0"/>
            <c:spPr>
              <a:ln w="22225" cap="rnd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B82-4D0A-999F-B53E88F1BE2E}"/>
              </c:ext>
            </c:extLst>
          </c:dPt>
          <c:dPt>
            <c:idx val="34"/>
            <c:bubble3D val="0"/>
            <c:spPr>
              <a:ln w="22225" cap="rnd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B5-4BE5-9945-B80C5B7A659F}"/>
              </c:ext>
            </c:extLst>
          </c:dPt>
          <c:cat>
            <c:numRef>
              <c:f>Sheet1!$A$2:$A$86</c:f>
              <c:numCache>
                <c:formatCode>General</c:formatCode>
                <c:ptCount val="8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</c:numCache>
            </c:numRef>
          </c:cat>
          <c:val>
            <c:numRef>
              <c:f>Sheet1!$B$2:$B$86</c:f>
              <c:numCache>
                <c:formatCode>#,##0</c:formatCode>
                <c:ptCount val="85"/>
                <c:pt idx="0">
                  <c:v>3.939295E6</c:v>
                </c:pt>
                <c:pt idx="1">
                  <c:v>3.975252E6</c:v>
                </c:pt>
                <c:pt idx="2">
                  <c:v>4.021775E6</c:v>
                </c:pt>
                <c:pt idx="3">
                  <c:v>4.006755E6</c:v>
                </c:pt>
                <c:pt idx="4">
                  <c:v>3.995783E6</c:v>
                </c:pt>
                <c:pt idx="5">
                  <c:v>4.001318E6</c:v>
                </c:pt>
                <c:pt idx="6">
                  <c:v>4.045532E6</c:v>
                </c:pt>
                <c:pt idx="7">
                  <c:v>4.042379E6</c:v>
                </c:pt>
                <c:pt idx="8">
                  <c:v>4.042838E6</c:v>
                </c:pt>
                <c:pt idx="9">
                  <c:v>4.172171E6</c:v>
                </c:pt>
                <c:pt idx="10">
                  <c:v>4.191919E6</c:v>
                </c:pt>
                <c:pt idx="11">
                  <c:v>4.157962E6</c:v>
                </c:pt>
                <c:pt idx="12">
                  <c:v>4.145953E6</c:v>
                </c:pt>
                <c:pt idx="13">
                  <c:v>4.155315E6</c:v>
                </c:pt>
                <c:pt idx="14">
                  <c:v>4.127305E6</c:v>
                </c:pt>
                <c:pt idx="15">
                  <c:v>4.11456E6</c:v>
                </c:pt>
                <c:pt idx="16">
                  <c:v>4.222691E6</c:v>
                </c:pt>
                <c:pt idx="17">
                  <c:v>4.296575E6</c:v>
                </c:pt>
                <c:pt idx="18">
                  <c:v>4.241226E6</c:v>
                </c:pt>
                <c:pt idx="19">
                  <c:v>4.256608E6</c:v>
                </c:pt>
                <c:pt idx="20">
                  <c:v>4.276745E6</c:v>
                </c:pt>
                <c:pt idx="21">
                  <c:v>4.318304E6</c:v>
                </c:pt>
                <c:pt idx="22">
                  <c:v>4.420763E6</c:v>
                </c:pt>
                <c:pt idx="23">
                  <c:v>4.515308E6</c:v>
                </c:pt>
                <c:pt idx="24">
                  <c:v>4.587515E6</c:v>
                </c:pt>
                <c:pt idx="25">
                  <c:v>4.708854E6</c:v>
                </c:pt>
                <c:pt idx="26">
                  <c:v>4.794326E6</c:v>
                </c:pt>
                <c:pt idx="27">
                  <c:v>4.784135E6</c:v>
                </c:pt>
                <c:pt idx="28">
                  <c:v>4.595406E6</c:v>
                </c:pt>
                <c:pt idx="29">
                  <c:v>4.487739E6</c:v>
                </c:pt>
                <c:pt idx="30">
                  <c:v>4.410631E6</c:v>
                </c:pt>
                <c:pt idx="31">
                  <c:v>4.425408E6</c:v>
                </c:pt>
                <c:pt idx="32">
                  <c:v>4.453718E6</c:v>
                </c:pt>
                <c:pt idx="33">
                  <c:v>4.310977E6</c:v>
                </c:pt>
                <c:pt idx="34">
                  <c:v>4.371478E6</c:v>
                </c:pt>
                <c:pt idx="35">
                  <c:v>4.364947E6</c:v>
                </c:pt>
                <c:pt idx="36">
                  <c:v>4.313987E6</c:v>
                </c:pt>
                <c:pt idx="37">
                  <c:v>4.394351E6</c:v>
                </c:pt>
                <c:pt idx="38">
                  <c:v>4.120468E6</c:v>
                </c:pt>
                <c:pt idx="39">
                  <c:v>4.038244E6</c:v>
                </c:pt>
                <c:pt idx="40">
                  <c:v>3.994423E6</c:v>
                </c:pt>
                <c:pt idx="41">
                  <c:v>3.875738E6</c:v>
                </c:pt>
                <c:pt idx="42">
                  <c:v>3.9907E6</c:v>
                </c:pt>
                <c:pt idx="43">
                  <c:v>3.863455E6</c:v>
                </c:pt>
                <c:pt idx="44">
                  <c:v>3.919057E6</c:v>
                </c:pt>
                <c:pt idx="45">
                  <c:v>4.091579E6</c:v>
                </c:pt>
                <c:pt idx="46">
                  <c:v>4.320583E6</c:v>
                </c:pt>
                <c:pt idx="47">
                  <c:v>4.370964E6</c:v>
                </c:pt>
                <c:pt idx="48">
                  <c:v>4.14001E6</c:v>
                </c:pt>
                <c:pt idx="49">
                  <c:v>4.050722E6</c:v>
                </c:pt>
                <c:pt idx="50">
                  <c:v>4.051078E6</c:v>
                </c:pt>
                <c:pt idx="51">
                  <c:v>4.121394E6</c:v>
                </c:pt>
                <c:pt idx="52">
                  <c:v>4.363205E6</c:v>
                </c:pt>
                <c:pt idx="53">
                  <c:v>4.437426E6</c:v>
                </c:pt>
                <c:pt idx="54">
                  <c:v>4.427991E6</c:v>
                </c:pt>
                <c:pt idx="55">
                  <c:v>4.413266E6</c:v>
                </c:pt>
                <c:pt idx="56">
                  <c:v>4.461346E6</c:v>
                </c:pt>
                <c:pt idx="57">
                  <c:v>4.493573E6</c:v>
                </c:pt>
                <c:pt idx="58">
                  <c:v>4.335891E6</c:v>
                </c:pt>
                <c:pt idx="59">
                  <c:v>4.30388E6</c:v>
                </c:pt>
                <c:pt idx="60">
                  <c:v>4.249921E6</c:v>
                </c:pt>
                <c:pt idx="61">
                  <c:v>4.091662E6</c:v>
                </c:pt>
                <c:pt idx="62">
                  <c:v>4.050159E6</c:v>
                </c:pt>
                <c:pt idx="63">
                  <c:v>3.875907E6</c:v>
                </c:pt>
                <c:pt idx="64">
                  <c:v>3.720053E6</c:v>
                </c:pt>
                <c:pt idx="65">
                  <c:v>3.567978E6</c:v>
                </c:pt>
                <c:pt idx="66">
                  <c:v>3.451069E6</c:v>
                </c:pt>
                <c:pt idx="67">
                  <c:v>3.361747E6</c:v>
                </c:pt>
                <c:pt idx="68">
                  <c:v>3.251249E6</c:v>
                </c:pt>
                <c:pt idx="69">
                  <c:v>3.204338E6</c:v>
                </c:pt>
                <c:pt idx="70">
                  <c:v>3.324662E6</c:v>
                </c:pt>
                <c:pt idx="71">
                  <c:v>2.443843E6</c:v>
                </c:pt>
                <c:pt idx="72">
                  <c:v>2.399286E6</c:v>
                </c:pt>
                <c:pt idx="73">
                  <c:v>2.321473E6</c:v>
                </c:pt>
                <c:pt idx="74">
                  <c:v>2.357801E6</c:v>
                </c:pt>
                <c:pt idx="75">
                  <c:v>2.039236E6</c:v>
                </c:pt>
                <c:pt idx="76">
                  <c:v>1.847158E6</c:v>
                </c:pt>
                <c:pt idx="77">
                  <c:v>1.729114E6</c:v>
                </c:pt>
                <c:pt idx="78">
                  <c:v>1.60724E6</c:v>
                </c:pt>
                <c:pt idx="79">
                  <c:v>1.518513E6</c:v>
                </c:pt>
                <c:pt idx="80">
                  <c:v>1.378494E6</c:v>
                </c:pt>
                <c:pt idx="81">
                  <c:v>1.293831E6</c:v>
                </c:pt>
                <c:pt idx="82">
                  <c:v>1.21664E6</c:v>
                </c:pt>
                <c:pt idx="83">
                  <c:v>1.06811E6</c:v>
                </c:pt>
                <c:pt idx="84">
                  <c:v>1.008215E6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8B5-4BE5-9945-B80C5B7A6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2145878456"/>
        <c:axId val="2145747752"/>
      </c:lineChart>
      <c:catAx>
        <c:axId val="2145878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Age</a:t>
                </a:r>
              </a:p>
            </c:rich>
          </c:tx>
          <c:layout>
            <c:manualLayout>
              <c:xMode val="edge"/>
              <c:yMode val="edge"/>
              <c:x val="0.491412054327303"/>
              <c:y val="0.9369767279546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747752"/>
        <c:crosses val="autoZero"/>
        <c:auto val="1"/>
        <c:lblAlgn val="ctr"/>
        <c:lblOffset val="100"/>
        <c:noMultiLvlLbl val="0"/>
      </c:catAx>
      <c:valAx>
        <c:axId val="2145747752"/>
        <c:scaling>
          <c:orientation val="minMax"/>
          <c:max val="5.0E6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87845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84368248348"/>
          <c:y val="0.0791683293792701"/>
          <c:w val="0.856328039090912"/>
          <c:h val="0.8276254355369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2017</c:v>
                </c:pt>
              </c:strCache>
            </c:strRef>
          </c:tx>
          <c:spPr>
            <a:ln w="28575" cap="rnd" cmpd="sng" algn="ctr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21"/>
            <c:bubble3D val="0"/>
            <c:spPr>
              <a:ln w="28575" cap="rnd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B5-4BE5-9945-B80C5B7A659F}"/>
              </c:ext>
            </c:extLst>
          </c:dPt>
          <c:dPt>
            <c:idx val="29"/>
            <c:bubble3D val="0"/>
            <c:spPr>
              <a:ln w="28575" cap="rnd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B82-4D0A-999F-B53E88F1BE2E}"/>
              </c:ext>
            </c:extLst>
          </c:dPt>
          <c:dPt>
            <c:idx val="34"/>
            <c:bubble3D val="0"/>
            <c:spPr>
              <a:ln w="28575" cap="rnd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B5-4BE5-9945-B80C5B7A659F}"/>
              </c:ext>
            </c:extLst>
          </c:dPt>
          <c:cat>
            <c:numRef>
              <c:f>Sheet1!$A$2:$A$86</c:f>
              <c:numCache>
                <c:formatCode>General</c:formatCode>
                <c:ptCount val="8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</c:numCache>
            </c:numRef>
          </c:cat>
          <c:val>
            <c:numRef>
              <c:f>Sheet1!$B$2:$B$86</c:f>
              <c:numCache>
                <c:formatCode>#,##0</c:formatCode>
                <c:ptCount val="85"/>
                <c:pt idx="0">
                  <c:v>3.939295E6</c:v>
                </c:pt>
                <c:pt idx="1">
                  <c:v>3.975252E6</c:v>
                </c:pt>
                <c:pt idx="2">
                  <c:v>4.021775E6</c:v>
                </c:pt>
                <c:pt idx="3">
                  <c:v>4.006755E6</c:v>
                </c:pt>
                <c:pt idx="4">
                  <c:v>3.995783E6</c:v>
                </c:pt>
                <c:pt idx="5">
                  <c:v>4.001318E6</c:v>
                </c:pt>
                <c:pt idx="6">
                  <c:v>4.045532E6</c:v>
                </c:pt>
                <c:pt idx="7">
                  <c:v>4.042379E6</c:v>
                </c:pt>
                <c:pt idx="8">
                  <c:v>4.042838E6</c:v>
                </c:pt>
                <c:pt idx="9">
                  <c:v>4.172171E6</c:v>
                </c:pt>
                <c:pt idx="10">
                  <c:v>4.191919E6</c:v>
                </c:pt>
                <c:pt idx="11">
                  <c:v>4.157962E6</c:v>
                </c:pt>
                <c:pt idx="12">
                  <c:v>4.145953E6</c:v>
                </c:pt>
                <c:pt idx="13">
                  <c:v>4.155315E6</c:v>
                </c:pt>
                <c:pt idx="14">
                  <c:v>4.127305E6</c:v>
                </c:pt>
                <c:pt idx="15">
                  <c:v>4.11456E6</c:v>
                </c:pt>
                <c:pt idx="16">
                  <c:v>4.222691E6</c:v>
                </c:pt>
                <c:pt idx="17">
                  <c:v>4.296575E6</c:v>
                </c:pt>
                <c:pt idx="18">
                  <c:v>4.241226E6</c:v>
                </c:pt>
                <c:pt idx="19">
                  <c:v>4.256608E6</c:v>
                </c:pt>
                <c:pt idx="20">
                  <c:v>4.276745E6</c:v>
                </c:pt>
                <c:pt idx="21">
                  <c:v>4.318304E6</c:v>
                </c:pt>
                <c:pt idx="22">
                  <c:v>4.420763E6</c:v>
                </c:pt>
                <c:pt idx="23">
                  <c:v>4.515308E6</c:v>
                </c:pt>
                <c:pt idx="24">
                  <c:v>4.587515E6</c:v>
                </c:pt>
                <c:pt idx="25">
                  <c:v>4.708854E6</c:v>
                </c:pt>
                <c:pt idx="26">
                  <c:v>4.794326E6</c:v>
                </c:pt>
                <c:pt idx="27">
                  <c:v>4.784135E6</c:v>
                </c:pt>
                <c:pt idx="28">
                  <c:v>4.595406E6</c:v>
                </c:pt>
                <c:pt idx="29">
                  <c:v>4.487739E6</c:v>
                </c:pt>
                <c:pt idx="30">
                  <c:v>4.410631E6</c:v>
                </c:pt>
                <c:pt idx="31">
                  <c:v>4.425408E6</c:v>
                </c:pt>
                <c:pt idx="32">
                  <c:v>4.453718E6</c:v>
                </c:pt>
                <c:pt idx="33">
                  <c:v>4.310977E6</c:v>
                </c:pt>
                <c:pt idx="34">
                  <c:v>4.371478E6</c:v>
                </c:pt>
                <c:pt idx="35">
                  <c:v>4.364947E6</c:v>
                </c:pt>
                <c:pt idx="36">
                  <c:v>4.313987E6</c:v>
                </c:pt>
                <c:pt idx="37">
                  <c:v>4.394351E6</c:v>
                </c:pt>
                <c:pt idx="38">
                  <c:v>4.120468E6</c:v>
                </c:pt>
                <c:pt idx="39">
                  <c:v>4.038244E6</c:v>
                </c:pt>
                <c:pt idx="40">
                  <c:v>3.994423E6</c:v>
                </c:pt>
                <c:pt idx="41">
                  <c:v>3.875738E6</c:v>
                </c:pt>
                <c:pt idx="42">
                  <c:v>3.9907E6</c:v>
                </c:pt>
                <c:pt idx="43">
                  <c:v>3.863455E6</c:v>
                </c:pt>
                <c:pt idx="44">
                  <c:v>3.919057E6</c:v>
                </c:pt>
                <c:pt idx="45">
                  <c:v>4.091579E6</c:v>
                </c:pt>
                <c:pt idx="46">
                  <c:v>4.320583E6</c:v>
                </c:pt>
                <c:pt idx="47">
                  <c:v>4.370964E6</c:v>
                </c:pt>
                <c:pt idx="48">
                  <c:v>4.14001E6</c:v>
                </c:pt>
                <c:pt idx="49">
                  <c:v>4.050722E6</c:v>
                </c:pt>
                <c:pt idx="50">
                  <c:v>4.051078E6</c:v>
                </c:pt>
                <c:pt idx="51">
                  <c:v>4.121394E6</c:v>
                </c:pt>
                <c:pt idx="52">
                  <c:v>4.363205E6</c:v>
                </c:pt>
                <c:pt idx="53">
                  <c:v>4.437426E6</c:v>
                </c:pt>
                <c:pt idx="54">
                  <c:v>4.427991E6</c:v>
                </c:pt>
                <c:pt idx="55">
                  <c:v>4.413266E6</c:v>
                </c:pt>
                <c:pt idx="56">
                  <c:v>4.461346E6</c:v>
                </c:pt>
                <c:pt idx="57">
                  <c:v>4.493573E6</c:v>
                </c:pt>
                <c:pt idx="58">
                  <c:v>4.335891E6</c:v>
                </c:pt>
                <c:pt idx="59">
                  <c:v>4.30388E6</c:v>
                </c:pt>
                <c:pt idx="60">
                  <c:v>4.249921E6</c:v>
                </c:pt>
                <c:pt idx="61">
                  <c:v>4.091662E6</c:v>
                </c:pt>
                <c:pt idx="62">
                  <c:v>4.050159E6</c:v>
                </c:pt>
                <c:pt idx="63">
                  <c:v>3.875907E6</c:v>
                </c:pt>
                <c:pt idx="64">
                  <c:v>3.720053E6</c:v>
                </c:pt>
                <c:pt idx="65">
                  <c:v>3.567978E6</c:v>
                </c:pt>
                <c:pt idx="66">
                  <c:v>3.451069E6</c:v>
                </c:pt>
                <c:pt idx="67">
                  <c:v>3.361747E6</c:v>
                </c:pt>
                <c:pt idx="68">
                  <c:v>3.251249E6</c:v>
                </c:pt>
                <c:pt idx="69">
                  <c:v>3.204338E6</c:v>
                </c:pt>
                <c:pt idx="70">
                  <c:v>3.324662E6</c:v>
                </c:pt>
                <c:pt idx="71">
                  <c:v>2.443843E6</c:v>
                </c:pt>
                <c:pt idx="72">
                  <c:v>2.399286E6</c:v>
                </c:pt>
                <c:pt idx="73">
                  <c:v>2.321473E6</c:v>
                </c:pt>
                <c:pt idx="74">
                  <c:v>2.357801E6</c:v>
                </c:pt>
                <c:pt idx="75">
                  <c:v>2.039236E6</c:v>
                </c:pt>
                <c:pt idx="76">
                  <c:v>1.847158E6</c:v>
                </c:pt>
                <c:pt idx="77">
                  <c:v>1.729114E6</c:v>
                </c:pt>
                <c:pt idx="78">
                  <c:v>1.60724E6</c:v>
                </c:pt>
                <c:pt idx="79">
                  <c:v>1.518513E6</c:v>
                </c:pt>
                <c:pt idx="80">
                  <c:v>1.378494E6</c:v>
                </c:pt>
                <c:pt idx="81">
                  <c:v>1.293831E6</c:v>
                </c:pt>
                <c:pt idx="82">
                  <c:v>1.21664E6</c:v>
                </c:pt>
                <c:pt idx="83">
                  <c:v>1.06811E6</c:v>
                </c:pt>
                <c:pt idx="84">
                  <c:v>1.008215E6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8B5-4BE5-9945-B80C5B7A65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2010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Sheet1!$A$2:$A$86</c:f>
              <c:numCache>
                <c:formatCode>General</c:formatCode>
                <c:ptCount val="8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</c:numCache>
            </c:numRef>
          </c:cat>
          <c:val>
            <c:numRef>
              <c:f>Sheet1!$C$2:$C$86</c:f>
              <c:numCache>
                <c:formatCode>General</c:formatCode>
                <c:ptCount val="85"/>
                <c:pt idx="0">
                  <c:v>3.951454E6</c:v>
                </c:pt>
                <c:pt idx="1">
                  <c:v>3.957695E6</c:v>
                </c:pt>
                <c:pt idx="2">
                  <c:v>4.090616E6</c:v>
                </c:pt>
                <c:pt idx="3">
                  <c:v>4.111682E6</c:v>
                </c:pt>
                <c:pt idx="4">
                  <c:v>4.077326E6</c:v>
                </c:pt>
                <c:pt idx="5">
                  <c:v>4.06448E6</c:v>
                </c:pt>
                <c:pt idx="6">
                  <c:v>4.072889E6</c:v>
                </c:pt>
                <c:pt idx="7">
                  <c:v>4.042967E6</c:v>
                </c:pt>
                <c:pt idx="8">
                  <c:v>4.025495E6</c:v>
                </c:pt>
                <c:pt idx="9">
                  <c:v>4.125317E6</c:v>
                </c:pt>
                <c:pt idx="10">
                  <c:v>4.186959E6</c:v>
                </c:pt>
                <c:pt idx="11">
                  <c:v>4.115452E6</c:v>
                </c:pt>
                <c:pt idx="12">
                  <c:v>4.113239E6</c:v>
                </c:pt>
                <c:pt idx="13">
                  <c:v>4.119585E6</c:v>
                </c:pt>
                <c:pt idx="14">
                  <c:v>4.14549E6</c:v>
                </c:pt>
                <c:pt idx="15">
                  <c:v>4.230902E6</c:v>
                </c:pt>
                <c:pt idx="16">
                  <c:v>4.31309E6</c:v>
                </c:pt>
                <c:pt idx="17">
                  <c:v>4.376158E6</c:v>
                </c:pt>
                <c:pt idx="18">
                  <c:v>4.490385E6</c:v>
                </c:pt>
                <c:pt idx="19">
                  <c:v>4.570789E6</c:v>
                </c:pt>
                <c:pt idx="20">
                  <c:v>4.568055E6</c:v>
                </c:pt>
                <c:pt idx="21">
                  <c:v>4.38752E6</c:v>
                </c:pt>
                <c:pt idx="22">
                  <c:v>4.286502E6</c:v>
                </c:pt>
                <c:pt idx="23">
                  <c:v>4.216698E6</c:v>
                </c:pt>
                <c:pt idx="24">
                  <c:v>4.243224E6</c:v>
                </c:pt>
                <c:pt idx="25">
                  <c:v>4.289018E6</c:v>
                </c:pt>
                <c:pt idx="26">
                  <c:v>4.160508E6</c:v>
                </c:pt>
                <c:pt idx="27">
                  <c:v>4.236809E6</c:v>
                </c:pt>
                <c:pt idx="28">
                  <c:v>4.247376E6</c:v>
                </c:pt>
                <c:pt idx="29">
                  <c:v>4.210139E6</c:v>
                </c:pt>
                <c:pt idx="30">
                  <c:v>4.304114E6</c:v>
                </c:pt>
                <c:pt idx="31">
                  <c:v>4.042424E6</c:v>
                </c:pt>
                <c:pt idx="32">
                  <c:v>3.967447E6</c:v>
                </c:pt>
                <c:pt idx="33">
                  <c:v>3.933404E6</c:v>
                </c:pt>
                <c:pt idx="34">
                  <c:v>3.82212E6</c:v>
                </c:pt>
                <c:pt idx="35">
                  <c:v>3.94819E6</c:v>
                </c:pt>
                <c:pt idx="36">
                  <c:v>3.83009E6</c:v>
                </c:pt>
                <c:pt idx="37">
                  <c:v>3.896623E6</c:v>
                </c:pt>
                <c:pt idx="38">
                  <c:v>4.08009E6</c:v>
                </c:pt>
                <c:pt idx="39">
                  <c:v>4.324292E6</c:v>
                </c:pt>
                <c:pt idx="40">
                  <c:v>4.387318E6</c:v>
                </c:pt>
                <c:pt idx="41">
                  <c:v>4.163365E6</c:v>
                </c:pt>
                <c:pt idx="42">
                  <c:v>4.082649E6</c:v>
                </c:pt>
                <c:pt idx="43">
                  <c:v>4.093719E6</c:v>
                </c:pt>
                <c:pt idx="44">
                  <c:v>4.178367E6</c:v>
                </c:pt>
                <c:pt idx="45">
                  <c:v>4.438446E6</c:v>
                </c:pt>
                <c:pt idx="46">
                  <c:v>4.529607E6</c:v>
                </c:pt>
                <c:pt idx="47">
                  <c:v>4.53536E6</c:v>
                </c:pt>
                <c:pt idx="48">
                  <c:v>4.534558E6</c:v>
                </c:pt>
                <c:pt idx="49">
                  <c:v>4.598974E6</c:v>
                </c:pt>
                <c:pt idx="50">
                  <c:v>4.646111E6</c:v>
                </c:pt>
                <c:pt idx="51">
                  <c:v>4.498875E6</c:v>
                </c:pt>
                <c:pt idx="52">
                  <c:v>4.480498E6</c:v>
                </c:pt>
                <c:pt idx="53">
                  <c:v>4.439343E6</c:v>
                </c:pt>
                <c:pt idx="54">
                  <c:v>4.288408E6</c:v>
                </c:pt>
                <c:pt idx="55">
                  <c:v>4.258899E6</c:v>
                </c:pt>
                <c:pt idx="56">
                  <c:v>4.093115E6</c:v>
                </c:pt>
                <c:pt idx="57">
                  <c:v>3.946482E6</c:v>
                </c:pt>
                <c:pt idx="58">
                  <c:v>3.802411E6</c:v>
                </c:pt>
                <c:pt idx="59">
                  <c:v>3.694225E6</c:v>
                </c:pt>
                <c:pt idx="60">
                  <c:v>3.616676E6</c:v>
                </c:pt>
                <c:pt idx="61">
                  <c:v>3.520129E6</c:v>
                </c:pt>
                <c:pt idx="62">
                  <c:v>3.495097E6</c:v>
                </c:pt>
                <c:pt idx="63">
                  <c:v>3.652182E6</c:v>
                </c:pt>
                <c:pt idx="64">
                  <c:v>2.706101E6</c:v>
                </c:pt>
                <c:pt idx="65">
                  <c:v>2.678528E6</c:v>
                </c:pt>
                <c:pt idx="66">
                  <c:v>2.621359E6</c:v>
                </c:pt>
                <c:pt idx="67">
                  <c:v>2.693743E6</c:v>
                </c:pt>
                <c:pt idx="68">
                  <c:v>2.359862E6</c:v>
                </c:pt>
                <c:pt idx="69">
                  <c:v>2.167896E6</c:v>
                </c:pt>
                <c:pt idx="70">
                  <c:v>2.06266E6</c:v>
                </c:pt>
                <c:pt idx="71">
                  <c:v>1.953665E6</c:v>
                </c:pt>
                <c:pt idx="72">
                  <c:v>1.883894E6</c:v>
                </c:pt>
                <c:pt idx="73">
                  <c:v>1.750372E6</c:v>
                </c:pt>
                <c:pt idx="74">
                  <c:v>1.686065E6</c:v>
                </c:pt>
                <c:pt idx="75">
                  <c:v>1.631948E6</c:v>
                </c:pt>
                <c:pt idx="76">
                  <c:v>1.481772E6</c:v>
                </c:pt>
                <c:pt idx="77">
                  <c:v>1.449228E6</c:v>
                </c:pt>
                <c:pt idx="78">
                  <c:v>1.402261E6</c:v>
                </c:pt>
                <c:pt idx="79">
                  <c:v>1.355002E6</c:v>
                </c:pt>
                <c:pt idx="80">
                  <c:v>1.319813E6</c:v>
                </c:pt>
                <c:pt idx="81">
                  <c:v>1.212664E6</c:v>
                </c:pt>
                <c:pt idx="82">
                  <c:v>1.158424E6</c:v>
                </c:pt>
                <c:pt idx="83">
                  <c:v>1.081505E6</c:v>
                </c:pt>
                <c:pt idx="84">
                  <c:v>987098.0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C7-4D9C-80D2-423A2A249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861528"/>
        <c:axId val="2145828264"/>
      </c:lineChart>
      <c:catAx>
        <c:axId val="2145861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Age</a:t>
                </a:r>
              </a:p>
            </c:rich>
          </c:tx>
          <c:layout>
            <c:manualLayout>
              <c:xMode val="edge"/>
              <c:yMode val="edge"/>
              <c:x val="0.491412054327303"/>
              <c:y val="0.9369767279546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828264"/>
        <c:crosses val="autoZero"/>
        <c:auto val="1"/>
        <c:lblAlgn val="ctr"/>
        <c:lblOffset val="100"/>
        <c:noMultiLvlLbl val="0"/>
      </c:catAx>
      <c:valAx>
        <c:axId val="21458282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</a:t>
                </a:r>
                <a:r>
                  <a:rPr lang="en-US" baseline="0" dirty="0"/>
                  <a:t> of People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86152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220994376844"/>
          <c:y val="0.819918821720062"/>
          <c:w val="0.284793710935999"/>
          <c:h val="0.06308078304488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Legal Drinking Age Adults</a:t>
            </a:r>
          </a:p>
        </c:rich>
      </c:tx>
      <c:layout>
        <c:manualLayout>
          <c:xMode val="edge"/>
          <c:yMode val="edge"/>
          <c:x val="0.182789306782276"/>
          <c:y val="0.018134678032968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1633155230596"/>
          <c:y val="0.0979456336756312"/>
          <c:w val="0.818366844769404"/>
          <c:h val="0.760536245594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000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2.2159382E8</c:v>
                </c:pt>
                <c:pt idx="1">
                  <c:v>2.24224399E8</c:v>
                </c:pt>
                <c:pt idx="2">
                  <c:v>2.26952956E8</c:v>
                </c:pt>
                <c:pt idx="3">
                  <c:v>2.29491922E8</c:v>
                </c:pt>
                <c:pt idx="4">
                  <c:v>2.32025916E8</c:v>
                </c:pt>
                <c:pt idx="5">
                  <c:v>2.34457706E8</c:v>
                </c:pt>
                <c:pt idx="6">
                  <c:v>2.36991704E8</c:v>
                </c:pt>
                <c:pt idx="7">
                  <c:v>2.39289221E8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F8-4037-A0A9-7CCCD8E72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8835160"/>
        <c:axId val="2081650200"/>
      </c:barChart>
      <c:catAx>
        <c:axId val="21388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650200"/>
        <c:crosses val="autoZero"/>
        <c:auto val="1"/>
        <c:lblAlgn val="ctr"/>
        <c:lblOffset val="100"/>
        <c:noMultiLvlLbl val="0"/>
      </c:catAx>
      <c:valAx>
        <c:axId val="208165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8351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322989682972206"/>
                <c:y val="0.34405910803494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LDA Share of Total Population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4314070116235"/>
          <c:y val="0.0979456336756312"/>
          <c:w val="0.815571100487439"/>
          <c:h val="0.760536245594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000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Sheet1!$B$2:$B$9</c:f>
              <c:numCache>
                <c:formatCode>0.00%</c:formatCode>
                <c:ptCount val="8"/>
                <c:pt idx="0">
                  <c:v>0.716</c:v>
                </c:pt>
                <c:pt idx="1">
                  <c:v>0.719</c:v>
                </c:pt>
                <c:pt idx="2">
                  <c:v>0.723</c:v>
                </c:pt>
                <c:pt idx="3">
                  <c:v>0.726</c:v>
                </c:pt>
                <c:pt idx="4">
                  <c:v>0.728</c:v>
                </c:pt>
                <c:pt idx="5">
                  <c:v>0.731</c:v>
                </c:pt>
                <c:pt idx="6">
                  <c:v>0.733</c:v>
                </c:pt>
                <c:pt idx="7">
                  <c:v>0.735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9C-4968-9C66-38EFB89A1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726024"/>
        <c:axId val="2142402760"/>
      </c:barChart>
      <c:catAx>
        <c:axId val="206172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402760"/>
        <c:crosses val="autoZero"/>
        <c:auto val="1"/>
        <c:lblAlgn val="ctr"/>
        <c:lblOffset val="100"/>
        <c:noMultiLvlLbl val="0"/>
      </c:catAx>
      <c:valAx>
        <c:axId val="214240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72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039345005199"/>
          <c:y val="0.0335310513063566"/>
          <c:w val="0.836910417874507"/>
          <c:h val="0.78133575952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$75k+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24.7</c:v>
                </c:pt>
                <c:pt idx="1">
                  <c:v>24.0</c:v>
                </c:pt>
                <c:pt idx="2">
                  <c:v>24.2</c:v>
                </c:pt>
                <c:pt idx="3">
                  <c:v>24.2</c:v>
                </c:pt>
                <c:pt idx="4">
                  <c:v>25.8</c:v>
                </c:pt>
                <c:pt idx="5">
                  <c:v>27.6</c:v>
                </c:pt>
                <c:pt idx="6">
                  <c:v>28.4</c:v>
                </c:pt>
                <c:pt idx="7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C-4450-A05A-DB9C714DAB7F}"/>
            </c:ext>
          </c:extLst>
        </c:ser>
        <c:ser>
          <c:idx val="1"/>
          <c:order val="1"/>
          <c:tx>
            <c:strRef>
              <c:f>Sheet1!$B$1:$C$1</c:f>
              <c:strCache>
                <c:ptCount val="1"/>
                <c:pt idx="0">
                  <c:v>Below $35K $35K to $75K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42.2</c:v>
                </c:pt>
                <c:pt idx="1">
                  <c:v>42.5</c:v>
                </c:pt>
                <c:pt idx="2">
                  <c:v>42.4</c:v>
                </c:pt>
                <c:pt idx="3">
                  <c:v>41.6</c:v>
                </c:pt>
                <c:pt idx="4">
                  <c:v>41.6</c:v>
                </c:pt>
                <c:pt idx="5">
                  <c:v>41.3</c:v>
                </c:pt>
                <c:pt idx="6">
                  <c:v>41.7</c:v>
                </c:pt>
                <c:pt idx="7">
                  <c:v>41.3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BC-4450-A05A-DB9C714DAB7F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Below $35K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33.2</c:v>
                </c:pt>
                <c:pt idx="1">
                  <c:v>33.6</c:v>
                </c:pt>
                <c:pt idx="2">
                  <c:v>33.5</c:v>
                </c:pt>
                <c:pt idx="3">
                  <c:v>32.6</c:v>
                </c:pt>
                <c:pt idx="4">
                  <c:v>32.7</c:v>
                </c:pt>
                <c:pt idx="5">
                  <c:v>31.2</c:v>
                </c:pt>
                <c:pt idx="6">
                  <c:v>29.8</c:v>
                </c:pt>
                <c:pt idx="7">
                  <c:v>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BC-4450-A05A-DB9C714DA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2081653880"/>
        <c:axId val="2081657320"/>
      </c:barChart>
      <c:catAx>
        <c:axId val="208165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657320"/>
        <c:crosses val="autoZero"/>
        <c:auto val="1"/>
        <c:lblAlgn val="ctr"/>
        <c:lblOffset val="100"/>
        <c:noMultiLvlLbl val="0"/>
      </c:catAx>
      <c:valAx>
        <c:axId val="2081657320"/>
        <c:scaling>
          <c:orientation val="minMax"/>
          <c:max val="10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Segment Share of Total Volumes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15875">
            <a:solidFill>
              <a:schemeClr val="bg1">
                <a:alpha val="99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65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476542093115"/>
          <c:y val="0.910865976826388"/>
          <c:w val="0.563795231458964"/>
          <c:h val="0.0575343744417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039345005199"/>
          <c:y val="0.0335310513063566"/>
          <c:w val="0.836910417874507"/>
          <c:h val="0.78133575952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High End (Craft/Imports/FMB/Cider)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26.0</c:v>
                </c:pt>
                <c:pt idx="1">
                  <c:v>27.2</c:v>
                </c:pt>
                <c:pt idx="2">
                  <c:v>29.6</c:v>
                </c:pt>
                <c:pt idx="3">
                  <c:v>32.30032025813287</c:v>
                </c:pt>
                <c:pt idx="4">
                  <c:v>34.76756395570828</c:v>
                </c:pt>
                <c:pt idx="5">
                  <c:v>37.20581229156741</c:v>
                </c:pt>
                <c:pt idx="6">
                  <c:v>38.90433088637066</c:v>
                </c:pt>
                <c:pt idx="7">
                  <c:v>40.90253748558246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C-4450-A05A-DB9C714DAB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Premium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48.4</c:v>
                </c:pt>
                <c:pt idx="1">
                  <c:v>48.0</c:v>
                </c:pt>
                <c:pt idx="2">
                  <c:v>46.9</c:v>
                </c:pt>
                <c:pt idx="3">
                  <c:v>43.57677767343301</c:v>
                </c:pt>
                <c:pt idx="4">
                  <c:v>42.01269568537609</c:v>
                </c:pt>
                <c:pt idx="5">
                  <c:v>40.60981419723677</c:v>
                </c:pt>
                <c:pt idx="6">
                  <c:v>39.46024279571424</c:v>
                </c:pt>
                <c:pt idx="7">
                  <c:v>37.71386005382545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BC-4450-A05A-DB9C714DAB7F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Sub Premium/Malt-Liquor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25.1</c:v>
                </c:pt>
                <c:pt idx="1">
                  <c:v>24.3</c:v>
                </c:pt>
                <c:pt idx="2">
                  <c:v>23.1</c:v>
                </c:pt>
                <c:pt idx="3">
                  <c:v>23.6677984059332</c:v>
                </c:pt>
                <c:pt idx="4">
                  <c:v>22.7639366170294</c:v>
                </c:pt>
                <c:pt idx="5">
                  <c:v>21.74130538351595</c:v>
                </c:pt>
                <c:pt idx="6">
                  <c:v>21.20780177226618</c:v>
                </c:pt>
                <c:pt idx="7">
                  <c:v>20.96549404075355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BC-4450-A05A-DB9C714DA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2146877752"/>
        <c:axId val="2146881240"/>
      </c:barChart>
      <c:catAx>
        <c:axId val="214687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881240"/>
        <c:crosses val="autoZero"/>
        <c:auto val="1"/>
        <c:lblAlgn val="ctr"/>
        <c:lblOffset val="100"/>
        <c:noMultiLvlLbl val="0"/>
      </c:catAx>
      <c:valAx>
        <c:axId val="2146881240"/>
        <c:scaling>
          <c:orientation val="minMax"/>
          <c:max val="10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Segment Share of Total Volumes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15875">
            <a:solidFill>
              <a:schemeClr val="bg1">
                <a:alpha val="99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87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338571694979913"/>
          <c:y val="0.897240190950681"/>
          <c:w val="0.878188740668241"/>
          <c:h val="0.0575343744417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Alchohol Retail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  <c:pt idx="10">
                  <c:v>2018.0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531705.0</c:v>
                </c:pt>
                <c:pt idx="1">
                  <c:v>536807.0</c:v>
                </c:pt>
                <c:pt idx="2">
                  <c:v>553458.0</c:v>
                </c:pt>
                <c:pt idx="3">
                  <c:v>571290.0</c:v>
                </c:pt>
                <c:pt idx="4">
                  <c:v>585690.0</c:v>
                </c:pt>
                <c:pt idx="5">
                  <c:v>602757.0</c:v>
                </c:pt>
                <c:pt idx="6">
                  <c:v>610299.0</c:v>
                </c:pt>
                <c:pt idx="7">
                  <c:v>625276.0</c:v>
                </c:pt>
                <c:pt idx="8">
                  <c:v>631699.0</c:v>
                </c:pt>
                <c:pt idx="9">
                  <c:v>644647.0</c:v>
                </c:pt>
                <c:pt idx="10">
                  <c:v>644939.0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9A-4141-9846-3AD65418B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6912600"/>
        <c:axId val="2146917976"/>
      </c:barChart>
      <c:catAx>
        <c:axId val="214691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917976"/>
        <c:crosses val="autoZero"/>
        <c:auto val="1"/>
        <c:lblAlgn val="ctr"/>
        <c:lblOffset val="100"/>
        <c:noMultiLvlLbl val="0"/>
      </c:catAx>
      <c:valAx>
        <c:axId val="2146917976"/>
        <c:scaling>
          <c:orientation val="minMax"/>
          <c:min val="40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91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0.31573</cdr:x>
      <cdr:y>0.16641</cdr:y>
    </cdr:from>
    <cdr:to>
      <cdr:x>0.31573</cdr:x>
      <cdr:y>0.88487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909AE617-B30E-4989-86FA-7AD7F45FAF24}"/>
            </a:ext>
          </a:extLst>
        </cdr:cNvPr>
        <cdr:cNvCxnSpPr/>
      </cdr:nvCxnSpPr>
      <cdr:spPr>
        <a:xfrm xmlns:a="http://schemas.openxmlformats.org/drawingml/2006/main" flipV="1">
          <a:off x="2822071" y="952938"/>
          <a:ext cx="0" cy="41142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0.10274</cdr:x>
      <cdr:y>0.56598</cdr:y>
    </cdr:from>
    <cdr:to>
      <cdr:x>0.31241</cdr:x>
      <cdr:y>0.75744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A21E8A62-C1A4-48C2-A349-4D6B0C571A2A}"/>
            </a:ext>
          </a:extLst>
        </cdr:cNvPr>
        <cdr:cNvSpPr txBox="1"/>
      </cdr:nvSpPr>
      <cdr:spPr>
        <a:xfrm xmlns:a="http://schemas.openxmlformats.org/drawingml/2006/main">
          <a:off x="876824" y="2729488"/>
          <a:ext cx="178940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chemeClr val="tx1"/>
              </a:solidFill>
            </a:rPr>
            <a:t>Fewer new drinkers each year</a:t>
          </a:r>
        </a:p>
      </cdr:txBody>
    </cdr:sp>
  </cdr:relSizeAnchor>
  <cdr:relSizeAnchor xmlns:cdr="http://schemas.openxmlformats.org/drawingml/2006/chartDrawing">
    <cdr:from>
      <cdr:x>0.11332</cdr:x>
      <cdr:y>0.55113</cdr:y>
    </cdr:from>
    <cdr:to>
      <cdr:x>0.30215</cdr:x>
      <cdr:y>0.5598</cdr:y>
    </cdr:to>
    <cdr:sp macro="" textlink="">
      <cdr:nvSpPr>
        <cdr:cNvPr id="5" name="Arrow: Right 4">
          <a:extLst xmlns:a="http://schemas.openxmlformats.org/drawingml/2006/main">
            <a:ext uri="{FF2B5EF4-FFF2-40B4-BE49-F238E27FC236}">
              <a16:creationId xmlns:a16="http://schemas.microsoft.com/office/drawing/2014/main" xmlns="" id="{40EC0F90-17B6-4951-9123-F52DC5B58CEA}"/>
            </a:ext>
          </a:extLst>
        </cdr:cNvPr>
        <cdr:cNvSpPr/>
      </cdr:nvSpPr>
      <cdr:spPr>
        <a:xfrm xmlns:a="http://schemas.openxmlformats.org/drawingml/2006/main">
          <a:off x="1097445" y="2905885"/>
          <a:ext cx="1828800" cy="45719"/>
        </a:xfrm>
        <a:prstGeom xmlns:a="http://schemas.openxmlformats.org/drawingml/2006/main" prst="rightArrow">
          <a:avLst/>
        </a:prstGeom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0.33118</cdr:x>
      <cdr:y>0.78785</cdr:y>
    </cdr:from>
    <cdr:to>
      <cdr:x>0.95817</cdr:x>
      <cdr:y>0.79652</cdr:y>
    </cdr:to>
    <cdr:sp macro="" textlink="">
      <cdr:nvSpPr>
        <cdr:cNvPr id="6" name="Arrow: Right 5">
          <a:extLst xmlns:a="http://schemas.openxmlformats.org/drawingml/2006/main">
            <a:ext uri="{FF2B5EF4-FFF2-40B4-BE49-F238E27FC236}">
              <a16:creationId xmlns:a16="http://schemas.microsoft.com/office/drawing/2014/main" xmlns="" id="{F8F9707B-0D88-4E82-A1F7-191669F0E266}"/>
            </a:ext>
          </a:extLst>
        </cdr:cNvPr>
        <cdr:cNvSpPr/>
      </cdr:nvSpPr>
      <cdr:spPr>
        <a:xfrm xmlns:a="http://schemas.openxmlformats.org/drawingml/2006/main">
          <a:off x="2960208" y="4511580"/>
          <a:ext cx="5604199" cy="49648"/>
        </a:xfrm>
        <a:prstGeom xmlns:a="http://schemas.openxmlformats.org/drawingml/2006/main" prst="rightArrow">
          <a:avLst/>
        </a:prstGeom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0.64823</cdr:x>
      <cdr:y>0.28656</cdr:y>
    </cdr:from>
    <cdr:to>
      <cdr:x>0.94085</cdr:x>
      <cdr:y>0.74432</cdr:y>
    </cdr:to>
    <cdr:sp macro="" textlink="">
      <cdr:nvSpPr>
        <cdr:cNvPr id="6" name="Freeform: Shape 5">
          <a:extLst xmlns:a="http://schemas.openxmlformats.org/drawingml/2006/main">
            <a:ext uri="{FF2B5EF4-FFF2-40B4-BE49-F238E27FC236}">
              <a16:creationId xmlns:a16="http://schemas.microsoft.com/office/drawing/2014/main" xmlns="" id="{65341485-D8FA-4114-8AEF-58F785FB8634}"/>
            </a:ext>
          </a:extLst>
        </cdr:cNvPr>
        <cdr:cNvSpPr/>
      </cdr:nvSpPr>
      <cdr:spPr>
        <a:xfrm xmlns:a="http://schemas.openxmlformats.org/drawingml/2006/main">
          <a:off x="5829652" y="1638023"/>
          <a:ext cx="2631581" cy="2616584"/>
        </a:xfrm>
        <a:custGeom xmlns:a="http://schemas.openxmlformats.org/drawingml/2006/main">
          <a:avLst/>
          <a:gdLst>
            <a:gd name="connsiteX0" fmla="*/ 0 w 2579077"/>
            <a:gd name="connsiteY0" fmla="*/ 30145 h 2435337"/>
            <a:gd name="connsiteX1" fmla="*/ 0 w 2579077"/>
            <a:gd name="connsiteY1" fmla="*/ 30145 h 2435337"/>
            <a:gd name="connsiteX2" fmla="*/ 77037 w 2579077"/>
            <a:gd name="connsiteY2" fmla="*/ 33495 h 2435337"/>
            <a:gd name="connsiteX3" fmla="*/ 97134 w 2579077"/>
            <a:gd name="connsiteY3" fmla="*/ 46893 h 2435337"/>
            <a:gd name="connsiteX4" fmla="*/ 133978 w 2579077"/>
            <a:gd name="connsiteY4" fmla="*/ 53591 h 2435337"/>
            <a:gd name="connsiteX5" fmla="*/ 204317 w 2579077"/>
            <a:gd name="connsiteY5" fmla="*/ 50242 h 2435337"/>
            <a:gd name="connsiteX6" fmla="*/ 214365 w 2579077"/>
            <a:gd name="connsiteY6" fmla="*/ 46893 h 2435337"/>
            <a:gd name="connsiteX7" fmla="*/ 241161 w 2579077"/>
            <a:gd name="connsiteY7" fmla="*/ 40194 h 2435337"/>
            <a:gd name="connsiteX8" fmla="*/ 261257 w 2579077"/>
            <a:gd name="connsiteY8" fmla="*/ 26796 h 2435337"/>
            <a:gd name="connsiteX9" fmla="*/ 288053 w 2579077"/>
            <a:gd name="connsiteY9" fmla="*/ 20097 h 2435337"/>
            <a:gd name="connsiteX10" fmla="*/ 318198 w 2579077"/>
            <a:gd name="connsiteY10" fmla="*/ 6699 h 2435337"/>
            <a:gd name="connsiteX11" fmla="*/ 328246 w 2579077"/>
            <a:gd name="connsiteY11" fmla="*/ 3350 h 2435337"/>
            <a:gd name="connsiteX12" fmla="*/ 338295 w 2579077"/>
            <a:gd name="connsiteY12" fmla="*/ 0 h 2435337"/>
            <a:gd name="connsiteX13" fmla="*/ 348343 w 2579077"/>
            <a:gd name="connsiteY13" fmla="*/ 3350 h 2435337"/>
            <a:gd name="connsiteX14" fmla="*/ 355042 w 2579077"/>
            <a:gd name="connsiteY14" fmla="*/ 23446 h 2435337"/>
            <a:gd name="connsiteX15" fmla="*/ 361741 w 2579077"/>
            <a:gd name="connsiteY15" fmla="*/ 46893 h 2435337"/>
            <a:gd name="connsiteX16" fmla="*/ 368440 w 2579077"/>
            <a:gd name="connsiteY16" fmla="*/ 56941 h 2435337"/>
            <a:gd name="connsiteX17" fmla="*/ 378488 w 2579077"/>
            <a:gd name="connsiteY17" fmla="*/ 77038 h 2435337"/>
            <a:gd name="connsiteX18" fmla="*/ 388536 w 2579077"/>
            <a:gd name="connsiteY18" fmla="*/ 83737 h 2435337"/>
            <a:gd name="connsiteX19" fmla="*/ 401934 w 2579077"/>
            <a:gd name="connsiteY19" fmla="*/ 100484 h 2435337"/>
            <a:gd name="connsiteX20" fmla="*/ 408633 w 2579077"/>
            <a:gd name="connsiteY20" fmla="*/ 110532 h 2435337"/>
            <a:gd name="connsiteX21" fmla="*/ 448826 w 2579077"/>
            <a:gd name="connsiteY21" fmla="*/ 113882 h 2435337"/>
            <a:gd name="connsiteX22" fmla="*/ 458875 w 2579077"/>
            <a:gd name="connsiteY22" fmla="*/ 117231 h 2435337"/>
            <a:gd name="connsiteX23" fmla="*/ 499068 w 2579077"/>
            <a:gd name="connsiteY23" fmla="*/ 123930 h 2435337"/>
            <a:gd name="connsiteX24" fmla="*/ 519165 w 2579077"/>
            <a:gd name="connsiteY24" fmla="*/ 130629 h 2435337"/>
            <a:gd name="connsiteX25" fmla="*/ 539262 w 2579077"/>
            <a:gd name="connsiteY25" fmla="*/ 140677 h 2435337"/>
            <a:gd name="connsiteX26" fmla="*/ 549310 w 2579077"/>
            <a:gd name="connsiteY26" fmla="*/ 147376 h 2435337"/>
            <a:gd name="connsiteX27" fmla="*/ 559358 w 2579077"/>
            <a:gd name="connsiteY27" fmla="*/ 150726 h 2435337"/>
            <a:gd name="connsiteX28" fmla="*/ 569407 w 2579077"/>
            <a:gd name="connsiteY28" fmla="*/ 160774 h 2435337"/>
            <a:gd name="connsiteX29" fmla="*/ 589503 w 2579077"/>
            <a:gd name="connsiteY29" fmla="*/ 167473 h 2435337"/>
            <a:gd name="connsiteX30" fmla="*/ 619648 w 2579077"/>
            <a:gd name="connsiteY30" fmla="*/ 184220 h 2435337"/>
            <a:gd name="connsiteX31" fmla="*/ 633046 w 2579077"/>
            <a:gd name="connsiteY31" fmla="*/ 197618 h 2435337"/>
            <a:gd name="connsiteX32" fmla="*/ 636396 w 2579077"/>
            <a:gd name="connsiteY32" fmla="*/ 207666 h 2435337"/>
            <a:gd name="connsiteX33" fmla="*/ 643095 w 2579077"/>
            <a:gd name="connsiteY33" fmla="*/ 217715 h 2435337"/>
            <a:gd name="connsiteX34" fmla="*/ 649793 w 2579077"/>
            <a:gd name="connsiteY34" fmla="*/ 237811 h 2435337"/>
            <a:gd name="connsiteX35" fmla="*/ 656492 w 2579077"/>
            <a:gd name="connsiteY35" fmla="*/ 247860 h 2435337"/>
            <a:gd name="connsiteX36" fmla="*/ 669890 w 2579077"/>
            <a:gd name="connsiteY36" fmla="*/ 278005 h 2435337"/>
            <a:gd name="connsiteX37" fmla="*/ 679939 w 2579077"/>
            <a:gd name="connsiteY37" fmla="*/ 288053 h 2435337"/>
            <a:gd name="connsiteX38" fmla="*/ 710084 w 2579077"/>
            <a:gd name="connsiteY38" fmla="*/ 298101 h 2435337"/>
            <a:gd name="connsiteX39" fmla="*/ 720132 w 2579077"/>
            <a:gd name="connsiteY39" fmla="*/ 301451 h 2435337"/>
            <a:gd name="connsiteX40" fmla="*/ 763675 w 2579077"/>
            <a:gd name="connsiteY40" fmla="*/ 318198 h 2435337"/>
            <a:gd name="connsiteX41" fmla="*/ 783771 w 2579077"/>
            <a:gd name="connsiteY41" fmla="*/ 328246 h 2435337"/>
            <a:gd name="connsiteX42" fmla="*/ 790470 w 2579077"/>
            <a:gd name="connsiteY42" fmla="*/ 338295 h 2435337"/>
            <a:gd name="connsiteX43" fmla="*/ 800519 w 2579077"/>
            <a:gd name="connsiteY43" fmla="*/ 348343 h 2435337"/>
            <a:gd name="connsiteX44" fmla="*/ 803868 w 2579077"/>
            <a:gd name="connsiteY44" fmla="*/ 358391 h 2435337"/>
            <a:gd name="connsiteX45" fmla="*/ 817266 w 2579077"/>
            <a:gd name="connsiteY45" fmla="*/ 378488 h 2435337"/>
            <a:gd name="connsiteX46" fmla="*/ 820615 w 2579077"/>
            <a:gd name="connsiteY46" fmla="*/ 388537 h 2435337"/>
            <a:gd name="connsiteX47" fmla="*/ 830664 w 2579077"/>
            <a:gd name="connsiteY47" fmla="*/ 395235 h 2435337"/>
            <a:gd name="connsiteX48" fmla="*/ 844062 w 2579077"/>
            <a:gd name="connsiteY48" fmla="*/ 425380 h 2435337"/>
            <a:gd name="connsiteX49" fmla="*/ 854110 w 2579077"/>
            <a:gd name="connsiteY49" fmla="*/ 432079 h 2435337"/>
            <a:gd name="connsiteX50" fmla="*/ 864158 w 2579077"/>
            <a:gd name="connsiteY50" fmla="*/ 452176 h 2435337"/>
            <a:gd name="connsiteX51" fmla="*/ 874207 w 2579077"/>
            <a:gd name="connsiteY51" fmla="*/ 458875 h 2435337"/>
            <a:gd name="connsiteX52" fmla="*/ 887604 w 2579077"/>
            <a:gd name="connsiteY52" fmla="*/ 475622 h 2435337"/>
            <a:gd name="connsiteX53" fmla="*/ 890954 w 2579077"/>
            <a:gd name="connsiteY53" fmla="*/ 485671 h 2435337"/>
            <a:gd name="connsiteX54" fmla="*/ 904352 w 2579077"/>
            <a:gd name="connsiteY54" fmla="*/ 505767 h 2435337"/>
            <a:gd name="connsiteX55" fmla="*/ 911051 w 2579077"/>
            <a:gd name="connsiteY55" fmla="*/ 515816 h 2435337"/>
            <a:gd name="connsiteX56" fmla="*/ 917750 w 2579077"/>
            <a:gd name="connsiteY56" fmla="*/ 525864 h 2435337"/>
            <a:gd name="connsiteX57" fmla="*/ 921099 w 2579077"/>
            <a:gd name="connsiteY57" fmla="*/ 535912 h 2435337"/>
            <a:gd name="connsiteX58" fmla="*/ 934497 w 2579077"/>
            <a:gd name="connsiteY58" fmla="*/ 556009 h 2435337"/>
            <a:gd name="connsiteX59" fmla="*/ 941196 w 2579077"/>
            <a:gd name="connsiteY59" fmla="*/ 576106 h 2435337"/>
            <a:gd name="connsiteX60" fmla="*/ 964642 w 2579077"/>
            <a:gd name="connsiteY60" fmla="*/ 606251 h 2435337"/>
            <a:gd name="connsiteX61" fmla="*/ 974690 w 2579077"/>
            <a:gd name="connsiteY61" fmla="*/ 612950 h 2435337"/>
            <a:gd name="connsiteX62" fmla="*/ 988088 w 2579077"/>
            <a:gd name="connsiteY62" fmla="*/ 626348 h 2435337"/>
            <a:gd name="connsiteX63" fmla="*/ 994787 w 2579077"/>
            <a:gd name="connsiteY63" fmla="*/ 636396 h 2435337"/>
            <a:gd name="connsiteX64" fmla="*/ 1008185 w 2579077"/>
            <a:gd name="connsiteY64" fmla="*/ 653143 h 2435337"/>
            <a:gd name="connsiteX65" fmla="*/ 1014884 w 2579077"/>
            <a:gd name="connsiteY65" fmla="*/ 663191 h 2435337"/>
            <a:gd name="connsiteX66" fmla="*/ 1045029 w 2579077"/>
            <a:gd name="connsiteY66" fmla="*/ 686638 h 2435337"/>
            <a:gd name="connsiteX67" fmla="*/ 1051728 w 2579077"/>
            <a:gd name="connsiteY67" fmla="*/ 696686 h 2435337"/>
            <a:gd name="connsiteX68" fmla="*/ 1071824 w 2579077"/>
            <a:gd name="connsiteY68" fmla="*/ 706734 h 2435337"/>
            <a:gd name="connsiteX69" fmla="*/ 1081873 w 2579077"/>
            <a:gd name="connsiteY69" fmla="*/ 716783 h 2435337"/>
            <a:gd name="connsiteX70" fmla="*/ 1091921 w 2579077"/>
            <a:gd name="connsiteY70" fmla="*/ 723482 h 2435337"/>
            <a:gd name="connsiteX71" fmla="*/ 1105319 w 2579077"/>
            <a:gd name="connsiteY71" fmla="*/ 736879 h 2435337"/>
            <a:gd name="connsiteX72" fmla="*/ 1122066 w 2579077"/>
            <a:gd name="connsiteY72" fmla="*/ 753627 h 2435337"/>
            <a:gd name="connsiteX73" fmla="*/ 1138813 w 2579077"/>
            <a:gd name="connsiteY73" fmla="*/ 770374 h 2435337"/>
            <a:gd name="connsiteX74" fmla="*/ 1145512 w 2579077"/>
            <a:gd name="connsiteY74" fmla="*/ 780422 h 2435337"/>
            <a:gd name="connsiteX75" fmla="*/ 1155561 w 2579077"/>
            <a:gd name="connsiteY75" fmla="*/ 787121 h 2435337"/>
            <a:gd name="connsiteX76" fmla="*/ 1168958 w 2579077"/>
            <a:gd name="connsiteY76" fmla="*/ 803868 h 2435337"/>
            <a:gd name="connsiteX77" fmla="*/ 1185706 w 2579077"/>
            <a:gd name="connsiteY77" fmla="*/ 823965 h 2435337"/>
            <a:gd name="connsiteX78" fmla="*/ 1205802 w 2579077"/>
            <a:gd name="connsiteY78" fmla="*/ 837363 h 2435337"/>
            <a:gd name="connsiteX79" fmla="*/ 1225899 w 2579077"/>
            <a:gd name="connsiteY79" fmla="*/ 854110 h 2435337"/>
            <a:gd name="connsiteX80" fmla="*/ 1245996 w 2579077"/>
            <a:gd name="connsiteY80" fmla="*/ 860809 h 2435337"/>
            <a:gd name="connsiteX81" fmla="*/ 1256044 w 2579077"/>
            <a:gd name="connsiteY81" fmla="*/ 864158 h 2435337"/>
            <a:gd name="connsiteX82" fmla="*/ 1266092 w 2579077"/>
            <a:gd name="connsiteY82" fmla="*/ 870857 h 2435337"/>
            <a:gd name="connsiteX83" fmla="*/ 1276141 w 2579077"/>
            <a:gd name="connsiteY83" fmla="*/ 880906 h 2435337"/>
            <a:gd name="connsiteX84" fmla="*/ 1286189 w 2579077"/>
            <a:gd name="connsiteY84" fmla="*/ 884255 h 2435337"/>
            <a:gd name="connsiteX85" fmla="*/ 1296237 w 2579077"/>
            <a:gd name="connsiteY85" fmla="*/ 894304 h 2435337"/>
            <a:gd name="connsiteX86" fmla="*/ 1316334 w 2579077"/>
            <a:gd name="connsiteY86" fmla="*/ 901002 h 2435337"/>
            <a:gd name="connsiteX87" fmla="*/ 1326382 w 2579077"/>
            <a:gd name="connsiteY87" fmla="*/ 904352 h 2435337"/>
            <a:gd name="connsiteX88" fmla="*/ 1346479 w 2579077"/>
            <a:gd name="connsiteY88" fmla="*/ 914400 h 2435337"/>
            <a:gd name="connsiteX89" fmla="*/ 1356528 w 2579077"/>
            <a:gd name="connsiteY89" fmla="*/ 921099 h 2435337"/>
            <a:gd name="connsiteX90" fmla="*/ 1366576 w 2579077"/>
            <a:gd name="connsiteY90" fmla="*/ 931148 h 2435337"/>
            <a:gd name="connsiteX91" fmla="*/ 1386673 w 2579077"/>
            <a:gd name="connsiteY91" fmla="*/ 937846 h 2435337"/>
            <a:gd name="connsiteX92" fmla="*/ 1413468 w 2579077"/>
            <a:gd name="connsiteY92" fmla="*/ 927798 h 2435337"/>
            <a:gd name="connsiteX93" fmla="*/ 1436914 w 2579077"/>
            <a:gd name="connsiteY93" fmla="*/ 904352 h 2435337"/>
            <a:gd name="connsiteX94" fmla="*/ 1443613 w 2579077"/>
            <a:gd name="connsiteY94" fmla="*/ 894304 h 2435337"/>
            <a:gd name="connsiteX95" fmla="*/ 1463710 w 2579077"/>
            <a:gd name="connsiteY95" fmla="*/ 884255 h 2435337"/>
            <a:gd name="connsiteX96" fmla="*/ 1483807 w 2579077"/>
            <a:gd name="connsiteY96" fmla="*/ 874207 h 2435337"/>
            <a:gd name="connsiteX97" fmla="*/ 1490506 w 2579077"/>
            <a:gd name="connsiteY97" fmla="*/ 911051 h 2435337"/>
            <a:gd name="connsiteX98" fmla="*/ 1497204 w 2579077"/>
            <a:gd name="connsiteY98" fmla="*/ 931148 h 2435337"/>
            <a:gd name="connsiteX99" fmla="*/ 1500554 w 2579077"/>
            <a:gd name="connsiteY99" fmla="*/ 941196 h 2435337"/>
            <a:gd name="connsiteX100" fmla="*/ 1503903 w 2579077"/>
            <a:gd name="connsiteY100" fmla="*/ 951244 h 2435337"/>
            <a:gd name="connsiteX101" fmla="*/ 1517301 w 2579077"/>
            <a:gd name="connsiteY101" fmla="*/ 981389 h 2435337"/>
            <a:gd name="connsiteX102" fmla="*/ 1520651 w 2579077"/>
            <a:gd name="connsiteY102" fmla="*/ 991438 h 2435337"/>
            <a:gd name="connsiteX103" fmla="*/ 1524000 w 2579077"/>
            <a:gd name="connsiteY103" fmla="*/ 1038330 h 2435337"/>
            <a:gd name="connsiteX104" fmla="*/ 1527350 w 2579077"/>
            <a:gd name="connsiteY104" fmla="*/ 1051728 h 2435337"/>
            <a:gd name="connsiteX105" fmla="*/ 1530699 w 2579077"/>
            <a:gd name="connsiteY105" fmla="*/ 1071824 h 2435337"/>
            <a:gd name="connsiteX106" fmla="*/ 1534048 w 2579077"/>
            <a:gd name="connsiteY106" fmla="*/ 1148862 h 2435337"/>
            <a:gd name="connsiteX107" fmla="*/ 1537398 w 2579077"/>
            <a:gd name="connsiteY107" fmla="*/ 1158910 h 2435337"/>
            <a:gd name="connsiteX108" fmla="*/ 1540747 w 2579077"/>
            <a:gd name="connsiteY108" fmla="*/ 1179007 h 2435337"/>
            <a:gd name="connsiteX109" fmla="*/ 1550796 w 2579077"/>
            <a:gd name="connsiteY109" fmla="*/ 1312985 h 2435337"/>
            <a:gd name="connsiteX110" fmla="*/ 1554145 w 2579077"/>
            <a:gd name="connsiteY110" fmla="*/ 1323033 h 2435337"/>
            <a:gd name="connsiteX111" fmla="*/ 1560844 w 2579077"/>
            <a:gd name="connsiteY111" fmla="*/ 1333082 h 2435337"/>
            <a:gd name="connsiteX112" fmla="*/ 1564193 w 2579077"/>
            <a:gd name="connsiteY112" fmla="*/ 1353178 h 2435337"/>
            <a:gd name="connsiteX113" fmla="*/ 1570892 w 2579077"/>
            <a:gd name="connsiteY113" fmla="*/ 1430216 h 2435337"/>
            <a:gd name="connsiteX114" fmla="*/ 1574242 w 2579077"/>
            <a:gd name="connsiteY114" fmla="*/ 1493855 h 2435337"/>
            <a:gd name="connsiteX115" fmla="*/ 1577591 w 2579077"/>
            <a:gd name="connsiteY115" fmla="*/ 1503904 h 2435337"/>
            <a:gd name="connsiteX116" fmla="*/ 1644580 w 2579077"/>
            <a:gd name="connsiteY116" fmla="*/ 1507253 h 2435337"/>
            <a:gd name="connsiteX117" fmla="*/ 1654629 w 2579077"/>
            <a:gd name="connsiteY117" fmla="*/ 1513952 h 2435337"/>
            <a:gd name="connsiteX118" fmla="*/ 1671376 w 2579077"/>
            <a:gd name="connsiteY118" fmla="*/ 1530699 h 2435337"/>
            <a:gd name="connsiteX119" fmla="*/ 1694822 w 2579077"/>
            <a:gd name="connsiteY119" fmla="*/ 1554145 h 2435337"/>
            <a:gd name="connsiteX120" fmla="*/ 1701521 w 2579077"/>
            <a:gd name="connsiteY120" fmla="*/ 1564194 h 2435337"/>
            <a:gd name="connsiteX121" fmla="*/ 1711569 w 2579077"/>
            <a:gd name="connsiteY121" fmla="*/ 1567543 h 2435337"/>
            <a:gd name="connsiteX122" fmla="*/ 1731666 w 2579077"/>
            <a:gd name="connsiteY122" fmla="*/ 1577591 h 2435337"/>
            <a:gd name="connsiteX123" fmla="*/ 1741714 w 2579077"/>
            <a:gd name="connsiteY123" fmla="*/ 1584290 h 2435337"/>
            <a:gd name="connsiteX124" fmla="*/ 1751763 w 2579077"/>
            <a:gd name="connsiteY124" fmla="*/ 1594339 h 2435337"/>
            <a:gd name="connsiteX125" fmla="*/ 1775209 w 2579077"/>
            <a:gd name="connsiteY125" fmla="*/ 1587640 h 2435337"/>
            <a:gd name="connsiteX126" fmla="*/ 1785257 w 2579077"/>
            <a:gd name="connsiteY126" fmla="*/ 1580941 h 2435337"/>
            <a:gd name="connsiteX127" fmla="*/ 1828800 w 2579077"/>
            <a:gd name="connsiteY127" fmla="*/ 1570893 h 2435337"/>
            <a:gd name="connsiteX128" fmla="*/ 1838848 w 2579077"/>
            <a:gd name="connsiteY128" fmla="*/ 1567543 h 2435337"/>
            <a:gd name="connsiteX129" fmla="*/ 1845547 w 2579077"/>
            <a:gd name="connsiteY129" fmla="*/ 1577591 h 2435337"/>
            <a:gd name="connsiteX130" fmla="*/ 1848897 w 2579077"/>
            <a:gd name="connsiteY130" fmla="*/ 1601038 h 2435337"/>
            <a:gd name="connsiteX131" fmla="*/ 1852246 w 2579077"/>
            <a:gd name="connsiteY131" fmla="*/ 1611086 h 2435337"/>
            <a:gd name="connsiteX132" fmla="*/ 1855596 w 2579077"/>
            <a:gd name="connsiteY132" fmla="*/ 1634532 h 2435337"/>
            <a:gd name="connsiteX133" fmla="*/ 1862295 w 2579077"/>
            <a:gd name="connsiteY133" fmla="*/ 1644580 h 2435337"/>
            <a:gd name="connsiteX134" fmla="*/ 1865644 w 2579077"/>
            <a:gd name="connsiteY134" fmla="*/ 1634532 h 2435337"/>
            <a:gd name="connsiteX135" fmla="*/ 1862295 w 2579077"/>
            <a:gd name="connsiteY135" fmla="*/ 1564194 h 2435337"/>
            <a:gd name="connsiteX136" fmla="*/ 1858945 w 2579077"/>
            <a:gd name="connsiteY136" fmla="*/ 1590989 h 2435337"/>
            <a:gd name="connsiteX137" fmla="*/ 1865644 w 2579077"/>
            <a:gd name="connsiteY137" fmla="*/ 1637882 h 2435337"/>
            <a:gd name="connsiteX138" fmla="*/ 1872343 w 2579077"/>
            <a:gd name="connsiteY138" fmla="*/ 1647930 h 2435337"/>
            <a:gd name="connsiteX139" fmla="*/ 1879042 w 2579077"/>
            <a:gd name="connsiteY139" fmla="*/ 1668027 h 2435337"/>
            <a:gd name="connsiteX140" fmla="*/ 1892440 w 2579077"/>
            <a:gd name="connsiteY140" fmla="*/ 1688123 h 2435337"/>
            <a:gd name="connsiteX141" fmla="*/ 1895789 w 2579077"/>
            <a:gd name="connsiteY141" fmla="*/ 1698172 h 2435337"/>
            <a:gd name="connsiteX142" fmla="*/ 1909187 w 2579077"/>
            <a:gd name="connsiteY142" fmla="*/ 1718268 h 2435337"/>
            <a:gd name="connsiteX143" fmla="*/ 1932633 w 2579077"/>
            <a:gd name="connsiteY143" fmla="*/ 1788607 h 2435337"/>
            <a:gd name="connsiteX144" fmla="*/ 1939332 w 2579077"/>
            <a:gd name="connsiteY144" fmla="*/ 1808704 h 2435337"/>
            <a:gd name="connsiteX145" fmla="*/ 1942681 w 2579077"/>
            <a:gd name="connsiteY145" fmla="*/ 1818752 h 2435337"/>
            <a:gd name="connsiteX146" fmla="*/ 1949380 w 2579077"/>
            <a:gd name="connsiteY146" fmla="*/ 1828800 h 2435337"/>
            <a:gd name="connsiteX147" fmla="*/ 1959429 w 2579077"/>
            <a:gd name="connsiteY147" fmla="*/ 1855596 h 2435337"/>
            <a:gd name="connsiteX148" fmla="*/ 1962778 w 2579077"/>
            <a:gd name="connsiteY148" fmla="*/ 1865644 h 2435337"/>
            <a:gd name="connsiteX149" fmla="*/ 1972826 w 2579077"/>
            <a:gd name="connsiteY149" fmla="*/ 1872343 h 2435337"/>
            <a:gd name="connsiteX150" fmla="*/ 1992923 w 2579077"/>
            <a:gd name="connsiteY150" fmla="*/ 1892440 h 2435337"/>
            <a:gd name="connsiteX151" fmla="*/ 2002971 w 2579077"/>
            <a:gd name="connsiteY151" fmla="*/ 1902488 h 2435337"/>
            <a:gd name="connsiteX152" fmla="*/ 2013020 w 2579077"/>
            <a:gd name="connsiteY152" fmla="*/ 1909187 h 2435337"/>
            <a:gd name="connsiteX153" fmla="*/ 2026418 w 2579077"/>
            <a:gd name="connsiteY153" fmla="*/ 1929284 h 2435337"/>
            <a:gd name="connsiteX154" fmla="*/ 2029767 w 2579077"/>
            <a:gd name="connsiteY154" fmla="*/ 1939332 h 2435337"/>
            <a:gd name="connsiteX155" fmla="*/ 2039815 w 2579077"/>
            <a:gd name="connsiteY155" fmla="*/ 1946031 h 2435337"/>
            <a:gd name="connsiteX156" fmla="*/ 2043165 w 2579077"/>
            <a:gd name="connsiteY156" fmla="*/ 1956079 h 2435337"/>
            <a:gd name="connsiteX157" fmla="*/ 2063262 w 2579077"/>
            <a:gd name="connsiteY157" fmla="*/ 1966128 h 2435337"/>
            <a:gd name="connsiteX158" fmla="*/ 2066611 w 2579077"/>
            <a:gd name="connsiteY158" fmla="*/ 1976176 h 2435337"/>
            <a:gd name="connsiteX159" fmla="*/ 2086708 w 2579077"/>
            <a:gd name="connsiteY159" fmla="*/ 1986224 h 2435337"/>
            <a:gd name="connsiteX160" fmla="*/ 2100106 w 2579077"/>
            <a:gd name="connsiteY160" fmla="*/ 2002972 h 2435337"/>
            <a:gd name="connsiteX161" fmla="*/ 2116853 w 2579077"/>
            <a:gd name="connsiteY161" fmla="*/ 2019719 h 2435337"/>
            <a:gd name="connsiteX162" fmla="*/ 2140299 w 2579077"/>
            <a:gd name="connsiteY162" fmla="*/ 2046515 h 2435337"/>
            <a:gd name="connsiteX163" fmla="*/ 2157046 w 2579077"/>
            <a:gd name="connsiteY163" fmla="*/ 2059912 h 2435337"/>
            <a:gd name="connsiteX164" fmla="*/ 2163745 w 2579077"/>
            <a:gd name="connsiteY164" fmla="*/ 2069961 h 2435337"/>
            <a:gd name="connsiteX165" fmla="*/ 2183842 w 2579077"/>
            <a:gd name="connsiteY165" fmla="*/ 2080009 h 2435337"/>
            <a:gd name="connsiteX166" fmla="*/ 2207288 w 2579077"/>
            <a:gd name="connsiteY166" fmla="*/ 2103455 h 2435337"/>
            <a:gd name="connsiteX167" fmla="*/ 2217336 w 2579077"/>
            <a:gd name="connsiteY167" fmla="*/ 2113504 h 2435337"/>
            <a:gd name="connsiteX168" fmla="*/ 2237433 w 2579077"/>
            <a:gd name="connsiteY168" fmla="*/ 2120202 h 2435337"/>
            <a:gd name="connsiteX169" fmla="*/ 2254180 w 2579077"/>
            <a:gd name="connsiteY169" fmla="*/ 2136950 h 2435337"/>
            <a:gd name="connsiteX170" fmla="*/ 2260879 w 2579077"/>
            <a:gd name="connsiteY170" fmla="*/ 2146998 h 2435337"/>
            <a:gd name="connsiteX171" fmla="*/ 2280976 w 2579077"/>
            <a:gd name="connsiteY171" fmla="*/ 2163745 h 2435337"/>
            <a:gd name="connsiteX172" fmla="*/ 2294374 w 2579077"/>
            <a:gd name="connsiteY172" fmla="*/ 2177143 h 2435337"/>
            <a:gd name="connsiteX173" fmla="*/ 2301073 w 2579077"/>
            <a:gd name="connsiteY173" fmla="*/ 2187191 h 2435337"/>
            <a:gd name="connsiteX174" fmla="*/ 2321169 w 2579077"/>
            <a:gd name="connsiteY174" fmla="*/ 2200589 h 2435337"/>
            <a:gd name="connsiteX175" fmla="*/ 2327868 w 2579077"/>
            <a:gd name="connsiteY175" fmla="*/ 2210638 h 2435337"/>
            <a:gd name="connsiteX176" fmla="*/ 2337917 w 2579077"/>
            <a:gd name="connsiteY176" fmla="*/ 2217337 h 2435337"/>
            <a:gd name="connsiteX177" fmla="*/ 2351314 w 2579077"/>
            <a:gd name="connsiteY177" fmla="*/ 2237433 h 2435337"/>
            <a:gd name="connsiteX178" fmla="*/ 2358013 w 2579077"/>
            <a:gd name="connsiteY178" fmla="*/ 2247482 h 2435337"/>
            <a:gd name="connsiteX179" fmla="*/ 2368062 w 2579077"/>
            <a:gd name="connsiteY179" fmla="*/ 2254180 h 2435337"/>
            <a:gd name="connsiteX180" fmla="*/ 2398207 w 2579077"/>
            <a:gd name="connsiteY180" fmla="*/ 2277627 h 2435337"/>
            <a:gd name="connsiteX181" fmla="*/ 2418303 w 2579077"/>
            <a:gd name="connsiteY181" fmla="*/ 2291024 h 2435337"/>
            <a:gd name="connsiteX182" fmla="*/ 2445099 w 2579077"/>
            <a:gd name="connsiteY182" fmla="*/ 2314471 h 2435337"/>
            <a:gd name="connsiteX183" fmla="*/ 2465196 w 2579077"/>
            <a:gd name="connsiteY183" fmla="*/ 2327868 h 2435337"/>
            <a:gd name="connsiteX184" fmla="*/ 2475244 w 2579077"/>
            <a:gd name="connsiteY184" fmla="*/ 2334567 h 2435337"/>
            <a:gd name="connsiteX185" fmla="*/ 2491991 w 2579077"/>
            <a:gd name="connsiteY185" fmla="*/ 2351315 h 2435337"/>
            <a:gd name="connsiteX186" fmla="*/ 2522136 w 2579077"/>
            <a:gd name="connsiteY186" fmla="*/ 2378110 h 2435337"/>
            <a:gd name="connsiteX187" fmla="*/ 2532185 w 2579077"/>
            <a:gd name="connsiteY187" fmla="*/ 2381460 h 2435337"/>
            <a:gd name="connsiteX188" fmla="*/ 2535534 w 2579077"/>
            <a:gd name="connsiteY188" fmla="*/ 2391508 h 2435337"/>
            <a:gd name="connsiteX189" fmla="*/ 2545582 w 2579077"/>
            <a:gd name="connsiteY189" fmla="*/ 2394857 h 2435337"/>
            <a:gd name="connsiteX190" fmla="*/ 2555631 w 2579077"/>
            <a:gd name="connsiteY190" fmla="*/ 2401556 h 2435337"/>
            <a:gd name="connsiteX191" fmla="*/ 2562330 w 2579077"/>
            <a:gd name="connsiteY191" fmla="*/ 2411605 h 2435337"/>
            <a:gd name="connsiteX192" fmla="*/ 2579077 w 2579077"/>
            <a:gd name="connsiteY192" fmla="*/ 2428352 h 2435337"/>
            <a:gd name="connsiteX193" fmla="*/ 2569029 w 2579077"/>
            <a:gd name="connsiteY193" fmla="*/ 2435051 h 2435337"/>
            <a:gd name="connsiteX194" fmla="*/ 2512088 w 2579077"/>
            <a:gd name="connsiteY194" fmla="*/ 2431701 h 2435337"/>
            <a:gd name="connsiteX195" fmla="*/ 2491991 w 2579077"/>
            <a:gd name="connsiteY195" fmla="*/ 2414954 h 2435337"/>
            <a:gd name="connsiteX196" fmla="*/ 2481943 w 2579077"/>
            <a:gd name="connsiteY196" fmla="*/ 2411605 h 2435337"/>
            <a:gd name="connsiteX197" fmla="*/ 2475244 w 2579077"/>
            <a:gd name="connsiteY197" fmla="*/ 2401556 h 2435337"/>
            <a:gd name="connsiteX198" fmla="*/ 2465196 w 2579077"/>
            <a:gd name="connsiteY198" fmla="*/ 2394857 h 2435337"/>
            <a:gd name="connsiteX199" fmla="*/ 2441750 w 2579077"/>
            <a:gd name="connsiteY199" fmla="*/ 2368062 h 2435337"/>
            <a:gd name="connsiteX200" fmla="*/ 2428352 w 2579077"/>
            <a:gd name="connsiteY200" fmla="*/ 2354664 h 2435337"/>
            <a:gd name="connsiteX201" fmla="*/ 2418303 w 2579077"/>
            <a:gd name="connsiteY201" fmla="*/ 2344616 h 2435337"/>
            <a:gd name="connsiteX202" fmla="*/ 2398207 w 2579077"/>
            <a:gd name="connsiteY202" fmla="*/ 2334567 h 2435337"/>
            <a:gd name="connsiteX203" fmla="*/ 2378110 w 2579077"/>
            <a:gd name="connsiteY203" fmla="*/ 2321169 h 2435337"/>
            <a:gd name="connsiteX204" fmla="*/ 2321169 w 2579077"/>
            <a:gd name="connsiteY204" fmla="*/ 2317820 h 2435337"/>
            <a:gd name="connsiteX205" fmla="*/ 2284325 w 2579077"/>
            <a:gd name="connsiteY205" fmla="*/ 2311121 h 2435337"/>
            <a:gd name="connsiteX206" fmla="*/ 2274277 w 2579077"/>
            <a:gd name="connsiteY206" fmla="*/ 2304422 h 2435337"/>
            <a:gd name="connsiteX207" fmla="*/ 2244132 w 2579077"/>
            <a:gd name="connsiteY207" fmla="*/ 2291024 h 2435337"/>
            <a:gd name="connsiteX208" fmla="*/ 2240782 w 2579077"/>
            <a:gd name="connsiteY208" fmla="*/ 2280976 h 2435337"/>
            <a:gd name="connsiteX209" fmla="*/ 2220686 w 2579077"/>
            <a:gd name="connsiteY209" fmla="*/ 2274277 h 2435337"/>
            <a:gd name="connsiteX210" fmla="*/ 2210637 w 2579077"/>
            <a:gd name="connsiteY210" fmla="*/ 2270928 h 2435337"/>
            <a:gd name="connsiteX211" fmla="*/ 2197240 w 2579077"/>
            <a:gd name="connsiteY211" fmla="*/ 2264229 h 2435337"/>
            <a:gd name="connsiteX212" fmla="*/ 2167095 w 2579077"/>
            <a:gd name="connsiteY212" fmla="*/ 2257530 h 2435337"/>
            <a:gd name="connsiteX213" fmla="*/ 2146998 w 2579077"/>
            <a:gd name="connsiteY213" fmla="*/ 2250831 h 2435337"/>
            <a:gd name="connsiteX214" fmla="*/ 2136950 w 2579077"/>
            <a:gd name="connsiteY214" fmla="*/ 2247482 h 2435337"/>
            <a:gd name="connsiteX215" fmla="*/ 2106804 w 2579077"/>
            <a:gd name="connsiteY215" fmla="*/ 2234084 h 2435337"/>
            <a:gd name="connsiteX216" fmla="*/ 2073310 w 2579077"/>
            <a:gd name="connsiteY216" fmla="*/ 2224035 h 2435337"/>
            <a:gd name="connsiteX217" fmla="*/ 2063262 w 2579077"/>
            <a:gd name="connsiteY217" fmla="*/ 2217337 h 2435337"/>
            <a:gd name="connsiteX218" fmla="*/ 2019719 w 2579077"/>
            <a:gd name="connsiteY218" fmla="*/ 2213987 h 2435337"/>
            <a:gd name="connsiteX219" fmla="*/ 2009670 w 2579077"/>
            <a:gd name="connsiteY219" fmla="*/ 2210638 h 2435337"/>
            <a:gd name="connsiteX220" fmla="*/ 1992923 w 2579077"/>
            <a:gd name="connsiteY220" fmla="*/ 2180493 h 2435337"/>
            <a:gd name="connsiteX221" fmla="*/ 1982875 w 2579077"/>
            <a:gd name="connsiteY221" fmla="*/ 2150348 h 2435337"/>
            <a:gd name="connsiteX222" fmla="*/ 1979525 w 2579077"/>
            <a:gd name="connsiteY222" fmla="*/ 2140299 h 2435337"/>
            <a:gd name="connsiteX223" fmla="*/ 1972826 w 2579077"/>
            <a:gd name="connsiteY223" fmla="*/ 2130251 h 2435337"/>
            <a:gd name="connsiteX224" fmla="*/ 1952730 w 2579077"/>
            <a:gd name="connsiteY224" fmla="*/ 2116853 h 2435337"/>
            <a:gd name="connsiteX225" fmla="*/ 1946031 w 2579077"/>
            <a:gd name="connsiteY225" fmla="*/ 2106805 h 2435337"/>
            <a:gd name="connsiteX226" fmla="*/ 1915886 w 2579077"/>
            <a:gd name="connsiteY226" fmla="*/ 2090057 h 2435337"/>
            <a:gd name="connsiteX227" fmla="*/ 1889090 w 2579077"/>
            <a:gd name="connsiteY227" fmla="*/ 2073310 h 2435337"/>
            <a:gd name="connsiteX228" fmla="*/ 1879042 w 2579077"/>
            <a:gd name="connsiteY228" fmla="*/ 2066611 h 2435337"/>
            <a:gd name="connsiteX229" fmla="*/ 1858945 w 2579077"/>
            <a:gd name="connsiteY229" fmla="*/ 2049864 h 2435337"/>
            <a:gd name="connsiteX230" fmla="*/ 1828800 w 2579077"/>
            <a:gd name="connsiteY230" fmla="*/ 2039816 h 2435337"/>
            <a:gd name="connsiteX231" fmla="*/ 1808703 w 2579077"/>
            <a:gd name="connsiteY231" fmla="*/ 2029767 h 2435337"/>
            <a:gd name="connsiteX232" fmla="*/ 1788607 w 2579077"/>
            <a:gd name="connsiteY232" fmla="*/ 2023068 h 2435337"/>
            <a:gd name="connsiteX233" fmla="*/ 1778558 w 2579077"/>
            <a:gd name="connsiteY233" fmla="*/ 2019719 h 2435337"/>
            <a:gd name="connsiteX234" fmla="*/ 1758462 w 2579077"/>
            <a:gd name="connsiteY234" fmla="*/ 2006321 h 2435337"/>
            <a:gd name="connsiteX235" fmla="*/ 1738365 w 2579077"/>
            <a:gd name="connsiteY235" fmla="*/ 1996273 h 2435337"/>
            <a:gd name="connsiteX236" fmla="*/ 1721618 w 2579077"/>
            <a:gd name="connsiteY236" fmla="*/ 1982875 h 2435337"/>
            <a:gd name="connsiteX237" fmla="*/ 1714919 w 2579077"/>
            <a:gd name="connsiteY237" fmla="*/ 1972827 h 2435337"/>
            <a:gd name="connsiteX238" fmla="*/ 1704870 w 2579077"/>
            <a:gd name="connsiteY238" fmla="*/ 1966128 h 2435337"/>
            <a:gd name="connsiteX239" fmla="*/ 1698171 w 2579077"/>
            <a:gd name="connsiteY239" fmla="*/ 1956079 h 2435337"/>
            <a:gd name="connsiteX240" fmla="*/ 1694822 w 2579077"/>
            <a:gd name="connsiteY240" fmla="*/ 1946031 h 2435337"/>
            <a:gd name="connsiteX241" fmla="*/ 1684774 w 2579077"/>
            <a:gd name="connsiteY241" fmla="*/ 1942682 h 2435337"/>
            <a:gd name="connsiteX242" fmla="*/ 1678075 w 2579077"/>
            <a:gd name="connsiteY242" fmla="*/ 1932633 h 2435337"/>
            <a:gd name="connsiteX243" fmla="*/ 1674725 w 2579077"/>
            <a:gd name="connsiteY243" fmla="*/ 1922585 h 2435337"/>
            <a:gd name="connsiteX244" fmla="*/ 1661328 w 2579077"/>
            <a:gd name="connsiteY244" fmla="*/ 1902488 h 2435337"/>
            <a:gd name="connsiteX245" fmla="*/ 1657978 w 2579077"/>
            <a:gd name="connsiteY245" fmla="*/ 1892440 h 2435337"/>
            <a:gd name="connsiteX246" fmla="*/ 1637881 w 2579077"/>
            <a:gd name="connsiteY246" fmla="*/ 1882391 h 2435337"/>
            <a:gd name="connsiteX247" fmla="*/ 1627833 w 2579077"/>
            <a:gd name="connsiteY247" fmla="*/ 1875693 h 2435337"/>
            <a:gd name="connsiteX248" fmla="*/ 1617785 w 2579077"/>
            <a:gd name="connsiteY248" fmla="*/ 1872343 h 2435337"/>
            <a:gd name="connsiteX249" fmla="*/ 1607736 w 2579077"/>
            <a:gd name="connsiteY249" fmla="*/ 1865644 h 2435337"/>
            <a:gd name="connsiteX250" fmla="*/ 1587640 w 2579077"/>
            <a:gd name="connsiteY250" fmla="*/ 1858945 h 2435337"/>
            <a:gd name="connsiteX251" fmla="*/ 1567543 w 2579077"/>
            <a:gd name="connsiteY251" fmla="*/ 1845548 h 2435337"/>
            <a:gd name="connsiteX252" fmla="*/ 1547446 w 2579077"/>
            <a:gd name="connsiteY252" fmla="*/ 1828800 h 2435337"/>
            <a:gd name="connsiteX253" fmla="*/ 1537398 w 2579077"/>
            <a:gd name="connsiteY253" fmla="*/ 1825451 h 2435337"/>
            <a:gd name="connsiteX254" fmla="*/ 1524000 w 2579077"/>
            <a:gd name="connsiteY254" fmla="*/ 1815402 h 2435337"/>
            <a:gd name="connsiteX255" fmla="*/ 1503903 w 2579077"/>
            <a:gd name="connsiteY255" fmla="*/ 1802005 h 2435337"/>
            <a:gd name="connsiteX256" fmla="*/ 1483807 w 2579077"/>
            <a:gd name="connsiteY256" fmla="*/ 1785257 h 2435337"/>
            <a:gd name="connsiteX257" fmla="*/ 1463710 w 2579077"/>
            <a:gd name="connsiteY257" fmla="*/ 1768510 h 2435337"/>
            <a:gd name="connsiteX258" fmla="*/ 1450312 w 2579077"/>
            <a:gd name="connsiteY258" fmla="*/ 1751763 h 2435337"/>
            <a:gd name="connsiteX259" fmla="*/ 1433565 w 2579077"/>
            <a:gd name="connsiteY259" fmla="*/ 1731666 h 2435337"/>
            <a:gd name="connsiteX260" fmla="*/ 1413468 w 2579077"/>
            <a:gd name="connsiteY260" fmla="*/ 1724967 h 2435337"/>
            <a:gd name="connsiteX261" fmla="*/ 1403420 w 2579077"/>
            <a:gd name="connsiteY261" fmla="*/ 1704871 h 2435337"/>
            <a:gd name="connsiteX262" fmla="*/ 1393371 w 2579077"/>
            <a:gd name="connsiteY262" fmla="*/ 1698172 h 2435337"/>
            <a:gd name="connsiteX263" fmla="*/ 1386673 w 2579077"/>
            <a:gd name="connsiteY263" fmla="*/ 1688123 h 2435337"/>
            <a:gd name="connsiteX264" fmla="*/ 1379974 w 2579077"/>
            <a:gd name="connsiteY264" fmla="*/ 1664677 h 2435337"/>
            <a:gd name="connsiteX265" fmla="*/ 1359877 w 2579077"/>
            <a:gd name="connsiteY265" fmla="*/ 1641231 h 2435337"/>
            <a:gd name="connsiteX266" fmla="*/ 1346479 w 2579077"/>
            <a:gd name="connsiteY266" fmla="*/ 1621134 h 2435337"/>
            <a:gd name="connsiteX267" fmla="*/ 1333081 w 2579077"/>
            <a:gd name="connsiteY267" fmla="*/ 1604387 h 2435337"/>
            <a:gd name="connsiteX268" fmla="*/ 1316334 w 2579077"/>
            <a:gd name="connsiteY268" fmla="*/ 1574242 h 2435337"/>
            <a:gd name="connsiteX269" fmla="*/ 1306286 w 2579077"/>
            <a:gd name="connsiteY269" fmla="*/ 1567543 h 2435337"/>
            <a:gd name="connsiteX270" fmla="*/ 1296237 w 2579077"/>
            <a:gd name="connsiteY270" fmla="*/ 1547446 h 2435337"/>
            <a:gd name="connsiteX271" fmla="*/ 1289539 w 2579077"/>
            <a:gd name="connsiteY271" fmla="*/ 1527350 h 2435337"/>
            <a:gd name="connsiteX272" fmla="*/ 1282840 w 2579077"/>
            <a:gd name="connsiteY272" fmla="*/ 1507253 h 2435337"/>
            <a:gd name="connsiteX273" fmla="*/ 1279490 w 2579077"/>
            <a:gd name="connsiteY273" fmla="*/ 1497205 h 2435337"/>
            <a:gd name="connsiteX274" fmla="*/ 1276141 w 2579077"/>
            <a:gd name="connsiteY274" fmla="*/ 1480457 h 2435337"/>
            <a:gd name="connsiteX275" fmla="*/ 1269442 w 2579077"/>
            <a:gd name="connsiteY275" fmla="*/ 1460361 h 2435337"/>
            <a:gd name="connsiteX276" fmla="*/ 1262743 w 2579077"/>
            <a:gd name="connsiteY276" fmla="*/ 1430216 h 2435337"/>
            <a:gd name="connsiteX277" fmla="*/ 1259393 w 2579077"/>
            <a:gd name="connsiteY277" fmla="*/ 1420167 h 2435337"/>
            <a:gd name="connsiteX278" fmla="*/ 1245996 w 2579077"/>
            <a:gd name="connsiteY278" fmla="*/ 1400071 h 2435337"/>
            <a:gd name="connsiteX279" fmla="*/ 1239297 w 2579077"/>
            <a:gd name="connsiteY279" fmla="*/ 1379974 h 2435337"/>
            <a:gd name="connsiteX280" fmla="*/ 1235947 w 2579077"/>
            <a:gd name="connsiteY280" fmla="*/ 1369926 h 2435337"/>
            <a:gd name="connsiteX281" fmla="*/ 1232598 w 2579077"/>
            <a:gd name="connsiteY281" fmla="*/ 1356528 h 2435337"/>
            <a:gd name="connsiteX282" fmla="*/ 1229248 w 2579077"/>
            <a:gd name="connsiteY282" fmla="*/ 1346479 h 2435337"/>
            <a:gd name="connsiteX283" fmla="*/ 1225899 w 2579077"/>
            <a:gd name="connsiteY283" fmla="*/ 1333082 h 2435337"/>
            <a:gd name="connsiteX284" fmla="*/ 1215851 w 2579077"/>
            <a:gd name="connsiteY284" fmla="*/ 1323033 h 2435337"/>
            <a:gd name="connsiteX285" fmla="*/ 1182356 w 2579077"/>
            <a:gd name="connsiteY285" fmla="*/ 1333082 h 2435337"/>
            <a:gd name="connsiteX286" fmla="*/ 1172308 w 2579077"/>
            <a:gd name="connsiteY286" fmla="*/ 1336431 h 2435337"/>
            <a:gd name="connsiteX287" fmla="*/ 1162259 w 2579077"/>
            <a:gd name="connsiteY287" fmla="*/ 1343130 h 2435337"/>
            <a:gd name="connsiteX288" fmla="*/ 1142163 w 2579077"/>
            <a:gd name="connsiteY288" fmla="*/ 1349829 h 2435337"/>
            <a:gd name="connsiteX289" fmla="*/ 1132114 w 2579077"/>
            <a:gd name="connsiteY289" fmla="*/ 1356528 h 2435337"/>
            <a:gd name="connsiteX290" fmla="*/ 1095270 w 2579077"/>
            <a:gd name="connsiteY290" fmla="*/ 1346479 h 2435337"/>
            <a:gd name="connsiteX291" fmla="*/ 1061776 w 2579077"/>
            <a:gd name="connsiteY291" fmla="*/ 1326383 h 2435337"/>
            <a:gd name="connsiteX292" fmla="*/ 1051728 w 2579077"/>
            <a:gd name="connsiteY292" fmla="*/ 1323033 h 2435337"/>
            <a:gd name="connsiteX293" fmla="*/ 1045029 w 2579077"/>
            <a:gd name="connsiteY293" fmla="*/ 1312985 h 2435337"/>
            <a:gd name="connsiteX294" fmla="*/ 1031631 w 2579077"/>
            <a:gd name="connsiteY294" fmla="*/ 1309635 h 2435337"/>
            <a:gd name="connsiteX295" fmla="*/ 1011534 w 2579077"/>
            <a:gd name="connsiteY295" fmla="*/ 1302937 h 2435337"/>
            <a:gd name="connsiteX296" fmla="*/ 1001486 w 2579077"/>
            <a:gd name="connsiteY296" fmla="*/ 1299587 h 2435337"/>
            <a:gd name="connsiteX297" fmla="*/ 971341 w 2579077"/>
            <a:gd name="connsiteY297" fmla="*/ 1296238 h 2435337"/>
            <a:gd name="connsiteX298" fmla="*/ 964642 w 2579077"/>
            <a:gd name="connsiteY298" fmla="*/ 1286189 h 2435337"/>
            <a:gd name="connsiteX299" fmla="*/ 954593 w 2579077"/>
            <a:gd name="connsiteY299" fmla="*/ 1272791 h 2435337"/>
            <a:gd name="connsiteX300" fmla="*/ 951244 w 2579077"/>
            <a:gd name="connsiteY300" fmla="*/ 1256044 h 2435337"/>
            <a:gd name="connsiteX301" fmla="*/ 941196 w 2579077"/>
            <a:gd name="connsiteY301" fmla="*/ 1235948 h 2435337"/>
            <a:gd name="connsiteX302" fmla="*/ 931147 w 2579077"/>
            <a:gd name="connsiteY302" fmla="*/ 1168958 h 2435337"/>
            <a:gd name="connsiteX303" fmla="*/ 924448 w 2579077"/>
            <a:gd name="connsiteY303" fmla="*/ 1148862 h 2435337"/>
            <a:gd name="connsiteX304" fmla="*/ 921099 w 2579077"/>
            <a:gd name="connsiteY304" fmla="*/ 1138813 h 2435337"/>
            <a:gd name="connsiteX305" fmla="*/ 917750 w 2579077"/>
            <a:gd name="connsiteY305" fmla="*/ 1128765 h 2435337"/>
            <a:gd name="connsiteX306" fmla="*/ 911051 w 2579077"/>
            <a:gd name="connsiteY306" fmla="*/ 1078523 h 2435337"/>
            <a:gd name="connsiteX307" fmla="*/ 907701 w 2579077"/>
            <a:gd name="connsiteY307" fmla="*/ 994787 h 2435337"/>
            <a:gd name="connsiteX308" fmla="*/ 901002 w 2579077"/>
            <a:gd name="connsiteY308" fmla="*/ 924449 h 2435337"/>
            <a:gd name="connsiteX309" fmla="*/ 897653 w 2579077"/>
            <a:gd name="connsiteY309" fmla="*/ 914400 h 2435337"/>
            <a:gd name="connsiteX310" fmla="*/ 894303 w 2579077"/>
            <a:gd name="connsiteY310" fmla="*/ 901002 h 2435337"/>
            <a:gd name="connsiteX311" fmla="*/ 887604 w 2579077"/>
            <a:gd name="connsiteY311" fmla="*/ 880906 h 2435337"/>
            <a:gd name="connsiteX312" fmla="*/ 880906 w 2579077"/>
            <a:gd name="connsiteY312" fmla="*/ 854110 h 2435337"/>
            <a:gd name="connsiteX313" fmla="*/ 877556 w 2579077"/>
            <a:gd name="connsiteY313" fmla="*/ 790471 h 2435337"/>
            <a:gd name="connsiteX314" fmla="*/ 874207 w 2579077"/>
            <a:gd name="connsiteY314" fmla="*/ 633046 h 2435337"/>
            <a:gd name="connsiteX315" fmla="*/ 864158 w 2579077"/>
            <a:gd name="connsiteY315" fmla="*/ 629697 h 2435337"/>
            <a:gd name="connsiteX316" fmla="*/ 854110 w 2579077"/>
            <a:gd name="connsiteY316" fmla="*/ 622998 h 2435337"/>
            <a:gd name="connsiteX317" fmla="*/ 844062 w 2579077"/>
            <a:gd name="connsiteY317" fmla="*/ 629697 h 2435337"/>
            <a:gd name="connsiteX318" fmla="*/ 830664 w 2579077"/>
            <a:gd name="connsiteY318" fmla="*/ 659842 h 2435337"/>
            <a:gd name="connsiteX319" fmla="*/ 820615 w 2579077"/>
            <a:gd name="connsiteY319" fmla="*/ 666541 h 2435337"/>
            <a:gd name="connsiteX320" fmla="*/ 810567 w 2579077"/>
            <a:gd name="connsiteY320" fmla="*/ 686638 h 2435337"/>
            <a:gd name="connsiteX321" fmla="*/ 800519 w 2579077"/>
            <a:gd name="connsiteY321" fmla="*/ 689987 h 2435337"/>
            <a:gd name="connsiteX322" fmla="*/ 790470 w 2579077"/>
            <a:gd name="connsiteY322" fmla="*/ 700035 h 2435337"/>
            <a:gd name="connsiteX323" fmla="*/ 780422 w 2579077"/>
            <a:gd name="connsiteY323" fmla="*/ 706734 h 2435337"/>
            <a:gd name="connsiteX324" fmla="*/ 763675 w 2579077"/>
            <a:gd name="connsiteY324" fmla="*/ 723482 h 2435337"/>
            <a:gd name="connsiteX325" fmla="*/ 746928 w 2579077"/>
            <a:gd name="connsiteY325" fmla="*/ 710084 h 2435337"/>
            <a:gd name="connsiteX326" fmla="*/ 726831 w 2579077"/>
            <a:gd name="connsiteY326" fmla="*/ 703385 h 2435337"/>
            <a:gd name="connsiteX327" fmla="*/ 673240 w 2579077"/>
            <a:gd name="connsiteY327" fmla="*/ 686638 h 2435337"/>
            <a:gd name="connsiteX328" fmla="*/ 643095 w 2579077"/>
            <a:gd name="connsiteY328" fmla="*/ 673240 h 2435337"/>
            <a:gd name="connsiteX329" fmla="*/ 616299 w 2579077"/>
            <a:gd name="connsiteY329" fmla="*/ 649794 h 2435337"/>
            <a:gd name="connsiteX330" fmla="*/ 596202 w 2579077"/>
            <a:gd name="connsiteY330" fmla="*/ 636396 h 2435337"/>
            <a:gd name="connsiteX331" fmla="*/ 586154 w 2579077"/>
            <a:gd name="connsiteY331" fmla="*/ 633046 h 2435337"/>
            <a:gd name="connsiteX332" fmla="*/ 576106 w 2579077"/>
            <a:gd name="connsiteY332" fmla="*/ 622998 h 2435337"/>
            <a:gd name="connsiteX333" fmla="*/ 556009 w 2579077"/>
            <a:gd name="connsiteY333" fmla="*/ 609600 h 2435337"/>
            <a:gd name="connsiteX334" fmla="*/ 549310 w 2579077"/>
            <a:gd name="connsiteY334" fmla="*/ 599552 h 2435337"/>
            <a:gd name="connsiteX335" fmla="*/ 529213 w 2579077"/>
            <a:gd name="connsiteY335" fmla="*/ 589504 h 2435337"/>
            <a:gd name="connsiteX336" fmla="*/ 499068 w 2579077"/>
            <a:gd name="connsiteY336" fmla="*/ 559358 h 2435337"/>
            <a:gd name="connsiteX337" fmla="*/ 489020 w 2579077"/>
            <a:gd name="connsiteY337" fmla="*/ 549310 h 2435337"/>
            <a:gd name="connsiteX338" fmla="*/ 472273 w 2579077"/>
            <a:gd name="connsiteY338" fmla="*/ 529213 h 2435337"/>
            <a:gd name="connsiteX339" fmla="*/ 462224 w 2579077"/>
            <a:gd name="connsiteY339" fmla="*/ 522515 h 2435337"/>
            <a:gd name="connsiteX340" fmla="*/ 445477 w 2579077"/>
            <a:gd name="connsiteY340" fmla="*/ 509117 h 2435337"/>
            <a:gd name="connsiteX341" fmla="*/ 435429 w 2579077"/>
            <a:gd name="connsiteY341" fmla="*/ 499068 h 2435337"/>
            <a:gd name="connsiteX342" fmla="*/ 411982 w 2579077"/>
            <a:gd name="connsiteY342" fmla="*/ 485671 h 2435337"/>
            <a:gd name="connsiteX343" fmla="*/ 398585 w 2579077"/>
            <a:gd name="connsiteY343" fmla="*/ 472273 h 2435337"/>
            <a:gd name="connsiteX344" fmla="*/ 375139 w 2579077"/>
            <a:gd name="connsiteY344" fmla="*/ 445477 h 2435337"/>
            <a:gd name="connsiteX345" fmla="*/ 358391 w 2579077"/>
            <a:gd name="connsiteY345" fmla="*/ 425380 h 2435337"/>
            <a:gd name="connsiteX346" fmla="*/ 338295 w 2579077"/>
            <a:gd name="connsiteY346" fmla="*/ 395235 h 2435337"/>
            <a:gd name="connsiteX347" fmla="*/ 331596 w 2579077"/>
            <a:gd name="connsiteY347" fmla="*/ 385187 h 2435337"/>
            <a:gd name="connsiteX348" fmla="*/ 321547 w 2579077"/>
            <a:gd name="connsiteY348" fmla="*/ 375139 h 2435337"/>
            <a:gd name="connsiteX349" fmla="*/ 311499 w 2579077"/>
            <a:gd name="connsiteY349" fmla="*/ 368440 h 2435337"/>
            <a:gd name="connsiteX350" fmla="*/ 291402 w 2579077"/>
            <a:gd name="connsiteY350" fmla="*/ 348343 h 2435337"/>
            <a:gd name="connsiteX351" fmla="*/ 278004 w 2579077"/>
            <a:gd name="connsiteY351" fmla="*/ 331596 h 2435337"/>
            <a:gd name="connsiteX352" fmla="*/ 264607 w 2579077"/>
            <a:gd name="connsiteY352" fmla="*/ 314849 h 2435337"/>
            <a:gd name="connsiteX353" fmla="*/ 254558 w 2579077"/>
            <a:gd name="connsiteY353" fmla="*/ 294752 h 2435337"/>
            <a:gd name="connsiteX354" fmla="*/ 247859 w 2579077"/>
            <a:gd name="connsiteY354" fmla="*/ 281354 h 2435337"/>
            <a:gd name="connsiteX355" fmla="*/ 237811 w 2579077"/>
            <a:gd name="connsiteY355" fmla="*/ 271306 h 2435337"/>
            <a:gd name="connsiteX356" fmla="*/ 221064 w 2579077"/>
            <a:gd name="connsiteY356" fmla="*/ 251209 h 2435337"/>
            <a:gd name="connsiteX357" fmla="*/ 204317 w 2579077"/>
            <a:gd name="connsiteY357" fmla="*/ 231112 h 2435337"/>
            <a:gd name="connsiteX358" fmla="*/ 194268 w 2579077"/>
            <a:gd name="connsiteY358" fmla="*/ 211016 h 2435337"/>
            <a:gd name="connsiteX359" fmla="*/ 174171 w 2579077"/>
            <a:gd name="connsiteY359" fmla="*/ 194268 h 2435337"/>
            <a:gd name="connsiteX360" fmla="*/ 160774 w 2579077"/>
            <a:gd name="connsiteY360" fmla="*/ 177521 h 2435337"/>
            <a:gd name="connsiteX361" fmla="*/ 157424 w 2579077"/>
            <a:gd name="connsiteY361" fmla="*/ 167473 h 2435337"/>
            <a:gd name="connsiteX362" fmla="*/ 117231 w 2579077"/>
            <a:gd name="connsiteY362" fmla="*/ 157424 h 2435337"/>
            <a:gd name="connsiteX363" fmla="*/ 97134 w 2579077"/>
            <a:gd name="connsiteY363" fmla="*/ 150726 h 2435337"/>
            <a:gd name="connsiteX364" fmla="*/ 87086 w 2579077"/>
            <a:gd name="connsiteY364" fmla="*/ 147376 h 2435337"/>
            <a:gd name="connsiteX365" fmla="*/ 63640 w 2579077"/>
            <a:gd name="connsiteY365" fmla="*/ 137328 h 2435337"/>
            <a:gd name="connsiteX366" fmla="*/ 33495 w 2579077"/>
            <a:gd name="connsiteY366" fmla="*/ 113882 h 2435337"/>
            <a:gd name="connsiteX367" fmla="*/ 20097 w 2579077"/>
            <a:gd name="connsiteY367" fmla="*/ 90435 h 2435337"/>
            <a:gd name="connsiteX368" fmla="*/ 13398 w 2579077"/>
            <a:gd name="connsiteY368" fmla="*/ 80387 h 2435337"/>
            <a:gd name="connsiteX369" fmla="*/ 6699 w 2579077"/>
            <a:gd name="connsiteY369" fmla="*/ 60290 h 2435337"/>
            <a:gd name="connsiteX370" fmla="*/ 0 w 2579077"/>
            <a:gd name="connsiteY370" fmla="*/ 30145 h 243533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  <a:cxn ang="0">
              <a:pos x="connsiteX91" y="connsiteY91"/>
            </a:cxn>
            <a:cxn ang="0">
              <a:pos x="connsiteX92" y="connsiteY92"/>
            </a:cxn>
            <a:cxn ang="0">
              <a:pos x="connsiteX93" y="connsiteY93"/>
            </a:cxn>
            <a:cxn ang="0">
              <a:pos x="connsiteX94" y="connsiteY94"/>
            </a:cxn>
            <a:cxn ang="0">
              <a:pos x="connsiteX95" y="connsiteY95"/>
            </a:cxn>
            <a:cxn ang="0">
              <a:pos x="connsiteX96" y="connsiteY96"/>
            </a:cxn>
            <a:cxn ang="0">
              <a:pos x="connsiteX97" y="connsiteY97"/>
            </a:cxn>
            <a:cxn ang="0">
              <a:pos x="connsiteX98" y="connsiteY98"/>
            </a:cxn>
            <a:cxn ang="0">
              <a:pos x="connsiteX99" y="connsiteY99"/>
            </a:cxn>
            <a:cxn ang="0">
              <a:pos x="connsiteX100" y="connsiteY100"/>
            </a:cxn>
            <a:cxn ang="0">
              <a:pos x="connsiteX101" y="connsiteY101"/>
            </a:cxn>
            <a:cxn ang="0">
              <a:pos x="connsiteX102" y="connsiteY102"/>
            </a:cxn>
            <a:cxn ang="0">
              <a:pos x="connsiteX103" y="connsiteY103"/>
            </a:cxn>
            <a:cxn ang="0">
              <a:pos x="connsiteX104" y="connsiteY104"/>
            </a:cxn>
            <a:cxn ang="0">
              <a:pos x="connsiteX105" y="connsiteY105"/>
            </a:cxn>
            <a:cxn ang="0">
              <a:pos x="connsiteX106" y="connsiteY106"/>
            </a:cxn>
            <a:cxn ang="0">
              <a:pos x="connsiteX107" y="connsiteY107"/>
            </a:cxn>
            <a:cxn ang="0">
              <a:pos x="connsiteX108" y="connsiteY108"/>
            </a:cxn>
            <a:cxn ang="0">
              <a:pos x="connsiteX109" y="connsiteY109"/>
            </a:cxn>
            <a:cxn ang="0">
              <a:pos x="connsiteX110" y="connsiteY110"/>
            </a:cxn>
            <a:cxn ang="0">
              <a:pos x="connsiteX111" y="connsiteY111"/>
            </a:cxn>
            <a:cxn ang="0">
              <a:pos x="connsiteX112" y="connsiteY112"/>
            </a:cxn>
            <a:cxn ang="0">
              <a:pos x="connsiteX113" y="connsiteY113"/>
            </a:cxn>
            <a:cxn ang="0">
              <a:pos x="connsiteX114" y="connsiteY114"/>
            </a:cxn>
            <a:cxn ang="0">
              <a:pos x="connsiteX115" y="connsiteY115"/>
            </a:cxn>
            <a:cxn ang="0">
              <a:pos x="connsiteX116" y="connsiteY116"/>
            </a:cxn>
            <a:cxn ang="0">
              <a:pos x="connsiteX117" y="connsiteY117"/>
            </a:cxn>
            <a:cxn ang="0">
              <a:pos x="connsiteX118" y="connsiteY118"/>
            </a:cxn>
            <a:cxn ang="0">
              <a:pos x="connsiteX119" y="connsiteY119"/>
            </a:cxn>
            <a:cxn ang="0">
              <a:pos x="connsiteX120" y="connsiteY120"/>
            </a:cxn>
            <a:cxn ang="0">
              <a:pos x="connsiteX121" y="connsiteY121"/>
            </a:cxn>
            <a:cxn ang="0">
              <a:pos x="connsiteX122" y="connsiteY122"/>
            </a:cxn>
            <a:cxn ang="0">
              <a:pos x="connsiteX123" y="connsiteY123"/>
            </a:cxn>
            <a:cxn ang="0">
              <a:pos x="connsiteX124" y="connsiteY124"/>
            </a:cxn>
            <a:cxn ang="0">
              <a:pos x="connsiteX125" y="connsiteY125"/>
            </a:cxn>
            <a:cxn ang="0">
              <a:pos x="connsiteX126" y="connsiteY126"/>
            </a:cxn>
            <a:cxn ang="0">
              <a:pos x="connsiteX127" y="connsiteY127"/>
            </a:cxn>
            <a:cxn ang="0">
              <a:pos x="connsiteX128" y="connsiteY128"/>
            </a:cxn>
            <a:cxn ang="0">
              <a:pos x="connsiteX129" y="connsiteY129"/>
            </a:cxn>
            <a:cxn ang="0">
              <a:pos x="connsiteX130" y="connsiteY130"/>
            </a:cxn>
            <a:cxn ang="0">
              <a:pos x="connsiteX131" y="connsiteY131"/>
            </a:cxn>
            <a:cxn ang="0">
              <a:pos x="connsiteX132" y="connsiteY132"/>
            </a:cxn>
            <a:cxn ang="0">
              <a:pos x="connsiteX133" y="connsiteY133"/>
            </a:cxn>
            <a:cxn ang="0">
              <a:pos x="connsiteX134" y="connsiteY134"/>
            </a:cxn>
            <a:cxn ang="0">
              <a:pos x="connsiteX135" y="connsiteY135"/>
            </a:cxn>
            <a:cxn ang="0">
              <a:pos x="connsiteX136" y="connsiteY136"/>
            </a:cxn>
            <a:cxn ang="0">
              <a:pos x="connsiteX137" y="connsiteY137"/>
            </a:cxn>
            <a:cxn ang="0">
              <a:pos x="connsiteX138" y="connsiteY138"/>
            </a:cxn>
            <a:cxn ang="0">
              <a:pos x="connsiteX139" y="connsiteY139"/>
            </a:cxn>
            <a:cxn ang="0">
              <a:pos x="connsiteX140" y="connsiteY140"/>
            </a:cxn>
            <a:cxn ang="0">
              <a:pos x="connsiteX141" y="connsiteY141"/>
            </a:cxn>
            <a:cxn ang="0">
              <a:pos x="connsiteX142" y="connsiteY142"/>
            </a:cxn>
            <a:cxn ang="0">
              <a:pos x="connsiteX143" y="connsiteY143"/>
            </a:cxn>
            <a:cxn ang="0">
              <a:pos x="connsiteX144" y="connsiteY144"/>
            </a:cxn>
            <a:cxn ang="0">
              <a:pos x="connsiteX145" y="connsiteY145"/>
            </a:cxn>
            <a:cxn ang="0">
              <a:pos x="connsiteX146" y="connsiteY146"/>
            </a:cxn>
            <a:cxn ang="0">
              <a:pos x="connsiteX147" y="connsiteY147"/>
            </a:cxn>
            <a:cxn ang="0">
              <a:pos x="connsiteX148" y="connsiteY148"/>
            </a:cxn>
            <a:cxn ang="0">
              <a:pos x="connsiteX149" y="connsiteY149"/>
            </a:cxn>
            <a:cxn ang="0">
              <a:pos x="connsiteX150" y="connsiteY150"/>
            </a:cxn>
            <a:cxn ang="0">
              <a:pos x="connsiteX151" y="connsiteY151"/>
            </a:cxn>
            <a:cxn ang="0">
              <a:pos x="connsiteX152" y="connsiteY152"/>
            </a:cxn>
            <a:cxn ang="0">
              <a:pos x="connsiteX153" y="connsiteY153"/>
            </a:cxn>
            <a:cxn ang="0">
              <a:pos x="connsiteX154" y="connsiteY154"/>
            </a:cxn>
            <a:cxn ang="0">
              <a:pos x="connsiteX155" y="connsiteY155"/>
            </a:cxn>
            <a:cxn ang="0">
              <a:pos x="connsiteX156" y="connsiteY156"/>
            </a:cxn>
            <a:cxn ang="0">
              <a:pos x="connsiteX157" y="connsiteY157"/>
            </a:cxn>
            <a:cxn ang="0">
              <a:pos x="connsiteX158" y="connsiteY158"/>
            </a:cxn>
            <a:cxn ang="0">
              <a:pos x="connsiteX159" y="connsiteY159"/>
            </a:cxn>
            <a:cxn ang="0">
              <a:pos x="connsiteX160" y="connsiteY160"/>
            </a:cxn>
            <a:cxn ang="0">
              <a:pos x="connsiteX161" y="connsiteY161"/>
            </a:cxn>
            <a:cxn ang="0">
              <a:pos x="connsiteX162" y="connsiteY162"/>
            </a:cxn>
            <a:cxn ang="0">
              <a:pos x="connsiteX163" y="connsiteY163"/>
            </a:cxn>
            <a:cxn ang="0">
              <a:pos x="connsiteX164" y="connsiteY164"/>
            </a:cxn>
            <a:cxn ang="0">
              <a:pos x="connsiteX165" y="connsiteY165"/>
            </a:cxn>
            <a:cxn ang="0">
              <a:pos x="connsiteX166" y="connsiteY166"/>
            </a:cxn>
            <a:cxn ang="0">
              <a:pos x="connsiteX167" y="connsiteY167"/>
            </a:cxn>
            <a:cxn ang="0">
              <a:pos x="connsiteX168" y="connsiteY168"/>
            </a:cxn>
            <a:cxn ang="0">
              <a:pos x="connsiteX169" y="connsiteY169"/>
            </a:cxn>
            <a:cxn ang="0">
              <a:pos x="connsiteX170" y="connsiteY170"/>
            </a:cxn>
            <a:cxn ang="0">
              <a:pos x="connsiteX171" y="connsiteY171"/>
            </a:cxn>
            <a:cxn ang="0">
              <a:pos x="connsiteX172" y="connsiteY172"/>
            </a:cxn>
            <a:cxn ang="0">
              <a:pos x="connsiteX173" y="connsiteY173"/>
            </a:cxn>
            <a:cxn ang="0">
              <a:pos x="connsiteX174" y="connsiteY174"/>
            </a:cxn>
            <a:cxn ang="0">
              <a:pos x="connsiteX175" y="connsiteY175"/>
            </a:cxn>
            <a:cxn ang="0">
              <a:pos x="connsiteX176" y="connsiteY176"/>
            </a:cxn>
            <a:cxn ang="0">
              <a:pos x="connsiteX177" y="connsiteY177"/>
            </a:cxn>
            <a:cxn ang="0">
              <a:pos x="connsiteX178" y="connsiteY178"/>
            </a:cxn>
            <a:cxn ang="0">
              <a:pos x="connsiteX179" y="connsiteY179"/>
            </a:cxn>
            <a:cxn ang="0">
              <a:pos x="connsiteX180" y="connsiteY180"/>
            </a:cxn>
            <a:cxn ang="0">
              <a:pos x="connsiteX181" y="connsiteY181"/>
            </a:cxn>
            <a:cxn ang="0">
              <a:pos x="connsiteX182" y="connsiteY182"/>
            </a:cxn>
            <a:cxn ang="0">
              <a:pos x="connsiteX183" y="connsiteY183"/>
            </a:cxn>
            <a:cxn ang="0">
              <a:pos x="connsiteX184" y="connsiteY184"/>
            </a:cxn>
            <a:cxn ang="0">
              <a:pos x="connsiteX185" y="connsiteY185"/>
            </a:cxn>
            <a:cxn ang="0">
              <a:pos x="connsiteX186" y="connsiteY186"/>
            </a:cxn>
            <a:cxn ang="0">
              <a:pos x="connsiteX187" y="connsiteY187"/>
            </a:cxn>
            <a:cxn ang="0">
              <a:pos x="connsiteX188" y="connsiteY188"/>
            </a:cxn>
            <a:cxn ang="0">
              <a:pos x="connsiteX189" y="connsiteY189"/>
            </a:cxn>
            <a:cxn ang="0">
              <a:pos x="connsiteX190" y="connsiteY190"/>
            </a:cxn>
            <a:cxn ang="0">
              <a:pos x="connsiteX191" y="connsiteY191"/>
            </a:cxn>
            <a:cxn ang="0">
              <a:pos x="connsiteX192" y="connsiteY192"/>
            </a:cxn>
            <a:cxn ang="0">
              <a:pos x="connsiteX193" y="connsiteY193"/>
            </a:cxn>
            <a:cxn ang="0">
              <a:pos x="connsiteX194" y="connsiteY194"/>
            </a:cxn>
            <a:cxn ang="0">
              <a:pos x="connsiteX195" y="connsiteY195"/>
            </a:cxn>
            <a:cxn ang="0">
              <a:pos x="connsiteX196" y="connsiteY196"/>
            </a:cxn>
            <a:cxn ang="0">
              <a:pos x="connsiteX197" y="connsiteY197"/>
            </a:cxn>
            <a:cxn ang="0">
              <a:pos x="connsiteX198" y="connsiteY198"/>
            </a:cxn>
            <a:cxn ang="0">
              <a:pos x="connsiteX199" y="connsiteY199"/>
            </a:cxn>
            <a:cxn ang="0">
              <a:pos x="connsiteX200" y="connsiteY200"/>
            </a:cxn>
            <a:cxn ang="0">
              <a:pos x="connsiteX201" y="connsiteY201"/>
            </a:cxn>
            <a:cxn ang="0">
              <a:pos x="connsiteX202" y="connsiteY202"/>
            </a:cxn>
            <a:cxn ang="0">
              <a:pos x="connsiteX203" y="connsiteY203"/>
            </a:cxn>
            <a:cxn ang="0">
              <a:pos x="connsiteX204" y="connsiteY204"/>
            </a:cxn>
            <a:cxn ang="0">
              <a:pos x="connsiteX205" y="connsiteY205"/>
            </a:cxn>
            <a:cxn ang="0">
              <a:pos x="connsiteX206" y="connsiteY206"/>
            </a:cxn>
            <a:cxn ang="0">
              <a:pos x="connsiteX207" y="connsiteY207"/>
            </a:cxn>
            <a:cxn ang="0">
              <a:pos x="connsiteX208" y="connsiteY208"/>
            </a:cxn>
            <a:cxn ang="0">
              <a:pos x="connsiteX209" y="connsiteY209"/>
            </a:cxn>
            <a:cxn ang="0">
              <a:pos x="connsiteX210" y="connsiteY210"/>
            </a:cxn>
            <a:cxn ang="0">
              <a:pos x="connsiteX211" y="connsiteY211"/>
            </a:cxn>
            <a:cxn ang="0">
              <a:pos x="connsiteX212" y="connsiteY212"/>
            </a:cxn>
            <a:cxn ang="0">
              <a:pos x="connsiteX213" y="connsiteY213"/>
            </a:cxn>
            <a:cxn ang="0">
              <a:pos x="connsiteX214" y="connsiteY214"/>
            </a:cxn>
            <a:cxn ang="0">
              <a:pos x="connsiteX215" y="connsiteY215"/>
            </a:cxn>
            <a:cxn ang="0">
              <a:pos x="connsiteX216" y="connsiteY216"/>
            </a:cxn>
            <a:cxn ang="0">
              <a:pos x="connsiteX217" y="connsiteY217"/>
            </a:cxn>
            <a:cxn ang="0">
              <a:pos x="connsiteX218" y="connsiteY218"/>
            </a:cxn>
            <a:cxn ang="0">
              <a:pos x="connsiteX219" y="connsiteY219"/>
            </a:cxn>
            <a:cxn ang="0">
              <a:pos x="connsiteX220" y="connsiteY220"/>
            </a:cxn>
            <a:cxn ang="0">
              <a:pos x="connsiteX221" y="connsiteY221"/>
            </a:cxn>
            <a:cxn ang="0">
              <a:pos x="connsiteX222" y="connsiteY222"/>
            </a:cxn>
            <a:cxn ang="0">
              <a:pos x="connsiteX223" y="connsiteY223"/>
            </a:cxn>
            <a:cxn ang="0">
              <a:pos x="connsiteX224" y="connsiteY224"/>
            </a:cxn>
            <a:cxn ang="0">
              <a:pos x="connsiteX225" y="connsiteY225"/>
            </a:cxn>
            <a:cxn ang="0">
              <a:pos x="connsiteX226" y="connsiteY226"/>
            </a:cxn>
            <a:cxn ang="0">
              <a:pos x="connsiteX227" y="connsiteY227"/>
            </a:cxn>
            <a:cxn ang="0">
              <a:pos x="connsiteX228" y="connsiteY228"/>
            </a:cxn>
            <a:cxn ang="0">
              <a:pos x="connsiteX229" y="connsiteY229"/>
            </a:cxn>
            <a:cxn ang="0">
              <a:pos x="connsiteX230" y="connsiteY230"/>
            </a:cxn>
            <a:cxn ang="0">
              <a:pos x="connsiteX231" y="connsiteY231"/>
            </a:cxn>
            <a:cxn ang="0">
              <a:pos x="connsiteX232" y="connsiteY232"/>
            </a:cxn>
            <a:cxn ang="0">
              <a:pos x="connsiteX233" y="connsiteY233"/>
            </a:cxn>
            <a:cxn ang="0">
              <a:pos x="connsiteX234" y="connsiteY234"/>
            </a:cxn>
            <a:cxn ang="0">
              <a:pos x="connsiteX235" y="connsiteY235"/>
            </a:cxn>
            <a:cxn ang="0">
              <a:pos x="connsiteX236" y="connsiteY236"/>
            </a:cxn>
            <a:cxn ang="0">
              <a:pos x="connsiteX237" y="connsiteY237"/>
            </a:cxn>
            <a:cxn ang="0">
              <a:pos x="connsiteX238" y="connsiteY238"/>
            </a:cxn>
            <a:cxn ang="0">
              <a:pos x="connsiteX239" y="connsiteY239"/>
            </a:cxn>
            <a:cxn ang="0">
              <a:pos x="connsiteX240" y="connsiteY240"/>
            </a:cxn>
            <a:cxn ang="0">
              <a:pos x="connsiteX241" y="connsiteY241"/>
            </a:cxn>
            <a:cxn ang="0">
              <a:pos x="connsiteX242" y="connsiteY242"/>
            </a:cxn>
            <a:cxn ang="0">
              <a:pos x="connsiteX243" y="connsiteY243"/>
            </a:cxn>
            <a:cxn ang="0">
              <a:pos x="connsiteX244" y="connsiteY244"/>
            </a:cxn>
            <a:cxn ang="0">
              <a:pos x="connsiteX245" y="connsiteY245"/>
            </a:cxn>
            <a:cxn ang="0">
              <a:pos x="connsiteX246" y="connsiteY246"/>
            </a:cxn>
            <a:cxn ang="0">
              <a:pos x="connsiteX247" y="connsiteY247"/>
            </a:cxn>
            <a:cxn ang="0">
              <a:pos x="connsiteX248" y="connsiteY248"/>
            </a:cxn>
            <a:cxn ang="0">
              <a:pos x="connsiteX249" y="connsiteY249"/>
            </a:cxn>
            <a:cxn ang="0">
              <a:pos x="connsiteX250" y="connsiteY250"/>
            </a:cxn>
            <a:cxn ang="0">
              <a:pos x="connsiteX251" y="connsiteY251"/>
            </a:cxn>
            <a:cxn ang="0">
              <a:pos x="connsiteX252" y="connsiteY252"/>
            </a:cxn>
            <a:cxn ang="0">
              <a:pos x="connsiteX253" y="connsiteY253"/>
            </a:cxn>
            <a:cxn ang="0">
              <a:pos x="connsiteX254" y="connsiteY254"/>
            </a:cxn>
            <a:cxn ang="0">
              <a:pos x="connsiteX255" y="connsiteY255"/>
            </a:cxn>
            <a:cxn ang="0">
              <a:pos x="connsiteX256" y="connsiteY256"/>
            </a:cxn>
            <a:cxn ang="0">
              <a:pos x="connsiteX257" y="connsiteY257"/>
            </a:cxn>
            <a:cxn ang="0">
              <a:pos x="connsiteX258" y="connsiteY258"/>
            </a:cxn>
            <a:cxn ang="0">
              <a:pos x="connsiteX259" y="connsiteY259"/>
            </a:cxn>
            <a:cxn ang="0">
              <a:pos x="connsiteX260" y="connsiteY260"/>
            </a:cxn>
            <a:cxn ang="0">
              <a:pos x="connsiteX261" y="connsiteY261"/>
            </a:cxn>
            <a:cxn ang="0">
              <a:pos x="connsiteX262" y="connsiteY262"/>
            </a:cxn>
            <a:cxn ang="0">
              <a:pos x="connsiteX263" y="connsiteY263"/>
            </a:cxn>
            <a:cxn ang="0">
              <a:pos x="connsiteX264" y="connsiteY264"/>
            </a:cxn>
            <a:cxn ang="0">
              <a:pos x="connsiteX265" y="connsiteY265"/>
            </a:cxn>
            <a:cxn ang="0">
              <a:pos x="connsiteX266" y="connsiteY266"/>
            </a:cxn>
            <a:cxn ang="0">
              <a:pos x="connsiteX267" y="connsiteY267"/>
            </a:cxn>
            <a:cxn ang="0">
              <a:pos x="connsiteX268" y="connsiteY268"/>
            </a:cxn>
            <a:cxn ang="0">
              <a:pos x="connsiteX269" y="connsiteY269"/>
            </a:cxn>
            <a:cxn ang="0">
              <a:pos x="connsiteX270" y="connsiteY270"/>
            </a:cxn>
            <a:cxn ang="0">
              <a:pos x="connsiteX271" y="connsiteY271"/>
            </a:cxn>
            <a:cxn ang="0">
              <a:pos x="connsiteX272" y="connsiteY272"/>
            </a:cxn>
            <a:cxn ang="0">
              <a:pos x="connsiteX273" y="connsiteY273"/>
            </a:cxn>
            <a:cxn ang="0">
              <a:pos x="connsiteX274" y="connsiteY274"/>
            </a:cxn>
            <a:cxn ang="0">
              <a:pos x="connsiteX275" y="connsiteY275"/>
            </a:cxn>
            <a:cxn ang="0">
              <a:pos x="connsiteX276" y="connsiteY276"/>
            </a:cxn>
            <a:cxn ang="0">
              <a:pos x="connsiteX277" y="connsiteY277"/>
            </a:cxn>
            <a:cxn ang="0">
              <a:pos x="connsiteX278" y="connsiteY278"/>
            </a:cxn>
            <a:cxn ang="0">
              <a:pos x="connsiteX279" y="connsiteY279"/>
            </a:cxn>
            <a:cxn ang="0">
              <a:pos x="connsiteX280" y="connsiteY280"/>
            </a:cxn>
            <a:cxn ang="0">
              <a:pos x="connsiteX281" y="connsiteY281"/>
            </a:cxn>
            <a:cxn ang="0">
              <a:pos x="connsiteX282" y="connsiteY282"/>
            </a:cxn>
            <a:cxn ang="0">
              <a:pos x="connsiteX283" y="connsiteY283"/>
            </a:cxn>
            <a:cxn ang="0">
              <a:pos x="connsiteX284" y="connsiteY284"/>
            </a:cxn>
            <a:cxn ang="0">
              <a:pos x="connsiteX285" y="connsiteY285"/>
            </a:cxn>
            <a:cxn ang="0">
              <a:pos x="connsiteX286" y="connsiteY286"/>
            </a:cxn>
            <a:cxn ang="0">
              <a:pos x="connsiteX287" y="connsiteY287"/>
            </a:cxn>
            <a:cxn ang="0">
              <a:pos x="connsiteX288" y="connsiteY288"/>
            </a:cxn>
            <a:cxn ang="0">
              <a:pos x="connsiteX289" y="connsiteY289"/>
            </a:cxn>
            <a:cxn ang="0">
              <a:pos x="connsiteX290" y="connsiteY290"/>
            </a:cxn>
            <a:cxn ang="0">
              <a:pos x="connsiteX291" y="connsiteY291"/>
            </a:cxn>
            <a:cxn ang="0">
              <a:pos x="connsiteX292" y="connsiteY292"/>
            </a:cxn>
            <a:cxn ang="0">
              <a:pos x="connsiteX293" y="connsiteY293"/>
            </a:cxn>
            <a:cxn ang="0">
              <a:pos x="connsiteX294" y="connsiteY294"/>
            </a:cxn>
            <a:cxn ang="0">
              <a:pos x="connsiteX295" y="connsiteY295"/>
            </a:cxn>
            <a:cxn ang="0">
              <a:pos x="connsiteX296" y="connsiteY296"/>
            </a:cxn>
            <a:cxn ang="0">
              <a:pos x="connsiteX297" y="connsiteY297"/>
            </a:cxn>
            <a:cxn ang="0">
              <a:pos x="connsiteX298" y="connsiteY298"/>
            </a:cxn>
            <a:cxn ang="0">
              <a:pos x="connsiteX299" y="connsiteY299"/>
            </a:cxn>
            <a:cxn ang="0">
              <a:pos x="connsiteX300" y="connsiteY300"/>
            </a:cxn>
            <a:cxn ang="0">
              <a:pos x="connsiteX301" y="connsiteY301"/>
            </a:cxn>
            <a:cxn ang="0">
              <a:pos x="connsiteX302" y="connsiteY302"/>
            </a:cxn>
            <a:cxn ang="0">
              <a:pos x="connsiteX303" y="connsiteY303"/>
            </a:cxn>
            <a:cxn ang="0">
              <a:pos x="connsiteX304" y="connsiteY304"/>
            </a:cxn>
            <a:cxn ang="0">
              <a:pos x="connsiteX305" y="connsiteY305"/>
            </a:cxn>
            <a:cxn ang="0">
              <a:pos x="connsiteX306" y="connsiteY306"/>
            </a:cxn>
            <a:cxn ang="0">
              <a:pos x="connsiteX307" y="connsiteY307"/>
            </a:cxn>
            <a:cxn ang="0">
              <a:pos x="connsiteX308" y="connsiteY308"/>
            </a:cxn>
            <a:cxn ang="0">
              <a:pos x="connsiteX309" y="connsiteY309"/>
            </a:cxn>
            <a:cxn ang="0">
              <a:pos x="connsiteX310" y="connsiteY310"/>
            </a:cxn>
            <a:cxn ang="0">
              <a:pos x="connsiteX311" y="connsiteY311"/>
            </a:cxn>
            <a:cxn ang="0">
              <a:pos x="connsiteX312" y="connsiteY312"/>
            </a:cxn>
            <a:cxn ang="0">
              <a:pos x="connsiteX313" y="connsiteY313"/>
            </a:cxn>
            <a:cxn ang="0">
              <a:pos x="connsiteX314" y="connsiteY314"/>
            </a:cxn>
            <a:cxn ang="0">
              <a:pos x="connsiteX315" y="connsiteY315"/>
            </a:cxn>
            <a:cxn ang="0">
              <a:pos x="connsiteX316" y="connsiteY316"/>
            </a:cxn>
            <a:cxn ang="0">
              <a:pos x="connsiteX317" y="connsiteY317"/>
            </a:cxn>
            <a:cxn ang="0">
              <a:pos x="connsiteX318" y="connsiteY318"/>
            </a:cxn>
            <a:cxn ang="0">
              <a:pos x="connsiteX319" y="connsiteY319"/>
            </a:cxn>
            <a:cxn ang="0">
              <a:pos x="connsiteX320" y="connsiteY320"/>
            </a:cxn>
            <a:cxn ang="0">
              <a:pos x="connsiteX321" y="connsiteY321"/>
            </a:cxn>
            <a:cxn ang="0">
              <a:pos x="connsiteX322" y="connsiteY322"/>
            </a:cxn>
            <a:cxn ang="0">
              <a:pos x="connsiteX323" y="connsiteY323"/>
            </a:cxn>
            <a:cxn ang="0">
              <a:pos x="connsiteX324" y="connsiteY324"/>
            </a:cxn>
            <a:cxn ang="0">
              <a:pos x="connsiteX325" y="connsiteY325"/>
            </a:cxn>
            <a:cxn ang="0">
              <a:pos x="connsiteX326" y="connsiteY326"/>
            </a:cxn>
            <a:cxn ang="0">
              <a:pos x="connsiteX327" y="connsiteY327"/>
            </a:cxn>
            <a:cxn ang="0">
              <a:pos x="connsiteX328" y="connsiteY328"/>
            </a:cxn>
            <a:cxn ang="0">
              <a:pos x="connsiteX329" y="connsiteY329"/>
            </a:cxn>
            <a:cxn ang="0">
              <a:pos x="connsiteX330" y="connsiteY330"/>
            </a:cxn>
            <a:cxn ang="0">
              <a:pos x="connsiteX331" y="connsiteY331"/>
            </a:cxn>
            <a:cxn ang="0">
              <a:pos x="connsiteX332" y="connsiteY332"/>
            </a:cxn>
            <a:cxn ang="0">
              <a:pos x="connsiteX333" y="connsiteY333"/>
            </a:cxn>
            <a:cxn ang="0">
              <a:pos x="connsiteX334" y="connsiteY334"/>
            </a:cxn>
            <a:cxn ang="0">
              <a:pos x="connsiteX335" y="connsiteY335"/>
            </a:cxn>
            <a:cxn ang="0">
              <a:pos x="connsiteX336" y="connsiteY336"/>
            </a:cxn>
            <a:cxn ang="0">
              <a:pos x="connsiteX337" y="connsiteY337"/>
            </a:cxn>
            <a:cxn ang="0">
              <a:pos x="connsiteX338" y="connsiteY338"/>
            </a:cxn>
            <a:cxn ang="0">
              <a:pos x="connsiteX339" y="connsiteY339"/>
            </a:cxn>
            <a:cxn ang="0">
              <a:pos x="connsiteX340" y="connsiteY340"/>
            </a:cxn>
            <a:cxn ang="0">
              <a:pos x="connsiteX341" y="connsiteY341"/>
            </a:cxn>
            <a:cxn ang="0">
              <a:pos x="connsiteX342" y="connsiteY342"/>
            </a:cxn>
            <a:cxn ang="0">
              <a:pos x="connsiteX343" y="connsiteY343"/>
            </a:cxn>
            <a:cxn ang="0">
              <a:pos x="connsiteX344" y="connsiteY344"/>
            </a:cxn>
            <a:cxn ang="0">
              <a:pos x="connsiteX345" y="connsiteY345"/>
            </a:cxn>
            <a:cxn ang="0">
              <a:pos x="connsiteX346" y="connsiteY346"/>
            </a:cxn>
            <a:cxn ang="0">
              <a:pos x="connsiteX347" y="connsiteY347"/>
            </a:cxn>
            <a:cxn ang="0">
              <a:pos x="connsiteX348" y="connsiteY348"/>
            </a:cxn>
            <a:cxn ang="0">
              <a:pos x="connsiteX349" y="connsiteY349"/>
            </a:cxn>
            <a:cxn ang="0">
              <a:pos x="connsiteX350" y="connsiteY350"/>
            </a:cxn>
            <a:cxn ang="0">
              <a:pos x="connsiteX351" y="connsiteY351"/>
            </a:cxn>
            <a:cxn ang="0">
              <a:pos x="connsiteX352" y="connsiteY352"/>
            </a:cxn>
            <a:cxn ang="0">
              <a:pos x="connsiteX353" y="connsiteY353"/>
            </a:cxn>
            <a:cxn ang="0">
              <a:pos x="connsiteX354" y="connsiteY354"/>
            </a:cxn>
            <a:cxn ang="0">
              <a:pos x="connsiteX355" y="connsiteY355"/>
            </a:cxn>
            <a:cxn ang="0">
              <a:pos x="connsiteX356" y="connsiteY356"/>
            </a:cxn>
            <a:cxn ang="0">
              <a:pos x="connsiteX357" y="connsiteY357"/>
            </a:cxn>
            <a:cxn ang="0">
              <a:pos x="connsiteX358" y="connsiteY358"/>
            </a:cxn>
            <a:cxn ang="0">
              <a:pos x="connsiteX359" y="connsiteY359"/>
            </a:cxn>
            <a:cxn ang="0">
              <a:pos x="connsiteX360" y="connsiteY360"/>
            </a:cxn>
            <a:cxn ang="0">
              <a:pos x="connsiteX361" y="connsiteY361"/>
            </a:cxn>
            <a:cxn ang="0">
              <a:pos x="connsiteX362" y="connsiteY362"/>
            </a:cxn>
            <a:cxn ang="0">
              <a:pos x="connsiteX363" y="connsiteY363"/>
            </a:cxn>
            <a:cxn ang="0">
              <a:pos x="connsiteX364" y="connsiteY364"/>
            </a:cxn>
            <a:cxn ang="0">
              <a:pos x="connsiteX365" y="connsiteY365"/>
            </a:cxn>
            <a:cxn ang="0">
              <a:pos x="connsiteX366" y="connsiteY366"/>
            </a:cxn>
            <a:cxn ang="0">
              <a:pos x="connsiteX367" y="connsiteY367"/>
            </a:cxn>
            <a:cxn ang="0">
              <a:pos x="connsiteX368" y="connsiteY368"/>
            </a:cxn>
            <a:cxn ang="0">
              <a:pos x="connsiteX369" y="connsiteY369"/>
            </a:cxn>
            <a:cxn ang="0">
              <a:pos x="connsiteX370" y="connsiteY370"/>
            </a:cxn>
          </a:cxnLst>
          <a:rect l="l" t="t" r="r" b="b"/>
          <a:pathLst>
            <a:path w="2579077" h="2435337">
              <a:moveTo>
                <a:pt x="0" y="30145"/>
              </a:moveTo>
              <a:lnTo>
                <a:pt x="0" y="30145"/>
              </a:lnTo>
              <a:cubicBezTo>
                <a:pt x="25679" y="31262"/>
                <a:pt x="51707" y="29128"/>
                <a:pt x="77037" y="33495"/>
              </a:cubicBezTo>
              <a:cubicBezTo>
                <a:pt x="84971" y="34863"/>
                <a:pt x="89323" y="44941"/>
                <a:pt x="97134" y="46893"/>
              </a:cubicBezTo>
              <a:cubicBezTo>
                <a:pt x="118191" y="52156"/>
                <a:pt x="105975" y="49591"/>
                <a:pt x="133978" y="53591"/>
              </a:cubicBezTo>
              <a:cubicBezTo>
                <a:pt x="157424" y="52475"/>
                <a:pt x="180925" y="52191"/>
                <a:pt x="204317" y="50242"/>
              </a:cubicBezTo>
              <a:cubicBezTo>
                <a:pt x="207835" y="49949"/>
                <a:pt x="210940" y="47749"/>
                <a:pt x="214365" y="46893"/>
              </a:cubicBezTo>
              <a:lnTo>
                <a:pt x="241161" y="40194"/>
              </a:lnTo>
              <a:cubicBezTo>
                <a:pt x="247860" y="35728"/>
                <a:pt x="253362" y="28375"/>
                <a:pt x="261257" y="26796"/>
              </a:cubicBezTo>
              <a:cubicBezTo>
                <a:pt x="281466" y="22753"/>
                <a:pt x="272603" y="25246"/>
                <a:pt x="288053" y="20097"/>
              </a:cubicBezTo>
              <a:cubicBezTo>
                <a:pt x="303976" y="9481"/>
                <a:pt x="294283" y="14670"/>
                <a:pt x="318198" y="6699"/>
              </a:cubicBezTo>
              <a:lnTo>
                <a:pt x="328246" y="3350"/>
              </a:lnTo>
              <a:lnTo>
                <a:pt x="338295" y="0"/>
              </a:lnTo>
              <a:cubicBezTo>
                <a:pt x="341644" y="1117"/>
                <a:pt x="346291" y="477"/>
                <a:pt x="348343" y="3350"/>
              </a:cubicBezTo>
              <a:cubicBezTo>
                <a:pt x="352447" y="9096"/>
                <a:pt x="353330" y="16596"/>
                <a:pt x="355042" y="23446"/>
              </a:cubicBezTo>
              <a:cubicBezTo>
                <a:pt x="356116" y="27743"/>
                <a:pt x="359337" y="42085"/>
                <a:pt x="361741" y="46893"/>
              </a:cubicBezTo>
              <a:cubicBezTo>
                <a:pt x="363541" y="50493"/>
                <a:pt x="366207" y="53592"/>
                <a:pt x="368440" y="56941"/>
              </a:cubicBezTo>
              <a:cubicBezTo>
                <a:pt x="371164" y="65114"/>
                <a:pt x="371995" y="70544"/>
                <a:pt x="378488" y="77038"/>
              </a:cubicBezTo>
              <a:cubicBezTo>
                <a:pt x="381334" y="79885"/>
                <a:pt x="385187" y="81504"/>
                <a:pt x="388536" y="83737"/>
              </a:cubicBezTo>
              <a:cubicBezTo>
                <a:pt x="395058" y="103298"/>
                <a:pt x="386784" y="85334"/>
                <a:pt x="401934" y="100484"/>
              </a:cubicBezTo>
              <a:cubicBezTo>
                <a:pt x="404780" y="103330"/>
                <a:pt x="404762" y="109426"/>
                <a:pt x="408633" y="110532"/>
              </a:cubicBezTo>
              <a:cubicBezTo>
                <a:pt x="421560" y="114225"/>
                <a:pt x="435428" y="112765"/>
                <a:pt x="448826" y="113882"/>
              </a:cubicBezTo>
              <a:cubicBezTo>
                <a:pt x="452176" y="114998"/>
                <a:pt x="455413" y="116539"/>
                <a:pt x="458875" y="117231"/>
              </a:cubicBezTo>
              <a:cubicBezTo>
                <a:pt x="472194" y="119895"/>
                <a:pt x="486183" y="119635"/>
                <a:pt x="499068" y="123930"/>
              </a:cubicBezTo>
              <a:cubicBezTo>
                <a:pt x="505767" y="126163"/>
                <a:pt x="513290" y="126712"/>
                <a:pt x="519165" y="130629"/>
              </a:cubicBezTo>
              <a:cubicBezTo>
                <a:pt x="532151" y="139287"/>
                <a:pt x="525394" y="136055"/>
                <a:pt x="539262" y="140677"/>
              </a:cubicBezTo>
              <a:cubicBezTo>
                <a:pt x="542611" y="142910"/>
                <a:pt x="545710" y="145576"/>
                <a:pt x="549310" y="147376"/>
              </a:cubicBezTo>
              <a:cubicBezTo>
                <a:pt x="552468" y="148955"/>
                <a:pt x="556420" y="148768"/>
                <a:pt x="559358" y="150726"/>
              </a:cubicBezTo>
              <a:cubicBezTo>
                <a:pt x="563299" y="153354"/>
                <a:pt x="565266" y="158474"/>
                <a:pt x="569407" y="160774"/>
              </a:cubicBezTo>
              <a:cubicBezTo>
                <a:pt x="575579" y="164203"/>
                <a:pt x="583628" y="163556"/>
                <a:pt x="589503" y="167473"/>
              </a:cubicBezTo>
              <a:cubicBezTo>
                <a:pt x="612538" y="182829"/>
                <a:pt x="601962" y="178325"/>
                <a:pt x="619648" y="184220"/>
              </a:cubicBezTo>
              <a:cubicBezTo>
                <a:pt x="628581" y="211015"/>
                <a:pt x="615182" y="179754"/>
                <a:pt x="633046" y="197618"/>
              </a:cubicBezTo>
              <a:cubicBezTo>
                <a:pt x="635542" y="200114"/>
                <a:pt x="634817" y="204508"/>
                <a:pt x="636396" y="207666"/>
              </a:cubicBezTo>
              <a:cubicBezTo>
                <a:pt x="638196" y="211267"/>
                <a:pt x="640862" y="214365"/>
                <a:pt x="643095" y="217715"/>
              </a:cubicBezTo>
              <a:cubicBezTo>
                <a:pt x="645328" y="224414"/>
                <a:pt x="645876" y="231936"/>
                <a:pt x="649793" y="237811"/>
              </a:cubicBezTo>
              <a:cubicBezTo>
                <a:pt x="652026" y="241161"/>
                <a:pt x="654857" y="244181"/>
                <a:pt x="656492" y="247860"/>
              </a:cubicBezTo>
              <a:cubicBezTo>
                <a:pt x="664836" y="266633"/>
                <a:pt x="659062" y="265012"/>
                <a:pt x="669890" y="278005"/>
              </a:cubicBezTo>
              <a:cubicBezTo>
                <a:pt x="672923" y="281644"/>
                <a:pt x="675798" y="285753"/>
                <a:pt x="679939" y="288053"/>
              </a:cubicBezTo>
              <a:cubicBezTo>
                <a:pt x="679951" y="288060"/>
                <a:pt x="705054" y="296424"/>
                <a:pt x="710084" y="298101"/>
              </a:cubicBezTo>
              <a:cubicBezTo>
                <a:pt x="713433" y="299217"/>
                <a:pt x="717194" y="299493"/>
                <a:pt x="720132" y="301451"/>
              </a:cubicBezTo>
              <a:cubicBezTo>
                <a:pt x="746798" y="319228"/>
                <a:pt x="732259" y="313711"/>
                <a:pt x="763675" y="318198"/>
              </a:cubicBezTo>
              <a:cubicBezTo>
                <a:pt x="771845" y="320922"/>
                <a:pt x="777280" y="321755"/>
                <a:pt x="783771" y="328246"/>
              </a:cubicBezTo>
              <a:cubicBezTo>
                <a:pt x="786618" y="331093"/>
                <a:pt x="787893" y="335202"/>
                <a:pt x="790470" y="338295"/>
              </a:cubicBezTo>
              <a:cubicBezTo>
                <a:pt x="793503" y="341934"/>
                <a:pt x="797169" y="344994"/>
                <a:pt x="800519" y="348343"/>
              </a:cubicBezTo>
              <a:cubicBezTo>
                <a:pt x="801635" y="351692"/>
                <a:pt x="802153" y="355305"/>
                <a:pt x="803868" y="358391"/>
              </a:cubicBezTo>
              <a:cubicBezTo>
                <a:pt x="807778" y="365429"/>
                <a:pt x="817266" y="378488"/>
                <a:pt x="817266" y="378488"/>
              </a:cubicBezTo>
              <a:cubicBezTo>
                <a:pt x="818382" y="381838"/>
                <a:pt x="818409" y="385780"/>
                <a:pt x="820615" y="388537"/>
              </a:cubicBezTo>
              <a:cubicBezTo>
                <a:pt x="823130" y="391680"/>
                <a:pt x="828530" y="391821"/>
                <a:pt x="830664" y="395235"/>
              </a:cubicBezTo>
              <a:cubicBezTo>
                <a:pt x="841723" y="412928"/>
                <a:pt x="831686" y="413004"/>
                <a:pt x="844062" y="425380"/>
              </a:cubicBezTo>
              <a:cubicBezTo>
                <a:pt x="846908" y="428226"/>
                <a:pt x="850761" y="429846"/>
                <a:pt x="854110" y="432079"/>
              </a:cubicBezTo>
              <a:cubicBezTo>
                <a:pt x="856834" y="440253"/>
                <a:pt x="857664" y="445682"/>
                <a:pt x="864158" y="452176"/>
              </a:cubicBezTo>
              <a:cubicBezTo>
                <a:pt x="867005" y="455023"/>
                <a:pt x="870857" y="456642"/>
                <a:pt x="874207" y="458875"/>
              </a:cubicBezTo>
              <a:cubicBezTo>
                <a:pt x="882625" y="484130"/>
                <a:pt x="870291" y="453980"/>
                <a:pt x="887604" y="475622"/>
              </a:cubicBezTo>
              <a:cubicBezTo>
                <a:pt x="889810" y="478379"/>
                <a:pt x="889239" y="482584"/>
                <a:pt x="890954" y="485671"/>
              </a:cubicBezTo>
              <a:cubicBezTo>
                <a:pt x="894864" y="492709"/>
                <a:pt x="899886" y="499068"/>
                <a:pt x="904352" y="505767"/>
              </a:cubicBezTo>
              <a:lnTo>
                <a:pt x="911051" y="515816"/>
              </a:lnTo>
              <a:lnTo>
                <a:pt x="917750" y="525864"/>
              </a:lnTo>
              <a:cubicBezTo>
                <a:pt x="918866" y="529213"/>
                <a:pt x="919384" y="532826"/>
                <a:pt x="921099" y="535912"/>
              </a:cubicBezTo>
              <a:cubicBezTo>
                <a:pt x="925009" y="542950"/>
                <a:pt x="934497" y="556009"/>
                <a:pt x="934497" y="556009"/>
              </a:cubicBezTo>
              <a:cubicBezTo>
                <a:pt x="936730" y="562708"/>
                <a:pt x="937279" y="570231"/>
                <a:pt x="941196" y="576106"/>
              </a:cubicBezTo>
              <a:cubicBezTo>
                <a:pt x="950534" y="590113"/>
                <a:pt x="952835" y="596412"/>
                <a:pt x="964642" y="606251"/>
              </a:cubicBezTo>
              <a:cubicBezTo>
                <a:pt x="967734" y="608828"/>
                <a:pt x="971341" y="610717"/>
                <a:pt x="974690" y="612950"/>
              </a:cubicBezTo>
              <a:cubicBezTo>
                <a:pt x="981999" y="634873"/>
                <a:pt x="971848" y="613356"/>
                <a:pt x="988088" y="626348"/>
              </a:cubicBezTo>
              <a:cubicBezTo>
                <a:pt x="991231" y="628863"/>
                <a:pt x="992554" y="633047"/>
                <a:pt x="994787" y="636396"/>
              </a:cubicBezTo>
              <a:cubicBezTo>
                <a:pt x="1001307" y="655957"/>
                <a:pt x="993035" y="637993"/>
                <a:pt x="1008185" y="653143"/>
              </a:cubicBezTo>
              <a:cubicBezTo>
                <a:pt x="1011032" y="655989"/>
                <a:pt x="1012210" y="660182"/>
                <a:pt x="1014884" y="663191"/>
              </a:cubicBezTo>
              <a:cubicBezTo>
                <a:pt x="1033910" y="684596"/>
                <a:pt x="1027322" y="680735"/>
                <a:pt x="1045029" y="686638"/>
              </a:cubicBezTo>
              <a:cubicBezTo>
                <a:pt x="1047262" y="689987"/>
                <a:pt x="1048882" y="693840"/>
                <a:pt x="1051728" y="696686"/>
              </a:cubicBezTo>
              <a:cubicBezTo>
                <a:pt x="1058222" y="703180"/>
                <a:pt x="1063651" y="704010"/>
                <a:pt x="1071824" y="706734"/>
              </a:cubicBezTo>
              <a:cubicBezTo>
                <a:pt x="1075174" y="710084"/>
                <a:pt x="1078234" y="713750"/>
                <a:pt x="1081873" y="716783"/>
              </a:cubicBezTo>
              <a:cubicBezTo>
                <a:pt x="1084965" y="719360"/>
                <a:pt x="1089406" y="720339"/>
                <a:pt x="1091921" y="723482"/>
              </a:cubicBezTo>
              <a:cubicBezTo>
                <a:pt x="1104911" y="739721"/>
                <a:pt x="1083395" y="729572"/>
                <a:pt x="1105319" y="736879"/>
              </a:cubicBezTo>
              <a:cubicBezTo>
                <a:pt x="1123181" y="763673"/>
                <a:pt x="1099739" y="731300"/>
                <a:pt x="1122066" y="753627"/>
              </a:cubicBezTo>
              <a:cubicBezTo>
                <a:pt x="1144395" y="775956"/>
                <a:pt x="1112018" y="752510"/>
                <a:pt x="1138813" y="770374"/>
              </a:cubicBezTo>
              <a:cubicBezTo>
                <a:pt x="1141046" y="773723"/>
                <a:pt x="1142665" y="777576"/>
                <a:pt x="1145512" y="780422"/>
              </a:cubicBezTo>
              <a:cubicBezTo>
                <a:pt x="1148359" y="783269"/>
                <a:pt x="1153046" y="783977"/>
                <a:pt x="1155561" y="787121"/>
              </a:cubicBezTo>
              <a:cubicBezTo>
                <a:pt x="1174053" y="810235"/>
                <a:pt x="1140158" y="784667"/>
                <a:pt x="1168958" y="803868"/>
              </a:cubicBezTo>
              <a:cubicBezTo>
                <a:pt x="1174914" y="812803"/>
                <a:pt x="1176776" y="817019"/>
                <a:pt x="1185706" y="823965"/>
              </a:cubicBezTo>
              <a:cubicBezTo>
                <a:pt x="1192061" y="828908"/>
                <a:pt x="1200109" y="831670"/>
                <a:pt x="1205802" y="837363"/>
              </a:cubicBezTo>
              <a:cubicBezTo>
                <a:pt x="1212111" y="843671"/>
                <a:pt x="1217507" y="850380"/>
                <a:pt x="1225899" y="854110"/>
              </a:cubicBezTo>
              <a:cubicBezTo>
                <a:pt x="1232352" y="856978"/>
                <a:pt x="1239297" y="858576"/>
                <a:pt x="1245996" y="860809"/>
              </a:cubicBezTo>
              <a:lnTo>
                <a:pt x="1256044" y="864158"/>
              </a:lnTo>
              <a:cubicBezTo>
                <a:pt x="1259393" y="866391"/>
                <a:pt x="1263000" y="868280"/>
                <a:pt x="1266092" y="870857"/>
              </a:cubicBezTo>
              <a:cubicBezTo>
                <a:pt x="1269731" y="873890"/>
                <a:pt x="1272199" y="878278"/>
                <a:pt x="1276141" y="880906"/>
              </a:cubicBezTo>
              <a:cubicBezTo>
                <a:pt x="1279079" y="882864"/>
                <a:pt x="1282840" y="883139"/>
                <a:pt x="1286189" y="884255"/>
              </a:cubicBezTo>
              <a:cubicBezTo>
                <a:pt x="1289538" y="887605"/>
                <a:pt x="1292096" y="892004"/>
                <a:pt x="1296237" y="894304"/>
              </a:cubicBezTo>
              <a:cubicBezTo>
                <a:pt x="1302410" y="897733"/>
                <a:pt x="1309635" y="898769"/>
                <a:pt x="1316334" y="901002"/>
              </a:cubicBezTo>
              <a:cubicBezTo>
                <a:pt x="1319683" y="902118"/>
                <a:pt x="1323444" y="902394"/>
                <a:pt x="1326382" y="904352"/>
              </a:cubicBezTo>
              <a:cubicBezTo>
                <a:pt x="1339369" y="913009"/>
                <a:pt x="1332612" y="909778"/>
                <a:pt x="1346479" y="914400"/>
              </a:cubicBezTo>
              <a:cubicBezTo>
                <a:pt x="1349829" y="916633"/>
                <a:pt x="1353435" y="918522"/>
                <a:pt x="1356528" y="921099"/>
              </a:cubicBezTo>
              <a:cubicBezTo>
                <a:pt x="1360167" y="924132"/>
                <a:pt x="1362435" y="928848"/>
                <a:pt x="1366576" y="931148"/>
              </a:cubicBezTo>
              <a:cubicBezTo>
                <a:pt x="1372749" y="934577"/>
                <a:pt x="1386673" y="937846"/>
                <a:pt x="1386673" y="937846"/>
              </a:cubicBezTo>
              <a:cubicBezTo>
                <a:pt x="1396808" y="935819"/>
                <a:pt x="1406150" y="936162"/>
                <a:pt x="1413468" y="927798"/>
              </a:cubicBezTo>
              <a:cubicBezTo>
                <a:pt x="1435598" y="902506"/>
                <a:pt x="1416258" y="911237"/>
                <a:pt x="1436914" y="904352"/>
              </a:cubicBezTo>
              <a:cubicBezTo>
                <a:pt x="1439147" y="901003"/>
                <a:pt x="1440766" y="897150"/>
                <a:pt x="1443613" y="894304"/>
              </a:cubicBezTo>
              <a:cubicBezTo>
                <a:pt x="1453212" y="884706"/>
                <a:pt x="1452814" y="889704"/>
                <a:pt x="1463710" y="884255"/>
              </a:cubicBezTo>
              <a:cubicBezTo>
                <a:pt x="1489671" y="871273"/>
                <a:pt x="1458558" y="882622"/>
                <a:pt x="1483807" y="874207"/>
              </a:cubicBezTo>
              <a:cubicBezTo>
                <a:pt x="1492972" y="901706"/>
                <a:pt x="1479145" y="858031"/>
                <a:pt x="1490506" y="911051"/>
              </a:cubicBezTo>
              <a:cubicBezTo>
                <a:pt x="1491985" y="917956"/>
                <a:pt x="1494971" y="924449"/>
                <a:pt x="1497204" y="931148"/>
              </a:cubicBezTo>
              <a:lnTo>
                <a:pt x="1500554" y="941196"/>
              </a:lnTo>
              <a:cubicBezTo>
                <a:pt x="1501670" y="944545"/>
                <a:pt x="1501945" y="948306"/>
                <a:pt x="1503903" y="951244"/>
              </a:cubicBezTo>
              <a:cubicBezTo>
                <a:pt x="1514519" y="967168"/>
                <a:pt x="1509329" y="957473"/>
                <a:pt x="1517301" y="981389"/>
              </a:cubicBezTo>
              <a:lnTo>
                <a:pt x="1520651" y="991438"/>
              </a:lnTo>
              <a:cubicBezTo>
                <a:pt x="1521767" y="1007069"/>
                <a:pt x="1522269" y="1022755"/>
                <a:pt x="1524000" y="1038330"/>
              </a:cubicBezTo>
              <a:cubicBezTo>
                <a:pt x="1524508" y="1042905"/>
                <a:pt x="1526447" y="1047214"/>
                <a:pt x="1527350" y="1051728"/>
              </a:cubicBezTo>
              <a:cubicBezTo>
                <a:pt x="1528682" y="1058387"/>
                <a:pt x="1529583" y="1065125"/>
                <a:pt x="1530699" y="1071824"/>
              </a:cubicBezTo>
              <a:cubicBezTo>
                <a:pt x="1531815" y="1097503"/>
                <a:pt x="1532077" y="1123234"/>
                <a:pt x="1534048" y="1148862"/>
              </a:cubicBezTo>
              <a:cubicBezTo>
                <a:pt x="1534319" y="1152382"/>
                <a:pt x="1536632" y="1155463"/>
                <a:pt x="1537398" y="1158910"/>
              </a:cubicBezTo>
              <a:cubicBezTo>
                <a:pt x="1538871" y="1165540"/>
                <a:pt x="1539631" y="1172308"/>
                <a:pt x="1540747" y="1179007"/>
              </a:cubicBezTo>
              <a:cubicBezTo>
                <a:pt x="1544305" y="1299957"/>
                <a:pt x="1532088" y="1256858"/>
                <a:pt x="1550796" y="1312985"/>
              </a:cubicBezTo>
              <a:cubicBezTo>
                <a:pt x="1551912" y="1316334"/>
                <a:pt x="1552187" y="1320095"/>
                <a:pt x="1554145" y="1323033"/>
              </a:cubicBezTo>
              <a:lnTo>
                <a:pt x="1560844" y="1333082"/>
              </a:lnTo>
              <a:cubicBezTo>
                <a:pt x="1561960" y="1339781"/>
                <a:pt x="1563672" y="1346407"/>
                <a:pt x="1564193" y="1353178"/>
              </a:cubicBezTo>
              <a:cubicBezTo>
                <a:pt x="1570187" y="1431098"/>
                <a:pt x="1560084" y="1397787"/>
                <a:pt x="1570892" y="1430216"/>
              </a:cubicBezTo>
              <a:cubicBezTo>
                <a:pt x="1572009" y="1451429"/>
                <a:pt x="1572319" y="1472700"/>
                <a:pt x="1574242" y="1493855"/>
              </a:cubicBezTo>
              <a:cubicBezTo>
                <a:pt x="1574562" y="1497371"/>
                <a:pt x="1574123" y="1503243"/>
                <a:pt x="1577591" y="1503904"/>
              </a:cubicBezTo>
              <a:cubicBezTo>
                <a:pt x="1599554" y="1508087"/>
                <a:pt x="1622250" y="1506137"/>
                <a:pt x="1644580" y="1507253"/>
              </a:cubicBezTo>
              <a:cubicBezTo>
                <a:pt x="1647930" y="1509486"/>
                <a:pt x="1651782" y="1511105"/>
                <a:pt x="1654629" y="1513952"/>
              </a:cubicBezTo>
              <a:cubicBezTo>
                <a:pt x="1676962" y="1536284"/>
                <a:pt x="1644577" y="1512832"/>
                <a:pt x="1671376" y="1530699"/>
              </a:cubicBezTo>
              <a:cubicBezTo>
                <a:pt x="1686732" y="1553734"/>
                <a:pt x="1677136" y="1548250"/>
                <a:pt x="1694822" y="1554145"/>
              </a:cubicBezTo>
              <a:cubicBezTo>
                <a:pt x="1697055" y="1557495"/>
                <a:pt x="1698377" y="1561679"/>
                <a:pt x="1701521" y="1564194"/>
              </a:cubicBezTo>
              <a:cubicBezTo>
                <a:pt x="1704278" y="1566400"/>
                <a:pt x="1708411" y="1565964"/>
                <a:pt x="1711569" y="1567543"/>
              </a:cubicBezTo>
              <a:cubicBezTo>
                <a:pt x="1737541" y="1580528"/>
                <a:pt x="1706411" y="1569174"/>
                <a:pt x="1731666" y="1577591"/>
              </a:cubicBezTo>
              <a:cubicBezTo>
                <a:pt x="1735015" y="1579824"/>
                <a:pt x="1738622" y="1581713"/>
                <a:pt x="1741714" y="1584290"/>
              </a:cubicBezTo>
              <a:cubicBezTo>
                <a:pt x="1745353" y="1587323"/>
                <a:pt x="1747208" y="1593038"/>
                <a:pt x="1751763" y="1594339"/>
              </a:cubicBezTo>
              <a:lnTo>
                <a:pt x="1775209" y="1587640"/>
              </a:lnTo>
              <a:cubicBezTo>
                <a:pt x="1778558" y="1585407"/>
                <a:pt x="1781578" y="1582576"/>
                <a:pt x="1785257" y="1580941"/>
              </a:cubicBezTo>
              <a:cubicBezTo>
                <a:pt x="1802680" y="1573197"/>
                <a:pt x="1809726" y="1573617"/>
                <a:pt x="1828800" y="1570893"/>
              </a:cubicBezTo>
              <a:cubicBezTo>
                <a:pt x="1832149" y="1569776"/>
                <a:pt x="1835570" y="1566232"/>
                <a:pt x="1838848" y="1567543"/>
              </a:cubicBezTo>
              <a:cubicBezTo>
                <a:pt x="1842586" y="1569038"/>
                <a:pt x="1844390" y="1573735"/>
                <a:pt x="1845547" y="1577591"/>
              </a:cubicBezTo>
              <a:cubicBezTo>
                <a:pt x="1847816" y="1585153"/>
                <a:pt x="1847349" y="1593296"/>
                <a:pt x="1848897" y="1601038"/>
              </a:cubicBezTo>
              <a:cubicBezTo>
                <a:pt x="1849589" y="1604500"/>
                <a:pt x="1851130" y="1607737"/>
                <a:pt x="1852246" y="1611086"/>
              </a:cubicBezTo>
              <a:cubicBezTo>
                <a:pt x="1853363" y="1618901"/>
                <a:pt x="1853327" y="1626970"/>
                <a:pt x="1855596" y="1634532"/>
              </a:cubicBezTo>
              <a:cubicBezTo>
                <a:pt x="1856753" y="1638388"/>
                <a:pt x="1858270" y="1644580"/>
                <a:pt x="1862295" y="1644580"/>
              </a:cubicBezTo>
              <a:cubicBezTo>
                <a:pt x="1865825" y="1644580"/>
                <a:pt x="1864528" y="1637881"/>
                <a:pt x="1865644" y="1634532"/>
              </a:cubicBezTo>
              <a:cubicBezTo>
                <a:pt x="1864528" y="1611086"/>
                <a:pt x="1865864" y="1587394"/>
                <a:pt x="1862295" y="1564194"/>
              </a:cubicBezTo>
              <a:cubicBezTo>
                <a:pt x="1860926" y="1555297"/>
                <a:pt x="1858945" y="1581988"/>
                <a:pt x="1858945" y="1590989"/>
              </a:cubicBezTo>
              <a:cubicBezTo>
                <a:pt x="1858945" y="1598682"/>
                <a:pt x="1859447" y="1625487"/>
                <a:pt x="1865644" y="1637882"/>
              </a:cubicBezTo>
              <a:cubicBezTo>
                <a:pt x="1867444" y="1641483"/>
                <a:pt x="1870110" y="1644581"/>
                <a:pt x="1872343" y="1647930"/>
              </a:cubicBezTo>
              <a:cubicBezTo>
                <a:pt x="1874576" y="1654629"/>
                <a:pt x="1875125" y="1662152"/>
                <a:pt x="1879042" y="1668027"/>
              </a:cubicBezTo>
              <a:lnTo>
                <a:pt x="1892440" y="1688123"/>
              </a:lnTo>
              <a:cubicBezTo>
                <a:pt x="1893556" y="1691473"/>
                <a:pt x="1894074" y="1695086"/>
                <a:pt x="1895789" y="1698172"/>
              </a:cubicBezTo>
              <a:cubicBezTo>
                <a:pt x="1899699" y="1705210"/>
                <a:pt x="1909187" y="1718268"/>
                <a:pt x="1909187" y="1718268"/>
              </a:cubicBezTo>
              <a:lnTo>
                <a:pt x="1932633" y="1788607"/>
              </a:lnTo>
              <a:lnTo>
                <a:pt x="1939332" y="1808704"/>
              </a:lnTo>
              <a:cubicBezTo>
                <a:pt x="1940448" y="1812053"/>
                <a:pt x="1940723" y="1815815"/>
                <a:pt x="1942681" y="1818752"/>
              </a:cubicBezTo>
              <a:lnTo>
                <a:pt x="1949380" y="1828800"/>
              </a:lnTo>
              <a:cubicBezTo>
                <a:pt x="1955844" y="1861115"/>
                <a:pt x="1947928" y="1832595"/>
                <a:pt x="1959429" y="1855596"/>
              </a:cubicBezTo>
              <a:cubicBezTo>
                <a:pt x="1961008" y="1858754"/>
                <a:pt x="1960573" y="1862887"/>
                <a:pt x="1962778" y="1865644"/>
              </a:cubicBezTo>
              <a:cubicBezTo>
                <a:pt x="1965293" y="1868787"/>
                <a:pt x="1969817" y="1869669"/>
                <a:pt x="1972826" y="1872343"/>
              </a:cubicBezTo>
              <a:cubicBezTo>
                <a:pt x="1979907" y="1878637"/>
                <a:pt x="1986224" y="1885741"/>
                <a:pt x="1992923" y="1892440"/>
              </a:cubicBezTo>
              <a:cubicBezTo>
                <a:pt x="1996272" y="1895789"/>
                <a:pt x="1999030" y="1899861"/>
                <a:pt x="2002971" y="1902488"/>
              </a:cubicBezTo>
              <a:lnTo>
                <a:pt x="2013020" y="1909187"/>
              </a:lnTo>
              <a:cubicBezTo>
                <a:pt x="2017486" y="1915886"/>
                <a:pt x="2023872" y="1921646"/>
                <a:pt x="2026418" y="1929284"/>
              </a:cubicBezTo>
              <a:cubicBezTo>
                <a:pt x="2027534" y="1932633"/>
                <a:pt x="2027562" y="1936575"/>
                <a:pt x="2029767" y="1939332"/>
              </a:cubicBezTo>
              <a:cubicBezTo>
                <a:pt x="2032282" y="1942475"/>
                <a:pt x="2036466" y="1943798"/>
                <a:pt x="2039815" y="1946031"/>
              </a:cubicBezTo>
              <a:cubicBezTo>
                <a:pt x="2040932" y="1949380"/>
                <a:pt x="2040959" y="1953322"/>
                <a:pt x="2043165" y="1956079"/>
              </a:cubicBezTo>
              <a:cubicBezTo>
                <a:pt x="2047887" y="1961982"/>
                <a:pt x="2056642" y="1963921"/>
                <a:pt x="2063262" y="1966128"/>
              </a:cubicBezTo>
              <a:cubicBezTo>
                <a:pt x="2064378" y="1969477"/>
                <a:pt x="2064406" y="1973419"/>
                <a:pt x="2066611" y="1976176"/>
              </a:cubicBezTo>
              <a:cubicBezTo>
                <a:pt x="2071334" y="1982080"/>
                <a:pt x="2080088" y="1984018"/>
                <a:pt x="2086708" y="1986224"/>
              </a:cubicBezTo>
              <a:cubicBezTo>
                <a:pt x="2093228" y="2005787"/>
                <a:pt x="2084955" y="1987821"/>
                <a:pt x="2100106" y="2002972"/>
              </a:cubicBezTo>
              <a:cubicBezTo>
                <a:pt x="2122436" y="2025302"/>
                <a:pt x="2090054" y="2001854"/>
                <a:pt x="2116853" y="2019719"/>
              </a:cubicBezTo>
              <a:cubicBezTo>
                <a:pt x="2132484" y="2043165"/>
                <a:pt x="2123552" y="2035350"/>
                <a:pt x="2140299" y="2046515"/>
              </a:cubicBezTo>
              <a:cubicBezTo>
                <a:pt x="2159500" y="2075315"/>
                <a:pt x="2133932" y="2041420"/>
                <a:pt x="2157046" y="2059912"/>
              </a:cubicBezTo>
              <a:cubicBezTo>
                <a:pt x="2160190" y="2062427"/>
                <a:pt x="2160898" y="2067114"/>
                <a:pt x="2163745" y="2069961"/>
              </a:cubicBezTo>
              <a:cubicBezTo>
                <a:pt x="2170239" y="2076455"/>
                <a:pt x="2175668" y="2077285"/>
                <a:pt x="2183842" y="2080009"/>
              </a:cubicBezTo>
              <a:cubicBezTo>
                <a:pt x="2191421" y="2102747"/>
                <a:pt x="2180414" y="2076578"/>
                <a:pt x="2207288" y="2103455"/>
              </a:cubicBezTo>
              <a:cubicBezTo>
                <a:pt x="2210637" y="2106805"/>
                <a:pt x="2213195" y="2111204"/>
                <a:pt x="2217336" y="2113504"/>
              </a:cubicBezTo>
              <a:cubicBezTo>
                <a:pt x="2223509" y="2116933"/>
                <a:pt x="2237433" y="2120202"/>
                <a:pt x="2237433" y="2120202"/>
              </a:cubicBezTo>
              <a:cubicBezTo>
                <a:pt x="2255295" y="2146996"/>
                <a:pt x="2231853" y="2114623"/>
                <a:pt x="2254180" y="2136950"/>
              </a:cubicBezTo>
              <a:cubicBezTo>
                <a:pt x="2257026" y="2139796"/>
                <a:pt x="2258302" y="2143906"/>
                <a:pt x="2260879" y="2146998"/>
              </a:cubicBezTo>
              <a:cubicBezTo>
                <a:pt x="2268937" y="2156667"/>
                <a:pt x="2271097" y="2157159"/>
                <a:pt x="2280976" y="2163745"/>
              </a:cubicBezTo>
              <a:cubicBezTo>
                <a:pt x="2288282" y="2185669"/>
                <a:pt x="2278134" y="2164152"/>
                <a:pt x="2294374" y="2177143"/>
              </a:cubicBezTo>
              <a:cubicBezTo>
                <a:pt x="2297517" y="2179658"/>
                <a:pt x="2298044" y="2184540"/>
                <a:pt x="2301073" y="2187191"/>
              </a:cubicBezTo>
              <a:cubicBezTo>
                <a:pt x="2307132" y="2192493"/>
                <a:pt x="2321169" y="2200589"/>
                <a:pt x="2321169" y="2200589"/>
              </a:cubicBezTo>
              <a:cubicBezTo>
                <a:pt x="2323402" y="2203939"/>
                <a:pt x="2325021" y="2207791"/>
                <a:pt x="2327868" y="2210638"/>
              </a:cubicBezTo>
              <a:cubicBezTo>
                <a:pt x="2330715" y="2213485"/>
                <a:pt x="2335266" y="2214307"/>
                <a:pt x="2337917" y="2217337"/>
              </a:cubicBezTo>
              <a:cubicBezTo>
                <a:pt x="2343218" y="2223396"/>
                <a:pt x="2346848" y="2230734"/>
                <a:pt x="2351314" y="2237433"/>
              </a:cubicBezTo>
              <a:cubicBezTo>
                <a:pt x="2353547" y="2240783"/>
                <a:pt x="2354663" y="2245249"/>
                <a:pt x="2358013" y="2247482"/>
              </a:cubicBezTo>
              <a:lnTo>
                <a:pt x="2368062" y="2254180"/>
              </a:lnTo>
              <a:cubicBezTo>
                <a:pt x="2384617" y="2279014"/>
                <a:pt x="2373564" y="2272698"/>
                <a:pt x="2398207" y="2277627"/>
              </a:cubicBezTo>
              <a:cubicBezTo>
                <a:pt x="2404906" y="2282093"/>
                <a:pt x="2413837" y="2284325"/>
                <a:pt x="2418303" y="2291024"/>
              </a:cubicBezTo>
              <a:cubicBezTo>
                <a:pt x="2429468" y="2307772"/>
                <a:pt x="2421653" y="2298841"/>
                <a:pt x="2445099" y="2314471"/>
              </a:cubicBezTo>
              <a:lnTo>
                <a:pt x="2465196" y="2327868"/>
              </a:lnTo>
              <a:lnTo>
                <a:pt x="2475244" y="2334567"/>
              </a:lnTo>
              <a:cubicBezTo>
                <a:pt x="2489046" y="2355271"/>
                <a:pt x="2473723" y="2335078"/>
                <a:pt x="2491991" y="2351315"/>
              </a:cubicBezTo>
              <a:cubicBezTo>
                <a:pt x="2503401" y="2361457"/>
                <a:pt x="2509106" y="2371595"/>
                <a:pt x="2522136" y="2378110"/>
              </a:cubicBezTo>
              <a:cubicBezTo>
                <a:pt x="2525294" y="2379689"/>
                <a:pt x="2528835" y="2380343"/>
                <a:pt x="2532185" y="2381460"/>
              </a:cubicBezTo>
              <a:cubicBezTo>
                <a:pt x="2533301" y="2384809"/>
                <a:pt x="2533038" y="2389012"/>
                <a:pt x="2535534" y="2391508"/>
              </a:cubicBezTo>
              <a:cubicBezTo>
                <a:pt x="2538030" y="2394004"/>
                <a:pt x="2542424" y="2393278"/>
                <a:pt x="2545582" y="2394857"/>
              </a:cubicBezTo>
              <a:cubicBezTo>
                <a:pt x="2549183" y="2396657"/>
                <a:pt x="2552281" y="2399323"/>
                <a:pt x="2555631" y="2401556"/>
              </a:cubicBezTo>
              <a:cubicBezTo>
                <a:pt x="2557864" y="2404906"/>
                <a:pt x="2559483" y="2408758"/>
                <a:pt x="2562330" y="2411605"/>
              </a:cubicBezTo>
              <a:cubicBezTo>
                <a:pt x="2584662" y="2433938"/>
                <a:pt x="2561210" y="2401553"/>
                <a:pt x="2579077" y="2428352"/>
              </a:cubicBezTo>
              <a:cubicBezTo>
                <a:pt x="2575728" y="2430585"/>
                <a:pt x="2573049" y="2434850"/>
                <a:pt x="2569029" y="2435051"/>
              </a:cubicBezTo>
              <a:cubicBezTo>
                <a:pt x="2550040" y="2436000"/>
                <a:pt x="2530891" y="2434522"/>
                <a:pt x="2512088" y="2431701"/>
              </a:cubicBezTo>
              <a:cubicBezTo>
                <a:pt x="2505020" y="2430641"/>
                <a:pt x="2496742" y="2418121"/>
                <a:pt x="2491991" y="2414954"/>
              </a:cubicBezTo>
              <a:cubicBezTo>
                <a:pt x="2489053" y="2412996"/>
                <a:pt x="2485292" y="2412721"/>
                <a:pt x="2481943" y="2411605"/>
              </a:cubicBezTo>
              <a:cubicBezTo>
                <a:pt x="2479710" y="2408255"/>
                <a:pt x="2478091" y="2404403"/>
                <a:pt x="2475244" y="2401556"/>
              </a:cubicBezTo>
              <a:cubicBezTo>
                <a:pt x="2472398" y="2398709"/>
                <a:pt x="2467847" y="2397886"/>
                <a:pt x="2465196" y="2394857"/>
              </a:cubicBezTo>
              <a:cubicBezTo>
                <a:pt x="2437842" y="2363596"/>
                <a:pt x="2464358" y="2383135"/>
                <a:pt x="2441750" y="2368062"/>
              </a:cubicBezTo>
              <a:cubicBezTo>
                <a:pt x="2435369" y="2348921"/>
                <a:pt x="2443664" y="2364871"/>
                <a:pt x="2428352" y="2354664"/>
              </a:cubicBezTo>
              <a:cubicBezTo>
                <a:pt x="2424411" y="2352037"/>
                <a:pt x="2421942" y="2347648"/>
                <a:pt x="2418303" y="2344616"/>
              </a:cubicBezTo>
              <a:cubicBezTo>
                <a:pt x="2400459" y="2329746"/>
                <a:pt x="2416335" y="2344639"/>
                <a:pt x="2398207" y="2334567"/>
              </a:cubicBezTo>
              <a:cubicBezTo>
                <a:pt x="2391169" y="2330657"/>
                <a:pt x="2386147" y="2321642"/>
                <a:pt x="2378110" y="2321169"/>
              </a:cubicBezTo>
              <a:lnTo>
                <a:pt x="2321169" y="2317820"/>
              </a:lnTo>
              <a:cubicBezTo>
                <a:pt x="2311928" y="2316665"/>
                <a:pt x="2294653" y="2316285"/>
                <a:pt x="2284325" y="2311121"/>
              </a:cubicBezTo>
              <a:cubicBezTo>
                <a:pt x="2280725" y="2309321"/>
                <a:pt x="2277956" y="2306057"/>
                <a:pt x="2274277" y="2304422"/>
              </a:cubicBezTo>
              <a:cubicBezTo>
                <a:pt x="2238404" y="2288478"/>
                <a:pt x="2266872" y="2306185"/>
                <a:pt x="2244132" y="2291024"/>
              </a:cubicBezTo>
              <a:cubicBezTo>
                <a:pt x="2243015" y="2287675"/>
                <a:pt x="2243655" y="2283028"/>
                <a:pt x="2240782" y="2280976"/>
              </a:cubicBezTo>
              <a:cubicBezTo>
                <a:pt x="2235036" y="2276872"/>
                <a:pt x="2227385" y="2276510"/>
                <a:pt x="2220686" y="2274277"/>
              </a:cubicBezTo>
              <a:cubicBezTo>
                <a:pt x="2217336" y="2273160"/>
                <a:pt x="2213795" y="2272507"/>
                <a:pt x="2210637" y="2270928"/>
              </a:cubicBezTo>
              <a:cubicBezTo>
                <a:pt x="2206171" y="2268695"/>
                <a:pt x="2201915" y="2265982"/>
                <a:pt x="2197240" y="2264229"/>
              </a:cubicBezTo>
              <a:cubicBezTo>
                <a:pt x="2189211" y="2261218"/>
                <a:pt x="2174887" y="2259655"/>
                <a:pt x="2167095" y="2257530"/>
              </a:cubicBezTo>
              <a:cubicBezTo>
                <a:pt x="2160282" y="2255672"/>
                <a:pt x="2153697" y="2253064"/>
                <a:pt x="2146998" y="2250831"/>
              </a:cubicBezTo>
              <a:lnTo>
                <a:pt x="2136950" y="2247482"/>
              </a:lnTo>
              <a:cubicBezTo>
                <a:pt x="2123751" y="2238683"/>
                <a:pt x="2125939" y="2238869"/>
                <a:pt x="2106804" y="2234084"/>
              </a:cubicBezTo>
              <a:cubicBezTo>
                <a:pt x="2099316" y="2232212"/>
                <a:pt x="2078201" y="2227295"/>
                <a:pt x="2073310" y="2224035"/>
              </a:cubicBezTo>
              <a:cubicBezTo>
                <a:pt x="2069961" y="2221802"/>
                <a:pt x="2067218" y="2218079"/>
                <a:pt x="2063262" y="2217337"/>
              </a:cubicBezTo>
              <a:cubicBezTo>
                <a:pt x="2048954" y="2214654"/>
                <a:pt x="2034233" y="2215104"/>
                <a:pt x="2019719" y="2213987"/>
              </a:cubicBezTo>
              <a:cubicBezTo>
                <a:pt x="2016369" y="2212871"/>
                <a:pt x="2012608" y="2212597"/>
                <a:pt x="2009670" y="2210638"/>
              </a:cubicBezTo>
              <a:cubicBezTo>
                <a:pt x="1996779" y="2202044"/>
                <a:pt x="1997915" y="2195471"/>
                <a:pt x="1992923" y="2180493"/>
              </a:cubicBezTo>
              <a:lnTo>
                <a:pt x="1982875" y="2150348"/>
              </a:lnTo>
              <a:cubicBezTo>
                <a:pt x="1981758" y="2146998"/>
                <a:pt x="1981484" y="2143237"/>
                <a:pt x="1979525" y="2140299"/>
              </a:cubicBezTo>
              <a:cubicBezTo>
                <a:pt x="1977292" y="2136950"/>
                <a:pt x="1975855" y="2132902"/>
                <a:pt x="1972826" y="2130251"/>
              </a:cubicBezTo>
              <a:cubicBezTo>
                <a:pt x="1966767" y="2124949"/>
                <a:pt x="1952730" y="2116853"/>
                <a:pt x="1952730" y="2116853"/>
              </a:cubicBezTo>
              <a:cubicBezTo>
                <a:pt x="1950497" y="2113504"/>
                <a:pt x="1949060" y="2109456"/>
                <a:pt x="1946031" y="2106805"/>
              </a:cubicBezTo>
              <a:cubicBezTo>
                <a:pt x="1931856" y="2094403"/>
                <a:pt x="1929687" y="2094658"/>
                <a:pt x="1915886" y="2090057"/>
              </a:cubicBezTo>
              <a:cubicBezTo>
                <a:pt x="1899815" y="2065952"/>
                <a:pt x="1922574" y="2095634"/>
                <a:pt x="1889090" y="2073310"/>
              </a:cubicBezTo>
              <a:cubicBezTo>
                <a:pt x="1885741" y="2071077"/>
                <a:pt x="1882134" y="2069188"/>
                <a:pt x="1879042" y="2066611"/>
              </a:cubicBezTo>
              <a:cubicBezTo>
                <a:pt x="1870030" y="2059102"/>
                <a:pt x="1869634" y="2054615"/>
                <a:pt x="1858945" y="2049864"/>
              </a:cubicBezTo>
              <a:cubicBezTo>
                <a:pt x="1858933" y="2049859"/>
                <a:pt x="1833830" y="2041493"/>
                <a:pt x="1828800" y="2039816"/>
              </a:cubicBezTo>
              <a:cubicBezTo>
                <a:pt x="1792163" y="2027603"/>
                <a:pt x="1847653" y="2047079"/>
                <a:pt x="1808703" y="2029767"/>
              </a:cubicBezTo>
              <a:cubicBezTo>
                <a:pt x="1802251" y="2026899"/>
                <a:pt x="1795306" y="2025301"/>
                <a:pt x="1788607" y="2023068"/>
              </a:cubicBezTo>
              <a:lnTo>
                <a:pt x="1778558" y="2019719"/>
              </a:lnTo>
              <a:cubicBezTo>
                <a:pt x="1759512" y="2000673"/>
                <a:pt x="1777850" y="2016015"/>
                <a:pt x="1758462" y="2006321"/>
              </a:cubicBezTo>
              <a:cubicBezTo>
                <a:pt x="1732498" y="1993338"/>
                <a:pt x="1763613" y="2004688"/>
                <a:pt x="1738365" y="1996273"/>
              </a:cubicBezTo>
              <a:cubicBezTo>
                <a:pt x="1719168" y="1967476"/>
                <a:pt x="1744728" y="2001363"/>
                <a:pt x="1721618" y="1982875"/>
              </a:cubicBezTo>
              <a:cubicBezTo>
                <a:pt x="1718475" y="1980360"/>
                <a:pt x="1717766" y="1975673"/>
                <a:pt x="1714919" y="1972827"/>
              </a:cubicBezTo>
              <a:cubicBezTo>
                <a:pt x="1712072" y="1969980"/>
                <a:pt x="1708220" y="1968361"/>
                <a:pt x="1704870" y="1966128"/>
              </a:cubicBezTo>
              <a:cubicBezTo>
                <a:pt x="1702637" y="1962778"/>
                <a:pt x="1699971" y="1959680"/>
                <a:pt x="1698171" y="1956079"/>
              </a:cubicBezTo>
              <a:cubicBezTo>
                <a:pt x="1696592" y="1952921"/>
                <a:pt x="1697318" y="1948527"/>
                <a:pt x="1694822" y="1946031"/>
              </a:cubicBezTo>
              <a:cubicBezTo>
                <a:pt x="1692326" y="1943535"/>
                <a:pt x="1688123" y="1943798"/>
                <a:pt x="1684774" y="1942682"/>
              </a:cubicBezTo>
              <a:cubicBezTo>
                <a:pt x="1682541" y="1939332"/>
                <a:pt x="1679875" y="1936234"/>
                <a:pt x="1678075" y="1932633"/>
              </a:cubicBezTo>
              <a:cubicBezTo>
                <a:pt x="1676496" y="1929475"/>
                <a:pt x="1676440" y="1925671"/>
                <a:pt x="1674725" y="1922585"/>
              </a:cubicBezTo>
              <a:cubicBezTo>
                <a:pt x="1670815" y="1915547"/>
                <a:pt x="1663874" y="1910126"/>
                <a:pt x="1661328" y="1902488"/>
              </a:cubicBezTo>
              <a:cubicBezTo>
                <a:pt x="1660211" y="1899139"/>
                <a:pt x="1660184" y="1895197"/>
                <a:pt x="1657978" y="1892440"/>
              </a:cubicBezTo>
              <a:cubicBezTo>
                <a:pt x="1651579" y="1884441"/>
                <a:pt x="1645971" y="1886436"/>
                <a:pt x="1637881" y="1882391"/>
              </a:cubicBezTo>
              <a:cubicBezTo>
                <a:pt x="1634281" y="1880591"/>
                <a:pt x="1631433" y="1877493"/>
                <a:pt x="1627833" y="1875693"/>
              </a:cubicBezTo>
              <a:cubicBezTo>
                <a:pt x="1624675" y="1874114"/>
                <a:pt x="1620943" y="1873922"/>
                <a:pt x="1617785" y="1872343"/>
              </a:cubicBezTo>
              <a:cubicBezTo>
                <a:pt x="1614184" y="1870543"/>
                <a:pt x="1611415" y="1867279"/>
                <a:pt x="1607736" y="1865644"/>
              </a:cubicBezTo>
              <a:cubicBezTo>
                <a:pt x="1601284" y="1862776"/>
                <a:pt x="1593515" y="1862862"/>
                <a:pt x="1587640" y="1858945"/>
              </a:cubicBezTo>
              <a:cubicBezTo>
                <a:pt x="1580941" y="1854479"/>
                <a:pt x="1573236" y="1851241"/>
                <a:pt x="1567543" y="1845548"/>
              </a:cubicBezTo>
              <a:cubicBezTo>
                <a:pt x="1560134" y="1838138"/>
                <a:pt x="1556774" y="1833464"/>
                <a:pt x="1547446" y="1828800"/>
              </a:cubicBezTo>
              <a:cubicBezTo>
                <a:pt x="1544288" y="1827221"/>
                <a:pt x="1540747" y="1826567"/>
                <a:pt x="1537398" y="1825451"/>
              </a:cubicBezTo>
              <a:cubicBezTo>
                <a:pt x="1532932" y="1822101"/>
                <a:pt x="1528573" y="1818603"/>
                <a:pt x="1524000" y="1815402"/>
              </a:cubicBezTo>
              <a:cubicBezTo>
                <a:pt x="1517404" y="1810785"/>
                <a:pt x="1509596" y="1807698"/>
                <a:pt x="1503903" y="1802005"/>
              </a:cubicBezTo>
              <a:cubicBezTo>
                <a:pt x="1474565" y="1772664"/>
                <a:pt x="1511770" y="1808559"/>
                <a:pt x="1483807" y="1785257"/>
              </a:cubicBezTo>
              <a:cubicBezTo>
                <a:pt x="1458017" y="1763766"/>
                <a:pt x="1488657" y="1785142"/>
                <a:pt x="1463710" y="1768510"/>
              </a:cubicBezTo>
              <a:cubicBezTo>
                <a:pt x="1457190" y="1748949"/>
                <a:pt x="1465462" y="1766913"/>
                <a:pt x="1450312" y="1751763"/>
              </a:cubicBezTo>
              <a:cubicBezTo>
                <a:pt x="1441453" y="1742904"/>
                <a:pt x="1445909" y="1738524"/>
                <a:pt x="1433565" y="1731666"/>
              </a:cubicBezTo>
              <a:cubicBezTo>
                <a:pt x="1427392" y="1728237"/>
                <a:pt x="1413468" y="1724967"/>
                <a:pt x="1413468" y="1724967"/>
              </a:cubicBezTo>
              <a:cubicBezTo>
                <a:pt x="1410744" y="1716794"/>
                <a:pt x="1409914" y="1711364"/>
                <a:pt x="1403420" y="1704871"/>
              </a:cubicBezTo>
              <a:cubicBezTo>
                <a:pt x="1400573" y="1702024"/>
                <a:pt x="1396721" y="1700405"/>
                <a:pt x="1393371" y="1698172"/>
              </a:cubicBezTo>
              <a:cubicBezTo>
                <a:pt x="1391138" y="1694822"/>
                <a:pt x="1388259" y="1691823"/>
                <a:pt x="1386673" y="1688123"/>
              </a:cubicBezTo>
              <a:cubicBezTo>
                <a:pt x="1383883" y="1681612"/>
                <a:pt x="1383692" y="1671184"/>
                <a:pt x="1379974" y="1664677"/>
              </a:cubicBezTo>
              <a:cubicBezTo>
                <a:pt x="1374246" y="1654653"/>
                <a:pt x="1367795" y="1649149"/>
                <a:pt x="1359877" y="1641231"/>
              </a:cubicBezTo>
              <a:cubicBezTo>
                <a:pt x="1351914" y="1617340"/>
                <a:pt x="1363205" y="1646224"/>
                <a:pt x="1346479" y="1621134"/>
              </a:cubicBezTo>
              <a:cubicBezTo>
                <a:pt x="1333536" y="1601720"/>
                <a:pt x="1355556" y="1619369"/>
                <a:pt x="1333081" y="1604387"/>
              </a:cubicBezTo>
              <a:cubicBezTo>
                <a:pt x="1329591" y="1593915"/>
                <a:pt x="1326207" y="1580824"/>
                <a:pt x="1316334" y="1574242"/>
              </a:cubicBezTo>
              <a:lnTo>
                <a:pt x="1306286" y="1567543"/>
              </a:lnTo>
              <a:cubicBezTo>
                <a:pt x="1294062" y="1530879"/>
                <a:pt x="1313561" y="1586427"/>
                <a:pt x="1296237" y="1547446"/>
              </a:cubicBezTo>
              <a:cubicBezTo>
                <a:pt x="1293369" y="1540994"/>
                <a:pt x="1291772" y="1534049"/>
                <a:pt x="1289539" y="1527350"/>
              </a:cubicBezTo>
              <a:lnTo>
                <a:pt x="1282840" y="1507253"/>
              </a:lnTo>
              <a:cubicBezTo>
                <a:pt x="1281723" y="1503904"/>
                <a:pt x="1280182" y="1500667"/>
                <a:pt x="1279490" y="1497205"/>
              </a:cubicBezTo>
              <a:cubicBezTo>
                <a:pt x="1278374" y="1491622"/>
                <a:pt x="1277639" y="1485950"/>
                <a:pt x="1276141" y="1480457"/>
              </a:cubicBezTo>
              <a:cubicBezTo>
                <a:pt x="1274283" y="1473645"/>
                <a:pt x="1270827" y="1467285"/>
                <a:pt x="1269442" y="1460361"/>
              </a:cubicBezTo>
              <a:cubicBezTo>
                <a:pt x="1267141" y="1448859"/>
                <a:pt x="1265894" y="1441246"/>
                <a:pt x="1262743" y="1430216"/>
              </a:cubicBezTo>
              <a:cubicBezTo>
                <a:pt x="1261773" y="1426821"/>
                <a:pt x="1261108" y="1423254"/>
                <a:pt x="1259393" y="1420167"/>
              </a:cubicBezTo>
              <a:cubicBezTo>
                <a:pt x="1255483" y="1413129"/>
                <a:pt x="1248542" y="1407709"/>
                <a:pt x="1245996" y="1400071"/>
              </a:cubicBezTo>
              <a:lnTo>
                <a:pt x="1239297" y="1379974"/>
              </a:lnTo>
              <a:cubicBezTo>
                <a:pt x="1238180" y="1376625"/>
                <a:pt x="1236803" y="1373351"/>
                <a:pt x="1235947" y="1369926"/>
              </a:cubicBezTo>
              <a:cubicBezTo>
                <a:pt x="1234831" y="1365460"/>
                <a:pt x="1233863" y="1360954"/>
                <a:pt x="1232598" y="1356528"/>
              </a:cubicBezTo>
              <a:cubicBezTo>
                <a:pt x="1231628" y="1353133"/>
                <a:pt x="1230218" y="1349874"/>
                <a:pt x="1229248" y="1346479"/>
              </a:cubicBezTo>
              <a:cubicBezTo>
                <a:pt x="1227983" y="1342053"/>
                <a:pt x="1228183" y="1337079"/>
                <a:pt x="1225899" y="1333082"/>
              </a:cubicBezTo>
              <a:cubicBezTo>
                <a:pt x="1223549" y="1328969"/>
                <a:pt x="1219200" y="1326383"/>
                <a:pt x="1215851" y="1323033"/>
              </a:cubicBezTo>
              <a:cubicBezTo>
                <a:pt x="1195600" y="1328096"/>
                <a:pt x="1206824" y="1324926"/>
                <a:pt x="1182356" y="1333082"/>
              </a:cubicBezTo>
              <a:lnTo>
                <a:pt x="1172308" y="1336431"/>
              </a:lnTo>
              <a:cubicBezTo>
                <a:pt x="1168958" y="1338664"/>
                <a:pt x="1165938" y="1341495"/>
                <a:pt x="1162259" y="1343130"/>
              </a:cubicBezTo>
              <a:cubicBezTo>
                <a:pt x="1155807" y="1345998"/>
                <a:pt x="1148038" y="1345912"/>
                <a:pt x="1142163" y="1349829"/>
              </a:cubicBezTo>
              <a:lnTo>
                <a:pt x="1132114" y="1356528"/>
              </a:lnTo>
              <a:cubicBezTo>
                <a:pt x="1123127" y="1354730"/>
                <a:pt x="1102554" y="1351335"/>
                <a:pt x="1095270" y="1346479"/>
              </a:cubicBezTo>
              <a:cubicBezTo>
                <a:pt x="1080981" y="1336953"/>
                <a:pt x="1076197" y="1332564"/>
                <a:pt x="1061776" y="1326383"/>
              </a:cubicBezTo>
              <a:cubicBezTo>
                <a:pt x="1058531" y="1324992"/>
                <a:pt x="1055077" y="1324150"/>
                <a:pt x="1051728" y="1323033"/>
              </a:cubicBezTo>
              <a:cubicBezTo>
                <a:pt x="1049495" y="1319684"/>
                <a:pt x="1048378" y="1315218"/>
                <a:pt x="1045029" y="1312985"/>
              </a:cubicBezTo>
              <a:cubicBezTo>
                <a:pt x="1041199" y="1310431"/>
                <a:pt x="1036040" y="1310958"/>
                <a:pt x="1031631" y="1309635"/>
              </a:cubicBezTo>
              <a:cubicBezTo>
                <a:pt x="1024868" y="1307606"/>
                <a:pt x="1018233" y="1305170"/>
                <a:pt x="1011534" y="1302937"/>
              </a:cubicBezTo>
              <a:cubicBezTo>
                <a:pt x="1008185" y="1301821"/>
                <a:pt x="1004995" y="1299977"/>
                <a:pt x="1001486" y="1299587"/>
              </a:cubicBezTo>
              <a:lnTo>
                <a:pt x="971341" y="1296238"/>
              </a:lnTo>
              <a:cubicBezTo>
                <a:pt x="969108" y="1292888"/>
                <a:pt x="966982" y="1289465"/>
                <a:pt x="964642" y="1286189"/>
              </a:cubicBezTo>
              <a:cubicBezTo>
                <a:pt x="961397" y="1281646"/>
                <a:pt x="956860" y="1277892"/>
                <a:pt x="954593" y="1272791"/>
              </a:cubicBezTo>
              <a:cubicBezTo>
                <a:pt x="952281" y="1267589"/>
                <a:pt x="952625" y="1261567"/>
                <a:pt x="951244" y="1256044"/>
              </a:cubicBezTo>
              <a:cubicBezTo>
                <a:pt x="948471" y="1244950"/>
                <a:pt x="947746" y="1245772"/>
                <a:pt x="941196" y="1235948"/>
              </a:cubicBezTo>
              <a:cubicBezTo>
                <a:pt x="922783" y="1162297"/>
                <a:pt x="947605" y="1267702"/>
                <a:pt x="931147" y="1168958"/>
              </a:cubicBezTo>
              <a:cubicBezTo>
                <a:pt x="929986" y="1161993"/>
                <a:pt x="926681" y="1155561"/>
                <a:pt x="924448" y="1148862"/>
              </a:cubicBezTo>
              <a:lnTo>
                <a:pt x="921099" y="1138813"/>
              </a:lnTo>
              <a:cubicBezTo>
                <a:pt x="919983" y="1135464"/>
                <a:pt x="918330" y="1132247"/>
                <a:pt x="917750" y="1128765"/>
              </a:cubicBezTo>
              <a:cubicBezTo>
                <a:pt x="912738" y="1098695"/>
                <a:pt x="915150" y="1115418"/>
                <a:pt x="911051" y="1078523"/>
              </a:cubicBezTo>
              <a:cubicBezTo>
                <a:pt x="909934" y="1050611"/>
                <a:pt x="909030" y="1022690"/>
                <a:pt x="907701" y="994787"/>
              </a:cubicBezTo>
              <a:cubicBezTo>
                <a:pt x="905847" y="955845"/>
                <a:pt x="908537" y="950821"/>
                <a:pt x="901002" y="924449"/>
              </a:cubicBezTo>
              <a:cubicBezTo>
                <a:pt x="900032" y="921054"/>
                <a:pt x="898623" y="917795"/>
                <a:pt x="897653" y="914400"/>
              </a:cubicBezTo>
              <a:cubicBezTo>
                <a:pt x="896388" y="909974"/>
                <a:pt x="895626" y="905411"/>
                <a:pt x="894303" y="901002"/>
              </a:cubicBezTo>
              <a:cubicBezTo>
                <a:pt x="892274" y="894239"/>
                <a:pt x="889316" y="887756"/>
                <a:pt x="887604" y="880906"/>
              </a:cubicBezTo>
              <a:lnTo>
                <a:pt x="880906" y="854110"/>
              </a:lnTo>
              <a:cubicBezTo>
                <a:pt x="879789" y="832897"/>
                <a:pt x="878199" y="811704"/>
                <a:pt x="877556" y="790471"/>
              </a:cubicBezTo>
              <a:cubicBezTo>
                <a:pt x="875966" y="738008"/>
                <a:pt x="878566" y="685352"/>
                <a:pt x="874207" y="633046"/>
              </a:cubicBezTo>
              <a:cubicBezTo>
                <a:pt x="873914" y="629527"/>
                <a:pt x="867508" y="630813"/>
                <a:pt x="864158" y="629697"/>
              </a:cubicBezTo>
              <a:cubicBezTo>
                <a:pt x="860809" y="627464"/>
                <a:pt x="858135" y="622998"/>
                <a:pt x="854110" y="622998"/>
              </a:cubicBezTo>
              <a:cubicBezTo>
                <a:pt x="850085" y="622998"/>
                <a:pt x="846195" y="626283"/>
                <a:pt x="844062" y="629697"/>
              </a:cubicBezTo>
              <a:cubicBezTo>
                <a:pt x="833008" y="647384"/>
                <a:pt x="843037" y="647470"/>
                <a:pt x="830664" y="659842"/>
              </a:cubicBezTo>
              <a:cubicBezTo>
                <a:pt x="827817" y="662689"/>
                <a:pt x="823965" y="664308"/>
                <a:pt x="820615" y="666541"/>
              </a:cubicBezTo>
              <a:cubicBezTo>
                <a:pt x="818409" y="673161"/>
                <a:pt x="816470" y="681916"/>
                <a:pt x="810567" y="686638"/>
              </a:cubicBezTo>
              <a:cubicBezTo>
                <a:pt x="807810" y="688844"/>
                <a:pt x="803868" y="688871"/>
                <a:pt x="800519" y="689987"/>
              </a:cubicBezTo>
              <a:cubicBezTo>
                <a:pt x="797169" y="693336"/>
                <a:pt x="794109" y="697003"/>
                <a:pt x="790470" y="700035"/>
              </a:cubicBezTo>
              <a:cubicBezTo>
                <a:pt x="787378" y="702612"/>
                <a:pt x="783268" y="703887"/>
                <a:pt x="780422" y="706734"/>
              </a:cubicBezTo>
              <a:cubicBezTo>
                <a:pt x="758093" y="729064"/>
                <a:pt x="790469" y="705619"/>
                <a:pt x="763675" y="723482"/>
              </a:cubicBezTo>
              <a:cubicBezTo>
                <a:pt x="758630" y="708349"/>
                <a:pt x="764062" y="715224"/>
                <a:pt x="746928" y="710084"/>
              </a:cubicBezTo>
              <a:cubicBezTo>
                <a:pt x="740164" y="708055"/>
                <a:pt x="726831" y="703385"/>
                <a:pt x="726831" y="703385"/>
              </a:cubicBezTo>
              <a:cubicBezTo>
                <a:pt x="697398" y="683763"/>
                <a:pt x="714745" y="690788"/>
                <a:pt x="673240" y="686638"/>
              </a:cubicBezTo>
              <a:cubicBezTo>
                <a:pt x="649324" y="678666"/>
                <a:pt x="659018" y="683856"/>
                <a:pt x="643095" y="673240"/>
              </a:cubicBezTo>
              <a:cubicBezTo>
                <a:pt x="631930" y="656491"/>
                <a:pt x="639746" y="665425"/>
                <a:pt x="616299" y="649794"/>
              </a:cubicBezTo>
              <a:lnTo>
                <a:pt x="596202" y="636396"/>
              </a:lnTo>
              <a:lnTo>
                <a:pt x="586154" y="633046"/>
              </a:lnTo>
              <a:cubicBezTo>
                <a:pt x="582805" y="629697"/>
                <a:pt x="579845" y="625906"/>
                <a:pt x="576106" y="622998"/>
              </a:cubicBezTo>
              <a:cubicBezTo>
                <a:pt x="569751" y="618055"/>
                <a:pt x="556009" y="609600"/>
                <a:pt x="556009" y="609600"/>
              </a:cubicBezTo>
              <a:cubicBezTo>
                <a:pt x="553776" y="606251"/>
                <a:pt x="552156" y="602398"/>
                <a:pt x="549310" y="599552"/>
              </a:cubicBezTo>
              <a:cubicBezTo>
                <a:pt x="542816" y="593058"/>
                <a:pt x="537387" y="592228"/>
                <a:pt x="529213" y="589504"/>
              </a:cubicBezTo>
              <a:lnTo>
                <a:pt x="499068" y="559358"/>
              </a:lnTo>
              <a:cubicBezTo>
                <a:pt x="495719" y="556009"/>
                <a:pt x="491648" y="553251"/>
                <a:pt x="489020" y="549310"/>
              </a:cubicBezTo>
              <a:cubicBezTo>
                <a:pt x="482435" y="539433"/>
                <a:pt x="481941" y="537269"/>
                <a:pt x="472273" y="529213"/>
              </a:cubicBezTo>
              <a:cubicBezTo>
                <a:pt x="469180" y="526636"/>
                <a:pt x="465574" y="524748"/>
                <a:pt x="462224" y="522515"/>
              </a:cubicBezTo>
              <a:cubicBezTo>
                <a:pt x="447241" y="500039"/>
                <a:pt x="464892" y="522061"/>
                <a:pt x="445477" y="509117"/>
              </a:cubicBezTo>
              <a:cubicBezTo>
                <a:pt x="441536" y="506489"/>
                <a:pt x="439025" y="502151"/>
                <a:pt x="435429" y="499068"/>
              </a:cubicBezTo>
              <a:cubicBezTo>
                <a:pt x="422526" y="488008"/>
                <a:pt x="425228" y="490085"/>
                <a:pt x="411982" y="485671"/>
              </a:cubicBezTo>
              <a:cubicBezTo>
                <a:pt x="403052" y="458874"/>
                <a:pt x="416447" y="490135"/>
                <a:pt x="398585" y="472273"/>
              </a:cubicBezTo>
              <a:cubicBezTo>
                <a:pt x="359505" y="433193"/>
                <a:pt x="403610" y="464459"/>
                <a:pt x="375139" y="445477"/>
              </a:cubicBezTo>
              <a:cubicBezTo>
                <a:pt x="351202" y="409574"/>
                <a:pt x="388479" y="464064"/>
                <a:pt x="358391" y="425380"/>
              </a:cubicBezTo>
              <a:cubicBezTo>
                <a:pt x="358358" y="425338"/>
                <a:pt x="341659" y="400281"/>
                <a:pt x="338295" y="395235"/>
              </a:cubicBezTo>
              <a:cubicBezTo>
                <a:pt x="336062" y="391886"/>
                <a:pt x="334443" y="388033"/>
                <a:pt x="331596" y="385187"/>
              </a:cubicBezTo>
              <a:cubicBezTo>
                <a:pt x="328246" y="381838"/>
                <a:pt x="325186" y="378171"/>
                <a:pt x="321547" y="375139"/>
              </a:cubicBezTo>
              <a:cubicBezTo>
                <a:pt x="318455" y="372562"/>
                <a:pt x="314345" y="371287"/>
                <a:pt x="311499" y="368440"/>
              </a:cubicBezTo>
              <a:cubicBezTo>
                <a:pt x="286575" y="343515"/>
                <a:pt x="315082" y="364129"/>
                <a:pt x="291402" y="348343"/>
              </a:cubicBezTo>
              <a:cubicBezTo>
                <a:pt x="282985" y="323088"/>
                <a:pt x="295319" y="353239"/>
                <a:pt x="278004" y="331596"/>
              </a:cubicBezTo>
              <a:cubicBezTo>
                <a:pt x="259512" y="308482"/>
                <a:pt x="293407" y="334050"/>
                <a:pt x="264607" y="314849"/>
              </a:cubicBezTo>
              <a:cubicBezTo>
                <a:pt x="258465" y="296424"/>
                <a:pt x="264948" y="312934"/>
                <a:pt x="254558" y="294752"/>
              </a:cubicBezTo>
              <a:cubicBezTo>
                <a:pt x="252081" y="290417"/>
                <a:pt x="250761" y="285417"/>
                <a:pt x="247859" y="281354"/>
              </a:cubicBezTo>
              <a:cubicBezTo>
                <a:pt x="245106" y="277500"/>
                <a:pt x="240564" y="275160"/>
                <a:pt x="237811" y="271306"/>
              </a:cubicBezTo>
              <a:cubicBezTo>
                <a:pt x="222358" y="249671"/>
                <a:pt x="240873" y="264416"/>
                <a:pt x="221064" y="251209"/>
              </a:cubicBezTo>
              <a:cubicBezTo>
                <a:pt x="204432" y="226262"/>
                <a:pt x="225808" y="256902"/>
                <a:pt x="204317" y="231112"/>
              </a:cubicBezTo>
              <a:cubicBezTo>
                <a:pt x="177966" y="199490"/>
                <a:pt x="214409" y="241228"/>
                <a:pt x="194268" y="211016"/>
              </a:cubicBezTo>
              <a:cubicBezTo>
                <a:pt x="189108" y="203277"/>
                <a:pt x="181588" y="199212"/>
                <a:pt x="174171" y="194268"/>
              </a:cubicBezTo>
              <a:cubicBezTo>
                <a:pt x="165754" y="169015"/>
                <a:pt x="178087" y="199161"/>
                <a:pt x="160774" y="177521"/>
              </a:cubicBezTo>
              <a:cubicBezTo>
                <a:pt x="158568" y="174764"/>
                <a:pt x="160297" y="169525"/>
                <a:pt x="157424" y="167473"/>
              </a:cubicBezTo>
              <a:cubicBezTo>
                <a:pt x="147611" y="160464"/>
                <a:pt x="128205" y="160167"/>
                <a:pt x="117231" y="157424"/>
              </a:cubicBezTo>
              <a:cubicBezTo>
                <a:pt x="110381" y="155711"/>
                <a:pt x="103833" y="152959"/>
                <a:pt x="97134" y="150726"/>
              </a:cubicBezTo>
              <a:cubicBezTo>
                <a:pt x="93785" y="149610"/>
                <a:pt x="90024" y="149334"/>
                <a:pt x="87086" y="147376"/>
              </a:cubicBezTo>
              <a:cubicBezTo>
                <a:pt x="73207" y="138124"/>
                <a:pt x="80943" y="141653"/>
                <a:pt x="63640" y="137328"/>
              </a:cubicBezTo>
              <a:cubicBezTo>
                <a:pt x="49636" y="127992"/>
                <a:pt x="43332" y="125687"/>
                <a:pt x="33495" y="113882"/>
              </a:cubicBezTo>
              <a:cubicBezTo>
                <a:pt x="26077" y="104980"/>
                <a:pt x="26053" y="100858"/>
                <a:pt x="20097" y="90435"/>
              </a:cubicBezTo>
              <a:cubicBezTo>
                <a:pt x="18100" y="86940"/>
                <a:pt x="15033" y="84066"/>
                <a:pt x="13398" y="80387"/>
              </a:cubicBezTo>
              <a:cubicBezTo>
                <a:pt x="10530" y="73934"/>
                <a:pt x="9857" y="66606"/>
                <a:pt x="6699" y="60290"/>
              </a:cubicBezTo>
              <a:lnTo>
                <a:pt x="0" y="30145"/>
              </a:lnTo>
              <a:close/>
            </a:path>
          </a:pathLst>
        </a:custGeom>
        <a:solidFill xmlns:a="http://schemas.openxmlformats.org/drawingml/2006/main">
          <a:srgbClr val="00B050">
            <a:alpha val="2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0.49778</cdr:x>
      <cdr:y>0.26429</cdr:y>
    </cdr:from>
    <cdr:to>
      <cdr:x>0.648</cdr:x>
      <cdr:y>0.3735</cdr:y>
    </cdr:to>
    <cdr:sp macro="" textlink="">
      <cdr:nvSpPr>
        <cdr:cNvPr id="5" name="Freeform: Shape 4">
          <a:extLst xmlns:a="http://schemas.openxmlformats.org/drawingml/2006/main">
            <a:ext uri="{FF2B5EF4-FFF2-40B4-BE49-F238E27FC236}">
              <a16:creationId xmlns:a16="http://schemas.microsoft.com/office/drawing/2014/main" xmlns="" id="{74DB1532-70ED-4FB8-9C13-6AA7723719AA}"/>
            </a:ext>
          </a:extLst>
        </cdr:cNvPr>
        <cdr:cNvSpPr/>
      </cdr:nvSpPr>
      <cdr:spPr>
        <a:xfrm xmlns:a="http://schemas.openxmlformats.org/drawingml/2006/main">
          <a:off x="4476652" y="1510704"/>
          <a:ext cx="1350954" cy="624251"/>
        </a:xfrm>
        <a:custGeom xmlns:a="http://schemas.openxmlformats.org/drawingml/2006/main">
          <a:avLst/>
          <a:gdLst>
            <a:gd name="connsiteX0" fmla="*/ 0 w 1323975"/>
            <a:gd name="connsiteY0" fmla="*/ 396875 h 581025"/>
            <a:gd name="connsiteX1" fmla="*/ 0 w 1323975"/>
            <a:gd name="connsiteY1" fmla="*/ 396875 h 581025"/>
            <a:gd name="connsiteX2" fmla="*/ 6350 w 1323975"/>
            <a:gd name="connsiteY2" fmla="*/ 368300 h 581025"/>
            <a:gd name="connsiteX3" fmla="*/ 12700 w 1323975"/>
            <a:gd name="connsiteY3" fmla="*/ 349250 h 581025"/>
            <a:gd name="connsiteX4" fmla="*/ 19050 w 1323975"/>
            <a:gd name="connsiteY4" fmla="*/ 330200 h 581025"/>
            <a:gd name="connsiteX5" fmla="*/ 22225 w 1323975"/>
            <a:gd name="connsiteY5" fmla="*/ 320675 h 581025"/>
            <a:gd name="connsiteX6" fmla="*/ 25400 w 1323975"/>
            <a:gd name="connsiteY6" fmla="*/ 311150 h 581025"/>
            <a:gd name="connsiteX7" fmla="*/ 38100 w 1323975"/>
            <a:gd name="connsiteY7" fmla="*/ 292100 h 581025"/>
            <a:gd name="connsiteX8" fmla="*/ 53975 w 1323975"/>
            <a:gd name="connsiteY8" fmla="*/ 263525 h 581025"/>
            <a:gd name="connsiteX9" fmla="*/ 60325 w 1323975"/>
            <a:gd name="connsiteY9" fmla="*/ 254000 h 581025"/>
            <a:gd name="connsiteX10" fmla="*/ 88900 w 1323975"/>
            <a:gd name="connsiteY10" fmla="*/ 241300 h 581025"/>
            <a:gd name="connsiteX11" fmla="*/ 107950 w 1323975"/>
            <a:gd name="connsiteY11" fmla="*/ 231775 h 581025"/>
            <a:gd name="connsiteX12" fmla="*/ 133350 w 1323975"/>
            <a:gd name="connsiteY12" fmla="*/ 215900 h 581025"/>
            <a:gd name="connsiteX13" fmla="*/ 142875 w 1323975"/>
            <a:gd name="connsiteY13" fmla="*/ 212725 h 581025"/>
            <a:gd name="connsiteX14" fmla="*/ 149225 w 1323975"/>
            <a:gd name="connsiteY14" fmla="*/ 203200 h 581025"/>
            <a:gd name="connsiteX15" fmla="*/ 158750 w 1323975"/>
            <a:gd name="connsiteY15" fmla="*/ 200025 h 581025"/>
            <a:gd name="connsiteX16" fmla="*/ 171450 w 1323975"/>
            <a:gd name="connsiteY16" fmla="*/ 228600 h 581025"/>
            <a:gd name="connsiteX17" fmla="*/ 180975 w 1323975"/>
            <a:gd name="connsiteY17" fmla="*/ 234950 h 581025"/>
            <a:gd name="connsiteX18" fmla="*/ 190500 w 1323975"/>
            <a:gd name="connsiteY18" fmla="*/ 254000 h 581025"/>
            <a:gd name="connsiteX19" fmla="*/ 200025 w 1323975"/>
            <a:gd name="connsiteY19" fmla="*/ 260350 h 581025"/>
            <a:gd name="connsiteX20" fmla="*/ 209550 w 1323975"/>
            <a:gd name="connsiteY20" fmla="*/ 288925 h 581025"/>
            <a:gd name="connsiteX21" fmla="*/ 212725 w 1323975"/>
            <a:gd name="connsiteY21" fmla="*/ 298450 h 581025"/>
            <a:gd name="connsiteX22" fmla="*/ 219075 w 1323975"/>
            <a:gd name="connsiteY22" fmla="*/ 307975 h 581025"/>
            <a:gd name="connsiteX23" fmla="*/ 228600 w 1323975"/>
            <a:gd name="connsiteY23" fmla="*/ 327025 h 581025"/>
            <a:gd name="connsiteX24" fmla="*/ 238125 w 1323975"/>
            <a:gd name="connsiteY24" fmla="*/ 330200 h 581025"/>
            <a:gd name="connsiteX25" fmla="*/ 241300 w 1323975"/>
            <a:gd name="connsiteY25" fmla="*/ 339725 h 581025"/>
            <a:gd name="connsiteX26" fmla="*/ 244475 w 1323975"/>
            <a:gd name="connsiteY26" fmla="*/ 365125 h 581025"/>
            <a:gd name="connsiteX27" fmla="*/ 254000 w 1323975"/>
            <a:gd name="connsiteY27" fmla="*/ 368300 h 581025"/>
            <a:gd name="connsiteX28" fmla="*/ 263525 w 1323975"/>
            <a:gd name="connsiteY28" fmla="*/ 374650 h 581025"/>
            <a:gd name="connsiteX29" fmla="*/ 288925 w 1323975"/>
            <a:gd name="connsiteY29" fmla="*/ 396875 h 581025"/>
            <a:gd name="connsiteX30" fmla="*/ 307975 w 1323975"/>
            <a:gd name="connsiteY30" fmla="*/ 403225 h 581025"/>
            <a:gd name="connsiteX31" fmla="*/ 314325 w 1323975"/>
            <a:gd name="connsiteY31" fmla="*/ 412750 h 581025"/>
            <a:gd name="connsiteX32" fmla="*/ 323850 w 1323975"/>
            <a:gd name="connsiteY32" fmla="*/ 415925 h 581025"/>
            <a:gd name="connsiteX33" fmla="*/ 400050 w 1323975"/>
            <a:gd name="connsiteY33" fmla="*/ 419100 h 581025"/>
            <a:gd name="connsiteX34" fmla="*/ 447675 w 1323975"/>
            <a:gd name="connsiteY34" fmla="*/ 415925 h 581025"/>
            <a:gd name="connsiteX35" fmla="*/ 457200 w 1323975"/>
            <a:gd name="connsiteY35" fmla="*/ 412750 h 581025"/>
            <a:gd name="connsiteX36" fmla="*/ 476250 w 1323975"/>
            <a:gd name="connsiteY36" fmla="*/ 400050 h 581025"/>
            <a:gd name="connsiteX37" fmla="*/ 482600 w 1323975"/>
            <a:gd name="connsiteY37" fmla="*/ 390525 h 581025"/>
            <a:gd name="connsiteX38" fmla="*/ 498475 w 1323975"/>
            <a:gd name="connsiteY38" fmla="*/ 371475 h 581025"/>
            <a:gd name="connsiteX39" fmla="*/ 504825 w 1323975"/>
            <a:gd name="connsiteY39" fmla="*/ 352425 h 581025"/>
            <a:gd name="connsiteX40" fmla="*/ 508000 w 1323975"/>
            <a:gd name="connsiteY40" fmla="*/ 342900 h 581025"/>
            <a:gd name="connsiteX41" fmla="*/ 517525 w 1323975"/>
            <a:gd name="connsiteY41" fmla="*/ 323850 h 581025"/>
            <a:gd name="connsiteX42" fmla="*/ 523875 w 1323975"/>
            <a:gd name="connsiteY42" fmla="*/ 301625 h 581025"/>
            <a:gd name="connsiteX43" fmla="*/ 536575 w 1323975"/>
            <a:gd name="connsiteY43" fmla="*/ 282575 h 581025"/>
            <a:gd name="connsiteX44" fmla="*/ 546100 w 1323975"/>
            <a:gd name="connsiteY44" fmla="*/ 276225 h 581025"/>
            <a:gd name="connsiteX45" fmla="*/ 552450 w 1323975"/>
            <a:gd name="connsiteY45" fmla="*/ 257175 h 581025"/>
            <a:gd name="connsiteX46" fmla="*/ 571500 w 1323975"/>
            <a:gd name="connsiteY46" fmla="*/ 228600 h 581025"/>
            <a:gd name="connsiteX47" fmla="*/ 577850 w 1323975"/>
            <a:gd name="connsiteY47" fmla="*/ 219075 h 581025"/>
            <a:gd name="connsiteX48" fmla="*/ 587375 w 1323975"/>
            <a:gd name="connsiteY48" fmla="*/ 209550 h 581025"/>
            <a:gd name="connsiteX49" fmla="*/ 593725 w 1323975"/>
            <a:gd name="connsiteY49" fmla="*/ 190500 h 581025"/>
            <a:gd name="connsiteX50" fmla="*/ 596900 w 1323975"/>
            <a:gd name="connsiteY50" fmla="*/ 180975 h 581025"/>
            <a:gd name="connsiteX51" fmla="*/ 603250 w 1323975"/>
            <a:gd name="connsiteY51" fmla="*/ 171450 h 581025"/>
            <a:gd name="connsiteX52" fmla="*/ 619125 w 1323975"/>
            <a:gd name="connsiteY52" fmla="*/ 146050 h 581025"/>
            <a:gd name="connsiteX53" fmla="*/ 628650 w 1323975"/>
            <a:gd name="connsiteY53" fmla="*/ 142875 h 581025"/>
            <a:gd name="connsiteX54" fmla="*/ 631825 w 1323975"/>
            <a:gd name="connsiteY54" fmla="*/ 133350 h 581025"/>
            <a:gd name="connsiteX55" fmla="*/ 650875 w 1323975"/>
            <a:gd name="connsiteY55" fmla="*/ 123825 h 581025"/>
            <a:gd name="connsiteX56" fmla="*/ 657225 w 1323975"/>
            <a:gd name="connsiteY56" fmla="*/ 114300 h 581025"/>
            <a:gd name="connsiteX57" fmla="*/ 666750 w 1323975"/>
            <a:gd name="connsiteY57" fmla="*/ 107950 h 581025"/>
            <a:gd name="connsiteX58" fmla="*/ 669925 w 1323975"/>
            <a:gd name="connsiteY58" fmla="*/ 92075 h 581025"/>
            <a:gd name="connsiteX59" fmla="*/ 679450 w 1323975"/>
            <a:gd name="connsiteY59" fmla="*/ 88900 h 581025"/>
            <a:gd name="connsiteX60" fmla="*/ 717550 w 1323975"/>
            <a:gd name="connsiteY60" fmla="*/ 82550 h 581025"/>
            <a:gd name="connsiteX61" fmla="*/ 727075 w 1323975"/>
            <a:gd name="connsiteY61" fmla="*/ 79375 h 581025"/>
            <a:gd name="connsiteX62" fmla="*/ 857250 w 1323975"/>
            <a:gd name="connsiteY62" fmla="*/ 76200 h 581025"/>
            <a:gd name="connsiteX63" fmla="*/ 876300 w 1323975"/>
            <a:gd name="connsiteY63" fmla="*/ 63500 h 581025"/>
            <a:gd name="connsiteX64" fmla="*/ 885825 w 1323975"/>
            <a:gd name="connsiteY64" fmla="*/ 60325 h 581025"/>
            <a:gd name="connsiteX65" fmla="*/ 908050 w 1323975"/>
            <a:gd name="connsiteY65" fmla="*/ 50800 h 581025"/>
            <a:gd name="connsiteX66" fmla="*/ 936625 w 1323975"/>
            <a:gd name="connsiteY66" fmla="*/ 34925 h 581025"/>
            <a:gd name="connsiteX67" fmla="*/ 968375 w 1323975"/>
            <a:gd name="connsiteY67" fmla="*/ 25400 h 581025"/>
            <a:gd name="connsiteX68" fmla="*/ 977900 w 1323975"/>
            <a:gd name="connsiteY68" fmla="*/ 22225 h 581025"/>
            <a:gd name="connsiteX69" fmla="*/ 987425 w 1323975"/>
            <a:gd name="connsiteY69" fmla="*/ 15875 h 581025"/>
            <a:gd name="connsiteX70" fmla="*/ 1012825 w 1323975"/>
            <a:gd name="connsiteY70" fmla="*/ 9525 h 581025"/>
            <a:gd name="connsiteX71" fmla="*/ 1022350 w 1323975"/>
            <a:gd name="connsiteY71" fmla="*/ 6350 h 581025"/>
            <a:gd name="connsiteX72" fmla="*/ 1047750 w 1323975"/>
            <a:gd name="connsiteY72" fmla="*/ 0 h 581025"/>
            <a:gd name="connsiteX73" fmla="*/ 1054100 w 1323975"/>
            <a:gd name="connsiteY73" fmla="*/ 9525 h 581025"/>
            <a:gd name="connsiteX74" fmla="*/ 1060450 w 1323975"/>
            <a:gd name="connsiteY74" fmla="*/ 28575 h 581025"/>
            <a:gd name="connsiteX75" fmla="*/ 1076325 w 1323975"/>
            <a:gd name="connsiteY75" fmla="*/ 57150 h 581025"/>
            <a:gd name="connsiteX76" fmla="*/ 1085850 w 1323975"/>
            <a:gd name="connsiteY76" fmla="*/ 63500 h 581025"/>
            <a:gd name="connsiteX77" fmla="*/ 1101725 w 1323975"/>
            <a:gd name="connsiteY77" fmla="*/ 88900 h 581025"/>
            <a:gd name="connsiteX78" fmla="*/ 1108075 w 1323975"/>
            <a:gd name="connsiteY78" fmla="*/ 98425 h 581025"/>
            <a:gd name="connsiteX79" fmla="*/ 1117600 w 1323975"/>
            <a:gd name="connsiteY79" fmla="*/ 104775 h 581025"/>
            <a:gd name="connsiteX80" fmla="*/ 1127125 w 1323975"/>
            <a:gd name="connsiteY80" fmla="*/ 107950 h 581025"/>
            <a:gd name="connsiteX81" fmla="*/ 1193800 w 1323975"/>
            <a:gd name="connsiteY81" fmla="*/ 111125 h 581025"/>
            <a:gd name="connsiteX82" fmla="*/ 1212850 w 1323975"/>
            <a:gd name="connsiteY82" fmla="*/ 117475 h 581025"/>
            <a:gd name="connsiteX83" fmla="*/ 1231900 w 1323975"/>
            <a:gd name="connsiteY83" fmla="*/ 127000 h 581025"/>
            <a:gd name="connsiteX84" fmla="*/ 1247775 w 1323975"/>
            <a:gd name="connsiteY84" fmla="*/ 142875 h 581025"/>
            <a:gd name="connsiteX85" fmla="*/ 1266825 w 1323975"/>
            <a:gd name="connsiteY85" fmla="*/ 149225 h 581025"/>
            <a:gd name="connsiteX86" fmla="*/ 1276350 w 1323975"/>
            <a:gd name="connsiteY86" fmla="*/ 152400 h 581025"/>
            <a:gd name="connsiteX87" fmla="*/ 1285875 w 1323975"/>
            <a:gd name="connsiteY87" fmla="*/ 158750 h 581025"/>
            <a:gd name="connsiteX88" fmla="*/ 1314450 w 1323975"/>
            <a:gd name="connsiteY88" fmla="*/ 168275 h 581025"/>
            <a:gd name="connsiteX89" fmla="*/ 1323975 w 1323975"/>
            <a:gd name="connsiteY89" fmla="*/ 171450 h 581025"/>
            <a:gd name="connsiteX90" fmla="*/ 1304925 w 1323975"/>
            <a:gd name="connsiteY90" fmla="*/ 180975 h 581025"/>
            <a:gd name="connsiteX91" fmla="*/ 1279525 w 1323975"/>
            <a:gd name="connsiteY91" fmla="*/ 187325 h 581025"/>
            <a:gd name="connsiteX92" fmla="*/ 1260475 w 1323975"/>
            <a:gd name="connsiteY92" fmla="*/ 196850 h 581025"/>
            <a:gd name="connsiteX93" fmla="*/ 1250950 w 1323975"/>
            <a:gd name="connsiteY93" fmla="*/ 206375 h 581025"/>
            <a:gd name="connsiteX94" fmla="*/ 1241425 w 1323975"/>
            <a:gd name="connsiteY94" fmla="*/ 212725 h 581025"/>
            <a:gd name="connsiteX95" fmla="*/ 1228725 w 1323975"/>
            <a:gd name="connsiteY95" fmla="*/ 231775 h 581025"/>
            <a:gd name="connsiteX96" fmla="*/ 1222375 w 1323975"/>
            <a:gd name="connsiteY96" fmla="*/ 241300 h 581025"/>
            <a:gd name="connsiteX97" fmla="*/ 1219200 w 1323975"/>
            <a:gd name="connsiteY97" fmla="*/ 250825 h 581025"/>
            <a:gd name="connsiteX98" fmla="*/ 1212850 w 1323975"/>
            <a:gd name="connsiteY98" fmla="*/ 260350 h 581025"/>
            <a:gd name="connsiteX99" fmla="*/ 1209675 w 1323975"/>
            <a:gd name="connsiteY99" fmla="*/ 269875 h 581025"/>
            <a:gd name="connsiteX100" fmla="*/ 1203325 w 1323975"/>
            <a:gd name="connsiteY100" fmla="*/ 279400 h 581025"/>
            <a:gd name="connsiteX101" fmla="*/ 1200150 w 1323975"/>
            <a:gd name="connsiteY101" fmla="*/ 288925 h 581025"/>
            <a:gd name="connsiteX102" fmla="*/ 1187450 w 1323975"/>
            <a:gd name="connsiteY102" fmla="*/ 307975 h 581025"/>
            <a:gd name="connsiteX103" fmla="*/ 1168400 w 1323975"/>
            <a:gd name="connsiteY103" fmla="*/ 346075 h 581025"/>
            <a:gd name="connsiteX104" fmla="*/ 1158875 w 1323975"/>
            <a:gd name="connsiteY104" fmla="*/ 349250 h 581025"/>
            <a:gd name="connsiteX105" fmla="*/ 1143000 w 1323975"/>
            <a:gd name="connsiteY105" fmla="*/ 377825 h 581025"/>
            <a:gd name="connsiteX106" fmla="*/ 1133475 w 1323975"/>
            <a:gd name="connsiteY106" fmla="*/ 384175 h 581025"/>
            <a:gd name="connsiteX107" fmla="*/ 1111250 w 1323975"/>
            <a:gd name="connsiteY107" fmla="*/ 409575 h 581025"/>
            <a:gd name="connsiteX108" fmla="*/ 1098550 w 1323975"/>
            <a:gd name="connsiteY108" fmla="*/ 425450 h 581025"/>
            <a:gd name="connsiteX109" fmla="*/ 1092200 w 1323975"/>
            <a:gd name="connsiteY109" fmla="*/ 434975 h 581025"/>
            <a:gd name="connsiteX110" fmla="*/ 1073150 w 1323975"/>
            <a:gd name="connsiteY110" fmla="*/ 441325 h 581025"/>
            <a:gd name="connsiteX111" fmla="*/ 1063625 w 1323975"/>
            <a:gd name="connsiteY111" fmla="*/ 444500 h 581025"/>
            <a:gd name="connsiteX112" fmla="*/ 952500 w 1323975"/>
            <a:gd name="connsiteY112" fmla="*/ 441325 h 581025"/>
            <a:gd name="connsiteX113" fmla="*/ 936625 w 1323975"/>
            <a:gd name="connsiteY113" fmla="*/ 428625 h 581025"/>
            <a:gd name="connsiteX114" fmla="*/ 917575 w 1323975"/>
            <a:gd name="connsiteY114" fmla="*/ 419100 h 581025"/>
            <a:gd name="connsiteX115" fmla="*/ 911225 w 1323975"/>
            <a:gd name="connsiteY115" fmla="*/ 409575 h 581025"/>
            <a:gd name="connsiteX116" fmla="*/ 892175 w 1323975"/>
            <a:gd name="connsiteY116" fmla="*/ 403225 h 581025"/>
            <a:gd name="connsiteX117" fmla="*/ 882650 w 1323975"/>
            <a:gd name="connsiteY117" fmla="*/ 396875 h 581025"/>
            <a:gd name="connsiteX118" fmla="*/ 869950 w 1323975"/>
            <a:gd name="connsiteY118" fmla="*/ 377825 h 581025"/>
            <a:gd name="connsiteX119" fmla="*/ 863600 w 1323975"/>
            <a:gd name="connsiteY119" fmla="*/ 368300 h 581025"/>
            <a:gd name="connsiteX120" fmla="*/ 860425 w 1323975"/>
            <a:gd name="connsiteY120" fmla="*/ 358775 h 581025"/>
            <a:gd name="connsiteX121" fmla="*/ 854075 w 1323975"/>
            <a:gd name="connsiteY121" fmla="*/ 349250 h 581025"/>
            <a:gd name="connsiteX122" fmla="*/ 847725 w 1323975"/>
            <a:gd name="connsiteY122" fmla="*/ 330200 h 581025"/>
            <a:gd name="connsiteX123" fmla="*/ 835025 w 1323975"/>
            <a:gd name="connsiteY123" fmla="*/ 311150 h 581025"/>
            <a:gd name="connsiteX124" fmla="*/ 825500 w 1323975"/>
            <a:gd name="connsiteY124" fmla="*/ 288925 h 581025"/>
            <a:gd name="connsiteX125" fmla="*/ 822325 w 1323975"/>
            <a:gd name="connsiteY125" fmla="*/ 279400 h 581025"/>
            <a:gd name="connsiteX126" fmla="*/ 815975 w 1323975"/>
            <a:gd name="connsiteY126" fmla="*/ 269875 h 581025"/>
            <a:gd name="connsiteX127" fmla="*/ 812800 w 1323975"/>
            <a:gd name="connsiteY127" fmla="*/ 260350 h 581025"/>
            <a:gd name="connsiteX128" fmla="*/ 793750 w 1323975"/>
            <a:gd name="connsiteY128" fmla="*/ 231775 h 581025"/>
            <a:gd name="connsiteX129" fmla="*/ 787400 w 1323975"/>
            <a:gd name="connsiteY129" fmla="*/ 222250 h 581025"/>
            <a:gd name="connsiteX130" fmla="*/ 768350 w 1323975"/>
            <a:gd name="connsiteY130" fmla="*/ 209550 h 581025"/>
            <a:gd name="connsiteX131" fmla="*/ 746125 w 1323975"/>
            <a:gd name="connsiteY131" fmla="*/ 212725 h 581025"/>
            <a:gd name="connsiteX132" fmla="*/ 736600 w 1323975"/>
            <a:gd name="connsiteY132" fmla="*/ 215900 h 581025"/>
            <a:gd name="connsiteX133" fmla="*/ 723900 w 1323975"/>
            <a:gd name="connsiteY133" fmla="*/ 219075 h 581025"/>
            <a:gd name="connsiteX134" fmla="*/ 714375 w 1323975"/>
            <a:gd name="connsiteY134" fmla="*/ 228600 h 581025"/>
            <a:gd name="connsiteX135" fmla="*/ 704850 w 1323975"/>
            <a:gd name="connsiteY135" fmla="*/ 234950 h 581025"/>
            <a:gd name="connsiteX136" fmla="*/ 692150 w 1323975"/>
            <a:gd name="connsiteY136" fmla="*/ 254000 h 581025"/>
            <a:gd name="connsiteX137" fmla="*/ 685800 w 1323975"/>
            <a:gd name="connsiteY137" fmla="*/ 263525 h 581025"/>
            <a:gd name="connsiteX138" fmla="*/ 682625 w 1323975"/>
            <a:gd name="connsiteY138" fmla="*/ 273050 h 581025"/>
            <a:gd name="connsiteX139" fmla="*/ 669925 w 1323975"/>
            <a:gd name="connsiteY139" fmla="*/ 292100 h 581025"/>
            <a:gd name="connsiteX140" fmla="*/ 663575 w 1323975"/>
            <a:gd name="connsiteY140" fmla="*/ 301625 h 581025"/>
            <a:gd name="connsiteX141" fmla="*/ 660400 w 1323975"/>
            <a:gd name="connsiteY141" fmla="*/ 311150 h 581025"/>
            <a:gd name="connsiteX142" fmla="*/ 647700 w 1323975"/>
            <a:gd name="connsiteY142" fmla="*/ 330200 h 581025"/>
            <a:gd name="connsiteX143" fmla="*/ 635000 w 1323975"/>
            <a:gd name="connsiteY143" fmla="*/ 349250 h 581025"/>
            <a:gd name="connsiteX144" fmla="*/ 628650 w 1323975"/>
            <a:gd name="connsiteY144" fmla="*/ 368300 h 581025"/>
            <a:gd name="connsiteX145" fmla="*/ 625475 w 1323975"/>
            <a:gd name="connsiteY145" fmla="*/ 377825 h 581025"/>
            <a:gd name="connsiteX146" fmla="*/ 615950 w 1323975"/>
            <a:gd name="connsiteY146" fmla="*/ 381000 h 581025"/>
            <a:gd name="connsiteX147" fmla="*/ 612775 w 1323975"/>
            <a:gd name="connsiteY147" fmla="*/ 390525 h 581025"/>
            <a:gd name="connsiteX148" fmla="*/ 596900 w 1323975"/>
            <a:gd name="connsiteY148" fmla="*/ 409575 h 581025"/>
            <a:gd name="connsiteX149" fmla="*/ 593725 w 1323975"/>
            <a:gd name="connsiteY149" fmla="*/ 419100 h 581025"/>
            <a:gd name="connsiteX150" fmla="*/ 577850 w 1323975"/>
            <a:gd name="connsiteY150" fmla="*/ 438150 h 581025"/>
            <a:gd name="connsiteX151" fmla="*/ 568325 w 1323975"/>
            <a:gd name="connsiteY151" fmla="*/ 457200 h 581025"/>
            <a:gd name="connsiteX152" fmla="*/ 558800 w 1323975"/>
            <a:gd name="connsiteY152" fmla="*/ 463550 h 581025"/>
            <a:gd name="connsiteX153" fmla="*/ 552450 w 1323975"/>
            <a:gd name="connsiteY153" fmla="*/ 482600 h 581025"/>
            <a:gd name="connsiteX154" fmla="*/ 549275 w 1323975"/>
            <a:gd name="connsiteY154" fmla="*/ 492125 h 581025"/>
            <a:gd name="connsiteX155" fmla="*/ 542925 w 1323975"/>
            <a:gd name="connsiteY155" fmla="*/ 501650 h 581025"/>
            <a:gd name="connsiteX156" fmla="*/ 539750 w 1323975"/>
            <a:gd name="connsiteY156" fmla="*/ 511175 h 581025"/>
            <a:gd name="connsiteX157" fmla="*/ 533400 w 1323975"/>
            <a:gd name="connsiteY157" fmla="*/ 520700 h 581025"/>
            <a:gd name="connsiteX158" fmla="*/ 530225 w 1323975"/>
            <a:gd name="connsiteY158" fmla="*/ 530225 h 581025"/>
            <a:gd name="connsiteX159" fmla="*/ 520700 w 1323975"/>
            <a:gd name="connsiteY159" fmla="*/ 539750 h 581025"/>
            <a:gd name="connsiteX160" fmla="*/ 517525 w 1323975"/>
            <a:gd name="connsiteY160" fmla="*/ 549275 h 581025"/>
            <a:gd name="connsiteX161" fmla="*/ 504825 w 1323975"/>
            <a:gd name="connsiteY161" fmla="*/ 552450 h 581025"/>
            <a:gd name="connsiteX162" fmla="*/ 495300 w 1323975"/>
            <a:gd name="connsiteY162" fmla="*/ 558800 h 581025"/>
            <a:gd name="connsiteX163" fmla="*/ 485775 w 1323975"/>
            <a:gd name="connsiteY163" fmla="*/ 561975 h 581025"/>
            <a:gd name="connsiteX164" fmla="*/ 476250 w 1323975"/>
            <a:gd name="connsiteY164" fmla="*/ 568325 h 581025"/>
            <a:gd name="connsiteX165" fmla="*/ 466725 w 1323975"/>
            <a:gd name="connsiteY165" fmla="*/ 571500 h 581025"/>
            <a:gd name="connsiteX166" fmla="*/ 447675 w 1323975"/>
            <a:gd name="connsiteY166" fmla="*/ 581025 h 581025"/>
            <a:gd name="connsiteX167" fmla="*/ 415925 w 1323975"/>
            <a:gd name="connsiteY167" fmla="*/ 577850 h 581025"/>
            <a:gd name="connsiteX168" fmla="*/ 406400 w 1323975"/>
            <a:gd name="connsiteY168" fmla="*/ 571500 h 581025"/>
            <a:gd name="connsiteX169" fmla="*/ 396875 w 1323975"/>
            <a:gd name="connsiteY169" fmla="*/ 568325 h 581025"/>
            <a:gd name="connsiteX170" fmla="*/ 390525 w 1323975"/>
            <a:gd name="connsiteY170" fmla="*/ 558800 h 581025"/>
            <a:gd name="connsiteX171" fmla="*/ 381000 w 1323975"/>
            <a:gd name="connsiteY171" fmla="*/ 552450 h 581025"/>
            <a:gd name="connsiteX172" fmla="*/ 377825 w 1323975"/>
            <a:gd name="connsiteY172" fmla="*/ 542925 h 581025"/>
            <a:gd name="connsiteX173" fmla="*/ 365125 w 1323975"/>
            <a:gd name="connsiteY173" fmla="*/ 523875 h 581025"/>
            <a:gd name="connsiteX174" fmla="*/ 358775 w 1323975"/>
            <a:gd name="connsiteY174" fmla="*/ 514350 h 581025"/>
            <a:gd name="connsiteX175" fmla="*/ 355600 w 1323975"/>
            <a:gd name="connsiteY175" fmla="*/ 504825 h 581025"/>
            <a:gd name="connsiteX176" fmla="*/ 336550 w 1323975"/>
            <a:gd name="connsiteY176" fmla="*/ 495300 h 581025"/>
            <a:gd name="connsiteX177" fmla="*/ 327025 w 1323975"/>
            <a:gd name="connsiteY177" fmla="*/ 488950 h 581025"/>
            <a:gd name="connsiteX178" fmla="*/ 317500 w 1323975"/>
            <a:gd name="connsiteY178" fmla="*/ 492125 h 581025"/>
            <a:gd name="connsiteX179" fmla="*/ 314325 w 1323975"/>
            <a:gd name="connsiteY179" fmla="*/ 501650 h 581025"/>
            <a:gd name="connsiteX180" fmla="*/ 298450 w 1323975"/>
            <a:gd name="connsiteY180" fmla="*/ 520700 h 581025"/>
            <a:gd name="connsiteX181" fmla="*/ 295275 w 1323975"/>
            <a:gd name="connsiteY181" fmla="*/ 530225 h 581025"/>
            <a:gd name="connsiteX182" fmla="*/ 279400 w 1323975"/>
            <a:gd name="connsiteY182" fmla="*/ 549275 h 581025"/>
            <a:gd name="connsiteX183" fmla="*/ 269875 w 1323975"/>
            <a:gd name="connsiteY183" fmla="*/ 555625 h 581025"/>
            <a:gd name="connsiteX184" fmla="*/ 260350 w 1323975"/>
            <a:gd name="connsiteY184" fmla="*/ 558800 h 581025"/>
            <a:gd name="connsiteX185" fmla="*/ 219075 w 1323975"/>
            <a:gd name="connsiteY185" fmla="*/ 555625 h 581025"/>
            <a:gd name="connsiteX186" fmla="*/ 206375 w 1323975"/>
            <a:gd name="connsiteY186" fmla="*/ 539750 h 581025"/>
            <a:gd name="connsiteX187" fmla="*/ 193675 w 1323975"/>
            <a:gd name="connsiteY187" fmla="*/ 520700 h 581025"/>
            <a:gd name="connsiteX188" fmla="*/ 187325 w 1323975"/>
            <a:gd name="connsiteY188" fmla="*/ 511175 h 581025"/>
            <a:gd name="connsiteX189" fmla="*/ 177800 w 1323975"/>
            <a:gd name="connsiteY189" fmla="*/ 508000 h 581025"/>
            <a:gd name="connsiteX190" fmla="*/ 168275 w 1323975"/>
            <a:gd name="connsiteY190" fmla="*/ 498475 h 581025"/>
            <a:gd name="connsiteX191" fmla="*/ 149225 w 1323975"/>
            <a:gd name="connsiteY191" fmla="*/ 485775 h 581025"/>
            <a:gd name="connsiteX192" fmla="*/ 130175 w 1323975"/>
            <a:gd name="connsiteY192" fmla="*/ 473075 h 581025"/>
            <a:gd name="connsiteX193" fmla="*/ 120650 w 1323975"/>
            <a:gd name="connsiteY193" fmla="*/ 466725 h 581025"/>
            <a:gd name="connsiteX194" fmla="*/ 111125 w 1323975"/>
            <a:gd name="connsiteY194" fmla="*/ 460375 h 581025"/>
            <a:gd name="connsiteX195" fmla="*/ 92075 w 1323975"/>
            <a:gd name="connsiteY195" fmla="*/ 450850 h 581025"/>
            <a:gd name="connsiteX196" fmla="*/ 82550 w 1323975"/>
            <a:gd name="connsiteY196" fmla="*/ 447675 h 581025"/>
            <a:gd name="connsiteX197" fmla="*/ 60325 w 1323975"/>
            <a:gd name="connsiteY197" fmla="*/ 434975 h 581025"/>
            <a:gd name="connsiteX198" fmla="*/ 50800 w 1323975"/>
            <a:gd name="connsiteY198" fmla="*/ 431800 h 581025"/>
            <a:gd name="connsiteX199" fmla="*/ 41275 w 1323975"/>
            <a:gd name="connsiteY199" fmla="*/ 425450 h 581025"/>
            <a:gd name="connsiteX200" fmla="*/ 22225 w 1323975"/>
            <a:gd name="connsiteY200" fmla="*/ 419100 h 581025"/>
            <a:gd name="connsiteX201" fmla="*/ 12700 w 1323975"/>
            <a:gd name="connsiteY201" fmla="*/ 415925 h 581025"/>
            <a:gd name="connsiteX202" fmla="*/ 0 w 1323975"/>
            <a:gd name="connsiteY202" fmla="*/ 396875 h 58102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  <a:cxn ang="0">
              <a:pos x="connsiteX91" y="connsiteY91"/>
            </a:cxn>
            <a:cxn ang="0">
              <a:pos x="connsiteX92" y="connsiteY92"/>
            </a:cxn>
            <a:cxn ang="0">
              <a:pos x="connsiteX93" y="connsiteY93"/>
            </a:cxn>
            <a:cxn ang="0">
              <a:pos x="connsiteX94" y="connsiteY94"/>
            </a:cxn>
            <a:cxn ang="0">
              <a:pos x="connsiteX95" y="connsiteY95"/>
            </a:cxn>
            <a:cxn ang="0">
              <a:pos x="connsiteX96" y="connsiteY96"/>
            </a:cxn>
            <a:cxn ang="0">
              <a:pos x="connsiteX97" y="connsiteY97"/>
            </a:cxn>
            <a:cxn ang="0">
              <a:pos x="connsiteX98" y="connsiteY98"/>
            </a:cxn>
            <a:cxn ang="0">
              <a:pos x="connsiteX99" y="connsiteY99"/>
            </a:cxn>
            <a:cxn ang="0">
              <a:pos x="connsiteX100" y="connsiteY100"/>
            </a:cxn>
            <a:cxn ang="0">
              <a:pos x="connsiteX101" y="connsiteY101"/>
            </a:cxn>
            <a:cxn ang="0">
              <a:pos x="connsiteX102" y="connsiteY102"/>
            </a:cxn>
            <a:cxn ang="0">
              <a:pos x="connsiteX103" y="connsiteY103"/>
            </a:cxn>
            <a:cxn ang="0">
              <a:pos x="connsiteX104" y="connsiteY104"/>
            </a:cxn>
            <a:cxn ang="0">
              <a:pos x="connsiteX105" y="connsiteY105"/>
            </a:cxn>
            <a:cxn ang="0">
              <a:pos x="connsiteX106" y="connsiteY106"/>
            </a:cxn>
            <a:cxn ang="0">
              <a:pos x="connsiteX107" y="connsiteY107"/>
            </a:cxn>
            <a:cxn ang="0">
              <a:pos x="connsiteX108" y="connsiteY108"/>
            </a:cxn>
            <a:cxn ang="0">
              <a:pos x="connsiteX109" y="connsiteY109"/>
            </a:cxn>
            <a:cxn ang="0">
              <a:pos x="connsiteX110" y="connsiteY110"/>
            </a:cxn>
            <a:cxn ang="0">
              <a:pos x="connsiteX111" y="connsiteY111"/>
            </a:cxn>
            <a:cxn ang="0">
              <a:pos x="connsiteX112" y="connsiteY112"/>
            </a:cxn>
            <a:cxn ang="0">
              <a:pos x="connsiteX113" y="connsiteY113"/>
            </a:cxn>
            <a:cxn ang="0">
              <a:pos x="connsiteX114" y="connsiteY114"/>
            </a:cxn>
            <a:cxn ang="0">
              <a:pos x="connsiteX115" y="connsiteY115"/>
            </a:cxn>
            <a:cxn ang="0">
              <a:pos x="connsiteX116" y="connsiteY116"/>
            </a:cxn>
            <a:cxn ang="0">
              <a:pos x="connsiteX117" y="connsiteY117"/>
            </a:cxn>
            <a:cxn ang="0">
              <a:pos x="connsiteX118" y="connsiteY118"/>
            </a:cxn>
            <a:cxn ang="0">
              <a:pos x="connsiteX119" y="connsiteY119"/>
            </a:cxn>
            <a:cxn ang="0">
              <a:pos x="connsiteX120" y="connsiteY120"/>
            </a:cxn>
            <a:cxn ang="0">
              <a:pos x="connsiteX121" y="connsiteY121"/>
            </a:cxn>
            <a:cxn ang="0">
              <a:pos x="connsiteX122" y="connsiteY122"/>
            </a:cxn>
            <a:cxn ang="0">
              <a:pos x="connsiteX123" y="connsiteY123"/>
            </a:cxn>
            <a:cxn ang="0">
              <a:pos x="connsiteX124" y="connsiteY124"/>
            </a:cxn>
            <a:cxn ang="0">
              <a:pos x="connsiteX125" y="connsiteY125"/>
            </a:cxn>
            <a:cxn ang="0">
              <a:pos x="connsiteX126" y="connsiteY126"/>
            </a:cxn>
            <a:cxn ang="0">
              <a:pos x="connsiteX127" y="connsiteY127"/>
            </a:cxn>
            <a:cxn ang="0">
              <a:pos x="connsiteX128" y="connsiteY128"/>
            </a:cxn>
            <a:cxn ang="0">
              <a:pos x="connsiteX129" y="connsiteY129"/>
            </a:cxn>
            <a:cxn ang="0">
              <a:pos x="connsiteX130" y="connsiteY130"/>
            </a:cxn>
            <a:cxn ang="0">
              <a:pos x="connsiteX131" y="connsiteY131"/>
            </a:cxn>
            <a:cxn ang="0">
              <a:pos x="connsiteX132" y="connsiteY132"/>
            </a:cxn>
            <a:cxn ang="0">
              <a:pos x="connsiteX133" y="connsiteY133"/>
            </a:cxn>
            <a:cxn ang="0">
              <a:pos x="connsiteX134" y="connsiteY134"/>
            </a:cxn>
            <a:cxn ang="0">
              <a:pos x="connsiteX135" y="connsiteY135"/>
            </a:cxn>
            <a:cxn ang="0">
              <a:pos x="connsiteX136" y="connsiteY136"/>
            </a:cxn>
            <a:cxn ang="0">
              <a:pos x="connsiteX137" y="connsiteY137"/>
            </a:cxn>
            <a:cxn ang="0">
              <a:pos x="connsiteX138" y="connsiteY138"/>
            </a:cxn>
            <a:cxn ang="0">
              <a:pos x="connsiteX139" y="connsiteY139"/>
            </a:cxn>
            <a:cxn ang="0">
              <a:pos x="connsiteX140" y="connsiteY140"/>
            </a:cxn>
            <a:cxn ang="0">
              <a:pos x="connsiteX141" y="connsiteY141"/>
            </a:cxn>
            <a:cxn ang="0">
              <a:pos x="connsiteX142" y="connsiteY142"/>
            </a:cxn>
            <a:cxn ang="0">
              <a:pos x="connsiteX143" y="connsiteY143"/>
            </a:cxn>
            <a:cxn ang="0">
              <a:pos x="connsiteX144" y="connsiteY144"/>
            </a:cxn>
            <a:cxn ang="0">
              <a:pos x="connsiteX145" y="connsiteY145"/>
            </a:cxn>
            <a:cxn ang="0">
              <a:pos x="connsiteX146" y="connsiteY146"/>
            </a:cxn>
            <a:cxn ang="0">
              <a:pos x="connsiteX147" y="connsiteY147"/>
            </a:cxn>
            <a:cxn ang="0">
              <a:pos x="connsiteX148" y="connsiteY148"/>
            </a:cxn>
            <a:cxn ang="0">
              <a:pos x="connsiteX149" y="connsiteY149"/>
            </a:cxn>
            <a:cxn ang="0">
              <a:pos x="connsiteX150" y="connsiteY150"/>
            </a:cxn>
            <a:cxn ang="0">
              <a:pos x="connsiteX151" y="connsiteY151"/>
            </a:cxn>
            <a:cxn ang="0">
              <a:pos x="connsiteX152" y="connsiteY152"/>
            </a:cxn>
            <a:cxn ang="0">
              <a:pos x="connsiteX153" y="connsiteY153"/>
            </a:cxn>
            <a:cxn ang="0">
              <a:pos x="connsiteX154" y="connsiteY154"/>
            </a:cxn>
            <a:cxn ang="0">
              <a:pos x="connsiteX155" y="connsiteY155"/>
            </a:cxn>
            <a:cxn ang="0">
              <a:pos x="connsiteX156" y="connsiteY156"/>
            </a:cxn>
            <a:cxn ang="0">
              <a:pos x="connsiteX157" y="connsiteY157"/>
            </a:cxn>
            <a:cxn ang="0">
              <a:pos x="connsiteX158" y="connsiteY158"/>
            </a:cxn>
            <a:cxn ang="0">
              <a:pos x="connsiteX159" y="connsiteY159"/>
            </a:cxn>
            <a:cxn ang="0">
              <a:pos x="connsiteX160" y="connsiteY160"/>
            </a:cxn>
            <a:cxn ang="0">
              <a:pos x="connsiteX161" y="connsiteY161"/>
            </a:cxn>
            <a:cxn ang="0">
              <a:pos x="connsiteX162" y="connsiteY162"/>
            </a:cxn>
            <a:cxn ang="0">
              <a:pos x="connsiteX163" y="connsiteY163"/>
            </a:cxn>
            <a:cxn ang="0">
              <a:pos x="connsiteX164" y="connsiteY164"/>
            </a:cxn>
            <a:cxn ang="0">
              <a:pos x="connsiteX165" y="connsiteY165"/>
            </a:cxn>
            <a:cxn ang="0">
              <a:pos x="connsiteX166" y="connsiteY166"/>
            </a:cxn>
            <a:cxn ang="0">
              <a:pos x="connsiteX167" y="connsiteY167"/>
            </a:cxn>
            <a:cxn ang="0">
              <a:pos x="connsiteX168" y="connsiteY168"/>
            </a:cxn>
            <a:cxn ang="0">
              <a:pos x="connsiteX169" y="connsiteY169"/>
            </a:cxn>
            <a:cxn ang="0">
              <a:pos x="connsiteX170" y="connsiteY170"/>
            </a:cxn>
            <a:cxn ang="0">
              <a:pos x="connsiteX171" y="connsiteY171"/>
            </a:cxn>
            <a:cxn ang="0">
              <a:pos x="connsiteX172" y="connsiteY172"/>
            </a:cxn>
            <a:cxn ang="0">
              <a:pos x="connsiteX173" y="connsiteY173"/>
            </a:cxn>
            <a:cxn ang="0">
              <a:pos x="connsiteX174" y="connsiteY174"/>
            </a:cxn>
            <a:cxn ang="0">
              <a:pos x="connsiteX175" y="connsiteY175"/>
            </a:cxn>
            <a:cxn ang="0">
              <a:pos x="connsiteX176" y="connsiteY176"/>
            </a:cxn>
            <a:cxn ang="0">
              <a:pos x="connsiteX177" y="connsiteY177"/>
            </a:cxn>
            <a:cxn ang="0">
              <a:pos x="connsiteX178" y="connsiteY178"/>
            </a:cxn>
            <a:cxn ang="0">
              <a:pos x="connsiteX179" y="connsiteY179"/>
            </a:cxn>
            <a:cxn ang="0">
              <a:pos x="connsiteX180" y="connsiteY180"/>
            </a:cxn>
            <a:cxn ang="0">
              <a:pos x="connsiteX181" y="connsiteY181"/>
            </a:cxn>
            <a:cxn ang="0">
              <a:pos x="connsiteX182" y="connsiteY182"/>
            </a:cxn>
            <a:cxn ang="0">
              <a:pos x="connsiteX183" y="connsiteY183"/>
            </a:cxn>
            <a:cxn ang="0">
              <a:pos x="connsiteX184" y="connsiteY184"/>
            </a:cxn>
            <a:cxn ang="0">
              <a:pos x="connsiteX185" y="connsiteY185"/>
            </a:cxn>
            <a:cxn ang="0">
              <a:pos x="connsiteX186" y="connsiteY186"/>
            </a:cxn>
            <a:cxn ang="0">
              <a:pos x="connsiteX187" y="connsiteY187"/>
            </a:cxn>
            <a:cxn ang="0">
              <a:pos x="connsiteX188" y="connsiteY188"/>
            </a:cxn>
            <a:cxn ang="0">
              <a:pos x="connsiteX189" y="connsiteY189"/>
            </a:cxn>
            <a:cxn ang="0">
              <a:pos x="connsiteX190" y="connsiteY190"/>
            </a:cxn>
            <a:cxn ang="0">
              <a:pos x="connsiteX191" y="connsiteY191"/>
            </a:cxn>
            <a:cxn ang="0">
              <a:pos x="connsiteX192" y="connsiteY192"/>
            </a:cxn>
            <a:cxn ang="0">
              <a:pos x="connsiteX193" y="connsiteY193"/>
            </a:cxn>
            <a:cxn ang="0">
              <a:pos x="connsiteX194" y="connsiteY194"/>
            </a:cxn>
            <a:cxn ang="0">
              <a:pos x="connsiteX195" y="connsiteY195"/>
            </a:cxn>
            <a:cxn ang="0">
              <a:pos x="connsiteX196" y="connsiteY196"/>
            </a:cxn>
            <a:cxn ang="0">
              <a:pos x="connsiteX197" y="connsiteY197"/>
            </a:cxn>
            <a:cxn ang="0">
              <a:pos x="connsiteX198" y="connsiteY198"/>
            </a:cxn>
            <a:cxn ang="0">
              <a:pos x="connsiteX199" y="connsiteY199"/>
            </a:cxn>
            <a:cxn ang="0">
              <a:pos x="connsiteX200" y="connsiteY200"/>
            </a:cxn>
            <a:cxn ang="0">
              <a:pos x="connsiteX201" y="connsiteY201"/>
            </a:cxn>
            <a:cxn ang="0">
              <a:pos x="connsiteX202" y="connsiteY202"/>
            </a:cxn>
          </a:cxnLst>
          <a:rect l="l" t="t" r="r" b="b"/>
          <a:pathLst>
            <a:path w="1323975" h="581025">
              <a:moveTo>
                <a:pt x="0" y="396875"/>
              </a:moveTo>
              <a:lnTo>
                <a:pt x="0" y="396875"/>
              </a:lnTo>
              <a:cubicBezTo>
                <a:pt x="2117" y="387350"/>
                <a:pt x="3836" y="377728"/>
                <a:pt x="6350" y="368300"/>
              </a:cubicBezTo>
              <a:cubicBezTo>
                <a:pt x="8075" y="361833"/>
                <a:pt x="10583" y="355600"/>
                <a:pt x="12700" y="349250"/>
              </a:cubicBezTo>
              <a:lnTo>
                <a:pt x="19050" y="330200"/>
              </a:lnTo>
              <a:lnTo>
                <a:pt x="22225" y="320675"/>
              </a:lnTo>
              <a:cubicBezTo>
                <a:pt x="23283" y="317500"/>
                <a:pt x="23544" y="313935"/>
                <a:pt x="25400" y="311150"/>
              </a:cubicBezTo>
              <a:cubicBezTo>
                <a:pt x="29633" y="304800"/>
                <a:pt x="35687" y="299340"/>
                <a:pt x="38100" y="292100"/>
              </a:cubicBezTo>
              <a:cubicBezTo>
                <a:pt x="43688" y="275335"/>
                <a:pt x="39419" y="285360"/>
                <a:pt x="53975" y="263525"/>
              </a:cubicBezTo>
              <a:cubicBezTo>
                <a:pt x="56092" y="260350"/>
                <a:pt x="56705" y="255207"/>
                <a:pt x="60325" y="254000"/>
              </a:cubicBezTo>
              <a:cubicBezTo>
                <a:pt x="109472" y="237618"/>
                <a:pt x="58711" y="256394"/>
                <a:pt x="88900" y="241300"/>
              </a:cubicBezTo>
              <a:cubicBezTo>
                <a:pt x="115190" y="228155"/>
                <a:pt x="80653" y="249973"/>
                <a:pt x="107950" y="231775"/>
              </a:cubicBezTo>
              <a:cubicBezTo>
                <a:pt x="118013" y="216681"/>
                <a:pt x="110680" y="223457"/>
                <a:pt x="133350" y="215900"/>
              </a:cubicBezTo>
              <a:lnTo>
                <a:pt x="142875" y="212725"/>
              </a:lnTo>
              <a:cubicBezTo>
                <a:pt x="144992" y="209550"/>
                <a:pt x="146245" y="205584"/>
                <a:pt x="149225" y="203200"/>
              </a:cubicBezTo>
              <a:cubicBezTo>
                <a:pt x="151838" y="201109"/>
                <a:pt x="155643" y="198782"/>
                <a:pt x="158750" y="200025"/>
              </a:cubicBezTo>
              <a:cubicBezTo>
                <a:pt x="164998" y="202524"/>
                <a:pt x="170585" y="228023"/>
                <a:pt x="171450" y="228600"/>
              </a:cubicBezTo>
              <a:lnTo>
                <a:pt x="180975" y="234950"/>
              </a:lnTo>
              <a:cubicBezTo>
                <a:pt x="183557" y="242697"/>
                <a:pt x="184345" y="247845"/>
                <a:pt x="190500" y="254000"/>
              </a:cubicBezTo>
              <a:cubicBezTo>
                <a:pt x="193198" y="256698"/>
                <a:pt x="196850" y="258233"/>
                <a:pt x="200025" y="260350"/>
              </a:cubicBezTo>
              <a:lnTo>
                <a:pt x="209550" y="288925"/>
              </a:lnTo>
              <a:cubicBezTo>
                <a:pt x="210608" y="292100"/>
                <a:pt x="210869" y="295665"/>
                <a:pt x="212725" y="298450"/>
              </a:cubicBezTo>
              <a:cubicBezTo>
                <a:pt x="214842" y="301625"/>
                <a:pt x="217368" y="304562"/>
                <a:pt x="219075" y="307975"/>
              </a:cubicBezTo>
              <a:cubicBezTo>
                <a:pt x="222910" y="315644"/>
                <a:pt x="221017" y="320959"/>
                <a:pt x="228600" y="327025"/>
              </a:cubicBezTo>
              <a:cubicBezTo>
                <a:pt x="231213" y="329116"/>
                <a:pt x="234950" y="329142"/>
                <a:pt x="238125" y="330200"/>
              </a:cubicBezTo>
              <a:cubicBezTo>
                <a:pt x="239183" y="333375"/>
                <a:pt x="240701" y="336432"/>
                <a:pt x="241300" y="339725"/>
              </a:cubicBezTo>
              <a:cubicBezTo>
                <a:pt x="242826" y="348120"/>
                <a:pt x="241010" y="357328"/>
                <a:pt x="244475" y="365125"/>
              </a:cubicBezTo>
              <a:cubicBezTo>
                <a:pt x="245834" y="368183"/>
                <a:pt x="251007" y="366803"/>
                <a:pt x="254000" y="368300"/>
              </a:cubicBezTo>
              <a:cubicBezTo>
                <a:pt x="257413" y="370007"/>
                <a:pt x="260350" y="372533"/>
                <a:pt x="263525" y="374650"/>
              </a:cubicBezTo>
              <a:cubicBezTo>
                <a:pt x="270933" y="385763"/>
                <a:pt x="273050" y="391583"/>
                <a:pt x="288925" y="396875"/>
              </a:cubicBezTo>
              <a:lnTo>
                <a:pt x="307975" y="403225"/>
              </a:lnTo>
              <a:cubicBezTo>
                <a:pt x="310092" y="406400"/>
                <a:pt x="311345" y="410366"/>
                <a:pt x="314325" y="412750"/>
              </a:cubicBezTo>
              <a:cubicBezTo>
                <a:pt x="316938" y="414841"/>
                <a:pt x="320512" y="415678"/>
                <a:pt x="323850" y="415925"/>
              </a:cubicBezTo>
              <a:cubicBezTo>
                <a:pt x="349203" y="417803"/>
                <a:pt x="374650" y="418042"/>
                <a:pt x="400050" y="419100"/>
              </a:cubicBezTo>
              <a:cubicBezTo>
                <a:pt x="415925" y="418042"/>
                <a:pt x="431862" y="417682"/>
                <a:pt x="447675" y="415925"/>
              </a:cubicBezTo>
              <a:cubicBezTo>
                <a:pt x="451001" y="415555"/>
                <a:pt x="454274" y="414375"/>
                <a:pt x="457200" y="412750"/>
              </a:cubicBezTo>
              <a:cubicBezTo>
                <a:pt x="463871" y="409044"/>
                <a:pt x="476250" y="400050"/>
                <a:pt x="476250" y="400050"/>
              </a:cubicBezTo>
              <a:cubicBezTo>
                <a:pt x="478367" y="396875"/>
                <a:pt x="480157" y="393456"/>
                <a:pt x="482600" y="390525"/>
              </a:cubicBezTo>
              <a:cubicBezTo>
                <a:pt x="489721" y="381980"/>
                <a:pt x="493970" y="381610"/>
                <a:pt x="498475" y="371475"/>
              </a:cubicBezTo>
              <a:cubicBezTo>
                <a:pt x="501193" y="365358"/>
                <a:pt x="502708" y="358775"/>
                <a:pt x="504825" y="352425"/>
              </a:cubicBezTo>
              <a:cubicBezTo>
                <a:pt x="505883" y="349250"/>
                <a:pt x="506144" y="345685"/>
                <a:pt x="508000" y="342900"/>
              </a:cubicBezTo>
              <a:cubicBezTo>
                <a:pt x="514957" y="332464"/>
                <a:pt x="514239" y="335352"/>
                <a:pt x="517525" y="323850"/>
              </a:cubicBezTo>
              <a:cubicBezTo>
                <a:pt x="518492" y="320465"/>
                <a:pt x="521636" y="305655"/>
                <a:pt x="523875" y="301625"/>
              </a:cubicBezTo>
              <a:cubicBezTo>
                <a:pt x="527581" y="294954"/>
                <a:pt x="530225" y="286808"/>
                <a:pt x="536575" y="282575"/>
              </a:cubicBezTo>
              <a:lnTo>
                <a:pt x="546100" y="276225"/>
              </a:lnTo>
              <a:cubicBezTo>
                <a:pt x="548217" y="269875"/>
                <a:pt x="548737" y="262744"/>
                <a:pt x="552450" y="257175"/>
              </a:cubicBezTo>
              <a:lnTo>
                <a:pt x="571500" y="228600"/>
              </a:lnTo>
              <a:cubicBezTo>
                <a:pt x="573617" y="225425"/>
                <a:pt x="575152" y="221773"/>
                <a:pt x="577850" y="219075"/>
              </a:cubicBezTo>
              <a:lnTo>
                <a:pt x="587375" y="209550"/>
              </a:lnTo>
              <a:lnTo>
                <a:pt x="593725" y="190500"/>
              </a:lnTo>
              <a:cubicBezTo>
                <a:pt x="594783" y="187325"/>
                <a:pt x="595044" y="183760"/>
                <a:pt x="596900" y="180975"/>
              </a:cubicBezTo>
              <a:cubicBezTo>
                <a:pt x="599017" y="177800"/>
                <a:pt x="601700" y="174937"/>
                <a:pt x="603250" y="171450"/>
              </a:cubicBezTo>
              <a:cubicBezTo>
                <a:pt x="611524" y="152834"/>
                <a:pt x="603622" y="153802"/>
                <a:pt x="619125" y="146050"/>
              </a:cubicBezTo>
              <a:cubicBezTo>
                <a:pt x="622118" y="144553"/>
                <a:pt x="625475" y="143933"/>
                <a:pt x="628650" y="142875"/>
              </a:cubicBezTo>
              <a:cubicBezTo>
                <a:pt x="629708" y="139700"/>
                <a:pt x="629734" y="135963"/>
                <a:pt x="631825" y="133350"/>
              </a:cubicBezTo>
              <a:cubicBezTo>
                <a:pt x="636301" y="127755"/>
                <a:pt x="644600" y="125917"/>
                <a:pt x="650875" y="123825"/>
              </a:cubicBezTo>
              <a:cubicBezTo>
                <a:pt x="652992" y="120650"/>
                <a:pt x="654527" y="116998"/>
                <a:pt x="657225" y="114300"/>
              </a:cubicBezTo>
              <a:cubicBezTo>
                <a:pt x="659923" y="111602"/>
                <a:pt x="664857" y="111263"/>
                <a:pt x="666750" y="107950"/>
              </a:cubicBezTo>
              <a:cubicBezTo>
                <a:pt x="669427" y="103265"/>
                <a:pt x="666932" y="96565"/>
                <a:pt x="669925" y="92075"/>
              </a:cubicBezTo>
              <a:cubicBezTo>
                <a:pt x="671781" y="89290"/>
                <a:pt x="676168" y="89556"/>
                <a:pt x="679450" y="88900"/>
              </a:cubicBezTo>
              <a:cubicBezTo>
                <a:pt x="706332" y="83524"/>
                <a:pt x="694831" y="88230"/>
                <a:pt x="717550" y="82550"/>
              </a:cubicBezTo>
              <a:cubicBezTo>
                <a:pt x="720797" y="81738"/>
                <a:pt x="723732" y="79527"/>
                <a:pt x="727075" y="79375"/>
              </a:cubicBezTo>
              <a:cubicBezTo>
                <a:pt x="770435" y="77404"/>
                <a:pt x="813858" y="77258"/>
                <a:pt x="857250" y="76200"/>
              </a:cubicBezTo>
              <a:cubicBezTo>
                <a:pt x="879898" y="68651"/>
                <a:pt x="852517" y="79355"/>
                <a:pt x="876300" y="63500"/>
              </a:cubicBezTo>
              <a:cubicBezTo>
                <a:pt x="879085" y="61644"/>
                <a:pt x="882832" y="61822"/>
                <a:pt x="885825" y="60325"/>
              </a:cubicBezTo>
              <a:cubicBezTo>
                <a:pt x="907751" y="49362"/>
                <a:pt x="881619" y="57408"/>
                <a:pt x="908050" y="50800"/>
              </a:cubicBezTo>
              <a:cubicBezTo>
                <a:pt x="925106" y="39429"/>
                <a:pt x="921956" y="39116"/>
                <a:pt x="936625" y="34925"/>
              </a:cubicBezTo>
              <a:cubicBezTo>
                <a:pt x="970214" y="25328"/>
                <a:pt x="923104" y="40490"/>
                <a:pt x="968375" y="25400"/>
              </a:cubicBezTo>
              <a:cubicBezTo>
                <a:pt x="971550" y="24342"/>
                <a:pt x="975115" y="24081"/>
                <a:pt x="977900" y="22225"/>
              </a:cubicBezTo>
              <a:cubicBezTo>
                <a:pt x="981075" y="20108"/>
                <a:pt x="983839" y="17179"/>
                <a:pt x="987425" y="15875"/>
              </a:cubicBezTo>
              <a:cubicBezTo>
                <a:pt x="995627" y="12893"/>
                <a:pt x="1004546" y="12285"/>
                <a:pt x="1012825" y="9525"/>
              </a:cubicBezTo>
              <a:cubicBezTo>
                <a:pt x="1016000" y="8467"/>
                <a:pt x="1019121" y="7231"/>
                <a:pt x="1022350" y="6350"/>
              </a:cubicBezTo>
              <a:cubicBezTo>
                <a:pt x="1030770" y="4054"/>
                <a:pt x="1047750" y="0"/>
                <a:pt x="1047750" y="0"/>
              </a:cubicBezTo>
              <a:cubicBezTo>
                <a:pt x="1049867" y="3175"/>
                <a:pt x="1052550" y="6038"/>
                <a:pt x="1054100" y="9525"/>
              </a:cubicBezTo>
              <a:cubicBezTo>
                <a:pt x="1056818" y="15642"/>
                <a:pt x="1058333" y="22225"/>
                <a:pt x="1060450" y="28575"/>
              </a:cubicBezTo>
              <a:cubicBezTo>
                <a:pt x="1063759" y="38501"/>
                <a:pt x="1066967" y="50912"/>
                <a:pt x="1076325" y="57150"/>
              </a:cubicBezTo>
              <a:lnTo>
                <a:pt x="1085850" y="63500"/>
              </a:lnTo>
              <a:cubicBezTo>
                <a:pt x="1093407" y="86170"/>
                <a:pt x="1086631" y="78837"/>
                <a:pt x="1101725" y="88900"/>
              </a:cubicBezTo>
              <a:cubicBezTo>
                <a:pt x="1103842" y="92075"/>
                <a:pt x="1105377" y="95727"/>
                <a:pt x="1108075" y="98425"/>
              </a:cubicBezTo>
              <a:cubicBezTo>
                <a:pt x="1110773" y="101123"/>
                <a:pt x="1114187" y="103068"/>
                <a:pt x="1117600" y="104775"/>
              </a:cubicBezTo>
              <a:cubicBezTo>
                <a:pt x="1120593" y="106272"/>
                <a:pt x="1123790" y="107672"/>
                <a:pt x="1127125" y="107950"/>
              </a:cubicBezTo>
              <a:cubicBezTo>
                <a:pt x="1149298" y="109798"/>
                <a:pt x="1171575" y="110067"/>
                <a:pt x="1193800" y="111125"/>
              </a:cubicBezTo>
              <a:cubicBezTo>
                <a:pt x="1200150" y="113242"/>
                <a:pt x="1207281" y="113762"/>
                <a:pt x="1212850" y="117475"/>
              </a:cubicBezTo>
              <a:cubicBezTo>
                <a:pt x="1225160" y="125681"/>
                <a:pt x="1218755" y="122618"/>
                <a:pt x="1231900" y="127000"/>
              </a:cubicBezTo>
              <a:cubicBezTo>
                <a:pt x="1237693" y="135689"/>
                <a:pt x="1237749" y="138419"/>
                <a:pt x="1247775" y="142875"/>
              </a:cubicBezTo>
              <a:cubicBezTo>
                <a:pt x="1253892" y="145593"/>
                <a:pt x="1260475" y="147108"/>
                <a:pt x="1266825" y="149225"/>
              </a:cubicBezTo>
              <a:cubicBezTo>
                <a:pt x="1270000" y="150283"/>
                <a:pt x="1273565" y="150544"/>
                <a:pt x="1276350" y="152400"/>
              </a:cubicBezTo>
              <a:cubicBezTo>
                <a:pt x="1279525" y="154517"/>
                <a:pt x="1282388" y="157200"/>
                <a:pt x="1285875" y="158750"/>
              </a:cubicBezTo>
              <a:lnTo>
                <a:pt x="1314450" y="168275"/>
              </a:lnTo>
              <a:lnTo>
                <a:pt x="1323975" y="171450"/>
              </a:lnTo>
              <a:cubicBezTo>
                <a:pt x="1314663" y="177658"/>
                <a:pt x="1315441" y="178346"/>
                <a:pt x="1304925" y="180975"/>
              </a:cubicBezTo>
              <a:cubicBezTo>
                <a:pt x="1297679" y="182786"/>
                <a:pt x="1286783" y="183696"/>
                <a:pt x="1279525" y="187325"/>
              </a:cubicBezTo>
              <a:cubicBezTo>
                <a:pt x="1254906" y="199635"/>
                <a:pt x="1284416" y="188870"/>
                <a:pt x="1260475" y="196850"/>
              </a:cubicBezTo>
              <a:cubicBezTo>
                <a:pt x="1257300" y="200025"/>
                <a:pt x="1254399" y="203500"/>
                <a:pt x="1250950" y="206375"/>
              </a:cubicBezTo>
              <a:cubicBezTo>
                <a:pt x="1248019" y="208818"/>
                <a:pt x="1243938" y="209853"/>
                <a:pt x="1241425" y="212725"/>
              </a:cubicBezTo>
              <a:cubicBezTo>
                <a:pt x="1236399" y="218468"/>
                <a:pt x="1232958" y="225425"/>
                <a:pt x="1228725" y="231775"/>
              </a:cubicBezTo>
              <a:cubicBezTo>
                <a:pt x="1226608" y="234950"/>
                <a:pt x="1223582" y="237680"/>
                <a:pt x="1222375" y="241300"/>
              </a:cubicBezTo>
              <a:cubicBezTo>
                <a:pt x="1221317" y="244475"/>
                <a:pt x="1220697" y="247832"/>
                <a:pt x="1219200" y="250825"/>
              </a:cubicBezTo>
              <a:cubicBezTo>
                <a:pt x="1217493" y="254238"/>
                <a:pt x="1214557" y="256937"/>
                <a:pt x="1212850" y="260350"/>
              </a:cubicBezTo>
              <a:cubicBezTo>
                <a:pt x="1211353" y="263343"/>
                <a:pt x="1211172" y="266882"/>
                <a:pt x="1209675" y="269875"/>
              </a:cubicBezTo>
              <a:cubicBezTo>
                <a:pt x="1207968" y="273288"/>
                <a:pt x="1205032" y="275987"/>
                <a:pt x="1203325" y="279400"/>
              </a:cubicBezTo>
              <a:cubicBezTo>
                <a:pt x="1201828" y="282393"/>
                <a:pt x="1201775" y="285999"/>
                <a:pt x="1200150" y="288925"/>
              </a:cubicBezTo>
              <a:cubicBezTo>
                <a:pt x="1196444" y="295596"/>
                <a:pt x="1189863" y="300735"/>
                <a:pt x="1187450" y="307975"/>
              </a:cubicBezTo>
              <a:cubicBezTo>
                <a:pt x="1184984" y="315372"/>
                <a:pt x="1177632" y="342998"/>
                <a:pt x="1168400" y="346075"/>
              </a:cubicBezTo>
              <a:lnTo>
                <a:pt x="1158875" y="349250"/>
              </a:lnTo>
              <a:cubicBezTo>
                <a:pt x="1155566" y="359176"/>
                <a:pt x="1152358" y="371587"/>
                <a:pt x="1143000" y="377825"/>
              </a:cubicBezTo>
              <a:lnTo>
                <a:pt x="1133475" y="384175"/>
              </a:lnTo>
              <a:cubicBezTo>
                <a:pt x="1118658" y="406400"/>
                <a:pt x="1127125" y="398992"/>
                <a:pt x="1111250" y="409575"/>
              </a:cubicBezTo>
              <a:cubicBezTo>
                <a:pt x="1105069" y="428118"/>
                <a:pt x="1112911" y="411089"/>
                <a:pt x="1098550" y="425450"/>
              </a:cubicBezTo>
              <a:cubicBezTo>
                <a:pt x="1095852" y="428148"/>
                <a:pt x="1095436" y="432953"/>
                <a:pt x="1092200" y="434975"/>
              </a:cubicBezTo>
              <a:cubicBezTo>
                <a:pt x="1086524" y="438523"/>
                <a:pt x="1079500" y="439208"/>
                <a:pt x="1073150" y="441325"/>
              </a:cubicBezTo>
              <a:lnTo>
                <a:pt x="1063625" y="444500"/>
              </a:lnTo>
              <a:cubicBezTo>
                <a:pt x="1026583" y="443442"/>
                <a:pt x="989506" y="443273"/>
                <a:pt x="952500" y="441325"/>
              </a:cubicBezTo>
              <a:cubicBezTo>
                <a:pt x="939451" y="440638"/>
                <a:pt x="944722" y="436722"/>
                <a:pt x="936625" y="428625"/>
              </a:cubicBezTo>
              <a:cubicBezTo>
                <a:pt x="930470" y="422470"/>
                <a:pt x="925322" y="421682"/>
                <a:pt x="917575" y="419100"/>
              </a:cubicBezTo>
              <a:cubicBezTo>
                <a:pt x="915458" y="415925"/>
                <a:pt x="914461" y="411597"/>
                <a:pt x="911225" y="409575"/>
              </a:cubicBezTo>
              <a:cubicBezTo>
                <a:pt x="905549" y="406027"/>
                <a:pt x="897744" y="406938"/>
                <a:pt x="892175" y="403225"/>
              </a:cubicBezTo>
              <a:lnTo>
                <a:pt x="882650" y="396875"/>
              </a:lnTo>
              <a:lnTo>
                <a:pt x="869950" y="377825"/>
              </a:lnTo>
              <a:cubicBezTo>
                <a:pt x="867833" y="374650"/>
                <a:pt x="864807" y="371920"/>
                <a:pt x="863600" y="368300"/>
              </a:cubicBezTo>
              <a:cubicBezTo>
                <a:pt x="862542" y="365125"/>
                <a:pt x="861922" y="361768"/>
                <a:pt x="860425" y="358775"/>
              </a:cubicBezTo>
              <a:cubicBezTo>
                <a:pt x="858718" y="355362"/>
                <a:pt x="855625" y="352737"/>
                <a:pt x="854075" y="349250"/>
              </a:cubicBezTo>
              <a:cubicBezTo>
                <a:pt x="851357" y="343133"/>
                <a:pt x="851438" y="335769"/>
                <a:pt x="847725" y="330200"/>
              </a:cubicBezTo>
              <a:lnTo>
                <a:pt x="835025" y="311150"/>
              </a:lnTo>
              <a:cubicBezTo>
                <a:pt x="828417" y="284719"/>
                <a:pt x="836463" y="310851"/>
                <a:pt x="825500" y="288925"/>
              </a:cubicBezTo>
              <a:cubicBezTo>
                <a:pt x="824003" y="285932"/>
                <a:pt x="823822" y="282393"/>
                <a:pt x="822325" y="279400"/>
              </a:cubicBezTo>
              <a:cubicBezTo>
                <a:pt x="820618" y="275987"/>
                <a:pt x="817682" y="273288"/>
                <a:pt x="815975" y="269875"/>
              </a:cubicBezTo>
              <a:cubicBezTo>
                <a:pt x="814478" y="266882"/>
                <a:pt x="814425" y="263276"/>
                <a:pt x="812800" y="260350"/>
              </a:cubicBezTo>
              <a:lnTo>
                <a:pt x="793750" y="231775"/>
              </a:lnTo>
              <a:cubicBezTo>
                <a:pt x="791633" y="228600"/>
                <a:pt x="790575" y="224367"/>
                <a:pt x="787400" y="222250"/>
              </a:cubicBezTo>
              <a:lnTo>
                <a:pt x="768350" y="209550"/>
              </a:lnTo>
              <a:cubicBezTo>
                <a:pt x="760942" y="210608"/>
                <a:pt x="753463" y="211257"/>
                <a:pt x="746125" y="212725"/>
              </a:cubicBezTo>
              <a:cubicBezTo>
                <a:pt x="742843" y="213381"/>
                <a:pt x="739818" y="214981"/>
                <a:pt x="736600" y="215900"/>
              </a:cubicBezTo>
              <a:cubicBezTo>
                <a:pt x="732404" y="217099"/>
                <a:pt x="728133" y="218017"/>
                <a:pt x="723900" y="219075"/>
              </a:cubicBezTo>
              <a:cubicBezTo>
                <a:pt x="720725" y="222250"/>
                <a:pt x="717824" y="225725"/>
                <a:pt x="714375" y="228600"/>
              </a:cubicBezTo>
              <a:cubicBezTo>
                <a:pt x="711444" y="231043"/>
                <a:pt x="707363" y="232078"/>
                <a:pt x="704850" y="234950"/>
              </a:cubicBezTo>
              <a:cubicBezTo>
                <a:pt x="699824" y="240693"/>
                <a:pt x="696383" y="247650"/>
                <a:pt x="692150" y="254000"/>
              </a:cubicBezTo>
              <a:cubicBezTo>
                <a:pt x="690033" y="257175"/>
                <a:pt x="687007" y="259905"/>
                <a:pt x="685800" y="263525"/>
              </a:cubicBezTo>
              <a:cubicBezTo>
                <a:pt x="684742" y="266700"/>
                <a:pt x="684250" y="270124"/>
                <a:pt x="682625" y="273050"/>
              </a:cubicBezTo>
              <a:cubicBezTo>
                <a:pt x="678919" y="279721"/>
                <a:pt x="674158" y="285750"/>
                <a:pt x="669925" y="292100"/>
              </a:cubicBezTo>
              <a:cubicBezTo>
                <a:pt x="667808" y="295275"/>
                <a:pt x="664782" y="298005"/>
                <a:pt x="663575" y="301625"/>
              </a:cubicBezTo>
              <a:cubicBezTo>
                <a:pt x="662517" y="304800"/>
                <a:pt x="662025" y="308224"/>
                <a:pt x="660400" y="311150"/>
              </a:cubicBezTo>
              <a:cubicBezTo>
                <a:pt x="656694" y="317821"/>
                <a:pt x="650113" y="322960"/>
                <a:pt x="647700" y="330200"/>
              </a:cubicBezTo>
              <a:cubicBezTo>
                <a:pt x="643105" y="343985"/>
                <a:pt x="646892" y="337358"/>
                <a:pt x="635000" y="349250"/>
              </a:cubicBezTo>
              <a:lnTo>
                <a:pt x="628650" y="368300"/>
              </a:lnTo>
              <a:cubicBezTo>
                <a:pt x="627592" y="371475"/>
                <a:pt x="628650" y="376767"/>
                <a:pt x="625475" y="377825"/>
              </a:cubicBezTo>
              <a:lnTo>
                <a:pt x="615950" y="381000"/>
              </a:lnTo>
              <a:cubicBezTo>
                <a:pt x="614892" y="384175"/>
                <a:pt x="614272" y="387532"/>
                <a:pt x="612775" y="390525"/>
              </a:cubicBezTo>
              <a:cubicBezTo>
                <a:pt x="608355" y="399366"/>
                <a:pt x="603922" y="402553"/>
                <a:pt x="596900" y="409575"/>
              </a:cubicBezTo>
              <a:cubicBezTo>
                <a:pt x="595842" y="412750"/>
                <a:pt x="595581" y="416315"/>
                <a:pt x="593725" y="419100"/>
              </a:cubicBezTo>
              <a:cubicBezTo>
                <a:pt x="579681" y="440166"/>
                <a:pt x="588238" y="417375"/>
                <a:pt x="577850" y="438150"/>
              </a:cubicBezTo>
              <a:cubicBezTo>
                <a:pt x="572685" y="448479"/>
                <a:pt x="577424" y="448101"/>
                <a:pt x="568325" y="457200"/>
              </a:cubicBezTo>
              <a:cubicBezTo>
                <a:pt x="565627" y="459898"/>
                <a:pt x="561975" y="461433"/>
                <a:pt x="558800" y="463550"/>
              </a:cubicBezTo>
              <a:lnTo>
                <a:pt x="552450" y="482600"/>
              </a:lnTo>
              <a:cubicBezTo>
                <a:pt x="551392" y="485775"/>
                <a:pt x="551131" y="489340"/>
                <a:pt x="549275" y="492125"/>
              </a:cubicBezTo>
              <a:cubicBezTo>
                <a:pt x="547158" y="495300"/>
                <a:pt x="544632" y="498237"/>
                <a:pt x="542925" y="501650"/>
              </a:cubicBezTo>
              <a:cubicBezTo>
                <a:pt x="541428" y="504643"/>
                <a:pt x="541247" y="508182"/>
                <a:pt x="539750" y="511175"/>
              </a:cubicBezTo>
              <a:cubicBezTo>
                <a:pt x="538043" y="514588"/>
                <a:pt x="535107" y="517287"/>
                <a:pt x="533400" y="520700"/>
              </a:cubicBezTo>
              <a:cubicBezTo>
                <a:pt x="531903" y="523693"/>
                <a:pt x="532081" y="527440"/>
                <a:pt x="530225" y="530225"/>
              </a:cubicBezTo>
              <a:cubicBezTo>
                <a:pt x="527734" y="533961"/>
                <a:pt x="523875" y="536575"/>
                <a:pt x="520700" y="539750"/>
              </a:cubicBezTo>
              <a:cubicBezTo>
                <a:pt x="519642" y="542925"/>
                <a:pt x="520138" y="547184"/>
                <a:pt x="517525" y="549275"/>
              </a:cubicBezTo>
              <a:cubicBezTo>
                <a:pt x="514118" y="552001"/>
                <a:pt x="508836" y="550731"/>
                <a:pt x="504825" y="552450"/>
              </a:cubicBezTo>
              <a:cubicBezTo>
                <a:pt x="501318" y="553953"/>
                <a:pt x="498713" y="557093"/>
                <a:pt x="495300" y="558800"/>
              </a:cubicBezTo>
              <a:cubicBezTo>
                <a:pt x="492307" y="560297"/>
                <a:pt x="488768" y="560478"/>
                <a:pt x="485775" y="561975"/>
              </a:cubicBezTo>
              <a:cubicBezTo>
                <a:pt x="482362" y="563682"/>
                <a:pt x="479663" y="566618"/>
                <a:pt x="476250" y="568325"/>
              </a:cubicBezTo>
              <a:cubicBezTo>
                <a:pt x="473257" y="569822"/>
                <a:pt x="469718" y="570003"/>
                <a:pt x="466725" y="571500"/>
              </a:cubicBezTo>
              <a:cubicBezTo>
                <a:pt x="442106" y="583810"/>
                <a:pt x="471616" y="573045"/>
                <a:pt x="447675" y="581025"/>
              </a:cubicBezTo>
              <a:cubicBezTo>
                <a:pt x="437092" y="579967"/>
                <a:pt x="426289" y="580242"/>
                <a:pt x="415925" y="577850"/>
              </a:cubicBezTo>
              <a:cubicBezTo>
                <a:pt x="412207" y="576992"/>
                <a:pt x="409813" y="573207"/>
                <a:pt x="406400" y="571500"/>
              </a:cubicBezTo>
              <a:cubicBezTo>
                <a:pt x="403407" y="570003"/>
                <a:pt x="400050" y="569383"/>
                <a:pt x="396875" y="568325"/>
              </a:cubicBezTo>
              <a:cubicBezTo>
                <a:pt x="394758" y="565150"/>
                <a:pt x="393223" y="561498"/>
                <a:pt x="390525" y="558800"/>
              </a:cubicBezTo>
              <a:cubicBezTo>
                <a:pt x="387827" y="556102"/>
                <a:pt x="383384" y="555430"/>
                <a:pt x="381000" y="552450"/>
              </a:cubicBezTo>
              <a:cubicBezTo>
                <a:pt x="378909" y="549837"/>
                <a:pt x="379450" y="545851"/>
                <a:pt x="377825" y="542925"/>
              </a:cubicBezTo>
              <a:cubicBezTo>
                <a:pt x="374119" y="536254"/>
                <a:pt x="369358" y="530225"/>
                <a:pt x="365125" y="523875"/>
              </a:cubicBezTo>
              <a:cubicBezTo>
                <a:pt x="363008" y="520700"/>
                <a:pt x="359982" y="517970"/>
                <a:pt x="358775" y="514350"/>
              </a:cubicBezTo>
              <a:cubicBezTo>
                <a:pt x="357717" y="511175"/>
                <a:pt x="357691" y="507438"/>
                <a:pt x="355600" y="504825"/>
              </a:cubicBezTo>
              <a:cubicBezTo>
                <a:pt x="349534" y="497242"/>
                <a:pt x="344219" y="499135"/>
                <a:pt x="336550" y="495300"/>
              </a:cubicBezTo>
              <a:cubicBezTo>
                <a:pt x="333137" y="493593"/>
                <a:pt x="330200" y="491067"/>
                <a:pt x="327025" y="488950"/>
              </a:cubicBezTo>
              <a:cubicBezTo>
                <a:pt x="323850" y="490008"/>
                <a:pt x="319867" y="489758"/>
                <a:pt x="317500" y="492125"/>
              </a:cubicBezTo>
              <a:cubicBezTo>
                <a:pt x="315133" y="494492"/>
                <a:pt x="315822" y="498657"/>
                <a:pt x="314325" y="501650"/>
              </a:cubicBezTo>
              <a:cubicBezTo>
                <a:pt x="309905" y="510491"/>
                <a:pt x="305472" y="513678"/>
                <a:pt x="298450" y="520700"/>
              </a:cubicBezTo>
              <a:cubicBezTo>
                <a:pt x="297392" y="523875"/>
                <a:pt x="296772" y="527232"/>
                <a:pt x="295275" y="530225"/>
              </a:cubicBezTo>
              <a:cubicBezTo>
                <a:pt x="291707" y="537361"/>
                <a:pt x="285419" y="544259"/>
                <a:pt x="279400" y="549275"/>
              </a:cubicBezTo>
              <a:cubicBezTo>
                <a:pt x="276469" y="551718"/>
                <a:pt x="273288" y="553918"/>
                <a:pt x="269875" y="555625"/>
              </a:cubicBezTo>
              <a:cubicBezTo>
                <a:pt x="266882" y="557122"/>
                <a:pt x="263525" y="557742"/>
                <a:pt x="260350" y="558800"/>
              </a:cubicBezTo>
              <a:cubicBezTo>
                <a:pt x="246592" y="557742"/>
                <a:pt x="232638" y="558168"/>
                <a:pt x="219075" y="555625"/>
              </a:cubicBezTo>
              <a:cubicBezTo>
                <a:pt x="206705" y="553306"/>
                <a:pt x="210809" y="547732"/>
                <a:pt x="206375" y="539750"/>
              </a:cubicBezTo>
              <a:cubicBezTo>
                <a:pt x="202669" y="533079"/>
                <a:pt x="197908" y="527050"/>
                <a:pt x="193675" y="520700"/>
              </a:cubicBezTo>
              <a:cubicBezTo>
                <a:pt x="191558" y="517525"/>
                <a:pt x="190945" y="512382"/>
                <a:pt x="187325" y="511175"/>
              </a:cubicBezTo>
              <a:lnTo>
                <a:pt x="177800" y="508000"/>
              </a:lnTo>
              <a:cubicBezTo>
                <a:pt x="174625" y="504825"/>
                <a:pt x="171819" y="501232"/>
                <a:pt x="168275" y="498475"/>
              </a:cubicBezTo>
              <a:cubicBezTo>
                <a:pt x="162251" y="493790"/>
                <a:pt x="155575" y="490008"/>
                <a:pt x="149225" y="485775"/>
              </a:cubicBezTo>
              <a:lnTo>
                <a:pt x="130175" y="473075"/>
              </a:lnTo>
              <a:lnTo>
                <a:pt x="120650" y="466725"/>
              </a:lnTo>
              <a:cubicBezTo>
                <a:pt x="117475" y="464608"/>
                <a:pt x="114745" y="461582"/>
                <a:pt x="111125" y="460375"/>
              </a:cubicBezTo>
              <a:cubicBezTo>
                <a:pt x="87184" y="452395"/>
                <a:pt x="116694" y="463160"/>
                <a:pt x="92075" y="450850"/>
              </a:cubicBezTo>
              <a:cubicBezTo>
                <a:pt x="89082" y="449353"/>
                <a:pt x="85543" y="449172"/>
                <a:pt x="82550" y="447675"/>
              </a:cubicBezTo>
              <a:cubicBezTo>
                <a:pt x="50664" y="431732"/>
                <a:pt x="99289" y="451674"/>
                <a:pt x="60325" y="434975"/>
              </a:cubicBezTo>
              <a:cubicBezTo>
                <a:pt x="57249" y="433657"/>
                <a:pt x="53793" y="433297"/>
                <a:pt x="50800" y="431800"/>
              </a:cubicBezTo>
              <a:cubicBezTo>
                <a:pt x="47387" y="430093"/>
                <a:pt x="44762" y="427000"/>
                <a:pt x="41275" y="425450"/>
              </a:cubicBezTo>
              <a:cubicBezTo>
                <a:pt x="35158" y="422732"/>
                <a:pt x="28575" y="421217"/>
                <a:pt x="22225" y="419100"/>
              </a:cubicBezTo>
              <a:cubicBezTo>
                <a:pt x="19050" y="418042"/>
                <a:pt x="15067" y="418292"/>
                <a:pt x="12700" y="415925"/>
              </a:cubicBezTo>
              <a:lnTo>
                <a:pt x="0" y="396875"/>
              </a:lnTo>
              <a:close/>
            </a:path>
          </a:pathLst>
        </a:custGeom>
        <a:solidFill xmlns:a="http://schemas.openxmlformats.org/drawingml/2006/main">
          <a:srgbClr val="FF0000">
            <a:alpha val="24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0.32991</cdr:x>
      <cdr:y>0.24556</cdr:y>
    </cdr:from>
    <cdr:to>
      <cdr:x>0.49837</cdr:x>
      <cdr:y>0.37983</cdr:y>
    </cdr:to>
    <cdr:sp macro="" textlink="">
      <cdr:nvSpPr>
        <cdr:cNvPr id="4" name="Freeform: Shape 3">
          <a:extLst xmlns:a="http://schemas.openxmlformats.org/drawingml/2006/main">
            <a:ext uri="{FF2B5EF4-FFF2-40B4-BE49-F238E27FC236}">
              <a16:creationId xmlns:a16="http://schemas.microsoft.com/office/drawing/2014/main" xmlns="" id="{DC8777CA-437C-4320-ADB5-626366684377}"/>
            </a:ext>
          </a:extLst>
        </cdr:cNvPr>
        <cdr:cNvSpPr/>
      </cdr:nvSpPr>
      <cdr:spPr>
        <a:xfrm xmlns:a="http://schemas.openxmlformats.org/drawingml/2006/main">
          <a:off x="2966930" y="1403628"/>
          <a:ext cx="1514989" cy="767495"/>
        </a:xfrm>
        <a:custGeom xmlns:a="http://schemas.openxmlformats.org/drawingml/2006/main">
          <a:avLst/>
          <a:gdLst>
            <a:gd name="connsiteX0" fmla="*/ 2021 w 1484746"/>
            <a:gd name="connsiteY0" fmla="*/ 317500 h 714375"/>
            <a:gd name="connsiteX1" fmla="*/ 2021 w 1484746"/>
            <a:gd name="connsiteY1" fmla="*/ 317500 h 714375"/>
            <a:gd name="connsiteX2" fmla="*/ 27421 w 1484746"/>
            <a:gd name="connsiteY2" fmla="*/ 307975 h 714375"/>
            <a:gd name="connsiteX3" fmla="*/ 30596 w 1484746"/>
            <a:gd name="connsiteY3" fmla="*/ 298450 h 714375"/>
            <a:gd name="connsiteX4" fmla="*/ 40121 w 1484746"/>
            <a:gd name="connsiteY4" fmla="*/ 295275 h 714375"/>
            <a:gd name="connsiteX5" fmla="*/ 59171 w 1484746"/>
            <a:gd name="connsiteY5" fmla="*/ 282575 h 714375"/>
            <a:gd name="connsiteX6" fmla="*/ 65521 w 1484746"/>
            <a:gd name="connsiteY6" fmla="*/ 273050 h 714375"/>
            <a:gd name="connsiteX7" fmla="*/ 84571 w 1484746"/>
            <a:gd name="connsiteY7" fmla="*/ 266700 h 714375"/>
            <a:gd name="connsiteX8" fmla="*/ 103621 w 1484746"/>
            <a:gd name="connsiteY8" fmla="*/ 254000 h 714375"/>
            <a:gd name="connsiteX9" fmla="*/ 132196 w 1484746"/>
            <a:gd name="connsiteY9" fmla="*/ 228600 h 714375"/>
            <a:gd name="connsiteX10" fmla="*/ 138546 w 1484746"/>
            <a:gd name="connsiteY10" fmla="*/ 219075 h 714375"/>
            <a:gd name="connsiteX11" fmla="*/ 148071 w 1484746"/>
            <a:gd name="connsiteY11" fmla="*/ 215900 h 714375"/>
            <a:gd name="connsiteX12" fmla="*/ 167121 w 1484746"/>
            <a:gd name="connsiteY12" fmla="*/ 200025 h 714375"/>
            <a:gd name="connsiteX13" fmla="*/ 176646 w 1484746"/>
            <a:gd name="connsiteY13" fmla="*/ 196850 h 714375"/>
            <a:gd name="connsiteX14" fmla="*/ 186171 w 1484746"/>
            <a:gd name="connsiteY14" fmla="*/ 190500 h 714375"/>
            <a:gd name="connsiteX15" fmla="*/ 192521 w 1484746"/>
            <a:gd name="connsiteY15" fmla="*/ 180975 h 714375"/>
            <a:gd name="connsiteX16" fmla="*/ 211571 w 1484746"/>
            <a:gd name="connsiteY16" fmla="*/ 174625 h 714375"/>
            <a:gd name="connsiteX17" fmla="*/ 214746 w 1484746"/>
            <a:gd name="connsiteY17" fmla="*/ 165100 h 714375"/>
            <a:gd name="connsiteX18" fmla="*/ 233796 w 1484746"/>
            <a:gd name="connsiteY18" fmla="*/ 152400 h 714375"/>
            <a:gd name="connsiteX19" fmla="*/ 256021 w 1484746"/>
            <a:gd name="connsiteY19" fmla="*/ 123825 h 714375"/>
            <a:gd name="connsiteX20" fmla="*/ 265546 w 1484746"/>
            <a:gd name="connsiteY20" fmla="*/ 120650 h 714375"/>
            <a:gd name="connsiteX21" fmla="*/ 275071 w 1484746"/>
            <a:gd name="connsiteY21" fmla="*/ 111125 h 714375"/>
            <a:gd name="connsiteX22" fmla="*/ 284596 w 1484746"/>
            <a:gd name="connsiteY22" fmla="*/ 104775 h 714375"/>
            <a:gd name="connsiteX23" fmla="*/ 306821 w 1484746"/>
            <a:gd name="connsiteY23" fmla="*/ 79375 h 714375"/>
            <a:gd name="connsiteX24" fmla="*/ 313171 w 1484746"/>
            <a:gd name="connsiteY24" fmla="*/ 69850 h 714375"/>
            <a:gd name="connsiteX25" fmla="*/ 322696 w 1484746"/>
            <a:gd name="connsiteY25" fmla="*/ 66675 h 714375"/>
            <a:gd name="connsiteX26" fmla="*/ 325871 w 1484746"/>
            <a:gd name="connsiteY26" fmla="*/ 57150 h 714375"/>
            <a:gd name="connsiteX27" fmla="*/ 344921 w 1484746"/>
            <a:gd name="connsiteY27" fmla="*/ 41275 h 714375"/>
            <a:gd name="connsiteX28" fmla="*/ 351271 w 1484746"/>
            <a:gd name="connsiteY28" fmla="*/ 31750 h 714375"/>
            <a:gd name="connsiteX29" fmla="*/ 379846 w 1484746"/>
            <a:gd name="connsiteY29" fmla="*/ 12700 h 714375"/>
            <a:gd name="connsiteX30" fmla="*/ 389371 w 1484746"/>
            <a:gd name="connsiteY30" fmla="*/ 6350 h 714375"/>
            <a:gd name="connsiteX31" fmla="*/ 398896 w 1484746"/>
            <a:gd name="connsiteY31" fmla="*/ 0 h 714375"/>
            <a:gd name="connsiteX32" fmla="*/ 449696 w 1484746"/>
            <a:gd name="connsiteY32" fmla="*/ 3175 h 714375"/>
            <a:gd name="connsiteX33" fmla="*/ 459221 w 1484746"/>
            <a:gd name="connsiteY33" fmla="*/ 6350 h 714375"/>
            <a:gd name="connsiteX34" fmla="*/ 487796 w 1484746"/>
            <a:gd name="connsiteY34" fmla="*/ 9525 h 714375"/>
            <a:gd name="connsiteX35" fmla="*/ 500496 w 1484746"/>
            <a:gd name="connsiteY35" fmla="*/ 12700 h 714375"/>
            <a:gd name="connsiteX36" fmla="*/ 510021 w 1484746"/>
            <a:gd name="connsiteY36" fmla="*/ 53975 h 714375"/>
            <a:gd name="connsiteX37" fmla="*/ 513196 w 1484746"/>
            <a:gd name="connsiteY37" fmla="*/ 63500 h 714375"/>
            <a:gd name="connsiteX38" fmla="*/ 522721 w 1484746"/>
            <a:gd name="connsiteY38" fmla="*/ 66675 h 714375"/>
            <a:gd name="connsiteX39" fmla="*/ 535421 w 1484746"/>
            <a:gd name="connsiteY39" fmla="*/ 85725 h 714375"/>
            <a:gd name="connsiteX40" fmla="*/ 541771 w 1484746"/>
            <a:gd name="connsiteY40" fmla="*/ 95250 h 714375"/>
            <a:gd name="connsiteX41" fmla="*/ 551296 w 1484746"/>
            <a:gd name="connsiteY41" fmla="*/ 101600 h 714375"/>
            <a:gd name="connsiteX42" fmla="*/ 557646 w 1484746"/>
            <a:gd name="connsiteY42" fmla="*/ 111125 h 714375"/>
            <a:gd name="connsiteX43" fmla="*/ 567171 w 1484746"/>
            <a:gd name="connsiteY43" fmla="*/ 130175 h 714375"/>
            <a:gd name="connsiteX44" fmla="*/ 586221 w 1484746"/>
            <a:gd name="connsiteY44" fmla="*/ 142875 h 714375"/>
            <a:gd name="connsiteX45" fmla="*/ 602096 w 1484746"/>
            <a:gd name="connsiteY45" fmla="*/ 171450 h 714375"/>
            <a:gd name="connsiteX46" fmla="*/ 611621 w 1484746"/>
            <a:gd name="connsiteY46" fmla="*/ 177800 h 714375"/>
            <a:gd name="connsiteX47" fmla="*/ 627496 w 1484746"/>
            <a:gd name="connsiteY47" fmla="*/ 193675 h 714375"/>
            <a:gd name="connsiteX48" fmla="*/ 633846 w 1484746"/>
            <a:gd name="connsiteY48" fmla="*/ 203200 h 714375"/>
            <a:gd name="connsiteX49" fmla="*/ 652896 w 1484746"/>
            <a:gd name="connsiteY49" fmla="*/ 215900 h 714375"/>
            <a:gd name="connsiteX50" fmla="*/ 665596 w 1484746"/>
            <a:gd name="connsiteY50" fmla="*/ 228600 h 714375"/>
            <a:gd name="connsiteX51" fmla="*/ 671946 w 1484746"/>
            <a:gd name="connsiteY51" fmla="*/ 238125 h 714375"/>
            <a:gd name="connsiteX52" fmla="*/ 690996 w 1484746"/>
            <a:gd name="connsiteY52" fmla="*/ 250825 h 714375"/>
            <a:gd name="connsiteX53" fmla="*/ 697346 w 1484746"/>
            <a:gd name="connsiteY53" fmla="*/ 260350 h 714375"/>
            <a:gd name="connsiteX54" fmla="*/ 716396 w 1484746"/>
            <a:gd name="connsiteY54" fmla="*/ 266700 h 714375"/>
            <a:gd name="connsiteX55" fmla="*/ 735446 w 1484746"/>
            <a:gd name="connsiteY55" fmla="*/ 276225 h 714375"/>
            <a:gd name="connsiteX56" fmla="*/ 754496 w 1484746"/>
            <a:gd name="connsiteY56" fmla="*/ 285750 h 714375"/>
            <a:gd name="connsiteX57" fmla="*/ 805296 w 1484746"/>
            <a:gd name="connsiteY57" fmla="*/ 282575 h 714375"/>
            <a:gd name="connsiteX58" fmla="*/ 837046 w 1484746"/>
            <a:gd name="connsiteY58" fmla="*/ 279400 h 714375"/>
            <a:gd name="connsiteX59" fmla="*/ 891021 w 1484746"/>
            <a:gd name="connsiteY59" fmla="*/ 276225 h 714375"/>
            <a:gd name="connsiteX60" fmla="*/ 910071 w 1484746"/>
            <a:gd name="connsiteY60" fmla="*/ 269875 h 714375"/>
            <a:gd name="connsiteX61" fmla="*/ 922771 w 1484746"/>
            <a:gd name="connsiteY61" fmla="*/ 266700 h 714375"/>
            <a:gd name="connsiteX62" fmla="*/ 941821 w 1484746"/>
            <a:gd name="connsiteY62" fmla="*/ 260350 h 714375"/>
            <a:gd name="connsiteX63" fmla="*/ 951346 w 1484746"/>
            <a:gd name="connsiteY63" fmla="*/ 257175 h 714375"/>
            <a:gd name="connsiteX64" fmla="*/ 957696 w 1484746"/>
            <a:gd name="connsiteY64" fmla="*/ 266700 h 714375"/>
            <a:gd name="connsiteX65" fmla="*/ 967221 w 1484746"/>
            <a:gd name="connsiteY65" fmla="*/ 269875 h 714375"/>
            <a:gd name="connsiteX66" fmla="*/ 976746 w 1484746"/>
            <a:gd name="connsiteY66" fmla="*/ 276225 h 714375"/>
            <a:gd name="connsiteX67" fmla="*/ 992621 w 1484746"/>
            <a:gd name="connsiteY67" fmla="*/ 292100 h 714375"/>
            <a:gd name="connsiteX68" fmla="*/ 1008496 w 1484746"/>
            <a:gd name="connsiteY68" fmla="*/ 307975 h 714375"/>
            <a:gd name="connsiteX69" fmla="*/ 1014846 w 1484746"/>
            <a:gd name="connsiteY69" fmla="*/ 317500 h 714375"/>
            <a:gd name="connsiteX70" fmla="*/ 1024371 w 1484746"/>
            <a:gd name="connsiteY70" fmla="*/ 323850 h 714375"/>
            <a:gd name="connsiteX71" fmla="*/ 1027546 w 1484746"/>
            <a:gd name="connsiteY71" fmla="*/ 336550 h 714375"/>
            <a:gd name="connsiteX72" fmla="*/ 1049771 w 1484746"/>
            <a:gd name="connsiteY72" fmla="*/ 358775 h 714375"/>
            <a:gd name="connsiteX73" fmla="*/ 1075171 w 1484746"/>
            <a:gd name="connsiteY73" fmla="*/ 330200 h 714375"/>
            <a:gd name="connsiteX74" fmla="*/ 1084696 w 1484746"/>
            <a:gd name="connsiteY74" fmla="*/ 323850 h 714375"/>
            <a:gd name="connsiteX75" fmla="*/ 1094221 w 1484746"/>
            <a:gd name="connsiteY75" fmla="*/ 320675 h 714375"/>
            <a:gd name="connsiteX76" fmla="*/ 1113271 w 1484746"/>
            <a:gd name="connsiteY76" fmla="*/ 311150 h 714375"/>
            <a:gd name="connsiteX77" fmla="*/ 1135496 w 1484746"/>
            <a:gd name="connsiteY77" fmla="*/ 307975 h 714375"/>
            <a:gd name="connsiteX78" fmla="*/ 1218046 w 1484746"/>
            <a:gd name="connsiteY78" fmla="*/ 311150 h 714375"/>
            <a:gd name="connsiteX79" fmla="*/ 1237096 w 1484746"/>
            <a:gd name="connsiteY79" fmla="*/ 320675 h 714375"/>
            <a:gd name="connsiteX80" fmla="*/ 1259321 w 1484746"/>
            <a:gd name="connsiteY80" fmla="*/ 323850 h 714375"/>
            <a:gd name="connsiteX81" fmla="*/ 1278371 w 1484746"/>
            <a:gd name="connsiteY81" fmla="*/ 330200 h 714375"/>
            <a:gd name="connsiteX82" fmla="*/ 1294246 w 1484746"/>
            <a:gd name="connsiteY82" fmla="*/ 342900 h 714375"/>
            <a:gd name="connsiteX83" fmla="*/ 1306946 w 1484746"/>
            <a:gd name="connsiteY83" fmla="*/ 339725 h 714375"/>
            <a:gd name="connsiteX84" fmla="*/ 1325996 w 1484746"/>
            <a:gd name="connsiteY84" fmla="*/ 323850 h 714375"/>
            <a:gd name="connsiteX85" fmla="*/ 1348221 w 1484746"/>
            <a:gd name="connsiteY85" fmla="*/ 317500 h 714375"/>
            <a:gd name="connsiteX86" fmla="*/ 1357746 w 1484746"/>
            <a:gd name="connsiteY86" fmla="*/ 311150 h 714375"/>
            <a:gd name="connsiteX87" fmla="*/ 1376796 w 1484746"/>
            <a:gd name="connsiteY87" fmla="*/ 304800 h 714375"/>
            <a:gd name="connsiteX88" fmla="*/ 1386321 w 1484746"/>
            <a:gd name="connsiteY88" fmla="*/ 311150 h 714375"/>
            <a:gd name="connsiteX89" fmla="*/ 1392671 w 1484746"/>
            <a:gd name="connsiteY89" fmla="*/ 330200 h 714375"/>
            <a:gd name="connsiteX90" fmla="*/ 1395846 w 1484746"/>
            <a:gd name="connsiteY90" fmla="*/ 339725 h 714375"/>
            <a:gd name="connsiteX91" fmla="*/ 1405371 w 1484746"/>
            <a:gd name="connsiteY91" fmla="*/ 346075 h 714375"/>
            <a:gd name="connsiteX92" fmla="*/ 1421246 w 1484746"/>
            <a:gd name="connsiteY92" fmla="*/ 374650 h 714375"/>
            <a:gd name="connsiteX93" fmla="*/ 1427596 w 1484746"/>
            <a:gd name="connsiteY93" fmla="*/ 384175 h 714375"/>
            <a:gd name="connsiteX94" fmla="*/ 1433946 w 1484746"/>
            <a:gd name="connsiteY94" fmla="*/ 403225 h 714375"/>
            <a:gd name="connsiteX95" fmla="*/ 1446646 w 1484746"/>
            <a:gd name="connsiteY95" fmla="*/ 422275 h 714375"/>
            <a:gd name="connsiteX96" fmla="*/ 1452996 w 1484746"/>
            <a:gd name="connsiteY96" fmla="*/ 447675 h 714375"/>
            <a:gd name="connsiteX97" fmla="*/ 1456171 w 1484746"/>
            <a:gd name="connsiteY97" fmla="*/ 457200 h 714375"/>
            <a:gd name="connsiteX98" fmla="*/ 1462521 w 1484746"/>
            <a:gd name="connsiteY98" fmla="*/ 466725 h 714375"/>
            <a:gd name="connsiteX99" fmla="*/ 1465696 w 1484746"/>
            <a:gd name="connsiteY99" fmla="*/ 476250 h 714375"/>
            <a:gd name="connsiteX100" fmla="*/ 1478396 w 1484746"/>
            <a:gd name="connsiteY100" fmla="*/ 495300 h 714375"/>
            <a:gd name="connsiteX101" fmla="*/ 1484746 w 1484746"/>
            <a:gd name="connsiteY101" fmla="*/ 504825 h 714375"/>
            <a:gd name="connsiteX102" fmla="*/ 1446646 w 1484746"/>
            <a:gd name="connsiteY102" fmla="*/ 561975 h 714375"/>
            <a:gd name="connsiteX103" fmla="*/ 1440296 w 1484746"/>
            <a:gd name="connsiteY103" fmla="*/ 571500 h 714375"/>
            <a:gd name="connsiteX104" fmla="*/ 1433946 w 1484746"/>
            <a:gd name="connsiteY104" fmla="*/ 581025 h 714375"/>
            <a:gd name="connsiteX105" fmla="*/ 1427596 w 1484746"/>
            <a:gd name="connsiteY105" fmla="*/ 600075 h 714375"/>
            <a:gd name="connsiteX106" fmla="*/ 1414896 w 1484746"/>
            <a:gd name="connsiteY106" fmla="*/ 619125 h 714375"/>
            <a:gd name="connsiteX107" fmla="*/ 1402196 w 1484746"/>
            <a:gd name="connsiteY107" fmla="*/ 635000 h 714375"/>
            <a:gd name="connsiteX108" fmla="*/ 1395846 w 1484746"/>
            <a:gd name="connsiteY108" fmla="*/ 644525 h 714375"/>
            <a:gd name="connsiteX109" fmla="*/ 1392671 w 1484746"/>
            <a:gd name="connsiteY109" fmla="*/ 654050 h 714375"/>
            <a:gd name="connsiteX110" fmla="*/ 1373621 w 1484746"/>
            <a:gd name="connsiteY110" fmla="*/ 666750 h 714375"/>
            <a:gd name="connsiteX111" fmla="*/ 1364096 w 1484746"/>
            <a:gd name="connsiteY111" fmla="*/ 673100 h 714375"/>
            <a:gd name="connsiteX112" fmla="*/ 1345046 w 1484746"/>
            <a:gd name="connsiteY112" fmla="*/ 679450 h 714375"/>
            <a:gd name="connsiteX113" fmla="*/ 1325996 w 1484746"/>
            <a:gd name="connsiteY113" fmla="*/ 692150 h 714375"/>
            <a:gd name="connsiteX114" fmla="*/ 1306946 w 1484746"/>
            <a:gd name="connsiteY114" fmla="*/ 701675 h 714375"/>
            <a:gd name="connsiteX115" fmla="*/ 1303771 w 1484746"/>
            <a:gd name="connsiteY115" fmla="*/ 711200 h 714375"/>
            <a:gd name="connsiteX116" fmla="*/ 1278371 w 1484746"/>
            <a:gd name="connsiteY116" fmla="*/ 698500 h 714375"/>
            <a:gd name="connsiteX117" fmla="*/ 1268846 w 1484746"/>
            <a:gd name="connsiteY117" fmla="*/ 695325 h 714375"/>
            <a:gd name="connsiteX118" fmla="*/ 1256146 w 1484746"/>
            <a:gd name="connsiteY118" fmla="*/ 679450 h 714375"/>
            <a:gd name="connsiteX119" fmla="*/ 1249796 w 1484746"/>
            <a:gd name="connsiteY119" fmla="*/ 669925 h 714375"/>
            <a:gd name="connsiteX120" fmla="*/ 1230746 w 1484746"/>
            <a:gd name="connsiteY120" fmla="*/ 657225 h 714375"/>
            <a:gd name="connsiteX121" fmla="*/ 1221221 w 1484746"/>
            <a:gd name="connsiteY121" fmla="*/ 650875 h 714375"/>
            <a:gd name="connsiteX122" fmla="*/ 1211696 w 1484746"/>
            <a:gd name="connsiteY122" fmla="*/ 644525 h 714375"/>
            <a:gd name="connsiteX123" fmla="*/ 1195821 w 1484746"/>
            <a:gd name="connsiteY123" fmla="*/ 628650 h 714375"/>
            <a:gd name="connsiteX124" fmla="*/ 1186296 w 1484746"/>
            <a:gd name="connsiteY124" fmla="*/ 631825 h 714375"/>
            <a:gd name="connsiteX125" fmla="*/ 1164071 w 1484746"/>
            <a:gd name="connsiteY125" fmla="*/ 654050 h 714375"/>
            <a:gd name="connsiteX126" fmla="*/ 1154546 w 1484746"/>
            <a:gd name="connsiteY126" fmla="*/ 673100 h 714375"/>
            <a:gd name="connsiteX127" fmla="*/ 1145021 w 1484746"/>
            <a:gd name="connsiteY127" fmla="*/ 679450 h 714375"/>
            <a:gd name="connsiteX128" fmla="*/ 1122796 w 1484746"/>
            <a:gd name="connsiteY128" fmla="*/ 708025 h 714375"/>
            <a:gd name="connsiteX129" fmla="*/ 1113271 w 1484746"/>
            <a:gd name="connsiteY129" fmla="*/ 714375 h 714375"/>
            <a:gd name="connsiteX130" fmla="*/ 1100571 w 1484746"/>
            <a:gd name="connsiteY130" fmla="*/ 711200 h 714375"/>
            <a:gd name="connsiteX131" fmla="*/ 1097396 w 1484746"/>
            <a:gd name="connsiteY131" fmla="*/ 701675 h 714375"/>
            <a:gd name="connsiteX132" fmla="*/ 1087871 w 1484746"/>
            <a:gd name="connsiteY132" fmla="*/ 695325 h 714375"/>
            <a:gd name="connsiteX133" fmla="*/ 1071996 w 1484746"/>
            <a:gd name="connsiteY133" fmla="*/ 666750 h 714375"/>
            <a:gd name="connsiteX134" fmla="*/ 1065646 w 1484746"/>
            <a:gd name="connsiteY134" fmla="*/ 657225 h 714375"/>
            <a:gd name="connsiteX135" fmla="*/ 1056121 w 1484746"/>
            <a:gd name="connsiteY135" fmla="*/ 650875 h 714375"/>
            <a:gd name="connsiteX136" fmla="*/ 1049771 w 1484746"/>
            <a:gd name="connsiteY136" fmla="*/ 641350 h 714375"/>
            <a:gd name="connsiteX137" fmla="*/ 1027546 w 1484746"/>
            <a:gd name="connsiteY137" fmla="*/ 635000 h 714375"/>
            <a:gd name="connsiteX138" fmla="*/ 998971 w 1484746"/>
            <a:gd name="connsiteY138" fmla="*/ 622300 h 714375"/>
            <a:gd name="connsiteX139" fmla="*/ 989446 w 1484746"/>
            <a:gd name="connsiteY139" fmla="*/ 619125 h 714375"/>
            <a:gd name="connsiteX140" fmla="*/ 979921 w 1484746"/>
            <a:gd name="connsiteY140" fmla="*/ 615950 h 714375"/>
            <a:gd name="connsiteX141" fmla="*/ 960871 w 1484746"/>
            <a:gd name="connsiteY141" fmla="*/ 603250 h 714375"/>
            <a:gd name="connsiteX142" fmla="*/ 941821 w 1484746"/>
            <a:gd name="connsiteY142" fmla="*/ 596900 h 714375"/>
            <a:gd name="connsiteX143" fmla="*/ 932296 w 1484746"/>
            <a:gd name="connsiteY143" fmla="*/ 590550 h 714375"/>
            <a:gd name="connsiteX144" fmla="*/ 897371 w 1484746"/>
            <a:gd name="connsiteY144" fmla="*/ 581025 h 714375"/>
            <a:gd name="connsiteX145" fmla="*/ 878321 w 1484746"/>
            <a:gd name="connsiteY145" fmla="*/ 571500 h 714375"/>
            <a:gd name="connsiteX146" fmla="*/ 868796 w 1484746"/>
            <a:gd name="connsiteY146" fmla="*/ 565150 h 714375"/>
            <a:gd name="connsiteX147" fmla="*/ 849746 w 1484746"/>
            <a:gd name="connsiteY147" fmla="*/ 555625 h 714375"/>
            <a:gd name="connsiteX148" fmla="*/ 837046 w 1484746"/>
            <a:gd name="connsiteY148" fmla="*/ 536575 h 714375"/>
            <a:gd name="connsiteX149" fmla="*/ 824346 w 1484746"/>
            <a:gd name="connsiteY149" fmla="*/ 508000 h 714375"/>
            <a:gd name="connsiteX150" fmla="*/ 814821 w 1484746"/>
            <a:gd name="connsiteY150" fmla="*/ 469900 h 714375"/>
            <a:gd name="connsiteX151" fmla="*/ 811646 w 1484746"/>
            <a:gd name="connsiteY151" fmla="*/ 460375 h 714375"/>
            <a:gd name="connsiteX152" fmla="*/ 802121 w 1484746"/>
            <a:gd name="connsiteY152" fmla="*/ 441325 h 714375"/>
            <a:gd name="connsiteX153" fmla="*/ 795771 w 1484746"/>
            <a:gd name="connsiteY153" fmla="*/ 431800 h 714375"/>
            <a:gd name="connsiteX154" fmla="*/ 786246 w 1484746"/>
            <a:gd name="connsiteY154" fmla="*/ 412750 h 714375"/>
            <a:gd name="connsiteX155" fmla="*/ 776721 w 1484746"/>
            <a:gd name="connsiteY155" fmla="*/ 381000 h 714375"/>
            <a:gd name="connsiteX156" fmla="*/ 773546 w 1484746"/>
            <a:gd name="connsiteY156" fmla="*/ 371475 h 714375"/>
            <a:gd name="connsiteX157" fmla="*/ 767196 w 1484746"/>
            <a:gd name="connsiteY157" fmla="*/ 361950 h 714375"/>
            <a:gd name="connsiteX158" fmla="*/ 738621 w 1484746"/>
            <a:gd name="connsiteY158" fmla="*/ 365125 h 714375"/>
            <a:gd name="connsiteX159" fmla="*/ 722746 w 1484746"/>
            <a:gd name="connsiteY159" fmla="*/ 381000 h 714375"/>
            <a:gd name="connsiteX160" fmla="*/ 713221 w 1484746"/>
            <a:gd name="connsiteY160" fmla="*/ 384175 h 714375"/>
            <a:gd name="connsiteX161" fmla="*/ 706871 w 1484746"/>
            <a:gd name="connsiteY161" fmla="*/ 393700 h 714375"/>
            <a:gd name="connsiteX162" fmla="*/ 697346 w 1484746"/>
            <a:gd name="connsiteY162" fmla="*/ 396875 h 714375"/>
            <a:gd name="connsiteX163" fmla="*/ 694171 w 1484746"/>
            <a:gd name="connsiteY163" fmla="*/ 406400 h 714375"/>
            <a:gd name="connsiteX164" fmla="*/ 684646 w 1484746"/>
            <a:gd name="connsiteY164" fmla="*/ 412750 h 714375"/>
            <a:gd name="connsiteX165" fmla="*/ 678296 w 1484746"/>
            <a:gd name="connsiteY165" fmla="*/ 422275 h 714375"/>
            <a:gd name="connsiteX166" fmla="*/ 643371 w 1484746"/>
            <a:gd name="connsiteY166" fmla="*/ 425450 h 714375"/>
            <a:gd name="connsiteX167" fmla="*/ 633846 w 1484746"/>
            <a:gd name="connsiteY167" fmla="*/ 419100 h 714375"/>
            <a:gd name="connsiteX168" fmla="*/ 583046 w 1484746"/>
            <a:gd name="connsiteY168" fmla="*/ 409575 h 714375"/>
            <a:gd name="connsiteX169" fmla="*/ 494146 w 1484746"/>
            <a:gd name="connsiteY169" fmla="*/ 412750 h 714375"/>
            <a:gd name="connsiteX170" fmla="*/ 484621 w 1484746"/>
            <a:gd name="connsiteY170" fmla="*/ 415925 h 714375"/>
            <a:gd name="connsiteX171" fmla="*/ 471921 w 1484746"/>
            <a:gd name="connsiteY171" fmla="*/ 434975 h 714375"/>
            <a:gd name="connsiteX172" fmla="*/ 465571 w 1484746"/>
            <a:gd name="connsiteY172" fmla="*/ 444500 h 714375"/>
            <a:gd name="connsiteX173" fmla="*/ 446521 w 1484746"/>
            <a:gd name="connsiteY173" fmla="*/ 454025 h 714375"/>
            <a:gd name="connsiteX174" fmla="*/ 427471 w 1484746"/>
            <a:gd name="connsiteY174" fmla="*/ 466725 h 714375"/>
            <a:gd name="connsiteX175" fmla="*/ 408421 w 1484746"/>
            <a:gd name="connsiteY175" fmla="*/ 473075 h 714375"/>
            <a:gd name="connsiteX176" fmla="*/ 398896 w 1484746"/>
            <a:gd name="connsiteY176" fmla="*/ 469900 h 714375"/>
            <a:gd name="connsiteX177" fmla="*/ 386196 w 1484746"/>
            <a:gd name="connsiteY177" fmla="*/ 450850 h 714375"/>
            <a:gd name="connsiteX178" fmla="*/ 379846 w 1484746"/>
            <a:gd name="connsiteY178" fmla="*/ 441325 h 714375"/>
            <a:gd name="connsiteX179" fmla="*/ 360796 w 1484746"/>
            <a:gd name="connsiteY179" fmla="*/ 425450 h 714375"/>
            <a:gd name="connsiteX180" fmla="*/ 344921 w 1484746"/>
            <a:gd name="connsiteY180" fmla="*/ 409575 h 714375"/>
            <a:gd name="connsiteX181" fmla="*/ 332221 w 1484746"/>
            <a:gd name="connsiteY181" fmla="*/ 396875 h 714375"/>
            <a:gd name="connsiteX182" fmla="*/ 325871 w 1484746"/>
            <a:gd name="connsiteY182" fmla="*/ 387350 h 714375"/>
            <a:gd name="connsiteX183" fmla="*/ 306821 w 1484746"/>
            <a:gd name="connsiteY183" fmla="*/ 374650 h 714375"/>
            <a:gd name="connsiteX184" fmla="*/ 275071 w 1484746"/>
            <a:gd name="connsiteY184" fmla="*/ 384175 h 714375"/>
            <a:gd name="connsiteX185" fmla="*/ 265546 w 1484746"/>
            <a:gd name="connsiteY185" fmla="*/ 390525 h 714375"/>
            <a:gd name="connsiteX186" fmla="*/ 246496 w 1484746"/>
            <a:gd name="connsiteY186" fmla="*/ 396875 h 714375"/>
            <a:gd name="connsiteX187" fmla="*/ 227446 w 1484746"/>
            <a:gd name="connsiteY187" fmla="*/ 403225 h 714375"/>
            <a:gd name="connsiteX188" fmla="*/ 198871 w 1484746"/>
            <a:gd name="connsiteY188" fmla="*/ 412750 h 714375"/>
            <a:gd name="connsiteX189" fmla="*/ 189346 w 1484746"/>
            <a:gd name="connsiteY189" fmla="*/ 415925 h 714375"/>
            <a:gd name="connsiteX190" fmla="*/ 109971 w 1484746"/>
            <a:gd name="connsiteY190" fmla="*/ 412750 h 714375"/>
            <a:gd name="connsiteX191" fmla="*/ 90921 w 1484746"/>
            <a:gd name="connsiteY191" fmla="*/ 400050 h 714375"/>
            <a:gd name="connsiteX192" fmla="*/ 81396 w 1484746"/>
            <a:gd name="connsiteY192" fmla="*/ 393700 h 714375"/>
            <a:gd name="connsiteX193" fmla="*/ 65521 w 1484746"/>
            <a:gd name="connsiteY193" fmla="*/ 381000 h 714375"/>
            <a:gd name="connsiteX194" fmla="*/ 59171 w 1484746"/>
            <a:gd name="connsiteY194" fmla="*/ 371475 h 714375"/>
            <a:gd name="connsiteX195" fmla="*/ 49646 w 1484746"/>
            <a:gd name="connsiteY195" fmla="*/ 368300 h 714375"/>
            <a:gd name="connsiteX196" fmla="*/ 27421 w 1484746"/>
            <a:gd name="connsiteY196" fmla="*/ 355600 h 714375"/>
            <a:gd name="connsiteX197" fmla="*/ 21071 w 1484746"/>
            <a:gd name="connsiteY197" fmla="*/ 346075 h 714375"/>
            <a:gd name="connsiteX198" fmla="*/ 11546 w 1484746"/>
            <a:gd name="connsiteY198" fmla="*/ 342900 h 714375"/>
            <a:gd name="connsiteX199" fmla="*/ 2021 w 1484746"/>
            <a:gd name="connsiteY199" fmla="*/ 317500 h 7143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  <a:cxn ang="0">
              <a:pos x="connsiteX56" y="connsiteY56"/>
            </a:cxn>
            <a:cxn ang="0">
              <a:pos x="connsiteX57" y="connsiteY57"/>
            </a:cxn>
            <a:cxn ang="0">
              <a:pos x="connsiteX58" y="connsiteY58"/>
            </a:cxn>
            <a:cxn ang="0">
              <a:pos x="connsiteX59" y="connsiteY59"/>
            </a:cxn>
            <a:cxn ang="0">
              <a:pos x="connsiteX60" y="connsiteY60"/>
            </a:cxn>
            <a:cxn ang="0">
              <a:pos x="connsiteX61" y="connsiteY61"/>
            </a:cxn>
            <a:cxn ang="0">
              <a:pos x="connsiteX62" y="connsiteY62"/>
            </a:cxn>
            <a:cxn ang="0">
              <a:pos x="connsiteX63" y="connsiteY63"/>
            </a:cxn>
            <a:cxn ang="0">
              <a:pos x="connsiteX64" y="connsiteY64"/>
            </a:cxn>
            <a:cxn ang="0">
              <a:pos x="connsiteX65" y="connsiteY65"/>
            </a:cxn>
            <a:cxn ang="0">
              <a:pos x="connsiteX66" y="connsiteY66"/>
            </a:cxn>
            <a:cxn ang="0">
              <a:pos x="connsiteX67" y="connsiteY67"/>
            </a:cxn>
            <a:cxn ang="0">
              <a:pos x="connsiteX68" y="connsiteY68"/>
            </a:cxn>
            <a:cxn ang="0">
              <a:pos x="connsiteX69" y="connsiteY69"/>
            </a:cxn>
            <a:cxn ang="0">
              <a:pos x="connsiteX70" y="connsiteY70"/>
            </a:cxn>
            <a:cxn ang="0">
              <a:pos x="connsiteX71" y="connsiteY71"/>
            </a:cxn>
            <a:cxn ang="0">
              <a:pos x="connsiteX72" y="connsiteY72"/>
            </a:cxn>
            <a:cxn ang="0">
              <a:pos x="connsiteX73" y="connsiteY73"/>
            </a:cxn>
            <a:cxn ang="0">
              <a:pos x="connsiteX74" y="connsiteY74"/>
            </a:cxn>
            <a:cxn ang="0">
              <a:pos x="connsiteX75" y="connsiteY75"/>
            </a:cxn>
            <a:cxn ang="0">
              <a:pos x="connsiteX76" y="connsiteY76"/>
            </a:cxn>
            <a:cxn ang="0">
              <a:pos x="connsiteX77" y="connsiteY77"/>
            </a:cxn>
            <a:cxn ang="0">
              <a:pos x="connsiteX78" y="connsiteY78"/>
            </a:cxn>
            <a:cxn ang="0">
              <a:pos x="connsiteX79" y="connsiteY79"/>
            </a:cxn>
            <a:cxn ang="0">
              <a:pos x="connsiteX80" y="connsiteY80"/>
            </a:cxn>
            <a:cxn ang="0">
              <a:pos x="connsiteX81" y="connsiteY81"/>
            </a:cxn>
            <a:cxn ang="0">
              <a:pos x="connsiteX82" y="connsiteY82"/>
            </a:cxn>
            <a:cxn ang="0">
              <a:pos x="connsiteX83" y="connsiteY83"/>
            </a:cxn>
            <a:cxn ang="0">
              <a:pos x="connsiteX84" y="connsiteY84"/>
            </a:cxn>
            <a:cxn ang="0">
              <a:pos x="connsiteX85" y="connsiteY85"/>
            </a:cxn>
            <a:cxn ang="0">
              <a:pos x="connsiteX86" y="connsiteY86"/>
            </a:cxn>
            <a:cxn ang="0">
              <a:pos x="connsiteX87" y="connsiteY87"/>
            </a:cxn>
            <a:cxn ang="0">
              <a:pos x="connsiteX88" y="connsiteY88"/>
            </a:cxn>
            <a:cxn ang="0">
              <a:pos x="connsiteX89" y="connsiteY89"/>
            </a:cxn>
            <a:cxn ang="0">
              <a:pos x="connsiteX90" y="connsiteY90"/>
            </a:cxn>
            <a:cxn ang="0">
              <a:pos x="connsiteX91" y="connsiteY91"/>
            </a:cxn>
            <a:cxn ang="0">
              <a:pos x="connsiteX92" y="connsiteY92"/>
            </a:cxn>
            <a:cxn ang="0">
              <a:pos x="connsiteX93" y="connsiteY93"/>
            </a:cxn>
            <a:cxn ang="0">
              <a:pos x="connsiteX94" y="connsiteY94"/>
            </a:cxn>
            <a:cxn ang="0">
              <a:pos x="connsiteX95" y="connsiteY95"/>
            </a:cxn>
            <a:cxn ang="0">
              <a:pos x="connsiteX96" y="connsiteY96"/>
            </a:cxn>
            <a:cxn ang="0">
              <a:pos x="connsiteX97" y="connsiteY97"/>
            </a:cxn>
            <a:cxn ang="0">
              <a:pos x="connsiteX98" y="connsiteY98"/>
            </a:cxn>
            <a:cxn ang="0">
              <a:pos x="connsiteX99" y="connsiteY99"/>
            </a:cxn>
            <a:cxn ang="0">
              <a:pos x="connsiteX100" y="connsiteY100"/>
            </a:cxn>
            <a:cxn ang="0">
              <a:pos x="connsiteX101" y="connsiteY101"/>
            </a:cxn>
            <a:cxn ang="0">
              <a:pos x="connsiteX102" y="connsiteY102"/>
            </a:cxn>
            <a:cxn ang="0">
              <a:pos x="connsiteX103" y="connsiteY103"/>
            </a:cxn>
            <a:cxn ang="0">
              <a:pos x="connsiteX104" y="connsiteY104"/>
            </a:cxn>
            <a:cxn ang="0">
              <a:pos x="connsiteX105" y="connsiteY105"/>
            </a:cxn>
            <a:cxn ang="0">
              <a:pos x="connsiteX106" y="connsiteY106"/>
            </a:cxn>
            <a:cxn ang="0">
              <a:pos x="connsiteX107" y="connsiteY107"/>
            </a:cxn>
            <a:cxn ang="0">
              <a:pos x="connsiteX108" y="connsiteY108"/>
            </a:cxn>
            <a:cxn ang="0">
              <a:pos x="connsiteX109" y="connsiteY109"/>
            </a:cxn>
            <a:cxn ang="0">
              <a:pos x="connsiteX110" y="connsiteY110"/>
            </a:cxn>
            <a:cxn ang="0">
              <a:pos x="connsiteX111" y="connsiteY111"/>
            </a:cxn>
            <a:cxn ang="0">
              <a:pos x="connsiteX112" y="connsiteY112"/>
            </a:cxn>
            <a:cxn ang="0">
              <a:pos x="connsiteX113" y="connsiteY113"/>
            </a:cxn>
            <a:cxn ang="0">
              <a:pos x="connsiteX114" y="connsiteY114"/>
            </a:cxn>
            <a:cxn ang="0">
              <a:pos x="connsiteX115" y="connsiteY115"/>
            </a:cxn>
            <a:cxn ang="0">
              <a:pos x="connsiteX116" y="connsiteY116"/>
            </a:cxn>
            <a:cxn ang="0">
              <a:pos x="connsiteX117" y="connsiteY117"/>
            </a:cxn>
            <a:cxn ang="0">
              <a:pos x="connsiteX118" y="connsiteY118"/>
            </a:cxn>
            <a:cxn ang="0">
              <a:pos x="connsiteX119" y="connsiteY119"/>
            </a:cxn>
            <a:cxn ang="0">
              <a:pos x="connsiteX120" y="connsiteY120"/>
            </a:cxn>
            <a:cxn ang="0">
              <a:pos x="connsiteX121" y="connsiteY121"/>
            </a:cxn>
            <a:cxn ang="0">
              <a:pos x="connsiteX122" y="connsiteY122"/>
            </a:cxn>
            <a:cxn ang="0">
              <a:pos x="connsiteX123" y="connsiteY123"/>
            </a:cxn>
            <a:cxn ang="0">
              <a:pos x="connsiteX124" y="connsiteY124"/>
            </a:cxn>
            <a:cxn ang="0">
              <a:pos x="connsiteX125" y="connsiteY125"/>
            </a:cxn>
            <a:cxn ang="0">
              <a:pos x="connsiteX126" y="connsiteY126"/>
            </a:cxn>
            <a:cxn ang="0">
              <a:pos x="connsiteX127" y="connsiteY127"/>
            </a:cxn>
            <a:cxn ang="0">
              <a:pos x="connsiteX128" y="connsiteY128"/>
            </a:cxn>
            <a:cxn ang="0">
              <a:pos x="connsiteX129" y="connsiteY129"/>
            </a:cxn>
            <a:cxn ang="0">
              <a:pos x="connsiteX130" y="connsiteY130"/>
            </a:cxn>
            <a:cxn ang="0">
              <a:pos x="connsiteX131" y="connsiteY131"/>
            </a:cxn>
            <a:cxn ang="0">
              <a:pos x="connsiteX132" y="connsiteY132"/>
            </a:cxn>
            <a:cxn ang="0">
              <a:pos x="connsiteX133" y="connsiteY133"/>
            </a:cxn>
            <a:cxn ang="0">
              <a:pos x="connsiteX134" y="connsiteY134"/>
            </a:cxn>
            <a:cxn ang="0">
              <a:pos x="connsiteX135" y="connsiteY135"/>
            </a:cxn>
            <a:cxn ang="0">
              <a:pos x="connsiteX136" y="connsiteY136"/>
            </a:cxn>
            <a:cxn ang="0">
              <a:pos x="connsiteX137" y="connsiteY137"/>
            </a:cxn>
            <a:cxn ang="0">
              <a:pos x="connsiteX138" y="connsiteY138"/>
            </a:cxn>
            <a:cxn ang="0">
              <a:pos x="connsiteX139" y="connsiteY139"/>
            </a:cxn>
            <a:cxn ang="0">
              <a:pos x="connsiteX140" y="connsiteY140"/>
            </a:cxn>
            <a:cxn ang="0">
              <a:pos x="connsiteX141" y="connsiteY141"/>
            </a:cxn>
            <a:cxn ang="0">
              <a:pos x="connsiteX142" y="connsiteY142"/>
            </a:cxn>
            <a:cxn ang="0">
              <a:pos x="connsiteX143" y="connsiteY143"/>
            </a:cxn>
            <a:cxn ang="0">
              <a:pos x="connsiteX144" y="connsiteY144"/>
            </a:cxn>
            <a:cxn ang="0">
              <a:pos x="connsiteX145" y="connsiteY145"/>
            </a:cxn>
            <a:cxn ang="0">
              <a:pos x="connsiteX146" y="connsiteY146"/>
            </a:cxn>
            <a:cxn ang="0">
              <a:pos x="connsiteX147" y="connsiteY147"/>
            </a:cxn>
            <a:cxn ang="0">
              <a:pos x="connsiteX148" y="connsiteY148"/>
            </a:cxn>
            <a:cxn ang="0">
              <a:pos x="connsiteX149" y="connsiteY149"/>
            </a:cxn>
            <a:cxn ang="0">
              <a:pos x="connsiteX150" y="connsiteY150"/>
            </a:cxn>
            <a:cxn ang="0">
              <a:pos x="connsiteX151" y="connsiteY151"/>
            </a:cxn>
            <a:cxn ang="0">
              <a:pos x="connsiteX152" y="connsiteY152"/>
            </a:cxn>
            <a:cxn ang="0">
              <a:pos x="connsiteX153" y="connsiteY153"/>
            </a:cxn>
            <a:cxn ang="0">
              <a:pos x="connsiteX154" y="connsiteY154"/>
            </a:cxn>
            <a:cxn ang="0">
              <a:pos x="connsiteX155" y="connsiteY155"/>
            </a:cxn>
            <a:cxn ang="0">
              <a:pos x="connsiteX156" y="connsiteY156"/>
            </a:cxn>
            <a:cxn ang="0">
              <a:pos x="connsiteX157" y="connsiteY157"/>
            </a:cxn>
            <a:cxn ang="0">
              <a:pos x="connsiteX158" y="connsiteY158"/>
            </a:cxn>
            <a:cxn ang="0">
              <a:pos x="connsiteX159" y="connsiteY159"/>
            </a:cxn>
            <a:cxn ang="0">
              <a:pos x="connsiteX160" y="connsiteY160"/>
            </a:cxn>
            <a:cxn ang="0">
              <a:pos x="connsiteX161" y="connsiteY161"/>
            </a:cxn>
            <a:cxn ang="0">
              <a:pos x="connsiteX162" y="connsiteY162"/>
            </a:cxn>
            <a:cxn ang="0">
              <a:pos x="connsiteX163" y="connsiteY163"/>
            </a:cxn>
            <a:cxn ang="0">
              <a:pos x="connsiteX164" y="connsiteY164"/>
            </a:cxn>
            <a:cxn ang="0">
              <a:pos x="connsiteX165" y="connsiteY165"/>
            </a:cxn>
            <a:cxn ang="0">
              <a:pos x="connsiteX166" y="connsiteY166"/>
            </a:cxn>
            <a:cxn ang="0">
              <a:pos x="connsiteX167" y="connsiteY167"/>
            </a:cxn>
            <a:cxn ang="0">
              <a:pos x="connsiteX168" y="connsiteY168"/>
            </a:cxn>
            <a:cxn ang="0">
              <a:pos x="connsiteX169" y="connsiteY169"/>
            </a:cxn>
            <a:cxn ang="0">
              <a:pos x="connsiteX170" y="connsiteY170"/>
            </a:cxn>
            <a:cxn ang="0">
              <a:pos x="connsiteX171" y="connsiteY171"/>
            </a:cxn>
            <a:cxn ang="0">
              <a:pos x="connsiteX172" y="connsiteY172"/>
            </a:cxn>
            <a:cxn ang="0">
              <a:pos x="connsiteX173" y="connsiteY173"/>
            </a:cxn>
            <a:cxn ang="0">
              <a:pos x="connsiteX174" y="connsiteY174"/>
            </a:cxn>
            <a:cxn ang="0">
              <a:pos x="connsiteX175" y="connsiteY175"/>
            </a:cxn>
            <a:cxn ang="0">
              <a:pos x="connsiteX176" y="connsiteY176"/>
            </a:cxn>
            <a:cxn ang="0">
              <a:pos x="connsiteX177" y="connsiteY177"/>
            </a:cxn>
            <a:cxn ang="0">
              <a:pos x="connsiteX178" y="connsiteY178"/>
            </a:cxn>
            <a:cxn ang="0">
              <a:pos x="connsiteX179" y="connsiteY179"/>
            </a:cxn>
            <a:cxn ang="0">
              <a:pos x="connsiteX180" y="connsiteY180"/>
            </a:cxn>
            <a:cxn ang="0">
              <a:pos x="connsiteX181" y="connsiteY181"/>
            </a:cxn>
            <a:cxn ang="0">
              <a:pos x="connsiteX182" y="connsiteY182"/>
            </a:cxn>
            <a:cxn ang="0">
              <a:pos x="connsiteX183" y="connsiteY183"/>
            </a:cxn>
            <a:cxn ang="0">
              <a:pos x="connsiteX184" y="connsiteY184"/>
            </a:cxn>
            <a:cxn ang="0">
              <a:pos x="connsiteX185" y="connsiteY185"/>
            </a:cxn>
            <a:cxn ang="0">
              <a:pos x="connsiteX186" y="connsiteY186"/>
            </a:cxn>
            <a:cxn ang="0">
              <a:pos x="connsiteX187" y="connsiteY187"/>
            </a:cxn>
            <a:cxn ang="0">
              <a:pos x="connsiteX188" y="connsiteY188"/>
            </a:cxn>
            <a:cxn ang="0">
              <a:pos x="connsiteX189" y="connsiteY189"/>
            </a:cxn>
            <a:cxn ang="0">
              <a:pos x="connsiteX190" y="connsiteY190"/>
            </a:cxn>
            <a:cxn ang="0">
              <a:pos x="connsiteX191" y="connsiteY191"/>
            </a:cxn>
            <a:cxn ang="0">
              <a:pos x="connsiteX192" y="connsiteY192"/>
            </a:cxn>
            <a:cxn ang="0">
              <a:pos x="connsiteX193" y="connsiteY193"/>
            </a:cxn>
            <a:cxn ang="0">
              <a:pos x="connsiteX194" y="connsiteY194"/>
            </a:cxn>
            <a:cxn ang="0">
              <a:pos x="connsiteX195" y="connsiteY195"/>
            </a:cxn>
            <a:cxn ang="0">
              <a:pos x="connsiteX196" y="connsiteY196"/>
            </a:cxn>
            <a:cxn ang="0">
              <a:pos x="connsiteX197" y="connsiteY197"/>
            </a:cxn>
            <a:cxn ang="0">
              <a:pos x="connsiteX198" y="connsiteY198"/>
            </a:cxn>
            <a:cxn ang="0">
              <a:pos x="connsiteX199" y="connsiteY199"/>
            </a:cxn>
          </a:cxnLst>
          <a:rect l="l" t="t" r="r" b="b"/>
          <a:pathLst>
            <a:path w="1484746" h="714375">
              <a:moveTo>
                <a:pt x="2021" y="317500"/>
              </a:moveTo>
              <a:lnTo>
                <a:pt x="2021" y="317500"/>
              </a:lnTo>
              <a:cubicBezTo>
                <a:pt x="10488" y="314325"/>
                <a:pt x="19897" y="312991"/>
                <a:pt x="27421" y="307975"/>
              </a:cubicBezTo>
              <a:cubicBezTo>
                <a:pt x="30206" y="306119"/>
                <a:pt x="28229" y="300817"/>
                <a:pt x="30596" y="298450"/>
              </a:cubicBezTo>
              <a:cubicBezTo>
                <a:pt x="32963" y="296083"/>
                <a:pt x="37195" y="296900"/>
                <a:pt x="40121" y="295275"/>
              </a:cubicBezTo>
              <a:cubicBezTo>
                <a:pt x="46792" y="291569"/>
                <a:pt x="59171" y="282575"/>
                <a:pt x="59171" y="282575"/>
              </a:cubicBezTo>
              <a:cubicBezTo>
                <a:pt x="61288" y="279400"/>
                <a:pt x="62285" y="275072"/>
                <a:pt x="65521" y="273050"/>
              </a:cubicBezTo>
              <a:cubicBezTo>
                <a:pt x="71197" y="269502"/>
                <a:pt x="79002" y="270413"/>
                <a:pt x="84571" y="266700"/>
              </a:cubicBezTo>
              <a:lnTo>
                <a:pt x="103621" y="254000"/>
              </a:lnTo>
              <a:cubicBezTo>
                <a:pt x="115073" y="246365"/>
                <a:pt x="123497" y="241649"/>
                <a:pt x="132196" y="228600"/>
              </a:cubicBezTo>
              <a:cubicBezTo>
                <a:pt x="134313" y="225425"/>
                <a:pt x="135566" y="221459"/>
                <a:pt x="138546" y="219075"/>
              </a:cubicBezTo>
              <a:cubicBezTo>
                <a:pt x="141159" y="216984"/>
                <a:pt x="145078" y="217397"/>
                <a:pt x="148071" y="215900"/>
              </a:cubicBezTo>
              <a:cubicBezTo>
                <a:pt x="168846" y="205512"/>
                <a:pt x="146055" y="214069"/>
                <a:pt x="167121" y="200025"/>
              </a:cubicBezTo>
              <a:cubicBezTo>
                <a:pt x="169906" y="198169"/>
                <a:pt x="173653" y="198347"/>
                <a:pt x="176646" y="196850"/>
              </a:cubicBezTo>
              <a:cubicBezTo>
                <a:pt x="180059" y="195143"/>
                <a:pt x="182996" y="192617"/>
                <a:pt x="186171" y="190500"/>
              </a:cubicBezTo>
              <a:cubicBezTo>
                <a:pt x="188288" y="187325"/>
                <a:pt x="189285" y="182997"/>
                <a:pt x="192521" y="180975"/>
              </a:cubicBezTo>
              <a:cubicBezTo>
                <a:pt x="198197" y="177427"/>
                <a:pt x="211571" y="174625"/>
                <a:pt x="211571" y="174625"/>
              </a:cubicBezTo>
              <a:cubicBezTo>
                <a:pt x="212629" y="171450"/>
                <a:pt x="212379" y="167467"/>
                <a:pt x="214746" y="165100"/>
              </a:cubicBezTo>
              <a:cubicBezTo>
                <a:pt x="220142" y="159704"/>
                <a:pt x="233796" y="152400"/>
                <a:pt x="233796" y="152400"/>
              </a:cubicBezTo>
              <a:cubicBezTo>
                <a:pt x="238842" y="144831"/>
                <a:pt x="247068" y="129794"/>
                <a:pt x="256021" y="123825"/>
              </a:cubicBezTo>
              <a:cubicBezTo>
                <a:pt x="258806" y="121969"/>
                <a:pt x="262371" y="121708"/>
                <a:pt x="265546" y="120650"/>
              </a:cubicBezTo>
              <a:cubicBezTo>
                <a:pt x="268721" y="117475"/>
                <a:pt x="271622" y="114000"/>
                <a:pt x="275071" y="111125"/>
              </a:cubicBezTo>
              <a:cubicBezTo>
                <a:pt x="278002" y="108682"/>
                <a:pt x="282083" y="107647"/>
                <a:pt x="284596" y="104775"/>
              </a:cubicBezTo>
              <a:cubicBezTo>
                <a:pt x="310525" y="75142"/>
                <a:pt x="285390" y="93662"/>
                <a:pt x="306821" y="79375"/>
              </a:cubicBezTo>
              <a:cubicBezTo>
                <a:pt x="308938" y="76200"/>
                <a:pt x="310191" y="72234"/>
                <a:pt x="313171" y="69850"/>
              </a:cubicBezTo>
              <a:cubicBezTo>
                <a:pt x="315784" y="67759"/>
                <a:pt x="320329" y="69042"/>
                <a:pt x="322696" y="66675"/>
              </a:cubicBezTo>
              <a:cubicBezTo>
                <a:pt x="325063" y="64308"/>
                <a:pt x="324015" y="59935"/>
                <a:pt x="325871" y="57150"/>
              </a:cubicBezTo>
              <a:cubicBezTo>
                <a:pt x="330760" y="49816"/>
                <a:pt x="337893" y="45961"/>
                <a:pt x="344921" y="41275"/>
              </a:cubicBezTo>
              <a:cubicBezTo>
                <a:pt x="347038" y="38100"/>
                <a:pt x="348399" y="34263"/>
                <a:pt x="351271" y="31750"/>
              </a:cubicBezTo>
              <a:lnTo>
                <a:pt x="379846" y="12700"/>
              </a:lnTo>
              <a:lnTo>
                <a:pt x="389371" y="6350"/>
              </a:lnTo>
              <a:lnTo>
                <a:pt x="398896" y="0"/>
              </a:lnTo>
              <a:cubicBezTo>
                <a:pt x="415829" y="1058"/>
                <a:pt x="432823" y="1399"/>
                <a:pt x="449696" y="3175"/>
              </a:cubicBezTo>
              <a:cubicBezTo>
                <a:pt x="453024" y="3525"/>
                <a:pt x="455920" y="5800"/>
                <a:pt x="459221" y="6350"/>
              </a:cubicBezTo>
              <a:cubicBezTo>
                <a:pt x="468674" y="7926"/>
                <a:pt x="478271" y="8467"/>
                <a:pt x="487796" y="9525"/>
              </a:cubicBezTo>
              <a:cubicBezTo>
                <a:pt x="492029" y="10583"/>
                <a:pt x="496865" y="10279"/>
                <a:pt x="500496" y="12700"/>
              </a:cubicBezTo>
              <a:cubicBezTo>
                <a:pt x="511761" y="20210"/>
                <a:pt x="509211" y="48712"/>
                <a:pt x="510021" y="53975"/>
              </a:cubicBezTo>
              <a:cubicBezTo>
                <a:pt x="510530" y="57283"/>
                <a:pt x="510829" y="61133"/>
                <a:pt x="513196" y="63500"/>
              </a:cubicBezTo>
              <a:cubicBezTo>
                <a:pt x="515563" y="65867"/>
                <a:pt x="519546" y="65617"/>
                <a:pt x="522721" y="66675"/>
              </a:cubicBezTo>
              <a:lnTo>
                <a:pt x="535421" y="85725"/>
              </a:lnTo>
              <a:cubicBezTo>
                <a:pt x="537538" y="88900"/>
                <a:pt x="538596" y="93133"/>
                <a:pt x="541771" y="95250"/>
              </a:cubicBezTo>
              <a:lnTo>
                <a:pt x="551296" y="101600"/>
              </a:lnTo>
              <a:cubicBezTo>
                <a:pt x="553413" y="104775"/>
                <a:pt x="555939" y="107712"/>
                <a:pt x="557646" y="111125"/>
              </a:cubicBezTo>
              <a:cubicBezTo>
                <a:pt x="561924" y="119681"/>
                <a:pt x="559083" y="123098"/>
                <a:pt x="567171" y="130175"/>
              </a:cubicBezTo>
              <a:cubicBezTo>
                <a:pt x="572914" y="135201"/>
                <a:pt x="586221" y="142875"/>
                <a:pt x="586221" y="142875"/>
              </a:cubicBezTo>
              <a:cubicBezTo>
                <a:pt x="589530" y="152801"/>
                <a:pt x="592738" y="165212"/>
                <a:pt x="602096" y="171450"/>
              </a:cubicBezTo>
              <a:lnTo>
                <a:pt x="611621" y="177800"/>
              </a:lnTo>
              <a:cubicBezTo>
                <a:pt x="628554" y="203200"/>
                <a:pt x="606329" y="172508"/>
                <a:pt x="627496" y="193675"/>
              </a:cubicBezTo>
              <a:cubicBezTo>
                <a:pt x="630194" y="196373"/>
                <a:pt x="630974" y="200687"/>
                <a:pt x="633846" y="203200"/>
              </a:cubicBezTo>
              <a:cubicBezTo>
                <a:pt x="639589" y="208226"/>
                <a:pt x="652896" y="215900"/>
                <a:pt x="652896" y="215900"/>
              </a:cubicBezTo>
              <a:cubicBezTo>
                <a:pt x="659823" y="236682"/>
                <a:pt x="650202" y="216285"/>
                <a:pt x="665596" y="228600"/>
              </a:cubicBezTo>
              <a:cubicBezTo>
                <a:pt x="668576" y="230984"/>
                <a:pt x="669503" y="235194"/>
                <a:pt x="671946" y="238125"/>
              </a:cubicBezTo>
              <a:cubicBezTo>
                <a:pt x="681093" y="249102"/>
                <a:pt x="679257" y="246912"/>
                <a:pt x="690996" y="250825"/>
              </a:cubicBezTo>
              <a:cubicBezTo>
                <a:pt x="693113" y="254000"/>
                <a:pt x="694110" y="258328"/>
                <a:pt x="697346" y="260350"/>
              </a:cubicBezTo>
              <a:cubicBezTo>
                <a:pt x="703022" y="263898"/>
                <a:pt x="710827" y="262987"/>
                <a:pt x="716396" y="266700"/>
              </a:cubicBezTo>
              <a:cubicBezTo>
                <a:pt x="743693" y="284898"/>
                <a:pt x="709156" y="263080"/>
                <a:pt x="735446" y="276225"/>
              </a:cubicBezTo>
              <a:cubicBezTo>
                <a:pt x="760065" y="288535"/>
                <a:pt x="730555" y="277770"/>
                <a:pt x="754496" y="285750"/>
              </a:cubicBezTo>
              <a:lnTo>
                <a:pt x="805296" y="282575"/>
              </a:lnTo>
              <a:cubicBezTo>
                <a:pt x="815901" y="281759"/>
                <a:pt x="826439" y="280186"/>
                <a:pt x="837046" y="279400"/>
              </a:cubicBezTo>
              <a:cubicBezTo>
                <a:pt x="855020" y="278069"/>
                <a:pt x="873029" y="277283"/>
                <a:pt x="891021" y="276225"/>
              </a:cubicBezTo>
              <a:cubicBezTo>
                <a:pt x="897371" y="274108"/>
                <a:pt x="903577" y="271498"/>
                <a:pt x="910071" y="269875"/>
              </a:cubicBezTo>
              <a:cubicBezTo>
                <a:pt x="914304" y="268817"/>
                <a:pt x="918591" y="267954"/>
                <a:pt x="922771" y="266700"/>
              </a:cubicBezTo>
              <a:cubicBezTo>
                <a:pt x="929182" y="264777"/>
                <a:pt x="935471" y="262467"/>
                <a:pt x="941821" y="260350"/>
              </a:cubicBezTo>
              <a:lnTo>
                <a:pt x="951346" y="257175"/>
              </a:lnTo>
              <a:cubicBezTo>
                <a:pt x="953463" y="260350"/>
                <a:pt x="954716" y="264316"/>
                <a:pt x="957696" y="266700"/>
              </a:cubicBezTo>
              <a:cubicBezTo>
                <a:pt x="960309" y="268791"/>
                <a:pt x="964228" y="268378"/>
                <a:pt x="967221" y="269875"/>
              </a:cubicBezTo>
              <a:cubicBezTo>
                <a:pt x="970634" y="271582"/>
                <a:pt x="973571" y="274108"/>
                <a:pt x="976746" y="276225"/>
              </a:cubicBezTo>
              <a:cubicBezTo>
                <a:pt x="993679" y="301625"/>
                <a:pt x="971454" y="270933"/>
                <a:pt x="992621" y="292100"/>
              </a:cubicBezTo>
              <a:cubicBezTo>
                <a:pt x="1013788" y="313267"/>
                <a:pt x="983096" y="291042"/>
                <a:pt x="1008496" y="307975"/>
              </a:cubicBezTo>
              <a:cubicBezTo>
                <a:pt x="1010613" y="311150"/>
                <a:pt x="1012148" y="314802"/>
                <a:pt x="1014846" y="317500"/>
              </a:cubicBezTo>
              <a:cubicBezTo>
                <a:pt x="1017544" y="320198"/>
                <a:pt x="1022254" y="320675"/>
                <a:pt x="1024371" y="323850"/>
              </a:cubicBezTo>
              <a:cubicBezTo>
                <a:pt x="1026792" y="327481"/>
                <a:pt x="1025595" y="332647"/>
                <a:pt x="1027546" y="336550"/>
              </a:cubicBezTo>
              <a:cubicBezTo>
                <a:pt x="1037736" y="356929"/>
                <a:pt x="1034921" y="353825"/>
                <a:pt x="1049771" y="358775"/>
              </a:cubicBezTo>
              <a:cubicBezTo>
                <a:pt x="1057406" y="347323"/>
                <a:pt x="1062122" y="338899"/>
                <a:pt x="1075171" y="330200"/>
              </a:cubicBezTo>
              <a:cubicBezTo>
                <a:pt x="1078346" y="328083"/>
                <a:pt x="1081283" y="325557"/>
                <a:pt x="1084696" y="323850"/>
              </a:cubicBezTo>
              <a:cubicBezTo>
                <a:pt x="1087689" y="322353"/>
                <a:pt x="1091228" y="322172"/>
                <a:pt x="1094221" y="320675"/>
              </a:cubicBezTo>
              <a:cubicBezTo>
                <a:pt x="1106708" y="314431"/>
                <a:pt x="1099970" y="313810"/>
                <a:pt x="1113271" y="311150"/>
              </a:cubicBezTo>
              <a:cubicBezTo>
                <a:pt x="1120609" y="309682"/>
                <a:pt x="1128088" y="309033"/>
                <a:pt x="1135496" y="307975"/>
              </a:cubicBezTo>
              <a:cubicBezTo>
                <a:pt x="1163013" y="309033"/>
                <a:pt x="1190574" y="309255"/>
                <a:pt x="1218046" y="311150"/>
              </a:cubicBezTo>
              <a:cubicBezTo>
                <a:pt x="1233284" y="312201"/>
                <a:pt x="1222400" y="316266"/>
                <a:pt x="1237096" y="320675"/>
              </a:cubicBezTo>
              <a:cubicBezTo>
                <a:pt x="1244264" y="322825"/>
                <a:pt x="1251913" y="322792"/>
                <a:pt x="1259321" y="323850"/>
              </a:cubicBezTo>
              <a:cubicBezTo>
                <a:pt x="1265671" y="325967"/>
                <a:pt x="1274658" y="324631"/>
                <a:pt x="1278371" y="330200"/>
              </a:cubicBezTo>
              <a:cubicBezTo>
                <a:pt x="1286577" y="342510"/>
                <a:pt x="1281101" y="338518"/>
                <a:pt x="1294246" y="342900"/>
              </a:cubicBezTo>
              <a:cubicBezTo>
                <a:pt x="1298479" y="341842"/>
                <a:pt x="1303157" y="341890"/>
                <a:pt x="1306946" y="339725"/>
              </a:cubicBezTo>
              <a:cubicBezTo>
                <a:pt x="1329832" y="326647"/>
                <a:pt x="1303673" y="333417"/>
                <a:pt x="1325996" y="323850"/>
              </a:cubicBezTo>
              <a:cubicBezTo>
                <a:pt x="1340238" y="317746"/>
                <a:pt x="1335864" y="323679"/>
                <a:pt x="1348221" y="317500"/>
              </a:cubicBezTo>
              <a:cubicBezTo>
                <a:pt x="1351634" y="315793"/>
                <a:pt x="1354259" y="312700"/>
                <a:pt x="1357746" y="311150"/>
              </a:cubicBezTo>
              <a:cubicBezTo>
                <a:pt x="1363863" y="308432"/>
                <a:pt x="1376796" y="304800"/>
                <a:pt x="1376796" y="304800"/>
              </a:cubicBezTo>
              <a:cubicBezTo>
                <a:pt x="1379971" y="306917"/>
                <a:pt x="1384299" y="307914"/>
                <a:pt x="1386321" y="311150"/>
              </a:cubicBezTo>
              <a:cubicBezTo>
                <a:pt x="1389869" y="316826"/>
                <a:pt x="1390554" y="323850"/>
                <a:pt x="1392671" y="330200"/>
              </a:cubicBezTo>
              <a:cubicBezTo>
                <a:pt x="1393729" y="333375"/>
                <a:pt x="1393061" y="337869"/>
                <a:pt x="1395846" y="339725"/>
              </a:cubicBezTo>
              <a:lnTo>
                <a:pt x="1405371" y="346075"/>
              </a:lnTo>
              <a:cubicBezTo>
                <a:pt x="1410959" y="362840"/>
                <a:pt x="1406690" y="352815"/>
                <a:pt x="1421246" y="374650"/>
              </a:cubicBezTo>
              <a:cubicBezTo>
                <a:pt x="1423363" y="377825"/>
                <a:pt x="1426389" y="380555"/>
                <a:pt x="1427596" y="384175"/>
              </a:cubicBezTo>
              <a:cubicBezTo>
                <a:pt x="1429713" y="390525"/>
                <a:pt x="1430233" y="397656"/>
                <a:pt x="1433946" y="403225"/>
              </a:cubicBezTo>
              <a:lnTo>
                <a:pt x="1446646" y="422275"/>
              </a:lnTo>
              <a:cubicBezTo>
                <a:pt x="1448763" y="430742"/>
                <a:pt x="1450236" y="439396"/>
                <a:pt x="1452996" y="447675"/>
              </a:cubicBezTo>
              <a:cubicBezTo>
                <a:pt x="1454054" y="450850"/>
                <a:pt x="1454674" y="454207"/>
                <a:pt x="1456171" y="457200"/>
              </a:cubicBezTo>
              <a:cubicBezTo>
                <a:pt x="1457878" y="460613"/>
                <a:pt x="1460814" y="463312"/>
                <a:pt x="1462521" y="466725"/>
              </a:cubicBezTo>
              <a:cubicBezTo>
                <a:pt x="1464018" y="469718"/>
                <a:pt x="1464071" y="473324"/>
                <a:pt x="1465696" y="476250"/>
              </a:cubicBezTo>
              <a:cubicBezTo>
                <a:pt x="1469402" y="482921"/>
                <a:pt x="1474163" y="488950"/>
                <a:pt x="1478396" y="495300"/>
              </a:cubicBezTo>
              <a:lnTo>
                <a:pt x="1484746" y="504825"/>
              </a:lnTo>
              <a:lnTo>
                <a:pt x="1446646" y="561975"/>
              </a:lnTo>
              <a:lnTo>
                <a:pt x="1440296" y="571500"/>
              </a:lnTo>
              <a:cubicBezTo>
                <a:pt x="1438179" y="574675"/>
                <a:pt x="1435153" y="577405"/>
                <a:pt x="1433946" y="581025"/>
              </a:cubicBezTo>
              <a:cubicBezTo>
                <a:pt x="1431829" y="587375"/>
                <a:pt x="1431309" y="594506"/>
                <a:pt x="1427596" y="600075"/>
              </a:cubicBezTo>
              <a:cubicBezTo>
                <a:pt x="1423363" y="606425"/>
                <a:pt x="1417309" y="611885"/>
                <a:pt x="1414896" y="619125"/>
              </a:cubicBezTo>
              <a:cubicBezTo>
                <a:pt x="1410514" y="632270"/>
                <a:pt x="1414506" y="626794"/>
                <a:pt x="1402196" y="635000"/>
              </a:cubicBezTo>
              <a:cubicBezTo>
                <a:pt x="1400079" y="638175"/>
                <a:pt x="1397553" y="641112"/>
                <a:pt x="1395846" y="644525"/>
              </a:cubicBezTo>
              <a:cubicBezTo>
                <a:pt x="1394349" y="647518"/>
                <a:pt x="1395038" y="651683"/>
                <a:pt x="1392671" y="654050"/>
              </a:cubicBezTo>
              <a:cubicBezTo>
                <a:pt x="1387275" y="659446"/>
                <a:pt x="1379971" y="662517"/>
                <a:pt x="1373621" y="666750"/>
              </a:cubicBezTo>
              <a:cubicBezTo>
                <a:pt x="1370446" y="668867"/>
                <a:pt x="1367716" y="671893"/>
                <a:pt x="1364096" y="673100"/>
              </a:cubicBezTo>
              <a:cubicBezTo>
                <a:pt x="1357746" y="675217"/>
                <a:pt x="1350615" y="675737"/>
                <a:pt x="1345046" y="679450"/>
              </a:cubicBezTo>
              <a:cubicBezTo>
                <a:pt x="1338696" y="683683"/>
                <a:pt x="1333236" y="689737"/>
                <a:pt x="1325996" y="692150"/>
              </a:cubicBezTo>
              <a:cubicBezTo>
                <a:pt x="1312851" y="696532"/>
                <a:pt x="1319256" y="693469"/>
                <a:pt x="1306946" y="701675"/>
              </a:cubicBezTo>
              <a:cubicBezTo>
                <a:pt x="1305888" y="704850"/>
                <a:pt x="1306989" y="710281"/>
                <a:pt x="1303771" y="711200"/>
              </a:cubicBezTo>
              <a:cubicBezTo>
                <a:pt x="1279672" y="718085"/>
                <a:pt x="1289054" y="707046"/>
                <a:pt x="1278371" y="698500"/>
              </a:cubicBezTo>
              <a:cubicBezTo>
                <a:pt x="1275758" y="696409"/>
                <a:pt x="1272021" y="696383"/>
                <a:pt x="1268846" y="695325"/>
              </a:cubicBezTo>
              <a:cubicBezTo>
                <a:pt x="1262665" y="676782"/>
                <a:pt x="1270507" y="693811"/>
                <a:pt x="1256146" y="679450"/>
              </a:cubicBezTo>
              <a:cubicBezTo>
                <a:pt x="1253448" y="676752"/>
                <a:pt x="1252668" y="672438"/>
                <a:pt x="1249796" y="669925"/>
              </a:cubicBezTo>
              <a:cubicBezTo>
                <a:pt x="1244053" y="664899"/>
                <a:pt x="1237096" y="661458"/>
                <a:pt x="1230746" y="657225"/>
              </a:cubicBezTo>
              <a:lnTo>
                <a:pt x="1221221" y="650875"/>
              </a:lnTo>
              <a:lnTo>
                <a:pt x="1211696" y="644525"/>
              </a:lnTo>
              <a:cubicBezTo>
                <a:pt x="1207992" y="638969"/>
                <a:pt x="1203759" y="629973"/>
                <a:pt x="1195821" y="628650"/>
              </a:cubicBezTo>
              <a:cubicBezTo>
                <a:pt x="1192520" y="628100"/>
                <a:pt x="1189471" y="630767"/>
                <a:pt x="1186296" y="631825"/>
              </a:cubicBezTo>
              <a:cubicBezTo>
                <a:pt x="1171740" y="653660"/>
                <a:pt x="1180836" y="648462"/>
                <a:pt x="1164071" y="654050"/>
              </a:cubicBezTo>
              <a:cubicBezTo>
                <a:pt x="1161489" y="661797"/>
                <a:pt x="1160701" y="666945"/>
                <a:pt x="1154546" y="673100"/>
              </a:cubicBezTo>
              <a:cubicBezTo>
                <a:pt x="1151848" y="675798"/>
                <a:pt x="1148196" y="677333"/>
                <a:pt x="1145021" y="679450"/>
              </a:cubicBezTo>
              <a:cubicBezTo>
                <a:pt x="1136171" y="692725"/>
                <a:pt x="1133987" y="698699"/>
                <a:pt x="1122796" y="708025"/>
              </a:cubicBezTo>
              <a:cubicBezTo>
                <a:pt x="1119865" y="710468"/>
                <a:pt x="1116446" y="712258"/>
                <a:pt x="1113271" y="714375"/>
              </a:cubicBezTo>
              <a:cubicBezTo>
                <a:pt x="1109038" y="713317"/>
                <a:pt x="1103978" y="713926"/>
                <a:pt x="1100571" y="711200"/>
              </a:cubicBezTo>
              <a:cubicBezTo>
                <a:pt x="1097958" y="709109"/>
                <a:pt x="1099487" y="704288"/>
                <a:pt x="1097396" y="701675"/>
              </a:cubicBezTo>
              <a:cubicBezTo>
                <a:pt x="1095012" y="698695"/>
                <a:pt x="1091046" y="697442"/>
                <a:pt x="1087871" y="695325"/>
              </a:cubicBezTo>
              <a:cubicBezTo>
                <a:pt x="1082283" y="678560"/>
                <a:pt x="1086552" y="688585"/>
                <a:pt x="1071996" y="666750"/>
              </a:cubicBezTo>
              <a:cubicBezTo>
                <a:pt x="1069879" y="663575"/>
                <a:pt x="1068821" y="659342"/>
                <a:pt x="1065646" y="657225"/>
              </a:cubicBezTo>
              <a:lnTo>
                <a:pt x="1056121" y="650875"/>
              </a:lnTo>
              <a:cubicBezTo>
                <a:pt x="1054004" y="647700"/>
                <a:pt x="1052751" y="643734"/>
                <a:pt x="1049771" y="641350"/>
              </a:cubicBezTo>
              <a:cubicBezTo>
                <a:pt x="1047701" y="639694"/>
                <a:pt x="1028376" y="635207"/>
                <a:pt x="1027546" y="635000"/>
              </a:cubicBezTo>
              <a:cubicBezTo>
                <a:pt x="1012452" y="624937"/>
                <a:pt x="1021641" y="629857"/>
                <a:pt x="998971" y="622300"/>
              </a:cubicBezTo>
              <a:lnTo>
                <a:pt x="989446" y="619125"/>
              </a:lnTo>
              <a:cubicBezTo>
                <a:pt x="986271" y="618067"/>
                <a:pt x="982706" y="617806"/>
                <a:pt x="979921" y="615950"/>
              </a:cubicBezTo>
              <a:cubicBezTo>
                <a:pt x="973571" y="611717"/>
                <a:pt x="968111" y="605663"/>
                <a:pt x="960871" y="603250"/>
              </a:cubicBezTo>
              <a:cubicBezTo>
                <a:pt x="954521" y="601133"/>
                <a:pt x="947390" y="600613"/>
                <a:pt x="941821" y="596900"/>
              </a:cubicBezTo>
              <a:cubicBezTo>
                <a:pt x="938646" y="594783"/>
                <a:pt x="935783" y="592100"/>
                <a:pt x="932296" y="590550"/>
              </a:cubicBezTo>
              <a:cubicBezTo>
                <a:pt x="919113" y="584691"/>
                <a:pt x="910952" y="583741"/>
                <a:pt x="897371" y="581025"/>
              </a:cubicBezTo>
              <a:cubicBezTo>
                <a:pt x="870074" y="562827"/>
                <a:pt x="904611" y="584645"/>
                <a:pt x="878321" y="571500"/>
              </a:cubicBezTo>
              <a:cubicBezTo>
                <a:pt x="874908" y="569793"/>
                <a:pt x="872209" y="566857"/>
                <a:pt x="868796" y="565150"/>
              </a:cubicBezTo>
              <a:cubicBezTo>
                <a:pt x="842506" y="552005"/>
                <a:pt x="877043" y="573823"/>
                <a:pt x="849746" y="555625"/>
              </a:cubicBezTo>
              <a:cubicBezTo>
                <a:pt x="845513" y="549275"/>
                <a:pt x="839459" y="543815"/>
                <a:pt x="837046" y="536575"/>
              </a:cubicBezTo>
              <a:cubicBezTo>
                <a:pt x="829489" y="513905"/>
                <a:pt x="834409" y="523094"/>
                <a:pt x="824346" y="508000"/>
              </a:cubicBezTo>
              <a:cubicBezTo>
                <a:pt x="820071" y="482348"/>
                <a:pt x="823207" y="495057"/>
                <a:pt x="814821" y="469900"/>
              </a:cubicBezTo>
              <a:cubicBezTo>
                <a:pt x="813763" y="466725"/>
                <a:pt x="813502" y="463160"/>
                <a:pt x="811646" y="460375"/>
              </a:cubicBezTo>
              <a:cubicBezTo>
                <a:pt x="793448" y="433078"/>
                <a:pt x="815266" y="467615"/>
                <a:pt x="802121" y="441325"/>
              </a:cubicBezTo>
              <a:cubicBezTo>
                <a:pt x="800414" y="437912"/>
                <a:pt x="797478" y="435213"/>
                <a:pt x="795771" y="431800"/>
              </a:cubicBezTo>
              <a:cubicBezTo>
                <a:pt x="782626" y="405510"/>
                <a:pt x="804444" y="440047"/>
                <a:pt x="786246" y="412750"/>
              </a:cubicBezTo>
              <a:cubicBezTo>
                <a:pt x="781448" y="393556"/>
                <a:pt x="784451" y="404190"/>
                <a:pt x="776721" y="381000"/>
              </a:cubicBezTo>
              <a:cubicBezTo>
                <a:pt x="775663" y="377825"/>
                <a:pt x="775402" y="374260"/>
                <a:pt x="773546" y="371475"/>
              </a:cubicBezTo>
              <a:lnTo>
                <a:pt x="767196" y="361950"/>
              </a:lnTo>
              <a:cubicBezTo>
                <a:pt x="757671" y="363008"/>
                <a:pt x="747918" y="362801"/>
                <a:pt x="738621" y="365125"/>
              </a:cubicBezTo>
              <a:cubicBezTo>
                <a:pt x="724766" y="368589"/>
                <a:pt x="732367" y="373303"/>
                <a:pt x="722746" y="381000"/>
              </a:cubicBezTo>
              <a:cubicBezTo>
                <a:pt x="720133" y="383091"/>
                <a:pt x="716396" y="383117"/>
                <a:pt x="713221" y="384175"/>
              </a:cubicBezTo>
              <a:cubicBezTo>
                <a:pt x="711104" y="387350"/>
                <a:pt x="709851" y="391316"/>
                <a:pt x="706871" y="393700"/>
              </a:cubicBezTo>
              <a:cubicBezTo>
                <a:pt x="704258" y="395791"/>
                <a:pt x="699713" y="394508"/>
                <a:pt x="697346" y="396875"/>
              </a:cubicBezTo>
              <a:cubicBezTo>
                <a:pt x="694979" y="399242"/>
                <a:pt x="696262" y="403787"/>
                <a:pt x="694171" y="406400"/>
              </a:cubicBezTo>
              <a:cubicBezTo>
                <a:pt x="691787" y="409380"/>
                <a:pt x="687821" y="410633"/>
                <a:pt x="684646" y="412750"/>
              </a:cubicBezTo>
              <a:cubicBezTo>
                <a:pt x="682529" y="415925"/>
                <a:pt x="680994" y="419577"/>
                <a:pt x="678296" y="422275"/>
              </a:cubicBezTo>
              <a:cubicBezTo>
                <a:pt x="666597" y="433974"/>
                <a:pt x="661543" y="427722"/>
                <a:pt x="643371" y="425450"/>
              </a:cubicBezTo>
              <a:cubicBezTo>
                <a:pt x="640196" y="423333"/>
                <a:pt x="637333" y="420650"/>
                <a:pt x="633846" y="419100"/>
              </a:cubicBezTo>
              <a:cubicBezTo>
                <a:pt x="614106" y="410327"/>
                <a:pt x="606519" y="411922"/>
                <a:pt x="583046" y="409575"/>
              </a:cubicBezTo>
              <a:cubicBezTo>
                <a:pt x="553413" y="410633"/>
                <a:pt x="523737" y="410841"/>
                <a:pt x="494146" y="412750"/>
              </a:cubicBezTo>
              <a:cubicBezTo>
                <a:pt x="490806" y="412965"/>
                <a:pt x="486988" y="413558"/>
                <a:pt x="484621" y="415925"/>
              </a:cubicBezTo>
              <a:cubicBezTo>
                <a:pt x="479225" y="421321"/>
                <a:pt x="476154" y="428625"/>
                <a:pt x="471921" y="434975"/>
              </a:cubicBezTo>
              <a:cubicBezTo>
                <a:pt x="469804" y="438150"/>
                <a:pt x="468746" y="442383"/>
                <a:pt x="465571" y="444500"/>
              </a:cubicBezTo>
              <a:cubicBezTo>
                <a:pt x="423286" y="472690"/>
                <a:pt x="485956" y="432117"/>
                <a:pt x="446521" y="454025"/>
              </a:cubicBezTo>
              <a:cubicBezTo>
                <a:pt x="439850" y="457731"/>
                <a:pt x="434711" y="464312"/>
                <a:pt x="427471" y="466725"/>
              </a:cubicBezTo>
              <a:lnTo>
                <a:pt x="408421" y="473075"/>
              </a:lnTo>
              <a:cubicBezTo>
                <a:pt x="405246" y="472017"/>
                <a:pt x="401263" y="472267"/>
                <a:pt x="398896" y="469900"/>
              </a:cubicBezTo>
              <a:cubicBezTo>
                <a:pt x="393500" y="464504"/>
                <a:pt x="390429" y="457200"/>
                <a:pt x="386196" y="450850"/>
              </a:cubicBezTo>
              <a:cubicBezTo>
                <a:pt x="384079" y="447675"/>
                <a:pt x="383021" y="443442"/>
                <a:pt x="379846" y="441325"/>
              </a:cubicBezTo>
              <a:cubicBezTo>
                <a:pt x="370480" y="435081"/>
                <a:pt x="368436" y="434617"/>
                <a:pt x="360796" y="425450"/>
              </a:cubicBezTo>
              <a:cubicBezTo>
                <a:pt x="347567" y="409575"/>
                <a:pt x="362383" y="421217"/>
                <a:pt x="344921" y="409575"/>
              </a:cubicBezTo>
              <a:cubicBezTo>
                <a:pt x="337994" y="388793"/>
                <a:pt x="347615" y="409190"/>
                <a:pt x="332221" y="396875"/>
              </a:cubicBezTo>
              <a:cubicBezTo>
                <a:pt x="329241" y="394491"/>
                <a:pt x="328743" y="389863"/>
                <a:pt x="325871" y="387350"/>
              </a:cubicBezTo>
              <a:cubicBezTo>
                <a:pt x="320128" y="382324"/>
                <a:pt x="306821" y="374650"/>
                <a:pt x="306821" y="374650"/>
              </a:cubicBezTo>
              <a:cubicBezTo>
                <a:pt x="299722" y="376425"/>
                <a:pt x="279709" y="381083"/>
                <a:pt x="275071" y="384175"/>
              </a:cubicBezTo>
              <a:cubicBezTo>
                <a:pt x="271896" y="386292"/>
                <a:pt x="269033" y="388975"/>
                <a:pt x="265546" y="390525"/>
              </a:cubicBezTo>
              <a:cubicBezTo>
                <a:pt x="259429" y="393243"/>
                <a:pt x="252846" y="394758"/>
                <a:pt x="246496" y="396875"/>
              </a:cubicBezTo>
              <a:lnTo>
                <a:pt x="227446" y="403225"/>
              </a:lnTo>
              <a:lnTo>
                <a:pt x="198871" y="412750"/>
              </a:lnTo>
              <a:lnTo>
                <a:pt x="189346" y="415925"/>
              </a:lnTo>
              <a:cubicBezTo>
                <a:pt x="162888" y="414867"/>
                <a:pt x="136113" y="416966"/>
                <a:pt x="109971" y="412750"/>
              </a:cubicBezTo>
              <a:cubicBezTo>
                <a:pt x="102437" y="411535"/>
                <a:pt x="97271" y="404283"/>
                <a:pt x="90921" y="400050"/>
              </a:cubicBezTo>
              <a:lnTo>
                <a:pt x="81396" y="393700"/>
              </a:lnTo>
              <a:cubicBezTo>
                <a:pt x="63198" y="366403"/>
                <a:pt x="87429" y="398527"/>
                <a:pt x="65521" y="381000"/>
              </a:cubicBezTo>
              <a:cubicBezTo>
                <a:pt x="62541" y="378616"/>
                <a:pt x="62151" y="373859"/>
                <a:pt x="59171" y="371475"/>
              </a:cubicBezTo>
              <a:cubicBezTo>
                <a:pt x="56558" y="369384"/>
                <a:pt x="52722" y="369618"/>
                <a:pt x="49646" y="368300"/>
              </a:cubicBezTo>
              <a:cubicBezTo>
                <a:pt x="38367" y="363466"/>
                <a:pt x="36987" y="361977"/>
                <a:pt x="27421" y="355600"/>
              </a:cubicBezTo>
              <a:cubicBezTo>
                <a:pt x="25304" y="352425"/>
                <a:pt x="24051" y="348459"/>
                <a:pt x="21071" y="346075"/>
              </a:cubicBezTo>
              <a:cubicBezTo>
                <a:pt x="18458" y="343984"/>
                <a:pt x="13913" y="345267"/>
                <a:pt x="11546" y="342900"/>
              </a:cubicBezTo>
              <a:cubicBezTo>
                <a:pt x="-8071" y="323283"/>
                <a:pt x="3608" y="321733"/>
                <a:pt x="2021" y="317500"/>
              </a:cubicBezTo>
              <a:close/>
            </a:path>
          </a:pathLst>
        </a:custGeom>
        <a:solidFill xmlns:a="http://schemas.openxmlformats.org/drawingml/2006/main">
          <a:srgbClr val="00B050">
            <a:alpha val="26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0.32991</cdr:x>
      <cdr:y>0.30492</cdr:y>
    </cdr:from>
    <cdr:to>
      <cdr:x>0.32991</cdr:x>
      <cdr:y>0.90549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CB74741D-9341-4A96-8816-C9D456EA47FE}"/>
            </a:ext>
          </a:extLst>
        </cdr:cNvPr>
        <cdr:cNvCxnSpPr/>
      </cdr:nvCxnSpPr>
      <cdr:spPr>
        <a:xfrm xmlns:a="http://schemas.openxmlformats.org/drawingml/2006/main" flipV="1">
          <a:off x="2966930" y="1742927"/>
          <a:ext cx="0" cy="34328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0.64858</cdr:x>
      <cdr:y>0.30492</cdr:y>
    </cdr:from>
    <cdr:to>
      <cdr:x>0.64858</cdr:x>
      <cdr:y>0.90549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xmlns="" id="{E90922B0-5F2A-440E-B31C-FE26B4EC999B}"/>
            </a:ext>
          </a:extLst>
        </cdr:cNvPr>
        <cdr:cNvCxnSpPr/>
      </cdr:nvCxnSpPr>
      <cdr:spPr>
        <a:xfrm xmlns:a="http://schemas.openxmlformats.org/drawingml/2006/main" flipV="1">
          <a:off x="5832760" y="1742927"/>
          <a:ext cx="0" cy="34328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0.50037</cdr:x>
      <cdr:y>0.34559</cdr:y>
    </cdr:from>
    <cdr:to>
      <cdr:x>0.50273</cdr:x>
      <cdr:y>0.90503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xmlns="" id="{4AA73522-86C2-4FE9-B74B-58A4D498B26C}"/>
            </a:ext>
          </a:extLst>
        </cdr:cNvPr>
        <cdr:cNvCxnSpPr/>
      </cdr:nvCxnSpPr>
      <cdr:spPr>
        <a:xfrm xmlns:a="http://schemas.openxmlformats.org/drawingml/2006/main" flipH="1" flipV="1">
          <a:off x="4499870" y="1975441"/>
          <a:ext cx="21245" cy="319778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0.13469</cdr:x>
      <cdr:y>0.73006</cdr:y>
    </cdr:from>
    <cdr:to>
      <cdr:x>0.19556</cdr:x>
      <cdr:y>0.87725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xmlns="" id="{9DE8339E-8DAD-4A0D-942E-45ECF7A8C1E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180322" y="3545613"/>
          <a:ext cx="533366" cy="7148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0.1065</cdr:x>
      <cdr:y>0.24363</cdr:y>
    </cdr:from>
    <cdr:to>
      <cdr:x>0.97972</cdr:x>
      <cdr:y>0.24363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xmlns="" id="{CF91EB67-3C9C-406D-B9FF-EF849CA77BD8}"/>
            </a:ext>
          </a:extLst>
        </cdr:cNvPr>
        <cdr:cNvCxnSpPr/>
      </cdr:nvCxnSpPr>
      <cdr:spPr>
        <a:xfrm xmlns:a="http://schemas.openxmlformats.org/drawingml/2006/main">
          <a:off x="930458" y="1257463"/>
          <a:ext cx="762875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0.00212</cdr:x>
      <cdr:y>0.94569</cdr:y>
    </cdr:from>
    <cdr:to>
      <cdr:x>0.63453</cdr:x>
      <cdr:y>0.99521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7844C014-892B-4B4D-BC8D-759E17E40823}"/>
            </a:ext>
          </a:extLst>
        </cdr:cNvPr>
        <cdr:cNvSpPr txBox="1"/>
      </cdr:nvSpPr>
      <cdr:spPr>
        <a:xfrm xmlns:a="http://schemas.openxmlformats.org/drawingml/2006/main">
          <a:off x="12700" y="3759200"/>
          <a:ext cx="3790950" cy="19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Source:</a:t>
          </a:r>
          <a:r>
            <a:rPr lang="en-US" sz="1000" baseline="0"/>
            <a:t> Nielsen Commodity Group UPC Counts, 2018</a:t>
          </a:r>
          <a:endParaRPr lang="en-US" sz="1000"/>
        </a:p>
      </cdr:txBody>
    </cdr:sp>
  </cdr:relSizeAnchor>
  <cdr:relSizeAnchor xmlns:cdr="http://schemas.openxmlformats.org/drawingml/2006/chartDrawing">
    <cdr:from>
      <cdr:x>0.93644</cdr:x>
      <cdr:y>0.92013</cdr:y>
    </cdr:from>
    <cdr:to>
      <cdr:x>0.98232</cdr:x>
      <cdr:y>0.97764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xmlns="" id="{BB2C3C02-88DC-4E62-913F-F2909F79CEC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613401" y="3657600"/>
          <a:ext cx="275034" cy="22860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0.22921</cdr:x>
      <cdr:y>0</cdr:y>
    </cdr:from>
    <cdr:to>
      <cdr:x>0.97849</cdr:x>
      <cdr:y>0.07612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B730EEB7-6339-4437-9925-367354A1E1E8}"/>
            </a:ext>
          </a:extLst>
        </cdr:cNvPr>
        <cdr:cNvSpPr txBox="1"/>
      </cdr:nvSpPr>
      <cdr:spPr>
        <a:xfrm xmlns:a="http://schemas.openxmlformats.org/drawingml/2006/main">
          <a:off x="1970310" y="-1586022"/>
          <a:ext cx="6440871" cy="3693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9.0% of respondents / 7.3% of pop of population = 124 </a:t>
          </a:r>
        </a:p>
      </cdr:txBody>
    </cdr:sp>
  </cdr:relSizeAnchor>
  <cdr:relSizeAnchor xmlns:cdr="http://schemas.openxmlformats.org/drawingml/2006/chartDrawing">
    <cdr:from>
      <cdr:x>0.18313</cdr:x>
      <cdr:y>0.0681</cdr:y>
    </cdr:from>
    <cdr:to>
      <cdr:x>0.24783</cdr:x>
      <cdr:y>0.13129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xmlns="" id="{3BA2860A-EE7E-4D28-97C9-46F424FDA639}"/>
            </a:ext>
          </a:extLst>
        </cdr:cNvPr>
        <cdr:cNvCxnSpPr/>
      </cdr:nvCxnSpPr>
      <cdr:spPr>
        <a:xfrm xmlns:a="http://schemas.openxmlformats.org/drawingml/2006/main" flipH="1">
          <a:off x="1574236" y="330408"/>
          <a:ext cx="556167" cy="3065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B839E-2996-4522-B3D2-B453E46EF05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23F9-DCF6-4F6C-9428-D1E4EB5CE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1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8A53E-C5C2-4B28-A427-2C853CFA8B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6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41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9997" indent="-276922" defTabSz="913841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07688" indent="-221538" defTabSz="913841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50762" indent="-221538" defTabSz="913841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93836" indent="-221538" defTabSz="913841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36911" indent="-221538" defTabSz="91384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79987" indent="-221538" defTabSz="91384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23062" indent="-221538" defTabSz="91384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66136" indent="-221538" defTabSz="91384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C87E11-5D15-45AA-AFFA-4C4A74792E9E}" type="slidenum">
              <a:rPr lang="en-US" sz="1200" b="0"/>
              <a:pPr eaLnBrk="1" hangingPunct="1"/>
              <a:t>8</a:t>
            </a:fld>
            <a:endParaRPr lang="en-US" sz="1200" b="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1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984F09-B319-7943-9C8C-CDDCC8A039B9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A9AAB-CFA5-B646-95F2-11DAF1FAF1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7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984F09-B319-7943-9C8C-CDDCC8A039B9}" type="datetime1">
              <a:rPr lang="en-US" smtClean="0"/>
              <a:t>10/23/18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A9AAB-CFA5-B646-95F2-11DAF1FAF1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69B67381-199C-4110-A771-FC626DBDCBA1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42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69B67381-199C-4110-A771-FC626DBDCBA1}" type="slidenum">
              <a:rPr lang="en-US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79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45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1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1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4558B3-5C46-B641-829F-C4CB77141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1"/>
            <a:ext cx="9144000" cy="68557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6176" y="646423"/>
            <a:ext cx="8231649" cy="76555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750" baseline="0">
                <a:solidFill>
                  <a:srgbClr val="A2462D"/>
                </a:solidFill>
              </a:defRPr>
            </a:lvl1pPr>
          </a:lstStyle>
          <a:p>
            <a:r>
              <a:rPr lang="en-US" dirty="0"/>
              <a:t>CHARTS &amp; GRAPHS TITLE</a:t>
            </a:r>
          </a:p>
        </p:txBody>
      </p:sp>
    </p:spTree>
    <p:extLst>
      <p:ext uri="{BB962C8B-B14F-4D97-AF65-F5344CB8AC3E}">
        <p14:creationId xmlns:p14="http://schemas.microsoft.com/office/powerpoint/2010/main" val="26345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4558B3-5C46-B641-829F-C4CB77141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1"/>
            <a:ext cx="9144000" cy="68557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6176" y="646423"/>
            <a:ext cx="8231649" cy="76555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750" baseline="0">
                <a:solidFill>
                  <a:srgbClr val="A2462D"/>
                </a:solidFill>
              </a:defRPr>
            </a:lvl1pPr>
          </a:lstStyle>
          <a:p>
            <a:r>
              <a:rPr lang="en-US" dirty="0"/>
              <a:t>CHARTS &amp; GRAPHS TITLE</a:t>
            </a:r>
          </a:p>
        </p:txBody>
      </p:sp>
    </p:spTree>
    <p:extLst>
      <p:ext uri="{BB962C8B-B14F-4D97-AF65-F5344CB8AC3E}">
        <p14:creationId xmlns:p14="http://schemas.microsoft.com/office/powerpoint/2010/main" val="90138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4558B3-5C46-B641-829F-C4CB77141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1"/>
            <a:ext cx="9144000" cy="68557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6176" y="646423"/>
            <a:ext cx="8231649" cy="76555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750" baseline="0">
                <a:solidFill>
                  <a:srgbClr val="A2462D"/>
                </a:solidFill>
              </a:defRPr>
            </a:lvl1pPr>
          </a:lstStyle>
          <a:p>
            <a:r>
              <a:rPr lang="en-US" dirty="0"/>
              <a:t>CHARTS &amp; GRAPHS TITLE</a:t>
            </a:r>
          </a:p>
        </p:txBody>
      </p:sp>
    </p:spTree>
    <p:extLst>
      <p:ext uri="{BB962C8B-B14F-4D97-AF65-F5344CB8AC3E}">
        <p14:creationId xmlns:p14="http://schemas.microsoft.com/office/powerpoint/2010/main" val="75707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4558B3-5C46-B641-829F-C4CB77141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31"/>
            <a:ext cx="9144000" cy="68557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6176" y="646423"/>
            <a:ext cx="8231649" cy="76555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750" baseline="0">
                <a:solidFill>
                  <a:srgbClr val="A2462D"/>
                </a:solidFill>
              </a:defRPr>
            </a:lvl1pPr>
          </a:lstStyle>
          <a:p>
            <a:r>
              <a:rPr lang="en-US" dirty="0"/>
              <a:t>CHARTS &amp; GRAPHS TITLE</a:t>
            </a:r>
          </a:p>
        </p:txBody>
      </p:sp>
    </p:spTree>
    <p:extLst>
      <p:ext uri="{BB962C8B-B14F-4D97-AF65-F5344CB8AC3E}">
        <p14:creationId xmlns:p14="http://schemas.microsoft.com/office/powerpoint/2010/main" val="415614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2289858"/>
          </a:xfrm>
          <a:prstGeom prst="rect">
            <a:avLst/>
          </a:prstGeom>
        </p:spPr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85248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E9BC6C-CA5A-E94B-9CA9-1EB1C493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13" y="381000"/>
            <a:ext cx="8382000" cy="590931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1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E9BC6C-CA5A-E94B-9CA9-1EB1C493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13" y="381000"/>
            <a:ext cx="8382000" cy="590931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6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1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2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7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6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5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5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A1809-D458-4090-BC5E-DC0D9A8C8E8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7C4E-DA26-4703-A027-85AD4777C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4.jpg"/><Relationship Id="rId9" Type="http://schemas.openxmlformats.org/officeDocument/2006/relationships/image" Target="../media/image11.jp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1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chart" Target="../charts/chart15.xml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8.xml"/><Relationship Id="rId3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9.xml"/><Relationship Id="rId3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0.xml"/><Relationship Id="rId3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mium_Truck_Cov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65962"/>
          </a:xfrm>
        </p:spPr>
      </p:pic>
      <p:sp>
        <p:nvSpPr>
          <p:cNvPr id="2" name="TextBox 1"/>
          <p:cNvSpPr txBox="1"/>
          <p:nvPr/>
        </p:nvSpPr>
        <p:spPr>
          <a:xfrm>
            <a:off x="0" y="4934396"/>
            <a:ext cx="9144000" cy="23544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lvl="0" defTabSz="914400">
              <a:defRPr/>
            </a:pPr>
            <a:r>
              <a:rPr lang="en-US" sz="2800" b="1" dirty="0">
                <a:solidFill>
                  <a:srgbClr val="000099">
                    <a:lumMod val="60000"/>
                    <a:lumOff val="40000"/>
                  </a:srgbClr>
                </a:solidFill>
              </a:rPr>
              <a:t>    Beer Industry Overview</a:t>
            </a:r>
          </a:p>
          <a:p>
            <a:pPr lvl="0" defTabSz="914400">
              <a:defRPr/>
            </a:pPr>
            <a:r>
              <a:rPr lang="en-US" sz="2800" b="1" dirty="0">
                <a:solidFill>
                  <a:srgbClr val="000099">
                    <a:lumMod val="60000"/>
                    <a:lumOff val="40000"/>
                  </a:srgbClr>
                </a:solidFill>
              </a:rPr>
              <a:t>    Lester Jones, Chief Economist</a:t>
            </a:r>
          </a:p>
          <a:p>
            <a:pPr lvl="0" defTabSz="914400">
              <a:defRPr/>
            </a:pPr>
            <a:r>
              <a:rPr lang="en-US" sz="2800" b="1" dirty="0">
                <a:solidFill>
                  <a:srgbClr val="000099">
                    <a:lumMod val="60000"/>
                    <a:lumOff val="40000"/>
                  </a:srgbClr>
                </a:solidFill>
              </a:rPr>
              <a:t>    National Beer Wholesalers Association</a:t>
            </a:r>
          </a:p>
          <a:p>
            <a:pPr lvl="0" defTabSz="914400">
              <a:defRPr/>
            </a:pPr>
            <a:r>
              <a:rPr lang="en-US" sz="2800" b="1" dirty="0">
                <a:solidFill>
                  <a:srgbClr val="000099">
                    <a:lumMod val="60000"/>
                    <a:lumOff val="40000"/>
                  </a:srgbClr>
                </a:solidFill>
              </a:rPr>
              <a:t>    October 15,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B723E9-3378-4A79-9D51-01E2E6FB8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26" y="6057181"/>
            <a:ext cx="7334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D561A-032A-43BD-B6C7-4F49220651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537" y="304015"/>
            <a:ext cx="8670925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US Income Distribution</a:t>
            </a:r>
            <a:br>
              <a:rPr lang="en-US" sz="2800" dirty="0"/>
            </a:br>
            <a:r>
              <a:rPr lang="en-US" sz="2800" dirty="0"/>
              <a:t>Share of Households by Income Group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2B833C51-166B-4433-8800-6FAC4F3C8ED6}"/>
              </a:ext>
            </a:extLst>
          </p:cNvPr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1703" y="1066015"/>
          <a:ext cx="9060591" cy="559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D3D570E9-9F5D-425F-9F4A-8A5CC053004C}"/>
              </a:ext>
            </a:extLst>
          </p:cNvPr>
          <p:cNvCxnSpPr>
            <a:cxnSpLocks/>
          </p:cNvCxnSpPr>
          <p:nvPr/>
        </p:nvCxnSpPr>
        <p:spPr>
          <a:xfrm flipV="1">
            <a:off x="1173028" y="4274288"/>
            <a:ext cx="7734434" cy="4678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E1AB13-8D22-44EB-82C8-0F686210B223}"/>
              </a:ext>
            </a:extLst>
          </p:cNvPr>
          <p:cNvSpPr txBox="1"/>
          <p:nvPr/>
        </p:nvSpPr>
        <p:spPr>
          <a:xfrm>
            <a:off x="163419" y="6568947"/>
            <a:ext cx="4783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https://www.census.gov/data/tables/2018/demo/income-poverty/p60-263.html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2C7F32-8A30-4494-B068-6DA25CCCB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2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D561A-032A-43BD-B6C7-4F49220651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537" y="304015"/>
            <a:ext cx="8670925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Beer Segment Shares</a:t>
            </a:r>
            <a:br>
              <a:rPr lang="en-US" sz="2800" dirty="0"/>
            </a:br>
            <a:r>
              <a:rPr lang="en-US" sz="2800" dirty="0"/>
              <a:t>Growing High-End Beyond 40 Share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2B833C51-166B-4433-8800-6FAC4F3C8ED6}"/>
              </a:ext>
            </a:extLst>
          </p:cNvPr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83408" y="1178350"/>
          <a:ext cx="9060591" cy="559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C5D58B-4847-4F12-B53B-9615D773360A}"/>
              </a:ext>
            </a:extLst>
          </p:cNvPr>
          <p:cNvSpPr txBox="1"/>
          <p:nvPr/>
        </p:nvSpPr>
        <p:spPr>
          <a:xfrm>
            <a:off x="83409" y="6493661"/>
            <a:ext cx="2589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Beer Marketers Insights, 2018.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32E5AE5-3596-4C94-86F0-975666368E54}"/>
              </a:ext>
            </a:extLst>
          </p:cNvPr>
          <p:cNvCxnSpPr>
            <a:cxnSpLocks/>
          </p:cNvCxnSpPr>
          <p:nvPr/>
        </p:nvCxnSpPr>
        <p:spPr>
          <a:xfrm flipV="1">
            <a:off x="1041991" y="3974504"/>
            <a:ext cx="7865471" cy="6612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5D7EFB-A4E3-47C8-9C8F-D690E77EC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5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EF50D7-DACB-4FEF-B477-39A4F6666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-5" b="-5"/>
          <a:stretch/>
        </p:blipFill>
        <p:spPr>
          <a:xfrm>
            <a:off x="536629" y="1532825"/>
            <a:ext cx="1981944" cy="2737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2FFB6A-3124-4801-853B-83B619A92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r="18891" b="-2"/>
          <a:stretch/>
        </p:blipFill>
        <p:spPr>
          <a:xfrm>
            <a:off x="2752972" y="1519903"/>
            <a:ext cx="1996591" cy="2757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0FD4E9-D330-4A1E-A579-62651A881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r="30841" b="2"/>
          <a:stretch/>
        </p:blipFill>
        <p:spPr>
          <a:xfrm>
            <a:off x="4945760" y="1519903"/>
            <a:ext cx="1996591" cy="27576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896DA98-9229-4953-8E01-537AF4591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05" y="4629098"/>
            <a:ext cx="2718868" cy="16226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1BF05BD-795B-47B1-B040-553AC39A5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3115" y="4820314"/>
            <a:ext cx="1635968" cy="1226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7FBEB-4D05-4007-8CD9-506DF1D9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87" y="634356"/>
            <a:ext cx="6664036" cy="3739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Access to Alcohol is Expanding!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29119B-277B-4200-9DC2-F79A80E9C7D9}"/>
              </a:ext>
            </a:extLst>
          </p:cNvPr>
          <p:cNvSpPr txBox="1"/>
          <p:nvPr/>
        </p:nvSpPr>
        <p:spPr>
          <a:xfrm>
            <a:off x="986542" y="4265471"/>
            <a:ext cx="12746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Fast Food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3C4C18-0E04-4597-B20B-0C0C6EEDE9D8}"/>
              </a:ext>
            </a:extLst>
          </p:cNvPr>
          <p:cNvSpPr txBox="1"/>
          <p:nvPr/>
        </p:nvSpPr>
        <p:spPr>
          <a:xfrm>
            <a:off x="5059732" y="4277585"/>
            <a:ext cx="17431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Nordstrom's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4451D5-E946-4AF0-8EEE-A99158F8294D}"/>
              </a:ext>
            </a:extLst>
          </p:cNvPr>
          <p:cNvSpPr txBox="1"/>
          <p:nvPr/>
        </p:nvSpPr>
        <p:spPr>
          <a:xfrm>
            <a:off x="2777843" y="4270278"/>
            <a:ext cx="21188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Bed, Bath and Beyond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118F5D-3598-4E8F-ABF5-6AD021A8330E}"/>
              </a:ext>
            </a:extLst>
          </p:cNvPr>
          <p:cNvSpPr txBox="1"/>
          <p:nvPr/>
        </p:nvSpPr>
        <p:spPr>
          <a:xfrm>
            <a:off x="774238" y="6284619"/>
            <a:ext cx="17431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Barbers and Salons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D089CE4-2BCA-450D-B6CC-79A020EAA91A}"/>
              </a:ext>
            </a:extLst>
          </p:cNvPr>
          <p:cNvSpPr txBox="1"/>
          <p:nvPr/>
        </p:nvSpPr>
        <p:spPr>
          <a:xfrm>
            <a:off x="2696290" y="6276013"/>
            <a:ext cx="17886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Taprooms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AF06F4-DA4C-4120-85F8-20347A450077}"/>
              </a:ext>
            </a:extLst>
          </p:cNvPr>
          <p:cNvSpPr txBox="1"/>
          <p:nvPr/>
        </p:nvSpPr>
        <p:spPr>
          <a:xfrm>
            <a:off x="4799764" y="6276013"/>
            <a:ext cx="17431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Movie Theaters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642ADB-C21E-4A12-A6A7-362A7AE271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52" y="1484237"/>
            <a:ext cx="1570473" cy="27933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D6A1968-22EC-4861-9236-A4B8F9D4C530}"/>
              </a:ext>
            </a:extLst>
          </p:cNvPr>
          <p:cNvSpPr txBox="1"/>
          <p:nvPr/>
        </p:nvSpPr>
        <p:spPr>
          <a:xfrm>
            <a:off x="7003217" y="4238974"/>
            <a:ext cx="17431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Whole Foods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B4ACE07-C2FD-4590-B0EB-07F04EF5A0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69" y="6392535"/>
            <a:ext cx="358423" cy="297910"/>
          </a:xfrm>
          <a:prstGeom prst="rect">
            <a:avLst/>
          </a:prstGeom>
        </p:spPr>
      </p:pic>
      <p:pic>
        <p:nvPicPr>
          <p:cNvPr id="7" name="Picture 6" descr="A picture containing person, building, man, outdoor&#10;&#10;Description generated with very high confidence">
            <a:extLst>
              <a:ext uri="{FF2B5EF4-FFF2-40B4-BE49-F238E27FC236}">
                <a16:creationId xmlns:a16="http://schemas.microsoft.com/office/drawing/2014/main" xmlns="" id="{D60F4528-CFC8-45F2-A0BA-A4BB82F8C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1" y="4605392"/>
            <a:ext cx="2497242" cy="1640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63062A-F11C-4C6B-BD71-DD98345AB8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61" y="4655579"/>
            <a:ext cx="1554867" cy="16204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968EE-0F2C-48F5-9C98-5B774B2F515F}"/>
              </a:ext>
            </a:extLst>
          </p:cNvPr>
          <p:cNvSpPr txBox="1"/>
          <p:nvPr/>
        </p:nvSpPr>
        <p:spPr>
          <a:xfrm>
            <a:off x="7102754" y="6234161"/>
            <a:ext cx="17431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Laundromats</a:t>
            </a:r>
          </a:p>
        </p:txBody>
      </p:sp>
    </p:spTree>
    <p:extLst>
      <p:ext uri="{BB962C8B-B14F-4D97-AF65-F5344CB8AC3E}">
        <p14:creationId xmlns:p14="http://schemas.microsoft.com/office/powerpoint/2010/main" val="32810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F15C-0DE1-424F-9C47-77E63452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85" y="365126"/>
            <a:ext cx="8811881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Total U.S. Retail Establishments Selling Alcohol 2008 to 2018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D1119E92-8F4D-43DB-81AB-B298BF0EA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080475"/>
              </p:ext>
            </p:extLst>
          </p:nvPr>
        </p:nvGraphicFramePr>
        <p:xfrm>
          <a:off x="218485" y="1297172"/>
          <a:ext cx="8707030" cy="522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CAA56633-0656-4362-9268-8337D21913E8}"/>
              </a:ext>
            </a:extLst>
          </p:cNvPr>
          <p:cNvSpPr txBox="1"/>
          <p:nvPr/>
        </p:nvSpPr>
        <p:spPr>
          <a:xfrm>
            <a:off x="0" y="6519306"/>
            <a:ext cx="4853354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TDLinx Account Tracker Report: Beer, Wine or Spirit Selling Accounts, 2018.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507CAF-1080-4847-AC98-67FAAD872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8B20E-524D-4E22-9675-00C29826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04" y="11009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Additional Retail Accounts In U.S.</a:t>
            </a:r>
            <a:br>
              <a:rPr lang="en-US" sz="3600" dirty="0"/>
            </a:br>
            <a:r>
              <a:rPr lang="en-US" sz="3600" dirty="0"/>
              <a:t>Selling Alcohol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4B2D9DCA-F330-4B2B-8D7C-92E3D12F6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065397"/>
              </p:ext>
            </p:extLst>
          </p:nvPr>
        </p:nvGraphicFramePr>
        <p:xfrm>
          <a:off x="245097" y="1294726"/>
          <a:ext cx="8551607" cy="522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67931813-CAC2-454F-9DDE-7AE4AD2502DC}"/>
              </a:ext>
            </a:extLst>
          </p:cNvPr>
          <p:cNvSpPr txBox="1"/>
          <p:nvPr/>
        </p:nvSpPr>
        <p:spPr>
          <a:xfrm>
            <a:off x="0" y="6519306"/>
            <a:ext cx="4853354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TDLinx Account Tracker Report: Beer, Wine or Spirit Selling Accounts, 2018.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AC0FAA-71CA-4812-9D31-71CA34AA8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0F7DA34F-23AF-49D2-B776-3A74DFD78C6E}"/>
              </a:ext>
            </a:extLst>
          </p:cNvPr>
          <p:cNvSpPr/>
          <p:nvPr/>
        </p:nvSpPr>
        <p:spPr>
          <a:xfrm>
            <a:off x="6806153" y="3883843"/>
            <a:ext cx="2092750" cy="1781666"/>
          </a:xfrm>
          <a:prstGeom prst="ellipse">
            <a:avLst/>
          </a:prstGeom>
          <a:solidFill>
            <a:srgbClr val="FF0000">
              <a:alpha val="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2E2DD9-6E81-42C3-8A8F-7EC4F674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23" y="303139"/>
            <a:ext cx="7855994" cy="61793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End of the Traditional Bar and Tavern?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D5CBA8-29CA-4156-963F-04564A91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868" y="1000895"/>
            <a:ext cx="3868340" cy="617934"/>
          </a:xfrm>
        </p:spPr>
        <p:txBody>
          <a:bodyPr>
            <a:normAutofit fontScale="92500"/>
          </a:bodyPr>
          <a:lstStyle/>
          <a:p>
            <a:r>
              <a:rPr lang="en-US" dirty="0"/>
              <a:t>U.S. BLS: Establishment Counts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D0524EE8-B9C2-45BF-9FD1-3008995D8A8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577429"/>
              </p:ext>
            </p:extLst>
          </p:nvPr>
        </p:nvGraphicFramePr>
        <p:xfrm>
          <a:off x="191387" y="1618829"/>
          <a:ext cx="8612372" cy="471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BFC7AE-4FC3-49C6-8B24-A6C3A21C8E8F}"/>
              </a:ext>
            </a:extLst>
          </p:cNvPr>
          <p:cNvSpPr txBox="1"/>
          <p:nvPr/>
        </p:nvSpPr>
        <p:spPr>
          <a:xfrm>
            <a:off x="85060" y="6570699"/>
            <a:ext cx="8162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Number of Establishments in Private NAICS 722410 Drinking places, alcoholic beverages for All establishment sizes in U.S. TOTAL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3C592C-169F-4CB9-A04D-1796F341F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2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49" y="-120069"/>
            <a:ext cx="7886700" cy="158403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Permits Grow Across All Segments</a:t>
            </a:r>
            <a:br>
              <a:rPr lang="en-US" sz="3600" dirty="0"/>
            </a:br>
            <a:r>
              <a:rPr lang="en-US" sz="3600" dirty="0"/>
              <a:t>Total U.S. 2010 to 2018 (June)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570546"/>
              </p:ext>
            </p:extLst>
          </p:nvPr>
        </p:nvGraphicFramePr>
        <p:xfrm>
          <a:off x="301951" y="1097471"/>
          <a:ext cx="4168736" cy="276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4947698" y="1589093"/>
            <a:ext cx="3226913" cy="2284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47698" y="1589093"/>
            <a:ext cx="3226913" cy="2284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03145"/>
              </p:ext>
            </p:extLst>
          </p:nvPr>
        </p:nvGraphicFramePr>
        <p:xfrm>
          <a:off x="4649198" y="1106707"/>
          <a:ext cx="3897503" cy="275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512252"/>
              </p:ext>
            </p:extLst>
          </p:nvPr>
        </p:nvGraphicFramePr>
        <p:xfrm>
          <a:off x="372235" y="3889118"/>
          <a:ext cx="4168736" cy="262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436783"/>
              </p:ext>
            </p:extLst>
          </p:nvPr>
        </p:nvGraphicFramePr>
        <p:xfrm>
          <a:off x="4719483" y="3889118"/>
          <a:ext cx="3897503" cy="262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91" y="6538648"/>
            <a:ext cx="235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U.S. TTB,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26B85E-5359-45B8-820C-51C328932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9" y="461732"/>
            <a:ext cx="8945091" cy="78185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TTB Permitted Brewery Count</a:t>
            </a:r>
            <a:br>
              <a:rPr lang="en-US" sz="3200" dirty="0"/>
            </a:br>
            <a:r>
              <a:rPr lang="en-US" sz="3200" dirty="0"/>
              <a:t>9,482 Permits as of June 2018</a:t>
            </a:r>
            <a:r>
              <a:rPr lang="en-US" sz="6600" dirty="0"/>
              <a:t/>
            </a:r>
            <a:br>
              <a:rPr lang="en-US" sz="6600" dirty="0"/>
            </a:br>
            <a:endParaRPr lang="en-US" sz="3600" dirty="0"/>
          </a:p>
        </p:txBody>
      </p:sp>
      <p:sp>
        <p:nvSpPr>
          <p:cNvPr id="5" name="Text Box 108">
            <a:extLst>
              <a:ext uri="{FF2B5EF4-FFF2-40B4-BE49-F238E27FC236}">
                <a16:creationId xmlns:a16="http://schemas.microsoft.com/office/drawing/2014/main" xmlns="" id="{D2B1DF51-4DA8-4004-A39F-B040650FD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9" y="6547054"/>
            <a:ext cx="26360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385763">
              <a:spcBef>
                <a:spcPct val="50000"/>
              </a:spcBef>
              <a:defRPr/>
            </a:pPr>
            <a:r>
              <a:rPr lang="en-US" sz="900" b="0" dirty="0">
                <a:latin typeface="Calibri"/>
              </a:rPr>
              <a:t>Source: NBWA and TTB, August 2018.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2E1217F-65E2-4A67-964A-931AAD36A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74939"/>
              </p:ext>
            </p:extLst>
          </p:nvPr>
        </p:nvGraphicFramePr>
        <p:xfrm>
          <a:off x="350913" y="1093336"/>
          <a:ext cx="8679965" cy="5302937"/>
        </p:xfrm>
        <a:graphic>
          <a:graphicData uri="http://schemas.openxmlformats.org/drawingml/2006/table">
            <a:tbl>
              <a:tblPr/>
              <a:tblGrid>
                <a:gridCol w="1404111">
                  <a:extLst>
                    <a:ext uri="{9D8B030D-6E8A-4147-A177-3AD203B41FA5}">
                      <a16:colId xmlns:a16="http://schemas.microsoft.com/office/drawing/2014/main" xmlns="" val="2141565505"/>
                    </a:ext>
                  </a:extLst>
                </a:gridCol>
                <a:gridCol w="1531759">
                  <a:extLst>
                    <a:ext uri="{9D8B030D-6E8A-4147-A177-3AD203B41FA5}">
                      <a16:colId xmlns:a16="http://schemas.microsoft.com/office/drawing/2014/main" xmlns="" val="4210315337"/>
                    </a:ext>
                  </a:extLst>
                </a:gridCol>
                <a:gridCol w="1535204">
                  <a:extLst>
                    <a:ext uri="{9D8B030D-6E8A-4147-A177-3AD203B41FA5}">
                      <a16:colId xmlns:a16="http://schemas.microsoft.com/office/drawing/2014/main" xmlns="" val="3431184927"/>
                    </a:ext>
                  </a:extLst>
                </a:gridCol>
                <a:gridCol w="1549587">
                  <a:extLst>
                    <a:ext uri="{9D8B030D-6E8A-4147-A177-3AD203B41FA5}">
                      <a16:colId xmlns:a16="http://schemas.microsoft.com/office/drawing/2014/main" xmlns="" val="1167542302"/>
                    </a:ext>
                  </a:extLst>
                </a:gridCol>
                <a:gridCol w="1531759">
                  <a:extLst>
                    <a:ext uri="{9D8B030D-6E8A-4147-A177-3AD203B41FA5}">
                      <a16:colId xmlns:a16="http://schemas.microsoft.com/office/drawing/2014/main" xmlns="" val="2307480349"/>
                    </a:ext>
                  </a:extLst>
                </a:gridCol>
                <a:gridCol w="1127545">
                  <a:extLst>
                    <a:ext uri="{9D8B030D-6E8A-4147-A177-3AD203B41FA5}">
                      <a16:colId xmlns:a16="http://schemas.microsoft.com/office/drawing/2014/main" xmlns="" val="3457772330"/>
                    </a:ext>
                  </a:extLst>
                </a:gridCol>
              </a:tblGrid>
              <a:tr h="280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0137149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Alabama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Kentucky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North Dakota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4827546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Alaska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Louisiana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Ohio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4549645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Arizona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Maine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Oklahoma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4019568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Arkansas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Maryland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Oregon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2988655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California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1,168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Massachusetts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Pennsylvania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439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3368572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Colorado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Michigan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484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Rhode Island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6957475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Connecticut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Minnesota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South Carolina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2101881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Delaware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Mississippi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South Dakota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2792952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DC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Missouri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Tennessee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696886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Florida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Montana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Texas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92814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Georgia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Nebraska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Utah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1617934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Hawaii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Nevada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Vermont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0650535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Idaho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New Hampshire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Virginia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898426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Illinois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New Jersey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Washington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518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512479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Indiana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New Mexico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West Virginia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4589962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Iowa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New York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504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Wisconsin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285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9399717"/>
                  </a:ext>
                </a:extLst>
              </a:tr>
              <a:tr h="295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Kansas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North Carolina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Wyoming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406849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CB7561-F0F6-4E52-9948-4FFFCA306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55" y="6443350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246"/>
            <a:ext cx="9144000" cy="87702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Brewery Permits per 100,000 Residents</a:t>
            </a:r>
            <a:br>
              <a:rPr lang="en-US" sz="3200" dirty="0"/>
            </a:br>
            <a:r>
              <a:rPr lang="en-US" sz="3200" dirty="0"/>
              <a:t>2018 LDA Pop (est)</a:t>
            </a:r>
          </a:p>
        </p:txBody>
      </p:sp>
      <p:sp>
        <p:nvSpPr>
          <p:cNvPr id="10" name="Text Box 108"/>
          <p:cNvSpPr txBox="1">
            <a:spLocks noChangeArrowheads="1"/>
          </p:cNvSpPr>
          <p:nvPr/>
        </p:nvSpPr>
        <p:spPr bwMode="auto">
          <a:xfrm>
            <a:off x="178523" y="6470936"/>
            <a:ext cx="26360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385763">
              <a:spcBef>
                <a:spcPct val="50000"/>
              </a:spcBef>
              <a:defRPr/>
            </a:pPr>
            <a:r>
              <a:rPr lang="en-US" sz="900" b="0" dirty="0">
                <a:latin typeface="Calibri"/>
              </a:rPr>
              <a:t>Source: NBWA and TTB, August 2018.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1B7A1D-8853-47C2-8B2D-3DF68D2991A3}"/>
              </a:ext>
            </a:extLst>
          </p:cNvPr>
          <p:cNvSpPr txBox="1"/>
          <p:nvPr/>
        </p:nvSpPr>
        <p:spPr>
          <a:xfrm>
            <a:off x="3500891" y="6332422"/>
            <a:ext cx="18754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385763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US Average = 3.92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7A9A315-769E-429B-A14D-56C0CDCF0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19185"/>
              </p:ext>
            </p:extLst>
          </p:nvPr>
        </p:nvGraphicFramePr>
        <p:xfrm>
          <a:off x="268320" y="1133856"/>
          <a:ext cx="8875679" cy="5083164"/>
        </p:xfrm>
        <a:graphic>
          <a:graphicData uri="http://schemas.openxmlformats.org/drawingml/2006/table">
            <a:tbl>
              <a:tblPr/>
              <a:tblGrid>
                <a:gridCol w="1435772">
                  <a:extLst>
                    <a:ext uri="{9D8B030D-6E8A-4147-A177-3AD203B41FA5}">
                      <a16:colId xmlns:a16="http://schemas.microsoft.com/office/drawing/2014/main" xmlns="" val="1862497801"/>
                    </a:ext>
                  </a:extLst>
                </a:gridCol>
                <a:gridCol w="1566296">
                  <a:extLst>
                    <a:ext uri="{9D8B030D-6E8A-4147-A177-3AD203B41FA5}">
                      <a16:colId xmlns:a16="http://schemas.microsoft.com/office/drawing/2014/main" xmlns="" val="715486019"/>
                    </a:ext>
                  </a:extLst>
                </a:gridCol>
                <a:gridCol w="1653313">
                  <a:extLst>
                    <a:ext uri="{9D8B030D-6E8A-4147-A177-3AD203B41FA5}">
                      <a16:colId xmlns:a16="http://schemas.microsoft.com/office/drawing/2014/main" xmlns="" val="1142527926"/>
                    </a:ext>
                  </a:extLst>
                </a:gridCol>
                <a:gridCol w="1501035">
                  <a:extLst>
                    <a:ext uri="{9D8B030D-6E8A-4147-A177-3AD203B41FA5}">
                      <a16:colId xmlns:a16="http://schemas.microsoft.com/office/drawing/2014/main" xmlns="" val="3481327029"/>
                    </a:ext>
                  </a:extLst>
                </a:gridCol>
                <a:gridCol w="1566296">
                  <a:extLst>
                    <a:ext uri="{9D8B030D-6E8A-4147-A177-3AD203B41FA5}">
                      <a16:colId xmlns:a16="http://schemas.microsoft.com/office/drawing/2014/main" xmlns="" val="646448740"/>
                    </a:ext>
                  </a:extLst>
                </a:gridCol>
                <a:gridCol w="1152967">
                  <a:extLst>
                    <a:ext uri="{9D8B030D-6E8A-4147-A177-3AD203B41FA5}">
                      <a16:colId xmlns:a16="http://schemas.microsoft.com/office/drawing/2014/main" xmlns="" val="1610487250"/>
                    </a:ext>
                  </a:extLst>
                </a:gridCol>
              </a:tblGrid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Count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3965414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Alabama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1.44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Kentucky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2.28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North Dakota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4.21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9198044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Alaska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9.48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Louisiana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1.38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Ohio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4.05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3459060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Arizona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2.59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Maine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14.2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Oklahoma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1.84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8418366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Arkansas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2.18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Maryland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2.84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Oregon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11.53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1798399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California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3.99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Massachusetts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4.07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Pennsylvania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4.54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8224529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Colorado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11.27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Michigan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6.51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Rhode Island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3.85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8000757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Connecticut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4.22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Minnesota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5.57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South Carolina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2.32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0327211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Delaware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4.93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Mississippi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South Dakota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5.11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1593263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DC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2.57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Missouri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3.47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Tennessee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2.57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0652853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Florida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2.22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Montana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13.11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Texas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1.77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0405507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Georgia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1.42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Nebraska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4.14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Utah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2.06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9558942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Hawaii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2.97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Nevada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2.11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Vermont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18.01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9480222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Idaho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6.47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New Hampshire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9.72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Virginia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4.92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5649313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Illinois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3.32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New Jersey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1.98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Washington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0709716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Indiana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4.53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New Mexico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7.74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West Virginia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2.25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2807376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Iowa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5.28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New York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3.36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Wisconsin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6.61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6115589"/>
                  </a:ext>
                </a:extLst>
              </a:tr>
              <a:tr h="282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Kansas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2.63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North Carolina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4.59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Wyoming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9.8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63256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70CE9B-5C31-4FA7-9CDF-B701A8695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39777-2275-2C45-AF15-F556C9874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" y="375407"/>
            <a:ext cx="9070848" cy="431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TTB Brewery Permits Issued Per Day</a:t>
            </a:r>
            <a:br>
              <a:rPr lang="en-US" sz="3200" dirty="0"/>
            </a:br>
            <a:r>
              <a:rPr lang="en-US" sz="3200" dirty="0"/>
              <a:t>2010 to YTD June 2018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4198F3E3-9851-4116-8232-45C6FC83206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34175344"/>
              </p:ext>
            </p:extLst>
          </p:nvPr>
        </p:nvGraphicFramePr>
        <p:xfrm>
          <a:off x="0" y="1271015"/>
          <a:ext cx="9144000" cy="512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537DC131-F3F2-4732-849D-DB511AF03C21}"/>
              </a:ext>
            </a:extLst>
          </p:cNvPr>
          <p:cNvSpPr txBox="1"/>
          <p:nvPr/>
        </p:nvSpPr>
        <p:spPr>
          <a:xfrm>
            <a:off x="36576" y="6482593"/>
            <a:ext cx="3778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/>
              <a:t>Source: www.ttb.gov/beer/beer-stats.shtm and NBWA Industry Affairs,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5A0041-DD6D-4091-833D-B0D7EEE28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41005-1401-4F67-B934-160108F1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52" y="317992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Length of Expansions: </a:t>
            </a:r>
            <a:br>
              <a:rPr lang="en-US" dirty="0"/>
            </a:br>
            <a:r>
              <a:rPr lang="en-US" dirty="0"/>
              <a:t>Current vs. Previous Five Longest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5352905D-543C-4E7B-8F92-AFD1FFF327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1402" y="1643555"/>
          <a:ext cx="8757501" cy="500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AC0653-A3F3-4637-ADFB-1E3C7CE0F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45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Alcohol Consumption Over Time</a:t>
            </a:r>
            <a:br>
              <a:rPr lang="en-US" dirty="0"/>
            </a:br>
            <a:r>
              <a:rPr lang="en-US" sz="3200" dirty="0"/>
              <a:t>Do You Have Occasion to Drink Alcohol?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806672"/>
              </p:ext>
            </p:extLst>
          </p:nvPr>
        </p:nvGraphicFramePr>
        <p:xfrm>
          <a:off x="255181" y="1315618"/>
          <a:ext cx="8665536" cy="50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81001"/>
            <a:ext cx="2817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Gallup Poll, 2018.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29" y="5306271"/>
            <a:ext cx="962458" cy="615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08" y="5277072"/>
            <a:ext cx="880128" cy="615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08" y="4992858"/>
            <a:ext cx="800792" cy="899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839C28-0943-45F5-9E29-2C887C516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65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Total U.S. Ethanol Per Capita</a:t>
            </a:r>
            <a:br>
              <a:rPr lang="en-US" sz="3200" dirty="0"/>
            </a:br>
            <a:r>
              <a:rPr lang="en-US" sz="3200" dirty="0"/>
              <a:t>2010 to 2017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4039366"/>
              </p:ext>
            </p:extLst>
          </p:nvPr>
        </p:nvGraphicFramePr>
        <p:xfrm>
          <a:off x="0" y="1095153"/>
          <a:ext cx="8983980" cy="561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1820" y="6530194"/>
            <a:ext cx="7732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1200" dirty="0">
                <a:latin typeface="Calibri"/>
              </a:rPr>
              <a:t>Source: Compiled by NBWA from TTB, Discus and BIG, 2018 (2017 wine volumes estimated by NBWA)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5EE88F-BB87-4224-80BE-C4B30E608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D6B1D-0E95-4373-A25B-9003E2A5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83" y="134247"/>
            <a:ext cx="8382000" cy="121879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Average Weighted ABV for All Beer</a:t>
            </a:r>
            <a:br>
              <a:rPr lang="en-US" sz="3200" dirty="0"/>
            </a:br>
            <a:r>
              <a:rPr lang="en-US" sz="3200" dirty="0"/>
              <a:t>2000 to 2017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3B131E3C-3C31-4E8B-9895-20BEC47C82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1402" y="1131217"/>
          <a:ext cx="8644381" cy="450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23C34E-2434-4945-B075-CEB486CC6068}"/>
              </a:ext>
            </a:extLst>
          </p:cNvPr>
          <p:cNvSpPr txBox="1"/>
          <p:nvPr/>
        </p:nvSpPr>
        <p:spPr>
          <a:xfrm>
            <a:off x="597816" y="5543458"/>
            <a:ext cx="889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Weighted ABV =  Sum of ethanol from each top 100 brands / total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Covers 90% of total industry volume the balance of 10% is weighted at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Craft Style = 5.4% weighted ABV vs All Light Beer = 4.2% weighted ABV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0E71D3-3DC5-4848-8E1A-B864ED8BC834}"/>
              </a:ext>
            </a:extLst>
          </p:cNvPr>
          <p:cNvSpPr txBox="1"/>
          <p:nvPr/>
        </p:nvSpPr>
        <p:spPr>
          <a:xfrm>
            <a:off x="141402" y="6466788"/>
            <a:ext cx="3789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NBWA industry Affairs,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946E1D-5CBD-403B-975E-10A815ABA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63804-478A-4EBA-B5F2-CC2DF397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70" y="242577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ABV by Beer Segment 2017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264BBC3-DE3A-4916-B667-7EEFAFA12FBB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35671" y="1310326"/>
          <a:ext cx="8616098" cy="523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C7A403-EC4A-48B8-9F94-46F0A71A712F}"/>
              </a:ext>
            </a:extLst>
          </p:cNvPr>
          <p:cNvSpPr txBox="1"/>
          <p:nvPr/>
        </p:nvSpPr>
        <p:spPr>
          <a:xfrm>
            <a:off x="113122" y="6542201"/>
            <a:ext cx="3789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NBWA industry Affairs,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334526-E6F3-4EAD-B56C-EE61267BB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6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0CD73D2-754D-4A56-9DE4-5312367671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37618"/>
              </p:ext>
            </p:extLst>
          </p:nvPr>
        </p:nvGraphicFramePr>
        <p:xfrm>
          <a:off x="138222" y="1063256"/>
          <a:ext cx="9005778" cy="555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EAEDB39A-D2B9-422A-BF9B-14995CD9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95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SKU COUNTS BY SEGMENT</a:t>
            </a:r>
            <a:br>
              <a:rPr lang="en-US" sz="2800" dirty="0"/>
            </a:br>
            <a:r>
              <a:rPr lang="en-US" sz="2800" dirty="0"/>
              <a:t>300,000+ SKUs IN LIQUID REFRESHMENT MARKET</a:t>
            </a:r>
          </a:p>
        </p:txBody>
      </p:sp>
    </p:spTree>
    <p:extLst>
      <p:ext uri="{BB962C8B-B14F-4D97-AF65-F5344CB8AC3E}">
        <p14:creationId xmlns:p14="http://schemas.microsoft.com/office/powerpoint/2010/main" val="301896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35662"/>
              </p:ext>
            </p:extLst>
          </p:nvPr>
        </p:nvGraphicFramePr>
        <p:xfrm>
          <a:off x="240145" y="1586022"/>
          <a:ext cx="8596081" cy="485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7704"/>
            <a:ext cx="8455226" cy="121879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Differences Across Age Groups </a:t>
            </a:r>
            <a:br>
              <a:rPr lang="en-US" sz="3200" dirty="0"/>
            </a:br>
            <a:r>
              <a:rPr lang="en-US" sz="3200" dirty="0"/>
              <a:t>Consumed Alcohol Past 30 Days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67269"/>
            <a:ext cx="5529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NBWA and Scarborough USA+ 2018 Release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6D69191-3D2E-4662-8E2B-AE30149C1DCE}"/>
              </a:ext>
            </a:extLst>
          </p:cNvPr>
          <p:cNvCxnSpPr/>
          <p:nvPr/>
        </p:nvCxnSpPr>
        <p:spPr>
          <a:xfrm>
            <a:off x="1260712" y="2928301"/>
            <a:ext cx="739061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97" y="520353"/>
            <a:ext cx="8722744" cy="914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Differences Between Genders </a:t>
            </a:r>
            <a:br>
              <a:rPr lang="en-US" dirty="0"/>
            </a:br>
            <a:r>
              <a:rPr lang="en-US" sz="4000" dirty="0"/>
              <a:t>Alcohol Past 30 Days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318423"/>
              </p:ext>
            </p:extLst>
          </p:nvPr>
        </p:nvGraphicFramePr>
        <p:xfrm>
          <a:off x="0" y="1531331"/>
          <a:ext cx="8953574" cy="501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90D93CA-356F-4C67-886A-9BB80377263E}"/>
              </a:ext>
            </a:extLst>
          </p:cNvPr>
          <p:cNvCxnSpPr>
            <a:cxnSpLocks/>
          </p:cNvCxnSpPr>
          <p:nvPr/>
        </p:nvCxnSpPr>
        <p:spPr>
          <a:xfrm>
            <a:off x="991204" y="3543395"/>
            <a:ext cx="778515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570739-C1EB-4C5D-A0B3-F0FE49E5E1DD}"/>
              </a:ext>
            </a:extLst>
          </p:cNvPr>
          <p:cNvSpPr txBox="1"/>
          <p:nvPr/>
        </p:nvSpPr>
        <p:spPr>
          <a:xfrm>
            <a:off x="0" y="6567269"/>
            <a:ext cx="5529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NBWA and Scarborough USA+ 2018 Release 1</a:t>
            </a:r>
          </a:p>
        </p:txBody>
      </p:sp>
    </p:spTree>
    <p:extLst>
      <p:ext uri="{BB962C8B-B14F-4D97-AF65-F5344CB8AC3E}">
        <p14:creationId xmlns:p14="http://schemas.microsoft.com/office/powerpoint/2010/main" val="39062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0B8A1B-AFB0-4786-B331-0E2CC81B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44318-3126-4112-9A1E-2C46778D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78419"/>
            <a:ext cx="8763000" cy="3895060"/>
          </a:xfrm>
        </p:spPr>
        <p:txBody>
          <a:bodyPr>
            <a:noAutofit/>
          </a:bodyPr>
          <a:lstStyle/>
          <a:p>
            <a:r>
              <a:rPr lang="en-US" sz="3600" dirty="0"/>
              <a:t>Economics and demographics are taking industry to news places</a:t>
            </a:r>
          </a:p>
          <a:p>
            <a:r>
              <a:rPr lang="en-US" sz="3600" dirty="0"/>
              <a:t>Marketplace is responding with many new suppliers, retailers, and products</a:t>
            </a:r>
          </a:p>
          <a:p>
            <a:r>
              <a:rPr lang="en-US" sz="3600" dirty="0"/>
              <a:t>Plenty of challenges and even opportunities ahead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890829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34363DD-6213-46FE-AD9A-563B1BB9B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565"/>
            <a:ext cx="9175669" cy="51154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ECEEC20-DC49-44BE-8930-AF9080F8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0" y="472015"/>
            <a:ext cx="8535515" cy="10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F07DE0D-1922-4AC4-8467-A866AFDA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188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Lester Jones, NBWA</a:t>
            </a:r>
            <a:br>
              <a:rPr lang="en-US" dirty="0"/>
            </a:br>
            <a:r>
              <a:rPr lang="en-US" dirty="0"/>
              <a:t>ljones@nbwa.org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2F3C15-EB38-44D8-A4C5-EB3D08931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05" y="5009561"/>
            <a:ext cx="1242852" cy="10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2C9D9-8059-4BB9-9D05-346BD320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903"/>
            <a:ext cx="7886700" cy="1325563"/>
          </a:xfrm>
        </p:spPr>
        <p:txBody>
          <a:bodyPr/>
          <a:lstStyle/>
          <a:p>
            <a:r>
              <a:rPr lang="en-US" dirty="0"/>
              <a:t>What will kill this expansion?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8338E-D43A-472F-AA5F-092AC22B2D28}"/>
              </a:ext>
            </a:extLst>
          </p:cNvPr>
          <p:cNvSpPr/>
          <p:nvPr/>
        </p:nvSpPr>
        <p:spPr>
          <a:xfrm>
            <a:off x="520995" y="1455303"/>
            <a:ext cx="7886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Most common, high interest rates as Fed responded to rising inflation – Late 1950s, late 1960s, late 1980s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Special category – oil shock inflation – In 1974 caused a recession as higher prices eroded purchasing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Other categories: Collapse of dot.com investment boom of late 1990s, together with stock market crash. Collapse of housing and excess leverage that led up to 2008-09 financial crisis.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DD9AA2-F599-4DDA-A20B-5B91AF4F4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2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0206098-3EFA-4CDA-BDB3-B5638E932513}"/>
              </a:ext>
            </a:extLst>
          </p:cNvPr>
          <p:cNvGraphicFramePr>
            <a:graphicFrameLocks/>
          </p:cNvGraphicFramePr>
          <p:nvPr/>
        </p:nvGraphicFramePr>
        <p:xfrm>
          <a:off x="170121" y="1405288"/>
          <a:ext cx="8856921" cy="545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B327CA71-87A2-485C-9245-ED1A28B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 sz="216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Total U.S. Goods Producing vs Service Providing </a:t>
            </a:r>
            <a:b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BLS Employment: Jan 2008 to Sept 2018</a:t>
            </a:r>
            <a:b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04FCE5-D7C1-4924-8275-42FD0CCF03D5}"/>
              </a:ext>
            </a:extLst>
          </p:cNvPr>
          <p:cNvSpPr txBox="1"/>
          <p:nvPr/>
        </p:nvSpPr>
        <p:spPr>
          <a:xfrm>
            <a:off x="1137685" y="4567833"/>
            <a:ext cx="66134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For now, the country has historically low unemployment rates, consistently adding new jobs, and experiencing wage growth across broader categories.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E099D2-2A8D-40E4-8EB4-EA6236376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102871" y="948690"/>
          <a:ext cx="8938259" cy="572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08"/>
          <p:cNvSpPr txBox="1">
            <a:spLocks noChangeArrowheads="1"/>
          </p:cNvSpPr>
          <p:nvPr/>
        </p:nvSpPr>
        <p:spPr bwMode="auto">
          <a:xfrm>
            <a:off x="0" y="6536620"/>
            <a:ext cx="5657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0" dirty="0">
                <a:latin typeface="+mn-lt"/>
              </a:rPr>
              <a:t>Source: U.S. Census and NBWA 2017.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378128"/>
            <a:ext cx="5915025" cy="88639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U.S. Population by Age</a:t>
            </a:r>
            <a:br>
              <a:rPr lang="en-US" sz="3600" dirty="0"/>
            </a:br>
            <a:r>
              <a:rPr lang="en-US" sz="3600" dirty="0"/>
              <a:t>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1E8A62-C1A4-48C2-A349-4D6B0C571A2A}"/>
              </a:ext>
            </a:extLst>
          </p:cNvPr>
          <p:cNvSpPr txBox="1"/>
          <p:nvPr/>
        </p:nvSpPr>
        <p:spPr>
          <a:xfrm>
            <a:off x="4747027" y="5127042"/>
            <a:ext cx="22363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3 out of 4 people are 21+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320787-9965-49FF-A918-260CB0B8F001}"/>
              </a:ext>
            </a:extLst>
          </p:cNvPr>
          <p:cNvSpPr txBox="1"/>
          <p:nvPr/>
        </p:nvSpPr>
        <p:spPr>
          <a:xfrm>
            <a:off x="4131006" y="3438276"/>
            <a:ext cx="1946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Two generations at formidable transition points in their lives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400ED7E-BE8F-4399-9233-A053DC442AA6}"/>
              </a:ext>
            </a:extLst>
          </p:cNvPr>
          <p:cNvCxnSpPr>
            <a:cxnSpLocks/>
          </p:cNvCxnSpPr>
          <p:nvPr/>
        </p:nvCxnSpPr>
        <p:spPr>
          <a:xfrm flipH="1" flipV="1">
            <a:off x="3447207" y="1577947"/>
            <a:ext cx="827613" cy="1860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33F9B8B-27DC-4C7D-977F-CE02609E5C8F}"/>
              </a:ext>
            </a:extLst>
          </p:cNvPr>
          <p:cNvCxnSpPr>
            <a:cxnSpLocks/>
          </p:cNvCxnSpPr>
          <p:nvPr/>
        </p:nvCxnSpPr>
        <p:spPr>
          <a:xfrm flipV="1">
            <a:off x="5865179" y="1835087"/>
            <a:ext cx="296212" cy="16031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8C48E1-7198-4806-AE4B-FAB747124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619A4D-F7DD-47E2-A558-47633F6B579C}"/>
              </a:ext>
            </a:extLst>
          </p:cNvPr>
          <p:cNvSpPr txBox="1"/>
          <p:nvPr/>
        </p:nvSpPr>
        <p:spPr>
          <a:xfrm>
            <a:off x="4131006" y="2370498"/>
            <a:ext cx="157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40 is the most irrelevant age?</a:t>
            </a:r>
          </a:p>
        </p:txBody>
      </p:sp>
    </p:spTree>
    <p:extLst>
      <p:ext uri="{BB962C8B-B14F-4D97-AF65-F5344CB8AC3E}">
        <p14:creationId xmlns:p14="http://schemas.microsoft.com/office/powerpoint/2010/main" val="124465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90426780"/>
              </p:ext>
            </p:extLst>
          </p:nvPr>
        </p:nvGraphicFramePr>
        <p:xfrm>
          <a:off x="1" y="948689"/>
          <a:ext cx="8993170" cy="571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08"/>
          <p:cNvSpPr txBox="1">
            <a:spLocks noChangeArrowheads="1"/>
          </p:cNvSpPr>
          <p:nvPr/>
        </p:nvSpPr>
        <p:spPr bwMode="auto">
          <a:xfrm>
            <a:off x="0" y="6536620"/>
            <a:ext cx="5657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0" dirty="0">
                <a:latin typeface="+mn-lt"/>
              </a:rPr>
              <a:t>Source: U.S. Census and NBWA 2017.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88" y="366992"/>
            <a:ext cx="8055256" cy="88639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Big Shifts in Demographics</a:t>
            </a:r>
            <a:br>
              <a:rPr lang="en-US" sz="3600" dirty="0"/>
            </a:br>
            <a:r>
              <a:rPr lang="en-US" sz="3600" dirty="0"/>
              <a:t>by Age 2010 vs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E89A87-66BF-4318-8452-880CB04A38FB}"/>
              </a:ext>
            </a:extLst>
          </p:cNvPr>
          <p:cNvSpPr txBox="1"/>
          <p:nvPr/>
        </p:nvSpPr>
        <p:spPr>
          <a:xfrm>
            <a:off x="3800475" y="1835087"/>
            <a:ext cx="127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+6.3 million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54E8B2-64D7-443E-9FC7-C711B7E6A90A}"/>
              </a:ext>
            </a:extLst>
          </p:cNvPr>
          <p:cNvSpPr txBox="1"/>
          <p:nvPr/>
        </p:nvSpPr>
        <p:spPr>
          <a:xfrm>
            <a:off x="5410200" y="1775528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-4.3 million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EB435F-0BD6-4D3B-9539-4A7112A0953C}"/>
              </a:ext>
            </a:extLst>
          </p:cNvPr>
          <p:cNvSpPr txBox="1"/>
          <p:nvPr/>
        </p:nvSpPr>
        <p:spPr>
          <a:xfrm>
            <a:off x="7145444" y="2299022"/>
            <a:ext cx="144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+14.8 million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5FF7EBAE-57E0-43B6-BE62-6A6DBE2AB648}"/>
              </a:ext>
            </a:extLst>
          </p:cNvPr>
          <p:cNvSpPr/>
          <p:nvPr/>
        </p:nvSpPr>
        <p:spPr>
          <a:xfrm>
            <a:off x="2299141" y="2517582"/>
            <a:ext cx="667790" cy="348069"/>
          </a:xfrm>
          <a:custGeom>
            <a:avLst/>
            <a:gdLst>
              <a:gd name="connsiteX0" fmla="*/ 0 w 667790"/>
              <a:gd name="connsiteY0" fmla="*/ 319825 h 348069"/>
              <a:gd name="connsiteX1" fmla="*/ 0 w 667790"/>
              <a:gd name="connsiteY1" fmla="*/ 319825 h 348069"/>
              <a:gd name="connsiteX2" fmla="*/ 24714 w 667790"/>
              <a:gd name="connsiteY2" fmla="*/ 302173 h 348069"/>
              <a:gd name="connsiteX3" fmla="*/ 35305 w 667790"/>
              <a:gd name="connsiteY3" fmla="*/ 298642 h 348069"/>
              <a:gd name="connsiteX4" fmla="*/ 56488 w 667790"/>
              <a:gd name="connsiteY4" fmla="*/ 284520 h 348069"/>
              <a:gd name="connsiteX5" fmla="*/ 67080 w 667790"/>
              <a:gd name="connsiteY5" fmla="*/ 277459 h 348069"/>
              <a:gd name="connsiteX6" fmla="*/ 88263 w 667790"/>
              <a:gd name="connsiteY6" fmla="*/ 259807 h 348069"/>
              <a:gd name="connsiteX7" fmla="*/ 109446 w 667790"/>
              <a:gd name="connsiteY7" fmla="*/ 245685 h 348069"/>
              <a:gd name="connsiteX8" fmla="*/ 120037 w 667790"/>
              <a:gd name="connsiteY8" fmla="*/ 238624 h 348069"/>
              <a:gd name="connsiteX9" fmla="*/ 130629 w 667790"/>
              <a:gd name="connsiteY9" fmla="*/ 235093 h 348069"/>
              <a:gd name="connsiteX10" fmla="*/ 151812 w 667790"/>
              <a:gd name="connsiteY10" fmla="*/ 224502 h 348069"/>
              <a:gd name="connsiteX11" fmla="*/ 169464 w 667790"/>
              <a:gd name="connsiteY11" fmla="*/ 206849 h 348069"/>
              <a:gd name="connsiteX12" fmla="*/ 190647 w 667790"/>
              <a:gd name="connsiteY12" fmla="*/ 199788 h 348069"/>
              <a:gd name="connsiteX13" fmla="*/ 211830 w 667790"/>
              <a:gd name="connsiteY13" fmla="*/ 185666 h 348069"/>
              <a:gd name="connsiteX14" fmla="*/ 233013 w 667790"/>
              <a:gd name="connsiteY14" fmla="*/ 171544 h 348069"/>
              <a:gd name="connsiteX15" fmla="*/ 243605 w 667790"/>
              <a:gd name="connsiteY15" fmla="*/ 164483 h 348069"/>
              <a:gd name="connsiteX16" fmla="*/ 275379 w 667790"/>
              <a:gd name="connsiteY16" fmla="*/ 157422 h 348069"/>
              <a:gd name="connsiteX17" fmla="*/ 289501 w 667790"/>
              <a:gd name="connsiteY17" fmla="*/ 139770 h 348069"/>
              <a:gd name="connsiteX18" fmla="*/ 307154 w 667790"/>
              <a:gd name="connsiteY18" fmla="*/ 125648 h 348069"/>
              <a:gd name="connsiteX19" fmla="*/ 331867 w 667790"/>
              <a:gd name="connsiteY19" fmla="*/ 100934 h 348069"/>
              <a:gd name="connsiteX20" fmla="*/ 345990 w 667790"/>
              <a:gd name="connsiteY20" fmla="*/ 83282 h 348069"/>
              <a:gd name="connsiteX21" fmla="*/ 356581 w 667790"/>
              <a:gd name="connsiteY21" fmla="*/ 79751 h 348069"/>
              <a:gd name="connsiteX22" fmla="*/ 370703 w 667790"/>
              <a:gd name="connsiteY22" fmla="*/ 62099 h 348069"/>
              <a:gd name="connsiteX23" fmla="*/ 377764 w 667790"/>
              <a:gd name="connsiteY23" fmla="*/ 51507 h 348069"/>
              <a:gd name="connsiteX24" fmla="*/ 398947 w 667790"/>
              <a:gd name="connsiteY24" fmla="*/ 37385 h 348069"/>
              <a:gd name="connsiteX25" fmla="*/ 416600 w 667790"/>
              <a:gd name="connsiteY25" fmla="*/ 23263 h 348069"/>
              <a:gd name="connsiteX26" fmla="*/ 423661 w 667790"/>
              <a:gd name="connsiteY26" fmla="*/ 12672 h 348069"/>
              <a:gd name="connsiteX27" fmla="*/ 476618 w 667790"/>
              <a:gd name="connsiteY27" fmla="*/ 2080 h 348069"/>
              <a:gd name="connsiteX28" fmla="*/ 557820 w 667790"/>
              <a:gd name="connsiteY28" fmla="*/ 16202 h 348069"/>
              <a:gd name="connsiteX29" fmla="*/ 564881 w 667790"/>
              <a:gd name="connsiteY29" fmla="*/ 26794 h 348069"/>
              <a:gd name="connsiteX30" fmla="*/ 568411 w 667790"/>
              <a:gd name="connsiteY30" fmla="*/ 37385 h 348069"/>
              <a:gd name="connsiteX31" fmla="*/ 582533 w 667790"/>
              <a:gd name="connsiteY31" fmla="*/ 58568 h 348069"/>
              <a:gd name="connsiteX32" fmla="*/ 586064 w 667790"/>
              <a:gd name="connsiteY32" fmla="*/ 69160 h 348069"/>
              <a:gd name="connsiteX33" fmla="*/ 596655 w 667790"/>
              <a:gd name="connsiteY33" fmla="*/ 76221 h 348069"/>
              <a:gd name="connsiteX34" fmla="*/ 617838 w 667790"/>
              <a:gd name="connsiteY34" fmla="*/ 97404 h 348069"/>
              <a:gd name="connsiteX35" fmla="*/ 624899 w 667790"/>
              <a:gd name="connsiteY35" fmla="*/ 107995 h 348069"/>
              <a:gd name="connsiteX36" fmla="*/ 628430 w 667790"/>
              <a:gd name="connsiteY36" fmla="*/ 118587 h 348069"/>
              <a:gd name="connsiteX37" fmla="*/ 639021 w 667790"/>
              <a:gd name="connsiteY37" fmla="*/ 122117 h 348069"/>
              <a:gd name="connsiteX38" fmla="*/ 649613 w 667790"/>
              <a:gd name="connsiteY38" fmla="*/ 143300 h 348069"/>
              <a:gd name="connsiteX39" fmla="*/ 660204 w 667790"/>
              <a:gd name="connsiteY39" fmla="*/ 146831 h 348069"/>
              <a:gd name="connsiteX40" fmla="*/ 667265 w 667790"/>
              <a:gd name="connsiteY40" fmla="*/ 157422 h 348069"/>
              <a:gd name="connsiteX41" fmla="*/ 653143 w 667790"/>
              <a:gd name="connsiteY41" fmla="*/ 175075 h 348069"/>
              <a:gd name="connsiteX42" fmla="*/ 631960 w 667790"/>
              <a:gd name="connsiteY42" fmla="*/ 185666 h 348069"/>
              <a:gd name="connsiteX43" fmla="*/ 589594 w 667790"/>
              <a:gd name="connsiteY43" fmla="*/ 206849 h 348069"/>
              <a:gd name="connsiteX44" fmla="*/ 579003 w 667790"/>
              <a:gd name="connsiteY44" fmla="*/ 210380 h 348069"/>
              <a:gd name="connsiteX45" fmla="*/ 568411 w 667790"/>
              <a:gd name="connsiteY45" fmla="*/ 213910 h 348069"/>
              <a:gd name="connsiteX46" fmla="*/ 557820 w 667790"/>
              <a:gd name="connsiteY46" fmla="*/ 220971 h 348069"/>
              <a:gd name="connsiteX47" fmla="*/ 508393 w 667790"/>
              <a:gd name="connsiteY47" fmla="*/ 235093 h 348069"/>
              <a:gd name="connsiteX48" fmla="*/ 473088 w 667790"/>
              <a:gd name="connsiteY48" fmla="*/ 242154 h 348069"/>
              <a:gd name="connsiteX49" fmla="*/ 416600 w 667790"/>
              <a:gd name="connsiteY49" fmla="*/ 249215 h 348069"/>
              <a:gd name="connsiteX50" fmla="*/ 402478 w 667790"/>
              <a:gd name="connsiteY50" fmla="*/ 252746 h 348069"/>
              <a:gd name="connsiteX51" fmla="*/ 331867 w 667790"/>
              <a:gd name="connsiteY51" fmla="*/ 249215 h 348069"/>
              <a:gd name="connsiteX52" fmla="*/ 317745 w 667790"/>
              <a:gd name="connsiteY52" fmla="*/ 235093 h 348069"/>
              <a:gd name="connsiteX53" fmla="*/ 285971 w 667790"/>
              <a:gd name="connsiteY53" fmla="*/ 217441 h 348069"/>
              <a:gd name="connsiteX54" fmla="*/ 275379 w 667790"/>
              <a:gd name="connsiteY54" fmla="*/ 210380 h 348069"/>
              <a:gd name="connsiteX55" fmla="*/ 243605 w 667790"/>
              <a:gd name="connsiteY55" fmla="*/ 217441 h 348069"/>
              <a:gd name="connsiteX56" fmla="*/ 222422 w 667790"/>
              <a:gd name="connsiteY56" fmla="*/ 231563 h 348069"/>
              <a:gd name="connsiteX57" fmla="*/ 211830 w 667790"/>
              <a:gd name="connsiteY57" fmla="*/ 238624 h 348069"/>
              <a:gd name="connsiteX58" fmla="*/ 201239 w 667790"/>
              <a:gd name="connsiteY58" fmla="*/ 245685 h 348069"/>
              <a:gd name="connsiteX59" fmla="*/ 180056 w 667790"/>
              <a:gd name="connsiteY59" fmla="*/ 263337 h 348069"/>
              <a:gd name="connsiteX60" fmla="*/ 162403 w 667790"/>
              <a:gd name="connsiteY60" fmla="*/ 280990 h 348069"/>
              <a:gd name="connsiteX61" fmla="*/ 130629 w 667790"/>
              <a:gd name="connsiteY61" fmla="*/ 309234 h 348069"/>
              <a:gd name="connsiteX62" fmla="*/ 112976 w 667790"/>
              <a:gd name="connsiteY62" fmla="*/ 326886 h 348069"/>
              <a:gd name="connsiteX63" fmla="*/ 95324 w 667790"/>
              <a:gd name="connsiteY63" fmla="*/ 348069 h 348069"/>
              <a:gd name="connsiteX64" fmla="*/ 45897 w 667790"/>
              <a:gd name="connsiteY64" fmla="*/ 344539 h 348069"/>
              <a:gd name="connsiteX65" fmla="*/ 31775 w 667790"/>
              <a:gd name="connsiteY65" fmla="*/ 341008 h 348069"/>
              <a:gd name="connsiteX66" fmla="*/ 0 w 667790"/>
              <a:gd name="connsiteY66" fmla="*/ 319825 h 34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7790" h="348069">
                <a:moveTo>
                  <a:pt x="0" y="319825"/>
                </a:moveTo>
                <a:lnTo>
                  <a:pt x="0" y="319825"/>
                </a:lnTo>
                <a:cubicBezTo>
                  <a:pt x="8238" y="313941"/>
                  <a:pt x="16033" y="307382"/>
                  <a:pt x="24714" y="302173"/>
                </a:cubicBezTo>
                <a:cubicBezTo>
                  <a:pt x="27905" y="300258"/>
                  <a:pt x="32052" y="300449"/>
                  <a:pt x="35305" y="298642"/>
                </a:cubicBezTo>
                <a:cubicBezTo>
                  <a:pt x="42723" y="294521"/>
                  <a:pt x="49427" y="289227"/>
                  <a:pt x="56488" y="284520"/>
                </a:cubicBezTo>
                <a:cubicBezTo>
                  <a:pt x="60019" y="282166"/>
                  <a:pt x="64080" y="280459"/>
                  <a:pt x="67080" y="277459"/>
                </a:cubicBezTo>
                <a:cubicBezTo>
                  <a:pt x="80671" y="263868"/>
                  <a:pt x="73517" y="269637"/>
                  <a:pt x="88263" y="259807"/>
                </a:cubicBezTo>
                <a:cubicBezTo>
                  <a:pt x="100674" y="241190"/>
                  <a:pt x="88167" y="254804"/>
                  <a:pt x="109446" y="245685"/>
                </a:cubicBezTo>
                <a:cubicBezTo>
                  <a:pt x="113346" y="244014"/>
                  <a:pt x="116242" y="240522"/>
                  <a:pt x="120037" y="238624"/>
                </a:cubicBezTo>
                <a:cubicBezTo>
                  <a:pt x="123366" y="236960"/>
                  <a:pt x="127300" y="236757"/>
                  <a:pt x="130629" y="235093"/>
                </a:cubicBezTo>
                <a:cubicBezTo>
                  <a:pt x="157998" y="221408"/>
                  <a:pt x="125195" y="233373"/>
                  <a:pt x="151812" y="224502"/>
                </a:cubicBezTo>
                <a:cubicBezTo>
                  <a:pt x="158253" y="214840"/>
                  <a:pt x="158316" y="211804"/>
                  <a:pt x="169464" y="206849"/>
                </a:cubicBezTo>
                <a:cubicBezTo>
                  <a:pt x="176265" y="203826"/>
                  <a:pt x="190647" y="199788"/>
                  <a:pt x="190647" y="199788"/>
                </a:cubicBezTo>
                <a:cubicBezTo>
                  <a:pt x="204387" y="179179"/>
                  <a:pt x="189032" y="197065"/>
                  <a:pt x="211830" y="185666"/>
                </a:cubicBezTo>
                <a:cubicBezTo>
                  <a:pt x="219420" y="181871"/>
                  <a:pt x="225952" y="176251"/>
                  <a:pt x="233013" y="171544"/>
                </a:cubicBezTo>
                <a:cubicBezTo>
                  <a:pt x="236544" y="169190"/>
                  <a:pt x="239579" y="165825"/>
                  <a:pt x="243605" y="164483"/>
                </a:cubicBezTo>
                <a:cubicBezTo>
                  <a:pt x="260987" y="158689"/>
                  <a:pt x="250525" y="161565"/>
                  <a:pt x="275379" y="157422"/>
                </a:cubicBezTo>
                <a:cubicBezTo>
                  <a:pt x="282254" y="136802"/>
                  <a:pt x="273532" y="155740"/>
                  <a:pt x="289501" y="139770"/>
                </a:cubicBezTo>
                <a:cubicBezTo>
                  <a:pt x="305469" y="123801"/>
                  <a:pt x="286535" y="132520"/>
                  <a:pt x="307154" y="125648"/>
                </a:cubicBezTo>
                <a:cubicBezTo>
                  <a:pt x="323340" y="101369"/>
                  <a:pt x="313225" y="107149"/>
                  <a:pt x="331867" y="100934"/>
                </a:cubicBezTo>
                <a:cubicBezTo>
                  <a:pt x="335076" y="96121"/>
                  <a:pt x="340398" y="86637"/>
                  <a:pt x="345990" y="83282"/>
                </a:cubicBezTo>
                <a:cubicBezTo>
                  <a:pt x="349181" y="81367"/>
                  <a:pt x="353051" y="80928"/>
                  <a:pt x="356581" y="79751"/>
                </a:cubicBezTo>
                <a:cubicBezTo>
                  <a:pt x="363456" y="59131"/>
                  <a:pt x="354734" y="78069"/>
                  <a:pt x="370703" y="62099"/>
                </a:cubicBezTo>
                <a:cubicBezTo>
                  <a:pt x="373703" y="59098"/>
                  <a:pt x="374571" y="54301"/>
                  <a:pt x="377764" y="51507"/>
                </a:cubicBezTo>
                <a:cubicBezTo>
                  <a:pt x="384151" y="45919"/>
                  <a:pt x="398947" y="37385"/>
                  <a:pt x="398947" y="37385"/>
                </a:cubicBezTo>
                <a:cubicBezTo>
                  <a:pt x="419182" y="7034"/>
                  <a:pt x="392238" y="42752"/>
                  <a:pt x="416600" y="23263"/>
                </a:cubicBezTo>
                <a:cubicBezTo>
                  <a:pt x="419913" y="20612"/>
                  <a:pt x="420063" y="14921"/>
                  <a:pt x="423661" y="12672"/>
                </a:cubicBezTo>
                <a:cubicBezTo>
                  <a:pt x="437193" y="4215"/>
                  <a:pt x="462876" y="3607"/>
                  <a:pt x="476618" y="2080"/>
                </a:cubicBezTo>
                <a:cubicBezTo>
                  <a:pt x="529833" y="4741"/>
                  <a:pt x="535305" y="-10815"/>
                  <a:pt x="557820" y="16202"/>
                </a:cubicBezTo>
                <a:cubicBezTo>
                  <a:pt x="560537" y="19462"/>
                  <a:pt x="562527" y="23263"/>
                  <a:pt x="564881" y="26794"/>
                </a:cubicBezTo>
                <a:cubicBezTo>
                  <a:pt x="566058" y="30324"/>
                  <a:pt x="566604" y="34132"/>
                  <a:pt x="568411" y="37385"/>
                </a:cubicBezTo>
                <a:cubicBezTo>
                  <a:pt x="572532" y="44803"/>
                  <a:pt x="579849" y="50517"/>
                  <a:pt x="582533" y="58568"/>
                </a:cubicBezTo>
                <a:cubicBezTo>
                  <a:pt x="583710" y="62099"/>
                  <a:pt x="583739" y="66254"/>
                  <a:pt x="586064" y="69160"/>
                </a:cubicBezTo>
                <a:cubicBezTo>
                  <a:pt x="588715" y="72473"/>
                  <a:pt x="593484" y="73402"/>
                  <a:pt x="596655" y="76221"/>
                </a:cubicBezTo>
                <a:cubicBezTo>
                  <a:pt x="604118" y="82855"/>
                  <a:pt x="612299" y="89095"/>
                  <a:pt x="617838" y="97404"/>
                </a:cubicBezTo>
                <a:cubicBezTo>
                  <a:pt x="620192" y="100934"/>
                  <a:pt x="623001" y="104200"/>
                  <a:pt x="624899" y="107995"/>
                </a:cubicBezTo>
                <a:cubicBezTo>
                  <a:pt x="626563" y="111324"/>
                  <a:pt x="625798" y="115955"/>
                  <a:pt x="628430" y="118587"/>
                </a:cubicBezTo>
                <a:cubicBezTo>
                  <a:pt x="631061" y="121218"/>
                  <a:pt x="635491" y="120940"/>
                  <a:pt x="639021" y="122117"/>
                </a:cubicBezTo>
                <a:cubicBezTo>
                  <a:pt x="641347" y="129094"/>
                  <a:pt x="643391" y="138322"/>
                  <a:pt x="649613" y="143300"/>
                </a:cubicBezTo>
                <a:cubicBezTo>
                  <a:pt x="652519" y="145625"/>
                  <a:pt x="656674" y="145654"/>
                  <a:pt x="660204" y="146831"/>
                </a:cubicBezTo>
                <a:cubicBezTo>
                  <a:pt x="662558" y="150361"/>
                  <a:pt x="666665" y="153222"/>
                  <a:pt x="667265" y="157422"/>
                </a:cubicBezTo>
                <a:cubicBezTo>
                  <a:pt x="669774" y="174985"/>
                  <a:pt x="663014" y="170139"/>
                  <a:pt x="653143" y="175075"/>
                </a:cubicBezTo>
                <a:cubicBezTo>
                  <a:pt x="625774" y="188760"/>
                  <a:pt x="658577" y="176795"/>
                  <a:pt x="631960" y="185666"/>
                </a:cubicBezTo>
                <a:cubicBezTo>
                  <a:pt x="604582" y="203918"/>
                  <a:pt x="618830" y="197103"/>
                  <a:pt x="589594" y="206849"/>
                </a:cubicBezTo>
                <a:lnTo>
                  <a:pt x="579003" y="210380"/>
                </a:lnTo>
                <a:lnTo>
                  <a:pt x="568411" y="213910"/>
                </a:lnTo>
                <a:cubicBezTo>
                  <a:pt x="564881" y="216264"/>
                  <a:pt x="561697" y="219248"/>
                  <a:pt x="557820" y="220971"/>
                </a:cubicBezTo>
                <a:cubicBezTo>
                  <a:pt x="537416" y="230039"/>
                  <a:pt x="530838" y="227611"/>
                  <a:pt x="508393" y="235093"/>
                </a:cubicBezTo>
                <a:cubicBezTo>
                  <a:pt x="489907" y="241256"/>
                  <a:pt x="501485" y="238098"/>
                  <a:pt x="473088" y="242154"/>
                </a:cubicBezTo>
                <a:cubicBezTo>
                  <a:pt x="445668" y="251295"/>
                  <a:pt x="475574" y="242277"/>
                  <a:pt x="416600" y="249215"/>
                </a:cubicBezTo>
                <a:cubicBezTo>
                  <a:pt x="411781" y="249782"/>
                  <a:pt x="407185" y="251569"/>
                  <a:pt x="402478" y="252746"/>
                </a:cubicBezTo>
                <a:cubicBezTo>
                  <a:pt x="378941" y="251569"/>
                  <a:pt x="355345" y="251257"/>
                  <a:pt x="331867" y="249215"/>
                </a:cubicBezTo>
                <a:cubicBezTo>
                  <a:pt x="311246" y="247422"/>
                  <a:pt x="328953" y="246301"/>
                  <a:pt x="317745" y="235093"/>
                </a:cubicBezTo>
                <a:cubicBezTo>
                  <a:pt x="305605" y="222953"/>
                  <a:pt x="299290" y="221880"/>
                  <a:pt x="285971" y="217441"/>
                </a:cubicBezTo>
                <a:cubicBezTo>
                  <a:pt x="282440" y="215087"/>
                  <a:pt x="279596" y="210849"/>
                  <a:pt x="275379" y="210380"/>
                </a:cubicBezTo>
                <a:cubicBezTo>
                  <a:pt x="272023" y="210007"/>
                  <a:pt x="249811" y="213993"/>
                  <a:pt x="243605" y="217441"/>
                </a:cubicBezTo>
                <a:cubicBezTo>
                  <a:pt x="236187" y="221562"/>
                  <a:pt x="229483" y="226856"/>
                  <a:pt x="222422" y="231563"/>
                </a:cubicBezTo>
                <a:lnTo>
                  <a:pt x="211830" y="238624"/>
                </a:lnTo>
                <a:cubicBezTo>
                  <a:pt x="208300" y="240978"/>
                  <a:pt x="204239" y="242685"/>
                  <a:pt x="201239" y="245685"/>
                </a:cubicBezTo>
                <a:cubicBezTo>
                  <a:pt x="187647" y="259276"/>
                  <a:pt x="194801" y="253506"/>
                  <a:pt x="180056" y="263337"/>
                </a:cubicBezTo>
                <a:cubicBezTo>
                  <a:pt x="165506" y="285163"/>
                  <a:pt x="181661" y="263872"/>
                  <a:pt x="162403" y="280990"/>
                </a:cubicBezTo>
                <a:cubicBezTo>
                  <a:pt x="126124" y="313237"/>
                  <a:pt x="154668" y="293207"/>
                  <a:pt x="130629" y="309234"/>
                </a:cubicBezTo>
                <a:cubicBezTo>
                  <a:pt x="117682" y="328653"/>
                  <a:pt x="130631" y="312173"/>
                  <a:pt x="112976" y="326886"/>
                </a:cubicBezTo>
                <a:cubicBezTo>
                  <a:pt x="102785" y="335379"/>
                  <a:pt x="102266" y="337657"/>
                  <a:pt x="95324" y="348069"/>
                </a:cubicBezTo>
                <a:cubicBezTo>
                  <a:pt x="78848" y="346892"/>
                  <a:pt x="62314" y="346363"/>
                  <a:pt x="45897" y="344539"/>
                </a:cubicBezTo>
                <a:cubicBezTo>
                  <a:pt x="41074" y="344003"/>
                  <a:pt x="36115" y="343178"/>
                  <a:pt x="31775" y="341008"/>
                </a:cubicBezTo>
                <a:cubicBezTo>
                  <a:pt x="28798" y="339519"/>
                  <a:pt x="5296" y="323355"/>
                  <a:pt x="0" y="319825"/>
                </a:cubicBez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DC8DB91-D687-46DB-99EF-53E38943D1B9}"/>
              </a:ext>
            </a:extLst>
          </p:cNvPr>
          <p:cNvCxnSpPr>
            <a:cxnSpLocks/>
          </p:cNvCxnSpPr>
          <p:nvPr/>
        </p:nvCxnSpPr>
        <p:spPr>
          <a:xfrm flipH="1">
            <a:off x="3633166" y="2125830"/>
            <a:ext cx="386384" cy="346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D64805E-2B3B-47A3-885D-EAA25A58CE57}"/>
              </a:ext>
            </a:extLst>
          </p:cNvPr>
          <p:cNvCxnSpPr>
            <a:cxnSpLocks/>
          </p:cNvCxnSpPr>
          <p:nvPr/>
        </p:nvCxnSpPr>
        <p:spPr>
          <a:xfrm flipH="1">
            <a:off x="5644567" y="2053296"/>
            <a:ext cx="334743" cy="491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B0FD9F9-0E1D-48A2-A9C4-901AF93919CA}"/>
              </a:ext>
            </a:extLst>
          </p:cNvPr>
          <p:cNvCxnSpPr>
            <a:cxnSpLocks/>
          </p:cNvCxnSpPr>
          <p:nvPr/>
        </p:nvCxnSpPr>
        <p:spPr>
          <a:xfrm flipH="1">
            <a:off x="7029450" y="2667000"/>
            <a:ext cx="34925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0C1EFB-8340-46B8-858B-C6B823E913FC}"/>
              </a:ext>
            </a:extLst>
          </p:cNvPr>
          <p:cNvSpPr txBox="1"/>
          <p:nvPr/>
        </p:nvSpPr>
        <p:spPr>
          <a:xfrm>
            <a:off x="1611150" y="1882455"/>
            <a:ext cx="127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-1.2 million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DCCC903E-2877-4BA7-A04C-564E8DD84052}"/>
              </a:ext>
            </a:extLst>
          </p:cNvPr>
          <p:cNvCxnSpPr>
            <a:cxnSpLocks/>
          </p:cNvCxnSpPr>
          <p:nvPr/>
        </p:nvCxnSpPr>
        <p:spPr>
          <a:xfrm>
            <a:off x="2324364" y="2251787"/>
            <a:ext cx="408985" cy="415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9742078-8C4A-4691-96E0-9B6A5712B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C3F9353-ADAF-4BC1-AEB7-72ADB41A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1040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u="sng" dirty="0">
                <a:latin typeface="+mn-lt"/>
              </a:rPr>
              <a:t/>
            </a:r>
            <a:br>
              <a:rPr lang="en-US" sz="2800" u="sng" dirty="0">
                <a:latin typeface="+mn-lt"/>
              </a:rPr>
            </a:br>
            <a:r>
              <a:rPr lang="en-US" sz="2800" u="sng" dirty="0">
                <a:latin typeface="+mn-lt"/>
              </a:rPr>
              <a:t>People of all ages define the American Dream the same way (Bank of the West's 2018 Millennial Study</a:t>
            </a:r>
            <a:r>
              <a:rPr lang="en-US" sz="2800" dirty="0">
                <a:latin typeface="+mn-lt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8AA813-5316-4C03-A588-651994B6F80B}"/>
              </a:ext>
            </a:extLst>
          </p:cNvPr>
          <p:cNvSpPr/>
          <p:nvPr/>
        </p:nvSpPr>
        <p:spPr>
          <a:xfrm>
            <a:off x="441016" y="1545867"/>
            <a:ext cx="8261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All three generations define the American Dream the same way: owning a home, being debt-free, and retiring comfortably.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Most millennials, Gen Xers, and baby boomers believe the American Dream is still attainable, according to the Bank of the West's 2018 Millennial Study.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61013B-841B-4F1B-94BF-4EF26E19430B}"/>
              </a:ext>
            </a:extLst>
          </p:cNvPr>
          <p:cNvSpPr/>
          <p:nvPr/>
        </p:nvSpPr>
        <p:spPr>
          <a:xfrm>
            <a:off x="567960" y="3276892"/>
            <a:ext cx="8135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ea typeface="+mj-ea"/>
                <a:cs typeface="+mj-cs"/>
              </a:rPr>
              <a:t>Indulgence gap' could be a factor in the future of the wine industry (Rob McMillan, Silicon Valley Bank)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A3761C-05FC-456A-9CC3-5C43F203C411}"/>
              </a:ext>
            </a:extLst>
          </p:cNvPr>
          <p:cNvSpPr/>
          <p:nvPr/>
        </p:nvSpPr>
        <p:spPr>
          <a:xfrm>
            <a:off x="628650" y="4391910"/>
            <a:ext cx="807433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  <a:latin typeface="Yrsa"/>
              </a:rPr>
              <a:t>Millennials begin to make the opening moves of their careers. Buying homes and starting families. “Substituting diapers for wine.”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  <a:latin typeface="Yrsa"/>
              </a:rPr>
              <a:t>Baby boomers will begin to reach retirement age in about five years and living on a fixed income. That’s going to change the way they spend.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coupled with the specter of less boomer spending and consumption, millennials’ inability to spend on wine, “changes the dynamics greatly”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06A975-B909-4169-9308-2E442B8ED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191842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200" b="0" dirty="0">
              <a:solidFill>
                <a:schemeClr val="tx2"/>
              </a:solidFill>
              <a:latin typeface="Garamond" pitchFamily="18" charset="0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28600" y="1243013"/>
            <a:ext cx="1579563" cy="1131887"/>
            <a:chOff x="58" y="1395"/>
            <a:chExt cx="1025" cy="743"/>
          </a:xfrm>
          <a:solidFill>
            <a:srgbClr val="FFFF00"/>
          </a:solidFill>
        </p:grpSpPr>
        <p:sp>
          <p:nvSpPr>
            <p:cNvPr id="20567" name="Freeform 4"/>
            <p:cNvSpPr>
              <a:spLocks/>
            </p:cNvSpPr>
            <p:nvPr/>
          </p:nvSpPr>
          <p:spPr bwMode="auto">
            <a:xfrm>
              <a:off x="58" y="2110"/>
              <a:ext cx="45" cy="28"/>
            </a:xfrm>
            <a:custGeom>
              <a:avLst/>
              <a:gdLst>
                <a:gd name="T0" fmla="*/ 0 w 45"/>
                <a:gd name="T1" fmla="*/ 27 h 28"/>
                <a:gd name="T2" fmla="*/ 8 w 45"/>
                <a:gd name="T3" fmla="*/ 13 h 28"/>
                <a:gd name="T4" fmla="*/ 40 w 45"/>
                <a:gd name="T5" fmla="*/ 0 h 28"/>
                <a:gd name="T6" fmla="*/ 44 w 45"/>
                <a:gd name="T7" fmla="*/ 4 h 28"/>
                <a:gd name="T8" fmla="*/ 0 w 45"/>
                <a:gd name="T9" fmla="*/ 27 h 28"/>
                <a:gd name="T10" fmla="*/ 0 w 45"/>
                <a:gd name="T11" fmla="*/ 2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8"/>
                <a:gd name="T20" fmla="*/ 45 w 4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8">
                  <a:moveTo>
                    <a:pt x="0" y="27"/>
                  </a:moveTo>
                  <a:lnTo>
                    <a:pt x="8" y="13"/>
                  </a:lnTo>
                  <a:lnTo>
                    <a:pt x="40" y="0"/>
                  </a:lnTo>
                  <a:lnTo>
                    <a:pt x="44" y="4"/>
                  </a:lnTo>
                  <a:lnTo>
                    <a:pt x="0" y="27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8" name="Freeform 5"/>
            <p:cNvSpPr>
              <a:spLocks/>
            </p:cNvSpPr>
            <p:nvPr/>
          </p:nvSpPr>
          <p:spPr bwMode="auto">
            <a:xfrm>
              <a:off x="122" y="2100"/>
              <a:ext cx="29" cy="28"/>
            </a:xfrm>
            <a:custGeom>
              <a:avLst/>
              <a:gdLst>
                <a:gd name="T0" fmla="*/ 0 w 29"/>
                <a:gd name="T1" fmla="*/ 27 h 28"/>
                <a:gd name="T2" fmla="*/ 5 w 29"/>
                <a:gd name="T3" fmla="*/ 0 h 28"/>
                <a:gd name="T4" fmla="*/ 28 w 29"/>
                <a:gd name="T5" fmla="*/ 3 h 28"/>
                <a:gd name="T6" fmla="*/ 24 w 29"/>
                <a:gd name="T7" fmla="*/ 21 h 28"/>
                <a:gd name="T8" fmla="*/ 0 w 29"/>
                <a:gd name="T9" fmla="*/ 27 h 28"/>
                <a:gd name="T10" fmla="*/ 0 w 29"/>
                <a:gd name="T11" fmla="*/ 2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8"/>
                <a:gd name="T20" fmla="*/ 29 w 29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8">
                  <a:moveTo>
                    <a:pt x="0" y="27"/>
                  </a:moveTo>
                  <a:lnTo>
                    <a:pt x="5" y="0"/>
                  </a:lnTo>
                  <a:lnTo>
                    <a:pt x="28" y="3"/>
                  </a:lnTo>
                  <a:lnTo>
                    <a:pt x="24" y="21"/>
                  </a:lnTo>
                  <a:lnTo>
                    <a:pt x="0" y="27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9" name="Freeform 6"/>
            <p:cNvSpPr>
              <a:spLocks/>
            </p:cNvSpPr>
            <p:nvPr/>
          </p:nvSpPr>
          <p:spPr bwMode="auto">
            <a:xfrm>
              <a:off x="178" y="2080"/>
              <a:ext cx="48" cy="28"/>
            </a:xfrm>
            <a:custGeom>
              <a:avLst/>
              <a:gdLst>
                <a:gd name="T0" fmla="*/ 0 w 48"/>
                <a:gd name="T1" fmla="*/ 27 h 28"/>
                <a:gd name="T2" fmla="*/ 11 w 48"/>
                <a:gd name="T3" fmla="*/ 0 h 28"/>
                <a:gd name="T4" fmla="*/ 40 w 48"/>
                <a:gd name="T5" fmla="*/ 0 h 28"/>
                <a:gd name="T6" fmla="*/ 47 w 48"/>
                <a:gd name="T7" fmla="*/ 25 h 28"/>
                <a:gd name="T8" fmla="*/ 15 w 48"/>
                <a:gd name="T9" fmla="*/ 17 h 28"/>
                <a:gd name="T10" fmla="*/ 0 w 48"/>
                <a:gd name="T11" fmla="*/ 27 h 28"/>
                <a:gd name="T12" fmla="*/ 0 w 48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28"/>
                <a:gd name="T23" fmla="*/ 48 w 48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28">
                  <a:moveTo>
                    <a:pt x="0" y="27"/>
                  </a:moveTo>
                  <a:lnTo>
                    <a:pt x="11" y="0"/>
                  </a:lnTo>
                  <a:lnTo>
                    <a:pt x="40" y="0"/>
                  </a:lnTo>
                  <a:lnTo>
                    <a:pt x="47" y="25"/>
                  </a:lnTo>
                  <a:lnTo>
                    <a:pt x="15" y="17"/>
                  </a:lnTo>
                  <a:lnTo>
                    <a:pt x="0" y="27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0" name="Freeform 7"/>
            <p:cNvSpPr>
              <a:spLocks/>
            </p:cNvSpPr>
            <p:nvPr/>
          </p:nvSpPr>
          <p:spPr bwMode="auto">
            <a:xfrm>
              <a:off x="222" y="1395"/>
              <a:ext cx="861" cy="724"/>
            </a:xfrm>
            <a:custGeom>
              <a:avLst/>
              <a:gdLst>
                <a:gd name="T0" fmla="*/ 71 w 861"/>
                <a:gd name="T1" fmla="*/ 662 h 724"/>
                <a:gd name="T2" fmla="*/ 162 w 861"/>
                <a:gd name="T3" fmla="*/ 608 h 724"/>
                <a:gd name="T4" fmla="*/ 166 w 861"/>
                <a:gd name="T5" fmla="*/ 542 h 724"/>
                <a:gd name="T6" fmla="*/ 134 w 861"/>
                <a:gd name="T7" fmla="*/ 538 h 724"/>
                <a:gd name="T8" fmla="*/ 68 w 861"/>
                <a:gd name="T9" fmla="*/ 537 h 724"/>
                <a:gd name="T10" fmla="*/ 98 w 861"/>
                <a:gd name="T11" fmla="*/ 450 h 724"/>
                <a:gd name="T12" fmla="*/ 36 w 861"/>
                <a:gd name="T13" fmla="*/ 449 h 724"/>
                <a:gd name="T14" fmla="*/ 45 w 861"/>
                <a:gd name="T15" fmla="*/ 420 h 724"/>
                <a:gd name="T16" fmla="*/ 21 w 861"/>
                <a:gd name="T17" fmla="*/ 388 h 724"/>
                <a:gd name="T18" fmla="*/ 102 w 861"/>
                <a:gd name="T19" fmla="*/ 338 h 724"/>
                <a:gd name="T20" fmla="*/ 150 w 861"/>
                <a:gd name="T21" fmla="*/ 289 h 724"/>
                <a:gd name="T22" fmla="*/ 81 w 861"/>
                <a:gd name="T23" fmla="*/ 270 h 724"/>
                <a:gd name="T24" fmla="*/ 123 w 861"/>
                <a:gd name="T25" fmla="*/ 182 h 724"/>
                <a:gd name="T26" fmla="*/ 180 w 861"/>
                <a:gd name="T27" fmla="*/ 206 h 724"/>
                <a:gd name="T28" fmla="*/ 191 w 861"/>
                <a:gd name="T29" fmla="*/ 208 h 724"/>
                <a:gd name="T30" fmla="*/ 145 w 861"/>
                <a:gd name="T31" fmla="*/ 163 h 724"/>
                <a:gd name="T32" fmla="*/ 128 w 861"/>
                <a:gd name="T33" fmla="*/ 70 h 724"/>
                <a:gd name="T34" fmla="*/ 245 w 861"/>
                <a:gd name="T35" fmla="*/ 21 h 724"/>
                <a:gd name="T36" fmla="*/ 303 w 861"/>
                <a:gd name="T37" fmla="*/ 0 h 724"/>
                <a:gd name="T38" fmla="*/ 340 w 861"/>
                <a:gd name="T39" fmla="*/ 33 h 724"/>
                <a:gd name="T40" fmla="*/ 422 w 861"/>
                <a:gd name="T41" fmla="*/ 60 h 724"/>
                <a:gd name="T42" fmla="*/ 501 w 861"/>
                <a:gd name="T43" fmla="*/ 76 h 724"/>
                <a:gd name="T44" fmla="*/ 612 w 861"/>
                <a:gd name="T45" fmla="*/ 519 h 724"/>
                <a:gd name="T46" fmla="*/ 683 w 861"/>
                <a:gd name="T47" fmla="*/ 533 h 724"/>
                <a:gd name="T48" fmla="*/ 719 w 861"/>
                <a:gd name="T49" fmla="*/ 546 h 724"/>
                <a:gd name="T50" fmla="*/ 825 w 861"/>
                <a:gd name="T51" fmla="*/ 655 h 724"/>
                <a:gd name="T52" fmla="*/ 847 w 861"/>
                <a:gd name="T53" fmla="*/ 723 h 724"/>
                <a:gd name="T54" fmla="*/ 831 w 861"/>
                <a:gd name="T55" fmla="*/ 697 h 724"/>
                <a:gd name="T56" fmla="*/ 805 w 861"/>
                <a:gd name="T57" fmla="*/ 690 h 724"/>
                <a:gd name="T58" fmla="*/ 799 w 861"/>
                <a:gd name="T59" fmla="*/ 671 h 724"/>
                <a:gd name="T60" fmla="*/ 788 w 861"/>
                <a:gd name="T61" fmla="*/ 655 h 724"/>
                <a:gd name="T62" fmla="*/ 757 w 861"/>
                <a:gd name="T63" fmla="*/ 632 h 724"/>
                <a:gd name="T64" fmla="*/ 740 w 861"/>
                <a:gd name="T65" fmla="*/ 595 h 724"/>
                <a:gd name="T66" fmla="*/ 731 w 861"/>
                <a:gd name="T67" fmla="*/ 584 h 724"/>
                <a:gd name="T68" fmla="*/ 703 w 861"/>
                <a:gd name="T69" fmla="*/ 546 h 724"/>
                <a:gd name="T70" fmla="*/ 748 w 861"/>
                <a:gd name="T71" fmla="*/ 606 h 724"/>
                <a:gd name="T72" fmla="*/ 748 w 861"/>
                <a:gd name="T73" fmla="*/ 631 h 724"/>
                <a:gd name="T74" fmla="*/ 736 w 861"/>
                <a:gd name="T75" fmla="*/ 643 h 724"/>
                <a:gd name="T76" fmla="*/ 709 w 861"/>
                <a:gd name="T77" fmla="*/ 588 h 724"/>
                <a:gd name="T78" fmla="*/ 687 w 861"/>
                <a:gd name="T79" fmla="*/ 566 h 724"/>
                <a:gd name="T80" fmla="*/ 682 w 861"/>
                <a:gd name="T81" fmla="*/ 589 h 724"/>
                <a:gd name="T82" fmla="*/ 604 w 861"/>
                <a:gd name="T83" fmla="*/ 528 h 724"/>
                <a:gd name="T84" fmla="*/ 575 w 861"/>
                <a:gd name="T85" fmla="*/ 537 h 724"/>
                <a:gd name="T86" fmla="*/ 470 w 861"/>
                <a:gd name="T87" fmla="*/ 515 h 724"/>
                <a:gd name="T88" fmla="*/ 448 w 861"/>
                <a:gd name="T89" fmla="*/ 494 h 724"/>
                <a:gd name="T90" fmla="*/ 413 w 861"/>
                <a:gd name="T91" fmla="*/ 484 h 724"/>
                <a:gd name="T92" fmla="*/ 408 w 861"/>
                <a:gd name="T93" fmla="*/ 490 h 724"/>
                <a:gd name="T94" fmla="*/ 438 w 861"/>
                <a:gd name="T95" fmla="*/ 535 h 724"/>
                <a:gd name="T96" fmla="*/ 388 w 861"/>
                <a:gd name="T97" fmla="*/ 523 h 724"/>
                <a:gd name="T98" fmla="*/ 374 w 861"/>
                <a:gd name="T99" fmla="*/ 538 h 724"/>
                <a:gd name="T100" fmla="*/ 334 w 861"/>
                <a:gd name="T101" fmla="*/ 553 h 724"/>
                <a:gd name="T102" fmla="*/ 338 w 861"/>
                <a:gd name="T103" fmla="*/ 535 h 724"/>
                <a:gd name="T104" fmla="*/ 386 w 861"/>
                <a:gd name="T105" fmla="*/ 457 h 724"/>
                <a:gd name="T106" fmla="*/ 309 w 861"/>
                <a:gd name="T107" fmla="*/ 505 h 724"/>
                <a:gd name="T108" fmla="*/ 275 w 861"/>
                <a:gd name="T109" fmla="*/ 572 h 724"/>
                <a:gd name="T110" fmla="*/ 99 w 861"/>
                <a:gd name="T111" fmla="*/ 674 h 724"/>
                <a:gd name="T112" fmla="*/ 24 w 861"/>
                <a:gd name="T113" fmla="*/ 693 h 7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61"/>
                <a:gd name="T172" fmla="*/ 0 h 724"/>
                <a:gd name="T173" fmla="*/ 861 w 861"/>
                <a:gd name="T174" fmla="*/ 724 h 7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61" h="724">
                  <a:moveTo>
                    <a:pt x="0" y="691"/>
                  </a:moveTo>
                  <a:lnTo>
                    <a:pt x="8" y="682"/>
                  </a:lnTo>
                  <a:lnTo>
                    <a:pt x="15" y="682"/>
                  </a:lnTo>
                  <a:lnTo>
                    <a:pt x="49" y="655"/>
                  </a:lnTo>
                  <a:lnTo>
                    <a:pt x="71" y="662"/>
                  </a:lnTo>
                  <a:lnTo>
                    <a:pt x="78" y="670"/>
                  </a:lnTo>
                  <a:lnTo>
                    <a:pt x="79" y="658"/>
                  </a:lnTo>
                  <a:lnTo>
                    <a:pt x="100" y="646"/>
                  </a:lnTo>
                  <a:lnTo>
                    <a:pt x="134" y="632"/>
                  </a:lnTo>
                  <a:lnTo>
                    <a:pt x="162" y="608"/>
                  </a:lnTo>
                  <a:lnTo>
                    <a:pt x="171" y="610"/>
                  </a:lnTo>
                  <a:lnTo>
                    <a:pt x="175" y="579"/>
                  </a:lnTo>
                  <a:lnTo>
                    <a:pt x="192" y="553"/>
                  </a:lnTo>
                  <a:lnTo>
                    <a:pt x="162" y="555"/>
                  </a:lnTo>
                  <a:lnTo>
                    <a:pt x="166" y="542"/>
                  </a:lnTo>
                  <a:lnTo>
                    <a:pt x="178" y="546"/>
                  </a:lnTo>
                  <a:lnTo>
                    <a:pt x="168" y="538"/>
                  </a:lnTo>
                  <a:lnTo>
                    <a:pt x="153" y="553"/>
                  </a:lnTo>
                  <a:lnTo>
                    <a:pt x="150" y="563"/>
                  </a:lnTo>
                  <a:lnTo>
                    <a:pt x="134" y="538"/>
                  </a:lnTo>
                  <a:lnTo>
                    <a:pt x="126" y="542"/>
                  </a:lnTo>
                  <a:lnTo>
                    <a:pt x="117" y="532"/>
                  </a:lnTo>
                  <a:lnTo>
                    <a:pt x="93" y="540"/>
                  </a:lnTo>
                  <a:lnTo>
                    <a:pt x="89" y="542"/>
                  </a:lnTo>
                  <a:lnTo>
                    <a:pt x="68" y="537"/>
                  </a:lnTo>
                  <a:lnTo>
                    <a:pt x="89" y="519"/>
                  </a:lnTo>
                  <a:lnTo>
                    <a:pt x="83" y="516"/>
                  </a:lnTo>
                  <a:lnTo>
                    <a:pt x="89" y="503"/>
                  </a:lnTo>
                  <a:lnTo>
                    <a:pt x="85" y="468"/>
                  </a:lnTo>
                  <a:lnTo>
                    <a:pt x="98" y="450"/>
                  </a:lnTo>
                  <a:lnTo>
                    <a:pt x="79" y="462"/>
                  </a:lnTo>
                  <a:lnTo>
                    <a:pt x="79" y="475"/>
                  </a:lnTo>
                  <a:lnTo>
                    <a:pt x="65" y="484"/>
                  </a:lnTo>
                  <a:lnTo>
                    <a:pt x="45" y="476"/>
                  </a:lnTo>
                  <a:lnTo>
                    <a:pt x="36" y="449"/>
                  </a:lnTo>
                  <a:lnTo>
                    <a:pt x="25" y="436"/>
                  </a:lnTo>
                  <a:lnTo>
                    <a:pt x="25" y="429"/>
                  </a:lnTo>
                  <a:lnTo>
                    <a:pt x="32" y="429"/>
                  </a:lnTo>
                  <a:lnTo>
                    <a:pt x="36" y="423"/>
                  </a:lnTo>
                  <a:lnTo>
                    <a:pt x="45" y="420"/>
                  </a:lnTo>
                  <a:lnTo>
                    <a:pt x="36" y="419"/>
                  </a:lnTo>
                  <a:lnTo>
                    <a:pt x="43" y="414"/>
                  </a:lnTo>
                  <a:lnTo>
                    <a:pt x="35" y="406"/>
                  </a:lnTo>
                  <a:lnTo>
                    <a:pt x="31" y="410"/>
                  </a:lnTo>
                  <a:lnTo>
                    <a:pt x="21" y="388"/>
                  </a:lnTo>
                  <a:lnTo>
                    <a:pt x="28" y="373"/>
                  </a:lnTo>
                  <a:lnTo>
                    <a:pt x="67" y="346"/>
                  </a:lnTo>
                  <a:lnTo>
                    <a:pt x="78" y="328"/>
                  </a:lnTo>
                  <a:lnTo>
                    <a:pt x="85" y="324"/>
                  </a:lnTo>
                  <a:lnTo>
                    <a:pt x="102" y="338"/>
                  </a:lnTo>
                  <a:lnTo>
                    <a:pt x="117" y="334"/>
                  </a:lnTo>
                  <a:lnTo>
                    <a:pt x="123" y="323"/>
                  </a:lnTo>
                  <a:lnTo>
                    <a:pt x="153" y="328"/>
                  </a:lnTo>
                  <a:lnTo>
                    <a:pt x="160" y="299"/>
                  </a:lnTo>
                  <a:lnTo>
                    <a:pt x="150" y="289"/>
                  </a:lnTo>
                  <a:lnTo>
                    <a:pt x="170" y="278"/>
                  </a:lnTo>
                  <a:lnTo>
                    <a:pt x="153" y="272"/>
                  </a:lnTo>
                  <a:lnTo>
                    <a:pt x="128" y="289"/>
                  </a:lnTo>
                  <a:lnTo>
                    <a:pt x="125" y="273"/>
                  </a:lnTo>
                  <a:lnTo>
                    <a:pt x="81" y="270"/>
                  </a:lnTo>
                  <a:lnTo>
                    <a:pt x="62" y="253"/>
                  </a:lnTo>
                  <a:lnTo>
                    <a:pt x="60" y="223"/>
                  </a:lnTo>
                  <a:lnTo>
                    <a:pt x="74" y="229"/>
                  </a:lnTo>
                  <a:lnTo>
                    <a:pt x="45" y="199"/>
                  </a:lnTo>
                  <a:lnTo>
                    <a:pt x="123" y="182"/>
                  </a:lnTo>
                  <a:lnTo>
                    <a:pt x="135" y="186"/>
                  </a:lnTo>
                  <a:lnTo>
                    <a:pt x="123" y="199"/>
                  </a:lnTo>
                  <a:lnTo>
                    <a:pt x="162" y="218"/>
                  </a:lnTo>
                  <a:lnTo>
                    <a:pt x="183" y="213"/>
                  </a:lnTo>
                  <a:lnTo>
                    <a:pt x="180" y="206"/>
                  </a:lnTo>
                  <a:lnTo>
                    <a:pt x="166" y="202"/>
                  </a:lnTo>
                  <a:lnTo>
                    <a:pt x="158" y="174"/>
                  </a:lnTo>
                  <a:lnTo>
                    <a:pt x="170" y="182"/>
                  </a:lnTo>
                  <a:lnTo>
                    <a:pt x="173" y="199"/>
                  </a:lnTo>
                  <a:lnTo>
                    <a:pt x="191" y="208"/>
                  </a:lnTo>
                  <a:lnTo>
                    <a:pt x="208" y="208"/>
                  </a:lnTo>
                  <a:lnTo>
                    <a:pt x="202" y="199"/>
                  </a:lnTo>
                  <a:lnTo>
                    <a:pt x="173" y="191"/>
                  </a:lnTo>
                  <a:lnTo>
                    <a:pt x="179" y="174"/>
                  </a:lnTo>
                  <a:lnTo>
                    <a:pt x="145" y="163"/>
                  </a:lnTo>
                  <a:lnTo>
                    <a:pt x="144" y="140"/>
                  </a:lnTo>
                  <a:lnTo>
                    <a:pt x="135" y="123"/>
                  </a:lnTo>
                  <a:lnTo>
                    <a:pt x="108" y="93"/>
                  </a:lnTo>
                  <a:lnTo>
                    <a:pt x="118" y="91"/>
                  </a:lnTo>
                  <a:lnTo>
                    <a:pt x="128" y="70"/>
                  </a:lnTo>
                  <a:lnTo>
                    <a:pt x="160" y="79"/>
                  </a:lnTo>
                  <a:lnTo>
                    <a:pt x="180" y="70"/>
                  </a:lnTo>
                  <a:lnTo>
                    <a:pt x="215" y="30"/>
                  </a:lnTo>
                  <a:lnTo>
                    <a:pt x="224" y="35"/>
                  </a:lnTo>
                  <a:lnTo>
                    <a:pt x="245" y="21"/>
                  </a:lnTo>
                  <a:lnTo>
                    <a:pt x="246" y="33"/>
                  </a:lnTo>
                  <a:lnTo>
                    <a:pt x="255" y="30"/>
                  </a:lnTo>
                  <a:lnTo>
                    <a:pt x="251" y="24"/>
                  </a:lnTo>
                  <a:lnTo>
                    <a:pt x="282" y="20"/>
                  </a:lnTo>
                  <a:lnTo>
                    <a:pt x="303" y="0"/>
                  </a:lnTo>
                  <a:lnTo>
                    <a:pt x="318" y="14"/>
                  </a:lnTo>
                  <a:lnTo>
                    <a:pt x="312" y="30"/>
                  </a:lnTo>
                  <a:lnTo>
                    <a:pt x="322" y="30"/>
                  </a:lnTo>
                  <a:lnTo>
                    <a:pt x="327" y="14"/>
                  </a:lnTo>
                  <a:lnTo>
                    <a:pt x="340" y="33"/>
                  </a:lnTo>
                  <a:lnTo>
                    <a:pt x="365" y="33"/>
                  </a:lnTo>
                  <a:lnTo>
                    <a:pt x="369" y="52"/>
                  </a:lnTo>
                  <a:lnTo>
                    <a:pt x="414" y="56"/>
                  </a:lnTo>
                  <a:lnTo>
                    <a:pt x="413" y="65"/>
                  </a:lnTo>
                  <a:lnTo>
                    <a:pt x="422" y="60"/>
                  </a:lnTo>
                  <a:lnTo>
                    <a:pt x="435" y="73"/>
                  </a:lnTo>
                  <a:lnTo>
                    <a:pt x="457" y="70"/>
                  </a:lnTo>
                  <a:lnTo>
                    <a:pt x="479" y="79"/>
                  </a:lnTo>
                  <a:lnTo>
                    <a:pt x="501" y="71"/>
                  </a:lnTo>
                  <a:lnTo>
                    <a:pt x="501" y="76"/>
                  </a:lnTo>
                  <a:lnTo>
                    <a:pt x="509" y="73"/>
                  </a:lnTo>
                  <a:lnTo>
                    <a:pt x="545" y="91"/>
                  </a:lnTo>
                  <a:lnTo>
                    <a:pt x="573" y="511"/>
                  </a:lnTo>
                  <a:lnTo>
                    <a:pt x="615" y="508"/>
                  </a:lnTo>
                  <a:lnTo>
                    <a:pt x="612" y="519"/>
                  </a:lnTo>
                  <a:lnTo>
                    <a:pt x="627" y="532"/>
                  </a:lnTo>
                  <a:lnTo>
                    <a:pt x="653" y="552"/>
                  </a:lnTo>
                  <a:lnTo>
                    <a:pt x="656" y="563"/>
                  </a:lnTo>
                  <a:lnTo>
                    <a:pt x="678" y="549"/>
                  </a:lnTo>
                  <a:lnTo>
                    <a:pt x="683" y="533"/>
                  </a:lnTo>
                  <a:lnTo>
                    <a:pt x="695" y="526"/>
                  </a:lnTo>
                  <a:lnTo>
                    <a:pt x="698" y="523"/>
                  </a:lnTo>
                  <a:lnTo>
                    <a:pt x="712" y="533"/>
                  </a:lnTo>
                  <a:lnTo>
                    <a:pt x="710" y="546"/>
                  </a:lnTo>
                  <a:lnTo>
                    <a:pt x="719" y="546"/>
                  </a:lnTo>
                  <a:lnTo>
                    <a:pt x="724" y="549"/>
                  </a:lnTo>
                  <a:lnTo>
                    <a:pt x="731" y="555"/>
                  </a:lnTo>
                  <a:lnTo>
                    <a:pt x="743" y="566"/>
                  </a:lnTo>
                  <a:lnTo>
                    <a:pt x="805" y="651"/>
                  </a:lnTo>
                  <a:lnTo>
                    <a:pt x="825" y="655"/>
                  </a:lnTo>
                  <a:lnTo>
                    <a:pt x="856" y="668"/>
                  </a:lnTo>
                  <a:lnTo>
                    <a:pt x="860" y="674"/>
                  </a:lnTo>
                  <a:lnTo>
                    <a:pt x="851" y="682"/>
                  </a:lnTo>
                  <a:lnTo>
                    <a:pt x="855" y="693"/>
                  </a:lnTo>
                  <a:lnTo>
                    <a:pt x="847" y="723"/>
                  </a:lnTo>
                  <a:lnTo>
                    <a:pt x="844" y="719"/>
                  </a:lnTo>
                  <a:lnTo>
                    <a:pt x="839" y="723"/>
                  </a:lnTo>
                  <a:lnTo>
                    <a:pt x="831" y="715"/>
                  </a:lnTo>
                  <a:lnTo>
                    <a:pt x="842" y="707"/>
                  </a:lnTo>
                  <a:lnTo>
                    <a:pt x="831" y="697"/>
                  </a:lnTo>
                  <a:lnTo>
                    <a:pt x="831" y="692"/>
                  </a:lnTo>
                  <a:lnTo>
                    <a:pt x="825" y="672"/>
                  </a:lnTo>
                  <a:lnTo>
                    <a:pt x="818" y="672"/>
                  </a:lnTo>
                  <a:lnTo>
                    <a:pt x="806" y="681"/>
                  </a:lnTo>
                  <a:lnTo>
                    <a:pt x="805" y="690"/>
                  </a:lnTo>
                  <a:lnTo>
                    <a:pt x="795" y="692"/>
                  </a:lnTo>
                  <a:lnTo>
                    <a:pt x="795" y="690"/>
                  </a:lnTo>
                  <a:lnTo>
                    <a:pt x="802" y="677"/>
                  </a:lnTo>
                  <a:lnTo>
                    <a:pt x="803" y="668"/>
                  </a:lnTo>
                  <a:lnTo>
                    <a:pt x="799" y="671"/>
                  </a:lnTo>
                  <a:lnTo>
                    <a:pt x="795" y="682"/>
                  </a:lnTo>
                  <a:lnTo>
                    <a:pt x="774" y="667"/>
                  </a:lnTo>
                  <a:lnTo>
                    <a:pt x="774" y="662"/>
                  </a:lnTo>
                  <a:lnTo>
                    <a:pt x="787" y="662"/>
                  </a:lnTo>
                  <a:lnTo>
                    <a:pt x="788" y="655"/>
                  </a:lnTo>
                  <a:lnTo>
                    <a:pt x="795" y="650"/>
                  </a:lnTo>
                  <a:lnTo>
                    <a:pt x="794" y="646"/>
                  </a:lnTo>
                  <a:lnTo>
                    <a:pt x="782" y="648"/>
                  </a:lnTo>
                  <a:lnTo>
                    <a:pt x="778" y="632"/>
                  </a:lnTo>
                  <a:lnTo>
                    <a:pt x="757" y="632"/>
                  </a:lnTo>
                  <a:lnTo>
                    <a:pt x="751" y="615"/>
                  </a:lnTo>
                  <a:lnTo>
                    <a:pt x="757" y="599"/>
                  </a:lnTo>
                  <a:lnTo>
                    <a:pt x="749" y="600"/>
                  </a:lnTo>
                  <a:lnTo>
                    <a:pt x="744" y="590"/>
                  </a:lnTo>
                  <a:lnTo>
                    <a:pt x="740" y="595"/>
                  </a:lnTo>
                  <a:lnTo>
                    <a:pt x="737" y="590"/>
                  </a:lnTo>
                  <a:lnTo>
                    <a:pt x="743" y="578"/>
                  </a:lnTo>
                  <a:lnTo>
                    <a:pt x="738" y="575"/>
                  </a:lnTo>
                  <a:lnTo>
                    <a:pt x="736" y="582"/>
                  </a:lnTo>
                  <a:lnTo>
                    <a:pt x="731" y="584"/>
                  </a:lnTo>
                  <a:lnTo>
                    <a:pt x="720" y="580"/>
                  </a:lnTo>
                  <a:lnTo>
                    <a:pt x="719" y="569"/>
                  </a:lnTo>
                  <a:lnTo>
                    <a:pt x="709" y="555"/>
                  </a:lnTo>
                  <a:lnTo>
                    <a:pt x="709" y="546"/>
                  </a:lnTo>
                  <a:lnTo>
                    <a:pt x="703" y="546"/>
                  </a:lnTo>
                  <a:lnTo>
                    <a:pt x="703" y="535"/>
                  </a:lnTo>
                  <a:lnTo>
                    <a:pt x="702" y="538"/>
                  </a:lnTo>
                  <a:lnTo>
                    <a:pt x="704" y="563"/>
                  </a:lnTo>
                  <a:lnTo>
                    <a:pt x="715" y="581"/>
                  </a:lnTo>
                  <a:lnTo>
                    <a:pt x="748" y="606"/>
                  </a:lnTo>
                  <a:lnTo>
                    <a:pt x="748" y="612"/>
                  </a:lnTo>
                  <a:lnTo>
                    <a:pt x="739" y="608"/>
                  </a:lnTo>
                  <a:lnTo>
                    <a:pt x="738" y="615"/>
                  </a:lnTo>
                  <a:lnTo>
                    <a:pt x="743" y="613"/>
                  </a:lnTo>
                  <a:lnTo>
                    <a:pt x="748" y="631"/>
                  </a:lnTo>
                  <a:lnTo>
                    <a:pt x="767" y="638"/>
                  </a:lnTo>
                  <a:lnTo>
                    <a:pt x="778" y="655"/>
                  </a:lnTo>
                  <a:lnTo>
                    <a:pt x="753" y="662"/>
                  </a:lnTo>
                  <a:lnTo>
                    <a:pt x="743" y="691"/>
                  </a:lnTo>
                  <a:lnTo>
                    <a:pt x="736" y="643"/>
                  </a:lnTo>
                  <a:lnTo>
                    <a:pt x="731" y="638"/>
                  </a:lnTo>
                  <a:lnTo>
                    <a:pt x="731" y="630"/>
                  </a:lnTo>
                  <a:lnTo>
                    <a:pt x="734" y="625"/>
                  </a:lnTo>
                  <a:lnTo>
                    <a:pt x="715" y="589"/>
                  </a:lnTo>
                  <a:lnTo>
                    <a:pt x="709" y="588"/>
                  </a:lnTo>
                  <a:lnTo>
                    <a:pt x="703" y="580"/>
                  </a:lnTo>
                  <a:lnTo>
                    <a:pt x="700" y="581"/>
                  </a:lnTo>
                  <a:lnTo>
                    <a:pt x="695" y="580"/>
                  </a:lnTo>
                  <a:lnTo>
                    <a:pt x="690" y="559"/>
                  </a:lnTo>
                  <a:lnTo>
                    <a:pt x="687" y="566"/>
                  </a:lnTo>
                  <a:lnTo>
                    <a:pt x="671" y="561"/>
                  </a:lnTo>
                  <a:lnTo>
                    <a:pt x="668" y="566"/>
                  </a:lnTo>
                  <a:lnTo>
                    <a:pt x="687" y="578"/>
                  </a:lnTo>
                  <a:lnTo>
                    <a:pt x="678" y="580"/>
                  </a:lnTo>
                  <a:lnTo>
                    <a:pt x="682" y="589"/>
                  </a:lnTo>
                  <a:lnTo>
                    <a:pt x="662" y="584"/>
                  </a:lnTo>
                  <a:lnTo>
                    <a:pt x="641" y="563"/>
                  </a:lnTo>
                  <a:lnTo>
                    <a:pt x="612" y="549"/>
                  </a:lnTo>
                  <a:lnTo>
                    <a:pt x="589" y="549"/>
                  </a:lnTo>
                  <a:lnTo>
                    <a:pt x="604" y="528"/>
                  </a:lnTo>
                  <a:lnTo>
                    <a:pt x="612" y="538"/>
                  </a:lnTo>
                  <a:lnTo>
                    <a:pt x="612" y="528"/>
                  </a:lnTo>
                  <a:lnTo>
                    <a:pt x="601" y="519"/>
                  </a:lnTo>
                  <a:lnTo>
                    <a:pt x="593" y="535"/>
                  </a:lnTo>
                  <a:lnTo>
                    <a:pt x="575" y="537"/>
                  </a:lnTo>
                  <a:lnTo>
                    <a:pt x="496" y="528"/>
                  </a:lnTo>
                  <a:lnTo>
                    <a:pt x="497" y="516"/>
                  </a:lnTo>
                  <a:lnTo>
                    <a:pt x="491" y="519"/>
                  </a:lnTo>
                  <a:lnTo>
                    <a:pt x="482" y="507"/>
                  </a:lnTo>
                  <a:lnTo>
                    <a:pt x="470" y="515"/>
                  </a:lnTo>
                  <a:lnTo>
                    <a:pt x="465" y="507"/>
                  </a:lnTo>
                  <a:lnTo>
                    <a:pt x="444" y="516"/>
                  </a:lnTo>
                  <a:lnTo>
                    <a:pt x="443" y="508"/>
                  </a:lnTo>
                  <a:lnTo>
                    <a:pt x="453" y="495"/>
                  </a:lnTo>
                  <a:lnTo>
                    <a:pt x="448" y="494"/>
                  </a:lnTo>
                  <a:lnTo>
                    <a:pt x="453" y="489"/>
                  </a:lnTo>
                  <a:lnTo>
                    <a:pt x="432" y="492"/>
                  </a:lnTo>
                  <a:lnTo>
                    <a:pt x="421" y="484"/>
                  </a:lnTo>
                  <a:lnTo>
                    <a:pt x="415" y="489"/>
                  </a:lnTo>
                  <a:lnTo>
                    <a:pt x="413" y="484"/>
                  </a:lnTo>
                  <a:lnTo>
                    <a:pt x="418" y="476"/>
                  </a:lnTo>
                  <a:lnTo>
                    <a:pt x="406" y="482"/>
                  </a:lnTo>
                  <a:lnTo>
                    <a:pt x="407" y="484"/>
                  </a:lnTo>
                  <a:lnTo>
                    <a:pt x="401" y="492"/>
                  </a:lnTo>
                  <a:lnTo>
                    <a:pt x="408" y="490"/>
                  </a:lnTo>
                  <a:lnTo>
                    <a:pt x="406" y="503"/>
                  </a:lnTo>
                  <a:lnTo>
                    <a:pt x="415" y="507"/>
                  </a:lnTo>
                  <a:lnTo>
                    <a:pt x="425" y="513"/>
                  </a:lnTo>
                  <a:lnTo>
                    <a:pt x="438" y="507"/>
                  </a:lnTo>
                  <a:lnTo>
                    <a:pt x="438" y="535"/>
                  </a:lnTo>
                  <a:lnTo>
                    <a:pt x="414" y="535"/>
                  </a:lnTo>
                  <a:lnTo>
                    <a:pt x="414" y="528"/>
                  </a:lnTo>
                  <a:lnTo>
                    <a:pt x="406" y="523"/>
                  </a:lnTo>
                  <a:lnTo>
                    <a:pt x="389" y="529"/>
                  </a:lnTo>
                  <a:lnTo>
                    <a:pt x="388" y="523"/>
                  </a:lnTo>
                  <a:lnTo>
                    <a:pt x="380" y="528"/>
                  </a:lnTo>
                  <a:lnTo>
                    <a:pt x="380" y="519"/>
                  </a:lnTo>
                  <a:lnTo>
                    <a:pt x="365" y="519"/>
                  </a:lnTo>
                  <a:lnTo>
                    <a:pt x="378" y="535"/>
                  </a:lnTo>
                  <a:lnTo>
                    <a:pt x="374" y="538"/>
                  </a:lnTo>
                  <a:lnTo>
                    <a:pt x="369" y="535"/>
                  </a:lnTo>
                  <a:lnTo>
                    <a:pt x="353" y="546"/>
                  </a:lnTo>
                  <a:lnTo>
                    <a:pt x="348" y="541"/>
                  </a:lnTo>
                  <a:lnTo>
                    <a:pt x="338" y="561"/>
                  </a:lnTo>
                  <a:lnTo>
                    <a:pt x="334" y="553"/>
                  </a:lnTo>
                  <a:lnTo>
                    <a:pt x="328" y="559"/>
                  </a:lnTo>
                  <a:lnTo>
                    <a:pt x="318" y="555"/>
                  </a:lnTo>
                  <a:lnTo>
                    <a:pt x="316" y="546"/>
                  </a:lnTo>
                  <a:lnTo>
                    <a:pt x="331" y="546"/>
                  </a:lnTo>
                  <a:lnTo>
                    <a:pt x="338" y="535"/>
                  </a:lnTo>
                  <a:lnTo>
                    <a:pt x="314" y="535"/>
                  </a:lnTo>
                  <a:lnTo>
                    <a:pt x="336" y="489"/>
                  </a:lnTo>
                  <a:lnTo>
                    <a:pt x="369" y="479"/>
                  </a:lnTo>
                  <a:lnTo>
                    <a:pt x="365" y="469"/>
                  </a:lnTo>
                  <a:lnTo>
                    <a:pt x="386" y="457"/>
                  </a:lnTo>
                  <a:lnTo>
                    <a:pt x="359" y="464"/>
                  </a:lnTo>
                  <a:lnTo>
                    <a:pt x="364" y="442"/>
                  </a:lnTo>
                  <a:lnTo>
                    <a:pt x="348" y="469"/>
                  </a:lnTo>
                  <a:lnTo>
                    <a:pt x="331" y="476"/>
                  </a:lnTo>
                  <a:lnTo>
                    <a:pt x="309" y="505"/>
                  </a:lnTo>
                  <a:lnTo>
                    <a:pt x="292" y="505"/>
                  </a:lnTo>
                  <a:lnTo>
                    <a:pt x="301" y="519"/>
                  </a:lnTo>
                  <a:lnTo>
                    <a:pt x="261" y="552"/>
                  </a:lnTo>
                  <a:lnTo>
                    <a:pt x="279" y="559"/>
                  </a:lnTo>
                  <a:lnTo>
                    <a:pt x="275" y="572"/>
                  </a:lnTo>
                  <a:lnTo>
                    <a:pt x="188" y="638"/>
                  </a:lnTo>
                  <a:lnTo>
                    <a:pt x="126" y="655"/>
                  </a:lnTo>
                  <a:lnTo>
                    <a:pt x="144" y="662"/>
                  </a:lnTo>
                  <a:lnTo>
                    <a:pt x="106" y="683"/>
                  </a:lnTo>
                  <a:lnTo>
                    <a:pt x="99" y="674"/>
                  </a:lnTo>
                  <a:lnTo>
                    <a:pt x="71" y="683"/>
                  </a:lnTo>
                  <a:lnTo>
                    <a:pt x="55" y="683"/>
                  </a:lnTo>
                  <a:lnTo>
                    <a:pt x="55" y="671"/>
                  </a:lnTo>
                  <a:lnTo>
                    <a:pt x="29" y="694"/>
                  </a:lnTo>
                  <a:lnTo>
                    <a:pt x="24" y="693"/>
                  </a:lnTo>
                  <a:lnTo>
                    <a:pt x="23" y="682"/>
                  </a:lnTo>
                  <a:lnTo>
                    <a:pt x="18" y="693"/>
                  </a:lnTo>
                  <a:lnTo>
                    <a:pt x="0" y="691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1" name="Freeform 8"/>
            <p:cNvSpPr>
              <a:spLocks/>
            </p:cNvSpPr>
            <p:nvPr/>
          </p:nvSpPr>
          <p:spPr bwMode="auto">
            <a:xfrm>
              <a:off x="452" y="1982"/>
              <a:ext cx="86" cy="86"/>
            </a:xfrm>
            <a:custGeom>
              <a:avLst/>
              <a:gdLst>
                <a:gd name="T0" fmla="*/ 0 w 86"/>
                <a:gd name="T1" fmla="*/ 85 h 86"/>
                <a:gd name="T2" fmla="*/ 23 w 86"/>
                <a:gd name="T3" fmla="*/ 62 h 86"/>
                <a:gd name="T4" fmla="*/ 9 w 86"/>
                <a:gd name="T5" fmla="*/ 33 h 86"/>
                <a:gd name="T6" fmla="*/ 30 w 86"/>
                <a:gd name="T7" fmla="*/ 44 h 86"/>
                <a:gd name="T8" fmla="*/ 66 w 86"/>
                <a:gd name="T9" fmla="*/ 0 h 86"/>
                <a:gd name="T10" fmla="*/ 85 w 86"/>
                <a:gd name="T11" fmla="*/ 5 h 86"/>
                <a:gd name="T12" fmla="*/ 66 w 86"/>
                <a:gd name="T13" fmla="*/ 47 h 86"/>
                <a:gd name="T14" fmla="*/ 0 w 86"/>
                <a:gd name="T15" fmla="*/ 85 h 86"/>
                <a:gd name="T16" fmla="*/ 0 w 86"/>
                <a:gd name="T17" fmla="*/ 85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6"/>
                <a:gd name="T29" fmla="*/ 86 w 86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6">
                  <a:moveTo>
                    <a:pt x="0" y="85"/>
                  </a:moveTo>
                  <a:lnTo>
                    <a:pt x="23" y="62"/>
                  </a:lnTo>
                  <a:lnTo>
                    <a:pt x="9" y="33"/>
                  </a:lnTo>
                  <a:lnTo>
                    <a:pt x="30" y="44"/>
                  </a:lnTo>
                  <a:lnTo>
                    <a:pt x="66" y="0"/>
                  </a:lnTo>
                  <a:lnTo>
                    <a:pt x="85" y="5"/>
                  </a:lnTo>
                  <a:lnTo>
                    <a:pt x="66" y="47"/>
                  </a:lnTo>
                  <a:lnTo>
                    <a:pt x="0" y="85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2" name="Freeform 9"/>
            <p:cNvSpPr>
              <a:spLocks/>
            </p:cNvSpPr>
            <p:nvPr/>
          </p:nvSpPr>
          <p:spPr bwMode="auto">
            <a:xfrm>
              <a:off x="905" y="1977"/>
              <a:ext cx="49" cy="101"/>
            </a:xfrm>
            <a:custGeom>
              <a:avLst/>
              <a:gdLst>
                <a:gd name="T0" fmla="*/ 0 w 49"/>
                <a:gd name="T1" fmla="*/ 26 h 101"/>
                <a:gd name="T2" fmla="*/ 9 w 49"/>
                <a:gd name="T3" fmla="*/ 0 h 101"/>
                <a:gd name="T4" fmla="*/ 35 w 49"/>
                <a:gd name="T5" fmla="*/ 26 h 101"/>
                <a:gd name="T6" fmla="*/ 48 w 49"/>
                <a:gd name="T7" fmla="*/ 100 h 101"/>
                <a:gd name="T8" fmla="*/ 0 w 49"/>
                <a:gd name="T9" fmla="*/ 26 h 101"/>
                <a:gd name="T10" fmla="*/ 0 w 49"/>
                <a:gd name="T11" fmla="*/ 26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01"/>
                <a:gd name="T20" fmla="*/ 49 w 49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01">
                  <a:moveTo>
                    <a:pt x="0" y="26"/>
                  </a:moveTo>
                  <a:lnTo>
                    <a:pt x="9" y="0"/>
                  </a:lnTo>
                  <a:lnTo>
                    <a:pt x="35" y="26"/>
                  </a:lnTo>
                  <a:lnTo>
                    <a:pt x="48" y="100"/>
                  </a:lnTo>
                  <a:lnTo>
                    <a:pt x="0" y="26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3" name="Freeform 10"/>
            <p:cNvSpPr>
              <a:spLocks/>
            </p:cNvSpPr>
            <p:nvPr/>
          </p:nvSpPr>
          <p:spPr bwMode="auto">
            <a:xfrm>
              <a:off x="978" y="2077"/>
              <a:ext cx="50" cy="51"/>
            </a:xfrm>
            <a:custGeom>
              <a:avLst/>
              <a:gdLst>
                <a:gd name="T0" fmla="*/ 0 w 50"/>
                <a:gd name="T1" fmla="*/ 0 h 51"/>
                <a:gd name="T2" fmla="*/ 7 w 50"/>
                <a:gd name="T3" fmla="*/ 33 h 51"/>
                <a:gd name="T4" fmla="*/ 49 w 50"/>
                <a:gd name="T5" fmla="*/ 50 h 51"/>
                <a:gd name="T6" fmla="*/ 24 w 50"/>
                <a:gd name="T7" fmla="*/ 0 h 51"/>
                <a:gd name="T8" fmla="*/ 0 w 50"/>
                <a:gd name="T9" fmla="*/ 0 h 51"/>
                <a:gd name="T10" fmla="*/ 0 w 5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1"/>
                <a:gd name="T20" fmla="*/ 50 w 5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1">
                  <a:moveTo>
                    <a:pt x="0" y="0"/>
                  </a:moveTo>
                  <a:lnTo>
                    <a:pt x="7" y="33"/>
                  </a:lnTo>
                  <a:lnTo>
                    <a:pt x="49" y="50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4" name="Freeform 11"/>
            <p:cNvSpPr>
              <a:spLocks/>
            </p:cNvSpPr>
            <p:nvPr/>
          </p:nvSpPr>
          <p:spPr bwMode="auto">
            <a:xfrm>
              <a:off x="1035" y="2077"/>
              <a:ext cx="28" cy="27"/>
            </a:xfrm>
            <a:custGeom>
              <a:avLst/>
              <a:gdLst>
                <a:gd name="T0" fmla="*/ 0 w 28"/>
                <a:gd name="T1" fmla="*/ 26 h 27"/>
                <a:gd name="T2" fmla="*/ 6 w 28"/>
                <a:gd name="T3" fmla="*/ 0 h 27"/>
                <a:gd name="T4" fmla="*/ 27 w 28"/>
                <a:gd name="T5" fmla="*/ 22 h 27"/>
                <a:gd name="T6" fmla="*/ 0 w 28"/>
                <a:gd name="T7" fmla="*/ 26 h 27"/>
                <a:gd name="T8" fmla="*/ 0 w 28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7"/>
                <a:gd name="T17" fmla="*/ 28 w 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7">
                  <a:moveTo>
                    <a:pt x="0" y="26"/>
                  </a:moveTo>
                  <a:lnTo>
                    <a:pt x="6" y="0"/>
                  </a:lnTo>
                  <a:lnTo>
                    <a:pt x="27" y="22"/>
                  </a:lnTo>
                  <a:lnTo>
                    <a:pt x="0" y="26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7469188" y="2019300"/>
            <a:ext cx="1031875" cy="788988"/>
            <a:chOff x="4705" y="1272"/>
            <a:chExt cx="650" cy="497"/>
          </a:xfrm>
          <a:solidFill>
            <a:srgbClr val="FF0000"/>
          </a:solidFill>
        </p:grpSpPr>
        <p:grpSp>
          <p:nvGrpSpPr>
            <p:cNvPr id="20563" name="Group 13"/>
            <p:cNvGrpSpPr>
              <a:grpSpLocks/>
            </p:cNvGrpSpPr>
            <p:nvPr/>
          </p:nvGrpSpPr>
          <p:grpSpPr bwMode="auto">
            <a:xfrm>
              <a:off x="4705" y="1272"/>
              <a:ext cx="650" cy="481"/>
              <a:chOff x="4765" y="1343"/>
              <a:chExt cx="669" cy="501"/>
            </a:xfrm>
            <a:grpFill/>
          </p:grpSpPr>
          <p:sp>
            <p:nvSpPr>
              <p:cNvPr id="20565" name="Freeform 14"/>
              <p:cNvSpPr>
                <a:spLocks/>
              </p:cNvSpPr>
              <p:nvPr/>
            </p:nvSpPr>
            <p:spPr bwMode="auto">
              <a:xfrm>
                <a:off x="4765" y="1343"/>
                <a:ext cx="524" cy="471"/>
              </a:xfrm>
              <a:custGeom>
                <a:avLst/>
                <a:gdLst>
                  <a:gd name="T0" fmla="*/ 0 w 524"/>
                  <a:gd name="T1" fmla="*/ 406 h 471"/>
                  <a:gd name="T2" fmla="*/ 15 w 524"/>
                  <a:gd name="T3" fmla="*/ 432 h 471"/>
                  <a:gd name="T4" fmla="*/ 355 w 524"/>
                  <a:gd name="T5" fmla="*/ 367 h 471"/>
                  <a:gd name="T6" fmla="*/ 380 w 524"/>
                  <a:gd name="T7" fmla="*/ 379 h 471"/>
                  <a:gd name="T8" fmla="*/ 393 w 524"/>
                  <a:gd name="T9" fmla="*/ 406 h 471"/>
                  <a:gd name="T10" fmla="*/ 427 w 524"/>
                  <a:gd name="T11" fmla="*/ 424 h 471"/>
                  <a:gd name="T12" fmla="*/ 504 w 524"/>
                  <a:gd name="T13" fmla="*/ 450 h 471"/>
                  <a:gd name="T14" fmla="*/ 506 w 524"/>
                  <a:gd name="T15" fmla="*/ 461 h 471"/>
                  <a:gd name="T16" fmla="*/ 509 w 524"/>
                  <a:gd name="T17" fmla="*/ 470 h 471"/>
                  <a:gd name="T18" fmla="*/ 515 w 524"/>
                  <a:gd name="T19" fmla="*/ 466 h 471"/>
                  <a:gd name="T20" fmla="*/ 523 w 524"/>
                  <a:gd name="T21" fmla="*/ 441 h 471"/>
                  <a:gd name="T22" fmla="*/ 523 w 524"/>
                  <a:gd name="T23" fmla="*/ 403 h 471"/>
                  <a:gd name="T24" fmla="*/ 509 w 524"/>
                  <a:gd name="T25" fmla="*/ 327 h 471"/>
                  <a:gd name="T26" fmla="*/ 509 w 524"/>
                  <a:gd name="T27" fmla="*/ 245 h 471"/>
                  <a:gd name="T28" fmla="*/ 496 w 524"/>
                  <a:gd name="T29" fmla="*/ 183 h 471"/>
                  <a:gd name="T30" fmla="*/ 473 w 524"/>
                  <a:gd name="T31" fmla="*/ 130 h 471"/>
                  <a:gd name="T32" fmla="*/ 466 w 524"/>
                  <a:gd name="T33" fmla="*/ 81 h 471"/>
                  <a:gd name="T34" fmla="*/ 445 w 524"/>
                  <a:gd name="T35" fmla="*/ 0 h 471"/>
                  <a:gd name="T36" fmla="*/ 338 w 524"/>
                  <a:gd name="T37" fmla="*/ 26 h 471"/>
                  <a:gd name="T38" fmla="*/ 330 w 524"/>
                  <a:gd name="T39" fmla="*/ 26 h 471"/>
                  <a:gd name="T40" fmla="*/ 298 w 524"/>
                  <a:gd name="T41" fmla="*/ 50 h 471"/>
                  <a:gd name="T42" fmla="*/ 269 w 524"/>
                  <a:gd name="T43" fmla="*/ 93 h 471"/>
                  <a:gd name="T44" fmla="*/ 267 w 524"/>
                  <a:gd name="T45" fmla="*/ 110 h 471"/>
                  <a:gd name="T46" fmla="*/ 253 w 524"/>
                  <a:gd name="T47" fmla="*/ 129 h 471"/>
                  <a:gd name="T48" fmla="*/ 231 w 524"/>
                  <a:gd name="T49" fmla="*/ 150 h 471"/>
                  <a:gd name="T50" fmla="*/ 241 w 524"/>
                  <a:gd name="T51" fmla="*/ 164 h 471"/>
                  <a:gd name="T52" fmla="*/ 245 w 524"/>
                  <a:gd name="T53" fmla="*/ 154 h 471"/>
                  <a:gd name="T54" fmla="*/ 250 w 524"/>
                  <a:gd name="T55" fmla="*/ 158 h 471"/>
                  <a:gd name="T56" fmla="*/ 245 w 524"/>
                  <a:gd name="T57" fmla="*/ 163 h 471"/>
                  <a:gd name="T58" fmla="*/ 251 w 524"/>
                  <a:gd name="T59" fmla="*/ 164 h 471"/>
                  <a:gd name="T60" fmla="*/ 248 w 524"/>
                  <a:gd name="T61" fmla="*/ 176 h 471"/>
                  <a:gd name="T62" fmla="*/ 245 w 524"/>
                  <a:gd name="T63" fmla="*/ 176 h 471"/>
                  <a:gd name="T64" fmla="*/ 243 w 524"/>
                  <a:gd name="T65" fmla="*/ 180 h 471"/>
                  <a:gd name="T66" fmla="*/ 251 w 524"/>
                  <a:gd name="T67" fmla="*/ 195 h 471"/>
                  <a:gd name="T68" fmla="*/ 253 w 524"/>
                  <a:gd name="T69" fmla="*/ 208 h 471"/>
                  <a:gd name="T70" fmla="*/ 237 w 524"/>
                  <a:gd name="T71" fmla="*/ 216 h 471"/>
                  <a:gd name="T72" fmla="*/ 221 w 524"/>
                  <a:gd name="T73" fmla="*/ 242 h 471"/>
                  <a:gd name="T74" fmla="*/ 201 w 524"/>
                  <a:gd name="T75" fmla="*/ 257 h 471"/>
                  <a:gd name="T76" fmla="*/ 169 w 524"/>
                  <a:gd name="T77" fmla="*/ 257 h 471"/>
                  <a:gd name="T78" fmla="*/ 158 w 524"/>
                  <a:gd name="T79" fmla="*/ 268 h 471"/>
                  <a:gd name="T80" fmla="*/ 137 w 524"/>
                  <a:gd name="T81" fmla="*/ 258 h 471"/>
                  <a:gd name="T82" fmla="*/ 80 w 524"/>
                  <a:gd name="T83" fmla="*/ 264 h 471"/>
                  <a:gd name="T84" fmla="*/ 39 w 524"/>
                  <a:gd name="T85" fmla="*/ 281 h 471"/>
                  <a:gd name="T86" fmla="*/ 41 w 524"/>
                  <a:gd name="T87" fmla="*/ 296 h 471"/>
                  <a:gd name="T88" fmla="*/ 39 w 524"/>
                  <a:gd name="T89" fmla="*/ 303 h 471"/>
                  <a:gd name="T90" fmla="*/ 42 w 524"/>
                  <a:gd name="T91" fmla="*/ 303 h 471"/>
                  <a:gd name="T92" fmla="*/ 47 w 524"/>
                  <a:gd name="T93" fmla="*/ 318 h 471"/>
                  <a:gd name="T94" fmla="*/ 55 w 524"/>
                  <a:gd name="T95" fmla="*/ 316 h 471"/>
                  <a:gd name="T96" fmla="*/ 60 w 524"/>
                  <a:gd name="T97" fmla="*/ 333 h 471"/>
                  <a:gd name="T98" fmla="*/ 60 w 524"/>
                  <a:gd name="T99" fmla="*/ 335 h 471"/>
                  <a:gd name="T100" fmla="*/ 47 w 524"/>
                  <a:gd name="T101" fmla="*/ 346 h 471"/>
                  <a:gd name="T102" fmla="*/ 45 w 524"/>
                  <a:gd name="T103" fmla="*/ 361 h 471"/>
                  <a:gd name="T104" fmla="*/ 0 w 524"/>
                  <a:gd name="T105" fmla="*/ 406 h 471"/>
                  <a:gd name="T106" fmla="*/ 0 w 524"/>
                  <a:gd name="T107" fmla="*/ 406 h 4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4"/>
                  <a:gd name="T163" fmla="*/ 0 h 471"/>
                  <a:gd name="T164" fmla="*/ 524 w 524"/>
                  <a:gd name="T165" fmla="*/ 471 h 4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4" h="471">
                    <a:moveTo>
                      <a:pt x="0" y="406"/>
                    </a:moveTo>
                    <a:lnTo>
                      <a:pt x="15" y="432"/>
                    </a:lnTo>
                    <a:lnTo>
                      <a:pt x="355" y="367"/>
                    </a:lnTo>
                    <a:lnTo>
                      <a:pt x="380" y="379"/>
                    </a:lnTo>
                    <a:lnTo>
                      <a:pt x="393" y="406"/>
                    </a:lnTo>
                    <a:lnTo>
                      <a:pt x="427" y="424"/>
                    </a:lnTo>
                    <a:lnTo>
                      <a:pt x="504" y="450"/>
                    </a:lnTo>
                    <a:lnTo>
                      <a:pt x="506" y="461"/>
                    </a:lnTo>
                    <a:lnTo>
                      <a:pt x="509" y="470"/>
                    </a:lnTo>
                    <a:lnTo>
                      <a:pt x="515" y="466"/>
                    </a:lnTo>
                    <a:lnTo>
                      <a:pt x="523" y="441"/>
                    </a:lnTo>
                    <a:lnTo>
                      <a:pt x="523" y="403"/>
                    </a:lnTo>
                    <a:lnTo>
                      <a:pt x="509" y="327"/>
                    </a:lnTo>
                    <a:lnTo>
                      <a:pt x="509" y="245"/>
                    </a:lnTo>
                    <a:lnTo>
                      <a:pt x="496" y="183"/>
                    </a:lnTo>
                    <a:lnTo>
                      <a:pt x="473" y="130"/>
                    </a:lnTo>
                    <a:lnTo>
                      <a:pt x="466" y="81"/>
                    </a:lnTo>
                    <a:lnTo>
                      <a:pt x="445" y="0"/>
                    </a:lnTo>
                    <a:lnTo>
                      <a:pt x="338" y="26"/>
                    </a:lnTo>
                    <a:lnTo>
                      <a:pt x="330" y="26"/>
                    </a:lnTo>
                    <a:lnTo>
                      <a:pt x="298" y="50"/>
                    </a:lnTo>
                    <a:lnTo>
                      <a:pt x="269" y="93"/>
                    </a:lnTo>
                    <a:lnTo>
                      <a:pt x="267" y="110"/>
                    </a:lnTo>
                    <a:lnTo>
                      <a:pt x="253" y="129"/>
                    </a:lnTo>
                    <a:lnTo>
                      <a:pt x="231" y="150"/>
                    </a:lnTo>
                    <a:lnTo>
                      <a:pt x="241" y="164"/>
                    </a:lnTo>
                    <a:lnTo>
                      <a:pt x="245" y="154"/>
                    </a:lnTo>
                    <a:lnTo>
                      <a:pt x="250" y="158"/>
                    </a:lnTo>
                    <a:lnTo>
                      <a:pt x="245" y="163"/>
                    </a:lnTo>
                    <a:lnTo>
                      <a:pt x="251" y="164"/>
                    </a:lnTo>
                    <a:lnTo>
                      <a:pt x="248" y="176"/>
                    </a:lnTo>
                    <a:lnTo>
                      <a:pt x="245" y="176"/>
                    </a:lnTo>
                    <a:lnTo>
                      <a:pt x="243" y="180"/>
                    </a:lnTo>
                    <a:lnTo>
                      <a:pt x="251" y="195"/>
                    </a:lnTo>
                    <a:lnTo>
                      <a:pt x="253" y="208"/>
                    </a:lnTo>
                    <a:lnTo>
                      <a:pt x="237" y="216"/>
                    </a:lnTo>
                    <a:lnTo>
                      <a:pt x="221" y="242"/>
                    </a:lnTo>
                    <a:lnTo>
                      <a:pt x="201" y="257"/>
                    </a:lnTo>
                    <a:lnTo>
                      <a:pt x="169" y="257"/>
                    </a:lnTo>
                    <a:lnTo>
                      <a:pt x="158" y="268"/>
                    </a:lnTo>
                    <a:lnTo>
                      <a:pt x="137" y="258"/>
                    </a:lnTo>
                    <a:lnTo>
                      <a:pt x="80" y="264"/>
                    </a:lnTo>
                    <a:lnTo>
                      <a:pt x="39" y="281"/>
                    </a:lnTo>
                    <a:lnTo>
                      <a:pt x="41" y="296"/>
                    </a:lnTo>
                    <a:lnTo>
                      <a:pt x="39" y="303"/>
                    </a:lnTo>
                    <a:lnTo>
                      <a:pt x="42" y="303"/>
                    </a:lnTo>
                    <a:lnTo>
                      <a:pt x="47" y="318"/>
                    </a:lnTo>
                    <a:lnTo>
                      <a:pt x="55" y="316"/>
                    </a:lnTo>
                    <a:lnTo>
                      <a:pt x="60" y="333"/>
                    </a:lnTo>
                    <a:lnTo>
                      <a:pt x="60" y="335"/>
                    </a:lnTo>
                    <a:lnTo>
                      <a:pt x="47" y="346"/>
                    </a:lnTo>
                    <a:lnTo>
                      <a:pt x="45" y="361"/>
                    </a:lnTo>
                    <a:lnTo>
                      <a:pt x="0" y="406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66" name="Freeform 15"/>
              <p:cNvSpPr>
                <a:spLocks/>
              </p:cNvSpPr>
              <p:nvPr/>
            </p:nvSpPr>
            <p:spPr bwMode="auto">
              <a:xfrm>
                <a:off x="5268" y="1745"/>
                <a:ext cx="166" cy="99"/>
              </a:xfrm>
              <a:custGeom>
                <a:avLst/>
                <a:gdLst>
                  <a:gd name="T0" fmla="*/ 0 w 166"/>
                  <a:gd name="T1" fmla="*/ 88 h 99"/>
                  <a:gd name="T2" fmla="*/ 2 w 166"/>
                  <a:gd name="T3" fmla="*/ 96 h 99"/>
                  <a:gd name="T4" fmla="*/ 6 w 166"/>
                  <a:gd name="T5" fmla="*/ 96 h 99"/>
                  <a:gd name="T6" fmla="*/ 12 w 166"/>
                  <a:gd name="T7" fmla="*/ 88 h 99"/>
                  <a:gd name="T8" fmla="*/ 18 w 166"/>
                  <a:gd name="T9" fmla="*/ 87 h 99"/>
                  <a:gd name="T10" fmla="*/ 20 w 166"/>
                  <a:gd name="T11" fmla="*/ 88 h 99"/>
                  <a:gd name="T12" fmla="*/ 11 w 166"/>
                  <a:gd name="T13" fmla="*/ 98 h 99"/>
                  <a:gd name="T14" fmla="*/ 26 w 166"/>
                  <a:gd name="T15" fmla="*/ 91 h 99"/>
                  <a:gd name="T16" fmla="*/ 26 w 166"/>
                  <a:gd name="T17" fmla="*/ 87 h 99"/>
                  <a:gd name="T18" fmla="*/ 50 w 166"/>
                  <a:gd name="T19" fmla="*/ 78 h 99"/>
                  <a:gd name="T20" fmla="*/ 68 w 166"/>
                  <a:gd name="T21" fmla="*/ 65 h 99"/>
                  <a:gd name="T22" fmla="*/ 89 w 166"/>
                  <a:gd name="T23" fmla="*/ 57 h 99"/>
                  <a:gd name="T24" fmla="*/ 107 w 166"/>
                  <a:gd name="T25" fmla="*/ 45 h 99"/>
                  <a:gd name="T26" fmla="*/ 106 w 166"/>
                  <a:gd name="T27" fmla="*/ 48 h 99"/>
                  <a:gd name="T28" fmla="*/ 71 w 166"/>
                  <a:gd name="T29" fmla="*/ 72 h 99"/>
                  <a:gd name="T30" fmla="*/ 66 w 166"/>
                  <a:gd name="T31" fmla="*/ 75 h 99"/>
                  <a:gd name="T32" fmla="*/ 70 w 166"/>
                  <a:gd name="T33" fmla="*/ 77 h 99"/>
                  <a:gd name="T34" fmla="*/ 79 w 166"/>
                  <a:gd name="T35" fmla="*/ 70 h 99"/>
                  <a:gd name="T36" fmla="*/ 130 w 166"/>
                  <a:gd name="T37" fmla="*/ 33 h 99"/>
                  <a:gd name="T38" fmla="*/ 139 w 166"/>
                  <a:gd name="T39" fmla="*/ 24 h 99"/>
                  <a:gd name="T40" fmla="*/ 164 w 166"/>
                  <a:gd name="T41" fmla="*/ 4 h 99"/>
                  <a:gd name="T42" fmla="*/ 165 w 166"/>
                  <a:gd name="T43" fmla="*/ 0 h 99"/>
                  <a:gd name="T44" fmla="*/ 158 w 166"/>
                  <a:gd name="T45" fmla="*/ 0 h 99"/>
                  <a:gd name="T46" fmla="*/ 147 w 166"/>
                  <a:gd name="T47" fmla="*/ 11 h 99"/>
                  <a:gd name="T48" fmla="*/ 142 w 166"/>
                  <a:gd name="T49" fmla="*/ 9 h 99"/>
                  <a:gd name="T50" fmla="*/ 130 w 166"/>
                  <a:gd name="T51" fmla="*/ 18 h 99"/>
                  <a:gd name="T52" fmla="*/ 128 w 166"/>
                  <a:gd name="T53" fmla="*/ 17 h 99"/>
                  <a:gd name="T54" fmla="*/ 117 w 166"/>
                  <a:gd name="T55" fmla="*/ 37 h 99"/>
                  <a:gd name="T56" fmla="*/ 113 w 166"/>
                  <a:gd name="T57" fmla="*/ 33 h 99"/>
                  <a:gd name="T58" fmla="*/ 106 w 166"/>
                  <a:gd name="T59" fmla="*/ 33 h 99"/>
                  <a:gd name="T60" fmla="*/ 119 w 166"/>
                  <a:gd name="T61" fmla="*/ 17 h 99"/>
                  <a:gd name="T62" fmla="*/ 119 w 166"/>
                  <a:gd name="T63" fmla="*/ 11 h 99"/>
                  <a:gd name="T64" fmla="*/ 130 w 166"/>
                  <a:gd name="T65" fmla="*/ 0 h 99"/>
                  <a:gd name="T66" fmla="*/ 125 w 166"/>
                  <a:gd name="T67" fmla="*/ 0 h 99"/>
                  <a:gd name="T68" fmla="*/ 104 w 166"/>
                  <a:gd name="T69" fmla="*/ 23 h 99"/>
                  <a:gd name="T70" fmla="*/ 77 w 166"/>
                  <a:gd name="T71" fmla="*/ 36 h 99"/>
                  <a:gd name="T72" fmla="*/ 62 w 166"/>
                  <a:gd name="T73" fmla="*/ 37 h 99"/>
                  <a:gd name="T74" fmla="*/ 62 w 166"/>
                  <a:gd name="T75" fmla="*/ 43 h 99"/>
                  <a:gd name="T76" fmla="*/ 44 w 166"/>
                  <a:gd name="T77" fmla="*/ 49 h 99"/>
                  <a:gd name="T78" fmla="*/ 38 w 166"/>
                  <a:gd name="T79" fmla="*/ 46 h 99"/>
                  <a:gd name="T80" fmla="*/ 38 w 166"/>
                  <a:gd name="T81" fmla="*/ 51 h 99"/>
                  <a:gd name="T82" fmla="*/ 30 w 166"/>
                  <a:gd name="T83" fmla="*/ 51 h 99"/>
                  <a:gd name="T84" fmla="*/ 26 w 166"/>
                  <a:gd name="T85" fmla="*/ 57 h 99"/>
                  <a:gd name="T86" fmla="*/ 24 w 166"/>
                  <a:gd name="T87" fmla="*/ 65 h 99"/>
                  <a:gd name="T88" fmla="*/ 20 w 166"/>
                  <a:gd name="T89" fmla="*/ 62 h 99"/>
                  <a:gd name="T90" fmla="*/ 18 w 166"/>
                  <a:gd name="T91" fmla="*/ 70 h 99"/>
                  <a:gd name="T92" fmla="*/ 6 w 166"/>
                  <a:gd name="T93" fmla="*/ 74 h 99"/>
                  <a:gd name="T94" fmla="*/ 5 w 166"/>
                  <a:gd name="T95" fmla="*/ 80 h 99"/>
                  <a:gd name="T96" fmla="*/ 0 w 166"/>
                  <a:gd name="T97" fmla="*/ 88 h 99"/>
                  <a:gd name="T98" fmla="*/ 0 w 166"/>
                  <a:gd name="T99" fmla="*/ 88 h 9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6"/>
                  <a:gd name="T151" fmla="*/ 0 h 99"/>
                  <a:gd name="T152" fmla="*/ 166 w 166"/>
                  <a:gd name="T153" fmla="*/ 99 h 9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6" h="99">
                    <a:moveTo>
                      <a:pt x="0" y="88"/>
                    </a:moveTo>
                    <a:lnTo>
                      <a:pt x="2" y="96"/>
                    </a:lnTo>
                    <a:lnTo>
                      <a:pt x="6" y="96"/>
                    </a:lnTo>
                    <a:lnTo>
                      <a:pt x="12" y="88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11" y="98"/>
                    </a:lnTo>
                    <a:lnTo>
                      <a:pt x="26" y="91"/>
                    </a:lnTo>
                    <a:lnTo>
                      <a:pt x="26" y="87"/>
                    </a:lnTo>
                    <a:lnTo>
                      <a:pt x="50" y="78"/>
                    </a:lnTo>
                    <a:lnTo>
                      <a:pt x="68" y="65"/>
                    </a:lnTo>
                    <a:lnTo>
                      <a:pt x="89" y="57"/>
                    </a:lnTo>
                    <a:lnTo>
                      <a:pt x="107" y="45"/>
                    </a:lnTo>
                    <a:lnTo>
                      <a:pt x="106" y="48"/>
                    </a:lnTo>
                    <a:lnTo>
                      <a:pt x="71" y="72"/>
                    </a:lnTo>
                    <a:lnTo>
                      <a:pt x="66" y="75"/>
                    </a:lnTo>
                    <a:lnTo>
                      <a:pt x="70" y="77"/>
                    </a:lnTo>
                    <a:lnTo>
                      <a:pt x="79" y="70"/>
                    </a:lnTo>
                    <a:lnTo>
                      <a:pt x="130" y="33"/>
                    </a:lnTo>
                    <a:lnTo>
                      <a:pt x="139" y="24"/>
                    </a:lnTo>
                    <a:lnTo>
                      <a:pt x="164" y="4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47" y="11"/>
                    </a:lnTo>
                    <a:lnTo>
                      <a:pt x="142" y="9"/>
                    </a:lnTo>
                    <a:lnTo>
                      <a:pt x="130" y="18"/>
                    </a:lnTo>
                    <a:lnTo>
                      <a:pt x="128" y="17"/>
                    </a:lnTo>
                    <a:lnTo>
                      <a:pt x="117" y="37"/>
                    </a:lnTo>
                    <a:lnTo>
                      <a:pt x="113" y="33"/>
                    </a:lnTo>
                    <a:lnTo>
                      <a:pt x="106" y="33"/>
                    </a:lnTo>
                    <a:lnTo>
                      <a:pt x="119" y="17"/>
                    </a:lnTo>
                    <a:lnTo>
                      <a:pt x="119" y="11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04" y="23"/>
                    </a:lnTo>
                    <a:lnTo>
                      <a:pt x="77" y="36"/>
                    </a:lnTo>
                    <a:lnTo>
                      <a:pt x="62" y="37"/>
                    </a:lnTo>
                    <a:lnTo>
                      <a:pt x="62" y="43"/>
                    </a:lnTo>
                    <a:lnTo>
                      <a:pt x="44" y="49"/>
                    </a:lnTo>
                    <a:lnTo>
                      <a:pt x="38" y="46"/>
                    </a:lnTo>
                    <a:lnTo>
                      <a:pt x="38" y="51"/>
                    </a:lnTo>
                    <a:lnTo>
                      <a:pt x="30" y="51"/>
                    </a:lnTo>
                    <a:lnTo>
                      <a:pt x="26" y="57"/>
                    </a:lnTo>
                    <a:lnTo>
                      <a:pt x="24" y="65"/>
                    </a:lnTo>
                    <a:lnTo>
                      <a:pt x="20" y="62"/>
                    </a:lnTo>
                    <a:lnTo>
                      <a:pt x="18" y="70"/>
                    </a:lnTo>
                    <a:lnTo>
                      <a:pt x="6" y="74"/>
                    </a:lnTo>
                    <a:lnTo>
                      <a:pt x="5" y="80"/>
                    </a:lnTo>
                    <a:lnTo>
                      <a:pt x="0" y="88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564" name="Freeform 16"/>
            <p:cNvSpPr>
              <a:spLocks/>
            </p:cNvSpPr>
            <p:nvPr/>
          </p:nvSpPr>
          <p:spPr bwMode="auto">
            <a:xfrm>
              <a:off x="5178" y="1742"/>
              <a:ext cx="26" cy="27"/>
            </a:xfrm>
            <a:custGeom>
              <a:avLst/>
              <a:gdLst>
                <a:gd name="T0" fmla="*/ 0 w 27"/>
                <a:gd name="T1" fmla="*/ 20 h 28"/>
                <a:gd name="T2" fmla="*/ 4 w 27"/>
                <a:gd name="T3" fmla="*/ 7 h 28"/>
                <a:gd name="T4" fmla="*/ 15 w 27"/>
                <a:gd name="T5" fmla="*/ 0 h 28"/>
                <a:gd name="T6" fmla="*/ 19 w 27"/>
                <a:gd name="T7" fmla="*/ 6 h 28"/>
                <a:gd name="T8" fmla="*/ 13 w 27"/>
                <a:gd name="T9" fmla="*/ 15 h 28"/>
                <a:gd name="T10" fmla="*/ 0 w 27"/>
                <a:gd name="T11" fmla="*/ 20 h 28"/>
                <a:gd name="T12" fmla="*/ 0 w 27"/>
                <a:gd name="T13" fmla="*/ 2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8"/>
                <a:gd name="T23" fmla="*/ 27 w 27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8">
                  <a:moveTo>
                    <a:pt x="0" y="27"/>
                  </a:moveTo>
                  <a:lnTo>
                    <a:pt x="4" y="7"/>
                  </a:lnTo>
                  <a:lnTo>
                    <a:pt x="22" y="0"/>
                  </a:lnTo>
                  <a:lnTo>
                    <a:pt x="26" y="6"/>
                  </a:lnTo>
                  <a:lnTo>
                    <a:pt x="13" y="22"/>
                  </a:lnTo>
                  <a:lnTo>
                    <a:pt x="0" y="2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485" name="Freeform 17"/>
          <p:cNvSpPr>
            <a:spLocks/>
          </p:cNvSpPr>
          <p:nvPr/>
        </p:nvSpPr>
        <p:spPr bwMode="auto">
          <a:xfrm>
            <a:off x="5446713" y="3076575"/>
            <a:ext cx="906462" cy="784225"/>
          </a:xfrm>
          <a:custGeom>
            <a:avLst/>
            <a:gdLst>
              <a:gd name="T0" fmla="*/ 0 w 589"/>
              <a:gd name="T1" fmla="*/ 2147483647 h 516"/>
              <a:gd name="T2" fmla="*/ 2147483647 w 589"/>
              <a:gd name="T3" fmla="*/ 2147483647 h 516"/>
              <a:gd name="T4" fmla="*/ 2147483647 w 589"/>
              <a:gd name="T5" fmla="*/ 2147483647 h 516"/>
              <a:gd name="T6" fmla="*/ 2147483647 w 589"/>
              <a:gd name="T7" fmla="*/ 2147483647 h 516"/>
              <a:gd name="T8" fmla="*/ 2147483647 w 589"/>
              <a:gd name="T9" fmla="*/ 2147483647 h 516"/>
              <a:gd name="T10" fmla="*/ 2147483647 w 589"/>
              <a:gd name="T11" fmla="*/ 2147483647 h 516"/>
              <a:gd name="T12" fmla="*/ 2147483647 w 589"/>
              <a:gd name="T13" fmla="*/ 2147483647 h 516"/>
              <a:gd name="T14" fmla="*/ 2147483647 w 589"/>
              <a:gd name="T15" fmla="*/ 2147483647 h 516"/>
              <a:gd name="T16" fmla="*/ 2147483647 w 589"/>
              <a:gd name="T17" fmla="*/ 2147483647 h 516"/>
              <a:gd name="T18" fmla="*/ 2147483647 w 589"/>
              <a:gd name="T19" fmla="*/ 2147483647 h 516"/>
              <a:gd name="T20" fmla="*/ 2147483647 w 589"/>
              <a:gd name="T21" fmla="*/ 2147483647 h 516"/>
              <a:gd name="T22" fmla="*/ 2147483647 w 589"/>
              <a:gd name="T23" fmla="*/ 2147483647 h 516"/>
              <a:gd name="T24" fmla="*/ 2147483647 w 589"/>
              <a:gd name="T25" fmla="*/ 2147483647 h 516"/>
              <a:gd name="T26" fmla="*/ 2147483647 w 589"/>
              <a:gd name="T27" fmla="*/ 2147483647 h 516"/>
              <a:gd name="T28" fmla="*/ 2147483647 w 589"/>
              <a:gd name="T29" fmla="*/ 2147483647 h 516"/>
              <a:gd name="T30" fmla="*/ 2147483647 w 589"/>
              <a:gd name="T31" fmla="*/ 2147483647 h 516"/>
              <a:gd name="T32" fmla="*/ 2147483647 w 589"/>
              <a:gd name="T33" fmla="*/ 2147483647 h 516"/>
              <a:gd name="T34" fmla="*/ 2147483647 w 589"/>
              <a:gd name="T35" fmla="*/ 2147483647 h 516"/>
              <a:gd name="T36" fmla="*/ 2147483647 w 589"/>
              <a:gd name="T37" fmla="*/ 2147483647 h 516"/>
              <a:gd name="T38" fmla="*/ 2147483647 w 589"/>
              <a:gd name="T39" fmla="*/ 2147483647 h 516"/>
              <a:gd name="T40" fmla="*/ 2147483647 w 589"/>
              <a:gd name="T41" fmla="*/ 2147483647 h 516"/>
              <a:gd name="T42" fmla="*/ 2147483647 w 589"/>
              <a:gd name="T43" fmla="*/ 2147483647 h 516"/>
              <a:gd name="T44" fmla="*/ 2147483647 w 589"/>
              <a:gd name="T45" fmla="*/ 2147483647 h 516"/>
              <a:gd name="T46" fmla="*/ 2147483647 w 589"/>
              <a:gd name="T47" fmla="*/ 2147483647 h 516"/>
              <a:gd name="T48" fmla="*/ 2147483647 w 589"/>
              <a:gd name="T49" fmla="*/ 2147483647 h 516"/>
              <a:gd name="T50" fmla="*/ 2147483647 w 589"/>
              <a:gd name="T51" fmla="*/ 2147483647 h 516"/>
              <a:gd name="T52" fmla="*/ 2147483647 w 589"/>
              <a:gd name="T53" fmla="*/ 2147483647 h 516"/>
              <a:gd name="T54" fmla="*/ 2147483647 w 589"/>
              <a:gd name="T55" fmla="*/ 2147483647 h 516"/>
              <a:gd name="T56" fmla="*/ 2147483647 w 589"/>
              <a:gd name="T57" fmla="*/ 2147483647 h 516"/>
              <a:gd name="T58" fmla="*/ 2147483647 w 589"/>
              <a:gd name="T59" fmla="*/ 2147483647 h 516"/>
              <a:gd name="T60" fmla="*/ 2147483647 w 589"/>
              <a:gd name="T61" fmla="*/ 2147483647 h 516"/>
              <a:gd name="T62" fmla="*/ 2147483647 w 589"/>
              <a:gd name="T63" fmla="*/ 2147483647 h 516"/>
              <a:gd name="T64" fmla="*/ 2147483647 w 589"/>
              <a:gd name="T65" fmla="*/ 2147483647 h 516"/>
              <a:gd name="T66" fmla="*/ 2147483647 w 589"/>
              <a:gd name="T67" fmla="*/ 2147483647 h 516"/>
              <a:gd name="T68" fmla="*/ 2147483647 w 589"/>
              <a:gd name="T69" fmla="*/ 2147483647 h 516"/>
              <a:gd name="T70" fmla="*/ 2147483647 w 589"/>
              <a:gd name="T71" fmla="*/ 2147483647 h 516"/>
              <a:gd name="T72" fmla="*/ 2147483647 w 589"/>
              <a:gd name="T73" fmla="*/ 2147483647 h 516"/>
              <a:gd name="T74" fmla="*/ 2147483647 w 589"/>
              <a:gd name="T75" fmla="*/ 0 h 516"/>
              <a:gd name="T76" fmla="*/ 0 w 589"/>
              <a:gd name="T77" fmla="*/ 2147483647 h 516"/>
              <a:gd name="T78" fmla="*/ 0 w 589"/>
              <a:gd name="T79" fmla="*/ 2147483647 h 5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89"/>
              <a:gd name="T121" fmla="*/ 0 h 516"/>
              <a:gd name="T122" fmla="*/ 589 w 589"/>
              <a:gd name="T123" fmla="*/ 516 h 5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89" h="516">
                <a:moveTo>
                  <a:pt x="0" y="7"/>
                </a:moveTo>
                <a:lnTo>
                  <a:pt x="31" y="73"/>
                </a:lnTo>
                <a:lnTo>
                  <a:pt x="50" y="90"/>
                </a:lnTo>
                <a:lnTo>
                  <a:pt x="60" y="86"/>
                </a:lnTo>
                <a:lnTo>
                  <a:pt x="72" y="93"/>
                </a:lnTo>
                <a:lnTo>
                  <a:pt x="73" y="104"/>
                </a:lnTo>
                <a:lnTo>
                  <a:pt x="62" y="104"/>
                </a:lnTo>
                <a:lnTo>
                  <a:pt x="53" y="126"/>
                </a:lnTo>
                <a:lnTo>
                  <a:pt x="76" y="165"/>
                </a:lnTo>
                <a:lnTo>
                  <a:pt x="97" y="170"/>
                </a:lnTo>
                <a:lnTo>
                  <a:pt x="95" y="409"/>
                </a:lnTo>
                <a:lnTo>
                  <a:pt x="97" y="467"/>
                </a:lnTo>
                <a:lnTo>
                  <a:pt x="489" y="455"/>
                </a:lnTo>
                <a:lnTo>
                  <a:pt x="495" y="491"/>
                </a:lnTo>
                <a:lnTo>
                  <a:pt x="479" y="515"/>
                </a:lnTo>
                <a:lnTo>
                  <a:pt x="539" y="511"/>
                </a:lnTo>
                <a:lnTo>
                  <a:pt x="548" y="491"/>
                </a:lnTo>
                <a:lnTo>
                  <a:pt x="549" y="467"/>
                </a:lnTo>
                <a:lnTo>
                  <a:pt x="562" y="452"/>
                </a:lnTo>
                <a:lnTo>
                  <a:pt x="568" y="437"/>
                </a:lnTo>
                <a:lnTo>
                  <a:pt x="582" y="436"/>
                </a:lnTo>
                <a:lnTo>
                  <a:pt x="588" y="398"/>
                </a:lnTo>
                <a:lnTo>
                  <a:pt x="580" y="394"/>
                </a:lnTo>
                <a:lnTo>
                  <a:pt x="567" y="393"/>
                </a:lnTo>
                <a:lnTo>
                  <a:pt x="552" y="368"/>
                </a:lnTo>
                <a:lnTo>
                  <a:pt x="545" y="334"/>
                </a:lnTo>
                <a:lnTo>
                  <a:pt x="529" y="307"/>
                </a:lnTo>
                <a:lnTo>
                  <a:pt x="506" y="298"/>
                </a:lnTo>
                <a:lnTo>
                  <a:pt x="478" y="273"/>
                </a:lnTo>
                <a:lnTo>
                  <a:pt x="467" y="243"/>
                </a:lnTo>
                <a:lnTo>
                  <a:pt x="484" y="195"/>
                </a:lnTo>
                <a:lnTo>
                  <a:pt x="471" y="185"/>
                </a:lnTo>
                <a:lnTo>
                  <a:pt x="437" y="185"/>
                </a:lnTo>
                <a:lnTo>
                  <a:pt x="429" y="152"/>
                </a:lnTo>
                <a:lnTo>
                  <a:pt x="372" y="93"/>
                </a:lnTo>
                <a:lnTo>
                  <a:pt x="358" y="44"/>
                </a:lnTo>
                <a:lnTo>
                  <a:pt x="367" y="26"/>
                </a:lnTo>
                <a:lnTo>
                  <a:pt x="339" y="0"/>
                </a:lnTo>
                <a:lnTo>
                  <a:pt x="0" y="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86" name="Freeform 18"/>
          <p:cNvSpPr>
            <a:spLocks/>
          </p:cNvSpPr>
          <p:nvPr/>
        </p:nvSpPr>
        <p:spPr bwMode="auto">
          <a:xfrm>
            <a:off x="1758950" y="2312988"/>
            <a:ext cx="1089025" cy="1839912"/>
          </a:xfrm>
          <a:custGeom>
            <a:avLst/>
            <a:gdLst>
              <a:gd name="T0" fmla="*/ 2147483647 w 706"/>
              <a:gd name="T1" fmla="*/ 2147483647 h 1209"/>
              <a:gd name="T2" fmla="*/ 2147483647 w 706"/>
              <a:gd name="T3" fmla="*/ 2147483647 h 1209"/>
              <a:gd name="T4" fmla="*/ 2147483647 w 706"/>
              <a:gd name="T5" fmla="*/ 2147483647 h 1209"/>
              <a:gd name="T6" fmla="*/ 2147483647 w 706"/>
              <a:gd name="T7" fmla="*/ 2147483647 h 1209"/>
              <a:gd name="T8" fmla="*/ 2147483647 w 706"/>
              <a:gd name="T9" fmla="*/ 2147483647 h 1209"/>
              <a:gd name="T10" fmla="*/ 2147483647 w 706"/>
              <a:gd name="T11" fmla="*/ 2147483647 h 1209"/>
              <a:gd name="T12" fmla="*/ 2147483647 w 706"/>
              <a:gd name="T13" fmla="*/ 2147483647 h 1209"/>
              <a:gd name="T14" fmla="*/ 2147483647 w 706"/>
              <a:gd name="T15" fmla="*/ 2147483647 h 1209"/>
              <a:gd name="T16" fmla="*/ 2147483647 w 706"/>
              <a:gd name="T17" fmla="*/ 2147483647 h 1209"/>
              <a:gd name="T18" fmla="*/ 2147483647 w 706"/>
              <a:gd name="T19" fmla="*/ 2147483647 h 1209"/>
              <a:gd name="T20" fmla="*/ 2147483647 w 706"/>
              <a:gd name="T21" fmla="*/ 2147483647 h 1209"/>
              <a:gd name="T22" fmla="*/ 2147483647 w 706"/>
              <a:gd name="T23" fmla="*/ 2147483647 h 1209"/>
              <a:gd name="T24" fmla="*/ 2147483647 w 706"/>
              <a:gd name="T25" fmla="*/ 2147483647 h 1209"/>
              <a:gd name="T26" fmla="*/ 2147483647 w 706"/>
              <a:gd name="T27" fmla="*/ 2147483647 h 1209"/>
              <a:gd name="T28" fmla="*/ 2147483647 w 706"/>
              <a:gd name="T29" fmla="*/ 2147483647 h 1209"/>
              <a:gd name="T30" fmla="*/ 2147483647 w 706"/>
              <a:gd name="T31" fmla="*/ 2147483647 h 1209"/>
              <a:gd name="T32" fmla="*/ 2147483647 w 706"/>
              <a:gd name="T33" fmla="*/ 2147483647 h 1209"/>
              <a:gd name="T34" fmla="*/ 2147483647 w 706"/>
              <a:gd name="T35" fmla="*/ 2147483647 h 1209"/>
              <a:gd name="T36" fmla="*/ 2147483647 w 706"/>
              <a:gd name="T37" fmla="*/ 2147483647 h 1209"/>
              <a:gd name="T38" fmla="*/ 2147483647 w 706"/>
              <a:gd name="T39" fmla="*/ 2147483647 h 1209"/>
              <a:gd name="T40" fmla="*/ 2147483647 w 706"/>
              <a:gd name="T41" fmla="*/ 2147483647 h 1209"/>
              <a:gd name="T42" fmla="*/ 2147483647 w 706"/>
              <a:gd name="T43" fmla="*/ 2147483647 h 1209"/>
              <a:gd name="T44" fmla="*/ 2147483647 w 706"/>
              <a:gd name="T45" fmla="*/ 2147483647 h 1209"/>
              <a:gd name="T46" fmla="*/ 2147483647 w 706"/>
              <a:gd name="T47" fmla="*/ 2147483647 h 1209"/>
              <a:gd name="T48" fmla="*/ 2147483647 w 706"/>
              <a:gd name="T49" fmla="*/ 2147483647 h 1209"/>
              <a:gd name="T50" fmla="*/ 2147483647 w 706"/>
              <a:gd name="T51" fmla="*/ 2147483647 h 1209"/>
              <a:gd name="T52" fmla="*/ 2147483647 w 706"/>
              <a:gd name="T53" fmla="*/ 2147483647 h 1209"/>
              <a:gd name="T54" fmla="*/ 2147483647 w 706"/>
              <a:gd name="T55" fmla="*/ 2147483647 h 1209"/>
              <a:gd name="T56" fmla="*/ 2147483647 w 706"/>
              <a:gd name="T57" fmla="*/ 2147483647 h 1209"/>
              <a:gd name="T58" fmla="*/ 2147483647 w 706"/>
              <a:gd name="T59" fmla="*/ 2147483647 h 1209"/>
              <a:gd name="T60" fmla="*/ 2147483647 w 706"/>
              <a:gd name="T61" fmla="*/ 2147483647 h 1209"/>
              <a:gd name="T62" fmla="*/ 2147483647 w 706"/>
              <a:gd name="T63" fmla="*/ 2147483647 h 1209"/>
              <a:gd name="T64" fmla="*/ 2147483647 w 706"/>
              <a:gd name="T65" fmla="*/ 2147483647 h 1209"/>
              <a:gd name="T66" fmla="*/ 2147483647 w 706"/>
              <a:gd name="T67" fmla="*/ 2147483647 h 1209"/>
              <a:gd name="T68" fmla="*/ 2147483647 w 706"/>
              <a:gd name="T69" fmla="*/ 2147483647 h 1209"/>
              <a:gd name="T70" fmla="*/ 2147483647 w 706"/>
              <a:gd name="T71" fmla="*/ 2147483647 h 1209"/>
              <a:gd name="T72" fmla="*/ 2147483647 w 706"/>
              <a:gd name="T73" fmla="*/ 2147483647 h 1209"/>
              <a:gd name="T74" fmla="*/ 2147483647 w 706"/>
              <a:gd name="T75" fmla="*/ 2147483647 h 1209"/>
              <a:gd name="T76" fmla="*/ 2147483647 w 706"/>
              <a:gd name="T77" fmla="*/ 2147483647 h 1209"/>
              <a:gd name="T78" fmla="*/ 2147483647 w 706"/>
              <a:gd name="T79" fmla="*/ 2147483647 h 1209"/>
              <a:gd name="T80" fmla="*/ 2147483647 w 706"/>
              <a:gd name="T81" fmla="*/ 2147483647 h 1209"/>
              <a:gd name="T82" fmla="*/ 2147483647 w 706"/>
              <a:gd name="T83" fmla="*/ 2147483647 h 1209"/>
              <a:gd name="T84" fmla="*/ 2147483647 w 706"/>
              <a:gd name="T85" fmla="*/ 2147483647 h 1209"/>
              <a:gd name="T86" fmla="*/ 2147483647 w 706"/>
              <a:gd name="T87" fmla="*/ 2147483647 h 1209"/>
              <a:gd name="T88" fmla="*/ 2147483647 w 706"/>
              <a:gd name="T89" fmla="*/ 2147483647 h 1209"/>
              <a:gd name="T90" fmla="*/ 2147483647 w 706"/>
              <a:gd name="T91" fmla="*/ 2147483647 h 1209"/>
              <a:gd name="T92" fmla="*/ 2147483647 w 706"/>
              <a:gd name="T93" fmla="*/ 2147483647 h 1209"/>
              <a:gd name="T94" fmla="*/ 2147483647 w 706"/>
              <a:gd name="T95" fmla="*/ 2147483647 h 1209"/>
              <a:gd name="T96" fmla="*/ 2147483647 w 706"/>
              <a:gd name="T97" fmla="*/ 0 h 1209"/>
              <a:gd name="T98" fmla="*/ 2147483647 w 706"/>
              <a:gd name="T99" fmla="*/ 2147483647 h 1209"/>
              <a:gd name="T100" fmla="*/ 2147483647 w 706"/>
              <a:gd name="T101" fmla="*/ 2147483647 h 1209"/>
              <a:gd name="T102" fmla="*/ 0 w 706"/>
              <a:gd name="T103" fmla="*/ 2147483647 h 1209"/>
              <a:gd name="T104" fmla="*/ 2147483647 w 706"/>
              <a:gd name="T105" fmla="*/ 2147483647 h 1209"/>
              <a:gd name="T106" fmla="*/ 2147483647 w 706"/>
              <a:gd name="T107" fmla="*/ 2147483647 h 120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06"/>
              <a:gd name="T163" fmla="*/ 0 h 1209"/>
              <a:gd name="T164" fmla="*/ 706 w 706"/>
              <a:gd name="T165" fmla="*/ 1209 h 120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06" h="1209">
                <a:moveTo>
                  <a:pt x="15" y="218"/>
                </a:moveTo>
                <a:lnTo>
                  <a:pt x="25" y="244"/>
                </a:lnTo>
                <a:lnTo>
                  <a:pt x="4" y="339"/>
                </a:lnTo>
                <a:lnTo>
                  <a:pt x="15" y="366"/>
                </a:lnTo>
                <a:lnTo>
                  <a:pt x="73" y="492"/>
                </a:lnTo>
                <a:lnTo>
                  <a:pt x="78" y="486"/>
                </a:lnTo>
                <a:lnTo>
                  <a:pt x="82" y="459"/>
                </a:lnTo>
                <a:lnTo>
                  <a:pt x="90" y="457"/>
                </a:lnTo>
                <a:lnTo>
                  <a:pt x="99" y="462"/>
                </a:lnTo>
                <a:lnTo>
                  <a:pt x="82" y="479"/>
                </a:lnTo>
                <a:lnTo>
                  <a:pt x="90" y="488"/>
                </a:lnTo>
                <a:lnTo>
                  <a:pt x="104" y="542"/>
                </a:lnTo>
                <a:lnTo>
                  <a:pt x="95" y="540"/>
                </a:lnTo>
                <a:lnTo>
                  <a:pt x="75" y="520"/>
                </a:lnTo>
                <a:lnTo>
                  <a:pt x="82" y="497"/>
                </a:lnTo>
                <a:lnTo>
                  <a:pt x="70" y="497"/>
                </a:lnTo>
                <a:lnTo>
                  <a:pt x="60" y="521"/>
                </a:lnTo>
                <a:lnTo>
                  <a:pt x="63" y="570"/>
                </a:lnTo>
                <a:lnTo>
                  <a:pt x="75" y="592"/>
                </a:lnTo>
                <a:lnTo>
                  <a:pt x="102" y="610"/>
                </a:lnTo>
                <a:lnTo>
                  <a:pt x="93" y="635"/>
                </a:lnTo>
                <a:lnTo>
                  <a:pt x="78" y="638"/>
                </a:lnTo>
                <a:lnTo>
                  <a:pt x="75" y="670"/>
                </a:lnTo>
                <a:lnTo>
                  <a:pt x="111" y="742"/>
                </a:lnTo>
                <a:lnTo>
                  <a:pt x="137" y="787"/>
                </a:lnTo>
                <a:lnTo>
                  <a:pt x="134" y="813"/>
                </a:lnTo>
                <a:lnTo>
                  <a:pt x="151" y="830"/>
                </a:lnTo>
                <a:lnTo>
                  <a:pt x="143" y="849"/>
                </a:lnTo>
                <a:lnTo>
                  <a:pt x="133" y="891"/>
                </a:lnTo>
                <a:lnTo>
                  <a:pt x="145" y="906"/>
                </a:lnTo>
                <a:lnTo>
                  <a:pt x="231" y="935"/>
                </a:lnTo>
                <a:lnTo>
                  <a:pt x="266" y="984"/>
                </a:lnTo>
                <a:lnTo>
                  <a:pt x="306" y="999"/>
                </a:lnTo>
                <a:lnTo>
                  <a:pt x="306" y="1029"/>
                </a:lnTo>
                <a:lnTo>
                  <a:pt x="335" y="1035"/>
                </a:lnTo>
                <a:lnTo>
                  <a:pt x="372" y="1084"/>
                </a:lnTo>
                <a:lnTo>
                  <a:pt x="391" y="1126"/>
                </a:lnTo>
                <a:lnTo>
                  <a:pt x="392" y="1192"/>
                </a:lnTo>
                <a:lnTo>
                  <a:pt x="642" y="1208"/>
                </a:lnTo>
                <a:lnTo>
                  <a:pt x="628" y="1180"/>
                </a:lnTo>
                <a:lnTo>
                  <a:pt x="635" y="1142"/>
                </a:lnTo>
                <a:lnTo>
                  <a:pt x="674" y="1076"/>
                </a:lnTo>
                <a:lnTo>
                  <a:pt x="705" y="1057"/>
                </a:lnTo>
                <a:lnTo>
                  <a:pt x="686" y="1034"/>
                </a:lnTo>
                <a:lnTo>
                  <a:pt x="674" y="968"/>
                </a:lnTo>
                <a:lnTo>
                  <a:pt x="340" y="464"/>
                </a:lnTo>
                <a:lnTo>
                  <a:pt x="316" y="413"/>
                </a:lnTo>
                <a:lnTo>
                  <a:pt x="399" y="92"/>
                </a:lnTo>
                <a:lnTo>
                  <a:pt x="66" y="0"/>
                </a:lnTo>
                <a:lnTo>
                  <a:pt x="57" y="18"/>
                </a:lnTo>
                <a:lnTo>
                  <a:pt x="60" y="60"/>
                </a:lnTo>
                <a:lnTo>
                  <a:pt x="0" y="161"/>
                </a:lnTo>
                <a:lnTo>
                  <a:pt x="15" y="218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955675" y="3232150"/>
            <a:ext cx="803275" cy="557213"/>
            <a:chOff x="283" y="2463"/>
            <a:chExt cx="521" cy="366"/>
          </a:xfrm>
          <a:solidFill>
            <a:srgbClr val="FF0000"/>
          </a:solidFill>
        </p:grpSpPr>
        <p:sp>
          <p:nvSpPr>
            <p:cNvPr id="47186" name="Freeform 20"/>
            <p:cNvSpPr>
              <a:spLocks/>
            </p:cNvSpPr>
            <p:nvPr/>
          </p:nvSpPr>
          <p:spPr bwMode="auto">
            <a:xfrm>
              <a:off x="283" y="2463"/>
              <a:ext cx="56" cy="41"/>
            </a:xfrm>
            <a:custGeom>
              <a:avLst/>
              <a:gdLst>
                <a:gd name="T0" fmla="*/ 0 w 56"/>
                <a:gd name="T1" fmla="*/ 22 h 41"/>
                <a:gd name="T2" fmla="*/ 19 w 56"/>
                <a:gd name="T3" fmla="*/ 40 h 41"/>
                <a:gd name="T4" fmla="*/ 31 w 56"/>
                <a:gd name="T5" fmla="*/ 40 h 41"/>
                <a:gd name="T6" fmla="*/ 48 w 56"/>
                <a:gd name="T7" fmla="*/ 29 h 41"/>
                <a:gd name="T8" fmla="*/ 55 w 56"/>
                <a:gd name="T9" fmla="*/ 6 h 41"/>
                <a:gd name="T10" fmla="*/ 41 w 56"/>
                <a:gd name="T11" fmla="*/ 0 h 41"/>
                <a:gd name="T12" fmla="*/ 28 w 56"/>
                <a:gd name="T13" fmla="*/ 0 h 41"/>
                <a:gd name="T14" fmla="*/ 0 w 56"/>
                <a:gd name="T15" fmla="*/ 22 h 41"/>
                <a:gd name="T16" fmla="*/ 0 w 56"/>
                <a:gd name="T17" fmla="*/ 22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1"/>
                <a:gd name="T29" fmla="*/ 56 w 56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1">
                  <a:moveTo>
                    <a:pt x="0" y="22"/>
                  </a:moveTo>
                  <a:lnTo>
                    <a:pt x="19" y="40"/>
                  </a:lnTo>
                  <a:lnTo>
                    <a:pt x="31" y="40"/>
                  </a:lnTo>
                  <a:lnTo>
                    <a:pt x="48" y="29"/>
                  </a:lnTo>
                  <a:lnTo>
                    <a:pt x="55" y="6"/>
                  </a:lnTo>
                  <a:lnTo>
                    <a:pt x="41" y="0"/>
                  </a:lnTo>
                  <a:lnTo>
                    <a:pt x="28" y="0"/>
                  </a:lnTo>
                  <a:lnTo>
                    <a:pt x="0" y="22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87" name="Freeform 21"/>
            <p:cNvSpPr>
              <a:spLocks/>
            </p:cNvSpPr>
            <p:nvPr/>
          </p:nvSpPr>
          <p:spPr bwMode="auto">
            <a:xfrm>
              <a:off x="445" y="2523"/>
              <a:ext cx="61" cy="53"/>
            </a:xfrm>
            <a:custGeom>
              <a:avLst/>
              <a:gdLst>
                <a:gd name="T0" fmla="*/ 0 w 61"/>
                <a:gd name="T1" fmla="*/ 12 h 53"/>
                <a:gd name="T2" fmla="*/ 14 w 61"/>
                <a:gd name="T3" fmla="*/ 41 h 53"/>
                <a:gd name="T4" fmla="*/ 27 w 61"/>
                <a:gd name="T5" fmla="*/ 41 h 53"/>
                <a:gd name="T6" fmla="*/ 28 w 61"/>
                <a:gd name="T7" fmla="*/ 33 h 53"/>
                <a:gd name="T8" fmla="*/ 45 w 61"/>
                <a:gd name="T9" fmla="*/ 52 h 53"/>
                <a:gd name="T10" fmla="*/ 60 w 61"/>
                <a:gd name="T11" fmla="*/ 49 h 53"/>
                <a:gd name="T12" fmla="*/ 57 w 61"/>
                <a:gd name="T13" fmla="*/ 31 h 53"/>
                <a:gd name="T14" fmla="*/ 42 w 61"/>
                <a:gd name="T15" fmla="*/ 25 h 53"/>
                <a:gd name="T16" fmla="*/ 30 w 61"/>
                <a:gd name="T17" fmla="*/ 0 h 53"/>
                <a:gd name="T18" fmla="*/ 0 w 61"/>
                <a:gd name="T19" fmla="*/ 12 h 53"/>
                <a:gd name="T20" fmla="*/ 0 w 61"/>
                <a:gd name="T21" fmla="*/ 12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53"/>
                <a:gd name="T35" fmla="*/ 61 w 61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53">
                  <a:moveTo>
                    <a:pt x="0" y="12"/>
                  </a:moveTo>
                  <a:lnTo>
                    <a:pt x="14" y="41"/>
                  </a:lnTo>
                  <a:lnTo>
                    <a:pt x="27" y="41"/>
                  </a:lnTo>
                  <a:lnTo>
                    <a:pt x="28" y="33"/>
                  </a:lnTo>
                  <a:lnTo>
                    <a:pt x="45" y="52"/>
                  </a:lnTo>
                  <a:lnTo>
                    <a:pt x="60" y="49"/>
                  </a:lnTo>
                  <a:lnTo>
                    <a:pt x="57" y="31"/>
                  </a:lnTo>
                  <a:lnTo>
                    <a:pt x="42" y="25"/>
                  </a:lnTo>
                  <a:lnTo>
                    <a:pt x="30" y="0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88" name="Freeform 22"/>
            <p:cNvSpPr>
              <a:spLocks/>
            </p:cNvSpPr>
            <p:nvPr/>
          </p:nvSpPr>
          <p:spPr bwMode="auto">
            <a:xfrm>
              <a:off x="542" y="2577"/>
              <a:ext cx="62" cy="27"/>
            </a:xfrm>
            <a:custGeom>
              <a:avLst/>
              <a:gdLst>
                <a:gd name="T0" fmla="*/ 0 w 62"/>
                <a:gd name="T1" fmla="*/ 21 h 27"/>
                <a:gd name="T2" fmla="*/ 5 w 62"/>
                <a:gd name="T3" fmla="*/ 0 h 27"/>
                <a:gd name="T4" fmla="*/ 61 w 62"/>
                <a:gd name="T5" fmla="*/ 11 h 27"/>
                <a:gd name="T6" fmla="*/ 49 w 62"/>
                <a:gd name="T7" fmla="*/ 26 h 27"/>
                <a:gd name="T8" fmla="*/ 0 w 62"/>
                <a:gd name="T9" fmla="*/ 21 h 27"/>
                <a:gd name="T10" fmla="*/ 0 w 62"/>
                <a:gd name="T11" fmla="*/ 21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27"/>
                <a:gd name="T20" fmla="*/ 62 w 6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27">
                  <a:moveTo>
                    <a:pt x="0" y="21"/>
                  </a:moveTo>
                  <a:lnTo>
                    <a:pt x="5" y="0"/>
                  </a:lnTo>
                  <a:lnTo>
                    <a:pt x="61" y="11"/>
                  </a:lnTo>
                  <a:lnTo>
                    <a:pt x="49" y="26"/>
                  </a:lnTo>
                  <a:lnTo>
                    <a:pt x="0" y="21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89" name="Freeform 23"/>
            <p:cNvSpPr>
              <a:spLocks/>
            </p:cNvSpPr>
            <p:nvPr/>
          </p:nvSpPr>
          <p:spPr bwMode="auto">
            <a:xfrm>
              <a:off x="568" y="2612"/>
              <a:ext cx="30" cy="27"/>
            </a:xfrm>
            <a:custGeom>
              <a:avLst/>
              <a:gdLst>
                <a:gd name="T0" fmla="*/ 0 w 30"/>
                <a:gd name="T1" fmla="*/ 0 h 27"/>
                <a:gd name="T2" fmla="*/ 9 w 30"/>
                <a:gd name="T3" fmla="*/ 26 h 27"/>
                <a:gd name="T4" fmla="*/ 29 w 30"/>
                <a:gd name="T5" fmla="*/ 13 h 27"/>
                <a:gd name="T6" fmla="*/ 19 w 30"/>
                <a:gd name="T7" fmla="*/ 0 h 27"/>
                <a:gd name="T8" fmla="*/ 0 w 30"/>
                <a:gd name="T9" fmla="*/ 0 h 27"/>
                <a:gd name="T10" fmla="*/ 0 w 30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7"/>
                <a:gd name="T20" fmla="*/ 30 w 3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7">
                  <a:moveTo>
                    <a:pt x="0" y="0"/>
                  </a:moveTo>
                  <a:lnTo>
                    <a:pt x="9" y="26"/>
                  </a:lnTo>
                  <a:lnTo>
                    <a:pt x="29" y="13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90" name="Freeform 24"/>
            <p:cNvSpPr>
              <a:spLocks/>
            </p:cNvSpPr>
            <p:nvPr/>
          </p:nvSpPr>
          <p:spPr bwMode="auto">
            <a:xfrm>
              <a:off x="607" y="2597"/>
              <a:ext cx="76" cy="47"/>
            </a:xfrm>
            <a:custGeom>
              <a:avLst/>
              <a:gdLst>
                <a:gd name="T0" fmla="*/ 0 w 76"/>
                <a:gd name="T1" fmla="*/ 12 h 47"/>
                <a:gd name="T2" fmla="*/ 9 w 76"/>
                <a:gd name="T3" fmla="*/ 0 h 47"/>
                <a:gd name="T4" fmla="*/ 21 w 76"/>
                <a:gd name="T5" fmla="*/ 12 h 47"/>
                <a:gd name="T6" fmla="*/ 44 w 76"/>
                <a:gd name="T7" fmla="*/ 9 h 47"/>
                <a:gd name="T8" fmla="*/ 75 w 76"/>
                <a:gd name="T9" fmla="*/ 29 h 47"/>
                <a:gd name="T10" fmla="*/ 64 w 76"/>
                <a:gd name="T11" fmla="*/ 37 h 47"/>
                <a:gd name="T12" fmla="*/ 29 w 76"/>
                <a:gd name="T13" fmla="*/ 46 h 47"/>
                <a:gd name="T14" fmla="*/ 21 w 76"/>
                <a:gd name="T15" fmla="*/ 23 h 47"/>
                <a:gd name="T16" fmla="*/ 9 w 76"/>
                <a:gd name="T17" fmla="*/ 23 h 47"/>
                <a:gd name="T18" fmla="*/ 0 w 76"/>
                <a:gd name="T19" fmla="*/ 12 h 47"/>
                <a:gd name="T20" fmla="*/ 0 w 76"/>
                <a:gd name="T21" fmla="*/ 12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47"/>
                <a:gd name="T35" fmla="*/ 76 w 76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47">
                  <a:moveTo>
                    <a:pt x="0" y="12"/>
                  </a:moveTo>
                  <a:lnTo>
                    <a:pt x="9" y="0"/>
                  </a:lnTo>
                  <a:lnTo>
                    <a:pt x="21" y="12"/>
                  </a:lnTo>
                  <a:lnTo>
                    <a:pt x="44" y="9"/>
                  </a:lnTo>
                  <a:lnTo>
                    <a:pt x="75" y="29"/>
                  </a:lnTo>
                  <a:lnTo>
                    <a:pt x="64" y="37"/>
                  </a:lnTo>
                  <a:lnTo>
                    <a:pt x="29" y="46"/>
                  </a:lnTo>
                  <a:lnTo>
                    <a:pt x="21" y="23"/>
                  </a:lnTo>
                  <a:lnTo>
                    <a:pt x="9" y="23"/>
                  </a:lnTo>
                  <a:lnTo>
                    <a:pt x="0" y="12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91" name="Freeform 25"/>
            <p:cNvSpPr>
              <a:spLocks/>
            </p:cNvSpPr>
            <p:nvPr/>
          </p:nvSpPr>
          <p:spPr bwMode="auto">
            <a:xfrm>
              <a:off x="677" y="2682"/>
              <a:ext cx="127" cy="147"/>
            </a:xfrm>
            <a:custGeom>
              <a:avLst/>
              <a:gdLst>
                <a:gd name="T0" fmla="*/ 0 w 127"/>
                <a:gd name="T1" fmla="*/ 56 h 147"/>
                <a:gd name="T2" fmla="*/ 14 w 127"/>
                <a:gd name="T3" fmla="*/ 96 h 147"/>
                <a:gd name="T4" fmla="*/ 12 w 127"/>
                <a:gd name="T5" fmla="*/ 128 h 147"/>
                <a:gd name="T6" fmla="*/ 40 w 127"/>
                <a:gd name="T7" fmla="*/ 146 h 147"/>
                <a:gd name="T8" fmla="*/ 55 w 127"/>
                <a:gd name="T9" fmla="*/ 119 h 147"/>
                <a:gd name="T10" fmla="*/ 110 w 127"/>
                <a:gd name="T11" fmla="*/ 96 h 147"/>
                <a:gd name="T12" fmla="*/ 126 w 127"/>
                <a:gd name="T13" fmla="*/ 78 h 147"/>
                <a:gd name="T14" fmla="*/ 82 w 127"/>
                <a:gd name="T15" fmla="*/ 26 h 147"/>
                <a:gd name="T16" fmla="*/ 18 w 127"/>
                <a:gd name="T17" fmla="*/ 0 h 147"/>
                <a:gd name="T18" fmla="*/ 12 w 127"/>
                <a:gd name="T19" fmla="*/ 6 h 147"/>
                <a:gd name="T20" fmla="*/ 21 w 127"/>
                <a:gd name="T21" fmla="*/ 29 h 147"/>
                <a:gd name="T22" fmla="*/ 0 w 127"/>
                <a:gd name="T23" fmla="*/ 56 h 147"/>
                <a:gd name="T24" fmla="*/ 0 w 127"/>
                <a:gd name="T25" fmla="*/ 56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47"/>
                <a:gd name="T41" fmla="*/ 127 w 127"/>
                <a:gd name="T42" fmla="*/ 147 h 1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47">
                  <a:moveTo>
                    <a:pt x="0" y="56"/>
                  </a:moveTo>
                  <a:lnTo>
                    <a:pt x="14" y="96"/>
                  </a:lnTo>
                  <a:lnTo>
                    <a:pt x="12" y="128"/>
                  </a:lnTo>
                  <a:lnTo>
                    <a:pt x="40" y="146"/>
                  </a:lnTo>
                  <a:lnTo>
                    <a:pt x="55" y="119"/>
                  </a:lnTo>
                  <a:lnTo>
                    <a:pt x="110" y="96"/>
                  </a:lnTo>
                  <a:lnTo>
                    <a:pt x="126" y="78"/>
                  </a:lnTo>
                  <a:lnTo>
                    <a:pt x="82" y="2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21" y="29"/>
                  </a:lnTo>
                  <a:lnTo>
                    <a:pt x="0" y="56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488" name="Freeform 26"/>
          <p:cNvSpPr>
            <a:spLocks/>
          </p:cNvSpPr>
          <p:nvPr/>
        </p:nvSpPr>
        <p:spPr bwMode="auto">
          <a:xfrm>
            <a:off x="2233613" y="2459038"/>
            <a:ext cx="908050" cy="1322387"/>
          </a:xfrm>
          <a:custGeom>
            <a:avLst/>
            <a:gdLst>
              <a:gd name="T0" fmla="*/ 0 w 589"/>
              <a:gd name="T1" fmla="*/ 2147483647 h 869"/>
              <a:gd name="T2" fmla="*/ 2147483647 w 589"/>
              <a:gd name="T3" fmla="*/ 2147483647 h 869"/>
              <a:gd name="T4" fmla="*/ 2147483647 w 589"/>
              <a:gd name="T5" fmla="*/ 2147483647 h 869"/>
              <a:gd name="T6" fmla="*/ 2147483647 w 589"/>
              <a:gd name="T7" fmla="*/ 2147483647 h 869"/>
              <a:gd name="T8" fmla="*/ 2147483647 w 589"/>
              <a:gd name="T9" fmla="*/ 2147483647 h 869"/>
              <a:gd name="T10" fmla="*/ 2147483647 w 589"/>
              <a:gd name="T11" fmla="*/ 2147483647 h 869"/>
              <a:gd name="T12" fmla="*/ 2147483647 w 589"/>
              <a:gd name="T13" fmla="*/ 2147483647 h 869"/>
              <a:gd name="T14" fmla="*/ 2147483647 w 589"/>
              <a:gd name="T15" fmla="*/ 2147483647 h 869"/>
              <a:gd name="T16" fmla="*/ 2147483647 w 589"/>
              <a:gd name="T17" fmla="*/ 2147483647 h 869"/>
              <a:gd name="T18" fmla="*/ 2147483647 w 589"/>
              <a:gd name="T19" fmla="*/ 0 h 869"/>
              <a:gd name="T20" fmla="*/ 0 w 589"/>
              <a:gd name="T21" fmla="*/ 2147483647 h 869"/>
              <a:gd name="T22" fmla="*/ 0 w 589"/>
              <a:gd name="T23" fmla="*/ 2147483647 h 8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9"/>
              <a:gd name="T37" fmla="*/ 0 h 869"/>
              <a:gd name="T38" fmla="*/ 589 w 589"/>
              <a:gd name="T39" fmla="*/ 869 h 86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9" h="869">
                <a:moveTo>
                  <a:pt x="0" y="317"/>
                </a:moveTo>
                <a:lnTo>
                  <a:pt x="24" y="369"/>
                </a:lnTo>
                <a:lnTo>
                  <a:pt x="372" y="868"/>
                </a:lnTo>
                <a:lnTo>
                  <a:pt x="387" y="753"/>
                </a:lnTo>
                <a:lnTo>
                  <a:pt x="408" y="745"/>
                </a:lnTo>
                <a:lnTo>
                  <a:pt x="443" y="765"/>
                </a:lnTo>
                <a:lnTo>
                  <a:pt x="472" y="660"/>
                </a:lnTo>
                <a:lnTo>
                  <a:pt x="588" y="109"/>
                </a:lnTo>
                <a:lnTo>
                  <a:pt x="336" y="61"/>
                </a:lnTo>
                <a:lnTo>
                  <a:pt x="86" y="0"/>
                </a:lnTo>
                <a:lnTo>
                  <a:pt x="0" y="317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489" name="Freeform 27"/>
          <p:cNvSpPr>
            <a:spLocks/>
          </p:cNvSpPr>
          <p:nvPr/>
        </p:nvSpPr>
        <p:spPr bwMode="auto">
          <a:xfrm>
            <a:off x="6000750" y="2719388"/>
            <a:ext cx="538163" cy="958850"/>
          </a:xfrm>
          <a:custGeom>
            <a:avLst/>
            <a:gdLst>
              <a:gd name="T0" fmla="*/ 0 w 349"/>
              <a:gd name="T1" fmla="*/ 2147483647 h 630"/>
              <a:gd name="T2" fmla="*/ 2147483647 w 349"/>
              <a:gd name="T3" fmla="*/ 2147483647 h 630"/>
              <a:gd name="T4" fmla="*/ 2147483647 w 349"/>
              <a:gd name="T5" fmla="*/ 2147483647 h 630"/>
              <a:gd name="T6" fmla="*/ 2147483647 w 349"/>
              <a:gd name="T7" fmla="*/ 2147483647 h 630"/>
              <a:gd name="T8" fmla="*/ 2147483647 w 349"/>
              <a:gd name="T9" fmla="*/ 2147483647 h 630"/>
              <a:gd name="T10" fmla="*/ 2147483647 w 349"/>
              <a:gd name="T11" fmla="*/ 2147483647 h 630"/>
              <a:gd name="T12" fmla="*/ 2147483647 w 349"/>
              <a:gd name="T13" fmla="*/ 2147483647 h 630"/>
              <a:gd name="T14" fmla="*/ 2147483647 w 349"/>
              <a:gd name="T15" fmla="*/ 2147483647 h 630"/>
              <a:gd name="T16" fmla="*/ 2147483647 w 349"/>
              <a:gd name="T17" fmla="*/ 2147483647 h 630"/>
              <a:gd name="T18" fmla="*/ 2147483647 w 349"/>
              <a:gd name="T19" fmla="*/ 0 h 630"/>
              <a:gd name="T20" fmla="*/ 2147483647 w 349"/>
              <a:gd name="T21" fmla="*/ 2147483647 h 630"/>
              <a:gd name="T22" fmla="*/ 2147483647 w 349"/>
              <a:gd name="T23" fmla="*/ 2147483647 h 630"/>
              <a:gd name="T24" fmla="*/ 2147483647 w 349"/>
              <a:gd name="T25" fmla="*/ 2147483647 h 630"/>
              <a:gd name="T26" fmla="*/ 2147483647 w 349"/>
              <a:gd name="T27" fmla="*/ 2147483647 h 630"/>
              <a:gd name="T28" fmla="*/ 2147483647 w 349"/>
              <a:gd name="T29" fmla="*/ 2147483647 h 630"/>
              <a:gd name="T30" fmla="*/ 2147483647 w 349"/>
              <a:gd name="T31" fmla="*/ 2147483647 h 630"/>
              <a:gd name="T32" fmla="*/ 2147483647 w 349"/>
              <a:gd name="T33" fmla="*/ 2147483647 h 630"/>
              <a:gd name="T34" fmla="*/ 2147483647 w 349"/>
              <a:gd name="T35" fmla="*/ 2147483647 h 630"/>
              <a:gd name="T36" fmla="*/ 2147483647 w 349"/>
              <a:gd name="T37" fmla="*/ 2147483647 h 630"/>
              <a:gd name="T38" fmla="*/ 2147483647 w 349"/>
              <a:gd name="T39" fmla="*/ 2147483647 h 630"/>
              <a:gd name="T40" fmla="*/ 2147483647 w 349"/>
              <a:gd name="T41" fmla="*/ 2147483647 h 630"/>
              <a:gd name="T42" fmla="*/ 2147483647 w 349"/>
              <a:gd name="T43" fmla="*/ 2147483647 h 630"/>
              <a:gd name="T44" fmla="*/ 2147483647 w 349"/>
              <a:gd name="T45" fmla="*/ 2147483647 h 630"/>
              <a:gd name="T46" fmla="*/ 2147483647 w 349"/>
              <a:gd name="T47" fmla="*/ 2147483647 h 630"/>
              <a:gd name="T48" fmla="*/ 2147483647 w 349"/>
              <a:gd name="T49" fmla="*/ 2147483647 h 630"/>
              <a:gd name="T50" fmla="*/ 2147483647 w 349"/>
              <a:gd name="T51" fmla="*/ 2147483647 h 630"/>
              <a:gd name="T52" fmla="*/ 2147483647 w 349"/>
              <a:gd name="T53" fmla="*/ 2147483647 h 630"/>
              <a:gd name="T54" fmla="*/ 2147483647 w 349"/>
              <a:gd name="T55" fmla="*/ 2147483647 h 630"/>
              <a:gd name="T56" fmla="*/ 2147483647 w 349"/>
              <a:gd name="T57" fmla="*/ 2147483647 h 630"/>
              <a:gd name="T58" fmla="*/ 2147483647 w 349"/>
              <a:gd name="T59" fmla="*/ 2147483647 h 630"/>
              <a:gd name="T60" fmla="*/ 2147483647 w 349"/>
              <a:gd name="T61" fmla="*/ 2147483647 h 630"/>
              <a:gd name="T62" fmla="*/ 2147483647 w 349"/>
              <a:gd name="T63" fmla="*/ 2147483647 h 630"/>
              <a:gd name="T64" fmla="*/ 2147483647 w 349"/>
              <a:gd name="T65" fmla="*/ 2147483647 h 630"/>
              <a:gd name="T66" fmla="*/ 2147483647 w 349"/>
              <a:gd name="T67" fmla="*/ 2147483647 h 630"/>
              <a:gd name="T68" fmla="*/ 2147483647 w 349"/>
              <a:gd name="T69" fmla="*/ 2147483647 h 630"/>
              <a:gd name="T70" fmla="*/ 2147483647 w 349"/>
              <a:gd name="T71" fmla="*/ 2147483647 h 630"/>
              <a:gd name="T72" fmla="*/ 2147483647 w 349"/>
              <a:gd name="T73" fmla="*/ 2147483647 h 630"/>
              <a:gd name="T74" fmla="*/ 2147483647 w 349"/>
              <a:gd name="T75" fmla="*/ 2147483647 h 630"/>
              <a:gd name="T76" fmla="*/ 0 w 349"/>
              <a:gd name="T77" fmla="*/ 2147483647 h 630"/>
              <a:gd name="T78" fmla="*/ 0 w 349"/>
              <a:gd name="T79" fmla="*/ 2147483647 h 63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49"/>
              <a:gd name="T121" fmla="*/ 0 h 630"/>
              <a:gd name="T122" fmla="*/ 349 w 349"/>
              <a:gd name="T123" fmla="*/ 630 h 63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49" h="630">
                <a:moveTo>
                  <a:pt x="0" y="277"/>
                </a:moveTo>
                <a:lnTo>
                  <a:pt x="7" y="259"/>
                </a:lnTo>
                <a:lnTo>
                  <a:pt x="29" y="220"/>
                </a:lnTo>
                <a:lnTo>
                  <a:pt x="42" y="177"/>
                </a:lnTo>
                <a:lnTo>
                  <a:pt x="29" y="148"/>
                </a:lnTo>
                <a:lnTo>
                  <a:pt x="90" y="102"/>
                </a:lnTo>
                <a:lnTo>
                  <a:pt x="102" y="78"/>
                </a:lnTo>
                <a:lnTo>
                  <a:pt x="102" y="66"/>
                </a:lnTo>
                <a:lnTo>
                  <a:pt x="59" y="15"/>
                </a:lnTo>
                <a:lnTo>
                  <a:pt x="291" y="0"/>
                </a:lnTo>
                <a:lnTo>
                  <a:pt x="297" y="36"/>
                </a:lnTo>
                <a:lnTo>
                  <a:pt x="321" y="83"/>
                </a:lnTo>
                <a:lnTo>
                  <a:pt x="341" y="323"/>
                </a:lnTo>
                <a:lnTo>
                  <a:pt x="336" y="374"/>
                </a:lnTo>
                <a:lnTo>
                  <a:pt x="348" y="403"/>
                </a:lnTo>
                <a:lnTo>
                  <a:pt x="333" y="458"/>
                </a:lnTo>
                <a:lnTo>
                  <a:pt x="315" y="482"/>
                </a:lnTo>
                <a:lnTo>
                  <a:pt x="306" y="521"/>
                </a:lnTo>
                <a:lnTo>
                  <a:pt x="314" y="532"/>
                </a:lnTo>
                <a:lnTo>
                  <a:pt x="307" y="557"/>
                </a:lnTo>
                <a:lnTo>
                  <a:pt x="314" y="564"/>
                </a:lnTo>
                <a:lnTo>
                  <a:pt x="284" y="578"/>
                </a:lnTo>
                <a:lnTo>
                  <a:pt x="278" y="616"/>
                </a:lnTo>
                <a:lnTo>
                  <a:pt x="238" y="600"/>
                </a:lnTo>
                <a:lnTo>
                  <a:pt x="218" y="622"/>
                </a:lnTo>
                <a:lnTo>
                  <a:pt x="220" y="629"/>
                </a:lnTo>
                <a:lnTo>
                  <a:pt x="207" y="628"/>
                </a:lnTo>
                <a:lnTo>
                  <a:pt x="192" y="602"/>
                </a:lnTo>
                <a:lnTo>
                  <a:pt x="185" y="568"/>
                </a:lnTo>
                <a:lnTo>
                  <a:pt x="169" y="541"/>
                </a:lnTo>
                <a:lnTo>
                  <a:pt x="146" y="532"/>
                </a:lnTo>
                <a:lnTo>
                  <a:pt x="118" y="507"/>
                </a:lnTo>
                <a:lnTo>
                  <a:pt x="107" y="477"/>
                </a:lnTo>
                <a:lnTo>
                  <a:pt x="124" y="429"/>
                </a:lnTo>
                <a:lnTo>
                  <a:pt x="111" y="419"/>
                </a:lnTo>
                <a:lnTo>
                  <a:pt x="77" y="419"/>
                </a:lnTo>
                <a:lnTo>
                  <a:pt x="69" y="386"/>
                </a:lnTo>
                <a:lnTo>
                  <a:pt x="13" y="326"/>
                </a:lnTo>
                <a:lnTo>
                  <a:pt x="0" y="27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0" name="Freeform 28"/>
          <p:cNvSpPr>
            <a:spLocks/>
          </p:cNvSpPr>
          <p:nvPr/>
        </p:nvSpPr>
        <p:spPr bwMode="auto">
          <a:xfrm>
            <a:off x="2693988" y="3463925"/>
            <a:ext cx="935037" cy="1074738"/>
          </a:xfrm>
          <a:custGeom>
            <a:avLst/>
            <a:gdLst>
              <a:gd name="T0" fmla="*/ 0 w 606"/>
              <a:gd name="T1" fmla="*/ 2147483647 h 706"/>
              <a:gd name="T2" fmla="*/ 2147483647 w 606"/>
              <a:gd name="T3" fmla="*/ 2147483647 h 706"/>
              <a:gd name="T4" fmla="*/ 2147483647 w 606"/>
              <a:gd name="T5" fmla="*/ 2147483647 h 706"/>
              <a:gd name="T6" fmla="*/ 2147483647 w 606"/>
              <a:gd name="T7" fmla="*/ 2147483647 h 706"/>
              <a:gd name="T8" fmla="*/ 2147483647 w 606"/>
              <a:gd name="T9" fmla="*/ 2147483647 h 706"/>
              <a:gd name="T10" fmla="*/ 2147483647 w 606"/>
              <a:gd name="T11" fmla="*/ 2147483647 h 706"/>
              <a:gd name="T12" fmla="*/ 2147483647 w 606"/>
              <a:gd name="T13" fmla="*/ 2147483647 h 706"/>
              <a:gd name="T14" fmla="*/ 2147483647 w 606"/>
              <a:gd name="T15" fmla="*/ 2147483647 h 706"/>
              <a:gd name="T16" fmla="*/ 2147483647 w 606"/>
              <a:gd name="T17" fmla="*/ 2147483647 h 706"/>
              <a:gd name="T18" fmla="*/ 2147483647 w 606"/>
              <a:gd name="T19" fmla="*/ 2147483647 h 706"/>
              <a:gd name="T20" fmla="*/ 2147483647 w 606"/>
              <a:gd name="T21" fmla="*/ 2147483647 h 706"/>
              <a:gd name="T22" fmla="*/ 2147483647 w 606"/>
              <a:gd name="T23" fmla="*/ 0 h 706"/>
              <a:gd name="T24" fmla="*/ 2147483647 w 606"/>
              <a:gd name="T25" fmla="*/ 2147483647 h 706"/>
              <a:gd name="T26" fmla="*/ 2147483647 w 606"/>
              <a:gd name="T27" fmla="*/ 2147483647 h 706"/>
              <a:gd name="T28" fmla="*/ 2147483647 w 606"/>
              <a:gd name="T29" fmla="*/ 2147483647 h 706"/>
              <a:gd name="T30" fmla="*/ 2147483647 w 606"/>
              <a:gd name="T31" fmla="*/ 2147483647 h 706"/>
              <a:gd name="T32" fmla="*/ 2147483647 w 606"/>
              <a:gd name="T33" fmla="*/ 2147483647 h 706"/>
              <a:gd name="T34" fmla="*/ 0 w 606"/>
              <a:gd name="T35" fmla="*/ 2147483647 h 706"/>
              <a:gd name="T36" fmla="*/ 0 w 606"/>
              <a:gd name="T37" fmla="*/ 2147483647 h 7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06"/>
              <a:gd name="T58" fmla="*/ 0 h 706"/>
              <a:gd name="T59" fmla="*/ 606 w 606"/>
              <a:gd name="T60" fmla="*/ 706 h 70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06" h="706">
                <a:moveTo>
                  <a:pt x="0" y="482"/>
                </a:moveTo>
                <a:lnTo>
                  <a:pt x="39" y="448"/>
                </a:lnTo>
                <a:lnTo>
                  <a:pt x="25" y="421"/>
                </a:lnTo>
                <a:lnTo>
                  <a:pt x="32" y="383"/>
                </a:lnTo>
                <a:lnTo>
                  <a:pt x="72" y="317"/>
                </a:lnTo>
                <a:lnTo>
                  <a:pt x="102" y="298"/>
                </a:lnTo>
                <a:lnTo>
                  <a:pt x="83" y="275"/>
                </a:lnTo>
                <a:lnTo>
                  <a:pt x="72" y="209"/>
                </a:lnTo>
                <a:lnTo>
                  <a:pt x="86" y="93"/>
                </a:lnTo>
                <a:lnTo>
                  <a:pt x="106" y="86"/>
                </a:lnTo>
                <a:lnTo>
                  <a:pt x="139" y="106"/>
                </a:lnTo>
                <a:lnTo>
                  <a:pt x="167" y="0"/>
                </a:lnTo>
                <a:lnTo>
                  <a:pt x="605" y="76"/>
                </a:lnTo>
                <a:lnTo>
                  <a:pt x="514" y="705"/>
                </a:lnTo>
                <a:lnTo>
                  <a:pt x="380" y="684"/>
                </a:lnTo>
                <a:lnTo>
                  <a:pt x="297" y="659"/>
                </a:lnTo>
                <a:lnTo>
                  <a:pt x="124" y="559"/>
                </a:lnTo>
                <a:lnTo>
                  <a:pt x="0" y="48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491" name="Freeform 29"/>
          <p:cNvSpPr>
            <a:spLocks/>
          </p:cNvSpPr>
          <p:nvPr/>
        </p:nvSpPr>
        <p:spPr bwMode="auto">
          <a:xfrm>
            <a:off x="3489325" y="3578225"/>
            <a:ext cx="963613" cy="974725"/>
          </a:xfrm>
          <a:custGeom>
            <a:avLst/>
            <a:gdLst>
              <a:gd name="T0" fmla="*/ 0 w 625"/>
              <a:gd name="T1" fmla="*/ 2147483647 h 641"/>
              <a:gd name="T2" fmla="*/ 2147483647 w 625"/>
              <a:gd name="T3" fmla="*/ 2147483647 h 641"/>
              <a:gd name="T4" fmla="*/ 2147483647 w 625"/>
              <a:gd name="T5" fmla="*/ 2147483647 h 641"/>
              <a:gd name="T6" fmla="*/ 2147483647 w 625"/>
              <a:gd name="T7" fmla="*/ 2147483647 h 641"/>
              <a:gd name="T8" fmla="*/ 2147483647 w 625"/>
              <a:gd name="T9" fmla="*/ 2147483647 h 641"/>
              <a:gd name="T10" fmla="*/ 2147483647 w 625"/>
              <a:gd name="T11" fmla="*/ 2147483647 h 641"/>
              <a:gd name="T12" fmla="*/ 2147483647 w 625"/>
              <a:gd name="T13" fmla="*/ 2147483647 h 641"/>
              <a:gd name="T14" fmla="*/ 2147483647 w 625"/>
              <a:gd name="T15" fmla="*/ 2147483647 h 641"/>
              <a:gd name="T16" fmla="*/ 2147483647 w 625"/>
              <a:gd name="T17" fmla="*/ 2147483647 h 641"/>
              <a:gd name="T18" fmla="*/ 2147483647 w 625"/>
              <a:gd name="T19" fmla="*/ 2147483647 h 641"/>
              <a:gd name="T20" fmla="*/ 2147483647 w 625"/>
              <a:gd name="T21" fmla="*/ 0 h 641"/>
              <a:gd name="T22" fmla="*/ 0 w 625"/>
              <a:gd name="T23" fmla="*/ 2147483647 h 641"/>
              <a:gd name="T24" fmla="*/ 0 w 625"/>
              <a:gd name="T25" fmla="*/ 2147483647 h 6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5"/>
              <a:gd name="T40" fmla="*/ 0 h 641"/>
              <a:gd name="T41" fmla="*/ 625 w 625"/>
              <a:gd name="T42" fmla="*/ 641 h 6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5" h="641">
                <a:moveTo>
                  <a:pt x="0" y="628"/>
                </a:moveTo>
                <a:lnTo>
                  <a:pt x="76" y="640"/>
                </a:lnTo>
                <a:lnTo>
                  <a:pt x="85" y="591"/>
                </a:lnTo>
                <a:lnTo>
                  <a:pt x="242" y="610"/>
                </a:lnTo>
                <a:lnTo>
                  <a:pt x="234" y="587"/>
                </a:lnTo>
                <a:lnTo>
                  <a:pt x="260" y="588"/>
                </a:lnTo>
                <a:lnTo>
                  <a:pt x="572" y="619"/>
                </a:lnTo>
                <a:lnTo>
                  <a:pt x="617" y="116"/>
                </a:lnTo>
                <a:lnTo>
                  <a:pt x="624" y="58"/>
                </a:lnTo>
                <a:lnTo>
                  <a:pt x="356" y="35"/>
                </a:lnTo>
                <a:lnTo>
                  <a:pt x="90" y="0"/>
                </a:lnTo>
                <a:lnTo>
                  <a:pt x="0" y="628"/>
                </a:lnTo>
              </a:path>
            </a:pathLst>
          </a:custGeom>
          <a:solidFill>
            <a:srgbClr val="FFFF66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2" name="Freeform 30"/>
          <p:cNvSpPr>
            <a:spLocks/>
          </p:cNvSpPr>
          <p:nvPr/>
        </p:nvSpPr>
        <p:spPr bwMode="auto">
          <a:xfrm>
            <a:off x="3851275" y="3754438"/>
            <a:ext cx="1912938" cy="1835150"/>
          </a:xfrm>
          <a:custGeom>
            <a:avLst/>
            <a:gdLst>
              <a:gd name="T0" fmla="*/ 2147483647 w 1241"/>
              <a:gd name="T1" fmla="*/ 2147483647 h 1206"/>
              <a:gd name="T2" fmla="*/ 2147483647 w 1241"/>
              <a:gd name="T3" fmla="*/ 2147483647 h 1206"/>
              <a:gd name="T4" fmla="*/ 2147483647 w 1241"/>
              <a:gd name="T5" fmla="*/ 2147483647 h 1206"/>
              <a:gd name="T6" fmla="*/ 2147483647 w 1241"/>
              <a:gd name="T7" fmla="*/ 2147483647 h 1206"/>
              <a:gd name="T8" fmla="*/ 2147483647 w 1241"/>
              <a:gd name="T9" fmla="*/ 2147483647 h 1206"/>
              <a:gd name="T10" fmla="*/ 2147483647 w 1241"/>
              <a:gd name="T11" fmla="*/ 2147483647 h 1206"/>
              <a:gd name="T12" fmla="*/ 2147483647 w 1241"/>
              <a:gd name="T13" fmla="*/ 2147483647 h 1206"/>
              <a:gd name="T14" fmla="*/ 2147483647 w 1241"/>
              <a:gd name="T15" fmla="*/ 2147483647 h 1206"/>
              <a:gd name="T16" fmla="*/ 2147483647 w 1241"/>
              <a:gd name="T17" fmla="*/ 2147483647 h 1206"/>
              <a:gd name="T18" fmla="*/ 2147483647 w 1241"/>
              <a:gd name="T19" fmla="*/ 2147483647 h 1206"/>
              <a:gd name="T20" fmla="*/ 2147483647 w 1241"/>
              <a:gd name="T21" fmla="*/ 2147483647 h 1206"/>
              <a:gd name="T22" fmla="*/ 2147483647 w 1241"/>
              <a:gd name="T23" fmla="*/ 2147483647 h 1206"/>
              <a:gd name="T24" fmla="*/ 2147483647 w 1241"/>
              <a:gd name="T25" fmla="*/ 2147483647 h 1206"/>
              <a:gd name="T26" fmla="*/ 2147483647 w 1241"/>
              <a:gd name="T27" fmla="*/ 2147483647 h 1206"/>
              <a:gd name="T28" fmla="*/ 2147483647 w 1241"/>
              <a:gd name="T29" fmla="*/ 2147483647 h 1206"/>
              <a:gd name="T30" fmla="*/ 2147483647 w 1241"/>
              <a:gd name="T31" fmla="*/ 2147483647 h 1206"/>
              <a:gd name="T32" fmla="*/ 2147483647 w 1241"/>
              <a:gd name="T33" fmla="*/ 2147483647 h 1206"/>
              <a:gd name="T34" fmla="*/ 2147483647 w 1241"/>
              <a:gd name="T35" fmla="*/ 2147483647 h 1206"/>
              <a:gd name="T36" fmla="*/ 2147483647 w 1241"/>
              <a:gd name="T37" fmla="*/ 2147483647 h 1206"/>
              <a:gd name="T38" fmla="*/ 2147483647 w 1241"/>
              <a:gd name="T39" fmla="*/ 2147483647 h 1206"/>
              <a:gd name="T40" fmla="*/ 2147483647 w 1241"/>
              <a:gd name="T41" fmla="*/ 2147483647 h 1206"/>
              <a:gd name="T42" fmla="*/ 2147483647 w 1241"/>
              <a:gd name="T43" fmla="*/ 2147483647 h 1206"/>
              <a:gd name="T44" fmla="*/ 2147483647 w 1241"/>
              <a:gd name="T45" fmla="*/ 2147483647 h 1206"/>
              <a:gd name="T46" fmla="*/ 2147483647 w 1241"/>
              <a:gd name="T47" fmla="*/ 2147483647 h 1206"/>
              <a:gd name="T48" fmla="*/ 2147483647 w 1241"/>
              <a:gd name="T49" fmla="*/ 2147483647 h 1206"/>
              <a:gd name="T50" fmla="*/ 2147483647 w 1241"/>
              <a:gd name="T51" fmla="*/ 2147483647 h 1206"/>
              <a:gd name="T52" fmla="*/ 2147483647 w 1241"/>
              <a:gd name="T53" fmla="*/ 2147483647 h 1206"/>
              <a:gd name="T54" fmla="*/ 2147483647 w 1241"/>
              <a:gd name="T55" fmla="*/ 2147483647 h 1206"/>
              <a:gd name="T56" fmla="*/ 2147483647 w 1241"/>
              <a:gd name="T57" fmla="*/ 2147483647 h 1206"/>
              <a:gd name="T58" fmla="*/ 2147483647 w 1241"/>
              <a:gd name="T59" fmla="*/ 2147483647 h 1206"/>
              <a:gd name="T60" fmla="*/ 2147483647 w 1241"/>
              <a:gd name="T61" fmla="*/ 2147483647 h 1206"/>
              <a:gd name="T62" fmla="*/ 2147483647 w 1241"/>
              <a:gd name="T63" fmla="*/ 2147483647 h 1206"/>
              <a:gd name="T64" fmla="*/ 2147483647 w 1241"/>
              <a:gd name="T65" fmla="*/ 2147483647 h 1206"/>
              <a:gd name="T66" fmla="*/ 2147483647 w 1241"/>
              <a:gd name="T67" fmla="*/ 2147483647 h 1206"/>
              <a:gd name="T68" fmla="*/ 2147483647 w 1241"/>
              <a:gd name="T69" fmla="*/ 2147483647 h 1206"/>
              <a:gd name="T70" fmla="*/ 2147483647 w 1241"/>
              <a:gd name="T71" fmla="*/ 2147483647 h 1206"/>
              <a:gd name="T72" fmla="*/ 2147483647 w 1241"/>
              <a:gd name="T73" fmla="*/ 2147483647 h 1206"/>
              <a:gd name="T74" fmla="*/ 2147483647 w 1241"/>
              <a:gd name="T75" fmla="*/ 2147483647 h 1206"/>
              <a:gd name="T76" fmla="*/ 2147483647 w 1241"/>
              <a:gd name="T77" fmla="*/ 2147483647 h 1206"/>
              <a:gd name="T78" fmla="*/ 2147483647 w 1241"/>
              <a:gd name="T79" fmla="*/ 2147483647 h 1206"/>
              <a:gd name="T80" fmla="*/ 2147483647 w 1241"/>
              <a:gd name="T81" fmla="*/ 2147483647 h 1206"/>
              <a:gd name="T82" fmla="*/ 2147483647 w 1241"/>
              <a:gd name="T83" fmla="*/ 2147483647 h 1206"/>
              <a:gd name="T84" fmla="*/ 2147483647 w 1241"/>
              <a:gd name="T85" fmla="*/ 2147483647 h 120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41"/>
              <a:gd name="T130" fmla="*/ 0 h 1206"/>
              <a:gd name="T131" fmla="*/ 1241 w 1241"/>
              <a:gd name="T132" fmla="*/ 1206 h 120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41" h="1206">
                <a:moveTo>
                  <a:pt x="7" y="493"/>
                </a:moveTo>
                <a:lnTo>
                  <a:pt x="0" y="470"/>
                </a:lnTo>
                <a:lnTo>
                  <a:pt x="26" y="471"/>
                </a:lnTo>
                <a:lnTo>
                  <a:pt x="337" y="502"/>
                </a:lnTo>
                <a:lnTo>
                  <a:pt x="382" y="0"/>
                </a:lnTo>
                <a:lnTo>
                  <a:pt x="651" y="14"/>
                </a:lnTo>
                <a:lnTo>
                  <a:pt x="642" y="231"/>
                </a:lnTo>
                <a:lnTo>
                  <a:pt x="668" y="255"/>
                </a:lnTo>
                <a:lnTo>
                  <a:pt x="694" y="255"/>
                </a:lnTo>
                <a:lnTo>
                  <a:pt x="700" y="246"/>
                </a:lnTo>
                <a:lnTo>
                  <a:pt x="714" y="260"/>
                </a:lnTo>
                <a:lnTo>
                  <a:pt x="714" y="274"/>
                </a:lnTo>
                <a:lnTo>
                  <a:pt x="737" y="276"/>
                </a:lnTo>
                <a:lnTo>
                  <a:pt x="753" y="286"/>
                </a:lnTo>
                <a:lnTo>
                  <a:pt x="766" y="280"/>
                </a:lnTo>
                <a:lnTo>
                  <a:pt x="784" y="292"/>
                </a:lnTo>
                <a:lnTo>
                  <a:pt x="787" y="282"/>
                </a:lnTo>
                <a:lnTo>
                  <a:pt x="810" y="286"/>
                </a:lnTo>
                <a:lnTo>
                  <a:pt x="825" y="311"/>
                </a:lnTo>
                <a:lnTo>
                  <a:pt x="834" y="321"/>
                </a:lnTo>
                <a:lnTo>
                  <a:pt x="850" y="305"/>
                </a:lnTo>
                <a:lnTo>
                  <a:pt x="879" y="325"/>
                </a:lnTo>
                <a:lnTo>
                  <a:pt x="896" y="315"/>
                </a:lnTo>
                <a:lnTo>
                  <a:pt x="902" y="336"/>
                </a:lnTo>
                <a:lnTo>
                  <a:pt x="902" y="321"/>
                </a:lnTo>
                <a:lnTo>
                  <a:pt x="923" y="308"/>
                </a:lnTo>
                <a:lnTo>
                  <a:pt x="927" y="321"/>
                </a:lnTo>
                <a:lnTo>
                  <a:pt x="951" y="316"/>
                </a:lnTo>
                <a:lnTo>
                  <a:pt x="971" y="336"/>
                </a:lnTo>
                <a:lnTo>
                  <a:pt x="1020" y="321"/>
                </a:lnTo>
                <a:lnTo>
                  <a:pt x="1070" y="315"/>
                </a:lnTo>
                <a:lnTo>
                  <a:pt x="1085" y="308"/>
                </a:lnTo>
                <a:lnTo>
                  <a:pt x="1124" y="334"/>
                </a:lnTo>
                <a:lnTo>
                  <a:pt x="1146" y="343"/>
                </a:lnTo>
                <a:lnTo>
                  <a:pt x="1156" y="351"/>
                </a:lnTo>
                <a:lnTo>
                  <a:pt x="1187" y="351"/>
                </a:lnTo>
                <a:lnTo>
                  <a:pt x="1188" y="413"/>
                </a:lnTo>
                <a:lnTo>
                  <a:pt x="1195" y="531"/>
                </a:lnTo>
                <a:lnTo>
                  <a:pt x="1208" y="545"/>
                </a:lnTo>
                <a:lnTo>
                  <a:pt x="1213" y="575"/>
                </a:lnTo>
                <a:lnTo>
                  <a:pt x="1240" y="619"/>
                </a:lnTo>
                <a:lnTo>
                  <a:pt x="1240" y="653"/>
                </a:lnTo>
                <a:lnTo>
                  <a:pt x="1222" y="686"/>
                </a:lnTo>
                <a:lnTo>
                  <a:pt x="1223" y="705"/>
                </a:lnTo>
                <a:lnTo>
                  <a:pt x="1228" y="725"/>
                </a:lnTo>
                <a:lnTo>
                  <a:pt x="1226" y="745"/>
                </a:lnTo>
                <a:lnTo>
                  <a:pt x="1219" y="757"/>
                </a:lnTo>
                <a:lnTo>
                  <a:pt x="1205" y="774"/>
                </a:lnTo>
                <a:lnTo>
                  <a:pt x="1213" y="781"/>
                </a:lnTo>
                <a:lnTo>
                  <a:pt x="1163" y="799"/>
                </a:lnTo>
                <a:lnTo>
                  <a:pt x="1124" y="821"/>
                </a:lnTo>
                <a:lnTo>
                  <a:pt x="1148" y="803"/>
                </a:lnTo>
                <a:lnTo>
                  <a:pt x="1124" y="803"/>
                </a:lnTo>
                <a:lnTo>
                  <a:pt x="1130" y="773"/>
                </a:lnTo>
                <a:lnTo>
                  <a:pt x="1109" y="787"/>
                </a:lnTo>
                <a:lnTo>
                  <a:pt x="1097" y="783"/>
                </a:lnTo>
                <a:lnTo>
                  <a:pt x="1100" y="803"/>
                </a:lnTo>
                <a:lnTo>
                  <a:pt x="1109" y="807"/>
                </a:lnTo>
                <a:lnTo>
                  <a:pt x="1110" y="828"/>
                </a:lnTo>
                <a:lnTo>
                  <a:pt x="1093" y="840"/>
                </a:lnTo>
                <a:lnTo>
                  <a:pt x="1085" y="839"/>
                </a:lnTo>
                <a:lnTo>
                  <a:pt x="1081" y="862"/>
                </a:lnTo>
                <a:lnTo>
                  <a:pt x="966" y="931"/>
                </a:lnTo>
                <a:lnTo>
                  <a:pt x="969" y="924"/>
                </a:lnTo>
                <a:lnTo>
                  <a:pt x="1021" y="891"/>
                </a:lnTo>
                <a:lnTo>
                  <a:pt x="980" y="911"/>
                </a:lnTo>
                <a:lnTo>
                  <a:pt x="983" y="892"/>
                </a:lnTo>
                <a:lnTo>
                  <a:pt x="972" y="901"/>
                </a:lnTo>
                <a:lnTo>
                  <a:pt x="962" y="895"/>
                </a:lnTo>
                <a:lnTo>
                  <a:pt x="957" y="911"/>
                </a:lnTo>
                <a:lnTo>
                  <a:pt x="937" y="895"/>
                </a:lnTo>
                <a:lnTo>
                  <a:pt x="939" y="911"/>
                </a:lnTo>
                <a:lnTo>
                  <a:pt x="962" y="924"/>
                </a:lnTo>
                <a:lnTo>
                  <a:pt x="936" y="941"/>
                </a:lnTo>
                <a:lnTo>
                  <a:pt x="924" y="922"/>
                </a:lnTo>
                <a:lnTo>
                  <a:pt x="917" y="968"/>
                </a:lnTo>
                <a:lnTo>
                  <a:pt x="903" y="948"/>
                </a:lnTo>
                <a:lnTo>
                  <a:pt x="883" y="955"/>
                </a:lnTo>
                <a:lnTo>
                  <a:pt x="880" y="968"/>
                </a:lnTo>
                <a:lnTo>
                  <a:pt x="889" y="988"/>
                </a:lnTo>
                <a:lnTo>
                  <a:pt x="848" y="989"/>
                </a:lnTo>
                <a:lnTo>
                  <a:pt x="865" y="994"/>
                </a:lnTo>
                <a:lnTo>
                  <a:pt x="865" y="1014"/>
                </a:lnTo>
                <a:lnTo>
                  <a:pt x="874" y="1011"/>
                </a:lnTo>
                <a:lnTo>
                  <a:pt x="870" y="1024"/>
                </a:lnTo>
                <a:lnTo>
                  <a:pt x="850" y="1055"/>
                </a:lnTo>
                <a:lnTo>
                  <a:pt x="853" y="1039"/>
                </a:lnTo>
                <a:lnTo>
                  <a:pt x="841" y="1050"/>
                </a:lnTo>
                <a:lnTo>
                  <a:pt x="824" y="1034"/>
                </a:lnTo>
                <a:lnTo>
                  <a:pt x="827" y="1055"/>
                </a:lnTo>
                <a:lnTo>
                  <a:pt x="859" y="1058"/>
                </a:lnTo>
                <a:lnTo>
                  <a:pt x="846" y="1091"/>
                </a:lnTo>
                <a:lnTo>
                  <a:pt x="855" y="1151"/>
                </a:lnTo>
                <a:lnTo>
                  <a:pt x="883" y="1202"/>
                </a:lnTo>
                <a:lnTo>
                  <a:pt x="846" y="1205"/>
                </a:lnTo>
                <a:lnTo>
                  <a:pt x="814" y="1188"/>
                </a:lnTo>
                <a:lnTo>
                  <a:pt x="784" y="1189"/>
                </a:lnTo>
                <a:lnTo>
                  <a:pt x="741" y="1167"/>
                </a:lnTo>
                <a:lnTo>
                  <a:pt x="688" y="1147"/>
                </a:lnTo>
                <a:lnTo>
                  <a:pt x="685" y="1127"/>
                </a:lnTo>
                <a:lnTo>
                  <a:pt x="673" y="1097"/>
                </a:lnTo>
                <a:lnTo>
                  <a:pt x="656" y="1078"/>
                </a:lnTo>
                <a:lnTo>
                  <a:pt x="659" y="1055"/>
                </a:lnTo>
                <a:lnTo>
                  <a:pt x="647" y="1046"/>
                </a:lnTo>
                <a:lnTo>
                  <a:pt x="649" y="1014"/>
                </a:lnTo>
                <a:lnTo>
                  <a:pt x="619" y="991"/>
                </a:lnTo>
                <a:lnTo>
                  <a:pt x="587" y="942"/>
                </a:lnTo>
                <a:lnTo>
                  <a:pt x="533" y="824"/>
                </a:lnTo>
                <a:lnTo>
                  <a:pt x="493" y="792"/>
                </a:lnTo>
                <a:lnTo>
                  <a:pt x="480" y="764"/>
                </a:lnTo>
                <a:lnTo>
                  <a:pt x="443" y="761"/>
                </a:lnTo>
                <a:lnTo>
                  <a:pt x="416" y="757"/>
                </a:lnTo>
                <a:lnTo>
                  <a:pt x="391" y="745"/>
                </a:lnTo>
                <a:lnTo>
                  <a:pt x="382" y="757"/>
                </a:lnTo>
                <a:lnTo>
                  <a:pt x="356" y="757"/>
                </a:lnTo>
                <a:lnTo>
                  <a:pt x="332" y="815"/>
                </a:lnTo>
                <a:lnTo>
                  <a:pt x="305" y="838"/>
                </a:lnTo>
                <a:lnTo>
                  <a:pt x="289" y="837"/>
                </a:lnTo>
                <a:lnTo>
                  <a:pt x="242" y="802"/>
                </a:lnTo>
                <a:lnTo>
                  <a:pt x="221" y="795"/>
                </a:lnTo>
                <a:lnTo>
                  <a:pt x="176" y="755"/>
                </a:lnTo>
                <a:lnTo>
                  <a:pt x="165" y="722"/>
                </a:lnTo>
                <a:lnTo>
                  <a:pt x="165" y="686"/>
                </a:lnTo>
                <a:lnTo>
                  <a:pt x="144" y="639"/>
                </a:lnTo>
                <a:lnTo>
                  <a:pt x="105" y="611"/>
                </a:lnTo>
                <a:lnTo>
                  <a:pt x="54" y="543"/>
                </a:lnTo>
                <a:lnTo>
                  <a:pt x="34" y="531"/>
                </a:lnTo>
                <a:lnTo>
                  <a:pt x="21" y="499"/>
                </a:lnTo>
                <a:lnTo>
                  <a:pt x="7" y="493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493" name="Freeform 31"/>
          <p:cNvSpPr>
            <a:spLocks/>
          </p:cNvSpPr>
          <p:nvPr/>
        </p:nvSpPr>
        <p:spPr bwMode="auto">
          <a:xfrm>
            <a:off x="4419600" y="3657600"/>
            <a:ext cx="1195388" cy="612775"/>
          </a:xfrm>
          <a:custGeom>
            <a:avLst/>
            <a:gdLst>
              <a:gd name="T0" fmla="*/ 0 w 769"/>
              <a:gd name="T1" fmla="*/ 2147483647 h 403"/>
              <a:gd name="T2" fmla="*/ 2147483647 w 769"/>
              <a:gd name="T3" fmla="*/ 0 h 403"/>
              <a:gd name="T4" fmla="*/ 2147483647 w 769"/>
              <a:gd name="T5" fmla="*/ 2147483647 h 403"/>
              <a:gd name="T6" fmla="*/ 2147483647 w 769"/>
              <a:gd name="T7" fmla="*/ 2147483647 h 403"/>
              <a:gd name="T8" fmla="*/ 2147483647 w 769"/>
              <a:gd name="T9" fmla="*/ 2147483647 h 403"/>
              <a:gd name="T10" fmla="*/ 2147483647 w 769"/>
              <a:gd name="T11" fmla="*/ 2147483647 h 403"/>
              <a:gd name="T12" fmla="*/ 2147483647 w 769"/>
              <a:gd name="T13" fmla="*/ 2147483647 h 403"/>
              <a:gd name="T14" fmla="*/ 2147483647 w 769"/>
              <a:gd name="T15" fmla="*/ 2147483647 h 403"/>
              <a:gd name="T16" fmla="*/ 2147483647 w 769"/>
              <a:gd name="T17" fmla="*/ 2147483647 h 403"/>
              <a:gd name="T18" fmla="*/ 2147483647 w 769"/>
              <a:gd name="T19" fmla="*/ 2147483647 h 403"/>
              <a:gd name="T20" fmla="*/ 2147483647 w 769"/>
              <a:gd name="T21" fmla="*/ 2147483647 h 403"/>
              <a:gd name="T22" fmla="*/ 2147483647 w 769"/>
              <a:gd name="T23" fmla="*/ 2147483647 h 403"/>
              <a:gd name="T24" fmla="*/ 2147483647 w 769"/>
              <a:gd name="T25" fmla="*/ 2147483647 h 403"/>
              <a:gd name="T26" fmla="*/ 2147483647 w 769"/>
              <a:gd name="T27" fmla="*/ 2147483647 h 403"/>
              <a:gd name="T28" fmla="*/ 2147483647 w 769"/>
              <a:gd name="T29" fmla="*/ 2147483647 h 403"/>
              <a:gd name="T30" fmla="*/ 2147483647 w 769"/>
              <a:gd name="T31" fmla="*/ 2147483647 h 403"/>
              <a:gd name="T32" fmla="*/ 2147483647 w 769"/>
              <a:gd name="T33" fmla="*/ 2147483647 h 403"/>
              <a:gd name="T34" fmla="*/ 2147483647 w 769"/>
              <a:gd name="T35" fmla="*/ 2147483647 h 403"/>
              <a:gd name="T36" fmla="*/ 2147483647 w 769"/>
              <a:gd name="T37" fmla="*/ 2147483647 h 403"/>
              <a:gd name="T38" fmla="*/ 2147483647 w 769"/>
              <a:gd name="T39" fmla="*/ 2147483647 h 403"/>
              <a:gd name="T40" fmla="*/ 2147483647 w 769"/>
              <a:gd name="T41" fmla="*/ 2147483647 h 403"/>
              <a:gd name="T42" fmla="*/ 2147483647 w 769"/>
              <a:gd name="T43" fmla="*/ 2147483647 h 403"/>
              <a:gd name="T44" fmla="*/ 2147483647 w 769"/>
              <a:gd name="T45" fmla="*/ 2147483647 h 403"/>
              <a:gd name="T46" fmla="*/ 2147483647 w 769"/>
              <a:gd name="T47" fmla="*/ 2147483647 h 403"/>
              <a:gd name="T48" fmla="*/ 2147483647 w 769"/>
              <a:gd name="T49" fmla="*/ 2147483647 h 403"/>
              <a:gd name="T50" fmla="*/ 2147483647 w 769"/>
              <a:gd name="T51" fmla="*/ 2147483647 h 403"/>
              <a:gd name="T52" fmla="*/ 2147483647 w 769"/>
              <a:gd name="T53" fmla="*/ 2147483647 h 403"/>
              <a:gd name="T54" fmla="*/ 2147483647 w 769"/>
              <a:gd name="T55" fmla="*/ 2147483647 h 403"/>
              <a:gd name="T56" fmla="*/ 2147483647 w 769"/>
              <a:gd name="T57" fmla="*/ 2147483647 h 403"/>
              <a:gd name="T58" fmla="*/ 2147483647 w 769"/>
              <a:gd name="T59" fmla="*/ 2147483647 h 403"/>
              <a:gd name="T60" fmla="*/ 2147483647 w 769"/>
              <a:gd name="T61" fmla="*/ 2147483647 h 403"/>
              <a:gd name="T62" fmla="*/ 2147483647 w 769"/>
              <a:gd name="T63" fmla="*/ 2147483647 h 403"/>
              <a:gd name="T64" fmla="*/ 2147483647 w 769"/>
              <a:gd name="T65" fmla="*/ 2147483647 h 403"/>
              <a:gd name="T66" fmla="*/ 2147483647 w 769"/>
              <a:gd name="T67" fmla="*/ 2147483647 h 403"/>
              <a:gd name="T68" fmla="*/ 2147483647 w 769"/>
              <a:gd name="T69" fmla="*/ 2147483647 h 403"/>
              <a:gd name="T70" fmla="*/ 2147483647 w 769"/>
              <a:gd name="T71" fmla="*/ 2147483647 h 403"/>
              <a:gd name="T72" fmla="*/ 0 w 769"/>
              <a:gd name="T73" fmla="*/ 2147483647 h 403"/>
              <a:gd name="T74" fmla="*/ 0 w 769"/>
              <a:gd name="T75" fmla="*/ 2147483647 h 4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9"/>
              <a:gd name="T115" fmla="*/ 0 h 403"/>
              <a:gd name="T116" fmla="*/ 769 w 769"/>
              <a:gd name="T117" fmla="*/ 403 h 40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9" h="403">
                <a:moveTo>
                  <a:pt x="0" y="58"/>
                </a:moveTo>
                <a:lnTo>
                  <a:pt x="5" y="0"/>
                </a:lnTo>
                <a:lnTo>
                  <a:pt x="90" y="5"/>
                </a:lnTo>
                <a:lnTo>
                  <a:pt x="466" y="23"/>
                </a:lnTo>
                <a:lnTo>
                  <a:pt x="748" y="21"/>
                </a:lnTo>
                <a:lnTo>
                  <a:pt x="750" y="79"/>
                </a:lnTo>
                <a:lnTo>
                  <a:pt x="768" y="206"/>
                </a:lnTo>
                <a:lnTo>
                  <a:pt x="764" y="402"/>
                </a:lnTo>
                <a:lnTo>
                  <a:pt x="742" y="392"/>
                </a:lnTo>
                <a:lnTo>
                  <a:pt x="703" y="367"/>
                </a:lnTo>
                <a:lnTo>
                  <a:pt x="688" y="373"/>
                </a:lnTo>
                <a:lnTo>
                  <a:pt x="638" y="379"/>
                </a:lnTo>
                <a:lnTo>
                  <a:pt x="589" y="394"/>
                </a:lnTo>
                <a:lnTo>
                  <a:pt x="569" y="374"/>
                </a:lnTo>
                <a:lnTo>
                  <a:pt x="545" y="379"/>
                </a:lnTo>
                <a:lnTo>
                  <a:pt x="541" y="367"/>
                </a:lnTo>
                <a:lnTo>
                  <a:pt x="520" y="379"/>
                </a:lnTo>
                <a:lnTo>
                  <a:pt x="520" y="394"/>
                </a:lnTo>
                <a:lnTo>
                  <a:pt x="514" y="373"/>
                </a:lnTo>
                <a:lnTo>
                  <a:pt x="497" y="384"/>
                </a:lnTo>
                <a:lnTo>
                  <a:pt x="468" y="363"/>
                </a:lnTo>
                <a:lnTo>
                  <a:pt x="452" y="379"/>
                </a:lnTo>
                <a:lnTo>
                  <a:pt x="442" y="370"/>
                </a:lnTo>
                <a:lnTo>
                  <a:pt x="427" y="344"/>
                </a:lnTo>
                <a:lnTo>
                  <a:pt x="405" y="341"/>
                </a:lnTo>
                <a:lnTo>
                  <a:pt x="402" y="350"/>
                </a:lnTo>
                <a:lnTo>
                  <a:pt x="384" y="339"/>
                </a:lnTo>
                <a:lnTo>
                  <a:pt x="371" y="344"/>
                </a:lnTo>
                <a:lnTo>
                  <a:pt x="355" y="334"/>
                </a:lnTo>
                <a:lnTo>
                  <a:pt x="331" y="332"/>
                </a:lnTo>
                <a:lnTo>
                  <a:pt x="331" y="318"/>
                </a:lnTo>
                <a:lnTo>
                  <a:pt x="317" y="304"/>
                </a:lnTo>
                <a:lnTo>
                  <a:pt x="312" y="313"/>
                </a:lnTo>
                <a:lnTo>
                  <a:pt x="285" y="313"/>
                </a:lnTo>
                <a:lnTo>
                  <a:pt x="259" y="290"/>
                </a:lnTo>
                <a:lnTo>
                  <a:pt x="268" y="74"/>
                </a:lnTo>
                <a:lnTo>
                  <a:pt x="0" y="58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4" name="Freeform 32"/>
          <p:cNvSpPr>
            <a:spLocks/>
          </p:cNvSpPr>
          <p:nvPr/>
        </p:nvSpPr>
        <p:spPr bwMode="auto">
          <a:xfrm>
            <a:off x="8229600" y="2438400"/>
            <a:ext cx="233363" cy="222250"/>
          </a:xfrm>
          <a:custGeom>
            <a:avLst/>
            <a:gdLst>
              <a:gd name="T0" fmla="*/ 0 w 151"/>
              <a:gd name="T1" fmla="*/ 2147483647 h 146"/>
              <a:gd name="T2" fmla="*/ 2147483647 w 151"/>
              <a:gd name="T3" fmla="*/ 2147483647 h 146"/>
              <a:gd name="T4" fmla="*/ 2147483647 w 151"/>
              <a:gd name="T5" fmla="*/ 2147483647 h 146"/>
              <a:gd name="T6" fmla="*/ 2147483647 w 151"/>
              <a:gd name="T7" fmla="*/ 2147483647 h 146"/>
              <a:gd name="T8" fmla="*/ 2147483647 w 151"/>
              <a:gd name="T9" fmla="*/ 2147483647 h 146"/>
              <a:gd name="T10" fmla="*/ 2147483647 w 151"/>
              <a:gd name="T11" fmla="*/ 2147483647 h 146"/>
              <a:gd name="T12" fmla="*/ 2147483647 w 151"/>
              <a:gd name="T13" fmla="*/ 2147483647 h 146"/>
              <a:gd name="T14" fmla="*/ 2147483647 w 151"/>
              <a:gd name="T15" fmla="*/ 2147483647 h 146"/>
              <a:gd name="T16" fmla="*/ 2147483647 w 151"/>
              <a:gd name="T17" fmla="*/ 2147483647 h 146"/>
              <a:gd name="T18" fmla="*/ 2147483647 w 151"/>
              <a:gd name="T19" fmla="*/ 2147483647 h 146"/>
              <a:gd name="T20" fmla="*/ 2147483647 w 151"/>
              <a:gd name="T21" fmla="*/ 2147483647 h 146"/>
              <a:gd name="T22" fmla="*/ 2147483647 w 151"/>
              <a:gd name="T23" fmla="*/ 2147483647 h 146"/>
              <a:gd name="T24" fmla="*/ 2147483647 w 151"/>
              <a:gd name="T25" fmla="*/ 2147483647 h 146"/>
              <a:gd name="T26" fmla="*/ 2147483647 w 151"/>
              <a:gd name="T27" fmla="*/ 2147483647 h 146"/>
              <a:gd name="T28" fmla="*/ 2147483647 w 151"/>
              <a:gd name="T29" fmla="*/ 2147483647 h 146"/>
              <a:gd name="T30" fmla="*/ 2147483647 w 151"/>
              <a:gd name="T31" fmla="*/ 0 h 146"/>
              <a:gd name="T32" fmla="*/ 0 w 151"/>
              <a:gd name="T33" fmla="*/ 2147483647 h 146"/>
              <a:gd name="T34" fmla="*/ 0 w 151"/>
              <a:gd name="T35" fmla="*/ 2147483647 h 1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1"/>
              <a:gd name="T55" fmla="*/ 0 h 146"/>
              <a:gd name="T56" fmla="*/ 151 w 151"/>
              <a:gd name="T57" fmla="*/ 146 h 1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1" h="146">
                <a:moveTo>
                  <a:pt x="0" y="30"/>
                </a:moveTo>
                <a:lnTo>
                  <a:pt x="12" y="106"/>
                </a:lnTo>
                <a:lnTo>
                  <a:pt x="12" y="145"/>
                </a:lnTo>
                <a:lnTo>
                  <a:pt x="23" y="141"/>
                </a:lnTo>
                <a:lnTo>
                  <a:pt x="30" y="130"/>
                </a:lnTo>
                <a:lnTo>
                  <a:pt x="52" y="122"/>
                </a:lnTo>
                <a:lnTo>
                  <a:pt x="62" y="101"/>
                </a:lnTo>
                <a:lnTo>
                  <a:pt x="67" y="106"/>
                </a:lnTo>
                <a:lnTo>
                  <a:pt x="86" y="99"/>
                </a:lnTo>
                <a:lnTo>
                  <a:pt x="108" y="94"/>
                </a:lnTo>
                <a:lnTo>
                  <a:pt x="108" y="88"/>
                </a:lnTo>
                <a:lnTo>
                  <a:pt x="115" y="90"/>
                </a:lnTo>
                <a:lnTo>
                  <a:pt x="122" y="83"/>
                </a:lnTo>
                <a:lnTo>
                  <a:pt x="135" y="81"/>
                </a:lnTo>
                <a:lnTo>
                  <a:pt x="150" y="73"/>
                </a:lnTo>
                <a:lnTo>
                  <a:pt x="135" y="0"/>
                </a:lnTo>
                <a:lnTo>
                  <a:pt x="0" y="3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5" name="Freeform 33"/>
          <p:cNvSpPr>
            <a:spLocks/>
          </p:cNvSpPr>
          <p:nvPr/>
        </p:nvSpPr>
        <p:spPr bwMode="auto">
          <a:xfrm>
            <a:off x="8051800" y="2947988"/>
            <a:ext cx="147638" cy="238125"/>
          </a:xfrm>
          <a:custGeom>
            <a:avLst/>
            <a:gdLst>
              <a:gd name="T0" fmla="*/ 0 w 95"/>
              <a:gd name="T1" fmla="*/ 2147483647 h 156"/>
              <a:gd name="T2" fmla="*/ 2147483647 w 95"/>
              <a:gd name="T3" fmla="*/ 0 h 156"/>
              <a:gd name="T4" fmla="*/ 2147483647 w 95"/>
              <a:gd name="T5" fmla="*/ 0 h 156"/>
              <a:gd name="T6" fmla="*/ 2147483647 w 95"/>
              <a:gd name="T7" fmla="*/ 2147483647 h 156"/>
              <a:gd name="T8" fmla="*/ 2147483647 w 95"/>
              <a:gd name="T9" fmla="*/ 2147483647 h 156"/>
              <a:gd name="T10" fmla="*/ 2147483647 w 95"/>
              <a:gd name="T11" fmla="*/ 2147483647 h 156"/>
              <a:gd name="T12" fmla="*/ 2147483647 w 95"/>
              <a:gd name="T13" fmla="*/ 2147483647 h 156"/>
              <a:gd name="T14" fmla="*/ 2147483647 w 95"/>
              <a:gd name="T15" fmla="*/ 2147483647 h 156"/>
              <a:gd name="T16" fmla="*/ 2147483647 w 95"/>
              <a:gd name="T17" fmla="*/ 2147483647 h 156"/>
              <a:gd name="T18" fmla="*/ 2147483647 w 95"/>
              <a:gd name="T19" fmla="*/ 2147483647 h 156"/>
              <a:gd name="T20" fmla="*/ 2147483647 w 95"/>
              <a:gd name="T21" fmla="*/ 2147483647 h 156"/>
              <a:gd name="T22" fmla="*/ 2147483647 w 95"/>
              <a:gd name="T23" fmla="*/ 2147483647 h 156"/>
              <a:gd name="T24" fmla="*/ 2147483647 w 95"/>
              <a:gd name="T25" fmla="*/ 2147483647 h 156"/>
              <a:gd name="T26" fmla="*/ 2147483647 w 95"/>
              <a:gd name="T27" fmla="*/ 2147483647 h 156"/>
              <a:gd name="T28" fmla="*/ 2147483647 w 95"/>
              <a:gd name="T29" fmla="*/ 2147483647 h 156"/>
              <a:gd name="T30" fmla="*/ 2147483647 w 95"/>
              <a:gd name="T31" fmla="*/ 2147483647 h 156"/>
              <a:gd name="T32" fmla="*/ 2147483647 w 95"/>
              <a:gd name="T33" fmla="*/ 2147483647 h 156"/>
              <a:gd name="T34" fmla="*/ 2147483647 w 95"/>
              <a:gd name="T35" fmla="*/ 2147483647 h 156"/>
              <a:gd name="T36" fmla="*/ 2147483647 w 95"/>
              <a:gd name="T37" fmla="*/ 2147483647 h 156"/>
              <a:gd name="T38" fmla="*/ 0 w 95"/>
              <a:gd name="T39" fmla="*/ 2147483647 h 156"/>
              <a:gd name="T40" fmla="*/ 0 w 95"/>
              <a:gd name="T41" fmla="*/ 2147483647 h 1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5"/>
              <a:gd name="T64" fmla="*/ 0 h 156"/>
              <a:gd name="T65" fmla="*/ 95 w 95"/>
              <a:gd name="T66" fmla="*/ 156 h 1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5" h="156">
                <a:moveTo>
                  <a:pt x="0" y="15"/>
                </a:moveTo>
                <a:lnTo>
                  <a:pt x="13" y="0"/>
                </a:lnTo>
                <a:lnTo>
                  <a:pt x="31" y="0"/>
                </a:lnTo>
                <a:lnTo>
                  <a:pt x="25" y="15"/>
                </a:lnTo>
                <a:lnTo>
                  <a:pt x="19" y="20"/>
                </a:lnTo>
                <a:lnTo>
                  <a:pt x="22" y="36"/>
                </a:lnTo>
                <a:lnTo>
                  <a:pt x="33" y="51"/>
                </a:lnTo>
                <a:lnTo>
                  <a:pt x="47" y="61"/>
                </a:lnTo>
                <a:lnTo>
                  <a:pt x="49" y="81"/>
                </a:lnTo>
                <a:lnTo>
                  <a:pt x="60" y="92"/>
                </a:lnTo>
                <a:lnTo>
                  <a:pt x="67" y="102"/>
                </a:lnTo>
                <a:lnTo>
                  <a:pt x="83" y="106"/>
                </a:lnTo>
                <a:lnTo>
                  <a:pt x="89" y="120"/>
                </a:lnTo>
                <a:lnTo>
                  <a:pt x="77" y="134"/>
                </a:lnTo>
                <a:lnTo>
                  <a:pt x="90" y="130"/>
                </a:lnTo>
                <a:lnTo>
                  <a:pt x="94" y="142"/>
                </a:lnTo>
                <a:lnTo>
                  <a:pt x="68" y="148"/>
                </a:lnTo>
                <a:lnTo>
                  <a:pt x="36" y="155"/>
                </a:lnTo>
                <a:lnTo>
                  <a:pt x="34" y="144"/>
                </a:lnTo>
                <a:lnTo>
                  <a:pt x="0" y="15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6" name="Freeform 34"/>
          <p:cNvSpPr>
            <a:spLocks/>
          </p:cNvSpPr>
          <p:nvPr/>
        </p:nvSpPr>
        <p:spPr bwMode="auto">
          <a:xfrm>
            <a:off x="7905750" y="3130550"/>
            <a:ext cx="42863" cy="42863"/>
          </a:xfrm>
          <a:custGeom>
            <a:avLst/>
            <a:gdLst>
              <a:gd name="T0" fmla="*/ 0 w 28"/>
              <a:gd name="T1" fmla="*/ 2147483647 h 28"/>
              <a:gd name="T2" fmla="*/ 2147483647 w 28"/>
              <a:gd name="T3" fmla="*/ 0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0 w 28"/>
              <a:gd name="T9" fmla="*/ 2147483647 h 28"/>
              <a:gd name="T10" fmla="*/ 0 w 28"/>
              <a:gd name="T11" fmla="*/ 2147483647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28"/>
              <a:gd name="T20" fmla="*/ 28 w 28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28">
                <a:moveTo>
                  <a:pt x="0" y="4"/>
                </a:moveTo>
                <a:lnTo>
                  <a:pt x="16" y="0"/>
                </a:lnTo>
                <a:lnTo>
                  <a:pt x="27" y="15"/>
                </a:lnTo>
                <a:lnTo>
                  <a:pt x="16" y="27"/>
                </a:lnTo>
                <a:lnTo>
                  <a:pt x="0" y="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7" name="Freeform 35"/>
          <p:cNvSpPr>
            <a:spLocks/>
          </p:cNvSpPr>
          <p:nvPr/>
        </p:nvSpPr>
        <p:spPr bwMode="auto">
          <a:xfrm>
            <a:off x="8412163" y="1479550"/>
            <a:ext cx="503237" cy="784225"/>
          </a:xfrm>
          <a:custGeom>
            <a:avLst/>
            <a:gdLst>
              <a:gd name="T0" fmla="*/ 0 w 326"/>
              <a:gd name="T1" fmla="*/ 2147483647 h 515"/>
              <a:gd name="T2" fmla="*/ 2147483647 w 326"/>
              <a:gd name="T3" fmla="*/ 2147483647 h 515"/>
              <a:gd name="T4" fmla="*/ 2147483647 w 326"/>
              <a:gd name="T5" fmla="*/ 2147483647 h 515"/>
              <a:gd name="T6" fmla="*/ 2147483647 w 326"/>
              <a:gd name="T7" fmla="*/ 2147483647 h 515"/>
              <a:gd name="T8" fmla="*/ 2147483647 w 326"/>
              <a:gd name="T9" fmla="*/ 2147483647 h 515"/>
              <a:gd name="T10" fmla="*/ 2147483647 w 326"/>
              <a:gd name="T11" fmla="*/ 2147483647 h 515"/>
              <a:gd name="T12" fmla="*/ 2147483647 w 326"/>
              <a:gd name="T13" fmla="*/ 2147483647 h 515"/>
              <a:gd name="T14" fmla="*/ 2147483647 w 326"/>
              <a:gd name="T15" fmla="*/ 2147483647 h 515"/>
              <a:gd name="T16" fmla="*/ 2147483647 w 326"/>
              <a:gd name="T17" fmla="*/ 2147483647 h 515"/>
              <a:gd name="T18" fmla="*/ 2147483647 w 326"/>
              <a:gd name="T19" fmla="*/ 2147483647 h 515"/>
              <a:gd name="T20" fmla="*/ 2147483647 w 326"/>
              <a:gd name="T21" fmla="*/ 2147483647 h 515"/>
              <a:gd name="T22" fmla="*/ 2147483647 w 326"/>
              <a:gd name="T23" fmla="*/ 2147483647 h 515"/>
              <a:gd name="T24" fmla="*/ 2147483647 w 326"/>
              <a:gd name="T25" fmla="*/ 0 h 515"/>
              <a:gd name="T26" fmla="*/ 2147483647 w 326"/>
              <a:gd name="T27" fmla="*/ 2147483647 h 515"/>
              <a:gd name="T28" fmla="*/ 2147483647 w 326"/>
              <a:gd name="T29" fmla="*/ 2147483647 h 515"/>
              <a:gd name="T30" fmla="*/ 2147483647 w 326"/>
              <a:gd name="T31" fmla="*/ 2147483647 h 515"/>
              <a:gd name="T32" fmla="*/ 2147483647 w 326"/>
              <a:gd name="T33" fmla="*/ 2147483647 h 515"/>
              <a:gd name="T34" fmla="*/ 2147483647 w 326"/>
              <a:gd name="T35" fmla="*/ 2147483647 h 515"/>
              <a:gd name="T36" fmla="*/ 2147483647 w 326"/>
              <a:gd name="T37" fmla="*/ 2147483647 h 515"/>
              <a:gd name="T38" fmla="*/ 2147483647 w 326"/>
              <a:gd name="T39" fmla="*/ 2147483647 h 515"/>
              <a:gd name="T40" fmla="*/ 2147483647 w 326"/>
              <a:gd name="T41" fmla="*/ 2147483647 h 515"/>
              <a:gd name="T42" fmla="*/ 2147483647 w 326"/>
              <a:gd name="T43" fmla="*/ 2147483647 h 515"/>
              <a:gd name="T44" fmla="*/ 2147483647 w 326"/>
              <a:gd name="T45" fmla="*/ 2147483647 h 515"/>
              <a:gd name="T46" fmla="*/ 2147483647 w 326"/>
              <a:gd name="T47" fmla="*/ 2147483647 h 515"/>
              <a:gd name="T48" fmla="*/ 2147483647 w 326"/>
              <a:gd name="T49" fmla="*/ 2147483647 h 515"/>
              <a:gd name="T50" fmla="*/ 2147483647 w 326"/>
              <a:gd name="T51" fmla="*/ 2147483647 h 515"/>
              <a:gd name="T52" fmla="*/ 2147483647 w 326"/>
              <a:gd name="T53" fmla="*/ 2147483647 h 515"/>
              <a:gd name="T54" fmla="*/ 2147483647 w 326"/>
              <a:gd name="T55" fmla="*/ 2147483647 h 515"/>
              <a:gd name="T56" fmla="*/ 2147483647 w 326"/>
              <a:gd name="T57" fmla="*/ 2147483647 h 515"/>
              <a:gd name="T58" fmla="*/ 2147483647 w 326"/>
              <a:gd name="T59" fmla="*/ 2147483647 h 515"/>
              <a:gd name="T60" fmla="*/ 2147483647 w 326"/>
              <a:gd name="T61" fmla="*/ 2147483647 h 515"/>
              <a:gd name="T62" fmla="*/ 2147483647 w 326"/>
              <a:gd name="T63" fmla="*/ 2147483647 h 515"/>
              <a:gd name="T64" fmla="*/ 2147483647 w 326"/>
              <a:gd name="T65" fmla="*/ 2147483647 h 515"/>
              <a:gd name="T66" fmla="*/ 2147483647 w 326"/>
              <a:gd name="T67" fmla="*/ 2147483647 h 515"/>
              <a:gd name="T68" fmla="*/ 2147483647 w 326"/>
              <a:gd name="T69" fmla="*/ 2147483647 h 515"/>
              <a:gd name="T70" fmla="*/ 2147483647 w 326"/>
              <a:gd name="T71" fmla="*/ 2147483647 h 515"/>
              <a:gd name="T72" fmla="*/ 2147483647 w 326"/>
              <a:gd name="T73" fmla="*/ 2147483647 h 515"/>
              <a:gd name="T74" fmla="*/ 2147483647 w 326"/>
              <a:gd name="T75" fmla="*/ 2147483647 h 515"/>
              <a:gd name="T76" fmla="*/ 2147483647 w 326"/>
              <a:gd name="T77" fmla="*/ 2147483647 h 515"/>
              <a:gd name="T78" fmla="*/ 2147483647 w 326"/>
              <a:gd name="T79" fmla="*/ 2147483647 h 515"/>
              <a:gd name="T80" fmla="*/ 2147483647 w 326"/>
              <a:gd name="T81" fmla="*/ 2147483647 h 515"/>
              <a:gd name="T82" fmla="*/ 2147483647 w 326"/>
              <a:gd name="T83" fmla="*/ 2147483647 h 515"/>
              <a:gd name="T84" fmla="*/ 2147483647 w 326"/>
              <a:gd name="T85" fmla="*/ 2147483647 h 515"/>
              <a:gd name="T86" fmla="*/ 2147483647 w 326"/>
              <a:gd name="T87" fmla="*/ 2147483647 h 515"/>
              <a:gd name="T88" fmla="*/ 2147483647 w 326"/>
              <a:gd name="T89" fmla="*/ 2147483647 h 515"/>
              <a:gd name="T90" fmla="*/ 2147483647 w 326"/>
              <a:gd name="T91" fmla="*/ 2147483647 h 515"/>
              <a:gd name="T92" fmla="*/ 2147483647 w 326"/>
              <a:gd name="T93" fmla="*/ 2147483647 h 515"/>
              <a:gd name="T94" fmla="*/ 2147483647 w 326"/>
              <a:gd name="T95" fmla="*/ 2147483647 h 515"/>
              <a:gd name="T96" fmla="*/ 2147483647 w 326"/>
              <a:gd name="T97" fmla="*/ 2147483647 h 515"/>
              <a:gd name="T98" fmla="*/ 2147483647 w 326"/>
              <a:gd name="T99" fmla="*/ 2147483647 h 515"/>
              <a:gd name="T100" fmla="*/ 2147483647 w 326"/>
              <a:gd name="T101" fmla="*/ 2147483647 h 515"/>
              <a:gd name="T102" fmla="*/ 2147483647 w 326"/>
              <a:gd name="T103" fmla="*/ 2147483647 h 515"/>
              <a:gd name="T104" fmla="*/ 2147483647 w 326"/>
              <a:gd name="T105" fmla="*/ 2147483647 h 515"/>
              <a:gd name="T106" fmla="*/ 2147483647 w 326"/>
              <a:gd name="T107" fmla="*/ 2147483647 h 515"/>
              <a:gd name="T108" fmla="*/ 2147483647 w 326"/>
              <a:gd name="T109" fmla="*/ 2147483647 h 515"/>
              <a:gd name="T110" fmla="*/ 2147483647 w 326"/>
              <a:gd name="T111" fmla="*/ 2147483647 h 515"/>
              <a:gd name="T112" fmla="*/ 2147483647 w 326"/>
              <a:gd name="T113" fmla="*/ 2147483647 h 515"/>
              <a:gd name="T114" fmla="*/ 2147483647 w 326"/>
              <a:gd name="T115" fmla="*/ 2147483647 h 515"/>
              <a:gd name="T116" fmla="*/ 2147483647 w 326"/>
              <a:gd name="T117" fmla="*/ 2147483647 h 515"/>
              <a:gd name="T118" fmla="*/ 0 w 326"/>
              <a:gd name="T119" fmla="*/ 2147483647 h 515"/>
              <a:gd name="T120" fmla="*/ 0 w 326"/>
              <a:gd name="T121" fmla="*/ 2147483647 h 5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6"/>
              <a:gd name="T184" fmla="*/ 0 h 515"/>
              <a:gd name="T185" fmla="*/ 326 w 326"/>
              <a:gd name="T186" fmla="*/ 515 h 5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6" h="515">
                <a:moveTo>
                  <a:pt x="0" y="279"/>
                </a:moveTo>
                <a:lnTo>
                  <a:pt x="17" y="280"/>
                </a:lnTo>
                <a:lnTo>
                  <a:pt x="20" y="246"/>
                </a:lnTo>
                <a:lnTo>
                  <a:pt x="43" y="199"/>
                </a:lnTo>
                <a:lnTo>
                  <a:pt x="32" y="166"/>
                </a:lnTo>
                <a:lnTo>
                  <a:pt x="43" y="123"/>
                </a:lnTo>
                <a:lnTo>
                  <a:pt x="43" y="105"/>
                </a:lnTo>
                <a:lnTo>
                  <a:pt x="79" y="8"/>
                </a:lnTo>
                <a:lnTo>
                  <a:pt x="90" y="8"/>
                </a:lnTo>
                <a:lnTo>
                  <a:pt x="93" y="29"/>
                </a:lnTo>
                <a:lnTo>
                  <a:pt x="140" y="9"/>
                </a:lnTo>
                <a:lnTo>
                  <a:pt x="140" y="2"/>
                </a:lnTo>
                <a:lnTo>
                  <a:pt x="154" y="0"/>
                </a:lnTo>
                <a:lnTo>
                  <a:pt x="178" y="10"/>
                </a:lnTo>
                <a:lnTo>
                  <a:pt x="195" y="27"/>
                </a:lnTo>
                <a:lnTo>
                  <a:pt x="237" y="168"/>
                </a:lnTo>
                <a:lnTo>
                  <a:pt x="266" y="168"/>
                </a:lnTo>
                <a:lnTo>
                  <a:pt x="271" y="177"/>
                </a:lnTo>
                <a:lnTo>
                  <a:pt x="266" y="182"/>
                </a:lnTo>
                <a:lnTo>
                  <a:pt x="287" y="215"/>
                </a:lnTo>
                <a:lnTo>
                  <a:pt x="293" y="210"/>
                </a:lnTo>
                <a:lnTo>
                  <a:pt x="317" y="231"/>
                </a:lnTo>
                <a:lnTo>
                  <a:pt x="308" y="234"/>
                </a:lnTo>
                <a:lnTo>
                  <a:pt x="309" y="241"/>
                </a:lnTo>
                <a:lnTo>
                  <a:pt x="325" y="241"/>
                </a:lnTo>
                <a:lnTo>
                  <a:pt x="313" y="268"/>
                </a:lnTo>
                <a:lnTo>
                  <a:pt x="299" y="265"/>
                </a:lnTo>
                <a:lnTo>
                  <a:pt x="287" y="276"/>
                </a:lnTo>
                <a:lnTo>
                  <a:pt x="288" y="286"/>
                </a:lnTo>
                <a:lnTo>
                  <a:pt x="278" y="292"/>
                </a:lnTo>
                <a:lnTo>
                  <a:pt x="268" y="290"/>
                </a:lnTo>
                <a:lnTo>
                  <a:pt x="268" y="306"/>
                </a:lnTo>
                <a:lnTo>
                  <a:pt x="260" y="302"/>
                </a:lnTo>
                <a:lnTo>
                  <a:pt x="259" y="321"/>
                </a:lnTo>
                <a:lnTo>
                  <a:pt x="242" y="303"/>
                </a:lnTo>
                <a:lnTo>
                  <a:pt x="232" y="318"/>
                </a:lnTo>
                <a:lnTo>
                  <a:pt x="217" y="325"/>
                </a:lnTo>
                <a:lnTo>
                  <a:pt x="215" y="340"/>
                </a:lnTo>
                <a:lnTo>
                  <a:pt x="200" y="337"/>
                </a:lnTo>
                <a:lnTo>
                  <a:pt x="205" y="323"/>
                </a:lnTo>
                <a:lnTo>
                  <a:pt x="195" y="312"/>
                </a:lnTo>
                <a:lnTo>
                  <a:pt x="185" y="332"/>
                </a:lnTo>
                <a:lnTo>
                  <a:pt x="189" y="373"/>
                </a:lnTo>
                <a:lnTo>
                  <a:pt x="182" y="384"/>
                </a:lnTo>
                <a:lnTo>
                  <a:pt x="173" y="386"/>
                </a:lnTo>
                <a:lnTo>
                  <a:pt x="165" y="384"/>
                </a:lnTo>
                <a:lnTo>
                  <a:pt x="154" y="408"/>
                </a:lnTo>
                <a:lnTo>
                  <a:pt x="140" y="408"/>
                </a:lnTo>
                <a:lnTo>
                  <a:pt x="142" y="428"/>
                </a:lnTo>
                <a:lnTo>
                  <a:pt x="134" y="411"/>
                </a:lnTo>
                <a:lnTo>
                  <a:pt x="112" y="429"/>
                </a:lnTo>
                <a:lnTo>
                  <a:pt x="108" y="441"/>
                </a:lnTo>
                <a:lnTo>
                  <a:pt x="116" y="450"/>
                </a:lnTo>
                <a:lnTo>
                  <a:pt x="105" y="457"/>
                </a:lnTo>
                <a:lnTo>
                  <a:pt x="108" y="471"/>
                </a:lnTo>
                <a:lnTo>
                  <a:pt x="98" y="481"/>
                </a:lnTo>
                <a:lnTo>
                  <a:pt x="96" y="514"/>
                </a:lnTo>
                <a:lnTo>
                  <a:pt x="91" y="514"/>
                </a:lnTo>
                <a:lnTo>
                  <a:pt x="60" y="471"/>
                </a:lnTo>
                <a:lnTo>
                  <a:pt x="0" y="279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498" name="Freeform 36"/>
          <p:cNvSpPr>
            <a:spLocks/>
          </p:cNvSpPr>
          <p:nvPr/>
        </p:nvSpPr>
        <p:spPr bwMode="auto">
          <a:xfrm>
            <a:off x="7573963" y="2970213"/>
            <a:ext cx="625475" cy="306387"/>
          </a:xfrm>
          <a:custGeom>
            <a:avLst/>
            <a:gdLst>
              <a:gd name="T0" fmla="*/ 2147483647 w 405"/>
              <a:gd name="T1" fmla="*/ 2147483647 h 201"/>
              <a:gd name="T2" fmla="*/ 2147483647 w 405"/>
              <a:gd name="T3" fmla="*/ 2147483647 h 201"/>
              <a:gd name="T4" fmla="*/ 2147483647 w 405"/>
              <a:gd name="T5" fmla="*/ 2147483647 h 201"/>
              <a:gd name="T6" fmla="*/ 2147483647 w 405"/>
              <a:gd name="T7" fmla="*/ 2147483647 h 201"/>
              <a:gd name="T8" fmla="*/ 2147483647 w 405"/>
              <a:gd name="T9" fmla="*/ 2147483647 h 201"/>
              <a:gd name="T10" fmla="*/ 2147483647 w 405"/>
              <a:gd name="T11" fmla="*/ 2147483647 h 201"/>
              <a:gd name="T12" fmla="*/ 2147483647 w 405"/>
              <a:gd name="T13" fmla="*/ 2147483647 h 201"/>
              <a:gd name="T14" fmla="*/ 2147483647 w 405"/>
              <a:gd name="T15" fmla="*/ 2147483647 h 201"/>
              <a:gd name="T16" fmla="*/ 2147483647 w 405"/>
              <a:gd name="T17" fmla="*/ 2147483647 h 201"/>
              <a:gd name="T18" fmla="*/ 2147483647 w 405"/>
              <a:gd name="T19" fmla="*/ 2147483647 h 201"/>
              <a:gd name="T20" fmla="*/ 2147483647 w 405"/>
              <a:gd name="T21" fmla="*/ 2147483647 h 201"/>
              <a:gd name="T22" fmla="*/ 2147483647 w 405"/>
              <a:gd name="T23" fmla="*/ 2147483647 h 201"/>
              <a:gd name="T24" fmla="*/ 2147483647 w 405"/>
              <a:gd name="T25" fmla="*/ 2147483647 h 201"/>
              <a:gd name="T26" fmla="*/ 2147483647 w 405"/>
              <a:gd name="T27" fmla="*/ 2147483647 h 201"/>
              <a:gd name="T28" fmla="*/ 2147483647 w 405"/>
              <a:gd name="T29" fmla="*/ 2147483647 h 201"/>
              <a:gd name="T30" fmla="*/ 2147483647 w 405"/>
              <a:gd name="T31" fmla="*/ 2147483647 h 201"/>
              <a:gd name="T32" fmla="*/ 2147483647 w 405"/>
              <a:gd name="T33" fmla="*/ 2147483647 h 201"/>
              <a:gd name="T34" fmla="*/ 2147483647 w 405"/>
              <a:gd name="T35" fmla="*/ 2147483647 h 201"/>
              <a:gd name="T36" fmla="*/ 2147483647 w 405"/>
              <a:gd name="T37" fmla="*/ 2147483647 h 201"/>
              <a:gd name="T38" fmla="*/ 2147483647 w 405"/>
              <a:gd name="T39" fmla="*/ 2147483647 h 201"/>
              <a:gd name="T40" fmla="*/ 2147483647 w 405"/>
              <a:gd name="T41" fmla="*/ 2147483647 h 201"/>
              <a:gd name="T42" fmla="*/ 2147483647 w 405"/>
              <a:gd name="T43" fmla="*/ 2147483647 h 201"/>
              <a:gd name="T44" fmla="*/ 2147483647 w 405"/>
              <a:gd name="T45" fmla="*/ 2147483647 h 201"/>
              <a:gd name="T46" fmla="*/ 2147483647 w 405"/>
              <a:gd name="T47" fmla="*/ 2147483647 h 201"/>
              <a:gd name="T48" fmla="*/ 2147483647 w 405"/>
              <a:gd name="T49" fmla="*/ 2147483647 h 201"/>
              <a:gd name="T50" fmla="*/ 2147483647 w 405"/>
              <a:gd name="T51" fmla="*/ 2147483647 h 201"/>
              <a:gd name="T52" fmla="*/ 2147483647 w 405"/>
              <a:gd name="T53" fmla="*/ 2147483647 h 201"/>
              <a:gd name="T54" fmla="*/ 2147483647 w 405"/>
              <a:gd name="T55" fmla="*/ 2147483647 h 201"/>
              <a:gd name="T56" fmla="*/ 2147483647 w 405"/>
              <a:gd name="T57" fmla="*/ 2147483647 h 201"/>
              <a:gd name="T58" fmla="*/ 2147483647 w 405"/>
              <a:gd name="T59" fmla="*/ 2147483647 h 201"/>
              <a:gd name="T60" fmla="*/ 2147483647 w 405"/>
              <a:gd name="T61" fmla="*/ 2147483647 h 201"/>
              <a:gd name="T62" fmla="*/ 2147483647 w 405"/>
              <a:gd name="T63" fmla="*/ 2147483647 h 201"/>
              <a:gd name="T64" fmla="*/ 2147483647 w 405"/>
              <a:gd name="T65" fmla="*/ 2147483647 h 201"/>
              <a:gd name="T66" fmla="*/ 2147483647 w 405"/>
              <a:gd name="T67" fmla="*/ 2147483647 h 201"/>
              <a:gd name="T68" fmla="*/ 2147483647 w 405"/>
              <a:gd name="T69" fmla="*/ 2147483647 h 201"/>
              <a:gd name="T70" fmla="*/ 2147483647 w 405"/>
              <a:gd name="T71" fmla="*/ 0 h 201"/>
              <a:gd name="T72" fmla="*/ 0 w 405"/>
              <a:gd name="T73" fmla="*/ 2147483647 h 2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5"/>
              <a:gd name="T112" fmla="*/ 0 h 201"/>
              <a:gd name="T113" fmla="*/ 405 w 405"/>
              <a:gd name="T114" fmla="*/ 201 h 2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5" h="201">
                <a:moveTo>
                  <a:pt x="0" y="59"/>
                </a:moveTo>
                <a:lnTo>
                  <a:pt x="9" y="116"/>
                </a:lnTo>
                <a:lnTo>
                  <a:pt x="40" y="81"/>
                </a:lnTo>
                <a:lnTo>
                  <a:pt x="89" y="67"/>
                </a:lnTo>
                <a:lnTo>
                  <a:pt x="96" y="50"/>
                </a:lnTo>
                <a:lnTo>
                  <a:pt x="124" y="49"/>
                </a:lnTo>
                <a:lnTo>
                  <a:pt x="145" y="59"/>
                </a:lnTo>
                <a:lnTo>
                  <a:pt x="157" y="76"/>
                </a:lnTo>
                <a:lnTo>
                  <a:pt x="180" y="83"/>
                </a:lnTo>
                <a:lnTo>
                  <a:pt x="194" y="100"/>
                </a:lnTo>
                <a:lnTo>
                  <a:pt x="214" y="108"/>
                </a:lnTo>
                <a:lnTo>
                  <a:pt x="223" y="104"/>
                </a:lnTo>
                <a:lnTo>
                  <a:pt x="228" y="115"/>
                </a:lnTo>
                <a:lnTo>
                  <a:pt x="223" y="122"/>
                </a:lnTo>
                <a:lnTo>
                  <a:pt x="223" y="137"/>
                </a:lnTo>
                <a:lnTo>
                  <a:pt x="210" y="161"/>
                </a:lnTo>
                <a:lnTo>
                  <a:pt x="214" y="177"/>
                </a:lnTo>
                <a:lnTo>
                  <a:pt x="231" y="172"/>
                </a:lnTo>
                <a:lnTo>
                  <a:pt x="234" y="161"/>
                </a:lnTo>
                <a:lnTo>
                  <a:pt x="248" y="180"/>
                </a:lnTo>
                <a:lnTo>
                  <a:pt x="250" y="172"/>
                </a:lnTo>
                <a:lnTo>
                  <a:pt x="258" y="183"/>
                </a:lnTo>
                <a:lnTo>
                  <a:pt x="262" y="177"/>
                </a:lnTo>
                <a:lnTo>
                  <a:pt x="278" y="183"/>
                </a:lnTo>
                <a:lnTo>
                  <a:pt x="287" y="181"/>
                </a:lnTo>
                <a:lnTo>
                  <a:pt x="301" y="195"/>
                </a:lnTo>
                <a:lnTo>
                  <a:pt x="291" y="173"/>
                </a:lnTo>
                <a:lnTo>
                  <a:pt x="262" y="152"/>
                </a:lnTo>
                <a:lnTo>
                  <a:pt x="289" y="166"/>
                </a:lnTo>
                <a:lnTo>
                  <a:pt x="274" y="145"/>
                </a:lnTo>
                <a:lnTo>
                  <a:pt x="269" y="125"/>
                </a:lnTo>
                <a:lnTo>
                  <a:pt x="270" y="81"/>
                </a:lnTo>
                <a:lnTo>
                  <a:pt x="254" y="70"/>
                </a:lnTo>
                <a:lnTo>
                  <a:pt x="287" y="41"/>
                </a:lnTo>
                <a:lnTo>
                  <a:pt x="289" y="24"/>
                </a:lnTo>
                <a:lnTo>
                  <a:pt x="308" y="24"/>
                </a:lnTo>
                <a:lnTo>
                  <a:pt x="304" y="41"/>
                </a:lnTo>
                <a:lnTo>
                  <a:pt x="291" y="45"/>
                </a:lnTo>
                <a:lnTo>
                  <a:pt x="283" y="64"/>
                </a:lnTo>
                <a:lnTo>
                  <a:pt x="287" y="80"/>
                </a:lnTo>
                <a:lnTo>
                  <a:pt x="296" y="74"/>
                </a:lnTo>
                <a:lnTo>
                  <a:pt x="293" y="93"/>
                </a:lnTo>
                <a:lnTo>
                  <a:pt x="295" y="102"/>
                </a:lnTo>
                <a:lnTo>
                  <a:pt x="298" y="112"/>
                </a:lnTo>
                <a:lnTo>
                  <a:pt x="289" y="106"/>
                </a:lnTo>
                <a:lnTo>
                  <a:pt x="286" y="118"/>
                </a:lnTo>
                <a:lnTo>
                  <a:pt x="307" y="115"/>
                </a:lnTo>
                <a:lnTo>
                  <a:pt x="305" y="125"/>
                </a:lnTo>
                <a:lnTo>
                  <a:pt x="313" y="133"/>
                </a:lnTo>
                <a:lnTo>
                  <a:pt x="295" y="133"/>
                </a:lnTo>
                <a:lnTo>
                  <a:pt x="300" y="158"/>
                </a:lnTo>
                <a:lnTo>
                  <a:pt x="322" y="169"/>
                </a:lnTo>
                <a:lnTo>
                  <a:pt x="332" y="158"/>
                </a:lnTo>
                <a:lnTo>
                  <a:pt x="334" y="180"/>
                </a:lnTo>
                <a:lnTo>
                  <a:pt x="347" y="173"/>
                </a:lnTo>
                <a:lnTo>
                  <a:pt x="343" y="183"/>
                </a:lnTo>
                <a:lnTo>
                  <a:pt x="351" y="183"/>
                </a:lnTo>
                <a:lnTo>
                  <a:pt x="343" y="196"/>
                </a:lnTo>
                <a:lnTo>
                  <a:pt x="345" y="200"/>
                </a:lnTo>
                <a:lnTo>
                  <a:pt x="364" y="192"/>
                </a:lnTo>
                <a:lnTo>
                  <a:pt x="386" y="180"/>
                </a:lnTo>
                <a:lnTo>
                  <a:pt x="392" y="154"/>
                </a:lnTo>
                <a:lnTo>
                  <a:pt x="396" y="169"/>
                </a:lnTo>
                <a:lnTo>
                  <a:pt x="392" y="176"/>
                </a:lnTo>
                <a:lnTo>
                  <a:pt x="388" y="190"/>
                </a:lnTo>
                <a:lnTo>
                  <a:pt x="390" y="199"/>
                </a:lnTo>
                <a:lnTo>
                  <a:pt x="399" y="176"/>
                </a:lnTo>
                <a:lnTo>
                  <a:pt x="404" y="127"/>
                </a:lnTo>
                <a:lnTo>
                  <a:pt x="377" y="133"/>
                </a:lnTo>
                <a:lnTo>
                  <a:pt x="345" y="138"/>
                </a:lnTo>
                <a:lnTo>
                  <a:pt x="343" y="129"/>
                </a:lnTo>
                <a:lnTo>
                  <a:pt x="309" y="0"/>
                </a:lnTo>
                <a:lnTo>
                  <a:pt x="0" y="59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0499" name="Group 37"/>
          <p:cNvGrpSpPr>
            <a:grpSpLocks/>
          </p:cNvGrpSpPr>
          <p:nvPr/>
        </p:nvGrpSpPr>
        <p:grpSpPr bwMode="auto">
          <a:xfrm>
            <a:off x="8229600" y="2286000"/>
            <a:ext cx="484188" cy="257175"/>
            <a:chOff x="5277" y="1532"/>
            <a:chExt cx="314" cy="169"/>
          </a:xfrm>
          <a:solidFill>
            <a:srgbClr val="FFFF00"/>
          </a:solidFill>
        </p:grpSpPr>
        <p:sp>
          <p:nvSpPr>
            <p:cNvPr id="20560" name="Freeform 38"/>
            <p:cNvSpPr>
              <a:spLocks/>
            </p:cNvSpPr>
            <p:nvPr/>
          </p:nvSpPr>
          <p:spPr bwMode="auto">
            <a:xfrm>
              <a:off x="5277" y="1532"/>
              <a:ext cx="296" cy="147"/>
            </a:xfrm>
            <a:custGeom>
              <a:avLst/>
              <a:gdLst>
                <a:gd name="T0" fmla="*/ 0 w 296"/>
                <a:gd name="T1" fmla="*/ 58 h 147"/>
                <a:gd name="T2" fmla="*/ 0 w 296"/>
                <a:gd name="T3" fmla="*/ 138 h 147"/>
                <a:gd name="T4" fmla="*/ 136 w 296"/>
                <a:gd name="T5" fmla="*/ 108 h 147"/>
                <a:gd name="T6" fmla="*/ 161 w 296"/>
                <a:gd name="T7" fmla="*/ 101 h 147"/>
                <a:gd name="T8" fmla="*/ 172 w 296"/>
                <a:gd name="T9" fmla="*/ 102 h 147"/>
                <a:gd name="T10" fmla="*/ 181 w 296"/>
                <a:gd name="T11" fmla="*/ 125 h 147"/>
                <a:gd name="T12" fmla="*/ 197 w 296"/>
                <a:gd name="T13" fmla="*/ 126 h 147"/>
                <a:gd name="T14" fmla="*/ 206 w 296"/>
                <a:gd name="T15" fmla="*/ 145 h 147"/>
                <a:gd name="T16" fmla="*/ 217 w 296"/>
                <a:gd name="T17" fmla="*/ 146 h 147"/>
                <a:gd name="T18" fmla="*/ 219 w 296"/>
                <a:gd name="T19" fmla="*/ 131 h 147"/>
                <a:gd name="T20" fmla="*/ 226 w 296"/>
                <a:gd name="T21" fmla="*/ 129 h 147"/>
                <a:gd name="T22" fmla="*/ 230 w 296"/>
                <a:gd name="T23" fmla="*/ 115 h 147"/>
                <a:gd name="T24" fmla="*/ 235 w 296"/>
                <a:gd name="T25" fmla="*/ 113 h 147"/>
                <a:gd name="T26" fmla="*/ 241 w 296"/>
                <a:gd name="T27" fmla="*/ 134 h 147"/>
                <a:gd name="T28" fmla="*/ 255 w 296"/>
                <a:gd name="T29" fmla="*/ 130 h 147"/>
                <a:gd name="T30" fmla="*/ 256 w 296"/>
                <a:gd name="T31" fmla="*/ 120 h 147"/>
                <a:gd name="T32" fmla="*/ 275 w 296"/>
                <a:gd name="T33" fmla="*/ 112 h 147"/>
                <a:gd name="T34" fmla="*/ 287 w 296"/>
                <a:gd name="T35" fmla="*/ 108 h 147"/>
                <a:gd name="T36" fmla="*/ 295 w 296"/>
                <a:gd name="T37" fmla="*/ 116 h 147"/>
                <a:gd name="T38" fmla="*/ 294 w 296"/>
                <a:gd name="T39" fmla="*/ 95 h 147"/>
                <a:gd name="T40" fmla="*/ 279 w 296"/>
                <a:gd name="T41" fmla="*/ 72 h 147"/>
                <a:gd name="T42" fmla="*/ 269 w 296"/>
                <a:gd name="T43" fmla="*/ 69 h 147"/>
                <a:gd name="T44" fmla="*/ 262 w 296"/>
                <a:gd name="T45" fmla="*/ 69 h 147"/>
                <a:gd name="T46" fmla="*/ 262 w 296"/>
                <a:gd name="T47" fmla="*/ 73 h 147"/>
                <a:gd name="T48" fmla="*/ 266 w 296"/>
                <a:gd name="T49" fmla="*/ 73 h 147"/>
                <a:gd name="T50" fmla="*/ 275 w 296"/>
                <a:gd name="T51" fmla="*/ 73 h 147"/>
                <a:gd name="T52" fmla="*/ 281 w 296"/>
                <a:gd name="T53" fmla="*/ 83 h 147"/>
                <a:gd name="T54" fmla="*/ 282 w 296"/>
                <a:gd name="T55" fmla="*/ 90 h 147"/>
                <a:gd name="T56" fmla="*/ 279 w 296"/>
                <a:gd name="T57" fmla="*/ 100 h 147"/>
                <a:gd name="T58" fmla="*/ 255 w 296"/>
                <a:gd name="T59" fmla="*/ 109 h 147"/>
                <a:gd name="T60" fmla="*/ 243 w 296"/>
                <a:gd name="T61" fmla="*/ 105 h 147"/>
                <a:gd name="T62" fmla="*/ 237 w 296"/>
                <a:gd name="T63" fmla="*/ 90 h 147"/>
                <a:gd name="T64" fmla="*/ 226 w 296"/>
                <a:gd name="T65" fmla="*/ 87 h 147"/>
                <a:gd name="T66" fmla="*/ 230 w 296"/>
                <a:gd name="T67" fmla="*/ 83 h 147"/>
                <a:gd name="T68" fmla="*/ 217 w 296"/>
                <a:gd name="T69" fmla="*/ 67 h 147"/>
                <a:gd name="T70" fmla="*/ 201 w 296"/>
                <a:gd name="T71" fmla="*/ 59 h 147"/>
                <a:gd name="T72" fmla="*/ 201 w 296"/>
                <a:gd name="T73" fmla="*/ 69 h 147"/>
                <a:gd name="T74" fmla="*/ 191 w 296"/>
                <a:gd name="T75" fmla="*/ 63 h 147"/>
                <a:gd name="T76" fmla="*/ 186 w 296"/>
                <a:gd name="T77" fmla="*/ 55 h 147"/>
                <a:gd name="T78" fmla="*/ 191 w 296"/>
                <a:gd name="T79" fmla="*/ 47 h 147"/>
                <a:gd name="T80" fmla="*/ 198 w 296"/>
                <a:gd name="T81" fmla="*/ 39 h 147"/>
                <a:gd name="T82" fmla="*/ 194 w 296"/>
                <a:gd name="T83" fmla="*/ 32 h 147"/>
                <a:gd name="T84" fmla="*/ 206 w 296"/>
                <a:gd name="T85" fmla="*/ 24 h 147"/>
                <a:gd name="T86" fmla="*/ 194 w 296"/>
                <a:gd name="T87" fmla="*/ 11 h 147"/>
                <a:gd name="T88" fmla="*/ 191 w 296"/>
                <a:gd name="T89" fmla="*/ 0 h 147"/>
                <a:gd name="T90" fmla="*/ 162 w 296"/>
                <a:gd name="T91" fmla="*/ 18 h 147"/>
                <a:gd name="T92" fmla="*/ 63 w 296"/>
                <a:gd name="T93" fmla="*/ 44 h 147"/>
                <a:gd name="T94" fmla="*/ 0 w 296"/>
                <a:gd name="T95" fmla="*/ 58 h 147"/>
                <a:gd name="T96" fmla="*/ 0 w 296"/>
                <a:gd name="T97" fmla="*/ 58 h 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6"/>
                <a:gd name="T148" fmla="*/ 0 h 147"/>
                <a:gd name="T149" fmla="*/ 296 w 296"/>
                <a:gd name="T150" fmla="*/ 147 h 1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6" h="147">
                  <a:moveTo>
                    <a:pt x="0" y="58"/>
                  </a:moveTo>
                  <a:lnTo>
                    <a:pt x="0" y="138"/>
                  </a:lnTo>
                  <a:lnTo>
                    <a:pt x="136" y="108"/>
                  </a:lnTo>
                  <a:lnTo>
                    <a:pt x="161" y="101"/>
                  </a:lnTo>
                  <a:lnTo>
                    <a:pt x="172" y="102"/>
                  </a:lnTo>
                  <a:lnTo>
                    <a:pt x="181" y="125"/>
                  </a:lnTo>
                  <a:lnTo>
                    <a:pt x="197" y="126"/>
                  </a:lnTo>
                  <a:lnTo>
                    <a:pt x="206" y="145"/>
                  </a:lnTo>
                  <a:lnTo>
                    <a:pt x="217" y="146"/>
                  </a:lnTo>
                  <a:lnTo>
                    <a:pt x="219" y="131"/>
                  </a:lnTo>
                  <a:lnTo>
                    <a:pt x="226" y="129"/>
                  </a:lnTo>
                  <a:lnTo>
                    <a:pt x="230" y="115"/>
                  </a:lnTo>
                  <a:lnTo>
                    <a:pt x="235" y="113"/>
                  </a:lnTo>
                  <a:lnTo>
                    <a:pt x="241" y="134"/>
                  </a:lnTo>
                  <a:lnTo>
                    <a:pt x="255" y="130"/>
                  </a:lnTo>
                  <a:lnTo>
                    <a:pt x="256" y="120"/>
                  </a:lnTo>
                  <a:lnTo>
                    <a:pt x="275" y="112"/>
                  </a:lnTo>
                  <a:lnTo>
                    <a:pt x="287" y="108"/>
                  </a:lnTo>
                  <a:lnTo>
                    <a:pt x="295" y="116"/>
                  </a:lnTo>
                  <a:lnTo>
                    <a:pt x="294" y="95"/>
                  </a:lnTo>
                  <a:lnTo>
                    <a:pt x="279" y="72"/>
                  </a:lnTo>
                  <a:lnTo>
                    <a:pt x="269" y="69"/>
                  </a:lnTo>
                  <a:lnTo>
                    <a:pt x="262" y="69"/>
                  </a:lnTo>
                  <a:lnTo>
                    <a:pt x="262" y="73"/>
                  </a:lnTo>
                  <a:lnTo>
                    <a:pt x="266" y="73"/>
                  </a:lnTo>
                  <a:lnTo>
                    <a:pt x="275" y="73"/>
                  </a:lnTo>
                  <a:lnTo>
                    <a:pt x="281" y="83"/>
                  </a:lnTo>
                  <a:lnTo>
                    <a:pt x="282" y="90"/>
                  </a:lnTo>
                  <a:lnTo>
                    <a:pt x="279" y="100"/>
                  </a:lnTo>
                  <a:lnTo>
                    <a:pt x="255" y="109"/>
                  </a:lnTo>
                  <a:lnTo>
                    <a:pt x="243" y="105"/>
                  </a:lnTo>
                  <a:lnTo>
                    <a:pt x="237" y="90"/>
                  </a:lnTo>
                  <a:lnTo>
                    <a:pt x="226" y="87"/>
                  </a:lnTo>
                  <a:lnTo>
                    <a:pt x="230" y="83"/>
                  </a:lnTo>
                  <a:lnTo>
                    <a:pt x="217" y="67"/>
                  </a:lnTo>
                  <a:lnTo>
                    <a:pt x="201" y="59"/>
                  </a:lnTo>
                  <a:lnTo>
                    <a:pt x="201" y="69"/>
                  </a:lnTo>
                  <a:lnTo>
                    <a:pt x="191" y="63"/>
                  </a:lnTo>
                  <a:lnTo>
                    <a:pt x="186" y="55"/>
                  </a:lnTo>
                  <a:lnTo>
                    <a:pt x="191" y="47"/>
                  </a:lnTo>
                  <a:lnTo>
                    <a:pt x="198" y="39"/>
                  </a:lnTo>
                  <a:lnTo>
                    <a:pt x="194" y="32"/>
                  </a:lnTo>
                  <a:lnTo>
                    <a:pt x="206" y="24"/>
                  </a:lnTo>
                  <a:lnTo>
                    <a:pt x="194" y="11"/>
                  </a:lnTo>
                  <a:lnTo>
                    <a:pt x="191" y="0"/>
                  </a:lnTo>
                  <a:lnTo>
                    <a:pt x="162" y="18"/>
                  </a:lnTo>
                  <a:lnTo>
                    <a:pt x="63" y="44"/>
                  </a:lnTo>
                  <a:lnTo>
                    <a:pt x="0" y="58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1" name="Freeform 39"/>
            <p:cNvSpPr>
              <a:spLocks/>
            </p:cNvSpPr>
            <p:nvPr/>
          </p:nvSpPr>
          <p:spPr bwMode="auto">
            <a:xfrm>
              <a:off x="5512" y="1673"/>
              <a:ext cx="29" cy="28"/>
            </a:xfrm>
            <a:custGeom>
              <a:avLst/>
              <a:gdLst>
                <a:gd name="T0" fmla="*/ 0 w 29"/>
                <a:gd name="T1" fmla="*/ 27 h 28"/>
                <a:gd name="T2" fmla="*/ 10 w 29"/>
                <a:gd name="T3" fmla="*/ 0 h 28"/>
                <a:gd name="T4" fmla="*/ 28 w 29"/>
                <a:gd name="T5" fmla="*/ 12 h 28"/>
                <a:gd name="T6" fmla="*/ 0 w 29"/>
                <a:gd name="T7" fmla="*/ 27 h 28"/>
                <a:gd name="T8" fmla="*/ 0 w 29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0" y="27"/>
                  </a:moveTo>
                  <a:lnTo>
                    <a:pt x="10" y="0"/>
                  </a:lnTo>
                  <a:lnTo>
                    <a:pt x="28" y="12"/>
                  </a:lnTo>
                  <a:lnTo>
                    <a:pt x="0" y="27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2" name="Freeform 40"/>
            <p:cNvSpPr>
              <a:spLocks/>
            </p:cNvSpPr>
            <p:nvPr/>
          </p:nvSpPr>
          <p:spPr bwMode="auto">
            <a:xfrm>
              <a:off x="5563" y="1673"/>
              <a:ext cx="28" cy="28"/>
            </a:xfrm>
            <a:custGeom>
              <a:avLst/>
              <a:gdLst>
                <a:gd name="T0" fmla="*/ 0 w 28"/>
                <a:gd name="T1" fmla="*/ 27 h 28"/>
                <a:gd name="T2" fmla="*/ 14 w 28"/>
                <a:gd name="T3" fmla="*/ 0 h 28"/>
                <a:gd name="T4" fmla="*/ 27 w 28"/>
                <a:gd name="T5" fmla="*/ 20 h 28"/>
                <a:gd name="T6" fmla="*/ 0 w 28"/>
                <a:gd name="T7" fmla="*/ 27 h 28"/>
                <a:gd name="T8" fmla="*/ 0 w 28"/>
                <a:gd name="T9" fmla="*/ 2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27"/>
                  </a:moveTo>
                  <a:lnTo>
                    <a:pt x="14" y="0"/>
                  </a:lnTo>
                  <a:lnTo>
                    <a:pt x="27" y="20"/>
                  </a:lnTo>
                  <a:lnTo>
                    <a:pt x="0" y="27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500" name="Freeform 41"/>
          <p:cNvSpPr>
            <a:spLocks/>
          </p:cNvSpPr>
          <p:nvPr/>
        </p:nvSpPr>
        <p:spPr bwMode="auto">
          <a:xfrm>
            <a:off x="8335963" y="1905000"/>
            <a:ext cx="219075" cy="473075"/>
          </a:xfrm>
          <a:custGeom>
            <a:avLst/>
            <a:gdLst>
              <a:gd name="T0" fmla="*/ 0 w 142"/>
              <a:gd name="T1" fmla="*/ 2147483647 h 310"/>
              <a:gd name="T2" fmla="*/ 2147483647 w 142"/>
              <a:gd name="T3" fmla="*/ 2147483647 h 310"/>
              <a:gd name="T4" fmla="*/ 2147483647 w 142"/>
              <a:gd name="T5" fmla="*/ 2147483647 h 310"/>
              <a:gd name="T6" fmla="*/ 2147483647 w 142"/>
              <a:gd name="T7" fmla="*/ 2147483647 h 310"/>
              <a:gd name="T8" fmla="*/ 2147483647 w 142"/>
              <a:gd name="T9" fmla="*/ 2147483647 h 310"/>
              <a:gd name="T10" fmla="*/ 2147483647 w 142"/>
              <a:gd name="T11" fmla="*/ 0 h 310"/>
              <a:gd name="T12" fmla="*/ 2147483647 w 142"/>
              <a:gd name="T13" fmla="*/ 2147483647 h 310"/>
              <a:gd name="T14" fmla="*/ 2147483647 w 142"/>
              <a:gd name="T15" fmla="*/ 2147483647 h 310"/>
              <a:gd name="T16" fmla="*/ 2147483647 w 142"/>
              <a:gd name="T17" fmla="*/ 2147483647 h 310"/>
              <a:gd name="T18" fmla="*/ 2147483647 w 142"/>
              <a:gd name="T19" fmla="*/ 2147483647 h 310"/>
              <a:gd name="T20" fmla="*/ 2147483647 w 142"/>
              <a:gd name="T21" fmla="*/ 2147483647 h 310"/>
              <a:gd name="T22" fmla="*/ 2147483647 w 142"/>
              <a:gd name="T23" fmla="*/ 2147483647 h 310"/>
              <a:gd name="T24" fmla="*/ 0 w 142"/>
              <a:gd name="T25" fmla="*/ 2147483647 h 310"/>
              <a:gd name="T26" fmla="*/ 0 w 142"/>
              <a:gd name="T27" fmla="*/ 2147483647 h 3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310"/>
              <a:gd name="T44" fmla="*/ 142 w 142"/>
              <a:gd name="T45" fmla="*/ 310 h 3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310">
                <a:moveTo>
                  <a:pt x="0" y="211"/>
                </a:moveTo>
                <a:lnTo>
                  <a:pt x="6" y="145"/>
                </a:lnTo>
                <a:lnTo>
                  <a:pt x="23" y="113"/>
                </a:lnTo>
                <a:lnTo>
                  <a:pt x="24" y="39"/>
                </a:lnTo>
                <a:lnTo>
                  <a:pt x="24" y="13"/>
                </a:lnTo>
                <a:lnTo>
                  <a:pt x="49" y="0"/>
                </a:lnTo>
                <a:lnTo>
                  <a:pt x="109" y="192"/>
                </a:lnTo>
                <a:lnTo>
                  <a:pt x="140" y="234"/>
                </a:lnTo>
                <a:lnTo>
                  <a:pt x="141" y="244"/>
                </a:lnTo>
                <a:lnTo>
                  <a:pt x="139" y="262"/>
                </a:lnTo>
                <a:lnTo>
                  <a:pt x="110" y="282"/>
                </a:lnTo>
                <a:lnTo>
                  <a:pt x="12" y="309"/>
                </a:lnTo>
                <a:lnTo>
                  <a:pt x="0" y="211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501" name="Freeform 42"/>
          <p:cNvSpPr>
            <a:spLocks/>
          </p:cNvSpPr>
          <p:nvPr/>
        </p:nvSpPr>
        <p:spPr bwMode="auto">
          <a:xfrm>
            <a:off x="8091488" y="2667000"/>
            <a:ext cx="180975" cy="414338"/>
          </a:xfrm>
          <a:custGeom>
            <a:avLst/>
            <a:gdLst>
              <a:gd name="T0" fmla="*/ 0 w 118"/>
              <a:gd name="T1" fmla="*/ 2147483647 h 273"/>
              <a:gd name="T2" fmla="*/ 2147483647 w 118"/>
              <a:gd name="T3" fmla="*/ 2147483647 h 273"/>
              <a:gd name="T4" fmla="*/ 2147483647 w 118"/>
              <a:gd name="T5" fmla="*/ 2147483647 h 273"/>
              <a:gd name="T6" fmla="*/ 2147483647 w 118"/>
              <a:gd name="T7" fmla="*/ 2147483647 h 273"/>
              <a:gd name="T8" fmla="*/ 2147483647 w 118"/>
              <a:gd name="T9" fmla="*/ 2147483647 h 273"/>
              <a:gd name="T10" fmla="*/ 2147483647 w 118"/>
              <a:gd name="T11" fmla="*/ 2147483647 h 273"/>
              <a:gd name="T12" fmla="*/ 0 w 118"/>
              <a:gd name="T13" fmla="*/ 2147483647 h 273"/>
              <a:gd name="T14" fmla="*/ 2147483647 w 118"/>
              <a:gd name="T15" fmla="*/ 0 h 273"/>
              <a:gd name="T16" fmla="*/ 2147483647 w 118"/>
              <a:gd name="T17" fmla="*/ 2147483647 h 273"/>
              <a:gd name="T18" fmla="*/ 2147483647 w 118"/>
              <a:gd name="T19" fmla="*/ 2147483647 h 273"/>
              <a:gd name="T20" fmla="*/ 2147483647 w 118"/>
              <a:gd name="T21" fmla="*/ 2147483647 h 273"/>
              <a:gd name="T22" fmla="*/ 2147483647 w 118"/>
              <a:gd name="T23" fmla="*/ 2147483647 h 273"/>
              <a:gd name="T24" fmla="*/ 2147483647 w 118"/>
              <a:gd name="T25" fmla="*/ 2147483647 h 273"/>
              <a:gd name="T26" fmla="*/ 2147483647 w 118"/>
              <a:gd name="T27" fmla="*/ 2147483647 h 273"/>
              <a:gd name="T28" fmla="*/ 2147483647 w 118"/>
              <a:gd name="T29" fmla="*/ 2147483647 h 273"/>
              <a:gd name="T30" fmla="*/ 2147483647 w 118"/>
              <a:gd name="T31" fmla="*/ 2147483647 h 273"/>
              <a:gd name="T32" fmla="*/ 2147483647 w 118"/>
              <a:gd name="T33" fmla="*/ 2147483647 h 273"/>
              <a:gd name="T34" fmla="*/ 2147483647 w 118"/>
              <a:gd name="T35" fmla="*/ 2147483647 h 273"/>
              <a:gd name="T36" fmla="*/ 2147483647 w 118"/>
              <a:gd name="T37" fmla="*/ 2147483647 h 273"/>
              <a:gd name="T38" fmla="*/ 2147483647 w 118"/>
              <a:gd name="T39" fmla="*/ 2147483647 h 273"/>
              <a:gd name="T40" fmla="*/ 2147483647 w 118"/>
              <a:gd name="T41" fmla="*/ 2147483647 h 273"/>
              <a:gd name="T42" fmla="*/ 2147483647 w 118"/>
              <a:gd name="T43" fmla="*/ 2147483647 h 273"/>
              <a:gd name="T44" fmla="*/ 2147483647 w 118"/>
              <a:gd name="T45" fmla="*/ 2147483647 h 273"/>
              <a:gd name="T46" fmla="*/ 2147483647 w 118"/>
              <a:gd name="T47" fmla="*/ 2147483647 h 273"/>
              <a:gd name="T48" fmla="*/ 2147483647 w 118"/>
              <a:gd name="T49" fmla="*/ 2147483647 h 273"/>
              <a:gd name="T50" fmla="*/ 2147483647 w 118"/>
              <a:gd name="T51" fmla="*/ 2147483647 h 273"/>
              <a:gd name="T52" fmla="*/ 2147483647 w 118"/>
              <a:gd name="T53" fmla="*/ 2147483647 h 273"/>
              <a:gd name="T54" fmla="*/ 2147483647 w 118"/>
              <a:gd name="T55" fmla="*/ 2147483647 h 273"/>
              <a:gd name="T56" fmla="*/ 2147483647 w 118"/>
              <a:gd name="T57" fmla="*/ 2147483647 h 273"/>
              <a:gd name="T58" fmla="*/ 2147483647 w 118"/>
              <a:gd name="T59" fmla="*/ 2147483647 h 273"/>
              <a:gd name="T60" fmla="*/ 2147483647 w 118"/>
              <a:gd name="T61" fmla="*/ 2147483647 h 273"/>
              <a:gd name="T62" fmla="*/ 2147483647 w 118"/>
              <a:gd name="T63" fmla="*/ 2147483647 h 273"/>
              <a:gd name="T64" fmla="*/ 2147483647 w 118"/>
              <a:gd name="T65" fmla="*/ 2147483647 h 273"/>
              <a:gd name="T66" fmla="*/ 2147483647 w 118"/>
              <a:gd name="T67" fmla="*/ 2147483647 h 273"/>
              <a:gd name="T68" fmla="*/ 2147483647 w 118"/>
              <a:gd name="T69" fmla="*/ 2147483647 h 273"/>
              <a:gd name="T70" fmla="*/ 2147483647 w 118"/>
              <a:gd name="T71" fmla="*/ 2147483647 h 273"/>
              <a:gd name="T72" fmla="*/ 2147483647 w 118"/>
              <a:gd name="T73" fmla="*/ 2147483647 h 273"/>
              <a:gd name="T74" fmla="*/ 0 w 118"/>
              <a:gd name="T75" fmla="*/ 2147483647 h 273"/>
              <a:gd name="T76" fmla="*/ 0 w 118"/>
              <a:gd name="T77" fmla="*/ 2147483647 h 2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8"/>
              <a:gd name="T118" fmla="*/ 0 h 273"/>
              <a:gd name="T119" fmla="*/ 118 w 118"/>
              <a:gd name="T120" fmla="*/ 273 h 27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8" h="273">
                <a:moveTo>
                  <a:pt x="0" y="201"/>
                </a:moveTo>
                <a:lnTo>
                  <a:pt x="5" y="186"/>
                </a:lnTo>
                <a:lnTo>
                  <a:pt x="24" y="173"/>
                </a:lnTo>
                <a:lnTo>
                  <a:pt x="38" y="148"/>
                </a:lnTo>
                <a:lnTo>
                  <a:pt x="53" y="131"/>
                </a:lnTo>
                <a:lnTo>
                  <a:pt x="3" y="92"/>
                </a:lnTo>
                <a:lnTo>
                  <a:pt x="0" y="52"/>
                </a:lnTo>
                <a:lnTo>
                  <a:pt x="24" y="0"/>
                </a:lnTo>
                <a:lnTo>
                  <a:pt x="102" y="26"/>
                </a:lnTo>
                <a:lnTo>
                  <a:pt x="104" y="37"/>
                </a:lnTo>
                <a:lnTo>
                  <a:pt x="97" y="65"/>
                </a:lnTo>
                <a:lnTo>
                  <a:pt x="86" y="72"/>
                </a:lnTo>
                <a:lnTo>
                  <a:pt x="83" y="87"/>
                </a:lnTo>
                <a:lnTo>
                  <a:pt x="93" y="93"/>
                </a:lnTo>
                <a:lnTo>
                  <a:pt x="100" y="92"/>
                </a:lnTo>
                <a:lnTo>
                  <a:pt x="108" y="92"/>
                </a:lnTo>
                <a:lnTo>
                  <a:pt x="107" y="86"/>
                </a:lnTo>
                <a:lnTo>
                  <a:pt x="110" y="87"/>
                </a:lnTo>
                <a:lnTo>
                  <a:pt x="117" y="107"/>
                </a:lnTo>
                <a:lnTo>
                  <a:pt x="117" y="164"/>
                </a:lnTo>
                <a:lnTo>
                  <a:pt x="115" y="148"/>
                </a:lnTo>
                <a:lnTo>
                  <a:pt x="110" y="135"/>
                </a:lnTo>
                <a:lnTo>
                  <a:pt x="110" y="144"/>
                </a:lnTo>
                <a:lnTo>
                  <a:pt x="113" y="156"/>
                </a:lnTo>
                <a:lnTo>
                  <a:pt x="110" y="164"/>
                </a:lnTo>
                <a:lnTo>
                  <a:pt x="110" y="178"/>
                </a:lnTo>
                <a:lnTo>
                  <a:pt x="106" y="193"/>
                </a:lnTo>
                <a:lnTo>
                  <a:pt x="97" y="194"/>
                </a:lnTo>
                <a:lnTo>
                  <a:pt x="100" y="209"/>
                </a:lnTo>
                <a:lnTo>
                  <a:pt x="89" y="226"/>
                </a:lnTo>
                <a:lnTo>
                  <a:pt x="71" y="272"/>
                </a:lnTo>
                <a:lnTo>
                  <a:pt x="65" y="272"/>
                </a:lnTo>
                <a:lnTo>
                  <a:pt x="66" y="256"/>
                </a:lnTo>
                <a:lnTo>
                  <a:pt x="62" y="246"/>
                </a:lnTo>
                <a:lnTo>
                  <a:pt x="42" y="247"/>
                </a:lnTo>
                <a:lnTo>
                  <a:pt x="16" y="230"/>
                </a:lnTo>
                <a:lnTo>
                  <a:pt x="5" y="223"/>
                </a:lnTo>
                <a:lnTo>
                  <a:pt x="0" y="201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02" name="Freeform 43"/>
          <p:cNvSpPr>
            <a:spLocks/>
          </p:cNvSpPr>
          <p:nvPr/>
        </p:nvSpPr>
        <p:spPr bwMode="auto">
          <a:xfrm>
            <a:off x="7391400" y="2590800"/>
            <a:ext cx="793750" cy="504825"/>
          </a:xfrm>
          <a:custGeom>
            <a:avLst/>
            <a:gdLst>
              <a:gd name="T0" fmla="*/ 0 w 515"/>
              <a:gd name="T1" fmla="*/ 2147483647 h 332"/>
              <a:gd name="T2" fmla="*/ 2147483647 w 515"/>
              <a:gd name="T3" fmla="*/ 2147483647 h 332"/>
              <a:gd name="T4" fmla="*/ 2147483647 w 515"/>
              <a:gd name="T5" fmla="*/ 2147483647 h 332"/>
              <a:gd name="T6" fmla="*/ 2147483647 w 515"/>
              <a:gd name="T7" fmla="*/ 2147483647 h 332"/>
              <a:gd name="T8" fmla="*/ 2147483647 w 515"/>
              <a:gd name="T9" fmla="*/ 2147483647 h 332"/>
              <a:gd name="T10" fmla="*/ 2147483647 w 515"/>
              <a:gd name="T11" fmla="*/ 2147483647 h 332"/>
              <a:gd name="T12" fmla="*/ 2147483647 w 515"/>
              <a:gd name="T13" fmla="*/ 2147483647 h 332"/>
              <a:gd name="T14" fmla="*/ 2147483647 w 515"/>
              <a:gd name="T15" fmla="*/ 2147483647 h 332"/>
              <a:gd name="T16" fmla="*/ 2147483647 w 515"/>
              <a:gd name="T17" fmla="*/ 2147483647 h 332"/>
              <a:gd name="T18" fmla="*/ 2147483647 w 515"/>
              <a:gd name="T19" fmla="*/ 2147483647 h 332"/>
              <a:gd name="T20" fmla="*/ 2147483647 w 515"/>
              <a:gd name="T21" fmla="*/ 2147483647 h 332"/>
              <a:gd name="T22" fmla="*/ 2147483647 w 515"/>
              <a:gd name="T23" fmla="*/ 2147483647 h 332"/>
              <a:gd name="T24" fmla="*/ 2147483647 w 515"/>
              <a:gd name="T25" fmla="*/ 2147483647 h 332"/>
              <a:gd name="T26" fmla="*/ 2147483647 w 515"/>
              <a:gd name="T27" fmla="*/ 2147483647 h 332"/>
              <a:gd name="T28" fmla="*/ 2147483647 w 515"/>
              <a:gd name="T29" fmla="*/ 2147483647 h 332"/>
              <a:gd name="T30" fmla="*/ 2147483647 w 515"/>
              <a:gd name="T31" fmla="*/ 0 h 332"/>
              <a:gd name="T32" fmla="*/ 2147483647 w 515"/>
              <a:gd name="T33" fmla="*/ 2147483647 h 332"/>
              <a:gd name="T34" fmla="*/ 2147483647 w 515"/>
              <a:gd name="T35" fmla="*/ 2147483647 h 332"/>
              <a:gd name="T36" fmla="*/ 0 w 515"/>
              <a:gd name="T37" fmla="*/ 2147483647 h 332"/>
              <a:gd name="T38" fmla="*/ 0 w 515"/>
              <a:gd name="T39" fmla="*/ 2147483647 h 3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15"/>
              <a:gd name="T61" fmla="*/ 0 h 332"/>
              <a:gd name="T62" fmla="*/ 515 w 515"/>
              <a:gd name="T63" fmla="*/ 332 h 3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15" h="332">
                <a:moveTo>
                  <a:pt x="0" y="78"/>
                </a:moveTo>
                <a:lnTo>
                  <a:pt x="23" y="226"/>
                </a:lnTo>
                <a:lnTo>
                  <a:pt x="40" y="331"/>
                </a:lnTo>
                <a:lnTo>
                  <a:pt x="125" y="315"/>
                </a:lnTo>
                <a:lnTo>
                  <a:pt x="436" y="256"/>
                </a:lnTo>
                <a:lnTo>
                  <a:pt x="449" y="241"/>
                </a:lnTo>
                <a:lnTo>
                  <a:pt x="467" y="241"/>
                </a:lnTo>
                <a:lnTo>
                  <a:pt x="485" y="228"/>
                </a:lnTo>
                <a:lnTo>
                  <a:pt x="498" y="204"/>
                </a:lnTo>
                <a:lnTo>
                  <a:pt x="514" y="187"/>
                </a:lnTo>
                <a:lnTo>
                  <a:pt x="465" y="147"/>
                </a:lnTo>
                <a:lnTo>
                  <a:pt x="462" y="108"/>
                </a:lnTo>
                <a:lnTo>
                  <a:pt x="485" y="55"/>
                </a:lnTo>
                <a:lnTo>
                  <a:pt x="451" y="37"/>
                </a:lnTo>
                <a:lnTo>
                  <a:pt x="438" y="10"/>
                </a:lnTo>
                <a:lnTo>
                  <a:pt x="414" y="0"/>
                </a:lnTo>
                <a:lnTo>
                  <a:pt x="74" y="63"/>
                </a:lnTo>
                <a:lnTo>
                  <a:pt x="57" y="37"/>
                </a:lnTo>
                <a:lnTo>
                  <a:pt x="0" y="78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03" name="Freeform 44"/>
          <p:cNvSpPr>
            <a:spLocks/>
          </p:cNvSpPr>
          <p:nvPr/>
        </p:nvSpPr>
        <p:spPr bwMode="auto">
          <a:xfrm>
            <a:off x="8458200" y="2438400"/>
            <a:ext cx="107950" cy="138113"/>
          </a:xfrm>
          <a:custGeom>
            <a:avLst/>
            <a:gdLst>
              <a:gd name="T0" fmla="*/ 0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0 h 90"/>
              <a:gd name="T28" fmla="*/ 0 w 70"/>
              <a:gd name="T29" fmla="*/ 2147483647 h 90"/>
              <a:gd name="T30" fmla="*/ 0 w 70"/>
              <a:gd name="T31" fmla="*/ 2147483647 h 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90"/>
              <a:gd name="T50" fmla="*/ 70 w 70"/>
              <a:gd name="T51" fmla="*/ 90 h 9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90">
                <a:moveTo>
                  <a:pt x="0" y="7"/>
                </a:moveTo>
                <a:lnTo>
                  <a:pt x="14" y="82"/>
                </a:lnTo>
                <a:lnTo>
                  <a:pt x="19" y="89"/>
                </a:lnTo>
                <a:lnTo>
                  <a:pt x="43" y="72"/>
                </a:lnTo>
                <a:lnTo>
                  <a:pt x="41" y="47"/>
                </a:lnTo>
                <a:lnTo>
                  <a:pt x="44" y="37"/>
                </a:lnTo>
                <a:lnTo>
                  <a:pt x="51" y="45"/>
                </a:lnTo>
                <a:lnTo>
                  <a:pt x="55" y="62"/>
                </a:lnTo>
                <a:lnTo>
                  <a:pt x="60" y="61"/>
                </a:lnTo>
                <a:lnTo>
                  <a:pt x="69" y="45"/>
                </a:lnTo>
                <a:lnTo>
                  <a:pt x="60" y="25"/>
                </a:lnTo>
                <a:lnTo>
                  <a:pt x="44" y="24"/>
                </a:lnTo>
                <a:lnTo>
                  <a:pt x="35" y="1"/>
                </a:lnTo>
                <a:lnTo>
                  <a:pt x="24" y="0"/>
                </a:lnTo>
                <a:lnTo>
                  <a:pt x="0" y="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04" name="Freeform 45"/>
          <p:cNvSpPr>
            <a:spLocks/>
          </p:cNvSpPr>
          <p:nvPr/>
        </p:nvSpPr>
        <p:spPr bwMode="auto">
          <a:xfrm>
            <a:off x="8158163" y="1965325"/>
            <a:ext cx="217487" cy="431800"/>
          </a:xfrm>
          <a:custGeom>
            <a:avLst/>
            <a:gdLst>
              <a:gd name="T0" fmla="*/ 0 w 141"/>
              <a:gd name="T1" fmla="*/ 2147483647 h 284"/>
              <a:gd name="T2" fmla="*/ 2147483647 w 141"/>
              <a:gd name="T3" fmla="*/ 2147483647 h 284"/>
              <a:gd name="T4" fmla="*/ 2147483647 w 141"/>
              <a:gd name="T5" fmla="*/ 2147483647 h 284"/>
              <a:gd name="T6" fmla="*/ 2147483647 w 141"/>
              <a:gd name="T7" fmla="*/ 2147483647 h 284"/>
              <a:gd name="T8" fmla="*/ 2147483647 w 141"/>
              <a:gd name="T9" fmla="*/ 2147483647 h 284"/>
              <a:gd name="T10" fmla="*/ 2147483647 w 141"/>
              <a:gd name="T11" fmla="*/ 2147483647 h 284"/>
              <a:gd name="T12" fmla="*/ 2147483647 w 141"/>
              <a:gd name="T13" fmla="*/ 2147483647 h 284"/>
              <a:gd name="T14" fmla="*/ 2147483647 w 141"/>
              <a:gd name="T15" fmla="*/ 2147483647 h 284"/>
              <a:gd name="T16" fmla="*/ 2147483647 w 141"/>
              <a:gd name="T17" fmla="*/ 2147483647 h 284"/>
              <a:gd name="T18" fmla="*/ 2147483647 w 141"/>
              <a:gd name="T19" fmla="*/ 0 h 284"/>
              <a:gd name="T20" fmla="*/ 0 w 141"/>
              <a:gd name="T21" fmla="*/ 2147483647 h 284"/>
              <a:gd name="T22" fmla="*/ 0 w 141"/>
              <a:gd name="T23" fmla="*/ 2147483647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1"/>
              <a:gd name="T37" fmla="*/ 0 h 284"/>
              <a:gd name="T38" fmla="*/ 141 w 141"/>
              <a:gd name="T39" fmla="*/ 284 h 2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1" h="284">
                <a:moveTo>
                  <a:pt x="0" y="36"/>
                </a:moveTo>
                <a:lnTo>
                  <a:pt x="20" y="118"/>
                </a:lnTo>
                <a:lnTo>
                  <a:pt x="27" y="167"/>
                </a:lnTo>
                <a:lnTo>
                  <a:pt x="50" y="220"/>
                </a:lnTo>
                <a:lnTo>
                  <a:pt x="63" y="283"/>
                </a:lnTo>
                <a:lnTo>
                  <a:pt x="127" y="269"/>
                </a:lnTo>
                <a:lnTo>
                  <a:pt x="114" y="172"/>
                </a:lnTo>
                <a:lnTo>
                  <a:pt x="122" y="106"/>
                </a:lnTo>
                <a:lnTo>
                  <a:pt x="139" y="74"/>
                </a:lnTo>
                <a:lnTo>
                  <a:pt x="140" y="0"/>
                </a:lnTo>
                <a:lnTo>
                  <a:pt x="0" y="36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05" name="Freeform 46"/>
          <p:cNvSpPr>
            <a:spLocks/>
          </p:cNvSpPr>
          <p:nvPr/>
        </p:nvSpPr>
        <p:spPr bwMode="auto">
          <a:xfrm>
            <a:off x="6861175" y="3937000"/>
            <a:ext cx="746125" cy="768350"/>
          </a:xfrm>
          <a:custGeom>
            <a:avLst/>
            <a:gdLst>
              <a:gd name="T0" fmla="*/ 0 w 484"/>
              <a:gd name="T1" fmla="*/ 2147483647 h 505"/>
              <a:gd name="T2" fmla="*/ 2147483647 w 484"/>
              <a:gd name="T3" fmla="*/ 2147483647 h 505"/>
              <a:gd name="T4" fmla="*/ 2147483647 w 484"/>
              <a:gd name="T5" fmla="*/ 2147483647 h 505"/>
              <a:gd name="T6" fmla="*/ 2147483647 w 484"/>
              <a:gd name="T7" fmla="*/ 2147483647 h 505"/>
              <a:gd name="T8" fmla="*/ 2147483647 w 484"/>
              <a:gd name="T9" fmla="*/ 2147483647 h 505"/>
              <a:gd name="T10" fmla="*/ 2147483647 w 484"/>
              <a:gd name="T11" fmla="*/ 2147483647 h 505"/>
              <a:gd name="T12" fmla="*/ 2147483647 w 484"/>
              <a:gd name="T13" fmla="*/ 2147483647 h 505"/>
              <a:gd name="T14" fmla="*/ 2147483647 w 484"/>
              <a:gd name="T15" fmla="*/ 2147483647 h 505"/>
              <a:gd name="T16" fmla="*/ 2147483647 w 484"/>
              <a:gd name="T17" fmla="*/ 2147483647 h 505"/>
              <a:gd name="T18" fmla="*/ 2147483647 w 484"/>
              <a:gd name="T19" fmla="*/ 2147483647 h 505"/>
              <a:gd name="T20" fmla="*/ 2147483647 w 484"/>
              <a:gd name="T21" fmla="*/ 2147483647 h 505"/>
              <a:gd name="T22" fmla="*/ 2147483647 w 484"/>
              <a:gd name="T23" fmla="*/ 2147483647 h 505"/>
              <a:gd name="T24" fmla="*/ 2147483647 w 484"/>
              <a:gd name="T25" fmla="*/ 2147483647 h 505"/>
              <a:gd name="T26" fmla="*/ 2147483647 w 484"/>
              <a:gd name="T27" fmla="*/ 2147483647 h 505"/>
              <a:gd name="T28" fmla="*/ 2147483647 w 484"/>
              <a:gd name="T29" fmla="*/ 2147483647 h 505"/>
              <a:gd name="T30" fmla="*/ 2147483647 w 484"/>
              <a:gd name="T31" fmla="*/ 2147483647 h 505"/>
              <a:gd name="T32" fmla="*/ 2147483647 w 484"/>
              <a:gd name="T33" fmla="*/ 2147483647 h 505"/>
              <a:gd name="T34" fmla="*/ 2147483647 w 484"/>
              <a:gd name="T35" fmla="*/ 2147483647 h 505"/>
              <a:gd name="T36" fmla="*/ 2147483647 w 484"/>
              <a:gd name="T37" fmla="*/ 2147483647 h 505"/>
              <a:gd name="T38" fmla="*/ 2147483647 w 484"/>
              <a:gd name="T39" fmla="*/ 2147483647 h 505"/>
              <a:gd name="T40" fmla="*/ 2147483647 w 484"/>
              <a:gd name="T41" fmla="*/ 2147483647 h 505"/>
              <a:gd name="T42" fmla="*/ 2147483647 w 484"/>
              <a:gd name="T43" fmla="*/ 2147483647 h 505"/>
              <a:gd name="T44" fmla="*/ 2147483647 w 484"/>
              <a:gd name="T45" fmla="*/ 2147483647 h 505"/>
              <a:gd name="T46" fmla="*/ 2147483647 w 484"/>
              <a:gd name="T47" fmla="*/ 2147483647 h 505"/>
              <a:gd name="T48" fmla="*/ 2147483647 w 484"/>
              <a:gd name="T49" fmla="*/ 2147483647 h 505"/>
              <a:gd name="T50" fmla="*/ 2147483647 w 484"/>
              <a:gd name="T51" fmla="*/ 2147483647 h 505"/>
              <a:gd name="T52" fmla="*/ 2147483647 w 484"/>
              <a:gd name="T53" fmla="*/ 2147483647 h 505"/>
              <a:gd name="T54" fmla="*/ 2147483647 w 484"/>
              <a:gd name="T55" fmla="*/ 2147483647 h 505"/>
              <a:gd name="T56" fmla="*/ 2147483647 w 484"/>
              <a:gd name="T57" fmla="*/ 2147483647 h 505"/>
              <a:gd name="T58" fmla="*/ 2147483647 w 484"/>
              <a:gd name="T59" fmla="*/ 2147483647 h 505"/>
              <a:gd name="T60" fmla="*/ 2147483647 w 484"/>
              <a:gd name="T61" fmla="*/ 2147483647 h 505"/>
              <a:gd name="T62" fmla="*/ 2147483647 w 484"/>
              <a:gd name="T63" fmla="*/ 2147483647 h 505"/>
              <a:gd name="T64" fmla="*/ 2147483647 w 484"/>
              <a:gd name="T65" fmla="*/ 2147483647 h 505"/>
              <a:gd name="T66" fmla="*/ 2147483647 w 484"/>
              <a:gd name="T67" fmla="*/ 2147483647 h 505"/>
              <a:gd name="T68" fmla="*/ 2147483647 w 484"/>
              <a:gd name="T69" fmla="*/ 2147483647 h 505"/>
              <a:gd name="T70" fmla="*/ 2147483647 w 484"/>
              <a:gd name="T71" fmla="*/ 2147483647 h 505"/>
              <a:gd name="T72" fmla="*/ 2147483647 w 484"/>
              <a:gd name="T73" fmla="*/ 2147483647 h 505"/>
              <a:gd name="T74" fmla="*/ 2147483647 w 484"/>
              <a:gd name="T75" fmla="*/ 2147483647 h 505"/>
              <a:gd name="T76" fmla="*/ 2147483647 w 484"/>
              <a:gd name="T77" fmla="*/ 2147483647 h 505"/>
              <a:gd name="T78" fmla="*/ 2147483647 w 484"/>
              <a:gd name="T79" fmla="*/ 2147483647 h 505"/>
              <a:gd name="T80" fmla="*/ 2147483647 w 484"/>
              <a:gd name="T81" fmla="*/ 0 h 505"/>
              <a:gd name="T82" fmla="*/ 2147483647 w 484"/>
              <a:gd name="T83" fmla="*/ 2147483647 h 505"/>
              <a:gd name="T84" fmla="*/ 0 w 484"/>
              <a:gd name="T85" fmla="*/ 2147483647 h 505"/>
              <a:gd name="T86" fmla="*/ 0 w 484"/>
              <a:gd name="T87" fmla="*/ 2147483647 h 5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4"/>
              <a:gd name="T133" fmla="*/ 0 h 505"/>
              <a:gd name="T134" fmla="*/ 484 w 484"/>
              <a:gd name="T135" fmla="*/ 505 h 50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4" h="505">
                <a:moveTo>
                  <a:pt x="0" y="28"/>
                </a:moveTo>
                <a:lnTo>
                  <a:pt x="62" y="263"/>
                </a:lnTo>
                <a:lnTo>
                  <a:pt x="87" y="300"/>
                </a:lnTo>
                <a:lnTo>
                  <a:pt x="96" y="330"/>
                </a:lnTo>
                <a:lnTo>
                  <a:pt x="86" y="350"/>
                </a:lnTo>
                <a:lnTo>
                  <a:pt x="82" y="380"/>
                </a:lnTo>
                <a:lnTo>
                  <a:pt x="105" y="469"/>
                </a:lnTo>
                <a:lnTo>
                  <a:pt x="121" y="499"/>
                </a:lnTo>
                <a:lnTo>
                  <a:pt x="377" y="482"/>
                </a:lnTo>
                <a:lnTo>
                  <a:pt x="379" y="504"/>
                </a:lnTo>
                <a:lnTo>
                  <a:pt x="398" y="504"/>
                </a:lnTo>
                <a:lnTo>
                  <a:pt x="389" y="462"/>
                </a:lnTo>
                <a:lnTo>
                  <a:pt x="401" y="450"/>
                </a:lnTo>
                <a:lnTo>
                  <a:pt x="437" y="456"/>
                </a:lnTo>
                <a:lnTo>
                  <a:pt x="441" y="429"/>
                </a:lnTo>
                <a:lnTo>
                  <a:pt x="437" y="424"/>
                </a:lnTo>
                <a:lnTo>
                  <a:pt x="446" y="418"/>
                </a:lnTo>
                <a:lnTo>
                  <a:pt x="432" y="411"/>
                </a:lnTo>
                <a:lnTo>
                  <a:pt x="440" y="401"/>
                </a:lnTo>
                <a:lnTo>
                  <a:pt x="437" y="386"/>
                </a:lnTo>
                <a:lnTo>
                  <a:pt x="454" y="377"/>
                </a:lnTo>
                <a:lnTo>
                  <a:pt x="448" y="360"/>
                </a:lnTo>
                <a:lnTo>
                  <a:pt x="455" y="356"/>
                </a:lnTo>
                <a:lnTo>
                  <a:pt x="460" y="345"/>
                </a:lnTo>
                <a:lnTo>
                  <a:pt x="454" y="341"/>
                </a:lnTo>
                <a:lnTo>
                  <a:pt x="467" y="330"/>
                </a:lnTo>
                <a:lnTo>
                  <a:pt x="460" y="320"/>
                </a:lnTo>
                <a:lnTo>
                  <a:pt x="471" y="320"/>
                </a:lnTo>
                <a:lnTo>
                  <a:pt x="483" y="306"/>
                </a:lnTo>
                <a:lnTo>
                  <a:pt x="478" y="300"/>
                </a:lnTo>
                <a:lnTo>
                  <a:pt x="462" y="296"/>
                </a:lnTo>
                <a:lnTo>
                  <a:pt x="451" y="283"/>
                </a:lnTo>
                <a:lnTo>
                  <a:pt x="432" y="248"/>
                </a:lnTo>
                <a:lnTo>
                  <a:pt x="420" y="244"/>
                </a:lnTo>
                <a:lnTo>
                  <a:pt x="398" y="197"/>
                </a:lnTo>
                <a:lnTo>
                  <a:pt x="366" y="178"/>
                </a:lnTo>
                <a:lnTo>
                  <a:pt x="346" y="148"/>
                </a:lnTo>
                <a:lnTo>
                  <a:pt x="292" y="109"/>
                </a:lnTo>
                <a:lnTo>
                  <a:pt x="265" y="73"/>
                </a:lnTo>
                <a:lnTo>
                  <a:pt x="208" y="35"/>
                </a:lnTo>
                <a:lnTo>
                  <a:pt x="225" y="0"/>
                </a:lnTo>
                <a:lnTo>
                  <a:pt x="117" y="12"/>
                </a:lnTo>
                <a:lnTo>
                  <a:pt x="0" y="28"/>
                </a:lnTo>
              </a:path>
            </a:pathLst>
          </a:custGeom>
          <a:solidFill>
            <a:srgbClr val="FFFF66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06" name="Freeform 47"/>
          <p:cNvSpPr>
            <a:spLocks/>
          </p:cNvSpPr>
          <p:nvPr/>
        </p:nvSpPr>
        <p:spPr bwMode="auto">
          <a:xfrm>
            <a:off x="6046788" y="4011613"/>
            <a:ext cx="487362" cy="831850"/>
          </a:xfrm>
          <a:custGeom>
            <a:avLst/>
            <a:gdLst>
              <a:gd name="T0" fmla="*/ 0 w 316"/>
              <a:gd name="T1" fmla="*/ 2147483647 h 547"/>
              <a:gd name="T2" fmla="*/ 2147483647 w 316"/>
              <a:gd name="T3" fmla="*/ 2147483647 h 547"/>
              <a:gd name="T4" fmla="*/ 2147483647 w 316"/>
              <a:gd name="T5" fmla="*/ 2147483647 h 547"/>
              <a:gd name="T6" fmla="*/ 2147483647 w 316"/>
              <a:gd name="T7" fmla="*/ 2147483647 h 547"/>
              <a:gd name="T8" fmla="*/ 2147483647 w 316"/>
              <a:gd name="T9" fmla="*/ 2147483647 h 547"/>
              <a:gd name="T10" fmla="*/ 2147483647 w 316"/>
              <a:gd name="T11" fmla="*/ 2147483647 h 547"/>
              <a:gd name="T12" fmla="*/ 2147483647 w 316"/>
              <a:gd name="T13" fmla="*/ 2147483647 h 547"/>
              <a:gd name="T14" fmla="*/ 2147483647 w 316"/>
              <a:gd name="T15" fmla="*/ 2147483647 h 547"/>
              <a:gd name="T16" fmla="*/ 2147483647 w 316"/>
              <a:gd name="T17" fmla="*/ 2147483647 h 547"/>
              <a:gd name="T18" fmla="*/ 2147483647 w 316"/>
              <a:gd name="T19" fmla="*/ 2147483647 h 547"/>
              <a:gd name="T20" fmla="*/ 2147483647 w 316"/>
              <a:gd name="T21" fmla="*/ 2147483647 h 547"/>
              <a:gd name="T22" fmla="*/ 2147483647 w 316"/>
              <a:gd name="T23" fmla="*/ 2147483647 h 547"/>
              <a:gd name="T24" fmla="*/ 2147483647 w 316"/>
              <a:gd name="T25" fmla="*/ 0 h 547"/>
              <a:gd name="T26" fmla="*/ 2147483647 w 316"/>
              <a:gd name="T27" fmla="*/ 2147483647 h 547"/>
              <a:gd name="T28" fmla="*/ 2147483647 w 316"/>
              <a:gd name="T29" fmla="*/ 2147483647 h 547"/>
              <a:gd name="T30" fmla="*/ 2147483647 w 316"/>
              <a:gd name="T31" fmla="*/ 2147483647 h 547"/>
              <a:gd name="T32" fmla="*/ 2147483647 w 316"/>
              <a:gd name="T33" fmla="*/ 2147483647 h 547"/>
              <a:gd name="T34" fmla="*/ 2147483647 w 316"/>
              <a:gd name="T35" fmla="*/ 2147483647 h 547"/>
              <a:gd name="T36" fmla="*/ 2147483647 w 316"/>
              <a:gd name="T37" fmla="*/ 2147483647 h 547"/>
              <a:gd name="T38" fmla="*/ 2147483647 w 316"/>
              <a:gd name="T39" fmla="*/ 2147483647 h 547"/>
              <a:gd name="T40" fmla="*/ 2147483647 w 316"/>
              <a:gd name="T41" fmla="*/ 2147483647 h 547"/>
              <a:gd name="T42" fmla="*/ 2147483647 w 316"/>
              <a:gd name="T43" fmla="*/ 2147483647 h 547"/>
              <a:gd name="T44" fmla="*/ 2147483647 w 316"/>
              <a:gd name="T45" fmla="*/ 2147483647 h 547"/>
              <a:gd name="T46" fmla="*/ 2147483647 w 316"/>
              <a:gd name="T47" fmla="*/ 2147483647 h 547"/>
              <a:gd name="T48" fmla="*/ 2147483647 w 316"/>
              <a:gd name="T49" fmla="*/ 2147483647 h 547"/>
              <a:gd name="T50" fmla="*/ 2147483647 w 316"/>
              <a:gd name="T51" fmla="*/ 2147483647 h 547"/>
              <a:gd name="T52" fmla="*/ 2147483647 w 316"/>
              <a:gd name="T53" fmla="*/ 2147483647 h 547"/>
              <a:gd name="T54" fmla="*/ 2147483647 w 316"/>
              <a:gd name="T55" fmla="*/ 2147483647 h 547"/>
              <a:gd name="T56" fmla="*/ 0 w 316"/>
              <a:gd name="T57" fmla="*/ 2147483647 h 547"/>
              <a:gd name="T58" fmla="*/ 0 w 316"/>
              <a:gd name="T59" fmla="*/ 2147483647 h 5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16"/>
              <a:gd name="T91" fmla="*/ 0 h 547"/>
              <a:gd name="T92" fmla="*/ 316 w 316"/>
              <a:gd name="T93" fmla="*/ 547 h 54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16" h="547">
                <a:moveTo>
                  <a:pt x="0" y="464"/>
                </a:moveTo>
                <a:lnTo>
                  <a:pt x="1" y="443"/>
                </a:lnTo>
                <a:lnTo>
                  <a:pt x="20" y="379"/>
                </a:lnTo>
                <a:lnTo>
                  <a:pt x="50" y="338"/>
                </a:lnTo>
                <a:lnTo>
                  <a:pt x="41" y="326"/>
                </a:lnTo>
                <a:lnTo>
                  <a:pt x="47" y="288"/>
                </a:lnTo>
                <a:lnTo>
                  <a:pt x="30" y="241"/>
                </a:lnTo>
                <a:lnTo>
                  <a:pt x="24" y="180"/>
                </a:lnTo>
                <a:lnTo>
                  <a:pt x="47" y="112"/>
                </a:lnTo>
                <a:lnTo>
                  <a:pt x="80" y="67"/>
                </a:lnTo>
                <a:lnTo>
                  <a:pt x="78" y="53"/>
                </a:lnTo>
                <a:lnTo>
                  <a:pt x="105" y="12"/>
                </a:lnTo>
                <a:lnTo>
                  <a:pt x="294" y="0"/>
                </a:lnTo>
                <a:lnTo>
                  <a:pt x="300" y="10"/>
                </a:lnTo>
                <a:lnTo>
                  <a:pt x="294" y="349"/>
                </a:lnTo>
                <a:lnTo>
                  <a:pt x="315" y="514"/>
                </a:lnTo>
                <a:lnTo>
                  <a:pt x="306" y="521"/>
                </a:lnTo>
                <a:lnTo>
                  <a:pt x="295" y="514"/>
                </a:lnTo>
                <a:lnTo>
                  <a:pt x="280" y="521"/>
                </a:lnTo>
                <a:lnTo>
                  <a:pt x="267" y="512"/>
                </a:lnTo>
                <a:lnTo>
                  <a:pt x="266" y="517"/>
                </a:lnTo>
                <a:lnTo>
                  <a:pt x="250" y="520"/>
                </a:lnTo>
                <a:lnTo>
                  <a:pt x="230" y="530"/>
                </a:lnTo>
                <a:lnTo>
                  <a:pt x="223" y="524"/>
                </a:lnTo>
                <a:lnTo>
                  <a:pt x="214" y="542"/>
                </a:lnTo>
                <a:lnTo>
                  <a:pt x="204" y="546"/>
                </a:lnTo>
                <a:lnTo>
                  <a:pt x="172" y="495"/>
                </a:lnTo>
                <a:lnTo>
                  <a:pt x="179" y="456"/>
                </a:lnTo>
                <a:lnTo>
                  <a:pt x="0" y="464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07" name="Freeform 48"/>
          <p:cNvSpPr>
            <a:spLocks/>
          </p:cNvSpPr>
          <p:nvPr/>
        </p:nvSpPr>
        <p:spPr bwMode="auto">
          <a:xfrm>
            <a:off x="6502400" y="3981450"/>
            <a:ext cx="522288" cy="839788"/>
          </a:xfrm>
          <a:custGeom>
            <a:avLst/>
            <a:gdLst>
              <a:gd name="T0" fmla="*/ 0 w 339"/>
              <a:gd name="T1" fmla="*/ 2147483647 h 552"/>
              <a:gd name="T2" fmla="*/ 2147483647 w 339"/>
              <a:gd name="T3" fmla="*/ 2147483647 h 552"/>
              <a:gd name="T4" fmla="*/ 0 w 339"/>
              <a:gd name="T5" fmla="*/ 2147483647 h 552"/>
              <a:gd name="T6" fmla="*/ 2147483647 w 339"/>
              <a:gd name="T7" fmla="*/ 2147483647 h 552"/>
              <a:gd name="T8" fmla="*/ 2147483647 w 339"/>
              <a:gd name="T9" fmla="*/ 2147483647 h 552"/>
              <a:gd name="T10" fmla="*/ 2147483647 w 339"/>
              <a:gd name="T11" fmla="*/ 2147483647 h 552"/>
              <a:gd name="T12" fmla="*/ 2147483647 w 339"/>
              <a:gd name="T13" fmla="*/ 2147483647 h 552"/>
              <a:gd name="T14" fmla="*/ 2147483647 w 339"/>
              <a:gd name="T15" fmla="*/ 2147483647 h 552"/>
              <a:gd name="T16" fmla="*/ 2147483647 w 339"/>
              <a:gd name="T17" fmla="*/ 2147483647 h 552"/>
              <a:gd name="T18" fmla="*/ 2147483647 w 339"/>
              <a:gd name="T19" fmla="*/ 2147483647 h 552"/>
              <a:gd name="T20" fmla="*/ 2147483647 w 339"/>
              <a:gd name="T21" fmla="*/ 2147483647 h 552"/>
              <a:gd name="T22" fmla="*/ 2147483647 w 339"/>
              <a:gd name="T23" fmla="*/ 2147483647 h 552"/>
              <a:gd name="T24" fmla="*/ 2147483647 w 339"/>
              <a:gd name="T25" fmla="*/ 2147483647 h 552"/>
              <a:gd name="T26" fmla="*/ 2147483647 w 339"/>
              <a:gd name="T27" fmla="*/ 2147483647 h 552"/>
              <a:gd name="T28" fmla="*/ 2147483647 w 339"/>
              <a:gd name="T29" fmla="*/ 2147483647 h 552"/>
              <a:gd name="T30" fmla="*/ 2147483647 w 339"/>
              <a:gd name="T31" fmla="*/ 2147483647 h 552"/>
              <a:gd name="T32" fmla="*/ 2147483647 w 339"/>
              <a:gd name="T33" fmla="*/ 2147483647 h 552"/>
              <a:gd name="T34" fmla="*/ 2147483647 w 339"/>
              <a:gd name="T35" fmla="*/ 2147483647 h 552"/>
              <a:gd name="T36" fmla="*/ 2147483647 w 339"/>
              <a:gd name="T37" fmla="*/ 2147483647 h 552"/>
              <a:gd name="T38" fmla="*/ 2147483647 w 339"/>
              <a:gd name="T39" fmla="*/ 2147483647 h 552"/>
              <a:gd name="T40" fmla="*/ 2147483647 w 339"/>
              <a:gd name="T41" fmla="*/ 2147483647 h 552"/>
              <a:gd name="T42" fmla="*/ 2147483647 w 339"/>
              <a:gd name="T43" fmla="*/ 2147483647 h 552"/>
              <a:gd name="T44" fmla="*/ 2147483647 w 339"/>
              <a:gd name="T45" fmla="*/ 0 h 552"/>
              <a:gd name="T46" fmla="*/ 0 w 339"/>
              <a:gd name="T47" fmla="*/ 2147483647 h 552"/>
              <a:gd name="T48" fmla="*/ 0 w 339"/>
              <a:gd name="T49" fmla="*/ 2147483647 h 5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9"/>
              <a:gd name="T76" fmla="*/ 0 h 552"/>
              <a:gd name="T77" fmla="*/ 339 w 339"/>
              <a:gd name="T78" fmla="*/ 552 h 5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9" h="552">
                <a:moveTo>
                  <a:pt x="0" y="18"/>
                </a:moveTo>
                <a:lnTo>
                  <a:pt x="6" y="30"/>
                </a:lnTo>
                <a:lnTo>
                  <a:pt x="0" y="370"/>
                </a:lnTo>
                <a:lnTo>
                  <a:pt x="20" y="535"/>
                </a:lnTo>
                <a:lnTo>
                  <a:pt x="44" y="541"/>
                </a:lnTo>
                <a:lnTo>
                  <a:pt x="53" y="490"/>
                </a:lnTo>
                <a:lnTo>
                  <a:pt x="62" y="503"/>
                </a:lnTo>
                <a:lnTo>
                  <a:pt x="63" y="526"/>
                </a:lnTo>
                <a:lnTo>
                  <a:pt x="76" y="538"/>
                </a:lnTo>
                <a:lnTo>
                  <a:pt x="58" y="551"/>
                </a:lnTo>
                <a:lnTo>
                  <a:pt x="105" y="538"/>
                </a:lnTo>
                <a:lnTo>
                  <a:pt x="115" y="524"/>
                </a:lnTo>
                <a:lnTo>
                  <a:pt x="107" y="516"/>
                </a:lnTo>
                <a:lnTo>
                  <a:pt x="111" y="500"/>
                </a:lnTo>
                <a:lnTo>
                  <a:pt x="88" y="480"/>
                </a:lnTo>
                <a:lnTo>
                  <a:pt x="90" y="463"/>
                </a:lnTo>
                <a:lnTo>
                  <a:pt x="338" y="440"/>
                </a:lnTo>
                <a:lnTo>
                  <a:pt x="315" y="351"/>
                </a:lnTo>
                <a:lnTo>
                  <a:pt x="319" y="321"/>
                </a:lnTo>
                <a:lnTo>
                  <a:pt x="329" y="300"/>
                </a:lnTo>
                <a:lnTo>
                  <a:pt x="320" y="271"/>
                </a:lnTo>
                <a:lnTo>
                  <a:pt x="295" y="234"/>
                </a:lnTo>
                <a:lnTo>
                  <a:pt x="233" y="0"/>
                </a:lnTo>
                <a:lnTo>
                  <a:pt x="0" y="18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08" name="Freeform 49"/>
          <p:cNvSpPr>
            <a:spLocks/>
          </p:cNvSpPr>
          <p:nvPr/>
        </p:nvSpPr>
        <p:spPr bwMode="auto">
          <a:xfrm>
            <a:off x="5597525" y="3770313"/>
            <a:ext cx="692150" cy="615950"/>
          </a:xfrm>
          <a:custGeom>
            <a:avLst/>
            <a:gdLst>
              <a:gd name="T0" fmla="*/ 0 w 449"/>
              <a:gd name="T1" fmla="*/ 2147483647 h 405"/>
              <a:gd name="T2" fmla="*/ 2147483647 w 449"/>
              <a:gd name="T3" fmla="*/ 2147483647 h 405"/>
              <a:gd name="T4" fmla="*/ 2147483647 w 449"/>
              <a:gd name="T5" fmla="*/ 2147483647 h 405"/>
              <a:gd name="T6" fmla="*/ 2147483647 w 449"/>
              <a:gd name="T7" fmla="*/ 2147483647 h 405"/>
              <a:gd name="T8" fmla="*/ 2147483647 w 449"/>
              <a:gd name="T9" fmla="*/ 2147483647 h 405"/>
              <a:gd name="T10" fmla="*/ 2147483647 w 449"/>
              <a:gd name="T11" fmla="*/ 2147483647 h 405"/>
              <a:gd name="T12" fmla="*/ 2147483647 w 449"/>
              <a:gd name="T13" fmla="*/ 2147483647 h 405"/>
              <a:gd name="T14" fmla="*/ 2147483647 w 449"/>
              <a:gd name="T15" fmla="*/ 2147483647 h 405"/>
              <a:gd name="T16" fmla="*/ 2147483647 w 449"/>
              <a:gd name="T17" fmla="*/ 2147483647 h 405"/>
              <a:gd name="T18" fmla="*/ 2147483647 w 449"/>
              <a:gd name="T19" fmla="*/ 2147483647 h 405"/>
              <a:gd name="T20" fmla="*/ 2147483647 w 449"/>
              <a:gd name="T21" fmla="*/ 2147483647 h 405"/>
              <a:gd name="T22" fmla="*/ 2147483647 w 449"/>
              <a:gd name="T23" fmla="*/ 2147483647 h 405"/>
              <a:gd name="T24" fmla="*/ 2147483647 w 449"/>
              <a:gd name="T25" fmla="*/ 2147483647 h 405"/>
              <a:gd name="T26" fmla="*/ 2147483647 w 449"/>
              <a:gd name="T27" fmla="*/ 2147483647 h 405"/>
              <a:gd name="T28" fmla="*/ 2147483647 w 449"/>
              <a:gd name="T29" fmla="*/ 2147483647 h 405"/>
              <a:gd name="T30" fmla="*/ 2147483647 w 449"/>
              <a:gd name="T31" fmla="*/ 2147483647 h 405"/>
              <a:gd name="T32" fmla="*/ 2147483647 w 449"/>
              <a:gd name="T33" fmla="*/ 2147483647 h 405"/>
              <a:gd name="T34" fmla="*/ 2147483647 w 449"/>
              <a:gd name="T35" fmla="*/ 2147483647 h 405"/>
              <a:gd name="T36" fmla="*/ 2147483647 w 449"/>
              <a:gd name="T37" fmla="*/ 2147483647 h 405"/>
              <a:gd name="T38" fmla="*/ 2147483647 w 449"/>
              <a:gd name="T39" fmla="*/ 0 h 405"/>
              <a:gd name="T40" fmla="*/ 0 w 449"/>
              <a:gd name="T41" fmla="*/ 2147483647 h 405"/>
              <a:gd name="T42" fmla="*/ 0 w 449"/>
              <a:gd name="T43" fmla="*/ 2147483647 h 40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49"/>
              <a:gd name="T67" fmla="*/ 0 h 405"/>
              <a:gd name="T68" fmla="*/ 449 w 449"/>
              <a:gd name="T69" fmla="*/ 405 h 40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49" h="405">
                <a:moveTo>
                  <a:pt x="0" y="12"/>
                </a:moveTo>
                <a:lnTo>
                  <a:pt x="17" y="138"/>
                </a:lnTo>
                <a:lnTo>
                  <a:pt x="14" y="334"/>
                </a:lnTo>
                <a:lnTo>
                  <a:pt x="24" y="342"/>
                </a:lnTo>
                <a:lnTo>
                  <a:pt x="55" y="342"/>
                </a:lnTo>
                <a:lnTo>
                  <a:pt x="56" y="404"/>
                </a:lnTo>
                <a:lnTo>
                  <a:pt x="323" y="400"/>
                </a:lnTo>
                <a:lnTo>
                  <a:pt x="317" y="339"/>
                </a:lnTo>
                <a:lnTo>
                  <a:pt x="340" y="271"/>
                </a:lnTo>
                <a:lnTo>
                  <a:pt x="373" y="226"/>
                </a:lnTo>
                <a:lnTo>
                  <a:pt x="371" y="212"/>
                </a:lnTo>
                <a:lnTo>
                  <a:pt x="398" y="171"/>
                </a:lnTo>
                <a:lnTo>
                  <a:pt x="409" y="126"/>
                </a:lnTo>
                <a:lnTo>
                  <a:pt x="403" y="122"/>
                </a:lnTo>
                <a:lnTo>
                  <a:pt x="428" y="104"/>
                </a:lnTo>
                <a:lnTo>
                  <a:pt x="448" y="64"/>
                </a:lnTo>
                <a:lnTo>
                  <a:pt x="441" y="55"/>
                </a:lnTo>
                <a:lnTo>
                  <a:pt x="381" y="58"/>
                </a:lnTo>
                <a:lnTo>
                  <a:pt x="398" y="35"/>
                </a:lnTo>
                <a:lnTo>
                  <a:pt x="391" y="0"/>
                </a:lnTo>
                <a:lnTo>
                  <a:pt x="0" y="12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0509" name="Group 50"/>
          <p:cNvGrpSpPr>
            <a:grpSpLocks/>
          </p:cNvGrpSpPr>
          <p:nvPr/>
        </p:nvGrpSpPr>
        <p:grpSpPr bwMode="auto">
          <a:xfrm>
            <a:off x="6637338" y="4622800"/>
            <a:ext cx="1244600" cy="1049338"/>
            <a:chOff x="4181" y="2912"/>
            <a:chExt cx="784" cy="661"/>
          </a:xfrm>
          <a:solidFill>
            <a:srgbClr val="00B050"/>
          </a:solidFill>
        </p:grpSpPr>
        <p:sp>
          <p:nvSpPr>
            <p:cNvPr id="20556" name="Freeform 51"/>
            <p:cNvSpPr>
              <a:spLocks/>
            </p:cNvSpPr>
            <p:nvPr/>
          </p:nvSpPr>
          <p:spPr bwMode="auto">
            <a:xfrm>
              <a:off x="4181" y="2912"/>
              <a:ext cx="784" cy="585"/>
            </a:xfrm>
            <a:custGeom>
              <a:avLst/>
              <a:gdLst>
                <a:gd name="T0" fmla="*/ 0 w 808"/>
                <a:gd name="T1" fmla="*/ 44 h 611"/>
                <a:gd name="T2" fmla="*/ 16 w 808"/>
                <a:gd name="T3" fmla="*/ 69 h 611"/>
                <a:gd name="T4" fmla="*/ 16 w 808"/>
                <a:gd name="T5" fmla="*/ 85 h 611"/>
                <a:gd name="T6" fmla="*/ 37 w 808"/>
                <a:gd name="T7" fmla="*/ 73 h 611"/>
                <a:gd name="T8" fmla="*/ 44 w 808"/>
                <a:gd name="T9" fmla="*/ 69 h 611"/>
                <a:gd name="T10" fmla="*/ 51 w 808"/>
                <a:gd name="T11" fmla="*/ 67 h 611"/>
                <a:gd name="T12" fmla="*/ 80 w 808"/>
                <a:gd name="T13" fmla="*/ 70 h 611"/>
                <a:gd name="T14" fmla="*/ 96 w 808"/>
                <a:gd name="T15" fmla="*/ 65 h 611"/>
                <a:gd name="T16" fmla="*/ 120 w 808"/>
                <a:gd name="T17" fmla="*/ 67 h 611"/>
                <a:gd name="T18" fmla="*/ 100 w 808"/>
                <a:gd name="T19" fmla="*/ 73 h 611"/>
                <a:gd name="T20" fmla="*/ 152 w 808"/>
                <a:gd name="T21" fmla="*/ 88 h 611"/>
                <a:gd name="T22" fmla="*/ 155 w 808"/>
                <a:gd name="T23" fmla="*/ 84 h 611"/>
                <a:gd name="T24" fmla="*/ 158 w 808"/>
                <a:gd name="T25" fmla="*/ 89 h 611"/>
                <a:gd name="T26" fmla="*/ 188 w 808"/>
                <a:gd name="T27" fmla="*/ 109 h 611"/>
                <a:gd name="T28" fmla="*/ 179 w 808"/>
                <a:gd name="T29" fmla="*/ 106 h 611"/>
                <a:gd name="T30" fmla="*/ 203 w 808"/>
                <a:gd name="T31" fmla="*/ 118 h 611"/>
                <a:gd name="T32" fmla="*/ 219 w 808"/>
                <a:gd name="T33" fmla="*/ 109 h 611"/>
                <a:gd name="T34" fmla="*/ 246 w 808"/>
                <a:gd name="T35" fmla="*/ 97 h 611"/>
                <a:gd name="T36" fmla="*/ 256 w 808"/>
                <a:gd name="T37" fmla="*/ 91 h 611"/>
                <a:gd name="T38" fmla="*/ 289 w 808"/>
                <a:gd name="T39" fmla="*/ 77 h 611"/>
                <a:gd name="T40" fmla="*/ 329 w 808"/>
                <a:gd name="T41" fmla="*/ 104 h 611"/>
                <a:gd name="T42" fmla="*/ 344 w 808"/>
                <a:gd name="T43" fmla="*/ 118 h 611"/>
                <a:gd name="T44" fmla="*/ 365 w 808"/>
                <a:gd name="T45" fmla="*/ 135 h 611"/>
                <a:gd name="T46" fmla="*/ 393 w 808"/>
                <a:gd name="T47" fmla="*/ 143 h 611"/>
                <a:gd name="T48" fmla="*/ 412 w 808"/>
                <a:gd name="T49" fmla="*/ 180 h 611"/>
                <a:gd name="T50" fmla="*/ 408 w 808"/>
                <a:gd name="T51" fmla="*/ 251 h 611"/>
                <a:gd name="T52" fmla="*/ 422 w 808"/>
                <a:gd name="T53" fmla="*/ 247 h 611"/>
                <a:gd name="T54" fmla="*/ 414 w 808"/>
                <a:gd name="T55" fmla="*/ 235 h 611"/>
                <a:gd name="T56" fmla="*/ 429 w 808"/>
                <a:gd name="T57" fmla="*/ 238 h 611"/>
                <a:gd name="T58" fmla="*/ 437 w 808"/>
                <a:gd name="T59" fmla="*/ 236 h 611"/>
                <a:gd name="T60" fmla="*/ 424 w 808"/>
                <a:gd name="T61" fmla="*/ 274 h 611"/>
                <a:gd name="T62" fmla="*/ 435 w 808"/>
                <a:gd name="T63" fmla="*/ 286 h 611"/>
                <a:gd name="T64" fmla="*/ 459 w 808"/>
                <a:gd name="T65" fmla="*/ 320 h 611"/>
                <a:gd name="T66" fmla="*/ 474 w 808"/>
                <a:gd name="T67" fmla="*/ 326 h 611"/>
                <a:gd name="T68" fmla="*/ 473 w 808"/>
                <a:gd name="T69" fmla="*/ 317 h 611"/>
                <a:gd name="T70" fmla="*/ 476 w 808"/>
                <a:gd name="T71" fmla="*/ 320 h 611"/>
                <a:gd name="T72" fmla="*/ 486 w 808"/>
                <a:gd name="T73" fmla="*/ 348 h 611"/>
                <a:gd name="T74" fmla="*/ 506 w 808"/>
                <a:gd name="T75" fmla="*/ 364 h 611"/>
                <a:gd name="T76" fmla="*/ 537 w 808"/>
                <a:gd name="T77" fmla="*/ 394 h 611"/>
                <a:gd name="T78" fmla="*/ 575 w 808"/>
                <a:gd name="T79" fmla="*/ 430 h 611"/>
                <a:gd name="T80" fmla="*/ 595 w 808"/>
                <a:gd name="T81" fmla="*/ 441 h 611"/>
                <a:gd name="T82" fmla="*/ 575 w 808"/>
                <a:gd name="T83" fmla="*/ 439 h 611"/>
                <a:gd name="T84" fmla="*/ 600 w 808"/>
                <a:gd name="T85" fmla="*/ 443 h 611"/>
                <a:gd name="T86" fmla="*/ 622 w 808"/>
                <a:gd name="T87" fmla="*/ 439 h 611"/>
                <a:gd name="T88" fmla="*/ 641 w 808"/>
                <a:gd name="T89" fmla="*/ 424 h 611"/>
                <a:gd name="T90" fmla="*/ 647 w 808"/>
                <a:gd name="T91" fmla="*/ 384 h 611"/>
                <a:gd name="T92" fmla="*/ 647 w 808"/>
                <a:gd name="T93" fmla="*/ 314 h 611"/>
                <a:gd name="T94" fmla="*/ 569 w 808"/>
                <a:gd name="T95" fmla="*/ 189 h 611"/>
                <a:gd name="T96" fmla="*/ 560 w 808"/>
                <a:gd name="T97" fmla="*/ 155 h 611"/>
                <a:gd name="T98" fmla="*/ 482 w 808"/>
                <a:gd name="T99" fmla="*/ 17 h 611"/>
                <a:gd name="T100" fmla="*/ 473 w 808"/>
                <a:gd name="T101" fmla="*/ 5 h 611"/>
                <a:gd name="T102" fmla="*/ 433 w 808"/>
                <a:gd name="T103" fmla="*/ 11 h 611"/>
                <a:gd name="T104" fmla="*/ 424 w 808"/>
                <a:gd name="T105" fmla="*/ 37 h 611"/>
                <a:gd name="T106" fmla="*/ 215 w 808"/>
                <a:gd name="T107" fmla="*/ 34 h 611"/>
                <a:gd name="T108" fmla="*/ 1 w 808"/>
                <a:gd name="T109" fmla="*/ 31 h 6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08"/>
                <a:gd name="T166" fmla="*/ 0 h 611"/>
                <a:gd name="T167" fmla="*/ 808 w 808"/>
                <a:gd name="T168" fmla="*/ 611 h 61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08" h="611">
                  <a:moveTo>
                    <a:pt x="1" y="41"/>
                  </a:moveTo>
                  <a:lnTo>
                    <a:pt x="0" y="58"/>
                  </a:lnTo>
                  <a:lnTo>
                    <a:pt x="22" y="77"/>
                  </a:lnTo>
                  <a:lnTo>
                    <a:pt x="18" y="93"/>
                  </a:lnTo>
                  <a:lnTo>
                    <a:pt x="26" y="102"/>
                  </a:lnTo>
                  <a:lnTo>
                    <a:pt x="16" y="116"/>
                  </a:lnTo>
                  <a:lnTo>
                    <a:pt x="33" y="108"/>
                  </a:lnTo>
                  <a:lnTo>
                    <a:pt x="44" y="98"/>
                  </a:lnTo>
                  <a:lnTo>
                    <a:pt x="43" y="85"/>
                  </a:lnTo>
                  <a:lnTo>
                    <a:pt x="52" y="93"/>
                  </a:lnTo>
                  <a:lnTo>
                    <a:pt x="60" y="83"/>
                  </a:lnTo>
                  <a:lnTo>
                    <a:pt x="65" y="90"/>
                  </a:lnTo>
                  <a:lnTo>
                    <a:pt x="48" y="106"/>
                  </a:lnTo>
                  <a:lnTo>
                    <a:pt x="100" y="94"/>
                  </a:lnTo>
                  <a:lnTo>
                    <a:pt x="110" y="83"/>
                  </a:lnTo>
                  <a:lnTo>
                    <a:pt x="118" y="88"/>
                  </a:lnTo>
                  <a:lnTo>
                    <a:pt x="137" y="83"/>
                  </a:lnTo>
                  <a:lnTo>
                    <a:pt x="148" y="90"/>
                  </a:lnTo>
                  <a:lnTo>
                    <a:pt x="110" y="93"/>
                  </a:lnTo>
                  <a:lnTo>
                    <a:pt x="123" y="98"/>
                  </a:lnTo>
                  <a:lnTo>
                    <a:pt x="161" y="104"/>
                  </a:lnTo>
                  <a:lnTo>
                    <a:pt x="188" y="119"/>
                  </a:lnTo>
                  <a:lnTo>
                    <a:pt x="180" y="98"/>
                  </a:lnTo>
                  <a:lnTo>
                    <a:pt x="191" y="114"/>
                  </a:lnTo>
                  <a:lnTo>
                    <a:pt x="208" y="116"/>
                  </a:lnTo>
                  <a:lnTo>
                    <a:pt x="195" y="121"/>
                  </a:lnTo>
                  <a:lnTo>
                    <a:pt x="223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21" y="144"/>
                  </a:lnTo>
                  <a:lnTo>
                    <a:pt x="227" y="167"/>
                  </a:lnTo>
                  <a:lnTo>
                    <a:pt x="250" y="159"/>
                  </a:lnTo>
                  <a:lnTo>
                    <a:pt x="264" y="156"/>
                  </a:lnTo>
                  <a:lnTo>
                    <a:pt x="271" y="147"/>
                  </a:lnTo>
                  <a:lnTo>
                    <a:pt x="276" y="152"/>
                  </a:lnTo>
                  <a:lnTo>
                    <a:pt x="305" y="132"/>
                  </a:lnTo>
                  <a:lnTo>
                    <a:pt x="322" y="132"/>
                  </a:lnTo>
                  <a:lnTo>
                    <a:pt x="316" y="123"/>
                  </a:lnTo>
                  <a:lnTo>
                    <a:pt x="330" y="106"/>
                  </a:lnTo>
                  <a:lnTo>
                    <a:pt x="357" y="104"/>
                  </a:lnTo>
                  <a:lnTo>
                    <a:pt x="389" y="120"/>
                  </a:lnTo>
                  <a:lnTo>
                    <a:pt x="406" y="141"/>
                  </a:lnTo>
                  <a:lnTo>
                    <a:pt x="420" y="145"/>
                  </a:lnTo>
                  <a:lnTo>
                    <a:pt x="426" y="160"/>
                  </a:lnTo>
                  <a:lnTo>
                    <a:pt x="442" y="171"/>
                  </a:lnTo>
                  <a:lnTo>
                    <a:pt x="451" y="183"/>
                  </a:lnTo>
                  <a:lnTo>
                    <a:pt x="460" y="194"/>
                  </a:lnTo>
                  <a:lnTo>
                    <a:pt x="485" y="194"/>
                  </a:lnTo>
                  <a:lnTo>
                    <a:pt x="495" y="211"/>
                  </a:lnTo>
                  <a:lnTo>
                    <a:pt x="509" y="244"/>
                  </a:lnTo>
                  <a:lnTo>
                    <a:pt x="502" y="303"/>
                  </a:lnTo>
                  <a:lnTo>
                    <a:pt x="505" y="340"/>
                  </a:lnTo>
                  <a:lnTo>
                    <a:pt x="519" y="352"/>
                  </a:lnTo>
                  <a:lnTo>
                    <a:pt x="522" y="334"/>
                  </a:lnTo>
                  <a:lnTo>
                    <a:pt x="511" y="327"/>
                  </a:lnTo>
                  <a:lnTo>
                    <a:pt x="511" y="317"/>
                  </a:lnTo>
                  <a:lnTo>
                    <a:pt x="518" y="320"/>
                  </a:lnTo>
                  <a:lnTo>
                    <a:pt x="530" y="324"/>
                  </a:lnTo>
                  <a:lnTo>
                    <a:pt x="534" y="336"/>
                  </a:lnTo>
                  <a:lnTo>
                    <a:pt x="540" y="321"/>
                  </a:lnTo>
                  <a:lnTo>
                    <a:pt x="546" y="334"/>
                  </a:lnTo>
                  <a:lnTo>
                    <a:pt x="524" y="372"/>
                  </a:lnTo>
                  <a:lnTo>
                    <a:pt x="524" y="380"/>
                  </a:lnTo>
                  <a:lnTo>
                    <a:pt x="537" y="387"/>
                  </a:lnTo>
                  <a:lnTo>
                    <a:pt x="548" y="418"/>
                  </a:lnTo>
                  <a:lnTo>
                    <a:pt x="566" y="434"/>
                  </a:lnTo>
                  <a:lnTo>
                    <a:pt x="572" y="443"/>
                  </a:lnTo>
                  <a:lnTo>
                    <a:pt x="585" y="443"/>
                  </a:lnTo>
                  <a:lnTo>
                    <a:pt x="572" y="426"/>
                  </a:lnTo>
                  <a:lnTo>
                    <a:pt x="583" y="430"/>
                  </a:lnTo>
                  <a:lnTo>
                    <a:pt x="596" y="425"/>
                  </a:lnTo>
                  <a:lnTo>
                    <a:pt x="588" y="434"/>
                  </a:lnTo>
                  <a:lnTo>
                    <a:pt x="593" y="450"/>
                  </a:lnTo>
                  <a:lnTo>
                    <a:pt x="600" y="471"/>
                  </a:lnTo>
                  <a:lnTo>
                    <a:pt x="619" y="479"/>
                  </a:lnTo>
                  <a:lnTo>
                    <a:pt x="624" y="493"/>
                  </a:lnTo>
                  <a:lnTo>
                    <a:pt x="639" y="535"/>
                  </a:lnTo>
                  <a:lnTo>
                    <a:pt x="663" y="535"/>
                  </a:lnTo>
                  <a:lnTo>
                    <a:pt x="680" y="545"/>
                  </a:lnTo>
                  <a:lnTo>
                    <a:pt x="710" y="584"/>
                  </a:lnTo>
                  <a:lnTo>
                    <a:pt x="735" y="590"/>
                  </a:lnTo>
                  <a:lnTo>
                    <a:pt x="735" y="597"/>
                  </a:lnTo>
                  <a:lnTo>
                    <a:pt x="729" y="601"/>
                  </a:lnTo>
                  <a:lnTo>
                    <a:pt x="710" y="594"/>
                  </a:lnTo>
                  <a:lnTo>
                    <a:pt x="717" y="610"/>
                  </a:lnTo>
                  <a:lnTo>
                    <a:pt x="740" y="603"/>
                  </a:lnTo>
                  <a:lnTo>
                    <a:pt x="758" y="603"/>
                  </a:lnTo>
                  <a:lnTo>
                    <a:pt x="769" y="594"/>
                  </a:lnTo>
                  <a:lnTo>
                    <a:pt x="786" y="592"/>
                  </a:lnTo>
                  <a:lnTo>
                    <a:pt x="792" y="576"/>
                  </a:lnTo>
                  <a:lnTo>
                    <a:pt x="791" y="549"/>
                  </a:lnTo>
                  <a:lnTo>
                    <a:pt x="799" y="520"/>
                  </a:lnTo>
                  <a:lnTo>
                    <a:pt x="807" y="526"/>
                  </a:lnTo>
                  <a:lnTo>
                    <a:pt x="799" y="426"/>
                  </a:lnTo>
                  <a:lnTo>
                    <a:pt x="791" y="397"/>
                  </a:lnTo>
                  <a:lnTo>
                    <a:pt x="703" y="256"/>
                  </a:lnTo>
                  <a:lnTo>
                    <a:pt x="683" y="211"/>
                  </a:lnTo>
                  <a:lnTo>
                    <a:pt x="692" y="211"/>
                  </a:lnTo>
                  <a:lnTo>
                    <a:pt x="634" y="119"/>
                  </a:lnTo>
                  <a:lnTo>
                    <a:pt x="596" y="24"/>
                  </a:lnTo>
                  <a:lnTo>
                    <a:pt x="592" y="8"/>
                  </a:lnTo>
                  <a:lnTo>
                    <a:pt x="583" y="5"/>
                  </a:lnTo>
                  <a:lnTo>
                    <a:pt x="546" y="0"/>
                  </a:lnTo>
                  <a:lnTo>
                    <a:pt x="535" y="11"/>
                  </a:lnTo>
                  <a:lnTo>
                    <a:pt x="543" y="51"/>
                  </a:lnTo>
                  <a:lnTo>
                    <a:pt x="524" y="51"/>
                  </a:lnTo>
                  <a:lnTo>
                    <a:pt x="522" y="30"/>
                  </a:lnTo>
                  <a:lnTo>
                    <a:pt x="266" y="47"/>
                  </a:lnTo>
                  <a:lnTo>
                    <a:pt x="250" y="17"/>
                  </a:lnTo>
                  <a:lnTo>
                    <a:pt x="1" y="4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0557" name="Freeform 52"/>
            <p:cNvSpPr>
              <a:spLocks/>
            </p:cNvSpPr>
            <p:nvPr/>
          </p:nvSpPr>
          <p:spPr bwMode="auto">
            <a:xfrm>
              <a:off x="4828" y="3543"/>
              <a:ext cx="41" cy="30"/>
            </a:xfrm>
            <a:custGeom>
              <a:avLst/>
              <a:gdLst>
                <a:gd name="T0" fmla="*/ 0 w 42"/>
                <a:gd name="T1" fmla="*/ 23 h 31"/>
                <a:gd name="T2" fmla="*/ 1 w 42"/>
                <a:gd name="T3" fmla="*/ 12 h 31"/>
                <a:gd name="T4" fmla="*/ 15 w 42"/>
                <a:gd name="T5" fmla="*/ 8 h 31"/>
                <a:gd name="T6" fmla="*/ 16 w 42"/>
                <a:gd name="T7" fmla="*/ 0 h 31"/>
                <a:gd name="T8" fmla="*/ 34 w 42"/>
                <a:gd name="T9" fmla="*/ 9 h 31"/>
                <a:gd name="T10" fmla="*/ 18 w 42"/>
                <a:gd name="T11" fmla="*/ 15 h 31"/>
                <a:gd name="T12" fmla="*/ 6 w 42"/>
                <a:gd name="T13" fmla="*/ 13 h 31"/>
                <a:gd name="T14" fmla="*/ 9 w 42"/>
                <a:gd name="T15" fmla="*/ 15 h 31"/>
                <a:gd name="T16" fmla="*/ 0 w 42"/>
                <a:gd name="T17" fmla="*/ 23 h 31"/>
                <a:gd name="T18" fmla="*/ 0 w 42"/>
                <a:gd name="T19" fmla="*/ 2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31"/>
                <a:gd name="T32" fmla="*/ 42 w 42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31">
                  <a:moveTo>
                    <a:pt x="0" y="30"/>
                  </a:moveTo>
                  <a:lnTo>
                    <a:pt x="1" y="12"/>
                  </a:lnTo>
                  <a:lnTo>
                    <a:pt x="15" y="8"/>
                  </a:lnTo>
                  <a:lnTo>
                    <a:pt x="16" y="0"/>
                  </a:lnTo>
                  <a:lnTo>
                    <a:pt x="41" y="9"/>
                  </a:lnTo>
                  <a:lnTo>
                    <a:pt x="18" y="15"/>
                  </a:lnTo>
                  <a:lnTo>
                    <a:pt x="6" y="13"/>
                  </a:lnTo>
                  <a:lnTo>
                    <a:pt x="9" y="22"/>
                  </a:lnTo>
                  <a:lnTo>
                    <a:pt x="0" y="3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0558" name="Freeform 53"/>
            <p:cNvSpPr>
              <a:spLocks/>
            </p:cNvSpPr>
            <p:nvPr/>
          </p:nvSpPr>
          <p:spPr bwMode="auto">
            <a:xfrm>
              <a:off x="4884" y="3529"/>
              <a:ext cx="31" cy="26"/>
            </a:xfrm>
            <a:custGeom>
              <a:avLst/>
              <a:gdLst>
                <a:gd name="T0" fmla="*/ 0 w 31"/>
                <a:gd name="T1" fmla="*/ 16 h 27"/>
                <a:gd name="T2" fmla="*/ 4 w 31"/>
                <a:gd name="T3" fmla="*/ 19 h 27"/>
                <a:gd name="T4" fmla="*/ 30 w 31"/>
                <a:gd name="T5" fmla="*/ 0 h 27"/>
                <a:gd name="T6" fmla="*/ 8 w 31"/>
                <a:gd name="T7" fmla="*/ 13 h 27"/>
                <a:gd name="T8" fmla="*/ 0 w 31"/>
                <a:gd name="T9" fmla="*/ 16 h 27"/>
                <a:gd name="T10" fmla="*/ 0 w 31"/>
                <a:gd name="T11" fmla="*/ 1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7"/>
                <a:gd name="T20" fmla="*/ 31 w 3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7">
                  <a:moveTo>
                    <a:pt x="0" y="23"/>
                  </a:moveTo>
                  <a:lnTo>
                    <a:pt x="4" y="26"/>
                  </a:lnTo>
                  <a:lnTo>
                    <a:pt x="30" y="0"/>
                  </a:lnTo>
                  <a:lnTo>
                    <a:pt x="8" y="15"/>
                  </a:lnTo>
                  <a:lnTo>
                    <a:pt x="0" y="23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0559" name="Freeform 54"/>
            <p:cNvSpPr>
              <a:spLocks/>
            </p:cNvSpPr>
            <p:nvPr/>
          </p:nvSpPr>
          <p:spPr bwMode="auto">
            <a:xfrm>
              <a:off x="4936" y="3467"/>
              <a:ext cx="27" cy="39"/>
            </a:xfrm>
            <a:custGeom>
              <a:avLst/>
              <a:gdLst>
                <a:gd name="T0" fmla="*/ 0 w 28"/>
                <a:gd name="T1" fmla="*/ 28 h 41"/>
                <a:gd name="T2" fmla="*/ 14 w 28"/>
                <a:gd name="T3" fmla="*/ 20 h 41"/>
                <a:gd name="T4" fmla="*/ 20 w 28"/>
                <a:gd name="T5" fmla="*/ 0 h 41"/>
                <a:gd name="T6" fmla="*/ 14 w 28"/>
                <a:gd name="T7" fmla="*/ 10 h 41"/>
                <a:gd name="T8" fmla="*/ 0 w 28"/>
                <a:gd name="T9" fmla="*/ 28 h 41"/>
                <a:gd name="T10" fmla="*/ 0 w 28"/>
                <a:gd name="T11" fmla="*/ 28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41"/>
                <a:gd name="T20" fmla="*/ 28 w 28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41">
                  <a:moveTo>
                    <a:pt x="0" y="40"/>
                  </a:moveTo>
                  <a:lnTo>
                    <a:pt x="14" y="27"/>
                  </a:lnTo>
                  <a:lnTo>
                    <a:pt x="27" y="0"/>
                  </a:lnTo>
                  <a:lnTo>
                    <a:pt x="15" y="13"/>
                  </a:lnTo>
                  <a:lnTo>
                    <a:pt x="0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0510" name="Freeform 55"/>
          <p:cNvSpPr>
            <a:spLocks/>
          </p:cNvSpPr>
          <p:nvPr/>
        </p:nvSpPr>
        <p:spPr bwMode="auto">
          <a:xfrm>
            <a:off x="5684838" y="4378325"/>
            <a:ext cx="766762" cy="669925"/>
          </a:xfrm>
          <a:custGeom>
            <a:avLst/>
            <a:gdLst>
              <a:gd name="T0" fmla="*/ 2147483647 w 497"/>
              <a:gd name="T1" fmla="*/ 2147483647 h 440"/>
              <a:gd name="T2" fmla="*/ 2147483647 w 497"/>
              <a:gd name="T3" fmla="*/ 2147483647 h 440"/>
              <a:gd name="T4" fmla="*/ 2147483647 w 497"/>
              <a:gd name="T5" fmla="*/ 2147483647 h 440"/>
              <a:gd name="T6" fmla="*/ 2147483647 w 497"/>
              <a:gd name="T7" fmla="*/ 2147483647 h 440"/>
              <a:gd name="T8" fmla="*/ 2147483647 w 497"/>
              <a:gd name="T9" fmla="*/ 2147483647 h 440"/>
              <a:gd name="T10" fmla="*/ 2147483647 w 497"/>
              <a:gd name="T11" fmla="*/ 2147483647 h 440"/>
              <a:gd name="T12" fmla="*/ 2147483647 w 497"/>
              <a:gd name="T13" fmla="*/ 2147483647 h 440"/>
              <a:gd name="T14" fmla="*/ 2147483647 w 497"/>
              <a:gd name="T15" fmla="*/ 2147483647 h 440"/>
              <a:gd name="T16" fmla="*/ 2147483647 w 497"/>
              <a:gd name="T17" fmla="*/ 2147483647 h 440"/>
              <a:gd name="T18" fmla="*/ 2147483647 w 497"/>
              <a:gd name="T19" fmla="*/ 2147483647 h 440"/>
              <a:gd name="T20" fmla="*/ 2147483647 w 497"/>
              <a:gd name="T21" fmla="*/ 2147483647 h 440"/>
              <a:gd name="T22" fmla="*/ 2147483647 w 497"/>
              <a:gd name="T23" fmla="*/ 2147483647 h 440"/>
              <a:gd name="T24" fmla="*/ 2147483647 w 497"/>
              <a:gd name="T25" fmla="*/ 2147483647 h 440"/>
              <a:gd name="T26" fmla="*/ 2147483647 w 497"/>
              <a:gd name="T27" fmla="*/ 2147483647 h 440"/>
              <a:gd name="T28" fmla="*/ 2147483647 w 497"/>
              <a:gd name="T29" fmla="*/ 2147483647 h 440"/>
              <a:gd name="T30" fmla="*/ 2147483647 w 497"/>
              <a:gd name="T31" fmla="*/ 2147483647 h 440"/>
              <a:gd name="T32" fmla="*/ 2147483647 w 497"/>
              <a:gd name="T33" fmla="*/ 2147483647 h 440"/>
              <a:gd name="T34" fmla="*/ 2147483647 w 497"/>
              <a:gd name="T35" fmla="*/ 2147483647 h 440"/>
              <a:gd name="T36" fmla="*/ 2147483647 w 497"/>
              <a:gd name="T37" fmla="*/ 2147483647 h 440"/>
              <a:gd name="T38" fmla="*/ 2147483647 w 497"/>
              <a:gd name="T39" fmla="*/ 2147483647 h 440"/>
              <a:gd name="T40" fmla="*/ 2147483647 w 497"/>
              <a:gd name="T41" fmla="*/ 2147483647 h 440"/>
              <a:gd name="T42" fmla="*/ 2147483647 w 497"/>
              <a:gd name="T43" fmla="*/ 2147483647 h 440"/>
              <a:gd name="T44" fmla="*/ 2147483647 w 497"/>
              <a:gd name="T45" fmla="*/ 2147483647 h 440"/>
              <a:gd name="T46" fmla="*/ 2147483647 w 497"/>
              <a:gd name="T47" fmla="*/ 2147483647 h 440"/>
              <a:gd name="T48" fmla="*/ 2147483647 w 497"/>
              <a:gd name="T49" fmla="*/ 2147483647 h 440"/>
              <a:gd name="T50" fmla="*/ 2147483647 w 497"/>
              <a:gd name="T51" fmla="*/ 2147483647 h 440"/>
              <a:gd name="T52" fmla="*/ 2147483647 w 497"/>
              <a:gd name="T53" fmla="*/ 2147483647 h 440"/>
              <a:gd name="T54" fmla="*/ 2147483647 w 497"/>
              <a:gd name="T55" fmla="*/ 2147483647 h 440"/>
              <a:gd name="T56" fmla="*/ 2147483647 w 497"/>
              <a:gd name="T57" fmla="*/ 2147483647 h 440"/>
              <a:gd name="T58" fmla="*/ 2147483647 w 497"/>
              <a:gd name="T59" fmla="*/ 2147483647 h 440"/>
              <a:gd name="T60" fmla="*/ 2147483647 w 497"/>
              <a:gd name="T61" fmla="*/ 2147483647 h 440"/>
              <a:gd name="T62" fmla="*/ 2147483647 w 497"/>
              <a:gd name="T63" fmla="*/ 2147483647 h 440"/>
              <a:gd name="T64" fmla="*/ 2147483647 w 497"/>
              <a:gd name="T65" fmla="*/ 2147483647 h 440"/>
              <a:gd name="T66" fmla="*/ 2147483647 w 497"/>
              <a:gd name="T67" fmla="*/ 2147483647 h 440"/>
              <a:gd name="T68" fmla="*/ 2147483647 w 497"/>
              <a:gd name="T69" fmla="*/ 2147483647 h 440"/>
              <a:gd name="T70" fmla="*/ 2147483647 w 497"/>
              <a:gd name="T71" fmla="*/ 2147483647 h 440"/>
              <a:gd name="T72" fmla="*/ 2147483647 w 497"/>
              <a:gd name="T73" fmla="*/ 2147483647 h 440"/>
              <a:gd name="T74" fmla="*/ 2147483647 w 497"/>
              <a:gd name="T75" fmla="*/ 2147483647 h 440"/>
              <a:gd name="T76" fmla="*/ 2147483647 w 497"/>
              <a:gd name="T77" fmla="*/ 2147483647 h 440"/>
              <a:gd name="T78" fmla="*/ 2147483647 w 497"/>
              <a:gd name="T79" fmla="*/ 2147483647 h 440"/>
              <a:gd name="T80" fmla="*/ 2147483647 w 497"/>
              <a:gd name="T81" fmla="*/ 2147483647 h 440"/>
              <a:gd name="T82" fmla="*/ 2147483647 w 497"/>
              <a:gd name="T83" fmla="*/ 2147483647 h 440"/>
              <a:gd name="T84" fmla="*/ 2147483647 w 497"/>
              <a:gd name="T85" fmla="*/ 2147483647 h 440"/>
              <a:gd name="T86" fmla="*/ 2147483647 w 497"/>
              <a:gd name="T87" fmla="*/ 2147483647 h 440"/>
              <a:gd name="T88" fmla="*/ 2147483647 w 497"/>
              <a:gd name="T89" fmla="*/ 2147483647 h 440"/>
              <a:gd name="T90" fmla="*/ 2147483647 w 497"/>
              <a:gd name="T91" fmla="*/ 0 h 440"/>
              <a:gd name="T92" fmla="*/ 0 w 497"/>
              <a:gd name="T93" fmla="*/ 2147483647 h 4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97"/>
              <a:gd name="T142" fmla="*/ 0 h 440"/>
              <a:gd name="T143" fmla="*/ 497 w 497"/>
              <a:gd name="T144" fmla="*/ 440 h 4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97" h="440">
                <a:moveTo>
                  <a:pt x="0" y="3"/>
                </a:moveTo>
                <a:lnTo>
                  <a:pt x="6" y="121"/>
                </a:lnTo>
                <a:lnTo>
                  <a:pt x="18" y="136"/>
                </a:lnTo>
                <a:lnTo>
                  <a:pt x="24" y="166"/>
                </a:lnTo>
                <a:lnTo>
                  <a:pt x="49" y="210"/>
                </a:lnTo>
                <a:lnTo>
                  <a:pt x="49" y="243"/>
                </a:lnTo>
                <a:lnTo>
                  <a:pt x="32" y="276"/>
                </a:lnTo>
                <a:lnTo>
                  <a:pt x="34" y="295"/>
                </a:lnTo>
                <a:lnTo>
                  <a:pt x="39" y="315"/>
                </a:lnTo>
                <a:lnTo>
                  <a:pt x="37" y="335"/>
                </a:lnTo>
                <a:lnTo>
                  <a:pt x="29" y="348"/>
                </a:lnTo>
                <a:lnTo>
                  <a:pt x="15" y="364"/>
                </a:lnTo>
                <a:lnTo>
                  <a:pt x="24" y="371"/>
                </a:lnTo>
                <a:lnTo>
                  <a:pt x="91" y="364"/>
                </a:lnTo>
                <a:lnTo>
                  <a:pt x="145" y="385"/>
                </a:lnTo>
                <a:lnTo>
                  <a:pt x="196" y="382"/>
                </a:lnTo>
                <a:lnTo>
                  <a:pt x="191" y="367"/>
                </a:lnTo>
                <a:lnTo>
                  <a:pt x="207" y="354"/>
                </a:lnTo>
                <a:lnTo>
                  <a:pt x="246" y="364"/>
                </a:lnTo>
                <a:lnTo>
                  <a:pt x="248" y="389"/>
                </a:lnTo>
                <a:lnTo>
                  <a:pt x="257" y="384"/>
                </a:lnTo>
                <a:lnTo>
                  <a:pt x="273" y="392"/>
                </a:lnTo>
                <a:lnTo>
                  <a:pt x="287" y="408"/>
                </a:lnTo>
                <a:lnTo>
                  <a:pt x="292" y="421"/>
                </a:lnTo>
                <a:lnTo>
                  <a:pt x="308" y="423"/>
                </a:lnTo>
                <a:lnTo>
                  <a:pt x="322" y="433"/>
                </a:lnTo>
                <a:lnTo>
                  <a:pt x="334" y="428"/>
                </a:lnTo>
                <a:lnTo>
                  <a:pt x="345" y="418"/>
                </a:lnTo>
                <a:lnTo>
                  <a:pt x="345" y="408"/>
                </a:lnTo>
                <a:lnTo>
                  <a:pt x="358" y="421"/>
                </a:lnTo>
                <a:lnTo>
                  <a:pt x="366" y="408"/>
                </a:lnTo>
                <a:lnTo>
                  <a:pt x="376" y="430"/>
                </a:lnTo>
                <a:lnTo>
                  <a:pt x="392" y="421"/>
                </a:lnTo>
                <a:lnTo>
                  <a:pt x="399" y="413"/>
                </a:lnTo>
                <a:lnTo>
                  <a:pt x="392" y="408"/>
                </a:lnTo>
                <a:lnTo>
                  <a:pt x="395" y="386"/>
                </a:lnTo>
                <a:lnTo>
                  <a:pt x="399" y="386"/>
                </a:lnTo>
                <a:lnTo>
                  <a:pt x="413" y="389"/>
                </a:lnTo>
                <a:lnTo>
                  <a:pt x="417" y="402"/>
                </a:lnTo>
                <a:lnTo>
                  <a:pt x="433" y="402"/>
                </a:lnTo>
                <a:lnTo>
                  <a:pt x="446" y="410"/>
                </a:lnTo>
                <a:lnTo>
                  <a:pt x="450" y="408"/>
                </a:lnTo>
                <a:lnTo>
                  <a:pt x="456" y="418"/>
                </a:lnTo>
                <a:lnTo>
                  <a:pt x="466" y="424"/>
                </a:lnTo>
                <a:lnTo>
                  <a:pt x="460" y="439"/>
                </a:lnTo>
                <a:lnTo>
                  <a:pt x="474" y="424"/>
                </a:lnTo>
                <a:lnTo>
                  <a:pt x="483" y="435"/>
                </a:lnTo>
                <a:lnTo>
                  <a:pt x="483" y="423"/>
                </a:lnTo>
                <a:lnTo>
                  <a:pt x="495" y="421"/>
                </a:lnTo>
                <a:lnTo>
                  <a:pt x="496" y="411"/>
                </a:lnTo>
                <a:lnTo>
                  <a:pt x="483" y="410"/>
                </a:lnTo>
                <a:lnTo>
                  <a:pt x="475" y="402"/>
                </a:lnTo>
                <a:lnTo>
                  <a:pt x="465" y="405"/>
                </a:lnTo>
                <a:lnTo>
                  <a:pt x="460" y="393"/>
                </a:lnTo>
                <a:lnTo>
                  <a:pt x="446" y="393"/>
                </a:lnTo>
                <a:lnTo>
                  <a:pt x="435" y="371"/>
                </a:lnTo>
                <a:lnTo>
                  <a:pt x="441" y="364"/>
                </a:lnTo>
                <a:lnTo>
                  <a:pt x="451" y="357"/>
                </a:lnTo>
                <a:lnTo>
                  <a:pt x="453" y="348"/>
                </a:lnTo>
                <a:lnTo>
                  <a:pt x="461" y="348"/>
                </a:lnTo>
                <a:lnTo>
                  <a:pt x="475" y="333"/>
                </a:lnTo>
                <a:lnTo>
                  <a:pt x="474" y="332"/>
                </a:lnTo>
                <a:lnTo>
                  <a:pt x="474" y="305"/>
                </a:lnTo>
                <a:lnTo>
                  <a:pt x="457" y="317"/>
                </a:lnTo>
                <a:lnTo>
                  <a:pt x="443" y="319"/>
                </a:lnTo>
                <a:lnTo>
                  <a:pt x="431" y="340"/>
                </a:lnTo>
                <a:lnTo>
                  <a:pt x="410" y="332"/>
                </a:lnTo>
                <a:lnTo>
                  <a:pt x="413" y="320"/>
                </a:lnTo>
                <a:lnTo>
                  <a:pt x="421" y="319"/>
                </a:lnTo>
                <a:lnTo>
                  <a:pt x="423" y="320"/>
                </a:lnTo>
                <a:lnTo>
                  <a:pt x="430" y="309"/>
                </a:lnTo>
                <a:lnTo>
                  <a:pt x="420" y="313"/>
                </a:lnTo>
                <a:lnTo>
                  <a:pt x="417" y="308"/>
                </a:lnTo>
                <a:lnTo>
                  <a:pt x="413" y="313"/>
                </a:lnTo>
                <a:lnTo>
                  <a:pt x="405" y="308"/>
                </a:lnTo>
                <a:lnTo>
                  <a:pt x="397" y="320"/>
                </a:lnTo>
                <a:lnTo>
                  <a:pt x="382" y="324"/>
                </a:lnTo>
                <a:lnTo>
                  <a:pt x="356" y="319"/>
                </a:lnTo>
                <a:lnTo>
                  <a:pt x="352" y="312"/>
                </a:lnTo>
                <a:lnTo>
                  <a:pt x="369" y="286"/>
                </a:lnTo>
                <a:lnTo>
                  <a:pt x="385" y="288"/>
                </a:lnTo>
                <a:lnTo>
                  <a:pt x="397" y="299"/>
                </a:lnTo>
                <a:lnTo>
                  <a:pt x="438" y="304"/>
                </a:lnTo>
                <a:lnTo>
                  <a:pt x="406" y="254"/>
                </a:lnTo>
                <a:lnTo>
                  <a:pt x="413" y="215"/>
                </a:lnTo>
                <a:lnTo>
                  <a:pt x="234" y="223"/>
                </a:lnTo>
                <a:lnTo>
                  <a:pt x="237" y="202"/>
                </a:lnTo>
                <a:lnTo>
                  <a:pt x="254" y="138"/>
                </a:lnTo>
                <a:lnTo>
                  <a:pt x="284" y="97"/>
                </a:lnTo>
                <a:lnTo>
                  <a:pt x="275" y="86"/>
                </a:lnTo>
                <a:lnTo>
                  <a:pt x="282" y="47"/>
                </a:lnTo>
                <a:lnTo>
                  <a:pt x="264" y="0"/>
                </a:lnTo>
                <a:lnTo>
                  <a:pt x="0" y="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11" name="Freeform 56"/>
          <p:cNvSpPr>
            <a:spLocks/>
          </p:cNvSpPr>
          <p:nvPr/>
        </p:nvSpPr>
        <p:spPr bwMode="auto">
          <a:xfrm>
            <a:off x="7040563" y="3514725"/>
            <a:ext cx="1169987" cy="520700"/>
          </a:xfrm>
          <a:custGeom>
            <a:avLst/>
            <a:gdLst>
              <a:gd name="T0" fmla="*/ 0 w 759"/>
              <a:gd name="T1" fmla="*/ 2147483647 h 343"/>
              <a:gd name="T2" fmla="*/ 2147483647 w 759"/>
              <a:gd name="T3" fmla="*/ 2147483647 h 343"/>
              <a:gd name="T4" fmla="*/ 2147483647 w 759"/>
              <a:gd name="T5" fmla="*/ 2147483647 h 343"/>
              <a:gd name="T6" fmla="*/ 2147483647 w 759"/>
              <a:gd name="T7" fmla="*/ 2147483647 h 343"/>
              <a:gd name="T8" fmla="*/ 2147483647 w 759"/>
              <a:gd name="T9" fmla="*/ 2147483647 h 343"/>
              <a:gd name="T10" fmla="*/ 2147483647 w 759"/>
              <a:gd name="T11" fmla="*/ 2147483647 h 343"/>
              <a:gd name="T12" fmla="*/ 2147483647 w 759"/>
              <a:gd name="T13" fmla="*/ 2147483647 h 343"/>
              <a:gd name="T14" fmla="*/ 2147483647 w 759"/>
              <a:gd name="T15" fmla="*/ 2147483647 h 343"/>
              <a:gd name="T16" fmla="*/ 2147483647 w 759"/>
              <a:gd name="T17" fmla="*/ 2147483647 h 343"/>
              <a:gd name="T18" fmla="*/ 2147483647 w 759"/>
              <a:gd name="T19" fmla="*/ 2147483647 h 343"/>
              <a:gd name="T20" fmla="*/ 2147483647 w 759"/>
              <a:gd name="T21" fmla="*/ 2147483647 h 343"/>
              <a:gd name="T22" fmla="*/ 2147483647 w 759"/>
              <a:gd name="T23" fmla="*/ 2147483647 h 343"/>
              <a:gd name="T24" fmla="*/ 2147483647 w 759"/>
              <a:gd name="T25" fmla="*/ 2147483647 h 343"/>
              <a:gd name="T26" fmla="*/ 2147483647 w 759"/>
              <a:gd name="T27" fmla="*/ 2147483647 h 343"/>
              <a:gd name="T28" fmla="*/ 2147483647 w 759"/>
              <a:gd name="T29" fmla="*/ 2147483647 h 343"/>
              <a:gd name="T30" fmla="*/ 2147483647 w 759"/>
              <a:gd name="T31" fmla="*/ 2147483647 h 343"/>
              <a:gd name="T32" fmla="*/ 2147483647 w 759"/>
              <a:gd name="T33" fmla="*/ 2147483647 h 343"/>
              <a:gd name="T34" fmla="*/ 2147483647 w 759"/>
              <a:gd name="T35" fmla="*/ 2147483647 h 343"/>
              <a:gd name="T36" fmla="*/ 2147483647 w 759"/>
              <a:gd name="T37" fmla="*/ 2147483647 h 343"/>
              <a:gd name="T38" fmla="*/ 2147483647 w 759"/>
              <a:gd name="T39" fmla="*/ 2147483647 h 343"/>
              <a:gd name="T40" fmla="*/ 2147483647 w 759"/>
              <a:gd name="T41" fmla="*/ 2147483647 h 343"/>
              <a:gd name="T42" fmla="*/ 2147483647 w 759"/>
              <a:gd name="T43" fmla="*/ 2147483647 h 343"/>
              <a:gd name="T44" fmla="*/ 2147483647 w 759"/>
              <a:gd name="T45" fmla="*/ 2147483647 h 343"/>
              <a:gd name="T46" fmla="*/ 2147483647 w 759"/>
              <a:gd name="T47" fmla="*/ 2147483647 h 343"/>
              <a:gd name="T48" fmla="*/ 2147483647 w 759"/>
              <a:gd name="T49" fmla="*/ 2147483647 h 343"/>
              <a:gd name="T50" fmla="*/ 2147483647 w 759"/>
              <a:gd name="T51" fmla="*/ 2147483647 h 343"/>
              <a:gd name="T52" fmla="*/ 2147483647 w 759"/>
              <a:gd name="T53" fmla="*/ 2147483647 h 343"/>
              <a:gd name="T54" fmla="*/ 2147483647 w 759"/>
              <a:gd name="T55" fmla="*/ 2147483647 h 343"/>
              <a:gd name="T56" fmla="*/ 2147483647 w 759"/>
              <a:gd name="T57" fmla="*/ 2147483647 h 343"/>
              <a:gd name="T58" fmla="*/ 2147483647 w 759"/>
              <a:gd name="T59" fmla="*/ 2147483647 h 343"/>
              <a:gd name="T60" fmla="*/ 2147483647 w 759"/>
              <a:gd name="T61" fmla="*/ 2147483647 h 343"/>
              <a:gd name="T62" fmla="*/ 2147483647 w 759"/>
              <a:gd name="T63" fmla="*/ 2147483647 h 343"/>
              <a:gd name="T64" fmla="*/ 2147483647 w 759"/>
              <a:gd name="T65" fmla="*/ 2147483647 h 343"/>
              <a:gd name="T66" fmla="*/ 2147483647 w 759"/>
              <a:gd name="T67" fmla="*/ 2147483647 h 343"/>
              <a:gd name="T68" fmla="*/ 2147483647 w 759"/>
              <a:gd name="T69" fmla="*/ 2147483647 h 343"/>
              <a:gd name="T70" fmla="*/ 2147483647 w 759"/>
              <a:gd name="T71" fmla="*/ 2147483647 h 343"/>
              <a:gd name="T72" fmla="*/ 2147483647 w 759"/>
              <a:gd name="T73" fmla="*/ 2147483647 h 343"/>
              <a:gd name="T74" fmla="*/ 2147483647 w 759"/>
              <a:gd name="T75" fmla="*/ 2147483647 h 343"/>
              <a:gd name="T76" fmla="*/ 2147483647 w 759"/>
              <a:gd name="T77" fmla="*/ 2147483647 h 343"/>
              <a:gd name="T78" fmla="*/ 2147483647 w 759"/>
              <a:gd name="T79" fmla="*/ 2147483647 h 343"/>
              <a:gd name="T80" fmla="*/ 2147483647 w 759"/>
              <a:gd name="T81" fmla="*/ 2147483647 h 343"/>
              <a:gd name="T82" fmla="*/ 2147483647 w 759"/>
              <a:gd name="T83" fmla="*/ 2147483647 h 343"/>
              <a:gd name="T84" fmla="*/ 2147483647 w 759"/>
              <a:gd name="T85" fmla="*/ 2147483647 h 343"/>
              <a:gd name="T86" fmla="*/ 2147483647 w 759"/>
              <a:gd name="T87" fmla="*/ 2147483647 h 343"/>
              <a:gd name="T88" fmla="*/ 2147483647 w 759"/>
              <a:gd name="T89" fmla="*/ 2147483647 h 343"/>
              <a:gd name="T90" fmla="*/ 0 w 759"/>
              <a:gd name="T91" fmla="*/ 2147483647 h 34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59"/>
              <a:gd name="T139" fmla="*/ 0 h 343"/>
              <a:gd name="T140" fmla="*/ 759 w 759"/>
              <a:gd name="T141" fmla="*/ 343 h 34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59" h="343">
                <a:moveTo>
                  <a:pt x="0" y="268"/>
                </a:moveTo>
                <a:lnTo>
                  <a:pt x="0" y="291"/>
                </a:lnTo>
                <a:lnTo>
                  <a:pt x="108" y="279"/>
                </a:lnTo>
                <a:lnTo>
                  <a:pt x="175" y="248"/>
                </a:lnTo>
                <a:lnTo>
                  <a:pt x="294" y="233"/>
                </a:lnTo>
                <a:lnTo>
                  <a:pt x="343" y="263"/>
                </a:lnTo>
                <a:lnTo>
                  <a:pt x="424" y="255"/>
                </a:lnTo>
                <a:lnTo>
                  <a:pt x="543" y="342"/>
                </a:lnTo>
                <a:lnTo>
                  <a:pt x="559" y="329"/>
                </a:lnTo>
                <a:lnTo>
                  <a:pt x="586" y="328"/>
                </a:lnTo>
                <a:lnTo>
                  <a:pt x="594" y="304"/>
                </a:lnTo>
                <a:lnTo>
                  <a:pt x="598" y="316"/>
                </a:lnTo>
                <a:lnTo>
                  <a:pt x="606" y="278"/>
                </a:lnTo>
                <a:lnTo>
                  <a:pt x="621" y="257"/>
                </a:lnTo>
                <a:lnTo>
                  <a:pt x="637" y="247"/>
                </a:lnTo>
                <a:lnTo>
                  <a:pt x="630" y="241"/>
                </a:lnTo>
                <a:lnTo>
                  <a:pt x="633" y="232"/>
                </a:lnTo>
                <a:lnTo>
                  <a:pt x="624" y="223"/>
                </a:lnTo>
                <a:lnTo>
                  <a:pt x="636" y="233"/>
                </a:lnTo>
                <a:lnTo>
                  <a:pt x="634" y="238"/>
                </a:lnTo>
                <a:lnTo>
                  <a:pt x="640" y="241"/>
                </a:lnTo>
                <a:lnTo>
                  <a:pt x="649" y="232"/>
                </a:lnTo>
                <a:lnTo>
                  <a:pt x="654" y="232"/>
                </a:lnTo>
                <a:lnTo>
                  <a:pt x="651" y="215"/>
                </a:lnTo>
                <a:lnTo>
                  <a:pt x="654" y="214"/>
                </a:lnTo>
                <a:lnTo>
                  <a:pt x="658" y="225"/>
                </a:lnTo>
                <a:lnTo>
                  <a:pt x="686" y="209"/>
                </a:lnTo>
                <a:lnTo>
                  <a:pt x="709" y="209"/>
                </a:lnTo>
                <a:lnTo>
                  <a:pt x="723" y="179"/>
                </a:lnTo>
                <a:lnTo>
                  <a:pt x="718" y="173"/>
                </a:lnTo>
                <a:lnTo>
                  <a:pt x="710" y="184"/>
                </a:lnTo>
                <a:lnTo>
                  <a:pt x="705" y="170"/>
                </a:lnTo>
                <a:lnTo>
                  <a:pt x="697" y="178"/>
                </a:lnTo>
                <a:lnTo>
                  <a:pt x="703" y="186"/>
                </a:lnTo>
                <a:lnTo>
                  <a:pt x="692" y="184"/>
                </a:lnTo>
                <a:lnTo>
                  <a:pt x="690" y="192"/>
                </a:lnTo>
                <a:lnTo>
                  <a:pt x="667" y="190"/>
                </a:lnTo>
                <a:lnTo>
                  <a:pt x="648" y="178"/>
                </a:lnTo>
                <a:lnTo>
                  <a:pt x="649" y="170"/>
                </a:lnTo>
                <a:lnTo>
                  <a:pt x="676" y="186"/>
                </a:lnTo>
                <a:lnTo>
                  <a:pt x="697" y="164"/>
                </a:lnTo>
                <a:lnTo>
                  <a:pt x="686" y="162"/>
                </a:lnTo>
                <a:lnTo>
                  <a:pt x="698" y="146"/>
                </a:lnTo>
                <a:lnTo>
                  <a:pt x="686" y="149"/>
                </a:lnTo>
                <a:lnTo>
                  <a:pt x="645" y="134"/>
                </a:lnTo>
                <a:lnTo>
                  <a:pt x="667" y="130"/>
                </a:lnTo>
                <a:lnTo>
                  <a:pt x="684" y="137"/>
                </a:lnTo>
                <a:lnTo>
                  <a:pt x="686" y="134"/>
                </a:lnTo>
                <a:lnTo>
                  <a:pt x="676" y="121"/>
                </a:lnTo>
                <a:lnTo>
                  <a:pt x="684" y="121"/>
                </a:lnTo>
                <a:lnTo>
                  <a:pt x="697" y="117"/>
                </a:lnTo>
                <a:lnTo>
                  <a:pt x="689" y="128"/>
                </a:lnTo>
                <a:lnTo>
                  <a:pt x="693" y="136"/>
                </a:lnTo>
                <a:lnTo>
                  <a:pt x="703" y="128"/>
                </a:lnTo>
                <a:lnTo>
                  <a:pt x="709" y="137"/>
                </a:lnTo>
                <a:lnTo>
                  <a:pt x="716" y="136"/>
                </a:lnTo>
                <a:lnTo>
                  <a:pt x="727" y="134"/>
                </a:lnTo>
                <a:lnTo>
                  <a:pt x="739" y="121"/>
                </a:lnTo>
                <a:lnTo>
                  <a:pt x="744" y="101"/>
                </a:lnTo>
                <a:lnTo>
                  <a:pt x="758" y="98"/>
                </a:lnTo>
                <a:lnTo>
                  <a:pt x="758" y="86"/>
                </a:lnTo>
                <a:lnTo>
                  <a:pt x="749" y="66"/>
                </a:lnTo>
                <a:lnTo>
                  <a:pt x="737" y="66"/>
                </a:lnTo>
                <a:lnTo>
                  <a:pt x="726" y="98"/>
                </a:lnTo>
                <a:lnTo>
                  <a:pt x="719" y="84"/>
                </a:lnTo>
                <a:lnTo>
                  <a:pt x="718" y="62"/>
                </a:lnTo>
                <a:lnTo>
                  <a:pt x="693" y="75"/>
                </a:lnTo>
                <a:lnTo>
                  <a:pt x="662" y="81"/>
                </a:lnTo>
                <a:lnTo>
                  <a:pt x="667" y="66"/>
                </a:lnTo>
                <a:lnTo>
                  <a:pt x="682" y="59"/>
                </a:lnTo>
                <a:lnTo>
                  <a:pt x="715" y="46"/>
                </a:lnTo>
                <a:lnTo>
                  <a:pt x="703" y="28"/>
                </a:lnTo>
                <a:lnTo>
                  <a:pt x="726" y="40"/>
                </a:lnTo>
                <a:lnTo>
                  <a:pt x="718" y="25"/>
                </a:lnTo>
                <a:lnTo>
                  <a:pt x="739" y="46"/>
                </a:lnTo>
                <a:lnTo>
                  <a:pt x="724" y="14"/>
                </a:lnTo>
                <a:lnTo>
                  <a:pt x="710" y="0"/>
                </a:lnTo>
                <a:lnTo>
                  <a:pt x="439" y="53"/>
                </a:lnTo>
                <a:lnTo>
                  <a:pt x="215" y="81"/>
                </a:lnTo>
                <a:lnTo>
                  <a:pt x="212" y="105"/>
                </a:lnTo>
                <a:lnTo>
                  <a:pt x="200" y="115"/>
                </a:lnTo>
                <a:lnTo>
                  <a:pt x="185" y="141"/>
                </a:lnTo>
                <a:lnTo>
                  <a:pt x="173" y="139"/>
                </a:lnTo>
                <a:lnTo>
                  <a:pt x="158" y="149"/>
                </a:lnTo>
                <a:lnTo>
                  <a:pt x="149" y="162"/>
                </a:lnTo>
                <a:lnTo>
                  <a:pt x="136" y="152"/>
                </a:lnTo>
                <a:lnTo>
                  <a:pt x="114" y="170"/>
                </a:lnTo>
                <a:lnTo>
                  <a:pt x="112" y="185"/>
                </a:lnTo>
                <a:lnTo>
                  <a:pt x="27" y="237"/>
                </a:lnTo>
                <a:lnTo>
                  <a:pt x="22" y="256"/>
                </a:lnTo>
                <a:lnTo>
                  <a:pt x="0" y="268"/>
                </a:lnTo>
              </a:path>
            </a:pathLst>
          </a:custGeom>
          <a:solidFill>
            <a:srgbClr val="FFFF66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12" name="Freeform 57"/>
          <p:cNvSpPr>
            <a:spLocks/>
          </p:cNvSpPr>
          <p:nvPr/>
        </p:nvSpPr>
        <p:spPr bwMode="auto">
          <a:xfrm>
            <a:off x="7181850" y="3868738"/>
            <a:ext cx="700088" cy="527050"/>
          </a:xfrm>
          <a:custGeom>
            <a:avLst/>
            <a:gdLst>
              <a:gd name="T0" fmla="*/ 0 w 455"/>
              <a:gd name="T1" fmla="*/ 2147483647 h 346"/>
              <a:gd name="T2" fmla="*/ 2147483647 w 455"/>
              <a:gd name="T3" fmla="*/ 2147483647 h 346"/>
              <a:gd name="T4" fmla="*/ 2147483647 w 455"/>
              <a:gd name="T5" fmla="*/ 2147483647 h 346"/>
              <a:gd name="T6" fmla="*/ 2147483647 w 455"/>
              <a:gd name="T7" fmla="*/ 0 h 346"/>
              <a:gd name="T8" fmla="*/ 2147483647 w 455"/>
              <a:gd name="T9" fmla="*/ 2147483647 h 346"/>
              <a:gd name="T10" fmla="*/ 2147483647 w 455"/>
              <a:gd name="T11" fmla="*/ 2147483647 h 346"/>
              <a:gd name="T12" fmla="*/ 2147483647 w 455"/>
              <a:gd name="T13" fmla="*/ 2147483647 h 346"/>
              <a:gd name="T14" fmla="*/ 2147483647 w 455"/>
              <a:gd name="T15" fmla="*/ 2147483647 h 346"/>
              <a:gd name="T16" fmla="*/ 2147483647 w 455"/>
              <a:gd name="T17" fmla="*/ 2147483647 h 346"/>
              <a:gd name="T18" fmla="*/ 2147483647 w 455"/>
              <a:gd name="T19" fmla="*/ 2147483647 h 346"/>
              <a:gd name="T20" fmla="*/ 2147483647 w 455"/>
              <a:gd name="T21" fmla="*/ 2147483647 h 346"/>
              <a:gd name="T22" fmla="*/ 2147483647 w 455"/>
              <a:gd name="T23" fmla="*/ 2147483647 h 346"/>
              <a:gd name="T24" fmla="*/ 2147483647 w 455"/>
              <a:gd name="T25" fmla="*/ 2147483647 h 346"/>
              <a:gd name="T26" fmla="*/ 2147483647 w 455"/>
              <a:gd name="T27" fmla="*/ 2147483647 h 346"/>
              <a:gd name="T28" fmla="*/ 2147483647 w 455"/>
              <a:gd name="T29" fmla="*/ 2147483647 h 346"/>
              <a:gd name="T30" fmla="*/ 2147483647 w 455"/>
              <a:gd name="T31" fmla="*/ 2147483647 h 346"/>
              <a:gd name="T32" fmla="*/ 2147483647 w 455"/>
              <a:gd name="T33" fmla="*/ 2147483647 h 346"/>
              <a:gd name="T34" fmla="*/ 2147483647 w 455"/>
              <a:gd name="T35" fmla="*/ 2147483647 h 346"/>
              <a:gd name="T36" fmla="*/ 2147483647 w 455"/>
              <a:gd name="T37" fmla="*/ 2147483647 h 346"/>
              <a:gd name="T38" fmla="*/ 2147483647 w 455"/>
              <a:gd name="T39" fmla="*/ 2147483647 h 346"/>
              <a:gd name="T40" fmla="*/ 2147483647 w 455"/>
              <a:gd name="T41" fmla="*/ 2147483647 h 346"/>
              <a:gd name="T42" fmla="*/ 2147483647 w 455"/>
              <a:gd name="T43" fmla="*/ 2147483647 h 346"/>
              <a:gd name="T44" fmla="*/ 2147483647 w 455"/>
              <a:gd name="T45" fmla="*/ 2147483647 h 346"/>
              <a:gd name="T46" fmla="*/ 2147483647 w 455"/>
              <a:gd name="T47" fmla="*/ 2147483647 h 346"/>
              <a:gd name="T48" fmla="*/ 2147483647 w 455"/>
              <a:gd name="T49" fmla="*/ 2147483647 h 346"/>
              <a:gd name="T50" fmla="*/ 2147483647 w 455"/>
              <a:gd name="T51" fmla="*/ 2147483647 h 346"/>
              <a:gd name="T52" fmla="*/ 2147483647 w 455"/>
              <a:gd name="T53" fmla="*/ 2147483647 h 346"/>
              <a:gd name="T54" fmla="*/ 0 w 455"/>
              <a:gd name="T55" fmla="*/ 2147483647 h 346"/>
              <a:gd name="T56" fmla="*/ 0 w 455"/>
              <a:gd name="T57" fmla="*/ 2147483647 h 3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55"/>
              <a:gd name="T88" fmla="*/ 0 h 346"/>
              <a:gd name="T89" fmla="*/ 455 w 455"/>
              <a:gd name="T90" fmla="*/ 346 h 3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55" h="346">
                <a:moveTo>
                  <a:pt x="0" y="80"/>
                </a:moveTo>
                <a:lnTo>
                  <a:pt x="16" y="44"/>
                </a:lnTo>
                <a:lnTo>
                  <a:pt x="83" y="14"/>
                </a:lnTo>
                <a:lnTo>
                  <a:pt x="202" y="0"/>
                </a:lnTo>
                <a:lnTo>
                  <a:pt x="252" y="29"/>
                </a:lnTo>
                <a:lnTo>
                  <a:pt x="333" y="21"/>
                </a:lnTo>
                <a:lnTo>
                  <a:pt x="454" y="106"/>
                </a:lnTo>
                <a:lnTo>
                  <a:pt x="417" y="143"/>
                </a:lnTo>
                <a:lnTo>
                  <a:pt x="399" y="170"/>
                </a:lnTo>
                <a:lnTo>
                  <a:pt x="401" y="198"/>
                </a:lnTo>
                <a:lnTo>
                  <a:pt x="369" y="224"/>
                </a:lnTo>
                <a:lnTo>
                  <a:pt x="344" y="261"/>
                </a:lnTo>
                <a:lnTo>
                  <a:pt x="312" y="282"/>
                </a:lnTo>
                <a:lnTo>
                  <a:pt x="296" y="286"/>
                </a:lnTo>
                <a:lnTo>
                  <a:pt x="288" y="310"/>
                </a:lnTo>
                <a:lnTo>
                  <a:pt x="268" y="298"/>
                </a:lnTo>
                <a:lnTo>
                  <a:pt x="286" y="320"/>
                </a:lnTo>
                <a:lnTo>
                  <a:pt x="270" y="345"/>
                </a:lnTo>
                <a:lnTo>
                  <a:pt x="254" y="339"/>
                </a:lnTo>
                <a:lnTo>
                  <a:pt x="243" y="327"/>
                </a:lnTo>
                <a:lnTo>
                  <a:pt x="223" y="292"/>
                </a:lnTo>
                <a:lnTo>
                  <a:pt x="212" y="288"/>
                </a:lnTo>
                <a:lnTo>
                  <a:pt x="189" y="241"/>
                </a:lnTo>
                <a:lnTo>
                  <a:pt x="157" y="223"/>
                </a:lnTo>
                <a:lnTo>
                  <a:pt x="138" y="193"/>
                </a:lnTo>
                <a:lnTo>
                  <a:pt x="83" y="153"/>
                </a:lnTo>
                <a:lnTo>
                  <a:pt x="57" y="118"/>
                </a:lnTo>
                <a:lnTo>
                  <a:pt x="0" y="8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513" name="Freeform 58"/>
          <p:cNvSpPr>
            <a:spLocks/>
          </p:cNvSpPr>
          <p:nvPr/>
        </p:nvSpPr>
        <p:spPr bwMode="auto">
          <a:xfrm>
            <a:off x="6210300" y="3638550"/>
            <a:ext cx="1165225" cy="392113"/>
          </a:xfrm>
          <a:custGeom>
            <a:avLst/>
            <a:gdLst>
              <a:gd name="T0" fmla="*/ 0 w 756"/>
              <a:gd name="T1" fmla="*/ 2147483647 h 257"/>
              <a:gd name="T2" fmla="*/ 2147483647 w 756"/>
              <a:gd name="T3" fmla="*/ 2147483647 h 257"/>
              <a:gd name="T4" fmla="*/ 2147483647 w 756"/>
              <a:gd name="T5" fmla="*/ 2147483647 h 257"/>
              <a:gd name="T6" fmla="*/ 2147483647 w 756"/>
              <a:gd name="T7" fmla="*/ 2147483647 h 257"/>
              <a:gd name="T8" fmla="*/ 2147483647 w 756"/>
              <a:gd name="T9" fmla="*/ 2147483647 h 257"/>
              <a:gd name="T10" fmla="*/ 2147483647 w 756"/>
              <a:gd name="T11" fmla="*/ 2147483647 h 257"/>
              <a:gd name="T12" fmla="*/ 2147483647 w 756"/>
              <a:gd name="T13" fmla="*/ 2147483647 h 257"/>
              <a:gd name="T14" fmla="*/ 2147483647 w 756"/>
              <a:gd name="T15" fmla="*/ 2147483647 h 257"/>
              <a:gd name="T16" fmla="*/ 2147483647 w 756"/>
              <a:gd name="T17" fmla="*/ 2147483647 h 257"/>
              <a:gd name="T18" fmla="*/ 2147483647 w 756"/>
              <a:gd name="T19" fmla="*/ 2147483647 h 257"/>
              <a:gd name="T20" fmla="*/ 2147483647 w 756"/>
              <a:gd name="T21" fmla="*/ 2147483647 h 257"/>
              <a:gd name="T22" fmla="*/ 2147483647 w 756"/>
              <a:gd name="T23" fmla="*/ 2147483647 h 257"/>
              <a:gd name="T24" fmla="*/ 2147483647 w 756"/>
              <a:gd name="T25" fmla="*/ 2147483647 h 257"/>
              <a:gd name="T26" fmla="*/ 2147483647 w 756"/>
              <a:gd name="T27" fmla="*/ 0 h 257"/>
              <a:gd name="T28" fmla="*/ 2147483647 w 756"/>
              <a:gd name="T29" fmla="*/ 2147483647 h 257"/>
              <a:gd name="T30" fmla="*/ 2147483647 w 756"/>
              <a:gd name="T31" fmla="*/ 2147483647 h 257"/>
              <a:gd name="T32" fmla="*/ 2147483647 w 756"/>
              <a:gd name="T33" fmla="*/ 2147483647 h 257"/>
              <a:gd name="T34" fmla="*/ 2147483647 w 756"/>
              <a:gd name="T35" fmla="*/ 2147483647 h 257"/>
              <a:gd name="T36" fmla="*/ 2147483647 w 756"/>
              <a:gd name="T37" fmla="*/ 2147483647 h 257"/>
              <a:gd name="T38" fmla="*/ 2147483647 w 756"/>
              <a:gd name="T39" fmla="*/ 2147483647 h 257"/>
              <a:gd name="T40" fmla="*/ 2147483647 w 756"/>
              <a:gd name="T41" fmla="*/ 2147483647 h 257"/>
              <a:gd name="T42" fmla="*/ 2147483647 w 756"/>
              <a:gd name="T43" fmla="*/ 2147483647 h 257"/>
              <a:gd name="T44" fmla="*/ 2147483647 w 756"/>
              <a:gd name="T45" fmla="*/ 2147483647 h 257"/>
              <a:gd name="T46" fmla="*/ 2147483647 w 756"/>
              <a:gd name="T47" fmla="*/ 2147483647 h 257"/>
              <a:gd name="T48" fmla="*/ 2147483647 w 756"/>
              <a:gd name="T49" fmla="*/ 2147483647 h 257"/>
              <a:gd name="T50" fmla="*/ 2147483647 w 756"/>
              <a:gd name="T51" fmla="*/ 2147483647 h 257"/>
              <a:gd name="T52" fmla="*/ 2147483647 w 756"/>
              <a:gd name="T53" fmla="*/ 2147483647 h 257"/>
              <a:gd name="T54" fmla="*/ 2147483647 w 756"/>
              <a:gd name="T55" fmla="*/ 2147483647 h 257"/>
              <a:gd name="T56" fmla="*/ 2147483647 w 756"/>
              <a:gd name="T57" fmla="*/ 2147483647 h 257"/>
              <a:gd name="T58" fmla="*/ 0 w 756"/>
              <a:gd name="T59" fmla="*/ 2147483647 h 257"/>
              <a:gd name="T60" fmla="*/ 0 w 756"/>
              <a:gd name="T61" fmla="*/ 2147483647 h 2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56"/>
              <a:gd name="T94" fmla="*/ 0 h 257"/>
              <a:gd name="T95" fmla="*/ 756 w 756"/>
              <a:gd name="T96" fmla="*/ 257 h 25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56" h="257">
                <a:moveTo>
                  <a:pt x="0" y="256"/>
                </a:moveTo>
                <a:lnTo>
                  <a:pt x="11" y="210"/>
                </a:lnTo>
                <a:lnTo>
                  <a:pt x="5" y="207"/>
                </a:lnTo>
                <a:lnTo>
                  <a:pt x="30" y="188"/>
                </a:lnTo>
                <a:lnTo>
                  <a:pt x="49" y="149"/>
                </a:lnTo>
                <a:lnTo>
                  <a:pt x="43" y="139"/>
                </a:lnTo>
                <a:lnTo>
                  <a:pt x="52" y="119"/>
                </a:lnTo>
                <a:lnTo>
                  <a:pt x="53" y="96"/>
                </a:lnTo>
                <a:lnTo>
                  <a:pt x="66" y="81"/>
                </a:lnTo>
                <a:lnTo>
                  <a:pt x="188" y="72"/>
                </a:lnTo>
                <a:lnTo>
                  <a:pt x="186" y="53"/>
                </a:lnTo>
                <a:lnTo>
                  <a:pt x="223" y="55"/>
                </a:lnTo>
                <a:lnTo>
                  <a:pt x="578" y="22"/>
                </a:lnTo>
                <a:lnTo>
                  <a:pt x="755" y="0"/>
                </a:lnTo>
                <a:lnTo>
                  <a:pt x="751" y="22"/>
                </a:lnTo>
                <a:lnTo>
                  <a:pt x="739" y="32"/>
                </a:lnTo>
                <a:lnTo>
                  <a:pt x="724" y="59"/>
                </a:lnTo>
                <a:lnTo>
                  <a:pt x="712" y="56"/>
                </a:lnTo>
                <a:lnTo>
                  <a:pt x="697" y="66"/>
                </a:lnTo>
                <a:lnTo>
                  <a:pt x="688" y="79"/>
                </a:lnTo>
                <a:lnTo>
                  <a:pt x="676" y="69"/>
                </a:lnTo>
                <a:lnTo>
                  <a:pt x="653" y="88"/>
                </a:lnTo>
                <a:lnTo>
                  <a:pt x="651" y="102"/>
                </a:lnTo>
                <a:lnTo>
                  <a:pt x="566" y="154"/>
                </a:lnTo>
                <a:lnTo>
                  <a:pt x="561" y="173"/>
                </a:lnTo>
                <a:lnTo>
                  <a:pt x="539" y="185"/>
                </a:lnTo>
                <a:lnTo>
                  <a:pt x="539" y="208"/>
                </a:lnTo>
                <a:lnTo>
                  <a:pt x="422" y="224"/>
                </a:lnTo>
                <a:lnTo>
                  <a:pt x="188" y="242"/>
                </a:lnTo>
                <a:lnTo>
                  <a:pt x="0" y="256"/>
                </a:lnTo>
              </a:path>
            </a:pathLst>
          </a:custGeom>
          <a:solidFill>
            <a:srgbClr val="FFFF66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14" name="Freeform 59"/>
          <p:cNvSpPr>
            <a:spLocks/>
          </p:cNvSpPr>
          <p:nvPr/>
        </p:nvSpPr>
        <p:spPr bwMode="auto">
          <a:xfrm>
            <a:off x="6472238" y="2809875"/>
            <a:ext cx="428625" cy="720725"/>
          </a:xfrm>
          <a:custGeom>
            <a:avLst/>
            <a:gdLst>
              <a:gd name="T0" fmla="*/ 0 w 278"/>
              <a:gd name="T1" fmla="*/ 2147483647 h 474"/>
              <a:gd name="T2" fmla="*/ 2147483647 w 278"/>
              <a:gd name="T3" fmla="*/ 2147483647 h 474"/>
              <a:gd name="T4" fmla="*/ 2147483647 w 278"/>
              <a:gd name="T5" fmla="*/ 2147483647 h 474"/>
              <a:gd name="T6" fmla="*/ 2147483647 w 278"/>
              <a:gd name="T7" fmla="*/ 2147483647 h 474"/>
              <a:gd name="T8" fmla="*/ 2147483647 w 278"/>
              <a:gd name="T9" fmla="*/ 2147483647 h 474"/>
              <a:gd name="T10" fmla="*/ 2147483647 w 278"/>
              <a:gd name="T11" fmla="*/ 2147483647 h 474"/>
              <a:gd name="T12" fmla="*/ 2147483647 w 278"/>
              <a:gd name="T13" fmla="*/ 2147483647 h 474"/>
              <a:gd name="T14" fmla="*/ 2147483647 w 278"/>
              <a:gd name="T15" fmla="*/ 2147483647 h 474"/>
              <a:gd name="T16" fmla="*/ 2147483647 w 278"/>
              <a:gd name="T17" fmla="*/ 2147483647 h 474"/>
              <a:gd name="T18" fmla="*/ 2147483647 w 278"/>
              <a:gd name="T19" fmla="*/ 2147483647 h 474"/>
              <a:gd name="T20" fmla="*/ 2147483647 w 278"/>
              <a:gd name="T21" fmla="*/ 2147483647 h 474"/>
              <a:gd name="T22" fmla="*/ 2147483647 w 278"/>
              <a:gd name="T23" fmla="*/ 2147483647 h 474"/>
              <a:gd name="T24" fmla="*/ 2147483647 w 278"/>
              <a:gd name="T25" fmla="*/ 2147483647 h 474"/>
              <a:gd name="T26" fmla="*/ 2147483647 w 278"/>
              <a:gd name="T27" fmla="*/ 2147483647 h 474"/>
              <a:gd name="T28" fmla="*/ 2147483647 w 278"/>
              <a:gd name="T29" fmla="*/ 2147483647 h 474"/>
              <a:gd name="T30" fmla="*/ 2147483647 w 278"/>
              <a:gd name="T31" fmla="*/ 2147483647 h 474"/>
              <a:gd name="T32" fmla="*/ 2147483647 w 278"/>
              <a:gd name="T33" fmla="*/ 2147483647 h 474"/>
              <a:gd name="T34" fmla="*/ 2147483647 w 278"/>
              <a:gd name="T35" fmla="*/ 2147483647 h 474"/>
              <a:gd name="T36" fmla="*/ 2147483647 w 278"/>
              <a:gd name="T37" fmla="*/ 0 h 474"/>
              <a:gd name="T38" fmla="*/ 2147483647 w 278"/>
              <a:gd name="T39" fmla="*/ 2147483647 h 474"/>
              <a:gd name="T40" fmla="*/ 2147483647 w 278"/>
              <a:gd name="T41" fmla="*/ 2147483647 h 474"/>
              <a:gd name="T42" fmla="*/ 2147483647 w 278"/>
              <a:gd name="T43" fmla="*/ 2147483647 h 474"/>
              <a:gd name="T44" fmla="*/ 2147483647 w 278"/>
              <a:gd name="T45" fmla="*/ 2147483647 h 474"/>
              <a:gd name="T46" fmla="*/ 2147483647 w 278"/>
              <a:gd name="T47" fmla="*/ 2147483647 h 474"/>
              <a:gd name="T48" fmla="*/ 2147483647 w 278"/>
              <a:gd name="T49" fmla="*/ 2147483647 h 474"/>
              <a:gd name="T50" fmla="*/ 2147483647 w 278"/>
              <a:gd name="T51" fmla="*/ 2147483647 h 474"/>
              <a:gd name="T52" fmla="*/ 2147483647 w 278"/>
              <a:gd name="T53" fmla="*/ 2147483647 h 474"/>
              <a:gd name="T54" fmla="*/ 0 w 278"/>
              <a:gd name="T55" fmla="*/ 2147483647 h 474"/>
              <a:gd name="T56" fmla="*/ 0 w 278"/>
              <a:gd name="T57" fmla="*/ 2147483647 h 4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8"/>
              <a:gd name="T88" fmla="*/ 0 h 474"/>
              <a:gd name="T89" fmla="*/ 278 w 278"/>
              <a:gd name="T90" fmla="*/ 474 h 47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8" h="474">
                <a:moveTo>
                  <a:pt x="0" y="461"/>
                </a:moveTo>
                <a:lnTo>
                  <a:pt x="7" y="473"/>
                </a:lnTo>
                <a:lnTo>
                  <a:pt x="17" y="460"/>
                </a:lnTo>
                <a:lnTo>
                  <a:pt x="55" y="452"/>
                </a:lnTo>
                <a:lnTo>
                  <a:pt x="69" y="456"/>
                </a:lnTo>
                <a:lnTo>
                  <a:pt x="111" y="443"/>
                </a:lnTo>
                <a:lnTo>
                  <a:pt x="127" y="453"/>
                </a:lnTo>
                <a:lnTo>
                  <a:pt x="140" y="422"/>
                </a:lnTo>
                <a:lnTo>
                  <a:pt x="155" y="414"/>
                </a:lnTo>
                <a:lnTo>
                  <a:pt x="184" y="431"/>
                </a:lnTo>
                <a:lnTo>
                  <a:pt x="190" y="413"/>
                </a:lnTo>
                <a:lnTo>
                  <a:pt x="225" y="371"/>
                </a:lnTo>
                <a:lnTo>
                  <a:pt x="231" y="344"/>
                </a:lnTo>
                <a:lnTo>
                  <a:pt x="244" y="349"/>
                </a:lnTo>
                <a:lnTo>
                  <a:pt x="277" y="325"/>
                </a:lnTo>
                <a:lnTo>
                  <a:pt x="267" y="308"/>
                </a:lnTo>
                <a:lnTo>
                  <a:pt x="272" y="298"/>
                </a:lnTo>
                <a:lnTo>
                  <a:pt x="241" y="7"/>
                </a:lnTo>
                <a:lnTo>
                  <a:pt x="236" y="0"/>
                </a:lnTo>
                <a:lnTo>
                  <a:pt x="71" y="19"/>
                </a:lnTo>
                <a:lnTo>
                  <a:pt x="41" y="36"/>
                </a:lnTo>
                <a:lnTo>
                  <a:pt x="15" y="26"/>
                </a:lnTo>
                <a:lnTo>
                  <a:pt x="34" y="265"/>
                </a:lnTo>
                <a:lnTo>
                  <a:pt x="30" y="315"/>
                </a:lnTo>
                <a:lnTo>
                  <a:pt x="41" y="344"/>
                </a:lnTo>
                <a:lnTo>
                  <a:pt x="27" y="399"/>
                </a:lnTo>
                <a:lnTo>
                  <a:pt x="8" y="422"/>
                </a:lnTo>
                <a:lnTo>
                  <a:pt x="0" y="461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15" name="Freeform 60"/>
          <p:cNvSpPr>
            <a:spLocks/>
          </p:cNvSpPr>
          <p:nvPr/>
        </p:nvSpPr>
        <p:spPr bwMode="auto">
          <a:xfrm>
            <a:off x="5276850" y="1589088"/>
            <a:ext cx="903288" cy="1003300"/>
          </a:xfrm>
          <a:custGeom>
            <a:avLst/>
            <a:gdLst>
              <a:gd name="T0" fmla="*/ 0 w 586"/>
              <a:gd name="T1" fmla="*/ 2147483647 h 659"/>
              <a:gd name="T2" fmla="*/ 2147483647 w 586"/>
              <a:gd name="T3" fmla="*/ 2147483647 h 659"/>
              <a:gd name="T4" fmla="*/ 2147483647 w 586"/>
              <a:gd name="T5" fmla="*/ 2147483647 h 659"/>
              <a:gd name="T6" fmla="*/ 2147483647 w 586"/>
              <a:gd name="T7" fmla="*/ 2147483647 h 659"/>
              <a:gd name="T8" fmla="*/ 2147483647 w 586"/>
              <a:gd name="T9" fmla="*/ 2147483647 h 659"/>
              <a:gd name="T10" fmla="*/ 2147483647 w 586"/>
              <a:gd name="T11" fmla="*/ 2147483647 h 659"/>
              <a:gd name="T12" fmla="*/ 2147483647 w 586"/>
              <a:gd name="T13" fmla="*/ 2147483647 h 659"/>
              <a:gd name="T14" fmla="*/ 2147483647 w 586"/>
              <a:gd name="T15" fmla="*/ 2147483647 h 659"/>
              <a:gd name="T16" fmla="*/ 2147483647 w 586"/>
              <a:gd name="T17" fmla="*/ 2147483647 h 659"/>
              <a:gd name="T18" fmla="*/ 2147483647 w 586"/>
              <a:gd name="T19" fmla="*/ 2147483647 h 659"/>
              <a:gd name="T20" fmla="*/ 2147483647 w 586"/>
              <a:gd name="T21" fmla="*/ 2147483647 h 659"/>
              <a:gd name="T22" fmla="*/ 2147483647 w 586"/>
              <a:gd name="T23" fmla="*/ 2147483647 h 659"/>
              <a:gd name="T24" fmla="*/ 2147483647 w 586"/>
              <a:gd name="T25" fmla="*/ 2147483647 h 659"/>
              <a:gd name="T26" fmla="*/ 2147483647 w 586"/>
              <a:gd name="T27" fmla="*/ 2147483647 h 659"/>
              <a:gd name="T28" fmla="*/ 2147483647 w 586"/>
              <a:gd name="T29" fmla="*/ 2147483647 h 659"/>
              <a:gd name="T30" fmla="*/ 2147483647 w 586"/>
              <a:gd name="T31" fmla="*/ 2147483647 h 659"/>
              <a:gd name="T32" fmla="*/ 2147483647 w 586"/>
              <a:gd name="T33" fmla="*/ 2147483647 h 659"/>
              <a:gd name="T34" fmla="*/ 2147483647 w 586"/>
              <a:gd name="T35" fmla="*/ 2147483647 h 659"/>
              <a:gd name="T36" fmla="*/ 2147483647 w 586"/>
              <a:gd name="T37" fmla="*/ 2147483647 h 659"/>
              <a:gd name="T38" fmla="*/ 2147483647 w 586"/>
              <a:gd name="T39" fmla="*/ 2147483647 h 659"/>
              <a:gd name="T40" fmla="*/ 2147483647 w 586"/>
              <a:gd name="T41" fmla="*/ 2147483647 h 659"/>
              <a:gd name="T42" fmla="*/ 2147483647 w 586"/>
              <a:gd name="T43" fmla="*/ 2147483647 h 659"/>
              <a:gd name="T44" fmla="*/ 2147483647 w 586"/>
              <a:gd name="T45" fmla="*/ 2147483647 h 659"/>
              <a:gd name="T46" fmla="*/ 2147483647 w 586"/>
              <a:gd name="T47" fmla="*/ 2147483647 h 659"/>
              <a:gd name="T48" fmla="*/ 2147483647 w 586"/>
              <a:gd name="T49" fmla="*/ 2147483647 h 659"/>
              <a:gd name="T50" fmla="*/ 2147483647 w 586"/>
              <a:gd name="T51" fmla="*/ 2147483647 h 659"/>
              <a:gd name="T52" fmla="*/ 2147483647 w 586"/>
              <a:gd name="T53" fmla="*/ 2147483647 h 659"/>
              <a:gd name="T54" fmla="*/ 2147483647 w 586"/>
              <a:gd name="T55" fmla="*/ 2147483647 h 659"/>
              <a:gd name="T56" fmla="*/ 2147483647 w 586"/>
              <a:gd name="T57" fmla="*/ 2147483647 h 659"/>
              <a:gd name="T58" fmla="*/ 2147483647 w 586"/>
              <a:gd name="T59" fmla="*/ 2147483647 h 659"/>
              <a:gd name="T60" fmla="*/ 2147483647 w 586"/>
              <a:gd name="T61" fmla="*/ 2147483647 h 659"/>
              <a:gd name="T62" fmla="*/ 2147483647 w 586"/>
              <a:gd name="T63" fmla="*/ 2147483647 h 659"/>
              <a:gd name="T64" fmla="*/ 2147483647 w 586"/>
              <a:gd name="T65" fmla="*/ 2147483647 h 659"/>
              <a:gd name="T66" fmla="*/ 2147483647 w 586"/>
              <a:gd name="T67" fmla="*/ 2147483647 h 659"/>
              <a:gd name="T68" fmla="*/ 2147483647 w 586"/>
              <a:gd name="T69" fmla="*/ 2147483647 h 659"/>
              <a:gd name="T70" fmla="*/ 2147483647 w 586"/>
              <a:gd name="T71" fmla="*/ 2147483647 h 659"/>
              <a:gd name="T72" fmla="*/ 2147483647 w 586"/>
              <a:gd name="T73" fmla="*/ 2147483647 h 659"/>
              <a:gd name="T74" fmla="*/ 2147483647 w 586"/>
              <a:gd name="T75" fmla="*/ 2147483647 h 659"/>
              <a:gd name="T76" fmla="*/ 2147483647 w 586"/>
              <a:gd name="T77" fmla="*/ 2147483647 h 659"/>
              <a:gd name="T78" fmla="*/ 2147483647 w 586"/>
              <a:gd name="T79" fmla="*/ 2147483647 h 659"/>
              <a:gd name="T80" fmla="*/ 2147483647 w 586"/>
              <a:gd name="T81" fmla="*/ 2147483647 h 659"/>
              <a:gd name="T82" fmla="*/ 2147483647 w 586"/>
              <a:gd name="T83" fmla="*/ 2147483647 h 659"/>
              <a:gd name="T84" fmla="*/ 2147483647 w 586"/>
              <a:gd name="T85" fmla="*/ 2147483647 h 659"/>
              <a:gd name="T86" fmla="*/ 2147483647 w 586"/>
              <a:gd name="T87" fmla="*/ 2147483647 h 659"/>
              <a:gd name="T88" fmla="*/ 2147483647 w 586"/>
              <a:gd name="T89" fmla="*/ 2147483647 h 659"/>
              <a:gd name="T90" fmla="*/ 2147483647 w 586"/>
              <a:gd name="T91" fmla="*/ 0 h 659"/>
              <a:gd name="T92" fmla="*/ 2147483647 w 586"/>
              <a:gd name="T93" fmla="*/ 2147483647 h 659"/>
              <a:gd name="T94" fmla="*/ 0 w 586"/>
              <a:gd name="T95" fmla="*/ 2147483647 h 659"/>
              <a:gd name="T96" fmla="*/ 0 w 586"/>
              <a:gd name="T97" fmla="*/ 2147483647 h 6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86"/>
              <a:gd name="T148" fmla="*/ 0 h 659"/>
              <a:gd name="T149" fmla="*/ 586 w 586"/>
              <a:gd name="T150" fmla="*/ 659 h 6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86" h="659">
                <a:moveTo>
                  <a:pt x="0" y="41"/>
                </a:moveTo>
                <a:lnTo>
                  <a:pt x="4" y="135"/>
                </a:lnTo>
                <a:lnTo>
                  <a:pt x="27" y="208"/>
                </a:lnTo>
                <a:lnTo>
                  <a:pt x="30" y="304"/>
                </a:lnTo>
                <a:lnTo>
                  <a:pt x="46" y="386"/>
                </a:lnTo>
                <a:lnTo>
                  <a:pt x="26" y="422"/>
                </a:lnTo>
                <a:lnTo>
                  <a:pt x="55" y="452"/>
                </a:lnTo>
                <a:lnTo>
                  <a:pt x="51" y="658"/>
                </a:lnTo>
                <a:lnTo>
                  <a:pt x="477" y="650"/>
                </a:lnTo>
                <a:lnTo>
                  <a:pt x="468" y="611"/>
                </a:lnTo>
                <a:lnTo>
                  <a:pt x="456" y="595"/>
                </a:lnTo>
                <a:lnTo>
                  <a:pt x="422" y="574"/>
                </a:lnTo>
                <a:lnTo>
                  <a:pt x="400" y="548"/>
                </a:lnTo>
                <a:lnTo>
                  <a:pt x="344" y="513"/>
                </a:lnTo>
                <a:lnTo>
                  <a:pt x="344" y="452"/>
                </a:lnTo>
                <a:lnTo>
                  <a:pt x="331" y="413"/>
                </a:lnTo>
                <a:lnTo>
                  <a:pt x="377" y="357"/>
                </a:lnTo>
                <a:lnTo>
                  <a:pt x="375" y="299"/>
                </a:lnTo>
                <a:lnTo>
                  <a:pt x="387" y="289"/>
                </a:lnTo>
                <a:lnTo>
                  <a:pt x="443" y="241"/>
                </a:lnTo>
                <a:lnTo>
                  <a:pt x="472" y="207"/>
                </a:lnTo>
                <a:lnTo>
                  <a:pt x="511" y="178"/>
                </a:lnTo>
                <a:lnTo>
                  <a:pt x="585" y="139"/>
                </a:lnTo>
                <a:lnTo>
                  <a:pt x="558" y="141"/>
                </a:lnTo>
                <a:lnTo>
                  <a:pt x="530" y="127"/>
                </a:lnTo>
                <a:lnTo>
                  <a:pt x="491" y="133"/>
                </a:lnTo>
                <a:lnTo>
                  <a:pt x="481" y="116"/>
                </a:lnTo>
                <a:lnTo>
                  <a:pt x="468" y="123"/>
                </a:lnTo>
                <a:lnTo>
                  <a:pt x="437" y="141"/>
                </a:lnTo>
                <a:lnTo>
                  <a:pt x="418" y="135"/>
                </a:lnTo>
                <a:lnTo>
                  <a:pt x="410" y="125"/>
                </a:lnTo>
                <a:lnTo>
                  <a:pt x="394" y="122"/>
                </a:lnTo>
                <a:lnTo>
                  <a:pt x="387" y="109"/>
                </a:lnTo>
                <a:lnTo>
                  <a:pt x="372" y="110"/>
                </a:lnTo>
                <a:lnTo>
                  <a:pt x="372" y="122"/>
                </a:lnTo>
                <a:lnTo>
                  <a:pt x="364" y="124"/>
                </a:lnTo>
                <a:lnTo>
                  <a:pt x="354" y="101"/>
                </a:lnTo>
                <a:lnTo>
                  <a:pt x="340" y="99"/>
                </a:lnTo>
                <a:lnTo>
                  <a:pt x="344" y="89"/>
                </a:lnTo>
                <a:lnTo>
                  <a:pt x="310" y="81"/>
                </a:lnTo>
                <a:lnTo>
                  <a:pt x="297" y="79"/>
                </a:lnTo>
                <a:lnTo>
                  <a:pt x="259" y="95"/>
                </a:lnTo>
                <a:lnTo>
                  <a:pt x="254" y="81"/>
                </a:lnTo>
                <a:lnTo>
                  <a:pt x="189" y="69"/>
                </a:lnTo>
                <a:lnTo>
                  <a:pt x="181" y="5"/>
                </a:lnTo>
                <a:lnTo>
                  <a:pt x="155" y="0"/>
                </a:lnTo>
                <a:lnTo>
                  <a:pt x="154" y="41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16" name="Freeform 61"/>
          <p:cNvSpPr>
            <a:spLocks/>
          </p:cNvSpPr>
          <p:nvPr/>
        </p:nvSpPr>
        <p:spPr bwMode="auto">
          <a:xfrm>
            <a:off x="6313488" y="3260725"/>
            <a:ext cx="995362" cy="506413"/>
          </a:xfrm>
          <a:custGeom>
            <a:avLst/>
            <a:gdLst>
              <a:gd name="T0" fmla="*/ 0 w 646"/>
              <a:gd name="T1" fmla="*/ 2147483647 h 333"/>
              <a:gd name="T2" fmla="*/ 2147483647 w 646"/>
              <a:gd name="T3" fmla="*/ 2147483647 h 333"/>
              <a:gd name="T4" fmla="*/ 2147483647 w 646"/>
              <a:gd name="T5" fmla="*/ 2147483647 h 333"/>
              <a:gd name="T6" fmla="*/ 2147483647 w 646"/>
              <a:gd name="T7" fmla="*/ 2147483647 h 333"/>
              <a:gd name="T8" fmla="*/ 2147483647 w 646"/>
              <a:gd name="T9" fmla="*/ 2147483647 h 333"/>
              <a:gd name="T10" fmla="*/ 2147483647 w 646"/>
              <a:gd name="T11" fmla="*/ 2147483647 h 333"/>
              <a:gd name="T12" fmla="*/ 2147483647 w 646"/>
              <a:gd name="T13" fmla="*/ 2147483647 h 333"/>
              <a:gd name="T14" fmla="*/ 2147483647 w 646"/>
              <a:gd name="T15" fmla="*/ 2147483647 h 333"/>
              <a:gd name="T16" fmla="*/ 2147483647 w 646"/>
              <a:gd name="T17" fmla="*/ 2147483647 h 333"/>
              <a:gd name="T18" fmla="*/ 2147483647 w 646"/>
              <a:gd name="T19" fmla="*/ 2147483647 h 333"/>
              <a:gd name="T20" fmla="*/ 2147483647 w 646"/>
              <a:gd name="T21" fmla="*/ 2147483647 h 333"/>
              <a:gd name="T22" fmla="*/ 2147483647 w 646"/>
              <a:gd name="T23" fmla="*/ 2147483647 h 333"/>
              <a:gd name="T24" fmla="*/ 2147483647 w 646"/>
              <a:gd name="T25" fmla="*/ 2147483647 h 333"/>
              <a:gd name="T26" fmla="*/ 2147483647 w 646"/>
              <a:gd name="T27" fmla="*/ 2147483647 h 333"/>
              <a:gd name="T28" fmla="*/ 2147483647 w 646"/>
              <a:gd name="T29" fmla="*/ 2147483647 h 333"/>
              <a:gd name="T30" fmla="*/ 2147483647 w 646"/>
              <a:gd name="T31" fmla="*/ 2147483647 h 333"/>
              <a:gd name="T32" fmla="*/ 2147483647 w 646"/>
              <a:gd name="T33" fmla="*/ 2147483647 h 333"/>
              <a:gd name="T34" fmla="*/ 2147483647 w 646"/>
              <a:gd name="T35" fmla="*/ 2147483647 h 333"/>
              <a:gd name="T36" fmla="*/ 2147483647 w 646"/>
              <a:gd name="T37" fmla="*/ 2147483647 h 333"/>
              <a:gd name="T38" fmla="*/ 2147483647 w 646"/>
              <a:gd name="T39" fmla="*/ 2147483647 h 333"/>
              <a:gd name="T40" fmla="*/ 2147483647 w 646"/>
              <a:gd name="T41" fmla="*/ 2147483647 h 333"/>
              <a:gd name="T42" fmla="*/ 2147483647 w 646"/>
              <a:gd name="T43" fmla="*/ 2147483647 h 333"/>
              <a:gd name="T44" fmla="*/ 2147483647 w 646"/>
              <a:gd name="T45" fmla="*/ 2147483647 h 333"/>
              <a:gd name="T46" fmla="*/ 2147483647 w 646"/>
              <a:gd name="T47" fmla="*/ 2147483647 h 333"/>
              <a:gd name="T48" fmla="*/ 2147483647 w 646"/>
              <a:gd name="T49" fmla="*/ 2147483647 h 333"/>
              <a:gd name="T50" fmla="*/ 2147483647 w 646"/>
              <a:gd name="T51" fmla="*/ 2147483647 h 333"/>
              <a:gd name="T52" fmla="*/ 2147483647 w 646"/>
              <a:gd name="T53" fmla="*/ 2147483647 h 333"/>
              <a:gd name="T54" fmla="*/ 2147483647 w 646"/>
              <a:gd name="T55" fmla="*/ 0 h 333"/>
              <a:gd name="T56" fmla="*/ 2147483647 w 646"/>
              <a:gd name="T57" fmla="*/ 2147483647 h 333"/>
              <a:gd name="T58" fmla="*/ 2147483647 w 646"/>
              <a:gd name="T59" fmla="*/ 2147483647 h 333"/>
              <a:gd name="T60" fmla="*/ 2147483647 w 646"/>
              <a:gd name="T61" fmla="*/ 2147483647 h 333"/>
              <a:gd name="T62" fmla="*/ 2147483647 w 646"/>
              <a:gd name="T63" fmla="*/ 2147483647 h 333"/>
              <a:gd name="T64" fmla="*/ 2147483647 w 646"/>
              <a:gd name="T65" fmla="*/ 2147483647 h 333"/>
              <a:gd name="T66" fmla="*/ 2147483647 w 646"/>
              <a:gd name="T67" fmla="*/ 2147483647 h 333"/>
              <a:gd name="T68" fmla="*/ 2147483647 w 646"/>
              <a:gd name="T69" fmla="*/ 2147483647 h 333"/>
              <a:gd name="T70" fmla="*/ 2147483647 w 646"/>
              <a:gd name="T71" fmla="*/ 2147483647 h 333"/>
              <a:gd name="T72" fmla="*/ 2147483647 w 646"/>
              <a:gd name="T73" fmla="*/ 2147483647 h 333"/>
              <a:gd name="T74" fmla="*/ 2147483647 w 646"/>
              <a:gd name="T75" fmla="*/ 2147483647 h 333"/>
              <a:gd name="T76" fmla="*/ 2147483647 w 646"/>
              <a:gd name="T77" fmla="*/ 2147483647 h 333"/>
              <a:gd name="T78" fmla="*/ 2147483647 w 646"/>
              <a:gd name="T79" fmla="*/ 2147483647 h 333"/>
              <a:gd name="T80" fmla="*/ 2147483647 w 646"/>
              <a:gd name="T81" fmla="*/ 2147483647 h 333"/>
              <a:gd name="T82" fmla="*/ 2147483647 w 646"/>
              <a:gd name="T83" fmla="*/ 2147483647 h 333"/>
              <a:gd name="T84" fmla="*/ 2147483647 w 646"/>
              <a:gd name="T85" fmla="*/ 2147483647 h 333"/>
              <a:gd name="T86" fmla="*/ 2147483647 w 646"/>
              <a:gd name="T87" fmla="*/ 2147483647 h 333"/>
              <a:gd name="T88" fmla="*/ 2147483647 w 646"/>
              <a:gd name="T89" fmla="*/ 2147483647 h 333"/>
              <a:gd name="T90" fmla="*/ 2147483647 w 646"/>
              <a:gd name="T91" fmla="*/ 2147483647 h 333"/>
              <a:gd name="T92" fmla="*/ 0 w 646"/>
              <a:gd name="T93" fmla="*/ 2147483647 h 333"/>
              <a:gd name="T94" fmla="*/ 0 w 646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46"/>
              <a:gd name="T145" fmla="*/ 0 h 333"/>
              <a:gd name="T146" fmla="*/ 646 w 646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46" h="333">
                <a:moveTo>
                  <a:pt x="0" y="332"/>
                </a:moveTo>
                <a:lnTo>
                  <a:pt x="5" y="315"/>
                </a:lnTo>
                <a:lnTo>
                  <a:pt x="19" y="314"/>
                </a:lnTo>
                <a:lnTo>
                  <a:pt x="25" y="276"/>
                </a:lnTo>
                <a:lnTo>
                  <a:pt x="17" y="272"/>
                </a:lnTo>
                <a:lnTo>
                  <a:pt x="15" y="266"/>
                </a:lnTo>
                <a:lnTo>
                  <a:pt x="35" y="244"/>
                </a:lnTo>
                <a:lnTo>
                  <a:pt x="75" y="260"/>
                </a:lnTo>
                <a:lnTo>
                  <a:pt x="81" y="221"/>
                </a:lnTo>
                <a:lnTo>
                  <a:pt x="111" y="208"/>
                </a:lnTo>
                <a:lnTo>
                  <a:pt x="105" y="201"/>
                </a:lnTo>
                <a:lnTo>
                  <a:pt x="111" y="176"/>
                </a:lnTo>
                <a:lnTo>
                  <a:pt x="121" y="164"/>
                </a:lnTo>
                <a:lnTo>
                  <a:pt x="159" y="156"/>
                </a:lnTo>
                <a:lnTo>
                  <a:pt x="173" y="159"/>
                </a:lnTo>
                <a:lnTo>
                  <a:pt x="215" y="146"/>
                </a:lnTo>
                <a:lnTo>
                  <a:pt x="231" y="157"/>
                </a:lnTo>
                <a:lnTo>
                  <a:pt x="244" y="126"/>
                </a:lnTo>
                <a:lnTo>
                  <a:pt x="259" y="118"/>
                </a:lnTo>
                <a:lnTo>
                  <a:pt x="288" y="135"/>
                </a:lnTo>
                <a:lnTo>
                  <a:pt x="294" y="116"/>
                </a:lnTo>
                <a:lnTo>
                  <a:pt x="329" y="75"/>
                </a:lnTo>
                <a:lnTo>
                  <a:pt x="335" y="47"/>
                </a:lnTo>
                <a:lnTo>
                  <a:pt x="347" y="52"/>
                </a:lnTo>
                <a:lnTo>
                  <a:pt x="379" y="29"/>
                </a:lnTo>
                <a:lnTo>
                  <a:pt x="371" y="11"/>
                </a:lnTo>
                <a:lnTo>
                  <a:pt x="375" y="1"/>
                </a:lnTo>
                <a:lnTo>
                  <a:pt x="402" y="0"/>
                </a:lnTo>
                <a:lnTo>
                  <a:pt x="419" y="5"/>
                </a:lnTo>
                <a:lnTo>
                  <a:pt x="428" y="25"/>
                </a:lnTo>
                <a:lnTo>
                  <a:pt x="459" y="30"/>
                </a:lnTo>
                <a:lnTo>
                  <a:pt x="475" y="41"/>
                </a:lnTo>
                <a:lnTo>
                  <a:pt x="515" y="39"/>
                </a:lnTo>
                <a:lnTo>
                  <a:pt x="533" y="25"/>
                </a:lnTo>
                <a:lnTo>
                  <a:pt x="576" y="54"/>
                </a:lnTo>
                <a:lnTo>
                  <a:pt x="593" y="109"/>
                </a:lnTo>
                <a:lnTo>
                  <a:pt x="610" y="127"/>
                </a:lnTo>
                <a:lnTo>
                  <a:pt x="645" y="147"/>
                </a:lnTo>
                <a:lnTo>
                  <a:pt x="619" y="176"/>
                </a:lnTo>
                <a:lnTo>
                  <a:pt x="599" y="191"/>
                </a:lnTo>
                <a:lnTo>
                  <a:pt x="575" y="220"/>
                </a:lnTo>
                <a:lnTo>
                  <a:pt x="574" y="229"/>
                </a:lnTo>
                <a:lnTo>
                  <a:pt x="510" y="271"/>
                </a:lnTo>
                <a:lnTo>
                  <a:pt x="156" y="304"/>
                </a:lnTo>
                <a:lnTo>
                  <a:pt x="120" y="302"/>
                </a:lnTo>
                <a:lnTo>
                  <a:pt x="121" y="321"/>
                </a:lnTo>
                <a:lnTo>
                  <a:pt x="0" y="332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0517" name="Group 62"/>
          <p:cNvGrpSpPr>
            <a:grpSpLocks/>
          </p:cNvGrpSpPr>
          <p:nvPr/>
        </p:nvGrpSpPr>
        <p:grpSpPr bwMode="auto">
          <a:xfrm>
            <a:off x="6080125" y="1881188"/>
            <a:ext cx="1033463" cy="960437"/>
            <a:chOff x="3863" y="1252"/>
            <a:chExt cx="671" cy="631"/>
          </a:xfrm>
        </p:grpSpPr>
        <p:sp>
          <p:nvSpPr>
            <p:cNvPr id="20554" name="Freeform 63"/>
            <p:cNvSpPr>
              <a:spLocks/>
            </p:cNvSpPr>
            <p:nvPr/>
          </p:nvSpPr>
          <p:spPr bwMode="auto">
            <a:xfrm>
              <a:off x="3863" y="1252"/>
              <a:ext cx="511" cy="261"/>
            </a:xfrm>
            <a:custGeom>
              <a:avLst/>
              <a:gdLst>
                <a:gd name="T0" fmla="*/ 39 w 511"/>
                <a:gd name="T1" fmla="*/ 139 h 261"/>
                <a:gd name="T2" fmla="*/ 182 w 511"/>
                <a:gd name="T3" fmla="*/ 170 h 261"/>
                <a:gd name="T4" fmla="*/ 205 w 511"/>
                <a:gd name="T5" fmla="*/ 194 h 261"/>
                <a:gd name="T6" fmla="*/ 254 w 511"/>
                <a:gd name="T7" fmla="*/ 208 h 261"/>
                <a:gd name="T8" fmla="*/ 265 w 511"/>
                <a:gd name="T9" fmla="*/ 186 h 261"/>
                <a:gd name="T10" fmla="*/ 276 w 511"/>
                <a:gd name="T11" fmla="*/ 165 h 261"/>
                <a:gd name="T12" fmla="*/ 273 w 511"/>
                <a:gd name="T13" fmla="*/ 174 h 261"/>
                <a:gd name="T14" fmla="*/ 284 w 511"/>
                <a:gd name="T15" fmla="*/ 185 h 261"/>
                <a:gd name="T16" fmla="*/ 298 w 511"/>
                <a:gd name="T17" fmla="*/ 169 h 261"/>
                <a:gd name="T18" fmla="*/ 307 w 511"/>
                <a:gd name="T19" fmla="*/ 167 h 261"/>
                <a:gd name="T20" fmla="*/ 303 w 511"/>
                <a:gd name="T21" fmla="*/ 195 h 261"/>
                <a:gd name="T22" fmla="*/ 323 w 511"/>
                <a:gd name="T23" fmla="*/ 174 h 261"/>
                <a:gd name="T24" fmla="*/ 356 w 511"/>
                <a:gd name="T25" fmla="*/ 151 h 261"/>
                <a:gd name="T26" fmla="*/ 393 w 511"/>
                <a:gd name="T27" fmla="*/ 132 h 261"/>
                <a:gd name="T28" fmla="*/ 448 w 511"/>
                <a:gd name="T29" fmla="*/ 152 h 261"/>
                <a:gd name="T30" fmla="*/ 462 w 511"/>
                <a:gd name="T31" fmla="*/ 132 h 261"/>
                <a:gd name="T32" fmla="*/ 510 w 511"/>
                <a:gd name="T33" fmla="*/ 130 h 261"/>
                <a:gd name="T34" fmla="*/ 475 w 511"/>
                <a:gd name="T35" fmla="*/ 84 h 261"/>
                <a:gd name="T36" fmla="*/ 445 w 511"/>
                <a:gd name="T37" fmla="*/ 84 h 261"/>
                <a:gd name="T38" fmla="*/ 423 w 511"/>
                <a:gd name="T39" fmla="*/ 87 h 261"/>
                <a:gd name="T40" fmla="*/ 414 w 511"/>
                <a:gd name="T41" fmla="*/ 68 h 261"/>
                <a:gd name="T42" fmla="*/ 398 w 511"/>
                <a:gd name="T43" fmla="*/ 59 h 261"/>
                <a:gd name="T44" fmla="*/ 325 w 511"/>
                <a:gd name="T45" fmla="*/ 75 h 261"/>
                <a:gd name="T46" fmla="*/ 287 w 511"/>
                <a:gd name="T47" fmla="*/ 101 h 261"/>
                <a:gd name="T48" fmla="*/ 262 w 511"/>
                <a:gd name="T49" fmla="*/ 96 h 261"/>
                <a:gd name="T50" fmla="*/ 237 w 511"/>
                <a:gd name="T51" fmla="*/ 104 h 261"/>
                <a:gd name="T52" fmla="*/ 179 w 511"/>
                <a:gd name="T53" fmla="*/ 60 h 261"/>
                <a:gd name="T54" fmla="*/ 164 w 511"/>
                <a:gd name="T55" fmla="*/ 72 h 261"/>
                <a:gd name="T56" fmla="*/ 155 w 511"/>
                <a:gd name="T57" fmla="*/ 67 h 261"/>
                <a:gd name="T58" fmla="*/ 150 w 511"/>
                <a:gd name="T59" fmla="*/ 59 h 261"/>
                <a:gd name="T60" fmla="*/ 183 w 511"/>
                <a:gd name="T61" fmla="*/ 8 h 261"/>
                <a:gd name="T62" fmla="*/ 198 w 511"/>
                <a:gd name="T63" fmla="*/ 0 h 261"/>
                <a:gd name="T64" fmla="*/ 149 w 511"/>
                <a:gd name="T65" fmla="*/ 12 h 261"/>
                <a:gd name="T66" fmla="*/ 121 w 511"/>
                <a:gd name="T67" fmla="*/ 39 h 261"/>
                <a:gd name="T68" fmla="*/ 93 w 511"/>
                <a:gd name="T69" fmla="*/ 59 h 261"/>
                <a:gd name="T70" fmla="*/ 76 w 511"/>
                <a:gd name="T71" fmla="*/ 74 h 261"/>
                <a:gd name="T72" fmla="*/ 40 w 511"/>
                <a:gd name="T73" fmla="*/ 87 h 261"/>
                <a:gd name="T74" fmla="*/ 0 w 511"/>
                <a:gd name="T75" fmla="*/ 112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1"/>
                <a:gd name="T115" fmla="*/ 0 h 261"/>
                <a:gd name="T116" fmla="*/ 511 w 511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1" h="261">
                  <a:moveTo>
                    <a:pt x="0" y="112"/>
                  </a:moveTo>
                  <a:lnTo>
                    <a:pt x="39" y="139"/>
                  </a:lnTo>
                  <a:lnTo>
                    <a:pt x="137" y="166"/>
                  </a:lnTo>
                  <a:lnTo>
                    <a:pt x="182" y="170"/>
                  </a:lnTo>
                  <a:lnTo>
                    <a:pt x="188" y="186"/>
                  </a:lnTo>
                  <a:lnTo>
                    <a:pt x="205" y="194"/>
                  </a:lnTo>
                  <a:lnTo>
                    <a:pt x="231" y="260"/>
                  </a:lnTo>
                  <a:lnTo>
                    <a:pt x="254" y="208"/>
                  </a:lnTo>
                  <a:lnTo>
                    <a:pt x="259" y="195"/>
                  </a:lnTo>
                  <a:lnTo>
                    <a:pt x="265" y="186"/>
                  </a:lnTo>
                  <a:lnTo>
                    <a:pt x="265" y="178"/>
                  </a:lnTo>
                  <a:lnTo>
                    <a:pt x="276" y="165"/>
                  </a:lnTo>
                  <a:lnTo>
                    <a:pt x="276" y="166"/>
                  </a:lnTo>
                  <a:lnTo>
                    <a:pt x="273" y="174"/>
                  </a:lnTo>
                  <a:lnTo>
                    <a:pt x="276" y="186"/>
                  </a:lnTo>
                  <a:lnTo>
                    <a:pt x="284" y="185"/>
                  </a:lnTo>
                  <a:lnTo>
                    <a:pt x="288" y="167"/>
                  </a:lnTo>
                  <a:lnTo>
                    <a:pt x="298" y="169"/>
                  </a:lnTo>
                  <a:lnTo>
                    <a:pt x="306" y="163"/>
                  </a:lnTo>
                  <a:lnTo>
                    <a:pt x="307" y="167"/>
                  </a:lnTo>
                  <a:lnTo>
                    <a:pt x="295" y="194"/>
                  </a:lnTo>
                  <a:lnTo>
                    <a:pt x="303" y="195"/>
                  </a:lnTo>
                  <a:lnTo>
                    <a:pt x="309" y="181"/>
                  </a:lnTo>
                  <a:lnTo>
                    <a:pt x="323" y="174"/>
                  </a:lnTo>
                  <a:lnTo>
                    <a:pt x="328" y="155"/>
                  </a:lnTo>
                  <a:lnTo>
                    <a:pt x="356" y="151"/>
                  </a:lnTo>
                  <a:lnTo>
                    <a:pt x="370" y="148"/>
                  </a:lnTo>
                  <a:lnTo>
                    <a:pt x="393" y="132"/>
                  </a:lnTo>
                  <a:lnTo>
                    <a:pt x="426" y="138"/>
                  </a:lnTo>
                  <a:lnTo>
                    <a:pt x="448" y="152"/>
                  </a:lnTo>
                  <a:lnTo>
                    <a:pt x="448" y="135"/>
                  </a:lnTo>
                  <a:lnTo>
                    <a:pt x="462" y="132"/>
                  </a:lnTo>
                  <a:lnTo>
                    <a:pt x="487" y="137"/>
                  </a:lnTo>
                  <a:lnTo>
                    <a:pt x="510" y="130"/>
                  </a:lnTo>
                  <a:lnTo>
                    <a:pt x="481" y="112"/>
                  </a:lnTo>
                  <a:lnTo>
                    <a:pt x="475" y="84"/>
                  </a:lnTo>
                  <a:lnTo>
                    <a:pt x="451" y="90"/>
                  </a:lnTo>
                  <a:lnTo>
                    <a:pt x="445" y="84"/>
                  </a:lnTo>
                  <a:lnTo>
                    <a:pt x="436" y="90"/>
                  </a:lnTo>
                  <a:lnTo>
                    <a:pt x="423" y="87"/>
                  </a:lnTo>
                  <a:lnTo>
                    <a:pt x="417" y="85"/>
                  </a:lnTo>
                  <a:lnTo>
                    <a:pt x="414" y="68"/>
                  </a:lnTo>
                  <a:lnTo>
                    <a:pt x="419" y="53"/>
                  </a:lnTo>
                  <a:lnTo>
                    <a:pt x="398" y="59"/>
                  </a:lnTo>
                  <a:lnTo>
                    <a:pt x="376" y="68"/>
                  </a:lnTo>
                  <a:lnTo>
                    <a:pt x="325" y="75"/>
                  </a:lnTo>
                  <a:lnTo>
                    <a:pt x="293" y="107"/>
                  </a:lnTo>
                  <a:lnTo>
                    <a:pt x="287" y="101"/>
                  </a:lnTo>
                  <a:lnTo>
                    <a:pt x="276" y="105"/>
                  </a:lnTo>
                  <a:lnTo>
                    <a:pt x="262" y="96"/>
                  </a:lnTo>
                  <a:lnTo>
                    <a:pt x="254" y="98"/>
                  </a:lnTo>
                  <a:lnTo>
                    <a:pt x="237" y="104"/>
                  </a:lnTo>
                  <a:lnTo>
                    <a:pt x="212" y="66"/>
                  </a:lnTo>
                  <a:lnTo>
                    <a:pt x="179" y="60"/>
                  </a:lnTo>
                  <a:lnTo>
                    <a:pt x="169" y="61"/>
                  </a:lnTo>
                  <a:lnTo>
                    <a:pt x="164" y="72"/>
                  </a:lnTo>
                  <a:lnTo>
                    <a:pt x="169" y="55"/>
                  </a:lnTo>
                  <a:lnTo>
                    <a:pt x="155" y="67"/>
                  </a:lnTo>
                  <a:lnTo>
                    <a:pt x="149" y="79"/>
                  </a:lnTo>
                  <a:lnTo>
                    <a:pt x="150" y="59"/>
                  </a:lnTo>
                  <a:lnTo>
                    <a:pt x="164" y="29"/>
                  </a:lnTo>
                  <a:lnTo>
                    <a:pt x="183" y="8"/>
                  </a:lnTo>
                  <a:lnTo>
                    <a:pt x="200" y="1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49" y="12"/>
                  </a:lnTo>
                  <a:lnTo>
                    <a:pt x="143" y="20"/>
                  </a:lnTo>
                  <a:lnTo>
                    <a:pt x="121" y="39"/>
                  </a:lnTo>
                  <a:lnTo>
                    <a:pt x="110" y="53"/>
                  </a:lnTo>
                  <a:lnTo>
                    <a:pt x="93" y="59"/>
                  </a:lnTo>
                  <a:lnTo>
                    <a:pt x="89" y="68"/>
                  </a:lnTo>
                  <a:lnTo>
                    <a:pt x="76" y="74"/>
                  </a:lnTo>
                  <a:lnTo>
                    <a:pt x="45" y="79"/>
                  </a:lnTo>
                  <a:lnTo>
                    <a:pt x="40" y="87"/>
                  </a:lnTo>
                  <a:lnTo>
                    <a:pt x="26" y="100"/>
                  </a:lnTo>
                  <a:lnTo>
                    <a:pt x="0" y="1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55" name="Freeform 64"/>
            <p:cNvSpPr>
              <a:spLocks/>
            </p:cNvSpPr>
            <p:nvPr/>
          </p:nvSpPr>
          <p:spPr bwMode="auto">
            <a:xfrm>
              <a:off x="4190" y="1413"/>
              <a:ext cx="344" cy="470"/>
            </a:xfrm>
            <a:custGeom>
              <a:avLst/>
              <a:gdLst>
                <a:gd name="T0" fmla="*/ 0 w 344"/>
                <a:gd name="T1" fmla="*/ 469 h 470"/>
                <a:gd name="T2" fmla="*/ 35 w 344"/>
                <a:gd name="T3" fmla="*/ 410 h 470"/>
                <a:gd name="T4" fmla="*/ 40 w 344"/>
                <a:gd name="T5" fmla="*/ 389 h 470"/>
                <a:gd name="T6" fmla="*/ 42 w 344"/>
                <a:gd name="T7" fmla="*/ 350 h 470"/>
                <a:gd name="T8" fmla="*/ 35 w 344"/>
                <a:gd name="T9" fmla="*/ 311 h 470"/>
                <a:gd name="T10" fmla="*/ 14 w 344"/>
                <a:gd name="T11" fmla="*/ 273 h 470"/>
                <a:gd name="T12" fmla="*/ 5 w 344"/>
                <a:gd name="T13" fmla="*/ 252 h 470"/>
                <a:gd name="T14" fmla="*/ 10 w 344"/>
                <a:gd name="T15" fmla="*/ 232 h 470"/>
                <a:gd name="T16" fmla="*/ 3 w 344"/>
                <a:gd name="T17" fmla="*/ 208 h 470"/>
                <a:gd name="T18" fmla="*/ 11 w 344"/>
                <a:gd name="T19" fmla="*/ 193 h 470"/>
                <a:gd name="T20" fmla="*/ 18 w 344"/>
                <a:gd name="T21" fmla="*/ 154 h 470"/>
                <a:gd name="T22" fmla="*/ 18 w 344"/>
                <a:gd name="T23" fmla="*/ 134 h 470"/>
                <a:gd name="T24" fmla="*/ 30 w 344"/>
                <a:gd name="T25" fmla="*/ 123 h 470"/>
                <a:gd name="T26" fmla="*/ 29 w 344"/>
                <a:gd name="T27" fmla="*/ 109 h 470"/>
                <a:gd name="T28" fmla="*/ 49 w 344"/>
                <a:gd name="T29" fmla="*/ 98 h 470"/>
                <a:gd name="T30" fmla="*/ 67 w 344"/>
                <a:gd name="T31" fmla="*/ 71 h 470"/>
                <a:gd name="T32" fmla="*/ 65 w 344"/>
                <a:gd name="T33" fmla="*/ 118 h 470"/>
                <a:gd name="T34" fmla="*/ 78 w 344"/>
                <a:gd name="T35" fmla="*/ 108 h 470"/>
                <a:gd name="T36" fmla="*/ 78 w 344"/>
                <a:gd name="T37" fmla="*/ 68 h 470"/>
                <a:gd name="T38" fmla="*/ 98 w 344"/>
                <a:gd name="T39" fmla="*/ 47 h 470"/>
                <a:gd name="T40" fmla="*/ 112 w 344"/>
                <a:gd name="T41" fmla="*/ 45 h 470"/>
                <a:gd name="T42" fmla="*/ 100 w 344"/>
                <a:gd name="T43" fmla="*/ 37 h 470"/>
                <a:gd name="T44" fmla="*/ 95 w 344"/>
                <a:gd name="T45" fmla="*/ 25 h 470"/>
                <a:gd name="T46" fmla="*/ 104 w 344"/>
                <a:gd name="T47" fmla="*/ 4 h 470"/>
                <a:gd name="T48" fmla="*/ 121 w 344"/>
                <a:gd name="T49" fmla="*/ 0 h 470"/>
                <a:gd name="T50" fmla="*/ 161 w 344"/>
                <a:gd name="T51" fmla="*/ 12 h 470"/>
                <a:gd name="T52" fmla="*/ 177 w 344"/>
                <a:gd name="T53" fmla="*/ 25 h 470"/>
                <a:gd name="T54" fmla="*/ 223 w 344"/>
                <a:gd name="T55" fmla="*/ 36 h 470"/>
                <a:gd name="T56" fmla="*/ 233 w 344"/>
                <a:gd name="T57" fmla="*/ 50 h 470"/>
                <a:gd name="T58" fmla="*/ 246 w 344"/>
                <a:gd name="T59" fmla="*/ 67 h 470"/>
                <a:gd name="T60" fmla="*/ 233 w 344"/>
                <a:gd name="T61" fmla="*/ 67 h 470"/>
                <a:gd name="T62" fmla="*/ 233 w 344"/>
                <a:gd name="T63" fmla="*/ 76 h 470"/>
                <a:gd name="T64" fmla="*/ 247 w 344"/>
                <a:gd name="T65" fmla="*/ 94 h 470"/>
                <a:gd name="T66" fmla="*/ 250 w 344"/>
                <a:gd name="T67" fmla="*/ 125 h 470"/>
                <a:gd name="T68" fmla="*/ 250 w 344"/>
                <a:gd name="T69" fmla="*/ 147 h 470"/>
                <a:gd name="T70" fmla="*/ 236 w 344"/>
                <a:gd name="T71" fmla="*/ 169 h 470"/>
                <a:gd name="T72" fmla="*/ 233 w 344"/>
                <a:gd name="T73" fmla="*/ 180 h 470"/>
                <a:gd name="T74" fmla="*/ 215 w 344"/>
                <a:gd name="T75" fmla="*/ 190 h 470"/>
                <a:gd name="T76" fmla="*/ 210 w 344"/>
                <a:gd name="T77" fmla="*/ 202 h 470"/>
                <a:gd name="T78" fmla="*/ 213 w 344"/>
                <a:gd name="T79" fmla="*/ 225 h 470"/>
                <a:gd name="T80" fmla="*/ 233 w 344"/>
                <a:gd name="T81" fmla="*/ 235 h 470"/>
                <a:gd name="T82" fmla="*/ 249 w 344"/>
                <a:gd name="T83" fmla="*/ 216 h 470"/>
                <a:gd name="T84" fmla="*/ 261 w 344"/>
                <a:gd name="T85" fmla="*/ 189 h 470"/>
                <a:gd name="T86" fmla="*/ 287 w 344"/>
                <a:gd name="T87" fmla="*/ 172 h 470"/>
                <a:gd name="T88" fmla="*/ 306 w 344"/>
                <a:gd name="T89" fmla="*/ 181 h 470"/>
                <a:gd name="T90" fmla="*/ 319 w 344"/>
                <a:gd name="T91" fmla="*/ 211 h 470"/>
                <a:gd name="T92" fmla="*/ 335 w 344"/>
                <a:gd name="T93" fmla="*/ 267 h 470"/>
                <a:gd name="T94" fmla="*/ 343 w 344"/>
                <a:gd name="T95" fmla="*/ 287 h 470"/>
                <a:gd name="T96" fmla="*/ 338 w 344"/>
                <a:gd name="T97" fmla="*/ 300 h 470"/>
                <a:gd name="T98" fmla="*/ 340 w 344"/>
                <a:gd name="T99" fmla="*/ 325 h 470"/>
                <a:gd name="T100" fmla="*/ 335 w 344"/>
                <a:gd name="T101" fmla="*/ 337 h 470"/>
                <a:gd name="T102" fmla="*/ 326 w 344"/>
                <a:gd name="T103" fmla="*/ 325 h 470"/>
                <a:gd name="T104" fmla="*/ 318 w 344"/>
                <a:gd name="T105" fmla="*/ 331 h 470"/>
                <a:gd name="T106" fmla="*/ 315 w 344"/>
                <a:gd name="T107" fmla="*/ 352 h 470"/>
                <a:gd name="T108" fmla="*/ 313 w 344"/>
                <a:gd name="T109" fmla="*/ 362 h 470"/>
                <a:gd name="T110" fmla="*/ 298 w 344"/>
                <a:gd name="T111" fmla="*/ 372 h 470"/>
                <a:gd name="T112" fmla="*/ 298 w 344"/>
                <a:gd name="T113" fmla="*/ 401 h 470"/>
                <a:gd name="T114" fmla="*/ 286 w 344"/>
                <a:gd name="T115" fmla="*/ 413 h 470"/>
                <a:gd name="T116" fmla="*/ 279 w 344"/>
                <a:gd name="T117" fmla="*/ 437 h 470"/>
                <a:gd name="T118" fmla="*/ 169 w 344"/>
                <a:gd name="T119" fmla="*/ 455 h 470"/>
                <a:gd name="T120" fmla="*/ 164 w 344"/>
                <a:gd name="T121" fmla="*/ 448 h 470"/>
                <a:gd name="T122" fmla="*/ 0 w 344"/>
                <a:gd name="T123" fmla="*/ 469 h 470"/>
                <a:gd name="T124" fmla="*/ 0 w 344"/>
                <a:gd name="T125" fmla="*/ 469 h 4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4"/>
                <a:gd name="T190" fmla="*/ 0 h 470"/>
                <a:gd name="T191" fmla="*/ 344 w 344"/>
                <a:gd name="T192" fmla="*/ 470 h 4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4" h="470">
                  <a:moveTo>
                    <a:pt x="0" y="469"/>
                  </a:moveTo>
                  <a:lnTo>
                    <a:pt x="35" y="410"/>
                  </a:lnTo>
                  <a:lnTo>
                    <a:pt x="40" y="389"/>
                  </a:lnTo>
                  <a:lnTo>
                    <a:pt x="42" y="350"/>
                  </a:lnTo>
                  <a:lnTo>
                    <a:pt x="35" y="311"/>
                  </a:lnTo>
                  <a:lnTo>
                    <a:pt x="14" y="273"/>
                  </a:lnTo>
                  <a:lnTo>
                    <a:pt x="5" y="252"/>
                  </a:lnTo>
                  <a:lnTo>
                    <a:pt x="10" y="232"/>
                  </a:lnTo>
                  <a:lnTo>
                    <a:pt x="3" y="208"/>
                  </a:lnTo>
                  <a:lnTo>
                    <a:pt x="11" y="193"/>
                  </a:lnTo>
                  <a:lnTo>
                    <a:pt x="18" y="154"/>
                  </a:lnTo>
                  <a:lnTo>
                    <a:pt x="18" y="134"/>
                  </a:lnTo>
                  <a:lnTo>
                    <a:pt x="30" y="123"/>
                  </a:lnTo>
                  <a:lnTo>
                    <a:pt x="29" y="109"/>
                  </a:lnTo>
                  <a:lnTo>
                    <a:pt x="49" y="98"/>
                  </a:lnTo>
                  <a:lnTo>
                    <a:pt x="67" y="71"/>
                  </a:lnTo>
                  <a:lnTo>
                    <a:pt x="65" y="118"/>
                  </a:lnTo>
                  <a:lnTo>
                    <a:pt x="78" y="108"/>
                  </a:lnTo>
                  <a:lnTo>
                    <a:pt x="78" y="68"/>
                  </a:lnTo>
                  <a:lnTo>
                    <a:pt x="98" y="47"/>
                  </a:lnTo>
                  <a:lnTo>
                    <a:pt x="112" y="45"/>
                  </a:lnTo>
                  <a:lnTo>
                    <a:pt x="100" y="37"/>
                  </a:lnTo>
                  <a:lnTo>
                    <a:pt x="95" y="25"/>
                  </a:lnTo>
                  <a:lnTo>
                    <a:pt x="104" y="4"/>
                  </a:lnTo>
                  <a:lnTo>
                    <a:pt x="121" y="0"/>
                  </a:lnTo>
                  <a:lnTo>
                    <a:pt x="161" y="12"/>
                  </a:lnTo>
                  <a:lnTo>
                    <a:pt x="177" y="25"/>
                  </a:lnTo>
                  <a:lnTo>
                    <a:pt x="223" y="36"/>
                  </a:lnTo>
                  <a:lnTo>
                    <a:pt x="233" y="50"/>
                  </a:lnTo>
                  <a:lnTo>
                    <a:pt x="246" y="67"/>
                  </a:lnTo>
                  <a:lnTo>
                    <a:pt x="233" y="67"/>
                  </a:lnTo>
                  <a:lnTo>
                    <a:pt x="233" y="76"/>
                  </a:lnTo>
                  <a:lnTo>
                    <a:pt x="247" y="94"/>
                  </a:lnTo>
                  <a:lnTo>
                    <a:pt x="250" y="125"/>
                  </a:lnTo>
                  <a:lnTo>
                    <a:pt x="250" y="147"/>
                  </a:lnTo>
                  <a:lnTo>
                    <a:pt x="236" y="169"/>
                  </a:lnTo>
                  <a:lnTo>
                    <a:pt x="233" y="180"/>
                  </a:lnTo>
                  <a:lnTo>
                    <a:pt x="215" y="190"/>
                  </a:lnTo>
                  <a:lnTo>
                    <a:pt x="210" y="202"/>
                  </a:lnTo>
                  <a:lnTo>
                    <a:pt x="213" y="225"/>
                  </a:lnTo>
                  <a:lnTo>
                    <a:pt x="233" y="235"/>
                  </a:lnTo>
                  <a:lnTo>
                    <a:pt x="249" y="216"/>
                  </a:lnTo>
                  <a:lnTo>
                    <a:pt x="261" y="189"/>
                  </a:lnTo>
                  <a:lnTo>
                    <a:pt x="287" y="172"/>
                  </a:lnTo>
                  <a:lnTo>
                    <a:pt x="306" y="181"/>
                  </a:lnTo>
                  <a:lnTo>
                    <a:pt x="319" y="211"/>
                  </a:lnTo>
                  <a:lnTo>
                    <a:pt x="335" y="267"/>
                  </a:lnTo>
                  <a:lnTo>
                    <a:pt x="343" y="287"/>
                  </a:lnTo>
                  <a:lnTo>
                    <a:pt x="338" y="300"/>
                  </a:lnTo>
                  <a:lnTo>
                    <a:pt x="340" y="325"/>
                  </a:lnTo>
                  <a:lnTo>
                    <a:pt x="335" y="337"/>
                  </a:lnTo>
                  <a:lnTo>
                    <a:pt x="326" y="325"/>
                  </a:lnTo>
                  <a:lnTo>
                    <a:pt x="318" y="331"/>
                  </a:lnTo>
                  <a:lnTo>
                    <a:pt x="315" y="352"/>
                  </a:lnTo>
                  <a:lnTo>
                    <a:pt x="313" y="362"/>
                  </a:lnTo>
                  <a:lnTo>
                    <a:pt x="298" y="372"/>
                  </a:lnTo>
                  <a:lnTo>
                    <a:pt x="298" y="401"/>
                  </a:lnTo>
                  <a:lnTo>
                    <a:pt x="286" y="413"/>
                  </a:lnTo>
                  <a:lnTo>
                    <a:pt x="279" y="437"/>
                  </a:lnTo>
                  <a:lnTo>
                    <a:pt x="169" y="455"/>
                  </a:lnTo>
                  <a:lnTo>
                    <a:pt x="164" y="448"/>
                  </a:lnTo>
                  <a:lnTo>
                    <a:pt x="0" y="46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518" name="Freeform 65"/>
          <p:cNvSpPr>
            <a:spLocks/>
          </p:cNvSpPr>
          <p:nvPr/>
        </p:nvSpPr>
        <p:spPr bwMode="auto">
          <a:xfrm>
            <a:off x="4445000" y="1617663"/>
            <a:ext cx="903288" cy="571500"/>
          </a:xfrm>
          <a:custGeom>
            <a:avLst/>
            <a:gdLst>
              <a:gd name="T0" fmla="*/ 0 w 586"/>
              <a:gd name="T1" fmla="*/ 2147483647 h 375"/>
              <a:gd name="T2" fmla="*/ 2147483647 w 586"/>
              <a:gd name="T3" fmla="*/ 0 h 375"/>
              <a:gd name="T4" fmla="*/ 2147483647 w 586"/>
              <a:gd name="T5" fmla="*/ 2147483647 h 375"/>
              <a:gd name="T6" fmla="*/ 2147483647 w 586"/>
              <a:gd name="T7" fmla="*/ 2147483647 h 375"/>
              <a:gd name="T8" fmla="*/ 2147483647 w 586"/>
              <a:gd name="T9" fmla="*/ 2147483647 h 375"/>
              <a:gd name="T10" fmla="*/ 2147483647 w 586"/>
              <a:gd name="T11" fmla="*/ 2147483647 h 375"/>
              <a:gd name="T12" fmla="*/ 2147483647 w 586"/>
              <a:gd name="T13" fmla="*/ 2147483647 h 375"/>
              <a:gd name="T14" fmla="*/ 2147483647 w 586"/>
              <a:gd name="T15" fmla="*/ 2147483647 h 375"/>
              <a:gd name="T16" fmla="*/ 2147483647 w 586"/>
              <a:gd name="T17" fmla="*/ 2147483647 h 375"/>
              <a:gd name="T18" fmla="*/ 0 w 586"/>
              <a:gd name="T19" fmla="*/ 2147483647 h 375"/>
              <a:gd name="T20" fmla="*/ 0 w 586"/>
              <a:gd name="T21" fmla="*/ 2147483647 h 3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6"/>
              <a:gd name="T34" fmla="*/ 0 h 375"/>
              <a:gd name="T35" fmla="*/ 586 w 586"/>
              <a:gd name="T36" fmla="*/ 375 h 3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6" h="375">
                <a:moveTo>
                  <a:pt x="0" y="341"/>
                </a:moveTo>
                <a:lnTo>
                  <a:pt x="30" y="0"/>
                </a:lnTo>
                <a:lnTo>
                  <a:pt x="317" y="20"/>
                </a:lnTo>
                <a:lnTo>
                  <a:pt x="537" y="28"/>
                </a:lnTo>
                <a:lnTo>
                  <a:pt x="542" y="122"/>
                </a:lnTo>
                <a:lnTo>
                  <a:pt x="565" y="195"/>
                </a:lnTo>
                <a:lnTo>
                  <a:pt x="568" y="291"/>
                </a:lnTo>
                <a:lnTo>
                  <a:pt x="585" y="374"/>
                </a:lnTo>
                <a:lnTo>
                  <a:pt x="275" y="360"/>
                </a:lnTo>
                <a:lnTo>
                  <a:pt x="0" y="341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19" name="Freeform 66"/>
          <p:cNvSpPr>
            <a:spLocks/>
          </p:cNvSpPr>
          <p:nvPr/>
        </p:nvSpPr>
        <p:spPr bwMode="auto">
          <a:xfrm>
            <a:off x="6845300" y="2703513"/>
            <a:ext cx="574675" cy="641350"/>
          </a:xfrm>
          <a:custGeom>
            <a:avLst/>
            <a:gdLst>
              <a:gd name="T0" fmla="*/ 0 w 373"/>
              <a:gd name="T1" fmla="*/ 2147483647 h 422"/>
              <a:gd name="T2" fmla="*/ 2147483647 w 373"/>
              <a:gd name="T3" fmla="*/ 2147483647 h 422"/>
              <a:gd name="T4" fmla="*/ 2147483647 w 373"/>
              <a:gd name="T5" fmla="*/ 2147483647 h 422"/>
              <a:gd name="T6" fmla="*/ 2147483647 w 373"/>
              <a:gd name="T7" fmla="*/ 2147483647 h 422"/>
              <a:gd name="T8" fmla="*/ 2147483647 w 373"/>
              <a:gd name="T9" fmla="*/ 2147483647 h 422"/>
              <a:gd name="T10" fmla="*/ 2147483647 w 373"/>
              <a:gd name="T11" fmla="*/ 2147483647 h 422"/>
              <a:gd name="T12" fmla="*/ 2147483647 w 373"/>
              <a:gd name="T13" fmla="*/ 2147483647 h 422"/>
              <a:gd name="T14" fmla="*/ 2147483647 w 373"/>
              <a:gd name="T15" fmla="*/ 2147483647 h 422"/>
              <a:gd name="T16" fmla="*/ 2147483647 w 373"/>
              <a:gd name="T17" fmla="*/ 2147483647 h 422"/>
              <a:gd name="T18" fmla="*/ 2147483647 w 373"/>
              <a:gd name="T19" fmla="*/ 2147483647 h 422"/>
              <a:gd name="T20" fmla="*/ 2147483647 w 373"/>
              <a:gd name="T21" fmla="*/ 2147483647 h 422"/>
              <a:gd name="T22" fmla="*/ 2147483647 w 373"/>
              <a:gd name="T23" fmla="*/ 2147483647 h 422"/>
              <a:gd name="T24" fmla="*/ 2147483647 w 373"/>
              <a:gd name="T25" fmla="*/ 2147483647 h 422"/>
              <a:gd name="T26" fmla="*/ 2147483647 w 373"/>
              <a:gd name="T27" fmla="*/ 2147483647 h 422"/>
              <a:gd name="T28" fmla="*/ 2147483647 w 373"/>
              <a:gd name="T29" fmla="*/ 2147483647 h 422"/>
              <a:gd name="T30" fmla="*/ 2147483647 w 373"/>
              <a:gd name="T31" fmla="*/ 2147483647 h 422"/>
              <a:gd name="T32" fmla="*/ 2147483647 w 373"/>
              <a:gd name="T33" fmla="*/ 2147483647 h 422"/>
              <a:gd name="T34" fmla="*/ 2147483647 w 373"/>
              <a:gd name="T35" fmla="*/ 2147483647 h 422"/>
              <a:gd name="T36" fmla="*/ 2147483647 w 373"/>
              <a:gd name="T37" fmla="*/ 2147483647 h 422"/>
              <a:gd name="T38" fmla="*/ 2147483647 w 373"/>
              <a:gd name="T39" fmla="*/ 0 h 422"/>
              <a:gd name="T40" fmla="*/ 2147483647 w 373"/>
              <a:gd name="T41" fmla="*/ 2147483647 h 422"/>
              <a:gd name="T42" fmla="*/ 2147483647 w 373"/>
              <a:gd name="T43" fmla="*/ 2147483647 h 422"/>
              <a:gd name="T44" fmla="*/ 2147483647 w 373"/>
              <a:gd name="T45" fmla="*/ 2147483647 h 422"/>
              <a:gd name="T46" fmla="*/ 2147483647 w 373"/>
              <a:gd name="T47" fmla="*/ 2147483647 h 422"/>
              <a:gd name="T48" fmla="*/ 2147483647 w 373"/>
              <a:gd name="T49" fmla="*/ 2147483647 h 422"/>
              <a:gd name="T50" fmla="*/ 2147483647 w 373"/>
              <a:gd name="T51" fmla="*/ 2147483647 h 422"/>
              <a:gd name="T52" fmla="*/ 2147483647 w 373"/>
              <a:gd name="T53" fmla="*/ 2147483647 h 422"/>
              <a:gd name="T54" fmla="*/ 2147483647 w 373"/>
              <a:gd name="T55" fmla="*/ 2147483647 h 422"/>
              <a:gd name="T56" fmla="*/ 2147483647 w 373"/>
              <a:gd name="T57" fmla="*/ 2147483647 h 422"/>
              <a:gd name="T58" fmla="*/ 2147483647 w 373"/>
              <a:gd name="T59" fmla="*/ 2147483647 h 422"/>
              <a:gd name="T60" fmla="*/ 2147483647 w 373"/>
              <a:gd name="T61" fmla="*/ 2147483647 h 422"/>
              <a:gd name="T62" fmla="*/ 2147483647 w 373"/>
              <a:gd name="T63" fmla="*/ 2147483647 h 422"/>
              <a:gd name="T64" fmla="*/ 2147483647 w 373"/>
              <a:gd name="T65" fmla="*/ 2147483647 h 422"/>
              <a:gd name="T66" fmla="*/ 2147483647 w 373"/>
              <a:gd name="T67" fmla="*/ 2147483647 h 422"/>
              <a:gd name="T68" fmla="*/ 2147483647 w 373"/>
              <a:gd name="T69" fmla="*/ 2147483647 h 422"/>
              <a:gd name="T70" fmla="*/ 2147483647 w 373"/>
              <a:gd name="T71" fmla="*/ 2147483647 h 422"/>
              <a:gd name="T72" fmla="*/ 2147483647 w 373"/>
              <a:gd name="T73" fmla="*/ 2147483647 h 422"/>
              <a:gd name="T74" fmla="*/ 0 w 373"/>
              <a:gd name="T75" fmla="*/ 2147483647 h 422"/>
              <a:gd name="T76" fmla="*/ 0 w 373"/>
              <a:gd name="T77" fmla="*/ 2147483647 h 4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3"/>
              <a:gd name="T118" fmla="*/ 0 h 422"/>
              <a:gd name="T119" fmla="*/ 373 w 373"/>
              <a:gd name="T120" fmla="*/ 422 h 4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3" h="422">
                <a:moveTo>
                  <a:pt x="0" y="76"/>
                </a:moveTo>
                <a:lnTo>
                  <a:pt x="30" y="368"/>
                </a:lnTo>
                <a:lnTo>
                  <a:pt x="57" y="366"/>
                </a:lnTo>
                <a:lnTo>
                  <a:pt x="74" y="372"/>
                </a:lnTo>
                <a:lnTo>
                  <a:pt x="83" y="391"/>
                </a:lnTo>
                <a:lnTo>
                  <a:pt x="114" y="396"/>
                </a:lnTo>
                <a:lnTo>
                  <a:pt x="130" y="407"/>
                </a:lnTo>
                <a:lnTo>
                  <a:pt x="170" y="405"/>
                </a:lnTo>
                <a:lnTo>
                  <a:pt x="188" y="391"/>
                </a:lnTo>
                <a:lnTo>
                  <a:pt x="231" y="421"/>
                </a:lnTo>
                <a:lnTo>
                  <a:pt x="261" y="395"/>
                </a:lnTo>
                <a:lnTo>
                  <a:pt x="265" y="349"/>
                </a:lnTo>
                <a:lnTo>
                  <a:pt x="283" y="359"/>
                </a:lnTo>
                <a:lnTo>
                  <a:pt x="292" y="321"/>
                </a:lnTo>
                <a:lnTo>
                  <a:pt x="339" y="288"/>
                </a:lnTo>
                <a:lnTo>
                  <a:pt x="355" y="267"/>
                </a:lnTo>
                <a:lnTo>
                  <a:pt x="364" y="176"/>
                </a:lnTo>
                <a:lnTo>
                  <a:pt x="357" y="156"/>
                </a:lnTo>
                <a:lnTo>
                  <a:pt x="372" y="147"/>
                </a:lnTo>
                <a:lnTo>
                  <a:pt x="347" y="0"/>
                </a:lnTo>
                <a:lnTo>
                  <a:pt x="309" y="20"/>
                </a:lnTo>
                <a:lnTo>
                  <a:pt x="283" y="33"/>
                </a:lnTo>
                <a:lnTo>
                  <a:pt x="274" y="48"/>
                </a:lnTo>
                <a:lnTo>
                  <a:pt x="250" y="68"/>
                </a:lnTo>
                <a:lnTo>
                  <a:pt x="228" y="71"/>
                </a:lnTo>
                <a:lnTo>
                  <a:pt x="204" y="83"/>
                </a:lnTo>
                <a:lnTo>
                  <a:pt x="191" y="90"/>
                </a:lnTo>
                <a:lnTo>
                  <a:pt x="177" y="79"/>
                </a:lnTo>
                <a:lnTo>
                  <a:pt x="156" y="90"/>
                </a:lnTo>
                <a:lnTo>
                  <a:pt x="153" y="86"/>
                </a:lnTo>
                <a:lnTo>
                  <a:pt x="173" y="75"/>
                </a:lnTo>
                <a:lnTo>
                  <a:pt x="171" y="74"/>
                </a:lnTo>
                <a:lnTo>
                  <a:pt x="162" y="71"/>
                </a:lnTo>
                <a:lnTo>
                  <a:pt x="154" y="78"/>
                </a:lnTo>
                <a:lnTo>
                  <a:pt x="119" y="62"/>
                </a:lnTo>
                <a:lnTo>
                  <a:pt x="108" y="68"/>
                </a:lnTo>
                <a:lnTo>
                  <a:pt x="109" y="59"/>
                </a:lnTo>
                <a:lnTo>
                  <a:pt x="0" y="7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0" name="Freeform 67"/>
          <p:cNvSpPr>
            <a:spLocks/>
          </p:cNvSpPr>
          <p:nvPr/>
        </p:nvSpPr>
        <p:spPr bwMode="auto">
          <a:xfrm>
            <a:off x="4398963" y="2128838"/>
            <a:ext cx="963612" cy="636587"/>
          </a:xfrm>
          <a:custGeom>
            <a:avLst/>
            <a:gdLst>
              <a:gd name="T0" fmla="*/ 0 w 625"/>
              <a:gd name="T1" fmla="*/ 2147483647 h 418"/>
              <a:gd name="T2" fmla="*/ 2147483647 w 625"/>
              <a:gd name="T3" fmla="*/ 2147483647 h 418"/>
              <a:gd name="T4" fmla="*/ 2147483647 w 625"/>
              <a:gd name="T5" fmla="*/ 0 h 418"/>
              <a:gd name="T6" fmla="*/ 2147483647 w 625"/>
              <a:gd name="T7" fmla="*/ 2147483647 h 418"/>
              <a:gd name="T8" fmla="*/ 2147483647 w 625"/>
              <a:gd name="T9" fmla="*/ 2147483647 h 418"/>
              <a:gd name="T10" fmla="*/ 2147483647 w 625"/>
              <a:gd name="T11" fmla="*/ 2147483647 h 418"/>
              <a:gd name="T12" fmla="*/ 2147483647 w 625"/>
              <a:gd name="T13" fmla="*/ 2147483647 h 418"/>
              <a:gd name="T14" fmla="*/ 2147483647 w 625"/>
              <a:gd name="T15" fmla="*/ 2147483647 h 418"/>
              <a:gd name="T16" fmla="*/ 2147483647 w 625"/>
              <a:gd name="T17" fmla="*/ 2147483647 h 418"/>
              <a:gd name="T18" fmla="*/ 2147483647 w 625"/>
              <a:gd name="T19" fmla="*/ 2147483647 h 418"/>
              <a:gd name="T20" fmla="*/ 2147483647 w 625"/>
              <a:gd name="T21" fmla="*/ 2147483647 h 418"/>
              <a:gd name="T22" fmla="*/ 2147483647 w 625"/>
              <a:gd name="T23" fmla="*/ 2147483647 h 418"/>
              <a:gd name="T24" fmla="*/ 2147483647 w 625"/>
              <a:gd name="T25" fmla="*/ 2147483647 h 418"/>
              <a:gd name="T26" fmla="*/ 2147483647 w 625"/>
              <a:gd name="T27" fmla="*/ 2147483647 h 418"/>
              <a:gd name="T28" fmla="*/ 2147483647 w 625"/>
              <a:gd name="T29" fmla="*/ 2147483647 h 418"/>
              <a:gd name="T30" fmla="*/ 2147483647 w 625"/>
              <a:gd name="T31" fmla="*/ 2147483647 h 418"/>
              <a:gd name="T32" fmla="*/ 2147483647 w 625"/>
              <a:gd name="T33" fmla="*/ 2147483647 h 418"/>
              <a:gd name="T34" fmla="*/ 2147483647 w 625"/>
              <a:gd name="T35" fmla="*/ 2147483647 h 418"/>
              <a:gd name="T36" fmla="*/ 2147483647 w 625"/>
              <a:gd name="T37" fmla="*/ 2147483647 h 418"/>
              <a:gd name="T38" fmla="*/ 0 w 625"/>
              <a:gd name="T39" fmla="*/ 2147483647 h 418"/>
              <a:gd name="T40" fmla="*/ 0 w 625"/>
              <a:gd name="T41" fmla="*/ 2147483647 h 41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25"/>
              <a:gd name="T64" fmla="*/ 0 h 418"/>
              <a:gd name="T65" fmla="*/ 625 w 625"/>
              <a:gd name="T66" fmla="*/ 418 h 41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25" h="418">
                <a:moveTo>
                  <a:pt x="0" y="327"/>
                </a:moveTo>
                <a:lnTo>
                  <a:pt x="19" y="104"/>
                </a:lnTo>
                <a:lnTo>
                  <a:pt x="30" y="0"/>
                </a:lnTo>
                <a:lnTo>
                  <a:pt x="304" y="19"/>
                </a:lnTo>
                <a:lnTo>
                  <a:pt x="613" y="31"/>
                </a:lnTo>
                <a:lnTo>
                  <a:pt x="593" y="67"/>
                </a:lnTo>
                <a:lnTo>
                  <a:pt x="624" y="97"/>
                </a:lnTo>
                <a:lnTo>
                  <a:pt x="619" y="302"/>
                </a:lnTo>
                <a:lnTo>
                  <a:pt x="607" y="302"/>
                </a:lnTo>
                <a:lnTo>
                  <a:pt x="609" y="328"/>
                </a:lnTo>
                <a:lnTo>
                  <a:pt x="619" y="349"/>
                </a:lnTo>
                <a:lnTo>
                  <a:pt x="613" y="370"/>
                </a:lnTo>
                <a:lnTo>
                  <a:pt x="619" y="417"/>
                </a:lnTo>
                <a:lnTo>
                  <a:pt x="606" y="413"/>
                </a:lnTo>
                <a:lnTo>
                  <a:pt x="591" y="395"/>
                </a:lnTo>
                <a:lnTo>
                  <a:pt x="561" y="381"/>
                </a:lnTo>
                <a:lnTo>
                  <a:pt x="532" y="375"/>
                </a:lnTo>
                <a:lnTo>
                  <a:pt x="480" y="378"/>
                </a:lnTo>
                <a:lnTo>
                  <a:pt x="450" y="354"/>
                </a:lnTo>
                <a:lnTo>
                  <a:pt x="0" y="327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1" name="Freeform 68"/>
          <p:cNvSpPr>
            <a:spLocks/>
          </p:cNvSpPr>
          <p:nvPr/>
        </p:nvSpPr>
        <p:spPr bwMode="auto">
          <a:xfrm>
            <a:off x="5786438" y="1989138"/>
            <a:ext cx="725487" cy="755650"/>
          </a:xfrm>
          <a:custGeom>
            <a:avLst/>
            <a:gdLst>
              <a:gd name="T0" fmla="*/ 0 w 471"/>
              <a:gd name="T1" fmla="*/ 2147483647 h 496"/>
              <a:gd name="T2" fmla="*/ 2147483647 w 471"/>
              <a:gd name="T3" fmla="*/ 2147483647 h 496"/>
              <a:gd name="T4" fmla="*/ 2147483647 w 471"/>
              <a:gd name="T5" fmla="*/ 2147483647 h 496"/>
              <a:gd name="T6" fmla="*/ 2147483647 w 471"/>
              <a:gd name="T7" fmla="*/ 2147483647 h 496"/>
              <a:gd name="T8" fmla="*/ 2147483647 w 471"/>
              <a:gd name="T9" fmla="*/ 2147483647 h 496"/>
              <a:gd name="T10" fmla="*/ 2147483647 w 471"/>
              <a:gd name="T11" fmla="*/ 2147483647 h 496"/>
              <a:gd name="T12" fmla="*/ 2147483647 w 471"/>
              <a:gd name="T13" fmla="*/ 2147483647 h 496"/>
              <a:gd name="T14" fmla="*/ 2147483647 w 471"/>
              <a:gd name="T15" fmla="*/ 2147483647 h 496"/>
              <a:gd name="T16" fmla="*/ 2147483647 w 471"/>
              <a:gd name="T17" fmla="*/ 2147483647 h 496"/>
              <a:gd name="T18" fmla="*/ 2147483647 w 471"/>
              <a:gd name="T19" fmla="*/ 2147483647 h 496"/>
              <a:gd name="T20" fmla="*/ 2147483647 w 471"/>
              <a:gd name="T21" fmla="*/ 2147483647 h 496"/>
              <a:gd name="T22" fmla="*/ 2147483647 w 471"/>
              <a:gd name="T23" fmla="*/ 2147483647 h 496"/>
              <a:gd name="T24" fmla="*/ 2147483647 w 471"/>
              <a:gd name="T25" fmla="*/ 2147483647 h 496"/>
              <a:gd name="T26" fmla="*/ 2147483647 w 471"/>
              <a:gd name="T27" fmla="*/ 2147483647 h 496"/>
              <a:gd name="T28" fmla="*/ 2147483647 w 471"/>
              <a:gd name="T29" fmla="*/ 2147483647 h 496"/>
              <a:gd name="T30" fmla="*/ 2147483647 w 471"/>
              <a:gd name="T31" fmla="*/ 2147483647 h 496"/>
              <a:gd name="T32" fmla="*/ 2147483647 w 471"/>
              <a:gd name="T33" fmla="*/ 2147483647 h 496"/>
              <a:gd name="T34" fmla="*/ 2147483647 w 471"/>
              <a:gd name="T35" fmla="*/ 2147483647 h 496"/>
              <a:gd name="T36" fmla="*/ 2147483647 w 471"/>
              <a:gd name="T37" fmla="*/ 2147483647 h 496"/>
              <a:gd name="T38" fmla="*/ 2147483647 w 471"/>
              <a:gd name="T39" fmla="*/ 2147483647 h 496"/>
              <a:gd name="T40" fmla="*/ 2147483647 w 471"/>
              <a:gd name="T41" fmla="*/ 2147483647 h 496"/>
              <a:gd name="T42" fmla="*/ 2147483647 w 471"/>
              <a:gd name="T43" fmla="*/ 2147483647 h 496"/>
              <a:gd name="T44" fmla="*/ 2147483647 w 471"/>
              <a:gd name="T45" fmla="*/ 2147483647 h 496"/>
              <a:gd name="T46" fmla="*/ 2147483647 w 471"/>
              <a:gd name="T47" fmla="*/ 2147483647 h 496"/>
              <a:gd name="T48" fmla="*/ 2147483647 w 471"/>
              <a:gd name="T49" fmla="*/ 2147483647 h 496"/>
              <a:gd name="T50" fmla="*/ 2147483647 w 471"/>
              <a:gd name="T51" fmla="*/ 2147483647 h 496"/>
              <a:gd name="T52" fmla="*/ 2147483647 w 471"/>
              <a:gd name="T53" fmla="*/ 2147483647 h 496"/>
              <a:gd name="T54" fmla="*/ 2147483647 w 471"/>
              <a:gd name="T55" fmla="*/ 2147483647 h 496"/>
              <a:gd name="T56" fmla="*/ 2147483647 w 471"/>
              <a:gd name="T57" fmla="*/ 2147483647 h 496"/>
              <a:gd name="T58" fmla="*/ 2147483647 w 471"/>
              <a:gd name="T59" fmla="*/ 2147483647 h 496"/>
              <a:gd name="T60" fmla="*/ 2147483647 w 471"/>
              <a:gd name="T61" fmla="*/ 2147483647 h 496"/>
              <a:gd name="T62" fmla="*/ 2147483647 w 471"/>
              <a:gd name="T63" fmla="*/ 2147483647 h 496"/>
              <a:gd name="T64" fmla="*/ 2147483647 w 471"/>
              <a:gd name="T65" fmla="*/ 2147483647 h 496"/>
              <a:gd name="T66" fmla="*/ 2147483647 w 471"/>
              <a:gd name="T67" fmla="*/ 2147483647 h 496"/>
              <a:gd name="T68" fmla="*/ 2147483647 w 471"/>
              <a:gd name="T69" fmla="*/ 2147483647 h 496"/>
              <a:gd name="T70" fmla="*/ 2147483647 w 471"/>
              <a:gd name="T71" fmla="*/ 2147483647 h 496"/>
              <a:gd name="T72" fmla="*/ 2147483647 w 471"/>
              <a:gd name="T73" fmla="*/ 2147483647 h 496"/>
              <a:gd name="T74" fmla="*/ 2147483647 w 471"/>
              <a:gd name="T75" fmla="*/ 2147483647 h 496"/>
              <a:gd name="T76" fmla="*/ 2147483647 w 471"/>
              <a:gd name="T77" fmla="*/ 2147483647 h 496"/>
              <a:gd name="T78" fmla="*/ 2147483647 w 471"/>
              <a:gd name="T79" fmla="*/ 2147483647 h 496"/>
              <a:gd name="T80" fmla="*/ 2147483647 w 471"/>
              <a:gd name="T81" fmla="*/ 0 h 496"/>
              <a:gd name="T82" fmla="*/ 2147483647 w 471"/>
              <a:gd name="T83" fmla="*/ 2147483647 h 496"/>
              <a:gd name="T84" fmla="*/ 2147483647 w 471"/>
              <a:gd name="T85" fmla="*/ 2147483647 h 496"/>
              <a:gd name="T86" fmla="*/ 2147483647 w 471"/>
              <a:gd name="T87" fmla="*/ 2147483647 h 496"/>
              <a:gd name="T88" fmla="*/ 2147483647 w 471"/>
              <a:gd name="T89" fmla="*/ 2147483647 h 496"/>
              <a:gd name="T90" fmla="*/ 2147483647 w 471"/>
              <a:gd name="T91" fmla="*/ 2147483647 h 496"/>
              <a:gd name="T92" fmla="*/ 2147483647 w 471"/>
              <a:gd name="T93" fmla="*/ 2147483647 h 496"/>
              <a:gd name="T94" fmla="*/ 2147483647 w 471"/>
              <a:gd name="T95" fmla="*/ 2147483647 h 496"/>
              <a:gd name="T96" fmla="*/ 2147483647 w 471"/>
              <a:gd name="T97" fmla="*/ 2147483647 h 496"/>
              <a:gd name="T98" fmla="*/ 0 w 471"/>
              <a:gd name="T99" fmla="*/ 2147483647 h 496"/>
              <a:gd name="T100" fmla="*/ 0 w 471"/>
              <a:gd name="T101" fmla="*/ 2147483647 h 49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71"/>
              <a:gd name="T154" fmla="*/ 0 h 496"/>
              <a:gd name="T155" fmla="*/ 471 w 471"/>
              <a:gd name="T156" fmla="*/ 496 h 49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71" h="496">
                <a:moveTo>
                  <a:pt x="0" y="149"/>
                </a:moveTo>
                <a:lnTo>
                  <a:pt x="13" y="187"/>
                </a:lnTo>
                <a:lnTo>
                  <a:pt x="13" y="248"/>
                </a:lnTo>
                <a:lnTo>
                  <a:pt x="68" y="284"/>
                </a:lnTo>
                <a:lnTo>
                  <a:pt x="91" y="309"/>
                </a:lnTo>
                <a:lnTo>
                  <a:pt x="125" y="330"/>
                </a:lnTo>
                <a:lnTo>
                  <a:pt x="137" y="347"/>
                </a:lnTo>
                <a:lnTo>
                  <a:pt x="145" y="386"/>
                </a:lnTo>
                <a:lnTo>
                  <a:pt x="153" y="442"/>
                </a:lnTo>
                <a:lnTo>
                  <a:pt x="197" y="495"/>
                </a:lnTo>
                <a:lnTo>
                  <a:pt x="430" y="479"/>
                </a:lnTo>
                <a:lnTo>
                  <a:pt x="416" y="404"/>
                </a:lnTo>
                <a:lnTo>
                  <a:pt x="424" y="323"/>
                </a:lnTo>
                <a:lnTo>
                  <a:pt x="438" y="289"/>
                </a:lnTo>
                <a:lnTo>
                  <a:pt x="436" y="257"/>
                </a:lnTo>
                <a:lnTo>
                  <a:pt x="467" y="184"/>
                </a:lnTo>
                <a:lnTo>
                  <a:pt x="470" y="166"/>
                </a:lnTo>
                <a:lnTo>
                  <a:pt x="463" y="162"/>
                </a:lnTo>
                <a:lnTo>
                  <a:pt x="450" y="176"/>
                </a:lnTo>
                <a:lnTo>
                  <a:pt x="442" y="215"/>
                </a:lnTo>
                <a:lnTo>
                  <a:pt x="423" y="218"/>
                </a:lnTo>
                <a:lnTo>
                  <a:pt x="415" y="240"/>
                </a:lnTo>
                <a:lnTo>
                  <a:pt x="392" y="256"/>
                </a:lnTo>
                <a:lnTo>
                  <a:pt x="395" y="232"/>
                </a:lnTo>
                <a:lnTo>
                  <a:pt x="409" y="206"/>
                </a:lnTo>
                <a:lnTo>
                  <a:pt x="423" y="199"/>
                </a:lnTo>
                <a:lnTo>
                  <a:pt x="423" y="187"/>
                </a:lnTo>
                <a:lnTo>
                  <a:pt x="396" y="122"/>
                </a:lnTo>
                <a:lnTo>
                  <a:pt x="379" y="114"/>
                </a:lnTo>
                <a:lnTo>
                  <a:pt x="373" y="98"/>
                </a:lnTo>
                <a:lnTo>
                  <a:pt x="328" y="93"/>
                </a:lnTo>
                <a:lnTo>
                  <a:pt x="230" y="67"/>
                </a:lnTo>
                <a:lnTo>
                  <a:pt x="189" y="40"/>
                </a:lnTo>
                <a:lnTo>
                  <a:pt x="168" y="30"/>
                </a:lnTo>
                <a:lnTo>
                  <a:pt x="156" y="40"/>
                </a:lnTo>
                <a:lnTo>
                  <a:pt x="151" y="37"/>
                </a:lnTo>
                <a:lnTo>
                  <a:pt x="157" y="30"/>
                </a:lnTo>
                <a:lnTo>
                  <a:pt x="159" y="16"/>
                </a:lnTo>
                <a:lnTo>
                  <a:pt x="162" y="13"/>
                </a:lnTo>
                <a:lnTo>
                  <a:pt x="162" y="1"/>
                </a:lnTo>
                <a:lnTo>
                  <a:pt x="157" y="0"/>
                </a:lnTo>
                <a:lnTo>
                  <a:pt x="101" y="25"/>
                </a:lnTo>
                <a:lnTo>
                  <a:pt x="81" y="32"/>
                </a:lnTo>
                <a:lnTo>
                  <a:pt x="75" y="32"/>
                </a:lnTo>
                <a:lnTo>
                  <a:pt x="60" y="25"/>
                </a:lnTo>
                <a:lnTo>
                  <a:pt x="57" y="32"/>
                </a:lnTo>
                <a:lnTo>
                  <a:pt x="56" y="25"/>
                </a:lnTo>
                <a:lnTo>
                  <a:pt x="44" y="35"/>
                </a:lnTo>
                <a:lnTo>
                  <a:pt x="46" y="92"/>
                </a:lnTo>
                <a:lnTo>
                  <a:pt x="0" y="149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2" name="Freeform 69"/>
          <p:cNvSpPr>
            <a:spLocks/>
          </p:cNvSpPr>
          <p:nvPr/>
        </p:nvSpPr>
        <p:spPr bwMode="auto">
          <a:xfrm>
            <a:off x="2954338" y="2619375"/>
            <a:ext cx="774700" cy="960438"/>
          </a:xfrm>
          <a:custGeom>
            <a:avLst/>
            <a:gdLst>
              <a:gd name="T0" fmla="*/ 0 w 503"/>
              <a:gd name="T1" fmla="*/ 2147483647 h 631"/>
              <a:gd name="T2" fmla="*/ 2147483647 w 503"/>
              <a:gd name="T3" fmla="*/ 0 h 631"/>
              <a:gd name="T4" fmla="*/ 2147483647 w 503"/>
              <a:gd name="T5" fmla="*/ 2147483647 h 631"/>
              <a:gd name="T6" fmla="*/ 2147483647 w 503"/>
              <a:gd name="T7" fmla="*/ 2147483647 h 631"/>
              <a:gd name="T8" fmla="*/ 2147483647 w 503"/>
              <a:gd name="T9" fmla="*/ 2147483647 h 631"/>
              <a:gd name="T10" fmla="*/ 2147483647 w 503"/>
              <a:gd name="T11" fmla="*/ 2147483647 h 631"/>
              <a:gd name="T12" fmla="*/ 0 w 503"/>
              <a:gd name="T13" fmla="*/ 2147483647 h 631"/>
              <a:gd name="T14" fmla="*/ 0 w 503"/>
              <a:gd name="T15" fmla="*/ 2147483647 h 6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"/>
              <a:gd name="T25" fmla="*/ 0 h 631"/>
              <a:gd name="T26" fmla="*/ 503 w 503"/>
              <a:gd name="T27" fmla="*/ 631 h 6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" h="631">
                <a:moveTo>
                  <a:pt x="0" y="553"/>
                </a:moveTo>
                <a:lnTo>
                  <a:pt x="110" y="0"/>
                </a:lnTo>
                <a:lnTo>
                  <a:pt x="354" y="45"/>
                </a:lnTo>
                <a:lnTo>
                  <a:pt x="334" y="157"/>
                </a:lnTo>
                <a:lnTo>
                  <a:pt x="502" y="182"/>
                </a:lnTo>
                <a:lnTo>
                  <a:pt x="437" y="630"/>
                </a:lnTo>
                <a:lnTo>
                  <a:pt x="0" y="553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523" name="Freeform 70"/>
          <p:cNvSpPr>
            <a:spLocks/>
          </p:cNvSpPr>
          <p:nvPr/>
        </p:nvSpPr>
        <p:spPr bwMode="auto">
          <a:xfrm>
            <a:off x="3470275" y="2178050"/>
            <a:ext cx="962025" cy="792163"/>
          </a:xfrm>
          <a:custGeom>
            <a:avLst/>
            <a:gdLst>
              <a:gd name="T0" fmla="*/ 0 w 624"/>
              <a:gd name="T1" fmla="*/ 2147483647 h 521"/>
              <a:gd name="T2" fmla="*/ 2147483647 w 624"/>
              <a:gd name="T3" fmla="*/ 2147483647 h 521"/>
              <a:gd name="T4" fmla="*/ 2147483647 w 624"/>
              <a:gd name="T5" fmla="*/ 2147483647 h 521"/>
              <a:gd name="T6" fmla="*/ 2147483647 w 624"/>
              <a:gd name="T7" fmla="*/ 0 h 521"/>
              <a:gd name="T8" fmla="*/ 2147483647 w 624"/>
              <a:gd name="T9" fmla="*/ 2147483647 h 521"/>
              <a:gd name="T10" fmla="*/ 2147483647 w 624"/>
              <a:gd name="T11" fmla="*/ 2147483647 h 521"/>
              <a:gd name="T12" fmla="*/ 2147483647 w 624"/>
              <a:gd name="T13" fmla="*/ 2147483647 h 521"/>
              <a:gd name="T14" fmla="*/ 2147483647 w 624"/>
              <a:gd name="T15" fmla="*/ 2147483647 h 521"/>
              <a:gd name="T16" fmla="*/ 2147483647 w 624"/>
              <a:gd name="T17" fmla="*/ 2147483647 h 521"/>
              <a:gd name="T18" fmla="*/ 0 w 624"/>
              <a:gd name="T19" fmla="*/ 2147483647 h 521"/>
              <a:gd name="T20" fmla="*/ 0 w 624"/>
              <a:gd name="T21" fmla="*/ 2147483647 h 5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4"/>
              <a:gd name="T34" fmla="*/ 0 h 521"/>
              <a:gd name="T35" fmla="*/ 624 w 624"/>
              <a:gd name="T36" fmla="*/ 521 h 5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4" h="521">
                <a:moveTo>
                  <a:pt x="0" y="446"/>
                </a:moveTo>
                <a:lnTo>
                  <a:pt x="18" y="335"/>
                </a:lnTo>
                <a:lnTo>
                  <a:pt x="62" y="56"/>
                </a:lnTo>
                <a:lnTo>
                  <a:pt x="72" y="0"/>
                </a:lnTo>
                <a:lnTo>
                  <a:pt x="319" y="38"/>
                </a:lnTo>
                <a:lnTo>
                  <a:pt x="623" y="71"/>
                </a:lnTo>
                <a:lnTo>
                  <a:pt x="603" y="294"/>
                </a:lnTo>
                <a:lnTo>
                  <a:pt x="580" y="520"/>
                </a:lnTo>
                <a:lnTo>
                  <a:pt x="165" y="471"/>
                </a:lnTo>
                <a:lnTo>
                  <a:pt x="0" y="446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4" name="Freeform 71"/>
          <p:cNvSpPr>
            <a:spLocks/>
          </p:cNvSpPr>
          <p:nvPr/>
        </p:nvSpPr>
        <p:spPr bwMode="auto">
          <a:xfrm>
            <a:off x="1866900" y="1619250"/>
            <a:ext cx="1092200" cy="922338"/>
          </a:xfrm>
          <a:custGeom>
            <a:avLst/>
            <a:gdLst>
              <a:gd name="T0" fmla="*/ 0 w 709"/>
              <a:gd name="T1" fmla="*/ 2147483647 h 606"/>
              <a:gd name="T2" fmla="*/ 2147483647 w 709"/>
              <a:gd name="T3" fmla="*/ 2147483647 h 606"/>
              <a:gd name="T4" fmla="*/ 2147483647 w 709"/>
              <a:gd name="T5" fmla="*/ 2147483647 h 606"/>
              <a:gd name="T6" fmla="*/ 2147483647 w 709"/>
              <a:gd name="T7" fmla="*/ 0 h 606"/>
              <a:gd name="T8" fmla="*/ 2147483647 w 709"/>
              <a:gd name="T9" fmla="*/ 2147483647 h 606"/>
              <a:gd name="T10" fmla="*/ 2147483647 w 709"/>
              <a:gd name="T11" fmla="*/ 2147483647 h 606"/>
              <a:gd name="T12" fmla="*/ 2147483647 w 709"/>
              <a:gd name="T13" fmla="*/ 2147483647 h 606"/>
              <a:gd name="T14" fmla="*/ 2147483647 w 709"/>
              <a:gd name="T15" fmla="*/ 2147483647 h 606"/>
              <a:gd name="T16" fmla="*/ 2147483647 w 709"/>
              <a:gd name="T17" fmla="*/ 2147483647 h 606"/>
              <a:gd name="T18" fmla="*/ 2147483647 w 709"/>
              <a:gd name="T19" fmla="*/ 2147483647 h 606"/>
              <a:gd name="T20" fmla="*/ 2147483647 w 709"/>
              <a:gd name="T21" fmla="*/ 2147483647 h 606"/>
              <a:gd name="T22" fmla="*/ 2147483647 w 709"/>
              <a:gd name="T23" fmla="*/ 2147483647 h 606"/>
              <a:gd name="T24" fmla="*/ 2147483647 w 709"/>
              <a:gd name="T25" fmla="*/ 2147483647 h 606"/>
              <a:gd name="T26" fmla="*/ 2147483647 w 709"/>
              <a:gd name="T27" fmla="*/ 2147483647 h 606"/>
              <a:gd name="T28" fmla="*/ 2147483647 w 709"/>
              <a:gd name="T29" fmla="*/ 2147483647 h 606"/>
              <a:gd name="T30" fmla="*/ 2147483647 w 709"/>
              <a:gd name="T31" fmla="*/ 2147483647 h 606"/>
              <a:gd name="T32" fmla="*/ 2147483647 w 709"/>
              <a:gd name="T33" fmla="*/ 2147483647 h 606"/>
              <a:gd name="T34" fmla="*/ 2147483647 w 709"/>
              <a:gd name="T35" fmla="*/ 2147483647 h 606"/>
              <a:gd name="T36" fmla="*/ 2147483647 w 709"/>
              <a:gd name="T37" fmla="*/ 2147483647 h 606"/>
              <a:gd name="T38" fmla="*/ 2147483647 w 709"/>
              <a:gd name="T39" fmla="*/ 2147483647 h 606"/>
              <a:gd name="T40" fmla="*/ 2147483647 w 709"/>
              <a:gd name="T41" fmla="*/ 2147483647 h 606"/>
              <a:gd name="T42" fmla="*/ 2147483647 w 709"/>
              <a:gd name="T43" fmla="*/ 2147483647 h 606"/>
              <a:gd name="T44" fmla="*/ 2147483647 w 709"/>
              <a:gd name="T45" fmla="*/ 2147483647 h 606"/>
              <a:gd name="T46" fmla="*/ 2147483647 w 709"/>
              <a:gd name="T47" fmla="*/ 2147483647 h 606"/>
              <a:gd name="T48" fmla="*/ 2147483647 w 709"/>
              <a:gd name="T49" fmla="*/ 2147483647 h 606"/>
              <a:gd name="T50" fmla="*/ 0 w 709"/>
              <a:gd name="T51" fmla="*/ 2147483647 h 606"/>
              <a:gd name="T52" fmla="*/ 0 w 709"/>
              <a:gd name="T53" fmla="*/ 2147483647 h 6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9"/>
              <a:gd name="T82" fmla="*/ 0 h 606"/>
              <a:gd name="T83" fmla="*/ 709 w 709"/>
              <a:gd name="T84" fmla="*/ 606 h 6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9" h="606">
                <a:moveTo>
                  <a:pt x="0" y="450"/>
                </a:moveTo>
                <a:lnTo>
                  <a:pt x="11" y="340"/>
                </a:lnTo>
                <a:lnTo>
                  <a:pt x="65" y="253"/>
                </a:lnTo>
                <a:lnTo>
                  <a:pt x="152" y="0"/>
                </a:lnTo>
                <a:lnTo>
                  <a:pt x="196" y="14"/>
                </a:lnTo>
                <a:lnTo>
                  <a:pt x="199" y="23"/>
                </a:lnTo>
                <a:lnTo>
                  <a:pt x="211" y="25"/>
                </a:lnTo>
                <a:lnTo>
                  <a:pt x="233" y="69"/>
                </a:lnTo>
                <a:lnTo>
                  <a:pt x="226" y="84"/>
                </a:lnTo>
                <a:lnTo>
                  <a:pt x="262" y="115"/>
                </a:lnTo>
                <a:lnTo>
                  <a:pt x="324" y="111"/>
                </a:lnTo>
                <a:lnTo>
                  <a:pt x="369" y="130"/>
                </a:lnTo>
                <a:lnTo>
                  <a:pt x="391" y="127"/>
                </a:lnTo>
                <a:lnTo>
                  <a:pt x="525" y="130"/>
                </a:lnTo>
                <a:lnTo>
                  <a:pt x="682" y="167"/>
                </a:lnTo>
                <a:lnTo>
                  <a:pt x="687" y="188"/>
                </a:lnTo>
                <a:lnTo>
                  <a:pt x="708" y="214"/>
                </a:lnTo>
                <a:lnTo>
                  <a:pt x="682" y="253"/>
                </a:lnTo>
                <a:lnTo>
                  <a:pt x="655" y="295"/>
                </a:lnTo>
                <a:lnTo>
                  <a:pt x="622" y="327"/>
                </a:lnTo>
                <a:lnTo>
                  <a:pt x="617" y="347"/>
                </a:lnTo>
                <a:lnTo>
                  <a:pt x="638" y="373"/>
                </a:lnTo>
                <a:lnTo>
                  <a:pt x="613" y="420"/>
                </a:lnTo>
                <a:lnTo>
                  <a:pt x="573" y="605"/>
                </a:lnTo>
                <a:lnTo>
                  <a:pt x="332" y="543"/>
                </a:lnTo>
                <a:lnTo>
                  <a:pt x="0" y="450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525" name="Freeform 72"/>
          <p:cNvSpPr>
            <a:spLocks/>
          </p:cNvSpPr>
          <p:nvPr/>
        </p:nvSpPr>
        <p:spPr bwMode="auto">
          <a:xfrm>
            <a:off x="3095625" y="1406525"/>
            <a:ext cx="1397000" cy="881063"/>
          </a:xfrm>
          <a:custGeom>
            <a:avLst/>
            <a:gdLst>
              <a:gd name="T0" fmla="*/ 0 w 907"/>
              <a:gd name="T1" fmla="*/ 2147483647 h 579"/>
              <a:gd name="T2" fmla="*/ 2147483647 w 907"/>
              <a:gd name="T3" fmla="*/ 2147483647 h 579"/>
              <a:gd name="T4" fmla="*/ 2147483647 w 907"/>
              <a:gd name="T5" fmla="*/ 2147483647 h 579"/>
              <a:gd name="T6" fmla="*/ 2147483647 w 907"/>
              <a:gd name="T7" fmla="*/ 2147483647 h 579"/>
              <a:gd name="T8" fmla="*/ 2147483647 w 907"/>
              <a:gd name="T9" fmla="*/ 2147483647 h 579"/>
              <a:gd name="T10" fmla="*/ 2147483647 w 907"/>
              <a:gd name="T11" fmla="*/ 2147483647 h 579"/>
              <a:gd name="T12" fmla="*/ 2147483647 w 907"/>
              <a:gd name="T13" fmla="*/ 2147483647 h 579"/>
              <a:gd name="T14" fmla="*/ 2147483647 w 907"/>
              <a:gd name="T15" fmla="*/ 2147483647 h 579"/>
              <a:gd name="T16" fmla="*/ 2147483647 w 907"/>
              <a:gd name="T17" fmla="*/ 2147483647 h 579"/>
              <a:gd name="T18" fmla="*/ 2147483647 w 907"/>
              <a:gd name="T19" fmla="*/ 2147483647 h 579"/>
              <a:gd name="T20" fmla="*/ 2147483647 w 907"/>
              <a:gd name="T21" fmla="*/ 2147483647 h 579"/>
              <a:gd name="T22" fmla="*/ 2147483647 w 907"/>
              <a:gd name="T23" fmla="*/ 2147483647 h 579"/>
              <a:gd name="T24" fmla="*/ 2147483647 w 907"/>
              <a:gd name="T25" fmla="*/ 2147483647 h 579"/>
              <a:gd name="T26" fmla="*/ 2147483647 w 907"/>
              <a:gd name="T27" fmla="*/ 2147483647 h 579"/>
              <a:gd name="T28" fmla="*/ 2147483647 w 907"/>
              <a:gd name="T29" fmla="*/ 2147483647 h 579"/>
              <a:gd name="T30" fmla="*/ 2147483647 w 907"/>
              <a:gd name="T31" fmla="*/ 2147483647 h 579"/>
              <a:gd name="T32" fmla="*/ 2147483647 w 907"/>
              <a:gd name="T33" fmla="*/ 2147483647 h 579"/>
              <a:gd name="T34" fmla="*/ 2147483647 w 907"/>
              <a:gd name="T35" fmla="*/ 2147483647 h 579"/>
              <a:gd name="T36" fmla="*/ 2147483647 w 907"/>
              <a:gd name="T37" fmla="*/ 2147483647 h 579"/>
              <a:gd name="T38" fmla="*/ 2147483647 w 907"/>
              <a:gd name="T39" fmla="*/ 2147483647 h 579"/>
              <a:gd name="T40" fmla="*/ 2147483647 w 907"/>
              <a:gd name="T41" fmla="*/ 2147483647 h 579"/>
              <a:gd name="T42" fmla="*/ 2147483647 w 907"/>
              <a:gd name="T43" fmla="*/ 2147483647 h 579"/>
              <a:gd name="T44" fmla="*/ 2147483647 w 907"/>
              <a:gd name="T45" fmla="*/ 2147483647 h 579"/>
              <a:gd name="T46" fmla="*/ 2147483647 w 907"/>
              <a:gd name="T47" fmla="*/ 2147483647 h 579"/>
              <a:gd name="T48" fmla="*/ 2147483647 w 907"/>
              <a:gd name="T49" fmla="*/ 2147483647 h 579"/>
              <a:gd name="T50" fmla="*/ 2147483647 w 907"/>
              <a:gd name="T51" fmla="*/ 2147483647 h 579"/>
              <a:gd name="T52" fmla="*/ 2147483647 w 907"/>
              <a:gd name="T53" fmla="*/ 2147483647 h 579"/>
              <a:gd name="T54" fmla="*/ 2147483647 w 907"/>
              <a:gd name="T55" fmla="*/ 2147483647 h 579"/>
              <a:gd name="T56" fmla="*/ 2147483647 w 907"/>
              <a:gd name="T57" fmla="*/ 2147483647 h 579"/>
              <a:gd name="T58" fmla="*/ 2147483647 w 907"/>
              <a:gd name="T59" fmla="*/ 2147483647 h 579"/>
              <a:gd name="T60" fmla="*/ 2147483647 w 907"/>
              <a:gd name="T61" fmla="*/ 2147483647 h 579"/>
              <a:gd name="T62" fmla="*/ 2147483647 w 907"/>
              <a:gd name="T63" fmla="*/ 2147483647 h 579"/>
              <a:gd name="T64" fmla="*/ 2147483647 w 907"/>
              <a:gd name="T65" fmla="*/ 2147483647 h 579"/>
              <a:gd name="T66" fmla="*/ 2147483647 w 907"/>
              <a:gd name="T67" fmla="*/ 0 h 579"/>
              <a:gd name="T68" fmla="*/ 0 w 907"/>
              <a:gd name="T69" fmla="*/ 2147483647 h 579"/>
              <a:gd name="T70" fmla="*/ 0 w 907"/>
              <a:gd name="T71" fmla="*/ 2147483647 h 5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07"/>
              <a:gd name="T109" fmla="*/ 0 h 579"/>
              <a:gd name="T110" fmla="*/ 907 w 907"/>
              <a:gd name="T111" fmla="*/ 579 h 57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07" h="579">
                <a:moveTo>
                  <a:pt x="0" y="106"/>
                </a:moveTo>
                <a:lnTo>
                  <a:pt x="14" y="145"/>
                </a:lnTo>
                <a:lnTo>
                  <a:pt x="17" y="170"/>
                </a:lnTo>
                <a:lnTo>
                  <a:pt x="6" y="173"/>
                </a:lnTo>
                <a:lnTo>
                  <a:pt x="34" y="197"/>
                </a:lnTo>
                <a:lnTo>
                  <a:pt x="62" y="268"/>
                </a:lnTo>
                <a:lnTo>
                  <a:pt x="72" y="267"/>
                </a:lnTo>
                <a:lnTo>
                  <a:pt x="73" y="276"/>
                </a:lnTo>
                <a:lnTo>
                  <a:pt x="87" y="281"/>
                </a:lnTo>
                <a:lnTo>
                  <a:pt x="95" y="281"/>
                </a:lnTo>
                <a:lnTo>
                  <a:pt x="72" y="332"/>
                </a:lnTo>
                <a:lnTo>
                  <a:pt x="75" y="364"/>
                </a:lnTo>
                <a:lnTo>
                  <a:pt x="56" y="396"/>
                </a:lnTo>
                <a:lnTo>
                  <a:pt x="69" y="410"/>
                </a:lnTo>
                <a:lnTo>
                  <a:pt x="106" y="391"/>
                </a:lnTo>
                <a:lnTo>
                  <a:pt x="132" y="498"/>
                </a:lnTo>
                <a:lnTo>
                  <a:pt x="150" y="506"/>
                </a:lnTo>
                <a:lnTo>
                  <a:pt x="151" y="536"/>
                </a:lnTo>
                <a:lnTo>
                  <a:pt x="165" y="550"/>
                </a:lnTo>
                <a:lnTo>
                  <a:pt x="177" y="538"/>
                </a:lnTo>
                <a:lnTo>
                  <a:pt x="198" y="549"/>
                </a:lnTo>
                <a:lnTo>
                  <a:pt x="214" y="536"/>
                </a:lnTo>
                <a:lnTo>
                  <a:pt x="261" y="547"/>
                </a:lnTo>
                <a:lnTo>
                  <a:pt x="273" y="550"/>
                </a:lnTo>
                <a:lnTo>
                  <a:pt x="285" y="528"/>
                </a:lnTo>
                <a:lnTo>
                  <a:pt x="306" y="562"/>
                </a:lnTo>
                <a:lnTo>
                  <a:pt x="315" y="506"/>
                </a:lnTo>
                <a:lnTo>
                  <a:pt x="562" y="545"/>
                </a:lnTo>
                <a:lnTo>
                  <a:pt x="865" y="578"/>
                </a:lnTo>
                <a:lnTo>
                  <a:pt x="875" y="473"/>
                </a:lnTo>
                <a:lnTo>
                  <a:pt x="906" y="133"/>
                </a:lnTo>
                <a:lnTo>
                  <a:pt x="505" y="88"/>
                </a:lnTo>
                <a:lnTo>
                  <a:pt x="303" y="55"/>
                </a:lnTo>
                <a:lnTo>
                  <a:pt x="23" y="0"/>
                </a:lnTo>
                <a:lnTo>
                  <a:pt x="0" y="10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6" name="Freeform 73"/>
          <p:cNvSpPr>
            <a:spLocks/>
          </p:cNvSpPr>
          <p:nvPr/>
        </p:nvSpPr>
        <p:spPr bwMode="auto">
          <a:xfrm>
            <a:off x="3627438" y="2894013"/>
            <a:ext cx="1003300" cy="784225"/>
          </a:xfrm>
          <a:custGeom>
            <a:avLst/>
            <a:gdLst>
              <a:gd name="T0" fmla="*/ 0 w 651"/>
              <a:gd name="T1" fmla="*/ 2147483647 h 515"/>
              <a:gd name="T2" fmla="*/ 2147483647 w 651"/>
              <a:gd name="T3" fmla="*/ 0 h 515"/>
              <a:gd name="T4" fmla="*/ 2147483647 w 651"/>
              <a:gd name="T5" fmla="*/ 2147483647 h 515"/>
              <a:gd name="T6" fmla="*/ 2147483647 w 651"/>
              <a:gd name="T7" fmla="*/ 2147483647 h 515"/>
              <a:gd name="T8" fmla="*/ 2147483647 w 651"/>
              <a:gd name="T9" fmla="*/ 2147483647 h 515"/>
              <a:gd name="T10" fmla="*/ 2147483647 w 651"/>
              <a:gd name="T11" fmla="*/ 2147483647 h 515"/>
              <a:gd name="T12" fmla="*/ 2147483647 w 651"/>
              <a:gd name="T13" fmla="*/ 2147483647 h 515"/>
              <a:gd name="T14" fmla="*/ 2147483647 w 651"/>
              <a:gd name="T15" fmla="*/ 2147483647 h 515"/>
              <a:gd name="T16" fmla="*/ 0 w 651"/>
              <a:gd name="T17" fmla="*/ 2147483647 h 515"/>
              <a:gd name="T18" fmla="*/ 0 w 651"/>
              <a:gd name="T19" fmla="*/ 2147483647 h 5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1"/>
              <a:gd name="T31" fmla="*/ 0 h 515"/>
              <a:gd name="T32" fmla="*/ 651 w 651"/>
              <a:gd name="T33" fmla="*/ 515 h 5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1" h="515">
                <a:moveTo>
                  <a:pt x="0" y="449"/>
                </a:moveTo>
                <a:lnTo>
                  <a:pt x="63" y="0"/>
                </a:lnTo>
                <a:lnTo>
                  <a:pt x="479" y="48"/>
                </a:lnTo>
                <a:lnTo>
                  <a:pt x="650" y="61"/>
                </a:lnTo>
                <a:lnTo>
                  <a:pt x="640" y="172"/>
                </a:lnTo>
                <a:lnTo>
                  <a:pt x="618" y="514"/>
                </a:lnTo>
                <a:lnTo>
                  <a:pt x="534" y="507"/>
                </a:lnTo>
                <a:lnTo>
                  <a:pt x="267" y="484"/>
                </a:lnTo>
                <a:lnTo>
                  <a:pt x="0" y="449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527" name="Freeform 74"/>
          <p:cNvSpPr>
            <a:spLocks/>
          </p:cNvSpPr>
          <p:nvPr/>
        </p:nvSpPr>
        <p:spPr bwMode="auto">
          <a:xfrm>
            <a:off x="5327650" y="2578100"/>
            <a:ext cx="819150" cy="538163"/>
          </a:xfrm>
          <a:custGeom>
            <a:avLst/>
            <a:gdLst>
              <a:gd name="T0" fmla="*/ 0 w 532"/>
              <a:gd name="T1" fmla="*/ 2147483647 h 354"/>
              <a:gd name="T2" fmla="*/ 2147483647 w 532"/>
              <a:gd name="T3" fmla="*/ 2147483647 h 354"/>
              <a:gd name="T4" fmla="*/ 2147483647 w 532"/>
              <a:gd name="T5" fmla="*/ 2147483647 h 354"/>
              <a:gd name="T6" fmla="*/ 2147483647 w 532"/>
              <a:gd name="T7" fmla="*/ 2147483647 h 354"/>
              <a:gd name="T8" fmla="*/ 2147483647 w 532"/>
              <a:gd name="T9" fmla="*/ 2147483647 h 354"/>
              <a:gd name="T10" fmla="*/ 2147483647 w 532"/>
              <a:gd name="T11" fmla="*/ 2147483647 h 354"/>
              <a:gd name="T12" fmla="*/ 2147483647 w 532"/>
              <a:gd name="T13" fmla="*/ 2147483647 h 354"/>
              <a:gd name="T14" fmla="*/ 2147483647 w 532"/>
              <a:gd name="T15" fmla="*/ 2147483647 h 354"/>
              <a:gd name="T16" fmla="*/ 2147483647 w 532"/>
              <a:gd name="T17" fmla="*/ 2147483647 h 354"/>
              <a:gd name="T18" fmla="*/ 2147483647 w 532"/>
              <a:gd name="T19" fmla="*/ 2147483647 h 354"/>
              <a:gd name="T20" fmla="*/ 2147483647 w 532"/>
              <a:gd name="T21" fmla="*/ 2147483647 h 354"/>
              <a:gd name="T22" fmla="*/ 2147483647 w 532"/>
              <a:gd name="T23" fmla="*/ 2147483647 h 354"/>
              <a:gd name="T24" fmla="*/ 2147483647 w 532"/>
              <a:gd name="T25" fmla="*/ 2147483647 h 354"/>
              <a:gd name="T26" fmla="*/ 2147483647 w 532"/>
              <a:gd name="T27" fmla="*/ 2147483647 h 354"/>
              <a:gd name="T28" fmla="*/ 2147483647 w 532"/>
              <a:gd name="T29" fmla="*/ 2147483647 h 354"/>
              <a:gd name="T30" fmla="*/ 2147483647 w 532"/>
              <a:gd name="T31" fmla="*/ 2147483647 h 354"/>
              <a:gd name="T32" fmla="*/ 2147483647 w 532"/>
              <a:gd name="T33" fmla="*/ 2147483647 h 354"/>
              <a:gd name="T34" fmla="*/ 2147483647 w 532"/>
              <a:gd name="T35" fmla="*/ 2147483647 h 354"/>
              <a:gd name="T36" fmla="*/ 2147483647 w 532"/>
              <a:gd name="T37" fmla="*/ 2147483647 h 354"/>
              <a:gd name="T38" fmla="*/ 2147483647 w 532"/>
              <a:gd name="T39" fmla="*/ 2147483647 h 354"/>
              <a:gd name="T40" fmla="*/ 2147483647 w 532"/>
              <a:gd name="T41" fmla="*/ 2147483647 h 354"/>
              <a:gd name="T42" fmla="*/ 2147483647 w 532"/>
              <a:gd name="T43" fmla="*/ 0 h 354"/>
              <a:gd name="T44" fmla="*/ 2147483647 w 532"/>
              <a:gd name="T45" fmla="*/ 2147483647 h 354"/>
              <a:gd name="T46" fmla="*/ 0 w 532"/>
              <a:gd name="T47" fmla="*/ 2147483647 h 354"/>
              <a:gd name="T48" fmla="*/ 0 w 532"/>
              <a:gd name="T49" fmla="*/ 2147483647 h 3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2"/>
              <a:gd name="T76" fmla="*/ 0 h 354"/>
              <a:gd name="T77" fmla="*/ 532 w 532"/>
              <a:gd name="T78" fmla="*/ 354 h 3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2" h="354">
                <a:moveTo>
                  <a:pt x="0" y="7"/>
                </a:moveTo>
                <a:lnTo>
                  <a:pt x="1" y="33"/>
                </a:lnTo>
                <a:lnTo>
                  <a:pt x="11" y="54"/>
                </a:lnTo>
                <a:lnTo>
                  <a:pt x="5" y="75"/>
                </a:lnTo>
                <a:lnTo>
                  <a:pt x="11" y="122"/>
                </a:lnTo>
                <a:lnTo>
                  <a:pt x="36" y="191"/>
                </a:lnTo>
                <a:lnTo>
                  <a:pt x="36" y="214"/>
                </a:lnTo>
                <a:lnTo>
                  <a:pt x="53" y="245"/>
                </a:lnTo>
                <a:lnTo>
                  <a:pt x="61" y="300"/>
                </a:lnTo>
                <a:lnTo>
                  <a:pt x="56" y="315"/>
                </a:lnTo>
                <a:lnTo>
                  <a:pt x="68" y="334"/>
                </a:lnTo>
                <a:lnTo>
                  <a:pt x="408" y="326"/>
                </a:lnTo>
                <a:lnTo>
                  <a:pt x="436" y="353"/>
                </a:lnTo>
                <a:lnTo>
                  <a:pt x="458" y="313"/>
                </a:lnTo>
                <a:lnTo>
                  <a:pt x="470" y="271"/>
                </a:lnTo>
                <a:lnTo>
                  <a:pt x="458" y="242"/>
                </a:lnTo>
                <a:lnTo>
                  <a:pt x="518" y="196"/>
                </a:lnTo>
                <a:lnTo>
                  <a:pt x="531" y="171"/>
                </a:lnTo>
                <a:lnTo>
                  <a:pt x="531" y="160"/>
                </a:lnTo>
                <a:lnTo>
                  <a:pt x="487" y="108"/>
                </a:lnTo>
                <a:lnTo>
                  <a:pt x="443" y="56"/>
                </a:lnTo>
                <a:lnTo>
                  <a:pt x="436" y="0"/>
                </a:lnTo>
                <a:lnTo>
                  <a:pt x="11" y="7"/>
                </a:lnTo>
                <a:lnTo>
                  <a:pt x="0" y="7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8" name="Freeform 75"/>
          <p:cNvSpPr>
            <a:spLocks/>
          </p:cNvSpPr>
          <p:nvPr/>
        </p:nvSpPr>
        <p:spPr bwMode="auto">
          <a:xfrm>
            <a:off x="4572000" y="3159125"/>
            <a:ext cx="1019175" cy="544513"/>
          </a:xfrm>
          <a:custGeom>
            <a:avLst/>
            <a:gdLst>
              <a:gd name="T0" fmla="*/ 0 w 661"/>
              <a:gd name="T1" fmla="*/ 2147483647 h 357"/>
              <a:gd name="T2" fmla="*/ 2147483647 w 661"/>
              <a:gd name="T3" fmla="*/ 0 h 357"/>
              <a:gd name="T4" fmla="*/ 2147483647 w 661"/>
              <a:gd name="T5" fmla="*/ 2147483647 h 357"/>
              <a:gd name="T6" fmla="*/ 2147483647 w 661"/>
              <a:gd name="T7" fmla="*/ 2147483647 h 357"/>
              <a:gd name="T8" fmla="*/ 2147483647 w 661"/>
              <a:gd name="T9" fmla="*/ 2147483647 h 357"/>
              <a:gd name="T10" fmla="*/ 2147483647 w 661"/>
              <a:gd name="T11" fmla="*/ 2147483647 h 357"/>
              <a:gd name="T12" fmla="*/ 2147483647 w 661"/>
              <a:gd name="T13" fmla="*/ 2147483647 h 357"/>
              <a:gd name="T14" fmla="*/ 2147483647 w 661"/>
              <a:gd name="T15" fmla="*/ 2147483647 h 357"/>
              <a:gd name="T16" fmla="*/ 2147483647 w 661"/>
              <a:gd name="T17" fmla="*/ 2147483647 h 357"/>
              <a:gd name="T18" fmla="*/ 2147483647 w 661"/>
              <a:gd name="T19" fmla="*/ 2147483647 h 357"/>
              <a:gd name="T20" fmla="*/ 2147483647 w 661"/>
              <a:gd name="T21" fmla="*/ 2147483647 h 357"/>
              <a:gd name="T22" fmla="*/ 2147483647 w 661"/>
              <a:gd name="T23" fmla="*/ 2147483647 h 357"/>
              <a:gd name="T24" fmla="*/ 2147483647 w 661"/>
              <a:gd name="T25" fmla="*/ 2147483647 h 357"/>
              <a:gd name="T26" fmla="*/ 2147483647 w 661"/>
              <a:gd name="T27" fmla="*/ 2147483647 h 357"/>
              <a:gd name="T28" fmla="*/ 0 w 661"/>
              <a:gd name="T29" fmla="*/ 2147483647 h 357"/>
              <a:gd name="T30" fmla="*/ 0 w 661"/>
              <a:gd name="T31" fmla="*/ 2147483647 h 3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61"/>
              <a:gd name="T49" fmla="*/ 0 h 357"/>
              <a:gd name="T50" fmla="*/ 661 w 661"/>
              <a:gd name="T51" fmla="*/ 357 h 3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61" h="357">
                <a:moveTo>
                  <a:pt x="0" y="338"/>
                </a:moveTo>
                <a:lnTo>
                  <a:pt x="21" y="0"/>
                </a:lnTo>
                <a:lnTo>
                  <a:pt x="268" y="14"/>
                </a:lnTo>
                <a:lnTo>
                  <a:pt x="594" y="17"/>
                </a:lnTo>
                <a:lnTo>
                  <a:pt x="612" y="34"/>
                </a:lnTo>
                <a:lnTo>
                  <a:pt x="622" y="30"/>
                </a:lnTo>
                <a:lnTo>
                  <a:pt x="634" y="37"/>
                </a:lnTo>
                <a:lnTo>
                  <a:pt x="635" y="48"/>
                </a:lnTo>
                <a:lnTo>
                  <a:pt x="625" y="48"/>
                </a:lnTo>
                <a:lnTo>
                  <a:pt x="615" y="71"/>
                </a:lnTo>
                <a:lnTo>
                  <a:pt x="639" y="109"/>
                </a:lnTo>
                <a:lnTo>
                  <a:pt x="660" y="114"/>
                </a:lnTo>
                <a:lnTo>
                  <a:pt x="658" y="354"/>
                </a:lnTo>
                <a:lnTo>
                  <a:pt x="376" y="356"/>
                </a:lnTo>
                <a:lnTo>
                  <a:pt x="0" y="338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29" name="Freeform 76"/>
          <p:cNvSpPr>
            <a:spLocks/>
          </p:cNvSpPr>
          <p:nvPr/>
        </p:nvSpPr>
        <p:spPr bwMode="auto">
          <a:xfrm>
            <a:off x="4367213" y="2627313"/>
            <a:ext cx="1128712" cy="560387"/>
          </a:xfrm>
          <a:custGeom>
            <a:avLst/>
            <a:gdLst>
              <a:gd name="T0" fmla="*/ 0 w 732"/>
              <a:gd name="T1" fmla="*/ 2147483647 h 369"/>
              <a:gd name="T2" fmla="*/ 2147483647 w 732"/>
              <a:gd name="T3" fmla="*/ 0 h 369"/>
              <a:gd name="T4" fmla="*/ 2147483647 w 732"/>
              <a:gd name="T5" fmla="*/ 2147483647 h 369"/>
              <a:gd name="T6" fmla="*/ 2147483647 w 732"/>
              <a:gd name="T7" fmla="*/ 2147483647 h 369"/>
              <a:gd name="T8" fmla="*/ 2147483647 w 732"/>
              <a:gd name="T9" fmla="*/ 2147483647 h 369"/>
              <a:gd name="T10" fmla="*/ 2147483647 w 732"/>
              <a:gd name="T11" fmla="*/ 2147483647 h 369"/>
              <a:gd name="T12" fmla="*/ 2147483647 w 732"/>
              <a:gd name="T13" fmla="*/ 2147483647 h 369"/>
              <a:gd name="T14" fmla="*/ 2147483647 w 732"/>
              <a:gd name="T15" fmla="*/ 2147483647 h 369"/>
              <a:gd name="T16" fmla="*/ 2147483647 w 732"/>
              <a:gd name="T17" fmla="*/ 2147483647 h 369"/>
              <a:gd name="T18" fmla="*/ 2147483647 w 732"/>
              <a:gd name="T19" fmla="*/ 2147483647 h 369"/>
              <a:gd name="T20" fmla="*/ 2147483647 w 732"/>
              <a:gd name="T21" fmla="*/ 2147483647 h 369"/>
              <a:gd name="T22" fmla="*/ 2147483647 w 732"/>
              <a:gd name="T23" fmla="*/ 2147483647 h 369"/>
              <a:gd name="T24" fmla="*/ 2147483647 w 732"/>
              <a:gd name="T25" fmla="*/ 2147483647 h 369"/>
              <a:gd name="T26" fmla="*/ 2147483647 w 732"/>
              <a:gd name="T27" fmla="*/ 2147483647 h 369"/>
              <a:gd name="T28" fmla="*/ 2147483647 w 732"/>
              <a:gd name="T29" fmla="*/ 2147483647 h 369"/>
              <a:gd name="T30" fmla="*/ 2147483647 w 732"/>
              <a:gd name="T31" fmla="*/ 2147483647 h 369"/>
              <a:gd name="T32" fmla="*/ 2147483647 w 732"/>
              <a:gd name="T33" fmla="*/ 2147483647 h 369"/>
              <a:gd name="T34" fmla="*/ 2147483647 w 732"/>
              <a:gd name="T35" fmla="*/ 2147483647 h 369"/>
              <a:gd name="T36" fmla="*/ 2147483647 w 732"/>
              <a:gd name="T37" fmla="*/ 2147483647 h 369"/>
              <a:gd name="T38" fmla="*/ 0 w 732"/>
              <a:gd name="T39" fmla="*/ 2147483647 h 369"/>
              <a:gd name="T40" fmla="*/ 0 w 732"/>
              <a:gd name="T41" fmla="*/ 2147483647 h 3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32"/>
              <a:gd name="T64" fmla="*/ 0 h 369"/>
              <a:gd name="T65" fmla="*/ 732 w 732"/>
              <a:gd name="T66" fmla="*/ 369 h 36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32" h="369">
                <a:moveTo>
                  <a:pt x="0" y="225"/>
                </a:moveTo>
                <a:lnTo>
                  <a:pt x="21" y="0"/>
                </a:lnTo>
                <a:lnTo>
                  <a:pt x="471" y="27"/>
                </a:lnTo>
                <a:lnTo>
                  <a:pt x="502" y="51"/>
                </a:lnTo>
                <a:lnTo>
                  <a:pt x="554" y="48"/>
                </a:lnTo>
                <a:lnTo>
                  <a:pt x="582" y="54"/>
                </a:lnTo>
                <a:lnTo>
                  <a:pt x="612" y="68"/>
                </a:lnTo>
                <a:lnTo>
                  <a:pt x="627" y="86"/>
                </a:lnTo>
                <a:lnTo>
                  <a:pt x="640" y="90"/>
                </a:lnTo>
                <a:lnTo>
                  <a:pt x="666" y="159"/>
                </a:lnTo>
                <a:lnTo>
                  <a:pt x="666" y="182"/>
                </a:lnTo>
                <a:lnTo>
                  <a:pt x="683" y="214"/>
                </a:lnTo>
                <a:lnTo>
                  <a:pt x="691" y="268"/>
                </a:lnTo>
                <a:lnTo>
                  <a:pt x="685" y="283"/>
                </a:lnTo>
                <a:lnTo>
                  <a:pt x="698" y="302"/>
                </a:lnTo>
                <a:lnTo>
                  <a:pt x="731" y="368"/>
                </a:lnTo>
                <a:lnTo>
                  <a:pt x="406" y="365"/>
                </a:lnTo>
                <a:lnTo>
                  <a:pt x="159" y="349"/>
                </a:lnTo>
                <a:lnTo>
                  <a:pt x="167" y="237"/>
                </a:lnTo>
                <a:lnTo>
                  <a:pt x="0" y="225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530" name="Freeform 77"/>
          <p:cNvSpPr>
            <a:spLocks/>
          </p:cNvSpPr>
          <p:nvPr/>
        </p:nvSpPr>
        <p:spPr bwMode="auto">
          <a:xfrm>
            <a:off x="2749550" y="1381125"/>
            <a:ext cx="819150" cy="1309688"/>
          </a:xfrm>
          <a:custGeom>
            <a:avLst/>
            <a:gdLst>
              <a:gd name="T0" fmla="*/ 0 w 531"/>
              <a:gd name="T1" fmla="*/ 2147483647 h 861"/>
              <a:gd name="T2" fmla="*/ 2147483647 w 531"/>
              <a:gd name="T3" fmla="*/ 2147483647 h 861"/>
              <a:gd name="T4" fmla="*/ 2147483647 w 531"/>
              <a:gd name="T5" fmla="*/ 2147483647 h 861"/>
              <a:gd name="T6" fmla="*/ 2147483647 w 531"/>
              <a:gd name="T7" fmla="*/ 2147483647 h 861"/>
              <a:gd name="T8" fmla="*/ 2147483647 w 531"/>
              <a:gd name="T9" fmla="*/ 2147483647 h 861"/>
              <a:gd name="T10" fmla="*/ 2147483647 w 531"/>
              <a:gd name="T11" fmla="*/ 2147483647 h 861"/>
              <a:gd name="T12" fmla="*/ 2147483647 w 531"/>
              <a:gd name="T13" fmla="*/ 2147483647 h 861"/>
              <a:gd name="T14" fmla="*/ 2147483647 w 531"/>
              <a:gd name="T15" fmla="*/ 2147483647 h 861"/>
              <a:gd name="T16" fmla="*/ 2147483647 w 531"/>
              <a:gd name="T17" fmla="*/ 2147483647 h 861"/>
              <a:gd name="T18" fmla="*/ 2147483647 w 531"/>
              <a:gd name="T19" fmla="*/ 2147483647 h 861"/>
              <a:gd name="T20" fmla="*/ 2147483647 w 531"/>
              <a:gd name="T21" fmla="*/ 2147483647 h 861"/>
              <a:gd name="T22" fmla="*/ 2147483647 w 531"/>
              <a:gd name="T23" fmla="*/ 0 h 861"/>
              <a:gd name="T24" fmla="*/ 2147483647 w 531"/>
              <a:gd name="T25" fmla="*/ 2147483647 h 861"/>
              <a:gd name="T26" fmla="*/ 2147483647 w 531"/>
              <a:gd name="T27" fmla="*/ 2147483647 h 861"/>
              <a:gd name="T28" fmla="*/ 2147483647 w 531"/>
              <a:gd name="T29" fmla="*/ 2147483647 h 861"/>
              <a:gd name="T30" fmla="*/ 2147483647 w 531"/>
              <a:gd name="T31" fmla="*/ 2147483647 h 861"/>
              <a:gd name="T32" fmla="*/ 2147483647 w 531"/>
              <a:gd name="T33" fmla="*/ 2147483647 h 861"/>
              <a:gd name="T34" fmla="*/ 2147483647 w 531"/>
              <a:gd name="T35" fmla="*/ 2147483647 h 861"/>
              <a:gd name="T36" fmla="*/ 2147483647 w 531"/>
              <a:gd name="T37" fmla="*/ 2147483647 h 861"/>
              <a:gd name="T38" fmla="*/ 2147483647 w 531"/>
              <a:gd name="T39" fmla="*/ 2147483647 h 861"/>
              <a:gd name="T40" fmla="*/ 2147483647 w 531"/>
              <a:gd name="T41" fmla="*/ 2147483647 h 861"/>
              <a:gd name="T42" fmla="*/ 2147483647 w 531"/>
              <a:gd name="T43" fmla="*/ 2147483647 h 861"/>
              <a:gd name="T44" fmla="*/ 2147483647 w 531"/>
              <a:gd name="T45" fmla="*/ 2147483647 h 861"/>
              <a:gd name="T46" fmla="*/ 2147483647 w 531"/>
              <a:gd name="T47" fmla="*/ 2147483647 h 861"/>
              <a:gd name="T48" fmla="*/ 2147483647 w 531"/>
              <a:gd name="T49" fmla="*/ 2147483647 h 861"/>
              <a:gd name="T50" fmla="*/ 2147483647 w 531"/>
              <a:gd name="T51" fmla="*/ 2147483647 h 861"/>
              <a:gd name="T52" fmla="*/ 2147483647 w 531"/>
              <a:gd name="T53" fmla="*/ 2147483647 h 861"/>
              <a:gd name="T54" fmla="*/ 2147483647 w 531"/>
              <a:gd name="T55" fmla="*/ 2147483647 h 861"/>
              <a:gd name="T56" fmla="*/ 2147483647 w 531"/>
              <a:gd name="T57" fmla="*/ 2147483647 h 861"/>
              <a:gd name="T58" fmla="*/ 2147483647 w 531"/>
              <a:gd name="T59" fmla="*/ 2147483647 h 861"/>
              <a:gd name="T60" fmla="*/ 2147483647 w 531"/>
              <a:gd name="T61" fmla="*/ 2147483647 h 861"/>
              <a:gd name="T62" fmla="*/ 2147483647 w 531"/>
              <a:gd name="T63" fmla="*/ 2147483647 h 861"/>
              <a:gd name="T64" fmla="*/ 2147483647 w 531"/>
              <a:gd name="T65" fmla="*/ 2147483647 h 861"/>
              <a:gd name="T66" fmla="*/ 2147483647 w 531"/>
              <a:gd name="T67" fmla="*/ 2147483647 h 861"/>
              <a:gd name="T68" fmla="*/ 2147483647 w 531"/>
              <a:gd name="T69" fmla="*/ 2147483647 h 861"/>
              <a:gd name="T70" fmla="*/ 2147483647 w 531"/>
              <a:gd name="T71" fmla="*/ 2147483647 h 861"/>
              <a:gd name="T72" fmla="*/ 2147483647 w 531"/>
              <a:gd name="T73" fmla="*/ 2147483647 h 861"/>
              <a:gd name="T74" fmla="*/ 2147483647 w 531"/>
              <a:gd name="T75" fmla="*/ 2147483647 h 861"/>
              <a:gd name="T76" fmla="*/ 2147483647 w 531"/>
              <a:gd name="T77" fmla="*/ 2147483647 h 861"/>
              <a:gd name="T78" fmla="*/ 2147483647 w 531"/>
              <a:gd name="T79" fmla="*/ 2147483647 h 861"/>
              <a:gd name="T80" fmla="*/ 2147483647 w 531"/>
              <a:gd name="T81" fmla="*/ 2147483647 h 861"/>
              <a:gd name="T82" fmla="*/ 0 w 531"/>
              <a:gd name="T83" fmla="*/ 2147483647 h 861"/>
              <a:gd name="T84" fmla="*/ 0 w 531"/>
              <a:gd name="T85" fmla="*/ 2147483647 h 8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31"/>
              <a:gd name="T130" fmla="*/ 0 h 861"/>
              <a:gd name="T131" fmla="*/ 531 w 531"/>
              <a:gd name="T132" fmla="*/ 861 h 8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31" h="861">
                <a:moveTo>
                  <a:pt x="0" y="763"/>
                </a:moveTo>
                <a:lnTo>
                  <a:pt x="40" y="578"/>
                </a:lnTo>
                <a:lnTo>
                  <a:pt x="64" y="531"/>
                </a:lnTo>
                <a:lnTo>
                  <a:pt x="44" y="505"/>
                </a:lnTo>
                <a:lnTo>
                  <a:pt x="48" y="484"/>
                </a:lnTo>
                <a:lnTo>
                  <a:pt x="81" y="453"/>
                </a:lnTo>
                <a:lnTo>
                  <a:pt x="109" y="410"/>
                </a:lnTo>
                <a:lnTo>
                  <a:pt x="134" y="372"/>
                </a:lnTo>
                <a:lnTo>
                  <a:pt x="113" y="345"/>
                </a:lnTo>
                <a:lnTo>
                  <a:pt x="109" y="325"/>
                </a:lnTo>
                <a:lnTo>
                  <a:pt x="110" y="279"/>
                </a:lnTo>
                <a:lnTo>
                  <a:pt x="174" y="0"/>
                </a:lnTo>
                <a:lnTo>
                  <a:pt x="247" y="16"/>
                </a:lnTo>
                <a:lnTo>
                  <a:pt x="222" y="123"/>
                </a:lnTo>
                <a:lnTo>
                  <a:pt x="238" y="162"/>
                </a:lnTo>
                <a:lnTo>
                  <a:pt x="241" y="187"/>
                </a:lnTo>
                <a:lnTo>
                  <a:pt x="230" y="190"/>
                </a:lnTo>
                <a:lnTo>
                  <a:pt x="258" y="215"/>
                </a:lnTo>
                <a:lnTo>
                  <a:pt x="286" y="285"/>
                </a:lnTo>
                <a:lnTo>
                  <a:pt x="296" y="284"/>
                </a:lnTo>
                <a:lnTo>
                  <a:pt x="296" y="294"/>
                </a:lnTo>
                <a:lnTo>
                  <a:pt x="311" y="298"/>
                </a:lnTo>
                <a:lnTo>
                  <a:pt x="319" y="298"/>
                </a:lnTo>
                <a:lnTo>
                  <a:pt x="296" y="349"/>
                </a:lnTo>
                <a:lnTo>
                  <a:pt x="299" y="381"/>
                </a:lnTo>
                <a:lnTo>
                  <a:pt x="280" y="414"/>
                </a:lnTo>
                <a:lnTo>
                  <a:pt x="293" y="427"/>
                </a:lnTo>
                <a:lnTo>
                  <a:pt x="330" y="408"/>
                </a:lnTo>
                <a:lnTo>
                  <a:pt x="356" y="516"/>
                </a:lnTo>
                <a:lnTo>
                  <a:pt x="374" y="524"/>
                </a:lnTo>
                <a:lnTo>
                  <a:pt x="374" y="554"/>
                </a:lnTo>
                <a:lnTo>
                  <a:pt x="389" y="568"/>
                </a:lnTo>
                <a:lnTo>
                  <a:pt x="401" y="556"/>
                </a:lnTo>
                <a:lnTo>
                  <a:pt x="421" y="567"/>
                </a:lnTo>
                <a:lnTo>
                  <a:pt x="438" y="554"/>
                </a:lnTo>
                <a:lnTo>
                  <a:pt x="485" y="564"/>
                </a:lnTo>
                <a:lnTo>
                  <a:pt x="497" y="568"/>
                </a:lnTo>
                <a:lnTo>
                  <a:pt x="509" y="546"/>
                </a:lnTo>
                <a:lnTo>
                  <a:pt x="530" y="580"/>
                </a:lnTo>
                <a:lnTo>
                  <a:pt x="485" y="860"/>
                </a:lnTo>
                <a:lnTo>
                  <a:pt x="241" y="813"/>
                </a:lnTo>
                <a:lnTo>
                  <a:pt x="0" y="763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0531" name="Group 78"/>
          <p:cNvGrpSpPr>
            <a:grpSpLocks/>
          </p:cNvGrpSpPr>
          <p:nvPr/>
        </p:nvGrpSpPr>
        <p:grpSpPr bwMode="auto">
          <a:xfrm>
            <a:off x="2109788" y="1219200"/>
            <a:ext cx="911225" cy="657225"/>
            <a:chOff x="1288" y="817"/>
            <a:chExt cx="591" cy="432"/>
          </a:xfrm>
          <a:solidFill>
            <a:srgbClr val="00B050"/>
          </a:solidFill>
        </p:grpSpPr>
        <p:sp>
          <p:nvSpPr>
            <p:cNvPr id="20550" name="Freeform 79"/>
            <p:cNvSpPr>
              <a:spLocks/>
            </p:cNvSpPr>
            <p:nvPr/>
          </p:nvSpPr>
          <p:spPr bwMode="auto">
            <a:xfrm>
              <a:off x="1288" y="817"/>
              <a:ext cx="591" cy="432"/>
            </a:xfrm>
            <a:custGeom>
              <a:avLst/>
              <a:gdLst>
                <a:gd name="T0" fmla="*/ 18 w 591"/>
                <a:gd name="T1" fmla="*/ 117 h 432"/>
                <a:gd name="T2" fmla="*/ 13 w 591"/>
                <a:gd name="T3" fmla="*/ 183 h 432"/>
                <a:gd name="T4" fmla="*/ 23 w 591"/>
                <a:gd name="T5" fmla="*/ 191 h 432"/>
                <a:gd name="T6" fmla="*/ 11 w 591"/>
                <a:gd name="T7" fmla="*/ 212 h 432"/>
                <a:gd name="T8" fmla="*/ 17 w 591"/>
                <a:gd name="T9" fmla="*/ 224 h 432"/>
                <a:gd name="T10" fmla="*/ 5 w 591"/>
                <a:gd name="T11" fmla="*/ 248 h 432"/>
                <a:gd name="T12" fmla="*/ 0 w 591"/>
                <a:gd name="T13" fmla="*/ 256 h 432"/>
                <a:gd name="T14" fmla="*/ 42 w 591"/>
                <a:gd name="T15" fmla="*/ 286 h 432"/>
                <a:gd name="T16" fmla="*/ 69 w 591"/>
                <a:gd name="T17" fmla="*/ 347 h 432"/>
                <a:gd name="T18" fmla="*/ 211 w 591"/>
                <a:gd name="T19" fmla="*/ 393 h 432"/>
                <a:gd name="T20" fmla="*/ 524 w 591"/>
                <a:gd name="T21" fmla="*/ 431 h 432"/>
                <a:gd name="T22" fmla="*/ 178 w 591"/>
                <a:gd name="T23" fmla="*/ 0 h 432"/>
                <a:gd name="T24" fmla="*/ 174 w 591"/>
                <a:gd name="T25" fmla="*/ 7 h 432"/>
                <a:gd name="T26" fmla="*/ 178 w 591"/>
                <a:gd name="T27" fmla="*/ 29 h 432"/>
                <a:gd name="T28" fmla="*/ 187 w 591"/>
                <a:gd name="T29" fmla="*/ 42 h 432"/>
                <a:gd name="T30" fmla="*/ 172 w 591"/>
                <a:gd name="T31" fmla="*/ 53 h 432"/>
                <a:gd name="T32" fmla="*/ 176 w 591"/>
                <a:gd name="T33" fmla="*/ 62 h 432"/>
                <a:gd name="T34" fmla="*/ 186 w 591"/>
                <a:gd name="T35" fmla="*/ 109 h 432"/>
                <a:gd name="T36" fmla="*/ 178 w 591"/>
                <a:gd name="T37" fmla="*/ 118 h 432"/>
                <a:gd name="T38" fmla="*/ 166 w 591"/>
                <a:gd name="T39" fmla="*/ 146 h 432"/>
                <a:gd name="T40" fmla="*/ 163 w 591"/>
                <a:gd name="T41" fmla="*/ 155 h 432"/>
                <a:gd name="T42" fmla="*/ 151 w 591"/>
                <a:gd name="T43" fmla="*/ 191 h 432"/>
                <a:gd name="T44" fmla="*/ 125 w 591"/>
                <a:gd name="T45" fmla="*/ 203 h 432"/>
                <a:gd name="T46" fmla="*/ 116 w 591"/>
                <a:gd name="T47" fmla="*/ 198 h 432"/>
                <a:gd name="T48" fmla="*/ 105 w 591"/>
                <a:gd name="T49" fmla="*/ 204 h 432"/>
                <a:gd name="T50" fmla="*/ 106 w 591"/>
                <a:gd name="T51" fmla="*/ 191 h 432"/>
                <a:gd name="T52" fmla="*/ 99 w 591"/>
                <a:gd name="T53" fmla="*/ 183 h 432"/>
                <a:gd name="T54" fmla="*/ 113 w 591"/>
                <a:gd name="T55" fmla="*/ 177 h 432"/>
                <a:gd name="T56" fmla="*/ 122 w 591"/>
                <a:gd name="T57" fmla="*/ 192 h 432"/>
                <a:gd name="T58" fmla="*/ 133 w 591"/>
                <a:gd name="T59" fmla="*/ 180 h 432"/>
                <a:gd name="T60" fmla="*/ 144 w 591"/>
                <a:gd name="T61" fmla="*/ 172 h 432"/>
                <a:gd name="T62" fmla="*/ 138 w 591"/>
                <a:gd name="T63" fmla="*/ 155 h 432"/>
                <a:gd name="T64" fmla="*/ 148 w 591"/>
                <a:gd name="T65" fmla="*/ 135 h 432"/>
                <a:gd name="T66" fmla="*/ 157 w 591"/>
                <a:gd name="T67" fmla="*/ 113 h 432"/>
                <a:gd name="T68" fmla="*/ 143 w 591"/>
                <a:gd name="T69" fmla="*/ 130 h 432"/>
                <a:gd name="T70" fmla="*/ 116 w 591"/>
                <a:gd name="T71" fmla="*/ 149 h 432"/>
                <a:gd name="T72" fmla="*/ 105 w 591"/>
                <a:gd name="T73" fmla="*/ 166 h 432"/>
                <a:gd name="T74" fmla="*/ 129 w 591"/>
                <a:gd name="T75" fmla="*/ 135 h 432"/>
                <a:gd name="T76" fmla="*/ 150 w 591"/>
                <a:gd name="T77" fmla="*/ 121 h 432"/>
                <a:gd name="T78" fmla="*/ 151 w 591"/>
                <a:gd name="T79" fmla="*/ 101 h 432"/>
                <a:gd name="T80" fmla="*/ 148 w 591"/>
                <a:gd name="T81" fmla="*/ 89 h 432"/>
                <a:gd name="T82" fmla="*/ 138 w 591"/>
                <a:gd name="T83" fmla="*/ 91 h 432"/>
                <a:gd name="T84" fmla="*/ 124 w 591"/>
                <a:gd name="T85" fmla="*/ 78 h 432"/>
                <a:gd name="T86" fmla="*/ 23 w 591"/>
                <a:gd name="T87" fmla="*/ 18 h 432"/>
                <a:gd name="T88" fmla="*/ 11 w 591"/>
                <a:gd name="T89" fmla="*/ 74 h 4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1"/>
                <a:gd name="T136" fmla="*/ 0 h 432"/>
                <a:gd name="T137" fmla="*/ 591 w 591"/>
                <a:gd name="T138" fmla="*/ 432 h 4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1" h="432">
                  <a:moveTo>
                    <a:pt x="11" y="74"/>
                  </a:moveTo>
                  <a:lnTo>
                    <a:pt x="19" y="94"/>
                  </a:lnTo>
                  <a:lnTo>
                    <a:pt x="18" y="117"/>
                  </a:lnTo>
                  <a:lnTo>
                    <a:pt x="17" y="142"/>
                  </a:lnTo>
                  <a:lnTo>
                    <a:pt x="19" y="151"/>
                  </a:lnTo>
                  <a:lnTo>
                    <a:pt x="13" y="183"/>
                  </a:lnTo>
                  <a:lnTo>
                    <a:pt x="25" y="177"/>
                  </a:lnTo>
                  <a:lnTo>
                    <a:pt x="39" y="191"/>
                  </a:lnTo>
                  <a:lnTo>
                    <a:pt x="23" y="191"/>
                  </a:lnTo>
                  <a:lnTo>
                    <a:pt x="13" y="191"/>
                  </a:lnTo>
                  <a:lnTo>
                    <a:pt x="13" y="203"/>
                  </a:lnTo>
                  <a:lnTo>
                    <a:pt x="11" y="212"/>
                  </a:lnTo>
                  <a:lnTo>
                    <a:pt x="26" y="212"/>
                  </a:lnTo>
                  <a:lnTo>
                    <a:pt x="27" y="217"/>
                  </a:lnTo>
                  <a:lnTo>
                    <a:pt x="17" y="224"/>
                  </a:lnTo>
                  <a:lnTo>
                    <a:pt x="18" y="236"/>
                  </a:lnTo>
                  <a:lnTo>
                    <a:pt x="10" y="250"/>
                  </a:lnTo>
                  <a:lnTo>
                    <a:pt x="5" y="248"/>
                  </a:lnTo>
                  <a:lnTo>
                    <a:pt x="11" y="229"/>
                  </a:lnTo>
                  <a:lnTo>
                    <a:pt x="7" y="223"/>
                  </a:lnTo>
                  <a:lnTo>
                    <a:pt x="0" y="256"/>
                  </a:lnTo>
                  <a:lnTo>
                    <a:pt x="13" y="264"/>
                  </a:lnTo>
                  <a:lnTo>
                    <a:pt x="39" y="276"/>
                  </a:lnTo>
                  <a:lnTo>
                    <a:pt x="42" y="286"/>
                  </a:lnTo>
                  <a:lnTo>
                    <a:pt x="54" y="288"/>
                  </a:lnTo>
                  <a:lnTo>
                    <a:pt x="75" y="332"/>
                  </a:lnTo>
                  <a:lnTo>
                    <a:pt x="69" y="347"/>
                  </a:lnTo>
                  <a:lnTo>
                    <a:pt x="105" y="378"/>
                  </a:lnTo>
                  <a:lnTo>
                    <a:pt x="166" y="374"/>
                  </a:lnTo>
                  <a:lnTo>
                    <a:pt x="211" y="393"/>
                  </a:lnTo>
                  <a:lnTo>
                    <a:pt x="233" y="390"/>
                  </a:lnTo>
                  <a:lnTo>
                    <a:pt x="367" y="393"/>
                  </a:lnTo>
                  <a:lnTo>
                    <a:pt x="524" y="431"/>
                  </a:lnTo>
                  <a:lnTo>
                    <a:pt x="526" y="384"/>
                  </a:lnTo>
                  <a:lnTo>
                    <a:pt x="590" y="106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8" y="7"/>
                  </a:lnTo>
                  <a:lnTo>
                    <a:pt x="174" y="7"/>
                  </a:lnTo>
                  <a:lnTo>
                    <a:pt x="178" y="14"/>
                  </a:lnTo>
                  <a:lnTo>
                    <a:pt x="176" y="20"/>
                  </a:lnTo>
                  <a:lnTo>
                    <a:pt x="178" y="29"/>
                  </a:lnTo>
                  <a:lnTo>
                    <a:pt x="186" y="26"/>
                  </a:lnTo>
                  <a:lnTo>
                    <a:pt x="191" y="30"/>
                  </a:lnTo>
                  <a:lnTo>
                    <a:pt x="187" y="42"/>
                  </a:lnTo>
                  <a:lnTo>
                    <a:pt x="191" y="46"/>
                  </a:lnTo>
                  <a:lnTo>
                    <a:pt x="181" y="61"/>
                  </a:lnTo>
                  <a:lnTo>
                    <a:pt x="172" y="53"/>
                  </a:lnTo>
                  <a:lnTo>
                    <a:pt x="168" y="53"/>
                  </a:lnTo>
                  <a:lnTo>
                    <a:pt x="168" y="60"/>
                  </a:lnTo>
                  <a:lnTo>
                    <a:pt x="176" y="62"/>
                  </a:lnTo>
                  <a:lnTo>
                    <a:pt x="186" y="81"/>
                  </a:lnTo>
                  <a:lnTo>
                    <a:pt x="178" y="103"/>
                  </a:lnTo>
                  <a:lnTo>
                    <a:pt x="186" y="109"/>
                  </a:lnTo>
                  <a:lnTo>
                    <a:pt x="189" y="109"/>
                  </a:lnTo>
                  <a:lnTo>
                    <a:pt x="186" y="116"/>
                  </a:lnTo>
                  <a:lnTo>
                    <a:pt x="178" y="118"/>
                  </a:lnTo>
                  <a:lnTo>
                    <a:pt x="168" y="134"/>
                  </a:lnTo>
                  <a:lnTo>
                    <a:pt x="168" y="136"/>
                  </a:lnTo>
                  <a:lnTo>
                    <a:pt x="166" y="146"/>
                  </a:lnTo>
                  <a:lnTo>
                    <a:pt x="163" y="146"/>
                  </a:lnTo>
                  <a:lnTo>
                    <a:pt x="166" y="153"/>
                  </a:lnTo>
                  <a:lnTo>
                    <a:pt x="163" y="155"/>
                  </a:lnTo>
                  <a:lnTo>
                    <a:pt x="160" y="180"/>
                  </a:lnTo>
                  <a:lnTo>
                    <a:pt x="151" y="184"/>
                  </a:lnTo>
                  <a:lnTo>
                    <a:pt x="151" y="191"/>
                  </a:lnTo>
                  <a:lnTo>
                    <a:pt x="143" y="181"/>
                  </a:lnTo>
                  <a:lnTo>
                    <a:pt x="142" y="186"/>
                  </a:lnTo>
                  <a:lnTo>
                    <a:pt x="125" y="203"/>
                  </a:lnTo>
                  <a:lnTo>
                    <a:pt x="120" y="199"/>
                  </a:lnTo>
                  <a:lnTo>
                    <a:pt x="116" y="192"/>
                  </a:lnTo>
                  <a:lnTo>
                    <a:pt x="116" y="198"/>
                  </a:lnTo>
                  <a:lnTo>
                    <a:pt x="112" y="192"/>
                  </a:lnTo>
                  <a:lnTo>
                    <a:pt x="106" y="205"/>
                  </a:lnTo>
                  <a:lnTo>
                    <a:pt x="105" y="204"/>
                  </a:lnTo>
                  <a:lnTo>
                    <a:pt x="106" y="196"/>
                  </a:lnTo>
                  <a:lnTo>
                    <a:pt x="103" y="197"/>
                  </a:lnTo>
                  <a:lnTo>
                    <a:pt x="106" y="191"/>
                  </a:lnTo>
                  <a:lnTo>
                    <a:pt x="100" y="191"/>
                  </a:lnTo>
                  <a:lnTo>
                    <a:pt x="105" y="185"/>
                  </a:lnTo>
                  <a:lnTo>
                    <a:pt x="99" y="183"/>
                  </a:lnTo>
                  <a:lnTo>
                    <a:pt x="103" y="179"/>
                  </a:lnTo>
                  <a:lnTo>
                    <a:pt x="108" y="183"/>
                  </a:lnTo>
                  <a:lnTo>
                    <a:pt x="113" y="177"/>
                  </a:lnTo>
                  <a:lnTo>
                    <a:pt x="125" y="169"/>
                  </a:lnTo>
                  <a:lnTo>
                    <a:pt x="120" y="184"/>
                  </a:lnTo>
                  <a:lnTo>
                    <a:pt x="122" y="192"/>
                  </a:lnTo>
                  <a:lnTo>
                    <a:pt x="129" y="179"/>
                  </a:lnTo>
                  <a:lnTo>
                    <a:pt x="138" y="172"/>
                  </a:lnTo>
                  <a:lnTo>
                    <a:pt x="133" y="180"/>
                  </a:lnTo>
                  <a:lnTo>
                    <a:pt x="138" y="186"/>
                  </a:lnTo>
                  <a:lnTo>
                    <a:pt x="138" y="179"/>
                  </a:lnTo>
                  <a:lnTo>
                    <a:pt x="144" y="172"/>
                  </a:lnTo>
                  <a:lnTo>
                    <a:pt x="151" y="162"/>
                  </a:lnTo>
                  <a:lnTo>
                    <a:pt x="150" y="155"/>
                  </a:lnTo>
                  <a:lnTo>
                    <a:pt x="138" y="155"/>
                  </a:lnTo>
                  <a:lnTo>
                    <a:pt x="141" y="146"/>
                  </a:lnTo>
                  <a:lnTo>
                    <a:pt x="148" y="151"/>
                  </a:lnTo>
                  <a:lnTo>
                    <a:pt x="148" y="135"/>
                  </a:lnTo>
                  <a:lnTo>
                    <a:pt x="163" y="135"/>
                  </a:lnTo>
                  <a:lnTo>
                    <a:pt x="163" y="121"/>
                  </a:lnTo>
                  <a:lnTo>
                    <a:pt x="157" y="113"/>
                  </a:lnTo>
                  <a:lnTo>
                    <a:pt x="157" y="126"/>
                  </a:lnTo>
                  <a:lnTo>
                    <a:pt x="152" y="122"/>
                  </a:lnTo>
                  <a:lnTo>
                    <a:pt x="143" y="130"/>
                  </a:lnTo>
                  <a:lnTo>
                    <a:pt x="137" y="138"/>
                  </a:lnTo>
                  <a:lnTo>
                    <a:pt x="129" y="139"/>
                  </a:lnTo>
                  <a:lnTo>
                    <a:pt x="116" y="149"/>
                  </a:lnTo>
                  <a:lnTo>
                    <a:pt x="104" y="162"/>
                  </a:lnTo>
                  <a:lnTo>
                    <a:pt x="124" y="165"/>
                  </a:lnTo>
                  <a:lnTo>
                    <a:pt x="105" y="166"/>
                  </a:lnTo>
                  <a:lnTo>
                    <a:pt x="99" y="165"/>
                  </a:lnTo>
                  <a:lnTo>
                    <a:pt x="116" y="139"/>
                  </a:lnTo>
                  <a:lnTo>
                    <a:pt x="129" y="135"/>
                  </a:lnTo>
                  <a:lnTo>
                    <a:pt x="138" y="119"/>
                  </a:lnTo>
                  <a:lnTo>
                    <a:pt x="142" y="127"/>
                  </a:lnTo>
                  <a:lnTo>
                    <a:pt x="150" y="121"/>
                  </a:lnTo>
                  <a:lnTo>
                    <a:pt x="157" y="104"/>
                  </a:lnTo>
                  <a:lnTo>
                    <a:pt x="155" y="94"/>
                  </a:lnTo>
                  <a:lnTo>
                    <a:pt x="151" y="101"/>
                  </a:lnTo>
                  <a:lnTo>
                    <a:pt x="149" y="101"/>
                  </a:lnTo>
                  <a:lnTo>
                    <a:pt x="151" y="89"/>
                  </a:lnTo>
                  <a:lnTo>
                    <a:pt x="148" y="89"/>
                  </a:lnTo>
                  <a:lnTo>
                    <a:pt x="144" y="100"/>
                  </a:lnTo>
                  <a:lnTo>
                    <a:pt x="139" y="103"/>
                  </a:lnTo>
                  <a:lnTo>
                    <a:pt x="138" y="91"/>
                  </a:lnTo>
                  <a:lnTo>
                    <a:pt x="135" y="89"/>
                  </a:lnTo>
                  <a:lnTo>
                    <a:pt x="133" y="94"/>
                  </a:lnTo>
                  <a:lnTo>
                    <a:pt x="124" y="78"/>
                  </a:lnTo>
                  <a:lnTo>
                    <a:pt x="110" y="78"/>
                  </a:lnTo>
                  <a:lnTo>
                    <a:pt x="59" y="53"/>
                  </a:lnTo>
                  <a:lnTo>
                    <a:pt x="23" y="18"/>
                  </a:lnTo>
                  <a:lnTo>
                    <a:pt x="12" y="44"/>
                  </a:lnTo>
                  <a:lnTo>
                    <a:pt x="11" y="74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0551" name="Freeform 80"/>
            <p:cNvSpPr>
              <a:spLocks/>
            </p:cNvSpPr>
            <p:nvPr/>
          </p:nvSpPr>
          <p:spPr bwMode="auto">
            <a:xfrm>
              <a:off x="1425" y="843"/>
              <a:ext cx="29" cy="31"/>
            </a:xfrm>
            <a:custGeom>
              <a:avLst/>
              <a:gdLst>
                <a:gd name="T0" fmla="*/ 0 w 29"/>
                <a:gd name="T1" fmla="*/ 11 h 31"/>
                <a:gd name="T2" fmla="*/ 22 w 29"/>
                <a:gd name="T3" fmla="*/ 0 h 31"/>
                <a:gd name="T4" fmla="*/ 28 w 29"/>
                <a:gd name="T5" fmla="*/ 11 h 31"/>
                <a:gd name="T6" fmla="*/ 22 w 29"/>
                <a:gd name="T7" fmla="*/ 30 h 31"/>
                <a:gd name="T8" fmla="*/ 0 w 29"/>
                <a:gd name="T9" fmla="*/ 11 h 31"/>
                <a:gd name="T10" fmla="*/ 0 w 29"/>
                <a:gd name="T11" fmla="*/ 1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1"/>
                <a:gd name="T20" fmla="*/ 29 w 29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1">
                  <a:moveTo>
                    <a:pt x="0" y="11"/>
                  </a:moveTo>
                  <a:lnTo>
                    <a:pt x="22" y="0"/>
                  </a:lnTo>
                  <a:lnTo>
                    <a:pt x="28" y="11"/>
                  </a:lnTo>
                  <a:lnTo>
                    <a:pt x="22" y="30"/>
                  </a:lnTo>
                  <a:lnTo>
                    <a:pt x="0" y="11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0552" name="Freeform 81"/>
            <p:cNvSpPr>
              <a:spLocks/>
            </p:cNvSpPr>
            <p:nvPr/>
          </p:nvSpPr>
          <p:spPr bwMode="auto">
            <a:xfrm>
              <a:off x="1443" y="882"/>
              <a:ext cx="28" cy="46"/>
            </a:xfrm>
            <a:custGeom>
              <a:avLst/>
              <a:gdLst>
                <a:gd name="T0" fmla="*/ 0 w 28"/>
                <a:gd name="T1" fmla="*/ 13 h 46"/>
                <a:gd name="T2" fmla="*/ 16 w 28"/>
                <a:gd name="T3" fmla="*/ 0 h 46"/>
                <a:gd name="T4" fmla="*/ 27 w 28"/>
                <a:gd name="T5" fmla="*/ 9 h 46"/>
                <a:gd name="T6" fmla="*/ 18 w 28"/>
                <a:gd name="T7" fmla="*/ 45 h 46"/>
                <a:gd name="T8" fmla="*/ 0 w 28"/>
                <a:gd name="T9" fmla="*/ 13 h 46"/>
                <a:gd name="T10" fmla="*/ 0 w 28"/>
                <a:gd name="T11" fmla="*/ 13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46"/>
                <a:gd name="T20" fmla="*/ 28 w 28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46">
                  <a:moveTo>
                    <a:pt x="0" y="13"/>
                  </a:moveTo>
                  <a:lnTo>
                    <a:pt x="16" y="0"/>
                  </a:lnTo>
                  <a:lnTo>
                    <a:pt x="27" y="9"/>
                  </a:lnTo>
                  <a:lnTo>
                    <a:pt x="18" y="45"/>
                  </a:lnTo>
                  <a:lnTo>
                    <a:pt x="0" y="13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0553" name="Freeform 82"/>
            <p:cNvSpPr>
              <a:spLocks/>
            </p:cNvSpPr>
            <p:nvPr/>
          </p:nvSpPr>
          <p:spPr bwMode="auto">
            <a:xfrm>
              <a:off x="1300" y="837"/>
              <a:ext cx="28" cy="46"/>
            </a:xfrm>
            <a:custGeom>
              <a:avLst/>
              <a:gdLst>
                <a:gd name="T0" fmla="*/ 0 w 28"/>
                <a:gd name="T1" fmla="*/ 45 h 46"/>
                <a:gd name="T2" fmla="*/ 3 w 28"/>
                <a:gd name="T3" fmla="*/ 28 h 46"/>
                <a:gd name="T4" fmla="*/ 0 w 28"/>
                <a:gd name="T5" fmla="*/ 22 h 46"/>
                <a:gd name="T6" fmla="*/ 27 w 28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46"/>
                <a:gd name="T14" fmla="*/ 28 w 28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46">
                  <a:moveTo>
                    <a:pt x="0" y="45"/>
                  </a:moveTo>
                  <a:lnTo>
                    <a:pt x="3" y="28"/>
                  </a:lnTo>
                  <a:lnTo>
                    <a:pt x="0" y="22"/>
                  </a:lnTo>
                  <a:lnTo>
                    <a:pt x="27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0532" name="Freeform 83"/>
          <p:cNvSpPr>
            <a:spLocks/>
          </p:cNvSpPr>
          <p:nvPr/>
        </p:nvSpPr>
        <p:spPr bwMode="auto">
          <a:xfrm>
            <a:off x="7202488" y="2925763"/>
            <a:ext cx="619125" cy="604837"/>
          </a:xfrm>
          <a:custGeom>
            <a:avLst/>
            <a:gdLst>
              <a:gd name="T0" fmla="*/ 0 w 401"/>
              <a:gd name="T1" fmla="*/ 2147483647 h 398"/>
              <a:gd name="T2" fmla="*/ 2147483647 w 401"/>
              <a:gd name="T3" fmla="*/ 2147483647 h 398"/>
              <a:gd name="T4" fmla="*/ 2147483647 w 401"/>
              <a:gd name="T5" fmla="*/ 2147483647 h 398"/>
              <a:gd name="T6" fmla="*/ 2147483647 w 401"/>
              <a:gd name="T7" fmla="*/ 2147483647 h 398"/>
              <a:gd name="T8" fmla="*/ 2147483647 w 401"/>
              <a:gd name="T9" fmla="*/ 2147483647 h 398"/>
              <a:gd name="T10" fmla="*/ 2147483647 w 401"/>
              <a:gd name="T11" fmla="*/ 2147483647 h 398"/>
              <a:gd name="T12" fmla="*/ 2147483647 w 401"/>
              <a:gd name="T13" fmla="*/ 2147483647 h 398"/>
              <a:gd name="T14" fmla="*/ 2147483647 w 401"/>
              <a:gd name="T15" fmla="*/ 2147483647 h 398"/>
              <a:gd name="T16" fmla="*/ 2147483647 w 401"/>
              <a:gd name="T17" fmla="*/ 2147483647 h 398"/>
              <a:gd name="T18" fmla="*/ 2147483647 w 401"/>
              <a:gd name="T19" fmla="*/ 2147483647 h 398"/>
              <a:gd name="T20" fmla="*/ 2147483647 w 401"/>
              <a:gd name="T21" fmla="*/ 2147483647 h 398"/>
              <a:gd name="T22" fmla="*/ 2147483647 w 401"/>
              <a:gd name="T23" fmla="*/ 2147483647 h 398"/>
              <a:gd name="T24" fmla="*/ 2147483647 w 401"/>
              <a:gd name="T25" fmla="*/ 2147483647 h 398"/>
              <a:gd name="T26" fmla="*/ 2147483647 w 401"/>
              <a:gd name="T27" fmla="*/ 2147483647 h 398"/>
              <a:gd name="T28" fmla="*/ 2147483647 w 401"/>
              <a:gd name="T29" fmla="*/ 2147483647 h 398"/>
              <a:gd name="T30" fmla="*/ 2147483647 w 401"/>
              <a:gd name="T31" fmla="*/ 2147483647 h 398"/>
              <a:gd name="T32" fmla="*/ 2147483647 w 401"/>
              <a:gd name="T33" fmla="*/ 2147483647 h 398"/>
              <a:gd name="T34" fmla="*/ 2147483647 w 401"/>
              <a:gd name="T35" fmla="*/ 2147483647 h 398"/>
              <a:gd name="T36" fmla="*/ 2147483647 w 401"/>
              <a:gd name="T37" fmla="*/ 2147483647 h 398"/>
              <a:gd name="T38" fmla="*/ 2147483647 w 401"/>
              <a:gd name="T39" fmla="*/ 2147483647 h 398"/>
              <a:gd name="T40" fmla="*/ 2147483647 w 401"/>
              <a:gd name="T41" fmla="*/ 2147483647 h 398"/>
              <a:gd name="T42" fmla="*/ 2147483647 w 401"/>
              <a:gd name="T43" fmla="*/ 2147483647 h 398"/>
              <a:gd name="T44" fmla="*/ 2147483647 w 401"/>
              <a:gd name="T45" fmla="*/ 2147483647 h 398"/>
              <a:gd name="T46" fmla="*/ 2147483647 w 401"/>
              <a:gd name="T47" fmla="*/ 2147483647 h 398"/>
              <a:gd name="T48" fmla="*/ 2147483647 w 401"/>
              <a:gd name="T49" fmla="*/ 2147483647 h 398"/>
              <a:gd name="T50" fmla="*/ 2147483647 w 401"/>
              <a:gd name="T51" fmla="*/ 2147483647 h 398"/>
              <a:gd name="T52" fmla="*/ 2147483647 w 401"/>
              <a:gd name="T53" fmla="*/ 2147483647 h 398"/>
              <a:gd name="T54" fmla="*/ 2147483647 w 401"/>
              <a:gd name="T55" fmla="*/ 2147483647 h 398"/>
              <a:gd name="T56" fmla="*/ 2147483647 w 401"/>
              <a:gd name="T57" fmla="*/ 2147483647 h 398"/>
              <a:gd name="T58" fmla="*/ 2147483647 w 401"/>
              <a:gd name="T59" fmla="*/ 0 h 398"/>
              <a:gd name="T60" fmla="*/ 2147483647 w 401"/>
              <a:gd name="T61" fmla="*/ 2147483647 h 398"/>
              <a:gd name="T62" fmla="*/ 2147483647 w 401"/>
              <a:gd name="T63" fmla="*/ 2147483647 h 398"/>
              <a:gd name="T64" fmla="*/ 2147483647 w 401"/>
              <a:gd name="T65" fmla="*/ 2147483647 h 398"/>
              <a:gd name="T66" fmla="*/ 2147483647 w 401"/>
              <a:gd name="T67" fmla="*/ 2147483647 h 398"/>
              <a:gd name="T68" fmla="*/ 2147483647 w 401"/>
              <a:gd name="T69" fmla="*/ 2147483647 h 398"/>
              <a:gd name="T70" fmla="*/ 2147483647 w 401"/>
              <a:gd name="T71" fmla="*/ 2147483647 h 398"/>
              <a:gd name="T72" fmla="*/ 2147483647 w 401"/>
              <a:gd name="T73" fmla="*/ 2147483647 h 398"/>
              <a:gd name="T74" fmla="*/ 2147483647 w 401"/>
              <a:gd name="T75" fmla="*/ 2147483647 h 398"/>
              <a:gd name="T76" fmla="*/ 0 w 401"/>
              <a:gd name="T77" fmla="*/ 2147483647 h 398"/>
              <a:gd name="T78" fmla="*/ 0 w 401"/>
              <a:gd name="T79" fmla="*/ 2147483647 h 39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1"/>
              <a:gd name="T121" fmla="*/ 0 h 398"/>
              <a:gd name="T122" fmla="*/ 401 w 401"/>
              <a:gd name="T123" fmla="*/ 398 h 39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1" h="398">
                <a:moveTo>
                  <a:pt x="0" y="274"/>
                </a:moveTo>
                <a:lnTo>
                  <a:pt x="16" y="328"/>
                </a:lnTo>
                <a:lnTo>
                  <a:pt x="33" y="347"/>
                </a:lnTo>
                <a:lnTo>
                  <a:pt x="68" y="366"/>
                </a:lnTo>
                <a:lnTo>
                  <a:pt x="92" y="397"/>
                </a:lnTo>
                <a:lnTo>
                  <a:pt x="124" y="380"/>
                </a:lnTo>
                <a:lnTo>
                  <a:pt x="137" y="389"/>
                </a:lnTo>
                <a:lnTo>
                  <a:pt x="155" y="380"/>
                </a:lnTo>
                <a:lnTo>
                  <a:pt x="168" y="365"/>
                </a:lnTo>
                <a:lnTo>
                  <a:pt x="201" y="359"/>
                </a:lnTo>
                <a:lnTo>
                  <a:pt x="218" y="334"/>
                </a:lnTo>
                <a:lnTo>
                  <a:pt x="210" y="328"/>
                </a:lnTo>
                <a:lnTo>
                  <a:pt x="242" y="254"/>
                </a:lnTo>
                <a:lnTo>
                  <a:pt x="249" y="217"/>
                </a:lnTo>
                <a:lnTo>
                  <a:pt x="281" y="230"/>
                </a:lnTo>
                <a:lnTo>
                  <a:pt x="297" y="188"/>
                </a:lnTo>
                <a:lnTo>
                  <a:pt x="313" y="187"/>
                </a:lnTo>
                <a:lnTo>
                  <a:pt x="336" y="144"/>
                </a:lnTo>
                <a:lnTo>
                  <a:pt x="342" y="101"/>
                </a:lnTo>
                <a:lnTo>
                  <a:pt x="390" y="128"/>
                </a:lnTo>
                <a:lnTo>
                  <a:pt x="400" y="106"/>
                </a:lnTo>
                <a:lnTo>
                  <a:pt x="386" y="89"/>
                </a:lnTo>
                <a:lnTo>
                  <a:pt x="366" y="78"/>
                </a:lnTo>
                <a:lnTo>
                  <a:pt x="337" y="80"/>
                </a:lnTo>
                <a:lnTo>
                  <a:pt x="330" y="97"/>
                </a:lnTo>
                <a:lnTo>
                  <a:pt x="281" y="110"/>
                </a:lnTo>
                <a:lnTo>
                  <a:pt x="250" y="146"/>
                </a:lnTo>
                <a:lnTo>
                  <a:pt x="241" y="89"/>
                </a:lnTo>
                <a:lnTo>
                  <a:pt x="155" y="104"/>
                </a:lnTo>
                <a:lnTo>
                  <a:pt x="138" y="0"/>
                </a:lnTo>
                <a:lnTo>
                  <a:pt x="125" y="9"/>
                </a:lnTo>
                <a:lnTo>
                  <a:pt x="132" y="29"/>
                </a:lnTo>
                <a:lnTo>
                  <a:pt x="123" y="120"/>
                </a:lnTo>
                <a:lnTo>
                  <a:pt x="107" y="141"/>
                </a:lnTo>
                <a:lnTo>
                  <a:pt x="60" y="174"/>
                </a:lnTo>
                <a:lnTo>
                  <a:pt x="51" y="212"/>
                </a:lnTo>
                <a:lnTo>
                  <a:pt x="33" y="202"/>
                </a:lnTo>
                <a:lnTo>
                  <a:pt x="29" y="248"/>
                </a:lnTo>
                <a:lnTo>
                  <a:pt x="0" y="274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0533" name="Group 84"/>
          <p:cNvGrpSpPr>
            <a:grpSpLocks/>
          </p:cNvGrpSpPr>
          <p:nvPr/>
        </p:nvGrpSpPr>
        <p:grpSpPr bwMode="auto">
          <a:xfrm>
            <a:off x="7102475" y="3082925"/>
            <a:ext cx="1073150" cy="595313"/>
            <a:chOff x="4527" y="2042"/>
            <a:chExt cx="696" cy="391"/>
          </a:xfrm>
          <a:solidFill>
            <a:srgbClr val="FF0000"/>
          </a:solidFill>
        </p:grpSpPr>
        <p:sp>
          <p:nvSpPr>
            <p:cNvPr id="20548" name="Freeform 85"/>
            <p:cNvSpPr>
              <a:spLocks/>
            </p:cNvSpPr>
            <p:nvPr/>
          </p:nvSpPr>
          <p:spPr bwMode="auto">
            <a:xfrm>
              <a:off x="4527" y="2042"/>
              <a:ext cx="687" cy="391"/>
            </a:xfrm>
            <a:custGeom>
              <a:avLst/>
              <a:gdLst>
                <a:gd name="T0" fmla="*/ 63 w 687"/>
                <a:gd name="T1" fmla="*/ 347 h 391"/>
                <a:gd name="T2" fmla="*/ 88 w 687"/>
                <a:gd name="T3" fmla="*/ 310 h 391"/>
                <a:gd name="T4" fmla="*/ 134 w 687"/>
                <a:gd name="T5" fmla="*/ 265 h 391"/>
                <a:gd name="T6" fmla="*/ 190 w 687"/>
                <a:gd name="T7" fmla="*/ 279 h 391"/>
                <a:gd name="T8" fmla="*/ 221 w 687"/>
                <a:gd name="T9" fmla="*/ 279 h 391"/>
                <a:gd name="T10" fmla="*/ 267 w 687"/>
                <a:gd name="T11" fmla="*/ 258 h 391"/>
                <a:gd name="T12" fmla="*/ 275 w 687"/>
                <a:gd name="T13" fmla="*/ 227 h 391"/>
                <a:gd name="T14" fmla="*/ 315 w 687"/>
                <a:gd name="T15" fmla="*/ 116 h 391"/>
                <a:gd name="T16" fmla="*/ 363 w 687"/>
                <a:gd name="T17" fmla="*/ 87 h 391"/>
                <a:gd name="T18" fmla="*/ 401 w 687"/>
                <a:gd name="T19" fmla="*/ 43 h 391"/>
                <a:gd name="T20" fmla="*/ 456 w 687"/>
                <a:gd name="T21" fmla="*/ 27 h 391"/>
                <a:gd name="T22" fmla="*/ 487 w 687"/>
                <a:gd name="T23" fmla="*/ 11 h 391"/>
                <a:gd name="T24" fmla="*/ 521 w 687"/>
                <a:gd name="T25" fmla="*/ 36 h 391"/>
                <a:gd name="T26" fmla="*/ 530 w 687"/>
                <a:gd name="T27" fmla="*/ 65 h 391"/>
                <a:gd name="T28" fmla="*/ 521 w 687"/>
                <a:gd name="T29" fmla="*/ 105 h 391"/>
                <a:gd name="T30" fmla="*/ 547 w 687"/>
                <a:gd name="T31" fmla="*/ 110 h 391"/>
                <a:gd name="T32" fmla="*/ 581 w 687"/>
                <a:gd name="T33" fmla="*/ 120 h 391"/>
                <a:gd name="T34" fmla="*/ 619 w 687"/>
                <a:gd name="T35" fmla="*/ 137 h 391"/>
                <a:gd name="T36" fmla="*/ 615 w 687"/>
                <a:gd name="T37" fmla="*/ 161 h 391"/>
                <a:gd name="T38" fmla="*/ 606 w 687"/>
                <a:gd name="T39" fmla="*/ 166 h 391"/>
                <a:gd name="T40" fmla="*/ 558 w 687"/>
                <a:gd name="T41" fmla="*/ 137 h 391"/>
                <a:gd name="T42" fmla="*/ 623 w 687"/>
                <a:gd name="T43" fmla="*/ 175 h 391"/>
                <a:gd name="T44" fmla="*/ 632 w 687"/>
                <a:gd name="T45" fmla="*/ 195 h 391"/>
                <a:gd name="T46" fmla="*/ 625 w 687"/>
                <a:gd name="T47" fmla="*/ 195 h 391"/>
                <a:gd name="T48" fmla="*/ 619 w 687"/>
                <a:gd name="T49" fmla="*/ 204 h 391"/>
                <a:gd name="T50" fmla="*/ 615 w 687"/>
                <a:gd name="T51" fmla="*/ 215 h 391"/>
                <a:gd name="T52" fmla="*/ 581 w 687"/>
                <a:gd name="T53" fmla="*/ 189 h 391"/>
                <a:gd name="T54" fmla="*/ 611 w 687"/>
                <a:gd name="T55" fmla="*/ 218 h 391"/>
                <a:gd name="T56" fmla="*/ 631 w 687"/>
                <a:gd name="T57" fmla="*/ 221 h 391"/>
                <a:gd name="T58" fmla="*/ 636 w 687"/>
                <a:gd name="T59" fmla="*/ 228 h 391"/>
                <a:gd name="T60" fmla="*/ 628 w 687"/>
                <a:gd name="T61" fmla="*/ 242 h 391"/>
                <a:gd name="T62" fmla="*/ 606 w 687"/>
                <a:gd name="T63" fmla="*/ 223 h 391"/>
                <a:gd name="T64" fmla="*/ 578 w 687"/>
                <a:gd name="T65" fmla="*/ 216 h 391"/>
                <a:gd name="T66" fmla="*/ 601 w 687"/>
                <a:gd name="T67" fmla="*/ 232 h 391"/>
                <a:gd name="T68" fmla="*/ 629 w 687"/>
                <a:gd name="T69" fmla="*/ 251 h 391"/>
                <a:gd name="T70" fmla="*/ 639 w 687"/>
                <a:gd name="T71" fmla="*/ 244 h 391"/>
                <a:gd name="T72" fmla="*/ 666 w 687"/>
                <a:gd name="T73" fmla="*/ 244 h 391"/>
                <a:gd name="T74" fmla="*/ 671 w 687"/>
                <a:gd name="T75" fmla="*/ 274 h 391"/>
                <a:gd name="T76" fmla="*/ 399 w 687"/>
                <a:gd name="T77" fmla="*/ 338 h 391"/>
                <a:gd name="T78" fmla="*/ 0 w 687"/>
                <a:gd name="T79" fmla="*/ 390 h 3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7"/>
                <a:gd name="T121" fmla="*/ 0 h 391"/>
                <a:gd name="T122" fmla="*/ 687 w 687"/>
                <a:gd name="T123" fmla="*/ 391 h 3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7" h="391">
                  <a:moveTo>
                    <a:pt x="0" y="390"/>
                  </a:moveTo>
                  <a:lnTo>
                    <a:pt x="63" y="347"/>
                  </a:lnTo>
                  <a:lnTo>
                    <a:pt x="64" y="339"/>
                  </a:lnTo>
                  <a:lnTo>
                    <a:pt x="88" y="310"/>
                  </a:lnTo>
                  <a:lnTo>
                    <a:pt x="108" y="295"/>
                  </a:lnTo>
                  <a:lnTo>
                    <a:pt x="134" y="265"/>
                  </a:lnTo>
                  <a:lnTo>
                    <a:pt x="158" y="295"/>
                  </a:lnTo>
                  <a:lnTo>
                    <a:pt x="190" y="279"/>
                  </a:lnTo>
                  <a:lnTo>
                    <a:pt x="202" y="288"/>
                  </a:lnTo>
                  <a:lnTo>
                    <a:pt x="221" y="279"/>
                  </a:lnTo>
                  <a:lnTo>
                    <a:pt x="233" y="265"/>
                  </a:lnTo>
                  <a:lnTo>
                    <a:pt x="267" y="258"/>
                  </a:lnTo>
                  <a:lnTo>
                    <a:pt x="284" y="233"/>
                  </a:lnTo>
                  <a:lnTo>
                    <a:pt x="275" y="227"/>
                  </a:lnTo>
                  <a:lnTo>
                    <a:pt x="307" y="153"/>
                  </a:lnTo>
                  <a:lnTo>
                    <a:pt x="315" y="116"/>
                  </a:lnTo>
                  <a:lnTo>
                    <a:pt x="347" y="129"/>
                  </a:lnTo>
                  <a:lnTo>
                    <a:pt x="363" y="87"/>
                  </a:lnTo>
                  <a:lnTo>
                    <a:pt x="379" y="86"/>
                  </a:lnTo>
                  <a:lnTo>
                    <a:pt x="401" y="43"/>
                  </a:lnTo>
                  <a:lnTo>
                    <a:pt x="408" y="0"/>
                  </a:lnTo>
                  <a:lnTo>
                    <a:pt x="456" y="27"/>
                  </a:lnTo>
                  <a:lnTo>
                    <a:pt x="464" y="4"/>
                  </a:lnTo>
                  <a:lnTo>
                    <a:pt x="487" y="11"/>
                  </a:lnTo>
                  <a:lnTo>
                    <a:pt x="502" y="29"/>
                  </a:lnTo>
                  <a:lnTo>
                    <a:pt x="521" y="36"/>
                  </a:lnTo>
                  <a:lnTo>
                    <a:pt x="531" y="50"/>
                  </a:lnTo>
                  <a:lnTo>
                    <a:pt x="530" y="65"/>
                  </a:lnTo>
                  <a:lnTo>
                    <a:pt x="518" y="89"/>
                  </a:lnTo>
                  <a:lnTo>
                    <a:pt x="521" y="105"/>
                  </a:lnTo>
                  <a:lnTo>
                    <a:pt x="538" y="100"/>
                  </a:lnTo>
                  <a:lnTo>
                    <a:pt x="547" y="110"/>
                  </a:lnTo>
                  <a:lnTo>
                    <a:pt x="555" y="116"/>
                  </a:lnTo>
                  <a:lnTo>
                    <a:pt x="581" y="120"/>
                  </a:lnTo>
                  <a:lnTo>
                    <a:pt x="591" y="129"/>
                  </a:lnTo>
                  <a:lnTo>
                    <a:pt x="619" y="137"/>
                  </a:lnTo>
                  <a:lnTo>
                    <a:pt x="615" y="146"/>
                  </a:lnTo>
                  <a:lnTo>
                    <a:pt x="615" y="161"/>
                  </a:lnTo>
                  <a:lnTo>
                    <a:pt x="619" y="171"/>
                  </a:lnTo>
                  <a:lnTo>
                    <a:pt x="606" y="166"/>
                  </a:lnTo>
                  <a:lnTo>
                    <a:pt x="590" y="157"/>
                  </a:lnTo>
                  <a:lnTo>
                    <a:pt x="558" y="137"/>
                  </a:lnTo>
                  <a:lnTo>
                    <a:pt x="600" y="175"/>
                  </a:lnTo>
                  <a:lnTo>
                    <a:pt x="623" y="175"/>
                  </a:lnTo>
                  <a:lnTo>
                    <a:pt x="609" y="182"/>
                  </a:lnTo>
                  <a:lnTo>
                    <a:pt x="632" y="195"/>
                  </a:lnTo>
                  <a:lnTo>
                    <a:pt x="632" y="203"/>
                  </a:lnTo>
                  <a:lnTo>
                    <a:pt x="625" y="195"/>
                  </a:lnTo>
                  <a:lnTo>
                    <a:pt x="615" y="195"/>
                  </a:lnTo>
                  <a:lnTo>
                    <a:pt x="619" y="204"/>
                  </a:lnTo>
                  <a:lnTo>
                    <a:pt x="625" y="209"/>
                  </a:lnTo>
                  <a:lnTo>
                    <a:pt x="615" y="215"/>
                  </a:lnTo>
                  <a:lnTo>
                    <a:pt x="591" y="197"/>
                  </a:lnTo>
                  <a:lnTo>
                    <a:pt x="581" y="189"/>
                  </a:lnTo>
                  <a:lnTo>
                    <a:pt x="589" y="200"/>
                  </a:lnTo>
                  <a:lnTo>
                    <a:pt x="611" y="218"/>
                  </a:lnTo>
                  <a:lnTo>
                    <a:pt x="619" y="218"/>
                  </a:lnTo>
                  <a:lnTo>
                    <a:pt x="631" y="221"/>
                  </a:lnTo>
                  <a:lnTo>
                    <a:pt x="630" y="228"/>
                  </a:lnTo>
                  <a:lnTo>
                    <a:pt x="636" y="228"/>
                  </a:lnTo>
                  <a:lnTo>
                    <a:pt x="639" y="233"/>
                  </a:lnTo>
                  <a:lnTo>
                    <a:pt x="628" y="242"/>
                  </a:lnTo>
                  <a:lnTo>
                    <a:pt x="609" y="233"/>
                  </a:lnTo>
                  <a:lnTo>
                    <a:pt x="606" y="223"/>
                  </a:lnTo>
                  <a:lnTo>
                    <a:pt x="581" y="221"/>
                  </a:lnTo>
                  <a:lnTo>
                    <a:pt x="578" y="216"/>
                  </a:lnTo>
                  <a:lnTo>
                    <a:pt x="569" y="223"/>
                  </a:lnTo>
                  <a:lnTo>
                    <a:pt x="601" y="232"/>
                  </a:lnTo>
                  <a:lnTo>
                    <a:pt x="602" y="239"/>
                  </a:lnTo>
                  <a:lnTo>
                    <a:pt x="629" y="251"/>
                  </a:lnTo>
                  <a:lnTo>
                    <a:pt x="637" y="251"/>
                  </a:lnTo>
                  <a:lnTo>
                    <a:pt x="639" y="244"/>
                  </a:lnTo>
                  <a:lnTo>
                    <a:pt x="650" y="246"/>
                  </a:lnTo>
                  <a:lnTo>
                    <a:pt x="666" y="244"/>
                  </a:lnTo>
                  <a:lnTo>
                    <a:pt x="686" y="279"/>
                  </a:lnTo>
                  <a:lnTo>
                    <a:pt x="671" y="274"/>
                  </a:lnTo>
                  <a:lnTo>
                    <a:pt x="670" y="284"/>
                  </a:lnTo>
                  <a:lnTo>
                    <a:pt x="399" y="338"/>
                  </a:lnTo>
                  <a:lnTo>
                    <a:pt x="176" y="366"/>
                  </a:lnTo>
                  <a:lnTo>
                    <a:pt x="0" y="39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9" name="Freeform 86"/>
            <p:cNvSpPr>
              <a:spLocks/>
            </p:cNvSpPr>
            <p:nvPr/>
          </p:nvSpPr>
          <p:spPr bwMode="auto">
            <a:xfrm>
              <a:off x="5182" y="2148"/>
              <a:ext cx="41" cy="111"/>
            </a:xfrm>
            <a:custGeom>
              <a:avLst/>
              <a:gdLst>
                <a:gd name="T0" fmla="*/ 2 w 41"/>
                <a:gd name="T1" fmla="*/ 64 h 111"/>
                <a:gd name="T2" fmla="*/ 0 w 41"/>
                <a:gd name="T3" fmla="*/ 96 h 111"/>
                <a:gd name="T4" fmla="*/ 9 w 41"/>
                <a:gd name="T5" fmla="*/ 110 h 111"/>
                <a:gd name="T6" fmla="*/ 16 w 41"/>
                <a:gd name="T7" fmla="*/ 69 h 111"/>
                <a:gd name="T8" fmla="*/ 29 w 41"/>
                <a:gd name="T9" fmla="*/ 53 h 111"/>
                <a:gd name="T10" fmla="*/ 40 w 41"/>
                <a:gd name="T11" fmla="*/ 0 h 111"/>
                <a:gd name="T12" fmla="*/ 17 w 41"/>
                <a:gd name="T13" fmla="*/ 12 h 111"/>
                <a:gd name="T14" fmla="*/ 2 w 41"/>
                <a:gd name="T15" fmla="*/ 64 h 111"/>
                <a:gd name="T16" fmla="*/ 2 w 41"/>
                <a:gd name="T17" fmla="*/ 64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11"/>
                <a:gd name="T29" fmla="*/ 41 w 41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11">
                  <a:moveTo>
                    <a:pt x="2" y="64"/>
                  </a:moveTo>
                  <a:lnTo>
                    <a:pt x="0" y="96"/>
                  </a:lnTo>
                  <a:lnTo>
                    <a:pt x="9" y="110"/>
                  </a:lnTo>
                  <a:lnTo>
                    <a:pt x="16" y="69"/>
                  </a:lnTo>
                  <a:lnTo>
                    <a:pt x="29" y="53"/>
                  </a:lnTo>
                  <a:lnTo>
                    <a:pt x="40" y="0"/>
                  </a:lnTo>
                  <a:lnTo>
                    <a:pt x="17" y="12"/>
                  </a:lnTo>
                  <a:lnTo>
                    <a:pt x="2" y="64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534" name="Rectangle 87"/>
          <p:cNvSpPr>
            <a:spLocks noChangeArrowheads="1"/>
          </p:cNvSpPr>
          <p:nvPr/>
        </p:nvSpPr>
        <p:spPr bwMode="auto">
          <a:xfrm>
            <a:off x="0" y="6584950"/>
            <a:ext cx="337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0" dirty="0">
                <a:latin typeface="+mj-lt"/>
              </a:rPr>
              <a:t>Source: </a:t>
            </a:r>
            <a:r>
              <a:rPr lang="en-US" sz="1200" dirty="0">
                <a:latin typeface="+mj-lt"/>
              </a:rPr>
              <a:t>US Census, 2018 and NBWA Industry Affairs</a:t>
            </a:r>
            <a:endParaRPr lang="en-US" sz="1200" b="0" dirty="0">
              <a:latin typeface="+mj-lt"/>
            </a:endParaRPr>
          </a:p>
        </p:txBody>
      </p:sp>
      <p:grpSp>
        <p:nvGrpSpPr>
          <p:cNvPr id="20535" name="Group 88"/>
          <p:cNvGrpSpPr>
            <a:grpSpLocks/>
          </p:cNvGrpSpPr>
          <p:nvPr/>
        </p:nvGrpSpPr>
        <p:grpSpPr bwMode="auto">
          <a:xfrm>
            <a:off x="313115" y="4990407"/>
            <a:ext cx="3951388" cy="375175"/>
            <a:chOff x="266" y="3660"/>
            <a:chExt cx="1263" cy="76"/>
          </a:xfrm>
          <a:solidFill>
            <a:srgbClr val="00B0F0"/>
          </a:solidFill>
        </p:grpSpPr>
        <p:sp>
          <p:nvSpPr>
            <p:cNvPr id="20546" name="Rectangle 89"/>
            <p:cNvSpPr>
              <a:spLocks noChangeArrowheads="1"/>
            </p:cNvSpPr>
            <p:nvPr/>
          </p:nvSpPr>
          <p:spPr bwMode="auto">
            <a:xfrm>
              <a:off x="266" y="3673"/>
              <a:ext cx="134" cy="56"/>
            </a:xfrm>
            <a:prstGeom prst="rect">
              <a:avLst/>
            </a:prstGeom>
            <a:solidFill>
              <a:srgbClr val="00B050"/>
            </a:solidFill>
            <a:ln w="1270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7" name="Text Box 90"/>
            <p:cNvSpPr txBox="1">
              <a:spLocks noChangeArrowheads="1"/>
            </p:cNvSpPr>
            <p:nvPr/>
          </p:nvSpPr>
          <p:spPr bwMode="auto">
            <a:xfrm>
              <a:off x="420" y="3660"/>
              <a:ext cx="1109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0" dirty="0"/>
                <a:t>Growing Pop &lt; 1 year old ( &gt; 1%)</a:t>
              </a:r>
            </a:p>
          </p:txBody>
        </p:sp>
      </p:grpSp>
      <p:sp>
        <p:nvSpPr>
          <p:cNvPr id="20536" name="Text Box 91"/>
          <p:cNvSpPr txBox="1">
            <a:spLocks noChangeArrowheads="1"/>
          </p:cNvSpPr>
          <p:nvPr/>
        </p:nvSpPr>
        <p:spPr bwMode="auto">
          <a:xfrm>
            <a:off x="327226" y="258292"/>
            <a:ext cx="8572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0" dirty="0">
                <a:latin typeface="+mj-lt"/>
              </a:rPr>
              <a:t>States Leading the 2</a:t>
            </a:r>
            <a:r>
              <a:rPr lang="en-US" sz="3600" b="0" baseline="30000" dirty="0">
                <a:latin typeface="+mj-lt"/>
              </a:rPr>
              <a:t>nd</a:t>
            </a:r>
            <a:r>
              <a:rPr lang="en-US" sz="3600" b="0" dirty="0">
                <a:latin typeface="+mj-lt"/>
              </a:rPr>
              <a:t> Echo Baby Boom?</a:t>
            </a:r>
          </a:p>
        </p:txBody>
      </p:sp>
      <p:sp>
        <p:nvSpPr>
          <p:cNvPr id="20544" name="Rectangle 93"/>
          <p:cNvSpPr>
            <a:spLocks noChangeArrowheads="1"/>
          </p:cNvSpPr>
          <p:nvPr/>
        </p:nvSpPr>
        <p:spPr bwMode="auto">
          <a:xfrm>
            <a:off x="313115" y="5455028"/>
            <a:ext cx="404214" cy="274638"/>
          </a:xfrm>
          <a:prstGeom prst="rect">
            <a:avLst/>
          </a:prstGeom>
          <a:solidFill>
            <a:srgbClr val="FFFF00"/>
          </a:solidFill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0538" name="Group 95"/>
          <p:cNvGrpSpPr>
            <a:grpSpLocks/>
          </p:cNvGrpSpPr>
          <p:nvPr/>
        </p:nvGrpSpPr>
        <p:grpSpPr bwMode="auto">
          <a:xfrm>
            <a:off x="323034" y="5841423"/>
            <a:ext cx="2731367" cy="757238"/>
            <a:chOff x="240" y="3540"/>
            <a:chExt cx="1169" cy="477"/>
          </a:xfrm>
        </p:grpSpPr>
        <p:sp>
          <p:nvSpPr>
            <p:cNvPr id="20542" name="Rectangle 96"/>
            <p:cNvSpPr>
              <a:spLocks noChangeArrowheads="1"/>
            </p:cNvSpPr>
            <p:nvPr/>
          </p:nvSpPr>
          <p:spPr bwMode="auto">
            <a:xfrm>
              <a:off x="240" y="3540"/>
              <a:ext cx="173" cy="173"/>
            </a:xfrm>
            <a:prstGeom prst="rect">
              <a:avLst/>
            </a:prstGeom>
            <a:solidFill>
              <a:srgbClr val="FF0000"/>
            </a:solidFill>
            <a:ln w="1270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3" name="Text Box 97"/>
            <p:cNvSpPr txBox="1">
              <a:spLocks noChangeArrowheads="1"/>
            </p:cNvSpPr>
            <p:nvPr/>
          </p:nvSpPr>
          <p:spPr bwMode="auto">
            <a:xfrm>
              <a:off x="398" y="3805"/>
              <a:ext cx="1011" cy="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    </a:t>
              </a:r>
            </a:p>
          </p:txBody>
        </p:sp>
      </p:grpSp>
      <p:sp>
        <p:nvSpPr>
          <p:cNvPr id="20539" name="Rectangle 98"/>
          <p:cNvSpPr>
            <a:spLocks noChangeArrowheads="1"/>
          </p:cNvSpPr>
          <p:nvPr/>
        </p:nvSpPr>
        <p:spPr bwMode="auto">
          <a:xfrm>
            <a:off x="777176" y="5391350"/>
            <a:ext cx="381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Declining Pop &lt;1 year ( -0.1% to -0.5%)</a:t>
            </a:r>
          </a:p>
        </p:txBody>
      </p:sp>
      <p:sp>
        <p:nvSpPr>
          <p:cNvPr id="20540" name="Rectangle 99"/>
          <p:cNvSpPr>
            <a:spLocks noChangeArrowheads="1"/>
          </p:cNvSpPr>
          <p:nvPr/>
        </p:nvSpPr>
        <p:spPr bwMode="auto">
          <a:xfrm>
            <a:off x="785049" y="5807415"/>
            <a:ext cx="3509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Declining Pop &lt;1 year (-0.6% -1.9%)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517055" y="5886650"/>
            <a:ext cx="4551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US population age less than 1 year old fell -0.5% in 2017 (16,000)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294339C0-1798-4728-89E4-31AB93D0A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7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EF2178D-0054-4640-8D15-A45B93D2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279592"/>
            <a:ext cx="8382000" cy="88639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US Demographics</a:t>
            </a:r>
            <a:br>
              <a:rPr lang="en-US" sz="3200" dirty="0"/>
            </a:br>
            <a:r>
              <a:rPr lang="en-US" sz="3200" dirty="0"/>
              <a:t>Legal Drinking Age Adults (21+ / LDA)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5BC075DB-2902-4984-B39A-92F2BA33B3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0197370"/>
              </p:ext>
            </p:extLst>
          </p:nvPr>
        </p:nvGraphicFramePr>
        <p:xfrm>
          <a:off x="148590" y="1422390"/>
          <a:ext cx="4205432" cy="490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A4261445-6224-4102-8682-56190903459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6659454"/>
              </p:ext>
            </p:extLst>
          </p:nvPr>
        </p:nvGraphicFramePr>
        <p:xfrm>
          <a:off x="4614333" y="1422390"/>
          <a:ext cx="4301067" cy="490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46352D-49BC-469E-A908-AB02F0F194F5}"/>
              </a:ext>
            </a:extLst>
          </p:cNvPr>
          <p:cNvSpPr txBox="1"/>
          <p:nvPr/>
        </p:nvSpPr>
        <p:spPr>
          <a:xfrm>
            <a:off x="20782" y="6581001"/>
            <a:ext cx="3823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Compiled by NBWA from U.S. Census Bureau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25DEF4-7277-4601-BB6D-F88A7E2AE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44" y="6393855"/>
            <a:ext cx="358423" cy="297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FC39C0-E3FE-4D29-8AC7-4F6E6EA5191A}"/>
              </a:ext>
            </a:extLst>
          </p:cNvPr>
          <p:cNvSpPr txBox="1"/>
          <p:nvPr/>
        </p:nvSpPr>
        <p:spPr>
          <a:xfrm>
            <a:off x="276648" y="6073169"/>
            <a:ext cx="867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US Fertility Rates Have Plummeted Into Uncharted Territory. 60.2 babies were born in 2017 for every 1,000 women of 'childbearing' age (15-44) – a low not seen in the US since officials began charting.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58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2671</TotalTime>
  <Words>1206</Words>
  <Application>Microsoft Macintosh PowerPoint</Application>
  <PresentationFormat>On-screen Show (4:3)</PresentationFormat>
  <Paragraphs>341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Length of Expansions:  Current vs. Previous Five Longest</vt:lpstr>
      <vt:lpstr>What will kill this expansion?</vt:lpstr>
      <vt:lpstr>Total U.S. Goods Producing vs Service Providing  BLS Employment: Jan 2008 to Sept 2018 </vt:lpstr>
      <vt:lpstr>U.S. Population by Age 2017</vt:lpstr>
      <vt:lpstr>Big Shifts in Demographics by Age 2010 vs 2017</vt:lpstr>
      <vt:lpstr> People of all ages define the American Dream the same way (Bank of the West's 2018 Millennial Study)</vt:lpstr>
      <vt:lpstr>PowerPoint Presentation</vt:lpstr>
      <vt:lpstr>US Demographics Legal Drinking Age Adults (21+ / LDA)</vt:lpstr>
      <vt:lpstr>US Income Distribution Share of Households by Income Group </vt:lpstr>
      <vt:lpstr>Beer Segment Shares Growing High-End Beyond 40 Share</vt:lpstr>
      <vt:lpstr>Access to Alcohol is Expanding!</vt:lpstr>
      <vt:lpstr>Total U.S. Retail Establishments Selling Alcohol 2008 to 2018 </vt:lpstr>
      <vt:lpstr>Additional Retail Accounts In U.S. Selling Alcohol</vt:lpstr>
      <vt:lpstr>The End of the Traditional Bar and Tavern?</vt:lpstr>
      <vt:lpstr>Permits Grow Across All Segments Total U.S. 2010 to 2018 (June)</vt:lpstr>
      <vt:lpstr>TTB Permitted Brewery Count 9,482 Permits as of June 2018 </vt:lpstr>
      <vt:lpstr>Brewery Permits per 100,000 Residents 2018 LDA Pop (est)</vt:lpstr>
      <vt:lpstr>TTB Brewery Permits Issued Per Day 2010 to YTD June 2018</vt:lpstr>
      <vt:lpstr>Alcohol Consumption Over Time Do You Have Occasion to Drink Alcohol? </vt:lpstr>
      <vt:lpstr>Total U.S. Ethanol Per Capita 2010 to 2017</vt:lpstr>
      <vt:lpstr>Average Weighted ABV for All Beer 2000 to 2017</vt:lpstr>
      <vt:lpstr>ABV by Beer Segment 2017</vt:lpstr>
      <vt:lpstr>SKU COUNTS BY SEGMENT 300,000+ SKUs IN LIQUID REFRESHMENT MARKET</vt:lpstr>
      <vt:lpstr>Differences Across Age Groups  Consumed Alcohol Past 30 Days</vt:lpstr>
      <vt:lpstr>Differences Between Genders  Alcohol Past 30 Days</vt:lpstr>
      <vt:lpstr>Summary</vt:lpstr>
      <vt:lpstr>PowerPoint Presentation</vt:lpstr>
      <vt:lpstr>Thank You  Lester Jones, NBWA ljones@nbwa.org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Beverage Update  Economic and Demographics “Bridging the Divide”</dc:title>
  <dc:creator>Lester Jones</dc:creator>
  <cp:lastModifiedBy>Tricia Larson</cp:lastModifiedBy>
  <cp:revision>214</cp:revision>
  <dcterms:created xsi:type="dcterms:W3CDTF">2018-05-20T23:39:50Z</dcterms:created>
  <dcterms:modified xsi:type="dcterms:W3CDTF">2018-10-23T16:06:50Z</dcterms:modified>
</cp:coreProperties>
</file>