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81" r:id="rId4"/>
    <p:sldId id="282" r:id="rId5"/>
    <p:sldId id="275" r:id="rId6"/>
    <p:sldId id="283" r:id="rId7"/>
    <p:sldId id="284" r:id="rId8"/>
    <p:sldId id="271" r:id="rId9"/>
    <p:sldId id="272" r:id="rId10"/>
    <p:sldId id="274" r:id="rId11"/>
    <p:sldId id="277" r:id="rId12"/>
    <p:sldId id="268" r:id="rId13"/>
    <p:sldId id="269" r:id="rId14"/>
    <p:sldId id="285" r:id="rId15"/>
    <p:sldId id="267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2"/>
    <p:restoredTop sz="88630"/>
  </p:normalViewPr>
  <p:slideViewPr>
    <p:cSldViewPr snapToGrid="0" snapToObjects="1">
      <p:cViewPr varScale="1">
        <p:scale>
          <a:sx n="54" d="100"/>
          <a:sy n="54" d="100"/>
        </p:scale>
        <p:origin x="115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6B2-CD5A-2A43-BD4F-2F55A5F4FF0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339C-6379-C040-A294-9170E265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PPT </a:t>
            </a:r>
            <a:r>
              <a:rPr lang="en-US" dirty="0" err="1"/>
              <a:t>slidedeck</a:t>
            </a:r>
            <a:r>
              <a:rPr lang="en-US" dirty="0"/>
              <a:t> developed by Wendy Pesavento, October 2025</a:t>
            </a:r>
          </a:p>
          <a:p>
            <a:r>
              <a:rPr lang="en-US" dirty="0"/>
              <a:t>Updated PPT </a:t>
            </a:r>
            <a:r>
              <a:rPr lang="en-US" dirty="0" err="1"/>
              <a:t>slidedeck</a:t>
            </a:r>
            <a:r>
              <a:rPr lang="en-US" dirty="0"/>
              <a:t> developed by Maryann Reichelt, October 16,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Paths that are affected by the October 2025 enhancements.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4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Enhancements for each Level will appear </a:t>
            </a:r>
            <a:r>
              <a:rPr lang="en-US" sz="2400" b="1" dirty="0"/>
              <a:t>above</a:t>
            </a:r>
            <a:r>
              <a:rPr lang="en-US" sz="2400" dirty="0"/>
              <a:t> that Level’s projects.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Meeting Roles will </a:t>
            </a:r>
            <a:r>
              <a:rPr lang="en-US" sz="2400" b="1" dirty="0"/>
              <a:t>NOT </a:t>
            </a:r>
            <a:r>
              <a:rPr lang="en-US" sz="2400" b="0" dirty="0"/>
              <a:t>be tracked in Base Camp.  Clubs can discern if a member may complete meeting roles out of Level order.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 of Directors has determined that members must complete their required meeting roles within the relevant level to receive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 role completed in Level 1 cannot count toward Level 3</a:t>
            </a:r>
            <a:endParaRPr lang="en-US" sz="2400" b="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Education Series Presentations will appear similar to Electives and be tracked in Base Camp.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3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The other options will appear in Levels 4 and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Legacy and translated Paths will </a:t>
            </a:r>
            <a:r>
              <a:rPr lang="en-US" b="1" dirty="0"/>
              <a:t>NOT</a:t>
            </a:r>
            <a:r>
              <a:rPr lang="en-US" dirty="0"/>
              <a:t> contain the 2025 Pathways enhancements.  Similar to Windows 11 needing to be installed since Windows 10 will not be  supported after October 2025,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47834-7809-8EF7-33DD-07B43CCC1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AC681-B830-AB49-006B-C4AA1048F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6D936-6F17-E09C-501A-33CB9A7E6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PPT </a:t>
            </a:r>
            <a:r>
              <a:rPr lang="en-US" dirty="0" err="1"/>
              <a:t>slidedeck</a:t>
            </a:r>
            <a:r>
              <a:rPr lang="en-US" dirty="0"/>
              <a:t> developed by Wendy Pesavento, October 2025</a:t>
            </a:r>
          </a:p>
          <a:p>
            <a:r>
              <a:rPr lang="en-US" dirty="0"/>
              <a:t>Updated PPT </a:t>
            </a:r>
            <a:r>
              <a:rPr lang="en-US" dirty="0" err="1"/>
              <a:t>slidedeck</a:t>
            </a:r>
            <a:r>
              <a:rPr lang="en-US" dirty="0"/>
              <a:t> developed by Maryann Reichelt, October 16,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68C79-9284-348D-0305-9B5F6A217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the-successful-club-series-set" TargetMode="External"/><Relationship Id="rId2" Type="http://schemas.openxmlformats.org/officeDocument/2006/relationships/hyperlink" Target="http://www.toastmasters.org/membership/club-meeting-ro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54tm.com/pathways-1" TargetMode="External"/><Relationship Id="rId5" Type="http://schemas.openxmlformats.org/officeDocument/2006/relationships/hyperlink" Target="http://www.toastmasters.org/resources/the-leadership-excellence-series-set" TargetMode="External"/><Relationship Id="rId4" Type="http://schemas.openxmlformats.org/officeDocument/2006/relationships/hyperlink" Target="http://www.toastmasters.org/resources/%20the-better-speaker-series-s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Let's embrace the recent Pathways enhancements!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/>
              <a:t>Toastmasters International</a:t>
            </a:r>
          </a:p>
          <a:p>
            <a:pPr algn="l">
              <a:lnSpc>
                <a:spcPct val="90000"/>
              </a:lnSpc>
            </a:pPr>
            <a:r>
              <a:rPr lang="en-US" sz="3000"/>
              <a:t>Enhancing Member Experience and Club Success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CAD19-4A4D-2BCE-DC46-2995F04BF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010D3-CFFF-D92C-8C92-B9E5B916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5:  Select 1 from Each Series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5BE88-99FF-3744-17F4-DB6EE08F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05" y="1535113"/>
            <a:ext cx="4307383" cy="639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Successful Club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424AA-F1D3-D8D6-A099-D38976DFC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884" y="2174875"/>
            <a:ext cx="4160504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Moments of Truth</a:t>
            </a:r>
          </a:p>
          <a:p>
            <a:r>
              <a:rPr lang="en-US" dirty="0"/>
              <a:t>Evaluate to Motivate</a:t>
            </a:r>
          </a:p>
          <a:p>
            <a:r>
              <a:rPr lang="en-US" dirty="0"/>
              <a:t>Mentoring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B995-FD33-607A-5274-70A856654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Leadership Excellence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3DC7B-C86F-E138-8282-6D49258BEC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Visionary Leader</a:t>
            </a:r>
          </a:p>
          <a:p>
            <a:r>
              <a:rPr lang="en-US" dirty="0"/>
              <a:t>Developing a Mission</a:t>
            </a:r>
          </a:p>
          <a:p>
            <a:r>
              <a:rPr lang="en-US" dirty="0"/>
              <a:t>Values and Leadership</a:t>
            </a:r>
          </a:p>
          <a:p>
            <a:r>
              <a:rPr lang="en-US" dirty="0"/>
              <a:t>Goal Setting and Planning</a:t>
            </a:r>
          </a:p>
          <a:p>
            <a:r>
              <a:rPr lang="en-US" dirty="0"/>
              <a:t>Delegate to Empower</a:t>
            </a:r>
          </a:p>
          <a:p>
            <a:r>
              <a:rPr lang="en-US" dirty="0"/>
              <a:t>Building a Team</a:t>
            </a:r>
          </a:p>
          <a:p>
            <a:r>
              <a:rPr lang="en-US" dirty="0"/>
              <a:t>Giving Effective Feedback</a:t>
            </a:r>
          </a:p>
          <a:p>
            <a:r>
              <a:rPr lang="en-US" dirty="0"/>
              <a:t>The Leader as Coach</a:t>
            </a:r>
          </a:p>
          <a:p>
            <a:r>
              <a:rPr lang="en-US" dirty="0"/>
              <a:t>Motivating People</a:t>
            </a:r>
          </a:p>
          <a:p>
            <a:r>
              <a:rPr lang="en-US" dirty="0"/>
              <a:t>Service and Leadership</a:t>
            </a:r>
          </a:p>
          <a:p>
            <a:r>
              <a:rPr lang="en-US" dirty="0"/>
              <a:t>Resolving Conflict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6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F10D-9D0A-D77D-DE85-A0949DF8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617826"/>
            <a:ext cx="85526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What Materials Are Provided By Toastmasters International For Each Presentation ?</a:t>
            </a:r>
            <a:br>
              <a:rPr lang="en-US" sz="2800" dirty="0"/>
            </a:br>
            <a:r>
              <a:rPr lang="en-US" sz="2800" dirty="0"/>
              <a:t>Example:  Successful Club Series “Moments Of Truth  Materials”: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23F27B-B8D3-F2D6-524A-AA77E04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7043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Manual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7F7049-100C-5FE2-A09C-DB9014A0E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0660" y="2491867"/>
            <a:ext cx="3053268" cy="39512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0825B-6779-6F81-5808-5C4F5495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206" y="1852105"/>
            <a:ext cx="4041775" cy="639762"/>
          </a:xfrm>
        </p:spPr>
        <p:txBody>
          <a:bodyPr/>
          <a:lstStyle/>
          <a:p>
            <a:pPr algn="ctr"/>
            <a:r>
              <a:rPr lang="en-US" dirty="0" err="1"/>
              <a:t>Powerpoint</a:t>
            </a:r>
            <a:r>
              <a:rPr lang="en-US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A8852E-3E6A-4411-3B5B-62109EAF78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4" y="2271932"/>
            <a:ext cx="4041775" cy="3123189"/>
          </a:xfrm>
        </p:spPr>
      </p:pic>
    </p:spTree>
    <p:extLst>
      <p:ext uri="{BB962C8B-B14F-4D97-AF65-F5344CB8AC3E}">
        <p14:creationId xmlns:p14="http://schemas.microsoft.com/office/powerpoint/2010/main" val="26015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Affected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22" y="1600200"/>
            <a:ext cx="7114478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Enhancements apply to 6 paths:</a:t>
            </a:r>
          </a:p>
          <a:p>
            <a:pPr marL="0" indent="0">
              <a:buNone/>
            </a:pPr>
            <a:r>
              <a:rPr dirty="0"/>
              <a:t>• Dynamic Leadership</a:t>
            </a:r>
          </a:p>
          <a:p>
            <a:pPr marL="0" indent="0">
              <a:buNone/>
            </a:pPr>
            <a:r>
              <a:rPr dirty="0"/>
              <a:t>• Engaging Humor</a:t>
            </a:r>
          </a:p>
          <a:p>
            <a:pPr marL="0" indent="0">
              <a:buNone/>
            </a:pPr>
            <a:r>
              <a:rPr dirty="0"/>
              <a:t>• Motivational Strategies</a:t>
            </a:r>
          </a:p>
          <a:p>
            <a:pPr marL="0" indent="0">
              <a:buNone/>
            </a:pPr>
            <a:r>
              <a:rPr dirty="0"/>
              <a:t>• Persuasive Influence</a:t>
            </a:r>
          </a:p>
          <a:p>
            <a:pPr marL="0" indent="0">
              <a:buNone/>
            </a:pPr>
            <a:r>
              <a:rPr dirty="0"/>
              <a:t>• Presentation Mastery</a:t>
            </a:r>
          </a:p>
          <a:p>
            <a:pPr marL="0" indent="0">
              <a:buNone/>
            </a:pPr>
            <a:r>
              <a:rPr dirty="0"/>
              <a:t>• Visionary Communication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Stays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226"/>
            <a:ext cx="8229600" cy="3985937"/>
          </a:xfrm>
        </p:spPr>
        <p:txBody>
          <a:bodyPr>
            <a:normAutofit lnSpcReduction="10000"/>
          </a:bodyPr>
          <a:lstStyle/>
          <a:p>
            <a:pPr marL="282575" indent="-282575">
              <a:buNone/>
            </a:pPr>
            <a:r>
              <a:rPr dirty="0"/>
              <a:t>• Existing project requirements remain</a:t>
            </a:r>
            <a:r>
              <a:rPr lang="en-US" dirty="0"/>
              <a:t> unchanged.</a:t>
            </a:r>
          </a:p>
          <a:p>
            <a:pPr marL="0" indent="0">
              <a:buNone/>
            </a:pPr>
            <a:r>
              <a:rPr dirty="0"/>
              <a:t>• Completed levels </a:t>
            </a:r>
            <a:r>
              <a:rPr b="1" dirty="0"/>
              <a:t>remain</a:t>
            </a:r>
            <a:r>
              <a:rPr dirty="0"/>
              <a:t> completed.</a:t>
            </a:r>
          </a:p>
          <a:p>
            <a:pPr marL="282575" indent="-282575">
              <a:buNone/>
            </a:pPr>
            <a:r>
              <a:rPr dirty="0"/>
              <a:t>• Members in legacy</a:t>
            </a:r>
            <a:r>
              <a:rPr lang="en-US" dirty="0"/>
              <a:t>*</a:t>
            </a:r>
            <a:r>
              <a:rPr dirty="0"/>
              <a:t> or translated paths </a:t>
            </a:r>
            <a:r>
              <a:rPr b="1" dirty="0"/>
              <a:t>can</a:t>
            </a:r>
            <a:r>
              <a:rPr dirty="0"/>
              <a:t> </a:t>
            </a:r>
            <a:r>
              <a:rPr lang="en-US" dirty="0"/>
              <a:t>	   </a:t>
            </a:r>
            <a:r>
              <a:rPr dirty="0"/>
              <a:t>participate but </a:t>
            </a:r>
            <a:r>
              <a:rPr lang="en-US" dirty="0"/>
              <a:t>not required</a:t>
            </a:r>
            <a:r>
              <a:rPr dirty="0"/>
              <a:t>.</a:t>
            </a:r>
            <a:endParaRPr lang="en-US" dirty="0"/>
          </a:p>
          <a:p>
            <a:pPr marL="282575" indent="-282575">
              <a:buNone/>
            </a:pPr>
            <a:endParaRPr lang="en-US" dirty="0"/>
          </a:p>
          <a:p>
            <a:pPr marL="282575" indent="-282575">
              <a:buNone/>
            </a:pPr>
            <a:r>
              <a:rPr lang="en-US" sz="2400" dirty="0"/>
              <a:t>*  Effective Coaching, Innovative Planning, Leadership Development, Strategic </a:t>
            </a:r>
            <a:r>
              <a:rPr lang="en-US" sz="2400" dirty="0" err="1"/>
              <a:t>Relatiinships</a:t>
            </a:r>
            <a:r>
              <a:rPr lang="en-US" sz="2400" dirty="0"/>
              <a:t>, Team Collaboration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B011-E12B-82E7-0EA1-BB7B8FCC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1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53B6-EADC-50BA-CDBD-FB37E7B7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7752"/>
            <a:ext cx="8474423" cy="5632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Meeting Roles Descriptions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000" dirty="0">
                <a:hlinkClick r:id="rId2"/>
              </a:rPr>
              <a:t>www.toastmasters.org/membership/club-meeting-roles</a:t>
            </a:r>
            <a:r>
              <a:rPr lang="en-US" sz="2000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Successful Club Series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https://www.toastmasters.org/resources/the-successful-club-series-set</a:t>
            </a:r>
            <a:endParaRPr lang="en-US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Better Speaker Series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www.toastmasters.org/resources/ the-better-speaker-series-set</a:t>
            </a:r>
            <a:endParaRPr lang="en-US" sz="2000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Leadership Excellences Series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 dirty="0">
                <a:hlinkClick r:id="rId5"/>
              </a:rPr>
              <a:t>www.toastmasters.org/resources/the-leadership-excellence-series-set</a:t>
            </a:r>
            <a:r>
              <a:rPr lang="en-US" sz="2000" dirty="0"/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n-US" dirty="0"/>
              <a:t>Tracking Tool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>
                <a:hlinkClick r:id="rId6"/>
              </a:rPr>
              <a:t>https://d54tm.com/pathways-1</a:t>
            </a:r>
            <a:r>
              <a:rPr lang="en-US" sz="2000" dirty="0"/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50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Important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070"/>
            <a:ext cx="8378042" cy="35610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Meeting Roles.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Review</a:t>
            </a:r>
            <a:r>
              <a:rPr lang="en-US" dirty="0"/>
              <a:t>/Download</a:t>
            </a:r>
            <a:r>
              <a:rPr dirty="0"/>
              <a:t> Education Series content.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 up for/perform Meeting Roles.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Prepare/present Education module(s).</a:t>
            </a:r>
            <a:endParaRPr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dirty="0"/>
              <a:t>rack new </a:t>
            </a:r>
            <a:r>
              <a:rPr lang="en-US" dirty="0"/>
              <a:t>enhancements</a:t>
            </a:r>
            <a:r>
              <a:rPr dirty="0"/>
              <a:t>.</a:t>
            </a:r>
            <a:r>
              <a:rPr lang="en-US" dirty="0"/>
              <a:t>	     	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73B8D-C23D-711D-81F0-028101CB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A0B6D2-3931-591C-BABB-A1B1F2478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63DA8-860D-92DD-2D14-6AF0A95D0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BBC93-D2E1-F2D3-8E49-365AA8CE8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6A8CF8-2245-6B61-F946-87D3D0F9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B6704E-F0EE-1E38-3422-0D91C00F0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A8A6AF-8FD7-9CC2-A2AD-A9597FE1F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E5CEA-F10D-E29D-09CC-A16B61488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Let's embrace the recent Pathways enhancements!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73BA2-2C42-05CA-E228-C46031AF3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/>
              <a:t>Toastmasters International</a:t>
            </a:r>
          </a:p>
          <a:p>
            <a:pPr algn="l">
              <a:lnSpc>
                <a:spcPct val="90000"/>
              </a:lnSpc>
            </a:pPr>
            <a:r>
              <a:rPr lang="en-US" sz="3000" dirty="0"/>
              <a:t>Enhancing Member Experience and Club Success</a:t>
            </a:r>
          </a:p>
        </p:txBody>
      </p:sp>
    </p:spTree>
    <p:extLst>
      <p:ext uri="{BB962C8B-B14F-4D97-AF65-F5344CB8AC3E}">
        <p14:creationId xmlns:p14="http://schemas.microsoft.com/office/powerpoint/2010/main" val="180278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E547-D993-006A-CF6C-5DDC0DF5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7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8277-7C6C-5540-C820-219CF5A8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326" y="1417638"/>
            <a:ext cx="6208295" cy="4525963"/>
          </a:xfrm>
        </p:spPr>
        <p:txBody>
          <a:bodyPr/>
          <a:lstStyle/>
          <a:p>
            <a:r>
              <a:rPr lang="en-US" dirty="0"/>
              <a:t>Pathways Overview</a:t>
            </a:r>
          </a:p>
          <a:p>
            <a:r>
              <a:rPr lang="en-US" dirty="0"/>
              <a:t>Enhanced Pathways Requirements</a:t>
            </a:r>
          </a:p>
          <a:p>
            <a:r>
              <a:rPr lang="en-US" dirty="0"/>
              <a:t>Affected Paths</a:t>
            </a:r>
          </a:p>
          <a:p>
            <a:r>
              <a:rPr lang="en-US" dirty="0"/>
              <a:t>What Stays the Same 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9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B5A59-DE55-7012-E4C9-AE95CFF44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5378-71FC-1869-2BC6-2E74E522C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3F0BA-E694-6A2C-E53B-7BBB2A08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09182-E0F2-F135-EC19-E2F8D2A5ED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EBABF-371A-35BE-B8F4-0113DC16A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364"/>
            <a:ext cx="9144000" cy="5223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0F3B0-CCF3-73D2-9637-0FC0A0B7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68"/>
            <a:ext cx="8229600" cy="1143000"/>
          </a:xfrm>
        </p:spPr>
        <p:txBody>
          <a:bodyPr/>
          <a:lstStyle/>
          <a:p>
            <a:r>
              <a:rPr lang="en-US" dirty="0"/>
              <a:t>Pathways Overview</a:t>
            </a:r>
          </a:p>
        </p:txBody>
      </p:sp>
    </p:spTree>
    <p:extLst>
      <p:ext uri="{BB962C8B-B14F-4D97-AF65-F5344CB8AC3E}">
        <p14:creationId xmlns:p14="http://schemas.microsoft.com/office/powerpoint/2010/main" val="18469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C9962-5A0E-BFAD-E60D-CFDAEC400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7D2AA-AE2A-26D8-C902-154C362406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85072-5607-6BF6-4229-3BC734F7D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8373-7A4A-1FDE-946B-50D44DC96B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0F72D-F9CE-10F1-1EA5-CEF2520D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0" y="-53094"/>
            <a:ext cx="847680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4E1A4DF-C8DB-8AFF-5398-475F7F4F6C66}"/>
              </a:ext>
            </a:extLst>
          </p:cNvPr>
          <p:cNvSpPr txBox="1">
            <a:spLocks/>
          </p:cNvSpPr>
          <p:nvPr/>
        </p:nvSpPr>
        <p:spPr>
          <a:xfrm>
            <a:off x="457200" y="-2032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Pathways Overview</a:t>
            </a:r>
          </a:p>
        </p:txBody>
      </p:sp>
    </p:spTree>
    <p:extLst>
      <p:ext uri="{BB962C8B-B14F-4D97-AF65-F5344CB8AC3E}">
        <p14:creationId xmlns:p14="http://schemas.microsoft.com/office/powerpoint/2010/main" val="7532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F13E-782E-CC79-732F-249113EC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5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New Enhanced Pathways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3022-C752-82DE-FBE7-F0680192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0865"/>
            <a:ext cx="8321040" cy="314739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Complete current Pathways projects levels 1-5 (No change)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Serve in club meeting role(s) in path levels 1-5 (New)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Add Education Series presentation(s) in levels 3-5 (New)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78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92459F-C374-055E-7F95-254D839CE7C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400" y="0"/>
          <a:ext cx="9086849" cy="697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15">
                  <a:extLst>
                    <a:ext uri="{9D8B030D-6E8A-4147-A177-3AD203B41FA5}">
                      <a16:colId xmlns:a16="http://schemas.microsoft.com/office/drawing/2014/main" val="2322928218"/>
                    </a:ext>
                  </a:extLst>
                </a:gridCol>
                <a:gridCol w="8300934">
                  <a:extLst>
                    <a:ext uri="{9D8B030D-6E8A-4147-A177-3AD203B41FA5}">
                      <a16:colId xmlns:a16="http://schemas.microsoft.com/office/drawing/2014/main" val="2700616656"/>
                    </a:ext>
                  </a:extLst>
                </a:gridCol>
              </a:tblGrid>
              <a:tr h="475195">
                <a:tc>
                  <a:txBody>
                    <a:bodyPr/>
                    <a:lstStyle/>
                    <a:p>
                      <a:r>
                        <a:rPr lang="en-US" sz="18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Meeting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74581"/>
                  </a:ext>
                </a:extLst>
              </a:tr>
              <a:tr h="927544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Speaker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Timer or Ah Counter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98523"/>
                  </a:ext>
                </a:extLst>
              </a:tr>
              <a:tr h="1229003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Grammarian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Master (1)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Toastmaster, Timer or Ah-Counter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28599"/>
                  </a:ext>
                </a:extLst>
              </a:tr>
              <a:tr h="945882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Master, Table Topics Speaker or Introductory Mentor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976146"/>
                  </a:ext>
                </a:extLst>
              </a:tr>
              <a:tr h="1537862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General 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Speaker, Table Topics Master, Specialized Role or repeat role listed above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29075"/>
                  </a:ext>
                </a:extLst>
              </a:tr>
              <a:tr h="1863167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General Evaluator (2)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 (2)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Other roles:  Table Topics Speaker, Table Topics Master, Grammarian, Timer Ah-Counter, Mentor, or Specialized Role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430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4E4349-9B1E-41C6-1D8D-CED0EADCDAA0}"/>
              </a:ext>
            </a:extLst>
          </p:cNvPr>
          <p:cNvSpPr txBox="1"/>
          <p:nvPr/>
        </p:nvSpPr>
        <p:spPr>
          <a:xfrm>
            <a:off x="5445105" y="442452"/>
            <a:ext cx="35927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Required Meeting Roles for Each Level</a:t>
            </a:r>
          </a:p>
        </p:txBody>
      </p:sp>
    </p:spTree>
    <p:extLst>
      <p:ext uri="{BB962C8B-B14F-4D97-AF65-F5344CB8AC3E}">
        <p14:creationId xmlns:p14="http://schemas.microsoft.com/office/powerpoint/2010/main" val="17316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3C34-4685-BD6B-A695-37E6307B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69" y="463941"/>
            <a:ext cx="7472632" cy="1616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 Series for Enhanced Pathways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84E9EBE-810E-C9E0-13D3-94FE434B683C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719719" y="2099860"/>
          <a:ext cx="7595778" cy="28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945">
                  <a:extLst>
                    <a:ext uri="{9D8B030D-6E8A-4147-A177-3AD203B41FA5}">
                      <a16:colId xmlns:a16="http://schemas.microsoft.com/office/drawing/2014/main" val="1111366903"/>
                    </a:ext>
                  </a:extLst>
                </a:gridCol>
                <a:gridCol w="4525036">
                  <a:extLst>
                    <a:ext uri="{9D8B030D-6E8A-4147-A177-3AD203B41FA5}">
                      <a16:colId xmlns:a16="http://schemas.microsoft.com/office/drawing/2014/main" val="47347133"/>
                    </a:ext>
                  </a:extLst>
                </a:gridCol>
                <a:gridCol w="1582797">
                  <a:extLst>
                    <a:ext uri="{9D8B030D-6E8A-4147-A177-3AD203B41FA5}">
                      <a16:colId xmlns:a16="http://schemas.microsoft.com/office/drawing/2014/main" val="603164300"/>
                    </a:ext>
                  </a:extLst>
                </a:gridCol>
              </a:tblGrid>
              <a:tr h="804922">
                <a:tc>
                  <a:txBody>
                    <a:bodyPr/>
                    <a:lstStyle/>
                    <a:p>
                      <a:r>
                        <a:rPr lang="en-US" sz="2600" b="0" dirty="0"/>
                        <a:t>Level 3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/>
                        <a:t>Successful Club Series (1)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r>
                        <a:rPr lang="en-US" sz="2600" b="0"/>
                        <a:t>10-15 minutes</a:t>
                      </a:r>
                    </a:p>
                  </a:txBody>
                  <a:tcPr marL="97742" marR="97742" marT="48871" marB="48871"/>
                </a:tc>
                <a:extLst>
                  <a:ext uri="{0D108BD9-81ED-4DB2-BD59-A6C34878D82A}">
                    <a16:rowId xmlns:a16="http://schemas.microsoft.com/office/drawing/2014/main" val="1778899873"/>
                  </a:ext>
                </a:extLst>
              </a:tr>
              <a:tr h="804922">
                <a:tc>
                  <a:txBody>
                    <a:bodyPr/>
                    <a:lstStyle/>
                    <a:p>
                      <a:r>
                        <a:rPr lang="en-US" sz="2600" dirty="0"/>
                        <a:t>Level 4</a:t>
                      </a:r>
                    </a:p>
                    <a:p>
                      <a:endParaRPr lang="en-US" sz="2600" dirty="0"/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Successful Club Series (1)</a:t>
                      </a:r>
                    </a:p>
                    <a:p>
                      <a:r>
                        <a:rPr lang="en-US" sz="2600" dirty="0"/>
                        <a:t>Better Speaker Series (1)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10-15 minutes</a:t>
                      </a:r>
                    </a:p>
                  </a:txBody>
                  <a:tcPr marL="97742" marR="97742" marT="48871" marB="48871"/>
                </a:tc>
                <a:extLst>
                  <a:ext uri="{0D108BD9-81ED-4DB2-BD59-A6C34878D82A}">
                    <a16:rowId xmlns:a16="http://schemas.microsoft.com/office/drawing/2014/main" val="1818922170"/>
                  </a:ext>
                </a:extLst>
              </a:tr>
              <a:tr h="1067828">
                <a:tc>
                  <a:txBody>
                    <a:bodyPr/>
                    <a:lstStyle/>
                    <a:p>
                      <a:r>
                        <a:rPr lang="en-US" sz="2600" dirty="0"/>
                        <a:t>Level 5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Successful Club Series (1) </a:t>
                      </a:r>
                    </a:p>
                    <a:p>
                      <a:r>
                        <a:rPr lang="en-US" sz="2600" dirty="0"/>
                        <a:t>Leadership Excellence Series (1)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10-15 minutes</a:t>
                      </a:r>
                    </a:p>
                  </a:txBody>
                  <a:tcPr marL="97742" marR="97742" marT="48871" marB="48871"/>
                </a:tc>
                <a:extLst>
                  <a:ext uri="{0D108BD9-81ED-4DB2-BD59-A6C34878D82A}">
                    <a16:rowId xmlns:a16="http://schemas.microsoft.com/office/drawing/2014/main" val="237893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07757-D59A-8FE9-7121-565ADA08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337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Level 3 Successful Club Series Select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F395F-C9FD-E9A8-90F6-C7EA9CEF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1091" y="1835426"/>
            <a:ext cx="7787149" cy="4290737"/>
          </a:xfrm>
        </p:spPr>
        <p:txBody>
          <a:bodyPr>
            <a:normAutofit/>
          </a:bodyPr>
          <a:lstStyle/>
          <a:p>
            <a:r>
              <a:rPr lang="en-US" sz="3200" dirty="0"/>
              <a:t>Creating the Best Club Climate</a:t>
            </a:r>
          </a:p>
          <a:p>
            <a:r>
              <a:rPr lang="en-US" sz="3200" dirty="0"/>
              <a:t>Meeting Roles and Responsibilities</a:t>
            </a:r>
          </a:p>
          <a:p>
            <a:r>
              <a:rPr lang="en-US" sz="3200" dirty="0"/>
              <a:t>Keeping the Commitment</a:t>
            </a:r>
          </a:p>
          <a:p>
            <a:r>
              <a:rPr lang="en-US" sz="3200" dirty="0"/>
              <a:t>Going Beyond Our Club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83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99FB2-2005-329E-8256-AEF97781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4:  Select 1 from Each Series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3DB74-F896-D6F6-F636-A6228DBF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05" y="1535113"/>
            <a:ext cx="4307383" cy="639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Successful Club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E032D-5E94-E0F6-10AC-518A2BA11B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Finding New Members</a:t>
            </a:r>
          </a:p>
          <a:p>
            <a:r>
              <a:rPr lang="en-US" dirty="0"/>
              <a:t>Closing the Sale</a:t>
            </a:r>
          </a:p>
          <a:p>
            <a:r>
              <a:rPr lang="en-US" dirty="0"/>
              <a:t>How to be a Distinguished Club</a:t>
            </a:r>
          </a:p>
          <a:p>
            <a:r>
              <a:rPr lang="en-US" dirty="0"/>
              <a:t>Toastmasters Education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3964-BE01-907C-19A6-28CEFA37D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Better Speaker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BA2D8-2AFB-D4F3-449C-9A838F8A10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Beginning Your Speech</a:t>
            </a:r>
          </a:p>
          <a:p>
            <a:r>
              <a:rPr lang="en-US" dirty="0"/>
              <a:t>Concluding Your Speech</a:t>
            </a:r>
          </a:p>
          <a:p>
            <a:r>
              <a:rPr lang="en-US" dirty="0"/>
              <a:t>Controlling Your Fear</a:t>
            </a:r>
          </a:p>
          <a:p>
            <a:r>
              <a:rPr lang="en-US" dirty="0"/>
              <a:t>Impromptu Speaking </a:t>
            </a:r>
          </a:p>
          <a:p>
            <a:r>
              <a:rPr lang="en-US" dirty="0"/>
              <a:t>Selecting Your Topic</a:t>
            </a:r>
          </a:p>
          <a:p>
            <a:r>
              <a:rPr lang="en-US" dirty="0"/>
              <a:t>Know Your Audience</a:t>
            </a:r>
          </a:p>
          <a:p>
            <a:r>
              <a:rPr lang="en-US" dirty="0"/>
              <a:t>Organizing Your Speech</a:t>
            </a:r>
          </a:p>
          <a:p>
            <a:r>
              <a:rPr lang="en-US" dirty="0"/>
              <a:t>Creating an Introduction</a:t>
            </a:r>
          </a:p>
          <a:p>
            <a:r>
              <a:rPr lang="en-US" dirty="0"/>
              <a:t>Preparation and Practice</a:t>
            </a:r>
          </a:p>
          <a:p>
            <a:r>
              <a:rPr lang="en-US" dirty="0"/>
              <a:t>Using Body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809</Words>
  <Application>Microsoft Office PowerPoint</Application>
  <PresentationFormat>On-screen Show (4:3)</PresentationFormat>
  <Paragraphs>153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Let's embrace the recent Pathways enhancements!</vt:lpstr>
      <vt:lpstr>Agenda</vt:lpstr>
      <vt:lpstr>Pathways Overview</vt:lpstr>
      <vt:lpstr>PowerPoint Presentation</vt:lpstr>
      <vt:lpstr>What Are the New Enhanced Pathways Requirements?</vt:lpstr>
      <vt:lpstr>PowerPoint Presentation</vt:lpstr>
      <vt:lpstr>Education Series for Enhanced Pathways</vt:lpstr>
      <vt:lpstr>Level 3 Successful Club Series Select 1</vt:lpstr>
      <vt:lpstr>Level 4:  Select 1 from Each Series</vt:lpstr>
      <vt:lpstr>Level 5:  Select 1 from Each Series</vt:lpstr>
      <vt:lpstr>What Materials Are Provided By Toastmasters International For Each Presentation ? Example:  Successful Club Series “Moments Of Truth  Materials”:</vt:lpstr>
      <vt:lpstr>Affected Paths</vt:lpstr>
      <vt:lpstr>What Stays the Same</vt:lpstr>
      <vt:lpstr>Resources</vt:lpstr>
      <vt:lpstr>Important Next Steps</vt:lpstr>
      <vt:lpstr>Let's embrace the recent Pathways enhancements!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WWME81</dc:creator>
  <cp:keywords/>
  <dc:description>generated using python-pptx</dc:description>
  <cp:lastModifiedBy>Richard</cp:lastModifiedBy>
  <cp:revision>37</cp:revision>
  <cp:lastPrinted>2025-10-13T22:36:48Z</cp:lastPrinted>
  <dcterms:created xsi:type="dcterms:W3CDTF">2013-01-27T09:14:16Z</dcterms:created>
  <dcterms:modified xsi:type="dcterms:W3CDTF">2025-12-07T02:32:32Z</dcterms:modified>
  <cp:category/>
</cp:coreProperties>
</file>