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7"/>
  </p:notesMasterIdLst>
  <p:sldIdLst>
    <p:sldId id="256" r:id="rId3"/>
    <p:sldId id="281" r:id="rId4"/>
    <p:sldId id="280" r:id="rId5"/>
    <p:sldId id="283" r:id="rId6"/>
    <p:sldId id="289" r:id="rId7"/>
    <p:sldId id="293" r:id="rId8"/>
    <p:sldId id="294" r:id="rId9"/>
    <p:sldId id="290" r:id="rId10"/>
    <p:sldId id="291" r:id="rId11"/>
    <p:sldId id="298" r:id="rId12"/>
    <p:sldId id="300" r:id="rId13"/>
    <p:sldId id="295" r:id="rId14"/>
    <p:sldId id="299" r:id="rId15"/>
    <p:sldId id="279" r:id="rId16"/>
  </p:sldIdLst>
  <p:sldSz cx="12192000" cy="6858000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SemiBold" panose="020B07060308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szNC0/sg3kfnhywCnv19wB3n1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374C2E-52A0-48C2-B91B-014F18940FE2}">
  <a:tblStyle styleId="{1D374C2E-52A0-48C2-B91B-014F18940FE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F4F7"/>
          </a:solidFill>
        </a:fill>
      </a:tcStyle>
    </a:wholeTbl>
    <a:band1H>
      <a:tcTxStyle/>
      <a:tcStyle>
        <a:tcBdr/>
        <a:fill>
          <a:solidFill>
            <a:srgbClr val="E4E9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4E9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130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Duration</a:t>
            </a:r>
            <a:r>
              <a:rPr lang="en-US"/>
              <a:t>: 45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Slides created by Heather Blase (blase_heather_m@cat.com) for the District 54 Toastmasters Leadership Institute (TLI) – Summer 2022</a:t>
            </a:r>
            <a:endParaRPr/>
          </a:p>
        </p:txBody>
      </p:sp>
      <p:sp>
        <p:nvSpPr>
          <p:cNvPr id="283" name="Google Shape;2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044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87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82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635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attendees to take a moment to complete the evaluation form.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45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69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7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76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31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2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22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50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/>
          <p:nvPr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4500"/>
              <a:buNone/>
              <a:defRPr sz="4500">
                <a:solidFill>
                  <a:srgbClr val="FEEE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2" name="Google Shape;22;p26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Google Shape;2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6113" y="1830811"/>
            <a:ext cx="2775881" cy="42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5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5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Text Right">
  <p:cSld name="Title and Text Left_Text Righ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6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6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  <a:defRPr sz="3600">
                <a:solidFill>
                  <a:srgbClr val="FEEE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6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5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body" idx="2"/>
          </p:nvPr>
        </p:nvSpPr>
        <p:spPr>
          <a:xfrm>
            <a:off x="6429756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7"/>
          <p:cNvSpPr/>
          <p:nvPr/>
        </p:nvSpPr>
        <p:spPr>
          <a:xfrm rot="10800000"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7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7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00" name="Google Shape;100;p57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57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5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8"/>
          <p:cNvSpPr/>
          <p:nvPr/>
        </p:nvSpPr>
        <p:spPr>
          <a:xfrm rot="10800000"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8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8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8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10" name="Google Shape;110;p58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58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8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Image">
  <p:cSld name="Title and Large Imag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9"/>
          <p:cNvSpPr>
            <a:spLocks noGrp="1"/>
          </p:cNvSpPr>
          <p:nvPr>
            <p:ph type="pic" idx="2"/>
          </p:nvPr>
        </p:nvSpPr>
        <p:spPr>
          <a:xfrm>
            <a:off x="0" y="1142999"/>
            <a:ext cx="12192000" cy="508406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59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59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59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0"/>
          <p:cNvSpPr/>
          <p:nvPr/>
        </p:nvSpPr>
        <p:spPr>
          <a:xfrm rot="10800000"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60"/>
          <p:cNvCxnSpPr/>
          <p:nvPr/>
        </p:nvCxnSpPr>
        <p:spPr>
          <a:xfrm>
            <a:off x="406402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60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5714999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60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0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60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64" name="Google Shape;164;p34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rgbClr val="00416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34" descr="Toastmasters Internation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4715" y="1830810"/>
            <a:ext cx="2782570" cy="43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acer Slide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ctrTitle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subTitle" idx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35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7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Comparison" type="twoTxTwoObj">
  <p:cSld name="TWO_OBJECTS_WITH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body" idx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2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body" idx="3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body" idx="4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ext">
  <p:cSld name="Image and 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/>
          <p:nvPr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7"/>
          <p:cNvSpPr/>
          <p:nvPr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7"/>
          <p:cNvSpPr/>
          <p:nvPr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7"/>
          <p:cNvSpPr>
            <a:spLocks noGrp="1"/>
          </p:cNvSpPr>
          <p:nvPr>
            <p:ph type="pic" idx="2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37"/>
          <p:cNvSpPr txBox="1">
            <a:spLocks noGrp="1"/>
          </p:cNvSpPr>
          <p:nvPr>
            <p:ph type="body" idx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body" idx="3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Title and 3 Image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8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38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8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38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8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38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_2">
  <p:cSld name="Title and Text Left_Content Right_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3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Text Right">
  <p:cSld name="Title and Text Left_Text Righ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body" idx="2"/>
          </p:nvPr>
        </p:nvSpPr>
        <p:spPr>
          <a:xfrm>
            <a:off x="6429756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41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41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4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4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_2">
  <p:cSld name="Title and Text Left Multiple_Content Right_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4" name="Google Shape;224;p42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42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4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3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3" name="Google Shape;233;p43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43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43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Image">
  <p:cSld name="Title and Large Imag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44"/>
          <p:cNvSpPr>
            <a:spLocks noGrp="1"/>
          </p:cNvSpPr>
          <p:nvPr>
            <p:ph type="pic" idx="2"/>
          </p:nvPr>
        </p:nvSpPr>
        <p:spPr>
          <a:xfrm>
            <a:off x="0" y="1142999"/>
            <a:ext cx="12192000" cy="5084065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44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4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3" name="Google Shape;243;p44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ull Image">
  <p:cSld name="Title and Full Imag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45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5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45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8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body" idx="2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ow to use colors">
  <p:cSld name="How to use color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6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6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3" name="Google Shape;253;p46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46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6" name="Google Shape;256;p46"/>
          <p:cNvGrpSpPr/>
          <p:nvPr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257" name="Google Shape;257;p46"/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6"/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6"/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6"/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6"/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6"/>
            <p:cNvSpPr txBox="1"/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63" name="Google Shape;263;p46"/>
            <p:cNvSpPr txBox="1"/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64" name="Google Shape;264;p46"/>
            <p:cNvSpPr txBox="1"/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65" name="Google Shape;265;p46"/>
            <p:cNvSpPr txBox="1"/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66" name="Google Shape;266;p46"/>
            <p:cNvSpPr txBox="1"/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267" name="Google Shape;267;p46"/>
          <p:cNvGrpSpPr/>
          <p:nvPr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8" name="Google Shape;268;p46"/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6"/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6"/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6"/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6"/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6"/>
            <p:cNvSpPr txBox="1"/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74" name="Google Shape;274;p46"/>
            <p:cNvSpPr txBox="1"/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75" name="Google Shape;275;p46"/>
            <p:cNvSpPr txBox="1"/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76" name="Google Shape;276;p46"/>
            <p:cNvSpPr txBox="1"/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77" name="Google Shape;277;p46"/>
            <p:cNvSpPr txBox="1"/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278" name="Google Shape;278;p46"/>
          <p:cNvSpPr txBox="1"/>
          <p:nvPr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font size -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18pt</a:t>
            </a: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weight -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</a:t>
            </a: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(when used on background colors, for best accessibility).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Dark Gray </a:t>
            </a:r>
            <a:r>
              <a:rPr lang="en-US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#333333 </a:t>
            </a: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on Accent 1 and Accent 2.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White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#FFFFFF </a:t>
            </a: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</a:t>
            </a:r>
            <a:b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Accent 3, Accent 4, and Accent 5.</a:t>
            </a:r>
            <a:endParaRPr/>
          </a:p>
        </p:txBody>
      </p:sp>
      <p:sp>
        <p:nvSpPr>
          <p:cNvPr id="279" name="Google Shape;279;p4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9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body" idx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2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3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4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0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1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51"/>
          <p:cNvSpPr>
            <a:spLocks noGrp="1"/>
          </p:cNvSpPr>
          <p:nvPr>
            <p:ph type="body" idx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>
            <a:spLocks noGrp="1"/>
          </p:cNvSpPr>
          <p:nvPr>
            <p:ph type="body" idx="2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1"/>
          <p:cNvSpPr>
            <a:spLocks noGrp="1"/>
          </p:cNvSpPr>
          <p:nvPr>
            <p:ph type="body" idx="3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body" idx="4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5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body" idx="6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Title and 3 Image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2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2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800"/>
              <a:buFont typeface="Arial"/>
              <a:buNone/>
              <a:defRPr sz="18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52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ext">
  <p:cSld name="Imag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/>
          <p:nvPr/>
        </p:nvSpPr>
        <p:spPr>
          <a:xfrm rot="10800000"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3"/>
          <p:cNvSpPr/>
          <p:nvPr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3"/>
          <p:cNvSpPr/>
          <p:nvPr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3"/>
          <p:cNvSpPr>
            <a:spLocks noGrp="1"/>
          </p:cNvSpPr>
          <p:nvPr>
            <p:ph type="pic" idx="2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53"/>
          <p:cNvSpPr txBox="1">
            <a:spLocks noGrp="1"/>
          </p:cNvSpPr>
          <p:nvPr>
            <p:ph type="body" idx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b="0" i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3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b="0" i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/>
          <p:nvPr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4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 rot="10800000"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EEE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5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 txBox="1"/>
          <p:nvPr/>
        </p:nvSpPr>
        <p:spPr>
          <a:xfrm>
            <a:off x="0" y="6705600"/>
            <a:ext cx="159861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Caterpillar: Confidential Green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7" descr="Toastmasters International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4" name="Google Shape;134;p27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ct val="100000"/>
              <a:buNone/>
            </a:pPr>
            <a:r>
              <a:rPr lang="en-US" dirty="0"/>
              <a:t>Base Camp Changes are Coming</a:t>
            </a:r>
            <a:endParaRPr dirty="0"/>
          </a:p>
        </p:txBody>
      </p:sp>
      <p:sp>
        <p:nvSpPr>
          <p:cNvPr id="286" name="Google Shape;286;p1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Dick Poirier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17 Sep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51777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pending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Download Project PDF(s) &amp; Eval Form you plan to work in October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/>
              <a:t>Download Completion Certificates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US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Download Documents/Feedback/Badges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FAFDA-720C-05F6-9447-CC9628D2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017"/>
          <a:stretch/>
        </p:blipFill>
        <p:spPr>
          <a:xfrm>
            <a:off x="0" y="-260363"/>
            <a:ext cx="12315226" cy="64164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AB0815-AD79-BEBB-AA69-5208C14AAA1D}"/>
              </a:ext>
            </a:extLst>
          </p:cNvPr>
          <p:cNvSpPr/>
          <p:nvPr/>
        </p:nvSpPr>
        <p:spPr>
          <a:xfrm>
            <a:off x="8258537" y="4183213"/>
            <a:ext cx="3715473" cy="1999499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51777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pending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Download Project PDF(s) &amp; Eval Form you plan to work in October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/>
              <a:t>Download Completion Certificates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Download Documents saved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95EF0-B850-92B4-4C6B-1063F712F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" y="101870"/>
            <a:ext cx="12192000" cy="5879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7B185D-3048-C6E0-66EC-5158D0A99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966" y="-180317"/>
            <a:ext cx="12617611" cy="66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Other 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Save (if desired):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sz="2800" dirty="0"/>
              <a:t>Skills Assessment info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sz="2800" dirty="0"/>
              <a:t>Questionnaire responses (Understanding Comm or </a:t>
            </a:r>
            <a:r>
              <a:rPr lang="en-US" sz="2800" dirty="0" err="1"/>
              <a:t>Ldrship</a:t>
            </a:r>
            <a:r>
              <a:rPr lang="en-US" sz="2800" dirty="0"/>
              <a:t> Styles)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sz="2800" dirty="0"/>
              <a:t>Story Collection in Engaging Humor Path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sz="2800" dirty="0"/>
              <a:t>Meeting Roles (we have these in Easy Speak)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95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</a:t>
            </a:r>
            <a:r>
              <a:rPr lang="en-US" u="sng" dirty="0"/>
              <a:t>after</a:t>
            </a:r>
            <a:r>
              <a:rPr lang="en-US" dirty="0"/>
              <a:t> the Oct 9 shutdown</a:t>
            </a:r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1"/>
            <a:ext cx="11647367" cy="452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Submit for approval any projects completed during shutdown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these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Separate entry in Club Central no longer needed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Enjoy the new and improved Pathways!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80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4"/>
          <p:cNvPicPr preferRelativeResize="0"/>
          <p:nvPr/>
        </p:nvPicPr>
        <p:blipFill rotWithShape="1">
          <a:blip r:embed="rId3">
            <a:alphaModFix/>
          </a:blip>
          <a:srcRect b="1572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4"/>
          <p:cNvSpPr txBox="1">
            <a:spLocks noGrp="1"/>
          </p:cNvSpPr>
          <p:nvPr>
            <p:ph type="title"/>
          </p:nvPr>
        </p:nvSpPr>
        <p:spPr>
          <a:xfrm>
            <a:off x="1990164" y="295773"/>
            <a:ext cx="3786045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</a:pPr>
            <a:r>
              <a:rPr lang="en-US">
                <a:solidFill>
                  <a:srgbClr val="FEEE9F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7558BA3-66C0-07EF-0965-7D4B0378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017"/>
          <a:stretch/>
        </p:blipFill>
        <p:spPr>
          <a:xfrm>
            <a:off x="902688" y="576389"/>
            <a:ext cx="10483267" cy="5461998"/>
          </a:xfrm>
          <a:prstGeom prst="rect">
            <a:avLst/>
          </a:prstGeom>
        </p:spPr>
      </p:pic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dirty="0"/>
              <a:t>Bye-bye Old Base Camp</a:t>
            </a:r>
            <a:endParaRPr dirty="0"/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7A2E6F-AB76-3775-246D-02DEA4AED695}"/>
              </a:ext>
            </a:extLst>
          </p:cNvPr>
          <p:cNvCxnSpPr>
            <a:cxnSpLocks/>
          </p:cNvCxnSpPr>
          <p:nvPr/>
        </p:nvCxnSpPr>
        <p:spPr>
          <a:xfrm flipV="1">
            <a:off x="4299384" y="1784195"/>
            <a:ext cx="1844938" cy="18450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88319-1127-90C1-36B6-7680833A3A76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830280"/>
            <a:ext cx="2322591" cy="9701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104BD5F-2BAD-595C-7EFA-6B265CC6F69A}"/>
              </a:ext>
            </a:extLst>
          </p:cNvPr>
          <p:cNvSpPr/>
          <p:nvPr/>
        </p:nvSpPr>
        <p:spPr>
          <a:xfrm>
            <a:off x="6010505" y="1800920"/>
            <a:ext cx="256478" cy="2449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66D6C2-F7AA-2822-8350-19B31493956B}"/>
              </a:ext>
            </a:extLst>
          </p:cNvPr>
          <p:cNvSpPr/>
          <p:nvPr/>
        </p:nvSpPr>
        <p:spPr>
          <a:xfrm rot="20862250">
            <a:off x="3518212" y="3186634"/>
            <a:ext cx="5982122" cy="15319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Temporarily Out of Service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for system upgrades &amp; testing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October 9 – October 25</a:t>
            </a:r>
          </a:p>
        </p:txBody>
      </p:sp>
    </p:spTree>
    <p:extLst>
      <p:ext uri="{BB962C8B-B14F-4D97-AF65-F5344CB8AC3E}">
        <p14:creationId xmlns:p14="http://schemas.microsoft.com/office/powerpoint/2010/main" val="40847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dirty="0"/>
              <a:t>Base Camp Upgrades</a:t>
            </a:r>
            <a:endParaRPr dirty="0"/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Easier navigation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Level Approval in Base Camp =&gt; Club Central (one step)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Mobile device accessibility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Visually Impaired friendly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Easy share accomplishments to social media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From 11 Paths =&gt; 6 Paths + Explorations (2 new after launch)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9DADC-DC1B-52C8-6E91-751CAF280ACC}"/>
              </a:ext>
            </a:extLst>
          </p:cNvPr>
          <p:cNvSpPr txBox="1"/>
          <p:nvPr/>
        </p:nvSpPr>
        <p:spPr>
          <a:xfrm>
            <a:off x="6040244" y="708102"/>
            <a:ext cx="5770756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1D252C"/>
                </a:solidFill>
                <a:effectLst/>
                <a:latin typeface="arial" panose="020B0604020202020204" pitchFamily="34" charset="0"/>
              </a:rPr>
              <a:t>6 Paths Remaining</a:t>
            </a:r>
          </a:p>
          <a:p>
            <a:pPr marL="512763" lvl="3" indent="-2286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D252C"/>
                </a:solidFill>
                <a:effectLst/>
                <a:latin typeface="arial" panose="020B0604020202020204" pitchFamily="34" charset="0"/>
              </a:rPr>
              <a:t>Dynamic Leadership</a:t>
            </a:r>
          </a:p>
          <a:p>
            <a:pPr marL="512763" lvl="3" indent="-2286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D252C"/>
                </a:solidFill>
                <a:effectLst/>
                <a:latin typeface="arial" panose="020B0604020202020204" pitchFamily="34" charset="0"/>
              </a:rPr>
              <a:t>Engaging Humor</a:t>
            </a:r>
          </a:p>
          <a:p>
            <a:pPr marL="512763" lvl="3" indent="-2286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D252C"/>
                </a:solidFill>
                <a:effectLst/>
                <a:latin typeface="arial" panose="020B0604020202020204" pitchFamily="34" charset="0"/>
              </a:rPr>
              <a:t>Motivational Strategies</a:t>
            </a:r>
          </a:p>
          <a:p>
            <a:pPr marL="512763" lvl="3" indent="-2286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D252C"/>
                </a:solidFill>
                <a:effectLst/>
                <a:latin typeface="arial" panose="020B0604020202020204" pitchFamily="34" charset="0"/>
              </a:rPr>
              <a:t>Presentation Mastery</a:t>
            </a:r>
          </a:p>
          <a:p>
            <a:pPr marL="512763" lvl="3" indent="-2286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D252C"/>
                </a:solidFill>
                <a:effectLst/>
                <a:latin typeface="arial" panose="020B0604020202020204" pitchFamily="34" charset="0"/>
              </a:rPr>
              <a:t>Persuasive Influence</a:t>
            </a:r>
          </a:p>
          <a:p>
            <a:pPr marL="512763" lvl="3" indent="-2286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D252C"/>
                </a:solidFill>
                <a:effectLst/>
                <a:latin typeface="arial" panose="020B0604020202020204" pitchFamily="34" charset="0"/>
              </a:rPr>
              <a:t>Visionary Communication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1BE5D0-00A1-E83A-96D9-D2C2A27D050B}"/>
              </a:ext>
            </a:extLst>
          </p:cNvPr>
          <p:cNvCxnSpPr>
            <a:cxnSpLocks/>
          </p:cNvCxnSpPr>
          <p:nvPr/>
        </p:nvCxnSpPr>
        <p:spPr>
          <a:xfrm flipV="1">
            <a:off x="4226312" y="4271176"/>
            <a:ext cx="1813932" cy="1114863"/>
          </a:xfrm>
          <a:prstGeom prst="straightConnector1">
            <a:avLst/>
          </a:prstGeom>
          <a:ln w="984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3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pending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8760F0-1802-7090-0459-967EC7572E3B}"/>
              </a:ext>
            </a:extLst>
          </p:cNvPr>
          <p:cNvSpPr/>
          <p:nvPr/>
        </p:nvSpPr>
        <p:spPr>
          <a:xfrm rot="20732288">
            <a:off x="6941339" y="1696168"/>
            <a:ext cx="4392276" cy="99147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EH1 APPROVED</a:t>
            </a:r>
          </a:p>
        </p:txBody>
      </p:sp>
    </p:spTree>
    <p:extLst>
      <p:ext uri="{BB962C8B-B14F-4D97-AF65-F5344CB8AC3E}">
        <p14:creationId xmlns:p14="http://schemas.microsoft.com/office/powerpoint/2010/main" val="466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4" y="1509156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pending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Download Project PDF(s) &amp; Eval Form you plan to work in October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597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4" y="1509156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pending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Download Project PDF(s) &amp; Eval Form you plan to work in October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C1D3C-9E28-67F1-525D-5F706246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95" y="2040670"/>
            <a:ext cx="7196752" cy="4214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F1FCC7-7CCD-E729-8CAD-8E125BD99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34" y="1121232"/>
            <a:ext cx="7208514" cy="42374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A502EE-9406-A8BB-F9CF-790F4FFD7738}"/>
              </a:ext>
            </a:extLst>
          </p:cNvPr>
          <p:cNvSpPr/>
          <p:nvPr/>
        </p:nvSpPr>
        <p:spPr>
          <a:xfrm>
            <a:off x="4215162" y="3429001"/>
            <a:ext cx="1750740" cy="6634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60CE5-9207-BD4F-A102-894D91757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094" y="1103972"/>
            <a:ext cx="4627510" cy="500012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80FDC56-1AE1-28CC-35DF-AE3C48EC41CE}"/>
              </a:ext>
            </a:extLst>
          </p:cNvPr>
          <p:cNvSpPr/>
          <p:nvPr/>
        </p:nvSpPr>
        <p:spPr>
          <a:xfrm>
            <a:off x="2536902" y="5391005"/>
            <a:ext cx="1405054" cy="315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pending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Download Project PDF(s) &amp; Eval Form you plan to work in October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Download Completion Certificates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</p:spTree>
    <p:extLst>
      <p:ext uri="{BB962C8B-B14F-4D97-AF65-F5344CB8AC3E}">
        <p14:creationId xmlns:p14="http://schemas.microsoft.com/office/powerpoint/2010/main" val="356122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pending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Download Project PDF(s) &amp; Eval Form you plan to work in October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Download Completion Certificates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85259-AEAB-06CF-FA9C-68556BFA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35" y="0"/>
            <a:ext cx="10486019" cy="68580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26417AF-6085-42BD-4DA9-A408BD34D397}"/>
              </a:ext>
            </a:extLst>
          </p:cNvPr>
          <p:cNvSpPr/>
          <p:nvPr/>
        </p:nvSpPr>
        <p:spPr>
          <a:xfrm>
            <a:off x="7564056" y="5081286"/>
            <a:ext cx="1626243" cy="49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14F1-8CD9-DF9A-3237-B8C996B0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170" y="-230784"/>
            <a:ext cx="8608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Actions needed </a:t>
            </a:r>
            <a:r>
              <a:rPr lang="en-US" u="sng" dirty="0"/>
              <a:t>before</a:t>
            </a:r>
            <a:r>
              <a:rPr lang="en-US" dirty="0"/>
              <a:t> the Oct 9 shutdown</a:t>
            </a:r>
          </a:p>
        </p:txBody>
      </p:sp>
      <p:sp>
        <p:nvSpPr>
          <p:cNvPr id="293" name="Google Shape;293;p2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BCM approves pending achievements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Download Project PDF(s) &amp; Eval Form you plan to work in October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/>
              <a:t>Download Completion Certificates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Download Documents/Feedback/Badges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8576012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455</Words>
  <Application>Microsoft Office PowerPoint</Application>
  <PresentationFormat>Widescreen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Open Sans SemiBold</vt:lpstr>
      <vt:lpstr>Open Sans</vt:lpstr>
      <vt:lpstr>arial</vt:lpstr>
      <vt:lpstr>arial</vt:lpstr>
      <vt:lpstr>Calibri</vt:lpstr>
      <vt:lpstr>Toastmasters Theme Dark Mode</vt:lpstr>
      <vt:lpstr>Toastmasters Theme Light Mode</vt:lpstr>
      <vt:lpstr>Base Camp Changes are Coming</vt:lpstr>
      <vt:lpstr>Bye-bye Old Base Camp</vt:lpstr>
      <vt:lpstr>Base Camp Upgrades</vt:lpstr>
      <vt:lpstr>Actions needed before the Oct 9 shutdown</vt:lpstr>
      <vt:lpstr>Actions needed before the Oct 9 shutdown</vt:lpstr>
      <vt:lpstr>Actions needed before the Oct 9 shutdown</vt:lpstr>
      <vt:lpstr>Actions needed before the Oct 9 shutdown</vt:lpstr>
      <vt:lpstr>Actions needed before the Oct 9 shutdown</vt:lpstr>
      <vt:lpstr>Actions needed before the Oct 9 shutdown</vt:lpstr>
      <vt:lpstr>Actions needed before the Oct 9 shutdown</vt:lpstr>
      <vt:lpstr>Actions needed before the Oct 9 shutdown</vt:lpstr>
      <vt:lpstr>Other Actions needed before the Oct 9 shutdown</vt:lpstr>
      <vt:lpstr>Actions after the Oct 9 shutdown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Heather Blase</dc:creator>
  <cp:lastModifiedBy>Richard</cp:lastModifiedBy>
  <cp:revision>9</cp:revision>
  <dcterms:created xsi:type="dcterms:W3CDTF">2021-06-27T16:16:12Z</dcterms:created>
  <dcterms:modified xsi:type="dcterms:W3CDTF">2024-09-17T16:43:39Z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2021-06-27T16:16:12Z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bfc0a3ff-8dc8-4b85-8f80-9a08cd0554a9</vt:lpwstr>
  </property>
  <property fmtid="{D5CDD505-2E9C-101B-9397-08002B2CF9AE}" pid="8" name="MSIP_Label_fb5e2db6-eecf-4aa2-8fc3-174bf94bce19_ContentBits">
    <vt:lpwstr>2</vt:lpwstr>
  </property>
  <property fmtid="{D5CDD505-2E9C-101B-9397-08002B2CF9AE}" pid="9" name="ClassificationContentMarkingFooterLocations">
    <vt:lpwstr>Toastmasters Theme Light Mode:3\Toastmasters Theme Dark Mode:3</vt:lpwstr>
  </property>
  <property fmtid="{D5CDD505-2E9C-101B-9397-08002B2CF9AE}" pid="10" name="ClassificationContentMarkingFooterText">
    <vt:lpwstr>Caterpillar: Confidential Green</vt:lpwstr>
  </property>
</Properties>
</file>