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32"/>
  </p:notesMasterIdLst>
  <p:sldIdLst>
    <p:sldId id="256"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gAm1xZwINlXOecxVRo2YwP4aB16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iufen Chen" initials="" lastIdx="23" clrIdx="0"/>
  <p:cmAuthor id="1" name="Xiufen Chen" initials="XC" lastIdx="1" clrIdx="1">
    <p:extLst>
      <p:ext uri="{19B8F6BF-5375-455C-9EA6-DF929625EA0E}">
        <p15:presenceInfo xmlns:p15="http://schemas.microsoft.com/office/powerpoint/2012/main" userId="S::xiufenchen@UCHICAGO.EDU::5a59a7f9-d079-4025-8ca3-405e6bfe35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1919"/>
    <a:srgbClr val="E0D3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58"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5T08:48:52.235"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60c11094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d60c110945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5364c268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gd5364c268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5364c268e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 name="Google Shape;160;gd5364c268e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5364c268e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d5364c268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609a0db1c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d609a0db1c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d5364c268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gd5364c26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d609a0db1c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5/3</a:t>
            </a:r>
            <a:endParaRPr/>
          </a:p>
        </p:txBody>
      </p:sp>
      <p:sp>
        <p:nvSpPr>
          <p:cNvPr id="201" name="Google Shape;201;gd609a0db1c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d5364c268e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gd5364c268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d5364c268e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gd5364c268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d5364c268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 name="Google Shape;240;gd5364c268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d60c11094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d60c11094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5364c268e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gd5364c268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5364c268e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 name="Google Shape;262;gd5364c268e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d5364c268e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gd5364c268e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51fe86c0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d51fe86c0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d609a0db1c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 name="Google Shape;291;gd609a0db1c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d5364c268e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d5364c268e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d5364c268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gd5364c268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5364c268e_0_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d5364c268e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609a0db1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d609a0db1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d609a0db1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d609a0db1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60c11094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d60c110945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d60c110945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d60c110945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609a0db1c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d609a0db1c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5364c268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gd5364c268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s://en.wiktionary.org/wiki/%E5%AD%94" TargetMode="External"/><Relationship Id="rId7" Type="http://schemas.openxmlformats.org/officeDocument/2006/relationships/hyperlink" Target="https://en.wikipedia.org/wiki/Common_Era"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en.wikipedia.org/wiki/Pinyin" TargetMode="External"/><Relationship Id="rId5" Type="http://schemas.openxmlformats.org/officeDocument/2006/relationships/hyperlink" Target="https://en.wiktionary.org/wiki/%E5%AD%90" TargetMode="External"/><Relationship Id="rId4" Type="http://schemas.openxmlformats.org/officeDocument/2006/relationships/hyperlink" Target="https://en.wiktionary.org/wiki/%E5%A4%A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Help:IPA/Englis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ashto_langu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n.wikipedia.org/wiki/Revolutionary_Association_of_the_Women_of_Afghanistan" TargetMode="External"/><Relationship Id="rId4" Type="http://schemas.openxmlformats.org/officeDocument/2006/relationships/hyperlink" Target="https://en.wikipedia.org/wiki/Persian_languag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Academy_Award" TargetMode="External"/><Relationship Id="rId13" Type="http://schemas.openxmlformats.org/officeDocument/2006/relationships/hyperlink" Target="https://en.wikipedia.org/wiki/Golden_Lion" TargetMode="External"/><Relationship Id="rId18" Type="http://schemas.openxmlformats.org/officeDocument/2006/relationships/hyperlink" Target="https://en.wikipedia.org/wiki/Government_of_the_Republic_of_China" TargetMode="External"/><Relationship Id="rId3" Type="http://schemas.openxmlformats.org/officeDocument/2006/relationships/hyperlink" Target="https://en.wikipedia.org/wiki/Order_of_Brilliant_Star" TargetMode="External"/><Relationship Id="rId7" Type="http://schemas.openxmlformats.org/officeDocument/2006/relationships/hyperlink" Target="https://en.wikipedia.org/wiki/Taiwan" TargetMode="External"/><Relationship Id="rId12" Type="http://schemas.openxmlformats.org/officeDocument/2006/relationships/hyperlink" Target="https://en.wikipedia.org/wiki/Berlin_International_Film_Festival" TargetMode="External"/><Relationship Id="rId17" Type="http://schemas.openxmlformats.org/officeDocument/2006/relationships/hyperlink" Target="https://en.wikipedia.org/wiki/British_Academy_Film_Award" TargetMode="External"/><Relationship Id="rId2" Type="http://schemas.openxmlformats.org/officeDocument/2006/relationships/notesSlide" Target="../notesSlides/notesSlide14.xml"/><Relationship Id="rId16" Type="http://schemas.openxmlformats.org/officeDocument/2006/relationships/hyperlink" Target="https://en.wikipedia.org/wiki/Golden_Globe_Award" TargetMode="External"/><Relationship Id="rId1" Type="http://schemas.openxmlformats.org/officeDocument/2006/relationships/slideLayout" Target="../slideLayouts/slideLayout2.xml"/><Relationship Id="rId6" Type="http://schemas.openxmlformats.org/officeDocument/2006/relationships/hyperlink" Target="https://en.wikipedia.org/wiki/Pingtung_County" TargetMode="External"/><Relationship Id="rId11" Type="http://schemas.openxmlformats.org/officeDocument/2006/relationships/hyperlink" Target="https://en.wikipedia.org/wiki/Golden_Bear" TargetMode="External"/><Relationship Id="rId5" Type="http://schemas.openxmlformats.org/officeDocument/2006/relationships/hyperlink" Target="https://en.wikipedia.org/wiki/Pinyin" TargetMode="External"/><Relationship Id="rId15" Type="http://schemas.openxmlformats.org/officeDocument/2006/relationships/hyperlink" Target="https://en.wikipedia.org/wiki/Directors_Guild_of_America_Award" TargetMode="External"/><Relationship Id="rId10" Type="http://schemas.openxmlformats.org/officeDocument/2006/relationships/hyperlink" Target="https://en.wikipedia.org/wiki/Academy_Award_for_Best_Director" TargetMode="External"/><Relationship Id="rId19" Type="http://schemas.openxmlformats.org/officeDocument/2006/relationships/image" Target="../media/image12.png"/><Relationship Id="rId4" Type="http://schemas.openxmlformats.org/officeDocument/2006/relationships/hyperlink" Target="https://en.wikipedia.org/wiki/Chinese_language" TargetMode="External"/><Relationship Id="rId9" Type="http://schemas.openxmlformats.org/officeDocument/2006/relationships/hyperlink" Target="https://en.wikipedia.org/wiki/Academy_Award_for_Best_Foreign_Language_Film" TargetMode="External"/><Relationship Id="rId14" Type="http://schemas.openxmlformats.org/officeDocument/2006/relationships/hyperlink" Target="https://en.wikipedia.org/wiki/Venice_Film_Festiva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Sammy_Lee_(diver)#cite_note-cnn-2008aug22-2" TargetMode="External"/><Relationship Id="rId13" Type="http://schemas.openxmlformats.org/officeDocument/2006/relationships/hyperlink" Target="https://en.wikipedia.org/wiki/Bronze_medal" TargetMode="External"/><Relationship Id="rId3" Type="http://schemas.openxmlformats.org/officeDocument/2006/relationships/image" Target="../media/image1.png"/><Relationship Id="rId7" Type="http://schemas.openxmlformats.org/officeDocument/2006/relationships/hyperlink" Target="https://en.wikipedia.org/wiki/Gold_medal" TargetMode="External"/><Relationship Id="rId12" Type="http://schemas.openxmlformats.org/officeDocument/2006/relationships/hyperlink" Target="https://en.wikipedia.org/wiki/1948_Summer_Olympics" TargetMode="External"/><Relationship Id="rId17" Type="http://schemas.openxmlformats.org/officeDocument/2006/relationships/image" Target="../media/image13.jpg"/><Relationship Id="rId2" Type="http://schemas.openxmlformats.org/officeDocument/2006/relationships/notesSlide" Target="../notesSlides/notesSlide15.xml"/><Relationship Id="rId16" Type="http://schemas.openxmlformats.org/officeDocument/2006/relationships/hyperlink" Target="https://en.wikipedia.org/wiki/Vicki_Draves" TargetMode="External"/><Relationship Id="rId1" Type="http://schemas.openxmlformats.org/officeDocument/2006/relationships/slideLayout" Target="../slideLayouts/slideLayout2.xml"/><Relationship Id="rId6" Type="http://schemas.openxmlformats.org/officeDocument/2006/relationships/hyperlink" Target="https://en.wikipedia.org/wiki/Olympic_Games" TargetMode="External"/><Relationship Id="rId11" Type="http://schemas.openxmlformats.org/officeDocument/2006/relationships/hyperlink" Target="https://en.wikipedia.org/wiki/San_Diego" TargetMode="External"/><Relationship Id="rId5" Type="http://schemas.openxmlformats.org/officeDocument/2006/relationships/hyperlink" Target="https://en.wikipedia.org/wiki/Asian_American" TargetMode="External"/><Relationship Id="rId15" Type="http://schemas.openxmlformats.org/officeDocument/2006/relationships/hyperlink" Target="https://en.wikipedia.org/wiki/Sammy_Lee_(diver)#cite_note-Jock-4" TargetMode="External"/><Relationship Id="rId10" Type="http://schemas.openxmlformats.org/officeDocument/2006/relationships/hyperlink" Target="https://en.wikipedia.org/wiki/Springboard" TargetMode="External"/><Relationship Id="rId4" Type="http://schemas.openxmlformats.org/officeDocument/2006/relationships/hyperlink" Target="https://en.wikipedia.org/wiki/Diving_(sport)" TargetMode="External"/><Relationship Id="rId9" Type="http://schemas.openxmlformats.org/officeDocument/2006/relationships/hyperlink" Target="https://en.wikipedia.org/wiki/Diving_platform" TargetMode="External"/><Relationship Id="rId14" Type="http://schemas.openxmlformats.org/officeDocument/2006/relationships/hyperlink" Target="https://en.wikipedia.org/wiki/Sammy_Lee_(diver)#cite_note-sr-1"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The_Juilliard_School" TargetMode="External"/><Relationship Id="rId13" Type="http://schemas.openxmlformats.org/officeDocument/2006/relationships/hyperlink" Target="https://en.wikipedia.org/wiki/%C3%81stor_Piazzolla" TargetMode="External"/><Relationship Id="rId18" Type="http://schemas.openxmlformats.org/officeDocument/2006/relationships/hyperlink" Target="https://en.wikipedia.org/wiki/Domenico_Montagnana" TargetMode="External"/><Relationship Id="rId3" Type="http://schemas.openxmlformats.org/officeDocument/2006/relationships/hyperlink" Target="https://en.wikipedia.org/wiki/Paris" TargetMode="External"/><Relationship Id="rId21" Type="http://schemas.openxmlformats.org/officeDocument/2006/relationships/hyperlink" Target="https://en.wikipedia.org/wiki/National_Medal_of_Arts" TargetMode="External"/><Relationship Id="rId7" Type="http://schemas.openxmlformats.org/officeDocument/2006/relationships/hyperlink" Target="https://en.wikipedia.org/wiki/Child_prodigy" TargetMode="External"/><Relationship Id="rId12" Type="http://schemas.openxmlformats.org/officeDocument/2006/relationships/hyperlink" Target="https://en.wikipedia.org/wiki/Tango" TargetMode="External"/><Relationship Id="rId17" Type="http://schemas.openxmlformats.org/officeDocument/2006/relationships/hyperlink" Target="https://en.wikipedia.org/wiki/James_Taylor" TargetMode="External"/><Relationship Id="rId25" Type="http://schemas.openxmlformats.org/officeDocument/2006/relationships/image" Target="../media/image14.png"/><Relationship Id="rId2" Type="http://schemas.openxmlformats.org/officeDocument/2006/relationships/notesSlide" Target="../notesSlides/notesSlide16.xml"/><Relationship Id="rId16" Type="http://schemas.openxmlformats.org/officeDocument/2006/relationships/hyperlink" Target="https://en.wikipedia.org/wiki/S%C3%A9rgio_Assad" TargetMode="External"/><Relationship Id="rId20" Type="http://schemas.openxmlformats.org/officeDocument/2006/relationships/hyperlink" Target="https://en.wikipedia.org/wiki/The_Glenn_Gould_Prize" TargetMode="External"/><Relationship Id="rId1" Type="http://schemas.openxmlformats.org/officeDocument/2006/relationships/slideLayout" Target="../slideLayouts/slideLayout2.xml"/><Relationship Id="rId6" Type="http://schemas.openxmlformats.org/officeDocument/2006/relationships/hyperlink" Target="https://en.wikipedia.org/wiki/New_York_City" TargetMode="External"/><Relationship Id="rId11" Type="http://schemas.openxmlformats.org/officeDocument/2006/relationships/hyperlink" Target="https://en.wikipedia.org/wiki/Bluegrass_music" TargetMode="External"/><Relationship Id="rId24" Type="http://schemas.openxmlformats.org/officeDocument/2006/relationships/hyperlink" Target="https://en.wikipedia.org/wiki/Time_100" TargetMode="External"/><Relationship Id="rId5" Type="http://schemas.openxmlformats.org/officeDocument/2006/relationships/hyperlink" Target="https://en.wikipedia.org/wiki/Yo-Yo_Ma#cite_note-:0-3" TargetMode="External"/><Relationship Id="rId15" Type="http://schemas.openxmlformats.org/officeDocument/2006/relationships/hyperlink" Target="https://en.wikipedia.org/wiki/Carlos_Santana" TargetMode="External"/><Relationship Id="rId23" Type="http://schemas.openxmlformats.org/officeDocument/2006/relationships/hyperlink" Target="https://en.wikipedia.org/wiki/Polar_Music_Prize" TargetMode="External"/><Relationship Id="rId10" Type="http://schemas.openxmlformats.org/officeDocument/2006/relationships/hyperlink" Target="https://en.wikipedia.org/wiki/Grammy_Award" TargetMode="External"/><Relationship Id="rId19" Type="http://schemas.openxmlformats.org/officeDocument/2006/relationships/hyperlink" Target="https://en.wikipedia.org/wiki/United_Nations_Messengers_of_Peace" TargetMode="External"/><Relationship Id="rId4" Type="http://schemas.openxmlformats.org/officeDocument/2006/relationships/hyperlink" Target="https://en.wikipedia.org/wiki/Chinese_people" TargetMode="External"/><Relationship Id="rId9" Type="http://schemas.openxmlformats.org/officeDocument/2006/relationships/hyperlink" Target="https://en.wikipedia.org/wiki/Harvard_University" TargetMode="External"/><Relationship Id="rId14" Type="http://schemas.openxmlformats.org/officeDocument/2006/relationships/hyperlink" Target="https://en.wikipedia.org/wiki/Bobby_McFerrin" TargetMode="External"/><Relationship Id="rId22" Type="http://schemas.openxmlformats.org/officeDocument/2006/relationships/hyperlink" Target="https://en.wikipedia.org/wiki/Presidential_Medal_of_Freed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Help:IPA/English"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Americans_for_Democratic_Action" TargetMode="External"/><Relationship Id="rId3" Type="http://schemas.openxmlformats.org/officeDocument/2006/relationships/hyperlink" Target="https://en.wikipedia.org/wiki/U.S._state" TargetMode="External"/><Relationship Id="rId7" Type="http://schemas.openxmlformats.org/officeDocument/2006/relationships/hyperlink" Target="https://en.wikipedia.org/wiki/Bureau_of_Oceans_and_International_Environmental_and_Scientific_Affai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en.wikipedia.org/wiki/Democratic_Party_(United_States)_presidential_primaries,_1972" TargetMode="External"/><Relationship Id="rId11" Type="http://schemas.openxmlformats.org/officeDocument/2006/relationships/image" Target="../media/image16.png"/><Relationship Id="rId5" Type="http://schemas.openxmlformats.org/officeDocument/2006/relationships/hyperlink" Target="https://en.wikipedia.org/wiki/1972_United_States_presidential_election" TargetMode="External"/><Relationship Id="rId10" Type="http://schemas.openxmlformats.org/officeDocument/2006/relationships/hyperlink" Target="https://en.wikipedia.org/wiki/Honolulu_City_Council" TargetMode="External"/><Relationship Id="rId4" Type="http://schemas.openxmlformats.org/officeDocument/2006/relationships/hyperlink" Target="https://en.wikipedia.org/wiki/Hawaii" TargetMode="External"/><Relationship Id="rId9" Type="http://schemas.openxmlformats.org/officeDocument/2006/relationships/hyperlink" Target="https://en.wikipedia.org/wiki/Honolul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www.worldbank.org/en/country/pacificislands/overview" TargetMode="External"/><Relationship Id="rId3" Type="http://schemas.openxmlformats.org/officeDocument/2006/relationships/hyperlink" Target="https://www.api-gbv.org/resources/census-data-api-identities/" TargetMode="External"/><Relationship Id="rId7" Type="http://schemas.openxmlformats.org/officeDocument/2006/relationships/hyperlink" Target="https://www.worldatlas.com/articles/major-languages-spoken-in-asia.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oodhousekeeping.com/life/a33436617/what-does-bipoc-mean/" TargetMode="External"/><Relationship Id="rId5" Type="http://schemas.openxmlformats.org/officeDocument/2006/relationships/hyperlink" Target="https://www.goodhousekeeping.com/holidays/gift-ideas/g33796062/gifts-from-black-owned-businesses/" TargetMode="External"/><Relationship Id="rId4" Type="http://schemas.openxmlformats.org/officeDocument/2006/relationships/hyperlink" Target="https://www.goodhousekeeping.com/life/a32854303/what-is-allyship/"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Saturday_Night_Live" TargetMode="External"/><Relationship Id="rId13" Type="http://schemas.openxmlformats.org/officeDocument/2006/relationships/hyperlink" Target="https://en.wikipedia.org/wiki/Sandra_Oh#cite_note-goldenglobes.com-4" TargetMode="External"/><Relationship Id="rId3" Type="http://schemas.openxmlformats.org/officeDocument/2006/relationships/image" Target="../media/image19.jpg"/><Relationship Id="rId7" Type="http://schemas.openxmlformats.org/officeDocument/2006/relationships/hyperlink" Target="https://en.wikipedia.org/wiki/Sandra_Oh#cite_note-2" TargetMode="External"/><Relationship Id="rId12" Type="http://schemas.openxmlformats.org/officeDocument/2006/relationships/hyperlink" Target="https://en.wikipedia.org/wiki/Primetime_Emmy_Award_for_Outstanding_Lead_Actress_in_a_Drama_Series" TargetMode="External"/><Relationship Id="rId17" Type="http://schemas.openxmlformats.org/officeDocument/2006/relationships/hyperlink" Target="https://en.wikipedia.org/wiki/Naturalized" TargetMode="External"/><Relationship Id="rId2" Type="http://schemas.openxmlformats.org/officeDocument/2006/relationships/notesSlide" Target="../notesSlides/notesSlide20.xml"/><Relationship Id="rId16" Type="http://schemas.openxmlformats.org/officeDocument/2006/relationships/hyperlink" Target="https://en.wikipedia.org/wiki/Sandra_Oh#cite_note-5" TargetMode="External"/><Relationship Id="rId1" Type="http://schemas.openxmlformats.org/officeDocument/2006/relationships/slideLayout" Target="../slideLayouts/slideLayout2.xml"/><Relationship Id="rId6" Type="http://schemas.openxmlformats.org/officeDocument/2006/relationships/hyperlink" Target="https://en.wikipedia.org/wiki/76th_Golden_Globe_Awards" TargetMode="External"/><Relationship Id="rId11" Type="http://schemas.openxmlformats.org/officeDocument/2006/relationships/hyperlink" Target="https://en.wikipedia.org/wiki/Sandra_Oh#cite_note-SNLAsianNY-3" TargetMode="External"/><Relationship Id="rId5" Type="http://schemas.openxmlformats.org/officeDocument/2006/relationships/hyperlink" Target="https://en.wikipedia.org/wiki/Golden_Globe_Awards" TargetMode="External"/><Relationship Id="rId15" Type="http://schemas.openxmlformats.org/officeDocument/2006/relationships/hyperlink" Target="https://en.wikipedia.org/wiki/Time_100" TargetMode="External"/><Relationship Id="rId10" Type="http://schemas.openxmlformats.org/officeDocument/2006/relationships/hyperlink" Target="https://en.wikipedia.org/wiki/Awkwafina" TargetMode="External"/><Relationship Id="rId4" Type="http://schemas.openxmlformats.org/officeDocument/2006/relationships/hyperlink" Target="https://en.wikipedia.org/wiki/28th_Genie_Awards" TargetMode="External"/><Relationship Id="rId9" Type="http://schemas.openxmlformats.org/officeDocument/2006/relationships/hyperlink" Target="https://en.wikipedia.org/wiki/Lucy_Liu" TargetMode="External"/><Relationship Id="rId14" Type="http://schemas.openxmlformats.org/officeDocument/2006/relationships/hyperlink" Target="https://en.wikipedia.org/wiki/Time_(magazin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Help:IPA/Japanes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Korean_languag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hyperlink" Target="https://en.wikipedia.org/wiki/Hanj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theasa.net/awards/asa-awards-prizes/angela-y-davis-priz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en.wikipedia.org/wiki/Chinese_Americans" TargetMode="External"/><Relationship Id="rId7" Type="http://schemas.openxmlformats.org/officeDocument/2006/relationships/hyperlink" Target="https://en.wikipedia.org/wiki/Silent_fil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en.wikipedia.org/wiki/Anna_May_Wong#cite_note-2" TargetMode="External"/><Relationship Id="rId5" Type="http://schemas.openxmlformats.org/officeDocument/2006/relationships/hyperlink" Target="https://en.wikipedia.org/wiki/Anna_May_Wong#cite_note-1" TargetMode="External"/><Relationship Id="rId4" Type="http://schemas.openxmlformats.org/officeDocument/2006/relationships/hyperlink" Target="https://en.wikipedia.org/wiki/Cinema_of_the_United_State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Help:IPA/English"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s://en.wikipedia.org/wiki/Korean_languag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Traditional_Chinese_characters" TargetMode="External"/><Relationship Id="rId7"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en.wiktionary.org/wiki/%E8%A1%A1" TargetMode="External"/><Relationship Id="rId4" Type="http://schemas.openxmlformats.org/officeDocument/2006/relationships/hyperlink" Target="https://en.wiktionary.org/wiki/%E5%BC%B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ensus.gov/topics/population/race/about.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empoweredpi.org/our-communities.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ianpacificheritage.gov/"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FF3CFpLrx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XkNavEM2U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gd60c110945_0_22"/>
          <p:cNvPicPr preferRelativeResize="0"/>
          <p:nvPr/>
        </p:nvPicPr>
        <p:blipFill rotWithShape="1">
          <a:blip r:embed="rId3">
            <a:alphaModFix/>
          </a:blip>
          <a:srcRect/>
          <a:stretch/>
        </p:blipFill>
        <p:spPr>
          <a:xfrm>
            <a:off x="2010763" y="197388"/>
            <a:ext cx="7620000" cy="5438775"/>
          </a:xfrm>
          <a:prstGeom prst="rect">
            <a:avLst/>
          </a:prstGeom>
          <a:noFill/>
          <a:ln>
            <a:noFill/>
          </a:ln>
        </p:spPr>
      </p:pic>
      <p:pic>
        <p:nvPicPr>
          <p:cNvPr id="89" name="Google Shape;89;gd60c110945_0_22"/>
          <p:cNvPicPr preferRelativeResize="0"/>
          <p:nvPr/>
        </p:nvPicPr>
        <p:blipFill rotWithShape="1">
          <a:blip r:embed="rId4">
            <a:alphaModFix/>
          </a:blip>
          <a:srcRect/>
          <a:stretch/>
        </p:blipFill>
        <p:spPr>
          <a:xfrm>
            <a:off x="4447200" y="2026101"/>
            <a:ext cx="2747125" cy="1781350"/>
          </a:xfrm>
          <a:prstGeom prst="rect">
            <a:avLst/>
          </a:prstGeom>
          <a:noFill/>
          <a:ln>
            <a:noFill/>
          </a:ln>
        </p:spPr>
      </p:pic>
      <p:sp>
        <p:nvSpPr>
          <p:cNvPr id="90" name="Google Shape;90;gd60c110945_0_22"/>
          <p:cNvSpPr txBox="1"/>
          <p:nvPr/>
        </p:nvSpPr>
        <p:spPr>
          <a:xfrm>
            <a:off x="3990950" y="5796725"/>
            <a:ext cx="5275500" cy="63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highlight>
                  <a:schemeClr val="accent4"/>
                </a:highlight>
                <a:latin typeface="Calibri"/>
                <a:ea typeface="Calibri"/>
                <a:cs typeface="Calibri"/>
                <a:sym typeface="Calibri"/>
              </a:rPr>
              <a:t>Created by Qiong Chen</a:t>
            </a:r>
            <a:endParaRPr sz="2900" b="0" i="0" u="none" strike="noStrike" cap="none">
              <a:solidFill>
                <a:srgbClr val="000000"/>
              </a:solidFill>
              <a:highlight>
                <a:schemeClr val="accent4"/>
              </a:highlight>
              <a:latin typeface="Calibri"/>
              <a:ea typeface="Calibri"/>
              <a:cs typeface="Calibri"/>
              <a:sym typeface="Calibri"/>
            </a:endParaRPr>
          </a:p>
        </p:txBody>
      </p:sp>
      <p:sp>
        <p:nvSpPr>
          <p:cNvPr id="2" name="TextBox 1">
            <a:extLst>
              <a:ext uri="{FF2B5EF4-FFF2-40B4-BE49-F238E27FC236}">
                <a16:creationId xmlns:a16="http://schemas.microsoft.com/office/drawing/2014/main" id="{20C468F1-26E9-45DB-9FE5-BB535865FCBB}"/>
              </a:ext>
            </a:extLst>
          </p:cNvPr>
          <p:cNvSpPr txBox="1"/>
          <p:nvPr/>
        </p:nvSpPr>
        <p:spPr>
          <a:xfrm>
            <a:off x="5739317" y="3468897"/>
            <a:ext cx="1492716" cy="338554"/>
          </a:xfrm>
          <a:prstGeom prst="rect">
            <a:avLst/>
          </a:prstGeom>
          <a:noFill/>
        </p:spPr>
        <p:txBody>
          <a:bodyPr wrap="square" rtlCol="0">
            <a:spAutoFit/>
          </a:bodyPr>
          <a:lstStyle/>
          <a:p>
            <a:r>
              <a:rPr lang="en-US" sz="1600" dirty="0">
                <a:solidFill>
                  <a:srgbClr val="5F1919"/>
                </a:solidFill>
                <a:highlight>
                  <a:srgbClr val="E0D3C0"/>
                </a:highlight>
                <a:latin typeface="Times New Roman" panose="02020603050405020304" pitchFamily="18" charset="0"/>
                <a:cs typeface="Times New Roman" panose="02020603050405020304" pitchFamily="18" charset="0"/>
              </a:rPr>
              <a:t>Heritage Month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d5364c268e_0_57"/>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gd5364c268e_0_57"/>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4" name="Google Shape;154;gd5364c268e_0_57"/>
          <p:cNvSpPr txBox="1"/>
          <p:nvPr/>
        </p:nvSpPr>
        <p:spPr>
          <a:xfrm>
            <a:off x="712377" y="569226"/>
            <a:ext cx="65793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5/4/2021,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Confucius (Kong </a:t>
            </a:r>
            <a:r>
              <a:rPr lang="en-US" sz="3600" b="1" i="0" u="none" strike="noStrike" cap="none" dirty="0" err="1">
                <a:solidFill>
                  <a:srgbClr val="595959"/>
                </a:solidFill>
                <a:latin typeface="Calibri"/>
                <a:ea typeface="Calibri"/>
                <a:cs typeface="Calibri"/>
                <a:sym typeface="Calibri"/>
              </a:rPr>
              <a:t>Qiu</a:t>
            </a:r>
            <a:r>
              <a:rPr lang="en-US" sz="3600" b="1" i="0" u="none" strike="noStrike" cap="none" dirty="0">
                <a:solidFill>
                  <a:srgbClr val="595959"/>
                </a:solidFill>
                <a:latin typeface="Calibri"/>
                <a:ea typeface="Calibri"/>
                <a:cs typeface="Calibri"/>
                <a:sym typeface="Calibri"/>
              </a:rPr>
              <a:t>)</a:t>
            </a:r>
            <a:endParaRPr sz="3600" b="1" i="0" u="none" strike="noStrike" cap="none" dirty="0">
              <a:solidFill>
                <a:srgbClr val="595959"/>
              </a:solidFill>
              <a:latin typeface="Calibri"/>
              <a:ea typeface="Calibri"/>
              <a:cs typeface="Calibri"/>
              <a:sym typeface="Calibri"/>
            </a:endParaRPr>
          </a:p>
        </p:txBody>
      </p:sp>
      <p:sp>
        <p:nvSpPr>
          <p:cNvPr id="155" name="Google Shape;155;gd5364c268e_0_57"/>
          <p:cNvSpPr txBox="1"/>
          <p:nvPr/>
        </p:nvSpPr>
        <p:spPr>
          <a:xfrm>
            <a:off x="712377" y="1754450"/>
            <a:ext cx="6329100"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Master Kong Qiu was, known popularly as </a:t>
            </a:r>
            <a:r>
              <a:rPr lang="en-US" sz="1600" b="1" i="0" u="none" strike="noStrike" cap="none">
                <a:solidFill>
                  <a:srgbClr val="000000"/>
                </a:solidFill>
                <a:latin typeface="Arial"/>
                <a:ea typeface="Arial"/>
                <a:cs typeface="Arial"/>
                <a:sym typeface="Arial"/>
              </a:rPr>
              <a:t>Confucius</a:t>
            </a:r>
            <a:r>
              <a:rPr lang="en-US" sz="1600" b="0" i="0" u="none" strike="noStrike" cap="none">
                <a:solidFill>
                  <a:srgbClr val="000000"/>
                </a:solidFill>
                <a:latin typeface="Arial"/>
                <a:ea typeface="Arial"/>
                <a:cs typeface="Arial"/>
                <a:sym typeface="Arial"/>
              </a:rPr>
              <a:t> in the west </a:t>
            </a:r>
            <a:r>
              <a:rPr lang="en-US" sz="1600" b="1" i="0" u="none" strike="noStrike" cap="none">
                <a:solidFill>
                  <a:srgbClr val="000000"/>
                </a:solidFill>
                <a:latin typeface="Arial"/>
                <a:ea typeface="Arial"/>
                <a:cs typeface="Arial"/>
                <a:sym typeface="Arial"/>
              </a:rPr>
              <a:t>(</a:t>
            </a: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孔</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夫</a:t>
            </a:r>
            <a:r>
              <a:rPr lang="en-US" sz="1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子</a:t>
            </a:r>
            <a:r>
              <a:rPr lang="en-US" sz="1600" b="0" i="0" u="none" strike="noStrike" cap="none">
                <a:solidFill>
                  <a:srgbClr val="000000"/>
                </a:solidFill>
                <a:latin typeface="Arial"/>
                <a:ea typeface="Arial"/>
                <a:cs typeface="Arial"/>
                <a:sym typeface="Arial"/>
              </a:rPr>
              <a:t>; </a:t>
            </a:r>
            <a:r>
              <a:rPr lang="en-US" sz="1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pinyin</a:t>
            </a:r>
            <a:r>
              <a:rPr lang="en-US" sz="1600" b="0" i="0" u="none" strike="noStrike" cap="none">
                <a:solidFill>
                  <a:srgbClr val="000000"/>
                </a:solidFill>
                <a:latin typeface="Arial"/>
                <a:ea typeface="Arial"/>
                <a:cs typeface="Arial"/>
                <a:sym typeface="Arial"/>
              </a:rPr>
              <a:t>: </a:t>
            </a:r>
            <a:r>
              <a:rPr lang="en-US" sz="1600" b="0" i="1" u="none" strike="noStrike" cap="none">
                <a:solidFill>
                  <a:srgbClr val="000000"/>
                </a:solidFill>
                <a:latin typeface="Arial"/>
                <a:ea typeface="Arial"/>
                <a:cs typeface="Arial"/>
                <a:sym typeface="Arial"/>
              </a:rPr>
              <a:t>Kǒng Fūzǐ</a:t>
            </a:r>
            <a:r>
              <a:rPr lang="en-US" sz="1600" b="0" i="0" u="none" strike="noStrike" cap="none">
                <a:solidFill>
                  <a:srgbClr val="000000"/>
                </a:solidFill>
                <a:latin typeface="Arial"/>
                <a:ea typeface="Arial"/>
                <a:cs typeface="Arial"/>
                <a:sym typeface="Arial"/>
              </a:rPr>
              <a:t>, "Master Kǒng"; 551–479 </a:t>
            </a:r>
            <a:r>
              <a:rPr lang="en-US" sz="16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BCE</a:t>
            </a:r>
            <a:r>
              <a:rPr lang="en-US" sz="1600" b="0" i="0" u="none" strike="noStrike" cap="none">
                <a:solidFill>
                  <a:srgbClr val="000000"/>
                </a:solidFill>
                <a:latin typeface="Arial"/>
                <a:ea typeface="Arial"/>
                <a:cs typeface="Arial"/>
                <a:sym typeface="Arial"/>
              </a:rPr>
              <a:t>) , was a minor government official</a:t>
            </a:r>
            <a:r>
              <a:rPr lang="en-US" sz="1600" b="0" i="0" u="none" strike="noStrike" cap="none">
                <a:solidFill>
                  <a:srgbClr val="000000"/>
                </a:solidFill>
                <a:highlight>
                  <a:srgbClr val="FFFFFF"/>
                </a:highlight>
                <a:latin typeface="Arial"/>
                <a:ea typeface="Arial"/>
                <a:cs typeface="Arial"/>
                <a:sym typeface="Arial"/>
              </a:rPr>
              <a:t> and a specialist in the governmental and family rituals of his native state. </a:t>
            </a:r>
            <a:endParaRPr/>
          </a:p>
          <a:p>
            <a:pPr marL="0" marR="0" lvl="0" indent="0" algn="l" rtl="0">
              <a:lnSpc>
                <a:spcPct val="100000"/>
              </a:lnSpc>
              <a:spcBef>
                <a:spcPts val="0"/>
              </a:spcBef>
              <a:spcAft>
                <a:spcPts val="0"/>
              </a:spcAft>
              <a:buNone/>
            </a:pPr>
            <a:endParaRPr sz="1600" b="0" i="0" u="none" strike="noStrike" cap="none">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r>
              <a:rPr lang="en-US" sz="1600" b="1" i="0" u="none" strike="noStrike" cap="none">
                <a:solidFill>
                  <a:srgbClr val="000000"/>
                </a:solidFill>
                <a:highlight>
                  <a:srgbClr val="FFFFFF"/>
                </a:highlight>
                <a:latin typeface="Arial"/>
                <a:ea typeface="Arial"/>
                <a:cs typeface="Arial"/>
                <a:sym typeface="Arial"/>
              </a:rPr>
              <a:t>Confucius</a:t>
            </a:r>
            <a:r>
              <a:rPr lang="en-US" sz="1600" b="0" i="0" u="none" strike="noStrike" cap="none">
                <a:solidFill>
                  <a:srgbClr val="000000"/>
                </a:solidFill>
                <a:highlight>
                  <a:srgbClr val="FFFFFF"/>
                </a:highlight>
                <a:latin typeface="Arial"/>
                <a:ea typeface="Arial"/>
                <a:cs typeface="Arial"/>
                <a:sym typeface="Arial"/>
              </a:rPr>
              <a:t>/Kong Qiu hoped to disseminate knowledge of the rites and inspire their universal performance.</a:t>
            </a:r>
            <a:r>
              <a:rPr lang="en-US" sz="1600" b="0" i="0" u="none" strike="noStrike" cap="none">
                <a:solidFill>
                  <a:srgbClr val="000000"/>
                </a:solidFill>
                <a:latin typeface="Arial"/>
                <a:ea typeface="Arial"/>
                <a:cs typeface="Arial"/>
                <a:sym typeface="Arial"/>
              </a:rPr>
              <a:t> 250 years after his death, during the </a:t>
            </a:r>
            <a:r>
              <a:rPr lang="en-US" sz="1600" b="0" i="0" u="none" strike="noStrike" cap="none">
                <a:solidFill>
                  <a:srgbClr val="000000"/>
                </a:solidFill>
                <a:highlight>
                  <a:srgbClr val="FFFFFF"/>
                </a:highlight>
                <a:latin typeface="Arial"/>
                <a:ea typeface="Arial"/>
                <a:cs typeface="Arial"/>
                <a:sym typeface="Arial"/>
              </a:rPr>
              <a:t>Han dynasty (202 BCE-220 CE), his teachings became “Confucianism” as we know it today. </a:t>
            </a:r>
            <a:r>
              <a:rPr lang="en-US" sz="1600" b="1" i="0" u="none" strike="noStrike" cap="none">
                <a:solidFill>
                  <a:srgbClr val="000000"/>
                </a:solidFill>
                <a:highlight>
                  <a:srgbClr val="FFFFFF"/>
                </a:highlight>
                <a:latin typeface="Arial"/>
                <a:ea typeface="Arial"/>
                <a:cs typeface="Arial"/>
                <a:sym typeface="Arial"/>
              </a:rPr>
              <a:t>Confucius/</a:t>
            </a:r>
            <a:r>
              <a:rPr lang="en-US" sz="1600" b="0" i="0" u="none" strike="noStrike" cap="none">
                <a:solidFill>
                  <a:srgbClr val="000000"/>
                </a:solidFill>
                <a:highlight>
                  <a:srgbClr val="FFFFFF"/>
                </a:highlight>
                <a:latin typeface="Arial"/>
                <a:ea typeface="Arial"/>
                <a:cs typeface="Arial"/>
                <a:sym typeface="Arial"/>
              </a:rPr>
              <a:t>Kong Qiu transmitted instructions not only on specific rituals and values but also a hierarchical social structure combined with the weight of the past. </a:t>
            </a:r>
            <a:r>
              <a:rPr lang="en-US" sz="1600" b="1" i="0" u="none" strike="noStrike" cap="none">
                <a:solidFill>
                  <a:srgbClr val="000000"/>
                </a:solidFill>
                <a:highlight>
                  <a:srgbClr val="FFFFFF"/>
                </a:highlight>
                <a:latin typeface="Arial"/>
                <a:ea typeface="Arial"/>
                <a:cs typeface="Arial"/>
                <a:sym typeface="Arial"/>
              </a:rPr>
              <a:t>Confucius/</a:t>
            </a:r>
            <a:r>
              <a:rPr lang="en-US" sz="1600" b="0" i="0" u="none" strike="noStrike" cap="none">
                <a:solidFill>
                  <a:srgbClr val="000000"/>
                </a:solidFill>
                <a:highlight>
                  <a:srgbClr val="FFFFFF"/>
                </a:highlight>
                <a:latin typeface="Arial"/>
                <a:ea typeface="Arial"/>
                <a:cs typeface="Arial"/>
                <a:sym typeface="Arial"/>
              </a:rPr>
              <a:t>Kong Qiu, and those who followed his teachings, remain an essential influence on the structure of modern societies in China, Korea, and Vietnam.</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a:solidFill>
                <a:schemeClr val="dk1"/>
              </a:solidFill>
              <a:highlight>
                <a:srgbClr val="FFFFFF"/>
              </a:highlight>
              <a:latin typeface="Arial"/>
              <a:ea typeface="Arial"/>
              <a:cs typeface="Arial"/>
              <a:sym typeface="Arial"/>
            </a:endParaRPr>
          </a:p>
        </p:txBody>
      </p:sp>
      <p:pic>
        <p:nvPicPr>
          <p:cNvPr id="156" name="Google Shape;156;gd5364c268e_0_57"/>
          <p:cNvPicPr preferRelativeResize="0"/>
          <p:nvPr/>
        </p:nvPicPr>
        <p:blipFill rotWithShape="1">
          <a:blip r:embed="rId8">
            <a:alphaModFix/>
          </a:blip>
          <a:srcRect/>
          <a:stretch/>
        </p:blipFill>
        <p:spPr>
          <a:xfrm>
            <a:off x="7154051" y="674988"/>
            <a:ext cx="3899426" cy="5508025"/>
          </a:xfrm>
          <a:prstGeom prst="rect">
            <a:avLst/>
          </a:prstGeom>
          <a:noFill/>
          <a:ln>
            <a:noFill/>
          </a:ln>
        </p:spPr>
      </p:pic>
      <p:sp>
        <p:nvSpPr>
          <p:cNvPr id="157" name="Google Shape;157;gd5364c268e_0_57"/>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5364c268e_0_48"/>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gd5364c268e_0_48"/>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d5364c268e_0_48"/>
          <p:cNvSpPr txBox="1"/>
          <p:nvPr/>
        </p:nvSpPr>
        <p:spPr>
          <a:xfrm>
            <a:off x="726650" y="679980"/>
            <a:ext cx="67434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dk1"/>
                </a:solidFill>
                <a:highlight>
                  <a:schemeClr val="lt1"/>
                </a:highlight>
                <a:latin typeface="Calibri"/>
                <a:ea typeface="Calibri"/>
                <a:cs typeface="Calibri"/>
                <a:sym typeface="Calibri"/>
              </a:rPr>
              <a:t>Today is 5/5/2021,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Keisuke Honda</a:t>
            </a:r>
            <a:endParaRPr sz="3600" b="1" i="0" u="none" strike="noStrike" cap="none" dirty="0">
              <a:solidFill>
                <a:srgbClr val="595959"/>
              </a:solidFill>
              <a:latin typeface="Calibri"/>
              <a:ea typeface="Calibri"/>
              <a:cs typeface="Calibri"/>
              <a:sym typeface="Calibri"/>
            </a:endParaRPr>
          </a:p>
        </p:txBody>
      </p:sp>
      <p:sp>
        <p:nvSpPr>
          <p:cNvPr id="165" name="Google Shape;165;gd5364c268e_0_48"/>
          <p:cNvSpPr txBox="1"/>
          <p:nvPr/>
        </p:nvSpPr>
        <p:spPr>
          <a:xfrm>
            <a:off x="726650" y="2019702"/>
            <a:ext cx="5271900" cy="338551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Keisuke Honda</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本田</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圭佑</a:t>
            </a:r>
            <a:r>
              <a:rPr lang="en-US" sz="1600" b="0" i="0" u="none" strike="noStrike" cap="none" dirty="0">
                <a:solidFill>
                  <a:srgbClr val="000000"/>
                </a:solidFill>
                <a:latin typeface="Arial"/>
                <a:ea typeface="Arial"/>
                <a:cs typeface="Arial"/>
                <a:sym typeface="Arial"/>
              </a:rPr>
              <a:t>, </a:t>
            </a:r>
            <a:r>
              <a:rPr lang="en-US" sz="1600" b="0" i="1" u="none" strike="noStrike" cap="none" dirty="0">
                <a:solidFill>
                  <a:srgbClr val="000000"/>
                </a:solidFill>
                <a:latin typeface="Arial"/>
                <a:ea typeface="Arial"/>
                <a:cs typeface="Arial"/>
                <a:sym typeface="Arial"/>
              </a:rPr>
              <a:t>Honda Keisuke</a:t>
            </a:r>
            <a:r>
              <a:rPr lang="en-US" sz="1600" b="0" i="0" u="none" strike="noStrike" cap="none" dirty="0">
                <a:solidFill>
                  <a:srgbClr val="000000"/>
                </a:solidFill>
                <a:latin typeface="Arial"/>
                <a:ea typeface="Arial"/>
                <a:cs typeface="Arial"/>
                <a:sym typeface="Arial"/>
              </a:rPr>
              <a:t>, born June 13,1986) is a Japanese professional football player and manager. </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He </a:t>
            </a:r>
            <a:r>
              <a:rPr lang="en-US" sz="1600" b="0" i="0" u="none" strike="noStrike" cap="none" dirty="0">
                <a:solidFill>
                  <a:schemeClr val="dk1"/>
                </a:solidFill>
                <a:latin typeface="Arial"/>
                <a:ea typeface="Arial"/>
                <a:cs typeface="Arial"/>
                <a:sym typeface="Arial"/>
              </a:rPr>
              <a:t>scored one of the goals of the 2010 World Cup with his free kick against Denmark that helped send Japan into the Round of 16. He has played professionally in Russia, Italy for AC Milan, Mexico and is currently starring for the Melbourne Victory in the A-League. He scored 37 goals for Japan’s national team including the 2018 World Cup. He is still the top scoring Asian footballer at the World Cup. He is also currently serving as the manager for the Cambodian Men’s national team.</a:t>
            </a:r>
            <a:endParaRPr sz="1600" b="0" i="0" u="none" strike="noStrike" cap="none" dirty="0">
              <a:solidFill>
                <a:srgbClr val="000000"/>
              </a:solidFill>
              <a:latin typeface="Calibri"/>
              <a:ea typeface="Calibri"/>
              <a:cs typeface="Calibri"/>
              <a:sym typeface="Calibri"/>
            </a:endParaRPr>
          </a:p>
        </p:txBody>
      </p:sp>
      <p:pic>
        <p:nvPicPr>
          <p:cNvPr id="166" name="Google Shape;166;gd5364c268e_0_48"/>
          <p:cNvPicPr preferRelativeResize="0"/>
          <p:nvPr/>
        </p:nvPicPr>
        <p:blipFill rotWithShape="1">
          <a:blip r:embed="rId3">
            <a:alphaModFix/>
          </a:blip>
          <a:srcRect/>
          <a:stretch/>
        </p:blipFill>
        <p:spPr>
          <a:xfrm>
            <a:off x="6866763" y="966788"/>
            <a:ext cx="4276725" cy="4924425"/>
          </a:xfrm>
          <a:prstGeom prst="rect">
            <a:avLst/>
          </a:prstGeom>
          <a:noFill/>
          <a:ln>
            <a:noFill/>
          </a:ln>
        </p:spPr>
      </p:pic>
      <p:sp>
        <p:nvSpPr>
          <p:cNvPr id="167" name="Google Shape;167;gd5364c268e_0_48"/>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d5364c268e_0_93"/>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gd5364c268e_0_93"/>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gd5364c268e_0_93"/>
          <p:cNvSpPr txBox="1"/>
          <p:nvPr/>
        </p:nvSpPr>
        <p:spPr>
          <a:xfrm>
            <a:off x="476988" y="588421"/>
            <a:ext cx="68628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5/6/2021,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Mindy </a:t>
            </a:r>
            <a:r>
              <a:rPr lang="en-US" sz="3600" b="1" i="0" u="none" strike="noStrike" cap="none" dirty="0" err="1">
                <a:solidFill>
                  <a:srgbClr val="595959"/>
                </a:solidFill>
                <a:latin typeface="Calibri"/>
                <a:ea typeface="Calibri"/>
                <a:cs typeface="Calibri"/>
                <a:sym typeface="Calibri"/>
              </a:rPr>
              <a:t>Kaling</a:t>
            </a:r>
            <a:endParaRPr sz="3600" b="1" i="0" u="none" strike="noStrike" cap="none" dirty="0">
              <a:solidFill>
                <a:srgbClr val="595959"/>
              </a:solidFill>
              <a:latin typeface="Calibri"/>
              <a:ea typeface="Calibri"/>
              <a:cs typeface="Calibri"/>
              <a:sym typeface="Calibri"/>
            </a:endParaRPr>
          </a:p>
        </p:txBody>
      </p:sp>
      <p:sp>
        <p:nvSpPr>
          <p:cNvPr id="175" name="Google Shape;175;gd5364c268e_0_93"/>
          <p:cNvSpPr txBox="1"/>
          <p:nvPr/>
        </p:nvSpPr>
        <p:spPr>
          <a:xfrm>
            <a:off x="5083643" y="1752450"/>
            <a:ext cx="5893200" cy="3015144"/>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500"/>
              </a:spcBef>
              <a:spcAft>
                <a:spcPts val="0"/>
              </a:spcAft>
              <a:buNone/>
            </a:pPr>
            <a:r>
              <a:rPr lang="en-US" sz="1600" b="1" i="0" u="none" strike="noStrike" cap="none" dirty="0">
                <a:solidFill>
                  <a:srgbClr val="000000"/>
                </a:solidFill>
                <a:latin typeface="Arial"/>
                <a:ea typeface="Arial"/>
                <a:cs typeface="Arial"/>
                <a:sym typeface="Arial"/>
              </a:rPr>
              <a:t>Vera Mindy </a:t>
            </a:r>
            <a:r>
              <a:rPr lang="en-US" sz="1600" b="1" i="0" u="none" strike="noStrike" cap="none" dirty="0" err="1">
                <a:solidFill>
                  <a:srgbClr val="000000"/>
                </a:solidFill>
                <a:latin typeface="Arial"/>
                <a:ea typeface="Arial"/>
                <a:cs typeface="Arial"/>
                <a:sym typeface="Arial"/>
              </a:rPr>
              <a:t>Chokalingam</a:t>
            </a:r>
            <a:r>
              <a:rPr lang="en-US" sz="1600" b="0" i="0" u="none" strike="noStrike" cap="none" dirty="0">
                <a:solidFill>
                  <a:srgbClr val="000000"/>
                </a:solidFill>
                <a:latin typeface="Arial"/>
                <a:ea typeface="Arial"/>
                <a:cs typeface="Arial"/>
                <a:sym typeface="Arial"/>
              </a:rPr>
              <a:t> (born June 24, 1979),</a:t>
            </a:r>
            <a:r>
              <a:rPr lang="en-US" sz="1600" b="0" i="0" u="none" strike="noStrike" cap="none" baseline="30000" dirty="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known professionally as </a:t>
            </a:r>
            <a:r>
              <a:rPr lang="en-US" sz="1600" b="1" i="0" u="none" strike="noStrike" cap="none" dirty="0">
                <a:solidFill>
                  <a:srgbClr val="000000"/>
                </a:solidFill>
                <a:latin typeface="Arial"/>
                <a:ea typeface="Arial"/>
                <a:cs typeface="Arial"/>
                <a:sym typeface="Arial"/>
              </a:rPr>
              <a:t>Mindy </a:t>
            </a:r>
            <a:r>
              <a:rPr lang="en-US" sz="1600" b="1" i="0" u="none" strike="noStrike" cap="none" dirty="0" err="1">
                <a:solidFill>
                  <a:srgbClr val="000000"/>
                </a:solidFill>
                <a:latin typeface="Arial"/>
                <a:ea typeface="Arial"/>
                <a:cs typeface="Arial"/>
                <a:sym typeface="Arial"/>
              </a:rPr>
              <a:t>Kaling</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/ˈ</a:t>
            </a:r>
            <a:r>
              <a:rPr lang="en-US" sz="16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keɪlɪŋ</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US" sz="1600" b="0" i="0" u="none" strike="noStrike" cap="none" dirty="0">
                <a:solidFill>
                  <a:srgbClr val="000000"/>
                </a:solidFill>
                <a:latin typeface="Arial"/>
                <a:ea typeface="Arial"/>
                <a:cs typeface="Arial"/>
                <a:sym typeface="Arial"/>
              </a:rPr>
              <a:t>), d</a:t>
            </a:r>
            <a:r>
              <a:rPr lang="en-US" sz="1600" b="0" i="0" u="none" strike="noStrike" cap="none" dirty="0">
                <a:solidFill>
                  <a:schemeClr val="dk1"/>
                </a:solidFill>
                <a:latin typeface="Arial"/>
                <a:ea typeface="Arial"/>
                <a:cs typeface="Arial"/>
                <a:sym typeface="Arial"/>
              </a:rPr>
              <a:t>aughter of Indian immigrants, is an American actress, comedian, and author, known as the starring role and executive producer of The Mindy Project as well as Kelly Kapoor in The Office as a writer, executive producer, and occasional director. An alumnus of Dartmouth College, she has also written the autobiographies, </a:t>
            </a:r>
            <a:r>
              <a:rPr lang="en-US" sz="1600" b="0" i="1" u="none" strike="noStrike" cap="none" dirty="0">
                <a:solidFill>
                  <a:schemeClr val="dk1"/>
                </a:solidFill>
                <a:latin typeface="Arial"/>
                <a:ea typeface="Arial"/>
                <a:cs typeface="Arial"/>
                <a:sym typeface="Arial"/>
              </a:rPr>
              <a:t>Is Everyone Hanging Out Without Me</a:t>
            </a:r>
            <a:r>
              <a:rPr lang="en-US" sz="1600" b="0" i="0" u="none" strike="noStrike" cap="none" dirty="0">
                <a:solidFill>
                  <a:schemeClr val="dk1"/>
                </a:solidFill>
                <a:latin typeface="Arial"/>
                <a:ea typeface="Arial"/>
                <a:cs typeface="Arial"/>
                <a:sym typeface="Arial"/>
              </a:rPr>
              <a:t>? (and Other Concerns) and </a:t>
            </a:r>
            <a:r>
              <a:rPr lang="en-US" sz="1600" b="0" i="1" u="none" strike="noStrike" cap="none" dirty="0">
                <a:solidFill>
                  <a:schemeClr val="dk1"/>
                </a:solidFill>
                <a:latin typeface="Arial"/>
                <a:ea typeface="Arial"/>
                <a:cs typeface="Arial"/>
                <a:sym typeface="Arial"/>
              </a:rPr>
              <a:t>Why Not Me</a:t>
            </a:r>
            <a:r>
              <a:rPr lang="en-US" sz="1600" b="0" i="0" u="none" strike="noStrike" cap="none" dirty="0">
                <a:solidFill>
                  <a:schemeClr val="dk1"/>
                </a:solidFill>
                <a:latin typeface="Arial"/>
                <a:ea typeface="Arial"/>
                <a:cs typeface="Arial"/>
                <a:sym typeface="Arial"/>
              </a:rPr>
              <a:t>? </a:t>
            </a:r>
            <a:endParaRPr sz="1600" b="0" i="0" u="none" strike="noStrike" cap="none" baseline="30000" dirty="0">
              <a:solidFill>
                <a:schemeClr val="dk1"/>
              </a:solidFill>
              <a:highlight>
                <a:srgbClr val="FFFFFF"/>
              </a:highlight>
              <a:latin typeface="Arial"/>
              <a:ea typeface="Arial"/>
              <a:cs typeface="Arial"/>
              <a:sym typeface="Arial"/>
            </a:endParaRPr>
          </a:p>
          <a:p>
            <a:pPr marL="0" marR="0" lvl="0" indent="0" algn="l" rtl="0">
              <a:lnSpc>
                <a:spcPct val="100000"/>
              </a:lnSpc>
              <a:spcBef>
                <a:spcPts val="500"/>
              </a:spcBef>
              <a:spcAft>
                <a:spcPts val="0"/>
              </a:spcAft>
              <a:buClr>
                <a:srgbClr val="000000"/>
              </a:buClr>
              <a:buSzPts val="1800"/>
              <a:buFont typeface="Arial"/>
              <a:buNone/>
            </a:pPr>
            <a:endParaRPr sz="1600" b="1" i="0" u="none" strike="noStrike" cap="none" dirty="0">
              <a:solidFill>
                <a:srgbClr val="7F7F7F"/>
              </a:solidFill>
              <a:latin typeface="Arial"/>
              <a:ea typeface="Arial"/>
              <a:cs typeface="Arial"/>
              <a:sym typeface="Arial"/>
            </a:endParaRPr>
          </a:p>
        </p:txBody>
      </p:sp>
      <p:pic>
        <p:nvPicPr>
          <p:cNvPr id="176" name="Google Shape;176;gd5364c268e_0_93"/>
          <p:cNvPicPr preferRelativeResize="0"/>
          <p:nvPr/>
        </p:nvPicPr>
        <p:blipFill rotWithShape="1">
          <a:blip r:embed="rId4">
            <a:alphaModFix/>
          </a:blip>
          <a:srcRect/>
          <a:stretch/>
        </p:blipFill>
        <p:spPr>
          <a:xfrm>
            <a:off x="910050" y="1844073"/>
            <a:ext cx="3251709" cy="4497002"/>
          </a:xfrm>
          <a:prstGeom prst="rect">
            <a:avLst/>
          </a:prstGeom>
          <a:noFill/>
          <a:ln>
            <a:noFill/>
          </a:ln>
        </p:spPr>
      </p:pic>
      <p:sp>
        <p:nvSpPr>
          <p:cNvPr id="177" name="Google Shape;177;gd5364c268e_0_93"/>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d609a0db1c_0_42"/>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3" name="Google Shape;183;gd609a0db1c_0_42"/>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d609a0db1c_0_42"/>
          <p:cNvSpPr txBox="1"/>
          <p:nvPr/>
        </p:nvSpPr>
        <p:spPr>
          <a:xfrm>
            <a:off x="574742" y="643467"/>
            <a:ext cx="5368858" cy="179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5/7/2021,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Meena </a:t>
            </a:r>
            <a:r>
              <a:rPr lang="en-US" sz="3600" b="1" i="0" u="none" strike="noStrike" cap="none" dirty="0" err="1">
                <a:solidFill>
                  <a:srgbClr val="595959"/>
                </a:solidFill>
                <a:latin typeface="Calibri"/>
                <a:ea typeface="Calibri"/>
                <a:cs typeface="Calibri"/>
                <a:sym typeface="Calibri"/>
              </a:rPr>
              <a:t>Keshwar</a:t>
            </a:r>
            <a:r>
              <a:rPr lang="en-US" sz="3600" b="1" i="0" u="none" strike="noStrike" cap="none" dirty="0">
                <a:solidFill>
                  <a:srgbClr val="595959"/>
                </a:solidFill>
                <a:latin typeface="Calibri"/>
                <a:ea typeface="Calibri"/>
                <a:cs typeface="Calibri"/>
                <a:sym typeface="Calibri"/>
              </a:rPr>
              <a:t> Kamal </a:t>
            </a:r>
            <a:endParaRPr sz="36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4400"/>
              <a:buFont typeface="Arial"/>
              <a:buNone/>
            </a:pPr>
            <a:endParaRPr sz="4400" b="1" i="0" u="none" strike="noStrike" cap="none" dirty="0">
              <a:solidFill>
                <a:srgbClr val="595959"/>
              </a:solidFill>
              <a:latin typeface="Calibri"/>
              <a:ea typeface="Calibri"/>
              <a:cs typeface="Calibri"/>
              <a:sym typeface="Calibri"/>
            </a:endParaRPr>
          </a:p>
        </p:txBody>
      </p:sp>
      <p:sp>
        <p:nvSpPr>
          <p:cNvPr id="185" name="Google Shape;185;gd609a0db1c_0_42"/>
          <p:cNvSpPr txBox="1"/>
          <p:nvPr/>
        </p:nvSpPr>
        <p:spPr>
          <a:xfrm>
            <a:off x="574751" y="1410425"/>
            <a:ext cx="580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500"/>
              </a:spcBef>
              <a:spcAft>
                <a:spcPts val="0"/>
              </a:spcAft>
              <a:buClr>
                <a:srgbClr val="000000"/>
              </a:buClr>
              <a:buSzPts val="1800"/>
              <a:buFont typeface="Arial"/>
              <a:buNone/>
            </a:pPr>
            <a:endParaRPr sz="1800" b="1" i="0" u="none" strike="noStrike" cap="none">
              <a:solidFill>
                <a:srgbClr val="7F7F7F"/>
              </a:solidFill>
              <a:latin typeface="Calibri"/>
              <a:ea typeface="Calibri"/>
              <a:cs typeface="Calibri"/>
              <a:sym typeface="Calibri"/>
            </a:endParaRPr>
          </a:p>
        </p:txBody>
      </p:sp>
      <p:sp>
        <p:nvSpPr>
          <p:cNvPr id="186" name="Google Shape;186;gd609a0db1c_0_42"/>
          <p:cNvSpPr txBox="1"/>
          <p:nvPr/>
        </p:nvSpPr>
        <p:spPr>
          <a:xfrm>
            <a:off x="477049" y="1616837"/>
            <a:ext cx="7105500" cy="437039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highlight>
                  <a:schemeClr val="lt1"/>
                </a:highlight>
                <a:latin typeface="Arial"/>
                <a:ea typeface="Arial"/>
                <a:cs typeface="Arial"/>
                <a:sym typeface="Arial"/>
              </a:rPr>
              <a:t>Meena Keshwar Kamal</a:t>
            </a:r>
            <a:r>
              <a:rPr lang="en-US" sz="1600" b="0" i="0" u="none" strike="noStrike" cap="none">
                <a:solidFill>
                  <a:srgbClr val="000000"/>
                </a:solidFill>
                <a:highlight>
                  <a:schemeClr val="lt1"/>
                </a:highlight>
                <a:latin typeface="Arial"/>
                <a:ea typeface="Arial"/>
                <a:cs typeface="Arial"/>
                <a:sym typeface="Arial"/>
              </a:rPr>
              <a:t> </a:t>
            </a:r>
            <a:r>
              <a:rPr lang="en-US" sz="1600" b="1" i="0" u="none" strike="noStrike" cap="none">
                <a:solidFill>
                  <a:schemeClr val="dk1"/>
                </a:solidFill>
                <a:highlight>
                  <a:schemeClr val="lt1"/>
                </a:highlight>
                <a:latin typeface="Arial"/>
                <a:ea typeface="Arial"/>
                <a:cs typeface="Arial"/>
                <a:sym typeface="Arial"/>
              </a:rPr>
              <a:t>(</a:t>
            </a:r>
            <a:r>
              <a:rPr lang="en-US" sz="1600" b="1" i="0" u="sng" strike="noStrike" cap="none">
                <a:solidFill>
                  <a:schemeClr val="dk1"/>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Pashto</a:t>
            </a:r>
            <a:r>
              <a:rPr lang="en-US" sz="1600" b="1" i="0" u="none" strike="noStrike" cap="none">
                <a:solidFill>
                  <a:schemeClr val="dk1"/>
                </a:solidFill>
                <a:highlight>
                  <a:schemeClr val="lt1"/>
                </a:highlight>
                <a:latin typeface="Arial"/>
                <a:ea typeface="Arial"/>
                <a:cs typeface="Arial"/>
                <a:sym typeface="Arial"/>
              </a:rPr>
              <a:t>/</a:t>
            </a:r>
            <a:r>
              <a:rPr lang="en-US" sz="1600" b="1" i="0" u="sng" strike="noStrike" cap="none">
                <a:solidFill>
                  <a:schemeClr val="dk1"/>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Persian</a:t>
            </a:r>
            <a:r>
              <a:rPr lang="en-US" sz="1600" b="1" i="0" u="none" strike="noStrike" cap="none">
                <a:solidFill>
                  <a:schemeClr val="dk1"/>
                </a:solidFill>
                <a:highlight>
                  <a:schemeClr val="lt1"/>
                </a:highlight>
                <a:latin typeface="Arial"/>
                <a:ea typeface="Arial"/>
                <a:cs typeface="Arial"/>
                <a:sym typeface="Arial"/>
              </a:rPr>
              <a:t>: مینا کشور کمال‎; February 27, 1956 – February 4, 1987), commonly known as Meena, was an Afghan feminist and revolutionary political activist who fought for women’s rights in Afghanistan. Kamal founded the</a:t>
            </a:r>
            <a:r>
              <a:rPr lang="en-US" sz="1600" b="1" i="0" u="none" strike="noStrike" cap="none">
                <a:solidFill>
                  <a:schemeClr val="dk1"/>
                </a:solidFill>
                <a:highlight>
                  <a:schemeClr val="lt1"/>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Revolutionary Association of the Women of Afghanistan</a:t>
            </a:r>
            <a:r>
              <a:rPr lang="en-US" sz="1600" b="1" i="0" u="none" strike="noStrike" cap="none">
                <a:solidFill>
                  <a:schemeClr val="dk1"/>
                </a:solidFill>
                <a:highlight>
                  <a:schemeClr val="lt1"/>
                </a:highlight>
                <a:latin typeface="Arial"/>
                <a:ea typeface="Arial"/>
                <a:cs typeface="Arial"/>
                <a:sym typeface="Arial"/>
              </a:rPr>
              <a:t> (RAWA), a Marxist organization that seeks to empower Afghan women in society and encourage them in their radical voices. </a:t>
            </a:r>
            <a:endParaRPr/>
          </a:p>
          <a:p>
            <a:pPr marL="0" marR="0" lvl="0" indent="0" algn="l" rtl="0">
              <a:lnSpc>
                <a:spcPct val="100000"/>
              </a:lnSpc>
              <a:spcBef>
                <a:spcPts val="0"/>
              </a:spcBef>
              <a:spcAft>
                <a:spcPts val="0"/>
              </a:spcAft>
              <a:buNone/>
            </a:pPr>
            <a:endParaRPr sz="1600" b="1"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chemeClr val="dk1"/>
                </a:solidFill>
                <a:highlight>
                  <a:schemeClr val="lt1"/>
                </a:highlight>
                <a:latin typeface="Arial"/>
                <a:ea typeface="Arial"/>
                <a:cs typeface="Arial"/>
                <a:sym typeface="Arial"/>
              </a:rPr>
              <a:t>Kamal started her activism while in high school as students across the country were inspired to join activist movements that were spreading across the globe. Her heart as an activist was cultivated even deeper when she attended university, so much so that she left her studies to devote herself to organizing and women’s education initiatives. Kamal founded a bilingual magazine that encouraged feminist thought. She also openly stood against Russian military invaders and organized the public against their influence. Kamal was assassinated in 1987 for her revolutionary efforts. </a:t>
            </a:r>
            <a:endParaRPr sz="16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a:solidFill>
                <a:srgbClr val="000000"/>
              </a:solidFill>
              <a:latin typeface="Calibri"/>
              <a:ea typeface="Calibri"/>
              <a:cs typeface="Calibri"/>
              <a:sym typeface="Calibri"/>
            </a:endParaRPr>
          </a:p>
        </p:txBody>
      </p:sp>
      <p:pic>
        <p:nvPicPr>
          <p:cNvPr id="187" name="Google Shape;187;gd609a0db1c_0_42"/>
          <p:cNvPicPr preferRelativeResize="0"/>
          <p:nvPr/>
        </p:nvPicPr>
        <p:blipFill rotWithShape="1">
          <a:blip r:embed="rId6">
            <a:alphaModFix/>
          </a:blip>
          <a:srcRect/>
          <a:stretch/>
        </p:blipFill>
        <p:spPr>
          <a:xfrm>
            <a:off x="7582549" y="480000"/>
            <a:ext cx="3912649" cy="5898001"/>
          </a:xfrm>
          <a:prstGeom prst="rect">
            <a:avLst/>
          </a:prstGeom>
          <a:noFill/>
          <a:ln>
            <a:noFill/>
          </a:ln>
        </p:spPr>
      </p:pic>
      <p:sp>
        <p:nvSpPr>
          <p:cNvPr id="188" name="Google Shape;188;gd609a0db1c_0_42"/>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d5364c268e_0_12"/>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gd5364c268e_0_12"/>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d5364c268e_0_12"/>
          <p:cNvSpPr txBox="1"/>
          <p:nvPr/>
        </p:nvSpPr>
        <p:spPr>
          <a:xfrm>
            <a:off x="476999" y="480050"/>
            <a:ext cx="78429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5/10/2021,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Ang Lee</a:t>
            </a:r>
            <a:endParaRPr sz="3600" b="1" i="0" u="none" strike="noStrike" cap="none" dirty="0">
              <a:solidFill>
                <a:srgbClr val="595959"/>
              </a:solidFill>
              <a:latin typeface="Calibri"/>
              <a:ea typeface="Calibri"/>
              <a:cs typeface="Calibri"/>
              <a:sym typeface="Calibri"/>
            </a:endParaRPr>
          </a:p>
        </p:txBody>
      </p:sp>
      <p:sp>
        <p:nvSpPr>
          <p:cNvPr id="196" name="Google Shape;196;gd5364c268e_0_12"/>
          <p:cNvSpPr txBox="1"/>
          <p:nvPr/>
        </p:nvSpPr>
        <p:spPr>
          <a:xfrm>
            <a:off x="476988" y="1393242"/>
            <a:ext cx="6624852" cy="4647386"/>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US" sz="1500" b="1" i="0" u="none" strike="noStrike" cap="none" dirty="0">
                <a:solidFill>
                  <a:srgbClr val="202122"/>
                </a:solidFill>
                <a:highlight>
                  <a:srgbClr val="FFFFFF"/>
                </a:highlight>
                <a:latin typeface="Arial"/>
                <a:ea typeface="Arial"/>
                <a:cs typeface="Arial"/>
                <a:sym typeface="Arial"/>
              </a:rPr>
              <a:t>Ang Lee </a:t>
            </a:r>
            <a:r>
              <a:rPr lang="en-US" sz="1500" b="1" i="0" u="none" strike="noStrike" cap="none" dirty="0">
                <a:solidFill>
                  <a:srgbClr val="0645AD"/>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OBS</a:t>
            </a:r>
            <a:r>
              <a:rPr lang="en-US" sz="1500" b="1" i="0" u="none" strike="noStrike" cap="none" dirty="0">
                <a:solidFill>
                  <a:srgbClr val="202122"/>
                </a:solidFill>
                <a:highlight>
                  <a:srgbClr val="FFFFFF"/>
                </a:highlight>
                <a:latin typeface="Arial"/>
                <a:ea typeface="Arial"/>
                <a:cs typeface="Arial"/>
                <a:sym typeface="Arial"/>
              </a:rPr>
              <a:t> (</a:t>
            </a:r>
            <a:r>
              <a:rPr lang="en-US" sz="1500" b="1" i="0" u="none" strike="noStrike" cap="none" dirty="0">
                <a:solidFill>
                  <a:srgbClr val="0645AD"/>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Chinese</a:t>
            </a:r>
            <a:r>
              <a:rPr lang="en-US" sz="1500" b="1" i="0" u="none" strike="noStrike" cap="none" dirty="0">
                <a:solidFill>
                  <a:srgbClr val="202122"/>
                </a:solidFill>
                <a:highlight>
                  <a:srgbClr val="FFFFFF"/>
                </a:highlight>
                <a:latin typeface="Arial"/>
                <a:ea typeface="Arial"/>
                <a:cs typeface="Arial"/>
                <a:sym typeface="Arial"/>
              </a:rPr>
              <a:t>: </a:t>
            </a:r>
            <a:r>
              <a:rPr lang="en-US" sz="1500" b="1" i="0" u="none" strike="noStrike" cap="none" dirty="0" err="1">
                <a:solidFill>
                  <a:srgbClr val="202122"/>
                </a:solidFill>
                <a:highlight>
                  <a:srgbClr val="FFFFFF"/>
                </a:highlight>
                <a:latin typeface="Arial"/>
                <a:ea typeface="Arial"/>
                <a:cs typeface="Arial"/>
                <a:sym typeface="Arial"/>
              </a:rPr>
              <a:t>李安</a:t>
            </a:r>
            <a:r>
              <a:rPr lang="en-US" sz="1500" b="1" i="0" u="none" strike="noStrike" cap="none" dirty="0">
                <a:solidFill>
                  <a:srgbClr val="202122"/>
                </a:solidFill>
                <a:highlight>
                  <a:srgbClr val="FFFFFF"/>
                </a:highlight>
                <a:latin typeface="Arial"/>
                <a:ea typeface="Arial"/>
                <a:cs typeface="Arial"/>
                <a:sym typeface="Arial"/>
              </a:rPr>
              <a:t>; </a:t>
            </a:r>
            <a:r>
              <a:rPr lang="en-US" sz="1500" b="1" i="0" u="none" strike="noStrike" cap="none" dirty="0">
                <a:solidFill>
                  <a:srgbClr val="0645AD"/>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pinyin</a:t>
            </a:r>
            <a:r>
              <a:rPr lang="en-US" sz="1500" b="1" i="0" u="none" strike="noStrike" cap="none" dirty="0">
                <a:solidFill>
                  <a:srgbClr val="202122"/>
                </a:solidFill>
                <a:highlight>
                  <a:srgbClr val="FFFFFF"/>
                </a:highlight>
                <a:latin typeface="Arial"/>
                <a:ea typeface="Arial"/>
                <a:cs typeface="Arial"/>
                <a:sym typeface="Arial"/>
              </a:rPr>
              <a:t>: </a:t>
            </a:r>
            <a:r>
              <a:rPr lang="en-US" sz="1500" b="1" i="1" u="none" strike="noStrike" cap="none" dirty="0" err="1">
                <a:solidFill>
                  <a:srgbClr val="202122"/>
                </a:solidFill>
                <a:highlight>
                  <a:srgbClr val="FFFFFF"/>
                </a:highlight>
                <a:latin typeface="Arial"/>
                <a:ea typeface="Arial"/>
                <a:cs typeface="Arial"/>
                <a:sym typeface="Arial"/>
              </a:rPr>
              <a:t>Lǐ</a:t>
            </a:r>
            <a:r>
              <a:rPr lang="en-US" sz="1500" b="1" i="1" u="none" strike="noStrike" cap="none" dirty="0">
                <a:solidFill>
                  <a:srgbClr val="202122"/>
                </a:solidFill>
                <a:highlight>
                  <a:srgbClr val="FFFFFF"/>
                </a:highlight>
                <a:latin typeface="Arial"/>
                <a:ea typeface="Arial"/>
                <a:cs typeface="Arial"/>
                <a:sym typeface="Arial"/>
              </a:rPr>
              <a:t> </a:t>
            </a:r>
            <a:r>
              <a:rPr lang="en-US" sz="1500" b="1" i="1" u="none" strike="noStrike" cap="none" dirty="0" err="1">
                <a:solidFill>
                  <a:srgbClr val="202122"/>
                </a:solidFill>
                <a:highlight>
                  <a:srgbClr val="FFFFFF"/>
                </a:highlight>
                <a:latin typeface="Arial"/>
                <a:ea typeface="Arial"/>
                <a:cs typeface="Arial"/>
                <a:sym typeface="Arial"/>
              </a:rPr>
              <a:t>Ān</a:t>
            </a:r>
            <a:r>
              <a:rPr lang="en-US" sz="1500" b="1" i="0" u="none" strike="noStrike" cap="none" dirty="0">
                <a:solidFill>
                  <a:srgbClr val="202122"/>
                </a:solidFill>
                <a:highlight>
                  <a:srgbClr val="FFFFFF"/>
                </a:highlight>
                <a:latin typeface="Arial"/>
                <a:ea typeface="Arial"/>
                <a:cs typeface="Arial"/>
                <a:sym typeface="Arial"/>
              </a:rPr>
              <a:t>; born October 23, 1954) is a Taiwanese</a:t>
            </a:r>
            <a:r>
              <a:rPr lang="en-US" sz="1500" b="1" i="0" u="none" strike="noStrike" cap="none" baseline="30000" dirty="0">
                <a:solidFill>
                  <a:srgbClr val="0645AD"/>
                </a:solidFill>
                <a:highlight>
                  <a:srgbClr val="FFFFFF"/>
                </a:highlight>
                <a:latin typeface="Arial"/>
                <a:ea typeface="Arial"/>
                <a:cs typeface="Arial"/>
                <a:sym typeface="Arial"/>
              </a:rPr>
              <a:t> </a:t>
            </a:r>
            <a:r>
              <a:rPr lang="en-US" sz="1500" b="1" i="0" u="none" strike="noStrike" cap="none" dirty="0">
                <a:solidFill>
                  <a:srgbClr val="202122"/>
                </a:solidFill>
                <a:highlight>
                  <a:srgbClr val="FFFFFF"/>
                </a:highlight>
                <a:latin typeface="Arial"/>
                <a:ea typeface="Arial"/>
                <a:cs typeface="Arial"/>
                <a:sym typeface="Arial"/>
              </a:rPr>
              <a:t>film director, producer, and screenwriter. Born in the </a:t>
            </a:r>
            <a:r>
              <a:rPr lang="en-US" sz="1500" b="1" i="0" u="none" strike="noStrike" cap="none" dirty="0">
                <a:solidFill>
                  <a:srgbClr val="0645AD"/>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Pingtung County</a:t>
            </a:r>
            <a:r>
              <a:rPr lang="en-US" sz="1500" b="1" i="0" u="none" strike="noStrike" cap="none" dirty="0">
                <a:solidFill>
                  <a:srgbClr val="202122"/>
                </a:solidFill>
                <a:highlight>
                  <a:srgbClr val="FFFFFF"/>
                </a:highlight>
                <a:latin typeface="Arial"/>
                <a:ea typeface="Arial"/>
                <a:cs typeface="Arial"/>
                <a:sym typeface="Arial"/>
              </a:rPr>
              <a:t> of southern </a:t>
            </a:r>
            <a:r>
              <a:rPr lang="en-US" sz="1500" b="1" i="0" u="none" strike="noStrike" cap="none" dirty="0">
                <a:solidFill>
                  <a:srgbClr val="0645AD"/>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Taiwan</a:t>
            </a:r>
            <a:r>
              <a:rPr lang="en-US" sz="1500" b="1" i="0" u="none" strike="noStrike" cap="none" dirty="0">
                <a:solidFill>
                  <a:srgbClr val="202122"/>
                </a:solidFill>
                <a:highlight>
                  <a:srgbClr val="FFFFFF"/>
                </a:highlight>
                <a:latin typeface="Arial"/>
                <a:ea typeface="Arial"/>
                <a:cs typeface="Arial"/>
                <a:sym typeface="Arial"/>
              </a:rPr>
              <a:t>, Lee was educated in Taiwan and later in the United States. During his filmmaking career he has received international critical and popular acclaim and a range of accolades.</a:t>
            </a:r>
            <a:endParaRPr sz="1500" b="1" i="0" u="none" strike="noStrike" cap="none" dirty="0">
              <a:solidFill>
                <a:srgbClr val="202122"/>
              </a:solidFill>
              <a:highlight>
                <a:srgbClr val="FFFFFF"/>
              </a:highlight>
              <a:latin typeface="Arial"/>
              <a:ea typeface="Arial"/>
              <a:cs typeface="Arial"/>
              <a:sym typeface="Arial"/>
            </a:endParaRPr>
          </a:p>
          <a:p>
            <a:pPr marL="0" marR="0" lvl="0" indent="0" algn="l" rtl="0">
              <a:lnSpc>
                <a:spcPct val="100000"/>
              </a:lnSpc>
              <a:spcBef>
                <a:spcPts val="500"/>
              </a:spcBef>
              <a:spcAft>
                <a:spcPts val="0"/>
              </a:spcAft>
              <a:buClr>
                <a:srgbClr val="000000"/>
              </a:buClr>
              <a:buSzPts val="1800"/>
              <a:buFont typeface="Arial"/>
              <a:buNone/>
            </a:pPr>
            <a:r>
              <a:rPr lang="en-US" sz="1500" b="1" i="0" u="none" strike="noStrike" cap="none" dirty="0">
                <a:solidFill>
                  <a:srgbClr val="202122"/>
                </a:solidFill>
                <a:highlight>
                  <a:srgbClr val="FFFFFF"/>
                </a:highlight>
                <a:latin typeface="Arial"/>
                <a:ea typeface="Arial"/>
                <a:cs typeface="Arial"/>
                <a:sym typeface="Arial"/>
              </a:rPr>
              <a:t>Lee has been nominated for nine </a:t>
            </a:r>
            <a:r>
              <a:rPr lang="en-US" sz="1500" b="1" i="0" u="none" strike="noStrike" cap="none" dirty="0">
                <a:solidFill>
                  <a:srgbClr val="0645AD"/>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Academy Awards</a:t>
            </a:r>
            <a:r>
              <a:rPr lang="en-US" sz="1500" b="1" i="0" u="none" strike="noStrike" cap="none" dirty="0">
                <a:solidFill>
                  <a:srgbClr val="202122"/>
                </a:solidFill>
                <a:highlight>
                  <a:srgbClr val="FFFFFF"/>
                </a:highlight>
                <a:latin typeface="Arial"/>
                <a:ea typeface="Arial"/>
                <a:cs typeface="Arial"/>
                <a:sym typeface="Arial"/>
              </a:rPr>
              <a:t>, of which he has won three: </a:t>
            </a:r>
            <a:r>
              <a:rPr lang="en-US" sz="1500" b="1" i="0" u="none" strike="noStrike" cap="none" dirty="0">
                <a:solidFill>
                  <a:srgbClr val="0645AD"/>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Best Foreign Language Film</a:t>
            </a:r>
            <a:r>
              <a:rPr lang="en-US" sz="1500" b="1" i="0" u="none" strike="noStrike" cap="none" dirty="0">
                <a:solidFill>
                  <a:srgbClr val="202122"/>
                </a:solidFill>
                <a:highlight>
                  <a:srgbClr val="FFFFFF"/>
                </a:highlight>
                <a:latin typeface="Arial"/>
                <a:ea typeface="Arial"/>
                <a:cs typeface="Arial"/>
                <a:sym typeface="Arial"/>
              </a:rPr>
              <a:t> for </a:t>
            </a:r>
            <a:r>
              <a:rPr lang="en-US" sz="1500" b="1" i="1" u="none" strike="noStrike" cap="none" dirty="0">
                <a:solidFill>
                  <a:srgbClr val="202122"/>
                </a:solidFill>
                <a:highlight>
                  <a:srgbClr val="FFFFFF"/>
                </a:highlight>
                <a:latin typeface="Arial"/>
                <a:ea typeface="Arial"/>
                <a:cs typeface="Arial"/>
                <a:sym typeface="Arial"/>
              </a:rPr>
              <a:t>Crouching Tiger Hidden Dragon</a:t>
            </a:r>
            <a:r>
              <a:rPr lang="en-US" sz="1500" b="1" i="0" u="none" strike="noStrike" cap="none" dirty="0">
                <a:solidFill>
                  <a:srgbClr val="202122"/>
                </a:solidFill>
                <a:highlight>
                  <a:srgbClr val="FFFFFF"/>
                </a:highlight>
                <a:latin typeface="Arial"/>
                <a:ea typeface="Arial"/>
                <a:cs typeface="Arial"/>
                <a:sym typeface="Arial"/>
              </a:rPr>
              <a:t> and </a:t>
            </a:r>
            <a:r>
              <a:rPr lang="en-US" sz="1500" b="1" i="0" u="none" strike="noStrike" cap="none" dirty="0">
                <a:solidFill>
                  <a:srgbClr val="0645AD"/>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Best Director</a:t>
            </a:r>
            <a:r>
              <a:rPr lang="en-US" sz="1500" b="1" i="0" u="none" strike="noStrike" cap="none" dirty="0">
                <a:solidFill>
                  <a:srgbClr val="202122"/>
                </a:solidFill>
                <a:highlight>
                  <a:srgbClr val="FFFFFF"/>
                </a:highlight>
                <a:latin typeface="Arial"/>
                <a:ea typeface="Arial"/>
                <a:cs typeface="Arial"/>
                <a:sym typeface="Arial"/>
              </a:rPr>
              <a:t> for </a:t>
            </a:r>
            <a:r>
              <a:rPr lang="en-US" sz="1500" b="1" i="1" u="none" strike="noStrike" cap="none" dirty="0">
                <a:solidFill>
                  <a:srgbClr val="202122"/>
                </a:solidFill>
                <a:highlight>
                  <a:srgbClr val="FFFFFF"/>
                </a:highlight>
                <a:latin typeface="Arial"/>
                <a:ea typeface="Arial"/>
                <a:cs typeface="Arial"/>
                <a:sym typeface="Arial"/>
              </a:rPr>
              <a:t>Brokeback Mountain</a:t>
            </a:r>
            <a:r>
              <a:rPr lang="en-US" sz="1500" b="1" i="0" u="none" strike="noStrike" cap="none" dirty="0">
                <a:solidFill>
                  <a:srgbClr val="202122"/>
                </a:solidFill>
                <a:highlight>
                  <a:srgbClr val="FFFFFF"/>
                </a:highlight>
                <a:latin typeface="Arial"/>
                <a:ea typeface="Arial"/>
                <a:cs typeface="Arial"/>
                <a:sym typeface="Arial"/>
              </a:rPr>
              <a:t> and </a:t>
            </a:r>
            <a:r>
              <a:rPr lang="en-US" sz="1500" b="1" i="1" u="none" strike="noStrike" cap="none" dirty="0">
                <a:solidFill>
                  <a:srgbClr val="202122"/>
                </a:solidFill>
                <a:highlight>
                  <a:srgbClr val="FFFFFF"/>
                </a:highlight>
                <a:latin typeface="Arial"/>
                <a:ea typeface="Arial"/>
                <a:cs typeface="Arial"/>
                <a:sym typeface="Arial"/>
              </a:rPr>
              <a:t>Life of Pi</a:t>
            </a:r>
            <a:r>
              <a:rPr lang="en-US" sz="1500" b="1" i="0" u="none" strike="noStrike" cap="none" dirty="0">
                <a:solidFill>
                  <a:srgbClr val="202122"/>
                </a:solidFill>
                <a:highlight>
                  <a:srgbClr val="FFFFFF"/>
                </a:highlight>
                <a:latin typeface="Arial"/>
                <a:ea typeface="Arial"/>
                <a:cs typeface="Arial"/>
                <a:sym typeface="Arial"/>
              </a:rPr>
              <a:t>, becoming the first non-white director to win the latter.</a:t>
            </a:r>
            <a:r>
              <a:rPr lang="en-US" sz="1500" b="0" i="0" u="none" strike="noStrike" cap="none" dirty="0">
                <a:solidFill>
                  <a:srgbClr val="202122"/>
                </a:solidFill>
                <a:highlight>
                  <a:srgbClr val="FFFFFF"/>
                </a:highlight>
                <a:latin typeface="Arial"/>
                <a:ea typeface="Arial"/>
                <a:cs typeface="Arial"/>
                <a:sym typeface="Arial"/>
              </a:rPr>
              <a:t> </a:t>
            </a:r>
            <a:endParaRPr dirty="0"/>
          </a:p>
          <a:p>
            <a:pPr marL="0" marR="0" lvl="0" indent="0" algn="l" rtl="0">
              <a:lnSpc>
                <a:spcPct val="100000"/>
              </a:lnSpc>
              <a:spcBef>
                <a:spcPts val="500"/>
              </a:spcBef>
              <a:spcAft>
                <a:spcPts val="0"/>
              </a:spcAft>
              <a:buClr>
                <a:srgbClr val="000000"/>
              </a:buClr>
              <a:buSzPts val="1800"/>
              <a:buFont typeface="Arial"/>
              <a:buNone/>
            </a:pPr>
            <a:r>
              <a:rPr lang="en-US" sz="1500" b="0" i="0" u="none" strike="noStrike" cap="none" dirty="0">
                <a:solidFill>
                  <a:srgbClr val="202122"/>
                </a:solidFill>
                <a:highlight>
                  <a:srgbClr val="FFFFFF"/>
                </a:highlight>
                <a:latin typeface="Arial"/>
                <a:ea typeface="Arial"/>
                <a:cs typeface="Arial"/>
                <a:sym typeface="Arial"/>
              </a:rPr>
              <a:t>For </a:t>
            </a:r>
            <a:r>
              <a:rPr lang="en-US" sz="1500" b="0" i="1" u="none" strike="noStrike" cap="none" dirty="0">
                <a:solidFill>
                  <a:srgbClr val="202122"/>
                </a:solidFill>
                <a:highlight>
                  <a:srgbClr val="FFFFFF"/>
                </a:highlight>
                <a:latin typeface="Arial"/>
                <a:ea typeface="Arial"/>
                <a:cs typeface="Arial"/>
                <a:sym typeface="Arial"/>
              </a:rPr>
              <a:t>The Wedding Banquet</a:t>
            </a:r>
            <a:r>
              <a:rPr lang="en-US" sz="1500" b="0" i="0" u="none" strike="noStrike" cap="none" dirty="0">
                <a:solidFill>
                  <a:srgbClr val="202122"/>
                </a:solidFill>
                <a:highlight>
                  <a:srgbClr val="FFFFFF"/>
                </a:highlight>
                <a:latin typeface="Arial"/>
                <a:ea typeface="Arial"/>
                <a:cs typeface="Arial"/>
                <a:sym typeface="Arial"/>
              </a:rPr>
              <a:t> and </a:t>
            </a:r>
            <a:r>
              <a:rPr lang="en-US" sz="1500" b="0" i="1" u="none" strike="noStrike" cap="none" dirty="0">
                <a:solidFill>
                  <a:srgbClr val="202122"/>
                </a:solidFill>
                <a:highlight>
                  <a:srgbClr val="FFFFFF"/>
                </a:highlight>
                <a:latin typeface="Arial"/>
                <a:ea typeface="Arial"/>
                <a:cs typeface="Arial"/>
                <a:sym typeface="Arial"/>
              </a:rPr>
              <a:t>Sense and Sensibility</a:t>
            </a:r>
            <a:r>
              <a:rPr lang="en-US" sz="1500" b="0" i="0" u="none" strike="noStrike" cap="none" dirty="0">
                <a:solidFill>
                  <a:srgbClr val="202122"/>
                </a:solidFill>
                <a:highlight>
                  <a:srgbClr val="FFFFFF"/>
                </a:highlight>
                <a:latin typeface="Arial"/>
                <a:ea typeface="Arial"/>
                <a:cs typeface="Arial"/>
                <a:sym typeface="Arial"/>
              </a:rPr>
              <a:t>, Lee won the </a:t>
            </a:r>
            <a:r>
              <a:rPr lang="en-US" sz="1500" b="0" i="0" u="none" strike="noStrike" cap="none" dirty="0">
                <a:solidFill>
                  <a:srgbClr val="0645AD"/>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Golden Bear</a:t>
            </a:r>
            <a:r>
              <a:rPr lang="en-US" sz="1500" b="0" i="0" u="none" strike="noStrike" cap="none" dirty="0">
                <a:solidFill>
                  <a:srgbClr val="202122"/>
                </a:solidFill>
                <a:highlight>
                  <a:srgbClr val="FFFFFF"/>
                </a:highlight>
                <a:latin typeface="Arial"/>
                <a:ea typeface="Arial"/>
                <a:cs typeface="Arial"/>
                <a:sym typeface="Arial"/>
              </a:rPr>
              <a:t> at the </a:t>
            </a:r>
            <a:r>
              <a:rPr lang="en-US" sz="1500" b="0" i="0" u="none" strike="noStrike" cap="none" dirty="0">
                <a:solidFill>
                  <a:srgbClr val="0645AD"/>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Berlin International Film Festival</a:t>
            </a:r>
            <a:r>
              <a:rPr lang="en-US" sz="1500" b="0" i="0" u="none" strike="noStrike" cap="none" dirty="0">
                <a:solidFill>
                  <a:srgbClr val="202122"/>
                </a:solidFill>
                <a:highlight>
                  <a:srgbClr val="FFFFFF"/>
                </a:highlight>
                <a:latin typeface="Arial"/>
                <a:ea typeface="Arial"/>
                <a:cs typeface="Arial"/>
                <a:sym typeface="Arial"/>
              </a:rPr>
              <a:t>; for </a:t>
            </a:r>
            <a:r>
              <a:rPr lang="en-US" sz="1500" b="0" i="1" u="none" strike="noStrike" cap="none" dirty="0">
                <a:solidFill>
                  <a:srgbClr val="202122"/>
                </a:solidFill>
                <a:highlight>
                  <a:srgbClr val="FFFFFF"/>
                </a:highlight>
                <a:latin typeface="Arial"/>
                <a:ea typeface="Arial"/>
                <a:cs typeface="Arial"/>
                <a:sym typeface="Arial"/>
              </a:rPr>
              <a:t>Brokeback Mountain</a:t>
            </a:r>
            <a:r>
              <a:rPr lang="en-US" sz="1500" b="0" i="0" u="none" strike="noStrike" cap="none" dirty="0">
                <a:solidFill>
                  <a:srgbClr val="202122"/>
                </a:solidFill>
                <a:highlight>
                  <a:srgbClr val="FFFFFF"/>
                </a:highlight>
                <a:latin typeface="Arial"/>
                <a:ea typeface="Arial"/>
                <a:cs typeface="Arial"/>
                <a:sym typeface="Arial"/>
              </a:rPr>
              <a:t> and </a:t>
            </a:r>
            <a:r>
              <a:rPr lang="en-US" sz="1500" b="0" i="1" u="none" strike="noStrike" cap="none" dirty="0">
                <a:solidFill>
                  <a:srgbClr val="202122"/>
                </a:solidFill>
                <a:highlight>
                  <a:srgbClr val="FFFFFF"/>
                </a:highlight>
                <a:latin typeface="Arial"/>
                <a:ea typeface="Arial"/>
                <a:cs typeface="Arial"/>
                <a:sym typeface="Arial"/>
              </a:rPr>
              <a:t>Lust Caution</a:t>
            </a:r>
            <a:r>
              <a:rPr lang="en-US" sz="1500" b="0" i="0" u="none" strike="noStrike" cap="none" dirty="0">
                <a:solidFill>
                  <a:srgbClr val="202122"/>
                </a:solidFill>
                <a:highlight>
                  <a:srgbClr val="FFFFFF"/>
                </a:highlight>
                <a:latin typeface="Arial"/>
                <a:ea typeface="Arial"/>
                <a:cs typeface="Arial"/>
                <a:sym typeface="Arial"/>
              </a:rPr>
              <a:t>, he won the </a:t>
            </a:r>
            <a:r>
              <a:rPr lang="en-US" sz="1500" b="0" i="0" u="none" strike="noStrike" cap="none" dirty="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Golden Lion</a:t>
            </a:r>
            <a:r>
              <a:rPr lang="en-US" sz="1500" b="0" i="0" u="none" strike="noStrike" cap="none" dirty="0">
                <a:solidFill>
                  <a:srgbClr val="202122"/>
                </a:solidFill>
                <a:highlight>
                  <a:srgbClr val="FFFFFF"/>
                </a:highlight>
                <a:latin typeface="Arial"/>
                <a:ea typeface="Arial"/>
                <a:cs typeface="Arial"/>
                <a:sym typeface="Arial"/>
              </a:rPr>
              <a:t> at the </a:t>
            </a:r>
            <a:r>
              <a:rPr lang="en-US" sz="1500" b="0" i="0" u="none" strike="noStrike" cap="none" dirty="0">
                <a:solidFill>
                  <a:srgbClr val="0645AD"/>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Venice Film Festival</a:t>
            </a:r>
            <a:r>
              <a:rPr lang="en-US" sz="1500" b="0" i="0" u="none" strike="noStrike" cap="none" dirty="0">
                <a:solidFill>
                  <a:srgbClr val="202122"/>
                </a:solidFill>
                <a:highlight>
                  <a:srgbClr val="FFFFFF"/>
                </a:highlight>
                <a:latin typeface="Arial"/>
                <a:ea typeface="Arial"/>
                <a:cs typeface="Arial"/>
                <a:sym typeface="Arial"/>
              </a:rPr>
              <a:t>. Lee is one of four directors to win the Golden Lion twice and the sole filmmaker to have been awarded the Golden Bear twice. Lee has also been awarded </a:t>
            </a:r>
            <a:r>
              <a:rPr lang="en-US" sz="1500" b="0" i="0" u="none" strike="noStrike" cap="none" dirty="0">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Directors Guild of America Awards</a:t>
            </a:r>
            <a:r>
              <a:rPr lang="en-US" sz="1500" b="0" i="0" u="none" strike="noStrike" cap="none" dirty="0">
                <a:solidFill>
                  <a:srgbClr val="202122"/>
                </a:solidFill>
                <a:highlight>
                  <a:srgbClr val="FFFFFF"/>
                </a:highlight>
                <a:latin typeface="Arial"/>
                <a:ea typeface="Arial"/>
                <a:cs typeface="Arial"/>
                <a:sym typeface="Arial"/>
              </a:rPr>
              <a:t>, </a:t>
            </a:r>
            <a:r>
              <a:rPr lang="en-US" sz="1500" b="0" i="0" u="none" strike="noStrike" cap="none" dirty="0">
                <a:solidFill>
                  <a:srgbClr val="0645AD"/>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Golden Globes</a:t>
            </a:r>
            <a:r>
              <a:rPr lang="en-US" sz="1500" b="0" i="0" u="none" strike="noStrike" cap="none" dirty="0">
                <a:solidFill>
                  <a:srgbClr val="202122"/>
                </a:solidFill>
                <a:highlight>
                  <a:srgbClr val="FFFFFF"/>
                </a:highlight>
                <a:latin typeface="Arial"/>
                <a:ea typeface="Arial"/>
                <a:cs typeface="Arial"/>
                <a:sym typeface="Arial"/>
              </a:rPr>
              <a:t> and </a:t>
            </a:r>
            <a:r>
              <a:rPr lang="en-US" sz="1500" b="0" i="0" u="none" strike="noStrike" cap="none" dirty="0">
                <a:solidFill>
                  <a:srgbClr val="0645AD"/>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British Academy Film Awards</a:t>
            </a:r>
            <a:r>
              <a:rPr lang="en-US" sz="1500" b="0" i="0" u="none" strike="noStrike" cap="none" dirty="0">
                <a:solidFill>
                  <a:srgbClr val="202122"/>
                </a:solidFill>
                <a:highlight>
                  <a:srgbClr val="FFFFFF"/>
                </a:highlight>
                <a:latin typeface="Arial"/>
                <a:ea typeface="Arial"/>
                <a:cs typeface="Arial"/>
                <a:sym typeface="Arial"/>
              </a:rPr>
              <a:t>, among others, and is the recipient of the </a:t>
            </a:r>
            <a:r>
              <a:rPr lang="en-US" sz="1500" b="0" i="0" u="none" strike="noStrike" cap="none" dirty="0">
                <a:solidFill>
                  <a:srgbClr val="0645AD"/>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Order of Brilliant Star</a:t>
            </a:r>
            <a:r>
              <a:rPr lang="en-US" sz="1500" b="0" i="0" u="none" strike="noStrike" cap="none" dirty="0">
                <a:solidFill>
                  <a:srgbClr val="202122"/>
                </a:solidFill>
                <a:highlight>
                  <a:srgbClr val="FFFFFF"/>
                </a:highlight>
                <a:latin typeface="Arial"/>
                <a:ea typeface="Arial"/>
                <a:cs typeface="Arial"/>
                <a:sym typeface="Arial"/>
              </a:rPr>
              <a:t>, the second highest civilian honor bestowed by the </a:t>
            </a:r>
            <a:r>
              <a:rPr lang="en-US" sz="1500" b="0" i="0" u="none" strike="noStrike" cap="none" dirty="0">
                <a:solidFill>
                  <a:srgbClr val="0645AD"/>
                </a:solidFill>
                <a:highlight>
                  <a:srgbClr val="FFFFFF"/>
                </a:highlight>
                <a:uFill>
                  <a:noFill/>
                </a:uFill>
                <a:latin typeface="Arial"/>
                <a:ea typeface="Arial"/>
                <a:cs typeface="Arial"/>
                <a:sym typeface="Arial"/>
                <a:hlinkClick r:id="rId18">
                  <a:extLst>
                    <a:ext uri="{A12FA001-AC4F-418D-AE19-62706E023703}">
                      <ahyp:hlinkClr xmlns:ahyp="http://schemas.microsoft.com/office/drawing/2018/hyperlinkcolor" val="tx"/>
                    </a:ext>
                  </a:extLst>
                </a:hlinkClick>
              </a:rPr>
              <a:t>government of Taiwan</a:t>
            </a:r>
            <a:r>
              <a:rPr lang="en-US" sz="1500" b="0" i="0" u="none" strike="noStrike" cap="none" dirty="0">
                <a:solidFill>
                  <a:srgbClr val="202122"/>
                </a:solidFill>
                <a:highlight>
                  <a:srgbClr val="FFFFFF"/>
                </a:highlight>
                <a:latin typeface="Arial"/>
                <a:ea typeface="Arial"/>
                <a:cs typeface="Arial"/>
                <a:sym typeface="Arial"/>
              </a:rPr>
              <a:t>.</a:t>
            </a:r>
            <a:endParaRPr sz="1500" b="0" i="0" u="none" strike="noStrike" cap="none" dirty="0">
              <a:solidFill>
                <a:srgbClr val="000000"/>
              </a:solidFill>
              <a:latin typeface="Arial"/>
              <a:ea typeface="Arial"/>
              <a:cs typeface="Arial"/>
              <a:sym typeface="Arial"/>
            </a:endParaRPr>
          </a:p>
        </p:txBody>
      </p:sp>
      <p:pic>
        <p:nvPicPr>
          <p:cNvPr id="197" name="Google Shape;197;gd5364c268e_0_12"/>
          <p:cNvPicPr preferRelativeResize="0"/>
          <p:nvPr/>
        </p:nvPicPr>
        <p:blipFill rotWithShape="1">
          <a:blip r:embed="rId19">
            <a:alphaModFix/>
          </a:blip>
          <a:srcRect/>
          <a:stretch/>
        </p:blipFill>
        <p:spPr>
          <a:xfrm>
            <a:off x="6972150" y="480050"/>
            <a:ext cx="4267200" cy="5753100"/>
          </a:xfrm>
          <a:prstGeom prst="rect">
            <a:avLst/>
          </a:prstGeom>
          <a:noFill/>
          <a:ln>
            <a:noFill/>
          </a:ln>
        </p:spPr>
      </p:pic>
      <p:sp>
        <p:nvSpPr>
          <p:cNvPr id="198" name="Google Shape;198;gd5364c268e_0_12"/>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gd609a0db1c_0_33"/>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4" name="Google Shape;204;gd609a0db1c_0_33"/>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Ww</a:t>
            </a:r>
            <a:endParaRPr sz="1800" b="0" i="0" u="none" strike="noStrike" cap="none">
              <a:solidFill>
                <a:schemeClr val="lt1"/>
              </a:solidFill>
              <a:latin typeface="Calibri"/>
              <a:ea typeface="Calibri"/>
              <a:cs typeface="Calibri"/>
              <a:sym typeface="Calibri"/>
            </a:endParaRPr>
          </a:p>
        </p:txBody>
      </p:sp>
      <p:sp>
        <p:nvSpPr>
          <p:cNvPr id="205" name="Google Shape;205;gd609a0db1c_0_33"/>
          <p:cNvSpPr txBox="1"/>
          <p:nvPr/>
        </p:nvSpPr>
        <p:spPr>
          <a:xfrm>
            <a:off x="476988" y="479940"/>
            <a:ext cx="9454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5/11/2021, our AAPI hero is </a:t>
            </a:r>
            <a:endParaRPr dirty="0"/>
          </a:p>
          <a:p>
            <a:pPr marL="0" marR="0" lvl="0" indent="0" algn="l" rtl="0">
              <a:lnSpc>
                <a:spcPct val="100000"/>
              </a:lnSpc>
              <a:spcBef>
                <a:spcPts val="0"/>
              </a:spcBef>
              <a:spcAft>
                <a:spcPts val="0"/>
              </a:spcAft>
              <a:buClr>
                <a:srgbClr val="000000"/>
              </a:buClr>
              <a:buSzPts val="4400"/>
              <a:buFont typeface="Arial"/>
              <a:buNone/>
            </a:pPr>
            <a:r>
              <a:rPr lang="en-US" sz="3600" b="1" i="0" u="none" strike="noStrike" cap="none" dirty="0">
                <a:solidFill>
                  <a:srgbClr val="595959"/>
                </a:solidFill>
                <a:latin typeface="Calibri"/>
                <a:ea typeface="Calibri"/>
                <a:cs typeface="Calibri"/>
                <a:sym typeface="Calibri"/>
              </a:rPr>
              <a:t>Sammy Lee</a:t>
            </a:r>
            <a:endParaRPr sz="3600" b="1" i="0" u="none" strike="noStrike" cap="none" dirty="0">
              <a:solidFill>
                <a:srgbClr val="595959"/>
              </a:solidFill>
              <a:latin typeface="Calibri"/>
              <a:ea typeface="Calibri"/>
              <a:cs typeface="Calibri"/>
              <a:sym typeface="Calibri"/>
            </a:endParaRPr>
          </a:p>
        </p:txBody>
      </p:sp>
      <p:sp>
        <p:nvSpPr>
          <p:cNvPr id="206" name="Google Shape;206;gd609a0db1c_0_33"/>
          <p:cNvSpPr txBox="1"/>
          <p:nvPr/>
        </p:nvSpPr>
        <p:spPr>
          <a:xfrm>
            <a:off x="620626" y="1926950"/>
            <a:ext cx="5686800" cy="49500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350" b="1" i="0" u="none" strike="noStrike" cap="none">
                <a:solidFill>
                  <a:schemeClr val="dk1"/>
                </a:solidFill>
                <a:highlight>
                  <a:schemeClr val="lt1"/>
                </a:highlight>
                <a:latin typeface="Arial"/>
                <a:ea typeface="Arial"/>
                <a:cs typeface="Arial"/>
                <a:sym typeface="Arial"/>
              </a:rPr>
              <a:t>Sammy Lee (Original name: Samuel Lee; August 1, 1920 – December 2, 2016) was an American physician and </a:t>
            </a:r>
            <a:r>
              <a:rPr lang="en-US" sz="1350" b="1" i="0" u="none" strike="noStrike" cap="none">
                <a:solidFill>
                  <a:schemeClr val="dk1"/>
                </a:solidFill>
                <a:highlight>
                  <a:schemeClr val="lt1"/>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diver</a:t>
            </a:r>
            <a:r>
              <a:rPr lang="en-US" sz="1350" b="1" i="0" u="none" strike="noStrike" cap="none">
                <a:solidFill>
                  <a:schemeClr val="dk1"/>
                </a:solidFill>
                <a:highlight>
                  <a:schemeClr val="lt1"/>
                </a:highlight>
                <a:latin typeface="Arial"/>
                <a:ea typeface="Arial"/>
                <a:cs typeface="Arial"/>
                <a:sym typeface="Arial"/>
              </a:rPr>
              <a:t>. He was the first </a:t>
            </a:r>
            <a:r>
              <a:rPr lang="en-US" sz="1350" b="1" i="0" u="none" strike="noStrike" cap="none">
                <a:solidFill>
                  <a:schemeClr val="dk1"/>
                </a:solidFill>
                <a:highlight>
                  <a:schemeClr val="lt1"/>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Asian American</a:t>
            </a:r>
            <a:r>
              <a:rPr lang="en-US" sz="1350" b="1" i="0" u="none" strike="noStrike" cap="none">
                <a:solidFill>
                  <a:schemeClr val="dk1"/>
                </a:solidFill>
                <a:highlight>
                  <a:schemeClr val="lt1"/>
                </a:highlight>
                <a:latin typeface="Arial"/>
                <a:ea typeface="Arial"/>
                <a:cs typeface="Arial"/>
                <a:sym typeface="Arial"/>
              </a:rPr>
              <a:t> man to win an </a:t>
            </a:r>
            <a:r>
              <a:rPr lang="en-US" sz="1350" b="1" i="0" u="none" strike="noStrike" cap="none">
                <a:solidFill>
                  <a:schemeClr val="dk1"/>
                </a:solidFill>
                <a:highlight>
                  <a:schemeClr val="lt1"/>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Olympic</a:t>
            </a:r>
            <a:r>
              <a:rPr lang="en-US" sz="1350" b="1" i="0" u="none" strike="noStrike" cap="none">
                <a:solidFill>
                  <a:schemeClr val="dk1"/>
                </a:solidFill>
                <a:highlight>
                  <a:schemeClr val="lt1"/>
                </a:highlight>
                <a:latin typeface="Arial"/>
                <a:ea typeface="Arial"/>
                <a:cs typeface="Arial"/>
                <a:sym typeface="Arial"/>
              </a:rPr>
              <a:t> </a:t>
            </a:r>
            <a:r>
              <a:rPr lang="en-US" sz="1350" b="1" i="0" u="none" strike="noStrike" cap="none">
                <a:solidFill>
                  <a:schemeClr val="dk1"/>
                </a:solidFill>
                <a:highlight>
                  <a:schemeClr val="lt1"/>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gold medal</a:t>
            </a:r>
            <a:r>
              <a:rPr lang="en-US" sz="1350" b="1" i="0" u="none" strike="noStrike" cap="none">
                <a:solidFill>
                  <a:schemeClr val="dk1"/>
                </a:solidFill>
                <a:highlight>
                  <a:schemeClr val="lt1"/>
                </a:highlight>
                <a:latin typeface="Arial"/>
                <a:ea typeface="Arial"/>
                <a:cs typeface="Arial"/>
                <a:sym typeface="Arial"/>
              </a:rPr>
              <a:t> for the United States (the second Asian American to win a gold medal overall)</a:t>
            </a:r>
            <a:r>
              <a:rPr lang="en-US" sz="1700" b="1" i="0" u="none" strike="noStrike" cap="none" baseline="30000">
                <a:solidFill>
                  <a:schemeClr val="dk1"/>
                </a:solidFill>
                <a:highlight>
                  <a:schemeClr val="lt1"/>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[2]</a:t>
            </a:r>
            <a:r>
              <a:rPr lang="en-US" sz="1350" b="1" i="0" u="none" strike="noStrike" cap="none">
                <a:solidFill>
                  <a:schemeClr val="dk1"/>
                </a:solidFill>
                <a:highlight>
                  <a:schemeClr val="lt1"/>
                </a:highlight>
                <a:latin typeface="Arial"/>
                <a:ea typeface="Arial"/>
                <a:cs typeface="Arial"/>
                <a:sym typeface="Arial"/>
              </a:rPr>
              <a:t> and the first man to win back-to-back gold medals in Olympic </a:t>
            </a:r>
            <a:r>
              <a:rPr lang="en-US" sz="1350" b="1" i="0" u="none" strike="noStrike" cap="none">
                <a:solidFill>
                  <a:schemeClr val="dk1"/>
                </a:solidFill>
                <a:highlight>
                  <a:schemeClr val="lt1"/>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platform diving</a:t>
            </a:r>
            <a:r>
              <a:rPr lang="en-US" sz="1350" b="1" i="0" u="none" strike="noStrike" cap="none">
                <a:solidFill>
                  <a:schemeClr val="dk1"/>
                </a:solidFill>
                <a:highlight>
                  <a:schemeClr val="lt1"/>
                </a:highlight>
                <a:latin typeface="Arial"/>
                <a:ea typeface="Arial"/>
                <a:cs typeface="Arial"/>
                <a:sym typeface="Arial"/>
              </a:rPr>
              <a:t>.</a:t>
            </a:r>
            <a:endParaRPr sz="1700" b="1" i="0" u="none" strike="noStrike" cap="none">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700" b="1" i="0" u="none" strike="noStrike" cap="none">
              <a:solidFill>
                <a:schemeClr val="dk1"/>
              </a:solidFill>
              <a:highlight>
                <a:schemeClr val="lt1"/>
              </a:highlight>
              <a:latin typeface="Calibri"/>
              <a:ea typeface="Calibri"/>
              <a:cs typeface="Calibri"/>
              <a:sym typeface="Calibri"/>
            </a:endParaRPr>
          </a:p>
          <a:p>
            <a:pPr marL="0" marR="0" lvl="0" indent="0" algn="l" rtl="0">
              <a:lnSpc>
                <a:spcPct val="115000"/>
              </a:lnSpc>
              <a:spcBef>
                <a:spcPts val="500"/>
              </a:spcBef>
              <a:spcAft>
                <a:spcPts val="0"/>
              </a:spcAft>
              <a:buClr>
                <a:schemeClr val="dk1"/>
              </a:buClr>
              <a:buSzPts val="1100"/>
              <a:buFont typeface="Arial"/>
              <a:buNone/>
            </a:pPr>
            <a:r>
              <a:rPr lang="en-US" sz="1250" b="0" i="0" u="none" strike="noStrike" cap="none">
                <a:solidFill>
                  <a:schemeClr val="dk1"/>
                </a:solidFill>
                <a:highlight>
                  <a:schemeClr val="lt1"/>
                </a:highlight>
                <a:latin typeface="Arial"/>
                <a:ea typeface="Arial"/>
                <a:cs typeface="Arial"/>
                <a:sym typeface="Arial"/>
              </a:rPr>
              <a:t>Under the tutelage of renowned diving coach Jim Ryan, Lee won the United States National Diving Championships in 1942 in both the 3-meter </a:t>
            </a:r>
            <a:r>
              <a:rPr lang="en-US" sz="1250" b="0" i="0" u="none" strike="noStrike" cap="none">
                <a:solidFill>
                  <a:schemeClr val="dk1"/>
                </a:solidFill>
                <a:highlight>
                  <a:schemeClr val="lt1"/>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springboard</a:t>
            </a:r>
            <a:r>
              <a:rPr lang="en-US" sz="1250" b="0" i="0" u="none" strike="noStrike" cap="none">
                <a:solidFill>
                  <a:schemeClr val="dk1"/>
                </a:solidFill>
                <a:highlight>
                  <a:schemeClr val="lt1"/>
                </a:highlight>
                <a:latin typeface="Arial"/>
                <a:ea typeface="Arial"/>
                <a:cs typeface="Arial"/>
                <a:sym typeface="Arial"/>
              </a:rPr>
              <a:t> and the 10-meter platform events, becoming the first person of color to capture the United States national championship in diving. In 1946, he again triumphed at the 10-meter platform event while finishing third at the 3-meter springboard competition at the national diving competition in </a:t>
            </a:r>
            <a:r>
              <a:rPr lang="en-US" sz="1250" b="0" i="0" u="none" strike="noStrike" cap="none">
                <a:solidFill>
                  <a:schemeClr val="dk1"/>
                </a:solidFill>
                <a:highlight>
                  <a:schemeClr val="lt1"/>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San Diego</a:t>
            </a:r>
            <a:r>
              <a:rPr lang="en-US" sz="1250" b="0" i="0" u="none" strike="noStrike" cap="none">
                <a:solidFill>
                  <a:schemeClr val="dk1"/>
                </a:solidFill>
                <a:highlight>
                  <a:schemeClr val="lt1"/>
                </a:highlight>
                <a:latin typeface="Arial"/>
                <a:ea typeface="Arial"/>
                <a:cs typeface="Arial"/>
                <a:sym typeface="Arial"/>
              </a:rPr>
              <a:t>.</a:t>
            </a:r>
            <a:endParaRPr sz="1600" b="0" i="0" u="none" strike="noStrike" cap="none" baseline="30000">
              <a:solidFill>
                <a:schemeClr val="dk1"/>
              </a:solidFill>
              <a:highlight>
                <a:schemeClr val="lt1"/>
              </a:highlight>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r>
              <a:rPr lang="en-US" sz="1250" b="0" i="0" u="none" strike="noStrike" cap="none">
                <a:solidFill>
                  <a:schemeClr val="dk1"/>
                </a:solidFill>
                <a:highlight>
                  <a:schemeClr val="lt1"/>
                </a:highlight>
                <a:latin typeface="Arial"/>
                <a:ea typeface="Arial"/>
                <a:cs typeface="Arial"/>
                <a:sym typeface="Arial"/>
              </a:rPr>
              <a:t>At the </a:t>
            </a:r>
            <a:r>
              <a:rPr lang="en-US" sz="1250" b="0" i="0" u="none" strike="noStrike" cap="none">
                <a:solidFill>
                  <a:schemeClr val="dk1"/>
                </a:solidFill>
                <a:highlight>
                  <a:schemeClr val="lt1"/>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1948 Summer Olympics</a:t>
            </a:r>
            <a:r>
              <a:rPr lang="en-US" sz="1250" b="0" i="0" u="none" strike="noStrike" cap="none">
                <a:solidFill>
                  <a:schemeClr val="dk1"/>
                </a:solidFill>
                <a:highlight>
                  <a:schemeClr val="lt1"/>
                </a:highlight>
                <a:latin typeface="Arial"/>
                <a:ea typeface="Arial"/>
                <a:cs typeface="Arial"/>
                <a:sym typeface="Arial"/>
              </a:rPr>
              <a:t> in London, England, Lee earned a </a:t>
            </a:r>
            <a:r>
              <a:rPr lang="en-US" sz="1250" b="0" i="0" u="none" strike="noStrike" cap="none">
                <a:solidFill>
                  <a:schemeClr val="dk1"/>
                </a:solidFill>
                <a:highlight>
                  <a:schemeClr val="lt1"/>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bronze medal</a:t>
            </a:r>
            <a:r>
              <a:rPr lang="en-US" sz="1250" b="0" i="0" u="none" strike="noStrike" cap="none">
                <a:solidFill>
                  <a:schemeClr val="dk1"/>
                </a:solidFill>
                <a:highlight>
                  <a:schemeClr val="lt1"/>
                </a:highlight>
                <a:latin typeface="Arial"/>
                <a:ea typeface="Arial"/>
                <a:cs typeface="Arial"/>
                <a:sym typeface="Arial"/>
              </a:rPr>
              <a:t> in the 3-meter springboard and a gold medal in 10-meter platform diving events.</a:t>
            </a:r>
            <a:r>
              <a:rPr lang="en-US" sz="1600" b="0" i="0" u="none" strike="noStrike" cap="none" baseline="30000">
                <a:solidFill>
                  <a:schemeClr val="dk1"/>
                </a:solidFill>
                <a:highlight>
                  <a:schemeClr val="lt1"/>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[1]</a:t>
            </a:r>
            <a:r>
              <a:rPr lang="en-US" sz="1600" b="0" i="0" u="none" strike="noStrike" cap="none" baseline="30000">
                <a:solidFill>
                  <a:schemeClr val="dk1"/>
                </a:solidFill>
                <a:highlight>
                  <a:schemeClr val="lt1"/>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[4]</a:t>
            </a:r>
            <a:r>
              <a:rPr lang="en-US" sz="1250" b="0" i="0" u="none" strike="noStrike" cap="none">
                <a:solidFill>
                  <a:schemeClr val="dk1"/>
                </a:solidFill>
                <a:highlight>
                  <a:schemeClr val="lt1"/>
                </a:highlight>
                <a:latin typeface="Arial"/>
                <a:ea typeface="Arial"/>
                <a:cs typeface="Arial"/>
                <a:sym typeface="Arial"/>
              </a:rPr>
              <a:t> In so doing, he became the second Asian American to earn a gold medal, behind only </a:t>
            </a:r>
            <a:r>
              <a:rPr lang="en-US" sz="1250" b="0" i="0" u="none" strike="noStrike" cap="none">
                <a:solidFill>
                  <a:schemeClr val="dk1"/>
                </a:solidFill>
                <a:highlight>
                  <a:schemeClr val="lt1"/>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Vicki Draves</a:t>
            </a:r>
            <a:r>
              <a:rPr lang="en-US" sz="1250" b="0" i="0" u="none" strike="noStrike" cap="none">
                <a:solidFill>
                  <a:schemeClr val="dk1"/>
                </a:solidFill>
                <a:highlight>
                  <a:schemeClr val="lt1"/>
                </a:highlight>
                <a:latin typeface="Arial"/>
                <a:ea typeface="Arial"/>
                <a:cs typeface="Arial"/>
                <a:sym typeface="Arial"/>
              </a:rPr>
              <a:t>, who won an Olympic gold medal two days earlier in springboard diving.</a:t>
            </a:r>
            <a:endParaRPr sz="1600" b="0" i="0" u="none" strike="noStrike" cap="none" baseline="30000">
              <a:solidFill>
                <a:schemeClr val="dk1"/>
              </a:solidFill>
              <a:highlight>
                <a:schemeClr val="lt1"/>
              </a:highlight>
              <a:latin typeface="Arial"/>
              <a:ea typeface="Arial"/>
              <a:cs typeface="Arial"/>
              <a:sym typeface="Arial"/>
            </a:endParaRPr>
          </a:p>
          <a:p>
            <a:pPr marL="0" marR="0" lvl="0" indent="0" algn="l" rtl="0">
              <a:lnSpc>
                <a:spcPct val="100000"/>
              </a:lnSpc>
              <a:spcBef>
                <a:spcPts val="500"/>
              </a:spcBef>
              <a:spcAft>
                <a:spcPts val="0"/>
              </a:spcAft>
              <a:buClr>
                <a:schemeClr val="dk1"/>
              </a:buClr>
              <a:buSzPts val="1400"/>
              <a:buFont typeface="Arial"/>
              <a:buNone/>
            </a:pPr>
            <a:endParaRPr sz="1600" b="0" i="0" u="none" strike="noStrike" cap="none">
              <a:solidFill>
                <a:schemeClr val="lt1"/>
              </a:solidFill>
              <a:highlight>
                <a:schemeClr val="lt1"/>
              </a:highlight>
              <a:latin typeface="Calibri"/>
              <a:ea typeface="Calibri"/>
              <a:cs typeface="Calibri"/>
              <a:sym typeface="Calibri"/>
            </a:endParaRPr>
          </a:p>
          <a:p>
            <a:pPr marL="0" marR="0" lvl="0" indent="0" algn="l" rtl="0">
              <a:lnSpc>
                <a:spcPct val="100000"/>
              </a:lnSpc>
              <a:spcBef>
                <a:spcPts val="500"/>
              </a:spcBef>
              <a:spcAft>
                <a:spcPts val="0"/>
              </a:spcAft>
              <a:buClr>
                <a:srgbClr val="000000"/>
              </a:buClr>
              <a:buSzPts val="1800"/>
              <a:buFont typeface="Arial"/>
              <a:buNone/>
            </a:pPr>
            <a:endParaRPr sz="1250" b="1" i="0" u="none" strike="noStrike" cap="none">
              <a:solidFill>
                <a:schemeClr val="dk1"/>
              </a:solidFill>
              <a:highlight>
                <a:srgbClr val="FFFFFF"/>
              </a:highlight>
              <a:latin typeface="Arial"/>
              <a:ea typeface="Arial"/>
              <a:cs typeface="Arial"/>
              <a:sym typeface="Arial"/>
            </a:endParaRPr>
          </a:p>
        </p:txBody>
      </p:sp>
      <p:pic>
        <p:nvPicPr>
          <p:cNvPr id="207" name="Google Shape;207;gd609a0db1c_0_33"/>
          <p:cNvPicPr preferRelativeResize="0"/>
          <p:nvPr/>
        </p:nvPicPr>
        <p:blipFill rotWithShape="1">
          <a:blip r:embed="rId17">
            <a:alphaModFix/>
          </a:blip>
          <a:srcRect/>
          <a:stretch/>
        </p:blipFill>
        <p:spPr>
          <a:xfrm>
            <a:off x="7591250" y="1266713"/>
            <a:ext cx="3752850" cy="4829175"/>
          </a:xfrm>
          <a:prstGeom prst="rect">
            <a:avLst/>
          </a:prstGeom>
          <a:noFill/>
          <a:ln>
            <a:noFill/>
          </a:ln>
        </p:spPr>
      </p:pic>
      <p:sp>
        <p:nvSpPr>
          <p:cNvPr id="208" name="Google Shape;208;gd609a0db1c_0_33"/>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4"/>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5" name="Google Shape;215;p4"/>
          <p:cNvSpPr txBox="1"/>
          <p:nvPr/>
        </p:nvSpPr>
        <p:spPr>
          <a:xfrm>
            <a:off x="552417" y="585510"/>
            <a:ext cx="65646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chemeClr val="dk1"/>
                </a:solidFill>
                <a:highlight>
                  <a:schemeClr val="lt1"/>
                </a:highlight>
                <a:latin typeface="Calibri"/>
                <a:ea typeface="Calibri"/>
                <a:cs typeface="Calibri"/>
                <a:sym typeface="Calibri"/>
              </a:rPr>
              <a:t>Today is 5/12/2021,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Yo-Yo Ma</a:t>
            </a:r>
            <a:endParaRPr sz="3600" b="1" i="0" u="none" strike="noStrike" cap="none" dirty="0">
              <a:solidFill>
                <a:srgbClr val="595959"/>
              </a:solidFill>
              <a:latin typeface="Calibri"/>
              <a:ea typeface="Calibri"/>
              <a:cs typeface="Calibri"/>
              <a:sym typeface="Calibri"/>
            </a:endParaRPr>
          </a:p>
        </p:txBody>
      </p:sp>
      <p:sp>
        <p:nvSpPr>
          <p:cNvPr id="216" name="Google Shape;216;p4"/>
          <p:cNvSpPr txBox="1"/>
          <p:nvPr/>
        </p:nvSpPr>
        <p:spPr>
          <a:xfrm>
            <a:off x="477001" y="1726850"/>
            <a:ext cx="5830500" cy="468008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US" sz="1250" b="1" i="0" u="none" strike="noStrike" cap="none" dirty="0">
                <a:solidFill>
                  <a:schemeClr val="dk1"/>
                </a:solidFill>
                <a:highlight>
                  <a:srgbClr val="FFFFFF"/>
                </a:highlight>
                <a:latin typeface="Arial"/>
                <a:ea typeface="Arial"/>
                <a:cs typeface="Arial"/>
                <a:sym typeface="Arial"/>
              </a:rPr>
              <a:t>Yo-Yo Ma (born October 7, 1955) is an American cellist. Born in </a:t>
            </a:r>
            <a:r>
              <a:rPr lang="en-US" sz="1250" b="1" i="0" u="none" strike="noStrike" cap="none" dirty="0">
                <a:solidFill>
                  <a:schemeClr val="dk1"/>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Paris</a:t>
            </a:r>
            <a:r>
              <a:rPr lang="en-US" sz="1250" b="1" i="0" u="none" strike="noStrike" cap="none" dirty="0">
                <a:solidFill>
                  <a:schemeClr val="dk1"/>
                </a:solidFill>
                <a:highlight>
                  <a:srgbClr val="FFFFFF"/>
                </a:highlight>
                <a:latin typeface="Arial"/>
                <a:ea typeface="Arial"/>
                <a:cs typeface="Arial"/>
                <a:sym typeface="Arial"/>
              </a:rPr>
              <a:t>, France, to </a:t>
            </a:r>
            <a:r>
              <a:rPr lang="en-US" sz="1250" b="1" i="0" u="none" strike="noStrike" cap="none" dirty="0">
                <a:solidFill>
                  <a:schemeClr val="dk1"/>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Chinese</a:t>
            </a:r>
            <a:r>
              <a:rPr lang="en-US" sz="1600" b="1" i="0" u="none" strike="noStrike" cap="none" baseline="30000" dirty="0">
                <a:solidFill>
                  <a:schemeClr val="dk1"/>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[3]</a:t>
            </a:r>
            <a:r>
              <a:rPr lang="en-US" sz="1250" b="1" i="0" u="none" strike="noStrike" cap="none" dirty="0">
                <a:solidFill>
                  <a:schemeClr val="dk1"/>
                </a:solidFill>
                <a:highlight>
                  <a:srgbClr val="FFFFFF"/>
                </a:highlight>
                <a:latin typeface="Arial"/>
                <a:ea typeface="Arial"/>
                <a:cs typeface="Arial"/>
                <a:sym typeface="Arial"/>
              </a:rPr>
              <a:t> parents and educated in </a:t>
            </a:r>
            <a:r>
              <a:rPr lang="en-US" sz="1250" b="1" i="0" u="none" strike="noStrike" cap="none" dirty="0">
                <a:solidFill>
                  <a:schemeClr val="dk1"/>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New York City</a:t>
            </a:r>
            <a:r>
              <a:rPr lang="en-US" sz="1250" b="1" i="0" u="none" strike="noStrike" cap="none" dirty="0">
                <a:solidFill>
                  <a:schemeClr val="dk1"/>
                </a:solidFill>
                <a:highlight>
                  <a:srgbClr val="FFFFFF"/>
                </a:highlight>
                <a:latin typeface="Arial"/>
                <a:ea typeface="Arial"/>
                <a:cs typeface="Arial"/>
                <a:sym typeface="Arial"/>
              </a:rPr>
              <a:t>, United States, Ma was a </a:t>
            </a:r>
            <a:r>
              <a:rPr lang="en-US" sz="1250" b="1" i="0" u="none" strike="noStrike" cap="none" dirty="0">
                <a:solidFill>
                  <a:schemeClr val="dk1"/>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child prodigy</a:t>
            </a:r>
            <a:r>
              <a:rPr lang="en-US" sz="1250" b="1" i="0" u="none" strike="noStrike" cap="none" dirty="0">
                <a:solidFill>
                  <a:schemeClr val="dk1"/>
                </a:solidFill>
                <a:highlight>
                  <a:srgbClr val="FFFFFF"/>
                </a:highlight>
                <a:latin typeface="Arial"/>
                <a:ea typeface="Arial"/>
                <a:cs typeface="Arial"/>
                <a:sym typeface="Arial"/>
              </a:rPr>
              <a:t>, performing from the age of four and a half. He graduated from </a:t>
            </a:r>
            <a:r>
              <a:rPr lang="en-US" sz="1250" b="1" i="0" u="none" strike="noStrike" cap="none" dirty="0">
                <a:solidFill>
                  <a:schemeClr val="dk1"/>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The Juilliard School</a:t>
            </a:r>
            <a:r>
              <a:rPr lang="en-US" sz="1250" b="1" i="0" u="none" strike="noStrike" cap="none" dirty="0">
                <a:solidFill>
                  <a:schemeClr val="dk1"/>
                </a:solidFill>
                <a:highlight>
                  <a:srgbClr val="FFFFFF"/>
                </a:highlight>
                <a:latin typeface="Arial"/>
                <a:ea typeface="Arial"/>
                <a:cs typeface="Arial"/>
                <a:sym typeface="Arial"/>
              </a:rPr>
              <a:t> and </a:t>
            </a:r>
            <a:r>
              <a:rPr lang="en-US" sz="1250" b="1" i="0" u="none" strike="noStrike" cap="none" dirty="0">
                <a:solidFill>
                  <a:schemeClr val="dk1"/>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Harvard University</a:t>
            </a:r>
            <a:r>
              <a:rPr lang="en-US" sz="1250" b="1" i="0" u="none" strike="noStrike" cap="none" dirty="0">
                <a:solidFill>
                  <a:schemeClr val="dk1"/>
                </a:solidFill>
                <a:highlight>
                  <a:srgbClr val="FFFFFF"/>
                </a:highlight>
                <a:latin typeface="Arial"/>
                <a:ea typeface="Arial"/>
                <a:cs typeface="Arial"/>
                <a:sym typeface="Arial"/>
              </a:rPr>
              <a:t>, and has performed as a soloist with orchestras around the world. He has recorded more than 90 albums and received 18 </a:t>
            </a:r>
            <a:r>
              <a:rPr lang="en-US" sz="1250" b="1" i="0" u="none" strike="noStrike" cap="none" dirty="0">
                <a:solidFill>
                  <a:schemeClr val="dk1"/>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Grammy Awards</a:t>
            </a:r>
            <a:r>
              <a:rPr lang="en-US" sz="1250" b="1" i="0" u="none" strike="noStrike" cap="none" dirty="0">
                <a:solidFill>
                  <a:schemeClr val="dk1"/>
                </a:solidFill>
                <a:highlight>
                  <a:srgbClr val="FFFFFF"/>
                </a:highlight>
                <a:latin typeface="Arial"/>
                <a:ea typeface="Arial"/>
                <a:cs typeface="Arial"/>
                <a:sym typeface="Arial"/>
              </a:rPr>
              <a:t>.</a:t>
            </a:r>
            <a:endParaRPr sz="1250" b="1" i="0" u="none" strike="noStrike" cap="none" dirty="0">
              <a:solidFill>
                <a:schemeClr val="dk1"/>
              </a:solidFill>
              <a:highlight>
                <a:srgbClr val="FFFFFF"/>
              </a:highlight>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r>
              <a:rPr lang="en-US" sz="1250" b="0" i="0" u="none" strike="noStrike" cap="none" dirty="0">
                <a:solidFill>
                  <a:schemeClr val="dk1"/>
                </a:solidFill>
                <a:highlight>
                  <a:srgbClr val="FFFFFF"/>
                </a:highlight>
                <a:latin typeface="Arial"/>
                <a:ea typeface="Arial"/>
                <a:cs typeface="Arial"/>
                <a:sym typeface="Arial"/>
              </a:rPr>
              <a:t>In addition to recordings of the standard classical repertoire, he has recorded a wide variety of folk music, such as American </a:t>
            </a:r>
            <a:r>
              <a:rPr lang="en-US" sz="1250" b="0" i="0" u="none" strike="noStrike" cap="none" dirty="0">
                <a:solidFill>
                  <a:schemeClr val="dk1"/>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bluegrass music</a:t>
            </a:r>
            <a:r>
              <a:rPr lang="en-US" sz="1250" b="0" i="0" u="none" strike="noStrike" cap="none" dirty="0">
                <a:solidFill>
                  <a:schemeClr val="dk1"/>
                </a:solidFill>
                <a:highlight>
                  <a:srgbClr val="FFFFFF"/>
                </a:highlight>
                <a:latin typeface="Arial"/>
                <a:ea typeface="Arial"/>
                <a:cs typeface="Arial"/>
                <a:sym typeface="Arial"/>
              </a:rPr>
              <a:t>, traditional Chinese melodies, the </a:t>
            </a:r>
            <a:r>
              <a:rPr lang="en-US" sz="1250" b="0" i="0" u="none" strike="noStrike" cap="none" dirty="0">
                <a:solidFill>
                  <a:schemeClr val="dk1"/>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tangos</a:t>
            </a:r>
            <a:r>
              <a:rPr lang="en-US" sz="1250" b="0" i="0" u="none" strike="noStrike" cap="none" dirty="0">
                <a:solidFill>
                  <a:schemeClr val="dk1"/>
                </a:solidFill>
                <a:highlight>
                  <a:srgbClr val="FFFFFF"/>
                </a:highlight>
                <a:latin typeface="Arial"/>
                <a:ea typeface="Arial"/>
                <a:cs typeface="Arial"/>
                <a:sym typeface="Arial"/>
              </a:rPr>
              <a:t> of Argentinian composer </a:t>
            </a:r>
            <a:r>
              <a:rPr lang="en-US" sz="1250" b="0" i="0" u="none" strike="noStrike" cap="none" dirty="0" err="1">
                <a:solidFill>
                  <a:schemeClr val="dk1"/>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Ástor</a:t>
            </a:r>
            <a:r>
              <a:rPr lang="en-US" sz="1250" b="0" i="0" u="none" strike="noStrike" cap="none" dirty="0">
                <a:solidFill>
                  <a:schemeClr val="dk1"/>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 </a:t>
            </a:r>
            <a:r>
              <a:rPr lang="en-US" sz="1250" b="0" i="0" u="none" strike="noStrike" cap="none" dirty="0" err="1">
                <a:solidFill>
                  <a:schemeClr val="dk1"/>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Piazzolla</a:t>
            </a:r>
            <a:r>
              <a:rPr lang="en-US" sz="1250" b="0" i="0" u="none" strike="noStrike" cap="none" dirty="0">
                <a:solidFill>
                  <a:schemeClr val="dk1"/>
                </a:solidFill>
                <a:highlight>
                  <a:srgbClr val="FFFFFF"/>
                </a:highlight>
                <a:latin typeface="Arial"/>
                <a:ea typeface="Arial"/>
                <a:cs typeface="Arial"/>
                <a:sym typeface="Arial"/>
              </a:rPr>
              <a:t>, and Brazilian music. He has collaborated with artists including jazz singer </a:t>
            </a:r>
            <a:r>
              <a:rPr lang="en-US" sz="1250" b="0" i="0" u="none" strike="noStrike" cap="none" dirty="0">
                <a:solidFill>
                  <a:schemeClr val="dk1"/>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Bobby McFerrin</a:t>
            </a:r>
            <a:r>
              <a:rPr lang="en-US" sz="1250" b="0" i="0" u="none" strike="noStrike" cap="none" dirty="0">
                <a:solidFill>
                  <a:schemeClr val="dk1"/>
                </a:solidFill>
                <a:highlight>
                  <a:srgbClr val="FFFFFF"/>
                </a:highlight>
                <a:latin typeface="Arial"/>
                <a:ea typeface="Arial"/>
                <a:cs typeface="Arial"/>
                <a:sym typeface="Arial"/>
              </a:rPr>
              <a:t>, guitarist </a:t>
            </a:r>
            <a:r>
              <a:rPr lang="en-US" sz="1250" b="0" i="0" u="none" strike="noStrike" cap="none" dirty="0">
                <a:solidFill>
                  <a:schemeClr val="dk1"/>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Carlos Santana</a:t>
            </a:r>
            <a:r>
              <a:rPr lang="en-US" sz="1250" b="0" i="0" u="none" strike="noStrike" cap="none" dirty="0">
                <a:solidFill>
                  <a:schemeClr val="dk1"/>
                </a:solidFill>
                <a:highlight>
                  <a:srgbClr val="FFFFFF"/>
                </a:highlight>
                <a:latin typeface="Arial"/>
                <a:ea typeface="Arial"/>
                <a:cs typeface="Arial"/>
                <a:sym typeface="Arial"/>
              </a:rPr>
              <a:t>, </a:t>
            </a:r>
            <a:r>
              <a:rPr lang="en-US" sz="1250" b="0" i="0" u="none" strike="noStrike" cap="none" dirty="0" err="1">
                <a:solidFill>
                  <a:schemeClr val="dk1"/>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Sérgio</a:t>
            </a:r>
            <a:r>
              <a:rPr lang="en-US" sz="1250" b="0" i="0" u="none" strike="noStrike" cap="none" dirty="0">
                <a:solidFill>
                  <a:schemeClr val="dk1"/>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 Assad</a:t>
            </a:r>
            <a:r>
              <a:rPr lang="en-US" sz="1250" b="0" i="0" u="none" strike="noStrike" cap="none" dirty="0">
                <a:solidFill>
                  <a:schemeClr val="dk1"/>
                </a:solidFill>
                <a:highlight>
                  <a:srgbClr val="FFFFFF"/>
                </a:highlight>
                <a:latin typeface="Arial"/>
                <a:ea typeface="Arial"/>
                <a:cs typeface="Arial"/>
                <a:sym typeface="Arial"/>
              </a:rPr>
              <a:t> and his brother, </a:t>
            </a:r>
            <a:r>
              <a:rPr lang="en-US" sz="1250" b="0" i="0" u="none" strike="noStrike" cap="none" dirty="0" err="1">
                <a:solidFill>
                  <a:schemeClr val="dk1"/>
                </a:solidFill>
                <a:highlight>
                  <a:srgbClr val="FFFFFF"/>
                </a:highlight>
                <a:latin typeface="Arial"/>
                <a:ea typeface="Arial"/>
                <a:cs typeface="Arial"/>
                <a:sym typeface="Arial"/>
              </a:rPr>
              <a:t>Odair</a:t>
            </a:r>
            <a:r>
              <a:rPr lang="en-US" sz="1250" b="0" i="0" u="none" strike="noStrike" cap="none" dirty="0">
                <a:solidFill>
                  <a:schemeClr val="dk1"/>
                </a:solidFill>
                <a:highlight>
                  <a:srgbClr val="FFFFFF"/>
                </a:highlight>
                <a:latin typeface="Arial"/>
                <a:ea typeface="Arial"/>
                <a:cs typeface="Arial"/>
                <a:sym typeface="Arial"/>
              </a:rPr>
              <a:t>, and singer-songwriter and guitarist </a:t>
            </a:r>
            <a:r>
              <a:rPr lang="en-US" sz="1250" b="0" i="0" u="none" strike="noStrike" cap="none" dirty="0">
                <a:solidFill>
                  <a:schemeClr val="dk1"/>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James Taylor</a:t>
            </a:r>
            <a:r>
              <a:rPr lang="en-US" sz="1250" b="0" i="0" u="none" strike="noStrike" cap="none" dirty="0">
                <a:solidFill>
                  <a:schemeClr val="dk1"/>
                </a:solidFill>
                <a:highlight>
                  <a:srgbClr val="FFFFFF"/>
                </a:highlight>
                <a:latin typeface="Arial"/>
                <a:ea typeface="Arial"/>
                <a:cs typeface="Arial"/>
                <a:sym typeface="Arial"/>
              </a:rPr>
              <a:t>. Ma's primary performance instrument is a </a:t>
            </a:r>
            <a:r>
              <a:rPr lang="en-US" sz="1250" b="0" i="0" u="none" strike="noStrike" cap="none" dirty="0" err="1">
                <a:solidFill>
                  <a:schemeClr val="dk1"/>
                </a:solidFill>
                <a:highlight>
                  <a:srgbClr val="FFFFFF"/>
                </a:highlight>
                <a:uFill>
                  <a:noFill/>
                </a:uFill>
                <a:latin typeface="Arial"/>
                <a:ea typeface="Arial"/>
                <a:cs typeface="Arial"/>
                <a:sym typeface="Arial"/>
                <a:hlinkClick r:id="rId18">
                  <a:extLst>
                    <a:ext uri="{A12FA001-AC4F-418D-AE19-62706E023703}">
                      <ahyp:hlinkClr xmlns:ahyp="http://schemas.microsoft.com/office/drawing/2018/hyperlinkcolor" val="tx"/>
                    </a:ext>
                  </a:extLst>
                </a:hlinkClick>
              </a:rPr>
              <a:t>Montagnana</a:t>
            </a:r>
            <a:r>
              <a:rPr lang="en-US" sz="1250" b="0" i="0" u="none" strike="noStrike" cap="none" dirty="0">
                <a:solidFill>
                  <a:schemeClr val="dk1"/>
                </a:solidFill>
                <a:highlight>
                  <a:srgbClr val="FFFFFF"/>
                </a:highlight>
                <a:latin typeface="Arial"/>
                <a:ea typeface="Arial"/>
                <a:cs typeface="Arial"/>
                <a:sym typeface="Arial"/>
              </a:rPr>
              <a:t> cello crafted in 1733 and valued at US$2.5 million.</a:t>
            </a:r>
            <a:endParaRPr sz="1250" b="0" i="0" u="none" strike="noStrike" cap="none" dirty="0">
              <a:solidFill>
                <a:schemeClr val="dk1"/>
              </a:solidFill>
              <a:highlight>
                <a:srgbClr val="FFFFFF"/>
              </a:highlight>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r>
              <a:rPr lang="en-US" sz="1250" b="0" i="0" u="none" strike="noStrike" cap="none" dirty="0">
                <a:solidFill>
                  <a:schemeClr val="dk1"/>
                </a:solidFill>
                <a:highlight>
                  <a:srgbClr val="FFFFFF"/>
                </a:highlight>
                <a:latin typeface="Arial"/>
                <a:ea typeface="Arial"/>
                <a:cs typeface="Arial"/>
                <a:sym typeface="Arial"/>
              </a:rPr>
              <a:t>He has been a </a:t>
            </a:r>
            <a:r>
              <a:rPr lang="en-US" sz="1250" b="0" i="0" u="none" strike="noStrike" cap="none" dirty="0">
                <a:solidFill>
                  <a:schemeClr val="dk1"/>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United Nations Messenger of Peace</a:t>
            </a:r>
            <a:r>
              <a:rPr lang="en-US" sz="1250" b="0" i="0" u="none" strike="noStrike" cap="none" dirty="0">
                <a:solidFill>
                  <a:schemeClr val="dk1"/>
                </a:solidFill>
                <a:highlight>
                  <a:srgbClr val="FFFFFF"/>
                </a:highlight>
                <a:latin typeface="Arial"/>
                <a:ea typeface="Arial"/>
                <a:cs typeface="Arial"/>
                <a:sym typeface="Arial"/>
              </a:rPr>
              <a:t> since 2006.  He was awarded </a:t>
            </a:r>
            <a:r>
              <a:rPr lang="en-US" sz="1250" b="0" i="0" u="none" strike="noStrike" cap="none" dirty="0">
                <a:solidFill>
                  <a:schemeClr val="dk1"/>
                </a:solidFill>
                <a:highlight>
                  <a:srgbClr val="FFFFFF"/>
                </a:highlight>
                <a:uFill>
                  <a:noFill/>
                </a:uFill>
                <a:latin typeface="Arial"/>
                <a:ea typeface="Arial"/>
                <a:cs typeface="Arial"/>
                <a:sym typeface="Arial"/>
                <a:hlinkClick r:id="rId20">
                  <a:extLst>
                    <a:ext uri="{A12FA001-AC4F-418D-AE19-62706E023703}">
                      <ahyp:hlinkClr xmlns:ahyp="http://schemas.microsoft.com/office/drawing/2018/hyperlinkcolor" val="tx"/>
                    </a:ext>
                  </a:extLst>
                </a:hlinkClick>
              </a:rPr>
              <a:t>The Glenn Gould Prize</a:t>
            </a:r>
            <a:r>
              <a:rPr lang="en-US" sz="1250" b="0" i="0" u="none" strike="noStrike" cap="none" dirty="0">
                <a:solidFill>
                  <a:schemeClr val="dk1"/>
                </a:solidFill>
                <a:highlight>
                  <a:srgbClr val="FFFFFF"/>
                </a:highlight>
                <a:latin typeface="Arial"/>
                <a:ea typeface="Arial"/>
                <a:cs typeface="Arial"/>
                <a:sym typeface="Arial"/>
              </a:rPr>
              <a:t> in 1999, the </a:t>
            </a:r>
            <a:r>
              <a:rPr lang="en-US" sz="1250" b="0" i="0" u="none" strike="noStrike" cap="none" dirty="0">
                <a:solidFill>
                  <a:schemeClr val="dk1"/>
                </a:solidFill>
                <a:highlight>
                  <a:srgbClr val="FFFFFF"/>
                </a:highlight>
                <a:uFill>
                  <a:noFill/>
                </a:uFill>
                <a:latin typeface="Arial"/>
                <a:ea typeface="Arial"/>
                <a:cs typeface="Arial"/>
                <a:sym typeface="Arial"/>
                <a:hlinkClick r:id="rId21">
                  <a:extLst>
                    <a:ext uri="{A12FA001-AC4F-418D-AE19-62706E023703}">
                      <ahyp:hlinkClr xmlns:ahyp="http://schemas.microsoft.com/office/drawing/2018/hyperlinkcolor" val="tx"/>
                    </a:ext>
                  </a:extLst>
                </a:hlinkClick>
              </a:rPr>
              <a:t>National Medal of Arts</a:t>
            </a:r>
            <a:r>
              <a:rPr lang="en-US" sz="1250" b="0" i="0" u="none" strike="noStrike" cap="none" dirty="0">
                <a:solidFill>
                  <a:schemeClr val="dk1"/>
                </a:solidFill>
                <a:highlight>
                  <a:srgbClr val="FFFFFF"/>
                </a:highlight>
                <a:latin typeface="Arial"/>
                <a:ea typeface="Arial"/>
                <a:cs typeface="Arial"/>
                <a:sym typeface="Arial"/>
              </a:rPr>
              <a:t> in 2001,the </a:t>
            </a:r>
            <a:r>
              <a:rPr lang="en-US" sz="1250" b="0" i="0" u="none" strike="noStrike" cap="none" dirty="0">
                <a:solidFill>
                  <a:schemeClr val="dk1"/>
                </a:solidFill>
                <a:highlight>
                  <a:srgbClr val="FFFFFF"/>
                </a:highlight>
                <a:uFill>
                  <a:noFill/>
                </a:uFill>
                <a:latin typeface="Arial"/>
                <a:ea typeface="Arial"/>
                <a:cs typeface="Arial"/>
                <a:sym typeface="Arial"/>
                <a:hlinkClick r:id="rId22">
                  <a:extLst>
                    <a:ext uri="{A12FA001-AC4F-418D-AE19-62706E023703}">
                      <ahyp:hlinkClr xmlns:ahyp="http://schemas.microsoft.com/office/drawing/2018/hyperlinkcolor" val="tx"/>
                    </a:ext>
                  </a:extLst>
                </a:hlinkClick>
              </a:rPr>
              <a:t>Presidential Medal of Freedom</a:t>
            </a:r>
            <a:r>
              <a:rPr lang="en-US" sz="1250" b="0" i="0" u="none" strike="noStrike" cap="none" dirty="0">
                <a:solidFill>
                  <a:schemeClr val="dk1"/>
                </a:solidFill>
                <a:highlight>
                  <a:srgbClr val="FFFFFF"/>
                </a:highlight>
                <a:latin typeface="Arial"/>
                <a:ea typeface="Arial"/>
                <a:cs typeface="Arial"/>
                <a:sym typeface="Arial"/>
              </a:rPr>
              <a:t> in 2011, and the </a:t>
            </a:r>
            <a:r>
              <a:rPr lang="en-US" sz="1250" b="0" i="0" u="none" strike="noStrike" cap="none" dirty="0">
                <a:solidFill>
                  <a:schemeClr val="dk1"/>
                </a:solidFill>
                <a:highlight>
                  <a:srgbClr val="FFFFFF"/>
                </a:highlight>
                <a:uFill>
                  <a:noFill/>
                </a:uFill>
                <a:latin typeface="Arial"/>
                <a:ea typeface="Arial"/>
                <a:cs typeface="Arial"/>
                <a:sym typeface="Arial"/>
                <a:hlinkClick r:id="rId23">
                  <a:extLst>
                    <a:ext uri="{A12FA001-AC4F-418D-AE19-62706E023703}">
                      <ahyp:hlinkClr xmlns:ahyp="http://schemas.microsoft.com/office/drawing/2018/hyperlinkcolor" val="tx"/>
                    </a:ext>
                  </a:extLst>
                </a:hlinkClick>
              </a:rPr>
              <a:t>Polar Music Prize</a:t>
            </a:r>
            <a:r>
              <a:rPr lang="en-US" sz="1250" b="0" i="0" u="none" strike="noStrike" cap="none" dirty="0">
                <a:solidFill>
                  <a:schemeClr val="dk1"/>
                </a:solidFill>
                <a:highlight>
                  <a:srgbClr val="FFFFFF"/>
                </a:highlight>
                <a:latin typeface="Arial"/>
                <a:ea typeface="Arial"/>
                <a:cs typeface="Arial"/>
                <a:sym typeface="Arial"/>
              </a:rPr>
              <a:t> in 2012.</a:t>
            </a:r>
            <a:endParaRPr sz="1600" b="0" i="0" u="none" strike="noStrike" cap="none" baseline="30000" dirty="0">
              <a:solidFill>
                <a:schemeClr val="dk1"/>
              </a:solidFill>
              <a:highlight>
                <a:srgbClr val="FFFFFF"/>
              </a:highlight>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r>
              <a:rPr lang="en-US" sz="1250" b="0" i="0" u="none" strike="noStrike" cap="none" dirty="0">
                <a:solidFill>
                  <a:schemeClr val="dk1"/>
                </a:solidFill>
                <a:highlight>
                  <a:srgbClr val="FFFFFF"/>
                </a:highlight>
                <a:latin typeface="Arial"/>
                <a:ea typeface="Arial"/>
                <a:cs typeface="Arial"/>
                <a:sym typeface="Arial"/>
              </a:rPr>
              <a:t>Ma is included in </a:t>
            </a:r>
            <a:r>
              <a:rPr lang="en-US" sz="1250" b="0" i="1" u="none" strike="noStrike" cap="none" dirty="0">
                <a:solidFill>
                  <a:schemeClr val="dk1"/>
                </a:solidFill>
                <a:highlight>
                  <a:srgbClr val="FFFFFF"/>
                </a:highlight>
                <a:uFill>
                  <a:noFill/>
                </a:uFill>
                <a:latin typeface="Arial"/>
                <a:ea typeface="Arial"/>
                <a:cs typeface="Arial"/>
                <a:sym typeface="Arial"/>
                <a:hlinkClick r:id="rId24">
                  <a:extLst>
                    <a:ext uri="{A12FA001-AC4F-418D-AE19-62706E023703}">
                      <ahyp:hlinkClr xmlns:ahyp="http://schemas.microsoft.com/office/drawing/2018/hyperlinkcolor" val="tx"/>
                    </a:ext>
                  </a:extLst>
                </a:hlinkClick>
              </a:rPr>
              <a:t>Time</a:t>
            </a:r>
            <a:r>
              <a:rPr lang="en-US" sz="1250" b="0" i="0" u="none" strike="noStrike" cap="none" dirty="0">
                <a:solidFill>
                  <a:schemeClr val="dk1"/>
                </a:solidFill>
                <a:highlight>
                  <a:srgbClr val="FFFFFF"/>
                </a:highlight>
                <a:uFill>
                  <a:noFill/>
                </a:uFill>
                <a:latin typeface="Arial"/>
                <a:ea typeface="Arial"/>
                <a:cs typeface="Arial"/>
                <a:sym typeface="Arial"/>
                <a:hlinkClick r:id="rId24">
                  <a:extLst>
                    <a:ext uri="{A12FA001-AC4F-418D-AE19-62706E023703}">
                      <ahyp:hlinkClr xmlns:ahyp="http://schemas.microsoft.com/office/drawing/2018/hyperlinkcolor" val="tx"/>
                    </a:ext>
                  </a:extLst>
                </a:hlinkClick>
              </a:rPr>
              <a:t> magazine's 100</a:t>
            </a:r>
            <a:r>
              <a:rPr lang="en-US" sz="1250" b="0" i="0" u="none" strike="noStrike" cap="none" dirty="0">
                <a:solidFill>
                  <a:schemeClr val="dk1"/>
                </a:solidFill>
                <a:highlight>
                  <a:srgbClr val="FFFFFF"/>
                </a:highlight>
                <a:latin typeface="Arial"/>
                <a:ea typeface="Arial"/>
                <a:cs typeface="Arial"/>
                <a:sym typeface="Arial"/>
              </a:rPr>
              <a:t> Most Influential People of 2020.</a:t>
            </a:r>
            <a:endParaRPr dirty="0"/>
          </a:p>
          <a:p>
            <a:pPr marL="0" marR="0" lvl="0" indent="0" algn="l" rtl="0">
              <a:lnSpc>
                <a:spcPct val="115000"/>
              </a:lnSpc>
              <a:spcBef>
                <a:spcPts val="500"/>
              </a:spcBef>
              <a:spcAft>
                <a:spcPts val="0"/>
              </a:spcAft>
              <a:buClr>
                <a:schemeClr val="dk1"/>
              </a:buClr>
              <a:buSzPts val="1100"/>
              <a:buFont typeface="Arial"/>
              <a:buNone/>
            </a:pPr>
            <a:endParaRPr sz="1250" b="0" i="0" u="none" strike="noStrike" cap="none" dirty="0">
              <a:solidFill>
                <a:schemeClr val="dk1"/>
              </a:solidFill>
              <a:highlight>
                <a:srgbClr val="FFFFFF"/>
              </a:highlight>
              <a:latin typeface="Arial"/>
              <a:ea typeface="Arial"/>
              <a:cs typeface="Arial"/>
              <a:sym typeface="Arial"/>
            </a:endParaRPr>
          </a:p>
          <a:p>
            <a:pPr marL="0" marR="0" lvl="0" indent="0" algn="l" rtl="0">
              <a:lnSpc>
                <a:spcPct val="115000"/>
              </a:lnSpc>
              <a:spcBef>
                <a:spcPts val="500"/>
              </a:spcBef>
              <a:spcAft>
                <a:spcPts val="0"/>
              </a:spcAft>
              <a:buNone/>
            </a:pPr>
            <a:r>
              <a:rPr lang="en-US" sz="1250" b="0" i="0" u="none" strike="noStrike" cap="none" dirty="0" err="1">
                <a:solidFill>
                  <a:schemeClr val="dk1"/>
                </a:solidFill>
                <a:latin typeface="Arial"/>
                <a:ea typeface="Arial"/>
                <a:cs typeface="Arial"/>
                <a:sym typeface="Arial"/>
              </a:rPr>
              <a:t>Yo</a:t>
            </a:r>
            <a:r>
              <a:rPr lang="en-US" sz="1250" b="0" i="0" u="none" strike="noStrike" cap="none" dirty="0">
                <a:solidFill>
                  <a:schemeClr val="dk1"/>
                </a:solidFill>
                <a:latin typeface="Arial"/>
                <a:ea typeface="Arial"/>
                <a:cs typeface="Arial"/>
                <a:sym typeface="Arial"/>
              </a:rPr>
              <a:t> </a:t>
            </a:r>
            <a:r>
              <a:rPr lang="en-US" sz="1250" b="0" i="0" u="none" strike="noStrike" cap="none" dirty="0" err="1">
                <a:solidFill>
                  <a:schemeClr val="dk1"/>
                </a:solidFill>
                <a:latin typeface="Arial"/>
                <a:ea typeface="Arial"/>
                <a:cs typeface="Arial"/>
                <a:sym typeface="Arial"/>
              </a:rPr>
              <a:t>Yo</a:t>
            </a:r>
            <a:r>
              <a:rPr lang="en-US" sz="1250" b="0" i="0" u="none" strike="noStrike" cap="none" dirty="0">
                <a:solidFill>
                  <a:schemeClr val="dk1"/>
                </a:solidFill>
                <a:latin typeface="Arial"/>
                <a:ea typeface="Arial"/>
                <a:cs typeface="Arial"/>
                <a:sym typeface="Arial"/>
              </a:rPr>
              <a:t> Ma’s official website: https://www.yo-yoma.com/</a:t>
            </a:r>
            <a:r>
              <a:rPr lang="en-US" sz="1250" b="0" i="0" u="none" strike="noStrike" cap="none" dirty="0">
                <a:solidFill>
                  <a:schemeClr val="dk1"/>
                </a:solidFill>
                <a:highlight>
                  <a:srgbClr val="FFFFFF"/>
                </a:highlight>
                <a:latin typeface="Arial"/>
                <a:ea typeface="Arial"/>
                <a:cs typeface="Arial"/>
                <a:sym typeface="Arial"/>
              </a:rPr>
              <a:t>.</a:t>
            </a:r>
            <a:endParaRPr sz="1600" b="0" i="0" u="none" strike="noStrike" cap="none" baseline="30000" dirty="0">
              <a:solidFill>
                <a:schemeClr val="dk1"/>
              </a:solidFill>
              <a:highlight>
                <a:srgbClr val="FFFFFF"/>
              </a:highlight>
              <a:latin typeface="Arial"/>
              <a:ea typeface="Arial"/>
              <a:cs typeface="Arial"/>
              <a:sym typeface="Arial"/>
            </a:endParaRPr>
          </a:p>
        </p:txBody>
      </p:sp>
      <p:pic>
        <p:nvPicPr>
          <p:cNvPr id="217" name="Google Shape;217;p4"/>
          <p:cNvPicPr preferRelativeResize="0"/>
          <p:nvPr/>
        </p:nvPicPr>
        <p:blipFill rotWithShape="1">
          <a:blip r:embed="rId25">
            <a:alphaModFix/>
          </a:blip>
          <a:srcRect/>
          <a:stretch/>
        </p:blipFill>
        <p:spPr>
          <a:xfrm>
            <a:off x="6603425" y="1129400"/>
            <a:ext cx="4362450" cy="4438650"/>
          </a:xfrm>
          <a:prstGeom prst="rect">
            <a:avLst/>
          </a:prstGeom>
          <a:noFill/>
          <a:ln>
            <a:noFill/>
          </a:ln>
        </p:spPr>
      </p:pic>
      <p:sp>
        <p:nvSpPr>
          <p:cNvPr id="218" name="Google Shape;218;p4"/>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d5364c268e_0_102"/>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gd5364c268e_0_102"/>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gd5364c268e_0_102"/>
          <p:cNvSpPr txBox="1"/>
          <p:nvPr/>
        </p:nvSpPr>
        <p:spPr>
          <a:xfrm>
            <a:off x="663102" y="666203"/>
            <a:ext cx="66633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5/13/2021,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Hasan Minhaj</a:t>
            </a:r>
            <a:endParaRPr sz="3600" b="1" i="0" u="none" strike="noStrike" cap="none" dirty="0">
              <a:solidFill>
                <a:srgbClr val="595959"/>
              </a:solidFill>
              <a:latin typeface="Calibri"/>
              <a:ea typeface="Calibri"/>
              <a:cs typeface="Calibri"/>
              <a:sym typeface="Calibri"/>
            </a:endParaRPr>
          </a:p>
        </p:txBody>
      </p:sp>
      <p:sp>
        <p:nvSpPr>
          <p:cNvPr id="226" name="Google Shape;226;gd5364c268e_0_102"/>
          <p:cNvSpPr txBox="1"/>
          <p:nvPr/>
        </p:nvSpPr>
        <p:spPr>
          <a:xfrm>
            <a:off x="663102" y="2237997"/>
            <a:ext cx="583235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dirty="0">
                <a:solidFill>
                  <a:schemeClr val="dk1"/>
                </a:solidFill>
                <a:latin typeface="Arial"/>
                <a:ea typeface="Arial"/>
                <a:cs typeface="Arial"/>
                <a:sym typeface="Arial"/>
              </a:rPr>
              <a:t>Coming from a North Indian Muslim family and born in the US, </a:t>
            </a:r>
            <a:r>
              <a:rPr lang="en-US" sz="1600" b="1" i="0" u="none" strike="noStrike" cap="none" dirty="0">
                <a:solidFill>
                  <a:schemeClr val="dk1"/>
                </a:solidFill>
                <a:latin typeface="Arial"/>
                <a:ea typeface="Arial"/>
                <a:cs typeface="Arial"/>
                <a:sym typeface="Arial"/>
              </a:rPr>
              <a:t>Hasan Minhaj </a:t>
            </a:r>
            <a:r>
              <a:rPr lang="en-US" sz="1600" b="0" i="0" u="none" strike="noStrike" cap="none" dirty="0">
                <a:solidFill>
                  <a:srgbClr val="000000"/>
                </a:solidFill>
                <a:latin typeface="Arial"/>
                <a:ea typeface="Arial"/>
                <a:cs typeface="Arial"/>
                <a:sym typeface="Arial"/>
              </a:rPr>
              <a:t>(</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/ˈ</a:t>
            </a:r>
            <a:r>
              <a:rPr lang="en-US" sz="16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hʌsən</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 ˈ</a:t>
            </a:r>
            <a:r>
              <a:rPr lang="en-US" sz="16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mɪnhɑːdʒ</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US" sz="1600" b="0" i="0" u="none" strike="noStrike" cap="none" dirty="0">
                <a:solidFill>
                  <a:srgbClr val="000000"/>
                </a:solidFill>
                <a:latin typeface="Arial"/>
                <a:ea typeface="Arial"/>
                <a:cs typeface="Arial"/>
                <a:sym typeface="Arial"/>
              </a:rPr>
              <a:t>;</a:t>
            </a:r>
            <a:r>
              <a:rPr lang="en-US" sz="1600" b="0" i="0" u="none" strike="noStrike" cap="none" baseline="30000" dirty="0">
                <a:solidFill>
                  <a:srgbClr val="000000"/>
                </a:solidFill>
                <a:latin typeface="Arial"/>
                <a:ea typeface="Arial"/>
                <a:cs typeface="Arial"/>
                <a:sym typeface="Arial"/>
              </a:rPr>
              <a:t> </a:t>
            </a:r>
            <a:r>
              <a:rPr lang="en-US" sz="1600" b="0" i="0" u="none" strike="noStrike" cap="none" dirty="0">
                <a:solidFill>
                  <a:srgbClr val="000000"/>
                </a:solidFill>
                <a:latin typeface="Arial"/>
                <a:ea typeface="Arial"/>
                <a:cs typeface="Arial"/>
                <a:sym typeface="Arial"/>
              </a:rPr>
              <a:t>born September 23, 1985) </a:t>
            </a:r>
            <a:r>
              <a:rPr lang="en-US" sz="1600" b="0" i="0" u="none" strike="noStrike" cap="none" dirty="0">
                <a:solidFill>
                  <a:schemeClr val="dk1"/>
                </a:solidFill>
                <a:latin typeface="Arial"/>
                <a:ea typeface="Arial"/>
                <a:cs typeface="Arial"/>
                <a:sym typeface="Arial"/>
              </a:rPr>
              <a:t>is an American comedian, writer, producer, political commentator, actor, and television host. From 2014 to 2018, he was </a:t>
            </a:r>
            <a:r>
              <a:rPr lang="en-US" sz="1600" b="0" i="1" u="none" strike="noStrike" cap="none" dirty="0">
                <a:solidFill>
                  <a:schemeClr val="dk1"/>
                </a:solidFill>
                <a:latin typeface="Arial"/>
                <a:ea typeface="Arial"/>
                <a:cs typeface="Arial"/>
                <a:sym typeface="Arial"/>
              </a:rPr>
              <a:t>The Daily Show</a:t>
            </a:r>
            <a:r>
              <a:rPr lang="en-US" sz="1600" b="0" i="0" u="none" strike="noStrike" cap="none" dirty="0">
                <a:solidFill>
                  <a:schemeClr val="dk1"/>
                </a:solidFill>
                <a:latin typeface="Arial"/>
                <a:ea typeface="Arial"/>
                <a:cs typeface="Arial"/>
                <a:sym typeface="Arial"/>
              </a:rPr>
              <a:t>’s senior correspondent and in 2017, his stand-up comedy special, </a:t>
            </a:r>
            <a:r>
              <a:rPr lang="en-US" sz="1600" b="0" i="1" u="none" strike="noStrike" cap="none" dirty="0">
                <a:solidFill>
                  <a:schemeClr val="dk1"/>
                </a:solidFill>
                <a:latin typeface="Arial"/>
                <a:ea typeface="Arial"/>
                <a:cs typeface="Arial"/>
                <a:sym typeface="Arial"/>
              </a:rPr>
              <a:t>Homecoming King </a:t>
            </a:r>
            <a:r>
              <a:rPr lang="en-US" sz="1600" b="0" i="0" u="none" strike="noStrike" cap="none" dirty="0">
                <a:solidFill>
                  <a:schemeClr val="dk1"/>
                </a:solidFill>
                <a:latin typeface="Arial"/>
                <a:ea typeface="Arial"/>
                <a:cs typeface="Arial"/>
                <a:sym typeface="Arial"/>
              </a:rPr>
              <a:t>debuted on Netflix. </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600" b="0" i="0" u="none" strike="noStrike" cap="none" dirty="0">
                <a:solidFill>
                  <a:schemeClr val="dk1"/>
                </a:solidFill>
                <a:latin typeface="Arial"/>
                <a:ea typeface="Arial"/>
                <a:cs typeface="Arial"/>
                <a:sym typeface="Arial"/>
              </a:rPr>
              <a:t>In April 2019, he was named one of TIME’s 100 most influential people.</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dirty="0">
              <a:solidFill>
                <a:schemeClr val="dk1"/>
              </a:solidFill>
              <a:highlight>
                <a:srgbClr val="FFFFFF"/>
              </a:highlight>
              <a:latin typeface="Arial"/>
              <a:ea typeface="Arial"/>
              <a:cs typeface="Arial"/>
              <a:sym typeface="Arial"/>
            </a:endParaRPr>
          </a:p>
        </p:txBody>
      </p:sp>
      <p:pic>
        <p:nvPicPr>
          <p:cNvPr id="227" name="Google Shape;227;gd5364c268e_0_102"/>
          <p:cNvPicPr preferRelativeResize="0"/>
          <p:nvPr/>
        </p:nvPicPr>
        <p:blipFill rotWithShape="1">
          <a:blip r:embed="rId4">
            <a:alphaModFix/>
          </a:blip>
          <a:srcRect/>
          <a:stretch/>
        </p:blipFill>
        <p:spPr>
          <a:xfrm>
            <a:off x="7190711" y="666203"/>
            <a:ext cx="3829050" cy="5438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d5364c268e_0_3"/>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gd5364c268e_0_3"/>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gd5364c268e_0_3"/>
          <p:cNvSpPr txBox="1"/>
          <p:nvPr/>
        </p:nvSpPr>
        <p:spPr>
          <a:xfrm>
            <a:off x="574750" y="480050"/>
            <a:ext cx="63978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5/14/2021,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Patsy Matsu Takemoto Mink</a:t>
            </a:r>
            <a:endParaRPr sz="3600" b="1" i="0" u="none" strike="noStrike" cap="none" dirty="0">
              <a:solidFill>
                <a:srgbClr val="595959"/>
              </a:solidFill>
              <a:latin typeface="Calibri"/>
              <a:ea typeface="Calibri"/>
              <a:cs typeface="Calibri"/>
              <a:sym typeface="Calibri"/>
            </a:endParaRPr>
          </a:p>
        </p:txBody>
      </p:sp>
      <p:sp>
        <p:nvSpPr>
          <p:cNvPr id="235" name="Google Shape;235;gd5364c268e_0_3"/>
          <p:cNvSpPr txBox="1"/>
          <p:nvPr/>
        </p:nvSpPr>
        <p:spPr>
          <a:xfrm>
            <a:off x="582636" y="1435161"/>
            <a:ext cx="5815890" cy="498594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Patsy Matsu Takemoto Mink</a:t>
            </a:r>
            <a:r>
              <a:rPr lang="en-US" sz="1600" b="0" i="0" u="none" strike="noStrike" cap="none">
                <a:solidFill>
                  <a:srgbClr val="000000"/>
                </a:solidFill>
                <a:latin typeface="Arial"/>
                <a:ea typeface="Arial"/>
                <a:cs typeface="Arial"/>
                <a:sym typeface="Arial"/>
              </a:rPr>
              <a:t> (December 6, 1927 – September 28, 2002) was an American attorney and politician from the </a:t>
            </a: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U.S. state</a:t>
            </a:r>
            <a:r>
              <a:rPr lang="en-US" sz="1600" b="0" i="0" u="none" strike="noStrike" cap="none">
                <a:solidFill>
                  <a:srgbClr val="000000"/>
                </a:solidFill>
                <a:latin typeface="Arial"/>
                <a:ea typeface="Arial"/>
                <a:cs typeface="Arial"/>
                <a:sym typeface="Arial"/>
              </a:rPr>
              <a:t> of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Hawaii</a:t>
            </a:r>
            <a:r>
              <a:rPr lang="en-US" sz="1600" b="0" i="0" u="none" strike="noStrike" cap="none">
                <a:solidFill>
                  <a:srgbClr val="000000"/>
                </a:solidFill>
                <a:latin typeface="Arial"/>
                <a:ea typeface="Arial"/>
                <a:cs typeface="Arial"/>
                <a:sym typeface="Arial"/>
              </a:rPr>
              <a:t>. </a:t>
            </a:r>
            <a:r>
              <a:rPr lang="en-US" sz="1500" b="1" i="0" u="none" strike="noStrike" cap="none">
                <a:solidFill>
                  <a:schemeClr val="dk1"/>
                </a:solidFill>
                <a:latin typeface="Arial"/>
                <a:ea typeface="Arial"/>
                <a:cs typeface="Arial"/>
                <a:sym typeface="Arial"/>
              </a:rPr>
              <a:t>She was a third generation Japanese immigrant and raised in Hawaii. After receiving her JD at the University of Chicago, she was the first woman of color elected to Congress. She co-authored “</a:t>
            </a:r>
            <a:r>
              <a:rPr lang="en-US" sz="1500" b="1" i="0" u="none" strike="noStrike" cap="none">
                <a:solidFill>
                  <a:schemeClr val="dk1"/>
                </a:solidFill>
                <a:highlight>
                  <a:srgbClr val="FFFFFF"/>
                </a:highlight>
                <a:latin typeface="Arial"/>
                <a:ea typeface="Arial"/>
                <a:cs typeface="Arial"/>
                <a:sym typeface="Arial"/>
              </a:rPr>
              <a:t>Title IX Amendment of the Higher Education Act”</a:t>
            </a:r>
            <a:r>
              <a:rPr lang="en-US" sz="1500" b="1" i="0" u="none" strike="noStrike" cap="none">
                <a:solidFill>
                  <a:srgbClr val="222222"/>
                </a:solidFill>
                <a:highlight>
                  <a:srgbClr val="FFFFFF"/>
                </a:highlight>
                <a:latin typeface="Arial"/>
                <a:ea typeface="Arial"/>
                <a:cs typeface="Arial"/>
                <a:sym typeface="Arial"/>
              </a:rPr>
              <a:t> and served a total of twelve terms in the House of Representatives</a:t>
            </a:r>
            <a:endParaRPr sz="1500" b="1"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00" b="0" i="0" u="none" strike="noStrike" cap="none">
                <a:solidFill>
                  <a:srgbClr val="202122"/>
                </a:solidFill>
                <a:highlight>
                  <a:srgbClr val="FFFFFF"/>
                </a:highlight>
                <a:latin typeface="Arial"/>
                <a:ea typeface="Arial"/>
                <a:cs typeface="Arial"/>
                <a:sym typeface="Arial"/>
              </a:rPr>
              <a:t>Mink was the first East Asian-American woman to seek the presidential nomination of the Democratic Party. She ran in the </a:t>
            </a:r>
            <a:r>
              <a:rPr lang="en-US" sz="1500" b="0" i="0" u="none" strike="noStrike" cap="none">
                <a:solidFill>
                  <a:srgbClr val="0645AD"/>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1972 election</a:t>
            </a:r>
            <a:r>
              <a:rPr lang="en-US" sz="1500" b="0" i="0" u="none" strike="noStrike" cap="none">
                <a:solidFill>
                  <a:srgbClr val="202122"/>
                </a:solidFill>
                <a:highlight>
                  <a:srgbClr val="FFFFFF"/>
                </a:highlight>
                <a:latin typeface="Arial"/>
                <a:ea typeface="Arial"/>
                <a:cs typeface="Arial"/>
                <a:sym typeface="Arial"/>
              </a:rPr>
              <a:t>, entering the </a:t>
            </a:r>
            <a:r>
              <a:rPr lang="en-US" sz="1500" b="0" i="0" u="none" strike="noStrike" cap="none">
                <a:solidFill>
                  <a:srgbClr val="0645AD"/>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Oregon primary</a:t>
            </a:r>
            <a:r>
              <a:rPr lang="en-US" sz="1500" b="0" i="0" u="none" strike="noStrike" cap="none">
                <a:solidFill>
                  <a:srgbClr val="202122"/>
                </a:solidFill>
                <a:highlight>
                  <a:srgbClr val="FFFFFF"/>
                </a:highlight>
                <a:latin typeface="Arial"/>
                <a:ea typeface="Arial"/>
                <a:cs typeface="Arial"/>
                <a:sym typeface="Arial"/>
              </a:rPr>
              <a:t> as an anti-war candidate. She was the federal </a:t>
            </a:r>
            <a:r>
              <a:rPr lang="en-US" sz="1500" b="0" i="0" u="none" strike="noStrike" cap="none">
                <a:solidFill>
                  <a:srgbClr val="0645AD"/>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Assistant Secretary of State for Oceans and International Environmental and Scientific Affairs</a:t>
            </a:r>
            <a:r>
              <a:rPr lang="en-US" sz="1500" b="0" i="0" u="none" strike="noStrike" cap="none">
                <a:solidFill>
                  <a:srgbClr val="202122"/>
                </a:solidFill>
                <a:highlight>
                  <a:srgbClr val="FFFFFF"/>
                </a:highlight>
                <a:latin typeface="Arial"/>
                <a:ea typeface="Arial"/>
                <a:cs typeface="Arial"/>
                <a:sym typeface="Arial"/>
              </a:rPr>
              <a:t> from 1977 to 1979. From 1980 to 1982, Mink served as the president of </a:t>
            </a:r>
            <a:r>
              <a:rPr lang="en-US" sz="1500" b="0" i="0" u="none" strike="noStrike" cap="none">
                <a:solidFill>
                  <a:srgbClr val="0645AD"/>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Americans for Democratic Action</a:t>
            </a:r>
            <a:r>
              <a:rPr lang="en-US" sz="1500" b="0" i="0" u="none" strike="noStrike" cap="none">
                <a:solidFill>
                  <a:srgbClr val="202122"/>
                </a:solidFill>
                <a:highlight>
                  <a:srgbClr val="FFFFFF"/>
                </a:highlight>
                <a:latin typeface="Arial"/>
                <a:ea typeface="Arial"/>
                <a:cs typeface="Arial"/>
                <a:sym typeface="Arial"/>
              </a:rPr>
              <a:t> and then returned to </a:t>
            </a:r>
            <a:r>
              <a:rPr lang="en-US" sz="1500" b="0" i="0" u="none" strike="noStrike" cap="none">
                <a:solidFill>
                  <a:srgbClr val="0645AD"/>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Honolulu</a:t>
            </a:r>
            <a:r>
              <a:rPr lang="en-US" sz="1500" b="0" i="0" u="none" strike="noStrike" cap="none">
                <a:solidFill>
                  <a:srgbClr val="202122"/>
                </a:solidFill>
                <a:highlight>
                  <a:srgbClr val="FFFFFF"/>
                </a:highlight>
                <a:latin typeface="Arial"/>
                <a:ea typeface="Arial"/>
                <a:cs typeface="Arial"/>
                <a:sym typeface="Arial"/>
              </a:rPr>
              <a:t>, where she was elected to the </a:t>
            </a:r>
            <a:r>
              <a:rPr lang="en-US" sz="1500" b="0" i="0" u="none" strike="noStrike" cap="none">
                <a:solidFill>
                  <a:srgbClr val="0645AD"/>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Honolulu City Council</a:t>
            </a:r>
            <a:r>
              <a:rPr lang="en-US" sz="1500" b="0" i="0" u="none" strike="noStrike" cap="none">
                <a:solidFill>
                  <a:srgbClr val="202122"/>
                </a:solidFill>
                <a:highlight>
                  <a:srgbClr val="FFFFFF"/>
                </a:highlight>
                <a:latin typeface="Arial"/>
                <a:ea typeface="Arial"/>
                <a:cs typeface="Arial"/>
                <a:sym typeface="Arial"/>
              </a:rPr>
              <a:t>, which she chaired until 1985. In 1990, she was again elected to the U.S. House, serving until her death in 2002. During her second six terms in office, she continued to work on legislation of importance to women, children, immigrants, and minorities.</a:t>
            </a:r>
            <a:endParaRPr sz="1500" b="0" i="0" u="none" strike="noStrike" cap="none">
              <a:solidFill>
                <a:srgbClr val="222222"/>
              </a:solidFill>
              <a:highlight>
                <a:srgbClr val="FFFFFF"/>
              </a:highlight>
              <a:latin typeface="Arial"/>
              <a:ea typeface="Arial"/>
              <a:cs typeface="Arial"/>
              <a:sym typeface="Arial"/>
            </a:endParaRPr>
          </a:p>
        </p:txBody>
      </p:sp>
      <p:pic>
        <p:nvPicPr>
          <p:cNvPr id="236" name="Google Shape;236;gd5364c268e_0_3"/>
          <p:cNvPicPr preferRelativeResize="0"/>
          <p:nvPr/>
        </p:nvPicPr>
        <p:blipFill rotWithShape="1">
          <a:blip r:embed="rId11">
            <a:alphaModFix/>
          </a:blip>
          <a:srcRect/>
          <a:stretch/>
        </p:blipFill>
        <p:spPr>
          <a:xfrm>
            <a:off x="6504150" y="809625"/>
            <a:ext cx="4572000" cy="5238750"/>
          </a:xfrm>
          <a:prstGeom prst="rect">
            <a:avLst/>
          </a:prstGeom>
          <a:noFill/>
          <a:ln>
            <a:noFill/>
          </a:ln>
        </p:spPr>
      </p:pic>
      <p:sp>
        <p:nvSpPr>
          <p:cNvPr id="237" name="Google Shape;237;gd5364c268e_0_3"/>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d5364c268e_0_30"/>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gd5364c268e_0_30"/>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gd5364c268e_0_30"/>
          <p:cNvSpPr txBox="1"/>
          <p:nvPr/>
        </p:nvSpPr>
        <p:spPr>
          <a:xfrm>
            <a:off x="574742" y="643467"/>
            <a:ext cx="47619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d5364c268e_0_30"/>
          <p:cNvSpPr txBox="1"/>
          <p:nvPr/>
        </p:nvSpPr>
        <p:spPr>
          <a:xfrm>
            <a:off x="574750" y="1535725"/>
            <a:ext cx="5271900" cy="212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1650" b="0" i="0" u="none" strike="noStrike" cap="none">
                <a:solidFill>
                  <a:schemeClr val="dk1"/>
                </a:solidFill>
                <a:latin typeface="Arial"/>
                <a:ea typeface="Arial"/>
                <a:cs typeface="Arial"/>
                <a:sym typeface="Arial"/>
              </a:rPr>
              <a:t>Dean of the Faculty of Engineering and Information Technology, University of Technology, Sydney, </a:t>
            </a:r>
            <a:r>
              <a:rPr lang="en-US" sz="1650" b="1" i="0" u="none" strike="noStrike" cap="none">
                <a:solidFill>
                  <a:schemeClr val="dk1"/>
                </a:solidFill>
                <a:latin typeface="Arial"/>
                <a:ea typeface="Arial"/>
                <a:cs typeface="Arial"/>
                <a:sym typeface="Arial"/>
              </a:rPr>
              <a:t>Dr. Hung Nguyen</a:t>
            </a:r>
            <a:r>
              <a:rPr lang="en-US" sz="1650" b="0" i="0" u="none" strike="noStrike" cap="none">
                <a:solidFill>
                  <a:schemeClr val="dk1"/>
                </a:solidFill>
                <a:latin typeface="Arial"/>
                <a:ea typeface="Arial"/>
                <a:cs typeface="Arial"/>
                <a:sym typeface="Arial"/>
              </a:rPr>
              <a:t> developed the Aviator smart wheelchair technology in 2011. Aviator was developed in the form of two wheelchairs, TIM (Thought-controlled Intelligent Machine) and SAM (Semi Autonomous Machine). The system directs and controls the chairs' navigation by reading the user’s head movements and brain waves.</a:t>
            </a:r>
            <a:endParaRPr sz="2100" b="1" i="0" u="none" strike="noStrike" cap="none">
              <a:solidFill>
                <a:srgbClr val="7F7F7F"/>
              </a:solidFill>
              <a:latin typeface="Calibri"/>
              <a:ea typeface="Calibri"/>
              <a:cs typeface="Calibri"/>
              <a:sym typeface="Calibri"/>
            </a:endParaRPr>
          </a:p>
        </p:txBody>
      </p:sp>
      <p:sp>
        <p:nvSpPr>
          <p:cNvPr id="246" name="Google Shape;246;gd5364c268e_0_30"/>
          <p:cNvSpPr txBox="1"/>
          <p:nvPr/>
        </p:nvSpPr>
        <p:spPr>
          <a:xfrm>
            <a:off x="574742" y="501802"/>
            <a:ext cx="6332400" cy="11079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5/17/2021,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Hung Nguyen</a:t>
            </a:r>
            <a:endParaRPr sz="3600" b="1" i="0" u="none" strike="noStrike" cap="none" dirty="0">
              <a:solidFill>
                <a:srgbClr val="595959"/>
              </a:solidFill>
              <a:latin typeface="Calibri"/>
              <a:ea typeface="Calibri"/>
              <a:cs typeface="Calibri"/>
              <a:sym typeface="Calibri"/>
            </a:endParaRPr>
          </a:p>
        </p:txBody>
      </p:sp>
      <p:pic>
        <p:nvPicPr>
          <p:cNvPr id="247" name="Google Shape;247;gd5364c268e_0_30"/>
          <p:cNvPicPr preferRelativeResize="0"/>
          <p:nvPr/>
        </p:nvPicPr>
        <p:blipFill rotWithShape="1">
          <a:blip r:embed="rId3">
            <a:alphaModFix/>
          </a:blip>
          <a:srcRect/>
          <a:stretch/>
        </p:blipFill>
        <p:spPr>
          <a:xfrm>
            <a:off x="1409142" y="3735755"/>
            <a:ext cx="3279651" cy="2566275"/>
          </a:xfrm>
          <a:prstGeom prst="rect">
            <a:avLst/>
          </a:prstGeom>
          <a:noFill/>
          <a:ln>
            <a:noFill/>
          </a:ln>
        </p:spPr>
      </p:pic>
      <p:pic>
        <p:nvPicPr>
          <p:cNvPr id="248" name="Google Shape;248;gd5364c268e_0_30"/>
          <p:cNvPicPr preferRelativeResize="0"/>
          <p:nvPr/>
        </p:nvPicPr>
        <p:blipFill rotWithShape="1">
          <a:blip r:embed="rId4">
            <a:alphaModFix/>
          </a:blip>
          <a:srcRect/>
          <a:stretch/>
        </p:blipFill>
        <p:spPr>
          <a:xfrm>
            <a:off x="6567124" y="1120805"/>
            <a:ext cx="4539000" cy="4616396"/>
          </a:xfrm>
          <a:prstGeom prst="rect">
            <a:avLst/>
          </a:prstGeom>
          <a:noFill/>
          <a:ln>
            <a:noFill/>
          </a:ln>
        </p:spPr>
      </p:pic>
      <p:sp>
        <p:nvSpPr>
          <p:cNvPr id="249" name="Google Shape;249;gd5364c268e_0_30"/>
          <p:cNvSpPr txBox="1"/>
          <p:nvPr/>
        </p:nvSpPr>
        <p:spPr>
          <a:xfrm>
            <a:off x="9531401" y="6464141"/>
            <a:ext cx="190308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itZone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d60c110945_0_17"/>
          <p:cNvSpPr txBox="1"/>
          <p:nvPr/>
        </p:nvSpPr>
        <p:spPr>
          <a:xfrm>
            <a:off x="3263500" y="316825"/>
            <a:ext cx="5888100" cy="6465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highlight>
                  <a:schemeClr val="accent4"/>
                </a:highlight>
                <a:latin typeface="Georgia"/>
                <a:ea typeface="Georgia"/>
                <a:cs typeface="Georgia"/>
                <a:sym typeface="Georgia"/>
              </a:rPr>
              <a:t>What is AAPI Heritage Month? </a:t>
            </a:r>
            <a:endParaRPr sz="3000" b="0" i="0" u="none" strike="noStrike" cap="none">
              <a:solidFill>
                <a:schemeClr val="dk1"/>
              </a:solidFill>
              <a:highlight>
                <a:schemeClr val="accent4"/>
              </a:highlight>
              <a:latin typeface="Georgia"/>
              <a:ea typeface="Georgia"/>
              <a:cs typeface="Georgia"/>
              <a:sym typeface="Georgia"/>
            </a:endParaRPr>
          </a:p>
        </p:txBody>
      </p:sp>
      <p:sp>
        <p:nvSpPr>
          <p:cNvPr id="96" name="Google Shape;96;gd60c110945_0_17"/>
          <p:cNvSpPr txBox="1"/>
          <p:nvPr/>
        </p:nvSpPr>
        <p:spPr>
          <a:xfrm>
            <a:off x="1757800" y="1489950"/>
            <a:ext cx="8747100" cy="3877954"/>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1" i="0" u="none" strike="noStrike" cap="none">
                <a:solidFill>
                  <a:schemeClr val="dk1"/>
                </a:solidFill>
                <a:highlight>
                  <a:schemeClr val="accent4"/>
                </a:highlight>
                <a:latin typeface="Georgia"/>
                <a:ea typeface="Georgia"/>
                <a:cs typeface="Georgia"/>
                <a:sym typeface="Georgia"/>
              </a:rPr>
              <a:t>AAPI stands for Asian Americans and Pacific Islanders.</a:t>
            </a:r>
            <a:r>
              <a:rPr lang="en-US" sz="2000" b="0" i="0" u="none" strike="noStrike" cap="none">
                <a:solidFill>
                  <a:schemeClr val="dk1"/>
                </a:solidFill>
                <a:highlight>
                  <a:schemeClr val="accent4"/>
                </a:highlight>
                <a:latin typeface="Georgia"/>
                <a:ea typeface="Georgia"/>
                <a:cs typeface="Georgia"/>
                <a:sym typeface="Georgia"/>
              </a:rPr>
              <a:t> According to the </a:t>
            </a:r>
            <a:r>
              <a:rPr lang="en-US" sz="2000" b="0" i="0" u="none" strike="noStrike" cap="none">
                <a:solidFill>
                  <a:schemeClr val="dk1"/>
                </a:solidFill>
                <a:highlight>
                  <a:schemeClr val="accent4"/>
                </a:highlight>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Asian Pacific Institute</a:t>
            </a:r>
            <a:r>
              <a:rPr lang="en-US" sz="2000" b="0" i="0" u="none" strike="noStrike" cap="none">
                <a:solidFill>
                  <a:schemeClr val="dk1"/>
                </a:solidFill>
                <a:highlight>
                  <a:schemeClr val="accent4"/>
                </a:highlight>
                <a:latin typeface="Georgia"/>
                <a:ea typeface="Georgia"/>
                <a:cs typeface="Georgia"/>
                <a:sym typeface="Georgia"/>
              </a:rPr>
              <a:t>, this term includes "all people of Asian, Asian American or Pacific Islander ancestry, who trace their origins to the countries, states, jurisdictions and/or the diasporic communities of these geographic regions."</a:t>
            </a:r>
            <a:endParaRPr sz="2600" b="0" i="0" u="none" strike="noStrike" cap="none">
              <a:solidFill>
                <a:schemeClr val="dk1"/>
              </a:solidFill>
              <a:highlight>
                <a:schemeClr val="accent4"/>
              </a:highlight>
              <a:latin typeface="Georgia"/>
              <a:ea typeface="Georgia"/>
              <a:cs typeface="Georgia"/>
              <a:sym typeface="Georgia"/>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highlight>
                  <a:schemeClr val="accent4"/>
                </a:highlight>
                <a:latin typeface="Georgia"/>
                <a:ea typeface="Georgia"/>
                <a:cs typeface="Georgia"/>
                <a:sym typeface="Georgia"/>
              </a:rPr>
              <a:t>In honor of Asian American and Pacific Islander Heritage Month, it's important to better understand who makes up the large and diverse community that celebrates it, as using the proper terminology can help you </a:t>
            </a:r>
            <a:r>
              <a:rPr lang="en-US" sz="2000" b="0" i="0" u="none" strike="noStrike" cap="none">
                <a:solidFill>
                  <a:schemeClr val="dk1"/>
                </a:solidFill>
                <a:highlight>
                  <a:schemeClr val="accent4"/>
                </a:highlight>
                <a:uFill>
                  <a:noFill/>
                </a:uFill>
                <a:latin typeface="Georgia"/>
                <a:ea typeface="Georgia"/>
                <a:cs typeface="Georgia"/>
                <a:sym typeface="Georgia"/>
                <a:hlinkClick r:id="rId4">
                  <a:extLst>
                    <a:ext uri="{A12FA001-AC4F-418D-AE19-62706E023703}">
                      <ahyp:hlinkClr xmlns:ahyp="http://schemas.microsoft.com/office/drawing/2018/hyperlinkcolor" val="tx"/>
                    </a:ext>
                  </a:extLst>
                </a:hlinkClick>
              </a:rPr>
              <a:t>be a better ally</a:t>
            </a:r>
            <a:r>
              <a:rPr lang="en-US" sz="2000" b="0" i="0" u="none" strike="noStrike" cap="none">
                <a:solidFill>
                  <a:schemeClr val="dk1"/>
                </a:solidFill>
                <a:highlight>
                  <a:schemeClr val="accent4"/>
                </a:highlight>
                <a:latin typeface="Georgia"/>
                <a:ea typeface="Georgia"/>
                <a:cs typeface="Georgia"/>
                <a:sym typeface="Georgia"/>
              </a:rPr>
              <a:t> and </a:t>
            </a:r>
            <a:r>
              <a:rPr lang="en-US" sz="2000" b="0" i="0" u="none" strike="noStrike" cap="none">
                <a:solidFill>
                  <a:schemeClr val="dk1"/>
                </a:solidFill>
                <a:highlight>
                  <a:schemeClr val="accent4"/>
                </a:highlight>
                <a:uFill>
                  <a:noFill/>
                </a:uFill>
                <a:latin typeface="Georgia"/>
                <a:ea typeface="Georgia"/>
                <a:cs typeface="Georgia"/>
                <a:sym typeface="Georgia"/>
                <a:hlinkClick r:id="rId5">
                  <a:extLst>
                    <a:ext uri="{A12FA001-AC4F-418D-AE19-62706E023703}">
                      <ahyp:hlinkClr xmlns:ahyp="http://schemas.microsoft.com/office/drawing/2018/hyperlinkcolor" val="tx"/>
                    </a:ext>
                  </a:extLst>
                </a:hlinkClick>
              </a:rPr>
              <a:t>show support</a:t>
            </a:r>
            <a:r>
              <a:rPr lang="en-US" sz="2000" b="0" i="0" u="none" strike="noStrike" cap="none">
                <a:solidFill>
                  <a:schemeClr val="dk1"/>
                </a:solidFill>
                <a:highlight>
                  <a:schemeClr val="accent4"/>
                </a:highlight>
                <a:latin typeface="Georgia"/>
                <a:ea typeface="Georgia"/>
                <a:cs typeface="Georgia"/>
                <a:sym typeface="Georgia"/>
              </a:rPr>
              <a:t> to AAPI </a:t>
            </a:r>
            <a:r>
              <a:rPr lang="en-US" sz="2000" b="0" i="0" u="none" strike="noStrike" cap="none">
                <a:solidFill>
                  <a:schemeClr val="dk1"/>
                </a:solidFill>
                <a:highlight>
                  <a:schemeClr val="accent4"/>
                </a:highlight>
                <a:uFill>
                  <a:noFill/>
                </a:uFill>
                <a:latin typeface="Georgia"/>
                <a:ea typeface="Georgia"/>
                <a:cs typeface="Georgia"/>
                <a:sym typeface="Georgia"/>
                <a:hlinkClick r:id="rId6">
                  <a:extLst>
                    <a:ext uri="{A12FA001-AC4F-418D-AE19-62706E023703}">
                      <ahyp:hlinkClr xmlns:ahyp="http://schemas.microsoft.com/office/drawing/2018/hyperlinkcolor" val="tx"/>
                    </a:ext>
                  </a:extLst>
                </a:hlinkClick>
              </a:rPr>
              <a:t>communities</a:t>
            </a:r>
            <a:r>
              <a:rPr lang="en-US" sz="2000" b="0" i="0" u="none" strike="noStrike" cap="none">
                <a:solidFill>
                  <a:schemeClr val="dk1"/>
                </a:solidFill>
                <a:highlight>
                  <a:schemeClr val="accent4"/>
                </a:highlight>
                <a:latin typeface="Georgia"/>
                <a:ea typeface="Georgia"/>
                <a:cs typeface="Georgia"/>
                <a:sym typeface="Georgia"/>
              </a:rPr>
              <a:t>. Asia is the largest continent and consists of arguably 50 countries, and it's made up of a little more than </a:t>
            </a:r>
            <a:r>
              <a:rPr lang="en-US" sz="2000" b="0" i="0" u="none" strike="noStrike" cap="none">
                <a:solidFill>
                  <a:schemeClr val="dk1"/>
                </a:solidFill>
                <a:highlight>
                  <a:schemeClr val="accent4"/>
                </a:highlight>
                <a:uFill>
                  <a:noFill/>
                </a:uFill>
                <a:latin typeface="Georgia"/>
                <a:ea typeface="Georgia"/>
                <a:cs typeface="Georgia"/>
                <a:sym typeface="Georgia"/>
                <a:hlinkClick r:id="rId7">
                  <a:extLst>
                    <a:ext uri="{A12FA001-AC4F-418D-AE19-62706E023703}">
                      <ahyp:hlinkClr xmlns:ahyp="http://schemas.microsoft.com/office/drawing/2018/hyperlinkcolor" val="tx"/>
                    </a:ext>
                  </a:extLst>
                </a:hlinkClick>
              </a:rPr>
              <a:t>4 billion people</a:t>
            </a:r>
            <a:r>
              <a:rPr lang="en-US" sz="2000" b="0" i="0" u="none" strike="noStrike" cap="none">
                <a:solidFill>
                  <a:schemeClr val="dk1"/>
                </a:solidFill>
                <a:highlight>
                  <a:schemeClr val="accent4"/>
                </a:highlight>
                <a:latin typeface="Georgia"/>
                <a:ea typeface="Georgia"/>
                <a:cs typeface="Georgia"/>
                <a:sym typeface="Georgia"/>
              </a:rPr>
              <a:t> . While the </a:t>
            </a:r>
            <a:r>
              <a:rPr lang="en-US" sz="2000" b="0" i="0" u="none" strike="noStrike" cap="none">
                <a:solidFill>
                  <a:schemeClr val="dk1"/>
                </a:solidFill>
                <a:highlight>
                  <a:schemeClr val="accent4"/>
                </a:highlight>
                <a:uFill>
                  <a:noFill/>
                </a:uFill>
                <a:latin typeface="Georgia"/>
                <a:ea typeface="Georgia"/>
                <a:cs typeface="Georgia"/>
                <a:sym typeface="Georgia"/>
                <a:hlinkClick r:id="rId8">
                  <a:extLst>
                    <a:ext uri="{A12FA001-AC4F-418D-AE19-62706E023703}">
                      <ahyp:hlinkClr xmlns:ahyp="http://schemas.microsoft.com/office/drawing/2018/hyperlinkcolor" val="tx"/>
                    </a:ext>
                  </a:extLst>
                </a:hlinkClick>
              </a:rPr>
              <a:t>World Bank's Pacific Island member countries</a:t>
            </a:r>
            <a:r>
              <a:rPr lang="en-US" sz="2000" b="0" i="0" u="none" strike="noStrike" cap="none">
                <a:solidFill>
                  <a:schemeClr val="dk1"/>
                </a:solidFill>
                <a:highlight>
                  <a:schemeClr val="accent4"/>
                </a:highlight>
                <a:latin typeface="Georgia"/>
                <a:ea typeface="Georgia"/>
                <a:cs typeface="Georgia"/>
                <a:sym typeface="Georgia"/>
              </a:rPr>
              <a:t> have a combined population of about 2.3 million people.</a:t>
            </a:r>
            <a:endParaRPr sz="2000" b="0" i="0" u="none" strike="noStrike" cap="none">
              <a:solidFill>
                <a:schemeClr val="dk1"/>
              </a:solidFill>
              <a:highlight>
                <a:schemeClr val="accent4"/>
              </a:highlight>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d5364c268e_0_21"/>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5" name="Google Shape;255;gd5364c268e_0_21"/>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6" name="Google Shape;256;gd5364c268e_0_21"/>
          <p:cNvSpPr txBox="1"/>
          <p:nvPr/>
        </p:nvSpPr>
        <p:spPr>
          <a:xfrm>
            <a:off x="574750" y="643475"/>
            <a:ext cx="66960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5/18/2021,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Sandra Oh</a:t>
            </a:r>
            <a:endParaRPr sz="3600" b="1" i="0" u="none" strike="noStrike" cap="none" dirty="0">
              <a:solidFill>
                <a:srgbClr val="595959"/>
              </a:solidFill>
              <a:latin typeface="Calibri"/>
              <a:ea typeface="Calibri"/>
              <a:cs typeface="Calibri"/>
              <a:sym typeface="Calibri"/>
            </a:endParaRPr>
          </a:p>
        </p:txBody>
      </p:sp>
      <p:pic>
        <p:nvPicPr>
          <p:cNvPr id="257" name="Google Shape;257;gd5364c268e_0_21"/>
          <p:cNvPicPr preferRelativeResize="0"/>
          <p:nvPr/>
        </p:nvPicPr>
        <p:blipFill rotWithShape="1">
          <a:blip r:embed="rId3">
            <a:alphaModFix/>
          </a:blip>
          <a:srcRect/>
          <a:stretch/>
        </p:blipFill>
        <p:spPr>
          <a:xfrm>
            <a:off x="574750" y="1782580"/>
            <a:ext cx="4761900" cy="4517191"/>
          </a:xfrm>
          <a:prstGeom prst="rect">
            <a:avLst/>
          </a:prstGeom>
          <a:noFill/>
          <a:ln>
            <a:noFill/>
          </a:ln>
        </p:spPr>
      </p:pic>
      <p:sp>
        <p:nvSpPr>
          <p:cNvPr id="258" name="Google Shape;258;gd5364c268e_0_21"/>
          <p:cNvSpPr txBox="1"/>
          <p:nvPr/>
        </p:nvSpPr>
        <p:spPr>
          <a:xfrm>
            <a:off x="5752800" y="1064425"/>
            <a:ext cx="5641800" cy="5101366"/>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Sandra Miju Oh</a:t>
            </a:r>
            <a:r>
              <a:rPr lang="en-US" sz="1600" b="0" i="0" u="none" strike="noStrike" cap="none">
                <a:solidFill>
                  <a:srgbClr val="000000"/>
                </a:solidFill>
                <a:latin typeface="Arial"/>
                <a:ea typeface="Arial"/>
                <a:cs typeface="Arial"/>
                <a:sym typeface="Arial"/>
              </a:rPr>
              <a:t> (born July 20, 1971) </a:t>
            </a:r>
            <a:r>
              <a:rPr lang="en-US" sz="1600" b="1" i="0" u="none" strike="noStrike" cap="none">
                <a:solidFill>
                  <a:schemeClr val="dk1"/>
                </a:solidFill>
                <a:latin typeface="Arial"/>
                <a:ea typeface="Arial"/>
                <a:cs typeface="Arial"/>
                <a:sym typeface="Arial"/>
              </a:rPr>
              <a:t> is daughter of Korean immigrants and starred in </a:t>
            </a:r>
            <a:r>
              <a:rPr lang="en-US" sz="1600" b="1" i="1" u="none" strike="noStrike" cap="none">
                <a:solidFill>
                  <a:schemeClr val="dk1"/>
                </a:solidFill>
                <a:latin typeface="Arial"/>
                <a:ea typeface="Arial"/>
                <a:cs typeface="Arial"/>
                <a:sym typeface="Arial"/>
              </a:rPr>
              <a:t>Grey’s Anatomy </a:t>
            </a:r>
            <a:r>
              <a:rPr lang="en-US" sz="1600" b="1" i="0" u="none" strike="noStrike" cap="none">
                <a:solidFill>
                  <a:schemeClr val="dk1"/>
                </a:solidFill>
                <a:latin typeface="Arial"/>
                <a:ea typeface="Arial"/>
                <a:cs typeface="Arial"/>
                <a:sym typeface="Arial"/>
              </a:rPr>
              <a:t>and </a:t>
            </a:r>
            <a:r>
              <a:rPr lang="en-US" sz="1600" b="1" i="1" u="none" strike="noStrike" cap="none">
                <a:solidFill>
                  <a:schemeClr val="dk1"/>
                </a:solidFill>
                <a:latin typeface="Arial"/>
                <a:ea typeface="Arial"/>
                <a:cs typeface="Arial"/>
                <a:sym typeface="Arial"/>
              </a:rPr>
              <a:t>Killing Eve. </a:t>
            </a:r>
            <a:r>
              <a:rPr lang="en-US" sz="1600" b="1" i="0" u="none" strike="noStrike" cap="none">
                <a:solidFill>
                  <a:schemeClr val="dk1"/>
                </a:solidFill>
                <a:latin typeface="Arial"/>
                <a:ea typeface="Arial"/>
                <a:cs typeface="Arial"/>
                <a:sym typeface="Arial"/>
              </a:rPr>
              <a:t>She won two Golden Globe Awards, four Screen Actors Guild Awards, and six Primetime Emmy Award nominations. She recently became the first Asian actress to host the Golden Globe Awards. </a:t>
            </a: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550" b="0" i="0" u="none" strike="noStrike" cap="none">
                <a:solidFill>
                  <a:srgbClr val="202122"/>
                </a:solidFill>
                <a:highlight>
                  <a:srgbClr val="FFFFFF"/>
                </a:highlight>
                <a:latin typeface="Arial"/>
                <a:ea typeface="Arial"/>
                <a:cs typeface="Arial"/>
                <a:sym typeface="Arial"/>
              </a:rPr>
              <a:t>Oh hosted the </a:t>
            </a:r>
            <a:r>
              <a:rPr lang="en-US" sz="1550" b="0" i="0" u="none" strike="noStrike" cap="none">
                <a:solidFill>
                  <a:srgbClr val="0645AD"/>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28th Genie Awards</a:t>
            </a:r>
            <a:r>
              <a:rPr lang="en-US" sz="1550" b="0" i="0" u="none" strike="noStrike" cap="none">
                <a:solidFill>
                  <a:srgbClr val="202122"/>
                </a:solidFill>
                <a:highlight>
                  <a:srgbClr val="FFFFFF"/>
                </a:highlight>
                <a:latin typeface="Arial"/>
                <a:ea typeface="Arial"/>
                <a:cs typeface="Arial"/>
                <a:sym typeface="Arial"/>
              </a:rPr>
              <a:t> in 2008, and became the first Asian woman to host the </a:t>
            </a:r>
            <a:r>
              <a:rPr lang="en-US" sz="1550" b="0" i="0" u="none" strike="noStrike" cap="none">
                <a:solidFill>
                  <a:srgbClr val="0645AD"/>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Golden Globe Awards</a:t>
            </a:r>
            <a:r>
              <a:rPr lang="en-US" sz="1550" b="0" i="0" u="none" strike="noStrike" cap="none">
                <a:solidFill>
                  <a:srgbClr val="202122"/>
                </a:solidFill>
                <a:highlight>
                  <a:srgbClr val="FFFFFF"/>
                </a:highlight>
                <a:latin typeface="Arial"/>
                <a:ea typeface="Arial"/>
                <a:cs typeface="Arial"/>
                <a:sym typeface="Arial"/>
              </a:rPr>
              <a:t> at the </a:t>
            </a:r>
            <a:r>
              <a:rPr lang="en-US" sz="1550" b="0" i="0" u="none" strike="noStrike" cap="none">
                <a:solidFill>
                  <a:srgbClr val="0645AD"/>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76th ceremony in 2019</a:t>
            </a:r>
            <a:r>
              <a:rPr lang="en-US" sz="1550" b="0" i="0" u="none" strike="noStrike" cap="none">
                <a:solidFill>
                  <a:srgbClr val="202122"/>
                </a:solidFill>
                <a:highlight>
                  <a:srgbClr val="FFFFFF"/>
                </a:highlight>
                <a:latin typeface="Arial"/>
                <a:ea typeface="Arial"/>
                <a:cs typeface="Arial"/>
                <a:sym typeface="Arial"/>
              </a:rPr>
              <a:t>.</a:t>
            </a:r>
            <a:r>
              <a:rPr lang="en-US" sz="1900" b="0" i="0" u="none" strike="noStrike" cap="none" baseline="30000">
                <a:solidFill>
                  <a:srgbClr val="0645AD"/>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[2]</a:t>
            </a:r>
            <a:r>
              <a:rPr lang="en-US" sz="1550" b="0" i="0" u="none" strike="noStrike" cap="none">
                <a:solidFill>
                  <a:srgbClr val="202122"/>
                </a:solidFill>
                <a:highlight>
                  <a:srgbClr val="FFFFFF"/>
                </a:highlight>
                <a:latin typeface="Arial"/>
                <a:ea typeface="Arial"/>
                <a:cs typeface="Arial"/>
                <a:sym typeface="Arial"/>
              </a:rPr>
              <a:t> In March 2019, she became the first Asian-Canadian woman to host </a:t>
            </a:r>
            <a:r>
              <a:rPr lang="en-US" sz="1550" b="0" i="1" u="none" strike="noStrike" cap="none">
                <a:solidFill>
                  <a:srgbClr val="0645AD"/>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Saturday Night Live</a:t>
            </a:r>
            <a:r>
              <a:rPr lang="en-US" sz="1550" b="0" i="0" u="none" strike="noStrike" cap="none">
                <a:solidFill>
                  <a:srgbClr val="202122"/>
                </a:solidFill>
                <a:highlight>
                  <a:srgbClr val="FFFFFF"/>
                </a:highlight>
                <a:latin typeface="Arial"/>
                <a:ea typeface="Arial"/>
                <a:cs typeface="Arial"/>
                <a:sym typeface="Arial"/>
              </a:rPr>
              <a:t>, and was just the third actress of Asian descent to do so, after </a:t>
            </a:r>
            <a:r>
              <a:rPr lang="en-US" sz="1550" b="0" i="0" u="none" strike="noStrike" cap="none">
                <a:solidFill>
                  <a:srgbClr val="0645AD"/>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Lucy Liu</a:t>
            </a:r>
            <a:r>
              <a:rPr lang="en-US" sz="1550" b="0" i="0" u="none" strike="noStrike" cap="none">
                <a:solidFill>
                  <a:srgbClr val="202122"/>
                </a:solidFill>
                <a:highlight>
                  <a:srgbClr val="FFFFFF"/>
                </a:highlight>
                <a:latin typeface="Arial"/>
                <a:ea typeface="Arial"/>
                <a:cs typeface="Arial"/>
                <a:sym typeface="Arial"/>
              </a:rPr>
              <a:t> in 2000 and </a:t>
            </a:r>
            <a:r>
              <a:rPr lang="en-US" sz="1550" b="0" i="0" u="none" strike="noStrike" cap="none">
                <a:solidFill>
                  <a:srgbClr val="0645AD"/>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Awkwafina</a:t>
            </a:r>
            <a:r>
              <a:rPr lang="en-US" sz="1550" b="0" i="0" u="none" strike="noStrike" cap="none">
                <a:solidFill>
                  <a:srgbClr val="202122"/>
                </a:solidFill>
                <a:highlight>
                  <a:srgbClr val="FFFFFF"/>
                </a:highlight>
                <a:latin typeface="Arial"/>
                <a:ea typeface="Arial"/>
                <a:cs typeface="Arial"/>
                <a:sym typeface="Arial"/>
              </a:rPr>
              <a:t> in 2018.</a:t>
            </a:r>
            <a:r>
              <a:rPr lang="en-US" sz="1900" b="0" i="0" u="none" strike="noStrike" cap="none" baseline="30000">
                <a:solidFill>
                  <a:srgbClr val="0645AD"/>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[3]</a:t>
            </a:r>
            <a:r>
              <a:rPr lang="en-US" sz="1550" b="0" i="0" u="none" strike="noStrike" cap="none">
                <a:solidFill>
                  <a:srgbClr val="202122"/>
                </a:solidFill>
                <a:highlight>
                  <a:srgbClr val="FFFFFF"/>
                </a:highlight>
                <a:latin typeface="Arial"/>
                <a:ea typeface="Arial"/>
                <a:cs typeface="Arial"/>
                <a:sym typeface="Arial"/>
              </a:rPr>
              <a:t> She was also the first actress of Asian descent to be nominated for the </a:t>
            </a:r>
            <a:r>
              <a:rPr lang="en-US" sz="1550" b="0" i="0" u="none" strike="noStrike" cap="none">
                <a:solidFill>
                  <a:srgbClr val="0645AD"/>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Primetime Emmy Award for Outstanding Lead Actress in a Drama Series</a:t>
            </a:r>
            <a:r>
              <a:rPr lang="en-US" sz="1550" b="0" i="0" u="none" strike="noStrike" cap="none">
                <a:solidFill>
                  <a:srgbClr val="202122"/>
                </a:solidFill>
                <a:highlight>
                  <a:srgbClr val="FFFFFF"/>
                </a:highlight>
                <a:latin typeface="Arial"/>
                <a:ea typeface="Arial"/>
                <a:cs typeface="Arial"/>
                <a:sym typeface="Arial"/>
              </a:rPr>
              <a:t> and the</a:t>
            </a:r>
            <a:r>
              <a:rPr lang="en-US" sz="1850" b="1" i="0" u="none" strike="noStrike" cap="none">
                <a:solidFill>
                  <a:srgbClr val="202122"/>
                </a:solidFill>
                <a:highlight>
                  <a:srgbClr val="FFFFFF"/>
                </a:highlight>
                <a:latin typeface="Arial"/>
                <a:ea typeface="Arial"/>
                <a:cs typeface="Arial"/>
                <a:sym typeface="Arial"/>
              </a:rPr>
              <a:t> first Asian woman to win two Golden Globes.</a:t>
            </a:r>
            <a:r>
              <a:rPr lang="en-US" sz="2200" b="1" i="0" u="none" strike="noStrike" cap="none" baseline="3000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a:t>
            </a:r>
            <a:r>
              <a:rPr lang="en-US" sz="1900" b="0" i="0" u="none" strike="noStrike" cap="none" baseline="30000">
                <a:solidFill>
                  <a:srgbClr val="0645AD"/>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4]</a:t>
            </a:r>
            <a:r>
              <a:rPr lang="en-US" sz="1550" b="0" i="0" u="none" strike="noStrike" cap="none">
                <a:solidFill>
                  <a:srgbClr val="202122"/>
                </a:solidFill>
                <a:highlight>
                  <a:srgbClr val="FFFFFF"/>
                </a:highlight>
                <a:latin typeface="Arial"/>
                <a:ea typeface="Arial"/>
                <a:cs typeface="Arial"/>
                <a:sym typeface="Arial"/>
              </a:rPr>
              <a:t> In 2019, </a:t>
            </a:r>
            <a:r>
              <a:rPr lang="en-US" sz="1550" b="0" i="1" u="none" strike="noStrike" cap="none">
                <a:solidFill>
                  <a:srgbClr val="0645AD"/>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Time</a:t>
            </a:r>
            <a:r>
              <a:rPr lang="en-US" sz="1550" b="0" i="0" u="none" strike="noStrike" cap="none">
                <a:solidFill>
                  <a:srgbClr val="202122"/>
                </a:solidFill>
                <a:highlight>
                  <a:srgbClr val="FFFFFF"/>
                </a:highlight>
                <a:latin typeface="Arial"/>
                <a:ea typeface="Arial"/>
                <a:cs typeface="Arial"/>
                <a:sym typeface="Arial"/>
              </a:rPr>
              <a:t> magazine named Oh one of the </a:t>
            </a:r>
            <a:r>
              <a:rPr lang="en-US" sz="1550" b="0" i="0" u="none" strike="noStrike" cap="none">
                <a:solidFill>
                  <a:srgbClr val="0645AD"/>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100 most influential people in the world</a:t>
            </a:r>
            <a:r>
              <a:rPr lang="en-US" sz="1550" b="0" i="0" u="none" strike="noStrike" cap="none">
                <a:solidFill>
                  <a:srgbClr val="202122"/>
                </a:solidFill>
                <a:highlight>
                  <a:srgbClr val="FFFFFF"/>
                </a:highlight>
                <a:latin typeface="Arial"/>
                <a:ea typeface="Arial"/>
                <a:cs typeface="Arial"/>
                <a:sym typeface="Arial"/>
              </a:rPr>
              <a:t>.</a:t>
            </a:r>
            <a:r>
              <a:rPr lang="en-US" sz="1900" b="0" i="0" u="none" strike="noStrike" cap="none" baseline="30000">
                <a:solidFill>
                  <a:srgbClr val="0645AD"/>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[5]</a:t>
            </a:r>
            <a:r>
              <a:rPr lang="en-US" sz="1550" b="0" i="0" u="none" strike="noStrike" cap="none">
                <a:solidFill>
                  <a:srgbClr val="202122"/>
                </a:solidFill>
                <a:highlight>
                  <a:srgbClr val="FFFFFF"/>
                </a:highlight>
                <a:latin typeface="Arial"/>
                <a:ea typeface="Arial"/>
                <a:cs typeface="Arial"/>
                <a:sym typeface="Arial"/>
              </a:rPr>
              <a:t> In addition to her Canadian citizenship, Oh has been a </a:t>
            </a:r>
            <a:r>
              <a:rPr lang="en-US" sz="1550" b="0" i="0" u="none" strike="noStrike" cap="none">
                <a:solidFill>
                  <a:srgbClr val="0645AD"/>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naturalized</a:t>
            </a:r>
            <a:r>
              <a:rPr lang="en-US" sz="1550" b="0" i="0" u="none" strike="noStrike" cap="none">
                <a:solidFill>
                  <a:srgbClr val="202122"/>
                </a:solidFill>
                <a:highlight>
                  <a:srgbClr val="FFFFFF"/>
                </a:highlight>
                <a:latin typeface="Arial"/>
                <a:ea typeface="Arial"/>
                <a:cs typeface="Arial"/>
                <a:sym typeface="Arial"/>
              </a:rPr>
              <a:t> American citizen since 2018.</a:t>
            </a:r>
            <a:endParaRPr sz="1600" b="0" i="0" u="none" strike="noStrike" cap="none">
              <a:solidFill>
                <a:schemeClr val="dk1"/>
              </a:solidFill>
              <a:latin typeface="Arial"/>
              <a:ea typeface="Arial"/>
              <a:cs typeface="Arial"/>
              <a:sym typeface="Arial"/>
            </a:endParaRPr>
          </a:p>
        </p:txBody>
      </p:sp>
      <p:sp>
        <p:nvSpPr>
          <p:cNvPr id="259" name="Google Shape;259;gd5364c268e_0_21"/>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d5364c268e_0_120"/>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gd5364c268e_0_120"/>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6" name="Google Shape;266;gd5364c268e_0_120"/>
          <p:cNvSpPr txBox="1"/>
          <p:nvPr/>
        </p:nvSpPr>
        <p:spPr>
          <a:xfrm>
            <a:off x="721101" y="696490"/>
            <a:ext cx="67650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5/19/2021,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Naomi Osaka</a:t>
            </a:r>
            <a:endParaRPr sz="3600" b="1" i="0" u="none" strike="noStrike" cap="none" dirty="0">
              <a:solidFill>
                <a:srgbClr val="595959"/>
              </a:solidFill>
              <a:latin typeface="Calibri"/>
              <a:ea typeface="Calibri"/>
              <a:cs typeface="Calibri"/>
              <a:sym typeface="Calibri"/>
            </a:endParaRPr>
          </a:p>
        </p:txBody>
      </p:sp>
      <p:sp>
        <p:nvSpPr>
          <p:cNvPr id="267" name="Google Shape;267;gd5364c268e_0_120"/>
          <p:cNvSpPr txBox="1"/>
          <p:nvPr/>
        </p:nvSpPr>
        <p:spPr>
          <a:xfrm>
            <a:off x="721101" y="2274857"/>
            <a:ext cx="4917968"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rial"/>
                <a:ea typeface="Arial"/>
                <a:cs typeface="Arial"/>
                <a:sym typeface="Arial"/>
              </a:rPr>
              <a:t>Naomi Osaka</a:t>
            </a:r>
            <a:r>
              <a:rPr lang="en-US" sz="1600" b="0" i="0" u="none" strike="noStrike" cap="none">
                <a:solidFill>
                  <a:schemeClr val="dk1"/>
                </a:solidFill>
                <a:latin typeface="Arial"/>
                <a:ea typeface="Arial"/>
                <a:cs typeface="Arial"/>
                <a:sym typeface="Arial"/>
              </a:rPr>
              <a:t>(大坂 なおみ, </a:t>
            </a:r>
            <a:r>
              <a:rPr lang="en-US" sz="1600" b="0" i="1" u="none" strike="noStrike" cap="none">
                <a:solidFill>
                  <a:schemeClr val="dk1"/>
                </a:solidFill>
                <a:latin typeface="Arial"/>
                <a:ea typeface="Arial"/>
                <a:cs typeface="Arial"/>
                <a:sym typeface="Arial"/>
              </a:rPr>
              <a:t>Ōsaka Naomi</a:t>
            </a:r>
            <a:r>
              <a:rPr lang="en-US" sz="1600" b="0" i="0" u="none" strike="noStrike" cap="none">
                <a:solidFill>
                  <a:schemeClr val="dk1"/>
                </a:solidFill>
                <a:latin typeface="Arial"/>
                <a:ea typeface="Arial"/>
                <a:cs typeface="Arial"/>
                <a:sym typeface="Arial"/>
              </a:rPr>
              <a:t>, Japanese pronunciation: </a:t>
            </a:r>
            <a:r>
              <a:rPr lang="en-US" sz="7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[o̞ːsäkä näo̞mi]</a:t>
            </a:r>
            <a:r>
              <a:rPr lang="en-US" sz="1600" b="0" i="0" u="none" strike="noStrike" cap="none">
                <a:solidFill>
                  <a:schemeClr val="dk1"/>
                </a:solidFill>
                <a:latin typeface="Arial"/>
                <a:ea typeface="Arial"/>
                <a:cs typeface="Arial"/>
                <a:sym typeface="Arial"/>
              </a:rPr>
              <a:t>, born October 16, 1997)  is a women’s tennis star born to a Haitian father and a Japanese mother who grew up in the US starting from age 3. She recorded her first professional win in 2014 against US Open champion Samantha Stosur. She defeated her longtime idol and inspiration, Serena Williams in the 2018 US Open.</a:t>
            </a:r>
            <a:endParaRPr sz="1600" b="1" i="0" u="none" strike="noStrike" cap="none">
              <a:solidFill>
                <a:srgbClr val="7F7F7F"/>
              </a:solidFill>
              <a:latin typeface="Calibri"/>
              <a:ea typeface="Calibri"/>
              <a:cs typeface="Calibri"/>
              <a:sym typeface="Calibri"/>
            </a:endParaRPr>
          </a:p>
        </p:txBody>
      </p:sp>
      <p:pic>
        <p:nvPicPr>
          <p:cNvPr id="268" name="Google Shape;268;gd5364c268e_0_120"/>
          <p:cNvPicPr preferRelativeResize="0"/>
          <p:nvPr/>
        </p:nvPicPr>
        <p:blipFill rotWithShape="1">
          <a:blip r:embed="rId4">
            <a:alphaModFix/>
          </a:blip>
          <a:srcRect/>
          <a:stretch/>
        </p:blipFill>
        <p:spPr>
          <a:xfrm>
            <a:off x="5748900" y="1605550"/>
            <a:ext cx="5721999" cy="36468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d5364c268e_0_66"/>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d5364c268e_0_66"/>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gd5364c268e_0_66"/>
          <p:cNvSpPr txBox="1"/>
          <p:nvPr/>
        </p:nvSpPr>
        <p:spPr>
          <a:xfrm>
            <a:off x="689427" y="625999"/>
            <a:ext cx="60999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5/20/2021,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Choi Seok-</a:t>
            </a:r>
            <a:r>
              <a:rPr lang="en-US" sz="3600" b="1" i="0" u="none" strike="noStrike" cap="none" dirty="0" err="1">
                <a:solidFill>
                  <a:srgbClr val="595959"/>
                </a:solidFill>
                <a:latin typeface="Calibri"/>
                <a:ea typeface="Calibri"/>
                <a:cs typeface="Calibri"/>
                <a:sym typeface="Calibri"/>
              </a:rPr>
              <a:t>jeong</a:t>
            </a:r>
            <a:endParaRPr sz="3600" b="1" i="0" u="none" strike="noStrike" cap="none" dirty="0">
              <a:solidFill>
                <a:srgbClr val="595959"/>
              </a:solidFill>
              <a:latin typeface="Calibri"/>
              <a:ea typeface="Calibri"/>
              <a:cs typeface="Calibri"/>
              <a:sym typeface="Calibri"/>
            </a:endParaRPr>
          </a:p>
        </p:txBody>
      </p:sp>
      <p:sp>
        <p:nvSpPr>
          <p:cNvPr id="276" name="Google Shape;276;gd5364c268e_0_66"/>
          <p:cNvSpPr txBox="1"/>
          <p:nvPr/>
        </p:nvSpPr>
        <p:spPr>
          <a:xfrm>
            <a:off x="689427" y="1787560"/>
            <a:ext cx="64209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Choi Seok-jeong</a:t>
            </a:r>
            <a:r>
              <a:rPr lang="en-US" sz="1600" b="0" i="0" u="none" strike="noStrike" cap="none">
                <a:solidFill>
                  <a:srgbClr val="000000"/>
                </a:solidFill>
                <a:latin typeface="Arial"/>
                <a:ea typeface="Arial"/>
                <a:cs typeface="Arial"/>
                <a:sym typeface="Arial"/>
              </a:rPr>
              <a:t> (</a:t>
            </a:r>
            <a:r>
              <a:rPr lang="en-US" sz="16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Korean</a:t>
            </a:r>
            <a:r>
              <a:rPr lang="en-US" sz="1600" b="0" i="0" u="none" strike="noStrike" cap="none">
                <a:solidFill>
                  <a:srgbClr val="000000"/>
                </a:solidFill>
                <a:latin typeface="Arial"/>
                <a:ea typeface="Arial"/>
                <a:cs typeface="Arial"/>
                <a:sym typeface="Arial"/>
              </a:rPr>
              <a:t>: 최석정; </a:t>
            </a:r>
            <a:r>
              <a:rPr lang="en-US" sz="16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Hanja</a:t>
            </a:r>
            <a:r>
              <a:rPr lang="en-US" sz="1600" b="0" i="0" u="none" strike="noStrike" cap="none">
                <a:solidFill>
                  <a:srgbClr val="000000"/>
                </a:solidFill>
                <a:latin typeface="Arial"/>
                <a:ea typeface="Arial"/>
                <a:cs typeface="Arial"/>
                <a:sym typeface="Arial"/>
              </a:rPr>
              <a:t>: 崔錫鼎; 1646–1715) is a Korean mathematician. He published </a:t>
            </a:r>
            <a:r>
              <a:rPr lang="en-US" sz="1600" b="0" i="1" u="none" strike="noStrike" cap="none">
                <a:solidFill>
                  <a:srgbClr val="222222"/>
                </a:solidFill>
                <a:latin typeface="Arial"/>
                <a:ea typeface="Arial"/>
                <a:cs typeface="Arial"/>
                <a:sym typeface="Arial"/>
              </a:rPr>
              <a:t>Gusuryak </a:t>
            </a:r>
            <a:r>
              <a:rPr lang="en-US" sz="1600" b="0" i="0" u="none" strike="noStrike" cap="none">
                <a:solidFill>
                  <a:srgbClr val="222222"/>
                </a:solidFill>
                <a:latin typeface="Arial"/>
                <a:ea typeface="Arial"/>
                <a:cs typeface="Arial"/>
                <a:sym typeface="Arial"/>
              </a:rPr>
              <a:t>which contained</a:t>
            </a:r>
            <a:r>
              <a:rPr lang="en-US" sz="1600" b="0" i="0" u="none" strike="noStrike" cap="none">
                <a:solidFill>
                  <a:srgbClr val="000000"/>
                </a:solidFill>
                <a:latin typeface="Arial"/>
                <a:ea typeface="Arial"/>
                <a:cs typeface="Arial"/>
                <a:sym typeface="Arial"/>
              </a:rPr>
              <a:t> </a:t>
            </a:r>
            <a:r>
              <a:rPr lang="en-US" sz="1600" b="0" i="0" u="none" strike="noStrike" cap="none">
                <a:solidFill>
                  <a:srgbClr val="222222"/>
                </a:solidFill>
                <a:highlight>
                  <a:srgbClr val="FFFFFF"/>
                </a:highlight>
                <a:latin typeface="Arial"/>
                <a:ea typeface="Arial"/>
                <a:cs typeface="Arial"/>
                <a:sym typeface="Arial"/>
              </a:rPr>
              <a:t>Latin squares of order nine used to construct a </a:t>
            </a:r>
            <a:r>
              <a:rPr lang="en-US" sz="1600" b="0" i="0" u="none" strike="noStrike" cap="none">
                <a:solidFill>
                  <a:srgbClr val="222222"/>
                </a:solidFill>
                <a:latin typeface="Arial"/>
                <a:ea typeface="Arial"/>
                <a:cs typeface="Arial"/>
                <a:sym typeface="Arial"/>
              </a:rPr>
              <a:t>magic square</a:t>
            </a:r>
            <a:r>
              <a:rPr lang="en-US" sz="1600" b="0" i="0" u="none" strike="noStrike" cap="none">
                <a:solidFill>
                  <a:srgbClr val="222222"/>
                </a:solidFill>
                <a:highlight>
                  <a:srgbClr val="FFFFFF"/>
                </a:highlight>
                <a:latin typeface="Arial"/>
                <a:ea typeface="Arial"/>
                <a:cs typeface="Arial"/>
                <a:sym typeface="Arial"/>
              </a:rPr>
              <a:t> in 1700, predating Leonard Euler by at least 67 years. In the same book, he also published the hexagonal tortoise problem that involves a hexagonal lattice, like the hexagonal pattern on some tortoises' shells, to the (</a:t>
            </a:r>
            <a:r>
              <a:rPr lang="en-US" sz="1600" b="0" i="1" u="none" strike="noStrike" cap="none">
                <a:solidFill>
                  <a:srgbClr val="222222"/>
                </a:solidFill>
                <a:highlight>
                  <a:srgbClr val="FFFFFF"/>
                </a:highlight>
                <a:latin typeface="Arial"/>
                <a:ea typeface="Arial"/>
                <a:cs typeface="Arial"/>
                <a:sym typeface="Arial"/>
              </a:rPr>
              <a:t>N</a:t>
            </a:r>
            <a:r>
              <a:rPr lang="en-US" sz="1600" b="0" i="0" u="none" strike="noStrike" cap="none">
                <a:solidFill>
                  <a:srgbClr val="222222"/>
                </a:solidFill>
                <a:highlight>
                  <a:srgbClr val="FFFFFF"/>
                </a:highlight>
                <a:latin typeface="Arial"/>
                <a:ea typeface="Arial"/>
                <a:cs typeface="Arial"/>
                <a:sym typeface="Arial"/>
              </a:rPr>
              <a:t>) vertices of which must be assigned integers (from 1 to </a:t>
            </a:r>
            <a:r>
              <a:rPr lang="en-US" sz="1600" b="0" i="1" u="none" strike="noStrike" cap="none">
                <a:solidFill>
                  <a:srgbClr val="222222"/>
                </a:solidFill>
                <a:highlight>
                  <a:srgbClr val="FFFFFF"/>
                </a:highlight>
                <a:latin typeface="Arial"/>
                <a:ea typeface="Arial"/>
                <a:cs typeface="Arial"/>
                <a:sym typeface="Arial"/>
              </a:rPr>
              <a:t>N</a:t>
            </a:r>
            <a:r>
              <a:rPr lang="en-US" sz="1600" b="0" i="0" u="none" strike="noStrike" cap="none">
                <a:solidFill>
                  <a:srgbClr val="222222"/>
                </a:solidFill>
                <a:highlight>
                  <a:srgbClr val="FFFFFF"/>
                </a:highlight>
                <a:latin typeface="Arial"/>
                <a:ea typeface="Arial"/>
                <a:cs typeface="Arial"/>
                <a:sym typeface="Arial"/>
              </a:rPr>
              <a:t>) in such a way that the sum of all integers at the vertices of each hexagon is the same.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a:solidFill>
                <a:schemeClr val="dk1"/>
              </a:solidFill>
              <a:highlight>
                <a:srgbClr val="FFFFFF"/>
              </a:highlight>
              <a:latin typeface="Arial"/>
              <a:ea typeface="Arial"/>
              <a:cs typeface="Arial"/>
              <a:sym typeface="Arial"/>
            </a:endParaRPr>
          </a:p>
        </p:txBody>
      </p:sp>
      <p:pic>
        <p:nvPicPr>
          <p:cNvPr id="277" name="Google Shape;277;gd5364c268e_0_66"/>
          <p:cNvPicPr preferRelativeResize="0"/>
          <p:nvPr/>
        </p:nvPicPr>
        <p:blipFill rotWithShape="1">
          <a:blip r:embed="rId5">
            <a:alphaModFix/>
          </a:blip>
          <a:srcRect/>
          <a:stretch/>
        </p:blipFill>
        <p:spPr>
          <a:xfrm>
            <a:off x="7811649" y="479999"/>
            <a:ext cx="3082605" cy="5897997"/>
          </a:xfrm>
          <a:prstGeom prst="rect">
            <a:avLst/>
          </a:prstGeom>
          <a:noFill/>
          <a:ln>
            <a:noFill/>
          </a:ln>
        </p:spPr>
      </p:pic>
      <p:sp>
        <p:nvSpPr>
          <p:cNvPr id="278" name="Google Shape;278;gd5364c268e_0_66"/>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d51fe86c0a_0_16"/>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4" name="Google Shape;284;gd51fe86c0a_0_16"/>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gd51fe86c0a_0_16"/>
          <p:cNvSpPr txBox="1"/>
          <p:nvPr/>
        </p:nvSpPr>
        <p:spPr>
          <a:xfrm>
            <a:off x="571164" y="494968"/>
            <a:ext cx="9642360" cy="18568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5/21/2021,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Junko </a:t>
            </a:r>
            <a:r>
              <a:rPr lang="en-US" sz="3600" b="1" i="0" u="none" strike="noStrike" cap="none" dirty="0" err="1">
                <a:solidFill>
                  <a:srgbClr val="595959"/>
                </a:solidFill>
                <a:latin typeface="Calibri"/>
                <a:ea typeface="Calibri"/>
                <a:cs typeface="Calibri"/>
                <a:sym typeface="Calibri"/>
              </a:rPr>
              <a:t>Tabei</a:t>
            </a:r>
            <a:endParaRPr sz="36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4400"/>
              <a:buFont typeface="Arial"/>
              <a:buNone/>
            </a:pPr>
            <a:endParaRPr sz="4400" b="1" i="0" u="none" strike="noStrike" cap="none" dirty="0">
              <a:solidFill>
                <a:srgbClr val="595959"/>
              </a:solidFill>
              <a:latin typeface="Calibri"/>
              <a:ea typeface="Calibri"/>
              <a:cs typeface="Calibri"/>
              <a:sym typeface="Calibri"/>
            </a:endParaRPr>
          </a:p>
        </p:txBody>
      </p:sp>
      <p:sp>
        <p:nvSpPr>
          <p:cNvPr id="286" name="Google Shape;286;gd51fe86c0a_0_16"/>
          <p:cNvSpPr txBox="1"/>
          <p:nvPr/>
        </p:nvSpPr>
        <p:spPr>
          <a:xfrm>
            <a:off x="571164" y="1470044"/>
            <a:ext cx="6524460" cy="524254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500"/>
              </a:spcBef>
              <a:spcAft>
                <a:spcPts val="0"/>
              </a:spcAft>
              <a:buNone/>
            </a:pPr>
            <a:r>
              <a:rPr lang="en-US" sz="1550" b="1" i="0" u="none" strike="noStrike" cap="none" dirty="0">
                <a:solidFill>
                  <a:schemeClr val="dk1"/>
                </a:solidFill>
                <a:highlight>
                  <a:srgbClr val="FFFFFF"/>
                </a:highlight>
                <a:latin typeface="Arial"/>
                <a:ea typeface="Arial"/>
                <a:cs typeface="Arial"/>
                <a:sym typeface="Arial"/>
              </a:rPr>
              <a:t>Junko </a:t>
            </a:r>
            <a:r>
              <a:rPr lang="en-US" sz="1550" b="1" i="0" u="none" strike="noStrike" cap="none" dirty="0" err="1">
                <a:solidFill>
                  <a:schemeClr val="dk1"/>
                </a:solidFill>
                <a:highlight>
                  <a:srgbClr val="FFFFFF"/>
                </a:highlight>
                <a:latin typeface="Arial"/>
                <a:ea typeface="Arial"/>
                <a:cs typeface="Arial"/>
                <a:sym typeface="Arial"/>
              </a:rPr>
              <a:t>Tabei</a:t>
            </a:r>
            <a:r>
              <a:rPr lang="en-US" sz="1550" b="1" i="0" u="none" strike="noStrike" cap="none" dirty="0">
                <a:solidFill>
                  <a:schemeClr val="dk1"/>
                </a:solidFill>
                <a:highlight>
                  <a:srgbClr val="FFFFFF"/>
                </a:highlight>
                <a:latin typeface="Arial"/>
                <a:ea typeface="Arial"/>
                <a:cs typeface="Arial"/>
                <a:sym typeface="Arial"/>
              </a:rPr>
              <a:t> </a:t>
            </a:r>
            <a:r>
              <a:rPr lang="en-US" sz="1600" b="0" i="0" u="none" strike="noStrike" cap="none" dirty="0">
                <a:solidFill>
                  <a:srgbClr val="000000"/>
                </a:solidFill>
                <a:highlight>
                  <a:srgbClr val="FFFFFF"/>
                </a:highlight>
                <a:latin typeface="Arial"/>
                <a:ea typeface="Arial"/>
                <a:cs typeface="Arial"/>
                <a:sym typeface="Arial"/>
              </a:rPr>
              <a:t>(</a:t>
            </a:r>
            <a:r>
              <a:rPr lang="en-US" sz="1600" b="0" i="0" u="none" strike="noStrike" cap="none" dirty="0" err="1">
                <a:solidFill>
                  <a:srgbClr val="000000"/>
                </a:solidFill>
                <a:highlight>
                  <a:srgbClr val="FFFFFF"/>
                </a:highlight>
                <a:latin typeface="Arial"/>
                <a:ea typeface="Arial"/>
                <a:cs typeface="Arial"/>
                <a:sym typeface="Arial"/>
              </a:rPr>
              <a:t>田部井</a:t>
            </a:r>
            <a:r>
              <a:rPr lang="en-US" sz="1600" b="0" i="0" u="none" strike="noStrike" cap="none" dirty="0">
                <a:solidFill>
                  <a:srgbClr val="000000"/>
                </a:solidFill>
                <a:highlight>
                  <a:srgbClr val="FFFFFF"/>
                </a:highlight>
                <a:latin typeface="Arial"/>
                <a:ea typeface="Arial"/>
                <a:cs typeface="Arial"/>
                <a:sym typeface="Arial"/>
              </a:rPr>
              <a:t> </a:t>
            </a:r>
            <a:r>
              <a:rPr lang="en-US" sz="1600" b="0" i="0" u="none" strike="noStrike" cap="none" dirty="0" err="1">
                <a:solidFill>
                  <a:srgbClr val="000000"/>
                </a:solidFill>
                <a:highlight>
                  <a:srgbClr val="FFFFFF"/>
                </a:highlight>
                <a:latin typeface="Arial"/>
                <a:ea typeface="Arial"/>
                <a:cs typeface="Arial"/>
                <a:sym typeface="Arial"/>
              </a:rPr>
              <a:t>淳子</a:t>
            </a:r>
            <a:r>
              <a:rPr lang="en-US" sz="1600" b="0" i="0" u="none" strike="noStrike" cap="none" dirty="0">
                <a:solidFill>
                  <a:srgbClr val="000000"/>
                </a:solidFill>
                <a:highlight>
                  <a:srgbClr val="FFFFFF"/>
                </a:highlight>
                <a:latin typeface="Arial"/>
                <a:ea typeface="Arial"/>
                <a:cs typeface="Arial"/>
                <a:sym typeface="Arial"/>
              </a:rPr>
              <a:t>, </a:t>
            </a:r>
            <a:r>
              <a:rPr lang="en-US" sz="1600" b="0" i="1" u="none" strike="noStrike" cap="none" dirty="0" err="1">
                <a:solidFill>
                  <a:srgbClr val="000000"/>
                </a:solidFill>
                <a:highlight>
                  <a:srgbClr val="FFFFFF"/>
                </a:highlight>
                <a:latin typeface="Arial"/>
                <a:ea typeface="Arial"/>
                <a:cs typeface="Arial"/>
                <a:sym typeface="Arial"/>
              </a:rPr>
              <a:t>Tabei</a:t>
            </a:r>
            <a:r>
              <a:rPr lang="en-US" sz="1600" b="0" i="1" u="none" strike="noStrike" cap="none" dirty="0">
                <a:solidFill>
                  <a:srgbClr val="000000"/>
                </a:solidFill>
                <a:highlight>
                  <a:srgbClr val="FFFFFF"/>
                </a:highlight>
                <a:latin typeface="Arial"/>
                <a:ea typeface="Arial"/>
                <a:cs typeface="Arial"/>
                <a:sym typeface="Arial"/>
              </a:rPr>
              <a:t> Junko</a:t>
            </a:r>
            <a:r>
              <a:rPr lang="en-US" sz="1600" b="0" i="0" u="none" strike="noStrike" cap="none" dirty="0">
                <a:solidFill>
                  <a:srgbClr val="000000"/>
                </a:solidFill>
                <a:highlight>
                  <a:srgbClr val="FFFFFF"/>
                </a:highlight>
                <a:latin typeface="Arial"/>
                <a:ea typeface="Arial"/>
                <a:cs typeface="Arial"/>
                <a:sym typeface="Arial"/>
              </a:rPr>
              <a:t>, born </a:t>
            </a:r>
            <a:r>
              <a:rPr lang="en-US" sz="1600" b="1" i="0" u="none" strike="noStrike" cap="none" dirty="0">
                <a:solidFill>
                  <a:srgbClr val="000000"/>
                </a:solidFill>
                <a:highlight>
                  <a:srgbClr val="FFFFFF"/>
                </a:highlight>
                <a:latin typeface="Arial"/>
                <a:ea typeface="Arial"/>
                <a:cs typeface="Arial"/>
                <a:sym typeface="Arial"/>
              </a:rPr>
              <a:t>Junko Ishibashi</a:t>
            </a:r>
            <a:r>
              <a:rPr lang="en-US" sz="1600" b="0" i="0" u="none" strike="noStrike" cap="none" dirty="0">
                <a:solidFill>
                  <a:srgbClr val="000000"/>
                </a:solidFill>
                <a:highlight>
                  <a:srgbClr val="FFFFFF"/>
                </a:highlight>
                <a:latin typeface="Arial"/>
                <a:ea typeface="Arial"/>
                <a:cs typeface="Arial"/>
                <a:sym typeface="Arial"/>
              </a:rPr>
              <a:t>; September 22,1939 – October 20,</a:t>
            </a:r>
            <a:r>
              <a:rPr lang="en-US" sz="1600" dirty="0">
                <a:highlight>
                  <a:srgbClr val="FFFFFF"/>
                </a:highlight>
              </a:rPr>
              <a:t> </a:t>
            </a:r>
            <a:r>
              <a:rPr lang="en-US" sz="1600" b="0" i="0" u="none" strike="noStrike" cap="none" dirty="0">
                <a:solidFill>
                  <a:srgbClr val="000000"/>
                </a:solidFill>
                <a:highlight>
                  <a:srgbClr val="FFFFFF"/>
                </a:highlight>
                <a:latin typeface="Arial"/>
                <a:ea typeface="Arial"/>
                <a:cs typeface="Arial"/>
                <a:sym typeface="Arial"/>
              </a:rPr>
              <a:t>2016)</a:t>
            </a:r>
            <a:r>
              <a:rPr lang="en-US" sz="1550" b="1" i="0" u="none" strike="noStrike" cap="none" dirty="0">
                <a:solidFill>
                  <a:schemeClr val="dk1"/>
                </a:solidFill>
                <a:highlight>
                  <a:srgbClr val="FFFFFF"/>
                </a:highlight>
                <a:latin typeface="Arial"/>
                <a:ea typeface="Arial"/>
                <a:cs typeface="Arial"/>
                <a:sym typeface="Arial"/>
              </a:rPr>
              <a:t> was a Japanese mountaineer and the first woman to reach the top of Mt. Everest. She was also the first woman to climb the highest peak on every continent. She founded the Joshi-</a:t>
            </a:r>
            <a:r>
              <a:rPr lang="en-US" sz="1550" b="1" i="0" u="none" strike="noStrike" cap="none" dirty="0" err="1">
                <a:solidFill>
                  <a:schemeClr val="dk1"/>
                </a:solidFill>
                <a:highlight>
                  <a:srgbClr val="FFFFFF"/>
                </a:highlight>
                <a:latin typeface="Arial"/>
                <a:ea typeface="Arial"/>
                <a:cs typeface="Arial"/>
                <a:sym typeface="Arial"/>
              </a:rPr>
              <a:t>Tohan</a:t>
            </a:r>
            <a:r>
              <a:rPr lang="en-US" sz="1550" b="1" i="0" u="none" strike="noStrike" cap="none" dirty="0">
                <a:solidFill>
                  <a:schemeClr val="dk1"/>
                </a:solidFill>
                <a:highlight>
                  <a:srgbClr val="FFFFFF"/>
                </a:highlight>
                <a:latin typeface="Arial"/>
                <a:ea typeface="Arial"/>
                <a:cs typeface="Arial"/>
                <a:sym typeface="Arial"/>
              </a:rPr>
              <a:t> Club, which was a women-only mountaineering club in Japan—the first of its kind.</a:t>
            </a:r>
            <a:endParaRPr dirty="0"/>
          </a:p>
          <a:p>
            <a:pPr marL="0" marR="0" lvl="0" indent="0" algn="l" rtl="0">
              <a:lnSpc>
                <a:spcPct val="115000"/>
              </a:lnSpc>
              <a:spcBef>
                <a:spcPts val="500"/>
              </a:spcBef>
              <a:spcAft>
                <a:spcPts val="0"/>
              </a:spcAft>
              <a:buNone/>
            </a:pPr>
            <a:r>
              <a:rPr lang="en-US" sz="1550" b="0" i="0" u="none" strike="noStrike" cap="none" dirty="0">
                <a:solidFill>
                  <a:schemeClr val="dk1"/>
                </a:solidFill>
                <a:highlight>
                  <a:srgbClr val="FFFFFF"/>
                </a:highlight>
                <a:latin typeface="Arial"/>
                <a:ea typeface="Arial"/>
                <a:cs typeface="Arial"/>
                <a:sym typeface="Arial"/>
              </a:rPr>
              <a:t>She wanted to create a space for women in Japan to discover climbing, and as a way to combat the discrimination she had encountered in all-male climbing groups. </a:t>
            </a:r>
            <a:r>
              <a:rPr lang="en-US" sz="1550" b="0" i="0" u="none" strike="noStrike" cap="none" dirty="0" err="1">
                <a:solidFill>
                  <a:schemeClr val="dk1"/>
                </a:solidFill>
                <a:highlight>
                  <a:srgbClr val="FFFFFF"/>
                </a:highlight>
                <a:latin typeface="Arial"/>
                <a:ea typeface="Arial"/>
                <a:cs typeface="Arial"/>
                <a:sym typeface="Arial"/>
              </a:rPr>
              <a:t>Tabei</a:t>
            </a:r>
            <a:r>
              <a:rPr lang="en-US" sz="1550" b="0" i="0" u="none" strike="noStrike" cap="none" dirty="0">
                <a:solidFill>
                  <a:schemeClr val="dk1"/>
                </a:solidFill>
                <a:highlight>
                  <a:srgbClr val="FFFFFF"/>
                </a:highlight>
                <a:latin typeface="Arial"/>
                <a:ea typeface="Arial"/>
                <a:cs typeface="Arial"/>
                <a:sym typeface="Arial"/>
              </a:rPr>
              <a:t> refused to take corporate sponsors and funded all her own trips. She funded her climbs through tutoring children in English, accepting paid public appearances and leading mountain climbing tours. She was also an avid environmentalist whose postgraduate studies focused on the degradation of Mt. Everest due to the waste left behind from climbing tourism. </a:t>
            </a:r>
            <a:r>
              <a:rPr lang="en-US" sz="1550" b="0" i="0" u="none" strike="noStrike" cap="none" dirty="0" err="1">
                <a:solidFill>
                  <a:schemeClr val="dk1"/>
                </a:solidFill>
                <a:highlight>
                  <a:srgbClr val="FFFFFF"/>
                </a:highlight>
                <a:latin typeface="Arial"/>
                <a:ea typeface="Arial"/>
                <a:cs typeface="Arial"/>
                <a:sym typeface="Arial"/>
              </a:rPr>
              <a:t>Tabei</a:t>
            </a:r>
            <a:r>
              <a:rPr lang="en-US" sz="1550" b="0" i="0" u="none" strike="noStrike" cap="none" dirty="0">
                <a:solidFill>
                  <a:schemeClr val="dk1"/>
                </a:solidFill>
                <a:highlight>
                  <a:srgbClr val="FFFFFF"/>
                </a:highlight>
                <a:latin typeface="Arial"/>
                <a:ea typeface="Arial"/>
                <a:cs typeface="Arial"/>
                <a:sym typeface="Arial"/>
              </a:rPr>
              <a:t> revolutionized the ideals of who a Japanese woman, wife and mother could be. By the end of her life in 2016, she had scaled 70 mountains, many of which were some of the highest in the world. </a:t>
            </a:r>
            <a:endParaRPr sz="2000" b="0" i="0" u="none" strike="noStrike" cap="none" baseline="30000" dirty="0">
              <a:solidFill>
                <a:srgbClr val="0645AD"/>
              </a:solidFill>
              <a:highlight>
                <a:srgbClr val="FFFFFF"/>
              </a:highlight>
              <a:latin typeface="Arial"/>
              <a:ea typeface="Arial"/>
              <a:cs typeface="Arial"/>
              <a:sym typeface="Arial"/>
            </a:endParaRPr>
          </a:p>
          <a:p>
            <a:pPr marL="0" marR="0" lvl="0" indent="0" algn="l" rtl="0">
              <a:lnSpc>
                <a:spcPct val="100000"/>
              </a:lnSpc>
              <a:spcBef>
                <a:spcPts val="500"/>
              </a:spcBef>
              <a:spcAft>
                <a:spcPts val="0"/>
              </a:spcAft>
              <a:buClr>
                <a:srgbClr val="000000"/>
              </a:buClr>
              <a:buSzPts val="1800"/>
              <a:buFont typeface="Arial"/>
              <a:buNone/>
            </a:pPr>
            <a:endParaRPr sz="1800" b="1" i="0" u="none" strike="noStrike" cap="none" dirty="0">
              <a:solidFill>
                <a:srgbClr val="7F7F7F"/>
              </a:solidFill>
              <a:latin typeface="Calibri"/>
              <a:ea typeface="Calibri"/>
              <a:cs typeface="Calibri"/>
              <a:sym typeface="Calibri"/>
            </a:endParaRPr>
          </a:p>
        </p:txBody>
      </p:sp>
      <p:pic>
        <p:nvPicPr>
          <p:cNvPr id="287" name="Google Shape;287;gd51fe86c0a_0_16"/>
          <p:cNvPicPr preferRelativeResize="0"/>
          <p:nvPr/>
        </p:nvPicPr>
        <p:blipFill rotWithShape="1">
          <a:blip r:embed="rId3">
            <a:alphaModFix/>
          </a:blip>
          <a:srcRect/>
          <a:stretch/>
        </p:blipFill>
        <p:spPr>
          <a:xfrm>
            <a:off x="7362549" y="581050"/>
            <a:ext cx="4437526" cy="5695924"/>
          </a:xfrm>
          <a:prstGeom prst="rect">
            <a:avLst/>
          </a:prstGeom>
          <a:noFill/>
          <a:ln>
            <a:noFill/>
          </a:ln>
        </p:spPr>
      </p:pic>
      <p:sp>
        <p:nvSpPr>
          <p:cNvPr id="288" name="Google Shape;288;gd51fe86c0a_0_16"/>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d609a0db1c_0_52"/>
          <p:cNvSpPr/>
          <p:nvPr/>
        </p:nvSpPr>
        <p:spPr>
          <a:xfrm>
            <a:off x="0" y="2032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d609a0db1c_0_52"/>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5" name="Google Shape;295;gd609a0db1c_0_52"/>
          <p:cNvSpPr txBox="1"/>
          <p:nvPr/>
        </p:nvSpPr>
        <p:spPr>
          <a:xfrm>
            <a:off x="574750" y="480050"/>
            <a:ext cx="8141100" cy="179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5/24/2021,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chemeClr val="dk1"/>
                </a:solidFill>
                <a:highlight>
                  <a:schemeClr val="lt1"/>
                </a:highlight>
                <a:latin typeface="Calibri"/>
                <a:ea typeface="Calibri"/>
                <a:cs typeface="Calibri"/>
                <a:sym typeface="Calibri"/>
              </a:rPr>
              <a:t>  </a:t>
            </a:r>
            <a:r>
              <a:rPr lang="en-US" sz="3600" b="1" i="0" u="none" strike="noStrike" cap="none" dirty="0" err="1">
                <a:solidFill>
                  <a:srgbClr val="595959"/>
                </a:solidFill>
                <a:latin typeface="Calibri"/>
                <a:ea typeface="Calibri"/>
                <a:cs typeface="Calibri"/>
                <a:sym typeface="Calibri"/>
              </a:rPr>
              <a:t>Haunani</a:t>
            </a:r>
            <a:r>
              <a:rPr lang="en-US" sz="3600" b="1" i="0" u="none" strike="noStrike" cap="none" dirty="0">
                <a:solidFill>
                  <a:srgbClr val="595959"/>
                </a:solidFill>
                <a:latin typeface="Calibri"/>
                <a:ea typeface="Calibri"/>
                <a:cs typeface="Calibri"/>
                <a:sym typeface="Calibri"/>
              </a:rPr>
              <a:t>-Kay Trask</a:t>
            </a:r>
            <a:endParaRPr sz="36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4400"/>
              <a:buFont typeface="Arial"/>
              <a:buNone/>
            </a:pPr>
            <a:endParaRPr sz="4400" b="1" i="0" u="none" strike="noStrike" cap="none" dirty="0">
              <a:solidFill>
                <a:srgbClr val="595959"/>
              </a:solidFill>
              <a:latin typeface="Calibri"/>
              <a:ea typeface="Calibri"/>
              <a:cs typeface="Calibri"/>
              <a:sym typeface="Calibri"/>
            </a:endParaRPr>
          </a:p>
        </p:txBody>
      </p:sp>
      <p:sp>
        <p:nvSpPr>
          <p:cNvPr id="296" name="Google Shape;296;gd609a0db1c_0_52"/>
          <p:cNvSpPr txBox="1"/>
          <p:nvPr/>
        </p:nvSpPr>
        <p:spPr>
          <a:xfrm>
            <a:off x="574751" y="1410425"/>
            <a:ext cx="5801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500"/>
              </a:spcBef>
              <a:spcAft>
                <a:spcPts val="0"/>
              </a:spcAft>
              <a:buClr>
                <a:srgbClr val="000000"/>
              </a:buClr>
              <a:buSzPts val="1800"/>
              <a:buFont typeface="Arial"/>
              <a:buNone/>
            </a:pPr>
            <a:endParaRPr sz="1800" b="1" i="0" u="none" strike="noStrike" cap="none">
              <a:solidFill>
                <a:srgbClr val="7F7F7F"/>
              </a:solidFill>
              <a:latin typeface="Calibri"/>
              <a:ea typeface="Calibri"/>
              <a:cs typeface="Calibri"/>
              <a:sym typeface="Calibri"/>
            </a:endParaRPr>
          </a:p>
        </p:txBody>
      </p:sp>
      <p:sp>
        <p:nvSpPr>
          <p:cNvPr id="297" name="Google Shape;297;gd609a0db1c_0_52"/>
          <p:cNvSpPr txBox="1"/>
          <p:nvPr/>
        </p:nvSpPr>
        <p:spPr>
          <a:xfrm>
            <a:off x="5207925" y="1022375"/>
            <a:ext cx="6399300" cy="559380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450" b="1" i="0" u="none" strike="noStrike" cap="none">
                <a:solidFill>
                  <a:schemeClr val="dk1"/>
                </a:solidFill>
                <a:highlight>
                  <a:schemeClr val="lt1"/>
                </a:highlight>
                <a:latin typeface="Arial"/>
                <a:ea typeface="Arial"/>
                <a:cs typeface="Arial"/>
                <a:sym typeface="Arial"/>
              </a:rPr>
              <a:t>Haunani-Kay Trask is an Indigenous Hawaiian educator, activist, Hawaiian nationalist, author, poet, filmmaker and all-around badass. Born in 1949 to a politically active family, many of whom advocated for Hawaiian statehood, Trask has dedicated her life to advocating for a free and independent Hawaiʻi and to keeping Hawaiian culture alive while brutalized under imperial rule.</a:t>
            </a:r>
            <a:r>
              <a:rPr lang="en-US" sz="1450" b="0" i="0" u="none" strike="noStrike" cap="none">
                <a:solidFill>
                  <a:schemeClr val="dk1"/>
                </a:solidFill>
                <a:highlight>
                  <a:schemeClr val="lt1"/>
                </a:highlight>
                <a:latin typeface="Arial"/>
                <a:ea typeface="Arial"/>
                <a:cs typeface="Arial"/>
                <a:sym typeface="Arial"/>
              </a:rPr>
              <a:t> Trask became heavily involved in the anti-Vietnam War movement while studying at the University of Wisconsin, and she became an active supporter of the Black Panther Party while studying at the University of Chicago. It was during her university studies that she made the connection to the symbiotic relationship that racism and capitalism share, and how the system exploits marginalized communities across the globe. Trask has worked tirelessly advocating for Hawaiian sovereignty, has participated in, and organized, protests for land rights. Trask famously confronted white male anthropologists who claimed expertise on Hawaiian culture and politics and spent years teaching at the University of Hawaiʻi at Manoa on the subjects of Polynesian women, political movements in Hawaiʻi and the Pacific Islands. She is a founding member of the Kamakakuokalani Center for Hawaiian Studies at the university and has written numerous books. Trask anchored and produced </a:t>
            </a:r>
            <a:r>
              <a:rPr lang="en-US" sz="1450" b="0" i="1" u="none" strike="noStrike" cap="none">
                <a:solidFill>
                  <a:schemeClr val="dk1"/>
                </a:solidFill>
                <a:highlight>
                  <a:schemeClr val="lt1"/>
                </a:highlight>
                <a:latin typeface="Arial"/>
                <a:ea typeface="Arial"/>
                <a:cs typeface="Arial"/>
                <a:sym typeface="Arial"/>
              </a:rPr>
              <a:t>First Friday,</a:t>
            </a:r>
            <a:r>
              <a:rPr lang="en-US" sz="1450" b="0" i="0" u="none" strike="noStrike" cap="none">
                <a:solidFill>
                  <a:schemeClr val="dk1"/>
                </a:solidFill>
                <a:highlight>
                  <a:schemeClr val="lt1"/>
                </a:highlight>
                <a:latin typeface="Arial"/>
                <a:ea typeface="Arial"/>
                <a:cs typeface="Arial"/>
                <a:sym typeface="Arial"/>
              </a:rPr>
              <a:t> a monthly public television show highlighting cultural and political issues that impact Native Hawaiians. In 2019, she was awarded the</a:t>
            </a:r>
            <a:r>
              <a:rPr lang="en-US" sz="1450" b="0" i="0" u="none" strike="noStrike" cap="none">
                <a:solidFill>
                  <a:schemeClr val="dk1"/>
                </a:solidFill>
                <a:highlight>
                  <a:schemeClr val="lt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450" b="0" i="1" u="none" strike="noStrike" cap="none">
                <a:solidFill>
                  <a:schemeClr val="dk1"/>
                </a:solidFill>
                <a:highlight>
                  <a:schemeClr val="lt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Angela Y. Davis</a:t>
            </a:r>
            <a:r>
              <a:rPr lang="en-US" sz="1450" b="0" i="1" u="none" strike="noStrike" cap="none">
                <a:solidFill>
                  <a:schemeClr val="dk1"/>
                </a:solidFill>
                <a:highlight>
                  <a:schemeClr val="lt1"/>
                </a:highlight>
                <a:latin typeface="Arial"/>
                <a:ea typeface="Arial"/>
                <a:cs typeface="Arial"/>
                <a:sym typeface="Arial"/>
              </a:rPr>
              <a:t> Prize</a:t>
            </a:r>
            <a:r>
              <a:rPr lang="en-US" sz="1450" b="0" i="0" u="none" strike="noStrike" cap="none">
                <a:solidFill>
                  <a:schemeClr val="dk1"/>
                </a:solidFill>
                <a:highlight>
                  <a:schemeClr val="lt1"/>
                </a:highlight>
                <a:latin typeface="Arial"/>
                <a:ea typeface="Arial"/>
                <a:cs typeface="Arial"/>
                <a:sym typeface="Arial"/>
              </a:rPr>
              <a:t> for her work in education, activism and the arts. </a:t>
            </a:r>
            <a:endParaRPr sz="17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50"/>
              <a:buFont typeface="Arial"/>
              <a:buNone/>
            </a:pPr>
            <a:endParaRPr sz="185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298" name="Google Shape;298;gd609a0db1c_0_52"/>
          <p:cNvPicPr preferRelativeResize="0"/>
          <p:nvPr/>
        </p:nvPicPr>
        <p:blipFill rotWithShape="1">
          <a:blip r:embed="rId4">
            <a:alphaModFix/>
          </a:blip>
          <a:srcRect/>
          <a:stretch/>
        </p:blipFill>
        <p:spPr>
          <a:xfrm>
            <a:off x="775175" y="1582013"/>
            <a:ext cx="4176701" cy="4152825"/>
          </a:xfrm>
          <a:prstGeom prst="rect">
            <a:avLst/>
          </a:prstGeom>
          <a:noFill/>
          <a:ln>
            <a:noFill/>
          </a:ln>
        </p:spPr>
      </p:pic>
      <p:sp>
        <p:nvSpPr>
          <p:cNvPr id="299" name="Google Shape;299;gd609a0db1c_0_52"/>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
          <p:cNvSpPr/>
          <p:nvPr/>
        </p:nvSpPr>
        <p:spPr>
          <a:xfrm>
            <a:off x="0" y="0"/>
            <a:ext cx="12192000" cy="6858000"/>
          </a:xfrm>
          <a:prstGeom prst="rect">
            <a:avLst/>
          </a:prstGeom>
          <a:solidFill>
            <a:srgbClr val="8B74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2"/>
          <p:cNvSpPr/>
          <p:nvPr/>
        </p:nvSpPr>
        <p:spPr>
          <a:xfrm>
            <a:off x="477012" y="480060"/>
            <a:ext cx="11237976" cy="589788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2"/>
          <p:cNvSpPr txBox="1"/>
          <p:nvPr/>
        </p:nvSpPr>
        <p:spPr>
          <a:xfrm>
            <a:off x="588463" y="480050"/>
            <a:ext cx="7293900" cy="15080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5/25/2021,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dirty="0">
                <a:solidFill>
                  <a:srgbClr val="595959"/>
                </a:solidFill>
                <a:latin typeface="Calibri"/>
                <a:ea typeface="Calibri"/>
                <a:cs typeface="Calibri"/>
                <a:sym typeface="Calibri"/>
              </a:rPr>
              <a:t>               </a:t>
            </a:r>
            <a:r>
              <a:rPr lang="en-US" sz="3600" b="1" i="0" u="none" strike="noStrike" cap="none" dirty="0">
                <a:solidFill>
                  <a:srgbClr val="595959"/>
                </a:solidFill>
                <a:latin typeface="Calibri"/>
                <a:ea typeface="Calibri"/>
                <a:cs typeface="Calibri"/>
                <a:sym typeface="Calibri"/>
              </a:rPr>
              <a:t>Anna May Wong</a:t>
            </a:r>
            <a:endParaRPr sz="3600" b="1" i="0" u="none" strike="noStrike" cap="none" dirty="0">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Arial"/>
              <a:buNone/>
            </a:pPr>
            <a:r>
              <a:rPr lang="en-US" sz="3200" b="1" i="0" u="none" strike="noStrike" cap="none" dirty="0">
                <a:solidFill>
                  <a:srgbClr val="595959"/>
                </a:solidFill>
                <a:latin typeface="Calibri"/>
                <a:ea typeface="Calibri"/>
                <a:cs typeface="Calibri"/>
                <a:sym typeface="Calibri"/>
              </a:rPr>
              <a:t> </a:t>
            </a:r>
            <a:endParaRPr sz="200" b="0" i="0" u="none" strike="noStrike" cap="none" dirty="0">
              <a:solidFill>
                <a:srgbClr val="000000"/>
              </a:solidFill>
              <a:latin typeface="Arial"/>
              <a:ea typeface="Arial"/>
              <a:cs typeface="Arial"/>
              <a:sym typeface="Arial"/>
            </a:endParaRPr>
          </a:p>
        </p:txBody>
      </p:sp>
      <p:sp>
        <p:nvSpPr>
          <p:cNvPr id="307" name="Google Shape;307;p2"/>
          <p:cNvSpPr txBox="1"/>
          <p:nvPr/>
        </p:nvSpPr>
        <p:spPr>
          <a:xfrm>
            <a:off x="6803288" y="4316307"/>
            <a:ext cx="46044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500" b="0" i="0" u="none" strike="noStrike" cap="none">
                <a:solidFill>
                  <a:srgbClr val="333333"/>
                </a:solidFill>
                <a:highlight>
                  <a:srgbClr val="FFFFFF"/>
                </a:highlight>
                <a:latin typeface="Calibri"/>
                <a:ea typeface="Calibri"/>
                <a:cs typeface="Calibri"/>
                <a:sym typeface="Calibri"/>
              </a:rPr>
              <a:t>Appearing in over sixty movies throughout her career, Anna May Wong was the first Chinese American film star in Hollywood. In addition to her roles in silent films, television, and stage, Wong landed a role in one of the first movies made in Technicolor. Internationally recognized, her legacy continues to influence entertainers around the world.</a:t>
            </a:r>
            <a:endParaRPr sz="1400" b="0" i="0" u="none" strike="noStrike" cap="none">
              <a:solidFill>
                <a:srgbClr val="000000"/>
              </a:solidFill>
              <a:latin typeface="Calibri"/>
              <a:ea typeface="Calibri"/>
              <a:cs typeface="Calibri"/>
              <a:sym typeface="Calibri"/>
            </a:endParaRPr>
          </a:p>
        </p:txBody>
      </p:sp>
      <p:sp>
        <p:nvSpPr>
          <p:cNvPr id="308" name="Google Shape;308;p2"/>
          <p:cNvSpPr txBox="1"/>
          <p:nvPr/>
        </p:nvSpPr>
        <p:spPr>
          <a:xfrm>
            <a:off x="695385" y="1533738"/>
            <a:ext cx="5887800" cy="49743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500"/>
              </a:spcBef>
              <a:spcAft>
                <a:spcPts val="0"/>
              </a:spcAft>
              <a:buClr>
                <a:schemeClr val="dk1"/>
              </a:buClr>
              <a:buSzPts val="1100"/>
              <a:buFont typeface="Arial"/>
              <a:buNone/>
            </a:pPr>
            <a:r>
              <a:rPr lang="en-US" sz="1300" b="1" i="0" u="none" strike="noStrike" cap="none">
                <a:solidFill>
                  <a:schemeClr val="dk1"/>
                </a:solidFill>
                <a:highlight>
                  <a:srgbClr val="FFFFFF"/>
                </a:highlight>
                <a:latin typeface="Arial"/>
                <a:ea typeface="Arial"/>
                <a:cs typeface="Arial"/>
                <a:sym typeface="Arial"/>
              </a:rPr>
              <a:t>Anna May Wong (born Wong Liu Tsong; January 3, 1905 – February 3, 1961) was an American actress, considered to be the first </a:t>
            </a:r>
            <a:r>
              <a:rPr lang="en-US" sz="1300" b="1" i="0" u="none" strike="noStrike" cap="none">
                <a:solidFill>
                  <a:schemeClr val="dk1"/>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Chinese American</a:t>
            </a:r>
            <a:r>
              <a:rPr lang="en-US" sz="1300" b="1" i="0" u="none" strike="noStrike" cap="none">
                <a:solidFill>
                  <a:schemeClr val="dk1"/>
                </a:solidFill>
                <a:highlight>
                  <a:srgbClr val="FFFFFF"/>
                </a:highlight>
                <a:latin typeface="Arial"/>
                <a:ea typeface="Arial"/>
                <a:cs typeface="Arial"/>
                <a:sym typeface="Arial"/>
              </a:rPr>
              <a:t> </a:t>
            </a:r>
            <a:r>
              <a:rPr lang="en-US" sz="1300" b="1" i="0" u="none" strike="noStrike" cap="none">
                <a:solidFill>
                  <a:schemeClr val="dk1"/>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Hollywood</a:t>
            </a:r>
            <a:r>
              <a:rPr lang="en-US" sz="1300" b="1" i="0" u="none" strike="noStrike" cap="none">
                <a:solidFill>
                  <a:schemeClr val="dk1"/>
                </a:solidFill>
                <a:highlight>
                  <a:srgbClr val="FFFFFF"/>
                </a:highlight>
                <a:latin typeface="Arial"/>
                <a:ea typeface="Arial"/>
                <a:cs typeface="Arial"/>
                <a:sym typeface="Arial"/>
              </a:rPr>
              <a:t> movie star,</a:t>
            </a:r>
            <a:r>
              <a:rPr lang="en-US" sz="1300" b="1" i="0" u="none" strike="noStrike" cap="none" baseline="30000">
                <a:solidFill>
                  <a:schemeClr val="dk1"/>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[1]</a:t>
            </a:r>
            <a:r>
              <a:rPr lang="en-US" sz="1300" b="1" i="0" u="none" strike="noStrike" cap="none">
                <a:solidFill>
                  <a:schemeClr val="dk1"/>
                </a:solidFill>
                <a:highlight>
                  <a:srgbClr val="FFFFFF"/>
                </a:highlight>
                <a:latin typeface="Arial"/>
                <a:ea typeface="Arial"/>
                <a:cs typeface="Arial"/>
                <a:sym typeface="Arial"/>
              </a:rPr>
              <a:t> as well as the first Chinese American actress to gain international recognition.</a:t>
            </a:r>
            <a:r>
              <a:rPr lang="en-US" sz="1300" b="1" i="0" u="none" strike="noStrike" cap="none" baseline="30000">
                <a:solidFill>
                  <a:schemeClr val="dk1"/>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[2]</a:t>
            </a:r>
            <a:r>
              <a:rPr lang="en-US" sz="1300" b="1" i="0" u="none" strike="noStrike" cap="none">
                <a:solidFill>
                  <a:schemeClr val="dk1"/>
                </a:solidFill>
                <a:highlight>
                  <a:srgbClr val="FFFFFF"/>
                </a:highlight>
                <a:latin typeface="Arial"/>
                <a:ea typeface="Arial"/>
                <a:cs typeface="Arial"/>
                <a:sym typeface="Arial"/>
              </a:rPr>
              <a:t> Her varied career spanned </a:t>
            </a:r>
            <a:r>
              <a:rPr lang="en-US" sz="1300" b="1" i="0" u="none" strike="noStrike" cap="none">
                <a:solidFill>
                  <a:schemeClr val="dk1"/>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silent film</a:t>
            </a:r>
            <a:r>
              <a:rPr lang="en-US" sz="1300" b="1" i="0" u="none" strike="noStrike" cap="none">
                <a:solidFill>
                  <a:schemeClr val="dk1"/>
                </a:solidFill>
                <a:highlight>
                  <a:srgbClr val="FFFFFF"/>
                </a:highlight>
                <a:latin typeface="Arial"/>
                <a:ea typeface="Arial"/>
                <a:cs typeface="Arial"/>
                <a:sym typeface="Arial"/>
              </a:rPr>
              <a:t>, sound film, television, stage, and radio.</a:t>
            </a:r>
            <a:endParaRPr sz="1300" b="1" i="0" u="none" strike="noStrike" cap="none">
              <a:solidFill>
                <a:schemeClr val="dk1"/>
              </a:solidFill>
              <a:highlight>
                <a:srgbClr val="FFFFFF"/>
              </a:highlight>
              <a:latin typeface="Arial"/>
              <a:ea typeface="Arial"/>
              <a:cs typeface="Arial"/>
              <a:sym typeface="Arial"/>
            </a:endParaRPr>
          </a:p>
          <a:p>
            <a:pPr marL="0" marR="0" lvl="0" indent="0" algn="l" rtl="0">
              <a:lnSpc>
                <a:spcPct val="115000"/>
              </a:lnSpc>
              <a:spcBef>
                <a:spcPts val="50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en-US" sz="1300" b="0" i="0" u="none" strike="noStrike" cap="none">
                <a:solidFill>
                  <a:srgbClr val="333333"/>
                </a:solidFill>
                <a:highlight>
                  <a:srgbClr val="FFFFFF"/>
                </a:highlight>
                <a:latin typeface="Arial"/>
                <a:ea typeface="Arial"/>
                <a:cs typeface="Arial"/>
                <a:sym typeface="Arial"/>
              </a:rPr>
              <a:t>While working on films in the United States, Wong was still asked to play stereotypical Asian roles. When the director of the film </a:t>
            </a:r>
            <a:r>
              <a:rPr lang="en-US" sz="1300" b="0" i="1" u="none" strike="noStrike" cap="none">
                <a:solidFill>
                  <a:srgbClr val="333333"/>
                </a:solidFill>
                <a:highlight>
                  <a:srgbClr val="FFFFFF"/>
                </a:highlight>
                <a:latin typeface="Arial"/>
                <a:ea typeface="Arial"/>
                <a:cs typeface="Arial"/>
                <a:sym typeface="Arial"/>
              </a:rPr>
              <a:t>Dangerous to Know</a:t>
            </a:r>
            <a:r>
              <a:rPr lang="en-US" sz="1300" b="0" i="0" u="none" strike="noStrike" cap="none">
                <a:solidFill>
                  <a:srgbClr val="333333"/>
                </a:solidFill>
                <a:highlight>
                  <a:srgbClr val="FFFFFF"/>
                </a:highlight>
                <a:latin typeface="Arial"/>
                <a:ea typeface="Arial"/>
                <a:cs typeface="Arial"/>
                <a:sym typeface="Arial"/>
              </a:rPr>
              <a:t> asked her to use Japanese mannerisms when playing a Chinese character, Wong refused. Wong later accepted another stereotypical role in </a:t>
            </a:r>
            <a:r>
              <a:rPr lang="en-US" sz="1300" b="0" i="1" u="none" strike="noStrike" cap="none">
                <a:solidFill>
                  <a:srgbClr val="333333"/>
                </a:solidFill>
                <a:highlight>
                  <a:srgbClr val="FFFFFF"/>
                </a:highlight>
                <a:latin typeface="Arial"/>
                <a:ea typeface="Arial"/>
                <a:cs typeface="Arial"/>
                <a:sym typeface="Arial"/>
              </a:rPr>
              <a:t>Daughter of the Dragon </a:t>
            </a:r>
            <a:r>
              <a:rPr lang="en-US" sz="1300" b="0" i="0" u="none" strike="noStrike" cap="none">
                <a:solidFill>
                  <a:srgbClr val="333333"/>
                </a:solidFill>
                <a:highlight>
                  <a:srgbClr val="FFFFFF"/>
                </a:highlight>
                <a:latin typeface="Arial"/>
                <a:ea typeface="Arial"/>
                <a:cs typeface="Arial"/>
                <a:sym typeface="Arial"/>
              </a:rPr>
              <a:t>because she was promised that she would be able to appear in a Josef von Sternberg film. She later appeared in one of her most famous films, </a:t>
            </a:r>
            <a:r>
              <a:rPr lang="en-US" sz="1300" b="0" i="1" u="none" strike="noStrike" cap="none">
                <a:solidFill>
                  <a:srgbClr val="333333"/>
                </a:solidFill>
                <a:highlight>
                  <a:srgbClr val="FFFFFF"/>
                </a:highlight>
                <a:latin typeface="Arial"/>
                <a:ea typeface="Arial"/>
                <a:cs typeface="Arial"/>
                <a:sym typeface="Arial"/>
              </a:rPr>
              <a:t>Shanghai Express</a:t>
            </a:r>
            <a:r>
              <a:rPr lang="en-US" sz="1300" b="0" i="0" u="none" strike="noStrike" cap="none">
                <a:solidFill>
                  <a:srgbClr val="333333"/>
                </a:solidFill>
                <a:highlight>
                  <a:srgbClr val="FFFFFF"/>
                </a:highlight>
                <a:latin typeface="Arial"/>
                <a:ea typeface="Arial"/>
                <a:cs typeface="Arial"/>
                <a:sym typeface="Arial"/>
              </a:rPr>
              <a:t>, with her friend Marlene Dietrich. After this movie in 1932, Wong spent the next year touring China. She returned to the United States in the 1950s and became the first Asian American to lead a US television show for her work on </a:t>
            </a:r>
            <a:r>
              <a:rPr lang="en-US" sz="1300" b="0" i="1" u="none" strike="noStrike" cap="none">
                <a:solidFill>
                  <a:srgbClr val="333333"/>
                </a:solidFill>
                <a:highlight>
                  <a:srgbClr val="FFFFFF"/>
                </a:highlight>
                <a:latin typeface="Arial"/>
                <a:ea typeface="Arial"/>
                <a:cs typeface="Arial"/>
                <a:sym typeface="Arial"/>
              </a:rPr>
              <a:t>The Gallery of Madame Liu-Tsong</a:t>
            </a:r>
            <a:r>
              <a:rPr lang="en-US" sz="1300" b="0" i="0" u="none" strike="noStrike" cap="none">
                <a:solidFill>
                  <a:srgbClr val="333333"/>
                </a:solidFill>
                <a:highlight>
                  <a:srgbClr val="FFFFFF"/>
                </a:highlight>
                <a:latin typeface="Arial"/>
                <a:ea typeface="Arial"/>
                <a:cs typeface="Arial"/>
                <a:sym typeface="Arial"/>
              </a:rPr>
              <a:t>. Wong was also planning to return to film in the United States. Unfortunately, Wong died on February 3, 1961 of a heart attack. She was 56 years old. After her death, the Asian-American Arts Awards and the Asian Fashion Designers group named annual awards after her.</a:t>
            </a: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p:txBody>
      </p:sp>
      <p:pic>
        <p:nvPicPr>
          <p:cNvPr id="309" name="Google Shape;309;p2"/>
          <p:cNvPicPr preferRelativeResize="0"/>
          <p:nvPr/>
        </p:nvPicPr>
        <p:blipFill rotWithShape="1">
          <a:blip r:embed="rId8">
            <a:alphaModFix/>
          </a:blip>
          <a:srcRect/>
          <a:stretch/>
        </p:blipFill>
        <p:spPr>
          <a:xfrm>
            <a:off x="7770850" y="480050"/>
            <a:ext cx="3095775" cy="3726199"/>
          </a:xfrm>
          <a:prstGeom prst="rect">
            <a:avLst/>
          </a:prstGeom>
          <a:noFill/>
          <a:ln>
            <a:noFill/>
          </a:ln>
        </p:spPr>
      </p:pic>
      <p:sp>
        <p:nvSpPr>
          <p:cNvPr id="310" name="Google Shape;310;p2"/>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d5364c268e_0_111"/>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gd5364c268e_0_111"/>
          <p:cNvSpPr/>
          <p:nvPr/>
        </p:nvSpPr>
        <p:spPr>
          <a:xfrm>
            <a:off x="477000" y="48000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7" name="Google Shape;317;gd5364c268e_0_111"/>
          <p:cNvSpPr txBox="1"/>
          <p:nvPr/>
        </p:nvSpPr>
        <p:spPr>
          <a:xfrm>
            <a:off x="584912" y="738015"/>
            <a:ext cx="62373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5/26/2021,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Tiger Woods</a:t>
            </a:r>
            <a:endParaRPr sz="3600" b="1" i="0" u="none" strike="noStrike" cap="none" dirty="0">
              <a:solidFill>
                <a:srgbClr val="595959"/>
              </a:solidFill>
              <a:latin typeface="Calibri"/>
              <a:ea typeface="Calibri"/>
              <a:cs typeface="Calibri"/>
              <a:sym typeface="Calibri"/>
            </a:endParaRPr>
          </a:p>
        </p:txBody>
      </p:sp>
      <p:sp>
        <p:nvSpPr>
          <p:cNvPr id="318" name="Google Shape;318;gd5364c268e_0_111"/>
          <p:cNvSpPr txBox="1"/>
          <p:nvPr/>
        </p:nvSpPr>
        <p:spPr>
          <a:xfrm>
            <a:off x="705402" y="2135070"/>
            <a:ext cx="55494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err="1">
                <a:solidFill>
                  <a:srgbClr val="000000"/>
                </a:solidFill>
                <a:latin typeface="Arial"/>
                <a:ea typeface="Arial"/>
                <a:cs typeface="Arial"/>
                <a:sym typeface="Arial"/>
              </a:rPr>
              <a:t>Eldrick</a:t>
            </a:r>
            <a:r>
              <a:rPr lang="en-US" sz="1600" b="1" i="0" u="none" strike="noStrike" cap="none" dirty="0">
                <a:solidFill>
                  <a:srgbClr val="000000"/>
                </a:solidFill>
                <a:latin typeface="Arial"/>
                <a:ea typeface="Arial"/>
                <a:cs typeface="Arial"/>
                <a:sym typeface="Arial"/>
              </a:rPr>
              <a:t> </a:t>
            </a:r>
            <a:r>
              <a:rPr lang="en-US" sz="1600" b="1" i="0" u="none" strike="noStrike" cap="none" dirty="0" err="1">
                <a:solidFill>
                  <a:srgbClr val="000000"/>
                </a:solidFill>
                <a:latin typeface="Arial"/>
                <a:ea typeface="Arial"/>
                <a:cs typeface="Arial"/>
                <a:sym typeface="Arial"/>
              </a:rPr>
              <a:t>Tont</a:t>
            </a:r>
            <a:r>
              <a:rPr lang="en-US" sz="1600" b="0" i="0" u="none" strike="noStrike" cap="none" dirty="0">
                <a:solidFill>
                  <a:srgbClr val="000000"/>
                </a:solidFill>
                <a:latin typeface="Arial"/>
                <a:ea typeface="Arial"/>
                <a:cs typeface="Arial"/>
                <a:sym typeface="Arial"/>
              </a:rPr>
              <a:t> "</a:t>
            </a:r>
            <a:r>
              <a:rPr lang="en-US" sz="1600" b="1" i="0" u="none" strike="noStrike" cap="none" dirty="0">
                <a:solidFill>
                  <a:srgbClr val="000000"/>
                </a:solidFill>
                <a:latin typeface="Arial"/>
                <a:ea typeface="Arial"/>
                <a:cs typeface="Arial"/>
                <a:sym typeface="Arial"/>
              </a:rPr>
              <a:t>Tiger</a:t>
            </a:r>
            <a:r>
              <a:rPr lang="en-US" sz="1600" b="0" i="0" u="none" strike="noStrike" cap="none" dirty="0">
                <a:solidFill>
                  <a:srgbClr val="000000"/>
                </a:solidFill>
                <a:latin typeface="Arial"/>
                <a:ea typeface="Arial"/>
                <a:cs typeface="Arial"/>
                <a:sym typeface="Arial"/>
              </a:rPr>
              <a:t>" </a:t>
            </a:r>
            <a:r>
              <a:rPr lang="en-US" sz="1600" b="1" i="0" u="none" strike="noStrike" cap="none" dirty="0">
                <a:solidFill>
                  <a:srgbClr val="000000"/>
                </a:solidFill>
                <a:latin typeface="Arial"/>
                <a:ea typeface="Arial"/>
                <a:cs typeface="Arial"/>
                <a:sym typeface="Arial"/>
              </a:rPr>
              <a:t>Woods</a:t>
            </a:r>
            <a:r>
              <a:rPr lang="en-US" sz="1600" b="0" i="0" u="none" strike="noStrike" cap="none" dirty="0">
                <a:solidFill>
                  <a:srgbClr val="000000"/>
                </a:solidFill>
                <a:latin typeface="Arial"/>
                <a:ea typeface="Arial"/>
                <a:cs typeface="Arial"/>
                <a:sym typeface="Arial"/>
              </a:rPr>
              <a:t> (born December 30, 1975) </a:t>
            </a:r>
            <a:r>
              <a:rPr lang="en-US" sz="1600" b="0" i="0" u="none" strike="noStrike" cap="none" dirty="0">
                <a:solidFill>
                  <a:schemeClr val="dk1"/>
                </a:solidFill>
                <a:latin typeface="Arial"/>
                <a:ea typeface="Arial"/>
                <a:cs typeface="Arial"/>
                <a:sym typeface="Arial"/>
              </a:rPr>
              <a:t>was born to an African-American army officer and a Thai mother. He is a professional golfer who became the youngest man and first African American to win the U.S. Masters in 1997 at only 21. He won another 13 majors and was named the PGA Player of the Year 10 times over the following 12 years. He claimed another victory 11 years later at the 2019 Masters, overcoming ongoing personal problems from 2009.</a:t>
            </a:r>
            <a:endParaRPr sz="1600" b="1" i="0" u="none" strike="noStrike" cap="none" dirty="0">
              <a:solidFill>
                <a:srgbClr val="7F7F7F"/>
              </a:solidFill>
              <a:latin typeface="Calibri"/>
              <a:ea typeface="Calibri"/>
              <a:cs typeface="Calibri"/>
              <a:sym typeface="Calibri"/>
            </a:endParaRPr>
          </a:p>
        </p:txBody>
      </p:sp>
      <p:pic>
        <p:nvPicPr>
          <p:cNvPr id="319" name="Google Shape;319;gd5364c268e_0_111"/>
          <p:cNvPicPr preferRelativeResize="0"/>
          <p:nvPr/>
        </p:nvPicPr>
        <p:blipFill rotWithShape="1">
          <a:blip r:embed="rId3">
            <a:alphaModFix/>
          </a:blip>
          <a:srcRect/>
          <a:stretch/>
        </p:blipFill>
        <p:spPr>
          <a:xfrm>
            <a:off x="6405772" y="1119500"/>
            <a:ext cx="4890774" cy="43394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4400"/>
              <a:buFont typeface="Arial"/>
              <a:buNone/>
            </a:pPr>
            <a:r>
              <a:rPr lang="en-US" sz="3200" b="1" i="0" u="none" strike="noStrike" cap="none">
                <a:solidFill>
                  <a:srgbClr val="595959"/>
                </a:solidFill>
                <a:latin typeface="Calibri"/>
                <a:ea typeface="Calibri"/>
                <a:cs typeface="Calibri"/>
                <a:sym typeface="Calibri"/>
              </a:rPr>
              <a:t>Today is 5/4/2021, our AAPI hero is</a:t>
            </a:r>
            <a:endParaRPr sz="3200" b="1"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Arial"/>
              <a:buNone/>
            </a:pPr>
            <a:r>
              <a:rPr lang="en-US" sz="3200" b="1" i="0" u="none" strike="noStrike" cap="none">
                <a:solidFill>
                  <a:srgbClr val="595959"/>
                </a:solidFill>
                <a:latin typeface="Calibri"/>
                <a:ea typeface="Calibri"/>
                <a:cs typeface="Calibri"/>
                <a:sym typeface="Calibri"/>
              </a:rPr>
              <a:t>               Anna May Wong</a:t>
            </a:r>
            <a:endParaRPr sz="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5" name="Google Shape;325;p3"/>
          <p:cNvSpPr txBox="1"/>
          <p:nvPr/>
        </p:nvSpPr>
        <p:spPr>
          <a:xfrm>
            <a:off x="6824225" y="229375"/>
            <a:ext cx="5367900" cy="22605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400"/>
              <a:buFont typeface="Arial"/>
              <a:buNone/>
            </a:pPr>
            <a:r>
              <a:rPr lang="en-US" sz="2400" b="1" i="0" u="none" strike="noStrike" cap="none" dirty="0">
                <a:solidFill>
                  <a:schemeClr val="lt1"/>
                </a:solidFill>
                <a:highlight>
                  <a:srgbClr val="595959"/>
                </a:highlight>
                <a:latin typeface="Calibri"/>
                <a:ea typeface="Calibri"/>
                <a:cs typeface="Calibri"/>
                <a:sym typeface="Calibri"/>
              </a:rPr>
              <a:t>Today is 5/27/2021, our AAPI hero is</a:t>
            </a:r>
            <a:endParaRPr sz="2400" b="1" i="0" u="none" strike="noStrike" cap="none" dirty="0">
              <a:solidFill>
                <a:schemeClr val="lt1"/>
              </a:solidFill>
              <a:highlight>
                <a:srgbClr val="595959"/>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4400"/>
              <a:buFont typeface="Arial"/>
              <a:buNone/>
            </a:pPr>
            <a:r>
              <a:rPr lang="en-US" sz="2400" b="1" i="0" u="none" strike="noStrike" cap="none" dirty="0">
                <a:solidFill>
                  <a:schemeClr val="lt1"/>
                </a:solidFill>
                <a:highlight>
                  <a:srgbClr val="595959"/>
                </a:highlight>
                <a:latin typeface="Calibri"/>
                <a:ea typeface="Calibri"/>
                <a:cs typeface="Calibri"/>
                <a:sym typeface="Calibri"/>
              </a:rPr>
              <a:t>           </a:t>
            </a:r>
            <a:endParaRPr sz="2400" b="0" i="0" u="none" strike="noStrike" cap="none" dirty="0">
              <a:solidFill>
                <a:schemeClr val="lt1"/>
              </a:solidFill>
              <a:highlight>
                <a:srgbClr val="595959"/>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400" b="0" i="0" u="none" strike="noStrike" cap="none" dirty="0">
                <a:solidFill>
                  <a:schemeClr val="lt1"/>
                </a:solidFill>
                <a:highlight>
                  <a:srgbClr val="595959"/>
                </a:highlight>
                <a:latin typeface="Georgia"/>
                <a:ea typeface="Georgia"/>
                <a:cs typeface="Georgia"/>
                <a:sym typeface="Georgia"/>
              </a:rPr>
              <a:t>     </a:t>
            </a:r>
            <a:r>
              <a:rPr lang="en-US" sz="3600" b="1" i="0" u="none" strike="noStrike" cap="none" dirty="0">
                <a:solidFill>
                  <a:schemeClr val="lt1"/>
                </a:solidFill>
                <a:latin typeface="Calibri"/>
                <a:ea typeface="Calibri"/>
                <a:cs typeface="Calibri"/>
                <a:sym typeface="Calibri"/>
              </a:rPr>
              <a:t>Dr. </a:t>
            </a:r>
            <a:r>
              <a:rPr lang="en-US" sz="3600" b="1" i="0" u="none" strike="noStrike" cap="none" dirty="0" err="1">
                <a:solidFill>
                  <a:schemeClr val="lt1"/>
                </a:solidFill>
                <a:latin typeface="Calibri"/>
                <a:ea typeface="Calibri"/>
                <a:cs typeface="Calibri"/>
                <a:sym typeface="Calibri"/>
              </a:rPr>
              <a:t>Chien-Shiung</a:t>
            </a:r>
            <a:r>
              <a:rPr lang="en-US" sz="3600" b="1" i="0" u="none" strike="noStrike" cap="none" dirty="0">
                <a:solidFill>
                  <a:schemeClr val="lt1"/>
                </a:solidFill>
                <a:latin typeface="Calibri"/>
                <a:ea typeface="Calibri"/>
                <a:cs typeface="Calibri"/>
                <a:sym typeface="Calibri"/>
              </a:rPr>
              <a:t> Wu</a:t>
            </a:r>
            <a:endParaRPr sz="3600" b="1" i="0" u="none" strike="noStrike" cap="none" dirty="0">
              <a:solidFill>
                <a:schemeClr val="lt1"/>
              </a:solidFill>
              <a:latin typeface="Calibri"/>
              <a:ea typeface="Calibri"/>
              <a:cs typeface="Calibri"/>
              <a:sym typeface="Calibri"/>
            </a:endParaRPr>
          </a:p>
          <a:p>
            <a:pPr marL="0" marR="0" lvl="0" indent="0" algn="l" rtl="0">
              <a:lnSpc>
                <a:spcPct val="130000"/>
              </a:lnSpc>
              <a:spcBef>
                <a:spcPts val="0"/>
              </a:spcBef>
              <a:spcAft>
                <a:spcPts val="0"/>
              </a:spcAft>
              <a:buClr>
                <a:schemeClr val="dk1"/>
              </a:buClr>
              <a:buSzPts val="1100"/>
              <a:buFont typeface="Arial"/>
              <a:buNone/>
            </a:pPr>
            <a:r>
              <a:rPr lang="en-US" sz="2400" b="0" i="0" u="none" strike="noStrike" cap="none" dirty="0">
                <a:solidFill>
                  <a:schemeClr val="lt1"/>
                </a:solidFill>
                <a:highlight>
                  <a:srgbClr val="595959"/>
                </a:highlight>
                <a:latin typeface="Georgia"/>
                <a:ea typeface="Georgia"/>
                <a:cs typeface="Georgia"/>
                <a:sym typeface="Georgia"/>
              </a:rPr>
              <a:t>        The First Lady of Physics</a:t>
            </a:r>
            <a:endParaRPr sz="2900" b="0" i="0" u="none" strike="noStrike" cap="none" dirty="0">
              <a:solidFill>
                <a:schemeClr val="lt1"/>
              </a:solidFill>
              <a:highlight>
                <a:srgbClr val="595959"/>
              </a:highlight>
              <a:latin typeface="Arial"/>
              <a:ea typeface="Arial"/>
              <a:cs typeface="Arial"/>
              <a:sym typeface="Arial"/>
            </a:endParaRPr>
          </a:p>
          <a:p>
            <a:pPr marL="0" marR="0" lvl="0" indent="0" algn="l" rtl="0">
              <a:lnSpc>
                <a:spcPct val="130000"/>
              </a:lnSpc>
              <a:spcBef>
                <a:spcPts val="0"/>
              </a:spcBef>
              <a:spcAft>
                <a:spcPts val="0"/>
              </a:spcAft>
              <a:buClr>
                <a:schemeClr val="dk1"/>
              </a:buClr>
              <a:buSzPts val="1100"/>
              <a:buFont typeface="Arial"/>
              <a:buNone/>
            </a:pPr>
            <a:endParaRPr sz="900" b="0" i="0" u="none" strike="noStrike" cap="none" dirty="0">
              <a:solidFill>
                <a:schemeClr val="lt1"/>
              </a:solidFill>
              <a:highlight>
                <a:schemeClr val="accent3"/>
              </a:highlight>
              <a:latin typeface="Georgia"/>
              <a:ea typeface="Georgia"/>
              <a:cs typeface="Georgia"/>
              <a:sym typeface="Georgia"/>
            </a:endParaRPr>
          </a:p>
          <a:p>
            <a:pPr marL="0" marR="0" lvl="0" indent="0" algn="l" rtl="0">
              <a:lnSpc>
                <a:spcPct val="100000"/>
              </a:lnSpc>
              <a:spcBef>
                <a:spcPts val="0"/>
              </a:spcBef>
              <a:spcAft>
                <a:spcPts val="0"/>
              </a:spcAft>
              <a:buClr>
                <a:srgbClr val="000000"/>
              </a:buClr>
              <a:buSzPts val="4400"/>
              <a:buFont typeface="Arial"/>
              <a:buNone/>
            </a:pPr>
            <a:endParaRPr sz="1400" b="0" i="0" u="none" strike="noStrike" cap="none" dirty="0">
              <a:solidFill>
                <a:srgbClr val="000000"/>
              </a:solidFill>
              <a:latin typeface="Arial"/>
              <a:ea typeface="Arial"/>
              <a:cs typeface="Arial"/>
              <a:sym typeface="Arial"/>
            </a:endParaRPr>
          </a:p>
        </p:txBody>
      </p:sp>
      <p:sp>
        <p:nvSpPr>
          <p:cNvPr id="326" name="Google Shape;326;p3"/>
          <p:cNvSpPr txBox="1"/>
          <p:nvPr/>
        </p:nvSpPr>
        <p:spPr>
          <a:xfrm>
            <a:off x="512471" y="4449725"/>
            <a:ext cx="11382300" cy="21789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US" sz="1600" b="0" i="0" u="none" strike="noStrike" cap="none">
                <a:solidFill>
                  <a:schemeClr val="lt1"/>
                </a:solidFill>
                <a:highlight>
                  <a:srgbClr val="595959"/>
                </a:highlight>
                <a:latin typeface="Arial"/>
                <a:ea typeface="Arial"/>
                <a:cs typeface="Arial"/>
                <a:sym typeface="Arial"/>
              </a:rPr>
              <a:t>Dr. Wu received numerous awards for her work, including eight honorary degrees, the National Medal of Science (1975), the first Wolf Prize in Physics awarded by the state of Israel (1978), the first Research Corporation Award given to a woman (1959), and the first Comstock Award given to a woman from the National Academy of Sciences (1964). She was elected as a member of the National Academy of Sciences in 1958, and in 1990, Dr. Wu became the first living scientist with an asteroid named after her.</a:t>
            </a:r>
            <a:endParaRPr sz="1600" b="0" i="0" u="none" strike="noStrike" cap="none">
              <a:solidFill>
                <a:schemeClr val="lt1"/>
              </a:solidFill>
              <a:highlight>
                <a:srgbClr val="595959"/>
              </a:highlight>
              <a:latin typeface="Arial"/>
              <a:ea typeface="Arial"/>
              <a:cs typeface="Arial"/>
              <a:sym typeface="Arial"/>
            </a:endParaRPr>
          </a:p>
          <a:p>
            <a:pPr marL="0" marR="0" lvl="0" indent="0" algn="l" rtl="0">
              <a:lnSpc>
                <a:spcPct val="115000"/>
              </a:lnSpc>
              <a:spcBef>
                <a:spcPts val="1100"/>
              </a:spcBef>
              <a:spcAft>
                <a:spcPts val="1100"/>
              </a:spcAft>
              <a:buClr>
                <a:schemeClr val="dk1"/>
              </a:buClr>
              <a:buSzPts val="1100"/>
              <a:buFont typeface="Arial"/>
              <a:buNone/>
            </a:pPr>
            <a:r>
              <a:rPr lang="en-US" sz="1600" b="0" i="0" u="none" strike="noStrike" cap="none">
                <a:solidFill>
                  <a:schemeClr val="lt1"/>
                </a:solidFill>
                <a:highlight>
                  <a:srgbClr val="595959"/>
                </a:highlight>
                <a:latin typeface="Arial"/>
                <a:ea typeface="Arial"/>
                <a:cs typeface="Arial"/>
                <a:sym typeface="Arial"/>
              </a:rPr>
              <a:t>As one of the world’s foremost nuclear physicists, Dr. Wu’s work was instrumental in shaping modern physical theory and blazing a trail for women in science.</a:t>
            </a:r>
            <a:endParaRPr sz="1600" b="0" i="0" u="none" strike="noStrike" cap="none">
              <a:solidFill>
                <a:schemeClr val="lt1"/>
              </a:solidFill>
              <a:highlight>
                <a:srgbClr val="595959"/>
              </a:highlight>
              <a:latin typeface="Arial"/>
              <a:ea typeface="Arial"/>
              <a:cs typeface="Arial"/>
              <a:sym typeface="Arial"/>
            </a:endParaRPr>
          </a:p>
        </p:txBody>
      </p:sp>
      <p:sp>
        <p:nvSpPr>
          <p:cNvPr id="327" name="Google Shape;327;p3"/>
          <p:cNvSpPr txBox="1"/>
          <p:nvPr/>
        </p:nvSpPr>
        <p:spPr>
          <a:xfrm>
            <a:off x="6839296" y="2021277"/>
            <a:ext cx="5182276" cy="256989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highlight>
                  <a:srgbClr val="595959"/>
                </a:highlight>
                <a:latin typeface="Arial"/>
                <a:ea typeface="Arial"/>
                <a:cs typeface="Arial"/>
                <a:sym typeface="Arial"/>
              </a:rPr>
              <a:t>Chien-Shiung Wu (1912-1997) was a Chinese American physicist. During the Manhattan Project, she worked at Columbia University, helping develop the process for separating uranium metal into U-235 and U-238 isotopes by gaseous diffusion. This process was replicated at a grand scale at the K-25 Plant in Oak Ridge. She also developed improved Geiger counters for measuring nuclear radiation levels. </a:t>
            </a:r>
            <a:endParaRPr/>
          </a:p>
          <a:p>
            <a:pPr marL="0" marR="0" lvl="0" indent="0" algn="l" rtl="0">
              <a:lnSpc>
                <a:spcPct val="100000"/>
              </a:lnSpc>
              <a:spcBef>
                <a:spcPts val="0"/>
              </a:spcBef>
              <a:spcAft>
                <a:spcPts val="0"/>
              </a:spcAft>
              <a:buNone/>
            </a:pPr>
            <a:r>
              <a:rPr lang="en-US" sz="1300" b="0" i="0" u="none" strike="noStrike" cap="none">
                <a:solidFill>
                  <a:schemeClr val="lt1"/>
                </a:solidFill>
                <a:latin typeface="Calibri"/>
                <a:ea typeface="Calibri"/>
                <a:cs typeface="Calibri"/>
                <a:sym typeface="Calibri"/>
              </a:rPr>
              <a:t>https://www.atomicheritage.org/profile/chien-shiung-wu</a:t>
            </a:r>
            <a:endParaRPr sz="1300" b="0" i="0" u="none" strike="noStrike" cap="none">
              <a:solidFill>
                <a:schemeClr val="lt1"/>
              </a:solidFill>
              <a:highlight>
                <a:srgbClr val="595959"/>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lt1"/>
              </a:solidFill>
              <a:latin typeface="Calibri"/>
              <a:ea typeface="Calibri"/>
              <a:cs typeface="Calibri"/>
              <a:sym typeface="Calibri"/>
            </a:endParaRPr>
          </a:p>
        </p:txBody>
      </p:sp>
      <p:sp>
        <p:nvSpPr>
          <p:cNvPr id="328" name="Google Shape;328;p3"/>
          <p:cNvSpPr txBox="1"/>
          <p:nvPr/>
        </p:nvSpPr>
        <p:spPr>
          <a:xfrm>
            <a:off x="7178234" y="2613391"/>
            <a:ext cx="43776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329" name="Google Shape;329;p3"/>
          <p:cNvPicPr preferRelativeResize="0"/>
          <p:nvPr/>
        </p:nvPicPr>
        <p:blipFill rotWithShape="1">
          <a:blip r:embed="rId3">
            <a:alphaModFix/>
          </a:blip>
          <a:srcRect/>
          <a:stretch/>
        </p:blipFill>
        <p:spPr>
          <a:xfrm>
            <a:off x="312300" y="374375"/>
            <a:ext cx="6385124" cy="3570450"/>
          </a:xfrm>
          <a:prstGeom prst="rect">
            <a:avLst/>
          </a:prstGeom>
          <a:noFill/>
          <a:ln>
            <a:noFill/>
          </a:ln>
        </p:spPr>
      </p:pic>
      <p:sp>
        <p:nvSpPr>
          <p:cNvPr id="330" name="Google Shape;330;p3"/>
          <p:cNvSpPr txBox="1"/>
          <p:nvPr/>
        </p:nvSpPr>
        <p:spPr>
          <a:xfrm>
            <a:off x="7292314" y="6470332"/>
            <a:ext cx="48285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 and Atomic  Heritage Foundation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d5364c268e_0_84"/>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gd5364c268e_0_84"/>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gd5364c268e_0_84"/>
          <p:cNvSpPr txBox="1"/>
          <p:nvPr/>
        </p:nvSpPr>
        <p:spPr>
          <a:xfrm>
            <a:off x="659006" y="508724"/>
            <a:ext cx="65814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5/28/2021,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a:solidFill>
                  <a:srgbClr val="595959"/>
                </a:solidFill>
                <a:latin typeface="Calibri"/>
                <a:ea typeface="Calibri"/>
                <a:cs typeface="Calibri"/>
                <a:sym typeface="Calibri"/>
              </a:rPr>
              <a:t>Steven </a:t>
            </a:r>
            <a:r>
              <a:rPr lang="en-US" sz="3600" b="1" i="0" u="none" strike="noStrike" cap="none" dirty="0" err="1">
                <a:solidFill>
                  <a:srgbClr val="595959"/>
                </a:solidFill>
                <a:latin typeface="Calibri"/>
                <a:ea typeface="Calibri"/>
                <a:cs typeface="Calibri"/>
                <a:sym typeface="Calibri"/>
              </a:rPr>
              <a:t>Yeun</a:t>
            </a:r>
            <a:endParaRPr sz="3600" b="1" i="0" u="none" strike="noStrike" cap="none" dirty="0">
              <a:solidFill>
                <a:srgbClr val="595959"/>
              </a:solidFill>
              <a:latin typeface="Calibri"/>
              <a:ea typeface="Calibri"/>
              <a:cs typeface="Calibri"/>
              <a:sym typeface="Calibri"/>
            </a:endParaRPr>
          </a:p>
        </p:txBody>
      </p:sp>
      <p:sp>
        <p:nvSpPr>
          <p:cNvPr id="338" name="Google Shape;338;gd5364c268e_0_84"/>
          <p:cNvSpPr txBox="1"/>
          <p:nvPr/>
        </p:nvSpPr>
        <p:spPr>
          <a:xfrm>
            <a:off x="659006" y="1769506"/>
            <a:ext cx="4761900" cy="402876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Steven </a:t>
            </a:r>
            <a:r>
              <a:rPr lang="en-US" sz="1600" b="1" i="0" u="none" strike="noStrike" cap="none" dirty="0" err="1">
                <a:solidFill>
                  <a:srgbClr val="000000"/>
                </a:solidFill>
                <a:latin typeface="Arial"/>
                <a:ea typeface="Arial"/>
                <a:cs typeface="Arial"/>
                <a:sym typeface="Arial"/>
              </a:rPr>
              <a:t>Yeun</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US" sz="1600" b="0" i="0" u="sng" strike="noStrike" cap="none" dirty="0" err="1">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jʌn</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Korean</a:t>
            </a:r>
            <a:r>
              <a:rPr lang="en-US" sz="1600" b="0" i="0" u="none" strike="noStrike" cap="none" dirty="0">
                <a:solidFill>
                  <a:srgbClr val="000000"/>
                </a:solidFill>
                <a:latin typeface="Arial"/>
                <a:ea typeface="Arial"/>
                <a:cs typeface="Arial"/>
                <a:sym typeface="Arial"/>
              </a:rPr>
              <a:t>: </a:t>
            </a:r>
            <a:r>
              <a:rPr lang="en-US" sz="1600" b="0" i="0" u="none" strike="noStrike" cap="none" dirty="0" err="1">
                <a:solidFill>
                  <a:srgbClr val="000000"/>
                </a:solidFill>
                <a:latin typeface="Arial"/>
                <a:ea typeface="Arial"/>
                <a:cs typeface="Arial"/>
                <a:sym typeface="Arial"/>
              </a:rPr>
              <a:t>연상엽</a:t>
            </a:r>
            <a:r>
              <a:rPr lang="en-US" sz="1600" b="0" i="0" u="none" strike="noStrike" cap="none" dirty="0">
                <a:solidFill>
                  <a:srgbClr val="000000"/>
                </a:solidFill>
                <a:latin typeface="Arial"/>
                <a:ea typeface="Arial"/>
                <a:cs typeface="Arial"/>
                <a:sym typeface="Arial"/>
              </a:rPr>
              <a:t>; born </a:t>
            </a:r>
            <a:r>
              <a:rPr lang="en-US" sz="1600" b="1" i="0" u="none" strike="noStrike" cap="none" dirty="0" err="1">
                <a:solidFill>
                  <a:srgbClr val="000000"/>
                </a:solidFill>
                <a:latin typeface="Arial"/>
                <a:ea typeface="Arial"/>
                <a:cs typeface="Arial"/>
                <a:sym typeface="Arial"/>
              </a:rPr>
              <a:t>Yeun</a:t>
            </a:r>
            <a:r>
              <a:rPr lang="en-US" sz="1600" b="1" i="0" u="none" strike="noStrike" cap="none" dirty="0">
                <a:solidFill>
                  <a:srgbClr val="000000"/>
                </a:solidFill>
                <a:latin typeface="Arial"/>
                <a:ea typeface="Arial"/>
                <a:cs typeface="Arial"/>
                <a:sym typeface="Arial"/>
              </a:rPr>
              <a:t> Sang-</a:t>
            </a:r>
            <a:r>
              <a:rPr lang="en-US" sz="1600" b="1" i="0" u="none" strike="noStrike" cap="none" dirty="0" err="1">
                <a:solidFill>
                  <a:srgbClr val="000000"/>
                </a:solidFill>
                <a:latin typeface="Arial"/>
                <a:ea typeface="Arial"/>
                <a:cs typeface="Arial"/>
                <a:sym typeface="Arial"/>
              </a:rPr>
              <a:t>yeop</a:t>
            </a:r>
            <a:r>
              <a:rPr lang="en-US" sz="1600" b="0" i="0" u="none" strike="noStrike" cap="none" dirty="0">
                <a:solidFill>
                  <a:srgbClr val="000000"/>
                </a:solidFill>
                <a:latin typeface="Arial"/>
                <a:ea typeface="Arial"/>
                <a:cs typeface="Arial"/>
                <a:sym typeface="Arial"/>
              </a:rPr>
              <a:t>; December 21, 1983) was </a:t>
            </a:r>
            <a:r>
              <a:rPr lang="en-US" sz="1600" b="0" i="0" u="none" strike="noStrike" cap="none" dirty="0">
                <a:solidFill>
                  <a:schemeClr val="dk1"/>
                </a:solidFill>
                <a:latin typeface="Arial"/>
                <a:ea typeface="Arial"/>
                <a:cs typeface="Arial"/>
                <a:sym typeface="Arial"/>
              </a:rPr>
              <a:t>born in Seoul, South Korea and immigrated to Canada then the US, </a:t>
            </a:r>
            <a:r>
              <a:rPr lang="en-US" sz="1600" b="0" i="0" u="none" strike="noStrike" cap="none" dirty="0" err="1">
                <a:solidFill>
                  <a:schemeClr val="dk1"/>
                </a:solidFill>
                <a:latin typeface="Arial"/>
                <a:ea typeface="Arial"/>
                <a:cs typeface="Arial"/>
                <a:sym typeface="Arial"/>
              </a:rPr>
              <a:t>Yeun</a:t>
            </a:r>
            <a:r>
              <a:rPr lang="en-US" sz="1600" b="0" i="0" u="none" strike="noStrike" cap="none" dirty="0">
                <a:solidFill>
                  <a:schemeClr val="dk1"/>
                </a:solidFill>
                <a:latin typeface="Arial"/>
                <a:ea typeface="Arial"/>
                <a:cs typeface="Arial"/>
                <a:sym typeface="Arial"/>
              </a:rPr>
              <a:t> is a Korean-American actor, voice actor, and singer, best known for his role as Glenn Rhee on The Walking Dead. His other works include the critically acclaimed </a:t>
            </a:r>
            <a:r>
              <a:rPr lang="en-US" sz="1600" b="0" i="0" u="none" strike="noStrike" cap="none" dirty="0" err="1">
                <a:solidFill>
                  <a:schemeClr val="dk1"/>
                </a:solidFill>
                <a:latin typeface="Arial"/>
                <a:ea typeface="Arial"/>
                <a:cs typeface="Arial"/>
                <a:sym typeface="Arial"/>
              </a:rPr>
              <a:t>Okja</a:t>
            </a:r>
            <a:r>
              <a:rPr lang="en-US" sz="1600" b="0" i="0" u="none" strike="noStrike" cap="none" dirty="0">
                <a:solidFill>
                  <a:schemeClr val="dk1"/>
                </a:solidFill>
                <a:latin typeface="Arial"/>
                <a:ea typeface="Arial"/>
                <a:cs typeface="Arial"/>
                <a:sym typeface="Arial"/>
              </a:rPr>
              <a:t> and Sorry to Bother You.  He has just welcomed his second baby with his wife, photographer Joana Pak.</a:t>
            </a:r>
            <a:endParaRPr sz="1600" b="0" i="0" u="none" strike="noStrike" cap="none"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1100"/>
              <a:buFont typeface="Arial"/>
              <a:buNone/>
            </a:pPr>
            <a:r>
              <a:rPr lang="en-US" sz="1600" b="1" i="0" u="none" strike="noStrike" cap="none" dirty="0">
                <a:solidFill>
                  <a:schemeClr val="dk1"/>
                </a:solidFill>
                <a:highlight>
                  <a:srgbClr val="FFFFFF"/>
                </a:highlight>
                <a:latin typeface="Arial"/>
                <a:ea typeface="Arial"/>
                <a:cs typeface="Arial"/>
                <a:sym typeface="Arial"/>
              </a:rPr>
              <a:t>Steven </a:t>
            </a:r>
            <a:r>
              <a:rPr lang="en-US" sz="1600" b="1" i="0" u="none" strike="noStrike" cap="none" dirty="0" err="1">
                <a:solidFill>
                  <a:schemeClr val="dk1"/>
                </a:solidFill>
                <a:highlight>
                  <a:srgbClr val="FFFFFF"/>
                </a:highlight>
                <a:latin typeface="Arial"/>
                <a:ea typeface="Arial"/>
                <a:cs typeface="Arial"/>
                <a:sym typeface="Arial"/>
              </a:rPr>
              <a:t>Yeun</a:t>
            </a:r>
            <a:r>
              <a:rPr lang="en-US" sz="1600" b="1" i="0" u="none" strike="noStrike" cap="none" dirty="0">
                <a:solidFill>
                  <a:schemeClr val="dk1"/>
                </a:solidFill>
                <a:highlight>
                  <a:srgbClr val="FFFFFF"/>
                </a:highlight>
                <a:latin typeface="Arial"/>
                <a:ea typeface="Arial"/>
                <a:cs typeface="Arial"/>
                <a:sym typeface="Arial"/>
              </a:rPr>
              <a:t> Just Became the First Asian-American Best Actor Nominee in Oscars (2021) History.</a:t>
            </a:r>
            <a:endParaRPr sz="1600" b="1" i="0" u="none" strike="noStrike" cap="none" dirty="0">
              <a:solidFill>
                <a:schemeClr val="dk1"/>
              </a:solidFill>
              <a:highlight>
                <a:srgbClr val="FFFFFF"/>
              </a:highlight>
              <a:latin typeface="Arial"/>
              <a:ea typeface="Arial"/>
              <a:cs typeface="Arial"/>
              <a:sym typeface="Arial"/>
            </a:endParaRPr>
          </a:p>
          <a:p>
            <a:pPr marL="0" marR="0" lvl="0" indent="0" algn="l" rtl="0">
              <a:lnSpc>
                <a:spcPct val="100000"/>
              </a:lnSpc>
              <a:spcBef>
                <a:spcPts val="600"/>
              </a:spcBef>
              <a:spcAft>
                <a:spcPts val="0"/>
              </a:spcAft>
              <a:buClr>
                <a:schemeClr val="dk1"/>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a:ea typeface="Calibri"/>
              <a:cs typeface="Calibri"/>
              <a:sym typeface="Calibri"/>
            </a:endParaRPr>
          </a:p>
        </p:txBody>
      </p:sp>
      <p:pic>
        <p:nvPicPr>
          <p:cNvPr id="339" name="Google Shape;339;gd5364c268e_0_84"/>
          <p:cNvPicPr preferRelativeResize="0"/>
          <p:nvPr/>
        </p:nvPicPr>
        <p:blipFill rotWithShape="1">
          <a:blip r:embed="rId5">
            <a:alphaModFix/>
          </a:blip>
          <a:srcRect/>
          <a:stretch/>
        </p:blipFill>
        <p:spPr>
          <a:xfrm>
            <a:off x="5602900" y="1403016"/>
            <a:ext cx="5495324" cy="3665350"/>
          </a:xfrm>
          <a:prstGeom prst="rect">
            <a:avLst/>
          </a:prstGeom>
          <a:noFill/>
          <a:ln>
            <a:noFill/>
          </a:ln>
        </p:spPr>
      </p:pic>
      <p:sp>
        <p:nvSpPr>
          <p:cNvPr id="340" name="Google Shape;340;gd5364c268e_0_84"/>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d5364c268e_0_75"/>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gd5364c268e_0_75"/>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gd5364c268e_0_75"/>
          <p:cNvSpPr txBox="1"/>
          <p:nvPr/>
        </p:nvSpPr>
        <p:spPr>
          <a:xfrm>
            <a:off x="600162" y="480050"/>
            <a:ext cx="64038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5/29/2021,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3600" b="1" i="0" u="none" strike="noStrike" cap="none" dirty="0">
                <a:solidFill>
                  <a:srgbClr val="595959"/>
                </a:solidFill>
                <a:latin typeface="Calibri"/>
                <a:ea typeface="Calibri"/>
                <a:cs typeface="Calibri"/>
                <a:sym typeface="Calibri"/>
              </a:rPr>
              <a:t>Zhang Heng</a:t>
            </a:r>
            <a:endParaRPr sz="3600" b="1" i="0" u="none" strike="noStrike" cap="none" dirty="0">
              <a:solidFill>
                <a:srgbClr val="595959"/>
              </a:solidFill>
              <a:latin typeface="Calibri"/>
              <a:ea typeface="Calibri"/>
              <a:cs typeface="Calibri"/>
              <a:sym typeface="Calibri"/>
            </a:endParaRPr>
          </a:p>
        </p:txBody>
      </p:sp>
      <p:sp>
        <p:nvSpPr>
          <p:cNvPr id="348" name="Google Shape;348;gd5364c268e_0_75"/>
          <p:cNvSpPr txBox="1"/>
          <p:nvPr/>
        </p:nvSpPr>
        <p:spPr>
          <a:xfrm>
            <a:off x="600162" y="1511336"/>
            <a:ext cx="669596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a:solidFill>
                  <a:srgbClr val="000000"/>
                </a:solidFill>
                <a:latin typeface="Arial"/>
                <a:ea typeface="Arial"/>
                <a:cs typeface="Arial"/>
                <a:sym typeface="Arial"/>
              </a:rPr>
              <a:t>Zhang Heng</a:t>
            </a:r>
            <a:r>
              <a:rPr lang="en-US" sz="1600" b="0" i="0" u="none" strike="noStrike" cap="none" dirty="0">
                <a:solidFill>
                  <a:srgbClr val="000000"/>
                </a:solidFill>
                <a:latin typeface="Arial"/>
                <a:ea typeface="Arial"/>
                <a:cs typeface="Arial"/>
                <a:sym typeface="Arial"/>
              </a:rPr>
              <a:t> (</a:t>
            </a:r>
            <a:r>
              <a:rPr lang="en-US" sz="1600" b="0" i="0" u="sng" strike="noStrike" cap="none" dirty="0">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Chinese</a:t>
            </a:r>
            <a:r>
              <a:rPr lang="en-US" sz="1600" b="0" i="0" u="none" strike="noStrike" cap="none" dirty="0">
                <a:solidFill>
                  <a:srgbClr val="000000"/>
                </a:solidFill>
                <a:latin typeface="Arial"/>
                <a:ea typeface="Arial"/>
                <a:cs typeface="Arial"/>
                <a:sym typeface="Arial"/>
              </a:rPr>
              <a:t>: </a:t>
            </a:r>
            <a:r>
              <a:rPr lang="en-US" sz="1600" b="0" i="0" u="sng" strike="noStrike" cap="none" dirty="0" err="1">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張</a:t>
            </a:r>
            <a:r>
              <a:rPr lang="en-US" sz="1600" b="0" i="0" u="sng" strike="noStrike" cap="none" dirty="0" err="1">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衡</a:t>
            </a:r>
            <a:r>
              <a:rPr lang="en-US" sz="1600" b="0" i="0" u="none" strike="noStrike" cap="none" dirty="0">
                <a:solidFill>
                  <a:srgbClr val="000000"/>
                </a:solidFill>
                <a:latin typeface="Arial"/>
                <a:ea typeface="Arial"/>
                <a:cs typeface="Arial"/>
                <a:sym typeface="Arial"/>
              </a:rPr>
              <a:t>; AD 78–139), formerly </a:t>
            </a:r>
            <a:r>
              <a:rPr lang="en-US" sz="1600" b="0" i="0" u="none" strike="noStrike" cap="none" dirty="0" err="1">
                <a:solidFill>
                  <a:srgbClr val="000000"/>
                </a:solidFill>
                <a:latin typeface="Arial"/>
                <a:ea typeface="Arial"/>
                <a:cs typeface="Arial"/>
                <a:sym typeface="Arial"/>
              </a:rPr>
              <a:t>romanized</a:t>
            </a:r>
            <a:r>
              <a:rPr lang="en-US" sz="1600" b="0" i="0" u="none" strike="noStrike" cap="none" dirty="0">
                <a:solidFill>
                  <a:srgbClr val="000000"/>
                </a:solidFill>
                <a:latin typeface="Arial"/>
                <a:ea typeface="Arial"/>
                <a:cs typeface="Arial"/>
                <a:sym typeface="Arial"/>
              </a:rPr>
              <a:t> as </a:t>
            </a:r>
            <a:r>
              <a:rPr lang="en-US" sz="1600" b="1" i="0" u="none" strike="noStrike" cap="none" dirty="0">
                <a:solidFill>
                  <a:srgbClr val="000000"/>
                </a:solidFill>
                <a:latin typeface="Arial"/>
                <a:ea typeface="Arial"/>
                <a:cs typeface="Arial"/>
                <a:sym typeface="Arial"/>
              </a:rPr>
              <a:t>Chang Heng</a:t>
            </a:r>
            <a:r>
              <a:rPr lang="en-US" sz="1600" b="0" i="0" u="none" strike="noStrike" cap="none" dirty="0">
                <a:solidFill>
                  <a:srgbClr val="000000"/>
                </a:solidFill>
                <a:latin typeface="Arial"/>
                <a:ea typeface="Arial"/>
                <a:cs typeface="Arial"/>
                <a:sym typeface="Arial"/>
              </a:rPr>
              <a:t>, was a Chinese polymathic scientist and statesman who lived during the Han Dynasty.</a:t>
            </a:r>
            <a:r>
              <a:rPr lang="en-US" sz="1600" b="0" i="0" u="none" strike="noStrike" cap="none" dirty="0">
                <a:solidFill>
                  <a:schemeClr val="dk1"/>
                </a:solidFill>
                <a:latin typeface="Arial"/>
                <a:ea typeface="Arial"/>
                <a:cs typeface="Arial"/>
                <a:sym typeface="Arial"/>
              </a:rPr>
              <a:t> He developed the first seismograph for detecting earthquakes in 128 CE. Its function </a:t>
            </a:r>
            <a:r>
              <a:rPr lang="en-US" sz="1600" dirty="0">
                <a:solidFill>
                  <a:schemeClr val="dk1"/>
                </a:solidFill>
              </a:rPr>
              <a:t>was</a:t>
            </a:r>
            <a:r>
              <a:rPr lang="en-US" sz="1600" b="0" i="0" u="none" strike="noStrike" cap="none" dirty="0">
                <a:solidFill>
                  <a:schemeClr val="dk1"/>
                </a:solidFill>
                <a:latin typeface="Arial"/>
                <a:ea typeface="Arial"/>
                <a:cs typeface="Arial"/>
                <a:sym typeface="Arial"/>
              </a:rPr>
              <a:t> to determine the direction of an earthquake. In 138 CD, his instrument indicated an earthquake occurring in Longxi, a thousand kilometers away. It was the first time that mankind was able to detect an earthquake. Modern seismographs only began development in Europe in 1848.</a:t>
            </a: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none" strike="noStrike" cap="none" dirty="0">
              <a:solidFill>
                <a:schemeClr val="dk1"/>
              </a:solidFill>
              <a:highlight>
                <a:srgbClr val="FFFFFF"/>
              </a:highlight>
              <a:latin typeface="Arial"/>
              <a:ea typeface="Arial"/>
              <a:cs typeface="Arial"/>
              <a:sym typeface="Arial"/>
            </a:endParaRPr>
          </a:p>
        </p:txBody>
      </p:sp>
      <p:pic>
        <p:nvPicPr>
          <p:cNvPr id="349" name="Google Shape;349;gd5364c268e_0_75"/>
          <p:cNvPicPr preferRelativeResize="0"/>
          <p:nvPr/>
        </p:nvPicPr>
        <p:blipFill rotWithShape="1">
          <a:blip r:embed="rId6">
            <a:alphaModFix/>
          </a:blip>
          <a:srcRect/>
          <a:stretch/>
        </p:blipFill>
        <p:spPr>
          <a:xfrm>
            <a:off x="6493470" y="571500"/>
            <a:ext cx="5715000" cy="5715000"/>
          </a:xfrm>
          <a:prstGeom prst="rect">
            <a:avLst/>
          </a:prstGeom>
          <a:noFill/>
          <a:ln>
            <a:noFill/>
          </a:ln>
        </p:spPr>
      </p:pic>
      <p:pic>
        <p:nvPicPr>
          <p:cNvPr id="350" name="Google Shape;350;gd5364c268e_0_75"/>
          <p:cNvPicPr preferRelativeResize="0"/>
          <p:nvPr/>
        </p:nvPicPr>
        <p:blipFill rotWithShape="1">
          <a:blip r:embed="rId7">
            <a:alphaModFix/>
          </a:blip>
          <a:srcRect/>
          <a:stretch/>
        </p:blipFill>
        <p:spPr>
          <a:xfrm>
            <a:off x="2282875" y="3920160"/>
            <a:ext cx="3038374" cy="2315650"/>
          </a:xfrm>
          <a:prstGeom prst="rect">
            <a:avLst/>
          </a:prstGeom>
          <a:noFill/>
          <a:ln>
            <a:noFill/>
          </a:ln>
        </p:spPr>
      </p:pic>
      <p:sp>
        <p:nvSpPr>
          <p:cNvPr id="351" name="Google Shape;351;gd5364c268e_0_75"/>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d609a0db1c_0_10"/>
          <p:cNvSpPr txBox="1"/>
          <p:nvPr/>
        </p:nvSpPr>
        <p:spPr>
          <a:xfrm>
            <a:off x="3561675" y="454450"/>
            <a:ext cx="4833000" cy="6465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highlight>
                  <a:schemeClr val="accent4"/>
                </a:highlight>
                <a:latin typeface="Georgia"/>
                <a:ea typeface="Georgia"/>
                <a:cs typeface="Georgia"/>
                <a:sym typeface="Georgia"/>
              </a:rPr>
              <a:t>Who is identified as AAPI?</a:t>
            </a:r>
            <a:endParaRPr sz="3000" b="0" i="0" u="none" strike="noStrike" cap="none">
              <a:solidFill>
                <a:schemeClr val="dk1"/>
              </a:solidFill>
              <a:highlight>
                <a:schemeClr val="accent4"/>
              </a:highlight>
              <a:latin typeface="Georgia"/>
              <a:ea typeface="Georgia"/>
              <a:cs typeface="Georgia"/>
              <a:sym typeface="Georgia"/>
            </a:endParaRPr>
          </a:p>
        </p:txBody>
      </p:sp>
      <p:sp>
        <p:nvSpPr>
          <p:cNvPr id="102" name="Google Shape;102;gd609a0db1c_0_10"/>
          <p:cNvSpPr txBox="1"/>
          <p:nvPr/>
        </p:nvSpPr>
        <p:spPr>
          <a:xfrm>
            <a:off x="1550400" y="1329375"/>
            <a:ext cx="9091200" cy="4534544"/>
          </a:xfrm>
          <a:prstGeom prst="rect">
            <a:avLst/>
          </a:prstGeom>
          <a:solidFill>
            <a:schemeClr val="accent4"/>
          </a:solidFill>
          <a:ln>
            <a:noFill/>
          </a:ln>
        </p:spPr>
        <p:txBody>
          <a:bodyPr spcFirstLastPara="1" wrap="square" lIns="91425" tIns="91425" rIns="91425" bIns="91425" anchor="t" anchorCtr="0">
            <a:spAutoFit/>
          </a:bodyPr>
          <a:lstStyle/>
          <a:p>
            <a:pPr marL="457200" marR="0" lvl="0" indent="0" algn="l" rtl="0">
              <a:lnSpc>
                <a:spcPct val="110000"/>
              </a:lnSpc>
              <a:spcBef>
                <a:spcPts val="0"/>
              </a:spcBef>
              <a:spcAft>
                <a:spcPts val="0"/>
              </a:spcAft>
              <a:buClr>
                <a:srgbClr val="000000"/>
              </a:buClr>
              <a:buSzPts val="2000"/>
              <a:buFont typeface="Arial"/>
              <a:buNone/>
            </a:pPr>
            <a:r>
              <a:rPr lang="en-US" sz="2000" b="1" i="0" u="none" strike="noStrike" cap="none">
                <a:solidFill>
                  <a:schemeClr val="dk1"/>
                </a:solidFill>
                <a:highlight>
                  <a:schemeClr val="accent4"/>
                </a:highlight>
                <a:latin typeface="Georgia"/>
                <a:ea typeface="Georgia"/>
                <a:cs typeface="Georgia"/>
                <a:sym typeface="Georgia"/>
              </a:rPr>
              <a:t>Who may be identified as Asian?</a:t>
            </a:r>
            <a:endParaRPr sz="2000" b="1" i="0" u="none" strike="noStrike" cap="none">
              <a:solidFill>
                <a:schemeClr val="dk1"/>
              </a:solidFill>
              <a:highlight>
                <a:schemeClr val="accent4"/>
              </a:highlight>
              <a:latin typeface="Georgia"/>
              <a:ea typeface="Georgia"/>
              <a:cs typeface="Georgia"/>
              <a:sym typeface="Georgia"/>
            </a:endParaRPr>
          </a:p>
          <a:p>
            <a:pPr marL="457200" marR="0" lvl="0" indent="0" algn="l" rtl="0">
              <a:lnSpc>
                <a:spcPct val="115000"/>
              </a:lnSpc>
              <a:spcBef>
                <a:spcPts val="400"/>
              </a:spcBef>
              <a:spcAft>
                <a:spcPts val="0"/>
              </a:spcAft>
              <a:buClr>
                <a:srgbClr val="000000"/>
              </a:buClr>
              <a:buSzPts val="2000"/>
              <a:buFont typeface="Arial"/>
              <a:buNone/>
            </a:pPr>
            <a:r>
              <a:rPr lang="en-US" sz="2000" b="0" i="0" u="none" strike="noStrike" cap="none">
                <a:solidFill>
                  <a:schemeClr val="dk1"/>
                </a:solidFill>
                <a:highlight>
                  <a:schemeClr val="accent4"/>
                </a:highlight>
                <a:latin typeface="Georgia"/>
                <a:ea typeface="Georgia"/>
                <a:cs typeface="Georgia"/>
                <a:sym typeface="Georgia"/>
              </a:rPr>
              <a:t>Today, the </a:t>
            </a:r>
            <a:r>
              <a:rPr lang="en-US" sz="2000" b="0" i="0" u="none" strike="noStrike" cap="none">
                <a:solidFill>
                  <a:schemeClr val="dk1"/>
                </a:solidFill>
                <a:highlight>
                  <a:schemeClr val="accent4"/>
                </a:highlight>
                <a:uFill>
                  <a:noFill/>
                </a:uFill>
                <a:latin typeface="Georgia"/>
                <a:ea typeface="Georgia"/>
                <a:cs typeface="Georgia"/>
                <a:sym typeface="Georgia"/>
                <a:hlinkClick r:id="rId3">
                  <a:extLst>
                    <a:ext uri="{A12FA001-AC4F-418D-AE19-62706E023703}">
                      <ahyp:hlinkClr xmlns:ahyp="http://schemas.microsoft.com/office/drawing/2018/hyperlinkcolor" val="tx"/>
                    </a:ext>
                  </a:extLst>
                </a:hlinkClick>
              </a:rPr>
              <a:t>U.S. Census Bureau</a:t>
            </a:r>
            <a:r>
              <a:rPr lang="en-US" sz="2000" b="0" i="0" u="none" strike="noStrike" cap="none">
                <a:solidFill>
                  <a:schemeClr val="dk1"/>
                </a:solidFill>
                <a:highlight>
                  <a:schemeClr val="accent4"/>
                </a:highlight>
                <a:latin typeface="Georgia"/>
                <a:ea typeface="Georgia"/>
                <a:cs typeface="Georgia"/>
                <a:sym typeface="Georgia"/>
              </a:rPr>
              <a:t> classifies </a:t>
            </a:r>
            <a:r>
              <a:rPr lang="en-US" sz="2000" b="1" i="0" u="none" strike="noStrike" cap="none">
                <a:solidFill>
                  <a:schemeClr val="dk1"/>
                </a:solidFill>
                <a:highlight>
                  <a:schemeClr val="accent4"/>
                </a:highlight>
                <a:latin typeface="Georgia"/>
                <a:ea typeface="Georgia"/>
                <a:cs typeface="Georgia"/>
                <a:sym typeface="Georgia"/>
              </a:rPr>
              <a:t>Asians as "having origins in any of the original peoples of the Far East, Southeast Asia, or the Indian subcontinent,"</a:t>
            </a:r>
            <a:r>
              <a:rPr lang="en-US" sz="2000" b="0" i="0" u="none" strike="noStrike" cap="none">
                <a:solidFill>
                  <a:schemeClr val="dk1"/>
                </a:solidFill>
                <a:highlight>
                  <a:schemeClr val="accent4"/>
                </a:highlight>
                <a:latin typeface="Georgia"/>
                <a:ea typeface="Georgia"/>
                <a:cs typeface="Georgia"/>
                <a:sym typeface="Georgia"/>
              </a:rPr>
              <a:t> including (but not limited to) China, Japan, Thailand, Malaysia, Korea, India, Cambodia, Vietnam or the Philippines.</a:t>
            </a:r>
            <a:endParaRPr sz="2000" b="1" i="0" u="none" strike="noStrike" cap="none">
              <a:solidFill>
                <a:schemeClr val="dk1"/>
              </a:solidFill>
              <a:highlight>
                <a:schemeClr val="accent4"/>
              </a:highlight>
              <a:latin typeface="Georgia"/>
              <a:ea typeface="Georgia"/>
              <a:cs typeface="Georgia"/>
              <a:sym typeface="Georgia"/>
            </a:endParaRPr>
          </a:p>
          <a:p>
            <a:pPr marL="457200" marR="0" lvl="0" indent="0" algn="l" rtl="0">
              <a:lnSpc>
                <a:spcPct val="110000"/>
              </a:lnSpc>
              <a:spcBef>
                <a:spcPts val="1500"/>
              </a:spcBef>
              <a:spcAft>
                <a:spcPts val="0"/>
              </a:spcAft>
              <a:buClr>
                <a:srgbClr val="000000"/>
              </a:buClr>
              <a:buSzPts val="2000"/>
              <a:buFont typeface="Arial"/>
              <a:buNone/>
            </a:pPr>
            <a:r>
              <a:rPr lang="en-US" sz="2000" b="1" i="0" u="none" strike="noStrike" cap="none">
                <a:solidFill>
                  <a:schemeClr val="dk1"/>
                </a:solidFill>
                <a:highlight>
                  <a:schemeClr val="accent4"/>
                </a:highlight>
                <a:latin typeface="Georgia"/>
                <a:ea typeface="Georgia"/>
                <a:cs typeface="Georgia"/>
                <a:sym typeface="Georgia"/>
              </a:rPr>
              <a:t>Who may be identified as Pacific Islander?</a:t>
            </a:r>
            <a:endParaRPr sz="2000" b="1" i="0" u="none" strike="noStrike" cap="none">
              <a:solidFill>
                <a:schemeClr val="dk1"/>
              </a:solidFill>
              <a:highlight>
                <a:schemeClr val="accent4"/>
              </a:highlight>
              <a:latin typeface="Georgia"/>
              <a:ea typeface="Georgia"/>
              <a:cs typeface="Georgia"/>
              <a:sym typeface="Georgia"/>
            </a:endParaRPr>
          </a:p>
          <a:p>
            <a:pPr marL="457200" marR="0" lvl="0" indent="0" algn="l" rtl="0">
              <a:lnSpc>
                <a:spcPct val="115000"/>
              </a:lnSpc>
              <a:spcBef>
                <a:spcPts val="400"/>
              </a:spcBef>
              <a:spcAft>
                <a:spcPts val="1500"/>
              </a:spcAft>
              <a:buNone/>
            </a:pPr>
            <a:r>
              <a:rPr lang="en-US" sz="2000" b="1" i="0" u="none" strike="noStrike" cap="none">
                <a:solidFill>
                  <a:schemeClr val="dk1"/>
                </a:solidFill>
                <a:highlight>
                  <a:schemeClr val="accent4"/>
                </a:highlight>
                <a:latin typeface="Georgia"/>
                <a:ea typeface="Georgia"/>
                <a:cs typeface="Georgia"/>
                <a:sym typeface="Georgia"/>
              </a:rPr>
              <a:t>Pacific Islanders are people whose origins belong to </a:t>
            </a:r>
            <a:r>
              <a:rPr lang="en-US" sz="2000" b="1" i="0" u="none" strike="noStrike" cap="none">
                <a:solidFill>
                  <a:schemeClr val="dk1"/>
                </a:solidFill>
                <a:highlight>
                  <a:schemeClr val="accent4"/>
                </a:highlight>
                <a:uFill>
                  <a:noFill/>
                </a:uFill>
                <a:latin typeface="Georgia"/>
                <a:ea typeface="Georgia"/>
                <a:cs typeface="Georgia"/>
                <a:sym typeface="Georgia"/>
                <a:hlinkClick r:id="rId4">
                  <a:extLst>
                    <a:ext uri="{A12FA001-AC4F-418D-AE19-62706E023703}">
                      <ahyp:hlinkClr xmlns:ahyp="http://schemas.microsoft.com/office/drawing/2018/hyperlinkcolor" val="tx"/>
                    </a:ext>
                  </a:extLst>
                </a:hlinkClick>
              </a:rPr>
              <a:t>Polynesia, Micronesia, and Melanesia</a:t>
            </a:r>
            <a:r>
              <a:rPr lang="en-US" sz="2000" b="1" i="0" u="none" strike="noStrike" cap="none">
                <a:solidFill>
                  <a:schemeClr val="dk1"/>
                </a:solidFill>
                <a:highlight>
                  <a:schemeClr val="accent4"/>
                </a:highlight>
                <a:latin typeface="Georgia"/>
                <a:ea typeface="Georgia"/>
                <a:cs typeface="Georgia"/>
                <a:sym typeface="Georgia"/>
              </a:rPr>
              <a:t>. </a:t>
            </a:r>
            <a:r>
              <a:rPr lang="en-US" sz="2000" b="0" i="0" u="none" strike="noStrike" cap="none">
                <a:solidFill>
                  <a:schemeClr val="dk1"/>
                </a:solidFill>
                <a:highlight>
                  <a:schemeClr val="accent4"/>
                </a:highlight>
                <a:latin typeface="Georgia"/>
                <a:ea typeface="Georgia"/>
                <a:cs typeface="Georgia"/>
                <a:sym typeface="Georgia"/>
              </a:rPr>
              <a:t>This classification includes (but is not limited to) Native Hawaiian, Samoan, Tahitian, Guamanian, Fijian and Papua New Guinean people (It helps to look at Pacific Islander countries' geographic location).</a:t>
            </a:r>
            <a:endParaRPr sz="2600" b="0" i="0" u="none" strike="noStrike" cap="none">
              <a:solidFill>
                <a:schemeClr val="dk1"/>
              </a:solidFill>
              <a:highlight>
                <a:schemeClr val="accent4"/>
              </a:highlight>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d609a0db1c_0_21"/>
          <p:cNvSpPr txBox="1"/>
          <p:nvPr/>
        </p:nvSpPr>
        <p:spPr>
          <a:xfrm>
            <a:off x="1550400" y="338825"/>
            <a:ext cx="9091200" cy="6156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highlight>
                  <a:schemeClr val="accent4"/>
                </a:highlight>
                <a:latin typeface="Georgia"/>
                <a:ea typeface="Georgia"/>
                <a:cs typeface="Georgia"/>
                <a:sym typeface="Georgia"/>
              </a:rPr>
              <a:t>When is AAPI Heritage Month and how do we celebrate?</a:t>
            </a:r>
            <a:endParaRPr sz="2800" b="0" i="0" u="none" strike="noStrike" cap="none">
              <a:solidFill>
                <a:schemeClr val="dk1"/>
              </a:solidFill>
              <a:highlight>
                <a:schemeClr val="accent4"/>
              </a:highlight>
              <a:latin typeface="Georgia"/>
              <a:ea typeface="Georgia"/>
              <a:cs typeface="Georgia"/>
              <a:sym typeface="Georgia"/>
            </a:endParaRPr>
          </a:p>
        </p:txBody>
      </p:sp>
      <p:sp>
        <p:nvSpPr>
          <p:cNvPr id="108" name="Google Shape;108;gd609a0db1c_0_21"/>
          <p:cNvSpPr txBox="1"/>
          <p:nvPr/>
        </p:nvSpPr>
        <p:spPr>
          <a:xfrm>
            <a:off x="1550400" y="1877345"/>
            <a:ext cx="9091200" cy="3494100"/>
          </a:xfrm>
          <a:prstGeom prst="rect">
            <a:avLst/>
          </a:prstGeom>
          <a:solidFill>
            <a:schemeClr val="accent4"/>
          </a:solidFill>
          <a:ln>
            <a:noFill/>
          </a:ln>
        </p:spPr>
        <p:txBody>
          <a:bodyPr spcFirstLastPara="1" wrap="square" lIns="91425" tIns="91425" rIns="91425" bIns="91425" anchor="t" anchorCtr="0">
            <a:spAutoFit/>
          </a:bodyPr>
          <a:lstStyle/>
          <a:p>
            <a:pPr marL="457200" marR="0" lvl="0" indent="0" algn="l" rtl="0">
              <a:lnSpc>
                <a:spcPct val="115000"/>
              </a:lnSpc>
              <a:spcBef>
                <a:spcPts val="0"/>
              </a:spcBef>
              <a:spcAft>
                <a:spcPts val="0"/>
              </a:spcAft>
              <a:buClr>
                <a:srgbClr val="000000"/>
              </a:buClr>
              <a:buSzPts val="3000"/>
              <a:buFont typeface="Arial"/>
              <a:buNone/>
            </a:pPr>
            <a:r>
              <a:rPr lang="en-US" sz="3000" b="0" i="0" u="sng" strike="noStrike" cap="none">
                <a:solidFill>
                  <a:srgbClr val="004488"/>
                </a:solidFill>
                <a:highlight>
                  <a:schemeClr val="accent4"/>
                </a:highlight>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Asian American and Pacific Islander (AAPI) Heritage Month</a:t>
            </a:r>
            <a:r>
              <a:rPr lang="en-US" sz="3000" b="0" i="0" u="none" strike="noStrike" cap="none">
                <a:solidFill>
                  <a:srgbClr val="0A0A0A"/>
                </a:solidFill>
                <a:highlight>
                  <a:schemeClr val="accent4"/>
                </a:highlight>
                <a:latin typeface="Times New Roman"/>
                <a:ea typeface="Times New Roman"/>
                <a:cs typeface="Times New Roman"/>
                <a:sym typeface="Times New Roman"/>
              </a:rPr>
              <a:t> is observed annually in May to celebrate the contributions that generations of AAPIs have made to American history, society, and culture in the United States.</a:t>
            </a:r>
            <a:endParaRPr sz="3000" b="0" i="0" u="none" strike="noStrike" cap="none">
              <a:solidFill>
                <a:srgbClr val="0A0A0A"/>
              </a:solidFill>
              <a:highlight>
                <a:schemeClr val="accent4"/>
              </a:highlight>
              <a:latin typeface="Times New Roman"/>
              <a:ea typeface="Times New Roman"/>
              <a:cs typeface="Times New Roman"/>
              <a:sym typeface="Times New Roman"/>
            </a:endParaRPr>
          </a:p>
          <a:p>
            <a:pPr marL="457200" marR="0" lvl="0" indent="0" algn="l" rtl="0">
              <a:lnSpc>
                <a:spcPct val="115000"/>
              </a:lnSpc>
              <a:spcBef>
                <a:spcPts val="1500"/>
              </a:spcBef>
              <a:spcAft>
                <a:spcPts val="1500"/>
              </a:spcAft>
              <a:buClr>
                <a:srgbClr val="000000"/>
              </a:buClr>
              <a:buSzPts val="3000"/>
              <a:buFont typeface="Arial"/>
              <a:buNone/>
            </a:pPr>
            <a:endParaRPr sz="3000" b="0" i="0" u="none" strike="noStrike" cap="none">
              <a:solidFill>
                <a:srgbClr val="0A0A0A"/>
              </a:solidFill>
              <a:highlight>
                <a:schemeClr val="accent4"/>
              </a:highlight>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gd60c110945_0_9" descr="Drawn to Family! &#10;&#10;We're celebrating Asian-American Pacific Islander Heritage Month (AAPIHM) by honoring kids who are celebrating their cultures through family, expression and food! Check out the many traditions from Chinese, Vietnamese, Laotian, Filipino, Korean, Indian, Hmong, Japanese, Indian, Taiwanese, Burmese, Buginese, and Balinese heritage!&#10;&#10;Check back all month long for more from &quot;Drawn To&quot; series, narrated by Steven Universe's Michaela Dietz!&#10;&#10;About Cartoon Network:  &#10;Welcome to Cartoon Network's YouTube Channel, your destination for episode clips, behind the scenes footage, how to draw tutorials, toy videos, and more!  Cartoon Network is home to your favorite shows and characters including Teen Titans Go!, Ben 10, Steven Universe, The Amazing World of Gumball, OK K.O.!, and much more! Want full episodes? Go to the CN APP where you can find new unlocked episodes updated every week! &#10; &#10;Connect with Cartoon Network Online: &#10;Visit Cartoon Network WEBSITE: http://cartn.co/cnwebsite &#10;Follow Cartoon network on INSTAGRAM:  http://cartn.co/instagram &#10;Like Cartoon Network on FACEBOOK: http://cartn.co/facebook &#10;Follow Cartoon Network on TWITTER: http://cartn.co/twitter &#10; &#10; &#10;http://www.youtube.com/user/CartoonNetwork" title="Drawn to... Family! | Asian-American Pacific Islander Heritage Month | Cartoon Network">
            <a:hlinkClick r:id="rId3"/>
          </p:cNvPr>
          <p:cNvPicPr preferRelativeResize="0"/>
          <p:nvPr/>
        </p:nvPicPr>
        <p:blipFill rotWithShape="1">
          <a:blip r:embed="rId4">
            <a:alphaModFix/>
          </a:blip>
          <a:srcRect/>
          <a:stretch/>
        </p:blipFill>
        <p:spPr>
          <a:xfrm>
            <a:off x="2605588" y="1224063"/>
            <a:ext cx="6980825" cy="5235625"/>
          </a:xfrm>
          <a:prstGeom prst="rect">
            <a:avLst/>
          </a:prstGeom>
          <a:noFill/>
          <a:ln>
            <a:noFill/>
          </a:ln>
        </p:spPr>
      </p:pic>
      <p:sp>
        <p:nvSpPr>
          <p:cNvPr id="114" name="Google Shape;114;gd60c110945_0_9"/>
          <p:cNvSpPr txBox="1"/>
          <p:nvPr/>
        </p:nvSpPr>
        <p:spPr>
          <a:xfrm>
            <a:off x="2368800" y="410025"/>
            <a:ext cx="7454400" cy="538800"/>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000000"/>
                </a:solidFill>
                <a:latin typeface="Georgia"/>
                <a:ea typeface="Georgia"/>
                <a:cs typeface="Georgia"/>
                <a:sym typeface="Georgia"/>
              </a:rPr>
              <a:t>Kids around the world celebrate AAPI Heritage Month!</a:t>
            </a:r>
            <a:endParaRPr sz="2300" b="0" i="0" u="none" strike="noStrike" cap="none">
              <a:solidFill>
                <a:srgbClr val="000000"/>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gd60c110945_0_5" descr="Celebrate Asian-American and Pacific Islander Heritage Month with BrainPOP News! Source: https://brnpop.co/2TRMv8j | brainpop.com&#10;&#10;What Chinese-American architect built the iconic entrance to the Louvre Museum in Paris? What Filipino-American labor leader kicked off the famous Delano grape strike? And what about the veteran helicopter pilot who also happens to be the junior senator from Illinois?&#10;&#10;In the latest episode of BrainPOP News, your child can join Tim and the gang for a quiz show about some pretty impressive Asian Americans that answers these questions and more. &#10;&#10;For extra credit, discover the accompanying worksheet for a version of the game you can play at home as a family: https://brnpop.co/2ZMIV36&#10;&#10;---------&#10;&#10;For more background into the concepts discussed during this episode, visit these related topics from BrainPOP:&#10;Civil Rights: https://brnpop.co/2TQwXBN&#10;Architecture: https://brnpop.co/2BgY6rj&#10;Yo-Yo Ma: https://brnpop.co/2Be60S9&#10;&#10;Each of these topics are accompanied by creative and instructional tools that develop higher-order thinking skills in kids K–12. &#10;&#10;---------&#10;&#10;Subscribe to BrainPOP on YouTube: https://brnpop.co/2TplJUG&#10;&#10;Follow BrainPOP:&#10;Facebook | https://www.facebook.com/brainpopofficial&#10;Twitter | https://twitter.com/brainpop&#10;Instagram | https://instagram.com/brainpop_official&#10;&#10;Have questions? Visit our Help Center: https://brnpop.co/3gzUtNa&#10;&#10;---------&#10;&#10;Full transcript with action descriptions: https://brnpop.co/2AoD6hS&#10;&#10;Partial transcript:&#10;&#10;TIM: Good afternoon and welcome back to Homeroom News! Today's story: Asian-American and Pacific Islander Heritage Month! We celebrate in May to honor two milestones in American history: The first is the arrival of Nakahama Manjirō on May 7, 1843. Widely considered to be the first Japanese immigrant to the United States. And the second is the completion of the transcontinental railroad on May 10, 1869. An engineering marvel built in large part by Chinese immigrants.&#10;&#10;And speaking of marvels, boy do we have some excitement in store for you! It’s time to play... Name That Duuuude… Or Ladyyyy! Each of our reporters has researched an influential figure for Asian-American and Pacific Islander Heritage Month. They'll read a few clues about their subject… and our robot contestants will try to guess who it is.&#10;&#10;RITA: Okay, contestants, listen up, now. When it was first unveiled, this pyramid caused some controversy, but now it's a worldwide icon. What Chinese-American architect designed it?&#10;&#10;JAZZ-BOT: Honk!&#10;&#10;TIM: Ooh, that's close, Jazz-bot. Maya Lin is a Chinese-American architect behind a controversial but iconic structure. She designed the Vietnam Memorial in Washington, D.C. But Rita is in Paris… anyone else?&#10;&#10;RITA: We were looking for modernist master I.M. Pei. When his glass pyramid was completed in 1989, a lot of people felt it was ruining a historic landmark! But critics came around, and the Louvre's entrance has become a symbol of modern-day Paris. Here's what it looks like from the inside. Which… can you believe anyone walked into this thing and said, &quot;Nah, not for me.&quot;&#10;&#10;TIM: Thanks, Rita! Okay, contestants, your next clue comes from Cassie, who’s at Filipino Hall in Delano, CA.&#10;&#10;CASSIE: Name this influential Filipino labor leader: He convinced 2,000 grape pickers to walk off the job in 1965, kicking off the famous Delano Grape Strike.&#10;&#10;TEENY-BOT: Bleep!&#10;&#10;TIM: César Chávez—I’m sorry, that’s incorrect.&#10;&#10;VOLTAIRE: Beep.&#10;&#10;TIM: Dolores Huerta—wrong again, but you’re both getting warm. Cassie?&#10;&#10;CASSIE: We were looking for Filipino-American activist Larry Itliong. He was also known as “Seven Fingers” after losing three fingers in a factory accident. Itliong led a group of mostly-Filipino farm workers to begin the Delano grape strike. Their demands were better wages and the right to unionize. Mexican-American activists Chávez and Huerta got involved in the strike later. Together, the strikers eventually won a raise, health insurance, and protection against dangerous pesticides. The Delano Grape Strike is considered one of the most important labor and justice movements in American history.&#10;&#10;TIM: Thanks, Cassie! Now, for our final clue, we go to Nat, at the U.S. Capitol Building in Washington, D.C.&#10;&#10;NAT: Here we go: Name this barrier-breaking senator from Illinois. She's the first Thai-American Congressperson. And the first woman in Congress with a physical disability: As an Army helicopter pilot, she lost both her legs in Iraq in 2004.&#10;&#10;BOTS: Honk! Bloop! Bleep!&#10;&#10;TIM: Correct, correct, correct! Let's hear a little more about the senator!&#10;&#10;NAT: Senator Tammy Duckworth has been a champion for America’s military personnel. Especially for veterans, focusing on bills that help them readjust to civilian life.&#10;&#10;TIM: A worthy resume! Well, that’s all the time we have…. and what do you know, it's a three-way tie!  Thanks for joining, and check out the worksheet to play your own version of this game at home!&#10;&#10;#BrainPOP #BrainPOPNews #APAHM #AAPIHeritageMonth" title="Asian-American and Pacific Islander Heritage Month | BrainPOP News">
            <a:hlinkClick r:id="rId3"/>
          </p:cNvPr>
          <p:cNvPicPr preferRelativeResize="0"/>
          <p:nvPr/>
        </p:nvPicPr>
        <p:blipFill rotWithShape="1">
          <a:blip r:embed="rId4">
            <a:alphaModFix/>
          </a:blip>
          <a:srcRect/>
          <a:stretch/>
        </p:blipFill>
        <p:spPr>
          <a:xfrm>
            <a:off x="1883088" y="137600"/>
            <a:ext cx="8425825" cy="6319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
          <p:cNvSpPr txBox="1"/>
          <p:nvPr/>
        </p:nvSpPr>
        <p:spPr>
          <a:xfrm>
            <a:off x="2557514" y="616100"/>
            <a:ext cx="7683766" cy="553968"/>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100"/>
              <a:buFont typeface="Arial"/>
              <a:buNone/>
            </a:pPr>
            <a:r>
              <a:rPr lang="en-US" sz="2400" b="0" i="0" u="none" strike="noStrike" cap="none">
                <a:solidFill>
                  <a:srgbClr val="000000"/>
                </a:solidFill>
                <a:highlight>
                  <a:schemeClr val="accent4"/>
                </a:highlight>
                <a:latin typeface="Georgia"/>
                <a:ea typeface="Georgia"/>
                <a:cs typeface="Georgia"/>
                <a:sym typeface="Georgia"/>
              </a:rPr>
              <a:t>Representative picture of American with AAPI heritage</a:t>
            </a:r>
            <a:endParaRPr sz="2400" b="0" i="0" u="none" strike="noStrike" cap="none">
              <a:solidFill>
                <a:srgbClr val="000000"/>
              </a:solidFill>
              <a:highlight>
                <a:schemeClr val="accent4"/>
              </a:highlight>
              <a:latin typeface="Georgia"/>
              <a:ea typeface="Georgia"/>
              <a:cs typeface="Georgia"/>
              <a:sym typeface="Georgia"/>
            </a:endParaRPr>
          </a:p>
        </p:txBody>
      </p:sp>
      <p:pic>
        <p:nvPicPr>
          <p:cNvPr id="131" name="Google Shape;131;p1" descr="A group of people posing for a photo&#10;&#10;Description automatically generated"/>
          <p:cNvPicPr preferRelativeResize="0"/>
          <p:nvPr/>
        </p:nvPicPr>
        <p:blipFill rotWithShape="1">
          <a:blip r:embed="rId3">
            <a:alphaModFix/>
          </a:blip>
          <a:srcRect/>
          <a:stretch/>
        </p:blipFill>
        <p:spPr>
          <a:xfrm>
            <a:off x="2630160" y="1615440"/>
            <a:ext cx="7362948" cy="407249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d609a0db1c_0_29"/>
          <p:cNvSpPr txBox="1"/>
          <p:nvPr/>
        </p:nvSpPr>
        <p:spPr>
          <a:xfrm>
            <a:off x="1917334" y="1674688"/>
            <a:ext cx="8537305" cy="3508623"/>
          </a:xfrm>
          <a:prstGeom prst="rect">
            <a:avLst/>
          </a:prstGeom>
          <a:solidFill>
            <a:schemeClr val="accent4"/>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700"/>
              <a:buFont typeface="Arial"/>
              <a:buNone/>
            </a:pPr>
            <a:r>
              <a:rPr lang="en-US" sz="3600" b="0" i="0" u="none" strike="noStrike" cap="none">
                <a:solidFill>
                  <a:srgbClr val="000000"/>
                </a:solidFill>
                <a:latin typeface="Georgia"/>
                <a:ea typeface="Georgia"/>
                <a:cs typeface="Georgia"/>
                <a:sym typeface="Georgia"/>
              </a:rPr>
              <a:t>Like how we celebrate Hispanic Heritage Month and Black History Month, AAPI Heritage Month will bring us to the world of AAPI heroes that made great contributions to our world in all walks of life!</a:t>
            </a:r>
            <a:endParaRPr sz="3600" b="0" i="0" u="none" strike="noStrike" cap="none">
              <a:solidFill>
                <a:srgbClr val="000000"/>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d5364c268e_0_39"/>
          <p:cNvSpPr/>
          <p:nvPr/>
        </p:nvSpPr>
        <p:spPr>
          <a:xfrm>
            <a:off x="0" y="0"/>
            <a:ext cx="12192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gd5364c268e_0_39"/>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gd5364c268e_0_39"/>
          <p:cNvSpPr txBox="1"/>
          <p:nvPr/>
        </p:nvSpPr>
        <p:spPr>
          <a:xfrm>
            <a:off x="679720" y="548707"/>
            <a:ext cx="69726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2400" b="1" i="0" u="none" strike="noStrike" cap="none" dirty="0">
                <a:solidFill>
                  <a:schemeClr val="dk1"/>
                </a:solidFill>
                <a:highlight>
                  <a:schemeClr val="lt1"/>
                </a:highlight>
                <a:latin typeface="Calibri"/>
                <a:ea typeface="Calibri"/>
                <a:cs typeface="Calibri"/>
                <a:sym typeface="Calibri"/>
              </a:rPr>
              <a:t>Today is 5/3/2021, our AAPI hero is</a:t>
            </a:r>
            <a:endParaRPr sz="2400" b="1" i="0" u="none" strike="noStrike" cap="none" dirty="0">
              <a:solidFill>
                <a:schemeClr val="dk1"/>
              </a:solidFill>
              <a:highlight>
                <a:schemeClr val="lt1"/>
              </a:highlight>
              <a:latin typeface="Calibri"/>
              <a:ea typeface="Calibri"/>
              <a:cs typeface="Calibri"/>
              <a:sym typeface="Calibri"/>
            </a:endParaRPr>
          </a:p>
          <a:p>
            <a:pPr marL="0" marR="0" lvl="0" indent="0" algn="l" rtl="0">
              <a:lnSpc>
                <a:spcPct val="100000"/>
              </a:lnSpc>
              <a:spcBef>
                <a:spcPts val="0"/>
              </a:spcBef>
              <a:spcAft>
                <a:spcPts val="0"/>
              </a:spcAft>
              <a:buNone/>
            </a:pPr>
            <a:r>
              <a:rPr lang="en-US" sz="3600" b="1" i="0" u="none" strike="noStrike" cap="none" dirty="0" err="1">
                <a:solidFill>
                  <a:srgbClr val="595959"/>
                </a:solidFill>
                <a:latin typeface="Calibri"/>
                <a:ea typeface="Calibri"/>
                <a:cs typeface="Calibri"/>
                <a:sym typeface="Calibri"/>
              </a:rPr>
              <a:t>Cristeta</a:t>
            </a:r>
            <a:r>
              <a:rPr lang="en-US" sz="3600" b="1" i="0" u="none" strike="noStrike" cap="none" dirty="0">
                <a:solidFill>
                  <a:srgbClr val="595959"/>
                </a:solidFill>
                <a:latin typeface="Calibri"/>
                <a:ea typeface="Calibri"/>
                <a:cs typeface="Calibri"/>
                <a:sym typeface="Calibri"/>
              </a:rPr>
              <a:t> Comerford</a:t>
            </a:r>
            <a:endParaRPr sz="3600" b="1" i="0" u="none" strike="noStrike" cap="none" dirty="0">
              <a:solidFill>
                <a:srgbClr val="595959"/>
              </a:solidFill>
              <a:latin typeface="Calibri"/>
              <a:ea typeface="Calibri"/>
              <a:cs typeface="Calibri"/>
              <a:sym typeface="Calibri"/>
            </a:endParaRPr>
          </a:p>
        </p:txBody>
      </p:sp>
      <p:sp>
        <p:nvSpPr>
          <p:cNvPr id="144" name="Google Shape;144;gd5364c268e_0_39"/>
          <p:cNvSpPr txBox="1"/>
          <p:nvPr/>
        </p:nvSpPr>
        <p:spPr>
          <a:xfrm>
            <a:off x="5370312" y="922808"/>
            <a:ext cx="5880249" cy="52398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dirty="0" err="1">
                <a:solidFill>
                  <a:schemeClr val="dk1"/>
                </a:solidFill>
                <a:highlight>
                  <a:srgbClr val="FFFFFF"/>
                </a:highlight>
                <a:latin typeface="Arial"/>
                <a:ea typeface="Arial"/>
                <a:cs typeface="Arial"/>
                <a:sym typeface="Arial"/>
              </a:rPr>
              <a:t>Cristeta</a:t>
            </a:r>
            <a:r>
              <a:rPr lang="en-US" sz="1600" b="1" i="0" u="none" strike="noStrike" cap="none" dirty="0">
                <a:solidFill>
                  <a:schemeClr val="dk1"/>
                </a:solidFill>
                <a:highlight>
                  <a:srgbClr val="FFFFFF"/>
                </a:highlight>
                <a:latin typeface="Arial"/>
                <a:ea typeface="Arial"/>
                <a:cs typeface="Arial"/>
                <a:sym typeface="Arial"/>
              </a:rPr>
              <a:t> </a:t>
            </a:r>
            <a:r>
              <a:rPr lang="en-US" sz="1600" b="1" i="0" u="none" strike="noStrike" cap="none" dirty="0" err="1">
                <a:solidFill>
                  <a:schemeClr val="dk1"/>
                </a:solidFill>
                <a:highlight>
                  <a:srgbClr val="FFFFFF"/>
                </a:highlight>
                <a:latin typeface="Arial"/>
                <a:ea typeface="Arial"/>
                <a:cs typeface="Arial"/>
                <a:sym typeface="Arial"/>
              </a:rPr>
              <a:t>Pasia</a:t>
            </a:r>
            <a:r>
              <a:rPr lang="en-US" sz="1600" b="1" i="0" u="none" strike="noStrike" cap="none" dirty="0">
                <a:solidFill>
                  <a:schemeClr val="dk1"/>
                </a:solidFill>
                <a:highlight>
                  <a:srgbClr val="FFFFFF"/>
                </a:highlight>
                <a:latin typeface="Arial"/>
                <a:ea typeface="Arial"/>
                <a:cs typeface="Arial"/>
                <a:sym typeface="Arial"/>
              </a:rPr>
              <a:t> Comerford (born October 27, 1962) is the first Asian and first female White House Executive Chef.</a:t>
            </a:r>
            <a:endParaRPr sz="1600" b="1" i="0" u="none" strike="noStrike" cap="none" dirty="0">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5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50" b="1" i="0" u="none" strike="noStrike" cap="none" dirty="0" err="1">
                <a:solidFill>
                  <a:schemeClr val="dk1"/>
                </a:solidFill>
                <a:highlight>
                  <a:srgbClr val="FFFFFF"/>
                </a:highlight>
                <a:latin typeface="Arial"/>
                <a:ea typeface="Arial"/>
                <a:cs typeface="Arial"/>
                <a:sym typeface="Arial"/>
              </a:rPr>
              <a:t>Cristeta</a:t>
            </a:r>
            <a:r>
              <a:rPr lang="en-US" sz="1450" b="1" i="0" u="none" strike="noStrike" cap="none" dirty="0">
                <a:solidFill>
                  <a:schemeClr val="dk1"/>
                </a:solidFill>
                <a:highlight>
                  <a:srgbClr val="FFFFFF"/>
                </a:highlight>
                <a:latin typeface="Arial"/>
                <a:ea typeface="Arial"/>
                <a:cs typeface="Arial"/>
                <a:sym typeface="Arial"/>
              </a:rPr>
              <a:t> “</a:t>
            </a:r>
            <a:r>
              <a:rPr lang="en-US" sz="1450" b="1" i="0" u="none" strike="noStrike" cap="none" dirty="0" err="1">
                <a:solidFill>
                  <a:schemeClr val="dk1"/>
                </a:solidFill>
                <a:highlight>
                  <a:srgbClr val="FFFFFF"/>
                </a:highlight>
                <a:latin typeface="Arial"/>
                <a:ea typeface="Arial"/>
                <a:cs typeface="Arial"/>
                <a:sym typeface="Arial"/>
              </a:rPr>
              <a:t>Cris</a:t>
            </a:r>
            <a:r>
              <a:rPr lang="en-US" sz="1450" b="1" i="0" u="none" strike="noStrike" cap="none" dirty="0">
                <a:solidFill>
                  <a:schemeClr val="dk1"/>
                </a:solidFill>
                <a:highlight>
                  <a:srgbClr val="FFFFFF"/>
                </a:highlight>
                <a:latin typeface="Arial"/>
                <a:ea typeface="Arial"/>
                <a:cs typeface="Arial"/>
                <a:sym typeface="Arial"/>
              </a:rPr>
              <a:t>” Comerford was born </a:t>
            </a:r>
            <a:r>
              <a:rPr lang="en-US" sz="1450" b="1" i="0" u="none" strike="noStrike" cap="none" dirty="0" err="1">
                <a:solidFill>
                  <a:schemeClr val="dk1"/>
                </a:solidFill>
                <a:highlight>
                  <a:srgbClr val="FFFFFF"/>
                </a:highlight>
                <a:latin typeface="Arial"/>
                <a:ea typeface="Arial"/>
                <a:cs typeface="Arial"/>
                <a:sym typeface="Arial"/>
              </a:rPr>
              <a:t>Cristeta</a:t>
            </a:r>
            <a:r>
              <a:rPr lang="en-US" sz="1450" b="1" i="0" u="none" strike="noStrike" cap="none" dirty="0">
                <a:solidFill>
                  <a:schemeClr val="dk1"/>
                </a:solidFill>
                <a:highlight>
                  <a:srgbClr val="FFFFFF"/>
                </a:highlight>
                <a:latin typeface="Arial"/>
                <a:ea typeface="Arial"/>
                <a:cs typeface="Arial"/>
                <a:sym typeface="Arial"/>
              </a:rPr>
              <a:t> </a:t>
            </a:r>
            <a:r>
              <a:rPr lang="en-US" sz="1450" b="1" i="0" u="none" strike="noStrike" cap="none" dirty="0" err="1">
                <a:solidFill>
                  <a:schemeClr val="dk1"/>
                </a:solidFill>
                <a:highlight>
                  <a:srgbClr val="FFFFFF"/>
                </a:highlight>
                <a:latin typeface="Arial"/>
                <a:ea typeface="Arial"/>
                <a:cs typeface="Arial"/>
                <a:sym typeface="Arial"/>
              </a:rPr>
              <a:t>Pasia</a:t>
            </a:r>
            <a:r>
              <a:rPr lang="en-US" sz="1450" b="1" i="0" u="none" strike="noStrike" cap="none" dirty="0">
                <a:solidFill>
                  <a:schemeClr val="dk1"/>
                </a:solidFill>
                <a:highlight>
                  <a:srgbClr val="FFFFFF"/>
                </a:highlight>
                <a:latin typeface="Arial"/>
                <a:ea typeface="Arial"/>
                <a:cs typeface="Arial"/>
                <a:sym typeface="Arial"/>
              </a:rPr>
              <a:t> in Sampaloc, Manila, Philippines and now works in the most famous house in the United States.  </a:t>
            </a:r>
            <a:r>
              <a:rPr lang="en-US" sz="1450" b="0" i="0" u="none" strike="noStrike" cap="none" dirty="0">
                <a:solidFill>
                  <a:schemeClr val="dk1"/>
                </a:solidFill>
                <a:highlight>
                  <a:srgbClr val="FFFFFF"/>
                </a:highlight>
                <a:latin typeface="Arial"/>
                <a:ea typeface="Arial"/>
                <a:cs typeface="Arial"/>
                <a:sym typeface="Arial"/>
              </a:rPr>
              <a:t>She attended Manila Science High School before attending the University of the Philippines, Diliman in Quezon City where she majored in food technology.  At the age of 23, she left the university without a degree to the United States where she got her first job at a Sheraton Hotel near the O’Hare International Airport.  After working at a few hotels and restaurants in Chicago, Washington, D.C, and in Vienna, she was recruited to work in the Clinton White House by White House executive chef Walter </a:t>
            </a:r>
            <a:r>
              <a:rPr lang="en-US" sz="1450" b="0" i="0" u="none" strike="noStrike" cap="none" dirty="0" err="1">
                <a:solidFill>
                  <a:schemeClr val="dk1"/>
                </a:solidFill>
                <a:highlight>
                  <a:srgbClr val="FFFFFF"/>
                </a:highlight>
                <a:latin typeface="Arial"/>
                <a:ea typeface="Arial"/>
                <a:cs typeface="Arial"/>
                <a:sym typeface="Arial"/>
              </a:rPr>
              <a:t>Scheib</a:t>
            </a:r>
            <a:r>
              <a:rPr lang="en-US" sz="1450" b="0" i="0" u="none" strike="noStrike" cap="none" dirty="0">
                <a:solidFill>
                  <a:schemeClr val="dk1"/>
                </a:solidFill>
                <a:highlight>
                  <a:srgbClr val="FFFFFF"/>
                </a:highlight>
                <a:latin typeface="Arial"/>
                <a:ea typeface="Arial"/>
                <a:cs typeface="Arial"/>
                <a:sym typeface="Arial"/>
              </a:rPr>
              <a:t> III in 1995.  She continued to work until </a:t>
            </a:r>
            <a:r>
              <a:rPr lang="en-US" sz="1450" b="0" i="0" u="none" strike="noStrike" cap="none" dirty="0" err="1">
                <a:solidFill>
                  <a:schemeClr val="dk1"/>
                </a:solidFill>
                <a:highlight>
                  <a:srgbClr val="FFFFFF"/>
                </a:highlight>
                <a:latin typeface="Arial"/>
                <a:ea typeface="Arial"/>
                <a:cs typeface="Arial"/>
                <a:sym typeface="Arial"/>
              </a:rPr>
              <a:t>Scheib’s</a:t>
            </a:r>
            <a:r>
              <a:rPr lang="en-US" sz="1450" b="0" i="0" u="none" strike="noStrike" cap="none" dirty="0">
                <a:solidFill>
                  <a:schemeClr val="dk1"/>
                </a:solidFill>
                <a:highlight>
                  <a:srgbClr val="FFFFFF"/>
                </a:highlight>
                <a:latin typeface="Arial"/>
                <a:ea typeface="Arial"/>
                <a:cs typeface="Arial"/>
                <a:sym typeface="Arial"/>
              </a:rPr>
              <a:t> resignation in 2005.  Following </a:t>
            </a:r>
            <a:r>
              <a:rPr lang="en-US" sz="1450" b="0" i="0" u="none" strike="noStrike" cap="none" dirty="0" err="1">
                <a:solidFill>
                  <a:schemeClr val="dk1"/>
                </a:solidFill>
                <a:highlight>
                  <a:srgbClr val="FFFFFF"/>
                </a:highlight>
                <a:latin typeface="Arial"/>
                <a:ea typeface="Arial"/>
                <a:cs typeface="Arial"/>
                <a:sym typeface="Arial"/>
              </a:rPr>
              <a:t>Scheib’s</a:t>
            </a:r>
            <a:r>
              <a:rPr lang="en-US" sz="1450" b="0" i="0" u="none" strike="noStrike" cap="none" dirty="0">
                <a:solidFill>
                  <a:schemeClr val="dk1"/>
                </a:solidFill>
                <a:highlight>
                  <a:srgbClr val="FFFFFF"/>
                </a:highlight>
                <a:latin typeface="Arial"/>
                <a:ea typeface="Arial"/>
                <a:cs typeface="Arial"/>
                <a:sym typeface="Arial"/>
              </a:rPr>
              <a:t> resignation, first lady Laura Bush appointed Comerford as the White House executive chef.  In August 2005, Comerford became the first minority and first female to hold the position.</a:t>
            </a:r>
            <a:endParaRPr sz="1450" b="0" i="0" u="none" strike="noStrike" cap="none" dirty="0">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450" b="0" i="0" u="none" strike="noStrike" cap="none" dirty="0">
                <a:solidFill>
                  <a:schemeClr val="dk1"/>
                </a:solidFill>
                <a:highlight>
                  <a:srgbClr val="FFFFFF"/>
                </a:highlight>
                <a:latin typeface="Arial"/>
                <a:ea typeface="Arial"/>
                <a:cs typeface="Arial"/>
                <a:sym typeface="Arial"/>
              </a:rPr>
              <a:t>Comerford continues to work as the White House executive chef, creating menus for social events, official dinners, and more.  She is also a member of the Club Chefs du Chef, the world’s most exclusive society of chefs that consists of chefs to world leaders.</a:t>
            </a:r>
            <a:endParaRPr sz="1450" b="0" i="0" u="none" strike="noStrike" cap="none" dirty="0">
              <a:solidFill>
                <a:schemeClr val="dk1"/>
              </a:solidFill>
              <a:highlight>
                <a:srgbClr val="FFFFFF"/>
              </a:highlight>
              <a:latin typeface="Arial"/>
              <a:ea typeface="Arial"/>
              <a:cs typeface="Arial"/>
              <a:sym typeface="Arial"/>
            </a:endParaRPr>
          </a:p>
        </p:txBody>
      </p:sp>
      <p:sp>
        <p:nvSpPr>
          <p:cNvPr id="145" name="Google Shape;145;gd5364c268e_0_39"/>
          <p:cNvSpPr txBox="1"/>
          <p:nvPr/>
        </p:nvSpPr>
        <p:spPr>
          <a:xfrm>
            <a:off x="5837700" y="1779725"/>
            <a:ext cx="5676300" cy="47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endParaRPr sz="1900" b="0" i="0" u="none" strike="noStrike" cap="none">
              <a:solidFill>
                <a:srgbClr val="000000"/>
              </a:solidFill>
              <a:latin typeface="Calibri"/>
              <a:ea typeface="Calibri"/>
              <a:cs typeface="Calibri"/>
              <a:sym typeface="Calibri"/>
            </a:endParaRPr>
          </a:p>
        </p:txBody>
      </p:sp>
      <p:pic>
        <p:nvPicPr>
          <p:cNvPr id="146" name="Google Shape;146;gd5364c268e_0_39"/>
          <p:cNvPicPr preferRelativeResize="0"/>
          <p:nvPr/>
        </p:nvPicPr>
        <p:blipFill rotWithShape="1">
          <a:blip r:embed="rId3">
            <a:alphaModFix/>
          </a:blip>
          <a:srcRect/>
          <a:stretch/>
        </p:blipFill>
        <p:spPr>
          <a:xfrm>
            <a:off x="1297415" y="1612036"/>
            <a:ext cx="3013725" cy="4393851"/>
          </a:xfrm>
          <a:prstGeom prst="rect">
            <a:avLst/>
          </a:prstGeom>
          <a:noFill/>
          <a:ln>
            <a:noFill/>
          </a:ln>
        </p:spPr>
      </p:pic>
      <p:sp>
        <p:nvSpPr>
          <p:cNvPr id="147" name="Google Shape;147;gd5364c268e_0_39"/>
          <p:cNvSpPr txBox="1"/>
          <p:nvPr/>
        </p:nvSpPr>
        <p:spPr>
          <a:xfrm>
            <a:off x="9531401" y="6464141"/>
            <a:ext cx="218361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--adapted from Wikipedia</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4248</Words>
  <Application>Microsoft Office PowerPoint</Application>
  <PresentationFormat>Widescreen</PresentationFormat>
  <Paragraphs>137</Paragraphs>
  <Slides>29</Slides>
  <Notes>29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Georgia</vt:lpstr>
      <vt:lpstr>Times New Roman</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Daryl Seaton</dc:creator>
  <cp:lastModifiedBy>Xiufen Chen</cp:lastModifiedBy>
  <cp:revision>22</cp:revision>
  <dcterms:created xsi:type="dcterms:W3CDTF">2021-02-02T20:48:08Z</dcterms:created>
  <dcterms:modified xsi:type="dcterms:W3CDTF">2021-05-05T13:52:40Z</dcterms:modified>
</cp:coreProperties>
</file>