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Lexend Mega"/>
      <p:regular r:id="rId13"/>
    </p:embeddedFont>
    <p:embeddedFont>
      <p:font typeface="Didact Gothic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Gvzhh0t7LWXE2mXe/xwtnP9JD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exendMega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Didact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His mother was a singer, and his father was a violinist and professor of music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/>
          <p:nvPr/>
        </p:nvSpPr>
        <p:spPr>
          <a:xfrm>
            <a:off x="210450" y="210300"/>
            <a:ext cx="8723100" cy="441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0"/>
          <p:cNvSpPr txBox="1"/>
          <p:nvPr>
            <p:ph type="title"/>
          </p:nvPr>
        </p:nvSpPr>
        <p:spPr>
          <a:xfrm>
            <a:off x="720000" y="445025"/>
            <a:ext cx="33216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1" name="Google Shape;11;p10"/>
          <p:cNvSpPr txBox="1"/>
          <p:nvPr>
            <p:ph idx="2" type="ctrTitle"/>
          </p:nvPr>
        </p:nvSpPr>
        <p:spPr>
          <a:xfrm>
            <a:off x="719996" y="1705249"/>
            <a:ext cx="1748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10"/>
          <p:cNvSpPr txBox="1"/>
          <p:nvPr>
            <p:ph idx="1" type="subTitle"/>
          </p:nvPr>
        </p:nvSpPr>
        <p:spPr>
          <a:xfrm>
            <a:off x="720000" y="2162514"/>
            <a:ext cx="1950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3" type="ctrTitle"/>
          </p:nvPr>
        </p:nvSpPr>
        <p:spPr>
          <a:xfrm>
            <a:off x="3596696" y="1705239"/>
            <a:ext cx="1748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4" type="subTitle"/>
          </p:nvPr>
        </p:nvSpPr>
        <p:spPr>
          <a:xfrm>
            <a:off x="3596700" y="2165013"/>
            <a:ext cx="1950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5" type="ctrTitle"/>
          </p:nvPr>
        </p:nvSpPr>
        <p:spPr>
          <a:xfrm>
            <a:off x="719996" y="2885526"/>
            <a:ext cx="1748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0"/>
          <p:cNvSpPr txBox="1"/>
          <p:nvPr>
            <p:ph idx="6" type="subTitle"/>
          </p:nvPr>
        </p:nvSpPr>
        <p:spPr>
          <a:xfrm>
            <a:off x="720000" y="3342791"/>
            <a:ext cx="1950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7" type="ctrTitle"/>
          </p:nvPr>
        </p:nvSpPr>
        <p:spPr>
          <a:xfrm>
            <a:off x="3596696" y="2885517"/>
            <a:ext cx="1748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8" type="subTitle"/>
          </p:nvPr>
        </p:nvSpPr>
        <p:spPr>
          <a:xfrm>
            <a:off x="3596700" y="3345291"/>
            <a:ext cx="1950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6382701" y="1094324"/>
            <a:ext cx="3231874" cy="38267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/>
          <p:nvPr/>
        </p:nvSpPr>
        <p:spPr>
          <a:xfrm>
            <a:off x="5988347" y="1507351"/>
            <a:ext cx="258000" cy="258000"/>
          </a:xfrm>
          <a:prstGeom prst="star4">
            <a:avLst>
              <a:gd fmla="val 22733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5575" y="752850"/>
            <a:ext cx="372250" cy="372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10"/>
          <p:cNvGrpSpPr/>
          <p:nvPr/>
        </p:nvGrpSpPr>
        <p:grpSpPr>
          <a:xfrm>
            <a:off x="15750" y="4603275"/>
            <a:ext cx="9112550" cy="569400"/>
            <a:chOff x="15750" y="4603275"/>
            <a:chExt cx="9112550" cy="569400"/>
          </a:xfrm>
        </p:grpSpPr>
        <p:sp>
          <p:nvSpPr>
            <p:cNvPr id="23" name="Google Shape;23;p10"/>
            <p:cNvSpPr txBox="1"/>
            <p:nvPr/>
          </p:nvSpPr>
          <p:spPr>
            <a:xfrm>
              <a:off x="157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24" name="Google Shape;24;p10"/>
            <p:cNvSpPr txBox="1"/>
            <p:nvPr/>
          </p:nvSpPr>
          <p:spPr>
            <a:xfrm>
              <a:off x="2159863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0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25" name="Google Shape;25;p10"/>
            <p:cNvSpPr txBox="1"/>
            <p:nvPr/>
          </p:nvSpPr>
          <p:spPr>
            <a:xfrm>
              <a:off x="43039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*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26" name="Google Shape;26;p10"/>
            <p:cNvSpPr txBox="1"/>
            <p:nvPr/>
          </p:nvSpPr>
          <p:spPr>
            <a:xfrm>
              <a:off x="6448088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27" name="Google Shape;27;p10"/>
            <p:cNvSpPr txBox="1"/>
            <p:nvPr/>
          </p:nvSpPr>
          <p:spPr>
            <a:xfrm>
              <a:off x="859220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1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ctrTitle"/>
          </p:nvPr>
        </p:nvSpPr>
        <p:spPr>
          <a:xfrm>
            <a:off x="720000" y="1080300"/>
            <a:ext cx="45219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11"/>
          <p:cNvSpPr txBox="1"/>
          <p:nvPr>
            <p:ph idx="1" type="subTitle"/>
          </p:nvPr>
        </p:nvSpPr>
        <p:spPr>
          <a:xfrm>
            <a:off x="720000" y="2660100"/>
            <a:ext cx="2537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11"/>
          <p:cNvSpPr/>
          <p:nvPr/>
        </p:nvSpPr>
        <p:spPr>
          <a:xfrm>
            <a:off x="210450" y="210300"/>
            <a:ext cx="8723100" cy="441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30149" y="0"/>
            <a:ext cx="2721852" cy="40067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1"/>
          <p:cNvGrpSpPr/>
          <p:nvPr/>
        </p:nvGrpSpPr>
        <p:grpSpPr>
          <a:xfrm>
            <a:off x="15750" y="4603275"/>
            <a:ext cx="9112550" cy="569400"/>
            <a:chOff x="15750" y="4603275"/>
            <a:chExt cx="9112550" cy="569400"/>
          </a:xfrm>
        </p:grpSpPr>
        <p:sp>
          <p:nvSpPr>
            <p:cNvPr id="34" name="Google Shape;34;p11"/>
            <p:cNvSpPr txBox="1"/>
            <p:nvPr/>
          </p:nvSpPr>
          <p:spPr>
            <a:xfrm>
              <a:off x="157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 </a:t>
              </a:r>
              <a:endParaRPr b="0" i="0" sz="25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35" name="Google Shape;35;p11"/>
            <p:cNvSpPr txBox="1"/>
            <p:nvPr/>
          </p:nvSpPr>
          <p:spPr>
            <a:xfrm>
              <a:off x="2159863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0          </a:t>
              </a:r>
              <a:endParaRPr b="0" i="0" sz="25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36" name="Google Shape;36;p11"/>
            <p:cNvSpPr txBox="1"/>
            <p:nvPr/>
          </p:nvSpPr>
          <p:spPr>
            <a:xfrm>
              <a:off x="43039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*         </a:t>
              </a:r>
              <a:endParaRPr b="0" i="0" sz="25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37" name="Google Shape;37;p11"/>
            <p:cNvSpPr txBox="1"/>
            <p:nvPr/>
          </p:nvSpPr>
          <p:spPr>
            <a:xfrm>
              <a:off x="6448088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</a:t>
              </a:r>
              <a:endParaRPr b="0" i="0" sz="25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38" name="Google Shape;38;p11"/>
            <p:cNvSpPr txBox="1"/>
            <p:nvPr/>
          </p:nvSpPr>
          <p:spPr>
            <a:xfrm>
              <a:off x="859220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1        </a:t>
              </a:r>
              <a:endParaRPr b="0" i="0" sz="25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/>
          <p:nvPr/>
        </p:nvSpPr>
        <p:spPr>
          <a:xfrm>
            <a:off x="210450" y="210300"/>
            <a:ext cx="8723100" cy="441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 txBox="1"/>
          <p:nvPr>
            <p:ph type="title"/>
          </p:nvPr>
        </p:nvSpPr>
        <p:spPr>
          <a:xfrm>
            <a:off x="720000" y="1202350"/>
            <a:ext cx="4013100" cy="14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subTitle"/>
          </p:nvPr>
        </p:nvSpPr>
        <p:spPr>
          <a:xfrm>
            <a:off x="720000" y="2622075"/>
            <a:ext cx="3465600" cy="1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" name="Google Shape;43;p12"/>
          <p:cNvGrpSpPr/>
          <p:nvPr/>
        </p:nvGrpSpPr>
        <p:grpSpPr>
          <a:xfrm>
            <a:off x="15750" y="4603275"/>
            <a:ext cx="9112550" cy="569400"/>
            <a:chOff x="15750" y="4603275"/>
            <a:chExt cx="9112550" cy="569400"/>
          </a:xfrm>
        </p:grpSpPr>
        <p:sp>
          <p:nvSpPr>
            <p:cNvPr id="44" name="Google Shape;44;p12"/>
            <p:cNvSpPr txBox="1"/>
            <p:nvPr/>
          </p:nvSpPr>
          <p:spPr>
            <a:xfrm>
              <a:off x="157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45" name="Google Shape;45;p12"/>
            <p:cNvSpPr txBox="1"/>
            <p:nvPr/>
          </p:nvSpPr>
          <p:spPr>
            <a:xfrm>
              <a:off x="2159863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0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46" name="Google Shape;46;p12"/>
            <p:cNvSpPr txBox="1"/>
            <p:nvPr/>
          </p:nvSpPr>
          <p:spPr>
            <a:xfrm>
              <a:off x="43039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*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47" name="Google Shape;47;p12"/>
            <p:cNvSpPr txBox="1"/>
            <p:nvPr/>
          </p:nvSpPr>
          <p:spPr>
            <a:xfrm>
              <a:off x="6448088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48" name="Google Shape;48;p12"/>
            <p:cNvSpPr txBox="1"/>
            <p:nvPr/>
          </p:nvSpPr>
          <p:spPr>
            <a:xfrm>
              <a:off x="859220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1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210450" y="210300"/>
            <a:ext cx="8723100" cy="441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3"/>
          <p:cNvSpPr txBox="1"/>
          <p:nvPr>
            <p:ph type="title"/>
          </p:nvPr>
        </p:nvSpPr>
        <p:spPr>
          <a:xfrm>
            <a:off x="720000" y="445025"/>
            <a:ext cx="7704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2" type="ctrTitle"/>
          </p:nvPr>
        </p:nvSpPr>
        <p:spPr>
          <a:xfrm>
            <a:off x="1786800" y="1443204"/>
            <a:ext cx="2427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1786800" y="2043059"/>
            <a:ext cx="2427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3" type="ctrTitle"/>
          </p:nvPr>
        </p:nvSpPr>
        <p:spPr>
          <a:xfrm>
            <a:off x="4930200" y="1443204"/>
            <a:ext cx="2427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" name="Google Shape;55;p13"/>
          <p:cNvSpPr txBox="1"/>
          <p:nvPr>
            <p:ph idx="4" type="subTitle"/>
          </p:nvPr>
        </p:nvSpPr>
        <p:spPr>
          <a:xfrm>
            <a:off x="4930200" y="2045558"/>
            <a:ext cx="2427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5" type="ctrTitle"/>
          </p:nvPr>
        </p:nvSpPr>
        <p:spPr>
          <a:xfrm>
            <a:off x="1786800" y="2944454"/>
            <a:ext cx="2427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13"/>
          <p:cNvSpPr txBox="1"/>
          <p:nvPr>
            <p:ph idx="6" type="subTitle"/>
          </p:nvPr>
        </p:nvSpPr>
        <p:spPr>
          <a:xfrm>
            <a:off x="1786800" y="3544266"/>
            <a:ext cx="2427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7" type="ctrTitle"/>
          </p:nvPr>
        </p:nvSpPr>
        <p:spPr>
          <a:xfrm>
            <a:off x="4930200" y="2944454"/>
            <a:ext cx="2427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13"/>
          <p:cNvSpPr txBox="1"/>
          <p:nvPr>
            <p:ph idx="8" type="subTitle"/>
          </p:nvPr>
        </p:nvSpPr>
        <p:spPr>
          <a:xfrm>
            <a:off x="4930200" y="3546766"/>
            <a:ext cx="2427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2">
            <a:alphaModFix/>
          </a:blip>
          <a:srcRect b="3531" l="0" r="0" t="3540"/>
          <a:stretch/>
        </p:blipFill>
        <p:spPr>
          <a:xfrm>
            <a:off x="335621" y="894875"/>
            <a:ext cx="781383" cy="373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 b="3531" l="0" r="0" t="3540"/>
          <a:stretch/>
        </p:blipFill>
        <p:spPr>
          <a:xfrm flipH="1">
            <a:off x="8026988" y="894875"/>
            <a:ext cx="781383" cy="3732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15750" y="4603275"/>
            <a:ext cx="9112550" cy="569400"/>
            <a:chOff x="15750" y="4603275"/>
            <a:chExt cx="9112550" cy="56940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157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159863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0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43039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*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6448088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859220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1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210450" y="210300"/>
            <a:ext cx="8723100" cy="441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08916">
            <a:off x="774044" y="1597021"/>
            <a:ext cx="1703784" cy="39912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4"/>
          <p:cNvGrpSpPr/>
          <p:nvPr/>
        </p:nvGrpSpPr>
        <p:grpSpPr>
          <a:xfrm>
            <a:off x="15750" y="4603275"/>
            <a:ext cx="9112550" cy="569400"/>
            <a:chOff x="15750" y="4603275"/>
            <a:chExt cx="9112550" cy="569400"/>
          </a:xfrm>
        </p:grpSpPr>
        <p:sp>
          <p:nvSpPr>
            <p:cNvPr id="73" name="Google Shape;73;p14"/>
            <p:cNvSpPr txBox="1"/>
            <p:nvPr/>
          </p:nvSpPr>
          <p:spPr>
            <a:xfrm>
              <a:off x="157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2159863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0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75" name="Google Shape;75;p14"/>
            <p:cNvSpPr txBox="1"/>
            <p:nvPr/>
          </p:nvSpPr>
          <p:spPr>
            <a:xfrm>
              <a:off x="43039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*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76" name="Google Shape;76;p14"/>
            <p:cNvSpPr txBox="1"/>
            <p:nvPr/>
          </p:nvSpPr>
          <p:spPr>
            <a:xfrm>
              <a:off x="6448088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77" name="Google Shape;77;p14"/>
            <p:cNvSpPr txBox="1"/>
            <p:nvPr/>
          </p:nvSpPr>
          <p:spPr>
            <a:xfrm>
              <a:off x="859220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1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210450" y="210300"/>
            <a:ext cx="8723100" cy="441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81" name="Google Shape;81;p15"/>
          <p:cNvGrpSpPr/>
          <p:nvPr/>
        </p:nvGrpSpPr>
        <p:grpSpPr>
          <a:xfrm>
            <a:off x="15750" y="4603275"/>
            <a:ext cx="9112550" cy="569400"/>
            <a:chOff x="15750" y="4603275"/>
            <a:chExt cx="9112550" cy="569400"/>
          </a:xfrm>
        </p:grpSpPr>
        <p:sp>
          <p:nvSpPr>
            <p:cNvPr id="82" name="Google Shape;82;p15"/>
            <p:cNvSpPr txBox="1"/>
            <p:nvPr/>
          </p:nvSpPr>
          <p:spPr>
            <a:xfrm>
              <a:off x="157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2159863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0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43039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*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6448088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859220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1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3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3_1_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210450" y="210300"/>
            <a:ext cx="8723100" cy="441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8"/>
          <p:cNvGrpSpPr/>
          <p:nvPr/>
        </p:nvGrpSpPr>
        <p:grpSpPr>
          <a:xfrm>
            <a:off x="15750" y="4603275"/>
            <a:ext cx="9112550" cy="569400"/>
            <a:chOff x="15750" y="4603275"/>
            <a:chExt cx="9112550" cy="569400"/>
          </a:xfrm>
        </p:grpSpPr>
        <p:sp>
          <p:nvSpPr>
            <p:cNvPr id="92" name="Google Shape;92;p18"/>
            <p:cNvSpPr txBox="1"/>
            <p:nvPr/>
          </p:nvSpPr>
          <p:spPr>
            <a:xfrm>
              <a:off x="157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93" name="Google Shape;93;p18"/>
            <p:cNvSpPr txBox="1"/>
            <p:nvPr/>
          </p:nvSpPr>
          <p:spPr>
            <a:xfrm>
              <a:off x="2159863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0 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94" name="Google Shape;94;p18"/>
            <p:cNvSpPr txBox="1"/>
            <p:nvPr/>
          </p:nvSpPr>
          <p:spPr>
            <a:xfrm>
              <a:off x="430395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*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95" name="Google Shape;95;p18"/>
            <p:cNvSpPr txBox="1"/>
            <p:nvPr/>
          </p:nvSpPr>
          <p:spPr>
            <a:xfrm>
              <a:off x="6448088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2 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  <p:sp>
          <p:nvSpPr>
            <p:cNvPr id="96" name="Google Shape;96;p18"/>
            <p:cNvSpPr txBox="1"/>
            <p:nvPr/>
          </p:nvSpPr>
          <p:spPr>
            <a:xfrm>
              <a:off x="8592200" y="4603275"/>
              <a:ext cx="53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Lexend Mega"/>
                  <a:ea typeface="Lexend Mega"/>
                  <a:cs typeface="Lexend Mega"/>
                  <a:sym typeface="Lexend Mega"/>
                </a:rPr>
                <a:t>1        </a:t>
              </a:r>
              <a:endParaRPr b="0" i="0" sz="2500" u="none" cap="none" strike="noStrike">
                <a:solidFill>
                  <a:srgbClr val="000000"/>
                </a:solidFill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 Mega"/>
              <a:buNone/>
              <a:defRPr b="1" i="0" sz="2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 Mega"/>
              <a:buNone/>
              <a:defRPr b="1" i="0" sz="2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 Mega"/>
              <a:buNone/>
              <a:defRPr b="1" i="0" sz="2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 Mega"/>
              <a:buNone/>
              <a:defRPr b="1" i="0" sz="2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 Mega"/>
              <a:buNone/>
              <a:defRPr b="1" i="0" sz="2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 Mega"/>
              <a:buNone/>
              <a:defRPr b="1" i="0" sz="2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 Mega"/>
              <a:buNone/>
              <a:defRPr b="1" i="0" sz="2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 Mega"/>
              <a:buNone/>
              <a:defRPr b="1" i="0" sz="2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 Mega"/>
              <a:buNone/>
              <a:defRPr b="1" i="0" sz="2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 b="0" i="0" sz="1400" u="none" cap="none" strike="noStrik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b="0" i="0" sz="1400" u="none" cap="none" strike="noStrik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 b="0" i="0" sz="1400" u="none" cap="none" strike="noStrik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 b="0" i="0" sz="1400" u="none" cap="none" strike="noStrik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b="0" i="0" sz="1400" u="none" cap="none" strike="noStrik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 b="0" i="0" sz="1400" u="none" cap="none" strike="noStrik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 b="0" i="0" sz="1400" u="none" cap="none" strike="noStrik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b="0" i="0" sz="1400" u="none" cap="none" strike="noStrik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 b="0" i="0" sz="1400" u="none" cap="none" strike="noStrik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1prweT95Mo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gIXGfMbw1N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3" Type="http://schemas.openxmlformats.org/officeDocument/2006/relationships/image" Target="../media/image16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1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/>
        </p:nvSpPr>
        <p:spPr>
          <a:xfrm flipH="1">
            <a:off x="810321" y="2321146"/>
            <a:ext cx="5571821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Mega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AAPI-Week 2</a:t>
            </a:r>
            <a:endParaRPr b="1" i="0" sz="36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788021" y="1122555"/>
            <a:ext cx="445827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Review: </a:t>
            </a:r>
            <a:endParaRPr b="1" i="0" sz="20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What is AAPI?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When is AAPI Heritage Month?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788021" y="2572718"/>
            <a:ext cx="56092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57038"/>
                </a:solidFill>
                <a:latin typeface="Lexend Mega"/>
                <a:ea typeface="Lexend Mega"/>
                <a:cs typeface="Lexend Mega"/>
                <a:sym typeface="Lexend Mega"/>
              </a:rPr>
              <a:t>Asian Americans and Pacific Islanders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788021" y="3736849"/>
            <a:ext cx="7457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57038"/>
                </a:solidFill>
                <a:latin typeface="Lexend Mega"/>
                <a:ea typeface="Lexend Mega"/>
                <a:cs typeface="Lexend Mega"/>
                <a:sym typeface="Lexend Mega"/>
              </a:rPr>
              <a:t>May</a:t>
            </a:r>
            <a:endParaRPr b="1" i="0" sz="1600" u="none" cap="none" strike="noStrike">
              <a:solidFill>
                <a:srgbClr val="A57038"/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7211" y="370973"/>
            <a:ext cx="2962585" cy="414429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>
            <p:ph type="title"/>
          </p:nvPr>
        </p:nvSpPr>
        <p:spPr>
          <a:xfrm>
            <a:off x="495644" y="659658"/>
            <a:ext cx="4013100" cy="6041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Yo-Yo Ma 马友友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2064" y="-2727418"/>
            <a:ext cx="1496199" cy="399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99999">
            <a:off x="7992065" y="3693319"/>
            <a:ext cx="1496199" cy="399122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440978" y="1466194"/>
            <a:ext cx="4572000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well-known cellist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(born October 7, 1955)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performed before audiences at age five and performed before presidents Dwight D. Eisenhower and John F. Kennedy when he was seven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performed as a soloist with orchestras around the world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recorded more than 90 albums and received 18 Grammy Awards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665342" y="539990"/>
            <a:ext cx="7704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800"/>
              <a:t>Bach: Cello Suite No. 1 in G Major, Prélude  </a:t>
            </a:r>
            <a:endParaRPr sz="1800"/>
          </a:p>
        </p:txBody>
      </p:sp>
      <p:sp>
        <p:nvSpPr>
          <p:cNvPr id="123" name="Google Shape;123;p4"/>
          <p:cNvSpPr/>
          <p:nvPr/>
        </p:nvSpPr>
        <p:spPr>
          <a:xfrm>
            <a:off x="2502362" y="2417862"/>
            <a:ext cx="41889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https://www.youtube.com/watch?v=1prweT95Mo0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475785" y="3204118"/>
            <a:ext cx="4624039" cy="1211766"/>
          </a:xfrm>
          <a:prstGeom prst="roundRect">
            <a:avLst>
              <a:gd fmla="val 16667" name="adj"/>
            </a:avLst>
          </a:prstGeom>
          <a:solidFill>
            <a:srgbClr val="E2C8A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>
            <p:ph idx="1" type="subTitle"/>
          </p:nvPr>
        </p:nvSpPr>
        <p:spPr>
          <a:xfrm>
            <a:off x="169871" y="730407"/>
            <a:ext cx="4640022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      Last year, Yo-Yo Ma launched </a:t>
            </a:r>
            <a:r>
              <a:rPr lang="en-US">
                <a:solidFill>
                  <a:srgbClr val="A57038"/>
                </a:solidFill>
              </a:rPr>
              <a:t>Songs of Comfort</a:t>
            </a:r>
            <a:r>
              <a:rPr lang="en-US"/>
              <a:t> project to provide comfort in a time of anxiety and fear.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169871" y="1939209"/>
            <a:ext cx="4640022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     Let’s listen to a song from this project: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     </a:t>
            </a:r>
            <a:r>
              <a:rPr b="0" i="0" lang="en-US" sz="2000" u="none" cap="none" strike="noStrike">
                <a:solidFill>
                  <a:srgbClr val="A57038"/>
                </a:solidFill>
                <a:latin typeface="Didact Gothic"/>
                <a:ea typeface="Didact Gothic"/>
                <a:cs typeface="Didact Gothic"/>
                <a:sym typeface="Didact Gothic"/>
              </a:rPr>
              <a:t>“Rain Falling From Roof”</a:t>
            </a:r>
            <a:r>
              <a:rPr b="0" i="0" lang="en-US" sz="20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by Wu Tong and Yo-Yo Ma. </a:t>
            </a:r>
            <a:endParaRPr b="0" i="0" sz="2000" u="none" cap="none" strike="noStrike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     </a:t>
            </a:r>
            <a:endParaRPr b="0" i="0" sz="2000" u="none" cap="none" strike="noStrike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542755" y="3295102"/>
            <a:ext cx="4557069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 this video, Mr. Wu Tong is going to play an instrument called </a:t>
            </a:r>
            <a:r>
              <a:rPr b="1" i="0" lang="en-US" sz="1600" u="none" cap="none" strike="noStrike">
                <a:solidFill>
                  <a:srgbClr val="A57038"/>
                </a:solidFill>
                <a:latin typeface="Didact Gothic"/>
                <a:ea typeface="Didact Gothic"/>
                <a:cs typeface="Didact Gothic"/>
                <a:sym typeface="Didact Gothic"/>
              </a:rPr>
              <a:t>Sheng</a:t>
            </a:r>
            <a:r>
              <a:rPr b="0" i="0" lang="en-US" sz="16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 The </a:t>
            </a:r>
            <a:r>
              <a:rPr b="1" i="0" lang="en-US" sz="1600" u="none" cap="none" strike="noStrike">
                <a:solidFill>
                  <a:srgbClr val="A57038"/>
                </a:solidFill>
                <a:latin typeface="Didact Gothic"/>
                <a:ea typeface="Didact Gothic"/>
                <a:cs typeface="Didact Gothic"/>
                <a:sym typeface="Didact Gothic"/>
              </a:rPr>
              <a:t>sheng </a:t>
            </a:r>
            <a:r>
              <a:rPr b="0" i="0" lang="en-US" sz="16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is a Chinese free reed instrument consisting of vertical pipes. It has a history of more than 2000 years.</a:t>
            </a:r>
            <a:endParaRPr b="0" i="0" sz="1600" u="none" cap="none" strike="noStrike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1983805" y="445025"/>
            <a:ext cx="5643629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 </a:t>
            </a:r>
            <a:r>
              <a:rPr lang="en-US">
                <a:solidFill>
                  <a:srgbClr val="A57038"/>
                </a:solidFill>
              </a:rPr>
              <a:t>Rain Falling From Roof</a:t>
            </a:r>
            <a:r>
              <a:rPr lang="en-US"/>
              <a:t> </a:t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2699914" y="2588847"/>
            <a:ext cx="42114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https://www.youtube.com/watch?v=gIXGfMbw1No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720000" y="445025"/>
            <a:ext cx="289299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Read Aloud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393623" y="-1978552"/>
            <a:ext cx="3105802" cy="457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2267414" y="2900195"/>
            <a:ext cx="42466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4-5 Grade: Hiromi’s Hands</a:t>
            </a:r>
            <a:endParaRPr b="1" i="0" sz="18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6514089" y="2930972"/>
            <a:ext cx="15359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A57038"/>
                </a:solidFill>
                <a:latin typeface="Lexend Mega"/>
                <a:ea typeface="Lexend Mega"/>
                <a:cs typeface="Lexend Mega"/>
                <a:sym typeface="Lexend Mega"/>
              </a:rPr>
              <a:t>Part 1 (1/3)</a:t>
            </a:r>
            <a:endParaRPr b="1" i="0" sz="1400" u="none" cap="none" strike="noStrike">
              <a:solidFill>
                <a:srgbClr val="A57038"/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2267413" y="2247587"/>
            <a:ext cx="4509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1-3 Grade: Ocean Meets Sky</a:t>
            </a:r>
            <a:endParaRPr b="1" i="0" sz="1800" u="none" cap="none" strike="noStrike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Alternative resources</a:t>
            </a:r>
            <a:endParaRPr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9142" y="2356448"/>
            <a:ext cx="854617" cy="8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31987">
            <a:off x="866095" y="2967467"/>
            <a:ext cx="1130684" cy="135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340125" y="1305661"/>
            <a:ext cx="1079773" cy="288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720001" y="1305661"/>
            <a:ext cx="1305749" cy="15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3569147" y="3323511"/>
            <a:ext cx="2733778" cy="8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94358" y="2356461"/>
            <a:ext cx="1184189" cy="9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08638" y="1305661"/>
            <a:ext cx="938647" cy="85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93666" y="1305661"/>
            <a:ext cx="879859" cy="8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21018" y="1305662"/>
            <a:ext cx="602989" cy="288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65505" y="1305662"/>
            <a:ext cx="560311" cy="28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25350" y="1305662"/>
            <a:ext cx="604071" cy="288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14">
            <a:alphaModFix/>
          </a:blip>
          <a:srcRect b="-49" l="-3395" r="-3383" t="-60"/>
          <a:stretch/>
        </p:blipFill>
        <p:spPr>
          <a:xfrm flipH="1">
            <a:off x="3492938" y="1305661"/>
            <a:ext cx="938647" cy="85459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719996" y="4530025"/>
            <a:ext cx="7704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BY Ziyan Xu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This presentation template was created by Slidesgo, including icons by Flaticon, infographics &amp; images by Freepik and illustrations by Stories. 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AUTHORIZED TO PUBLISH ON ONE BOOK ONE WORLD WEBSITE. 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Copyright ©  One Book One World - All Rights Reserved.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inese Language Day by Slidesgo">
  <a:themeElements>
    <a:clrScheme name="Simple Light">
      <a:dk1>
        <a:srgbClr val="1A191C"/>
      </a:dk1>
      <a:lt1>
        <a:srgbClr val="EEDECD"/>
      </a:lt1>
      <a:dk2>
        <a:srgbClr val="1A191C"/>
      </a:dk2>
      <a:lt2>
        <a:srgbClr val="EEDECD"/>
      </a:lt2>
      <a:accent1>
        <a:srgbClr val="43B2E0"/>
      </a:accent1>
      <a:accent2>
        <a:srgbClr val="EFC7C8"/>
      </a:accent2>
      <a:accent3>
        <a:srgbClr val="DF5A32"/>
      </a:accent3>
      <a:accent4>
        <a:srgbClr val="43B2E0"/>
      </a:accent4>
      <a:accent5>
        <a:srgbClr val="EFC7C8"/>
      </a:accent5>
      <a:accent6>
        <a:srgbClr val="DF5A32"/>
      </a:accent6>
      <a:hlink>
        <a:srgbClr val="1A19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Xu, Ziyan</dc:creator>
</cp:coreProperties>
</file>