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1" r:id="rId4"/>
    <p:sldId id="266" r:id="rId5"/>
    <p:sldId id="267" r:id="rId6"/>
    <p:sldId id="268" r:id="rId7"/>
    <p:sldId id="269" r:id="rId8"/>
    <p:sldId id="27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4E0"/>
    <a:srgbClr val="415858"/>
    <a:srgbClr val="6F6F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2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837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582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0765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919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223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677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2437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033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440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06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880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7A78-3FD8-4EE7-A35F-FC7C309F08BD}" type="datetimeFigureOut">
              <a:rPr lang="en-GB" smtClean="0"/>
              <a:pPr/>
              <a:t>14/08/2023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66A0-F3FE-46B9-ABD6-89EA46CAB6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226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5835E6-C6FB-5212-E7F5-DADA225F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30" b="17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15B9D-E241-EA98-4F75-D21CE09D1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1611" y="2200274"/>
            <a:ext cx="4819135" cy="2952494"/>
          </a:xfrm>
          <a:solidFill>
            <a:schemeClr val="bg1">
              <a:alpha val="30000"/>
            </a:schemeClr>
          </a:solidFill>
        </p:spPr>
        <p:txBody>
          <a:bodyPr anchor="ctr">
            <a:normAutofit/>
          </a:bodyPr>
          <a:lstStyle/>
          <a:p>
            <a:r>
              <a:rPr lang="en-GB" sz="3200" b="1" dirty="0">
                <a:latin typeface="Aptos Display" panose="020B0004020202020204" pitchFamily="34" charset="0"/>
              </a:rPr>
              <a:t/>
            </a:r>
            <a:br>
              <a:rPr lang="en-GB" sz="3200" b="1" dirty="0">
                <a:latin typeface="Aptos Display" panose="020B0004020202020204" pitchFamily="34" charset="0"/>
              </a:rPr>
            </a:br>
            <a:r>
              <a:rPr lang="en-GB" sz="3200" b="1" dirty="0">
                <a:latin typeface="Aptos Display" panose="020B0004020202020204" pitchFamily="34" charset="0"/>
              </a:rPr>
              <a:t/>
            </a:r>
            <a:br>
              <a:rPr lang="en-GB" sz="3200" b="1" dirty="0">
                <a:latin typeface="Aptos Display" panose="020B0004020202020204" pitchFamily="34" charset="0"/>
              </a:rPr>
            </a:br>
            <a:r>
              <a:rPr lang="en-GB" sz="3200" b="1" dirty="0">
                <a:latin typeface="Aptos Display" panose="020B0004020202020204" pitchFamily="34" charset="0"/>
              </a:rPr>
              <a:t>Horwich RMI AFC</a:t>
            </a:r>
            <a:br>
              <a:rPr lang="en-GB" sz="3200" b="1" dirty="0">
                <a:latin typeface="Aptos Display" panose="020B0004020202020204" pitchFamily="34" charset="0"/>
              </a:rPr>
            </a:br>
            <a:r>
              <a:rPr lang="en-GB" sz="3200" b="1" dirty="0">
                <a:latin typeface="Aptos Display" panose="020B0004020202020204" pitchFamily="34" charset="0"/>
              </a:rPr>
              <a:t> Sponsorship Packages</a:t>
            </a:r>
            <a:br>
              <a:rPr lang="en-GB" sz="3200" b="1" dirty="0">
                <a:latin typeface="Aptos Display" panose="020B0004020202020204" pitchFamily="34" charset="0"/>
              </a:rPr>
            </a:br>
            <a:r>
              <a:rPr lang="en-GB" sz="3200" b="1" dirty="0">
                <a:latin typeface="Aptos Display" panose="020B0004020202020204" pitchFamily="34" charset="0"/>
              </a:rPr>
              <a:t/>
            </a:r>
            <a:br>
              <a:rPr lang="en-GB" sz="3200" b="1" dirty="0">
                <a:latin typeface="Aptos Display" panose="020B0004020202020204" pitchFamily="34" charset="0"/>
              </a:rPr>
            </a:br>
            <a:r>
              <a:rPr lang="en-GB" sz="2800" b="1" dirty="0">
                <a:latin typeface="Aptos Display" panose="020B0004020202020204" pitchFamily="34" charset="0"/>
              </a:rPr>
              <a:t>2023/24</a:t>
            </a:r>
            <a:endParaRPr lang="en-GB" sz="3200" b="1" dirty="0">
              <a:latin typeface="Aptos Display" panose="020B0004020202020204" pitchFamily="34" charset="0"/>
            </a:endParaRPr>
          </a:p>
        </p:txBody>
      </p:sp>
      <p:pic>
        <p:nvPicPr>
          <p:cNvPr id="1028" name="Picture 4" descr="Horwich RMI AFC">
            <a:extLst>
              <a:ext uri="{FF2B5EF4-FFF2-40B4-BE49-F238E27FC236}">
                <a16:creationId xmlns:a16="http://schemas.microsoft.com/office/drawing/2014/main" xmlns="" id="{391EA886-A710-3790-7F4A-7D020157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2540" y="2323713"/>
            <a:ext cx="10572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711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5835E6-C6FB-5212-E7F5-DADA225F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30" b="170"/>
          <a:stretch/>
        </p:blipFill>
        <p:spPr bwMode="auto">
          <a:xfrm>
            <a:off x="20" y="106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15B9D-E241-EA98-4F75-D21CE09D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32" y="204486"/>
            <a:ext cx="11219934" cy="759340"/>
          </a:xfrm>
          <a:solidFill>
            <a:schemeClr val="bg1">
              <a:alpha val="30000"/>
            </a:schemeClr>
          </a:solidFill>
        </p:spPr>
        <p:txBody>
          <a:bodyPr anchor="ctr">
            <a:normAutofit/>
          </a:bodyPr>
          <a:lstStyle/>
          <a:p>
            <a:r>
              <a:rPr lang="en-GB" sz="3200" b="1" dirty="0">
                <a:latin typeface="Aptos Display" panose="020B0004020202020204" pitchFamily="34" charset="0"/>
              </a:rPr>
              <a:t>Sponsorship Packages and Benefits</a:t>
            </a:r>
          </a:p>
        </p:txBody>
      </p:sp>
      <p:pic>
        <p:nvPicPr>
          <p:cNvPr id="3" name="Picture 4" descr="Horwich RMI AFC">
            <a:extLst>
              <a:ext uri="{FF2B5EF4-FFF2-40B4-BE49-F238E27FC236}">
                <a16:creationId xmlns:a16="http://schemas.microsoft.com/office/drawing/2014/main" xmlns="" id="{99515BFB-FFC6-F521-D092-E3DEA570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8700" y="260730"/>
            <a:ext cx="908867" cy="6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7FE106-F68C-0ADA-98FB-FC97644330DD}"/>
              </a:ext>
            </a:extLst>
          </p:cNvPr>
          <p:cNvSpPr/>
          <p:nvPr/>
        </p:nvSpPr>
        <p:spPr>
          <a:xfrm>
            <a:off x="486032" y="963826"/>
            <a:ext cx="11219935" cy="5571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7DCCD1-6168-C562-16CB-E1B438E49421}"/>
              </a:ext>
            </a:extLst>
          </p:cNvPr>
          <p:cNvCxnSpPr/>
          <p:nvPr/>
        </p:nvCxnSpPr>
        <p:spPr>
          <a:xfrm>
            <a:off x="6096000" y="1168311"/>
            <a:ext cx="0" cy="512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FA57CE-6895-3A8E-32FD-9138B1754BA8}"/>
              </a:ext>
            </a:extLst>
          </p:cNvPr>
          <p:cNvSpPr/>
          <p:nvPr/>
        </p:nvSpPr>
        <p:spPr>
          <a:xfrm>
            <a:off x="768927" y="1168311"/>
            <a:ext cx="5130086" cy="512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Sponsorship Packages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We have a variety of sponsorship packages available including: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We can also offer an individual tailored sponsorship package on request</a:t>
            </a:r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ABDDF7-6E19-D718-E021-F5570C1D2F34}"/>
              </a:ext>
            </a:extLst>
          </p:cNvPr>
          <p:cNvSpPr/>
          <p:nvPr/>
        </p:nvSpPr>
        <p:spPr>
          <a:xfrm>
            <a:off x="6385025" y="1168310"/>
            <a:ext cx="5130086" cy="512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The main benefit of sponsorship is to provide a platform to help the businesses that sponsor our football club grow and develop together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We are able to provide advertisement across the Bolton and Greater Manchester Area through the various sponsorship packages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Many of our packages provide the opportunity for your logo to be displayed and be visible to spectators attending games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We can provide brand exposure across our club social media profiles and websites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There may be tax relief available to your business – however please consult with a qualified professional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1EE236B5-1633-5ABA-EC64-BCE0B9677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914358"/>
              </p:ext>
            </p:extLst>
          </p:nvPr>
        </p:nvGraphicFramePr>
        <p:xfrm>
          <a:off x="1040367" y="2103569"/>
          <a:ext cx="4212273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9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2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#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Package Category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Team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ptos Display" panose="020B0004020202020204" pitchFamily="34" charset="0"/>
                        </a:rPr>
                        <a:t>Match Day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Match Ball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Player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Events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Coaching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1628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5835E6-C6FB-5212-E7F5-DADA225F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30" b="17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15B9D-E241-EA98-4F75-D21CE09D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32" y="204486"/>
            <a:ext cx="11219934" cy="759340"/>
          </a:xfrm>
          <a:solidFill>
            <a:schemeClr val="bg1">
              <a:alpha val="30000"/>
            </a:schemeClr>
          </a:solidFill>
        </p:spPr>
        <p:txBody>
          <a:bodyPr anchor="ctr">
            <a:normAutofit/>
          </a:bodyPr>
          <a:lstStyle/>
          <a:p>
            <a:r>
              <a:rPr lang="en-GB" sz="3200" b="1" dirty="0">
                <a:latin typeface="Aptos Display" panose="020B0004020202020204" pitchFamily="34" charset="0"/>
              </a:rPr>
              <a:t>Sponsorship Package 1 – Team Sponsor </a:t>
            </a:r>
          </a:p>
        </p:txBody>
      </p:sp>
      <p:pic>
        <p:nvPicPr>
          <p:cNvPr id="3" name="Picture 4" descr="Horwich RMI AFC">
            <a:extLst>
              <a:ext uri="{FF2B5EF4-FFF2-40B4-BE49-F238E27FC236}">
                <a16:creationId xmlns:a16="http://schemas.microsoft.com/office/drawing/2014/main" xmlns="" id="{99515BFB-FFC6-F521-D092-E3DEA570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8700" y="260730"/>
            <a:ext cx="908867" cy="6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7FE106-F68C-0ADA-98FB-FC97644330DD}"/>
              </a:ext>
            </a:extLst>
          </p:cNvPr>
          <p:cNvSpPr/>
          <p:nvPr/>
        </p:nvSpPr>
        <p:spPr>
          <a:xfrm>
            <a:off x="486032" y="963826"/>
            <a:ext cx="11219935" cy="5571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E83C5F5-0163-389D-9ED5-D8841792AE85}"/>
              </a:ext>
            </a:extLst>
          </p:cNvPr>
          <p:cNvGraphicFramePr>
            <a:graphicFrameLocks noGrp="1"/>
          </p:cNvGraphicFramePr>
          <p:nvPr/>
        </p:nvGraphicFramePr>
        <p:xfrm>
          <a:off x="6385025" y="1593888"/>
          <a:ext cx="4926966" cy="268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0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Package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Team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Kit Sponsor</a:t>
                      </a:r>
                      <a:r>
                        <a:rPr lang="en-GB" sz="1200" baseline="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en-GB" sz="1200" dirty="0">
                          <a:latin typeface="Aptos Display" panose="020B0004020202020204" pitchFamily="34" charset="0"/>
                        </a:rPr>
                        <a:t>Men’s 1</a:t>
                      </a:r>
                      <a:r>
                        <a:rPr lang="en-GB" sz="1200" baseline="30000" dirty="0">
                          <a:latin typeface="Aptos Display" panose="020B0004020202020204" pitchFamily="34" charset="0"/>
                        </a:rPr>
                        <a:t>st</a:t>
                      </a:r>
                      <a:r>
                        <a:rPr lang="en-GB" sz="1200" dirty="0">
                          <a:latin typeface="Aptos Display" panose="020B0004020202020204" pitchFamily="34" charset="0"/>
                        </a:rPr>
                        <a:t> Team Sponsor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ptos Display" panose="020B0004020202020204" pitchFamily="34" charset="0"/>
                        </a:rPr>
                        <a:t>£900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ptos Display" panose="020B0004020202020204" pitchFamily="34" charset="0"/>
                        </a:rPr>
                        <a:t>Kit Sponsor</a:t>
                      </a:r>
                      <a:r>
                        <a:rPr lang="en-GB" sz="1200" baseline="0" dirty="0">
                          <a:latin typeface="Aptos Display" panose="020B0004020202020204" pitchFamily="34" charset="0"/>
                        </a:rPr>
                        <a:t> </a:t>
                      </a:r>
                      <a:r>
                        <a:rPr lang="en-GB" sz="1200" dirty="0">
                          <a:latin typeface="Aptos Display" panose="020B0004020202020204" pitchFamily="34" charset="0"/>
                        </a:rPr>
                        <a:t>Men’s  reserves Team Sponsor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ptos Display" panose="020B0004020202020204" pitchFamily="34" charset="0"/>
                        </a:rPr>
                        <a:t>£750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Kit Sponsor Youth Team 11 v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Kit Sponsor Youth Team 9 v 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Kit Sponsor</a:t>
                      </a:r>
                      <a:r>
                        <a:rPr lang="en-GB" sz="1200" baseline="0" dirty="0">
                          <a:latin typeface="Aptos Display" panose="020B0004020202020204" pitchFamily="34" charset="0"/>
                        </a:rPr>
                        <a:t> Youth Team 7 v 7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Kit Sponsor Youth Teams 5 v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8958D2-F346-EEA3-B1DA-32F1F84A90DE}"/>
              </a:ext>
            </a:extLst>
          </p:cNvPr>
          <p:cNvSpPr txBox="1"/>
          <p:nvPr/>
        </p:nvSpPr>
        <p:spPr>
          <a:xfrm>
            <a:off x="6292988" y="1168311"/>
            <a:ext cx="79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Prices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7DCCD1-6168-C562-16CB-E1B438E49421}"/>
              </a:ext>
            </a:extLst>
          </p:cNvPr>
          <p:cNvCxnSpPr/>
          <p:nvPr/>
        </p:nvCxnSpPr>
        <p:spPr>
          <a:xfrm>
            <a:off x="6096000" y="1168311"/>
            <a:ext cx="0" cy="512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FA57CE-6895-3A8E-32FD-9138B1754BA8}"/>
              </a:ext>
            </a:extLst>
          </p:cNvPr>
          <p:cNvSpPr/>
          <p:nvPr/>
        </p:nvSpPr>
        <p:spPr>
          <a:xfrm>
            <a:off x="768927" y="1168311"/>
            <a:ext cx="5130086" cy="512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Content of Package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Logo displayed on kit for duration of the season</a:t>
            </a:r>
          </a:p>
          <a:p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Sponsor 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Visible to spectators attending games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Images shared across all social media profiles and websites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Logo and website link to company website on club home page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Advertisement across the Bolton and Greater Manchester area</a:t>
            </a:r>
          </a:p>
          <a:p>
            <a:endParaRPr lang="en-GB" sz="1500" dirty="0">
              <a:solidFill>
                <a:srgbClr val="0070C0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Additional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Price is per season</a:t>
            </a:r>
          </a:p>
        </p:txBody>
      </p:sp>
    </p:spTree>
    <p:extLst>
      <p:ext uri="{BB962C8B-B14F-4D97-AF65-F5344CB8AC3E}">
        <p14:creationId xmlns:p14="http://schemas.microsoft.com/office/powerpoint/2010/main" xmlns="" val="852140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5835E6-C6FB-5212-E7F5-DADA225F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30" b="17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15B9D-E241-EA98-4F75-D21CE09D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32" y="204486"/>
            <a:ext cx="11219934" cy="759340"/>
          </a:xfrm>
          <a:solidFill>
            <a:schemeClr val="bg1">
              <a:alpha val="30000"/>
            </a:schemeClr>
          </a:solidFill>
        </p:spPr>
        <p:txBody>
          <a:bodyPr anchor="ctr">
            <a:normAutofit/>
          </a:bodyPr>
          <a:lstStyle/>
          <a:p>
            <a:r>
              <a:rPr lang="en-GB" sz="3200" b="1" dirty="0">
                <a:latin typeface="Aptos Display" panose="020B0004020202020204" pitchFamily="34" charset="0"/>
              </a:rPr>
              <a:t>Sponsorship Package 2 – Match Day Sponsor </a:t>
            </a:r>
          </a:p>
        </p:txBody>
      </p:sp>
      <p:pic>
        <p:nvPicPr>
          <p:cNvPr id="3" name="Picture 4" descr="Horwich RMI AFC">
            <a:extLst>
              <a:ext uri="{FF2B5EF4-FFF2-40B4-BE49-F238E27FC236}">
                <a16:creationId xmlns:a16="http://schemas.microsoft.com/office/drawing/2014/main" xmlns="" id="{99515BFB-FFC6-F521-D092-E3DEA570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8700" y="260730"/>
            <a:ext cx="908867" cy="6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7FE106-F68C-0ADA-98FB-FC97644330DD}"/>
              </a:ext>
            </a:extLst>
          </p:cNvPr>
          <p:cNvSpPr/>
          <p:nvPr/>
        </p:nvSpPr>
        <p:spPr>
          <a:xfrm>
            <a:off x="486032" y="963826"/>
            <a:ext cx="11219935" cy="5571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E83C5F5-0163-389D-9ED5-D8841792A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884344"/>
              </p:ext>
            </p:extLst>
          </p:nvPr>
        </p:nvGraphicFramePr>
        <p:xfrm>
          <a:off x="6385025" y="1593888"/>
          <a:ext cx="4926966" cy="194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0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Package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Team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Match Day Sponsor Men’s first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ptos Display" panose="020B0004020202020204" pitchFamily="34" charset="0"/>
                        </a:rPr>
                        <a:t>£80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Match Day Sponsor Men’s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ptos Display" panose="020B0004020202020204" pitchFamily="34" charset="0"/>
                        </a:rPr>
                        <a:t>£60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Match Day Sponsor U16-U18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ptos Display" panose="020B0004020202020204" pitchFamily="34" charset="0"/>
                        </a:rPr>
                        <a:t>£40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ptos Display" panose="020B0004020202020204" pitchFamily="34" charset="0"/>
                        </a:rPr>
                        <a:t>Match Day Sponsor U16-U18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Aptos Display" panose="020B0004020202020204" pitchFamily="34" charset="0"/>
                        </a:rPr>
                        <a:t>£30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8958D2-F346-EEA3-B1DA-32F1F84A90DE}"/>
              </a:ext>
            </a:extLst>
          </p:cNvPr>
          <p:cNvSpPr txBox="1"/>
          <p:nvPr/>
        </p:nvSpPr>
        <p:spPr>
          <a:xfrm>
            <a:off x="6292988" y="1168311"/>
            <a:ext cx="79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Prices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7DCCD1-6168-C562-16CB-E1B438E49421}"/>
              </a:ext>
            </a:extLst>
          </p:cNvPr>
          <p:cNvCxnSpPr/>
          <p:nvPr/>
        </p:nvCxnSpPr>
        <p:spPr>
          <a:xfrm>
            <a:off x="6096000" y="1168311"/>
            <a:ext cx="0" cy="512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FA57CE-6895-3A8E-32FD-9138B1754BA8}"/>
              </a:ext>
            </a:extLst>
          </p:cNvPr>
          <p:cNvSpPr/>
          <p:nvPr/>
        </p:nvSpPr>
        <p:spPr>
          <a:xfrm>
            <a:off x="768927" y="1168311"/>
            <a:ext cx="5130086" cy="512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Content of Package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Logo displayed on social media site week leading up to the game and on match day</a:t>
            </a:r>
          </a:p>
          <a:p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Sponsor 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Visible to spectators attending games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Images shared across all social media profiles and websites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Logo and website link to company website on club home page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Advertisement across the Bolton and Greater Manchester area</a:t>
            </a:r>
          </a:p>
          <a:p>
            <a:endParaRPr lang="en-GB" b="1" dirty="0">
              <a:solidFill>
                <a:srgbClr val="0070C0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Additional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Price is per game</a:t>
            </a:r>
          </a:p>
        </p:txBody>
      </p:sp>
    </p:spTree>
    <p:extLst>
      <p:ext uri="{BB962C8B-B14F-4D97-AF65-F5344CB8AC3E}">
        <p14:creationId xmlns:p14="http://schemas.microsoft.com/office/powerpoint/2010/main" xmlns="" val="191821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5835E6-C6FB-5212-E7F5-DADA225F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30" b="17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15B9D-E241-EA98-4F75-D21CE09D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32" y="204486"/>
            <a:ext cx="11219934" cy="759340"/>
          </a:xfrm>
          <a:solidFill>
            <a:schemeClr val="bg1">
              <a:alpha val="30000"/>
            </a:schemeClr>
          </a:solidFill>
        </p:spPr>
        <p:txBody>
          <a:bodyPr anchor="ctr">
            <a:normAutofit/>
          </a:bodyPr>
          <a:lstStyle/>
          <a:p>
            <a:r>
              <a:rPr lang="en-GB" sz="3200" b="1" dirty="0">
                <a:latin typeface="Aptos Display" panose="020B0004020202020204" pitchFamily="34" charset="0"/>
              </a:rPr>
              <a:t>Sponsorship Package 3 – Match Ball Sponsor </a:t>
            </a:r>
          </a:p>
        </p:txBody>
      </p:sp>
      <p:pic>
        <p:nvPicPr>
          <p:cNvPr id="3" name="Picture 4" descr="Horwich RMI AFC">
            <a:extLst>
              <a:ext uri="{FF2B5EF4-FFF2-40B4-BE49-F238E27FC236}">
                <a16:creationId xmlns:a16="http://schemas.microsoft.com/office/drawing/2014/main" xmlns="" id="{99515BFB-FFC6-F521-D092-E3DEA570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8700" y="260730"/>
            <a:ext cx="908867" cy="6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7FE106-F68C-0ADA-98FB-FC97644330DD}"/>
              </a:ext>
            </a:extLst>
          </p:cNvPr>
          <p:cNvSpPr/>
          <p:nvPr/>
        </p:nvSpPr>
        <p:spPr>
          <a:xfrm>
            <a:off x="486032" y="963826"/>
            <a:ext cx="11219935" cy="5571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E83C5F5-0163-389D-9ED5-D8841792A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5515973"/>
              </p:ext>
            </p:extLst>
          </p:nvPr>
        </p:nvGraphicFramePr>
        <p:xfrm>
          <a:off x="6385025" y="1593888"/>
          <a:ext cx="4926966" cy="194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0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Package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Team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Match Ball Sponsor Men’s first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Match Ball Sponsor Men’s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Match Ball Sponsor U16-U18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ptos Display" panose="020B0004020202020204" pitchFamily="34" charset="0"/>
                        </a:rPr>
                        <a:t>Match Ball Sponsor U16-U18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8958D2-F346-EEA3-B1DA-32F1F84A90DE}"/>
              </a:ext>
            </a:extLst>
          </p:cNvPr>
          <p:cNvSpPr txBox="1"/>
          <p:nvPr/>
        </p:nvSpPr>
        <p:spPr>
          <a:xfrm>
            <a:off x="6292988" y="1168311"/>
            <a:ext cx="79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Prices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7DCCD1-6168-C562-16CB-E1B438E49421}"/>
              </a:ext>
            </a:extLst>
          </p:cNvPr>
          <p:cNvCxnSpPr/>
          <p:nvPr/>
        </p:nvCxnSpPr>
        <p:spPr>
          <a:xfrm>
            <a:off x="6096000" y="1168311"/>
            <a:ext cx="0" cy="512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FA57CE-6895-3A8E-32FD-9138B1754BA8}"/>
              </a:ext>
            </a:extLst>
          </p:cNvPr>
          <p:cNvSpPr/>
          <p:nvPr/>
        </p:nvSpPr>
        <p:spPr>
          <a:xfrm>
            <a:off x="768927" y="1168311"/>
            <a:ext cx="5130086" cy="512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Content of Package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Logo displayed on social media site week leading up to the game and on match day</a:t>
            </a:r>
          </a:p>
          <a:p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Sponsor 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Visible to spectators attending games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Brand Exposure to shared across all social media profiles and websites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Advertisement Across the Bolton and Greater Manchester Area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b="1" dirty="0">
              <a:solidFill>
                <a:srgbClr val="0070C0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Additional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Price is per game</a:t>
            </a:r>
          </a:p>
        </p:txBody>
      </p:sp>
    </p:spTree>
    <p:extLst>
      <p:ext uri="{BB962C8B-B14F-4D97-AF65-F5344CB8AC3E}">
        <p14:creationId xmlns:p14="http://schemas.microsoft.com/office/powerpoint/2010/main" xmlns="" val="2880702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5835E6-C6FB-5212-E7F5-DADA225F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30" b="17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15B9D-E241-EA98-4F75-D21CE09D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32" y="204486"/>
            <a:ext cx="11219934" cy="759340"/>
          </a:xfrm>
          <a:solidFill>
            <a:schemeClr val="bg1">
              <a:alpha val="30000"/>
            </a:schemeClr>
          </a:solidFill>
        </p:spPr>
        <p:txBody>
          <a:bodyPr anchor="ctr">
            <a:normAutofit/>
          </a:bodyPr>
          <a:lstStyle/>
          <a:p>
            <a:r>
              <a:rPr lang="en-GB" sz="3200" b="1" dirty="0">
                <a:latin typeface="Aptos Display" panose="020B0004020202020204" pitchFamily="34" charset="0"/>
              </a:rPr>
              <a:t>Sponsorship Package 4 – Player Sponsor </a:t>
            </a:r>
          </a:p>
        </p:txBody>
      </p:sp>
      <p:pic>
        <p:nvPicPr>
          <p:cNvPr id="3" name="Picture 4" descr="Horwich RMI AFC">
            <a:extLst>
              <a:ext uri="{FF2B5EF4-FFF2-40B4-BE49-F238E27FC236}">
                <a16:creationId xmlns:a16="http://schemas.microsoft.com/office/drawing/2014/main" xmlns="" id="{99515BFB-FFC6-F521-D092-E3DEA570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8700" y="260730"/>
            <a:ext cx="908867" cy="6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7FE106-F68C-0ADA-98FB-FC97644330DD}"/>
              </a:ext>
            </a:extLst>
          </p:cNvPr>
          <p:cNvSpPr/>
          <p:nvPr/>
        </p:nvSpPr>
        <p:spPr>
          <a:xfrm>
            <a:off x="486032" y="963826"/>
            <a:ext cx="11219935" cy="5571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E83C5F5-0163-389D-9ED5-D8841792A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05079"/>
              </p:ext>
            </p:extLst>
          </p:nvPr>
        </p:nvGraphicFramePr>
        <p:xfrm>
          <a:off x="6385025" y="1593888"/>
          <a:ext cx="4926966" cy="156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0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Package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Team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Player</a:t>
                      </a:r>
                      <a:r>
                        <a:rPr lang="en-GB" sz="1200" baseline="0" dirty="0">
                          <a:latin typeface="Aptos Display" panose="020B0004020202020204" pitchFamily="34" charset="0"/>
                        </a:rPr>
                        <a:t> Sponsor Men’s First Team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Player</a:t>
                      </a:r>
                      <a:r>
                        <a:rPr lang="en-GB" sz="1200" baseline="0" dirty="0">
                          <a:latin typeface="Aptos Display" panose="020B0004020202020204" pitchFamily="34" charset="0"/>
                        </a:rPr>
                        <a:t> Sponsor</a:t>
                      </a:r>
                      <a:r>
                        <a:rPr lang="en-GB" sz="1200" dirty="0">
                          <a:latin typeface="Aptos Display" panose="020B0004020202020204" pitchFamily="34" charset="0"/>
                        </a:rPr>
                        <a:t> Men’s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Youth Player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8958D2-F346-EEA3-B1DA-32F1F84A90DE}"/>
              </a:ext>
            </a:extLst>
          </p:cNvPr>
          <p:cNvSpPr txBox="1"/>
          <p:nvPr/>
        </p:nvSpPr>
        <p:spPr>
          <a:xfrm>
            <a:off x="6292988" y="1168311"/>
            <a:ext cx="79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Prices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7DCCD1-6168-C562-16CB-E1B438E49421}"/>
              </a:ext>
            </a:extLst>
          </p:cNvPr>
          <p:cNvCxnSpPr/>
          <p:nvPr/>
        </p:nvCxnSpPr>
        <p:spPr>
          <a:xfrm>
            <a:off x="6096000" y="1168311"/>
            <a:ext cx="0" cy="512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FA57CE-6895-3A8E-32FD-9138B1754BA8}"/>
              </a:ext>
            </a:extLst>
          </p:cNvPr>
          <p:cNvSpPr/>
          <p:nvPr/>
        </p:nvSpPr>
        <p:spPr>
          <a:xfrm>
            <a:off x="768927" y="1168311"/>
            <a:ext cx="5130086" cy="512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Content of Package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Logo displayed on Social Media site week leading up to the game and on match 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Logo presented on any online contact with your player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Sponsor 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Brand Exposure to shared across all social media profiles and websites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Advertisement Across the Bolton and Greater Manchester Area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Social media mentions when your player scores or receives man of the match  award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Home Shirt with name of sponsored </a:t>
            </a:r>
            <a:r>
              <a:rPr lang="en-US" sz="1500" dirty="0" smtClean="0">
                <a:solidFill>
                  <a:schemeClr val="bg1"/>
                </a:solidFill>
                <a:latin typeface="Aptos Display" panose="020B0004020202020204" pitchFamily="34" charset="0"/>
              </a:rPr>
              <a:t>player</a:t>
            </a:r>
            <a:endParaRPr lang="en-US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endParaRPr lang="en-GB" b="1" dirty="0">
              <a:solidFill>
                <a:srgbClr val="0070C0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Additional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Price is per season</a:t>
            </a:r>
          </a:p>
        </p:txBody>
      </p:sp>
    </p:spTree>
    <p:extLst>
      <p:ext uri="{BB962C8B-B14F-4D97-AF65-F5344CB8AC3E}">
        <p14:creationId xmlns:p14="http://schemas.microsoft.com/office/powerpoint/2010/main" xmlns="" val="1050022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5835E6-C6FB-5212-E7F5-DADA225F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30" b="17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15B9D-E241-EA98-4F75-D21CE09D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32" y="204486"/>
            <a:ext cx="11219934" cy="759340"/>
          </a:xfrm>
          <a:solidFill>
            <a:schemeClr val="bg1">
              <a:alpha val="30000"/>
            </a:schemeClr>
          </a:solidFill>
        </p:spPr>
        <p:txBody>
          <a:bodyPr anchor="ctr">
            <a:normAutofit/>
          </a:bodyPr>
          <a:lstStyle/>
          <a:p>
            <a:r>
              <a:rPr lang="en-GB" sz="3200" b="1" dirty="0">
                <a:latin typeface="Aptos Display" panose="020B0004020202020204" pitchFamily="34" charset="0"/>
              </a:rPr>
              <a:t>Sponsorship Package 5 – Events Sponsor </a:t>
            </a:r>
          </a:p>
        </p:txBody>
      </p:sp>
      <p:pic>
        <p:nvPicPr>
          <p:cNvPr id="3" name="Picture 4" descr="Horwich RMI AFC">
            <a:extLst>
              <a:ext uri="{FF2B5EF4-FFF2-40B4-BE49-F238E27FC236}">
                <a16:creationId xmlns:a16="http://schemas.microsoft.com/office/drawing/2014/main" xmlns="" id="{99515BFB-FFC6-F521-D092-E3DEA570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8700" y="260730"/>
            <a:ext cx="908867" cy="6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7FE106-F68C-0ADA-98FB-FC97644330DD}"/>
              </a:ext>
            </a:extLst>
          </p:cNvPr>
          <p:cNvSpPr/>
          <p:nvPr/>
        </p:nvSpPr>
        <p:spPr>
          <a:xfrm>
            <a:off x="486032" y="963826"/>
            <a:ext cx="11219935" cy="5571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E83C5F5-0163-389D-9ED5-D8841792A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3126401"/>
              </p:ext>
            </p:extLst>
          </p:nvPr>
        </p:nvGraphicFramePr>
        <p:xfrm>
          <a:off x="6385025" y="1593888"/>
          <a:ext cx="4926966" cy="156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0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Package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Team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Junior</a:t>
                      </a:r>
                      <a:r>
                        <a:rPr lang="en-GB" sz="1200" baseline="0" dirty="0">
                          <a:latin typeface="Aptos Display" panose="020B0004020202020204" pitchFamily="34" charset="0"/>
                        </a:rPr>
                        <a:t> End of Season Presentation 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£650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Junior</a:t>
                      </a:r>
                      <a:r>
                        <a:rPr lang="en-GB" sz="1200" baseline="0" dirty="0">
                          <a:latin typeface="Aptos Display" panose="020B0004020202020204" pitchFamily="34" charset="0"/>
                        </a:rPr>
                        <a:t> Summer Football Festival 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Open Age Race</a:t>
                      </a:r>
                      <a:r>
                        <a:rPr lang="en-GB" sz="1200" baseline="0" dirty="0">
                          <a:latin typeface="Aptos Display" panose="020B0004020202020204" pitchFamily="34" charset="0"/>
                        </a:rPr>
                        <a:t> Night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8958D2-F346-EEA3-B1DA-32F1F84A90DE}"/>
              </a:ext>
            </a:extLst>
          </p:cNvPr>
          <p:cNvSpPr txBox="1"/>
          <p:nvPr/>
        </p:nvSpPr>
        <p:spPr>
          <a:xfrm>
            <a:off x="6292988" y="1168311"/>
            <a:ext cx="79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Prices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7DCCD1-6168-C562-16CB-E1B438E49421}"/>
              </a:ext>
            </a:extLst>
          </p:cNvPr>
          <p:cNvCxnSpPr/>
          <p:nvPr/>
        </p:nvCxnSpPr>
        <p:spPr>
          <a:xfrm>
            <a:off x="6096000" y="1168311"/>
            <a:ext cx="0" cy="512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FA57CE-6895-3A8E-32FD-9138B1754BA8}"/>
              </a:ext>
            </a:extLst>
          </p:cNvPr>
          <p:cNvSpPr/>
          <p:nvPr/>
        </p:nvSpPr>
        <p:spPr>
          <a:xfrm>
            <a:off x="768927" y="1168311"/>
            <a:ext cx="5130086" cy="512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Content of Package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Logo Displayed on  Social Media site week leading up to the event and on event day(s)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Banners displayed around site for each event</a:t>
            </a:r>
          </a:p>
          <a:p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Sponsor 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Brand Exposure to shared across all social media profiles and websites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Advertisement Across the Bolton and Greater Manchester Area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Social media mentions when your player scores or receives man of the match  award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Junior summer festival giving exposure to over 1500 people over the 2 days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Printed Banners displayed around site for each event</a:t>
            </a:r>
          </a:p>
          <a:p>
            <a:endParaRPr lang="en-GB" b="1" dirty="0">
              <a:solidFill>
                <a:srgbClr val="0070C0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Additional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Price is per season</a:t>
            </a:r>
          </a:p>
        </p:txBody>
      </p:sp>
    </p:spTree>
    <p:extLst>
      <p:ext uri="{BB962C8B-B14F-4D97-AF65-F5344CB8AC3E}">
        <p14:creationId xmlns:p14="http://schemas.microsoft.com/office/powerpoint/2010/main" xmlns="" val="1253514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5835E6-C6FB-5212-E7F5-DADA225F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30" b="17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15B9D-E241-EA98-4F75-D21CE09D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32" y="204486"/>
            <a:ext cx="11219934" cy="759340"/>
          </a:xfrm>
          <a:solidFill>
            <a:schemeClr val="bg1">
              <a:alpha val="30000"/>
            </a:schemeClr>
          </a:solidFill>
        </p:spPr>
        <p:txBody>
          <a:bodyPr anchor="ctr">
            <a:normAutofit/>
          </a:bodyPr>
          <a:lstStyle/>
          <a:p>
            <a:r>
              <a:rPr lang="en-GB" sz="3200" b="1" dirty="0">
                <a:latin typeface="Aptos Display" panose="020B0004020202020204" pitchFamily="34" charset="0"/>
              </a:rPr>
              <a:t>Sponsorship Package 6 – Coaching Sponsor </a:t>
            </a:r>
          </a:p>
        </p:txBody>
      </p:sp>
      <p:pic>
        <p:nvPicPr>
          <p:cNvPr id="3" name="Picture 4" descr="Horwich RMI AFC">
            <a:extLst>
              <a:ext uri="{FF2B5EF4-FFF2-40B4-BE49-F238E27FC236}">
                <a16:creationId xmlns:a16="http://schemas.microsoft.com/office/drawing/2014/main" xmlns="" id="{99515BFB-FFC6-F521-D092-E3DEA5701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8700" y="260730"/>
            <a:ext cx="908867" cy="6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7FE106-F68C-0ADA-98FB-FC97644330DD}"/>
              </a:ext>
            </a:extLst>
          </p:cNvPr>
          <p:cNvSpPr/>
          <p:nvPr/>
        </p:nvSpPr>
        <p:spPr>
          <a:xfrm>
            <a:off x="486032" y="963826"/>
            <a:ext cx="11219935" cy="55716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8E83C5F5-0163-389D-9ED5-D8841792A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9125315"/>
              </p:ext>
            </p:extLst>
          </p:nvPr>
        </p:nvGraphicFramePr>
        <p:xfrm>
          <a:off x="6385025" y="1593888"/>
          <a:ext cx="4926966" cy="156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0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13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4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Package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Team 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rgbClr val="168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>
                          <a:latin typeface="Aptos Display" panose="020B0004020202020204" pitchFamily="34" charset="0"/>
                        </a:rPr>
                        <a:t>Coach Sponsor Men’s First Team</a:t>
                      </a:r>
                      <a:endParaRPr lang="en-GB" sz="1200" dirty="0">
                        <a:latin typeface="Aptos Display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aseline="0" dirty="0">
                          <a:latin typeface="Aptos Display" panose="020B0004020202020204" pitchFamily="34" charset="0"/>
                        </a:rPr>
                        <a:t>Coach Sponsor</a:t>
                      </a:r>
                      <a:r>
                        <a:rPr lang="en-GB" sz="1200" dirty="0">
                          <a:latin typeface="Aptos Display" panose="020B0004020202020204" pitchFamily="34" charset="0"/>
                        </a:rPr>
                        <a:t> Men’s reserves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SP6.3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Coach Sponsor Youth Teams (price is per team)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ptos Display" panose="020B0004020202020204" pitchFamily="34" charset="0"/>
                        </a:rPr>
                        <a:t>£100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8958D2-F346-EEA3-B1DA-32F1F84A90DE}"/>
              </a:ext>
            </a:extLst>
          </p:cNvPr>
          <p:cNvSpPr txBox="1"/>
          <p:nvPr/>
        </p:nvSpPr>
        <p:spPr>
          <a:xfrm>
            <a:off x="6292988" y="1168311"/>
            <a:ext cx="799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Prices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E7DCCD1-6168-C562-16CB-E1B438E49421}"/>
              </a:ext>
            </a:extLst>
          </p:cNvPr>
          <p:cNvCxnSpPr/>
          <p:nvPr/>
        </p:nvCxnSpPr>
        <p:spPr>
          <a:xfrm>
            <a:off x="6096000" y="1168311"/>
            <a:ext cx="0" cy="5128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3FA57CE-6895-3A8E-32FD-9138B1754BA8}"/>
              </a:ext>
            </a:extLst>
          </p:cNvPr>
          <p:cNvSpPr/>
          <p:nvPr/>
        </p:nvSpPr>
        <p:spPr>
          <a:xfrm>
            <a:off x="768927" y="1168311"/>
            <a:ext cx="5130086" cy="512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Content of Package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Logo displayed on manager/coaching kit (club training tops and jackets) for duration of the season</a:t>
            </a:r>
          </a:p>
          <a:p>
            <a:endParaRPr lang="en-GB" sz="15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Sponsor Benefits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Visible to spectators attending games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Advertisement across the Bolton and Greater Manchester area</a:t>
            </a:r>
          </a:p>
          <a:p>
            <a:endParaRPr lang="en-GB" b="1" dirty="0">
              <a:solidFill>
                <a:srgbClr val="0070C0"/>
              </a:solidFill>
              <a:latin typeface="Aptos Display" panose="020B0004020202020204" pitchFamily="34" charset="0"/>
            </a:endParaRPr>
          </a:p>
          <a:p>
            <a:r>
              <a:rPr lang="en-GB" b="1" dirty="0">
                <a:solidFill>
                  <a:srgbClr val="0070C0"/>
                </a:solidFill>
                <a:latin typeface="Aptos Display" panose="020B0004020202020204" pitchFamily="34" charset="0"/>
              </a:rPr>
              <a:t>Additional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bg1"/>
                </a:solidFill>
                <a:latin typeface="Aptos Display" panose="020B0004020202020204" pitchFamily="34" charset="0"/>
              </a:rPr>
              <a:t>Price is per season</a:t>
            </a:r>
          </a:p>
        </p:txBody>
      </p:sp>
    </p:spTree>
    <p:extLst>
      <p:ext uri="{BB962C8B-B14F-4D97-AF65-F5344CB8AC3E}">
        <p14:creationId xmlns:p14="http://schemas.microsoft.com/office/powerpoint/2010/main" xmlns="" val="1171447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D5835E6-C6FB-5212-E7F5-DADA225FB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30" b="17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801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147</TotalTime>
  <Words>765</Words>
  <Application>Microsoft Office PowerPoint</Application>
  <PresentationFormat>Custom</PresentationFormat>
  <Paragraphs>207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Horwich RMI AFC  Sponsorship Packages  2023/24</vt:lpstr>
      <vt:lpstr>Sponsorship Packages and Benefits</vt:lpstr>
      <vt:lpstr>Sponsorship Package 1 – Team Sponsor </vt:lpstr>
      <vt:lpstr>Sponsorship Package 2 – Match Day Sponsor </vt:lpstr>
      <vt:lpstr>Sponsorship Package 3 – Match Ball Sponsor </vt:lpstr>
      <vt:lpstr>Sponsorship Package 4 – Player Sponsor </vt:lpstr>
      <vt:lpstr>Sponsorship Package 5 – Events Sponsor </vt:lpstr>
      <vt:lpstr>Sponsorship Package 6 – Coaching Sponsor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Horwich RMI AFC  Sponsorship Packages  2023/24</dc:title>
  <dc:creator>Suraj Parmar</dc:creator>
  <cp:lastModifiedBy>mike fish</cp:lastModifiedBy>
  <cp:revision>6</cp:revision>
  <dcterms:created xsi:type="dcterms:W3CDTF">2023-08-08T09:48:19Z</dcterms:created>
  <dcterms:modified xsi:type="dcterms:W3CDTF">2023-08-14T19:36:11Z</dcterms:modified>
</cp:coreProperties>
</file>