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Canva Sans Bold" charset="1" panose="020B0803030501040103"/>
      <p:regular r:id="rId30"/>
    </p:embeddedFont>
    <p:embeddedFont>
      <p:font typeface="Canva Sans Bold Italics" charset="1" panose="020B0803030501040103"/>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539186" y="904875"/>
            <a:ext cx="13209627" cy="3361678"/>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a:t>
            </a:r>
            <a:r>
              <a:rPr lang="en-US" b="true" sz="6400">
                <a:solidFill>
                  <a:srgbClr val="FFFFFF"/>
                </a:solidFill>
                <a:latin typeface="Canva Sans Bold"/>
                <a:ea typeface="Canva Sans Bold"/>
                <a:cs typeface="Canva Sans Bold"/>
                <a:sym typeface="Canva Sans Bold"/>
              </a:rPr>
              <a:t>Anchored In Christ: </a:t>
            </a:r>
          </a:p>
          <a:p>
            <a:pPr algn="ctr">
              <a:lnSpc>
                <a:spcPts val="8960"/>
              </a:lnSpc>
            </a:pPr>
            <a:r>
              <a:rPr lang="en-US" b="true" sz="6400">
                <a:solidFill>
                  <a:srgbClr val="FFFFFF"/>
                </a:solidFill>
                <a:latin typeface="Canva Sans Bold"/>
                <a:ea typeface="Canva Sans Bold"/>
                <a:cs typeface="Canva Sans Bold"/>
                <a:sym typeface="Canva Sans Bold"/>
              </a:rPr>
              <a:t>Living Faithfully In Every Season”</a:t>
            </a:r>
          </a:p>
          <a:p>
            <a:pPr algn="ctr">
              <a:lnSpc>
                <a:spcPts val="8960"/>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23938" y="2819723"/>
            <a:ext cx="16230600" cy="3406776"/>
          </a:xfrm>
          <a:prstGeom prst="rect">
            <a:avLst/>
          </a:prstGeom>
        </p:spPr>
        <p:txBody>
          <a:bodyPr anchor="t" rtlCol="false" tIns="0" lIns="0" bIns="0" rIns="0">
            <a:spAutoFit/>
          </a:bodyPr>
          <a:lstStyle/>
          <a:p>
            <a:pPr algn="ctr">
              <a:lnSpc>
                <a:spcPts val="9099"/>
              </a:lnSpc>
            </a:pPr>
            <a:r>
              <a:rPr lang="en-US" b="true" sz="6499">
                <a:solidFill>
                  <a:srgbClr val="FFFFFF"/>
                </a:solidFill>
                <a:latin typeface="Canva Sans Bold"/>
                <a:ea typeface="Canva Sans Bold"/>
                <a:cs typeface="Canva Sans Bold"/>
                <a:sym typeface="Canva Sans Bold"/>
              </a:rPr>
              <a:t>Eternal Life Gives Meaning to Today...</a:t>
            </a:r>
          </a:p>
          <a:p>
            <a:pPr algn="ctr">
              <a:lnSpc>
                <a:spcPts val="9099"/>
              </a:lnSpc>
            </a:pPr>
          </a:p>
          <a:p>
            <a:pPr algn="ctr">
              <a:lnSpc>
                <a:spcPts val="909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037" r="0" b="-9037"/>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3205559" y="3382962"/>
            <a:ext cx="11612569" cy="3406776"/>
          </a:xfrm>
          <a:prstGeom prst="rect">
            <a:avLst/>
          </a:prstGeom>
        </p:spPr>
        <p:txBody>
          <a:bodyPr anchor="t" rtlCol="false" tIns="0" lIns="0" bIns="0" rIns="0">
            <a:spAutoFit/>
          </a:bodyPr>
          <a:lstStyle/>
          <a:p>
            <a:pPr algn="ctr">
              <a:lnSpc>
                <a:spcPts val="9099"/>
              </a:lnSpc>
            </a:pPr>
            <a:r>
              <a:rPr lang="en-US" sz="6499" b="true">
                <a:solidFill>
                  <a:srgbClr val="FFFFFF"/>
                </a:solidFill>
                <a:latin typeface="Canva Sans Bold"/>
                <a:ea typeface="Canva Sans Bold"/>
                <a:cs typeface="Canva Sans Bold"/>
                <a:sym typeface="Canva Sans Bold"/>
              </a:rPr>
              <a:t>Eternal Life Promises a World Made New</a:t>
            </a:r>
          </a:p>
          <a:p>
            <a:pPr algn="ctr">
              <a:lnSpc>
                <a:spcPts val="909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97ABAA"/>
        </a:solidFill>
      </p:bgPr>
    </p:bg>
    <p:spTree>
      <p:nvGrpSpPr>
        <p:cNvPr id="1" name=""/>
        <p:cNvGrpSpPr/>
        <p:nvPr/>
      </p:nvGrpSpPr>
      <p:grpSpPr>
        <a:xfrm>
          <a:off x="0" y="0"/>
          <a:ext cx="0" cy="0"/>
          <a:chOff x="0" y="0"/>
          <a:chExt cx="0" cy="0"/>
        </a:xfrm>
      </p:grpSpPr>
      <p:sp>
        <p:nvSpPr>
          <p:cNvPr name="Freeform 2" id="2"/>
          <p:cNvSpPr/>
          <p:nvPr/>
        </p:nvSpPr>
        <p:spPr>
          <a:xfrm flipH="false" flipV="false" rot="0">
            <a:off x="4762" y="2277167"/>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2578114" y="1062076"/>
            <a:ext cx="13141296" cy="5711826"/>
          </a:xfrm>
          <a:prstGeom prst="rect">
            <a:avLst/>
          </a:prstGeom>
        </p:spPr>
        <p:txBody>
          <a:bodyPr anchor="t" rtlCol="false" tIns="0" lIns="0" bIns="0" rIns="0">
            <a:spAutoFit/>
          </a:bodyPr>
          <a:lstStyle/>
          <a:p>
            <a:pPr algn="ctr">
              <a:lnSpc>
                <a:spcPts val="9099"/>
              </a:lnSpc>
            </a:pPr>
            <a:r>
              <a:rPr lang="en-US" sz="6499" b="true">
                <a:solidFill>
                  <a:srgbClr val="FFFFFF"/>
                </a:solidFill>
                <a:latin typeface="Canva Sans Bold"/>
                <a:ea typeface="Canva Sans Bold"/>
                <a:cs typeface="Canva Sans Bold"/>
                <a:sym typeface="Canva Sans Bold"/>
              </a:rPr>
              <a:t>Eternal Life Connects Us to a Living Hope...</a:t>
            </a:r>
          </a:p>
          <a:p>
            <a:pPr algn="l">
              <a:lnSpc>
                <a:spcPts val="9099"/>
              </a:lnSpc>
            </a:pPr>
          </a:p>
          <a:p>
            <a:pPr algn="ctr">
              <a:lnSpc>
                <a:spcPts val="9099"/>
              </a:lnSpc>
            </a:pPr>
          </a:p>
          <a:p>
            <a:pPr algn="ctr">
              <a:lnSpc>
                <a:spcPts val="9099"/>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296" r="0" b="-12296"/>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2568589" y="3972248"/>
            <a:ext cx="13141296" cy="1101726"/>
          </a:xfrm>
          <a:prstGeom prst="rect">
            <a:avLst/>
          </a:prstGeom>
        </p:spPr>
        <p:txBody>
          <a:bodyPr anchor="t" rtlCol="false" tIns="0" lIns="0" bIns="0" rIns="0">
            <a:spAutoFit/>
          </a:bodyPr>
          <a:lstStyle/>
          <a:p>
            <a:pPr algn="ctr">
              <a:lnSpc>
                <a:spcPts val="9099"/>
              </a:lnSpc>
            </a:pPr>
            <a:r>
              <a:rPr lang="en-US" b="true" sz="6499">
                <a:solidFill>
                  <a:srgbClr val="FFFFFF"/>
                </a:solidFill>
                <a:latin typeface="Canva Sans Bold"/>
                <a:ea typeface="Canva Sans Bold"/>
                <a:cs typeface="Canva Sans Bold"/>
                <a:sym typeface="Canva Sans Bold"/>
              </a:rPr>
              <a:t>It Gives Perspective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2578114" y="2937172"/>
            <a:ext cx="13141296" cy="1101726"/>
          </a:xfrm>
          <a:prstGeom prst="rect">
            <a:avLst/>
          </a:prstGeom>
        </p:spPr>
        <p:txBody>
          <a:bodyPr anchor="t" rtlCol="false" tIns="0" lIns="0" bIns="0" rIns="0">
            <a:spAutoFit/>
          </a:bodyPr>
          <a:lstStyle/>
          <a:p>
            <a:pPr algn="ctr">
              <a:lnSpc>
                <a:spcPts val="9099"/>
              </a:lnSpc>
            </a:pPr>
            <a:r>
              <a:rPr lang="en-US" b="true" sz="6499">
                <a:solidFill>
                  <a:srgbClr val="FFFFFF"/>
                </a:solidFill>
                <a:latin typeface="Canva Sans Bold"/>
                <a:ea typeface="Canva Sans Bold"/>
                <a:cs typeface="Canva Sans Bold"/>
                <a:sym typeface="Canva Sans Bold"/>
              </a:rPr>
              <a:t>It Provides Comfort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62"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2568589" y="3972248"/>
            <a:ext cx="13141296" cy="1101726"/>
          </a:xfrm>
          <a:prstGeom prst="rect">
            <a:avLst/>
          </a:prstGeom>
        </p:spPr>
        <p:txBody>
          <a:bodyPr anchor="t" rtlCol="false" tIns="0" lIns="0" bIns="0" rIns="0">
            <a:spAutoFit/>
          </a:bodyPr>
          <a:lstStyle/>
          <a:p>
            <a:pPr algn="ctr">
              <a:lnSpc>
                <a:spcPts val="9099"/>
              </a:lnSpc>
            </a:pPr>
            <a:r>
              <a:rPr lang="en-US" b="true" sz="6499">
                <a:solidFill>
                  <a:srgbClr val="FFFFFF"/>
                </a:solidFill>
                <a:latin typeface="Canva Sans Bold"/>
                <a:ea typeface="Canva Sans Bold"/>
                <a:cs typeface="Canva Sans Bold"/>
                <a:sym typeface="Canva Sans Bold"/>
              </a:rPr>
              <a:t>It Inspires Purpose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169622" y="1124269"/>
            <a:ext cx="13948755" cy="1094728"/>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How to Apply This Lesson...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9333" r="0" b="-9333"/>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23938" y="4698999"/>
            <a:ext cx="16230600" cy="4559301"/>
          </a:xfrm>
          <a:prstGeom prst="rect">
            <a:avLst/>
          </a:prstGeom>
        </p:spPr>
        <p:txBody>
          <a:bodyPr anchor="t" rtlCol="false" tIns="0" lIns="0" bIns="0" rIns="0">
            <a:spAutoFit/>
          </a:bodyPr>
          <a:lstStyle/>
          <a:p>
            <a:pPr algn="ctr">
              <a:lnSpc>
                <a:spcPts val="9099"/>
              </a:lnSpc>
            </a:pPr>
            <a:r>
              <a:rPr lang="en-US" sz="6499" b="true">
                <a:solidFill>
                  <a:srgbClr val="000000"/>
                </a:solidFill>
                <a:latin typeface="Canva Sans Bold"/>
                <a:ea typeface="Canva Sans Bold"/>
                <a:cs typeface="Canva Sans Bold"/>
                <a:sym typeface="Canva Sans Bold"/>
              </a:rPr>
              <a:t>Meditate on God’s Promises</a:t>
            </a:r>
          </a:p>
          <a:p>
            <a:pPr algn="l">
              <a:lnSpc>
                <a:spcPts val="9099"/>
              </a:lnSpc>
            </a:pPr>
          </a:p>
          <a:p>
            <a:pPr algn="ctr">
              <a:lnSpc>
                <a:spcPts val="9099"/>
              </a:lnSpc>
            </a:pPr>
          </a:p>
          <a:p>
            <a:pPr algn="ctr">
              <a:lnSpc>
                <a:spcPts val="9099"/>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9313" r="0" b="-9313"/>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23938" y="2230437"/>
            <a:ext cx="16230600" cy="5711826"/>
          </a:xfrm>
          <a:prstGeom prst="rect">
            <a:avLst/>
          </a:prstGeom>
        </p:spPr>
        <p:txBody>
          <a:bodyPr anchor="t" rtlCol="false" tIns="0" lIns="0" bIns="0" rIns="0">
            <a:spAutoFit/>
          </a:bodyPr>
          <a:lstStyle/>
          <a:p>
            <a:pPr algn="ctr">
              <a:lnSpc>
                <a:spcPts val="9099"/>
              </a:lnSpc>
            </a:pPr>
            <a:r>
              <a:rPr lang="en-US" sz="6499" b="true">
                <a:solidFill>
                  <a:srgbClr val="000000"/>
                </a:solidFill>
                <a:latin typeface="Canva Sans Bold"/>
                <a:ea typeface="Canva Sans Bold"/>
                <a:cs typeface="Canva Sans Bold"/>
                <a:sym typeface="Canva Sans Bold"/>
              </a:rPr>
              <a:t>Live with Purpose</a:t>
            </a:r>
          </a:p>
          <a:p>
            <a:pPr algn="ctr">
              <a:lnSpc>
                <a:spcPts val="9099"/>
              </a:lnSpc>
            </a:pPr>
          </a:p>
          <a:p>
            <a:pPr algn="l">
              <a:lnSpc>
                <a:spcPts val="9099"/>
              </a:lnSpc>
            </a:pPr>
          </a:p>
          <a:p>
            <a:pPr algn="ctr">
              <a:lnSpc>
                <a:spcPts val="9099"/>
              </a:lnSpc>
            </a:pPr>
          </a:p>
          <a:p>
            <a:pPr algn="ctr">
              <a:lnSpc>
                <a:spcPts val="9099"/>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0000"/>
            </a:blip>
            <a:stretch>
              <a:fillRect l="0" t="-9259" r="0" b="-9259"/>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23938" y="1762743"/>
            <a:ext cx="16230600" cy="4559301"/>
          </a:xfrm>
          <a:prstGeom prst="rect">
            <a:avLst/>
          </a:prstGeom>
        </p:spPr>
        <p:txBody>
          <a:bodyPr anchor="t" rtlCol="false" tIns="0" lIns="0" bIns="0" rIns="0">
            <a:spAutoFit/>
          </a:bodyPr>
          <a:lstStyle/>
          <a:p>
            <a:pPr algn="ctr">
              <a:lnSpc>
                <a:spcPts val="9099"/>
              </a:lnSpc>
            </a:pPr>
            <a:r>
              <a:rPr lang="en-US" sz="6499" b="true">
                <a:solidFill>
                  <a:srgbClr val="000000"/>
                </a:solidFill>
                <a:latin typeface="Canva Sans Bold"/>
                <a:ea typeface="Canva Sans Bold"/>
                <a:cs typeface="Canva Sans Bold"/>
                <a:sym typeface="Canva Sans Bold"/>
              </a:rPr>
              <a:t>Encourage Others</a:t>
            </a:r>
          </a:p>
          <a:p>
            <a:pPr algn="l">
              <a:lnSpc>
                <a:spcPts val="9099"/>
              </a:lnSpc>
            </a:pPr>
          </a:p>
          <a:p>
            <a:pPr algn="ctr">
              <a:lnSpc>
                <a:spcPts val="9099"/>
              </a:lnSpc>
            </a:pPr>
          </a:p>
          <a:p>
            <a:pPr algn="ctr">
              <a:lnSpc>
                <a:spcPts val="9099"/>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933155" y="904875"/>
            <a:ext cx="16421691" cy="2192643"/>
          </a:xfrm>
          <a:prstGeom prst="rect">
            <a:avLst/>
          </a:prstGeom>
        </p:spPr>
        <p:txBody>
          <a:bodyPr anchor="t" rtlCol="false" tIns="0" lIns="0" bIns="0" rIns="0">
            <a:spAutoFit/>
          </a:bodyPr>
          <a:lstStyle/>
          <a:p>
            <a:pPr algn="ctr">
              <a:lnSpc>
                <a:spcPts val="8820"/>
              </a:lnSpc>
            </a:pPr>
            <a:r>
              <a:rPr lang="en-US" sz="6300" b="true">
                <a:solidFill>
                  <a:srgbClr val="FFFFFF"/>
                </a:solidFill>
                <a:latin typeface="Canva Sans Bold"/>
                <a:ea typeface="Canva Sans Bold"/>
                <a:cs typeface="Canva Sans Bold"/>
                <a:sym typeface="Canva Sans Bold"/>
              </a:rPr>
              <a:t>Lesson 6… Hope Beyond Today - Reflecting On The Promise Of Eternal Life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1028700" y="904875"/>
            <a:ext cx="16230600" cy="2228203"/>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Hope Beyond Today – Reflecting on the Promise of Eternal Life… </a:t>
            </a:r>
          </a:p>
        </p:txBody>
      </p:sp>
      <p:sp>
        <p:nvSpPr>
          <p:cNvPr name="TextBox 4" id="4"/>
          <p:cNvSpPr txBox="true"/>
          <p:nvPr/>
        </p:nvSpPr>
        <p:spPr>
          <a:xfrm rot="0">
            <a:off x="1617897" y="4264836"/>
            <a:ext cx="15052206" cy="3162288"/>
          </a:xfrm>
          <a:prstGeom prst="rect">
            <a:avLst/>
          </a:prstGeom>
        </p:spPr>
        <p:txBody>
          <a:bodyPr anchor="t" rtlCol="false" tIns="0" lIns="0" bIns="0" rIns="0">
            <a:spAutoFit/>
          </a:bodyPr>
          <a:lstStyle/>
          <a:p>
            <a:pPr algn="ctr">
              <a:lnSpc>
                <a:spcPts val="8400"/>
              </a:lnSpc>
            </a:pPr>
            <a:r>
              <a:rPr lang="en-US" b="true" sz="6000" i="true">
                <a:solidFill>
                  <a:srgbClr val="FFFFFF"/>
                </a:solidFill>
                <a:latin typeface="Canva Sans Bold Italics"/>
                <a:ea typeface="Canva Sans Bold Italics"/>
                <a:cs typeface="Canva Sans Bold Italics"/>
                <a:sym typeface="Canva Sans Bold Italics"/>
              </a:rPr>
              <a:t>Discovering the comfort, perspective, and purpose that come from trusting in God’s promise of eternal life.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7000"/>
            </a:blip>
            <a:stretch>
              <a:fillRect l="0" t="-9259" r="0" b="-9259"/>
            </a:stretch>
          </a:blipFill>
        </p:spPr>
      </p:sp>
      <p:sp>
        <p:nvSpPr>
          <p:cNvPr name="TextBox 3" id="3"/>
          <p:cNvSpPr txBox="true"/>
          <p:nvPr/>
        </p:nvSpPr>
        <p:spPr>
          <a:xfrm rot="0">
            <a:off x="2305848" y="2474915"/>
            <a:ext cx="13676304" cy="2228203"/>
          </a:xfrm>
          <a:prstGeom prst="rect">
            <a:avLst/>
          </a:prstGeom>
        </p:spPr>
        <p:txBody>
          <a:bodyPr anchor="t" rtlCol="false" tIns="0" lIns="0" bIns="0" rIns="0">
            <a:spAutoFit/>
          </a:bodyPr>
          <a:lstStyle/>
          <a:p>
            <a:pPr algn="ctr">
              <a:lnSpc>
                <a:spcPts val="8960"/>
              </a:lnSpc>
            </a:pPr>
            <a:r>
              <a:rPr lang="en-US" sz="6400" b="true">
                <a:solidFill>
                  <a:srgbClr val="000000"/>
                </a:solidFill>
                <a:latin typeface="Canva Sans Bold"/>
                <a:ea typeface="Canva Sans Bold"/>
                <a:cs typeface="Canva Sans Bold"/>
                <a:sym typeface="Canva Sans Bold"/>
              </a:rPr>
              <a:t>eternal life is not just a future destination - it is a present hope.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7000"/>
            </a:blip>
            <a:stretch>
              <a:fillRect l="-11141" t="0" r="-11141" b="0"/>
            </a:stretch>
          </a:blipFill>
        </p:spPr>
      </p:sp>
      <p:sp>
        <p:nvSpPr>
          <p:cNvPr name="TextBox 3" id="3"/>
          <p:cNvSpPr txBox="true"/>
          <p:nvPr/>
        </p:nvSpPr>
        <p:spPr>
          <a:xfrm rot="0">
            <a:off x="2305848" y="2681931"/>
            <a:ext cx="13676304" cy="2228203"/>
          </a:xfrm>
          <a:prstGeom prst="rect">
            <a:avLst/>
          </a:prstGeom>
        </p:spPr>
        <p:txBody>
          <a:bodyPr anchor="t" rtlCol="false" tIns="0" lIns="0" bIns="0" rIns="0">
            <a:spAutoFit/>
          </a:bodyPr>
          <a:lstStyle/>
          <a:p>
            <a:pPr algn="ctr">
              <a:lnSpc>
                <a:spcPts val="8960"/>
              </a:lnSpc>
            </a:pPr>
            <a:r>
              <a:rPr lang="en-US" sz="6400" b="true">
                <a:solidFill>
                  <a:srgbClr val="000000"/>
                </a:solidFill>
                <a:latin typeface="Canva Sans Bold"/>
                <a:ea typeface="Canva Sans Bold"/>
                <a:cs typeface="Canva Sans Bold"/>
                <a:sym typeface="Canva Sans Bold"/>
              </a:rPr>
              <a:t>your future in Christ is secure, unshakable, and glorious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0" t="0" r="-6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48" r="0" b="-9148"/>
            </a:stretch>
          </a:blipFill>
        </p:spPr>
      </p:sp>
      <p:sp>
        <p:nvSpPr>
          <p:cNvPr name="TextBox 3" id="3"/>
          <p:cNvSpPr txBox="true"/>
          <p:nvPr/>
        </p:nvSpPr>
        <p:spPr>
          <a:xfrm rot="0">
            <a:off x="2190275" y="2613031"/>
            <a:ext cx="13517416" cy="4918063"/>
          </a:xfrm>
          <a:prstGeom prst="rect">
            <a:avLst/>
          </a:prstGeom>
        </p:spPr>
        <p:txBody>
          <a:bodyPr anchor="t" rtlCol="false" tIns="0" lIns="0" bIns="0" rIns="0">
            <a:spAutoFit/>
          </a:bodyPr>
          <a:lstStyle/>
          <a:p>
            <a:pPr algn="ctr">
              <a:lnSpc>
                <a:spcPts val="9800"/>
              </a:lnSpc>
            </a:pPr>
            <a:r>
              <a:rPr lang="en-US" sz="7000" b="true">
                <a:solidFill>
                  <a:srgbClr val="000000"/>
                </a:solidFill>
                <a:latin typeface="Canva Sans Bold"/>
                <a:ea typeface="Canva Sans Bold"/>
                <a:cs typeface="Canva Sans Bold"/>
                <a:sym typeface="Canva Sans Bold"/>
              </a:rPr>
              <a:t>Share the hope of eternal life with one person this week - through words, actions, or prayer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004510" y="1199454"/>
            <a:ext cx="14278981" cy="1028688"/>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Bold"/>
                <a:ea typeface="Canva Sans Bold"/>
                <a:cs typeface="Canva Sans Bold"/>
                <a:sym typeface="Canva Sans Bold"/>
              </a:rPr>
              <a:t>Biblical Foundations of Eternal Hope…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4000"/>
            </a:blip>
            <a:stretch>
              <a:fillRect l="0" t="-9259" r="0" b="-9259"/>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33463" y="1019470"/>
            <a:ext cx="16230600" cy="5682615"/>
          </a:xfrm>
          <a:prstGeom prst="rect">
            <a:avLst/>
          </a:prstGeom>
        </p:spPr>
        <p:txBody>
          <a:bodyPr anchor="t" rtlCol="false" tIns="0" lIns="0" bIns="0" rIns="0">
            <a:spAutoFit/>
          </a:bodyPr>
          <a:lstStyle/>
          <a:p>
            <a:pPr algn="ctr">
              <a:lnSpc>
                <a:spcPts val="7559"/>
              </a:lnSpc>
            </a:pPr>
            <a:r>
              <a:rPr lang="en-US" sz="5399" b="true">
                <a:solidFill>
                  <a:srgbClr val="000000"/>
                </a:solidFill>
                <a:latin typeface="Canva Sans Bold"/>
                <a:ea typeface="Canva Sans Bold"/>
                <a:cs typeface="Canva Sans Bold"/>
                <a:sym typeface="Canva Sans Bold"/>
              </a:rPr>
              <a:t>John 3:16</a:t>
            </a:r>
            <a:r>
              <a:rPr lang="en-US" sz="5399" b="true">
                <a:solidFill>
                  <a:srgbClr val="FFFFFF"/>
                </a:solidFill>
                <a:latin typeface="Canva Sans Bold"/>
                <a:ea typeface="Canva Sans Bold"/>
                <a:cs typeface="Canva Sans Bold"/>
                <a:sym typeface="Canva Sans Bold"/>
              </a:rPr>
              <a:t> </a:t>
            </a:r>
            <a:r>
              <a:rPr lang="en-US" sz="5399" b="true">
                <a:solidFill>
                  <a:srgbClr val="000000"/>
                </a:solidFill>
                <a:latin typeface="Canva Sans Bold"/>
                <a:ea typeface="Canva Sans Bold"/>
                <a:cs typeface="Canva Sans Bold"/>
                <a:sym typeface="Canva Sans Bold"/>
              </a:rPr>
              <a:t>–</a:t>
            </a:r>
            <a:r>
              <a:rPr lang="en-US" sz="5399" b="true">
                <a:solidFill>
                  <a:srgbClr val="FFFFFF"/>
                </a:solidFill>
                <a:latin typeface="Canva Sans Bold"/>
                <a:ea typeface="Canva Sans Bold"/>
                <a:cs typeface="Canva Sans Bold"/>
                <a:sym typeface="Canva Sans Bold"/>
              </a:rPr>
              <a:t> </a:t>
            </a:r>
            <a:r>
              <a:rPr lang="en-US" sz="5399" b="true">
                <a:solidFill>
                  <a:srgbClr val="BE1414"/>
                </a:solidFill>
                <a:latin typeface="Canva Sans Bold"/>
                <a:ea typeface="Canva Sans Bold"/>
                <a:cs typeface="Canva Sans Bold"/>
                <a:sym typeface="Canva Sans Bold"/>
              </a:rPr>
              <a:t>““For God so loved the world that He gave His one and onl</a:t>
            </a:r>
            <a:r>
              <a:rPr lang="en-US" b="true" sz="5399">
                <a:solidFill>
                  <a:srgbClr val="BE1414"/>
                </a:solidFill>
                <a:latin typeface="Canva Sans Bold"/>
                <a:ea typeface="Canva Sans Bold"/>
                <a:cs typeface="Canva Sans Bold"/>
                <a:sym typeface="Canva Sans Bold"/>
              </a:rPr>
              <a:t>y Son, that whoever believes in Him shall not perish but have eternal life.” “For God so loved the world that He gave His one and only Son, that whoever believes in Him shall not perish but have eternal life.” </a:t>
            </a:r>
          </a:p>
        </p:txBody>
      </p:sp>
      <p:sp>
        <p:nvSpPr>
          <p:cNvPr name="TextBox 5" id="5"/>
          <p:cNvSpPr txBox="true"/>
          <p:nvPr/>
        </p:nvSpPr>
        <p:spPr>
          <a:xfrm rot="0">
            <a:off x="1023938" y="7319939"/>
            <a:ext cx="16230600" cy="1005207"/>
          </a:xfrm>
          <a:prstGeom prst="rect">
            <a:avLst/>
          </a:prstGeom>
        </p:spPr>
        <p:txBody>
          <a:bodyPr anchor="t" rtlCol="false" tIns="0" lIns="0" bIns="0" rIns="0">
            <a:spAutoFit/>
          </a:bodyPr>
          <a:lstStyle/>
          <a:p>
            <a:pPr algn="ctr">
              <a:lnSpc>
                <a:spcPts val="8119"/>
              </a:lnSpc>
            </a:pPr>
            <a:r>
              <a:rPr lang="en-US" sz="5799" b="true">
                <a:solidFill>
                  <a:srgbClr val="000000"/>
                </a:solidFill>
                <a:latin typeface="Canva Sans Bold"/>
                <a:ea typeface="Canva Sans Bold"/>
                <a:cs typeface="Canva Sans Bold"/>
                <a:sym typeface="Canva Sans Bold"/>
              </a:rPr>
              <a:t>This v</a:t>
            </a:r>
            <a:r>
              <a:rPr lang="en-US" b="true" sz="5799">
                <a:solidFill>
                  <a:srgbClr val="000000"/>
                </a:solidFill>
                <a:latin typeface="Canva Sans Bold"/>
                <a:ea typeface="Canva Sans Bold"/>
                <a:cs typeface="Canva Sans Bold"/>
                <a:sym typeface="Canva Sans Bold"/>
              </a:rPr>
              <a:t>erse highlights God’s gift of salvation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4000"/>
            </a:blip>
            <a:stretch>
              <a:fillRect l="0" t="-9259" r="0" b="-9259"/>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33463" y="1908498"/>
            <a:ext cx="16230600" cy="3124201"/>
          </a:xfrm>
          <a:prstGeom prst="rect">
            <a:avLst/>
          </a:prstGeom>
        </p:spPr>
        <p:txBody>
          <a:bodyPr anchor="t" rtlCol="false" tIns="0" lIns="0" bIns="0" rIns="0">
            <a:spAutoFit/>
          </a:bodyPr>
          <a:lstStyle/>
          <a:p>
            <a:pPr algn="ctr">
              <a:lnSpc>
                <a:spcPts val="8399"/>
              </a:lnSpc>
            </a:pPr>
            <a:r>
              <a:rPr lang="en-US" sz="5999" b="true">
                <a:solidFill>
                  <a:srgbClr val="000000"/>
                </a:solidFill>
                <a:latin typeface="Canva Sans Bold"/>
                <a:ea typeface="Canva Sans Bold"/>
                <a:cs typeface="Canva Sans Bold"/>
                <a:sym typeface="Canva Sans Bold"/>
              </a:rPr>
              <a:t>Romans 6:23 –</a:t>
            </a:r>
            <a:r>
              <a:rPr lang="en-US" sz="5999" b="true">
                <a:solidFill>
                  <a:srgbClr val="FFFFFF"/>
                </a:solidFill>
                <a:latin typeface="Canva Sans Bold"/>
                <a:ea typeface="Canva Sans Bold"/>
                <a:cs typeface="Canva Sans Bold"/>
                <a:sym typeface="Canva Sans Bold"/>
              </a:rPr>
              <a:t> </a:t>
            </a:r>
            <a:r>
              <a:rPr lang="en-US" sz="5999" b="true">
                <a:solidFill>
                  <a:srgbClr val="BE1414"/>
                </a:solidFill>
                <a:latin typeface="Canva Sans Bold"/>
                <a:ea typeface="Canva Sans Bold"/>
                <a:cs typeface="Canva Sans Bold"/>
                <a:sym typeface="Canva Sans Bold"/>
              </a:rPr>
              <a:t>“For the wages of sin is death, but the gift of God is eternal life</a:t>
            </a:r>
            <a:r>
              <a:rPr lang="en-US" b="true" sz="5999">
                <a:solidFill>
                  <a:srgbClr val="BE1414"/>
                </a:solidFill>
                <a:latin typeface="Canva Sans Bold"/>
                <a:ea typeface="Canva Sans Bold"/>
                <a:cs typeface="Canva Sans Bold"/>
                <a:sym typeface="Canva Sans Bold"/>
              </a:rPr>
              <a:t> in Christ Jesus our Lord.” </a:t>
            </a:r>
          </a:p>
        </p:txBody>
      </p:sp>
      <p:sp>
        <p:nvSpPr>
          <p:cNvPr name="TextBox 5" id="5"/>
          <p:cNvSpPr txBox="true"/>
          <p:nvPr/>
        </p:nvSpPr>
        <p:spPr>
          <a:xfrm rot="0">
            <a:off x="1970612" y="6320081"/>
            <a:ext cx="14356302" cy="2228217"/>
          </a:xfrm>
          <a:prstGeom prst="rect">
            <a:avLst/>
          </a:prstGeom>
        </p:spPr>
        <p:txBody>
          <a:bodyPr anchor="t" rtlCol="false" tIns="0" lIns="0" bIns="0" rIns="0">
            <a:spAutoFit/>
          </a:bodyPr>
          <a:lstStyle/>
          <a:p>
            <a:pPr algn="ctr">
              <a:lnSpc>
                <a:spcPts val="8959"/>
              </a:lnSpc>
            </a:pPr>
            <a:r>
              <a:rPr lang="en-US" sz="6399" b="true">
                <a:solidFill>
                  <a:srgbClr val="000000"/>
                </a:solidFill>
                <a:latin typeface="Canva Sans Bold"/>
                <a:ea typeface="Canva Sans Bold"/>
                <a:cs typeface="Canva Sans Bold"/>
                <a:sym typeface="Canva Sans Bold"/>
              </a:rPr>
              <a:t>Eternal life is a gif</a:t>
            </a:r>
            <a:r>
              <a:rPr lang="en-US" b="true" sz="6399">
                <a:solidFill>
                  <a:srgbClr val="000000"/>
                </a:solidFill>
                <a:latin typeface="Canva Sans Bold"/>
                <a:ea typeface="Canva Sans Bold"/>
                <a:cs typeface="Canva Sans Bold"/>
                <a:sym typeface="Canva Sans Bold"/>
              </a:rPr>
              <a:t>t, not something we earn.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14000"/>
            </a:blip>
            <a:stretch>
              <a:fillRect l="0" t="-9259" r="0" b="-9259"/>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1033463" y="2019299"/>
            <a:ext cx="16230600" cy="2066926"/>
          </a:xfrm>
          <a:prstGeom prst="rect">
            <a:avLst/>
          </a:prstGeom>
        </p:spPr>
        <p:txBody>
          <a:bodyPr anchor="t" rtlCol="false" tIns="0" lIns="0" bIns="0" rIns="0">
            <a:spAutoFit/>
          </a:bodyPr>
          <a:lstStyle/>
          <a:p>
            <a:pPr algn="ctr">
              <a:lnSpc>
                <a:spcPts val="8399"/>
              </a:lnSpc>
            </a:pPr>
            <a:r>
              <a:rPr lang="en-US" sz="5999" b="true">
                <a:solidFill>
                  <a:srgbClr val="000000"/>
                </a:solidFill>
                <a:latin typeface="Canva Sans Bold"/>
                <a:ea typeface="Canva Sans Bold"/>
                <a:cs typeface="Canva Sans Bold"/>
                <a:sym typeface="Canva Sans Bold"/>
              </a:rPr>
              <a:t>1 John 2:25 –</a:t>
            </a:r>
            <a:r>
              <a:rPr lang="en-US" sz="5999" b="true">
                <a:solidFill>
                  <a:srgbClr val="FFFFFF"/>
                </a:solidFill>
                <a:latin typeface="Canva Sans Bold"/>
                <a:ea typeface="Canva Sans Bold"/>
                <a:cs typeface="Canva Sans Bold"/>
                <a:sym typeface="Canva Sans Bold"/>
              </a:rPr>
              <a:t> </a:t>
            </a:r>
            <a:r>
              <a:rPr lang="en-US" sz="5999" b="true">
                <a:solidFill>
                  <a:srgbClr val="BE1414"/>
                </a:solidFill>
                <a:latin typeface="Canva Sans Bold"/>
                <a:ea typeface="Canva Sans Bold"/>
                <a:cs typeface="Canva Sans Bold"/>
                <a:sym typeface="Canva Sans Bold"/>
              </a:rPr>
              <a:t>“And this is what He promised us—eternal life.” </a:t>
            </a:r>
          </a:p>
        </p:txBody>
      </p:sp>
      <p:sp>
        <p:nvSpPr>
          <p:cNvPr name="TextBox 5" id="5"/>
          <p:cNvSpPr txBox="true"/>
          <p:nvPr/>
        </p:nvSpPr>
        <p:spPr>
          <a:xfrm rot="0">
            <a:off x="1023937" y="7224393"/>
            <a:ext cx="16230600" cy="1005207"/>
          </a:xfrm>
          <a:prstGeom prst="rect">
            <a:avLst/>
          </a:prstGeom>
        </p:spPr>
        <p:txBody>
          <a:bodyPr anchor="t" rtlCol="false" tIns="0" lIns="0" bIns="0" rIns="0">
            <a:spAutoFit/>
          </a:bodyPr>
          <a:lstStyle/>
          <a:p>
            <a:pPr algn="ctr">
              <a:lnSpc>
                <a:spcPts val="8119"/>
              </a:lnSpc>
            </a:pPr>
            <a:r>
              <a:rPr lang="en-US" b="true" sz="5799">
                <a:solidFill>
                  <a:srgbClr val="000000"/>
                </a:solidFill>
                <a:latin typeface="Canva Sans Bold"/>
                <a:ea typeface="Canva Sans Bold"/>
                <a:cs typeface="Canva Sans Bold"/>
                <a:sym typeface="Canva Sans Bold"/>
              </a:rPr>
              <a:t>God’</a:t>
            </a:r>
            <a:r>
              <a:rPr lang="en-US" b="true" sz="5799">
                <a:solidFill>
                  <a:srgbClr val="000000"/>
                </a:solidFill>
                <a:latin typeface="Canva Sans Bold"/>
                <a:ea typeface="Canva Sans Bold"/>
                <a:cs typeface="Canva Sans Bold"/>
                <a:sym typeface="Canva Sans Bold"/>
              </a:rPr>
              <a:t>s promise is unwavering.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959097" y="1124269"/>
            <a:ext cx="12369806" cy="1094728"/>
          </a:xfrm>
          <a:prstGeom prst="rect">
            <a:avLst/>
          </a:prstGeom>
        </p:spPr>
        <p:txBody>
          <a:bodyPr anchor="t" rtlCol="false" tIns="0" lIns="0" bIns="0" rIns="0">
            <a:spAutoFit/>
          </a:bodyPr>
          <a:lstStyle/>
          <a:p>
            <a:pPr algn="ctr">
              <a:lnSpc>
                <a:spcPts val="8960"/>
              </a:lnSpc>
            </a:pPr>
            <a:r>
              <a:rPr lang="en-US" sz="6400" b="true">
                <a:solidFill>
                  <a:srgbClr val="FFFFFF"/>
                </a:solidFill>
                <a:latin typeface="Canva Sans Bold"/>
                <a:ea typeface="Canva Sans Bold"/>
                <a:cs typeface="Canva Sans Bold"/>
                <a:sym typeface="Canva Sans Bold"/>
              </a:rPr>
              <a:t>Why Eternal Life Brings Hope...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8000"/>
            </a:blip>
            <a:stretch>
              <a:fillRect l="0" t="-9333" r="0" b="-9333"/>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2339251" y="1147438"/>
            <a:ext cx="13619024" cy="4559301"/>
          </a:xfrm>
          <a:prstGeom prst="rect">
            <a:avLst/>
          </a:prstGeom>
        </p:spPr>
        <p:txBody>
          <a:bodyPr anchor="t" rtlCol="false" tIns="0" lIns="0" bIns="0" rIns="0">
            <a:spAutoFit/>
          </a:bodyPr>
          <a:lstStyle/>
          <a:p>
            <a:pPr algn="ctr">
              <a:lnSpc>
                <a:spcPts val="9099"/>
              </a:lnSpc>
            </a:pPr>
            <a:r>
              <a:rPr lang="en-US" b="true" sz="6499">
                <a:solidFill>
                  <a:srgbClr val="FFFFFF"/>
                </a:solidFill>
                <a:latin typeface="Canva Sans Bold"/>
                <a:ea typeface="Canva Sans Bold"/>
                <a:cs typeface="Canva Sans Bold"/>
                <a:sym typeface="Canva Sans Bold"/>
              </a:rPr>
              <a:t>Eternal Life Reminds Us That Death Is Not The End</a:t>
            </a:r>
          </a:p>
          <a:p>
            <a:pPr algn="ctr">
              <a:lnSpc>
                <a:spcPts val="9099"/>
              </a:lnSpc>
            </a:pPr>
          </a:p>
          <a:p>
            <a:pPr algn="ctr">
              <a:lnSpc>
                <a:spcPts val="9099"/>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96000"/>
            </a:blip>
            <a:stretch>
              <a:fillRect l="0" t="-9148" r="0" b="-9148"/>
            </a:stretch>
          </a:blipFill>
        </p:spPr>
      </p:sp>
      <p:sp>
        <p:nvSpPr>
          <p:cNvPr name="TextBox 3" id="3"/>
          <p:cNvSpPr txBox="true"/>
          <p:nvPr/>
        </p:nvSpPr>
        <p:spPr>
          <a:xfrm rot="0">
            <a:off x="9139238" y="4446911"/>
            <a:ext cx="9525" cy="1259829"/>
          </a:xfrm>
          <a:prstGeom prst="rect">
            <a:avLst/>
          </a:prstGeom>
        </p:spPr>
        <p:txBody>
          <a:bodyPr anchor="t" rtlCol="false" tIns="0" lIns="0" bIns="0" rIns="0">
            <a:spAutoFit/>
          </a:bodyPr>
          <a:lstStyle/>
          <a:p>
            <a:pPr algn="ctr">
              <a:lnSpc>
                <a:spcPts val="10360"/>
              </a:lnSpc>
              <a:spcBef>
                <a:spcPct val="0"/>
              </a:spcBef>
            </a:pPr>
          </a:p>
        </p:txBody>
      </p:sp>
      <p:sp>
        <p:nvSpPr>
          <p:cNvPr name="TextBox 4" id="4"/>
          <p:cNvSpPr txBox="true"/>
          <p:nvPr/>
        </p:nvSpPr>
        <p:spPr>
          <a:xfrm rot="0">
            <a:off x="2148160" y="914400"/>
            <a:ext cx="14001206" cy="3406776"/>
          </a:xfrm>
          <a:prstGeom prst="rect">
            <a:avLst/>
          </a:prstGeom>
        </p:spPr>
        <p:txBody>
          <a:bodyPr anchor="t" rtlCol="false" tIns="0" lIns="0" bIns="0" rIns="0">
            <a:spAutoFit/>
          </a:bodyPr>
          <a:lstStyle/>
          <a:p>
            <a:pPr algn="ctr">
              <a:lnSpc>
                <a:spcPts val="9099"/>
              </a:lnSpc>
            </a:pPr>
            <a:r>
              <a:rPr lang="en-US" sz="6499" b="true">
                <a:solidFill>
                  <a:srgbClr val="FFFFFF"/>
                </a:solidFill>
                <a:latin typeface="Canva Sans Bold"/>
                <a:ea typeface="Canva Sans Bold"/>
                <a:cs typeface="Canva Sans Bold"/>
                <a:sym typeface="Canva Sans Bold"/>
              </a:rPr>
              <a:t>Eternal Life Reveals God’s Heart Toward Us...</a:t>
            </a:r>
          </a:p>
          <a:p>
            <a:pPr algn="ctr">
              <a:lnSpc>
                <a:spcPts val="909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DAHLWzQHJms</dc:identifier>
  <dcterms:modified xsi:type="dcterms:W3CDTF">2011-08-01T06:04:30Z</dcterms:modified>
  <cp:revision>1</cp:revision>
  <dc:title>Copy of Lesson 5: The Joy of Giving</dc:title>
</cp:coreProperties>
</file>