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x="18288000" cy="10287000"/>
  <p:notesSz cx="6858000" cy="9144000"/>
  <p:embeddedFontLst>
    <p:embeddedFont>
      <p:font typeface="Canva Sans Bold" charset="1" panose="020B0803030501040103"/>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fonts/font58.fntdata" Type="http://schemas.openxmlformats.org/officeDocument/2006/relationships/font"/><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https://www.biblegateway.com/passage/?search=Psalm%20145%3A3&amp;version=NKJV#fen-NKJV-16324a"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2539186" y="904875"/>
            <a:ext cx="13209627" cy="3361678"/>
          </a:xfrm>
          <a:prstGeom prst="rect">
            <a:avLst/>
          </a:prstGeom>
        </p:spPr>
        <p:txBody>
          <a:bodyPr anchor="t" rtlCol="false" tIns="0" lIns="0" bIns="0" rIns="0">
            <a:spAutoFit/>
          </a:bodyPr>
          <a:lstStyle/>
          <a:p>
            <a:pPr algn="ctr">
              <a:lnSpc>
                <a:spcPts val="8960"/>
              </a:lnSpc>
            </a:pPr>
            <a:r>
              <a:rPr lang="en-US" sz="6400" b="true">
                <a:solidFill>
                  <a:srgbClr val="FFFFFF"/>
                </a:solidFill>
                <a:latin typeface="Canva Sans Bold"/>
                <a:ea typeface="Canva Sans Bold"/>
                <a:cs typeface="Canva Sans Bold"/>
                <a:sym typeface="Canva Sans Bold"/>
              </a:rPr>
              <a:t>“</a:t>
            </a:r>
            <a:r>
              <a:rPr lang="en-US" b="true" sz="6400">
                <a:solidFill>
                  <a:srgbClr val="FFFFFF"/>
                </a:solidFill>
                <a:latin typeface="Canva Sans Bold"/>
                <a:ea typeface="Canva Sans Bold"/>
                <a:cs typeface="Canva Sans Bold"/>
                <a:sym typeface="Canva Sans Bold"/>
              </a:rPr>
              <a:t>Anchored In Christ: </a:t>
            </a:r>
          </a:p>
          <a:p>
            <a:pPr algn="ctr">
              <a:lnSpc>
                <a:spcPts val="8960"/>
              </a:lnSpc>
            </a:pPr>
            <a:r>
              <a:rPr lang="en-US" b="true" sz="6400">
                <a:solidFill>
                  <a:srgbClr val="FFFFFF"/>
                </a:solidFill>
                <a:latin typeface="Canva Sans Bold"/>
                <a:ea typeface="Canva Sans Bold"/>
                <a:cs typeface="Canva Sans Bold"/>
                <a:sym typeface="Canva Sans Bold"/>
              </a:rPr>
              <a:t>Living Faithfully In Every Season”</a:t>
            </a:r>
          </a:p>
          <a:p>
            <a:pPr algn="ctr">
              <a:lnSpc>
                <a:spcPts val="8960"/>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9000"/>
            </a:blip>
            <a:stretch>
              <a:fillRect l="0" t="-9259" r="0" b="-9259"/>
            </a:stretch>
          </a:blipFill>
        </p:spPr>
      </p:sp>
      <p:sp>
        <p:nvSpPr>
          <p:cNvPr name="TextBox 3" id="3"/>
          <p:cNvSpPr txBox="true"/>
          <p:nvPr/>
        </p:nvSpPr>
        <p:spPr>
          <a:xfrm rot="0">
            <a:off x="9139238" y="4446911"/>
            <a:ext cx="9525" cy="1259829"/>
          </a:xfrm>
          <a:prstGeom prst="rect">
            <a:avLst/>
          </a:prstGeom>
        </p:spPr>
        <p:txBody>
          <a:bodyPr anchor="t" rtlCol="false" tIns="0" lIns="0" bIns="0" rIns="0">
            <a:spAutoFit/>
          </a:bodyPr>
          <a:lstStyle/>
          <a:p>
            <a:pPr algn="ctr">
              <a:lnSpc>
                <a:spcPts val="10360"/>
              </a:lnSpc>
              <a:spcBef>
                <a:spcPct val="0"/>
              </a:spcBef>
            </a:pPr>
          </a:p>
        </p:txBody>
      </p:sp>
      <p:sp>
        <p:nvSpPr>
          <p:cNvPr name="TextBox 4" id="4"/>
          <p:cNvSpPr txBox="true"/>
          <p:nvPr/>
        </p:nvSpPr>
        <p:spPr>
          <a:xfrm rot="0">
            <a:off x="1028700" y="2165667"/>
            <a:ext cx="16230600" cy="5649596"/>
          </a:xfrm>
          <a:prstGeom prst="rect">
            <a:avLst/>
          </a:prstGeom>
        </p:spPr>
        <p:txBody>
          <a:bodyPr anchor="t" rtlCol="false" tIns="0" lIns="0" bIns="0" rIns="0">
            <a:spAutoFit/>
          </a:bodyPr>
          <a:lstStyle/>
          <a:p>
            <a:pPr algn="ctr">
              <a:lnSpc>
                <a:spcPts val="9099"/>
              </a:lnSpc>
            </a:pPr>
            <a:r>
              <a:rPr lang="en-US" sz="6499" b="true">
                <a:solidFill>
                  <a:srgbClr val="000000"/>
                </a:solidFill>
                <a:latin typeface="Canva Sans Bold"/>
                <a:ea typeface="Canva Sans Bold"/>
                <a:cs typeface="Canva Sans Bold"/>
                <a:sym typeface="Canva Sans Bold"/>
              </a:rPr>
              <a:t>Thank</a:t>
            </a:r>
            <a:r>
              <a:rPr lang="en-US" b="true" sz="6499">
                <a:solidFill>
                  <a:srgbClr val="000000"/>
                </a:solidFill>
                <a:latin typeface="Canva Sans Bold"/>
                <a:ea typeface="Canva Sans Bold"/>
                <a:cs typeface="Canva Sans Bold"/>
                <a:sym typeface="Canva Sans Bold"/>
              </a:rPr>
              <a:t>sgiving – Expressing gratitude </a:t>
            </a:r>
          </a:p>
          <a:p>
            <a:pPr algn="ctr">
              <a:lnSpc>
                <a:spcPts val="9099"/>
              </a:lnSpc>
            </a:pPr>
            <a:r>
              <a:rPr lang="en-US" b="true" sz="6499">
                <a:solidFill>
                  <a:srgbClr val="000000"/>
                </a:solidFill>
                <a:latin typeface="Canva Sans Bold"/>
                <a:ea typeface="Canva Sans Bold"/>
                <a:cs typeface="Canva Sans Bold"/>
                <a:sym typeface="Canva Sans Bold"/>
              </a:rPr>
              <a:t>(1 Thessalonians 5:18).</a:t>
            </a:r>
          </a:p>
          <a:p>
            <a:pPr algn="ctr">
              <a:lnSpc>
                <a:spcPts val="9099"/>
              </a:lnSpc>
            </a:pPr>
          </a:p>
          <a:p>
            <a:pPr algn="ctr">
              <a:lnSpc>
                <a:spcPts val="8399"/>
              </a:lnSpc>
            </a:pPr>
            <a:r>
              <a:rPr lang="en-US" b="true" sz="5999">
                <a:solidFill>
                  <a:srgbClr val="BE0505"/>
                </a:solidFill>
                <a:latin typeface="Canva Sans Bold"/>
                <a:ea typeface="Canva Sans Bold"/>
                <a:cs typeface="Canva Sans Bold"/>
                <a:sym typeface="Canva Sans Bold"/>
              </a:rPr>
              <a:t> </a:t>
            </a:r>
            <a:r>
              <a:rPr lang="en-US" b="true" sz="5999">
                <a:solidFill>
                  <a:srgbClr val="BE0505"/>
                </a:solidFill>
                <a:latin typeface="Canva Sans Bold"/>
                <a:ea typeface="Canva Sans Bold"/>
                <a:cs typeface="Canva Sans Bold"/>
                <a:sym typeface="Canva Sans Bold"/>
              </a:rPr>
              <a:t>in everything give thanks; for this is the will of God in Christ Jesus for you.</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9000"/>
            </a:blip>
            <a:stretch>
              <a:fillRect l="0" t="-9259" r="0" b="-9259"/>
            </a:stretch>
          </a:blipFill>
        </p:spPr>
      </p:sp>
      <p:sp>
        <p:nvSpPr>
          <p:cNvPr name="TextBox 3" id="3"/>
          <p:cNvSpPr txBox="true"/>
          <p:nvPr/>
        </p:nvSpPr>
        <p:spPr>
          <a:xfrm rot="0">
            <a:off x="9139238" y="4446911"/>
            <a:ext cx="9525" cy="1259829"/>
          </a:xfrm>
          <a:prstGeom prst="rect">
            <a:avLst/>
          </a:prstGeom>
        </p:spPr>
        <p:txBody>
          <a:bodyPr anchor="t" rtlCol="false" tIns="0" lIns="0" bIns="0" rIns="0">
            <a:spAutoFit/>
          </a:bodyPr>
          <a:lstStyle/>
          <a:p>
            <a:pPr algn="ctr">
              <a:lnSpc>
                <a:spcPts val="10360"/>
              </a:lnSpc>
              <a:spcBef>
                <a:spcPct val="0"/>
              </a:spcBef>
            </a:pPr>
          </a:p>
        </p:txBody>
      </p:sp>
      <p:sp>
        <p:nvSpPr>
          <p:cNvPr name="TextBox 4" id="4"/>
          <p:cNvSpPr txBox="true"/>
          <p:nvPr/>
        </p:nvSpPr>
        <p:spPr>
          <a:xfrm rot="0">
            <a:off x="1028700" y="2165667"/>
            <a:ext cx="16230600" cy="7230746"/>
          </a:xfrm>
          <a:prstGeom prst="rect">
            <a:avLst/>
          </a:prstGeom>
        </p:spPr>
        <p:txBody>
          <a:bodyPr anchor="t" rtlCol="false" tIns="0" lIns="0" bIns="0" rIns="0">
            <a:spAutoFit/>
          </a:bodyPr>
          <a:lstStyle/>
          <a:p>
            <a:pPr algn="ctr">
              <a:lnSpc>
                <a:spcPts val="9099"/>
              </a:lnSpc>
            </a:pPr>
            <a:r>
              <a:rPr lang="en-US" sz="6499" b="true">
                <a:solidFill>
                  <a:srgbClr val="000000"/>
                </a:solidFill>
                <a:latin typeface="Canva Sans Bold"/>
                <a:ea typeface="Canva Sans Bold"/>
                <a:cs typeface="Canva Sans Bold"/>
                <a:sym typeface="Canva Sans Bold"/>
              </a:rPr>
              <a:t>Supplicat</a:t>
            </a:r>
            <a:r>
              <a:rPr lang="en-US" b="true" sz="6499">
                <a:solidFill>
                  <a:srgbClr val="000000"/>
                </a:solidFill>
                <a:latin typeface="Canva Sans Bold"/>
                <a:ea typeface="Canva Sans Bold"/>
                <a:cs typeface="Canva Sans Bold"/>
                <a:sym typeface="Canva Sans Bold"/>
              </a:rPr>
              <a:t>ion – Asking for needs (Ephesians 6:18).</a:t>
            </a:r>
          </a:p>
          <a:p>
            <a:pPr algn="ctr">
              <a:lnSpc>
                <a:spcPts val="9099"/>
              </a:lnSpc>
            </a:pPr>
          </a:p>
          <a:p>
            <a:pPr algn="ctr">
              <a:lnSpc>
                <a:spcPts val="7559"/>
              </a:lnSpc>
            </a:pPr>
            <a:r>
              <a:rPr lang="en-US" b="true" sz="5399">
                <a:solidFill>
                  <a:srgbClr val="BE0505"/>
                </a:solidFill>
                <a:latin typeface="Canva Sans Bold"/>
                <a:ea typeface="Canva Sans Bold"/>
                <a:cs typeface="Canva Sans Bold"/>
                <a:sym typeface="Canva Sans Bold"/>
              </a:rPr>
              <a:t>praying always with all prayer and supplication in the Spirit, being watchful to this end with all perseverance and supplication for all the saints—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2169622" y="1124269"/>
            <a:ext cx="13948755" cy="2228203"/>
          </a:xfrm>
          <a:prstGeom prst="rect">
            <a:avLst/>
          </a:prstGeom>
        </p:spPr>
        <p:txBody>
          <a:bodyPr anchor="t" rtlCol="false" tIns="0" lIns="0" bIns="0" rIns="0">
            <a:spAutoFit/>
          </a:bodyPr>
          <a:lstStyle/>
          <a:p>
            <a:pPr algn="ctr">
              <a:lnSpc>
                <a:spcPts val="8960"/>
              </a:lnSpc>
            </a:pPr>
            <a:r>
              <a:rPr lang="en-US" sz="6400" b="true">
                <a:solidFill>
                  <a:srgbClr val="FFFFFF"/>
                </a:solidFill>
                <a:latin typeface="Canva Sans Bold"/>
                <a:ea typeface="Canva Sans Bold"/>
                <a:cs typeface="Canva Sans Bold"/>
                <a:sym typeface="Canva Sans Bold"/>
              </a:rPr>
              <a:t>How Prayer Transforms Our Lives…</a:t>
            </a:r>
          </a:p>
          <a:p>
            <a:pPr algn="ctr">
              <a:lnSpc>
                <a:spcPts val="8960"/>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9000"/>
            </a:blip>
            <a:stretch>
              <a:fillRect l="0" t="-9259" r="0" b="-9259"/>
            </a:stretch>
          </a:blipFill>
        </p:spPr>
      </p:sp>
      <p:sp>
        <p:nvSpPr>
          <p:cNvPr name="TextBox 3" id="3"/>
          <p:cNvSpPr txBox="true"/>
          <p:nvPr/>
        </p:nvSpPr>
        <p:spPr>
          <a:xfrm rot="0">
            <a:off x="9139238" y="4446911"/>
            <a:ext cx="9525" cy="1259829"/>
          </a:xfrm>
          <a:prstGeom prst="rect">
            <a:avLst/>
          </a:prstGeom>
        </p:spPr>
        <p:txBody>
          <a:bodyPr anchor="t" rtlCol="false" tIns="0" lIns="0" bIns="0" rIns="0">
            <a:spAutoFit/>
          </a:bodyPr>
          <a:lstStyle/>
          <a:p>
            <a:pPr algn="ctr">
              <a:lnSpc>
                <a:spcPts val="10360"/>
              </a:lnSpc>
              <a:spcBef>
                <a:spcPct val="0"/>
              </a:spcBef>
            </a:pPr>
          </a:p>
        </p:txBody>
      </p:sp>
      <p:sp>
        <p:nvSpPr>
          <p:cNvPr name="TextBox 4" id="4"/>
          <p:cNvSpPr txBox="true"/>
          <p:nvPr/>
        </p:nvSpPr>
        <p:spPr>
          <a:xfrm rot="0">
            <a:off x="1028700" y="2165667"/>
            <a:ext cx="16230600" cy="2254251"/>
          </a:xfrm>
          <a:prstGeom prst="rect">
            <a:avLst/>
          </a:prstGeom>
        </p:spPr>
        <p:txBody>
          <a:bodyPr anchor="t" rtlCol="false" tIns="0" lIns="0" bIns="0" rIns="0">
            <a:spAutoFit/>
          </a:bodyPr>
          <a:lstStyle/>
          <a:p>
            <a:pPr algn="ctr">
              <a:lnSpc>
                <a:spcPts val="9099"/>
              </a:lnSpc>
            </a:pPr>
            <a:r>
              <a:rPr lang="en-US" b="true" sz="6499">
                <a:solidFill>
                  <a:srgbClr val="000000"/>
                </a:solidFill>
                <a:latin typeface="Canva Sans Bold"/>
                <a:ea typeface="Canva Sans Bold"/>
                <a:cs typeface="Canva Sans Bold"/>
                <a:sym typeface="Canva Sans Bold"/>
              </a:rPr>
              <a:t>Spiritual Growth</a:t>
            </a:r>
            <a:r>
              <a:rPr lang="en-US" b="true" sz="6499">
                <a:solidFill>
                  <a:srgbClr val="000000"/>
                </a:solidFill>
                <a:latin typeface="Canva Sans Bold"/>
                <a:ea typeface="Canva Sans Bold"/>
                <a:cs typeface="Canva Sans Bold"/>
                <a:sym typeface="Canva Sans Bold"/>
              </a:rPr>
              <a:t> – </a:t>
            </a:r>
          </a:p>
          <a:p>
            <a:pPr algn="ctr">
              <a:lnSpc>
                <a:spcPts val="9099"/>
              </a:lnSpc>
            </a:pPr>
            <a:r>
              <a:rPr lang="en-US" b="true" sz="6499">
                <a:solidFill>
                  <a:srgbClr val="000000"/>
                </a:solidFill>
                <a:latin typeface="Canva Sans Bold"/>
                <a:ea typeface="Canva Sans Bold"/>
                <a:cs typeface="Canva Sans Bold"/>
                <a:sym typeface="Canva Sans Bold"/>
              </a:rPr>
              <a:t>Deepens faith and understanding.</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9000"/>
            </a:blip>
            <a:stretch>
              <a:fillRect l="0" t="-9259" r="0" b="-9259"/>
            </a:stretch>
          </a:blipFill>
        </p:spPr>
      </p:sp>
      <p:sp>
        <p:nvSpPr>
          <p:cNvPr name="TextBox 3" id="3"/>
          <p:cNvSpPr txBox="true"/>
          <p:nvPr/>
        </p:nvSpPr>
        <p:spPr>
          <a:xfrm rot="0">
            <a:off x="9139238" y="4446911"/>
            <a:ext cx="9525" cy="1259829"/>
          </a:xfrm>
          <a:prstGeom prst="rect">
            <a:avLst/>
          </a:prstGeom>
        </p:spPr>
        <p:txBody>
          <a:bodyPr anchor="t" rtlCol="false" tIns="0" lIns="0" bIns="0" rIns="0">
            <a:spAutoFit/>
          </a:bodyPr>
          <a:lstStyle/>
          <a:p>
            <a:pPr algn="ctr">
              <a:lnSpc>
                <a:spcPts val="10360"/>
              </a:lnSpc>
              <a:spcBef>
                <a:spcPct val="0"/>
              </a:spcBef>
            </a:pPr>
          </a:p>
        </p:txBody>
      </p:sp>
      <p:sp>
        <p:nvSpPr>
          <p:cNvPr name="TextBox 4" id="4"/>
          <p:cNvSpPr txBox="true"/>
          <p:nvPr/>
        </p:nvSpPr>
        <p:spPr>
          <a:xfrm rot="0">
            <a:off x="1028700" y="2165667"/>
            <a:ext cx="16230600" cy="2254251"/>
          </a:xfrm>
          <a:prstGeom prst="rect">
            <a:avLst/>
          </a:prstGeom>
        </p:spPr>
        <p:txBody>
          <a:bodyPr anchor="t" rtlCol="false" tIns="0" lIns="0" bIns="0" rIns="0">
            <a:spAutoFit/>
          </a:bodyPr>
          <a:lstStyle/>
          <a:p>
            <a:pPr algn="ctr">
              <a:lnSpc>
                <a:spcPts val="9099"/>
              </a:lnSpc>
            </a:pPr>
            <a:r>
              <a:rPr lang="en-US" b="true" sz="6499">
                <a:solidFill>
                  <a:srgbClr val="000000"/>
                </a:solidFill>
                <a:latin typeface="Canva Sans Bold"/>
                <a:ea typeface="Canva Sans Bold"/>
                <a:cs typeface="Canva Sans Bold"/>
                <a:sym typeface="Canva Sans Bold"/>
              </a:rPr>
              <a:t>Guidance and Wisdom</a:t>
            </a:r>
            <a:r>
              <a:rPr lang="en-US" b="true" sz="6499">
                <a:solidFill>
                  <a:srgbClr val="000000"/>
                </a:solidFill>
                <a:latin typeface="Canva Sans Bold"/>
                <a:ea typeface="Canva Sans Bold"/>
                <a:cs typeface="Canva Sans Bold"/>
                <a:sym typeface="Canva Sans Bold"/>
              </a:rPr>
              <a:t> – </a:t>
            </a:r>
          </a:p>
          <a:p>
            <a:pPr algn="ctr">
              <a:lnSpc>
                <a:spcPts val="9099"/>
              </a:lnSpc>
            </a:pPr>
            <a:r>
              <a:rPr lang="en-US" b="true" sz="6499">
                <a:solidFill>
                  <a:srgbClr val="000000"/>
                </a:solidFill>
                <a:latin typeface="Canva Sans Bold"/>
                <a:ea typeface="Canva Sans Bold"/>
                <a:cs typeface="Canva Sans Bold"/>
                <a:sym typeface="Canva Sans Bold"/>
              </a:rPr>
              <a:t>Helps discern God’s will.</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9000"/>
            </a:blip>
            <a:stretch>
              <a:fillRect l="0" t="-9259" r="0" b="-9259"/>
            </a:stretch>
          </a:blipFill>
        </p:spPr>
      </p:sp>
      <p:sp>
        <p:nvSpPr>
          <p:cNvPr name="TextBox 3" id="3"/>
          <p:cNvSpPr txBox="true"/>
          <p:nvPr/>
        </p:nvSpPr>
        <p:spPr>
          <a:xfrm rot="0">
            <a:off x="9139238" y="4446911"/>
            <a:ext cx="9525" cy="1259829"/>
          </a:xfrm>
          <a:prstGeom prst="rect">
            <a:avLst/>
          </a:prstGeom>
        </p:spPr>
        <p:txBody>
          <a:bodyPr anchor="t" rtlCol="false" tIns="0" lIns="0" bIns="0" rIns="0">
            <a:spAutoFit/>
          </a:bodyPr>
          <a:lstStyle/>
          <a:p>
            <a:pPr algn="ctr">
              <a:lnSpc>
                <a:spcPts val="10360"/>
              </a:lnSpc>
              <a:spcBef>
                <a:spcPct val="0"/>
              </a:spcBef>
            </a:pPr>
          </a:p>
        </p:txBody>
      </p:sp>
      <p:sp>
        <p:nvSpPr>
          <p:cNvPr name="TextBox 4" id="4"/>
          <p:cNvSpPr txBox="true"/>
          <p:nvPr/>
        </p:nvSpPr>
        <p:spPr>
          <a:xfrm rot="0">
            <a:off x="1028700" y="2165667"/>
            <a:ext cx="16230600" cy="2254251"/>
          </a:xfrm>
          <a:prstGeom prst="rect">
            <a:avLst/>
          </a:prstGeom>
        </p:spPr>
        <p:txBody>
          <a:bodyPr anchor="t" rtlCol="false" tIns="0" lIns="0" bIns="0" rIns="0">
            <a:spAutoFit/>
          </a:bodyPr>
          <a:lstStyle/>
          <a:p>
            <a:pPr algn="ctr">
              <a:lnSpc>
                <a:spcPts val="9099"/>
              </a:lnSpc>
            </a:pPr>
            <a:r>
              <a:rPr lang="en-US" b="true" sz="6499">
                <a:solidFill>
                  <a:srgbClr val="000000"/>
                </a:solidFill>
                <a:latin typeface="Canva Sans Bold"/>
                <a:ea typeface="Canva Sans Bold"/>
                <a:cs typeface="Canva Sans Bold"/>
                <a:sym typeface="Canva Sans Bold"/>
              </a:rPr>
              <a:t>Comfort and Peace</a:t>
            </a:r>
            <a:r>
              <a:rPr lang="en-US" b="true" sz="6499">
                <a:solidFill>
                  <a:srgbClr val="000000"/>
                </a:solidFill>
                <a:latin typeface="Canva Sans Bold"/>
                <a:ea typeface="Canva Sans Bold"/>
                <a:cs typeface="Canva Sans Bold"/>
                <a:sym typeface="Canva Sans Bold"/>
              </a:rPr>
              <a:t> – </a:t>
            </a:r>
          </a:p>
          <a:p>
            <a:pPr algn="ctr">
              <a:lnSpc>
                <a:spcPts val="9099"/>
              </a:lnSpc>
            </a:pPr>
            <a:r>
              <a:rPr lang="en-US" b="true" sz="6499">
                <a:solidFill>
                  <a:srgbClr val="000000"/>
                </a:solidFill>
                <a:latin typeface="Canva Sans Bold"/>
                <a:ea typeface="Canva Sans Bold"/>
                <a:cs typeface="Canva Sans Bold"/>
                <a:sym typeface="Canva Sans Bold"/>
              </a:rPr>
              <a:t>Provides solace in difficult times.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9000"/>
            </a:blip>
            <a:stretch>
              <a:fillRect l="0" t="-9259" r="0" b="-9259"/>
            </a:stretch>
          </a:blipFill>
        </p:spPr>
      </p:sp>
      <p:sp>
        <p:nvSpPr>
          <p:cNvPr name="TextBox 3" id="3"/>
          <p:cNvSpPr txBox="true"/>
          <p:nvPr/>
        </p:nvSpPr>
        <p:spPr>
          <a:xfrm rot="0">
            <a:off x="9139238" y="4446911"/>
            <a:ext cx="9525" cy="1259829"/>
          </a:xfrm>
          <a:prstGeom prst="rect">
            <a:avLst/>
          </a:prstGeom>
        </p:spPr>
        <p:txBody>
          <a:bodyPr anchor="t" rtlCol="false" tIns="0" lIns="0" bIns="0" rIns="0">
            <a:spAutoFit/>
          </a:bodyPr>
          <a:lstStyle/>
          <a:p>
            <a:pPr algn="ctr">
              <a:lnSpc>
                <a:spcPts val="10360"/>
              </a:lnSpc>
              <a:spcBef>
                <a:spcPct val="0"/>
              </a:spcBef>
            </a:pPr>
          </a:p>
        </p:txBody>
      </p:sp>
      <p:sp>
        <p:nvSpPr>
          <p:cNvPr name="TextBox 4" id="4"/>
          <p:cNvSpPr txBox="true"/>
          <p:nvPr/>
        </p:nvSpPr>
        <p:spPr>
          <a:xfrm rot="0">
            <a:off x="1028700" y="2165667"/>
            <a:ext cx="16230600" cy="2254251"/>
          </a:xfrm>
          <a:prstGeom prst="rect">
            <a:avLst/>
          </a:prstGeom>
        </p:spPr>
        <p:txBody>
          <a:bodyPr anchor="t" rtlCol="false" tIns="0" lIns="0" bIns="0" rIns="0">
            <a:spAutoFit/>
          </a:bodyPr>
          <a:lstStyle/>
          <a:p>
            <a:pPr algn="ctr">
              <a:lnSpc>
                <a:spcPts val="9099"/>
              </a:lnSpc>
            </a:pPr>
            <a:r>
              <a:rPr lang="en-US" b="true" sz="6499">
                <a:solidFill>
                  <a:srgbClr val="000000"/>
                </a:solidFill>
                <a:latin typeface="Canva Sans Bold"/>
                <a:ea typeface="Canva Sans Bold"/>
                <a:cs typeface="Canva Sans Bold"/>
                <a:sym typeface="Canva Sans Bold"/>
              </a:rPr>
              <a:t>Intercession for Others</a:t>
            </a:r>
            <a:r>
              <a:rPr lang="en-US" b="true" sz="6499">
                <a:solidFill>
                  <a:srgbClr val="000000"/>
                </a:solidFill>
                <a:latin typeface="Canva Sans Bold"/>
                <a:ea typeface="Canva Sans Bold"/>
                <a:cs typeface="Canva Sans Bold"/>
                <a:sym typeface="Canva Sans Bold"/>
              </a:rPr>
              <a:t> – </a:t>
            </a:r>
          </a:p>
          <a:p>
            <a:pPr algn="ctr">
              <a:lnSpc>
                <a:spcPts val="9099"/>
              </a:lnSpc>
            </a:pPr>
            <a:r>
              <a:rPr lang="en-US" b="true" sz="6499">
                <a:solidFill>
                  <a:srgbClr val="000000"/>
                </a:solidFill>
                <a:latin typeface="Canva Sans Bold"/>
                <a:ea typeface="Canva Sans Bold"/>
                <a:cs typeface="Canva Sans Bold"/>
                <a:sym typeface="Canva Sans Bold"/>
              </a:rPr>
              <a:t>Lifts up the needs of others.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2227120" y="1051138"/>
            <a:ext cx="13833760" cy="4495153"/>
          </a:xfrm>
          <a:prstGeom prst="rect">
            <a:avLst/>
          </a:prstGeom>
        </p:spPr>
        <p:txBody>
          <a:bodyPr anchor="t" rtlCol="false" tIns="0" lIns="0" bIns="0" rIns="0">
            <a:spAutoFit/>
          </a:bodyPr>
          <a:lstStyle/>
          <a:p>
            <a:pPr algn="ctr">
              <a:lnSpc>
                <a:spcPts val="8960"/>
              </a:lnSpc>
            </a:pPr>
            <a:r>
              <a:rPr lang="en-US" sz="6400" b="true">
                <a:solidFill>
                  <a:srgbClr val="FFFFFF"/>
                </a:solidFill>
                <a:latin typeface="Canva Sans Bold"/>
                <a:ea typeface="Canva Sans Bold"/>
                <a:cs typeface="Canva Sans Bold"/>
                <a:sym typeface="Canva Sans Bold"/>
              </a:rPr>
              <a:t>The Power of Prayer – Learning How Prayer Strengthens Our Relationship with God… </a:t>
            </a:r>
          </a:p>
          <a:p>
            <a:pPr algn="ctr">
              <a:lnSpc>
                <a:spcPts val="8960"/>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2227120" y="1489925"/>
            <a:ext cx="13833760" cy="3361678"/>
          </a:xfrm>
          <a:prstGeom prst="rect">
            <a:avLst/>
          </a:prstGeom>
        </p:spPr>
        <p:txBody>
          <a:bodyPr anchor="t" rtlCol="false" tIns="0" lIns="0" bIns="0" rIns="0">
            <a:spAutoFit/>
          </a:bodyPr>
          <a:lstStyle/>
          <a:p>
            <a:pPr algn="ctr">
              <a:lnSpc>
                <a:spcPts val="8960"/>
              </a:lnSpc>
            </a:pPr>
            <a:r>
              <a:rPr lang="en-US" sz="6400" b="true">
                <a:solidFill>
                  <a:srgbClr val="FFFFFF"/>
                </a:solidFill>
                <a:latin typeface="Canva Sans Bold"/>
                <a:ea typeface="Canva Sans Bold"/>
                <a:cs typeface="Canva Sans Bold"/>
                <a:sym typeface="Canva Sans Bold"/>
              </a:rPr>
              <a:t>Exploring how prayer connects us to God, transforms our hearts, and empowers our spiritual walk.</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2227120" y="1781822"/>
            <a:ext cx="13833760" cy="1094728"/>
          </a:xfrm>
          <a:prstGeom prst="rect">
            <a:avLst/>
          </a:prstGeom>
        </p:spPr>
        <p:txBody>
          <a:bodyPr anchor="t" rtlCol="false" tIns="0" lIns="0" bIns="0" rIns="0">
            <a:spAutoFit/>
          </a:bodyPr>
          <a:lstStyle/>
          <a:p>
            <a:pPr algn="ctr">
              <a:lnSpc>
                <a:spcPts val="8960"/>
              </a:lnSpc>
            </a:pPr>
            <a:r>
              <a:rPr lang="en-US" sz="6400" b="true">
                <a:solidFill>
                  <a:srgbClr val="FFFFFF"/>
                </a:solidFill>
                <a:latin typeface="Canva Sans Bold"/>
                <a:ea typeface="Canva Sans Bold"/>
                <a:cs typeface="Canva Sans Bold"/>
                <a:sym typeface="Canva Sans Bold"/>
              </a:rPr>
              <a:t>Prayer as Relationship…</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1028700" y="904875"/>
            <a:ext cx="16230600" cy="3361678"/>
          </a:xfrm>
          <a:prstGeom prst="rect">
            <a:avLst/>
          </a:prstGeom>
        </p:spPr>
        <p:txBody>
          <a:bodyPr anchor="t" rtlCol="false" tIns="0" lIns="0" bIns="0" rIns="0">
            <a:spAutoFit/>
          </a:bodyPr>
          <a:lstStyle/>
          <a:p>
            <a:pPr algn="ctr">
              <a:lnSpc>
                <a:spcPts val="8960"/>
              </a:lnSpc>
            </a:pPr>
            <a:r>
              <a:rPr lang="en-US" sz="6400" b="true">
                <a:solidFill>
                  <a:srgbClr val="FFFFFF"/>
                </a:solidFill>
                <a:latin typeface="Canva Sans Bold"/>
                <a:ea typeface="Canva Sans Bold"/>
                <a:cs typeface="Canva Sans Bold"/>
                <a:sym typeface="Canva Sans Bold"/>
              </a:rPr>
              <a:t>Lesson 3… The Power of Prayer – Learning how prayer strengthens our relationship with God.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9000"/>
            </a:blip>
            <a:stretch>
              <a:fillRect l="0" t="-9259" r="0" b="-9259"/>
            </a:stretch>
          </a:blipFill>
        </p:spPr>
      </p:sp>
      <p:sp>
        <p:nvSpPr>
          <p:cNvPr name="TextBox 3" id="3"/>
          <p:cNvSpPr txBox="true"/>
          <p:nvPr/>
        </p:nvSpPr>
        <p:spPr>
          <a:xfrm rot="0">
            <a:off x="9139238" y="4446911"/>
            <a:ext cx="9525" cy="1259829"/>
          </a:xfrm>
          <a:prstGeom prst="rect">
            <a:avLst/>
          </a:prstGeom>
        </p:spPr>
        <p:txBody>
          <a:bodyPr anchor="t" rtlCol="false" tIns="0" lIns="0" bIns="0" rIns="0">
            <a:spAutoFit/>
          </a:bodyPr>
          <a:lstStyle/>
          <a:p>
            <a:pPr algn="ctr">
              <a:lnSpc>
                <a:spcPts val="10360"/>
              </a:lnSpc>
              <a:spcBef>
                <a:spcPct val="0"/>
              </a:spcBef>
            </a:pPr>
          </a:p>
        </p:txBody>
      </p:sp>
      <p:sp>
        <p:nvSpPr>
          <p:cNvPr name="TextBox 4" id="4"/>
          <p:cNvSpPr txBox="true"/>
          <p:nvPr/>
        </p:nvSpPr>
        <p:spPr>
          <a:xfrm rot="0">
            <a:off x="1023938" y="3106238"/>
            <a:ext cx="16230600" cy="3658870"/>
          </a:xfrm>
          <a:prstGeom prst="rect">
            <a:avLst/>
          </a:prstGeom>
        </p:spPr>
        <p:txBody>
          <a:bodyPr anchor="t" rtlCol="false" tIns="0" lIns="0" bIns="0" rIns="0">
            <a:spAutoFit/>
          </a:bodyPr>
          <a:lstStyle/>
          <a:p>
            <a:pPr algn="ctr">
              <a:lnSpc>
                <a:spcPts val="7279"/>
              </a:lnSpc>
            </a:pPr>
            <a:r>
              <a:rPr lang="en-US" sz="5199" b="true">
                <a:solidFill>
                  <a:srgbClr val="FFFFFF"/>
                </a:solidFill>
                <a:latin typeface="Canva Sans Bold"/>
                <a:ea typeface="Canva Sans Bold"/>
                <a:cs typeface="Canva Sans Bold"/>
                <a:sym typeface="Canva Sans Bold"/>
              </a:rPr>
              <a:t>Matthew 6:6 – </a:t>
            </a:r>
            <a:r>
              <a:rPr lang="en-US" sz="5199" b="true">
                <a:solidFill>
                  <a:srgbClr val="BE0505"/>
                </a:solidFill>
                <a:latin typeface="Canva Sans Bold"/>
                <a:ea typeface="Canva Sans Bold"/>
                <a:cs typeface="Canva Sans Bold"/>
                <a:sym typeface="Canva Sans Bold"/>
              </a:rPr>
              <a:t>“But wh</a:t>
            </a:r>
            <a:r>
              <a:rPr lang="en-US" b="true" sz="5199">
                <a:solidFill>
                  <a:srgbClr val="BE0505"/>
                </a:solidFill>
                <a:latin typeface="Canva Sans Bold"/>
                <a:ea typeface="Canva Sans Bold"/>
                <a:cs typeface="Canva Sans Bold"/>
                <a:sym typeface="Canva Sans Bold"/>
              </a:rPr>
              <a:t>en you pray, go into your inner room, shut your door, and pray to your Father, who is unseen. And your Father, who sees what is done in secret, will reward you.”  </a:t>
            </a:r>
          </a:p>
        </p:txBody>
      </p:sp>
      <p:sp>
        <p:nvSpPr>
          <p:cNvPr name="TextBox 5" id="5"/>
          <p:cNvSpPr txBox="true"/>
          <p:nvPr/>
        </p:nvSpPr>
        <p:spPr>
          <a:xfrm rot="0">
            <a:off x="1840222" y="1038502"/>
            <a:ext cx="14598032" cy="1811020"/>
          </a:xfrm>
          <a:prstGeom prst="rect">
            <a:avLst/>
          </a:prstGeom>
        </p:spPr>
        <p:txBody>
          <a:bodyPr anchor="t" rtlCol="false" tIns="0" lIns="0" bIns="0" rIns="0">
            <a:spAutoFit/>
          </a:bodyPr>
          <a:lstStyle/>
          <a:p>
            <a:pPr algn="ctr">
              <a:lnSpc>
                <a:spcPts val="7279"/>
              </a:lnSpc>
            </a:pPr>
            <a:r>
              <a:rPr lang="en-US" sz="5199" b="true">
                <a:solidFill>
                  <a:srgbClr val="000000"/>
                </a:solidFill>
                <a:latin typeface="Canva Sans Bold"/>
                <a:ea typeface="Canva Sans Bold"/>
                <a:cs typeface="Canva Sans Bold"/>
                <a:sym typeface="Canva Sans Bold"/>
              </a:rPr>
              <a:t>Objective: Introduce prayer as a personal and intimate connection with God.</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2227120" y="1781822"/>
            <a:ext cx="13833760" cy="2228203"/>
          </a:xfrm>
          <a:prstGeom prst="rect">
            <a:avLst/>
          </a:prstGeom>
        </p:spPr>
        <p:txBody>
          <a:bodyPr anchor="t" rtlCol="false" tIns="0" lIns="0" bIns="0" rIns="0">
            <a:spAutoFit/>
          </a:bodyPr>
          <a:lstStyle/>
          <a:p>
            <a:pPr algn="ctr">
              <a:lnSpc>
                <a:spcPts val="8960"/>
              </a:lnSpc>
            </a:pPr>
            <a:r>
              <a:rPr lang="en-US" b="true" sz="6400">
                <a:solidFill>
                  <a:srgbClr val="FFFFFF"/>
                </a:solidFill>
                <a:latin typeface="Canva Sans Bold"/>
                <a:ea typeface="Canva Sans Bold"/>
                <a:cs typeface="Canva Sans Bold"/>
                <a:sym typeface="Canva Sans Bold"/>
              </a:rPr>
              <a:t>What does it mean to pray in secret?</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2227120" y="1781822"/>
            <a:ext cx="13833760" cy="2228203"/>
          </a:xfrm>
          <a:prstGeom prst="rect">
            <a:avLst/>
          </a:prstGeom>
        </p:spPr>
        <p:txBody>
          <a:bodyPr anchor="t" rtlCol="false" tIns="0" lIns="0" bIns="0" rIns="0">
            <a:spAutoFit/>
          </a:bodyPr>
          <a:lstStyle/>
          <a:p>
            <a:pPr algn="ctr">
              <a:lnSpc>
                <a:spcPts val="8960"/>
              </a:lnSpc>
            </a:pPr>
            <a:r>
              <a:rPr lang="en-US" sz="6400" b="true">
                <a:solidFill>
                  <a:srgbClr val="FFFFFF"/>
                </a:solidFill>
                <a:latin typeface="Canva Sans Bold"/>
                <a:ea typeface="Canva Sans Bold"/>
                <a:cs typeface="Canva Sans Bold"/>
                <a:sym typeface="Canva Sans Bold"/>
              </a:rPr>
              <a:t>How does private prayer deepen intimacy with God?</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9151" r="0" b="-9151"/>
            </a:stretch>
          </a:blipFill>
        </p:spPr>
      </p:sp>
      <p:sp>
        <p:nvSpPr>
          <p:cNvPr name="TextBox 3" id="3"/>
          <p:cNvSpPr txBox="true"/>
          <p:nvPr/>
        </p:nvSpPr>
        <p:spPr>
          <a:xfrm rot="0">
            <a:off x="5864917" y="4303078"/>
            <a:ext cx="6558166" cy="1203313"/>
          </a:xfrm>
          <a:prstGeom prst="rect">
            <a:avLst/>
          </a:prstGeom>
        </p:spPr>
        <p:txBody>
          <a:bodyPr anchor="t" rtlCol="false" tIns="0" lIns="0" bIns="0" rIns="0">
            <a:spAutoFit/>
          </a:bodyPr>
          <a:lstStyle/>
          <a:p>
            <a:pPr algn="ctr">
              <a:lnSpc>
                <a:spcPts val="9800"/>
              </a:lnSpc>
            </a:pPr>
            <a:r>
              <a:rPr lang="en-US" sz="7000" b="true">
                <a:solidFill>
                  <a:srgbClr val="000000"/>
                </a:solidFill>
                <a:latin typeface="Canva Sans Bold"/>
                <a:ea typeface="Canva Sans Bold"/>
                <a:cs typeface="Canva Sans Bold"/>
                <a:sym typeface="Canva Sans Bold"/>
              </a:rPr>
              <a:t>Reflections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9151" r="0" b="-9151"/>
            </a:stretch>
          </a:blipFill>
        </p:spPr>
      </p:sp>
      <p:sp>
        <p:nvSpPr>
          <p:cNvPr name="TextBox 3" id="3"/>
          <p:cNvSpPr txBox="true"/>
          <p:nvPr/>
        </p:nvSpPr>
        <p:spPr>
          <a:xfrm rot="0">
            <a:off x="1934316" y="3166879"/>
            <a:ext cx="14419369" cy="2396478"/>
          </a:xfrm>
          <a:prstGeom prst="rect">
            <a:avLst/>
          </a:prstGeom>
        </p:spPr>
        <p:txBody>
          <a:bodyPr anchor="t" rtlCol="false" tIns="0" lIns="0" bIns="0" rIns="0">
            <a:spAutoFit/>
          </a:bodyPr>
          <a:lstStyle/>
          <a:p>
            <a:pPr algn="ctr">
              <a:lnSpc>
                <a:spcPts val="9660"/>
              </a:lnSpc>
            </a:pPr>
            <a:r>
              <a:rPr lang="en-US" b="true" sz="6900">
                <a:solidFill>
                  <a:srgbClr val="000000"/>
                </a:solidFill>
                <a:latin typeface="Canva Sans Bold"/>
                <a:ea typeface="Canva Sans Bold"/>
                <a:cs typeface="Canva Sans Bold"/>
                <a:sym typeface="Canva Sans Bold"/>
              </a:rPr>
              <a:t>How do you approach God in prayer?</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9151" r="0" b="-9151"/>
            </a:stretch>
          </a:blipFill>
        </p:spPr>
      </p:sp>
      <p:sp>
        <p:nvSpPr>
          <p:cNvPr name="TextBox 3" id="3"/>
          <p:cNvSpPr txBox="true"/>
          <p:nvPr/>
        </p:nvSpPr>
        <p:spPr>
          <a:xfrm rot="0">
            <a:off x="2360915" y="3035469"/>
            <a:ext cx="13566171" cy="2441563"/>
          </a:xfrm>
          <a:prstGeom prst="rect">
            <a:avLst/>
          </a:prstGeom>
        </p:spPr>
        <p:txBody>
          <a:bodyPr anchor="t" rtlCol="false" tIns="0" lIns="0" bIns="0" rIns="0">
            <a:spAutoFit/>
          </a:bodyPr>
          <a:lstStyle/>
          <a:p>
            <a:pPr algn="ctr">
              <a:lnSpc>
                <a:spcPts val="9800"/>
              </a:lnSpc>
            </a:pPr>
            <a:r>
              <a:rPr lang="en-US" b="true" sz="7000">
                <a:solidFill>
                  <a:srgbClr val="000000"/>
                </a:solidFill>
                <a:latin typeface="Canva Sans Bold"/>
                <a:ea typeface="Canva Sans Bold"/>
                <a:cs typeface="Canva Sans Bold"/>
                <a:sym typeface="Canva Sans Bold"/>
              </a:rPr>
              <a:t>What helps you feel close to Him when you pray?</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2227120" y="1611811"/>
            <a:ext cx="13833760" cy="1094728"/>
          </a:xfrm>
          <a:prstGeom prst="rect">
            <a:avLst/>
          </a:prstGeom>
        </p:spPr>
        <p:txBody>
          <a:bodyPr anchor="t" rtlCol="false" tIns="0" lIns="0" bIns="0" rIns="0">
            <a:spAutoFit/>
          </a:bodyPr>
          <a:lstStyle/>
          <a:p>
            <a:pPr algn="ctr">
              <a:lnSpc>
                <a:spcPts val="8960"/>
              </a:lnSpc>
            </a:pPr>
            <a:r>
              <a:rPr lang="en-US" sz="6400" b="true">
                <a:solidFill>
                  <a:srgbClr val="FFFFFF"/>
                </a:solidFill>
                <a:latin typeface="Canva Sans Bold"/>
                <a:ea typeface="Canva Sans Bold"/>
                <a:cs typeface="Canva Sans Bold"/>
                <a:sym typeface="Canva Sans Bold"/>
              </a:rPr>
              <a:t>Peace Through Prayer…</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2227120" y="1611811"/>
            <a:ext cx="13833760" cy="1094728"/>
          </a:xfrm>
          <a:prstGeom prst="rect">
            <a:avLst/>
          </a:prstGeom>
        </p:spPr>
        <p:txBody>
          <a:bodyPr anchor="t" rtlCol="false" tIns="0" lIns="0" bIns="0" rIns="0">
            <a:spAutoFit/>
          </a:bodyPr>
          <a:lstStyle/>
          <a:p>
            <a:pPr algn="ctr">
              <a:lnSpc>
                <a:spcPts val="8960"/>
              </a:lnSpc>
            </a:pPr>
            <a:r>
              <a:rPr lang="en-US" sz="6400" b="true">
                <a:solidFill>
                  <a:srgbClr val="FFFFFF"/>
                </a:solidFill>
                <a:latin typeface="Canva Sans Bold"/>
                <a:ea typeface="Canva Sans Bold"/>
                <a:cs typeface="Canva Sans Bold"/>
                <a:sym typeface="Canva Sans Bold"/>
              </a:rPr>
              <a:t>Peace Through Prayer…</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9000"/>
            </a:blip>
            <a:stretch>
              <a:fillRect l="0" t="-9259" r="0" b="-9259"/>
            </a:stretch>
          </a:blipFill>
        </p:spPr>
      </p:sp>
      <p:sp>
        <p:nvSpPr>
          <p:cNvPr name="TextBox 3" id="3"/>
          <p:cNvSpPr txBox="true"/>
          <p:nvPr/>
        </p:nvSpPr>
        <p:spPr>
          <a:xfrm rot="0">
            <a:off x="9139238" y="4446911"/>
            <a:ext cx="9525" cy="1259829"/>
          </a:xfrm>
          <a:prstGeom prst="rect">
            <a:avLst/>
          </a:prstGeom>
        </p:spPr>
        <p:txBody>
          <a:bodyPr anchor="t" rtlCol="false" tIns="0" lIns="0" bIns="0" rIns="0">
            <a:spAutoFit/>
          </a:bodyPr>
          <a:lstStyle/>
          <a:p>
            <a:pPr algn="ctr">
              <a:lnSpc>
                <a:spcPts val="10360"/>
              </a:lnSpc>
              <a:spcBef>
                <a:spcPct val="0"/>
              </a:spcBef>
            </a:pPr>
          </a:p>
        </p:txBody>
      </p:sp>
      <p:sp>
        <p:nvSpPr>
          <p:cNvPr name="TextBox 4" id="4"/>
          <p:cNvSpPr txBox="true"/>
          <p:nvPr/>
        </p:nvSpPr>
        <p:spPr>
          <a:xfrm rot="0">
            <a:off x="1840222" y="1433256"/>
            <a:ext cx="14598032" cy="2112012"/>
          </a:xfrm>
          <a:prstGeom prst="rect">
            <a:avLst/>
          </a:prstGeom>
        </p:spPr>
        <p:txBody>
          <a:bodyPr anchor="t" rtlCol="false" tIns="0" lIns="0" bIns="0" rIns="0">
            <a:spAutoFit/>
          </a:bodyPr>
          <a:lstStyle/>
          <a:p>
            <a:pPr algn="ctr">
              <a:lnSpc>
                <a:spcPts val="8539"/>
              </a:lnSpc>
            </a:pPr>
            <a:r>
              <a:rPr lang="en-US" b="true" sz="6099">
                <a:solidFill>
                  <a:srgbClr val="000000"/>
                </a:solidFill>
                <a:latin typeface="Canva Sans Bold"/>
                <a:ea typeface="Canva Sans Bold"/>
                <a:cs typeface="Canva Sans Bold"/>
                <a:sym typeface="Canva Sans Bold"/>
              </a:rPr>
              <a:t>Objective: Show how prayer brings peace and calms anxiety.</a:t>
            </a:r>
          </a:p>
        </p:txBody>
      </p:sp>
      <p:sp>
        <p:nvSpPr>
          <p:cNvPr name="TextBox 5" id="5"/>
          <p:cNvSpPr txBox="true"/>
          <p:nvPr/>
        </p:nvSpPr>
        <p:spPr>
          <a:xfrm rot="0">
            <a:off x="1028700" y="4056691"/>
            <a:ext cx="16230600" cy="4202430"/>
          </a:xfrm>
          <a:prstGeom prst="rect">
            <a:avLst/>
          </a:prstGeom>
        </p:spPr>
        <p:txBody>
          <a:bodyPr anchor="t" rtlCol="false" tIns="0" lIns="0" bIns="0" rIns="0">
            <a:spAutoFit/>
          </a:bodyPr>
          <a:lstStyle/>
          <a:p>
            <a:pPr algn="ctr">
              <a:lnSpc>
                <a:spcPts val="6720"/>
              </a:lnSpc>
            </a:pPr>
            <a:r>
              <a:rPr lang="en-US" sz="4800" b="true">
                <a:solidFill>
                  <a:srgbClr val="FFFFFF"/>
                </a:solidFill>
                <a:latin typeface="Canva Sans Bold"/>
                <a:ea typeface="Canva Sans Bold"/>
                <a:cs typeface="Canva Sans Bold"/>
                <a:sym typeface="Canva Sans Bold"/>
              </a:rPr>
              <a:t>Philippians 4:6-7 –</a:t>
            </a:r>
            <a:r>
              <a:rPr lang="en-US" b="true" sz="4800">
                <a:solidFill>
                  <a:srgbClr val="FFFFFF"/>
                </a:solidFill>
                <a:latin typeface="Canva Sans Bold"/>
                <a:ea typeface="Canva Sans Bold"/>
                <a:cs typeface="Canva Sans Bold"/>
                <a:sym typeface="Canva Sans Bold"/>
              </a:rPr>
              <a:t> </a:t>
            </a:r>
            <a:r>
              <a:rPr lang="en-US" b="true" sz="4800">
                <a:solidFill>
                  <a:srgbClr val="BE0505"/>
                </a:solidFill>
                <a:latin typeface="Canva Sans Bold"/>
                <a:ea typeface="Canva Sans Bold"/>
                <a:cs typeface="Canva Sans Bold"/>
                <a:sym typeface="Canva Sans Bold"/>
              </a:rPr>
              <a:t>“Do not be anxious about anything, but in every situation, by prayer and petition, with thanksgiving, present your requests to God. And the peace of God, which transcends all understanding, will guard your hearts and your minds in Christ Jesus.”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2474275" y="1221777"/>
            <a:ext cx="13339450" cy="1094728"/>
          </a:xfrm>
          <a:prstGeom prst="rect">
            <a:avLst/>
          </a:prstGeom>
        </p:spPr>
        <p:txBody>
          <a:bodyPr anchor="t" rtlCol="false" tIns="0" lIns="0" bIns="0" rIns="0">
            <a:spAutoFit/>
          </a:bodyPr>
          <a:lstStyle/>
          <a:p>
            <a:pPr algn="ctr">
              <a:lnSpc>
                <a:spcPts val="8960"/>
              </a:lnSpc>
            </a:pPr>
            <a:r>
              <a:rPr lang="en-US" sz="6400" b="true">
                <a:solidFill>
                  <a:srgbClr val="FFFFFF"/>
                </a:solidFill>
                <a:latin typeface="Canva Sans Bold"/>
                <a:ea typeface="Canva Sans Bold"/>
                <a:cs typeface="Canva Sans Bold"/>
                <a:sym typeface="Canva Sans Bold"/>
              </a:rPr>
              <a:t>Biblical Foundations of Prayer ...</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1763955" y="1343663"/>
            <a:ext cx="14760089" cy="2228203"/>
          </a:xfrm>
          <a:prstGeom prst="rect">
            <a:avLst/>
          </a:prstGeom>
        </p:spPr>
        <p:txBody>
          <a:bodyPr anchor="t" rtlCol="false" tIns="0" lIns="0" bIns="0" rIns="0">
            <a:spAutoFit/>
          </a:bodyPr>
          <a:lstStyle/>
          <a:p>
            <a:pPr algn="ctr">
              <a:lnSpc>
                <a:spcPts val="8960"/>
              </a:lnSpc>
            </a:pPr>
            <a:r>
              <a:rPr lang="en-US" sz="6400" b="true">
                <a:solidFill>
                  <a:srgbClr val="FFFFFF"/>
                </a:solidFill>
                <a:latin typeface="Canva Sans Bold"/>
                <a:ea typeface="Canva Sans Bold"/>
                <a:cs typeface="Canva Sans Bold"/>
                <a:sym typeface="Canva Sans Bold"/>
              </a:rPr>
              <a:t>What role does thanksgiving play in prayer?</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1763955" y="1343663"/>
            <a:ext cx="14760089" cy="2228203"/>
          </a:xfrm>
          <a:prstGeom prst="rect">
            <a:avLst/>
          </a:prstGeom>
        </p:spPr>
        <p:txBody>
          <a:bodyPr anchor="t" rtlCol="false" tIns="0" lIns="0" bIns="0" rIns="0">
            <a:spAutoFit/>
          </a:bodyPr>
          <a:lstStyle/>
          <a:p>
            <a:pPr algn="ctr">
              <a:lnSpc>
                <a:spcPts val="8960"/>
              </a:lnSpc>
            </a:pPr>
            <a:r>
              <a:rPr lang="en-US" b="true" sz="6400">
                <a:solidFill>
                  <a:srgbClr val="FFFFFF"/>
                </a:solidFill>
                <a:latin typeface="Canva Sans Bold"/>
                <a:ea typeface="Canva Sans Bold"/>
                <a:cs typeface="Canva Sans Bold"/>
                <a:sym typeface="Canva Sans Bold"/>
              </a:rPr>
              <a:t>How does prayer guard our hearts and minds?</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9151" r="0" b="-9151"/>
            </a:stretch>
          </a:blipFill>
        </p:spPr>
      </p:sp>
      <p:sp>
        <p:nvSpPr>
          <p:cNvPr name="TextBox 3" id="3"/>
          <p:cNvSpPr txBox="true"/>
          <p:nvPr/>
        </p:nvSpPr>
        <p:spPr>
          <a:xfrm rot="0">
            <a:off x="5950237" y="4470406"/>
            <a:ext cx="6387527" cy="1203313"/>
          </a:xfrm>
          <a:prstGeom prst="rect">
            <a:avLst/>
          </a:prstGeom>
        </p:spPr>
        <p:txBody>
          <a:bodyPr anchor="t" rtlCol="false" tIns="0" lIns="0" bIns="0" rIns="0">
            <a:spAutoFit/>
          </a:bodyPr>
          <a:lstStyle/>
          <a:p>
            <a:pPr algn="ctr">
              <a:lnSpc>
                <a:spcPts val="9800"/>
              </a:lnSpc>
            </a:pPr>
            <a:r>
              <a:rPr lang="en-US" sz="7000" b="true">
                <a:solidFill>
                  <a:srgbClr val="000000"/>
                </a:solidFill>
                <a:latin typeface="Canva Sans Bold"/>
                <a:ea typeface="Canva Sans Bold"/>
                <a:cs typeface="Canva Sans Bold"/>
                <a:sym typeface="Canva Sans Bold"/>
              </a:rPr>
              <a:t>Reflections</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9151" r="0" b="-9151"/>
            </a:stretch>
          </a:blipFill>
        </p:spPr>
      </p:sp>
      <p:sp>
        <p:nvSpPr>
          <p:cNvPr name="TextBox 3" id="3"/>
          <p:cNvSpPr txBox="true"/>
          <p:nvPr/>
        </p:nvSpPr>
        <p:spPr>
          <a:xfrm rot="0">
            <a:off x="2299972" y="2937961"/>
            <a:ext cx="13688056" cy="2441563"/>
          </a:xfrm>
          <a:prstGeom prst="rect">
            <a:avLst/>
          </a:prstGeom>
        </p:spPr>
        <p:txBody>
          <a:bodyPr anchor="t" rtlCol="false" tIns="0" lIns="0" bIns="0" rIns="0">
            <a:spAutoFit/>
          </a:bodyPr>
          <a:lstStyle/>
          <a:p>
            <a:pPr algn="ctr">
              <a:lnSpc>
                <a:spcPts val="9800"/>
              </a:lnSpc>
            </a:pPr>
            <a:r>
              <a:rPr lang="en-US" b="true" sz="7000">
                <a:solidFill>
                  <a:srgbClr val="000000"/>
                </a:solidFill>
                <a:latin typeface="Canva Sans Bold"/>
                <a:ea typeface="Canva Sans Bold"/>
                <a:cs typeface="Canva Sans Bold"/>
                <a:sym typeface="Canva Sans Bold"/>
              </a:rPr>
              <a:t>What anxieties do you need to surrender to God?</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9151" r="0" b="-9151"/>
            </a:stretch>
          </a:blipFill>
        </p:spPr>
      </p:sp>
      <p:sp>
        <p:nvSpPr>
          <p:cNvPr name="TextBox 3" id="3"/>
          <p:cNvSpPr txBox="true"/>
          <p:nvPr/>
        </p:nvSpPr>
        <p:spPr>
          <a:xfrm rot="0">
            <a:off x="2336538" y="2986715"/>
            <a:ext cx="13614925" cy="2441563"/>
          </a:xfrm>
          <a:prstGeom prst="rect">
            <a:avLst/>
          </a:prstGeom>
        </p:spPr>
        <p:txBody>
          <a:bodyPr anchor="t" rtlCol="false" tIns="0" lIns="0" bIns="0" rIns="0">
            <a:spAutoFit/>
          </a:bodyPr>
          <a:lstStyle/>
          <a:p>
            <a:pPr algn="ctr">
              <a:lnSpc>
                <a:spcPts val="9800"/>
              </a:lnSpc>
            </a:pPr>
            <a:r>
              <a:rPr lang="en-US" b="true" sz="7000">
                <a:solidFill>
                  <a:srgbClr val="000000"/>
                </a:solidFill>
                <a:latin typeface="Canva Sans Bold"/>
                <a:ea typeface="Canva Sans Bold"/>
                <a:cs typeface="Canva Sans Bold"/>
                <a:sym typeface="Canva Sans Bold"/>
              </a:rPr>
              <a:t>How has prayer brought peace to your life?</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1763955" y="1343663"/>
            <a:ext cx="14760089" cy="1094728"/>
          </a:xfrm>
          <a:prstGeom prst="rect">
            <a:avLst/>
          </a:prstGeom>
        </p:spPr>
        <p:txBody>
          <a:bodyPr anchor="t" rtlCol="false" tIns="0" lIns="0" bIns="0" rIns="0">
            <a:spAutoFit/>
          </a:bodyPr>
          <a:lstStyle/>
          <a:p>
            <a:pPr algn="ctr">
              <a:lnSpc>
                <a:spcPts val="8960"/>
              </a:lnSpc>
            </a:pPr>
            <a:r>
              <a:rPr lang="en-US" sz="6400" b="true">
                <a:solidFill>
                  <a:srgbClr val="FFFFFF"/>
                </a:solidFill>
                <a:latin typeface="Canva Sans Bold"/>
                <a:ea typeface="Canva Sans Bold"/>
                <a:cs typeface="Canva Sans Bold"/>
                <a:sym typeface="Canva Sans Bold"/>
              </a:rPr>
              <a:t>Forms of Prayer…</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9000"/>
            </a:blip>
            <a:stretch>
              <a:fillRect l="0" t="-9259" r="0" b="-9259"/>
            </a:stretch>
          </a:blipFill>
        </p:spPr>
      </p:sp>
      <p:sp>
        <p:nvSpPr>
          <p:cNvPr name="TextBox 3" id="3"/>
          <p:cNvSpPr txBox="true"/>
          <p:nvPr/>
        </p:nvSpPr>
        <p:spPr>
          <a:xfrm rot="0">
            <a:off x="9139238" y="4446911"/>
            <a:ext cx="9525" cy="1259829"/>
          </a:xfrm>
          <a:prstGeom prst="rect">
            <a:avLst/>
          </a:prstGeom>
        </p:spPr>
        <p:txBody>
          <a:bodyPr anchor="t" rtlCol="false" tIns="0" lIns="0" bIns="0" rIns="0">
            <a:spAutoFit/>
          </a:bodyPr>
          <a:lstStyle/>
          <a:p>
            <a:pPr algn="ctr">
              <a:lnSpc>
                <a:spcPts val="10360"/>
              </a:lnSpc>
              <a:spcBef>
                <a:spcPct val="0"/>
              </a:spcBef>
            </a:pPr>
          </a:p>
        </p:txBody>
      </p:sp>
      <p:sp>
        <p:nvSpPr>
          <p:cNvPr name="TextBox 4" id="4"/>
          <p:cNvSpPr txBox="true"/>
          <p:nvPr/>
        </p:nvSpPr>
        <p:spPr>
          <a:xfrm rot="0">
            <a:off x="1849747" y="1603896"/>
            <a:ext cx="14598032" cy="2112012"/>
          </a:xfrm>
          <a:prstGeom prst="rect">
            <a:avLst/>
          </a:prstGeom>
        </p:spPr>
        <p:txBody>
          <a:bodyPr anchor="t" rtlCol="false" tIns="0" lIns="0" bIns="0" rIns="0">
            <a:spAutoFit/>
          </a:bodyPr>
          <a:lstStyle/>
          <a:p>
            <a:pPr algn="ctr">
              <a:lnSpc>
                <a:spcPts val="8539"/>
              </a:lnSpc>
            </a:pPr>
            <a:r>
              <a:rPr lang="en-US" b="true" sz="6099">
                <a:solidFill>
                  <a:srgbClr val="000000"/>
                </a:solidFill>
                <a:latin typeface="Canva Sans Bold"/>
                <a:ea typeface="Canva Sans Bold"/>
                <a:cs typeface="Canva Sans Bold"/>
                <a:sym typeface="Canva Sans Bold"/>
              </a:rPr>
              <a:t>Objective: Teach the different types of prayer and their spiritual significance.</a:t>
            </a:r>
          </a:p>
        </p:txBody>
      </p:sp>
      <p:sp>
        <p:nvSpPr>
          <p:cNvPr name="TextBox 5" id="5"/>
          <p:cNvSpPr txBox="true"/>
          <p:nvPr/>
        </p:nvSpPr>
        <p:spPr>
          <a:xfrm rot="0">
            <a:off x="1033463" y="4485011"/>
            <a:ext cx="16230600" cy="3658870"/>
          </a:xfrm>
          <a:prstGeom prst="rect">
            <a:avLst/>
          </a:prstGeom>
        </p:spPr>
        <p:txBody>
          <a:bodyPr anchor="t" rtlCol="false" tIns="0" lIns="0" bIns="0" rIns="0">
            <a:spAutoFit/>
          </a:bodyPr>
          <a:lstStyle/>
          <a:p>
            <a:pPr algn="l" marL="2245359" indent="-748453" lvl="2">
              <a:lnSpc>
                <a:spcPts val="7279"/>
              </a:lnSpc>
              <a:buFont typeface="Arial"/>
              <a:buChar char="⚬"/>
            </a:pPr>
            <a:r>
              <a:rPr lang="en-US" b="true" sz="5199">
                <a:solidFill>
                  <a:srgbClr val="40200B"/>
                </a:solidFill>
                <a:latin typeface="Canva Sans Bold"/>
                <a:ea typeface="Canva Sans Bold"/>
                <a:cs typeface="Canva Sans Bold"/>
                <a:sym typeface="Canva Sans Bold"/>
              </a:rPr>
              <a:t>Adoration – Psalm 145:3</a:t>
            </a:r>
          </a:p>
          <a:p>
            <a:pPr algn="l" marL="2245359" indent="-748453" lvl="2">
              <a:lnSpc>
                <a:spcPts val="7279"/>
              </a:lnSpc>
              <a:buFont typeface="Arial"/>
              <a:buChar char="⚬"/>
            </a:pPr>
            <a:r>
              <a:rPr lang="en-US" b="true" sz="5199">
                <a:solidFill>
                  <a:srgbClr val="40200B"/>
                </a:solidFill>
                <a:latin typeface="Canva Sans Bold"/>
                <a:ea typeface="Canva Sans Bold"/>
                <a:cs typeface="Canva Sans Bold"/>
                <a:sym typeface="Canva Sans Bold"/>
              </a:rPr>
              <a:t>Confession –</a:t>
            </a:r>
            <a:r>
              <a:rPr lang="en-US" b="true" sz="5199">
                <a:solidFill>
                  <a:srgbClr val="40200B"/>
                </a:solidFill>
                <a:latin typeface="Canva Sans Bold"/>
                <a:ea typeface="Canva Sans Bold"/>
                <a:cs typeface="Canva Sans Bold"/>
                <a:sym typeface="Canva Sans Bold"/>
              </a:rPr>
              <a:t> 1 John 1:9</a:t>
            </a:r>
          </a:p>
          <a:p>
            <a:pPr algn="l" marL="2245359" indent="-748453" lvl="2">
              <a:lnSpc>
                <a:spcPts val="7279"/>
              </a:lnSpc>
              <a:buFont typeface="Arial"/>
              <a:buChar char="⚬"/>
            </a:pPr>
            <a:r>
              <a:rPr lang="en-US" b="true" sz="5199">
                <a:solidFill>
                  <a:srgbClr val="40200B"/>
                </a:solidFill>
                <a:latin typeface="Canva Sans Bold"/>
                <a:ea typeface="Canva Sans Bold"/>
                <a:cs typeface="Canva Sans Bold"/>
                <a:sym typeface="Canva Sans Bold"/>
              </a:rPr>
              <a:t>Thanksgiving – 1 Thessalonians 5:18</a:t>
            </a:r>
          </a:p>
          <a:p>
            <a:pPr algn="l" marL="2245359" indent="-748453" lvl="2">
              <a:lnSpc>
                <a:spcPts val="7279"/>
              </a:lnSpc>
              <a:buFont typeface="Arial"/>
              <a:buChar char="⚬"/>
            </a:pPr>
            <a:r>
              <a:rPr lang="en-US" b="true" sz="5199">
                <a:solidFill>
                  <a:srgbClr val="40200B"/>
                </a:solidFill>
                <a:latin typeface="Canva Sans Bold"/>
                <a:ea typeface="Canva Sans Bold"/>
                <a:cs typeface="Canva Sans Bold"/>
                <a:sym typeface="Canva Sans Bold"/>
              </a:rPr>
              <a:t>Supplication – Ephesians 6:18</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1763955" y="1538679"/>
            <a:ext cx="14760089" cy="2228203"/>
          </a:xfrm>
          <a:prstGeom prst="rect">
            <a:avLst/>
          </a:prstGeom>
        </p:spPr>
        <p:txBody>
          <a:bodyPr anchor="t" rtlCol="false" tIns="0" lIns="0" bIns="0" rIns="0">
            <a:spAutoFit/>
          </a:bodyPr>
          <a:lstStyle/>
          <a:p>
            <a:pPr algn="ctr">
              <a:lnSpc>
                <a:spcPts val="8960"/>
              </a:lnSpc>
            </a:pPr>
            <a:r>
              <a:rPr lang="en-US" sz="6400" b="true">
                <a:solidFill>
                  <a:srgbClr val="FFFFFF"/>
                </a:solidFill>
                <a:latin typeface="Canva Sans Bold"/>
                <a:ea typeface="Canva Sans Bold"/>
                <a:cs typeface="Canva Sans Bold"/>
                <a:sym typeface="Canva Sans Bold"/>
              </a:rPr>
              <a:t>Why is it important to include all forms of prayer?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9000"/>
            </a:blip>
            <a:stretch>
              <a:fillRect l="0" t="-9259" r="0" b="-9259"/>
            </a:stretch>
          </a:blipFill>
        </p:spPr>
      </p:sp>
      <p:sp>
        <p:nvSpPr>
          <p:cNvPr name="TextBox 3" id="3"/>
          <p:cNvSpPr txBox="true"/>
          <p:nvPr/>
        </p:nvSpPr>
        <p:spPr>
          <a:xfrm rot="0">
            <a:off x="9139238" y="4446911"/>
            <a:ext cx="9525" cy="1259829"/>
          </a:xfrm>
          <a:prstGeom prst="rect">
            <a:avLst/>
          </a:prstGeom>
        </p:spPr>
        <p:txBody>
          <a:bodyPr anchor="t" rtlCol="false" tIns="0" lIns="0" bIns="0" rIns="0">
            <a:spAutoFit/>
          </a:bodyPr>
          <a:lstStyle/>
          <a:p>
            <a:pPr algn="ctr">
              <a:lnSpc>
                <a:spcPts val="10360"/>
              </a:lnSpc>
              <a:spcBef>
                <a:spcPct val="0"/>
              </a:spcBef>
            </a:pPr>
          </a:p>
        </p:txBody>
      </p:sp>
      <p:sp>
        <p:nvSpPr>
          <p:cNvPr name="TextBox 4" id="4"/>
          <p:cNvSpPr txBox="true"/>
          <p:nvPr/>
        </p:nvSpPr>
        <p:spPr>
          <a:xfrm rot="0">
            <a:off x="1033463" y="1528080"/>
            <a:ext cx="16230600" cy="6309360"/>
          </a:xfrm>
          <a:prstGeom prst="rect">
            <a:avLst/>
          </a:prstGeom>
        </p:spPr>
        <p:txBody>
          <a:bodyPr anchor="t" rtlCol="false" tIns="0" lIns="0" bIns="0" rIns="0">
            <a:spAutoFit/>
          </a:bodyPr>
          <a:lstStyle/>
          <a:p>
            <a:pPr algn="ctr" marL="1101090" indent="-550545" lvl="1">
              <a:lnSpc>
                <a:spcPts val="7139"/>
              </a:lnSpc>
              <a:buFont typeface="Arial"/>
              <a:buChar char="•"/>
            </a:pPr>
            <a:r>
              <a:rPr lang="en-US" b="true" sz="5100">
                <a:solidFill>
                  <a:srgbClr val="FFFFFF"/>
                </a:solidFill>
                <a:latin typeface="Canva Sans Bold"/>
                <a:ea typeface="Canva Sans Bold"/>
                <a:cs typeface="Canva Sans Bold"/>
                <a:sym typeface="Canva Sans Bold"/>
              </a:rPr>
              <a:t>Philippians 4:6-7 – </a:t>
            </a:r>
            <a:r>
              <a:rPr lang="en-US" b="true" sz="5100">
                <a:solidFill>
                  <a:srgbClr val="BE0505"/>
                </a:solidFill>
                <a:latin typeface="Canva Sans Bold"/>
                <a:ea typeface="Canva Sans Bold"/>
                <a:cs typeface="Canva Sans Bold"/>
                <a:sym typeface="Canva Sans Bold"/>
              </a:rPr>
              <a:t>“Do not be anxious about anything, but in every situation, by prayer and petition, with thanksgiving, present your requests to God. A</a:t>
            </a:r>
            <a:r>
              <a:rPr lang="en-US" b="true" sz="5100">
                <a:solidFill>
                  <a:srgbClr val="BE0505"/>
                </a:solidFill>
                <a:latin typeface="Canva Sans Bold"/>
                <a:ea typeface="Canva Sans Bold"/>
                <a:cs typeface="Canva Sans Bold"/>
                <a:sym typeface="Canva Sans Bold"/>
              </a:rPr>
              <a:t>nd the peace of God, which transcends all understanding, will guard your hearts and your minds in Christ Jesus.” </a:t>
            </a:r>
          </a:p>
          <a:p>
            <a:pPr algn="ctr">
              <a:lnSpc>
                <a:spcPts val="7139"/>
              </a:lnSpc>
            </a:pPr>
          </a:p>
        </p:txBody>
      </p:sp>
      <p:sp>
        <p:nvSpPr>
          <p:cNvPr name="TextBox 5" id="5"/>
          <p:cNvSpPr txBox="true"/>
          <p:nvPr/>
        </p:nvSpPr>
        <p:spPr>
          <a:xfrm rot="0">
            <a:off x="2985908" y="7995167"/>
            <a:ext cx="13120056" cy="755016"/>
          </a:xfrm>
          <a:prstGeom prst="rect">
            <a:avLst/>
          </a:prstGeom>
        </p:spPr>
        <p:txBody>
          <a:bodyPr anchor="t" rtlCol="false" tIns="0" lIns="0" bIns="0" rIns="0">
            <a:spAutoFit/>
          </a:bodyPr>
          <a:lstStyle/>
          <a:p>
            <a:pPr algn="ctr">
              <a:lnSpc>
                <a:spcPts val="6159"/>
              </a:lnSpc>
            </a:pPr>
            <a:r>
              <a:rPr lang="en-US" sz="4399" b="true">
                <a:solidFill>
                  <a:srgbClr val="000000"/>
                </a:solidFill>
                <a:latin typeface="Canva Sans Bold"/>
                <a:ea typeface="Canva Sans Bold"/>
                <a:cs typeface="Canva Sans Bold"/>
                <a:sym typeface="Canva Sans Bold"/>
              </a:rPr>
              <a:t>Pray</a:t>
            </a:r>
            <a:r>
              <a:rPr lang="en-US" b="true" sz="4399">
                <a:solidFill>
                  <a:srgbClr val="000000"/>
                </a:solidFill>
                <a:latin typeface="Canva Sans Bold"/>
                <a:ea typeface="Canva Sans Bold"/>
                <a:cs typeface="Canva Sans Bold"/>
                <a:sym typeface="Canva Sans Bold"/>
              </a:rPr>
              <a:t>er invites God’s peace into our hearts.</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2361194" y="1538679"/>
            <a:ext cx="13565612" cy="2228203"/>
          </a:xfrm>
          <a:prstGeom prst="rect">
            <a:avLst/>
          </a:prstGeom>
        </p:spPr>
        <p:txBody>
          <a:bodyPr anchor="t" rtlCol="false" tIns="0" lIns="0" bIns="0" rIns="0">
            <a:spAutoFit/>
          </a:bodyPr>
          <a:lstStyle/>
          <a:p>
            <a:pPr algn="ctr">
              <a:lnSpc>
                <a:spcPts val="8960"/>
              </a:lnSpc>
            </a:pPr>
            <a:r>
              <a:rPr lang="en-US" sz="6400" b="true">
                <a:solidFill>
                  <a:srgbClr val="FFFFFF"/>
                </a:solidFill>
                <a:latin typeface="Canva Sans Bold"/>
                <a:ea typeface="Canva Sans Bold"/>
                <a:cs typeface="Canva Sans Bold"/>
                <a:sym typeface="Canva Sans Bold"/>
              </a:rPr>
              <a:t>Which form do you use most often? Least?</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9151" r="0" b="-9151"/>
            </a:stretch>
          </a:blipFill>
        </p:spPr>
      </p:sp>
      <p:sp>
        <p:nvSpPr>
          <p:cNvPr name="TextBox 3" id="3"/>
          <p:cNvSpPr txBox="true"/>
          <p:nvPr/>
        </p:nvSpPr>
        <p:spPr>
          <a:xfrm rot="0">
            <a:off x="5913671" y="4470406"/>
            <a:ext cx="6460658" cy="1203313"/>
          </a:xfrm>
          <a:prstGeom prst="rect">
            <a:avLst/>
          </a:prstGeom>
        </p:spPr>
        <p:txBody>
          <a:bodyPr anchor="t" rtlCol="false" tIns="0" lIns="0" bIns="0" rIns="0">
            <a:spAutoFit/>
          </a:bodyPr>
          <a:lstStyle/>
          <a:p>
            <a:pPr algn="ctr">
              <a:lnSpc>
                <a:spcPts val="9800"/>
              </a:lnSpc>
            </a:pPr>
            <a:r>
              <a:rPr lang="en-US" sz="7000" b="true">
                <a:solidFill>
                  <a:srgbClr val="000000"/>
                </a:solidFill>
                <a:latin typeface="Canva Sans Bold"/>
                <a:ea typeface="Canva Sans Bold"/>
                <a:cs typeface="Canva Sans Bold"/>
                <a:sym typeface="Canva Sans Bold"/>
              </a:rPr>
              <a:t>Reflections</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9151" r="0" b="-9151"/>
            </a:stretch>
          </a:blipFill>
        </p:spPr>
      </p:sp>
      <p:sp>
        <p:nvSpPr>
          <p:cNvPr name="TextBox 3" id="3"/>
          <p:cNvSpPr txBox="true"/>
          <p:nvPr/>
        </p:nvSpPr>
        <p:spPr>
          <a:xfrm rot="0">
            <a:off x="3250679" y="2864829"/>
            <a:ext cx="11786643" cy="2441563"/>
          </a:xfrm>
          <a:prstGeom prst="rect">
            <a:avLst/>
          </a:prstGeom>
        </p:spPr>
        <p:txBody>
          <a:bodyPr anchor="t" rtlCol="false" tIns="0" lIns="0" bIns="0" rIns="0">
            <a:spAutoFit/>
          </a:bodyPr>
          <a:lstStyle/>
          <a:p>
            <a:pPr algn="ctr">
              <a:lnSpc>
                <a:spcPts val="9800"/>
              </a:lnSpc>
            </a:pPr>
            <a:r>
              <a:rPr lang="en-US" sz="7000" b="true">
                <a:solidFill>
                  <a:srgbClr val="000000"/>
                </a:solidFill>
                <a:latin typeface="Canva Sans Bold"/>
                <a:ea typeface="Canva Sans Bold"/>
                <a:cs typeface="Canva Sans Bold"/>
                <a:sym typeface="Canva Sans Bold"/>
              </a:rPr>
              <a:t>Which form of prayer feels most natural to you?</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9151" r="0" b="-9151"/>
            </a:stretch>
          </a:blipFill>
        </p:spPr>
      </p:sp>
      <p:sp>
        <p:nvSpPr>
          <p:cNvPr name="TextBox 3" id="3"/>
          <p:cNvSpPr txBox="true"/>
          <p:nvPr/>
        </p:nvSpPr>
        <p:spPr>
          <a:xfrm rot="0">
            <a:off x="2468117" y="2701937"/>
            <a:ext cx="13351766" cy="2441563"/>
          </a:xfrm>
          <a:prstGeom prst="rect">
            <a:avLst/>
          </a:prstGeom>
        </p:spPr>
        <p:txBody>
          <a:bodyPr anchor="t" rtlCol="false" tIns="0" lIns="0" bIns="0" rIns="0">
            <a:spAutoFit/>
          </a:bodyPr>
          <a:lstStyle/>
          <a:p>
            <a:pPr algn="ctr">
              <a:lnSpc>
                <a:spcPts val="9800"/>
              </a:lnSpc>
            </a:pPr>
            <a:r>
              <a:rPr lang="en-US" b="true" sz="7000">
                <a:solidFill>
                  <a:srgbClr val="000000"/>
                </a:solidFill>
                <a:latin typeface="Canva Sans Bold"/>
                <a:ea typeface="Canva Sans Bold"/>
                <a:cs typeface="Canva Sans Bold"/>
                <a:sym typeface="Canva Sans Bold"/>
              </a:rPr>
              <a:t>Which one do you want to grow in?</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2519645" y="1758073"/>
            <a:ext cx="13248710" cy="1094728"/>
          </a:xfrm>
          <a:prstGeom prst="rect">
            <a:avLst/>
          </a:prstGeom>
        </p:spPr>
        <p:txBody>
          <a:bodyPr anchor="t" rtlCol="false" tIns="0" lIns="0" bIns="0" rIns="0">
            <a:spAutoFit/>
          </a:bodyPr>
          <a:lstStyle/>
          <a:p>
            <a:pPr algn="ctr">
              <a:lnSpc>
                <a:spcPts val="8960"/>
              </a:lnSpc>
            </a:pPr>
            <a:r>
              <a:rPr lang="en-US" sz="6400" b="true">
                <a:solidFill>
                  <a:srgbClr val="FFFFFF"/>
                </a:solidFill>
                <a:latin typeface="Canva Sans Bold"/>
                <a:ea typeface="Canva Sans Bold"/>
                <a:cs typeface="Canva Sans Bold"/>
                <a:sym typeface="Canva Sans Bold"/>
              </a:rPr>
              <a:t>Prayer That Transforms…</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9000"/>
            </a:blip>
            <a:stretch>
              <a:fillRect l="0" t="-9259" r="0" b="-9259"/>
            </a:stretch>
          </a:blipFill>
        </p:spPr>
      </p:sp>
      <p:sp>
        <p:nvSpPr>
          <p:cNvPr name="TextBox 3" id="3"/>
          <p:cNvSpPr txBox="true"/>
          <p:nvPr/>
        </p:nvSpPr>
        <p:spPr>
          <a:xfrm rot="0">
            <a:off x="1028700" y="1582106"/>
            <a:ext cx="16235363" cy="2066926"/>
          </a:xfrm>
          <a:prstGeom prst="rect">
            <a:avLst/>
          </a:prstGeom>
        </p:spPr>
        <p:txBody>
          <a:bodyPr anchor="t" rtlCol="false" tIns="0" lIns="0" bIns="0" rIns="0">
            <a:spAutoFit/>
          </a:bodyPr>
          <a:lstStyle/>
          <a:p>
            <a:pPr algn="ctr">
              <a:lnSpc>
                <a:spcPts val="8399"/>
              </a:lnSpc>
            </a:pPr>
            <a:r>
              <a:rPr lang="en-US" b="true" sz="5999">
                <a:solidFill>
                  <a:srgbClr val="000000"/>
                </a:solidFill>
                <a:latin typeface="Canva Sans Bold"/>
                <a:ea typeface="Canva Sans Bold"/>
                <a:cs typeface="Canva Sans Bold"/>
                <a:sym typeface="Canva Sans Bold"/>
              </a:rPr>
              <a:t>Objective: Explore how prayer changes lives and strengthens faith.</a:t>
            </a:r>
          </a:p>
        </p:txBody>
      </p:sp>
      <p:sp>
        <p:nvSpPr>
          <p:cNvPr name="TextBox 4" id="4"/>
          <p:cNvSpPr txBox="true"/>
          <p:nvPr/>
        </p:nvSpPr>
        <p:spPr>
          <a:xfrm rot="0">
            <a:off x="9139238" y="4446911"/>
            <a:ext cx="9525" cy="1259829"/>
          </a:xfrm>
          <a:prstGeom prst="rect">
            <a:avLst/>
          </a:prstGeom>
        </p:spPr>
        <p:txBody>
          <a:bodyPr anchor="t" rtlCol="false" tIns="0" lIns="0" bIns="0" rIns="0">
            <a:spAutoFit/>
          </a:bodyPr>
          <a:lstStyle/>
          <a:p>
            <a:pPr algn="ctr">
              <a:lnSpc>
                <a:spcPts val="10360"/>
              </a:lnSpc>
              <a:spcBef>
                <a:spcPct val="0"/>
              </a:spcBef>
            </a:pPr>
          </a:p>
        </p:txBody>
      </p:sp>
      <p:sp>
        <p:nvSpPr>
          <p:cNvPr name="TextBox 5" id="5"/>
          <p:cNvSpPr txBox="true"/>
          <p:nvPr/>
        </p:nvSpPr>
        <p:spPr>
          <a:xfrm rot="0">
            <a:off x="1033463" y="4104283"/>
            <a:ext cx="16230600" cy="2033905"/>
          </a:xfrm>
          <a:prstGeom prst="rect">
            <a:avLst/>
          </a:prstGeom>
        </p:spPr>
        <p:txBody>
          <a:bodyPr anchor="t" rtlCol="false" tIns="0" lIns="0" bIns="0" rIns="0">
            <a:spAutoFit/>
          </a:bodyPr>
          <a:lstStyle/>
          <a:p>
            <a:pPr algn="ctr">
              <a:lnSpc>
                <a:spcPts val="8119"/>
              </a:lnSpc>
            </a:pPr>
            <a:r>
              <a:rPr lang="en-US" sz="5799" b="true">
                <a:solidFill>
                  <a:srgbClr val="FFFFFF"/>
                </a:solidFill>
                <a:latin typeface="Canva Sans Bold"/>
                <a:ea typeface="Canva Sans Bold"/>
                <a:cs typeface="Canva Sans Bold"/>
                <a:sym typeface="Canva Sans Bold"/>
              </a:rPr>
              <a:t>James 4:8 –</a:t>
            </a:r>
            <a:r>
              <a:rPr lang="en-US" b="true" sz="5799">
                <a:solidFill>
                  <a:srgbClr val="FFFFFF"/>
                </a:solidFill>
                <a:latin typeface="Canva Sans Bold"/>
                <a:ea typeface="Canva Sans Bold"/>
                <a:cs typeface="Canva Sans Bold"/>
                <a:sym typeface="Canva Sans Bold"/>
              </a:rPr>
              <a:t> </a:t>
            </a:r>
            <a:r>
              <a:rPr lang="en-US" b="true" sz="5799">
                <a:solidFill>
                  <a:srgbClr val="BE0505"/>
                </a:solidFill>
                <a:latin typeface="Canva Sans Bold"/>
                <a:ea typeface="Canva Sans Bold"/>
                <a:cs typeface="Canva Sans Bold"/>
                <a:sym typeface="Canva Sans Bold"/>
              </a:rPr>
              <a:t>“Draw near to God, and He will draw near to you.” </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1776144" y="1611811"/>
            <a:ext cx="14857598" cy="2228203"/>
          </a:xfrm>
          <a:prstGeom prst="rect">
            <a:avLst/>
          </a:prstGeom>
        </p:spPr>
        <p:txBody>
          <a:bodyPr anchor="t" rtlCol="false" tIns="0" lIns="0" bIns="0" rIns="0">
            <a:spAutoFit/>
          </a:bodyPr>
          <a:lstStyle/>
          <a:p>
            <a:pPr algn="ctr">
              <a:lnSpc>
                <a:spcPts val="8960"/>
              </a:lnSpc>
            </a:pPr>
            <a:r>
              <a:rPr lang="en-US" b="true" sz="6400">
                <a:solidFill>
                  <a:srgbClr val="FFFFFF"/>
                </a:solidFill>
                <a:latin typeface="Canva Sans Bold"/>
                <a:ea typeface="Canva Sans Bold"/>
                <a:cs typeface="Canva Sans Bold"/>
                <a:sym typeface="Canva Sans Bold"/>
              </a:rPr>
              <a:t>How does drawing near to God change us?</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1776144" y="1611811"/>
            <a:ext cx="14857598" cy="2228203"/>
          </a:xfrm>
          <a:prstGeom prst="rect">
            <a:avLst/>
          </a:prstGeom>
        </p:spPr>
        <p:txBody>
          <a:bodyPr anchor="t" rtlCol="false" tIns="0" lIns="0" bIns="0" rIns="0">
            <a:spAutoFit/>
          </a:bodyPr>
          <a:lstStyle/>
          <a:p>
            <a:pPr algn="ctr">
              <a:lnSpc>
                <a:spcPts val="8960"/>
              </a:lnSpc>
            </a:pPr>
            <a:r>
              <a:rPr lang="en-US" b="true" sz="6400">
                <a:solidFill>
                  <a:srgbClr val="FFFFFF"/>
                </a:solidFill>
                <a:latin typeface="Canva Sans Bold"/>
                <a:ea typeface="Canva Sans Bold"/>
                <a:cs typeface="Canva Sans Bold"/>
                <a:sym typeface="Canva Sans Bold"/>
              </a:rPr>
              <a:t>What role does intercession play in spiritual growth?</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9151" r="0" b="-9151"/>
            </a:stretch>
          </a:blipFill>
        </p:spPr>
      </p:sp>
      <p:sp>
        <p:nvSpPr>
          <p:cNvPr name="TextBox 3" id="3"/>
          <p:cNvSpPr txBox="true"/>
          <p:nvPr/>
        </p:nvSpPr>
        <p:spPr>
          <a:xfrm rot="0">
            <a:off x="5877105" y="4470406"/>
            <a:ext cx="6533789" cy="1203313"/>
          </a:xfrm>
          <a:prstGeom prst="rect">
            <a:avLst/>
          </a:prstGeom>
        </p:spPr>
        <p:txBody>
          <a:bodyPr anchor="t" rtlCol="false" tIns="0" lIns="0" bIns="0" rIns="0">
            <a:spAutoFit/>
          </a:bodyPr>
          <a:lstStyle/>
          <a:p>
            <a:pPr algn="ctr">
              <a:lnSpc>
                <a:spcPts val="9800"/>
              </a:lnSpc>
            </a:pPr>
            <a:r>
              <a:rPr lang="en-US" sz="7000" b="true">
                <a:solidFill>
                  <a:srgbClr val="000000"/>
                </a:solidFill>
                <a:latin typeface="Canva Sans Bold"/>
                <a:ea typeface="Canva Sans Bold"/>
                <a:cs typeface="Canva Sans Bold"/>
                <a:sym typeface="Canva Sans Bold"/>
              </a:rPr>
              <a:t>Reflections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9000"/>
            </a:blip>
            <a:stretch>
              <a:fillRect l="0" t="-9259" r="0" b="-9259"/>
            </a:stretch>
          </a:blipFill>
        </p:spPr>
      </p:sp>
      <p:sp>
        <p:nvSpPr>
          <p:cNvPr name="TextBox 3" id="3"/>
          <p:cNvSpPr txBox="true"/>
          <p:nvPr/>
        </p:nvSpPr>
        <p:spPr>
          <a:xfrm rot="0">
            <a:off x="9139238" y="4446911"/>
            <a:ext cx="9525" cy="1259829"/>
          </a:xfrm>
          <a:prstGeom prst="rect">
            <a:avLst/>
          </a:prstGeom>
        </p:spPr>
        <p:txBody>
          <a:bodyPr anchor="t" rtlCol="false" tIns="0" lIns="0" bIns="0" rIns="0">
            <a:spAutoFit/>
          </a:bodyPr>
          <a:lstStyle/>
          <a:p>
            <a:pPr algn="ctr">
              <a:lnSpc>
                <a:spcPts val="10360"/>
              </a:lnSpc>
              <a:spcBef>
                <a:spcPct val="0"/>
              </a:spcBef>
            </a:pPr>
          </a:p>
        </p:txBody>
      </p:sp>
      <p:sp>
        <p:nvSpPr>
          <p:cNvPr name="TextBox 4" id="4"/>
          <p:cNvSpPr txBox="true"/>
          <p:nvPr/>
        </p:nvSpPr>
        <p:spPr>
          <a:xfrm rot="0">
            <a:off x="818151" y="1379860"/>
            <a:ext cx="16230600" cy="6296026"/>
          </a:xfrm>
          <a:prstGeom prst="rect">
            <a:avLst/>
          </a:prstGeom>
        </p:spPr>
        <p:txBody>
          <a:bodyPr anchor="t" rtlCol="false" tIns="0" lIns="0" bIns="0" rIns="0">
            <a:spAutoFit/>
          </a:bodyPr>
          <a:lstStyle/>
          <a:p>
            <a:pPr algn="just" marL="1295395" indent="-647698" lvl="1">
              <a:lnSpc>
                <a:spcPts val="8399"/>
              </a:lnSpc>
              <a:buFont typeface="Arial"/>
              <a:buChar char="•"/>
            </a:pPr>
            <a:r>
              <a:rPr lang="en-US" b="true" sz="5999">
                <a:solidFill>
                  <a:srgbClr val="FFFFFF"/>
                </a:solidFill>
                <a:latin typeface="Canva Sans Bold"/>
                <a:ea typeface="Canva Sans Bold"/>
                <a:cs typeface="Canva Sans Bold"/>
                <a:sym typeface="Canva Sans Bold"/>
              </a:rPr>
              <a:t>Matthew 6:6 – </a:t>
            </a:r>
            <a:r>
              <a:rPr lang="en-US" b="true" sz="5999">
                <a:solidFill>
                  <a:srgbClr val="BE0505"/>
                </a:solidFill>
                <a:latin typeface="Canva Sans Bold"/>
                <a:ea typeface="Canva Sans Bold"/>
                <a:cs typeface="Canva Sans Bold"/>
                <a:sym typeface="Canva Sans Bold"/>
              </a:rPr>
              <a:t>“But when you pray, go into your inner room, shut your door, and pray to your Father, who is unseen. An</a:t>
            </a:r>
            <a:r>
              <a:rPr lang="en-US" b="true" sz="5999">
                <a:solidFill>
                  <a:srgbClr val="BE0505"/>
                </a:solidFill>
                <a:latin typeface="Canva Sans Bold"/>
                <a:ea typeface="Canva Sans Bold"/>
                <a:cs typeface="Canva Sans Bold"/>
                <a:sym typeface="Canva Sans Bold"/>
              </a:rPr>
              <a:t>d your Father, who sees what is done in secret, will reward you.” </a:t>
            </a:r>
            <a:r>
              <a:rPr lang="en-US" b="true" sz="5999">
                <a:solidFill>
                  <a:srgbClr val="FFFFFF"/>
                </a:solidFill>
                <a:latin typeface="Canva Sans Bold"/>
                <a:ea typeface="Canva Sans Bold"/>
                <a:cs typeface="Canva Sans Bold"/>
                <a:sym typeface="Canva Sans Bold"/>
              </a:rPr>
              <a:t> </a:t>
            </a:r>
          </a:p>
          <a:p>
            <a:pPr algn="ctr">
              <a:lnSpc>
                <a:spcPts val="8399"/>
              </a:lnSpc>
            </a:pPr>
          </a:p>
        </p:txBody>
      </p:sp>
      <p:sp>
        <p:nvSpPr>
          <p:cNvPr name="TextBox 5" id="5"/>
          <p:cNvSpPr txBox="true"/>
          <p:nvPr/>
        </p:nvSpPr>
        <p:spPr>
          <a:xfrm rot="0">
            <a:off x="2579209" y="7030083"/>
            <a:ext cx="13120056" cy="2228217"/>
          </a:xfrm>
          <a:prstGeom prst="rect">
            <a:avLst/>
          </a:prstGeom>
        </p:spPr>
        <p:txBody>
          <a:bodyPr anchor="t" rtlCol="false" tIns="0" lIns="0" bIns="0" rIns="0">
            <a:spAutoFit/>
          </a:bodyPr>
          <a:lstStyle/>
          <a:p>
            <a:pPr algn="ctr">
              <a:lnSpc>
                <a:spcPts val="8959"/>
              </a:lnSpc>
            </a:pPr>
            <a:r>
              <a:rPr lang="en-US" b="true" sz="6399">
                <a:solidFill>
                  <a:srgbClr val="000000"/>
                </a:solidFill>
                <a:latin typeface="Canva Sans Bold"/>
                <a:ea typeface="Canva Sans Bold"/>
                <a:cs typeface="Canva Sans Bold"/>
                <a:sym typeface="Canva Sans Bold"/>
              </a:rPr>
              <a:t>Jesus emphasizes the personal and intimate nature of prayer.</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9151" r="0" b="-9151"/>
            </a:stretch>
          </a:blipFill>
        </p:spPr>
      </p:sp>
      <p:sp>
        <p:nvSpPr>
          <p:cNvPr name="TextBox 3" id="3"/>
          <p:cNvSpPr txBox="true"/>
          <p:nvPr/>
        </p:nvSpPr>
        <p:spPr>
          <a:xfrm rot="0">
            <a:off x="3067850" y="2986715"/>
            <a:ext cx="12152299" cy="2441563"/>
          </a:xfrm>
          <a:prstGeom prst="rect">
            <a:avLst/>
          </a:prstGeom>
        </p:spPr>
        <p:txBody>
          <a:bodyPr anchor="t" rtlCol="false" tIns="0" lIns="0" bIns="0" rIns="0">
            <a:spAutoFit/>
          </a:bodyPr>
          <a:lstStyle/>
          <a:p>
            <a:pPr algn="ctr">
              <a:lnSpc>
                <a:spcPts val="9800"/>
              </a:lnSpc>
            </a:pPr>
            <a:r>
              <a:rPr lang="en-US" b="true" sz="7000">
                <a:solidFill>
                  <a:srgbClr val="000000"/>
                </a:solidFill>
                <a:latin typeface="Canva Sans Bold"/>
                <a:ea typeface="Canva Sans Bold"/>
                <a:cs typeface="Canva Sans Bold"/>
                <a:sym typeface="Canva Sans Bold"/>
              </a:rPr>
              <a:t>How has prayer transformed your life?</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60000"/>
            </a:blip>
            <a:stretch>
              <a:fillRect l="0" t="-9151" r="0" b="-9151"/>
            </a:stretch>
          </a:blipFill>
        </p:spPr>
      </p:sp>
      <p:sp>
        <p:nvSpPr>
          <p:cNvPr name="TextBox 3" id="3"/>
          <p:cNvSpPr txBox="true"/>
          <p:nvPr/>
        </p:nvSpPr>
        <p:spPr>
          <a:xfrm rot="0">
            <a:off x="3433507" y="2962338"/>
            <a:ext cx="11420986" cy="2441563"/>
          </a:xfrm>
          <a:prstGeom prst="rect">
            <a:avLst/>
          </a:prstGeom>
        </p:spPr>
        <p:txBody>
          <a:bodyPr anchor="t" rtlCol="false" tIns="0" lIns="0" bIns="0" rIns="0">
            <a:spAutoFit/>
          </a:bodyPr>
          <a:lstStyle/>
          <a:p>
            <a:pPr algn="ctr">
              <a:lnSpc>
                <a:spcPts val="9800"/>
              </a:lnSpc>
            </a:pPr>
            <a:r>
              <a:rPr lang="en-US" sz="7000" b="true">
                <a:solidFill>
                  <a:srgbClr val="000000"/>
                </a:solidFill>
                <a:latin typeface="Canva Sans Bold"/>
                <a:ea typeface="Canva Sans Bold"/>
                <a:cs typeface="Canva Sans Bold"/>
                <a:sym typeface="Canva Sans Bold"/>
              </a:rPr>
              <a:t>Who can you intercede for this week?</a:t>
            </a:r>
          </a:p>
        </p:txBody>
      </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148" r="0" b="-9148"/>
            </a:stretch>
          </a:blipFill>
        </p:spPr>
      </p:sp>
      <p:sp>
        <p:nvSpPr>
          <p:cNvPr name="TextBox 3" id="3"/>
          <p:cNvSpPr txBox="true"/>
          <p:nvPr/>
        </p:nvSpPr>
        <p:spPr>
          <a:xfrm rot="0">
            <a:off x="2190275" y="2613031"/>
            <a:ext cx="13517416" cy="4918063"/>
          </a:xfrm>
          <a:prstGeom prst="rect">
            <a:avLst/>
          </a:prstGeom>
        </p:spPr>
        <p:txBody>
          <a:bodyPr anchor="t" rtlCol="false" tIns="0" lIns="0" bIns="0" rIns="0">
            <a:spAutoFit/>
          </a:bodyPr>
          <a:lstStyle/>
          <a:p>
            <a:pPr algn="ctr">
              <a:lnSpc>
                <a:spcPts val="9800"/>
              </a:lnSpc>
            </a:pPr>
            <a:r>
              <a:rPr lang="en-US" sz="7000" b="true">
                <a:solidFill>
                  <a:srgbClr val="000000"/>
                </a:solidFill>
                <a:latin typeface="Canva Sans Bold"/>
                <a:ea typeface="Canva Sans Bold"/>
                <a:cs typeface="Canva Sans Bold"/>
                <a:sym typeface="Canva Sans Bold"/>
              </a:rPr>
              <a:t>Encourage someone this week by sharing how God has worked through your weakness.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9000"/>
            </a:blip>
            <a:stretch>
              <a:fillRect l="0" t="-9259" r="0" b="-9259"/>
            </a:stretch>
          </a:blipFill>
        </p:spPr>
      </p:sp>
      <p:sp>
        <p:nvSpPr>
          <p:cNvPr name="TextBox 3" id="3"/>
          <p:cNvSpPr txBox="true"/>
          <p:nvPr/>
        </p:nvSpPr>
        <p:spPr>
          <a:xfrm rot="0">
            <a:off x="9139238" y="4446911"/>
            <a:ext cx="9525" cy="1259829"/>
          </a:xfrm>
          <a:prstGeom prst="rect">
            <a:avLst/>
          </a:prstGeom>
        </p:spPr>
        <p:txBody>
          <a:bodyPr anchor="t" rtlCol="false" tIns="0" lIns="0" bIns="0" rIns="0">
            <a:spAutoFit/>
          </a:bodyPr>
          <a:lstStyle/>
          <a:p>
            <a:pPr algn="ctr">
              <a:lnSpc>
                <a:spcPts val="10360"/>
              </a:lnSpc>
              <a:spcBef>
                <a:spcPct val="0"/>
              </a:spcBef>
            </a:pPr>
          </a:p>
        </p:txBody>
      </p:sp>
      <p:sp>
        <p:nvSpPr>
          <p:cNvPr name="TextBox 4" id="4"/>
          <p:cNvSpPr txBox="true"/>
          <p:nvPr/>
        </p:nvSpPr>
        <p:spPr>
          <a:xfrm rot="0">
            <a:off x="1033463" y="2437135"/>
            <a:ext cx="16230600" cy="2066926"/>
          </a:xfrm>
          <a:prstGeom prst="rect">
            <a:avLst/>
          </a:prstGeom>
        </p:spPr>
        <p:txBody>
          <a:bodyPr anchor="t" rtlCol="false" tIns="0" lIns="0" bIns="0" rIns="0">
            <a:spAutoFit/>
          </a:bodyPr>
          <a:lstStyle/>
          <a:p>
            <a:pPr algn="ctr">
              <a:lnSpc>
                <a:spcPts val="8399"/>
              </a:lnSpc>
            </a:pPr>
            <a:r>
              <a:rPr lang="en-US" sz="5999" b="true">
                <a:solidFill>
                  <a:srgbClr val="FFFFFF"/>
                </a:solidFill>
                <a:latin typeface="Canva Sans Bold"/>
                <a:ea typeface="Canva Sans Bold"/>
                <a:cs typeface="Canva Sans Bold"/>
                <a:sym typeface="Canva Sans Bold"/>
              </a:rPr>
              <a:t>James 4:8 – </a:t>
            </a:r>
            <a:r>
              <a:rPr lang="en-US" sz="5999" b="true">
                <a:solidFill>
                  <a:srgbClr val="BE0505"/>
                </a:solidFill>
                <a:latin typeface="Canva Sans Bold"/>
                <a:ea typeface="Canva Sans Bold"/>
                <a:cs typeface="Canva Sans Bold"/>
                <a:sym typeface="Canva Sans Bold"/>
              </a:rPr>
              <a:t>“Draw near to God, and He will draw near to you.” </a:t>
            </a:r>
          </a:p>
        </p:txBody>
      </p:sp>
      <p:sp>
        <p:nvSpPr>
          <p:cNvPr name="TextBox 5" id="5"/>
          <p:cNvSpPr txBox="true"/>
          <p:nvPr/>
        </p:nvSpPr>
        <p:spPr>
          <a:xfrm rot="0">
            <a:off x="1028700" y="5860982"/>
            <a:ext cx="16230600" cy="2033907"/>
          </a:xfrm>
          <a:prstGeom prst="rect">
            <a:avLst/>
          </a:prstGeom>
        </p:spPr>
        <p:txBody>
          <a:bodyPr anchor="t" rtlCol="false" tIns="0" lIns="0" bIns="0" rIns="0">
            <a:spAutoFit/>
          </a:bodyPr>
          <a:lstStyle/>
          <a:p>
            <a:pPr algn="ctr">
              <a:lnSpc>
                <a:spcPts val="8119"/>
              </a:lnSpc>
            </a:pPr>
            <a:r>
              <a:rPr lang="en-US" sz="5799" b="true">
                <a:solidFill>
                  <a:srgbClr val="000000"/>
                </a:solidFill>
                <a:latin typeface="Canva Sans Bold"/>
                <a:ea typeface="Canva Sans Bold"/>
                <a:cs typeface="Canva Sans Bold"/>
                <a:sym typeface="Canva Sans Bold"/>
              </a:rPr>
              <a:t>P</a:t>
            </a:r>
            <a:r>
              <a:rPr lang="en-US" b="true" sz="5799">
                <a:solidFill>
                  <a:srgbClr val="000000"/>
                </a:solidFill>
                <a:latin typeface="Canva Sans Bold"/>
                <a:ea typeface="Canva Sans Bold"/>
                <a:cs typeface="Canva Sans Bold"/>
                <a:sym typeface="Canva Sans Bold"/>
              </a:rPr>
              <a:t>rayer strengthens our connection with Him.</a:t>
            </a:r>
          </a:p>
          <a:p>
            <a:pPr algn="ctr">
              <a:lnSpc>
                <a:spcPts val="8119"/>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TextBox 3" id="3"/>
          <p:cNvSpPr txBox="true"/>
          <p:nvPr/>
        </p:nvSpPr>
        <p:spPr>
          <a:xfrm rot="0">
            <a:off x="2959097" y="1124269"/>
            <a:ext cx="12369806" cy="2228203"/>
          </a:xfrm>
          <a:prstGeom prst="rect">
            <a:avLst/>
          </a:prstGeom>
        </p:spPr>
        <p:txBody>
          <a:bodyPr anchor="t" rtlCol="false" tIns="0" lIns="0" bIns="0" rIns="0">
            <a:spAutoFit/>
          </a:bodyPr>
          <a:lstStyle/>
          <a:p>
            <a:pPr algn="ctr">
              <a:lnSpc>
                <a:spcPts val="8960"/>
              </a:lnSpc>
            </a:pPr>
            <a:r>
              <a:rPr lang="en-US" sz="6400" b="true">
                <a:solidFill>
                  <a:srgbClr val="FFFFFF"/>
                </a:solidFill>
                <a:latin typeface="Canva Sans Bold"/>
                <a:ea typeface="Canva Sans Bold"/>
                <a:cs typeface="Canva Sans Bold"/>
                <a:sym typeface="Canva Sans Bold"/>
              </a:rPr>
              <a:t>Different Forms of Prayer…</a:t>
            </a:r>
          </a:p>
          <a:p>
            <a:pPr algn="ctr">
              <a:lnSpc>
                <a:spcPts val="896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9000"/>
            </a:blip>
            <a:stretch>
              <a:fillRect l="0" t="-9259" r="0" b="-9259"/>
            </a:stretch>
          </a:blipFill>
        </p:spPr>
      </p:sp>
      <p:sp>
        <p:nvSpPr>
          <p:cNvPr name="TextBox 3" id="3"/>
          <p:cNvSpPr txBox="true"/>
          <p:nvPr/>
        </p:nvSpPr>
        <p:spPr>
          <a:xfrm rot="0">
            <a:off x="9139238" y="4446911"/>
            <a:ext cx="9525" cy="1259829"/>
          </a:xfrm>
          <a:prstGeom prst="rect">
            <a:avLst/>
          </a:prstGeom>
        </p:spPr>
        <p:txBody>
          <a:bodyPr anchor="t" rtlCol="false" tIns="0" lIns="0" bIns="0" rIns="0">
            <a:spAutoFit/>
          </a:bodyPr>
          <a:lstStyle/>
          <a:p>
            <a:pPr algn="ctr">
              <a:lnSpc>
                <a:spcPts val="10360"/>
              </a:lnSpc>
              <a:spcBef>
                <a:spcPct val="0"/>
              </a:spcBef>
            </a:pPr>
          </a:p>
        </p:txBody>
      </p:sp>
      <p:sp>
        <p:nvSpPr>
          <p:cNvPr name="TextBox 4" id="4"/>
          <p:cNvSpPr txBox="true"/>
          <p:nvPr/>
        </p:nvSpPr>
        <p:spPr>
          <a:xfrm rot="0">
            <a:off x="1033463" y="1745720"/>
            <a:ext cx="16230600" cy="5624196"/>
          </a:xfrm>
          <a:prstGeom prst="rect">
            <a:avLst/>
          </a:prstGeom>
        </p:spPr>
        <p:txBody>
          <a:bodyPr anchor="t" rtlCol="false" tIns="0" lIns="0" bIns="0" rIns="0">
            <a:spAutoFit/>
          </a:bodyPr>
          <a:lstStyle/>
          <a:p>
            <a:pPr algn="ctr">
              <a:lnSpc>
                <a:spcPts val="9099"/>
              </a:lnSpc>
            </a:pPr>
            <a:r>
              <a:rPr lang="en-US" sz="6499" b="true">
                <a:solidFill>
                  <a:srgbClr val="000000"/>
                </a:solidFill>
                <a:latin typeface="Canva Sans Bold"/>
                <a:ea typeface="Canva Sans Bold"/>
                <a:cs typeface="Canva Sans Bold"/>
                <a:sym typeface="Canva Sans Bold"/>
              </a:rPr>
              <a:t>Ado</a:t>
            </a:r>
            <a:r>
              <a:rPr lang="en-US" b="true" sz="6499">
                <a:solidFill>
                  <a:srgbClr val="000000"/>
                </a:solidFill>
                <a:latin typeface="Canva Sans Bold"/>
                <a:ea typeface="Canva Sans Bold"/>
                <a:cs typeface="Canva Sans Bold"/>
                <a:sym typeface="Canva Sans Bold"/>
              </a:rPr>
              <a:t>ration – Praising God for who He is (Psalm 145:3).</a:t>
            </a:r>
          </a:p>
          <a:p>
            <a:pPr algn="ctr">
              <a:lnSpc>
                <a:spcPts val="9099"/>
              </a:lnSpc>
            </a:pPr>
          </a:p>
          <a:p>
            <a:pPr algn="ctr">
              <a:lnSpc>
                <a:spcPts val="8259"/>
              </a:lnSpc>
            </a:pPr>
            <a:r>
              <a:rPr lang="en-US" b="true" sz="5899">
                <a:solidFill>
                  <a:srgbClr val="BE0505"/>
                </a:solidFill>
                <a:latin typeface="Canva Sans Bold"/>
                <a:ea typeface="Canva Sans Bold"/>
                <a:cs typeface="Canva Sans Bold"/>
                <a:sym typeface="Canva Sans Bold"/>
              </a:rPr>
              <a:t>Great is the Lord, and greatly to be praised;</a:t>
            </a:r>
          </a:p>
          <a:p>
            <a:pPr algn="ctr">
              <a:lnSpc>
                <a:spcPts val="8259"/>
              </a:lnSpc>
            </a:pPr>
            <a:r>
              <a:rPr lang="en-US" b="true" sz="5899">
                <a:solidFill>
                  <a:srgbClr val="BE0505"/>
                </a:solidFill>
                <a:latin typeface="Canva Sans Bold"/>
                <a:ea typeface="Canva Sans Bold"/>
                <a:cs typeface="Canva Sans Bold"/>
                <a:sym typeface="Canva Sans Bold"/>
              </a:rPr>
              <a:t>And His greatness is </a:t>
            </a:r>
            <a:r>
              <a:rPr lang="en-US" b="true" sz="5899">
                <a:solidFill>
                  <a:srgbClr val="BE0505"/>
                </a:solidFill>
                <a:latin typeface="Canva Sans Bold"/>
                <a:ea typeface="Canva Sans Bold"/>
                <a:cs typeface="Canva Sans Bold"/>
                <a:sym typeface="Canva Sans Bold"/>
              </a:rPr>
              <a:t>[</a:t>
            </a:r>
            <a:r>
              <a:rPr lang="en-US" b="true" sz="5899" u="sng">
                <a:solidFill>
                  <a:srgbClr val="BE0505"/>
                </a:solidFill>
                <a:latin typeface="Canva Sans Bold"/>
                <a:ea typeface="Canva Sans Bold"/>
                <a:cs typeface="Canva Sans Bold"/>
                <a:sym typeface="Canva Sans Bold"/>
                <a:hlinkClick r:id="rId3" tooltip="https://www.biblegateway.com/passage/?search=Psalm%20145%3A3&amp;version=NKJV#fen-NKJV-16324a"/>
              </a:rPr>
              <a:t>a</a:t>
            </a:r>
            <a:r>
              <a:rPr lang="en-US" b="true" sz="5899">
                <a:solidFill>
                  <a:srgbClr val="BE0505"/>
                </a:solidFill>
                <a:latin typeface="Canva Sans Bold"/>
                <a:ea typeface="Canva Sans Bold"/>
                <a:cs typeface="Canva Sans Bold"/>
                <a:sym typeface="Canva Sans Bold"/>
              </a:rPr>
              <a:t>]</a:t>
            </a:r>
            <a:r>
              <a:rPr lang="en-US" b="true" sz="5899">
                <a:solidFill>
                  <a:srgbClr val="BE0505"/>
                </a:solidFill>
                <a:latin typeface="Canva Sans Bold"/>
                <a:ea typeface="Canva Sans Bold"/>
                <a:cs typeface="Canva Sans Bold"/>
                <a:sym typeface="Canva Sans Bold"/>
              </a:rPr>
              <a:t>unsearchable.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39000"/>
            </a:blip>
            <a:stretch>
              <a:fillRect l="0" t="-9259" r="0" b="-9259"/>
            </a:stretch>
          </a:blipFill>
        </p:spPr>
      </p:sp>
      <p:sp>
        <p:nvSpPr>
          <p:cNvPr name="TextBox 3" id="3"/>
          <p:cNvSpPr txBox="true"/>
          <p:nvPr/>
        </p:nvSpPr>
        <p:spPr>
          <a:xfrm rot="0">
            <a:off x="9139238" y="4446911"/>
            <a:ext cx="9525" cy="1259829"/>
          </a:xfrm>
          <a:prstGeom prst="rect">
            <a:avLst/>
          </a:prstGeom>
        </p:spPr>
        <p:txBody>
          <a:bodyPr anchor="t" rtlCol="false" tIns="0" lIns="0" bIns="0" rIns="0">
            <a:spAutoFit/>
          </a:bodyPr>
          <a:lstStyle/>
          <a:p>
            <a:pPr algn="ctr">
              <a:lnSpc>
                <a:spcPts val="10360"/>
              </a:lnSpc>
              <a:spcBef>
                <a:spcPct val="0"/>
              </a:spcBef>
            </a:pPr>
          </a:p>
        </p:txBody>
      </p:sp>
      <p:sp>
        <p:nvSpPr>
          <p:cNvPr name="TextBox 4" id="4"/>
          <p:cNvSpPr txBox="true"/>
          <p:nvPr/>
        </p:nvSpPr>
        <p:spPr>
          <a:xfrm rot="0">
            <a:off x="1023938" y="1589404"/>
            <a:ext cx="16230600" cy="6671946"/>
          </a:xfrm>
          <a:prstGeom prst="rect">
            <a:avLst/>
          </a:prstGeom>
        </p:spPr>
        <p:txBody>
          <a:bodyPr anchor="t" rtlCol="false" tIns="0" lIns="0" bIns="0" rIns="0">
            <a:spAutoFit/>
          </a:bodyPr>
          <a:lstStyle/>
          <a:p>
            <a:pPr algn="ctr">
              <a:lnSpc>
                <a:spcPts val="9099"/>
              </a:lnSpc>
            </a:pPr>
            <a:r>
              <a:rPr lang="en-US" sz="6499" b="true">
                <a:solidFill>
                  <a:srgbClr val="000000"/>
                </a:solidFill>
                <a:latin typeface="Canva Sans Bold"/>
                <a:ea typeface="Canva Sans Bold"/>
                <a:cs typeface="Canva Sans Bold"/>
                <a:sym typeface="Canva Sans Bold"/>
              </a:rPr>
              <a:t>Confe</a:t>
            </a:r>
            <a:r>
              <a:rPr lang="en-US" b="true" sz="6499">
                <a:solidFill>
                  <a:srgbClr val="000000"/>
                </a:solidFill>
                <a:latin typeface="Canva Sans Bold"/>
                <a:ea typeface="Canva Sans Bold"/>
                <a:cs typeface="Canva Sans Bold"/>
                <a:sym typeface="Canva Sans Bold"/>
              </a:rPr>
              <a:t>ssion – Seeking forgiveness </a:t>
            </a:r>
          </a:p>
          <a:p>
            <a:pPr algn="ctr">
              <a:lnSpc>
                <a:spcPts val="9099"/>
              </a:lnSpc>
            </a:pPr>
            <a:r>
              <a:rPr lang="en-US" b="true" sz="6499">
                <a:solidFill>
                  <a:srgbClr val="000000"/>
                </a:solidFill>
                <a:latin typeface="Canva Sans Bold"/>
                <a:ea typeface="Canva Sans Bold"/>
                <a:cs typeface="Canva Sans Bold"/>
                <a:sym typeface="Canva Sans Bold"/>
              </a:rPr>
              <a:t>(1 John 1:9).</a:t>
            </a:r>
          </a:p>
          <a:p>
            <a:pPr algn="ctr">
              <a:lnSpc>
                <a:spcPts val="9099"/>
              </a:lnSpc>
            </a:pPr>
          </a:p>
          <a:p>
            <a:pPr algn="ctr">
              <a:lnSpc>
                <a:spcPts val="8259"/>
              </a:lnSpc>
            </a:pPr>
            <a:r>
              <a:rPr lang="en-US" b="true" sz="5899">
                <a:solidFill>
                  <a:srgbClr val="BE0505"/>
                </a:solidFill>
                <a:latin typeface="Canva Sans Bold"/>
                <a:ea typeface="Canva Sans Bold"/>
                <a:cs typeface="Canva Sans Bold"/>
                <a:sym typeface="Canva Sans Bold"/>
              </a:rPr>
              <a:t> </a:t>
            </a:r>
            <a:r>
              <a:rPr lang="en-US" b="true" sz="5899">
                <a:solidFill>
                  <a:srgbClr val="BE0505"/>
                </a:solidFill>
                <a:latin typeface="Canva Sans Bold"/>
                <a:ea typeface="Canva Sans Bold"/>
                <a:cs typeface="Canva Sans Bold"/>
                <a:sym typeface="Canva Sans Bold"/>
              </a:rPr>
              <a:t>If we confess our sins, He is faithful and just to forgive us our sins and to cleanse us from all unrighteousness.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DAHC2l83hsE</dc:identifier>
  <dcterms:modified xsi:type="dcterms:W3CDTF">2011-08-01T06:04:30Z</dcterms:modified>
  <cp:revision>1</cp:revision>
  <dc:title>Lesson 3: The Power of Prayer - Learning How Prayer Strengthens Our Relationship with God </dc:title>
</cp:coreProperties>
</file>