
<file path=[Content_Types].xml><?xml version="1.0" encoding="utf-8"?>
<Types xmlns="http://schemas.openxmlformats.org/package/2006/content-types">
  <Default ContentType="application/x-fontdata" Extension="fntdata"/>
  <Default ContentType="image/jpeg" Extension="jpe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Canva Sans Bold" charset="1" panose="020B0803030501040103"/>
      <p:regular r:id="rId38"/>
    </p:embeddedFont>
    <p:embeddedFont>
      <p:font typeface="Canva Sans Bold Italics" charset="1" panose="020B0803030501040103"/>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539186" y="904875"/>
            <a:ext cx="13209627" cy="3361678"/>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a:t>
            </a:r>
            <a:r>
              <a:rPr lang="en-US" b="true" sz="6400">
                <a:solidFill>
                  <a:srgbClr val="FFFFFF"/>
                </a:solidFill>
                <a:latin typeface="Canva Sans Bold"/>
                <a:ea typeface="Canva Sans Bold"/>
                <a:cs typeface="Canva Sans Bold"/>
                <a:sym typeface="Canva Sans Bold"/>
              </a:rPr>
              <a:t>Anchored In Christ: </a:t>
            </a:r>
          </a:p>
          <a:p>
            <a:pPr algn="ctr">
              <a:lnSpc>
                <a:spcPts val="8960"/>
              </a:lnSpc>
            </a:pPr>
            <a:r>
              <a:rPr lang="en-US" b="true" sz="6400">
                <a:solidFill>
                  <a:srgbClr val="FFFFFF"/>
                </a:solidFill>
                <a:latin typeface="Canva Sans Bold"/>
                <a:ea typeface="Canva Sans Bold"/>
                <a:cs typeface="Canva Sans Bold"/>
                <a:sym typeface="Canva Sans Bold"/>
              </a:rPr>
              <a:t>Living Faithfully In Every Season”</a:t>
            </a:r>
          </a:p>
          <a:p>
            <a:pPr algn="ctr">
              <a:lnSpc>
                <a:spcPts val="8960"/>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3818" r="0" b="-3818"/>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23938" y="1667198"/>
            <a:ext cx="16230600" cy="6864351"/>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It Strengthens Relationships</a:t>
            </a:r>
            <a:r>
              <a:rPr lang="en-US" b="true" sz="6499">
                <a:solidFill>
                  <a:srgbClr val="000000"/>
                </a:solidFill>
                <a:latin typeface="Canva Sans Bold"/>
                <a:ea typeface="Canva Sans Bold"/>
                <a:cs typeface="Canva Sans Bold"/>
                <a:sym typeface="Canva Sans Bold"/>
              </a:rPr>
              <a:t> - </a:t>
            </a:r>
          </a:p>
          <a:p>
            <a:pPr algn="ctr">
              <a:lnSpc>
                <a:spcPts val="9099"/>
              </a:lnSpc>
            </a:pPr>
          </a:p>
          <a:p>
            <a:pPr algn="ctr">
              <a:lnSpc>
                <a:spcPts val="9099"/>
              </a:lnSpc>
            </a:pPr>
            <a:r>
              <a:rPr lang="en-US" b="true" sz="6499">
                <a:solidFill>
                  <a:srgbClr val="000000"/>
                </a:solidFill>
                <a:latin typeface="Canva Sans Bold"/>
                <a:ea typeface="Canva Sans Bold"/>
                <a:cs typeface="Canva Sans Bold"/>
                <a:sym typeface="Canva Sans Bold"/>
              </a:rPr>
              <a:t>Acts of kindness build deeper connections.</a:t>
            </a:r>
          </a:p>
          <a:p>
            <a:pPr algn="ctr">
              <a:lnSpc>
                <a:spcPts val="9099"/>
              </a:lnSpc>
            </a:pPr>
          </a:p>
          <a:p>
            <a:pPr algn="ctr">
              <a:lnSpc>
                <a:spcPts val="909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313" r="0" b="-9313"/>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1667198"/>
            <a:ext cx="16230600" cy="6864351"/>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It Brings Spiritual Fulfillm</a:t>
            </a:r>
            <a:r>
              <a:rPr lang="en-US" b="true" sz="6499">
                <a:solidFill>
                  <a:srgbClr val="000000"/>
                </a:solidFill>
                <a:latin typeface="Canva Sans Bold"/>
                <a:ea typeface="Canva Sans Bold"/>
                <a:cs typeface="Canva Sans Bold"/>
                <a:sym typeface="Canva Sans Bold"/>
              </a:rPr>
              <a:t>ent  – </a:t>
            </a:r>
          </a:p>
          <a:p>
            <a:pPr algn="ctr">
              <a:lnSpc>
                <a:spcPts val="9099"/>
              </a:lnSpc>
            </a:pPr>
          </a:p>
          <a:p>
            <a:pPr algn="ctr">
              <a:lnSpc>
                <a:spcPts val="9099"/>
              </a:lnSpc>
            </a:pPr>
            <a:r>
              <a:rPr lang="en-US" b="true" sz="6499">
                <a:solidFill>
                  <a:srgbClr val="000000"/>
                </a:solidFill>
                <a:latin typeface="Canva Sans Bold"/>
                <a:ea typeface="Canva Sans Bold"/>
                <a:cs typeface="Canva Sans Bold"/>
                <a:sym typeface="Canva Sans Bold"/>
              </a:rPr>
              <a:t>Giving with a joyful heart aligns us </a:t>
            </a:r>
          </a:p>
          <a:p>
            <a:pPr algn="ctr">
              <a:lnSpc>
                <a:spcPts val="9099"/>
              </a:lnSpc>
            </a:pPr>
            <a:r>
              <a:rPr lang="en-US" b="true" sz="6499">
                <a:solidFill>
                  <a:srgbClr val="000000"/>
                </a:solidFill>
                <a:latin typeface="Canva Sans Bold"/>
                <a:ea typeface="Canva Sans Bold"/>
                <a:cs typeface="Canva Sans Bold"/>
                <a:sym typeface="Canva Sans Bold"/>
              </a:rPr>
              <a:t>with God’s purpose.</a:t>
            </a:r>
          </a:p>
          <a:p>
            <a:pPr algn="ctr">
              <a:lnSpc>
                <a:spcPts val="9099"/>
              </a:lnSpc>
            </a:pPr>
          </a:p>
          <a:p>
            <a:pPr algn="ctr">
              <a:lnSpc>
                <a:spcPts val="909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169622" y="1124269"/>
            <a:ext cx="13948755" cy="1094728"/>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Ways to Practice Generosity…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3000"/>
            </a:blip>
            <a:stretch>
              <a:fillRect l="0" t="-370" r="0" b="-370"/>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1667198"/>
            <a:ext cx="16230600" cy="6864351"/>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Giving Tim</a:t>
            </a:r>
            <a:r>
              <a:rPr lang="en-US" b="true" sz="6499">
                <a:solidFill>
                  <a:srgbClr val="000000"/>
                </a:solidFill>
                <a:latin typeface="Canva Sans Bold"/>
                <a:ea typeface="Canva Sans Bold"/>
                <a:cs typeface="Canva Sans Bold"/>
                <a:sym typeface="Canva Sans Bold"/>
              </a:rPr>
              <a:t>e –</a:t>
            </a:r>
          </a:p>
          <a:p>
            <a:pPr algn="ctr">
              <a:lnSpc>
                <a:spcPts val="9099"/>
              </a:lnSpc>
            </a:pPr>
          </a:p>
          <a:p>
            <a:pPr algn="ctr">
              <a:lnSpc>
                <a:spcPts val="9099"/>
              </a:lnSpc>
            </a:pPr>
            <a:r>
              <a:rPr lang="en-US" b="true" sz="6499">
                <a:solidFill>
                  <a:srgbClr val="000000"/>
                </a:solidFill>
                <a:latin typeface="Canva Sans Bold"/>
                <a:ea typeface="Canva Sans Bold"/>
                <a:cs typeface="Canva Sans Bold"/>
                <a:sym typeface="Canva Sans Bold"/>
              </a:rPr>
              <a:t>Volunteer</a:t>
            </a:r>
            <a:r>
              <a:rPr lang="en-US" b="true" sz="6499">
                <a:solidFill>
                  <a:srgbClr val="000000"/>
                </a:solidFill>
                <a:latin typeface="Canva Sans Bold"/>
                <a:ea typeface="Canva Sans Bold"/>
                <a:cs typeface="Canva Sans Bold"/>
                <a:sym typeface="Canva Sans Bold"/>
              </a:rPr>
              <a:t>ing and helping others.</a:t>
            </a:r>
          </a:p>
          <a:p>
            <a:pPr algn="l">
              <a:lnSpc>
                <a:spcPts val="9099"/>
              </a:lnSpc>
            </a:pPr>
          </a:p>
          <a:p>
            <a:pPr algn="ctr">
              <a:lnSpc>
                <a:spcPts val="9099"/>
              </a:lnSpc>
            </a:pPr>
          </a:p>
          <a:p>
            <a:pPr algn="ctr">
              <a:lnSpc>
                <a:spcPts val="909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38888" r="0" b="-38888"/>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1667198"/>
            <a:ext cx="16230600" cy="6864351"/>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Sharing R</a:t>
            </a:r>
            <a:r>
              <a:rPr lang="en-US" b="true" sz="6499">
                <a:solidFill>
                  <a:srgbClr val="000000"/>
                </a:solidFill>
                <a:latin typeface="Canva Sans Bold"/>
                <a:ea typeface="Canva Sans Bold"/>
                <a:cs typeface="Canva Sans Bold"/>
                <a:sym typeface="Canva Sans Bold"/>
              </a:rPr>
              <a:t>esources – </a:t>
            </a:r>
          </a:p>
          <a:p>
            <a:pPr algn="ctr">
              <a:lnSpc>
                <a:spcPts val="9099"/>
              </a:lnSpc>
            </a:pPr>
          </a:p>
          <a:p>
            <a:pPr algn="ctr">
              <a:lnSpc>
                <a:spcPts val="9099"/>
              </a:lnSpc>
            </a:pPr>
            <a:r>
              <a:rPr lang="en-US" b="true" sz="6499">
                <a:solidFill>
                  <a:srgbClr val="000000"/>
                </a:solidFill>
                <a:latin typeface="Canva Sans Bold"/>
                <a:ea typeface="Canva Sans Bold"/>
                <a:cs typeface="Canva Sans Bold"/>
                <a:sym typeface="Canva Sans Bold"/>
              </a:rPr>
              <a:t>Support</a:t>
            </a:r>
            <a:r>
              <a:rPr lang="en-US" b="true" sz="6499">
                <a:solidFill>
                  <a:srgbClr val="000000"/>
                </a:solidFill>
                <a:latin typeface="Canva Sans Bold"/>
                <a:ea typeface="Canva Sans Bold"/>
                <a:cs typeface="Canva Sans Bold"/>
                <a:sym typeface="Canva Sans Bold"/>
              </a:rPr>
              <a:t>ing those in need.</a:t>
            </a:r>
          </a:p>
          <a:p>
            <a:pPr algn="l">
              <a:lnSpc>
                <a:spcPts val="9099"/>
              </a:lnSpc>
            </a:pPr>
          </a:p>
          <a:p>
            <a:pPr algn="ctr">
              <a:lnSpc>
                <a:spcPts val="9099"/>
              </a:lnSpc>
            </a:pPr>
          </a:p>
          <a:p>
            <a:pPr algn="ctr">
              <a:lnSpc>
                <a:spcPts val="9099"/>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151" r="0" b="-9151"/>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1667198"/>
            <a:ext cx="16230600" cy="8016876"/>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Offering Enc</a:t>
            </a:r>
            <a:r>
              <a:rPr lang="en-US" b="true" sz="6499">
                <a:solidFill>
                  <a:srgbClr val="000000"/>
                </a:solidFill>
                <a:latin typeface="Canva Sans Bold"/>
                <a:ea typeface="Canva Sans Bold"/>
                <a:cs typeface="Canva Sans Bold"/>
                <a:sym typeface="Canva Sans Bold"/>
              </a:rPr>
              <a:t>ouragement  – </a:t>
            </a:r>
          </a:p>
          <a:p>
            <a:pPr algn="ctr">
              <a:lnSpc>
                <a:spcPts val="9099"/>
              </a:lnSpc>
            </a:pPr>
          </a:p>
          <a:p>
            <a:pPr algn="ctr">
              <a:lnSpc>
                <a:spcPts val="9099"/>
              </a:lnSpc>
            </a:pPr>
            <a:r>
              <a:rPr lang="en-US" b="true" sz="6499">
                <a:solidFill>
                  <a:srgbClr val="000000"/>
                </a:solidFill>
                <a:latin typeface="Canva Sans Bold"/>
                <a:ea typeface="Canva Sans Bold"/>
                <a:cs typeface="Canva Sans Bold"/>
                <a:sym typeface="Canva Sans Bold"/>
              </a:rPr>
              <a:t>Speak</a:t>
            </a:r>
            <a:r>
              <a:rPr lang="en-US" b="true" sz="6499">
                <a:solidFill>
                  <a:srgbClr val="000000"/>
                </a:solidFill>
                <a:latin typeface="Canva Sans Bold"/>
                <a:ea typeface="Canva Sans Bold"/>
                <a:cs typeface="Canva Sans Bold"/>
                <a:sym typeface="Canva Sans Bold"/>
              </a:rPr>
              <a:t>ing words of kindness and hope.</a:t>
            </a:r>
          </a:p>
          <a:p>
            <a:pPr algn="ctr">
              <a:lnSpc>
                <a:spcPts val="9099"/>
              </a:lnSpc>
            </a:pPr>
          </a:p>
          <a:p>
            <a:pPr algn="l">
              <a:lnSpc>
                <a:spcPts val="9099"/>
              </a:lnSpc>
            </a:pPr>
          </a:p>
          <a:p>
            <a:pPr algn="ctr">
              <a:lnSpc>
                <a:spcPts val="9099"/>
              </a:lnSpc>
            </a:pPr>
          </a:p>
          <a:p>
            <a:pPr algn="ctr">
              <a:lnSpc>
                <a:spcPts val="9099"/>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1028700" y="904875"/>
            <a:ext cx="16230600" cy="2228203"/>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The Joy of Giving – Discovering the blessings of generosity and kindness.</a:t>
            </a:r>
          </a:p>
        </p:txBody>
      </p:sp>
      <p:sp>
        <p:nvSpPr>
          <p:cNvPr name="TextBox 4" id="4"/>
          <p:cNvSpPr txBox="true"/>
          <p:nvPr/>
        </p:nvSpPr>
        <p:spPr>
          <a:xfrm rot="0">
            <a:off x="1617897" y="4264836"/>
            <a:ext cx="15052206" cy="3162288"/>
          </a:xfrm>
          <a:prstGeom prst="rect">
            <a:avLst/>
          </a:prstGeom>
        </p:spPr>
        <p:txBody>
          <a:bodyPr anchor="t" rtlCol="false" tIns="0" lIns="0" bIns="0" rIns="0">
            <a:spAutoFit/>
          </a:bodyPr>
          <a:lstStyle/>
          <a:p>
            <a:pPr algn="ctr">
              <a:lnSpc>
                <a:spcPts val="8400"/>
              </a:lnSpc>
            </a:pPr>
            <a:r>
              <a:rPr lang="en-US" b="true" sz="6000" i="true">
                <a:solidFill>
                  <a:srgbClr val="FFFFFF"/>
                </a:solidFill>
                <a:latin typeface="Canva Sans Bold Italics"/>
                <a:ea typeface="Canva Sans Bold Italics"/>
                <a:cs typeface="Canva Sans Bold Italics"/>
                <a:sym typeface="Canva Sans Bold Italics"/>
              </a:rPr>
              <a:t>Uncovering how generosity reflects God’s heart, strengthens relationships, and bring deep spiritual joy.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7000"/>
            </a:blip>
            <a:stretch>
              <a:fillRect l="-12068" t="0" r="-12068" b="0"/>
            </a:stretch>
          </a:blipFill>
        </p:spPr>
      </p:sp>
      <p:sp>
        <p:nvSpPr>
          <p:cNvPr name="TextBox 3" id="3"/>
          <p:cNvSpPr txBox="true"/>
          <p:nvPr/>
        </p:nvSpPr>
        <p:spPr>
          <a:xfrm rot="0">
            <a:off x="2305848" y="2474915"/>
            <a:ext cx="13676304" cy="1094728"/>
          </a:xfrm>
          <a:prstGeom prst="rect">
            <a:avLst/>
          </a:prstGeom>
        </p:spPr>
        <p:txBody>
          <a:bodyPr anchor="t" rtlCol="false" tIns="0" lIns="0" bIns="0" rIns="0">
            <a:spAutoFit/>
          </a:bodyPr>
          <a:lstStyle/>
          <a:p>
            <a:pPr algn="ctr">
              <a:lnSpc>
                <a:spcPts val="8960"/>
              </a:lnSpc>
            </a:pPr>
            <a:r>
              <a:rPr lang="en-US" sz="6400" b="true">
                <a:solidFill>
                  <a:srgbClr val="000000"/>
                </a:solidFill>
                <a:latin typeface="Canva Sans Bold"/>
                <a:ea typeface="Canva Sans Bold"/>
                <a:cs typeface="Canva Sans Bold"/>
                <a:sym typeface="Canva Sans Bold"/>
              </a:rPr>
              <a:t>Cheerful Giving from the Heart…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9000"/>
            </a:blip>
            <a:stretch>
              <a:fillRect l="0" t="-9259" r="0" b="-9259"/>
            </a:stretch>
          </a:blipFill>
        </p:spPr>
      </p:sp>
      <p:sp>
        <p:nvSpPr>
          <p:cNvPr name="TextBox 3" id="3"/>
          <p:cNvSpPr txBox="true"/>
          <p:nvPr/>
        </p:nvSpPr>
        <p:spPr>
          <a:xfrm rot="0">
            <a:off x="1763955" y="1372238"/>
            <a:ext cx="14760089" cy="7445362"/>
          </a:xfrm>
          <a:prstGeom prst="rect">
            <a:avLst/>
          </a:prstGeom>
        </p:spPr>
        <p:txBody>
          <a:bodyPr anchor="t" rtlCol="false" tIns="0" lIns="0" bIns="0" rIns="0">
            <a:spAutoFit/>
          </a:bodyPr>
          <a:lstStyle/>
          <a:p>
            <a:pPr algn="ctr">
              <a:lnSpc>
                <a:spcPts val="7280"/>
              </a:lnSpc>
            </a:pPr>
            <a:r>
              <a:rPr lang="en-US" sz="5200" b="true">
                <a:solidFill>
                  <a:srgbClr val="000000"/>
                </a:solidFill>
                <a:latin typeface="Canva Sans Bold"/>
                <a:ea typeface="Canva Sans Bold"/>
                <a:cs typeface="Canva Sans Bold"/>
                <a:sym typeface="Canva Sans Bold"/>
              </a:rPr>
              <a:t>Objective: Teach that true generosity flows from a joyful and willing heart.</a:t>
            </a:r>
          </a:p>
          <a:p>
            <a:pPr algn="ctr">
              <a:lnSpc>
                <a:spcPts val="4340"/>
              </a:lnSpc>
            </a:pPr>
          </a:p>
          <a:p>
            <a:pPr algn="ctr">
              <a:lnSpc>
                <a:spcPts val="6720"/>
              </a:lnSpc>
            </a:pPr>
            <a:r>
              <a:rPr lang="en-US" sz="4800" b="true">
                <a:solidFill>
                  <a:srgbClr val="FFFFFF"/>
                </a:solidFill>
                <a:latin typeface="Canva Sans Bold"/>
                <a:ea typeface="Canva Sans Bold"/>
                <a:cs typeface="Canva Sans Bold"/>
                <a:sym typeface="Canva Sans Bold"/>
              </a:rPr>
              <a:t>2 Corinthians 9:6-7 – </a:t>
            </a:r>
            <a:r>
              <a:rPr lang="en-US" sz="4800" b="true">
                <a:solidFill>
                  <a:srgbClr val="BE1414"/>
                </a:solidFill>
                <a:latin typeface="Canva Sans Bold"/>
                <a:ea typeface="Canva Sans Bold"/>
                <a:cs typeface="Canva Sans Bold"/>
                <a:sym typeface="Canva Sans Bold"/>
              </a:rPr>
              <a:t>“Whoever sows sparingly will also reap sparingly, and whoever sows generously will also reap generously. Each of you should give what you have decided in your heart to give, not reluctantly or under compulsion, for God loves a cheerful giver.”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888" r="0" b="-8888"/>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1028700" y="904875"/>
            <a:ext cx="16230600" cy="3361678"/>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Lesson 5… The Joy of Giving – Discovering the blessings of generosity and kindness.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227120" y="1621336"/>
            <a:ext cx="13833760" cy="2095500"/>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Bold"/>
                <a:ea typeface="Canva Sans Bold"/>
                <a:cs typeface="Canva Sans Bold"/>
                <a:sym typeface="Canva Sans Bold"/>
              </a:rPr>
              <a:t>What does it mean to “sow generously”?</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227120" y="1611811"/>
            <a:ext cx="13833760" cy="2228203"/>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Why does God love a cheerful giver?</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3000"/>
            </a:blip>
            <a:stretch>
              <a:fillRect l="0" t="-9259" r="0" b="-9259"/>
            </a:stretch>
          </a:blipFill>
        </p:spPr>
      </p:sp>
      <p:sp>
        <p:nvSpPr>
          <p:cNvPr name="TextBox 3" id="3"/>
          <p:cNvSpPr txBox="true"/>
          <p:nvPr/>
        </p:nvSpPr>
        <p:spPr>
          <a:xfrm rot="0">
            <a:off x="1763955" y="2794829"/>
            <a:ext cx="14760089" cy="1094728"/>
          </a:xfrm>
          <a:prstGeom prst="rect">
            <a:avLst/>
          </a:prstGeom>
        </p:spPr>
        <p:txBody>
          <a:bodyPr anchor="t" rtlCol="false" tIns="0" lIns="0" bIns="0" rIns="0">
            <a:spAutoFit/>
          </a:bodyPr>
          <a:lstStyle/>
          <a:p>
            <a:pPr algn="ctr">
              <a:lnSpc>
                <a:spcPts val="8960"/>
              </a:lnSpc>
            </a:pPr>
            <a:r>
              <a:rPr lang="en-US" sz="6400" b="true">
                <a:solidFill>
                  <a:srgbClr val="000000"/>
                </a:solidFill>
                <a:latin typeface="Canva Sans Bold"/>
                <a:ea typeface="Canva Sans Bold"/>
                <a:cs typeface="Canva Sans Bold"/>
                <a:sym typeface="Canva Sans Bold"/>
              </a:rPr>
              <a:t>Gene</a:t>
            </a:r>
            <a:r>
              <a:rPr lang="en-US" b="true" sz="6400">
                <a:solidFill>
                  <a:srgbClr val="000000"/>
                </a:solidFill>
                <a:latin typeface="Canva Sans Bold"/>
                <a:ea typeface="Canva Sans Bold"/>
                <a:cs typeface="Canva Sans Bold"/>
                <a:sym typeface="Canva Sans Bold"/>
              </a:rPr>
              <a:t>rosity Refreshes the Soul…</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9000"/>
            </a:blip>
            <a:stretch>
              <a:fillRect l="0" t="-9259" r="0" b="-9259"/>
            </a:stretch>
          </a:blipFill>
        </p:spPr>
      </p:sp>
      <p:sp>
        <p:nvSpPr>
          <p:cNvPr name="TextBox 3" id="3"/>
          <p:cNvSpPr txBox="true"/>
          <p:nvPr/>
        </p:nvSpPr>
        <p:spPr>
          <a:xfrm rot="0">
            <a:off x="1763955" y="1372238"/>
            <a:ext cx="14760089" cy="5506707"/>
          </a:xfrm>
          <a:prstGeom prst="rect">
            <a:avLst/>
          </a:prstGeom>
        </p:spPr>
        <p:txBody>
          <a:bodyPr anchor="t" rtlCol="false" tIns="0" lIns="0" bIns="0" rIns="0">
            <a:spAutoFit/>
          </a:bodyPr>
          <a:lstStyle/>
          <a:p>
            <a:pPr algn="ctr">
              <a:lnSpc>
                <a:spcPts val="7280"/>
              </a:lnSpc>
            </a:pPr>
            <a:r>
              <a:rPr lang="en-US" sz="5200" b="true">
                <a:solidFill>
                  <a:srgbClr val="000000"/>
                </a:solidFill>
                <a:latin typeface="Canva Sans Bold"/>
                <a:ea typeface="Canva Sans Bold"/>
                <a:cs typeface="Canva Sans Bold"/>
                <a:sym typeface="Canva Sans Bold"/>
              </a:rPr>
              <a:t>Objective: Explore how giving brings spiritual renewal and prosperity.</a:t>
            </a:r>
          </a:p>
          <a:p>
            <a:pPr algn="ctr">
              <a:lnSpc>
                <a:spcPts val="7280"/>
              </a:lnSpc>
            </a:pPr>
          </a:p>
          <a:p>
            <a:pPr algn="ctr">
              <a:lnSpc>
                <a:spcPts val="7280"/>
              </a:lnSpc>
            </a:pPr>
            <a:r>
              <a:rPr lang="en-US" sz="5200" b="true">
                <a:solidFill>
                  <a:srgbClr val="FFFFFF"/>
                </a:solidFill>
                <a:latin typeface="Canva Sans Bold"/>
                <a:ea typeface="Canva Sans Bold"/>
                <a:cs typeface="Canva Sans Bold"/>
                <a:sym typeface="Canva Sans Bold"/>
              </a:rPr>
              <a:t>Proverbs 11:25 – </a:t>
            </a:r>
            <a:r>
              <a:rPr lang="en-US" sz="5200" b="true">
                <a:solidFill>
                  <a:srgbClr val="BE1414"/>
                </a:solidFill>
                <a:latin typeface="Canva Sans Bold"/>
                <a:ea typeface="Canva Sans Bold"/>
                <a:cs typeface="Canva Sans Bold"/>
                <a:sym typeface="Canva Sans Bold"/>
              </a:rPr>
              <a:t>“A generous person will prosper; whoever refreshes others will be refreshed.”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227120" y="1621336"/>
            <a:ext cx="13833760" cy="2095500"/>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Bold"/>
                <a:ea typeface="Canva Sans Bold"/>
                <a:cs typeface="Canva Sans Bold"/>
                <a:sym typeface="Canva Sans Bold"/>
              </a:rPr>
              <a:t>How does generosity “refresh” both the giver and receiver?</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227120" y="1621336"/>
            <a:ext cx="13833760" cy="2095500"/>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Bold"/>
                <a:ea typeface="Canva Sans Bold"/>
                <a:cs typeface="Canva Sans Bold"/>
                <a:sym typeface="Canva Sans Bold"/>
              </a:rPr>
              <a:t>What are examples of non-material generosity?</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3000"/>
            </a:blip>
            <a:stretch>
              <a:fillRect l="0" t="-777" r="0" b="-777"/>
            </a:stretch>
          </a:blipFill>
        </p:spPr>
      </p:sp>
      <p:sp>
        <p:nvSpPr>
          <p:cNvPr name="TextBox 3" id="3"/>
          <p:cNvSpPr txBox="true"/>
          <p:nvPr/>
        </p:nvSpPr>
        <p:spPr>
          <a:xfrm rot="0">
            <a:off x="1763955" y="2578446"/>
            <a:ext cx="14760089" cy="1094728"/>
          </a:xfrm>
          <a:prstGeom prst="rect">
            <a:avLst/>
          </a:prstGeom>
        </p:spPr>
        <p:txBody>
          <a:bodyPr anchor="t" rtlCol="false" tIns="0" lIns="0" bIns="0" rIns="0">
            <a:spAutoFit/>
          </a:bodyPr>
          <a:lstStyle/>
          <a:p>
            <a:pPr algn="ctr">
              <a:lnSpc>
                <a:spcPts val="8960"/>
              </a:lnSpc>
            </a:pPr>
            <a:r>
              <a:rPr lang="en-US" sz="6400" b="true">
                <a:solidFill>
                  <a:srgbClr val="000000"/>
                </a:solidFill>
                <a:latin typeface="Canva Sans Bold"/>
                <a:ea typeface="Canva Sans Bold"/>
                <a:cs typeface="Canva Sans Bold"/>
                <a:sym typeface="Canva Sans Bold"/>
              </a:rPr>
              <a:t>Abundance Through Giving…</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9000"/>
            </a:blip>
            <a:stretch>
              <a:fillRect l="0" t="-9259" r="0" b="-9259"/>
            </a:stretch>
          </a:blipFill>
        </p:spPr>
      </p:sp>
      <p:sp>
        <p:nvSpPr>
          <p:cNvPr name="TextBox 3" id="3"/>
          <p:cNvSpPr txBox="true"/>
          <p:nvPr/>
        </p:nvSpPr>
        <p:spPr>
          <a:xfrm rot="0">
            <a:off x="1763955" y="1372238"/>
            <a:ext cx="14760089" cy="6430632"/>
          </a:xfrm>
          <a:prstGeom prst="rect">
            <a:avLst/>
          </a:prstGeom>
        </p:spPr>
        <p:txBody>
          <a:bodyPr anchor="t" rtlCol="false" tIns="0" lIns="0" bIns="0" rIns="0">
            <a:spAutoFit/>
          </a:bodyPr>
          <a:lstStyle/>
          <a:p>
            <a:pPr algn="ctr">
              <a:lnSpc>
                <a:spcPts val="7280"/>
              </a:lnSpc>
            </a:pPr>
            <a:r>
              <a:rPr lang="en-US" sz="5200" b="true">
                <a:solidFill>
                  <a:srgbClr val="000000"/>
                </a:solidFill>
                <a:latin typeface="Canva Sans Bold"/>
                <a:ea typeface="Canva Sans Bold"/>
                <a:cs typeface="Canva Sans Bold"/>
                <a:sym typeface="Canva Sans Bold"/>
              </a:rPr>
              <a:t>Objective: Teach that generosity leads to spiritual and relational abundance.</a:t>
            </a:r>
          </a:p>
          <a:p>
            <a:pPr algn="ctr">
              <a:lnSpc>
                <a:spcPts val="7280"/>
              </a:lnSpc>
            </a:pPr>
          </a:p>
          <a:p>
            <a:pPr algn="ctr">
              <a:lnSpc>
                <a:spcPts val="7280"/>
              </a:lnSpc>
            </a:pPr>
            <a:r>
              <a:rPr lang="en-US" sz="5200" b="true">
                <a:solidFill>
                  <a:srgbClr val="FFFFFF"/>
                </a:solidFill>
                <a:latin typeface="Canva Sans Bold"/>
                <a:ea typeface="Canva Sans Bold"/>
                <a:cs typeface="Canva Sans Bold"/>
                <a:sym typeface="Canva Sans Bold"/>
              </a:rPr>
              <a:t>Luke 6:38 – </a:t>
            </a:r>
            <a:r>
              <a:rPr lang="en-US" sz="5200" b="true">
                <a:solidFill>
                  <a:srgbClr val="BE1414"/>
                </a:solidFill>
                <a:latin typeface="Canva Sans Bold"/>
                <a:ea typeface="Canva Sans Bold"/>
                <a:cs typeface="Canva Sans Bold"/>
                <a:sym typeface="Canva Sans Bold"/>
              </a:rPr>
              <a:t>“Give, and it will be given to you. A good measure, pressed down, shaken together and running over, will be poured into your lap.”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227120" y="1621336"/>
            <a:ext cx="13833760" cy="2095500"/>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Bold"/>
                <a:ea typeface="Canva Sans Bold"/>
                <a:cs typeface="Canva Sans Bold"/>
                <a:sym typeface="Canva Sans Bold"/>
              </a:rPr>
              <a:t>What does “pressed down, shaken together, running over” mean?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227120" y="1621336"/>
            <a:ext cx="13833760" cy="2095500"/>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Bold"/>
                <a:ea typeface="Canva Sans Bold"/>
                <a:cs typeface="Canva Sans Bold"/>
                <a:sym typeface="Canva Sans Bold"/>
              </a:rPr>
              <a:t>How does giving open us to receive more from God?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2235411" y="962025"/>
            <a:ext cx="13817178" cy="2527921"/>
          </a:xfrm>
          <a:prstGeom prst="rect">
            <a:avLst/>
          </a:prstGeom>
        </p:spPr>
        <p:txBody>
          <a:bodyPr anchor="t" rtlCol="false" tIns="0" lIns="0" bIns="0" rIns="0">
            <a:spAutoFit/>
          </a:bodyPr>
          <a:lstStyle/>
          <a:p>
            <a:pPr algn="ctr">
              <a:lnSpc>
                <a:spcPts val="5040"/>
              </a:lnSpc>
            </a:pPr>
            <a:r>
              <a:rPr lang="en-US" sz="3600" b="true">
                <a:solidFill>
                  <a:srgbClr val="000000"/>
                </a:solidFill>
                <a:latin typeface="Canva Sans Bold"/>
                <a:ea typeface="Canva Sans Bold"/>
                <a:cs typeface="Canva Sans Bold"/>
                <a:sym typeface="Canva Sans Bold"/>
              </a:rPr>
              <a:t>Giving is more than just an act—it’s a way of life that reflects God’s love and brings joy to both the giver and the receiver. The Bible teaches that generosity leads to blessings, strengthens relationships, and deepens our faith.</a:t>
            </a:r>
          </a:p>
        </p:txBody>
      </p:sp>
      <p:sp>
        <p:nvSpPr>
          <p:cNvPr name="TextBox 4" id="4"/>
          <p:cNvSpPr txBox="true"/>
          <p:nvPr/>
        </p:nvSpPr>
        <p:spPr>
          <a:xfrm rot="0">
            <a:off x="1028700" y="5601000"/>
            <a:ext cx="10374824" cy="2720326"/>
          </a:xfrm>
          <a:prstGeom prst="rect">
            <a:avLst/>
          </a:prstGeom>
        </p:spPr>
        <p:txBody>
          <a:bodyPr anchor="t" rtlCol="false" tIns="0" lIns="0" bIns="0" rIns="0">
            <a:spAutoFit/>
          </a:bodyPr>
          <a:lstStyle/>
          <a:p>
            <a:pPr algn="ctr">
              <a:lnSpc>
                <a:spcPts val="5460"/>
              </a:lnSpc>
              <a:spcBef>
                <a:spcPct val="0"/>
              </a:spcBef>
            </a:pPr>
            <a:r>
              <a:rPr lang="en-US" b="true" sz="3900">
                <a:solidFill>
                  <a:srgbClr val="FFFFFF"/>
                </a:solidFill>
                <a:latin typeface="Canva Sans Bold"/>
                <a:ea typeface="Canva Sans Bold"/>
                <a:cs typeface="Canva Sans Bold"/>
                <a:sym typeface="Canva Sans Bold"/>
              </a:rPr>
              <a:t>The Bible</a:t>
            </a:r>
            <a:r>
              <a:rPr lang="en-US" b="true" sz="3900">
                <a:solidFill>
                  <a:srgbClr val="FFFFFF"/>
                </a:solidFill>
                <a:latin typeface="Canva Sans Bold"/>
                <a:ea typeface="Canva Sans Bold"/>
                <a:cs typeface="Canva Sans Bold"/>
                <a:sym typeface="Canva Sans Bold"/>
              </a:rPr>
              <a:t> teaches that generosity leads to:</a:t>
            </a:r>
          </a:p>
          <a:p>
            <a:pPr algn="l" marL="842127" indent="-421063" lvl="1">
              <a:lnSpc>
                <a:spcPts val="5460"/>
              </a:lnSpc>
              <a:buFont typeface="Arial"/>
              <a:buChar char="•"/>
            </a:pPr>
            <a:r>
              <a:rPr lang="en-US" b="true" sz="3900">
                <a:solidFill>
                  <a:srgbClr val="FFFFFF"/>
                </a:solidFill>
                <a:latin typeface="Canva Sans Bold"/>
                <a:ea typeface="Canva Sans Bold"/>
                <a:cs typeface="Canva Sans Bold"/>
                <a:sym typeface="Canva Sans Bold"/>
              </a:rPr>
              <a:t> blessings, </a:t>
            </a:r>
          </a:p>
          <a:p>
            <a:pPr algn="l" marL="842127" indent="-421063" lvl="1">
              <a:lnSpc>
                <a:spcPts val="5460"/>
              </a:lnSpc>
              <a:buFont typeface="Arial"/>
              <a:buChar char="•"/>
            </a:pPr>
            <a:r>
              <a:rPr lang="en-US" b="true" sz="3900">
                <a:solidFill>
                  <a:srgbClr val="FFFFFF"/>
                </a:solidFill>
                <a:latin typeface="Canva Sans Bold"/>
                <a:ea typeface="Canva Sans Bold"/>
                <a:cs typeface="Canva Sans Bold"/>
                <a:sym typeface="Canva Sans Bold"/>
              </a:rPr>
              <a:t>strengthens relationships, and </a:t>
            </a:r>
          </a:p>
          <a:p>
            <a:pPr algn="l" marL="842127" indent="-421063" lvl="1">
              <a:lnSpc>
                <a:spcPts val="5460"/>
              </a:lnSpc>
              <a:buFont typeface="Arial"/>
              <a:buChar char="•"/>
            </a:pPr>
            <a:r>
              <a:rPr lang="en-US" b="true" sz="3900">
                <a:solidFill>
                  <a:srgbClr val="FFFFFF"/>
                </a:solidFill>
                <a:latin typeface="Canva Sans Bold"/>
                <a:ea typeface="Canva Sans Bold"/>
                <a:cs typeface="Canva Sans Bold"/>
                <a:sym typeface="Canva Sans Bold"/>
              </a:rPr>
              <a:t>deepens our faith.</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3000"/>
            </a:blip>
            <a:stretch>
              <a:fillRect l="0" t="-9313" r="0" b="-9313"/>
            </a:stretch>
          </a:blipFill>
        </p:spPr>
      </p:sp>
      <p:sp>
        <p:nvSpPr>
          <p:cNvPr name="TextBox 3" id="3"/>
          <p:cNvSpPr txBox="true"/>
          <p:nvPr/>
        </p:nvSpPr>
        <p:spPr>
          <a:xfrm rot="0">
            <a:off x="1763955" y="2578446"/>
            <a:ext cx="14760089" cy="1094728"/>
          </a:xfrm>
          <a:prstGeom prst="rect">
            <a:avLst/>
          </a:prstGeom>
        </p:spPr>
        <p:txBody>
          <a:bodyPr anchor="t" rtlCol="false" tIns="0" lIns="0" bIns="0" rIns="0">
            <a:spAutoFit/>
          </a:bodyPr>
          <a:lstStyle/>
          <a:p>
            <a:pPr algn="ctr">
              <a:lnSpc>
                <a:spcPts val="8960"/>
              </a:lnSpc>
            </a:pPr>
            <a:r>
              <a:rPr lang="en-US" sz="6400" b="true">
                <a:solidFill>
                  <a:srgbClr val="000000"/>
                </a:solidFill>
                <a:latin typeface="Canva Sans Bold"/>
                <a:ea typeface="Canva Sans Bold"/>
                <a:cs typeface="Canva Sans Bold"/>
                <a:sym typeface="Canva Sans Bold"/>
              </a:rPr>
              <a:t>Living a Lifestyle of Generosity…</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9000"/>
            </a:blip>
            <a:stretch>
              <a:fillRect l="0" t="-9259" r="0" b="-9259"/>
            </a:stretch>
          </a:blipFill>
        </p:spPr>
      </p:sp>
      <p:sp>
        <p:nvSpPr>
          <p:cNvPr name="TextBox 3" id="3"/>
          <p:cNvSpPr txBox="true"/>
          <p:nvPr/>
        </p:nvSpPr>
        <p:spPr>
          <a:xfrm rot="0">
            <a:off x="1763955" y="1372238"/>
            <a:ext cx="14760089" cy="6430632"/>
          </a:xfrm>
          <a:prstGeom prst="rect">
            <a:avLst/>
          </a:prstGeom>
        </p:spPr>
        <p:txBody>
          <a:bodyPr anchor="t" rtlCol="false" tIns="0" lIns="0" bIns="0" rIns="0">
            <a:spAutoFit/>
          </a:bodyPr>
          <a:lstStyle/>
          <a:p>
            <a:pPr algn="ctr">
              <a:lnSpc>
                <a:spcPts val="7280"/>
              </a:lnSpc>
            </a:pPr>
            <a:r>
              <a:rPr lang="en-US" sz="5200" b="true">
                <a:solidFill>
                  <a:srgbClr val="000000"/>
                </a:solidFill>
                <a:latin typeface="Canva Sans Bold"/>
                <a:ea typeface="Canva Sans Bold"/>
                <a:cs typeface="Canva Sans Bold"/>
                <a:sym typeface="Canva Sans Bold"/>
              </a:rPr>
              <a:t>Objective: Encourage students to </a:t>
            </a:r>
            <a:r>
              <a:rPr lang="en-US" sz="5200" b="true">
                <a:solidFill>
                  <a:srgbClr val="000000"/>
                </a:solidFill>
                <a:latin typeface="Canva Sans Bold"/>
                <a:ea typeface="Canva Sans Bold"/>
                <a:cs typeface="Canva Sans Bold"/>
                <a:sym typeface="Canva Sans Bold"/>
              </a:rPr>
              <a:t>embra</a:t>
            </a:r>
            <a:r>
              <a:rPr lang="en-US" sz="5200" b="true">
                <a:solidFill>
                  <a:srgbClr val="000000"/>
                </a:solidFill>
                <a:latin typeface="Canva Sans Bold"/>
                <a:ea typeface="Canva Sans Bold"/>
                <a:cs typeface="Canva Sans Bold"/>
                <a:sym typeface="Canva Sans Bold"/>
              </a:rPr>
              <a:t>c</a:t>
            </a:r>
            <a:r>
              <a:rPr lang="en-US" sz="5200" b="true">
                <a:solidFill>
                  <a:srgbClr val="000000"/>
                </a:solidFill>
                <a:latin typeface="Canva Sans Bold"/>
                <a:ea typeface="Canva Sans Bold"/>
                <a:cs typeface="Canva Sans Bold"/>
                <a:sym typeface="Canva Sans Bold"/>
              </a:rPr>
              <a:t>e generosity as</a:t>
            </a:r>
            <a:r>
              <a:rPr lang="en-US" sz="5200" b="true">
                <a:solidFill>
                  <a:srgbClr val="000000"/>
                </a:solidFill>
                <a:latin typeface="Canva Sans Bold"/>
                <a:ea typeface="Canva Sans Bold"/>
                <a:cs typeface="Canva Sans Bold"/>
                <a:sym typeface="Canva Sans Bold"/>
              </a:rPr>
              <a:t> </a:t>
            </a:r>
            <a:r>
              <a:rPr lang="en-US" sz="5200" b="true">
                <a:solidFill>
                  <a:srgbClr val="000000"/>
                </a:solidFill>
                <a:latin typeface="Canva Sans Bold"/>
                <a:ea typeface="Canva Sans Bold"/>
                <a:cs typeface="Canva Sans Bold"/>
                <a:sym typeface="Canva Sans Bold"/>
              </a:rPr>
              <a:t>a daily spiritua</a:t>
            </a:r>
            <a:r>
              <a:rPr lang="en-US" sz="5200" b="true">
                <a:solidFill>
                  <a:srgbClr val="000000"/>
                </a:solidFill>
                <a:latin typeface="Canva Sans Bold"/>
                <a:ea typeface="Canva Sans Bold"/>
                <a:cs typeface="Canva Sans Bold"/>
                <a:sym typeface="Canva Sans Bold"/>
              </a:rPr>
              <a:t>l practic</a:t>
            </a:r>
            <a:r>
              <a:rPr lang="en-US" sz="5200" b="true">
                <a:solidFill>
                  <a:srgbClr val="000000"/>
                </a:solidFill>
                <a:latin typeface="Canva Sans Bold"/>
                <a:ea typeface="Canva Sans Bold"/>
                <a:cs typeface="Canva Sans Bold"/>
                <a:sym typeface="Canva Sans Bold"/>
              </a:rPr>
              <a:t>e.</a:t>
            </a:r>
          </a:p>
          <a:p>
            <a:pPr algn="ctr">
              <a:lnSpc>
                <a:spcPts val="7280"/>
              </a:lnSpc>
            </a:pPr>
          </a:p>
          <a:p>
            <a:pPr algn="ctr" marL="2245579" indent="-748526" lvl="2">
              <a:lnSpc>
                <a:spcPts val="7280"/>
              </a:lnSpc>
              <a:buFont typeface="Arial"/>
              <a:buChar char="⚬"/>
            </a:pPr>
            <a:r>
              <a:rPr lang="en-US" b="true" sz="5200">
                <a:solidFill>
                  <a:srgbClr val="000000"/>
                </a:solidFill>
                <a:latin typeface="Canva Sans Bold"/>
                <a:ea typeface="Canva Sans Bold"/>
                <a:cs typeface="Canva Sans Bold"/>
                <a:sym typeface="Canva Sans Bold"/>
              </a:rPr>
              <a:t>Giving reflects God’s love</a:t>
            </a:r>
          </a:p>
          <a:p>
            <a:pPr algn="ctr" marL="2245579" indent="-748526" lvl="2">
              <a:lnSpc>
                <a:spcPts val="7280"/>
              </a:lnSpc>
              <a:buFont typeface="Arial"/>
              <a:buChar char="⚬"/>
            </a:pPr>
            <a:r>
              <a:rPr lang="en-US" b="true" sz="5200">
                <a:solidFill>
                  <a:srgbClr val="000000"/>
                </a:solidFill>
                <a:latin typeface="Canva Sans Bold"/>
                <a:ea typeface="Canva Sans Bold"/>
                <a:cs typeface="Canva Sans Bold"/>
                <a:sym typeface="Canva Sans Bold"/>
              </a:rPr>
              <a:t>Strengthens relationships</a:t>
            </a:r>
          </a:p>
          <a:p>
            <a:pPr algn="ctr" marL="2245579" indent="-748526" lvl="2">
              <a:lnSpc>
                <a:spcPts val="7280"/>
              </a:lnSpc>
              <a:buFont typeface="Arial"/>
              <a:buChar char="⚬"/>
            </a:pPr>
            <a:r>
              <a:rPr lang="en-US" b="true" sz="5200">
                <a:solidFill>
                  <a:srgbClr val="000000"/>
                </a:solidFill>
                <a:latin typeface="Canva Sans Bold"/>
                <a:ea typeface="Canva Sans Bold"/>
                <a:cs typeface="Canva Sans Bold"/>
                <a:sym typeface="Canva Sans Bold"/>
              </a:rPr>
              <a:t>Brings spiritual fulfillment</a:t>
            </a:r>
          </a:p>
          <a:p>
            <a:pPr algn="ctr">
              <a:lnSpc>
                <a:spcPts val="7280"/>
              </a:lnSpc>
            </a:pP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48" r="0" b="-9148"/>
            </a:stretch>
          </a:blipFill>
        </p:spPr>
      </p:sp>
      <p:sp>
        <p:nvSpPr>
          <p:cNvPr name="TextBox 3" id="3"/>
          <p:cNvSpPr txBox="true"/>
          <p:nvPr/>
        </p:nvSpPr>
        <p:spPr>
          <a:xfrm rot="0">
            <a:off x="2190275" y="2613031"/>
            <a:ext cx="13517416" cy="2441563"/>
          </a:xfrm>
          <a:prstGeom prst="rect">
            <a:avLst/>
          </a:prstGeom>
        </p:spPr>
        <p:txBody>
          <a:bodyPr anchor="t" rtlCol="false" tIns="0" lIns="0" bIns="0" rIns="0">
            <a:spAutoFit/>
          </a:bodyPr>
          <a:lstStyle/>
          <a:p>
            <a:pPr algn="ctr">
              <a:lnSpc>
                <a:spcPts val="9800"/>
              </a:lnSpc>
            </a:pPr>
            <a:r>
              <a:rPr lang="en-US" sz="7000" b="true">
                <a:solidFill>
                  <a:srgbClr val="000000"/>
                </a:solidFill>
                <a:latin typeface="Canva Sans Bold"/>
                <a:ea typeface="Canva Sans Bold"/>
                <a:cs typeface="Canva Sans Bold"/>
                <a:sym typeface="Canva Sans Bold"/>
              </a:rPr>
              <a:t>Commit to one ongoing act of generosity.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155790" y="1231302"/>
            <a:ext cx="13817178" cy="1028688"/>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Bold"/>
                <a:ea typeface="Canva Sans Bold"/>
                <a:cs typeface="Canva Sans Bold"/>
                <a:sym typeface="Canva Sans Bold"/>
              </a:rPr>
              <a:t>Biblical Foundations of Generosity…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23938" y="923925"/>
            <a:ext cx="16230600" cy="5682615"/>
          </a:xfrm>
          <a:prstGeom prst="rect">
            <a:avLst/>
          </a:prstGeom>
        </p:spPr>
        <p:txBody>
          <a:bodyPr anchor="t" rtlCol="false" tIns="0" lIns="0" bIns="0" rIns="0">
            <a:spAutoFit/>
          </a:bodyPr>
          <a:lstStyle/>
          <a:p>
            <a:pPr algn="ctr">
              <a:lnSpc>
                <a:spcPts val="7559"/>
              </a:lnSpc>
            </a:pPr>
            <a:r>
              <a:rPr lang="en-US" sz="5399" b="true">
                <a:solidFill>
                  <a:srgbClr val="FFFFFF"/>
                </a:solidFill>
                <a:latin typeface="Canva Sans Bold"/>
                <a:ea typeface="Canva Sans Bold"/>
                <a:cs typeface="Canva Sans Bold"/>
                <a:sym typeface="Canva Sans Bold"/>
              </a:rPr>
              <a:t>2 Corinthians 9:6-7 – </a:t>
            </a:r>
            <a:r>
              <a:rPr lang="en-US" sz="5399" b="true">
                <a:solidFill>
                  <a:srgbClr val="BE1414"/>
                </a:solidFill>
                <a:latin typeface="Canva Sans Bold"/>
                <a:ea typeface="Canva Sans Bold"/>
                <a:cs typeface="Canva Sans Bold"/>
                <a:sym typeface="Canva Sans Bold"/>
              </a:rPr>
              <a:t>“Whoever sows sparingly will also reap sparingly, and whoever sows generously will also reap generously. Each of</a:t>
            </a:r>
            <a:r>
              <a:rPr lang="en-US" b="true" sz="5399">
                <a:solidFill>
                  <a:srgbClr val="BE1414"/>
                </a:solidFill>
                <a:latin typeface="Canva Sans Bold"/>
                <a:ea typeface="Canva Sans Bold"/>
                <a:cs typeface="Canva Sans Bold"/>
                <a:sym typeface="Canva Sans Bold"/>
              </a:rPr>
              <a:t> you should give what you have decided in your heart to give, not reluctantly or under compulsion, for God loves a cheerful giver.” </a:t>
            </a:r>
          </a:p>
        </p:txBody>
      </p:sp>
      <p:sp>
        <p:nvSpPr>
          <p:cNvPr name="TextBox 5" id="5"/>
          <p:cNvSpPr txBox="true"/>
          <p:nvPr/>
        </p:nvSpPr>
        <p:spPr>
          <a:xfrm rot="0">
            <a:off x="1023938" y="7224393"/>
            <a:ext cx="16230600" cy="2033907"/>
          </a:xfrm>
          <a:prstGeom prst="rect">
            <a:avLst/>
          </a:prstGeom>
        </p:spPr>
        <p:txBody>
          <a:bodyPr anchor="t" rtlCol="false" tIns="0" lIns="0" bIns="0" rIns="0">
            <a:spAutoFit/>
          </a:bodyPr>
          <a:lstStyle/>
          <a:p>
            <a:pPr algn="ctr">
              <a:lnSpc>
                <a:spcPts val="8119"/>
              </a:lnSpc>
            </a:pPr>
            <a:r>
              <a:rPr lang="en-US" sz="5799" b="true">
                <a:solidFill>
                  <a:srgbClr val="000000"/>
                </a:solidFill>
                <a:latin typeface="Canva Sans Bold"/>
                <a:ea typeface="Canva Sans Bold"/>
                <a:cs typeface="Canva Sans Bold"/>
                <a:sym typeface="Canva Sans Bold"/>
              </a:rPr>
              <a:t>This v</a:t>
            </a:r>
            <a:r>
              <a:rPr lang="en-US" b="true" sz="5799">
                <a:solidFill>
                  <a:srgbClr val="000000"/>
                </a:solidFill>
                <a:latin typeface="Canva Sans Bold"/>
                <a:ea typeface="Canva Sans Bold"/>
                <a:cs typeface="Canva Sans Bold"/>
                <a:sym typeface="Canva Sans Bold"/>
              </a:rPr>
              <a:t>erse highlights the joy and willingness behind true generosity.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1908498"/>
            <a:ext cx="16230600" cy="3124201"/>
          </a:xfrm>
          <a:prstGeom prst="rect">
            <a:avLst/>
          </a:prstGeom>
        </p:spPr>
        <p:txBody>
          <a:bodyPr anchor="t" rtlCol="false" tIns="0" lIns="0" bIns="0" rIns="0">
            <a:spAutoFit/>
          </a:bodyPr>
          <a:lstStyle/>
          <a:p>
            <a:pPr algn="ctr">
              <a:lnSpc>
                <a:spcPts val="8399"/>
              </a:lnSpc>
            </a:pPr>
            <a:r>
              <a:rPr lang="en-US" sz="5999" b="true">
                <a:solidFill>
                  <a:srgbClr val="FFFFFF"/>
                </a:solidFill>
                <a:latin typeface="Canva Sans Bold"/>
                <a:ea typeface="Canva Sans Bold"/>
                <a:cs typeface="Canva Sans Bold"/>
                <a:sym typeface="Canva Sans Bold"/>
              </a:rPr>
              <a:t>Proverbs 11:25 – </a:t>
            </a:r>
            <a:r>
              <a:rPr lang="en-US" sz="5999" b="true">
                <a:solidFill>
                  <a:srgbClr val="BE1414"/>
                </a:solidFill>
                <a:latin typeface="Canva Sans Bold"/>
                <a:ea typeface="Canva Sans Bold"/>
                <a:cs typeface="Canva Sans Bold"/>
                <a:sym typeface="Canva Sans Bold"/>
              </a:rPr>
              <a:t>“A generous person will prosper; whoever refreshes</a:t>
            </a:r>
            <a:r>
              <a:rPr lang="en-US" b="true" sz="5999">
                <a:solidFill>
                  <a:srgbClr val="BE1414"/>
                </a:solidFill>
                <a:latin typeface="Canva Sans Bold"/>
                <a:ea typeface="Canva Sans Bold"/>
                <a:cs typeface="Canva Sans Bold"/>
                <a:sym typeface="Canva Sans Bold"/>
              </a:rPr>
              <a:t> others will be refreshed.” </a:t>
            </a:r>
          </a:p>
        </p:txBody>
      </p:sp>
      <p:sp>
        <p:nvSpPr>
          <p:cNvPr name="TextBox 5" id="5"/>
          <p:cNvSpPr txBox="true"/>
          <p:nvPr/>
        </p:nvSpPr>
        <p:spPr>
          <a:xfrm rot="0">
            <a:off x="1021556" y="6144915"/>
            <a:ext cx="16235362" cy="2228217"/>
          </a:xfrm>
          <a:prstGeom prst="rect">
            <a:avLst/>
          </a:prstGeom>
        </p:spPr>
        <p:txBody>
          <a:bodyPr anchor="t" rtlCol="false" tIns="0" lIns="0" bIns="0" rIns="0">
            <a:spAutoFit/>
          </a:bodyPr>
          <a:lstStyle/>
          <a:p>
            <a:pPr algn="ctr">
              <a:lnSpc>
                <a:spcPts val="8959"/>
              </a:lnSpc>
            </a:pPr>
            <a:r>
              <a:rPr lang="en-US" b="true" sz="6399">
                <a:solidFill>
                  <a:srgbClr val="000000"/>
                </a:solidFill>
                <a:latin typeface="Canva Sans Bold"/>
                <a:ea typeface="Canva Sans Bold"/>
                <a:cs typeface="Canva Sans Bold"/>
                <a:sym typeface="Canva Sans Bold"/>
              </a:rPr>
              <a:t>Giving is not ju</a:t>
            </a:r>
            <a:r>
              <a:rPr lang="en-US" b="true" sz="6399">
                <a:solidFill>
                  <a:srgbClr val="000000"/>
                </a:solidFill>
                <a:latin typeface="Canva Sans Bold"/>
                <a:ea typeface="Canva Sans Bold"/>
                <a:cs typeface="Canva Sans Bold"/>
                <a:sym typeface="Canva Sans Bold"/>
              </a:rPr>
              <a:t>st about material blessings—it brings spiritual renewal.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2019299"/>
            <a:ext cx="16230600" cy="4181476"/>
          </a:xfrm>
          <a:prstGeom prst="rect">
            <a:avLst/>
          </a:prstGeom>
        </p:spPr>
        <p:txBody>
          <a:bodyPr anchor="t" rtlCol="false" tIns="0" lIns="0" bIns="0" rIns="0">
            <a:spAutoFit/>
          </a:bodyPr>
          <a:lstStyle/>
          <a:p>
            <a:pPr algn="ctr">
              <a:lnSpc>
                <a:spcPts val="8399"/>
              </a:lnSpc>
            </a:pPr>
            <a:r>
              <a:rPr lang="en-US" sz="5999" b="true">
                <a:solidFill>
                  <a:srgbClr val="FFFFFF"/>
                </a:solidFill>
                <a:latin typeface="Canva Sans Bold"/>
                <a:ea typeface="Canva Sans Bold"/>
                <a:cs typeface="Canva Sans Bold"/>
                <a:sym typeface="Canva Sans Bold"/>
              </a:rPr>
              <a:t>Luke 6:38 – </a:t>
            </a:r>
            <a:r>
              <a:rPr lang="en-US" sz="5999" b="true">
                <a:solidFill>
                  <a:srgbClr val="BE1414"/>
                </a:solidFill>
                <a:latin typeface="Canva Sans Bold"/>
                <a:ea typeface="Canva Sans Bold"/>
                <a:cs typeface="Canva Sans Bold"/>
                <a:sym typeface="Canva Sans Bold"/>
              </a:rPr>
              <a:t>“Give, and it will be given to you. A good measure, pressed down, shaken together and running over, will be poured into your lap.”</a:t>
            </a:r>
            <a:r>
              <a:rPr lang="en-US" sz="5999" b="true">
                <a:solidFill>
                  <a:srgbClr val="FFFFFF"/>
                </a:solidFill>
                <a:latin typeface="Canva Sans Bold"/>
                <a:ea typeface="Canva Sans Bold"/>
                <a:cs typeface="Canva Sans Bold"/>
                <a:sym typeface="Canva Sans Bold"/>
              </a:rPr>
              <a:t> </a:t>
            </a:r>
          </a:p>
        </p:txBody>
      </p:sp>
      <p:sp>
        <p:nvSpPr>
          <p:cNvPr name="TextBox 5" id="5"/>
          <p:cNvSpPr txBox="true"/>
          <p:nvPr/>
        </p:nvSpPr>
        <p:spPr>
          <a:xfrm rot="0">
            <a:off x="1023937" y="7224393"/>
            <a:ext cx="16230600" cy="2033907"/>
          </a:xfrm>
          <a:prstGeom prst="rect">
            <a:avLst/>
          </a:prstGeom>
        </p:spPr>
        <p:txBody>
          <a:bodyPr anchor="t" rtlCol="false" tIns="0" lIns="0" bIns="0" rIns="0">
            <a:spAutoFit/>
          </a:bodyPr>
          <a:lstStyle/>
          <a:p>
            <a:pPr algn="ctr">
              <a:lnSpc>
                <a:spcPts val="8119"/>
              </a:lnSpc>
            </a:pPr>
            <a:r>
              <a:rPr lang="en-US" b="true" sz="5799">
                <a:solidFill>
                  <a:srgbClr val="000000"/>
                </a:solidFill>
                <a:latin typeface="Canva Sans Bold"/>
                <a:ea typeface="Canva Sans Bold"/>
                <a:cs typeface="Canva Sans Bold"/>
                <a:sym typeface="Canva Sans Bold"/>
              </a:rPr>
              <a:t>J</a:t>
            </a:r>
            <a:r>
              <a:rPr lang="en-US" b="true" sz="5799">
                <a:solidFill>
                  <a:srgbClr val="000000"/>
                </a:solidFill>
                <a:latin typeface="Canva Sans Bold"/>
                <a:ea typeface="Canva Sans Bold"/>
                <a:cs typeface="Canva Sans Bold"/>
                <a:sym typeface="Canva Sans Bold"/>
              </a:rPr>
              <a:t>esus teaches that generosity leads to abundance.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959097" y="1124269"/>
            <a:ext cx="12369806" cy="1094728"/>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Why Giving Brings Joy…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333" r="0" b="-9333"/>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23938" y="1654175"/>
            <a:ext cx="16230600" cy="6864351"/>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It Reflects God’s L</a:t>
            </a:r>
            <a:r>
              <a:rPr lang="en-US" b="true" sz="6499">
                <a:solidFill>
                  <a:srgbClr val="000000"/>
                </a:solidFill>
                <a:latin typeface="Canva Sans Bold"/>
                <a:ea typeface="Canva Sans Bold"/>
                <a:cs typeface="Canva Sans Bold"/>
                <a:sym typeface="Canva Sans Bold"/>
              </a:rPr>
              <a:t>ove -</a:t>
            </a:r>
          </a:p>
          <a:p>
            <a:pPr algn="ctr">
              <a:lnSpc>
                <a:spcPts val="9099"/>
              </a:lnSpc>
            </a:pPr>
          </a:p>
          <a:p>
            <a:pPr algn="ctr">
              <a:lnSpc>
                <a:spcPts val="9099"/>
              </a:lnSpc>
            </a:pPr>
            <a:r>
              <a:rPr lang="en-US" b="true" sz="6499">
                <a:solidFill>
                  <a:srgbClr val="000000"/>
                </a:solidFill>
                <a:latin typeface="Canva Sans Bold"/>
                <a:ea typeface="Canva Sans Bold"/>
                <a:cs typeface="Canva Sans Bold"/>
                <a:sym typeface="Canva Sans Bold"/>
              </a:rPr>
              <a:t>Giving mirrors God’s generosity </a:t>
            </a:r>
          </a:p>
          <a:p>
            <a:pPr algn="ctr">
              <a:lnSpc>
                <a:spcPts val="9099"/>
              </a:lnSpc>
            </a:pPr>
            <a:r>
              <a:rPr lang="en-US" b="true" sz="6499">
                <a:solidFill>
                  <a:srgbClr val="000000"/>
                </a:solidFill>
                <a:latin typeface="Canva Sans Bold"/>
                <a:ea typeface="Canva Sans Bold"/>
                <a:cs typeface="Canva Sans Bold"/>
                <a:sym typeface="Canva Sans Bold"/>
              </a:rPr>
              <a:t>toward us.</a:t>
            </a:r>
          </a:p>
          <a:p>
            <a:pPr algn="ctr">
              <a:lnSpc>
                <a:spcPts val="9099"/>
              </a:lnSpc>
            </a:pPr>
          </a:p>
          <a:p>
            <a:pPr algn="ctr">
              <a:lnSpc>
                <a:spcPts val="909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DAHIpW_lg_k</dc:identifier>
  <dcterms:modified xsi:type="dcterms:W3CDTF">2011-08-01T06:04:30Z</dcterms:modified>
  <cp:revision>1</cp:revision>
  <dc:title>Lesson 5: The Joy of Giving</dc:title>
</cp:coreProperties>
</file>