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80" r:id="rId17"/>
    <p:sldId id="282" r:id="rId18"/>
    <p:sldId id="281" r:id="rId19"/>
    <p:sldId id="283" r:id="rId20"/>
    <p:sldId id="269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>
      <p:cViewPr varScale="1">
        <p:scale>
          <a:sx n="111" d="100"/>
          <a:sy n="111" d="100"/>
        </p:scale>
        <p:origin x="2702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387" y="503935"/>
            <a:ext cx="82518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1818" y="1978173"/>
            <a:ext cx="5333365" cy="3103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2132" y="3639563"/>
            <a:ext cx="3566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Century Gothic"/>
                <a:cs typeface="Century Gothic"/>
              </a:rPr>
              <a:t>AI</a:t>
            </a:r>
            <a:r>
              <a:rPr sz="4400" b="1" spc="-125" dirty="0">
                <a:latin typeface="Century Gothic"/>
                <a:cs typeface="Century Gothic"/>
              </a:rPr>
              <a:t> </a:t>
            </a:r>
            <a:r>
              <a:rPr sz="4400" b="1" spc="55" dirty="0">
                <a:latin typeface="Century Gothic"/>
                <a:cs typeface="Century Gothic"/>
              </a:rPr>
              <a:t>Readiness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22134" y="4575354"/>
            <a:ext cx="238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ISACA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765" dirty="0">
                <a:latin typeface="Century Gothic"/>
                <a:cs typeface="Century Gothic"/>
              </a:rPr>
              <a:t>|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90" dirty="0">
                <a:latin typeface="Century Gothic"/>
                <a:cs typeface="Century Gothic"/>
              </a:rPr>
              <a:t>24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0" dirty="0">
                <a:latin typeface="Century Gothic"/>
                <a:cs typeface="Century Gothic"/>
              </a:rPr>
              <a:t>June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70" dirty="0">
                <a:latin typeface="Century Gothic"/>
                <a:cs typeface="Century Gothic"/>
              </a:rPr>
              <a:t>2025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2"/>
            <a:ext cx="7367751" cy="6857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</a:t>
            </a:r>
            <a:r>
              <a:rPr spc="-145" dirty="0"/>
              <a:t> </a:t>
            </a:r>
            <a:r>
              <a:rPr spc="-10" dirty="0"/>
              <a:t>Capabilities</a:t>
            </a:r>
            <a:r>
              <a:rPr spc="-135" dirty="0"/>
              <a:t> </a:t>
            </a:r>
            <a:r>
              <a:rPr spc="90" dirty="0"/>
              <a:t>Forecast</a:t>
            </a:r>
            <a:r>
              <a:rPr spc="-160" dirty="0"/>
              <a:t> </a:t>
            </a:r>
            <a:r>
              <a:rPr dirty="0"/>
              <a:t>in</a:t>
            </a:r>
            <a:r>
              <a:rPr spc="-145" dirty="0"/>
              <a:t> </a:t>
            </a:r>
            <a:r>
              <a:rPr spc="240" dirty="0"/>
              <a:t>5</a:t>
            </a:r>
            <a:r>
              <a:rPr spc="-140" dirty="0"/>
              <a:t> </a:t>
            </a:r>
            <a:r>
              <a:rPr spc="-10" dirty="0"/>
              <a:t>years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72339" y="6608483"/>
            <a:ext cx="213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entury Gothic"/>
                <a:cs typeface="Century Gothic"/>
              </a:rPr>
              <a:t>Source: </a:t>
            </a:r>
            <a:r>
              <a:rPr sz="1200" spc="-40" dirty="0">
                <a:latin typeface="Century Gothic"/>
                <a:cs typeface="Century Gothic"/>
              </a:rPr>
              <a:t>Stanford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AI</a:t>
            </a:r>
            <a:r>
              <a:rPr sz="1200" spc="-65" dirty="0">
                <a:latin typeface="Century Gothic"/>
                <a:cs typeface="Century Gothic"/>
              </a:rPr>
              <a:t> </a:t>
            </a:r>
            <a:r>
              <a:rPr sz="1200" spc="-60" dirty="0">
                <a:latin typeface="Century Gothic"/>
                <a:cs typeface="Century Gothic"/>
              </a:rPr>
              <a:t>Index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4/25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989" y="1468348"/>
            <a:ext cx="8275320" cy="45275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325"/>
              </a:spcBef>
            </a:pPr>
            <a:r>
              <a:rPr sz="1800" dirty="0">
                <a:latin typeface="Century Gothic"/>
                <a:cs typeface="Century Gothic"/>
              </a:rPr>
              <a:t>Top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120" dirty="0">
                <a:latin typeface="Century Gothic"/>
                <a:cs typeface="Century Gothic"/>
              </a:rPr>
              <a:t>Risk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85" dirty="0">
                <a:latin typeface="Century Gothic"/>
                <a:cs typeface="Century Gothic"/>
              </a:rPr>
              <a:t>&amp;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Fraud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90" dirty="0">
                <a:latin typeface="Century Gothic"/>
                <a:cs typeface="Century Gothic"/>
              </a:rPr>
              <a:t>GenAI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cases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0944" y="1461731"/>
            <a:ext cx="11483340" cy="4841240"/>
            <a:chOff x="390944" y="1461731"/>
            <a:chExt cx="11483340" cy="48412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6573" y="2127882"/>
              <a:ext cx="7437065" cy="3601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944" y="1461731"/>
              <a:ext cx="11483003" cy="48410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</a:t>
            </a:r>
            <a:r>
              <a:rPr spc="-145" dirty="0"/>
              <a:t> </a:t>
            </a:r>
            <a:r>
              <a:rPr spc="-10" dirty="0"/>
              <a:t>Capabilities</a:t>
            </a:r>
            <a:r>
              <a:rPr spc="-130" dirty="0"/>
              <a:t> </a:t>
            </a:r>
            <a:r>
              <a:rPr spc="90" dirty="0"/>
              <a:t>Forecast</a:t>
            </a:r>
            <a:r>
              <a:rPr spc="-155" dirty="0"/>
              <a:t> </a:t>
            </a:r>
            <a:r>
              <a:rPr dirty="0"/>
              <a:t>in</a:t>
            </a:r>
            <a:r>
              <a:rPr spc="-145" dirty="0"/>
              <a:t> </a:t>
            </a:r>
            <a:r>
              <a:rPr dirty="0"/>
              <a:t>10</a:t>
            </a:r>
            <a:r>
              <a:rPr spc="-130" dirty="0"/>
              <a:t> </a:t>
            </a:r>
            <a:r>
              <a:rPr spc="-10" dirty="0"/>
              <a:t>years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72339" y="6608483"/>
            <a:ext cx="213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entury Gothic"/>
                <a:cs typeface="Century Gothic"/>
              </a:rPr>
              <a:t>Source: </a:t>
            </a:r>
            <a:r>
              <a:rPr sz="1200" spc="-40" dirty="0">
                <a:latin typeface="Century Gothic"/>
                <a:cs typeface="Century Gothic"/>
              </a:rPr>
              <a:t>Stanford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AI</a:t>
            </a:r>
            <a:r>
              <a:rPr sz="1200" spc="-65" dirty="0">
                <a:latin typeface="Century Gothic"/>
                <a:cs typeface="Century Gothic"/>
              </a:rPr>
              <a:t> </a:t>
            </a:r>
            <a:r>
              <a:rPr sz="1200" spc="-60" dirty="0">
                <a:latin typeface="Century Gothic"/>
                <a:cs typeface="Century Gothic"/>
              </a:rPr>
              <a:t>Index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4/25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989" y="1468348"/>
            <a:ext cx="8275320" cy="45275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325"/>
              </a:spcBef>
            </a:pPr>
            <a:r>
              <a:rPr sz="1800" dirty="0">
                <a:latin typeface="Century Gothic"/>
                <a:cs typeface="Century Gothic"/>
              </a:rPr>
              <a:t>Top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120" dirty="0">
                <a:latin typeface="Century Gothic"/>
                <a:cs typeface="Century Gothic"/>
              </a:rPr>
              <a:t>Risk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85" dirty="0">
                <a:latin typeface="Century Gothic"/>
                <a:cs typeface="Century Gothic"/>
              </a:rPr>
              <a:t>&amp;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Fraud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90" dirty="0">
                <a:latin typeface="Century Gothic"/>
                <a:cs typeface="Century Gothic"/>
              </a:rPr>
              <a:t>GenAI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cases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2379" y="1461731"/>
            <a:ext cx="11707495" cy="4754245"/>
            <a:chOff x="242379" y="1461731"/>
            <a:chExt cx="11707495" cy="47542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6573" y="2127882"/>
              <a:ext cx="7437065" cy="3601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79" y="1461731"/>
              <a:ext cx="11707227" cy="47536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Urgent</a:t>
            </a:r>
            <a:r>
              <a:rPr spc="-55" dirty="0"/>
              <a:t> </a:t>
            </a:r>
            <a:r>
              <a:rPr dirty="0"/>
              <a:t>but</a:t>
            </a:r>
            <a:r>
              <a:rPr spc="-70" dirty="0"/>
              <a:t> </a:t>
            </a:r>
            <a:r>
              <a:rPr spc="-10" dirty="0"/>
              <a:t>Unprepared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5871" y="6608483"/>
            <a:ext cx="2830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Source: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Cisco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75" dirty="0">
                <a:latin typeface="Century Gothic"/>
                <a:cs typeface="Century Gothic"/>
              </a:rPr>
              <a:t>202</a:t>
            </a:r>
            <a:r>
              <a:rPr lang="en-US" sz="1200" spc="75" dirty="0">
                <a:latin typeface="Century Gothic"/>
                <a:cs typeface="Century Gothic"/>
              </a:rPr>
              <a:t>5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AI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Readiness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Index</a:t>
            </a:r>
            <a:endParaRPr sz="1200" dirty="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5666" y="2008687"/>
            <a:ext cx="1289685" cy="1289685"/>
            <a:chOff x="1225666" y="2008687"/>
            <a:chExt cx="1289685" cy="1289685"/>
          </a:xfrm>
        </p:grpSpPr>
        <p:sp>
          <p:nvSpPr>
            <p:cNvPr id="5" name="object 5"/>
            <p:cNvSpPr/>
            <p:nvPr/>
          </p:nvSpPr>
          <p:spPr>
            <a:xfrm>
              <a:off x="1225666" y="2008687"/>
              <a:ext cx="1289685" cy="1289685"/>
            </a:xfrm>
            <a:custGeom>
              <a:avLst/>
              <a:gdLst/>
              <a:ahLst/>
              <a:cxnLst/>
              <a:rect l="l" t="t" r="r" b="b"/>
              <a:pathLst>
                <a:path w="1289685" h="1289685">
                  <a:moveTo>
                    <a:pt x="644766" y="0"/>
                  </a:moveTo>
                  <a:lnTo>
                    <a:pt x="596646" y="1768"/>
                  </a:lnTo>
                  <a:lnTo>
                    <a:pt x="549487" y="6990"/>
                  </a:lnTo>
                  <a:lnTo>
                    <a:pt x="503413" y="15542"/>
                  </a:lnTo>
                  <a:lnTo>
                    <a:pt x="458549" y="27298"/>
                  </a:lnTo>
                  <a:lnTo>
                    <a:pt x="415019" y="42134"/>
                  </a:lnTo>
                  <a:lnTo>
                    <a:pt x="372948" y="59926"/>
                  </a:lnTo>
                  <a:lnTo>
                    <a:pt x="332462" y="80547"/>
                  </a:lnTo>
                  <a:lnTo>
                    <a:pt x="293683" y="103875"/>
                  </a:lnTo>
                  <a:lnTo>
                    <a:pt x="256739" y="129784"/>
                  </a:lnTo>
                  <a:lnTo>
                    <a:pt x="221751" y="158150"/>
                  </a:lnTo>
                  <a:lnTo>
                    <a:pt x="188847" y="188847"/>
                  </a:lnTo>
                  <a:lnTo>
                    <a:pt x="158150" y="221751"/>
                  </a:lnTo>
                  <a:lnTo>
                    <a:pt x="129784" y="256739"/>
                  </a:lnTo>
                  <a:lnTo>
                    <a:pt x="103875" y="293683"/>
                  </a:lnTo>
                  <a:lnTo>
                    <a:pt x="80547" y="332462"/>
                  </a:lnTo>
                  <a:lnTo>
                    <a:pt x="59926" y="372948"/>
                  </a:lnTo>
                  <a:lnTo>
                    <a:pt x="42134" y="415019"/>
                  </a:lnTo>
                  <a:lnTo>
                    <a:pt x="27298" y="458549"/>
                  </a:lnTo>
                  <a:lnTo>
                    <a:pt x="15542" y="503413"/>
                  </a:lnTo>
                  <a:lnTo>
                    <a:pt x="6990" y="549487"/>
                  </a:lnTo>
                  <a:lnTo>
                    <a:pt x="1768" y="596646"/>
                  </a:lnTo>
                  <a:lnTo>
                    <a:pt x="0" y="644766"/>
                  </a:lnTo>
                  <a:lnTo>
                    <a:pt x="1768" y="692886"/>
                  </a:lnTo>
                  <a:lnTo>
                    <a:pt x="6990" y="740045"/>
                  </a:lnTo>
                  <a:lnTo>
                    <a:pt x="15542" y="786119"/>
                  </a:lnTo>
                  <a:lnTo>
                    <a:pt x="27298" y="830983"/>
                  </a:lnTo>
                  <a:lnTo>
                    <a:pt x="42134" y="874513"/>
                  </a:lnTo>
                  <a:lnTo>
                    <a:pt x="59926" y="916583"/>
                  </a:lnTo>
                  <a:lnTo>
                    <a:pt x="80547" y="957070"/>
                  </a:lnTo>
                  <a:lnTo>
                    <a:pt x="103875" y="995848"/>
                  </a:lnTo>
                  <a:lnTo>
                    <a:pt x="129784" y="1032793"/>
                  </a:lnTo>
                  <a:lnTo>
                    <a:pt x="158150" y="1067780"/>
                  </a:lnTo>
                  <a:lnTo>
                    <a:pt x="188847" y="1100685"/>
                  </a:lnTo>
                  <a:lnTo>
                    <a:pt x="221751" y="1131382"/>
                  </a:lnTo>
                  <a:lnTo>
                    <a:pt x="256739" y="1159748"/>
                  </a:lnTo>
                  <a:lnTo>
                    <a:pt x="293683" y="1185656"/>
                  </a:lnTo>
                  <a:lnTo>
                    <a:pt x="332462" y="1208984"/>
                  </a:lnTo>
                  <a:lnTo>
                    <a:pt x="372948" y="1229606"/>
                  </a:lnTo>
                  <a:lnTo>
                    <a:pt x="415019" y="1247397"/>
                  </a:lnTo>
                  <a:lnTo>
                    <a:pt x="458549" y="1262233"/>
                  </a:lnTo>
                  <a:lnTo>
                    <a:pt x="503413" y="1273990"/>
                  </a:lnTo>
                  <a:lnTo>
                    <a:pt x="549487" y="1282541"/>
                  </a:lnTo>
                  <a:lnTo>
                    <a:pt x="596646" y="1287764"/>
                  </a:lnTo>
                  <a:lnTo>
                    <a:pt x="644766" y="1289532"/>
                  </a:lnTo>
                  <a:lnTo>
                    <a:pt x="692887" y="1287764"/>
                  </a:lnTo>
                  <a:lnTo>
                    <a:pt x="740048" y="1282541"/>
                  </a:lnTo>
                  <a:lnTo>
                    <a:pt x="786123" y="1273990"/>
                  </a:lnTo>
                  <a:lnTo>
                    <a:pt x="830989" y="1262233"/>
                  </a:lnTo>
                  <a:lnTo>
                    <a:pt x="874520" y="1247397"/>
                  </a:lnTo>
                  <a:lnTo>
                    <a:pt x="916591" y="1229606"/>
                  </a:lnTo>
                  <a:lnTo>
                    <a:pt x="957079" y="1208984"/>
                  </a:lnTo>
                  <a:lnTo>
                    <a:pt x="995858" y="1185656"/>
                  </a:lnTo>
                  <a:lnTo>
                    <a:pt x="1032803" y="1159748"/>
                  </a:lnTo>
                  <a:lnTo>
                    <a:pt x="1067791" y="1131382"/>
                  </a:lnTo>
                  <a:lnTo>
                    <a:pt x="1100696" y="1100685"/>
                  </a:lnTo>
                  <a:lnTo>
                    <a:pt x="1131394" y="1067780"/>
                  </a:lnTo>
                  <a:lnTo>
                    <a:pt x="1159759" y="1032793"/>
                  </a:lnTo>
                  <a:lnTo>
                    <a:pt x="1185669" y="995848"/>
                  </a:lnTo>
                  <a:lnTo>
                    <a:pt x="1208996" y="957070"/>
                  </a:lnTo>
                  <a:lnTo>
                    <a:pt x="1229618" y="916583"/>
                  </a:lnTo>
                  <a:lnTo>
                    <a:pt x="1247410" y="874513"/>
                  </a:lnTo>
                  <a:lnTo>
                    <a:pt x="1262246" y="830983"/>
                  </a:lnTo>
                  <a:lnTo>
                    <a:pt x="1274002" y="786119"/>
                  </a:lnTo>
                  <a:lnTo>
                    <a:pt x="1282554" y="740045"/>
                  </a:lnTo>
                  <a:lnTo>
                    <a:pt x="1287776" y="692886"/>
                  </a:lnTo>
                  <a:lnTo>
                    <a:pt x="1289545" y="644766"/>
                  </a:lnTo>
                  <a:lnTo>
                    <a:pt x="1287776" y="596646"/>
                  </a:lnTo>
                  <a:lnTo>
                    <a:pt x="1282554" y="549487"/>
                  </a:lnTo>
                  <a:lnTo>
                    <a:pt x="1274002" y="503413"/>
                  </a:lnTo>
                  <a:lnTo>
                    <a:pt x="1262246" y="458549"/>
                  </a:lnTo>
                  <a:lnTo>
                    <a:pt x="1247410" y="415019"/>
                  </a:lnTo>
                  <a:lnTo>
                    <a:pt x="1229618" y="372948"/>
                  </a:lnTo>
                  <a:lnTo>
                    <a:pt x="1208996" y="332462"/>
                  </a:lnTo>
                  <a:lnTo>
                    <a:pt x="1185669" y="293683"/>
                  </a:lnTo>
                  <a:lnTo>
                    <a:pt x="1159759" y="256739"/>
                  </a:lnTo>
                  <a:lnTo>
                    <a:pt x="1131394" y="221751"/>
                  </a:lnTo>
                  <a:lnTo>
                    <a:pt x="1100696" y="188847"/>
                  </a:lnTo>
                  <a:lnTo>
                    <a:pt x="1067791" y="158150"/>
                  </a:lnTo>
                  <a:lnTo>
                    <a:pt x="1032803" y="129784"/>
                  </a:lnTo>
                  <a:lnTo>
                    <a:pt x="995858" y="103875"/>
                  </a:lnTo>
                  <a:lnTo>
                    <a:pt x="957079" y="80547"/>
                  </a:lnTo>
                  <a:lnTo>
                    <a:pt x="916591" y="59926"/>
                  </a:lnTo>
                  <a:lnTo>
                    <a:pt x="874520" y="42134"/>
                  </a:lnTo>
                  <a:lnTo>
                    <a:pt x="830989" y="27298"/>
                  </a:lnTo>
                  <a:lnTo>
                    <a:pt x="786123" y="15542"/>
                  </a:lnTo>
                  <a:lnTo>
                    <a:pt x="740048" y="6990"/>
                  </a:lnTo>
                  <a:lnTo>
                    <a:pt x="692887" y="1768"/>
                  </a:lnTo>
                  <a:lnTo>
                    <a:pt x="64476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8509" y="252611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3917" y="30829"/>
                  </a:moveTo>
                  <a:lnTo>
                    <a:pt x="6894" y="30829"/>
                  </a:lnTo>
                  <a:lnTo>
                    <a:pt x="0" y="23931"/>
                  </a:lnTo>
                  <a:lnTo>
                    <a:pt x="0" y="6897"/>
                  </a:lnTo>
                  <a:lnTo>
                    <a:pt x="6894" y="0"/>
                  </a:lnTo>
                  <a:lnTo>
                    <a:pt x="23917" y="0"/>
                  </a:lnTo>
                  <a:lnTo>
                    <a:pt x="30811" y="6897"/>
                  </a:lnTo>
                  <a:lnTo>
                    <a:pt x="30811" y="15414"/>
                  </a:lnTo>
                  <a:lnTo>
                    <a:pt x="30811" y="23931"/>
                  </a:lnTo>
                  <a:lnTo>
                    <a:pt x="23917" y="30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8509" y="252611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30811" y="15414"/>
                  </a:moveTo>
                  <a:lnTo>
                    <a:pt x="30811" y="23931"/>
                  </a:lnTo>
                  <a:lnTo>
                    <a:pt x="23917" y="30829"/>
                  </a:lnTo>
                  <a:lnTo>
                    <a:pt x="15405" y="30829"/>
                  </a:lnTo>
                  <a:lnTo>
                    <a:pt x="6894" y="30829"/>
                  </a:lnTo>
                  <a:lnTo>
                    <a:pt x="0" y="23931"/>
                  </a:lnTo>
                  <a:lnTo>
                    <a:pt x="0" y="15414"/>
                  </a:lnTo>
                  <a:lnTo>
                    <a:pt x="0" y="6897"/>
                  </a:lnTo>
                  <a:lnTo>
                    <a:pt x="6894" y="0"/>
                  </a:lnTo>
                  <a:lnTo>
                    <a:pt x="15405" y="0"/>
                  </a:lnTo>
                  <a:lnTo>
                    <a:pt x="23917" y="0"/>
                  </a:lnTo>
                  <a:lnTo>
                    <a:pt x="30811" y="6897"/>
                  </a:lnTo>
                  <a:lnTo>
                    <a:pt x="30811" y="15414"/>
                  </a:lnTo>
                  <a:close/>
                </a:path>
              </a:pathLst>
            </a:custGeom>
            <a:ln w="770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58510" y="28344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3917" y="30829"/>
                  </a:moveTo>
                  <a:lnTo>
                    <a:pt x="6894" y="30829"/>
                  </a:lnTo>
                  <a:lnTo>
                    <a:pt x="0" y="23931"/>
                  </a:lnTo>
                  <a:lnTo>
                    <a:pt x="0" y="6897"/>
                  </a:lnTo>
                  <a:lnTo>
                    <a:pt x="6894" y="0"/>
                  </a:lnTo>
                  <a:lnTo>
                    <a:pt x="23917" y="0"/>
                  </a:lnTo>
                  <a:lnTo>
                    <a:pt x="30811" y="6897"/>
                  </a:lnTo>
                  <a:lnTo>
                    <a:pt x="30811" y="15414"/>
                  </a:lnTo>
                  <a:lnTo>
                    <a:pt x="30811" y="23931"/>
                  </a:lnTo>
                  <a:lnTo>
                    <a:pt x="23917" y="30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8510" y="283440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30811" y="15414"/>
                  </a:moveTo>
                  <a:lnTo>
                    <a:pt x="30811" y="23931"/>
                  </a:lnTo>
                  <a:lnTo>
                    <a:pt x="23917" y="30829"/>
                  </a:lnTo>
                  <a:lnTo>
                    <a:pt x="15405" y="30829"/>
                  </a:lnTo>
                  <a:lnTo>
                    <a:pt x="6894" y="30829"/>
                  </a:lnTo>
                  <a:lnTo>
                    <a:pt x="0" y="23931"/>
                  </a:lnTo>
                  <a:lnTo>
                    <a:pt x="0" y="15414"/>
                  </a:lnTo>
                  <a:lnTo>
                    <a:pt x="0" y="6897"/>
                  </a:lnTo>
                  <a:lnTo>
                    <a:pt x="6894" y="0"/>
                  </a:lnTo>
                  <a:lnTo>
                    <a:pt x="15405" y="0"/>
                  </a:lnTo>
                  <a:lnTo>
                    <a:pt x="23917" y="0"/>
                  </a:lnTo>
                  <a:lnTo>
                    <a:pt x="30811" y="6897"/>
                  </a:lnTo>
                  <a:lnTo>
                    <a:pt x="30811" y="15414"/>
                  </a:lnTo>
                  <a:close/>
                </a:path>
              </a:pathLst>
            </a:custGeom>
            <a:ln w="770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12569" y="2672555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3917" y="30829"/>
                  </a:moveTo>
                  <a:lnTo>
                    <a:pt x="6894" y="30829"/>
                  </a:lnTo>
                  <a:lnTo>
                    <a:pt x="0" y="23931"/>
                  </a:lnTo>
                  <a:lnTo>
                    <a:pt x="0" y="6897"/>
                  </a:lnTo>
                  <a:lnTo>
                    <a:pt x="6894" y="0"/>
                  </a:lnTo>
                  <a:lnTo>
                    <a:pt x="23917" y="0"/>
                  </a:lnTo>
                  <a:lnTo>
                    <a:pt x="30811" y="6897"/>
                  </a:lnTo>
                  <a:lnTo>
                    <a:pt x="30811" y="15414"/>
                  </a:lnTo>
                  <a:lnTo>
                    <a:pt x="30811" y="23931"/>
                  </a:lnTo>
                  <a:lnTo>
                    <a:pt x="23917" y="30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12569" y="2672555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30811" y="15414"/>
                  </a:moveTo>
                  <a:lnTo>
                    <a:pt x="30811" y="23931"/>
                  </a:lnTo>
                  <a:lnTo>
                    <a:pt x="23917" y="30829"/>
                  </a:lnTo>
                  <a:lnTo>
                    <a:pt x="15405" y="30829"/>
                  </a:lnTo>
                  <a:lnTo>
                    <a:pt x="6894" y="30829"/>
                  </a:lnTo>
                  <a:lnTo>
                    <a:pt x="0" y="23931"/>
                  </a:lnTo>
                  <a:lnTo>
                    <a:pt x="0" y="15414"/>
                  </a:lnTo>
                  <a:lnTo>
                    <a:pt x="0" y="6897"/>
                  </a:lnTo>
                  <a:lnTo>
                    <a:pt x="6894" y="0"/>
                  </a:lnTo>
                  <a:lnTo>
                    <a:pt x="15405" y="0"/>
                  </a:lnTo>
                  <a:lnTo>
                    <a:pt x="23917" y="0"/>
                  </a:lnTo>
                  <a:lnTo>
                    <a:pt x="30811" y="6897"/>
                  </a:lnTo>
                  <a:lnTo>
                    <a:pt x="30811" y="15414"/>
                  </a:lnTo>
                  <a:close/>
                </a:path>
              </a:pathLst>
            </a:custGeom>
            <a:ln w="770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04451" y="2672555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3917" y="30829"/>
                  </a:moveTo>
                  <a:lnTo>
                    <a:pt x="6894" y="30829"/>
                  </a:lnTo>
                  <a:lnTo>
                    <a:pt x="0" y="23931"/>
                  </a:lnTo>
                  <a:lnTo>
                    <a:pt x="0" y="6897"/>
                  </a:lnTo>
                  <a:lnTo>
                    <a:pt x="6894" y="0"/>
                  </a:lnTo>
                  <a:lnTo>
                    <a:pt x="23917" y="0"/>
                  </a:lnTo>
                  <a:lnTo>
                    <a:pt x="30811" y="6897"/>
                  </a:lnTo>
                  <a:lnTo>
                    <a:pt x="30811" y="15414"/>
                  </a:lnTo>
                  <a:lnTo>
                    <a:pt x="30811" y="23931"/>
                  </a:lnTo>
                  <a:lnTo>
                    <a:pt x="23917" y="30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4451" y="2672555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30811" y="15414"/>
                  </a:moveTo>
                  <a:lnTo>
                    <a:pt x="30811" y="23931"/>
                  </a:lnTo>
                  <a:lnTo>
                    <a:pt x="23917" y="30829"/>
                  </a:lnTo>
                  <a:lnTo>
                    <a:pt x="15405" y="30829"/>
                  </a:lnTo>
                  <a:lnTo>
                    <a:pt x="6894" y="30829"/>
                  </a:lnTo>
                  <a:lnTo>
                    <a:pt x="0" y="23931"/>
                  </a:lnTo>
                  <a:lnTo>
                    <a:pt x="0" y="15414"/>
                  </a:lnTo>
                  <a:lnTo>
                    <a:pt x="0" y="6897"/>
                  </a:lnTo>
                  <a:lnTo>
                    <a:pt x="6894" y="0"/>
                  </a:lnTo>
                  <a:lnTo>
                    <a:pt x="15405" y="0"/>
                  </a:lnTo>
                  <a:lnTo>
                    <a:pt x="23917" y="0"/>
                  </a:lnTo>
                  <a:lnTo>
                    <a:pt x="30811" y="6897"/>
                  </a:lnTo>
                  <a:lnTo>
                    <a:pt x="30811" y="15414"/>
                  </a:lnTo>
                  <a:close/>
                </a:path>
              </a:pathLst>
            </a:custGeom>
            <a:ln w="770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8510" y="2580068"/>
              <a:ext cx="102870" cy="195580"/>
            </a:xfrm>
            <a:custGeom>
              <a:avLst/>
              <a:gdLst/>
              <a:ahLst/>
              <a:cxnLst/>
              <a:rect l="l" t="t" r="r" b="b"/>
              <a:pathLst>
                <a:path w="102869" h="195580">
                  <a:moveTo>
                    <a:pt x="80880" y="194993"/>
                  </a:moveTo>
                  <a:lnTo>
                    <a:pt x="1540" y="115608"/>
                  </a:lnTo>
                  <a:lnTo>
                    <a:pt x="0" y="111755"/>
                  </a:lnTo>
                  <a:lnTo>
                    <a:pt x="0" y="0"/>
                  </a:lnTo>
                  <a:lnTo>
                    <a:pt x="30811" y="0"/>
                  </a:lnTo>
                  <a:lnTo>
                    <a:pt x="30811" y="101735"/>
                  </a:lnTo>
                  <a:lnTo>
                    <a:pt x="102449" y="173413"/>
                  </a:lnTo>
                  <a:lnTo>
                    <a:pt x="80880" y="194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58510" y="2580068"/>
              <a:ext cx="102870" cy="195580"/>
            </a:xfrm>
            <a:custGeom>
              <a:avLst/>
              <a:gdLst/>
              <a:ahLst/>
              <a:cxnLst/>
              <a:rect l="l" t="t" r="r" b="b"/>
              <a:pathLst>
                <a:path w="102869" h="195580">
                  <a:moveTo>
                    <a:pt x="30811" y="0"/>
                  </a:moveTo>
                  <a:lnTo>
                    <a:pt x="0" y="0"/>
                  </a:lnTo>
                  <a:lnTo>
                    <a:pt x="0" y="107901"/>
                  </a:lnTo>
                  <a:lnTo>
                    <a:pt x="0" y="111755"/>
                  </a:lnTo>
                  <a:lnTo>
                    <a:pt x="1540" y="115608"/>
                  </a:lnTo>
                  <a:lnTo>
                    <a:pt x="4621" y="118691"/>
                  </a:lnTo>
                  <a:lnTo>
                    <a:pt x="80880" y="194993"/>
                  </a:lnTo>
                  <a:lnTo>
                    <a:pt x="102449" y="173413"/>
                  </a:lnTo>
                  <a:lnTo>
                    <a:pt x="30811" y="101735"/>
                  </a:lnTo>
                  <a:lnTo>
                    <a:pt x="30811" y="0"/>
                  </a:lnTo>
                  <a:close/>
                </a:path>
              </a:pathLst>
            </a:custGeom>
            <a:ln w="770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12547" y="2356558"/>
              <a:ext cx="523875" cy="601345"/>
            </a:xfrm>
            <a:custGeom>
              <a:avLst/>
              <a:gdLst/>
              <a:ahLst/>
              <a:cxnLst/>
              <a:rect l="l" t="t" r="r" b="b"/>
              <a:pathLst>
                <a:path w="523875" h="601344">
                  <a:moveTo>
                    <a:pt x="353804" y="46243"/>
                  </a:moveTo>
                  <a:lnTo>
                    <a:pt x="168933" y="46243"/>
                  </a:lnTo>
                  <a:lnTo>
                    <a:pt x="168933" y="0"/>
                  </a:lnTo>
                  <a:lnTo>
                    <a:pt x="353804" y="0"/>
                  </a:lnTo>
                  <a:lnTo>
                    <a:pt x="353804" y="46243"/>
                  </a:lnTo>
                  <a:close/>
                </a:path>
                <a:path w="523875" h="601344">
                  <a:moveTo>
                    <a:pt x="262693" y="600744"/>
                  </a:moveTo>
                  <a:lnTo>
                    <a:pt x="218374" y="597108"/>
                  </a:lnTo>
                  <a:lnTo>
                    <a:pt x="174325" y="585751"/>
                  </a:lnTo>
                  <a:lnTo>
                    <a:pt x="132884" y="567027"/>
                  </a:lnTo>
                  <a:lnTo>
                    <a:pt x="96128" y="542036"/>
                  </a:lnTo>
                  <a:lnTo>
                    <a:pt x="64554" y="511589"/>
                  </a:lnTo>
                  <a:lnTo>
                    <a:pt x="38657" y="476500"/>
                  </a:lnTo>
                  <a:lnTo>
                    <a:pt x="18935" y="437582"/>
                  </a:lnTo>
                  <a:lnTo>
                    <a:pt x="5884" y="395646"/>
                  </a:lnTo>
                  <a:lnTo>
                    <a:pt x="0" y="351507"/>
                  </a:lnTo>
                  <a:lnTo>
                    <a:pt x="1745" y="306844"/>
                  </a:lnTo>
                  <a:lnTo>
                    <a:pt x="11340" y="261433"/>
                  </a:lnTo>
                  <a:lnTo>
                    <a:pt x="28005" y="220150"/>
                  </a:lnTo>
                  <a:lnTo>
                    <a:pt x="51080" y="182786"/>
                  </a:lnTo>
                  <a:lnTo>
                    <a:pt x="79868" y="150002"/>
                  </a:lnTo>
                  <a:lnTo>
                    <a:pt x="113675" y="122456"/>
                  </a:lnTo>
                  <a:lnTo>
                    <a:pt x="151806" y="100808"/>
                  </a:lnTo>
                  <a:lnTo>
                    <a:pt x="193566" y="85717"/>
                  </a:lnTo>
                  <a:lnTo>
                    <a:pt x="238260" y="77843"/>
                  </a:lnTo>
                  <a:lnTo>
                    <a:pt x="238260" y="46243"/>
                  </a:lnTo>
                  <a:lnTo>
                    <a:pt x="284478" y="46243"/>
                  </a:lnTo>
                  <a:lnTo>
                    <a:pt x="284478" y="78613"/>
                  </a:lnTo>
                  <a:lnTo>
                    <a:pt x="317059" y="83190"/>
                  </a:lnTo>
                  <a:lnTo>
                    <a:pt x="348701" y="92101"/>
                  </a:lnTo>
                  <a:lnTo>
                    <a:pt x="379043" y="105059"/>
                  </a:lnTo>
                  <a:lnTo>
                    <a:pt x="407725" y="121774"/>
                  </a:lnTo>
                  <a:lnTo>
                    <a:pt x="470865" y="121774"/>
                  </a:lnTo>
                  <a:lnTo>
                    <a:pt x="469908" y="123316"/>
                  </a:lnTo>
                  <a:lnTo>
                    <a:pt x="261369" y="123316"/>
                  </a:lnTo>
                  <a:lnTo>
                    <a:pt x="211827" y="129000"/>
                  </a:lnTo>
                  <a:lnTo>
                    <a:pt x="166396" y="145201"/>
                  </a:lnTo>
                  <a:lnTo>
                    <a:pt x="126354" y="170638"/>
                  </a:lnTo>
                  <a:lnTo>
                    <a:pt x="92982" y="204028"/>
                  </a:lnTo>
                  <a:lnTo>
                    <a:pt x="67560" y="244092"/>
                  </a:lnTo>
                  <a:lnTo>
                    <a:pt x="51368" y="289550"/>
                  </a:lnTo>
                  <a:lnTo>
                    <a:pt x="45686" y="339119"/>
                  </a:lnTo>
                  <a:lnTo>
                    <a:pt x="51368" y="388688"/>
                  </a:lnTo>
                  <a:lnTo>
                    <a:pt x="67560" y="434145"/>
                  </a:lnTo>
                  <a:lnTo>
                    <a:pt x="92982" y="474209"/>
                  </a:lnTo>
                  <a:lnTo>
                    <a:pt x="126354" y="507600"/>
                  </a:lnTo>
                  <a:lnTo>
                    <a:pt x="166396" y="533036"/>
                  </a:lnTo>
                  <a:lnTo>
                    <a:pt x="211827" y="549237"/>
                  </a:lnTo>
                  <a:lnTo>
                    <a:pt x="261369" y="554922"/>
                  </a:lnTo>
                  <a:lnTo>
                    <a:pt x="408571" y="554922"/>
                  </a:lnTo>
                  <a:lnTo>
                    <a:pt x="388428" y="568296"/>
                  </a:lnTo>
                  <a:lnTo>
                    <a:pt x="348605" y="586040"/>
                  </a:lnTo>
                  <a:lnTo>
                    <a:pt x="306398" y="596955"/>
                  </a:lnTo>
                  <a:lnTo>
                    <a:pt x="262693" y="600744"/>
                  </a:lnTo>
                  <a:close/>
                </a:path>
                <a:path w="523875" h="601344">
                  <a:moveTo>
                    <a:pt x="470865" y="121774"/>
                  </a:moveTo>
                  <a:lnTo>
                    <a:pt x="407725" y="121774"/>
                  </a:lnTo>
                  <a:lnTo>
                    <a:pt x="433915" y="94799"/>
                  </a:lnTo>
                  <a:lnTo>
                    <a:pt x="441678" y="90150"/>
                  </a:lnTo>
                  <a:lnTo>
                    <a:pt x="450380" y="88826"/>
                  </a:lnTo>
                  <a:lnTo>
                    <a:pt x="458937" y="90680"/>
                  </a:lnTo>
                  <a:lnTo>
                    <a:pt x="466267" y="95569"/>
                  </a:lnTo>
                  <a:lnTo>
                    <a:pt x="471479" y="103229"/>
                  </a:lnTo>
                  <a:lnTo>
                    <a:pt x="473296" y="111755"/>
                  </a:lnTo>
                  <a:lnTo>
                    <a:pt x="471792" y="120281"/>
                  </a:lnTo>
                  <a:lnTo>
                    <a:pt x="470865" y="121774"/>
                  </a:lnTo>
                  <a:close/>
                </a:path>
                <a:path w="523875" h="601344">
                  <a:moveTo>
                    <a:pt x="408571" y="554922"/>
                  </a:moveTo>
                  <a:lnTo>
                    <a:pt x="261369" y="554922"/>
                  </a:lnTo>
                  <a:lnTo>
                    <a:pt x="310910" y="549237"/>
                  </a:lnTo>
                  <a:lnTo>
                    <a:pt x="356342" y="533036"/>
                  </a:lnTo>
                  <a:lnTo>
                    <a:pt x="396384" y="507600"/>
                  </a:lnTo>
                  <a:lnTo>
                    <a:pt x="429756" y="474209"/>
                  </a:lnTo>
                  <a:lnTo>
                    <a:pt x="455178" y="434145"/>
                  </a:lnTo>
                  <a:lnTo>
                    <a:pt x="471369" y="388688"/>
                  </a:lnTo>
                  <a:lnTo>
                    <a:pt x="477051" y="339119"/>
                  </a:lnTo>
                  <a:lnTo>
                    <a:pt x="471369" y="289550"/>
                  </a:lnTo>
                  <a:lnTo>
                    <a:pt x="455178" y="244092"/>
                  </a:lnTo>
                  <a:lnTo>
                    <a:pt x="429756" y="204028"/>
                  </a:lnTo>
                  <a:lnTo>
                    <a:pt x="396384" y="170638"/>
                  </a:lnTo>
                  <a:lnTo>
                    <a:pt x="356342" y="145201"/>
                  </a:lnTo>
                  <a:lnTo>
                    <a:pt x="310910" y="129000"/>
                  </a:lnTo>
                  <a:lnTo>
                    <a:pt x="261369" y="123316"/>
                  </a:lnTo>
                  <a:lnTo>
                    <a:pt x="469908" y="123316"/>
                  </a:lnTo>
                  <a:lnTo>
                    <a:pt x="467037" y="127940"/>
                  </a:lnTo>
                  <a:lnTo>
                    <a:pt x="443929" y="151062"/>
                  </a:lnTo>
                  <a:lnTo>
                    <a:pt x="473580" y="185333"/>
                  </a:lnTo>
                  <a:lnTo>
                    <a:pt x="496561" y="223353"/>
                  </a:lnTo>
                  <a:lnTo>
                    <a:pt x="512700" y="264173"/>
                  </a:lnTo>
                  <a:lnTo>
                    <a:pt x="521825" y="306844"/>
                  </a:lnTo>
                  <a:lnTo>
                    <a:pt x="523764" y="350419"/>
                  </a:lnTo>
                  <a:lnTo>
                    <a:pt x="518346" y="393948"/>
                  </a:lnTo>
                  <a:lnTo>
                    <a:pt x="505400" y="436484"/>
                  </a:lnTo>
                  <a:lnTo>
                    <a:pt x="484754" y="477078"/>
                  </a:lnTo>
                  <a:lnTo>
                    <a:pt x="457388" y="513518"/>
                  </a:lnTo>
                  <a:lnTo>
                    <a:pt x="424984" y="544023"/>
                  </a:lnTo>
                  <a:lnTo>
                    <a:pt x="408571" y="554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12547" y="2356558"/>
              <a:ext cx="523875" cy="601345"/>
            </a:xfrm>
            <a:custGeom>
              <a:avLst/>
              <a:gdLst/>
              <a:ahLst/>
              <a:cxnLst/>
              <a:rect l="l" t="t" r="r" b="b"/>
              <a:pathLst>
                <a:path w="523875" h="601344">
                  <a:moveTo>
                    <a:pt x="261369" y="554922"/>
                  </a:moveTo>
                  <a:lnTo>
                    <a:pt x="211827" y="549237"/>
                  </a:lnTo>
                  <a:lnTo>
                    <a:pt x="166396" y="533036"/>
                  </a:lnTo>
                  <a:lnTo>
                    <a:pt x="126354" y="507600"/>
                  </a:lnTo>
                  <a:lnTo>
                    <a:pt x="92982" y="474209"/>
                  </a:lnTo>
                  <a:lnTo>
                    <a:pt x="67560" y="434145"/>
                  </a:lnTo>
                  <a:lnTo>
                    <a:pt x="51368" y="388688"/>
                  </a:lnTo>
                  <a:lnTo>
                    <a:pt x="45686" y="339119"/>
                  </a:lnTo>
                  <a:lnTo>
                    <a:pt x="51368" y="289550"/>
                  </a:lnTo>
                  <a:lnTo>
                    <a:pt x="67560" y="244092"/>
                  </a:lnTo>
                  <a:lnTo>
                    <a:pt x="92982" y="204028"/>
                  </a:lnTo>
                  <a:lnTo>
                    <a:pt x="126354" y="170638"/>
                  </a:lnTo>
                  <a:lnTo>
                    <a:pt x="166396" y="145201"/>
                  </a:lnTo>
                  <a:lnTo>
                    <a:pt x="211827" y="129000"/>
                  </a:lnTo>
                  <a:lnTo>
                    <a:pt x="261369" y="123316"/>
                  </a:lnTo>
                  <a:lnTo>
                    <a:pt x="310910" y="129000"/>
                  </a:lnTo>
                  <a:lnTo>
                    <a:pt x="356342" y="145201"/>
                  </a:lnTo>
                  <a:lnTo>
                    <a:pt x="396384" y="170638"/>
                  </a:lnTo>
                  <a:lnTo>
                    <a:pt x="429756" y="204028"/>
                  </a:lnTo>
                  <a:lnTo>
                    <a:pt x="455178" y="244092"/>
                  </a:lnTo>
                  <a:lnTo>
                    <a:pt x="471369" y="289550"/>
                  </a:lnTo>
                  <a:lnTo>
                    <a:pt x="477051" y="339119"/>
                  </a:lnTo>
                  <a:lnTo>
                    <a:pt x="471369" y="388688"/>
                  </a:lnTo>
                  <a:lnTo>
                    <a:pt x="455178" y="434145"/>
                  </a:lnTo>
                  <a:lnTo>
                    <a:pt x="429756" y="474209"/>
                  </a:lnTo>
                  <a:lnTo>
                    <a:pt x="396384" y="507600"/>
                  </a:lnTo>
                  <a:lnTo>
                    <a:pt x="356342" y="533036"/>
                  </a:lnTo>
                  <a:lnTo>
                    <a:pt x="310910" y="549237"/>
                  </a:lnTo>
                  <a:lnTo>
                    <a:pt x="261369" y="554922"/>
                  </a:lnTo>
                  <a:close/>
                </a:path>
                <a:path w="523875" h="601344">
                  <a:moveTo>
                    <a:pt x="443929" y="151062"/>
                  </a:moveTo>
                  <a:lnTo>
                    <a:pt x="467037" y="127940"/>
                  </a:lnTo>
                  <a:lnTo>
                    <a:pt x="471792" y="120281"/>
                  </a:lnTo>
                  <a:lnTo>
                    <a:pt x="473296" y="111755"/>
                  </a:lnTo>
                  <a:lnTo>
                    <a:pt x="471479" y="103229"/>
                  </a:lnTo>
                  <a:lnTo>
                    <a:pt x="466267" y="95569"/>
                  </a:lnTo>
                  <a:lnTo>
                    <a:pt x="458937" y="90680"/>
                  </a:lnTo>
                  <a:lnTo>
                    <a:pt x="450380" y="88826"/>
                  </a:lnTo>
                  <a:lnTo>
                    <a:pt x="441678" y="90150"/>
                  </a:lnTo>
                  <a:lnTo>
                    <a:pt x="433915" y="94799"/>
                  </a:lnTo>
                  <a:lnTo>
                    <a:pt x="407725" y="121774"/>
                  </a:lnTo>
                  <a:lnTo>
                    <a:pt x="379043" y="105059"/>
                  </a:lnTo>
                  <a:lnTo>
                    <a:pt x="348701" y="92101"/>
                  </a:lnTo>
                  <a:lnTo>
                    <a:pt x="317059" y="83190"/>
                  </a:lnTo>
                  <a:lnTo>
                    <a:pt x="284478" y="78613"/>
                  </a:lnTo>
                  <a:lnTo>
                    <a:pt x="284478" y="46243"/>
                  </a:lnTo>
                  <a:lnTo>
                    <a:pt x="353804" y="46243"/>
                  </a:lnTo>
                  <a:lnTo>
                    <a:pt x="353804" y="0"/>
                  </a:lnTo>
                  <a:lnTo>
                    <a:pt x="168933" y="0"/>
                  </a:lnTo>
                  <a:lnTo>
                    <a:pt x="168933" y="46243"/>
                  </a:lnTo>
                  <a:lnTo>
                    <a:pt x="238260" y="46243"/>
                  </a:lnTo>
                  <a:lnTo>
                    <a:pt x="238260" y="77843"/>
                  </a:lnTo>
                  <a:lnTo>
                    <a:pt x="193566" y="85717"/>
                  </a:lnTo>
                  <a:lnTo>
                    <a:pt x="151806" y="100808"/>
                  </a:lnTo>
                  <a:lnTo>
                    <a:pt x="113675" y="122456"/>
                  </a:lnTo>
                  <a:lnTo>
                    <a:pt x="79868" y="150002"/>
                  </a:lnTo>
                  <a:lnTo>
                    <a:pt x="51080" y="182786"/>
                  </a:lnTo>
                  <a:lnTo>
                    <a:pt x="28005" y="220150"/>
                  </a:lnTo>
                  <a:lnTo>
                    <a:pt x="11340" y="261433"/>
                  </a:lnTo>
                  <a:lnTo>
                    <a:pt x="1779" y="305977"/>
                  </a:lnTo>
                  <a:lnTo>
                    <a:pt x="0" y="351507"/>
                  </a:lnTo>
                  <a:lnTo>
                    <a:pt x="5884" y="395647"/>
                  </a:lnTo>
                  <a:lnTo>
                    <a:pt x="18935" y="437582"/>
                  </a:lnTo>
                  <a:lnTo>
                    <a:pt x="38657" y="476500"/>
                  </a:lnTo>
                  <a:lnTo>
                    <a:pt x="64554" y="511589"/>
                  </a:lnTo>
                  <a:lnTo>
                    <a:pt x="96128" y="542036"/>
                  </a:lnTo>
                  <a:lnTo>
                    <a:pt x="132884" y="567028"/>
                  </a:lnTo>
                  <a:lnTo>
                    <a:pt x="174325" y="585751"/>
                  </a:lnTo>
                  <a:lnTo>
                    <a:pt x="218374" y="597108"/>
                  </a:lnTo>
                  <a:lnTo>
                    <a:pt x="262693" y="600744"/>
                  </a:lnTo>
                  <a:lnTo>
                    <a:pt x="306398" y="596955"/>
                  </a:lnTo>
                  <a:lnTo>
                    <a:pt x="348605" y="586040"/>
                  </a:lnTo>
                  <a:lnTo>
                    <a:pt x="388428" y="568296"/>
                  </a:lnTo>
                  <a:lnTo>
                    <a:pt x="424984" y="544023"/>
                  </a:lnTo>
                  <a:lnTo>
                    <a:pt x="457388" y="513518"/>
                  </a:lnTo>
                  <a:lnTo>
                    <a:pt x="484754" y="477078"/>
                  </a:lnTo>
                  <a:lnTo>
                    <a:pt x="505400" y="436484"/>
                  </a:lnTo>
                  <a:lnTo>
                    <a:pt x="518346" y="393948"/>
                  </a:lnTo>
                  <a:lnTo>
                    <a:pt x="523764" y="350419"/>
                  </a:lnTo>
                  <a:lnTo>
                    <a:pt x="521825" y="306844"/>
                  </a:lnTo>
                  <a:lnTo>
                    <a:pt x="512700" y="264173"/>
                  </a:lnTo>
                  <a:lnTo>
                    <a:pt x="496561" y="223353"/>
                  </a:lnTo>
                  <a:lnTo>
                    <a:pt x="473580" y="185333"/>
                  </a:lnTo>
                  <a:lnTo>
                    <a:pt x="443929" y="151062"/>
                  </a:lnTo>
                  <a:close/>
                </a:path>
              </a:pathLst>
            </a:custGeom>
            <a:ln w="770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78842" y="2387643"/>
            <a:ext cx="3051810" cy="5187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45"/>
              </a:spcBef>
            </a:pPr>
            <a:r>
              <a:rPr sz="1600" spc="130" dirty="0">
                <a:latin typeface="Century Gothic"/>
                <a:cs typeface="Century Gothic"/>
              </a:rPr>
              <a:t>98%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75" dirty="0">
                <a:latin typeface="Century Gothic"/>
                <a:cs typeface="Century Gothic"/>
              </a:rPr>
              <a:t>companies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35" dirty="0">
                <a:latin typeface="Century Gothic"/>
                <a:cs typeface="Century Gothic"/>
              </a:rPr>
              <a:t>feel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30" dirty="0">
                <a:latin typeface="Century Gothic"/>
                <a:cs typeface="Century Gothic"/>
              </a:rPr>
              <a:t>increase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urgency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60815" y="2008687"/>
            <a:ext cx="1289685" cy="1289685"/>
            <a:chOff x="6360815" y="2008687"/>
            <a:chExt cx="1289685" cy="1289685"/>
          </a:xfrm>
        </p:grpSpPr>
        <p:sp>
          <p:nvSpPr>
            <p:cNvPr id="20" name="object 20"/>
            <p:cNvSpPr/>
            <p:nvPr/>
          </p:nvSpPr>
          <p:spPr>
            <a:xfrm>
              <a:off x="6360815" y="2008687"/>
              <a:ext cx="1289685" cy="1289685"/>
            </a:xfrm>
            <a:custGeom>
              <a:avLst/>
              <a:gdLst/>
              <a:ahLst/>
              <a:cxnLst/>
              <a:rect l="l" t="t" r="r" b="b"/>
              <a:pathLst>
                <a:path w="1289684" h="1289685">
                  <a:moveTo>
                    <a:pt x="644766" y="0"/>
                  </a:moveTo>
                  <a:lnTo>
                    <a:pt x="596646" y="1768"/>
                  </a:lnTo>
                  <a:lnTo>
                    <a:pt x="549487" y="6990"/>
                  </a:lnTo>
                  <a:lnTo>
                    <a:pt x="503413" y="15542"/>
                  </a:lnTo>
                  <a:lnTo>
                    <a:pt x="458549" y="27298"/>
                  </a:lnTo>
                  <a:lnTo>
                    <a:pt x="415019" y="42134"/>
                  </a:lnTo>
                  <a:lnTo>
                    <a:pt x="372948" y="59926"/>
                  </a:lnTo>
                  <a:lnTo>
                    <a:pt x="332462" y="80547"/>
                  </a:lnTo>
                  <a:lnTo>
                    <a:pt x="293683" y="103875"/>
                  </a:lnTo>
                  <a:lnTo>
                    <a:pt x="256739" y="129784"/>
                  </a:lnTo>
                  <a:lnTo>
                    <a:pt x="221751" y="158150"/>
                  </a:lnTo>
                  <a:lnTo>
                    <a:pt x="188847" y="188847"/>
                  </a:lnTo>
                  <a:lnTo>
                    <a:pt x="158150" y="221751"/>
                  </a:lnTo>
                  <a:lnTo>
                    <a:pt x="129784" y="256739"/>
                  </a:lnTo>
                  <a:lnTo>
                    <a:pt x="103875" y="293683"/>
                  </a:lnTo>
                  <a:lnTo>
                    <a:pt x="80547" y="332462"/>
                  </a:lnTo>
                  <a:lnTo>
                    <a:pt x="59926" y="372948"/>
                  </a:lnTo>
                  <a:lnTo>
                    <a:pt x="42134" y="415019"/>
                  </a:lnTo>
                  <a:lnTo>
                    <a:pt x="27298" y="458549"/>
                  </a:lnTo>
                  <a:lnTo>
                    <a:pt x="15542" y="503413"/>
                  </a:lnTo>
                  <a:lnTo>
                    <a:pt x="6990" y="549487"/>
                  </a:lnTo>
                  <a:lnTo>
                    <a:pt x="1768" y="596646"/>
                  </a:lnTo>
                  <a:lnTo>
                    <a:pt x="0" y="644766"/>
                  </a:lnTo>
                  <a:lnTo>
                    <a:pt x="1768" y="692886"/>
                  </a:lnTo>
                  <a:lnTo>
                    <a:pt x="6990" y="740045"/>
                  </a:lnTo>
                  <a:lnTo>
                    <a:pt x="15542" y="786119"/>
                  </a:lnTo>
                  <a:lnTo>
                    <a:pt x="27298" y="830983"/>
                  </a:lnTo>
                  <a:lnTo>
                    <a:pt x="42134" y="874513"/>
                  </a:lnTo>
                  <a:lnTo>
                    <a:pt x="59926" y="916583"/>
                  </a:lnTo>
                  <a:lnTo>
                    <a:pt x="80547" y="957070"/>
                  </a:lnTo>
                  <a:lnTo>
                    <a:pt x="103875" y="995848"/>
                  </a:lnTo>
                  <a:lnTo>
                    <a:pt x="129784" y="1032793"/>
                  </a:lnTo>
                  <a:lnTo>
                    <a:pt x="158150" y="1067780"/>
                  </a:lnTo>
                  <a:lnTo>
                    <a:pt x="188847" y="1100685"/>
                  </a:lnTo>
                  <a:lnTo>
                    <a:pt x="221751" y="1131382"/>
                  </a:lnTo>
                  <a:lnTo>
                    <a:pt x="256739" y="1159748"/>
                  </a:lnTo>
                  <a:lnTo>
                    <a:pt x="293683" y="1185656"/>
                  </a:lnTo>
                  <a:lnTo>
                    <a:pt x="332462" y="1208984"/>
                  </a:lnTo>
                  <a:lnTo>
                    <a:pt x="372948" y="1229606"/>
                  </a:lnTo>
                  <a:lnTo>
                    <a:pt x="415019" y="1247397"/>
                  </a:lnTo>
                  <a:lnTo>
                    <a:pt x="458549" y="1262233"/>
                  </a:lnTo>
                  <a:lnTo>
                    <a:pt x="503413" y="1273990"/>
                  </a:lnTo>
                  <a:lnTo>
                    <a:pt x="549487" y="1282541"/>
                  </a:lnTo>
                  <a:lnTo>
                    <a:pt x="596646" y="1287764"/>
                  </a:lnTo>
                  <a:lnTo>
                    <a:pt x="644766" y="1289532"/>
                  </a:lnTo>
                  <a:lnTo>
                    <a:pt x="692887" y="1287764"/>
                  </a:lnTo>
                  <a:lnTo>
                    <a:pt x="740048" y="1282541"/>
                  </a:lnTo>
                  <a:lnTo>
                    <a:pt x="786123" y="1273990"/>
                  </a:lnTo>
                  <a:lnTo>
                    <a:pt x="830989" y="1262233"/>
                  </a:lnTo>
                  <a:lnTo>
                    <a:pt x="874520" y="1247397"/>
                  </a:lnTo>
                  <a:lnTo>
                    <a:pt x="916591" y="1229606"/>
                  </a:lnTo>
                  <a:lnTo>
                    <a:pt x="957079" y="1208984"/>
                  </a:lnTo>
                  <a:lnTo>
                    <a:pt x="995858" y="1185656"/>
                  </a:lnTo>
                  <a:lnTo>
                    <a:pt x="1032803" y="1159748"/>
                  </a:lnTo>
                  <a:lnTo>
                    <a:pt x="1067791" y="1131382"/>
                  </a:lnTo>
                  <a:lnTo>
                    <a:pt x="1100696" y="1100685"/>
                  </a:lnTo>
                  <a:lnTo>
                    <a:pt x="1131394" y="1067780"/>
                  </a:lnTo>
                  <a:lnTo>
                    <a:pt x="1159759" y="1032793"/>
                  </a:lnTo>
                  <a:lnTo>
                    <a:pt x="1185669" y="995848"/>
                  </a:lnTo>
                  <a:lnTo>
                    <a:pt x="1208996" y="957070"/>
                  </a:lnTo>
                  <a:lnTo>
                    <a:pt x="1229618" y="916583"/>
                  </a:lnTo>
                  <a:lnTo>
                    <a:pt x="1247410" y="874513"/>
                  </a:lnTo>
                  <a:lnTo>
                    <a:pt x="1262246" y="830983"/>
                  </a:lnTo>
                  <a:lnTo>
                    <a:pt x="1274002" y="786119"/>
                  </a:lnTo>
                  <a:lnTo>
                    <a:pt x="1282554" y="740045"/>
                  </a:lnTo>
                  <a:lnTo>
                    <a:pt x="1287776" y="692886"/>
                  </a:lnTo>
                  <a:lnTo>
                    <a:pt x="1289545" y="644766"/>
                  </a:lnTo>
                  <a:lnTo>
                    <a:pt x="1287776" y="596646"/>
                  </a:lnTo>
                  <a:lnTo>
                    <a:pt x="1282554" y="549487"/>
                  </a:lnTo>
                  <a:lnTo>
                    <a:pt x="1274002" y="503413"/>
                  </a:lnTo>
                  <a:lnTo>
                    <a:pt x="1262246" y="458549"/>
                  </a:lnTo>
                  <a:lnTo>
                    <a:pt x="1247410" y="415019"/>
                  </a:lnTo>
                  <a:lnTo>
                    <a:pt x="1229618" y="372948"/>
                  </a:lnTo>
                  <a:lnTo>
                    <a:pt x="1208996" y="332462"/>
                  </a:lnTo>
                  <a:lnTo>
                    <a:pt x="1185669" y="293683"/>
                  </a:lnTo>
                  <a:lnTo>
                    <a:pt x="1159759" y="256739"/>
                  </a:lnTo>
                  <a:lnTo>
                    <a:pt x="1131394" y="221751"/>
                  </a:lnTo>
                  <a:lnTo>
                    <a:pt x="1100696" y="188847"/>
                  </a:lnTo>
                  <a:lnTo>
                    <a:pt x="1067791" y="158150"/>
                  </a:lnTo>
                  <a:lnTo>
                    <a:pt x="1032803" y="129784"/>
                  </a:lnTo>
                  <a:lnTo>
                    <a:pt x="995858" y="103875"/>
                  </a:lnTo>
                  <a:lnTo>
                    <a:pt x="957079" y="80547"/>
                  </a:lnTo>
                  <a:lnTo>
                    <a:pt x="916591" y="59926"/>
                  </a:lnTo>
                  <a:lnTo>
                    <a:pt x="874520" y="42134"/>
                  </a:lnTo>
                  <a:lnTo>
                    <a:pt x="830989" y="27298"/>
                  </a:lnTo>
                  <a:lnTo>
                    <a:pt x="786123" y="15542"/>
                  </a:lnTo>
                  <a:lnTo>
                    <a:pt x="740048" y="6990"/>
                  </a:lnTo>
                  <a:lnTo>
                    <a:pt x="692887" y="1768"/>
                  </a:lnTo>
                  <a:lnTo>
                    <a:pt x="64476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5926" y="2435173"/>
              <a:ext cx="72409" cy="724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8869" y="2591630"/>
              <a:ext cx="72409" cy="7244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747163" y="2331648"/>
              <a:ext cx="523875" cy="621030"/>
            </a:xfrm>
            <a:custGeom>
              <a:avLst/>
              <a:gdLst/>
              <a:ahLst/>
              <a:cxnLst/>
              <a:rect l="l" t="t" r="r" b="b"/>
              <a:pathLst>
                <a:path w="523875" h="621030">
                  <a:moveTo>
                    <a:pt x="334307" y="620680"/>
                  </a:moveTo>
                  <a:lnTo>
                    <a:pt x="90894" y="620680"/>
                  </a:lnTo>
                  <a:lnTo>
                    <a:pt x="90894" y="425686"/>
                  </a:lnTo>
                  <a:lnTo>
                    <a:pt x="52319" y="387981"/>
                  </a:lnTo>
                  <a:lnTo>
                    <a:pt x="23782" y="343123"/>
                  </a:lnTo>
                  <a:lnTo>
                    <a:pt x="6078" y="292917"/>
                  </a:lnTo>
                  <a:lnTo>
                    <a:pt x="0" y="239171"/>
                  </a:lnTo>
                  <a:lnTo>
                    <a:pt x="3568" y="189117"/>
                  </a:lnTo>
                  <a:lnTo>
                    <a:pt x="17386" y="141949"/>
                  </a:lnTo>
                  <a:lnTo>
                    <a:pt x="17451" y="141727"/>
                  </a:lnTo>
                  <a:lnTo>
                    <a:pt x="40874" y="98554"/>
                  </a:lnTo>
                  <a:lnTo>
                    <a:pt x="73060" y="61152"/>
                  </a:lnTo>
                  <a:lnTo>
                    <a:pt x="113233" y="31075"/>
                  </a:lnTo>
                  <a:lnTo>
                    <a:pt x="158902" y="10358"/>
                  </a:lnTo>
                  <a:lnTo>
                    <a:pt x="207012" y="0"/>
                  </a:lnTo>
                  <a:lnTo>
                    <a:pt x="255935" y="0"/>
                  </a:lnTo>
                  <a:lnTo>
                    <a:pt x="304044" y="10358"/>
                  </a:lnTo>
                  <a:lnTo>
                    <a:pt x="349713" y="31075"/>
                  </a:lnTo>
                  <a:lnTo>
                    <a:pt x="371121" y="47260"/>
                  </a:lnTo>
                  <a:lnTo>
                    <a:pt x="244183" y="47260"/>
                  </a:lnTo>
                  <a:lnTo>
                    <a:pt x="234939" y="66529"/>
                  </a:lnTo>
                  <a:lnTo>
                    <a:pt x="197965" y="66529"/>
                  </a:lnTo>
                  <a:lnTo>
                    <a:pt x="182559" y="81943"/>
                  </a:lnTo>
                  <a:lnTo>
                    <a:pt x="188722" y="101982"/>
                  </a:lnTo>
                  <a:lnTo>
                    <a:pt x="185641" y="107377"/>
                  </a:lnTo>
                  <a:lnTo>
                    <a:pt x="183330" y="112772"/>
                  </a:lnTo>
                  <a:lnTo>
                    <a:pt x="181789" y="118938"/>
                  </a:lnTo>
                  <a:lnTo>
                    <a:pt x="162532" y="128187"/>
                  </a:lnTo>
                  <a:lnTo>
                    <a:pt x="162532" y="149767"/>
                  </a:lnTo>
                  <a:lnTo>
                    <a:pt x="181789" y="159016"/>
                  </a:lnTo>
                  <a:lnTo>
                    <a:pt x="183330" y="165181"/>
                  </a:lnTo>
                  <a:lnTo>
                    <a:pt x="185641" y="170576"/>
                  </a:lnTo>
                  <a:lnTo>
                    <a:pt x="188722" y="175971"/>
                  </a:lnTo>
                  <a:lnTo>
                    <a:pt x="181789" y="196010"/>
                  </a:lnTo>
                  <a:lnTo>
                    <a:pt x="188722" y="202947"/>
                  </a:lnTo>
                  <a:lnTo>
                    <a:pt x="147126" y="202947"/>
                  </a:lnTo>
                  <a:lnTo>
                    <a:pt x="137882" y="222215"/>
                  </a:lnTo>
                  <a:lnTo>
                    <a:pt x="100908" y="222215"/>
                  </a:lnTo>
                  <a:lnTo>
                    <a:pt x="85502" y="237630"/>
                  </a:lnTo>
                  <a:lnTo>
                    <a:pt x="92435" y="257668"/>
                  </a:lnTo>
                  <a:lnTo>
                    <a:pt x="89354" y="263063"/>
                  </a:lnTo>
                  <a:lnTo>
                    <a:pt x="87043" y="268459"/>
                  </a:lnTo>
                  <a:lnTo>
                    <a:pt x="85502" y="274624"/>
                  </a:lnTo>
                  <a:lnTo>
                    <a:pt x="66245" y="283873"/>
                  </a:lnTo>
                  <a:lnTo>
                    <a:pt x="66245" y="305453"/>
                  </a:lnTo>
                  <a:lnTo>
                    <a:pt x="85502" y="314702"/>
                  </a:lnTo>
                  <a:lnTo>
                    <a:pt x="87043" y="320868"/>
                  </a:lnTo>
                  <a:lnTo>
                    <a:pt x="89354" y="326263"/>
                  </a:lnTo>
                  <a:lnTo>
                    <a:pt x="92435" y="331658"/>
                  </a:lnTo>
                  <a:lnTo>
                    <a:pt x="85502" y="351697"/>
                  </a:lnTo>
                  <a:lnTo>
                    <a:pt x="100908" y="367111"/>
                  </a:lnTo>
                  <a:lnTo>
                    <a:pt x="134801" y="367111"/>
                  </a:lnTo>
                  <a:lnTo>
                    <a:pt x="137882" y="367882"/>
                  </a:lnTo>
                  <a:lnTo>
                    <a:pt x="147126" y="387150"/>
                  </a:lnTo>
                  <a:lnTo>
                    <a:pt x="502864" y="387150"/>
                  </a:lnTo>
                  <a:lnTo>
                    <a:pt x="496840" y="389462"/>
                  </a:lnTo>
                  <a:lnTo>
                    <a:pt x="462947" y="389462"/>
                  </a:lnTo>
                  <a:lnTo>
                    <a:pt x="462947" y="435706"/>
                  </a:lnTo>
                  <a:lnTo>
                    <a:pt x="461238" y="453854"/>
                  </a:lnTo>
                  <a:lnTo>
                    <a:pt x="436757" y="501218"/>
                  </a:lnTo>
                  <a:lnTo>
                    <a:pt x="390178" y="526362"/>
                  </a:lnTo>
                  <a:lnTo>
                    <a:pt x="372052" y="528193"/>
                  </a:lnTo>
                  <a:lnTo>
                    <a:pt x="334307" y="528193"/>
                  </a:lnTo>
                  <a:lnTo>
                    <a:pt x="334307" y="620680"/>
                  </a:lnTo>
                  <a:close/>
                </a:path>
                <a:path w="523875" h="621030">
                  <a:moveTo>
                    <a:pt x="291941" y="72694"/>
                  </a:moveTo>
                  <a:lnTo>
                    <a:pt x="286549" y="69611"/>
                  </a:lnTo>
                  <a:lnTo>
                    <a:pt x="281157" y="67299"/>
                  </a:lnTo>
                  <a:lnTo>
                    <a:pt x="274995" y="65758"/>
                  </a:lnTo>
                  <a:lnTo>
                    <a:pt x="265751" y="47260"/>
                  </a:lnTo>
                  <a:lnTo>
                    <a:pt x="371121" y="47260"/>
                  </a:lnTo>
                  <a:lnTo>
                    <a:pt x="389886" y="61448"/>
                  </a:lnTo>
                  <a:lnTo>
                    <a:pt x="393591" y="65758"/>
                  </a:lnTo>
                  <a:lnTo>
                    <a:pt x="311969" y="65758"/>
                  </a:lnTo>
                  <a:lnTo>
                    <a:pt x="291941" y="72694"/>
                  </a:lnTo>
                  <a:close/>
                </a:path>
                <a:path w="523875" h="621030">
                  <a:moveTo>
                    <a:pt x="461021" y="212196"/>
                  </a:moveTo>
                  <a:lnTo>
                    <a:pt x="311199" y="212196"/>
                  </a:lnTo>
                  <a:lnTo>
                    <a:pt x="326605" y="196781"/>
                  </a:lnTo>
                  <a:lnTo>
                    <a:pt x="319672" y="176742"/>
                  </a:lnTo>
                  <a:lnTo>
                    <a:pt x="325834" y="165952"/>
                  </a:lnTo>
                  <a:lnTo>
                    <a:pt x="327375" y="159786"/>
                  </a:lnTo>
                  <a:lnTo>
                    <a:pt x="346632" y="150538"/>
                  </a:lnTo>
                  <a:lnTo>
                    <a:pt x="346632" y="127416"/>
                  </a:lnTo>
                  <a:lnTo>
                    <a:pt x="327375" y="118167"/>
                  </a:lnTo>
                  <a:lnTo>
                    <a:pt x="325834" y="112001"/>
                  </a:lnTo>
                  <a:lnTo>
                    <a:pt x="323523" y="106606"/>
                  </a:lnTo>
                  <a:lnTo>
                    <a:pt x="320442" y="101211"/>
                  </a:lnTo>
                  <a:lnTo>
                    <a:pt x="327375" y="81172"/>
                  </a:lnTo>
                  <a:lnTo>
                    <a:pt x="311969" y="65758"/>
                  </a:lnTo>
                  <a:lnTo>
                    <a:pt x="393591" y="65758"/>
                  </a:lnTo>
                  <a:lnTo>
                    <a:pt x="422072" y="98887"/>
                  </a:lnTo>
                  <a:lnTo>
                    <a:pt x="445374" y="141727"/>
                  </a:lnTo>
                  <a:lnTo>
                    <a:pt x="459357" y="189117"/>
                  </a:lnTo>
                  <a:lnTo>
                    <a:pt x="460746" y="208342"/>
                  </a:lnTo>
                  <a:lnTo>
                    <a:pt x="460856" y="209883"/>
                  </a:lnTo>
                  <a:lnTo>
                    <a:pt x="460966" y="211425"/>
                  </a:lnTo>
                  <a:lnTo>
                    <a:pt x="461021" y="212196"/>
                  </a:lnTo>
                  <a:close/>
                </a:path>
                <a:path w="523875" h="621030">
                  <a:moveTo>
                    <a:pt x="217993" y="73465"/>
                  </a:moveTo>
                  <a:lnTo>
                    <a:pt x="197965" y="66529"/>
                  </a:lnTo>
                  <a:lnTo>
                    <a:pt x="234939" y="66529"/>
                  </a:lnTo>
                  <a:lnTo>
                    <a:pt x="228777" y="68070"/>
                  </a:lnTo>
                  <a:lnTo>
                    <a:pt x="223385" y="70382"/>
                  </a:lnTo>
                  <a:lnTo>
                    <a:pt x="217993" y="73465"/>
                  </a:lnTo>
                  <a:close/>
                </a:path>
                <a:path w="523875" h="621030">
                  <a:moveTo>
                    <a:pt x="195654" y="229152"/>
                  </a:moveTo>
                  <a:lnTo>
                    <a:pt x="190262" y="226069"/>
                  </a:lnTo>
                  <a:lnTo>
                    <a:pt x="184870" y="223756"/>
                  </a:lnTo>
                  <a:lnTo>
                    <a:pt x="178708" y="222215"/>
                  </a:lnTo>
                  <a:lnTo>
                    <a:pt x="169464" y="202947"/>
                  </a:lnTo>
                  <a:lnTo>
                    <a:pt x="188722" y="202947"/>
                  </a:lnTo>
                  <a:lnTo>
                    <a:pt x="197195" y="211425"/>
                  </a:lnTo>
                  <a:lnTo>
                    <a:pt x="234169" y="211425"/>
                  </a:lnTo>
                  <a:lnTo>
                    <a:pt x="239346" y="222215"/>
                  </a:lnTo>
                  <a:lnTo>
                    <a:pt x="215682" y="222215"/>
                  </a:lnTo>
                  <a:lnTo>
                    <a:pt x="195654" y="229152"/>
                  </a:lnTo>
                  <a:close/>
                </a:path>
                <a:path w="523875" h="621030">
                  <a:moveTo>
                    <a:pt x="234169" y="211425"/>
                  </a:moveTo>
                  <a:lnTo>
                    <a:pt x="197195" y="211425"/>
                  </a:lnTo>
                  <a:lnTo>
                    <a:pt x="217223" y="204488"/>
                  </a:lnTo>
                  <a:lnTo>
                    <a:pt x="222615" y="207571"/>
                  </a:lnTo>
                  <a:lnTo>
                    <a:pt x="228007" y="209883"/>
                  </a:lnTo>
                  <a:lnTo>
                    <a:pt x="234169" y="211425"/>
                  </a:lnTo>
                  <a:close/>
                </a:path>
                <a:path w="523875" h="621030">
                  <a:moveTo>
                    <a:pt x="462341" y="230693"/>
                  </a:moveTo>
                  <a:lnTo>
                    <a:pt x="264981" y="230693"/>
                  </a:lnTo>
                  <a:lnTo>
                    <a:pt x="274224" y="212196"/>
                  </a:lnTo>
                  <a:lnTo>
                    <a:pt x="280387" y="210654"/>
                  </a:lnTo>
                  <a:lnTo>
                    <a:pt x="285779" y="208342"/>
                  </a:lnTo>
                  <a:lnTo>
                    <a:pt x="291171" y="205259"/>
                  </a:lnTo>
                  <a:lnTo>
                    <a:pt x="311199" y="212196"/>
                  </a:lnTo>
                  <a:lnTo>
                    <a:pt x="461021" y="212196"/>
                  </a:lnTo>
                  <a:lnTo>
                    <a:pt x="462231" y="229152"/>
                  </a:lnTo>
                  <a:lnTo>
                    <a:pt x="462341" y="230693"/>
                  </a:lnTo>
                  <a:close/>
                </a:path>
                <a:path w="523875" h="621030">
                  <a:moveTo>
                    <a:pt x="120936" y="229152"/>
                  </a:moveTo>
                  <a:lnTo>
                    <a:pt x="100908" y="222215"/>
                  </a:lnTo>
                  <a:lnTo>
                    <a:pt x="137882" y="222215"/>
                  </a:lnTo>
                  <a:lnTo>
                    <a:pt x="131720" y="223756"/>
                  </a:lnTo>
                  <a:lnTo>
                    <a:pt x="126328" y="226069"/>
                  </a:lnTo>
                  <a:lnTo>
                    <a:pt x="120936" y="229152"/>
                  </a:lnTo>
                  <a:close/>
                </a:path>
                <a:path w="523875" h="621030">
                  <a:moveTo>
                    <a:pt x="521525" y="368653"/>
                  </a:moveTo>
                  <a:lnTo>
                    <a:pt x="214141" y="368653"/>
                  </a:lnTo>
                  <a:lnTo>
                    <a:pt x="229547" y="353238"/>
                  </a:lnTo>
                  <a:lnTo>
                    <a:pt x="223385" y="333199"/>
                  </a:lnTo>
                  <a:lnTo>
                    <a:pt x="226466" y="327804"/>
                  </a:lnTo>
                  <a:lnTo>
                    <a:pt x="228777" y="322409"/>
                  </a:lnTo>
                  <a:lnTo>
                    <a:pt x="230318" y="316243"/>
                  </a:lnTo>
                  <a:lnTo>
                    <a:pt x="249575" y="306995"/>
                  </a:lnTo>
                  <a:lnTo>
                    <a:pt x="250345" y="283873"/>
                  </a:lnTo>
                  <a:lnTo>
                    <a:pt x="231088" y="274624"/>
                  </a:lnTo>
                  <a:lnTo>
                    <a:pt x="229547" y="268459"/>
                  </a:lnTo>
                  <a:lnTo>
                    <a:pt x="227236" y="263063"/>
                  </a:lnTo>
                  <a:lnTo>
                    <a:pt x="224155" y="257668"/>
                  </a:lnTo>
                  <a:lnTo>
                    <a:pt x="231088" y="237630"/>
                  </a:lnTo>
                  <a:lnTo>
                    <a:pt x="215682" y="222215"/>
                  </a:lnTo>
                  <a:lnTo>
                    <a:pt x="239346" y="222215"/>
                  </a:lnTo>
                  <a:lnTo>
                    <a:pt x="243413" y="230693"/>
                  </a:lnTo>
                  <a:lnTo>
                    <a:pt x="462341" y="230693"/>
                  </a:lnTo>
                  <a:lnTo>
                    <a:pt x="462837" y="237630"/>
                  </a:lnTo>
                  <a:lnTo>
                    <a:pt x="462947" y="243025"/>
                  </a:lnTo>
                  <a:lnTo>
                    <a:pt x="516097" y="335512"/>
                  </a:lnTo>
                  <a:lnTo>
                    <a:pt x="523704" y="355647"/>
                  </a:lnTo>
                  <a:lnTo>
                    <a:pt x="521525" y="368653"/>
                  </a:lnTo>
                  <a:close/>
                </a:path>
                <a:path w="523875" h="621030">
                  <a:moveTo>
                    <a:pt x="134801" y="367111"/>
                  </a:moveTo>
                  <a:lnTo>
                    <a:pt x="100908" y="367111"/>
                  </a:lnTo>
                  <a:lnTo>
                    <a:pt x="120936" y="360946"/>
                  </a:lnTo>
                  <a:lnTo>
                    <a:pt x="126328" y="364028"/>
                  </a:lnTo>
                  <a:lnTo>
                    <a:pt x="131720" y="366341"/>
                  </a:lnTo>
                  <a:lnTo>
                    <a:pt x="134801" y="367111"/>
                  </a:lnTo>
                  <a:close/>
                </a:path>
                <a:path w="523875" h="621030">
                  <a:moveTo>
                    <a:pt x="502864" y="387150"/>
                  </a:moveTo>
                  <a:lnTo>
                    <a:pt x="168694" y="387150"/>
                  </a:lnTo>
                  <a:lnTo>
                    <a:pt x="177167" y="368653"/>
                  </a:lnTo>
                  <a:lnTo>
                    <a:pt x="183330" y="367111"/>
                  </a:lnTo>
                  <a:lnTo>
                    <a:pt x="188722" y="364799"/>
                  </a:lnTo>
                  <a:lnTo>
                    <a:pt x="194114" y="361716"/>
                  </a:lnTo>
                  <a:lnTo>
                    <a:pt x="214141" y="368653"/>
                  </a:lnTo>
                  <a:lnTo>
                    <a:pt x="521525" y="368653"/>
                  </a:lnTo>
                  <a:lnTo>
                    <a:pt x="520911" y="372314"/>
                  </a:lnTo>
                  <a:lnTo>
                    <a:pt x="510898" y="384067"/>
                  </a:lnTo>
                  <a:lnTo>
                    <a:pt x="502864" y="38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556" y="2375056"/>
              <a:ext cx="288092" cy="34759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747163" y="2331648"/>
              <a:ext cx="523875" cy="621030"/>
            </a:xfrm>
            <a:custGeom>
              <a:avLst/>
              <a:gdLst/>
              <a:ahLst/>
              <a:cxnLst/>
              <a:rect l="l" t="t" r="r" b="b"/>
              <a:pathLst>
                <a:path w="523875" h="621030">
                  <a:moveTo>
                    <a:pt x="516097" y="335512"/>
                  </a:moveTo>
                  <a:lnTo>
                    <a:pt x="462947" y="243025"/>
                  </a:lnTo>
                  <a:lnTo>
                    <a:pt x="462947" y="239171"/>
                  </a:lnTo>
                  <a:lnTo>
                    <a:pt x="459379" y="189191"/>
                  </a:lnTo>
                  <a:lnTo>
                    <a:pt x="445495" y="141949"/>
                  </a:lnTo>
                  <a:lnTo>
                    <a:pt x="422072" y="98887"/>
                  </a:lnTo>
                  <a:lnTo>
                    <a:pt x="389886" y="61448"/>
                  </a:lnTo>
                  <a:lnTo>
                    <a:pt x="349713" y="31075"/>
                  </a:lnTo>
                  <a:lnTo>
                    <a:pt x="304044" y="10358"/>
                  </a:lnTo>
                  <a:lnTo>
                    <a:pt x="255935" y="0"/>
                  </a:lnTo>
                  <a:lnTo>
                    <a:pt x="207012" y="0"/>
                  </a:lnTo>
                  <a:lnTo>
                    <a:pt x="158902" y="10358"/>
                  </a:lnTo>
                  <a:lnTo>
                    <a:pt x="113233" y="31075"/>
                  </a:lnTo>
                  <a:lnTo>
                    <a:pt x="73060" y="61152"/>
                  </a:lnTo>
                  <a:lnTo>
                    <a:pt x="40874" y="98554"/>
                  </a:lnTo>
                  <a:lnTo>
                    <a:pt x="17451" y="141727"/>
                  </a:lnTo>
                  <a:lnTo>
                    <a:pt x="3568" y="189117"/>
                  </a:lnTo>
                  <a:lnTo>
                    <a:pt x="0" y="239171"/>
                  </a:lnTo>
                  <a:lnTo>
                    <a:pt x="6078" y="292917"/>
                  </a:lnTo>
                  <a:lnTo>
                    <a:pt x="23782" y="343123"/>
                  </a:lnTo>
                  <a:lnTo>
                    <a:pt x="52319" y="387981"/>
                  </a:lnTo>
                  <a:lnTo>
                    <a:pt x="90894" y="425686"/>
                  </a:lnTo>
                  <a:lnTo>
                    <a:pt x="90894" y="620680"/>
                  </a:lnTo>
                  <a:lnTo>
                    <a:pt x="334307" y="620680"/>
                  </a:lnTo>
                  <a:lnTo>
                    <a:pt x="334307" y="528193"/>
                  </a:lnTo>
                  <a:lnTo>
                    <a:pt x="372052" y="528193"/>
                  </a:lnTo>
                  <a:lnTo>
                    <a:pt x="422964" y="512586"/>
                  </a:lnTo>
                  <a:lnTo>
                    <a:pt x="456207" y="471063"/>
                  </a:lnTo>
                  <a:lnTo>
                    <a:pt x="462947" y="435706"/>
                  </a:lnTo>
                  <a:lnTo>
                    <a:pt x="462947" y="389462"/>
                  </a:lnTo>
                  <a:lnTo>
                    <a:pt x="496840" y="389462"/>
                  </a:lnTo>
                  <a:lnTo>
                    <a:pt x="510898" y="384067"/>
                  </a:lnTo>
                  <a:lnTo>
                    <a:pt x="520911" y="372314"/>
                  </a:lnTo>
                  <a:lnTo>
                    <a:pt x="523704" y="355647"/>
                  </a:lnTo>
                  <a:lnTo>
                    <a:pt x="516097" y="335512"/>
                  </a:lnTo>
                  <a:close/>
                </a:path>
              </a:pathLst>
            </a:custGeom>
            <a:ln w="770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13991" y="2263373"/>
            <a:ext cx="2927985" cy="767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600" spc="110" dirty="0">
                <a:latin typeface="Century Gothic"/>
                <a:cs typeface="Century Gothic"/>
              </a:rPr>
              <a:t>85%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85" dirty="0">
                <a:latin typeface="Century Gothic"/>
                <a:cs typeface="Century Gothic"/>
              </a:rPr>
              <a:t>companies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85" dirty="0">
                <a:latin typeface="Century Gothic"/>
                <a:cs typeface="Century Gothic"/>
              </a:rPr>
              <a:t>believe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less </a:t>
            </a:r>
            <a:r>
              <a:rPr sz="1600" spc="-80" dirty="0">
                <a:latin typeface="Century Gothic"/>
                <a:cs typeface="Century Gothic"/>
              </a:rPr>
              <a:t>than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65" dirty="0">
                <a:latin typeface="Century Gothic"/>
                <a:cs typeface="Century Gothic"/>
              </a:rPr>
              <a:t>18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months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95" dirty="0">
                <a:latin typeface="Century Gothic"/>
                <a:cs typeface="Century Gothic"/>
              </a:rPr>
              <a:t>deploy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AI </a:t>
            </a:r>
            <a:r>
              <a:rPr sz="1600" spc="-10" dirty="0">
                <a:latin typeface="Century Gothic"/>
                <a:cs typeface="Century Gothic"/>
              </a:rPr>
              <a:t>strategy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5666" y="4051001"/>
            <a:ext cx="1289545" cy="128953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778842" y="4429956"/>
            <a:ext cx="2969260" cy="5187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45"/>
              </a:spcBef>
            </a:pPr>
            <a:r>
              <a:rPr sz="1600" spc="130" dirty="0">
                <a:latin typeface="Century Gothic"/>
                <a:cs typeface="Century Gothic"/>
              </a:rPr>
              <a:t>50%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85" dirty="0">
                <a:latin typeface="Century Gothic"/>
                <a:cs typeface="Century Gothic"/>
              </a:rPr>
              <a:t>companies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have </a:t>
            </a:r>
            <a:r>
              <a:rPr sz="1600" spc="-120" dirty="0">
                <a:latin typeface="Century Gothic"/>
                <a:cs typeface="Century Gothic"/>
              </a:rPr>
              <a:t>dedicated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10-</a:t>
            </a:r>
            <a:r>
              <a:rPr sz="1600" spc="150" dirty="0">
                <a:latin typeface="Century Gothic"/>
                <a:cs typeface="Century Gothic"/>
              </a:rPr>
              <a:t>30%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105" dirty="0">
                <a:latin typeface="Century Gothic"/>
                <a:cs typeface="Century Gothic"/>
              </a:rPr>
              <a:t>budget</a:t>
            </a:r>
            <a:r>
              <a:rPr sz="1600" dirty="0">
                <a:latin typeface="Century Gothic"/>
                <a:cs typeface="Century Gothic"/>
              </a:rPr>
              <a:t> to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AI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360815" y="4051001"/>
            <a:ext cx="1289685" cy="1289685"/>
            <a:chOff x="6360815" y="4051001"/>
            <a:chExt cx="1289685" cy="1289685"/>
          </a:xfrm>
        </p:grpSpPr>
        <p:sp>
          <p:nvSpPr>
            <p:cNvPr id="30" name="object 30"/>
            <p:cNvSpPr/>
            <p:nvPr/>
          </p:nvSpPr>
          <p:spPr>
            <a:xfrm>
              <a:off x="6360815" y="4051001"/>
              <a:ext cx="1289685" cy="1289685"/>
            </a:xfrm>
            <a:custGeom>
              <a:avLst/>
              <a:gdLst/>
              <a:ahLst/>
              <a:cxnLst/>
              <a:rect l="l" t="t" r="r" b="b"/>
              <a:pathLst>
                <a:path w="1289684" h="1289685">
                  <a:moveTo>
                    <a:pt x="644766" y="0"/>
                  </a:moveTo>
                  <a:lnTo>
                    <a:pt x="596646" y="1768"/>
                  </a:lnTo>
                  <a:lnTo>
                    <a:pt x="549487" y="6990"/>
                  </a:lnTo>
                  <a:lnTo>
                    <a:pt x="503413" y="15542"/>
                  </a:lnTo>
                  <a:lnTo>
                    <a:pt x="458549" y="27298"/>
                  </a:lnTo>
                  <a:lnTo>
                    <a:pt x="415019" y="42134"/>
                  </a:lnTo>
                  <a:lnTo>
                    <a:pt x="372948" y="59926"/>
                  </a:lnTo>
                  <a:lnTo>
                    <a:pt x="332462" y="80547"/>
                  </a:lnTo>
                  <a:lnTo>
                    <a:pt x="293683" y="103875"/>
                  </a:lnTo>
                  <a:lnTo>
                    <a:pt x="256739" y="129784"/>
                  </a:lnTo>
                  <a:lnTo>
                    <a:pt x="221751" y="158150"/>
                  </a:lnTo>
                  <a:lnTo>
                    <a:pt x="188847" y="188847"/>
                  </a:lnTo>
                  <a:lnTo>
                    <a:pt x="158150" y="221751"/>
                  </a:lnTo>
                  <a:lnTo>
                    <a:pt x="129784" y="256739"/>
                  </a:lnTo>
                  <a:lnTo>
                    <a:pt x="103875" y="293683"/>
                  </a:lnTo>
                  <a:lnTo>
                    <a:pt x="80547" y="332462"/>
                  </a:lnTo>
                  <a:lnTo>
                    <a:pt x="59926" y="372948"/>
                  </a:lnTo>
                  <a:lnTo>
                    <a:pt x="42134" y="415019"/>
                  </a:lnTo>
                  <a:lnTo>
                    <a:pt x="27298" y="458549"/>
                  </a:lnTo>
                  <a:lnTo>
                    <a:pt x="15542" y="503413"/>
                  </a:lnTo>
                  <a:lnTo>
                    <a:pt x="6990" y="549487"/>
                  </a:lnTo>
                  <a:lnTo>
                    <a:pt x="1768" y="596646"/>
                  </a:lnTo>
                  <a:lnTo>
                    <a:pt x="0" y="644766"/>
                  </a:lnTo>
                  <a:lnTo>
                    <a:pt x="1768" y="692886"/>
                  </a:lnTo>
                  <a:lnTo>
                    <a:pt x="6990" y="740045"/>
                  </a:lnTo>
                  <a:lnTo>
                    <a:pt x="15542" y="786119"/>
                  </a:lnTo>
                  <a:lnTo>
                    <a:pt x="27298" y="830983"/>
                  </a:lnTo>
                  <a:lnTo>
                    <a:pt x="42134" y="874513"/>
                  </a:lnTo>
                  <a:lnTo>
                    <a:pt x="59926" y="916583"/>
                  </a:lnTo>
                  <a:lnTo>
                    <a:pt x="80547" y="957070"/>
                  </a:lnTo>
                  <a:lnTo>
                    <a:pt x="103875" y="995848"/>
                  </a:lnTo>
                  <a:lnTo>
                    <a:pt x="129784" y="1032793"/>
                  </a:lnTo>
                  <a:lnTo>
                    <a:pt x="158150" y="1067780"/>
                  </a:lnTo>
                  <a:lnTo>
                    <a:pt x="188847" y="1100685"/>
                  </a:lnTo>
                  <a:lnTo>
                    <a:pt x="221751" y="1131382"/>
                  </a:lnTo>
                  <a:lnTo>
                    <a:pt x="256739" y="1159748"/>
                  </a:lnTo>
                  <a:lnTo>
                    <a:pt x="293683" y="1185656"/>
                  </a:lnTo>
                  <a:lnTo>
                    <a:pt x="332462" y="1208984"/>
                  </a:lnTo>
                  <a:lnTo>
                    <a:pt x="372948" y="1229606"/>
                  </a:lnTo>
                  <a:lnTo>
                    <a:pt x="415019" y="1247397"/>
                  </a:lnTo>
                  <a:lnTo>
                    <a:pt x="458549" y="1262233"/>
                  </a:lnTo>
                  <a:lnTo>
                    <a:pt x="503413" y="1273990"/>
                  </a:lnTo>
                  <a:lnTo>
                    <a:pt x="549487" y="1282541"/>
                  </a:lnTo>
                  <a:lnTo>
                    <a:pt x="596646" y="1287764"/>
                  </a:lnTo>
                  <a:lnTo>
                    <a:pt x="644766" y="1289532"/>
                  </a:lnTo>
                  <a:lnTo>
                    <a:pt x="692887" y="1287764"/>
                  </a:lnTo>
                  <a:lnTo>
                    <a:pt x="740048" y="1282541"/>
                  </a:lnTo>
                  <a:lnTo>
                    <a:pt x="786123" y="1273990"/>
                  </a:lnTo>
                  <a:lnTo>
                    <a:pt x="830989" y="1262233"/>
                  </a:lnTo>
                  <a:lnTo>
                    <a:pt x="874520" y="1247397"/>
                  </a:lnTo>
                  <a:lnTo>
                    <a:pt x="916591" y="1229606"/>
                  </a:lnTo>
                  <a:lnTo>
                    <a:pt x="957079" y="1208984"/>
                  </a:lnTo>
                  <a:lnTo>
                    <a:pt x="995858" y="1185656"/>
                  </a:lnTo>
                  <a:lnTo>
                    <a:pt x="1032803" y="1159748"/>
                  </a:lnTo>
                  <a:lnTo>
                    <a:pt x="1067791" y="1131382"/>
                  </a:lnTo>
                  <a:lnTo>
                    <a:pt x="1100696" y="1100685"/>
                  </a:lnTo>
                  <a:lnTo>
                    <a:pt x="1131394" y="1067780"/>
                  </a:lnTo>
                  <a:lnTo>
                    <a:pt x="1159759" y="1032793"/>
                  </a:lnTo>
                  <a:lnTo>
                    <a:pt x="1185669" y="995848"/>
                  </a:lnTo>
                  <a:lnTo>
                    <a:pt x="1208996" y="957070"/>
                  </a:lnTo>
                  <a:lnTo>
                    <a:pt x="1229618" y="916583"/>
                  </a:lnTo>
                  <a:lnTo>
                    <a:pt x="1247410" y="874513"/>
                  </a:lnTo>
                  <a:lnTo>
                    <a:pt x="1262246" y="830983"/>
                  </a:lnTo>
                  <a:lnTo>
                    <a:pt x="1274002" y="786119"/>
                  </a:lnTo>
                  <a:lnTo>
                    <a:pt x="1282554" y="740045"/>
                  </a:lnTo>
                  <a:lnTo>
                    <a:pt x="1287776" y="692886"/>
                  </a:lnTo>
                  <a:lnTo>
                    <a:pt x="1289545" y="644766"/>
                  </a:lnTo>
                  <a:lnTo>
                    <a:pt x="1287776" y="596646"/>
                  </a:lnTo>
                  <a:lnTo>
                    <a:pt x="1282554" y="549487"/>
                  </a:lnTo>
                  <a:lnTo>
                    <a:pt x="1274002" y="503413"/>
                  </a:lnTo>
                  <a:lnTo>
                    <a:pt x="1262246" y="458549"/>
                  </a:lnTo>
                  <a:lnTo>
                    <a:pt x="1247410" y="415019"/>
                  </a:lnTo>
                  <a:lnTo>
                    <a:pt x="1229618" y="372948"/>
                  </a:lnTo>
                  <a:lnTo>
                    <a:pt x="1208996" y="332462"/>
                  </a:lnTo>
                  <a:lnTo>
                    <a:pt x="1185669" y="293683"/>
                  </a:lnTo>
                  <a:lnTo>
                    <a:pt x="1159759" y="256739"/>
                  </a:lnTo>
                  <a:lnTo>
                    <a:pt x="1131394" y="221751"/>
                  </a:lnTo>
                  <a:lnTo>
                    <a:pt x="1100696" y="188847"/>
                  </a:lnTo>
                  <a:lnTo>
                    <a:pt x="1067791" y="158150"/>
                  </a:lnTo>
                  <a:lnTo>
                    <a:pt x="1032803" y="129784"/>
                  </a:lnTo>
                  <a:lnTo>
                    <a:pt x="995858" y="103875"/>
                  </a:lnTo>
                  <a:lnTo>
                    <a:pt x="957079" y="80547"/>
                  </a:lnTo>
                  <a:lnTo>
                    <a:pt x="916591" y="59926"/>
                  </a:lnTo>
                  <a:lnTo>
                    <a:pt x="874520" y="42134"/>
                  </a:lnTo>
                  <a:lnTo>
                    <a:pt x="830989" y="27298"/>
                  </a:lnTo>
                  <a:lnTo>
                    <a:pt x="786123" y="15542"/>
                  </a:lnTo>
                  <a:lnTo>
                    <a:pt x="740048" y="6990"/>
                  </a:lnTo>
                  <a:lnTo>
                    <a:pt x="692887" y="1768"/>
                  </a:lnTo>
                  <a:lnTo>
                    <a:pt x="64476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92472" y="4574207"/>
              <a:ext cx="640715" cy="409575"/>
            </a:xfrm>
            <a:custGeom>
              <a:avLst/>
              <a:gdLst/>
              <a:ahLst/>
              <a:cxnLst/>
              <a:rect l="l" t="t" r="r" b="b"/>
              <a:pathLst>
                <a:path w="640715" h="409575">
                  <a:moveTo>
                    <a:pt x="32352" y="409255"/>
                  </a:moveTo>
                  <a:lnTo>
                    <a:pt x="0" y="376892"/>
                  </a:lnTo>
                  <a:lnTo>
                    <a:pt x="239561" y="137196"/>
                  </a:lnTo>
                  <a:lnTo>
                    <a:pt x="355105" y="252805"/>
                  </a:lnTo>
                  <a:lnTo>
                    <a:pt x="562315" y="45480"/>
                  </a:lnTo>
                  <a:lnTo>
                    <a:pt x="516867" y="0"/>
                  </a:lnTo>
                  <a:lnTo>
                    <a:pt x="640115" y="0"/>
                  </a:lnTo>
                  <a:lnTo>
                    <a:pt x="640115" y="123323"/>
                  </a:lnTo>
                  <a:lnTo>
                    <a:pt x="594667" y="77843"/>
                  </a:lnTo>
                  <a:lnTo>
                    <a:pt x="355105" y="317546"/>
                  </a:lnTo>
                  <a:lnTo>
                    <a:pt x="239561" y="201930"/>
                  </a:lnTo>
                  <a:lnTo>
                    <a:pt x="32352" y="409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92472" y="4574211"/>
              <a:ext cx="640715" cy="409575"/>
            </a:xfrm>
            <a:custGeom>
              <a:avLst/>
              <a:gdLst/>
              <a:ahLst/>
              <a:cxnLst/>
              <a:rect l="l" t="t" r="r" b="b"/>
              <a:pathLst>
                <a:path w="640715" h="409575">
                  <a:moveTo>
                    <a:pt x="516867" y="155686"/>
                  </a:moveTo>
                  <a:lnTo>
                    <a:pt x="594667" y="77843"/>
                  </a:lnTo>
                  <a:lnTo>
                    <a:pt x="640115" y="123316"/>
                  </a:lnTo>
                  <a:lnTo>
                    <a:pt x="640115" y="0"/>
                  </a:lnTo>
                  <a:lnTo>
                    <a:pt x="516867" y="0"/>
                  </a:lnTo>
                  <a:lnTo>
                    <a:pt x="562315" y="45472"/>
                  </a:lnTo>
                  <a:lnTo>
                    <a:pt x="486056" y="121774"/>
                  </a:lnTo>
                  <a:lnTo>
                    <a:pt x="355105" y="252797"/>
                  </a:lnTo>
                  <a:lnTo>
                    <a:pt x="239561" y="137189"/>
                  </a:lnTo>
                  <a:lnTo>
                    <a:pt x="0" y="376884"/>
                  </a:lnTo>
                  <a:lnTo>
                    <a:pt x="32352" y="409255"/>
                  </a:lnTo>
                  <a:lnTo>
                    <a:pt x="239561" y="201930"/>
                  </a:lnTo>
                  <a:lnTo>
                    <a:pt x="355105" y="317538"/>
                  </a:lnTo>
                  <a:lnTo>
                    <a:pt x="516867" y="155686"/>
                  </a:lnTo>
                  <a:close/>
                </a:path>
              </a:pathLst>
            </a:custGeom>
            <a:ln w="770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5608" y="4441262"/>
              <a:ext cx="84734" cy="847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683961" y="4529897"/>
              <a:ext cx="490855" cy="330835"/>
            </a:xfrm>
            <a:custGeom>
              <a:avLst/>
              <a:gdLst/>
              <a:ahLst/>
              <a:cxnLst/>
              <a:rect l="l" t="t" r="r" b="b"/>
              <a:pathLst>
                <a:path w="490854" h="330835">
                  <a:moveTo>
                    <a:pt x="55499" y="330562"/>
                  </a:moveTo>
                  <a:lnTo>
                    <a:pt x="55499" y="215801"/>
                  </a:lnTo>
                  <a:lnTo>
                    <a:pt x="32390" y="215801"/>
                  </a:lnTo>
                  <a:lnTo>
                    <a:pt x="55499" y="100963"/>
                  </a:lnTo>
                  <a:lnTo>
                    <a:pt x="55499" y="46241"/>
                  </a:lnTo>
                  <a:lnTo>
                    <a:pt x="30811" y="156948"/>
                  </a:lnTo>
                  <a:lnTo>
                    <a:pt x="24349" y="162019"/>
                  </a:lnTo>
                  <a:lnTo>
                    <a:pt x="16985" y="161850"/>
                  </a:lnTo>
                  <a:lnTo>
                    <a:pt x="16137" y="161927"/>
                  </a:lnTo>
                  <a:lnTo>
                    <a:pt x="14443" y="161850"/>
                  </a:lnTo>
                  <a:lnTo>
                    <a:pt x="5207" y="159507"/>
                  </a:lnTo>
                  <a:lnTo>
                    <a:pt x="0" y="150744"/>
                  </a:lnTo>
                  <a:lnTo>
                    <a:pt x="2195" y="142119"/>
                  </a:lnTo>
                  <a:lnTo>
                    <a:pt x="27422" y="26827"/>
                  </a:lnTo>
                  <a:lnTo>
                    <a:pt x="62740" y="5161"/>
                  </a:lnTo>
                  <a:lnTo>
                    <a:pt x="93786" y="0"/>
                  </a:lnTo>
                  <a:lnTo>
                    <a:pt x="109467" y="1290"/>
                  </a:lnTo>
                  <a:lnTo>
                    <a:pt x="148499" y="16469"/>
                  </a:lnTo>
                  <a:lnTo>
                    <a:pt x="171043" y="73910"/>
                  </a:lnTo>
                  <a:lnTo>
                    <a:pt x="181943" y="26827"/>
                  </a:lnTo>
                  <a:lnTo>
                    <a:pt x="230625" y="1861"/>
                  </a:lnTo>
                  <a:lnTo>
                    <a:pt x="254780" y="539"/>
                  </a:lnTo>
                  <a:lnTo>
                    <a:pt x="278885" y="5161"/>
                  </a:lnTo>
                  <a:lnTo>
                    <a:pt x="312423" y="23744"/>
                  </a:lnTo>
                  <a:lnTo>
                    <a:pt x="325102" y="75375"/>
                  </a:lnTo>
                  <a:lnTo>
                    <a:pt x="335540" y="26827"/>
                  </a:lnTo>
                  <a:lnTo>
                    <a:pt x="370858" y="5161"/>
                  </a:lnTo>
                  <a:lnTo>
                    <a:pt x="401904" y="0"/>
                  </a:lnTo>
                  <a:lnTo>
                    <a:pt x="417585" y="1290"/>
                  </a:lnTo>
                  <a:lnTo>
                    <a:pt x="456617" y="16465"/>
                  </a:lnTo>
                  <a:lnTo>
                    <a:pt x="468994" y="30210"/>
                  </a:lnTo>
                  <a:lnTo>
                    <a:pt x="490408" y="126551"/>
                  </a:lnTo>
                  <a:lnTo>
                    <a:pt x="465065" y="151908"/>
                  </a:lnTo>
                  <a:lnTo>
                    <a:pt x="464526" y="151985"/>
                  </a:lnTo>
                  <a:lnTo>
                    <a:pt x="440262" y="47628"/>
                  </a:lnTo>
                  <a:lnTo>
                    <a:pt x="440262" y="176571"/>
                  </a:lnTo>
                  <a:lnTo>
                    <a:pt x="409450" y="207400"/>
                  </a:lnTo>
                  <a:lnTo>
                    <a:pt x="409450" y="169557"/>
                  </a:lnTo>
                  <a:lnTo>
                    <a:pt x="394044" y="169557"/>
                  </a:lnTo>
                  <a:lnTo>
                    <a:pt x="394044" y="222506"/>
                  </a:lnTo>
                  <a:lnTo>
                    <a:pt x="363232" y="253335"/>
                  </a:lnTo>
                  <a:lnTo>
                    <a:pt x="363232" y="47551"/>
                  </a:lnTo>
                  <a:lnTo>
                    <a:pt x="338567" y="156809"/>
                  </a:lnTo>
                  <a:lnTo>
                    <a:pt x="332328" y="161842"/>
                  </a:lnTo>
                  <a:lnTo>
                    <a:pt x="325102" y="161850"/>
                  </a:lnTo>
                  <a:lnTo>
                    <a:pt x="317762" y="162027"/>
                  </a:lnTo>
                  <a:lnTo>
                    <a:pt x="311306" y="156994"/>
                  </a:lnTo>
                  <a:lnTo>
                    <a:pt x="286588" y="47628"/>
                  </a:lnTo>
                  <a:lnTo>
                    <a:pt x="286588" y="176108"/>
                  </a:lnTo>
                  <a:lnTo>
                    <a:pt x="269564" y="159692"/>
                  </a:lnTo>
                  <a:lnTo>
                    <a:pt x="259344" y="152903"/>
                  </a:lnTo>
                  <a:lnTo>
                    <a:pt x="247748" y="150651"/>
                  </a:lnTo>
                  <a:lnTo>
                    <a:pt x="236154" y="152914"/>
                  </a:lnTo>
                  <a:lnTo>
                    <a:pt x="225965" y="159692"/>
                  </a:lnTo>
                  <a:lnTo>
                    <a:pt x="208942" y="176802"/>
                  </a:lnTo>
                  <a:lnTo>
                    <a:pt x="208942" y="47551"/>
                  </a:lnTo>
                  <a:lnTo>
                    <a:pt x="186449" y="146435"/>
                  </a:lnTo>
                  <a:lnTo>
                    <a:pt x="185987" y="149749"/>
                  </a:lnTo>
                  <a:lnTo>
                    <a:pt x="184439" y="156779"/>
                  </a:lnTo>
                  <a:lnTo>
                    <a:pt x="178238" y="161804"/>
                  </a:lnTo>
                  <a:lnTo>
                    <a:pt x="163025" y="161881"/>
                  </a:lnTo>
                  <a:lnTo>
                    <a:pt x="156323" y="155746"/>
                  </a:lnTo>
                  <a:lnTo>
                    <a:pt x="155638" y="147746"/>
                  </a:lnTo>
                  <a:lnTo>
                    <a:pt x="132529" y="47089"/>
                  </a:lnTo>
                  <a:lnTo>
                    <a:pt x="132529" y="101040"/>
                  </a:lnTo>
                  <a:lnTo>
                    <a:pt x="155638" y="215801"/>
                  </a:lnTo>
                  <a:lnTo>
                    <a:pt x="132529" y="215801"/>
                  </a:lnTo>
                  <a:lnTo>
                    <a:pt x="132529" y="253489"/>
                  </a:lnTo>
                  <a:lnTo>
                    <a:pt x="101717" y="284318"/>
                  </a:lnTo>
                  <a:lnTo>
                    <a:pt x="101717" y="215801"/>
                  </a:lnTo>
                  <a:lnTo>
                    <a:pt x="86311" y="215801"/>
                  </a:lnTo>
                  <a:lnTo>
                    <a:pt x="86311" y="299733"/>
                  </a:lnTo>
                  <a:lnTo>
                    <a:pt x="55499" y="3305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83961" y="4529897"/>
              <a:ext cx="490855" cy="330835"/>
            </a:xfrm>
            <a:custGeom>
              <a:avLst/>
              <a:gdLst/>
              <a:ahLst/>
              <a:cxnLst/>
              <a:rect l="l" t="t" r="r" b="b"/>
              <a:pathLst>
                <a:path w="490854" h="330835">
                  <a:moveTo>
                    <a:pt x="465065" y="151908"/>
                  </a:moveTo>
                  <a:lnTo>
                    <a:pt x="472768" y="144200"/>
                  </a:lnTo>
                  <a:lnTo>
                    <a:pt x="490408" y="126551"/>
                  </a:lnTo>
                  <a:lnTo>
                    <a:pt x="468994" y="30210"/>
                  </a:lnTo>
                  <a:lnTo>
                    <a:pt x="432944" y="5161"/>
                  </a:lnTo>
                  <a:lnTo>
                    <a:pt x="401904" y="0"/>
                  </a:lnTo>
                  <a:lnTo>
                    <a:pt x="386221" y="1290"/>
                  </a:lnTo>
                  <a:lnTo>
                    <a:pt x="347185" y="16469"/>
                  </a:lnTo>
                  <a:lnTo>
                    <a:pt x="325102" y="75375"/>
                  </a:lnTo>
                  <a:lnTo>
                    <a:pt x="315012" y="30210"/>
                  </a:lnTo>
                  <a:lnTo>
                    <a:pt x="278885" y="5161"/>
                  </a:lnTo>
                  <a:lnTo>
                    <a:pt x="254780" y="539"/>
                  </a:lnTo>
                  <a:lnTo>
                    <a:pt x="230625" y="1861"/>
                  </a:lnTo>
                  <a:lnTo>
                    <a:pt x="186449" y="21578"/>
                  </a:lnTo>
                  <a:lnTo>
                    <a:pt x="181211" y="30210"/>
                  </a:lnTo>
                  <a:lnTo>
                    <a:pt x="171043" y="73910"/>
                  </a:lnTo>
                  <a:lnTo>
                    <a:pt x="161030" y="30210"/>
                  </a:lnTo>
                  <a:lnTo>
                    <a:pt x="160259" y="26803"/>
                  </a:lnTo>
                  <a:lnTo>
                    <a:pt x="158357" y="23759"/>
                  </a:lnTo>
                  <a:lnTo>
                    <a:pt x="124826" y="5161"/>
                  </a:lnTo>
                  <a:lnTo>
                    <a:pt x="93786" y="0"/>
                  </a:lnTo>
                  <a:lnTo>
                    <a:pt x="78103" y="1290"/>
                  </a:lnTo>
                  <a:lnTo>
                    <a:pt x="39075" y="16478"/>
                  </a:lnTo>
                  <a:lnTo>
                    <a:pt x="26690" y="30210"/>
                  </a:lnTo>
                  <a:lnTo>
                    <a:pt x="2195" y="142119"/>
                  </a:lnTo>
                  <a:lnTo>
                    <a:pt x="0" y="150744"/>
                  </a:lnTo>
                  <a:lnTo>
                    <a:pt x="5207" y="159507"/>
                  </a:lnTo>
                  <a:lnTo>
                    <a:pt x="13819" y="161703"/>
                  </a:lnTo>
                  <a:lnTo>
                    <a:pt x="14027" y="161757"/>
                  </a:lnTo>
                  <a:lnTo>
                    <a:pt x="14235" y="161804"/>
                  </a:lnTo>
                  <a:lnTo>
                    <a:pt x="14443" y="161850"/>
                  </a:lnTo>
                  <a:lnTo>
                    <a:pt x="15290" y="161927"/>
                  </a:lnTo>
                  <a:lnTo>
                    <a:pt x="16137" y="161927"/>
                  </a:lnTo>
                  <a:lnTo>
                    <a:pt x="16985" y="161850"/>
                  </a:lnTo>
                  <a:lnTo>
                    <a:pt x="24349" y="162019"/>
                  </a:lnTo>
                  <a:lnTo>
                    <a:pt x="30811" y="156948"/>
                  </a:lnTo>
                  <a:lnTo>
                    <a:pt x="32390" y="149749"/>
                  </a:lnTo>
                  <a:lnTo>
                    <a:pt x="55499" y="46241"/>
                  </a:lnTo>
                  <a:lnTo>
                    <a:pt x="55499" y="100963"/>
                  </a:lnTo>
                  <a:lnTo>
                    <a:pt x="32390" y="215801"/>
                  </a:lnTo>
                  <a:lnTo>
                    <a:pt x="55499" y="215801"/>
                  </a:lnTo>
                  <a:lnTo>
                    <a:pt x="55499" y="330562"/>
                  </a:lnTo>
                  <a:lnTo>
                    <a:pt x="86311" y="299733"/>
                  </a:lnTo>
                  <a:lnTo>
                    <a:pt x="86311" y="215801"/>
                  </a:lnTo>
                  <a:lnTo>
                    <a:pt x="101717" y="215801"/>
                  </a:lnTo>
                  <a:lnTo>
                    <a:pt x="101717" y="284318"/>
                  </a:lnTo>
                  <a:lnTo>
                    <a:pt x="132529" y="253489"/>
                  </a:lnTo>
                  <a:lnTo>
                    <a:pt x="132529" y="215801"/>
                  </a:lnTo>
                  <a:lnTo>
                    <a:pt x="155638" y="215801"/>
                  </a:lnTo>
                  <a:lnTo>
                    <a:pt x="132529" y="101040"/>
                  </a:lnTo>
                  <a:lnTo>
                    <a:pt x="132529" y="47089"/>
                  </a:lnTo>
                  <a:lnTo>
                    <a:pt x="155638" y="147746"/>
                  </a:lnTo>
                  <a:lnTo>
                    <a:pt x="156323" y="155746"/>
                  </a:lnTo>
                  <a:lnTo>
                    <a:pt x="163025" y="161881"/>
                  </a:lnTo>
                  <a:lnTo>
                    <a:pt x="186449" y="146435"/>
                  </a:lnTo>
                  <a:lnTo>
                    <a:pt x="208942" y="47551"/>
                  </a:lnTo>
                  <a:lnTo>
                    <a:pt x="208942" y="176802"/>
                  </a:lnTo>
                  <a:lnTo>
                    <a:pt x="225965" y="159692"/>
                  </a:lnTo>
                  <a:lnTo>
                    <a:pt x="236154" y="152914"/>
                  </a:lnTo>
                  <a:lnTo>
                    <a:pt x="247748" y="150651"/>
                  </a:lnTo>
                  <a:lnTo>
                    <a:pt x="259344" y="152903"/>
                  </a:lnTo>
                  <a:lnTo>
                    <a:pt x="269541" y="159669"/>
                  </a:lnTo>
                  <a:lnTo>
                    <a:pt x="286588" y="176108"/>
                  </a:lnTo>
                  <a:lnTo>
                    <a:pt x="286588" y="47628"/>
                  </a:lnTo>
                  <a:lnTo>
                    <a:pt x="309697" y="149827"/>
                  </a:lnTo>
                  <a:lnTo>
                    <a:pt x="311306" y="156994"/>
                  </a:lnTo>
                  <a:lnTo>
                    <a:pt x="317762" y="162027"/>
                  </a:lnTo>
                  <a:lnTo>
                    <a:pt x="325102" y="161850"/>
                  </a:lnTo>
                  <a:lnTo>
                    <a:pt x="332328" y="161842"/>
                  </a:lnTo>
                  <a:lnTo>
                    <a:pt x="338567" y="156809"/>
                  </a:lnTo>
                  <a:lnTo>
                    <a:pt x="340123" y="149749"/>
                  </a:lnTo>
                  <a:lnTo>
                    <a:pt x="363232" y="47551"/>
                  </a:lnTo>
                  <a:lnTo>
                    <a:pt x="363232" y="253335"/>
                  </a:lnTo>
                  <a:lnTo>
                    <a:pt x="394044" y="222506"/>
                  </a:lnTo>
                  <a:lnTo>
                    <a:pt x="394044" y="169557"/>
                  </a:lnTo>
                  <a:lnTo>
                    <a:pt x="409450" y="169557"/>
                  </a:lnTo>
                  <a:lnTo>
                    <a:pt x="409450" y="207400"/>
                  </a:lnTo>
                  <a:lnTo>
                    <a:pt x="440262" y="176571"/>
                  </a:lnTo>
                  <a:lnTo>
                    <a:pt x="440262" y="47628"/>
                  </a:lnTo>
                  <a:lnTo>
                    <a:pt x="464526" y="151985"/>
                  </a:lnTo>
                  <a:lnTo>
                    <a:pt x="465065" y="151908"/>
                  </a:lnTo>
                  <a:close/>
                </a:path>
              </a:pathLst>
            </a:custGeom>
            <a:ln w="770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3649" y="4441262"/>
              <a:ext cx="84734" cy="847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89359" y="4441262"/>
              <a:ext cx="84734" cy="8477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913978" y="4342314"/>
            <a:ext cx="2851150" cy="6731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165"/>
              </a:spcBef>
            </a:pPr>
            <a:r>
              <a:rPr sz="2400" b="1" dirty="0">
                <a:latin typeface="Century Gothic"/>
                <a:cs typeface="Century Gothic"/>
              </a:rPr>
              <a:t>13%</a:t>
            </a:r>
            <a:r>
              <a:rPr sz="2400" b="1" spc="-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30" dirty="0">
                <a:latin typeface="Century Gothic"/>
                <a:cs typeface="Century Gothic"/>
              </a:rPr>
              <a:t>company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45" dirty="0">
                <a:latin typeface="Century Gothic"/>
                <a:cs typeface="Century Gothic"/>
              </a:rPr>
              <a:t>leadership </a:t>
            </a:r>
            <a:r>
              <a:rPr sz="1600" dirty="0">
                <a:latin typeface="Century Gothic"/>
                <a:cs typeface="Century Gothic"/>
              </a:rPr>
              <a:t>AI-</a:t>
            </a:r>
            <a:r>
              <a:rPr sz="1600" spc="-85" dirty="0">
                <a:latin typeface="Century Gothic"/>
                <a:cs typeface="Century Gothic"/>
              </a:rPr>
              <a:t>ready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90" dirty="0">
                <a:latin typeface="Century Gothic"/>
                <a:cs typeface="Century Gothic"/>
              </a:rPr>
              <a:t>by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internal</a:t>
            </a:r>
            <a:r>
              <a:rPr sz="1600" spc="-10" dirty="0">
                <a:latin typeface="Century Gothic"/>
                <a:cs typeface="Century Gothic"/>
              </a:rPr>
              <a:t> measures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9569" y="1889099"/>
            <a:ext cx="8473800" cy="45774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98585" y="6607924"/>
            <a:ext cx="2713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Source: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Deloitte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60" dirty="0">
                <a:latin typeface="Century Gothic"/>
                <a:cs typeface="Century Gothic"/>
              </a:rPr>
              <a:t>GenAI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for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40" dirty="0">
                <a:latin typeface="Century Gothic"/>
                <a:cs typeface="Century Gothic"/>
              </a:rPr>
              <a:t>Audit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45" dirty="0">
                <a:latin typeface="Century Gothic"/>
                <a:cs typeface="Century Gothic"/>
              </a:rPr>
              <a:t>2025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8675" y="1288922"/>
            <a:ext cx="4116704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400" b="1" spc="-10" dirty="0">
                <a:latin typeface="Century Gothic"/>
                <a:cs typeface="Century Gothic"/>
              </a:rPr>
              <a:t>Value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1683" y="1288922"/>
            <a:ext cx="393192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400" b="1" spc="165" dirty="0">
                <a:latin typeface="Century Gothic"/>
                <a:cs typeface="Century Gothic"/>
              </a:rPr>
              <a:t>Risks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Opportunity</a:t>
            </a:r>
            <a:r>
              <a:rPr spc="25" dirty="0"/>
              <a:t> </a:t>
            </a:r>
            <a:r>
              <a:rPr spc="215" dirty="0"/>
              <a:t>for</a:t>
            </a:r>
            <a:r>
              <a:rPr spc="35" dirty="0"/>
              <a:t> </a:t>
            </a:r>
            <a:r>
              <a:rPr spc="-10" dirty="0"/>
              <a:t>Audit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813" y="2216871"/>
            <a:ext cx="3155950" cy="160401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</a:pPr>
            <a:r>
              <a:rPr sz="3700" dirty="0"/>
              <a:t>AI</a:t>
            </a:r>
            <a:r>
              <a:rPr sz="3700" spc="-110" dirty="0"/>
              <a:t> </a:t>
            </a:r>
            <a:r>
              <a:rPr sz="3700" spc="-10" dirty="0"/>
              <a:t>Readiness: Alignment </a:t>
            </a:r>
            <a:r>
              <a:rPr sz="3700" spc="110" dirty="0"/>
              <a:t>Across</a:t>
            </a:r>
            <a:r>
              <a:rPr sz="3700" spc="-114" dirty="0"/>
              <a:t> </a:t>
            </a:r>
            <a:r>
              <a:rPr sz="3700" spc="145" dirty="0"/>
              <a:t>Pillars</a:t>
            </a:r>
            <a:endParaRPr sz="37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3277" y="394512"/>
            <a:ext cx="6512318" cy="60619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06552" y="6608483"/>
            <a:ext cx="1201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Source:</a:t>
            </a:r>
            <a:r>
              <a:rPr sz="1200" spc="-65" dirty="0">
                <a:latin typeface="Century Gothic"/>
                <a:cs typeface="Century Gothic"/>
              </a:rPr>
              <a:t> </a:t>
            </a:r>
            <a:r>
              <a:rPr sz="1200" spc="-45" dirty="0">
                <a:latin typeface="Century Gothic"/>
                <a:cs typeface="Century Gothic"/>
              </a:rPr>
              <a:t>Nuvento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</a:t>
            </a:r>
            <a:r>
              <a:rPr spc="-5" dirty="0"/>
              <a:t> </a:t>
            </a:r>
            <a:r>
              <a:rPr dirty="0"/>
              <a:t>Readiness:</a:t>
            </a:r>
            <a:r>
              <a:rPr spc="-20" dirty="0"/>
              <a:t> </a:t>
            </a:r>
            <a:r>
              <a:rPr dirty="0"/>
              <a:t>Practical</a:t>
            </a:r>
            <a:r>
              <a:rPr spc="-5" dirty="0"/>
              <a:t> </a:t>
            </a:r>
            <a:r>
              <a:rPr spc="75" dirty="0"/>
              <a:t>Next</a:t>
            </a:r>
            <a:r>
              <a:rPr spc="10" dirty="0"/>
              <a:t> </a:t>
            </a:r>
            <a:r>
              <a:rPr spc="175" dirty="0"/>
              <a:t>Steps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619" y="1855304"/>
            <a:ext cx="10842066" cy="38691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60457" y="6607924"/>
            <a:ext cx="145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Source: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Matellio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Inc.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CE6082-B134-7A39-9009-BA0AE227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97C6D04-241F-0FA9-1B17-852658F63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</a:t>
            </a:r>
            <a:r>
              <a:rPr spc="-5" dirty="0"/>
              <a:t> </a:t>
            </a:r>
            <a:r>
              <a:rPr dirty="0"/>
              <a:t>Readiness:</a:t>
            </a:r>
            <a:r>
              <a:rPr spc="-20" dirty="0"/>
              <a:t> </a:t>
            </a:r>
            <a:r>
              <a:rPr dirty="0"/>
              <a:t>Practical</a:t>
            </a:r>
            <a:r>
              <a:rPr spc="-5" dirty="0"/>
              <a:t> </a:t>
            </a:r>
            <a:r>
              <a:rPr spc="75" dirty="0"/>
              <a:t>Next</a:t>
            </a:r>
            <a:r>
              <a:rPr spc="10" dirty="0"/>
              <a:t> </a:t>
            </a:r>
            <a:r>
              <a:rPr spc="175" dirty="0"/>
              <a:t>Steps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02F7C5-B612-69BF-AA90-88F632F4A5BC}"/>
              </a:ext>
            </a:extLst>
          </p:cNvPr>
          <p:cNvSpPr txBox="1"/>
          <p:nvPr/>
        </p:nvSpPr>
        <p:spPr>
          <a:xfrm>
            <a:off x="10660457" y="6607924"/>
            <a:ext cx="145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Source: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Matellio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Inc.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671CF-D126-FF48-6C3F-F46483D9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5354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3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87F5952-906D-4D97-1E02-590AC2D6A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1F8B3C5-1F03-B377-5019-5C06416A9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</a:t>
            </a:r>
            <a:r>
              <a:rPr spc="-5" dirty="0"/>
              <a:t> </a:t>
            </a:r>
            <a:r>
              <a:rPr dirty="0"/>
              <a:t>Readiness:</a:t>
            </a:r>
            <a:r>
              <a:rPr spc="-20" dirty="0"/>
              <a:t> </a:t>
            </a:r>
            <a:r>
              <a:rPr dirty="0"/>
              <a:t>Practical</a:t>
            </a:r>
            <a:r>
              <a:rPr spc="-5" dirty="0"/>
              <a:t> </a:t>
            </a:r>
            <a:r>
              <a:rPr spc="75" dirty="0"/>
              <a:t>Next</a:t>
            </a:r>
            <a:r>
              <a:rPr spc="10" dirty="0"/>
              <a:t> </a:t>
            </a:r>
            <a:r>
              <a:rPr spc="175" dirty="0"/>
              <a:t>Steps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983B36-44F6-66A3-3A1A-DA2C3F15DE2B}"/>
              </a:ext>
            </a:extLst>
          </p:cNvPr>
          <p:cNvSpPr txBox="1"/>
          <p:nvPr/>
        </p:nvSpPr>
        <p:spPr>
          <a:xfrm>
            <a:off x="10660457" y="6607924"/>
            <a:ext cx="145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Source: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Matellio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Inc.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12F63-CA92-B4DB-C845-39572C3FCF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781"/>
          <a:stretch>
            <a:fillRect/>
          </a:stretch>
        </p:blipFill>
        <p:spPr>
          <a:xfrm>
            <a:off x="3469082" y="5958417"/>
            <a:ext cx="7191375" cy="847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CF24A-FB21-A9F9-D589-06081B8D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14" b="14561"/>
          <a:stretch>
            <a:fillRect/>
          </a:stretch>
        </p:blipFill>
        <p:spPr>
          <a:xfrm>
            <a:off x="3733800" y="1410563"/>
            <a:ext cx="7193903" cy="441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E9B655-D0BD-B5BD-FF31-6F7E0694ADC6}"/>
              </a:ext>
            </a:extLst>
          </p:cNvPr>
          <p:cNvSpPr txBox="1"/>
          <p:nvPr/>
        </p:nvSpPr>
        <p:spPr>
          <a:xfrm>
            <a:off x="152400" y="1866037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Profit Pool in software is expected to shift </a:t>
            </a:r>
            <a:r>
              <a:rPr lang="en-US"/>
              <a:t>toward       AI </a:t>
            </a:r>
            <a:r>
              <a:rPr lang="en-US" dirty="0"/>
              <a:t>Agents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Illustrative shift in TAM for SaaS and Agents </a:t>
            </a:r>
          </a:p>
        </p:txBody>
      </p:sp>
    </p:spTree>
    <p:extLst>
      <p:ext uri="{BB962C8B-B14F-4D97-AF65-F5344CB8AC3E}">
        <p14:creationId xmlns:p14="http://schemas.microsoft.com/office/powerpoint/2010/main" val="286714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1D4F89-08F1-D492-E32A-6E2243D3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A50641-48A0-70B6-1213-0B38077BFD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</a:t>
            </a:r>
            <a:r>
              <a:rPr spc="-5" dirty="0"/>
              <a:t> </a:t>
            </a:r>
            <a:r>
              <a:rPr dirty="0"/>
              <a:t>Readiness:</a:t>
            </a:r>
            <a:r>
              <a:rPr spc="-20" dirty="0"/>
              <a:t> </a:t>
            </a:r>
            <a:r>
              <a:rPr dirty="0"/>
              <a:t>Practical</a:t>
            </a:r>
            <a:r>
              <a:rPr spc="-5" dirty="0"/>
              <a:t> </a:t>
            </a:r>
            <a:r>
              <a:rPr spc="75" dirty="0"/>
              <a:t>Next</a:t>
            </a:r>
            <a:r>
              <a:rPr spc="10" dirty="0"/>
              <a:t> </a:t>
            </a:r>
            <a:r>
              <a:rPr spc="175" dirty="0"/>
              <a:t>Steps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2E7261E-2D35-07E3-29C4-5C0D19D208FD}"/>
              </a:ext>
            </a:extLst>
          </p:cNvPr>
          <p:cNvSpPr txBox="1"/>
          <p:nvPr/>
        </p:nvSpPr>
        <p:spPr>
          <a:xfrm>
            <a:off x="10660457" y="6607924"/>
            <a:ext cx="145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Source: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Matellio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Inc.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C89ED-534B-4A0B-1E4A-B94BB594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9" y="2286000"/>
            <a:ext cx="1157300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8B59EAD-040A-D899-FBB8-233D8FB1E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054CE4-9D47-DE0D-637B-579E622B9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1387" y="503935"/>
            <a:ext cx="109672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Foundation LLM Leadership Board – GPQA Index</a:t>
            </a:r>
            <a:endParaRPr spc="17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5E968B6-1C4F-BC4E-B618-44D3D5ADF65D}"/>
              </a:ext>
            </a:extLst>
          </p:cNvPr>
          <p:cNvSpPr txBox="1"/>
          <p:nvPr/>
        </p:nvSpPr>
        <p:spPr>
          <a:xfrm>
            <a:off x="10660457" y="6607924"/>
            <a:ext cx="14516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Source: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lang="en-US" sz="1200" spc="-50" dirty="0">
                <a:latin typeface="Century Gothic"/>
                <a:cs typeface="Century Gothic"/>
              </a:rPr>
              <a:t>LL-stats</a:t>
            </a:r>
            <a:endParaRPr sz="1200" dirty="0">
              <a:latin typeface="Century Gothic"/>
              <a:cs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4BE77-FC3F-B21D-970F-DE4F3F0E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10972800" cy="49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Who</a:t>
            </a:r>
            <a:r>
              <a:rPr spc="-155" dirty="0"/>
              <a:t> </a:t>
            </a:r>
            <a:r>
              <a:rPr spc="80" dirty="0"/>
              <a:t>We</a:t>
            </a:r>
            <a:r>
              <a:rPr spc="-125" dirty="0"/>
              <a:t> </a:t>
            </a:r>
            <a:r>
              <a:rPr spc="-25" dirty="0"/>
              <a:t>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01327" y="4260594"/>
            <a:ext cx="774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latin typeface="Century Gothic"/>
                <a:cs typeface="Century Gothic"/>
              </a:rPr>
              <a:t>SPEAKER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7239" y="4685790"/>
            <a:ext cx="2182495" cy="455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50" dirty="0">
                <a:latin typeface="Century Gothic"/>
                <a:cs typeface="Century Gothic"/>
              </a:rPr>
              <a:t>Dr.</a:t>
            </a:r>
            <a:r>
              <a:rPr sz="1600" b="1" spc="-25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William</a:t>
            </a:r>
            <a:r>
              <a:rPr sz="1600" b="1" spc="-35" dirty="0">
                <a:latin typeface="Century Gothic"/>
                <a:cs typeface="Century Gothic"/>
              </a:rPr>
              <a:t> </a:t>
            </a:r>
            <a:r>
              <a:rPr sz="1600" b="1" spc="-25" dirty="0">
                <a:latin typeface="Century Gothic"/>
                <a:cs typeface="Century Gothic"/>
              </a:rPr>
              <a:t>Cox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70" dirty="0">
                <a:latin typeface="Century Gothic"/>
                <a:cs typeface="Century Gothic"/>
              </a:rPr>
              <a:t>Global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Partner,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HiQo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Solutions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1775" y="1801204"/>
            <a:ext cx="2214252" cy="22142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07315" y="4260594"/>
            <a:ext cx="774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latin typeface="Century Gothic"/>
                <a:cs typeface="Century Gothic"/>
              </a:rPr>
              <a:t>SPEAKER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0807" y="4685790"/>
            <a:ext cx="2810510" cy="455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entury Gothic"/>
                <a:cs typeface="Century Gothic"/>
              </a:rPr>
              <a:t>Mathew</a:t>
            </a:r>
            <a:r>
              <a:rPr sz="1600" b="1" spc="-9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Garver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25" dirty="0">
                <a:latin typeface="Century Gothic"/>
                <a:cs typeface="Century Gothic"/>
              </a:rPr>
              <a:t>Chief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Executive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Officer,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HiQo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Solutions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8877" y="1801204"/>
            <a:ext cx="2214244" cy="22095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90099" y="4265117"/>
            <a:ext cx="468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latin typeface="Century Gothic"/>
                <a:cs typeface="Century Gothic"/>
              </a:rPr>
              <a:t>HOST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1127" y="4717745"/>
            <a:ext cx="2305050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Patrick</a:t>
            </a:r>
            <a:r>
              <a:rPr sz="1800" b="1" spc="229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Rozario</a:t>
            </a:r>
            <a:endParaRPr sz="1800">
              <a:latin typeface="Century Gothic"/>
              <a:cs typeface="Century Gothic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45"/>
              </a:spcBef>
            </a:pPr>
            <a:r>
              <a:rPr sz="1200" spc="-90" dirty="0">
                <a:latin typeface="Century Gothic"/>
                <a:cs typeface="Century Gothic"/>
              </a:rPr>
              <a:t>Managing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Director, </a:t>
            </a:r>
            <a:r>
              <a:rPr sz="1200" spc="-30" dirty="0">
                <a:latin typeface="Century Gothic"/>
                <a:cs typeface="Century Gothic"/>
              </a:rPr>
              <a:t>Moore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55" dirty="0">
                <a:latin typeface="Century Gothic"/>
                <a:cs typeface="Century Gothic"/>
              </a:rPr>
              <a:t>HK </a:t>
            </a:r>
            <a:r>
              <a:rPr sz="1200" spc="-50" dirty="0">
                <a:latin typeface="Century Gothic"/>
                <a:cs typeface="Century Gothic"/>
              </a:rPr>
              <a:t>Vice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President,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ISACA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65" dirty="0">
                <a:latin typeface="Century Gothic"/>
                <a:cs typeface="Century Gothic"/>
              </a:rPr>
              <a:t>China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55" dirty="0">
                <a:latin typeface="Century Gothic"/>
                <a:cs typeface="Century Gothic"/>
              </a:rPr>
              <a:t>HK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7858" y="1801204"/>
            <a:ext cx="2215692" cy="22140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0885" y="1581506"/>
            <a:ext cx="7960207" cy="43693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96577" y="6607924"/>
            <a:ext cx="2016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entury Gothic"/>
                <a:cs typeface="Century Gothic"/>
              </a:rPr>
              <a:t>Source: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45" dirty="0">
                <a:latin typeface="Century Gothic"/>
                <a:cs typeface="Century Gothic"/>
              </a:rPr>
              <a:t>Mikander,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45" dirty="0">
                <a:latin typeface="Century Gothic"/>
                <a:cs typeface="Century Gothic"/>
              </a:rPr>
              <a:t>Paper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‘25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Opportunities</a:t>
            </a:r>
            <a:r>
              <a:rPr spc="-150" dirty="0"/>
              <a:t> </a:t>
            </a:r>
            <a:r>
              <a:rPr spc="215" dirty="0"/>
              <a:t>for</a:t>
            </a:r>
            <a:r>
              <a:rPr spc="-145" dirty="0"/>
              <a:t> </a:t>
            </a:r>
            <a:r>
              <a:rPr spc="-10" dirty="0"/>
              <a:t>Audit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7273" y="1006855"/>
            <a:ext cx="445198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/>
              <a:t>AI</a:t>
            </a:r>
            <a:r>
              <a:rPr spc="-114" dirty="0"/>
              <a:t> </a:t>
            </a:r>
            <a:r>
              <a:rPr spc="-10" dirty="0"/>
              <a:t>Readiness:</a:t>
            </a:r>
          </a:p>
          <a:p>
            <a:pPr marL="12700">
              <a:lnSpc>
                <a:spcPts val="4105"/>
              </a:lnSpc>
            </a:pPr>
            <a:r>
              <a:rPr spc="80" dirty="0"/>
              <a:t>What</a:t>
            </a:r>
            <a:r>
              <a:rPr spc="-135" dirty="0"/>
              <a:t> </a:t>
            </a:r>
            <a:r>
              <a:rPr spc="50" dirty="0"/>
              <a:t>Does</a:t>
            </a:r>
            <a:r>
              <a:rPr spc="-145" dirty="0"/>
              <a:t> </a:t>
            </a:r>
            <a:r>
              <a:rPr spc="190" dirty="0"/>
              <a:t>it</a:t>
            </a:r>
            <a:r>
              <a:rPr spc="-145" dirty="0"/>
              <a:t> </a:t>
            </a:r>
            <a:r>
              <a:rPr spc="-45" dirty="0"/>
              <a:t>Mean?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" y="12"/>
            <a:ext cx="4907882" cy="6855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47272" y="2265590"/>
            <a:ext cx="5387975" cy="154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latin typeface="Century Gothic"/>
                <a:cs typeface="Century Gothic"/>
              </a:rPr>
              <a:t>Ability</a:t>
            </a:r>
            <a:r>
              <a:rPr sz="1800" spc="-114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70" dirty="0">
                <a:latin typeface="Century Gothic"/>
                <a:cs typeface="Century Gothic"/>
              </a:rPr>
              <a:t> </a:t>
            </a:r>
            <a:r>
              <a:rPr sz="1800" spc="-135" dirty="0">
                <a:latin typeface="Century Gothic"/>
                <a:cs typeface="Century Gothic"/>
              </a:rPr>
              <a:t>adopt,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85" dirty="0">
                <a:latin typeface="Century Gothic"/>
                <a:cs typeface="Century Gothic"/>
              </a:rPr>
              <a:t>govern,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165" dirty="0">
                <a:latin typeface="Century Gothic"/>
                <a:cs typeface="Century Gothic"/>
              </a:rPr>
              <a:t>and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35" dirty="0">
                <a:latin typeface="Century Gothic"/>
                <a:cs typeface="Century Gothic"/>
              </a:rPr>
              <a:t>scale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AI</a:t>
            </a:r>
            <a:r>
              <a:rPr sz="1800" spc="-7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responsibly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60" dirty="0">
                <a:latin typeface="Century Gothic"/>
                <a:cs typeface="Century Gothic"/>
              </a:rPr>
              <a:t>Combines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140" dirty="0">
                <a:latin typeface="Century Gothic"/>
                <a:cs typeface="Century Gothic"/>
              </a:rPr>
              <a:t>Trust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65" dirty="0">
                <a:latin typeface="Century Gothic"/>
                <a:cs typeface="Century Gothic"/>
              </a:rPr>
              <a:t>and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Control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469265" algn="l"/>
              </a:tabLst>
            </a:pPr>
            <a:r>
              <a:rPr sz="1800" spc="140" dirty="0">
                <a:latin typeface="Century Gothic"/>
                <a:cs typeface="Century Gothic"/>
              </a:rPr>
              <a:t>Trust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=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70" dirty="0">
                <a:latin typeface="Century Gothic"/>
                <a:cs typeface="Century Gothic"/>
              </a:rPr>
              <a:t>Accountability</a:t>
            </a:r>
            <a:r>
              <a:rPr sz="1800" dirty="0">
                <a:latin typeface="Century Gothic"/>
                <a:cs typeface="Century Gothic"/>
              </a:rPr>
              <a:t> +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Transparency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469265" algn="l"/>
              </a:tabLst>
            </a:pPr>
            <a:r>
              <a:rPr sz="1800" spc="-20" dirty="0">
                <a:latin typeface="Century Gothic"/>
                <a:cs typeface="Century Gothic"/>
              </a:rPr>
              <a:t>Control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=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20" dirty="0">
                <a:latin typeface="Century Gothic"/>
                <a:cs typeface="Century Gothic"/>
              </a:rPr>
              <a:t>Governance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+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120" dirty="0">
                <a:latin typeface="Century Gothic"/>
                <a:cs typeface="Century Gothic"/>
              </a:rPr>
              <a:t>Risk</a:t>
            </a:r>
            <a:r>
              <a:rPr sz="1800" spc="-20" dirty="0">
                <a:latin typeface="Century Gothic"/>
                <a:cs typeface="Century Gothic"/>
              </a:rPr>
              <a:t> Management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813" y="2216871"/>
            <a:ext cx="3133725" cy="160401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just">
              <a:lnSpc>
                <a:spcPts val="4000"/>
              </a:lnSpc>
              <a:spcBef>
                <a:spcPts val="595"/>
              </a:spcBef>
            </a:pPr>
            <a:r>
              <a:rPr sz="3700" b="1" dirty="0">
                <a:latin typeface="Century Gothic"/>
                <a:cs typeface="Century Gothic"/>
              </a:rPr>
              <a:t>AI</a:t>
            </a:r>
            <a:r>
              <a:rPr sz="3700" b="1" spc="-110" dirty="0">
                <a:latin typeface="Century Gothic"/>
                <a:cs typeface="Century Gothic"/>
              </a:rPr>
              <a:t> </a:t>
            </a:r>
            <a:r>
              <a:rPr sz="3700" b="1" spc="-10" dirty="0">
                <a:latin typeface="Century Gothic"/>
                <a:cs typeface="Century Gothic"/>
              </a:rPr>
              <a:t>Readiness: </a:t>
            </a:r>
            <a:r>
              <a:rPr sz="3700" b="1" spc="110" dirty="0">
                <a:latin typeface="Century Gothic"/>
                <a:cs typeface="Century Gothic"/>
              </a:rPr>
              <a:t>Personas</a:t>
            </a:r>
            <a:r>
              <a:rPr sz="3700" b="1" spc="-135" dirty="0">
                <a:latin typeface="Century Gothic"/>
                <a:cs typeface="Century Gothic"/>
              </a:rPr>
              <a:t> </a:t>
            </a:r>
            <a:r>
              <a:rPr sz="3700" b="1" spc="-125" dirty="0">
                <a:latin typeface="Century Gothic"/>
                <a:cs typeface="Century Gothic"/>
              </a:rPr>
              <a:t>and </a:t>
            </a:r>
            <a:r>
              <a:rPr sz="3700" b="1" spc="155" dirty="0">
                <a:latin typeface="Century Gothic"/>
                <a:cs typeface="Century Gothic"/>
              </a:rPr>
              <a:t>Priorities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8245" y="549346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64125" y="493974"/>
            <a:ext cx="4773295" cy="739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spc="-10" dirty="0"/>
              <a:t>Executives</a:t>
            </a:r>
            <a:endParaRPr sz="1800"/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0" spc="-10" dirty="0">
                <a:latin typeface="Century Gothic"/>
                <a:cs typeface="Century Gothic"/>
              </a:rPr>
              <a:t>Strategic</a:t>
            </a:r>
            <a:r>
              <a:rPr sz="1800" b="0" spc="-35" dirty="0">
                <a:latin typeface="Century Gothic"/>
                <a:cs typeface="Century Gothic"/>
              </a:rPr>
              <a:t> clarity,</a:t>
            </a:r>
            <a:r>
              <a:rPr sz="1800" b="0" spc="-25" dirty="0">
                <a:latin typeface="Century Gothic"/>
                <a:cs typeface="Century Gothic"/>
              </a:rPr>
              <a:t> </a:t>
            </a:r>
            <a:r>
              <a:rPr sz="1800" b="0" spc="-80" dirty="0">
                <a:latin typeface="Century Gothic"/>
                <a:cs typeface="Century Gothic"/>
              </a:rPr>
              <a:t>accountability</a:t>
            </a:r>
            <a:r>
              <a:rPr sz="1800" b="0" spc="-20" dirty="0">
                <a:latin typeface="Century Gothic"/>
                <a:cs typeface="Century Gothic"/>
              </a:rPr>
              <a:t> </a:t>
            </a:r>
            <a:r>
              <a:rPr sz="1800" b="0" dirty="0">
                <a:latin typeface="Century Gothic"/>
                <a:cs typeface="Century Gothic"/>
              </a:rPr>
              <a:t>for</a:t>
            </a:r>
            <a:r>
              <a:rPr sz="1800" b="0" spc="-30" dirty="0">
                <a:latin typeface="Century Gothic"/>
                <a:cs typeface="Century Gothic"/>
              </a:rPr>
              <a:t> </a:t>
            </a:r>
            <a:r>
              <a:rPr sz="1800" b="0" spc="-35" dirty="0">
                <a:latin typeface="Century Gothic"/>
                <a:cs typeface="Century Gothic"/>
              </a:rPr>
              <a:t>outcomes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8245" y="1706390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64125" y="1651019"/>
            <a:ext cx="4336415" cy="739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b="1" spc="40" dirty="0">
                <a:latin typeface="Century Gothic"/>
                <a:cs typeface="Century Gothic"/>
              </a:rPr>
              <a:t>Audit/Risk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30" dirty="0">
                <a:latin typeface="Century Gothic"/>
                <a:cs typeface="Century Gothic"/>
              </a:rPr>
              <a:t>Traceability,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55" dirty="0">
                <a:latin typeface="Century Gothic"/>
                <a:cs typeface="Century Gothic"/>
              </a:rPr>
              <a:t>explainability,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114" dirty="0">
                <a:latin typeface="Century Gothic"/>
                <a:cs typeface="Century Gothic"/>
              </a:rPr>
              <a:t>risk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5" dirty="0">
                <a:latin typeface="Century Gothic"/>
                <a:cs typeface="Century Gothic"/>
              </a:rPr>
              <a:t>alignment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8245" y="2863436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4125" y="2808064"/>
            <a:ext cx="6452235" cy="739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b="1" spc="70" dirty="0">
                <a:latin typeface="Century Gothic"/>
                <a:cs typeface="Century Gothic"/>
              </a:rPr>
              <a:t>IT/Security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65" dirty="0">
                <a:latin typeface="Century Gothic"/>
                <a:cs typeface="Century Gothic"/>
              </a:rPr>
              <a:t>Systems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spc="-55" dirty="0">
                <a:latin typeface="Century Gothic"/>
                <a:cs typeface="Century Gothic"/>
              </a:rPr>
              <a:t>integration,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access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45" dirty="0">
                <a:latin typeface="Century Gothic"/>
                <a:cs typeface="Century Gothic"/>
              </a:rPr>
              <a:t>control,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infrastructure</a:t>
            </a:r>
            <a:r>
              <a:rPr sz="1800" spc="-7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resilience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08245" y="4020480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8245" y="5177525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64125" y="3965108"/>
            <a:ext cx="5233670" cy="18961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b="1" spc="40" dirty="0">
                <a:latin typeface="Century Gothic"/>
                <a:cs typeface="Century Gothic"/>
              </a:rPr>
              <a:t>PMs/Consultants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Century Gothic"/>
                <a:cs typeface="Century Gothic"/>
              </a:rPr>
              <a:t>Safe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110" dirty="0">
                <a:latin typeface="Century Gothic"/>
                <a:cs typeface="Century Gothic"/>
              </a:rPr>
              <a:t>adoption,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80" dirty="0">
                <a:latin typeface="Century Gothic"/>
                <a:cs typeface="Century Gothic"/>
              </a:rPr>
              <a:t>vendor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65" dirty="0">
                <a:latin typeface="Century Gothic"/>
                <a:cs typeface="Century Gothic"/>
              </a:rPr>
              <a:t>vetting,</a:t>
            </a:r>
            <a:r>
              <a:rPr sz="1800" spc="-45" dirty="0">
                <a:latin typeface="Century Gothic"/>
                <a:cs typeface="Century Gothic"/>
              </a:rPr>
              <a:t> delivery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assurance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935"/>
              </a:spcBef>
            </a:pP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entury Gothic"/>
                <a:cs typeface="Century Gothic"/>
              </a:rPr>
              <a:t>Developers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Century Gothic"/>
                <a:cs typeface="Century Gothic"/>
              </a:rPr>
              <a:t>MLOps,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testing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tools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2521709"/>
            <a:ext cx="3646170" cy="17316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1" dirty="0">
                <a:latin typeface="Century Gothic"/>
                <a:cs typeface="Century Gothic"/>
              </a:rPr>
              <a:t>AI</a:t>
            </a:r>
            <a:r>
              <a:rPr sz="4000" b="1" spc="-114" dirty="0">
                <a:latin typeface="Century Gothic"/>
                <a:cs typeface="Century Gothic"/>
              </a:rPr>
              <a:t> </a:t>
            </a:r>
            <a:r>
              <a:rPr sz="4000" b="1" spc="-10" dirty="0">
                <a:latin typeface="Century Gothic"/>
                <a:cs typeface="Century Gothic"/>
              </a:rPr>
              <a:t>Readiness: Encompassing </a:t>
            </a:r>
            <a:r>
              <a:rPr sz="4000" b="1" spc="120" dirty="0">
                <a:latin typeface="Century Gothic"/>
                <a:cs typeface="Century Gothic"/>
              </a:rPr>
              <a:t>Themes</a:t>
            </a:r>
            <a:endParaRPr sz="4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14255" y="1488969"/>
            <a:ext cx="6343650" cy="1736089"/>
            <a:chOff x="5214255" y="1488969"/>
            <a:chExt cx="6343650" cy="1736089"/>
          </a:xfrm>
        </p:grpSpPr>
        <p:sp>
          <p:nvSpPr>
            <p:cNvPr id="4" name="object 4"/>
            <p:cNvSpPr/>
            <p:nvPr/>
          </p:nvSpPr>
          <p:spPr>
            <a:xfrm>
              <a:off x="5214255" y="1488969"/>
              <a:ext cx="6343650" cy="1736089"/>
            </a:xfrm>
            <a:custGeom>
              <a:avLst/>
              <a:gdLst/>
              <a:ahLst/>
              <a:cxnLst/>
              <a:rect l="l" t="t" r="r" b="b"/>
              <a:pathLst>
                <a:path w="6343650" h="1736089">
                  <a:moveTo>
                    <a:pt x="6169825" y="0"/>
                  </a:moveTo>
                  <a:lnTo>
                    <a:pt x="173596" y="0"/>
                  </a:lnTo>
                  <a:lnTo>
                    <a:pt x="127448" y="6201"/>
                  </a:lnTo>
                  <a:lnTo>
                    <a:pt x="85979" y="23701"/>
                  </a:lnTo>
                  <a:lnTo>
                    <a:pt x="50846" y="50846"/>
                  </a:lnTo>
                  <a:lnTo>
                    <a:pt x="23701" y="85979"/>
                  </a:lnTo>
                  <a:lnTo>
                    <a:pt x="6201" y="127448"/>
                  </a:lnTo>
                  <a:lnTo>
                    <a:pt x="0" y="173596"/>
                  </a:lnTo>
                  <a:lnTo>
                    <a:pt x="0" y="1562392"/>
                  </a:lnTo>
                  <a:lnTo>
                    <a:pt x="6201" y="1608540"/>
                  </a:lnTo>
                  <a:lnTo>
                    <a:pt x="23701" y="1650008"/>
                  </a:lnTo>
                  <a:lnTo>
                    <a:pt x="50846" y="1685142"/>
                  </a:lnTo>
                  <a:lnTo>
                    <a:pt x="85979" y="1712286"/>
                  </a:lnTo>
                  <a:lnTo>
                    <a:pt x="127448" y="1729787"/>
                  </a:lnTo>
                  <a:lnTo>
                    <a:pt x="173596" y="1735988"/>
                  </a:lnTo>
                  <a:lnTo>
                    <a:pt x="6169825" y="1735988"/>
                  </a:lnTo>
                  <a:lnTo>
                    <a:pt x="6215978" y="1729787"/>
                  </a:lnTo>
                  <a:lnTo>
                    <a:pt x="6257450" y="1712286"/>
                  </a:lnTo>
                  <a:lnTo>
                    <a:pt x="6292586" y="1685142"/>
                  </a:lnTo>
                  <a:lnTo>
                    <a:pt x="6319732" y="1650008"/>
                  </a:lnTo>
                  <a:lnTo>
                    <a:pt x="6337232" y="1608540"/>
                  </a:lnTo>
                  <a:lnTo>
                    <a:pt x="6343434" y="1562392"/>
                  </a:lnTo>
                  <a:lnTo>
                    <a:pt x="6343434" y="173596"/>
                  </a:lnTo>
                  <a:lnTo>
                    <a:pt x="6337232" y="127448"/>
                  </a:lnTo>
                  <a:lnTo>
                    <a:pt x="6319732" y="85979"/>
                  </a:lnTo>
                  <a:lnTo>
                    <a:pt x="6292586" y="50846"/>
                  </a:lnTo>
                  <a:lnTo>
                    <a:pt x="6257450" y="23701"/>
                  </a:lnTo>
                  <a:lnTo>
                    <a:pt x="6215978" y="6201"/>
                  </a:lnTo>
                  <a:lnTo>
                    <a:pt x="61698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5439" y="2389096"/>
              <a:ext cx="280986" cy="2126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4460" y="2104875"/>
              <a:ext cx="196514" cy="234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15413" y="2193424"/>
              <a:ext cx="527685" cy="424180"/>
            </a:xfrm>
            <a:custGeom>
              <a:avLst/>
              <a:gdLst/>
              <a:ahLst/>
              <a:cxnLst/>
              <a:rect l="l" t="t" r="r" b="b"/>
              <a:pathLst>
                <a:path w="527685" h="424180">
                  <a:moveTo>
                    <a:pt x="337285" y="424055"/>
                  </a:moveTo>
                  <a:lnTo>
                    <a:pt x="329418" y="421104"/>
                  </a:lnTo>
                  <a:lnTo>
                    <a:pt x="322535" y="417168"/>
                  </a:lnTo>
                  <a:lnTo>
                    <a:pt x="308768" y="406345"/>
                  </a:lnTo>
                  <a:lnTo>
                    <a:pt x="342202" y="367974"/>
                  </a:lnTo>
                  <a:lnTo>
                    <a:pt x="346780" y="361717"/>
                  </a:lnTo>
                  <a:lnTo>
                    <a:pt x="350068" y="354814"/>
                  </a:lnTo>
                  <a:lnTo>
                    <a:pt x="351881" y="347358"/>
                  </a:lnTo>
                  <a:lnTo>
                    <a:pt x="352035" y="339441"/>
                  </a:lnTo>
                  <a:lnTo>
                    <a:pt x="350575" y="332108"/>
                  </a:lnTo>
                  <a:lnTo>
                    <a:pt x="319877" y="303606"/>
                  </a:lnTo>
                  <a:lnTo>
                    <a:pt x="312701" y="303037"/>
                  </a:lnTo>
                  <a:lnTo>
                    <a:pt x="308768" y="303037"/>
                  </a:lnTo>
                  <a:lnTo>
                    <a:pt x="304835" y="304021"/>
                  </a:lnTo>
                  <a:lnTo>
                    <a:pt x="301885" y="305005"/>
                  </a:lnTo>
                  <a:lnTo>
                    <a:pt x="300410" y="296365"/>
                  </a:lnTo>
                  <a:lnTo>
                    <a:pt x="273122" y="266510"/>
                  </a:lnTo>
                  <a:lnTo>
                    <a:pt x="257634" y="263682"/>
                  </a:lnTo>
                  <a:lnTo>
                    <a:pt x="253701" y="263682"/>
                  </a:lnTo>
                  <a:lnTo>
                    <a:pt x="248784" y="264665"/>
                  </a:lnTo>
                  <a:lnTo>
                    <a:pt x="244851" y="265649"/>
                  </a:lnTo>
                  <a:lnTo>
                    <a:pt x="243760" y="255534"/>
                  </a:lnTo>
                  <a:lnTo>
                    <a:pt x="220990" y="224080"/>
                  </a:lnTo>
                  <a:lnTo>
                    <a:pt x="195684" y="217439"/>
                  </a:lnTo>
                  <a:lnTo>
                    <a:pt x="189784" y="217439"/>
                  </a:lnTo>
                  <a:lnTo>
                    <a:pt x="183884" y="218423"/>
                  </a:lnTo>
                  <a:lnTo>
                    <a:pt x="178967" y="220390"/>
                  </a:lnTo>
                  <a:lnTo>
                    <a:pt x="177461" y="210290"/>
                  </a:lnTo>
                  <a:lnTo>
                    <a:pt x="147132" y="176116"/>
                  </a:lnTo>
                  <a:lnTo>
                    <a:pt x="129800" y="173164"/>
                  </a:lnTo>
                  <a:lnTo>
                    <a:pt x="118984" y="174255"/>
                  </a:lnTo>
                  <a:lnTo>
                    <a:pt x="108904" y="177468"/>
                  </a:lnTo>
                  <a:lnTo>
                    <a:pt x="99931" y="182711"/>
                  </a:lnTo>
                  <a:lnTo>
                    <a:pt x="92433" y="189890"/>
                  </a:lnTo>
                  <a:lnTo>
                    <a:pt x="66867" y="219407"/>
                  </a:lnTo>
                  <a:lnTo>
                    <a:pt x="0" y="141679"/>
                  </a:lnTo>
                  <a:lnTo>
                    <a:pt x="85550" y="0"/>
                  </a:lnTo>
                  <a:lnTo>
                    <a:pt x="130000" y="13466"/>
                  </a:lnTo>
                  <a:lnTo>
                    <a:pt x="172698" y="14758"/>
                  </a:lnTo>
                  <a:lnTo>
                    <a:pt x="212631" y="11622"/>
                  </a:lnTo>
                  <a:lnTo>
                    <a:pt x="248784" y="11806"/>
                  </a:lnTo>
                  <a:lnTo>
                    <a:pt x="190767" y="78711"/>
                  </a:lnTo>
                  <a:lnTo>
                    <a:pt x="179520" y="99111"/>
                  </a:lnTo>
                  <a:lnTo>
                    <a:pt x="182470" y="143601"/>
                  </a:lnTo>
                  <a:lnTo>
                    <a:pt x="213999" y="173410"/>
                  </a:lnTo>
                  <a:lnTo>
                    <a:pt x="235018" y="177099"/>
                  </a:lnTo>
                  <a:lnTo>
                    <a:pt x="239934" y="177099"/>
                  </a:lnTo>
                  <a:lnTo>
                    <a:pt x="279268" y="157422"/>
                  </a:lnTo>
                  <a:lnTo>
                    <a:pt x="347118" y="79694"/>
                  </a:lnTo>
                  <a:lnTo>
                    <a:pt x="357935" y="89533"/>
                  </a:lnTo>
                  <a:lnTo>
                    <a:pt x="516253" y="225310"/>
                  </a:lnTo>
                  <a:lnTo>
                    <a:pt x="527069" y="251875"/>
                  </a:lnTo>
                  <a:lnTo>
                    <a:pt x="525410" y="267340"/>
                  </a:lnTo>
                  <a:lnTo>
                    <a:pt x="518219" y="280408"/>
                  </a:lnTo>
                  <a:lnTo>
                    <a:pt x="506604" y="289785"/>
                  </a:lnTo>
                  <a:lnTo>
                    <a:pt x="491669" y="294182"/>
                  </a:lnTo>
                  <a:lnTo>
                    <a:pt x="483802" y="295166"/>
                  </a:lnTo>
                  <a:lnTo>
                    <a:pt x="476919" y="293198"/>
                  </a:lnTo>
                  <a:lnTo>
                    <a:pt x="471019" y="290247"/>
                  </a:lnTo>
                  <a:lnTo>
                    <a:pt x="471019" y="292214"/>
                  </a:lnTo>
                  <a:lnTo>
                    <a:pt x="472002" y="294182"/>
                  </a:lnTo>
                  <a:lnTo>
                    <a:pt x="472002" y="296150"/>
                  </a:lnTo>
                  <a:lnTo>
                    <a:pt x="470343" y="311615"/>
                  </a:lnTo>
                  <a:lnTo>
                    <a:pt x="463152" y="324683"/>
                  </a:lnTo>
                  <a:lnTo>
                    <a:pt x="451537" y="334060"/>
                  </a:lnTo>
                  <a:lnTo>
                    <a:pt x="436602" y="338457"/>
                  </a:lnTo>
                  <a:lnTo>
                    <a:pt x="429719" y="338457"/>
                  </a:lnTo>
                  <a:lnTo>
                    <a:pt x="426769" y="337473"/>
                  </a:lnTo>
                  <a:lnTo>
                    <a:pt x="426769" y="338457"/>
                  </a:lnTo>
                  <a:lnTo>
                    <a:pt x="425109" y="353923"/>
                  </a:lnTo>
                  <a:lnTo>
                    <a:pt x="417919" y="366990"/>
                  </a:lnTo>
                  <a:lnTo>
                    <a:pt x="406303" y="376368"/>
                  </a:lnTo>
                  <a:lnTo>
                    <a:pt x="391368" y="380764"/>
                  </a:lnTo>
                  <a:lnTo>
                    <a:pt x="384485" y="380764"/>
                  </a:lnTo>
                  <a:lnTo>
                    <a:pt x="381535" y="379780"/>
                  </a:lnTo>
                  <a:lnTo>
                    <a:pt x="381535" y="380764"/>
                  </a:lnTo>
                  <a:lnTo>
                    <a:pt x="379876" y="396230"/>
                  </a:lnTo>
                  <a:lnTo>
                    <a:pt x="372685" y="409297"/>
                  </a:lnTo>
                  <a:lnTo>
                    <a:pt x="361069" y="418675"/>
                  </a:lnTo>
                  <a:lnTo>
                    <a:pt x="346135" y="423071"/>
                  </a:lnTo>
                  <a:lnTo>
                    <a:pt x="337285" y="42405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1487" y="2104874"/>
              <a:ext cx="196514" cy="2340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10116" y="2184568"/>
              <a:ext cx="416559" cy="231775"/>
            </a:xfrm>
            <a:custGeom>
              <a:avLst/>
              <a:gdLst/>
              <a:ahLst/>
              <a:cxnLst/>
              <a:rect l="l" t="t" r="r" b="b"/>
              <a:pathLst>
                <a:path w="416559" h="231775">
                  <a:moveTo>
                    <a:pt x="43266" y="166277"/>
                  </a:moveTo>
                  <a:lnTo>
                    <a:pt x="4025" y="144370"/>
                  </a:lnTo>
                  <a:lnTo>
                    <a:pt x="0" y="129996"/>
                  </a:lnTo>
                  <a:lnTo>
                    <a:pt x="1874" y="115068"/>
                  </a:lnTo>
                  <a:lnTo>
                    <a:pt x="87517" y="12790"/>
                  </a:lnTo>
                  <a:lnTo>
                    <a:pt x="120950" y="0"/>
                  </a:lnTo>
                  <a:lnTo>
                    <a:pt x="124884" y="983"/>
                  </a:lnTo>
                  <a:lnTo>
                    <a:pt x="125867" y="983"/>
                  </a:lnTo>
                  <a:lnTo>
                    <a:pt x="174450" y="12375"/>
                  </a:lnTo>
                  <a:lnTo>
                    <a:pt x="223217" y="22752"/>
                  </a:lnTo>
                  <a:lnTo>
                    <a:pt x="274935" y="25196"/>
                  </a:lnTo>
                  <a:lnTo>
                    <a:pt x="339950" y="25196"/>
                  </a:lnTo>
                  <a:lnTo>
                    <a:pt x="361232" y="60017"/>
                  </a:lnTo>
                  <a:lnTo>
                    <a:pt x="150450" y="60017"/>
                  </a:lnTo>
                  <a:lnTo>
                    <a:pt x="69817" y="152502"/>
                  </a:lnTo>
                  <a:lnTo>
                    <a:pt x="64147" y="158252"/>
                  </a:lnTo>
                  <a:lnTo>
                    <a:pt x="57648" y="162341"/>
                  </a:lnTo>
                  <a:lnTo>
                    <a:pt x="50595" y="164955"/>
                  </a:lnTo>
                  <a:lnTo>
                    <a:pt x="43266" y="166277"/>
                  </a:lnTo>
                  <a:close/>
                </a:path>
                <a:path w="416559" h="231775">
                  <a:moveTo>
                    <a:pt x="339950" y="25196"/>
                  </a:moveTo>
                  <a:lnTo>
                    <a:pt x="274935" y="25196"/>
                  </a:lnTo>
                  <a:lnTo>
                    <a:pt x="332368" y="12790"/>
                  </a:lnTo>
                  <a:lnTo>
                    <a:pt x="339950" y="25196"/>
                  </a:lnTo>
                  <a:close/>
                </a:path>
                <a:path w="416559" h="231775">
                  <a:moveTo>
                    <a:pt x="345152" y="231213"/>
                  </a:moveTo>
                  <a:lnTo>
                    <a:pt x="341218" y="225310"/>
                  </a:lnTo>
                  <a:lnTo>
                    <a:pt x="334335" y="218423"/>
                  </a:lnTo>
                  <a:lnTo>
                    <a:pt x="150450" y="60017"/>
                  </a:lnTo>
                  <a:lnTo>
                    <a:pt x="361232" y="60017"/>
                  </a:lnTo>
                  <a:lnTo>
                    <a:pt x="415952" y="149551"/>
                  </a:lnTo>
                  <a:lnTo>
                    <a:pt x="345152" y="23121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90351" y="1860845"/>
            <a:ext cx="3638550" cy="88391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20" dirty="0"/>
              <a:t>Accountability</a:t>
            </a:r>
            <a:r>
              <a:rPr sz="1600" spc="-30" dirty="0"/>
              <a:t> </a:t>
            </a:r>
            <a:r>
              <a:rPr sz="1600" spc="65" dirty="0"/>
              <a:t>&amp;</a:t>
            </a:r>
            <a:r>
              <a:rPr sz="1600" spc="-40" dirty="0"/>
              <a:t> </a:t>
            </a:r>
            <a:r>
              <a:rPr sz="1600" spc="-10" dirty="0"/>
              <a:t>Transparency</a:t>
            </a:r>
            <a:endParaRPr sz="1600"/>
          </a:p>
          <a:p>
            <a:pPr marL="12700" marR="5080">
              <a:lnSpc>
                <a:spcPts val="1760"/>
              </a:lnSpc>
              <a:spcBef>
                <a:spcPts val="770"/>
              </a:spcBef>
            </a:pPr>
            <a:r>
              <a:rPr sz="1600" b="0" dirty="0">
                <a:latin typeface="Century Gothic"/>
                <a:cs typeface="Century Gothic"/>
              </a:rPr>
              <a:t>How</a:t>
            </a:r>
            <a:r>
              <a:rPr sz="1600" b="0" spc="-95" dirty="0">
                <a:latin typeface="Century Gothic"/>
                <a:cs typeface="Century Gothic"/>
              </a:rPr>
              <a:t> </a:t>
            </a:r>
            <a:r>
              <a:rPr sz="1600" b="0" spc="-140" dirty="0">
                <a:latin typeface="Century Gothic"/>
                <a:cs typeface="Century Gothic"/>
              </a:rPr>
              <a:t>do</a:t>
            </a:r>
            <a:r>
              <a:rPr sz="1600" b="0" spc="-15" dirty="0">
                <a:latin typeface="Century Gothic"/>
                <a:cs typeface="Century Gothic"/>
              </a:rPr>
              <a:t> </a:t>
            </a:r>
            <a:r>
              <a:rPr sz="1600" b="0" spc="-105" dirty="0">
                <a:latin typeface="Century Gothic"/>
                <a:cs typeface="Century Gothic"/>
              </a:rPr>
              <a:t>we</a:t>
            </a:r>
            <a:r>
              <a:rPr sz="1600" b="0" spc="-20" dirty="0">
                <a:latin typeface="Century Gothic"/>
                <a:cs typeface="Century Gothic"/>
              </a:rPr>
              <a:t> </a:t>
            </a:r>
            <a:r>
              <a:rPr sz="1600" b="0" spc="-60" dirty="0">
                <a:latin typeface="Century Gothic"/>
                <a:cs typeface="Century Gothic"/>
              </a:rPr>
              <a:t>build</a:t>
            </a:r>
            <a:r>
              <a:rPr sz="1600" b="0" spc="-15" dirty="0">
                <a:latin typeface="Century Gothic"/>
                <a:cs typeface="Century Gothic"/>
              </a:rPr>
              <a:t> </a:t>
            </a:r>
            <a:r>
              <a:rPr sz="1600" b="0" spc="50" dirty="0">
                <a:latin typeface="Century Gothic"/>
                <a:cs typeface="Century Gothic"/>
              </a:rPr>
              <a:t>trust</a:t>
            </a:r>
            <a:r>
              <a:rPr sz="1600" b="0" spc="-30" dirty="0">
                <a:latin typeface="Century Gothic"/>
                <a:cs typeface="Century Gothic"/>
              </a:rPr>
              <a:t> </a:t>
            </a:r>
            <a:r>
              <a:rPr sz="1600" b="0" spc="-150" dirty="0">
                <a:latin typeface="Century Gothic"/>
                <a:cs typeface="Century Gothic"/>
              </a:rPr>
              <a:t>and</a:t>
            </a:r>
            <a:r>
              <a:rPr sz="1600" b="0" spc="-15" dirty="0">
                <a:latin typeface="Century Gothic"/>
                <a:cs typeface="Century Gothic"/>
              </a:rPr>
              <a:t> </a:t>
            </a:r>
            <a:r>
              <a:rPr sz="1600" b="0" dirty="0">
                <a:latin typeface="Century Gothic"/>
                <a:cs typeface="Century Gothic"/>
              </a:rPr>
              <a:t>ensure</a:t>
            </a:r>
            <a:r>
              <a:rPr sz="1600" b="0" spc="-20" dirty="0">
                <a:latin typeface="Century Gothic"/>
                <a:cs typeface="Century Gothic"/>
              </a:rPr>
              <a:t> </a:t>
            </a:r>
            <a:r>
              <a:rPr sz="1600" b="0" dirty="0">
                <a:latin typeface="Century Gothic"/>
                <a:cs typeface="Century Gothic"/>
              </a:rPr>
              <a:t>AI</a:t>
            </a:r>
            <a:r>
              <a:rPr sz="1600" b="0" spc="-40" dirty="0">
                <a:latin typeface="Century Gothic"/>
                <a:cs typeface="Century Gothic"/>
              </a:rPr>
              <a:t> </a:t>
            </a:r>
            <a:r>
              <a:rPr sz="1600" b="0" spc="85" dirty="0">
                <a:latin typeface="Century Gothic"/>
                <a:cs typeface="Century Gothic"/>
              </a:rPr>
              <a:t>is </a:t>
            </a:r>
            <a:r>
              <a:rPr sz="1600" b="0" spc="-70" dirty="0">
                <a:latin typeface="Century Gothic"/>
                <a:cs typeface="Century Gothic"/>
              </a:rPr>
              <a:t>explainable</a:t>
            </a:r>
            <a:r>
              <a:rPr sz="1600" b="0" spc="-5" dirty="0">
                <a:latin typeface="Century Gothic"/>
                <a:cs typeface="Century Gothic"/>
              </a:rPr>
              <a:t> </a:t>
            </a:r>
            <a:r>
              <a:rPr sz="1600" b="0" spc="-150" dirty="0">
                <a:latin typeface="Century Gothic"/>
                <a:cs typeface="Century Gothic"/>
              </a:rPr>
              <a:t>and</a:t>
            </a:r>
            <a:r>
              <a:rPr sz="1600" b="0" spc="-15" dirty="0">
                <a:latin typeface="Century Gothic"/>
                <a:cs typeface="Century Gothic"/>
              </a:rPr>
              <a:t> </a:t>
            </a:r>
            <a:r>
              <a:rPr sz="1600" b="0" spc="-10" dirty="0">
                <a:latin typeface="Century Gothic"/>
                <a:cs typeface="Century Gothic"/>
              </a:rPr>
              <a:t>ethical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14255" y="3658958"/>
            <a:ext cx="6343650" cy="1736089"/>
            <a:chOff x="5214255" y="3658958"/>
            <a:chExt cx="6343650" cy="1736089"/>
          </a:xfrm>
        </p:grpSpPr>
        <p:sp>
          <p:nvSpPr>
            <p:cNvPr id="12" name="object 12"/>
            <p:cNvSpPr/>
            <p:nvPr/>
          </p:nvSpPr>
          <p:spPr>
            <a:xfrm>
              <a:off x="5214255" y="3658958"/>
              <a:ext cx="6343650" cy="1736089"/>
            </a:xfrm>
            <a:custGeom>
              <a:avLst/>
              <a:gdLst/>
              <a:ahLst/>
              <a:cxnLst/>
              <a:rect l="l" t="t" r="r" b="b"/>
              <a:pathLst>
                <a:path w="6343650" h="1736089">
                  <a:moveTo>
                    <a:pt x="6169825" y="0"/>
                  </a:moveTo>
                  <a:lnTo>
                    <a:pt x="173596" y="0"/>
                  </a:lnTo>
                  <a:lnTo>
                    <a:pt x="127448" y="6201"/>
                  </a:lnTo>
                  <a:lnTo>
                    <a:pt x="85979" y="23701"/>
                  </a:lnTo>
                  <a:lnTo>
                    <a:pt x="50846" y="50846"/>
                  </a:lnTo>
                  <a:lnTo>
                    <a:pt x="23701" y="85979"/>
                  </a:lnTo>
                  <a:lnTo>
                    <a:pt x="6201" y="127448"/>
                  </a:lnTo>
                  <a:lnTo>
                    <a:pt x="0" y="173596"/>
                  </a:lnTo>
                  <a:lnTo>
                    <a:pt x="0" y="1562392"/>
                  </a:lnTo>
                  <a:lnTo>
                    <a:pt x="6201" y="1608540"/>
                  </a:lnTo>
                  <a:lnTo>
                    <a:pt x="23701" y="1650008"/>
                  </a:lnTo>
                  <a:lnTo>
                    <a:pt x="50846" y="1685142"/>
                  </a:lnTo>
                  <a:lnTo>
                    <a:pt x="85979" y="1712286"/>
                  </a:lnTo>
                  <a:lnTo>
                    <a:pt x="127448" y="1729787"/>
                  </a:lnTo>
                  <a:lnTo>
                    <a:pt x="173596" y="1735988"/>
                  </a:lnTo>
                  <a:lnTo>
                    <a:pt x="6169825" y="1735988"/>
                  </a:lnTo>
                  <a:lnTo>
                    <a:pt x="6215978" y="1729787"/>
                  </a:lnTo>
                  <a:lnTo>
                    <a:pt x="6257450" y="1712286"/>
                  </a:lnTo>
                  <a:lnTo>
                    <a:pt x="6292586" y="1685142"/>
                  </a:lnTo>
                  <a:lnTo>
                    <a:pt x="6319732" y="1650008"/>
                  </a:lnTo>
                  <a:lnTo>
                    <a:pt x="6337232" y="1608540"/>
                  </a:lnTo>
                  <a:lnTo>
                    <a:pt x="6343434" y="1562392"/>
                  </a:lnTo>
                  <a:lnTo>
                    <a:pt x="6343434" y="173596"/>
                  </a:lnTo>
                  <a:lnTo>
                    <a:pt x="6337232" y="127448"/>
                  </a:lnTo>
                  <a:lnTo>
                    <a:pt x="6319732" y="85979"/>
                  </a:lnTo>
                  <a:lnTo>
                    <a:pt x="6292586" y="50846"/>
                  </a:lnTo>
                  <a:lnTo>
                    <a:pt x="6257450" y="23701"/>
                  </a:lnTo>
                  <a:lnTo>
                    <a:pt x="6215978" y="6201"/>
                  </a:lnTo>
                  <a:lnTo>
                    <a:pt x="61698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1076" y="4253219"/>
              <a:ext cx="82600" cy="826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7177" y="4452949"/>
              <a:ext cx="82600" cy="8264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886894" y="4115334"/>
              <a:ext cx="668655" cy="793750"/>
            </a:xfrm>
            <a:custGeom>
              <a:avLst/>
              <a:gdLst/>
              <a:ahLst/>
              <a:cxnLst/>
              <a:rect l="l" t="t" r="r" b="b"/>
              <a:pathLst>
                <a:path w="668654" h="793750">
                  <a:moveTo>
                    <a:pt x="426769" y="793154"/>
                  </a:moveTo>
                  <a:lnTo>
                    <a:pt x="116034" y="793154"/>
                  </a:lnTo>
                  <a:lnTo>
                    <a:pt x="116034" y="544230"/>
                  </a:lnTo>
                  <a:lnTo>
                    <a:pt x="81831" y="513270"/>
                  </a:lnTo>
                  <a:lnTo>
                    <a:pt x="53173" y="477909"/>
                  </a:lnTo>
                  <a:lnTo>
                    <a:pt x="30360" y="438831"/>
                  </a:lnTo>
                  <a:lnTo>
                    <a:pt x="13693" y="396720"/>
                  </a:lnTo>
                  <a:lnTo>
                    <a:pt x="3473" y="352258"/>
                  </a:lnTo>
                  <a:lnTo>
                    <a:pt x="0" y="306129"/>
                  </a:lnTo>
                  <a:lnTo>
                    <a:pt x="1400" y="271693"/>
                  </a:lnTo>
                  <a:lnTo>
                    <a:pt x="1520" y="268742"/>
                  </a:lnTo>
                  <a:lnTo>
                    <a:pt x="1640" y="265790"/>
                  </a:lnTo>
                  <a:lnTo>
                    <a:pt x="1760" y="262838"/>
                  </a:lnTo>
                  <a:lnTo>
                    <a:pt x="1866" y="260228"/>
                  </a:lnTo>
                  <a:lnTo>
                    <a:pt x="10562" y="215944"/>
                  </a:lnTo>
                  <a:lnTo>
                    <a:pt x="10595" y="215772"/>
                  </a:lnTo>
                  <a:lnTo>
                    <a:pt x="25716" y="173795"/>
                  </a:lnTo>
                  <a:lnTo>
                    <a:pt x="47200" y="134089"/>
                  </a:lnTo>
                  <a:lnTo>
                    <a:pt x="74352" y="98308"/>
                  </a:lnTo>
                  <a:lnTo>
                    <a:pt x="106923" y="66864"/>
                  </a:lnTo>
                  <a:lnTo>
                    <a:pt x="144550" y="40479"/>
                  </a:lnTo>
                  <a:lnTo>
                    <a:pt x="185785" y="20239"/>
                  </a:lnTo>
                  <a:lnTo>
                    <a:pt x="228911" y="6746"/>
                  </a:lnTo>
                  <a:lnTo>
                    <a:pt x="273173" y="0"/>
                  </a:lnTo>
                  <a:lnTo>
                    <a:pt x="317813" y="0"/>
                  </a:lnTo>
                  <a:lnTo>
                    <a:pt x="362075" y="6746"/>
                  </a:lnTo>
                  <a:lnTo>
                    <a:pt x="405201" y="20239"/>
                  </a:lnTo>
                  <a:lnTo>
                    <a:pt x="446435" y="40479"/>
                  </a:lnTo>
                  <a:lnTo>
                    <a:pt x="475560" y="61141"/>
                  </a:lnTo>
                  <a:lnTo>
                    <a:pt x="311718" y="61141"/>
                  </a:lnTo>
                  <a:lnTo>
                    <a:pt x="299918" y="85738"/>
                  </a:lnTo>
                  <a:lnTo>
                    <a:pt x="252718" y="85738"/>
                  </a:lnTo>
                  <a:lnTo>
                    <a:pt x="233051" y="105416"/>
                  </a:lnTo>
                  <a:lnTo>
                    <a:pt x="240918" y="130997"/>
                  </a:lnTo>
                  <a:lnTo>
                    <a:pt x="236984" y="137884"/>
                  </a:lnTo>
                  <a:lnTo>
                    <a:pt x="234034" y="144772"/>
                  </a:lnTo>
                  <a:lnTo>
                    <a:pt x="232068" y="152643"/>
                  </a:lnTo>
                  <a:lnTo>
                    <a:pt x="207484" y="164449"/>
                  </a:lnTo>
                  <a:lnTo>
                    <a:pt x="207484" y="191998"/>
                  </a:lnTo>
                  <a:lnTo>
                    <a:pt x="232068" y="203805"/>
                  </a:lnTo>
                  <a:lnTo>
                    <a:pt x="234034" y="211676"/>
                  </a:lnTo>
                  <a:lnTo>
                    <a:pt x="236984" y="218563"/>
                  </a:lnTo>
                  <a:lnTo>
                    <a:pt x="240918" y="225450"/>
                  </a:lnTo>
                  <a:lnTo>
                    <a:pt x="232068" y="251032"/>
                  </a:lnTo>
                  <a:lnTo>
                    <a:pt x="240918" y="259887"/>
                  </a:lnTo>
                  <a:lnTo>
                    <a:pt x="187817" y="259887"/>
                  </a:lnTo>
                  <a:lnTo>
                    <a:pt x="176017" y="284484"/>
                  </a:lnTo>
                  <a:lnTo>
                    <a:pt x="128817" y="284484"/>
                  </a:lnTo>
                  <a:lnTo>
                    <a:pt x="109150" y="304162"/>
                  </a:lnTo>
                  <a:lnTo>
                    <a:pt x="118000" y="329743"/>
                  </a:lnTo>
                  <a:lnTo>
                    <a:pt x="114067" y="336630"/>
                  </a:lnTo>
                  <a:lnTo>
                    <a:pt x="111117" y="343517"/>
                  </a:lnTo>
                  <a:lnTo>
                    <a:pt x="109150" y="351388"/>
                  </a:lnTo>
                  <a:lnTo>
                    <a:pt x="84567" y="363195"/>
                  </a:lnTo>
                  <a:lnTo>
                    <a:pt x="84567" y="390744"/>
                  </a:lnTo>
                  <a:lnTo>
                    <a:pt x="109150" y="402550"/>
                  </a:lnTo>
                  <a:lnTo>
                    <a:pt x="111117" y="410421"/>
                  </a:lnTo>
                  <a:lnTo>
                    <a:pt x="114067" y="417309"/>
                  </a:lnTo>
                  <a:lnTo>
                    <a:pt x="118000" y="424196"/>
                  </a:lnTo>
                  <a:lnTo>
                    <a:pt x="109150" y="449777"/>
                  </a:lnTo>
                  <a:lnTo>
                    <a:pt x="128817" y="469455"/>
                  </a:lnTo>
                  <a:lnTo>
                    <a:pt x="172084" y="469455"/>
                  </a:lnTo>
                  <a:lnTo>
                    <a:pt x="176017" y="470439"/>
                  </a:lnTo>
                  <a:lnTo>
                    <a:pt x="187817" y="495036"/>
                  </a:lnTo>
                  <a:lnTo>
                    <a:pt x="641944" y="495036"/>
                  </a:lnTo>
                  <a:lnTo>
                    <a:pt x="634253" y="497988"/>
                  </a:lnTo>
                  <a:lnTo>
                    <a:pt x="590986" y="497988"/>
                  </a:lnTo>
                  <a:lnTo>
                    <a:pt x="590986" y="557021"/>
                  </a:lnTo>
                  <a:lnTo>
                    <a:pt x="588805" y="580188"/>
                  </a:lnTo>
                  <a:lnTo>
                    <a:pt x="571903" y="622465"/>
                  </a:lnTo>
                  <a:lnTo>
                    <a:pt x="539945" y="655164"/>
                  </a:lnTo>
                  <a:lnTo>
                    <a:pt x="498092" y="672751"/>
                  </a:lnTo>
                  <a:lnTo>
                    <a:pt x="474952" y="675087"/>
                  </a:lnTo>
                  <a:lnTo>
                    <a:pt x="426769" y="675087"/>
                  </a:lnTo>
                  <a:lnTo>
                    <a:pt x="426769" y="793154"/>
                  </a:lnTo>
                  <a:close/>
                </a:path>
                <a:path w="668654" h="793750">
                  <a:moveTo>
                    <a:pt x="372685" y="93609"/>
                  </a:moveTo>
                  <a:lnTo>
                    <a:pt x="365802" y="89674"/>
                  </a:lnTo>
                  <a:lnTo>
                    <a:pt x="358918" y="86722"/>
                  </a:lnTo>
                  <a:lnTo>
                    <a:pt x="351052" y="84754"/>
                  </a:lnTo>
                  <a:lnTo>
                    <a:pt x="339252" y="61141"/>
                  </a:lnTo>
                  <a:lnTo>
                    <a:pt x="475560" y="61141"/>
                  </a:lnTo>
                  <a:lnTo>
                    <a:pt x="484063" y="67174"/>
                  </a:lnTo>
                  <a:lnTo>
                    <a:pt x="502204" y="84754"/>
                  </a:lnTo>
                  <a:lnTo>
                    <a:pt x="398252" y="84754"/>
                  </a:lnTo>
                  <a:lnTo>
                    <a:pt x="372685" y="93609"/>
                  </a:lnTo>
                  <a:close/>
                </a:path>
                <a:path w="668654" h="793750">
                  <a:moveTo>
                    <a:pt x="589585" y="271693"/>
                  </a:moveTo>
                  <a:lnTo>
                    <a:pt x="397269" y="271693"/>
                  </a:lnTo>
                  <a:lnTo>
                    <a:pt x="416935" y="252015"/>
                  </a:lnTo>
                  <a:lnTo>
                    <a:pt x="408085" y="226434"/>
                  </a:lnTo>
                  <a:lnTo>
                    <a:pt x="415952" y="212660"/>
                  </a:lnTo>
                  <a:lnTo>
                    <a:pt x="417919" y="204789"/>
                  </a:lnTo>
                  <a:lnTo>
                    <a:pt x="442502" y="192982"/>
                  </a:lnTo>
                  <a:lnTo>
                    <a:pt x="442502" y="163466"/>
                  </a:lnTo>
                  <a:lnTo>
                    <a:pt x="417919" y="151659"/>
                  </a:lnTo>
                  <a:lnTo>
                    <a:pt x="415952" y="143788"/>
                  </a:lnTo>
                  <a:lnTo>
                    <a:pt x="413002" y="136901"/>
                  </a:lnTo>
                  <a:lnTo>
                    <a:pt x="409069" y="130013"/>
                  </a:lnTo>
                  <a:lnTo>
                    <a:pt x="417919" y="104432"/>
                  </a:lnTo>
                  <a:lnTo>
                    <a:pt x="398252" y="84754"/>
                  </a:lnTo>
                  <a:lnTo>
                    <a:pt x="502204" y="84754"/>
                  </a:lnTo>
                  <a:lnTo>
                    <a:pt x="516634" y="98738"/>
                  </a:lnTo>
                  <a:lnTo>
                    <a:pt x="543786" y="134502"/>
                  </a:lnTo>
                  <a:lnTo>
                    <a:pt x="565159" y="173795"/>
                  </a:lnTo>
                  <a:lnTo>
                    <a:pt x="580328" y="215772"/>
                  </a:lnTo>
                  <a:lnTo>
                    <a:pt x="580390" y="215944"/>
                  </a:lnTo>
                  <a:lnTo>
                    <a:pt x="589043" y="259887"/>
                  </a:lnTo>
                  <a:lnTo>
                    <a:pt x="589110" y="260228"/>
                  </a:lnTo>
                  <a:lnTo>
                    <a:pt x="589224" y="262838"/>
                  </a:lnTo>
                  <a:lnTo>
                    <a:pt x="589344" y="265790"/>
                  </a:lnTo>
                  <a:lnTo>
                    <a:pt x="589464" y="268742"/>
                  </a:lnTo>
                  <a:lnTo>
                    <a:pt x="589585" y="271693"/>
                  </a:lnTo>
                  <a:close/>
                </a:path>
                <a:path w="668654" h="793750">
                  <a:moveTo>
                    <a:pt x="278284" y="94593"/>
                  </a:moveTo>
                  <a:lnTo>
                    <a:pt x="252718" y="85738"/>
                  </a:lnTo>
                  <a:lnTo>
                    <a:pt x="299918" y="85738"/>
                  </a:lnTo>
                  <a:lnTo>
                    <a:pt x="292051" y="87706"/>
                  </a:lnTo>
                  <a:lnTo>
                    <a:pt x="285168" y="90658"/>
                  </a:lnTo>
                  <a:lnTo>
                    <a:pt x="278284" y="94593"/>
                  </a:lnTo>
                  <a:close/>
                </a:path>
                <a:path w="668654" h="793750">
                  <a:moveTo>
                    <a:pt x="249768" y="293339"/>
                  </a:moveTo>
                  <a:lnTo>
                    <a:pt x="242884" y="289403"/>
                  </a:lnTo>
                  <a:lnTo>
                    <a:pt x="236001" y="286452"/>
                  </a:lnTo>
                  <a:lnTo>
                    <a:pt x="228134" y="284484"/>
                  </a:lnTo>
                  <a:lnTo>
                    <a:pt x="216334" y="259887"/>
                  </a:lnTo>
                  <a:lnTo>
                    <a:pt x="240918" y="259887"/>
                  </a:lnTo>
                  <a:lnTo>
                    <a:pt x="251734" y="270709"/>
                  </a:lnTo>
                  <a:lnTo>
                    <a:pt x="298935" y="270709"/>
                  </a:lnTo>
                  <a:lnTo>
                    <a:pt x="305543" y="284484"/>
                  </a:lnTo>
                  <a:lnTo>
                    <a:pt x="275334" y="284484"/>
                  </a:lnTo>
                  <a:lnTo>
                    <a:pt x="249768" y="293339"/>
                  </a:lnTo>
                  <a:close/>
                </a:path>
                <a:path w="668654" h="793750">
                  <a:moveTo>
                    <a:pt x="298935" y="270709"/>
                  </a:moveTo>
                  <a:lnTo>
                    <a:pt x="251734" y="270709"/>
                  </a:lnTo>
                  <a:lnTo>
                    <a:pt x="277301" y="261854"/>
                  </a:lnTo>
                  <a:lnTo>
                    <a:pt x="284185" y="265790"/>
                  </a:lnTo>
                  <a:lnTo>
                    <a:pt x="291068" y="268742"/>
                  </a:lnTo>
                  <a:lnTo>
                    <a:pt x="298935" y="270709"/>
                  </a:lnTo>
                  <a:close/>
                </a:path>
                <a:path w="668654" h="793750">
                  <a:moveTo>
                    <a:pt x="590546" y="295307"/>
                  </a:moveTo>
                  <a:lnTo>
                    <a:pt x="338268" y="295307"/>
                  </a:lnTo>
                  <a:lnTo>
                    <a:pt x="350068" y="271693"/>
                  </a:lnTo>
                  <a:lnTo>
                    <a:pt x="357935" y="269725"/>
                  </a:lnTo>
                  <a:lnTo>
                    <a:pt x="364818" y="266774"/>
                  </a:lnTo>
                  <a:lnTo>
                    <a:pt x="371702" y="262838"/>
                  </a:lnTo>
                  <a:lnTo>
                    <a:pt x="397269" y="271693"/>
                  </a:lnTo>
                  <a:lnTo>
                    <a:pt x="589585" y="271693"/>
                  </a:lnTo>
                  <a:lnTo>
                    <a:pt x="590466" y="293339"/>
                  </a:lnTo>
                  <a:lnTo>
                    <a:pt x="590546" y="295307"/>
                  </a:lnTo>
                  <a:close/>
                </a:path>
                <a:path w="668654" h="793750">
                  <a:moveTo>
                    <a:pt x="154384" y="293339"/>
                  </a:moveTo>
                  <a:lnTo>
                    <a:pt x="128817" y="284484"/>
                  </a:lnTo>
                  <a:lnTo>
                    <a:pt x="176017" y="284484"/>
                  </a:lnTo>
                  <a:lnTo>
                    <a:pt x="168150" y="286452"/>
                  </a:lnTo>
                  <a:lnTo>
                    <a:pt x="161267" y="289403"/>
                  </a:lnTo>
                  <a:lnTo>
                    <a:pt x="154384" y="293339"/>
                  </a:lnTo>
                  <a:close/>
                </a:path>
                <a:path w="668654" h="793750">
                  <a:moveTo>
                    <a:pt x="665766" y="471423"/>
                  </a:moveTo>
                  <a:lnTo>
                    <a:pt x="273368" y="471423"/>
                  </a:lnTo>
                  <a:lnTo>
                    <a:pt x="293035" y="451745"/>
                  </a:lnTo>
                  <a:lnTo>
                    <a:pt x="285168" y="426164"/>
                  </a:lnTo>
                  <a:lnTo>
                    <a:pt x="289101" y="419276"/>
                  </a:lnTo>
                  <a:lnTo>
                    <a:pt x="292051" y="412389"/>
                  </a:lnTo>
                  <a:lnTo>
                    <a:pt x="294018" y="404518"/>
                  </a:lnTo>
                  <a:lnTo>
                    <a:pt x="318601" y="392711"/>
                  </a:lnTo>
                  <a:lnTo>
                    <a:pt x="319585" y="363195"/>
                  </a:lnTo>
                  <a:lnTo>
                    <a:pt x="295001" y="351388"/>
                  </a:lnTo>
                  <a:lnTo>
                    <a:pt x="293035" y="343517"/>
                  </a:lnTo>
                  <a:lnTo>
                    <a:pt x="290085" y="336630"/>
                  </a:lnTo>
                  <a:lnTo>
                    <a:pt x="286151" y="329743"/>
                  </a:lnTo>
                  <a:lnTo>
                    <a:pt x="295001" y="304162"/>
                  </a:lnTo>
                  <a:lnTo>
                    <a:pt x="275334" y="284484"/>
                  </a:lnTo>
                  <a:lnTo>
                    <a:pt x="305543" y="284484"/>
                  </a:lnTo>
                  <a:lnTo>
                    <a:pt x="310735" y="295307"/>
                  </a:lnTo>
                  <a:lnTo>
                    <a:pt x="590546" y="295307"/>
                  </a:lnTo>
                  <a:lnTo>
                    <a:pt x="590906" y="304162"/>
                  </a:lnTo>
                  <a:lnTo>
                    <a:pt x="590986" y="311049"/>
                  </a:lnTo>
                  <a:lnTo>
                    <a:pt x="658837" y="429115"/>
                  </a:lnTo>
                  <a:lnTo>
                    <a:pt x="668547" y="454819"/>
                  </a:lnTo>
                  <a:lnTo>
                    <a:pt x="665766" y="471423"/>
                  </a:lnTo>
                  <a:close/>
                </a:path>
                <a:path w="668654" h="793750">
                  <a:moveTo>
                    <a:pt x="172084" y="469455"/>
                  </a:moveTo>
                  <a:lnTo>
                    <a:pt x="128817" y="469455"/>
                  </a:lnTo>
                  <a:lnTo>
                    <a:pt x="154384" y="461584"/>
                  </a:lnTo>
                  <a:lnTo>
                    <a:pt x="161267" y="465519"/>
                  </a:lnTo>
                  <a:lnTo>
                    <a:pt x="168150" y="468471"/>
                  </a:lnTo>
                  <a:lnTo>
                    <a:pt x="172084" y="469455"/>
                  </a:lnTo>
                  <a:close/>
                </a:path>
                <a:path w="668654" h="793750">
                  <a:moveTo>
                    <a:pt x="641944" y="495036"/>
                  </a:moveTo>
                  <a:lnTo>
                    <a:pt x="215351" y="495036"/>
                  </a:lnTo>
                  <a:lnTo>
                    <a:pt x="226168" y="471423"/>
                  </a:lnTo>
                  <a:lnTo>
                    <a:pt x="234034" y="469455"/>
                  </a:lnTo>
                  <a:lnTo>
                    <a:pt x="240918" y="466503"/>
                  </a:lnTo>
                  <a:lnTo>
                    <a:pt x="247801" y="462568"/>
                  </a:lnTo>
                  <a:lnTo>
                    <a:pt x="273368" y="471423"/>
                  </a:lnTo>
                  <a:lnTo>
                    <a:pt x="665766" y="471423"/>
                  </a:lnTo>
                  <a:lnTo>
                    <a:pt x="664983" y="476096"/>
                  </a:lnTo>
                  <a:lnTo>
                    <a:pt x="652199" y="491100"/>
                  </a:lnTo>
                  <a:lnTo>
                    <a:pt x="641944" y="49503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90351" y="4030834"/>
            <a:ext cx="3236595" cy="88391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b="1" spc="-45" dirty="0">
                <a:latin typeface="Century Gothic"/>
                <a:cs typeface="Century Gothic"/>
              </a:rPr>
              <a:t>Governance</a:t>
            </a:r>
            <a:r>
              <a:rPr sz="1600" b="1" spc="-35" dirty="0">
                <a:latin typeface="Century Gothic"/>
                <a:cs typeface="Century Gothic"/>
              </a:rPr>
              <a:t> </a:t>
            </a:r>
            <a:r>
              <a:rPr sz="1600" b="1" spc="65" dirty="0">
                <a:latin typeface="Century Gothic"/>
                <a:cs typeface="Century Gothic"/>
              </a:rPr>
              <a:t>&amp;</a:t>
            </a:r>
            <a:r>
              <a:rPr sz="1600" b="1" spc="-55" dirty="0">
                <a:latin typeface="Century Gothic"/>
                <a:cs typeface="Century Gothic"/>
              </a:rPr>
              <a:t> </a:t>
            </a:r>
            <a:r>
              <a:rPr sz="1600" b="1" spc="95" dirty="0">
                <a:latin typeface="Century Gothic"/>
                <a:cs typeface="Century Gothic"/>
              </a:rPr>
              <a:t>Risk</a:t>
            </a:r>
            <a:r>
              <a:rPr sz="1600" b="1" spc="-70" dirty="0">
                <a:latin typeface="Century Gothic"/>
                <a:cs typeface="Century Gothic"/>
              </a:rPr>
              <a:t> </a:t>
            </a:r>
            <a:r>
              <a:rPr sz="1600" b="1" spc="-40" dirty="0">
                <a:latin typeface="Century Gothic"/>
                <a:cs typeface="Century Gothic"/>
              </a:rPr>
              <a:t>Management</a:t>
            </a:r>
            <a:endParaRPr sz="1600">
              <a:latin typeface="Century Gothic"/>
              <a:cs typeface="Century Gothic"/>
            </a:endParaRPr>
          </a:p>
          <a:p>
            <a:pPr marL="12700" marR="233679">
              <a:lnSpc>
                <a:spcPts val="1760"/>
              </a:lnSpc>
              <a:spcBef>
                <a:spcPts val="770"/>
              </a:spcBef>
            </a:pPr>
            <a:r>
              <a:rPr sz="1600" dirty="0">
                <a:latin typeface="Century Gothic"/>
                <a:cs typeface="Century Gothic"/>
              </a:rPr>
              <a:t>How</a:t>
            </a:r>
            <a:r>
              <a:rPr sz="1600" spc="-110" dirty="0">
                <a:latin typeface="Century Gothic"/>
                <a:cs typeface="Century Gothic"/>
              </a:rPr>
              <a:t> </a:t>
            </a:r>
            <a:r>
              <a:rPr sz="1600" spc="-140" dirty="0">
                <a:latin typeface="Century Gothic"/>
                <a:cs typeface="Century Gothic"/>
              </a:rPr>
              <a:t>do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5" dirty="0">
                <a:latin typeface="Century Gothic"/>
                <a:cs typeface="Century Gothic"/>
              </a:rPr>
              <a:t>we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30" dirty="0">
                <a:latin typeface="Century Gothic"/>
                <a:cs typeface="Century Gothic"/>
              </a:rPr>
              <a:t>control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50" dirty="0">
                <a:latin typeface="Century Gothic"/>
                <a:cs typeface="Century Gothic"/>
              </a:rPr>
              <a:t>and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35" dirty="0">
                <a:latin typeface="Century Gothic"/>
                <a:cs typeface="Century Gothic"/>
              </a:rPr>
              <a:t>scale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AI </a:t>
            </a:r>
            <a:r>
              <a:rPr sz="1600" dirty="0">
                <a:latin typeface="Century Gothic"/>
                <a:cs typeface="Century Gothic"/>
              </a:rPr>
              <a:t>responsibly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45" dirty="0">
                <a:latin typeface="Century Gothic"/>
                <a:cs typeface="Century Gothic"/>
              </a:rPr>
              <a:t>and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securely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6" y="794820"/>
            <a:ext cx="3678554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25" dirty="0"/>
              <a:t>Accountability</a:t>
            </a:r>
            <a:r>
              <a:rPr spc="-130" dirty="0"/>
              <a:t> </a:t>
            </a:r>
            <a:r>
              <a:rPr spc="95" dirty="0"/>
              <a:t>&amp; </a:t>
            </a:r>
            <a:r>
              <a:rPr spc="40" dirty="0"/>
              <a:t>Transparency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170" y="2153443"/>
            <a:ext cx="4172585" cy="401891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1700" b="1" dirty="0">
                <a:latin typeface="Century Gothic"/>
                <a:cs typeface="Century Gothic"/>
              </a:rPr>
              <a:t>Key</a:t>
            </a:r>
            <a:r>
              <a:rPr sz="1700" b="1" spc="15" dirty="0">
                <a:latin typeface="Century Gothic"/>
                <a:cs typeface="Century Gothic"/>
              </a:rPr>
              <a:t> </a:t>
            </a:r>
            <a:r>
              <a:rPr sz="1700" b="1" spc="-10" dirty="0">
                <a:latin typeface="Century Gothic"/>
                <a:cs typeface="Century Gothic"/>
              </a:rPr>
              <a:t>Challenges</a:t>
            </a:r>
            <a:endParaRPr sz="1700">
              <a:latin typeface="Century Gothic"/>
              <a:cs typeface="Century Gothic"/>
            </a:endParaRPr>
          </a:p>
          <a:p>
            <a:pPr marL="469900" marR="307340" lvl="1" indent="-228600">
              <a:lnSpc>
                <a:spcPct val="110000"/>
              </a:lnSpc>
              <a:spcBef>
                <a:spcPts val="505"/>
              </a:spcBef>
              <a:buFont typeface="Arial"/>
              <a:buChar char="•"/>
              <a:tabLst>
                <a:tab pos="469900" algn="l"/>
              </a:tabLst>
            </a:pPr>
            <a:r>
              <a:rPr sz="1700" spc="-30" dirty="0">
                <a:latin typeface="Century Gothic"/>
                <a:cs typeface="Century Gothic"/>
              </a:rPr>
              <a:t>Explainability:</a:t>
            </a:r>
            <a:r>
              <a:rPr sz="1700" spc="-55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Are</a:t>
            </a:r>
            <a:r>
              <a:rPr sz="1700" spc="-50" dirty="0">
                <a:latin typeface="Century Gothic"/>
                <a:cs typeface="Century Gothic"/>
              </a:rPr>
              <a:t> </a:t>
            </a:r>
            <a:r>
              <a:rPr sz="1700" spc="-45" dirty="0">
                <a:latin typeface="Century Gothic"/>
                <a:cs typeface="Century Gothic"/>
              </a:rPr>
              <a:t>the</a:t>
            </a:r>
            <a:r>
              <a:rPr sz="1700" spc="-50" dirty="0">
                <a:latin typeface="Century Gothic"/>
                <a:cs typeface="Century Gothic"/>
              </a:rPr>
              <a:t> </a:t>
            </a:r>
            <a:r>
              <a:rPr sz="1700" spc="-10" dirty="0">
                <a:latin typeface="Century Gothic"/>
                <a:cs typeface="Century Gothic"/>
              </a:rPr>
              <a:t>outputs </a:t>
            </a:r>
            <a:r>
              <a:rPr sz="1700" spc="-70" dirty="0">
                <a:latin typeface="Century Gothic"/>
                <a:cs typeface="Century Gothic"/>
              </a:rPr>
              <a:t>understandable?</a:t>
            </a:r>
            <a:r>
              <a:rPr sz="1700" spc="-30" dirty="0">
                <a:latin typeface="Century Gothic"/>
                <a:cs typeface="Century Gothic"/>
              </a:rPr>
              <a:t> </a:t>
            </a:r>
            <a:r>
              <a:rPr sz="1700" spc="-85" dirty="0">
                <a:latin typeface="Century Gothic"/>
                <a:cs typeface="Century Gothic"/>
              </a:rPr>
              <a:t>(i.e.,</a:t>
            </a:r>
            <a:r>
              <a:rPr sz="1700" spc="-30" dirty="0">
                <a:latin typeface="Century Gothic"/>
                <a:cs typeface="Century Gothic"/>
              </a:rPr>
              <a:t> </a:t>
            </a:r>
            <a:r>
              <a:rPr sz="1700" spc="-114" dirty="0">
                <a:latin typeface="Century Gothic"/>
                <a:cs typeface="Century Gothic"/>
              </a:rPr>
              <a:t>avoid</a:t>
            </a:r>
            <a:r>
              <a:rPr sz="1700" spc="10" dirty="0">
                <a:latin typeface="Century Gothic"/>
                <a:cs typeface="Century Gothic"/>
              </a:rPr>
              <a:t> </a:t>
            </a:r>
            <a:r>
              <a:rPr sz="1700" spc="-90" dirty="0">
                <a:latin typeface="Century Gothic"/>
                <a:cs typeface="Century Gothic"/>
              </a:rPr>
              <a:t>“black </a:t>
            </a:r>
            <a:r>
              <a:rPr sz="1700" spc="-80" dirty="0">
                <a:latin typeface="Century Gothic"/>
                <a:cs typeface="Century Gothic"/>
              </a:rPr>
              <a:t>box”</a:t>
            </a:r>
            <a:r>
              <a:rPr sz="1700" spc="-30" dirty="0">
                <a:latin typeface="Century Gothic"/>
                <a:cs typeface="Century Gothic"/>
              </a:rPr>
              <a:t> </a:t>
            </a:r>
            <a:r>
              <a:rPr sz="1700" spc="-10" dirty="0">
                <a:latin typeface="Century Gothic"/>
                <a:cs typeface="Century Gothic"/>
              </a:rPr>
              <a:t>situation)</a:t>
            </a:r>
            <a:endParaRPr sz="1700">
              <a:latin typeface="Century Gothic"/>
              <a:cs typeface="Century Gothic"/>
            </a:endParaRPr>
          </a:p>
          <a:p>
            <a:pPr marL="469900" marR="5080" lvl="1" indent="-228600">
              <a:lnSpc>
                <a:spcPct val="110000"/>
              </a:lnSpc>
              <a:spcBef>
                <a:spcPts val="505"/>
              </a:spcBef>
              <a:buFont typeface="Arial"/>
              <a:buChar char="•"/>
              <a:tabLst>
                <a:tab pos="469900" algn="l"/>
              </a:tabLst>
            </a:pPr>
            <a:r>
              <a:rPr sz="1700" spc="-80" dirty="0">
                <a:latin typeface="Century Gothic"/>
                <a:cs typeface="Century Gothic"/>
              </a:rPr>
              <a:t>Validation:</a:t>
            </a:r>
            <a:r>
              <a:rPr sz="1700" spc="-15" dirty="0">
                <a:latin typeface="Century Gothic"/>
                <a:cs typeface="Century Gothic"/>
              </a:rPr>
              <a:t> </a:t>
            </a:r>
            <a:r>
              <a:rPr sz="1700" spc="135" dirty="0">
                <a:latin typeface="Century Gothic"/>
                <a:cs typeface="Century Gothic"/>
              </a:rPr>
              <a:t>Is</a:t>
            </a:r>
            <a:r>
              <a:rPr sz="1700" spc="-10" dirty="0">
                <a:latin typeface="Century Gothic"/>
                <a:cs typeface="Century Gothic"/>
              </a:rPr>
              <a:t> </a:t>
            </a:r>
            <a:r>
              <a:rPr sz="1700" spc="-45" dirty="0">
                <a:latin typeface="Century Gothic"/>
                <a:cs typeface="Century Gothic"/>
              </a:rPr>
              <a:t>the</a:t>
            </a:r>
            <a:r>
              <a:rPr sz="1700" spc="-10" dirty="0">
                <a:latin typeface="Century Gothic"/>
                <a:cs typeface="Century Gothic"/>
              </a:rPr>
              <a:t> </a:t>
            </a:r>
            <a:r>
              <a:rPr sz="1700" spc="-110" dirty="0">
                <a:latin typeface="Century Gothic"/>
                <a:cs typeface="Century Gothic"/>
              </a:rPr>
              <a:t>model</a:t>
            </a:r>
            <a:r>
              <a:rPr sz="1700" spc="-25" dirty="0">
                <a:latin typeface="Century Gothic"/>
                <a:cs typeface="Century Gothic"/>
              </a:rPr>
              <a:t> </a:t>
            </a:r>
            <a:r>
              <a:rPr sz="1700" spc="-95" dirty="0">
                <a:latin typeface="Century Gothic"/>
                <a:cs typeface="Century Gothic"/>
              </a:rPr>
              <a:t>doing</a:t>
            </a:r>
            <a:r>
              <a:rPr sz="1700" spc="-5" dirty="0">
                <a:latin typeface="Century Gothic"/>
                <a:cs typeface="Century Gothic"/>
              </a:rPr>
              <a:t> </a:t>
            </a:r>
            <a:r>
              <a:rPr sz="1700" spc="-85" dirty="0">
                <a:latin typeface="Century Gothic"/>
                <a:cs typeface="Century Gothic"/>
              </a:rPr>
              <a:t>what</a:t>
            </a:r>
            <a:r>
              <a:rPr sz="1700" spc="-5" dirty="0">
                <a:latin typeface="Century Gothic"/>
                <a:cs typeface="Century Gothic"/>
              </a:rPr>
              <a:t> </a:t>
            </a:r>
            <a:r>
              <a:rPr sz="1700" spc="100" dirty="0">
                <a:latin typeface="Century Gothic"/>
                <a:cs typeface="Century Gothic"/>
              </a:rPr>
              <a:t>is </a:t>
            </a:r>
            <a:r>
              <a:rPr sz="1700" spc="-10" dirty="0">
                <a:latin typeface="Century Gothic"/>
                <a:cs typeface="Century Gothic"/>
              </a:rPr>
              <a:t>intended?</a:t>
            </a:r>
            <a:endParaRPr sz="1700">
              <a:latin typeface="Century Gothic"/>
              <a:cs typeface="Century Gothic"/>
            </a:endParaRPr>
          </a:p>
          <a:p>
            <a:pPr marL="469900" marR="224790" lvl="1" indent="-228600">
              <a:lnSpc>
                <a:spcPct val="110000"/>
              </a:lnSpc>
              <a:spcBef>
                <a:spcPts val="495"/>
              </a:spcBef>
              <a:buFont typeface="Arial"/>
              <a:buChar char="•"/>
              <a:tabLst>
                <a:tab pos="469900" algn="l"/>
              </a:tabLst>
            </a:pPr>
            <a:r>
              <a:rPr sz="1700" dirty="0">
                <a:latin typeface="Century Gothic"/>
                <a:cs typeface="Century Gothic"/>
              </a:rPr>
              <a:t>Responsibility:</a:t>
            </a:r>
            <a:r>
              <a:rPr sz="1700" spc="-45" dirty="0">
                <a:latin typeface="Century Gothic"/>
                <a:cs typeface="Century Gothic"/>
              </a:rPr>
              <a:t> </a:t>
            </a:r>
            <a:r>
              <a:rPr sz="1700" spc="-50" dirty="0">
                <a:latin typeface="Century Gothic"/>
                <a:cs typeface="Century Gothic"/>
              </a:rPr>
              <a:t>Who</a:t>
            </a:r>
            <a:r>
              <a:rPr sz="1700" spc="-35" dirty="0">
                <a:latin typeface="Century Gothic"/>
                <a:cs typeface="Century Gothic"/>
              </a:rPr>
              <a:t> </a:t>
            </a:r>
            <a:r>
              <a:rPr sz="1700" spc="125" dirty="0">
                <a:latin typeface="Century Gothic"/>
                <a:cs typeface="Century Gothic"/>
              </a:rPr>
              <a:t>is</a:t>
            </a:r>
            <a:r>
              <a:rPr sz="1700" spc="-35" dirty="0">
                <a:latin typeface="Century Gothic"/>
                <a:cs typeface="Century Gothic"/>
              </a:rPr>
              <a:t> </a:t>
            </a:r>
            <a:r>
              <a:rPr sz="1700" spc="-105" dirty="0">
                <a:latin typeface="Century Gothic"/>
                <a:cs typeface="Century Gothic"/>
              </a:rPr>
              <a:t>accountable </a:t>
            </a:r>
            <a:r>
              <a:rPr sz="1700" dirty="0">
                <a:latin typeface="Century Gothic"/>
                <a:cs typeface="Century Gothic"/>
              </a:rPr>
              <a:t>for</a:t>
            </a:r>
            <a:r>
              <a:rPr sz="1700" spc="65" dirty="0">
                <a:latin typeface="Century Gothic"/>
                <a:cs typeface="Century Gothic"/>
              </a:rPr>
              <a:t> </a:t>
            </a:r>
            <a:r>
              <a:rPr sz="1700" spc="-10" dirty="0">
                <a:latin typeface="Century Gothic"/>
                <a:cs typeface="Century Gothic"/>
              </a:rPr>
              <a:t>outcomes?</a:t>
            </a:r>
            <a:endParaRPr sz="17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240665" algn="l"/>
              </a:tabLst>
            </a:pPr>
            <a:r>
              <a:rPr sz="1700" b="1" dirty="0">
                <a:latin typeface="Century Gothic"/>
                <a:cs typeface="Century Gothic"/>
              </a:rPr>
              <a:t>Technical</a:t>
            </a:r>
            <a:r>
              <a:rPr sz="1700" b="1" spc="-70" dirty="0">
                <a:latin typeface="Century Gothic"/>
                <a:cs typeface="Century Gothic"/>
              </a:rPr>
              <a:t> </a:t>
            </a:r>
            <a:r>
              <a:rPr sz="1700" b="1" spc="45" dirty="0">
                <a:latin typeface="Century Gothic"/>
                <a:cs typeface="Century Gothic"/>
              </a:rPr>
              <a:t>Solutions</a:t>
            </a:r>
            <a:endParaRPr sz="1700">
              <a:latin typeface="Century Gothic"/>
              <a:cs typeface="Century Gothic"/>
            </a:endParaRPr>
          </a:p>
          <a:p>
            <a:pPr marL="469265" lvl="1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469265" algn="l"/>
              </a:tabLst>
            </a:pPr>
            <a:r>
              <a:rPr sz="1700" spc="-85" dirty="0">
                <a:latin typeface="Century Gothic"/>
                <a:cs typeface="Century Gothic"/>
              </a:rPr>
              <a:t>Model</a:t>
            </a:r>
            <a:r>
              <a:rPr sz="1700" spc="-25" dirty="0">
                <a:latin typeface="Century Gothic"/>
                <a:cs typeface="Century Gothic"/>
              </a:rPr>
              <a:t> </a:t>
            </a:r>
            <a:r>
              <a:rPr sz="1700" spc="-20" dirty="0">
                <a:latin typeface="Century Gothic"/>
                <a:cs typeface="Century Gothic"/>
              </a:rPr>
              <a:t>Explainability </a:t>
            </a:r>
            <a:r>
              <a:rPr sz="1700" spc="70" dirty="0">
                <a:latin typeface="Century Gothic"/>
                <a:cs typeface="Century Gothic"/>
              </a:rPr>
              <a:t>Tools</a:t>
            </a:r>
            <a:endParaRPr sz="1700">
              <a:latin typeface="Century Gothic"/>
              <a:cs typeface="Century Gothic"/>
            </a:endParaRPr>
          </a:p>
          <a:p>
            <a:pPr marL="469265" lvl="1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469265" algn="l"/>
              </a:tabLst>
            </a:pPr>
            <a:r>
              <a:rPr sz="1700" spc="-85" dirty="0">
                <a:latin typeface="Century Gothic"/>
                <a:cs typeface="Century Gothic"/>
              </a:rPr>
              <a:t>Model</a:t>
            </a:r>
            <a:r>
              <a:rPr sz="1700" spc="-15" dirty="0">
                <a:latin typeface="Century Gothic"/>
                <a:cs typeface="Century Gothic"/>
              </a:rPr>
              <a:t> </a:t>
            </a:r>
            <a:r>
              <a:rPr sz="1700" spc="-10" dirty="0">
                <a:latin typeface="Century Gothic"/>
                <a:cs typeface="Century Gothic"/>
              </a:rPr>
              <a:t>Validation</a:t>
            </a:r>
            <a:endParaRPr sz="1700">
              <a:latin typeface="Century Gothic"/>
              <a:cs typeface="Century Gothic"/>
            </a:endParaRPr>
          </a:p>
          <a:p>
            <a:pPr marL="469265" lvl="1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469265" algn="l"/>
              </a:tabLst>
            </a:pPr>
            <a:r>
              <a:rPr sz="1700" spc="-85" dirty="0">
                <a:latin typeface="Century Gothic"/>
                <a:cs typeface="Century Gothic"/>
              </a:rPr>
              <a:t>Model</a:t>
            </a:r>
            <a:r>
              <a:rPr sz="1700" spc="-30" dirty="0">
                <a:latin typeface="Century Gothic"/>
                <a:cs typeface="Century Gothic"/>
              </a:rPr>
              <a:t> </a:t>
            </a:r>
            <a:r>
              <a:rPr sz="1700" spc="-50" dirty="0">
                <a:latin typeface="Century Gothic"/>
                <a:cs typeface="Century Gothic"/>
              </a:rPr>
              <a:t>Audit</a:t>
            </a:r>
            <a:r>
              <a:rPr sz="1700" spc="-25" dirty="0">
                <a:latin typeface="Century Gothic"/>
                <a:cs typeface="Century Gothic"/>
              </a:rPr>
              <a:t> </a:t>
            </a:r>
            <a:r>
              <a:rPr sz="1700" spc="-20" dirty="0">
                <a:latin typeface="Century Gothic"/>
                <a:cs typeface="Century Gothic"/>
              </a:rPr>
              <a:t>logs</a:t>
            </a:r>
            <a:endParaRPr sz="17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8632" y="0"/>
            <a:ext cx="6373367" cy="68578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059" y="1772444"/>
            <a:ext cx="5742940" cy="410527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1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entury Gothic"/>
                <a:cs typeface="Century Gothic"/>
              </a:rPr>
              <a:t>AI</a:t>
            </a:r>
            <a:r>
              <a:rPr sz="1800" spc="-85" dirty="0">
                <a:latin typeface="Century Gothic"/>
                <a:cs typeface="Century Gothic"/>
              </a:rPr>
              <a:t> </a:t>
            </a:r>
            <a:r>
              <a:rPr sz="1800" spc="-30" dirty="0">
                <a:latin typeface="Century Gothic"/>
                <a:cs typeface="Century Gothic"/>
              </a:rPr>
              <a:t>introduces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140" dirty="0">
                <a:latin typeface="Century Gothic"/>
                <a:cs typeface="Century Gothic"/>
              </a:rPr>
              <a:t>risks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120" dirty="0">
                <a:latin typeface="Century Gothic"/>
                <a:cs typeface="Century Gothic"/>
              </a:rPr>
              <a:t>beyond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45" dirty="0">
                <a:latin typeface="Century Gothic"/>
                <a:cs typeface="Century Gothic"/>
              </a:rPr>
              <a:t>traditional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204" dirty="0">
                <a:latin typeface="Century Gothic"/>
                <a:cs typeface="Century Gothic"/>
              </a:rPr>
              <a:t>IT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latin typeface="Century Gothic"/>
                <a:cs typeface="Century Gothic"/>
              </a:rPr>
              <a:t>Key</a:t>
            </a:r>
            <a:r>
              <a:rPr sz="1800" b="1" spc="-10" dirty="0">
                <a:latin typeface="Century Gothic"/>
                <a:cs typeface="Century Gothic"/>
              </a:rPr>
              <a:t> Challenges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469265" algn="l"/>
              </a:tabLst>
            </a:pPr>
            <a:r>
              <a:rPr sz="1800" spc="-65" dirty="0">
                <a:latin typeface="Century Gothic"/>
                <a:cs typeface="Century Gothic"/>
              </a:rPr>
              <a:t>Shadow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AI: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spc="-100" dirty="0">
                <a:latin typeface="Century Gothic"/>
                <a:cs typeface="Century Gothic"/>
              </a:rPr>
              <a:t>Unapproved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70" dirty="0">
                <a:latin typeface="Century Gothic"/>
                <a:cs typeface="Century Gothic"/>
              </a:rPr>
              <a:t>usage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AI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tools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469265" algn="l"/>
              </a:tabLst>
            </a:pPr>
            <a:r>
              <a:rPr sz="1800" dirty="0">
                <a:latin typeface="Century Gothic"/>
                <a:cs typeface="Century Gothic"/>
              </a:rPr>
              <a:t>Lack</a:t>
            </a:r>
            <a:r>
              <a:rPr sz="1800" spc="-9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10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centralization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469265" algn="l"/>
              </a:tabLst>
            </a:pPr>
            <a:r>
              <a:rPr sz="1800" dirty="0">
                <a:latin typeface="Century Gothic"/>
                <a:cs typeface="Century Gothic"/>
              </a:rPr>
              <a:t>Lack</a:t>
            </a:r>
            <a:r>
              <a:rPr sz="1800" spc="-7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80" dirty="0">
                <a:latin typeface="Century Gothic"/>
                <a:cs typeface="Century Gothic"/>
              </a:rPr>
              <a:t> </a:t>
            </a:r>
            <a:r>
              <a:rPr sz="1800" spc="-65" dirty="0">
                <a:latin typeface="Century Gothic"/>
                <a:cs typeface="Century Gothic"/>
              </a:rPr>
              <a:t>policy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enforcement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latin typeface="Century Gothic"/>
                <a:cs typeface="Century Gothic"/>
              </a:rPr>
              <a:t>Technical</a:t>
            </a:r>
            <a:r>
              <a:rPr sz="1800" b="1" spc="10" dirty="0">
                <a:latin typeface="Century Gothic"/>
                <a:cs typeface="Century Gothic"/>
              </a:rPr>
              <a:t> </a:t>
            </a:r>
            <a:r>
              <a:rPr sz="1800" b="1" spc="55" dirty="0">
                <a:latin typeface="Century Gothic"/>
                <a:cs typeface="Century Gothic"/>
              </a:rPr>
              <a:t>Solutions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469265" algn="l"/>
              </a:tabLst>
            </a:pPr>
            <a:r>
              <a:rPr sz="1800" spc="-65" dirty="0">
                <a:latin typeface="Century Gothic"/>
                <a:cs typeface="Century Gothic"/>
              </a:rPr>
              <a:t>Shadow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AI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65" dirty="0">
                <a:latin typeface="Century Gothic"/>
                <a:cs typeface="Century Gothic"/>
              </a:rPr>
              <a:t>Detection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120" dirty="0">
                <a:latin typeface="Century Gothic"/>
                <a:cs typeface="Century Gothic"/>
              </a:rPr>
              <a:t>(e.g.,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Microsoft</a:t>
            </a:r>
            <a:r>
              <a:rPr sz="1800" spc="-10" dirty="0">
                <a:latin typeface="Century Gothic"/>
                <a:cs typeface="Century Gothic"/>
              </a:rPr>
              <a:t> Defender)</a:t>
            </a:r>
            <a:endParaRPr sz="1800">
              <a:latin typeface="Century Gothic"/>
              <a:cs typeface="Century Gothic"/>
            </a:endParaRPr>
          </a:p>
          <a:p>
            <a:pPr marL="469900" marR="870585" lvl="1" indent="-228600">
              <a:lnSpc>
                <a:spcPct val="110000"/>
              </a:lnSpc>
              <a:spcBef>
                <a:spcPts val="505"/>
              </a:spcBef>
              <a:buFont typeface="Arial"/>
              <a:buChar char="•"/>
              <a:tabLst>
                <a:tab pos="469900" algn="l"/>
              </a:tabLst>
            </a:pPr>
            <a:r>
              <a:rPr sz="1800" spc="-45" dirty="0">
                <a:latin typeface="Century Gothic"/>
                <a:cs typeface="Century Gothic"/>
              </a:rPr>
              <a:t>Centralized</a:t>
            </a:r>
            <a:r>
              <a:rPr sz="1800" spc="55" dirty="0">
                <a:latin typeface="Century Gothic"/>
                <a:cs typeface="Century Gothic"/>
              </a:rPr>
              <a:t> </a:t>
            </a:r>
            <a:r>
              <a:rPr sz="1800" spc="-90" dirty="0">
                <a:latin typeface="Century Gothic"/>
                <a:cs typeface="Century Gothic"/>
              </a:rPr>
              <a:t>Model</a:t>
            </a:r>
            <a:r>
              <a:rPr sz="1800" spc="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Registry</a:t>
            </a:r>
            <a:r>
              <a:rPr sz="1800" spc="50" dirty="0">
                <a:latin typeface="Century Gothic"/>
                <a:cs typeface="Century Gothic"/>
              </a:rPr>
              <a:t> </a:t>
            </a:r>
            <a:r>
              <a:rPr sz="1800" spc="-125" dirty="0">
                <a:latin typeface="Century Gothic"/>
                <a:cs typeface="Century Gothic"/>
              </a:rPr>
              <a:t>(e.g.,</a:t>
            </a:r>
            <a:r>
              <a:rPr sz="1800" spc="5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MLFlow, </a:t>
            </a:r>
            <a:r>
              <a:rPr sz="1800" spc="-55" dirty="0">
                <a:latin typeface="Century Gothic"/>
                <a:cs typeface="Century Gothic"/>
              </a:rPr>
              <a:t>SageMaker,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Vertex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spc="-35" dirty="0">
                <a:latin typeface="Century Gothic"/>
                <a:cs typeface="Century Gothic"/>
              </a:rPr>
              <a:t>AI,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Azure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ML)</a:t>
            </a:r>
            <a:endParaRPr sz="1800">
              <a:latin typeface="Century Gothic"/>
              <a:cs typeface="Century Gothic"/>
            </a:endParaRPr>
          </a:p>
          <a:p>
            <a:pPr marL="469900" marR="5080" lvl="1" indent="-228600">
              <a:lnSpc>
                <a:spcPct val="110000"/>
              </a:lnSpc>
              <a:spcBef>
                <a:spcPts val="490"/>
              </a:spcBef>
              <a:buFont typeface="Arial"/>
              <a:buChar char="•"/>
              <a:tabLst>
                <a:tab pos="469900" algn="l"/>
              </a:tabLst>
            </a:pPr>
            <a:r>
              <a:rPr sz="1800" spc="-45" dirty="0">
                <a:latin typeface="Century Gothic"/>
                <a:cs typeface="Century Gothic"/>
              </a:rPr>
              <a:t>Integration</a:t>
            </a:r>
            <a:r>
              <a:rPr sz="1800" spc="-8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with</a:t>
            </a:r>
            <a:r>
              <a:rPr sz="1800" spc="-80" dirty="0">
                <a:latin typeface="Century Gothic"/>
                <a:cs typeface="Century Gothic"/>
              </a:rPr>
              <a:t> </a:t>
            </a:r>
            <a:r>
              <a:rPr sz="1800" spc="-35" dirty="0">
                <a:latin typeface="Century Gothic"/>
                <a:cs typeface="Century Gothic"/>
              </a:rPr>
              <a:t>Identity</a:t>
            </a:r>
            <a:r>
              <a:rPr sz="1800" spc="-65" dirty="0">
                <a:latin typeface="Century Gothic"/>
                <a:cs typeface="Century Gothic"/>
              </a:rPr>
              <a:t> </a:t>
            </a:r>
            <a:r>
              <a:rPr sz="1800" spc="-170" dirty="0">
                <a:latin typeface="Century Gothic"/>
                <a:cs typeface="Century Gothic"/>
              </a:rPr>
              <a:t>and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Access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spc="-105" dirty="0">
                <a:latin typeface="Century Gothic"/>
                <a:cs typeface="Century Gothic"/>
              </a:rPr>
              <a:t>Management </a:t>
            </a:r>
            <a:r>
              <a:rPr sz="1800" spc="-10" dirty="0">
                <a:latin typeface="Century Gothic"/>
                <a:cs typeface="Century Gothic"/>
              </a:rPr>
              <a:t>platforms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0" y="12"/>
            <a:ext cx="4846320" cy="68579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386" y="807940"/>
            <a:ext cx="4243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Governance</a:t>
            </a:r>
            <a:r>
              <a:rPr spc="-105" dirty="0"/>
              <a:t> </a:t>
            </a:r>
            <a:r>
              <a:rPr spc="145" dirty="0"/>
              <a:t>&amp;</a:t>
            </a:r>
            <a:r>
              <a:rPr spc="-110" dirty="0"/>
              <a:t> </a:t>
            </a:r>
            <a:r>
              <a:rPr spc="204" dirty="0"/>
              <a:t>Risk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7273" y="748305"/>
            <a:ext cx="3793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Closing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30" dirty="0"/>
              <a:t> Gaps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" y="12"/>
            <a:ext cx="4910302" cy="68579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pc="-20" dirty="0"/>
              <a:t>Real</a:t>
            </a:r>
            <a:r>
              <a:rPr spc="-90" dirty="0"/>
              <a:t> </a:t>
            </a:r>
            <a:r>
              <a:rPr spc="-30" dirty="0"/>
              <a:t>world</a:t>
            </a:r>
            <a:r>
              <a:rPr spc="-50" dirty="0"/>
              <a:t> </a:t>
            </a:r>
            <a:r>
              <a:rPr spc="-70" dirty="0"/>
              <a:t>consequences</a:t>
            </a:r>
            <a:r>
              <a:rPr spc="-55" dirty="0"/>
              <a:t> </a:t>
            </a:r>
            <a:r>
              <a:rPr dirty="0"/>
              <a:t>from</a:t>
            </a:r>
            <a:r>
              <a:rPr spc="-60" dirty="0"/>
              <a:t> lack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60" dirty="0"/>
              <a:t>trust</a:t>
            </a:r>
            <a:r>
              <a:rPr spc="-50" dirty="0"/>
              <a:t> </a:t>
            </a:r>
            <a:r>
              <a:rPr spc="-75" dirty="0"/>
              <a:t>and </a:t>
            </a:r>
            <a:r>
              <a:rPr spc="-30" dirty="0"/>
              <a:t>control</a:t>
            </a:r>
            <a:r>
              <a:rPr spc="-6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AI</a:t>
            </a:r>
            <a:r>
              <a:rPr spc="-85" dirty="0"/>
              <a:t> </a:t>
            </a:r>
            <a:r>
              <a:rPr spc="45" dirty="0"/>
              <a:t>systems</a:t>
            </a:r>
          </a:p>
          <a:p>
            <a:pPr marL="240665" indent="-227965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Readiness</a:t>
            </a:r>
            <a:r>
              <a:rPr spc="-20" dirty="0"/>
              <a:t> </a:t>
            </a:r>
            <a:r>
              <a:rPr spc="-114" dirty="0"/>
              <a:t>impact</a:t>
            </a:r>
            <a:r>
              <a:rPr spc="5" dirty="0"/>
              <a:t> </a:t>
            </a:r>
            <a:r>
              <a:rPr dirty="0"/>
              <a:t>across</a:t>
            </a:r>
            <a:r>
              <a:rPr spc="10" dirty="0"/>
              <a:t> </a:t>
            </a:r>
            <a:r>
              <a:rPr spc="-10" dirty="0"/>
              <a:t>functions</a:t>
            </a:r>
          </a:p>
          <a:p>
            <a:pPr marL="469265" lvl="1" indent="-22796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469265" algn="l"/>
              </a:tabLst>
            </a:pPr>
            <a:r>
              <a:rPr sz="1800" spc="-70" dirty="0">
                <a:latin typeface="Century Gothic"/>
                <a:cs typeface="Century Gothic"/>
              </a:rPr>
              <a:t>Audit: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Traceability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469265" algn="l"/>
              </a:tabLst>
            </a:pPr>
            <a:r>
              <a:rPr sz="1800" spc="75" dirty="0">
                <a:latin typeface="Century Gothic"/>
                <a:cs typeface="Century Gothic"/>
              </a:rPr>
              <a:t>Risk: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Ethics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469265" algn="l"/>
              </a:tabLst>
            </a:pPr>
            <a:r>
              <a:rPr sz="1800" spc="114" dirty="0">
                <a:latin typeface="Century Gothic"/>
                <a:cs typeface="Century Gothic"/>
              </a:rPr>
              <a:t>IT: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Explainability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469265" algn="l"/>
              </a:tabLst>
            </a:pPr>
            <a:r>
              <a:rPr sz="1800" dirty="0">
                <a:latin typeface="Century Gothic"/>
                <a:cs typeface="Century Gothic"/>
              </a:rPr>
              <a:t>Execs:</a:t>
            </a:r>
            <a:r>
              <a:rPr sz="1800" spc="16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Adoption</a:t>
            </a:r>
            <a:endParaRPr sz="1800">
              <a:latin typeface="Century Gothic"/>
              <a:cs typeface="Century Gothic"/>
            </a:endParaRPr>
          </a:p>
          <a:p>
            <a:pPr marL="469265" lvl="1" indent="-227965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469265" algn="l"/>
              </a:tabLst>
            </a:pPr>
            <a:r>
              <a:rPr sz="1800" dirty="0">
                <a:latin typeface="Century Gothic"/>
                <a:cs typeface="Century Gothic"/>
              </a:rPr>
              <a:t>Security: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Rigorous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60" dirty="0">
                <a:latin typeface="Century Gothic"/>
                <a:cs typeface="Century Gothic"/>
              </a:rPr>
              <a:t>Cyber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Security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784" y="2990681"/>
            <a:ext cx="12890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5" dirty="0">
                <a:latin typeface="Century Gothic"/>
                <a:cs typeface="Century Gothic"/>
              </a:rPr>
              <a:t>Q&amp;A</a:t>
            </a:r>
            <a:endParaRPr sz="44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4247" y="0"/>
            <a:ext cx="736775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9" y="2521709"/>
            <a:ext cx="3366770" cy="17316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1" dirty="0">
                <a:latin typeface="Century Gothic"/>
                <a:cs typeface="Century Gothic"/>
              </a:rPr>
              <a:t>AI</a:t>
            </a:r>
            <a:r>
              <a:rPr sz="4000" b="1" spc="-114" dirty="0">
                <a:latin typeface="Century Gothic"/>
                <a:cs typeface="Century Gothic"/>
              </a:rPr>
              <a:t> </a:t>
            </a:r>
            <a:r>
              <a:rPr sz="4000" b="1" spc="-10" dirty="0">
                <a:latin typeface="Century Gothic"/>
                <a:cs typeface="Century Gothic"/>
              </a:rPr>
              <a:t>Readiness: Discovery </a:t>
            </a:r>
            <a:r>
              <a:rPr sz="4000" b="1" spc="65" dirty="0">
                <a:latin typeface="Century Gothic"/>
                <a:cs typeface="Century Gothic"/>
              </a:rPr>
              <a:t>Questions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8245" y="549346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8885" y="567125"/>
            <a:ext cx="782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entury Gothic"/>
                <a:cs typeface="Century Gothic"/>
              </a:rPr>
              <a:t>Strategy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8885" y="787336"/>
            <a:ext cx="298132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400" b="0" dirty="0">
                <a:latin typeface="Century Gothic"/>
                <a:cs typeface="Century Gothic"/>
              </a:rPr>
              <a:t>Are</a:t>
            </a:r>
            <a:r>
              <a:rPr sz="1400" b="0" spc="15" dirty="0">
                <a:latin typeface="Century Gothic"/>
                <a:cs typeface="Century Gothic"/>
              </a:rPr>
              <a:t> </a:t>
            </a:r>
            <a:r>
              <a:rPr sz="1400" b="0" dirty="0">
                <a:latin typeface="Century Gothic"/>
                <a:cs typeface="Century Gothic"/>
              </a:rPr>
              <a:t>business</a:t>
            </a:r>
            <a:r>
              <a:rPr sz="1400" b="0" spc="-5" dirty="0">
                <a:latin typeface="Century Gothic"/>
                <a:cs typeface="Century Gothic"/>
              </a:rPr>
              <a:t> </a:t>
            </a:r>
            <a:r>
              <a:rPr sz="1400" b="0" spc="-130" dirty="0">
                <a:latin typeface="Century Gothic"/>
                <a:cs typeface="Century Gothic"/>
              </a:rPr>
              <a:t>and</a:t>
            </a:r>
            <a:r>
              <a:rPr sz="1400" b="0" dirty="0">
                <a:latin typeface="Century Gothic"/>
                <a:cs typeface="Century Gothic"/>
              </a:rPr>
              <a:t> AI</a:t>
            </a:r>
            <a:r>
              <a:rPr sz="1400" b="0" spc="15" dirty="0">
                <a:latin typeface="Century Gothic"/>
                <a:cs typeface="Century Gothic"/>
              </a:rPr>
              <a:t> </a:t>
            </a:r>
            <a:r>
              <a:rPr sz="1400" b="0" spc="-20" dirty="0">
                <a:latin typeface="Century Gothic"/>
                <a:cs typeface="Century Gothic"/>
              </a:rPr>
              <a:t>goals</a:t>
            </a:r>
            <a:r>
              <a:rPr sz="1400" b="0" spc="-5" dirty="0">
                <a:latin typeface="Century Gothic"/>
                <a:cs typeface="Century Gothic"/>
              </a:rPr>
              <a:t> </a:t>
            </a:r>
            <a:r>
              <a:rPr sz="1400" b="0" spc="-10" dirty="0">
                <a:latin typeface="Century Gothic"/>
                <a:cs typeface="Century Gothic"/>
              </a:rPr>
              <a:t>aligned? </a:t>
            </a:r>
            <a:r>
              <a:rPr sz="1400" b="0" dirty="0">
                <a:latin typeface="Century Gothic"/>
                <a:cs typeface="Century Gothic"/>
              </a:rPr>
              <a:t>Are</a:t>
            </a:r>
            <a:r>
              <a:rPr sz="1400" b="0" spc="-15" dirty="0">
                <a:latin typeface="Century Gothic"/>
                <a:cs typeface="Century Gothic"/>
              </a:rPr>
              <a:t> </a:t>
            </a:r>
            <a:r>
              <a:rPr sz="1400" b="0" spc="-25" dirty="0">
                <a:latin typeface="Century Gothic"/>
                <a:cs typeface="Century Gothic"/>
              </a:rPr>
              <a:t>there </a:t>
            </a:r>
            <a:r>
              <a:rPr sz="1400" b="0" dirty="0">
                <a:latin typeface="Century Gothic"/>
                <a:cs typeface="Century Gothic"/>
              </a:rPr>
              <a:t>success</a:t>
            </a:r>
            <a:r>
              <a:rPr sz="1400" b="0" spc="-35" dirty="0">
                <a:latin typeface="Century Gothic"/>
                <a:cs typeface="Century Gothic"/>
              </a:rPr>
              <a:t> </a:t>
            </a:r>
            <a:r>
              <a:rPr sz="1400" b="0" dirty="0">
                <a:latin typeface="Century Gothic"/>
                <a:cs typeface="Century Gothic"/>
              </a:rPr>
              <a:t>metrics</a:t>
            </a:r>
            <a:r>
              <a:rPr sz="1400" b="0" spc="-35" dirty="0">
                <a:latin typeface="Century Gothic"/>
                <a:cs typeface="Century Gothic"/>
              </a:rPr>
              <a:t> </a:t>
            </a:r>
            <a:r>
              <a:rPr sz="1400" b="0" dirty="0">
                <a:latin typeface="Century Gothic"/>
                <a:cs typeface="Century Gothic"/>
              </a:rPr>
              <a:t>in</a:t>
            </a:r>
            <a:r>
              <a:rPr sz="1400" b="0" spc="-5" dirty="0">
                <a:latin typeface="Century Gothic"/>
                <a:cs typeface="Century Gothic"/>
              </a:rPr>
              <a:t> </a:t>
            </a:r>
            <a:r>
              <a:rPr sz="1400" b="0" spc="-70" dirty="0">
                <a:latin typeface="Century Gothic"/>
                <a:cs typeface="Century Gothic"/>
              </a:rPr>
              <a:t>place?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8245" y="1706390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8245" y="2863436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8245" y="4020480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8245" y="5177525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40" y="0"/>
                </a:lnTo>
              </a:path>
            </a:pathLst>
          </a:custGeom>
          <a:ln w="12700">
            <a:solidFill>
              <a:srgbClr val="CC5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48885" y="1660693"/>
            <a:ext cx="4015104" cy="43230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spc="-10" dirty="0">
                <a:latin typeface="Century Gothic"/>
                <a:cs typeface="Century Gothic"/>
              </a:rPr>
              <a:t>People</a:t>
            </a:r>
            <a:endParaRPr sz="1400">
              <a:latin typeface="Century Gothic"/>
              <a:cs typeface="Century Gothic"/>
            </a:endParaRPr>
          </a:p>
          <a:p>
            <a:pPr marL="12700" marR="447040">
              <a:lnSpc>
                <a:spcPct val="127099"/>
              </a:lnSpc>
              <a:spcBef>
                <a:spcPts val="50"/>
              </a:spcBef>
            </a:pPr>
            <a:r>
              <a:rPr sz="1400" spc="-30" dirty="0">
                <a:latin typeface="Century Gothic"/>
                <a:cs typeface="Century Gothic"/>
              </a:rPr>
              <a:t>Do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teams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know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how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AI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responsibly? </a:t>
            </a:r>
            <a:r>
              <a:rPr sz="1400" dirty="0">
                <a:latin typeface="Century Gothic"/>
                <a:cs typeface="Century Gothic"/>
              </a:rPr>
              <a:t>Are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the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necessary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roles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/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training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place?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spc="60" dirty="0">
                <a:latin typeface="Century Gothic"/>
                <a:cs typeface="Century Gothic"/>
              </a:rPr>
              <a:t>Ethics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Century Gothic"/>
                <a:cs typeface="Century Gothic"/>
              </a:rPr>
              <a:t>Are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the </a:t>
            </a:r>
            <a:r>
              <a:rPr sz="1400" dirty="0">
                <a:latin typeface="Century Gothic"/>
                <a:cs typeface="Century Gothic"/>
              </a:rPr>
              <a:t>AI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45" dirty="0">
                <a:latin typeface="Century Gothic"/>
                <a:cs typeface="Century Gothic"/>
              </a:rPr>
              <a:t>systems</a:t>
            </a:r>
            <a:r>
              <a:rPr sz="1400" spc="-6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transparent?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latin typeface="Century Gothic"/>
                <a:cs typeface="Century Gothic"/>
              </a:rPr>
              <a:t>Are</a:t>
            </a:r>
            <a:r>
              <a:rPr sz="1400" spc="-7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there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45" dirty="0">
                <a:latin typeface="Century Gothic"/>
                <a:cs typeface="Century Gothic"/>
              </a:rPr>
              <a:t>systems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place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5" dirty="0">
                <a:latin typeface="Century Gothic"/>
                <a:cs typeface="Century Gothic"/>
              </a:rPr>
              <a:t>mitigate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bias?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spc="35" dirty="0">
                <a:latin typeface="Century Gothic"/>
                <a:cs typeface="Century Gothic"/>
              </a:rPr>
              <a:t>Infrastructure</a:t>
            </a: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ct val="127099"/>
              </a:lnSpc>
              <a:spcBef>
                <a:spcPts val="50"/>
              </a:spcBef>
            </a:pPr>
            <a:r>
              <a:rPr sz="1400" dirty="0">
                <a:latin typeface="Century Gothic"/>
                <a:cs typeface="Century Gothic"/>
              </a:rPr>
              <a:t>Are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45" dirty="0">
                <a:latin typeface="Century Gothic"/>
                <a:cs typeface="Century Gothic"/>
              </a:rPr>
              <a:t>systems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place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to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monitor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the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AI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output? </a:t>
            </a:r>
            <a:r>
              <a:rPr sz="1400" dirty="0">
                <a:latin typeface="Century Gothic"/>
                <a:cs typeface="Century Gothic"/>
              </a:rPr>
              <a:t>Are</a:t>
            </a:r>
            <a:r>
              <a:rPr sz="1400" spc="-25" dirty="0">
                <a:latin typeface="Century Gothic"/>
                <a:cs typeface="Century Gothic"/>
              </a:rPr>
              <a:t> there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workflows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25" dirty="0">
                <a:latin typeface="Century Gothic"/>
                <a:cs typeface="Century Gothic"/>
              </a:rPr>
              <a:t>manage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80" dirty="0">
                <a:latin typeface="Century Gothic"/>
                <a:cs typeface="Century Gothic"/>
              </a:rPr>
              <a:t>model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versions?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latin typeface="Century Gothic"/>
                <a:cs typeface="Century Gothic"/>
              </a:rPr>
              <a:t>Data</a:t>
            </a:r>
            <a:endParaRPr sz="1400">
              <a:latin typeface="Century Gothic"/>
              <a:cs typeface="Century Gothic"/>
            </a:endParaRPr>
          </a:p>
          <a:p>
            <a:pPr marL="12700" marR="409575">
              <a:lnSpc>
                <a:spcPct val="127099"/>
              </a:lnSpc>
              <a:spcBef>
                <a:spcPts val="45"/>
              </a:spcBef>
            </a:pPr>
            <a:r>
              <a:rPr sz="1400" spc="114" dirty="0">
                <a:latin typeface="Century Gothic"/>
                <a:cs typeface="Century Gothic"/>
              </a:rPr>
              <a:t>Is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available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25" dirty="0">
                <a:latin typeface="Century Gothic"/>
                <a:cs typeface="Century Gothic"/>
              </a:rPr>
              <a:t>data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up-</a:t>
            </a:r>
            <a:r>
              <a:rPr sz="1400" spc="-10" dirty="0">
                <a:latin typeface="Century Gothic"/>
                <a:cs typeface="Century Gothic"/>
              </a:rPr>
              <a:t>to-</a:t>
            </a:r>
            <a:r>
              <a:rPr sz="1400" spc="-110" dirty="0">
                <a:latin typeface="Century Gothic"/>
                <a:cs typeface="Century Gothic"/>
              </a:rPr>
              <a:t>date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and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vetted? </a:t>
            </a:r>
            <a:r>
              <a:rPr sz="1400" dirty="0">
                <a:latin typeface="Century Gothic"/>
                <a:cs typeface="Century Gothic"/>
              </a:rPr>
              <a:t>Are</a:t>
            </a:r>
            <a:r>
              <a:rPr sz="1400" spc="-45" dirty="0">
                <a:latin typeface="Century Gothic"/>
                <a:cs typeface="Century Gothic"/>
              </a:rPr>
              <a:t> the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necessary</a:t>
            </a:r>
            <a:r>
              <a:rPr sz="1400" spc="-6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pipelines</a:t>
            </a:r>
            <a:r>
              <a:rPr sz="1400" spc="-7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place?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503935"/>
            <a:ext cx="17424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7247" y="1338716"/>
            <a:ext cx="3503929" cy="425958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2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entury Gothic"/>
                <a:cs typeface="Century Gothic"/>
              </a:rPr>
              <a:t>Introductions</a:t>
            </a:r>
            <a:endParaRPr sz="2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20" dirty="0">
                <a:latin typeface="Century Gothic"/>
                <a:cs typeface="Century Gothic"/>
              </a:rPr>
              <a:t>Today’s</a:t>
            </a:r>
            <a:r>
              <a:rPr sz="2200" spc="-60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AI</a:t>
            </a:r>
            <a:r>
              <a:rPr sz="2200" spc="-70" dirty="0">
                <a:latin typeface="Century Gothic"/>
                <a:cs typeface="Century Gothic"/>
              </a:rPr>
              <a:t> </a:t>
            </a:r>
            <a:r>
              <a:rPr sz="2200" spc="-10" dirty="0">
                <a:latin typeface="Century Gothic"/>
                <a:cs typeface="Century Gothic"/>
              </a:rPr>
              <a:t>Landscape</a:t>
            </a:r>
            <a:endParaRPr sz="2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entury Gothic"/>
                <a:cs typeface="Century Gothic"/>
              </a:rPr>
              <a:t>Tomorrow’s</a:t>
            </a:r>
            <a:r>
              <a:rPr sz="2200" spc="25" dirty="0">
                <a:latin typeface="Century Gothic"/>
                <a:cs typeface="Century Gothic"/>
              </a:rPr>
              <a:t> </a:t>
            </a:r>
            <a:r>
              <a:rPr sz="2200" spc="-10" dirty="0">
                <a:latin typeface="Century Gothic"/>
                <a:cs typeface="Century Gothic"/>
              </a:rPr>
              <a:t>Capabilities</a:t>
            </a:r>
            <a:endParaRPr sz="2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entury Gothic"/>
                <a:cs typeface="Century Gothic"/>
              </a:rPr>
              <a:t>AI</a:t>
            </a:r>
            <a:r>
              <a:rPr sz="2200" spc="-9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Readiness</a:t>
            </a:r>
            <a:r>
              <a:rPr sz="2200" spc="-80" dirty="0">
                <a:latin typeface="Century Gothic"/>
                <a:cs typeface="Century Gothic"/>
              </a:rPr>
              <a:t> </a:t>
            </a:r>
            <a:r>
              <a:rPr sz="2200" spc="-35" dirty="0">
                <a:latin typeface="Century Gothic"/>
                <a:cs typeface="Century Gothic"/>
              </a:rPr>
              <a:t>Breakdown</a:t>
            </a:r>
            <a:endParaRPr sz="2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entury Gothic"/>
                <a:cs typeface="Century Gothic"/>
              </a:rPr>
              <a:t>Building</a:t>
            </a:r>
            <a:r>
              <a:rPr sz="2200" spc="-80" dirty="0">
                <a:latin typeface="Century Gothic"/>
                <a:cs typeface="Century Gothic"/>
              </a:rPr>
              <a:t> </a:t>
            </a:r>
            <a:r>
              <a:rPr sz="2200" spc="170" dirty="0">
                <a:latin typeface="Century Gothic"/>
                <a:cs typeface="Century Gothic"/>
              </a:rPr>
              <a:t>Trust</a:t>
            </a:r>
            <a:r>
              <a:rPr sz="2200" spc="-55" dirty="0">
                <a:latin typeface="Century Gothic"/>
                <a:cs typeface="Century Gothic"/>
              </a:rPr>
              <a:t> </a:t>
            </a:r>
            <a:r>
              <a:rPr sz="2200" spc="-225" dirty="0">
                <a:latin typeface="Century Gothic"/>
                <a:cs typeface="Century Gothic"/>
              </a:rPr>
              <a:t>&amp;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spc="-10" dirty="0">
                <a:latin typeface="Century Gothic"/>
                <a:cs typeface="Century Gothic"/>
              </a:rPr>
              <a:t>Control</a:t>
            </a:r>
            <a:endParaRPr sz="2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50" dirty="0">
                <a:latin typeface="Century Gothic"/>
                <a:cs typeface="Century Gothic"/>
              </a:rPr>
              <a:t>Practical</a:t>
            </a:r>
            <a:r>
              <a:rPr sz="2200" spc="-2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Next</a:t>
            </a:r>
            <a:r>
              <a:rPr sz="2200" spc="-80" dirty="0">
                <a:latin typeface="Century Gothic"/>
                <a:cs typeface="Century Gothic"/>
              </a:rPr>
              <a:t> </a:t>
            </a:r>
            <a:r>
              <a:rPr sz="2200" spc="40" dirty="0">
                <a:latin typeface="Century Gothic"/>
                <a:cs typeface="Century Gothic"/>
              </a:rPr>
              <a:t>Steps</a:t>
            </a:r>
            <a:endParaRPr sz="2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entury Gothic"/>
                <a:cs typeface="Century Gothic"/>
              </a:rPr>
              <a:t>Final</a:t>
            </a:r>
            <a:r>
              <a:rPr sz="2200" spc="-10" dirty="0">
                <a:latin typeface="Century Gothic"/>
                <a:cs typeface="Century Gothic"/>
              </a:rPr>
              <a:t> Thoughts</a:t>
            </a:r>
            <a:endParaRPr sz="2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25" dirty="0">
                <a:latin typeface="Century Gothic"/>
                <a:cs typeface="Century Gothic"/>
              </a:rPr>
              <a:t>Q&amp;A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Today’s</a:t>
            </a:r>
            <a:r>
              <a:rPr spc="-130" dirty="0"/>
              <a:t> </a:t>
            </a:r>
            <a:r>
              <a:rPr dirty="0"/>
              <a:t>AI</a:t>
            </a:r>
            <a:r>
              <a:rPr spc="-125" dirty="0"/>
              <a:t> </a:t>
            </a:r>
            <a:r>
              <a:rPr spc="-25" dirty="0"/>
              <a:t>Landscape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5679" y="6597901"/>
            <a:ext cx="20821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entury Gothic"/>
                <a:cs typeface="Century Gothic"/>
              </a:rPr>
              <a:t>Source: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120" dirty="0">
                <a:latin typeface="Century Gothic"/>
                <a:cs typeface="Century Gothic"/>
              </a:rPr>
              <a:t>Goldman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Sachs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45" dirty="0">
                <a:latin typeface="Century Gothic"/>
                <a:cs typeface="Century Gothic"/>
              </a:rPr>
              <a:t>2025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8682" y="1671370"/>
            <a:ext cx="5217160" cy="4509770"/>
            <a:chOff x="888682" y="1671370"/>
            <a:chExt cx="5217160" cy="45097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220" y="1680896"/>
              <a:ext cx="5197779" cy="44902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3444" y="1676133"/>
              <a:ext cx="5207635" cy="4500245"/>
            </a:xfrm>
            <a:custGeom>
              <a:avLst/>
              <a:gdLst/>
              <a:ahLst/>
              <a:cxnLst/>
              <a:rect l="l" t="t" r="r" b="b"/>
              <a:pathLst>
                <a:path w="5207635" h="4500245">
                  <a:moveTo>
                    <a:pt x="0" y="0"/>
                  </a:moveTo>
                  <a:lnTo>
                    <a:pt x="5207317" y="0"/>
                  </a:lnTo>
                  <a:lnTo>
                    <a:pt x="5207317" y="4499775"/>
                  </a:lnTo>
                  <a:lnTo>
                    <a:pt x="0" y="4499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15265" y="1671370"/>
            <a:ext cx="5060315" cy="4509770"/>
            <a:chOff x="6415265" y="1671370"/>
            <a:chExt cx="5060315" cy="45097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3917" y="1758214"/>
              <a:ext cx="4881782" cy="44129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20027" y="1676133"/>
              <a:ext cx="5050790" cy="4500245"/>
            </a:xfrm>
            <a:custGeom>
              <a:avLst/>
              <a:gdLst/>
              <a:ahLst/>
              <a:cxnLst/>
              <a:rect l="l" t="t" r="r" b="b"/>
              <a:pathLst>
                <a:path w="5050790" h="4500245">
                  <a:moveTo>
                    <a:pt x="0" y="0"/>
                  </a:moveTo>
                  <a:lnTo>
                    <a:pt x="5050751" y="0"/>
                  </a:lnTo>
                  <a:lnTo>
                    <a:pt x="5050751" y="4499775"/>
                  </a:lnTo>
                  <a:lnTo>
                    <a:pt x="0" y="4499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Today’s</a:t>
            </a:r>
            <a:r>
              <a:rPr spc="-155" dirty="0"/>
              <a:t> </a:t>
            </a:r>
            <a:r>
              <a:rPr spc="-70" dirty="0"/>
              <a:t>GenAI</a:t>
            </a:r>
            <a:r>
              <a:rPr spc="-135" dirty="0"/>
              <a:t> </a:t>
            </a:r>
            <a:r>
              <a:rPr spc="160" dirty="0"/>
              <a:t>Use</a:t>
            </a:r>
            <a:r>
              <a:rPr spc="-135" dirty="0"/>
              <a:t> </a:t>
            </a:r>
            <a:r>
              <a:rPr spc="-10" dirty="0"/>
              <a:t>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30607" y="6597901"/>
            <a:ext cx="2276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entury Gothic"/>
                <a:cs typeface="Century Gothic"/>
              </a:rPr>
              <a:t>Source: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Thomson</a:t>
            </a:r>
            <a:r>
              <a:rPr sz="1200" spc="8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Reuters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45" dirty="0">
                <a:latin typeface="Century Gothic"/>
                <a:cs typeface="Century Gothic"/>
              </a:rPr>
              <a:t>2025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989" y="1468348"/>
            <a:ext cx="8275320" cy="45275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1526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1695"/>
              </a:spcBef>
            </a:pPr>
            <a:r>
              <a:rPr sz="1800" dirty="0">
                <a:latin typeface="Century Gothic"/>
                <a:cs typeface="Century Gothic"/>
              </a:rPr>
              <a:t>Top</a:t>
            </a:r>
            <a:r>
              <a:rPr sz="1800" spc="50" dirty="0">
                <a:latin typeface="Century Gothic"/>
                <a:cs typeface="Century Gothic"/>
              </a:rPr>
              <a:t> </a:t>
            </a:r>
            <a:r>
              <a:rPr sz="1800" spc="55" dirty="0">
                <a:latin typeface="Century Gothic"/>
                <a:cs typeface="Century Gothic"/>
              </a:rPr>
              <a:t>Use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Cases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6573" y="2127882"/>
            <a:ext cx="7437065" cy="3601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Today’s</a:t>
            </a:r>
            <a:r>
              <a:rPr spc="-100" dirty="0"/>
              <a:t> </a:t>
            </a:r>
            <a:r>
              <a:rPr spc="160" dirty="0"/>
              <a:t>Use</a:t>
            </a:r>
            <a:r>
              <a:rPr spc="-85" dirty="0"/>
              <a:t> </a:t>
            </a:r>
            <a:r>
              <a:rPr dirty="0"/>
              <a:t>Cases</a:t>
            </a:r>
            <a:r>
              <a:rPr spc="-100" dirty="0"/>
              <a:t> </a:t>
            </a:r>
            <a:r>
              <a:rPr dirty="0"/>
              <a:t>in</a:t>
            </a:r>
            <a:r>
              <a:rPr spc="-95" dirty="0"/>
              <a:t> </a:t>
            </a:r>
            <a:r>
              <a:rPr spc="-10" dirty="0"/>
              <a:t>Finance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5427" y="6597901"/>
            <a:ext cx="18154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entury Gothic"/>
                <a:cs typeface="Century Gothic"/>
              </a:rPr>
              <a:t>Source: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IMF</a:t>
            </a:r>
            <a:r>
              <a:rPr sz="1200" spc="-70" dirty="0">
                <a:latin typeface="Century Gothic"/>
                <a:cs typeface="Century Gothic"/>
              </a:rPr>
              <a:t> </a:t>
            </a:r>
            <a:r>
              <a:rPr sz="1200" spc="50" dirty="0">
                <a:latin typeface="Century Gothic"/>
                <a:cs typeface="Century Gothic"/>
              </a:rPr>
              <a:t>GFSR</a:t>
            </a:r>
            <a:r>
              <a:rPr sz="1200" spc="-80" dirty="0">
                <a:latin typeface="Century Gothic"/>
                <a:cs typeface="Century Gothic"/>
              </a:rPr>
              <a:t> </a:t>
            </a:r>
            <a:r>
              <a:rPr sz="1200" spc="-90" dirty="0">
                <a:latin typeface="Century Gothic"/>
                <a:cs typeface="Century Gothic"/>
              </a:rPr>
              <a:t>Oct</a:t>
            </a:r>
            <a:r>
              <a:rPr sz="1200" spc="-6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‘24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8908" y="2105700"/>
            <a:ext cx="5949597" cy="39233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70989" y="1364170"/>
            <a:ext cx="8275320" cy="48437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540"/>
              </a:spcBef>
            </a:pPr>
            <a:r>
              <a:rPr sz="1800" dirty="0">
                <a:latin typeface="Century Gothic"/>
                <a:cs typeface="Century Gothic"/>
              </a:rPr>
              <a:t>Early </a:t>
            </a:r>
            <a:r>
              <a:rPr sz="1800" spc="-90" dirty="0">
                <a:latin typeface="Century Gothic"/>
                <a:cs typeface="Century Gothic"/>
              </a:rPr>
              <a:t>Adoption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Investment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Decision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55" dirty="0">
                <a:latin typeface="Century Gothic"/>
                <a:cs typeface="Century Gothic"/>
              </a:rPr>
              <a:t>Use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50" dirty="0">
                <a:latin typeface="Century Gothic"/>
                <a:cs typeface="Century Gothic"/>
              </a:rPr>
              <a:t>Case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80" dirty="0">
                <a:latin typeface="Century Gothic"/>
                <a:cs typeface="Century Gothic"/>
              </a:rPr>
              <a:t>by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Investment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Managers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Today’s</a:t>
            </a:r>
            <a:r>
              <a:rPr spc="-155" dirty="0"/>
              <a:t> </a:t>
            </a:r>
            <a:r>
              <a:rPr spc="160" dirty="0"/>
              <a:t>Use</a:t>
            </a:r>
            <a:r>
              <a:rPr spc="-140" dirty="0"/>
              <a:t> </a:t>
            </a:r>
            <a:r>
              <a:rPr spc="-50" dirty="0"/>
              <a:t>Case</a:t>
            </a:r>
            <a:r>
              <a:rPr spc="-155" dirty="0"/>
              <a:t> </a:t>
            </a:r>
            <a:r>
              <a:rPr spc="3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5427" y="6597901"/>
            <a:ext cx="18154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entury Gothic"/>
                <a:cs typeface="Century Gothic"/>
              </a:rPr>
              <a:t>Source: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IMF</a:t>
            </a:r>
            <a:r>
              <a:rPr sz="1200" spc="-70" dirty="0">
                <a:latin typeface="Century Gothic"/>
                <a:cs typeface="Century Gothic"/>
              </a:rPr>
              <a:t> </a:t>
            </a:r>
            <a:r>
              <a:rPr sz="1200" spc="50" dirty="0">
                <a:latin typeface="Century Gothic"/>
                <a:cs typeface="Century Gothic"/>
              </a:rPr>
              <a:t>GFSR</a:t>
            </a:r>
            <a:r>
              <a:rPr sz="1200" spc="-80" dirty="0">
                <a:latin typeface="Century Gothic"/>
                <a:cs typeface="Century Gothic"/>
              </a:rPr>
              <a:t> </a:t>
            </a:r>
            <a:r>
              <a:rPr sz="1200" spc="-90" dirty="0">
                <a:latin typeface="Century Gothic"/>
                <a:cs typeface="Century Gothic"/>
              </a:rPr>
              <a:t>Oct</a:t>
            </a:r>
            <a:r>
              <a:rPr sz="1200" spc="-6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‘24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9558" y="1364170"/>
            <a:ext cx="10654030" cy="4843780"/>
          </a:xfrm>
          <a:custGeom>
            <a:avLst/>
            <a:gdLst/>
            <a:ahLst/>
            <a:cxnLst/>
            <a:rect l="l" t="t" r="r" b="b"/>
            <a:pathLst>
              <a:path w="10654030" h="4843780">
                <a:moveTo>
                  <a:pt x="0" y="0"/>
                </a:moveTo>
                <a:lnTo>
                  <a:pt x="10653572" y="0"/>
                </a:lnTo>
                <a:lnTo>
                  <a:pt x="10653572" y="4843691"/>
                </a:lnTo>
                <a:lnTo>
                  <a:pt x="0" y="484369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2124" y="1886242"/>
            <a:ext cx="38214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Century Gothic"/>
                <a:cs typeface="Century Gothic"/>
              </a:rPr>
              <a:t>Use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Cases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55" dirty="0">
                <a:latin typeface="Century Gothic"/>
                <a:cs typeface="Century Gothic"/>
              </a:rPr>
              <a:t>Correlated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with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Liquidity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91779" y="2535159"/>
            <a:ext cx="9710420" cy="3124835"/>
            <a:chOff x="1191779" y="2535159"/>
            <a:chExt cx="9710420" cy="31248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779" y="2535159"/>
              <a:ext cx="4410003" cy="31243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5882" y="2566363"/>
              <a:ext cx="4175941" cy="25175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276087" y="1886242"/>
            <a:ext cx="280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Century Gothic"/>
                <a:cs typeface="Century Gothic"/>
              </a:rPr>
              <a:t>Use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Cases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90" dirty="0">
                <a:latin typeface="Century Gothic"/>
                <a:cs typeface="Century Gothic"/>
              </a:rPr>
              <a:t>by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50" dirty="0">
                <a:latin typeface="Century Gothic"/>
                <a:cs typeface="Century Gothic"/>
              </a:rPr>
              <a:t>Asset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Class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Today’s</a:t>
            </a:r>
            <a:r>
              <a:rPr spc="-145" dirty="0"/>
              <a:t> </a:t>
            </a:r>
            <a:r>
              <a:rPr dirty="0"/>
              <a:t>AI</a:t>
            </a:r>
            <a:r>
              <a:rPr spc="-135" dirty="0"/>
              <a:t> </a:t>
            </a:r>
            <a:r>
              <a:rPr spc="-10" dirty="0"/>
              <a:t>Adoption</a:t>
            </a:r>
            <a:r>
              <a:rPr spc="-155" dirty="0"/>
              <a:t> </a:t>
            </a:r>
            <a:r>
              <a:rPr spc="-160" dirty="0"/>
              <a:t>and</a:t>
            </a:r>
            <a:r>
              <a:rPr spc="-125" dirty="0"/>
              <a:t> </a:t>
            </a:r>
            <a:r>
              <a:rPr spc="65" dirty="0"/>
              <a:t>Productivity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72339" y="6608483"/>
            <a:ext cx="213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entury Gothic"/>
                <a:cs typeface="Century Gothic"/>
              </a:rPr>
              <a:t>Source: </a:t>
            </a:r>
            <a:r>
              <a:rPr sz="1200" spc="-40" dirty="0">
                <a:latin typeface="Century Gothic"/>
                <a:cs typeface="Century Gothic"/>
              </a:rPr>
              <a:t>Stanford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AI</a:t>
            </a:r>
            <a:r>
              <a:rPr sz="1200" spc="-65" dirty="0">
                <a:latin typeface="Century Gothic"/>
                <a:cs typeface="Century Gothic"/>
              </a:rPr>
              <a:t> </a:t>
            </a:r>
            <a:r>
              <a:rPr sz="1200" spc="-60" dirty="0">
                <a:latin typeface="Century Gothic"/>
                <a:cs typeface="Century Gothic"/>
              </a:rPr>
              <a:t>Index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4/25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989" y="1468348"/>
            <a:ext cx="8275320" cy="45275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325"/>
              </a:spcBef>
            </a:pPr>
            <a:r>
              <a:rPr sz="1800" dirty="0">
                <a:latin typeface="Century Gothic"/>
                <a:cs typeface="Century Gothic"/>
              </a:rPr>
              <a:t>Top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120" dirty="0">
                <a:latin typeface="Century Gothic"/>
                <a:cs typeface="Century Gothic"/>
              </a:rPr>
              <a:t>Risk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85" dirty="0">
                <a:latin typeface="Century Gothic"/>
                <a:cs typeface="Century Gothic"/>
              </a:rPr>
              <a:t>&amp;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Fraud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90" dirty="0">
                <a:latin typeface="Century Gothic"/>
                <a:cs typeface="Century Gothic"/>
              </a:rPr>
              <a:t>GenAI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cases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2619" y="1342199"/>
            <a:ext cx="10307320" cy="5166360"/>
            <a:chOff x="942619" y="1342199"/>
            <a:chExt cx="10307320" cy="5166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6573" y="2127882"/>
              <a:ext cx="7437065" cy="3601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142" y="1351719"/>
              <a:ext cx="10287711" cy="51470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47381" y="1346961"/>
              <a:ext cx="10297795" cy="5156835"/>
            </a:xfrm>
            <a:custGeom>
              <a:avLst/>
              <a:gdLst/>
              <a:ahLst/>
              <a:cxnLst/>
              <a:rect l="l" t="t" r="r" b="b"/>
              <a:pathLst>
                <a:path w="10297795" h="5156834">
                  <a:moveTo>
                    <a:pt x="0" y="0"/>
                  </a:moveTo>
                  <a:lnTo>
                    <a:pt x="10297236" y="0"/>
                  </a:lnTo>
                  <a:lnTo>
                    <a:pt x="10297236" y="5156568"/>
                  </a:lnTo>
                  <a:lnTo>
                    <a:pt x="0" y="51565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3960" y="1600403"/>
              <a:ext cx="1424940" cy="930910"/>
            </a:xfrm>
            <a:custGeom>
              <a:avLst/>
              <a:gdLst/>
              <a:ahLst/>
              <a:cxnLst/>
              <a:rect l="l" t="t" r="r" b="b"/>
              <a:pathLst>
                <a:path w="1424940" h="930910">
                  <a:moveTo>
                    <a:pt x="0" y="0"/>
                  </a:moveTo>
                  <a:lnTo>
                    <a:pt x="1424609" y="0"/>
                  </a:lnTo>
                  <a:lnTo>
                    <a:pt x="1424609" y="930757"/>
                  </a:lnTo>
                  <a:lnTo>
                    <a:pt x="0" y="9307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Today’s</a:t>
            </a:r>
            <a:r>
              <a:rPr spc="-145" dirty="0"/>
              <a:t> </a:t>
            </a:r>
            <a:r>
              <a:rPr dirty="0"/>
              <a:t>AI</a:t>
            </a:r>
            <a:r>
              <a:rPr spc="-140" dirty="0"/>
              <a:t> </a:t>
            </a:r>
            <a:r>
              <a:rPr dirty="0"/>
              <a:t>Usage</a:t>
            </a:r>
            <a:r>
              <a:rPr spc="-125" dirty="0"/>
              <a:t> </a:t>
            </a:r>
            <a:r>
              <a:rPr spc="110" dirty="0"/>
              <a:t>Across</a:t>
            </a:r>
            <a:r>
              <a:rPr spc="-155" dirty="0"/>
              <a:t> </a:t>
            </a:r>
            <a:r>
              <a:rPr spc="85" dirty="0"/>
              <a:t>Industry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5679" y="6597901"/>
            <a:ext cx="20821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entury Gothic"/>
                <a:cs typeface="Century Gothic"/>
              </a:rPr>
              <a:t>Source: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120" dirty="0">
                <a:latin typeface="Century Gothic"/>
                <a:cs typeface="Century Gothic"/>
              </a:rPr>
              <a:t>Goldman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Sachs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45" dirty="0">
                <a:latin typeface="Century Gothic"/>
                <a:cs typeface="Century Gothic"/>
              </a:rPr>
              <a:t>2025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1606" y="1572040"/>
            <a:ext cx="7530103" cy="4426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711</Words>
  <Application>Microsoft Office PowerPoint</Application>
  <PresentationFormat>Widescreen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Office Theme</vt:lpstr>
      <vt:lpstr>PowerPoint Presentation</vt:lpstr>
      <vt:lpstr>Who We Are</vt:lpstr>
      <vt:lpstr>Agenda</vt:lpstr>
      <vt:lpstr>Today’s AI Landscape</vt:lpstr>
      <vt:lpstr>Today’s GenAI Use Cases</vt:lpstr>
      <vt:lpstr>Today’s Use Cases in Finance</vt:lpstr>
      <vt:lpstr>Today’s Use Case Characteristics</vt:lpstr>
      <vt:lpstr>Today’s AI Adoption and Productivity</vt:lpstr>
      <vt:lpstr>Today’s AI Usage Across Industry</vt:lpstr>
      <vt:lpstr>AI Capabilities Forecast in 5 years</vt:lpstr>
      <vt:lpstr>AI Capabilities Forecast in 10 years</vt:lpstr>
      <vt:lpstr>Urgent but Unprepared</vt:lpstr>
      <vt:lpstr>Opportunity for Audit</vt:lpstr>
      <vt:lpstr>AI Readiness: Alignment Across Pillars</vt:lpstr>
      <vt:lpstr>AI Readiness: Practical Next Steps</vt:lpstr>
      <vt:lpstr>AI Readiness: Practical Next Steps</vt:lpstr>
      <vt:lpstr>AI Readiness: Practical Next Steps</vt:lpstr>
      <vt:lpstr>AI Readiness: Practical Next Steps</vt:lpstr>
      <vt:lpstr>Foundation LLM Leadership Board – GPQA Index</vt:lpstr>
      <vt:lpstr>Opportunities for Audit</vt:lpstr>
      <vt:lpstr>AI Readiness: What Does it Mean?</vt:lpstr>
      <vt:lpstr>Executives Strategic clarity, accountability for outcomes</vt:lpstr>
      <vt:lpstr>Accountability &amp; Transparency How do we build trust and ensure AI is explainable and ethical</vt:lpstr>
      <vt:lpstr>Accountability &amp; Transparency</vt:lpstr>
      <vt:lpstr>Governance &amp; Risk</vt:lpstr>
      <vt:lpstr>Closing the Gaps</vt:lpstr>
      <vt:lpstr>PowerPoint Presentation</vt:lpstr>
      <vt:lpstr>Are business and AI goals aligned? Are there success metrics in place?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Redefining  Readiness for AI</dc:title>
  <dc:creator>Jessica Asuncion</dc:creator>
  <cp:lastModifiedBy>Mathew Garver</cp:lastModifiedBy>
  <cp:revision>3</cp:revision>
  <dcterms:created xsi:type="dcterms:W3CDTF">2025-08-15T12:09:10Z</dcterms:created>
  <dcterms:modified xsi:type="dcterms:W3CDTF">2025-08-26T13:01:54Z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2025-06-24T00:00:00Z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2025-08-15T00:00:00Z</vt:filetime>
  </property>
  <property fmtid="{D5CDD505-2E9C-101B-9397-08002B2CF9AE}" pid="5" name="Producer">
    <vt:lpwstr>Adobe PDF Library 25.1.51</vt:lpwstr>
  </property>
</Properties>
</file>