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0"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ED97D-97B9-42E9-9C70-C0460D5C32C1}" v="6" dt="2025-10-23T14:23:25.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ell, Christianne" userId="51be419d-baf3-491b-9299-6e31bb220330" providerId="ADAL" clId="{3D8ED97D-97B9-42E9-9C70-C0460D5C32C1}"/>
    <pc:docChg chg="modSld">
      <pc:chgData name="Cowell, Christianne" userId="51be419d-baf3-491b-9299-6e31bb220330" providerId="ADAL" clId="{3D8ED97D-97B9-42E9-9C70-C0460D5C32C1}" dt="2025-10-23T14:23:25.404" v="5" actId="20577"/>
      <pc:docMkLst>
        <pc:docMk/>
      </pc:docMkLst>
      <pc:sldChg chg="modSp">
        <pc:chgData name="Cowell, Christianne" userId="51be419d-baf3-491b-9299-6e31bb220330" providerId="ADAL" clId="{3D8ED97D-97B9-42E9-9C70-C0460D5C32C1}" dt="2025-10-23T14:23:25.404" v="5" actId="20577"/>
        <pc:sldMkLst>
          <pc:docMk/>
          <pc:sldMk cId="1141866911" sldId="256"/>
        </pc:sldMkLst>
        <pc:spChg chg="mod">
          <ac:chgData name="Cowell, Christianne" userId="51be419d-baf3-491b-9299-6e31bb220330" providerId="ADAL" clId="{3D8ED97D-97B9-42E9-9C70-C0460D5C32C1}" dt="2025-10-23T14:23:25.404" v="5" actId="20577"/>
          <ac:spMkLst>
            <pc:docMk/>
            <pc:sldMk cId="1141866911" sldId="256"/>
            <ac:spMk id="3" creationId="{87B4D499-49BC-B580-F02A-FAA51B1A448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8DE2DF-6BA2-435C-97F7-847A95CBF4A5}" type="doc">
      <dgm:prSet loTypeId="urn:microsoft.com/office/officeart/2005/8/layout/process5" loCatId="process" qsTypeId="urn:microsoft.com/office/officeart/2005/8/quickstyle/simple1" qsCatId="simple" csTypeId="urn:microsoft.com/office/officeart/2005/8/colors/colorful1" csCatId="colorful"/>
      <dgm:spPr/>
      <dgm:t>
        <a:bodyPr/>
        <a:lstStyle/>
        <a:p>
          <a:endParaRPr lang="en-US"/>
        </a:p>
      </dgm:t>
    </dgm:pt>
    <dgm:pt modelId="{D177F7F9-8B8F-43C9-84EC-218FD2E752DF}">
      <dgm:prSet/>
      <dgm:spPr/>
      <dgm:t>
        <a:bodyPr/>
        <a:lstStyle/>
        <a:p>
          <a:r>
            <a:rPr lang="en-US"/>
            <a:t>To enable children over the age of 10 to feel as though they have a role in the proceedings.</a:t>
          </a:r>
        </a:p>
      </dgm:t>
    </dgm:pt>
    <dgm:pt modelId="{90FBE0A6-8681-4702-8B08-94896D7FA41B}" type="parTrans" cxnId="{08DCD038-B1AA-4B92-A505-85BA2B0910D7}">
      <dgm:prSet/>
      <dgm:spPr/>
      <dgm:t>
        <a:bodyPr/>
        <a:lstStyle/>
        <a:p>
          <a:endParaRPr lang="en-US"/>
        </a:p>
      </dgm:t>
    </dgm:pt>
    <dgm:pt modelId="{92F6F688-49C7-40DC-9BE4-275F55F820B6}" type="sibTrans" cxnId="{08DCD038-B1AA-4B92-A505-85BA2B0910D7}">
      <dgm:prSet/>
      <dgm:spPr/>
      <dgm:t>
        <a:bodyPr/>
        <a:lstStyle/>
        <a:p>
          <a:endParaRPr lang="en-US"/>
        </a:p>
      </dgm:t>
    </dgm:pt>
    <dgm:pt modelId="{4EB66796-7311-4EDB-B9A1-81E09E3CBF9A}">
      <dgm:prSet/>
      <dgm:spPr/>
      <dgm:t>
        <a:bodyPr/>
        <a:lstStyle/>
        <a:p>
          <a:r>
            <a:rPr lang="en-US"/>
            <a:t>To ensure that children feel more involved and in control about what happens in their lives.</a:t>
          </a:r>
        </a:p>
      </dgm:t>
    </dgm:pt>
    <dgm:pt modelId="{D59ED458-788D-4BAA-9CCD-C3B29FC65361}" type="parTrans" cxnId="{0D264887-4E33-464A-89FA-8456157BE8C8}">
      <dgm:prSet/>
      <dgm:spPr/>
      <dgm:t>
        <a:bodyPr/>
        <a:lstStyle/>
        <a:p>
          <a:endParaRPr lang="en-US"/>
        </a:p>
      </dgm:t>
    </dgm:pt>
    <dgm:pt modelId="{8C849D1C-DE3E-4AD8-92CB-68F539CF1913}" type="sibTrans" cxnId="{0D264887-4E33-464A-89FA-8456157BE8C8}">
      <dgm:prSet/>
      <dgm:spPr/>
      <dgm:t>
        <a:bodyPr/>
        <a:lstStyle/>
        <a:p>
          <a:endParaRPr lang="en-US"/>
        </a:p>
      </dgm:t>
    </dgm:pt>
    <dgm:pt modelId="{61A9ACD2-F9BC-4778-8837-EB6122DC4D3C}">
      <dgm:prSet/>
      <dgm:spPr/>
      <dgm:t>
        <a:bodyPr/>
        <a:lstStyle/>
        <a:p>
          <a:r>
            <a:rPr lang="en-US"/>
            <a:t>To be able to see and talk directly to the Judge.</a:t>
          </a:r>
        </a:p>
      </dgm:t>
    </dgm:pt>
    <dgm:pt modelId="{880C854A-FBAA-4397-A10C-3E50B5408D05}" type="parTrans" cxnId="{62A89A0E-757E-4734-8443-62249D2399E7}">
      <dgm:prSet/>
      <dgm:spPr/>
      <dgm:t>
        <a:bodyPr/>
        <a:lstStyle/>
        <a:p>
          <a:endParaRPr lang="en-US"/>
        </a:p>
      </dgm:t>
    </dgm:pt>
    <dgm:pt modelId="{0F58FAA7-D2F6-4E2E-A0B6-666A4A4C35C7}" type="sibTrans" cxnId="{62A89A0E-757E-4734-8443-62249D2399E7}">
      <dgm:prSet/>
      <dgm:spPr/>
      <dgm:t>
        <a:bodyPr/>
        <a:lstStyle/>
        <a:p>
          <a:endParaRPr lang="en-US"/>
        </a:p>
      </dgm:t>
    </dgm:pt>
    <dgm:pt modelId="{E2B8431D-58E7-48F2-B871-C3CD26911CFE}">
      <dgm:prSet/>
      <dgm:spPr/>
      <dgm:t>
        <a:bodyPr/>
        <a:lstStyle/>
        <a:p>
          <a:r>
            <a:rPr lang="en-US"/>
            <a:t>To meet the Judge on more than one occasion, during the proceedings at a much earlier stage.</a:t>
          </a:r>
        </a:p>
      </dgm:t>
    </dgm:pt>
    <dgm:pt modelId="{3E65D027-98F8-46FC-9327-91251AD62CCA}" type="parTrans" cxnId="{C2C8BC32-1DD0-4826-BA06-10EABCFF0B5A}">
      <dgm:prSet/>
      <dgm:spPr/>
      <dgm:t>
        <a:bodyPr/>
        <a:lstStyle/>
        <a:p>
          <a:endParaRPr lang="en-US"/>
        </a:p>
      </dgm:t>
    </dgm:pt>
    <dgm:pt modelId="{EB93E44A-143B-492F-B7A1-C25A8B9DD140}" type="sibTrans" cxnId="{C2C8BC32-1DD0-4826-BA06-10EABCFF0B5A}">
      <dgm:prSet/>
      <dgm:spPr/>
      <dgm:t>
        <a:bodyPr/>
        <a:lstStyle/>
        <a:p>
          <a:endParaRPr lang="en-US"/>
        </a:p>
      </dgm:t>
    </dgm:pt>
    <dgm:pt modelId="{08C7453A-E9C1-435B-AE1D-16016D9EAE25}" type="pres">
      <dgm:prSet presAssocID="{228DE2DF-6BA2-435C-97F7-847A95CBF4A5}" presName="diagram" presStyleCnt="0">
        <dgm:presLayoutVars>
          <dgm:dir/>
          <dgm:resizeHandles val="exact"/>
        </dgm:presLayoutVars>
      </dgm:prSet>
      <dgm:spPr/>
    </dgm:pt>
    <dgm:pt modelId="{F9E18F0A-0388-4A9C-8840-CD49421CDBF9}" type="pres">
      <dgm:prSet presAssocID="{D177F7F9-8B8F-43C9-84EC-218FD2E752DF}" presName="node" presStyleLbl="node1" presStyleIdx="0" presStyleCnt="4">
        <dgm:presLayoutVars>
          <dgm:bulletEnabled val="1"/>
        </dgm:presLayoutVars>
      </dgm:prSet>
      <dgm:spPr/>
    </dgm:pt>
    <dgm:pt modelId="{6926C00C-C862-4B91-82AA-DC58AB11A9EA}" type="pres">
      <dgm:prSet presAssocID="{92F6F688-49C7-40DC-9BE4-275F55F820B6}" presName="sibTrans" presStyleLbl="sibTrans2D1" presStyleIdx="0" presStyleCnt="3"/>
      <dgm:spPr/>
    </dgm:pt>
    <dgm:pt modelId="{E4D13ABC-5576-4A03-94CA-1D9C31A5C9AD}" type="pres">
      <dgm:prSet presAssocID="{92F6F688-49C7-40DC-9BE4-275F55F820B6}" presName="connectorText" presStyleLbl="sibTrans2D1" presStyleIdx="0" presStyleCnt="3"/>
      <dgm:spPr/>
    </dgm:pt>
    <dgm:pt modelId="{B68DDB4A-D077-4FD8-B685-B96F6998D72D}" type="pres">
      <dgm:prSet presAssocID="{4EB66796-7311-4EDB-B9A1-81E09E3CBF9A}" presName="node" presStyleLbl="node1" presStyleIdx="1" presStyleCnt="4">
        <dgm:presLayoutVars>
          <dgm:bulletEnabled val="1"/>
        </dgm:presLayoutVars>
      </dgm:prSet>
      <dgm:spPr/>
    </dgm:pt>
    <dgm:pt modelId="{83AC6E90-4508-439A-AB07-76D3ADE7F0DD}" type="pres">
      <dgm:prSet presAssocID="{8C849D1C-DE3E-4AD8-92CB-68F539CF1913}" presName="sibTrans" presStyleLbl="sibTrans2D1" presStyleIdx="1" presStyleCnt="3"/>
      <dgm:spPr/>
    </dgm:pt>
    <dgm:pt modelId="{DF8F1905-95F2-410C-8187-F0911F543FDD}" type="pres">
      <dgm:prSet presAssocID="{8C849D1C-DE3E-4AD8-92CB-68F539CF1913}" presName="connectorText" presStyleLbl="sibTrans2D1" presStyleIdx="1" presStyleCnt="3"/>
      <dgm:spPr/>
    </dgm:pt>
    <dgm:pt modelId="{90DCBAE8-CA48-4208-8892-0F92BCDECAEC}" type="pres">
      <dgm:prSet presAssocID="{61A9ACD2-F9BC-4778-8837-EB6122DC4D3C}" presName="node" presStyleLbl="node1" presStyleIdx="2" presStyleCnt="4">
        <dgm:presLayoutVars>
          <dgm:bulletEnabled val="1"/>
        </dgm:presLayoutVars>
      </dgm:prSet>
      <dgm:spPr/>
    </dgm:pt>
    <dgm:pt modelId="{6A844CD3-2BAF-4DB2-BBE3-AFEC9A0EA8A8}" type="pres">
      <dgm:prSet presAssocID="{0F58FAA7-D2F6-4E2E-A0B6-666A4A4C35C7}" presName="sibTrans" presStyleLbl="sibTrans2D1" presStyleIdx="2" presStyleCnt="3"/>
      <dgm:spPr/>
    </dgm:pt>
    <dgm:pt modelId="{50D8401D-CA43-4355-8252-66E082F54728}" type="pres">
      <dgm:prSet presAssocID="{0F58FAA7-D2F6-4E2E-A0B6-666A4A4C35C7}" presName="connectorText" presStyleLbl="sibTrans2D1" presStyleIdx="2" presStyleCnt="3"/>
      <dgm:spPr/>
    </dgm:pt>
    <dgm:pt modelId="{30ED03DD-64C8-42D9-B791-F924FCE88BA7}" type="pres">
      <dgm:prSet presAssocID="{E2B8431D-58E7-48F2-B871-C3CD26911CFE}" presName="node" presStyleLbl="node1" presStyleIdx="3" presStyleCnt="4">
        <dgm:presLayoutVars>
          <dgm:bulletEnabled val="1"/>
        </dgm:presLayoutVars>
      </dgm:prSet>
      <dgm:spPr/>
    </dgm:pt>
  </dgm:ptLst>
  <dgm:cxnLst>
    <dgm:cxn modelId="{09C9A705-505D-43A4-9DE4-4C975079650D}" type="presOf" srcId="{8C849D1C-DE3E-4AD8-92CB-68F539CF1913}" destId="{83AC6E90-4508-439A-AB07-76D3ADE7F0DD}" srcOrd="0" destOrd="0" presId="urn:microsoft.com/office/officeart/2005/8/layout/process5"/>
    <dgm:cxn modelId="{F432890B-C89E-4BE9-92BA-5369E25E1284}" type="presOf" srcId="{0F58FAA7-D2F6-4E2E-A0B6-666A4A4C35C7}" destId="{6A844CD3-2BAF-4DB2-BBE3-AFEC9A0EA8A8}" srcOrd="0" destOrd="0" presId="urn:microsoft.com/office/officeart/2005/8/layout/process5"/>
    <dgm:cxn modelId="{62A89A0E-757E-4734-8443-62249D2399E7}" srcId="{228DE2DF-6BA2-435C-97F7-847A95CBF4A5}" destId="{61A9ACD2-F9BC-4778-8837-EB6122DC4D3C}" srcOrd="2" destOrd="0" parTransId="{880C854A-FBAA-4397-A10C-3E50B5408D05}" sibTransId="{0F58FAA7-D2F6-4E2E-A0B6-666A4A4C35C7}"/>
    <dgm:cxn modelId="{181F1F14-204A-4A00-8706-A308630F4DC7}" type="presOf" srcId="{92F6F688-49C7-40DC-9BE4-275F55F820B6}" destId="{6926C00C-C862-4B91-82AA-DC58AB11A9EA}" srcOrd="0" destOrd="0" presId="urn:microsoft.com/office/officeart/2005/8/layout/process5"/>
    <dgm:cxn modelId="{DB8EE228-0AFB-483F-A1AF-486AD64B39D7}" type="presOf" srcId="{E2B8431D-58E7-48F2-B871-C3CD26911CFE}" destId="{30ED03DD-64C8-42D9-B791-F924FCE88BA7}" srcOrd="0" destOrd="0" presId="urn:microsoft.com/office/officeart/2005/8/layout/process5"/>
    <dgm:cxn modelId="{8EFD4C2B-B7E1-490A-81D9-1FB45410DCAF}" type="presOf" srcId="{228DE2DF-6BA2-435C-97F7-847A95CBF4A5}" destId="{08C7453A-E9C1-435B-AE1D-16016D9EAE25}" srcOrd="0" destOrd="0" presId="urn:microsoft.com/office/officeart/2005/8/layout/process5"/>
    <dgm:cxn modelId="{0A9F462D-3915-4EC0-B6EC-565A1FB53521}" type="presOf" srcId="{92F6F688-49C7-40DC-9BE4-275F55F820B6}" destId="{E4D13ABC-5576-4A03-94CA-1D9C31A5C9AD}" srcOrd="1" destOrd="0" presId="urn:microsoft.com/office/officeart/2005/8/layout/process5"/>
    <dgm:cxn modelId="{C2C8BC32-1DD0-4826-BA06-10EABCFF0B5A}" srcId="{228DE2DF-6BA2-435C-97F7-847A95CBF4A5}" destId="{E2B8431D-58E7-48F2-B871-C3CD26911CFE}" srcOrd="3" destOrd="0" parTransId="{3E65D027-98F8-46FC-9327-91251AD62CCA}" sibTransId="{EB93E44A-143B-492F-B7A1-C25A8B9DD140}"/>
    <dgm:cxn modelId="{08DCD038-B1AA-4B92-A505-85BA2B0910D7}" srcId="{228DE2DF-6BA2-435C-97F7-847A95CBF4A5}" destId="{D177F7F9-8B8F-43C9-84EC-218FD2E752DF}" srcOrd="0" destOrd="0" parTransId="{90FBE0A6-8681-4702-8B08-94896D7FA41B}" sibTransId="{92F6F688-49C7-40DC-9BE4-275F55F820B6}"/>
    <dgm:cxn modelId="{EADF2D6A-1A9D-4FC4-9A73-59BC1257720E}" type="presOf" srcId="{61A9ACD2-F9BC-4778-8837-EB6122DC4D3C}" destId="{90DCBAE8-CA48-4208-8892-0F92BCDECAEC}" srcOrd="0" destOrd="0" presId="urn:microsoft.com/office/officeart/2005/8/layout/process5"/>
    <dgm:cxn modelId="{709F5981-48EB-4302-86C3-63F71A64F3DA}" type="presOf" srcId="{0F58FAA7-D2F6-4E2E-A0B6-666A4A4C35C7}" destId="{50D8401D-CA43-4355-8252-66E082F54728}" srcOrd="1" destOrd="0" presId="urn:microsoft.com/office/officeart/2005/8/layout/process5"/>
    <dgm:cxn modelId="{0D264887-4E33-464A-89FA-8456157BE8C8}" srcId="{228DE2DF-6BA2-435C-97F7-847A95CBF4A5}" destId="{4EB66796-7311-4EDB-B9A1-81E09E3CBF9A}" srcOrd="1" destOrd="0" parTransId="{D59ED458-788D-4BAA-9CCD-C3B29FC65361}" sibTransId="{8C849D1C-DE3E-4AD8-92CB-68F539CF1913}"/>
    <dgm:cxn modelId="{0BFA33C2-FF10-4467-AD3C-1E8E59446A32}" type="presOf" srcId="{D177F7F9-8B8F-43C9-84EC-218FD2E752DF}" destId="{F9E18F0A-0388-4A9C-8840-CD49421CDBF9}" srcOrd="0" destOrd="0" presId="urn:microsoft.com/office/officeart/2005/8/layout/process5"/>
    <dgm:cxn modelId="{87EB8AE0-22C8-42B5-A5B8-8C490BB471CE}" type="presOf" srcId="{8C849D1C-DE3E-4AD8-92CB-68F539CF1913}" destId="{DF8F1905-95F2-410C-8187-F0911F543FDD}" srcOrd="1" destOrd="0" presId="urn:microsoft.com/office/officeart/2005/8/layout/process5"/>
    <dgm:cxn modelId="{9D24A7E1-320C-47AD-9CDB-03B7F919F463}" type="presOf" srcId="{4EB66796-7311-4EDB-B9A1-81E09E3CBF9A}" destId="{B68DDB4A-D077-4FD8-B685-B96F6998D72D}" srcOrd="0" destOrd="0" presId="urn:microsoft.com/office/officeart/2005/8/layout/process5"/>
    <dgm:cxn modelId="{7A91FBCC-EAF5-4D88-A567-8262C7CB5365}" type="presParOf" srcId="{08C7453A-E9C1-435B-AE1D-16016D9EAE25}" destId="{F9E18F0A-0388-4A9C-8840-CD49421CDBF9}" srcOrd="0" destOrd="0" presId="urn:microsoft.com/office/officeart/2005/8/layout/process5"/>
    <dgm:cxn modelId="{1BFFDB08-F928-4D01-B360-F9DB4F7EF465}" type="presParOf" srcId="{08C7453A-E9C1-435B-AE1D-16016D9EAE25}" destId="{6926C00C-C862-4B91-82AA-DC58AB11A9EA}" srcOrd="1" destOrd="0" presId="urn:microsoft.com/office/officeart/2005/8/layout/process5"/>
    <dgm:cxn modelId="{FDF6050D-6815-478A-9E29-7EA1F418D67E}" type="presParOf" srcId="{6926C00C-C862-4B91-82AA-DC58AB11A9EA}" destId="{E4D13ABC-5576-4A03-94CA-1D9C31A5C9AD}" srcOrd="0" destOrd="0" presId="urn:microsoft.com/office/officeart/2005/8/layout/process5"/>
    <dgm:cxn modelId="{BC1BAE47-72EC-461B-B3B2-F590814B4145}" type="presParOf" srcId="{08C7453A-E9C1-435B-AE1D-16016D9EAE25}" destId="{B68DDB4A-D077-4FD8-B685-B96F6998D72D}" srcOrd="2" destOrd="0" presId="urn:microsoft.com/office/officeart/2005/8/layout/process5"/>
    <dgm:cxn modelId="{723A039E-B227-477A-A53C-6892536A459E}" type="presParOf" srcId="{08C7453A-E9C1-435B-AE1D-16016D9EAE25}" destId="{83AC6E90-4508-439A-AB07-76D3ADE7F0DD}" srcOrd="3" destOrd="0" presId="urn:microsoft.com/office/officeart/2005/8/layout/process5"/>
    <dgm:cxn modelId="{E7C704FE-F130-49E5-9D83-2BD5E382A42D}" type="presParOf" srcId="{83AC6E90-4508-439A-AB07-76D3ADE7F0DD}" destId="{DF8F1905-95F2-410C-8187-F0911F543FDD}" srcOrd="0" destOrd="0" presId="urn:microsoft.com/office/officeart/2005/8/layout/process5"/>
    <dgm:cxn modelId="{7DAB52F1-64FD-4EFE-BB14-FED329847044}" type="presParOf" srcId="{08C7453A-E9C1-435B-AE1D-16016D9EAE25}" destId="{90DCBAE8-CA48-4208-8892-0F92BCDECAEC}" srcOrd="4" destOrd="0" presId="urn:microsoft.com/office/officeart/2005/8/layout/process5"/>
    <dgm:cxn modelId="{ED8482FD-DE12-43CF-94B4-57690FA09A93}" type="presParOf" srcId="{08C7453A-E9C1-435B-AE1D-16016D9EAE25}" destId="{6A844CD3-2BAF-4DB2-BBE3-AFEC9A0EA8A8}" srcOrd="5" destOrd="0" presId="urn:microsoft.com/office/officeart/2005/8/layout/process5"/>
    <dgm:cxn modelId="{CD0E3A76-7314-48A3-9F3C-CB169678571D}" type="presParOf" srcId="{6A844CD3-2BAF-4DB2-BBE3-AFEC9A0EA8A8}" destId="{50D8401D-CA43-4355-8252-66E082F54728}" srcOrd="0" destOrd="0" presId="urn:microsoft.com/office/officeart/2005/8/layout/process5"/>
    <dgm:cxn modelId="{F980354A-C829-48C3-BD67-4A6CF0F6426E}" type="presParOf" srcId="{08C7453A-E9C1-435B-AE1D-16016D9EAE25}" destId="{30ED03DD-64C8-42D9-B791-F924FCE88BA7}"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04D9B9-EE9C-4E37-AB32-FC15116B2E3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ADD5B15-96FD-4D7A-952A-B18DA8D5347B}">
      <dgm:prSet/>
      <dgm:spPr/>
      <dgm:t>
        <a:bodyPr/>
        <a:lstStyle/>
        <a:p>
          <a:r>
            <a:rPr lang="en-GB"/>
            <a:t>It is an opportunity for the child to speak freely to the Judge and explain what matters to them.  </a:t>
          </a:r>
          <a:endParaRPr lang="en-US"/>
        </a:p>
      </dgm:t>
    </dgm:pt>
    <dgm:pt modelId="{84A5D814-F3F6-45C1-BDC3-9851CE259ADF}" type="parTrans" cxnId="{BBE5712D-58D5-4F8B-8447-AAF653FEA261}">
      <dgm:prSet/>
      <dgm:spPr/>
      <dgm:t>
        <a:bodyPr/>
        <a:lstStyle/>
        <a:p>
          <a:endParaRPr lang="en-US"/>
        </a:p>
      </dgm:t>
    </dgm:pt>
    <dgm:pt modelId="{AD2DDBA7-E4B9-4BC8-9BC2-672A32A951F6}" type="sibTrans" cxnId="{BBE5712D-58D5-4F8B-8447-AAF653FEA261}">
      <dgm:prSet/>
      <dgm:spPr/>
      <dgm:t>
        <a:bodyPr/>
        <a:lstStyle/>
        <a:p>
          <a:endParaRPr lang="en-US"/>
        </a:p>
      </dgm:t>
    </dgm:pt>
    <dgm:pt modelId="{DFF7EA47-C542-4729-9346-726886149934}">
      <dgm:prSet/>
      <dgm:spPr/>
      <dgm:t>
        <a:bodyPr/>
        <a:lstStyle/>
        <a:p>
          <a:r>
            <a:rPr lang="en-GB" dirty="0"/>
            <a:t>Prior to the first meeting (which takes place in Manchester just after the CMH) the key social worker completes a My Plan with the child and that can be discussed.</a:t>
          </a:r>
          <a:endParaRPr lang="en-US" dirty="0"/>
        </a:p>
      </dgm:t>
    </dgm:pt>
    <dgm:pt modelId="{C68B293B-F716-44DA-BD4A-A9C6F4C28F5B}" type="parTrans" cxnId="{984A3BA7-7C7B-469B-9D43-93CD0CA72FB0}">
      <dgm:prSet/>
      <dgm:spPr/>
      <dgm:t>
        <a:bodyPr/>
        <a:lstStyle/>
        <a:p>
          <a:endParaRPr lang="en-US"/>
        </a:p>
      </dgm:t>
    </dgm:pt>
    <dgm:pt modelId="{805607EF-3045-439B-B23F-3022510DE526}" type="sibTrans" cxnId="{984A3BA7-7C7B-469B-9D43-93CD0CA72FB0}">
      <dgm:prSet/>
      <dgm:spPr/>
      <dgm:t>
        <a:bodyPr/>
        <a:lstStyle/>
        <a:p>
          <a:endParaRPr lang="en-US"/>
        </a:p>
      </dgm:t>
    </dgm:pt>
    <dgm:pt modelId="{43E584DE-884E-48D3-86BA-0E6721D0FA08}">
      <dgm:prSet/>
      <dgm:spPr/>
      <dgm:t>
        <a:bodyPr/>
        <a:lstStyle/>
        <a:p>
          <a:r>
            <a:rPr lang="en-GB"/>
            <a:t>The child can discuss the plan with their Judge, who will try and make sure it happens.</a:t>
          </a:r>
          <a:endParaRPr lang="en-US"/>
        </a:p>
      </dgm:t>
    </dgm:pt>
    <dgm:pt modelId="{E051AC0A-F403-48EC-8586-14414B5EF2B4}" type="parTrans" cxnId="{101214A5-1656-42B1-BBCB-A47AA8ED9362}">
      <dgm:prSet/>
      <dgm:spPr/>
      <dgm:t>
        <a:bodyPr/>
        <a:lstStyle/>
        <a:p>
          <a:endParaRPr lang="en-US"/>
        </a:p>
      </dgm:t>
    </dgm:pt>
    <dgm:pt modelId="{18434C19-0EF3-4FE4-9687-A23817FAD8B5}" type="sibTrans" cxnId="{101214A5-1656-42B1-BBCB-A47AA8ED9362}">
      <dgm:prSet/>
      <dgm:spPr/>
      <dgm:t>
        <a:bodyPr/>
        <a:lstStyle/>
        <a:p>
          <a:endParaRPr lang="en-US"/>
        </a:p>
      </dgm:t>
    </dgm:pt>
    <dgm:pt modelId="{2EE024F2-406E-4A25-9F42-826FF10DB350}">
      <dgm:prSet/>
      <dgm:spPr/>
      <dgm:t>
        <a:bodyPr/>
        <a:lstStyle/>
        <a:p>
          <a:r>
            <a:rPr lang="en-GB"/>
            <a:t>The child can indicate their wishes and feelings and that allows the Judge to take this into account.</a:t>
          </a:r>
          <a:endParaRPr lang="en-US"/>
        </a:p>
      </dgm:t>
    </dgm:pt>
    <dgm:pt modelId="{2F76095B-3187-464B-8E72-84792337AF8D}" type="parTrans" cxnId="{2705B96D-4B6B-40B0-961B-EDEE07C0517E}">
      <dgm:prSet/>
      <dgm:spPr/>
      <dgm:t>
        <a:bodyPr/>
        <a:lstStyle/>
        <a:p>
          <a:endParaRPr lang="en-US"/>
        </a:p>
      </dgm:t>
    </dgm:pt>
    <dgm:pt modelId="{FA98ED45-801F-4ADC-B6C2-07A2E5946739}" type="sibTrans" cxnId="{2705B96D-4B6B-40B0-961B-EDEE07C0517E}">
      <dgm:prSet/>
      <dgm:spPr/>
      <dgm:t>
        <a:bodyPr/>
        <a:lstStyle/>
        <a:p>
          <a:endParaRPr lang="en-US"/>
        </a:p>
      </dgm:t>
    </dgm:pt>
    <dgm:pt modelId="{3E7088FB-E6C0-4B63-8494-D199564720BF}">
      <dgm:prSet/>
      <dgm:spPr/>
      <dgm:t>
        <a:bodyPr/>
        <a:lstStyle/>
        <a:p>
          <a:r>
            <a:rPr lang="en-GB"/>
            <a:t>Children do not have to be involved if they do not wish to be part of the pilot.</a:t>
          </a:r>
          <a:endParaRPr lang="en-US"/>
        </a:p>
      </dgm:t>
    </dgm:pt>
    <dgm:pt modelId="{58BB3EEC-98AD-4C9A-8409-4D752A05A3E2}" type="parTrans" cxnId="{5493228E-0C34-4FB9-8055-F19E34B7A007}">
      <dgm:prSet/>
      <dgm:spPr/>
      <dgm:t>
        <a:bodyPr/>
        <a:lstStyle/>
        <a:p>
          <a:endParaRPr lang="en-US"/>
        </a:p>
      </dgm:t>
    </dgm:pt>
    <dgm:pt modelId="{F3C10878-B6D0-4284-A98F-065FE761B96D}" type="sibTrans" cxnId="{5493228E-0C34-4FB9-8055-F19E34B7A007}">
      <dgm:prSet/>
      <dgm:spPr/>
      <dgm:t>
        <a:bodyPr/>
        <a:lstStyle/>
        <a:p>
          <a:endParaRPr lang="en-US"/>
        </a:p>
      </dgm:t>
    </dgm:pt>
    <dgm:pt modelId="{B8719AC5-5A64-481F-8CF8-65EFE735104F}" type="pres">
      <dgm:prSet presAssocID="{7104D9B9-EE9C-4E37-AB32-FC15116B2E39}" presName="linear" presStyleCnt="0">
        <dgm:presLayoutVars>
          <dgm:animLvl val="lvl"/>
          <dgm:resizeHandles val="exact"/>
        </dgm:presLayoutVars>
      </dgm:prSet>
      <dgm:spPr/>
    </dgm:pt>
    <dgm:pt modelId="{A08CEBC0-3572-44EA-964C-B9DE6966F339}" type="pres">
      <dgm:prSet presAssocID="{2ADD5B15-96FD-4D7A-952A-B18DA8D5347B}" presName="parentText" presStyleLbl="node1" presStyleIdx="0" presStyleCnt="5">
        <dgm:presLayoutVars>
          <dgm:chMax val="0"/>
          <dgm:bulletEnabled val="1"/>
        </dgm:presLayoutVars>
      </dgm:prSet>
      <dgm:spPr/>
    </dgm:pt>
    <dgm:pt modelId="{40BB3901-7783-4552-AF79-51BFA65AE6A3}" type="pres">
      <dgm:prSet presAssocID="{AD2DDBA7-E4B9-4BC8-9BC2-672A32A951F6}" presName="spacer" presStyleCnt="0"/>
      <dgm:spPr/>
    </dgm:pt>
    <dgm:pt modelId="{F5C96B84-F18A-4F0D-B84A-292D695DFFCD}" type="pres">
      <dgm:prSet presAssocID="{DFF7EA47-C542-4729-9346-726886149934}" presName="parentText" presStyleLbl="node1" presStyleIdx="1" presStyleCnt="5">
        <dgm:presLayoutVars>
          <dgm:chMax val="0"/>
          <dgm:bulletEnabled val="1"/>
        </dgm:presLayoutVars>
      </dgm:prSet>
      <dgm:spPr/>
    </dgm:pt>
    <dgm:pt modelId="{991CE18E-AF61-4121-B81F-A44810A45748}" type="pres">
      <dgm:prSet presAssocID="{805607EF-3045-439B-B23F-3022510DE526}" presName="spacer" presStyleCnt="0"/>
      <dgm:spPr/>
    </dgm:pt>
    <dgm:pt modelId="{C62C5A61-35BA-4865-AF19-4533C4FA451E}" type="pres">
      <dgm:prSet presAssocID="{43E584DE-884E-48D3-86BA-0E6721D0FA08}" presName="parentText" presStyleLbl="node1" presStyleIdx="2" presStyleCnt="5">
        <dgm:presLayoutVars>
          <dgm:chMax val="0"/>
          <dgm:bulletEnabled val="1"/>
        </dgm:presLayoutVars>
      </dgm:prSet>
      <dgm:spPr/>
    </dgm:pt>
    <dgm:pt modelId="{C35E6741-1B48-41EC-A91C-BC0A859BD24B}" type="pres">
      <dgm:prSet presAssocID="{18434C19-0EF3-4FE4-9687-A23817FAD8B5}" presName="spacer" presStyleCnt="0"/>
      <dgm:spPr/>
    </dgm:pt>
    <dgm:pt modelId="{84D28474-F1FD-49A9-97B8-FD236EC893C1}" type="pres">
      <dgm:prSet presAssocID="{2EE024F2-406E-4A25-9F42-826FF10DB350}" presName="parentText" presStyleLbl="node1" presStyleIdx="3" presStyleCnt="5">
        <dgm:presLayoutVars>
          <dgm:chMax val="0"/>
          <dgm:bulletEnabled val="1"/>
        </dgm:presLayoutVars>
      </dgm:prSet>
      <dgm:spPr/>
    </dgm:pt>
    <dgm:pt modelId="{415F0034-5609-471E-B599-3CB17D134D67}" type="pres">
      <dgm:prSet presAssocID="{FA98ED45-801F-4ADC-B6C2-07A2E5946739}" presName="spacer" presStyleCnt="0"/>
      <dgm:spPr/>
    </dgm:pt>
    <dgm:pt modelId="{360D4513-56EE-48C9-B288-668D98180718}" type="pres">
      <dgm:prSet presAssocID="{3E7088FB-E6C0-4B63-8494-D199564720BF}" presName="parentText" presStyleLbl="node1" presStyleIdx="4" presStyleCnt="5">
        <dgm:presLayoutVars>
          <dgm:chMax val="0"/>
          <dgm:bulletEnabled val="1"/>
        </dgm:presLayoutVars>
      </dgm:prSet>
      <dgm:spPr/>
    </dgm:pt>
  </dgm:ptLst>
  <dgm:cxnLst>
    <dgm:cxn modelId="{BBE5712D-58D5-4F8B-8447-AAF653FEA261}" srcId="{7104D9B9-EE9C-4E37-AB32-FC15116B2E39}" destId="{2ADD5B15-96FD-4D7A-952A-B18DA8D5347B}" srcOrd="0" destOrd="0" parTransId="{84A5D814-F3F6-45C1-BDC3-9851CE259ADF}" sibTransId="{AD2DDBA7-E4B9-4BC8-9BC2-672A32A951F6}"/>
    <dgm:cxn modelId="{74687841-6AA7-4C33-8081-748226E0A6B5}" type="presOf" srcId="{3E7088FB-E6C0-4B63-8494-D199564720BF}" destId="{360D4513-56EE-48C9-B288-668D98180718}" srcOrd="0" destOrd="0" presId="urn:microsoft.com/office/officeart/2005/8/layout/vList2"/>
    <dgm:cxn modelId="{2705B96D-4B6B-40B0-961B-EDEE07C0517E}" srcId="{7104D9B9-EE9C-4E37-AB32-FC15116B2E39}" destId="{2EE024F2-406E-4A25-9F42-826FF10DB350}" srcOrd="3" destOrd="0" parTransId="{2F76095B-3187-464B-8E72-84792337AF8D}" sibTransId="{FA98ED45-801F-4ADC-B6C2-07A2E5946739}"/>
    <dgm:cxn modelId="{0B6D1889-639F-466B-8FA3-3F32A409D2D5}" type="presOf" srcId="{43E584DE-884E-48D3-86BA-0E6721D0FA08}" destId="{C62C5A61-35BA-4865-AF19-4533C4FA451E}" srcOrd="0" destOrd="0" presId="urn:microsoft.com/office/officeart/2005/8/layout/vList2"/>
    <dgm:cxn modelId="{5493228E-0C34-4FB9-8055-F19E34B7A007}" srcId="{7104D9B9-EE9C-4E37-AB32-FC15116B2E39}" destId="{3E7088FB-E6C0-4B63-8494-D199564720BF}" srcOrd="4" destOrd="0" parTransId="{58BB3EEC-98AD-4C9A-8409-4D752A05A3E2}" sibTransId="{F3C10878-B6D0-4284-A98F-065FE761B96D}"/>
    <dgm:cxn modelId="{0D990A95-B624-4710-B20B-2C69EA30391D}" type="presOf" srcId="{DFF7EA47-C542-4729-9346-726886149934}" destId="{F5C96B84-F18A-4F0D-B84A-292D695DFFCD}" srcOrd="0" destOrd="0" presId="urn:microsoft.com/office/officeart/2005/8/layout/vList2"/>
    <dgm:cxn modelId="{CB850A99-2407-40D7-B9CB-CC0E7F2E1CF4}" type="presOf" srcId="{7104D9B9-EE9C-4E37-AB32-FC15116B2E39}" destId="{B8719AC5-5A64-481F-8CF8-65EFE735104F}" srcOrd="0" destOrd="0" presId="urn:microsoft.com/office/officeart/2005/8/layout/vList2"/>
    <dgm:cxn modelId="{BC5E969E-727A-4FF1-8567-B87BC28513D5}" type="presOf" srcId="{2EE024F2-406E-4A25-9F42-826FF10DB350}" destId="{84D28474-F1FD-49A9-97B8-FD236EC893C1}" srcOrd="0" destOrd="0" presId="urn:microsoft.com/office/officeart/2005/8/layout/vList2"/>
    <dgm:cxn modelId="{101214A5-1656-42B1-BBCB-A47AA8ED9362}" srcId="{7104D9B9-EE9C-4E37-AB32-FC15116B2E39}" destId="{43E584DE-884E-48D3-86BA-0E6721D0FA08}" srcOrd="2" destOrd="0" parTransId="{E051AC0A-F403-48EC-8586-14414B5EF2B4}" sibTransId="{18434C19-0EF3-4FE4-9687-A23817FAD8B5}"/>
    <dgm:cxn modelId="{984A3BA7-7C7B-469B-9D43-93CD0CA72FB0}" srcId="{7104D9B9-EE9C-4E37-AB32-FC15116B2E39}" destId="{DFF7EA47-C542-4729-9346-726886149934}" srcOrd="1" destOrd="0" parTransId="{C68B293B-F716-44DA-BD4A-A9C6F4C28F5B}" sibTransId="{805607EF-3045-439B-B23F-3022510DE526}"/>
    <dgm:cxn modelId="{23C8B6CF-055A-47AB-AEE1-894CA76CF12B}" type="presOf" srcId="{2ADD5B15-96FD-4D7A-952A-B18DA8D5347B}" destId="{A08CEBC0-3572-44EA-964C-B9DE6966F339}" srcOrd="0" destOrd="0" presId="urn:microsoft.com/office/officeart/2005/8/layout/vList2"/>
    <dgm:cxn modelId="{1821FDFB-30EB-4BEB-BD0C-652281DB1C7A}" type="presParOf" srcId="{B8719AC5-5A64-481F-8CF8-65EFE735104F}" destId="{A08CEBC0-3572-44EA-964C-B9DE6966F339}" srcOrd="0" destOrd="0" presId="urn:microsoft.com/office/officeart/2005/8/layout/vList2"/>
    <dgm:cxn modelId="{DE21665F-5618-44B5-9717-5C3532EF7C35}" type="presParOf" srcId="{B8719AC5-5A64-481F-8CF8-65EFE735104F}" destId="{40BB3901-7783-4552-AF79-51BFA65AE6A3}" srcOrd="1" destOrd="0" presId="urn:microsoft.com/office/officeart/2005/8/layout/vList2"/>
    <dgm:cxn modelId="{D36D307B-E1E5-4324-8AEB-949191C2FBA8}" type="presParOf" srcId="{B8719AC5-5A64-481F-8CF8-65EFE735104F}" destId="{F5C96B84-F18A-4F0D-B84A-292D695DFFCD}" srcOrd="2" destOrd="0" presId="urn:microsoft.com/office/officeart/2005/8/layout/vList2"/>
    <dgm:cxn modelId="{CAB256D3-94B4-4A4D-AF96-768A785AA0D4}" type="presParOf" srcId="{B8719AC5-5A64-481F-8CF8-65EFE735104F}" destId="{991CE18E-AF61-4121-B81F-A44810A45748}" srcOrd="3" destOrd="0" presId="urn:microsoft.com/office/officeart/2005/8/layout/vList2"/>
    <dgm:cxn modelId="{703F19DB-526C-4495-8561-D793D3B16648}" type="presParOf" srcId="{B8719AC5-5A64-481F-8CF8-65EFE735104F}" destId="{C62C5A61-35BA-4865-AF19-4533C4FA451E}" srcOrd="4" destOrd="0" presId="urn:microsoft.com/office/officeart/2005/8/layout/vList2"/>
    <dgm:cxn modelId="{55C0C838-7C92-48C5-B38A-1771ED6C4FCD}" type="presParOf" srcId="{B8719AC5-5A64-481F-8CF8-65EFE735104F}" destId="{C35E6741-1B48-41EC-A91C-BC0A859BD24B}" srcOrd="5" destOrd="0" presId="urn:microsoft.com/office/officeart/2005/8/layout/vList2"/>
    <dgm:cxn modelId="{1AF6DD8A-DF18-4BEA-A0A7-3D97C1FAFC54}" type="presParOf" srcId="{B8719AC5-5A64-481F-8CF8-65EFE735104F}" destId="{84D28474-F1FD-49A9-97B8-FD236EC893C1}" srcOrd="6" destOrd="0" presId="urn:microsoft.com/office/officeart/2005/8/layout/vList2"/>
    <dgm:cxn modelId="{842EB288-FCCF-4745-A9ED-6450C0AC354D}" type="presParOf" srcId="{B8719AC5-5A64-481F-8CF8-65EFE735104F}" destId="{415F0034-5609-471E-B599-3CB17D134D67}" srcOrd="7" destOrd="0" presId="urn:microsoft.com/office/officeart/2005/8/layout/vList2"/>
    <dgm:cxn modelId="{DFAE17B9-D8F9-4794-8D5A-B3195EEECB10}" type="presParOf" srcId="{B8719AC5-5A64-481F-8CF8-65EFE735104F}" destId="{360D4513-56EE-48C9-B288-668D9818071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18F0A-0388-4A9C-8840-CD49421CDBF9}">
      <dsp:nvSpPr>
        <dsp:cNvPr id="0" name=""/>
        <dsp:cNvSpPr/>
      </dsp:nvSpPr>
      <dsp:spPr>
        <a:xfrm>
          <a:off x="89703" y="2761"/>
          <a:ext cx="2510751" cy="150645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 enable children over the age of 10 to feel as though they have a role in the proceedings.</a:t>
          </a:r>
        </a:p>
      </dsp:txBody>
      <dsp:txXfrm>
        <a:off x="133825" y="46883"/>
        <a:ext cx="2422507" cy="1418206"/>
      </dsp:txXfrm>
    </dsp:sp>
    <dsp:sp modelId="{6926C00C-C862-4B91-82AA-DC58AB11A9EA}">
      <dsp:nvSpPr>
        <dsp:cNvPr id="0" name=""/>
        <dsp:cNvSpPr/>
      </dsp:nvSpPr>
      <dsp:spPr>
        <a:xfrm>
          <a:off x="2821400" y="444653"/>
          <a:ext cx="532279" cy="6226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2821400" y="569186"/>
        <a:ext cx="372595" cy="373600"/>
      </dsp:txXfrm>
    </dsp:sp>
    <dsp:sp modelId="{B68DDB4A-D077-4FD8-B685-B96F6998D72D}">
      <dsp:nvSpPr>
        <dsp:cNvPr id="0" name=""/>
        <dsp:cNvSpPr/>
      </dsp:nvSpPr>
      <dsp:spPr>
        <a:xfrm>
          <a:off x="3604755" y="2761"/>
          <a:ext cx="2510751" cy="1506450"/>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 ensure that children feel more involved and in control about what happens in their lives.</a:t>
          </a:r>
        </a:p>
      </dsp:txBody>
      <dsp:txXfrm>
        <a:off x="3648877" y="46883"/>
        <a:ext cx="2422507" cy="1418206"/>
      </dsp:txXfrm>
    </dsp:sp>
    <dsp:sp modelId="{83AC6E90-4508-439A-AB07-76D3ADE7F0DD}">
      <dsp:nvSpPr>
        <dsp:cNvPr id="0" name=""/>
        <dsp:cNvSpPr/>
      </dsp:nvSpPr>
      <dsp:spPr>
        <a:xfrm>
          <a:off x="6336452" y="444653"/>
          <a:ext cx="532279" cy="6226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336452" y="569186"/>
        <a:ext cx="372595" cy="373600"/>
      </dsp:txXfrm>
    </dsp:sp>
    <dsp:sp modelId="{90DCBAE8-CA48-4208-8892-0F92BCDECAEC}">
      <dsp:nvSpPr>
        <dsp:cNvPr id="0" name=""/>
        <dsp:cNvSpPr/>
      </dsp:nvSpPr>
      <dsp:spPr>
        <a:xfrm>
          <a:off x="7119807" y="2761"/>
          <a:ext cx="2510751" cy="1506450"/>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 be able to see and talk directly to the Judge.</a:t>
          </a:r>
        </a:p>
      </dsp:txBody>
      <dsp:txXfrm>
        <a:off x="7163929" y="46883"/>
        <a:ext cx="2422507" cy="1418206"/>
      </dsp:txXfrm>
    </dsp:sp>
    <dsp:sp modelId="{6A844CD3-2BAF-4DB2-BBE3-AFEC9A0EA8A8}">
      <dsp:nvSpPr>
        <dsp:cNvPr id="0" name=""/>
        <dsp:cNvSpPr/>
      </dsp:nvSpPr>
      <dsp:spPr>
        <a:xfrm rot="5400000">
          <a:off x="8109043" y="1684964"/>
          <a:ext cx="532279" cy="6226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8188383" y="1730157"/>
        <a:ext cx="373600" cy="372595"/>
      </dsp:txXfrm>
    </dsp:sp>
    <dsp:sp modelId="{30ED03DD-64C8-42D9-B791-F924FCE88BA7}">
      <dsp:nvSpPr>
        <dsp:cNvPr id="0" name=""/>
        <dsp:cNvSpPr/>
      </dsp:nvSpPr>
      <dsp:spPr>
        <a:xfrm>
          <a:off x="7119807" y="2513512"/>
          <a:ext cx="2510751" cy="1506450"/>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To meet the Judge on more than one occasion, during the proceedings at a much earlier stage.</a:t>
          </a:r>
        </a:p>
      </dsp:txBody>
      <dsp:txXfrm>
        <a:off x="7163929" y="2557634"/>
        <a:ext cx="2422507" cy="1418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CEBC0-3572-44EA-964C-B9DE6966F339}">
      <dsp:nvSpPr>
        <dsp:cNvPr id="0" name=""/>
        <dsp:cNvSpPr/>
      </dsp:nvSpPr>
      <dsp:spPr>
        <a:xfrm>
          <a:off x="0" y="112738"/>
          <a:ext cx="5641974" cy="89768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It is an opportunity for the child to speak freely to the Judge and explain what matters to them.  </a:t>
          </a:r>
          <a:endParaRPr lang="en-US" sz="1800" kern="1200"/>
        </a:p>
      </dsp:txBody>
      <dsp:txXfrm>
        <a:off x="43821" y="156559"/>
        <a:ext cx="5554332" cy="810040"/>
      </dsp:txXfrm>
    </dsp:sp>
    <dsp:sp modelId="{F5C96B84-F18A-4F0D-B84A-292D695DFFCD}">
      <dsp:nvSpPr>
        <dsp:cNvPr id="0" name=""/>
        <dsp:cNvSpPr/>
      </dsp:nvSpPr>
      <dsp:spPr>
        <a:xfrm>
          <a:off x="0" y="1062261"/>
          <a:ext cx="5641974" cy="897682"/>
        </a:xfrm>
        <a:prstGeom prst="roundRect">
          <a:avLst/>
        </a:prstGeom>
        <a:solidFill>
          <a:schemeClr val="accent5">
            <a:hueOff val="589196"/>
            <a:satOff val="-2817"/>
            <a:lumOff val="30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Prior to the first meeting (which takes place in Manchester just after the CMH) the key social worker completes a My Plan with the child and that can be discussed.</a:t>
          </a:r>
          <a:endParaRPr lang="en-US" sz="1800" kern="1200" dirty="0"/>
        </a:p>
      </dsp:txBody>
      <dsp:txXfrm>
        <a:off x="43821" y="1106082"/>
        <a:ext cx="5554332" cy="810040"/>
      </dsp:txXfrm>
    </dsp:sp>
    <dsp:sp modelId="{C62C5A61-35BA-4865-AF19-4533C4FA451E}">
      <dsp:nvSpPr>
        <dsp:cNvPr id="0" name=""/>
        <dsp:cNvSpPr/>
      </dsp:nvSpPr>
      <dsp:spPr>
        <a:xfrm>
          <a:off x="0" y="2011783"/>
          <a:ext cx="5641974" cy="897682"/>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child can discuss the plan with their Judge, who will try and make sure it happens.</a:t>
          </a:r>
          <a:endParaRPr lang="en-US" sz="1800" kern="1200"/>
        </a:p>
      </dsp:txBody>
      <dsp:txXfrm>
        <a:off x="43821" y="2055604"/>
        <a:ext cx="5554332" cy="810040"/>
      </dsp:txXfrm>
    </dsp:sp>
    <dsp:sp modelId="{84D28474-F1FD-49A9-97B8-FD236EC893C1}">
      <dsp:nvSpPr>
        <dsp:cNvPr id="0" name=""/>
        <dsp:cNvSpPr/>
      </dsp:nvSpPr>
      <dsp:spPr>
        <a:xfrm>
          <a:off x="0" y="2961306"/>
          <a:ext cx="5641974" cy="897682"/>
        </a:xfrm>
        <a:prstGeom prst="roundRect">
          <a:avLst/>
        </a:prstGeom>
        <a:solidFill>
          <a:schemeClr val="accent5">
            <a:hueOff val="1767588"/>
            <a:satOff val="-8452"/>
            <a:lumOff val="92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child can indicate their wishes and feelings and that allows the Judge to take this into account.</a:t>
          </a:r>
          <a:endParaRPr lang="en-US" sz="1800" kern="1200"/>
        </a:p>
      </dsp:txBody>
      <dsp:txXfrm>
        <a:off x="43821" y="3005127"/>
        <a:ext cx="5554332" cy="810040"/>
      </dsp:txXfrm>
    </dsp:sp>
    <dsp:sp modelId="{360D4513-56EE-48C9-B288-668D98180718}">
      <dsp:nvSpPr>
        <dsp:cNvPr id="0" name=""/>
        <dsp:cNvSpPr/>
      </dsp:nvSpPr>
      <dsp:spPr>
        <a:xfrm>
          <a:off x="0" y="3910828"/>
          <a:ext cx="5641974" cy="897682"/>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Children do not have to be involved if they do not wish to be part of the pilot.</a:t>
          </a:r>
          <a:endParaRPr lang="en-US" sz="1800" kern="1200"/>
        </a:p>
      </dsp:txBody>
      <dsp:txXfrm>
        <a:off x="43821" y="3954649"/>
        <a:ext cx="5554332" cy="8100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F908657-1D79-4883-8342-726E1544FB3C}"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61237-9AFA-477F-A562-4A83B1BDAC9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6326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08657-1D79-4883-8342-726E1544FB3C}"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30985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08657-1D79-4883-8342-726E1544FB3C}"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61237-9AFA-477F-A562-4A83B1BDAC98}"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437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908657-1D79-4883-8342-726E1544FB3C}"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3380429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908657-1D79-4883-8342-726E1544FB3C}" type="datetimeFigureOut">
              <a:rPr lang="en-GB" smtClean="0"/>
              <a:t>23/10/2025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B561237-9AFA-477F-A562-4A83B1BDAC9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51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908657-1D79-4883-8342-726E1544FB3C}"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97227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F908657-1D79-4883-8342-726E1544FB3C}" type="datetimeFigureOut">
              <a:rPr lang="en-GB" smtClean="0"/>
              <a:t>23/10/2025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46448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908657-1D79-4883-8342-726E1544FB3C}" type="datetimeFigureOut">
              <a:rPr lang="en-GB" smtClean="0"/>
              <a:t>23/10/2025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1353262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908657-1D79-4883-8342-726E1544FB3C}" type="datetimeFigureOut">
              <a:rPr lang="en-GB" smtClean="0"/>
              <a:t>23/10/2025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2038612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908657-1D79-4883-8342-726E1544FB3C}"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61237-9AFA-477F-A562-4A83B1BDAC98}" type="slidenum">
              <a:rPr lang="en-GB" smtClean="0"/>
              <a:t>‹#›</a:t>
            </a:fld>
            <a:endParaRPr lang="en-GB"/>
          </a:p>
        </p:txBody>
      </p:sp>
    </p:spTree>
    <p:extLst>
      <p:ext uri="{BB962C8B-B14F-4D97-AF65-F5344CB8AC3E}">
        <p14:creationId xmlns:p14="http://schemas.microsoft.com/office/powerpoint/2010/main" val="14273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908657-1D79-4883-8342-726E1544FB3C}" type="datetimeFigureOut">
              <a:rPr lang="en-GB" smtClean="0"/>
              <a:t>23/10/2025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B561237-9AFA-477F-A562-4A83B1BDAC98}"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84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F908657-1D79-4883-8342-726E1544FB3C}" type="datetimeFigureOut">
              <a:rPr lang="en-GB" smtClean="0"/>
              <a:t>23/10/2025</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B561237-9AFA-477F-A562-4A83B1BDAC98}"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7856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F4737-0D7B-252D-942B-683238B889D3}"/>
              </a:ext>
            </a:extLst>
          </p:cNvPr>
          <p:cNvSpPr>
            <a:spLocks noGrp="1"/>
          </p:cNvSpPr>
          <p:nvPr>
            <p:ph type="ctrTitle"/>
          </p:nvPr>
        </p:nvSpPr>
        <p:spPr>
          <a:xfrm>
            <a:off x="4713224" y="1105351"/>
            <a:ext cx="6353967" cy="3023981"/>
          </a:xfrm>
        </p:spPr>
        <p:txBody>
          <a:bodyPr anchor="b">
            <a:normAutofit/>
          </a:bodyPr>
          <a:lstStyle/>
          <a:p>
            <a:pPr algn="l"/>
            <a:r>
              <a:rPr lang="en-GB" sz="4800">
                <a:solidFill>
                  <a:srgbClr val="FFFFFF"/>
                </a:solidFill>
              </a:rPr>
              <a:t>Young Persons Pathway Plan	</a:t>
            </a:r>
          </a:p>
        </p:txBody>
      </p:sp>
      <p:sp>
        <p:nvSpPr>
          <p:cNvPr id="3" name="Subtitle 2">
            <a:extLst>
              <a:ext uri="{FF2B5EF4-FFF2-40B4-BE49-F238E27FC236}">
                <a16:creationId xmlns:a16="http://schemas.microsoft.com/office/drawing/2014/main" id="{87B4D499-49BC-B580-F02A-FAA51B1A4487}"/>
              </a:ext>
            </a:extLst>
          </p:cNvPr>
          <p:cNvSpPr>
            <a:spLocks noGrp="1"/>
          </p:cNvSpPr>
          <p:nvPr>
            <p:ph type="subTitle" idx="1"/>
          </p:nvPr>
        </p:nvSpPr>
        <p:spPr>
          <a:xfrm>
            <a:off x="4713224" y="4297556"/>
            <a:ext cx="6353968" cy="1433391"/>
          </a:xfrm>
        </p:spPr>
        <p:txBody>
          <a:bodyPr anchor="t">
            <a:normAutofit/>
          </a:bodyPr>
          <a:lstStyle/>
          <a:p>
            <a:r>
              <a:rPr lang="en-GB" dirty="0">
                <a:solidFill>
                  <a:srgbClr val="FFFFFF"/>
                </a:solidFill>
              </a:rPr>
              <a:t>HHJ Matt Entwistle</a:t>
            </a:r>
          </a:p>
          <a:p>
            <a:r>
              <a:rPr lang="en-GB">
                <a:solidFill>
                  <a:srgbClr val="FFFFFF"/>
                </a:solidFill>
              </a:rPr>
              <a:t>23rd </a:t>
            </a:r>
            <a:r>
              <a:rPr lang="en-GB" dirty="0">
                <a:solidFill>
                  <a:srgbClr val="FFFFFF"/>
                </a:solidFill>
              </a:rPr>
              <a:t>October 2025</a:t>
            </a:r>
          </a:p>
        </p:txBody>
      </p:sp>
      <p:cxnSp>
        <p:nvCxnSpPr>
          <p:cNvPr id="14" name="Straight Connector 13">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6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59782F5-7235-8619-A957-3AED36818C0E}"/>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kern="1200" cap="all" spc="100" baseline="0" dirty="0">
                <a:solidFill>
                  <a:schemeClr val="tx1">
                    <a:lumMod val="95000"/>
                    <a:lumOff val="5000"/>
                  </a:schemeClr>
                </a:solidFill>
                <a:latin typeface="+mj-lt"/>
                <a:ea typeface="+mj-ea"/>
                <a:cs typeface="+mj-cs"/>
              </a:rPr>
              <a:t>What is it?</a:t>
            </a:r>
          </a:p>
        </p:txBody>
      </p:sp>
      <p:graphicFrame>
        <p:nvGraphicFramePr>
          <p:cNvPr id="9" name="TextBox 6">
            <a:extLst>
              <a:ext uri="{FF2B5EF4-FFF2-40B4-BE49-F238E27FC236}">
                <a16:creationId xmlns:a16="http://schemas.microsoft.com/office/drawing/2014/main" id="{D50BBA36-CB49-5803-F5DD-16874D5F04C6}"/>
              </a:ext>
            </a:extLst>
          </p:cNvPr>
          <p:cNvGraphicFramePr/>
          <p:nvPr>
            <p:extLst>
              <p:ext uri="{D42A27DB-BD31-4B8C-83A1-F6EECF244321}">
                <p14:modId xmlns:p14="http://schemas.microsoft.com/office/powerpoint/2010/main" val="147444793"/>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846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783D1-1433-C6A1-8BD6-C422975E9D83}"/>
              </a:ext>
            </a:extLst>
          </p:cNvPr>
          <p:cNvSpPr>
            <a:spLocks noGrp="1"/>
          </p:cNvSpPr>
          <p:nvPr>
            <p:ph type="title"/>
          </p:nvPr>
        </p:nvSpPr>
        <p:spPr>
          <a:xfrm>
            <a:off x="643468" y="643467"/>
            <a:ext cx="3415612" cy="5571066"/>
          </a:xfrm>
        </p:spPr>
        <p:txBody>
          <a:bodyPr vert="horz" lIns="91440" tIns="45720" rIns="91440" bIns="45720" rtlCol="0" anchor="ctr">
            <a:normAutofit/>
          </a:bodyPr>
          <a:lstStyle/>
          <a:p>
            <a:r>
              <a:rPr lang="en-US" kern="1200" cap="all" spc="100" baseline="0">
                <a:solidFill>
                  <a:srgbClr val="FFFFFF"/>
                </a:solidFill>
                <a:latin typeface="+mj-lt"/>
                <a:ea typeface="+mj-ea"/>
                <a:cs typeface="+mj-cs"/>
              </a:rPr>
              <a:t>From the Child’s Perspective</a:t>
            </a:r>
          </a:p>
        </p:txBody>
      </p:sp>
      <p:graphicFrame>
        <p:nvGraphicFramePr>
          <p:cNvPr id="5" name="TextBox 2">
            <a:extLst>
              <a:ext uri="{FF2B5EF4-FFF2-40B4-BE49-F238E27FC236}">
                <a16:creationId xmlns:a16="http://schemas.microsoft.com/office/drawing/2014/main" id="{F5837DB1-DDF0-148B-56D2-A402FCC101A2}"/>
              </a:ext>
            </a:extLst>
          </p:cNvPr>
          <p:cNvGraphicFramePr/>
          <p:nvPr>
            <p:extLst>
              <p:ext uri="{D42A27DB-BD31-4B8C-83A1-F6EECF244321}">
                <p14:modId xmlns:p14="http://schemas.microsoft.com/office/powerpoint/2010/main" val="362140895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800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01E46A2-A4FF-DF80-02F5-F7B10E2AC373}"/>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a:t>What are the benefits?</a:t>
            </a:r>
          </a:p>
        </p:txBody>
      </p:sp>
      <p:sp>
        <p:nvSpPr>
          <p:cNvPr id="9" name="TextBox 8">
            <a:extLst>
              <a:ext uri="{FF2B5EF4-FFF2-40B4-BE49-F238E27FC236}">
                <a16:creationId xmlns:a16="http://schemas.microsoft.com/office/drawing/2014/main" id="{A290FB67-EB4D-C17A-AB32-28A96F6EC6D0}"/>
              </a:ext>
            </a:extLst>
          </p:cNvPr>
          <p:cNvSpPr txBox="1"/>
          <p:nvPr/>
        </p:nvSpPr>
        <p:spPr>
          <a:xfrm>
            <a:off x="1024128" y="1740723"/>
            <a:ext cx="8018271" cy="5034649"/>
          </a:xfrm>
          <a:prstGeom prst="rect">
            <a:avLst/>
          </a:prstGeom>
        </p:spPr>
        <p:txBody>
          <a:bodyPr vert="horz" lIns="45720" tIns="45720" rIns="45720" bIns="45720" rtlCol="0">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dirty="0"/>
              <a:t>The issues can be big or small depending on the conversations you have with the child.</a:t>
            </a:r>
          </a:p>
          <a:p>
            <a:pPr marL="285750" indent="-285750" defTabSz="914400">
              <a:lnSpc>
                <a:spcPct val="90000"/>
              </a:lnSpc>
              <a:spcAft>
                <a:spcPts val="600"/>
              </a:spcAft>
              <a:buClr>
                <a:schemeClr val="accent1"/>
              </a:buClr>
              <a:buFont typeface="Arial" panose="020B0604020202020204" pitchFamily="34" charset="0"/>
              <a:buChar char="•"/>
            </a:pPr>
            <a:r>
              <a:rPr lang="en-US" dirty="0"/>
              <a:t>A young person missed a pet, it was easy to try and arrange time for the child to see that pet and this allowed them emotionally to be in a better place – even though it was a small thing.</a:t>
            </a:r>
          </a:p>
          <a:p>
            <a:pPr marL="285750" indent="-285750" defTabSz="914400">
              <a:lnSpc>
                <a:spcPct val="90000"/>
              </a:lnSpc>
              <a:spcAft>
                <a:spcPts val="600"/>
              </a:spcAft>
              <a:buClr>
                <a:schemeClr val="accent1"/>
              </a:buClr>
              <a:buFont typeface="Arial" panose="020B0604020202020204" pitchFamily="34" charset="0"/>
              <a:buChar char="•"/>
            </a:pPr>
            <a:r>
              <a:rPr lang="en-US" dirty="0"/>
              <a:t>The children I have seen in this process very much seem to understand the issues related to their removal or the issues within the home and can express what they believe may assist their parents.</a:t>
            </a:r>
          </a:p>
          <a:p>
            <a:pPr marL="285750" indent="-285750" defTabSz="914400">
              <a:lnSpc>
                <a:spcPct val="90000"/>
              </a:lnSpc>
              <a:spcAft>
                <a:spcPts val="600"/>
              </a:spcAft>
              <a:buClr>
                <a:schemeClr val="accent1"/>
              </a:buClr>
              <a:buFont typeface="Arial" panose="020B0604020202020204" pitchFamily="34" charset="0"/>
              <a:buChar char="•"/>
            </a:pPr>
            <a:r>
              <a:rPr lang="en-US" dirty="0"/>
              <a:t>It can give validation to decisions, particularly when children indicate they are happy they have been removed, that said, they almost always want to be returned home.</a:t>
            </a:r>
          </a:p>
          <a:p>
            <a:pPr marL="285750" indent="-285750" defTabSz="914400">
              <a:lnSpc>
                <a:spcPct val="90000"/>
              </a:lnSpc>
              <a:spcAft>
                <a:spcPts val="600"/>
              </a:spcAft>
              <a:buClr>
                <a:schemeClr val="accent1"/>
              </a:buClr>
              <a:buFont typeface="Arial" panose="020B0604020202020204" pitchFamily="34" charset="0"/>
              <a:buChar char="•"/>
            </a:pPr>
            <a:r>
              <a:rPr lang="en-US" dirty="0"/>
              <a:t>It gives children between 10 and 18 a feeling of ownership, meaning that hopefully foster placements are less likely to break down, support can be directed if the child seeks some particularly assistance or has a particular issue and certainly in the pilot cases so far, absconding has been less of an issue.</a:t>
            </a:r>
          </a:p>
          <a:p>
            <a:pPr marL="285750" indent="-285750" defTabSz="914400">
              <a:lnSpc>
                <a:spcPct val="90000"/>
              </a:lnSpc>
              <a:spcAft>
                <a:spcPts val="600"/>
              </a:spcAft>
              <a:buClr>
                <a:schemeClr val="accent1"/>
              </a:buClr>
              <a:buFont typeface="Arial" panose="020B0604020202020204" pitchFamily="34" charset="0"/>
              <a:buChar char="•"/>
            </a:pPr>
            <a:r>
              <a:rPr lang="en-US" dirty="0"/>
              <a:t>The child feels as though they are part of the proceedings about them, without having to be fully engaged in a courtroom situation.</a:t>
            </a:r>
          </a:p>
        </p:txBody>
      </p:sp>
      <p:sp>
        <p:nvSpPr>
          <p:cNvPr id="10"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7281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useBgFill="1">
        <p:nvSpPr>
          <p:cNvPr id="14" name="Rectangle 13">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D50E00-6672-57AC-9958-67A04C23598B}"/>
              </a:ext>
            </a:extLst>
          </p:cNvPr>
          <p:cNvSpPr>
            <a:spLocks noGrp="1"/>
          </p:cNvSpPr>
          <p:nvPr>
            <p:ph type="title"/>
          </p:nvPr>
        </p:nvSpPr>
        <p:spPr>
          <a:xfrm>
            <a:off x="4542188" y="942449"/>
            <a:ext cx="6681323" cy="1470249"/>
          </a:xfrm>
        </p:spPr>
        <p:txBody>
          <a:bodyPr vert="horz" lIns="91440" tIns="45720" rIns="91440" bIns="45720" rtlCol="0" anchor="ctr">
            <a:normAutofit/>
          </a:bodyPr>
          <a:lstStyle/>
          <a:p>
            <a:r>
              <a:rPr lang="en-US" dirty="0"/>
              <a:t>How does it work as a pilot?</a:t>
            </a:r>
          </a:p>
        </p:txBody>
      </p:sp>
      <p:cxnSp>
        <p:nvCxnSpPr>
          <p:cNvPr id="18" name="Straight Connector 17">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0CC17B7-266A-CC65-1126-12B564164993}"/>
              </a:ext>
            </a:extLst>
          </p:cNvPr>
          <p:cNvSpPr txBox="1"/>
          <p:nvPr/>
        </p:nvSpPr>
        <p:spPr>
          <a:xfrm>
            <a:off x="4547043" y="2711679"/>
            <a:ext cx="6676469" cy="3424713"/>
          </a:xfrm>
          <a:prstGeom prst="rect">
            <a:avLst/>
          </a:prstGeom>
        </p:spPr>
        <p:txBody>
          <a:bodyPr vert="horz" lIns="45720" tIns="45720" rIns="45720" bIns="45720" rtlCol="0">
            <a:noAutofit/>
          </a:bodyPr>
          <a:lstStyle/>
          <a:p>
            <a:pPr marL="285750" indent="-285750" defTabSz="914400">
              <a:lnSpc>
                <a:spcPct val="90000"/>
              </a:lnSpc>
              <a:spcAft>
                <a:spcPts val="600"/>
              </a:spcAft>
              <a:buClr>
                <a:schemeClr val="tx1"/>
              </a:buClr>
              <a:buFont typeface="Arial" panose="020B0604020202020204" pitchFamily="34" charset="0"/>
              <a:buChar char="•"/>
            </a:pPr>
            <a:r>
              <a:rPr lang="en-US" sz="1400" dirty="0"/>
              <a:t>Referral criteria must be met.</a:t>
            </a:r>
          </a:p>
          <a:p>
            <a:pPr marL="285750" indent="-285750" defTabSz="914400">
              <a:lnSpc>
                <a:spcPct val="90000"/>
              </a:lnSpc>
              <a:spcAft>
                <a:spcPts val="600"/>
              </a:spcAft>
              <a:buClr>
                <a:schemeClr val="tx1"/>
              </a:buClr>
              <a:buFont typeface="Arial" panose="020B0604020202020204" pitchFamily="34" charset="0"/>
              <a:buChar char="•"/>
            </a:pPr>
            <a:r>
              <a:rPr lang="en-US" sz="1400" dirty="0"/>
              <a:t>The child must have capacity to consent to taking place and be willing.</a:t>
            </a:r>
          </a:p>
          <a:p>
            <a:pPr marL="285750" indent="-285750" defTabSz="914400">
              <a:lnSpc>
                <a:spcPct val="90000"/>
              </a:lnSpc>
              <a:spcAft>
                <a:spcPts val="600"/>
              </a:spcAft>
              <a:buClr>
                <a:schemeClr val="tx1"/>
              </a:buClr>
              <a:buFont typeface="Arial" panose="020B0604020202020204" pitchFamily="34" charset="0"/>
              <a:buChar char="•"/>
            </a:pPr>
            <a:r>
              <a:rPr lang="en-US" sz="1400" dirty="0"/>
              <a:t>Matters with children who meet the criteria are identified before issue.</a:t>
            </a:r>
          </a:p>
          <a:p>
            <a:pPr marL="285750" indent="-285750" defTabSz="914400">
              <a:lnSpc>
                <a:spcPct val="90000"/>
              </a:lnSpc>
              <a:spcAft>
                <a:spcPts val="600"/>
              </a:spcAft>
              <a:buClr>
                <a:schemeClr val="tx1"/>
              </a:buClr>
              <a:buFont typeface="Arial" panose="020B0604020202020204" pitchFamily="34" charset="0"/>
              <a:buChar char="•"/>
            </a:pPr>
            <a:r>
              <a:rPr lang="en-US" sz="1400" dirty="0"/>
              <a:t>The key social worker will complete the </a:t>
            </a:r>
            <a:r>
              <a:rPr lang="en-US" sz="1400" dirty="0" err="1"/>
              <a:t>MyPlan</a:t>
            </a:r>
            <a:r>
              <a:rPr lang="en-US" sz="1400" dirty="0"/>
              <a:t> with the child before the first visit with the Judge.</a:t>
            </a:r>
          </a:p>
          <a:p>
            <a:pPr marL="285750" indent="-285750" defTabSz="914400">
              <a:lnSpc>
                <a:spcPct val="90000"/>
              </a:lnSpc>
              <a:spcAft>
                <a:spcPts val="600"/>
              </a:spcAft>
              <a:buClr>
                <a:schemeClr val="tx1"/>
              </a:buClr>
              <a:buFont typeface="Arial" panose="020B0604020202020204" pitchFamily="34" charset="0"/>
              <a:buChar char="•"/>
            </a:pPr>
            <a:r>
              <a:rPr lang="en-US" sz="1400" dirty="0"/>
              <a:t>The Judge will meet the young person on two to three occasions, at the commencement of proceedings, at an agreed midway point if necessary, and at IRH.  It is then discretionary as to a meeting following the proceedings.</a:t>
            </a:r>
          </a:p>
          <a:p>
            <a:pPr marL="285750" indent="-285750" defTabSz="914400">
              <a:lnSpc>
                <a:spcPct val="90000"/>
              </a:lnSpc>
              <a:spcAft>
                <a:spcPts val="600"/>
              </a:spcAft>
              <a:buClr>
                <a:schemeClr val="tx1"/>
              </a:buClr>
              <a:buFont typeface="Arial" panose="020B0604020202020204" pitchFamily="34" charset="0"/>
              <a:buChar char="•"/>
            </a:pPr>
            <a:r>
              <a:rPr lang="en-US" sz="1400" dirty="0"/>
              <a:t>If the IRH is ineffective or there is a delayed final hearing, then a further visit may be required.</a:t>
            </a:r>
          </a:p>
          <a:p>
            <a:pPr marL="285750" indent="-285750" defTabSz="914400">
              <a:lnSpc>
                <a:spcPct val="90000"/>
              </a:lnSpc>
              <a:spcAft>
                <a:spcPts val="600"/>
              </a:spcAft>
              <a:buClr>
                <a:schemeClr val="tx1"/>
              </a:buClr>
              <a:buFont typeface="Arial" panose="020B0604020202020204" pitchFamily="34" charset="0"/>
              <a:buChar char="•"/>
            </a:pPr>
            <a:r>
              <a:rPr lang="en-US" sz="1400" dirty="0"/>
              <a:t>If a child wishes to see the Judge outside of this formula, this is not an issue, subject to judicial availability.</a:t>
            </a:r>
          </a:p>
          <a:p>
            <a:pPr marL="285750" indent="-285750" defTabSz="914400">
              <a:lnSpc>
                <a:spcPct val="90000"/>
              </a:lnSpc>
              <a:spcAft>
                <a:spcPts val="600"/>
              </a:spcAft>
              <a:buClr>
                <a:schemeClr val="tx1"/>
              </a:buClr>
              <a:buFont typeface="Arial" panose="020B0604020202020204" pitchFamily="34" charset="0"/>
              <a:buChar char="•"/>
            </a:pPr>
            <a:r>
              <a:rPr lang="en-US" sz="1400" dirty="0"/>
              <a:t>Before each meeting that takes place, the MY PLAN will be updated jointly by the social worker and the Young Person.  This will enable the Judge in advance of the meeting to understand what is going on in the Young Person’s life at that particular time.</a:t>
            </a:r>
          </a:p>
        </p:txBody>
      </p:sp>
    </p:spTree>
    <p:extLst>
      <p:ext uri="{BB962C8B-B14F-4D97-AF65-F5344CB8AC3E}">
        <p14:creationId xmlns:p14="http://schemas.microsoft.com/office/powerpoint/2010/main" val="39305283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47F247E-B679-44E9-93C2-B2DD5EFB2B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EE15661-B0F2-42AE-A75B-0999B2CF5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744" y="484632"/>
            <a:ext cx="8948150" cy="5880916"/>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C7853A-1987-BA3B-3AEE-2247C010EFAB}"/>
              </a:ext>
            </a:extLst>
          </p:cNvPr>
          <p:cNvSpPr>
            <a:spLocks noGrp="1"/>
          </p:cNvSpPr>
          <p:nvPr>
            <p:ph type="title"/>
          </p:nvPr>
        </p:nvSpPr>
        <p:spPr>
          <a:xfrm>
            <a:off x="3469327" y="788416"/>
            <a:ext cx="7923264" cy="1499616"/>
          </a:xfrm>
        </p:spPr>
        <p:txBody>
          <a:bodyPr vert="horz" lIns="91440" tIns="45720" rIns="91440" bIns="45720" rtlCol="0" anchor="ctr">
            <a:normAutofit/>
          </a:bodyPr>
          <a:lstStyle/>
          <a:p>
            <a:r>
              <a:rPr lang="en-US">
                <a:solidFill>
                  <a:srgbClr val="FFFFFF"/>
                </a:solidFill>
              </a:rPr>
              <a:t>And in respect of it working with the PLO?</a:t>
            </a:r>
          </a:p>
        </p:txBody>
      </p:sp>
      <p:sp>
        <p:nvSpPr>
          <p:cNvPr id="14" name="Rectangle 13">
            <a:extLst>
              <a:ext uri="{FF2B5EF4-FFF2-40B4-BE49-F238E27FC236}">
                <a16:creationId xmlns:a16="http://schemas.microsoft.com/office/drawing/2014/main" id="{354706C1-38B7-4C23-8749-906CB0DC8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152" y="484632"/>
            <a:ext cx="2128933" cy="58809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CD161189-7A5B-4B2B-93DC-7771029947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207198" y="1029524"/>
            <a:ext cx="0" cy="914400"/>
          </a:xfrm>
          <a:prstGeom prst="line">
            <a:avLst/>
          </a:prstGeom>
          <a:ln w="19050">
            <a:solidFill>
              <a:schemeClr val="accent1">
                <a:alpha val="8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E2AF757-3BFB-C770-070F-952264901AAB}"/>
              </a:ext>
            </a:extLst>
          </p:cNvPr>
          <p:cNvSpPr txBox="1"/>
          <p:nvPr/>
        </p:nvSpPr>
        <p:spPr>
          <a:xfrm>
            <a:off x="3469327" y="2104222"/>
            <a:ext cx="7923264" cy="4142342"/>
          </a:xfrm>
          <a:prstGeom prst="rect">
            <a:avLst/>
          </a:prstGeom>
        </p:spPr>
        <p:txBody>
          <a:bodyPr vert="horz" lIns="45720" tIns="45720" rIns="45720" bIns="45720" rtlCol="0">
            <a:no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The LA identifies the cases before issue and notes this on the C110a to ensure it is allocated to a Judge dealing with the pilot.</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Arrangements for the meeting with the child are made when the matter is listed or at the CMH.</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There is no requirement for the Judge dealing with the matter not to deal with any contested ICO.</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Around the CMH (preferable just after), the first meeting with the young person takes place.</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Minutes are recorded by the professional present (the key social worker) and the </a:t>
            </a:r>
            <a:r>
              <a:rPr lang="en-US" sz="1500" dirty="0" err="1">
                <a:solidFill>
                  <a:srgbClr val="FFFFFF"/>
                </a:solidFill>
              </a:rPr>
              <a:t>MyPlan</a:t>
            </a:r>
            <a:r>
              <a:rPr lang="en-US" sz="1500" dirty="0">
                <a:solidFill>
                  <a:srgbClr val="FFFFFF"/>
                </a:solidFill>
              </a:rPr>
              <a:t> and minutes are circulated to the parties.  The guardian can raise issues and if necessary, matters can be dealt with at a hearing if there are any.</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Second meeting takes place when the assessments of the parents and relative carers are produced – essentially when a plan is formed.  In practice the meeting has actually often taken place </a:t>
            </a:r>
            <a:r>
              <a:rPr lang="en-US" sz="1500">
                <a:solidFill>
                  <a:srgbClr val="FFFFFF"/>
                </a:solidFill>
              </a:rPr>
              <a:t>just around the IRH.</a:t>
            </a:r>
            <a:endParaRPr lang="en-US" sz="1500" dirty="0">
              <a:solidFill>
                <a:srgbClr val="FFFFFF"/>
              </a:solidFill>
            </a:endParaRP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Care Planning takes place within the Local Authority.</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Guardian’s Final Analysis is provided.</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Consideration is given to whether the young person should be present at the IRH, have a meeting or if they wish receive a letter from the Judge at the end of the proceedings, if </a:t>
            </a:r>
            <a:r>
              <a:rPr lang="en-US" sz="1500" dirty="0" err="1">
                <a:solidFill>
                  <a:srgbClr val="FFFFFF"/>
                </a:solidFill>
              </a:rPr>
              <a:t>finalised</a:t>
            </a:r>
            <a:r>
              <a:rPr lang="en-US" sz="1500" dirty="0">
                <a:solidFill>
                  <a:srgbClr val="FFFFFF"/>
                </a:solidFill>
              </a:rPr>
              <a:t>.</a:t>
            </a:r>
          </a:p>
          <a:p>
            <a:pPr marL="285750" indent="-285750" defTabSz="914400">
              <a:lnSpc>
                <a:spcPct val="90000"/>
              </a:lnSpc>
              <a:spcAft>
                <a:spcPts val="600"/>
              </a:spcAft>
              <a:buClr>
                <a:schemeClr val="accent1"/>
              </a:buClr>
              <a:buFont typeface="Arial" panose="020B0604020202020204" pitchFamily="34" charset="0"/>
              <a:buChar char="•"/>
            </a:pPr>
            <a:r>
              <a:rPr lang="en-US" sz="1500" dirty="0">
                <a:solidFill>
                  <a:srgbClr val="FFFFFF"/>
                </a:solidFill>
              </a:rPr>
              <a:t>If matter moves towards final hearing, the child will have the meeting with the Judge following proceedings or receive a letter. </a:t>
            </a:r>
          </a:p>
        </p:txBody>
      </p:sp>
    </p:spTree>
    <p:extLst>
      <p:ext uri="{BB962C8B-B14F-4D97-AF65-F5344CB8AC3E}">
        <p14:creationId xmlns:p14="http://schemas.microsoft.com/office/powerpoint/2010/main" val="114819618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26F1-2870-2620-E4C5-134E01EE884D}"/>
              </a:ext>
            </a:extLst>
          </p:cNvPr>
          <p:cNvSpPr>
            <a:spLocks noGrp="1"/>
          </p:cNvSpPr>
          <p:nvPr>
            <p:ph type="title"/>
          </p:nvPr>
        </p:nvSpPr>
        <p:spPr/>
        <p:txBody>
          <a:bodyPr/>
          <a:lstStyle/>
          <a:p>
            <a:r>
              <a:rPr lang="en-GB" dirty="0"/>
              <a:t>Example of My Plan</a:t>
            </a:r>
          </a:p>
        </p:txBody>
      </p:sp>
      <p:pic>
        <p:nvPicPr>
          <p:cNvPr id="5" name="Picture 4">
            <a:extLst>
              <a:ext uri="{FF2B5EF4-FFF2-40B4-BE49-F238E27FC236}">
                <a16:creationId xmlns:a16="http://schemas.microsoft.com/office/drawing/2014/main" id="{B8D947EB-0F78-F0B5-F2BD-4B0E26A874B4}"/>
              </a:ext>
            </a:extLst>
          </p:cNvPr>
          <p:cNvPicPr>
            <a:picLocks noChangeAspect="1"/>
          </p:cNvPicPr>
          <p:nvPr/>
        </p:nvPicPr>
        <p:blipFill rotWithShape="1">
          <a:blip r:embed="rId2"/>
          <a:srcRect l="4789" t="11729" r="64940" b="11004"/>
          <a:stretch/>
        </p:blipFill>
        <p:spPr>
          <a:xfrm>
            <a:off x="1083325" y="1850834"/>
            <a:ext cx="10025349" cy="4913524"/>
          </a:xfrm>
          <a:prstGeom prst="rect">
            <a:avLst/>
          </a:prstGeom>
        </p:spPr>
      </p:pic>
    </p:spTree>
    <p:extLst>
      <p:ext uri="{BB962C8B-B14F-4D97-AF65-F5344CB8AC3E}">
        <p14:creationId xmlns:p14="http://schemas.microsoft.com/office/powerpoint/2010/main" val="3675403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2" name="Rectangle 11">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4020" y="643461"/>
            <a:ext cx="7654513"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BB1503-5665-C67C-48B5-3712CE92C075}"/>
              </a:ext>
            </a:extLst>
          </p:cNvPr>
          <p:cNvSpPr>
            <a:spLocks noGrp="1"/>
          </p:cNvSpPr>
          <p:nvPr>
            <p:ph type="title"/>
          </p:nvPr>
        </p:nvSpPr>
        <p:spPr>
          <a:xfrm>
            <a:off x="4219803" y="4735775"/>
            <a:ext cx="7006998" cy="1156360"/>
          </a:xfrm>
        </p:spPr>
        <p:txBody>
          <a:bodyPr vert="horz" lIns="91440" tIns="45720" rIns="91440" bIns="45720" rtlCol="0" anchor="t">
            <a:normAutofit/>
          </a:bodyPr>
          <a:lstStyle/>
          <a:p>
            <a:r>
              <a:rPr lang="en-US">
                <a:solidFill>
                  <a:schemeClr val="tx1"/>
                </a:solidFill>
              </a:rPr>
              <a:t>I Don’t have this in my court!</a:t>
            </a:r>
          </a:p>
        </p:txBody>
      </p:sp>
      <p:sp>
        <p:nvSpPr>
          <p:cNvPr id="3" name="TextBox 2">
            <a:extLst>
              <a:ext uri="{FF2B5EF4-FFF2-40B4-BE49-F238E27FC236}">
                <a16:creationId xmlns:a16="http://schemas.microsoft.com/office/drawing/2014/main" id="{FCA5D4DD-2719-68E2-BF90-C3932986ED73}"/>
              </a:ext>
            </a:extLst>
          </p:cNvPr>
          <p:cNvSpPr txBox="1"/>
          <p:nvPr/>
        </p:nvSpPr>
        <p:spPr>
          <a:xfrm>
            <a:off x="4219802" y="1045600"/>
            <a:ext cx="7006998" cy="3370634"/>
          </a:xfrm>
          <a:prstGeom prst="rect">
            <a:avLst/>
          </a:prstGeom>
        </p:spPr>
        <p:txBody>
          <a:bodyPr vert="horz" lIns="45720" tIns="45720" rIns="45720" bIns="45720" rtlCol="0" anchor="b">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1900" dirty="0"/>
              <a:t>That is not an issue!</a:t>
            </a:r>
          </a:p>
          <a:p>
            <a:pPr marL="285750" indent="-285750" defTabSz="914400">
              <a:lnSpc>
                <a:spcPct val="90000"/>
              </a:lnSpc>
              <a:spcAft>
                <a:spcPts val="600"/>
              </a:spcAft>
              <a:buClr>
                <a:schemeClr val="accent1"/>
              </a:buClr>
              <a:buFont typeface="Arial" panose="020B0604020202020204" pitchFamily="34" charset="0"/>
              <a:buChar char="•"/>
            </a:pPr>
            <a:r>
              <a:rPr lang="en-US" sz="1900" dirty="0"/>
              <a:t>Is it possible that children who are separated represented should be in attendance at court, even if the hearing has to be dealt with in two parts?</a:t>
            </a:r>
          </a:p>
          <a:p>
            <a:pPr marL="285750" indent="-285750" defTabSz="914400">
              <a:lnSpc>
                <a:spcPct val="90000"/>
              </a:lnSpc>
              <a:spcAft>
                <a:spcPts val="600"/>
              </a:spcAft>
              <a:buClr>
                <a:schemeClr val="accent1"/>
              </a:buClr>
              <a:buFont typeface="Arial" panose="020B0604020202020204" pitchFamily="34" charset="0"/>
              <a:buChar char="•"/>
            </a:pPr>
            <a:r>
              <a:rPr lang="en-US" sz="1900" dirty="0"/>
              <a:t>Is there any reason you cannot ask the guardian/Key Social Worker at the CMH to see the child (if they wish) at an early stage in the proceedings?</a:t>
            </a:r>
          </a:p>
          <a:p>
            <a:pPr marL="285750" indent="-285750" defTabSz="914400">
              <a:lnSpc>
                <a:spcPct val="90000"/>
              </a:lnSpc>
              <a:spcAft>
                <a:spcPts val="600"/>
              </a:spcAft>
              <a:buClr>
                <a:schemeClr val="accent1"/>
              </a:buClr>
              <a:buFont typeface="Arial" panose="020B0604020202020204" pitchFamily="34" charset="0"/>
              <a:buChar char="•"/>
            </a:pPr>
            <a:r>
              <a:rPr lang="en-US" sz="1900" dirty="0"/>
              <a:t>Ultimately, this may not be a pilot which requires a ‘special court’ or a ‘participation court’ – children are fundamentally the foundation of every case and should, if possible, have some ownership.</a:t>
            </a:r>
          </a:p>
          <a:p>
            <a:pPr marL="285750" indent="-285750" defTabSz="914400">
              <a:lnSpc>
                <a:spcPct val="90000"/>
              </a:lnSpc>
              <a:spcAft>
                <a:spcPts val="600"/>
              </a:spcAft>
              <a:buClr>
                <a:schemeClr val="accent1"/>
              </a:buClr>
              <a:buFont typeface="Arial" panose="020B0604020202020204" pitchFamily="34" charset="0"/>
              <a:buChar char="•"/>
            </a:pPr>
            <a:endParaRPr lang="en-US" sz="1900" dirty="0"/>
          </a:p>
        </p:txBody>
      </p:sp>
      <p:cxnSp>
        <p:nvCxnSpPr>
          <p:cNvPr id="14" name="Straight Connector 13">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24317" y="4576004"/>
            <a:ext cx="457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63059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36" name="Rectangle 35">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A61640-FF47-DCBF-3F82-5213C638BA73}"/>
              </a:ext>
            </a:extLst>
          </p:cNvPr>
          <p:cNvSpPr>
            <a:spLocks noGrp="1"/>
          </p:cNvSpPr>
          <p:nvPr>
            <p:ph type="title"/>
          </p:nvPr>
        </p:nvSpPr>
        <p:spPr>
          <a:xfrm>
            <a:off x="964788" y="804333"/>
            <a:ext cx="3391900" cy="5249334"/>
          </a:xfrm>
        </p:spPr>
        <p:txBody>
          <a:bodyPr vert="horz" lIns="91440" tIns="45720" rIns="91440" bIns="45720" rtlCol="0" anchor="ctr">
            <a:normAutofit/>
          </a:bodyPr>
          <a:lstStyle/>
          <a:p>
            <a:pPr algn="r"/>
            <a:r>
              <a:rPr lang="en-US"/>
              <a:t>Things to remember…</a:t>
            </a:r>
          </a:p>
        </p:txBody>
      </p:sp>
      <p:cxnSp>
        <p:nvCxnSpPr>
          <p:cNvPr id="37" name="Straight Connector 36">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71E3D328-2277-546F-91A4-098920EE8481}"/>
              </a:ext>
            </a:extLst>
          </p:cNvPr>
          <p:cNvSpPr txBox="1"/>
          <p:nvPr/>
        </p:nvSpPr>
        <p:spPr>
          <a:xfrm>
            <a:off x="4825393" y="275422"/>
            <a:ext cx="6962653" cy="6367749"/>
          </a:xfrm>
          <a:prstGeom prst="rect">
            <a:avLst/>
          </a:prstGeom>
        </p:spPr>
        <p:txBody>
          <a:bodyPr vert="horz" lIns="45720" tIns="45720" rIns="45720" bIns="45720" rtlCol="0" anchor="ctr">
            <a:normAutofit/>
          </a:bodyPr>
          <a:lstStyle/>
          <a:p>
            <a:pPr marL="285750" indent="-285750" defTabSz="914400">
              <a:lnSpc>
                <a:spcPct val="90000"/>
              </a:lnSpc>
              <a:spcAft>
                <a:spcPts val="600"/>
              </a:spcAft>
              <a:buClr>
                <a:schemeClr val="accent1"/>
              </a:buClr>
              <a:buFont typeface="Arial" panose="020B0604020202020204" pitchFamily="34" charset="0"/>
              <a:buChar char="•"/>
            </a:pPr>
            <a:r>
              <a:rPr lang="en-US" sz="2000" dirty="0"/>
              <a:t>The conversations between the Judge and the child are still governed by the Guidelines for Judges Meeting Children.</a:t>
            </a:r>
          </a:p>
          <a:p>
            <a:pPr marL="285750" indent="-285750" defTabSz="914400">
              <a:lnSpc>
                <a:spcPct val="90000"/>
              </a:lnSpc>
              <a:spcAft>
                <a:spcPts val="600"/>
              </a:spcAft>
              <a:buClr>
                <a:schemeClr val="accent1"/>
              </a:buClr>
              <a:buFont typeface="Arial" panose="020B0604020202020204" pitchFamily="34" charset="0"/>
              <a:buChar char="•"/>
            </a:pPr>
            <a:r>
              <a:rPr lang="en-US" sz="2000" dirty="0"/>
              <a:t>With the YPPP, it is likely to be the social worker, rather than the guardian or lawyer for the child.</a:t>
            </a:r>
          </a:p>
          <a:p>
            <a:pPr marL="285750" indent="-285750" defTabSz="914400">
              <a:lnSpc>
                <a:spcPct val="90000"/>
              </a:lnSpc>
              <a:spcAft>
                <a:spcPts val="600"/>
              </a:spcAft>
              <a:buClr>
                <a:schemeClr val="accent1"/>
              </a:buClr>
              <a:buFont typeface="Arial" panose="020B0604020202020204" pitchFamily="34" charset="0"/>
              <a:buChar char="•"/>
            </a:pPr>
            <a:r>
              <a:rPr lang="en-US" sz="2000" dirty="0"/>
              <a:t>It is still a matter for the Judge:</a:t>
            </a:r>
          </a:p>
          <a:p>
            <a:pPr marL="742950" lvl="1" indent="-285750" defTabSz="914400">
              <a:lnSpc>
                <a:spcPct val="90000"/>
              </a:lnSpc>
              <a:spcAft>
                <a:spcPts val="600"/>
              </a:spcAft>
              <a:buClr>
                <a:schemeClr val="accent1"/>
              </a:buClr>
              <a:buFont typeface="Arial" panose="020B0604020202020204" pitchFamily="34" charset="0"/>
              <a:buChar char="•"/>
            </a:pPr>
            <a:r>
              <a:rPr lang="en-US" sz="2000" dirty="0"/>
              <a:t>The purpose and proposed content of the meeting; </a:t>
            </a:r>
          </a:p>
          <a:p>
            <a:pPr marL="742950" lvl="1" indent="-285750" defTabSz="914400">
              <a:lnSpc>
                <a:spcPct val="90000"/>
              </a:lnSpc>
              <a:spcAft>
                <a:spcPts val="600"/>
              </a:spcAft>
              <a:buClr>
                <a:schemeClr val="accent1"/>
              </a:buClr>
              <a:buFont typeface="Arial" panose="020B0604020202020204" pitchFamily="34" charset="0"/>
              <a:buChar char="•"/>
            </a:pPr>
            <a:r>
              <a:rPr lang="en-US" sz="2000" dirty="0"/>
              <a:t>That the process is not for </a:t>
            </a:r>
            <a:r>
              <a:rPr lang="en-US" sz="2000" u="sng" dirty="0"/>
              <a:t>gathering evidence</a:t>
            </a:r>
            <a:r>
              <a:rPr lang="en-US" sz="2000" dirty="0"/>
              <a:t>.  That is the responsibility of CAFCASS/key social worker;</a:t>
            </a:r>
          </a:p>
          <a:p>
            <a:pPr marL="742950" lvl="1" indent="-285750" defTabSz="914400">
              <a:lnSpc>
                <a:spcPct val="90000"/>
              </a:lnSpc>
              <a:spcAft>
                <a:spcPts val="600"/>
              </a:spcAft>
              <a:buClr>
                <a:schemeClr val="accent1"/>
              </a:buClr>
              <a:buFont typeface="Arial" panose="020B0604020202020204" pitchFamily="34" charset="0"/>
              <a:buChar char="•"/>
            </a:pPr>
            <a:r>
              <a:rPr lang="en-US" sz="2000" dirty="0"/>
              <a:t>The purpose of the meeting and the pilot is to enable the child to have an understanding of what is going on and to be reassured that the Judge has understood the child.</a:t>
            </a:r>
          </a:p>
          <a:p>
            <a:pPr marL="285750" indent="-285750" defTabSz="914400">
              <a:lnSpc>
                <a:spcPct val="90000"/>
              </a:lnSpc>
              <a:spcAft>
                <a:spcPts val="600"/>
              </a:spcAft>
              <a:buClr>
                <a:schemeClr val="accent1"/>
              </a:buClr>
              <a:buFont typeface="Arial" panose="020B0604020202020204" pitchFamily="34" charset="0"/>
              <a:buChar char="•"/>
            </a:pPr>
            <a:r>
              <a:rPr lang="en-US" sz="2000" dirty="0"/>
              <a:t>It remains clear that the Judge should ensure the child understands that the information will be communicated to the parties.</a:t>
            </a:r>
          </a:p>
          <a:p>
            <a:pPr marL="285750" indent="-285750" defTabSz="914400">
              <a:lnSpc>
                <a:spcPct val="90000"/>
              </a:lnSpc>
              <a:spcAft>
                <a:spcPts val="600"/>
              </a:spcAft>
              <a:buClr>
                <a:schemeClr val="accent1"/>
              </a:buClr>
              <a:buFont typeface="Arial" panose="020B0604020202020204" pitchFamily="34" charset="0"/>
              <a:buChar char="•"/>
            </a:pPr>
            <a:r>
              <a:rPr lang="en-US" sz="2000" dirty="0"/>
              <a:t>That the decisions in the case are the responsibility of the Judge, who will weigh a number of factors.  The outcome is never the responsibility of the child.</a:t>
            </a:r>
          </a:p>
          <a:p>
            <a:pPr marL="285750" indent="-285750" defTabSz="914400">
              <a:lnSpc>
                <a:spcPct val="90000"/>
              </a:lnSpc>
              <a:spcAft>
                <a:spcPts val="600"/>
              </a:spcAft>
              <a:buClr>
                <a:schemeClr val="accent1"/>
              </a:buClr>
              <a:buFont typeface="Arial" panose="020B0604020202020204" pitchFamily="34" charset="0"/>
              <a:buChar char="•"/>
            </a:pPr>
            <a:r>
              <a:rPr lang="en-US" sz="2000" dirty="0"/>
              <a:t>The parties can respond to the content of the </a:t>
            </a:r>
            <a:r>
              <a:rPr lang="en-US" sz="2000" dirty="0" err="1"/>
              <a:t>MyPlan</a:t>
            </a:r>
            <a:r>
              <a:rPr lang="en-US" sz="2000" dirty="0"/>
              <a:t> and meeting.</a:t>
            </a:r>
          </a:p>
        </p:txBody>
      </p:sp>
    </p:spTree>
    <p:extLst>
      <p:ext uri="{BB962C8B-B14F-4D97-AF65-F5344CB8AC3E}">
        <p14:creationId xmlns:p14="http://schemas.microsoft.com/office/powerpoint/2010/main" val="40716183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1261</TotalTime>
  <Words>1160</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Tw Cen MT</vt:lpstr>
      <vt:lpstr>Tw Cen MT Condensed</vt:lpstr>
      <vt:lpstr>Wingdings 3</vt:lpstr>
      <vt:lpstr>Integral</vt:lpstr>
      <vt:lpstr>Young Persons Pathway Plan </vt:lpstr>
      <vt:lpstr>What is it?</vt:lpstr>
      <vt:lpstr>From the Child’s Perspective</vt:lpstr>
      <vt:lpstr>What are the benefits?</vt:lpstr>
      <vt:lpstr>How does it work as a pilot?</vt:lpstr>
      <vt:lpstr>And in respect of it working with the PLO?</vt:lpstr>
      <vt:lpstr>Example of My Plan</vt:lpstr>
      <vt:lpstr>I Don’t have this in my court!</vt:lpstr>
      <vt:lpstr>Things to remember…</vt:lpstr>
    </vt:vector>
  </TitlesOfParts>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Persons Pathway Plan </dc:title>
  <dc:creator>Entwistle, HHJ Matthew</dc:creator>
  <cp:lastModifiedBy>Cowell, Christianne</cp:lastModifiedBy>
  <cp:revision>2</cp:revision>
  <dcterms:created xsi:type="dcterms:W3CDTF">2025-04-30T15:50:00Z</dcterms:created>
  <dcterms:modified xsi:type="dcterms:W3CDTF">2025-10-23T14:23:29Z</dcterms:modified>
</cp:coreProperties>
</file>