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1"/>
  </p:notesMasterIdLst>
  <p:handoutMasterIdLst>
    <p:handoutMasterId r:id="rId42"/>
  </p:handoutMasterIdLst>
  <p:sldIdLst>
    <p:sldId id="290" r:id="rId5"/>
    <p:sldId id="291" r:id="rId6"/>
    <p:sldId id="293" r:id="rId7"/>
    <p:sldId id="295" r:id="rId8"/>
    <p:sldId id="294" r:id="rId9"/>
    <p:sldId id="296" r:id="rId10"/>
    <p:sldId id="297" r:id="rId11"/>
    <p:sldId id="298" r:id="rId12"/>
    <p:sldId id="300" r:id="rId13"/>
    <p:sldId id="299" r:id="rId14"/>
    <p:sldId id="302" r:id="rId15"/>
    <p:sldId id="303" r:id="rId16"/>
    <p:sldId id="301" r:id="rId17"/>
    <p:sldId id="304" r:id="rId18"/>
    <p:sldId id="305" r:id="rId19"/>
    <p:sldId id="306" r:id="rId20"/>
    <p:sldId id="307" r:id="rId21"/>
    <p:sldId id="312" r:id="rId22"/>
    <p:sldId id="308" r:id="rId23"/>
    <p:sldId id="309" r:id="rId24"/>
    <p:sldId id="313" r:id="rId25"/>
    <p:sldId id="314" r:id="rId26"/>
    <p:sldId id="315" r:id="rId27"/>
    <p:sldId id="317" r:id="rId28"/>
    <p:sldId id="316" r:id="rId29"/>
    <p:sldId id="318" r:id="rId30"/>
    <p:sldId id="319" r:id="rId31"/>
    <p:sldId id="320" r:id="rId32"/>
    <p:sldId id="324" r:id="rId33"/>
    <p:sldId id="310" r:id="rId34"/>
    <p:sldId id="311" r:id="rId35"/>
    <p:sldId id="321" r:id="rId36"/>
    <p:sldId id="322" r:id="rId37"/>
    <p:sldId id="323" r:id="rId38"/>
    <p:sldId id="485" r:id="rId39"/>
    <p:sldId id="282" r:id="rId40"/>
  </p:sldIdLst>
  <p:sldSz cx="9144000" cy="6858000" type="screen4x3"/>
  <p:notesSz cx="6662738"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7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71C07"/>
    <a:srgbClr val="DC2F06"/>
    <a:srgbClr val="F94945"/>
    <a:srgbClr val="F95A49"/>
    <a:srgbClr val="F85B4A"/>
    <a:srgbClr val="F94D49"/>
    <a:srgbClr val="F94541"/>
    <a:srgbClr val="F9514D"/>
    <a:srgbClr val="F64A38"/>
    <a:srgbClr val="F7544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94629" autoAdjust="0"/>
  </p:normalViewPr>
  <p:slideViewPr>
    <p:cSldViewPr snapToGrid="0">
      <p:cViewPr>
        <p:scale>
          <a:sx n="80" d="100"/>
          <a:sy n="80" d="100"/>
        </p:scale>
        <p:origin x="182" y="-356"/>
      </p:cViewPr>
      <p:guideLst>
        <p:guide orient="horz" pos="2160"/>
        <p:guide pos="2874"/>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180023" cy="180023"/>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handoutMaster" Target="handoutMasters/handoutMaster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ableStyles" Target="tableStyles.xml"/><Relationship Id="rId20" Type="http://schemas.openxmlformats.org/officeDocument/2006/relationships/slide" Target="slides/slide16.xml"/><Relationship Id="rId41"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7186"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774010" y="0"/>
            <a:ext cx="2887186" cy="496332"/>
          </a:xfrm>
          <a:prstGeom prst="rect">
            <a:avLst/>
          </a:prstGeom>
        </p:spPr>
        <p:txBody>
          <a:bodyPr vert="horz" lIns="91440" tIns="45720" rIns="91440" bIns="45720" rtlCol="0"/>
          <a:lstStyle>
            <a:lvl1pPr algn="r">
              <a:defRPr sz="1200"/>
            </a:lvl1pPr>
          </a:lstStyle>
          <a:p>
            <a:fld id="{200C6150-25BA-44F2-9C33-822E11B0DF22}" type="datetimeFigureOut">
              <a:rPr lang="en-GB" smtClean="0"/>
              <a:t>25/06/2025</a:t>
            </a:fld>
            <a:endParaRPr lang="en-GB"/>
          </a:p>
        </p:txBody>
      </p:sp>
      <p:sp>
        <p:nvSpPr>
          <p:cNvPr id="4" name="Footer Placeholder 3"/>
          <p:cNvSpPr>
            <a:spLocks noGrp="1"/>
          </p:cNvSpPr>
          <p:nvPr>
            <p:ph type="ftr" sz="quarter" idx="2"/>
          </p:nvPr>
        </p:nvSpPr>
        <p:spPr>
          <a:xfrm>
            <a:off x="0" y="9428583"/>
            <a:ext cx="2887186" cy="49633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774010" y="9428583"/>
            <a:ext cx="2887186" cy="496332"/>
          </a:xfrm>
          <a:prstGeom prst="rect">
            <a:avLst/>
          </a:prstGeom>
        </p:spPr>
        <p:txBody>
          <a:bodyPr vert="horz" lIns="91440" tIns="45720" rIns="91440" bIns="45720" rtlCol="0" anchor="b"/>
          <a:lstStyle>
            <a:lvl1pPr algn="r">
              <a:defRPr sz="1200"/>
            </a:lvl1pPr>
          </a:lstStyle>
          <a:p>
            <a:fld id="{5E692D19-83C5-4F6A-9B86-AD59C8023428}" type="slidenum">
              <a:rPr lang="en-GB" smtClean="0"/>
              <a:t>‹#›</a:t>
            </a:fld>
            <a:endParaRPr lang="en-GB"/>
          </a:p>
        </p:txBody>
      </p:sp>
    </p:spTree>
    <p:extLst>
      <p:ext uri="{BB962C8B-B14F-4D97-AF65-F5344CB8AC3E}">
        <p14:creationId xmlns:p14="http://schemas.microsoft.com/office/powerpoint/2010/main" val="32105018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7186"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774010" y="0"/>
            <a:ext cx="2887186" cy="496332"/>
          </a:xfrm>
          <a:prstGeom prst="rect">
            <a:avLst/>
          </a:prstGeom>
        </p:spPr>
        <p:txBody>
          <a:bodyPr vert="horz" lIns="91440" tIns="45720" rIns="91440" bIns="45720" rtlCol="0"/>
          <a:lstStyle>
            <a:lvl1pPr algn="r">
              <a:defRPr sz="1200"/>
            </a:lvl1pPr>
          </a:lstStyle>
          <a:p>
            <a:fld id="{16523183-EE95-45E6-9E20-B8F1F50BBD67}" type="datetimeFigureOut">
              <a:rPr lang="en-GB" smtClean="0"/>
              <a:t>25/06/2025</a:t>
            </a:fld>
            <a:endParaRPr lang="en-GB"/>
          </a:p>
        </p:txBody>
      </p:sp>
      <p:sp>
        <p:nvSpPr>
          <p:cNvPr id="4" name="Slide Image Placeholder 3"/>
          <p:cNvSpPr>
            <a:spLocks noGrp="1" noRot="1" noChangeAspect="1"/>
          </p:cNvSpPr>
          <p:nvPr>
            <p:ph type="sldImg" idx="2"/>
          </p:nvPr>
        </p:nvSpPr>
        <p:spPr>
          <a:xfrm>
            <a:off x="850900"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66274" y="4715153"/>
            <a:ext cx="533019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3"/>
            <a:ext cx="2887186"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774010" y="9428583"/>
            <a:ext cx="2887186" cy="496332"/>
          </a:xfrm>
          <a:prstGeom prst="rect">
            <a:avLst/>
          </a:prstGeom>
        </p:spPr>
        <p:txBody>
          <a:bodyPr vert="horz" lIns="91440" tIns="45720" rIns="91440" bIns="45720" rtlCol="0" anchor="b"/>
          <a:lstStyle>
            <a:lvl1pPr algn="r">
              <a:defRPr sz="1200"/>
            </a:lvl1pPr>
          </a:lstStyle>
          <a:p>
            <a:fld id="{5237917B-DEC4-47C3-B88B-78AB94C35AEB}" type="slidenum">
              <a:rPr lang="en-GB" smtClean="0"/>
              <a:t>‹#›</a:t>
            </a:fld>
            <a:endParaRPr lang="en-GB"/>
          </a:p>
        </p:txBody>
      </p:sp>
    </p:spTree>
    <p:extLst>
      <p:ext uri="{BB962C8B-B14F-4D97-AF65-F5344CB8AC3E}">
        <p14:creationId xmlns:p14="http://schemas.microsoft.com/office/powerpoint/2010/main" val="6561052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8" Type="http://schemas.microsoft.com/office/2007/relationships/hdphoto" Target="../media/hdphoto2.wdp"/><Relationship Id="rId3" Type="http://schemas.openxmlformats.org/officeDocument/2006/relationships/image" Target="../media/image4.png"/><Relationship Id="rId7" Type="http://schemas.openxmlformats.org/officeDocument/2006/relationships/image" Target="../media/image3.png"/><Relationship Id="rId2" Type="http://schemas.openxmlformats.org/officeDocument/2006/relationships/hyperlink" Target="https://twitter.com/SJBnews" TargetMode="External"/><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hyperlink" Target="https://www.linkedin.com/company/st-johns-buildings-chambers/" TargetMode="Externa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Beginning">
    <p:spTree>
      <p:nvGrpSpPr>
        <p:cNvPr id="1" name=""/>
        <p:cNvGrpSpPr/>
        <p:nvPr/>
      </p:nvGrpSpPr>
      <p:grpSpPr>
        <a:xfrm>
          <a:off x="0" y="0"/>
          <a:ext cx="0" cy="0"/>
          <a:chOff x="0" y="0"/>
          <a:chExt cx="0" cy="0"/>
        </a:xfrm>
      </p:grpSpPr>
      <p:pic>
        <p:nvPicPr>
          <p:cNvPr id="2" name="Picture 1"/>
          <p:cNvPicPr>
            <a:picLocks noChangeAspect="1"/>
          </p:cNvPicPr>
          <p:nvPr userDrawn="1"/>
        </p:nvPicPr>
        <p:blipFill rotWithShape="1">
          <a:blip r:embed="rId2" cstate="print">
            <a:extLst>
              <a:ext uri="{BEBA8EAE-BF5A-486C-A8C5-ECC9F3942E4B}">
                <a14:imgProps xmlns:a14="http://schemas.microsoft.com/office/drawing/2010/main">
                  <a14:imgLayer r:embed="rId3">
                    <a14:imgEffect>
                      <a14:backgroundRemoval t="1600" b="94400" l="592" r="39489">
                        <a14:foregroundMark x1="14323" y1="32914" x2="14323" y2="32914"/>
                        <a14:foregroundMark x1="13068" y1="29143" x2="15459" y2="35600"/>
                        <a14:foregroundMark x1="18300" y1="42857" x2="21046" y2="52800"/>
                        <a14:foregroundMark x1="25237" y1="36971" x2="28078" y2="30000"/>
                        <a14:foregroundMark x1="28196" y1="29714" x2="23532" y2="37771"/>
                        <a14:foregroundMark x1="25118" y1="30000" x2="27415" y2="34800"/>
                        <a14:foregroundMark x1="27865" y1="36971" x2="27060" y2="31829"/>
                        <a14:foregroundMark x1="13187" y1="29143" x2="13755" y2="36114"/>
                        <a14:foregroundMark x1="13518" y1="37771" x2="15246" y2="27829"/>
                        <a14:foregroundMark x1="15341" y1="28629" x2="16477" y2="37771"/>
                        <a14:foregroundMark x1="20573" y1="44743" x2="22846" y2="47143"/>
                        <a14:foregroundMark x1="22277" y1="43371" x2="20455" y2="55714"/>
                        <a14:foregroundMark x1="14654" y1="59771" x2="12287" y2="67257"/>
                        <a14:foregroundMark x1="13636" y1="68857" x2="15578" y2="60571"/>
                        <a14:foregroundMark x1="26042" y1="61086" x2="27509" y2="67257"/>
                        <a14:foregroundMark x1="27178" y1="59486" x2="29782" y2="62971"/>
                        <a14:foregroundMark x1="28314" y1="61086" x2="27509" y2="68857"/>
                      </a14:backgroundRemoval>
                    </a14:imgEffect>
                  </a14:imgLayer>
                </a14:imgProps>
              </a:ext>
              <a:ext uri="{28A0092B-C50C-407E-A947-70E740481C1C}">
                <a14:useLocalDpi xmlns:a14="http://schemas.microsoft.com/office/drawing/2010/main" val="0"/>
              </a:ext>
            </a:extLst>
          </a:blip>
          <a:srcRect l="2467" t="4187" r="61223" b="7036"/>
          <a:stretch/>
        </p:blipFill>
        <p:spPr>
          <a:xfrm>
            <a:off x="4191878" y="1345133"/>
            <a:ext cx="760244" cy="787986"/>
          </a:xfrm>
          <a:prstGeom prst="rect">
            <a:avLst/>
          </a:prstGeom>
        </p:spPr>
      </p:pic>
      <p:sp>
        <p:nvSpPr>
          <p:cNvPr id="7" name="Rectangle 6"/>
          <p:cNvSpPr/>
          <p:nvPr userDrawn="1"/>
        </p:nvSpPr>
        <p:spPr>
          <a:xfrm>
            <a:off x="0" y="5281890"/>
            <a:ext cx="9144000" cy="1576110"/>
          </a:xfrm>
          <a:prstGeom prst="rect">
            <a:avLst/>
          </a:prstGeom>
          <a:solidFill>
            <a:srgbClr val="E71C07">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EB6C53"/>
              </a:solidFill>
            </a:endParaRPr>
          </a:p>
        </p:txBody>
      </p:sp>
      <p:sp>
        <p:nvSpPr>
          <p:cNvPr id="4" name="Text Placeholder 3"/>
          <p:cNvSpPr>
            <a:spLocks noGrp="1"/>
          </p:cNvSpPr>
          <p:nvPr>
            <p:ph type="body" sz="quarter" idx="10" hasCustomPrompt="1"/>
          </p:nvPr>
        </p:nvSpPr>
        <p:spPr>
          <a:xfrm>
            <a:off x="2776538" y="5705475"/>
            <a:ext cx="3590925" cy="819150"/>
          </a:xfrm>
          <a:prstGeom prst="rect">
            <a:avLst/>
          </a:prstGeom>
        </p:spPr>
        <p:txBody>
          <a:bodyPr/>
          <a:lstStyle>
            <a:lvl1pPr marL="0" indent="0" algn="ctr">
              <a:buNone/>
              <a:defRPr sz="2200" baseline="0">
                <a:latin typeface="Calibri Light" panose="020F0302020204030204" pitchFamily="34" charset="0"/>
              </a:defRPr>
            </a:lvl1pPr>
            <a:lvl3pPr marL="914400" indent="0">
              <a:buNone/>
              <a:defRPr>
                <a:latin typeface="Futura Book" pitchFamily="50" charset="0"/>
              </a:defRPr>
            </a:lvl3pPr>
          </a:lstStyle>
          <a:p>
            <a:pPr lvl="0"/>
            <a:r>
              <a:rPr lang="en-US" dirty="0"/>
              <a:t>[NAME OF SEMINAR]</a:t>
            </a:r>
          </a:p>
        </p:txBody>
      </p:sp>
      <p:grpSp>
        <p:nvGrpSpPr>
          <p:cNvPr id="6" name="Group 5"/>
          <p:cNvGrpSpPr/>
          <p:nvPr userDrawn="1"/>
        </p:nvGrpSpPr>
        <p:grpSpPr>
          <a:xfrm>
            <a:off x="2224633" y="2419350"/>
            <a:ext cx="4809034" cy="2085975"/>
            <a:chOff x="2453233" y="2409825"/>
            <a:chExt cx="4809034" cy="2085975"/>
          </a:xfrm>
        </p:grpSpPr>
        <p:pic>
          <p:nvPicPr>
            <p:cNvPr id="5" name="Picture 4"/>
            <p:cNvPicPr>
              <a:picLocks noChangeAspect="1"/>
            </p:cNvPicPr>
            <p:nvPr userDrawn="1"/>
          </p:nvPicPr>
          <p:blipFill rotWithShape="1">
            <a:blip r:embed="rId4">
              <a:extLst>
                <a:ext uri="{28A0092B-C50C-407E-A947-70E740481C1C}">
                  <a14:useLocalDpi xmlns:a14="http://schemas.microsoft.com/office/drawing/2010/main" val="0"/>
                </a:ext>
              </a:extLst>
            </a:blip>
            <a:srcRect l="41983" t="17352" b="50558"/>
            <a:stretch/>
          </p:blipFill>
          <p:spPr>
            <a:xfrm>
              <a:off x="2643733" y="2409825"/>
              <a:ext cx="4618534" cy="1095375"/>
            </a:xfrm>
            <a:prstGeom prst="rect">
              <a:avLst/>
            </a:prstGeom>
          </p:spPr>
        </p:pic>
        <p:pic>
          <p:nvPicPr>
            <p:cNvPr id="13" name="Picture 12"/>
            <p:cNvPicPr>
              <a:picLocks noChangeAspect="1"/>
            </p:cNvPicPr>
            <p:nvPr userDrawn="1"/>
          </p:nvPicPr>
          <p:blipFill rotWithShape="1">
            <a:blip r:embed="rId4">
              <a:extLst>
                <a:ext uri="{28A0092B-C50C-407E-A947-70E740481C1C}">
                  <a14:useLocalDpi xmlns:a14="http://schemas.microsoft.com/office/drawing/2010/main" val="0"/>
                </a:ext>
              </a:extLst>
            </a:blip>
            <a:srcRect l="41983" t="47489" b="23212"/>
            <a:stretch/>
          </p:blipFill>
          <p:spPr>
            <a:xfrm>
              <a:off x="2453233" y="3495675"/>
              <a:ext cx="4618534" cy="1000125"/>
            </a:xfrm>
            <a:prstGeom prst="rect">
              <a:avLst/>
            </a:prstGeom>
          </p:spPr>
        </p:pic>
      </p:grpSp>
    </p:spTree>
    <p:extLst>
      <p:ext uri="{BB962C8B-B14F-4D97-AF65-F5344CB8AC3E}">
        <p14:creationId xmlns:p14="http://schemas.microsoft.com/office/powerpoint/2010/main" val="3373079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resentation Title">
    <p:spTree>
      <p:nvGrpSpPr>
        <p:cNvPr id="1" name=""/>
        <p:cNvGrpSpPr/>
        <p:nvPr/>
      </p:nvGrpSpPr>
      <p:grpSpPr>
        <a:xfrm>
          <a:off x="0" y="0"/>
          <a:ext cx="0" cy="0"/>
          <a:chOff x="0" y="0"/>
          <a:chExt cx="0" cy="0"/>
        </a:xfrm>
      </p:grpSpPr>
      <p:sp>
        <p:nvSpPr>
          <p:cNvPr id="6" name="Rectangle 5"/>
          <p:cNvSpPr/>
          <p:nvPr userDrawn="1"/>
        </p:nvSpPr>
        <p:spPr>
          <a:xfrm>
            <a:off x="0" y="5281890"/>
            <a:ext cx="9144000" cy="1576110"/>
          </a:xfrm>
          <a:prstGeom prst="rect">
            <a:avLst/>
          </a:prstGeom>
          <a:solidFill>
            <a:srgbClr val="E71C07">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EB6C53"/>
              </a:solidFill>
            </a:endParaRPr>
          </a:p>
        </p:txBody>
      </p:sp>
      <p:sp>
        <p:nvSpPr>
          <p:cNvPr id="5" name="Text Placeholder 4"/>
          <p:cNvSpPr>
            <a:spLocks noGrp="1"/>
          </p:cNvSpPr>
          <p:nvPr>
            <p:ph type="body" sz="quarter" idx="11" hasCustomPrompt="1"/>
          </p:nvPr>
        </p:nvSpPr>
        <p:spPr>
          <a:xfrm>
            <a:off x="3181350" y="5743575"/>
            <a:ext cx="2781300" cy="790575"/>
          </a:xfrm>
          <a:prstGeom prst="rect">
            <a:avLst/>
          </a:prstGeom>
        </p:spPr>
        <p:txBody>
          <a:bodyPr/>
          <a:lstStyle>
            <a:lvl1pPr marL="0" indent="0" algn="ctr">
              <a:buNone/>
              <a:defRPr sz="2200">
                <a:latin typeface="Segoe UI Light" panose="020B0502040204020203" pitchFamily="34" charset="0"/>
              </a:defRPr>
            </a:lvl1pPr>
            <a:lvl4pPr marL="1371600" indent="0">
              <a:buNone/>
              <a:defRPr/>
            </a:lvl4pPr>
          </a:lstStyle>
          <a:p>
            <a:pPr lvl="0"/>
            <a:r>
              <a:rPr lang="en-GB" dirty="0"/>
              <a:t>[NAME]</a:t>
            </a:r>
          </a:p>
          <a:p>
            <a:pPr lvl="0"/>
            <a:r>
              <a:rPr lang="en-GB" dirty="0"/>
              <a:t>BARRISTER</a:t>
            </a:r>
          </a:p>
        </p:txBody>
      </p:sp>
      <p:sp>
        <p:nvSpPr>
          <p:cNvPr id="4" name="Text Placeholder 3"/>
          <p:cNvSpPr>
            <a:spLocks noGrp="1"/>
          </p:cNvSpPr>
          <p:nvPr>
            <p:ph type="body" sz="quarter" idx="12" hasCustomPrompt="1"/>
          </p:nvPr>
        </p:nvSpPr>
        <p:spPr>
          <a:xfrm>
            <a:off x="2138363" y="2686050"/>
            <a:ext cx="4867275" cy="1581150"/>
          </a:xfrm>
          <a:prstGeom prst="rect">
            <a:avLst/>
          </a:prstGeom>
        </p:spPr>
        <p:txBody>
          <a:bodyPr/>
          <a:lstStyle>
            <a:lvl1pPr marL="0" indent="0" algn="ctr">
              <a:buNone/>
              <a:defRPr baseline="0">
                <a:solidFill>
                  <a:schemeClr val="bg1"/>
                </a:solidFill>
                <a:latin typeface="Futura Book" pitchFamily="50" charset="0"/>
              </a:defRPr>
            </a:lvl1pPr>
          </a:lstStyle>
          <a:p>
            <a:pPr lvl="0"/>
            <a:r>
              <a:rPr lang="en-GB" dirty="0"/>
              <a:t>[TITLE]</a:t>
            </a:r>
          </a:p>
        </p:txBody>
      </p:sp>
      <p:pic>
        <p:nvPicPr>
          <p:cNvPr id="9" name="Picture 8"/>
          <p:cNvPicPr>
            <a:picLocks noChangeAspect="1"/>
          </p:cNvPicPr>
          <p:nvPr userDrawn="1"/>
        </p:nvPicPr>
        <p:blipFill rotWithShape="1">
          <a:blip r:embed="rId2" cstate="print">
            <a:extLst>
              <a:ext uri="{BEBA8EAE-BF5A-486C-A8C5-ECC9F3942E4B}">
                <a14:imgProps xmlns:a14="http://schemas.microsoft.com/office/drawing/2010/main">
                  <a14:imgLayer r:embed="rId3">
                    <a14:imgEffect>
                      <a14:backgroundRemoval t="1600" b="94400" l="592" r="39489">
                        <a14:foregroundMark x1="14323" y1="32914" x2="14323" y2="32914"/>
                        <a14:foregroundMark x1="13068" y1="29143" x2="15459" y2="35600"/>
                        <a14:foregroundMark x1="18300" y1="42857" x2="21046" y2="52800"/>
                        <a14:foregroundMark x1="25237" y1="36971" x2="28078" y2="30000"/>
                        <a14:foregroundMark x1="28196" y1="29714" x2="23532" y2="37771"/>
                        <a14:foregroundMark x1="25118" y1="30000" x2="27415" y2="34800"/>
                        <a14:foregroundMark x1="27865" y1="36971" x2="27060" y2="31829"/>
                        <a14:foregroundMark x1="13187" y1="29143" x2="13755" y2="36114"/>
                        <a14:foregroundMark x1="13518" y1="37771" x2="15246" y2="27829"/>
                        <a14:foregroundMark x1="15341" y1="28629" x2="16477" y2="37771"/>
                        <a14:foregroundMark x1="20573" y1="44743" x2="22846" y2="47143"/>
                        <a14:foregroundMark x1="22277" y1="43371" x2="20455" y2="55714"/>
                        <a14:foregroundMark x1="14654" y1="59771" x2="12287" y2="67257"/>
                        <a14:foregroundMark x1="13636" y1="68857" x2="15578" y2="60571"/>
                        <a14:foregroundMark x1="26042" y1="61086" x2="27509" y2="67257"/>
                        <a14:foregroundMark x1="27178" y1="59486" x2="29782" y2="62971"/>
                        <a14:foregroundMark x1="28314" y1="61086" x2="27509" y2="68857"/>
                      </a14:backgroundRemoval>
                    </a14:imgEffect>
                  </a14:imgLayer>
                </a14:imgProps>
              </a:ext>
              <a:ext uri="{28A0092B-C50C-407E-A947-70E740481C1C}">
                <a14:useLocalDpi xmlns:a14="http://schemas.microsoft.com/office/drawing/2010/main" val="0"/>
              </a:ext>
            </a:extLst>
          </a:blip>
          <a:srcRect l="2467" t="4187" r="61223" b="7036"/>
          <a:stretch/>
        </p:blipFill>
        <p:spPr>
          <a:xfrm>
            <a:off x="4191878" y="1345133"/>
            <a:ext cx="760244" cy="787986"/>
          </a:xfrm>
          <a:prstGeom prst="rect">
            <a:avLst/>
          </a:prstGeom>
        </p:spPr>
      </p:pic>
    </p:spTree>
    <p:extLst>
      <p:ext uri="{BB962C8B-B14F-4D97-AF65-F5344CB8AC3E}">
        <p14:creationId xmlns:p14="http://schemas.microsoft.com/office/powerpoint/2010/main" val="33626359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 (fill) and title only">
    <p:spTree>
      <p:nvGrpSpPr>
        <p:cNvPr id="1" name=""/>
        <p:cNvGrpSpPr/>
        <p:nvPr/>
      </p:nvGrpSpPr>
      <p:grpSpPr>
        <a:xfrm>
          <a:off x="0" y="0"/>
          <a:ext cx="0" cy="0"/>
          <a:chOff x="0" y="0"/>
          <a:chExt cx="0" cy="0"/>
        </a:xfrm>
      </p:grpSpPr>
      <p:sp>
        <p:nvSpPr>
          <p:cNvPr id="23" name="Rectangle 22"/>
          <p:cNvSpPr/>
          <p:nvPr/>
        </p:nvSpPr>
        <p:spPr>
          <a:xfrm>
            <a:off x="0" y="548680"/>
            <a:ext cx="8187070" cy="720080"/>
          </a:xfrm>
          <a:prstGeom prst="rect">
            <a:avLst/>
          </a:prstGeom>
          <a:solidFill>
            <a:srgbClr val="E71C07">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EB6C53"/>
              </a:solidFill>
            </a:endParaRPr>
          </a:p>
        </p:txBody>
      </p:sp>
      <p:pic>
        <p:nvPicPr>
          <p:cNvPr id="11" name="Picture 10"/>
          <p:cNvPicPr>
            <a:picLocks noChangeAspect="1"/>
          </p:cNvPicPr>
          <p:nvPr userDrawn="1"/>
        </p:nvPicPr>
        <p:blipFill rotWithShape="1">
          <a:blip r:embed="rId2" cstate="print">
            <a:extLst>
              <a:ext uri="{BEBA8EAE-BF5A-486C-A8C5-ECC9F3942E4B}">
                <a14:imgProps xmlns:a14="http://schemas.microsoft.com/office/drawing/2010/main">
                  <a14:imgLayer r:embed="rId3">
                    <a14:imgEffect>
                      <a14:backgroundRemoval t="3829" b="92800" l="1705" r="38778">
                        <a14:foregroundMark x1="14205" y1="30229" x2="14205" y2="30229"/>
                        <a14:foregroundMark x1="12642" y1="29714" x2="14512" y2="37257"/>
                        <a14:foregroundMark x1="18679" y1="44286" x2="22751" y2="51829"/>
                        <a14:foregroundMark x1="25971" y1="36743" x2="27107" y2="29486"/>
                        <a14:foregroundMark x1="26065" y1="60400" x2="27533" y2="66686"/>
                        <a14:foregroundMark x1="12737" y1="66686" x2="15554" y2="59886"/>
                        <a14:foregroundMark x1="12595" y1="26343" x2="13116" y2="25829"/>
                        <a14:foregroundMark x1="13210" y1="25829" x2="13636" y2="25429"/>
                        <a14:foregroundMark x1="13636" y1="25486" x2="14276" y2="25543"/>
                        <a14:foregroundMark x1="14276" y1="25543" x2="14820" y2="25771"/>
                        <a14:foregroundMark x1="14820" y1="25771" x2="15483" y2="26343"/>
                        <a14:foregroundMark x1="15483" y1="26343" x2="16217" y2="27714"/>
                        <a14:foregroundMark x1="16217" y1="27829" x2="16690" y2="29429"/>
                        <a14:foregroundMark x1="16761" y1="29657" x2="16951" y2="30743"/>
                        <a14:foregroundMark x1="17472" y1="41486" x2="17377" y2="56800"/>
                        <a14:foregroundMark x1="17401" y1="56800" x2="23627" y2="56857"/>
                        <a14:foregroundMark x1="17401" y1="41543" x2="19034" y2="41600"/>
                        <a14:foregroundMark x1="24006" y1="40914" x2="24171" y2="30686"/>
                        <a14:foregroundMark x1="24219" y1="30229" x2="25189" y2="27371"/>
                        <a14:foregroundMark x1="25189" y1="27371" x2="26728" y2="25886"/>
                        <a14:foregroundMark x1="26870" y1="25543" x2="29167" y2="27829"/>
                        <a14:foregroundMark x1="29427" y1="28457" x2="30114" y2="31771"/>
                        <a14:foregroundMark x1="30161" y1="32457" x2="29948" y2="36114"/>
                        <a14:foregroundMark x1="17022" y1="31429" x2="17164" y2="35429"/>
                        <a14:foregroundMark x1="17116" y1="36343" x2="17140" y2="40457"/>
                        <a14:foregroundMark x1="24077" y1="57543" x2="24148" y2="66057"/>
                        <a14:foregroundMark x1="24195" y1="66743" x2="24905" y2="69829"/>
                        <a14:foregroundMark x1="25095" y1="70171" x2="26231" y2="72057"/>
                        <a14:foregroundMark x1="26586" y1="72171" x2="28314" y2="72000"/>
                        <a14:foregroundMark x1="28338" y1="71886" x2="29664" y2="68400"/>
                        <a14:foregroundMark x1="29830" y1="67314" x2="30019" y2="62343"/>
                        <a14:foregroundMark x1="17045" y1="57600" x2="17022" y2="66686"/>
                        <a14:foregroundMark x1="16927" y1="67314" x2="14962" y2="71943"/>
                        <a14:foregroundMark x1="12027" y1="70571" x2="14489" y2="69943"/>
                      </a14:backgroundRemoval>
                    </a14:imgEffect>
                    <a14:imgEffect>
                      <a14:saturation sat="400000"/>
                    </a14:imgEffect>
                  </a14:imgLayer>
                </a14:imgProps>
              </a:ext>
              <a:ext uri="{28A0092B-C50C-407E-A947-70E740481C1C}">
                <a14:useLocalDpi xmlns:a14="http://schemas.microsoft.com/office/drawing/2010/main" val="0"/>
              </a:ext>
            </a:extLst>
          </a:blip>
          <a:srcRect r="57917"/>
          <a:stretch/>
        </p:blipFill>
        <p:spPr>
          <a:xfrm>
            <a:off x="683942" y="610370"/>
            <a:ext cx="585149" cy="576064"/>
          </a:xfrm>
          <a:prstGeom prst="rect">
            <a:avLst/>
          </a:prstGeom>
          <a:effectLst>
            <a:softEdge rad="31750"/>
          </a:effectLst>
        </p:spPr>
      </p:pic>
      <p:sp>
        <p:nvSpPr>
          <p:cNvPr id="26" name="Text Placeholder 2"/>
          <p:cNvSpPr>
            <a:spLocks noGrp="1"/>
          </p:cNvSpPr>
          <p:nvPr>
            <p:ph type="body" sz="quarter" idx="10"/>
          </p:nvPr>
        </p:nvSpPr>
        <p:spPr>
          <a:xfrm>
            <a:off x="976313" y="1603375"/>
            <a:ext cx="7191375" cy="4695825"/>
          </a:xfrm>
          <a:prstGeom prst="rect">
            <a:avLst/>
          </a:prstGeom>
        </p:spPr>
        <p:txBody>
          <a:bodyPr/>
          <a:lstStyle>
            <a:lvl1pPr marL="0" indent="0">
              <a:buNone/>
              <a:defRPr sz="2000"/>
            </a:lvl1pPr>
          </a:lstStyle>
          <a:p>
            <a:pPr lvl="0"/>
            <a:endParaRPr lang="en-GB" dirty="0"/>
          </a:p>
        </p:txBody>
      </p:sp>
      <p:sp>
        <p:nvSpPr>
          <p:cNvPr id="28" name="Text Placeholder 11"/>
          <p:cNvSpPr>
            <a:spLocks noGrp="1"/>
          </p:cNvSpPr>
          <p:nvPr>
            <p:ph type="body" sz="quarter" idx="12" hasCustomPrompt="1"/>
          </p:nvPr>
        </p:nvSpPr>
        <p:spPr>
          <a:xfrm>
            <a:off x="1167490" y="689942"/>
            <a:ext cx="6915354" cy="416919"/>
          </a:xfrm>
          <a:prstGeom prst="rect">
            <a:avLst/>
          </a:prstGeom>
        </p:spPr>
        <p:txBody>
          <a:bodyPr/>
          <a:lstStyle>
            <a:lvl1pPr marL="0" indent="0">
              <a:buNone/>
              <a:defRPr sz="2400"/>
            </a:lvl1pPr>
          </a:lstStyle>
          <a:p>
            <a:pPr lvl="0"/>
            <a:r>
              <a:rPr lang="en-GB" dirty="0"/>
              <a:t>TITLE</a:t>
            </a:r>
          </a:p>
        </p:txBody>
      </p:sp>
    </p:spTree>
    <p:extLst>
      <p:ext uri="{BB962C8B-B14F-4D97-AF65-F5344CB8AC3E}">
        <p14:creationId xmlns:p14="http://schemas.microsoft.com/office/powerpoint/2010/main" val="30276144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min) and title only">
    <p:spTree>
      <p:nvGrpSpPr>
        <p:cNvPr id="1" name=""/>
        <p:cNvGrpSpPr/>
        <p:nvPr/>
      </p:nvGrpSpPr>
      <p:grpSpPr>
        <a:xfrm>
          <a:off x="0" y="0"/>
          <a:ext cx="0" cy="0"/>
          <a:chOff x="0" y="0"/>
          <a:chExt cx="0" cy="0"/>
        </a:xfrm>
      </p:grpSpPr>
      <p:sp>
        <p:nvSpPr>
          <p:cNvPr id="6" name="Text Placeholder 2"/>
          <p:cNvSpPr>
            <a:spLocks noGrp="1"/>
          </p:cNvSpPr>
          <p:nvPr>
            <p:ph type="body" sz="quarter" idx="10"/>
          </p:nvPr>
        </p:nvSpPr>
        <p:spPr>
          <a:xfrm>
            <a:off x="1704975" y="1974850"/>
            <a:ext cx="5745163" cy="2168525"/>
          </a:xfrm>
          <a:prstGeom prst="rect">
            <a:avLst/>
          </a:prstGeom>
        </p:spPr>
        <p:txBody>
          <a:bodyPr/>
          <a:lstStyle>
            <a:lvl1pPr marL="0" indent="0">
              <a:buNone/>
              <a:defRPr sz="2000"/>
            </a:lvl1pPr>
          </a:lstStyle>
          <a:p>
            <a:pPr lvl="0"/>
            <a:endParaRPr lang="en-GB" dirty="0"/>
          </a:p>
        </p:txBody>
      </p:sp>
      <p:sp>
        <p:nvSpPr>
          <p:cNvPr id="13" name="Rectangle 12"/>
          <p:cNvSpPr/>
          <p:nvPr userDrawn="1"/>
        </p:nvSpPr>
        <p:spPr>
          <a:xfrm>
            <a:off x="0" y="548680"/>
            <a:ext cx="8187070" cy="720080"/>
          </a:xfrm>
          <a:prstGeom prst="rect">
            <a:avLst/>
          </a:prstGeom>
          <a:solidFill>
            <a:srgbClr val="E71C07">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EB6C53"/>
              </a:solidFill>
            </a:endParaRPr>
          </a:p>
        </p:txBody>
      </p:sp>
      <p:pic>
        <p:nvPicPr>
          <p:cNvPr id="14" name="Picture 13"/>
          <p:cNvPicPr>
            <a:picLocks noChangeAspect="1"/>
          </p:cNvPicPr>
          <p:nvPr userDrawn="1"/>
        </p:nvPicPr>
        <p:blipFill rotWithShape="1">
          <a:blip r:embed="rId2" cstate="print">
            <a:extLst>
              <a:ext uri="{BEBA8EAE-BF5A-486C-A8C5-ECC9F3942E4B}">
                <a14:imgProps xmlns:a14="http://schemas.microsoft.com/office/drawing/2010/main">
                  <a14:imgLayer r:embed="rId3">
                    <a14:imgEffect>
                      <a14:backgroundRemoval t="3829" b="92800" l="1705" r="38778">
                        <a14:foregroundMark x1="14205" y1="30229" x2="14205" y2="30229"/>
                        <a14:foregroundMark x1="12642" y1="29714" x2="14512" y2="37257"/>
                        <a14:foregroundMark x1="18679" y1="44286" x2="22751" y2="51829"/>
                        <a14:foregroundMark x1="25971" y1="36743" x2="27107" y2="29486"/>
                        <a14:foregroundMark x1="26065" y1="60400" x2="27533" y2="66686"/>
                        <a14:foregroundMark x1="12737" y1="66686" x2="15554" y2="59886"/>
                        <a14:foregroundMark x1="12595" y1="26343" x2="13116" y2="25829"/>
                        <a14:foregroundMark x1="13210" y1="25829" x2="13636" y2="25429"/>
                        <a14:foregroundMark x1="13636" y1="25486" x2="14276" y2="25543"/>
                        <a14:foregroundMark x1="14276" y1="25543" x2="14820" y2="25771"/>
                        <a14:foregroundMark x1="14820" y1="25771" x2="15483" y2="26343"/>
                        <a14:foregroundMark x1="15483" y1="26343" x2="16217" y2="27714"/>
                        <a14:foregroundMark x1="16217" y1="27829" x2="16690" y2="29429"/>
                        <a14:foregroundMark x1="16761" y1="29657" x2="16951" y2="30743"/>
                        <a14:foregroundMark x1="17472" y1="41486" x2="17377" y2="56800"/>
                        <a14:foregroundMark x1="17401" y1="56800" x2="23627" y2="56857"/>
                        <a14:foregroundMark x1="17401" y1="41543" x2="19034" y2="41600"/>
                        <a14:foregroundMark x1="24006" y1="40914" x2="24171" y2="30686"/>
                        <a14:foregroundMark x1="24219" y1="30229" x2="25189" y2="27371"/>
                        <a14:foregroundMark x1="25189" y1="27371" x2="26728" y2="25886"/>
                        <a14:foregroundMark x1="26870" y1="25543" x2="29167" y2="27829"/>
                        <a14:foregroundMark x1="29427" y1="28457" x2="30114" y2="31771"/>
                        <a14:foregroundMark x1="30161" y1="32457" x2="29948" y2="36114"/>
                        <a14:foregroundMark x1="17022" y1="31429" x2="17164" y2="35429"/>
                        <a14:foregroundMark x1="17116" y1="36343" x2="17140" y2="40457"/>
                        <a14:foregroundMark x1="24077" y1="57543" x2="24148" y2="66057"/>
                        <a14:foregroundMark x1="24195" y1="66743" x2="24905" y2="69829"/>
                        <a14:foregroundMark x1="25095" y1="70171" x2="26231" y2="72057"/>
                        <a14:foregroundMark x1="26586" y1="72171" x2="28314" y2="72000"/>
                        <a14:foregroundMark x1="28338" y1="71886" x2="29664" y2="68400"/>
                        <a14:foregroundMark x1="29830" y1="67314" x2="30019" y2="62343"/>
                        <a14:foregroundMark x1="17045" y1="57600" x2="17022" y2="66686"/>
                        <a14:foregroundMark x1="16927" y1="67314" x2="14962" y2="71943"/>
                        <a14:foregroundMark x1="12027" y1="70571" x2="14489" y2="69943"/>
                      </a14:backgroundRemoval>
                    </a14:imgEffect>
                    <a14:imgEffect>
                      <a14:saturation sat="400000"/>
                    </a14:imgEffect>
                  </a14:imgLayer>
                </a14:imgProps>
              </a:ext>
              <a:ext uri="{28A0092B-C50C-407E-A947-70E740481C1C}">
                <a14:useLocalDpi xmlns:a14="http://schemas.microsoft.com/office/drawing/2010/main" val="0"/>
              </a:ext>
            </a:extLst>
          </a:blip>
          <a:srcRect r="57917"/>
          <a:stretch/>
        </p:blipFill>
        <p:spPr>
          <a:xfrm>
            <a:off x="683942" y="610370"/>
            <a:ext cx="585149" cy="576064"/>
          </a:xfrm>
          <a:prstGeom prst="rect">
            <a:avLst/>
          </a:prstGeom>
          <a:effectLst>
            <a:softEdge rad="31750"/>
          </a:effectLst>
        </p:spPr>
      </p:pic>
      <p:sp>
        <p:nvSpPr>
          <p:cNvPr id="10" name="Text Placeholder 11"/>
          <p:cNvSpPr>
            <a:spLocks noGrp="1"/>
          </p:cNvSpPr>
          <p:nvPr>
            <p:ph type="body" sz="quarter" idx="12" hasCustomPrompt="1"/>
          </p:nvPr>
        </p:nvSpPr>
        <p:spPr>
          <a:xfrm>
            <a:off x="1167490" y="689942"/>
            <a:ext cx="6915354" cy="416919"/>
          </a:xfrm>
          <a:prstGeom prst="rect">
            <a:avLst/>
          </a:prstGeom>
        </p:spPr>
        <p:txBody>
          <a:bodyPr/>
          <a:lstStyle>
            <a:lvl1pPr marL="0" indent="0">
              <a:buNone/>
              <a:defRPr sz="2400"/>
            </a:lvl1pPr>
          </a:lstStyle>
          <a:p>
            <a:pPr lvl="0"/>
            <a:r>
              <a:rPr lang="en-GB" dirty="0"/>
              <a:t>TITLE</a:t>
            </a:r>
          </a:p>
        </p:txBody>
      </p:sp>
    </p:spTree>
    <p:extLst>
      <p:ext uri="{BB962C8B-B14F-4D97-AF65-F5344CB8AC3E}">
        <p14:creationId xmlns:p14="http://schemas.microsoft.com/office/powerpoint/2010/main" val="25135959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min) only">
    <p:spTree>
      <p:nvGrpSpPr>
        <p:cNvPr id="1" name=""/>
        <p:cNvGrpSpPr/>
        <p:nvPr/>
      </p:nvGrpSpPr>
      <p:grpSpPr>
        <a:xfrm>
          <a:off x="0" y="0"/>
          <a:ext cx="0" cy="0"/>
          <a:chOff x="0" y="0"/>
          <a:chExt cx="0" cy="0"/>
        </a:xfrm>
      </p:grpSpPr>
      <p:pic>
        <p:nvPicPr>
          <p:cNvPr id="6" name="Picture 5"/>
          <p:cNvPicPr>
            <a:picLocks noChangeAspect="1"/>
          </p:cNvPicPr>
          <p:nvPr userDrawn="1"/>
        </p:nvPicPr>
        <p:blipFill rotWithShape="1">
          <a:blip r:embed="rId2" cstate="print">
            <a:extLst>
              <a:ext uri="{BEBA8EAE-BF5A-486C-A8C5-ECC9F3942E4B}">
                <a14:imgProps xmlns:a14="http://schemas.microsoft.com/office/drawing/2010/main">
                  <a14:imgLayer r:embed="rId3">
                    <a14:imgEffect>
                      <a14:backgroundRemoval t="3829" b="92800" l="1705" r="38778">
                        <a14:foregroundMark x1="14205" y1="30229" x2="14205" y2="30229"/>
                        <a14:foregroundMark x1="12642" y1="29714" x2="14512" y2="37257"/>
                        <a14:foregroundMark x1="18679" y1="44286" x2="22751" y2="51829"/>
                        <a14:foregroundMark x1="25971" y1="36743" x2="27107" y2="29486"/>
                        <a14:foregroundMark x1="26065" y1="60400" x2="27533" y2="66686"/>
                        <a14:foregroundMark x1="12737" y1="66686" x2="15554" y2="59886"/>
                        <a14:foregroundMark x1="12595" y1="26343" x2="13116" y2="25829"/>
                        <a14:foregroundMark x1="13210" y1="25829" x2="13636" y2="25429"/>
                        <a14:foregroundMark x1="13636" y1="25486" x2="14276" y2="25543"/>
                        <a14:foregroundMark x1="14276" y1="25543" x2="14820" y2="25771"/>
                        <a14:foregroundMark x1="14820" y1="25771" x2="15483" y2="26343"/>
                        <a14:foregroundMark x1="15483" y1="26343" x2="16217" y2="27714"/>
                        <a14:foregroundMark x1="16217" y1="27829" x2="16690" y2="29429"/>
                        <a14:foregroundMark x1="16761" y1="29657" x2="16951" y2="30743"/>
                        <a14:foregroundMark x1="17472" y1="41486" x2="17377" y2="56800"/>
                        <a14:foregroundMark x1="17401" y1="56800" x2="23627" y2="56857"/>
                        <a14:foregroundMark x1="17401" y1="41543" x2="19034" y2="41600"/>
                        <a14:foregroundMark x1="24006" y1="40914" x2="24171" y2="30686"/>
                        <a14:foregroundMark x1="24219" y1="30229" x2="25189" y2="27371"/>
                        <a14:foregroundMark x1="25189" y1="27371" x2="26728" y2="25886"/>
                        <a14:foregroundMark x1="26870" y1="25543" x2="29167" y2="27829"/>
                        <a14:foregroundMark x1="29427" y1="28457" x2="30114" y2="31771"/>
                        <a14:foregroundMark x1="30161" y1="32457" x2="29948" y2="36114"/>
                        <a14:foregroundMark x1="17022" y1="31429" x2="17164" y2="35429"/>
                        <a14:foregroundMark x1="17116" y1="36343" x2="17140" y2="40457"/>
                        <a14:foregroundMark x1="24077" y1="57543" x2="24148" y2="66057"/>
                        <a14:foregroundMark x1="24195" y1="66743" x2="24905" y2="69829"/>
                        <a14:foregroundMark x1="25095" y1="70171" x2="26231" y2="72057"/>
                        <a14:foregroundMark x1="26586" y1="72171" x2="28314" y2="72000"/>
                        <a14:foregroundMark x1="28338" y1="71886" x2="29664" y2="68400"/>
                        <a14:foregroundMark x1="29830" y1="67314" x2="30019" y2="62343"/>
                        <a14:foregroundMark x1="17045" y1="57600" x2="17022" y2="66686"/>
                        <a14:foregroundMark x1="16927" y1="67314" x2="14962" y2="71943"/>
                        <a14:foregroundMark x1="12027" y1="70571" x2="14489" y2="69943"/>
                      </a14:backgroundRemoval>
                    </a14:imgEffect>
                    <a14:imgEffect>
                      <a14:saturation sat="400000"/>
                    </a14:imgEffect>
                  </a14:imgLayer>
                </a14:imgProps>
              </a:ext>
              <a:ext uri="{28A0092B-C50C-407E-A947-70E740481C1C}">
                <a14:useLocalDpi xmlns:a14="http://schemas.microsoft.com/office/drawing/2010/main" val="0"/>
              </a:ext>
            </a:extLst>
          </a:blip>
          <a:srcRect r="57917"/>
          <a:stretch/>
        </p:blipFill>
        <p:spPr>
          <a:xfrm>
            <a:off x="690686" y="609022"/>
            <a:ext cx="585149" cy="576064"/>
          </a:xfrm>
          <a:prstGeom prst="rect">
            <a:avLst/>
          </a:prstGeom>
          <a:effectLst/>
        </p:spPr>
      </p:pic>
      <p:sp>
        <p:nvSpPr>
          <p:cNvPr id="3" name="Text Placeholder 2"/>
          <p:cNvSpPr>
            <a:spLocks noGrp="1"/>
          </p:cNvSpPr>
          <p:nvPr>
            <p:ph type="body" sz="quarter" idx="10"/>
          </p:nvPr>
        </p:nvSpPr>
        <p:spPr>
          <a:xfrm>
            <a:off x="1704975" y="1974850"/>
            <a:ext cx="5745163" cy="2168525"/>
          </a:xfrm>
          <a:prstGeom prst="rect">
            <a:avLst/>
          </a:prstGeom>
        </p:spPr>
        <p:txBody>
          <a:bodyPr/>
          <a:lstStyle>
            <a:lvl1pPr marL="0" indent="0">
              <a:buNone/>
              <a:defRPr sz="2000"/>
            </a:lvl1pPr>
          </a:lstStyle>
          <a:p>
            <a:pPr lvl="0"/>
            <a:endParaRPr lang="en-GB" dirty="0"/>
          </a:p>
        </p:txBody>
      </p:sp>
    </p:spTree>
    <p:extLst>
      <p:ext uri="{BB962C8B-B14F-4D97-AF65-F5344CB8AC3E}">
        <p14:creationId xmlns:p14="http://schemas.microsoft.com/office/powerpoint/2010/main" val="22257241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fill) only">
    <p:spTree>
      <p:nvGrpSpPr>
        <p:cNvPr id="1" name=""/>
        <p:cNvGrpSpPr/>
        <p:nvPr/>
      </p:nvGrpSpPr>
      <p:grpSpPr>
        <a:xfrm>
          <a:off x="0" y="0"/>
          <a:ext cx="0" cy="0"/>
          <a:chOff x="0" y="0"/>
          <a:chExt cx="0" cy="0"/>
        </a:xfrm>
      </p:grpSpPr>
      <p:pic>
        <p:nvPicPr>
          <p:cNvPr id="4" name="Picture 3"/>
          <p:cNvPicPr>
            <a:picLocks noChangeAspect="1"/>
          </p:cNvPicPr>
          <p:nvPr userDrawn="1"/>
        </p:nvPicPr>
        <p:blipFill rotWithShape="1">
          <a:blip r:embed="rId2" cstate="print">
            <a:extLst>
              <a:ext uri="{BEBA8EAE-BF5A-486C-A8C5-ECC9F3942E4B}">
                <a14:imgProps xmlns:a14="http://schemas.microsoft.com/office/drawing/2010/main">
                  <a14:imgLayer r:embed="rId3">
                    <a14:imgEffect>
                      <a14:backgroundRemoval t="3829" b="92800" l="1705" r="38778">
                        <a14:foregroundMark x1="14205" y1="30229" x2="14205" y2="30229"/>
                        <a14:foregroundMark x1="12642" y1="29714" x2="14512" y2="37257"/>
                        <a14:foregroundMark x1="18679" y1="44286" x2="22751" y2="51829"/>
                        <a14:foregroundMark x1="25971" y1="36743" x2="27107" y2="29486"/>
                        <a14:foregroundMark x1="26065" y1="60400" x2="27533" y2="66686"/>
                        <a14:foregroundMark x1="12737" y1="66686" x2="15554" y2="59886"/>
                        <a14:foregroundMark x1="12595" y1="26343" x2="13116" y2="25829"/>
                        <a14:foregroundMark x1="13210" y1="25829" x2="13636" y2="25429"/>
                        <a14:foregroundMark x1="13636" y1="25486" x2="14276" y2="25543"/>
                        <a14:foregroundMark x1="14276" y1="25543" x2="14820" y2="25771"/>
                        <a14:foregroundMark x1="14820" y1="25771" x2="15483" y2="26343"/>
                        <a14:foregroundMark x1="15483" y1="26343" x2="16217" y2="27714"/>
                        <a14:foregroundMark x1="16217" y1="27829" x2="16690" y2="29429"/>
                        <a14:foregroundMark x1="16761" y1="29657" x2="16951" y2="30743"/>
                        <a14:foregroundMark x1="17472" y1="41486" x2="17377" y2="56800"/>
                        <a14:foregroundMark x1="17401" y1="56800" x2="23627" y2="56857"/>
                        <a14:foregroundMark x1="17401" y1="41543" x2="19034" y2="41600"/>
                        <a14:foregroundMark x1="24006" y1="40914" x2="24171" y2="30686"/>
                        <a14:foregroundMark x1="24219" y1="30229" x2="25189" y2="27371"/>
                        <a14:foregroundMark x1="25189" y1="27371" x2="26728" y2="25886"/>
                        <a14:foregroundMark x1="26870" y1="25543" x2="29167" y2="27829"/>
                        <a14:foregroundMark x1="29427" y1="28457" x2="30114" y2="31771"/>
                        <a14:foregroundMark x1="30161" y1="32457" x2="29948" y2="36114"/>
                        <a14:foregroundMark x1="17022" y1="31429" x2="17164" y2="35429"/>
                        <a14:foregroundMark x1="17116" y1="36343" x2="17140" y2="40457"/>
                        <a14:foregroundMark x1="24077" y1="57543" x2="24148" y2="66057"/>
                        <a14:foregroundMark x1="24195" y1="66743" x2="24905" y2="69829"/>
                        <a14:foregroundMark x1="25095" y1="70171" x2="26231" y2="72057"/>
                        <a14:foregroundMark x1="26586" y1="72171" x2="28314" y2="72000"/>
                        <a14:foregroundMark x1="28338" y1="71886" x2="29664" y2="68400"/>
                        <a14:foregroundMark x1="29830" y1="67314" x2="30019" y2="62343"/>
                        <a14:foregroundMark x1="17045" y1="57600" x2="17022" y2="66686"/>
                        <a14:foregroundMark x1="16927" y1="67314" x2="14962" y2="71943"/>
                        <a14:foregroundMark x1="12027" y1="70571" x2="14489" y2="69943"/>
                      </a14:backgroundRemoval>
                    </a14:imgEffect>
                    <a14:imgEffect>
                      <a14:saturation sat="400000"/>
                    </a14:imgEffect>
                  </a14:imgLayer>
                </a14:imgProps>
              </a:ext>
              <a:ext uri="{28A0092B-C50C-407E-A947-70E740481C1C}">
                <a14:useLocalDpi xmlns:a14="http://schemas.microsoft.com/office/drawing/2010/main" val="0"/>
              </a:ext>
            </a:extLst>
          </a:blip>
          <a:srcRect r="57917"/>
          <a:stretch/>
        </p:blipFill>
        <p:spPr>
          <a:xfrm>
            <a:off x="690686" y="609022"/>
            <a:ext cx="585149" cy="576064"/>
          </a:xfrm>
          <a:prstGeom prst="rect">
            <a:avLst/>
          </a:prstGeom>
          <a:effectLst/>
        </p:spPr>
      </p:pic>
      <p:sp>
        <p:nvSpPr>
          <p:cNvPr id="3" name="Text Placeholder 2"/>
          <p:cNvSpPr>
            <a:spLocks noGrp="1"/>
          </p:cNvSpPr>
          <p:nvPr>
            <p:ph type="body" sz="quarter" idx="10"/>
          </p:nvPr>
        </p:nvSpPr>
        <p:spPr>
          <a:xfrm>
            <a:off x="976313" y="1603375"/>
            <a:ext cx="7191375" cy="4695825"/>
          </a:xfrm>
          <a:prstGeom prst="rect">
            <a:avLst/>
          </a:prstGeom>
        </p:spPr>
        <p:txBody>
          <a:bodyPr/>
          <a:lstStyle>
            <a:lvl1pPr marL="0" indent="0">
              <a:buNone/>
              <a:defRPr sz="2000"/>
            </a:lvl1pPr>
          </a:lstStyle>
          <a:p>
            <a:pPr lvl="0"/>
            <a:endParaRPr lang="en-GB" dirty="0"/>
          </a:p>
        </p:txBody>
      </p:sp>
    </p:spTree>
    <p:extLst>
      <p:ext uri="{BB962C8B-B14F-4D97-AF65-F5344CB8AC3E}">
        <p14:creationId xmlns:p14="http://schemas.microsoft.com/office/powerpoint/2010/main" val="24189713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mg, caption and title">
    <p:spTree>
      <p:nvGrpSpPr>
        <p:cNvPr id="1" name=""/>
        <p:cNvGrpSpPr/>
        <p:nvPr/>
      </p:nvGrpSpPr>
      <p:grpSpPr>
        <a:xfrm>
          <a:off x="0" y="0"/>
          <a:ext cx="0" cy="0"/>
          <a:chOff x="0" y="0"/>
          <a:chExt cx="0" cy="0"/>
        </a:xfrm>
      </p:grpSpPr>
      <p:sp>
        <p:nvSpPr>
          <p:cNvPr id="7" name="Rectangle 6"/>
          <p:cNvSpPr/>
          <p:nvPr userDrawn="1"/>
        </p:nvSpPr>
        <p:spPr>
          <a:xfrm>
            <a:off x="0" y="548680"/>
            <a:ext cx="8187070" cy="720080"/>
          </a:xfrm>
          <a:prstGeom prst="rect">
            <a:avLst/>
          </a:prstGeom>
          <a:solidFill>
            <a:srgbClr val="E71C07">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EB6C53"/>
              </a:solidFill>
            </a:endParaRPr>
          </a:p>
        </p:txBody>
      </p:sp>
      <p:pic>
        <p:nvPicPr>
          <p:cNvPr id="8" name="Picture 7"/>
          <p:cNvPicPr>
            <a:picLocks noChangeAspect="1"/>
          </p:cNvPicPr>
          <p:nvPr userDrawn="1"/>
        </p:nvPicPr>
        <p:blipFill rotWithShape="1">
          <a:blip r:embed="rId2" cstate="print">
            <a:extLst>
              <a:ext uri="{BEBA8EAE-BF5A-486C-A8C5-ECC9F3942E4B}">
                <a14:imgProps xmlns:a14="http://schemas.microsoft.com/office/drawing/2010/main">
                  <a14:imgLayer r:embed="rId3">
                    <a14:imgEffect>
                      <a14:backgroundRemoval t="3829" b="92800" l="1705" r="38778">
                        <a14:foregroundMark x1="14205" y1="30229" x2="14205" y2="30229"/>
                        <a14:foregroundMark x1="12642" y1="29714" x2="14512" y2="37257"/>
                        <a14:foregroundMark x1="18679" y1="44286" x2="22751" y2="51829"/>
                        <a14:foregroundMark x1="25971" y1="36743" x2="27107" y2="29486"/>
                        <a14:foregroundMark x1="26065" y1="60400" x2="27533" y2="66686"/>
                        <a14:foregroundMark x1="12737" y1="66686" x2="15554" y2="59886"/>
                        <a14:foregroundMark x1="12595" y1="26343" x2="13116" y2="25829"/>
                        <a14:foregroundMark x1="13210" y1="25829" x2="13636" y2="25429"/>
                        <a14:foregroundMark x1="13636" y1="25486" x2="14276" y2="25543"/>
                        <a14:foregroundMark x1="14276" y1="25543" x2="14820" y2="25771"/>
                        <a14:foregroundMark x1="14820" y1="25771" x2="15483" y2="26343"/>
                        <a14:foregroundMark x1="15483" y1="26343" x2="16217" y2="27714"/>
                        <a14:foregroundMark x1="16217" y1="27829" x2="16690" y2="29429"/>
                        <a14:foregroundMark x1="16761" y1="29657" x2="16951" y2="30743"/>
                        <a14:foregroundMark x1="17472" y1="41486" x2="17377" y2="56800"/>
                        <a14:foregroundMark x1="17401" y1="56800" x2="23627" y2="56857"/>
                        <a14:foregroundMark x1="17401" y1="41543" x2="19034" y2="41600"/>
                        <a14:foregroundMark x1="24006" y1="40914" x2="24171" y2="30686"/>
                        <a14:foregroundMark x1="24219" y1="30229" x2="25189" y2="27371"/>
                        <a14:foregroundMark x1="25189" y1="27371" x2="26728" y2="25886"/>
                        <a14:foregroundMark x1="26870" y1="25543" x2="29167" y2="27829"/>
                        <a14:foregroundMark x1="29427" y1="28457" x2="30114" y2="31771"/>
                        <a14:foregroundMark x1="30161" y1="32457" x2="29948" y2="36114"/>
                        <a14:foregroundMark x1="17022" y1="31429" x2="17164" y2="35429"/>
                        <a14:foregroundMark x1="17116" y1="36343" x2="17140" y2="40457"/>
                        <a14:foregroundMark x1="24077" y1="57543" x2="24148" y2="66057"/>
                        <a14:foregroundMark x1="24195" y1="66743" x2="24905" y2="69829"/>
                        <a14:foregroundMark x1="25095" y1="70171" x2="26231" y2="72057"/>
                        <a14:foregroundMark x1="26586" y1="72171" x2="28314" y2="72000"/>
                        <a14:foregroundMark x1="28338" y1="71886" x2="29664" y2="68400"/>
                        <a14:foregroundMark x1="29830" y1="67314" x2="30019" y2="62343"/>
                        <a14:foregroundMark x1="17045" y1="57600" x2="17022" y2="66686"/>
                        <a14:foregroundMark x1="16927" y1="67314" x2="14962" y2="71943"/>
                        <a14:foregroundMark x1="12027" y1="70571" x2="14489" y2="69943"/>
                      </a14:backgroundRemoval>
                    </a14:imgEffect>
                    <a14:imgEffect>
                      <a14:saturation sat="400000"/>
                    </a14:imgEffect>
                  </a14:imgLayer>
                </a14:imgProps>
              </a:ext>
              <a:ext uri="{28A0092B-C50C-407E-A947-70E740481C1C}">
                <a14:useLocalDpi xmlns:a14="http://schemas.microsoft.com/office/drawing/2010/main" val="0"/>
              </a:ext>
            </a:extLst>
          </a:blip>
          <a:srcRect r="57917"/>
          <a:stretch/>
        </p:blipFill>
        <p:spPr>
          <a:xfrm>
            <a:off x="683942" y="610370"/>
            <a:ext cx="585149" cy="576064"/>
          </a:xfrm>
          <a:prstGeom prst="rect">
            <a:avLst/>
          </a:prstGeom>
          <a:effectLst>
            <a:softEdge rad="31750"/>
          </a:effectLst>
        </p:spPr>
      </p:pic>
      <p:sp>
        <p:nvSpPr>
          <p:cNvPr id="3" name="Picture Placeholder 2"/>
          <p:cNvSpPr>
            <a:spLocks noGrp="1"/>
          </p:cNvSpPr>
          <p:nvPr>
            <p:ph type="pic" sz="quarter" idx="10" hasCustomPrompt="1"/>
          </p:nvPr>
        </p:nvSpPr>
        <p:spPr>
          <a:xfrm>
            <a:off x="957263" y="1603375"/>
            <a:ext cx="7229475" cy="4246563"/>
          </a:xfrm>
          <a:prstGeom prst="rect">
            <a:avLst/>
          </a:prstGeom>
        </p:spPr>
        <p:txBody>
          <a:bodyPr/>
          <a:lstStyle>
            <a:lvl1pPr marL="0" indent="0" algn="ctr">
              <a:buNone/>
              <a:defRPr sz="2000"/>
            </a:lvl1pPr>
          </a:lstStyle>
          <a:p>
            <a:r>
              <a:rPr lang="en-GB" dirty="0"/>
              <a:t>Image</a:t>
            </a:r>
          </a:p>
        </p:txBody>
      </p:sp>
      <p:sp>
        <p:nvSpPr>
          <p:cNvPr id="9" name="Text Placeholder 8"/>
          <p:cNvSpPr>
            <a:spLocks noGrp="1"/>
          </p:cNvSpPr>
          <p:nvPr>
            <p:ph type="body" sz="quarter" idx="11" hasCustomPrompt="1"/>
          </p:nvPr>
        </p:nvSpPr>
        <p:spPr>
          <a:xfrm>
            <a:off x="957262" y="5960358"/>
            <a:ext cx="7229808" cy="338137"/>
          </a:xfrm>
          <a:prstGeom prst="rect">
            <a:avLst/>
          </a:prstGeom>
        </p:spPr>
        <p:txBody>
          <a:bodyPr/>
          <a:lstStyle>
            <a:lvl1pPr marL="0" indent="0" algn="ctr">
              <a:buNone/>
              <a:defRPr sz="2000"/>
            </a:lvl1pPr>
          </a:lstStyle>
          <a:p>
            <a:pPr lvl="0"/>
            <a:r>
              <a:rPr lang="en-US" dirty="0"/>
              <a:t>Caption</a:t>
            </a:r>
          </a:p>
        </p:txBody>
      </p:sp>
      <p:sp>
        <p:nvSpPr>
          <p:cNvPr id="16" name="Text Placeholder 11"/>
          <p:cNvSpPr>
            <a:spLocks noGrp="1"/>
          </p:cNvSpPr>
          <p:nvPr>
            <p:ph type="body" sz="quarter" idx="12" hasCustomPrompt="1"/>
          </p:nvPr>
        </p:nvSpPr>
        <p:spPr>
          <a:xfrm>
            <a:off x="1167490" y="689942"/>
            <a:ext cx="6915354" cy="416919"/>
          </a:xfrm>
          <a:prstGeom prst="rect">
            <a:avLst/>
          </a:prstGeom>
        </p:spPr>
        <p:txBody>
          <a:bodyPr/>
          <a:lstStyle>
            <a:lvl1pPr marL="0" indent="0">
              <a:buNone/>
              <a:defRPr sz="2400"/>
            </a:lvl1pPr>
          </a:lstStyle>
          <a:p>
            <a:pPr lvl="0"/>
            <a:r>
              <a:rPr lang="en-GB" dirty="0"/>
              <a:t>TITLE</a:t>
            </a:r>
          </a:p>
        </p:txBody>
      </p:sp>
    </p:spTree>
    <p:extLst>
      <p:ext uri="{BB962C8B-B14F-4D97-AF65-F5344CB8AC3E}">
        <p14:creationId xmlns:p14="http://schemas.microsoft.com/office/powerpoint/2010/main" val="5670892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mg and caption only">
    <p:spTree>
      <p:nvGrpSpPr>
        <p:cNvPr id="1" name=""/>
        <p:cNvGrpSpPr/>
        <p:nvPr/>
      </p:nvGrpSpPr>
      <p:grpSpPr>
        <a:xfrm>
          <a:off x="0" y="0"/>
          <a:ext cx="0" cy="0"/>
          <a:chOff x="0" y="0"/>
          <a:chExt cx="0" cy="0"/>
        </a:xfrm>
      </p:grpSpPr>
      <p:sp>
        <p:nvSpPr>
          <p:cNvPr id="3" name="Picture Placeholder 2"/>
          <p:cNvSpPr>
            <a:spLocks noGrp="1" noChangeAspect="1"/>
          </p:cNvSpPr>
          <p:nvPr>
            <p:ph type="pic" sz="quarter" idx="10" hasCustomPrompt="1"/>
          </p:nvPr>
        </p:nvSpPr>
        <p:spPr>
          <a:xfrm>
            <a:off x="957263" y="1603375"/>
            <a:ext cx="7229475" cy="4246563"/>
          </a:xfrm>
          <a:prstGeom prst="rect">
            <a:avLst/>
          </a:prstGeom>
        </p:spPr>
        <p:txBody>
          <a:bodyPr/>
          <a:lstStyle>
            <a:lvl1pPr marL="0" indent="0" algn="ctr">
              <a:buNone/>
              <a:defRPr sz="2000"/>
            </a:lvl1pPr>
          </a:lstStyle>
          <a:p>
            <a:r>
              <a:rPr lang="en-GB" dirty="0"/>
              <a:t>Image</a:t>
            </a:r>
          </a:p>
        </p:txBody>
      </p:sp>
      <p:sp>
        <p:nvSpPr>
          <p:cNvPr id="9" name="Text Placeholder 8"/>
          <p:cNvSpPr>
            <a:spLocks noGrp="1"/>
          </p:cNvSpPr>
          <p:nvPr>
            <p:ph type="body" sz="quarter" idx="11" hasCustomPrompt="1"/>
          </p:nvPr>
        </p:nvSpPr>
        <p:spPr>
          <a:xfrm>
            <a:off x="968551" y="5960358"/>
            <a:ext cx="7210425" cy="338137"/>
          </a:xfrm>
          <a:prstGeom prst="rect">
            <a:avLst/>
          </a:prstGeom>
        </p:spPr>
        <p:txBody>
          <a:bodyPr/>
          <a:lstStyle>
            <a:lvl1pPr marL="0" indent="0" algn="ctr">
              <a:buNone/>
              <a:defRPr sz="2000"/>
            </a:lvl1pPr>
          </a:lstStyle>
          <a:p>
            <a:pPr lvl="0"/>
            <a:r>
              <a:rPr lang="en-US" dirty="0"/>
              <a:t>Caption</a:t>
            </a:r>
          </a:p>
        </p:txBody>
      </p:sp>
      <p:pic>
        <p:nvPicPr>
          <p:cNvPr id="5" name="Picture 4"/>
          <p:cNvPicPr>
            <a:picLocks noChangeAspect="1"/>
          </p:cNvPicPr>
          <p:nvPr userDrawn="1"/>
        </p:nvPicPr>
        <p:blipFill rotWithShape="1">
          <a:blip r:embed="rId2" cstate="print">
            <a:extLst>
              <a:ext uri="{BEBA8EAE-BF5A-486C-A8C5-ECC9F3942E4B}">
                <a14:imgProps xmlns:a14="http://schemas.microsoft.com/office/drawing/2010/main">
                  <a14:imgLayer r:embed="rId3">
                    <a14:imgEffect>
                      <a14:backgroundRemoval t="3829" b="92800" l="1705" r="38778">
                        <a14:foregroundMark x1="14205" y1="30229" x2="14205" y2="30229"/>
                        <a14:foregroundMark x1="12642" y1="29714" x2="14512" y2="37257"/>
                        <a14:foregroundMark x1="18679" y1="44286" x2="22751" y2="51829"/>
                        <a14:foregroundMark x1="25971" y1="36743" x2="27107" y2="29486"/>
                        <a14:foregroundMark x1="26065" y1="60400" x2="27533" y2="66686"/>
                        <a14:foregroundMark x1="12737" y1="66686" x2="15554" y2="59886"/>
                        <a14:foregroundMark x1="12595" y1="26343" x2="13116" y2="25829"/>
                        <a14:foregroundMark x1="13210" y1="25829" x2="13636" y2="25429"/>
                        <a14:foregroundMark x1="13636" y1="25486" x2="14276" y2="25543"/>
                        <a14:foregroundMark x1="14276" y1="25543" x2="14820" y2="25771"/>
                        <a14:foregroundMark x1="14820" y1="25771" x2="15483" y2="26343"/>
                        <a14:foregroundMark x1="15483" y1="26343" x2="16217" y2="27714"/>
                        <a14:foregroundMark x1="16217" y1="27829" x2="16690" y2="29429"/>
                        <a14:foregroundMark x1="16761" y1="29657" x2="16951" y2="30743"/>
                        <a14:foregroundMark x1="17472" y1="41486" x2="17377" y2="56800"/>
                        <a14:foregroundMark x1="17401" y1="56800" x2="23627" y2="56857"/>
                        <a14:foregroundMark x1="17401" y1="41543" x2="19034" y2="41600"/>
                        <a14:foregroundMark x1="24006" y1="40914" x2="24171" y2="30686"/>
                        <a14:foregroundMark x1="24219" y1="30229" x2="25189" y2="27371"/>
                        <a14:foregroundMark x1="25189" y1="27371" x2="26728" y2="25886"/>
                        <a14:foregroundMark x1="26870" y1="25543" x2="29167" y2="27829"/>
                        <a14:foregroundMark x1="29427" y1="28457" x2="30114" y2="31771"/>
                        <a14:foregroundMark x1="30161" y1="32457" x2="29948" y2="36114"/>
                        <a14:foregroundMark x1="17022" y1="31429" x2="17164" y2="35429"/>
                        <a14:foregroundMark x1="17116" y1="36343" x2="17140" y2="40457"/>
                        <a14:foregroundMark x1="24077" y1="57543" x2="24148" y2="66057"/>
                        <a14:foregroundMark x1="24195" y1="66743" x2="24905" y2="69829"/>
                        <a14:foregroundMark x1="25095" y1="70171" x2="26231" y2="72057"/>
                        <a14:foregroundMark x1="26586" y1="72171" x2="28314" y2="72000"/>
                        <a14:foregroundMark x1="28338" y1="71886" x2="29664" y2="68400"/>
                        <a14:foregroundMark x1="29830" y1="67314" x2="30019" y2="62343"/>
                        <a14:foregroundMark x1="17045" y1="57600" x2="17022" y2="66686"/>
                        <a14:foregroundMark x1="16927" y1="67314" x2="14962" y2="71943"/>
                        <a14:foregroundMark x1="12027" y1="70571" x2="14489" y2="69943"/>
                      </a14:backgroundRemoval>
                    </a14:imgEffect>
                    <a14:imgEffect>
                      <a14:saturation sat="400000"/>
                    </a14:imgEffect>
                  </a14:imgLayer>
                </a14:imgProps>
              </a:ext>
              <a:ext uri="{28A0092B-C50C-407E-A947-70E740481C1C}">
                <a14:useLocalDpi xmlns:a14="http://schemas.microsoft.com/office/drawing/2010/main" val="0"/>
              </a:ext>
            </a:extLst>
          </a:blip>
          <a:srcRect r="57917"/>
          <a:stretch/>
        </p:blipFill>
        <p:spPr>
          <a:xfrm>
            <a:off x="690686" y="609022"/>
            <a:ext cx="585149" cy="576064"/>
          </a:xfrm>
          <a:prstGeom prst="rect">
            <a:avLst/>
          </a:prstGeom>
          <a:effectLst/>
        </p:spPr>
      </p:pic>
    </p:spTree>
    <p:extLst>
      <p:ext uri="{BB962C8B-B14F-4D97-AF65-F5344CB8AC3E}">
        <p14:creationId xmlns:p14="http://schemas.microsoft.com/office/powerpoint/2010/main" val="31368513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3" name="Rectangle 2"/>
          <p:cNvSpPr/>
          <p:nvPr userDrawn="1"/>
        </p:nvSpPr>
        <p:spPr>
          <a:xfrm>
            <a:off x="0" y="5301208"/>
            <a:ext cx="9144000" cy="1576110"/>
          </a:xfrm>
          <a:prstGeom prst="rect">
            <a:avLst/>
          </a:prstGeom>
          <a:solidFill>
            <a:srgbClr val="E71C07">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EB6C53"/>
              </a:solidFill>
            </a:endParaRPr>
          </a:p>
        </p:txBody>
      </p:sp>
      <p:grpSp>
        <p:nvGrpSpPr>
          <p:cNvPr id="4" name="Group 3"/>
          <p:cNvGrpSpPr/>
          <p:nvPr userDrawn="1"/>
        </p:nvGrpSpPr>
        <p:grpSpPr>
          <a:xfrm>
            <a:off x="286519" y="5457742"/>
            <a:ext cx="3421385" cy="1102444"/>
            <a:chOff x="395536" y="5172837"/>
            <a:chExt cx="3421385" cy="1102444"/>
          </a:xfrm>
        </p:grpSpPr>
        <p:sp>
          <p:nvSpPr>
            <p:cNvPr id="5" name="Title 1"/>
            <p:cNvSpPr txBox="1">
              <a:spLocks/>
            </p:cNvSpPr>
            <p:nvPr/>
          </p:nvSpPr>
          <p:spPr>
            <a:xfrm>
              <a:off x="395536" y="5172837"/>
              <a:ext cx="1728192" cy="52638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1400" b="1" spc="100" dirty="0">
                  <a:latin typeface="Calibri Light" panose="020F0302020204030204" pitchFamily="34" charset="0"/>
                  <a:cs typeface="Microsoft Tai Le" panose="020B0502040204020203" pitchFamily="34" charset="0"/>
                </a:rPr>
                <a:t>Manchester</a:t>
              </a:r>
            </a:p>
            <a:p>
              <a:pPr algn="l"/>
              <a:r>
                <a:rPr lang="en-GB" sz="1400" spc="100" dirty="0">
                  <a:latin typeface="Calibri Light" panose="020F0302020204030204" pitchFamily="34" charset="0"/>
                  <a:cs typeface="Microsoft Tai Le" panose="020B0502040204020203" pitchFamily="34" charset="0"/>
                </a:rPr>
                <a:t>0161 214 1500 </a:t>
              </a:r>
            </a:p>
          </p:txBody>
        </p:sp>
        <p:sp>
          <p:nvSpPr>
            <p:cNvPr id="6" name="Title 1"/>
            <p:cNvSpPr txBox="1">
              <a:spLocks/>
            </p:cNvSpPr>
            <p:nvPr/>
          </p:nvSpPr>
          <p:spPr>
            <a:xfrm>
              <a:off x="395536" y="5748901"/>
              <a:ext cx="1728192" cy="52638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1400" b="1" spc="100" dirty="0">
                  <a:latin typeface="Calibri Light" panose="020F0302020204030204" pitchFamily="34" charset="0"/>
                  <a:cs typeface="Microsoft Tai Le" panose="020B0502040204020203" pitchFamily="34" charset="0"/>
                </a:rPr>
                <a:t>Chester </a:t>
              </a:r>
            </a:p>
            <a:p>
              <a:pPr algn="l"/>
              <a:r>
                <a:rPr lang="en-GB" sz="1400" spc="100" dirty="0">
                  <a:latin typeface="Calibri Light" panose="020F0302020204030204" pitchFamily="34" charset="0"/>
                  <a:cs typeface="Microsoft Tai Le" panose="020B0502040204020203" pitchFamily="34" charset="0"/>
                </a:rPr>
                <a:t>01244 323070</a:t>
              </a:r>
            </a:p>
          </p:txBody>
        </p:sp>
        <p:sp>
          <p:nvSpPr>
            <p:cNvPr id="7" name="Title 1"/>
            <p:cNvSpPr txBox="1">
              <a:spLocks/>
            </p:cNvSpPr>
            <p:nvPr/>
          </p:nvSpPr>
          <p:spPr>
            <a:xfrm>
              <a:off x="2088729" y="5172837"/>
              <a:ext cx="1728192" cy="52638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1400" b="1" spc="100" dirty="0">
                  <a:latin typeface="Calibri Light" panose="020F0302020204030204" pitchFamily="34" charset="0"/>
                  <a:cs typeface="Microsoft Tai Le" panose="020B0502040204020203" pitchFamily="34" charset="0"/>
                </a:rPr>
                <a:t>Sheffield </a:t>
              </a:r>
            </a:p>
            <a:p>
              <a:pPr algn="l"/>
              <a:r>
                <a:rPr lang="en-GB" sz="1400" spc="100" dirty="0">
                  <a:latin typeface="Calibri Light" panose="020F0302020204030204" pitchFamily="34" charset="0"/>
                  <a:cs typeface="Microsoft Tai Le" panose="020B0502040204020203" pitchFamily="34" charset="0"/>
                </a:rPr>
                <a:t>0114 273 8951</a:t>
              </a:r>
            </a:p>
          </p:txBody>
        </p:sp>
        <p:sp>
          <p:nvSpPr>
            <p:cNvPr id="8" name="Title 1"/>
            <p:cNvSpPr txBox="1">
              <a:spLocks/>
            </p:cNvSpPr>
            <p:nvPr/>
          </p:nvSpPr>
          <p:spPr>
            <a:xfrm>
              <a:off x="2088729" y="5748901"/>
              <a:ext cx="1728192" cy="52638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1400" b="1" spc="100" dirty="0">
                  <a:latin typeface="Calibri Light" panose="020F0302020204030204" pitchFamily="34" charset="0"/>
                  <a:cs typeface="Microsoft Tai Le" panose="020B0502040204020203" pitchFamily="34" charset="0"/>
                </a:rPr>
                <a:t>Liverpool</a:t>
              </a:r>
            </a:p>
            <a:p>
              <a:pPr algn="l"/>
              <a:r>
                <a:rPr lang="en-GB" sz="1400" spc="100" dirty="0">
                  <a:latin typeface="Calibri Light" panose="020F0302020204030204" pitchFamily="34" charset="0"/>
                  <a:cs typeface="Microsoft Tai Le" panose="020B0502040204020203" pitchFamily="34" charset="0"/>
                </a:rPr>
                <a:t>0151 243 6000</a:t>
              </a:r>
            </a:p>
          </p:txBody>
        </p:sp>
      </p:grpSp>
      <p:grpSp>
        <p:nvGrpSpPr>
          <p:cNvPr id="9" name="Group 8"/>
          <p:cNvGrpSpPr/>
          <p:nvPr userDrawn="1"/>
        </p:nvGrpSpPr>
        <p:grpSpPr>
          <a:xfrm>
            <a:off x="7322743" y="5817129"/>
            <a:ext cx="1470930" cy="526380"/>
            <a:chOff x="7319894" y="5383044"/>
            <a:chExt cx="1470930" cy="526380"/>
          </a:xfrm>
        </p:grpSpPr>
        <p:pic>
          <p:nvPicPr>
            <p:cNvPr id="10" name="Picture 9">
              <a:hlinkClick r:id="rId2"/>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477950" y="5489797"/>
              <a:ext cx="312874" cy="312874"/>
            </a:xfrm>
            <a:prstGeom prst="rect">
              <a:avLst/>
            </a:prstGeom>
          </p:spPr>
        </p:pic>
        <p:sp>
          <p:nvSpPr>
            <p:cNvPr id="11" name="Title 1"/>
            <p:cNvSpPr txBox="1">
              <a:spLocks/>
            </p:cNvSpPr>
            <p:nvPr userDrawn="1"/>
          </p:nvSpPr>
          <p:spPr>
            <a:xfrm>
              <a:off x="7319894" y="5383044"/>
              <a:ext cx="1194172" cy="52638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1400" spc="200" dirty="0">
                  <a:latin typeface="Calibri Light" panose="020F0302020204030204" pitchFamily="34" charset="0"/>
                  <a:cs typeface="Microsoft Tai Le" panose="020B0502040204020203" pitchFamily="34" charset="0"/>
                </a:rPr>
                <a:t>@SJBNews</a:t>
              </a:r>
            </a:p>
          </p:txBody>
        </p:sp>
      </p:grpSp>
      <p:pic>
        <p:nvPicPr>
          <p:cNvPr id="12" name="Picture 11">
            <a:hlinkClick r:id="rId4"/>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483063" y="5554338"/>
            <a:ext cx="288032" cy="288032"/>
          </a:xfrm>
          <a:prstGeom prst="rect">
            <a:avLst/>
          </a:prstGeom>
        </p:spPr>
      </p:pic>
      <p:sp>
        <p:nvSpPr>
          <p:cNvPr id="13" name="Title 1"/>
          <p:cNvSpPr txBox="1">
            <a:spLocks/>
          </p:cNvSpPr>
          <p:nvPr userDrawn="1"/>
        </p:nvSpPr>
        <p:spPr>
          <a:xfrm>
            <a:off x="6732373" y="6276432"/>
            <a:ext cx="2232247" cy="216024"/>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1400" spc="200" dirty="0">
                <a:latin typeface="Calibri Light" panose="020F0302020204030204" pitchFamily="34" charset="0"/>
                <a:cs typeface="Microsoft Tai Le" panose="020B0502040204020203" pitchFamily="34" charset="0"/>
              </a:rPr>
              <a:t>stjohnsbuildings.com</a:t>
            </a:r>
          </a:p>
        </p:txBody>
      </p:sp>
      <p:pic>
        <p:nvPicPr>
          <p:cNvPr id="14" name="Picture 13"/>
          <p:cNvPicPr>
            <a:picLocks noChangeAspect="1"/>
          </p:cNvPicPr>
          <p:nvPr userDrawn="1"/>
        </p:nvPicPr>
        <p:blipFill rotWithShape="1">
          <a:blip r:embed="rId6">
            <a:extLst>
              <a:ext uri="{28A0092B-C50C-407E-A947-70E740481C1C}">
                <a14:useLocalDpi xmlns:a14="http://schemas.microsoft.com/office/drawing/2010/main" val="0"/>
              </a:ext>
            </a:extLst>
          </a:blip>
          <a:srcRect l="39048"/>
          <a:stretch/>
        </p:blipFill>
        <p:spPr>
          <a:xfrm>
            <a:off x="1219200" y="640515"/>
            <a:ext cx="760512" cy="469068"/>
          </a:xfrm>
          <a:prstGeom prst="rect">
            <a:avLst/>
          </a:prstGeom>
        </p:spPr>
      </p:pic>
      <p:pic>
        <p:nvPicPr>
          <p:cNvPr id="16" name="Picture 15"/>
          <p:cNvPicPr>
            <a:picLocks noChangeAspect="1"/>
          </p:cNvPicPr>
          <p:nvPr userDrawn="1"/>
        </p:nvPicPr>
        <p:blipFill rotWithShape="1">
          <a:blip r:embed="rId7" cstate="print">
            <a:extLst>
              <a:ext uri="{BEBA8EAE-BF5A-486C-A8C5-ECC9F3942E4B}">
                <a14:imgProps xmlns:a14="http://schemas.microsoft.com/office/drawing/2010/main">
                  <a14:imgLayer r:embed="rId8">
                    <a14:imgEffect>
                      <a14:backgroundRemoval t="3829" b="92800" l="1705" r="38778">
                        <a14:foregroundMark x1="14205" y1="30229" x2="14205" y2="30229"/>
                        <a14:foregroundMark x1="12642" y1="29714" x2="14512" y2="37257"/>
                        <a14:foregroundMark x1="18679" y1="44286" x2="22751" y2="51829"/>
                        <a14:foregroundMark x1="25971" y1="36743" x2="27107" y2="29486"/>
                        <a14:foregroundMark x1="26065" y1="60400" x2="27533" y2="66686"/>
                        <a14:foregroundMark x1="12737" y1="66686" x2="15554" y2="59886"/>
                        <a14:foregroundMark x1="12595" y1="26343" x2="13116" y2="25829"/>
                        <a14:foregroundMark x1="13210" y1="25829" x2="13636" y2="25429"/>
                        <a14:foregroundMark x1="13636" y1="25486" x2="14276" y2="25543"/>
                        <a14:foregroundMark x1="14276" y1="25543" x2="14820" y2="25771"/>
                        <a14:foregroundMark x1="14820" y1="25771" x2="15483" y2="26343"/>
                        <a14:foregroundMark x1="15483" y1="26343" x2="16217" y2="27714"/>
                        <a14:foregroundMark x1="16217" y1="27829" x2="16690" y2="29429"/>
                        <a14:foregroundMark x1="16761" y1="29657" x2="16951" y2="30743"/>
                        <a14:foregroundMark x1="17472" y1="41486" x2="17377" y2="56800"/>
                        <a14:foregroundMark x1="17401" y1="56800" x2="23627" y2="56857"/>
                        <a14:foregroundMark x1="17401" y1="41543" x2="19034" y2="41600"/>
                        <a14:foregroundMark x1="24006" y1="40914" x2="24171" y2="30686"/>
                        <a14:foregroundMark x1="24219" y1="30229" x2="25189" y2="27371"/>
                        <a14:foregroundMark x1="25189" y1="27371" x2="26728" y2="25886"/>
                        <a14:foregroundMark x1="26870" y1="25543" x2="29167" y2="27829"/>
                        <a14:foregroundMark x1="29427" y1="28457" x2="30114" y2="31771"/>
                        <a14:foregroundMark x1="30161" y1="32457" x2="29948" y2="36114"/>
                        <a14:foregroundMark x1="17022" y1="31429" x2="17164" y2="35429"/>
                        <a14:foregroundMark x1="17116" y1="36343" x2="17140" y2="40457"/>
                        <a14:foregroundMark x1="24077" y1="57543" x2="24148" y2="66057"/>
                        <a14:foregroundMark x1="24195" y1="66743" x2="24905" y2="69829"/>
                        <a14:foregroundMark x1="25095" y1="70171" x2="26231" y2="72057"/>
                        <a14:foregroundMark x1="26586" y1="72171" x2="28314" y2="72000"/>
                        <a14:foregroundMark x1="28338" y1="71886" x2="29664" y2="68400"/>
                        <a14:foregroundMark x1="29830" y1="67314" x2="30019" y2="62343"/>
                        <a14:foregroundMark x1="17045" y1="57600" x2="17022" y2="66686"/>
                        <a14:foregroundMark x1="16927" y1="67314" x2="14962" y2="71943"/>
                        <a14:foregroundMark x1="12027" y1="70571" x2="14489" y2="69943"/>
                      </a14:backgroundRemoval>
                    </a14:imgEffect>
                    <a14:imgEffect>
                      <a14:saturation sat="400000"/>
                    </a14:imgEffect>
                  </a14:imgLayer>
                </a14:imgProps>
              </a:ext>
              <a:ext uri="{28A0092B-C50C-407E-A947-70E740481C1C}">
                <a14:useLocalDpi xmlns:a14="http://schemas.microsoft.com/office/drawing/2010/main" val="0"/>
              </a:ext>
            </a:extLst>
          </a:blip>
          <a:srcRect r="57917"/>
          <a:stretch/>
        </p:blipFill>
        <p:spPr>
          <a:xfrm>
            <a:off x="690686" y="609022"/>
            <a:ext cx="585149" cy="576064"/>
          </a:xfrm>
          <a:prstGeom prst="rect">
            <a:avLst/>
          </a:prstGeom>
          <a:effectLst/>
        </p:spPr>
      </p:pic>
    </p:spTree>
    <p:extLst>
      <p:ext uri="{BB962C8B-B14F-4D97-AF65-F5344CB8AC3E}">
        <p14:creationId xmlns:p14="http://schemas.microsoft.com/office/powerpoint/2010/main" val="147571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148812146"/>
      </p:ext>
    </p:extLst>
  </p:cSld>
  <p:clrMap bg1="dk1" tx1="lt1" bg2="dk2" tx2="lt2" accent1="accent1" accent2="accent2" accent3="accent3" accent4="accent4" accent5="accent5" accent6="accent6" hlink="hlink" folHlink="folHlink"/>
  <p:sldLayoutIdLst>
    <p:sldLayoutId id="2147483649" r:id="rId1"/>
    <p:sldLayoutId id="2147483660" r:id="rId2"/>
    <p:sldLayoutId id="2147483652" r:id="rId3"/>
    <p:sldLayoutId id="2147483661" r:id="rId4"/>
    <p:sldLayoutId id="2147483662" r:id="rId5"/>
    <p:sldLayoutId id="2147483663" r:id="rId6"/>
    <p:sldLayoutId id="2147483664" r:id="rId7"/>
    <p:sldLayoutId id="2147483665" r:id="rId8"/>
    <p:sldLayoutId id="2147483666"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40F2612-D2F7-0CDA-087D-7AE77B700C22}"/>
              </a:ext>
            </a:extLst>
          </p:cNvPr>
          <p:cNvSpPr>
            <a:spLocks noGrp="1" noRot="1" noMove="1" noResize="1" noEditPoints="1" noAdjustHandles="1" noChangeArrowheads="1" noChangeShapeType="1"/>
          </p:cNvSpPr>
          <p:nvPr/>
        </p:nvSpPr>
        <p:spPr>
          <a:xfrm>
            <a:off x="0" y="1"/>
            <a:ext cx="9144000" cy="5280916"/>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ext Placeholder 3"/>
          <p:cNvSpPr>
            <a:spLocks noGrp="1"/>
          </p:cNvSpPr>
          <p:nvPr>
            <p:ph type="body" sz="quarter" idx="10"/>
          </p:nvPr>
        </p:nvSpPr>
        <p:spPr>
          <a:xfrm>
            <a:off x="2776538" y="5705475"/>
            <a:ext cx="3590925" cy="819150"/>
          </a:xfrm>
          <a:prstGeom prst="rect">
            <a:avLst/>
          </a:prstGeom>
        </p:spPr>
        <p:txBody>
          <a:bodyPr lIns="91440" tIns="45720" rIns="91440" bIns="45720" anchor="t"/>
          <a:lstStyle>
            <a:lvl1pPr marL="0" indent="0" algn="ctr">
              <a:buNone/>
              <a:defRPr sz="2200" baseline="0">
                <a:latin typeface="Calibri Light" panose="020F0302020204030204" pitchFamily="34" charset="0"/>
              </a:defRPr>
            </a:lvl1pPr>
            <a:lvl3pPr marL="914400" indent="0">
              <a:buNone/>
              <a:defRPr>
                <a:latin typeface="Futura Book" pitchFamily="50" charset="0"/>
              </a:defRPr>
            </a:lvl3pPr>
          </a:lstStyle>
          <a:p>
            <a:r>
              <a:rPr lang="en-US" b="1" dirty="0">
                <a:latin typeface="Calibri Light"/>
                <a:cs typeface="Calibri Light"/>
              </a:rPr>
              <a:t>LFJB Lunchtime Seminar</a:t>
            </a:r>
          </a:p>
          <a:p>
            <a:r>
              <a:rPr lang="en-US" b="1" dirty="0">
                <a:latin typeface="Calibri Light"/>
                <a:cs typeface="Calibri Light"/>
              </a:rPr>
              <a:t>25 June 2025</a:t>
            </a:r>
            <a:endParaRPr lang="en-US" b="1" dirty="0"/>
          </a:p>
        </p:txBody>
      </p:sp>
      <p:pic>
        <p:nvPicPr>
          <p:cNvPr id="7" name="Graphic 6">
            <a:extLst>
              <a:ext uri="{FF2B5EF4-FFF2-40B4-BE49-F238E27FC236}">
                <a16:creationId xmlns:a16="http://schemas.microsoft.com/office/drawing/2014/main" id="{592DA9C6-FEE2-D669-2280-CE78CEA26FBB}"/>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658641" y="1212352"/>
            <a:ext cx="5826717" cy="2386848"/>
          </a:xfrm>
          <a:prstGeom prst="rect">
            <a:avLst/>
          </a:prstGeom>
        </p:spPr>
      </p:pic>
    </p:spTree>
    <p:extLst>
      <p:ext uri="{BB962C8B-B14F-4D97-AF65-F5344CB8AC3E}">
        <p14:creationId xmlns:p14="http://schemas.microsoft.com/office/powerpoint/2010/main" val="37422843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82B11FB-3C23-4243-A1F1-E8AC42EC2C47}"/>
              </a:ext>
            </a:extLst>
          </p:cNvPr>
          <p:cNvSpPr>
            <a:spLocks noGrp="1"/>
          </p:cNvSpPr>
          <p:nvPr>
            <p:ph type="body" sz="quarter" idx="10"/>
          </p:nvPr>
        </p:nvSpPr>
        <p:spPr/>
        <p:txBody>
          <a:bodyPr/>
          <a:lstStyle/>
          <a:p>
            <a:pPr marL="342900" indent="-342900">
              <a:buFont typeface="Arial" panose="020B0604020202020204" pitchFamily="34" charset="0"/>
              <a:buChar char="•"/>
            </a:pPr>
            <a:r>
              <a:rPr lang="en-GB" dirty="0">
                <a:solidFill>
                  <a:schemeClr val="bg1"/>
                </a:solidFill>
              </a:rPr>
              <a:t>The full range of contact options (including digital options) should be actively considered by professionals and the court during care and placement proceedings rather than an assumption that contact will be via letterbox only. </a:t>
            </a:r>
          </a:p>
          <a:p>
            <a:endParaRPr lang="en-GB" dirty="0">
              <a:solidFill>
                <a:schemeClr val="bg1"/>
              </a:solidFill>
            </a:endParaRPr>
          </a:p>
          <a:p>
            <a:r>
              <a:rPr lang="en-GB" dirty="0">
                <a:solidFill>
                  <a:schemeClr val="bg1"/>
                </a:solidFill>
              </a:rPr>
              <a:t>For </a:t>
            </a:r>
            <a:r>
              <a:rPr lang="en-GB" b="1" dirty="0">
                <a:solidFill>
                  <a:schemeClr val="bg1"/>
                </a:solidFill>
              </a:rPr>
              <a:t>social workers</a:t>
            </a:r>
            <a:r>
              <a:rPr lang="en-GB" dirty="0">
                <a:solidFill>
                  <a:schemeClr val="bg1"/>
                </a:solidFill>
              </a:rPr>
              <a:t> this means: </a:t>
            </a:r>
          </a:p>
          <a:p>
            <a:pPr marL="342900" lvl="0" indent="-342900">
              <a:buFont typeface="Arial" panose="020B0604020202020204" pitchFamily="34" charset="0"/>
              <a:buChar char="•"/>
            </a:pPr>
            <a:r>
              <a:rPr lang="en-GB" dirty="0">
                <a:solidFill>
                  <a:schemeClr val="bg1"/>
                </a:solidFill>
              </a:rPr>
              <a:t>An </a:t>
            </a:r>
            <a:r>
              <a:rPr lang="en-GB" b="1" dirty="0">
                <a:solidFill>
                  <a:schemeClr val="bg1"/>
                </a:solidFill>
              </a:rPr>
              <a:t>investigation of the family members</a:t>
            </a:r>
            <a:r>
              <a:rPr lang="en-GB" dirty="0">
                <a:solidFill>
                  <a:schemeClr val="bg1"/>
                </a:solidFill>
              </a:rPr>
              <a:t> who may be able to contribute positively to contact after the subject child is adopted. The investigation should be undertaken during the care and placement proceedings.</a:t>
            </a:r>
          </a:p>
          <a:p>
            <a:pPr marL="342900" lvl="0" indent="-342900">
              <a:buFont typeface="Arial" panose="020B0604020202020204" pitchFamily="34" charset="0"/>
              <a:buChar char="•"/>
            </a:pPr>
            <a:r>
              <a:rPr lang="en-GB" dirty="0">
                <a:solidFill>
                  <a:schemeClr val="bg1"/>
                </a:solidFill>
              </a:rPr>
              <a:t>An </a:t>
            </a:r>
            <a:r>
              <a:rPr lang="en-GB" b="1" dirty="0">
                <a:solidFill>
                  <a:schemeClr val="bg1"/>
                </a:solidFill>
              </a:rPr>
              <a:t>assessment of the ability of any identified</a:t>
            </a:r>
            <a:r>
              <a:rPr lang="en-GB" dirty="0">
                <a:solidFill>
                  <a:schemeClr val="bg1"/>
                </a:solidFill>
              </a:rPr>
              <a:t> person to maintain contact post adoption should be undertaken within the final care/placement order statement (potentially by the adoption social worker). </a:t>
            </a:r>
          </a:p>
          <a:p>
            <a:pPr marL="342900" indent="-342900">
              <a:buFont typeface="Arial" panose="020B0604020202020204" pitchFamily="34" charset="0"/>
              <a:buChar char="•"/>
            </a:pPr>
            <a:endParaRPr lang="en-GB" dirty="0">
              <a:solidFill>
                <a:schemeClr val="bg1"/>
              </a:solidFill>
            </a:endParaRPr>
          </a:p>
        </p:txBody>
      </p:sp>
      <p:sp>
        <p:nvSpPr>
          <p:cNvPr id="3" name="Text Placeholder 2">
            <a:extLst>
              <a:ext uri="{FF2B5EF4-FFF2-40B4-BE49-F238E27FC236}">
                <a16:creationId xmlns:a16="http://schemas.microsoft.com/office/drawing/2014/main" id="{CF98EE39-1B9E-0911-64C3-B1EFC6FA6351}"/>
              </a:ext>
            </a:extLst>
          </p:cNvPr>
          <p:cNvSpPr>
            <a:spLocks noGrp="1"/>
          </p:cNvSpPr>
          <p:nvPr>
            <p:ph type="body" sz="quarter" idx="12"/>
          </p:nvPr>
        </p:nvSpPr>
        <p:spPr/>
        <p:txBody>
          <a:bodyPr/>
          <a:lstStyle/>
          <a:p>
            <a:r>
              <a:rPr lang="en-GB" sz="2200" dirty="0"/>
              <a:t>Recommendations- practice during proceedings  (p41 – 45)</a:t>
            </a:r>
          </a:p>
          <a:p>
            <a:endParaRPr lang="en-GB" dirty="0"/>
          </a:p>
        </p:txBody>
      </p:sp>
    </p:spTree>
    <p:extLst>
      <p:ext uri="{BB962C8B-B14F-4D97-AF65-F5344CB8AC3E}">
        <p14:creationId xmlns:p14="http://schemas.microsoft.com/office/powerpoint/2010/main" val="2725304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9DD3442-7B81-052F-E793-0662F6A0B488}"/>
              </a:ext>
            </a:extLst>
          </p:cNvPr>
          <p:cNvSpPr>
            <a:spLocks noGrp="1"/>
          </p:cNvSpPr>
          <p:nvPr>
            <p:ph type="body" sz="quarter" idx="10"/>
          </p:nvPr>
        </p:nvSpPr>
        <p:spPr/>
        <p:txBody>
          <a:bodyPr/>
          <a:lstStyle/>
          <a:p>
            <a:pPr marL="342900" indent="-342900">
              <a:buFont typeface="Arial" panose="020B0604020202020204" pitchFamily="34" charset="0"/>
              <a:buChar char="•"/>
            </a:pPr>
            <a:r>
              <a:rPr lang="en-GB" b="1" dirty="0">
                <a:solidFill>
                  <a:schemeClr val="bg1"/>
                </a:solidFill>
              </a:rPr>
              <a:t>Additional paragraphs in the final social work statemen</a:t>
            </a:r>
            <a:r>
              <a:rPr lang="en-GB" dirty="0">
                <a:solidFill>
                  <a:schemeClr val="bg1"/>
                </a:solidFill>
              </a:rPr>
              <a:t>t within the care and placement order proceedings, where there is a consideration of all possible forms of contact and a balancing of its welfare benefits for the subject child against any safeguarding issues so that the social worker can provide a recommendation which meets the needs of the subject child.</a:t>
            </a:r>
          </a:p>
          <a:p>
            <a:pPr marL="342900" indent="-342900">
              <a:buFont typeface="Arial" panose="020B0604020202020204" pitchFamily="34" charset="0"/>
              <a:buChar char="•"/>
            </a:pPr>
            <a:r>
              <a:rPr lang="en-GB" dirty="0">
                <a:solidFill>
                  <a:schemeClr val="bg1"/>
                </a:solidFill>
              </a:rPr>
              <a:t>The recommendation needs to consider the </a:t>
            </a:r>
            <a:r>
              <a:rPr lang="en-GB" b="1" dirty="0">
                <a:solidFill>
                  <a:schemeClr val="bg1"/>
                </a:solidFill>
              </a:rPr>
              <a:t>potential practical arrangements</a:t>
            </a:r>
            <a:r>
              <a:rPr lang="en-GB" dirty="0">
                <a:solidFill>
                  <a:schemeClr val="bg1"/>
                </a:solidFill>
              </a:rPr>
              <a:t>, for example, if face-to-face contact is recommended, its </a:t>
            </a:r>
            <a:r>
              <a:rPr lang="en-GB" b="1" dirty="0">
                <a:solidFill>
                  <a:schemeClr val="bg1"/>
                </a:solidFill>
              </a:rPr>
              <a:t>duration, frequency, location, level of contact, presence of adopters etc. </a:t>
            </a:r>
          </a:p>
          <a:p>
            <a:pPr marL="342900" indent="-342900">
              <a:buFont typeface="Arial" panose="020B0604020202020204" pitchFamily="34" charset="0"/>
              <a:buChar char="•"/>
            </a:pPr>
            <a:r>
              <a:rPr lang="en-GB" dirty="0">
                <a:solidFill>
                  <a:schemeClr val="bg1"/>
                </a:solidFill>
              </a:rPr>
              <a:t>Should letterbox contact be recommended there should be exploration of the digital platform (as it becomes more widely available) and other digital options which might better support the process of letterbox contact. </a:t>
            </a:r>
          </a:p>
        </p:txBody>
      </p:sp>
      <p:sp>
        <p:nvSpPr>
          <p:cNvPr id="3" name="Text Placeholder 2">
            <a:extLst>
              <a:ext uri="{FF2B5EF4-FFF2-40B4-BE49-F238E27FC236}">
                <a16:creationId xmlns:a16="http://schemas.microsoft.com/office/drawing/2014/main" id="{AC88993A-F5E7-9CFC-FE0D-5CAF4007B866}"/>
              </a:ext>
            </a:extLst>
          </p:cNvPr>
          <p:cNvSpPr>
            <a:spLocks noGrp="1"/>
          </p:cNvSpPr>
          <p:nvPr>
            <p:ph type="body" sz="quarter" idx="12"/>
          </p:nvPr>
        </p:nvSpPr>
        <p:spPr/>
        <p:txBody>
          <a:bodyPr/>
          <a:lstStyle/>
          <a:p>
            <a:r>
              <a:rPr lang="en-GB" sz="2200" dirty="0"/>
              <a:t>Recommendations- practice during proceedings  (p41 – 45)</a:t>
            </a:r>
          </a:p>
          <a:p>
            <a:endParaRPr lang="en-GB" dirty="0"/>
          </a:p>
        </p:txBody>
      </p:sp>
    </p:spTree>
    <p:extLst>
      <p:ext uri="{BB962C8B-B14F-4D97-AF65-F5344CB8AC3E}">
        <p14:creationId xmlns:p14="http://schemas.microsoft.com/office/powerpoint/2010/main" val="2445148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9DDBDE3-FA99-2D6F-F06A-83D7F9D8A1EA}"/>
              </a:ext>
            </a:extLst>
          </p:cNvPr>
          <p:cNvSpPr>
            <a:spLocks noGrp="1"/>
          </p:cNvSpPr>
          <p:nvPr>
            <p:ph type="body" sz="quarter" idx="10"/>
          </p:nvPr>
        </p:nvSpPr>
        <p:spPr/>
        <p:txBody>
          <a:bodyPr/>
          <a:lstStyle/>
          <a:p>
            <a:pPr marL="342900" indent="-342900">
              <a:buFont typeface="Arial" panose="020B0604020202020204" pitchFamily="34" charset="0"/>
              <a:buChar char="•"/>
            </a:pPr>
            <a:r>
              <a:rPr lang="en-GB" dirty="0">
                <a:solidFill>
                  <a:schemeClr val="bg1"/>
                </a:solidFill>
              </a:rPr>
              <a:t>A </a:t>
            </a:r>
            <a:r>
              <a:rPr lang="en-GB" b="1" dirty="0">
                <a:solidFill>
                  <a:schemeClr val="bg1"/>
                </a:solidFill>
              </a:rPr>
              <a:t>renewed emphasis on post-adoption contact in the final care plan - </a:t>
            </a:r>
            <a:r>
              <a:rPr lang="en-GB" dirty="0">
                <a:solidFill>
                  <a:schemeClr val="bg1"/>
                </a:solidFill>
              </a:rPr>
              <a:t>a section setting out important relationships and the support to the child, the pros. adopters and the identified family member to enable contact (written or face to face) to be safe &amp; meaningful. </a:t>
            </a:r>
          </a:p>
          <a:p>
            <a:pPr marL="342900" indent="-342900">
              <a:buFont typeface="Arial" panose="020B0604020202020204" pitchFamily="34" charset="0"/>
              <a:buChar char="•"/>
            </a:pPr>
            <a:r>
              <a:rPr lang="en-GB" dirty="0">
                <a:solidFill>
                  <a:schemeClr val="bg1"/>
                </a:solidFill>
              </a:rPr>
              <a:t>Requires put from the adoption social worker, emphasising the need for early liaison between them and SW.</a:t>
            </a:r>
          </a:p>
          <a:p>
            <a:pPr marL="342900" indent="-342900">
              <a:buFont typeface="Arial" panose="020B0604020202020204" pitchFamily="34" charset="0"/>
              <a:buChar char="•"/>
            </a:pPr>
            <a:r>
              <a:rPr lang="en-GB" dirty="0">
                <a:solidFill>
                  <a:schemeClr val="bg1"/>
                </a:solidFill>
              </a:rPr>
              <a:t>A specific consideration of </a:t>
            </a:r>
            <a:r>
              <a:rPr lang="en-GB" b="1" dirty="0">
                <a:solidFill>
                  <a:schemeClr val="bg1"/>
                </a:solidFill>
              </a:rPr>
              <a:t>sibling contact</a:t>
            </a:r>
            <a:r>
              <a:rPr lang="en-GB" dirty="0">
                <a:solidFill>
                  <a:schemeClr val="bg1"/>
                </a:solidFill>
              </a:rPr>
              <a:t> will need to be undertaken and targeted work may need to be undertaken with the sibling(s) and their carer(s) to facilitate this. </a:t>
            </a:r>
          </a:p>
          <a:p>
            <a:pPr marL="342900" indent="-342900">
              <a:buFont typeface="Arial" panose="020B0604020202020204" pitchFamily="34" charset="0"/>
              <a:buChar char="•"/>
            </a:pPr>
            <a:r>
              <a:rPr lang="en-GB" dirty="0">
                <a:solidFill>
                  <a:schemeClr val="bg1"/>
                </a:solidFill>
              </a:rPr>
              <a:t>A </a:t>
            </a:r>
            <a:r>
              <a:rPr lang="en-GB" b="1" dirty="0">
                <a:solidFill>
                  <a:schemeClr val="bg1"/>
                </a:solidFill>
              </a:rPr>
              <a:t>contact support plan</a:t>
            </a:r>
            <a:r>
              <a:rPr lang="en-GB" dirty="0">
                <a:solidFill>
                  <a:schemeClr val="bg1"/>
                </a:solidFill>
              </a:rPr>
              <a:t> - available in draft form for consideration by the court before making a PO.</a:t>
            </a:r>
          </a:p>
          <a:p>
            <a:pPr marL="342900" indent="-342900">
              <a:buFont typeface="Arial" panose="020B0604020202020204" pitchFamily="34" charset="0"/>
              <a:buChar char="•"/>
            </a:pPr>
            <a:r>
              <a:rPr lang="en-GB" dirty="0">
                <a:solidFill>
                  <a:schemeClr val="bg1"/>
                </a:solidFill>
              </a:rPr>
              <a:t>By time of PO - agreement between social work practitioners as to who should complete the </a:t>
            </a:r>
            <a:r>
              <a:rPr lang="en-GB" b="1" dirty="0">
                <a:solidFill>
                  <a:schemeClr val="bg1"/>
                </a:solidFill>
              </a:rPr>
              <a:t>life story work/book and the timescale for completion</a:t>
            </a:r>
            <a:r>
              <a:rPr lang="en-GB" dirty="0">
                <a:solidFill>
                  <a:schemeClr val="bg1"/>
                </a:solidFill>
              </a:rPr>
              <a:t>. </a:t>
            </a:r>
          </a:p>
          <a:p>
            <a:pPr marL="342900" indent="-342900">
              <a:buFont typeface="Arial" panose="020B0604020202020204" pitchFamily="34" charset="0"/>
              <a:buChar char="•"/>
            </a:pPr>
            <a:endParaRPr lang="en-GB" dirty="0">
              <a:solidFill>
                <a:schemeClr val="bg1"/>
              </a:solidFill>
            </a:endParaRPr>
          </a:p>
          <a:p>
            <a:pPr marL="342900" indent="-342900">
              <a:buFont typeface="Arial" panose="020B0604020202020204" pitchFamily="34" charset="0"/>
              <a:buChar char="•"/>
            </a:pPr>
            <a:endParaRPr lang="en-GB" dirty="0">
              <a:solidFill>
                <a:schemeClr val="bg1"/>
              </a:solidFill>
            </a:endParaRPr>
          </a:p>
          <a:p>
            <a:endParaRPr lang="en-GB" dirty="0">
              <a:solidFill>
                <a:schemeClr val="bg1"/>
              </a:solidFill>
            </a:endParaRPr>
          </a:p>
          <a:p>
            <a:endParaRPr lang="en-GB" dirty="0">
              <a:solidFill>
                <a:schemeClr val="bg1"/>
              </a:solidFill>
            </a:endParaRPr>
          </a:p>
        </p:txBody>
      </p:sp>
      <p:sp>
        <p:nvSpPr>
          <p:cNvPr id="3" name="Text Placeholder 2">
            <a:extLst>
              <a:ext uri="{FF2B5EF4-FFF2-40B4-BE49-F238E27FC236}">
                <a16:creationId xmlns:a16="http://schemas.microsoft.com/office/drawing/2014/main" id="{8CF8E35D-C8E3-2768-40DE-19C7080265C5}"/>
              </a:ext>
            </a:extLst>
          </p:cNvPr>
          <p:cNvSpPr>
            <a:spLocks noGrp="1"/>
          </p:cNvSpPr>
          <p:nvPr>
            <p:ph type="body" sz="quarter" idx="12"/>
          </p:nvPr>
        </p:nvSpPr>
        <p:spPr/>
        <p:txBody>
          <a:bodyPr/>
          <a:lstStyle/>
          <a:p>
            <a:r>
              <a:rPr lang="en-GB" sz="2200" dirty="0"/>
              <a:t>Recommendations- practice during proceedings  (p41 – 45)</a:t>
            </a:r>
          </a:p>
          <a:p>
            <a:endParaRPr lang="en-GB" dirty="0"/>
          </a:p>
        </p:txBody>
      </p:sp>
    </p:spTree>
    <p:extLst>
      <p:ext uri="{BB962C8B-B14F-4D97-AF65-F5344CB8AC3E}">
        <p14:creationId xmlns:p14="http://schemas.microsoft.com/office/powerpoint/2010/main" val="20478262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89A5D0D-01F3-918F-A3D0-F03203F96A69}"/>
              </a:ext>
            </a:extLst>
          </p:cNvPr>
          <p:cNvSpPr>
            <a:spLocks noGrp="1"/>
          </p:cNvSpPr>
          <p:nvPr>
            <p:ph type="body" sz="quarter" idx="10"/>
          </p:nvPr>
        </p:nvSpPr>
        <p:spPr/>
        <p:txBody>
          <a:bodyPr/>
          <a:lstStyle/>
          <a:p>
            <a:r>
              <a:rPr lang="en-GB" dirty="0">
                <a:solidFill>
                  <a:schemeClr val="bg1"/>
                </a:solidFill>
              </a:rPr>
              <a:t>For </a:t>
            </a:r>
            <a:r>
              <a:rPr lang="en-GB" b="1" dirty="0">
                <a:solidFill>
                  <a:schemeClr val="bg1"/>
                </a:solidFill>
              </a:rPr>
              <a:t>children’s guardians</a:t>
            </a:r>
            <a:r>
              <a:rPr lang="en-GB" dirty="0">
                <a:solidFill>
                  <a:schemeClr val="bg1"/>
                </a:solidFill>
              </a:rPr>
              <a:t> this may mean:</a:t>
            </a:r>
          </a:p>
          <a:p>
            <a:pPr marL="342900" indent="-342900">
              <a:buFont typeface="Arial" panose="020B0604020202020204" pitchFamily="34" charset="0"/>
              <a:buChar char="•"/>
            </a:pPr>
            <a:r>
              <a:rPr lang="en-GB" dirty="0">
                <a:solidFill>
                  <a:schemeClr val="bg1"/>
                </a:solidFill>
              </a:rPr>
              <a:t>The final analysis should address whether the investigation of post-adoption contact has been broad enough and should consider the welfare benefits of any recommendation made both at the stage where the placement order is being made and into the future. </a:t>
            </a:r>
          </a:p>
          <a:p>
            <a:pPr marL="342900" indent="-342900">
              <a:buFont typeface="Arial" panose="020B0604020202020204" pitchFamily="34" charset="0"/>
              <a:buChar char="•"/>
            </a:pPr>
            <a:r>
              <a:rPr lang="en-GB" dirty="0">
                <a:solidFill>
                  <a:schemeClr val="bg1"/>
                </a:solidFill>
              </a:rPr>
              <a:t>It is recommended that there is amendment of the standard Cafcass / Cafcass Cymru template to include a section which looks specifically at these issues. </a:t>
            </a:r>
          </a:p>
          <a:p>
            <a:r>
              <a:rPr lang="en-GB" dirty="0">
                <a:solidFill>
                  <a:schemeClr val="bg1"/>
                </a:solidFill>
              </a:rPr>
              <a:t>For </a:t>
            </a:r>
            <a:r>
              <a:rPr lang="en-GB" b="1" dirty="0">
                <a:solidFill>
                  <a:schemeClr val="bg1"/>
                </a:solidFill>
              </a:rPr>
              <a:t>court</a:t>
            </a:r>
            <a:r>
              <a:rPr lang="en-GB" dirty="0">
                <a:solidFill>
                  <a:schemeClr val="bg1"/>
                </a:solidFill>
              </a:rPr>
              <a:t>s this may mean: </a:t>
            </a:r>
          </a:p>
          <a:p>
            <a:pPr marL="342900" lvl="0" indent="-342900">
              <a:buFont typeface="Arial" panose="020B0604020202020204" pitchFamily="34" charset="0"/>
              <a:buChar char="•"/>
            </a:pPr>
            <a:r>
              <a:rPr lang="en-GB" dirty="0">
                <a:solidFill>
                  <a:schemeClr val="bg1"/>
                </a:solidFill>
              </a:rPr>
              <a:t>Consideration of how it can use </a:t>
            </a:r>
            <a:r>
              <a:rPr lang="en-GB" b="1" dirty="0">
                <a:solidFill>
                  <a:schemeClr val="bg1"/>
                </a:solidFill>
              </a:rPr>
              <a:t>s 26 of ACA 2002</a:t>
            </a:r>
            <a:r>
              <a:rPr lang="en-GB" dirty="0">
                <a:solidFill>
                  <a:schemeClr val="bg1"/>
                </a:solidFill>
              </a:rPr>
              <a:t> to set out clearly the assessed needs of the child to stay in touch with relevant family members beyond the point of the PO esp. where it would be detrimental for the child to have contact cut off.  </a:t>
            </a:r>
          </a:p>
        </p:txBody>
      </p:sp>
      <p:sp>
        <p:nvSpPr>
          <p:cNvPr id="3" name="Text Placeholder 2">
            <a:extLst>
              <a:ext uri="{FF2B5EF4-FFF2-40B4-BE49-F238E27FC236}">
                <a16:creationId xmlns:a16="http://schemas.microsoft.com/office/drawing/2014/main" id="{49674FA0-D0D4-9401-7035-551ED2265375}"/>
              </a:ext>
            </a:extLst>
          </p:cNvPr>
          <p:cNvSpPr>
            <a:spLocks noGrp="1"/>
          </p:cNvSpPr>
          <p:nvPr>
            <p:ph type="body" sz="quarter" idx="12"/>
          </p:nvPr>
        </p:nvSpPr>
        <p:spPr/>
        <p:txBody>
          <a:bodyPr/>
          <a:lstStyle/>
          <a:p>
            <a:r>
              <a:rPr lang="en-GB" sz="2200" dirty="0"/>
              <a:t>Recommendations- practice during proceedings  (p41 – 45)</a:t>
            </a:r>
          </a:p>
          <a:p>
            <a:endParaRPr lang="en-GB" dirty="0"/>
          </a:p>
        </p:txBody>
      </p:sp>
    </p:spTree>
    <p:extLst>
      <p:ext uri="{BB962C8B-B14F-4D97-AF65-F5344CB8AC3E}">
        <p14:creationId xmlns:p14="http://schemas.microsoft.com/office/powerpoint/2010/main" val="16888652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531F129-E936-2204-777A-F6C321F34AE6}"/>
              </a:ext>
            </a:extLst>
          </p:cNvPr>
          <p:cNvSpPr>
            <a:spLocks noGrp="1"/>
          </p:cNvSpPr>
          <p:nvPr>
            <p:ph type="body" sz="quarter" idx="10"/>
          </p:nvPr>
        </p:nvSpPr>
        <p:spPr/>
        <p:txBody>
          <a:bodyPr/>
          <a:lstStyle/>
          <a:p>
            <a:pPr marL="342900" lvl="0" indent="-342900">
              <a:buFont typeface="Arial" panose="020B0604020202020204" pitchFamily="34" charset="0"/>
              <a:buChar char="•"/>
            </a:pPr>
            <a:r>
              <a:rPr lang="en-GB" dirty="0">
                <a:solidFill>
                  <a:schemeClr val="bg1"/>
                </a:solidFill>
              </a:rPr>
              <a:t>Any s26  orders end when the adoption order is made, but they may set the tone for what is planned will happen after the adoption order.</a:t>
            </a:r>
          </a:p>
          <a:p>
            <a:pPr marL="342900" lvl="0" indent="-342900">
              <a:buFont typeface="Arial" panose="020B0604020202020204" pitchFamily="34" charset="0"/>
              <a:buChar char="•"/>
            </a:pPr>
            <a:r>
              <a:rPr lang="en-GB" b="1" dirty="0">
                <a:solidFill>
                  <a:schemeClr val="bg1"/>
                </a:solidFill>
              </a:rPr>
              <a:t>Courts should consider, in the right case, the use of section 51A ACA 2002 </a:t>
            </a:r>
            <a:r>
              <a:rPr lang="en-GB" dirty="0">
                <a:solidFill>
                  <a:schemeClr val="bg1"/>
                </a:solidFill>
              </a:rPr>
              <a:t>which contemplates the making of a contact order now or at any time after the making of an adoption order. </a:t>
            </a:r>
          </a:p>
          <a:p>
            <a:pPr marL="342900" lvl="0" indent="-342900">
              <a:buFont typeface="Arial" panose="020B0604020202020204" pitchFamily="34" charset="0"/>
              <a:buChar char="•"/>
            </a:pPr>
            <a:r>
              <a:rPr lang="en-GB" dirty="0">
                <a:solidFill>
                  <a:schemeClr val="bg1"/>
                </a:solidFill>
              </a:rPr>
              <a:t>In some cases, that provision may be used to facilitate a review of contact by the court at a suitable time after the making of the adoption order.</a:t>
            </a:r>
          </a:p>
          <a:p>
            <a:pPr marL="342900" lvl="0" indent="-342900">
              <a:buFont typeface="Arial" panose="020B0604020202020204" pitchFamily="34" charset="0"/>
              <a:buChar char="•"/>
            </a:pPr>
            <a:r>
              <a:rPr lang="en-GB" dirty="0">
                <a:solidFill>
                  <a:schemeClr val="bg1"/>
                </a:solidFill>
              </a:rPr>
              <a:t>It is recognised that imposing an order on unwilling adopters is a very serious matter, and that the decision of the Court of Appeal in </a:t>
            </a:r>
            <a:r>
              <a:rPr lang="en-GB" b="1" i="1" dirty="0">
                <a:solidFill>
                  <a:schemeClr val="bg1"/>
                </a:solidFill>
              </a:rPr>
              <a:t>Re B </a:t>
            </a:r>
            <a:r>
              <a:rPr lang="en-GB" dirty="0">
                <a:solidFill>
                  <a:schemeClr val="bg1"/>
                </a:solidFill>
              </a:rPr>
              <a:t>outlines the limits in which it is appropriate. </a:t>
            </a:r>
          </a:p>
          <a:p>
            <a:pPr marL="342900" lvl="0" indent="-342900">
              <a:buFont typeface="Arial" panose="020B0604020202020204" pitchFamily="34" charset="0"/>
              <a:buChar char="•"/>
            </a:pPr>
            <a:r>
              <a:rPr lang="en-GB" dirty="0">
                <a:solidFill>
                  <a:schemeClr val="bg1"/>
                </a:solidFill>
              </a:rPr>
              <a:t>Adoptive parents will need to be fully involved in decisions about contact with a strong emphasis on the needs of the child. </a:t>
            </a:r>
          </a:p>
          <a:p>
            <a:endParaRPr lang="en-GB" dirty="0">
              <a:solidFill>
                <a:schemeClr val="bg1"/>
              </a:solidFill>
            </a:endParaRPr>
          </a:p>
          <a:p>
            <a:pPr marL="342900" indent="-342900">
              <a:buFont typeface="Arial" panose="020B0604020202020204" pitchFamily="34" charset="0"/>
              <a:buChar char="•"/>
            </a:pPr>
            <a:endParaRPr lang="en-GB" dirty="0">
              <a:solidFill>
                <a:schemeClr val="bg1"/>
              </a:solidFill>
            </a:endParaRPr>
          </a:p>
          <a:p>
            <a:endParaRPr lang="en-GB" dirty="0"/>
          </a:p>
        </p:txBody>
      </p:sp>
      <p:sp>
        <p:nvSpPr>
          <p:cNvPr id="3" name="Text Placeholder 2">
            <a:extLst>
              <a:ext uri="{FF2B5EF4-FFF2-40B4-BE49-F238E27FC236}">
                <a16:creationId xmlns:a16="http://schemas.microsoft.com/office/drawing/2014/main" id="{9B033248-1FE6-455D-155C-55DCF71C4683}"/>
              </a:ext>
            </a:extLst>
          </p:cNvPr>
          <p:cNvSpPr>
            <a:spLocks noGrp="1"/>
          </p:cNvSpPr>
          <p:nvPr>
            <p:ph type="body" sz="quarter" idx="12"/>
          </p:nvPr>
        </p:nvSpPr>
        <p:spPr/>
        <p:txBody>
          <a:bodyPr/>
          <a:lstStyle/>
          <a:p>
            <a:r>
              <a:rPr lang="en-GB" sz="2200" dirty="0"/>
              <a:t>Recommendations- practice during proceedings  (p41 – 45)</a:t>
            </a:r>
          </a:p>
          <a:p>
            <a:endParaRPr lang="en-GB" dirty="0"/>
          </a:p>
        </p:txBody>
      </p:sp>
    </p:spTree>
    <p:extLst>
      <p:ext uri="{BB962C8B-B14F-4D97-AF65-F5344CB8AC3E}">
        <p14:creationId xmlns:p14="http://schemas.microsoft.com/office/powerpoint/2010/main" val="41587364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15E7876-D151-11E3-51F2-13453FE3F02A}"/>
              </a:ext>
            </a:extLst>
          </p:cNvPr>
          <p:cNvSpPr>
            <a:spLocks noGrp="1"/>
          </p:cNvSpPr>
          <p:nvPr>
            <p:ph type="body" sz="quarter" idx="10"/>
          </p:nvPr>
        </p:nvSpPr>
        <p:spPr/>
        <p:txBody>
          <a:bodyPr/>
          <a:lstStyle/>
          <a:p>
            <a:pPr marL="342900" lvl="0" indent="-342900">
              <a:buFont typeface="Arial" panose="020B0604020202020204" pitchFamily="34" charset="0"/>
              <a:buChar char="•"/>
            </a:pPr>
            <a:r>
              <a:rPr lang="en-GB" b="1" dirty="0">
                <a:solidFill>
                  <a:schemeClr val="bg1"/>
                </a:solidFill>
              </a:rPr>
              <a:t>Adoptive parents should, as a matter of course, write a settling-in letter to the birth family</a:t>
            </a:r>
            <a:r>
              <a:rPr lang="en-GB" dirty="0">
                <a:solidFill>
                  <a:schemeClr val="bg1"/>
                </a:solidFill>
              </a:rPr>
              <a:t>. </a:t>
            </a:r>
          </a:p>
          <a:p>
            <a:pPr marL="342900" lvl="0" indent="-342900">
              <a:buFont typeface="Arial" panose="020B0604020202020204" pitchFamily="34" charset="0"/>
              <a:buChar char="•"/>
            </a:pPr>
            <a:r>
              <a:rPr lang="en-GB" b="1" dirty="0">
                <a:solidFill>
                  <a:schemeClr val="bg1"/>
                </a:solidFill>
              </a:rPr>
              <a:t>Consideration should be given in every case to a meeting between the adopters and members of the birth family</a:t>
            </a:r>
            <a:r>
              <a:rPr lang="en-GB" dirty="0">
                <a:solidFill>
                  <a:schemeClr val="bg1"/>
                </a:solidFill>
              </a:rPr>
              <a:t>. </a:t>
            </a:r>
          </a:p>
          <a:p>
            <a:pPr marL="342900" lvl="0" indent="-342900">
              <a:buFont typeface="Arial" panose="020B0604020202020204" pitchFamily="34" charset="0"/>
              <a:buChar char="•"/>
            </a:pPr>
            <a:r>
              <a:rPr lang="en-GB" b="1" dirty="0">
                <a:solidFill>
                  <a:schemeClr val="bg1"/>
                </a:solidFill>
              </a:rPr>
              <a:t>Later life letters from the birth family (in addition to the one prepared by the social worker) to the adopted child should be considered and timetable</a:t>
            </a:r>
            <a:r>
              <a:rPr lang="en-GB" dirty="0">
                <a:solidFill>
                  <a:schemeClr val="bg1"/>
                </a:solidFill>
              </a:rPr>
              <a:t>.</a:t>
            </a:r>
          </a:p>
          <a:p>
            <a:pPr marL="342900" lvl="0" indent="-342900">
              <a:buFont typeface="Arial" panose="020B0604020202020204" pitchFamily="34" charset="0"/>
              <a:buChar char="•"/>
            </a:pPr>
            <a:r>
              <a:rPr lang="en-GB" b="1" dirty="0">
                <a:solidFill>
                  <a:schemeClr val="bg1"/>
                </a:solidFill>
              </a:rPr>
              <a:t>Life story books should be available by the time the adoption order is made </a:t>
            </a:r>
            <a:r>
              <a:rPr lang="en-GB" dirty="0">
                <a:solidFill>
                  <a:schemeClr val="bg1"/>
                </a:solidFill>
              </a:rPr>
              <a:t>and should include reference to all those people who have been identified as important to the child. </a:t>
            </a:r>
          </a:p>
          <a:p>
            <a:pPr marL="342900" lvl="0" indent="-342900">
              <a:buFont typeface="Arial" panose="020B0604020202020204" pitchFamily="34" charset="0"/>
              <a:buChar char="•"/>
            </a:pPr>
            <a:r>
              <a:rPr lang="en-GB" b="1" dirty="0">
                <a:solidFill>
                  <a:schemeClr val="bg1"/>
                </a:solidFill>
              </a:rPr>
              <a:t>Examples of post adoption agreements and future contact plans should be drawn up and circulated nationally</a:t>
            </a:r>
            <a:r>
              <a:rPr lang="en-GB" dirty="0">
                <a:solidFill>
                  <a:schemeClr val="bg1"/>
                </a:solidFill>
              </a:rPr>
              <a:t> at this stage. They should be available to each adoption agency/local authority as a flexible pro forma which can be tailored to the specific needs of the case.</a:t>
            </a:r>
          </a:p>
          <a:p>
            <a:r>
              <a:rPr lang="en-GB" dirty="0">
                <a:solidFill>
                  <a:schemeClr val="bg1"/>
                </a:solidFill>
              </a:rPr>
              <a:t> </a:t>
            </a:r>
          </a:p>
        </p:txBody>
      </p:sp>
      <p:sp>
        <p:nvSpPr>
          <p:cNvPr id="3" name="Text Placeholder 2">
            <a:extLst>
              <a:ext uri="{FF2B5EF4-FFF2-40B4-BE49-F238E27FC236}">
                <a16:creationId xmlns:a16="http://schemas.microsoft.com/office/drawing/2014/main" id="{F9F313B0-23AB-4369-C573-04D6C320766A}"/>
              </a:ext>
            </a:extLst>
          </p:cNvPr>
          <p:cNvSpPr>
            <a:spLocks noGrp="1"/>
          </p:cNvSpPr>
          <p:nvPr>
            <p:ph type="body" sz="quarter" idx="12"/>
          </p:nvPr>
        </p:nvSpPr>
        <p:spPr/>
        <p:txBody>
          <a:bodyPr/>
          <a:lstStyle/>
          <a:p>
            <a:r>
              <a:rPr lang="en-US" dirty="0"/>
              <a:t>Additional </a:t>
            </a:r>
            <a:r>
              <a:rPr lang="en-US" dirty="0" err="1"/>
              <a:t>Reccommendations</a:t>
            </a:r>
            <a:endParaRPr lang="en-GB" dirty="0"/>
          </a:p>
        </p:txBody>
      </p:sp>
    </p:spTree>
    <p:extLst>
      <p:ext uri="{BB962C8B-B14F-4D97-AF65-F5344CB8AC3E}">
        <p14:creationId xmlns:p14="http://schemas.microsoft.com/office/powerpoint/2010/main" val="1069769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91FB9C8-373C-2CEF-759B-726E585846D7}"/>
              </a:ext>
            </a:extLst>
          </p:cNvPr>
          <p:cNvSpPr>
            <a:spLocks noGrp="1"/>
          </p:cNvSpPr>
          <p:nvPr>
            <p:ph type="body" sz="quarter" idx="10"/>
          </p:nvPr>
        </p:nvSpPr>
        <p:spPr/>
        <p:txBody>
          <a:bodyPr/>
          <a:lstStyle/>
          <a:p>
            <a:pPr marL="342900" lvl="0" indent="-342900">
              <a:buFont typeface="Arial" panose="020B0604020202020204" pitchFamily="34" charset="0"/>
              <a:buChar char="•"/>
            </a:pPr>
            <a:r>
              <a:rPr lang="en-GB" dirty="0">
                <a:solidFill>
                  <a:schemeClr val="bg1"/>
                </a:solidFill>
              </a:rPr>
              <a:t>There should be a </a:t>
            </a:r>
            <a:r>
              <a:rPr lang="en-GB" b="1" dirty="0">
                <a:solidFill>
                  <a:schemeClr val="bg1"/>
                </a:solidFill>
              </a:rPr>
              <a:t>continued line of communication between the adoption social worker and the birth parents </a:t>
            </a:r>
            <a:r>
              <a:rPr lang="en-GB" dirty="0">
                <a:solidFill>
                  <a:schemeClr val="bg1"/>
                </a:solidFill>
              </a:rPr>
              <a:t>so that the adoption social worker can reassess the ability of a relative/other to have contact post proceedings</a:t>
            </a:r>
          </a:p>
          <a:p>
            <a:pPr marL="342900" lvl="0" indent="-342900">
              <a:buFont typeface="Arial" panose="020B0604020202020204" pitchFamily="34" charset="0"/>
              <a:buChar char="•"/>
            </a:pPr>
            <a:r>
              <a:rPr lang="en-GB" b="1" dirty="0">
                <a:solidFill>
                  <a:schemeClr val="bg1"/>
                </a:solidFill>
              </a:rPr>
              <a:t>Any documents shared with prospective adopters about the birth family should be balanced in their approac</a:t>
            </a:r>
            <a:r>
              <a:rPr lang="en-GB" dirty="0">
                <a:solidFill>
                  <a:schemeClr val="bg1"/>
                </a:solidFill>
              </a:rPr>
              <a:t>h. Prospective adopters need to be clearly shown the positive as well as the negative aspects of parenting provided and any mitigating factors. Which may help them to support any future contact. </a:t>
            </a:r>
          </a:p>
          <a:p>
            <a:pPr marL="342900" lvl="0" indent="-342900">
              <a:buFont typeface="Arial" panose="020B0604020202020204" pitchFamily="34" charset="0"/>
              <a:buChar char="•"/>
            </a:pPr>
            <a:r>
              <a:rPr lang="en-GB" b="1" dirty="0">
                <a:solidFill>
                  <a:schemeClr val="bg1"/>
                </a:solidFill>
              </a:rPr>
              <a:t>After the adoption order is made, periodic reviews of contact plans should be offered by the adoption social worker to ensure the plan is still meeting the child’s needs</a:t>
            </a:r>
          </a:p>
          <a:p>
            <a:pPr marL="342900" lvl="0" indent="-342900">
              <a:buFont typeface="Arial" panose="020B0604020202020204" pitchFamily="34" charset="0"/>
              <a:buChar char="•"/>
            </a:pPr>
            <a:r>
              <a:rPr lang="en-GB" dirty="0">
                <a:solidFill>
                  <a:schemeClr val="bg1"/>
                </a:solidFill>
              </a:rPr>
              <a:t>Exploration of use of </a:t>
            </a:r>
            <a:r>
              <a:rPr lang="en-GB" b="1" dirty="0">
                <a:solidFill>
                  <a:schemeClr val="bg1"/>
                </a:solidFill>
              </a:rPr>
              <a:t>digital platforms</a:t>
            </a:r>
            <a:r>
              <a:rPr lang="en-GB" dirty="0">
                <a:solidFill>
                  <a:schemeClr val="bg1"/>
                </a:solidFill>
              </a:rPr>
              <a:t> to enable indirect contact to be undertaken in that manner if appropriate.</a:t>
            </a:r>
          </a:p>
          <a:p>
            <a:r>
              <a:rPr lang="en-GB" b="1" dirty="0">
                <a:solidFill>
                  <a:schemeClr val="bg1"/>
                </a:solidFill>
              </a:rPr>
              <a:t> </a:t>
            </a:r>
            <a:endParaRPr lang="en-GB" dirty="0">
              <a:solidFill>
                <a:schemeClr val="bg1"/>
              </a:solidFill>
            </a:endParaRPr>
          </a:p>
        </p:txBody>
      </p:sp>
      <p:sp>
        <p:nvSpPr>
          <p:cNvPr id="3" name="Text Placeholder 2">
            <a:extLst>
              <a:ext uri="{FF2B5EF4-FFF2-40B4-BE49-F238E27FC236}">
                <a16:creationId xmlns:a16="http://schemas.microsoft.com/office/drawing/2014/main" id="{C8B076D4-95F3-79F7-8D22-AD8F69A79286}"/>
              </a:ext>
            </a:extLst>
          </p:cNvPr>
          <p:cNvSpPr>
            <a:spLocks noGrp="1"/>
          </p:cNvSpPr>
          <p:nvPr>
            <p:ph type="body" sz="quarter" idx="12"/>
          </p:nvPr>
        </p:nvSpPr>
        <p:spPr/>
        <p:txBody>
          <a:bodyPr/>
          <a:lstStyle/>
          <a:p>
            <a:r>
              <a:rPr lang="en-US" dirty="0"/>
              <a:t>Additional </a:t>
            </a:r>
            <a:r>
              <a:rPr lang="en-US" dirty="0" err="1"/>
              <a:t>Reccomedations</a:t>
            </a:r>
            <a:endParaRPr lang="en-GB" dirty="0"/>
          </a:p>
        </p:txBody>
      </p:sp>
    </p:spTree>
    <p:extLst>
      <p:ext uri="{BB962C8B-B14F-4D97-AF65-F5344CB8AC3E}">
        <p14:creationId xmlns:p14="http://schemas.microsoft.com/office/powerpoint/2010/main" val="33745753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FCC24CB-542F-006D-71D7-A6B4516AA3E3}"/>
              </a:ext>
            </a:extLst>
          </p:cNvPr>
          <p:cNvSpPr>
            <a:spLocks noGrp="1"/>
          </p:cNvSpPr>
          <p:nvPr>
            <p:ph type="body" sz="quarter" idx="10"/>
          </p:nvPr>
        </p:nvSpPr>
        <p:spPr/>
        <p:txBody>
          <a:bodyPr/>
          <a:lstStyle/>
          <a:p>
            <a:pPr marL="342900" lvl="0" indent="-342900">
              <a:buFont typeface="Arial" panose="020B0604020202020204" pitchFamily="34" charset="0"/>
              <a:buChar char="•"/>
            </a:pPr>
            <a:r>
              <a:rPr lang="en-GB" b="1" dirty="0">
                <a:solidFill>
                  <a:schemeClr val="bg1"/>
                </a:solidFill>
              </a:rPr>
              <a:t>Direct contact should be expected to continue in early permanence placements</a:t>
            </a:r>
            <a:r>
              <a:rPr lang="en-GB" dirty="0">
                <a:solidFill>
                  <a:schemeClr val="bg1"/>
                </a:solidFill>
              </a:rPr>
              <a:t> where it has been working well. Obstacles should be fully explored and addressed.</a:t>
            </a:r>
          </a:p>
          <a:p>
            <a:pPr marL="342900" lvl="0" indent="-342900">
              <a:buFont typeface="Arial" panose="020B0604020202020204" pitchFamily="34" charset="0"/>
              <a:buChar char="•"/>
            </a:pPr>
            <a:r>
              <a:rPr lang="en-GB" b="1" dirty="0">
                <a:solidFill>
                  <a:schemeClr val="bg1"/>
                </a:solidFill>
              </a:rPr>
              <a:t>Social workers should where necessary manage and support direct contact </a:t>
            </a:r>
            <a:r>
              <a:rPr lang="en-GB" dirty="0">
                <a:solidFill>
                  <a:schemeClr val="bg1"/>
                </a:solidFill>
              </a:rPr>
              <a:t>by helping all parties prepare for, manage and de-brief after contact attending to adult-adult interactions as well as child- adult interactions. </a:t>
            </a:r>
          </a:p>
          <a:p>
            <a:pPr marL="342900" lvl="0" indent="-342900">
              <a:buFont typeface="Arial" panose="020B0604020202020204" pitchFamily="34" charset="0"/>
              <a:buChar char="•"/>
            </a:pPr>
            <a:r>
              <a:rPr lang="en-GB" b="1" dirty="0">
                <a:solidFill>
                  <a:schemeClr val="bg1"/>
                </a:solidFill>
              </a:rPr>
              <a:t>Adoptive and birth families should have a named worker they can approach in respect of letter box contact provisions</a:t>
            </a:r>
            <a:r>
              <a:rPr lang="en-GB" dirty="0">
                <a:solidFill>
                  <a:schemeClr val="bg1"/>
                </a:solidFill>
              </a:rPr>
              <a:t>. </a:t>
            </a:r>
          </a:p>
          <a:p>
            <a:pPr marL="342900" lvl="0" indent="-342900">
              <a:buFont typeface="Arial" panose="020B0604020202020204" pitchFamily="34" charset="0"/>
              <a:buChar char="•"/>
            </a:pPr>
            <a:r>
              <a:rPr lang="en-GB" b="1" dirty="0">
                <a:solidFill>
                  <a:schemeClr val="bg1"/>
                </a:solidFill>
              </a:rPr>
              <a:t>More court judgments to be published in full where contact has been a feature</a:t>
            </a:r>
            <a:r>
              <a:rPr lang="en-GB" dirty="0">
                <a:solidFill>
                  <a:schemeClr val="bg1"/>
                </a:solidFill>
              </a:rPr>
              <a:t>. </a:t>
            </a:r>
          </a:p>
          <a:p>
            <a:pPr marL="342900" lvl="0" indent="-342900">
              <a:buFont typeface="Arial" panose="020B0604020202020204" pitchFamily="34" charset="0"/>
              <a:buChar char="•"/>
            </a:pPr>
            <a:r>
              <a:rPr lang="en-GB" b="1" dirty="0">
                <a:solidFill>
                  <a:schemeClr val="bg1"/>
                </a:solidFill>
              </a:rPr>
              <a:t>As a minimum, all siblings who are not placed together should receive the information as per “Charter for Siblings” set out in Beckett’s ‘Beyond Together &amp; Apart’ practice guide.32</a:t>
            </a:r>
            <a:endParaRPr lang="en-GB" dirty="0">
              <a:solidFill>
                <a:schemeClr val="bg1"/>
              </a:solidFill>
            </a:endParaRPr>
          </a:p>
          <a:p>
            <a:endParaRPr lang="en-GB" dirty="0">
              <a:solidFill>
                <a:schemeClr val="bg1"/>
              </a:solidFill>
            </a:endParaRPr>
          </a:p>
          <a:p>
            <a:endParaRPr lang="en-GB" dirty="0"/>
          </a:p>
          <a:p>
            <a:endParaRPr lang="en-GB" dirty="0"/>
          </a:p>
        </p:txBody>
      </p:sp>
      <p:sp>
        <p:nvSpPr>
          <p:cNvPr id="3" name="Text Placeholder 2">
            <a:extLst>
              <a:ext uri="{FF2B5EF4-FFF2-40B4-BE49-F238E27FC236}">
                <a16:creationId xmlns:a16="http://schemas.microsoft.com/office/drawing/2014/main" id="{EBF11C50-5134-47DE-0B91-D5E2F6968D71}"/>
              </a:ext>
            </a:extLst>
          </p:cNvPr>
          <p:cNvSpPr>
            <a:spLocks noGrp="1"/>
          </p:cNvSpPr>
          <p:nvPr>
            <p:ph type="body" sz="quarter" idx="12"/>
          </p:nvPr>
        </p:nvSpPr>
        <p:spPr/>
        <p:txBody>
          <a:bodyPr/>
          <a:lstStyle/>
          <a:p>
            <a:r>
              <a:rPr lang="en-US" dirty="0"/>
              <a:t>Additional </a:t>
            </a:r>
            <a:r>
              <a:rPr lang="en-US" dirty="0" err="1"/>
              <a:t>Reccomendations</a:t>
            </a:r>
            <a:endParaRPr lang="en-GB" dirty="0"/>
          </a:p>
        </p:txBody>
      </p:sp>
    </p:spTree>
    <p:extLst>
      <p:ext uri="{BB962C8B-B14F-4D97-AF65-F5344CB8AC3E}">
        <p14:creationId xmlns:p14="http://schemas.microsoft.com/office/powerpoint/2010/main" val="38534328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F500D0B-C3E0-982A-F92D-77E9A96CF66F}"/>
              </a:ext>
            </a:extLst>
          </p:cNvPr>
          <p:cNvSpPr>
            <a:spLocks noGrp="1"/>
          </p:cNvSpPr>
          <p:nvPr>
            <p:ph type="body" sz="quarter" idx="10"/>
          </p:nvPr>
        </p:nvSpPr>
        <p:spPr/>
        <p:txBody>
          <a:bodyPr/>
          <a:lstStyle/>
          <a:p>
            <a:pPr algn="ctr"/>
            <a:endParaRPr lang="en-US" dirty="0"/>
          </a:p>
          <a:p>
            <a:pPr algn="ctr"/>
            <a:endParaRPr lang="en-GB" dirty="0"/>
          </a:p>
          <a:p>
            <a:pPr algn="ctr"/>
            <a:r>
              <a:rPr lang="en-GB" sz="4000" dirty="0">
                <a:solidFill>
                  <a:schemeClr val="bg1"/>
                </a:solidFill>
              </a:rPr>
              <a:t>Case</a:t>
            </a:r>
            <a:r>
              <a:rPr lang="en-GB" sz="3200" dirty="0">
                <a:solidFill>
                  <a:schemeClr val="bg1"/>
                </a:solidFill>
              </a:rPr>
              <a:t> </a:t>
            </a:r>
            <a:r>
              <a:rPr lang="en-GB" sz="4000" dirty="0">
                <a:solidFill>
                  <a:schemeClr val="bg1"/>
                </a:solidFill>
              </a:rPr>
              <a:t>Law</a:t>
            </a:r>
          </a:p>
        </p:txBody>
      </p:sp>
    </p:spTree>
    <p:extLst>
      <p:ext uri="{BB962C8B-B14F-4D97-AF65-F5344CB8AC3E}">
        <p14:creationId xmlns:p14="http://schemas.microsoft.com/office/powerpoint/2010/main" val="18358416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13516C8-05B4-96C5-AA32-B9601C3CA8BE}"/>
              </a:ext>
            </a:extLst>
          </p:cNvPr>
          <p:cNvSpPr>
            <a:spLocks noGrp="1"/>
          </p:cNvSpPr>
          <p:nvPr>
            <p:ph type="body" sz="quarter" idx="10"/>
          </p:nvPr>
        </p:nvSpPr>
        <p:spPr/>
        <p:txBody>
          <a:bodyPr/>
          <a:lstStyle/>
          <a:p>
            <a:pPr marL="342900" indent="-342900">
              <a:buFont typeface="Arial" panose="020B0604020202020204" pitchFamily="34" charset="0"/>
              <a:buChar char="•"/>
            </a:pPr>
            <a:r>
              <a:rPr lang="en-GB" dirty="0">
                <a:solidFill>
                  <a:schemeClr val="bg1"/>
                </a:solidFill>
              </a:rPr>
              <a:t>C was 11 months old. Parents had learning difficulties and could not meet her needs. The lower court (HHJ Tolson KC) held that the child should remain in long term foster care rather than be adopted. That was the LA plan her, supported by the CG. There were two older children K aged 10 and J aged 5, remaining in LTFC.  The judge refused to endorse a reduction of contact to 6 times a year. The refusal of the placement order for C was appealed by the parents. </a:t>
            </a:r>
          </a:p>
          <a:p>
            <a:pPr marL="342900" indent="-342900">
              <a:buFont typeface="Arial" panose="020B0604020202020204" pitchFamily="34" charset="0"/>
              <a:buChar char="•"/>
            </a:pPr>
            <a:r>
              <a:rPr lang="en-GB" dirty="0">
                <a:solidFill>
                  <a:schemeClr val="bg1"/>
                </a:solidFill>
              </a:rPr>
              <a:t>Held- Peter Jackson LJ identified that it was difficult to discern the reasoning for the refusal to make the placement order. The prospect of placing all three siblings together was not a likely one. </a:t>
            </a:r>
          </a:p>
          <a:p>
            <a:pPr marL="342900" indent="-342900">
              <a:buFont typeface="Arial" panose="020B0604020202020204" pitchFamily="34" charset="0"/>
              <a:buChar char="•"/>
            </a:pPr>
            <a:r>
              <a:rPr lang="en-GB" dirty="0">
                <a:solidFill>
                  <a:schemeClr val="bg1"/>
                </a:solidFill>
              </a:rPr>
              <a:t>The CoA allowed the appeal and decided to not remit for rehearing rather to make a determination as to a suitable order itself. The CoA made a placement order. </a:t>
            </a:r>
          </a:p>
          <a:p>
            <a:pPr marL="342900" indent="-342900">
              <a:buFont typeface="Arial" panose="020B0604020202020204" pitchFamily="34" charset="0"/>
              <a:buChar char="•"/>
            </a:pPr>
            <a:endParaRPr lang="en-GB" dirty="0">
              <a:solidFill>
                <a:schemeClr val="bg1"/>
              </a:solidFill>
            </a:endParaRPr>
          </a:p>
          <a:p>
            <a:endParaRPr lang="en-GB" dirty="0"/>
          </a:p>
        </p:txBody>
      </p:sp>
      <p:sp>
        <p:nvSpPr>
          <p:cNvPr id="3" name="Text Placeholder 2">
            <a:extLst>
              <a:ext uri="{FF2B5EF4-FFF2-40B4-BE49-F238E27FC236}">
                <a16:creationId xmlns:a16="http://schemas.microsoft.com/office/drawing/2014/main" id="{D98F9046-E9A9-9F69-A1FC-882EC4D79324}"/>
              </a:ext>
            </a:extLst>
          </p:cNvPr>
          <p:cNvSpPr>
            <a:spLocks noGrp="1"/>
          </p:cNvSpPr>
          <p:nvPr>
            <p:ph type="body" sz="quarter" idx="12"/>
          </p:nvPr>
        </p:nvSpPr>
        <p:spPr/>
        <p:txBody>
          <a:bodyPr/>
          <a:lstStyle/>
          <a:p>
            <a:r>
              <a:rPr lang="en-GB" sz="2100" u="sng" dirty="0"/>
              <a:t>Re D-S (A Child: Adoption or Fostering) [2024] EWCA </a:t>
            </a:r>
            <a:r>
              <a:rPr lang="en-GB" sz="2100" u="sng" dirty="0" err="1"/>
              <a:t>Civ</a:t>
            </a:r>
            <a:r>
              <a:rPr lang="en-GB" sz="2100" u="sng" dirty="0"/>
              <a:t> 948</a:t>
            </a:r>
            <a:r>
              <a:rPr lang="en-GB" sz="2000" u="sng" dirty="0"/>
              <a:t> </a:t>
            </a:r>
            <a:endParaRPr lang="en-GB" sz="2000" dirty="0"/>
          </a:p>
          <a:p>
            <a:endParaRPr lang="en-GB" dirty="0"/>
          </a:p>
        </p:txBody>
      </p:sp>
    </p:spTree>
    <p:extLst>
      <p:ext uri="{BB962C8B-B14F-4D97-AF65-F5344CB8AC3E}">
        <p14:creationId xmlns:p14="http://schemas.microsoft.com/office/powerpoint/2010/main" val="23832401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3"/>
          <p:cNvSpPr>
            <a:spLocks noGrp="1"/>
          </p:cNvSpPr>
          <p:nvPr>
            <p:ph type="body" sz="quarter" idx="12"/>
          </p:nvPr>
        </p:nvSpPr>
        <p:spPr>
          <a:xfrm>
            <a:off x="2138363" y="2686050"/>
            <a:ext cx="4867275" cy="1581150"/>
          </a:xfrm>
          <a:prstGeom prst="rect">
            <a:avLst/>
          </a:prstGeom>
        </p:spPr>
        <p:txBody>
          <a:bodyPr lIns="91440" tIns="45720" rIns="91440" bIns="45720" anchor="t"/>
          <a:lstStyle>
            <a:lvl1pPr marL="0" indent="0" algn="ctr">
              <a:buNone/>
              <a:defRPr baseline="0">
                <a:solidFill>
                  <a:schemeClr val="bg1"/>
                </a:solidFill>
                <a:latin typeface="Futura Book" pitchFamily="50" charset="0"/>
              </a:defRPr>
            </a:lvl1pPr>
          </a:lstStyle>
          <a:p>
            <a:r>
              <a:rPr lang="en-US" dirty="0">
                <a:latin typeface="Futura Book"/>
                <a:cs typeface="Segoe UI"/>
              </a:rPr>
              <a:t>ADOPTION LAW AND POLICY UPDATE</a:t>
            </a:r>
            <a:endParaRPr lang="en-US" dirty="0"/>
          </a:p>
        </p:txBody>
      </p:sp>
    </p:spTree>
    <p:extLst>
      <p:ext uri="{BB962C8B-B14F-4D97-AF65-F5344CB8AC3E}">
        <p14:creationId xmlns:p14="http://schemas.microsoft.com/office/powerpoint/2010/main" val="2445219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63AADA6-2B77-7064-5424-ACE89C0DB815}"/>
              </a:ext>
            </a:extLst>
          </p:cNvPr>
          <p:cNvSpPr>
            <a:spLocks noGrp="1"/>
          </p:cNvSpPr>
          <p:nvPr>
            <p:ph type="body" sz="quarter" idx="10"/>
          </p:nvPr>
        </p:nvSpPr>
        <p:spPr/>
        <p:txBody>
          <a:bodyPr/>
          <a:lstStyle/>
          <a:p>
            <a:r>
              <a:rPr lang="en-GB" i="1" dirty="0">
                <a:solidFill>
                  <a:schemeClr val="bg1"/>
                </a:solidFill>
              </a:rPr>
              <a:t>“[32] …When faced with a choice between adoption and fostering, the court’s primary task is to take a decision as to whether one or the other is right for the child as a matter of principle. In order to do that, it will not usually have to have evidence about the availability of placements: Re T (Placement Order) (CA) [2008] EWCA </a:t>
            </a:r>
            <a:r>
              <a:rPr lang="en-GB" i="1" dirty="0" err="1">
                <a:solidFill>
                  <a:schemeClr val="bg1"/>
                </a:solidFill>
              </a:rPr>
              <a:t>Civ</a:t>
            </a:r>
            <a:r>
              <a:rPr lang="en-GB" i="1" dirty="0">
                <a:solidFill>
                  <a:schemeClr val="bg1"/>
                </a:solidFill>
              </a:rPr>
              <a:t> 248, [2008] 1 FLR at [17]. There may be cases at the margins where specific evidence will be necessary, examples being where the plan is for the adoption of a much older child, or the placement of a child with severe health or behavioural problems, or of a large sibling group. In this case, there were no special features of that kind and no inadequacy in the local authority’s evidence. Specifically, it did not need to show what foster home or homes could be found for the three children. That search had to be made after the court had taken its decision in principle.”</a:t>
            </a:r>
            <a:endParaRPr lang="en-GB" dirty="0">
              <a:solidFill>
                <a:schemeClr val="bg1"/>
              </a:solidFill>
            </a:endParaRPr>
          </a:p>
          <a:p>
            <a:endParaRPr lang="en-GB" dirty="0">
              <a:solidFill>
                <a:schemeClr val="bg1"/>
              </a:solidFill>
            </a:endParaRPr>
          </a:p>
        </p:txBody>
      </p:sp>
      <p:sp>
        <p:nvSpPr>
          <p:cNvPr id="3" name="Text Placeholder 2">
            <a:extLst>
              <a:ext uri="{FF2B5EF4-FFF2-40B4-BE49-F238E27FC236}">
                <a16:creationId xmlns:a16="http://schemas.microsoft.com/office/drawing/2014/main" id="{3D8BCDA2-8EC0-8606-0DA4-EFCD37A9C51C}"/>
              </a:ext>
            </a:extLst>
          </p:cNvPr>
          <p:cNvSpPr>
            <a:spLocks noGrp="1"/>
          </p:cNvSpPr>
          <p:nvPr>
            <p:ph type="body" sz="quarter" idx="12"/>
          </p:nvPr>
        </p:nvSpPr>
        <p:spPr/>
        <p:txBody>
          <a:bodyPr/>
          <a:lstStyle/>
          <a:p>
            <a:r>
              <a:rPr lang="en-GB" sz="2100" u="sng" dirty="0"/>
              <a:t>Re D-S (A Child: Adoption or Fostering) [2024] EWCA </a:t>
            </a:r>
            <a:r>
              <a:rPr lang="en-GB" sz="2100" u="sng" dirty="0" err="1"/>
              <a:t>Civ</a:t>
            </a:r>
            <a:r>
              <a:rPr lang="en-GB" sz="2100" u="sng" dirty="0"/>
              <a:t> 948</a:t>
            </a:r>
            <a:endParaRPr lang="en-GB" sz="2100" dirty="0"/>
          </a:p>
        </p:txBody>
      </p:sp>
    </p:spTree>
    <p:extLst>
      <p:ext uri="{BB962C8B-B14F-4D97-AF65-F5344CB8AC3E}">
        <p14:creationId xmlns:p14="http://schemas.microsoft.com/office/powerpoint/2010/main" val="18729145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E5AE3FE-C476-C6C3-C523-DC01EC08C01C}"/>
              </a:ext>
            </a:extLst>
          </p:cNvPr>
          <p:cNvSpPr>
            <a:spLocks noGrp="1"/>
          </p:cNvSpPr>
          <p:nvPr>
            <p:ph type="body" sz="quarter" idx="10"/>
          </p:nvPr>
        </p:nvSpPr>
        <p:spPr/>
        <p:txBody>
          <a:bodyPr/>
          <a:lstStyle/>
          <a:p>
            <a:pPr marL="342900" indent="-342900">
              <a:buFont typeface="Arial" panose="020B0604020202020204" pitchFamily="34" charset="0"/>
              <a:buChar char="•"/>
            </a:pPr>
            <a:r>
              <a:rPr lang="en-GB" dirty="0">
                <a:solidFill>
                  <a:schemeClr val="bg1"/>
                </a:solidFill>
              </a:rPr>
              <a:t>For a very young child past and present family relationships are of far less significance than potential future relationships. The importance of her birth family will always be limited by the inability of her parents to be her carers. </a:t>
            </a:r>
          </a:p>
          <a:p>
            <a:r>
              <a:rPr lang="en-GB" i="1" dirty="0">
                <a:solidFill>
                  <a:schemeClr val="bg1"/>
                </a:solidFill>
              </a:rPr>
              <a:t>“[48] There is an obligation on the court, before it makes a placement order, to consider the arrangements for contact: ACA 2002 section 27(4). Section 26(2)(b) gives the court power to make a contact order while a placement order is in effect, either following an application under sub-section (3), or on its own initiative under sub-section (4) when making a placement order. The order will remain in effect before and after the child is placed for adoption: section 27(1). Once the child is adopted, the order will end, but it may be replaced by a post-adoption contact order under section 51A”</a:t>
            </a:r>
            <a:endParaRPr lang="en-GB" dirty="0">
              <a:solidFill>
                <a:schemeClr val="bg1"/>
              </a:solidFill>
            </a:endParaRPr>
          </a:p>
          <a:p>
            <a:r>
              <a:rPr lang="en-GB" b="1" dirty="0">
                <a:solidFill>
                  <a:schemeClr val="bg1"/>
                </a:solidFill>
              </a:rPr>
              <a:t>The Ct approved a 3-month search for adopters supporting contact</a:t>
            </a:r>
            <a:r>
              <a:rPr lang="en-GB" dirty="0">
                <a:solidFill>
                  <a:schemeClr val="bg1"/>
                </a:solidFill>
              </a:rPr>
              <a:t>. </a:t>
            </a:r>
          </a:p>
          <a:p>
            <a:endParaRPr lang="en-GB" dirty="0"/>
          </a:p>
        </p:txBody>
      </p:sp>
      <p:sp>
        <p:nvSpPr>
          <p:cNvPr id="3" name="Text Placeholder 2">
            <a:extLst>
              <a:ext uri="{FF2B5EF4-FFF2-40B4-BE49-F238E27FC236}">
                <a16:creationId xmlns:a16="http://schemas.microsoft.com/office/drawing/2014/main" id="{2EC59785-2483-2CED-52F4-330599F6A1C6}"/>
              </a:ext>
            </a:extLst>
          </p:cNvPr>
          <p:cNvSpPr>
            <a:spLocks noGrp="1"/>
          </p:cNvSpPr>
          <p:nvPr>
            <p:ph type="body" sz="quarter" idx="12"/>
          </p:nvPr>
        </p:nvSpPr>
        <p:spPr/>
        <p:txBody>
          <a:bodyPr/>
          <a:lstStyle/>
          <a:p>
            <a:r>
              <a:rPr lang="en-GB" sz="2100" u="sng" dirty="0"/>
              <a:t>Re D-S (A Child: Adoption or Fostering) [2024] EWCA </a:t>
            </a:r>
            <a:r>
              <a:rPr lang="en-GB" sz="2100" u="sng" dirty="0" err="1"/>
              <a:t>Civ</a:t>
            </a:r>
            <a:r>
              <a:rPr lang="en-GB" sz="2100" u="sng" dirty="0"/>
              <a:t> 948</a:t>
            </a:r>
            <a:endParaRPr lang="en-GB" sz="2100" dirty="0"/>
          </a:p>
        </p:txBody>
      </p:sp>
    </p:spTree>
    <p:extLst>
      <p:ext uri="{BB962C8B-B14F-4D97-AF65-F5344CB8AC3E}">
        <p14:creationId xmlns:p14="http://schemas.microsoft.com/office/powerpoint/2010/main" val="12105082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C555E8D-91CD-386C-F879-DDE71185EC46}"/>
              </a:ext>
            </a:extLst>
          </p:cNvPr>
          <p:cNvSpPr>
            <a:spLocks noGrp="1"/>
          </p:cNvSpPr>
          <p:nvPr>
            <p:ph type="body" sz="quarter" idx="10"/>
          </p:nvPr>
        </p:nvSpPr>
        <p:spPr/>
        <p:txBody>
          <a:bodyPr/>
          <a:lstStyle/>
          <a:p>
            <a:r>
              <a:rPr lang="en-GB" i="1" dirty="0">
                <a:solidFill>
                  <a:schemeClr val="bg1"/>
                </a:solidFill>
              </a:rPr>
              <a:t>“[54] C has a relationship with her parents and half-siblings. They understandably want to keep her within the family. I respect their position but, seen objectively, C’s family relationships are not of such importance that they can outweigh the predominant need for her to have a family of her own. This factor speaks in favour of contact taking place, if it can be arranged, after C is placed for adoption and later adopted.” </a:t>
            </a:r>
            <a:endParaRPr lang="en-GB" dirty="0">
              <a:solidFill>
                <a:schemeClr val="bg1"/>
              </a:solidFill>
            </a:endParaRPr>
          </a:p>
          <a:p>
            <a:r>
              <a:rPr lang="en-GB" i="1" dirty="0">
                <a:solidFill>
                  <a:schemeClr val="bg1"/>
                </a:solidFill>
              </a:rPr>
              <a:t>“[17]… This is a case where there is only one plan that will work for C. There would be no point in another hearing, and it would cause months of delay at a crucial stage in C’s development when she needs to be bonding with new carers. We will make a placement order on the basis of the local authority’s plan, which aims for there to be some contact before and after adoption. </a:t>
            </a:r>
            <a:r>
              <a:rPr lang="en-GB" b="1" i="1" dirty="0">
                <a:solidFill>
                  <a:schemeClr val="bg1"/>
                </a:solidFill>
              </a:rPr>
              <a:t>We will not make a contact order, because that might complicate the search for adopters, which must be the priority</a:t>
            </a:r>
            <a:r>
              <a:rPr lang="en-GB" i="1" dirty="0">
                <a:solidFill>
                  <a:schemeClr val="bg1"/>
                </a:solidFill>
              </a:rPr>
              <a:t>.”</a:t>
            </a:r>
            <a:endParaRPr lang="en-GB" dirty="0">
              <a:solidFill>
                <a:schemeClr val="bg1"/>
              </a:solidFill>
            </a:endParaRPr>
          </a:p>
          <a:p>
            <a:endParaRPr lang="en-GB" dirty="0">
              <a:solidFill>
                <a:schemeClr val="bg1"/>
              </a:solidFill>
            </a:endParaRPr>
          </a:p>
        </p:txBody>
      </p:sp>
      <p:sp>
        <p:nvSpPr>
          <p:cNvPr id="3" name="Text Placeholder 2">
            <a:extLst>
              <a:ext uri="{FF2B5EF4-FFF2-40B4-BE49-F238E27FC236}">
                <a16:creationId xmlns:a16="http://schemas.microsoft.com/office/drawing/2014/main" id="{FC64EBE1-41F0-A10F-C06A-348B3695EDF7}"/>
              </a:ext>
            </a:extLst>
          </p:cNvPr>
          <p:cNvSpPr>
            <a:spLocks noGrp="1"/>
          </p:cNvSpPr>
          <p:nvPr>
            <p:ph type="body" sz="quarter" idx="12"/>
          </p:nvPr>
        </p:nvSpPr>
        <p:spPr/>
        <p:txBody>
          <a:bodyPr/>
          <a:lstStyle/>
          <a:p>
            <a:r>
              <a:rPr lang="en-GB" sz="2100" u="sng" dirty="0"/>
              <a:t>Re D-S (A Child: Adoption or Fostering) [2024] EWCA </a:t>
            </a:r>
            <a:r>
              <a:rPr lang="en-GB" sz="2100" u="sng" dirty="0" err="1"/>
              <a:t>Civ</a:t>
            </a:r>
            <a:r>
              <a:rPr lang="en-GB" sz="2100" u="sng" dirty="0"/>
              <a:t> 948</a:t>
            </a:r>
            <a:endParaRPr lang="en-GB" sz="2100" dirty="0"/>
          </a:p>
          <a:p>
            <a:endParaRPr lang="en-GB" dirty="0"/>
          </a:p>
        </p:txBody>
      </p:sp>
    </p:spTree>
    <p:extLst>
      <p:ext uri="{BB962C8B-B14F-4D97-AF65-F5344CB8AC3E}">
        <p14:creationId xmlns:p14="http://schemas.microsoft.com/office/powerpoint/2010/main" val="33199888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067B509-5791-B22C-4092-90F7A22CA898}"/>
              </a:ext>
            </a:extLst>
          </p:cNvPr>
          <p:cNvSpPr>
            <a:spLocks noGrp="1"/>
          </p:cNvSpPr>
          <p:nvPr>
            <p:ph type="body" sz="quarter" idx="10"/>
          </p:nvPr>
        </p:nvSpPr>
        <p:spPr/>
        <p:txBody>
          <a:bodyPr/>
          <a:lstStyle/>
          <a:p>
            <a:pPr marL="342900" indent="-342900">
              <a:buFont typeface="Arial" panose="020B0604020202020204" pitchFamily="34" charset="0"/>
              <a:buChar char="•"/>
            </a:pPr>
            <a:r>
              <a:rPr lang="en-GB" dirty="0">
                <a:solidFill>
                  <a:schemeClr val="bg1"/>
                </a:solidFill>
              </a:rPr>
              <a:t>At the stage of making an order under s.21 of the Adoption and Children Act 2002 authorising a local authority to place a child for adoption, it is the court, rather than the local authority or any other person, which has the responsibility for determining whether there should be ongoing contact between the child and the birth family.</a:t>
            </a:r>
          </a:p>
          <a:p>
            <a:pPr marL="342900" indent="-342900">
              <a:buFont typeface="Arial" panose="020B0604020202020204" pitchFamily="34" charset="0"/>
              <a:buChar char="•"/>
            </a:pPr>
            <a:r>
              <a:rPr lang="en-GB" dirty="0">
                <a:solidFill>
                  <a:schemeClr val="bg1"/>
                </a:solidFill>
              </a:rPr>
              <a:t>Four children, 6, 5, 3 ½ and 2 ½ years old. The LA care plan, (CG support), proposed that the 2 elder children remain in LTFC and the 2 younger, R and C placed together for adoption. PO sought. </a:t>
            </a:r>
          </a:p>
          <a:p>
            <a:pPr marL="342900" indent="-342900">
              <a:buFont typeface="Arial" panose="020B0604020202020204" pitchFamily="34" charset="0"/>
              <a:buChar char="•"/>
            </a:pPr>
            <a:r>
              <a:rPr lang="en-GB" dirty="0">
                <a:solidFill>
                  <a:schemeClr val="bg1"/>
                </a:solidFill>
              </a:rPr>
              <a:t>After amendment, the care plan was for direct contact between the 4 siblings at a min of 6 x year; for the elder children to have direct contact with their mother 8 x a year; and for direct contact between R and C and their mother to cease after they were placed for adoption. </a:t>
            </a:r>
          </a:p>
        </p:txBody>
      </p:sp>
      <p:sp>
        <p:nvSpPr>
          <p:cNvPr id="3" name="Text Placeholder 2">
            <a:extLst>
              <a:ext uri="{FF2B5EF4-FFF2-40B4-BE49-F238E27FC236}">
                <a16:creationId xmlns:a16="http://schemas.microsoft.com/office/drawing/2014/main" id="{2D3ABF2B-A305-BA82-DDFF-5F0791BA782D}"/>
              </a:ext>
            </a:extLst>
          </p:cNvPr>
          <p:cNvSpPr>
            <a:spLocks noGrp="1"/>
          </p:cNvSpPr>
          <p:nvPr>
            <p:ph type="body" sz="quarter" idx="12"/>
          </p:nvPr>
        </p:nvSpPr>
        <p:spPr/>
        <p:txBody>
          <a:bodyPr/>
          <a:lstStyle/>
          <a:p>
            <a:r>
              <a:rPr lang="en-GB" sz="1800" u="sng" dirty="0"/>
              <a:t>R &amp; C (Adoption or Fostering) [2024] EWCA </a:t>
            </a:r>
            <a:r>
              <a:rPr lang="en-GB" sz="1800" u="sng" dirty="0" err="1"/>
              <a:t>Civ</a:t>
            </a:r>
            <a:r>
              <a:rPr lang="en-GB" sz="1800" u="sng" dirty="0"/>
              <a:t> 1302: [2024] W.L.R 91</a:t>
            </a:r>
            <a:endParaRPr lang="en-GB" sz="1800" dirty="0"/>
          </a:p>
          <a:p>
            <a:endParaRPr lang="en-GB" dirty="0"/>
          </a:p>
        </p:txBody>
      </p:sp>
    </p:spTree>
    <p:extLst>
      <p:ext uri="{BB962C8B-B14F-4D97-AF65-F5344CB8AC3E}">
        <p14:creationId xmlns:p14="http://schemas.microsoft.com/office/powerpoint/2010/main" val="21808446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106A726-6C11-A6A6-909C-E2151A0B9545}"/>
              </a:ext>
            </a:extLst>
          </p:cNvPr>
          <p:cNvSpPr>
            <a:spLocks noGrp="1"/>
          </p:cNvSpPr>
          <p:nvPr>
            <p:ph type="body" sz="quarter" idx="10"/>
          </p:nvPr>
        </p:nvSpPr>
        <p:spPr/>
        <p:txBody>
          <a:bodyPr/>
          <a:lstStyle/>
          <a:p>
            <a:pPr marL="342900" indent="-342900">
              <a:buFont typeface="Arial" panose="020B0604020202020204" pitchFamily="34" charset="0"/>
              <a:buChar char="•"/>
            </a:pPr>
            <a:r>
              <a:rPr lang="en-GB" dirty="0">
                <a:solidFill>
                  <a:schemeClr val="bg1"/>
                </a:solidFill>
              </a:rPr>
              <a:t>In a statement in support of the plan, the allocated social worker described the need for ongoing sibling contact six times a year as "paramount". The judge declined to make placement orders for the younger children directing revised care plans for LTFC. The LA appealed. </a:t>
            </a:r>
          </a:p>
          <a:p>
            <a:pPr marL="342900" indent="-342900">
              <a:buFont typeface="Arial" panose="020B0604020202020204" pitchFamily="34" charset="0"/>
              <a:buChar char="•"/>
            </a:pPr>
            <a:r>
              <a:rPr lang="en-GB" dirty="0">
                <a:solidFill>
                  <a:schemeClr val="bg1"/>
                </a:solidFill>
              </a:rPr>
              <a:t>Lord Justice Baker- sets out an admirable summary of the law and developments in policy and culture towards more open adoptions it is worth a read. </a:t>
            </a:r>
          </a:p>
          <a:p>
            <a:pPr marL="342900" indent="-342900">
              <a:buFont typeface="Arial" panose="020B0604020202020204" pitchFamily="34" charset="0"/>
              <a:buChar char="•"/>
            </a:pPr>
            <a:endParaRPr lang="en-GB" dirty="0">
              <a:solidFill>
                <a:schemeClr val="bg1"/>
              </a:solidFill>
            </a:endParaRPr>
          </a:p>
          <a:p>
            <a:endParaRPr lang="en-GB" dirty="0">
              <a:solidFill>
                <a:schemeClr val="bg1"/>
              </a:solidFill>
            </a:endParaRPr>
          </a:p>
          <a:p>
            <a:endParaRPr lang="en-GB" dirty="0"/>
          </a:p>
        </p:txBody>
      </p:sp>
      <p:sp>
        <p:nvSpPr>
          <p:cNvPr id="3" name="Text Placeholder 2">
            <a:extLst>
              <a:ext uri="{FF2B5EF4-FFF2-40B4-BE49-F238E27FC236}">
                <a16:creationId xmlns:a16="http://schemas.microsoft.com/office/drawing/2014/main" id="{674D3ADE-0DB2-02C3-573E-B8D7EC9FF51A}"/>
              </a:ext>
            </a:extLst>
          </p:cNvPr>
          <p:cNvSpPr>
            <a:spLocks noGrp="1"/>
          </p:cNvSpPr>
          <p:nvPr>
            <p:ph type="body" sz="quarter" idx="12"/>
          </p:nvPr>
        </p:nvSpPr>
        <p:spPr/>
        <p:txBody>
          <a:bodyPr/>
          <a:lstStyle/>
          <a:p>
            <a:r>
              <a:rPr lang="en-GB" sz="1800" u="sng" dirty="0"/>
              <a:t>R &amp; C (Adoption or Fostering) [2024] EWCA </a:t>
            </a:r>
            <a:r>
              <a:rPr lang="en-GB" sz="1800" u="sng" dirty="0" err="1"/>
              <a:t>Civ</a:t>
            </a:r>
            <a:r>
              <a:rPr lang="en-GB" sz="1800" u="sng" dirty="0"/>
              <a:t> 1302: [2024] W.L.R 91</a:t>
            </a:r>
            <a:endParaRPr lang="en-GB" sz="1800" dirty="0"/>
          </a:p>
          <a:p>
            <a:endParaRPr lang="en-GB" dirty="0"/>
          </a:p>
        </p:txBody>
      </p:sp>
    </p:spTree>
    <p:extLst>
      <p:ext uri="{BB962C8B-B14F-4D97-AF65-F5344CB8AC3E}">
        <p14:creationId xmlns:p14="http://schemas.microsoft.com/office/powerpoint/2010/main" val="42453421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ED36683-631A-7C71-84D9-40A6912873D4}"/>
              </a:ext>
            </a:extLst>
          </p:cNvPr>
          <p:cNvSpPr>
            <a:spLocks noGrp="1"/>
          </p:cNvSpPr>
          <p:nvPr>
            <p:ph type="body" sz="quarter" idx="10"/>
          </p:nvPr>
        </p:nvSpPr>
        <p:spPr/>
        <p:txBody>
          <a:bodyPr/>
          <a:lstStyle/>
          <a:p>
            <a:r>
              <a:rPr lang="en-GB" sz="1800" i="1" dirty="0">
                <a:solidFill>
                  <a:schemeClr val="bg1"/>
                </a:solidFill>
              </a:rPr>
              <a:t>[65] “A key element in the judge's reasoning was his assertion that "permanence comes at a significant cost, namely the complete and irrevocable severance of all ties with the natural family". As demonstrated by the summary of the case law set out above, that may have been true of all adoptions at one stage, and it remains true of some adoptions now. </a:t>
            </a:r>
            <a:r>
              <a:rPr lang="en-GB" sz="1800" b="1" i="1" dirty="0">
                <a:solidFill>
                  <a:schemeClr val="bg1"/>
                </a:solidFill>
              </a:rPr>
              <a:t>But it is emphatically not true of many adoptions and is at odds with the concept of open adoption which is now embraced as a model in what the President has called the modern world. </a:t>
            </a:r>
            <a:r>
              <a:rPr lang="en-GB" sz="1800" i="1" dirty="0">
                <a:solidFill>
                  <a:schemeClr val="bg1"/>
                </a:solidFill>
              </a:rPr>
              <a:t>The judge acknowledged that the severance of ties with the natural family "can sometimes be ameliorated by continued contact between the birth family and the adopted child" and that, in this case, the local authority has "committed itself to a search only for adopters willing to promote direct sibling contact". He discounted these factors, however, on the basis that ongoing contact "is at the discretion of the adopters" and that "sibling contact cannot be guaranteed" because "even adopters who are open to it initially may not continue to promote it after the making of an adoption order".</a:t>
            </a:r>
            <a:endParaRPr lang="en-GB" sz="1800" dirty="0">
              <a:solidFill>
                <a:schemeClr val="bg1"/>
              </a:solidFill>
            </a:endParaRPr>
          </a:p>
        </p:txBody>
      </p:sp>
      <p:sp>
        <p:nvSpPr>
          <p:cNvPr id="3" name="Text Placeholder 2">
            <a:extLst>
              <a:ext uri="{FF2B5EF4-FFF2-40B4-BE49-F238E27FC236}">
                <a16:creationId xmlns:a16="http://schemas.microsoft.com/office/drawing/2014/main" id="{FCC9A14A-0C79-88D4-9823-3621E0DDC5B1}"/>
              </a:ext>
            </a:extLst>
          </p:cNvPr>
          <p:cNvSpPr>
            <a:spLocks noGrp="1"/>
          </p:cNvSpPr>
          <p:nvPr>
            <p:ph type="body" sz="quarter" idx="12"/>
          </p:nvPr>
        </p:nvSpPr>
        <p:spPr/>
        <p:txBody>
          <a:bodyPr/>
          <a:lstStyle/>
          <a:p>
            <a:r>
              <a:rPr lang="en-GB" sz="1800" u="sng" dirty="0"/>
              <a:t>R &amp; C (Adoption or Fostering) [2024] EWCA </a:t>
            </a:r>
            <a:r>
              <a:rPr lang="en-GB" sz="1800" u="sng" dirty="0" err="1"/>
              <a:t>Civ</a:t>
            </a:r>
            <a:r>
              <a:rPr lang="en-GB" sz="1800" u="sng" dirty="0"/>
              <a:t> 1302: [2024] W.L.R 91</a:t>
            </a:r>
            <a:endParaRPr lang="en-GB" sz="1800" dirty="0"/>
          </a:p>
          <a:p>
            <a:endParaRPr lang="en-GB" dirty="0"/>
          </a:p>
        </p:txBody>
      </p:sp>
    </p:spTree>
    <p:extLst>
      <p:ext uri="{BB962C8B-B14F-4D97-AF65-F5344CB8AC3E}">
        <p14:creationId xmlns:p14="http://schemas.microsoft.com/office/powerpoint/2010/main" val="24239242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62E223D-2E63-8C77-03A0-D8069D69786B}"/>
              </a:ext>
            </a:extLst>
          </p:cNvPr>
          <p:cNvSpPr>
            <a:spLocks noGrp="1"/>
          </p:cNvSpPr>
          <p:nvPr>
            <p:ph type="body" sz="quarter" idx="10"/>
          </p:nvPr>
        </p:nvSpPr>
        <p:spPr/>
        <p:txBody>
          <a:bodyPr/>
          <a:lstStyle/>
          <a:p>
            <a:r>
              <a:rPr lang="en-GB" i="1" dirty="0">
                <a:solidFill>
                  <a:schemeClr val="bg1"/>
                </a:solidFill>
              </a:rPr>
              <a:t>[66] In these observations, </a:t>
            </a:r>
            <a:r>
              <a:rPr lang="en-GB" b="1" i="1" dirty="0">
                <a:solidFill>
                  <a:schemeClr val="bg1"/>
                </a:solidFill>
              </a:rPr>
              <a:t>the judge overlooked the fact that it was his duty to "set the template for contact going forward".</a:t>
            </a:r>
            <a:r>
              <a:rPr lang="en-GB" i="1" dirty="0">
                <a:solidFill>
                  <a:schemeClr val="bg1"/>
                </a:solidFill>
              </a:rPr>
              <a:t> This case seems to fall four square within the words used by Wall LJ in Re P at paragraph 151. As in that case, there is a "universal recognition" that the relationship between the siblings needs to be preserved. It is "on this basis that the local authority / adoption agency is seeking the placement of the children …. [T]his means that the question of contact between the two children is not a matter for agreement between the local authority / adoption agency and the adopters: it is a matter which, ultimately, is for the court". In those circumstances, "it is the court which has the responsibility to make orders for contact if they are required in the interests of the two children".</a:t>
            </a:r>
            <a:endParaRPr lang="en-GB" dirty="0">
              <a:solidFill>
                <a:schemeClr val="bg1"/>
              </a:solidFill>
            </a:endParaRPr>
          </a:p>
          <a:p>
            <a:endParaRPr lang="en-GB" dirty="0"/>
          </a:p>
          <a:p>
            <a:endParaRPr lang="en-GB" dirty="0"/>
          </a:p>
        </p:txBody>
      </p:sp>
      <p:sp>
        <p:nvSpPr>
          <p:cNvPr id="3" name="Text Placeholder 2">
            <a:extLst>
              <a:ext uri="{FF2B5EF4-FFF2-40B4-BE49-F238E27FC236}">
                <a16:creationId xmlns:a16="http://schemas.microsoft.com/office/drawing/2014/main" id="{5DCE8562-78A1-8706-B52F-2B4B0B3653AB}"/>
              </a:ext>
            </a:extLst>
          </p:cNvPr>
          <p:cNvSpPr>
            <a:spLocks noGrp="1"/>
          </p:cNvSpPr>
          <p:nvPr>
            <p:ph type="body" sz="quarter" idx="12"/>
          </p:nvPr>
        </p:nvSpPr>
        <p:spPr/>
        <p:txBody>
          <a:bodyPr/>
          <a:lstStyle/>
          <a:p>
            <a:r>
              <a:rPr lang="en-GB" sz="1800" u="sng" dirty="0"/>
              <a:t>R &amp; C (Adoption or Fostering) [2024] EWCA </a:t>
            </a:r>
            <a:r>
              <a:rPr lang="en-GB" sz="1800" u="sng" dirty="0" err="1"/>
              <a:t>Civ</a:t>
            </a:r>
            <a:r>
              <a:rPr lang="en-GB" sz="1800" u="sng" dirty="0"/>
              <a:t> 1302: [2024] W.L.R 91</a:t>
            </a:r>
            <a:endParaRPr lang="en-GB" sz="1800" dirty="0"/>
          </a:p>
          <a:p>
            <a:endParaRPr lang="en-GB" dirty="0"/>
          </a:p>
        </p:txBody>
      </p:sp>
    </p:spTree>
    <p:extLst>
      <p:ext uri="{BB962C8B-B14F-4D97-AF65-F5344CB8AC3E}">
        <p14:creationId xmlns:p14="http://schemas.microsoft.com/office/powerpoint/2010/main" val="4780246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756BB16-6358-B274-C8E9-14FA411ED871}"/>
              </a:ext>
            </a:extLst>
          </p:cNvPr>
          <p:cNvSpPr>
            <a:spLocks noGrp="1"/>
          </p:cNvSpPr>
          <p:nvPr>
            <p:ph type="body" sz="quarter" idx="10"/>
          </p:nvPr>
        </p:nvSpPr>
        <p:spPr/>
        <p:txBody>
          <a:bodyPr/>
          <a:lstStyle/>
          <a:p>
            <a:pPr algn="just"/>
            <a:r>
              <a:rPr lang="en-GB" i="1" dirty="0">
                <a:solidFill>
                  <a:schemeClr val="bg1"/>
                </a:solidFill>
              </a:rPr>
              <a:t>[67] Under the current law, as the President said in Re B, "it will only be in an extremely unusual case that a court will make an order stipulating contact arrangement to which the adopters do not agree". But that does not obviate the court's responsibility to set the template for contact at the placement order stage. In this case, the local authority was committed to search only for adopters willing to accommodate sibling contact and invited the court to make an order for contact under s.26, both to meet the children's short-term needs and to set the template. There was of course a possibility that the search for such adopters might be unsuccessful or that adopters might subsequently refuse to agree to contact. But in the circumstances of this case, that possibility was not a sufficient reason to refuse to make the placement order.</a:t>
            </a:r>
          </a:p>
          <a:p>
            <a:pPr algn="just"/>
            <a:r>
              <a:rPr lang="en-GB" b="1" dirty="0">
                <a:solidFill>
                  <a:schemeClr val="bg1"/>
                </a:solidFill>
              </a:rPr>
              <a:t>Appeal allowed- made PO &amp; s26(2)(b) order for 6 x a year direct contact (terms by consent)</a:t>
            </a:r>
          </a:p>
          <a:p>
            <a:endParaRPr lang="en-GB" dirty="0"/>
          </a:p>
        </p:txBody>
      </p:sp>
      <p:sp>
        <p:nvSpPr>
          <p:cNvPr id="3" name="Text Placeholder 2">
            <a:extLst>
              <a:ext uri="{FF2B5EF4-FFF2-40B4-BE49-F238E27FC236}">
                <a16:creationId xmlns:a16="http://schemas.microsoft.com/office/drawing/2014/main" id="{45199DBF-3C22-8E79-D548-95C22250D902}"/>
              </a:ext>
            </a:extLst>
          </p:cNvPr>
          <p:cNvSpPr>
            <a:spLocks noGrp="1"/>
          </p:cNvSpPr>
          <p:nvPr>
            <p:ph type="body" sz="quarter" idx="12"/>
          </p:nvPr>
        </p:nvSpPr>
        <p:spPr/>
        <p:txBody>
          <a:bodyPr/>
          <a:lstStyle/>
          <a:p>
            <a:r>
              <a:rPr lang="en-GB" sz="1800" u="sng" dirty="0"/>
              <a:t>R &amp; C (Adoption or Fostering) [2024] EWCA </a:t>
            </a:r>
            <a:r>
              <a:rPr lang="en-GB" sz="1800" u="sng" dirty="0" err="1"/>
              <a:t>Civ</a:t>
            </a:r>
            <a:r>
              <a:rPr lang="en-GB" sz="1800" u="sng" dirty="0"/>
              <a:t> 1302: [2024] W.L.R 91</a:t>
            </a:r>
            <a:endParaRPr lang="en-GB" sz="1800" dirty="0"/>
          </a:p>
          <a:p>
            <a:endParaRPr lang="en-GB" dirty="0"/>
          </a:p>
        </p:txBody>
      </p:sp>
    </p:spTree>
    <p:extLst>
      <p:ext uri="{BB962C8B-B14F-4D97-AF65-F5344CB8AC3E}">
        <p14:creationId xmlns:p14="http://schemas.microsoft.com/office/powerpoint/2010/main" val="31215579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6FDC147-849C-E9CB-081F-531486153CE0}"/>
              </a:ext>
            </a:extLst>
          </p:cNvPr>
          <p:cNvSpPr>
            <a:spLocks noGrp="1"/>
          </p:cNvSpPr>
          <p:nvPr>
            <p:ph type="body" sz="quarter" idx="10"/>
          </p:nvPr>
        </p:nvSpPr>
        <p:spPr/>
        <p:txBody>
          <a:bodyPr/>
          <a:lstStyle/>
          <a:p>
            <a:pPr marL="342900" indent="-342900">
              <a:buFont typeface="Arial" panose="020B0604020202020204" pitchFamily="34" charset="0"/>
              <a:buChar char="•"/>
            </a:pPr>
            <a:r>
              <a:rPr lang="en-US" dirty="0">
                <a:solidFill>
                  <a:schemeClr val="bg1"/>
                </a:solidFill>
              </a:rPr>
              <a:t>An appeal against HHJ Hayes KC’s decision not to make a section 26 order in respect of a 2 year old boy who had been the subject of NAHI when an infant and had some mild developmental delay but potential for neuro-developmental delay.</a:t>
            </a:r>
          </a:p>
          <a:p>
            <a:pPr marL="342900" indent="-342900">
              <a:buFont typeface="Arial" panose="020B0604020202020204" pitchFamily="34" charset="0"/>
              <a:buChar char="•"/>
            </a:pPr>
            <a:r>
              <a:rPr lang="en-US" dirty="0">
                <a:solidFill>
                  <a:schemeClr val="bg1"/>
                </a:solidFill>
              </a:rPr>
              <a:t>LA plan for contact post adoption with older half sibling who was having contact with parents. Sibling contact was not to be at the expense of finding an adoptive placement but an important need of the child. </a:t>
            </a:r>
          </a:p>
          <a:p>
            <a:pPr marL="342900" indent="-342900">
              <a:buFont typeface="Arial" panose="020B0604020202020204" pitchFamily="34" charset="0"/>
              <a:buChar char="•"/>
            </a:pPr>
            <a:r>
              <a:rPr lang="en-US" dirty="0">
                <a:solidFill>
                  <a:schemeClr val="bg1"/>
                </a:solidFill>
              </a:rPr>
              <a:t>Pool of prospective adopters was very small when his developmental problems were accounted. Mother appealed. </a:t>
            </a:r>
          </a:p>
          <a:p>
            <a:pPr marL="342900" indent="-342900">
              <a:buFont typeface="Arial" panose="020B0604020202020204" pitchFamily="34" charset="0"/>
              <a:buChar char="•"/>
            </a:pPr>
            <a:r>
              <a:rPr lang="en-US" dirty="0">
                <a:solidFill>
                  <a:schemeClr val="bg1"/>
                </a:solidFill>
              </a:rPr>
              <a:t>Appeal was heard on the 27 March 2025 and live streamed. Judgment is awaited. </a:t>
            </a:r>
          </a:p>
        </p:txBody>
      </p:sp>
      <p:sp>
        <p:nvSpPr>
          <p:cNvPr id="3" name="Text Placeholder 2">
            <a:extLst>
              <a:ext uri="{FF2B5EF4-FFF2-40B4-BE49-F238E27FC236}">
                <a16:creationId xmlns:a16="http://schemas.microsoft.com/office/drawing/2014/main" id="{B5D18AE0-8C3A-9F2B-A2D7-6FBE95D925E8}"/>
              </a:ext>
            </a:extLst>
          </p:cNvPr>
          <p:cNvSpPr>
            <a:spLocks noGrp="1"/>
          </p:cNvSpPr>
          <p:nvPr>
            <p:ph type="body" sz="quarter" idx="12"/>
          </p:nvPr>
        </p:nvSpPr>
        <p:spPr/>
        <p:txBody>
          <a:bodyPr/>
          <a:lstStyle/>
          <a:p>
            <a:r>
              <a:rPr lang="en-US" dirty="0"/>
              <a:t>Re W (Children) heard in CoA 27 March 2025</a:t>
            </a:r>
            <a:endParaRPr lang="en-GB" dirty="0"/>
          </a:p>
        </p:txBody>
      </p:sp>
    </p:spTree>
    <p:extLst>
      <p:ext uri="{BB962C8B-B14F-4D97-AF65-F5344CB8AC3E}">
        <p14:creationId xmlns:p14="http://schemas.microsoft.com/office/powerpoint/2010/main" val="382956262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ED354A3-8B08-63B9-3F50-E26822278F7A}"/>
              </a:ext>
            </a:extLst>
          </p:cNvPr>
          <p:cNvSpPr>
            <a:spLocks noGrp="1"/>
          </p:cNvSpPr>
          <p:nvPr>
            <p:ph type="body" sz="quarter" idx="10"/>
          </p:nvPr>
        </p:nvSpPr>
        <p:spPr/>
        <p:txBody>
          <a:bodyPr/>
          <a:lstStyle/>
          <a:p>
            <a:r>
              <a:rPr lang="en-US" dirty="0">
                <a:solidFill>
                  <a:schemeClr val="bg1"/>
                </a:solidFill>
              </a:rPr>
              <a:t>The question on appeal was: </a:t>
            </a:r>
          </a:p>
          <a:p>
            <a:endParaRPr lang="en-US" dirty="0">
              <a:solidFill>
                <a:schemeClr val="bg1"/>
              </a:solidFill>
            </a:endParaRPr>
          </a:p>
          <a:p>
            <a:pPr marL="342900" indent="-342900">
              <a:buFont typeface="Arial" panose="020B0604020202020204" pitchFamily="34" charset="0"/>
              <a:buChar char="•"/>
            </a:pPr>
            <a:r>
              <a:rPr lang="en-US" dirty="0">
                <a:solidFill>
                  <a:schemeClr val="bg1"/>
                </a:solidFill>
              </a:rPr>
              <a:t>Whether when making a welfare decision in respect of s26 the court should continue to be informed substantially by reference to conventional welfare thinking  namely the perceived risk of reducing the pool of potential adopters means that no contact order should be made. </a:t>
            </a:r>
          </a:p>
          <a:p>
            <a:pPr marL="342900" indent="-342900">
              <a:buFont typeface="Arial" panose="020B0604020202020204" pitchFamily="34" charset="0"/>
              <a:buChar char="•"/>
            </a:pPr>
            <a:r>
              <a:rPr lang="en-US" dirty="0">
                <a:solidFill>
                  <a:schemeClr val="bg1"/>
                </a:solidFill>
              </a:rPr>
              <a:t>Alternatively, should that approach be tempered against the evolving view that there should be movement towards a more open approach to continuing contact in the context of adoption in a world where social media renders closed adoption a virtual impossibility. </a:t>
            </a:r>
            <a:endParaRPr lang="en-GB" dirty="0">
              <a:solidFill>
                <a:schemeClr val="bg1"/>
              </a:solidFill>
            </a:endParaRPr>
          </a:p>
          <a:p>
            <a:r>
              <a:rPr lang="en-GB" dirty="0">
                <a:solidFill>
                  <a:schemeClr val="bg1"/>
                </a:solidFill>
              </a:rPr>
              <a:t>The appeal was dismissed on the day.</a:t>
            </a:r>
          </a:p>
          <a:p>
            <a:r>
              <a:rPr lang="en-GB" dirty="0">
                <a:solidFill>
                  <a:schemeClr val="bg1"/>
                </a:solidFill>
              </a:rPr>
              <a:t>We await the Guidance judgment of the President. </a:t>
            </a:r>
          </a:p>
        </p:txBody>
      </p:sp>
      <p:sp>
        <p:nvSpPr>
          <p:cNvPr id="3" name="Text Placeholder 2">
            <a:extLst>
              <a:ext uri="{FF2B5EF4-FFF2-40B4-BE49-F238E27FC236}">
                <a16:creationId xmlns:a16="http://schemas.microsoft.com/office/drawing/2014/main" id="{CD43C6A7-A828-0986-9426-D8E7F11E3A06}"/>
              </a:ext>
            </a:extLst>
          </p:cNvPr>
          <p:cNvSpPr>
            <a:spLocks noGrp="1"/>
          </p:cNvSpPr>
          <p:nvPr>
            <p:ph type="body" sz="quarter" idx="12"/>
          </p:nvPr>
        </p:nvSpPr>
        <p:spPr/>
        <p:txBody>
          <a:bodyPr/>
          <a:lstStyle/>
          <a:p>
            <a:r>
              <a:rPr lang="en-US" dirty="0"/>
              <a:t>Re W (Children) heard in CoA 27 March 2025</a:t>
            </a:r>
            <a:endParaRPr lang="en-GB" dirty="0"/>
          </a:p>
          <a:p>
            <a:endParaRPr lang="en-GB" dirty="0"/>
          </a:p>
        </p:txBody>
      </p:sp>
    </p:spTree>
    <p:extLst>
      <p:ext uri="{BB962C8B-B14F-4D97-AF65-F5344CB8AC3E}">
        <p14:creationId xmlns:p14="http://schemas.microsoft.com/office/powerpoint/2010/main" val="20371691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C1B974B-9AD4-9B5A-927E-126AC8C58261}"/>
              </a:ext>
            </a:extLst>
          </p:cNvPr>
          <p:cNvSpPr>
            <a:spLocks noGrp="1"/>
          </p:cNvSpPr>
          <p:nvPr>
            <p:ph type="body" sz="quarter" idx="10"/>
          </p:nvPr>
        </p:nvSpPr>
        <p:spPr/>
        <p:txBody>
          <a:bodyPr/>
          <a:lstStyle/>
          <a:p>
            <a:r>
              <a:rPr lang="en-GB" dirty="0">
                <a:solidFill>
                  <a:schemeClr val="bg1"/>
                </a:solidFill>
              </a:rPr>
              <a:t> It focuses on five areas: </a:t>
            </a:r>
          </a:p>
          <a:p>
            <a:pPr marL="342900" indent="-342900">
              <a:buFont typeface="Arial" panose="020B0604020202020204" pitchFamily="34" charset="0"/>
              <a:buChar char="•"/>
            </a:pPr>
            <a:r>
              <a:rPr lang="en-GB" dirty="0">
                <a:solidFill>
                  <a:schemeClr val="bg1"/>
                </a:solidFill>
              </a:rPr>
              <a:t>international adoption; </a:t>
            </a:r>
          </a:p>
          <a:p>
            <a:pPr marL="342900" indent="-342900">
              <a:buFont typeface="Arial" panose="020B0604020202020204" pitchFamily="34" charset="0"/>
              <a:buChar char="•"/>
            </a:pPr>
            <a:r>
              <a:rPr lang="en-GB" dirty="0">
                <a:solidFill>
                  <a:schemeClr val="bg1"/>
                </a:solidFill>
              </a:rPr>
              <a:t>consensual adoption; </a:t>
            </a:r>
          </a:p>
          <a:p>
            <a:pPr marL="342900" indent="-342900">
              <a:buFont typeface="Arial" panose="020B0604020202020204" pitchFamily="34" charset="0"/>
              <a:buChar char="•"/>
            </a:pPr>
            <a:r>
              <a:rPr lang="en-GB" dirty="0">
                <a:solidFill>
                  <a:schemeClr val="bg1"/>
                </a:solidFill>
              </a:rPr>
              <a:t>access to adoption records; </a:t>
            </a:r>
          </a:p>
          <a:p>
            <a:pPr marL="342900" indent="-342900">
              <a:buFont typeface="Arial" panose="020B0604020202020204" pitchFamily="34" charset="0"/>
              <a:buChar char="•"/>
            </a:pPr>
            <a:r>
              <a:rPr lang="en-GB" dirty="0">
                <a:solidFill>
                  <a:schemeClr val="bg1"/>
                </a:solidFill>
              </a:rPr>
              <a:t>processes and procedures in court;</a:t>
            </a:r>
          </a:p>
          <a:p>
            <a:pPr marL="342900" indent="-342900">
              <a:buFont typeface="Arial" panose="020B0604020202020204" pitchFamily="34" charset="0"/>
              <a:buChar char="•"/>
            </a:pPr>
            <a:r>
              <a:rPr lang="en-GB" dirty="0">
                <a:solidFill>
                  <a:schemeClr val="bg1"/>
                </a:solidFill>
              </a:rPr>
              <a:t>contact.</a:t>
            </a:r>
          </a:p>
          <a:p>
            <a:pPr algn="just"/>
            <a:r>
              <a:rPr lang="en-GB" dirty="0">
                <a:solidFill>
                  <a:schemeClr val="bg1"/>
                </a:solidFill>
              </a:rPr>
              <a:t>It is intended as a review of the adoption process and a catalyst for positive changes, and also as a useful tool for those working in adoption and related services.</a:t>
            </a:r>
          </a:p>
          <a:p>
            <a:pPr algn="just"/>
            <a:r>
              <a:rPr lang="en-GB" dirty="0">
                <a:solidFill>
                  <a:schemeClr val="bg1"/>
                </a:solidFill>
              </a:rPr>
              <a:t>The report finds that the model of adoption has adapted and changed over the years, and that more needs to be done to make it effective now, including making use of digital tools for both training, information and contact. </a:t>
            </a:r>
            <a:endParaRPr lang="en-GB" sz="2400" dirty="0">
              <a:solidFill>
                <a:schemeClr val="bg1"/>
              </a:solidFill>
            </a:endParaRPr>
          </a:p>
        </p:txBody>
      </p:sp>
      <p:sp>
        <p:nvSpPr>
          <p:cNvPr id="5" name="Text Placeholder 4">
            <a:extLst>
              <a:ext uri="{FF2B5EF4-FFF2-40B4-BE49-F238E27FC236}">
                <a16:creationId xmlns:a16="http://schemas.microsoft.com/office/drawing/2014/main" id="{95E8A7C0-EC1D-56CE-8CFB-9CE14D89E692}"/>
              </a:ext>
            </a:extLst>
          </p:cNvPr>
          <p:cNvSpPr>
            <a:spLocks noGrp="1"/>
          </p:cNvSpPr>
          <p:nvPr>
            <p:ph type="body" sz="quarter" idx="12"/>
          </p:nvPr>
        </p:nvSpPr>
        <p:spPr/>
        <p:txBody>
          <a:bodyPr/>
          <a:lstStyle/>
          <a:p>
            <a:r>
              <a:rPr lang="en-US" dirty="0"/>
              <a:t>Adoption SG of PLWG Final Report November 2024</a:t>
            </a:r>
            <a:endParaRPr lang="en-GB" dirty="0"/>
          </a:p>
        </p:txBody>
      </p:sp>
    </p:spTree>
    <p:extLst>
      <p:ext uri="{BB962C8B-B14F-4D97-AF65-F5344CB8AC3E}">
        <p14:creationId xmlns:p14="http://schemas.microsoft.com/office/powerpoint/2010/main" val="147876115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6708D94-386B-F4FB-234F-0F58ED4147BD}"/>
              </a:ext>
            </a:extLst>
          </p:cNvPr>
          <p:cNvSpPr>
            <a:spLocks noGrp="1"/>
          </p:cNvSpPr>
          <p:nvPr>
            <p:ph type="body" sz="quarter" idx="10"/>
          </p:nvPr>
        </p:nvSpPr>
        <p:spPr/>
        <p:txBody>
          <a:bodyPr/>
          <a:lstStyle/>
          <a:p>
            <a:pPr marL="342900" indent="-342900">
              <a:buFont typeface="Arial" panose="020B0604020202020204" pitchFamily="34" charset="0"/>
              <a:buChar char="•"/>
            </a:pPr>
            <a:r>
              <a:rPr lang="en-GB" b="1" dirty="0">
                <a:solidFill>
                  <a:schemeClr val="bg1"/>
                </a:solidFill>
              </a:rPr>
              <a:t>There is no inherent Jurisdiction of the High Court to set aside an Adoption Order. The order is final and may only be challenged on appeal. </a:t>
            </a:r>
          </a:p>
          <a:p>
            <a:pPr marL="342900" indent="-342900">
              <a:buFont typeface="Arial" panose="020B0604020202020204" pitchFamily="34" charset="0"/>
              <a:buChar char="•"/>
            </a:pPr>
            <a:r>
              <a:rPr lang="en-GB" dirty="0">
                <a:solidFill>
                  <a:schemeClr val="bg1"/>
                </a:solidFill>
              </a:rPr>
              <a:t>CoA reviewed the previous law extensively. </a:t>
            </a:r>
          </a:p>
          <a:p>
            <a:endParaRPr lang="en-GB" dirty="0">
              <a:solidFill>
                <a:schemeClr val="bg1"/>
              </a:solidFill>
            </a:endParaRPr>
          </a:p>
          <a:p>
            <a:r>
              <a:rPr lang="en-GB" dirty="0">
                <a:solidFill>
                  <a:schemeClr val="bg1"/>
                </a:solidFill>
              </a:rPr>
              <a:t>The CoA drew a clear distinction between cases in which:</a:t>
            </a:r>
          </a:p>
          <a:p>
            <a:endParaRPr lang="en-GB" dirty="0">
              <a:solidFill>
                <a:schemeClr val="bg1"/>
              </a:solidFill>
            </a:endParaRPr>
          </a:p>
          <a:p>
            <a:pPr marL="342900" indent="-342900">
              <a:buFont typeface="Arial" panose="020B0604020202020204" pitchFamily="34" charset="0"/>
              <a:buChar char="•"/>
            </a:pPr>
            <a:r>
              <a:rPr lang="en-GB" dirty="0">
                <a:solidFill>
                  <a:schemeClr val="bg1"/>
                </a:solidFill>
              </a:rPr>
              <a:t>the CoA </a:t>
            </a:r>
            <a:r>
              <a:rPr lang="en-GB" u="sng" dirty="0">
                <a:solidFill>
                  <a:schemeClr val="bg1"/>
                </a:solidFill>
              </a:rPr>
              <a:t>on an appeal </a:t>
            </a:r>
            <a:r>
              <a:rPr lang="en-GB" dirty="0">
                <a:solidFill>
                  <a:schemeClr val="bg1"/>
                </a:solidFill>
              </a:rPr>
              <a:t>has identified a power to set aside an adoption order albeit limited to cases where there had been procedural failings on such a scale as to amount to a fundamental breach of natural justice; and </a:t>
            </a:r>
          </a:p>
          <a:p>
            <a:endParaRPr lang="en-GB" dirty="0">
              <a:solidFill>
                <a:schemeClr val="bg1"/>
              </a:solidFill>
            </a:endParaRPr>
          </a:p>
          <a:p>
            <a:pPr marL="342900" indent="-342900">
              <a:buFont typeface="Arial" panose="020B0604020202020204" pitchFamily="34" charset="0"/>
              <a:buChar char="•"/>
            </a:pPr>
            <a:r>
              <a:rPr lang="en-GB" dirty="0">
                <a:solidFill>
                  <a:schemeClr val="bg1"/>
                </a:solidFill>
              </a:rPr>
              <a:t>those which suggested a power existed </a:t>
            </a:r>
            <a:r>
              <a:rPr lang="en-GB" u="sng" dirty="0">
                <a:solidFill>
                  <a:schemeClr val="bg1"/>
                </a:solidFill>
              </a:rPr>
              <a:t>at first instance</a:t>
            </a:r>
            <a:r>
              <a:rPr lang="en-GB" dirty="0">
                <a:solidFill>
                  <a:schemeClr val="bg1"/>
                </a:solidFill>
              </a:rPr>
              <a:t>. </a:t>
            </a:r>
          </a:p>
          <a:p>
            <a:endParaRPr lang="en-GB" dirty="0">
              <a:solidFill>
                <a:schemeClr val="bg1"/>
              </a:solidFill>
            </a:endParaRPr>
          </a:p>
          <a:p>
            <a:pPr marL="342900" indent="-342900">
              <a:buFont typeface="Arial" panose="020B0604020202020204" pitchFamily="34" charset="0"/>
              <a:buChar char="•"/>
            </a:pPr>
            <a:endParaRPr lang="en-GB" dirty="0">
              <a:solidFill>
                <a:schemeClr val="bg1"/>
              </a:solidFill>
            </a:endParaRPr>
          </a:p>
          <a:p>
            <a:endParaRPr lang="en-GB" dirty="0">
              <a:solidFill>
                <a:schemeClr val="bg1"/>
              </a:solidFill>
            </a:endParaRPr>
          </a:p>
          <a:p>
            <a:endParaRPr lang="en-GB" dirty="0"/>
          </a:p>
        </p:txBody>
      </p:sp>
      <p:sp>
        <p:nvSpPr>
          <p:cNvPr id="3" name="Text Placeholder 2">
            <a:extLst>
              <a:ext uri="{FF2B5EF4-FFF2-40B4-BE49-F238E27FC236}">
                <a16:creationId xmlns:a16="http://schemas.microsoft.com/office/drawing/2014/main" id="{D4828BD5-D7C5-2774-6536-1C23569FCDC4}"/>
              </a:ext>
            </a:extLst>
          </p:cNvPr>
          <p:cNvSpPr>
            <a:spLocks noGrp="1"/>
          </p:cNvSpPr>
          <p:nvPr>
            <p:ph type="body" sz="quarter" idx="12"/>
          </p:nvPr>
        </p:nvSpPr>
        <p:spPr/>
        <p:txBody>
          <a:bodyPr/>
          <a:lstStyle/>
          <a:p>
            <a:r>
              <a:rPr lang="en-GB" sz="1800" dirty="0"/>
              <a:t>Re X &amp; Y (Children: Adoption Order: Setting Aside) [2025] EWCA </a:t>
            </a:r>
            <a:r>
              <a:rPr lang="en-GB" sz="1800" dirty="0" err="1"/>
              <a:t>Civ</a:t>
            </a:r>
            <a:r>
              <a:rPr lang="en-GB" sz="1800" dirty="0"/>
              <a:t> 2</a:t>
            </a:r>
          </a:p>
          <a:p>
            <a:endParaRPr lang="en-GB" dirty="0"/>
          </a:p>
        </p:txBody>
      </p:sp>
    </p:spTree>
    <p:extLst>
      <p:ext uri="{BB962C8B-B14F-4D97-AF65-F5344CB8AC3E}">
        <p14:creationId xmlns:p14="http://schemas.microsoft.com/office/powerpoint/2010/main" val="265484507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A3C9DCB-4BAE-E22A-34AD-CA59AA2D9A7C}"/>
              </a:ext>
            </a:extLst>
          </p:cNvPr>
          <p:cNvSpPr>
            <a:spLocks noGrp="1"/>
          </p:cNvSpPr>
          <p:nvPr>
            <p:ph type="body" sz="quarter" idx="10"/>
          </p:nvPr>
        </p:nvSpPr>
        <p:spPr/>
        <p:txBody>
          <a:bodyPr/>
          <a:lstStyle/>
          <a:p>
            <a:pPr algn="just"/>
            <a:r>
              <a:rPr lang="en-GB" i="1" dirty="0">
                <a:solidFill>
                  <a:schemeClr val="bg1"/>
                </a:solidFill>
              </a:rPr>
              <a:t>“62. Evidently, the child’s welfare is to be taken into account in deciding whether to grant permission to appeal out of time, but there is no support in Re B for the proposition that adoption orders can be set aside on welfare grounds. On the contrary, the development of the law in that direction has been at odds with the insistence in Re B on the inviolability of regularly made adoption orders as being the ultimate imperative. The requirement for an extension of time for appealing is an important filter in protecting adoption orders from challenge, and it should not be circumvented by the assumption of an original jurisdiction at first instance</a:t>
            </a:r>
            <a:r>
              <a:rPr lang="en-GB" b="1" dirty="0">
                <a:solidFill>
                  <a:schemeClr val="bg1"/>
                </a:solidFill>
              </a:rPr>
              <a:t>.”</a:t>
            </a:r>
          </a:p>
          <a:p>
            <a:pPr algn="just"/>
            <a:endParaRPr lang="en-GB" b="1" dirty="0">
              <a:solidFill>
                <a:schemeClr val="bg1"/>
              </a:solidFill>
            </a:endParaRPr>
          </a:p>
          <a:p>
            <a:pPr algn="just"/>
            <a:r>
              <a:rPr lang="en-GB" dirty="0">
                <a:solidFill>
                  <a:schemeClr val="bg1"/>
                </a:solidFill>
              </a:rPr>
              <a:t>The statutory power to set aside an order where a party has failed to attend under rule 27.5 may be used in very narrow specific instances by the High Court but using this statutory power does not amount to the exercise of an originating inherent jurisdiction.</a:t>
            </a:r>
          </a:p>
          <a:p>
            <a:pPr algn="just"/>
            <a:endParaRPr lang="en-GB" dirty="0"/>
          </a:p>
        </p:txBody>
      </p:sp>
      <p:sp>
        <p:nvSpPr>
          <p:cNvPr id="3" name="Text Placeholder 2">
            <a:extLst>
              <a:ext uri="{FF2B5EF4-FFF2-40B4-BE49-F238E27FC236}">
                <a16:creationId xmlns:a16="http://schemas.microsoft.com/office/drawing/2014/main" id="{FE398A02-D4CC-7BED-D2E9-0E6C202A257B}"/>
              </a:ext>
            </a:extLst>
          </p:cNvPr>
          <p:cNvSpPr>
            <a:spLocks noGrp="1"/>
          </p:cNvSpPr>
          <p:nvPr>
            <p:ph type="body" sz="quarter" idx="12"/>
          </p:nvPr>
        </p:nvSpPr>
        <p:spPr/>
        <p:txBody>
          <a:bodyPr/>
          <a:lstStyle/>
          <a:p>
            <a:r>
              <a:rPr lang="en-GB" sz="1850" dirty="0"/>
              <a:t>Re X &amp; Y (Children: Adoption Order: Setting Aside) [2025] EWCA </a:t>
            </a:r>
            <a:r>
              <a:rPr lang="en-GB" sz="1850" dirty="0" err="1"/>
              <a:t>Civ</a:t>
            </a:r>
            <a:r>
              <a:rPr lang="en-GB" sz="1850" dirty="0"/>
              <a:t> 2</a:t>
            </a:r>
          </a:p>
          <a:p>
            <a:endParaRPr lang="en-GB" dirty="0"/>
          </a:p>
        </p:txBody>
      </p:sp>
    </p:spTree>
    <p:extLst>
      <p:ext uri="{BB962C8B-B14F-4D97-AF65-F5344CB8AC3E}">
        <p14:creationId xmlns:p14="http://schemas.microsoft.com/office/powerpoint/2010/main" val="197764103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40321C2-A189-42DB-F62D-9B78D063923E}"/>
              </a:ext>
            </a:extLst>
          </p:cNvPr>
          <p:cNvSpPr>
            <a:spLocks noGrp="1"/>
          </p:cNvSpPr>
          <p:nvPr>
            <p:ph type="body" sz="quarter" idx="10"/>
          </p:nvPr>
        </p:nvSpPr>
        <p:spPr/>
        <p:txBody>
          <a:bodyPr/>
          <a:lstStyle/>
          <a:p>
            <a:pPr marL="342900" indent="-342900">
              <a:buFont typeface="Arial" panose="020B0604020202020204" pitchFamily="34" charset="0"/>
              <a:buChar char="•"/>
            </a:pPr>
            <a:r>
              <a:rPr lang="en-GB" sz="1850" u="sng" dirty="0">
                <a:solidFill>
                  <a:schemeClr val="bg1"/>
                </a:solidFill>
              </a:rPr>
              <a:t>[2024] EWCA </a:t>
            </a:r>
            <a:r>
              <a:rPr lang="en-GB" sz="1850" u="sng" dirty="0" err="1">
                <a:solidFill>
                  <a:schemeClr val="bg1"/>
                </a:solidFill>
              </a:rPr>
              <a:t>Civ</a:t>
            </a:r>
            <a:r>
              <a:rPr lang="en-GB" sz="1850" u="sng" dirty="0">
                <a:solidFill>
                  <a:schemeClr val="bg1"/>
                </a:solidFill>
              </a:rPr>
              <a:t> 837 </a:t>
            </a:r>
            <a:r>
              <a:rPr lang="en-GB" sz="1850" b="1" u="sng" dirty="0">
                <a:solidFill>
                  <a:schemeClr val="bg1"/>
                </a:solidFill>
              </a:rPr>
              <a:t> </a:t>
            </a:r>
          </a:p>
          <a:p>
            <a:r>
              <a:rPr lang="en-GB" sz="1850" b="1" dirty="0">
                <a:solidFill>
                  <a:schemeClr val="bg1"/>
                </a:solidFill>
              </a:rPr>
              <a:t>The Court of Appeal criticised a local authority for arranging farewell contact whilst an appeal was pending and, despite a stay, matched the children with adopters. The court addressed what should be done in cases where there is an appeal pending against a placement order. </a:t>
            </a:r>
          </a:p>
          <a:p>
            <a:r>
              <a:rPr lang="en-GB" sz="1850" dirty="0">
                <a:solidFill>
                  <a:schemeClr val="bg1"/>
                </a:solidFill>
              </a:rPr>
              <a:t>The Court of Appeal took the opportunity to address lessons that may usefully be learned from the events at </a:t>
            </a:r>
            <a:r>
              <a:rPr lang="en-GB" sz="1850" b="1" dirty="0">
                <a:solidFill>
                  <a:schemeClr val="bg1"/>
                </a:solidFill>
              </a:rPr>
              <a:t>[49] </a:t>
            </a:r>
            <a:r>
              <a:rPr lang="en-GB" sz="1850" dirty="0">
                <a:solidFill>
                  <a:schemeClr val="bg1"/>
                </a:solidFill>
              </a:rPr>
              <a:t>as follows: </a:t>
            </a:r>
          </a:p>
          <a:p>
            <a:endParaRPr lang="en-GB" sz="1850" dirty="0">
              <a:solidFill>
                <a:schemeClr val="bg1"/>
              </a:solidFill>
            </a:endParaRPr>
          </a:p>
          <a:p>
            <a:pPr marL="342900" indent="-342900" algn="just">
              <a:buFont typeface="Arial" panose="020B0604020202020204" pitchFamily="34" charset="0"/>
              <a:buChar char="•"/>
            </a:pPr>
            <a:r>
              <a:rPr lang="en-GB" sz="1850" i="1" dirty="0">
                <a:solidFill>
                  <a:schemeClr val="bg1"/>
                </a:solidFill>
              </a:rPr>
              <a:t>A local authority should take no steps to implement a placement order and care plan for adoption until after the expiry of the 21-day period for filing a notice of appeal against the order.</a:t>
            </a:r>
            <a:endParaRPr lang="en-GB" sz="1850" dirty="0">
              <a:solidFill>
                <a:schemeClr val="bg1"/>
              </a:solidFill>
            </a:endParaRPr>
          </a:p>
          <a:p>
            <a:pPr marL="342900" indent="-342900" algn="just">
              <a:buFont typeface="Arial" panose="020B0604020202020204" pitchFamily="34" charset="0"/>
              <a:buChar char="•"/>
            </a:pPr>
            <a:r>
              <a:rPr lang="en-GB" sz="1850" i="1" dirty="0">
                <a:solidFill>
                  <a:schemeClr val="bg1"/>
                </a:solidFill>
              </a:rPr>
              <a:t>After that point, an application for permission to appeal can only proceed if the proposed appellant is granted an extension of time for filing the notice pursuant to CPR 52,25(1) and Practice Direction C paragraph 4.  </a:t>
            </a:r>
            <a:endParaRPr lang="en-GB" sz="1850" dirty="0">
              <a:solidFill>
                <a:schemeClr val="bg1"/>
              </a:solidFill>
            </a:endParaRPr>
          </a:p>
        </p:txBody>
      </p:sp>
      <p:sp>
        <p:nvSpPr>
          <p:cNvPr id="3" name="Text Placeholder 2">
            <a:extLst>
              <a:ext uri="{FF2B5EF4-FFF2-40B4-BE49-F238E27FC236}">
                <a16:creationId xmlns:a16="http://schemas.microsoft.com/office/drawing/2014/main" id="{8BA20E8C-E830-95DB-C34F-E06B05377400}"/>
              </a:ext>
            </a:extLst>
          </p:cNvPr>
          <p:cNvSpPr>
            <a:spLocks noGrp="1"/>
          </p:cNvSpPr>
          <p:nvPr>
            <p:ph type="body" sz="quarter" idx="12"/>
          </p:nvPr>
        </p:nvSpPr>
        <p:spPr/>
        <p:txBody>
          <a:bodyPr/>
          <a:lstStyle/>
          <a:p>
            <a:r>
              <a:rPr lang="en-GB" sz="1800" u="sng" dirty="0"/>
              <a:t>W &amp; Ors (Implementation of an adoption plan pending appeal)</a:t>
            </a:r>
            <a:endParaRPr lang="en-GB" dirty="0"/>
          </a:p>
        </p:txBody>
      </p:sp>
    </p:spTree>
    <p:extLst>
      <p:ext uri="{BB962C8B-B14F-4D97-AF65-F5344CB8AC3E}">
        <p14:creationId xmlns:p14="http://schemas.microsoft.com/office/powerpoint/2010/main" val="32965540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5D9E904-E3F0-4DFE-E098-28FD3163CA74}"/>
              </a:ext>
            </a:extLst>
          </p:cNvPr>
          <p:cNvSpPr>
            <a:spLocks noGrp="1"/>
          </p:cNvSpPr>
          <p:nvPr>
            <p:ph type="body" sz="quarter" idx="10"/>
          </p:nvPr>
        </p:nvSpPr>
        <p:spPr/>
        <p:txBody>
          <a:bodyPr/>
          <a:lstStyle/>
          <a:p>
            <a:pPr marL="342900" indent="-342900">
              <a:buFont typeface="Arial" panose="020B0604020202020204" pitchFamily="34" charset="0"/>
              <a:buChar char="•"/>
            </a:pPr>
            <a:r>
              <a:rPr lang="en-GB" sz="1800" i="1" dirty="0">
                <a:solidFill>
                  <a:schemeClr val="bg1"/>
                </a:solidFill>
              </a:rPr>
              <a:t>In cases where, after the expiry of the 21-day appeal period no appeal notice has been filed and the local authority is concerned that further delay would be contrary to the child's interests, it should inform the other parties that it intends to proceed to take steps to implement the placement order and care plan. The onus is then on any party wishing to appeal to file an appeal notice without further delay and seek an immediate stay of the order.</a:t>
            </a:r>
            <a:endParaRPr lang="en-GB" sz="1800" dirty="0">
              <a:solidFill>
                <a:schemeClr val="bg1"/>
              </a:solidFill>
            </a:endParaRPr>
          </a:p>
          <a:p>
            <a:pPr marL="342900" indent="-342900">
              <a:buFont typeface="Arial" panose="020B0604020202020204" pitchFamily="34" charset="0"/>
              <a:buChar char="•"/>
            </a:pPr>
            <a:r>
              <a:rPr lang="en-GB" sz="1800" i="1" dirty="0">
                <a:solidFill>
                  <a:schemeClr val="bg1"/>
                </a:solidFill>
              </a:rPr>
              <a:t>Once an appeal notice has been filed and served on the local authority, but before a decision has been made on the application for permission to appeal and/or on an application for a stay, if the local authority is concerned that delays in the process are having a damaging effect on the child, it should contact the Civil Appeals Office so that consideration can be given to accelerating consideration of the application for permission to appeal. It is not acceptable for the local authority to proceed as if the application for permission to appeal has never been filed.</a:t>
            </a:r>
            <a:endParaRPr lang="en-GB" sz="1800" dirty="0">
              <a:solidFill>
                <a:schemeClr val="bg1"/>
              </a:solidFill>
            </a:endParaRPr>
          </a:p>
        </p:txBody>
      </p:sp>
      <p:sp>
        <p:nvSpPr>
          <p:cNvPr id="3" name="Text Placeholder 2">
            <a:extLst>
              <a:ext uri="{FF2B5EF4-FFF2-40B4-BE49-F238E27FC236}">
                <a16:creationId xmlns:a16="http://schemas.microsoft.com/office/drawing/2014/main" id="{CB205C65-1719-6E90-A2F0-702F075C8EE9}"/>
              </a:ext>
            </a:extLst>
          </p:cNvPr>
          <p:cNvSpPr>
            <a:spLocks noGrp="1"/>
          </p:cNvSpPr>
          <p:nvPr>
            <p:ph type="body" sz="quarter" idx="12"/>
          </p:nvPr>
        </p:nvSpPr>
        <p:spPr/>
        <p:txBody>
          <a:bodyPr/>
          <a:lstStyle/>
          <a:p>
            <a:r>
              <a:rPr lang="en-GB" sz="2000" u="sng" dirty="0"/>
              <a:t>W &amp; Ors (Implementation of an adoption plan pending appeal)</a:t>
            </a:r>
            <a:endParaRPr lang="en-GB" sz="2000" dirty="0"/>
          </a:p>
          <a:p>
            <a:endParaRPr lang="en-GB" dirty="0"/>
          </a:p>
        </p:txBody>
      </p:sp>
    </p:spTree>
    <p:extLst>
      <p:ext uri="{BB962C8B-B14F-4D97-AF65-F5344CB8AC3E}">
        <p14:creationId xmlns:p14="http://schemas.microsoft.com/office/powerpoint/2010/main" val="14008135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EF32F7F-F450-A7E8-65BC-6178744E1E53}"/>
              </a:ext>
            </a:extLst>
          </p:cNvPr>
          <p:cNvSpPr>
            <a:spLocks noGrp="1"/>
          </p:cNvSpPr>
          <p:nvPr>
            <p:ph type="body" sz="quarter" idx="10"/>
          </p:nvPr>
        </p:nvSpPr>
        <p:spPr/>
        <p:txBody>
          <a:bodyPr/>
          <a:lstStyle/>
          <a:p>
            <a:pPr marL="457200" indent="-457200">
              <a:buFont typeface="Arial" panose="020B0604020202020204" pitchFamily="34" charset="0"/>
              <a:buChar char="•"/>
            </a:pPr>
            <a:r>
              <a:rPr lang="en-GB" sz="1800" i="1" dirty="0">
                <a:solidFill>
                  <a:schemeClr val="bg1"/>
                </a:solidFill>
              </a:rPr>
              <a:t>The local authority and parties to the application for permission to appeal against a PO must give urgent consideration to whether they should file a respondent's statement pursuant to CPR Practice Direction 52C Paragraph 19(1) and, to do so without delay.</a:t>
            </a:r>
            <a:endParaRPr lang="en-GB" sz="1800" dirty="0">
              <a:solidFill>
                <a:schemeClr val="bg1"/>
              </a:solidFill>
            </a:endParaRPr>
          </a:p>
          <a:p>
            <a:pPr marL="457200" indent="-457200">
              <a:buFont typeface="Arial" panose="020B0604020202020204" pitchFamily="34" charset="0"/>
              <a:buChar char="•"/>
            </a:pPr>
            <a:r>
              <a:rPr lang="en-GB" sz="1800" i="1" dirty="0">
                <a:solidFill>
                  <a:schemeClr val="bg1"/>
                </a:solidFill>
              </a:rPr>
              <a:t>If the CoA, either before or on granting permission to appeal, grants a stay of the proceedings and directs that no further step be taken with regard to the placement of the children under the placement orders pending determination of the appeals, any step taken in breach of such a direction by this Court is manifestly unlawful and prima facie a contempt of court.</a:t>
            </a:r>
            <a:endParaRPr lang="en-GB" sz="1800" dirty="0">
              <a:solidFill>
                <a:schemeClr val="bg1"/>
              </a:solidFill>
            </a:endParaRPr>
          </a:p>
          <a:p>
            <a:pPr marL="457200" indent="-457200">
              <a:buFont typeface="Arial" panose="020B0604020202020204" pitchFamily="34" charset="0"/>
              <a:buChar char="•"/>
            </a:pPr>
            <a:r>
              <a:rPr lang="en-GB" sz="1800" i="1" dirty="0">
                <a:solidFill>
                  <a:schemeClr val="bg1"/>
                </a:solidFill>
              </a:rPr>
              <a:t>If there is any particular step that the local authority wishes to take to implement the PO, it may apply to this Court for the stay to be varied . Reasonable requests of this sort are unlikely to be refused provided they do not adversely affect the welfare of the children or prejudice the outcome of the appeal. Difficult to think of any circumstances in which it would ever be appropriate for a farewell contact visit to go ahead when an appeal against a PO is outstanding.</a:t>
            </a:r>
            <a:endParaRPr lang="en-GB" sz="1800" dirty="0">
              <a:solidFill>
                <a:schemeClr val="bg1"/>
              </a:solidFill>
            </a:endParaRPr>
          </a:p>
          <a:p>
            <a:r>
              <a:rPr lang="en-GB" sz="1800" i="1" dirty="0">
                <a:solidFill>
                  <a:schemeClr val="bg1"/>
                </a:solidFill>
              </a:rPr>
              <a:t> </a:t>
            </a:r>
            <a:endParaRPr lang="en-GB" sz="1800" dirty="0">
              <a:solidFill>
                <a:schemeClr val="bg1"/>
              </a:solidFill>
            </a:endParaRPr>
          </a:p>
          <a:p>
            <a:pPr marL="342900" indent="-342900">
              <a:buFont typeface="Arial" panose="020B0604020202020204" pitchFamily="34" charset="0"/>
              <a:buChar char="•"/>
            </a:pPr>
            <a:endParaRPr lang="en-GB" sz="1800" dirty="0">
              <a:solidFill>
                <a:schemeClr val="bg1"/>
              </a:solidFill>
            </a:endParaRPr>
          </a:p>
          <a:p>
            <a:endParaRPr lang="en-GB" sz="1800" dirty="0"/>
          </a:p>
          <a:p>
            <a:endParaRPr lang="en-GB" sz="1800" dirty="0"/>
          </a:p>
          <a:p>
            <a:endParaRPr lang="en-GB" sz="1800" dirty="0"/>
          </a:p>
        </p:txBody>
      </p:sp>
      <p:sp>
        <p:nvSpPr>
          <p:cNvPr id="3" name="Text Placeholder 2">
            <a:extLst>
              <a:ext uri="{FF2B5EF4-FFF2-40B4-BE49-F238E27FC236}">
                <a16:creationId xmlns:a16="http://schemas.microsoft.com/office/drawing/2014/main" id="{8214726C-99CC-AE73-A08A-B3BB18EE1385}"/>
              </a:ext>
            </a:extLst>
          </p:cNvPr>
          <p:cNvSpPr>
            <a:spLocks noGrp="1"/>
          </p:cNvSpPr>
          <p:nvPr>
            <p:ph type="body" sz="quarter" idx="12"/>
          </p:nvPr>
        </p:nvSpPr>
        <p:spPr/>
        <p:txBody>
          <a:bodyPr/>
          <a:lstStyle/>
          <a:p>
            <a:r>
              <a:rPr lang="en-GB" sz="2000" u="sng" dirty="0"/>
              <a:t>W &amp; Ors (Implementation of an adoption plan pending appeal)</a:t>
            </a:r>
            <a:endParaRPr lang="en-GB" sz="2000" dirty="0"/>
          </a:p>
          <a:p>
            <a:endParaRPr lang="en-GB" dirty="0"/>
          </a:p>
        </p:txBody>
      </p:sp>
    </p:spTree>
    <p:extLst>
      <p:ext uri="{BB962C8B-B14F-4D97-AF65-F5344CB8AC3E}">
        <p14:creationId xmlns:p14="http://schemas.microsoft.com/office/powerpoint/2010/main" val="168444992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B4BA3F5-5011-0ECC-95CA-ED338A310FE3}"/>
              </a:ext>
            </a:extLst>
          </p:cNvPr>
          <p:cNvSpPr>
            <a:spLocks noGrp="1"/>
          </p:cNvSpPr>
          <p:nvPr>
            <p:ph type="body" sz="quarter" idx="10"/>
          </p:nvPr>
        </p:nvSpPr>
        <p:spPr/>
        <p:txBody>
          <a:bodyPr/>
          <a:lstStyle/>
          <a:p>
            <a:endParaRPr lang="en-GB" dirty="0"/>
          </a:p>
        </p:txBody>
      </p:sp>
      <p:pic>
        <p:nvPicPr>
          <p:cNvPr id="4" name="Picture 3" descr="Cartoon of a person standing at a podium with a group of people sitting in chairs&#10;&#10;Description automatically generated">
            <a:extLst>
              <a:ext uri="{FF2B5EF4-FFF2-40B4-BE49-F238E27FC236}">
                <a16:creationId xmlns:a16="http://schemas.microsoft.com/office/drawing/2014/main" id="{34EA4F20-DB08-7C7D-100B-37E1E02607C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552" y="0"/>
            <a:ext cx="9036896" cy="6858000"/>
          </a:xfrm>
          <a:prstGeom prst="rect">
            <a:avLst/>
          </a:prstGeom>
        </p:spPr>
      </p:pic>
    </p:spTree>
    <p:extLst>
      <p:ext uri="{BB962C8B-B14F-4D97-AF65-F5344CB8AC3E}">
        <p14:creationId xmlns:p14="http://schemas.microsoft.com/office/powerpoint/2010/main" val="96385479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phic 1">
            <a:extLst>
              <a:ext uri="{FF2B5EF4-FFF2-40B4-BE49-F238E27FC236}">
                <a16:creationId xmlns:a16="http://schemas.microsoft.com/office/drawing/2014/main" id="{66CFE9A0-4B1A-2A54-7D4C-9E50DB7A3B9E}"/>
              </a:ext>
            </a:extLst>
          </p:cNvPr>
          <p:cNvPicPr>
            <a:picLocks noGrp="1" noRo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49033" y="441790"/>
            <a:ext cx="2276360" cy="934947"/>
          </a:xfrm>
          <a:prstGeom prst="rect">
            <a:avLst/>
          </a:prstGeom>
        </p:spPr>
      </p:pic>
    </p:spTree>
    <p:extLst>
      <p:ext uri="{BB962C8B-B14F-4D97-AF65-F5344CB8AC3E}">
        <p14:creationId xmlns:p14="http://schemas.microsoft.com/office/powerpoint/2010/main" val="381986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CAF1585-2FDC-C565-8C9A-7A5CD42F45FC}"/>
              </a:ext>
            </a:extLst>
          </p:cNvPr>
          <p:cNvSpPr>
            <a:spLocks noGrp="1"/>
          </p:cNvSpPr>
          <p:nvPr>
            <p:ph type="body" sz="quarter" idx="10"/>
          </p:nvPr>
        </p:nvSpPr>
        <p:spPr/>
        <p:txBody>
          <a:bodyPr/>
          <a:lstStyle/>
          <a:p>
            <a:pPr marL="342900" indent="-342900">
              <a:buFont typeface="Arial" panose="020B0604020202020204" pitchFamily="34" charset="0"/>
              <a:buChar char="•"/>
            </a:pPr>
            <a:r>
              <a:rPr lang="en-GB" dirty="0">
                <a:solidFill>
                  <a:schemeClr val="bg1"/>
                </a:solidFill>
              </a:rPr>
              <a:t>The original model for adoption was of children who were born illegitimate, or to impoverished or young parents, and being ‘relinquished’ at birth to be placed with more financially and socially secure childless married couples. </a:t>
            </a:r>
          </a:p>
          <a:p>
            <a:pPr marL="342900" indent="-342900">
              <a:buFont typeface="Arial" panose="020B0604020202020204" pitchFamily="34" charset="0"/>
              <a:buChar char="•"/>
            </a:pPr>
            <a:r>
              <a:rPr lang="en-GB" dirty="0">
                <a:solidFill>
                  <a:schemeClr val="bg1"/>
                </a:solidFill>
              </a:rPr>
              <a:t>Now, most children are adopted from care, although there remains a small number of cases where babies are relinquished for adoption. </a:t>
            </a:r>
          </a:p>
          <a:p>
            <a:pPr marL="342900" indent="-342900">
              <a:buFont typeface="Arial" panose="020B0604020202020204" pitchFamily="34" charset="0"/>
              <a:buChar char="•"/>
            </a:pPr>
            <a:r>
              <a:rPr lang="en-GB" dirty="0">
                <a:solidFill>
                  <a:schemeClr val="bg1"/>
                </a:solidFill>
              </a:rPr>
              <a:t>The number of adoptions in England and Wales has significantly changed, peaking at around 25,000 in the late 1960s and falling to around 2,950 in 2022.</a:t>
            </a:r>
          </a:p>
          <a:p>
            <a:endParaRPr lang="en-GB" dirty="0"/>
          </a:p>
        </p:txBody>
      </p:sp>
      <p:sp>
        <p:nvSpPr>
          <p:cNvPr id="3" name="Text Placeholder 2">
            <a:extLst>
              <a:ext uri="{FF2B5EF4-FFF2-40B4-BE49-F238E27FC236}">
                <a16:creationId xmlns:a16="http://schemas.microsoft.com/office/drawing/2014/main" id="{A3BD3294-DC87-0FBB-A402-DF6E6008C7FC}"/>
              </a:ext>
            </a:extLst>
          </p:cNvPr>
          <p:cNvSpPr>
            <a:spLocks noGrp="1"/>
          </p:cNvSpPr>
          <p:nvPr>
            <p:ph type="body" sz="quarter" idx="12"/>
          </p:nvPr>
        </p:nvSpPr>
        <p:spPr/>
        <p:txBody>
          <a:bodyPr/>
          <a:lstStyle/>
          <a:p>
            <a:r>
              <a:rPr lang="en-US" dirty="0"/>
              <a:t>Adoption PLWG Final Report</a:t>
            </a:r>
            <a:endParaRPr lang="en-GB" dirty="0"/>
          </a:p>
        </p:txBody>
      </p:sp>
    </p:spTree>
    <p:extLst>
      <p:ext uri="{BB962C8B-B14F-4D97-AF65-F5344CB8AC3E}">
        <p14:creationId xmlns:p14="http://schemas.microsoft.com/office/powerpoint/2010/main" val="16467467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C1B974B-9AD4-9B5A-927E-126AC8C58261}"/>
              </a:ext>
            </a:extLst>
          </p:cNvPr>
          <p:cNvSpPr>
            <a:spLocks noGrp="1"/>
          </p:cNvSpPr>
          <p:nvPr>
            <p:ph type="body" sz="quarter" idx="10"/>
          </p:nvPr>
        </p:nvSpPr>
        <p:spPr/>
        <p:txBody>
          <a:bodyPr/>
          <a:lstStyle/>
          <a:p>
            <a:pPr marL="342900" lvl="0" indent="-342900">
              <a:buFont typeface="Arial" panose="020B0604020202020204" pitchFamily="34" charset="0"/>
              <a:buChar char="•"/>
            </a:pPr>
            <a:r>
              <a:rPr lang="en-GB" dirty="0">
                <a:solidFill>
                  <a:schemeClr val="bg1"/>
                </a:solidFill>
              </a:rPr>
              <a:t>There needs to be a change in face to face contact between adopted children and birth families, with training and greater support and counselling for birth parents.</a:t>
            </a:r>
          </a:p>
          <a:p>
            <a:pPr marL="342900" lvl="0" indent="-342900">
              <a:buFont typeface="Arial" panose="020B0604020202020204" pitchFamily="34" charset="0"/>
              <a:buChar char="•"/>
            </a:pPr>
            <a:r>
              <a:rPr lang="en-GB" dirty="0">
                <a:solidFill>
                  <a:schemeClr val="bg1"/>
                </a:solidFill>
              </a:rPr>
              <a:t>There should be a national protocol for a standard procedure for access to records applications.</a:t>
            </a:r>
          </a:p>
          <a:p>
            <a:pPr marL="342900" lvl="0" indent="-342900">
              <a:buFont typeface="Arial" panose="020B0604020202020204" pitchFamily="34" charset="0"/>
              <a:buChar char="•"/>
            </a:pPr>
            <a:r>
              <a:rPr lang="en-GB" dirty="0">
                <a:solidFill>
                  <a:schemeClr val="bg1"/>
                </a:solidFill>
              </a:rPr>
              <a:t>In order to simplify the extremely complex system of adoptions with an international element, the statutory framework should be rewritten so that it is contained in one single Act of Parliament. In the meantime, there is an urgent need for written guidance.</a:t>
            </a:r>
          </a:p>
          <a:p>
            <a:pPr marL="342900" lvl="0" indent="-342900">
              <a:buFont typeface="Arial" panose="020B0604020202020204" pitchFamily="34" charset="0"/>
              <a:buChar char="•"/>
            </a:pPr>
            <a:r>
              <a:rPr lang="en-GB" dirty="0">
                <a:solidFill>
                  <a:schemeClr val="bg1"/>
                </a:solidFill>
              </a:rPr>
              <a:t>A national strategy for adoption by consent cases needs to be developed, including training for all, better access to legal advice for parent(s) before the birth, and that local authorities bring proceedings straight away, and that they are listed urgently”. </a:t>
            </a:r>
          </a:p>
          <a:p>
            <a:r>
              <a:rPr lang="en-GB" dirty="0">
                <a:solidFill>
                  <a:schemeClr val="bg1"/>
                </a:solidFill>
              </a:rPr>
              <a:t> </a:t>
            </a:r>
          </a:p>
          <a:p>
            <a:endParaRPr lang="en-GB" sz="2400" dirty="0">
              <a:solidFill>
                <a:schemeClr val="bg1"/>
              </a:solidFill>
            </a:endParaRPr>
          </a:p>
        </p:txBody>
      </p:sp>
      <p:sp>
        <p:nvSpPr>
          <p:cNvPr id="5" name="Text Placeholder 4">
            <a:extLst>
              <a:ext uri="{FF2B5EF4-FFF2-40B4-BE49-F238E27FC236}">
                <a16:creationId xmlns:a16="http://schemas.microsoft.com/office/drawing/2014/main" id="{95E8A7C0-EC1D-56CE-8CFB-9CE14D89E692}"/>
              </a:ext>
            </a:extLst>
          </p:cNvPr>
          <p:cNvSpPr>
            <a:spLocks noGrp="1"/>
          </p:cNvSpPr>
          <p:nvPr>
            <p:ph type="body" sz="quarter" idx="12"/>
          </p:nvPr>
        </p:nvSpPr>
        <p:spPr/>
        <p:txBody>
          <a:bodyPr/>
          <a:lstStyle/>
          <a:p>
            <a:r>
              <a:rPr lang="en-US" dirty="0"/>
              <a:t>PLWG </a:t>
            </a:r>
            <a:r>
              <a:rPr lang="en-US" dirty="0" err="1"/>
              <a:t>Reccomendations</a:t>
            </a:r>
            <a:r>
              <a:rPr lang="en-US" dirty="0"/>
              <a:t> on Adoption</a:t>
            </a:r>
            <a:endParaRPr lang="en-GB" dirty="0"/>
          </a:p>
        </p:txBody>
      </p:sp>
    </p:spTree>
    <p:extLst>
      <p:ext uri="{BB962C8B-B14F-4D97-AF65-F5344CB8AC3E}">
        <p14:creationId xmlns:p14="http://schemas.microsoft.com/office/powerpoint/2010/main" val="12630510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1E1CC00-F2A9-C6A1-8FCA-15E58DDD70CB}"/>
              </a:ext>
            </a:extLst>
          </p:cNvPr>
          <p:cNvSpPr>
            <a:spLocks noGrp="1"/>
          </p:cNvSpPr>
          <p:nvPr>
            <p:ph type="body" sz="quarter" idx="10"/>
          </p:nvPr>
        </p:nvSpPr>
        <p:spPr/>
        <p:txBody>
          <a:bodyPr/>
          <a:lstStyle/>
          <a:p>
            <a:pPr marL="342900" lvl="0" indent="-342900">
              <a:buFont typeface="Arial" panose="020B0604020202020204" pitchFamily="34" charset="0"/>
              <a:buChar char="•"/>
            </a:pPr>
            <a:r>
              <a:rPr lang="en-GB" b="1" dirty="0">
                <a:solidFill>
                  <a:schemeClr val="bg1"/>
                </a:solidFill>
              </a:rPr>
              <a:t>There needs to be a sea change in the approach to the question of face-to-face contact between the adopted child and the birth family or other significant individuals. </a:t>
            </a:r>
            <a:r>
              <a:rPr lang="en-GB" dirty="0">
                <a:solidFill>
                  <a:schemeClr val="bg1"/>
                </a:solidFill>
              </a:rPr>
              <a:t>Greater consideration to be given, throughout the child’s minority, to whether they should have face to face contact with significant people. Recognized won’t be safe for all adopted children, but the current system </a:t>
            </a:r>
            <a:r>
              <a:rPr lang="en-GB" b="1" dirty="0">
                <a:solidFill>
                  <a:schemeClr val="bg1"/>
                </a:solidFill>
              </a:rPr>
              <a:t>whereby face-to-face contact is the exception rather than the rule is outdated</a:t>
            </a:r>
            <a:r>
              <a:rPr lang="en-GB" dirty="0">
                <a:solidFill>
                  <a:schemeClr val="bg1"/>
                </a:solidFill>
              </a:rPr>
              <a:t>.</a:t>
            </a:r>
            <a:r>
              <a:rPr lang="en-GB" b="1" dirty="0">
                <a:solidFill>
                  <a:schemeClr val="bg1"/>
                </a:solidFill>
              </a:rPr>
              <a:t> </a:t>
            </a:r>
            <a:endParaRPr lang="en-GB" dirty="0">
              <a:solidFill>
                <a:schemeClr val="bg1"/>
              </a:solidFill>
            </a:endParaRPr>
          </a:p>
          <a:p>
            <a:pPr marL="342900" lvl="0" indent="-342900">
              <a:buFont typeface="Arial" panose="020B0604020202020204" pitchFamily="34" charset="0"/>
              <a:buChar char="•"/>
            </a:pPr>
            <a:r>
              <a:rPr lang="en-GB" b="1" dirty="0">
                <a:solidFill>
                  <a:schemeClr val="bg1"/>
                </a:solidFill>
              </a:rPr>
              <a:t>There should be consistent training for prospective adopters throughout England and Wales. </a:t>
            </a:r>
            <a:r>
              <a:rPr lang="en-GB" dirty="0">
                <a:solidFill>
                  <a:schemeClr val="bg1"/>
                </a:solidFill>
              </a:rPr>
              <a:t>Should be consistent message and training should place at its core the lifelong adoption related needs of adopted people, in relation to their sense of identity and loss in respect of their birth family connections, and the importance of open communication and birth family contact (direct and indirect) in helping to meet these needs. </a:t>
            </a:r>
          </a:p>
          <a:p>
            <a:r>
              <a:rPr lang="en-GB" b="1" dirty="0">
                <a:solidFill>
                  <a:schemeClr val="bg1"/>
                </a:solidFill>
              </a:rPr>
              <a:t> </a:t>
            </a:r>
            <a:endParaRPr lang="en-GB" dirty="0">
              <a:solidFill>
                <a:schemeClr val="bg1"/>
              </a:solidFill>
            </a:endParaRPr>
          </a:p>
        </p:txBody>
      </p:sp>
      <p:sp>
        <p:nvSpPr>
          <p:cNvPr id="3" name="Text Placeholder 2">
            <a:extLst>
              <a:ext uri="{FF2B5EF4-FFF2-40B4-BE49-F238E27FC236}">
                <a16:creationId xmlns:a16="http://schemas.microsoft.com/office/drawing/2014/main" id="{DA649478-3C8B-2F11-BF6F-E104E0422B3C}"/>
              </a:ext>
            </a:extLst>
          </p:cNvPr>
          <p:cNvSpPr>
            <a:spLocks noGrp="1"/>
          </p:cNvSpPr>
          <p:nvPr>
            <p:ph type="body" sz="quarter" idx="12"/>
          </p:nvPr>
        </p:nvSpPr>
        <p:spPr/>
        <p:txBody>
          <a:bodyPr/>
          <a:lstStyle/>
          <a:p>
            <a:r>
              <a:rPr lang="en-GB" dirty="0"/>
              <a:t>General Recommendations</a:t>
            </a:r>
            <a:r>
              <a:rPr lang="en-GB" b="1" dirty="0"/>
              <a:t> </a:t>
            </a:r>
            <a:r>
              <a:rPr lang="en-GB" dirty="0"/>
              <a:t>(pages 36 – 39)</a:t>
            </a:r>
            <a:r>
              <a:rPr lang="en-GB" u="sng" dirty="0"/>
              <a:t> </a:t>
            </a:r>
            <a:endParaRPr lang="en-GB" dirty="0"/>
          </a:p>
          <a:p>
            <a:endParaRPr lang="en-GB" dirty="0"/>
          </a:p>
        </p:txBody>
      </p:sp>
    </p:spTree>
    <p:extLst>
      <p:ext uri="{BB962C8B-B14F-4D97-AF65-F5344CB8AC3E}">
        <p14:creationId xmlns:p14="http://schemas.microsoft.com/office/powerpoint/2010/main" val="13797167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CC3040E-B945-45E4-EC73-9FFC3867A744}"/>
              </a:ext>
            </a:extLst>
          </p:cNvPr>
          <p:cNvSpPr>
            <a:spLocks noGrp="1"/>
          </p:cNvSpPr>
          <p:nvPr>
            <p:ph type="body" sz="quarter" idx="10"/>
          </p:nvPr>
        </p:nvSpPr>
        <p:spPr/>
        <p:txBody>
          <a:bodyPr/>
          <a:lstStyle/>
          <a:p>
            <a:pPr marL="342900" lvl="0" indent="-342900">
              <a:buFont typeface="Arial" panose="020B0604020202020204" pitchFamily="34" charset="0"/>
              <a:buChar char="•"/>
            </a:pPr>
            <a:r>
              <a:rPr lang="en-GB" b="1" dirty="0">
                <a:solidFill>
                  <a:schemeClr val="bg1"/>
                </a:solidFill>
              </a:rPr>
              <a:t>There should be on-going training for social work practitioners and lawyers as to the benefits of open adoption. </a:t>
            </a:r>
            <a:endParaRPr lang="en-GB" dirty="0">
              <a:solidFill>
                <a:schemeClr val="bg1"/>
              </a:solidFill>
            </a:endParaRPr>
          </a:p>
          <a:p>
            <a:pPr marL="342900" lvl="0" indent="-342900">
              <a:buFont typeface="Arial" panose="020B0604020202020204" pitchFamily="34" charset="0"/>
              <a:buChar char="•"/>
            </a:pPr>
            <a:r>
              <a:rPr lang="en-GB" b="1" dirty="0">
                <a:solidFill>
                  <a:schemeClr val="bg1"/>
                </a:solidFill>
              </a:rPr>
              <a:t>Birth parents should be signposted to independent support providing support workers to enable birth parents to understand how they can continue to be involved in their child’s life through different types of contact as soon as adoption is identified as a possible outcome. </a:t>
            </a:r>
          </a:p>
          <a:p>
            <a:pPr marL="342900" lvl="0" indent="-342900">
              <a:buFont typeface="Arial" panose="020B0604020202020204" pitchFamily="34" charset="0"/>
              <a:buChar char="•"/>
            </a:pPr>
            <a:r>
              <a:rPr lang="en-GB" dirty="0">
                <a:solidFill>
                  <a:schemeClr val="bg1"/>
                </a:solidFill>
              </a:rPr>
              <a:t>Support, counselling and guidance to birth parents and their role in post adoption contact is crucial to the success of the process. Theres is already a requirement under s3 and 4 ACA 2002 to provide support from someone other than the child’s social worker but its availability should be emphasised and promoted from the time adoption is identified as a plan for the child. </a:t>
            </a:r>
          </a:p>
          <a:p>
            <a:endParaRPr lang="en-GB" dirty="0"/>
          </a:p>
        </p:txBody>
      </p:sp>
      <p:sp>
        <p:nvSpPr>
          <p:cNvPr id="3" name="Text Placeholder 2">
            <a:extLst>
              <a:ext uri="{FF2B5EF4-FFF2-40B4-BE49-F238E27FC236}">
                <a16:creationId xmlns:a16="http://schemas.microsoft.com/office/drawing/2014/main" id="{B977CF3A-A25D-0CDC-82C4-CB0917890392}"/>
              </a:ext>
            </a:extLst>
          </p:cNvPr>
          <p:cNvSpPr>
            <a:spLocks noGrp="1"/>
          </p:cNvSpPr>
          <p:nvPr>
            <p:ph type="body" sz="quarter" idx="12"/>
          </p:nvPr>
        </p:nvSpPr>
        <p:spPr/>
        <p:txBody>
          <a:bodyPr/>
          <a:lstStyle/>
          <a:p>
            <a:r>
              <a:rPr lang="en-GB" dirty="0"/>
              <a:t>General Recommendations</a:t>
            </a:r>
            <a:r>
              <a:rPr lang="en-GB" b="1" dirty="0"/>
              <a:t> </a:t>
            </a:r>
            <a:r>
              <a:rPr lang="en-GB" dirty="0"/>
              <a:t>(pages 36 – 39)</a:t>
            </a:r>
            <a:r>
              <a:rPr lang="en-GB" u="sng" dirty="0"/>
              <a:t> </a:t>
            </a:r>
            <a:endParaRPr lang="en-GB" dirty="0"/>
          </a:p>
          <a:p>
            <a:endParaRPr lang="en-GB" dirty="0"/>
          </a:p>
        </p:txBody>
      </p:sp>
    </p:spTree>
    <p:extLst>
      <p:ext uri="{BB962C8B-B14F-4D97-AF65-F5344CB8AC3E}">
        <p14:creationId xmlns:p14="http://schemas.microsoft.com/office/powerpoint/2010/main" val="21637635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C0448B6-08E0-EED2-B380-23A25AC12657}"/>
              </a:ext>
            </a:extLst>
          </p:cNvPr>
          <p:cNvSpPr>
            <a:spLocks noGrp="1"/>
          </p:cNvSpPr>
          <p:nvPr>
            <p:ph type="body" sz="quarter" idx="10"/>
          </p:nvPr>
        </p:nvSpPr>
        <p:spPr/>
        <p:txBody>
          <a:bodyPr/>
          <a:lstStyle/>
          <a:p>
            <a:pPr marL="342900" lvl="0" indent="-342900">
              <a:buFont typeface="Arial" panose="020B0604020202020204" pitchFamily="34" charset="0"/>
              <a:buChar char="•"/>
            </a:pPr>
            <a:r>
              <a:rPr lang="en-GB" dirty="0">
                <a:solidFill>
                  <a:schemeClr val="bg1"/>
                </a:solidFill>
              </a:rPr>
              <a:t>Adoption agencies should be responsible for undertaking the role of signposting parents to on-going and easily accessible support. </a:t>
            </a:r>
          </a:p>
          <a:p>
            <a:pPr marL="342900" lvl="0" indent="-342900">
              <a:buFont typeface="Arial" panose="020B0604020202020204" pitchFamily="34" charset="0"/>
              <a:buChar char="•"/>
            </a:pPr>
            <a:r>
              <a:rPr lang="en-GB" dirty="0">
                <a:solidFill>
                  <a:schemeClr val="bg1"/>
                </a:solidFill>
              </a:rPr>
              <a:t>Accountability - Cafcass / Cafcass Cymru or the court checking that such support has been offered or a further paragraph within the care plan pro forma to prompt the social worker. The IRO has a role here</a:t>
            </a:r>
            <a:r>
              <a:rPr lang="en-GB" b="1" dirty="0">
                <a:solidFill>
                  <a:schemeClr val="bg1"/>
                </a:solidFill>
              </a:rPr>
              <a:t>. </a:t>
            </a:r>
            <a:endParaRPr lang="en-GB" dirty="0">
              <a:solidFill>
                <a:schemeClr val="bg1"/>
              </a:solidFill>
            </a:endParaRPr>
          </a:p>
          <a:p>
            <a:pPr marL="342900" lvl="0" indent="-342900">
              <a:buFont typeface="Arial" panose="020B0604020202020204" pitchFamily="34" charset="0"/>
              <a:buChar char="•"/>
            </a:pPr>
            <a:r>
              <a:rPr lang="en-GB" b="1" dirty="0">
                <a:solidFill>
                  <a:schemeClr val="bg1"/>
                </a:solidFill>
              </a:rPr>
              <a:t>On-going support for birth parents should be available via a service offered or commissioned by RAAs. </a:t>
            </a:r>
            <a:r>
              <a:rPr lang="en-GB" dirty="0">
                <a:solidFill>
                  <a:schemeClr val="bg1"/>
                </a:solidFill>
              </a:rPr>
              <a:t>RAAs to improve training of staff and prominence of signposting on websites</a:t>
            </a:r>
          </a:p>
          <a:p>
            <a:pPr marL="342900" lvl="0" indent="-342900">
              <a:buFont typeface="Arial" panose="020B0604020202020204" pitchFamily="34" charset="0"/>
              <a:buChar char="•"/>
            </a:pPr>
            <a:r>
              <a:rPr lang="en-GB" b="1" dirty="0">
                <a:solidFill>
                  <a:schemeClr val="bg1"/>
                </a:solidFill>
              </a:rPr>
              <a:t>Consideration should be given to a best practice guidance which deals specifically with the approach of practitioners to post adoption contact and encompasses the recommendations set out below.</a:t>
            </a:r>
            <a:endParaRPr lang="en-GB" dirty="0">
              <a:solidFill>
                <a:schemeClr val="bg1"/>
              </a:solidFill>
            </a:endParaRPr>
          </a:p>
          <a:p>
            <a:endParaRPr lang="en-GB" dirty="0">
              <a:solidFill>
                <a:schemeClr val="bg1"/>
              </a:solidFill>
            </a:endParaRPr>
          </a:p>
          <a:p>
            <a:endParaRPr lang="en-GB" dirty="0"/>
          </a:p>
        </p:txBody>
      </p:sp>
      <p:sp>
        <p:nvSpPr>
          <p:cNvPr id="3" name="Text Placeholder 2">
            <a:extLst>
              <a:ext uri="{FF2B5EF4-FFF2-40B4-BE49-F238E27FC236}">
                <a16:creationId xmlns:a16="http://schemas.microsoft.com/office/drawing/2014/main" id="{58B5B6E7-0C71-59BD-0A75-60360C7E05AA}"/>
              </a:ext>
            </a:extLst>
          </p:cNvPr>
          <p:cNvSpPr>
            <a:spLocks noGrp="1"/>
          </p:cNvSpPr>
          <p:nvPr>
            <p:ph type="body" sz="quarter" idx="12"/>
          </p:nvPr>
        </p:nvSpPr>
        <p:spPr/>
        <p:txBody>
          <a:bodyPr/>
          <a:lstStyle/>
          <a:p>
            <a:r>
              <a:rPr lang="en-GB" dirty="0"/>
              <a:t>General Recommendations</a:t>
            </a:r>
            <a:r>
              <a:rPr lang="en-GB" b="1" dirty="0"/>
              <a:t> </a:t>
            </a:r>
            <a:r>
              <a:rPr lang="en-GB" dirty="0"/>
              <a:t>(pages 36 – 39)</a:t>
            </a:r>
            <a:r>
              <a:rPr lang="en-GB" u="sng" dirty="0"/>
              <a:t> </a:t>
            </a:r>
            <a:endParaRPr lang="en-GB" dirty="0"/>
          </a:p>
          <a:p>
            <a:endParaRPr lang="en-GB" dirty="0"/>
          </a:p>
        </p:txBody>
      </p:sp>
    </p:spTree>
    <p:extLst>
      <p:ext uri="{BB962C8B-B14F-4D97-AF65-F5344CB8AC3E}">
        <p14:creationId xmlns:p14="http://schemas.microsoft.com/office/powerpoint/2010/main" val="4493451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2AA2C81-552A-FD88-FEAA-919A779E5943}"/>
              </a:ext>
            </a:extLst>
          </p:cNvPr>
          <p:cNvSpPr>
            <a:spLocks noGrp="1"/>
          </p:cNvSpPr>
          <p:nvPr>
            <p:ph type="body" sz="quarter" idx="10"/>
          </p:nvPr>
        </p:nvSpPr>
        <p:spPr/>
        <p:txBody>
          <a:bodyPr/>
          <a:lstStyle/>
          <a:p>
            <a:pPr marL="342900" indent="-342900">
              <a:buFont typeface="Arial" panose="020B0604020202020204" pitchFamily="34" charset="0"/>
              <a:buChar char="•"/>
            </a:pPr>
            <a:r>
              <a:rPr lang="en-GB" dirty="0">
                <a:solidFill>
                  <a:schemeClr val="bg1"/>
                </a:solidFill>
              </a:rPr>
              <a:t>Identification of those persons who are/may be important to a child should be undertaken at the Family Group Conference and during any pre-proceedings kinship assessment stage.</a:t>
            </a:r>
          </a:p>
          <a:p>
            <a:pPr marL="342900" indent="-342900">
              <a:buFont typeface="Arial" panose="020B0604020202020204" pitchFamily="34" charset="0"/>
              <a:buChar char="•"/>
            </a:pPr>
            <a:r>
              <a:rPr lang="en-GB" dirty="0">
                <a:solidFill>
                  <a:schemeClr val="bg1"/>
                </a:solidFill>
              </a:rPr>
              <a:t>Expand the existing processes slightly to consider which relationships are/may be important to the child, to gain an early understanding of the child’s network and of who may be able to offer a positive perspective should direct post adoption contact be considered appropriate at the end of proceedings. Include non relatives.</a:t>
            </a:r>
          </a:p>
          <a:p>
            <a:pPr marL="342900" indent="-342900">
              <a:buFont typeface="Arial" panose="020B0604020202020204" pitchFamily="34" charset="0"/>
              <a:buChar char="•"/>
            </a:pPr>
            <a:r>
              <a:rPr lang="en-GB" dirty="0">
                <a:solidFill>
                  <a:schemeClr val="bg1"/>
                </a:solidFill>
              </a:rPr>
              <a:t> When preparing the mandatory Genogram for the SWET there should be an eco-map for ‘important relationships’.</a:t>
            </a:r>
          </a:p>
          <a:p>
            <a:pPr marL="342900" indent="-342900">
              <a:buFont typeface="Arial" panose="020B0604020202020204" pitchFamily="34" charset="0"/>
              <a:buChar char="•"/>
            </a:pPr>
            <a:r>
              <a:rPr lang="en-GB" dirty="0">
                <a:solidFill>
                  <a:schemeClr val="bg1"/>
                </a:solidFill>
              </a:rPr>
              <a:t>There should be specific guidance as to the prospective roles of child protection social workers and adoption social workers including a clear expectation of when they will begin liaising..</a:t>
            </a:r>
          </a:p>
        </p:txBody>
      </p:sp>
      <p:sp>
        <p:nvSpPr>
          <p:cNvPr id="3" name="Text Placeholder 2">
            <a:extLst>
              <a:ext uri="{FF2B5EF4-FFF2-40B4-BE49-F238E27FC236}">
                <a16:creationId xmlns:a16="http://schemas.microsoft.com/office/drawing/2014/main" id="{7792B1FA-5BDB-CC84-7877-357196DD5037}"/>
              </a:ext>
            </a:extLst>
          </p:cNvPr>
          <p:cNvSpPr>
            <a:spLocks noGrp="1"/>
          </p:cNvSpPr>
          <p:nvPr>
            <p:ph type="body" sz="quarter" idx="12"/>
          </p:nvPr>
        </p:nvSpPr>
        <p:spPr/>
        <p:txBody>
          <a:bodyPr/>
          <a:lstStyle/>
          <a:p>
            <a:r>
              <a:rPr lang="en-GB" u="sng" dirty="0"/>
              <a:t>Recommendations pre-proceedings (pages 39 – 40)</a:t>
            </a:r>
            <a:endParaRPr lang="en-GB" dirty="0"/>
          </a:p>
          <a:p>
            <a:endParaRPr lang="en-GB" dirty="0"/>
          </a:p>
        </p:txBody>
      </p:sp>
    </p:spTree>
    <p:extLst>
      <p:ext uri="{BB962C8B-B14F-4D97-AF65-F5344CB8AC3E}">
        <p14:creationId xmlns:p14="http://schemas.microsoft.com/office/powerpoint/2010/main" val="15944507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3c07bc07-8863-4209-a9d3-6a2618d3b59f">
      <Terms xmlns="http://schemas.microsoft.com/office/infopath/2007/PartnerControls"/>
    </lcf76f155ced4ddcb4097134ff3c332f>
    <TaxCatchAll xmlns="3ea9b7d5-4dff-455d-b271-1343c73bf8d0"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BF6759FB794284388BE40033B7D3BE4" ma:contentTypeVersion="17" ma:contentTypeDescription="Create a new document." ma:contentTypeScope="" ma:versionID="e99f3835b5a18ae2ffcc33c78bea7c1b">
  <xsd:schema xmlns:xsd="http://www.w3.org/2001/XMLSchema" xmlns:xs="http://www.w3.org/2001/XMLSchema" xmlns:p="http://schemas.microsoft.com/office/2006/metadata/properties" xmlns:ns2="3c07bc07-8863-4209-a9d3-6a2618d3b59f" xmlns:ns3="02d86899-5d08-4896-96ee-a57dfb43ae64" xmlns:ns4="3ea9b7d5-4dff-455d-b271-1343c73bf8d0" targetNamespace="http://schemas.microsoft.com/office/2006/metadata/properties" ma:root="true" ma:fieldsID="980222015ecf115dd4daba9cde6c8b55" ns2:_="" ns3:_="" ns4:_="">
    <xsd:import namespace="3c07bc07-8863-4209-a9d3-6a2618d3b59f"/>
    <xsd:import namespace="02d86899-5d08-4896-96ee-a57dfb43ae64"/>
    <xsd:import namespace="3ea9b7d5-4dff-455d-b271-1343c73bf8d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Location" minOccurs="0"/>
                <xsd:element ref="ns2:MediaServiceOCR"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lcf76f155ced4ddcb4097134ff3c332f" minOccurs="0"/>
                <xsd:element ref="ns4:TaxCatchAll" minOccurs="0"/>
                <xsd:element ref="ns2:MediaServiceObjectDetectorVersion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07bc07-8863-4209-a9d3-6a2618d3b5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a9a5a738-2272-4ee1-84a5-321e15345af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LengthInSeconds" ma:index="24"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2d86899-5d08-4896-96ee-a57dfb43ae64"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ea9b7d5-4dff-455d-b271-1343c73bf8d0" elementFormDefault="qualified">
    <xsd:import namespace="http://schemas.microsoft.com/office/2006/documentManagement/types"/>
    <xsd:import namespace="http://schemas.microsoft.com/office/infopath/2007/PartnerControls"/>
    <xsd:element name="TaxCatchAll" ma:index="22" nillable="true" ma:displayName="Taxonomy Catch All Column" ma:hidden="true" ma:list="{97107ae7-4702-4ddf-a37b-bbded401ea50}" ma:internalName="TaxCatchAll" ma:showField="CatchAllData" ma:web="3ea9b7d5-4dff-455d-b271-1343c73bf8d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998166A-B07D-4B50-BCAB-F62A31CA97D4}">
  <ds:schemaRefs>
    <ds:schemaRef ds:uri="http://schemas.microsoft.com/office/2006/metadata/properties"/>
    <ds:schemaRef ds:uri="http://schemas.microsoft.com/office/infopath/2007/PartnerControls"/>
    <ds:schemaRef ds:uri="3c07bc07-8863-4209-a9d3-6a2618d3b59f"/>
    <ds:schemaRef ds:uri="3ea9b7d5-4dff-455d-b271-1343c73bf8d0"/>
  </ds:schemaRefs>
</ds:datastoreItem>
</file>

<file path=customXml/itemProps2.xml><?xml version="1.0" encoding="utf-8"?>
<ds:datastoreItem xmlns:ds="http://schemas.openxmlformats.org/officeDocument/2006/customXml" ds:itemID="{2D85DE06-111A-4B5A-B98F-FB74E7DDABF3}">
  <ds:schemaRefs>
    <ds:schemaRef ds:uri="http://schemas.microsoft.com/sharepoint/v3/contenttype/forms"/>
  </ds:schemaRefs>
</ds:datastoreItem>
</file>

<file path=customXml/itemProps3.xml><?xml version="1.0" encoding="utf-8"?>
<ds:datastoreItem xmlns:ds="http://schemas.openxmlformats.org/officeDocument/2006/customXml" ds:itemID="{25B2C3ED-B083-4420-A87F-2018EBF2AFB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c07bc07-8863-4209-a9d3-6a2618d3b59f"/>
    <ds:schemaRef ds:uri="02d86899-5d08-4896-96ee-a57dfb43ae64"/>
    <ds:schemaRef ds:uri="3ea9b7d5-4dff-455d-b271-1343c73bf8d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4918</Words>
  <Application>Microsoft Office PowerPoint</Application>
  <PresentationFormat>On-screen Show (4:3)</PresentationFormat>
  <Paragraphs>166</Paragraphs>
  <Slides>36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36</vt:i4>
      </vt:variant>
    </vt:vector>
  </HeadingPairs>
  <TitlesOfParts>
    <vt:vector size="42" baseType="lpstr">
      <vt:lpstr>Arial</vt:lpstr>
      <vt:lpstr>Calibri</vt:lpstr>
      <vt:lpstr>Calibri Light</vt:lpstr>
      <vt:lpstr>Futura Book</vt:lpstr>
      <vt:lpstr>Segoe UI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Georgia Thompson</dc:creator>
  <cp:lastModifiedBy>Lorraine Cavanagh KC</cp:lastModifiedBy>
  <cp:revision>165</cp:revision>
  <cp:lastPrinted>2018-02-08T11:32:18Z</cp:lastPrinted>
  <dcterms:created xsi:type="dcterms:W3CDTF">2018-01-31T16:32:08Z</dcterms:created>
  <dcterms:modified xsi:type="dcterms:W3CDTF">2025-06-25T17:18:12Z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0x010100DBF6759FB794284388BE40033B7D3BE4</vt:lpwstr>
  </property>
  <property fmtid="{D5CDD505-2E9C-101B-9397-08002B2CF9AE}" pid="3" name="MediaServiceImageTags">
    <vt:lpwstr/>
  </property>
</Properties>
</file>