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95" r:id="rId1"/>
  </p:sldMasterIdLst>
  <p:notesMasterIdLst>
    <p:notesMasterId r:id="rId24"/>
  </p:notesMasterIdLst>
  <p:sldIdLst>
    <p:sldId id="276" r:id="rId2"/>
    <p:sldId id="282" r:id="rId3"/>
    <p:sldId id="257" r:id="rId4"/>
    <p:sldId id="291" r:id="rId5"/>
    <p:sldId id="292" r:id="rId6"/>
    <p:sldId id="293" r:id="rId7"/>
    <p:sldId id="304" r:id="rId8"/>
    <p:sldId id="299" r:id="rId9"/>
    <p:sldId id="300" r:id="rId10"/>
    <p:sldId id="301" r:id="rId11"/>
    <p:sldId id="305" r:id="rId12"/>
    <p:sldId id="302" r:id="rId13"/>
    <p:sldId id="290" r:id="rId14"/>
    <p:sldId id="258" r:id="rId15"/>
    <p:sldId id="285" r:id="rId16"/>
    <p:sldId id="288" r:id="rId17"/>
    <p:sldId id="287" r:id="rId18"/>
    <p:sldId id="298" r:id="rId19"/>
    <p:sldId id="306" r:id="rId20"/>
    <p:sldId id="307" r:id="rId21"/>
    <p:sldId id="284" r:id="rId22"/>
    <p:sldId id="272"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90" autoAdjust="0"/>
    <p:restoredTop sz="94660"/>
  </p:normalViewPr>
  <p:slideViewPr>
    <p:cSldViewPr snapToGrid="0">
      <p:cViewPr varScale="1">
        <p:scale>
          <a:sx n="144" d="100"/>
          <a:sy n="144" d="100"/>
        </p:scale>
        <p:origin x="666" y="114"/>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a6f7d17c88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a6f7d17c8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8574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a6f7d17c88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a6f7d17c88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6f7d17c88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a6f7d17c88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13259" y="457201"/>
            <a:ext cx="6507167" cy="2400300"/>
          </a:xfrm>
        </p:spPr>
        <p:txBody>
          <a:bodyPr anchor="b">
            <a:normAutofit/>
          </a:bodyPr>
          <a:lstStyle>
            <a:lvl1pPr algn="ctr">
              <a:defRPr sz="36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13259" y="2914650"/>
            <a:ext cx="6507167" cy="1428750"/>
          </a:xfrm>
        </p:spPr>
        <p:txBody>
          <a:bodyPr anchor="t">
            <a:normAutofit/>
          </a:bodyPr>
          <a:lstStyle>
            <a:lvl1pPr marL="0" indent="0" algn="ctr">
              <a:buNone/>
              <a:defRPr sz="1575">
                <a:gradFill flip="none" rotWithShape="1">
                  <a:gsLst>
                    <a:gs pos="0">
                      <a:schemeClr val="tx1"/>
                    </a:gs>
                    <a:gs pos="100000">
                      <a:schemeClr val="tx1">
                        <a:lumMod val="75000"/>
                      </a:schemeClr>
                    </a:gs>
                  </a:gsLst>
                  <a:lin ang="5400000" scaled="0"/>
                  <a:tileRect/>
                </a:gra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2791066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3549649"/>
            <a:ext cx="7429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484709" y="699084"/>
            <a:ext cx="6169458" cy="237373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56060" y="3974702"/>
            <a:ext cx="7429500" cy="370284"/>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2658840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1"/>
            <a:ext cx="7429499" cy="2343149"/>
          </a:xfrm>
        </p:spPr>
        <p:txBody>
          <a:bodyPr anchor="ctr">
            <a:normAutofit/>
          </a:bodyPr>
          <a:lstStyle>
            <a:lvl1pPr algn="l">
              <a:defRPr sz="2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856058" y="3257550"/>
            <a:ext cx="7429500" cy="1085850"/>
          </a:xfrm>
        </p:spPr>
        <p:txBody>
          <a:bodyPr anchor="ctr">
            <a:normAutofit/>
          </a:bodyPr>
          <a:lstStyle>
            <a:lvl1pPr marL="0" indent="0" algn="l">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3098293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627459"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457201"/>
            <a:ext cx="6972299" cy="2057399"/>
          </a:xfrm>
        </p:spPr>
        <p:txBody>
          <a:bodyPr anchor="ctr">
            <a:normAutofit/>
          </a:bodyPr>
          <a:lstStyle>
            <a:lvl1pPr algn="l">
              <a:defRPr sz="24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256109" y="2514600"/>
            <a:ext cx="6629402" cy="28575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856058" y="3257550"/>
            <a:ext cx="7429500" cy="1085850"/>
          </a:xfrm>
        </p:spPr>
        <p:txBody>
          <a:bodyPr vert="horz" lIns="91440" tIns="45720" rIns="91440" bIns="45720" rtlCol="0" anchor="ctr">
            <a:normAutofit/>
          </a:bodyPr>
          <a:lstStyle>
            <a:lvl1pPr>
              <a:buNone/>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9186929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9" y="2481436"/>
            <a:ext cx="7429500" cy="1101600"/>
          </a:xfrm>
        </p:spPr>
        <p:txBody>
          <a:bodyPr anchor="b">
            <a:normAutofit/>
          </a:bodyPr>
          <a:lstStyle>
            <a:lvl1pPr algn="l">
              <a:defRPr sz="2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856058" y="3583036"/>
            <a:ext cx="7429501" cy="645300"/>
          </a:xfrm>
        </p:spPr>
        <p:txBody>
          <a:bodyPr vert="horz" lIns="91440" tIns="45720" rIns="91440" bIns="45720" rtlCol="0" anchor="t">
            <a:normAutofit/>
          </a:bodyPr>
          <a:lstStyle>
            <a:lvl1pPr>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0361849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627459"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457201"/>
            <a:ext cx="6972299" cy="2057399"/>
          </a:xfrm>
        </p:spPr>
        <p:txBody>
          <a:bodyPr anchor="ctr">
            <a:normAutofit/>
          </a:bodyPr>
          <a:lstStyle>
            <a:lvl1pPr algn="l">
              <a:defRPr sz="24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56059" y="2914650"/>
            <a:ext cx="7429500" cy="666750"/>
          </a:xfrm>
        </p:spPr>
        <p:txBody>
          <a:bodyPr vert="horz" lIns="91440" tIns="45720" rIns="91440" bIns="45720" rtlCol="0" anchor="b">
            <a:normAutofit/>
          </a:bodyPr>
          <a:lstStyle>
            <a:lvl1pPr>
              <a:buNone/>
              <a:defRPr lang="en-US" sz="1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856058" y="3581400"/>
            <a:ext cx="7429500" cy="76200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8276542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1"/>
            <a:ext cx="7429499" cy="20573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856059" y="2628900"/>
            <a:ext cx="7429500" cy="628650"/>
          </a:xfrm>
        </p:spPr>
        <p:txBody>
          <a:bodyPr vert="horz" lIns="91440" tIns="45720" rIns="91440" bIns="45720" rtlCol="0" anchor="b">
            <a:normAutofit/>
          </a:bodyPr>
          <a:lstStyle>
            <a:lvl1pPr>
              <a:buNone/>
              <a:defRPr lang="en-US" sz="21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856058" y="3257550"/>
            <a:ext cx="7429500" cy="108585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341719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56060" y="457200"/>
            <a:ext cx="7429499" cy="142875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2958592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673" y="457200"/>
            <a:ext cx="1657886" cy="38862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56059" y="457200"/>
            <a:ext cx="5657850" cy="38862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9331370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7334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8741338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3260" y="2481436"/>
            <a:ext cx="6515100" cy="1101600"/>
          </a:xfrm>
        </p:spPr>
        <p:txBody>
          <a:bodyPr anchor="b"/>
          <a:lstStyle>
            <a:lvl1pPr algn="r">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313259" y="3583036"/>
            <a:ext cx="6515101" cy="645300"/>
          </a:xfrm>
        </p:spPr>
        <p:txBody>
          <a:bodyPr anchor="t">
            <a:normAutofit/>
          </a:bodyPr>
          <a:lstStyle>
            <a:lvl1pPr marL="0" indent="0" algn="r">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0510212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56059" y="2000250"/>
            <a:ext cx="3657600" cy="234315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7959" y="2000250"/>
            <a:ext cx="3657600" cy="234315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493517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71961" y="1993900"/>
            <a:ext cx="3441698"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56059" y="2432447"/>
            <a:ext cx="3657600" cy="1910953"/>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32350" y="2000250"/>
            <a:ext cx="3453210"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7959" y="2432447"/>
            <a:ext cx="3657601" cy="1910953"/>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8582697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7536192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73111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200150"/>
            <a:ext cx="2661841" cy="10287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827859" y="457201"/>
            <a:ext cx="4457701" cy="38862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6059" y="2228850"/>
            <a:ext cx="2661841" cy="1371600"/>
          </a:xfrm>
        </p:spPr>
        <p:txBody>
          <a:bodyPr>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5776691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200150"/>
            <a:ext cx="4000501" cy="10287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575300" y="-13716"/>
            <a:ext cx="2457449" cy="517779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56059" y="2228850"/>
            <a:ext cx="4000501" cy="1371600"/>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a:xfrm>
            <a:off x="4799409" y="4412457"/>
            <a:ext cx="685800" cy="273844"/>
          </a:xfrm>
        </p:spPr>
        <p:txBody>
          <a:bodyPr/>
          <a:lstStyle/>
          <a:p>
            <a:fld id="{B61BEF0D-F0BB-DE4B-95CE-6DB70DBA9567}" type="datetimeFigureOut">
              <a:rPr lang="en-US" smtClean="0"/>
              <a:pPr/>
              <a:t>11/10/2021</a:t>
            </a:fld>
            <a:endParaRPr lang="en-US" dirty="0"/>
          </a:p>
        </p:txBody>
      </p:sp>
      <p:sp>
        <p:nvSpPr>
          <p:cNvPr id="6" name="Footer Placeholder 5"/>
          <p:cNvSpPr>
            <a:spLocks noGrp="1"/>
          </p:cNvSpPr>
          <p:nvPr>
            <p:ph type="ftr" sz="quarter" idx="11"/>
          </p:nvPr>
        </p:nvSpPr>
        <p:spPr>
          <a:xfrm>
            <a:off x="856059" y="4412457"/>
            <a:ext cx="3829050" cy="273844"/>
          </a:xfrm>
        </p:spPr>
        <p:txBody>
          <a:bodyPr/>
          <a:lstStyle/>
          <a:p>
            <a:endParaRPr lang="en-US" dirty="0"/>
          </a:p>
        </p:txBody>
      </p:sp>
      <p:sp>
        <p:nvSpPr>
          <p:cNvPr id="7" name="Slide Number Placeholder 6"/>
          <p:cNvSpPr>
            <a:spLocks noGrp="1"/>
          </p:cNvSpPr>
          <p:nvPr>
            <p:ph type="sldNum" sz="quarter" idx="12"/>
          </p:nvPr>
        </p:nvSpPr>
        <p:spPr>
          <a:xfrm>
            <a:off x="8056960" y="4412457"/>
            <a:ext cx="241925"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8581187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6060" y="457200"/>
            <a:ext cx="7429499" cy="14287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56060" y="2000250"/>
            <a:ext cx="7429499" cy="234315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628209" y="4412457"/>
            <a:ext cx="1200150" cy="273844"/>
          </a:xfrm>
          <a:prstGeom prst="rect">
            <a:avLst/>
          </a:prstGeom>
        </p:spPr>
        <p:txBody>
          <a:bodyPr vert="horz" lIns="91440" tIns="45720" rIns="91440" bIns="45720" rtlCol="0" anchor="ctr"/>
          <a:lstStyle>
            <a:lvl1pPr algn="r">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11/10/2021</a:t>
            </a:fld>
            <a:endParaRPr lang="en-US" dirty="0"/>
          </a:p>
        </p:txBody>
      </p:sp>
      <p:sp>
        <p:nvSpPr>
          <p:cNvPr id="5" name="Footer Placeholder 4"/>
          <p:cNvSpPr>
            <a:spLocks noGrp="1"/>
          </p:cNvSpPr>
          <p:nvPr>
            <p:ph type="ftr" sz="quarter" idx="3"/>
          </p:nvPr>
        </p:nvSpPr>
        <p:spPr>
          <a:xfrm>
            <a:off x="856059" y="4412457"/>
            <a:ext cx="5657850" cy="273844"/>
          </a:xfrm>
          <a:prstGeom prst="rect">
            <a:avLst/>
          </a:prstGeom>
        </p:spPr>
        <p:txBody>
          <a:bodyPr vert="horz" lIns="91440" tIns="45720" rIns="91440" bIns="45720" rtlCol="0" anchor="ctr"/>
          <a:lstStyle>
            <a:lvl1pPr algn="l">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7885510" y="4412457"/>
            <a:ext cx="413375" cy="273844"/>
          </a:xfrm>
          <a:prstGeom prst="rect">
            <a:avLst/>
          </a:prstGeom>
        </p:spPr>
        <p:txBody>
          <a:bodyPr vert="horz" lIns="91440" tIns="45720" rIns="91440" bIns="45720" rtlCol="0" anchor="ctr"/>
          <a:lstStyle>
            <a:lvl1pPr algn="r">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02225180"/>
      </p:ext>
    </p:extLst>
  </p:cSld>
  <p:clrMap bg1="dk1" tx1="lt1" bg2="dk2" tx2="lt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Lst>
  <p:hf sldNum="0" hdr="0" ftr="0" dt="0"/>
  <p:txStyles>
    <p:titleStyle>
      <a:lvl1pPr algn="l" defTabSz="342900" rtl="0" eaLnBrk="1" latinLnBrk="0" hangingPunct="1">
        <a:spcBef>
          <a:spcPct val="0"/>
        </a:spcBef>
        <a:buNone/>
        <a:defRPr sz="24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100000"/>
        <a:buFont typeface="Arial"/>
        <a:buChar char="•"/>
        <a:defRPr sz="15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100000"/>
        <a:buFont typeface="Arial"/>
        <a:buChar char="•"/>
        <a:defRPr sz="13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hyperlink" Target="https://terms.ncem.gov/TRS/courseDesc.do?sourcePage=courseSearch&amp;cofId=137316" TargetMode="External"/><Relationship Id="rId3" Type="http://schemas.openxmlformats.org/officeDocument/2006/relationships/hyperlink" Target="https://terms.ncem.gov/TRS/courseDesc.do?sourcePage=courseSearch&amp;cofId=137426" TargetMode="External"/><Relationship Id="rId7" Type="http://schemas.openxmlformats.org/officeDocument/2006/relationships/hyperlink" Target="https://terms.ncem.gov/TRS/courseDesc.do?sourcePage=courseSearch&amp;cofId=135195" TargetMode="External"/><Relationship Id="rId2" Type="http://schemas.openxmlformats.org/officeDocument/2006/relationships/hyperlink" Target="https://terms.ncem.gov/TRS/courseDesc.do?sourcePage=courseSearch&amp;cofId=136796" TargetMode="External"/><Relationship Id="rId1" Type="http://schemas.openxmlformats.org/officeDocument/2006/relationships/slideLayout" Target="../slideLayouts/slideLayout18.xml"/><Relationship Id="rId6" Type="http://schemas.openxmlformats.org/officeDocument/2006/relationships/hyperlink" Target="https://terms.ncem.gov/TRS/courseDesc.do?sourcePage=courseSearch&amp;cofId=135490" TargetMode="External"/><Relationship Id="rId5" Type="http://schemas.openxmlformats.org/officeDocument/2006/relationships/hyperlink" Target="https://terms.ncem.gov/TRS/courseDesc.do?sourcePage=courseSearch&amp;cofId=136791" TargetMode="External"/><Relationship Id="rId4" Type="http://schemas.openxmlformats.org/officeDocument/2006/relationships/hyperlink" Target="https://terms.ncem.gov/TRS/courseDesc.do?sourcePage=courseSearch&amp;cofId=135509"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hyperlink" Target="mailto:michelleb@cityofws.org" TargetMode="Externa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mailto:tgean@wakehealth.edu"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457199"/>
            <a:ext cx="7429499" cy="2173357"/>
          </a:xfrm>
        </p:spPr>
        <p:txBody>
          <a:bodyPr>
            <a:normAutofit/>
          </a:bodyPr>
          <a:lstStyle/>
          <a:p>
            <a:pPr algn="ctr"/>
            <a:r>
              <a:rPr lang="en" sz="3600" dirty="0" smtClean="0"/>
              <a:t/>
            </a:r>
            <a:br>
              <a:rPr lang="en" sz="3600" dirty="0" smtClean="0"/>
            </a:br>
            <a:r>
              <a:rPr lang="en" sz="3600" dirty="0" smtClean="0"/>
              <a:t>Triad </a:t>
            </a:r>
            <a:r>
              <a:rPr lang="en" sz="3600" dirty="0"/>
              <a:t>Healthcare Preparedness Coalition </a:t>
            </a:r>
            <a:endParaRPr lang="en-US" sz="3600" dirty="0"/>
          </a:p>
        </p:txBody>
      </p:sp>
      <p:sp>
        <p:nvSpPr>
          <p:cNvPr id="3" name="Content Placeholder 2"/>
          <p:cNvSpPr>
            <a:spLocks noGrp="1"/>
          </p:cNvSpPr>
          <p:nvPr>
            <p:ph idx="1"/>
          </p:nvPr>
        </p:nvSpPr>
        <p:spPr/>
        <p:txBody>
          <a:bodyPr/>
          <a:lstStyle/>
          <a:p>
            <a:pPr marL="0" lvl="0" indent="0" algn="ctr">
              <a:spcBef>
                <a:spcPts val="0"/>
              </a:spcBef>
              <a:spcAft>
                <a:spcPts val="0"/>
              </a:spcAft>
              <a:buNone/>
            </a:pPr>
            <a:endParaRPr lang="en-US" dirty="0" smtClean="0"/>
          </a:p>
          <a:p>
            <a:pPr marL="0" lvl="0" indent="0" algn="ctr">
              <a:spcBef>
                <a:spcPts val="0"/>
              </a:spcBef>
              <a:spcAft>
                <a:spcPts val="0"/>
              </a:spcAft>
              <a:buNone/>
            </a:pPr>
            <a:endParaRPr lang="en-US" dirty="0"/>
          </a:p>
          <a:p>
            <a:pPr marL="0" lvl="0" indent="0" algn="ctr">
              <a:spcBef>
                <a:spcPts val="0"/>
              </a:spcBef>
              <a:spcAft>
                <a:spcPts val="0"/>
              </a:spcAft>
              <a:buNone/>
            </a:pPr>
            <a:endParaRPr lang="en-US" dirty="0" smtClean="0"/>
          </a:p>
          <a:p>
            <a:pPr marL="0" lvl="0" indent="0" algn="ctr">
              <a:spcBef>
                <a:spcPts val="0"/>
              </a:spcBef>
              <a:spcAft>
                <a:spcPts val="0"/>
              </a:spcAft>
              <a:buNone/>
            </a:pPr>
            <a:endParaRPr lang="en-US" dirty="0"/>
          </a:p>
          <a:p>
            <a:pPr marL="0" lvl="0" indent="0" algn="ctr">
              <a:spcBef>
                <a:spcPts val="0"/>
              </a:spcBef>
              <a:spcAft>
                <a:spcPts val="0"/>
              </a:spcAft>
              <a:buNone/>
            </a:pPr>
            <a:r>
              <a:rPr lang="en-US" sz="2000" dirty="0" smtClean="0"/>
              <a:t>Quarterly </a:t>
            </a:r>
            <a:r>
              <a:rPr lang="en-US" sz="2000" dirty="0"/>
              <a:t>Meeting</a:t>
            </a:r>
          </a:p>
          <a:p>
            <a:pPr marL="0" lvl="0" indent="0" algn="ctr">
              <a:spcBef>
                <a:spcPts val="0"/>
              </a:spcBef>
              <a:spcAft>
                <a:spcPts val="0"/>
              </a:spcAft>
              <a:buNone/>
            </a:pPr>
            <a:r>
              <a:rPr lang="en-US" sz="2000" dirty="0" smtClean="0"/>
              <a:t>November </a:t>
            </a:r>
            <a:r>
              <a:rPr lang="en-US" sz="2000" dirty="0" smtClean="0"/>
              <a:t>11th</a:t>
            </a:r>
            <a:r>
              <a:rPr lang="en-US" sz="2000" dirty="0" smtClean="0"/>
              <a:t>, 2021</a:t>
            </a:r>
            <a:endParaRPr lang="en-US" sz="2000" dirty="0"/>
          </a:p>
          <a:p>
            <a:pPr marL="0" lvl="0" indent="0" algn="ctr">
              <a:spcBef>
                <a:spcPts val="0"/>
              </a:spcBef>
              <a:spcAft>
                <a:spcPts val="0"/>
              </a:spcAft>
              <a:buNone/>
            </a:pPr>
            <a:r>
              <a:rPr lang="en-US" sz="2000" dirty="0"/>
              <a:t>2:00 pm</a:t>
            </a:r>
          </a:p>
          <a:p>
            <a:endParaRPr lang="en-US" dirty="0"/>
          </a:p>
        </p:txBody>
      </p:sp>
      <p:pic>
        <p:nvPicPr>
          <p:cNvPr id="4" name="Google Shape;56;p13"/>
          <p:cNvPicPr preferRelativeResize="0"/>
          <p:nvPr/>
        </p:nvPicPr>
        <p:blipFill>
          <a:blip r:embed="rId2">
            <a:alphaModFix/>
          </a:blip>
          <a:stretch>
            <a:fillRect/>
          </a:stretch>
        </p:blipFill>
        <p:spPr>
          <a:xfrm>
            <a:off x="929897" y="2975113"/>
            <a:ext cx="1535008" cy="1535412"/>
          </a:xfrm>
          <a:prstGeom prst="rect">
            <a:avLst/>
          </a:prstGeom>
          <a:noFill/>
          <a:ln>
            <a:noFill/>
          </a:ln>
          <a:effectLst>
            <a:outerShdw blurRad="50800" dist="50800" dir="5400000" algn="ctr" rotWithShape="0">
              <a:srgbClr val="000000">
                <a:alpha val="0"/>
              </a:srgbClr>
            </a:outerShdw>
          </a:effectLst>
        </p:spPr>
      </p:pic>
      <p:pic>
        <p:nvPicPr>
          <p:cNvPr id="5" name="Google Shape;57;p13"/>
          <p:cNvPicPr preferRelativeResize="0"/>
          <p:nvPr/>
        </p:nvPicPr>
        <p:blipFill>
          <a:blip r:embed="rId3">
            <a:alphaModFix/>
          </a:blip>
          <a:stretch>
            <a:fillRect/>
          </a:stretch>
        </p:blipFill>
        <p:spPr>
          <a:xfrm>
            <a:off x="6798365" y="2975113"/>
            <a:ext cx="1709257" cy="1535412"/>
          </a:xfrm>
          <a:prstGeom prst="rect">
            <a:avLst/>
          </a:prstGeom>
          <a:noFill/>
          <a:ln>
            <a:noFill/>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pic>
    </p:spTree>
    <p:extLst>
      <p:ext uri="{BB962C8B-B14F-4D97-AF65-F5344CB8AC3E}">
        <p14:creationId xmlns:p14="http://schemas.microsoft.com/office/powerpoint/2010/main" val="18345155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Upcoming Training SMAT 500 Warehouse</a:t>
            </a:r>
            <a:br>
              <a:rPr lang="en-US" dirty="0" smtClean="0"/>
            </a:br>
            <a:r>
              <a:rPr lang="en-US" dirty="0"/>
              <a:t/>
            </a:r>
            <a:br>
              <a:rPr lang="en-US" dirty="0"/>
            </a:br>
            <a:endParaRPr lang="en-US" dirty="0"/>
          </a:p>
        </p:txBody>
      </p:sp>
      <p:sp>
        <p:nvSpPr>
          <p:cNvPr id="3" name="Text Placeholder 2"/>
          <p:cNvSpPr>
            <a:spLocks noGrp="1"/>
          </p:cNvSpPr>
          <p:nvPr>
            <p:ph type="body" idx="1"/>
          </p:nvPr>
        </p:nvSpPr>
        <p:spPr/>
        <p:txBody>
          <a:bodyPr/>
          <a:lstStyle/>
          <a:p>
            <a:pPr marL="114300" indent="0" algn="ctr">
              <a:lnSpc>
                <a:spcPct val="200000"/>
              </a:lnSpc>
              <a:buNone/>
            </a:pPr>
            <a:r>
              <a:rPr lang="en-US" dirty="0" smtClean="0"/>
              <a:t>ICS 300/400</a:t>
            </a:r>
          </a:p>
          <a:p>
            <a:pPr marL="114300" indent="0" algn="ctr">
              <a:lnSpc>
                <a:spcPct val="200000"/>
              </a:lnSpc>
              <a:buNone/>
            </a:pPr>
            <a:r>
              <a:rPr lang="en-US" dirty="0" smtClean="0"/>
              <a:t>HSEEP- homeland security exercise and evaluation program</a:t>
            </a:r>
          </a:p>
          <a:p>
            <a:pPr marL="114300" indent="0" algn="ctr">
              <a:lnSpc>
                <a:spcPct val="200000"/>
              </a:lnSpc>
              <a:buNone/>
            </a:pPr>
            <a:r>
              <a:rPr lang="en-US" dirty="0" smtClean="0"/>
              <a:t>Resource Unit Leader</a:t>
            </a:r>
          </a:p>
          <a:p>
            <a:pPr marL="114300" indent="0" algn="ctr">
              <a:lnSpc>
                <a:spcPct val="200000"/>
              </a:lnSpc>
              <a:buNone/>
            </a:pPr>
            <a:r>
              <a:rPr lang="en-US" dirty="0" smtClean="0"/>
              <a:t>Planning Section Chief</a:t>
            </a:r>
          </a:p>
          <a:p>
            <a:pPr marL="114300" indent="0" algn="ctr">
              <a:lnSpc>
                <a:spcPct val="200000"/>
              </a:lnSpc>
              <a:buNone/>
            </a:pPr>
            <a:endParaRPr lang="en-US" dirty="0"/>
          </a:p>
          <a:p>
            <a:pPr marL="114300" indent="0" algn="ctr">
              <a:lnSpc>
                <a:spcPct val="200000"/>
              </a:lnSpc>
              <a:buNone/>
            </a:pPr>
            <a:endParaRPr lang="en-US" dirty="0"/>
          </a:p>
        </p:txBody>
      </p:sp>
    </p:spTree>
    <p:extLst>
      <p:ext uri="{BB962C8B-B14F-4D97-AF65-F5344CB8AC3E}">
        <p14:creationId xmlns:p14="http://schemas.microsoft.com/office/powerpoint/2010/main" val="39290417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TERMS Training Opportunities</a:t>
            </a:r>
            <a:endParaRPr lang="en-US" dirty="0"/>
          </a:p>
        </p:txBody>
      </p:sp>
      <p:sp>
        <p:nvSpPr>
          <p:cNvPr id="3" name="Text Placeholder 2"/>
          <p:cNvSpPr>
            <a:spLocks noGrp="1"/>
          </p:cNvSpPr>
          <p:nvPr>
            <p:ph type="body" idx="1"/>
          </p:nvPr>
        </p:nvSpPr>
        <p:spPr>
          <a:xfrm>
            <a:off x="311700" y="1017726"/>
            <a:ext cx="8520600" cy="4037978"/>
          </a:xfrm>
        </p:spPr>
        <p:txBody>
          <a:bodyPr/>
          <a:lstStyle/>
          <a:p>
            <a:pPr marL="114300" indent="0">
              <a:buNone/>
            </a:pPr>
            <a:r>
              <a:rPr lang="en-US" sz="1400" dirty="0" smtClean="0"/>
              <a:t>ICS 300: EE Waddell Community Center- 621 Wall St, </a:t>
            </a:r>
            <a:r>
              <a:rPr lang="en-US" sz="1400" dirty="0" err="1" smtClean="0"/>
              <a:t>Albermarle</a:t>
            </a:r>
            <a:r>
              <a:rPr lang="en-US" sz="1400" dirty="0" smtClean="0"/>
              <a:t>, November 15-16 0800-1900</a:t>
            </a:r>
          </a:p>
          <a:p>
            <a:pPr marL="114300" indent="0">
              <a:buNone/>
            </a:pPr>
            <a:r>
              <a:rPr lang="en-US" sz="1400" dirty="0">
                <a:hlinkClick r:id="rId2"/>
              </a:rPr>
              <a:t>https</a:t>
            </a:r>
            <a:r>
              <a:rPr lang="en-US" sz="1400" dirty="0" smtClean="0">
                <a:hlinkClick r:id="rId2"/>
              </a:rPr>
              <a:t>://terms.ncem.gov/TRS/courseDesc.do?sourcePage=courseSearch&amp;cofId=136796</a:t>
            </a:r>
            <a:endParaRPr lang="en-US" sz="1400" dirty="0" smtClean="0"/>
          </a:p>
          <a:p>
            <a:pPr marL="114300" indent="0">
              <a:buNone/>
            </a:pPr>
            <a:r>
              <a:rPr lang="en-US" sz="1400" dirty="0" smtClean="0"/>
              <a:t>ICS 400: Conover Fire St 1- Catawba- 1225 Conover Blvd East, Conover, Nov 16-17 0800-1700</a:t>
            </a:r>
          </a:p>
          <a:p>
            <a:pPr marL="114300" indent="0">
              <a:buNone/>
            </a:pPr>
            <a:r>
              <a:rPr lang="en-US" sz="1400" dirty="0">
                <a:hlinkClick r:id="rId3"/>
              </a:rPr>
              <a:t>https://</a:t>
            </a:r>
            <a:r>
              <a:rPr lang="en-US" sz="1400" dirty="0" smtClean="0">
                <a:hlinkClick r:id="rId3"/>
              </a:rPr>
              <a:t>terms.ncem.gov/TRS/courseDesc.do?sourcePage=courseSearch&amp;cofId=137426</a:t>
            </a:r>
            <a:endParaRPr lang="en-US" sz="1400" dirty="0" smtClean="0"/>
          </a:p>
          <a:p>
            <a:pPr marL="114300" indent="0">
              <a:buNone/>
            </a:pPr>
            <a:r>
              <a:rPr lang="en-US" sz="1400" dirty="0" smtClean="0"/>
              <a:t>ICS 400: Mt Mitchell Fire, 5875 Old Salisbury Concord Rd, Kannapolis, Dec 2, Dec 7, Dec 9, Dec 14</a:t>
            </a:r>
          </a:p>
          <a:p>
            <a:pPr marL="114300" indent="0">
              <a:buNone/>
            </a:pPr>
            <a:r>
              <a:rPr lang="en-US" sz="1400" dirty="0">
                <a:hlinkClick r:id="rId4"/>
              </a:rPr>
              <a:t>https://</a:t>
            </a:r>
            <a:r>
              <a:rPr lang="en-US" sz="1400" dirty="0" smtClean="0">
                <a:hlinkClick r:id="rId4"/>
              </a:rPr>
              <a:t>terms.ncem.gov/TRS/courseDesc.do?sourcePage=courseSearch&amp;cofId=135509</a:t>
            </a:r>
            <a:endParaRPr lang="en-US" sz="1400" dirty="0" smtClean="0"/>
          </a:p>
          <a:p>
            <a:pPr marL="114300" indent="0">
              <a:buNone/>
            </a:pPr>
            <a:r>
              <a:rPr lang="en-US" sz="1400" dirty="0" smtClean="0"/>
              <a:t>All Hazards Public Info Officer: Lee County EMS, 204 W </a:t>
            </a:r>
            <a:r>
              <a:rPr lang="en-US" sz="1400" dirty="0" err="1" smtClean="0"/>
              <a:t>Coutland</a:t>
            </a:r>
            <a:r>
              <a:rPr lang="en-US" sz="1400" dirty="0" smtClean="0"/>
              <a:t> </a:t>
            </a:r>
            <a:r>
              <a:rPr lang="en-US" sz="1400" dirty="0" err="1" smtClean="0"/>
              <a:t>Dr</a:t>
            </a:r>
            <a:r>
              <a:rPr lang="en-US" sz="1400" dirty="0" smtClean="0"/>
              <a:t>, Sanford, Dec 6-10 0800-1700</a:t>
            </a:r>
          </a:p>
          <a:p>
            <a:pPr marL="114300" indent="0">
              <a:buNone/>
            </a:pPr>
            <a:r>
              <a:rPr lang="en-US" sz="1400" dirty="0">
                <a:hlinkClick r:id="rId5"/>
              </a:rPr>
              <a:t>https://</a:t>
            </a:r>
            <a:r>
              <a:rPr lang="en-US" sz="1400" dirty="0" smtClean="0">
                <a:hlinkClick r:id="rId5"/>
              </a:rPr>
              <a:t>terms.ncem.gov/TRS/courseDesc.do?sourcePage=courseSearch&amp;cofId=136791</a:t>
            </a:r>
            <a:endParaRPr lang="en-US" sz="1400" dirty="0" smtClean="0"/>
          </a:p>
          <a:p>
            <a:pPr marL="114300" indent="0">
              <a:buNone/>
            </a:pPr>
            <a:r>
              <a:rPr lang="en-US" sz="1400" dirty="0" smtClean="0"/>
              <a:t>SMAT Bi-Monthly Meeting: 315 Bethel Church Rd, Mocksville, December 7</a:t>
            </a:r>
            <a:r>
              <a:rPr lang="en-US" sz="1400" baseline="30000" dirty="0" smtClean="0"/>
              <a:t>th</a:t>
            </a:r>
            <a:r>
              <a:rPr lang="en-US" sz="1400" dirty="0" smtClean="0"/>
              <a:t>, 2021- 1900-2200</a:t>
            </a:r>
          </a:p>
          <a:p>
            <a:pPr marL="114300" indent="0">
              <a:buNone/>
            </a:pPr>
            <a:r>
              <a:rPr lang="en-US" sz="1400" dirty="0">
                <a:hlinkClick r:id="rId6"/>
              </a:rPr>
              <a:t>https://</a:t>
            </a:r>
            <a:r>
              <a:rPr lang="en-US" sz="1400" dirty="0" smtClean="0">
                <a:hlinkClick r:id="rId6"/>
              </a:rPr>
              <a:t>terms.ncem.gov/TRS/courseDesc.do?sourcePage=courseSearch&amp;cofId=135490</a:t>
            </a:r>
            <a:endParaRPr lang="en-US" sz="1400" dirty="0" smtClean="0"/>
          </a:p>
          <a:p>
            <a:pPr marL="114300" indent="0">
              <a:buNone/>
            </a:pPr>
            <a:r>
              <a:rPr lang="en-US" sz="1400" dirty="0" smtClean="0"/>
              <a:t>Disaster Preparedness for Hospitals and Healthcare Organizations within the Community Infrastructure: 108 McKenzie Rd, Spring Lake Fayetteville Tech, Jan 27-28, 2022 0800-1700</a:t>
            </a:r>
          </a:p>
          <a:p>
            <a:pPr marL="114300" indent="0">
              <a:buNone/>
            </a:pPr>
            <a:r>
              <a:rPr lang="en-US" sz="1400" dirty="0">
                <a:hlinkClick r:id="rId7"/>
              </a:rPr>
              <a:t>https://</a:t>
            </a:r>
            <a:r>
              <a:rPr lang="en-US" sz="1400" dirty="0" smtClean="0">
                <a:hlinkClick r:id="rId7"/>
              </a:rPr>
              <a:t>terms.ncem.gov/TRS/courseDesc.do?sourcePage=courseSearch&amp;cofId=135195</a:t>
            </a:r>
            <a:endParaRPr lang="en-US" sz="1400" dirty="0" smtClean="0"/>
          </a:p>
          <a:p>
            <a:pPr marL="114300" indent="0">
              <a:buNone/>
            </a:pPr>
            <a:r>
              <a:rPr lang="en-US" sz="1400" dirty="0" smtClean="0"/>
              <a:t>Jurisdictional Threat and Hazard Identification and Risk Assessment: New Hanover, EOC</a:t>
            </a:r>
          </a:p>
          <a:p>
            <a:pPr marL="114300" indent="0">
              <a:buNone/>
            </a:pPr>
            <a:r>
              <a:rPr lang="en-US" sz="1400" dirty="0" smtClean="0"/>
              <a:t>203 Government Center </a:t>
            </a:r>
            <a:r>
              <a:rPr lang="en-US" sz="1400" dirty="0" err="1" smtClean="0"/>
              <a:t>Dr</a:t>
            </a:r>
            <a:r>
              <a:rPr lang="en-US" sz="1400" dirty="0" smtClean="0"/>
              <a:t>, Wilmington Feb 2-3, 2022 0800-1700</a:t>
            </a:r>
          </a:p>
          <a:p>
            <a:pPr marL="114300" indent="0">
              <a:buNone/>
            </a:pPr>
            <a:r>
              <a:rPr lang="en-US" sz="1400" dirty="0" smtClean="0">
                <a:hlinkClick r:id="rId8"/>
              </a:rPr>
              <a:t>https</a:t>
            </a:r>
            <a:r>
              <a:rPr lang="en-US" sz="1400" dirty="0">
                <a:hlinkClick r:id="rId8"/>
              </a:rPr>
              <a:t>://</a:t>
            </a:r>
            <a:r>
              <a:rPr lang="en-US" sz="1400" dirty="0" smtClean="0">
                <a:hlinkClick r:id="rId8"/>
              </a:rPr>
              <a:t>terms.ncem.gov/TRS/courseDesc.do?sourcePage=courseSearch&amp;cofId=137316</a:t>
            </a:r>
            <a:endParaRPr lang="en-US" sz="1400" dirty="0" smtClean="0"/>
          </a:p>
          <a:p>
            <a:pPr marL="114300" indent="0" algn="ctr">
              <a:buNone/>
            </a:pPr>
            <a:r>
              <a:rPr lang="en-US" sz="1400" dirty="0" smtClean="0"/>
              <a:t>Training Exercise Response Management System</a:t>
            </a:r>
          </a:p>
          <a:p>
            <a:pPr marL="114300" indent="0" algn="ctr">
              <a:buNone/>
            </a:pPr>
            <a:r>
              <a:rPr lang="en-US" sz="1400" dirty="0"/>
              <a:t>https://terms.ncem.gov/TRS/</a:t>
            </a:r>
          </a:p>
        </p:txBody>
      </p:sp>
    </p:spTree>
    <p:extLst>
      <p:ext uri="{BB962C8B-B14F-4D97-AF65-F5344CB8AC3E}">
        <p14:creationId xmlns:p14="http://schemas.microsoft.com/office/powerpoint/2010/main" val="3831468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Burn Annex	</a:t>
            </a:r>
            <a:endParaRPr lang="en-US" dirty="0"/>
          </a:p>
        </p:txBody>
      </p:sp>
      <p:sp>
        <p:nvSpPr>
          <p:cNvPr id="3" name="Text Placeholder 2"/>
          <p:cNvSpPr>
            <a:spLocks noGrp="1"/>
          </p:cNvSpPr>
          <p:nvPr>
            <p:ph type="body" idx="1"/>
          </p:nvPr>
        </p:nvSpPr>
        <p:spPr/>
        <p:txBody>
          <a:bodyPr/>
          <a:lstStyle/>
          <a:p>
            <a:r>
              <a:rPr lang="en-US" dirty="0" smtClean="0"/>
              <a:t>Per ASPR, each coalition must complete a medical response annex for their region. Triad is participating in the creation of a state wide annex. Duke coalition, heading the project, hosts monthly meetings to coordinate information sharing throughout the creation of the document. </a:t>
            </a:r>
          </a:p>
          <a:p>
            <a:endParaRPr lang="en-US" dirty="0"/>
          </a:p>
          <a:p>
            <a:r>
              <a:rPr lang="en-US" dirty="0" smtClean="0"/>
              <a:t>Participants for the current burn annex include experienced burn responders. Knowing that the region has many burn personnel, THPC would like to ask if anyone is available to participate in the monthly annex meetings, it would provide information to help guide the process of the document. Having experienced participants would allow the group to gather as much information as possible. Participants could have experience in either burn care and/or wound care. THPC would love to have experience from all aspects involved in this type of care and not just strictly in patient care.  </a:t>
            </a:r>
            <a:endParaRPr lang="en-US" dirty="0"/>
          </a:p>
        </p:txBody>
      </p:sp>
    </p:spTree>
    <p:extLst>
      <p:ext uri="{BB962C8B-B14F-4D97-AF65-F5344CB8AC3E}">
        <p14:creationId xmlns:p14="http://schemas.microsoft.com/office/powerpoint/2010/main" val="837510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SMAT Bi-</a:t>
            </a:r>
            <a:r>
              <a:rPr lang="en-US" dirty="0" err="1" smtClean="0"/>
              <a:t>mOnthly</a:t>
            </a:r>
            <a:r>
              <a:rPr lang="en-US" dirty="0" smtClean="0"/>
              <a:t> Meetings</a:t>
            </a:r>
            <a:endParaRPr lang="en-US" dirty="0"/>
          </a:p>
        </p:txBody>
      </p:sp>
      <p:sp>
        <p:nvSpPr>
          <p:cNvPr id="3" name="Text Placeholder 2"/>
          <p:cNvSpPr>
            <a:spLocks noGrp="1"/>
          </p:cNvSpPr>
          <p:nvPr>
            <p:ph type="body" idx="1"/>
          </p:nvPr>
        </p:nvSpPr>
        <p:spPr/>
        <p:txBody>
          <a:bodyPr/>
          <a:lstStyle/>
          <a:p>
            <a:pPr marL="114300" indent="0" algn="ctr">
              <a:buNone/>
            </a:pPr>
            <a:r>
              <a:rPr lang="en-US" dirty="0" smtClean="0"/>
              <a:t>Our Bi-Monthly Meetings consist of Medi</a:t>
            </a:r>
            <a:r>
              <a:rPr lang="en-US" dirty="0" smtClean="0"/>
              <a:t>cal and Logistics training. The December meeting will have a holiday dinner provided during a presentation by guest speaker </a:t>
            </a:r>
            <a:r>
              <a:rPr lang="en-US" dirty="0" err="1" smtClean="0"/>
              <a:t>michelle</a:t>
            </a:r>
            <a:r>
              <a:rPr lang="en-US" dirty="0" smtClean="0"/>
              <a:t> Brock, CEM.</a:t>
            </a:r>
            <a:endParaRPr lang="en-US" dirty="0" smtClean="0"/>
          </a:p>
          <a:p>
            <a:pPr marL="114300" indent="0">
              <a:buNone/>
            </a:pPr>
            <a:endParaRPr lang="en-US" dirty="0"/>
          </a:p>
          <a:p>
            <a:r>
              <a:rPr lang="en-US" dirty="0" smtClean="0">
                <a:effectLst/>
              </a:rPr>
              <a:t>Michelle </a:t>
            </a:r>
            <a:r>
              <a:rPr lang="en-US" dirty="0">
                <a:effectLst/>
              </a:rPr>
              <a:t>Brock, CEM – </a:t>
            </a:r>
            <a:r>
              <a:rPr lang="en-US" u="sng" dirty="0" smtClean="0">
                <a:effectLst/>
                <a:hlinkClick r:id="rId2"/>
              </a:rPr>
              <a:t>michelleb@cityofws.org</a:t>
            </a:r>
            <a:endParaRPr lang="en-US" dirty="0">
              <a:effectLst/>
            </a:endParaRPr>
          </a:p>
          <a:p>
            <a:pPr marL="114300" indent="0" algn="ctr">
              <a:buNone/>
            </a:pPr>
            <a:r>
              <a:rPr lang="en-US" sz="900" dirty="0">
                <a:effectLst/>
              </a:rPr>
              <a:t>Michelle Brock has been with the Winston-Salem/Forsyth County Office of Emergency Management since October of 2005, and an employee of the City of Winston-Salem since April of 1999. Her career with the City of Winston-Salem began as an Assistant Chemist in the Utilities Department. She is an Executive Level Emergency Manager with the State of North Carolina and in February of 2015, Michelle earned the designation of CEM (Certified Emergency Manager) through the International Association of Emergency Managers. Over the years, Michelle has coordinated many local and regional projects and has been recognized at the local, state and national levels for projects and events that enhance emergency management and preparedness. She also created and manages a regional animal response team (Piedmont Emergency Animal Response Team - PEART), and the Forsyth County Incident Management Team. Currently, Michelle is an administrator of the county-wide </a:t>
            </a:r>
            <a:r>
              <a:rPr lang="en-US" sz="900" dirty="0" smtClean="0">
                <a:effectLst/>
              </a:rPr>
              <a:t>Web EOC </a:t>
            </a:r>
            <a:r>
              <a:rPr lang="en-US" sz="900" dirty="0">
                <a:effectLst/>
              </a:rPr>
              <a:t>software and delivers training to </a:t>
            </a:r>
            <a:r>
              <a:rPr lang="en-US" sz="900" dirty="0" smtClean="0">
                <a:effectLst/>
              </a:rPr>
              <a:t>Web EOC </a:t>
            </a:r>
            <a:r>
              <a:rPr lang="en-US" sz="900" dirty="0">
                <a:effectLst/>
              </a:rPr>
              <a:t>end users and technical support staff. She is the First Vice President of the North Carolina Emergency Management Association and the Chair of NCEMA’s Training Committee. Michelle also serves on NCEM’s E-Learning Working Group and NC Department of Agriculture &amp; Consumer Services’ Animal Emergency Response Working Group. Michelle has deployed to help other NC emergency managers and communities during Hurricanes Matthew, Florence, and Dorian and during the Party Rock Wildfires.</a:t>
            </a:r>
          </a:p>
          <a:p>
            <a:pPr marL="114300" indent="0" algn="ctr">
              <a:buNone/>
            </a:pPr>
            <a:endParaRPr lang="en-US" dirty="0" smtClean="0"/>
          </a:p>
          <a:p>
            <a:pPr marL="114300" indent="0" algn="ctr">
              <a:buNone/>
            </a:pPr>
            <a:r>
              <a:rPr lang="en-US" b="1" i="1" dirty="0" smtClean="0"/>
              <a:t>December 7</a:t>
            </a:r>
            <a:r>
              <a:rPr lang="en-US" b="1" i="1" baseline="30000" dirty="0" smtClean="0"/>
              <a:t>th</a:t>
            </a:r>
            <a:r>
              <a:rPr lang="en-US" b="1" i="1" dirty="0" smtClean="0"/>
              <a:t>, 2021 7:00 PM- 10:00 PM</a:t>
            </a:r>
          </a:p>
          <a:p>
            <a:pPr marL="114300" indent="0" algn="ctr">
              <a:buNone/>
            </a:pPr>
            <a:endParaRPr lang="en-US" b="1" i="1" dirty="0"/>
          </a:p>
          <a:p>
            <a:pPr marL="114300" indent="0" algn="ctr">
              <a:buNone/>
            </a:pPr>
            <a:r>
              <a:rPr lang="en-US" b="1" i="1" dirty="0" smtClean="0"/>
              <a:t>**PLEASE register in TERMS if you are attending as this will have a limited capacity available**</a:t>
            </a:r>
            <a:endParaRPr lang="en-US" b="1" i="1" dirty="0" smtClean="0"/>
          </a:p>
        </p:txBody>
      </p:sp>
    </p:spTree>
    <p:extLst>
      <p:ext uri="{BB962C8B-B14F-4D97-AF65-F5344CB8AC3E}">
        <p14:creationId xmlns:p14="http://schemas.microsoft.com/office/powerpoint/2010/main" val="9293073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t>Deployment Update</a:t>
            </a:r>
            <a:r>
              <a:rPr lang="en" dirty="0"/>
              <a:t>	</a:t>
            </a:r>
            <a:endParaRPr dirty="0"/>
          </a:p>
        </p:txBody>
      </p:sp>
      <p:sp>
        <p:nvSpPr>
          <p:cNvPr id="69" name="Google Shape;69;p15"/>
          <p:cNvSpPr txBox="1">
            <a:spLocks noGrp="1"/>
          </p:cNvSpPr>
          <p:nvPr>
            <p:ph type="body" idx="1"/>
          </p:nvPr>
        </p:nvSpPr>
        <p:spPr>
          <a:prstGeom prst="rect">
            <a:avLst/>
          </a:prstGeom>
        </p:spPr>
        <p:txBody>
          <a:bodyPr spcFirstLastPara="1" wrap="square" lIns="91425" tIns="91425" rIns="91425" bIns="91425" anchor="t" anchorCtr="0">
            <a:noAutofit/>
          </a:bodyPr>
          <a:lstStyle/>
          <a:p>
            <a:pPr marL="114300" indent="0">
              <a:buNone/>
            </a:pPr>
            <a:r>
              <a:rPr lang="en-US" sz="1200" i="1" dirty="0" smtClean="0">
                <a:effectLst/>
              </a:rPr>
              <a:t>		*Deployments Listed Last Meeting*								*Activities*</a:t>
            </a:r>
          </a:p>
          <a:p>
            <a:pPr marL="114300" indent="0">
              <a:buNone/>
            </a:pPr>
            <a:r>
              <a:rPr lang="en-US" sz="1200" i="1" dirty="0" smtClean="0">
                <a:effectLst/>
              </a:rPr>
              <a:t>	Medical </a:t>
            </a:r>
            <a:r>
              <a:rPr lang="en-US" sz="1200" i="1" dirty="0">
                <a:effectLst/>
              </a:rPr>
              <a:t>Mobile Unit:</a:t>
            </a:r>
            <a:endParaRPr lang="en-US" sz="1200" dirty="0">
              <a:effectLst/>
            </a:endParaRPr>
          </a:p>
          <a:p>
            <a:pPr marL="114300" indent="0">
              <a:buNone/>
            </a:pPr>
            <a:r>
              <a:rPr lang="en-US" sz="1200" dirty="0">
                <a:effectLst/>
              </a:rPr>
              <a:t>Faith Fest- Wilkes Community College:  </a:t>
            </a:r>
            <a:r>
              <a:rPr lang="en-US" sz="1200" dirty="0" smtClean="0">
                <a:effectLst/>
              </a:rPr>
              <a:t>8/26-8/30/2021				MMU had a successful deployment</a:t>
            </a:r>
            <a:endParaRPr lang="en-US" sz="1200" dirty="0">
              <a:effectLst/>
            </a:endParaRPr>
          </a:p>
          <a:p>
            <a:pPr marL="114300" indent="0">
              <a:buNone/>
            </a:pPr>
            <a:r>
              <a:rPr lang="en-US" sz="1200" dirty="0">
                <a:effectLst/>
              </a:rPr>
              <a:t>Merle Fest- Wilkes Community College: </a:t>
            </a:r>
            <a:r>
              <a:rPr lang="en-US" sz="1200" dirty="0" smtClean="0">
                <a:effectLst/>
              </a:rPr>
              <a:t>9/7-9/20/2021				MMU had a successful Deployment</a:t>
            </a:r>
            <a:endParaRPr lang="en-US" sz="1200" dirty="0">
              <a:effectLst/>
            </a:endParaRPr>
          </a:p>
          <a:p>
            <a:pPr marL="114300" indent="0">
              <a:buNone/>
            </a:pPr>
            <a:r>
              <a:rPr lang="en-US" sz="1200" dirty="0" err="1">
                <a:effectLst/>
              </a:rPr>
              <a:t>Cheerwine</a:t>
            </a:r>
            <a:r>
              <a:rPr lang="en-US" sz="1200" dirty="0">
                <a:effectLst/>
              </a:rPr>
              <a:t> Fest- Salisbury NC: </a:t>
            </a:r>
            <a:r>
              <a:rPr lang="en-US" sz="1200" dirty="0" smtClean="0">
                <a:effectLst/>
              </a:rPr>
              <a:t>9/17-9/18/2021						Festival Cancelled</a:t>
            </a:r>
            <a:endParaRPr lang="en-US" sz="1200" dirty="0">
              <a:effectLst/>
            </a:endParaRPr>
          </a:p>
          <a:p>
            <a:pPr marL="114300" indent="0">
              <a:buNone/>
            </a:pPr>
            <a:r>
              <a:rPr lang="en-US" sz="1200" dirty="0">
                <a:effectLst/>
              </a:rPr>
              <a:t>Apple Fest- Wilkes Rescue Squad: </a:t>
            </a:r>
            <a:r>
              <a:rPr lang="en-US" sz="1200" dirty="0" smtClean="0">
                <a:effectLst/>
              </a:rPr>
              <a:t>10/1-10/3/2021					Festival Cancelled</a:t>
            </a:r>
            <a:endParaRPr lang="en-US" sz="1200" dirty="0">
              <a:effectLst/>
            </a:endParaRPr>
          </a:p>
          <a:p>
            <a:pPr marL="114300" indent="0">
              <a:buNone/>
            </a:pPr>
            <a:r>
              <a:rPr lang="en-US" sz="1200" dirty="0" smtClean="0">
                <a:effectLst/>
              </a:rPr>
              <a:t>	</a:t>
            </a:r>
            <a:r>
              <a:rPr lang="en-US" sz="1200" i="1" dirty="0" smtClean="0">
                <a:effectLst/>
              </a:rPr>
              <a:t>Spot </a:t>
            </a:r>
            <a:r>
              <a:rPr lang="en-US" sz="1200" i="1" dirty="0">
                <a:effectLst/>
              </a:rPr>
              <a:t>Coolers</a:t>
            </a:r>
            <a:r>
              <a:rPr lang="en-US" sz="1200" i="1" dirty="0" smtClean="0">
                <a:effectLst/>
              </a:rPr>
              <a:t>:	</a:t>
            </a:r>
            <a:endParaRPr lang="en-US" sz="1200" i="1" dirty="0">
              <a:effectLst/>
            </a:endParaRPr>
          </a:p>
          <a:p>
            <a:pPr marL="114300" indent="0">
              <a:buNone/>
            </a:pPr>
            <a:r>
              <a:rPr lang="en-US" sz="1200" dirty="0">
                <a:effectLst/>
              </a:rPr>
              <a:t>Peace Haven family Clinic </a:t>
            </a:r>
            <a:r>
              <a:rPr lang="en-US" sz="1200" dirty="0" smtClean="0">
                <a:effectLst/>
              </a:rPr>
              <a:t>9/2-9/12/2021						The clinic was able to complete the 													</a:t>
            </a:r>
            <a:r>
              <a:rPr lang="en-US" sz="1200" dirty="0">
                <a:effectLst/>
              </a:rPr>
              <a:t>	</a:t>
            </a:r>
            <a:r>
              <a:rPr lang="en-US" sz="1200" dirty="0" smtClean="0">
                <a:effectLst/>
              </a:rPr>
              <a:t>			maintenance on the facilities HVAC </a:t>
            </a:r>
          </a:p>
          <a:p>
            <a:pPr marL="114300" indent="0">
              <a:buNone/>
            </a:pPr>
            <a:r>
              <a:rPr lang="en-US" sz="1200" dirty="0" smtClean="0">
                <a:effectLst/>
              </a:rPr>
              <a:t>														2 days earlier than expected. The spot coolers</a:t>
            </a:r>
          </a:p>
          <a:p>
            <a:pPr marL="114300" indent="0">
              <a:buNone/>
            </a:pPr>
            <a:r>
              <a:rPr lang="en-US" sz="1200" dirty="0" smtClean="0">
                <a:effectLst/>
              </a:rPr>
              <a:t> 														successfully cooled the building with no issues. </a:t>
            </a:r>
            <a:endParaRPr lang="en-US" sz="1200" dirty="0">
              <a:effectLst/>
            </a:endParaRPr>
          </a:p>
          <a:p>
            <a:pPr marL="114300" indent="0">
              <a:buNone/>
            </a:pPr>
            <a:r>
              <a:rPr lang="en-US" sz="1200" dirty="0">
                <a:effectLst/>
              </a:rPr>
              <a:t> </a:t>
            </a:r>
            <a:r>
              <a:rPr lang="en-US" sz="1200" dirty="0" smtClean="0">
                <a:effectLst/>
              </a:rPr>
              <a:t>	</a:t>
            </a:r>
            <a:r>
              <a:rPr lang="en-US" sz="1200" i="1" dirty="0" smtClean="0">
                <a:effectLst/>
              </a:rPr>
              <a:t>Kubota</a:t>
            </a:r>
            <a:r>
              <a:rPr lang="en-US" sz="1200" i="1" dirty="0">
                <a:effectLst/>
              </a:rPr>
              <a:t>:</a:t>
            </a:r>
          </a:p>
          <a:p>
            <a:pPr marL="114300" indent="0">
              <a:buNone/>
            </a:pPr>
            <a:r>
              <a:rPr lang="en-US" sz="1200" dirty="0">
                <a:effectLst/>
              </a:rPr>
              <a:t>Iredell County Fair- Iredell County: </a:t>
            </a:r>
            <a:r>
              <a:rPr lang="en-US" sz="1200" dirty="0" smtClean="0">
                <a:effectLst/>
              </a:rPr>
              <a:t>9/2-9/12-2021				Kubota transported patients to their MMU set up</a:t>
            </a:r>
            <a:endParaRPr lang="en-US" sz="1200" dirty="0">
              <a:effectLst/>
            </a:endParaRPr>
          </a:p>
          <a:p>
            <a:pPr marL="114300" indent="0">
              <a:buNone/>
            </a:pPr>
            <a:r>
              <a:rPr lang="en-US" sz="1200" dirty="0" smtClean="0">
                <a:effectLst/>
              </a:rPr>
              <a:t>	</a:t>
            </a:r>
            <a:r>
              <a:rPr lang="en-US" sz="1200" i="1" dirty="0" smtClean="0">
                <a:effectLst/>
              </a:rPr>
              <a:t>Forts </a:t>
            </a:r>
            <a:r>
              <a:rPr lang="en-US" sz="1200" i="1" dirty="0">
                <a:effectLst/>
              </a:rPr>
              <a:t>Box:</a:t>
            </a:r>
            <a:endParaRPr lang="en-US" sz="1200" dirty="0">
              <a:effectLst/>
            </a:endParaRPr>
          </a:p>
          <a:p>
            <a:pPr marL="114300" indent="0">
              <a:buNone/>
            </a:pPr>
            <a:r>
              <a:rPr lang="en-US" sz="1200" dirty="0">
                <a:effectLst/>
              </a:rPr>
              <a:t>Wake Forest Baptist Health Flu Campaign: 9/27-11/5/2021</a:t>
            </a:r>
          </a:p>
          <a:p>
            <a:pPr marL="114300" indent="0">
              <a:buNone/>
            </a:pPr>
            <a:r>
              <a:rPr lang="en-US" sz="1200" dirty="0">
                <a:effectLst/>
              </a:rPr>
              <a:t>High Point Regional Hospital </a:t>
            </a:r>
            <a:r>
              <a:rPr lang="en-US" sz="1200" dirty="0" smtClean="0">
                <a:effectLst/>
              </a:rPr>
              <a:t>								Demobilized last week.</a:t>
            </a:r>
            <a:endParaRPr lang="en-US" sz="1200" dirty="0">
              <a:effectLst/>
            </a:endParaRPr>
          </a:p>
          <a:p>
            <a:pPr marL="114300" indent="0">
              <a:buNone/>
            </a:pPr>
            <a:r>
              <a:rPr lang="en-US" sz="1200" dirty="0">
                <a:effectLst/>
              </a:rPr>
              <a:t>Wake Forest Baptist Health Winston </a:t>
            </a:r>
            <a:r>
              <a:rPr lang="en-US" sz="1200" dirty="0" smtClean="0">
                <a:effectLst/>
              </a:rPr>
              <a:t>Campus					Extended until May for employee testing 																requirements</a:t>
            </a:r>
            <a:endParaRPr lang="en-US" sz="1200" dirty="0">
              <a:effectLst/>
            </a:endParaRPr>
          </a:p>
          <a:p>
            <a:pPr marL="457200" lvl="1" indent="0">
              <a:buNone/>
            </a:pPr>
            <a:endParaRPr lang="en-US" sz="1050" dirty="0"/>
          </a:p>
          <a:p>
            <a:pPr marL="457200" lvl="1" indent="0">
              <a:buNone/>
            </a:pPr>
            <a:endParaRPr lang="en-US" sz="1050"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Regional Support</a:t>
            </a:r>
            <a:endParaRPr lang="en-US" dirty="0"/>
          </a:p>
        </p:txBody>
      </p:sp>
      <p:sp>
        <p:nvSpPr>
          <p:cNvPr id="3" name="Text Placeholder 2"/>
          <p:cNvSpPr>
            <a:spLocks noGrp="1"/>
          </p:cNvSpPr>
          <p:nvPr>
            <p:ph type="body" idx="1"/>
          </p:nvPr>
        </p:nvSpPr>
        <p:spPr/>
        <p:txBody>
          <a:bodyPr/>
          <a:lstStyle/>
          <a:p>
            <a:pPr marL="114300" indent="0" algn="ctr">
              <a:buNone/>
            </a:pPr>
            <a:r>
              <a:rPr lang="en-US" sz="1200" b="1" i="1" dirty="0" smtClean="0">
                <a:effectLst/>
              </a:rPr>
              <a:t>Regional Medical Support</a:t>
            </a:r>
          </a:p>
          <a:p>
            <a:pPr marL="114300" indent="0">
              <a:buNone/>
            </a:pPr>
            <a:r>
              <a:rPr lang="en-US" sz="1200" dirty="0" smtClean="0">
                <a:effectLst/>
              </a:rPr>
              <a:t>					LTV Vents: 24 									Kangaroo </a:t>
            </a:r>
            <a:r>
              <a:rPr lang="en-US" sz="1200" dirty="0">
                <a:effectLst/>
              </a:rPr>
              <a:t>Feeding Pumps: </a:t>
            </a:r>
            <a:r>
              <a:rPr lang="en-US" sz="1200" dirty="0" smtClean="0">
                <a:effectLst/>
              </a:rPr>
              <a:t>4</a:t>
            </a:r>
            <a:endParaRPr lang="en-US" sz="1200" dirty="0">
              <a:effectLst/>
            </a:endParaRPr>
          </a:p>
          <a:p>
            <a:pPr marL="114300" indent="0">
              <a:buNone/>
            </a:pPr>
            <a:r>
              <a:rPr lang="en-US" sz="1200" dirty="0" smtClean="0">
                <a:effectLst/>
              </a:rPr>
              <a:t>					Monitors: 9 		 							Welch Allyn Vital Sign Machines: 10</a:t>
            </a:r>
          </a:p>
          <a:p>
            <a:pPr marL="114300" indent="0" algn="ctr">
              <a:buNone/>
            </a:pPr>
            <a:r>
              <a:rPr lang="en-US" sz="1200" dirty="0" smtClean="0">
                <a:effectLst/>
              </a:rPr>
              <a:t>Randolph Hospital- Wake Forest Baptist Health Assist- High Flow Oxygen Deliver System</a:t>
            </a:r>
          </a:p>
          <a:p>
            <a:pPr marL="114300" indent="0" algn="ctr">
              <a:buNone/>
            </a:pPr>
            <a:r>
              <a:rPr lang="en-US" sz="1200" dirty="0" smtClean="0">
                <a:effectLst/>
              </a:rPr>
              <a:t>Provided 50 PAPRS to the region for support </a:t>
            </a:r>
          </a:p>
          <a:p>
            <a:pPr marL="114300" indent="0" algn="ctr">
              <a:buNone/>
            </a:pPr>
            <a:r>
              <a:rPr lang="en-US" sz="1200" b="1" i="1" dirty="0" smtClean="0">
                <a:effectLst/>
              </a:rPr>
              <a:t>PPE Support</a:t>
            </a:r>
          </a:p>
          <a:p>
            <a:pPr marL="114300" indent="0" algn="ctr">
              <a:buNone/>
            </a:pPr>
            <a:r>
              <a:rPr lang="en-US" sz="1200" dirty="0" err="1" smtClean="0">
                <a:effectLst/>
              </a:rPr>
              <a:t>mAb</a:t>
            </a:r>
            <a:r>
              <a:rPr lang="en-US" sz="1200" dirty="0" smtClean="0">
                <a:effectLst/>
              </a:rPr>
              <a:t> Clinic in Wilkes County</a:t>
            </a:r>
          </a:p>
          <a:p>
            <a:pPr marL="114300" indent="0" algn="ctr">
              <a:buNone/>
            </a:pPr>
            <a:r>
              <a:rPr lang="en-US" sz="1200" dirty="0" smtClean="0">
                <a:effectLst/>
              </a:rPr>
              <a:t>Several Long Term Care Facilities</a:t>
            </a:r>
          </a:p>
          <a:p>
            <a:pPr marL="114300" indent="0" algn="ctr">
              <a:buNone/>
            </a:pPr>
            <a:r>
              <a:rPr lang="en-US" sz="1200" dirty="0" smtClean="0">
                <a:effectLst/>
              </a:rPr>
              <a:t>EMS Agencies</a:t>
            </a:r>
          </a:p>
          <a:p>
            <a:pPr marL="114300" indent="0" algn="ctr">
              <a:buNone/>
            </a:pPr>
            <a:r>
              <a:rPr lang="en-US" sz="1200" b="1" i="1" dirty="0" smtClean="0">
                <a:effectLst/>
              </a:rPr>
              <a:t>Asset Support</a:t>
            </a:r>
          </a:p>
          <a:p>
            <a:pPr marL="114300" indent="0" algn="ctr">
              <a:buNone/>
            </a:pPr>
            <a:r>
              <a:rPr lang="en-US" sz="1200" dirty="0" smtClean="0">
                <a:effectLst/>
              </a:rPr>
              <a:t>Fall Furniture Market: MMU- High Point, Guilford County</a:t>
            </a:r>
          </a:p>
          <a:p>
            <a:pPr marL="114300" indent="0" algn="ctr">
              <a:buNone/>
            </a:pPr>
            <a:r>
              <a:rPr lang="en-US" sz="1200" dirty="0" smtClean="0">
                <a:effectLst/>
              </a:rPr>
              <a:t>Horizons Long Term Care: Spot Coolers x 5 Forsyth County</a:t>
            </a:r>
          </a:p>
          <a:p>
            <a:pPr marL="114300" indent="0" algn="ctr">
              <a:buNone/>
            </a:pPr>
            <a:r>
              <a:rPr lang="en-US" sz="1200" dirty="0" smtClean="0">
                <a:effectLst/>
              </a:rPr>
              <a:t>Tour De </a:t>
            </a:r>
            <a:r>
              <a:rPr lang="en-US" sz="1200" dirty="0" err="1" smtClean="0">
                <a:effectLst/>
              </a:rPr>
              <a:t>Tanglewood</a:t>
            </a:r>
            <a:r>
              <a:rPr lang="en-US" sz="1200" dirty="0" smtClean="0">
                <a:effectLst/>
              </a:rPr>
              <a:t>: MMU/M8/Generator/Kubota- Forsyth County</a:t>
            </a:r>
          </a:p>
          <a:p>
            <a:pPr marL="114300" indent="0" algn="ctr">
              <a:buNone/>
            </a:pPr>
            <a:r>
              <a:rPr lang="en-US" sz="1200" b="1" i="1" dirty="0" smtClean="0">
                <a:effectLst/>
              </a:rPr>
              <a:t>Regional Document Support</a:t>
            </a:r>
          </a:p>
          <a:p>
            <a:pPr marL="114300" indent="0" algn="ctr">
              <a:buNone/>
            </a:pPr>
            <a:r>
              <a:rPr lang="en-US" sz="1200" dirty="0" smtClean="0">
                <a:effectLst/>
              </a:rPr>
              <a:t>Adams Farm Living and Rehabilitation</a:t>
            </a:r>
            <a:endParaRPr lang="en-US" sz="1200" dirty="0" smtClean="0">
              <a:effectLst/>
            </a:endParaRPr>
          </a:p>
          <a:p>
            <a:pPr marL="114300" indent="0" algn="ctr">
              <a:buNone/>
            </a:pPr>
            <a:endParaRPr lang="en-US" sz="1200" dirty="0">
              <a:effectLst/>
            </a:endParaRPr>
          </a:p>
        </p:txBody>
      </p:sp>
    </p:spTree>
    <p:extLst>
      <p:ext uri="{BB962C8B-B14F-4D97-AF65-F5344CB8AC3E}">
        <p14:creationId xmlns:p14="http://schemas.microsoft.com/office/powerpoint/2010/main" val="33752596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participation</a:t>
            </a:r>
            <a:endParaRPr lang="en-US" dirty="0"/>
          </a:p>
        </p:txBody>
      </p:sp>
      <p:sp>
        <p:nvSpPr>
          <p:cNvPr id="3" name="Text Placeholder 2"/>
          <p:cNvSpPr>
            <a:spLocks noGrp="1"/>
          </p:cNvSpPr>
          <p:nvPr>
            <p:ph type="body" idx="1"/>
          </p:nvPr>
        </p:nvSpPr>
        <p:spPr>
          <a:xfrm>
            <a:off x="311700" y="1017724"/>
            <a:ext cx="8520600" cy="4038369"/>
          </a:xfrm>
        </p:spPr>
        <p:txBody>
          <a:bodyPr/>
          <a:lstStyle/>
          <a:p>
            <a:pPr marL="114300" indent="0" algn="ctr">
              <a:buNone/>
            </a:pPr>
            <a:r>
              <a:rPr lang="en-US" dirty="0" smtClean="0">
                <a:effectLst/>
              </a:rPr>
              <a:t>Classes: Planning Section Chief- 10/18-21/2021 Station 42 in Kernersville</a:t>
            </a:r>
            <a:endParaRPr lang="en-US" dirty="0">
              <a:effectLst/>
            </a:endParaRPr>
          </a:p>
          <a:p>
            <a:pPr marL="114300" indent="0" algn="ctr">
              <a:buNone/>
            </a:pPr>
            <a:r>
              <a:rPr lang="en-US" dirty="0">
                <a:effectLst/>
              </a:rPr>
              <a:t> </a:t>
            </a:r>
          </a:p>
          <a:p>
            <a:pPr marL="114300" indent="0" algn="ctr">
              <a:buNone/>
            </a:pPr>
            <a:r>
              <a:rPr lang="en-US" dirty="0">
                <a:effectLst/>
              </a:rPr>
              <a:t>Meetings: </a:t>
            </a:r>
            <a:r>
              <a:rPr lang="en-US" dirty="0" smtClean="0">
                <a:effectLst/>
              </a:rPr>
              <a:t>Initial Burn Annex</a:t>
            </a:r>
          </a:p>
          <a:p>
            <a:pPr marL="114300" indent="0" algn="ctr">
              <a:buNone/>
            </a:pPr>
            <a:r>
              <a:rPr lang="en-US" dirty="0" smtClean="0">
                <a:effectLst/>
              </a:rPr>
              <a:t>Monthly Steering Committee Meetings</a:t>
            </a:r>
            <a:r>
              <a:rPr lang="en-US" dirty="0">
                <a:effectLst/>
              </a:rPr>
              <a:t> </a:t>
            </a:r>
            <a:endParaRPr lang="en-US" dirty="0">
              <a:effectLst/>
            </a:endParaRPr>
          </a:p>
          <a:p>
            <a:pPr marL="114300" indent="0" algn="ctr">
              <a:buNone/>
            </a:pPr>
            <a:endParaRPr lang="en-US" dirty="0">
              <a:effectLst/>
            </a:endParaRPr>
          </a:p>
          <a:p>
            <a:pPr marL="114300" indent="0" algn="ctr">
              <a:buNone/>
            </a:pPr>
            <a:r>
              <a:rPr lang="en-US" dirty="0">
                <a:effectLst/>
              </a:rPr>
              <a:t>Bi-Monthly Meetings: </a:t>
            </a:r>
            <a:r>
              <a:rPr lang="en-US" dirty="0" smtClean="0">
                <a:effectLst/>
              </a:rPr>
              <a:t>10/5</a:t>
            </a:r>
            <a:r>
              <a:rPr lang="en-US" dirty="0" smtClean="0">
                <a:effectLst/>
              </a:rPr>
              <a:t>/2021- Cancelled</a:t>
            </a:r>
            <a:endParaRPr lang="en-US" dirty="0" smtClean="0">
              <a:effectLst/>
            </a:endParaRPr>
          </a:p>
          <a:p>
            <a:pPr marL="114300" indent="0" algn="ctr">
              <a:buNone/>
            </a:pPr>
            <a:endParaRPr lang="en-US" dirty="0">
              <a:effectLst/>
            </a:endParaRPr>
          </a:p>
          <a:p>
            <a:pPr marL="114300" indent="0" algn="ctr">
              <a:buNone/>
            </a:pPr>
            <a:r>
              <a:rPr lang="en-US" dirty="0" smtClean="0">
                <a:effectLst/>
              </a:rPr>
              <a:t>LEPC Meetings: </a:t>
            </a:r>
            <a:endParaRPr lang="en-US" dirty="0" smtClean="0">
              <a:effectLst/>
            </a:endParaRPr>
          </a:p>
          <a:p>
            <a:pPr marL="114300" indent="0" algn="ctr">
              <a:buNone/>
            </a:pPr>
            <a:r>
              <a:rPr lang="en-US" dirty="0" smtClean="0">
                <a:effectLst/>
              </a:rPr>
              <a:t>Stokes County</a:t>
            </a:r>
          </a:p>
          <a:p>
            <a:pPr marL="114300" indent="0" algn="ctr">
              <a:buNone/>
            </a:pPr>
            <a:r>
              <a:rPr lang="en-US" dirty="0" smtClean="0">
                <a:effectLst/>
              </a:rPr>
              <a:t>Davidson County</a:t>
            </a:r>
          </a:p>
          <a:p>
            <a:pPr marL="114300" indent="0" algn="ctr">
              <a:buNone/>
            </a:pPr>
            <a:r>
              <a:rPr lang="en-US" dirty="0" smtClean="0">
                <a:effectLst/>
              </a:rPr>
              <a:t>Rowan County</a:t>
            </a:r>
          </a:p>
          <a:p>
            <a:pPr marL="114300" indent="0" algn="ctr">
              <a:buNone/>
            </a:pPr>
            <a:endParaRPr lang="en-US" dirty="0" smtClean="0">
              <a:effectLst/>
            </a:endParaRPr>
          </a:p>
          <a:p>
            <a:pPr marL="114300" indent="0" algn="ctr">
              <a:buNone/>
            </a:pPr>
            <a:r>
              <a:rPr lang="en-US" dirty="0" smtClean="0">
                <a:effectLst/>
              </a:rPr>
              <a:t>If </a:t>
            </a:r>
            <a:r>
              <a:rPr lang="en-US" dirty="0" smtClean="0">
                <a:effectLst/>
              </a:rPr>
              <a:t>you are connected with a county emergency management office, please send us your schedule for upcoming </a:t>
            </a:r>
            <a:r>
              <a:rPr lang="en-US" dirty="0" smtClean="0">
                <a:effectLst/>
              </a:rPr>
              <a:t>meetings</a:t>
            </a:r>
            <a:endParaRPr lang="en-US" dirty="0"/>
          </a:p>
          <a:p>
            <a:pPr marL="114300" indent="0" algn="ctr">
              <a:buNone/>
            </a:pPr>
            <a:r>
              <a:rPr lang="en-US" sz="1200" dirty="0" smtClean="0"/>
              <a:t>The coalition and SMAT are both involved in several different avenues of training and information sharing. A benefit of having an 18 county </a:t>
            </a:r>
            <a:r>
              <a:rPr lang="en-US" sz="1200" dirty="0" smtClean="0"/>
              <a:t>region is having </a:t>
            </a:r>
            <a:r>
              <a:rPr lang="en-US" sz="1200" dirty="0" smtClean="0"/>
              <a:t>the opportunities to be involved with various different </a:t>
            </a:r>
            <a:r>
              <a:rPr lang="en-US" sz="1200" dirty="0" smtClean="0"/>
              <a:t>exercises </a:t>
            </a:r>
            <a:r>
              <a:rPr lang="en-US" sz="1200" dirty="0" smtClean="0"/>
              <a:t>and planning events. In order for </a:t>
            </a:r>
            <a:r>
              <a:rPr lang="en-US" sz="1200" dirty="0" smtClean="0"/>
              <a:t>THPC</a:t>
            </a:r>
            <a:r>
              <a:rPr lang="en-US" sz="1200" dirty="0" smtClean="0"/>
              <a:t> </a:t>
            </a:r>
            <a:r>
              <a:rPr lang="en-US" sz="1200" dirty="0" smtClean="0"/>
              <a:t>to provide the best service to our region, it is extremely helpful to be involved with </a:t>
            </a:r>
            <a:r>
              <a:rPr lang="en-US" sz="1200" dirty="0" smtClean="0"/>
              <a:t>everyone </a:t>
            </a:r>
            <a:r>
              <a:rPr lang="en-US" sz="1200" dirty="0" smtClean="0"/>
              <a:t>and what you are doing within your area</a:t>
            </a:r>
            <a:r>
              <a:rPr lang="en-US" dirty="0" smtClean="0"/>
              <a:t>. </a:t>
            </a:r>
            <a:endParaRPr lang="en-US" dirty="0"/>
          </a:p>
        </p:txBody>
      </p:sp>
    </p:spTree>
    <p:extLst>
      <p:ext uri="{BB962C8B-B14F-4D97-AF65-F5344CB8AC3E}">
        <p14:creationId xmlns:p14="http://schemas.microsoft.com/office/powerpoint/2010/main" val="3589219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Asset update</a:t>
            </a:r>
            <a:endParaRPr lang="en-US" dirty="0"/>
          </a:p>
        </p:txBody>
      </p:sp>
      <p:sp>
        <p:nvSpPr>
          <p:cNvPr id="3" name="Text Placeholder 2"/>
          <p:cNvSpPr>
            <a:spLocks noGrp="1"/>
          </p:cNvSpPr>
          <p:nvPr>
            <p:ph type="body" idx="1"/>
          </p:nvPr>
        </p:nvSpPr>
        <p:spPr/>
        <p:txBody>
          <a:bodyPr/>
          <a:lstStyle/>
          <a:p>
            <a:pPr marL="114300" indent="0">
              <a:buNone/>
            </a:pPr>
            <a:r>
              <a:rPr lang="en-US" dirty="0" smtClean="0"/>
              <a:t>The New MMU is complete and ready for deployment. It can assist with planned events and disaster incidents. it has a 6 bed capability along with oxygen and communications capabilities. Time to deploy this with no prior notice would depend on a variety of things but is estimated at 1-2 hours. </a:t>
            </a:r>
            <a:endParaRPr lang="en-US" dirty="0"/>
          </a:p>
        </p:txBody>
      </p:sp>
      <p:pic>
        <p:nvPicPr>
          <p:cNvPr id="5" name="Picture 4"/>
          <p:cNvPicPr>
            <a:picLocks noChangeAspect="1"/>
          </p:cNvPicPr>
          <p:nvPr/>
        </p:nvPicPr>
        <p:blipFill>
          <a:blip r:embed="rId2"/>
          <a:stretch>
            <a:fillRect/>
          </a:stretch>
        </p:blipFill>
        <p:spPr>
          <a:xfrm>
            <a:off x="3630142" y="2256517"/>
            <a:ext cx="4756571" cy="2342784"/>
          </a:xfrm>
          <a:prstGeom prst="rect">
            <a:avLst/>
          </a:prstGeom>
        </p:spPr>
      </p:pic>
    </p:spTree>
    <p:extLst>
      <p:ext uri="{BB962C8B-B14F-4D97-AF65-F5344CB8AC3E}">
        <p14:creationId xmlns:p14="http://schemas.microsoft.com/office/powerpoint/2010/main" val="18228469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Long term care facilities</a:t>
            </a:r>
            <a:endParaRPr lang="en-US" dirty="0"/>
          </a:p>
        </p:txBody>
      </p:sp>
      <p:sp>
        <p:nvSpPr>
          <p:cNvPr id="3" name="Text Placeholder 2"/>
          <p:cNvSpPr>
            <a:spLocks noGrp="1"/>
          </p:cNvSpPr>
          <p:nvPr>
            <p:ph type="body" idx="1"/>
          </p:nvPr>
        </p:nvSpPr>
        <p:spPr/>
        <p:txBody>
          <a:bodyPr/>
          <a:lstStyle/>
          <a:p>
            <a:pPr marL="114300" indent="0" algn="ctr">
              <a:buNone/>
            </a:pPr>
            <a:r>
              <a:rPr lang="en-US" dirty="0" smtClean="0"/>
              <a:t>Having two LTC Coordinators at the coalition, we are continuously contacting and communicating with LTCs to assist with PPE and Staffing needs. Working with the state in this matter, we communicate with facilities to find out current situational statuses. Recording this information, the state coordinates with the given information to assist with facility needs. </a:t>
            </a:r>
          </a:p>
          <a:p>
            <a:pPr marL="114300" indent="0" algn="ctr">
              <a:buNone/>
            </a:pPr>
            <a:endParaRPr lang="en-US" dirty="0"/>
          </a:p>
          <a:p>
            <a:pPr marL="114300" indent="0" algn="ctr">
              <a:buNone/>
            </a:pPr>
            <a:r>
              <a:rPr lang="en-US" dirty="0" smtClean="0"/>
              <a:t>Last year LTCs gained assistance from the state with paid volunteers. </a:t>
            </a:r>
            <a:r>
              <a:rPr lang="en-US" smtClean="0"/>
              <a:t>This year </a:t>
            </a:r>
            <a:r>
              <a:rPr lang="en-US" dirty="0" smtClean="0"/>
              <a:t>there is a pool of volunteers that are given a stipend. Staffing has been an issue for the majority of the COVID response, but not having the ability to pay each volunteer, this is the solution to the lack of capability. </a:t>
            </a:r>
          </a:p>
          <a:p>
            <a:pPr marL="114300" indent="0" algn="ctr">
              <a:buNone/>
            </a:pPr>
            <a:endParaRPr lang="en-US" dirty="0"/>
          </a:p>
          <a:p>
            <a:pPr marL="114300" indent="0" algn="ctr">
              <a:buNone/>
            </a:pPr>
            <a:r>
              <a:rPr lang="en-US" dirty="0" smtClean="0"/>
              <a:t>Tiffany, Administrative Assistant, has taken the last few months to call and communicate with all of the LTCs within the region. Gaining most of their emails, and contact information, we will be able to communicate specifically with LTCs. This will allow the coalition to maintain response levels with LTCs being the main focus. </a:t>
            </a:r>
            <a:endParaRPr lang="en-US" dirty="0"/>
          </a:p>
        </p:txBody>
      </p:sp>
    </p:spTree>
    <p:extLst>
      <p:ext uri="{BB962C8B-B14F-4D97-AF65-F5344CB8AC3E}">
        <p14:creationId xmlns:p14="http://schemas.microsoft.com/office/powerpoint/2010/main" val="19057337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Long term care facilities</a:t>
            </a:r>
            <a:endParaRPr lang="en-US" dirty="0"/>
          </a:p>
        </p:txBody>
      </p:sp>
      <p:sp>
        <p:nvSpPr>
          <p:cNvPr id="3" name="Text Placeholder 2"/>
          <p:cNvSpPr>
            <a:spLocks noGrp="1"/>
          </p:cNvSpPr>
          <p:nvPr>
            <p:ph type="body" idx="1"/>
          </p:nvPr>
        </p:nvSpPr>
        <p:spPr/>
        <p:txBody>
          <a:bodyPr/>
          <a:lstStyle/>
          <a:p>
            <a:pPr marL="114300" indent="0" algn="ctr">
              <a:buNone/>
            </a:pPr>
            <a:r>
              <a:rPr lang="en-US" dirty="0" smtClean="0"/>
              <a:t>In the upcoming weeks, Thomas and Tiffany</a:t>
            </a:r>
            <a:r>
              <a:rPr lang="en-US" dirty="0" smtClean="0"/>
              <a:t> will start to schedule calls with all LTC participants within the region. In doing this we will be able to update each facility with state changes, CMS updates, and various other points of information utilized particularly for LTCs.</a:t>
            </a:r>
          </a:p>
          <a:p>
            <a:pPr marL="114300" indent="0" algn="ctr">
              <a:buNone/>
            </a:pPr>
            <a:endParaRPr lang="en-US" dirty="0"/>
          </a:p>
          <a:p>
            <a:pPr marL="114300" indent="0" algn="ctr">
              <a:buNone/>
            </a:pPr>
            <a:r>
              <a:rPr lang="en-US" i="1" u="sng" dirty="0" smtClean="0"/>
              <a:t>Coalition Capabilities for LTCs</a:t>
            </a:r>
          </a:p>
          <a:p>
            <a:pPr marL="114300" indent="0" algn="ctr">
              <a:buNone/>
            </a:pPr>
            <a:r>
              <a:rPr lang="en-US" dirty="0" smtClean="0"/>
              <a:t>Emergency Operations Procedure Assistance</a:t>
            </a:r>
          </a:p>
          <a:p>
            <a:pPr marL="114300" indent="0" algn="ctr">
              <a:buNone/>
            </a:pPr>
            <a:r>
              <a:rPr lang="en-US" dirty="0" smtClean="0"/>
              <a:t>CMS Procedural Updates</a:t>
            </a:r>
          </a:p>
          <a:p>
            <a:pPr marL="114300" indent="0" algn="ctr">
              <a:buNone/>
            </a:pPr>
            <a:r>
              <a:rPr lang="en-US" dirty="0" smtClean="0"/>
              <a:t>Crisis PPE Assistance</a:t>
            </a:r>
          </a:p>
          <a:p>
            <a:pPr marL="114300" indent="0" algn="ctr">
              <a:buNone/>
            </a:pPr>
            <a:r>
              <a:rPr lang="en-US" dirty="0" smtClean="0"/>
              <a:t>Phone/Email communication with County Emergency Management/State contacts</a:t>
            </a:r>
          </a:p>
          <a:p>
            <a:pPr marL="114300" indent="0" algn="ctr">
              <a:buNone/>
            </a:pPr>
            <a:r>
              <a:rPr lang="en-US" dirty="0" smtClean="0"/>
              <a:t>Mission Ready Packages</a:t>
            </a:r>
          </a:p>
          <a:p>
            <a:pPr marL="114300" indent="0" algn="ctr">
              <a:buNone/>
            </a:pPr>
            <a:r>
              <a:rPr lang="en-US" dirty="0" smtClean="0"/>
              <a:t> Facility Exercise Observers/Evaluators</a:t>
            </a:r>
          </a:p>
          <a:p>
            <a:pPr marL="114300" indent="0" algn="ctr">
              <a:buNone/>
            </a:pPr>
            <a:r>
              <a:rPr lang="en-US" dirty="0" smtClean="0"/>
              <a:t>Training Room Space for Employee Training</a:t>
            </a:r>
            <a:endParaRPr lang="en-US" dirty="0"/>
          </a:p>
        </p:txBody>
      </p:sp>
    </p:spTree>
    <p:extLst>
      <p:ext uri="{BB962C8B-B14F-4D97-AF65-F5344CB8AC3E}">
        <p14:creationId xmlns:p14="http://schemas.microsoft.com/office/powerpoint/2010/main" val="5222063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0"/>
            <a:ext cx="7429499" cy="704335"/>
          </a:xfrm>
        </p:spPr>
        <p:txBody>
          <a:bodyPr/>
          <a:lstStyle/>
          <a:p>
            <a:pPr algn="ctr"/>
            <a:r>
              <a:rPr lang="en-US" b="1" dirty="0" smtClean="0"/>
              <a:t>Introductions</a:t>
            </a:r>
            <a:endParaRPr lang="en-US" b="1" dirty="0"/>
          </a:p>
        </p:txBody>
      </p:sp>
      <p:sp>
        <p:nvSpPr>
          <p:cNvPr id="3" name="Content Placeholder 2"/>
          <p:cNvSpPr>
            <a:spLocks noGrp="1"/>
          </p:cNvSpPr>
          <p:nvPr>
            <p:ph idx="1"/>
          </p:nvPr>
        </p:nvSpPr>
        <p:spPr>
          <a:xfrm>
            <a:off x="856060" y="1161536"/>
            <a:ext cx="7429499" cy="3181866"/>
          </a:xfrm>
        </p:spPr>
        <p:txBody>
          <a:bodyPr/>
          <a:lstStyle/>
          <a:p>
            <a:pPr algn="ctr"/>
            <a:r>
              <a:rPr lang="en-US" dirty="0" smtClean="0"/>
              <a:t>Mike Brienza- Healthcare Preparedness Coordinator/Planner</a:t>
            </a:r>
          </a:p>
          <a:p>
            <a:pPr algn="ctr"/>
            <a:r>
              <a:rPr lang="en-US" dirty="0" smtClean="0"/>
              <a:t>Thomas Gioello- Operations Coordinator/SMAT Team Leader/LTC Coordinator</a:t>
            </a:r>
          </a:p>
          <a:p>
            <a:pPr algn="ctr"/>
            <a:r>
              <a:rPr lang="en-US" dirty="0"/>
              <a:t>Ashley McDaniel- </a:t>
            </a:r>
            <a:r>
              <a:rPr lang="en-US" dirty="0" smtClean="0"/>
              <a:t>Finance/administrative </a:t>
            </a:r>
            <a:r>
              <a:rPr lang="en-US" dirty="0" smtClean="0"/>
              <a:t>Coordinator</a:t>
            </a:r>
          </a:p>
          <a:p>
            <a:pPr algn="ctr"/>
            <a:r>
              <a:rPr lang="en-US" dirty="0" smtClean="0"/>
              <a:t>Justin Welborn- Logistics Coordinator</a:t>
            </a:r>
          </a:p>
          <a:p>
            <a:pPr algn="ctr"/>
            <a:r>
              <a:rPr lang="en-US" dirty="0" smtClean="0"/>
              <a:t>Tiffany Furches- Administrative Assistant/LTC Coordinator</a:t>
            </a:r>
          </a:p>
          <a:p>
            <a:pPr marL="0" indent="0">
              <a:buNone/>
            </a:pPr>
            <a:endParaRPr lang="en-US" dirty="0"/>
          </a:p>
        </p:txBody>
      </p:sp>
    </p:spTree>
    <p:extLst>
      <p:ext uri="{BB962C8B-B14F-4D97-AF65-F5344CB8AC3E}">
        <p14:creationId xmlns:p14="http://schemas.microsoft.com/office/powerpoint/2010/main" val="26466835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Room Opportunities</a:t>
            </a:r>
            <a:endParaRPr lang="en-US" dirty="0"/>
          </a:p>
        </p:txBody>
      </p:sp>
      <p:sp>
        <p:nvSpPr>
          <p:cNvPr id="3" name="Text Placeholder 2"/>
          <p:cNvSpPr>
            <a:spLocks noGrp="1"/>
          </p:cNvSpPr>
          <p:nvPr>
            <p:ph type="body" idx="1"/>
          </p:nvPr>
        </p:nvSpPr>
        <p:spPr/>
        <p:txBody>
          <a:bodyPr/>
          <a:lstStyle/>
          <a:p>
            <a:r>
              <a:rPr lang="en-US" dirty="0" smtClean="0"/>
              <a:t>The Triad Healthcare Coalition has the capability to provide a training room space for classes, training, exercises, and various other actions that facilities need to complete. With this capability, we are happy to provide this space for your facility needs. If requested, a guideline for training room participation will be sent out to the requesting agency listing facility requirements and expectations.</a:t>
            </a:r>
          </a:p>
          <a:p>
            <a:endParaRPr lang="en-US" dirty="0"/>
          </a:p>
          <a:p>
            <a:endParaRPr lang="en-US" dirty="0" smtClean="0"/>
          </a:p>
          <a:p>
            <a:pPr marL="114300" indent="0" algn="ctr">
              <a:buNone/>
            </a:pPr>
            <a:r>
              <a:rPr lang="en-US" dirty="0" smtClean="0"/>
              <a:t>Please feel free to contact Thomas Gioello to schedule any Training Room events.</a:t>
            </a:r>
          </a:p>
          <a:p>
            <a:pPr marL="114300" indent="0" algn="ctr">
              <a:buNone/>
            </a:pPr>
            <a:r>
              <a:rPr lang="en-US" dirty="0" smtClean="0"/>
              <a:t>(336) 528-9625</a:t>
            </a:r>
          </a:p>
          <a:p>
            <a:pPr marL="114300" indent="0" algn="ctr">
              <a:buNone/>
            </a:pPr>
            <a:r>
              <a:rPr lang="en-US" dirty="0" smtClean="0"/>
              <a:t>Tgean@wakehealth.edu</a:t>
            </a:r>
            <a:endParaRPr lang="en-US" dirty="0"/>
          </a:p>
        </p:txBody>
      </p:sp>
    </p:spTree>
    <p:extLst>
      <p:ext uri="{BB962C8B-B14F-4D97-AF65-F5344CB8AC3E}">
        <p14:creationId xmlns:p14="http://schemas.microsoft.com/office/powerpoint/2010/main" val="298341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THPC Quarterly MEETINGS</a:t>
            </a:r>
            <a:endParaRPr lang="en-US" dirty="0"/>
          </a:p>
        </p:txBody>
      </p:sp>
      <p:sp>
        <p:nvSpPr>
          <p:cNvPr id="3" name="Text Placeholder 2"/>
          <p:cNvSpPr>
            <a:spLocks noGrp="1"/>
          </p:cNvSpPr>
          <p:nvPr>
            <p:ph type="body" idx="1"/>
          </p:nvPr>
        </p:nvSpPr>
        <p:spPr/>
        <p:txBody>
          <a:bodyPr/>
          <a:lstStyle/>
          <a:p>
            <a:pPr marL="114300" indent="0" algn="ctr">
              <a:buNone/>
            </a:pPr>
            <a:endParaRPr lang="en-US" sz="2000" dirty="0" smtClean="0"/>
          </a:p>
          <a:p>
            <a:pPr marL="114300" indent="0" algn="ctr">
              <a:buNone/>
            </a:pPr>
            <a:endParaRPr lang="en-US" sz="2000" dirty="0"/>
          </a:p>
          <a:p>
            <a:pPr marL="114300" indent="0" algn="ctr">
              <a:buNone/>
            </a:pPr>
            <a:endParaRPr lang="en-US" sz="2000" dirty="0" smtClean="0"/>
          </a:p>
          <a:p>
            <a:pPr marL="114300" indent="0" algn="ctr">
              <a:buNone/>
            </a:pPr>
            <a:r>
              <a:rPr lang="en-US" sz="2000" dirty="0" smtClean="0"/>
              <a:t>With these quarterly meetings in mind, hoping that they will start to be in person, I would like your feedback on presentations that we could schedule. Any ideas that would include facility gaps or needs would be much appreciated.</a:t>
            </a:r>
            <a:endParaRPr lang="en-US" sz="2000" dirty="0"/>
          </a:p>
        </p:txBody>
      </p:sp>
    </p:spTree>
    <p:extLst>
      <p:ext uri="{BB962C8B-B14F-4D97-AF65-F5344CB8AC3E}">
        <p14:creationId xmlns:p14="http://schemas.microsoft.com/office/powerpoint/2010/main" val="15468825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Communication/Attendance </a:t>
            </a:r>
            <a:endParaRPr dirty="0"/>
          </a:p>
        </p:txBody>
      </p:sp>
      <p:sp>
        <p:nvSpPr>
          <p:cNvPr id="158" name="Google Shape;158;p29"/>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lang="en-US" u="sng" dirty="0" smtClean="0">
              <a:solidFill>
                <a:schemeClr val="tx1"/>
              </a:solidFill>
            </a:endParaRPr>
          </a:p>
          <a:p>
            <a:pPr marL="0" lvl="0" indent="0" algn="ctr" rtl="0">
              <a:spcBef>
                <a:spcPts val="0"/>
              </a:spcBef>
              <a:spcAft>
                <a:spcPts val="0"/>
              </a:spcAft>
              <a:buNone/>
            </a:pPr>
            <a:r>
              <a:rPr lang="en-US" dirty="0" smtClean="0">
                <a:solidFill>
                  <a:schemeClr val="tx1"/>
                </a:solidFill>
              </a:rPr>
              <a:t>TriadHPC.org</a:t>
            </a:r>
          </a:p>
          <a:p>
            <a:pPr marL="0" lvl="0" indent="0" algn="ctr" rtl="0">
              <a:spcBef>
                <a:spcPts val="0"/>
              </a:spcBef>
              <a:spcAft>
                <a:spcPts val="0"/>
              </a:spcAft>
              <a:buNone/>
            </a:pPr>
            <a:endParaRPr lang="en-US" u="sng" dirty="0">
              <a:solidFill>
                <a:schemeClr val="tx1"/>
              </a:solidFill>
            </a:endParaRPr>
          </a:p>
          <a:p>
            <a:pPr marL="0" lvl="0" indent="0" algn="ctr">
              <a:buNone/>
            </a:pPr>
            <a:r>
              <a:rPr lang="en-US" dirty="0" smtClean="0">
                <a:solidFill>
                  <a:schemeClr val="tx1"/>
                </a:solidFill>
              </a:rPr>
              <a:t>Facebook.com/</a:t>
            </a:r>
            <a:r>
              <a:rPr lang="en-US" dirty="0" err="1" smtClean="0">
                <a:solidFill>
                  <a:schemeClr val="tx1"/>
                </a:solidFill>
              </a:rPr>
              <a:t>TriadPreparednessCoalition</a:t>
            </a:r>
            <a:endParaRPr lang="en-US" dirty="0" smtClean="0">
              <a:solidFill>
                <a:schemeClr val="tx1"/>
              </a:solidFill>
            </a:endParaRPr>
          </a:p>
          <a:p>
            <a:pPr marL="0" lvl="0" indent="0" algn="ctr">
              <a:buNone/>
            </a:pPr>
            <a:endParaRPr lang="en-US" dirty="0" smtClean="0">
              <a:solidFill>
                <a:schemeClr val="tx1"/>
              </a:solidFill>
            </a:endParaRPr>
          </a:p>
          <a:p>
            <a:pPr marL="0" lvl="0" indent="0" algn="ctr">
              <a:buNone/>
            </a:pPr>
            <a:r>
              <a:rPr lang="en-US" dirty="0" smtClean="0">
                <a:solidFill>
                  <a:schemeClr val="tx1"/>
                </a:solidFill>
              </a:rPr>
              <a:t>On-Call Number</a:t>
            </a:r>
            <a:endParaRPr lang="en-US" dirty="0">
              <a:solidFill>
                <a:schemeClr val="tx1"/>
              </a:solidFill>
            </a:endParaRPr>
          </a:p>
          <a:p>
            <a:pPr marL="0" lvl="0" indent="0" algn="ctr">
              <a:buNone/>
            </a:pPr>
            <a:r>
              <a:rPr lang="en-US" dirty="0" smtClean="0">
                <a:solidFill>
                  <a:schemeClr val="tx1"/>
                </a:solidFill>
              </a:rPr>
              <a:t>336-701-6080</a:t>
            </a:r>
            <a:endParaRPr lang="en-US" dirty="0">
              <a:solidFill>
                <a:schemeClr val="tx1"/>
              </a:solidFill>
            </a:endParaRPr>
          </a:p>
          <a:p>
            <a:pPr marL="0" lvl="0" indent="0" algn="ctr">
              <a:buNone/>
            </a:pPr>
            <a:endParaRPr dirty="0">
              <a:solidFill>
                <a:schemeClr val="tx1"/>
              </a:solidFill>
            </a:endParaRPr>
          </a:p>
          <a:p>
            <a:pPr marL="0" lvl="0" indent="0" algn="ctr" rtl="0">
              <a:spcBef>
                <a:spcPts val="1600"/>
              </a:spcBef>
              <a:spcAft>
                <a:spcPts val="0"/>
              </a:spcAft>
              <a:buNone/>
            </a:pPr>
            <a:r>
              <a:rPr lang="en" dirty="0" smtClean="0">
                <a:solidFill>
                  <a:schemeClr val="tx1"/>
                </a:solidFill>
                <a:effectLst>
                  <a:glow rad="38100">
                    <a:schemeClr val="bg1">
                      <a:lumMod val="50000"/>
                      <a:lumOff val="50000"/>
                      <a:alpha val="20000"/>
                    </a:schemeClr>
                  </a:glow>
                </a:effectLst>
              </a:rPr>
              <a:t>Please email me at </a:t>
            </a:r>
            <a:r>
              <a:rPr lang="en" dirty="0" smtClean="0">
                <a:solidFill>
                  <a:schemeClr val="tx1"/>
                </a:solidFill>
                <a:effectLst>
                  <a:glow rad="38100">
                    <a:schemeClr val="bg1">
                      <a:lumMod val="50000"/>
                      <a:lumOff val="50000"/>
                      <a:alpha val="20000"/>
                    </a:schemeClr>
                  </a:glow>
                </a:effectLst>
                <a:hlinkClick r:id="rId3"/>
              </a:rPr>
              <a:t>tgean@wakehealth.edu</a:t>
            </a:r>
            <a:r>
              <a:rPr lang="en" dirty="0" smtClean="0">
                <a:solidFill>
                  <a:schemeClr val="tx1"/>
                </a:solidFill>
                <a:effectLst>
                  <a:glow rad="38100">
                    <a:schemeClr val="bg1">
                      <a:lumMod val="50000"/>
                      <a:lumOff val="50000"/>
                      <a:alpha val="20000"/>
                    </a:schemeClr>
                  </a:glow>
                </a:effectLst>
              </a:rPr>
              <a:t>, with </a:t>
            </a:r>
            <a:r>
              <a:rPr lang="en" b="1" i="1" dirty="0" smtClean="0">
                <a:solidFill>
                  <a:schemeClr val="tx1"/>
                </a:solidFill>
                <a:effectLst>
                  <a:glow rad="38100">
                    <a:schemeClr val="bg1">
                      <a:lumMod val="50000"/>
                      <a:lumOff val="50000"/>
                      <a:alpha val="20000"/>
                    </a:schemeClr>
                  </a:glow>
                </a:effectLst>
              </a:rPr>
              <a:t>08052021 Quarterly Meeting </a:t>
            </a:r>
            <a:r>
              <a:rPr lang="en" dirty="0" smtClean="0">
                <a:solidFill>
                  <a:schemeClr val="tx1"/>
                </a:solidFill>
                <a:effectLst>
                  <a:glow rad="38100">
                    <a:schemeClr val="bg1">
                      <a:lumMod val="50000"/>
                      <a:lumOff val="50000"/>
                      <a:alpha val="20000"/>
                    </a:schemeClr>
                  </a:glow>
                </a:effectLst>
              </a:rPr>
              <a:t>in the subject line. Once I rec</a:t>
            </a:r>
            <a:r>
              <a:rPr lang="en-US" dirty="0" err="1" smtClean="0">
                <a:solidFill>
                  <a:schemeClr val="tx1"/>
                </a:solidFill>
                <a:effectLst>
                  <a:glow rad="38100">
                    <a:schemeClr val="bg1">
                      <a:lumMod val="50000"/>
                      <a:lumOff val="50000"/>
                      <a:alpha val="20000"/>
                    </a:schemeClr>
                  </a:glow>
                </a:effectLst>
              </a:rPr>
              <a:t>ei</a:t>
            </a:r>
            <a:r>
              <a:rPr lang="en" dirty="0" smtClean="0">
                <a:solidFill>
                  <a:schemeClr val="tx1"/>
                </a:solidFill>
                <a:effectLst>
                  <a:glow rad="38100">
                    <a:schemeClr val="bg1">
                      <a:lumMod val="50000"/>
                      <a:lumOff val="50000"/>
                      <a:alpha val="20000"/>
                    </a:schemeClr>
                  </a:glow>
                </a:effectLst>
              </a:rPr>
              <a:t>ve your email, I will add you to the attendee list, and send you a certificate of participation.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US" b="1" dirty="0" smtClean="0"/>
              <a:t>COVID -19 </a:t>
            </a:r>
            <a:endParaRPr b="1" dirty="0"/>
          </a:p>
        </p:txBody>
      </p:sp>
      <p:sp>
        <p:nvSpPr>
          <p:cNvPr id="63" name="Google Shape;63;p14"/>
          <p:cNvSpPr txBox="1">
            <a:spLocks noGrp="1"/>
          </p:cNvSpPr>
          <p:nvPr>
            <p:ph type="body" idx="1"/>
          </p:nvPr>
        </p:nvSpPr>
        <p:spPr>
          <a:xfrm>
            <a:off x="415300" y="1263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smtClean="0">
                <a:solidFill>
                  <a:schemeClr val="tx1"/>
                </a:solidFill>
                <a:latin typeface="Times New Roman" panose="02020603050405020304" pitchFamily="18" charset="0"/>
                <a:cs typeface="Times New Roman" panose="02020603050405020304" pitchFamily="18" charset="0"/>
              </a:rPr>
              <a:t>We are closing in on two years of COVID-19 response. With a vaccination available, </a:t>
            </a:r>
            <a:r>
              <a:rPr lang="en-US" sz="2000" dirty="0" err="1" smtClean="0">
                <a:solidFill>
                  <a:schemeClr val="tx1"/>
                </a:solidFill>
                <a:latin typeface="Times New Roman" panose="02020603050405020304" pitchFamily="18" charset="0"/>
                <a:cs typeface="Times New Roman" panose="02020603050405020304" pitchFamily="18" charset="0"/>
              </a:rPr>
              <a:t>mAb</a:t>
            </a:r>
            <a:r>
              <a:rPr lang="en-US" sz="2000" dirty="0" smtClean="0">
                <a:solidFill>
                  <a:schemeClr val="tx1"/>
                </a:solidFill>
                <a:latin typeface="Times New Roman" panose="02020603050405020304" pitchFamily="18" charset="0"/>
                <a:cs typeface="Times New Roman" panose="02020603050405020304" pitchFamily="18" charset="0"/>
              </a:rPr>
              <a:t> Clinics as treatment, and booster shots ramping up, COVID-19 may still be a concern, but as statistics are showing, hospitalization among the vaccinated has depleted, </a:t>
            </a:r>
            <a:r>
              <a:rPr lang="en-US" sz="2000" dirty="0" err="1" smtClean="0">
                <a:solidFill>
                  <a:schemeClr val="tx1"/>
                </a:solidFill>
                <a:latin typeface="Times New Roman" panose="02020603050405020304" pitchFamily="18" charset="0"/>
                <a:cs typeface="Times New Roman" panose="02020603050405020304" pitchFamily="18" charset="0"/>
              </a:rPr>
              <a:t>mAb</a:t>
            </a:r>
            <a:r>
              <a:rPr lang="en-US" sz="2000" dirty="0" smtClean="0">
                <a:solidFill>
                  <a:schemeClr val="tx1"/>
                </a:solidFill>
                <a:latin typeface="Times New Roman" panose="02020603050405020304" pitchFamily="18" charset="0"/>
                <a:cs typeface="Times New Roman" panose="02020603050405020304" pitchFamily="18" charset="0"/>
              </a:rPr>
              <a:t> clinics are proving to be beneficial with recovery time, and booster shots are extending viability of the initial vaccine. Although we would like to think it’s the beginning of the end, in our positions, we do not have the ability to get  comfortable. Planning and training is paramount within every act that we perform.</a:t>
            </a:r>
            <a:endParaRPr sz="20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1700" y="251791"/>
            <a:ext cx="8520600" cy="4370093"/>
          </a:xfrm>
        </p:spPr>
        <p:txBody>
          <a:bodyPr/>
          <a:lstStyle/>
          <a:p>
            <a:pPr marL="114300" indent="0">
              <a:buNone/>
            </a:pPr>
            <a:endParaRPr lang="en-US" dirty="0" smtClean="0"/>
          </a:p>
          <a:p>
            <a:pPr marL="114300" indent="0">
              <a:buNone/>
            </a:pPr>
            <a:endParaRPr lang="en-US" dirty="0"/>
          </a:p>
          <a:p>
            <a:pPr marL="114300" indent="0">
              <a:buNone/>
            </a:pPr>
            <a:endParaRPr lang="en-US" dirty="0" smtClean="0"/>
          </a:p>
          <a:p>
            <a:pPr marL="114300" indent="0">
              <a:buNone/>
            </a:pPr>
            <a:endParaRPr lang="en-US" dirty="0"/>
          </a:p>
          <a:p>
            <a:pPr marL="114300" indent="0">
              <a:buNone/>
            </a:pPr>
            <a:endParaRPr lang="en-US" dirty="0" smtClean="0"/>
          </a:p>
          <a:p>
            <a:pPr marL="114300" indent="0">
              <a:buNone/>
            </a:pPr>
            <a:endParaRPr lang="en-US" dirty="0"/>
          </a:p>
          <a:p>
            <a:pPr marL="114300" indent="0">
              <a:buNone/>
            </a:pPr>
            <a:endParaRPr lang="en-US" dirty="0" smtClean="0"/>
          </a:p>
          <a:p>
            <a:pPr marL="114300" indent="0">
              <a:buNone/>
            </a:pPr>
            <a:endParaRPr lang="en-US" dirty="0"/>
          </a:p>
          <a:p>
            <a:pPr marL="114300" indent="0">
              <a:buNone/>
            </a:pPr>
            <a:endParaRPr lang="en-US" dirty="0" smtClean="0"/>
          </a:p>
          <a:p>
            <a:pPr marL="114300" indent="0">
              <a:buNone/>
            </a:pPr>
            <a:endParaRPr lang="en-US" dirty="0"/>
          </a:p>
          <a:p>
            <a:pPr marL="114300" indent="0">
              <a:buNone/>
            </a:pPr>
            <a:endParaRPr lang="en-US" dirty="0" smtClean="0"/>
          </a:p>
          <a:p>
            <a:pPr marL="114300" indent="0">
              <a:buNone/>
            </a:pPr>
            <a:endParaRPr lang="en-US" dirty="0"/>
          </a:p>
          <a:p>
            <a:pPr marL="114300" indent="0">
              <a:buNone/>
            </a:pPr>
            <a:endParaRPr lang="en-US" dirty="0" smtClean="0"/>
          </a:p>
          <a:p>
            <a:pPr marL="114300" indent="0">
              <a:buNone/>
            </a:pPr>
            <a:endParaRPr lang="en-US" dirty="0"/>
          </a:p>
          <a:p>
            <a:pPr marL="114300" indent="0">
              <a:buNone/>
            </a:pPr>
            <a:endParaRPr lang="en-US" dirty="0" smtClean="0"/>
          </a:p>
          <a:p>
            <a:pPr marL="114300" indent="0">
              <a:buNone/>
            </a:pPr>
            <a:endParaRPr lang="en-US" dirty="0"/>
          </a:p>
          <a:p>
            <a:pPr marL="114300" indent="0">
              <a:buNone/>
            </a:pPr>
            <a:endParaRPr lang="en-US" dirty="0" smtClean="0"/>
          </a:p>
          <a:p>
            <a:pPr marL="114300" indent="0" algn="r">
              <a:buNone/>
            </a:pPr>
            <a:r>
              <a:rPr lang="en-US" dirty="0"/>
              <a:t>https://covid19.ncdhhs.gov/</a:t>
            </a:r>
            <a:endParaRPr lang="en-US" dirty="0" smtClean="0"/>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l="5662" t="16714" r="10363" b="9022"/>
          <a:stretch/>
        </p:blipFill>
        <p:spPr bwMode="auto">
          <a:xfrm>
            <a:off x="571500" y="464820"/>
            <a:ext cx="7802880" cy="38023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10629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files.nc.gov/covid19/styles/inline_large/public/images/2021-10/county_transmission_map_10.04.2021.jpg?VersionId=i9VpUIR8F3LTfVgZwRlZZjy0Neq1Ikd2&amp;itok=uvWMHfGN"/>
          <p:cNvPicPr/>
          <p:nvPr/>
        </p:nvPicPr>
        <p:blipFill>
          <a:blip r:embed="rId2">
            <a:extLst>
              <a:ext uri="{28A0092B-C50C-407E-A947-70E740481C1C}">
                <a14:useLocalDpi xmlns:a14="http://schemas.microsoft.com/office/drawing/2010/main" val="0"/>
              </a:ext>
            </a:extLst>
          </a:blip>
          <a:srcRect/>
          <a:stretch>
            <a:fillRect/>
          </a:stretch>
        </p:blipFill>
        <p:spPr bwMode="auto">
          <a:xfrm>
            <a:off x="1356360" y="1104900"/>
            <a:ext cx="6263640" cy="3537585"/>
          </a:xfrm>
          <a:prstGeom prst="rect">
            <a:avLst/>
          </a:prstGeom>
          <a:noFill/>
          <a:ln>
            <a:noFill/>
          </a:ln>
        </p:spPr>
      </p:pic>
      <p:sp>
        <p:nvSpPr>
          <p:cNvPr id="4" name="TextBox 3"/>
          <p:cNvSpPr txBox="1"/>
          <p:nvPr/>
        </p:nvSpPr>
        <p:spPr>
          <a:xfrm>
            <a:off x="975360" y="381000"/>
            <a:ext cx="7025640" cy="4801314"/>
          </a:xfrm>
          <a:prstGeom prst="rect">
            <a:avLst/>
          </a:prstGeom>
          <a:noFill/>
        </p:spPr>
        <p:txBody>
          <a:bodyPr wrap="square" rtlCol="0">
            <a:spAutoFit/>
          </a:bodyPr>
          <a:lstStyle/>
          <a:p>
            <a:pPr algn="ctr"/>
            <a:r>
              <a:rPr lang="en-US" dirty="0" smtClean="0"/>
              <a:t>COVID-19 State Hospitalizations</a:t>
            </a:r>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r>
              <a:rPr lang="en-US" dirty="0"/>
              <a:t>						</a:t>
            </a:r>
            <a:r>
              <a:rPr lang="en-US" sz="1000" dirty="0"/>
              <a:t>https://covid19.ncdhhs.gov/dashboard/county-transmission-data </a:t>
            </a:r>
          </a:p>
        </p:txBody>
      </p:sp>
    </p:spTree>
    <p:extLst>
      <p:ext uri="{BB962C8B-B14F-4D97-AF65-F5344CB8AC3E}">
        <p14:creationId xmlns:p14="http://schemas.microsoft.com/office/powerpoint/2010/main" val="303250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body" idx="1"/>
          </p:nvPr>
        </p:nvSpPr>
        <p:spPr>
          <a:xfrm>
            <a:off x="297180" y="152401"/>
            <a:ext cx="8707672" cy="4709159"/>
          </a:xfrm>
        </p:spPr>
        <p:txBody>
          <a:bodyPr/>
          <a:lstStyle/>
          <a:p>
            <a:pPr marL="114300" indent="0" algn="ctr">
              <a:buNone/>
            </a:pPr>
            <a:r>
              <a:rPr lang="en-US" sz="1800" b="1" dirty="0" smtClean="0">
                <a:effectLst/>
              </a:rPr>
              <a:t>As of November 10</a:t>
            </a:r>
            <a:r>
              <a:rPr lang="en-US" sz="1800" b="1" baseline="30000" dirty="0" smtClean="0">
                <a:effectLst/>
              </a:rPr>
              <a:t>th</a:t>
            </a:r>
            <a:r>
              <a:rPr lang="en-US" sz="1800" b="1" dirty="0" smtClean="0">
                <a:effectLst/>
              </a:rPr>
              <a:t>, 2021 these are the current numbers for cases and deaths within our region. </a:t>
            </a:r>
            <a:endParaRPr lang="en-US" sz="1800" b="1" dirty="0" smtClean="0">
              <a:effectLst/>
            </a:endParaRPr>
          </a:p>
          <a:p>
            <a:pPr marL="114300" indent="0" algn="ctr">
              <a:buNone/>
            </a:pPr>
            <a:endParaRPr lang="en-US" sz="1800" b="1" dirty="0">
              <a:effectLst/>
            </a:endParaRPr>
          </a:p>
          <a:p>
            <a:pPr marL="114300" indent="0" algn="ctr">
              <a:buNone/>
            </a:pPr>
            <a:endParaRPr lang="en-US" sz="1800" b="1" dirty="0" smtClean="0">
              <a:effectLst/>
            </a:endParaRPr>
          </a:p>
        </p:txBody>
      </p:sp>
      <p:graphicFrame>
        <p:nvGraphicFramePr>
          <p:cNvPr id="3" name="Table 2"/>
          <p:cNvGraphicFramePr>
            <a:graphicFrameLocks noGrp="1"/>
          </p:cNvGraphicFramePr>
          <p:nvPr>
            <p:extLst>
              <p:ext uri="{D42A27DB-BD31-4B8C-83A1-F6EECF244321}">
                <p14:modId xmlns:p14="http://schemas.microsoft.com/office/powerpoint/2010/main" val="2825803654"/>
              </p:ext>
            </p:extLst>
          </p:nvPr>
        </p:nvGraphicFramePr>
        <p:xfrm>
          <a:off x="477077" y="815008"/>
          <a:ext cx="6161595" cy="4194448"/>
        </p:xfrm>
        <a:graphic>
          <a:graphicData uri="http://schemas.openxmlformats.org/drawingml/2006/table">
            <a:tbl>
              <a:tblPr>
                <a:tableStyleId>{5C22544A-7EE6-4342-B048-85BDC9FD1C3A}</a:tableStyleId>
              </a:tblPr>
              <a:tblGrid>
                <a:gridCol w="2510281">
                  <a:extLst>
                    <a:ext uri="{9D8B030D-6E8A-4147-A177-3AD203B41FA5}">
                      <a16:colId xmlns:a16="http://schemas.microsoft.com/office/drawing/2014/main" val="351039368"/>
                    </a:ext>
                  </a:extLst>
                </a:gridCol>
                <a:gridCol w="1825657">
                  <a:extLst>
                    <a:ext uri="{9D8B030D-6E8A-4147-A177-3AD203B41FA5}">
                      <a16:colId xmlns:a16="http://schemas.microsoft.com/office/drawing/2014/main" val="3945899659"/>
                    </a:ext>
                  </a:extLst>
                </a:gridCol>
                <a:gridCol w="1825657">
                  <a:extLst>
                    <a:ext uri="{9D8B030D-6E8A-4147-A177-3AD203B41FA5}">
                      <a16:colId xmlns:a16="http://schemas.microsoft.com/office/drawing/2014/main" val="2798361772"/>
                    </a:ext>
                  </a:extLst>
                </a:gridCol>
              </a:tblGrid>
              <a:tr h="253425">
                <a:tc>
                  <a:txBody>
                    <a:bodyPr/>
                    <a:lstStyle/>
                    <a:p>
                      <a:pPr algn="ctr" fontAlgn="b"/>
                      <a:r>
                        <a:rPr lang="en-US" sz="1800" b="1" u="none" strike="noStrike" dirty="0">
                          <a:effectLst/>
                        </a:rPr>
                        <a:t>County</a:t>
                      </a:r>
                      <a:endParaRPr lang="en-US" sz="1800" b="1"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b="1" u="none" strike="noStrike" dirty="0">
                          <a:effectLst/>
                        </a:rPr>
                        <a:t>CASES </a:t>
                      </a:r>
                      <a:endParaRPr lang="en-US" sz="1400" b="1"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b="1" u="none" strike="noStrike" dirty="0">
                          <a:effectLst/>
                        </a:rPr>
                        <a:t>DEATH</a:t>
                      </a:r>
                      <a:endParaRPr lang="en-US" sz="1400" b="1" i="0" u="none" strike="noStrike" dirty="0">
                        <a:solidFill>
                          <a:srgbClr val="000000"/>
                        </a:solidFill>
                        <a:effectLst/>
                        <a:latin typeface="Times New Roman" panose="02020603050405020304" pitchFamily="18" charset="0"/>
                      </a:endParaRPr>
                    </a:p>
                  </a:txBody>
                  <a:tcPr marL="4192" marR="4192" marT="4192" marB="0" anchor="b"/>
                </a:tc>
                <a:extLst>
                  <a:ext uri="{0D108BD9-81ED-4DB2-BD59-A6C34878D82A}">
                    <a16:rowId xmlns:a16="http://schemas.microsoft.com/office/drawing/2014/main" val="3122687718"/>
                  </a:ext>
                </a:extLst>
              </a:tr>
              <a:tr h="197956">
                <a:tc>
                  <a:txBody>
                    <a:bodyPr/>
                    <a:lstStyle/>
                    <a:p>
                      <a:pPr algn="l" fontAlgn="b"/>
                      <a:r>
                        <a:rPr lang="en-US" sz="1400" b="1" u="none" strike="noStrike" dirty="0">
                          <a:effectLst/>
                        </a:rPr>
                        <a:t>Alexander</a:t>
                      </a:r>
                      <a:endParaRPr lang="en-US" sz="1400" b="1"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6,581</a:t>
                      </a:r>
                      <a:endParaRPr lang="en-US" sz="1400" b="0"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a:effectLst/>
                        </a:rPr>
                        <a:t>117</a:t>
                      </a:r>
                      <a:endParaRPr lang="en-US" sz="1400" b="0" i="0" u="none" strike="noStrike">
                        <a:solidFill>
                          <a:srgbClr val="000000"/>
                        </a:solidFill>
                        <a:effectLst/>
                        <a:latin typeface="Times New Roman" panose="02020603050405020304" pitchFamily="18" charset="0"/>
                      </a:endParaRPr>
                    </a:p>
                  </a:txBody>
                  <a:tcPr marL="4192" marR="4192" marT="4192" marB="0" anchor="b"/>
                </a:tc>
                <a:extLst>
                  <a:ext uri="{0D108BD9-81ED-4DB2-BD59-A6C34878D82A}">
                    <a16:rowId xmlns:a16="http://schemas.microsoft.com/office/drawing/2014/main" val="732693840"/>
                  </a:ext>
                </a:extLst>
              </a:tr>
              <a:tr h="197956">
                <a:tc>
                  <a:txBody>
                    <a:bodyPr/>
                    <a:lstStyle/>
                    <a:p>
                      <a:pPr algn="l" fontAlgn="b"/>
                      <a:r>
                        <a:rPr lang="en-US" sz="1400" b="1" u="none" strike="noStrike" dirty="0">
                          <a:effectLst/>
                        </a:rPr>
                        <a:t>Alleghany</a:t>
                      </a:r>
                      <a:endParaRPr lang="en-US" sz="1400" b="1"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1,651</a:t>
                      </a:r>
                      <a:endParaRPr lang="en-US" sz="1400" b="0"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6</a:t>
                      </a:r>
                      <a:endParaRPr lang="en-US" sz="1400" b="0" i="0" u="none" strike="noStrike" dirty="0">
                        <a:solidFill>
                          <a:srgbClr val="000000"/>
                        </a:solidFill>
                        <a:effectLst/>
                        <a:latin typeface="Times New Roman" panose="02020603050405020304" pitchFamily="18" charset="0"/>
                      </a:endParaRPr>
                    </a:p>
                  </a:txBody>
                  <a:tcPr marL="4192" marR="4192" marT="4192" marB="0" anchor="b"/>
                </a:tc>
                <a:extLst>
                  <a:ext uri="{0D108BD9-81ED-4DB2-BD59-A6C34878D82A}">
                    <a16:rowId xmlns:a16="http://schemas.microsoft.com/office/drawing/2014/main" val="2350222324"/>
                  </a:ext>
                </a:extLst>
              </a:tr>
              <a:tr h="197956">
                <a:tc>
                  <a:txBody>
                    <a:bodyPr/>
                    <a:lstStyle/>
                    <a:p>
                      <a:pPr algn="l" fontAlgn="b"/>
                      <a:r>
                        <a:rPr lang="en-US" sz="1400" b="1" u="none" strike="noStrike" dirty="0">
                          <a:effectLst/>
                        </a:rPr>
                        <a:t>Ashe</a:t>
                      </a:r>
                      <a:endParaRPr lang="en-US" sz="1400" b="1"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a:effectLst/>
                        </a:rPr>
                        <a:t>3,491</a:t>
                      </a:r>
                      <a:endParaRPr lang="en-US" sz="1400" b="0" i="0" u="none" strike="noStrike">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49</a:t>
                      </a:r>
                      <a:endParaRPr lang="en-US" sz="1400" b="0" i="0" u="none" strike="noStrike" dirty="0">
                        <a:solidFill>
                          <a:srgbClr val="000000"/>
                        </a:solidFill>
                        <a:effectLst/>
                        <a:latin typeface="Times New Roman" panose="02020603050405020304" pitchFamily="18" charset="0"/>
                      </a:endParaRPr>
                    </a:p>
                  </a:txBody>
                  <a:tcPr marL="4192" marR="4192" marT="4192" marB="0" anchor="b"/>
                </a:tc>
                <a:extLst>
                  <a:ext uri="{0D108BD9-81ED-4DB2-BD59-A6C34878D82A}">
                    <a16:rowId xmlns:a16="http://schemas.microsoft.com/office/drawing/2014/main" val="2993251308"/>
                  </a:ext>
                </a:extLst>
              </a:tr>
              <a:tr h="197956">
                <a:tc>
                  <a:txBody>
                    <a:bodyPr/>
                    <a:lstStyle/>
                    <a:p>
                      <a:pPr algn="l" fontAlgn="b"/>
                      <a:r>
                        <a:rPr lang="en-US" sz="1400" b="1" u="none" strike="noStrike" dirty="0">
                          <a:effectLst/>
                        </a:rPr>
                        <a:t>Caldwell</a:t>
                      </a:r>
                      <a:endParaRPr lang="en-US" sz="1400" b="1"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a:effectLst/>
                        </a:rPr>
                        <a:t>13,672</a:t>
                      </a:r>
                      <a:endParaRPr lang="en-US" sz="1400" b="0" i="0" u="none" strike="noStrike">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217</a:t>
                      </a:r>
                      <a:endParaRPr lang="en-US" sz="1400" b="0" i="0" u="none" strike="noStrike" dirty="0">
                        <a:solidFill>
                          <a:srgbClr val="000000"/>
                        </a:solidFill>
                        <a:effectLst/>
                        <a:latin typeface="Times New Roman" panose="02020603050405020304" pitchFamily="18" charset="0"/>
                      </a:endParaRPr>
                    </a:p>
                  </a:txBody>
                  <a:tcPr marL="4192" marR="4192" marT="4192" marB="0" anchor="b"/>
                </a:tc>
                <a:extLst>
                  <a:ext uri="{0D108BD9-81ED-4DB2-BD59-A6C34878D82A}">
                    <a16:rowId xmlns:a16="http://schemas.microsoft.com/office/drawing/2014/main" val="1253688519"/>
                  </a:ext>
                </a:extLst>
              </a:tr>
              <a:tr h="197956">
                <a:tc>
                  <a:txBody>
                    <a:bodyPr/>
                    <a:lstStyle/>
                    <a:p>
                      <a:pPr algn="l" fontAlgn="b"/>
                      <a:r>
                        <a:rPr lang="en-US" sz="1400" b="1" u="none" strike="noStrike" dirty="0">
                          <a:effectLst/>
                        </a:rPr>
                        <a:t>Catawba</a:t>
                      </a:r>
                      <a:endParaRPr lang="en-US" sz="1400" b="1"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a:effectLst/>
                        </a:rPr>
                        <a:t>28,711</a:t>
                      </a:r>
                      <a:endParaRPr lang="en-US" sz="1400" b="0" i="0" u="none" strike="noStrike">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430</a:t>
                      </a:r>
                      <a:endParaRPr lang="en-US" sz="1400" b="0" i="0" u="none" strike="noStrike" dirty="0">
                        <a:solidFill>
                          <a:srgbClr val="000000"/>
                        </a:solidFill>
                        <a:effectLst/>
                        <a:latin typeface="Times New Roman" panose="02020603050405020304" pitchFamily="18" charset="0"/>
                      </a:endParaRPr>
                    </a:p>
                  </a:txBody>
                  <a:tcPr marL="4192" marR="4192" marT="4192" marB="0" anchor="b"/>
                </a:tc>
                <a:extLst>
                  <a:ext uri="{0D108BD9-81ED-4DB2-BD59-A6C34878D82A}">
                    <a16:rowId xmlns:a16="http://schemas.microsoft.com/office/drawing/2014/main" val="2753979024"/>
                  </a:ext>
                </a:extLst>
              </a:tr>
              <a:tr h="197956">
                <a:tc>
                  <a:txBody>
                    <a:bodyPr/>
                    <a:lstStyle/>
                    <a:p>
                      <a:pPr algn="l" fontAlgn="b"/>
                      <a:r>
                        <a:rPr lang="en-US" sz="1400" b="1" u="none" strike="noStrike" dirty="0">
                          <a:effectLst/>
                        </a:rPr>
                        <a:t>Davidson</a:t>
                      </a:r>
                      <a:endParaRPr lang="en-US" sz="1400" b="1"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a:effectLst/>
                        </a:rPr>
                        <a:t>26,125</a:t>
                      </a:r>
                      <a:endParaRPr lang="en-US" sz="1400" b="0" i="0" u="none" strike="noStrike">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312</a:t>
                      </a:r>
                      <a:endParaRPr lang="en-US" sz="1400" b="0" i="0" u="none" strike="noStrike" dirty="0">
                        <a:solidFill>
                          <a:srgbClr val="000000"/>
                        </a:solidFill>
                        <a:effectLst/>
                        <a:latin typeface="Times New Roman" panose="02020603050405020304" pitchFamily="18" charset="0"/>
                      </a:endParaRPr>
                    </a:p>
                  </a:txBody>
                  <a:tcPr marL="4192" marR="4192" marT="4192" marB="0" anchor="b"/>
                </a:tc>
                <a:extLst>
                  <a:ext uri="{0D108BD9-81ED-4DB2-BD59-A6C34878D82A}">
                    <a16:rowId xmlns:a16="http://schemas.microsoft.com/office/drawing/2014/main" val="83255367"/>
                  </a:ext>
                </a:extLst>
              </a:tr>
              <a:tr h="197956">
                <a:tc>
                  <a:txBody>
                    <a:bodyPr/>
                    <a:lstStyle/>
                    <a:p>
                      <a:pPr algn="l" fontAlgn="b"/>
                      <a:r>
                        <a:rPr lang="en-US" sz="1400" b="1" u="none" strike="noStrike" dirty="0">
                          <a:effectLst/>
                        </a:rPr>
                        <a:t>Davie</a:t>
                      </a:r>
                      <a:endParaRPr lang="en-US" sz="1400" b="1"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a:effectLst/>
                        </a:rPr>
                        <a:t>6,538</a:t>
                      </a:r>
                      <a:endParaRPr lang="en-US" sz="1400" b="0" i="0" u="none" strike="noStrike">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80</a:t>
                      </a:r>
                      <a:endParaRPr lang="en-US" sz="1400" b="0" i="0" u="none" strike="noStrike" dirty="0">
                        <a:solidFill>
                          <a:srgbClr val="000000"/>
                        </a:solidFill>
                        <a:effectLst/>
                        <a:latin typeface="Times New Roman" panose="02020603050405020304" pitchFamily="18" charset="0"/>
                      </a:endParaRPr>
                    </a:p>
                  </a:txBody>
                  <a:tcPr marL="4192" marR="4192" marT="4192" marB="0" anchor="b"/>
                </a:tc>
                <a:extLst>
                  <a:ext uri="{0D108BD9-81ED-4DB2-BD59-A6C34878D82A}">
                    <a16:rowId xmlns:a16="http://schemas.microsoft.com/office/drawing/2014/main" val="9013259"/>
                  </a:ext>
                </a:extLst>
              </a:tr>
              <a:tr h="197956">
                <a:tc>
                  <a:txBody>
                    <a:bodyPr/>
                    <a:lstStyle/>
                    <a:p>
                      <a:pPr algn="l" fontAlgn="b"/>
                      <a:r>
                        <a:rPr lang="en-US" sz="1400" b="1" u="none" strike="noStrike" dirty="0">
                          <a:effectLst/>
                        </a:rPr>
                        <a:t>Forsyth</a:t>
                      </a:r>
                      <a:endParaRPr lang="en-US" sz="1400" b="1"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a:effectLst/>
                        </a:rPr>
                        <a:t>52,456</a:t>
                      </a:r>
                      <a:endParaRPr lang="en-US" sz="1400" b="0" i="0" u="none" strike="noStrike">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572</a:t>
                      </a:r>
                      <a:endParaRPr lang="en-US" sz="1400" b="0" i="0" u="none" strike="noStrike" dirty="0">
                        <a:solidFill>
                          <a:srgbClr val="000000"/>
                        </a:solidFill>
                        <a:effectLst/>
                        <a:latin typeface="Times New Roman" panose="02020603050405020304" pitchFamily="18" charset="0"/>
                      </a:endParaRPr>
                    </a:p>
                  </a:txBody>
                  <a:tcPr marL="4192" marR="4192" marT="4192" marB="0" anchor="b"/>
                </a:tc>
                <a:extLst>
                  <a:ext uri="{0D108BD9-81ED-4DB2-BD59-A6C34878D82A}">
                    <a16:rowId xmlns:a16="http://schemas.microsoft.com/office/drawing/2014/main" val="2782713545"/>
                  </a:ext>
                </a:extLst>
              </a:tr>
              <a:tr h="197956">
                <a:tc>
                  <a:txBody>
                    <a:bodyPr/>
                    <a:lstStyle/>
                    <a:p>
                      <a:pPr algn="l" fontAlgn="b"/>
                      <a:r>
                        <a:rPr lang="en-US" sz="1400" b="1" u="none" strike="noStrike" dirty="0">
                          <a:effectLst/>
                        </a:rPr>
                        <a:t>Guilford</a:t>
                      </a:r>
                      <a:endParaRPr lang="en-US" sz="1400" b="1"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a:effectLst/>
                        </a:rPr>
                        <a:t>68,927</a:t>
                      </a:r>
                      <a:endParaRPr lang="en-US" sz="1400" b="0" i="0" u="none" strike="noStrike">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896</a:t>
                      </a:r>
                      <a:endParaRPr lang="en-US" sz="1400" b="0" i="0" u="none" strike="noStrike" dirty="0">
                        <a:solidFill>
                          <a:srgbClr val="000000"/>
                        </a:solidFill>
                        <a:effectLst/>
                        <a:latin typeface="Times New Roman" panose="02020603050405020304" pitchFamily="18" charset="0"/>
                      </a:endParaRPr>
                    </a:p>
                  </a:txBody>
                  <a:tcPr marL="4192" marR="4192" marT="4192" marB="0" anchor="b"/>
                </a:tc>
                <a:extLst>
                  <a:ext uri="{0D108BD9-81ED-4DB2-BD59-A6C34878D82A}">
                    <a16:rowId xmlns:a16="http://schemas.microsoft.com/office/drawing/2014/main" val="3612606821"/>
                  </a:ext>
                </a:extLst>
              </a:tr>
              <a:tr h="197956">
                <a:tc>
                  <a:txBody>
                    <a:bodyPr/>
                    <a:lstStyle/>
                    <a:p>
                      <a:pPr algn="l" fontAlgn="b"/>
                      <a:r>
                        <a:rPr lang="en-US" sz="1400" b="1" u="none" strike="noStrike" dirty="0">
                          <a:effectLst/>
                        </a:rPr>
                        <a:t>Iredell</a:t>
                      </a:r>
                      <a:endParaRPr lang="en-US" sz="1400" b="1"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a:effectLst/>
                        </a:rPr>
                        <a:t>29,272</a:t>
                      </a:r>
                      <a:endParaRPr lang="en-US" sz="1400" b="0" i="0" u="none" strike="noStrike">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328</a:t>
                      </a:r>
                      <a:endParaRPr lang="en-US" sz="1400" b="0" i="0" u="none" strike="noStrike" dirty="0">
                        <a:solidFill>
                          <a:srgbClr val="000000"/>
                        </a:solidFill>
                        <a:effectLst/>
                        <a:latin typeface="Times New Roman" panose="02020603050405020304" pitchFamily="18" charset="0"/>
                      </a:endParaRPr>
                    </a:p>
                  </a:txBody>
                  <a:tcPr marL="4192" marR="4192" marT="4192" marB="0" anchor="b"/>
                </a:tc>
                <a:extLst>
                  <a:ext uri="{0D108BD9-81ED-4DB2-BD59-A6C34878D82A}">
                    <a16:rowId xmlns:a16="http://schemas.microsoft.com/office/drawing/2014/main" val="289640579"/>
                  </a:ext>
                </a:extLst>
              </a:tr>
              <a:tr h="197956">
                <a:tc>
                  <a:txBody>
                    <a:bodyPr/>
                    <a:lstStyle/>
                    <a:p>
                      <a:pPr algn="l" fontAlgn="b"/>
                      <a:r>
                        <a:rPr lang="en-US" sz="1400" b="1" u="none" strike="noStrike" dirty="0">
                          <a:effectLst/>
                        </a:rPr>
                        <a:t>Randolph</a:t>
                      </a:r>
                      <a:endParaRPr lang="en-US" sz="1400" b="1"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a:effectLst/>
                        </a:rPr>
                        <a:t>22,168</a:t>
                      </a:r>
                      <a:endParaRPr lang="en-US" sz="1400" b="0" i="0" u="none" strike="noStrike">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203</a:t>
                      </a:r>
                      <a:endParaRPr lang="en-US" sz="1400" b="0" i="0" u="none" strike="noStrike" dirty="0">
                        <a:solidFill>
                          <a:srgbClr val="000000"/>
                        </a:solidFill>
                        <a:effectLst/>
                        <a:latin typeface="Times New Roman" panose="02020603050405020304" pitchFamily="18" charset="0"/>
                      </a:endParaRPr>
                    </a:p>
                  </a:txBody>
                  <a:tcPr marL="4192" marR="4192" marT="4192" marB="0" anchor="b"/>
                </a:tc>
                <a:extLst>
                  <a:ext uri="{0D108BD9-81ED-4DB2-BD59-A6C34878D82A}">
                    <a16:rowId xmlns:a16="http://schemas.microsoft.com/office/drawing/2014/main" val="3180783061"/>
                  </a:ext>
                </a:extLst>
              </a:tr>
              <a:tr h="197956">
                <a:tc>
                  <a:txBody>
                    <a:bodyPr/>
                    <a:lstStyle/>
                    <a:p>
                      <a:pPr algn="l" fontAlgn="b"/>
                      <a:r>
                        <a:rPr lang="en-US" sz="1400" b="1" u="none" strike="noStrike" dirty="0">
                          <a:effectLst/>
                        </a:rPr>
                        <a:t>Rockingham</a:t>
                      </a:r>
                      <a:endParaRPr lang="en-US" sz="1400" b="1"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a:effectLst/>
                        </a:rPr>
                        <a:t>12,469</a:t>
                      </a:r>
                      <a:endParaRPr lang="en-US" sz="1400" b="0" i="0" u="none" strike="noStrike">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203</a:t>
                      </a:r>
                      <a:endParaRPr lang="en-US" sz="1400" b="0" i="0" u="none" strike="noStrike" dirty="0">
                        <a:solidFill>
                          <a:srgbClr val="000000"/>
                        </a:solidFill>
                        <a:effectLst/>
                        <a:latin typeface="Times New Roman" panose="02020603050405020304" pitchFamily="18" charset="0"/>
                      </a:endParaRPr>
                    </a:p>
                  </a:txBody>
                  <a:tcPr marL="4192" marR="4192" marT="4192" marB="0" anchor="b"/>
                </a:tc>
                <a:extLst>
                  <a:ext uri="{0D108BD9-81ED-4DB2-BD59-A6C34878D82A}">
                    <a16:rowId xmlns:a16="http://schemas.microsoft.com/office/drawing/2014/main" val="4053784241"/>
                  </a:ext>
                </a:extLst>
              </a:tr>
              <a:tr h="197956">
                <a:tc>
                  <a:txBody>
                    <a:bodyPr/>
                    <a:lstStyle/>
                    <a:p>
                      <a:pPr algn="l" fontAlgn="b"/>
                      <a:r>
                        <a:rPr lang="en-US" sz="1400" b="1" u="none" strike="noStrike" dirty="0">
                          <a:effectLst/>
                        </a:rPr>
                        <a:t>Rowan</a:t>
                      </a:r>
                      <a:endParaRPr lang="en-US" sz="1400" b="1"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26,504</a:t>
                      </a:r>
                      <a:endParaRPr lang="en-US" sz="1400" b="0"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463</a:t>
                      </a:r>
                      <a:endParaRPr lang="en-US" sz="1400" b="0" i="0" u="none" strike="noStrike" dirty="0">
                        <a:solidFill>
                          <a:srgbClr val="000000"/>
                        </a:solidFill>
                        <a:effectLst/>
                        <a:latin typeface="Times New Roman" panose="02020603050405020304" pitchFamily="18" charset="0"/>
                      </a:endParaRPr>
                    </a:p>
                  </a:txBody>
                  <a:tcPr marL="4192" marR="4192" marT="4192" marB="0" anchor="b"/>
                </a:tc>
                <a:extLst>
                  <a:ext uri="{0D108BD9-81ED-4DB2-BD59-A6C34878D82A}">
                    <a16:rowId xmlns:a16="http://schemas.microsoft.com/office/drawing/2014/main" val="1771625602"/>
                  </a:ext>
                </a:extLst>
              </a:tr>
              <a:tr h="197956">
                <a:tc>
                  <a:txBody>
                    <a:bodyPr/>
                    <a:lstStyle/>
                    <a:p>
                      <a:pPr algn="l" fontAlgn="b"/>
                      <a:r>
                        <a:rPr lang="en-US" sz="1400" b="1" u="none" strike="noStrike" dirty="0">
                          <a:effectLst/>
                        </a:rPr>
                        <a:t>Stokes</a:t>
                      </a:r>
                      <a:endParaRPr lang="en-US" sz="1400" b="1"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a:effectLst/>
                        </a:rPr>
                        <a:t>6,407</a:t>
                      </a:r>
                      <a:endParaRPr lang="en-US" sz="1400" b="0" i="0" u="none" strike="noStrike">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113</a:t>
                      </a:r>
                      <a:endParaRPr lang="en-US" sz="1400" b="0" i="0" u="none" strike="noStrike" dirty="0">
                        <a:solidFill>
                          <a:srgbClr val="000000"/>
                        </a:solidFill>
                        <a:effectLst/>
                        <a:latin typeface="Times New Roman" panose="02020603050405020304" pitchFamily="18" charset="0"/>
                      </a:endParaRPr>
                    </a:p>
                  </a:txBody>
                  <a:tcPr marL="4192" marR="4192" marT="4192" marB="0" anchor="b"/>
                </a:tc>
                <a:extLst>
                  <a:ext uri="{0D108BD9-81ED-4DB2-BD59-A6C34878D82A}">
                    <a16:rowId xmlns:a16="http://schemas.microsoft.com/office/drawing/2014/main" val="2829642571"/>
                  </a:ext>
                </a:extLst>
              </a:tr>
              <a:tr h="197956">
                <a:tc>
                  <a:txBody>
                    <a:bodyPr/>
                    <a:lstStyle/>
                    <a:p>
                      <a:pPr algn="l" fontAlgn="b"/>
                      <a:r>
                        <a:rPr lang="en-US" sz="1400" b="1" u="none" strike="noStrike" dirty="0">
                          <a:effectLst/>
                        </a:rPr>
                        <a:t>Surry</a:t>
                      </a:r>
                      <a:endParaRPr lang="en-US" sz="1400" b="1"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a:effectLst/>
                        </a:rPr>
                        <a:t>12,618</a:t>
                      </a:r>
                      <a:endParaRPr lang="en-US" sz="1400" b="0" i="0" u="none" strike="noStrike">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237</a:t>
                      </a:r>
                      <a:endParaRPr lang="en-US" sz="1400" b="0" i="0" u="none" strike="noStrike" dirty="0">
                        <a:solidFill>
                          <a:srgbClr val="000000"/>
                        </a:solidFill>
                        <a:effectLst/>
                        <a:latin typeface="Times New Roman" panose="02020603050405020304" pitchFamily="18" charset="0"/>
                      </a:endParaRPr>
                    </a:p>
                  </a:txBody>
                  <a:tcPr marL="4192" marR="4192" marT="4192" marB="0" anchor="b"/>
                </a:tc>
                <a:extLst>
                  <a:ext uri="{0D108BD9-81ED-4DB2-BD59-A6C34878D82A}">
                    <a16:rowId xmlns:a16="http://schemas.microsoft.com/office/drawing/2014/main" val="3897673014"/>
                  </a:ext>
                </a:extLst>
              </a:tr>
              <a:tr h="197956">
                <a:tc>
                  <a:txBody>
                    <a:bodyPr/>
                    <a:lstStyle/>
                    <a:p>
                      <a:pPr algn="l" fontAlgn="b"/>
                      <a:r>
                        <a:rPr lang="en-US" sz="1400" b="1" u="none" strike="noStrike">
                          <a:effectLst/>
                        </a:rPr>
                        <a:t>Watauga</a:t>
                      </a:r>
                      <a:endParaRPr lang="en-US" sz="1400" b="1" i="0" u="none" strike="noStrike">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a:effectLst/>
                        </a:rPr>
                        <a:t>6,760</a:t>
                      </a:r>
                      <a:endParaRPr lang="en-US" sz="1400" b="0" i="0" u="none" strike="noStrike">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39</a:t>
                      </a:r>
                      <a:endParaRPr lang="en-US" sz="1400" b="0" i="0" u="none" strike="noStrike" dirty="0">
                        <a:solidFill>
                          <a:srgbClr val="000000"/>
                        </a:solidFill>
                        <a:effectLst/>
                        <a:latin typeface="Times New Roman" panose="02020603050405020304" pitchFamily="18" charset="0"/>
                      </a:endParaRPr>
                    </a:p>
                  </a:txBody>
                  <a:tcPr marL="4192" marR="4192" marT="4192" marB="0" anchor="b"/>
                </a:tc>
                <a:extLst>
                  <a:ext uri="{0D108BD9-81ED-4DB2-BD59-A6C34878D82A}">
                    <a16:rowId xmlns:a16="http://schemas.microsoft.com/office/drawing/2014/main" val="31787385"/>
                  </a:ext>
                </a:extLst>
              </a:tr>
              <a:tr h="197956">
                <a:tc>
                  <a:txBody>
                    <a:bodyPr/>
                    <a:lstStyle/>
                    <a:p>
                      <a:pPr algn="l" fontAlgn="b"/>
                      <a:r>
                        <a:rPr lang="en-US" sz="1400" b="1" u="none" strike="noStrike">
                          <a:effectLst/>
                        </a:rPr>
                        <a:t>Wilkes</a:t>
                      </a:r>
                      <a:endParaRPr lang="en-US" sz="1400" b="1" i="0" u="none" strike="noStrike">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a:effectLst/>
                        </a:rPr>
                        <a:t>10,718</a:t>
                      </a:r>
                      <a:endParaRPr lang="en-US" sz="1400" b="0" i="0" u="none" strike="noStrike">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186</a:t>
                      </a:r>
                      <a:endParaRPr lang="en-US" sz="1400" b="0" i="0" u="none" strike="noStrike" dirty="0">
                        <a:solidFill>
                          <a:srgbClr val="000000"/>
                        </a:solidFill>
                        <a:effectLst/>
                        <a:latin typeface="Times New Roman" panose="02020603050405020304" pitchFamily="18" charset="0"/>
                      </a:endParaRPr>
                    </a:p>
                  </a:txBody>
                  <a:tcPr marL="4192" marR="4192" marT="4192" marB="0" anchor="b"/>
                </a:tc>
                <a:extLst>
                  <a:ext uri="{0D108BD9-81ED-4DB2-BD59-A6C34878D82A}">
                    <a16:rowId xmlns:a16="http://schemas.microsoft.com/office/drawing/2014/main" val="3596172548"/>
                  </a:ext>
                </a:extLst>
              </a:tr>
              <a:tr h="197956">
                <a:tc>
                  <a:txBody>
                    <a:bodyPr/>
                    <a:lstStyle/>
                    <a:p>
                      <a:pPr algn="l" fontAlgn="b"/>
                      <a:r>
                        <a:rPr lang="en-US" sz="1400" b="1" u="none" strike="noStrike" dirty="0">
                          <a:effectLst/>
                        </a:rPr>
                        <a:t>Yadkin </a:t>
                      </a:r>
                      <a:endParaRPr lang="en-US" sz="1400" b="1"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6,098</a:t>
                      </a:r>
                      <a:endParaRPr lang="en-US" sz="1400" b="0" i="0" u="none" strike="noStrike" dirty="0">
                        <a:solidFill>
                          <a:srgbClr val="000000"/>
                        </a:solidFill>
                        <a:effectLst/>
                        <a:latin typeface="Times New Roman" panose="02020603050405020304" pitchFamily="18" charset="0"/>
                      </a:endParaRPr>
                    </a:p>
                  </a:txBody>
                  <a:tcPr marL="4192" marR="4192" marT="4192" marB="0" anchor="b"/>
                </a:tc>
                <a:tc>
                  <a:txBody>
                    <a:bodyPr/>
                    <a:lstStyle/>
                    <a:p>
                      <a:pPr algn="ctr" fontAlgn="b"/>
                      <a:r>
                        <a:rPr lang="en-US" sz="1400" u="none" strike="noStrike" dirty="0">
                          <a:effectLst/>
                        </a:rPr>
                        <a:t>75</a:t>
                      </a:r>
                      <a:endParaRPr lang="en-US" sz="1400" b="0" i="0" u="none" strike="noStrike" dirty="0">
                        <a:solidFill>
                          <a:srgbClr val="000000"/>
                        </a:solidFill>
                        <a:effectLst/>
                        <a:latin typeface="Times New Roman" panose="02020603050405020304" pitchFamily="18" charset="0"/>
                      </a:endParaRPr>
                    </a:p>
                  </a:txBody>
                  <a:tcPr marL="4192" marR="4192" marT="4192" marB="0" anchor="b"/>
                </a:tc>
                <a:extLst>
                  <a:ext uri="{0D108BD9-81ED-4DB2-BD59-A6C34878D82A}">
                    <a16:rowId xmlns:a16="http://schemas.microsoft.com/office/drawing/2014/main" val="1944828672"/>
                  </a:ext>
                </a:extLst>
              </a:tr>
            </a:tbl>
          </a:graphicData>
        </a:graphic>
      </p:graphicFrame>
      <p:sp>
        <p:nvSpPr>
          <p:cNvPr id="2" name="TextBox 1"/>
          <p:cNvSpPr txBox="1"/>
          <p:nvPr/>
        </p:nvSpPr>
        <p:spPr>
          <a:xfrm>
            <a:off x="6798365" y="861391"/>
            <a:ext cx="2100470" cy="1754326"/>
          </a:xfrm>
          <a:prstGeom prst="rect">
            <a:avLst/>
          </a:prstGeom>
          <a:noFill/>
        </p:spPr>
        <p:txBody>
          <a:bodyPr wrap="square" rtlCol="0">
            <a:spAutoFit/>
          </a:bodyPr>
          <a:lstStyle/>
          <a:p>
            <a:pPr algn="ctr"/>
            <a:r>
              <a:rPr lang="en-US" dirty="0" smtClean="0"/>
              <a:t>Total Regional Cases:</a:t>
            </a:r>
          </a:p>
          <a:p>
            <a:pPr algn="ctr"/>
            <a:r>
              <a:rPr lang="en-US" dirty="0" smtClean="0"/>
              <a:t>341,166</a:t>
            </a:r>
          </a:p>
          <a:p>
            <a:pPr algn="ctr"/>
            <a:r>
              <a:rPr lang="en-US" dirty="0" smtClean="0"/>
              <a:t>Total Regional Deaths:</a:t>
            </a:r>
          </a:p>
          <a:p>
            <a:pPr algn="ctr"/>
            <a:r>
              <a:rPr lang="en-US" dirty="0" smtClean="0"/>
              <a:t>4,526</a:t>
            </a:r>
            <a:endParaRPr lang="en-US" dirty="0"/>
          </a:p>
        </p:txBody>
      </p:sp>
    </p:spTree>
    <p:extLst>
      <p:ext uri="{BB962C8B-B14F-4D97-AF65-F5344CB8AC3E}">
        <p14:creationId xmlns:p14="http://schemas.microsoft.com/office/powerpoint/2010/main" val="22908253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Work Plan Items </a:t>
            </a:r>
            <a:endParaRPr lang="en-US" dirty="0"/>
          </a:p>
        </p:txBody>
      </p:sp>
      <p:sp>
        <p:nvSpPr>
          <p:cNvPr id="3" name="Text Placeholder 2"/>
          <p:cNvSpPr>
            <a:spLocks noGrp="1"/>
          </p:cNvSpPr>
          <p:nvPr>
            <p:ph type="body" idx="1"/>
          </p:nvPr>
        </p:nvSpPr>
        <p:spPr/>
        <p:txBody>
          <a:bodyPr/>
          <a:lstStyle/>
          <a:p>
            <a:r>
              <a:rPr lang="en-US" dirty="0" smtClean="0"/>
              <a:t>Essential Elements of Information</a:t>
            </a:r>
          </a:p>
          <a:p>
            <a:r>
              <a:rPr lang="en-US" dirty="0" smtClean="0"/>
              <a:t>Hazard Vulnerability Assessment</a:t>
            </a:r>
          </a:p>
          <a:p>
            <a:r>
              <a:rPr lang="en-US" dirty="0" smtClean="0"/>
              <a:t>Training</a:t>
            </a:r>
          </a:p>
          <a:p>
            <a:r>
              <a:rPr lang="en-US" dirty="0" smtClean="0"/>
              <a:t>Burn Annex</a:t>
            </a:r>
          </a:p>
          <a:p>
            <a:r>
              <a:rPr lang="en-US" dirty="0" smtClean="0"/>
              <a:t>SMAT II Bi-Monthly Meeting</a:t>
            </a:r>
          </a:p>
          <a:p>
            <a:r>
              <a:rPr lang="en-US" dirty="0" smtClean="0"/>
              <a:t>Regional Support (Medical/Asset/Documentation)</a:t>
            </a:r>
          </a:p>
          <a:p>
            <a:r>
              <a:rPr lang="en-US" dirty="0" smtClean="0"/>
              <a:t>Regional Participation</a:t>
            </a:r>
            <a:endParaRPr lang="en-US" dirty="0"/>
          </a:p>
        </p:txBody>
      </p:sp>
    </p:spTree>
    <p:extLst>
      <p:ext uri="{BB962C8B-B14F-4D97-AF65-F5344CB8AC3E}">
        <p14:creationId xmlns:p14="http://schemas.microsoft.com/office/powerpoint/2010/main" val="4066269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Elements of </a:t>
            </a:r>
            <a:r>
              <a:rPr lang="en-US" dirty="0" smtClean="0"/>
              <a:t>information (EEI)</a:t>
            </a:r>
            <a:r>
              <a:rPr lang="en-US" dirty="0" smtClean="0"/>
              <a:t>	</a:t>
            </a:r>
            <a:endParaRPr lang="en-US" dirty="0"/>
          </a:p>
        </p:txBody>
      </p:sp>
      <p:sp>
        <p:nvSpPr>
          <p:cNvPr id="3" name="Text Placeholder 2"/>
          <p:cNvSpPr>
            <a:spLocks noGrp="1"/>
          </p:cNvSpPr>
          <p:nvPr>
            <p:ph type="body" idx="1"/>
          </p:nvPr>
        </p:nvSpPr>
        <p:spPr/>
        <p:txBody>
          <a:bodyPr/>
          <a:lstStyle/>
          <a:p>
            <a:pPr marL="114300" indent="0" algn="ctr">
              <a:buNone/>
            </a:pPr>
            <a:r>
              <a:rPr lang="en-US" sz="1400" dirty="0" smtClean="0"/>
              <a:t>ASPR requires that the coalition has a created procedure for the use of information sharing techniques within our region. The EEI represents a group of communication capabilities that include phone, email, and text to all medical facilities, county emergency management, county ems, Fire, utilities, among various other entities. </a:t>
            </a:r>
            <a:endParaRPr lang="en-US" sz="1400" dirty="0"/>
          </a:p>
          <a:p>
            <a:pPr marL="114300" indent="0">
              <a:buNone/>
            </a:pPr>
            <a:r>
              <a:rPr lang="en-US" dirty="0" smtClean="0"/>
              <a:t>ASPR Guidance: Capability 2.1.2.1- Health Care and Medical Response Coordination</a:t>
            </a:r>
            <a:endParaRPr lang="en-US" dirty="0"/>
          </a:p>
          <a:p>
            <a:pPr marL="114300" indent="0">
              <a:buNone/>
            </a:pPr>
            <a:r>
              <a:rPr lang="en-US" dirty="0" smtClean="0"/>
              <a:t>	EEI- Important and standard information items needed to make timely and informed 	decisions. EEIs also provide context and contribute to analysis. EEIs are also included in 	situation reports</a:t>
            </a:r>
          </a:p>
          <a:p>
            <a:pPr marL="114300" indent="0">
              <a:buNone/>
            </a:pPr>
            <a:r>
              <a:rPr lang="en-US" dirty="0" smtClean="0"/>
              <a:t>Included Within EEI:</a:t>
            </a:r>
          </a:p>
          <a:p>
            <a:pPr marL="114300" indent="0" algn="ctr">
              <a:buNone/>
            </a:pPr>
            <a:r>
              <a:rPr lang="en-US" i="1" dirty="0" smtClean="0"/>
              <a:t>Contact information for various medical and support entities		</a:t>
            </a:r>
          </a:p>
          <a:p>
            <a:pPr marL="114300" indent="0">
              <a:buNone/>
            </a:pPr>
            <a:r>
              <a:rPr lang="en-US" dirty="0" smtClean="0"/>
              <a:t>Entity Reporting: Nature and Scope of Incident</a:t>
            </a:r>
          </a:p>
          <a:p>
            <a:pPr marL="114300" indent="0">
              <a:buNone/>
            </a:pPr>
            <a:r>
              <a:rPr lang="en-US" dirty="0"/>
              <a:t>	</a:t>
            </a:r>
            <a:r>
              <a:rPr lang="en-US" dirty="0" smtClean="0"/>
              <a:t>			    Resource Request Allocation										</a:t>
            </a:r>
          </a:p>
          <a:p>
            <a:pPr marL="114300" indent="0">
              <a:buNone/>
            </a:pPr>
            <a:r>
              <a:rPr lang="en-US" dirty="0" smtClean="0"/>
              <a:t>				    Patient evacuation and tracking procedures</a:t>
            </a:r>
          </a:p>
          <a:p>
            <a:pPr marL="114300" indent="0">
              <a:buNone/>
            </a:pPr>
            <a:r>
              <a:rPr lang="en-US" dirty="0" smtClean="0"/>
              <a:t>				    Bed reporting</a:t>
            </a:r>
            <a:endParaRPr lang="en-US" dirty="0"/>
          </a:p>
        </p:txBody>
      </p:sp>
    </p:spTree>
    <p:extLst>
      <p:ext uri="{BB962C8B-B14F-4D97-AF65-F5344CB8AC3E}">
        <p14:creationId xmlns:p14="http://schemas.microsoft.com/office/powerpoint/2010/main" val="41509598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Vulnerability Analysis	</a:t>
            </a:r>
            <a:endParaRPr lang="en-US" dirty="0"/>
          </a:p>
        </p:txBody>
      </p:sp>
      <p:sp>
        <p:nvSpPr>
          <p:cNvPr id="3" name="Text Placeholder 2"/>
          <p:cNvSpPr>
            <a:spLocks noGrp="1"/>
          </p:cNvSpPr>
          <p:nvPr>
            <p:ph type="body" idx="1"/>
          </p:nvPr>
        </p:nvSpPr>
        <p:spPr/>
        <p:txBody>
          <a:bodyPr/>
          <a:lstStyle/>
          <a:p>
            <a:r>
              <a:rPr lang="en-US" dirty="0" smtClean="0"/>
              <a:t>Along with ASPR guidance a regional HVA must be completed yearly. With the variety of facilities and entities within the region, we have decided to create three separate </a:t>
            </a:r>
            <a:r>
              <a:rPr lang="en-US" dirty="0" err="1" smtClean="0"/>
              <a:t>hvas</a:t>
            </a:r>
            <a:r>
              <a:rPr lang="en-US" dirty="0" smtClean="0"/>
              <a:t> to represent three major components within the region:</a:t>
            </a:r>
          </a:p>
          <a:p>
            <a:endParaRPr lang="en-US" dirty="0"/>
          </a:p>
          <a:p>
            <a:r>
              <a:rPr lang="en-US" dirty="0" smtClean="0"/>
              <a:t>Long Term Care Facilities</a:t>
            </a:r>
          </a:p>
          <a:p>
            <a:r>
              <a:rPr lang="en-US" dirty="0" smtClean="0"/>
              <a:t>Hospitals</a:t>
            </a:r>
          </a:p>
          <a:p>
            <a:r>
              <a:rPr lang="en-US" dirty="0" smtClean="0"/>
              <a:t>County Emergency Management</a:t>
            </a:r>
          </a:p>
          <a:p>
            <a:endParaRPr lang="en-US" dirty="0"/>
          </a:p>
          <a:p>
            <a:r>
              <a:rPr lang="en-US" dirty="0" smtClean="0"/>
              <a:t>In doing this THPC will be able to give particular entities hazard focus, for example, a combative patient would be a hazard for hospitals and </a:t>
            </a:r>
            <a:r>
              <a:rPr lang="en-US" dirty="0" err="1" smtClean="0"/>
              <a:t>ltcs</a:t>
            </a:r>
            <a:r>
              <a:rPr lang="en-US" dirty="0" smtClean="0"/>
              <a:t>, county emergency management does not have that within their </a:t>
            </a:r>
            <a:r>
              <a:rPr lang="en-US" dirty="0" err="1" smtClean="0"/>
              <a:t>hvas</a:t>
            </a:r>
            <a:r>
              <a:rPr lang="en-US" dirty="0" smtClean="0"/>
              <a:t>. </a:t>
            </a:r>
            <a:r>
              <a:rPr lang="en-US" dirty="0" err="1" smtClean="0"/>
              <a:t>Ltcs</a:t>
            </a:r>
            <a:r>
              <a:rPr lang="en-US" dirty="0" smtClean="0"/>
              <a:t> would have a higher focus on </a:t>
            </a:r>
            <a:r>
              <a:rPr lang="en-US" dirty="0" err="1" smtClean="0"/>
              <a:t>elopments</a:t>
            </a:r>
            <a:r>
              <a:rPr lang="en-US" dirty="0" smtClean="0"/>
              <a:t>, than a hospital. They would have the same issue, but would not be as extensive an issue according the current </a:t>
            </a:r>
            <a:r>
              <a:rPr lang="en-US" dirty="0" err="1" smtClean="0"/>
              <a:t>hvas</a:t>
            </a:r>
            <a:r>
              <a:rPr lang="en-US" dirty="0" smtClean="0"/>
              <a:t> I have received. </a:t>
            </a:r>
            <a:endParaRPr lang="en-US" dirty="0" smtClean="0"/>
          </a:p>
          <a:p>
            <a:pPr lvl="1"/>
            <a:r>
              <a:rPr lang="en-US" dirty="0" smtClean="0"/>
              <a:t>If you have already </a:t>
            </a:r>
            <a:r>
              <a:rPr lang="en-US" dirty="0" smtClean="0"/>
              <a:t>sent </a:t>
            </a:r>
            <a:r>
              <a:rPr lang="en-US" dirty="0" smtClean="0"/>
              <a:t>your entities HVA, thank you. If everyone can please send </a:t>
            </a:r>
            <a:r>
              <a:rPr lang="en-US" dirty="0" smtClean="0"/>
              <a:t>Thomas</a:t>
            </a:r>
            <a:r>
              <a:rPr lang="en-US" dirty="0" smtClean="0"/>
              <a:t> </a:t>
            </a:r>
            <a:r>
              <a:rPr lang="en-US" dirty="0" smtClean="0"/>
              <a:t>their most updated </a:t>
            </a:r>
            <a:r>
              <a:rPr lang="en-US" dirty="0" smtClean="0"/>
              <a:t>HVA</a:t>
            </a:r>
            <a:r>
              <a:rPr lang="en-US" dirty="0" smtClean="0"/>
              <a:t>, it</a:t>
            </a:r>
            <a:r>
              <a:rPr lang="en-US" dirty="0" smtClean="0"/>
              <a:t> </a:t>
            </a:r>
            <a:r>
              <a:rPr lang="en-US" dirty="0" smtClean="0"/>
              <a:t>would </a:t>
            </a:r>
            <a:r>
              <a:rPr lang="en-US" dirty="0" smtClean="0"/>
              <a:t>be greatly appreciated. </a:t>
            </a:r>
            <a:endParaRPr lang="en-US" dirty="0"/>
          </a:p>
        </p:txBody>
      </p:sp>
    </p:spTree>
    <p:extLst>
      <p:ext uri="{BB962C8B-B14F-4D97-AF65-F5344CB8AC3E}">
        <p14:creationId xmlns:p14="http://schemas.microsoft.com/office/powerpoint/2010/main" val="91976794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TM03457485[[fn=Mesh]]</Template>
  <TotalTime>2076</TotalTime>
  <Words>2283</Words>
  <Application>Microsoft Office PowerPoint</Application>
  <PresentationFormat>On-screen Show (16:9)</PresentationFormat>
  <Paragraphs>265</Paragraphs>
  <Slides>22</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Century Gothic</vt:lpstr>
      <vt:lpstr>Times New Roman</vt:lpstr>
      <vt:lpstr>Mesh</vt:lpstr>
      <vt:lpstr> Triad Healthcare Preparedness Coalition </vt:lpstr>
      <vt:lpstr>Introductions</vt:lpstr>
      <vt:lpstr>COVID -19 </vt:lpstr>
      <vt:lpstr>PowerPoint Presentation</vt:lpstr>
      <vt:lpstr>PowerPoint Presentation</vt:lpstr>
      <vt:lpstr>PowerPoint Presentation</vt:lpstr>
      <vt:lpstr>Work Plan Items </vt:lpstr>
      <vt:lpstr>Essential Elements of information (EEI) </vt:lpstr>
      <vt:lpstr>Hazard Vulnerability Analysis </vt:lpstr>
      <vt:lpstr>Upcoming Training SMAT 500 Warehouse  </vt:lpstr>
      <vt:lpstr>TERMS Training Opportunities</vt:lpstr>
      <vt:lpstr>Burn Annex </vt:lpstr>
      <vt:lpstr>SMAT Bi-mOnthly Meetings</vt:lpstr>
      <vt:lpstr>Deployment Update </vt:lpstr>
      <vt:lpstr>Regional Support</vt:lpstr>
      <vt:lpstr>participation</vt:lpstr>
      <vt:lpstr>Asset update</vt:lpstr>
      <vt:lpstr>Long term care facilities</vt:lpstr>
      <vt:lpstr>Long term care facilities</vt:lpstr>
      <vt:lpstr>Training Room Opportunities</vt:lpstr>
      <vt:lpstr>THPC Quarterly MEETINGS</vt:lpstr>
      <vt:lpstr>Communication/Attendance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Triad Healthcare Preparedness Coalition</dc:title>
  <dc:creator>Thomas A.G. Gioello</dc:creator>
  <cp:lastModifiedBy>Thomas A.G. Gioello</cp:lastModifiedBy>
  <cp:revision>127</cp:revision>
  <dcterms:modified xsi:type="dcterms:W3CDTF">2021-11-11T15:38:26Z</dcterms:modified>
</cp:coreProperties>
</file>