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95" r:id="rId1"/>
  </p:sldMasterIdLst>
  <p:notesMasterIdLst>
    <p:notesMasterId r:id="rId17"/>
  </p:notesMasterIdLst>
  <p:sldIdLst>
    <p:sldId id="276" r:id="rId2"/>
    <p:sldId id="282" r:id="rId3"/>
    <p:sldId id="257" r:id="rId4"/>
    <p:sldId id="258" r:id="rId5"/>
    <p:sldId id="260" r:id="rId6"/>
    <p:sldId id="277" r:id="rId7"/>
    <p:sldId id="278" r:id="rId8"/>
    <p:sldId id="281" r:id="rId9"/>
    <p:sldId id="266" r:id="rId10"/>
    <p:sldId id="270" r:id="rId11"/>
    <p:sldId id="271" r:id="rId12"/>
    <p:sldId id="265" r:id="rId13"/>
    <p:sldId id="279" r:id="rId14"/>
    <p:sldId id="280" r:id="rId15"/>
    <p:sldId id="272"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6f7d17c8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6f7d17c8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6f7d17c8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6f7d17c8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6f7d17c8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6f7d17c8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6f7d17c8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6f7d17c8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9c74d380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9c74d380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9c74d380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9c74d380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6f7d17c8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6f7d17c8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6f7d17c8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6f7d17c8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79106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265884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309829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18692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036184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27654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4171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958592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933137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733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874133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051021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9351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8582697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753619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311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577669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799409" y="4412457"/>
            <a:ext cx="685800" cy="273844"/>
          </a:xfrm>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a:xfrm>
            <a:off x="856059" y="4412457"/>
            <a:ext cx="3829050" cy="273844"/>
          </a:xfr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858118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5/6/2021</a:t>
            </a:fld>
            <a:endParaRPr lang="en-US" dirty="0"/>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02225180"/>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Lst>
  <p:hf sldNum="0" hdr="0" ftr="0" dt="0"/>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457199"/>
            <a:ext cx="7429499" cy="2173357"/>
          </a:xfrm>
        </p:spPr>
        <p:txBody>
          <a:bodyPr>
            <a:normAutofit/>
          </a:bodyPr>
          <a:lstStyle/>
          <a:p>
            <a:pPr algn="ctr"/>
            <a:r>
              <a:rPr lang="en" sz="3600" dirty="0" smtClean="0"/>
              <a:t/>
            </a:r>
            <a:br>
              <a:rPr lang="en" sz="3600" dirty="0" smtClean="0"/>
            </a:br>
            <a:r>
              <a:rPr lang="en" sz="3600" dirty="0" smtClean="0"/>
              <a:t>Triad </a:t>
            </a:r>
            <a:r>
              <a:rPr lang="en" sz="3600" dirty="0"/>
              <a:t>Healthcare Preparedness Coalition </a:t>
            </a:r>
            <a:endParaRPr lang="en-US" sz="3600" dirty="0"/>
          </a:p>
        </p:txBody>
      </p:sp>
      <p:sp>
        <p:nvSpPr>
          <p:cNvPr id="3" name="Content Placeholder 2"/>
          <p:cNvSpPr>
            <a:spLocks noGrp="1"/>
          </p:cNvSpPr>
          <p:nvPr>
            <p:ph idx="1"/>
          </p:nvPr>
        </p:nvSpPr>
        <p:spPr/>
        <p:txBody>
          <a:bodyPr/>
          <a:lstStyle/>
          <a:p>
            <a:pPr marL="0" lvl="0" indent="0" algn="ctr">
              <a:spcBef>
                <a:spcPts val="0"/>
              </a:spcBef>
              <a:spcAft>
                <a:spcPts val="0"/>
              </a:spcAft>
              <a:buNone/>
            </a:pPr>
            <a:endParaRPr lang="en-US" dirty="0" smtClean="0"/>
          </a:p>
          <a:p>
            <a:pPr marL="0" lvl="0" indent="0" algn="ctr">
              <a:spcBef>
                <a:spcPts val="0"/>
              </a:spcBef>
              <a:spcAft>
                <a:spcPts val="0"/>
              </a:spcAft>
              <a:buNone/>
            </a:pPr>
            <a:endParaRPr lang="en-US" dirty="0"/>
          </a:p>
          <a:p>
            <a:pPr marL="0" lvl="0" indent="0" algn="ctr">
              <a:spcBef>
                <a:spcPts val="0"/>
              </a:spcBef>
              <a:spcAft>
                <a:spcPts val="0"/>
              </a:spcAft>
              <a:buNone/>
            </a:pPr>
            <a:endParaRPr lang="en-US" dirty="0" smtClean="0"/>
          </a:p>
          <a:p>
            <a:pPr marL="0" lvl="0" indent="0" algn="ctr">
              <a:spcBef>
                <a:spcPts val="0"/>
              </a:spcBef>
              <a:spcAft>
                <a:spcPts val="0"/>
              </a:spcAft>
              <a:buNone/>
            </a:pPr>
            <a:endParaRPr lang="en-US" dirty="0"/>
          </a:p>
          <a:p>
            <a:pPr marL="0" lvl="0" indent="0" algn="ctr">
              <a:spcBef>
                <a:spcPts val="0"/>
              </a:spcBef>
              <a:spcAft>
                <a:spcPts val="0"/>
              </a:spcAft>
              <a:buNone/>
            </a:pPr>
            <a:r>
              <a:rPr lang="en-US" sz="2000" dirty="0" smtClean="0"/>
              <a:t>Quarterly </a:t>
            </a:r>
            <a:r>
              <a:rPr lang="en-US" sz="2000" dirty="0"/>
              <a:t>Meeting</a:t>
            </a:r>
          </a:p>
          <a:p>
            <a:pPr marL="0" lvl="0" indent="0" algn="ctr">
              <a:spcBef>
                <a:spcPts val="0"/>
              </a:spcBef>
              <a:spcAft>
                <a:spcPts val="0"/>
              </a:spcAft>
              <a:buNone/>
            </a:pPr>
            <a:r>
              <a:rPr lang="en-US" sz="2000" dirty="0" smtClean="0"/>
              <a:t>May 6th, 2021</a:t>
            </a:r>
            <a:endParaRPr lang="en-US" sz="2000" dirty="0"/>
          </a:p>
          <a:p>
            <a:pPr marL="0" lvl="0" indent="0" algn="ctr">
              <a:spcBef>
                <a:spcPts val="0"/>
              </a:spcBef>
              <a:spcAft>
                <a:spcPts val="0"/>
              </a:spcAft>
              <a:buNone/>
            </a:pPr>
            <a:r>
              <a:rPr lang="en-US" sz="2000" dirty="0"/>
              <a:t>2:00 pm</a:t>
            </a:r>
          </a:p>
          <a:p>
            <a:endParaRPr lang="en-US" dirty="0"/>
          </a:p>
        </p:txBody>
      </p:sp>
      <p:pic>
        <p:nvPicPr>
          <p:cNvPr id="4" name="Google Shape;56;p13"/>
          <p:cNvPicPr preferRelativeResize="0"/>
          <p:nvPr/>
        </p:nvPicPr>
        <p:blipFill>
          <a:blip r:embed="rId2">
            <a:alphaModFix/>
          </a:blip>
          <a:stretch>
            <a:fillRect/>
          </a:stretch>
        </p:blipFill>
        <p:spPr>
          <a:xfrm>
            <a:off x="929897" y="2975113"/>
            <a:ext cx="1535008" cy="1535412"/>
          </a:xfrm>
          <a:prstGeom prst="rect">
            <a:avLst/>
          </a:prstGeom>
          <a:noFill/>
          <a:ln>
            <a:noFill/>
          </a:ln>
          <a:effectLst>
            <a:outerShdw blurRad="50800" dist="50800" dir="5400000" algn="ctr" rotWithShape="0">
              <a:srgbClr val="000000">
                <a:alpha val="0"/>
              </a:srgbClr>
            </a:outerShdw>
          </a:effectLst>
        </p:spPr>
      </p:pic>
      <p:pic>
        <p:nvPicPr>
          <p:cNvPr id="5" name="Google Shape;57;p13"/>
          <p:cNvPicPr preferRelativeResize="0"/>
          <p:nvPr/>
        </p:nvPicPr>
        <p:blipFill>
          <a:blip r:embed="rId3">
            <a:alphaModFix/>
          </a:blip>
          <a:stretch>
            <a:fillRect/>
          </a:stretch>
        </p:blipFill>
        <p:spPr>
          <a:xfrm>
            <a:off x="6798365" y="2975113"/>
            <a:ext cx="1709257" cy="1535412"/>
          </a:xfrm>
          <a:prstGeom prst="rect">
            <a:avLst/>
          </a:prstGeom>
          <a:noFill/>
          <a:ln>
            <a:noFill/>
          </a:ln>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spTree>
    <p:extLst>
      <p:ext uri="{BB962C8B-B14F-4D97-AF65-F5344CB8AC3E}">
        <p14:creationId xmlns:p14="http://schemas.microsoft.com/office/powerpoint/2010/main" val="1834515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363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Mission Ready Packages</a:t>
            </a:r>
            <a:endParaRPr/>
          </a:p>
        </p:txBody>
      </p:sp>
      <p:sp>
        <p:nvSpPr>
          <p:cNvPr id="146" name="Google Shape;146;p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solidFill>
                  <a:schemeClr val="tx1"/>
                </a:solidFill>
              </a:rPr>
              <a:t>Updated Mission Ready Packages are on our website for viewing. </a:t>
            </a:r>
          </a:p>
          <a:p>
            <a:pPr marL="0" lvl="0" indent="0" algn="ctr" rtl="0">
              <a:spcBef>
                <a:spcPts val="0"/>
              </a:spcBef>
              <a:spcAft>
                <a:spcPts val="0"/>
              </a:spcAft>
              <a:buNone/>
            </a:pPr>
            <a:endParaRPr lang="en-US" dirty="0">
              <a:solidFill>
                <a:schemeClr val="tx1"/>
              </a:solidFill>
            </a:endParaRPr>
          </a:p>
          <a:p>
            <a:pPr marL="0" lvl="0" indent="0" algn="ctr" rtl="0">
              <a:spcBef>
                <a:spcPts val="0"/>
              </a:spcBef>
              <a:spcAft>
                <a:spcPts val="0"/>
              </a:spcAft>
              <a:buNone/>
            </a:pPr>
            <a:r>
              <a:rPr lang="en-US" dirty="0" smtClean="0">
                <a:solidFill>
                  <a:schemeClr val="tx1"/>
                </a:solidFill>
              </a:rPr>
              <a:t>TriadHPC.org</a:t>
            </a:r>
          </a:p>
          <a:p>
            <a:pPr marL="0" lvl="0" indent="0" algn="ctr" rtl="0">
              <a:spcBef>
                <a:spcPts val="0"/>
              </a:spcBef>
              <a:spcAft>
                <a:spcPts val="0"/>
              </a:spcAft>
              <a:buNone/>
            </a:pPr>
            <a:endParaRPr lang="en-US" dirty="0">
              <a:solidFill>
                <a:schemeClr val="tx1"/>
              </a:solidFill>
            </a:endParaRPr>
          </a:p>
          <a:p>
            <a:pPr marL="0" lvl="0" indent="0" algn="ctr" rtl="0">
              <a:spcBef>
                <a:spcPts val="0"/>
              </a:spcBef>
              <a:spcAft>
                <a:spcPts val="0"/>
              </a:spcAft>
              <a:buNone/>
            </a:pPr>
            <a:r>
              <a:rPr lang="en-US" dirty="0" smtClean="0">
                <a:solidFill>
                  <a:schemeClr val="tx1"/>
                </a:solidFill>
              </a:rPr>
              <a:t>These packages are set up for users to know what the coalition has available at the warehouse, and what capabilities we possess to assist healthcare entities. Long term care facilities, hospitals, group homes, and various other entities are able to utilize these assets in times of need or during a catastrophic event.</a:t>
            </a:r>
            <a:endParaRPr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Training Classes</a:t>
            </a:r>
            <a:endParaRPr/>
          </a:p>
        </p:txBody>
      </p:sp>
      <p:sp>
        <p:nvSpPr>
          <p:cNvPr id="152" name="Google Shape;152;p2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buNone/>
            </a:pPr>
            <a:r>
              <a:rPr lang="en-US" dirty="0" smtClean="0"/>
              <a:t>Basic Disaster Life Support</a:t>
            </a:r>
          </a:p>
          <a:p>
            <a:pPr marL="0" lvl="0" indent="0" algn="ctr" rtl="0">
              <a:buNone/>
            </a:pPr>
            <a:r>
              <a:rPr lang="en-US" dirty="0" smtClean="0"/>
              <a:t>May 26</a:t>
            </a:r>
            <a:r>
              <a:rPr lang="en-US" baseline="30000" dirty="0" smtClean="0"/>
              <a:t>th</a:t>
            </a:r>
            <a:r>
              <a:rPr lang="en-US" dirty="0" smtClean="0"/>
              <a:t>, 2021</a:t>
            </a:r>
          </a:p>
          <a:p>
            <a:pPr marL="0" lvl="0" indent="0" algn="ctr" rtl="0">
              <a:buNone/>
            </a:pPr>
            <a:r>
              <a:rPr lang="en-US" dirty="0" smtClean="0"/>
              <a:t>8:00 AM- 5:00 PM</a:t>
            </a:r>
          </a:p>
          <a:p>
            <a:pPr marL="0" lvl="0" indent="0" algn="ctr" rtl="0">
              <a:buNone/>
            </a:pPr>
            <a:endParaRPr lang="en-US" dirty="0" smtClean="0"/>
          </a:p>
          <a:p>
            <a:pPr marL="0" lvl="0" indent="0" algn="ctr" rtl="0">
              <a:buNone/>
            </a:pPr>
            <a:r>
              <a:rPr lang="en-US" dirty="0" smtClean="0"/>
              <a:t>Advanced Disaster Life Support</a:t>
            </a:r>
          </a:p>
          <a:p>
            <a:pPr marL="0" lvl="0" indent="0" algn="ctr" rtl="0">
              <a:buNone/>
            </a:pPr>
            <a:r>
              <a:rPr lang="en-US" dirty="0" smtClean="0"/>
              <a:t>May 27</a:t>
            </a:r>
            <a:r>
              <a:rPr lang="en-US" baseline="30000" dirty="0" smtClean="0"/>
              <a:t>th</a:t>
            </a:r>
            <a:r>
              <a:rPr lang="en-US" dirty="0" smtClean="0"/>
              <a:t>-28</a:t>
            </a:r>
            <a:r>
              <a:rPr lang="en-US" baseline="30000" dirty="0" smtClean="0"/>
              <a:t>th</a:t>
            </a:r>
            <a:r>
              <a:rPr lang="en-US" dirty="0" smtClean="0"/>
              <a:t>, 2021</a:t>
            </a:r>
          </a:p>
          <a:p>
            <a:pPr marL="0" lvl="0" indent="0" algn="ctr" rtl="0">
              <a:buNone/>
            </a:pPr>
            <a:r>
              <a:rPr lang="en-US" dirty="0" smtClean="0"/>
              <a:t>8:00 AM- 5:00 PM</a:t>
            </a:r>
          </a:p>
          <a:p>
            <a:pPr marL="0" lvl="0" indent="0" algn="ctr" rtl="0">
              <a:buNone/>
            </a:pPr>
            <a:endParaRPr lang="en-US" dirty="0" smtClean="0"/>
          </a:p>
          <a:p>
            <a:pPr marL="0" lvl="0" indent="0" algn="ctr" rtl="0">
              <a:buNone/>
            </a:pPr>
            <a:r>
              <a:rPr lang="en-US" dirty="0" smtClean="0"/>
              <a:t>Bi-Monthly Meeting</a:t>
            </a:r>
          </a:p>
          <a:p>
            <a:pPr marL="0" lvl="0" indent="0" algn="ctr" rtl="0">
              <a:buNone/>
            </a:pPr>
            <a:r>
              <a:rPr lang="en-US" dirty="0" smtClean="0"/>
              <a:t>June 1</a:t>
            </a:r>
            <a:r>
              <a:rPr lang="en-US" baseline="30000" dirty="0" smtClean="0"/>
              <a:t>st</a:t>
            </a:r>
            <a:r>
              <a:rPr lang="en-US" dirty="0" smtClean="0"/>
              <a:t>, 2021</a:t>
            </a:r>
          </a:p>
          <a:p>
            <a:pPr marL="0" lvl="0" indent="0" algn="ctr" rtl="0">
              <a:buNone/>
            </a:pPr>
            <a:r>
              <a:rPr lang="en-US" dirty="0" smtClean="0"/>
              <a:t>7:00 PM- 10:00 PM</a:t>
            </a:r>
          </a:p>
          <a:p>
            <a:pPr marL="0" lvl="0" indent="0" algn="l" rtl="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J</a:t>
            </a:r>
            <a:r>
              <a:rPr lang="en" dirty="0" smtClean="0"/>
              <a:t>une 1st </a:t>
            </a:r>
            <a:r>
              <a:rPr lang="en" dirty="0"/>
              <a:t>Bi-Monthly Meeting</a:t>
            </a:r>
            <a:endParaRPr dirty="0"/>
          </a:p>
        </p:txBody>
      </p:sp>
      <p:sp>
        <p:nvSpPr>
          <p:cNvPr id="114" name="Google Shape;114;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r>
              <a:rPr lang="en-US" sz="1800" b="1" dirty="0" smtClean="0"/>
              <a:t>Two meetings will be available to attend</a:t>
            </a:r>
          </a:p>
          <a:p>
            <a:pPr marL="0" lvl="0" indent="0" algn="ctr" rtl="0">
              <a:spcBef>
                <a:spcPts val="1600"/>
              </a:spcBef>
              <a:spcAft>
                <a:spcPts val="1600"/>
              </a:spcAft>
              <a:buNone/>
            </a:pPr>
            <a:r>
              <a:rPr lang="en-US" dirty="0" smtClean="0"/>
              <a:t>Medical: Splinting/Musculoskeletal immobilization</a:t>
            </a:r>
          </a:p>
          <a:p>
            <a:pPr marL="0" lvl="0" indent="0" algn="ctr" rtl="0">
              <a:spcBef>
                <a:spcPts val="1600"/>
              </a:spcBef>
              <a:spcAft>
                <a:spcPts val="1600"/>
              </a:spcAft>
              <a:buNone/>
            </a:pPr>
            <a:r>
              <a:rPr lang="en-US" dirty="0" smtClean="0"/>
              <a:t>Logistics: Inventory of assets</a:t>
            </a:r>
            <a:endParaRPr lang="en"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Basic Disaster Life Support</a:t>
            </a:r>
            <a:endParaRPr lang="en-US" b="1" dirty="0"/>
          </a:p>
        </p:txBody>
      </p:sp>
      <p:sp>
        <p:nvSpPr>
          <p:cNvPr id="3" name="Text Placeholder 2"/>
          <p:cNvSpPr>
            <a:spLocks noGrp="1"/>
          </p:cNvSpPr>
          <p:nvPr>
            <p:ph type="body" idx="1"/>
          </p:nvPr>
        </p:nvSpPr>
        <p:spPr/>
        <p:txBody>
          <a:bodyPr/>
          <a:lstStyle/>
          <a:p>
            <a:pPr marL="114300" indent="0" algn="ctr">
              <a:buNone/>
            </a:pPr>
            <a:r>
              <a:rPr lang="en-US" sz="1800" dirty="0" smtClean="0"/>
              <a:t>BDLS has an overall concentration in common language used during a disaster, knowledge bas for the clinical and public health management of all ages and populations affected by disasters and public health emergencies</a:t>
            </a:r>
          </a:p>
          <a:p>
            <a:pPr marL="114300" indent="0" algn="ctr">
              <a:buNone/>
            </a:pPr>
            <a:endParaRPr lang="en-US" sz="1800" dirty="0"/>
          </a:p>
          <a:p>
            <a:pPr marL="114300" indent="0" algn="ctr">
              <a:buNone/>
            </a:pPr>
            <a:endParaRPr lang="en-US" sz="1800" dirty="0"/>
          </a:p>
        </p:txBody>
      </p:sp>
      <p:pic>
        <p:nvPicPr>
          <p:cNvPr id="2052" name="Picture 4" descr="Basic Disaster Life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7" y="2605645"/>
            <a:ext cx="309562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4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ADVANCED DISASTER LIFE SUPPORT</a:t>
            </a:r>
            <a:endParaRPr lang="en-US" b="1" dirty="0"/>
          </a:p>
        </p:txBody>
      </p:sp>
      <p:sp>
        <p:nvSpPr>
          <p:cNvPr id="4" name="TextBox 3"/>
          <p:cNvSpPr txBox="1"/>
          <p:nvPr/>
        </p:nvSpPr>
        <p:spPr>
          <a:xfrm>
            <a:off x="411892" y="1017725"/>
            <a:ext cx="8287265" cy="2585323"/>
          </a:xfrm>
          <a:prstGeom prst="rect">
            <a:avLst/>
          </a:prstGeom>
          <a:noFill/>
        </p:spPr>
        <p:txBody>
          <a:bodyPr wrap="square" rtlCol="0">
            <a:spAutoFit/>
          </a:bodyPr>
          <a:lstStyle/>
          <a:p>
            <a:pPr algn="ctr"/>
            <a:r>
              <a:rPr lang="en-US" dirty="0" smtClean="0"/>
              <a:t>BDLS is a prerequisite for ADLS</a:t>
            </a:r>
          </a:p>
          <a:p>
            <a:pPr algn="ctr"/>
            <a:endParaRPr lang="en-US" dirty="0"/>
          </a:p>
          <a:p>
            <a:pPr algn="ctr"/>
            <a:r>
              <a:rPr lang="en-US" dirty="0" smtClean="0"/>
              <a:t>ADLS allows individuals to train for mass casualty scenarios that may happen. Training components include population scenarios, mass casualty triage tabletop and situational training exercises.</a:t>
            </a:r>
          </a:p>
          <a:p>
            <a:pPr algn="ctr"/>
            <a:endParaRPr lang="en-US" dirty="0"/>
          </a:p>
          <a:p>
            <a:pPr algn="ctr"/>
            <a:r>
              <a:rPr lang="en-US" dirty="0" smtClean="0"/>
              <a:t>The main audience for this course includes physicians, nurses, emergency medical technicians, paramedics, pharmacists, and all who are involved in various healthcare professions. </a:t>
            </a:r>
            <a:endParaRPr lang="en-US" dirty="0"/>
          </a:p>
        </p:txBody>
      </p:sp>
      <p:pic>
        <p:nvPicPr>
          <p:cNvPr id="4100" name="Picture 4" descr="Advanced Disaster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574" y="3635999"/>
            <a:ext cx="30099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2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Communication</a:t>
            </a:r>
            <a:endParaRPr dirty="0"/>
          </a:p>
        </p:txBody>
      </p:sp>
      <p:sp>
        <p:nvSpPr>
          <p:cNvPr id="158" name="Google Shape;158;p29"/>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US" u="sng" dirty="0" smtClean="0">
              <a:solidFill>
                <a:schemeClr val="tx1"/>
              </a:solidFill>
            </a:endParaRPr>
          </a:p>
          <a:p>
            <a:pPr marL="0" lvl="0" indent="0" algn="ctr" rtl="0">
              <a:spcBef>
                <a:spcPts val="0"/>
              </a:spcBef>
              <a:spcAft>
                <a:spcPts val="0"/>
              </a:spcAft>
              <a:buNone/>
            </a:pPr>
            <a:r>
              <a:rPr lang="en-US" dirty="0" smtClean="0">
                <a:solidFill>
                  <a:schemeClr val="tx1"/>
                </a:solidFill>
              </a:rPr>
              <a:t>TriadHPC.org</a:t>
            </a:r>
          </a:p>
          <a:p>
            <a:pPr marL="0" lvl="0" indent="0" algn="ctr" rtl="0">
              <a:spcBef>
                <a:spcPts val="0"/>
              </a:spcBef>
              <a:spcAft>
                <a:spcPts val="0"/>
              </a:spcAft>
              <a:buNone/>
            </a:pPr>
            <a:endParaRPr lang="en-US" u="sng" dirty="0">
              <a:solidFill>
                <a:schemeClr val="tx1"/>
              </a:solidFill>
            </a:endParaRPr>
          </a:p>
          <a:p>
            <a:pPr marL="0" lvl="0" indent="0" algn="ctr">
              <a:buNone/>
            </a:pPr>
            <a:r>
              <a:rPr lang="en-US" dirty="0" smtClean="0">
                <a:solidFill>
                  <a:schemeClr val="tx1"/>
                </a:solidFill>
              </a:rPr>
              <a:t>Facebook.com/</a:t>
            </a:r>
            <a:r>
              <a:rPr lang="en-US" dirty="0" err="1" smtClean="0">
                <a:solidFill>
                  <a:schemeClr val="tx1"/>
                </a:solidFill>
              </a:rPr>
              <a:t>TriadPreparednessCoalition</a:t>
            </a:r>
            <a:endParaRPr lang="en-US" dirty="0" smtClean="0">
              <a:solidFill>
                <a:schemeClr val="tx1"/>
              </a:solidFill>
            </a:endParaRPr>
          </a:p>
          <a:p>
            <a:pPr marL="0" lvl="0" indent="0" algn="ctr">
              <a:buNone/>
            </a:pPr>
            <a:endParaRPr lang="en-US" dirty="0" smtClean="0">
              <a:solidFill>
                <a:schemeClr val="tx1"/>
              </a:solidFill>
            </a:endParaRPr>
          </a:p>
          <a:p>
            <a:pPr marL="0" lvl="0" indent="0" algn="ctr">
              <a:buNone/>
            </a:pPr>
            <a:r>
              <a:rPr lang="en-US" dirty="0" smtClean="0">
                <a:solidFill>
                  <a:schemeClr val="tx1"/>
                </a:solidFill>
              </a:rPr>
              <a:t>On-Call Number</a:t>
            </a:r>
            <a:endParaRPr lang="en-US" dirty="0">
              <a:solidFill>
                <a:schemeClr val="tx1"/>
              </a:solidFill>
            </a:endParaRPr>
          </a:p>
          <a:p>
            <a:pPr marL="0" lvl="0" indent="0" algn="ctr">
              <a:buNone/>
            </a:pPr>
            <a:r>
              <a:rPr lang="en-US" dirty="0" smtClean="0">
                <a:solidFill>
                  <a:schemeClr val="tx1"/>
                </a:solidFill>
              </a:rPr>
              <a:t>336-701-6080</a:t>
            </a:r>
            <a:endParaRPr lang="en-US" dirty="0">
              <a:solidFill>
                <a:schemeClr val="tx1"/>
              </a:solidFill>
            </a:endParaRPr>
          </a:p>
          <a:p>
            <a:pPr marL="0" lvl="0" indent="0" algn="ctr">
              <a:buNone/>
            </a:pPr>
            <a:endParaRPr dirty="0">
              <a:solidFill>
                <a:schemeClr val="tx1"/>
              </a:solidFill>
            </a:endParaRPr>
          </a:p>
          <a:p>
            <a:pPr marL="0" lvl="0" indent="0" algn="ctr" rtl="0">
              <a:spcBef>
                <a:spcPts val="1600"/>
              </a:spcBef>
              <a:spcAft>
                <a:spcPts val="0"/>
              </a:spcAft>
              <a:buNone/>
            </a:pPr>
            <a:endParaRPr lang="en" u="sng" dirty="0" smtClean="0">
              <a:solidFill>
                <a:schemeClr val="tx1"/>
              </a:solidFill>
            </a:endParaRPr>
          </a:p>
          <a:p>
            <a:pPr marL="0" lvl="0" indent="0" algn="ctr" rtl="0">
              <a:spcBef>
                <a:spcPts val="1600"/>
              </a:spcBef>
              <a:spcAft>
                <a:spcPts val="0"/>
              </a:spcAft>
              <a:buNone/>
            </a:pPr>
            <a:r>
              <a:rPr lang="en-US" smtClean="0">
                <a:solidFill>
                  <a:schemeClr val="tx1"/>
                </a:solidFill>
              </a:rPr>
              <a:t>OPEN FOR DISCUSSION</a:t>
            </a:r>
            <a:endParaRP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7429499" cy="704335"/>
          </a:xfrm>
        </p:spPr>
        <p:txBody>
          <a:bodyPr/>
          <a:lstStyle/>
          <a:p>
            <a:pPr algn="ctr"/>
            <a:r>
              <a:rPr lang="en-US" b="1" dirty="0" smtClean="0"/>
              <a:t>Introductions</a:t>
            </a:r>
            <a:endParaRPr lang="en-US" b="1" dirty="0"/>
          </a:p>
        </p:txBody>
      </p:sp>
      <p:sp>
        <p:nvSpPr>
          <p:cNvPr id="3" name="Content Placeholder 2"/>
          <p:cNvSpPr>
            <a:spLocks noGrp="1"/>
          </p:cNvSpPr>
          <p:nvPr>
            <p:ph idx="1"/>
          </p:nvPr>
        </p:nvSpPr>
        <p:spPr>
          <a:xfrm>
            <a:off x="856060" y="1161536"/>
            <a:ext cx="7429499" cy="3181866"/>
          </a:xfrm>
        </p:spPr>
        <p:txBody>
          <a:bodyPr/>
          <a:lstStyle/>
          <a:p>
            <a:pPr algn="ctr"/>
            <a:r>
              <a:rPr lang="en-US" dirty="0" smtClean="0"/>
              <a:t>Mike Brienza- Healthcare Preparedness Coordinator/Planner</a:t>
            </a:r>
          </a:p>
          <a:p>
            <a:pPr algn="ctr"/>
            <a:r>
              <a:rPr lang="en-US" dirty="0" smtClean="0"/>
              <a:t>Thomas Gioello- Operations Coordinator/SMAT Team Leader/LTC </a:t>
            </a:r>
            <a:r>
              <a:rPr lang="en-US" dirty="0" smtClean="0"/>
              <a:t>Coordinator</a:t>
            </a:r>
          </a:p>
          <a:p>
            <a:pPr algn="ctr"/>
            <a:r>
              <a:rPr lang="en-US" dirty="0"/>
              <a:t>Ashley McDaniel- Financial </a:t>
            </a:r>
            <a:r>
              <a:rPr lang="en-US" dirty="0" smtClean="0"/>
              <a:t>Coordinator</a:t>
            </a:r>
          </a:p>
          <a:p>
            <a:pPr marL="0" indent="0" algn="ctr">
              <a:buNone/>
            </a:pPr>
            <a:r>
              <a:rPr lang="en-US" sz="1800" b="1" dirty="0" smtClean="0"/>
              <a:t>New Employees</a:t>
            </a:r>
            <a:endParaRPr lang="en-US" sz="1800" b="1" dirty="0" smtClean="0"/>
          </a:p>
          <a:p>
            <a:pPr algn="ctr"/>
            <a:r>
              <a:rPr lang="en-US" dirty="0" smtClean="0"/>
              <a:t>Justin Welborn- Logistics Coordinator</a:t>
            </a:r>
          </a:p>
          <a:p>
            <a:pPr algn="ctr"/>
            <a:r>
              <a:rPr lang="en-US" dirty="0" smtClean="0"/>
              <a:t>Tiffany </a:t>
            </a:r>
            <a:r>
              <a:rPr lang="en-US" dirty="0" smtClean="0"/>
              <a:t>Furches- Administrative Assistant/LTC Coordinator</a:t>
            </a:r>
          </a:p>
          <a:p>
            <a:pPr marL="0" indent="0">
              <a:buNone/>
            </a:pPr>
            <a:endParaRPr lang="en-US" dirty="0"/>
          </a:p>
        </p:txBody>
      </p:sp>
    </p:spTree>
    <p:extLst>
      <p:ext uri="{BB962C8B-B14F-4D97-AF65-F5344CB8AC3E}">
        <p14:creationId xmlns:p14="http://schemas.microsoft.com/office/powerpoint/2010/main" val="2646683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200" b="1" dirty="0" smtClean="0"/>
              <a:t>Warehouse updates</a:t>
            </a:r>
            <a:endParaRPr b="1" dirty="0"/>
          </a:p>
        </p:txBody>
      </p:sp>
      <p:sp>
        <p:nvSpPr>
          <p:cNvPr id="63" name="Google Shape;63;p14"/>
          <p:cNvSpPr txBox="1">
            <a:spLocks noGrp="1"/>
          </p:cNvSpPr>
          <p:nvPr>
            <p:ph type="body" idx="1"/>
          </p:nvPr>
        </p:nvSpPr>
        <p:spPr>
          <a:xfrm>
            <a:off x="415300" y="1263475"/>
            <a:ext cx="8520600" cy="3416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200" b="1" dirty="0" smtClean="0">
                <a:solidFill>
                  <a:schemeClr val="tx1"/>
                </a:solidFill>
              </a:rPr>
              <a:t>Training room Painting</a:t>
            </a:r>
          </a:p>
          <a:p>
            <a:pPr marL="0" lvl="0" indent="0" algn="ctr" rtl="0">
              <a:lnSpc>
                <a:spcPct val="150000"/>
              </a:lnSpc>
              <a:spcBef>
                <a:spcPts val="0"/>
              </a:spcBef>
              <a:spcAft>
                <a:spcPts val="0"/>
              </a:spcAft>
              <a:buNone/>
            </a:pPr>
            <a:r>
              <a:rPr lang="en-US" sz="2200" b="1" dirty="0" smtClean="0">
                <a:solidFill>
                  <a:schemeClr val="tx1"/>
                </a:solidFill>
              </a:rPr>
              <a:t>Training Room Carpet Replaced</a:t>
            </a:r>
          </a:p>
          <a:p>
            <a:pPr marL="0" lvl="0" indent="0" algn="ctr" rtl="0">
              <a:lnSpc>
                <a:spcPct val="150000"/>
              </a:lnSpc>
              <a:spcBef>
                <a:spcPts val="0"/>
              </a:spcBef>
              <a:spcAft>
                <a:spcPts val="0"/>
              </a:spcAft>
              <a:buNone/>
            </a:pPr>
            <a:r>
              <a:rPr lang="en-US" sz="2200" b="1" dirty="0" smtClean="0">
                <a:solidFill>
                  <a:schemeClr val="tx1"/>
                </a:solidFill>
              </a:rPr>
              <a:t>Electrical outlets added and fixed</a:t>
            </a:r>
          </a:p>
          <a:p>
            <a:pPr marL="0" lvl="0" indent="0" algn="l" rtl="0">
              <a:spcBef>
                <a:spcPts val="0"/>
              </a:spcBef>
              <a:spcAft>
                <a:spcPts val="0"/>
              </a:spcAft>
              <a:buNone/>
            </a:pPr>
            <a:endParaRPr sz="22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A</a:t>
            </a:r>
            <a:r>
              <a:rPr lang="en" dirty="0" smtClean="0"/>
              <a:t>sset updates	</a:t>
            </a:r>
            <a:r>
              <a:rPr lang="en" dirty="0"/>
              <a:t>	</a:t>
            </a:r>
            <a:endParaRPr dirty="0"/>
          </a:p>
        </p:txBody>
      </p:sp>
      <p:sp>
        <p:nvSpPr>
          <p:cNvPr id="69" name="Google Shape;69;p15"/>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indent="-285750"/>
            <a:r>
              <a:rPr lang="en-US" sz="1800" b="1" dirty="0" smtClean="0"/>
              <a:t>We have recently switched out our international truck with a 5500 Dodge truck</a:t>
            </a:r>
          </a:p>
          <a:p>
            <a:pPr marL="285750" indent="-285750"/>
            <a:r>
              <a:rPr lang="en-US" sz="1800" b="1" dirty="0" smtClean="0"/>
              <a:t>We will be adding a cache of vital machines to our Mission Ready Packages</a:t>
            </a:r>
          </a:p>
          <a:p>
            <a:pPr marL="285750" indent="-285750"/>
            <a:r>
              <a:rPr lang="en-US" sz="1800" b="1" dirty="0" smtClean="0"/>
              <a:t>Getting warehouse materials and assets together, we are making our 50 bed MRP operational by setting up the assets to pull after receiving the request for the </a:t>
            </a:r>
            <a:r>
              <a:rPr lang="en-US" sz="1800" b="1" dirty="0" err="1" smtClean="0"/>
              <a:t>mrp</a:t>
            </a:r>
            <a:r>
              <a:rPr lang="en-US" sz="1800" b="1" dirty="0" smtClean="0"/>
              <a:t>. We will do this will most of our </a:t>
            </a:r>
            <a:r>
              <a:rPr lang="en-US" sz="1800" b="1" dirty="0" err="1" smtClean="0"/>
              <a:t>mrps</a:t>
            </a:r>
            <a:r>
              <a:rPr lang="en-US" sz="1800" b="1" dirty="0" smtClean="0"/>
              <a:t>, this way quick response is always available. </a:t>
            </a:r>
          </a:p>
          <a:p>
            <a:pPr marL="285750" indent="-285750"/>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D</a:t>
            </a:r>
            <a:r>
              <a:rPr lang="en" dirty="0" smtClean="0"/>
              <a:t>eployments		</a:t>
            </a:r>
            <a:endParaRPr dirty="0"/>
          </a:p>
        </p:txBody>
      </p:sp>
      <p:sp>
        <p:nvSpPr>
          <p:cNvPr id="81" name="Google Shape;81;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solidFill>
                  <a:schemeClr val="tx1"/>
                </a:solidFill>
              </a:rPr>
              <a:t>We have had several requests within the last few months, these included generators, forts boxes, tents, spot coolers, morgue trailers, support items such as tables and chairs</a:t>
            </a:r>
          </a:p>
          <a:p>
            <a:pPr marL="0" lvl="0" indent="0" algn="ctr" rtl="0">
              <a:spcBef>
                <a:spcPts val="0"/>
              </a:spcBef>
              <a:spcAft>
                <a:spcPts val="1600"/>
              </a:spcAft>
              <a:buNone/>
            </a:pPr>
            <a:r>
              <a:rPr lang="en-US" dirty="0" smtClean="0">
                <a:solidFill>
                  <a:schemeClr val="tx1"/>
                </a:solidFill>
              </a:rPr>
              <a:t>The deployments include </a:t>
            </a:r>
          </a:p>
          <a:p>
            <a:pPr marL="0" lvl="0" indent="0" algn="l" rtl="0">
              <a:spcBef>
                <a:spcPts val="0"/>
              </a:spcBef>
              <a:spcAft>
                <a:spcPts val="1600"/>
              </a:spcAft>
              <a:buNone/>
            </a:pPr>
            <a:r>
              <a:rPr lang="en-US" dirty="0" smtClean="0">
                <a:solidFill>
                  <a:schemeClr val="tx1"/>
                </a:solidFill>
              </a:rPr>
              <a:t>mass vaccination clinics- generators, m8 command center, tables, chairs, forts boxes, tents</a:t>
            </a:r>
          </a:p>
          <a:p>
            <a:pPr marL="0" lvl="0" indent="0" algn="l" rtl="0">
              <a:spcBef>
                <a:spcPts val="0"/>
              </a:spcBef>
              <a:spcAft>
                <a:spcPts val="1600"/>
              </a:spcAft>
              <a:buNone/>
            </a:pPr>
            <a:r>
              <a:rPr lang="en-US" dirty="0" smtClean="0">
                <a:solidFill>
                  <a:schemeClr val="tx1"/>
                </a:solidFill>
              </a:rPr>
              <a:t>Long term care facilities- spot coolers, generators</a:t>
            </a:r>
          </a:p>
          <a:p>
            <a:pPr marL="0" lvl="0" indent="0" algn="l" rtl="0">
              <a:spcBef>
                <a:spcPts val="0"/>
              </a:spcBef>
              <a:spcAft>
                <a:spcPts val="1600"/>
              </a:spcAft>
              <a:buNone/>
            </a:pPr>
            <a:r>
              <a:rPr lang="en-US" dirty="0" smtClean="0">
                <a:solidFill>
                  <a:schemeClr val="tx1"/>
                </a:solidFill>
              </a:rPr>
              <a:t>Hospitals- Morgue Trailers</a:t>
            </a:r>
          </a:p>
          <a:p>
            <a:pPr marL="0" lvl="0" indent="0" algn="l" rtl="0">
              <a:spcBef>
                <a:spcPts val="0"/>
              </a:spcBef>
              <a:spcAft>
                <a:spcPts val="1600"/>
              </a:spcAft>
              <a:buNone/>
            </a:pPr>
            <a:endParaRPr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Papr</a:t>
            </a:r>
            <a:r>
              <a:rPr lang="en-US" dirty="0" smtClean="0"/>
              <a:t> distribution	</a:t>
            </a:r>
            <a:endParaRPr lang="en-US" dirty="0"/>
          </a:p>
        </p:txBody>
      </p:sp>
      <p:sp>
        <p:nvSpPr>
          <p:cNvPr id="3" name="Text Placeholder 2"/>
          <p:cNvSpPr>
            <a:spLocks noGrp="1"/>
          </p:cNvSpPr>
          <p:nvPr>
            <p:ph type="body" idx="1"/>
          </p:nvPr>
        </p:nvSpPr>
        <p:spPr/>
        <p:txBody>
          <a:bodyPr/>
          <a:lstStyle/>
          <a:p>
            <a:pPr marL="114300" indent="0">
              <a:buNone/>
            </a:pPr>
            <a:r>
              <a:rPr lang="en-US" dirty="0" smtClean="0"/>
              <a:t>                                          </a:t>
            </a:r>
            <a:r>
              <a:rPr lang="en-US" sz="1800" b="1" dirty="0" smtClean="0"/>
              <a:t>Power Air Purifying Respirator</a:t>
            </a:r>
          </a:p>
          <a:p>
            <a:endParaRPr lang="en-US" dirty="0"/>
          </a:p>
          <a:p>
            <a:r>
              <a:rPr lang="en-US" dirty="0" smtClean="0"/>
              <a:t>At the end of last year, we were given a grant for covid-19 relief. We decided that PAPRS were on high demand due to the pandemic. With this understanding, we purchased 100,000$ worth of </a:t>
            </a:r>
            <a:r>
              <a:rPr lang="en-US" dirty="0" err="1" smtClean="0"/>
              <a:t>paprs</a:t>
            </a:r>
            <a:r>
              <a:rPr lang="en-US" dirty="0" smtClean="0"/>
              <a:t> and </a:t>
            </a:r>
            <a:r>
              <a:rPr lang="en-US" dirty="0" err="1" smtClean="0"/>
              <a:t>paprs</a:t>
            </a:r>
            <a:r>
              <a:rPr lang="en-US" dirty="0" smtClean="0"/>
              <a:t> accessories. </a:t>
            </a:r>
          </a:p>
          <a:p>
            <a:pPr marL="114300" indent="0">
              <a:buNone/>
            </a:pPr>
            <a:endParaRPr lang="en-US" dirty="0"/>
          </a:p>
          <a:p>
            <a:pPr marL="114300" indent="0">
              <a:buNone/>
            </a:pPr>
            <a:r>
              <a:rPr lang="en-US" dirty="0" smtClean="0"/>
              <a:t>Each of our 18 counties received 3 sets of PAPRs</a:t>
            </a:r>
          </a:p>
          <a:p>
            <a:pPr marL="114300" indent="0">
              <a:buNone/>
            </a:pPr>
            <a:r>
              <a:rPr lang="en-US" dirty="0"/>
              <a:t>	</a:t>
            </a:r>
            <a:r>
              <a:rPr lang="en-US" dirty="0" smtClean="0"/>
              <a:t>	The counties have the ability to decide where the kits go</a:t>
            </a:r>
          </a:p>
          <a:p>
            <a:pPr marL="114300" indent="0">
              <a:buNone/>
            </a:pPr>
            <a:r>
              <a:rPr lang="en-US" dirty="0" smtClean="0"/>
              <a:t>Each of our 27 hospitals will receive 1 PAPR set</a:t>
            </a:r>
          </a:p>
          <a:p>
            <a:pPr marL="114300" indent="0">
              <a:buNone/>
            </a:pPr>
            <a:r>
              <a:rPr lang="en-US" dirty="0"/>
              <a:t>	</a:t>
            </a:r>
            <a:r>
              <a:rPr lang="en-US" dirty="0" smtClean="0"/>
              <a:t>	Hospitals choose how they distribute the PAPRs</a:t>
            </a:r>
            <a:endParaRPr lang="en-US" dirty="0"/>
          </a:p>
          <a:p>
            <a:pPr lvl="1"/>
            <a:endParaRPr lang="en-US" dirty="0"/>
          </a:p>
        </p:txBody>
      </p:sp>
      <p:pic>
        <p:nvPicPr>
          <p:cNvPr id="5" name="Picture 4"/>
          <p:cNvPicPr>
            <a:picLocks noChangeAspect="1"/>
          </p:cNvPicPr>
          <p:nvPr/>
        </p:nvPicPr>
        <p:blipFill>
          <a:blip r:embed="rId2"/>
          <a:stretch>
            <a:fillRect/>
          </a:stretch>
        </p:blipFill>
        <p:spPr>
          <a:xfrm>
            <a:off x="7147549" y="2257167"/>
            <a:ext cx="1408217" cy="2225631"/>
          </a:xfrm>
          <a:prstGeom prst="rect">
            <a:avLst/>
          </a:prstGeom>
        </p:spPr>
      </p:pic>
    </p:spTree>
    <p:extLst>
      <p:ext uri="{BB962C8B-B14F-4D97-AF65-F5344CB8AC3E}">
        <p14:creationId xmlns:p14="http://schemas.microsoft.com/office/powerpoint/2010/main" val="236188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140"/>
            <a:ext cx="9144000" cy="4937554"/>
          </a:xfrm>
          <a:prstGeom prst="rect">
            <a:avLst/>
          </a:prstGeom>
        </p:spPr>
      </p:pic>
      <p:sp>
        <p:nvSpPr>
          <p:cNvPr id="5" name="TextBox 4"/>
          <p:cNvSpPr txBox="1"/>
          <p:nvPr/>
        </p:nvSpPr>
        <p:spPr>
          <a:xfrm>
            <a:off x="378941" y="296562"/>
            <a:ext cx="8344929" cy="646331"/>
          </a:xfrm>
          <a:prstGeom prst="rect">
            <a:avLst/>
          </a:prstGeom>
          <a:noFill/>
        </p:spPr>
        <p:txBody>
          <a:bodyPr wrap="square" rtlCol="0">
            <a:spAutoFit/>
          </a:bodyPr>
          <a:lstStyle/>
          <a:p>
            <a:pPr algn="ctr"/>
            <a:r>
              <a:rPr lang="en-US" dirty="0" smtClean="0"/>
              <a:t>We were able to attend a Dirty Bomb TTX for the Autumn Leaves Festival that is held in Mt. Airy (Surry County) every year. </a:t>
            </a:r>
            <a:endParaRPr lang="en-US" dirty="0"/>
          </a:p>
        </p:txBody>
      </p:sp>
      <p:sp>
        <p:nvSpPr>
          <p:cNvPr id="6" name="TextBox 5"/>
          <p:cNvSpPr txBox="1"/>
          <p:nvPr/>
        </p:nvSpPr>
        <p:spPr>
          <a:xfrm>
            <a:off x="222422" y="2817341"/>
            <a:ext cx="8699156" cy="2031325"/>
          </a:xfrm>
          <a:prstGeom prst="rect">
            <a:avLst/>
          </a:prstGeom>
          <a:noFill/>
        </p:spPr>
        <p:txBody>
          <a:bodyPr wrap="square" rtlCol="0">
            <a:spAutoFit/>
          </a:bodyPr>
          <a:lstStyle/>
          <a:p>
            <a:r>
              <a:rPr lang="en-US" dirty="0" smtClean="0"/>
              <a:t>200,000 people to attend within a four day period</a:t>
            </a:r>
          </a:p>
          <a:p>
            <a:r>
              <a:rPr lang="en-US" dirty="0" smtClean="0"/>
              <a:t>Protests against the festival occurred, with both sides being on scene</a:t>
            </a:r>
          </a:p>
          <a:p>
            <a:r>
              <a:rPr lang="en-US" dirty="0" smtClean="0"/>
              <a:t>2 suspicious packages found</a:t>
            </a:r>
          </a:p>
          <a:p>
            <a:r>
              <a:rPr lang="en-US" dirty="0" smtClean="0"/>
              <a:t>Man with rifle on a roof, group of people dressed in black with guns</a:t>
            </a:r>
          </a:p>
          <a:p>
            <a:r>
              <a:rPr lang="en-US" dirty="0" smtClean="0"/>
              <a:t>Cat 2 hurricane arrived the day before the start of the festival</a:t>
            </a:r>
          </a:p>
          <a:p>
            <a:r>
              <a:rPr lang="en-US" dirty="0" smtClean="0"/>
              <a:t>Bus with 50 people turned over- 15 people ambulatory, 35 people displaced waiting on ride home</a:t>
            </a:r>
          </a:p>
        </p:txBody>
      </p:sp>
    </p:spTree>
    <p:extLst>
      <p:ext uri="{BB962C8B-B14F-4D97-AF65-F5344CB8AC3E}">
        <p14:creationId xmlns:p14="http://schemas.microsoft.com/office/powerpoint/2010/main" val="3829151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infectious disease annex</a:t>
            </a:r>
            <a:endParaRPr lang="en-US" dirty="0"/>
          </a:p>
        </p:txBody>
      </p:sp>
      <p:sp>
        <p:nvSpPr>
          <p:cNvPr id="3" name="Text Placeholder 2"/>
          <p:cNvSpPr>
            <a:spLocks noGrp="1"/>
          </p:cNvSpPr>
          <p:nvPr>
            <p:ph type="body" idx="1"/>
          </p:nvPr>
        </p:nvSpPr>
        <p:spPr/>
        <p:txBody>
          <a:bodyPr/>
          <a:lstStyle/>
          <a:p>
            <a:r>
              <a:rPr lang="en-US" dirty="0" smtClean="0"/>
              <a:t>Duke Coalition was able to obtain a grant to assist with our annex this year. </a:t>
            </a:r>
          </a:p>
          <a:p>
            <a:pPr marL="596900" lvl="1" indent="0" algn="ctr">
              <a:buNone/>
            </a:pPr>
            <a:r>
              <a:rPr lang="en-US" dirty="0" smtClean="0"/>
              <a:t>What this means for the coalition:</a:t>
            </a:r>
          </a:p>
          <a:p>
            <a:pPr lvl="1"/>
            <a:r>
              <a:rPr lang="en-US" dirty="0" smtClean="0"/>
              <a:t>This document is set up to assist the region with response to a pandemic</a:t>
            </a:r>
          </a:p>
          <a:p>
            <a:pPr lvl="1"/>
            <a:r>
              <a:rPr lang="en-US" dirty="0" smtClean="0"/>
              <a:t>All regional information is gathered and placed so as a coalition we know how hospitals and other agencies will respond to a highly infectious disease. In knowing this, we can assist with the response by planning and operating under the annex. </a:t>
            </a:r>
          </a:p>
          <a:p>
            <a:pPr lvl="1"/>
            <a:r>
              <a:rPr lang="en-US" dirty="0" smtClean="0"/>
              <a:t>An example of assistance would be an ambulance strike team, if transfers or patient movement needs to happen and there aren’t enough ambulances available, the coalition can contact other counties in the region to assist with additional ambulances (AST)</a:t>
            </a:r>
            <a:endParaRPr lang="en-US" dirty="0"/>
          </a:p>
        </p:txBody>
      </p:sp>
    </p:spTree>
    <p:extLst>
      <p:ext uri="{BB962C8B-B14F-4D97-AF65-F5344CB8AC3E}">
        <p14:creationId xmlns:p14="http://schemas.microsoft.com/office/powerpoint/2010/main" val="360554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Upcoming year</a:t>
            </a:r>
            <a:endParaRPr dirty="0"/>
          </a:p>
        </p:txBody>
      </p:sp>
      <p:sp>
        <p:nvSpPr>
          <p:cNvPr id="122" name="Google Shape;122;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smtClean="0"/>
              <a:t>Essential Elements of Information</a:t>
            </a:r>
          </a:p>
          <a:p>
            <a:pPr marL="0" lvl="0" indent="0" algn="ctr" rtl="0">
              <a:spcBef>
                <a:spcPts val="0"/>
              </a:spcBef>
              <a:spcAft>
                <a:spcPts val="1600"/>
              </a:spcAft>
              <a:buNone/>
            </a:pPr>
            <a:r>
              <a:rPr lang="en-US" dirty="0" smtClean="0"/>
              <a:t>MYTEP</a:t>
            </a:r>
          </a:p>
          <a:p>
            <a:pPr marL="0" lvl="0" indent="0" algn="ctr" rtl="0">
              <a:spcBef>
                <a:spcPts val="0"/>
              </a:spcBef>
              <a:spcAft>
                <a:spcPts val="1600"/>
              </a:spcAft>
              <a:buNone/>
            </a:pPr>
            <a:r>
              <a:rPr lang="en-US" dirty="0" smtClean="0"/>
              <a:t>Hazard Vulnerability Assessment</a:t>
            </a:r>
          </a:p>
          <a:p>
            <a:pPr marL="0" lvl="0" indent="0" algn="ctr" rtl="0">
              <a:spcBef>
                <a:spcPts val="0"/>
              </a:spcBef>
              <a:spcAft>
                <a:spcPts val="1600"/>
              </a:spcAft>
              <a:buNone/>
            </a:pPr>
            <a:r>
              <a:rPr lang="en-US" dirty="0" smtClean="0"/>
              <a:t>Mission Ready Packages</a:t>
            </a:r>
          </a:p>
          <a:p>
            <a:pPr marL="0" lvl="0" indent="0" algn="ctr" rtl="0">
              <a:spcBef>
                <a:spcPts val="0"/>
              </a:spcBef>
              <a:spcAft>
                <a:spcPts val="1600"/>
              </a:spcAft>
              <a:buNone/>
            </a:pPr>
            <a:r>
              <a:rPr lang="en-US" dirty="0" smtClean="0"/>
              <a:t>Training Classes</a:t>
            </a:r>
          </a:p>
          <a:p>
            <a:pPr marL="0" lvl="0" indent="0" algn="ctr" rtl="0">
              <a:spcBef>
                <a:spcPts val="0"/>
              </a:spcBef>
              <a:spcAft>
                <a:spcPts val="1600"/>
              </a:spcAft>
              <a:buNone/>
            </a:pPr>
            <a:r>
              <a:rPr lang="en-US" dirty="0" smtClean="0"/>
              <a:t>Surge annex</a:t>
            </a:r>
            <a:endParaRP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463</TotalTime>
  <Words>783</Words>
  <Application>Microsoft Office PowerPoint</Application>
  <PresentationFormat>On-screen Show (16:9)</PresentationFormat>
  <Paragraphs>99</Paragraphs>
  <Slides>15</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 Triad Healthcare Preparedness Coalition </vt:lpstr>
      <vt:lpstr>Introductions</vt:lpstr>
      <vt:lpstr>Warehouse updates</vt:lpstr>
      <vt:lpstr>Asset updates  </vt:lpstr>
      <vt:lpstr>Deployments  </vt:lpstr>
      <vt:lpstr>Papr distribution </vt:lpstr>
      <vt:lpstr>PowerPoint Presentation</vt:lpstr>
      <vt:lpstr>Highly infectious disease annex</vt:lpstr>
      <vt:lpstr>Upcoming year</vt:lpstr>
      <vt:lpstr>Mission Ready Packages</vt:lpstr>
      <vt:lpstr>Training Classes</vt:lpstr>
      <vt:lpstr>June 1st Bi-Monthly Meeting</vt:lpstr>
      <vt:lpstr>Basic Disaster Life Support</vt:lpstr>
      <vt:lpstr>ADVANCED DISASTER LIFE SUPPORT</vt:lpstr>
      <vt:lpstr>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Triad Healthcare Preparedness Coalition</dc:title>
  <dc:creator>Thomas A.G. Gioello</dc:creator>
  <cp:lastModifiedBy>Thomas A.G. Gioello</cp:lastModifiedBy>
  <cp:revision>32</cp:revision>
  <dcterms:modified xsi:type="dcterms:W3CDTF">2021-05-06T12:59:51Z</dcterms:modified>
</cp:coreProperties>
</file>